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4"/>
    <p:sldMasterId id="2147483704" r:id="rId5"/>
  </p:sldMasterIdLst>
  <p:notesMasterIdLst>
    <p:notesMasterId r:id="rId63"/>
  </p:notesMasterIdLst>
  <p:sldIdLst>
    <p:sldId id="565" r:id="rId6"/>
    <p:sldId id="341" r:id="rId7"/>
    <p:sldId id="553" r:id="rId8"/>
    <p:sldId id="507" r:id="rId9"/>
    <p:sldId id="540" r:id="rId10"/>
    <p:sldId id="562" r:id="rId11"/>
    <p:sldId id="509" r:id="rId12"/>
    <p:sldId id="508" r:id="rId13"/>
    <p:sldId id="530" r:id="rId14"/>
    <p:sldId id="511" r:id="rId15"/>
    <p:sldId id="548" r:id="rId16"/>
    <p:sldId id="269" r:id="rId17"/>
    <p:sldId id="309" r:id="rId18"/>
    <p:sldId id="310" r:id="rId19"/>
    <p:sldId id="311" r:id="rId20"/>
    <p:sldId id="312" r:id="rId21"/>
    <p:sldId id="313" r:id="rId22"/>
    <p:sldId id="316" r:id="rId23"/>
    <p:sldId id="531" r:id="rId24"/>
    <p:sldId id="520" r:id="rId25"/>
    <p:sldId id="560" r:id="rId26"/>
    <p:sldId id="320" r:id="rId27"/>
    <p:sldId id="499" r:id="rId28"/>
    <p:sldId id="561" r:id="rId29"/>
    <p:sldId id="547" r:id="rId30"/>
    <p:sldId id="554" r:id="rId31"/>
    <p:sldId id="532" r:id="rId32"/>
    <p:sldId id="498" r:id="rId33"/>
    <p:sldId id="546" r:id="rId34"/>
    <p:sldId id="516" r:id="rId35"/>
    <p:sldId id="329" r:id="rId36"/>
    <p:sldId id="330" r:id="rId37"/>
    <p:sldId id="331" r:id="rId38"/>
    <p:sldId id="538" r:id="rId39"/>
    <p:sldId id="541" r:id="rId40"/>
    <p:sldId id="333" r:id="rId41"/>
    <p:sldId id="335" r:id="rId42"/>
    <p:sldId id="543" r:id="rId43"/>
    <p:sldId id="334" r:id="rId44"/>
    <p:sldId id="336" r:id="rId45"/>
    <p:sldId id="337" r:id="rId46"/>
    <p:sldId id="338" r:id="rId47"/>
    <p:sldId id="339" r:id="rId48"/>
    <p:sldId id="542" r:id="rId49"/>
    <p:sldId id="284" r:id="rId50"/>
    <p:sldId id="340" r:id="rId51"/>
    <p:sldId id="550" r:id="rId52"/>
    <p:sldId id="544" r:id="rId53"/>
    <p:sldId id="318" r:id="rId54"/>
    <p:sldId id="529" r:id="rId55"/>
    <p:sldId id="552" r:id="rId56"/>
    <p:sldId id="308" r:id="rId57"/>
    <p:sldId id="523" r:id="rId58"/>
    <p:sldId id="525" r:id="rId59"/>
    <p:sldId id="557" r:id="rId60"/>
    <p:sldId id="503" r:id="rId61"/>
    <p:sldId id="56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tty Kraus" initials="LK" lastIdx="2" clrIdx="0">
    <p:extLst>
      <p:ext uri="{19B8F6BF-5375-455C-9EA6-DF929625EA0E}">
        <p15:presenceInfo xmlns:p15="http://schemas.microsoft.com/office/powerpoint/2012/main" userId="S::LKraus@cde.ca.gov::54452ed5-433d-41bb-b0d1-eb433270b0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000"/>
    <a:srgbClr val="4E6D7E"/>
    <a:srgbClr val="5A7F93"/>
    <a:srgbClr val="5B6515"/>
    <a:srgbClr val="418AB3"/>
    <a:srgbClr val="B96D00"/>
    <a:srgbClr val="7D891D"/>
    <a:srgbClr val="6F3C84"/>
    <a:srgbClr val="A93612"/>
    <a:srgbClr val="9755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5469" autoAdjust="0"/>
  </p:normalViewPr>
  <p:slideViewPr>
    <p:cSldViewPr snapToGrid="0">
      <p:cViewPr varScale="1">
        <p:scale>
          <a:sx n="75" d="100"/>
          <a:sy n="75" d="100"/>
        </p:scale>
        <p:origin x="67" y="768"/>
      </p:cViewPr>
      <p:guideLst/>
    </p:cSldViewPr>
  </p:slideViewPr>
  <p:outlineViewPr>
    <p:cViewPr>
      <p:scale>
        <a:sx n="33" d="100"/>
        <a:sy n="33" d="100"/>
      </p:scale>
      <p:origin x="0" y="-37998"/>
    </p:cViewPr>
  </p:outlineViewPr>
  <p:notesTextViewPr>
    <p:cViewPr>
      <p:scale>
        <a:sx n="1" d="1"/>
        <a:sy n="1" d="1"/>
      </p:scale>
      <p:origin x="0" y="0"/>
    </p:cViewPr>
  </p:notesTextViewPr>
  <p:sorterViewPr>
    <p:cViewPr varScale="1">
      <p:scale>
        <a:sx n="100" d="100"/>
        <a:sy n="100" d="100"/>
      </p:scale>
      <p:origin x="0" y="-8298"/>
    </p:cViewPr>
  </p:sorterViewPr>
  <p:notesViewPr>
    <p:cSldViewPr snapToGrid="0">
      <p:cViewPr>
        <p:scale>
          <a:sx n="124" d="100"/>
          <a:sy n="124" d="100"/>
        </p:scale>
        <p:origin x="2178" y="-7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B0960-DADA-4222-99BD-511DE11CC763}" type="datetimeFigureOut">
              <a:rPr lang="en-US" smtClean="0"/>
              <a:t>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A99C9-FF46-4F50-BFB9-00046364D3A0}" type="slidenum">
              <a:rPr lang="en-US" smtClean="0"/>
              <a:t>‹#›</a:t>
            </a:fld>
            <a:endParaRPr lang="en-US"/>
          </a:p>
        </p:txBody>
      </p:sp>
    </p:spTree>
    <p:extLst>
      <p:ext uri="{BB962C8B-B14F-4D97-AF65-F5344CB8AC3E}">
        <p14:creationId xmlns:p14="http://schemas.microsoft.com/office/powerpoint/2010/main" val="684535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mn-lt"/>
              </a:rPr>
              <a:t>About this Presentation</a:t>
            </a:r>
            <a:endParaRPr lang="en-US" sz="1200" b="0" dirty="0">
              <a:effectLst/>
              <a:latin typeface="+mn-lt"/>
            </a:endParaRP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This presentation deck includes content from Chapter 1 of the </a:t>
            </a:r>
            <a:r>
              <a:rPr lang="en-US" sz="1200" b="0" i="1" u="none" strike="noStrike" dirty="0">
                <a:solidFill>
                  <a:srgbClr val="000000"/>
                </a:solidFill>
                <a:effectLst/>
                <a:latin typeface="+mn-lt"/>
              </a:rPr>
              <a:t>2020 Arts Education Framework for California Public Schools, Transitional Kindergarten Through Grade Twelve (Arts Framework).</a:t>
            </a:r>
            <a:endParaRPr lang="en-US" sz="1200" b="0" i="0" u="none" strike="noStrike" dirty="0">
              <a:solidFill>
                <a:srgbClr val="000000"/>
              </a:solidFill>
              <a:effectLst/>
              <a:latin typeface="+mn-lt"/>
            </a:endParaRP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The content was selected and refined in collaboration with leaders from California County Superintendents Educational Services Association (CCSESA) Statewide Arts Initiative and The California Arts Project (TCAP).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The slides are mostly self-explanatory, but in some places the slide notes contain clarifying talking points, possible reflection questions, or notes that may be useful for anyone facilitating a group.</a:t>
            </a: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The presentation deck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is meant to be a resource for educators and education partners to use to guide their reading of the </a:t>
            </a:r>
            <a:r>
              <a:rPr lang="en-US" sz="1200" b="0" i="1" u="none" strike="noStrike" dirty="0">
                <a:solidFill>
                  <a:srgbClr val="000000"/>
                </a:solidFill>
                <a:effectLst/>
                <a:latin typeface="+mn-lt"/>
              </a:rPr>
              <a:t>Arts Framework;</a:t>
            </a:r>
            <a:endParaRPr lang="en-US" sz="1200" b="0" i="0" u="none" strike="noStrike" dirty="0">
              <a:solidFill>
                <a:srgbClr val="000000"/>
              </a:solidFill>
              <a:effectLst/>
              <a:latin typeface="+mn-lt"/>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is designed to use for self- or group study; and</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captures highlights and provides entry points to the chapter, but the slides and the notes are not meant to be exhaustive and represent all content in the chapter.</a:t>
            </a: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The slides and notes are not intended to be a substitute for reading the chapter.</a:t>
            </a: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The slide notes also reference chapter pages from which the slide content originates.</a:t>
            </a: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Educators may download and modify the presentation for personal use.</a:t>
            </a: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The content may be used as a foundation from which to build workshops and presentations.</a:t>
            </a: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Contact the Curriculum Frameworks and Instructional Resources Division at </a:t>
            </a:r>
            <a:r>
              <a:rPr lang="en-US" sz="1200" b="1" i="0" u="sng" strike="noStrike" dirty="0">
                <a:solidFill>
                  <a:srgbClr val="000000"/>
                </a:solidFill>
                <a:effectLst/>
                <a:latin typeface="+mn-lt"/>
              </a:rPr>
              <a:t>cfird@cde.ca.gov</a:t>
            </a:r>
            <a:r>
              <a:rPr lang="en-US" sz="1200" b="1" i="0" u="none" strike="noStrike" dirty="0">
                <a:solidFill>
                  <a:srgbClr val="000000"/>
                </a:solidFill>
                <a:effectLst/>
                <a:latin typeface="+mn-lt"/>
              </a:rPr>
              <a:t> </a:t>
            </a:r>
            <a:r>
              <a:rPr lang="en-US" sz="1200" b="0" i="0" u="none" strike="noStrike" dirty="0">
                <a:solidFill>
                  <a:srgbClr val="000000"/>
                </a:solidFill>
                <a:effectLst/>
                <a:latin typeface="+mn-lt"/>
              </a:rPr>
              <a:t>with any questions about the content or use of the presentation deck.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84048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4"/>
                </a:solidFill>
                <a:effectLst/>
                <a:latin typeface="+mn-lt"/>
                <a:ea typeface="Calibri" panose="020F0502020204030204" pitchFamily="34" charset="0"/>
                <a:cs typeface="Arial" panose="020B0604020202020204" pitchFamily="34" charset="0"/>
              </a:rPr>
              <a:t>California’s Vision of Artistic Literacy is Grounded In The Foundational Concepts of The </a:t>
            </a:r>
            <a:r>
              <a:rPr lang="en-US" sz="1200" b="1" i="1" dirty="0">
                <a:solidFill>
                  <a:schemeClr val="accent4"/>
                </a:solidFill>
                <a:effectLst/>
                <a:latin typeface="+mn-lt"/>
                <a:ea typeface="Calibri" panose="020F0502020204030204" pitchFamily="34" charset="0"/>
                <a:cs typeface="Arial" panose="020B0604020202020204" pitchFamily="34" charset="0"/>
              </a:rPr>
              <a:t>Arts Standards</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4</a:t>
            </a:r>
            <a:r>
              <a:rPr lang="en-US" sz="1200" dirty="0">
                <a:effectLst/>
                <a:latin typeface="+mn-lt"/>
                <a:ea typeface="Calibri" panose="020F0502020204030204" pitchFamily="34" charset="0"/>
              </a:rPr>
              <a:t>–7</a:t>
            </a:r>
            <a:endParaRPr lang="en-US" sz="1200" i="1" dirty="0">
              <a:latin typeface="+mn-lt"/>
            </a:endParaRP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10</a:t>
            </a:fld>
            <a:endParaRPr lang="en-US"/>
          </a:p>
        </p:txBody>
      </p:sp>
    </p:spTree>
    <p:extLst>
      <p:ext uri="{BB962C8B-B14F-4D97-AF65-F5344CB8AC3E}">
        <p14:creationId xmlns:p14="http://schemas.microsoft.com/office/powerpoint/2010/main" val="2291841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Philosophical Foundations and Lifelong Goals of the Standards</a:t>
            </a:r>
            <a:endParaRPr lang="en-US"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a:t>
            </a:r>
            <a:r>
              <a:rPr lang="en-US" sz="1200" dirty="0">
                <a:effectLst/>
                <a:latin typeface="+mn-lt"/>
                <a:ea typeface="Calibri" panose="020F0502020204030204" pitchFamily="34" charset="0"/>
              </a:rPr>
              <a:t>–6</a:t>
            </a: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4"/>
              </a:solidFill>
            </a:endParaRP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11</a:t>
            </a:fld>
            <a:endParaRPr lang="en-US"/>
          </a:p>
        </p:txBody>
      </p:sp>
    </p:spTree>
    <p:extLst>
      <p:ext uri="{BB962C8B-B14F-4D97-AF65-F5344CB8AC3E}">
        <p14:creationId xmlns:p14="http://schemas.microsoft.com/office/powerpoint/2010/main" val="3991736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The Arts as Communication</a:t>
            </a: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a:t>
            </a:r>
            <a:r>
              <a:rPr lang="en-US" sz="1200" dirty="0">
                <a:effectLst/>
                <a:latin typeface="+mn-lt"/>
                <a:ea typeface="Calibri" panose="020F0502020204030204" pitchFamily="34" charset="0"/>
              </a:rPr>
              <a:t>–6</a:t>
            </a:r>
            <a:endParaRPr lang="en-US" sz="1200" i="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12</a:t>
            </a:fld>
            <a:endParaRPr lang="en-US"/>
          </a:p>
        </p:txBody>
      </p:sp>
    </p:spTree>
    <p:extLst>
      <p:ext uri="{BB962C8B-B14F-4D97-AF65-F5344CB8AC3E}">
        <p14:creationId xmlns:p14="http://schemas.microsoft.com/office/powerpoint/2010/main" val="4047604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The Arts as Creative Personal Realization </a:t>
            </a: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a:t>
            </a:r>
            <a:r>
              <a:rPr lang="en-US" sz="1200" dirty="0">
                <a:effectLst/>
                <a:latin typeface="+mn-lt"/>
                <a:ea typeface="Calibri" panose="020F0502020204030204" pitchFamily="34" charset="0"/>
              </a:rPr>
              <a:t>–6</a:t>
            </a: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13</a:t>
            </a:fld>
            <a:endParaRPr lang="en-US"/>
          </a:p>
        </p:txBody>
      </p:sp>
    </p:spTree>
    <p:extLst>
      <p:ext uri="{BB962C8B-B14F-4D97-AF65-F5344CB8AC3E}">
        <p14:creationId xmlns:p14="http://schemas.microsoft.com/office/powerpoint/2010/main" val="2274612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The Arts as Culture, History, and Connectors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latin typeface="+mn-lt"/>
              </a:rPr>
              <a:t>The philosophical foundation was excerpted to fit the slide. The full quote is provided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Full Quote: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Arial" panose="020B0604020202020204" pitchFamily="34" charset="0"/>
              </a:rPr>
              <a:t>The Arts as Culture, History, and Connectors. </a:t>
            </a:r>
            <a:r>
              <a:rPr lang="en-US" sz="1200" dirty="0">
                <a:effectLst/>
                <a:latin typeface="+mn-lt"/>
                <a:ea typeface="Calibri" panose="020F0502020204030204" pitchFamily="34" charset="0"/>
                <a:cs typeface="Arial" panose="020B0604020202020204" pitchFamily="34" charset="0"/>
              </a:rPr>
              <a:t>Throughout history the arts have provided essential means for individuals and communities to express their ideas, experiences, feelings, and deepest beliefs. Each discipline shares common goals but approaches them through distinct media and techniques. Understanding artwork provides insights into individuals’ own and others’ cultures and societies, while also providing opportunities to access, express, and integrate meaning across a variety of content areas. Artistically literate citizens know and understand artwork from varied historical periods and cultures, and actively seek and appreciate diverse forms and genres of artwork of enduring quality and significance. They also seek to cultivate habits of searching for and identifying patterns to understand relationships among the arts and between the arts and other content knowledge.</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a:t>
            </a:r>
            <a:r>
              <a:rPr lang="en-US" sz="1200" dirty="0">
                <a:effectLst/>
                <a:latin typeface="+mn-lt"/>
                <a:ea typeface="Calibri" panose="020F0502020204030204" pitchFamily="34" charset="0"/>
              </a:rPr>
              <a:t>–6</a:t>
            </a: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Arial" panose="020B0604020202020204" pitchFamily="34"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14</a:t>
            </a:fld>
            <a:endParaRPr lang="en-US"/>
          </a:p>
        </p:txBody>
      </p:sp>
    </p:spTree>
    <p:extLst>
      <p:ext uri="{BB962C8B-B14F-4D97-AF65-F5344CB8AC3E}">
        <p14:creationId xmlns:p14="http://schemas.microsoft.com/office/powerpoint/2010/main" val="2197716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The Arts as a Means to Wellbeing</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a:t>
            </a:r>
            <a:r>
              <a:rPr lang="en-US" sz="1200" dirty="0">
                <a:effectLst/>
                <a:latin typeface="+mn-lt"/>
                <a:ea typeface="Calibri" panose="020F0502020204030204" pitchFamily="34" charset="0"/>
              </a:rPr>
              <a:t>–6</a:t>
            </a: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15</a:t>
            </a:fld>
            <a:endParaRPr lang="en-US"/>
          </a:p>
        </p:txBody>
      </p:sp>
    </p:spTree>
    <p:extLst>
      <p:ext uri="{BB962C8B-B14F-4D97-AF65-F5344CB8AC3E}">
        <p14:creationId xmlns:p14="http://schemas.microsoft.com/office/powerpoint/2010/main" val="1319417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Arial" panose="020B0604020202020204" pitchFamily="34" charset="0"/>
              </a:rPr>
              <a:t>The Arts as Community Engagement</a:t>
            </a:r>
            <a:endParaRPr lang="en-US" sz="1200" dirty="0">
              <a:effectLst/>
              <a:latin typeface="+mn-lt"/>
              <a:ea typeface="Calibri" panose="020F0502020204030204" pitchFamily="34" charset="0"/>
              <a:cs typeface="Times New Roman" panose="02020603050405020304" pitchFamily="18"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a:t>
            </a:r>
            <a:r>
              <a:rPr lang="en-US" sz="1200" dirty="0">
                <a:effectLst/>
                <a:latin typeface="+mn-lt"/>
                <a:ea typeface="Calibri" panose="020F0502020204030204" pitchFamily="34" charset="0"/>
              </a:rPr>
              <a:t>–6</a:t>
            </a: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16</a:t>
            </a:fld>
            <a:endParaRPr lang="en-US"/>
          </a:p>
        </p:txBody>
      </p:sp>
    </p:spTree>
    <p:extLst>
      <p:ext uri="{BB962C8B-B14F-4D97-AF65-F5344CB8AC3E}">
        <p14:creationId xmlns:p14="http://schemas.microsoft.com/office/powerpoint/2010/main" val="2567577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Arial" panose="020B0604020202020204" pitchFamily="34" charset="0"/>
              </a:rPr>
              <a:t>The Arts as Profession</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a:t>
            </a:r>
            <a:r>
              <a:rPr lang="en-US" sz="1200" dirty="0">
                <a:effectLst/>
                <a:latin typeface="+mn-lt"/>
                <a:ea typeface="Calibri" panose="020F0502020204030204" pitchFamily="34" charset="0"/>
              </a:rPr>
              <a:t>–6</a:t>
            </a: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17</a:t>
            </a:fld>
            <a:endParaRPr lang="en-US"/>
          </a:p>
        </p:txBody>
      </p:sp>
    </p:spTree>
    <p:extLst>
      <p:ext uri="{BB962C8B-B14F-4D97-AF65-F5344CB8AC3E}">
        <p14:creationId xmlns:p14="http://schemas.microsoft.com/office/powerpoint/2010/main" val="3217387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4"/>
                </a:solidFill>
                <a:latin typeface="+mn-lt"/>
              </a:rPr>
              <a:t>Artistically Literate Individuals…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Possible Reflection/Discussion: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What aspects of artistic literacy as described in this section stand out to you?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What resonates?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Are there any surprises? </a:t>
            </a:r>
            <a:endParaRPr lang="en-US" sz="1200" dirty="0">
              <a:effectLst/>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a:t>
            </a:r>
            <a:r>
              <a:rPr lang="en-US" sz="1200" dirty="0">
                <a:effectLst/>
                <a:latin typeface="+mn-lt"/>
                <a:ea typeface="Calibri" panose="020F0502020204030204" pitchFamily="34" charset="0"/>
              </a:rPr>
              <a:t>–6</a:t>
            </a:r>
            <a:endParaRPr lang="en-US" sz="1200" i="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18</a:t>
            </a:fld>
            <a:endParaRPr lang="en-US"/>
          </a:p>
        </p:txBody>
      </p:sp>
    </p:spTree>
    <p:extLst>
      <p:ext uri="{BB962C8B-B14F-4D97-AF65-F5344CB8AC3E}">
        <p14:creationId xmlns:p14="http://schemas.microsoft.com/office/powerpoint/2010/main" val="3500952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cs typeface="Arial" panose="020B0604020202020204" pitchFamily="34" charset="0"/>
              </a:rPr>
              <a:t>What are the benefits of a sequential, standards-based arts education?</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9</a:t>
            </a:r>
            <a:r>
              <a:rPr lang="en-US" sz="1200" i="1" dirty="0">
                <a:effectLst/>
                <a:latin typeface="+mn-lt"/>
                <a:ea typeface="Calibri" panose="020F0502020204030204" pitchFamily="34" charset="0"/>
              </a:rPr>
              <a:t>–16</a:t>
            </a:r>
            <a:endParaRPr lang="en-US" sz="1200" i="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3582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Introduction to Chapter 1</a:t>
            </a:r>
          </a:p>
          <a:p>
            <a:endParaRPr lang="en-US" sz="1200" i="1" dirty="0">
              <a:latin typeface="+mn-lt"/>
            </a:endParaRPr>
          </a:p>
          <a:p>
            <a:r>
              <a:rPr lang="en-US" sz="1200" i="1" dirty="0">
                <a:latin typeface="+mn-lt"/>
              </a:rPr>
              <a:t>Chapter Pages: 1</a:t>
            </a:r>
            <a:r>
              <a:rPr lang="en-US" sz="1200" dirty="0">
                <a:effectLst/>
                <a:latin typeface="+mn-lt"/>
                <a:ea typeface="Calibri" panose="020F0502020204030204" pitchFamily="34" charset="0"/>
              </a:rPr>
              <a:t>–2</a:t>
            </a:r>
            <a:endParaRPr lang="en-US" sz="1200" i="1"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a:t>
            </a:fld>
            <a:endParaRPr lang="en-US"/>
          </a:p>
        </p:txBody>
      </p:sp>
    </p:spTree>
    <p:extLst>
      <p:ext uri="{BB962C8B-B14F-4D97-AF65-F5344CB8AC3E}">
        <p14:creationId xmlns:p14="http://schemas.microsoft.com/office/powerpoint/2010/main" val="3080663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effectLst/>
                <a:ea typeface="Times New Roman" panose="02020603050405020304" pitchFamily="18" charset="0"/>
                <a:cs typeface="Arial" panose="020B0604020202020204" pitchFamily="34" charset="0"/>
              </a:rPr>
              <a:t>Benefits of </a:t>
            </a:r>
            <a:r>
              <a:rPr lang="en-US" sz="1200" b="1" dirty="0">
                <a:solidFill>
                  <a:srgbClr val="000000"/>
                </a:solidFill>
                <a:ea typeface="Times New Roman" panose="02020603050405020304" pitchFamily="18" charset="0"/>
                <a:cs typeface="Arial" panose="020B0604020202020204" pitchFamily="34" charset="0"/>
              </a:rPr>
              <a:t>a</a:t>
            </a:r>
            <a:r>
              <a:rPr lang="en-US" sz="1200" b="1" dirty="0">
                <a:solidFill>
                  <a:srgbClr val="000000"/>
                </a:solidFill>
                <a:effectLst/>
                <a:ea typeface="Times New Roman" panose="02020603050405020304" pitchFamily="18" charset="0"/>
                <a:cs typeface="Arial" panose="020B0604020202020204" pitchFamily="34" charset="0"/>
              </a:rPr>
              <a:t> Standards-Based Arts Education</a:t>
            </a:r>
          </a:p>
          <a:p>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 2</a:t>
            </a: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20</a:t>
            </a:fld>
            <a:endParaRPr lang="en-US"/>
          </a:p>
        </p:txBody>
      </p:sp>
    </p:spTree>
    <p:extLst>
      <p:ext uri="{BB962C8B-B14F-4D97-AF65-F5344CB8AC3E}">
        <p14:creationId xmlns:p14="http://schemas.microsoft.com/office/powerpoint/2010/main" val="1328224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ea typeface="SimSun" panose="02010600030101010101" pitchFamily="2" charset="-122"/>
                <a:cs typeface="Times New Roman" panose="02020603050405020304" pitchFamily="18" charset="0"/>
              </a:rPr>
              <a:t>Arts Education and Individuality</a:t>
            </a:r>
          </a:p>
          <a:p>
            <a:r>
              <a:rPr lang="en-US" sz="1200" i="0" dirty="0">
                <a:latin typeface="+mn-lt"/>
              </a:rPr>
              <a:t>For more from Elliot W. Eisner, Professor of Arts and Education and author of </a:t>
            </a:r>
            <a:r>
              <a:rPr lang="en-US" sz="1200" i="1" dirty="0">
                <a:latin typeface="+mn-lt"/>
              </a:rPr>
              <a:t>The Arts and the Creation of the Mind</a:t>
            </a:r>
            <a:r>
              <a:rPr lang="en-US" sz="1200" i="0" dirty="0">
                <a:latin typeface="+mn-lt"/>
              </a:rPr>
              <a:t>, see pages 9, 11, 19, 20, , 24, 41, and 44.</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9</a:t>
            </a:r>
            <a:r>
              <a:rPr lang="en-US" sz="1200" i="1" dirty="0">
                <a:effectLst/>
                <a:latin typeface="+mn-lt"/>
                <a:ea typeface="Calibri" panose="020F0502020204030204" pitchFamily="34" charset="0"/>
              </a:rPr>
              <a:t>–16</a:t>
            </a:r>
            <a:endParaRPr lang="en-US" sz="1200" i="1" dirty="0">
              <a:latin typeface="+mn-lt"/>
            </a:endParaRP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21</a:t>
            </a:fld>
            <a:endParaRPr lang="en-US"/>
          </a:p>
        </p:txBody>
      </p:sp>
    </p:spTree>
    <p:extLst>
      <p:ext uri="{BB962C8B-B14F-4D97-AF65-F5344CB8AC3E}">
        <p14:creationId xmlns:p14="http://schemas.microsoft.com/office/powerpoint/2010/main" val="326780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a typeface="SimSun" panose="02010600030101010101" pitchFamily="2" charset="-122"/>
                <a:cs typeface="Times New Roman" panose="02020603050405020304" pitchFamily="18" charset="0"/>
              </a:rPr>
              <a:t>Cognitive Skill Development </a:t>
            </a:r>
            <a:endParaRPr lang="en-US" b="1" dirty="0">
              <a:solidFill>
                <a:schemeClr val="tx1"/>
              </a:solidFill>
              <a:ea typeface="SimSun" panose="02010600030101010101" pitchFamily="2" charset="-122"/>
              <a:cs typeface="Times New Roman" panose="02020603050405020304" pitchFamily="18" charset="0"/>
            </a:endParaRPr>
          </a:p>
          <a:p>
            <a:pPr marL="171450" indent="-171450">
              <a:buFont typeface="Arial" panose="020B0604020202020204" pitchFamily="34" charset="0"/>
              <a:buChar char="•"/>
            </a:pPr>
            <a:r>
              <a:rPr lang="en-US" dirty="0">
                <a:solidFill>
                  <a:schemeClr val="tx1"/>
                </a:solidFill>
              </a:rPr>
              <a:t>Cognitive flexibility and agility are required for college and career.</a:t>
            </a:r>
          </a:p>
          <a:p>
            <a:pPr marL="171450" indent="-171450">
              <a:buFont typeface="Arial" panose="020B0604020202020204" pitchFamily="34" charset="0"/>
              <a:buChar char="•"/>
            </a:pPr>
            <a:r>
              <a:rPr lang="en-US" dirty="0">
                <a:solidFill>
                  <a:schemeClr val="tx1"/>
                </a:solidFill>
              </a:rPr>
              <a:t>The arts strengthen ability to perceive, observe, make connections, recognize relationships, be flexible in thinking, and accept ambiguity.</a:t>
            </a:r>
          </a:p>
          <a:p>
            <a:pPr marL="171450" indent="-171450">
              <a:buFont typeface="Arial" panose="020B0604020202020204" pitchFamily="34" charset="0"/>
              <a:buChar char="•"/>
            </a:pPr>
            <a:r>
              <a:rPr lang="en-US" dirty="0">
                <a:solidFill>
                  <a:schemeClr val="tx1"/>
                </a:solidFill>
              </a:rPr>
              <a:t>Each arts discipline provides a unique way of thinking, seeing, engaging, and understanding the world.</a:t>
            </a:r>
          </a:p>
          <a:p>
            <a:pPr marL="171450" indent="-171450">
              <a:buFont typeface="Arial" panose="020B0604020202020204" pitchFamily="34" charset="0"/>
              <a:buChar char="•"/>
            </a:pPr>
            <a:r>
              <a:rPr lang="en-US" dirty="0">
                <a:solidFill>
                  <a:schemeClr val="tx1"/>
                </a:solidFill>
              </a:rPr>
              <a:t>The arts place great emphasis on creativity and require students to engage in higher-order thinking skills (inclusive of the creative practices).</a:t>
            </a:r>
          </a:p>
          <a:p>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n-lt"/>
              </a:rPr>
              <a:t>Chapter Pages: 9</a:t>
            </a:r>
            <a:r>
              <a:rPr lang="en-US" sz="1200" i="1" dirty="0">
                <a:solidFill>
                  <a:schemeClr val="tx1"/>
                </a:solidFill>
                <a:effectLst/>
                <a:latin typeface="+mn-lt"/>
                <a:ea typeface="Calibri" panose="020F0502020204030204" pitchFamily="34" charset="0"/>
              </a:rPr>
              <a:t>–16</a:t>
            </a:r>
            <a:endParaRPr lang="en-US" sz="1200" i="1" dirty="0">
              <a:solidFill>
                <a:schemeClr val="tx1"/>
              </a:solidFill>
              <a:latin typeface="+mn-lt"/>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22</a:t>
            </a:fld>
            <a:endParaRPr lang="en-US"/>
          </a:p>
        </p:txBody>
      </p:sp>
    </p:spTree>
    <p:extLst>
      <p:ext uri="{BB962C8B-B14F-4D97-AF65-F5344CB8AC3E}">
        <p14:creationId xmlns:p14="http://schemas.microsoft.com/office/powerpoint/2010/main" val="752401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a typeface="Calibri" panose="020F0502020204030204" pitchFamily="34" charset="0"/>
                <a:cs typeface="Arial" panose="020B0604020202020204" pitchFamily="34" charset="0"/>
              </a:rPr>
              <a:t>C</a:t>
            </a:r>
            <a:r>
              <a:rPr lang="en-US" sz="1200" b="1" dirty="0">
                <a:solidFill>
                  <a:schemeClr val="tx1"/>
                </a:solidFill>
                <a:effectLst/>
                <a:ea typeface="Calibri" panose="020F0502020204030204" pitchFamily="34" charset="0"/>
                <a:cs typeface="Arial" panose="020B0604020202020204" pitchFamily="34" charset="0"/>
              </a:rPr>
              <a:t>reative Practices Inherent in Arts Education</a:t>
            </a:r>
            <a:r>
              <a:rPr lang="en-US" sz="1200" b="1" dirty="0">
                <a:solidFill>
                  <a:schemeClr val="tx1"/>
                </a:solidFill>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n-lt"/>
              </a:rPr>
              <a:t>Chapter Pages: 9</a:t>
            </a:r>
            <a:r>
              <a:rPr lang="en-US" sz="1200" i="1" dirty="0">
                <a:solidFill>
                  <a:schemeClr val="tx1"/>
                </a:solidFill>
                <a:effectLst/>
                <a:latin typeface="+mn-lt"/>
                <a:ea typeface="Calibri" panose="020F0502020204030204" pitchFamily="34" charset="0"/>
              </a:rPr>
              <a:t>–16</a:t>
            </a:r>
            <a:endParaRPr lang="en-US" sz="1200" i="1" dirty="0">
              <a:solidFill>
                <a:schemeClr val="tx1"/>
              </a:solidFill>
              <a:latin typeface="+mn-lt"/>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23</a:t>
            </a:fld>
            <a:endParaRPr lang="en-US"/>
          </a:p>
        </p:txBody>
      </p:sp>
    </p:spTree>
    <p:extLst>
      <p:ext uri="{BB962C8B-B14F-4D97-AF65-F5344CB8AC3E}">
        <p14:creationId xmlns:p14="http://schemas.microsoft.com/office/powerpoint/2010/main" val="1110213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1"/>
                </a:solidFill>
              </a:rPr>
              <a:t>Creativity Can Be Developed</a:t>
            </a:r>
          </a:p>
          <a:p>
            <a:pPr marL="0" indent="0">
              <a:buFont typeface="Arial" panose="020B0604020202020204" pitchFamily="34" charset="0"/>
              <a:buNone/>
            </a:pPr>
            <a:r>
              <a:rPr lang="en-US" sz="1200" i="0" dirty="0">
                <a:latin typeface="+mn-lt"/>
              </a:rPr>
              <a:t>Possible Reflection/discussion</a:t>
            </a:r>
          </a:p>
          <a:p>
            <a:pPr marL="171450" indent="-171450">
              <a:buFont typeface="Arial" panose="020B0604020202020204" pitchFamily="34" charset="0"/>
              <a:buChar char="•"/>
            </a:pPr>
            <a:r>
              <a:rPr lang="en-US" dirty="0">
                <a:solidFill>
                  <a:schemeClr val="tx1">
                    <a:alpha val="80000"/>
                  </a:schemeClr>
                </a:solidFill>
              </a:rPr>
              <a:t>How are imagination, empathy, innovation, and creativity linked?</a:t>
            </a:r>
          </a:p>
          <a:p>
            <a:pPr marL="171450" indent="-171450">
              <a:buFont typeface="Arial" panose="020B0604020202020204" pitchFamily="34" charset="0"/>
              <a:buChar char="•"/>
            </a:pPr>
            <a:r>
              <a:rPr lang="en-US" dirty="0">
                <a:solidFill>
                  <a:schemeClr val="tx1">
                    <a:alpha val="80000"/>
                  </a:schemeClr>
                </a:solidFill>
              </a:rPr>
              <a:t>What are the implications for instruction?</a:t>
            </a:r>
            <a:endParaRPr lang="en-US" sz="1200" i="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latin typeface="+mn-lt"/>
              </a:rPr>
              <a:t>For more from Sir Ken Robinson see pages 8</a:t>
            </a:r>
            <a:r>
              <a:rPr lang="en-US" sz="1200" i="1" dirty="0">
                <a:effectLst/>
                <a:latin typeface="+mn-lt"/>
                <a:ea typeface="Calibri" panose="020F0502020204030204" pitchFamily="34" charset="0"/>
              </a:rPr>
              <a:t>–</a:t>
            </a:r>
            <a:r>
              <a:rPr lang="en-US" sz="1200" i="0" dirty="0">
                <a:effectLst/>
                <a:latin typeface="+mn-lt"/>
                <a:ea typeface="Calibri" panose="020F0502020204030204" pitchFamily="34" charset="0"/>
              </a:rPr>
              <a:t>1</a:t>
            </a:r>
            <a:r>
              <a:rPr lang="en-US" sz="1200" i="0" dirty="0">
                <a:latin typeface="+mn-lt"/>
              </a:rPr>
              <a:t>1</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9</a:t>
            </a:r>
            <a:r>
              <a:rPr lang="en-US" sz="1200" i="1" dirty="0">
                <a:effectLst/>
                <a:latin typeface="+mn-lt"/>
                <a:ea typeface="Calibri" panose="020F0502020204030204" pitchFamily="34" charset="0"/>
              </a:rPr>
              <a:t>–16</a:t>
            </a:r>
            <a:endParaRPr lang="en-US" sz="1200" i="1"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24</a:t>
            </a:fld>
            <a:endParaRPr lang="en-US"/>
          </a:p>
        </p:txBody>
      </p:sp>
    </p:spTree>
    <p:extLst>
      <p:ext uri="{BB962C8B-B14F-4D97-AF65-F5344CB8AC3E}">
        <p14:creationId xmlns:p14="http://schemas.microsoft.com/office/powerpoint/2010/main" val="4192248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mn-lt"/>
                <a:ea typeface="SimSun" panose="02010600030101010101" pitchFamily="2" charset="-122"/>
                <a:cs typeface="Times New Roman" panose="02020603050405020304" pitchFamily="18" charset="0"/>
              </a:rPr>
              <a:t>What are some discipline-specific examples of how the arts contribute to cognitive development?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mn-lt"/>
              </a:rPr>
              <a:t>Media arts is left out of this activity because, as noted on page 14, while “</a:t>
            </a:r>
            <a:r>
              <a:rPr lang="en-US" sz="1200" dirty="0">
                <a:solidFill>
                  <a:schemeClr val="tx1"/>
                </a:solidFill>
                <a:effectLst/>
                <a:latin typeface="+mn-lt"/>
                <a:ea typeface="Calibri" panose="020F0502020204030204" pitchFamily="34" charset="0"/>
              </a:rPr>
              <a:t>many of the effects on cognitive development gained by students learning in the other arts disciplines may transfer to their learning and work in media arts…</a:t>
            </a:r>
            <a:r>
              <a:rPr lang="en-US" sz="1200" dirty="0">
                <a:solidFill>
                  <a:schemeClr val="tx1"/>
                </a:solidFill>
                <a:effectLst/>
                <a:latin typeface="+mn-lt"/>
                <a:ea typeface="Calibri" panose="020F0502020204030204" pitchFamily="34" charset="0"/>
                <a:cs typeface="Arial" panose="020B0604020202020204" pitchFamily="34" charset="0"/>
              </a:rPr>
              <a:t>the unique impact of media arts on cognitive development requires continued investigation in future research.” </a:t>
            </a:r>
          </a:p>
          <a:p>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n-lt"/>
              </a:rPr>
              <a:t>Chapter Pages: 9</a:t>
            </a:r>
            <a:r>
              <a:rPr lang="en-US" sz="1200" i="1" dirty="0">
                <a:solidFill>
                  <a:schemeClr val="tx1"/>
                </a:solidFill>
                <a:effectLst/>
                <a:latin typeface="+mn-lt"/>
                <a:ea typeface="Calibri" panose="020F0502020204030204" pitchFamily="34" charset="0"/>
              </a:rPr>
              <a:t>–16</a:t>
            </a:r>
            <a:endParaRPr lang="en-US" sz="120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25</a:t>
            </a:fld>
            <a:endParaRPr lang="en-US"/>
          </a:p>
        </p:txBody>
      </p:sp>
    </p:spTree>
    <p:extLst>
      <p:ext uri="{BB962C8B-B14F-4D97-AF65-F5344CB8AC3E}">
        <p14:creationId xmlns:p14="http://schemas.microsoft.com/office/powerpoint/2010/main" val="4053470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Arts Education is a Necessary Part of a Democratic Education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latin typeface="+mn-lt"/>
              </a:rPr>
              <a:t>Linda Darling-Hammond is the president of the State Board of Education and </a:t>
            </a:r>
            <a:r>
              <a:rPr lang="en-US" sz="1200" dirty="0">
                <a:solidFill>
                  <a:srgbClr val="000000"/>
                </a:solidFill>
                <a:effectLst/>
                <a:highlight>
                  <a:srgbClr val="FFFF00"/>
                </a:highlight>
                <a:latin typeface="+mn-lt"/>
                <a:ea typeface="Calibri" panose="020F0502020204030204" pitchFamily="34" charset="0"/>
              </a:rPr>
              <a:t>Charles E. Ducommun is a Professor of Education Emeritus at Stanford University and founding president of the Learning Policy Institute.</a:t>
            </a:r>
            <a:endParaRPr lang="en-US" sz="1200" i="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16–17 </a:t>
            </a:r>
          </a:p>
          <a:p>
            <a:endParaRPr lang="en-US" sz="1200"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29141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cs typeface="Arial" panose="020B0604020202020204" pitchFamily="34" charset="0"/>
              </a:rPr>
              <a:t>What role does arts education play in cognitive, social, cultural, and emotional development?</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16</a:t>
            </a:r>
            <a:r>
              <a:rPr lang="en-US" sz="1200" i="1" dirty="0">
                <a:effectLst/>
                <a:latin typeface="+mn-lt"/>
                <a:ea typeface="Calibri" panose="020F0502020204030204" pitchFamily="34" charset="0"/>
              </a:rPr>
              <a:t>–26</a:t>
            </a:r>
            <a:endParaRPr lang="en-US" sz="1200" i="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67370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4"/>
                </a:solidFill>
                <a:latin typeface="+mn-lt"/>
                <a:cs typeface="Arial" panose="020B0604020202020204" pitchFamily="34" charset="0"/>
              </a:rPr>
              <a:t>Arts Education Cultivates Communication, Cooperation, and Empathy (1)</a:t>
            </a:r>
          </a:p>
          <a:p>
            <a:pPr marL="285750" indent="-285750">
              <a:buFont typeface="Arial" panose="020B0604020202020204" pitchFamily="34" charset="0"/>
              <a:buChar char="•"/>
            </a:pPr>
            <a:r>
              <a:rPr lang="en-US" sz="1200" dirty="0">
                <a:effectLst/>
                <a:latin typeface="+mn-lt"/>
                <a:ea typeface="Calibri" panose="020F0502020204030204" pitchFamily="34" charset="0"/>
              </a:rPr>
              <a:t>Research suggests that collaborative art-making may serve an evolutionary purpose of increasing communication, coordination, cooperation, and even empathy within a group (</a:t>
            </a:r>
            <a:r>
              <a:rPr lang="en-US" sz="1200" dirty="0" err="1">
                <a:effectLst/>
                <a:latin typeface="+mn-lt"/>
                <a:ea typeface="Calibri" panose="020F0502020204030204" pitchFamily="34" charset="0"/>
              </a:rPr>
              <a:t>Miendlarzewska</a:t>
            </a:r>
            <a:r>
              <a:rPr lang="en-US" sz="1200" dirty="0">
                <a:effectLst/>
                <a:latin typeface="+mn-lt"/>
                <a:ea typeface="Calibri" panose="020F0502020204030204" pitchFamily="34" charset="0"/>
              </a:rPr>
              <a:t> and </a:t>
            </a:r>
            <a:r>
              <a:rPr lang="en-US" sz="1200" dirty="0" err="1">
                <a:effectLst/>
                <a:latin typeface="+mn-lt"/>
                <a:ea typeface="Calibri" panose="020F0502020204030204" pitchFamily="34" charset="0"/>
              </a:rPr>
              <a:t>Trost</a:t>
            </a:r>
            <a:r>
              <a:rPr lang="en-US" sz="1200" dirty="0">
                <a:effectLst/>
                <a:latin typeface="+mn-lt"/>
                <a:ea typeface="Calibri" panose="020F0502020204030204" pitchFamily="34" charset="0"/>
              </a:rPr>
              <a:t> 2014). </a:t>
            </a:r>
          </a:p>
          <a:p>
            <a:pPr marL="285750" indent="-285750">
              <a:buFont typeface="Arial" panose="020B0604020202020204" pitchFamily="34" charset="0"/>
              <a:buChar char="•"/>
            </a:pPr>
            <a:r>
              <a:rPr lang="en-US" sz="1200" dirty="0">
                <a:effectLst/>
                <a:latin typeface="+mn-lt"/>
                <a:ea typeface="Calibri" panose="020F0502020204030204" pitchFamily="34" charset="0"/>
              </a:rPr>
              <a:t>Expression makes personal development possible by providing individual students with multiple ways to “be themselves” that they may not be able to access otherwise. </a:t>
            </a:r>
            <a:endParaRPr lang="en-US" sz="1200" dirty="0">
              <a:effectLst/>
              <a:latin typeface="+mn-l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Research shows an increase in social cohesion among students, a greater self-reliance among students, better social adjustment, and more positive attitudes in students through an increase of arts in the curriculum (Hallam 2010).</a:t>
            </a:r>
          </a:p>
          <a:p>
            <a:pPr marL="285750" indent="-285750">
              <a:buFont typeface="Arial" panose="020B0604020202020204" pitchFamily="34" charset="0"/>
              <a:buChar char="•"/>
            </a:pPr>
            <a:r>
              <a:rPr lang="en-US" sz="1200" dirty="0">
                <a:effectLst/>
                <a:latin typeface="+mn-lt"/>
                <a:ea typeface="Calibri" panose="020F0502020204030204" pitchFamily="34" charset="0"/>
              </a:rPr>
              <a:t>Civic engagement is a significant outcome of arts education and the acquisition of artistic literacy. Students understand that they each have the power and responsibility to affect the community and society at large and are able to do this through the arts. As a result, students can use the arts as “powerful agents of change” (Seidel et al. 2009).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18</a:t>
            </a:r>
            <a:r>
              <a:rPr lang="en-US" sz="1200" i="1" dirty="0">
                <a:effectLst/>
                <a:latin typeface="+mn-lt"/>
                <a:ea typeface="Calibri" panose="020F0502020204030204" pitchFamily="34" charset="0"/>
              </a:rPr>
              <a:t>–20</a:t>
            </a:r>
            <a:endParaRPr lang="en-US" sz="1200" i="1"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28</a:t>
            </a:fld>
            <a:endParaRPr lang="en-US"/>
          </a:p>
        </p:txBody>
      </p:sp>
    </p:spTree>
    <p:extLst>
      <p:ext uri="{BB962C8B-B14F-4D97-AF65-F5344CB8AC3E}">
        <p14:creationId xmlns:p14="http://schemas.microsoft.com/office/powerpoint/2010/main" val="1956147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4"/>
                </a:solidFill>
                <a:cs typeface="Arial" panose="020B0604020202020204" pitchFamily="34" charset="0"/>
              </a:rPr>
              <a:t>Arts Education Cultivates Communication, Cooperation, and Empathy (2)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18</a:t>
            </a:r>
            <a:r>
              <a:rPr lang="en-US" sz="1200" i="1" dirty="0">
                <a:effectLst/>
                <a:latin typeface="+mn-lt"/>
                <a:ea typeface="Calibri" panose="020F0502020204030204" pitchFamily="34" charset="0"/>
              </a:rPr>
              <a:t>–20</a:t>
            </a:r>
            <a:endParaRPr lang="en-US" sz="1200" i="1" dirty="0">
              <a:latin typeface="+mn-lt"/>
            </a:endParaRP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29</a:t>
            </a:fld>
            <a:endParaRPr lang="en-US"/>
          </a:p>
        </p:txBody>
      </p:sp>
    </p:spTree>
    <p:extLst>
      <p:ext uri="{BB962C8B-B14F-4D97-AF65-F5344CB8AC3E}">
        <p14:creationId xmlns:p14="http://schemas.microsoft.com/office/powerpoint/2010/main" val="164049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Contents of Chapter 1</a:t>
            </a:r>
          </a:p>
          <a:p>
            <a:pPr marL="171450" marR="0" lvl="0" indent="-171450">
              <a:lnSpc>
                <a:spcPct val="100000"/>
              </a:lnSpc>
              <a:spcBef>
                <a:spcPts val="0"/>
              </a:spcBef>
              <a:spcAft>
                <a:spcPts val="1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Developing Artistically Literate Students is the largest section of the chapter and includes topics such as the philosophical foundations and lifelong goals of the standards; why an arts education; how the arts contribute to cognitive development, critical thinking, community and cultural development, social and emotional well-being; and more. </a:t>
            </a:r>
          </a:p>
          <a:p>
            <a:pPr marL="171450" marR="0" lvl="0" indent="-171450">
              <a:lnSpc>
                <a:spcPct val="100000"/>
              </a:lnSpc>
              <a:spcBef>
                <a:spcPts val="0"/>
              </a:spcBef>
              <a:spcAft>
                <a:spcPts val="1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next several sections focus on the role of the California</a:t>
            </a:r>
            <a:r>
              <a:rPr lang="en-US" sz="1200" i="1" dirty="0">
                <a:effectLst/>
                <a:latin typeface="+mn-lt"/>
                <a:ea typeface="Calibri" panose="020F0502020204030204" pitchFamily="34" charset="0"/>
                <a:cs typeface="Arial" panose="020B0604020202020204" pitchFamily="34" charset="0"/>
              </a:rPr>
              <a:t> Arts Standards </a:t>
            </a:r>
            <a:r>
              <a:rPr lang="en-US" sz="1200" i="0" dirty="0">
                <a:effectLst/>
                <a:latin typeface="+mn-lt"/>
                <a:ea typeface="Calibri" panose="020F0502020204030204" pitchFamily="34" charset="0"/>
                <a:cs typeface="Arial" panose="020B0604020202020204" pitchFamily="34" charset="0"/>
              </a:rPr>
              <a:t>and</a:t>
            </a:r>
            <a:r>
              <a:rPr lang="en-US" sz="1200" i="1" dirty="0">
                <a:effectLst/>
                <a:latin typeface="+mn-lt"/>
                <a:ea typeface="Calibri" panose="020F0502020204030204" pitchFamily="34" charset="0"/>
                <a:cs typeface="Arial" panose="020B0604020202020204" pitchFamily="34" charset="0"/>
              </a:rPr>
              <a:t> </a:t>
            </a:r>
            <a:r>
              <a:rPr lang="en-US" sz="1200" i="0" dirty="0">
                <a:effectLst/>
                <a:latin typeface="+mn-lt"/>
                <a:ea typeface="Calibri" panose="020F0502020204030204" pitchFamily="34" charset="0"/>
                <a:cs typeface="Arial" panose="020B0604020202020204" pitchFamily="34" charset="0"/>
              </a:rPr>
              <a:t>p</a:t>
            </a:r>
            <a:r>
              <a:rPr lang="en-US" sz="1200" dirty="0">
                <a:effectLst/>
                <a:latin typeface="+mn-lt"/>
                <a:ea typeface="Calibri" panose="020F0502020204030204" pitchFamily="34" charset="0"/>
                <a:cs typeface="Arial" panose="020B0604020202020204" pitchFamily="34" charset="0"/>
              </a:rPr>
              <a:t>reparing students for careers.</a:t>
            </a:r>
          </a:p>
          <a:p>
            <a:pPr marL="171450" marR="0" lvl="0" indent="-171450">
              <a:lnSpc>
                <a:spcPct val="100000"/>
              </a:lnSpc>
              <a:spcBef>
                <a:spcPts val="0"/>
              </a:spcBef>
              <a:spcAft>
                <a:spcPts val="1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section on the arts as part of California students’ well-rounded education includes discussions of laws and systems including the Every Student Succeeds Act (ESSA), California </a:t>
            </a:r>
            <a:r>
              <a:rPr lang="en-US" sz="1200" i="1" dirty="0">
                <a:effectLst/>
                <a:latin typeface="+mn-lt"/>
                <a:ea typeface="Calibri" panose="020F0502020204030204" pitchFamily="34" charset="0"/>
                <a:cs typeface="Arial" panose="020B0604020202020204" pitchFamily="34" charset="0"/>
              </a:rPr>
              <a:t>Education Code</a:t>
            </a:r>
            <a:r>
              <a:rPr lang="en-US" sz="1200" dirty="0">
                <a:effectLst/>
                <a:latin typeface="+mn-lt"/>
                <a:ea typeface="Calibri" panose="020F0502020204030204" pitchFamily="34" charset="0"/>
                <a:cs typeface="Arial" panose="020B0604020202020204" pitchFamily="34" charset="0"/>
              </a:rPr>
              <a:t>, University of California/California State University requirements, and the Local Control Funding Formula (LCFF).</a:t>
            </a:r>
          </a:p>
          <a:p>
            <a:pPr marL="171450" marR="0" lvl="0" indent="-171450">
              <a:lnSpc>
                <a:spcPct val="100000"/>
              </a:lnSpc>
              <a:spcBef>
                <a:spcPts val="0"/>
              </a:spcBef>
              <a:spcAft>
                <a:spcPts val="1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Opportunity to Learn standards for the arts are introduced and outlined.</a:t>
            </a:r>
          </a:p>
          <a:p>
            <a:pPr marL="171450" marR="0" lvl="0" indent="-171450">
              <a:lnSpc>
                <a:spcPct val="100000"/>
              </a:lnSpc>
              <a:spcBef>
                <a:spcPts val="0"/>
              </a:spcBef>
              <a:spcAft>
                <a:spcPts val="1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In the Inclusive Arts Education section, the framework’s approach and perspective on accessibility of arts instruction as a matter of equity is introduced.</a:t>
            </a:r>
          </a:p>
          <a:p>
            <a:pPr marL="171450" marR="0" lvl="0" indent="-171450">
              <a:lnSpc>
                <a:spcPct val="100000"/>
              </a:lnSpc>
              <a:spcBef>
                <a:spcPts val="0"/>
              </a:spcBef>
              <a:spcAft>
                <a:spcPts val="1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next section discusses the importance of Digital Citizenship in an era where students are able to use technology to create and share works freely.</a:t>
            </a:r>
          </a:p>
          <a:p>
            <a:pPr marL="171450" marR="0" lvl="0" indent="-171450">
              <a:lnSpc>
                <a:spcPct val="100000"/>
              </a:lnSpc>
              <a:spcBef>
                <a:spcPts val="0"/>
              </a:spcBef>
              <a:spcAft>
                <a:spcPts val="1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chapter closes with a discussion about how the 2019 California </a:t>
            </a:r>
            <a:r>
              <a:rPr lang="en-US" sz="1200" i="1" dirty="0">
                <a:effectLst/>
                <a:latin typeface="+mn-lt"/>
                <a:ea typeface="Calibri" panose="020F0502020204030204" pitchFamily="34" charset="0"/>
                <a:cs typeface="Arial" panose="020B0604020202020204" pitchFamily="34" charset="0"/>
              </a:rPr>
              <a:t>Arts Standards </a:t>
            </a:r>
            <a:r>
              <a:rPr lang="en-US" sz="1200" dirty="0">
                <a:effectLst/>
                <a:latin typeface="+mn-lt"/>
                <a:ea typeface="Calibri" panose="020F0502020204030204" pitchFamily="34" charset="0"/>
                <a:cs typeface="Arial" panose="020B0604020202020204" pitchFamily="34" charset="0"/>
              </a:rPr>
              <a:t>connect to other California content standards.</a:t>
            </a: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3</a:t>
            </a:fld>
            <a:endParaRPr lang="en-US"/>
          </a:p>
        </p:txBody>
      </p:sp>
    </p:spTree>
    <p:extLst>
      <p:ext uri="{BB962C8B-B14F-4D97-AF65-F5344CB8AC3E}">
        <p14:creationId xmlns:p14="http://schemas.microsoft.com/office/powerpoint/2010/main" val="539657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SimSun" panose="02010600030101010101" pitchFamily="2" charset="-122"/>
                <a:cs typeface="Times New Roman" panose="02020603050405020304" pitchFamily="18" charset="0"/>
              </a:rPr>
              <a:t>Arts Education Supports Social and Emotional Development</a:t>
            </a:r>
          </a:p>
          <a:p>
            <a:pPr marL="0" indent="0">
              <a:buFont typeface="Arial" panose="020B0604020202020204" pitchFamily="34" charset="0"/>
              <a:buNone/>
            </a:pPr>
            <a:r>
              <a:rPr lang="en-US" dirty="0">
                <a:latin typeface="+mn-lt"/>
              </a:rPr>
              <a:t>Possible Extension Activity—Read pages 18–20 and discuss:</a:t>
            </a:r>
          </a:p>
          <a:p>
            <a:pPr marL="171450" indent="-171450">
              <a:buFont typeface="Arial" panose="020B0604020202020204" pitchFamily="34" charset="0"/>
              <a:buChar char="•"/>
            </a:pPr>
            <a:r>
              <a:rPr lang="en-US" dirty="0">
                <a:latin typeface="+mn-lt"/>
              </a:rPr>
              <a:t>How can social emotional learning (SEL) be embedded within sequential standards-based arts learning experiences? </a:t>
            </a:r>
          </a:p>
          <a:p>
            <a:pPr marL="171450" indent="-171450">
              <a:buFont typeface="Arial" panose="020B0604020202020204" pitchFamily="34" charset="0"/>
              <a:buChar char="•"/>
            </a:pPr>
            <a:r>
              <a:rPr lang="en-US" dirty="0">
                <a:latin typeface="+mn-lt"/>
              </a:rPr>
              <a:t>What examples resonate with you? </a:t>
            </a:r>
          </a:p>
          <a:p>
            <a:pPr marL="171450" indent="-171450">
              <a:buFont typeface="Arial" panose="020B0604020202020204" pitchFamily="34" charset="0"/>
              <a:buChar char="•"/>
            </a:pPr>
            <a:r>
              <a:rPr lang="en-US" dirty="0">
                <a:latin typeface="+mn-lt"/>
              </a:rPr>
              <a:t>Can you think of any additional discipline-specific examples? </a:t>
            </a:r>
          </a:p>
          <a:p>
            <a:endParaRPr lang="en-US" sz="1200" b="1" dirty="0">
              <a:effectLst/>
              <a:latin typeface="+mn-l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20</a:t>
            </a:r>
            <a:r>
              <a:rPr lang="en-US" sz="1200" i="1" dirty="0">
                <a:effectLst/>
                <a:latin typeface="+mn-lt"/>
                <a:ea typeface="Calibri" panose="020F0502020204030204" pitchFamily="34" charset="0"/>
              </a:rPr>
              <a:t>–22</a:t>
            </a:r>
            <a:endParaRPr lang="en-US" sz="1200" b="1" dirty="0">
              <a:effectLst/>
              <a:latin typeface="+mn-lt"/>
              <a:ea typeface="SimSun" panose="02010600030101010101" pitchFamily="2" charset="-122"/>
              <a:cs typeface="Times New Roman" panose="02020603050405020304" pitchFamily="18" charset="0"/>
            </a:endParaRPr>
          </a:p>
          <a:p>
            <a:pPr marL="457200" lvl="1" indent="0">
              <a:buFont typeface="Arial" panose="020B0604020202020204" pitchFamily="34" charset="0"/>
              <a:buNone/>
            </a:pPr>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30</a:t>
            </a:fld>
            <a:endParaRPr lang="en-US"/>
          </a:p>
        </p:txBody>
      </p:sp>
    </p:spTree>
    <p:extLst>
      <p:ext uri="{BB962C8B-B14F-4D97-AF65-F5344CB8AC3E}">
        <p14:creationId xmlns:p14="http://schemas.microsoft.com/office/powerpoint/2010/main" val="3442987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Through Arts Education, Students Have Opportunities to Develop and Maintain a Growth Mindset</a:t>
            </a:r>
          </a:p>
          <a:p>
            <a:pPr marL="0" indent="0">
              <a:buFont typeface="Arial" panose="020B0604020202020204" pitchFamily="34" charset="0"/>
              <a:buNone/>
            </a:pPr>
            <a:r>
              <a:rPr lang="en-US" sz="1200" i="0" dirty="0">
                <a:latin typeface="+mn-lt"/>
              </a:rPr>
              <a:t>Possible reflection/discussion questions:</a:t>
            </a:r>
          </a:p>
          <a:p>
            <a:pPr marL="171450" indent="-171450">
              <a:buFont typeface="Arial" panose="020B0604020202020204" pitchFamily="34" charset="0"/>
              <a:buChar char="•"/>
            </a:pPr>
            <a:r>
              <a:rPr lang="en-US" sz="1200" dirty="0">
                <a:latin typeface="+mn-lt"/>
              </a:rPr>
              <a:t>Does this confirm or challenge your current assumptions? </a:t>
            </a:r>
          </a:p>
          <a:p>
            <a:pPr marL="171450" indent="-171450">
              <a:buFont typeface="Arial" panose="020B0604020202020204" pitchFamily="34" charset="0"/>
              <a:buChar char="•"/>
            </a:pPr>
            <a:r>
              <a:rPr lang="en-US" sz="1200" dirty="0">
                <a:latin typeface="+mn-lt"/>
              </a:rPr>
              <a:t>Do you have any related examples to share?</a:t>
            </a:r>
            <a:endParaRPr lang="en-US" sz="1200" i="0" dirty="0">
              <a:latin typeface="+mn-lt"/>
            </a:endParaRPr>
          </a:p>
          <a:p>
            <a:endParaRPr lang="en-US" sz="1200" b="1" dirty="0">
              <a:effectLst/>
              <a:latin typeface="+mn-l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23</a:t>
            </a:r>
            <a:r>
              <a:rPr lang="en-US" sz="1200" i="1" dirty="0">
                <a:effectLst/>
                <a:latin typeface="+mn-lt"/>
                <a:ea typeface="Calibri" panose="020F0502020204030204" pitchFamily="34" charset="0"/>
              </a:rPr>
              <a:t>–25</a:t>
            </a:r>
            <a:endParaRPr lang="en-US" sz="1200" i="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31</a:t>
            </a:fld>
            <a:endParaRPr lang="en-US"/>
          </a:p>
        </p:txBody>
      </p:sp>
    </p:spTree>
    <p:extLst>
      <p:ext uri="{BB962C8B-B14F-4D97-AF65-F5344CB8AC3E}">
        <p14:creationId xmlns:p14="http://schemas.microsoft.com/office/powerpoint/2010/main" val="2920112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ea typeface="Calibri" panose="020F0502020204030204" pitchFamily="34" charset="0"/>
              </a:rPr>
              <a:t>T</a:t>
            </a:r>
            <a:r>
              <a:rPr lang="en-US" sz="1200" b="1" dirty="0">
                <a:effectLst/>
                <a:latin typeface="+mn-lt"/>
                <a:ea typeface="Calibri" panose="020F0502020204030204" pitchFamily="34" charset="0"/>
              </a:rPr>
              <a:t>he Arts Teach Valuable Skills and Develop Students in Unique 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ea typeface="SimSun" panose="02010600030101010101" pitchFamily="2" charset="-122"/>
                <a:cs typeface="Times New Roman" panose="02020603050405020304" pitchFamily="18" charset="0"/>
              </a:rPr>
              <a:t>From</a:t>
            </a:r>
            <a:r>
              <a:rPr lang="en-US" sz="1200" b="1" dirty="0">
                <a:effectLst/>
                <a:latin typeface="+mn-lt"/>
                <a:ea typeface="SimSun" panose="02010600030101010101" pitchFamily="2" charset="-122"/>
                <a:cs typeface="Times New Roman" panose="02020603050405020304" pitchFamily="18" charset="0"/>
              </a:rPr>
              <a:t> </a:t>
            </a:r>
            <a:r>
              <a:rPr lang="en-US" sz="1200" i="1" dirty="0">
                <a:effectLst/>
                <a:latin typeface="+mn-lt"/>
                <a:ea typeface="Calibri" panose="020F0502020204030204" pitchFamily="34" charset="0"/>
                <a:cs typeface="Arial" panose="020B0604020202020204" pitchFamily="34" charset="0"/>
              </a:rPr>
              <a:t>Champions of Change: The Impact of the Arts on Learning</a:t>
            </a:r>
            <a:r>
              <a:rPr lang="en-US" sz="1200" dirty="0">
                <a:effectLst/>
                <a:latin typeface="+mn-lt"/>
                <a:ea typeface="Calibri" panose="020F0502020204030204" pitchFamily="34" charset="0"/>
                <a:cs typeface="Arial" panose="020B0604020202020204" pitchFamily="34" charset="0"/>
              </a:rPr>
              <a:t> (Fiske et al. 1999)</a:t>
            </a:r>
          </a:p>
          <a:p>
            <a:endParaRPr lang="en-US" sz="1200" b="1" dirty="0">
              <a:effectLst/>
              <a:latin typeface="+mn-l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23</a:t>
            </a:r>
            <a:r>
              <a:rPr lang="en-US" sz="1200" i="1" dirty="0">
                <a:effectLst/>
                <a:latin typeface="+mn-lt"/>
                <a:ea typeface="Calibri" panose="020F0502020204030204" pitchFamily="34" charset="0"/>
              </a:rPr>
              <a:t>–26</a:t>
            </a:r>
            <a:endParaRPr lang="en-US" sz="1200" i="1"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32</a:t>
            </a:fld>
            <a:endParaRPr lang="en-US"/>
          </a:p>
        </p:txBody>
      </p:sp>
    </p:spTree>
    <p:extLst>
      <p:ext uri="{BB962C8B-B14F-4D97-AF65-F5344CB8AC3E}">
        <p14:creationId xmlns:p14="http://schemas.microsoft.com/office/powerpoint/2010/main" val="3823902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Sequential, Standards-Based Arts Education in California is Guided by t</a:t>
            </a:r>
            <a:r>
              <a:rPr lang="en-US" sz="1200" b="1" dirty="0">
                <a:effectLst/>
                <a:ea typeface="Calibri" panose="020F0502020204030204" pitchFamily="34" charset="0"/>
              </a:rPr>
              <a:t>he 2019 </a:t>
            </a:r>
            <a:r>
              <a:rPr lang="en-US" sz="1200" b="1" i="1" dirty="0">
                <a:effectLst/>
                <a:ea typeface="Calibri" panose="020F0502020204030204" pitchFamily="34" charset="0"/>
              </a:rPr>
              <a:t>Arts Standards</a:t>
            </a:r>
          </a:p>
          <a:p>
            <a:r>
              <a:rPr lang="en-US" sz="1200" dirty="0">
                <a:latin typeface="+mn-lt"/>
                <a:ea typeface="Calibri" panose="020F0502020204030204" pitchFamily="34" charset="0"/>
              </a:rPr>
              <a:t>The 2019 </a:t>
            </a:r>
            <a:r>
              <a:rPr lang="en-US" sz="1200" i="1" dirty="0">
                <a:latin typeface="+mn-lt"/>
                <a:ea typeface="Calibri" panose="020F0502020204030204" pitchFamily="34" charset="0"/>
              </a:rPr>
              <a:t>Arts Standards</a:t>
            </a:r>
            <a:r>
              <a:rPr lang="en-US" sz="1200" dirty="0">
                <a:latin typeface="+mn-lt"/>
                <a:ea typeface="Calibri" panose="020F0502020204030204" pitchFamily="34" charset="0"/>
              </a:rPr>
              <a:t>:</a:t>
            </a:r>
          </a:p>
          <a:p>
            <a:pPr marL="171450" indent="-171450">
              <a:buFont typeface="Arial" panose="020B0604020202020204" pitchFamily="34" charset="0"/>
              <a:buChar char="•"/>
            </a:pPr>
            <a:r>
              <a:rPr lang="en-US" sz="1200" dirty="0">
                <a:latin typeface="+mn-lt"/>
                <a:ea typeface="Calibri" panose="020F0502020204030204" pitchFamily="34" charset="0"/>
              </a:rPr>
              <a:t>A</a:t>
            </a:r>
            <a:r>
              <a:rPr lang="en-US" sz="1200" dirty="0">
                <a:effectLst/>
                <a:latin typeface="+mn-lt"/>
                <a:ea typeface="Calibri" panose="020F0502020204030204" pitchFamily="34" charset="0"/>
              </a:rPr>
              <a:t>rticulate and identify discipline-specific, grade-appropriate achievement and demonstration of what students know and are able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Describe the intended outcomes of student learning</a:t>
            </a:r>
            <a:endParaRPr lang="en-US" sz="1200" dirty="0">
              <a:effectLst/>
              <a:latin typeface="+mn-lt"/>
              <a:ea typeface="Calibri" panose="020F0502020204030204" pitchFamily="34" charset="0"/>
            </a:endParaRPr>
          </a:p>
          <a:p>
            <a:pPr marL="171450" indent="-171450">
              <a:buFont typeface="Arial" panose="020B0604020202020204" pitchFamily="34" charset="0"/>
              <a:buChar char="•"/>
            </a:pPr>
            <a:r>
              <a:rPr lang="en-US" sz="1200" dirty="0">
                <a:latin typeface="+mn-lt"/>
                <a:ea typeface="Calibri" panose="020F0502020204030204" pitchFamily="34" charset="0"/>
              </a:rPr>
              <a:t>P</a:t>
            </a:r>
            <a:r>
              <a:rPr lang="en-US" sz="1200" dirty="0">
                <a:effectLst/>
                <a:latin typeface="+mn-lt"/>
                <a:ea typeface="Calibri" panose="020F0502020204030204" pitchFamily="34" charset="0"/>
              </a:rPr>
              <a:t>romote authentic learning in each arts discipline, including all aspects of the discipline</a:t>
            </a:r>
          </a:p>
          <a:p>
            <a:pPr marL="171450" indent="-171450">
              <a:buFont typeface="Arial" panose="020B0604020202020204" pitchFamily="34" charset="0"/>
              <a:buChar char="•"/>
            </a:pPr>
            <a:r>
              <a:rPr lang="en-US" sz="1200" dirty="0">
                <a:latin typeface="+mn-lt"/>
                <a:ea typeface="Calibri" panose="020F0502020204030204" pitchFamily="34" charset="0"/>
              </a:rPr>
              <a:t>A</a:t>
            </a:r>
            <a:r>
              <a:rPr lang="en-US" sz="1200" dirty="0">
                <a:effectLst/>
                <a:latin typeface="+mn-lt"/>
                <a:ea typeface="Calibri" panose="020F0502020204030204" pitchFamily="34" charset="0"/>
              </a:rPr>
              <a:t>re process-oriented, delineating authentic practices and performance within each arts discipline</a:t>
            </a:r>
          </a:p>
          <a:p>
            <a:pPr marL="171450" indent="-171450">
              <a:buFont typeface="Arial" panose="020B0604020202020204" pitchFamily="34" charset="0"/>
              <a:buChar char="•"/>
            </a:pPr>
            <a:r>
              <a:rPr lang="en-US" sz="1200" dirty="0">
                <a:latin typeface="+mn-lt"/>
                <a:ea typeface="Calibri" panose="020F0502020204030204" pitchFamily="34" charset="0"/>
              </a:rPr>
              <a:t>C</a:t>
            </a:r>
            <a:r>
              <a:rPr lang="en-US" sz="1200" dirty="0">
                <a:effectLst/>
                <a:latin typeface="+mn-lt"/>
                <a:ea typeface="Calibri" panose="020F0502020204030204" pitchFamily="34" charset="0"/>
              </a:rPr>
              <a:t>all for an increased attention to process and consideration of balance with process and product-oriented learning</a:t>
            </a:r>
          </a:p>
          <a:p>
            <a:pPr marL="171450" indent="-171450">
              <a:buFont typeface="Arial" panose="020B0604020202020204" pitchFamily="34" charset="0"/>
              <a:buChar char="•"/>
            </a:pPr>
            <a:r>
              <a:rPr lang="en-US" sz="1200" dirty="0">
                <a:latin typeface="+mn-lt"/>
              </a:rPr>
              <a:t>Articulate what the </a:t>
            </a:r>
            <a:r>
              <a:rPr lang="en-US" sz="1200" b="1" i="1" dirty="0">
                <a:latin typeface="+mn-lt"/>
              </a:rPr>
              <a:t>students</a:t>
            </a:r>
            <a:r>
              <a:rPr lang="en-US" sz="1200" dirty="0">
                <a:latin typeface="+mn-lt"/>
              </a:rPr>
              <a:t> are doing, not what </a:t>
            </a:r>
            <a:r>
              <a:rPr lang="en-US" sz="1200" b="1" i="1" dirty="0">
                <a:latin typeface="+mn-lt"/>
              </a:rPr>
              <a:t>teachers</a:t>
            </a:r>
            <a:r>
              <a:rPr lang="en-US" sz="1200" dirty="0">
                <a:latin typeface="+mn-lt"/>
              </a:rPr>
              <a:t> </a:t>
            </a:r>
            <a:r>
              <a:rPr lang="en-US" sz="1200" b="1" i="1" dirty="0">
                <a:latin typeface="+mn-lt"/>
              </a:rPr>
              <a:t>are</a:t>
            </a:r>
            <a:r>
              <a:rPr lang="en-US" sz="1200" dirty="0">
                <a:latin typeface="+mn-lt"/>
              </a:rPr>
              <a:t> </a:t>
            </a:r>
            <a:r>
              <a:rPr lang="en-US" sz="1200" b="1" i="1" dirty="0">
                <a:latin typeface="+mn-lt"/>
              </a:rPr>
              <a:t>teaching</a:t>
            </a:r>
          </a:p>
          <a:p>
            <a:pPr marL="171450"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2019 </a:t>
            </a:r>
            <a:r>
              <a:rPr lang="en-US" sz="1200" i="1" dirty="0">
                <a:effectLst/>
                <a:latin typeface="+mn-lt"/>
                <a:ea typeface="Calibri" panose="020F0502020204030204" pitchFamily="34" charset="0"/>
                <a:cs typeface="Arial" panose="020B0604020202020204" pitchFamily="34" charset="0"/>
              </a:rPr>
              <a:t>Arts Standards </a:t>
            </a:r>
            <a:r>
              <a:rPr lang="en-US" sz="1200" dirty="0">
                <a:effectLst/>
                <a:latin typeface="+mn-lt"/>
                <a:ea typeface="Calibri" panose="020F0502020204030204" pitchFamily="34" charset="0"/>
                <a:cs typeface="Arial" panose="020B0604020202020204" pitchFamily="34" charset="0"/>
              </a:rPr>
              <a:t>are discussed further in Chapter 2: The Instructional Cycle.</a:t>
            </a:r>
            <a:endParaRPr lang="en-US" sz="1200" dirty="0">
              <a:latin typeface="+mn-lt"/>
            </a:endParaRPr>
          </a:p>
          <a:p>
            <a:pPr algn="l"/>
            <a:endParaRPr lang="en-US" sz="1200" b="1" dirty="0">
              <a:effectLst/>
              <a:latin typeface="+mn-l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27</a:t>
            </a:r>
            <a:r>
              <a:rPr lang="en-US" sz="1200" i="1" dirty="0">
                <a:effectLst/>
                <a:latin typeface="+mn-lt"/>
                <a:ea typeface="Calibri" panose="020F0502020204030204" pitchFamily="34" charset="0"/>
              </a:rPr>
              <a:t>–28</a:t>
            </a:r>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33</a:t>
            </a:fld>
            <a:endParaRPr lang="en-US"/>
          </a:p>
        </p:txBody>
      </p:sp>
    </p:spTree>
    <p:extLst>
      <p:ext uri="{BB962C8B-B14F-4D97-AF65-F5344CB8AC3E}">
        <p14:creationId xmlns:p14="http://schemas.microsoft.com/office/powerpoint/2010/main" val="2519295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1200"/>
              </a:spcAft>
            </a:pPr>
            <a:r>
              <a:rPr lang="en-US" sz="1200" b="1" dirty="0">
                <a:latin typeface="+mn-lt"/>
              </a:rPr>
              <a:t>Inclusive Arts Education</a:t>
            </a:r>
          </a:p>
          <a:p>
            <a:pPr marL="285750" marR="0"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Instruction in the arts disciplines must be accessible by all students. The </a:t>
            </a:r>
            <a:r>
              <a:rPr lang="en-US" sz="1200" i="1" dirty="0">
                <a:effectLst/>
                <a:latin typeface="+mn-lt"/>
                <a:ea typeface="Calibri" panose="020F0502020204030204" pitchFamily="34" charset="0"/>
                <a:cs typeface="Arial" panose="020B0604020202020204" pitchFamily="34" charset="0"/>
              </a:rPr>
              <a:t>Arts Framework</a:t>
            </a:r>
            <a:r>
              <a:rPr lang="en-US" sz="1200" dirty="0">
                <a:effectLst/>
                <a:latin typeface="+mn-lt"/>
                <a:ea typeface="Calibri" panose="020F0502020204030204" pitchFamily="34" charset="0"/>
                <a:cs typeface="Arial" panose="020B0604020202020204" pitchFamily="34" charset="0"/>
              </a:rPr>
              <a:t> supports teachers, administrators, and other education partners in developing and delivering high-quality, discrete arts curriculum and instruction that meets the needs of each and every student. </a:t>
            </a:r>
          </a:p>
          <a:p>
            <a:pPr marL="285750" marR="0"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This includes support for students with a wide range of needs, abilities, and experiences, including students who are English learners; at promise students (Per </a:t>
            </a:r>
            <a:r>
              <a:rPr lang="en-US" sz="1200" i="1" dirty="0">
                <a:effectLst/>
                <a:latin typeface="+mn-lt"/>
                <a:ea typeface="Calibri" panose="020F0502020204030204" pitchFamily="34" charset="0"/>
                <a:cs typeface="Arial" panose="020B0604020202020204" pitchFamily="34" charset="0"/>
              </a:rPr>
              <a:t>Education Code</a:t>
            </a:r>
            <a:r>
              <a:rPr lang="en-US" sz="1200" dirty="0">
                <a:effectLst/>
                <a:latin typeface="+mn-lt"/>
                <a:ea typeface="Calibri" panose="020F0502020204030204" pitchFamily="34" charset="0"/>
                <a:cs typeface="Arial" panose="020B0604020202020204" pitchFamily="34" charset="0"/>
              </a:rPr>
              <a:t> Section 96, the term “at-risk” is replaced in the </a:t>
            </a:r>
            <a:r>
              <a:rPr lang="en-US" sz="1200" i="1" dirty="0">
                <a:effectLst/>
                <a:latin typeface="+mn-lt"/>
                <a:ea typeface="Calibri" panose="020F0502020204030204" pitchFamily="34" charset="0"/>
                <a:cs typeface="Arial" panose="020B0604020202020204" pitchFamily="34" charset="0"/>
              </a:rPr>
              <a:t>Education Code</a:t>
            </a:r>
            <a:r>
              <a:rPr lang="en-US" sz="1200" dirty="0">
                <a:effectLst/>
                <a:latin typeface="+mn-lt"/>
                <a:ea typeface="Calibri" panose="020F0502020204030204" pitchFamily="34" charset="0"/>
                <a:cs typeface="Arial" panose="020B0604020202020204" pitchFamily="34" charset="0"/>
              </a:rPr>
              <a:t> with the term “at-promise.”); lesbian, gay, bisexual, transgender, queer, and questioning (LGBTQ+) students; advanced learners; and students with visible and non-visible disabilities.</a:t>
            </a:r>
          </a:p>
          <a:p>
            <a:pPr marL="285750" marR="0"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Rather than providing a separate chapter to ensure access and equity in arts education, each chapter of the </a:t>
            </a:r>
            <a:r>
              <a:rPr lang="en-US" sz="1200" i="1" dirty="0">
                <a:effectLst/>
                <a:latin typeface="+mn-lt"/>
                <a:ea typeface="Calibri" panose="020F0502020204030204" pitchFamily="34" charset="0"/>
                <a:cs typeface="Arial" panose="020B0604020202020204" pitchFamily="34" charset="0"/>
              </a:rPr>
              <a:t>Arts</a:t>
            </a:r>
            <a:r>
              <a:rPr lang="en-US" sz="1200" dirty="0">
                <a:effectLst/>
                <a:latin typeface="+mn-lt"/>
                <a:ea typeface="Calibri" panose="020F0502020204030204" pitchFamily="34" charset="0"/>
                <a:cs typeface="Arial" panose="020B0604020202020204" pitchFamily="34" charset="0"/>
              </a:rPr>
              <a:t> </a:t>
            </a:r>
            <a:r>
              <a:rPr lang="en-US" sz="1200" i="1" dirty="0">
                <a:effectLst/>
                <a:latin typeface="+mn-lt"/>
                <a:ea typeface="Calibri" panose="020F0502020204030204" pitchFamily="34" charset="0"/>
                <a:cs typeface="Arial" panose="020B0604020202020204" pitchFamily="34" charset="0"/>
              </a:rPr>
              <a:t>Framework</a:t>
            </a:r>
            <a:r>
              <a:rPr lang="en-US" sz="1200" dirty="0">
                <a:effectLst/>
                <a:latin typeface="+mn-lt"/>
                <a:ea typeface="Calibri" panose="020F0502020204030204" pitchFamily="34" charset="0"/>
                <a:cs typeface="Arial" panose="020B0604020202020204" pitchFamily="34" charset="0"/>
              </a:rPr>
              <a:t> is designed to include guidance to support ways that arts educators can ensure that all students receive instruction designed for universal access. </a:t>
            </a:r>
          </a:p>
          <a:p>
            <a:pPr marL="285750" marR="0"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This support includes strategies and conditions for differentiation of instruction, approaches to formative and summative assessment, and examples for modifications and accommodations within arts classrooms.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34</a:t>
            </a:fld>
            <a:endParaRPr lang="en-US"/>
          </a:p>
        </p:txBody>
      </p:sp>
    </p:spTree>
    <p:extLst>
      <p:ext uri="{BB962C8B-B14F-4D97-AF65-F5344CB8AC3E}">
        <p14:creationId xmlns:p14="http://schemas.microsoft.com/office/powerpoint/2010/main" val="2447398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What role can arts education play in career readiness?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28</a:t>
            </a:r>
            <a:r>
              <a:rPr lang="en-US" sz="1200" i="1" dirty="0">
                <a:effectLst/>
                <a:latin typeface="+mn-lt"/>
                <a:ea typeface="Calibri" panose="020F0502020204030204" pitchFamily="34" charset="0"/>
              </a:rPr>
              <a:t>–30</a:t>
            </a:r>
            <a:endParaRPr lang="en-US" sz="1200" i="1"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77613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Arts Education Develops Career Skills</a:t>
            </a:r>
          </a:p>
          <a:p>
            <a:pPr marL="171450" indent="-171450">
              <a:buFont typeface="Arial" panose="020B0604020202020204" pitchFamily="34" charset="0"/>
              <a:buChar char="•"/>
            </a:pPr>
            <a:r>
              <a:rPr lang="en-US" sz="1200" dirty="0">
                <a:latin typeface="+mn-lt"/>
                <a:ea typeface="Calibri" panose="020F0502020204030204" pitchFamily="34" charset="0"/>
              </a:rPr>
              <a:t>C</a:t>
            </a:r>
            <a:r>
              <a:rPr lang="en-US" sz="1200" dirty="0">
                <a:effectLst/>
                <a:latin typeface="+mn-lt"/>
                <a:ea typeface="Calibri" panose="020F0502020204030204" pitchFamily="34" charset="0"/>
              </a:rPr>
              <a:t>reativity, innovation, critical thinking and problem-solving, communication, collaboration, and cooperation skills are needed for many fields and industries.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Calibri" panose="020F0502020204030204" pitchFamily="34" charset="0"/>
              </a:rPr>
              <a:t>Arts learning guided by </a:t>
            </a:r>
            <a:r>
              <a:rPr lang="en-US" sz="1200" dirty="0">
                <a:effectLst/>
                <a:latin typeface="+mn-lt"/>
                <a:ea typeface="Calibri" panose="020F0502020204030204" pitchFamily="34" charset="0"/>
              </a:rPr>
              <a:t>The 2019 </a:t>
            </a:r>
            <a:r>
              <a:rPr lang="en-US" sz="1200" i="0" dirty="0">
                <a:effectLst/>
                <a:latin typeface="+mn-lt"/>
                <a:ea typeface="Calibri" panose="020F0502020204030204" pitchFamily="34" charset="0"/>
              </a:rPr>
              <a:t>California</a:t>
            </a:r>
            <a:r>
              <a:rPr lang="en-US" sz="1200" i="1" dirty="0">
                <a:effectLst/>
                <a:latin typeface="+mn-lt"/>
                <a:ea typeface="Calibri" panose="020F0502020204030204" pitchFamily="34" charset="0"/>
              </a:rPr>
              <a:t> Arts Standards</a:t>
            </a:r>
            <a:r>
              <a:rPr lang="en-US" sz="1200" dirty="0">
                <a:effectLst/>
                <a:latin typeface="+mn-lt"/>
                <a:ea typeface="Calibri" panose="020F0502020204030204" pitchFamily="34" charset="0"/>
              </a:rPr>
              <a:t> prepares students to make connections and utilize their acquired arts knowledge and artistic skills in multiple contexts.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The Otis Report recognizes the strong and consistent link shown in research between high-quality arts education and a wide range of student outcomes, including “increased student engagement, improved attendance, focused attention, heightened educational aspirations, and development of habits of mind such as problem solving, critical and creative thinking, dealing with complexity, and integration of multiple skill sets.” The Otis Report further acknowledges the link the arts have to the “development of social competencies including collaboration and teamwork skills, social tolerance, and self-confidence” (Los Angeles County Economic Development Corporation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rPr>
              <a:t>For more on the creative economy including the most recent report, see the Otis Report on Creativity and the Economy https://www.otis.edu/creative-economy from the Otis College of Arts and Design</a:t>
            </a:r>
          </a:p>
          <a:p>
            <a:pPr marL="171450" indent="-171450">
              <a:buFont typeface="Arial" panose="020B0604020202020204" pitchFamily="34" charset="0"/>
              <a:buChar cha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28</a:t>
            </a:r>
            <a:r>
              <a:rPr lang="en-US" sz="1200" i="1" dirty="0">
                <a:effectLst/>
                <a:latin typeface="+mn-lt"/>
                <a:ea typeface="Calibri" panose="020F0502020204030204" pitchFamily="34" charset="0"/>
              </a:rPr>
              <a:t>–29</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36</a:t>
            </a:fld>
            <a:endParaRPr lang="en-US"/>
          </a:p>
        </p:txBody>
      </p:sp>
    </p:spTree>
    <p:extLst>
      <p:ext uri="{BB962C8B-B14F-4D97-AF65-F5344CB8AC3E}">
        <p14:creationId xmlns:p14="http://schemas.microsoft.com/office/powerpoint/2010/main" val="4159564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4"/>
                </a:solidFill>
                <a:effectLst/>
                <a:latin typeface="+mn-lt"/>
                <a:ea typeface="Calibri" panose="020F0502020204030204" pitchFamily="34" charset="0"/>
                <a:cs typeface="Arial" panose="020B0604020202020204" pitchFamily="34" charset="0"/>
              </a:rPr>
              <a:t>Career and Technical Education—Arts, Media, and Entertainment</a:t>
            </a:r>
          </a:p>
          <a:p>
            <a:pPr marL="342900" indent="-342900">
              <a:buFont typeface="Arial" panose="020B0604020202020204" pitchFamily="34" charset="0"/>
              <a:buChar char="•"/>
            </a:pPr>
            <a:r>
              <a:rPr lang="en-US" sz="1200" dirty="0">
                <a:effectLst/>
                <a:latin typeface="+mn-lt"/>
                <a:ea typeface="Calibri" panose="020F0502020204030204" pitchFamily="34" charset="0"/>
              </a:rPr>
              <a:t>Careful planning of comprehensive programs in the arts disciplines is necessary to prepare students for careers in the arts and for postsecondary study of the arts. Such planning may involve collaboration and cooperation with Career and Technical Education (CTE), Arts, Media, and Entertainment (AME) programs. </a:t>
            </a:r>
          </a:p>
          <a:p>
            <a:pPr marL="342900" indent="-34290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CTE AME pathways can prepare students to continue their arts education in university and arts school studies or to enter the creative workforce immediately.</a:t>
            </a:r>
          </a:p>
          <a:p>
            <a:pPr marL="342900" indent="-34290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CTE AME pathways provide access to arts career and academic curriculum that includes industry-based standards. Through these pathways students can</a:t>
            </a:r>
          </a:p>
          <a:p>
            <a:pPr marL="800100" lvl="1" indent="-342900">
              <a:buFont typeface="Arial" panose="020B0604020202020204" pitchFamily="34" charset="0"/>
              <a:buChar char="•"/>
            </a:pPr>
            <a:r>
              <a:rPr lang="en-US" sz="1200" dirty="0">
                <a:latin typeface="+mn-lt"/>
                <a:ea typeface="Calibri" panose="020F0502020204030204" pitchFamily="34" charset="0"/>
                <a:cs typeface="Arial" panose="020B0604020202020204" pitchFamily="34" charset="0"/>
              </a:rPr>
              <a:t>experience </a:t>
            </a:r>
            <a:r>
              <a:rPr lang="en-US" sz="1200" dirty="0">
                <a:effectLst/>
                <a:latin typeface="+mn-lt"/>
                <a:ea typeface="Calibri" panose="020F0502020204030204" pitchFamily="34" charset="0"/>
                <a:cs typeface="Arial" panose="020B0604020202020204" pitchFamily="34" charset="0"/>
              </a:rPr>
              <a:t>challenging academic and career-related learning;</a:t>
            </a:r>
          </a:p>
          <a:p>
            <a:pPr marL="800100" lvl="1" indent="-34290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benefit from learning opportunities and partnerships that increase career guidance and educational relevance; and</a:t>
            </a:r>
          </a:p>
          <a:p>
            <a:pPr marL="800100" lvl="1" indent="-34290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a:t>
            </a:r>
            <a:r>
              <a:rPr lang="en-US" sz="1200" dirty="0">
                <a:latin typeface="+mn-lt"/>
                <a:ea typeface="Calibri" panose="020F0502020204030204" pitchFamily="34" charset="0"/>
                <a:cs typeface="Arial" panose="020B0604020202020204" pitchFamily="34" charset="0"/>
              </a:rPr>
              <a:t>cquire</a:t>
            </a:r>
            <a:r>
              <a:rPr lang="en-US" sz="1200" dirty="0">
                <a:effectLst/>
                <a:latin typeface="+mn-lt"/>
                <a:ea typeface="Calibri" panose="020F0502020204030204" pitchFamily="34" charset="0"/>
                <a:cs typeface="Arial" panose="020B0604020202020204" pitchFamily="34" charset="0"/>
              </a:rPr>
              <a:t> industry certifications in the arts prior to graduation and be prepared for entry into the industry.</a:t>
            </a:r>
          </a:p>
          <a:p>
            <a:endParaRPr lang="en-US" sz="1200" b="1" dirty="0">
              <a:solidFill>
                <a:schemeClr val="accent4"/>
              </a:solidFill>
              <a:effectLst/>
              <a:latin typeface="+mn-lt"/>
              <a:ea typeface="Calibri" panose="020F0502020204030204" pitchFamily="34" charset="0"/>
              <a:cs typeface="Arial" panose="020B0604020202020204" pitchFamily="34"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28</a:t>
            </a:r>
            <a:r>
              <a:rPr lang="en-US" sz="1200" i="1" dirty="0">
                <a:effectLst/>
                <a:latin typeface="+mn-lt"/>
                <a:ea typeface="Calibri" panose="020F0502020204030204" pitchFamily="34" charset="0"/>
              </a:rPr>
              <a:t>–29</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37</a:t>
            </a:fld>
            <a:endParaRPr lang="en-US"/>
          </a:p>
        </p:txBody>
      </p:sp>
    </p:spTree>
    <p:extLst>
      <p:ext uri="{BB962C8B-B14F-4D97-AF65-F5344CB8AC3E}">
        <p14:creationId xmlns:p14="http://schemas.microsoft.com/office/powerpoint/2010/main" val="4237526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panose="020F0502020204030204" pitchFamily="34" charset="0"/>
              </a:rPr>
              <a:t>How do federal and state policies support </a:t>
            </a:r>
            <a:r>
              <a:rPr lang="en-US" sz="1200" b="1" dirty="0">
                <a:effectLst/>
                <a:latin typeface="+mn-lt"/>
                <a:ea typeface="Calibri" panose="020F0502020204030204" pitchFamily="34" charset="0"/>
              </a:rPr>
              <a:t>arts learning as part of a students’ well-rounded education?</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31</a:t>
            </a:r>
            <a:r>
              <a:rPr lang="en-US" sz="1200" i="1" dirty="0">
                <a:effectLst/>
                <a:latin typeface="+mn-lt"/>
                <a:ea typeface="Calibri" panose="020F0502020204030204" pitchFamily="34" charset="0"/>
              </a:rPr>
              <a:t>–34</a:t>
            </a:r>
            <a:endParaRPr lang="en-US" sz="1200" i="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540183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The Every Student Succeeds Act (ESSA)</a:t>
            </a: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31</a:t>
            </a:r>
            <a:r>
              <a:rPr lang="en-US" sz="1200" i="1" dirty="0">
                <a:effectLst/>
                <a:latin typeface="+mn-lt"/>
                <a:ea typeface="Calibri" panose="020F0502020204030204" pitchFamily="34" charset="0"/>
              </a:rPr>
              <a:t>–34</a:t>
            </a:r>
            <a:endParaRPr lang="en-US" sz="1200" i="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39</a:t>
            </a:fld>
            <a:endParaRPr lang="en-US"/>
          </a:p>
        </p:txBody>
      </p:sp>
    </p:spTree>
    <p:extLst>
      <p:ext uri="{BB962C8B-B14F-4D97-AF65-F5344CB8AC3E}">
        <p14:creationId xmlns:p14="http://schemas.microsoft.com/office/powerpoint/2010/main" val="77979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rPr>
              <a:t>Questions for Chapter 1: Focus on Artistic Literacy</a:t>
            </a:r>
          </a:p>
          <a:p>
            <a:r>
              <a:rPr lang="en-US" sz="1200" i="0" dirty="0">
                <a:latin typeface="+mn-lt"/>
              </a:rPr>
              <a:t>Since artistic literacy is a major focus of chapter 1, half of the questions are related to artistic literacy.</a:t>
            </a:r>
          </a:p>
          <a:p>
            <a:endParaRPr lang="en-US" sz="1200" i="0" dirty="0">
              <a:latin typeface="+mn-lt"/>
            </a:endParaRPr>
          </a:p>
          <a:p>
            <a:r>
              <a:rPr lang="en-US" sz="1200" i="1" dirty="0">
                <a:latin typeface="+mn-lt"/>
              </a:rPr>
              <a:t>Chapter Pages: n/a</a:t>
            </a:r>
            <a:endParaRPr lang="en-US" i="1" dirty="0"/>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4</a:t>
            </a:fld>
            <a:endParaRPr lang="en-US"/>
          </a:p>
        </p:txBody>
      </p:sp>
    </p:spTree>
    <p:extLst>
      <p:ext uri="{BB962C8B-B14F-4D97-AF65-F5344CB8AC3E}">
        <p14:creationId xmlns:p14="http://schemas.microsoft.com/office/powerpoint/2010/main" val="3374717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1"/>
                </a:solidFill>
                <a:effectLst/>
                <a:latin typeface="+mn-lt"/>
                <a:ea typeface="Calibri" panose="020F0502020204030204" pitchFamily="34" charset="0"/>
              </a:rPr>
              <a:t>Under ESSA</a:t>
            </a:r>
          </a:p>
          <a:p>
            <a:pPr marL="285750" indent="-285750">
              <a:buFont typeface="Arial" panose="020B0604020202020204" pitchFamily="34" charset="0"/>
              <a:buChar char="•"/>
            </a:pPr>
            <a:r>
              <a:rPr lang="en-US" sz="1200" dirty="0">
                <a:effectLst/>
                <a:latin typeface="+mn-lt"/>
                <a:ea typeface="Calibri" panose="020F0502020204030204" pitchFamily="34" charset="0"/>
              </a:rPr>
              <a:t>ESSA places new emphasis on the arts as part of every students’ education, regardless of student circumstances, classifications, or conditions. </a:t>
            </a:r>
          </a:p>
          <a:p>
            <a:pPr marL="285750" indent="-285750">
              <a:buFont typeface="Arial" panose="020B0604020202020204" pitchFamily="34" charset="0"/>
              <a:buChar char="•"/>
            </a:pPr>
            <a:r>
              <a:rPr lang="en-US" sz="1200" dirty="0">
                <a:effectLst/>
                <a:latin typeface="+mn-lt"/>
                <a:ea typeface="Calibri" panose="020F0502020204030204" pitchFamily="34" charset="0"/>
              </a:rPr>
              <a:t>It requires local educational agencies (LEAs) to measure the effectiveness of their curricula. </a:t>
            </a:r>
          </a:p>
          <a:p>
            <a:pPr marL="285750" indent="-285750">
              <a:buFont typeface="Arial" panose="020B0604020202020204" pitchFamily="34" charset="0"/>
              <a:buChar char="•"/>
            </a:pPr>
            <a:r>
              <a:rPr lang="en-US" sz="1200" dirty="0">
                <a:effectLst/>
                <a:latin typeface="+mn-lt"/>
                <a:ea typeface="Calibri" panose="020F0502020204030204" pitchFamily="34" charset="0"/>
              </a:rPr>
              <a:t>Under Title IV, Part A of ESSA, LEAs can conduct needs assessments to identify gaps and deficiencies and improve the scope and depth of a student’s education by applying additional federal funds available under that Title as needed.</a:t>
            </a:r>
          </a:p>
          <a:p>
            <a:pPr marL="285750" indent="-285750">
              <a:buFont typeface="Arial" panose="020B0604020202020204" pitchFamily="34" charset="0"/>
              <a:buChar char="•"/>
            </a:pPr>
            <a:r>
              <a:rPr lang="en-US" sz="1200" dirty="0">
                <a:effectLst/>
                <a:latin typeface="+mn-lt"/>
                <a:ea typeface="Calibri" panose="020F0502020204030204" pitchFamily="34" charset="0"/>
              </a:rPr>
              <a:t>ESSA provides for ways to promote an inclusive environment, and discourages the removal of students from the classroom, including arts classrooms, for remedial instruction. Throughout ESSA, education—including access to arts education for all—is supported by the protection of instructional time. This means that students are not “pulled out” from arts (or “elective”) courses to receive remedial instruction, English language instruction, or any other necessary service supporting students’ learning and success in school.</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31</a:t>
            </a:r>
            <a:r>
              <a:rPr lang="en-US" sz="1200" i="1" dirty="0">
                <a:effectLst/>
                <a:latin typeface="+mn-lt"/>
                <a:ea typeface="Calibri" panose="020F0502020204030204" pitchFamily="34" charset="0"/>
              </a:rPr>
              <a:t>–34</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40</a:t>
            </a:fld>
            <a:endParaRPr lang="en-US"/>
          </a:p>
        </p:txBody>
      </p:sp>
    </p:spTree>
    <p:extLst>
      <p:ext uri="{BB962C8B-B14F-4D97-AF65-F5344CB8AC3E}">
        <p14:creationId xmlns:p14="http://schemas.microsoft.com/office/powerpoint/2010/main" val="2409773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California </a:t>
            </a:r>
            <a:r>
              <a:rPr lang="en-US" sz="1200" b="1" i="1" dirty="0">
                <a:effectLst/>
                <a:latin typeface="+mn-lt"/>
                <a:ea typeface="Calibri" panose="020F0502020204030204" pitchFamily="34" charset="0"/>
              </a:rPr>
              <a:t>Education Code</a:t>
            </a:r>
          </a:p>
          <a:p>
            <a:endParaRPr lang="en-US"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31</a:t>
            </a:r>
            <a:r>
              <a:rPr lang="en-US" sz="1200" i="1" dirty="0">
                <a:effectLst/>
                <a:latin typeface="+mn-lt"/>
                <a:ea typeface="Calibri" panose="020F0502020204030204" pitchFamily="34" charset="0"/>
              </a:rPr>
              <a:t>–34</a:t>
            </a:r>
            <a:endParaRPr lang="en-US" sz="1200" i="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41</a:t>
            </a:fld>
            <a:endParaRPr lang="en-US"/>
          </a:p>
        </p:txBody>
      </p:sp>
    </p:spTree>
    <p:extLst>
      <p:ext uri="{BB962C8B-B14F-4D97-AF65-F5344CB8AC3E}">
        <p14:creationId xmlns:p14="http://schemas.microsoft.com/office/powerpoint/2010/main" val="23476757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University of California (UC) and California State University (CSU)</a:t>
            </a:r>
          </a:p>
          <a:p>
            <a:r>
              <a:rPr lang="en-US" sz="2400" dirty="0">
                <a:effectLst/>
                <a:latin typeface="+mn-lt"/>
                <a:ea typeface="Calibri" panose="020F0502020204030204" pitchFamily="34" charset="0"/>
                <a:cs typeface="Arial" panose="020B0604020202020204" pitchFamily="34" charset="0"/>
              </a:rPr>
              <a:t>The UC and CSUs have established a uniform minimum set of courses required for admission as a freshman. </a:t>
            </a:r>
          </a:p>
          <a:p>
            <a:pPr marL="342900" indent="-342900">
              <a:buFont typeface="Arial" panose="020B0604020202020204" pitchFamily="34" charset="0"/>
              <a:buChar char="•"/>
            </a:pPr>
            <a:r>
              <a:rPr lang="en-US" sz="2400" dirty="0">
                <a:latin typeface="+mn-lt"/>
                <a:ea typeface="Calibri" panose="020F0502020204030204" pitchFamily="34" charset="0"/>
                <a:cs typeface="Arial" panose="020B0604020202020204" pitchFamily="34" charset="0"/>
              </a:rPr>
              <a:t>The </a:t>
            </a:r>
            <a:r>
              <a:rPr lang="en-US" sz="2400" dirty="0">
                <a:effectLst/>
                <a:latin typeface="+mn-lt"/>
                <a:ea typeface="Calibri" panose="020F0502020204030204" pitchFamily="34" charset="0"/>
                <a:cs typeface="Arial" panose="020B0604020202020204" pitchFamily="34" charset="0"/>
              </a:rPr>
              <a:t>UC maintains public “A–G” course lists on its A–G Course List website that provide complete information about the high school courses. </a:t>
            </a:r>
            <a:r>
              <a:rPr lang="en-US" dirty="0">
                <a:effectLst/>
                <a:latin typeface="+mn-lt"/>
                <a:ea typeface="Calibri" panose="020F0502020204030204" pitchFamily="34" charset="0"/>
                <a:cs typeface="Arial" panose="020B0604020202020204" pitchFamily="34" charset="0"/>
              </a:rPr>
              <a:t>The “F” Visual and Performing Arts requirement consists of one year of college-preparatory visual and performing arts in one of the following disciplines: dance, music, theatre, visual arts, or interdisciplinary arts.</a:t>
            </a:r>
          </a:p>
          <a:p>
            <a:pPr marL="342900" indent="-342900">
              <a:buFont typeface="Arial" panose="020B0604020202020204" pitchFamily="34" charset="0"/>
              <a:buChar char="•"/>
            </a:pPr>
            <a:r>
              <a:rPr lang="en-US" sz="2400" dirty="0">
                <a:effectLst/>
                <a:latin typeface="+mn-lt"/>
                <a:ea typeface="Calibri" panose="020F0502020204030204" pitchFamily="34" charset="0"/>
                <a:cs typeface="Arial" panose="020B0604020202020204" pitchFamily="34" charset="0"/>
              </a:rPr>
              <a:t>Admission as a first-time freshman into the CSU system requires a minimum of a 15-unit pattern of the “A–G” courses.</a:t>
            </a:r>
          </a:p>
          <a:p>
            <a:pPr marL="342900" indent="-342900">
              <a:buFont typeface="Arial" panose="020B0604020202020204" pitchFamily="34" charset="0"/>
              <a:buChar char="•"/>
            </a:pPr>
            <a:r>
              <a:rPr lang="en-US" dirty="0">
                <a:effectLst/>
                <a:latin typeface="+mn-lt"/>
                <a:ea typeface="Calibri" panose="020F0502020204030204" pitchFamily="34" charset="0"/>
                <a:cs typeface="Arial" panose="020B0604020202020204" pitchFamily="34" charset="0"/>
              </a:rPr>
              <a:t>Courses that are approved by the UC system as an A–G course are accepted by the CSU system.</a:t>
            </a: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31</a:t>
            </a:r>
            <a:r>
              <a:rPr lang="en-US" sz="1200" i="1" dirty="0">
                <a:effectLst/>
                <a:latin typeface="+mn-lt"/>
                <a:ea typeface="Calibri" panose="020F0502020204030204" pitchFamily="34" charset="0"/>
              </a:rPr>
              <a:t>–34</a:t>
            </a:r>
            <a:endParaRPr lang="en-US" sz="1200" i="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42</a:t>
            </a:fld>
            <a:endParaRPr lang="en-US"/>
          </a:p>
        </p:txBody>
      </p:sp>
    </p:spTree>
    <p:extLst>
      <p:ext uri="{BB962C8B-B14F-4D97-AF65-F5344CB8AC3E}">
        <p14:creationId xmlns:p14="http://schemas.microsoft.com/office/powerpoint/2010/main" val="2483564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Arial" panose="020B0604020202020204" pitchFamily="34" charset="0"/>
                <a:ea typeface="Calibri" panose="020F0502020204030204" pitchFamily="34" charset="0"/>
                <a:cs typeface="Arial" panose="020B0604020202020204" pitchFamily="34" charset="0"/>
              </a:rPr>
              <a:t>Local Control Funding Formul</a:t>
            </a:r>
            <a:r>
              <a:rPr lang="en-US" sz="1200" b="1" dirty="0">
                <a:latin typeface="Arial" panose="020B0604020202020204" pitchFamily="34" charset="0"/>
                <a:ea typeface="Calibri" panose="020F0502020204030204" pitchFamily="34" charset="0"/>
                <a:cs typeface="Arial" panose="020B0604020202020204" pitchFamily="34" charset="0"/>
              </a:rPr>
              <a:t>a</a:t>
            </a:r>
          </a:p>
          <a:p>
            <a:r>
              <a:rPr lang="en-US" sz="1200" dirty="0">
                <a:effectLst/>
                <a:latin typeface="+mn-lt"/>
                <a:ea typeface="Calibri" panose="020F0502020204030204" pitchFamily="34" charset="0"/>
                <a:cs typeface="Arial" panose="020B0604020202020204" pitchFamily="34" charset="0"/>
              </a:rPr>
              <a:t>California’s Local Control Funding Formula (LCFF) </a:t>
            </a:r>
            <a:r>
              <a:rPr lang="en-US" sz="1200" dirty="0">
                <a:effectLst/>
                <a:highlight>
                  <a:srgbClr val="FFFF00"/>
                </a:highlight>
                <a:latin typeface="+mn-lt"/>
                <a:ea typeface="Calibri" panose="020F0502020204030204" pitchFamily="34" charset="0"/>
                <a:cs typeface="Arial" panose="020B0604020202020204" pitchFamily="34" charset="0"/>
              </a:rPr>
              <a:t>creates funding targets based on student characteristics and provides greater flexibility to use these funds to improve student outcomes.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highlight>
                  <a:srgbClr val="FFFF00"/>
                </a:highlight>
                <a:latin typeface="+mn-lt"/>
                <a:ea typeface="Calibri" panose="020F0502020204030204" pitchFamily="34" charset="0"/>
                <a:cs typeface="Arial" panose="020B0604020202020204" pitchFamily="34" charset="0"/>
              </a:rPr>
              <a:t>The Local Control Accountability Plan (LCAP) is intended as a comprehensive planning tool to support student outcomes and is an important component of the LCFF.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highlight>
                  <a:srgbClr val="FFFF00"/>
                </a:highlight>
                <a:latin typeface="+mn-lt"/>
                <a:ea typeface="Calibri" panose="020F0502020204030204" pitchFamily="34" charset="0"/>
                <a:cs typeface="Arial" panose="020B0604020202020204" pitchFamily="34" charset="0"/>
              </a:rPr>
              <a:t>Under the LCFF, all LEAs including school districts, county offices of education (COEs), and charter schools are required to prepare an LCAP, which describes how they intend to meet annual goals for all pupils, with specific activities to address state and local priorities identified pursuant to California </a:t>
            </a:r>
            <a:r>
              <a:rPr lang="en-US" sz="1200" i="1" dirty="0">
                <a:effectLst/>
                <a:highlight>
                  <a:srgbClr val="FFFF00"/>
                </a:highlight>
                <a:latin typeface="+mn-lt"/>
                <a:ea typeface="Calibri" panose="020F0502020204030204" pitchFamily="34" charset="0"/>
                <a:cs typeface="Arial" panose="020B0604020202020204" pitchFamily="34" charset="0"/>
              </a:rPr>
              <a:t>EC</a:t>
            </a:r>
            <a:r>
              <a:rPr lang="en-US" sz="1200" dirty="0">
                <a:effectLst/>
                <a:highlight>
                  <a:srgbClr val="FFFF00"/>
                </a:highlight>
                <a:latin typeface="+mn-lt"/>
                <a:ea typeface="Calibri" panose="020F0502020204030204" pitchFamily="34" charset="0"/>
                <a:cs typeface="Arial" panose="020B0604020202020204" pitchFamily="34" charset="0"/>
              </a:rPr>
              <a:t> sections 52060(d), 52066(d), and 47605.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highlight>
                  <a:srgbClr val="FFFF00"/>
                </a:highlight>
                <a:latin typeface="+mn-lt"/>
                <a:ea typeface="Calibri" panose="020F0502020204030204" pitchFamily="34" charset="0"/>
                <a:cs typeface="Arial" panose="020B0604020202020204" pitchFamily="34" charset="0"/>
              </a:rPr>
              <a:t>As part of California students’ well-rounded education, the arts should be clearly and specifically identified in district and county LCAPs. The LCAP must include goals and related actions/services that address implementation of the academic content and performance standards adopted by the State Board of Education, including the arts (California Department of Education 2018).</a:t>
            </a:r>
            <a:endParaRPr lang="en-US" sz="1200" dirty="0">
              <a:effectLst/>
              <a:latin typeface="+mn-lt"/>
              <a:ea typeface="Calibri" panose="020F0502020204030204" pitchFamily="34" charset="0"/>
              <a:cs typeface="Arial" panose="020B0604020202020204" pitchFamily="34"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31</a:t>
            </a:r>
            <a:r>
              <a:rPr lang="en-US" sz="1200" i="1" dirty="0">
                <a:effectLst/>
                <a:latin typeface="+mn-lt"/>
                <a:ea typeface="Calibri" panose="020F0502020204030204" pitchFamily="34" charset="0"/>
              </a:rPr>
              <a:t>–34</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43</a:t>
            </a:fld>
            <a:endParaRPr lang="en-US"/>
          </a:p>
        </p:txBody>
      </p:sp>
    </p:spTree>
    <p:extLst>
      <p:ext uri="{BB962C8B-B14F-4D97-AF65-F5344CB8AC3E}">
        <p14:creationId xmlns:p14="http://schemas.microsoft.com/office/powerpoint/2010/main" val="2004856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What planning and considerations should be in place to provide students with opportunities to learn in the arts?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34</a:t>
            </a:r>
            <a:r>
              <a:rPr lang="en-US" sz="1200" i="1" dirty="0">
                <a:effectLst/>
                <a:latin typeface="+mn-lt"/>
                <a:ea typeface="Calibri" panose="020F0502020204030204" pitchFamily="34" charset="0"/>
              </a:rPr>
              <a:t>–37</a:t>
            </a:r>
            <a:endParaRPr lang="en-US" sz="1200" i="1"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909787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4"/>
                </a:solidFill>
              </a:rPr>
              <a:t>Opportunity to Learn in the Arts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32</a:t>
            </a:r>
            <a:r>
              <a:rPr lang="en-US" sz="1200" i="1" dirty="0">
                <a:effectLst/>
                <a:latin typeface="+mn-lt"/>
                <a:ea typeface="Calibri" panose="020F0502020204030204" pitchFamily="34" charset="0"/>
              </a:rPr>
              <a:t>–35</a:t>
            </a:r>
            <a:endParaRPr lang="en-US" sz="1200" i="1" dirty="0">
              <a:latin typeface="+mn-lt"/>
            </a:endParaRP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45</a:t>
            </a:fld>
            <a:endParaRPr lang="en-US"/>
          </a:p>
        </p:txBody>
      </p:sp>
    </p:spTree>
    <p:extLst>
      <p:ext uri="{BB962C8B-B14F-4D97-AF65-F5344CB8AC3E}">
        <p14:creationId xmlns:p14="http://schemas.microsoft.com/office/powerpoint/2010/main" val="31419352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4"/>
                </a:solidFill>
                <a:latin typeface="+mn-lt"/>
              </a:rPr>
              <a:t>Opportunity to Learn Conditions and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In assessing and monitoring Opportunity to Learn (OTL), conditions and resources include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Standards-Based Curriculum to Guide Instruction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Scheduling—Providing Time to Learn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Staffing: Qualified Teachers and Administration Personnel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Facilities to Promote Authentic and Safe Arts Learning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Physical Safety Considerations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Authentic and Appropriate Arts Materials and Equipment</a:t>
            </a:r>
          </a:p>
          <a:p>
            <a:pPr marL="285750" marR="0" lvl="0" indent="-285750">
              <a:lnSpc>
                <a:spcPct val="150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Pages 33–35 elaborate on each of these conditions and resources</a:t>
            </a:r>
          </a:p>
          <a:p>
            <a:pPr marL="285750" marR="0" lvl="0" indent="-285750">
              <a:lnSpc>
                <a:spcPct val="150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More about OTL is found in the discipline chapters (3–7) and chapter 9.</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32</a:t>
            </a:r>
            <a:r>
              <a:rPr lang="en-US" sz="1200" i="1" dirty="0">
                <a:effectLst/>
                <a:latin typeface="+mn-lt"/>
                <a:ea typeface="Calibri" panose="020F0502020204030204" pitchFamily="34" charset="0"/>
              </a:rPr>
              <a:t>–35</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46</a:t>
            </a:fld>
            <a:endParaRPr lang="en-US"/>
          </a:p>
        </p:txBody>
      </p:sp>
    </p:spTree>
    <p:extLst>
      <p:ext uri="{BB962C8B-B14F-4D97-AF65-F5344CB8AC3E}">
        <p14:creationId xmlns:p14="http://schemas.microsoft.com/office/powerpoint/2010/main" val="22111073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1200"/>
              </a:spcAft>
            </a:pPr>
            <a:r>
              <a:rPr lang="en-US" sz="1200" b="1" dirty="0">
                <a:effectLst/>
                <a:latin typeface="Arial" panose="020B0604020202020204" pitchFamily="34" charset="0"/>
                <a:ea typeface="Calibri" panose="020F0502020204030204" pitchFamily="34" charset="0"/>
                <a:cs typeface="Arial" panose="020B0604020202020204" pitchFamily="34" charset="0"/>
              </a:rPr>
              <a:t>A Note About Inclusion</a:t>
            </a:r>
          </a:p>
          <a:p>
            <a:pPr marL="171450" marR="0" indent="-171450">
              <a:lnSpc>
                <a:spcPct val="15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a:t>
            </a:r>
            <a:r>
              <a:rPr lang="en-US" sz="1200" i="1" dirty="0">
                <a:effectLst/>
                <a:latin typeface="Arial" panose="020B0604020202020204" pitchFamily="34" charset="0"/>
                <a:ea typeface="Calibri" panose="020F0502020204030204" pitchFamily="34" charset="0"/>
                <a:cs typeface="Arial" panose="020B0604020202020204" pitchFamily="34" charset="0"/>
              </a:rPr>
              <a:t>Arts Framework</a:t>
            </a:r>
            <a:r>
              <a:rPr lang="en-US" sz="1200" dirty="0">
                <a:effectLst/>
                <a:latin typeface="Arial" panose="020B0604020202020204" pitchFamily="34" charset="0"/>
                <a:ea typeface="Calibri" panose="020F0502020204030204" pitchFamily="34" charset="0"/>
                <a:cs typeface="Arial" panose="020B0604020202020204" pitchFamily="34" charset="0"/>
              </a:rPr>
              <a:t> supports teachers, administrators, and other education partners in developing and delivering high-quality, discrete arts curriculum and instruction that meets the needs of each and every student. This includes support for students with a wide range of needs, abilities, and experiences, including students who are English learners; at promise students (Per </a:t>
            </a:r>
            <a:r>
              <a:rPr lang="en-US" sz="1200" i="1" dirty="0">
                <a:effectLst/>
                <a:latin typeface="Arial" panose="020B0604020202020204" pitchFamily="34" charset="0"/>
                <a:ea typeface="Calibri" panose="020F0502020204030204" pitchFamily="34" charset="0"/>
                <a:cs typeface="Arial" panose="020B0604020202020204" pitchFamily="34" charset="0"/>
              </a:rPr>
              <a:t>Education Code</a:t>
            </a:r>
            <a:r>
              <a:rPr lang="en-US" sz="1200" dirty="0">
                <a:effectLst/>
                <a:latin typeface="Arial" panose="020B0604020202020204" pitchFamily="34" charset="0"/>
                <a:ea typeface="Calibri" panose="020F0502020204030204" pitchFamily="34" charset="0"/>
                <a:cs typeface="Arial" panose="020B0604020202020204" pitchFamily="34" charset="0"/>
              </a:rPr>
              <a:t> Section 96, the term “at-risk” is replaced in the </a:t>
            </a:r>
            <a:r>
              <a:rPr lang="en-US" sz="1200" i="1" dirty="0">
                <a:effectLst/>
                <a:latin typeface="Arial" panose="020B0604020202020204" pitchFamily="34" charset="0"/>
                <a:ea typeface="Calibri" panose="020F0502020204030204" pitchFamily="34" charset="0"/>
                <a:cs typeface="Arial" panose="020B0604020202020204" pitchFamily="34" charset="0"/>
              </a:rPr>
              <a:t>Education Code</a:t>
            </a:r>
            <a:r>
              <a:rPr lang="en-US" sz="1200" dirty="0">
                <a:effectLst/>
                <a:latin typeface="Arial" panose="020B0604020202020204" pitchFamily="34" charset="0"/>
                <a:ea typeface="Calibri" panose="020F0502020204030204" pitchFamily="34" charset="0"/>
                <a:cs typeface="Arial" panose="020B0604020202020204" pitchFamily="34" charset="0"/>
              </a:rPr>
              <a:t> with the term “at-promise.”); lesbian, gay, bisexual, transgender, queer, and questioning (LGBTQ+) students; advanced learners; and students with visible and non-visible disabilities.</a:t>
            </a:r>
          </a:p>
          <a:p>
            <a:pPr marL="171450" marR="0" indent="-171450">
              <a:lnSpc>
                <a:spcPct val="15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Rather than providing a separate chapter to ensure access and equity in arts education, each chapter of the </a:t>
            </a:r>
            <a:r>
              <a:rPr lang="en-US" sz="1200" i="1" dirty="0">
                <a:effectLst/>
                <a:latin typeface="Arial" panose="020B0604020202020204" pitchFamily="34" charset="0"/>
                <a:ea typeface="Calibri" panose="020F0502020204030204" pitchFamily="34" charset="0"/>
                <a:cs typeface="Arial" panose="020B0604020202020204" pitchFamily="34" charset="0"/>
              </a:rPr>
              <a:t>Arts</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i="1" dirty="0">
                <a:effectLst/>
                <a:latin typeface="Arial" panose="020B0604020202020204" pitchFamily="34" charset="0"/>
                <a:ea typeface="Calibri" panose="020F0502020204030204" pitchFamily="34" charset="0"/>
                <a:cs typeface="Arial" panose="020B0604020202020204" pitchFamily="34" charset="0"/>
              </a:rPr>
              <a:t>Framework</a:t>
            </a:r>
            <a:r>
              <a:rPr lang="en-US" sz="1200" dirty="0">
                <a:effectLst/>
                <a:latin typeface="Arial" panose="020B0604020202020204" pitchFamily="34" charset="0"/>
                <a:ea typeface="Calibri" panose="020F0502020204030204" pitchFamily="34" charset="0"/>
                <a:cs typeface="Arial" panose="020B0604020202020204" pitchFamily="34" charset="0"/>
              </a:rPr>
              <a:t> is designed to include guidance to support ways that arts educators can ensure that all students receive instruction designed for universal access, including strategies and conditions for differentiation of instruction, approaches to formative and summative assessment, and examples for modifications and accommodations within arts classrooms.</a:t>
            </a:r>
          </a:p>
          <a:p>
            <a:pPr marL="171450" marR="0" indent="-171450">
              <a:lnSpc>
                <a:spcPct val="15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The arts enable students to engage in collective sense making in a common language that extends beyond native languages. These domain-specific languages provide students with alternative forms of expression and ways to demonstrate learning. Each and every student is on the continuum of learning fluency with this new language, which includes opportunities to demonstrate learning and understanding in a variety of ways that often are not contingent upon the English language. </a:t>
            </a:r>
          </a:p>
          <a:p>
            <a:pPr marL="171450" marR="0" indent="-171450">
              <a:lnSpc>
                <a:spcPct val="15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Administrators should ensure that teachers have appropriate and ongoing support to meet the needs of each and every student. Support includes the following:</a:t>
            </a:r>
          </a:p>
          <a:p>
            <a:pPr marL="628650" marR="0" lvl="1" indent="-171450">
              <a:lnSpc>
                <a:spcPct val="15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Immediate and ongoing access to student case files identifying specific student needs and required modifications and accommodations and inclusion in Individualized Education Plan (IEP) and 504 meetings</a:t>
            </a:r>
          </a:p>
          <a:p>
            <a:pPr marL="628650" marR="0" lvl="1" indent="-171450">
              <a:lnSpc>
                <a:spcPct val="15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Assistance, as appropriate, through instructional aides and instructional tools to ensure a safe and effective learning environment</a:t>
            </a:r>
          </a:p>
          <a:p>
            <a:pPr marL="628650" marR="0" lvl="1" indent="-171450">
              <a:lnSpc>
                <a:spcPct val="15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Ongoing professional learning to ensure that all teachers (single subject and multiple subject) are current with teaching practice and research in order to provide appropriate accommodations and modifications and are current with teaching practices that support language development including skill and ability in language development, both for English and domain-specific language acquisition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37</a:t>
            </a:r>
            <a:r>
              <a:rPr lang="en-US" sz="1200" i="1" dirty="0">
                <a:effectLst/>
                <a:latin typeface="+mn-lt"/>
                <a:ea typeface="Calibri" panose="020F0502020204030204" pitchFamily="34" charset="0"/>
              </a:rPr>
              <a:t>–39</a:t>
            </a:r>
            <a:endParaRPr lang="en-US" dirty="0">
              <a:latin typeface="+mn-lt"/>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47</a:t>
            </a:fld>
            <a:endParaRPr lang="en-US"/>
          </a:p>
        </p:txBody>
      </p:sp>
    </p:spTree>
    <p:extLst>
      <p:ext uri="{BB962C8B-B14F-4D97-AF65-F5344CB8AC3E}">
        <p14:creationId xmlns:p14="http://schemas.microsoft.com/office/powerpoint/2010/main" val="326274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cs typeface="Arial" panose="020B0604020202020204" pitchFamily="34" charset="0"/>
              </a:rPr>
              <a:t>What is the relationship and connection of the 2019 California </a:t>
            </a:r>
            <a:r>
              <a:rPr lang="en-US" sz="1200" b="1" i="1" dirty="0">
                <a:effectLst/>
                <a:latin typeface="+mn-lt"/>
                <a:ea typeface="Calibri" panose="020F0502020204030204" pitchFamily="34" charset="0"/>
                <a:cs typeface="Arial" panose="020B0604020202020204" pitchFamily="34" charset="0"/>
              </a:rPr>
              <a:t>Arts Standards</a:t>
            </a:r>
            <a:r>
              <a:rPr lang="en-US" sz="1200" b="1" dirty="0">
                <a:effectLst/>
                <a:latin typeface="+mn-lt"/>
                <a:ea typeface="Calibri" panose="020F0502020204030204" pitchFamily="34" charset="0"/>
                <a:cs typeface="Arial" panose="020B0604020202020204" pitchFamily="34" charset="0"/>
              </a:rPr>
              <a:t> to other standards?</a:t>
            </a:r>
            <a:endParaRPr lang="en-US" sz="1200" b="1"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40</a:t>
            </a:r>
            <a:r>
              <a:rPr lang="en-US" sz="1200" i="1" dirty="0">
                <a:effectLst/>
                <a:latin typeface="+mn-lt"/>
                <a:ea typeface="Calibri" panose="020F0502020204030204" pitchFamily="34" charset="0"/>
              </a:rPr>
              <a:t>–44</a:t>
            </a:r>
            <a:endParaRPr lang="en-US" sz="1200" i="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354084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panose="020F0502020204030204" pitchFamily="34" charset="0"/>
              </a:rPr>
              <a:t>The California Common Core State Standards: English Language Arts and Literacy in History/Social Studies, Science, and Technical Subjects </a:t>
            </a:r>
            <a:r>
              <a:rPr lang="en-US" sz="1200" b="1" dirty="0">
                <a:effectLst/>
                <a:latin typeface="+mn-lt"/>
                <a:ea typeface="Calibri" panose="020F0502020204030204" pitchFamily="34" charset="0"/>
                <a:cs typeface="Arial" panose="020B0604020202020204" pitchFamily="34" charset="0"/>
              </a:rPr>
              <a:t>(CA CCSS for ELA/Literacy) </a:t>
            </a:r>
          </a:p>
          <a:p>
            <a:endParaRPr lang="en-US" sz="1200" dirty="0">
              <a:latin typeface="+mn-lt"/>
            </a:endParaRPr>
          </a:p>
          <a:p>
            <a:pPr marL="171450" marR="0" lvl="0" indent="-171450" algn="l" defTabSz="914400" rtl="0" eaLnBrk="1" fontAlgn="auto" latinLnBrk="0" hangingPunct="1">
              <a:lnSpc>
                <a:spcPct val="150000"/>
              </a:lnSpc>
              <a:spcBef>
                <a:spcPts val="120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rPr>
              <a:t>In </a:t>
            </a:r>
            <a:r>
              <a:rPr lang="en-US" sz="1200" dirty="0">
                <a:effectLst/>
                <a:latin typeface="+mn-lt"/>
                <a:ea typeface="Calibri" panose="020F0502020204030204" pitchFamily="34" charset="0"/>
                <a:cs typeface="Arial" panose="020B0604020202020204" pitchFamily="34" charset="0"/>
              </a:rPr>
              <a:t>CA CCSS for ELA/Literacy, </a:t>
            </a:r>
            <a:r>
              <a:rPr lang="en-US" sz="1200" dirty="0">
                <a:effectLst/>
                <a:latin typeface="+mn-lt"/>
                <a:ea typeface="Calibri" panose="020F0502020204030204" pitchFamily="34" charset="0"/>
              </a:rPr>
              <a:t>the arts are considered as technical subjects.</a:t>
            </a:r>
          </a:p>
          <a:p>
            <a:pPr marL="171450" marR="0" indent="-171450">
              <a:lnSpc>
                <a:spcPct val="150000"/>
              </a:lnSpc>
              <a:spcBef>
                <a:spcPts val="1200"/>
              </a:spcBef>
              <a:spcAft>
                <a:spcPts val="0"/>
              </a:spcAft>
              <a:buFont typeface="Arial" panose="020B0604020202020204" pitchFamily="34" charset="0"/>
              <a:buChar char="•"/>
            </a:pPr>
            <a:r>
              <a:rPr lang="en-US" sz="1200" b="0" i="0" dirty="0">
                <a:effectLst/>
                <a:latin typeface="+mn-lt"/>
                <a:ea typeface="SimSun" panose="02010600030101010101" pitchFamily="2" charset="-122"/>
                <a:cs typeface="Times New Roman" panose="02020603050405020304" pitchFamily="18" charset="0"/>
              </a:rPr>
              <a:t>The</a:t>
            </a:r>
            <a:r>
              <a:rPr lang="en-US" sz="1200" b="0" i="1" dirty="0">
                <a:effectLst/>
                <a:latin typeface="+mn-lt"/>
                <a:ea typeface="SimSun" panose="02010600030101010101" pitchFamily="2" charset="-122"/>
                <a:cs typeface="Times New Roman" panose="02020603050405020304" pitchFamily="18" charset="0"/>
              </a:rPr>
              <a:t> </a:t>
            </a:r>
            <a:r>
              <a:rPr lang="en-US" sz="1200" dirty="0">
                <a:effectLst/>
                <a:latin typeface="+mn-lt"/>
                <a:ea typeface="Calibri" panose="020F0502020204030204" pitchFamily="34" charset="0"/>
                <a:cs typeface="Arial" panose="020B0604020202020204" pitchFamily="34" charset="0"/>
              </a:rPr>
              <a:t>CA CCSS for ELA/Literacy, when used in conjunction with the 2019 California </a:t>
            </a:r>
            <a:r>
              <a:rPr lang="en-US" sz="1200" i="1" dirty="0">
                <a:effectLst/>
                <a:latin typeface="+mn-lt"/>
                <a:ea typeface="Calibri" panose="020F0502020204030204" pitchFamily="34" charset="0"/>
                <a:cs typeface="Arial" panose="020B0604020202020204" pitchFamily="34" charset="0"/>
              </a:rPr>
              <a:t>Arts Standards</a:t>
            </a:r>
            <a:r>
              <a:rPr lang="en-US" sz="1200" dirty="0">
                <a:effectLst/>
                <a:latin typeface="+mn-lt"/>
                <a:ea typeface="Calibri" panose="020F0502020204030204" pitchFamily="34" charset="0"/>
                <a:cs typeface="Arial" panose="020B0604020202020204" pitchFamily="34" charset="0"/>
              </a:rPr>
              <a:t>, provide additional guidance for student learning expectations and outcomes related to literacy.</a:t>
            </a:r>
          </a:p>
          <a:p>
            <a:pPr marL="171450" marR="0" lvl="0" indent="-171450" algn="l" defTabSz="914400" rtl="0" eaLnBrk="1" fontAlgn="auto" latinLnBrk="0" hangingPunct="1">
              <a:lnSpc>
                <a:spcPct val="150000"/>
              </a:lnSpc>
              <a:spcBef>
                <a:spcPts val="120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Developing literacy in the arts disciplines includes developing skills and capacities to read, write, and communicate effectively within linguistic language as well as read, write, and communicate effectively using the unique language or symbols of the arts discipline. </a:t>
            </a:r>
          </a:p>
          <a:p>
            <a:pPr marL="171450" marR="0" lvl="0" indent="-171450" algn="l" defTabSz="914400" rtl="0" eaLnBrk="1" fontAlgn="auto" latinLnBrk="0" hangingPunct="1">
              <a:lnSpc>
                <a:spcPct val="150000"/>
              </a:lnSpc>
              <a:spcBef>
                <a:spcPts val="120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In the study of all arts disciplines, students should have ample opportunities to read and write about the art discipline and art works and performances. Yet, reading and writing </a:t>
            </a:r>
            <a:r>
              <a:rPr lang="en-US" sz="1200" i="1" dirty="0">
                <a:effectLst/>
                <a:latin typeface="+mn-lt"/>
                <a:ea typeface="Calibri" panose="020F0502020204030204" pitchFamily="34" charset="0"/>
                <a:cs typeface="Arial" panose="020B0604020202020204" pitchFamily="34" charset="0"/>
              </a:rPr>
              <a:t>about</a:t>
            </a:r>
            <a:r>
              <a:rPr lang="en-US" sz="1200" dirty="0">
                <a:effectLst/>
                <a:latin typeface="+mn-lt"/>
                <a:ea typeface="Calibri" panose="020F0502020204030204" pitchFamily="34" charset="0"/>
                <a:cs typeface="Arial" panose="020B0604020202020204" pitchFamily="34" charset="0"/>
              </a:rPr>
              <a:t> the art discipline is not sufficient in developing artistic literacy. Reading and writing </a:t>
            </a:r>
            <a:r>
              <a:rPr lang="en-US" sz="1200" i="1" dirty="0">
                <a:effectLst/>
                <a:latin typeface="+mn-lt"/>
                <a:ea typeface="Calibri" panose="020F0502020204030204" pitchFamily="34" charset="0"/>
                <a:cs typeface="Arial" panose="020B0604020202020204" pitchFamily="34" charset="0"/>
              </a:rPr>
              <a:t>within the language</a:t>
            </a:r>
            <a:r>
              <a:rPr lang="en-US" sz="1200" dirty="0">
                <a:effectLst/>
                <a:latin typeface="+mn-lt"/>
                <a:ea typeface="Calibri" panose="020F0502020204030204" pitchFamily="34" charset="0"/>
                <a:cs typeface="Arial" panose="020B0604020202020204" pitchFamily="34" charset="0"/>
              </a:rPr>
              <a:t> of each artistic discipline is the method of creating, sharing, and responding using the language of the arts discipline, and these methods can vary across cultures and time periods.</a:t>
            </a:r>
          </a:p>
          <a:p>
            <a:pPr marL="171450" marR="0" indent="-171450">
              <a:lnSpc>
                <a:spcPct val="150000"/>
              </a:lnSpc>
              <a:spcBef>
                <a:spcPts val="1200"/>
              </a:spcBef>
              <a:spcAft>
                <a:spcPts val="0"/>
              </a:spcAft>
              <a:buFont typeface="Arial" panose="020B0604020202020204" pitchFamily="34" charset="0"/>
              <a:buChar char="•"/>
            </a:pPr>
            <a:endParaRPr lang="en-US" sz="1200" dirty="0">
              <a:effectLst/>
              <a:latin typeface="+mn-lt"/>
              <a:ea typeface="Calibri" panose="020F0502020204030204" pitchFamily="34" charset="0"/>
              <a:cs typeface="Arial" panose="020B0604020202020204" pitchFamily="34"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40</a:t>
            </a:r>
            <a:r>
              <a:rPr lang="en-US" sz="1200" i="1" dirty="0">
                <a:effectLst/>
                <a:latin typeface="+mn-lt"/>
                <a:ea typeface="Calibri" panose="020F0502020204030204" pitchFamily="34" charset="0"/>
              </a:rPr>
              <a:t>–44</a:t>
            </a:r>
            <a:endParaRPr lang="en-US" sz="1200" i="1"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49</a:t>
            </a:fld>
            <a:endParaRPr lang="en-US"/>
          </a:p>
        </p:txBody>
      </p:sp>
    </p:spTree>
    <p:extLst>
      <p:ext uri="{BB962C8B-B14F-4D97-AF65-F5344CB8AC3E}">
        <p14:creationId xmlns:p14="http://schemas.microsoft.com/office/powerpoint/2010/main" val="133387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Additional Questions for Chapter 1</a:t>
            </a:r>
          </a:p>
          <a:p>
            <a:endParaRPr lang="en-US" sz="1200" i="1" dirty="0">
              <a:latin typeface="+mn-lt"/>
            </a:endParaRPr>
          </a:p>
          <a:p>
            <a:r>
              <a:rPr lang="en-US" sz="1200" i="1" dirty="0">
                <a:latin typeface="+mn-lt"/>
              </a:rPr>
              <a:t>Chapter Pages: n/a</a:t>
            </a:r>
            <a:endParaRPr lang="en-US" i="1" dirty="0"/>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5</a:t>
            </a:fld>
            <a:endParaRPr lang="en-US"/>
          </a:p>
        </p:txBody>
      </p:sp>
    </p:spTree>
    <p:extLst>
      <p:ext uri="{BB962C8B-B14F-4D97-AF65-F5344CB8AC3E}">
        <p14:creationId xmlns:p14="http://schemas.microsoft.com/office/powerpoint/2010/main" val="42651228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Text in the Arts </a:t>
            </a:r>
            <a:r>
              <a:rPr lang="en-US" sz="1200" b="1" dirty="0">
                <a:latin typeface="+mn-lt"/>
                <a:ea typeface="Calibri" panose="020F0502020204030204" pitchFamily="34" charset="0"/>
              </a:rPr>
              <a:t>D</a:t>
            </a:r>
            <a:r>
              <a:rPr lang="en-US" sz="1200" b="1" dirty="0">
                <a:effectLst/>
                <a:latin typeface="+mn-lt"/>
                <a:ea typeface="Calibri" panose="020F0502020204030204" pitchFamily="34" charset="0"/>
              </a:rPr>
              <a:t>isciplines</a:t>
            </a:r>
          </a:p>
          <a:p>
            <a:pPr marL="285750" marR="0" lvl="0" indent="-28575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Considering the language of each arts discipline extends traditional notions of text, reading, and writing, “Text” refers to print and non-print forms in an arts discipline, including a variety of formats such as an artwork, a performance, </a:t>
            </a:r>
            <a:r>
              <a:rPr lang="en-US" sz="1200" dirty="0">
                <a:effectLst/>
                <a:latin typeface="+mn-lt"/>
                <a:ea typeface="Calibri" panose="020F0502020204030204" pitchFamily="34" charset="0"/>
                <a:cs typeface="Times New Roman" panose="02020603050405020304" pitchFamily="18" charset="0"/>
              </a:rPr>
              <a:t>musical score, lighting plot in theatre, dance or choreographic notation, </a:t>
            </a:r>
            <a:r>
              <a:rPr lang="en-US" sz="1200" dirty="0">
                <a:effectLst/>
                <a:latin typeface="+mn-lt"/>
                <a:ea typeface="Calibri" panose="020F0502020204030204" pitchFamily="34" charset="0"/>
                <a:cs typeface="Arial" panose="020B0604020202020204" pitchFamily="34" charset="0"/>
              </a:rPr>
              <a:t>as well as any printed document discussing an artwork, performance, or an arts discipline. </a:t>
            </a:r>
          </a:p>
          <a:p>
            <a:pPr marL="285750" marR="0"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To “read” is to derive meaning. When one derives meaning from an arts experience, a performance, or viewing of artwork, one is “reading” it. </a:t>
            </a:r>
          </a:p>
          <a:p>
            <a:pPr marL="285750" marR="0"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Similarly, to “write” is to convey meaning. One can convey meaning in an arts discipline through a variety of methods such as making art, creating a performance, or drafting a printed document about an artistic endeavor. </a:t>
            </a:r>
          </a:p>
          <a:p>
            <a:pPr marL="285750" marR="0"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Literacy in the arts includes possessing the skills, vocabularies, and methods to read, write, and understand a variety of texts within the arts discipline. The artistic processes of the </a:t>
            </a:r>
            <a:r>
              <a:rPr lang="en-US" sz="1200" i="0" dirty="0">
                <a:effectLst/>
                <a:latin typeface="+mn-lt"/>
                <a:ea typeface="Calibri" panose="020F0502020204030204" pitchFamily="34" charset="0"/>
                <a:cs typeface="Arial" panose="020B0604020202020204" pitchFamily="34" charset="0"/>
              </a:rPr>
              <a:t>arts standards </a:t>
            </a:r>
            <a:r>
              <a:rPr lang="en-US" sz="1200" dirty="0">
                <a:effectLst/>
                <a:latin typeface="+mn-lt"/>
                <a:ea typeface="Calibri" panose="020F0502020204030204" pitchFamily="34" charset="0"/>
                <a:cs typeface="Arial" panose="020B0604020202020204" pitchFamily="34" charset="0"/>
              </a:rPr>
              <a:t>each include different aspects of literacy within the discipline.</a:t>
            </a:r>
          </a:p>
          <a:p>
            <a:pPr marL="285750" marR="0" indent="-285750">
              <a:lnSpc>
                <a:spcPct val="150000"/>
              </a:lnSpc>
              <a:spcBef>
                <a:spcPts val="0"/>
              </a:spcBef>
              <a:spcAft>
                <a:spcPts val="12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For example, the language of dance includes movement, theatrical elements, and Labanotation (or other choreographic notation methods). When a choreographer creates a series of movements, they are writing in dance. When a dancer is learning choreography, they are simultaneously reading what the choreographer has written and writing through their own movement. When an audience watches a dance performance, they are reading the performance, the combination of movement and theatrical elements.</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40</a:t>
            </a:r>
            <a:r>
              <a:rPr lang="en-US" sz="1200" i="1" dirty="0">
                <a:effectLst/>
                <a:latin typeface="+mn-lt"/>
                <a:ea typeface="Calibri" panose="020F0502020204030204" pitchFamily="34" charset="0"/>
              </a:rPr>
              <a:t>–44</a:t>
            </a:r>
            <a:endParaRPr lang="en-US" sz="1200" i="1"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50</a:t>
            </a:fld>
            <a:endParaRPr lang="en-US"/>
          </a:p>
        </p:txBody>
      </p:sp>
    </p:spTree>
    <p:extLst>
      <p:ext uri="{BB962C8B-B14F-4D97-AF65-F5344CB8AC3E}">
        <p14:creationId xmlns:p14="http://schemas.microsoft.com/office/powerpoint/2010/main" val="1308584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effectLst/>
              </a:rPr>
              <a:t>Examples of Text in the Arts Disciplines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40</a:t>
            </a:r>
            <a:r>
              <a:rPr lang="en-US" sz="1200" i="1" dirty="0">
                <a:effectLst/>
                <a:latin typeface="+mn-lt"/>
                <a:ea typeface="Calibri" panose="020F0502020204030204" pitchFamily="34" charset="0"/>
              </a:rPr>
              <a:t>–44</a:t>
            </a:r>
            <a:endParaRPr lang="en-US" sz="1200" i="1" dirty="0">
              <a:latin typeface="+mn-lt"/>
            </a:endParaRPr>
          </a:p>
          <a:p>
            <a:endParaRPr lang="en-US" dirty="0"/>
          </a:p>
        </p:txBody>
      </p:sp>
      <p:sp>
        <p:nvSpPr>
          <p:cNvPr id="4" name="Slide Number Placeholder 3"/>
          <p:cNvSpPr>
            <a:spLocks noGrp="1"/>
          </p:cNvSpPr>
          <p:nvPr>
            <p:ph type="sldNum" sz="quarter" idx="5"/>
          </p:nvPr>
        </p:nvSpPr>
        <p:spPr/>
        <p:txBody>
          <a:bodyPr/>
          <a:lstStyle/>
          <a:p>
            <a:fld id="{6DEE27AD-A5C8-4FA7-98EF-EE03D803BCC7}" type="slidenum">
              <a:rPr lang="en-US" smtClean="0"/>
              <a:t>51</a:t>
            </a:fld>
            <a:endParaRPr lang="en-US"/>
          </a:p>
        </p:txBody>
      </p:sp>
    </p:spTree>
    <p:extLst>
      <p:ext uri="{BB962C8B-B14F-4D97-AF65-F5344CB8AC3E}">
        <p14:creationId xmlns:p14="http://schemas.microsoft.com/office/powerpoint/2010/main" val="11485874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effectLst/>
              </a:rPr>
              <a:t>Examples of Text in the Arts Disciplines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40</a:t>
            </a:r>
            <a:r>
              <a:rPr lang="en-US" sz="1200" i="1" dirty="0">
                <a:effectLst/>
                <a:latin typeface="+mn-lt"/>
                <a:ea typeface="Calibri" panose="020F0502020204030204" pitchFamily="34" charset="0"/>
              </a:rPr>
              <a:t>–44</a:t>
            </a:r>
            <a:endParaRPr lang="en-US" sz="1200" i="1" dirty="0">
              <a:latin typeface="+mn-lt"/>
            </a:endParaRPr>
          </a:p>
          <a:p>
            <a:endParaRPr lang="en-US" dirty="0"/>
          </a:p>
        </p:txBody>
      </p:sp>
      <p:sp>
        <p:nvSpPr>
          <p:cNvPr id="4" name="Slide Number Placeholder 3"/>
          <p:cNvSpPr>
            <a:spLocks noGrp="1"/>
          </p:cNvSpPr>
          <p:nvPr>
            <p:ph type="sldNum" sz="quarter" idx="5"/>
          </p:nvPr>
        </p:nvSpPr>
        <p:spPr/>
        <p:txBody>
          <a:bodyPr/>
          <a:lstStyle/>
          <a:p>
            <a:fld id="{6DEE27AD-A5C8-4FA7-98EF-EE03D803BCC7}" type="slidenum">
              <a:rPr lang="en-US" smtClean="0"/>
              <a:t>52</a:t>
            </a:fld>
            <a:endParaRPr lang="en-US"/>
          </a:p>
        </p:txBody>
      </p:sp>
    </p:spTree>
    <p:extLst>
      <p:ext uri="{BB962C8B-B14F-4D97-AF65-F5344CB8AC3E}">
        <p14:creationId xmlns:p14="http://schemas.microsoft.com/office/powerpoint/2010/main" val="13750463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solidFill>
                  <a:schemeClr val="accent1"/>
                </a:solidFill>
                <a:effectLst/>
                <a:latin typeface="+mn-lt"/>
                <a:ea typeface="Calibri" panose="020F0502020204030204" pitchFamily="34" charset="0"/>
              </a:rPr>
              <a:t>California English Language Development Standards</a:t>
            </a:r>
            <a:r>
              <a:rPr lang="en-US" sz="1200" b="1" dirty="0">
                <a:solidFill>
                  <a:schemeClr val="accent1"/>
                </a:solidFill>
                <a:effectLst/>
                <a:latin typeface="+mn-lt"/>
                <a:ea typeface="Calibri" panose="020F0502020204030204" pitchFamily="34" charset="0"/>
              </a:rPr>
              <a:t> </a:t>
            </a:r>
          </a:p>
          <a:p>
            <a:pPr marL="171450" indent="-171450">
              <a:buFont typeface="Arial" panose="020B0604020202020204" pitchFamily="34" charset="0"/>
              <a:buChar char="•"/>
            </a:pPr>
            <a:r>
              <a:rPr lang="en-US" sz="1200" dirty="0">
                <a:effectLst/>
                <a:latin typeface="+mn-lt"/>
                <a:ea typeface="Calibri" panose="020F0502020204030204" pitchFamily="34" charset="0"/>
              </a:rPr>
              <a:t>Students learning English, like all arts learners, require support as they are gaining proficiency in English.</a:t>
            </a:r>
          </a:p>
          <a:p>
            <a:pPr marL="171450" indent="-171450">
              <a:buFont typeface="Arial" panose="020B0604020202020204" pitchFamily="34" charset="0"/>
              <a:buChar char="•"/>
            </a:pPr>
            <a:r>
              <a:rPr lang="en-US" sz="1200" dirty="0">
                <a:effectLst/>
                <a:latin typeface="+mn-lt"/>
                <a:ea typeface="Calibri" panose="020F0502020204030204" pitchFamily="34" charset="0"/>
              </a:rPr>
              <a:t>The </a:t>
            </a:r>
            <a:r>
              <a:rPr lang="en-US" sz="1200" i="1" dirty="0">
                <a:effectLst/>
                <a:latin typeface="+mn-lt"/>
                <a:ea typeface="Calibri" panose="020F0502020204030204" pitchFamily="34" charset="0"/>
              </a:rPr>
              <a:t>ELD Standards</a:t>
            </a:r>
            <a:r>
              <a:rPr lang="en-US" sz="1200" dirty="0">
                <a:effectLst/>
                <a:latin typeface="+mn-lt"/>
                <a:ea typeface="Calibri" panose="020F0502020204030204" pitchFamily="34" charset="0"/>
              </a:rPr>
              <a:t> provide guidance to the learning expectations in all content areas, including the arts, to ensure students learning English are simultaneously developing academic English while accessing all the components of a well-rounded education. </a:t>
            </a:r>
          </a:p>
          <a:p>
            <a:pPr marL="171450" indent="-171450">
              <a:buFont typeface="Arial" panose="020B0604020202020204" pitchFamily="34" charset="0"/>
              <a:buChar char="•"/>
            </a:pPr>
            <a:r>
              <a:rPr lang="en-US" sz="1200" dirty="0">
                <a:effectLst/>
                <a:latin typeface="+mn-lt"/>
                <a:ea typeface="Calibri" panose="020F0502020204030204" pitchFamily="34" charset="0"/>
              </a:rPr>
              <a:t>Arts disciplines, which recognize all students as language learners, rely on the </a:t>
            </a:r>
            <a:r>
              <a:rPr lang="en-US" sz="1200" i="1" dirty="0">
                <a:effectLst/>
                <a:latin typeface="+mn-lt"/>
                <a:ea typeface="Calibri" panose="020F0502020204030204" pitchFamily="34" charset="0"/>
              </a:rPr>
              <a:t>ELD Standards</a:t>
            </a:r>
            <a:r>
              <a:rPr lang="en-US" sz="1200" dirty="0">
                <a:effectLst/>
                <a:latin typeface="+mn-lt"/>
                <a:ea typeface="Calibri" panose="020F0502020204030204" pitchFamily="34" charset="0"/>
              </a:rPr>
              <a:t> for guidance to support language acquisition.</a:t>
            </a:r>
          </a:p>
          <a:p>
            <a:pPr marL="171450" indent="-171450">
              <a:buFont typeface="Arial" panose="020B0604020202020204" pitchFamily="34" charset="0"/>
              <a:buChar char="•"/>
            </a:pPr>
            <a:r>
              <a:rPr lang="en-US" sz="1200" dirty="0">
                <a:effectLst/>
                <a:latin typeface="+mn-lt"/>
                <a:ea typeface="Calibri" panose="020F0502020204030204" pitchFamily="34" charset="0"/>
              </a:rPr>
              <a:t>The </a:t>
            </a:r>
            <a:r>
              <a:rPr lang="en-US" sz="1200" i="1" dirty="0">
                <a:effectLst/>
                <a:latin typeface="+mn-lt"/>
                <a:ea typeface="Calibri" panose="020F0502020204030204" pitchFamily="34" charset="0"/>
              </a:rPr>
              <a:t>ELD Standards </a:t>
            </a:r>
            <a:r>
              <a:rPr lang="en-US" sz="1200" dirty="0">
                <a:effectLst/>
                <a:latin typeface="+mn-lt"/>
                <a:ea typeface="Calibri" panose="020F0502020204030204" pitchFamily="34" charset="0"/>
              </a:rPr>
              <a:t>should be used in tandem with the 2019 California </a:t>
            </a:r>
            <a:r>
              <a:rPr lang="en-US" sz="1200" i="1" dirty="0">
                <a:effectLst/>
                <a:latin typeface="+mn-lt"/>
                <a:ea typeface="Calibri" panose="020F0502020204030204" pitchFamily="34" charset="0"/>
              </a:rPr>
              <a:t>Arts Standards </a:t>
            </a:r>
            <a:r>
              <a:rPr lang="en-US" sz="1200" dirty="0">
                <a:effectLst/>
                <a:latin typeface="+mn-lt"/>
                <a:ea typeface="Calibri" panose="020F0502020204030204" pitchFamily="34" charset="0"/>
              </a:rPr>
              <a:t>in all arts instruction.</a:t>
            </a: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40</a:t>
            </a:r>
            <a:r>
              <a:rPr lang="en-US" sz="1200" i="1" dirty="0">
                <a:effectLst/>
                <a:latin typeface="+mn-lt"/>
                <a:ea typeface="Calibri" panose="020F0502020204030204" pitchFamily="34" charset="0"/>
              </a:rPr>
              <a:t>–44</a:t>
            </a:r>
            <a:endParaRPr lang="en-US" sz="1200" i="1"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53</a:t>
            </a:fld>
            <a:endParaRPr lang="en-US"/>
          </a:p>
        </p:txBody>
      </p:sp>
    </p:spTree>
    <p:extLst>
      <p:ext uri="{BB962C8B-B14F-4D97-AF65-F5344CB8AC3E}">
        <p14:creationId xmlns:p14="http://schemas.microsoft.com/office/powerpoint/2010/main" val="40314384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solidFill>
                  <a:schemeClr val="accent1"/>
                </a:solidFill>
                <a:effectLst/>
                <a:latin typeface="+mn-lt"/>
                <a:ea typeface="Calibri" panose="020F0502020204030204" pitchFamily="34" charset="0"/>
              </a:rPr>
              <a:t>Career and Technical Education Model Curriculum Standards for the Arts, Media, and Entertainment</a:t>
            </a:r>
            <a:r>
              <a:rPr lang="en-US" sz="1200" b="1" dirty="0">
                <a:solidFill>
                  <a:schemeClr val="accent1"/>
                </a:solidFill>
                <a:effectLst/>
                <a:latin typeface="+mn-lt"/>
                <a:ea typeface="Calibri" panose="020F0502020204030204" pitchFamily="34" charset="0"/>
              </a:rPr>
              <a:t> (CTE AME) </a:t>
            </a:r>
          </a:p>
          <a:p>
            <a:pPr marL="171450" indent="-171450">
              <a:buFont typeface="Arial" panose="020B0604020202020204" pitchFamily="34" charset="0"/>
              <a:buChar char="•"/>
            </a:pPr>
            <a:r>
              <a:rPr lang="en-US" dirty="0">
                <a:latin typeface="+mn-lt"/>
              </a:rPr>
              <a:t>CTE AME provide guidance and student learning expectations for courses and pathways designed to equip students with skills and experiences sufficient to enter postsecondary education and training to prepare for a smooth transition into the workforce in the Arts, Media, and Entertainment sector</a:t>
            </a:r>
          </a:p>
          <a:p>
            <a:pPr marL="171450" indent="-171450">
              <a:buFont typeface="Arial" panose="020B0604020202020204" pitchFamily="34" charset="0"/>
              <a:buChar char="•"/>
            </a:pPr>
            <a:r>
              <a:rPr lang="en-US" dirty="0">
                <a:latin typeface="+mn-lt"/>
              </a:rPr>
              <a:t>These standards complement and should work in tandem with the 2019 California </a:t>
            </a:r>
            <a:r>
              <a:rPr lang="en-US" i="1" dirty="0">
                <a:latin typeface="+mn-lt"/>
              </a:rPr>
              <a:t>Arts Standards </a:t>
            </a:r>
            <a:r>
              <a:rPr lang="en-US" dirty="0">
                <a:latin typeface="+mn-lt"/>
              </a:rPr>
              <a:t>and arts courses to ensure students develop foundational knowledge in the arts disciplines as they develop and progress in a specialized pathway.</a:t>
            </a:r>
          </a:p>
          <a:p>
            <a:pPr marL="171450" indent="-171450">
              <a:buFont typeface="Arial" panose="020B0604020202020204" pitchFamily="34" charset="0"/>
              <a:buChar char="•"/>
            </a:pPr>
            <a:r>
              <a:rPr lang="en-US" dirty="0">
                <a:latin typeface="+mn-lt"/>
              </a:rPr>
              <a:t>For more about the CTE AME sector see https://www.cde.ca.gov/ci/ct/gi/ameindustrysector.asp.</a:t>
            </a: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40</a:t>
            </a:r>
            <a:r>
              <a:rPr lang="en-US" sz="1200" i="1" dirty="0">
                <a:effectLst/>
                <a:latin typeface="+mn-lt"/>
                <a:ea typeface="Calibri" panose="020F0502020204030204" pitchFamily="34" charset="0"/>
              </a:rPr>
              <a:t>–44</a:t>
            </a:r>
            <a:endParaRPr lang="en-US" sz="1200" i="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54</a:t>
            </a:fld>
            <a:endParaRPr lang="en-US"/>
          </a:p>
        </p:txBody>
      </p:sp>
    </p:spTree>
    <p:extLst>
      <p:ext uri="{BB962C8B-B14F-4D97-AF65-F5344CB8AC3E}">
        <p14:creationId xmlns:p14="http://schemas.microsoft.com/office/powerpoint/2010/main" val="19479262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 Conclusion</a:t>
            </a:r>
            <a:endParaRPr lang="en-US" b="1" dirty="0"/>
          </a:p>
        </p:txBody>
      </p:sp>
      <p:sp>
        <p:nvSpPr>
          <p:cNvPr id="4" name="Slide Number Placeholder 3"/>
          <p:cNvSpPr>
            <a:spLocks noGrp="1"/>
          </p:cNvSpPr>
          <p:nvPr>
            <p:ph type="sldNum" sz="quarter" idx="5"/>
          </p:nvPr>
        </p:nvSpPr>
        <p:spPr/>
        <p:txBody>
          <a:bodyPr/>
          <a:lstStyle/>
          <a:p>
            <a:fld id="{EC5A99C9-FF46-4F50-BFB9-00046364D3A0}" type="slidenum">
              <a:rPr lang="en-US" smtClean="0"/>
              <a:t>55</a:t>
            </a:fld>
            <a:endParaRPr lang="en-US"/>
          </a:p>
        </p:txBody>
      </p:sp>
    </p:spTree>
    <p:extLst>
      <p:ext uri="{BB962C8B-B14F-4D97-AF65-F5344CB8AC3E}">
        <p14:creationId xmlns:p14="http://schemas.microsoft.com/office/powerpoint/2010/main" val="41806088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effectLst/>
                <a:latin typeface="+mn-lt"/>
                <a:ea typeface="Times New Roman" panose="02020603050405020304" pitchFamily="18" charset="0"/>
                <a:cs typeface="Arial" panose="020B0604020202020204" pitchFamily="34" charset="0"/>
              </a:rPr>
              <a:t>Students who achieve literacy in the 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a:t>
            </a:r>
          </a:p>
          <a:p>
            <a:endParaRPr lang="en-US"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56</a:t>
            </a:fld>
            <a:endParaRPr lang="en-US"/>
          </a:p>
        </p:txBody>
      </p:sp>
    </p:spTree>
    <p:extLst>
      <p:ext uri="{BB962C8B-B14F-4D97-AF65-F5344CB8AC3E}">
        <p14:creationId xmlns:p14="http://schemas.microsoft.com/office/powerpoint/2010/main" val="6753528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Reflection</a:t>
            </a:r>
          </a:p>
          <a:p>
            <a:endParaRPr lang="en-US" dirty="0"/>
          </a:p>
        </p:txBody>
      </p:sp>
      <p:sp>
        <p:nvSpPr>
          <p:cNvPr id="4" name="Slide Number Placeholder 3"/>
          <p:cNvSpPr>
            <a:spLocks noGrp="1"/>
          </p:cNvSpPr>
          <p:nvPr>
            <p:ph type="sldNum" sz="quarter" idx="5"/>
          </p:nvPr>
        </p:nvSpPr>
        <p:spPr/>
        <p:txBody>
          <a:bodyPr/>
          <a:lstStyle/>
          <a:p>
            <a:fld id="{EC5A99C9-FF46-4F50-BFB9-00046364D3A0}" type="slidenum">
              <a:rPr lang="en-US" smtClean="0"/>
              <a:t>57</a:t>
            </a:fld>
            <a:endParaRPr lang="en-US"/>
          </a:p>
        </p:txBody>
      </p:sp>
    </p:spTree>
    <p:extLst>
      <p:ext uri="{BB962C8B-B14F-4D97-AF65-F5344CB8AC3E}">
        <p14:creationId xmlns:p14="http://schemas.microsoft.com/office/powerpoint/2010/main" val="380794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What is artistic literacy?</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1</a:t>
            </a:r>
            <a:r>
              <a:rPr lang="en-US" sz="1200" dirty="0">
                <a:effectLst/>
                <a:latin typeface="+mn-lt"/>
                <a:ea typeface="Calibri" panose="020F0502020204030204" pitchFamily="34" charset="0"/>
              </a:rPr>
              <a:t>–8</a:t>
            </a:r>
            <a:endParaRPr lang="en-US" sz="1200" i="1"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6</a:t>
            </a:fld>
            <a:endParaRPr lang="en-US"/>
          </a:p>
        </p:txBody>
      </p:sp>
    </p:spTree>
    <p:extLst>
      <p:ext uri="{BB962C8B-B14F-4D97-AF65-F5344CB8AC3E}">
        <p14:creationId xmlns:p14="http://schemas.microsoft.com/office/powerpoint/2010/main" val="293292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The Goal of a Sequential Standards-based Arts Education in California is to Develop Artistic Literacy</a:t>
            </a:r>
          </a:p>
          <a:p>
            <a:r>
              <a:rPr lang="en-US" sz="1200" dirty="0">
                <a:latin typeface="+mn-lt"/>
              </a:rPr>
              <a:t>Possible discussion/reflection:</a:t>
            </a:r>
          </a:p>
          <a:p>
            <a:pPr marL="171450" indent="-171450">
              <a:buFont typeface="Arial" panose="020B0604020202020204" pitchFamily="34" charset="0"/>
              <a:buChar char="•"/>
            </a:pPr>
            <a:r>
              <a:rPr lang="en-US" sz="1200" dirty="0">
                <a:latin typeface="+mn-lt"/>
              </a:rPr>
              <a:t>Notice the artistic processes from the standards that are included in the definition—</a:t>
            </a:r>
            <a:r>
              <a:rPr lang="en-US" sz="1200" b="1" dirty="0">
                <a:solidFill>
                  <a:schemeClr val="accent1"/>
                </a:solidFill>
                <a:effectLst/>
                <a:latin typeface="+mn-lt"/>
                <a:ea typeface="Times New Roman" panose="02020603050405020304" pitchFamily="18" charset="0"/>
              </a:rPr>
              <a:t>create</a:t>
            </a:r>
            <a:r>
              <a:rPr lang="en-US" sz="1200" b="1" dirty="0">
                <a:solidFill>
                  <a:srgbClr val="000000"/>
                </a:solidFill>
                <a:effectLst/>
                <a:latin typeface="+mn-lt"/>
                <a:ea typeface="Times New Roman" panose="02020603050405020304" pitchFamily="18" charset="0"/>
              </a:rPr>
              <a:t>,</a:t>
            </a:r>
            <a:r>
              <a:rPr lang="en-US" sz="1200" dirty="0">
                <a:solidFill>
                  <a:srgbClr val="000000"/>
                </a:solidFill>
                <a:effectLst/>
                <a:latin typeface="+mn-lt"/>
                <a:ea typeface="Times New Roman" panose="02020603050405020304" pitchFamily="18" charset="0"/>
              </a:rPr>
              <a:t> </a:t>
            </a:r>
            <a:r>
              <a:rPr lang="en-US" sz="1200" b="1" dirty="0">
                <a:solidFill>
                  <a:schemeClr val="accent4"/>
                </a:solidFill>
                <a:effectLst/>
                <a:latin typeface="+mn-lt"/>
                <a:ea typeface="Times New Roman" panose="02020603050405020304" pitchFamily="18" charset="0"/>
              </a:rPr>
              <a:t>perform </a:t>
            </a:r>
            <a:r>
              <a:rPr lang="en-US" sz="1200" b="0" dirty="0">
                <a:solidFill>
                  <a:schemeClr val="accent4"/>
                </a:solidFill>
                <a:effectLst/>
                <a:latin typeface="+mn-lt"/>
                <a:ea typeface="Times New Roman" panose="02020603050405020304" pitchFamily="18" charset="0"/>
              </a:rPr>
              <a:t>(for dance, music, and theatre) </a:t>
            </a:r>
            <a:r>
              <a:rPr lang="en-US" sz="1200" b="0" dirty="0">
                <a:solidFill>
                  <a:srgbClr val="000000"/>
                </a:solidFill>
                <a:latin typeface="+mn-lt"/>
                <a:ea typeface="Times New Roman" panose="02020603050405020304" pitchFamily="18" charset="0"/>
              </a:rPr>
              <a:t>or</a:t>
            </a:r>
            <a:r>
              <a:rPr lang="en-US" sz="1200" b="1" dirty="0">
                <a:solidFill>
                  <a:srgbClr val="000000"/>
                </a:solidFill>
                <a:latin typeface="+mn-lt"/>
                <a:ea typeface="Times New Roman" panose="02020603050405020304" pitchFamily="18" charset="0"/>
              </a:rPr>
              <a:t> </a:t>
            </a:r>
            <a:r>
              <a:rPr lang="en-US" sz="1200" b="1" dirty="0">
                <a:solidFill>
                  <a:schemeClr val="accent4"/>
                </a:solidFill>
                <a:effectLst/>
                <a:latin typeface="+mn-lt"/>
                <a:ea typeface="Times New Roman" panose="02020603050405020304" pitchFamily="18" charset="0"/>
              </a:rPr>
              <a:t>present</a:t>
            </a:r>
            <a:r>
              <a:rPr lang="en-US" sz="1200" b="1" dirty="0">
                <a:solidFill>
                  <a:srgbClr val="000000"/>
                </a:solidFill>
                <a:latin typeface="+mn-lt"/>
                <a:ea typeface="Times New Roman" panose="02020603050405020304" pitchFamily="18" charset="0"/>
              </a:rPr>
              <a:t> </a:t>
            </a:r>
            <a:r>
              <a:rPr lang="en-US" sz="1200" b="0" dirty="0">
                <a:solidFill>
                  <a:srgbClr val="000000"/>
                </a:solidFill>
                <a:latin typeface="+mn-lt"/>
                <a:ea typeface="Times New Roman" panose="02020603050405020304" pitchFamily="18" charset="0"/>
              </a:rPr>
              <a:t>(visual arts) or </a:t>
            </a:r>
            <a:r>
              <a:rPr lang="en-US" sz="1200" b="1" dirty="0">
                <a:solidFill>
                  <a:schemeClr val="accent4"/>
                </a:solidFill>
                <a:effectLst/>
                <a:latin typeface="+mn-lt"/>
                <a:ea typeface="Times New Roman" panose="02020603050405020304" pitchFamily="18" charset="0"/>
              </a:rPr>
              <a:t>produce</a:t>
            </a:r>
            <a:r>
              <a:rPr lang="en-US" sz="1200" b="0" dirty="0">
                <a:solidFill>
                  <a:srgbClr val="000000"/>
                </a:solidFill>
                <a:effectLst/>
                <a:latin typeface="+mn-lt"/>
                <a:ea typeface="Times New Roman" panose="02020603050405020304" pitchFamily="18" charset="0"/>
              </a:rPr>
              <a:t> (for media arts), </a:t>
            </a:r>
            <a:r>
              <a:rPr lang="en-US" sz="1200" b="1" dirty="0">
                <a:solidFill>
                  <a:srgbClr val="B23E1A"/>
                </a:solidFill>
                <a:effectLst/>
                <a:latin typeface="+mn-lt"/>
                <a:ea typeface="Times New Roman" panose="02020603050405020304" pitchFamily="18" charset="0"/>
              </a:rPr>
              <a:t>respond</a:t>
            </a:r>
            <a:r>
              <a:rPr lang="en-US" sz="1200" dirty="0">
                <a:solidFill>
                  <a:srgbClr val="000000"/>
                </a:solidFill>
                <a:effectLst/>
                <a:latin typeface="+mn-lt"/>
                <a:ea typeface="Times New Roman" panose="02020603050405020304" pitchFamily="18" charset="0"/>
              </a:rPr>
              <a:t>, and </a:t>
            </a:r>
            <a:r>
              <a:rPr lang="en-US" sz="1200" b="1" dirty="0">
                <a:solidFill>
                  <a:srgbClr val="B06900"/>
                </a:solidFill>
                <a:effectLst/>
                <a:latin typeface="+mn-lt"/>
                <a:ea typeface="Times New Roman" panose="02020603050405020304" pitchFamily="18" charset="0"/>
              </a:rPr>
              <a:t>connect</a:t>
            </a:r>
            <a:r>
              <a:rPr lang="en-US" sz="1200" b="0" dirty="0">
                <a:solidFill>
                  <a:srgbClr val="B06900"/>
                </a:solidFill>
                <a:effectLst/>
                <a:latin typeface="+mn-lt"/>
                <a:ea typeface="Times New Roman" panose="02020603050405020304" pitchFamily="18" charset="0"/>
              </a:rPr>
              <a:t>.</a:t>
            </a:r>
            <a:r>
              <a:rPr lang="en-US" sz="1200" dirty="0">
                <a:solidFill>
                  <a:srgbClr val="000000"/>
                </a:solidFill>
                <a:effectLst/>
                <a:latin typeface="+mn-lt"/>
                <a:ea typeface="Times New Roman" panose="02020603050405020304" pitchFamily="18" charset="0"/>
              </a:rPr>
              <a:t> </a:t>
            </a:r>
            <a:r>
              <a:rPr lang="en-US" sz="1200" dirty="0">
                <a:latin typeface="+mn-lt"/>
              </a:rPr>
              <a:t>What are some examples of these in arts learning experiences?</a:t>
            </a:r>
          </a:p>
          <a:p>
            <a:pPr marL="171450" indent="-171450">
              <a:buFont typeface="Arial" panose="020B0604020202020204" pitchFamily="34" charset="0"/>
              <a:buChar char="•"/>
            </a:pPr>
            <a:r>
              <a:rPr lang="en-US" sz="1200" dirty="0">
                <a:latin typeface="+mn-lt"/>
              </a:rPr>
              <a:t>What does it mean to </a:t>
            </a:r>
            <a:r>
              <a:rPr lang="en-US" sz="1200" dirty="0">
                <a:solidFill>
                  <a:srgbClr val="000000"/>
                </a:solidFill>
                <a:effectLst/>
                <a:latin typeface="+mn-lt"/>
                <a:ea typeface="Times New Roman" panose="02020603050405020304" pitchFamily="18" charset="0"/>
              </a:rPr>
              <a:t>transfer knowledge and skills learned from authentic experiences in the arts?</a:t>
            </a:r>
          </a:p>
          <a:p>
            <a:pPr marL="171450" indent="-171450">
              <a:buFont typeface="Arial" panose="020B0604020202020204" pitchFamily="34" charset="0"/>
              <a:buChar char="•"/>
            </a:pPr>
            <a:r>
              <a:rPr lang="en-US" sz="1200" dirty="0">
                <a:solidFill>
                  <a:srgbClr val="000000"/>
                </a:solidFill>
                <a:effectLst/>
                <a:latin typeface="+mn-lt"/>
              </a:rPr>
              <a:t>What does it mean to </a:t>
            </a:r>
            <a:r>
              <a:rPr lang="en-US" sz="1200" dirty="0">
                <a:solidFill>
                  <a:srgbClr val="000000"/>
                </a:solidFill>
                <a:effectLst/>
                <a:latin typeface="+mn-lt"/>
                <a:ea typeface="Times New Roman" panose="02020603050405020304" pitchFamily="18" charset="0"/>
              </a:rPr>
              <a:t>transcend historical, cultural, and societal contexts?</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7</a:t>
            </a:fld>
            <a:endParaRPr lang="en-US"/>
          </a:p>
        </p:txBody>
      </p:sp>
    </p:spTree>
    <p:extLst>
      <p:ext uri="{BB962C8B-B14F-4D97-AF65-F5344CB8AC3E}">
        <p14:creationId xmlns:p14="http://schemas.microsoft.com/office/powerpoint/2010/main" val="152174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Achieving Artistic Literacy</a:t>
            </a:r>
          </a:p>
          <a:p>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Chapter Pages: 6</a:t>
            </a:r>
            <a:r>
              <a:rPr lang="en-US" sz="1200" dirty="0">
                <a:effectLst/>
                <a:latin typeface="+mn-lt"/>
                <a:ea typeface="Calibri" panose="020F0502020204030204" pitchFamily="34" charset="0"/>
              </a:rPr>
              <a:t>–7</a:t>
            </a:r>
            <a:endParaRPr lang="en-US" sz="1200" i="1" dirty="0">
              <a:latin typeface="+mn-lt"/>
            </a:endParaRPr>
          </a:p>
        </p:txBody>
      </p:sp>
      <p:sp>
        <p:nvSpPr>
          <p:cNvPr id="4" name="Slide Number Placeholder 3"/>
          <p:cNvSpPr>
            <a:spLocks noGrp="1"/>
          </p:cNvSpPr>
          <p:nvPr>
            <p:ph type="sldNum" sz="quarter" idx="5"/>
          </p:nvPr>
        </p:nvSpPr>
        <p:spPr/>
        <p:txBody>
          <a:bodyPr/>
          <a:lstStyle/>
          <a:p>
            <a:fld id="{EC5A99C9-FF46-4F50-BFB9-00046364D3A0}" type="slidenum">
              <a:rPr lang="en-US" smtClean="0"/>
              <a:t>8</a:t>
            </a:fld>
            <a:endParaRPr lang="en-US"/>
          </a:p>
        </p:txBody>
      </p:sp>
    </p:spTree>
    <p:extLst>
      <p:ext uri="{BB962C8B-B14F-4D97-AF65-F5344CB8AC3E}">
        <p14:creationId xmlns:p14="http://schemas.microsoft.com/office/powerpoint/2010/main" val="2420958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rPr>
              <a:t>What are the foundational concepts that drive California’s vision of artistic literacy?</a:t>
            </a:r>
          </a:p>
          <a:p>
            <a:endParaRPr lang="en-US" sz="1200" i="1" dirty="0">
              <a:solidFill>
                <a:srgbClr val="000000"/>
              </a:solidFill>
              <a:latin typeface="+mn-lt"/>
            </a:endParaRPr>
          </a:p>
          <a:p>
            <a:r>
              <a:rPr lang="en-US" sz="1200" i="1" dirty="0">
                <a:latin typeface="+mn-lt"/>
              </a:rPr>
              <a:t>Chapter Pages: 1</a:t>
            </a:r>
            <a:r>
              <a:rPr lang="en-US" sz="1800" dirty="0">
                <a:effectLst/>
                <a:latin typeface="Arial" panose="020B0604020202020204" pitchFamily="34" charset="0"/>
                <a:ea typeface="Calibri" panose="020F0502020204030204" pitchFamily="34" charset="0"/>
              </a:rPr>
              <a:t>–8</a:t>
            </a:r>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831619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E21CC310-6F5E-4BD0-876C-6FFCCFBF9D2B}"/>
              </a:ext>
            </a:extLst>
          </p:cNvPr>
          <p:cNvPicPr>
            <a:picLocks noChangeAspect="1"/>
          </p:cNvPicPr>
          <p:nvPr userDrawn="1"/>
        </p:nvPicPr>
        <p:blipFill>
          <a:blip r:embed="rId2">
            <a:alphaModFix amt="85000"/>
            <a:lum bright="70000" contrast="-70000"/>
            <a:extLst>
              <a:ext uri="{28A0092B-C50C-407E-A947-70E740481C1C}">
                <a14:useLocalDpi xmlns:a14="http://schemas.microsoft.com/office/drawing/2010/main" val="0"/>
              </a:ext>
            </a:extLst>
          </a:blip>
          <a:stretch>
            <a:fillRect/>
          </a:stretch>
        </p:blipFill>
        <p:spPr>
          <a:xfrm>
            <a:off x="0" y="0"/>
            <a:ext cx="12192000" cy="8126016"/>
          </a:xfrm>
          <a:prstGeom prst="rect">
            <a:avLst/>
          </a:prstGeom>
        </p:spPr>
      </p:pic>
      <p:sp>
        <p:nvSpPr>
          <p:cNvPr id="2" name="Title 1">
            <a:extLst>
              <a:ext uri="{FF2B5EF4-FFF2-40B4-BE49-F238E27FC236}">
                <a16:creationId xmlns:a16="http://schemas.microsoft.com/office/drawing/2014/main" id="{05CFD511-5419-427B-88FB-B3A7CCD62C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54D5C-38C3-495C-A945-4C3DA2121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3A11-EDE4-4378-ABB6-79E2580E1B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67468F1-B9BF-4FFD-9C47-0827F16DA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F25C8-57A9-4F55-968D-8D00427F2B4A}"/>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231223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4DC4B394-D58C-4E37-B725-D71BAD47D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535022" y="2055813"/>
            <a:ext cx="6809362"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a:xfrm>
            <a:off x="535022" y="365125"/>
            <a:ext cx="6809361" cy="1325563"/>
          </a:xfrm>
        </p:spPr>
        <p:txBody>
          <a:bodyPr/>
          <a:lstStyle/>
          <a:p>
            <a:r>
              <a:rPr lang="en-US"/>
              <a:t>Click to edit Master title style</a:t>
            </a:r>
          </a:p>
        </p:txBody>
      </p:sp>
    </p:spTree>
    <p:extLst>
      <p:ext uri="{BB962C8B-B14F-4D97-AF65-F5344CB8AC3E}">
        <p14:creationId xmlns:p14="http://schemas.microsoft.com/office/powerpoint/2010/main" val="340347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A close up of a light&#10;&#10;Description automatically generated">
            <a:extLst>
              <a:ext uri="{FF2B5EF4-FFF2-40B4-BE49-F238E27FC236}">
                <a16:creationId xmlns:a16="http://schemas.microsoft.com/office/drawing/2014/main" id="{1922B92E-40E3-4780-BBF8-CEF4EC124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362404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descr="A picture containing object, light, lamp, sitting&#10;&#10;Description automatically generated">
            <a:extLst>
              <a:ext uri="{FF2B5EF4-FFF2-40B4-BE49-F238E27FC236}">
                <a16:creationId xmlns:a16="http://schemas.microsoft.com/office/drawing/2014/main" id="{1FE2A345-E8ED-4339-88A7-8FD99A929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3653279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3CD0-9D30-4967-8E2F-5ABAB8D80496}"/>
              </a:ext>
            </a:extLst>
          </p:cNvPr>
          <p:cNvSpPr>
            <a:spLocks noGrp="1"/>
          </p:cNvSpPr>
          <p:nvPr>
            <p:ph type="title"/>
          </p:nvPr>
        </p:nvSpPr>
        <p:spPr>
          <a:xfrm>
            <a:off x="831850" y="153828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E41D0C-24D4-4A58-A579-D851243F1937}"/>
              </a:ext>
            </a:extLst>
          </p:cNvPr>
          <p:cNvSpPr>
            <a:spLocks noGrp="1"/>
          </p:cNvSpPr>
          <p:nvPr>
            <p:ph type="body" idx="1"/>
          </p:nvPr>
        </p:nvSpPr>
        <p:spPr>
          <a:xfrm>
            <a:off x="831850" y="4589463"/>
            <a:ext cx="10515600" cy="1500187"/>
          </a:xfrm>
        </p:spPr>
        <p:txBody>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1456372-8E15-4D84-BFE9-DD8BFBE73F79}"/>
              </a:ext>
            </a:extLst>
          </p:cNvPr>
          <p:cNvSpPr>
            <a:spLocks noGrp="1"/>
          </p:cNvSpPr>
          <p:nvPr>
            <p:ph type="ftr" sz="quarter" idx="11"/>
          </p:nvPr>
        </p:nvSpPr>
        <p:spPr>
          <a:xfrm>
            <a:off x="831850" y="6356350"/>
            <a:ext cx="7321550" cy="365125"/>
          </a:xfrm>
        </p:spPr>
        <p:txBody>
          <a:bodyPr/>
          <a:lstStyle/>
          <a:p>
            <a:endParaRPr lang="en-US" dirty="0"/>
          </a:p>
        </p:txBody>
      </p:sp>
      <p:sp>
        <p:nvSpPr>
          <p:cNvPr id="6" name="Slide Number Placeholder 5">
            <a:extLst>
              <a:ext uri="{FF2B5EF4-FFF2-40B4-BE49-F238E27FC236}">
                <a16:creationId xmlns:a16="http://schemas.microsoft.com/office/drawing/2014/main" id="{F27367A3-3123-4530-B8B7-19DDFE7770E0}"/>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7" name="Rectangle 6">
            <a:extLst>
              <a:ext uri="{FF2B5EF4-FFF2-40B4-BE49-F238E27FC236}">
                <a16:creationId xmlns:a16="http://schemas.microsoft.com/office/drawing/2014/main" id="{B7BFC7FB-AF19-4C9C-AD92-2EFD0C85F111}"/>
              </a:ext>
            </a:extLst>
          </p:cNvPr>
          <p:cNvSpPr/>
          <p:nvPr userDrawn="1"/>
        </p:nvSpPr>
        <p:spPr>
          <a:xfrm>
            <a:off x="0" y="4434790"/>
            <a:ext cx="12192000" cy="125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433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080E-DFC4-482A-8FDC-E41210DD23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5163C-0E29-4C96-A275-A1EFDE7474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1A697-4E4C-4E31-B74A-7CE6565311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8ED78E-F2AB-40E8-BB2B-375E942F896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4EE57F8-7674-40CE-99B8-25A4CF132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E632C-37EB-4738-88E5-24405D82C65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897332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A3B9-E9DC-421E-AAD3-E8B5D66F9D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A5CB4B-1E2D-4D1F-9A65-ED7BF28E3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360E56-87EE-4C5E-9927-DBA4234184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5009F4-E597-495D-96AC-CC27F32903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A2156-76B5-4A1D-A955-F1B46DF05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CB5C7-3D62-432B-8A1B-1BB8A122B4C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D031B51-AFF9-4640-86DD-D81233FF36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F2B277-6217-4FC7-8961-E1093FE879E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3305737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ound Title and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945BB5-5998-47A5-A79E-733CE9EBD025}"/>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6" name="Flowchart: Connector 5">
            <a:extLst>
              <a:ext uri="{FF2B5EF4-FFF2-40B4-BE49-F238E27FC236}">
                <a16:creationId xmlns:a16="http://schemas.microsoft.com/office/drawing/2014/main" id="{ADB21890-A353-4736-935A-95C1755A7011}"/>
              </a:ext>
            </a:extLst>
          </p:cNvPr>
          <p:cNvSpPr/>
          <p:nvPr userDrawn="1"/>
        </p:nvSpPr>
        <p:spPr>
          <a:xfrm>
            <a:off x="304797" y="654050"/>
            <a:ext cx="5549898" cy="5549898"/>
          </a:xfrm>
          <a:prstGeom prst="flowChartConnector">
            <a:avLst/>
          </a:prstGeom>
          <a:gradFill flip="none" rotWithShape="1">
            <a:gsLst>
              <a:gs pos="21000">
                <a:schemeClr val="bg1"/>
              </a:gs>
              <a:gs pos="60000">
                <a:schemeClr val="bg2"/>
              </a:gs>
            </a:gsLst>
            <a:lin ang="10800000" scaled="1"/>
            <a:tileRect/>
          </a:gra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4C0167-7CDC-4C67-84B7-D7F9A8FF0C2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t="450" b="50449"/>
          <a:stretch/>
        </p:blipFill>
        <p:spPr>
          <a:xfrm rot="16200000">
            <a:off x="431803" y="654050"/>
            <a:ext cx="5549897" cy="5549897"/>
          </a:xfrm>
          <a:prstGeom prst="flowChartConnector">
            <a:avLst/>
          </a:prstGeom>
        </p:spPr>
      </p:pic>
      <p:sp>
        <p:nvSpPr>
          <p:cNvPr id="2" name="Title 1">
            <a:extLst>
              <a:ext uri="{FF2B5EF4-FFF2-40B4-BE49-F238E27FC236}">
                <a16:creationId xmlns:a16="http://schemas.microsoft.com/office/drawing/2014/main" id="{32AD6FAA-E7F2-486F-A9D5-7A16FCFDE38D}"/>
              </a:ext>
            </a:extLst>
          </p:cNvPr>
          <p:cNvSpPr>
            <a:spLocks noGrp="1"/>
          </p:cNvSpPr>
          <p:nvPr>
            <p:ph type="title"/>
          </p:nvPr>
        </p:nvSpPr>
        <p:spPr>
          <a:xfrm>
            <a:off x="838200" y="2612215"/>
            <a:ext cx="4719536"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D013CE90-AEB9-4382-BE0D-763493A5B166}"/>
              </a:ext>
            </a:extLst>
          </p:cNvPr>
          <p:cNvSpPr>
            <a:spLocks noGrp="1"/>
          </p:cNvSpPr>
          <p:nvPr>
            <p:ph idx="1"/>
          </p:nvPr>
        </p:nvSpPr>
        <p:spPr>
          <a:xfrm>
            <a:off x="6096000" y="987425"/>
            <a:ext cx="52593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045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3195FFA-5445-4128-A116-A25DE496D8F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D352860-2F2D-49F0-BE98-59D0DE8D8E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945BB5-5998-47A5-A79E-733CE9EBD025}"/>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6" name="Flowchart: Connector 5">
            <a:extLst>
              <a:ext uri="{FF2B5EF4-FFF2-40B4-BE49-F238E27FC236}">
                <a16:creationId xmlns:a16="http://schemas.microsoft.com/office/drawing/2014/main" id="{ADB21890-A353-4736-935A-95C1755A7011}"/>
              </a:ext>
            </a:extLst>
          </p:cNvPr>
          <p:cNvSpPr/>
          <p:nvPr userDrawn="1"/>
        </p:nvSpPr>
        <p:spPr>
          <a:xfrm>
            <a:off x="304797" y="654050"/>
            <a:ext cx="5549898" cy="5549898"/>
          </a:xfrm>
          <a:prstGeom prst="flowChartConnector">
            <a:avLst/>
          </a:prstGeom>
          <a:gradFill flip="none" rotWithShape="1">
            <a:gsLst>
              <a:gs pos="21000">
                <a:schemeClr val="bg1"/>
              </a:gs>
              <a:gs pos="60000">
                <a:schemeClr val="bg2"/>
              </a:gs>
            </a:gsLst>
            <a:lin ang="10800000" scaled="1"/>
            <a:tileRect/>
          </a:gra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4C0167-7CDC-4C67-84B7-D7F9A8FF0C2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t="450" b="50449"/>
          <a:stretch/>
        </p:blipFill>
        <p:spPr>
          <a:xfrm rot="16200000">
            <a:off x="431803" y="654050"/>
            <a:ext cx="5549897" cy="5549897"/>
          </a:xfrm>
          <a:prstGeom prst="flowChartConnector">
            <a:avLst/>
          </a:prstGeom>
        </p:spPr>
      </p:pic>
      <p:sp>
        <p:nvSpPr>
          <p:cNvPr id="2" name="Title 1">
            <a:extLst>
              <a:ext uri="{FF2B5EF4-FFF2-40B4-BE49-F238E27FC236}">
                <a16:creationId xmlns:a16="http://schemas.microsoft.com/office/drawing/2014/main" id="{32AD6FAA-E7F2-486F-A9D5-7A16FCFDE38D}"/>
              </a:ext>
            </a:extLst>
          </p:cNvPr>
          <p:cNvSpPr>
            <a:spLocks noGrp="1"/>
          </p:cNvSpPr>
          <p:nvPr>
            <p:ph type="title"/>
          </p:nvPr>
        </p:nvSpPr>
        <p:spPr>
          <a:xfrm>
            <a:off x="838200" y="2612215"/>
            <a:ext cx="4719536" cy="1325563"/>
          </a:xfrm>
        </p:spPr>
        <p:txBody>
          <a:bodyPr/>
          <a:lstStyle/>
          <a:p>
            <a:r>
              <a:rPr lang="en-US"/>
              <a:t>Click to edit Master title style</a:t>
            </a:r>
          </a:p>
        </p:txBody>
      </p:sp>
    </p:spTree>
    <p:extLst>
      <p:ext uri="{BB962C8B-B14F-4D97-AF65-F5344CB8AC3E}">
        <p14:creationId xmlns:p14="http://schemas.microsoft.com/office/powerpoint/2010/main" val="2380584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E0A84-F668-45A6-B6BC-95A7D1C2A40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2FD0FD5-0E05-431C-8E37-D94632D989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62F4B9-C6D7-478B-8437-B04681385FF3}"/>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6" name="TextBox 5">
            <a:extLst>
              <a:ext uri="{FF2B5EF4-FFF2-40B4-BE49-F238E27FC236}">
                <a16:creationId xmlns:a16="http://schemas.microsoft.com/office/drawing/2014/main" id="{FF733FD2-5BE8-4F24-9759-0A674CAC057F}"/>
              </a:ext>
            </a:extLst>
          </p:cNvPr>
          <p:cNvSpPr txBox="1"/>
          <p:nvPr userDrawn="1"/>
        </p:nvSpPr>
        <p:spPr>
          <a:xfrm>
            <a:off x="95250" y="88126"/>
            <a:ext cx="7277100" cy="276999"/>
          </a:xfrm>
          <a:prstGeom prst="rect">
            <a:avLst/>
          </a:prstGeom>
          <a:noFill/>
        </p:spPr>
        <p:txBody>
          <a:bodyPr wrap="square" rtlCol="0">
            <a:spAutoFit/>
          </a:bodyPr>
          <a:lstStyle/>
          <a:p>
            <a:r>
              <a:rPr lang="en-US" sz="1200" b="1" dirty="0">
                <a:solidFill>
                  <a:srgbClr val="FF0000"/>
                </a:solidFill>
              </a:rPr>
              <a:t>DRAFT FOR DISCUSSION PURPOSES: Please do not distribute 10/01/20</a:t>
            </a:r>
          </a:p>
        </p:txBody>
      </p:sp>
    </p:spTree>
    <p:extLst>
      <p:ext uri="{BB962C8B-B14F-4D97-AF65-F5344CB8AC3E}">
        <p14:creationId xmlns:p14="http://schemas.microsoft.com/office/powerpoint/2010/main" val="2610980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62E5-542E-4617-90BD-6A259183D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7B7D71-24B2-495F-9470-189A00092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CFB3F3-F81D-45E5-B203-6FAD680AA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D1FF5-BB76-4CF9-8817-47A0A1B4107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191570-88C5-4D2A-B1B7-12DBF8EEF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038E2-4B7B-4C2E-AE50-C84C79BC2A32}"/>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337874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3832893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52D5-B6FE-4D71-A3E2-6DF736567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A99799-5CC1-4F12-AB57-A9AF8B181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2C9A1D-BEB5-419F-A435-0C4EF64E7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CCC1B3-3F4A-498C-8404-BE87F40AEF7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9093F96-23CB-4D61-AD00-BEA43AC0D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B88AE-FAB2-403B-8A07-D2C654B350BC}"/>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975441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706C-AB5C-4139-810D-046DFD87BC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C70655-0A42-4245-AB29-0EFB40D4C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A31D2-920F-4B3E-A404-2C749B371D3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1C814F-145C-4417-8317-66D338336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A6AB0-23AF-4CA7-AAEB-443DECA3894B}"/>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2913302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34144-A3C1-4ED2-B207-054A2B6C4D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FBB8BE-07F7-4332-B4F0-852CD2F749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90445-18FF-4D7E-847C-4E974310BC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9472D9-6E19-4869-A91A-A2568243B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75B3D-B619-4B9B-A4B9-86F5443A681E}"/>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696421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FD511-5419-427B-88FB-B3A7CCD62CF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F354D5C-38C3-495C-A945-4C3DA2121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Content Placeholder 2">
            <a:extLst>
              <a:ext uri="{FF2B5EF4-FFF2-40B4-BE49-F238E27FC236}">
                <a16:creationId xmlns:a16="http://schemas.microsoft.com/office/drawing/2014/main" id="{E5AC00A8-6A62-4310-BC75-FD9366BA183A}"/>
              </a:ext>
            </a:extLst>
          </p:cNvPr>
          <p:cNvSpPr>
            <a:spLocks noGrp="1"/>
          </p:cNvSpPr>
          <p:nvPr>
            <p:ph idx="13"/>
          </p:nvPr>
        </p:nvSpPr>
        <p:spPr>
          <a:xfrm>
            <a:off x="2414507" y="4937863"/>
            <a:ext cx="1694196" cy="1010601"/>
          </a:xfrm>
        </p:spPr>
        <p:txBody>
          <a:bodyPr/>
          <a:lstStyle>
            <a:lvl1pPr marL="0" indent="0">
              <a:buFont typeface="Arial" panose="020B0604020202020204" pitchFamily="34" charset="0"/>
              <a:buNone/>
              <a:defRPr/>
            </a:lvl1pPr>
            <a:lvl2pPr>
              <a:defRPr/>
            </a:lvl2pPr>
            <a:lvl3pPr>
              <a:defRPr/>
            </a:lvl3pPr>
            <a:lvl4pPr marL="1371600" indent="0">
              <a:buNone/>
              <a:defRPr/>
            </a:lvl4pPr>
          </a:lstStyle>
          <a:p>
            <a:pPr lvl="0"/>
            <a:endParaRPr lang="en-US" dirty="0"/>
          </a:p>
        </p:txBody>
      </p:sp>
      <p:sp>
        <p:nvSpPr>
          <p:cNvPr id="14" name="Content Placeholder 2">
            <a:extLst>
              <a:ext uri="{FF2B5EF4-FFF2-40B4-BE49-F238E27FC236}">
                <a16:creationId xmlns:a16="http://schemas.microsoft.com/office/drawing/2014/main" id="{D2BA159A-B00F-4228-96A3-731EFE2A137C}"/>
              </a:ext>
            </a:extLst>
          </p:cNvPr>
          <p:cNvSpPr>
            <a:spLocks noGrp="1"/>
          </p:cNvSpPr>
          <p:nvPr>
            <p:ph idx="14"/>
          </p:nvPr>
        </p:nvSpPr>
        <p:spPr>
          <a:xfrm>
            <a:off x="4255707" y="4842281"/>
            <a:ext cx="2404637" cy="1106183"/>
          </a:xfrm>
        </p:spPr>
        <p:txBody>
          <a:bodyPr/>
          <a:lstStyle>
            <a:lvl1pPr marL="0" indent="0">
              <a:buFont typeface="Arial" panose="020B0604020202020204" pitchFamily="34" charset="0"/>
              <a:buNone/>
              <a:defRPr/>
            </a:lvl1pPr>
            <a:lvl2pPr>
              <a:defRPr/>
            </a:lvl2pPr>
            <a:lvl3pPr>
              <a:defRPr/>
            </a:lvl3pPr>
            <a:lvl4pPr marL="1371600" indent="0">
              <a:buNone/>
              <a:defRPr/>
            </a:lvl4pPr>
          </a:lstStyle>
          <a:p>
            <a:pPr lvl="0"/>
            <a:endParaRPr lang="en-US" dirty="0"/>
          </a:p>
        </p:txBody>
      </p:sp>
      <p:sp>
        <p:nvSpPr>
          <p:cNvPr id="15" name="Content Placeholder 2">
            <a:extLst>
              <a:ext uri="{FF2B5EF4-FFF2-40B4-BE49-F238E27FC236}">
                <a16:creationId xmlns:a16="http://schemas.microsoft.com/office/drawing/2014/main" id="{4D074E2D-2C7A-4915-B72F-F25DB310BEF7}"/>
              </a:ext>
            </a:extLst>
          </p:cNvPr>
          <p:cNvSpPr>
            <a:spLocks noGrp="1"/>
          </p:cNvSpPr>
          <p:nvPr>
            <p:ph idx="15"/>
          </p:nvPr>
        </p:nvSpPr>
        <p:spPr>
          <a:xfrm>
            <a:off x="6897227" y="4951810"/>
            <a:ext cx="3542369" cy="996654"/>
          </a:xfrm>
        </p:spPr>
        <p:txBody>
          <a:bodyPr/>
          <a:lstStyle>
            <a:lvl1pPr marL="0" indent="0">
              <a:buFont typeface="Arial" panose="020B0604020202020204" pitchFamily="34" charset="0"/>
              <a:buNone/>
              <a:defRPr/>
            </a:lvl1pPr>
            <a:lvl2pPr>
              <a:defRPr/>
            </a:lvl2pPr>
            <a:lvl3pPr>
              <a:defRPr/>
            </a:lvl3pPr>
            <a:lvl4pPr marL="1371600" indent="0">
              <a:buNone/>
              <a:defRPr/>
            </a:lvl4pPr>
          </a:lstStyle>
          <a:p>
            <a:pPr lvl="0"/>
            <a:endParaRPr lang="en-US" dirty="0"/>
          </a:p>
        </p:txBody>
      </p:sp>
      <p:sp>
        <p:nvSpPr>
          <p:cNvPr id="16" name="Content Placeholder 2">
            <a:extLst>
              <a:ext uri="{FF2B5EF4-FFF2-40B4-BE49-F238E27FC236}">
                <a16:creationId xmlns:a16="http://schemas.microsoft.com/office/drawing/2014/main" id="{C1C10E42-4FB7-44FE-B596-73F49DC8DE27}"/>
              </a:ext>
            </a:extLst>
          </p:cNvPr>
          <p:cNvSpPr>
            <a:spLocks noGrp="1"/>
          </p:cNvSpPr>
          <p:nvPr>
            <p:ph idx="16"/>
          </p:nvPr>
        </p:nvSpPr>
        <p:spPr>
          <a:xfrm>
            <a:off x="10607040" y="4842646"/>
            <a:ext cx="1168193" cy="1132062"/>
          </a:xfrm>
        </p:spPr>
        <p:txBody>
          <a:bodyPr/>
          <a:lstStyle>
            <a:lvl1pPr marL="0" indent="0">
              <a:buFont typeface="Arial" panose="020B0604020202020204" pitchFamily="34" charset="0"/>
              <a:buNone/>
              <a:defRPr/>
            </a:lvl1pPr>
            <a:lvl2pPr>
              <a:defRPr/>
            </a:lvl2pPr>
            <a:lvl3pPr>
              <a:defRPr/>
            </a:lvl3pPr>
            <a:lvl4pPr marL="1371600" indent="0">
              <a:buNone/>
              <a:defRPr/>
            </a:lvl4pPr>
          </a:lstStyle>
          <a:p>
            <a:pPr lvl="0"/>
            <a:endParaRPr lang="en-US" dirty="0"/>
          </a:p>
        </p:txBody>
      </p:sp>
      <p:sp>
        <p:nvSpPr>
          <p:cNvPr id="12" name="Content Placeholder 2">
            <a:extLst>
              <a:ext uri="{FF2B5EF4-FFF2-40B4-BE49-F238E27FC236}">
                <a16:creationId xmlns:a16="http://schemas.microsoft.com/office/drawing/2014/main" id="{708AD5AC-32F9-4A36-8014-7300776825C7}"/>
              </a:ext>
            </a:extLst>
          </p:cNvPr>
          <p:cNvSpPr>
            <a:spLocks noGrp="1"/>
          </p:cNvSpPr>
          <p:nvPr>
            <p:ph idx="17"/>
          </p:nvPr>
        </p:nvSpPr>
        <p:spPr>
          <a:xfrm>
            <a:off x="3847724" y="6111088"/>
            <a:ext cx="8047972" cy="496483"/>
          </a:xfrm>
        </p:spPr>
        <p:txBody>
          <a:bodyPr>
            <a:normAutofit/>
          </a:bodyPr>
          <a:lstStyle>
            <a:lvl1pPr marL="0" indent="0" algn="r">
              <a:buFont typeface="Arial" panose="020B0604020202020204" pitchFamily="34" charset="0"/>
              <a:buNone/>
              <a:defRPr sz="2400"/>
            </a:lvl1pPr>
            <a:lvl2pPr>
              <a:defRPr/>
            </a:lvl2pPr>
            <a:lvl3pPr>
              <a:defRPr/>
            </a:lvl3pPr>
            <a:lvl4pPr marL="1371600" indent="0">
              <a:buNone/>
              <a:defRPr/>
            </a:lvl4pPr>
          </a:lstStyle>
          <a:p>
            <a:pPr lvl="0"/>
            <a:endParaRPr lang="en-US" dirty="0"/>
          </a:p>
        </p:txBody>
      </p:sp>
    </p:spTree>
    <p:extLst>
      <p:ext uri="{BB962C8B-B14F-4D97-AF65-F5344CB8AC3E}">
        <p14:creationId xmlns:p14="http://schemas.microsoft.com/office/powerpoint/2010/main" val="276880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E21CC310-6F5E-4BD0-876C-6FFCCFBF9D2B}"/>
              </a:ext>
            </a:extLst>
          </p:cNvPr>
          <p:cNvPicPr>
            <a:picLocks noChangeAspect="1"/>
          </p:cNvPicPr>
          <p:nvPr userDrawn="1"/>
        </p:nvPicPr>
        <p:blipFill>
          <a:blip r:embed="rId2">
            <a:alphaModFix amt="85000"/>
            <a:lum bright="70000" contrast="-70000"/>
            <a:extLst>
              <a:ext uri="{28A0092B-C50C-407E-A947-70E740481C1C}">
                <a14:useLocalDpi xmlns:a14="http://schemas.microsoft.com/office/drawing/2010/main" val="0"/>
              </a:ext>
            </a:extLst>
          </a:blip>
          <a:stretch>
            <a:fillRect/>
          </a:stretch>
        </p:blipFill>
        <p:spPr>
          <a:xfrm>
            <a:off x="0" y="0"/>
            <a:ext cx="12192000" cy="8126016"/>
          </a:xfrm>
          <a:prstGeom prst="rect">
            <a:avLst/>
          </a:prstGeom>
        </p:spPr>
      </p:pic>
      <p:sp>
        <p:nvSpPr>
          <p:cNvPr id="2" name="Title 1">
            <a:extLst>
              <a:ext uri="{FF2B5EF4-FFF2-40B4-BE49-F238E27FC236}">
                <a16:creationId xmlns:a16="http://schemas.microsoft.com/office/drawing/2014/main" id="{05CFD511-5419-427B-88FB-B3A7CCD62C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54D5C-38C3-495C-A945-4C3DA2121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3A11-EDE4-4378-ABB6-79E2580E1B8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67468F1-B9BF-4FFD-9C47-0827F16DAE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BF25C8-57A9-4F55-968D-8D00427F2B4A}"/>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3114832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2132170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Q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a:xfrm>
            <a:off x="2071170" y="365125"/>
            <a:ext cx="928262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pic>
        <p:nvPicPr>
          <p:cNvPr id="5" name="Picture 4">
            <a:extLst>
              <a:ext uri="{FF2B5EF4-FFF2-40B4-BE49-F238E27FC236}">
                <a16:creationId xmlns:a16="http://schemas.microsoft.com/office/drawing/2014/main" id="{AD4EA705-AC2C-4984-9B35-791CB9BDEA8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650" t="7310" r="343" b="8261"/>
          <a:stretch/>
        </p:blipFill>
        <p:spPr>
          <a:xfrm>
            <a:off x="444421" y="214128"/>
            <a:ext cx="1496075" cy="1627555"/>
          </a:xfrm>
          <a:prstGeom prst="flowChartConnector">
            <a:avLst/>
          </a:prstGeom>
        </p:spPr>
      </p:pic>
    </p:spTree>
    <p:extLst>
      <p:ext uri="{BB962C8B-B14F-4D97-AF65-F5344CB8AC3E}">
        <p14:creationId xmlns:p14="http://schemas.microsoft.com/office/powerpoint/2010/main" val="2604339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descr="Low poly blue background">
            <a:extLst>
              <a:ext uri="{FF2B5EF4-FFF2-40B4-BE49-F238E27FC236}">
                <a16:creationId xmlns:a16="http://schemas.microsoft.com/office/drawing/2014/main" id="{2CFAC1D7-217A-4190-BA4E-BD8437D0539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2905764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C2683-6793-46CE-A32E-C00F91E36C23}"/>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2958864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C2683-6793-46CE-A32E-C00F91E36C23}"/>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52578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
        <p:nvSpPr>
          <p:cNvPr id="7" name="Explosion: 8 Points 6">
            <a:extLst>
              <a:ext uri="{FF2B5EF4-FFF2-40B4-BE49-F238E27FC236}">
                <a16:creationId xmlns:a16="http://schemas.microsoft.com/office/drawing/2014/main" id="{33245B17-118A-49F5-9B6A-413370A29DE2}"/>
              </a:ext>
            </a:extLst>
          </p:cNvPr>
          <p:cNvSpPr/>
          <p:nvPr userDrawn="1"/>
        </p:nvSpPr>
        <p:spPr>
          <a:xfrm>
            <a:off x="1409830" y="4753021"/>
            <a:ext cx="4162567" cy="2019868"/>
          </a:xfrm>
          <a:prstGeom prst="irregularSeal1">
            <a:avLst/>
          </a:prstGeom>
          <a:solidFill>
            <a:srgbClr val="D4F1F6"/>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Framework Highlights</a:t>
            </a:r>
          </a:p>
        </p:txBody>
      </p:sp>
      <p:sp>
        <p:nvSpPr>
          <p:cNvPr id="8" name="Content Placeholder 2">
            <a:extLst>
              <a:ext uri="{FF2B5EF4-FFF2-40B4-BE49-F238E27FC236}">
                <a16:creationId xmlns:a16="http://schemas.microsoft.com/office/drawing/2014/main" id="{5F480742-B027-4980-ABFE-C1B50D65616D}"/>
              </a:ext>
            </a:extLst>
          </p:cNvPr>
          <p:cNvSpPr>
            <a:spLocks noGrp="1"/>
          </p:cNvSpPr>
          <p:nvPr>
            <p:ph idx="13"/>
          </p:nvPr>
        </p:nvSpPr>
        <p:spPr>
          <a:xfrm>
            <a:off x="6292078" y="2054103"/>
            <a:ext cx="52578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Tree>
    <p:extLst>
      <p:ext uri="{BB962C8B-B14F-4D97-AF65-F5344CB8AC3E}">
        <p14:creationId xmlns:p14="http://schemas.microsoft.com/office/powerpoint/2010/main" val="1564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descr="Low poly blue background">
            <a:extLst>
              <a:ext uri="{FF2B5EF4-FFF2-40B4-BE49-F238E27FC236}">
                <a16:creationId xmlns:a16="http://schemas.microsoft.com/office/drawing/2014/main" id="{2CFAC1D7-217A-4190-BA4E-BD8437D0539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1197860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C2683-6793-46CE-A32E-C00F91E36C23}"/>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
        <p:nvSpPr>
          <p:cNvPr id="7" name="Explosion: 8 Points 6">
            <a:extLst>
              <a:ext uri="{FF2B5EF4-FFF2-40B4-BE49-F238E27FC236}">
                <a16:creationId xmlns:a16="http://schemas.microsoft.com/office/drawing/2014/main" id="{B0A205FD-7FD3-4554-90DC-CA40F3472B0F}"/>
              </a:ext>
            </a:extLst>
          </p:cNvPr>
          <p:cNvSpPr/>
          <p:nvPr userDrawn="1"/>
        </p:nvSpPr>
        <p:spPr>
          <a:xfrm>
            <a:off x="7892589" y="4316603"/>
            <a:ext cx="4162567" cy="2019868"/>
          </a:xfrm>
          <a:prstGeom prst="irregularSeal1">
            <a:avLst/>
          </a:prstGeom>
          <a:solidFill>
            <a:srgbClr val="D4F1F6"/>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Framework Highlights</a:t>
            </a:r>
          </a:p>
        </p:txBody>
      </p:sp>
    </p:spTree>
    <p:extLst>
      <p:ext uri="{BB962C8B-B14F-4D97-AF65-F5344CB8AC3E}">
        <p14:creationId xmlns:p14="http://schemas.microsoft.com/office/powerpoint/2010/main" val="8603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CC03F8A7-2DA5-48D0-A852-25777AB95E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3745619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535022" y="2055813"/>
            <a:ext cx="6809362"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a:xfrm>
            <a:off x="8610600" y="6356350"/>
            <a:ext cx="2743200" cy="365125"/>
          </a:xfrm>
        </p:spPr>
        <p:txBody>
          <a:bodyPr/>
          <a:lstStyle>
            <a:lvl1pPr algn="r">
              <a:defRPr/>
            </a:lvl1pPr>
          </a:lstStyle>
          <a:p>
            <a:fld id="{1C8E0B4C-4C2F-4BE7-8793-29AB022C0CCB}" type="slidenum">
              <a:rPr lang="en-US" smtClean="0"/>
              <a:pPr/>
              <a:t>‹#›</a:t>
            </a:fld>
            <a:endParaRPr lang="en-US" dirty="0"/>
          </a:p>
        </p:txBody>
      </p:sp>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a:xfrm>
            <a:off x="535022" y="365125"/>
            <a:ext cx="6809361" cy="1325563"/>
          </a:xfrm>
        </p:spPr>
        <p:txBody>
          <a:bodyPr/>
          <a:lstStyle/>
          <a:p>
            <a:r>
              <a:rPr lang="en-US"/>
              <a:t>Click to edit Master title style</a:t>
            </a:r>
          </a:p>
        </p:txBody>
      </p:sp>
      <p:sp>
        <p:nvSpPr>
          <p:cNvPr id="4" name="Rectangle 3">
            <a:extLst>
              <a:ext uri="{FF2B5EF4-FFF2-40B4-BE49-F238E27FC236}">
                <a16:creationId xmlns:a16="http://schemas.microsoft.com/office/drawing/2014/main" id="{7046D9BE-0227-473D-B0A7-A41649297C72}"/>
              </a:ext>
            </a:extLst>
          </p:cNvPr>
          <p:cNvSpPr/>
          <p:nvPr userDrawn="1"/>
        </p:nvSpPr>
        <p:spPr>
          <a:xfrm>
            <a:off x="8680365" y="6452317"/>
            <a:ext cx="180304" cy="167426"/>
          </a:xfrm>
          <a:prstGeom prst="rect">
            <a:avLst/>
          </a:prstGeom>
          <a:solidFill>
            <a:srgbClr val="BAEAEA"/>
          </a:solidFill>
          <a:ln>
            <a:solidFill>
              <a:srgbClr val="B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BAEAEA"/>
                </a:solidFill>
              </a:ln>
              <a:solidFill>
                <a:srgbClr val="BAEAEA"/>
              </a:solidFill>
            </a:endParaRPr>
          </a:p>
        </p:txBody>
      </p:sp>
    </p:spTree>
    <p:extLst>
      <p:ext uri="{BB962C8B-B14F-4D97-AF65-F5344CB8AC3E}">
        <p14:creationId xmlns:p14="http://schemas.microsoft.com/office/powerpoint/2010/main" val="1233756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A close up of a light&#10;&#10;Description automatically generated">
            <a:extLst>
              <a:ext uri="{FF2B5EF4-FFF2-40B4-BE49-F238E27FC236}">
                <a16:creationId xmlns:a16="http://schemas.microsoft.com/office/drawing/2014/main" id="{1922B92E-40E3-4780-BBF8-CEF4EC124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327740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descr="A picture containing object, light, lamp, sitting&#10;&#10;Description automatically generated">
            <a:extLst>
              <a:ext uri="{FF2B5EF4-FFF2-40B4-BE49-F238E27FC236}">
                <a16:creationId xmlns:a16="http://schemas.microsoft.com/office/drawing/2014/main" id="{1FE2A345-E8ED-4339-88A7-8FD99A929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3699788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3CD0-9D30-4967-8E2F-5ABAB8D80496}"/>
              </a:ext>
            </a:extLst>
          </p:cNvPr>
          <p:cNvSpPr>
            <a:spLocks noGrp="1"/>
          </p:cNvSpPr>
          <p:nvPr>
            <p:ph type="title"/>
          </p:nvPr>
        </p:nvSpPr>
        <p:spPr>
          <a:xfrm>
            <a:off x="831850" y="153828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E41D0C-24D4-4A58-A579-D851243F1937}"/>
              </a:ext>
            </a:extLst>
          </p:cNvPr>
          <p:cNvSpPr>
            <a:spLocks noGrp="1"/>
          </p:cNvSpPr>
          <p:nvPr>
            <p:ph type="body" idx="1"/>
          </p:nvPr>
        </p:nvSpPr>
        <p:spPr>
          <a:xfrm>
            <a:off x="831850" y="4589463"/>
            <a:ext cx="10515600" cy="1500187"/>
          </a:xfrm>
        </p:spPr>
        <p:txBody>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1456372-8E15-4D84-BFE9-DD8BFBE73F79}"/>
              </a:ext>
            </a:extLst>
          </p:cNvPr>
          <p:cNvSpPr>
            <a:spLocks noGrp="1"/>
          </p:cNvSpPr>
          <p:nvPr>
            <p:ph type="ftr" sz="quarter" idx="11"/>
          </p:nvPr>
        </p:nvSpPr>
        <p:spPr>
          <a:xfrm>
            <a:off x="831850" y="6356350"/>
            <a:ext cx="7321550" cy="365125"/>
          </a:xfrm>
        </p:spPr>
        <p:txBody>
          <a:bodyPr/>
          <a:lstStyle/>
          <a:p>
            <a:endParaRPr lang="en-US" dirty="0"/>
          </a:p>
        </p:txBody>
      </p:sp>
      <p:sp>
        <p:nvSpPr>
          <p:cNvPr id="6" name="Slide Number Placeholder 5">
            <a:extLst>
              <a:ext uri="{FF2B5EF4-FFF2-40B4-BE49-F238E27FC236}">
                <a16:creationId xmlns:a16="http://schemas.microsoft.com/office/drawing/2014/main" id="{F27367A3-3123-4530-B8B7-19DDFE7770E0}"/>
              </a:ext>
            </a:extLst>
          </p:cNvPr>
          <p:cNvSpPr>
            <a:spLocks noGrp="1"/>
          </p:cNvSpPr>
          <p:nvPr>
            <p:ph type="sldNum" sz="quarter" idx="12"/>
          </p:nvPr>
        </p:nvSpPr>
        <p:spPr/>
        <p:txBody>
          <a:bodyPr/>
          <a:lstStyle/>
          <a:p>
            <a:fld id="{1C8E0B4C-4C2F-4BE7-8793-29AB022C0CCB}" type="slidenum">
              <a:rPr lang="en-US" smtClean="0"/>
              <a:t>‹#›</a:t>
            </a:fld>
            <a:endParaRPr lang="en-US" dirty="0"/>
          </a:p>
        </p:txBody>
      </p:sp>
      <p:sp>
        <p:nvSpPr>
          <p:cNvPr id="7" name="Rectangle 6">
            <a:extLst>
              <a:ext uri="{FF2B5EF4-FFF2-40B4-BE49-F238E27FC236}">
                <a16:creationId xmlns:a16="http://schemas.microsoft.com/office/drawing/2014/main" id="{B7BFC7FB-AF19-4C9C-AD92-2EFD0C85F111}"/>
              </a:ext>
            </a:extLst>
          </p:cNvPr>
          <p:cNvSpPr/>
          <p:nvPr userDrawn="1"/>
        </p:nvSpPr>
        <p:spPr>
          <a:xfrm>
            <a:off x="0" y="4434790"/>
            <a:ext cx="12192000" cy="125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56811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080E-DFC4-482A-8FDC-E41210DD23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5163C-0E29-4C96-A275-A1EFDE7474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1A697-4E4C-4E31-B74A-7CE6565311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8ED78E-F2AB-40E8-BB2B-375E942F896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4EE57F8-7674-40CE-99B8-25A4CF1323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2E632C-37EB-4738-88E5-24405D82C65B}"/>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607016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A3B9-E9DC-421E-AAD3-E8B5D66F9D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A5CB4B-1E2D-4D1F-9A65-ED7BF28E3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360E56-87EE-4C5E-9927-DBA4234184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5009F4-E597-495D-96AC-CC27F32903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A2156-76B5-4A1D-A955-F1B46DF05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CB5C7-3D62-432B-8A1B-1BB8A122B4C7}"/>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D031B51-AFF9-4640-86DD-D81233FF361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4F2B277-6217-4FC7-8961-E1093FE879EB}"/>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2241675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3195FFA-5445-4128-A116-A25DE496D8F6}"/>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D352860-2F2D-49F0-BE98-59D0DE8D8E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5945BB5-5998-47A5-A79E-733CE9EBD025}"/>
              </a:ext>
            </a:extLst>
          </p:cNvPr>
          <p:cNvSpPr>
            <a:spLocks noGrp="1"/>
          </p:cNvSpPr>
          <p:nvPr>
            <p:ph type="sldNum" sz="quarter" idx="12"/>
          </p:nvPr>
        </p:nvSpPr>
        <p:spPr/>
        <p:txBody>
          <a:bodyPr/>
          <a:lstStyle/>
          <a:p>
            <a:fld id="{1C8E0B4C-4C2F-4BE7-8793-29AB022C0CCB}" type="slidenum">
              <a:rPr lang="en-US" smtClean="0"/>
              <a:t>‹#›</a:t>
            </a:fld>
            <a:endParaRPr lang="en-US" dirty="0"/>
          </a:p>
        </p:txBody>
      </p:sp>
      <p:sp>
        <p:nvSpPr>
          <p:cNvPr id="6" name="Flowchart: Connector 5">
            <a:extLst>
              <a:ext uri="{FF2B5EF4-FFF2-40B4-BE49-F238E27FC236}">
                <a16:creationId xmlns:a16="http://schemas.microsoft.com/office/drawing/2014/main" id="{ADB21890-A353-4736-935A-95C1755A7011}"/>
              </a:ext>
            </a:extLst>
          </p:cNvPr>
          <p:cNvSpPr/>
          <p:nvPr userDrawn="1"/>
        </p:nvSpPr>
        <p:spPr>
          <a:xfrm>
            <a:off x="304797" y="654050"/>
            <a:ext cx="5549898" cy="5549898"/>
          </a:xfrm>
          <a:prstGeom prst="flowChartConnector">
            <a:avLst/>
          </a:prstGeom>
          <a:gradFill flip="none" rotWithShape="1">
            <a:gsLst>
              <a:gs pos="21000">
                <a:schemeClr val="bg1"/>
              </a:gs>
              <a:gs pos="60000">
                <a:schemeClr val="bg2"/>
              </a:gs>
            </a:gsLst>
            <a:lin ang="10800000" scaled="1"/>
            <a:tileRect/>
          </a:gra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94C0167-7CDC-4C67-84B7-D7F9A8FF0C2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t="450" b="50449"/>
          <a:stretch/>
        </p:blipFill>
        <p:spPr>
          <a:xfrm rot="16200000">
            <a:off x="431803" y="654050"/>
            <a:ext cx="5549897" cy="5549897"/>
          </a:xfrm>
          <a:prstGeom prst="flowChartConnector">
            <a:avLst/>
          </a:prstGeom>
        </p:spPr>
      </p:pic>
      <p:sp>
        <p:nvSpPr>
          <p:cNvPr id="2" name="Title 1">
            <a:extLst>
              <a:ext uri="{FF2B5EF4-FFF2-40B4-BE49-F238E27FC236}">
                <a16:creationId xmlns:a16="http://schemas.microsoft.com/office/drawing/2014/main" id="{32AD6FAA-E7F2-486F-A9D5-7A16FCFDE38D}"/>
              </a:ext>
            </a:extLst>
          </p:cNvPr>
          <p:cNvSpPr>
            <a:spLocks noGrp="1"/>
          </p:cNvSpPr>
          <p:nvPr>
            <p:ph type="title"/>
          </p:nvPr>
        </p:nvSpPr>
        <p:spPr>
          <a:xfrm>
            <a:off x="838200" y="2612215"/>
            <a:ext cx="4719536" cy="1325563"/>
          </a:xfrm>
        </p:spPr>
        <p:txBody>
          <a:bodyPr/>
          <a:lstStyle/>
          <a:p>
            <a:r>
              <a:rPr lang="en-US"/>
              <a:t>Click to edit Master title style</a:t>
            </a:r>
          </a:p>
        </p:txBody>
      </p:sp>
    </p:spTree>
    <p:extLst>
      <p:ext uri="{BB962C8B-B14F-4D97-AF65-F5344CB8AC3E}">
        <p14:creationId xmlns:p14="http://schemas.microsoft.com/office/powerpoint/2010/main" val="3061531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E0A84-F668-45A6-B6BC-95A7D1C2A40C}"/>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42FD0FD5-0E05-431C-8E37-D94632D9894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262F4B9-C6D7-478B-8437-B04681385FF3}"/>
              </a:ext>
            </a:extLst>
          </p:cNvPr>
          <p:cNvSpPr>
            <a:spLocks noGrp="1"/>
          </p:cNvSpPr>
          <p:nvPr>
            <p:ph type="sldNum" sz="quarter" idx="12"/>
          </p:nvPr>
        </p:nvSpPr>
        <p:spPr/>
        <p:txBody>
          <a:bodyPr/>
          <a:lstStyle/>
          <a:p>
            <a:fld id="{1C8E0B4C-4C2F-4BE7-8793-29AB022C0CCB}" type="slidenum">
              <a:rPr lang="en-US" smtClean="0"/>
              <a:t>‹#›</a:t>
            </a:fld>
            <a:endParaRPr lang="en-US" dirty="0"/>
          </a:p>
        </p:txBody>
      </p:sp>
      <p:sp>
        <p:nvSpPr>
          <p:cNvPr id="6" name="TextBox 5">
            <a:extLst>
              <a:ext uri="{FF2B5EF4-FFF2-40B4-BE49-F238E27FC236}">
                <a16:creationId xmlns:a16="http://schemas.microsoft.com/office/drawing/2014/main" id="{FF733FD2-5BE8-4F24-9759-0A674CAC057F}"/>
              </a:ext>
            </a:extLst>
          </p:cNvPr>
          <p:cNvSpPr txBox="1"/>
          <p:nvPr userDrawn="1"/>
        </p:nvSpPr>
        <p:spPr>
          <a:xfrm>
            <a:off x="95250" y="88126"/>
            <a:ext cx="7277100" cy="276999"/>
          </a:xfrm>
          <a:prstGeom prst="rect">
            <a:avLst/>
          </a:prstGeom>
          <a:noFill/>
        </p:spPr>
        <p:txBody>
          <a:bodyPr wrap="square" rtlCol="0">
            <a:spAutoFit/>
          </a:bodyPr>
          <a:lstStyle/>
          <a:p>
            <a:r>
              <a:rPr lang="en-US" sz="1200" b="1" dirty="0">
                <a:solidFill>
                  <a:srgbClr val="FF0000"/>
                </a:solidFill>
              </a:rPr>
              <a:t>DRAFT FOR DISCUSSION PURPOSES: Please do not distribute 10/01/20</a:t>
            </a:r>
          </a:p>
        </p:txBody>
      </p:sp>
    </p:spTree>
    <p:extLst>
      <p:ext uri="{BB962C8B-B14F-4D97-AF65-F5344CB8AC3E}">
        <p14:creationId xmlns:p14="http://schemas.microsoft.com/office/powerpoint/2010/main" val="211459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C2683-6793-46CE-A32E-C00F91E36C23}"/>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936052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62E5-542E-4617-90BD-6A259183D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7B7D71-24B2-495F-9470-189A00092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CFB3F3-F81D-45E5-B203-6FAD680AA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D1FF5-BB76-4CF9-8817-47A0A1B4107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0191570-88C5-4D2A-B1B7-12DBF8EEFD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B038E2-4B7B-4C2E-AE50-C84C79BC2A32}"/>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3630429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52D5-B6FE-4D71-A3E2-6DF736567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A99799-5CC1-4F12-AB57-A9AF8B181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12C9A1D-BEB5-419F-A435-0C4EF64E7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CCC1B3-3F4A-498C-8404-BE87F40AEF7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9093F96-23CB-4D61-AD00-BEA43AC0DE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3B88AE-FAB2-403B-8A07-D2C654B350BC}"/>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127662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706C-AB5C-4139-810D-046DFD87BC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C70655-0A42-4245-AB29-0EFB40D4C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A31D2-920F-4B3E-A404-2C749B371D3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E1C814F-145C-4417-8317-66D338336F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8A6AB0-23AF-4CA7-AAEB-443DECA3894B}"/>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3791244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34144-A3C1-4ED2-B207-054A2B6C4D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FBB8BE-07F7-4332-B4F0-852CD2F749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90445-18FF-4D7E-847C-4E974310BCC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09472D9-6E19-4869-A91A-A2568243B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D75B3D-B619-4B9B-A4B9-86F5443A681E}"/>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7150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C2683-6793-46CE-A32E-C00F91E36C23}"/>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pic>
        <p:nvPicPr>
          <p:cNvPr id="7" name="Picture 6" descr="A close up of a light&#10;&#10;Description automatically generated">
            <a:extLst>
              <a:ext uri="{FF2B5EF4-FFF2-40B4-BE49-F238E27FC236}">
                <a16:creationId xmlns:a16="http://schemas.microsoft.com/office/drawing/2014/main" id="{F0B3E8E6-007D-47BB-B461-D0A41FC8AE5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875" t="20709" r="4575" b="5324"/>
          <a:stretch/>
        </p:blipFill>
        <p:spPr>
          <a:xfrm>
            <a:off x="622571" y="3377540"/>
            <a:ext cx="11225719" cy="3025302"/>
          </a:xfrm>
          <a:prstGeom prst="rect">
            <a:avLst/>
          </a:prstGeom>
          <a:ln>
            <a:noFill/>
          </a:ln>
          <a:effectLst>
            <a:softEdge rad="112500"/>
          </a:effectLst>
        </p:spPr>
      </p:pic>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372920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C2683-6793-46CE-A32E-C00F91E36C23}"/>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478155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8" name="Content Placeholder 2">
            <a:extLst>
              <a:ext uri="{FF2B5EF4-FFF2-40B4-BE49-F238E27FC236}">
                <a16:creationId xmlns:a16="http://schemas.microsoft.com/office/drawing/2014/main" id="{BE292B0F-6B28-4873-AA5E-0588C04BA4DF}"/>
              </a:ext>
            </a:extLst>
          </p:cNvPr>
          <p:cNvSpPr>
            <a:spLocks noGrp="1"/>
          </p:cNvSpPr>
          <p:nvPr>
            <p:ph idx="13"/>
          </p:nvPr>
        </p:nvSpPr>
        <p:spPr>
          <a:xfrm>
            <a:off x="6096000" y="2055813"/>
            <a:ext cx="5191125"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Tree>
    <p:extLst>
      <p:ext uri="{BB962C8B-B14F-4D97-AF65-F5344CB8AC3E}">
        <p14:creationId xmlns:p14="http://schemas.microsoft.com/office/powerpoint/2010/main" val="163825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C2683-6793-46CE-A32E-C00F91E36C23}"/>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a:xfrm>
            <a:off x="838200" y="365125"/>
            <a:ext cx="599694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3143249"/>
            <a:ext cx="3825240" cy="3033713"/>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
        <p:nvSpPr>
          <p:cNvPr id="8" name="Content Placeholder 2">
            <a:extLst>
              <a:ext uri="{FF2B5EF4-FFF2-40B4-BE49-F238E27FC236}">
                <a16:creationId xmlns:a16="http://schemas.microsoft.com/office/drawing/2014/main" id="{BE292B0F-6B28-4873-AA5E-0588C04BA4DF}"/>
              </a:ext>
            </a:extLst>
          </p:cNvPr>
          <p:cNvSpPr>
            <a:spLocks noGrp="1"/>
          </p:cNvSpPr>
          <p:nvPr>
            <p:ph idx="13"/>
          </p:nvPr>
        </p:nvSpPr>
        <p:spPr>
          <a:xfrm>
            <a:off x="6096001" y="3143249"/>
            <a:ext cx="4152900" cy="3033713"/>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7" name="Content Placeholder 2">
            <a:extLst>
              <a:ext uri="{FF2B5EF4-FFF2-40B4-BE49-F238E27FC236}">
                <a16:creationId xmlns:a16="http://schemas.microsoft.com/office/drawing/2014/main" id="{23611C49-BAE5-4D32-96A3-38554100C681}"/>
              </a:ext>
            </a:extLst>
          </p:cNvPr>
          <p:cNvSpPr>
            <a:spLocks noGrp="1"/>
          </p:cNvSpPr>
          <p:nvPr>
            <p:ph idx="14"/>
          </p:nvPr>
        </p:nvSpPr>
        <p:spPr>
          <a:xfrm>
            <a:off x="7200900" y="365125"/>
            <a:ext cx="4152900" cy="2492375"/>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Tree>
    <p:extLst>
      <p:ext uri="{BB962C8B-B14F-4D97-AF65-F5344CB8AC3E}">
        <p14:creationId xmlns:p14="http://schemas.microsoft.com/office/powerpoint/2010/main" val="4109127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C2683-6793-46CE-A32E-C00F91E36C23}"/>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pic>
        <p:nvPicPr>
          <p:cNvPr id="7" name="Picture 6">
            <a:extLst>
              <a:ext uri="{FF2B5EF4-FFF2-40B4-BE49-F238E27FC236}">
                <a16:creationId xmlns:a16="http://schemas.microsoft.com/office/drawing/2014/main" id="{BD30B67A-FEB7-4D64-B07B-5007086928EB}"/>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410" t="20371" r="6388" b="6435"/>
          <a:stretch/>
        </p:blipFill>
        <p:spPr>
          <a:xfrm>
            <a:off x="110171" y="1520814"/>
            <a:ext cx="11782590" cy="469901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1163216" y="2054746"/>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Tree>
    <p:extLst>
      <p:ext uri="{BB962C8B-B14F-4D97-AF65-F5344CB8AC3E}">
        <p14:creationId xmlns:p14="http://schemas.microsoft.com/office/powerpoint/2010/main" val="153249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CC03F8A7-2DA5-48D0-A852-25777AB95E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a:p>
        </p:txBody>
      </p:sp>
    </p:spTree>
    <p:extLst>
      <p:ext uri="{BB962C8B-B14F-4D97-AF65-F5344CB8AC3E}">
        <p14:creationId xmlns:p14="http://schemas.microsoft.com/office/powerpoint/2010/main" val="289302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3A5A44-EA07-484F-BEB8-9E1EB61C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7271CF-C798-41B2-8564-6A2F84AC4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70BB6-25DD-4484-BC24-76F5793E6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81F4E63-951D-4DD4-BEB0-75B5C2942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72C5B7-CA54-45C0-A28C-28A637073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E0B4C-4C2F-4BE7-8793-29AB022C0CCB}" type="slidenum">
              <a:rPr lang="en-US" smtClean="0"/>
              <a:t>‹#›</a:t>
            </a:fld>
            <a:endParaRPr lang="en-US"/>
          </a:p>
        </p:txBody>
      </p:sp>
    </p:spTree>
    <p:extLst>
      <p:ext uri="{BB962C8B-B14F-4D97-AF65-F5344CB8AC3E}">
        <p14:creationId xmlns:p14="http://schemas.microsoft.com/office/powerpoint/2010/main" val="194335767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96" r:id="rId3"/>
    <p:sldLayoutId id="2147483695" r:id="rId4"/>
    <p:sldLayoutId id="2147483701" r:id="rId5"/>
    <p:sldLayoutId id="2147483700" r:id="rId6"/>
    <p:sldLayoutId id="2147483702" r:id="rId7"/>
    <p:sldLayoutId id="2147483698" r:id="rId8"/>
    <p:sldLayoutId id="2147483692" r:id="rId9"/>
    <p:sldLayoutId id="2147483697" r:id="rId10"/>
    <p:sldLayoutId id="2147483694" r:id="rId11"/>
    <p:sldLayoutId id="2147483693" r:id="rId12"/>
    <p:sldLayoutId id="2147483683" r:id="rId13"/>
    <p:sldLayoutId id="2147483684" r:id="rId14"/>
    <p:sldLayoutId id="2147483685" r:id="rId15"/>
    <p:sldLayoutId id="2147483686" r:id="rId16"/>
    <p:sldLayoutId id="2147483699" r:id="rId17"/>
    <p:sldLayoutId id="2147483687" r:id="rId18"/>
    <p:sldLayoutId id="2147483688" r:id="rId19"/>
    <p:sldLayoutId id="2147483689" r:id="rId20"/>
    <p:sldLayoutId id="2147483690" r:id="rId21"/>
    <p:sldLayoutId id="2147483691" r:id="rId22"/>
    <p:sldLayoutId id="2147483725"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3A5A44-EA07-484F-BEB8-9E1EB61C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7271CF-C798-41B2-8564-6A2F84AC4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70BB6-25DD-4484-BC24-76F5793E6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81F4E63-951D-4DD4-BEB0-75B5C2942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C72C5B7-CA54-45C0-A28C-28A637073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E0B4C-4C2F-4BE7-8793-29AB022C0CCB}" type="slidenum">
              <a:rPr lang="en-US" smtClean="0"/>
              <a:t>‹#›</a:t>
            </a:fld>
            <a:endParaRPr lang="en-US" dirty="0"/>
          </a:p>
        </p:txBody>
      </p:sp>
    </p:spTree>
    <p:extLst>
      <p:ext uri="{BB962C8B-B14F-4D97-AF65-F5344CB8AC3E}">
        <p14:creationId xmlns:p14="http://schemas.microsoft.com/office/powerpoint/2010/main" val="185671901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50D4-58CB-4390-B25C-F9BA9206749B}"/>
              </a:ext>
            </a:extLst>
          </p:cNvPr>
          <p:cNvSpPr>
            <a:spLocks noGrp="1"/>
          </p:cNvSpPr>
          <p:nvPr>
            <p:ph type="ctrTitle"/>
          </p:nvPr>
        </p:nvSpPr>
        <p:spPr/>
        <p:txBody>
          <a:bodyPr>
            <a:normAutofit fontScale="90000"/>
          </a:bodyPr>
          <a:lstStyle/>
          <a:p>
            <a:pPr algn="r"/>
            <a:r>
              <a:rPr lang="en-US" dirty="0"/>
              <a:t>Chapter 1: Vision and Goals for Standards-Based Arts Education</a:t>
            </a:r>
          </a:p>
        </p:txBody>
      </p:sp>
      <p:sp>
        <p:nvSpPr>
          <p:cNvPr id="3" name="Subtitle 2">
            <a:extLst>
              <a:ext uri="{FF2B5EF4-FFF2-40B4-BE49-F238E27FC236}">
                <a16:creationId xmlns:a16="http://schemas.microsoft.com/office/drawing/2014/main" id="{C76963D2-55DC-4E10-B2FB-DBFA1EDCEF74}"/>
              </a:ext>
            </a:extLst>
          </p:cNvPr>
          <p:cNvSpPr>
            <a:spLocks noGrp="1"/>
          </p:cNvSpPr>
          <p:nvPr>
            <p:ph type="subTitle" idx="1"/>
          </p:nvPr>
        </p:nvSpPr>
        <p:spPr/>
        <p:txBody>
          <a:bodyPr/>
          <a:lstStyle/>
          <a:p>
            <a:r>
              <a:rPr lang="en-US" sz="2400" i="1" kern="0" cap="none" dirty="0">
                <a:solidFill>
                  <a:srgbClr val="000000"/>
                </a:solidFill>
                <a:cs typeface="Arial"/>
                <a:sym typeface="Arial"/>
              </a:rPr>
              <a:t>2020 Arts Education Framework for California Public Schools, Transitional Kindergarten Through Grade Twelve</a:t>
            </a:r>
            <a:endParaRPr lang="en-US" sz="2400" dirty="0"/>
          </a:p>
          <a:p>
            <a:endParaRPr lang="en-US" dirty="0"/>
          </a:p>
        </p:txBody>
      </p:sp>
      <p:pic>
        <p:nvPicPr>
          <p:cNvPr id="10" name="Content Placeholder 9" descr="California Arts Education ">
            <a:extLst>
              <a:ext uri="{FF2B5EF4-FFF2-40B4-BE49-F238E27FC236}">
                <a16:creationId xmlns:a16="http://schemas.microsoft.com/office/drawing/2014/main" id="{160B1453-DD38-4D43-8A92-D3FD249D8539}"/>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2423202" y="4942611"/>
            <a:ext cx="1676634" cy="1000265"/>
          </a:xfrm>
        </p:spPr>
      </p:pic>
      <p:pic>
        <p:nvPicPr>
          <p:cNvPr id="16" name="Content Placeholder 15" descr="CCSESA Logo California County Superintendents Statewide Arts Initiative">
            <a:extLst>
              <a:ext uri="{FF2B5EF4-FFF2-40B4-BE49-F238E27FC236}">
                <a16:creationId xmlns:a16="http://schemas.microsoft.com/office/drawing/2014/main" id="{6D94A04C-DC83-47C9-B847-DDBE2568095D}"/>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4262271" y="4880697"/>
            <a:ext cx="2391109" cy="1028844"/>
          </a:xfrm>
        </p:spPr>
      </p:pic>
      <p:pic>
        <p:nvPicPr>
          <p:cNvPr id="20" name="Content Placeholder 19" descr="TCAP Logo, The California Arts Project">
            <a:extLst>
              <a:ext uri="{FF2B5EF4-FFF2-40B4-BE49-F238E27FC236}">
                <a16:creationId xmlns:a16="http://schemas.microsoft.com/office/drawing/2014/main" id="{47A273E4-1063-47B4-ADB5-28E4B4CD5914}"/>
              </a:ext>
            </a:extLst>
          </p:cNvPr>
          <p:cNvPicPr>
            <a:picLocks noGrp="1" noChangeAspect="1"/>
          </p:cNvPicPr>
          <p:nvPr>
            <p:ph idx="15"/>
          </p:nvPr>
        </p:nvPicPr>
        <p:blipFill>
          <a:blip r:embed="rId5">
            <a:extLst>
              <a:ext uri="{28A0092B-C50C-407E-A947-70E740481C1C}">
                <a14:useLocalDpi xmlns:a14="http://schemas.microsoft.com/office/drawing/2010/main" val="0"/>
              </a:ext>
            </a:extLst>
          </a:blip>
          <a:stretch>
            <a:fillRect/>
          </a:stretch>
        </p:blipFill>
        <p:spPr>
          <a:xfrm>
            <a:off x="6897688" y="4984623"/>
            <a:ext cx="3541712" cy="930529"/>
          </a:xfrm>
        </p:spPr>
      </p:pic>
      <p:pic>
        <p:nvPicPr>
          <p:cNvPr id="18" name="Content Placeholder 17" descr="California Department of Education Seal">
            <a:extLst>
              <a:ext uri="{FF2B5EF4-FFF2-40B4-BE49-F238E27FC236}">
                <a16:creationId xmlns:a16="http://schemas.microsoft.com/office/drawing/2014/main" id="{77205199-F39A-479D-AFE7-004CC6A3ED3E}"/>
              </a:ext>
            </a:extLst>
          </p:cNvPr>
          <p:cNvPicPr>
            <a:picLocks noGrp="1" noChangeAspect="1"/>
          </p:cNvPicPr>
          <p:nvPr>
            <p:ph idx="16"/>
          </p:nvPr>
        </p:nvPicPr>
        <p:blipFill>
          <a:blip r:embed="rId6">
            <a:extLst>
              <a:ext uri="{28A0092B-C50C-407E-A947-70E740481C1C}">
                <a14:useLocalDpi xmlns:a14="http://schemas.microsoft.com/office/drawing/2010/main" val="0"/>
              </a:ext>
            </a:extLst>
          </a:blip>
          <a:stretch>
            <a:fillRect/>
          </a:stretch>
        </p:blipFill>
        <p:spPr>
          <a:xfrm>
            <a:off x="10648537" y="4866068"/>
            <a:ext cx="1085088" cy="1085088"/>
          </a:xfrm>
        </p:spPr>
      </p:pic>
      <p:sp>
        <p:nvSpPr>
          <p:cNvPr id="4" name="Content Placeholder 3">
            <a:extLst>
              <a:ext uri="{FF2B5EF4-FFF2-40B4-BE49-F238E27FC236}">
                <a16:creationId xmlns:a16="http://schemas.microsoft.com/office/drawing/2014/main" id="{07FB19F2-7018-4036-9175-F40811FECD71}"/>
              </a:ext>
            </a:extLst>
          </p:cNvPr>
          <p:cNvSpPr>
            <a:spLocks noGrp="1"/>
          </p:cNvSpPr>
          <p:nvPr>
            <p:ph idx="17"/>
          </p:nvPr>
        </p:nvSpPr>
        <p:spPr/>
        <p:txBody>
          <a:bodyPr>
            <a:normAutofit fontScale="70000" lnSpcReduction="20000"/>
          </a:bodyPr>
          <a:lstStyle/>
          <a:p>
            <a:pPr lvl="0">
              <a:spcBef>
                <a:spcPts val="0"/>
              </a:spcBef>
              <a:buClr>
                <a:srgbClr val="000000"/>
              </a:buClr>
              <a:buSzPts val="2000"/>
              <a:defRPr/>
            </a:pPr>
            <a:r>
              <a:rPr lang="en-US" dirty="0">
                <a:solidFill>
                  <a:srgbClr val="000000"/>
                </a:solidFill>
                <a:latin typeface="Arial" panose="020B0604020202020204" pitchFamily="34" charset="0"/>
                <a:ea typeface="Arial"/>
                <a:cs typeface="Arial" panose="020B0604020202020204" pitchFamily="34" charset="0"/>
                <a:sym typeface="Arial"/>
              </a:rPr>
              <a:t>California Department of Education</a:t>
            </a:r>
          </a:p>
          <a:p>
            <a:pPr lvl="0">
              <a:spcBef>
                <a:spcPts val="0"/>
              </a:spcBef>
              <a:buClr>
                <a:srgbClr val="000000"/>
              </a:buClr>
              <a:buSzPts val="2000"/>
              <a:defRPr/>
            </a:pPr>
            <a:r>
              <a:rPr lang="en-US" dirty="0">
                <a:solidFill>
                  <a:srgbClr val="000000"/>
                </a:solidFill>
                <a:latin typeface="Arial" panose="020B0604020202020204" pitchFamily="34" charset="0"/>
                <a:cs typeface="Arial" panose="020B0604020202020204" pitchFamily="34" charset="0"/>
                <a:sym typeface="Arial"/>
              </a:rPr>
              <a:t>Tony Thurmond, State Superintendent of Public Instruction</a:t>
            </a:r>
            <a:endParaRPr lang="en-US" dirty="0">
              <a:solidFill>
                <a:srgbClr val="677480"/>
              </a:solidFill>
              <a:latin typeface="Arial" panose="020B0604020202020204" pitchFamily="34" charset="0"/>
              <a:cs typeface="Arial" panose="020B0604020202020204" pitchFamily="34" charset="0"/>
              <a:sym typeface="Lato"/>
            </a:endParaRPr>
          </a:p>
        </p:txBody>
      </p:sp>
    </p:spTree>
    <p:extLst>
      <p:ext uri="{BB962C8B-B14F-4D97-AF65-F5344CB8AC3E}">
        <p14:creationId xmlns:p14="http://schemas.microsoft.com/office/powerpoint/2010/main" val="265067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6714C-FAD6-44CF-9F56-D9BB9EEF9FE4}"/>
              </a:ext>
            </a:extLst>
          </p:cNvPr>
          <p:cNvSpPr>
            <a:spLocks noGrp="1"/>
          </p:cNvSpPr>
          <p:nvPr>
            <p:ph type="title"/>
          </p:nvPr>
        </p:nvSpPr>
        <p:spPr/>
        <p:txBody>
          <a:bodyPr>
            <a:normAutofit fontScale="90000"/>
          </a:bodyPr>
          <a:lstStyle/>
          <a:p>
            <a:pPr marL="0" marR="0" algn="ctr">
              <a:lnSpc>
                <a:spcPct val="100000"/>
              </a:lnSpc>
              <a:spcBef>
                <a:spcPts val="0"/>
              </a:spcBef>
            </a:pPr>
            <a:r>
              <a:rPr lang="en-US" sz="3600" dirty="0">
                <a:effectLst/>
                <a:latin typeface="Arial" panose="020B0604020202020204" pitchFamily="34" charset="0"/>
                <a:ea typeface="Calibri" panose="020F0502020204030204" pitchFamily="34" charset="0"/>
                <a:cs typeface="Arial" panose="020B0604020202020204" pitchFamily="34" charset="0"/>
              </a:rPr>
              <a:t>California’s Vision of Artistic </a:t>
            </a:r>
            <a:r>
              <a:rPr lang="en-US" sz="3600" dirty="0">
                <a:latin typeface="Arial" panose="020B0604020202020204" pitchFamily="34" charset="0"/>
                <a:ea typeface="Calibri" panose="020F0502020204030204" pitchFamily="34" charset="0"/>
                <a:cs typeface="Arial" panose="020B0604020202020204" pitchFamily="34" charset="0"/>
              </a:rPr>
              <a:t>L</a:t>
            </a:r>
            <a:r>
              <a:rPr lang="en-US" sz="3600" dirty="0">
                <a:effectLst/>
                <a:latin typeface="Arial" panose="020B0604020202020204" pitchFamily="34" charset="0"/>
                <a:ea typeface="Calibri" panose="020F0502020204030204" pitchFamily="34" charset="0"/>
                <a:cs typeface="Arial" panose="020B0604020202020204" pitchFamily="34" charset="0"/>
              </a:rPr>
              <a:t>iteracy is Grounded in The Foundational Concepts of The </a:t>
            </a:r>
            <a:r>
              <a:rPr lang="en-US" sz="3600" i="1" dirty="0">
                <a:effectLst/>
                <a:latin typeface="Arial" panose="020B0604020202020204" pitchFamily="34" charset="0"/>
                <a:ea typeface="Calibri" panose="020F0502020204030204" pitchFamily="34" charset="0"/>
                <a:cs typeface="Arial" panose="020B0604020202020204" pitchFamily="34" charset="0"/>
              </a:rPr>
              <a:t>Arts Standards</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C30FD821-17E9-41F3-8EFF-7B67A98F8717}"/>
              </a:ext>
            </a:extLst>
          </p:cNvPr>
          <p:cNvSpPr>
            <a:spLocks noGrp="1"/>
          </p:cNvSpPr>
          <p:nvPr>
            <p:ph idx="1"/>
          </p:nvPr>
        </p:nvSpPr>
        <p:spPr/>
        <p:txBody>
          <a:bodyPr>
            <a:normAutofit/>
          </a:bodyPr>
          <a:lstStyle/>
          <a:p>
            <a:pPr marL="0" indent="0">
              <a:spcBef>
                <a:spcPts val="0"/>
              </a:spcBef>
              <a:spcAft>
                <a:spcPts val="1800"/>
              </a:spcAft>
              <a:buNone/>
            </a:pPr>
            <a:r>
              <a:rPr lang="en-US" b="1" dirty="0">
                <a:latin typeface="Arial" panose="020B0604020202020204" pitchFamily="34" charset="0"/>
                <a:ea typeface="Calibri" panose="020F0502020204030204" pitchFamily="34" charset="0"/>
                <a:cs typeface="Arial" panose="020B0604020202020204" pitchFamily="34" charset="0"/>
              </a:rPr>
              <a:t>The </a:t>
            </a:r>
            <a:r>
              <a:rPr lang="en-US" b="1" dirty="0">
                <a:effectLst/>
                <a:latin typeface="Arial" panose="020B0604020202020204" pitchFamily="34" charset="0"/>
                <a:ea typeface="Calibri" panose="020F0502020204030204" pitchFamily="34" charset="0"/>
                <a:cs typeface="Arial" panose="020B0604020202020204" pitchFamily="34" charset="0"/>
              </a:rPr>
              <a:t>philosophical principles and lifelong goals provide a portrait of artistic literacy and illuminate how</a:t>
            </a:r>
          </a:p>
          <a:p>
            <a:pPr>
              <a:spcBef>
                <a:spcPts val="0"/>
              </a:spcBef>
              <a:spcAft>
                <a:spcPts val="1800"/>
              </a:spcAft>
            </a:pPr>
            <a:r>
              <a:rPr lang="en-US" sz="2800" dirty="0">
                <a:effectLst/>
                <a:latin typeface="Arial" panose="020B0604020202020204" pitchFamily="34" charset="0"/>
                <a:ea typeface="Calibri" panose="020F0502020204030204" pitchFamily="34" charset="0"/>
                <a:cs typeface="Arial" panose="020B0604020202020204" pitchFamily="34" charset="0"/>
              </a:rPr>
              <a:t>students can continue to learn and participate in the arts beyond high school; and</a:t>
            </a:r>
          </a:p>
          <a:p>
            <a:pPr>
              <a:spcBef>
                <a:spcPts val="0"/>
              </a:spcBef>
              <a:spcAft>
                <a:spcPts val="1800"/>
              </a:spcAft>
            </a:pPr>
            <a:r>
              <a:rPr lang="en-US" sz="2800" dirty="0">
                <a:effectLst/>
                <a:latin typeface="Arial" panose="020B0604020202020204" pitchFamily="34" charset="0"/>
                <a:ea typeface="Calibri" panose="020F0502020204030204" pitchFamily="34" charset="0"/>
                <a:cs typeface="Arial" panose="020B0604020202020204" pitchFamily="34" charset="0"/>
              </a:rPr>
              <a:t>involvement in the arts contributes to the creation of lifelong learners who are prepared to accomplish their own goals in life and to participate collaboratively in a global community.</a:t>
            </a:r>
          </a:p>
        </p:txBody>
      </p:sp>
      <p:sp>
        <p:nvSpPr>
          <p:cNvPr id="4" name="Slide Number Placeholder 3">
            <a:extLst>
              <a:ext uri="{FF2B5EF4-FFF2-40B4-BE49-F238E27FC236}">
                <a16:creationId xmlns:a16="http://schemas.microsoft.com/office/drawing/2014/main" id="{C4F322FC-5AEA-4971-B5F2-D1E9D9505F4C}"/>
              </a:ext>
            </a:extLst>
          </p:cNvPr>
          <p:cNvSpPr>
            <a:spLocks noGrp="1"/>
          </p:cNvSpPr>
          <p:nvPr>
            <p:ph type="sldNum" sz="quarter" idx="12"/>
          </p:nvPr>
        </p:nvSpPr>
        <p:spPr/>
        <p:txBody>
          <a:bodyPr/>
          <a:lstStyle/>
          <a:p>
            <a:fld id="{1C8E0B4C-4C2F-4BE7-8793-29AB022C0CCB}" type="slidenum">
              <a:rPr lang="en-US" smtClean="0"/>
              <a:t>10</a:t>
            </a:fld>
            <a:endParaRPr lang="en-US"/>
          </a:p>
        </p:txBody>
      </p:sp>
    </p:spTree>
    <p:extLst>
      <p:ext uri="{BB962C8B-B14F-4D97-AF65-F5344CB8AC3E}">
        <p14:creationId xmlns:p14="http://schemas.microsoft.com/office/powerpoint/2010/main" val="340415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1D1E42-D4F5-44C7-96E0-D6662FEB7DF0}"/>
              </a:ext>
            </a:extLst>
          </p:cNvPr>
          <p:cNvSpPr>
            <a:spLocks noGrp="1"/>
          </p:cNvSpPr>
          <p:nvPr>
            <p:ph type="sldNum" sz="quarter" idx="12"/>
          </p:nvPr>
        </p:nvSpPr>
        <p:spPr/>
        <p:txBody>
          <a:bodyPr/>
          <a:lstStyle/>
          <a:p>
            <a:fld id="{1C8E0B4C-4C2F-4BE7-8793-29AB022C0CCB}" type="slidenum">
              <a:rPr lang="en-US" smtClean="0"/>
              <a:t>11</a:t>
            </a:fld>
            <a:endParaRPr lang="en-US"/>
          </a:p>
        </p:txBody>
      </p:sp>
      <p:sp>
        <p:nvSpPr>
          <p:cNvPr id="2" name="Title 1">
            <a:extLst>
              <a:ext uri="{FF2B5EF4-FFF2-40B4-BE49-F238E27FC236}">
                <a16:creationId xmlns:a16="http://schemas.microsoft.com/office/drawing/2014/main" id="{6D9D34A6-ECEF-41BC-B345-8346C240AF62}"/>
              </a:ext>
            </a:extLst>
          </p:cNvPr>
          <p:cNvSpPr>
            <a:spLocks noGrp="1"/>
          </p:cNvSpPr>
          <p:nvPr>
            <p:ph type="title"/>
          </p:nvPr>
        </p:nvSpPr>
        <p:spPr/>
        <p:txBody>
          <a:bodyPr>
            <a:normAutofit fontScale="90000"/>
          </a:bodyPr>
          <a:lstStyle/>
          <a:p>
            <a:r>
              <a:rPr lang="en-US" sz="4400" dirty="0">
                <a:latin typeface="Arial" panose="020B0604020202020204" pitchFamily="34" charset="0"/>
                <a:cs typeface="Arial" panose="020B0604020202020204" pitchFamily="34" charset="0"/>
              </a:rPr>
              <a:t>Exploration of the Philosophical Foundations and Lifelong Goals</a:t>
            </a:r>
            <a:endParaRPr lang="en-US" dirty="0"/>
          </a:p>
        </p:txBody>
      </p:sp>
      <p:sp>
        <p:nvSpPr>
          <p:cNvPr id="4" name="Content Placeholder 3">
            <a:extLst>
              <a:ext uri="{FF2B5EF4-FFF2-40B4-BE49-F238E27FC236}">
                <a16:creationId xmlns:a16="http://schemas.microsoft.com/office/drawing/2014/main" id="{5BCEC942-E571-4EED-ADC0-62782BBD00E9}"/>
              </a:ext>
            </a:extLst>
          </p:cNvPr>
          <p:cNvSpPr>
            <a:spLocks noGrp="1"/>
          </p:cNvSpPr>
          <p:nvPr>
            <p:ph idx="1"/>
          </p:nvPr>
        </p:nvSpPr>
        <p:spPr/>
        <p:txBody>
          <a:bodyPr>
            <a:normAutofit fontScale="85000" lnSpcReduction="20000"/>
          </a:bodyPr>
          <a:lstStyle/>
          <a:p>
            <a:pPr marL="0" indent="0">
              <a:spcBef>
                <a:spcPts val="0"/>
              </a:spcBef>
              <a:spcAft>
                <a:spcPts val="1800"/>
              </a:spcAft>
              <a:buNone/>
            </a:pPr>
            <a:r>
              <a:rPr lang="en-US" dirty="0">
                <a:cs typeface="Arial" panose="020B0604020202020204" pitchFamily="34" charset="0"/>
              </a:rPr>
              <a:t>Read through the philosophical foundations and lifelong goals (the next six slides). </a:t>
            </a:r>
          </a:p>
          <a:p>
            <a:pPr marL="514350" indent="-514350">
              <a:spcBef>
                <a:spcPts val="0"/>
              </a:spcBef>
              <a:spcAft>
                <a:spcPts val="1800"/>
              </a:spcAft>
              <a:buFontTx/>
              <a:buAutoNum type="arabicPeriod"/>
            </a:pPr>
            <a:r>
              <a:rPr lang="en-US" dirty="0">
                <a:cs typeface="Arial" panose="020B0604020202020204" pitchFamily="34" charset="0"/>
              </a:rPr>
              <a:t>Choose one that resonates with you. </a:t>
            </a:r>
          </a:p>
          <a:p>
            <a:pPr marL="514350" indent="-514350">
              <a:spcBef>
                <a:spcPts val="0"/>
              </a:spcBef>
              <a:spcAft>
                <a:spcPts val="1800"/>
              </a:spcAft>
              <a:buFontTx/>
              <a:buAutoNum type="arabicPeriod"/>
            </a:pPr>
            <a:r>
              <a:rPr lang="en-US" dirty="0">
                <a:cs typeface="Arial" panose="020B0604020202020204" pitchFamily="34" charset="0"/>
              </a:rPr>
              <a:t>Respond</a:t>
            </a:r>
            <a:r>
              <a:rPr lang="en-US" dirty="0"/>
              <a:t>—</a:t>
            </a:r>
            <a:r>
              <a:rPr lang="en-US" dirty="0">
                <a:cs typeface="Arial" panose="020B0604020202020204" pitchFamily="34" charset="0"/>
              </a:rPr>
              <a:t>what does learning look and sound like when instruction is based on the foundation and designed to move students towards the goal?</a:t>
            </a:r>
          </a:p>
          <a:p>
            <a:pPr marL="514350" indent="-514350">
              <a:spcBef>
                <a:spcPts val="0"/>
              </a:spcBef>
              <a:spcAft>
                <a:spcPts val="1800"/>
              </a:spcAft>
              <a:buFontTx/>
              <a:buAutoNum type="arabicPeriod"/>
            </a:pPr>
            <a:r>
              <a:rPr lang="en-US" dirty="0">
                <a:cs typeface="Arial" panose="020B0604020202020204" pitchFamily="34" charset="0"/>
              </a:rPr>
              <a:t>Record/Share your thoughts…</a:t>
            </a:r>
          </a:p>
        </p:txBody>
      </p:sp>
    </p:spTree>
    <p:extLst>
      <p:ext uri="{BB962C8B-B14F-4D97-AF65-F5344CB8AC3E}">
        <p14:creationId xmlns:p14="http://schemas.microsoft.com/office/powerpoint/2010/main" val="729559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BE11-A0C3-4E8B-AC62-6986546EC3E1}"/>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rPr>
              <a:t>The Arts as Communication </a:t>
            </a:r>
            <a:endParaRPr lang="en-US" sz="8000" dirty="0"/>
          </a:p>
        </p:txBody>
      </p:sp>
      <p:graphicFrame>
        <p:nvGraphicFramePr>
          <p:cNvPr id="6" name="Content Placeholder 5">
            <a:extLst>
              <a:ext uri="{FF2B5EF4-FFF2-40B4-BE49-F238E27FC236}">
                <a16:creationId xmlns:a16="http://schemas.microsoft.com/office/drawing/2014/main" id="{94CCD565-6A15-473D-B19D-50177520B572}"/>
              </a:ext>
            </a:extLst>
          </p:cNvPr>
          <p:cNvGraphicFramePr>
            <a:graphicFrameLocks noGrp="1"/>
          </p:cNvGraphicFramePr>
          <p:nvPr>
            <p:ph idx="1"/>
            <p:extLst>
              <p:ext uri="{D42A27DB-BD31-4B8C-83A1-F6EECF244321}">
                <p14:modId xmlns:p14="http://schemas.microsoft.com/office/powerpoint/2010/main" val="1379076121"/>
              </p:ext>
            </p:extLst>
          </p:nvPr>
        </p:nvGraphicFramePr>
        <p:xfrm>
          <a:off x="838200" y="2055813"/>
          <a:ext cx="10515600" cy="347472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657570666"/>
                    </a:ext>
                  </a:extLst>
                </a:gridCol>
                <a:gridCol w="5257800">
                  <a:extLst>
                    <a:ext uri="{9D8B030D-6E8A-4147-A177-3AD203B41FA5}">
                      <a16:colId xmlns:a16="http://schemas.microsoft.com/office/drawing/2014/main" val="281431696"/>
                    </a:ext>
                  </a:extLst>
                </a:gridCol>
              </a:tblGrid>
              <a:tr h="370840">
                <a:tc>
                  <a:txBody>
                    <a:bodyPr/>
                    <a:lstStyle/>
                    <a:p>
                      <a:pPr algn="ctr"/>
                      <a:r>
                        <a:rPr lang="en-US" sz="2400" b="1" dirty="0"/>
                        <a:t>Philosophical Foundation</a:t>
                      </a:r>
                      <a:endParaRPr lang="en-US" sz="2400" b="1" dirty="0">
                        <a:solidFill>
                          <a:schemeClr val="tx1"/>
                        </a:solidFill>
                        <a:latin typeface="+mn-lt"/>
                      </a:endParaRPr>
                    </a:p>
                  </a:txBody>
                  <a:tcPr>
                    <a:solidFill>
                      <a:srgbClr val="F2BAA9"/>
                    </a:solidFill>
                  </a:tcPr>
                </a:tc>
                <a:tc>
                  <a:txBody>
                    <a:bodyPr/>
                    <a:lstStyle/>
                    <a:p>
                      <a:pPr algn="ctr"/>
                      <a:r>
                        <a:rPr lang="en-US" sz="2400" b="1" dirty="0"/>
                        <a:t>Lifelong Goal</a:t>
                      </a:r>
                      <a:endParaRPr lang="en-US" sz="2400" b="1" dirty="0">
                        <a:solidFill>
                          <a:schemeClr val="tx1"/>
                        </a:solidFill>
                        <a:latin typeface="+mn-lt"/>
                      </a:endParaRPr>
                    </a:p>
                  </a:txBody>
                  <a:tcPr>
                    <a:solidFill>
                      <a:srgbClr val="F2BAA9"/>
                    </a:solidFill>
                  </a:tcPr>
                </a:tc>
                <a:extLst>
                  <a:ext uri="{0D108BD9-81ED-4DB2-BD59-A6C34878D82A}">
                    <a16:rowId xmlns:a16="http://schemas.microsoft.com/office/drawing/2014/main" val="3680744395"/>
                  </a:ext>
                </a:extLst>
              </a:tr>
              <a:tr h="370840">
                <a:tc>
                  <a:txBody>
                    <a:bodyPr/>
                    <a:lstStyle/>
                    <a:p>
                      <a:r>
                        <a:rPr lang="en-US" sz="2400" kern="1200" dirty="0">
                          <a:effectLst/>
                        </a:rPr>
                        <a:t>In today’s multimedia society, the arts are the media, and therefore provide powerful and essential means of communication. The arts provide unique symbol systems and metaphors that convey and inform life experience (i.e., the arts are ways of knowing). </a:t>
                      </a:r>
                      <a:endParaRPr lang="en-US" sz="2400" dirty="0">
                        <a:latin typeface="+mn-lt"/>
                      </a:endParaRPr>
                    </a:p>
                  </a:txBody>
                  <a:tcPr anchor="ctr"/>
                </a:tc>
                <a:tc>
                  <a:txBody>
                    <a:bodyPr/>
                    <a:lstStyle/>
                    <a:p>
                      <a:r>
                        <a:rPr lang="en-US" sz="2400" dirty="0"/>
                        <a:t>Artistically Literate Citizens </a:t>
                      </a:r>
                      <a:r>
                        <a:rPr lang="en-US" sz="2400" kern="1200" dirty="0">
                          <a:effectLst/>
                        </a:rPr>
                        <a:t>use a variety of artistic media, symbols, and metaphors to independently create and perform work that expresses and communicates their own ideas and are able to respond by analyzing and interpreting the artistic communications of others.</a:t>
                      </a:r>
                      <a:endParaRPr lang="en-US" sz="2400" b="0" dirty="0">
                        <a:latin typeface="+mn-lt"/>
                      </a:endParaRPr>
                    </a:p>
                  </a:txBody>
                  <a:tcPr anchor="ctr"/>
                </a:tc>
                <a:extLst>
                  <a:ext uri="{0D108BD9-81ED-4DB2-BD59-A6C34878D82A}">
                    <a16:rowId xmlns:a16="http://schemas.microsoft.com/office/drawing/2014/main" val="2134706708"/>
                  </a:ext>
                </a:extLst>
              </a:tr>
            </a:tbl>
          </a:graphicData>
        </a:graphic>
      </p:graphicFrame>
      <p:sp>
        <p:nvSpPr>
          <p:cNvPr id="4" name="Slide Number Placeholder 3">
            <a:extLst>
              <a:ext uri="{FF2B5EF4-FFF2-40B4-BE49-F238E27FC236}">
                <a16:creationId xmlns:a16="http://schemas.microsoft.com/office/drawing/2014/main" id="{C354306B-7AF1-4D7C-9F45-B18A37FDB6DF}"/>
              </a:ext>
            </a:extLst>
          </p:cNvPr>
          <p:cNvSpPr>
            <a:spLocks noGrp="1"/>
          </p:cNvSpPr>
          <p:nvPr>
            <p:ph type="sldNum" sz="quarter" idx="12"/>
          </p:nvPr>
        </p:nvSpPr>
        <p:spPr/>
        <p:txBody>
          <a:bodyPr/>
          <a:lstStyle/>
          <a:p>
            <a:fld id="{1C8E0B4C-4C2F-4BE7-8793-29AB022C0CCB}" type="slidenum">
              <a:rPr lang="en-US" smtClean="0"/>
              <a:t>12</a:t>
            </a:fld>
            <a:endParaRPr lang="en-US"/>
          </a:p>
        </p:txBody>
      </p:sp>
    </p:spTree>
    <p:extLst>
      <p:ext uri="{BB962C8B-B14F-4D97-AF65-F5344CB8AC3E}">
        <p14:creationId xmlns:p14="http://schemas.microsoft.com/office/powerpoint/2010/main" val="3284333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BE11-A0C3-4E8B-AC62-6986546EC3E1}"/>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rPr>
              <a:t>The Arts as Creative Personal Realization </a:t>
            </a:r>
            <a:endParaRPr lang="en-US" sz="8000" dirty="0"/>
          </a:p>
        </p:txBody>
      </p:sp>
      <p:graphicFrame>
        <p:nvGraphicFramePr>
          <p:cNvPr id="6" name="Content Placeholder 5">
            <a:extLst>
              <a:ext uri="{FF2B5EF4-FFF2-40B4-BE49-F238E27FC236}">
                <a16:creationId xmlns:a16="http://schemas.microsoft.com/office/drawing/2014/main" id="{A7BE5896-78A0-4044-BEF4-44AD7A8BBF16}"/>
              </a:ext>
            </a:extLst>
          </p:cNvPr>
          <p:cNvGraphicFramePr>
            <a:graphicFrameLocks noGrp="1"/>
          </p:cNvGraphicFramePr>
          <p:nvPr>
            <p:ph idx="1"/>
            <p:extLst>
              <p:ext uri="{D42A27DB-BD31-4B8C-83A1-F6EECF244321}">
                <p14:modId xmlns:p14="http://schemas.microsoft.com/office/powerpoint/2010/main" val="3214083832"/>
              </p:ext>
            </p:extLst>
          </p:nvPr>
        </p:nvGraphicFramePr>
        <p:xfrm>
          <a:off x="838200" y="2055813"/>
          <a:ext cx="10515600" cy="310896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3325839071"/>
                    </a:ext>
                  </a:extLst>
                </a:gridCol>
                <a:gridCol w="5257800">
                  <a:extLst>
                    <a:ext uri="{9D8B030D-6E8A-4147-A177-3AD203B41FA5}">
                      <a16:colId xmlns:a16="http://schemas.microsoft.com/office/drawing/2014/main" val="2223056831"/>
                    </a:ext>
                  </a:extLst>
                </a:gridCol>
              </a:tblGrid>
              <a:tr h="370840">
                <a:tc>
                  <a:txBody>
                    <a:bodyPr/>
                    <a:lstStyle/>
                    <a:p>
                      <a:pPr algn="ctr"/>
                      <a:r>
                        <a:rPr lang="en-US" sz="2400" b="1" dirty="0"/>
                        <a:t>Philosophical Foundation</a:t>
                      </a:r>
                      <a:endParaRPr lang="en-US" sz="2400" b="1" dirty="0">
                        <a:solidFill>
                          <a:schemeClr val="tx1"/>
                        </a:solidFill>
                        <a:latin typeface="+mn-lt"/>
                      </a:endParaRPr>
                    </a:p>
                  </a:txBody>
                  <a:tcPr>
                    <a:solidFill>
                      <a:srgbClr val="B1D1E3"/>
                    </a:solidFill>
                  </a:tcPr>
                </a:tc>
                <a:tc>
                  <a:txBody>
                    <a:bodyPr/>
                    <a:lstStyle/>
                    <a:p>
                      <a:pPr algn="ctr"/>
                      <a:r>
                        <a:rPr lang="en-US" sz="2400" b="1" dirty="0"/>
                        <a:t>Lifelong Goal</a:t>
                      </a:r>
                      <a:endParaRPr lang="en-US" sz="2400" b="1" dirty="0">
                        <a:solidFill>
                          <a:schemeClr val="tx1"/>
                        </a:solidFill>
                        <a:latin typeface="+mn-lt"/>
                      </a:endParaRPr>
                    </a:p>
                  </a:txBody>
                  <a:tcPr>
                    <a:solidFill>
                      <a:srgbClr val="B1D1E3"/>
                    </a:solidFill>
                  </a:tcPr>
                </a:tc>
                <a:extLst>
                  <a:ext uri="{0D108BD9-81ED-4DB2-BD59-A6C34878D82A}">
                    <a16:rowId xmlns:a16="http://schemas.microsoft.com/office/drawing/2014/main" val="3551923730"/>
                  </a:ext>
                </a:extLst>
              </a:tr>
              <a:tr h="370840">
                <a:tc>
                  <a:txBody>
                    <a:bodyPr/>
                    <a:lstStyle/>
                    <a:p>
                      <a:r>
                        <a:rPr lang="en-US" sz="2400" kern="1200" dirty="0">
                          <a:effectLst/>
                        </a:rPr>
                        <a:t>Participation in each of the arts as creators, performers, and audience members (responders) enables individuals to discover and develop their own creative capacity, thereby providing a source of lifelong satisfaction. </a:t>
                      </a:r>
                      <a:endParaRPr lang="en-US" sz="2400" dirty="0">
                        <a:latin typeface="+mn-lt"/>
                      </a:endParaRPr>
                    </a:p>
                  </a:txBody>
                  <a:tcPr anchor="ctr"/>
                </a:tc>
                <a:tc>
                  <a:txBody>
                    <a:bodyPr/>
                    <a:lstStyle/>
                    <a:p>
                      <a:r>
                        <a:rPr lang="en-US" sz="2400" dirty="0"/>
                        <a:t>Artistically Literate Citizens </a:t>
                      </a:r>
                      <a:r>
                        <a:rPr lang="en-US" sz="2400" kern="1200" dirty="0">
                          <a:effectLst/>
                        </a:rPr>
                        <a:t>find at least one arts discipline in which they develop sufficient competence to continue active involvement in creating, performing, and responding to art as an adult.</a:t>
                      </a:r>
                      <a:endParaRPr lang="en-US" sz="2400" b="0" dirty="0">
                        <a:latin typeface="+mn-lt"/>
                      </a:endParaRPr>
                    </a:p>
                  </a:txBody>
                  <a:tcPr anchor="ctr"/>
                </a:tc>
                <a:extLst>
                  <a:ext uri="{0D108BD9-81ED-4DB2-BD59-A6C34878D82A}">
                    <a16:rowId xmlns:a16="http://schemas.microsoft.com/office/drawing/2014/main" val="997655057"/>
                  </a:ext>
                </a:extLst>
              </a:tr>
            </a:tbl>
          </a:graphicData>
        </a:graphic>
      </p:graphicFrame>
      <p:sp>
        <p:nvSpPr>
          <p:cNvPr id="4" name="Slide Number Placeholder 3">
            <a:extLst>
              <a:ext uri="{FF2B5EF4-FFF2-40B4-BE49-F238E27FC236}">
                <a16:creationId xmlns:a16="http://schemas.microsoft.com/office/drawing/2014/main" id="{4FB4B01D-5544-45B2-BDF0-EC4512CE781C}"/>
              </a:ext>
            </a:extLst>
          </p:cNvPr>
          <p:cNvSpPr>
            <a:spLocks noGrp="1"/>
          </p:cNvSpPr>
          <p:nvPr>
            <p:ph type="sldNum" sz="quarter" idx="12"/>
          </p:nvPr>
        </p:nvSpPr>
        <p:spPr/>
        <p:txBody>
          <a:bodyPr/>
          <a:lstStyle/>
          <a:p>
            <a:fld id="{1C8E0B4C-4C2F-4BE7-8793-29AB022C0CCB}" type="slidenum">
              <a:rPr lang="en-US" smtClean="0"/>
              <a:t>13</a:t>
            </a:fld>
            <a:endParaRPr lang="en-US"/>
          </a:p>
        </p:txBody>
      </p:sp>
    </p:spTree>
    <p:extLst>
      <p:ext uri="{BB962C8B-B14F-4D97-AF65-F5344CB8AC3E}">
        <p14:creationId xmlns:p14="http://schemas.microsoft.com/office/powerpoint/2010/main" val="2831432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BE11-A0C3-4E8B-AC62-6986546EC3E1}"/>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rPr>
              <a:t>The Arts as Culture, History, and Connectors </a:t>
            </a:r>
            <a:endParaRPr lang="en-US" sz="8000" dirty="0"/>
          </a:p>
        </p:txBody>
      </p:sp>
      <p:graphicFrame>
        <p:nvGraphicFramePr>
          <p:cNvPr id="6" name="Content Placeholder 5">
            <a:extLst>
              <a:ext uri="{FF2B5EF4-FFF2-40B4-BE49-F238E27FC236}">
                <a16:creationId xmlns:a16="http://schemas.microsoft.com/office/drawing/2014/main" id="{ADBD1DE0-BB82-41EF-9119-FFE2B9003F3C}"/>
              </a:ext>
            </a:extLst>
          </p:cNvPr>
          <p:cNvGraphicFramePr>
            <a:graphicFrameLocks noGrp="1"/>
          </p:cNvGraphicFramePr>
          <p:nvPr>
            <p:ph idx="1"/>
            <p:extLst>
              <p:ext uri="{D42A27DB-BD31-4B8C-83A1-F6EECF244321}">
                <p14:modId xmlns:p14="http://schemas.microsoft.com/office/powerpoint/2010/main" val="672227965"/>
              </p:ext>
            </p:extLst>
          </p:nvPr>
        </p:nvGraphicFramePr>
        <p:xfrm>
          <a:off x="838200" y="1578293"/>
          <a:ext cx="10515600" cy="457200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551153794"/>
                    </a:ext>
                  </a:extLst>
                </a:gridCol>
                <a:gridCol w="5257800">
                  <a:extLst>
                    <a:ext uri="{9D8B030D-6E8A-4147-A177-3AD203B41FA5}">
                      <a16:colId xmlns:a16="http://schemas.microsoft.com/office/drawing/2014/main" val="1855169375"/>
                    </a:ext>
                  </a:extLst>
                </a:gridCol>
              </a:tblGrid>
              <a:tr h="370840">
                <a:tc>
                  <a:txBody>
                    <a:bodyPr/>
                    <a:lstStyle/>
                    <a:p>
                      <a:pPr algn="ctr"/>
                      <a:r>
                        <a:rPr lang="en-US" sz="2400" b="1" dirty="0"/>
                        <a:t>Philosophical Foundation</a:t>
                      </a:r>
                      <a:endParaRPr lang="en-US" sz="2400" b="1" dirty="0">
                        <a:solidFill>
                          <a:schemeClr val="tx1"/>
                        </a:solidFill>
                        <a:latin typeface="+mn-lt"/>
                      </a:endParaRPr>
                    </a:p>
                  </a:txBody>
                  <a:tcPr>
                    <a:solidFill>
                      <a:srgbClr val="FFD495"/>
                    </a:solidFill>
                  </a:tcPr>
                </a:tc>
                <a:tc>
                  <a:txBody>
                    <a:bodyPr/>
                    <a:lstStyle/>
                    <a:p>
                      <a:pPr algn="ctr"/>
                      <a:r>
                        <a:rPr lang="en-US" sz="2400" b="1" dirty="0"/>
                        <a:t>Lifelong Goal</a:t>
                      </a:r>
                      <a:endParaRPr lang="en-US" sz="2400" b="1" dirty="0">
                        <a:solidFill>
                          <a:schemeClr val="tx1"/>
                        </a:solidFill>
                        <a:latin typeface="+mn-lt"/>
                      </a:endParaRPr>
                    </a:p>
                  </a:txBody>
                  <a:tcPr>
                    <a:solidFill>
                      <a:srgbClr val="FFD495"/>
                    </a:solidFill>
                  </a:tcPr>
                </a:tc>
                <a:extLst>
                  <a:ext uri="{0D108BD9-81ED-4DB2-BD59-A6C34878D82A}">
                    <a16:rowId xmlns:a16="http://schemas.microsoft.com/office/drawing/2014/main" val="2224069509"/>
                  </a:ext>
                </a:extLst>
              </a:tr>
              <a:tr h="370840">
                <a:tc>
                  <a:txBody>
                    <a:bodyPr/>
                    <a:lstStyle/>
                    <a:p>
                      <a:pPr algn="l"/>
                      <a:r>
                        <a:rPr lang="en-US" sz="2400" kern="1200" dirty="0">
                          <a:effectLst/>
                        </a:rPr>
                        <a:t>…Understanding artwork provides insights into individuals’ own and others’ cultures and societies, while also providing opportunities to access, express, and integrate meaning across a variety of content areas. </a:t>
                      </a:r>
                      <a:endParaRPr lang="en-US" sz="2400" b="0" dirty="0">
                        <a:latin typeface="+mn-lt"/>
                      </a:endParaRPr>
                    </a:p>
                  </a:txBody>
                  <a:tcPr anchor="ctr"/>
                </a:tc>
                <a:tc>
                  <a:txBody>
                    <a:bodyPr/>
                    <a:lstStyle/>
                    <a:p>
                      <a:pPr algn="l"/>
                      <a:r>
                        <a:rPr lang="en-US" sz="2400" dirty="0"/>
                        <a:t>Artistically Literate Citizens </a:t>
                      </a:r>
                      <a:r>
                        <a:rPr lang="en-US" sz="2400" kern="1200" dirty="0">
                          <a:effectLst/>
                        </a:rPr>
                        <a:t>know and understand artwork from varied historical periods and cultures, and actively seek and appreciate diverse forms and genres of artwork of enduring quality and significance. They also seek to cultivate habits of searching for and identifying patterns to understand relationships among the arts and between the arts and other content knowledge.</a:t>
                      </a:r>
                      <a:endParaRPr lang="en-US" sz="2400" b="0" dirty="0">
                        <a:latin typeface="+mn-lt"/>
                      </a:endParaRPr>
                    </a:p>
                  </a:txBody>
                  <a:tcPr anchor="ctr"/>
                </a:tc>
                <a:extLst>
                  <a:ext uri="{0D108BD9-81ED-4DB2-BD59-A6C34878D82A}">
                    <a16:rowId xmlns:a16="http://schemas.microsoft.com/office/drawing/2014/main" val="1001445708"/>
                  </a:ext>
                </a:extLst>
              </a:tr>
            </a:tbl>
          </a:graphicData>
        </a:graphic>
      </p:graphicFrame>
      <p:sp>
        <p:nvSpPr>
          <p:cNvPr id="4" name="Slide Number Placeholder 3">
            <a:extLst>
              <a:ext uri="{FF2B5EF4-FFF2-40B4-BE49-F238E27FC236}">
                <a16:creationId xmlns:a16="http://schemas.microsoft.com/office/drawing/2014/main" id="{DD6D1985-D73A-433D-8A05-C9AA7A6C83D5}"/>
              </a:ext>
            </a:extLst>
          </p:cNvPr>
          <p:cNvSpPr>
            <a:spLocks noGrp="1"/>
          </p:cNvSpPr>
          <p:nvPr>
            <p:ph type="sldNum" sz="quarter" idx="12"/>
          </p:nvPr>
        </p:nvSpPr>
        <p:spPr/>
        <p:txBody>
          <a:bodyPr/>
          <a:lstStyle/>
          <a:p>
            <a:fld id="{1C8E0B4C-4C2F-4BE7-8793-29AB022C0CCB}" type="slidenum">
              <a:rPr lang="en-US" smtClean="0"/>
              <a:t>14</a:t>
            </a:fld>
            <a:endParaRPr lang="en-US"/>
          </a:p>
        </p:txBody>
      </p:sp>
    </p:spTree>
    <p:extLst>
      <p:ext uri="{BB962C8B-B14F-4D97-AF65-F5344CB8AC3E}">
        <p14:creationId xmlns:p14="http://schemas.microsoft.com/office/powerpoint/2010/main" val="335523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BE11-A0C3-4E8B-AC62-6986546EC3E1}"/>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rPr>
              <a:t>The Arts as a Means to Wellbeing </a:t>
            </a:r>
            <a:endParaRPr lang="en-US" sz="8000" dirty="0"/>
          </a:p>
        </p:txBody>
      </p:sp>
      <p:graphicFrame>
        <p:nvGraphicFramePr>
          <p:cNvPr id="6" name="Content Placeholder 5">
            <a:extLst>
              <a:ext uri="{FF2B5EF4-FFF2-40B4-BE49-F238E27FC236}">
                <a16:creationId xmlns:a16="http://schemas.microsoft.com/office/drawing/2014/main" id="{52FCE7D6-7C00-4BD5-9E4B-E0460CCE9C84}"/>
              </a:ext>
            </a:extLst>
          </p:cNvPr>
          <p:cNvGraphicFramePr>
            <a:graphicFrameLocks noGrp="1"/>
          </p:cNvGraphicFramePr>
          <p:nvPr>
            <p:ph idx="1"/>
            <p:extLst>
              <p:ext uri="{D42A27DB-BD31-4B8C-83A1-F6EECF244321}">
                <p14:modId xmlns:p14="http://schemas.microsoft.com/office/powerpoint/2010/main" val="3475313857"/>
              </p:ext>
            </p:extLst>
          </p:nvPr>
        </p:nvGraphicFramePr>
        <p:xfrm>
          <a:off x="838200" y="2055813"/>
          <a:ext cx="10515600" cy="237744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734127755"/>
                    </a:ext>
                  </a:extLst>
                </a:gridCol>
                <a:gridCol w="5257800">
                  <a:extLst>
                    <a:ext uri="{9D8B030D-6E8A-4147-A177-3AD203B41FA5}">
                      <a16:colId xmlns:a16="http://schemas.microsoft.com/office/drawing/2014/main" val="541107396"/>
                    </a:ext>
                  </a:extLst>
                </a:gridCol>
              </a:tblGrid>
              <a:tr h="370840">
                <a:tc>
                  <a:txBody>
                    <a:bodyPr/>
                    <a:lstStyle/>
                    <a:p>
                      <a:pPr algn="ctr"/>
                      <a:r>
                        <a:rPr lang="en-US" sz="2400" b="1" dirty="0">
                          <a:solidFill>
                            <a:schemeClr val="tx1"/>
                          </a:solidFill>
                        </a:rPr>
                        <a:t>Philosophical Foundation</a:t>
                      </a:r>
                      <a:endParaRPr lang="en-US" sz="2400" b="1" dirty="0">
                        <a:solidFill>
                          <a:schemeClr val="tx1"/>
                        </a:solidFill>
                        <a:latin typeface="+mn-lt"/>
                      </a:endParaRPr>
                    </a:p>
                  </a:txBody>
                  <a:tcPr>
                    <a:solidFill>
                      <a:srgbClr val="E2EBA0"/>
                    </a:solidFill>
                  </a:tcPr>
                </a:tc>
                <a:tc>
                  <a:txBody>
                    <a:bodyPr/>
                    <a:lstStyle/>
                    <a:p>
                      <a:pPr algn="ctr"/>
                      <a:r>
                        <a:rPr lang="en-US" sz="2400" b="1" dirty="0">
                          <a:solidFill>
                            <a:schemeClr val="tx1"/>
                          </a:solidFill>
                        </a:rPr>
                        <a:t>Lifelong Goal</a:t>
                      </a:r>
                      <a:endParaRPr lang="en-US" sz="2400" b="1" dirty="0">
                        <a:solidFill>
                          <a:schemeClr val="tx1"/>
                        </a:solidFill>
                        <a:latin typeface="+mn-lt"/>
                      </a:endParaRPr>
                    </a:p>
                  </a:txBody>
                  <a:tcPr>
                    <a:solidFill>
                      <a:srgbClr val="E2EBA0"/>
                    </a:solidFill>
                  </a:tcPr>
                </a:tc>
                <a:extLst>
                  <a:ext uri="{0D108BD9-81ED-4DB2-BD59-A6C34878D82A}">
                    <a16:rowId xmlns:a16="http://schemas.microsoft.com/office/drawing/2014/main" val="1203844855"/>
                  </a:ext>
                </a:extLst>
              </a:tr>
              <a:tr h="370840">
                <a:tc>
                  <a:txBody>
                    <a:bodyPr/>
                    <a:lstStyle/>
                    <a:p>
                      <a:r>
                        <a:rPr lang="en-US" sz="2400" kern="1200" dirty="0">
                          <a:solidFill>
                            <a:schemeClr val="dk1"/>
                          </a:solidFill>
                          <a:effectLst/>
                        </a:rPr>
                        <a:t>Participation in the arts as creators, performers, and audience members (responders) enhances mental, physical, and emotional wellbeing.</a:t>
                      </a:r>
                      <a:endParaRPr lang="en-US" sz="2400" dirty="0">
                        <a:latin typeface="+mn-lt"/>
                      </a:endParaRPr>
                    </a:p>
                  </a:txBody>
                  <a:tcPr anchor="ctr"/>
                </a:tc>
                <a:tc>
                  <a:txBody>
                    <a:bodyPr/>
                    <a:lstStyle/>
                    <a:p>
                      <a:r>
                        <a:rPr lang="en-US" sz="2400" b="0" dirty="0">
                          <a:solidFill>
                            <a:schemeClr val="tx1"/>
                          </a:solidFill>
                        </a:rPr>
                        <a:t>Artistically Literate Citizens </a:t>
                      </a:r>
                      <a:r>
                        <a:rPr lang="en-US" sz="2400" b="0" kern="1200" dirty="0">
                          <a:solidFill>
                            <a:schemeClr val="dk1"/>
                          </a:solidFill>
                          <a:effectLst/>
                        </a:rPr>
                        <a:t>find joy, inspiration, peace, intellectual stimulation, meaning, and other life-enhancing qualities through participation in all of the arts.</a:t>
                      </a:r>
                      <a:endParaRPr lang="en-US" sz="2400" b="0" dirty="0">
                        <a:latin typeface="+mn-lt"/>
                      </a:endParaRPr>
                    </a:p>
                  </a:txBody>
                  <a:tcPr anchor="ctr"/>
                </a:tc>
                <a:extLst>
                  <a:ext uri="{0D108BD9-81ED-4DB2-BD59-A6C34878D82A}">
                    <a16:rowId xmlns:a16="http://schemas.microsoft.com/office/drawing/2014/main" val="865463714"/>
                  </a:ext>
                </a:extLst>
              </a:tr>
            </a:tbl>
          </a:graphicData>
        </a:graphic>
      </p:graphicFrame>
      <p:sp>
        <p:nvSpPr>
          <p:cNvPr id="4" name="Slide Number Placeholder 3">
            <a:extLst>
              <a:ext uri="{FF2B5EF4-FFF2-40B4-BE49-F238E27FC236}">
                <a16:creationId xmlns:a16="http://schemas.microsoft.com/office/drawing/2014/main" id="{16FDCD0C-1526-46E0-8617-B608E0A45551}"/>
              </a:ext>
            </a:extLst>
          </p:cNvPr>
          <p:cNvSpPr>
            <a:spLocks noGrp="1"/>
          </p:cNvSpPr>
          <p:nvPr>
            <p:ph type="sldNum" sz="quarter" idx="12"/>
          </p:nvPr>
        </p:nvSpPr>
        <p:spPr/>
        <p:txBody>
          <a:bodyPr/>
          <a:lstStyle/>
          <a:p>
            <a:fld id="{1C8E0B4C-4C2F-4BE7-8793-29AB022C0CCB}" type="slidenum">
              <a:rPr lang="en-US" smtClean="0"/>
              <a:t>15</a:t>
            </a:fld>
            <a:endParaRPr lang="en-US"/>
          </a:p>
        </p:txBody>
      </p:sp>
    </p:spTree>
    <p:extLst>
      <p:ext uri="{BB962C8B-B14F-4D97-AF65-F5344CB8AC3E}">
        <p14:creationId xmlns:p14="http://schemas.microsoft.com/office/powerpoint/2010/main" val="353496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BE11-A0C3-4E8B-AC62-6986546EC3E1}"/>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rPr>
              <a:t>The Arts as Community Engagement </a:t>
            </a:r>
            <a:endParaRPr lang="en-US" sz="8000" dirty="0"/>
          </a:p>
        </p:txBody>
      </p:sp>
      <p:graphicFrame>
        <p:nvGraphicFramePr>
          <p:cNvPr id="6" name="Content Placeholder 5">
            <a:extLst>
              <a:ext uri="{FF2B5EF4-FFF2-40B4-BE49-F238E27FC236}">
                <a16:creationId xmlns:a16="http://schemas.microsoft.com/office/drawing/2014/main" id="{6CA1BC39-2BF7-419E-902D-14DD2E924C4D}"/>
              </a:ext>
            </a:extLst>
          </p:cNvPr>
          <p:cNvGraphicFramePr>
            <a:graphicFrameLocks noGrp="1"/>
          </p:cNvGraphicFramePr>
          <p:nvPr>
            <p:ph idx="1"/>
            <p:extLst>
              <p:ext uri="{D42A27DB-BD31-4B8C-83A1-F6EECF244321}">
                <p14:modId xmlns:p14="http://schemas.microsoft.com/office/powerpoint/2010/main" val="2716938550"/>
              </p:ext>
            </p:extLst>
          </p:nvPr>
        </p:nvGraphicFramePr>
        <p:xfrm>
          <a:off x="838200" y="2055813"/>
          <a:ext cx="10515600" cy="274320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3310049927"/>
                    </a:ext>
                  </a:extLst>
                </a:gridCol>
                <a:gridCol w="5257800">
                  <a:extLst>
                    <a:ext uri="{9D8B030D-6E8A-4147-A177-3AD203B41FA5}">
                      <a16:colId xmlns:a16="http://schemas.microsoft.com/office/drawing/2014/main" val="1886813171"/>
                    </a:ext>
                  </a:extLst>
                </a:gridCol>
              </a:tblGrid>
              <a:tr h="370840">
                <a:tc>
                  <a:txBody>
                    <a:bodyPr/>
                    <a:lstStyle/>
                    <a:p>
                      <a:pPr algn="ctr"/>
                      <a:r>
                        <a:rPr lang="en-US" sz="2400" b="1" dirty="0"/>
                        <a:t>Philosophical Foundation</a:t>
                      </a:r>
                      <a:endParaRPr lang="en-US" sz="2400" b="1" dirty="0">
                        <a:solidFill>
                          <a:schemeClr val="tx1"/>
                        </a:solidFill>
                        <a:latin typeface="+mn-lt"/>
                      </a:endParaRPr>
                    </a:p>
                  </a:txBody>
                  <a:tcPr anchor="ctr">
                    <a:solidFill>
                      <a:srgbClr val="FFE79B"/>
                    </a:solidFill>
                  </a:tcPr>
                </a:tc>
                <a:tc>
                  <a:txBody>
                    <a:bodyPr/>
                    <a:lstStyle/>
                    <a:p>
                      <a:pPr algn="ctr"/>
                      <a:r>
                        <a:rPr lang="en-US" sz="2400" b="1" dirty="0"/>
                        <a:t>Lifelong Goal</a:t>
                      </a:r>
                      <a:endParaRPr lang="en-US" sz="2400" b="1" dirty="0">
                        <a:solidFill>
                          <a:schemeClr val="tx1"/>
                        </a:solidFill>
                        <a:latin typeface="+mn-lt"/>
                      </a:endParaRPr>
                    </a:p>
                  </a:txBody>
                  <a:tcPr anchor="ctr">
                    <a:solidFill>
                      <a:srgbClr val="FFE79B"/>
                    </a:solidFill>
                  </a:tcPr>
                </a:tc>
                <a:extLst>
                  <a:ext uri="{0D108BD9-81ED-4DB2-BD59-A6C34878D82A}">
                    <a16:rowId xmlns:a16="http://schemas.microsoft.com/office/drawing/2014/main" val="3348865699"/>
                  </a:ext>
                </a:extLst>
              </a:tr>
              <a:tr h="370840">
                <a:tc>
                  <a:txBody>
                    <a:bodyPr/>
                    <a:lstStyle/>
                    <a:p>
                      <a:r>
                        <a:rPr lang="en-US" sz="2400" kern="1200" dirty="0">
                          <a:solidFill>
                            <a:schemeClr val="dk1"/>
                          </a:solidFill>
                          <a:effectLst/>
                        </a:rPr>
                        <a:t>The arts provide means for individuals to collaborate and connect with others in an enjoyable inclusive environment as they create, prepare, and share artwork that bring communities together. </a:t>
                      </a:r>
                      <a:endParaRPr lang="en-US" sz="2400" dirty="0">
                        <a:latin typeface="+mn-lt"/>
                      </a:endParaRPr>
                    </a:p>
                  </a:txBody>
                  <a:tcPr anchor="ctr"/>
                </a:tc>
                <a:tc>
                  <a:txBody>
                    <a:bodyPr/>
                    <a:lstStyle/>
                    <a:p>
                      <a:r>
                        <a:rPr lang="en-US" sz="2400" b="0" dirty="0">
                          <a:solidFill>
                            <a:schemeClr val="tx1"/>
                          </a:solidFill>
                        </a:rPr>
                        <a:t>Artistically Literate Citizens </a:t>
                      </a:r>
                      <a:r>
                        <a:rPr lang="en-US" sz="2400" kern="1200" dirty="0">
                          <a:solidFill>
                            <a:schemeClr val="dk1"/>
                          </a:solidFill>
                          <a:effectLst/>
                        </a:rPr>
                        <a:t>seek artistic experiences and support the arts in their local, state, national, and global communities.</a:t>
                      </a:r>
                      <a:endParaRPr lang="en-US" sz="2400" dirty="0">
                        <a:latin typeface="+mn-lt"/>
                      </a:endParaRPr>
                    </a:p>
                  </a:txBody>
                  <a:tcPr anchor="ctr"/>
                </a:tc>
                <a:extLst>
                  <a:ext uri="{0D108BD9-81ED-4DB2-BD59-A6C34878D82A}">
                    <a16:rowId xmlns:a16="http://schemas.microsoft.com/office/drawing/2014/main" val="377440685"/>
                  </a:ext>
                </a:extLst>
              </a:tr>
            </a:tbl>
          </a:graphicData>
        </a:graphic>
      </p:graphicFrame>
      <p:sp>
        <p:nvSpPr>
          <p:cNvPr id="4" name="Slide Number Placeholder 3">
            <a:extLst>
              <a:ext uri="{FF2B5EF4-FFF2-40B4-BE49-F238E27FC236}">
                <a16:creationId xmlns:a16="http://schemas.microsoft.com/office/drawing/2014/main" id="{F62866C3-65BE-4B6A-ADCC-55496B87E479}"/>
              </a:ext>
            </a:extLst>
          </p:cNvPr>
          <p:cNvSpPr>
            <a:spLocks noGrp="1"/>
          </p:cNvSpPr>
          <p:nvPr>
            <p:ph type="sldNum" sz="quarter" idx="12"/>
          </p:nvPr>
        </p:nvSpPr>
        <p:spPr/>
        <p:txBody>
          <a:bodyPr/>
          <a:lstStyle/>
          <a:p>
            <a:fld id="{1C8E0B4C-4C2F-4BE7-8793-29AB022C0CCB}" type="slidenum">
              <a:rPr lang="en-US" smtClean="0"/>
              <a:t>16</a:t>
            </a:fld>
            <a:endParaRPr lang="en-US"/>
          </a:p>
        </p:txBody>
      </p:sp>
    </p:spTree>
    <p:extLst>
      <p:ext uri="{BB962C8B-B14F-4D97-AF65-F5344CB8AC3E}">
        <p14:creationId xmlns:p14="http://schemas.microsoft.com/office/powerpoint/2010/main" val="2026543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BE11-A0C3-4E8B-AC62-6986546EC3E1}"/>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rPr>
              <a:t>The Arts as Profession</a:t>
            </a:r>
            <a:endParaRPr lang="en-US" sz="8000" dirty="0"/>
          </a:p>
        </p:txBody>
      </p:sp>
      <p:graphicFrame>
        <p:nvGraphicFramePr>
          <p:cNvPr id="6" name="Content Placeholder 5">
            <a:extLst>
              <a:ext uri="{FF2B5EF4-FFF2-40B4-BE49-F238E27FC236}">
                <a16:creationId xmlns:a16="http://schemas.microsoft.com/office/drawing/2014/main" id="{03DF4A12-23FC-4C3C-BEAB-85B64EE47225}"/>
              </a:ext>
            </a:extLst>
          </p:cNvPr>
          <p:cNvGraphicFramePr>
            <a:graphicFrameLocks noGrp="1"/>
          </p:cNvGraphicFramePr>
          <p:nvPr>
            <p:ph idx="1"/>
            <p:extLst>
              <p:ext uri="{D42A27DB-BD31-4B8C-83A1-F6EECF244321}">
                <p14:modId xmlns:p14="http://schemas.microsoft.com/office/powerpoint/2010/main" val="2045680032"/>
              </p:ext>
            </p:extLst>
          </p:nvPr>
        </p:nvGraphicFramePr>
        <p:xfrm>
          <a:off x="838200" y="2055813"/>
          <a:ext cx="10515600" cy="384048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2692034454"/>
                    </a:ext>
                  </a:extLst>
                </a:gridCol>
                <a:gridCol w="5257800">
                  <a:extLst>
                    <a:ext uri="{9D8B030D-6E8A-4147-A177-3AD203B41FA5}">
                      <a16:colId xmlns:a16="http://schemas.microsoft.com/office/drawing/2014/main" val="1086778842"/>
                    </a:ext>
                  </a:extLst>
                </a:gridCol>
              </a:tblGrid>
              <a:tr h="370840">
                <a:tc>
                  <a:txBody>
                    <a:bodyPr/>
                    <a:lstStyle/>
                    <a:p>
                      <a:pPr algn="ctr"/>
                      <a:r>
                        <a:rPr lang="en-US" sz="2400" b="1" dirty="0"/>
                        <a:t>Philosophical Foundation</a:t>
                      </a:r>
                      <a:endParaRPr lang="en-US" sz="2400" b="1" dirty="0">
                        <a:solidFill>
                          <a:schemeClr val="tx1"/>
                        </a:solidFill>
                        <a:latin typeface="+mn-lt"/>
                      </a:endParaRPr>
                    </a:p>
                  </a:txBody>
                  <a:tcPr>
                    <a:solidFill>
                      <a:srgbClr val="D5BBE0"/>
                    </a:solidFill>
                  </a:tcPr>
                </a:tc>
                <a:tc>
                  <a:txBody>
                    <a:bodyPr/>
                    <a:lstStyle/>
                    <a:p>
                      <a:pPr algn="ctr"/>
                      <a:r>
                        <a:rPr lang="en-US" sz="2400" b="1" dirty="0"/>
                        <a:t>Lifelong Goal</a:t>
                      </a:r>
                      <a:endParaRPr lang="en-US" sz="2400" b="1" dirty="0">
                        <a:solidFill>
                          <a:schemeClr val="tx1"/>
                        </a:solidFill>
                        <a:latin typeface="+mn-lt"/>
                      </a:endParaRPr>
                    </a:p>
                  </a:txBody>
                  <a:tcPr>
                    <a:solidFill>
                      <a:srgbClr val="D5BBE0"/>
                    </a:solidFill>
                  </a:tcPr>
                </a:tc>
                <a:extLst>
                  <a:ext uri="{0D108BD9-81ED-4DB2-BD59-A6C34878D82A}">
                    <a16:rowId xmlns:a16="http://schemas.microsoft.com/office/drawing/2014/main" val="3020058195"/>
                  </a:ext>
                </a:extLst>
              </a:tr>
              <a:tr h="370840">
                <a:tc>
                  <a:txBody>
                    <a:bodyPr/>
                    <a:lstStyle/>
                    <a:p>
                      <a:r>
                        <a:rPr lang="en-US" sz="2400" kern="1200" dirty="0">
                          <a:solidFill>
                            <a:schemeClr val="dk1"/>
                          </a:solidFill>
                          <a:effectLst/>
                        </a:rPr>
                        <a:t>Professional artists weave the cultural and aesthetic fabric of communities and cultivate beauty, enjoyment, curiosity, awareness, activism and personal, social, and cultural connection and reflection. This fabric strengthens communities, enhances the lives of individuals, and inspires the global community. </a:t>
                      </a:r>
                      <a:endParaRPr lang="en-US" sz="2400" dirty="0">
                        <a:latin typeface="+mn-lt"/>
                      </a:endParaRPr>
                    </a:p>
                  </a:txBody>
                  <a:tcPr anchor="ctr"/>
                </a:tc>
                <a:tc>
                  <a:txBody>
                    <a:bodyPr/>
                    <a:lstStyle/>
                    <a:p>
                      <a:r>
                        <a:rPr lang="en-US" sz="2400" b="0" dirty="0">
                          <a:solidFill>
                            <a:schemeClr val="tx1"/>
                          </a:solidFill>
                        </a:rPr>
                        <a:t>Artistically Literate Citizens</a:t>
                      </a:r>
                      <a:r>
                        <a:rPr lang="en-US" sz="2400" b="1" dirty="0">
                          <a:solidFill>
                            <a:schemeClr val="tx1"/>
                          </a:solidFill>
                        </a:rPr>
                        <a:t> </a:t>
                      </a:r>
                      <a:r>
                        <a:rPr lang="en-US" sz="2400" kern="1200" dirty="0">
                          <a:solidFill>
                            <a:schemeClr val="dk1"/>
                          </a:solidFill>
                          <a:effectLst/>
                        </a:rPr>
                        <a:t>appreciate the value of supporting the arts as a profession by engaging with the arts and by supporting the funding of the arts. Some artistically literate individuals will pursue a career in the arts, thereby enriching local, state, national, and global communities and economies.</a:t>
                      </a:r>
                      <a:endParaRPr lang="en-US" sz="2400" dirty="0">
                        <a:latin typeface="+mn-lt"/>
                      </a:endParaRPr>
                    </a:p>
                  </a:txBody>
                  <a:tcPr anchor="ctr"/>
                </a:tc>
                <a:extLst>
                  <a:ext uri="{0D108BD9-81ED-4DB2-BD59-A6C34878D82A}">
                    <a16:rowId xmlns:a16="http://schemas.microsoft.com/office/drawing/2014/main" val="925764442"/>
                  </a:ext>
                </a:extLst>
              </a:tr>
            </a:tbl>
          </a:graphicData>
        </a:graphic>
      </p:graphicFrame>
      <p:sp>
        <p:nvSpPr>
          <p:cNvPr id="4" name="Slide Number Placeholder 3">
            <a:extLst>
              <a:ext uri="{FF2B5EF4-FFF2-40B4-BE49-F238E27FC236}">
                <a16:creationId xmlns:a16="http://schemas.microsoft.com/office/drawing/2014/main" id="{ADD65DB5-AEBB-4325-8B97-FA9CD9CA1DB4}"/>
              </a:ext>
            </a:extLst>
          </p:cNvPr>
          <p:cNvSpPr>
            <a:spLocks noGrp="1"/>
          </p:cNvSpPr>
          <p:nvPr>
            <p:ph type="sldNum" sz="quarter" idx="12"/>
          </p:nvPr>
        </p:nvSpPr>
        <p:spPr/>
        <p:txBody>
          <a:bodyPr/>
          <a:lstStyle/>
          <a:p>
            <a:fld id="{1C8E0B4C-4C2F-4BE7-8793-29AB022C0CCB}" type="slidenum">
              <a:rPr lang="en-US" smtClean="0"/>
              <a:t>17</a:t>
            </a:fld>
            <a:endParaRPr lang="en-US"/>
          </a:p>
        </p:txBody>
      </p:sp>
    </p:spTree>
    <p:extLst>
      <p:ext uri="{BB962C8B-B14F-4D97-AF65-F5344CB8AC3E}">
        <p14:creationId xmlns:p14="http://schemas.microsoft.com/office/powerpoint/2010/main" val="3336717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D41D-6C94-4653-9723-3683CD24247E}"/>
              </a:ext>
            </a:extLst>
          </p:cNvPr>
          <p:cNvSpPr>
            <a:spLocks noGrp="1"/>
          </p:cNvSpPr>
          <p:nvPr>
            <p:ph type="title"/>
          </p:nvPr>
        </p:nvSpPr>
        <p:spPr/>
        <p:txBody>
          <a:bodyPr>
            <a:normAutofit/>
          </a:bodyPr>
          <a:lstStyle/>
          <a:p>
            <a:pPr marL="0" indent="0" algn="ctr">
              <a:buNone/>
            </a:pPr>
            <a:r>
              <a:rPr lang="en-US" sz="4000" dirty="0"/>
              <a:t>Artistically Literate Individuals</a:t>
            </a:r>
          </a:p>
        </p:txBody>
      </p:sp>
      <p:sp>
        <p:nvSpPr>
          <p:cNvPr id="3" name="Content Placeholder 2">
            <a:extLst>
              <a:ext uri="{FF2B5EF4-FFF2-40B4-BE49-F238E27FC236}">
                <a16:creationId xmlns:a16="http://schemas.microsoft.com/office/drawing/2014/main" id="{A69F03F7-238F-4BF6-9C43-696B3F27FFDC}"/>
              </a:ext>
            </a:extLst>
          </p:cNvPr>
          <p:cNvSpPr>
            <a:spLocks noGrp="1"/>
          </p:cNvSpPr>
          <p:nvPr>
            <p:ph idx="1"/>
          </p:nvPr>
        </p:nvSpPr>
        <p:spPr>
          <a:xfrm>
            <a:off x="838200" y="1798235"/>
            <a:ext cx="10515600" cy="4694639"/>
          </a:xfrm>
        </p:spPr>
        <p:txBody>
          <a:bodyPr>
            <a:normAutofit fontScale="92500" lnSpcReduction="20000"/>
          </a:bodyPr>
          <a:lstStyle/>
          <a:p>
            <a:pPr>
              <a:lnSpc>
                <a:spcPct val="100000"/>
              </a:lnSpc>
              <a:spcBef>
                <a:spcPts val="0"/>
              </a:spcBef>
              <a:spcAft>
                <a:spcPts val="1800"/>
              </a:spcAft>
            </a:pPr>
            <a:r>
              <a:rPr lang="en-US" sz="2600" dirty="0">
                <a:latin typeface="Arial" panose="020B0604020202020204" pitchFamily="34" charset="0"/>
                <a:ea typeface="Calibri" panose="020F0502020204030204" pitchFamily="34" charset="0"/>
                <a:cs typeface="Arial" panose="020B0604020202020204" pitchFamily="34" charset="0"/>
              </a:rPr>
              <a:t>A</a:t>
            </a:r>
            <a:r>
              <a:rPr lang="en-US" sz="2600" dirty="0">
                <a:effectLst/>
                <a:latin typeface="Arial" panose="020B0604020202020204" pitchFamily="34" charset="0"/>
                <a:ea typeface="Calibri" panose="020F0502020204030204" pitchFamily="34" charset="0"/>
                <a:cs typeface="Arial" panose="020B0604020202020204" pitchFamily="34" charset="0"/>
              </a:rPr>
              <a:t>cknowledge and appreciate the relationship between the arts disciplines and other content areas and seek to develop, express, and integrate meaning across content areas </a:t>
            </a:r>
          </a:p>
          <a:p>
            <a:pPr>
              <a:lnSpc>
                <a:spcPct val="100000"/>
              </a:lnSpc>
              <a:spcBef>
                <a:spcPts val="0"/>
              </a:spcBef>
              <a:spcAft>
                <a:spcPts val="1800"/>
              </a:spcAft>
            </a:pPr>
            <a:r>
              <a:rPr lang="en-US" sz="2600" dirty="0">
                <a:latin typeface="Arial" panose="020B0604020202020204" pitchFamily="34" charset="0"/>
                <a:ea typeface="Calibri" panose="020F0502020204030204" pitchFamily="34" charset="0"/>
                <a:cs typeface="Arial" panose="020B0604020202020204" pitchFamily="34" charset="0"/>
              </a:rPr>
              <a:t>V</a:t>
            </a:r>
            <a:r>
              <a:rPr lang="en-US" sz="2600" dirty="0">
                <a:effectLst/>
                <a:latin typeface="Arial" panose="020B0604020202020204" pitchFamily="34" charset="0"/>
                <a:ea typeface="Calibri" panose="020F0502020204030204" pitchFamily="34" charset="0"/>
                <a:cs typeface="Arial" panose="020B0604020202020204" pitchFamily="34" charset="0"/>
              </a:rPr>
              <a:t>alue the arts as a means of expression and the significance of civic engagement in communities</a:t>
            </a:r>
          </a:p>
          <a:p>
            <a:pPr>
              <a:lnSpc>
                <a:spcPct val="100000"/>
              </a:lnSpc>
              <a:spcBef>
                <a:spcPts val="0"/>
              </a:spcBef>
              <a:spcAft>
                <a:spcPts val="1800"/>
              </a:spcAft>
            </a:pPr>
            <a:r>
              <a:rPr lang="en-US" sz="2600" dirty="0">
                <a:latin typeface="Arial" panose="020B0604020202020204" pitchFamily="34" charset="0"/>
                <a:ea typeface="Calibri" panose="020F0502020204030204" pitchFamily="34" charset="0"/>
              </a:rPr>
              <a:t>U</a:t>
            </a:r>
            <a:r>
              <a:rPr lang="en-US" sz="2600" dirty="0">
                <a:effectLst/>
                <a:latin typeface="Arial" panose="020B0604020202020204" pitchFamily="34" charset="0"/>
                <a:ea typeface="Calibri" panose="020F0502020204030204" pitchFamily="34" charset="0"/>
              </a:rPr>
              <a:t>nderstand that each arts discipline has a unique and evolving language and use it to convey and interpret meaning</a:t>
            </a:r>
          </a:p>
          <a:p>
            <a:pPr>
              <a:lnSpc>
                <a:spcPct val="100000"/>
              </a:lnSpc>
              <a:spcBef>
                <a:spcPts val="0"/>
              </a:spcBef>
              <a:spcAft>
                <a:spcPts val="1800"/>
              </a:spcAft>
            </a:pPr>
            <a:r>
              <a:rPr lang="en-US" sz="2600" dirty="0">
                <a:latin typeface="Arial" panose="020B0604020202020204" pitchFamily="34" charset="0"/>
                <a:ea typeface="Calibri" panose="020F0502020204030204" pitchFamily="34" charset="0"/>
                <a:cs typeface="Arial" panose="020B0604020202020204" pitchFamily="34" charset="0"/>
              </a:rPr>
              <a:t>C</a:t>
            </a:r>
            <a:r>
              <a:rPr lang="en-US" sz="2600" dirty="0">
                <a:effectLst/>
                <a:latin typeface="Arial" panose="020B0604020202020204" pitchFamily="34" charset="0"/>
                <a:ea typeface="Calibri" panose="020F0502020204030204" pitchFamily="34" charset="0"/>
                <a:cs typeface="Arial" panose="020B0604020202020204" pitchFamily="34" charset="0"/>
              </a:rPr>
              <a:t>ollaborate and connect with others to create, prepare, and share artwork that brings communities together</a:t>
            </a:r>
          </a:p>
          <a:p>
            <a:pPr>
              <a:lnSpc>
                <a:spcPct val="100000"/>
              </a:lnSpc>
              <a:spcBef>
                <a:spcPts val="0"/>
              </a:spcBef>
              <a:spcAft>
                <a:spcPts val="1800"/>
              </a:spcAft>
            </a:pPr>
            <a:r>
              <a:rPr lang="en-US" sz="2600" dirty="0">
                <a:latin typeface="Arial" panose="020B0604020202020204" pitchFamily="34" charset="0"/>
                <a:ea typeface="Calibri" panose="020F0502020204030204" pitchFamily="34" charset="0"/>
                <a:cs typeface="Arial" panose="020B0604020202020204" pitchFamily="34" charset="0"/>
              </a:rPr>
              <a:t>H</a:t>
            </a:r>
            <a:r>
              <a:rPr lang="en-US" sz="2600" dirty="0">
                <a:effectLst/>
                <a:latin typeface="Arial" panose="020B0604020202020204" pitchFamily="34" charset="0"/>
                <a:ea typeface="Calibri" panose="020F0502020204030204" pitchFamily="34" charset="0"/>
                <a:cs typeface="Arial" panose="020B0604020202020204" pitchFamily="34" charset="0"/>
              </a:rPr>
              <a:t>ave the capacity to transfer arts knowledge and skills to multiple situations and settings, both in and outside the school environment</a:t>
            </a:r>
          </a:p>
          <a:p>
            <a:pPr>
              <a:lnSpc>
                <a:spcPct val="100000"/>
              </a:lnSpc>
              <a:spcBef>
                <a:spcPts val="0"/>
              </a:spcBef>
              <a:spcAft>
                <a:spcPts val="1200"/>
              </a:spcAft>
            </a:pPr>
            <a:endParaRPr lang="en-US" sz="1800" dirty="0">
              <a:effectLst/>
              <a:latin typeface="Arial" panose="020B0604020202020204" pitchFamily="34" charset="0"/>
              <a:ea typeface="Calibri" panose="020F0502020204030204" pitchFamily="34" charset="0"/>
            </a:endParaRPr>
          </a:p>
          <a:p>
            <a:pPr>
              <a:lnSpc>
                <a:spcPct val="100000"/>
              </a:lnSpc>
              <a:spcBef>
                <a:spcPts val="0"/>
              </a:spcBef>
              <a:spcAft>
                <a:spcPts val="12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0000"/>
              </a:lnSpc>
              <a:spcBef>
                <a:spcPts val="0"/>
              </a:spcBef>
              <a:spcAft>
                <a:spcPts val="12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C2FF2E7-31B3-49E2-87D9-36BE602DAB07}"/>
              </a:ext>
            </a:extLst>
          </p:cNvPr>
          <p:cNvSpPr>
            <a:spLocks noGrp="1"/>
          </p:cNvSpPr>
          <p:nvPr>
            <p:ph type="sldNum" sz="quarter" idx="12"/>
          </p:nvPr>
        </p:nvSpPr>
        <p:spPr/>
        <p:txBody>
          <a:bodyPr/>
          <a:lstStyle/>
          <a:p>
            <a:fld id="{1C8E0B4C-4C2F-4BE7-8793-29AB022C0CCB}" type="slidenum">
              <a:rPr lang="en-US" smtClean="0"/>
              <a:t>18</a:t>
            </a:fld>
            <a:endParaRPr lang="en-US"/>
          </a:p>
        </p:txBody>
      </p:sp>
    </p:spTree>
    <p:extLst>
      <p:ext uri="{BB962C8B-B14F-4D97-AF65-F5344CB8AC3E}">
        <p14:creationId xmlns:p14="http://schemas.microsoft.com/office/powerpoint/2010/main" val="394262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749032" y="1921550"/>
            <a:ext cx="4880392" cy="3331386"/>
          </a:xfrm>
        </p:spPr>
        <p:txBody>
          <a:bodyPr vert="horz" lIns="91440" tIns="45720" rIns="91440" bIns="45720" rtlCol="0" anchor="t">
            <a:normAutofit/>
          </a:bodyPr>
          <a:lstStyle/>
          <a:p>
            <a:pPr>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Q3—What are the benefits of a sequential, standards-based arts education?</a:t>
            </a:r>
            <a:endParaRPr lang="en-US" sz="4000" dirty="0">
              <a:solidFill>
                <a:srgbClr val="000000"/>
              </a:solidFill>
            </a:endParaRP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600"/>
                </a:spcAft>
                <a:buClrTx/>
                <a:buSzTx/>
                <a:buFontTx/>
                <a:buNone/>
                <a:tabLst/>
                <a:defRPr/>
              </a:pPr>
              <a:t>19</a:t>
            </a:fld>
            <a:endParaRPr kumimoji="0" lang="en-US" sz="110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197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p:txBody>
          <a:bodyPr>
            <a:normAutofit/>
          </a:bodyPr>
          <a:lstStyle/>
          <a:p>
            <a:pPr algn="ctr"/>
            <a:r>
              <a:rPr lang="en-US" sz="4000" dirty="0">
                <a:latin typeface="+mn-lt"/>
              </a:rPr>
              <a:t>Introduction to Chapter 1</a:t>
            </a:r>
          </a:p>
        </p:txBody>
      </p:sp>
      <p:sp>
        <p:nvSpPr>
          <p:cNvPr id="7" name="Content Placeholder 6">
            <a:extLst>
              <a:ext uri="{FF2B5EF4-FFF2-40B4-BE49-F238E27FC236}">
                <a16:creationId xmlns:a16="http://schemas.microsoft.com/office/drawing/2014/main" id="{5908F27E-36AA-4064-87F8-22209EC2BA8D}"/>
              </a:ext>
            </a:extLst>
          </p:cNvPr>
          <p:cNvSpPr>
            <a:spLocks noGrp="1"/>
          </p:cNvSpPr>
          <p:nvPr>
            <p:ph idx="1"/>
          </p:nvPr>
        </p:nvSpPr>
        <p:spPr>
          <a:xfrm>
            <a:off x="838200" y="1610823"/>
            <a:ext cx="10657114" cy="4121150"/>
          </a:xfrm>
          <a:ln w="47625">
            <a:noFill/>
          </a:ln>
        </p:spPr>
        <p:txBody>
          <a:bodyPr>
            <a:noAutofit/>
          </a:bodyPr>
          <a:lstStyle/>
          <a:p>
            <a:pPr>
              <a:spcBef>
                <a:spcPts val="0"/>
              </a:spcBef>
              <a:spcAft>
                <a:spcPts val="1800"/>
              </a:spcAft>
            </a:pPr>
            <a:r>
              <a:rPr lang="en-US" dirty="0"/>
              <a:t>The 2019 </a:t>
            </a:r>
            <a:r>
              <a:rPr lang="en-US" i="1" dirty="0"/>
              <a:t>California Arts Standards for Public Schools, Prekindergarten Through Grade Twelve</a:t>
            </a:r>
            <a:r>
              <a:rPr lang="en-US" dirty="0"/>
              <a:t> (</a:t>
            </a:r>
            <a:r>
              <a:rPr lang="en-US" i="1" dirty="0"/>
              <a:t>Arts Standards</a:t>
            </a:r>
            <a:r>
              <a:rPr lang="en-US" dirty="0"/>
              <a:t>) map out a pathway for a standards-based arts education in dance, media arts, music, theatre, and visual arts. </a:t>
            </a:r>
          </a:p>
          <a:p>
            <a:pPr>
              <a:spcBef>
                <a:spcPts val="0"/>
              </a:spcBef>
              <a:spcAft>
                <a:spcPts val="1800"/>
              </a:spcAft>
            </a:pPr>
            <a:r>
              <a:rPr lang="en-US" dirty="0"/>
              <a:t>The California Arts Education Framework for California Public Schools: Transitional Kindergarten Through Grade Twelve provides guidance for implementation of the </a:t>
            </a:r>
            <a:r>
              <a:rPr lang="en-US" i="1" dirty="0"/>
              <a:t>Arts Standards</a:t>
            </a:r>
            <a:r>
              <a:rPr lang="en-US" dirty="0"/>
              <a:t>.</a:t>
            </a:r>
          </a:p>
          <a:p>
            <a:pPr>
              <a:spcBef>
                <a:spcPts val="0"/>
              </a:spcBef>
              <a:spcAft>
                <a:spcPts val="1800"/>
              </a:spcAft>
            </a:pPr>
            <a:r>
              <a:rPr lang="en-US" dirty="0"/>
              <a:t>Chapter 1 articulates the vision and goals for arts education and the vital role of the arts disciplines in cognitive, creative, social, cultural, and emotional development. </a:t>
            </a: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a:lstStyle/>
          <a:p>
            <a:fld id="{1C8E0B4C-4C2F-4BE7-8793-29AB022C0CCB}" type="slidenum">
              <a:rPr lang="en-US" smtClean="0"/>
              <a:t>2</a:t>
            </a:fld>
            <a:endParaRPr lang="en-US" dirty="0"/>
          </a:p>
        </p:txBody>
      </p:sp>
    </p:spTree>
    <p:extLst>
      <p:ext uri="{BB962C8B-B14F-4D97-AF65-F5344CB8AC3E}">
        <p14:creationId xmlns:p14="http://schemas.microsoft.com/office/powerpoint/2010/main" val="4226372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4430-B5E4-42F2-B03A-D3AA1F5202A2}"/>
              </a:ext>
            </a:extLst>
          </p:cNvPr>
          <p:cNvSpPr>
            <a:spLocks noGrp="1"/>
          </p:cNvSpPr>
          <p:nvPr>
            <p:ph type="title"/>
          </p:nvPr>
        </p:nvSpPr>
        <p:spPr/>
        <p:txBody>
          <a:bodyPr>
            <a:normAutofit/>
          </a:bodyPr>
          <a:lstStyle/>
          <a:p>
            <a:pPr marL="0" indent="0">
              <a:buNone/>
            </a:pPr>
            <a:r>
              <a:rPr lang="en-US" sz="4000" dirty="0">
                <a:solidFill>
                  <a:srgbClr val="000000"/>
                </a:solidFill>
                <a:effectLst/>
                <a:ea typeface="Times New Roman" panose="02020603050405020304" pitchFamily="18" charset="0"/>
                <a:cs typeface="Arial" panose="020B0604020202020204" pitchFamily="34" charset="0"/>
              </a:rPr>
              <a:t>Benefits of </a:t>
            </a:r>
            <a:r>
              <a:rPr lang="en-US" sz="4000" dirty="0">
                <a:solidFill>
                  <a:srgbClr val="000000"/>
                </a:solidFill>
                <a:ea typeface="Times New Roman" panose="02020603050405020304" pitchFamily="18" charset="0"/>
                <a:cs typeface="Arial" panose="020B0604020202020204" pitchFamily="34" charset="0"/>
              </a:rPr>
              <a:t>a</a:t>
            </a:r>
            <a:r>
              <a:rPr lang="en-US" sz="4000" dirty="0">
                <a:solidFill>
                  <a:srgbClr val="000000"/>
                </a:solidFill>
                <a:effectLst/>
                <a:ea typeface="Times New Roman" panose="02020603050405020304" pitchFamily="18" charset="0"/>
                <a:cs typeface="Arial" panose="020B0604020202020204" pitchFamily="34" charset="0"/>
              </a:rPr>
              <a:t> Standards-Based Arts Education</a:t>
            </a:r>
          </a:p>
        </p:txBody>
      </p:sp>
      <p:sp>
        <p:nvSpPr>
          <p:cNvPr id="3" name="Content Placeholder 2">
            <a:extLst>
              <a:ext uri="{FF2B5EF4-FFF2-40B4-BE49-F238E27FC236}">
                <a16:creationId xmlns:a16="http://schemas.microsoft.com/office/drawing/2014/main" id="{DD438C7A-ED55-4193-9C6B-D7EBA1F6BC99}"/>
              </a:ext>
            </a:extLst>
          </p:cNvPr>
          <p:cNvSpPr>
            <a:spLocks noGrp="1"/>
          </p:cNvSpPr>
          <p:nvPr>
            <p:ph idx="1"/>
          </p:nvPr>
        </p:nvSpPr>
        <p:spPr/>
        <p:txBody>
          <a:bodyPr>
            <a:normAutofit/>
          </a:bodyPr>
          <a:lstStyle/>
          <a:p>
            <a:pPr marL="0" indent="0">
              <a:spcBef>
                <a:spcPts val="0"/>
              </a:spcBef>
              <a:spcAft>
                <a:spcPts val="1800"/>
              </a:spcAft>
              <a:buNone/>
            </a:pPr>
            <a:r>
              <a:rPr lang="en-US" dirty="0">
                <a:solidFill>
                  <a:srgbClr val="000000"/>
                </a:solidFill>
                <a:ea typeface="Times New Roman" panose="02020603050405020304" pitchFamily="18" charset="0"/>
                <a:cs typeface="Arial" panose="020B0604020202020204" pitchFamily="34" charset="0"/>
              </a:rPr>
              <a:t>Providing standards-based arts education in all five disciplines</a:t>
            </a:r>
          </a:p>
          <a:p>
            <a:pPr>
              <a:spcBef>
                <a:spcPts val="0"/>
              </a:spcBef>
              <a:spcAft>
                <a:spcPts val="18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Furthers academic goals</a:t>
            </a:r>
          </a:p>
          <a:p>
            <a:pPr>
              <a:spcBef>
                <a:spcPts val="0"/>
              </a:spcBef>
              <a:spcAft>
                <a:spcPts val="1800"/>
              </a:spcAf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nhances student engagement</a:t>
            </a:r>
          </a:p>
          <a:p>
            <a:pPr>
              <a:spcBef>
                <a:spcPts val="0"/>
              </a:spcBef>
              <a:spcAft>
                <a:spcPts val="1800"/>
              </a:spcAf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nhances parent and community engagement</a:t>
            </a:r>
          </a:p>
          <a:p>
            <a:pPr>
              <a:spcBef>
                <a:spcPts val="0"/>
              </a:spcBef>
              <a:spcAft>
                <a:spcPts val="18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ontributes to 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ositive school culture and climate</a:t>
            </a:r>
            <a:endPar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18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Ensures equitable arts learning for all students</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DE63231-3C26-4172-A599-41A4B8A31A12}"/>
              </a:ext>
            </a:extLst>
          </p:cNvPr>
          <p:cNvSpPr>
            <a:spLocks noGrp="1"/>
          </p:cNvSpPr>
          <p:nvPr>
            <p:ph type="sldNum" sz="quarter" idx="12"/>
          </p:nvPr>
        </p:nvSpPr>
        <p:spPr/>
        <p:txBody>
          <a:bodyPr/>
          <a:lstStyle/>
          <a:p>
            <a:fld id="{1C8E0B4C-4C2F-4BE7-8793-29AB022C0CCB}" type="slidenum">
              <a:rPr lang="en-US" smtClean="0"/>
              <a:t>20</a:t>
            </a:fld>
            <a:endParaRPr lang="en-US"/>
          </a:p>
        </p:txBody>
      </p:sp>
    </p:spTree>
    <p:extLst>
      <p:ext uri="{BB962C8B-B14F-4D97-AF65-F5344CB8AC3E}">
        <p14:creationId xmlns:p14="http://schemas.microsoft.com/office/powerpoint/2010/main" val="1743715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90E7-4018-4024-A8AF-68469ADB7740}"/>
              </a:ext>
            </a:extLst>
          </p:cNvPr>
          <p:cNvSpPr>
            <a:spLocks noGrp="1"/>
          </p:cNvSpPr>
          <p:nvPr>
            <p:ph type="title"/>
          </p:nvPr>
        </p:nvSpPr>
        <p:spPr/>
        <p:txBody>
          <a:bodyPr>
            <a:normAutofit/>
          </a:bodyPr>
          <a:lstStyle/>
          <a:p>
            <a:pPr algn="ctr"/>
            <a:r>
              <a:rPr lang="en-US" sz="4000" dirty="0">
                <a:effectLst/>
                <a:ea typeface="SimSun" panose="02010600030101010101" pitchFamily="2" charset="-122"/>
                <a:cs typeface="Times New Roman" panose="02020603050405020304" pitchFamily="18" charset="0"/>
              </a:rPr>
              <a:t>Arts Education and Individuality</a:t>
            </a:r>
            <a:endParaRPr lang="en-US" sz="4000" dirty="0"/>
          </a:p>
        </p:txBody>
      </p:sp>
      <p:sp>
        <p:nvSpPr>
          <p:cNvPr id="4" name="Slide Number Placeholder 3">
            <a:extLst>
              <a:ext uri="{FF2B5EF4-FFF2-40B4-BE49-F238E27FC236}">
                <a16:creationId xmlns:a16="http://schemas.microsoft.com/office/drawing/2014/main" id="{5C23504E-F3DA-4AB9-8CAC-4DC7EDF1C7FD}"/>
              </a:ext>
            </a:extLst>
          </p:cNvPr>
          <p:cNvSpPr>
            <a:spLocks noGrp="1"/>
          </p:cNvSpPr>
          <p:nvPr>
            <p:ph type="sldNum" sz="quarter" idx="12"/>
          </p:nvPr>
        </p:nvSpPr>
        <p:spPr/>
        <p:txBody>
          <a:bodyPr/>
          <a:lstStyle/>
          <a:p>
            <a:fld id="{1C8E0B4C-4C2F-4BE7-8793-29AB022C0CCB}" type="slidenum">
              <a:rPr lang="en-US" smtClean="0"/>
              <a:t>21</a:t>
            </a:fld>
            <a:endParaRPr lang="en-US"/>
          </a:p>
        </p:txBody>
      </p:sp>
      <p:sp>
        <p:nvSpPr>
          <p:cNvPr id="6" name="Content Placeholder 5">
            <a:extLst>
              <a:ext uri="{FF2B5EF4-FFF2-40B4-BE49-F238E27FC236}">
                <a16:creationId xmlns:a16="http://schemas.microsoft.com/office/drawing/2014/main" id="{06697C02-07C5-4E2C-9FF3-4423414A858C}"/>
              </a:ext>
            </a:extLst>
          </p:cNvPr>
          <p:cNvSpPr>
            <a:spLocks noGrp="1"/>
          </p:cNvSpPr>
          <p:nvPr>
            <p:ph idx="1"/>
          </p:nvPr>
        </p:nvSpPr>
        <p:spPr>
          <a:xfrm>
            <a:off x="1163216" y="2054746"/>
            <a:ext cx="9545424" cy="4121150"/>
          </a:xfrm>
        </p:spPr>
        <p:txBody>
          <a:bodyPr/>
          <a:lstStyle/>
          <a:p>
            <a:pPr marL="0" marR="0" indent="0">
              <a:spcBef>
                <a:spcPts val="0"/>
              </a:spcBef>
              <a:spcAft>
                <a:spcPts val="1200"/>
              </a:spcAft>
              <a:buNone/>
            </a:pPr>
            <a:r>
              <a:rPr lang="en-US" dirty="0">
                <a:latin typeface="Arial" panose="020B0604020202020204" pitchFamily="34" charset="0"/>
                <a:ea typeface="Calibri" panose="020F0502020204030204" pitchFamily="34" charset="0"/>
                <a:cs typeface="Arial" panose="020B0604020202020204" pitchFamily="34" charset="0"/>
              </a:rPr>
              <a:t>Education is a process of learning how to become the architect of your own experience and therefore learning how to create yourself. The arts have distinctive contributions to make to that end through their emphasis on the expression of individuality and through the exercise and development of the imaginative capacities. </a:t>
            </a:r>
          </a:p>
          <a:p>
            <a:pPr marL="0" marR="0" indent="0" algn="r">
              <a:spcBef>
                <a:spcPts val="0"/>
              </a:spcBef>
              <a:spcAft>
                <a:spcPts val="1200"/>
              </a:spcAft>
              <a:buNone/>
            </a:pPr>
            <a:r>
              <a:rPr lang="en-US" sz="2400" dirty="0"/>
              <a:t>Elliot W. Eisner</a:t>
            </a:r>
            <a:r>
              <a:rPr lang="en-US" sz="2400" dirty="0">
                <a:latin typeface="Arial" panose="020B0604020202020204" pitchFamily="34" charset="0"/>
                <a:cs typeface="Arial" panose="020B0604020202020204" pitchFamily="34" charset="0"/>
              </a:rPr>
              <a:t> — </a:t>
            </a:r>
            <a:r>
              <a:rPr lang="en-US" sz="2400" dirty="0"/>
              <a:t>Professor of Arts and Education </a:t>
            </a:r>
            <a:endParaRPr lang="en-US" dirty="0"/>
          </a:p>
        </p:txBody>
      </p:sp>
    </p:spTree>
    <p:extLst>
      <p:ext uri="{BB962C8B-B14F-4D97-AF65-F5344CB8AC3E}">
        <p14:creationId xmlns:p14="http://schemas.microsoft.com/office/powerpoint/2010/main" val="4237103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C0F42-D824-473B-95E5-643C7BB07CA4}"/>
              </a:ext>
            </a:extLst>
          </p:cNvPr>
          <p:cNvSpPr>
            <a:spLocks noGrp="1"/>
          </p:cNvSpPr>
          <p:nvPr>
            <p:ph type="title"/>
          </p:nvPr>
        </p:nvSpPr>
        <p:spPr/>
        <p:txBody>
          <a:bodyPr>
            <a:normAutofit/>
          </a:bodyPr>
          <a:lstStyle/>
          <a:p>
            <a:pPr algn="ctr"/>
            <a:r>
              <a:rPr lang="en-US" sz="4000" dirty="0">
                <a:ea typeface="SimSun" panose="02010600030101010101" pitchFamily="2" charset="-122"/>
                <a:cs typeface="Times New Roman" panose="02020603050405020304" pitchFamily="18" charset="0"/>
              </a:rPr>
              <a:t>Cognitive Skill Development </a:t>
            </a:r>
            <a:endParaRPr lang="en-US" sz="8000" dirty="0"/>
          </a:p>
        </p:txBody>
      </p:sp>
      <p:sp>
        <p:nvSpPr>
          <p:cNvPr id="3" name="Content Placeholder 2">
            <a:extLst>
              <a:ext uri="{FF2B5EF4-FFF2-40B4-BE49-F238E27FC236}">
                <a16:creationId xmlns:a16="http://schemas.microsoft.com/office/drawing/2014/main" id="{8280A5AE-04CD-45A3-BD12-412A8B38B28E}"/>
              </a:ext>
            </a:extLst>
          </p:cNvPr>
          <p:cNvSpPr>
            <a:spLocks noGrp="1"/>
          </p:cNvSpPr>
          <p:nvPr>
            <p:ph idx="1"/>
          </p:nvPr>
        </p:nvSpPr>
        <p:spPr/>
        <p:txBody>
          <a:bodyPr>
            <a:noAutofit/>
          </a:bodyPr>
          <a:lstStyle/>
          <a:p>
            <a:pPr lvl="1">
              <a:lnSpc>
                <a:spcPct val="100000"/>
              </a:lnSpc>
              <a:spcBef>
                <a:spcPts val="0"/>
              </a:spcBef>
              <a:spcAft>
                <a:spcPts val="1800"/>
              </a:spcAft>
            </a:pPr>
            <a:r>
              <a:rPr lang="en-US" sz="2800" dirty="0">
                <a:solidFill>
                  <a:srgbClr val="000000"/>
                </a:solidFill>
                <a:effectLst/>
                <a:ea typeface="Calibri" panose="020F0502020204030204" pitchFamily="34" charset="0"/>
              </a:rPr>
              <a:t>Cognitive flexibility and agility are required for</a:t>
            </a:r>
            <a:r>
              <a:rPr lang="en-US" sz="2800" dirty="0">
                <a:solidFill>
                  <a:srgbClr val="000000"/>
                </a:solidFill>
                <a:ea typeface="Calibri" panose="020F0502020204030204" pitchFamily="34" charset="0"/>
              </a:rPr>
              <a:t> </a:t>
            </a:r>
            <a:r>
              <a:rPr lang="en-US" sz="2800" dirty="0">
                <a:solidFill>
                  <a:srgbClr val="000000"/>
                </a:solidFill>
                <a:effectLst/>
                <a:ea typeface="Calibri" panose="020F0502020204030204" pitchFamily="34" charset="0"/>
              </a:rPr>
              <a:t>college and career. </a:t>
            </a:r>
          </a:p>
          <a:p>
            <a:pPr lvl="1">
              <a:lnSpc>
                <a:spcPct val="100000"/>
              </a:lnSpc>
              <a:spcBef>
                <a:spcPts val="0"/>
              </a:spcBef>
              <a:spcAft>
                <a:spcPts val="1800"/>
              </a:spcAft>
            </a:pPr>
            <a:r>
              <a:rPr lang="en-US" sz="2800" dirty="0">
                <a:solidFill>
                  <a:srgbClr val="000000"/>
                </a:solidFill>
                <a:ea typeface="Calibri" panose="020F0502020204030204" pitchFamily="34" charset="0"/>
              </a:rPr>
              <a:t>The arts strengthen ability to p</a:t>
            </a:r>
            <a:r>
              <a:rPr lang="en-US" sz="2800" dirty="0">
                <a:solidFill>
                  <a:srgbClr val="000000"/>
                </a:solidFill>
                <a:effectLst/>
                <a:ea typeface="Calibri" panose="020F0502020204030204" pitchFamily="34" charset="0"/>
              </a:rPr>
              <a:t>erceive, observe, make connections, recognize relationships, be flexible in thinking, and accept ambiguity.</a:t>
            </a:r>
          </a:p>
          <a:p>
            <a:pPr lvl="1">
              <a:lnSpc>
                <a:spcPct val="100000"/>
              </a:lnSpc>
              <a:spcBef>
                <a:spcPts val="0"/>
              </a:spcBef>
              <a:spcAft>
                <a:spcPts val="1800"/>
              </a:spcAft>
            </a:pPr>
            <a:r>
              <a:rPr lang="en-US" sz="2800" dirty="0">
                <a:effectLst/>
                <a:ea typeface="Calibri" panose="020F0502020204030204" pitchFamily="34" charset="0"/>
              </a:rPr>
              <a:t>The emphasis on creativity in the arts engages students in higher-order thinking skills.</a:t>
            </a:r>
            <a:endParaRPr lang="en-US" sz="2800" dirty="0">
              <a:solidFill>
                <a:srgbClr val="000000"/>
              </a:solidFill>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ED1EDE87-7316-4FD3-BC8C-249FFD60081A}"/>
              </a:ext>
            </a:extLst>
          </p:cNvPr>
          <p:cNvSpPr>
            <a:spLocks noGrp="1"/>
          </p:cNvSpPr>
          <p:nvPr>
            <p:ph type="sldNum" sz="quarter" idx="12"/>
          </p:nvPr>
        </p:nvSpPr>
        <p:spPr/>
        <p:txBody>
          <a:bodyPr/>
          <a:lstStyle/>
          <a:p>
            <a:fld id="{1C8E0B4C-4C2F-4BE7-8793-29AB022C0CCB}" type="slidenum">
              <a:rPr lang="en-US" smtClean="0"/>
              <a:t>22</a:t>
            </a:fld>
            <a:endParaRPr lang="en-US"/>
          </a:p>
        </p:txBody>
      </p:sp>
    </p:spTree>
    <p:extLst>
      <p:ext uri="{BB962C8B-B14F-4D97-AF65-F5344CB8AC3E}">
        <p14:creationId xmlns:p14="http://schemas.microsoft.com/office/powerpoint/2010/main" val="3837801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C0F42-D824-473B-95E5-643C7BB07CA4}"/>
              </a:ext>
            </a:extLst>
          </p:cNvPr>
          <p:cNvSpPr>
            <a:spLocks noGrp="1"/>
          </p:cNvSpPr>
          <p:nvPr>
            <p:ph type="title"/>
          </p:nvPr>
        </p:nvSpPr>
        <p:spPr/>
        <p:txBody>
          <a:bodyPr>
            <a:normAutofit/>
          </a:bodyPr>
          <a:lstStyle/>
          <a:p>
            <a:pPr marL="0" indent="0">
              <a:lnSpc>
                <a:spcPct val="100000"/>
              </a:lnSpc>
              <a:buNone/>
            </a:pPr>
            <a:r>
              <a:rPr lang="en-US" sz="4000" dirty="0">
                <a:ea typeface="Calibri" panose="020F0502020204030204" pitchFamily="34" charset="0"/>
                <a:cs typeface="Arial" panose="020B0604020202020204" pitchFamily="34" charset="0"/>
              </a:rPr>
              <a:t>C</a:t>
            </a:r>
            <a:r>
              <a:rPr lang="en-US" sz="4000" dirty="0">
                <a:effectLst/>
                <a:ea typeface="Calibri" panose="020F0502020204030204" pitchFamily="34" charset="0"/>
                <a:cs typeface="Arial" panose="020B0604020202020204" pitchFamily="34" charset="0"/>
              </a:rPr>
              <a:t>reative </a:t>
            </a:r>
            <a:r>
              <a:rPr lang="en-US" sz="4000" dirty="0">
                <a:ea typeface="Calibri" panose="020F0502020204030204" pitchFamily="34" charset="0"/>
                <a:cs typeface="Arial" panose="020B0604020202020204" pitchFamily="34" charset="0"/>
              </a:rPr>
              <a:t>P</a:t>
            </a:r>
            <a:r>
              <a:rPr lang="en-US" sz="4000" dirty="0">
                <a:effectLst/>
                <a:ea typeface="Calibri" panose="020F0502020204030204" pitchFamily="34" charset="0"/>
                <a:cs typeface="Arial" panose="020B0604020202020204" pitchFamily="34" charset="0"/>
              </a:rPr>
              <a:t>ractices </a:t>
            </a:r>
            <a:r>
              <a:rPr lang="en-US" sz="4000" dirty="0">
                <a:ea typeface="Calibri" panose="020F0502020204030204" pitchFamily="34" charset="0"/>
                <a:cs typeface="Arial" panose="020B0604020202020204" pitchFamily="34" charset="0"/>
              </a:rPr>
              <a:t>I</a:t>
            </a:r>
            <a:r>
              <a:rPr lang="en-US" sz="4000" dirty="0">
                <a:effectLst/>
                <a:ea typeface="Calibri" panose="020F0502020204030204" pitchFamily="34" charset="0"/>
                <a:cs typeface="Arial" panose="020B0604020202020204" pitchFamily="34" charset="0"/>
              </a:rPr>
              <a:t>nherent in Arts </a:t>
            </a:r>
            <a:r>
              <a:rPr lang="en-US" sz="4000" dirty="0">
                <a:ea typeface="Calibri" panose="020F0502020204030204" pitchFamily="34" charset="0"/>
                <a:cs typeface="Arial" panose="020B0604020202020204" pitchFamily="34" charset="0"/>
              </a:rPr>
              <a:t>E</a:t>
            </a:r>
            <a:r>
              <a:rPr lang="en-US" sz="4000" dirty="0">
                <a:effectLst/>
                <a:ea typeface="Calibri" panose="020F0502020204030204" pitchFamily="34" charset="0"/>
                <a:cs typeface="Arial" panose="020B0604020202020204" pitchFamily="34" charset="0"/>
              </a:rPr>
              <a:t>ducation</a:t>
            </a:r>
          </a:p>
        </p:txBody>
      </p:sp>
      <p:sp>
        <p:nvSpPr>
          <p:cNvPr id="3" name="Content Placeholder 2">
            <a:extLst>
              <a:ext uri="{FF2B5EF4-FFF2-40B4-BE49-F238E27FC236}">
                <a16:creationId xmlns:a16="http://schemas.microsoft.com/office/drawing/2014/main" id="{8280A5AE-04CD-45A3-BD12-412A8B38B28E}"/>
              </a:ext>
            </a:extLst>
          </p:cNvPr>
          <p:cNvSpPr>
            <a:spLocks noGrp="1"/>
          </p:cNvSpPr>
          <p:nvPr>
            <p:ph idx="1"/>
          </p:nvPr>
        </p:nvSpPr>
        <p:spPr>
          <a:xfrm>
            <a:off x="838200" y="1618933"/>
            <a:ext cx="10515600" cy="4121150"/>
          </a:xfrm>
        </p:spPr>
        <p:txBody>
          <a:bodyPr>
            <a:noAutofit/>
          </a:bodyPr>
          <a:lstStyle/>
          <a:p>
            <a:pPr lvl="4">
              <a:lnSpc>
                <a:spcPct val="100000"/>
              </a:lnSpc>
              <a:spcBef>
                <a:spcPts val="0"/>
              </a:spcBef>
              <a:spcAft>
                <a:spcPts val="1800"/>
              </a:spcAft>
            </a:pPr>
            <a:r>
              <a:rPr lang="en-US" sz="2800" dirty="0">
                <a:solidFill>
                  <a:srgbClr val="000000"/>
                </a:solidFill>
              </a:rPr>
              <a:t>Creative problem-solving</a:t>
            </a:r>
          </a:p>
          <a:p>
            <a:pPr lvl="4">
              <a:lnSpc>
                <a:spcPct val="100000"/>
              </a:lnSpc>
              <a:spcBef>
                <a:spcPts val="0"/>
              </a:spcBef>
              <a:spcAft>
                <a:spcPts val="1800"/>
              </a:spcAft>
            </a:pPr>
            <a:r>
              <a:rPr lang="en-US" sz="2800" dirty="0">
                <a:solidFill>
                  <a:srgbClr val="000000"/>
                </a:solidFill>
              </a:rPr>
              <a:t>Inquisitiveness and perseverance</a:t>
            </a:r>
          </a:p>
          <a:p>
            <a:pPr lvl="4">
              <a:lnSpc>
                <a:spcPct val="100000"/>
              </a:lnSpc>
              <a:spcBef>
                <a:spcPts val="0"/>
              </a:spcBef>
              <a:spcAft>
                <a:spcPts val="1800"/>
              </a:spcAft>
            </a:pPr>
            <a:r>
              <a:rPr lang="en-US" sz="2800" dirty="0">
                <a:solidFill>
                  <a:srgbClr val="000000"/>
                </a:solidFill>
              </a:rPr>
              <a:t>Problem identification and research</a:t>
            </a:r>
          </a:p>
          <a:p>
            <a:pPr lvl="4">
              <a:lnSpc>
                <a:spcPct val="100000"/>
              </a:lnSpc>
              <a:spcBef>
                <a:spcPts val="0"/>
              </a:spcBef>
              <a:spcAft>
                <a:spcPts val="1800"/>
              </a:spcAft>
            </a:pPr>
            <a:r>
              <a:rPr lang="en-US" sz="2800" dirty="0">
                <a:solidFill>
                  <a:srgbClr val="000000"/>
                </a:solidFill>
              </a:rPr>
              <a:t>Interpretation and communication</a:t>
            </a:r>
          </a:p>
          <a:p>
            <a:pPr lvl="4">
              <a:lnSpc>
                <a:spcPct val="100000"/>
              </a:lnSpc>
              <a:spcBef>
                <a:spcPts val="0"/>
              </a:spcBef>
              <a:spcAft>
                <a:spcPts val="1800"/>
              </a:spcAft>
            </a:pPr>
            <a:r>
              <a:rPr lang="en-US" sz="2800" dirty="0">
                <a:solidFill>
                  <a:srgbClr val="000000"/>
                </a:solidFill>
              </a:rPr>
              <a:t>Precision and accuracy</a:t>
            </a:r>
          </a:p>
          <a:p>
            <a:pPr marL="457200" lvl="1" indent="0">
              <a:lnSpc>
                <a:spcPct val="100000"/>
              </a:lnSpc>
              <a:spcBef>
                <a:spcPts val="0"/>
              </a:spcBef>
              <a:spcAft>
                <a:spcPts val="1800"/>
              </a:spcAft>
              <a:buNone/>
            </a:pPr>
            <a:r>
              <a:rPr lang="en-US" sz="2800" i="1" dirty="0">
                <a:ea typeface="Calibri" panose="020F0502020204030204" pitchFamily="34" charset="0"/>
                <a:cs typeface="Arial" panose="020B0604020202020204" pitchFamily="34" charset="0"/>
              </a:rPr>
              <a:t>*These </a:t>
            </a:r>
            <a:r>
              <a:rPr lang="en-US" sz="2800" i="1" dirty="0">
                <a:ea typeface="Calibri" panose="020F0502020204030204" pitchFamily="34" charset="0"/>
              </a:rPr>
              <a:t>creative practices provide opportunities for students to learn and transfer knowledge, skills, and habits to other contexts and settings</a:t>
            </a:r>
            <a:endParaRPr lang="en-US" sz="2800" dirty="0">
              <a:solidFill>
                <a:srgbClr val="000000"/>
              </a:solidFill>
            </a:endParaRPr>
          </a:p>
        </p:txBody>
      </p:sp>
      <p:sp>
        <p:nvSpPr>
          <p:cNvPr id="4" name="Slide Number Placeholder 3">
            <a:extLst>
              <a:ext uri="{FF2B5EF4-FFF2-40B4-BE49-F238E27FC236}">
                <a16:creationId xmlns:a16="http://schemas.microsoft.com/office/drawing/2014/main" id="{860B49B5-BEC4-4EE9-80B3-918ED2533010}"/>
              </a:ext>
            </a:extLst>
          </p:cNvPr>
          <p:cNvSpPr>
            <a:spLocks noGrp="1"/>
          </p:cNvSpPr>
          <p:nvPr>
            <p:ph type="sldNum" sz="quarter" idx="12"/>
          </p:nvPr>
        </p:nvSpPr>
        <p:spPr/>
        <p:txBody>
          <a:bodyPr/>
          <a:lstStyle/>
          <a:p>
            <a:fld id="{1C8E0B4C-4C2F-4BE7-8793-29AB022C0CCB}" type="slidenum">
              <a:rPr lang="en-US" smtClean="0"/>
              <a:t>23</a:t>
            </a:fld>
            <a:endParaRPr lang="en-US"/>
          </a:p>
        </p:txBody>
      </p:sp>
    </p:spTree>
    <p:extLst>
      <p:ext uri="{BB962C8B-B14F-4D97-AF65-F5344CB8AC3E}">
        <p14:creationId xmlns:p14="http://schemas.microsoft.com/office/powerpoint/2010/main" val="256462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0F3F-2E7E-4FC6-AC15-5A0B4A373076}"/>
              </a:ext>
            </a:extLst>
          </p:cNvPr>
          <p:cNvSpPr>
            <a:spLocks noGrp="1"/>
          </p:cNvSpPr>
          <p:nvPr>
            <p:ph type="title"/>
          </p:nvPr>
        </p:nvSpPr>
        <p:spPr/>
        <p:txBody>
          <a:bodyPr>
            <a:normAutofit/>
          </a:bodyPr>
          <a:lstStyle/>
          <a:p>
            <a:pPr algn="ctr"/>
            <a:r>
              <a:rPr lang="en-US" sz="4000" dirty="0"/>
              <a:t>Creativity Can Be Developed</a:t>
            </a:r>
          </a:p>
        </p:txBody>
      </p:sp>
      <p:sp>
        <p:nvSpPr>
          <p:cNvPr id="5" name="Content Placeholder 4">
            <a:extLst>
              <a:ext uri="{FF2B5EF4-FFF2-40B4-BE49-F238E27FC236}">
                <a16:creationId xmlns:a16="http://schemas.microsoft.com/office/drawing/2014/main" id="{6508D5E4-A51A-4DA1-B867-333DA1F2F0BF}"/>
              </a:ext>
            </a:extLst>
          </p:cNvPr>
          <p:cNvSpPr>
            <a:spLocks noGrp="1"/>
          </p:cNvSpPr>
          <p:nvPr>
            <p:ph idx="1"/>
          </p:nvPr>
        </p:nvSpPr>
        <p:spPr>
          <a:xfrm>
            <a:off x="1163216" y="2054746"/>
            <a:ext cx="9311744" cy="4121150"/>
          </a:xfrm>
        </p:spPr>
        <p:txBody>
          <a:bodyPr/>
          <a:lstStyle/>
          <a:p>
            <a:pPr marL="0" marR="0" indent="0">
              <a:spcBef>
                <a:spcPts val="0"/>
              </a:spcBef>
              <a:spcAft>
                <a:spcPts val="1200"/>
              </a:spcAft>
              <a:buNone/>
            </a:pPr>
            <a:r>
              <a:rPr lang="en-US" dirty="0">
                <a:latin typeface="Arial" panose="020B0604020202020204" pitchFamily="34" charset="0"/>
                <a:cs typeface="Arial" panose="020B0604020202020204" pitchFamily="34" charset="0"/>
              </a:rPr>
              <a:t>We take it for granted that nearly everybody can learn to read and write. If a person can’t read or write, you don’t assume that this person is incapable of it, just that he or she hasn’t learned how to do it. The same is true of creativity</a:t>
            </a:r>
            <a:r>
              <a:rPr lang="en-US" sz="3200" dirty="0">
                <a:latin typeface="Arial" panose="020B0604020202020204" pitchFamily="34" charset="0"/>
                <a:cs typeface="Arial" panose="020B0604020202020204" pitchFamily="34" charset="0"/>
              </a:rPr>
              <a:t>.</a:t>
            </a:r>
          </a:p>
          <a:p>
            <a:pPr marL="0" marR="0" indent="0" algn="r">
              <a:spcBef>
                <a:spcPts val="1200"/>
              </a:spcBef>
              <a:spcAft>
                <a:spcPts val="1200"/>
              </a:spcAft>
              <a:buNone/>
            </a:pPr>
            <a:r>
              <a:rPr lang="en-US" sz="2400" dirty="0">
                <a:latin typeface="Arial" panose="020B0604020202020204" pitchFamily="34" charset="0"/>
                <a:cs typeface="Arial" panose="020B0604020202020204" pitchFamily="34" charset="0"/>
              </a:rPr>
              <a:t>Sir Ken Robinson — Author, Arts Educator</a:t>
            </a:r>
          </a:p>
          <a:p>
            <a:pPr marL="0" indent="0">
              <a:buNone/>
            </a:pPr>
            <a:endParaRPr lang="en-US" dirty="0"/>
          </a:p>
        </p:txBody>
      </p:sp>
      <p:sp>
        <p:nvSpPr>
          <p:cNvPr id="4" name="Slide Number Placeholder 3">
            <a:extLst>
              <a:ext uri="{FF2B5EF4-FFF2-40B4-BE49-F238E27FC236}">
                <a16:creationId xmlns:a16="http://schemas.microsoft.com/office/drawing/2014/main" id="{A2DDD8A2-56A3-4CF8-8882-AFCB88099BE5}"/>
              </a:ext>
            </a:extLst>
          </p:cNvPr>
          <p:cNvSpPr>
            <a:spLocks noGrp="1"/>
          </p:cNvSpPr>
          <p:nvPr>
            <p:ph type="sldNum" sz="quarter" idx="12"/>
          </p:nvPr>
        </p:nvSpPr>
        <p:spPr/>
        <p:txBody>
          <a:bodyPr/>
          <a:lstStyle/>
          <a:p>
            <a:fld id="{1C8E0B4C-4C2F-4BE7-8793-29AB022C0CCB}" type="slidenum">
              <a:rPr lang="en-US" smtClean="0"/>
              <a:t>24</a:t>
            </a:fld>
            <a:endParaRPr lang="en-US"/>
          </a:p>
        </p:txBody>
      </p:sp>
    </p:spTree>
    <p:extLst>
      <p:ext uri="{BB962C8B-B14F-4D97-AF65-F5344CB8AC3E}">
        <p14:creationId xmlns:p14="http://schemas.microsoft.com/office/powerpoint/2010/main" val="1202992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34A6-ECEF-41BC-B345-8346C240AF62}"/>
              </a:ext>
            </a:extLst>
          </p:cNvPr>
          <p:cNvSpPr>
            <a:spLocks noGrp="1"/>
          </p:cNvSpPr>
          <p:nvPr>
            <p:ph type="title"/>
          </p:nvPr>
        </p:nvSpPr>
        <p:spPr/>
        <p:txBody>
          <a:bodyPr>
            <a:normAutofit fontScale="90000"/>
          </a:bodyPr>
          <a:lstStyle/>
          <a:p>
            <a:r>
              <a:rPr lang="en-US" sz="4400" dirty="0">
                <a:effectLst/>
                <a:ea typeface="SimSun" panose="02010600030101010101" pitchFamily="2" charset="-122"/>
                <a:cs typeface="Times New Roman" panose="02020603050405020304" pitchFamily="18" charset="0"/>
              </a:rPr>
              <a:t>What are some discipline-specific examples of how the arts contribute to cognitive development?</a:t>
            </a:r>
            <a:endParaRPr lang="en-US" dirty="0"/>
          </a:p>
        </p:txBody>
      </p:sp>
      <p:sp>
        <p:nvSpPr>
          <p:cNvPr id="4" name="Content Placeholder 3">
            <a:extLst>
              <a:ext uri="{FF2B5EF4-FFF2-40B4-BE49-F238E27FC236}">
                <a16:creationId xmlns:a16="http://schemas.microsoft.com/office/drawing/2014/main" id="{56548B94-6045-42C7-878D-F5CDB30C4065}"/>
              </a:ext>
            </a:extLst>
          </p:cNvPr>
          <p:cNvSpPr>
            <a:spLocks noGrp="1"/>
          </p:cNvSpPr>
          <p:nvPr>
            <p:ph idx="1"/>
          </p:nvPr>
        </p:nvSpPr>
        <p:spPr>
          <a:xfrm>
            <a:off x="6431280" y="992187"/>
            <a:ext cx="5259388" cy="4873625"/>
          </a:xfrm>
        </p:spPr>
        <p:txBody>
          <a:bodyPr/>
          <a:lstStyle/>
          <a:p>
            <a:pPr marL="0" indent="0">
              <a:spcBef>
                <a:spcPts val="0"/>
              </a:spcBef>
              <a:spcAft>
                <a:spcPts val="1800"/>
              </a:spcAft>
              <a:buNone/>
            </a:pPr>
            <a:r>
              <a:rPr lang="en-US" dirty="0">
                <a:latin typeface="Arial" panose="020B0604020202020204" pitchFamily="34" charset="0"/>
                <a:ea typeface="SimSun" panose="02010600030101010101" pitchFamily="2" charset="-122"/>
                <a:cs typeface="Times New Roman" panose="02020603050405020304" pitchFamily="18" charset="0"/>
              </a:rPr>
              <a:t>Choose an excerpt and read to identify some examples</a:t>
            </a:r>
          </a:p>
          <a:p>
            <a:pPr lvl="1">
              <a:spcBef>
                <a:spcPts val="0"/>
              </a:spcBef>
              <a:spcAft>
                <a:spcPts val="1800"/>
              </a:spcAft>
            </a:pPr>
            <a:r>
              <a:rPr lang="en-US" dirty="0"/>
              <a:t>Dance, p.11</a:t>
            </a:r>
          </a:p>
          <a:p>
            <a:pPr lvl="1">
              <a:spcBef>
                <a:spcPts val="0"/>
              </a:spcBef>
              <a:spcAft>
                <a:spcPts val="1800"/>
              </a:spcAft>
            </a:pPr>
            <a:r>
              <a:rPr lang="en-US" dirty="0"/>
              <a:t>Music, p.12</a:t>
            </a:r>
          </a:p>
          <a:p>
            <a:pPr lvl="1">
              <a:spcBef>
                <a:spcPts val="0"/>
              </a:spcBef>
              <a:spcAft>
                <a:spcPts val="1800"/>
              </a:spcAft>
            </a:pPr>
            <a:r>
              <a:rPr lang="en-US" dirty="0"/>
              <a:t>Theatre, p.13</a:t>
            </a:r>
          </a:p>
          <a:p>
            <a:pPr lvl="1">
              <a:spcBef>
                <a:spcPts val="0"/>
              </a:spcBef>
              <a:spcAft>
                <a:spcPts val="1800"/>
              </a:spcAft>
            </a:pPr>
            <a:r>
              <a:rPr lang="en-US" dirty="0"/>
              <a:t>Visual Arts, p.13</a:t>
            </a:r>
          </a:p>
        </p:txBody>
      </p:sp>
      <p:sp>
        <p:nvSpPr>
          <p:cNvPr id="3" name="Slide Number Placeholder 2">
            <a:extLst>
              <a:ext uri="{FF2B5EF4-FFF2-40B4-BE49-F238E27FC236}">
                <a16:creationId xmlns:a16="http://schemas.microsoft.com/office/drawing/2014/main" id="{1D1D1E42-D4F5-44C7-96E0-D6662FEB7DF0}"/>
              </a:ext>
            </a:extLst>
          </p:cNvPr>
          <p:cNvSpPr>
            <a:spLocks noGrp="1"/>
          </p:cNvSpPr>
          <p:nvPr>
            <p:ph type="sldNum" sz="quarter" idx="12"/>
          </p:nvPr>
        </p:nvSpPr>
        <p:spPr/>
        <p:txBody>
          <a:bodyPr/>
          <a:lstStyle/>
          <a:p>
            <a:fld id="{1C8E0B4C-4C2F-4BE7-8793-29AB022C0CCB}" type="slidenum">
              <a:rPr lang="en-US" smtClean="0"/>
              <a:t>25</a:t>
            </a:fld>
            <a:endParaRPr lang="en-US"/>
          </a:p>
        </p:txBody>
      </p:sp>
    </p:spTree>
    <p:extLst>
      <p:ext uri="{BB962C8B-B14F-4D97-AF65-F5344CB8AC3E}">
        <p14:creationId xmlns:p14="http://schemas.microsoft.com/office/powerpoint/2010/main" val="2205882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D41D-6C94-4653-9723-3683CD24247E}"/>
              </a:ext>
            </a:extLst>
          </p:cNvPr>
          <p:cNvSpPr>
            <a:spLocks noGrp="1"/>
          </p:cNvSpPr>
          <p:nvPr>
            <p:ph type="title"/>
          </p:nvPr>
        </p:nvSpPr>
        <p:spPr/>
        <p:txBody>
          <a:bodyPr>
            <a:normAutofit/>
          </a:bodyPr>
          <a:lstStyle/>
          <a:p>
            <a:pPr marL="0" indent="0" algn="ctr">
              <a:buNone/>
            </a:pPr>
            <a:r>
              <a:rPr lang="en-US" sz="4000" dirty="0"/>
              <a:t>Arts Education is a Necessary Part of a Democratic Education</a:t>
            </a:r>
          </a:p>
        </p:txBody>
      </p:sp>
      <p:sp>
        <p:nvSpPr>
          <p:cNvPr id="8" name="Content Placeholder 7">
            <a:extLst>
              <a:ext uri="{FF2B5EF4-FFF2-40B4-BE49-F238E27FC236}">
                <a16:creationId xmlns:a16="http://schemas.microsoft.com/office/drawing/2014/main" id="{157BE078-F13B-4F3E-86F9-528277324A82}"/>
              </a:ext>
            </a:extLst>
          </p:cNvPr>
          <p:cNvSpPr txBox="1">
            <a:spLocks noGrp="1"/>
          </p:cNvSpPr>
          <p:nvPr>
            <p:ph idx="1"/>
          </p:nvPr>
        </p:nvSpPr>
        <p:spPr>
          <a:xfrm>
            <a:off x="1163216" y="2054746"/>
            <a:ext cx="10190584" cy="4041106"/>
          </a:xfrm>
          <a:prstGeom prst="rect">
            <a:avLst/>
          </a:prstGeom>
          <a:noFill/>
        </p:spPr>
        <p:txBody>
          <a:bodyPr wrap="square">
            <a:spAutoFit/>
          </a:bodyPr>
          <a:lstStyle/>
          <a:p>
            <a:pPr marL="0" marR="0" indent="0">
              <a:spcBef>
                <a:spcPts val="0"/>
              </a:spcBef>
              <a:spcAft>
                <a:spcPts val="1200"/>
              </a:spcAft>
              <a:buNone/>
            </a:pPr>
            <a:r>
              <a:rPr lang="en-US" dirty="0">
                <a:effectLst/>
                <a:latin typeface="Arial" panose="020B0604020202020204" pitchFamily="34" charset="0"/>
                <a:ea typeface="Calibri" panose="020F0502020204030204" pitchFamily="34" charset="0"/>
                <a:cs typeface="Arial" panose="020B0604020202020204" pitchFamily="34" charset="0"/>
              </a:rPr>
              <a:t>A democratic education means that we educate people in a way that ensures they can think independently, that they can use information, knowledge, and technology, among other things, to draw their own conclusions.</a:t>
            </a:r>
          </a:p>
          <a:p>
            <a:pPr marL="0" indent="0" algn="r">
              <a:spcAft>
                <a:spcPts val="1200"/>
              </a:spcAft>
              <a:buNone/>
            </a:pPr>
            <a:r>
              <a:rPr lang="en-US" sz="2400" dirty="0">
                <a:effectLst/>
                <a:ea typeface="Calibri" panose="020F0502020204030204" pitchFamily="34" charset="0"/>
                <a:cs typeface="Arial" panose="020B0604020202020204" pitchFamily="34" charset="0"/>
              </a:rPr>
              <a:t>Linda Darling-Hammond</a:t>
            </a:r>
            <a:r>
              <a:rPr lang="en-US" sz="2400" dirty="0">
                <a:effectLst/>
                <a:ea typeface="Calibri" panose="020F0502020204030204" pitchFamily="34" charset="0"/>
                <a:cs typeface="Times New Roman" panose="02020603050405020304" pitchFamily="18" charset="0"/>
              </a:rPr>
              <a:t> —</a:t>
            </a:r>
            <a:r>
              <a:rPr lang="en-US" sz="2400" b="0" i="0" dirty="0">
                <a:solidFill>
                  <a:srgbClr val="000000"/>
                </a:solidFill>
                <a:effectLst/>
              </a:rPr>
              <a:t>California State Board of Education President</a:t>
            </a:r>
          </a:p>
          <a:p>
            <a:pPr marL="0" indent="0" algn="ctr">
              <a:spcAft>
                <a:spcPts val="1200"/>
              </a:spcAft>
              <a:buNone/>
            </a:pPr>
            <a:r>
              <a:rPr lang="en-US" sz="3200" dirty="0">
                <a:solidFill>
                  <a:srgbClr val="000000"/>
                </a:solidFill>
                <a:latin typeface="+mj-lt"/>
                <a:ea typeface="Calibri" panose="020F0502020204030204" pitchFamily="34" charset="0"/>
                <a:cs typeface="Arial" panose="020B0604020202020204" pitchFamily="34" charset="0"/>
              </a:rPr>
              <a:t>The intent of arts education in California is that it is equitable and accessible to </a:t>
            </a:r>
            <a:r>
              <a:rPr lang="en-US" sz="3200" b="1" dirty="0">
                <a:solidFill>
                  <a:srgbClr val="000000"/>
                </a:solidFill>
                <a:latin typeface="+mj-lt"/>
                <a:ea typeface="Calibri" panose="020F0502020204030204" pitchFamily="34" charset="0"/>
                <a:cs typeface="Arial" panose="020B0604020202020204" pitchFamily="34" charset="0"/>
              </a:rPr>
              <a:t>each and every </a:t>
            </a:r>
            <a:r>
              <a:rPr lang="en-US" sz="3200" dirty="0">
                <a:solidFill>
                  <a:srgbClr val="000000"/>
                </a:solidFill>
                <a:latin typeface="+mj-lt"/>
                <a:ea typeface="Calibri" panose="020F0502020204030204" pitchFamily="34" charset="0"/>
                <a:cs typeface="Arial" panose="020B0604020202020204" pitchFamily="34" charset="0"/>
              </a:rPr>
              <a:t>student</a:t>
            </a:r>
            <a:endParaRPr lang="en-US" sz="3200" dirty="0">
              <a:solidFill>
                <a:srgbClr val="000000"/>
              </a:solidFill>
              <a:latin typeface="+mj-lt"/>
            </a:endParaRPr>
          </a:p>
          <a:p>
            <a:pPr marL="0" indent="0" algn="r">
              <a:spcAft>
                <a:spcPts val="1200"/>
              </a:spcAft>
              <a:buNone/>
            </a:pPr>
            <a:endParaRPr lang="en-US" sz="2400" dirty="0">
              <a:effectLs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C2FF2E7-31B3-49E2-87D9-36BE602DAB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E0B4C-4C2F-4BE7-8793-29AB022C0CC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73434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535022" y="2132958"/>
            <a:ext cx="5560978" cy="2592084"/>
          </a:xfrm>
        </p:spPr>
        <p:txBody>
          <a:bodyPr vert="horz" lIns="91440" tIns="45720" rIns="91440" bIns="45720" rtlCol="0" anchor="t">
            <a:normAutofit fontScale="90000"/>
          </a:bodyPr>
          <a:lstStyle/>
          <a:p>
            <a:pPr>
              <a:spcAft>
                <a:spcPts val="1200"/>
              </a:spcAft>
            </a:pPr>
            <a:r>
              <a:rPr lang="en-US" sz="4400" dirty="0">
                <a:effectLst/>
                <a:latin typeface="Arial" panose="020B0604020202020204" pitchFamily="34" charset="0"/>
                <a:ea typeface="Calibri" panose="020F0502020204030204" pitchFamily="34" charset="0"/>
                <a:cs typeface="Arial" panose="020B0604020202020204" pitchFamily="34" charset="0"/>
              </a:rPr>
              <a:t>Q4—What role does arts education play in cognitive, social, cultural, and emotional development?</a:t>
            </a:r>
            <a:endParaRPr lang="en-US" sz="4400" dirty="0">
              <a:solidFill>
                <a:srgbClr val="000000"/>
              </a:solidFill>
            </a:endParaRP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600"/>
                </a:spcAft>
                <a:buClrTx/>
                <a:buSzTx/>
                <a:buFontTx/>
                <a:buNone/>
                <a:tabLst/>
                <a:defRPr/>
              </a:pPr>
              <a:t>27</a:t>
            </a:fld>
            <a:endPar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941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56B7C-B21F-42AB-A54B-35BBD579D4CD}"/>
              </a:ext>
            </a:extLst>
          </p:cNvPr>
          <p:cNvSpPr>
            <a:spLocks noGrp="1"/>
          </p:cNvSpPr>
          <p:nvPr>
            <p:ph type="title"/>
          </p:nvPr>
        </p:nvSpPr>
        <p:spPr/>
        <p:txBody>
          <a:bodyPr>
            <a:normAutofit/>
          </a:bodyPr>
          <a:lstStyle/>
          <a:p>
            <a:r>
              <a:rPr lang="en-US" sz="4000" dirty="0">
                <a:cs typeface="Arial" panose="020B0604020202020204" pitchFamily="34" charset="0"/>
              </a:rPr>
              <a:t>Arts Education Cultivates Communication, Cooperation, and Empathy </a:t>
            </a:r>
            <a:r>
              <a:rPr lang="en-US" sz="2400" dirty="0">
                <a:cs typeface="Arial" panose="020B0604020202020204" pitchFamily="34" charset="0"/>
              </a:rPr>
              <a:t>(1)</a:t>
            </a:r>
            <a:endParaRPr lang="en-US" sz="2400" dirty="0"/>
          </a:p>
        </p:txBody>
      </p:sp>
      <p:sp>
        <p:nvSpPr>
          <p:cNvPr id="3" name="Content Placeholder 2">
            <a:extLst>
              <a:ext uri="{FF2B5EF4-FFF2-40B4-BE49-F238E27FC236}">
                <a16:creationId xmlns:a16="http://schemas.microsoft.com/office/drawing/2014/main" id="{A41C8443-45BD-4E1A-A39E-1F3B945AA81B}"/>
              </a:ext>
            </a:extLst>
          </p:cNvPr>
          <p:cNvSpPr>
            <a:spLocks noGrp="1"/>
          </p:cNvSpPr>
          <p:nvPr>
            <p:ph idx="1"/>
          </p:nvPr>
        </p:nvSpPr>
        <p:spPr>
          <a:xfrm>
            <a:off x="838200" y="1841808"/>
            <a:ext cx="10515600" cy="4665662"/>
          </a:xfrm>
        </p:spPr>
        <p:txBody>
          <a:bodyPr>
            <a:normAutofit fontScale="92500"/>
          </a:bodyPr>
          <a:lstStyle/>
          <a:p>
            <a:pPr marL="628650" lvl="1" indent="-171450">
              <a:spcBef>
                <a:spcPts val="0"/>
              </a:spcBef>
              <a:spcAft>
                <a:spcPts val="1800"/>
              </a:spcAft>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A</a:t>
            </a:r>
            <a:r>
              <a:rPr lang="en-US" sz="2600" dirty="0">
                <a:effectLst/>
                <a:latin typeface="Arial" panose="020B0604020202020204" pitchFamily="34" charset="0"/>
                <a:ea typeface="Calibri" panose="020F0502020204030204" pitchFamily="34" charset="0"/>
                <a:cs typeface="Arial" panose="020B0604020202020204" pitchFamily="34" charset="0"/>
              </a:rPr>
              <a:t>n increase of arts in the curriculum results in better social adjustment, greater self reliance, and greater social cohesion among students.</a:t>
            </a:r>
          </a:p>
          <a:p>
            <a:pPr marL="628650" lvl="1" indent="-171450">
              <a:spcBef>
                <a:spcPts val="0"/>
              </a:spcBef>
              <a:spcAft>
                <a:spcPts val="1800"/>
              </a:spcAft>
            </a:pPr>
            <a:r>
              <a:rPr lang="en-US" sz="2600" dirty="0">
                <a:effectLst/>
                <a:latin typeface="Arial" panose="020B0604020202020204" pitchFamily="34" charset="0"/>
                <a:ea typeface="Calibri" panose="020F0502020204030204" pitchFamily="34" charset="0"/>
              </a:rPr>
              <a:t>Expression makes personal development possible by providing individual students with multiple ways to “be themselves.”</a:t>
            </a:r>
          </a:p>
          <a:p>
            <a:pPr marL="628650" lvl="1" indent="-171450">
              <a:spcBef>
                <a:spcPts val="0"/>
              </a:spcBef>
              <a:spcAft>
                <a:spcPts val="1800"/>
              </a:spcAft>
            </a:pPr>
            <a:r>
              <a:rPr lang="en-US" sz="2600" dirty="0">
                <a:latin typeface="Arial" panose="020B0604020202020204" pitchFamily="34" charset="0"/>
                <a:ea typeface="Calibri" panose="020F0502020204030204" pitchFamily="34" charset="0"/>
              </a:rPr>
              <a:t>C</a:t>
            </a:r>
            <a:r>
              <a:rPr lang="en-US" sz="2600" dirty="0">
                <a:effectLst/>
                <a:latin typeface="Arial" panose="020B0604020202020204" pitchFamily="34" charset="0"/>
                <a:ea typeface="Calibri" panose="020F0502020204030204" pitchFamily="34" charset="0"/>
              </a:rPr>
              <a:t>ollaborative art-making may serve an evolutionary purpose of increasing communication, coordination, cooperation, and empathy within a group.</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marL="628650" lvl="1" indent="-171450">
              <a:spcBef>
                <a:spcPts val="0"/>
              </a:spcBef>
              <a:spcAft>
                <a:spcPts val="1800"/>
              </a:spcAft>
              <a:buFont typeface="Arial" panose="020B0604020202020204" pitchFamily="34" charset="0"/>
              <a:buChar char="•"/>
            </a:pPr>
            <a:r>
              <a:rPr lang="en-US" sz="2600" dirty="0">
                <a:latin typeface="Arial" panose="020B0604020202020204" pitchFamily="34" charset="0"/>
                <a:ea typeface="Calibri" panose="020F0502020204030204" pitchFamily="34" charset="0"/>
              </a:rPr>
              <a:t>C</a:t>
            </a:r>
            <a:r>
              <a:rPr lang="en-US" sz="2600" dirty="0">
                <a:effectLst/>
                <a:latin typeface="Arial" panose="020B0604020202020204" pitchFamily="34" charset="0"/>
                <a:ea typeface="Calibri" panose="020F0502020204030204" pitchFamily="34" charset="0"/>
              </a:rPr>
              <a:t>ivic engagement is a significant outcome of arts education and the acquisition of artistic literacy—students understand they have the power and responsibility to affect the community and society at </a:t>
            </a:r>
            <a:r>
              <a:rPr lang="en-US" sz="2600">
                <a:effectLst/>
                <a:latin typeface="Arial" panose="020B0604020202020204" pitchFamily="34" charset="0"/>
                <a:ea typeface="Calibri" panose="020F0502020204030204" pitchFamily="34" charset="0"/>
              </a:rPr>
              <a:t>large and can </a:t>
            </a:r>
            <a:r>
              <a:rPr lang="en-US" sz="2600" dirty="0">
                <a:effectLst/>
                <a:latin typeface="Arial" panose="020B0604020202020204" pitchFamily="34" charset="0"/>
                <a:ea typeface="Calibri" panose="020F0502020204030204" pitchFamily="34" charset="0"/>
              </a:rPr>
              <a:t>use the arts as “powerful agents of change.”</a:t>
            </a:r>
          </a:p>
          <a:p>
            <a:endParaRPr lang="en-US" dirty="0"/>
          </a:p>
        </p:txBody>
      </p:sp>
      <p:sp>
        <p:nvSpPr>
          <p:cNvPr id="4" name="Slide Number Placeholder 3">
            <a:extLst>
              <a:ext uri="{FF2B5EF4-FFF2-40B4-BE49-F238E27FC236}">
                <a16:creationId xmlns:a16="http://schemas.microsoft.com/office/drawing/2014/main" id="{54C01E51-3AB8-4E1B-B1D7-81EFB2161430}"/>
              </a:ext>
            </a:extLst>
          </p:cNvPr>
          <p:cNvSpPr>
            <a:spLocks noGrp="1"/>
          </p:cNvSpPr>
          <p:nvPr>
            <p:ph type="sldNum" sz="quarter" idx="12"/>
          </p:nvPr>
        </p:nvSpPr>
        <p:spPr/>
        <p:txBody>
          <a:bodyPr/>
          <a:lstStyle/>
          <a:p>
            <a:fld id="{1C8E0B4C-4C2F-4BE7-8793-29AB022C0CCB}" type="slidenum">
              <a:rPr lang="en-US" smtClean="0"/>
              <a:t>28</a:t>
            </a:fld>
            <a:endParaRPr lang="en-US"/>
          </a:p>
        </p:txBody>
      </p:sp>
    </p:spTree>
    <p:extLst>
      <p:ext uri="{BB962C8B-B14F-4D97-AF65-F5344CB8AC3E}">
        <p14:creationId xmlns:p14="http://schemas.microsoft.com/office/powerpoint/2010/main" val="695782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1D1E42-D4F5-44C7-96E0-D6662FEB7DF0}"/>
              </a:ext>
            </a:extLst>
          </p:cNvPr>
          <p:cNvSpPr>
            <a:spLocks noGrp="1"/>
          </p:cNvSpPr>
          <p:nvPr>
            <p:ph type="sldNum" sz="quarter" idx="12"/>
          </p:nvPr>
        </p:nvSpPr>
        <p:spPr/>
        <p:txBody>
          <a:bodyPr/>
          <a:lstStyle/>
          <a:p>
            <a:fld id="{1C8E0B4C-4C2F-4BE7-8793-29AB022C0CCB}" type="slidenum">
              <a:rPr lang="en-US" smtClean="0"/>
              <a:t>29</a:t>
            </a:fld>
            <a:endParaRPr lang="en-US"/>
          </a:p>
        </p:txBody>
      </p:sp>
      <p:sp>
        <p:nvSpPr>
          <p:cNvPr id="2" name="Title 1">
            <a:extLst>
              <a:ext uri="{FF2B5EF4-FFF2-40B4-BE49-F238E27FC236}">
                <a16:creationId xmlns:a16="http://schemas.microsoft.com/office/drawing/2014/main" id="{6D9D34A6-ECEF-41BC-B345-8346C240AF62}"/>
              </a:ext>
            </a:extLst>
          </p:cNvPr>
          <p:cNvSpPr>
            <a:spLocks noGrp="1"/>
          </p:cNvSpPr>
          <p:nvPr>
            <p:ph type="title"/>
          </p:nvPr>
        </p:nvSpPr>
        <p:spPr/>
        <p:txBody>
          <a:bodyPr>
            <a:normAutofit fontScale="90000"/>
          </a:bodyPr>
          <a:lstStyle/>
          <a:p>
            <a:r>
              <a:rPr lang="en-US" sz="4400" dirty="0">
                <a:cs typeface="Arial" panose="020B0604020202020204" pitchFamily="34" charset="0"/>
              </a:rPr>
              <a:t>Arts Education Cultivates Communication, Cooperation, and Empathy </a:t>
            </a:r>
            <a:r>
              <a:rPr lang="en-US" sz="2700" dirty="0">
                <a:cs typeface="Arial" panose="020B0604020202020204" pitchFamily="34" charset="0"/>
              </a:rPr>
              <a:t>(2)</a:t>
            </a:r>
            <a:endParaRPr lang="en-US" sz="2700" dirty="0"/>
          </a:p>
        </p:txBody>
      </p:sp>
      <p:sp>
        <p:nvSpPr>
          <p:cNvPr id="4" name="Content Placeholder 3">
            <a:extLst>
              <a:ext uri="{FF2B5EF4-FFF2-40B4-BE49-F238E27FC236}">
                <a16:creationId xmlns:a16="http://schemas.microsoft.com/office/drawing/2014/main" id="{6E4F8B89-16EC-47EA-AA9E-D76D5B8A4A70}"/>
              </a:ext>
            </a:extLst>
          </p:cNvPr>
          <p:cNvSpPr>
            <a:spLocks noGrp="1"/>
          </p:cNvSpPr>
          <p:nvPr>
            <p:ph idx="1"/>
          </p:nvPr>
        </p:nvSpPr>
        <p:spPr>
          <a:xfrm>
            <a:off x="6634266" y="838183"/>
            <a:ext cx="5259388" cy="4873625"/>
          </a:xfrm>
        </p:spPr>
        <p:txBody>
          <a:bodyPr/>
          <a:lstStyle/>
          <a:p>
            <a:pPr marL="0" indent="0">
              <a:spcBef>
                <a:spcPts val="0"/>
              </a:spcBef>
              <a:spcAft>
                <a:spcPts val="1800"/>
              </a:spcAft>
              <a:buNone/>
            </a:pPr>
            <a:r>
              <a:rPr lang="en-US" dirty="0">
                <a:solidFill>
                  <a:schemeClr val="tx1">
                    <a:alpha val="80000"/>
                  </a:schemeClr>
                </a:solidFill>
              </a:rPr>
              <a:t>Reflect and Discuss</a:t>
            </a:r>
          </a:p>
          <a:p>
            <a:pPr>
              <a:spcBef>
                <a:spcPts val="0"/>
              </a:spcBef>
              <a:spcAft>
                <a:spcPts val="1800"/>
              </a:spcAft>
            </a:pPr>
            <a:r>
              <a:rPr lang="en-US" dirty="0"/>
              <a:t>How do the statements on the previous slide confirm or challenge your current assumptions? </a:t>
            </a:r>
          </a:p>
          <a:p>
            <a:pPr>
              <a:spcBef>
                <a:spcPts val="0"/>
              </a:spcBef>
              <a:spcAft>
                <a:spcPts val="1800"/>
              </a:spcAft>
            </a:pPr>
            <a:r>
              <a:rPr lang="en-US" dirty="0"/>
              <a:t>Identify and share related examples from your curriculum</a:t>
            </a:r>
          </a:p>
          <a:p>
            <a:pPr marL="0" indent="0">
              <a:buNone/>
            </a:pPr>
            <a:endParaRPr lang="en-US" dirty="0"/>
          </a:p>
        </p:txBody>
      </p:sp>
    </p:spTree>
    <p:extLst>
      <p:ext uri="{BB962C8B-B14F-4D97-AF65-F5344CB8AC3E}">
        <p14:creationId xmlns:p14="http://schemas.microsoft.com/office/powerpoint/2010/main" val="4292306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8BC0-3556-4CF3-819F-F7C200B5FD88}"/>
              </a:ext>
            </a:extLst>
          </p:cNvPr>
          <p:cNvSpPr>
            <a:spLocks noGrp="1"/>
          </p:cNvSpPr>
          <p:nvPr>
            <p:ph type="title"/>
          </p:nvPr>
        </p:nvSpPr>
        <p:spPr/>
        <p:txBody>
          <a:bodyPr>
            <a:normAutofit/>
          </a:bodyPr>
          <a:lstStyle/>
          <a:p>
            <a:pPr algn="ctr"/>
            <a:r>
              <a:rPr lang="en-US" sz="4000" dirty="0"/>
              <a:t>Contents of Chapter 1</a:t>
            </a:r>
          </a:p>
        </p:txBody>
      </p:sp>
      <p:sp>
        <p:nvSpPr>
          <p:cNvPr id="3" name="Content Placeholder 2">
            <a:extLst>
              <a:ext uri="{FF2B5EF4-FFF2-40B4-BE49-F238E27FC236}">
                <a16:creationId xmlns:a16="http://schemas.microsoft.com/office/drawing/2014/main" id="{27AAD407-1270-4A77-8F00-044C175DD064}"/>
              </a:ext>
            </a:extLst>
          </p:cNvPr>
          <p:cNvSpPr>
            <a:spLocks noGrp="1"/>
          </p:cNvSpPr>
          <p:nvPr>
            <p:ph idx="1"/>
          </p:nvPr>
        </p:nvSpPr>
        <p:spPr>
          <a:xfrm>
            <a:off x="838200" y="1528354"/>
            <a:ext cx="10515600" cy="5193121"/>
          </a:xfrm>
        </p:spPr>
        <p:txBody>
          <a:bodyPr>
            <a:normAutofit/>
          </a:bodyPr>
          <a:lstStyle/>
          <a:p>
            <a:pPr marL="342900" marR="0" lvl="0" indent="-342900">
              <a:lnSpc>
                <a:spcPct val="100000"/>
              </a:lnSpc>
              <a:spcBef>
                <a:spcPts val="0"/>
              </a:spcBef>
              <a:spcAft>
                <a:spcPts val="180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Developing Artistically Literate Students</a:t>
            </a:r>
          </a:p>
          <a:p>
            <a:pPr marL="342900" marR="0" lvl="0" indent="-342900">
              <a:lnSpc>
                <a:spcPct val="100000"/>
              </a:lnSpc>
              <a:spcBef>
                <a:spcPts val="0"/>
              </a:spcBef>
              <a:spcAft>
                <a:spcPts val="180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The California</a:t>
            </a:r>
            <a:r>
              <a:rPr lang="en-US" sz="2400" i="1" dirty="0">
                <a:effectLst/>
                <a:latin typeface="Arial" panose="020B0604020202020204" pitchFamily="34" charset="0"/>
                <a:ea typeface="Calibri" panose="020F0502020204030204" pitchFamily="34" charset="0"/>
                <a:cs typeface="Arial" panose="020B0604020202020204" pitchFamily="34" charset="0"/>
              </a:rPr>
              <a:t> Arts Standards</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0000"/>
              </a:lnSpc>
              <a:spcBef>
                <a:spcPts val="0"/>
              </a:spcBef>
              <a:spcAft>
                <a:spcPts val="180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Preparing Students for Careers</a:t>
            </a:r>
          </a:p>
          <a:p>
            <a:pPr marL="342900" marR="0" lvl="0" indent="-342900">
              <a:lnSpc>
                <a:spcPct val="100000"/>
              </a:lnSpc>
              <a:spcBef>
                <a:spcPts val="0"/>
              </a:spcBef>
              <a:spcAft>
                <a:spcPts val="180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Learning in the Arts: Part of a California Students’ Well-rounded Education</a:t>
            </a:r>
          </a:p>
          <a:p>
            <a:pPr marL="342900" marR="0" lvl="0" indent="-342900">
              <a:lnSpc>
                <a:spcPct val="100000"/>
              </a:lnSpc>
              <a:spcBef>
                <a:spcPts val="0"/>
              </a:spcBef>
              <a:spcAft>
                <a:spcPts val="180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Opportunity to Learn in the Arts</a:t>
            </a:r>
          </a:p>
          <a:p>
            <a:pPr marL="342900" marR="0" lvl="0" indent="-342900">
              <a:lnSpc>
                <a:spcPct val="100000"/>
              </a:lnSpc>
              <a:spcBef>
                <a:spcPts val="0"/>
              </a:spcBef>
              <a:spcAft>
                <a:spcPts val="180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Inclusive Arts Education</a:t>
            </a:r>
          </a:p>
          <a:p>
            <a:pPr marL="342900" marR="0" lvl="0" indent="-342900">
              <a:lnSpc>
                <a:spcPct val="100000"/>
              </a:lnSpc>
              <a:spcBef>
                <a:spcPts val="0"/>
              </a:spcBef>
              <a:spcAft>
                <a:spcPts val="180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Digital Citizenship</a:t>
            </a:r>
          </a:p>
          <a:p>
            <a:pPr marL="342900" marR="0" lvl="0" indent="-342900">
              <a:lnSpc>
                <a:spcPct val="100000"/>
              </a:lnSpc>
              <a:spcBef>
                <a:spcPts val="0"/>
              </a:spcBef>
              <a:spcAft>
                <a:spcPts val="180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Relationship and Connection to other </a:t>
            </a:r>
            <a:r>
              <a:rPr lang="en-US" sz="2400" dirty="0">
                <a:latin typeface="Arial" panose="020B0604020202020204" pitchFamily="34" charset="0"/>
                <a:ea typeface="Calibri" panose="020F0502020204030204" pitchFamily="34" charset="0"/>
                <a:cs typeface="Arial" panose="020B0604020202020204" pitchFamily="34" charset="0"/>
              </a:rPr>
              <a:t>Content </a:t>
            </a:r>
            <a:r>
              <a:rPr lang="en-US" sz="2400" dirty="0">
                <a:effectLst/>
                <a:latin typeface="Arial" panose="020B0604020202020204" pitchFamily="34" charset="0"/>
                <a:ea typeface="Calibri" panose="020F0502020204030204" pitchFamily="34" charset="0"/>
                <a:cs typeface="Arial" panose="020B0604020202020204" pitchFamily="34" charset="0"/>
              </a:rPr>
              <a:t>Standards</a:t>
            </a:r>
          </a:p>
        </p:txBody>
      </p:sp>
      <p:sp>
        <p:nvSpPr>
          <p:cNvPr id="4" name="Slide Number Placeholder 3">
            <a:extLst>
              <a:ext uri="{FF2B5EF4-FFF2-40B4-BE49-F238E27FC236}">
                <a16:creationId xmlns:a16="http://schemas.microsoft.com/office/drawing/2014/main" id="{BC82BEB0-9D51-41DD-9C45-A4F9DD6D4834}"/>
              </a:ext>
            </a:extLst>
          </p:cNvPr>
          <p:cNvSpPr>
            <a:spLocks noGrp="1"/>
          </p:cNvSpPr>
          <p:nvPr>
            <p:ph type="sldNum" sz="quarter" idx="12"/>
          </p:nvPr>
        </p:nvSpPr>
        <p:spPr/>
        <p:txBody>
          <a:bodyPr/>
          <a:lstStyle/>
          <a:p>
            <a:fld id="{1C8E0B4C-4C2F-4BE7-8793-29AB022C0CCB}" type="slidenum">
              <a:rPr lang="en-US" smtClean="0"/>
              <a:t>3</a:t>
            </a:fld>
            <a:endParaRPr lang="en-US"/>
          </a:p>
        </p:txBody>
      </p:sp>
    </p:spTree>
    <p:extLst>
      <p:ext uri="{BB962C8B-B14F-4D97-AF65-F5344CB8AC3E}">
        <p14:creationId xmlns:p14="http://schemas.microsoft.com/office/powerpoint/2010/main" val="589623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7899-6341-434F-8E2F-B1717FD5F13F}"/>
              </a:ext>
            </a:extLst>
          </p:cNvPr>
          <p:cNvSpPr>
            <a:spLocks noGrp="1"/>
          </p:cNvSpPr>
          <p:nvPr>
            <p:ph type="title"/>
          </p:nvPr>
        </p:nvSpPr>
        <p:spPr>
          <a:xfrm>
            <a:off x="284479" y="241352"/>
            <a:ext cx="7289800" cy="1325563"/>
          </a:xfrm>
        </p:spPr>
        <p:txBody>
          <a:bodyPr>
            <a:normAutofit/>
          </a:bodyPr>
          <a:lstStyle/>
          <a:p>
            <a:r>
              <a:rPr lang="en-US" sz="3600" dirty="0">
                <a:effectLst/>
                <a:latin typeface="Arial" panose="020B0604020202020204" pitchFamily="34" charset="0"/>
                <a:ea typeface="SimSun" panose="02010600030101010101" pitchFamily="2" charset="-122"/>
                <a:cs typeface="Times New Roman" panose="02020603050405020304" pitchFamily="18" charset="0"/>
              </a:rPr>
              <a:t>Arts Education Supports </a:t>
            </a:r>
            <a:r>
              <a:rPr lang="en-US" sz="3600" dirty="0">
                <a:latin typeface="Arial" panose="020B0604020202020204" pitchFamily="34" charset="0"/>
                <a:ea typeface="SimSun" panose="02010600030101010101" pitchFamily="2" charset="-122"/>
                <a:cs typeface="Times New Roman" panose="02020603050405020304" pitchFamily="18" charset="0"/>
              </a:rPr>
              <a:t>S</a:t>
            </a:r>
            <a:r>
              <a:rPr lang="en-US" sz="3600" dirty="0">
                <a:effectLst/>
                <a:latin typeface="Arial" panose="020B0604020202020204" pitchFamily="34" charset="0"/>
                <a:ea typeface="SimSun" panose="02010600030101010101" pitchFamily="2" charset="-122"/>
                <a:cs typeface="Times New Roman" panose="02020603050405020304" pitchFamily="18" charset="0"/>
              </a:rPr>
              <a:t>ocial and </a:t>
            </a:r>
            <a:r>
              <a:rPr lang="en-US" sz="3600" dirty="0">
                <a:latin typeface="Arial" panose="020B0604020202020204" pitchFamily="34" charset="0"/>
                <a:ea typeface="SimSun" panose="02010600030101010101" pitchFamily="2" charset="-122"/>
                <a:cs typeface="Times New Roman" panose="02020603050405020304" pitchFamily="18" charset="0"/>
              </a:rPr>
              <a:t>E</a:t>
            </a:r>
            <a:r>
              <a:rPr lang="en-US" sz="3600" dirty="0">
                <a:effectLst/>
                <a:latin typeface="Arial" panose="020B0604020202020204" pitchFamily="34" charset="0"/>
                <a:ea typeface="SimSun" panose="02010600030101010101" pitchFamily="2" charset="-122"/>
                <a:cs typeface="Times New Roman" panose="02020603050405020304" pitchFamily="18" charset="0"/>
              </a:rPr>
              <a:t>motional </a:t>
            </a:r>
            <a:r>
              <a:rPr lang="en-US" sz="3600" dirty="0">
                <a:latin typeface="Arial" panose="020B0604020202020204" pitchFamily="34" charset="0"/>
                <a:ea typeface="SimSun" panose="02010600030101010101" pitchFamily="2" charset="-122"/>
                <a:cs typeface="Times New Roman" panose="02020603050405020304" pitchFamily="18" charset="0"/>
              </a:rPr>
              <a:t>D</a:t>
            </a:r>
            <a:r>
              <a:rPr lang="en-US" sz="3600" dirty="0">
                <a:effectLst/>
                <a:latin typeface="Arial" panose="020B0604020202020204" pitchFamily="34" charset="0"/>
                <a:ea typeface="SimSun" panose="02010600030101010101" pitchFamily="2" charset="-122"/>
                <a:cs typeface="Times New Roman" panose="02020603050405020304" pitchFamily="18" charset="0"/>
              </a:rPr>
              <a:t>evelopment</a:t>
            </a:r>
            <a:endParaRPr lang="en-US" sz="7200" dirty="0"/>
          </a:p>
        </p:txBody>
      </p:sp>
      <p:sp>
        <p:nvSpPr>
          <p:cNvPr id="3" name="Content Placeholder 2">
            <a:extLst>
              <a:ext uri="{FF2B5EF4-FFF2-40B4-BE49-F238E27FC236}">
                <a16:creationId xmlns:a16="http://schemas.microsoft.com/office/drawing/2014/main" id="{E2A489E3-EB7C-4B6B-B44A-684EF2915E18}"/>
              </a:ext>
            </a:extLst>
          </p:cNvPr>
          <p:cNvSpPr>
            <a:spLocks noGrp="1"/>
          </p:cNvSpPr>
          <p:nvPr>
            <p:ph sz="half" idx="1"/>
          </p:nvPr>
        </p:nvSpPr>
        <p:spPr>
          <a:xfrm>
            <a:off x="447040" y="1825624"/>
            <a:ext cx="5572760" cy="4768215"/>
          </a:xfrm>
        </p:spPr>
        <p:txBody>
          <a:bodyPr>
            <a:normAutofit lnSpcReduction="10000"/>
          </a:bodyPr>
          <a:lstStyle/>
          <a:p>
            <a:pPr marL="0" indent="0">
              <a:spcBef>
                <a:spcPts val="0"/>
              </a:spcBef>
              <a:spcAft>
                <a:spcPts val="1800"/>
              </a:spcAft>
              <a:buNone/>
            </a:pPr>
            <a:r>
              <a:rPr lang="en-US" sz="2400" dirty="0">
                <a:effectLst/>
                <a:latin typeface="Arial" panose="020B0604020202020204" pitchFamily="34" charset="0"/>
                <a:ea typeface="Calibri" panose="020F0502020204030204" pitchFamily="34" charset="0"/>
              </a:rPr>
              <a:t>Through the artistic processes, creative practices, and social interactions inherent in the arts, students</a:t>
            </a:r>
          </a:p>
          <a:p>
            <a:pPr>
              <a:spcBef>
                <a:spcPts val="0"/>
              </a:spcBef>
              <a:spcAft>
                <a:spcPts val="1800"/>
              </a:spcAft>
            </a:pPr>
            <a:r>
              <a:rPr lang="en-US" sz="2400" dirty="0">
                <a:effectLst/>
                <a:latin typeface="Arial" panose="020B0604020202020204" pitchFamily="34" charset="0"/>
                <a:ea typeface="Calibri" panose="020F0502020204030204" pitchFamily="34" charset="0"/>
              </a:rPr>
              <a:t>acquire and apply knowledge and skills necessary to establish and maintain positive relationships;</a:t>
            </a:r>
          </a:p>
          <a:p>
            <a:pPr>
              <a:spcBef>
                <a:spcPts val="0"/>
              </a:spcBef>
              <a:spcAft>
                <a:spcPts val="1800"/>
              </a:spcAft>
            </a:pPr>
            <a:r>
              <a:rPr lang="en-US" sz="2400" dirty="0">
                <a:effectLst/>
                <a:latin typeface="Arial" panose="020B0604020202020204" pitchFamily="34" charset="0"/>
                <a:ea typeface="Calibri" panose="020F0502020204030204" pitchFamily="34" charset="0"/>
              </a:rPr>
              <a:t>set and achieve goals;</a:t>
            </a:r>
          </a:p>
          <a:p>
            <a:pPr>
              <a:spcBef>
                <a:spcPts val="0"/>
              </a:spcBef>
              <a:spcAft>
                <a:spcPts val="1800"/>
              </a:spcAft>
            </a:pPr>
            <a:r>
              <a:rPr lang="en-US" sz="2400" dirty="0">
                <a:effectLst/>
                <a:latin typeface="Arial" panose="020B0604020202020204" pitchFamily="34" charset="0"/>
                <a:ea typeface="Calibri" panose="020F0502020204030204" pitchFamily="34" charset="0"/>
              </a:rPr>
              <a:t>practice empathy for others;</a:t>
            </a:r>
          </a:p>
          <a:p>
            <a:pPr>
              <a:spcBef>
                <a:spcPts val="0"/>
              </a:spcBef>
              <a:spcAft>
                <a:spcPts val="1800"/>
              </a:spcAft>
            </a:pPr>
            <a:r>
              <a:rPr lang="en-US" sz="2400" dirty="0">
                <a:effectLst/>
                <a:latin typeface="Arial" panose="020B0604020202020204" pitchFamily="34" charset="0"/>
                <a:ea typeface="Calibri" panose="020F0502020204030204" pitchFamily="34" charset="0"/>
              </a:rPr>
              <a:t>recognize and effectively express emotions; and</a:t>
            </a:r>
          </a:p>
          <a:p>
            <a:pPr>
              <a:spcBef>
                <a:spcPts val="0"/>
              </a:spcBef>
              <a:spcAft>
                <a:spcPts val="1800"/>
              </a:spcAft>
            </a:pPr>
            <a:r>
              <a:rPr lang="en-US" sz="2400" dirty="0">
                <a:effectLst/>
                <a:latin typeface="Arial" panose="020B0604020202020204" pitchFamily="34" charset="0"/>
                <a:ea typeface="Calibri" panose="020F0502020204030204" pitchFamily="34" charset="0"/>
              </a:rPr>
              <a:t>make responsible decisions.</a:t>
            </a:r>
            <a:endParaRPr lang="en-US" sz="3600" dirty="0"/>
          </a:p>
        </p:txBody>
      </p:sp>
      <p:pic>
        <p:nvPicPr>
          <p:cNvPr id="7" name="Content Placeholder 6" descr="SEL competencies include self awareness, self management, responsible decision making, relationship skills, and social awareness.">
            <a:extLst>
              <a:ext uri="{FF2B5EF4-FFF2-40B4-BE49-F238E27FC236}">
                <a16:creationId xmlns:a16="http://schemas.microsoft.com/office/drawing/2014/main" id="{4A401C71-3CAE-4734-9623-C028B9A9D4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1" y="1027905"/>
            <a:ext cx="5572760" cy="5434861"/>
          </a:xfrm>
        </p:spPr>
      </p:pic>
      <p:sp>
        <p:nvSpPr>
          <p:cNvPr id="4" name="Slide Number Placeholder 3">
            <a:extLst>
              <a:ext uri="{FF2B5EF4-FFF2-40B4-BE49-F238E27FC236}">
                <a16:creationId xmlns:a16="http://schemas.microsoft.com/office/drawing/2014/main" id="{60217A27-7F5A-4D59-8863-AEEBAC5DECA1}"/>
              </a:ext>
            </a:extLst>
          </p:cNvPr>
          <p:cNvSpPr>
            <a:spLocks noGrp="1"/>
          </p:cNvSpPr>
          <p:nvPr>
            <p:ph type="sldNum" sz="quarter" idx="12"/>
          </p:nvPr>
        </p:nvSpPr>
        <p:spPr/>
        <p:txBody>
          <a:bodyPr/>
          <a:lstStyle/>
          <a:p>
            <a:fld id="{1C8E0B4C-4C2F-4BE7-8793-29AB022C0CCB}" type="slidenum">
              <a:rPr lang="en-US" smtClean="0"/>
              <a:t>30</a:t>
            </a:fld>
            <a:endParaRPr lang="en-US"/>
          </a:p>
        </p:txBody>
      </p:sp>
    </p:spTree>
    <p:extLst>
      <p:ext uri="{BB962C8B-B14F-4D97-AF65-F5344CB8AC3E}">
        <p14:creationId xmlns:p14="http://schemas.microsoft.com/office/powerpoint/2010/main" val="3734529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0330-FDD2-42BA-B395-214A27B4E073}"/>
              </a:ext>
            </a:extLst>
          </p:cNvPr>
          <p:cNvSpPr>
            <a:spLocks noGrp="1"/>
          </p:cNvSpPr>
          <p:nvPr>
            <p:ph type="title"/>
          </p:nvPr>
        </p:nvSpPr>
        <p:spPr>
          <a:custGeom>
            <a:avLst/>
            <a:gdLst>
              <a:gd name="connsiteX0" fmla="*/ 0 w 11694642"/>
              <a:gd name="connsiteY0" fmla="*/ 0 h 1325563"/>
              <a:gd name="connsiteX1" fmla="*/ 804867 w 11694642"/>
              <a:gd name="connsiteY1" fmla="*/ 0 h 1325563"/>
              <a:gd name="connsiteX2" fmla="*/ 1141947 w 11694642"/>
              <a:gd name="connsiteY2" fmla="*/ 0 h 1325563"/>
              <a:gd name="connsiteX3" fmla="*/ 2063760 w 11694642"/>
              <a:gd name="connsiteY3" fmla="*/ 0 h 1325563"/>
              <a:gd name="connsiteX4" fmla="*/ 2751680 w 11694642"/>
              <a:gd name="connsiteY4" fmla="*/ 0 h 1325563"/>
              <a:gd name="connsiteX5" fmla="*/ 3088761 w 11694642"/>
              <a:gd name="connsiteY5" fmla="*/ 0 h 1325563"/>
              <a:gd name="connsiteX6" fmla="*/ 3776681 w 11694642"/>
              <a:gd name="connsiteY6" fmla="*/ 0 h 1325563"/>
              <a:gd name="connsiteX7" fmla="*/ 4698494 w 11694642"/>
              <a:gd name="connsiteY7" fmla="*/ 0 h 1325563"/>
              <a:gd name="connsiteX8" fmla="*/ 5269468 w 11694642"/>
              <a:gd name="connsiteY8" fmla="*/ 0 h 1325563"/>
              <a:gd name="connsiteX9" fmla="*/ 5840442 w 11694642"/>
              <a:gd name="connsiteY9" fmla="*/ 0 h 1325563"/>
              <a:gd name="connsiteX10" fmla="*/ 6528362 w 11694642"/>
              <a:gd name="connsiteY10" fmla="*/ 0 h 1325563"/>
              <a:gd name="connsiteX11" fmla="*/ 7333228 w 11694642"/>
              <a:gd name="connsiteY11" fmla="*/ 0 h 1325563"/>
              <a:gd name="connsiteX12" fmla="*/ 8138095 w 11694642"/>
              <a:gd name="connsiteY12" fmla="*/ 0 h 1325563"/>
              <a:gd name="connsiteX13" fmla="*/ 8942962 w 11694642"/>
              <a:gd name="connsiteY13" fmla="*/ 0 h 1325563"/>
              <a:gd name="connsiteX14" fmla="*/ 9864774 w 11694642"/>
              <a:gd name="connsiteY14" fmla="*/ 0 h 1325563"/>
              <a:gd name="connsiteX15" fmla="*/ 10552695 w 11694642"/>
              <a:gd name="connsiteY15" fmla="*/ 0 h 1325563"/>
              <a:gd name="connsiteX16" fmla="*/ 11694642 w 11694642"/>
              <a:gd name="connsiteY16" fmla="*/ 0 h 1325563"/>
              <a:gd name="connsiteX17" fmla="*/ 11694642 w 11694642"/>
              <a:gd name="connsiteY17" fmla="*/ 662782 h 1325563"/>
              <a:gd name="connsiteX18" fmla="*/ 11694642 w 11694642"/>
              <a:gd name="connsiteY18" fmla="*/ 1325563 h 1325563"/>
              <a:gd name="connsiteX19" fmla="*/ 10889775 w 11694642"/>
              <a:gd name="connsiteY19" fmla="*/ 1325563 h 1325563"/>
              <a:gd name="connsiteX20" fmla="*/ 10318802 w 11694642"/>
              <a:gd name="connsiteY20" fmla="*/ 1325563 h 1325563"/>
              <a:gd name="connsiteX21" fmla="*/ 9747828 w 11694642"/>
              <a:gd name="connsiteY21" fmla="*/ 1325563 h 1325563"/>
              <a:gd name="connsiteX22" fmla="*/ 9176854 w 11694642"/>
              <a:gd name="connsiteY22" fmla="*/ 1325563 h 1325563"/>
              <a:gd name="connsiteX23" fmla="*/ 8605881 w 11694642"/>
              <a:gd name="connsiteY23" fmla="*/ 1325563 h 1325563"/>
              <a:gd name="connsiteX24" fmla="*/ 7801014 w 11694642"/>
              <a:gd name="connsiteY24" fmla="*/ 1325563 h 1325563"/>
              <a:gd name="connsiteX25" fmla="*/ 7113094 w 11694642"/>
              <a:gd name="connsiteY25" fmla="*/ 1325563 h 1325563"/>
              <a:gd name="connsiteX26" fmla="*/ 6776013 w 11694642"/>
              <a:gd name="connsiteY26" fmla="*/ 1325563 h 1325563"/>
              <a:gd name="connsiteX27" fmla="*/ 6205039 w 11694642"/>
              <a:gd name="connsiteY27" fmla="*/ 1325563 h 1325563"/>
              <a:gd name="connsiteX28" fmla="*/ 5400173 w 11694642"/>
              <a:gd name="connsiteY28" fmla="*/ 1325563 h 1325563"/>
              <a:gd name="connsiteX29" fmla="*/ 4946146 w 11694642"/>
              <a:gd name="connsiteY29" fmla="*/ 1325563 h 1325563"/>
              <a:gd name="connsiteX30" fmla="*/ 4024333 w 11694642"/>
              <a:gd name="connsiteY30" fmla="*/ 1325563 h 1325563"/>
              <a:gd name="connsiteX31" fmla="*/ 3102520 w 11694642"/>
              <a:gd name="connsiteY31" fmla="*/ 1325563 h 1325563"/>
              <a:gd name="connsiteX32" fmla="*/ 2414600 w 11694642"/>
              <a:gd name="connsiteY32" fmla="*/ 1325563 h 1325563"/>
              <a:gd name="connsiteX33" fmla="*/ 1492787 w 11694642"/>
              <a:gd name="connsiteY33" fmla="*/ 1325563 h 1325563"/>
              <a:gd name="connsiteX34" fmla="*/ 804867 w 11694642"/>
              <a:gd name="connsiteY34" fmla="*/ 1325563 h 1325563"/>
              <a:gd name="connsiteX35" fmla="*/ 0 w 11694642"/>
              <a:gd name="connsiteY35" fmla="*/ 1325563 h 1325563"/>
              <a:gd name="connsiteX36" fmla="*/ 0 w 11694642"/>
              <a:gd name="connsiteY36" fmla="*/ 702548 h 1325563"/>
              <a:gd name="connsiteX37" fmla="*/ 0 w 11694642"/>
              <a:gd name="connsiteY37" fmla="*/ 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694642" h="1325563" fill="none" extrusionOk="0">
                <a:moveTo>
                  <a:pt x="0" y="0"/>
                </a:moveTo>
                <a:cubicBezTo>
                  <a:pt x="364438" y="-20928"/>
                  <a:pt x="417074" y="31280"/>
                  <a:pt x="804867" y="0"/>
                </a:cubicBezTo>
                <a:cubicBezTo>
                  <a:pt x="1192660" y="-31280"/>
                  <a:pt x="1069275" y="-9409"/>
                  <a:pt x="1141947" y="0"/>
                </a:cubicBezTo>
                <a:cubicBezTo>
                  <a:pt x="1214619" y="9409"/>
                  <a:pt x="1871335" y="11499"/>
                  <a:pt x="2063760" y="0"/>
                </a:cubicBezTo>
                <a:cubicBezTo>
                  <a:pt x="2256185" y="-11499"/>
                  <a:pt x="2466485" y="27841"/>
                  <a:pt x="2751680" y="0"/>
                </a:cubicBezTo>
                <a:cubicBezTo>
                  <a:pt x="3036875" y="-27841"/>
                  <a:pt x="2931431" y="-1532"/>
                  <a:pt x="3088761" y="0"/>
                </a:cubicBezTo>
                <a:cubicBezTo>
                  <a:pt x="3246091" y="1532"/>
                  <a:pt x="3448935" y="1022"/>
                  <a:pt x="3776681" y="0"/>
                </a:cubicBezTo>
                <a:cubicBezTo>
                  <a:pt x="4104427" y="-1022"/>
                  <a:pt x="4364447" y="2368"/>
                  <a:pt x="4698494" y="0"/>
                </a:cubicBezTo>
                <a:cubicBezTo>
                  <a:pt x="5032541" y="-2368"/>
                  <a:pt x="4991598" y="10433"/>
                  <a:pt x="5269468" y="0"/>
                </a:cubicBezTo>
                <a:cubicBezTo>
                  <a:pt x="5547338" y="-10433"/>
                  <a:pt x="5702137" y="9358"/>
                  <a:pt x="5840442" y="0"/>
                </a:cubicBezTo>
                <a:cubicBezTo>
                  <a:pt x="5978747" y="-9358"/>
                  <a:pt x="6317136" y="16380"/>
                  <a:pt x="6528362" y="0"/>
                </a:cubicBezTo>
                <a:cubicBezTo>
                  <a:pt x="6739588" y="-16380"/>
                  <a:pt x="7156296" y="-18252"/>
                  <a:pt x="7333228" y="0"/>
                </a:cubicBezTo>
                <a:cubicBezTo>
                  <a:pt x="7510160" y="18252"/>
                  <a:pt x="7938037" y="-30000"/>
                  <a:pt x="8138095" y="0"/>
                </a:cubicBezTo>
                <a:cubicBezTo>
                  <a:pt x="8338153" y="30000"/>
                  <a:pt x="8645019" y="17437"/>
                  <a:pt x="8942962" y="0"/>
                </a:cubicBezTo>
                <a:cubicBezTo>
                  <a:pt x="9240905" y="-17437"/>
                  <a:pt x="9501183" y="1599"/>
                  <a:pt x="9864774" y="0"/>
                </a:cubicBezTo>
                <a:cubicBezTo>
                  <a:pt x="10228365" y="-1599"/>
                  <a:pt x="10212096" y="-28445"/>
                  <a:pt x="10552695" y="0"/>
                </a:cubicBezTo>
                <a:cubicBezTo>
                  <a:pt x="10893294" y="28445"/>
                  <a:pt x="11347446" y="163"/>
                  <a:pt x="11694642" y="0"/>
                </a:cubicBezTo>
                <a:cubicBezTo>
                  <a:pt x="11724733" y="188271"/>
                  <a:pt x="11692579" y="442406"/>
                  <a:pt x="11694642" y="662782"/>
                </a:cubicBezTo>
                <a:cubicBezTo>
                  <a:pt x="11696705" y="883158"/>
                  <a:pt x="11686512" y="1017307"/>
                  <a:pt x="11694642" y="1325563"/>
                </a:cubicBezTo>
                <a:cubicBezTo>
                  <a:pt x="11495742" y="1362076"/>
                  <a:pt x="11090383" y="1326291"/>
                  <a:pt x="10889775" y="1325563"/>
                </a:cubicBezTo>
                <a:cubicBezTo>
                  <a:pt x="10689167" y="1324835"/>
                  <a:pt x="10541878" y="1299434"/>
                  <a:pt x="10318802" y="1325563"/>
                </a:cubicBezTo>
                <a:cubicBezTo>
                  <a:pt x="10095726" y="1351692"/>
                  <a:pt x="9959425" y="1327267"/>
                  <a:pt x="9747828" y="1325563"/>
                </a:cubicBezTo>
                <a:cubicBezTo>
                  <a:pt x="9536231" y="1323859"/>
                  <a:pt x="9422404" y="1324777"/>
                  <a:pt x="9176854" y="1325563"/>
                </a:cubicBezTo>
                <a:cubicBezTo>
                  <a:pt x="8931304" y="1326349"/>
                  <a:pt x="8858085" y="1315143"/>
                  <a:pt x="8605881" y="1325563"/>
                </a:cubicBezTo>
                <a:cubicBezTo>
                  <a:pt x="8353677" y="1335983"/>
                  <a:pt x="8014372" y="1357174"/>
                  <a:pt x="7801014" y="1325563"/>
                </a:cubicBezTo>
                <a:cubicBezTo>
                  <a:pt x="7587656" y="1293952"/>
                  <a:pt x="7431418" y="1334525"/>
                  <a:pt x="7113094" y="1325563"/>
                </a:cubicBezTo>
                <a:cubicBezTo>
                  <a:pt x="6794770" y="1316601"/>
                  <a:pt x="6917060" y="1313210"/>
                  <a:pt x="6776013" y="1325563"/>
                </a:cubicBezTo>
                <a:cubicBezTo>
                  <a:pt x="6634966" y="1337916"/>
                  <a:pt x="6407740" y="1316032"/>
                  <a:pt x="6205039" y="1325563"/>
                </a:cubicBezTo>
                <a:cubicBezTo>
                  <a:pt x="6002338" y="1335094"/>
                  <a:pt x="5671217" y="1332626"/>
                  <a:pt x="5400173" y="1325563"/>
                </a:cubicBezTo>
                <a:cubicBezTo>
                  <a:pt x="5129129" y="1318500"/>
                  <a:pt x="5068138" y="1315816"/>
                  <a:pt x="4946146" y="1325563"/>
                </a:cubicBezTo>
                <a:cubicBezTo>
                  <a:pt x="4824154" y="1335310"/>
                  <a:pt x="4210987" y="1280583"/>
                  <a:pt x="4024333" y="1325563"/>
                </a:cubicBezTo>
                <a:cubicBezTo>
                  <a:pt x="3837679" y="1370543"/>
                  <a:pt x="3507768" y="1291230"/>
                  <a:pt x="3102520" y="1325563"/>
                </a:cubicBezTo>
                <a:cubicBezTo>
                  <a:pt x="2697272" y="1359896"/>
                  <a:pt x="2571698" y="1329594"/>
                  <a:pt x="2414600" y="1325563"/>
                </a:cubicBezTo>
                <a:cubicBezTo>
                  <a:pt x="2257502" y="1321532"/>
                  <a:pt x="1698259" y="1322959"/>
                  <a:pt x="1492787" y="1325563"/>
                </a:cubicBezTo>
                <a:cubicBezTo>
                  <a:pt x="1287315" y="1328167"/>
                  <a:pt x="1082479" y="1326148"/>
                  <a:pt x="804867" y="1325563"/>
                </a:cubicBezTo>
                <a:cubicBezTo>
                  <a:pt x="527255" y="1324978"/>
                  <a:pt x="387850" y="1293582"/>
                  <a:pt x="0" y="1325563"/>
                </a:cubicBezTo>
                <a:cubicBezTo>
                  <a:pt x="-3254" y="1019449"/>
                  <a:pt x="16730" y="920668"/>
                  <a:pt x="0" y="702548"/>
                </a:cubicBezTo>
                <a:cubicBezTo>
                  <a:pt x="-16730" y="484429"/>
                  <a:pt x="6267" y="305494"/>
                  <a:pt x="0" y="0"/>
                </a:cubicBezTo>
                <a:close/>
              </a:path>
              <a:path w="11694642" h="1325563" stroke="0" extrusionOk="0">
                <a:moveTo>
                  <a:pt x="0" y="0"/>
                </a:moveTo>
                <a:cubicBezTo>
                  <a:pt x="163171" y="17978"/>
                  <a:pt x="424639" y="-3304"/>
                  <a:pt x="570974" y="0"/>
                </a:cubicBezTo>
                <a:cubicBezTo>
                  <a:pt x="717309" y="3304"/>
                  <a:pt x="785062" y="5478"/>
                  <a:pt x="908055" y="0"/>
                </a:cubicBezTo>
                <a:cubicBezTo>
                  <a:pt x="1031048" y="-5478"/>
                  <a:pt x="1408340" y="-30767"/>
                  <a:pt x="1829868" y="0"/>
                </a:cubicBezTo>
                <a:cubicBezTo>
                  <a:pt x="2251396" y="30767"/>
                  <a:pt x="2192561" y="-15931"/>
                  <a:pt x="2400841" y="0"/>
                </a:cubicBezTo>
                <a:cubicBezTo>
                  <a:pt x="2609121" y="15931"/>
                  <a:pt x="2813790" y="12623"/>
                  <a:pt x="2971815" y="0"/>
                </a:cubicBezTo>
                <a:cubicBezTo>
                  <a:pt x="3129840" y="-12623"/>
                  <a:pt x="3477267" y="15375"/>
                  <a:pt x="3893628" y="0"/>
                </a:cubicBezTo>
                <a:cubicBezTo>
                  <a:pt x="4309989" y="-15375"/>
                  <a:pt x="4211433" y="-5212"/>
                  <a:pt x="4347655" y="0"/>
                </a:cubicBezTo>
                <a:cubicBezTo>
                  <a:pt x="4483877" y="5212"/>
                  <a:pt x="4875450" y="-9105"/>
                  <a:pt x="5269468" y="0"/>
                </a:cubicBezTo>
                <a:cubicBezTo>
                  <a:pt x="5663486" y="9105"/>
                  <a:pt x="5751830" y="932"/>
                  <a:pt x="6191281" y="0"/>
                </a:cubicBezTo>
                <a:cubicBezTo>
                  <a:pt x="6630732" y="-932"/>
                  <a:pt x="6548499" y="-551"/>
                  <a:pt x="6879201" y="0"/>
                </a:cubicBezTo>
                <a:cubicBezTo>
                  <a:pt x="7209903" y="551"/>
                  <a:pt x="7435424" y="-26649"/>
                  <a:pt x="7801014" y="0"/>
                </a:cubicBezTo>
                <a:cubicBezTo>
                  <a:pt x="8166604" y="26649"/>
                  <a:pt x="8184298" y="-13128"/>
                  <a:pt x="8371988" y="0"/>
                </a:cubicBezTo>
                <a:cubicBezTo>
                  <a:pt x="8559678" y="13128"/>
                  <a:pt x="8742858" y="-10448"/>
                  <a:pt x="8942962" y="0"/>
                </a:cubicBezTo>
                <a:cubicBezTo>
                  <a:pt x="9143066" y="10448"/>
                  <a:pt x="9539367" y="21601"/>
                  <a:pt x="9747828" y="0"/>
                </a:cubicBezTo>
                <a:cubicBezTo>
                  <a:pt x="9956289" y="-21601"/>
                  <a:pt x="10141406" y="-27883"/>
                  <a:pt x="10318802" y="0"/>
                </a:cubicBezTo>
                <a:cubicBezTo>
                  <a:pt x="10496198" y="27883"/>
                  <a:pt x="11188217" y="-60283"/>
                  <a:pt x="11694642" y="0"/>
                </a:cubicBezTo>
                <a:cubicBezTo>
                  <a:pt x="11678822" y="328569"/>
                  <a:pt x="11673436" y="530518"/>
                  <a:pt x="11694642" y="689293"/>
                </a:cubicBezTo>
                <a:cubicBezTo>
                  <a:pt x="11715848" y="848068"/>
                  <a:pt x="11681495" y="1043458"/>
                  <a:pt x="11694642" y="1325563"/>
                </a:cubicBezTo>
                <a:cubicBezTo>
                  <a:pt x="11463732" y="1355108"/>
                  <a:pt x="11152939" y="1326074"/>
                  <a:pt x="10889775" y="1325563"/>
                </a:cubicBezTo>
                <a:cubicBezTo>
                  <a:pt x="10626611" y="1325052"/>
                  <a:pt x="10613248" y="1317774"/>
                  <a:pt x="10435748" y="1325563"/>
                </a:cubicBezTo>
                <a:cubicBezTo>
                  <a:pt x="10258248" y="1333352"/>
                  <a:pt x="9963826" y="1319931"/>
                  <a:pt x="9513935" y="1325563"/>
                </a:cubicBezTo>
                <a:cubicBezTo>
                  <a:pt x="9064044" y="1331195"/>
                  <a:pt x="9067260" y="1322284"/>
                  <a:pt x="8826015" y="1325563"/>
                </a:cubicBezTo>
                <a:cubicBezTo>
                  <a:pt x="8584770" y="1328842"/>
                  <a:pt x="8583446" y="1337982"/>
                  <a:pt x="8371988" y="1325563"/>
                </a:cubicBezTo>
                <a:cubicBezTo>
                  <a:pt x="8160530" y="1313144"/>
                  <a:pt x="7901974" y="1338861"/>
                  <a:pt x="7684068" y="1325563"/>
                </a:cubicBezTo>
                <a:cubicBezTo>
                  <a:pt x="7466162" y="1312265"/>
                  <a:pt x="7429369" y="1324189"/>
                  <a:pt x="7346987" y="1325563"/>
                </a:cubicBezTo>
                <a:cubicBezTo>
                  <a:pt x="7264605" y="1326937"/>
                  <a:pt x="7177539" y="1339935"/>
                  <a:pt x="7009906" y="1325563"/>
                </a:cubicBezTo>
                <a:cubicBezTo>
                  <a:pt x="6842273" y="1311191"/>
                  <a:pt x="6551842" y="1296863"/>
                  <a:pt x="6321986" y="1325563"/>
                </a:cubicBezTo>
                <a:cubicBezTo>
                  <a:pt x="6092130" y="1354263"/>
                  <a:pt x="5973972" y="1319345"/>
                  <a:pt x="5867959" y="1325563"/>
                </a:cubicBezTo>
                <a:cubicBezTo>
                  <a:pt x="5761946" y="1331781"/>
                  <a:pt x="5367224" y="1348163"/>
                  <a:pt x="5063092" y="1325563"/>
                </a:cubicBezTo>
                <a:cubicBezTo>
                  <a:pt x="4758960" y="1302963"/>
                  <a:pt x="4806427" y="1339207"/>
                  <a:pt x="4609065" y="1325563"/>
                </a:cubicBezTo>
                <a:cubicBezTo>
                  <a:pt x="4411703" y="1311919"/>
                  <a:pt x="4034889" y="1300833"/>
                  <a:pt x="3804198" y="1325563"/>
                </a:cubicBezTo>
                <a:cubicBezTo>
                  <a:pt x="3573507" y="1350293"/>
                  <a:pt x="3621621" y="1313537"/>
                  <a:pt x="3467117" y="1325563"/>
                </a:cubicBezTo>
                <a:cubicBezTo>
                  <a:pt x="3312613" y="1337589"/>
                  <a:pt x="2861246" y="1353884"/>
                  <a:pt x="2662251" y="1325563"/>
                </a:cubicBezTo>
                <a:cubicBezTo>
                  <a:pt x="2463256" y="1297242"/>
                  <a:pt x="2369810" y="1342386"/>
                  <a:pt x="2208224" y="1325563"/>
                </a:cubicBezTo>
                <a:cubicBezTo>
                  <a:pt x="2046638" y="1308740"/>
                  <a:pt x="1943621" y="1327092"/>
                  <a:pt x="1871143" y="1325563"/>
                </a:cubicBezTo>
                <a:cubicBezTo>
                  <a:pt x="1798665" y="1324034"/>
                  <a:pt x="1642526" y="1317227"/>
                  <a:pt x="1417115" y="1325563"/>
                </a:cubicBezTo>
                <a:cubicBezTo>
                  <a:pt x="1191704" y="1333899"/>
                  <a:pt x="867981" y="1299731"/>
                  <a:pt x="612249" y="1325563"/>
                </a:cubicBezTo>
                <a:cubicBezTo>
                  <a:pt x="356517" y="1351395"/>
                  <a:pt x="143544" y="1295574"/>
                  <a:pt x="0" y="1325563"/>
                </a:cubicBezTo>
                <a:cubicBezTo>
                  <a:pt x="10193" y="1166980"/>
                  <a:pt x="29278" y="1005616"/>
                  <a:pt x="0" y="702548"/>
                </a:cubicBezTo>
                <a:cubicBezTo>
                  <a:pt x="-29278" y="399480"/>
                  <a:pt x="25355" y="202496"/>
                  <a:pt x="0" y="0"/>
                </a:cubicBezTo>
                <a:close/>
              </a:path>
            </a:pathLst>
          </a:custGeom>
          <a:ln w="34925">
            <a:noFill/>
            <a:extLst>
              <a:ext uri="{C807C97D-BFC1-408E-A445-0C87EB9F89A2}">
                <ask:lineSketchStyleProps xmlns="" xmlns:ask="http://schemas.microsoft.com/office/drawing/2018/sketchyshapes" sd="1219033472">
                  <ask:type>
                    <ask:lineSketchFreehand/>
                  </ask:type>
                </ask:lineSketchStyleProps>
              </a:ext>
            </a:extLst>
          </a:ln>
        </p:spPr>
        <p:txBody>
          <a:bodyPr>
            <a:noAutofit/>
          </a:bodyPr>
          <a:lstStyle/>
          <a:p>
            <a:pPr algn="ctr"/>
            <a:r>
              <a:rPr lang="en-US" sz="3800" dirty="0"/>
              <a:t>Through Arts Education, Students Have Opportunities to Develop and Maintain a Growth Mindset</a:t>
            </a:r>
          </a:p>
        </p:txBody>
      </p:sp>
      <p:sp>
        <p:nvSpPr>
          <p:cNvPr id="3" name="Content Placeholder 2">
            <a:extLst>
              <a:ext uri="{FF2B5EF4-FFF2-40B4-BE49-F238E27FC236}">
                <a16:creationId xmlns:a16="http://schemas.microsoft.com/office/drawing/2014/main" id="{8CD7565A-3BD6-4B4C-BC7C-893CA10400FF}"/>
              </a:ext>
            </a:extLst>
          </p:cNvPr>
          <p:cNvSpPr>
            <a:spLocks noGrp="1"/>
          </p:cNvSpPr>
          <p:nvPr>
            <p:ph idx="1"/>
          </p:nvPr>
        </p:nvSpPr>
        <p:spPr/>
        <p:txBody>
          <a:bodyPr>
            <a:noAutofit/>
          </a:bodyPr>
          <a:lstStyle/>
          <a:p>
            <a:pPr marL="0" indent="0">
              <a:spcBef>
                <a:spcPts val="0"/>
              </a:spcBef>
              <a:spcAft>
                <a:spcPts val="1800"/>
              </a:spcAft>
              <a:buNone/>
            </a:pPr>
            <a:r>
              <a:rPr lang="en-US" sz="2400" b="1" dirty="0">
                <a:ea typeface="Calibri" panose="020F0502020204030204" pitchFamily="34" charset="0"/>
              </a:rPr>
              <a:t>Arts learning experiences</a:t>
            </a:r>
            <a:endParaRPr lang="en-US" sz="2400" b="1" dirty="0">
              <a:effectLst/>
              <a:ea typeface="Calibri" panose="020F0502020204030204" pitchFamily="34" charset="0"/>
            </a:endParaRPr>
          </a:p>
          <a:p>
            <a:pPr>
              <a:spcBef>
                <a:spcPts val="0"/>
              </a:spcBef>
              <a:spcAft>
                <a:spcPts val="1800"/>
              </a:spcAft>
            </a:pPr>
            <a:r>
              <a:rPr lang="en-US" sz="2400" dirty="0"/>
              <a:t>Develop capacity for creativity, innovation, and invention as well as experimentation, investigation, and revision</a:t>
            </a:r>
          </a:p>
          <a:p>
            <a:pPr>
              <a:spcBef>
                <a:spcPts val="0"/>
              </a:spcBef>
              <a:spcAft>
                <a:spcPts val="1800"/>
              </a:spcAft>
            </a:pPr>
            <a:r>
              <a:rPr lang="en-US" sz="2400" dirty="0"/>
              <a:t>Provide opportunities to realize that practice and persistence yield progress</a:t>
            </a:r>
          </a:p>
          <a:p>
            <a:pPr marL="0" indent="0">
              <a:spcBef>
                <a:spcPts val="0"/>
              </a:spcBef>
              <a:spcAft>
                <a:spcPts val="1800"/>
              </a:spcAft>
              <a:buNone/>
            </a:pPr>
            <a:r>
              <a:rPr lang="en-US" sz="2400" dirty="0">
                <a:latin typeface="Arial" panose="020B0604020202020204" pitchFamily="34" charset="0"/>
                <a:ea typeface="Calibri" panose="020F0502020204030204" pitchFamily="34" charset="0"/>
              </a:rPr>
              <a:t>“In the fixed mindset, everything is about the outcome. If you fail—or if you’re not the best—it’s all been wasted. The growth mindset allows people to value what they’re doing regardless of the outcome. They’re tackling problems, charting new courses, working on important issues” (Dweck 2016).</a:t>
            </a:r>
          </a:p>
        </p:txBody>
      </p:sp>
      <p:sp>
        <p:nvSpPr>
          <p:cNvPr id="4" name="Slide Number Placeholder 3">
            <a:extLst>
              <a:ext uri="{FF2B5EF4-FFF2-40B4-BE49-F238E27FC236}">
                <a16:creationId xmlns:a16="http://schemas.microsoft.com/office/drawing/2014/main" id="{14513608-BC33-421B-A94F-9A0A5EFF04D4}"/>
              </a:ext>
            </a:extLst>
          </p:cNvPr>
          <p:cNvSpPr>
            <a:spLocks noGrp="1"/>
          </p:cNvSpPr>
          <p:nvPr>
            <p:ph type="sldNum" sz="quarter" idx="12"/>
          </p:nvPr>
        </p:nvSpPr>
        <p:spPr/>
        <p:txBody>
          <a:bodyPr/>
          <a:lstStyle/>
          <a:p>
            <a:fld id="{1C8E0B4C-4C2F-4BE7-8793-29AB022C0CCB}" type="slidenum">
              <a:rPr lang="en-US" smtClean="0"/>
              <a:t>31</a:t>
            </a:fld>
            <a:endParaRPr lang="en-US" dirty="0"/>
          </a:p>
        </p:txBody>
      </p:sp>
    </p:spTree>
    <p:extLst>
      <p:ext uri="{BB962C8B-B14F-4D97-AF65-F5344CB8AC3E}">
        <p14:creationId xmlns:p14="http://schemas.microsoft.com/office/powerpoint/2010/main" val="953034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CC097-EB9B-4CAC-8A28-4918C1F9BBCD}"/>
              </a:ext>
            </a:extLst>
          </p:cNvPr>
          <p:cNvSpPr>
            <a:spLocks noGrp="1"/>
          </p:cNvSpPr>
          <p:nvPr>
            <p:ph type="title"/>
          </p:nvPr>
        </p:nvSpPr>
        <p:spPr/>
        <p:txBody>
          <a:bodyPr>
            <a:normAutofit/>
          </a:bodyPr>
          <a:lstStyle/>
          <a:p>
            <a:pPr algn="ctr"/>
            <a:r>
              <a:rPr lang="en-US" sz="4000" dirty="0">
                <a:ea typeface="Calibri" panose="020F0502020204030204" pitchFamily="34" charset="0"/>
              </a:rPr>
              <a:t>T</a:t>
            </a:r>
            <a:r>
              <a:rPr lang="en-US" sz="4000" dirty="0">
                <a:effectLst/>
                <a:ea typeface="Calibri" panose="020F0502020204030204" pitchFamily="34" charset="0"/>
              </a:rPr>
              <a:t>he Arts Teach Valuable Skills and Develop Students in Unique Ways</a:t>
            </a:r>
            <a:endParaRPr lang="en-US" sz="8000" dirty="0"/>
          </a:p>
        </p:txBody>
      </p:sp>
      <p:sp>
        <p:nvSpPr>
          <p:cNvPr id="3" name="Content Placeholder 2">
            <a:extLst>
              <a:ext uri="{FF2B5EF4-FFF2-40B4-BE49-F238E27FC236}">
                <a16:creationId xmlns:a16="http://schemas.microsoft.com/office/drawing/2014/main" id="{B97BF064-84C1-4288-B9C8-075A2F97ED4C}"/>
              </a:ext>
            </a:extLst>
          </p:cNvPr>
          <p:cNvSpPr>
            <a:spLocks noGrp="1"/>
          </p:cNvSpPr>
          <p:nvPr>
            <p:ph idx="1"/>
          </p:nvPr>
        </p:nvSpPr>
        <p:spPr>
          <a:xfrm>
            <a:off x="838199" y="2055813"/>
            <a:ext cx="10854447" cy="4121150"/>
          </a:xfrm>
        </p:spPr>
        <p:txBody>
          <a:bodyPr>
            <a:noAutofit/>
          </a:bodyPr>
          <a:lstStyle/>
          <a:p>
            <a:pPr marL="0" marR="0" lvl="0" indent="0">
              <a:lnSpc>
                <a:spcPct val="100000"/>
              </a:lnSpc>
              <a:spcBef>
                <a:spcPts val="0"/>
              </a:spcBef>
              <a:spcAft>
                <a:spcPts val="1800"/>
              </a:spcAft>
              <a:buNone/>
            </a:pPr>
            <a:r>
              <a:rPr lang="en-US" sz="3200" b="1" dirty="0">
                <a:effectLst/>
                <a:latin typeface="Arial" panose="020B0604020202020204" pitchFamily="34" charset="0"/>
                <a:ea typeface="Calibri" panose="020F0502020204030204" pitchFamily="34" charset="0"/>
                <a:cs typeface="Arial" panose="020B0604020202020204" pitchFamily="34" charset="0"/>
              </a:rPr>
              <a:t>The Arts:</a:t>
            </a:r>
          </a:p>
          <a:p>
            <a:pPr marL="342900" marR="0" lvl="0" indent="-342900">
              <a:lnSpc>
                <a:spcPct val="100000"/>
              </a:lnSpc>
              <a:spcBef>
                <a:spcPts val="0"/>
              </a:spcBef>
              <a:spcAft>
                <a:spcPts val="18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C</a:t>
            </a:r>
            <a:r>
              <a:rPr lang="en-US" sz="2400" dirty="0">
                <a:effectLst/>
                <a:latin typeface="Arial" panose="020B0604020202020204" pitchFamily="34" charset="0"/>
                <a:ea typeface="Calibri" panose="020F0502020204030204" pitchFamily="34" charset="0"/>
                <a:cs typeface="Arial" panose="020B0604020202020204" pitchFamily="34" charset="0"/>
              </a:rPr>
              <a:t>onnect students to themselves and each other</a:t>
            </a:r>
          </a:p>
          <a:p>
            <a:pPr marL="342900" marR="0" lvl="0" indent="-342900">
              <a:lnSpc>
                <a:spcPct val="100000"/>
              </a:lnSpc>
              <a:spcBef>
                <a:spcPts val="0"/>
              </a:spcBef>
              <a:spcAft>
                <a:spcPts val="18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T</a:t>
            </a:r>
            <a:r>
              <a:rPr lang="en-US" sz="2400" dirty="0">
                <a:effectLst/>
                <a:latin typeface="Arial" panose="020B0604020202020204" pitchFamily="34" charset="0"/>
                <a:ea typeface="Calibri" panose="020F0502020204030204" pitchFamily="34" charset="0"/>
                <a:cs typeface="Arial" panose="020B0604020202020204" pitchFamily="34" charset="0"/>
              </a:rPr>
              <a:t>ransform the environment for learning</a:t>
            </a:r>
          </a:p>
          <a:p>
            <a:pPr marL="342900" marR="0" lvl="0" indent="-342900">
              <a:lnSpc>
                <a:spcPct val="100000"/>
              </a:lnSpc>
              <a:spcBef>
                <a:spcPts val="0"/>
              </a:spcBef>
              <a:spcAft>
                <a:spcPts val="18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C</a:t>
            </a:r>
            <a:r>
              <a:rPr lang="en-US" sz="2400" dirty="0">
                <a:effectLst/>
                <a:latin typeface="Arial" panose="020B0604020202020204" pitchFamily="34" charset="0"/>
                <a:ea typeface="Calibri" panose="020F0502020204030204" pitchFamily="34" charset="0"/>
                <a:cs typeface="Arial" panose="020B0604020202020204" pitchFamily="34" charset="0"/>
              </a:rPr>
              <a:t>onnect learning experiences to the world</a:t>
            </a:r>
          </a:p>
          <a:p>
            <a:pPr marL="342900" marR="0" lvl="0" indent="-342900">
              <a:lnSpc>
                <a:spcPct val="100000"/>
              </a:lnSpc>
              <a:spcBef>
                <a:spcPts val="0"/>
              </a:spcBef>
              <a:spcAft>
                <a:spcPts val="18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R</a:t>
            </a:r>
            <a:r>
              <a:rPr lang="en-US" sz="2400" dirty="0">
                <a:effectLst/>
                <a:latin typeface="Arial" panose="020B0604020202020204" pitchFamily="34" charset="0"/>
                <a:ea typeface="Calibri" panose="020F0502020204030204" pitchFamily="34" charset="0"/>
                <a:cs typeface="Arial" panose="020B0604020202020204" pitchFamily="34" charset="0"/>
              </a:rPr>
              <a:t>each students who are not otherwise being reached</a:t>
            </a:r>
          </a:p>
          <a:p>
            <a:pPr marL="342900" marR="0" lvl="0" indent="-342900">
              <a:lnSpc>
                <a:spcPct val="100000"/>
              </a:lnSpc>
              <a:spcBef>
                <a:spcPts val="0"/>
              </a:spcBef>
              <a:spcAft>
                <a:spcPts val="18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P</a:t>
            </a:r>
            <a:r>
              <a:rPr lang="en-US" sz="2400" dirty="0">
                <a:effectLst/>
                <a:latin typeface="Arial" panose="020B0604020202020204" pitchFamily="34" charset="0"/>
                <a:ea typeface="Calibri" panose="020F0502020204030204" pitchFamily="34" charset="0"/>
                <a:cs typeface="Arial" panose="020B0604020202020204" pitchFamily="34" charset="0"/>
              </a:rPr>
              <a:t>rovide new challenges for those students already considered successful</a:t>
            </a:r>
            <a:endParaRPr lang="en-US" sz="24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595C34A-937C-4766-B4F5-DFD2DD608F8F}"/>
              </a:ext>
            </a:extLst>
          </p:cNvPr>
          <p:cNvSpPr>
            <a:spLocks noGrp="1"/>
          </p:cNvSpPr>
          <p:nvPr>
            <p:ph type="sldNum" sz="quarter" idx="12"/>
          </p:nvPr>
        </p:nvSpPr>
        <p:spPr/>
        <p:txBody>
          <a:bodyPr/>
          <a:lstStyle/>
          <a:p>
            <a:fld id="{1C8E0B4C-4C2F-4BE7-8793-29AB022C0CCB}" type="slidenum">
              <a:rPr lang="en-US" smtClean="0"/>
              <a:t>32</a:t>
            </a:fld>
            <a:endParaRPr lang="en-US"/>
          </a:p>
        </p:txBody>
      </p:sp>
    </p:spTree>
    <p:extLst>
      <p:ext uri="{BB962C8B-B14F-4D97-AF65-F5344CB8AC3E}">
        <p14:creationId xmlns:p14="http://schemas.microsoft.com/office/powerpoint/2010/main" val="3881969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0698-330A-4E7E-B54F-2A0693BBB0EF}"/>
              </a:ext>
            </a:extLst>
          </p:cNvPr>
          <p:cNvSpPr>
            <a:spLocks noGrp="1"/>
          </p:cNvSpPr>
          <p:nvPr>
            <p:ph type="title"/>
          </p:nvPr>
        </p:nvSpPr>
        <p:spPr>
          <a:xfrm>
            <a:off x="720783" y="681037"/>
            <a:ext cx="10750434" cy="1325563"/>
          </a:xfrm>
        </p:spPr>
        <p:txBody>
          <a:bodyPr>
            <a:noAutofit/>
          </a:bodyPr>
          <a:lstStyle/>
          <a:p>
            <a:pPr algn="ctr"/>
            <a:r>
              <a:rPr lang="en-US" sz="3600" dirty="0"/>
              <a:t>Sequential, Standards-Based Arts Education in California is Guided by t</a:t>
            </a:r>
            <a:r>
              <a:rPr lang="en-US" sz="3600" dirty="0">
                <a:effectLst/>
                <a:ea typeface="Calibri" panose="020F0502020204030204" pitchFamily="34" charset="0"/>
              </a:rPr>
              <a:t>he 2019 </a:t>
            </a:r>
            <a:r>
              <a:rPr lang="en-US" sz="3600" i="1" dirty="0">
                <a:effectLst/>
                <a:ea typeface="Calibri" panose="020F0502020204030204" pitchFamily="34" charset="0"/>
              </a:rPr>
              <a:t>Arts Standards</a:t>
            </a:r>
            <a:endParaRPr lang="en-US" sz="3600" dirty="0"/>
          </a:p>
        </p:txBody>
      </p:sp>
      <p:sp>
        <p:nvSpPr>
          <p:cNvPr id="3" name="Content Placeholder 2">
            <a:extLst>
              <a:ext uri="{FF2B5EF4-FFF2-40B4-BE49-F238E27FC236}">
                <a16:creationId xmlns:a16="http://schemas.microsoft.com/office/drawing/2014/main" id="{519C92D0-AB66-435B-86D7-907C662184A1}"/>
              </a:ext>
            </a:extLst>
          </p:cNvPr>
          <p:cNvSpPr>
            <a:spLocks noGrp="1"/>
          </p:cNvSpPr>
          <p:nvPr>
            <p:ph idx="1"/>
          </p:nvPr>
        </p:nvSpPr>
        <p:spPr>
          <a:noFill/>
          <a:ln w="25400">
            <a:noFill/>
          </a:ln>
        </p:spPr>
        <p:txBody>
          <a:bodyPr>
            <a:normAutofit/>
          </a:bodyPr>
          <a:lstStyle/>
          <a:p>
            <a:pPr marL="457200" lvl="1" indent="0">
              <a:spcBef>
                <a:spcPts val="0"/>
              </a:spcBef>
              <a:spcAft>
                <a:spcPts val="1800"/>
              </a:spcAft>
              <a:buNone/>
            </a:pPr>
            <a:r>
              <a:rPr lang="en-US" sz="3200" b="1" dirty="0">
                <a:latin typeface="Arial" panose="020B0604020202020204" pitchFamily="34" charset="0"/>
                <a:ea typeface="Calibri" panose="020F0502020204030204" pitchFamily="34" charset="0"/>
              </a:rPr>
              <a:t>The 2019 </a:t>
            </a:r>
            <a:r>
              <a:rPr lang="en-US" sz="3200" b="1" i="1" dirty="0">
                <a:latin typeface="Arial" panose="020B0604020202020204" pitchFamily="34" charset="0"/>
                <a:ea typeface="Calibri" panose="020F0502020204030204" pitchFamily="34" charset="0"/>
              </a:rPr>
              <a:t>Arts Standard</a:t>
            </a:r>
            <a:r>
              <a:rPr lang="en-US" sz="3200" b="1" dirty="0">
                <a:latin typeface="Arial" panose="020B0604020202020204" pitchFamily="34" charset="0"/>
                <a:ea typeface="Calibri" panose="020F0502020204030204" pitchFamily="34" charset="0"/>
              </a:rPr>
              <a:t>s:</a:t>
            </a:r>
          </a:p>
          <a:p>
            <a:pPr lvl="1">
              <a:spcBef>
                <a:spcPts val="0"/>
              </a:spcBef>
              <a:spcAft>
                <a:spcPts val="1800"/>
              </a:spcAft>
            </a:pPr>
            <a:r>
              <a:rPr lang="en-US" sz="2800" dirty="0">
                <a:latin typeface="Arial" panose="020B0604020202020204" pitchFamily="34" charset="0"/>
                <a:ea typeface="Calibri" panose="020F0502020204030204" pitchFamily="34" charset="0"/>
              </a:rPr>
              <a:t>A</a:t>
            </a:r>
            <a:r>
              <a:rPr lang="en-US" sz="2800" dirty="0">
                <a:effectLst/>
                <a:latin typeface="Arial" panose="020B0604020202020204" pitchFamily="34" charset="0"/>
                <a:ea typeface="Calibri" panose="020F0502020204030204" pitchFamily="34" charset="0"/>
              </a:rPr>
              <a:t>rticulate and identify what students know and are able to do</a:t>
            </a:r>
          </a:p>
          <a:p>
            <a:pPr lvl="1">
              <a:spcBef>
                <a:spcPts val="0"/>
              </a:spcBef>
              <a:spcAft>
                <a:spcPts val="1800"/>
              </a:spcAft>
            </a:pPr>
            <a:r>
              <a:rPr lang="en-US" sz="2800" dirty="0">
                <a:latin typeface="Arial" panose="020B0604020202020204" pitchFamily="34" charset="0"/>
                <a:ea typeface="Calibri" panose="020F0502020204030204" pitchFamily="34" charset="0"/>
              </a:rPr>
              <a:t>P</a:t>
            </a:r>
            <a:r>
              <a:rPr lang="en-US" sz="2800" dirty="0">
                <a:effectLst/>
                <a:latin typeface="Arial" panose="020B0604020202020204" pitchFamily="34" charset="0"/>
                <a:ea typeface="Calibri" panose="020F0502020204030204" pitchFamily="34" charset="0"/>
              </a:rPr>
              <a:t>romote authentic learning in each arts discipline</a:t>
            </a:r>
          </a:p>
          <a:p>
            <a:pPr lvl="1">
              <a:spcBef>
                <a:spcPts val="0"/>
              </a:spcBef>
              <a:spcAft>
                <a:spcPts val="1800"/>
              </a:spcAft>
            </a:pPr>
            <a:r>
              <a:rPr lang="en-US" sz="2800" dirty="0">
                <a:latin typeface="Arial" panose="020B0604020202020204" pitchFamily="34" charset="0"/>
                <a:ea typeface="Calibri" panose="020F0502020204030204" pitchFamily="34" charset="0"/>
              </a:rPr>
              <a:t>A</a:t>
            </a:r>
            <a:r>
              <a:rPr lang="en-US" sz="2800" dirty="0">
                <a:effectLst/>
                <a:latin typeface="Arial" panose="020B0604020202020204" pitchFamily="34" charset="0"/>
                <a:ea typeface="Calibri" panose="020F0502020204030204" pitchFamily="34" charset="0"/>
              </a:rPr>
              <a:t>re process-oriented</a:t>
            </a:r>
          </a:p>
          <a:p>
            <a:pPr lvl="1">
              <a:spcBef>
                <a:spcPts val="0"/>
              </a:spcBef>
              <a:spcAft>
                <a:spcPts val="1800"/>
              </a:spcAft>
            </a:pPr>
            <a:r>
              <a:rPr lang="en-US" sz="2800" dirty="0">
                <a:latin typeface="Arial" panose="020B0604020202020204" pitchFamily="34" charset="0"/>
                <a:ea typeface="Calibri" panose="020F0502020204030204" pitchFamily="34" charset="0"/>
              </a:rPr>
              <a:t>C</a:t>
            </a:r>
            <a:r>
              <a:rPr lang="en-US" sz="2800" dirty="0">
                <a:effectLst/>
                <a:latin typeface="Arial" panose="020B0604020202020204" pitchFamily="34" charset="0"/>
                <a:ea typeface="Calibri" panose="020F0502020204030204" pitchFamily="34" charset="0"/>
              </a:rPr>
              <a:t>all for an increased attention to process and consideration of balance with process and product-oriented learning</a:t>
            </a:r>
          </a:p>
          <a:p>
            <a:pPr lvl="1">
              <a:spcBef>
                <a:spcPts val="0"/>
              </a:spcBef>
              <a:spcAft>
                <a:spcPts val="1800"/>
              </a:spcAft>
            </a:pPr>
            <a:r>
              <a:rPr lang="en-US" sz="2800" dirty="0"/>
              <a:t>Articulate what </a:t>
            </a:r>
            <a:r>
              <a:rPr lang="en-US" sz="2800" b="1" i="1" dirty="0"/>
              <a:t>students</a:t>
            </a:r>
            <a:r>
              <a:rPr lang="en-US" sz="2800" dirty="0"/>
              <a:t> do, not what </a:t>
            </a:r>
            <a:r>
              <a:rPr lang="en-US" sz="2800" b="1" i="1" dirty="0"/>
              <a:t>teachers</a:t>
            </a:r>
            <a:r>
              <a:rPr lang="en-US" sz="2800" dirty="0"/>
              <a:t> </a:t>
            </a:r>
            <a:r>
              <a:rPr lang="en-US" sz="2800" b="1" i="1" dirty="0"/>
              <a:t>teach</a:t>
            </a:r>
          </a:p>
        </p:txBody>
      </p:sp>
      <p:sp>
        <p:nvSpPr>
          <p:cNvPr id="4" name="Slide Number Placeholder 3">
            <a:extLst>
              <a:ext uri="{FF2B5EF4-FFF2-40B4-BE49-F238E27FC236}">
                <a16:creationId xmlns:a16="http://schemas.microsoft.com/office/drawing/2014/main" id="{71F6675A-9641-47EE-8177-B0ED616A6CD3}"/>
              </a:ext>
            </a:extLst>
          </p:cNvPr>
          <p:cNvSpPr>
            <a:spLocks noGrp="1"/>
          </p:cNvSpPr>
          <p:nvPr>
            <p:ph type="sldNum" sz="quarter" idx="12"/>
          </p:nvPr>
        </p:nvSpPr>
        <p:spPr/>
        <p:txBody>
          <a:bodyPr/>
          <a:lstStyle/>
          <a:p>
            <a:fld id="{1C8E0B4C-4C2F-4BE7-8793-29AB022C0CCB}" type="slidenum">
              <a:rPr lang="en-US" smtClean="0"/>
              <a:t>33</a:t>
            </a:fld>
            <a:endParaRPr lang="en-US"/>
          </a:p>
        </p:txBody>
      </p:sp>
    </p:spTree>
    <p:extLst>
      <p:ext uri="{BB962C8B-B14F-4D97-AF65-F5344CB8AC3E}">
        <p14:creationId xmlns:p14="http://schemas.microsoft.com/office/powerpoint/2010/main" val="2181585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00B10-8996-445F-915B-6620334E49CE}"/>
              </a:ext>
            </a:extLst>
          </p:cNvPr>
          <p:cNvSpPr>
            <a:spLocks noGrp="1"/>
          </p:cNvSpPr>
          <p:nvPr>
            <p:ph type="title"/>
          </p:nvPr>
        </p:nvSpPr>
        <p:spPr/>
        <p:txBody>
          <a:bodyPr>
            <a:normAutofit/>
          </a:bodyPr>
          <a:lstStyle/>
          <a:p>
            <a:pPr algn="ctr"/>
            <a:r>
              <a:rPr lang="en-US" sz="4000" dirty="0"/>
              <a:t>Inclusive Arts Education</a:t>
            </a:r>
          </a:p>
        </p:txBody>
      </p:sp>
      <p:sp>
        <p:nvSpPr>
          <p:cNvPr id="3" name="Content Placeholder 2">
            <a:extLst>
              <a:ext uri="{FF2B5EF4-FFF2-40B4-BE49-F238E27FC236}">
                <a16:creationId xmlns:a16="http://schemas.microsoft.com/office/drawing/2014/main" id="{E50B74B7-A130-497B-96D6-89F8DCB12368}"/>
              </a:ext>
            </a:extLst>
          </p:cNvPr>
          <p:cNvSpPr>
            <a:spLocks noGrp="1"/>
          </p:cNvSpPr>
          <p:nvPr>
            <p:ph idx="1"/>
          </p:nvPr>
        </p:nvSpPr>
        <p:spPr>
          <a:xfrm>
            <a:off x="838200" y="1690688"/>
            <a:ext cx="10515600" cy="4121150"/>
          </a:xfrm>
        </p:spPr>
        <p:txBody>
          <a:bodyPr>
            <a:normAutofit/>
          </a:bodyPr>
          <a:lstStyle/>
          <a:p>
            <a:pPr>
              <a:spcBef>
                <a:spcPts val="0"/>
              </a:spcBef>
              <a:spcAft>
                <a:spcPts val="1800"/>
              </a:spcAft>
            </a:pPr>
            <a:r>
              <a:rPr lang="en-US" sz="2400" dirty="0"/>
              <a:t>Rather than providing a separate chapter to ensure access and equity in arts education, each chapter of the </a:t>
            </a:r>
            <a:r>
              <a:rPr lang="en-US" sz="2400" i="1" dirty="0"/>
              <a:t>Arts Framework </a:t>
            </a:r>
            <a:r>
              <a:rPr lang="en-US" sz="2400" dirty="0"/>
              <a:t>embeds guidance to support all students.</a:t>
            </a:r>
          </a:p>
          <a:p>
            <a:pPr>
              <a:spcBef>
                <a:spcPts val="0"/>
              </a:spcBef>
              <a:spcAft>
                <a:spcPts val="1800"/>
              </a:spcAft>
            </a:pPr>
            <a:r>
              <a:rPr lang="en-US" sz="2400" dirty="0"/>
              <a:t>Guidance is provided for students with a wide range of needs, abilities, and experiences.</a:t>
            </a:r>
          </a:p>
          <a:p>
            <a:pPr>
              <a:spcBef>
                <a:spcPts val="0"/>
              </a:spcBef>
              <a:spcAft>
                <a:spcPts val="1800"/>
              </a:spcAft>
            </a:pPr>
            <a:r>
              <a:rPr lang="en-US" sz="2400" dirty="0"/>
              <a:t>Guidance is provided for educators to use principles of Universal Design for Learning to remove barriers to learning.</a:t>
            </a:r>
          </a:p>
          <a:p>
            <a:pPr>
              <a:spcBef>
                <a:spcPts val="0"/>
              </a:spcBef>
              <a:spcAft>
                <a:spcPts val="1800"/>
              </a:spcAft>
            </a:pPr>
            <a:r>
              <a:rPr lang="en-US" sz="2400" dirty="0"/>
              <a:t>Chapters include strategies and conditions for differentiation, approaches to assessment, and examples for modifications and accommodations.</a:t>
            </a:r>
          </a:p>
        </p:txBody>
      </p:sp>
      <p:sp>
        <p:nvSpPr>
          <p:cNvPr id="4" name="Slide Number Placeholder 3">
            <a:extLst>
              <a:ext uri="{FF2B5EF4-FFF2-40B4-BE49-F238E27FC236}">
                <a16:creationId xmlns:a16="http://schemas.microsoft.com/office/drawing/2014/main" id="{EBFF6C85-3492-4EED-BD35-1E3499AD55DB}"/>
              </a:ext>
            </a:extLst>
          </p:cNvPr>
          <p:cNvSpPr>
            <a:spLocks noGrp="1"/>
          </p:cNvSpPr>
          <p:nvPr>
            <p:ph type="sldNum" sz="quarter" idx="12"/>
          </p:nvPr>
        </p:nvSpPr>
        <p:spPr/>
        <p:txBody>
          <a:bodyPr/>
          <a:lstStyle/>
          <a:p>
            <a:fld id="{1C8E0B4C-4C2F-4BE7-8793-29AB022C0CCB}" type="slidenum">
              <a:rPr lang="en-US" smtClean="0"/>
              <a:t>34</a:t>
            </a:fld>
            <a:endParaRPr lang="en-US"/>
          </a:p>
        </p:txBody>
      </p:sp>
    </p:spTree>
    <p:extLst>
      <p:ext uri="{BB962C8B-B14F-4D97-AF65-F5344CB8AC3E}">
        <p14:creationId xmlns:p14="http://schemas.microsoft.com/office/powerpoint/2010/main" val="3557972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904674" y="2395605"/>
            <a:ext cx="4581727" cy="2066789"/>
          </a:xfrm>
        </p:spPr>
        <p:txBody>
          <a:bodyPr vert="horz" lIns="91440" tIns="45720" rIns="91440" bIns="45720" rtlCol="0" anchor="t">
            <a:noAutofit/>
          </a:bodyPr>
          <a:lstStyle/>
          <a:p>
            <a:r>
              <a:rPr lang="en-US" sz="4000" dirty="0"/>
              <a:t>Q</a:t>
            </a:r>
            <a:r>
              <a:rPr lang="en-US" sz="4000" dirty="0">
                <a:effectLst/>
                <a:latin typeface="Arial" panose="020B0604020202020204" pitchFamily="34" charset="0"/>
                <a:ea typeface="Calibri" panose="020F0502020204030204" pitchFamily="34" charset="0"/>
                <a:cs typeface="Arial" panose="020B0604020202020204" pitchFamily="34" charset="0"/>
              </a:rPr>
              <a:t>5—</a:t>
            </a:r>
            <a:r>
              <a:rPr lang="en-US" sz="4000" dirty="0"/>
              <a:t>What role can arts education play in career readiness?</a:t>
            </a: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600"/>
                </a:spcAft>
                <a:buClrTx/>
                <a:buSzTx/>
                <a:buFontTx/>
                <a:buNone/>
                <a:tabLst/>
                <a:defRPr/>
              </a:pPr>
              <a:t>35</a:t>
            </a:fld>
            <a:endPar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749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F062-2D9C-4149-813A-1288BCF60C37}"/>
              </a:ext>
            </a:extLst>
          </p:cNvPr>
          <p:cNvSpPr>
            <a:spLocks noGrp="1"/>
          </p:cNvSpPr>
          <p:nvPr>
            <p:ph type="title"/>
          </p:nvPr>
        </p:nvSpPr>
        <p:spPr/>
        <p:txBody>
          <a:bodyPr>
            <a:normAutofit/>
          </a:bodyPr>
          <a:lstStyle/>
          <a:p>
            <a:pPr algn="ctr"/>
            <a:r>
              <a:rPr lang="en-US" sz="4000" dirty="0"/>
              <a:t>Arts Education Develops Career Skills</a:t>
            </a:r>
          </a:p>
        </p:txBody>
      </p:sp>
      <p:sp>
        <p:nvSpPr>
          <p:cNvPr id="3" name="Content Placeholder 2">
            <a:extLst>
              <a:ext uri="{FF2B5EF4-FFF2-40B4-BE49-F238E27FC236}">
                <a16:creationId xmlns:a16="http://schemas.microsoft.com/office/drawing/2014/main" id="{804613ED-3ADE-4320-BA6B-2564FB383021}"/>
              </a:ext>
            </a:extLst>
          </p:cNvPr>
          <p:cNvSpPr>
            <a:spLocks noGrp="1"/>
          </p:cNvSpPr>
          <p:nvPr>
            <p:ph idx="1"/>
          </p:nvPr>
        </p:nvSpPr>
        <p:spPr>
          <a:xfrm>
            <a:off x="1160580" y="2126153"/>
            <a:ext cx="10005649" cy="4121150"/>
          </a:xfrm>
        </p:spPr>
        <p:txBody>
          <a:bodyPr>
            <a:normAutofit/>
          </a:bodyPr>
          <a:lstStyle/>
          <a:p>
            <a:pPr marL="0" indent="0">
              <a:buNone/>
            </a:pPr>
            <a:r>
              <a:rPr lang="en-US" dirty="0">
                <a:latin typeface="Arial" panose="020B0604020202020204" pitchFamily="34" charset="0"/>
                <a:ea typeface="Calibri" panose="020F0502020204030204" pitchFamily="34" charset="0"/>
              </a:rPr>
              <a:t>C</a:t>
            </a:r>
            <a:r>
              <a:rPr lang="en-US" dirty="0">
                <a:effectLst/>
                <a:latin typeface="Arial" panose="020B0604020202020204" pitchFamily="34" charset="0"/>
                <a:ea typeface="Calibri" panose="020F0502020204030204" pitchFamily="34" charset="0"/>
              </a:rPr>
              <a:t>reativity, innovation, critical thinking and problem-solving, communication, collaboration, and cooperation skills are needed for many fields and industries</a:t>
            </a:r>
          </a:p>
          <a:p>
            <a:pPr marL="0" marR="0" indent="0">
              <a:spcBef>
                <a:spcPts val="0"/>
              </a:spcBef>
              <a:spcAft>
                <a:spcPts val="1200"/>
              </a:spcAft>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1200"/>
              </a:spcAft>
              <a:buNone/>
            </a:pPr>
            <a:r>
              <a:rPr lang="en-US" sz="2400" dirty="0">
                <a:latin typeface="Arial" panose="020B0604020202020204" pitchFamily="34" charset="0"/>
                <a:ea typeface="Calibri" panose="020F0502020204030204" pitchFamily="34" charset="0"/>
                <a:cs typeface="Arial" panose="020B0604020202020204" pitchFamily="34" charset="0"/>
              </a:rPr>
              <a:t>There is no doubt that creativity is the most important human resource of all. Without creativity, there would be no progress and we would be forever repeating the same patterns.</a:t>
            </a:r>
          </a:p>
          <a:p>
            <a:pPr marL="0" marR="0" indent="0" algn="r">
              <a:spcBef>
                <a:spcPts val="0"/>
              </a:spcBef>
              <a:spcAft>
                <a:spcPts val="1200"/>
              </a:spcAft>
              <a:buNone/>
            </a:pPr>
            <a:r>
              <a:rPr lang="en-US" sz="2400" dirty="0">
                <a:latin typeface="Arial" panose="020B0604020202020204" pitchFamily="34" charset="0"/>
                <a:ea typeface="Calibri" panose="020F0502020204030204" pitchFamily="34" charset="0"/>
                <a:cs typeface="Arial" panose="020B0604020202020204" pitchFamily="34" charset="0"/>
              </a:rPr>
              <a:t> — Edward de Bono, </a:t>
            </a:r>
            <a:r>
              <a:rPr lang="en-US" sz="2400" i="1" dirty="0">
                <a:latin typeface="Arial" panose="020B0604020202020204" pitchFamily="34" charset="0"/>
                <a:ea typeface="Calibri" panose="020F0502020204030204" pitchFamily="34" charset="0"/>
                <a:cs typeface="Arial" panose="020B0604020202020204" pitchFamily="34" charset="0"/>
              </a:rPr>
              <a:t>Otis Report of the Creative Economy of the Los Angeles Region and the State of California</a:t>
            </a:r>
            <a:r>
              <a:rPr lang="en-US" sz="2400" dirty="0">
                <a:latin typeface="Arial" panose="020B0604020202020204" pitchFamily="34" charset="0"/>
                <a:ea typeface="Calibri" panose="020F0502020204030204" pitchFamily="34" charset="0"/>
                <a:cs typeface="Arial" panose="020B0604020202020204" pitchFamily="34" charset="0"/>
              </a:rPr>
              <a:t>, 2018.</a:t>
            </a:r>
          </a:p>
          <a:p>
            <a:pPr marL="0" indent="0">
              <a:buNone/>
            </a:pPr>
            <a:endParaRPr lang="en-US"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E721945C-B431-4F95-9E56-E3F399C1C7F3}"/>
              </a:ext>
            </a:extLst>
          </p:cNvPr>
          <p:cNvSpPr>
            <a:spLocks noGrp="1"/>
          </p:cNvSpPr>
          <p:nvPr>
            <p:ph type="sldNum" sz="quarter" idx="12"/>
          </p:nvPr>
        </p:nvSpPr>
        <p:spPr/>
        <p:txBody>
          <a:bodyPr/>
          <a:lstStyle/>
          <a:p>
            <a:fld id="{1C8E0B4C-4C2F-4BE7-8793-29AB022C0CCB}" type="slidenum">
              <a:rPr lang="en-US" smtClean="0"/>
              <a:t>36</a:t>
            </a:fld>
            <a:endParaRPr lang="en-US"/>
          </a:p>
        </p:txBody>
      </p:sp>
    </p:spTree>
    <p:extLst>
      <p:ext uri="{BB962C8B-B14F-4D97-AF65-F5344CB8AC3E}">
        <p14:creationId xmlns:p14="http://schemas.microsoft.com/office/powerpoint/2010/main" val="2962776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CC19-F14B-4A88-B289-A97C45F87414}"/>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cs typeface="Arial" panose="020B0604020202020204" pitchFamily="34" charset="0"/>
              </a:rPr>
              <a:t>Career and Technical Education—Arts, Media, and Entertainment (CTE AME)</a:t>
            </a:r>
            <a:endParaRPr lang="en-US" sz="4000" dirty="0"/>
          </a:p>
        </p:txBody>
      </p:sp>
      <p:sp>
        <p:nvSpPr>
          <p:cNvPr id="3" name="Content Placeholder 2">
            <a:extLst>
              <a:ext uri="{FF2B5EF4-FFF2-40B4-BE49-F238E27FC236}">
                <a16:creationId xmlns:a16="http://schemas.microsoft.com/office/drawing/2014/main" id="{FA9EDB95-024F-4257-B3E6-9B0FFBA277DE}"/>
              </a:ext>
            </a:extLst>
          </p:cNvPr>
          <p:cNvSpPr>
            <a:spLocks noGrp="1"/>
          </p:cNvSpPr>
          <p:nvPr>
            <p:ph idx="1"/>
          </p:nvPr>
        </p:nvSpPr>
        <p:spPr/>
        <p:txBody>
          <a:bodyPr>
            <a:noAutofit/>
          </a:bodyPr>
          <a:lstStyle/>
          <a:p>
            <a:pPr>
              <a:spcBef>
                <a:spcPts val="0"/>
              </a:spcBef>
              <a:spcAft>
                <a:spcPts val="1800"/>
              </a:spcAft>
            </a:pPr>
            <a:r>
              <a:rPr lang="en-US" dirty="0">
                <a:effectLst/>
                <a:ea typeface="Calibri" panose="020F0502020204030204" pitchFamily="34" charset="0"/>
                <a:cs typeface="Arial" panose="020B0604020202020204" pitchFamily="34" charset="0"/>
              </a:rPr>
              <a:t>CTE AME pathways prepare students to continue their arts education in university and arts school studies or to enter the creative workforce immediately.</a:t>
            </a:r>
          </a:p>
          <a:p>
            <a:pPr>
              <a:spcBef>
                <a:spcPts val="0"/>
              </a:spcBef>
              <a:spcAft>
                <a:spcPts val="1800"/>
              </a:spcAft>
            </a:pPr>
            <a:r>
              <a:rPr lang="en-US" dirty="0">
                <a:effectLst/>
                <a:ea typeface="Calibri" panose="020F0502020204030204" pitchFamily="34" charset="0"/>
                <a:cs typeface="Arial" panose="020B0604020202020204" pitchFamily="34" charset="0"/>
              </a:rPr>
              <a:t>Through these pathways, students</a:t>
            </a:r>
          </a:p>
          <a:p>
            <a:pPr lvl="1">
              <a:spcBef>
                <a:spcPts val="0"/>
              </a:spcBef>
              <a:spcAft>
                <a:spcPts val="1800"/>
              </a:spcAft>
            </a:pPr>
            <a:r>
              <a:rPr lang="en-US" dirty="0">
                <a:ea typeface="Calibri" panose="020F0502020204030204" pitchFamily="34" charset="0"/>
                <a:cs typeface="Arial" panose="020B0604020202020204" pitchFamily="34" charset="0"/>
              </a:rPr>
              <a:t>experience </a:t>
            </a:r>
            <a:r>
              <a:rPr lang="en-US" dirty="0">
                <a:effectLst/>
                <a:ea typeface="Calibri" panose="020F0502020204030204" pitchFamily="34" charset="0"/>
                <a:cs typeface="Arial" panose="020B0604020202020204" pitchFamily="34" charset="0"/>
              </a:rPr>
              <a:t>challenging academic and career-related learning;</a:t>
            </a:r>
          </a:p>
          <a:p>
            <a:pPr lvl="1">
              <a:spcBef>
                <a:spcPts val="0"/>
              </a:spcBef>
              <a:spcAft>
                <a:spcPts val="1800"/>
              </a:spcAft>
            </a:pPr>
            <a:r>
              <a:rPr lang="en-US" dirty="0">
                <a:ea typeface="Calibri" panose="020F0502020204030204" pitchFamily="34" charset="0"/>
                <a:cs typeface="Arial" panose="020B0604020202020204" pitchFamily="34" charset="0"/>
              </a:rPr>
              <a:t>b</a:t>
            </a:r>
            <a:r>
              <a:rPr lang="en-US" dirty="0">
                <a:effectLst/>
                <a:ea typeface="Calibri" panose="020F0502020204030204" pitchFamily="34" charset="0"/>
                <a:cs typeface="Arial" panose="020B0604020202020204" pitchFamily="34" charset="0"/>
              </a:rPr>
              <a:t>enefit from learning opportunities and partnerships that increase career guidance and educational relevance; and</a:t>
            </a:r>
          </a:p>
          <a:p>
            <a:pPr lvl="1">
              <a:spcBef>
                <a:spcPts val="0"/>
              </a:spcBef>
              <a:spcAft>
                <a:spcPts val="1800"/>
              </a:spcAft>
            </a:pPr>
            <a:r>
              <a:rPr lang="en-US" dirty="0">
                <a:ea typeface="Calibri" panose="020F0502020204030204" pitchFamily="34" charset="0"/>
                <a:cs typeface="Arial" panose="020B0604020202020204" pitchFamily="34" charset="0"/>
              </a:rPr>
              <a:t>acquire</a:t>
            </a:r>
            <a:r>
              <a:rPr lang="en-US" dirty="0">
                <a:effectLst/>
                <a:ea typeface="Calibri" panose="020F0502020204030204" pitchFamily="34" charset="0"/>
                <a:cs typeface="Arial" panose="020B0604020202020204" pitchFamily="34" charset="0"/>
              </a:rPr>
              <a:t> industry certifications in the arts prior to graduation and prepare for entry into the industry.</a:t>
            </a:r>
          </a:p>
          <a:p>
            <a:endParaRPr lang="en-US" sz="2400" i="1" dirty="0">
              <a:ea typeface="Calibri" panose="020F0502020204030204" pitchFamily="34" charset="0"/>
              <a:cs typeface="Arial" panose="020B0604020202020204" pitchFamily="34" charset="0"/>
            </a:endParaRPr>
          </a:p>
          <a:p>
            <a:endParaRPr lang="en-US" sz="2400" dirty="0">
              <a:effectLst/>
              <a:ea typeface="Calibri" panose="020F0502020204030204" pitchFamily="34" charset="0"/>
              <a:cs typeface="Arial" panose="020B0604020202020204" pitchFamily="34" charset="0"/>
            </a:endParaRPr>
          </a:p>
          <a:p>
            <a:endParaRPr lang="en-US" sz="2400" dirty="0">
              <a:effectLst/>
              <a:ea typeface="Calibri" panose="020F0502020204030204" pitchFamily="34" charset="0"/>
            </a:endParaRPr>
          </a:p>
          <a:p>
            <a:endParaRPr lang="en-US" sz="2400" dirty="0">
              <a:effectLs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295AF6-C48E-49B8-8CDD-0C26F22951ED}"/>
              </a:ext>
            </a:extLst>
          </p:cNvPr>
          <p:cNvSpPr>
            <a:spLocks noGrp="1"/>
          </p:cNvSpPr>
          <p:nvPr>
            <p:ph type="sldNum" sz="quarter" idx="12"/>
          </p:nvPr>
        </p:nvSpPr>
        <p:spPr/>
        <p:txBody>
          <a:bodyPr/>
          <a:lstStyle/>
          <a:p>
            <a:fld id="{1C8E0B4C-4C2F-4BE7-8793-29AB022C0CCB}" type="slidenum">
              <a:rPr lang="en-US" smtClean="0"/>
              <a:t>37</a:t>
            </a:fld>
            <a:endParaRPr lang="en-US" dirty="0"/>
          </a:p>
        </p:txBody>
      </p:sp>
    </p:spTree>
    <p:extLst>
      <p:ext uri="{BB962C8B-B14F-4D97-AF65-F5344CB8AC3E}">
        <p14:creationId xmlns:p14="http://schemas.microsoft.com/office/powerpoint/2010/main" val="2721342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671207" y="1765911"/>
            <a:ext cx="5298684" cy="3895590"/>
          </a:xfrm>
        </p:spPr>
        <p:txBody>
          <a:bodyPr vert="horz" lIns="91440" tIns="45720" rIns="91440" bIns="45720" rtlCol="0" anchor="t">
            <a:noAutofit/>
          </a:bodyPr>
          <a:lstStyle/>
          <a:p>
            <a:r>
              <a:rPr lang="en-US" sz="4000" dirty="0">
                <a:latin typeface="Arial" panose="020B0604020202020204" pitchFamily="34" charset="0"/>
                <a:ea typeface="Calibri" panose="020F0502020204030204" pitchFamily="34" charset="0"/>
              </a:rPr>
              <a:t>Q6</a:t>
            </a:r>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rPr>
              <a:t>How do federal and state policies support </a:t>
            </a:r>
            <a:r>
              <a:rPr lang="en-US" sz="4000" dirty="0">
                <a:effectLst/>
                <a:latin typeface="Arial" panose="020B0604020202020204" pitchFamily="34" charset="0"/>
                <a:ea typeface="Calibri" panose="020F0502020204030204" pitchFamily="34" charset="0"/>
              </a:rPr>
              <a:t>arts learning as part of a student’s well-rounded education?</a:t>
            </a:r>
            <a:endParaRPr lang="en-US" sz="4000" dirty="0"/>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600"/>
                </a:spcAft>
                <a:buClrTx/>
                <a:buSzTx/>
                <a:buFontTx/>
                <a:buNone/>
                <a:tabLst/>
                <a:defRPr/>
              </a:pPr>
              <a:t>38</a:t>
            </a:fld>
            <a:endParaRPr kumimoji="0" lang="en-US" sz="110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01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9282-2A96-43F0-B88A-7609C3AA41BD}"/>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rPr>
              <a:t>The Every Student Succeeds Act (ESSA)</a:t>
            </a:r>
            <a:endParaRPr lang="en-US" sz="4000" dirty="0"/>
          </a:p>
        </p:txBody>
      </p:sp>
      <p:sp>
        <p:nvSpPr>
          <p:cNvPr id="3" name="Content Placeholder 2">
            <a:extLst>
              <a:ext uri="{FF2B5EF4-FFF2-40B4-BE49-F238E27FC236}">
                <a16:creationId xmlns:a16="http://schemas.microsoft.com/office/drawing/2014/main" id="{F15A6506-479F-4E2E-AA1E-7C05ECBD9119}"/>
              </a:ext>
            </a:extLst>
          </p:cNvPr>
          <p:cNvSpPr>
            <a:spLocks noGrp="1"/>
          </p:cNvSpPr>
          <p:nvPr>
            <p:ph idx="1"/>
          </p:nvPr>
        </p:nvSpPr>
        <p:spPr>
          <a:xfrm>
            <a:off x="838200" y="1452696"/>
            <a:ext cx="10515600" cy="4903653"/>
          </a:xfrm>
        </p:spPr>
        <p:txBody>
          <a:bodyPr>
            <a:normAutofit fontScale="92500" lnSpcReduction="20000"/>
          </a:bodyPr>
          <a:lstStyle/>
          <a:p>
            <a:pPr marL="0" marR="0" lvl="0" indent="0" algn="ctr">
              <a:lnSpc>
                <a:spcPct val="110000"/>
              </a:lnSpc>
              <a:spcBef>
                <a:spcPts val="0"/>
              </a:spcBef>
              <a:spcAft>
                <a:spcPts val="1200"/>
              </a:spcAft>
              <a:buNone/>
            </a:pPr>
            <a:r>
              <a:rPr lang="en-US" dirty="0">
                <a:latin typeface="Arial" panose="020B0604020202020204" pitchFamily="34" charset="0"/>
                <a:ea typeface="Calibri" panose="020F0502020204030204" pitchFamily="34" charset="0"/>
              </a:rPr>
              <a:t>ESSA</a:t>
            </a:r>
            <a:r>
              <a:rPr lang="en-US" dirty="0">
                <a:effectLst/>
                <a:latin typeface="Arial" panose="020B0604020202020204" pitchFamily="34" charset="0"/>
                <a:ea typeface="Calibri" panose="020F0502020204030204" pitchFamily="34" charset="0"/>
              </a:rPr>
              <a:t> (2015) provides clear intent to support all students through a “well-rounded” education to include…</a:t>
            </a:r>
          </a:p>
          <a:p>
            <a:pPr marL="0" marR="0" lvl="0" indent="0" algn="ctr">
              <a:lnSpc>
                <a:spcPct val="110000"/>
              </a:lnSpc>
              <a:spcBef>
                <a:spcPts val="0"/>
              </a:spcBef>
              <a:spcAft>
                <a:spcPts val="1200"/>
              </a:spcAft>
              <a:buNone/>
            </a:pPr>
            <a:endParaRPr lang="en-US" dirty="0">
              <a:effectLst/>
              <a:latin typeface="Arial" panose="020B0604020202020204" pitchFamily="34" charset="0"/>
              <a:ea typeface="Calibri" panose="020F0502020204030204" pitchFamily="34" charset="0"/>
            </a:endParaRPr>
          </a:p>
          <a:p>
            <a:pPr marL="0" indent="0">
              <a:lnSpc>
                <a:spcPct val="110000"/>
              </a:lnSpc>
              <a:spcBef>
                <a:spcPts val="0"/>
              </a:spcBef>
              <a:spcAft>
                <a:spcPts val="1200"/>
              </a:spcAft>
              <a:buNone/>
            </a:pPr>
            <a:r>
              <a:rPr lang="en-US" dirty="0">
                <a:latin typeface="Arial" panose="020B0604020202020204" pitchFamily="34" charset="0"/>
                <a:ea typeface="Calibri" panose="020F0502020204030204" pitchFamily="34" charset="0"/>
              </a:rPr>
              <a:t>…courses, activities, and programming in subjects such as English, reading or language arts, writing, science, technology, engineering, mathematics, foreign languages, civics and government, economics, </a:t>
            </a:r>
            <a:r>
              <a:rPr lang="en-US" b="1" i="1" dirty="0">
                <a:solidFill>
                  <a:srgbClr val="7030A0"/>
                </a:solidFill>
                <a:latin typeface="Arial" panose="020B0604020202020204" pitchFamily="34" charset="0"/>
                <a:ea typeface="Calibri" panose="020F0502020204030204" pitchFamily="34" charset="0"/>
              </a:rPr>
              <a:t>arts</a:t>
            </a:r>
            <a:r>
              <a:rPr lang="en-US" dirty="0">
                <a:latin typeface="Arial" panose="020B0604020202020204" pitchFamily="34" charset="0"/>
                <a:ea typeface="Calibri" panose="020F0502020204030204" pitchFamily="34" charset="0"/>
              </a:rPr>
              <a:t>, history, geography, computer science, music, </a:t>
            </a:r>
            <a:r>
              <a:rPr lang="en-US" b="1" i="1" dirty="0">
                <a:solidFill>
                  <a:srgbClr val="7030A0"/>
                </a:solidFill>
                <a:latin typeface="Arial" panose="020B0604020202020204" pitchFamily="34" charset="0"/>
                <a:ea typeface="Calibri" panose="020F0502020204030204" pitchFamily="34" charset="0"/>
              </a:rPr>
              <a:t>career and technical education</a:t>
            </a:r>
            <a:r>
              <a:rPr lang="en-US" dirty="0">
                <a:latin typeface="Arial" panose="020B0604020202020204" pitchFamily="34" charset="0"/>
                <a:ea typeface="Calibri" panose="020F0502020204030204" pitchFamily="34" charset="0"/>
              </a:rPr>
              <a:t>, health, physical education, and any other subject, as determined by the State or local educational agency, with the purpose of providing all students access to an enriched curriculum and educational experience. </a:t>
            </a:r>
          </a:p>
          <a:p>
            <a:pPr marL="0" marR="0" lvl="0" indent="0">
              <a:lnSpc>
                <a:spcPct val="110000"/>
              </a:lnSpc>
              <a:spcBef>
                <a:spcPts val="0"/>
              </a:spcBef>
              <a:spcAft>
                <a:spcPts val="1200"/>
              </a:spcAft>
              <a:buNone/>
            </a:pPr>
            <a:endParaRPr lang="en-US"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6C4ECCA2-694F-4455-8C9C-4F112CA875C9}"/>
              </a:ext>
            </a:extLst>
          </p:cNvPr>
          <p:cNvSpPr>
            <a:spLocks noGrp="1"/>
          </p:cNvSpPr>
          <p:nvPr>
            <p:ph type="sldNum" sz="quarter" idx="12"/>
          </p:nvPr>
        </p:nvSpPr>
        <p:spPr/>
        <p:txBody>
          <a:bodyPr/>
          <a:lstStyle/>
          <a:p>
            <a:fld id="{1C8E0B4C-4C2F-4BE7-8793-29AB022C0CCB}" type="slidenum">
              <a:rPr lang="en-US" smtClean="0"/>
              <a:t>39</a:t>
            </a:fld>
            <a:endParaRPr lang="en-US"/>
          </a:p>
        </p:txBody>
      </p:sp>
    </p:spTree>
    <p:extLst>
      <p:ext uri="{BB962C8B-B14F-4D97-AF65-F5344CB8AC3E}">
        <p14:creationId xmlns:p14="http://schemas.microsoft.com/office/powerpoint/2010/main" val="161400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p:txBody>
          <a:bodyPr>
            <a:normAutofit/>
          </a:bodyPr>
          <a:lstStyle/>
          <a:p>
            <a:r>
              <a:rPr lang="en-US" sz="4000" dirty="0">
                <a:solidFill>
                  <a:srgbClr val="000000"/>
                </a:solidFill>
              </a:rPr>
              <a:t>Questions for Chapter 1: Focus on Artistic Literacy</a:t>
            </a:r>
          </a:p>
        </p:txBody>
      </p:sp>
      <p:sp>
        <p:nvSpPr>
          <p:cNvPr id="7" name="Content Placeholder 6">
            <a:extLst>
              <a:ext uri="{FF2B5EF4-FFF2-40B4-BE49-F238E27FC236}">
                <a16:creationId xmlns:a16="http://schemas.microsoft.com/office/drawing/2014/main" id="{5908F27E-36AA-4064-87F8-22209EC2BA8D}"/>
              </a:ext>
            </a:extLst>
          </p:cNvPr>
          <p:cNvSpPr>
            <a:spLocks noGrp="1"/>
          </p:cNvSpPr>
          <p:nvPr>
            <p:ph idx="1"/>
          </p:nvPr>
        </p:nvSpPr>
        <p:spPr/>
        <p:txBody>
          <a:bodyPr anchor="ctr">
            <a:normAutofit/>
          </a:bodyPr>
          <a:lstStyle/>
          <a:p>
            <a:pPr marL="514350" indent="-514350">
              <a:spcBef>
                <a:spcPts val="0"/>
              </a:spcBef>
              <a:spcAft>
                <a:spcPts val="1800"/>
              </a:spcAft>
              <a:buFont typeface="+mj-lt"/>
              <a:buAutoNum type="arabicPeriod"/>
            </a:pPr>
            <a:r>
              <a:rPr lang="en-US" dirty="0">
                <a:solidFill>
                  <a:srgbClr val="000000"/>
                </a:solidFill>
              </a:rPr>
              <a:t>What is artistic literacy?</a:t>
            </a:r>
          </a:p>
          <a:p>
            <a:pPr marL="514350" indent="-514350">
              <a:spcBef>
                <a:spcPts val="0"/>
              </a:spcBef>
              <a:spcAft>
                <a:spcPts val="1800"/>
              </a:spcAft>
              <a:buFont typeface="+mj-lt"/>
              <a:buAutoNum type="arabicPeriod"/>
            </a:pPr>
            <a:r>
              <a:rPr lang="en-US" dirty="0">
                <a:solidFill>
                  <a:srgbClr val="000000"/>
                </a:solidFill>
                <a:effectLst/>
                <a:ea typeface="Calibri" panose="020F0502020204030204" pitchFamily="34" charset="0"/>
                <a:cs typeface="Arial" panose="020B0604020202020204" pitchFamily="34" charset="0"/>
              </a:rPr>
              <a:t>What are the foundational concepts that drive California’s vision of artistic literacy</a:t>
            </a:r>
            <a:r>
              <a:rPr lang="en-US" dirty="0">
                <a:solidFill>
                  <a:srgbClr val="000000"/>
                </a:solidFill>
              </a:rPr>
              <a:t>?</a:t>
            </a:r>
          </a:p>
          <a:p>
            <a:pPr marL="514350" indent="-514350">
              <a:spcBef>
                <a:spcPts val="0"/>
              </a:spcBef>
              <a:spcAft>
                <a:spcPts val="1800"/>
              </a:spcAft>
              <a:buFont typeface="+mj-lt"/>
              <a:buAutoNum type="arabicPeriod"/>
            </a:pPr>
            <a:r>
              <a:rPr lang="en-US" dirty="0">
                <a:solidFill>
                  <a:srgbClr val="000000"/>
                </a:solidFill>
              </a:rPr>
              <a:t>What are the benefits of a sequential, standards-based arts education?</a:t>
            </a:r>
          </a:p>
          <a:p>
            <a:pPr marL="514350" indent="-514350">
              <a:spcBef>
                <a:spcPts val="0"/>
              </a:spcBef>
              <a:spcAft>
                <a:spcPts val="1800"/>
              </a:spcAft>
              <a:buFont typeface="+mj-lt"/>
              <a:buAutoNum type="arabicPeriod"/>
            </a:pPr>
            <a:r>
              <a:rPr lang="en-US" dirty="0">
                <a:solidFill>
                  <a:srgbClr val="000000"/>
                </a:solidFill>
              </a:rPr>
              <a:t>What role does arts education play in cognitive, creative, social, cultural, and emotional development?</a:t>
            </a: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a:normAutofit/>
          </a:bodyPr>
          <a:lstStyle/>
          <a:p>
            <a:pPr>
              <a:spcAft>
                <a:spcPts val="600"/>
              </a:spcAft>
            </a:pPr>
            <a:fld id="{1C8E0B4C-4C2F-4BE7-8793-29AB022C0CCB}" type="slidenum">
              <a:rPr lang="en-US" sz="1100">
                <a:solidFill>
                  <a:srgbClr val="FFFFFF"/>
                </a:solidFill>
              </a:rPr>
              <a:pPr>
                <a:spcAft>
                  <a:spcPts val="600"/>
                </a:spcAft>
              </a:pPr>
              <a:t>4</a:t>
            </a:fld>
            <a:endParaRPr lang="en-US" sz="1100">
              <a:solidFill>
                <a:srgbClr val="FFFFFF"/>
              </a:solidFill>
            </a:endParaRPr>
          </a:p>
        </p:txBody>
      </p:sp>
    </p:spTree>
    <p:extLst>
      <p:ext uri="{BB962C8B-B14F-4D97-AF65-F5344CB8AC3E}">
        <p14:creationId xmlns:p14="http://schemas.microsoft.com/office/powerpoint/2010/main" val="1914291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9282-2A96-43F0-B88A-7609C3AA41BD}"/>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rPr>
              <a:t>Under ESSA</a:t>
            </a:r>
            <a:endParaRPr lang="en-US" sz="8000" dirty="0"/>
          </a:p>
        </p:txBody>
      </p:sp>
      <p:sp>
        <p:nvSpPr>
          <p:cNvPr id="3" name="Content Placeholder 2">
            <a:extLst>
              <a:ext uri="{FF2B5EF4-FFF2-40B4-BE49-F238E27FC236}">
                <a16:creationId xmlns:a16="http://schemas.microsoft.com/office/drawing/2014/main" id="{F15A6506-479F-4E2E-AA1E-7C05ECBD9119}"/>
              </a:ext>
            </a:extLst>
          </p:cNvPr>
          <p:cNvSpPr>
            <a:spLocks noGrp="1"/>
          </p:cNvSpPr>
          <p:nvPr>
            <p:ph idx="1"/>
          </p:nvPr>
        </p:nvSpPr>
        <p:spPr/>
        <p:txBody>
          <a:bodyPr>
            <a:normAutofit fontScale="92500"/>
          </a:bodyPr>
          <a:lstStyle/>
          <a:p>
            <a:pPr lvl="1">
              <a:lnSpc>
                <a:spcPct val="110000"/>
              </a:lnSpc>
              <a:spcBef>
                <a:spcPts val="0"/>
              </a:spcBef>
              <a:spcAft>
                <a:spcPts val="1800"/>
              </a:spcAft>
            </a:pPr>
            <a:r>
              <a:rPr lang="en-US" sz="3000" dirty="0">
                <a:latin typeface="Arial" panose="020B0604020202020204" pitchFamily="34" charset="0"/>
                <a:ea typeface="Calibri" panose="020F0502020204030204" pitchFamily="34" charset="0"/>
                <a:cs typeface="Arial" panose="020B0604020202020204" pitchFamily="34" charset="0"/>
              </a:rPr>
              <a:t>F</a:t>
            </a:r>
            <a:r>
              <a:rPr lang="en-US" sz="3000" dirty="0">
                <a:effectLst/>
                <a:latin typeface="Arial" panose="020B0604020202020204" pitchFamily="34" charset="0"/>
                <a:ea typeface="Calibri" panose="020F0502020204030204" pitchFamily="34" charset="0"/>
                <a:cs typeface="Arial" panose="020B0604020202020204" pitchFamily="34" charset="0"/>
              </a:rPr>
              <a:t>lexibility in Title I funds can provide supplemental funds for a well-rounded education including the arts.</a:t>
            </a:r>
            <a:endParaRPr lang="en-US" sz="3000" b="1" dirty="0">
              <a:latin typeface="Arial" panose="020B0604020202020204" pitchFamily="34" charset="0"/>
              <a:ea typeface="Calibri" panose="020F0502020204030204" pitchFamily="34" charset="0"/>
              <a:cs typeface="Arial" panose="020B0604020202020204" pitchFamily="34" charset="0"/>
            </a:endParaRPr>
          </a:p>
          <a:p>
            <a:pPr lvl="1">
              <a:lnSpc>
                <a:spcPct val="110000"/>
              </a:lnSpc>
              <a:spcBef>
                <a:spcPts val="0"/>
              </a:spcBef>
              <a:spcAft>
                <a:spcPts val="1800"/>
              </a:spcAft>
            </a:pPr>
            <a:r>
              <a:rPr lang="en-US" sz="3000" dirty="0">
                <a:latin typeface="Arial" panose="020B0604020202020204" pitchFamily="34" charset="0"/>
                <a:ea typeface="Calibri" panose="020F0502020204030204" pitchFamily="34" charset="0"/>
                <a:cs typeface="Arial" panose="020B0604020202020204" pitchFamily="34" charset="0"/>
              </a:rPr>
              <a:t>P</a:t>
            </a:r>
            <a:r>
              <a:rPr lang="en-US" sz="3000" dirty="0">
                <a:effectLst/>
                <a:latin typeface="Arial" panose="020B0604020202020204" pitchFamily="34" charset="0"/>
                <a:ea typeface="Calibri" panose="020F0502020204030204" pitchFamily="34" charset="0"/>
                <a:cs typeface="Arial" panose="020B0604020202020204" pitchFamily="34" charset="0"/>
              </a:rPr>
              <a:t>rofessional learning and development for teachers of the arts disciplines (single subject and multiple subject teachers) can be provided through ESSA Titles I, II and IV funds.</a:t>
            </a:r>
          </a:p>
          <a:p>
            <a:pPr lvl="1">
              <a:lnSpc>
                <a:spcPct val="110000"/>
              </a:lnSpc>
              <a:spcBef>
                <a:spcPts val="0"/>
              </a:spcBef>
              <a:spcAft>
                <a:spcPts val="1800"/>
              </a:spcAft>
            </a:pPr>
            <a:r>
              <a:rPr lang="en-US" sz="3000" dirty="0">
                <a:latin typeface="Arial" panose="020B0604020202020204" pitchFamily="34" charset="0"/>
                <a:ea typeface="Calibri" panose="020F0502020204030204" pitchFamily="34" charset="0"/>
                <a:cs typeface="Arial" panose="020B0604020202020204" pitchFamily="34" charset="0"/>
              </a:rPr>
              <a:t>R</a:t>
            </a:r>
            <a:r>
              <a:rPr lang="en-US" sz="3000" dirty="0">
                <a:effectLst/>
                <a:latin typeface="Arial" panose="020B0604020202020204" pitchFamily="34" charset="0"/>
                <a:ea typeface="Calibri" panose="020F0502020204030204" pitchFamily="34" charset="0"/>
                <a:cs typeface="Arial" panose="020B0604020202020204" pitchFamily="34" charset="0"/>
              </a:rPr>
              <a:t>emoving students from the classroom, including arts classrooms, for remedial instruction is discouraged.</a:t>
            </a:r>
          </a:p>
          <a:p>
            <a:pPr marL="342900" indent="-342900">
              <a:lnSpc>
                <a:spcPct val="110000"/>
              </a:lnSpc>
              <a:spcBef>
                <a:spcPts val="0"/>
              </a:spcBef>
              <a:spcAft>
                <a:spcPts val="120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E08DF9D-5574-4221-A408-E3CF1235A9E2}"/>
              </a:ext>
            </a:extLst>
          </p:cNvPr>
          <p:cNvSpPr>
            <a:spLocks noGrp="1"/>
          </p:cNvSpPr>
          <p:nvPr>
            <p:ph type="sldNum" sz="quarter" idx="12"/>
          </p:nvPr>
        </p:nvSpPr>
        <p:spPr/>
        <p:txBody>
          <a:bodyPr/>
          <a:lstStyle/>
          <a:p>
            <a:fld id="{1C8E0B4C-4C2F-4BE7-8793-29AB022C0CCB}" type="slidenum">
              <a:rPr lang="en-US" smtClean="0"/>
              <a:t>40</a:t>
            </a:fld>
            <a:endParaRPr lang="en-US"/>
          </a:p>
        </p:txBody>
      </p:sp>
    </p:spTree>
    <p:extLst>
      <p:ext uri="{BB962C8B-B14F-4D97-AF65-F5344CB8AC3E}">
        <p14:creationId xmlns:p14="http://schemas.microsoft.com/office/powerpoint/2010/main" val="214905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FDF4-E240-41C1-974F-2E3A43FCE1F0}"/>
              </a:ext>
            </a:extLst>
          </p:cNvPr>
          <p:cNvSpPr>
            <a:spLocks noGrp="1"/>
          </p:cNvSpPr>
          <p:nvPr>
            <p:ph type="title"/>
          </p:nvPr>
        </p:nvSpPr>
        <p:spPr/>
        <p:txBody>
          <a:bodyPr>
            <a:noAutofit/>
          </a:bodyPr>
          <a:lstStyle/>
          <a:p>
            <a:pPr algn="ctr"/>
            <a:r>
              <a:rPr lang="en-US" sz="4000" dirty="0">
                <a:effectLst/>
                <a:latin typeface="Arial" panose="020B0604020202020204" pitchFamily="34" charset="0"/>
                <a:ea typeface="Calibri" panose="020F0502020204030204" pitchFamily="34" charset="0"/>
              </a:rPr>
              <a:t>California </a:t>
            </a:r>
            <a:r>
              <a:rPr lang="en-US" sz="4000" i="1" dirty="0">
                <a:effectLst/>
                <a:latin typeface="Arial" panose="020B0604020202020204" pitchFamily="34" charset="0"/>
                <a:ea typeface="Calibri" panose="020F0502020204030204" pitchFamily="34" charset="0"/>
              </a:rPr>
              <a:t>Education Code</a:t>
            </a:r>
            <a:endParaRPr lang="en-US" sz="4000" dirty="0"/>
          </a:p>
        </p:txBody>
      </p:sp>
      <p:sp>
        <p:nvSpPr>
          <p:cNvPr id="3" name="Content Placeholder 2">
            <a:extLst>
              <a:ext uri="{FF2B5EF4-FFF2-40B4-BE49-F238E27FC236}">
                <a16:creationId xmlns:a16="http://schemas.microsoft.com/office/drawing/2014/main" id="{9958B423-8628-4D0B-AB67-5C4C81BBFA4D}"/>
              </a:ext>
            </a:extLst>
          </p:cNvPr>
          <p:cNvSpPr>
            <a:spLocks noGrp="1"/>
          </p:cNvSpPr>
          <p:nvPr>
            <p:ph idx="1"/>
          </p:nvPr>
        </p:nvSpPr>
        <p:spPr/>
        <p:txBody>
          <a:bodyPr>
            <a:normAutofit lnSpcReduction="10000"/>
          </a:bodyPr>
          <a:lstStyle/>
          <a:p>
            <a:pPr marL="0" indent="0">
              <a:spcBef>
                <a:spcPts val="0"/>
              </a:spcBef>
              <a:spcAft>
                <a:spcPts val="1800"/>
              </a:spcAft>
              <a:buNone/>
            </a:pPr>
            <a:r>
              <a:rPr lang="en-US" dirty="0">
                <a:latin typeface="Arial" panose="020B0604020202020204" pitchFamily="34" charset="0"/>
                <a:ea typeface="Calibri" panose="020F0502020204030204" pitchFamily="34" charset="0"/>
              </a:rPr>
              <a:t>I</a:t>
            </a:r>
            <a:r>
              <a:rPr lang="en-US" dirty="0">
                <a:effectLst/>
                <a:latin typeface="Arial" panose="020B0604020202020204" pitchFamily="34" charset="0"/>
                <a:ea typeface="Calibri" panose="020F0502020204030204" pitchFamily="34" charset="0"/>
              </a:rPr>
              <a:t>ncludes</a:t>
            </a:r>
            <a:r>
              <a:rPr lang="en-US" i="1" dirty="0">
                <a:effectLst/>
                <a:latin typeface="Arial" panose="020B0604020202020204" pitchFamily="34" charset="0"/>
                <a:ea typeface="Calibri" panose="020F0502020204030204" pitchFamily="34" charset="0"/>
              </a:rPr>
              <a:t> </a:t>
            </a:r>
            <a:r>
              <a:rPr lang="en-US" dirty="0">
                <a:effectLst/>
                <a:latin typeface="Arial" panose="020B0604020202020204" pitchFamily="34" charset="0"/>
                <a:ea typeface="Calibri" panose="020F0502020204030204" pitchFamily="34" charset="0"/>
              </a:rPr>
              <a:t>minimum requirements for graduation and expectations for arts education in grades 1–12</a:t>
            </a:r>
            <a:endParaRPr lang="en-US" i="1" dirty="0">
              <a:effectLst/>
              <a:latin typeface="Arial" panose="020B0604020202020204" pitchFamily="34" charset="0"/>
              <a:ea typeface="Calibri" panose="020F0502020204030204" pitchFamily="34" charset="0"/>
            </a:endParaRPr>
          </a:p>
          <a:p>
            <a:pPr>
              <a:spcBef>
                <a:spcPts val="0"/>
              </a:spcBef>
              <a:spcAft>
                <a:spcPts val="1800"/>
              </a:spcAft>
            </a:pPr>
            <a:r>
              <a:rPr lang="en-US" i="1" dirty="0">
                <a:effectLst/>
                <a:latin typeface="Arial" panose="020B0604020202020204" pitchFamily="34" charset="0"/>
                <a:ea typeface="Calibri" panose="020F0502020204030204" pitchFamily="34" charset="0"/>
              </a:rPr>
              <a:t>EC</a:t>
            </a:r>
            <a:r>
              <a:rPr lang="en-US" dirty="0">
                <a:effectLst/>
                <a:latin typeface="Arial" panose="020B0604020202020204" pitchFamily="34" charset="0"/>
                <a:ea typeface="Calibri" panose="020F0502020204030204" pitchFamily="34" charset="0"/>
              </a:rPr>
              <a:t> Section 51222.3 — high school graduation requirements include one year of visual and performing arts, foreign language, or career technical education </a:t>
            </a:r>
          </a:p>
          <a:p>
            <a:pPr>
              <a:spcBef>
                <a:spcPts val="0"/>
              </a:spcBef>
              <a:spcAft>
                <a:spcPts val="1800"/>
              </a:spcAft>
            </a:pPr>
            <a:r>
              <a:rPr lang="en-US" i="1" dirty="0">
                <a:effectLst/>
                <a:latin typeface="Arial" panose="020B0604020202020204" pitchFamily="34" charset="0"/>
                <a:ea typeface="Calibri" panose="020F0502020204030204" pitchFamily="34" charset="0"/>
              </a:rPr>
              <a:t>EC</a:t>
            </a:r>
            <a:r>
              <a:rPr lang="en-US" dirty="0">
                <a:effectLst/>
                <a:latin typeface="Arial" panose="020B0604020202020204" pitchFamily="34" charset="0"/>
                <a:ea typeface="Calibri" panose="020F0502020204030204" pitchFamily="34" charset="0"/>
              </a:rPr>
              <a:t> Section 51210 — r</a:t>
            </a:r>
            <a:r>
              <a:rPr lang="en-US" dirty="0">
                <a:latin typeface="Arial" panose="020B0604020202020204" pitchFamily="34" charset="0"/>
                <a:ea typeface="Calibri" panose="020F0502020204030204" pitchFamily="34" charset="0"/>
              </a:rPr>
              <a:t>equires</a:t>
            </a:r>
            <a:r>
              <a:rPr lang="en-US" dirty="0">
                <a:effectLst/>
                <a:latin typeface="Arial" panose="020B0604020202020204" pitchFamily="34" charset="0"/>
                <a:ea typeface="Calibri" panose="020F0502020204030204" pitchFamily="34" charset="0"/>
              </a:rPr>
              <a:t> that all students in grades 1 to 6 shall receive instruction in visual and performing arts</a:t>
            </a:r>
          </a:p>
          <a:p>
            <a:pPr>
              <a:spcBef>
                <a:spcPts val="0"/>
              </a:spcBef>
              <a:spcAft>
                <a:spcPts val="1800"/>
              </a:spcAft>
            </a:pPr>
            <a:r>
              <a:rPr lang="en-US" i="1" dirty="0">
                <a:effectLst/>
                <a:latin typeface="Arial" panose="020B0604020202020204" pitchFamily="34" charset="0"/>
                <a:ea typeface="Calibri" panose="020F0502020204030204" pitchFamily="34" charset="0"/>
              </a:rPr>
              <a:t>EC</a:t>
            </a:r>
            <a:r>
              <a:rPr lang="en-US" dirty="0">
                <a:effectLst/>
                <a:latin typeface="Arial" panose="020B0604020202020204" pitchFamily="34" charset="0"/>
                <a:ea typeface="Calibri" panose="020F0502020204030204" pitchFamily="34" charset="0"/>
              </a:rPr>
              <a:t> Section 51220 — </a:t>
            </a:r>
            <a:r>
              <a:rPr lang="en-US" dirty="0">
                <a:effectLst/>
                <a:latin typeface="Arial" panose="020B0604020202020204" pitchFamily="34" charset="0"/>
                <a:ea typeface="Calibri" panose="020F0502020204030204" pitchFamily="34" charset="0"/>
                <a:cs typeface="Arial" panose="020B0604020202020204" pitchFamily="34" charset="0"/>
              </a:rPr>
              <a:t>stipulates that all students grades 7 to 12, shall have access to courses in visual and performing arts</a:t>
            </a:r>
          </a:p>
        </p:txBody>
      </p:sp>
      <p:sp>
        <p:nvSpPr>
          <p:cNvPr id="4" name="Slide Number Placeholder 3">
            <a:extLst>
              <a:ext uri="{FF2B5EF4-FFF2-40B4-BE49-F238E27FC236}">
                <a16:creationId xmlns:a16="http://schemas.microsoft.com/office/drawing/2014/main" id="{3DC886FA-D63B-4ABD-A01E-EAE4847C197B}"/>
              </a:ext>
            </a:extLst>
          </p:cNvPr>
          <p:cNvSpPr>
            <a:spLocks noGrp="1"/>
          </p:cNvSpPr>
          <p:nvPr>
            <p:ph type="sldNum" sz="quarter" idx="12"/>
          </p:nvPr>
        </p:nvSpPr>
        <p:spPr/>
        <p:txBody>
          <a:bodyPr/>
          <a:lstStyle/>
          <a:p>
            <a:fld id="{1C8E0B4C-4C2F-4BE7-8793-29AB022C0CCB}" type="slidenum">
              <a:rPr lang="en-US" smtClean="0"/>
              <a:t>41</a:t>
            </a:fld>
            <a:endParaRPr lang="en-US"/>
          </a:p>
        </p:txBody>
      </p:sp>
    </p:spTree>
    <p:extLst>
      <p:ext uri="{BB962C8B-B14F-4D97-AF65-F5344CB8AC3E}">
        <p14:creationId xmlns:p14="http://schemas.microsoft.com/office/powerpoint/2010/main" val="2867049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FDF4-E240-41C1-974F-2E3A43FCE1F0}"/>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rPr>
              <a:t>University of California (UC) and </a:t>
            </a:r>
            <a:br>
              <a:rPr lang="en-US" sz="4000" dirty="0">
                <a:effectLst/>
                <a:latin typeface="Arial" panose="020B0604020202020204" pitchFamily="34" charset="0"/>
                <a:ea typeface="Calibri" panose="020F0502020204030204" pitchFamily="34" charset="0"/>
              </a:rPr>
            </a:br>
            <a:r>
              <a:rPr lang="en-US" sz="4000" dirty="0">
                <a:effectLst/>
                <a:latin typeface="Arial" panose="020B0604020202020204" pitchFamily="34" charset="0"/>
                <a:ea typeface="Calibri" panose="020F0502020204030204" pitchFamily="34" charset="0"/>
              </a:rPr>
              <a:t>California State University (CSU)</a:t>
            </a:r>
            <a:endParaRPr lang="en-US" sz="4000" dirty="0"/>
          </a:p>
        </p:txBody>
      </p:sp>
      <p:sp>
        <p:nvSpPr>
          <p:cNvPr id="4" name="Content Placeholder 3">
            <a:extLst>
              <a:ext uri="{FF2B5EF4-FFF2-40B4-BE49-F238E27FC236}">
                <a16:creationId xmlns:a16="http://schemas.microsoft.com/office/drawing/2014/main" id="{79593C3A-E2DE-4858-B4FC-66BBC916BBE9}"/>
              </a:ext>
            </a:extLst>
          </p:cNvPr>
          <p:cNvSpPr>
            <a:spLocks noGrp="1"/>
          </p:cNvSpPr>
          <p:nvPr>
            <p:ph idx="1"/>
          </p:nvPr>
        </p:nvSpPr>
        <p:spPr/>
        <p:txBody>
          <a:bodyPr>
            <a:noAutofit/>
          </a:bodyPr>
          <a:lstStyle/>
          <a:p>
            <a:pPr>
              <a:spcBef>
                <a:spcPts val="0"/>
              </a:spcBef>
              <a:spcAft>
                <a:spcPts val="1800"/>
              </a:spcAft>
            </a:pPr>
            <a:r>
              <a:rPr lang="en-US" sz="2400" dirty="0">
                <a:latin typeface="Arial" panose="020B0604020202020204" pitchFamily="34" charset="0"/>
                <a:ea typeface="Calibri" panose="020F0502020204030204" pitchFamily="34" charset="0"/>
                <a:cs typeface="Arial" panose="020B0604020202020204" pitchFamily="34" charset="0"/>
              </a:rPr>
              <a:t>The UC/CSU systems have established a uniform minimum set of courses required for admission as a freshman, including one year of visual and performing arts.</a:t>
            </a:r>
          </a:p>
          <a:p>
            <a:pPr>
              <a:spcBef>
                <a:spcPts val="0"/>
              </a:spcBef>
              <a:spcAft>
                <a:spcPts val="1800"/>
              </a:spcAft>
            </a:pPr>
            <a:r>
              <a:rPr lang="en-US" sz="2400" dirty="0">
                <a:latin typeface="Arial" panose="020B0604020202020204" pitchFamily="34" charset="0"/>
                <a:ea typeface="Calibri" panose="020F0502020204030204" pitchFamily="34" charset="0"/>
                <a:cs typeface="Arial" panose="020B0604020202020204" pitchFamily="34" charset="0"/>
              </a:rPr>
              <a:t>The </a:t>
            </a:r>
            <a:r>
              <a:rPr lang="en-US" sz="2400" dirty="0">
                <a:effectLst/>
                <a:latin typeface="Arial" panose="020B0604020202020204" pitchFamily="34" charset="0"/>
                <a:ea typeface="Calibri" panose="020F0502020204030204" pitchFamily="34" charset="0"/>
                <a:cs typeface="Arial" panose="020B0604020202020204" pitchFamily="34" charset="0"/>
              </a:rPr>
              <a:t>UC maintains public “A–G” course lists that provide complete information about the high school courses.</a:t>
            </a:r>
          </a:p>
          <a:p>
            <a:pPr>
              <a:spcBef>
                <a:spcPts val="0"/>
              </a:spcBef>
              <a:spcAft>
                <a:spcPts val="1800"/>
              </a:spcAft>
            </a:pPr>
            <a:r>
              <a:rPr lang="en-US" sz="2400" dirty="0">
                <a:effectLst/>
                <a:latin typeface="Arial" panose="020B0604020202020204" pitchFamily="34" charset="0"/>
                <a:ea typeface="Calibri" panose="020F0502020204030204" pitchFamily="34" charset="0"/>
                <a:cs typeface="Arial" panose="020B0604020202020204" pitchFamily="34" charset="0"/>
              </a:rPr>
              <a:t>The Visual and Performing Arts requirement (“F”) consists of one year of college-preparatory visual and performing arts in one of the following disciplines: dance, music, theatre, visual arts, or interdisciplinary arts. </a:t>
            </a:r>
          </a:p>
          <a:p>
            <a:pPr>
              <a:spcBef>
                <a:spcPts val="0"/>
              </a:spcBef>
              <a:spcAft>
                <a:spcPts val="1800"/>
              </a:spcAft>
            </a:pPr>
            <a:r>
              <a:rPr lang="en-US" sz="2400" dirty="0">
                <a:effectLst/>
                <a:latin typeface="Arial" panose="020B0604020202020204" pitchFamily="34" charset="0"/>
                <a:ea typeface="Calibri" panose="020F0502020204030204" pitchFamily="34" charset="0"/>
                <a:cs typeface="Arial" panose="020B0604020202020204" pitchFamily="34" charset="0"/>
              </a:rPr>
              <a:t>A–G courses that are approved by the UC system are accepted by the CSU system.</a:t>
            </a:r>
          </a:p>
        </p:txBody>
      </p:sp>
      <p:sp>
        <p:nvSpPr>
          <p:cNvPr id="3" name="Slide Number Placeholder 2">
            <a:extLst>
              <a:ext uri="{FF2B5EF4-FFF2-40B4-BE49-F238E27FC236}">
                <a16:creationId xmlns:a16="http://schemas.microsoft.com/office/drawing/2014/main" id="{40CCCC69-1318-47C3-A10E-E42DACDD1654}"/>
              </a:ext>
            </a:extLst>
          </p:cNvPr>
          <p:cNvSpPr>
            <a:spLocks noGrp="1"/>
          </p:cNvSpPr>
          <p:nvPr>
            <p:ph type="sldNum" sz="quarter" idx="12"/>
          </p:nvPr>
        </p:nvSpPr>
        <p:spPr/>
        <p:txBody>
          <a:bodyPr/>
          <a:lstStyle/>
          <a:p>
            <a:fld id="{1C8E0B4C-4C2F-4BE7-8793-29AB022C0CCB}" type="slidenum">
              <a:rPr lang="en-US" smtClean="0"/>
              <a:t>42</a:t>
            </a:fld>
            <a:endParaRPr lang="en-US"/>
          </a:p>
        </p:txBody>
      </p:sp>
    </p:spTree>
    <p:extLst>
      <p:ext uri="{BB962C8B-B14F-4D97-AF65-F5344CB8AC3E}">
        <p14:creationId xmlns:p14="http://schemas.microsoft.com/office/powerpoint/2010/main" val="570029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FDF4-E240-41C1-974F-2E3A43FCE1F0}"/>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cs typeface="Arial" panose="020B0604020202020204" pitchFamily="34" charset="0"/>
              </a:rPr>
              <a:t>Local Control Funding Formul</a:t>
            </a:r>
            <a:r>
              <a:rPr lang="en-US" sz="4000" dirty="0">
                <a:latin typeface="Arial" panose="020B0604020202020204" pitchFamily="34" charset="0"/>
                <a:ea typeface="Calibri" panose="020F0502020204030204" pitchFamily="34" charset="0"/>
                <a:cs typeface="Arial" panose="020B0604020202020204" pitchFamily="34" charset="0"/>
              </a:rPr>
              <a:t>a</a:t>
            </a:r>
            <a:endParaRPr lang="en-US" sz="4000" dirty="0"/>
          </a:p>
        </p:txBody>
      </p:sp>
      <p:sp>
        <p:nvSpPr>
          <p:cNvPr id="4" name="Content Placeholder 3">
            <a:extLst>
              <a:ext uri="{FF2B5EF4-FFF2-40B4-BE49-F238E27FC236}">
                <a16:creationId xmlns:a16="http://schemas.microsoft.com/office/drawing/2014/main" id="{79593C3A-E2DE-4858-B4FC-66BBC916BBE9}"/>
              </a:ext>
            </a:extLst>
          </p:cNvPr>
          <p:cNvSpPr>
            <a:spLocks noGrp="1"/>
          </p:cNvSpPr>
          <p:nvPr>
            <p:ph idx="1"/>
          </p:nvPr>
        </p:nvSpPr>
        <p:spPr>
          <a:xfrm>
            <a:off x="1052208" y="1690688"/>
            <a:ext cx="10515600" cy="4888242"/>
          </a:xfrm>
        </p:spPr>
        <p:txBody>
          <a:bodyPr>
            <a:noAutofit/>
          </a:bodyPr>
          <a:lstStyle/>
          <a:p>
            <a:pPr marL="0" marR="0" indent="0">
              <a:lnSpc>
                <a:spcPct val="100000"/>
              </a:lnSpc>
              <a:spcBef>
                <a:spcPts val="0"/>
              </a:spcBef>
              <a:spcAft>
                <a:spcPts val="1800"/>
              </a:spcAft>
              <a:buNone/>
            </a:pPr>
            <a:r>
              <a:rPr lang="en-US" b="1" dirty="0">
                <a:effectLst/>
                <a:latin typeface="Arial" panose="020B0604020202020204" pitchFamily="34" charset="0"/>
                <a:ea typeface="Calibri" panose="020F0502020204030204" pitchFamily="34" charset="0"/>
                <a:cs typeface="Arial" panose="020B0604020202020204" pitchFamily="34" charset="0"/>
              </a:rPr>
              <a:t>The Local Control Funding Formul</a:t>
            </a:r>
            <a:r>
              <a:rPr lang="en-US" b="1" dirty="0">
                <a:latin typeface="Arial" panose="020B0604020202020204" pitchFamily="34" charset="0"/>
                <a:ea typeface="Calibri" panose="020F0502020204030204" pitchFamily="34" charset="0"/>
                <a:cs typeface="Arial" panose="020B0604020202020204" pitchFamily="34" charset="0"/>
              </a:rPr>
              <a:t>a (LCFF) </a:t>
            </a:r>
          </a:p>
          <a:p>
            <a:pPr>
              <a:lnSpc>
                <a:spcPct val="100000"/>
              </a:lnSpc>
              <a:spcBef>
                <a:spcPts val="0"/>
              </a:spcBef>
              <a:spcAft>
                <a:spcPts val="1800"/>
              </a:spcAft>
            </a:pPr>
            <a:r>
              <a:rPr lang="en-US" sz="2400" dirty="0">
                <a:effectLst/>
                <a:latin typeface="Arial" panose="020B0604020202020204" pitchFamily="34" charset="0"/>
                <a:ea typeface="Calibri" panose="020F0502020204030204" pitchFamily="34" charset="0"/>
                <a:cs typeface="Arial" panose="020B0604020202020204" pitchFamily="34" charset="0"/>
              </a:rPr>
              <a:t>Creates funding targets based on student characteristics</a:t>
            </a:r>
          </a:p>
          <a:p>
            <a:pPr>
              <a:lnSpc>
                <a:spcPct val="100000"/>
              </a:lnSpc>
              <a:spcBef>
                <a:spcPts val="0"/>
              </a:spcBef>
              <a:spcAft>
                <a:spcPts val="1800"/>
              </a:spcAft>
            </a:pPr>
            <a:r>
              <a:rPr lang="en-US" sz="2400" dirty="0">
                <a:latin typeface="Arial" panose="020B0604020202020204" pitchFamily="34" charset="0"/>
                <a:ea typeface="Calibri" panose="020F0502020204030204" pitchFamily="34" charset="0"/>
                <a:cs typeface="Arial" panose="020B0604020202020204" pitchFamily="34" charset="0"/>
              </a:rPr>
              <a:t>P</a:t>
            </a:r>
            <a:r>
              <a:rPr lang="en-US" sz="2400" dirty="0">
                <a:effectLst/>
                <a:latin typeface="Arial" panose="020B0604020202020204" pitchFamily="34" charset="0"/>
                <a:ea typeface="Calibri" panose="020F0502020204030204" pitchFamily="34" charset="0"/>
                <a:cs typeface="Arial" panose="020B0604020202020204" pitchFamily="34" charset="0"/>
              </a:rPr>
              <a:t>rovides flexibility to use these funds to improve student outcomes </a:t>
            </a:r>
          </a:p>
          <a:p>
            <a:pPr marL="0" marR="0" indent="0">
              <a:lnSpc>
                <a:spcPct val="100000"/>
              </a:lnSpc>
              <a:spcBef>
                <a:spcPts val="0"/>
              </a:spcBef>
              <a:spcAft>
                <a:spcPts val="1800"/>
              </a:spcAft>
              <a:buNone/>
            </a:pPr>
            <a:r>
              <a:rPr lang="en-US" b="1" dirty="0">
                <a:effectLst/>
                <a:latin typeface="Arial" panose="020B0604020202020204" pitchFamily="34" charset="0"/>
                <a:ea typeface="Calibri" panose="020F0502020204030204" pitchFamily="34" charset="0"/>
                <a:cs typeface="Arial" panose="020B0604020202020204" pitchFamily="34" charset="0"/>
              </a:rPr>
              <a:t>The Local Control Accountability Plan (LCAP)</a:t>
            </a:r>
          </a:p>
          <a:p>
            <a:pPr>
              <a:lnSpc>
                <a:spcPct val="100000"/>
              </a:lnSpc>
              <a:spcBef>
                <a:spcPts val="0"/>
              </a:spcBef>
              <a:spcAft>
                <a:spcPts val="1800"/>
              </a:spcAft>
            </a:pPr>
            <a:r>
              <a:rPr lang="en-US" sz="2400" dirty="0">
                <a:latin typeface="Arial" panose="020B0604020202020204" pitchFamily="34" charset="0"/>
                <a:ea typeface="Calibri" panose="020F0502020204030204" pitchFamily="34" charset="0"/>
                <a:cs typeface="Arial" panose="020B0604020202020204" pitchFamily="34" charset="0"/>
              </a:rPr>
              <a:t>I</a:t>
            </a:r>
            <a:r>
              <a:rPr lang="en-US" sz="2400" dirty="0">
                <a:effectLst/>
                <a:latin typeface="Arial" panose="020B0604020202020204" pitchFamily="34" charset="0"/>
                <a:ea typeface="Calibri" panose="020F0502020204030204" pitchFamily="34" charset="0"/>
                <a:cs typeface="Arial" panose="020B0604020202020204" pitchFamily="34" charset="0"/>
              </a:rPr>
              <a:t>s a comprehensive planning tool to support student outcomes</a:t>
            </a:r>
          </a:p>
          <a:p>
            <a:pPr>
              <a:lnSpc>
                <a:spcPct val="100000"/>
              </a:lnSpc>
              <a:spcBef>
                <a:spcPts val="0"/>
              </a:spcBef>
              <a:spcAft>
                <a:spcPts val="1800"/>
              </a:spcAft>
            </a:pPr>
            <a:r>
              <a:rPr lang="en-US" sz="2400" dirty="0">
                <a:latin typeface="Arial" panose="020B0604020202020204" pitchFamily="34" charset="0"/>
                <a:ea typeface="Calibri" panose="020F0502020204030204" pitchFamily="34" charset="0"/>
                <a:cs typeface="Arial" panose="020B0604020202020204" pitchFamily="34" charset="0"/>
              </a:rPr>
              <a:t>D</a:t>
            </a:r>
            <a:r>
              <a:rPr lang="en-US" sz="2400" dirty="0">
                <a:effectLst/>
                <a:latin typeface="Arial" panose="020B0604020202020204" pitchFamily="34" charset="0"/>
                <a:ea typeface="Calibri" panose="020F0502020204030204" pitchFamily="34" charset="0"/>
                <a:cs typeface="Arial" panose="020B0604020202020204" pitchFamily="34" charset="0"/>
              </a:rPr>
              <a:t>escribes LEAs’ intent to meet annual goals for all pupils</a:t>
            </a:r>
          </a:p>
          <a:p>
            <a:pPr>
              <a:lnSpc>
                <a:spcPct val="100000"/>
              </a:lnSpc>
              <a:spcBef>
                <a:spcPts val="0"/>
              </a:spcBef>
              <a:spcAft>
                <a:spcPts val="1800"/>
              </a:spcAft>
            </a:pPr>
            <a:r>
              <a:rPr lang="en-US" sz="2400" dirty="0">
                <a:latin typeface="Arial" panose="020B0604020202020204" pitchFamily="34" charset="0"/>
                <a:ea typeface="Calibri" panose="020F0502020204030204" pitchFamily="34" charset="0"/>
                <a:cs typeface="Arial" panose="020B0604020202020204" pitchFamily="34" charset="0"/>
              </a:rPr>
              <a:t>S</a:t>
            </a:r>
            <a:r>
              <a:rPr lang="en-US" sz="2400" dirty="0">
                <a:effectLst/>
                <a:latin typeface="Arial" panose="020B0604020202020204" pitchFamily="34" charset="0"/>
                <a:ea typeface="Calibri" panose="020F0502020204030204" pitchFamily="34" charset="0"/>
                <a:cs typeface="Arial" panose="020B0604020202020204" pitchFamily="34" charset="0"/>
              </a:rPr>
              <a:t>hould clearly and specifically identify arts education with goals and related actions/services that address implementation of the arts standards</a:t>
            </a:r>
          </a:p>
        </p:txBody>
      </p:sp>
      <p:sp>
        <p:nvSpPr>
          <p:cNvPr id="3" name="Slide Number Placeholder 2">
            <a:extLst>
              <a:ext uri="{FF2B5EF4-FFF2-40B4-BE49-F238E27FC236}">
                <a16:creationId xmlns:a16="http://schemas.microsoft.com/office/drawing/2014/main" id="{BCCA1AB9-817D-4291-BC3D-4C11CB808745}"/>
              </a:ext>
            </a:extLst>
          </p:cNvPr>
          <p:cNvSpPr>
            <a:spLocks noGrp="1"/>
          </p:cNvSpPr>
          <p:nvPr>
            <p:ph type="sldNum" sz="quarter" idx="12"/>
          </p:nvPr>
        </p:nvSpPr>
        <p:spPr/>
        <p:txBody>
          <a:bodyPr/>
          <a:lstStyle/>
          <a:p>
            <a:fld id="{1C8E0B4C-4C2F-4BE7-8793-29AB022C0CCB}" type="slidenum">
              <a:rPr lang="en-US" smtClean="0"/>
              <a:t>43</a:t>
            </a:fld>
            <a:endParaRPr lang="en-US"/>
          </a:p>
        </p:txBody>
      </p:sp>
    </p:spTree>
    <p:extLst>
      <p:ext uri="{BB962C8B-B14F-4D97-AF65-F5344CB8AC3E}">
        <p14:creationId xmlns:p14="http://schemas.microsoft.com/office/powerpoint/2010/main" val="3964791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535022" y="2077193"/>
            <a:ext cx="5560978" cy="3063875"/>
          </a:xfrm>
        </p:spPr>
        <p:txBody>
          <a:bodyPr vert="horz" lIns="91440" tIns="45720" rIns="91440" bIns="45720" rtlCol="0" anchor="t">
            <a:normAutofit fontScale="90000"/>
          </a:bodyPr>
          <a:lstStyle/>
          <a:p>
            <a:r>
              <a:rPr lang="en-US" sz="4400" dirty="0"/>
              <a:t>Q7</a:t>
            </a:r>
            <a:r>
              <a:rPr lang="en-US" sz="4400" dirty="0">
                <a:effectLst/>
                <a:latin typeface="Arial" panose="020B0604020202020204" pitchFamily="34" charset="0"/>
                <a:ea typeface="Calibri" panose="020F0502020204030204" pitchFamily="34" charset="0"/>
                <a:cs typeface="Arial" panose="020B0604020202020204" pitchFamily="34" charset="0"/>
              </a:rPr>
              <a:t>—</a:t>
            </a:r>
            <a:r>
              <a:rPr lang="en-US" sz="4400" dirty="0"/>
              <a:t>What planning and considerations should be in place to provide students with opportunities to learn in the arts? </a:t>
            </a: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600"/>
                </a:spcAft>
                <a:buClrTx/>
                <a:buSzTx/>
                <a:buFontTx/>
                <a:buNone/>
                <a:tabLst/>
                <a:defRPr/>
              </a:pPr>
              <a:t>44</a:t>
            </a:fld>
            <a:endPar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052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04F7-0862-4736-BDF9-5349A2321639}"/>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rPr>
              <a:t>Opportunity to Learn in the Arts</a:t>
            </a:r>
            <a:endParaRPr lang="en-US" sz="4000" dirty="0"/>
          </a:p>
        </p:txBody>
      </p:sp>
      <p:sp>
        <p:nvSpPr>
          <p:cNvPr id="4" name="Content Placeholder 3">
            <a:extLst>
              <a:ext uri="{FF2B5EF4-FFF2-40B4-BE49-F238E27FC236}">
                <a16:creationId xmlns:a16="http://schemas.microsoft.com/office/drawing/2014/main" id="{2083B7C3-2ADB-4E0C-93C0-44D93B37A9F2}"/>
              </a:ext>
            </a:extLst>
          </p:cNvPr>
          <p:cNvSpPr>
            <a:spLocks noGrp="1"/>
          </p:cNvSpPr>
          <p:nvPr>
            <p:ph idx="1"/>
          </p:nvPr>
        </p:nvSpPr>
        <p:spPr>
          <a:xfrm>
            <a:off x="1606061" y="1962944"/>
            <a:ext cx="8979877" cy="4121150"/>
          </a:xfrm>
          <a:ln w="28575">
            <a:solidFill>
              <a:schemeClr val="accent3"/>
            </a:solidFill>
          </a:ln>
        </p:spPr>
        <p:txBody>
          <a:bodyPr/>
          <a:lstStyle/>
          <a:p>
            <a:pPr marL="0" indent="0">
              <a:lnSpc>
                <a:spcPct val="150000"/>
              </a:lnSpc>
              <a:buNone/>
            </a:pPr>
            <a:r>
              <a:rPr lang="en-US" dirty="0">
                <a:latin typeface="Arial" panose="020B0604020202020204" pitchFamily="34" charset="0"/>
                <a:ea typeface="Calibri" panose="020F0502020204030204" pitchFamily="34" charset="0"/>
                <a:cs typeface="Arial" panose="020B0604020202020204" pitchFamily="34" charset="0"/>
              </a:rPr>
              <a:t>Opportunity to Learn is a set of criteria by which to assess and report whether students and teachers have access to the necessary resources for students to achieve the state standards and to create a plan for ongoing improvement and sustainability.</a:t>
            </a:r>
          </a:p>
          <a:p>
            <a:pPr marL="0" indent="0" algn="r">
              <a:lnSpc>
                <a:spcPct val="150000"/>
              </a:lnSpc>
              <a:buNone/>
            </a:pPr>
            <a:r>
              <a:rPr lang="en-US" dirty="0">
                <a:latin typeface="Arial" panose="020B0604020202020204" pitchFamily="34" charset="0"/>
                <a:ea typeface="Calibri" panose="020F0502020204030204" pitchFamily="34" charset="0"/>
                <a:cs typeface="Arial" panose="020B0604020202020204" pitchFamily="34" charset="0"/>
              </a:rPr>
              <a:t>(Chapter 1, p. 32) </a:t>
            </a: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1AC4ECA-A550-44E1-BEE6-6D57223D0297}"/>
              </a:ext>
            </a:extLst>
          </p:cNvPr>
          <p:cNvSpPr>
            <a:spLocks noGrp="1"/>
          </p:cNvSpPr>
          <p:nvPr>
            <p:ph type="sldNum" sz="quarter" idx="12"/>
          </p:nvPr>
        </p:nvSpPr>
        <p:spPr/>
        <p:txBody>
          <a:bodyPr/>
          <a:lstStyle/>
          <a:p>
            <a:fld id="{1C8E0B4C-4C2F-4BE7-8793-29AB022C0CCB}" type="slidenum">
              <a:rPr lang="en-US" smtClean="0"/>
              <a:t>45</a:t>
            </a:fld>
            <a:endParaRPr lang="en-US"/>
          </a:p>
        </p:txBody>
      </p:sp>
    </p:spTree>
    <p:extLst>
      <p:ext uri="{BB962C8B-B14F-4D97-AF65-F5344CB8AC3E}">
        <p14:creationId xmlns:p14="http://schemas.microsoft.com/office/powerpoint/2010/main" val="2147319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1EAA7-A01B-44E2-B65B-866C620118E9}"/>
              </a:ext>
            </a:extLst>
          </p:cNvPr>
          <p:cNvSpPr>
            <a:spLocks noGrp="1"/>
          </p:cNvSpPr>
          <p:nvPr>
            <p:ph type="title"/>
          </p:nvPr>
        </p:nvSpPr>
        <p:spPr/>
        <p:txBody>
          <a:bodyPr>
            <a:normAutofit/>
          </a:bodyPr>
          <a:lstStyle/>
          <a:p>
            <a:pPr algn="ctr"/>
            <a:r>
              <a:rPr lang="en-US" sz="3600" dirty="0"/>
              <a:t>Opportunity to Learn Conditions and Resources</a:t>
            </a:r>
          </a:p>
        </p:txBody>
      </p:sp>
      <p:sp>
        <p:nvSpPr>
          <p:cNvPr id="8" name="Content Placeholder 7">
            <a:extLst>
              <a:ext uri="{FF2B5EF4-FFF2-40B4-BE49-F238E27FC236}">
                <a16:creationId xmlns:a16="http://schemas.microsoft.com/office/drawing/2014/main" id="{CE328C73-79E4-489F-8F46-5E4184F1F483}"/>
              </a:ext>
            </a:extLst>
          </p:cNvPr>
          <p:cNvSpPr>
            <a:spLocks noGrp="1"/>
          </p:cNvSpPr>
          <p:nvPr>
            <p:ph idx="1"/>
          </p:nvPr>
        </p:nvSpPr>
        <p:spPr>
          <a:xfrm>
            <a:off x="1295399" y="2420938"/>
            <a:ext cx="4226169" cy="3201987"/>
          </a:xfrm>
          <a:ln w="28575">
            <a:solidFill>
              <a:schemeClr val="accent3"/>
            </a:solidFill>
          </a:ln>
          <a:effectLst/>
        </p:spPr>
        <p:txBody>
          <a:bodyPr anchor="ctr">
            <a:normAutofit/>
          </a:bodyPr>
          <a:lstStyle/>
          <a:p>
            <a:pPr marL="0" indent="0">
              <a:buNone/>
            </a:pPr>
            <a:r>
              <a:rPr lang="en-US" sz="2400" dirty="0">
                <a:latin typeface="Arial" panose="020B0604020202020204" pitchFamily="34" charset="0"/>
                <a:ea typeface="Calibri" panose="020F0502020204030204" pitchFamily="34" charset="0"/>
                <a:cs typeface="Arial" panose="020B0604020202020204" pitchFamily="34" charset="0"/>
              </a:rPr>
              <a:t>Opportunity to Learn and the elements of an effective arts education program are further discussed in Chapter 9: Implementing Effective Arts Education, and additional details are provided in the discipline chapters.</a:t>
            </a:r>
          </a:p>
        </p:txBody>
      </p:sp>
      <p:sp>
        <p:nvSpPr>
          <p:cNvPr id="6" name="Content Placeholder 5">
            <a:extLst>
              <a:ext uri="{FF2B5EF4-FFF2-40B4-BE49-F238E27FC236}">
                <a16:creationId xmlns:a16="http://schemas.microsoft.com/office/drawing/2014/main" id="{6F93C763-34EE-4D87-9823-4D2543DB5427}"/>
              </a:ext>
            </a:extLst>
          </p:cNvPr>
          <p:cNvSpPr>
            <a:spLocks noGrp="1"/>
          </p:cNvSpPr>
          <p:nvPr>
            <p:ph idx="13"/>
          </p:nvPr>
        </p:nvSpPr>
        <p:spPr/>
        <p:txBody>
          <a:bodyPr/>
          <a:lstStyle/>
          <a:p>
            <a:pPr marL="342900" marR="0" lvl="0" indent="-342900">
              <a:lnSpc>
                <a:spcPct val="150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Curriculum</a:t>
            </a:r>
          </a:p>
          <a:p>
            <a:pPr marL="342900" marR="0" lvl="0" indent="-342900">
              <a:lnSpc>
                <a:spcPct val="150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Scheduling</a:t>
            </a:r>
          </a:p>
          <a:p>
            <a:pPr marL="342900" marR="0" lvl="0" indent="-342900">
              <a:lnSpc>
                <a:spcPct val="150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Staffing</a:t>
            </a:r>
          </a:p>
          <a:p>
            <a:pPr marL="342900" marR="0" lvl="0" indent="-342900">
              <a:lnSpc>
                <a:spcPct val="150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Facilities</a:t>
            </a:r>
          </a:p>
          <a:p>
            <a:pPr marL="342900" marR="0" lvl="0" indent="-342900">
              <a:lnSpc>
                <a:spcPct val="150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Physical Safety</a:t>
            </a:r>
          </a:p>
          <a:p>
            <a:pPr marL="342900" marR="0" lvl="0" indent="-342900">
              <a:lnSpc>
                <a:spcPct val="150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Materials and Equipment</a:t>
            </a:r>
          </a:p>
        </p:txBody>
      </p:sp>
      <p:sp>
        <p:nvSpPr>
          <p:cNvPr id="5" name="Slide Number Placeholder 4">
            <a:extLst>
              <a:ext uri="{FF2B5EF4-FFF2-40B4-BE49-F238E27FC236}">
                <a16:creationId xmlns:a16="http://schemas.microsoft.com/office/drawing/2014/main" id="{91B8F7F5-ED4E-4CD9-9383-9D0C22A40EC0}"/>
              </a:ext>
            </a:extLst>
          </p:cNvPr>
          <p:cNvSpPr>
            <a:spLocks noGrp="1"/>
          </p:cNvSpPr>
          <p:nvPr>
            <p:ph type="sldNum" sz="quarter" idx="12"/>
          </p:nvPr>
        </p:nvSpPr>
        <p:spPr/>
        <p:txBody>
          <a:bodyPr/>
          <a:lstStyle/>
          <a:p>
            <a:fld id="{1C8E0B4C-4C2F-4BE7-8793-29AB022C0CCB}" type="slidenum">
              <a:rPr lang="en-US" smtClean="0"/>
              <a:t>46</a:t>
            </a:fld>
            <a:endParaRPr lang="en-US"/>
          </a:p>
        </p:txBody>
      </p:sp>
    </p:spTree>
    <p:extLst>
      <p:ext uri="{BB962C8B-B14F-4D97-AF65-F5344CB8AC3E}">
        <p14:creationId xmlns:p14="http://schemas.microsoft.com/office/powerpoint/2010/main" val="3748540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C03A-59AB-42A3-A29F-673389925EB4}"/>
              </a:ext>
            </a:extLst>
          </p:cNvPr>
          <p:cNvSpPr>
            <a:spLocks noGrp="1"/>
          </p:cNvSpPr>
          <p:nvPr>
            <p:ph type="title"/>
          </p:nvPr>
        </p:nvSpPr>
        <p:spPr>
          <a:xfrm>
            <a:off x="838200" y="550863"/>
            <a:ext cx="10515600" cy="1325563"/>
          </a:xfrm>
        </p:spPr>
        <p:txBody>
          <a:bodyPr>
            <a:normAutofit/>
          </a:bodyPr>
          <a:lstStyle/>
          <a:p>
            <a:pPr algn="ctr"/>
            <a:r>
              <a:rPr lang="en-US" sz="4000" dirty="0"/>
              <a:t>A Note About Inclusion</a:t>
            </a:r>
          </a:p>
        </p:txBody>
      </p:sp>
      <p:sp>
        <p:nvSpPr>
          <p:cNvPr id="3" name="Content Placeholder 2">
            <a:extLst>
              <a:ext uri="{FF2B5EF4-FFF2-40B4-BE49-F238E27FC236}">
                <a16:creationId xmlns:a16="http://schemas.microsoft.com/office/drawing/2014/main" id="{76994540-249F-475F-B6FF-B124B4700D0F}"/>
              </a:ext>
            </a:extLst>
          </p:cNvPr>
          <p:cNvSpPr>
            <a:spLocks noGrp="1"/>
          </p:cNvSpPr>
          <p:nvPr>
            <p:ph idx="1"/>
          </p:nvPr>
        </p:nvSpPr>
        <p:spPr/>
        <p:txBody>
          <a:bodyPr>
            <a:normAutofit lnSpcReduction="10000"/>
          </a:bodyPr>
          <a:lstStyle/>
          <a:p>
            <a:pPr>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The </a:t>
            </a:r>
            <a:r>
              <a:rPr lang="en-US" i="1" dirty="0">
                <a:effectLst/>
                <a:latin typeface="Arial" panose="020B0604020202020204" pitchFamily="34" charset="0"/>
                <a:ea typeface="Calibri" panose="020F0502020204030204" pitchFamily="34" charset="0"/>
                <a:cs typeface="Arial" panose="020B0604020202020204" pitchFamily="34" charset="0"/>
              </a:rPr>
              <a:t>Arts Framework</a:t>
            </a:r>
            <a:r>
              <a:rPr lang="en-US" dirty="0">
                <a:effectLst/>
                <a:latin typeface="Arial" panose="020B0604020202020204" pitchFamily="34" charset="0"/>
                <a:ea typeface="Calibri" panose="020F0502020204030204" pitchFamily="34" charset="0"/>
                <a:cs typeface="Arial" panose="020B0604020202020204" pitchFamily="34" charset="0"/>
              </a:rPr>
              <a:t> supports the development and implementation of high-quality, discrete arts curriculum and instruction for all students with a wide range of needs, abilities, and experiences.</a:t>
            </a:r>
          </a:p>
          <a:p>
            <a:pPr>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Guidance related to access, equity, a</a:t>
            </a:r>
            <a:r>
              <a:rPr lang="en-US" dirty="0">
                <a:latin typeface="Arial" panose="020B0604020202020204" pitchFamily="34" charset="0"/>
                <a:ea typeface="Calibri" panose="020F0502020204030204" pitchFamily="34" charset="0"/>
                <a:cs typeface="Arial" panose="020B0604020202020204" pitchFamily="34" charset="0"/>
              </a:rPr>
              <a:t>nd inclusion is embedded throughout the </a:t>
            </a:r>
            <a:r>
              <a:rPr lang="en-US" i="1" dirty="0">
                <a:latin typeface="Arial" panose="020B0604020202020204" pitchFamily="34" charset="0"/>
                <a:ea typeface="Calibri" panose="020F0502020204030204" pitchFamily="34" charset="0"/>
                <a:cs typeface="Arial" panose="020B0604020202020204" pitchFamily="34" charset="0"/>
              </a:rPr>
              <a:t>Arts Framework</a:t>
            </a:r>
            <a:r>
              <a:rPr lang="en-US" dirty="0">
                <a:latin typeface="Arial" panose="020B0604020202020204" pitchFamily="34" charset="0"/>
                <a:ea typeface="Calibri" panose="020F0502020204030204" pitchFamily="34" charset="0"/>
                <a:cs typeface="Arial" panose="020B0604020202020204" pitchFamily="34" charset="0"/>
              </a:rPr>
              <a:t>.</a:t>
            </a:r>
          </a:p>
          <a:p>
            <a:pPr>
              <a:spcBef>
                <a:spcPts val="0"/>
              </a:spcBef>
              <a:spcAft>
                <a:spcPts val="1800"/>
              </a:spcAft>
            </a:pPr>
            <a:r>
              <a:rPr lang="en-US" dirty="0">
                <a:effectLst/>
                <a:latin typeface="Arial" panose="020B0604020202020204" pitchFamily="34" charset="0"/>
                <a:ea typeface="Calibri" panose="020F0502020204030204" pitchFamily="34" charset="0"/>
              </a:rPr>
              <a:t>The domain-specific languages of the arts provide students with alternative forms of expression and ways to demonstrate learning, and students will be on the continuum of learning fluency with this new language.</a:t>
            </a:r>
          </a:p>
        </p:txBody>
      </p:sp>
      <p:sp>
        <p:nvSpPr>
          <p:cNvPr id="4" name="Slide Number Placeholder 3">
            <a:extLst>
              <a:ext uri="{FF2B5EF4-FFF2-40B4-BE49-F238E27FC236}">
                <a16:creationId xmlns:a16="http://schemas.microsoft.com/office/drawing/2014/main" id="{0ECAF2E8-0BBC-48EC-B612-92F91B65AC1C}"/>
              </a:ext>
            </a:extLst>
          </p:cNvPr>
          <p:cNvSpPr>
            <a:spLocks noGrp="1"/>
          </p:cNvSpPr>
          <p:nvPr>
            <p:ph type="sldNum" sz="quarter" idx="12"/>
          </p:nvPr>
        </p:nvSpPr>
        <p:spPr/>
        <p:txBody>
          <a:bodyPr/>
          <a:lstStyle/>
          <a:p>
            <a:fld id="{1C8E0B4C-4C2F-4BE7-8793-29AB022C0CCB}" type="slidenum">
              <a:rPr lang="en-US" smtClean="0"/>
              <a:t>47</a:t>
            </a:fld>
            <a:endParaRPr lang="en-US"/>
          </a:p>
        </p:txBody>
      </p:sp>
    </p:spTree>
    <p:extLst>
      <p:ext uri="{BB962C8B-B14F-4D97-AF65-F5344CB8AC3E}">
        <p14:creationId xmlns:p14="http://schemas.microsoft.com/office/powerpoint/2010/main" val="643975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852794" y="1873705"/>
            <a:ext cx="5298683" cy="3110589"/>
          </a:xfrm>
        </p:spPr>
        <p:txBody>
          <a:bodyPr vert="horz" lIns="91440" tIns="45720" rIns="91440" bIns="45720" rtlCol="0" anchor="t">
            <a:normAutofit fontScale="90000"/>
          </a:bodyPr>
          <a:lstStyle/>
          <a:p>
            <a:r>
              <a:rPr lang="en-US" sz="4400" dirty="0">
                <a:effectLst/>
                <a:latin typeface="Arial" panose="020B0604020202020204" pitchFamily="34" charset="0"/>
                <a:ea typeface="Calibri" panose="020F0502020204030204" pitchFamily="34" charset="0"/>
              </a:rPr>
              <a:t>Q8</a:t>
            </a:r>
            <a:r>
              <a:rPr lang="en-US" sz="4400" dirty="0">
                <a:effectLst/>
                <a:latin typeface="Arial" panose="020B0604020202020204" pitchFamily="34" charset="0"/>
                <a:ea typeface="Calibri" panose="020F0502020204030204" pitchFamily="34" charset="0"/>
                <a:cs typeface="Arial" panose="020B0604020202020204" pitchFamily="34" charset="0"/>
              </a:rPr>
              <a:t>—</a:t>
            </a:r>
            <a:r>
              <a:rPr lang="en-US" sz="4400" dirty="0">
                <a:effectLst/>
                <a:latin typeface="Arial" panose="020B0604020202020204" pitchFamily="34" charset="0"/>
                <a:ea typeface="Calibri" panose="020F0502020204030204" pitchFamily="34" charset="0"/>
              </a:rPr>
              <a:t>What is the relationship and connection of the 2019 California </a:t>
            </a:r>
            <a:r>
              <a:rPr lang="en-US" sz="4400" i="1" dirty="0">
                <a:effectLst/>
                <a:latin typeface="Arial" panose="020B0604020202020204" pitchFamily="34" charset="0"/>
                <a:ea typeface="Calibri" panose="020F0502020204030204" pitchFamily="34" charset="0"/>
              </a:rPr>
              <a:t>Arts </a:t>
            </a:r>
            <a:r>
              <a:rPr lang="en-US" i="1" dirty="0">
                <a:latin typeface="Arial" panose="020B0604020202020204" pitchFamily="34" charset="0"/>
                <a:ea typeface="Calibri" panose="020F0502020204030204" pitchFamily="34" charset="0"/>
              </a:rPr>
              <a:t>S</a:t>
            </a:r>
            <a:r>
              <a:rPr lang="en-US" sz="4400" i="1" dirty="0">
                <a:effectLst/>
                <a:latin typeface="Arial" panose="020B0604020202020204" pitchFamily="34" charset="0"/>
                <a:ea typeface="Calibri" panose="020F0502020204030204" pitchFamily="34" charset="0"/>
              </a:rPr>
              <a:t>tandards</a:t>
            </a:r>
            <a:r>
              <a:rPr lang="en-US" sz="4400" dirty="0">
                <a:effectLst/>
                <a:latin typeface="Arial" panose="020B0604020202020204" pitchFamily="34" charset="0"/>
                <a:ea typeface="Calibri" panose="020F0502020204030204" pitchFamily="34" charset="0"/>
              </a:rPr>
              <a:t> to other standards?</a:t>
            </a:r>
            <a:endParaRPr lang="en-US" sz="4400" dirty="0"/>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600"/>
                </a:spcAft>
                <a:buClrTx/>
                <a:buSzTx/>
                <a:buFontTx/>
                <a:buNone/>
                <a:tabLst/>
                <a:defRPr/>
              </a:pPr>
              <a:t>48</a:t>
            </a:fld>
            <a:endPar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635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572E-4146-4EFD-80BE-B845D8DBD66D}"/>
              </a:ext>
            </a:extLst>
          </p:cNvPr>
          <p:cNvSpPr>
            <a:spLocks noGrp="1"/>
          </p:cNvSpPr>
          <p:nvPr>
            <p:ph type="title"/>
          </p:nvPr>
        </p:nvSpPr>
        <p:spPr/>
        <p:txBody>
          <a:bodyPr>
            <a:noAutofit/>
          </a:bodyPr>
          <a:lstStyle/>
          <a:p>
            <a:pPr marL="0" indent="0" algn="ctr">
              <a:buNone/>
            </a:pPr>
            <a:r>
              <a:rPr lang="en-US" sz="3200" dirty="0">
                <a:latin typeface="Arial" panose="020B0604020202020204" pitchFamily="34" charset="0"/>
                <a:ea typeface="Calibri" panose="020F0502020204030204" pitchFamily="34" charset="0"/>
              </a:rPr>
              <a:t>The California Common Core State Standards: English Language Arts and Literacy in History/Social Studies, Science, and Technical Subjects </a:t>
            </a:r>
            <a:r>
              <a:rPr lang="en-US" sz="3200" dirty="0">
                <a:effectLst/>
                <a:latin typeface="Arial" panose="020B0604020202020204" pitchFamily="34" charset="0"/>
                <a:ea typeface="Calibri" panose="020F0502020204030204" pitchFamily="34" charset="0"/>
                <a:cs typeface="Arial" panose="020B0604020202020204" pitchFamily="34" charset="0"/>
              </a:rPr>
              <a:t>(CA CCSS for ELA/Literacy) </a:t>
            </a:r>
            <a:endParaRPr lang="en-US" sz="3200" dirty="0">
              <a:effectLst/>
              <a:latin typeface="Arial" panose="020B060402020202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FA65E97C-ADB3-4585-AF2A-3AFDEA081CFE}"/>
              </a:ext>
            </a:extLst>
          </p:cNvPr>
          <p:cNvSpPr>
            <a:spLocks noGrp="1"/>
          </p:cNvSpPr>
          <p:nvPr>
            <p:ph sz="half" idx="1"/>
          </p:nvPr>
        </p:nvSpPr>
        <p:spPr>
          <a:xfrm>
            <a:off x="6209805" y="2141537"/>
            <a:ext cx="5498276" cy="4351338"/>
          </a:xfrm>
        </p:spPr>
        <p:txBody>
          <a:bodyPr>
            <a:normAutofit lnSpcReduction="10000"/>
          </a:bodyPr>
          <a:lstStyle/>
          <a:p>
            <a:pPr>
              <a:spcBef>
                <a:spcPts val="0"/>
              </a:spcBef>
              <a:spcAft>
                <a:spcPts val="1800"/>
              </a:spcAft>
            </a:pPr>
            <a:r>
              <a:rPr lang="en-US" sz="2400" dirty="0">
                <a:effectLst/>
                <a:latin typeface="Arial" panose="020B0604020202020204" pitchFamily="34" charset="0"/>
                <a:ea typeface="Calibri" panose="020F0502020204030204" pitchFamily="34" charset="0"/>
                <a:cs typeface="Arial" panose="020B0604020202020204" pitchFamily="34" charset="0"/>
              </a:rPr>
              <a:t>These standards provide guidance for literacy learning expectations and outcomes.</a:t>
            </a:r>
          </a:p>
          <a:p>
            <a:pPr>
              <a:spcBef>
                <a:spcPts val="0"/>
              </a:spcBef>
              <a:spcAft>
                <a:spcPts val="1800"/>
              </a:spcAft>
            </a:pPr>
            <a:r>
              <a:rPr lang="en-US" sz="2400" dirty="0">
                <a:latin typeface="Arial" panose="020B0604020202020204" pitchFamily="34" charset="0"/>
                <a:cs typeface="Arial" panose="020B0604020202020204" pitchFamily="34" charset="0"/>
              </a:rPr>
              <a:t>The language of each arts discipline extends traditional notions of text, reading, and writing from the </a:t>
            </a:r>
            <a:r>
              <a:rPr lang="en-US" sz="2400" dirty="0">
                <a:effectLst/>
                <a:latin typeface="Arial" panose="020B0604020202020204" pitchFamily="34" charset="0"/>
                <a:ea typeface="Calibri" panose="020F0502020204030204" pitchFamily="34" charset="0"/>
                <a:cs typeface="Arial" panose="020B0604020202020204" pitchFamily="34" charset="0"/>
              </a:rPr>
              <a:t>CA CCSS for ELA/Literacy.</a:t>
            </a:r>
            <a:endParaRPr lang="en-US" sz="2400" dirty="0">
              <a:latin typeface="Arial" panose="020B0604020202020204" pitchFamily="34" charset="0"/>
              <a:cs typeface="Arial" panose="020B0604020202020204" pitchFamily="34" charset="0"/>
            </a:endParaRPr>
          </a:p>
          <a:p>
            <a:pPr>
              <a:spcBef>
                <a:spcPts val="0"/>
              </a:spcBef>
              <a:spcAft>
                <a:spcPts val="1800"/>
              </a:spcAft>
            </a:pPr>
            <a:r>
              <a:rPr lang="en-US" sz="2400" dirty="0">
                <a:latin typeface="Arial" panose="020B0604020202020204" pitchFamily="34" charset="0"/>
                <a:ea typeface="Calibri" panose="020F0502020204030204" pitchFamily="34" charset="0"/>
                <a:cs typeface="Arial" panose="020B0604020202020204" pitchFamily="34" charset="0"/>
              </a:rPr>
              <a:t>L</a:t>
            </a:r>
            <a:r>
              <a:rPr lang="en-US" sz="2400" dirty="0">
                <a:effectLst/>
                <a:latin typeface="Arial" panose="020B0604020202020204" pitchFamily="34" charset="0"/>
                <a:ea typeface="Calibri" panose="020F0502020204030204" pitchFamily="34" charset="0"/>
                <a:cs typeface="Arial" panose="020B0604020202020204" pitchFamily="34" charset="0"/>
              </a:rPr>
              <a:t>iteracy in the arts includes skills and capacities to read, write, and communicate effectively using the unique language or symbols of the arts discipline.</a:t>
            </a:r>
          </a:p>
        </p:txBody>
      </p:sp>
      <p:pic>
        <p:nvPicPr>
          <p:cNvPr id="8" name="Content Placeholder 7" descr="Cover of the California Common Core State Standards: English Language Arts &amp; Literacy in History/Social Studies, Science, and Technical Subjects ">
            <a:extLst>
              <a:ext uri="{FF2B5EF4-FFF2-40B4-BE49-F238E27FC236}">
                <a16:creationId xmlns:a16="http://schemas.microsoft.com/office/drawing/2014/main" id="{68B7E12C-BCE3-4E0A-9EA3-46C98BE07CA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28205" y="2141537"/>
            <a:ext cx="5181600" cy="4181326"/>
          </a:xfrm>
        </p:spPr>
      </p:pic>
      <p:sp>
        <p:nvSpPr>
          <p:cNvPr id="4" name="Slide Number Placeholder 3">
            <a:extLst>
              <a:ext uri="{FF2B5EF4-FFF2-40B4-BE49-F238E27FC236}">
                <a16:creationId xmlns:a16="http://schemas.microsoft.com/office/drawing/2014/main" id="{F6B862D5-2CED-4043-8A70-D560BE62C207}"/>
              </a:ext>
            </a:extLst>
          </p:cNvPr>
          <p:cNvSpPr>
            <a:spLocks noGrp="1"/>
          </p:cNvSpPr>
          <p:nvPr>
            <p:ph type="sldNum" sz="quarter" idx="12"/>
          </p:nvPr>
        </p:nvSpPr>
        <p:spPr/>
        <p:txBody>
          <a:bodyPr/>
          <a:lstStyle/>
          <a:p>
            <a:fld id="{1C8E0B4C-4C2F-4BE7-8793-29AB022C0CCB}" type="slidenum">
              <a:rPr lang="en-US" smtClean="0"/>
              <a:t>49</a:t>
            </a:fld>
            <a:endParaRPr lang="en-US"/>
          </a:p>
        </p:txBody>
      </p:sp>
    </p:spTree>
    <p:extLst>
      <p:ext uri="{BB962C8B-B14F-4D97-AF65-F5344CB8AC3E}">
        <p14:creationId xmlns:p14="http://schemas.microsoft.com/office/powerpoint/2010/main" val="95702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p:txBody>
          <a:bodyPr>
            <a:normAutofit/>
          </a:bodyPr>
          <a:lstStyle/>
          <a:p>
            <a:r>
              <a:rPr lang="en-US" sz="4000" dirty="0">
                <a:solidFill>
                  <a:srgbClr val="000000"/>
                </a:solidFill>
              </a:rPr>
              <a:t>Additional Questions for Chapter 1</a:t>
            </a:r>
          </a:p>
        </p:txBody>
      </p:sp>
      <p:sp>
        <p:nvSpPr>
          <p:cNvPr id="7" name="Content Placeholder 6">
            <a:extLst>
              <a:ext uri="{FF2B5EF4-FFF2-40B4-BE49-F238E27FC236}">
                <a16:creationId xmlns:a16="http://schemas.microsoft.com/office/drawing/2014/main" id="{5908F27E-36AA-4064-87F8-22209EC2BA8D}"/>
              </a:ext>
            </a:extLst>
          </p:cNvPr>
          <p:cNvSpPr>
            <a:spLocks noGrp="1"/>
          </p:cNvSpPr>
          <p:nvPr>
            <p:ph idx="1"/>
          </p:nvPr>
        </p:nvSpPr>
        <p:spPr/>
        <p:txBody>
          <a:bodyPr anchor="ctr">
            <a:noAutofit/>
          </a:bodyPr>
          <a:lstStyle/>
          <a:p>
            <a:pPr marL="514350" indent="-514350">
              <a:spcBef>
                <a:spcPts val="0"/>
              </a:spcBef>
              <a:spcAft>
                <a:spcPts val="1800"/>
              </a:spcAft>
              <a:buFont typeface="+mj-lt"/>
              <a:buAutoNum type="arabicPeriod" startAt="5"/>
            </a:pPr>
            <a:r>
              <a:rPr lang="en-US" dirty="0">
                <a:solidFill>
                  <a:srgbClr val="000000"/>
                </a:solidFill>
              </a:rPr>
              <a:t>What role can arts education play in career readiness?</a:t>
            </a:r>
          </a:p>
          <a:p>
            <a:pPr>
              <a:spcBef>
                <a:spcPts val="0"/>
              </a:spcBef>
              <a:spcAft>
                <a:spcPts val="1800"/>
              </a:spcAft>
              <a:buFont typeface="+mj-lt"/>
              <a:buAutoNum type="arabicPeriod" startAt="5"/>
            </a:pPr>
            <a:r>
              <a:rPr lang="en-US" sz="2800" dirty="0">
                <a:latin typeface="Arial" panose="020B0604020202020204" pitchFamily="34" charset="0"/>
                <a:ea typeface="Calibri" panose="020F0502020204030204" pitchFamily="34" charset="0"/>
              </a:rPr>
              <a:t>How do federal and state policies support </a:t>
            </a:r>
            <a:r>
              <a:rPr lang="en-US" sz="2800" dirty="0">
                <a:effectLst/>
                <a:latin typeface="Arial" panose="020B0604020202020204" pitchFamily="34" charset="0"/>
                <a:ea typeface="Calibri" panose="020F0502020204030204" pitchFamily="34" charset="0"/>
              </a:rPr>
              <a:t>arts learning as part of a students’ well-rounded education?</a:t>
            </a:r>
          </a:p>
          <a:p>
            <a:pPr>
              <a:spcBef>
                <a:spcPts val="0"/>
              </a:spcBef>
              <a:spcAft>
                <a:spcPts val="1800"/>
              </a:spcAft>
              <a:buFont typeface="+mj-lt"/>
              <a:buAutoNum type="arabicPeriod" startAt="5"/>
            </a:pPr>
            <a:r>
              <a:rPr lang="en-US" dirty="0"/>
              <a:t>What planning and considerations should be in place to provide students with opportunities to learn in the arts?</a:t>
            </a:r>
          </a:p>
          <a:p>
            <a:pPr>
              <a:spcBef>
                <a:spcPts val="0"/>
              </a:spcBef>
              <a:spcAft>
                <a:spcPts val="1800"/>
              </a:spcAft>
              <a:buFont typeface="+mj-lt"/>
              <a:buAutoNum type="arabicPeriod" startAt="5"/>
            </a:pPr>
            <a:r>
              <a:rPr lang="en-US" dirty="0">
                <a:effectLst/>
                <a:ea typeface="Calibri" panose="020F0502020204030204" pitchFamily="34" charset="0"/>
              </a:rPr>
              <a:t>What is the relationship and connection of the 2019 California </a:t>
            </a:r>
            <a:r>
              <a:rPr lang="en-US" i="1" dirty="0">
                <a:effectLst/>
                <a:ea typeface="Calibri" panose="020F0502020204030204" pitchFamily="34" charset="0"/>
              </a:rPr>
              <a:t>Arts </a:t>
            </a:r>
            <a:r>
              <a:rPr lang="en-US" i="1" dirty="0">
                <a:ea typeface="Calibri" panose="020F0502020204030204" pitchFamily="34" charset="0"/>
              </a:rPr>
              <a:t>S</a:t>
            </a:r>
            <a:r>
              <a:rPr lang="en-US" i="1" dirty="0">
                <a:effectLst/>
                <a:ea typeface="Calibri" panose="020F0502020204030204" pitchFamily="34" charset="0"/>
              </a:rPr>
              <a:t>tandards </a:t>
            </a:r>
            <a:r>
              <a:rPr lang="en-US" dirty="0">
                <a:effectLst/>
                <a:ea typeface="Calibri" panose="020F0502020204030204" pitchFamily="34" charset="0"/>
              </a:rPr>
              <a:t>to other standards?</a:t>
            </a:r>
            <a:r>
              <a:rPr lang="en-US" dirty="0"/>
              <a:t> </a:t>
            </a:r>
            <a:endParaRPr lang="en-US" dirty="0">
              <a:solidFill>
                <a:srgbClr val="000000"/>
              </a:solidFill>
            </a:endParaRPr>
          </a:p>
          <a:p>
            <a:pPr marL="514350" indent="-514350">
              <a:spcBef>
                <a:spcPts val="0"/>
              </a:spcBef>
              <a:spcAft>
                <a:spcPts val="1200"/>
              </a:spcAft>
              <a:buFont typeface="+mj-lt"/>
              <a:buAutoNum type="arabicPeriod" startAt="5"/>
            </a:pPr>
            <a:endParaRPr lang="en-US" sz="2400" dirty="0">
              <a:solidFill>
                <a:srgbClr val="000000"/>
              </a:solidFill>
            </a:endParaRP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a:normAutofit/>
          </a:bodyPr>
          <a:lstStyle/>
          <a:p>
            <a:pPr>
              <a:spcAft>
                <a:spcPts val="600"/>
              </a:spcAft>
            </a:pPr>
            <a:fld id="{1C8E0B4C-4C2F-4BE7-8793-29AB022C0CCB}" type="slidenum">
              <a:rPr lang="en-US" sz="1100">
                <a:solidFill>
                  <a:srgbClr val="FFFFFF"/>
                </a:solidFill>
              </a:rPr>
              <a:pPr>
                <a:spcAft>
                  <a:spcPts val="600"/>
                </a:spcAft>
              </a:pPr>
              <a:t>5</a:t>
            </a:fld>
            <a:endParaRPr lang="en-US" sz="1100">
              <a:solidFill>
                <a:srgbClr val="FFFFFF"/>
              </a:solidFill>
            </a:endParaRPr>
          </a:p>
        </p:txBody>
      </p:sp>
    </p:spTree>
    <p:extLst>
      <p:ext uri="{BB962C8B-B14F-4D97-AF65-F5344CB8AC3E}">
        <p14:creationId xmlns:p14="http://schemas.microsoft.com/office/powerpoint/2010/main" val="23605105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572E-4146-4EFD-80BE-B845D8DBD66D}"/>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rPr>
              <a:t>Text in the Arts </a:t>
            </a:r>
            <a:r>
              <a:rPr lang="en-US" sz="4000" dirty="0">
                <a:latin typeface="Arial" panose="020B0604020202020204" pitchFamily="34" charset="0"/>
                <a:ea typeface="Calibri" panose="020F0502020204030204" pitchFamily="34" charset="0"/>
              </a:rPr>
              <a:t>D</a:t>
            </a:r>
            <a:r>
              <a:rPr lang="en-US" sz="4000" dirty="0">
                <a:effectLst/>
                <a:latin typeface="Arial" panose="020B0604020202020204" pitchFamily="34" charset="0"/>
                <a:ea typeface="Calibri" panose="020F0502020204030204" pitchFamily="34" charset="0"/>
              </a:rPr>
              <a:t>isciplines</a:t>
            </a:r>
            <a:endParaRPr lang="en-US" sz="8000" dirty="0"/>
          </a:p>
        </p:txBody>
      </p:sp>
      <p:sp>
        <p:nvSpPr>
          <p:cNvPr id="3" name="Content Placeholder 2">
            <a:extLst>
              <a:ext uri="{FF2B5EF4-FFF2-40B4-BE49-F238E27FC236}">
                <a16:creationId xmlns:a16="http://schemas.microsoft.com/office/drawing/2014/main" id="{FA65E97C-ADB3-4585-AF2A-3AFDEA081CFE}"/>
              </a:ext>
            </a:extLst>
          </p:cNvPr>
          <p:cNvSpPr>
            <a:spLocks noGrp="1"/>
          </p:cNvSpPr>
          <p:nvPr>
            <p:ph idx="1"/>
          </p:nvPr>
        </p:nvSpPr>
        <p:spPr/>
        <p:txBody>
          <a:bodyPr>
            <a:noAutofit/>
          </a:bodyPr>
          <a:lstStyle/>
          <a:p>
            <a:pPr>
              <a:spcBef>
                <a:spcPts val="0"/>
              </a:spcBef>
              <a:spcAft>
                <a:spcPts val="1800"/>
              </a:spcAft>
            </a:pPr>
            <a:r>
              <a:rPr lang="en-US" sz="2400" b="1" dirty="0"/>
              <a:t>“Text” refers to print and non-print forms in an arts discipline</a:t>
            </a:r>
            <a:r>
              <a:rPr lang="en-US" sz="2400" dirty="0"/>
              <a:t>, including a variety of formats such as an artwork, a performance, an exhibit, as well as any printed document discussing an artwork, performance or an arts discipline.</a:t>
            </a:r>
            <a:endParaRPr lang="en-US" sz="2400" b="1" dirty="0">
              <a:effectLst/>
              <a:ea typeface="Calibri" panose="020F0502020204030204" pitchFamily="34" charset="0"/>
            </a:endParaRPr>
          </a:p>
          <a:p>
            <a:pPr>
              <a:spcBef>
                <a:spcPts val="0"/>
              </a:spcBef>
              <a:spcAft>
                <a:spcPts val="1800"/>
              </a:spcAft>
            </a:pPr>
            <a:r>
              <a:rPr lang="en-US" sz="2400" b="1" dirty="0">
                <a:effectLst/>
                <a:ea typeface="Calibri" panose="020F0502020204030204" pitchFamily="34" charset="0"/>
              </a:rPr>
              <a:t>To “read” is to derive meaning</a:t>
            </a:r>
            <a:r>
              <a:rPr lang="en-US" sz="2400" b="1" dirty="0">
                <a:ea typeface="Calibri" panose="020F0502020204030204" pitchFamily="34" charset="0"/>
              </a:rPr>
              <a:t>—</a:t>
            </a:r>
            <a:r>
              <a:rPr lang="en-US" sz="2400" dirty="0">
                <a:effectLst/>
                <a:ea typeface="Calibri" panose="020F0502020204030204" pitchFamily="34" charset="0"/>
              </a:rPr>
              <a:t>When one derives meaning from an arts experience, a performance, or viewing of artwork, one is “reading” it. </a:t>
            </a:r>
            <a:endParaRPr lang="en-US" sz="2400" dirty="0">
              <a:ea typeface="Calibri" panose="020F0502020204030204" pitchFamily="34" charset="0"/>
            </a:endParaRPr>
          </a:p>
          <a:p>
            <a:pPr>
              <a:spcBef>
                <a:spcPts val="0"/>
              </a:spcBef>
              <a:spcAft>
                <a:spcPts val="1800"/>
              </a:spcAft>
            </a:pPr>
            <a:r>
              <a:rPr lang="en-US" sz="2400" b="1" dirty="0">
                <a:ea typeface="Calibri" panose="020F0502020204030204" pitchFamily="34" charset="0"/>
              </a:rPr>
              <a:t>T</a:t>
            </a:r>
            <a:r>
              <a:rPr lang="en-US" sz="2400" b="1" dirty="0">
                <a:effectLst/>
                <a:ea typeface="Calibri" panose="020F0502020204030204" pitchFamily="34" charset="0"/>
              </a:rPr>
              <a:t>o “write” is to convey meaning</a:t>
            </a:r>
            <a:r>
              <a:rPr lang="en-US" sz="2400" b="1" dirty="0">
                <a:ea typeface="Calibri" panose="020F0502020204030204" pitchFamily="34" charset="0"/>
              </a:rPr>
              <a:t>—</a:t>
            </a:r>
            <a:r>
              <a:rPr lang="en-US" sz="2400" dirty="0">
                <a:effectLst/>
                <a:ea typeface="Calibri" panose="020F0502020204030204" pitchFamily="34" charset="0"/>
              </a:rPr>
              <a:t>Meaning can be conveyed in the arts through a variety of methods such as making art, creating a performance, or drafting a printed document about an artistic endeavor.</a:t>
            </a:r>
            <a:endParaRPr lang="en-US" sz="2400" dirty="0"/>
          </a:p>
        </p:txBody>
      </p:sp>
      <p:sp>
        <p:nvSpPr>
          <p:cNvPr id="4" name="Slide Number Placeholder 3">
            <a:extLst>
              <a:ext uri="{FF2B5EF4-FFF2-40B4-BE49-F238E27FC236}">
                <a16:creationId xmlns:a16="http://schemas.microsoft.com/office/drawing/2014/main" id="{F6B862D5-2CED-4043-8A70-D560BE62C207}"/>
              </a:ext>
            </a:extLst>
          </p:cNvPr>
          <p:cNvSpPr>
            <a:spLocks noGrp="1"/>
          </p:cNvSpPr>
          <p:nvPr>
            <p:ph type="sldNum" sz="quarter" idx="12"/>
          </p:nvPr>
        </p:nvSpPr>
        <p:spPr/>
        <p:txBody>
          <a:bodyPr/>
          <a:lstStyle/>
          <a:p>
            <a:fld id="{1C8E0B4C-4C2F-4BE7-8793-29AB022C0CCB}" type="slidenum">
              <a:rPr lang="en-US" smtClean="0"/>
              <a:t>50</a:t>
            </a:fld>
            <a:endParaRPr lang="en-US"/>
          </a:p>
        </p:txBody>
      </p:sp>
    </p:spTree>
    <p:extLst>
      <p:ext uri="{BB962C8B-B14F-4D97-AF65-F5344CB8AC3E}">
        <p14:creationId xmlns:p14="http://schemas.microsoft.com/office/powerpoint/2010/main" val="2612035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1616-C9FB-4CAF-8B3B-D49D2B77CA32}"/>
              </a:ext>
            </a:extLst>
          </p:cNvPr>
          <p:cNvSpPr>
            <a:spLocks noGrp="1"/>
          </p:cNvSpPr>
          <p:nvPr>
            <p:ph type="title"/>
          </p:nvPr>
        </p:nvSpPr>
        <p:spPr/>
        <p:txBody>
          <a:bodyPr>
            <a:normAutofit/>
          </a:bodyPr>
          <a:lstStyle/>
          <a:p>
            <a:r>
              <a:rPr lang="en-US" sz="4000" dirty="0">
                <a:effectLst/>
              </a:rPr>
              <a:t>Examples of Text </a:t>
            </a:r>
            <a:r>
              <a:rPr lang="en-US" sz="4000" b="0" dirty="0">
                <a:effectLst/>
              </a:rPr>
              <a:t>in the Arts Disciplines </a:t>
            </a:r>
            <a:r>
              <a:rPr lang="en-US" sz="2700" b="0" dirty="0">
                <a:effectLst/>
              </a:rPr>
              <a:t>(1)</a:t>
            </a:r>
            <a:endParaRPr lang="en-US" sz="2400" dirty="0"/>
          </a:p>
        </p:txBody>
      </p:sp>
      <p:sp>
        <p:nvSpPr>
          <p:cNvPr id="4" name="Content Placeholder 3">
            <a:extLst>
              <a:ext uri="{FF2B5EF4-FFF2-40B4-BE49-F238E27FC236}">
                <a16:creationId xmlns:a16="http://schemas.microsoft.com/office/drawing/2014/main" id="{D49FF55E-46BB-4583-A7C7-D46D762CD219}"/>
              </a:ext>
            </a:extLst>
          </p:cNvPr>
          <p:cNvSpPr>
            <a:spLocks noGrp="1"/>
          </p:cNvSpPr>
          <p:nvPr>
            <p:ph idx="1"/>
          </p:nvPr>
        </p:nvSpPr>
        <p:spPr>
          <a:xfrm>
            <a:off x="609599" y="2584939"/>
            <a:ext cx="4781550" cy="2747963"/>
          </a:xfrm>
          <a:solidFill>
            <a:schemeClr val="bg1"/>
          </a:solidFill>
          <a:ln w="28575">
            <a:solidFill>
              <a:schemeClr val="accent4"/>
            </a:solidFill>
          </a:ln>
        </p:spPr>
        <p:txBody>
          <a:bodyPr/>
          <a:lstStyle/>
          <a:p>
            <a:pPr marL="0" marR="0" lvl="0" indent="0">
              <a:lnSpc>
                <a:spcPct val="100000"/>
              </a:lnSpc>
              <a:spcBef>
                <a:spcPts val="0"/>
              </a:spcBef>
              <a:spcAft>
                <a:spcPts val="0"/>
              </a:spcAft>
              <a:buNone/>
            </a:pPr>
            <a:r>
              <a:rPr lang="en-US" b="1" dirty="0">
                <a:solidFill>
                  <a:srgbClr val="6F3C84"/>
                </a:solidFill>
              </a:rPr>
              <a:t>Media Arts</a:t>
            </a:r>
          </a:p>
          <a:p>
            <a:pPr marL="342900" marR="0" lvl="0" indent="-342900">
              <a:lnSpc>
                <a:spcPct val="100000"/>
              </a:lnSpc>
              <a:spcBef>
                <a:spcPts val="0"/>
              </a:spcBef>
              <a:spcAft>
                <a:spcPts val="0"/>
              </a:spcAft>
              <a:buFont typeface="Symbol" panose="05050102010706020507" pitchFamily="18" charset="2"/>
              <a:buChar char=""/>
            </a:pPr>
            <a:r>
              <a:rPr lang="en-US" dirty="0"/>
              <a:t>A photograph, logo, or film</a:t>
            </a:r>
          </a:p>
          <a:p>
            <a:pPr marL="342900" marR="0" lvl="0" indent="-342900">
              <a:lnSpc>
                <a:spcPct val="100000"/>
              </a:lnSpc>
              <a:spcBef>
                <a:spcPts val="0"/>
              </a:spcBef>
              <a:spcAft>
                <a:spcPts val="0"/>
              </a:spcAft>
              <a:buFont typeface="Symbol" panose="05050102010706020507" pitchFamily="18" charset="2"/>
              <a:buChar char=""/>
            </a:pPr>
            <a:r>
              <a:rPr lang="en-US" dirty="0"/>
              <a:t>A manual or guide for software or applications</a:t>
            </a:r>
          </a:p>
          <a:p>
            <a:pPr marL="342900" marR="0" lvl="0" indent="-342900">
              <a:lnSpc>
                <a:spcPct val="100000"/>
              </a:lnSpc>
              <a:spcBef>
                <a:spcPts val="0"/>
              </a:spcBef>
              <a:spcAft>
                <a:spcPts val="0"/>
              </a:spcAft>
              <a:buFont typeface="Symbol" panose="05050102010706020507" pitchFamily="18" charset="2"/>
              <a:buChar char=""/>
            </a:pPr>
            <a:r>
              <a:rPr lang="en-US" dirty="0"/>
              <a:t>An article critiquing a film or documentary</a:t>
            </a:r>
            <a:endParaRPr lang="en-US" dirty="0">
              <a:ea typeface="Calibri" panose="020F050202020403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920BE31-E6A0-42E2-A96B-A4E12966D529}"/>
              </a:ext>
            </a:extLst>
          </p:cNvPr>
          <p:cNvSpPr>
            <a:spLocks noGrp="1"/>
          </p:cNvSpPr>
          <p:nvPr>
            <p:ph idx="13"/>
          </p:nvPr>
        </p:nvSpPr>
        <p:spPr>
          <a:xfrm>
            <a:off x="6096000" y="2055813"/>
            <a:ext cx="5191125" cy="2463433"/>
          </a:xfrm>
          <a:solidFill>
            <a:schemeClr val="bg1"/>
          </a:solidFill>
          <a:ln w="28575">
            <a:solidFill>
              <a:schemeClr val="accent6">
                <a:lumMod val="75000"/>
              </a:schemeClr>
            </a:solidFill>
          </a:ln>
        </p:spPr>
        <p:txBody>
          <a:bodyPr>
            <a:normAutofit lnSpcReduction="10000"/>
          </a:bodyPr>
          <a:lstStyle/>
          <a:p>
            <a:pPr marL="0" marR="0" lvl="0" indent="0">
              <a:lnSpc>
                <a:spcPct val="100000"/>
              </a:lnSpc>
              <a:spcBef>
                <a:spcPts val="0"/>
              </a:spcBef>
              <a:spcAft>
                <a:spcPts val="0"/>
              </a:spcAft>
              <a:buNone/>
            </a:pPr>
            <a:r>
              <a:rPr lang="en-US" b="1" dirty="0">
                <a:solidFill>
                  <a:srgbClr val="A93612"/>
                </a:solidFill>
              </a:rPr>
              <a:t>Visual Arts</a:t>
            </a:r>
          </a:p>
          <a:p>
            <a:pPr marL="342900" marR="0" lvl="0" indent="-342900">
              <a:lnSpc>
                <a:spcPct val="100000"/>
              </a:lnSpc>
              <a:spcBef>
                <a:spcPts val="0"/>
              </a:spcBef>
              <a:spcAft>
                <a:spcPts val="0"/>
              </a:spcAft>
              <a:buFont typeface="Symbol" panose="05050102010706020507" pitchFamily="18" charset="2"/>
              <a:buChar char=""/>
            </a:pPr>
            <a:r>
              <a:rPr lang="en-US" dirty="0"/>
              <a:t>A drawing, painting, sculpture, or installation</a:t>
            </a:r>
          </a:p>
          <a:p>
            <a:pPr marL="342900" marR="0" lvl="0" indent="-342900">
              <a:lnSpc>
                <a:spcPct val="100000"/>
              </a:lnSpc>
              <a:spcBef>
                <a:spcPts val="0"/>
              </a:spcBef>
              <a:spcAft>
                <a:spcPts val="0"/>
              </a:spcAft>
              <a:buFont typeface="Symbol" panose="05050102010706020507" pitchFamily="18" charset="2"/>
              <a:buChar char=""/>
            </a:pPr>
            <a:r>
              <a:rPr lang="en-US" dirty="0"/>
              <a:t>Mockups and sketchbooks</a:t>
            </a:r>
          </a:p>
          <a:p>
            <a:pPr marL="342900" marR="0" lvl="0" indent="-342900">
              <a:lnSpc>
                <a:spcPct val="100000"/>
              </a:lnSpc>
              <a:spcBef>
                <a:spcPts val="0"/>
              </a:spcBef>
              <a:spcAft>
                <a:spcPts val="0"/>
              </a:spcAft>
              <a:buFont typeface="Symbol" panose="05050102010706020507" pitchFamily="18" charset="2"/>
              <a:buChar char=""/>
            </a:pPr>
            <a:r>
              <a:rPr lang="en-US" dirty="0"/>
              <a:t>An artist’s statement for an artwork, exhibit, or show</a:t>
            </a:r>
            <a:endParaRPr lang="en-US" dirty="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0FD294E3-074D-4BD2-96E6-A927055CF679}"/>
              </a:ext>
            </a:extLst>
          </p:cNvPr>
          <p:cNvSpPr>
            <a:spLocks noGrp="1"/>
          </p:cNvSpPr>
          <p:nvPr>
            <p:ph type="sldNum" sz="quarter" idx="12"/>
          </p:nvPr>
        </p:nvSpPr>
        <p:spPr/>
        <p:txBody>
          <a:bodyPr/>
          <a:lstStyle/>
          <a:p>
            <a:fld id="{1C8E0B4C-4C2F-4BE7-8793-29AB022C0CCB}" type="slidenum">
              <a:rPr lang="en-US" smtClean="0"/>
              <a:t>51</a:t>
            </a:fld>
            <a:endParaRPr lang="en-US"/>
          </a:p>
        </p:txBody>
      </p:sp>
    </p:spTree>
    <p:extLst>
      <p:ext uri="{BB962C8B-B14F-4D97-AF65-F5344CB8AC3E}">
        <p14:creationId xmlns:p14="http://schemas.microsoft.com/office/powerpoint/2010/main" val="3107135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1616-C9FB-4CAF-8B3B-D49D2B77CA32}"/>
              </a:ext>
            </a:extLst>
          </p:cNvPr>
          <p:cNvSpPr>
            <a:spLocks noGrp="1"/>
          </p:cNvSpPr>
          <p:nvPr>
            <p:ph type="title"/>
          </p:nvPr>
        </p:nvSpPr>
        <p:spPr/>
        <p:txBody>
          <a:bodyPr>
            <a:normAutofit/>
          </a:bodyPr>
          <a:lstStyle/>
          <a:p>
            <a:r>
              <a:rPr lang="en-US" sz="4000" dirty="0">
                <a:effectLst/>
              </a:rPr>
              <a:t>Examples of Text </a:t>
            </a:r>
            <a:r>
              <a:rPr lang="en-US" sz="4000" b="0" dirty="0">
                <a:effectLst/>
              </a:rPr>
              <a:t>in the Arts Disciplines </a:t>
            </a:r>
            <a:r>
              <a:rPr lang="en-US" sz="2700" b="0" dirty="0">
                <a:effectLst/>
              </a:rPr>
              <a:t>(2)</a:t>
            </a:r>
            <a:endParaRPr lang="en-US" sz="2400" dirty="0"/>
          </a:p>
        </p:txBody>
      </p:sp>
      <p:sp>
        <p:nvSpPr>
          <p:cNvPr id="4" name="Content Placeholder 3">
            <a:extLst>
              <a:ext uri="{FF2B5EF4-FFF2-40B4-BE49-F238E27FC236}">
                <a16:creationId xmlns:a16="http://schemas.microsoft.com/office/drawing/2014/main" id="{1769797E-5FC0-4DF8-BA54-E33C8594C80E}"/>
              </a:ext>
            </a:extLst>
          </p:cNvPr>
          <p:cNvSpPr>
            <a:spLocks noGrp="1"/>
          </p:cNvSpPr>
          <p:nvPr>
            <p:ph idx="1"/>
          </p:nvPr>
        </p:nvSpPr>
        <p:spPr>
          <a:xfrm>
            <a:off x="743196" y="1898810"/>
            <a:ext cx="4398819" cy="3601260"/>
          </a:xfrm>
          <a:solidFill>
            <a:schemeClr val="bg1"/>
          </a:solidFill>
          <a:ln w="28575">
            <a:solidFill>
              <a:srgbClr val="7D891D"/>
            </a:solidFill>
          </a:ln>
        </p:spPr>
        <p:txBody>
          <a:bodyPr>
            <a:normAutofit lnSpcReduction="10000"/>
          </a:bodyPr>
          <a:lstStyle/>
          <a:p>
            <a:pPr marL="0" marR="0" lvl="0" indent="0">
              <a:lnSpc>
                <a:spcPct val="100000"/>
              </a:lnSpc>
              <a:spcBef>
                <a:spcPts val="0"/>
              </a:spcBef>
              <a:spcAft>
                <a:spcPts val="0"/>
              </a:spcAft>
              <a:buNone/>
            </a:pPr>
            <a:r>
              <a:rPr lang="en-US" b="1" dirty="0">
                <a:solidFill>
                  <a:srgbClr val="5B6515"/>
                </a:solidFill>
              </a:rPr>
              <a:t>Theatre</a:t>
            </a:r>
          </a:p>
          <a:p>
            <a:pPr marL="342900" marR="0" lvl="0" indent="-342900">
              <a:lnSpc>
                <a:spcPct val="100000"/>
              </a:lnSpc>
              <a:spcBef>
                <a:spcPts val="0"/>
              </a:spcBef>
              <a:spcAft>
                <a:spcPts val="0"/>
              </a:spcAft>
              <a:buFont typeface="Symbol" panose="05050102010706020507" pitchFamily="18" charset="2"/>
              <a:buChar char=""/>
            </a:pPr>
            <a:r>
              <a:rPr lang="en-US" dirty="0"/>
              <a:t>A lighting plot or blocking/staging notes</a:t>
            </a:r>
          </a:p>
          <a:p>
            <a:pPr marL="342900" marR="0" lvl="0" indent="-342900">
              <a:lnSpc>
                <a:spcPct val="100000"/>
              </a:lnSpc>
              <a:spcBef>
                <a:spcPts val="0"/>
              </a:spcBef>
              <a:spcAft>
                <a:spcPts val="0"/>
              </a:spcAft>
              <a:buFont typeface="Symbol" panose="05050102010706020507" pitchFamily="18" charset="2"/>
              <a:buChar char=""/>
            </a:pPr>
            <a:r>
              <a:rPr lang="en-US" dirty="0"/>
              <a:t>A script or spoken dialogue in improvisation</a:t>
            </a:r>
          </a:p>
          <a:p>
            <a:pPr marL="342900" marR="0" lvl="0" indent="-342900">
              <a:lnSpc>
                <a:spcPct val="100000"/>
              </a:lnSpc>
              <a:spcBef>
                <a:spcPts val="0"/>
              </a:spcBef>
              <a:spcAft>
                <a:spcPts val="0"/>
              </a:spcAft>
              <a:buFont typeface="Symbol" panose="05050102010706020507" pitchFamily="18" charset="2"/>
              <a:buChar char=""/>
            </a:pPr>
            <a:r>
              <a:rPr lang="en-US" dirty="0"/>
              <a:t>A play or musical performance, live or recorded</a:t>
            </a:r>
            <a:endParaRPr lang="en-US" dirty="0">
              <a:ea typeface="Calibri" panose="020F050202020403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5E4086AF-91AA-441F-BF40-CCD5A1FF248B}"/>
              </a:ext>
            </a:extLst>
          </p:cNvPr>
          <p:cNvSpPr>
            <a:spLocks noGrp="1"/>
          </p:cNvSpPr>
          <p:nvPr>
            <p:ph idx="14"/>
          </p:nvPr>
        </p:nvSpPr>
        <p:spPr>
          <a:xfrm>
            <a:off x="6720855" y="365125"/>
            <a:ext cx="4988215" cy="2839669"/>
          </a:xfrm>
          <a:solidFill>
            <a:schemeClr val="bg1"/>
          </a:solidFill>
          <a:ln w="28575">
            <a:solidFill>
              <a:schemeClr val="accent3"/>
            </a:solidFill>
          </a:ln>
        </p:spPr>
        <p:txBody>
          <a:bodyPr>
            <a:normAutofit lnSpcReduction="10000"/>
          </a:bodyPr>
          <a:lstStyle/>
          <a:p>
            <a:pPr marL="0" marR="0" lvl="0" indent="0">
              <a:lnSpc>
                <a:spcPct val="100000"/>
              </a:lnSpc>
              <a:spcBef>
                <a:spcPts val="0"/>
              </a:spcBef>
              <a:spcAft>
                <a:spcPts val="0"/>
              </a:spcAft>
              <a:buNone/>
            </a:pPr>
            <a:r>
              <a:rPr lang="en-US" b="1" dirty="0">
                <a:solidFill>
                  <a:srgbClr val="A26000"/>
                </a:solidFill>
              </a:rPr>
              <a:t>Music</a:t>
            </a:r>
          </a:p>
          <a:p>
            <a:pPr marL="342900" marR="0" lvl="0" indent="-342900">
              <a:lnSpc>
                <a:spcPct val="100000"/>
              </a:lnSpc>
              <a:spcBef>
                <a:spcPts val="0"/>
              </a:spcBef>
              <a:spcAft>
                <a:spcPts val="0"/>
              </a:spcAft>
              <a:buFont typeface="Symbol" panose="05050102010706020507" pitchFamily="18" charset="2"/>
              <a:buChar char=""/>
            </a:pPr>
            <a:r>
              <a:rPr lang="en-US" dirty="0"/>
              <a:t>A musical score</a:t>
            </a:r>
          </a:p>
          <a:p>
            <a:pPr marL="342900" marR="0" lvl="0" indent="-342900">
              <a:lnSpc>
                <a:spcPct val="100000"/>
              </a:lnSpc>
              <a:spcBef>
                <a:spcPts val="0"/>
              </a:spcBef>
              <a:spcAft>
                <a:spcPts val="0"/>
              </a:spcAft>
              <a:buFont typeface="Symbol" panose="05050102010706020507" pitchFamily="18" charset="2"/>
              <a:buChar char=""/>
            </a:pPr>
            <a:r>
              <a:rPr lang="en-US" dirty="0"/>
              <a:t>A concert or musical performance, live or recorded</a:t>
            </a:r>
          </a:p>
          <a:p>
            <a:pPr marL="342900" marR="0" lvl="0" indent="-342900">
              <a:lnSpc>
                <a:spcPct val="100000"/>
              </a:lnSpc>
              <a:spcBef>
                <a:spcPts val="0"/>
              </a:spcBef>
              <a:spcAft>
                <a:spcPts val="0"/>
              </a:spcAft>
              <a:buFont typeface="Symbol" panose="05050102010706020507" pitchFamily="18" charset="2"/>
              <a:buChar char=""/>
            </a:pPr>
            <a:r>
              <a:rPr lang="en-US" dirty="0"/>
              <a:t>Program notes for a specific performance</a:t>
            </a:r>
            <a:endParaRPr lang="en-US" dirty="0">
              <a:ea typeface="Calibri" panose="020F050202020403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D901C9D4-30F0-413D-81FE-63FD677D11D2}"/>
              </a:ext>
            </a:extLst>
          </p:cNvPr>
          <p:cNvSpPr>
            <a:spLocks noGrp="1"/>
          </p:cNvSpPr>
          <p:nvPr>
            <p:ph idx="13"/>
          </p:nvPr>
        </p:nvSpPr>
        <p:spPr>
          <a:xfrm>
            <a:off x="5442857" y="3459162"/>
            <a:ext cx="5446816" cy="3033713"/>
          </a:xfrm>
          <a:solidFill>
            <a:schemeClr val="bg1"/>
          </a:solidFill>
          <a:ln w="28575">
            <a:solidFill>
              <a:srgbClr val="418AB3"/>
            </a:solidFill>
          </a:ln>
        </p:spPr>
        <p:txBody>
          <a:bodyPr>
            <a:normAutofit lnSpcReduction="10000"/>
          </a:bodyPr>
          <a:lstStyle/>
          <a:p>
            <a:pPr marL="0" marR="0" lvl="0" indent="0">
              <a:lnSpc>
                <a:spcPct val="100000"/>
              </a:lnSpc>
              <a:spcBef>
                <a:spcPts val="0"/>
              </a:spcBef>
              <a:spcAft>
                <a:spcPts val="0"/>
              </a:spcAft>
              <a:buNone/>
            </a:pPr>
            <a:r>
              <a:rPr lang="en-US" b="1" dirty="0">
                <a:solidFill>
                  <a:srgbClr val="4E6D7E"/>
                </a:solidFill>
              </a:rPr>
              <a:t>Dance</a:t>
            </a:r>
          </a:p>
          <a:p>
            <a:pPr marL="342900" marR="0" lvl="0" indent="-342900">
              <a:lnSpc>
                <a:spcPct val="100000"/>
              </a:lnSpc>
              <a:spcBef>
                <a:spcPts val="0"/>
              </a:spcBef>
              <a:spcAft>
                <a:spcPts val="0"/>
              </a:spcAft>
              <a:buFont typeface="Symbol" panose="05050102010706020507" pitchFamily="18" charset="2"/>
              <a:buChar char=""/>
            </a:pPr>
            <a:r>
              <a:rPr lang="en-US" dirty="0"/>
              <a:t>A dance performance, live or recorded</a:t>
            </a:r>
          </a:p>
          <a:p>
            <a:pPr marL="342900" marR="0" lvl="0" indent="-342900">
              <a:lnSpc>
                <a:spcPct val="100000"/>
              </a:lnSpc>
              <a:spcBef>
                <a:spcPts val="0"/>
              </a:spcBef>
              <a:spcAft>
                <a:spcPts val="0"/>
              </a:spcAft>
              <a:buFont typeface="Symbol" panose="05050102010706020507" pitchFamily="18" charset="2"/>
              <a:buChar char=""/>
            </a:pPr>
            <a:r>
              <a:rPr lang="en-US" dirty="0"/>
              <a:t>An article critiquing a performance</a:t>
            </a:r>
          </a:p>
          <a:p>
            <a:pPr marL="342900" marR="0" lvl="0" indent="-342900">
              <a:lnSpc>
                <a:spcPct val="100000"/>
              </a:lnSpc>
              <a:spcBef>
                <a:spcPts val="0"/>
              </a:spcBef>
              <a:spcAft>
                <a:spcPts val="0"/>
              </a:spcAft>
              <a:buFont typeface="Symbol" panose="05050102010706020507" pitchFamily="18" charset="2"/>
              <a:buChar char=""/>
            </a:pPr>
            <a:r>
              <a:rPr lang="en-US" dirty="0"/>
              <a:t>Labanotation or other written form of choreography</a:t>
            </a:r>
          </a:p>
        </p:txBody>
      </p:sp>
      <p:sp>
        <p:nvSpPr>
          <p:cNvPr id="3" name="Slide Number Placeholder 2">
            <a:extLst>
              <a:ext uri="{FF2B5EF4-FFF2-40B4-BE49-F238E27FC236}">
                <a16:creationId xmlns:a16="http://schemas.microsoft.com/office/drawing/2014/main" id="{0FD294E3-074D-4BD2-96E6-A927055CF679}"/>
              </a:ext>
            </a:extLst>
          </p:cNvPr>
          <p:cNvSpPr>
            <a:spLocks noGrp="1"/>
          </p:cNvSpPr>
          <p:nvPr>
            <p:ph type="sldNum" sz="quarter" idx="12"/>
          </p:nvPr>
        </p:nvSpPr>
        <p:spPr/>
        <p:txBody>
          <a:bodyPr/>
          <a:lstStyle/>
          <a:p>
            <a:fld id="{1C8E0B4C-4C2F-4BE7-8793-29AB022C0CCB}" type="slidenum">
              <a:rPr lang="en-US" smtClean="0"/>
              <a:t>52</a:t>
            </a:fld>
            <a:endParaRPr lang="en-US"/>
          </a:p>
        </p:txBody>
      </p:sp>
    </p:spTree>
    <p:extLst>
      <p:ext uri="{BB962C8B-B14F-4D97-AF65-F5344CB8AC3E}">
        <p14:creationId xmlns:p14="http://schemas.microsoft.com/office/powerpoint/2010/main" val="3084522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572E-4146-4EFD-80BE-B845D8DBD66D}"/>
              </a:ext>
            </a:extLst>
          </p:cNvPr>
          <p:cNvSpPr>
            <a:spLocks noGrp="1"/>
          </p:cNvSpPr>
          <p:nvPr>
            <p:ph type="title"/>
          </p:nvPr>
        </p:nvSpPr>
        <p:spPr/>
        <p:txBody>
          <a:bodyPr>
            <a:normAutofit/>
          </a:bodyPr>
          <a:lstStyle/>
          <a:p>
            <a:pPr algn="ctr"/>
            <a:r>
              <a:rPr lang="en-US" sz="3200" dirty="0">
                <a:effectLst/>
                <a:latin typeface="Arial" panose="020B0604020202020204" pitchFamily="34" charset="0"/>
                <a:ea typeface="Calibri" panose="020F0502020204030204" pitchFamily="34" charset="0"/>
              </a:rPr>
              <a:t>California English Language Development Standards (ELD Standards)</a:t>
            </a:r>
          </a:p>
        </p:txBody>
      </p:sp>
      <p:sp>
        <p:nvSpPr>
          <p:cNvPr id="3" name="Content Placeholder 2">
            <a:extLst>
              <a:ext uri="{FF2B5EF4-FFF2-40B4-BE49-F238E27FC236}">
                <a16:creationId xmlns:a16="http://schemas.microsoft.com/office/drawing/2014/main" id="{FA65E97C-ADB3-4585-AF2A-3AFDEA081CFE}"/>
              </a:ext>
            </a:extLst>
          </p:cNvPr>
          <p:cNvSpPr>
            <a:spLocks noGrp="1"/>
          </p:cNvSpPr>
          <p:nvPr>
            <p:ph sz="half" idx="1"/>
          </p:nvPr>
        </p:nvSpPr>
        <p:spPr/>
        <p:txBody>
          <a:bodyPr>
            <a:normAutofit fontScale="92500" lnSpcReduction="10000"/>
          </a:bodyPr>
          <a:lstStyle/>
          <a:p>
            <a:pPr>
              <a:spcBef>
                <a:spcPts val="0"/>
              </a:spcBef>
              <a:spcAft>
                <a:spcPts val="1800"/>
              </a:spcAft>
            </a:pPr>
            <a:r>
              <a:rPr lang="en-US" sz="2400" dirty="0">
                <a:effectLst/>
                <a:latin typeface="Arial" panose="020B0604020202020204" pitchFamily="34" charset="0"/>
                <a:ea typeface="Calibri" panose="020F0502020204030204" pitchFamily="34" charset="0"/>
              </a:rPr>
              <a:t>Students learning English require support as they are engaging in arts learning while also gaining proficiency in English.</a:t>
            </a:r>
          </a:p>
          <a:p>
            <a:pPr>
              <a:spcBef>
                <a:spcPts val="0"/>
              </a:spcBef>
              <a:spcAft>
                <a:spcPts val="1800"/>
              </a:spcAft>
            </a:pPr>
            <a:r>
              <a:rPr lang="en-US" sz="2400" dirty="0">
                <a:effectLst/>
                <a:latin typeface="Arial" panose="020B0604020202020204" pitchFamily="34" charset="0"/>
                <a:ea typeface="Calibri" panose="020F0502020204030204" pitchFamily="34" charset="0"/>
              </a:rPr>
              <a:t>The </a:t>
            </a:r>
            <a:r>
              <a:rPr lang="en-US" sz="2400" i="1" dirty="0">
                <a:effectLst/>
                <a:latin typeface="Arial" panose="020B0604020202020204" pitchFamily="34" charset="0"/>
                <a:ea typeface="Calibri" panose="020F0502020204030204" pitchFamily="34" charset="0"/>
              </a:rPr>
              <a:t>ELD Standards</a:t>
            </a:r>
            <a:r>
              <a:rPr lang="en-US" sz="2400" dirty="0">
                <a:effectLst/>
                <a:latin typeface="Arial" panose="020B0604020202020204" pitchFamily="34" charset="0"/>
                <a:ea typeface="Calibri" panose="020F0502020204030204" pitchFamily="34" charset="0"/>
              </a:rPr>
              <a:t> provide guidance to the learning expectations in all content areas to support English learners while accessing all the components of a well-rounded education.</a:t>
            </a:r>
          </a:p>
          <a:p>
            <a:pPr>
              <a:spcBef>
                <a:spcPts val="0"/>
              </a:spcBef>
              <a:spcAft>
                <a:spcPts val="1800"/>
              </a:spcAft>
            </a:pPr>
            <a:r>
              <a:rPr lang="en-US" sz="2400" dirty="0">
                <a:effectLst/>
                <a:latin typeface="Arial" panose="020B0604020202020204" pitchFamily="34" charset="0"/>
                <a:ea typeface="Calibri" panose="020F0502020204030204" pitchFamily="34" charset="0"/>
              </a:rPr>
              <a:t>The </a:t>
            </a:r>
            <a:r>
              <a:rPr lang="en-US" sz="2400" i="1" dirty="0">
                <a:effectLst/>
                <a:latin typeface="Arial" panose="020B0604020202020204" pitchFamily="34" charset="0"/>
                <a:ea typeface="Calibri" panose="020F0502020204030204" pitchFamily="34" charset="0"/>
              </a:rPr>
              <a:t>ELD Standards </a:t>
            </a:r>
            <a:r>
              <a:rPr lang="en-US" sz="2400" dirty="0">
                <a:effectLst/>
                <a:latin typeface="Arial" panose="020B0604020202020204" pitchFamily="34" charset="0"/>
                <a:ea typeface="Calibri" panose="020F0502020204030204" pitchFamily="34" charset="0"/>
              </a:rPr>
              <a:t>should be used in tandem with the 2019 California </a:t>
            </a:r>
            <a:r>
              <a:rPr lang="en-US" sz="2400" i="1" dirty="0">
                <a:effectLst/>
                <a:latin typeface="Arial" panose="020B0604020202020204" pitchFamily="34" charset="0"/>
                <a:ea typeface="Calibri" panose="020F0502020204030204" pitchFamily="34" charset="0"/>
              </a:rPr>
              <a:t>Arts Standards </a:t>
            </a:r>
            <a:r>
              <a:rPr lang="en-US" sz="2400" dirty="0">
                <a:effectLst/>
                <a:latin typeface="Arial" panose="020B0604020202020204" pitchFamily="34" charset="0"/>
                <a:ea typeface="Calibri" panose="020F0502020204030204" pitchFamily="34" charset="0"/>
              </a:rPr>
              <a:t>in all arts instruction.</a:t>
            </a:r>
            <a:endParaRPr lang="en-US" sz="2000" dirty="0">
              <a:effectLst/>
              <a:latin typeface="Arial" panose="020B0604020202020204" pitchFamily="34" charset="0"/>
              <a:ea typeface="Calibri" panose="020F0502020204030204" pitchFamily="34" charset="0"/>
            </a:endParaRPr>
          </a:p>
        </p:txBody>
      </p:sp>
      <p:pic>
        <p:nvPicPr>
          <p:cNvPr id="8" name="Content Placeholder 7" descr="Cover of the California English Language Development Standards (Electronic Edition), Kindergarten Through Grade 12">
            <a:extLst>
              <a:ext uri="{FF2B5EF4-FFF2-40B4-BE49-F238E27FC236}">
                <a16:creationId xmlns:a16="http://schemas.microsoft.com/office/drawing/2014/main" id="{5D4A7E08-CC08-49E1-BD30-87D37281CE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995106"/>
            <a:ext cx="5181600" cy="4012375"/>
          </a:xfrm>
        </p:spPr>
      </p:pic>
      <p:sp>
        <p:nvSpPr>
          <p:cNvPr id="4" name="Slide Number Placeholder 3">
            <a:extLst>
              <a:ext uri="{FF2B5EF4-FFF2-40B4-BE49-F238E27FC236}">
                <a16:creationId xmlns:a16="http://schemas.microsoft.com/office/drawing/2014/main" id="{F6B862D5-2CED-4043-8A70-D560BE62C207}"/>
              </a:ext>
            </a:extLst>
          </p:cNvPr>
          <p:cNvSpPr>
            <a:spLocks noGrp="1"/>
          </p:cNvSpPr>
          <p:nvPr>
            <p:ph type="sldNum" sz="quarter" idx="12"/>
          </p:nvPr>
        </p:nvSpPr>
        <p:spPr/>
        <p:txBody>
          <a:bodyPr/>
          <a:lstStyle/>
          <a:p>
            <a:fld id="{1C8E0B4C-4C2F-4BE7-8793-29AB022C0CCB}" type="slidenum">
              <a:rPr lang="en-US" smtClean="0"/>
              <a:t>53</a:t>
            </a:fld>
            <a:endParaRPr lang="en-US"/>
          </a:p>
        </p:txBody>
      </p:sp>
    </p:spTree>
    <p:extLst>
      <p:ext uri="{BB962C8B-B14F-4D97-AF65-F5344CB8AC3E}">
        <p14:creationId xmlns:p14="http://schemas.microsoft.com/office/powerpoint/2010/main" val="2678477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58DD-FAD6-4669-8069-3E0EE455AA19}"/>
              </a:ext>
            </a:extLst>
          </p:cNvPr>
          <p:cNvSpPr>
            <a:spLocks noGrp="1"/>
          </p:cNvSpPr>
          <p:nvPr>
            <p:ph type="title"/>
          </p:nvPr>
        </p:nvSpPr>
        <p:spPr>
          <a:xfrm>
            <a:off x="5343910" y="365125"/>
            <a:ext cx="7354417" cy="1325563"/>
          </a:xfrm>
        </p:spPr>
        <p:txBody>
          <a:bodyPr>
            <a:normAutofit fontScale="90000"/>
          </a:bodyPr>
          <a:lstStyle/>
          <a:p>
            <a:r>
              <a:rPr lang="en-US" sz="3200" dirty="0">
                <a:effectLst/>
                <a:latin typeface="Arial" panose="020B0604020202020204" pitchFamily="34" charset="0"/>
                <a:ea typeface="Calibri" panose="020F0502020204030204" pitchFamily="34" charset="0"/>
              </a:rPr>
              <a:t>Career and Technical Education Model Curriculum Standards for the Arts, Media, and Entertainment (CTE AME) </a:t>
            </a:r>
            <a:endParaRPr lang="en-US" sz="6000" dirty="0"/>
          </a:p>
        </p:txBody>
      </p:sp>
      <p:sp>
        <p:nvSpPr>
          <p:cNvPr id="3" name="Content Placeholder 2">
            <a:extLst>
              <a:ext uri="{FF2B5EF4-FFF2-40B4-BE49-F238E27FC236}">
                <a16:creationId xmlns:a16="http://schemas.microsoft.com/office/drawing/2014/main" id="{2E774EC8-3BFB-4780-A08D-9F180ED434FA}"/>
              </a:ext>
              <a:ext uri="{C183D7F6-B498-43B3-948B-1728B52AA6E4}">
                <adec:decorative xmlns:adec="http://schemas.microsoft.com/office/drawing/2017/decorative" val="1"/>
              </a:ext>
            </a:extLst>
          </p:cNvPr>
          <p:cNvSpPr>
            <a:spLocks noGrp="1"/>
          </p:cNvSpPr>
          <p:nvPr>
            <p:ph sz="half" idx="1"/>
          </p:nvPr>
        </p:nvSpPr>
        <p:spPr>
          <a:xfrm>
            <a:off x="5528946" y="1922293"/>
            <a:ext cx="6251376" cy="4351338"/>
          </a:xfrm>
        </p:spPr>
        <p:txBody>
          <a:bodyPr>
            <a:normAutofit/>
          </a:bodyPr>
          <a:lstStyle/>
          <a:p>
            <a:pPr>
              <a:spcBef>
                <a:spcPts val="0"/>
              </a:spcBef>
              <a:spcAft>
                <a:spcPts val="1800"/>
              </a:spcAft>
            </a:pPr>
            <a:r>
              <a:rPr lang="en-US" sz="2400" dirty="0"/>
              <a:t>The CTE AME standards provide guidance and student learning expectations for courses and pathways.</a:t>
            </a:r>
          </a:p>
          <a:p>
            <a:pPr>
              <a:spcBef>
                <a:spcPts val="0"/>
              </a:spcBef>
              <a:spcAft>
                <a:spcPts val="1800"/>
              </a:spcAft>
            </a:pPr>
            <a:r>
              <a:rPr lang="en-US" sz="2400" dirty="0"/>
              <a:t>They complement and work in tandem with the 2019 California </a:t>
            </a:r>
            <a:r>
              <a:rPr lang="en-US" sz="2400" i="1" dirty="0"/>
              <a:t>Arts Standards </a:t>
            </a:r>
            <a:r>
              <a:rPr lang="en-US" sz="2400" dirty="0"/>
              <a:t>and arts courses to develop foundational knowledge.</a:t>
            </a:r>
          </a:p>
        </p:txBody>
      </p:sp>
      <p:pic>
        <p:nvPicPr>
          <p:cNvPr id="7" name="Content Placeholder 6" descr="Cover of the California Career and Technical Education Model Curriculum Standards for the Arts, Media, and Entertainment ">
            <a:extLst>
              <a:ext uri="{FF2B5EF4-FFF2-40B4-BE49-F238E27FC236}">
                <a16:creationId xmlns:a16="http://schemas.microsoft.com/office/drawing/2014/main" id="{F6BD1953-E060-41F8-B3DE-C343BC0DA44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8237" y="133520"/>
            <a:ext cx="5115673" cy="6481035"/>
          </a:xfrm>
        </p:spPr>
      </p:pic>
      <p:sp>
        <p:nvSpPr>
          <p:cNvPr id="4" name="Slide Number Placeholder 3">
            <a:extLst>
              <a:ext uri="{FF2B5EF4-FFF2-40B4-BE49-F238E27FC236}">
                <a16:creationId xmlns:a16="http://schemas.microsoft.com/office/drawing/2014/main" id="{697D8231-2766-4F6C-B8DA-41A4B9634A49}"/>
              </a:ext>
            </a:extLst>
          </p:cNvPr>
          <p:cNvSpPr>
            <a:spLocks noGrp="1"/>
          </p:cNvSpPr>
          <p:nvPr>
            <p:ph type="sldNum" sz="quarter" idx="12"/>
          </p:nvPr>
        </p:nvSpPr>
        <p:spPr/>
        <p:txBody>
          <a:bodyPr/>
          <a:lstStyle/>
          <a:p>
            <a:fld id="{1C8E0B4C-4C2F-4BE7-8793-29AB022C0CCB}" type="slidenum">
              <a:rPr lang="en-US" smtClean="0"/>
              <a:t>54</a:t>
            </a:fld>
            <a:endParaRPr lang="en-US"/>
          </a:p>
        </p:txBody>
      </p:sp>
    </p:spTree>
    <p:extLst>
      <p:ext uri="{BB962C8B-B14F-4D97-AF65-F5344CB8AC3E}">
        <p14:creationId xmlns:p14="http://schemas.microsoft.com/office/powerpoint/2010/main" val="1537441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4E09F-CF6E-4035-A0B7-D4C064131406}"/>
              </a:ext>
            </a:extLst>
          </p:cNvPr>
          <p:cNvSpPr>
            <a:spLocks noGrp="1"/>
          </p:cNvSpPr>
          <p:nvPr>
            <p:ph type="title"/>
          </p:nvPr>
        </p:nvSpPr>
        <p:spPr/>
        <p:txBody>
          <a:bodyPr>
            <a:normAutofit/>
          </a:bodyPr>
          <a:lstStyle/>
          <a:p>
            <a:pPr algn="ctr"/>
            <a:r>
              <a:rPr lang="en-US" sz="4000" dirty="0"/>
              <a:t>In Conclusion</a:t>
            </a:r>
          </a:p>
        </p:txBody>
      </p:sp>
      <p:sp>
        <p:nvSpPr>
          <p:cNvPr id="3" name="Content Placeholder 2">
            <a:extLst>
              <a:ext uri="{FF2B5EF4-FFF2-40B4-BE49-F238E27FC236}">
                <a16:creationId xmlns:a16="http://schemas.microsoft.com/office/drawing/2014/main" id="{C8943D4D-2103-410C-B0BC-8480379C113C}"/>
              </a:ext>
            </a:extLst>
          </p:cNvPr>
          <p:cNvSpPr>
            <a:spLocks noGrp="1"/>
          </p:cNvSpPr>
          <p:nvPr>
            <p:ph idx="1"/>
          </p:nvPr>
        </p:nvSpPr>
        <p:spPr>
          <a:xfrm>
            <a:off x="1225683" y="1782425"/>
            <a:ext cx="9447179" cy="4121150"/>
          </a:xfrm>
        </p:spPr>
        <p:txBody>
          <a:bodyPr>
            <a:normAutofit/>
          </a:bodyPr>
          <a:lstStyle/>
          <a:p>
            <a:pPr marL="0" indent="0" algn="ctr">
              <a:buNone/>
            </a:pPr>
            <a:r>
              <a:rPr lang="en-US" sz="3600" dirty="0">
                <a:effectLst/>
                <a:latin typeface="Arial" panose="020B0604020202020204" pitchFamily="34" charset="0"/>
                <a:ea typeface="Calibri" panose="020F0502020204030204" pitchFamily="34" charset="0"/>
              </a:rPr>
              <a:t>A comprehensive and sequential arts education for all California students offers the promise of a society of engaged, creative, expressive, responsive, and artistically literate members of society who are active in local and extended communities. </a:t>
            </a:r>
            <a:endParaRPr lang="en-US" sz="4800" dirty="0"/>
          </a:p>
        </p:txBody>
      </p:sp>
      <p:sp>
        <p:nvSpPr>
          <p:cNvPr id="4" name="Slide Number Placeholder 3">
            <a:extLst>
              <a:ext uri="{FF2B5EF4-FFF2-40B4-BE49-F238E27FC236}">
                <a16:creationId xmlns:a16="http://schemas.microsoft.com/office/drawing/2014/main" id="{4D1122B4-8E1D-4485-8BFF-00049FDD4400}"/>
              </a:ext>
            </a:extLst>
          </p:cNvPr>
          <p:cNvSpPr>
            <a:spLocks noGrp="1"/>
          </p:cNvSpPr>
          <p:nvPr>
            <p:ph type="sldNum" sz="quarter" idx="12"/>
          </p:nvPr>
        </p:nvSpPr>
        <p:spPr/>
        <p:txBody>
          <a:bodyPr/>
          <a:lstStyle/>
          <a:p>
            <a:fld id="{1C8E0B4C-4C2F-4BE7-8793-29AB022C0CCB}" type="slidenum">
              <a:rPr lang="en-US" smtClean="0"/>
              <a:t>55</a:t>
            </a:fld>
            <a:endParaRPr lang="en-US"/>
          </a:p>
        </p:txBody>
      </p:sp>
    </p:spTree>
    <p:extLst>
      <p:ext uri="{BB962C8B-B14F-4D97-AF65-F5344CB8AC3E}">
        <p14:creationId xmlns:p14="http://schemas.microsoft.com/office/powerpoint/2010/main" val="2515987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4430-B5E4-42F2-B03A-D3AA1F5202A2}"/>
              </a:ext>
            </a:extLst>
          </p:cNvPr>
          <p:cNvSpPr>
            <a:spLocks noGrp="1"/>
          </p:cNvSpPr>
          <p:nvPr>
            <p:ph type="title"/>
          </p:nvPr>
        </p:nvSpPr>
        <p:spPr/>
        <p:txBody>
          <a:bodyPr>
            <a:normAutofit/>
          </a:bodyPr>
          <a:lstStyle/>
          <a:p>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Students Who Achieve Literacy in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Arts</a:t>
            </a:r>
            <a:endParaRPr lang="en-US" sz="4000" dirty="0"/>
          </a:p>
        </p:txBody>
      </p:sp>
      <p:sp>
        <p:nvSpPr>
          <p:cNvPr id="3" name="Content Placeholder 2">
            <a:extLst>
              <a:ext uri="{FF2B5EF4-FFF2-40B4-BE49-F238E27FC236}">
                <a16:creationId xmlns:a16="http://schemas.microsoft.com/office/drawing/2014/main" id="{DD438C7A-ED55-4193-9C6B-D7EBA1F6BC99}"/>
              </a:ext>
            </a:extLst>
          </p:cNvPr>
          <p:cNvSpPr>
            <a:spLocks noGrp="1"/>
          </p:cNvSpPr>
          <p:nvPr>
            <p:ph idx="1"/>
          </p:nvPr>
        </p:nvSpPr>
        <p:spPr/>
        <p:txBody>
          <a:bodyPr>
            <a:normAutofit/>
          </a:bodyPr>
          <a:lstStyle/>
          <a:p>
            <a:pPr>
              <a:spcBef>
                <a:spcPts val="0"/>
              </a:spcBef>
              <a:spcAft>
                <a:spcPts val="1800"/>
              </a:spcAft>
            </a:pPr>
            <a:r>
              <a:rPr lang="en-US"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experience joy, inspiration, and a life-long appreciation of the arts;</a:t>
            </a:r>
          </a:p>
          <a:p>
            <a:pPr>
              <a:spcBef>
                <a:spcPts val="0"/>
              </a:spcBef>
              <a:spcAft>
                <a:spcPts val="1800"/>
              </a:spcAft>
            </a:pP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 well-rounded; and</a:t>
            </a:r>
          </a:p>
          <a:p>
            <a:pPr>
              <a:spcBef>
                <a:spcPts val="0"/>
              </a:spcBef>
              <a:spcAft>
                <a:spcPts val="1800"/>
              </a:spcAft>
            </a:pPr>
            <a:r>
              <a:rPr lang="en-US"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prepared for the twenty-first century workforce.</a:t>
            </a:r>
          </a:p>
        </p:txBody>
      </p:sp>
      <p:sp>
        <p:nvSpPr>
          <p:cNvPr id="4" name="Slide Number Placeholder 3">
            <a:extLst>
              <a:ext uri="{FF2B5EF4-FFF2-40B4-BE49-F238E27FC236}">
                <a16:creationId xmlns:a16="http://schemas.microsoft.com/office/drawing/2014/main" id="{9DE63231-3C26-4172-A599-41A4B8A31A12}"/>
              </a:ext>
            </a:extLst>
          </p:cNvPr>
          <p:cNvSpPr>
            <a:spLocks noGrp="1"/>
          </p:cNvSpPr>
          <p:nvPr>
            <p:ph type="sldNum" sz="quarter" idx="12"/>
          </p:nvPr>
        </p:nvSpPr>
        <p:spPr/>
        <p:txBody>
          <a:bodyPr/>
          <a:lstStyle/>
          <a:p>
            <a:fld id="{1C8E0B4C-4C2F-4BE7-8793-29AB022C0CCB}" type="slidenum">
              <a:rPr lang="en-US" smtClean="0"/>
              <a:t>56</a:t>
            </a:fld>
            <a:endParaRPr lang="en-US"/>
          </a:p>
        </p:txBody>
      </p:sp>
    </p:spTree>
    <p:extLst>
      <p:ext uri="{BB962C8B-B14F-4D97-AF65-F5344CB8AC3E}">
        <p14:creationId xmlns:p14="http://schemas.microsoft.com/office/powerpoint/2010/main" val="1024580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1D1E42-D4F5-44C7-96E0-D6662FEB7DF0}"/>
              </a:ext>
            </a:extLst>
          </p:cNvPr>
          <p:cNvSpPr>
            <a:spLocks noGrp="1"/>
          </p:cNvSpPr>
          <p:nvPr>
            <p:ph type="sldNum" sz="quarter" idx="12"/>
          </p:nvPr>
        </p:nvSpPr>
        <p:spPr/>
        <p:txBody>
          <a:bodyPr/>
          <a:lstStyle/>
          <a:p>
            <a:fld id="{1C8E0B4C-4C2F-4BE7-8793-29AB022C0CCB}" type="slidenum">
              <a:rPr lang="en-US" smtClean="0"/>
              <a:t>57</a:t>
            </a:fld>
            <a:endParaRPr lang="en-US"/>
          </a:p>
        </p:txBody>
      </p:sp>
      <p:sp>
        <p:nvSpPr>
          <p:cNvPr id="2" name="Title 1">
            <a:extLst>
              <a:ext uri="{FF2B5EF4-FFF2-40B4-BE49-F238E27FC236}">
                <a16:creationId xmlns:a16="http://schemas.microsoft.com/office/drawing/2014/main" id="{6D9D34A6-ECEF-41BC-B345-8346C240AF62}"/>
              </a:ext>
            </a:extLst>
          </p:cNvPr>
          <p:cNvSpPr>
            <a:spLocks noGrp="1"/>
          </p:cNvSpPr>
          <p:nvPr>
            <p:ph type="title"/>
          </p:nvPr>
        </p:nvSpPr>
        <p:spPr/>
        <p:txBody>
          <a:bodyPr>
            <a:normAutofit/>
          </a:bodyPr>
          <a:lstStyle/>
          <a:p>
            <a:pPr algn="ctr"/>
            <a:r>
              <a:rPr lang="en-US" sz="4400" dirty="0">
                <a:cs typeface="Arial" panose="020B0604020202020204" pitchFamily="34" charset="0"/>
              </a:rPr>
              <a:t>Reflection</a:t>
            </a:r>
            <a:endParaRPr lang="en-US" sz="2700" dirty="0"/>
          </a:p>
        </p:txBody>
      </p:sp>
      <p:sp>
        <p:nvSpPr>
          <p:cNvPr id="4" name="Content Placeholder 3">
            <a:extLst>
              <a:ext uri="{FF2B5EF4-FFF2-40B4-BE49-F238E27FC236}">
                <a16:creationId xmlns:a16="http://schemas.microsoft.com/office/drawing/2014/main" id="{40E28D1F-C73B-4C28-A97D-DDE6BDAA1AFD}"/>
              </a:ext>
            </a:extLst>
          </p:cNvPr>
          <p:cNvSpPr>
            <a:spLocks noGrp="1"/>
          </p:cNvSpPr>
          <p:nvPr>
            <p:ph idx="1"/>
          </p:nvPr>
        </p:nvSpPr>
        <p:spPr>
          <a:xfrm>
            <a:off x="6595874" y="992187"/>
            <a:ext cx="5259388" cy="4873625"/>
          </a:xfrm>
        </p:spPr>
        <p:txBody>
          <a:bodyPr/>
          <a:lstStyle/>
          <a:p>
            <a:pPr marL="0" indent="0">
              <a:spcAft>
                <a:spcPts val="1800"/>
              </a:spcAft>
              <a:buNone/>
            </a:pPr>
            <a:r>
              <a:rPr lang="en-US" sz="2800" dirty="0"/>
              <a:t>Reflect on one or more of the following:</a:t>
            </a:r>
          </a:p>
          <a:p>
            <a:pPr marL="628650" lvl="1" indent="-171450">
              <a:spcAft>
                <a:spcPts val="1800"/>
              </a:spcAft>
            </a:pPr>
            <a:r>
              <a:rPr lang="en-US" dirty="0">
                <a:solidFill>
                  <a:srgbClr val="333333"/>
                </a:solidFill>
                <a:ea typeface="Times New Roman" panose="02020603050405020304" pitchFamily="18" charset="0"/>
                <a:cs typeface="Arial" panose="020B0604020202020204" pitchFamily="34" charset="0"/>
              </a:rPr>
              <a:t>What topics in this chapter stood out for me?</a:t>
            </a:r>
          </a:p>
          <a:p>
            <a:pPr marL="628650" lvl="1" indent="-171450">
              <a:spcAft>
                <a:spcPts val="1800"/>
              </a:spcAft>
            </a:pPr>
            <a:r>
              <a:rPr lang="en-US" dirty="0">
                <a:solidFill>
                  <a:srgbClr val="333333"/>
                </a:solidFill>
                <a:ea typeface="Times New Roman" panose="02020603050405020304" pitchFamily="18" charset="0"/>
                <a:cs typeface="Arial" panose="020B0604020202020204" pitchFamily="34" charset="0"/>
              </a:rPr>
              <a:t>What’s the next conversation I’m going to have about this and with whom?</a:t>
            </a:r>
            <a:endParaRPr lang="en-US" dirty="0">
              <a:solidFill>
                <a:srgbClr val="333333"/>
              </a:solidFill>
              <a:ea typeface="Times New Roman" panose="02020603050405020304" pitchFamily="18" charset="0"/>
              <a:cs typeface="Times New Roman" panose="02020603050405020304" pitchFamily="18" charset="0"/>
            </a:endParaRPr>
          </a:p>
          <a:p>
            <a:pPr marL="628650" lvl="1" indent="-171450">
              <a:lnSpc>
                <a:spcPct val="100000"/>
              </a:lnSpc>
              <a:spcAft>
                <a:spcPts val="1800"/>
              </a:spcAft>
              <a:defRPr/>
            </a:pPr>
            <a:r>
              <a:rPr lang="en-US" dirty="0">
                <a:solidFill>
                  <a:srgbClr val="333333"/>
                </a:solidFill>
                <a:ea typeface="Times New Roman" panose="02020603050405020304" pitchFamily="18" charset="0"/>
                <a:cs typeface="Arial" panose="020B0604020202020204" pitchFamily="34" charset="0"/>
              </a:rPr>
              <a:t>What are my next steps?</a:t>
            </a:r>
            <a:endParaRPr lang="en-US" dirty="0"/>
          </a:p>
          <a:p>
            <a:pPr marL="0" indent="0">
              <a:buNone/>
            </a:pPr>
            <a:endParaRPr lang="en-US" dirty="0"/>
          </a:p>
        </p:txBody>
      </p:sp>
    </p:spTree>
    <p:extLst>
      <p:ext uri="{BB962C8B-B14F-4D97-AF65-F5344CB8AC3E}">
        <p14:creationId xmlns:p14="http://schemas.microsoft.com/office/powerpoint/2010/main" val="1454726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963039" y="2388478"/>
            <a:ext cx="4017523" cy="1325563"/>
          </a:xfrm>
        </p:spPr>
        <p:txBody>
          <a:bodyPr vert="horz" lIns="91440" tIns="45720" rIns="91440" bIns="45720" rtlCol="0" anchor="t">
            <a:normAutofit/>
          </a:bodyPr>
          <a:lstStyle/>
          <a:p>
            <a:pPr>
              <a:spcAft>
                <a:spcPts val="1200"/>
              </a:spcAft>
            </a:pPr>
            <a:r>
              <a:rPr lang="en-US" sz="4000" dirty="0">
                <a:solidFill>
                  <a:srgbClr val="000000"/>
                </a:solidFill>
              </a:rPr>
              <a:t>Q1</a:t>
            </a:r>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a:solidFill>
                  <a:srgbClr val="000000"/>
                </a:solidFill>
              </a:rPr>
              <a:t>What is artistic literacy?</a:t>
            </a: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1C8E0B4C-4C2F-4BE7-8793-29AB022C0CCB}" type="slidenum">
              <a:rPr lang="en-US" sz="1100">
                <a:solidFill>
                  <a:srgbClr val="898989"/>
                </a:solidFill>
                <a:latin typeface="Calibri" panose="020F0502020204030204"/>
              </a:rPr>
              <a:pPr>
                <a:spcAft>
                  <a:spcPts val="600"/>
                </a:spcAft>
                <a:defRPr/>
              </a:pPr>
              <a:t>6</a:t>
            </a:fld>
            <a:endParaRPr lang="en-US" sz="1100" dirty="0">
              <a:solidFill>
                <a:srgbClr val="898989"/>
              </a:solidFill>
              <a:latin typeface="Calibri" panose="020F0502020204030204"/>
            </a:endParaRPr>
          </a:p>
        </p:txBody>
      </p:sp>
    </p:spTree>
    <p:extLst>
      <p:ext uri="{BB962C8B-B14F-4D97-AF65-F5344CB8AC3E}">
        <p14:creationId xmlns:p14="http://schemas.microsoft.com/office/powerpoint/2010/main" val="1858194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9B6D-A9F3-4557-802A-465F60DC841A}"/>
              </a:ext>
            </a:extLst>
          </p:cNvPr>
          <p:cNvSpPr>
            <a:spLocks noGrp="1"/>
          </p:cNvSpPr>
          <p:nvPr>
            <p:ph type="title"/>
          </p:nvPr>
        </p:nvSpPr>
        <p:spPr>
          <a:xfrm>
            <a:off x="703384" y="550863"/>
            <a:ext cx="10785231" cy="1325563"/>
          </a:xfrm>
        </p:spPr>
        <p:txBody>
          <a:bodyPr>
            <a:noAutofit/>
          </a:bodyPr>
          <a:lstStyle/>
          <a:p>
            <a:pPr algn="ctr"/>
            <a:r>
              <a:rPr lang="en-US" sz="3600" dirty="0"/>
              <a:t>The Goal of a Sequential Standards-based Arts Education in California is to Develop Artistic Literacy</a:t>
            </a:r>
          </a:p>
        </p:txBody>
      </p:sp>
      <p:sp>
        <p:nvSpPr>
          <p:cNvPr id="6" name="Content Placeholder 5">
            <a:extLst>
              <a:ext uri="{FF2B5EF4-FFF2-40B4-BE49-F238E27FC236}">
                <a16:creationId xmlns:a16="http://schemas.microsoft.com/office/drawing/2014/main" id="{BB0BB2F2-5F37-4DE4-83FB-D540AC443D90}"/>
              </a:ext>
            </a:extLst>
          </p:cNvPr>
          <p:cNvSpPr>
            <a:spLocks noGrp="1"/>
          </p:cNvSpPr>
          <p:nvPr>
            <p:ph idx="1"/>
          </p:nvPr>
        </p:nvSpPr>
        <p:spPr>
          <a:ln w="31750">
            <a:noFill/>
          </a:ln>
        </p:spPr>
        <p:txBody>
          <a:bodyPr>
            <a:normAutofit/>
          </a:bodyPr>
          <a:lstStyle/>
          <a:p>
            <a:pPr marL="0" indent="0">
              <a:spcBef>
                <a:spcPts val="1200"/>
              </a:spcBef>
              <a:buNone/>
            </a:pPr>
            <a:endParaRPr lang="en-US" sz="1200" b="1" dirty="0"/>
          </a:p>
          <a:p>
            <a:pPr marL="0" indent="0">
              <a:spcBef>
                <a:spcPts val="0"/>
              </a:spcBef>
              <a:buNone/>
            </a:pPr>
            <a:r>
              <a:rPr lang="en-US" sz="2400" b="1" dirty="0"/>
              <a:t>ARTISTIC LITERACY IS DEFINED IN THE FRAMEWORK AS…</a:t>
            </a:r>
            <a:endParaRPr lang="en-US" sz="2400" b="1" dirty="0">
              <a:solidFill>
                <a:srgbClr val="000000"/>
              </a:solidFill>
            </a:endParaRPr>
          </a:p>
          <a:p>
            <a:pPr marL="0" indent="0">
              <a:buNone/>
            </a:pPr>
            <a:endParaRPr lang="en-US" sz="1800" dirty="0">
              <a:solidFill>
                <a:srgbClr val="000000"/>
              </a:solidFill>
              <a:effectLst/>
              <a:latin typeface="Arial" panose="020B0604020202020204" pitchFamily="34" charset="0"/>
              <a:ea typeface="Times New Roman" panose="02020603050405020304" pitchFamily="18" charset="0"/>
            </a:endParaRPr>
          </a:p>
          <a:p>
            <a:pPr marL="0" indent="0">
              <a:buNone/>
            </a:pPr>
            <a:r>
              <a:rPr lang="en-US" sz="3200" dirty="0">
                <a:solidFill>
                  <a:srgbClr val="000000"/>
                </a:solidFill>
                <a:effectLst/>
                <a:latin typeface="Arial" panose="020B0604020202020204" pitchFamily="34" charset="0"/>
                <a:ea typeface="Times New Roman" panose="02020603050405020304" pitchFamily="18" charset="0"/>
              </a:rPr>
              <a:t>…the ability to understand, </a:t>
            </a:r>
            <a:r>
              <a:rPr lang="en-US" sz="3200" b="1" dirty="0">
                <a:solidFill>
                  <a:schemeClr val="accent1"/>
                </a:solidFill>
                <a:effectLst/>
                <a:latin typeface="Arial" panose="020B0604020202020204" pitchFamily="34" charset="0"/>
                <a:ea typeface="Times New Roman" panose="02020603050405020304" pitchFamily="18" charset="0"/>
              </a:rPr>
              <a:t>create</a:t>
            </a:r>
            <a:r>
              <a:rPr lang="en-US" sz="3200" b="1" dirty="0">
                <a:solidFill>
                  <a:srgbClr val="000000"/>
                </a:solidFill>
                <a:effectLst/>
                <a:latin typeface="Arial" panose="020B0604020202020204" pitchFamily="34" charset="0"/>
                <a:ea typeface="Times New Roman" panose="02020603050405020304" pitchFamily="18" charset="0"/>
              </a:rPr>
              <a:t>,</a:t>
            </a:r>
            <a:r>
              <a:rPr lang="en-US" sz="3200" dirty="0">
                <a:solidFill>
                  <a:srgbClr val="000000"/>
                </a:solidFill>
                <a:effectLst/>
                <a:latin typeface="Arial" panose="020B0604020202020204" pitchFamily="34" charset="0"/>
                <a:ea typeface="Times New Roman" panose="02020603050405020304" pitchFamily="18" charset="0"/>
              </a:rPr>
              <a:t> </a:t>
            </a:r>
            <a:r>
              <a:rPr lang="en-US" sz="3200" b="1" dirty="0">
                <a:solidFill>
                  <a:schemeClr val="accent4"/>
                </a:solidFill>
                <a:effectLst/>
                <a:latin typeface="Arial" panose="020B0604020202020204" pitchFamily="34" charset="0"/>
                <a:ea typeface="Times New Roman" panose="02020603050405020304" pitchFamily="18" charset="0"/>
              </a:rPr>
              <a:t>perform </a:t>
            </a:r>
            <a:r>
              <a:rPr lang="en-US" sz="3200" b="1" dirty="0">
                <a:solidFill>
                  <a:srgbClr val="000000"/>
                </a:solidFill>
                <a:latin typeface="Arial" panose="020B0604020202020204" pitchFamily="34" charset="0"/>
                <a:ea typeface="Times New Roman" panose="02020603050405020304" pitchFamily="18" charset="0"/>
              </a:rPr>
              <a:t>or </a:t>
            </a:r>
            <a:r>
              <a:rPr lang="en-US" sz="3200" b="1" dirty="0">
                <a:solidFill>
                  <a:schemeClr val="accent4"/>
                </a:solidFill>
                <a:effectLst/>
                <a:latin typeface="Arial" panose="020B0604020202020204" pitchFamily="34" charset="0"/>
                <a:ea typeface="Times New Roman" panose="02020603050405020304" pitchFamily="18" charset="0"/>
              </a:rPr>
              <a:t>present</a:t>
            </a:r>
            <a:r>
              <a:rPr lang="en-US" sz="3200" b="1" dirty="0">
                <a:solidFill>
                  <a:srgbClr val="000000"/>
                </a:solidFill>
                <a:latin typeface="Arial" panose="020B0604020202020204" pitchFamily="34" charset="0"/>
                <a:ea typeface="Times New Roman" panose="02020603050405020304" pitchFamily="18" charset="0"/>
              </a:rPr>
              <a:t> or </a:t>
            </a:r>
            <a:r>
              <a:rPr lang="en-US" sz="3200" b="1" dirty="0">
                <a:solidFill>
                  <a:schemeClr val="accent4"/>
                </a:solidFill>
                <a:effectLst/>
                <a:latin typeface="Arial" panose="020B0604020202020204" pitchFamily="34" charset="0"/>
                <a:ea typeface="Times New Roman" panose="02020603050405020304" pitchFamily="18" charset="0"/>
              </a:rPr>
              <a:t>produce</a:t>
            </a:r>
            <a:r>
              <a:rPr lang="en-US" sz="3200" b="1" dirty="0">
                <a:solidFill>
                  <a:srgbClr val="000000"/>
                </a:solidFill>
                <a:effectLst/>
                <a:latin typeface="Arial" panose="020B0604020202020204" pitchFamily="34" charset="0"/>
                <a:ea typeface="Times New Roman" panose="02020603050405020304" pitchFamily="18" charset="0"/>
              </a:rPr>
              <a:t>,</a:t>
            </a:r>
            <a:r>
              <a:rPr lang="en-US" sz="3200" dirty="0">
                <a:solidFill>
                  <a:srgbClr val="000000"/>
                </a:solidFill>
                <a:effectLst/>
                <a:latin typeface="Arial" panose="020B0604020202020204" pitchFamily="34" charset="0"/>
                <a:ea typeface="Times New Roman" panose="02020603050405020304" pitchFamily="18" charset="0"/>
              </a:rPr>
              <a:t> </a:t>
            </a:r>
            <a:r>
              <a:rPr lang="en-US" sz="3200" b="1" dirty="0">
                <a:solidFill>
                  <a:srgbClr val="B23E1A"/>
                </a:solidFill>
                <a:effectLst/>
                <a:latin typeface="Arial" panose="020B0604020202020204" pitchFamily="34" charset="0"/>
                <a:ea typeface="Times New Roman" panose="02020603050405020304" pitchFamily="18" charset="0"/>
              </a:rPr>
              <a:t>respond</a:t>
            </a:r>
            <a:r>
              <a:rPr lang="en-US" sz="3200" dirty="0">
                <a:solidFill>
                  <a:srgbClr val="000000"/>
                </a:solidFill>
                <a:effectLst/>
                <a:latin typeface="Arial" panose="020B0604020202020204" pitchFamily="34" charset="0"/>
                <a:ea typeface="Times New Roman" panose="02020603050405020304" pitchFamily="18" charset="0"/>
              </a:rPr>
              <a:t>, and </a:t>
            </a:r>
            <a:r>
              <a:rPr lang="en-US" sz="3200" b="1" dirty="0">
                <a:solidFill>
                  <a:srgbClr val="B06900"/>
                </a:solidFill>
                <a:effectLst/>
                <a:latin typeface="Arial" panose="020B0604020202020204" pitchFamily="34" charset="0"/>
                <a:ea typeface="Times New Roman" panose="02020603050405020304" pitchFamily="18" charset="0"/>
              </a:rPr>
              <a:t>connect</a:t>
            </a:r>
            <a:r>
              <a:rPr lang="en-US" sz="3200" dirty="0">
                <a:solidFill>
                  <a:srgbClr val="000000"/>
                </a:solidFill>
                <a:effectLst/>
                <a:latin typeface="Arial" panose="020B0604020202020204" pitchFamily="34" charset="0"/>
                <a:ea typeface="Times New Roman" panose="02020603050405020304" pitchFamily="18" charset="0"/>
              </a:rPr>
              <a:t> through the arts and transfer knowledge and skills learned from authentic experiences in the arts that transcend historical, cultural, and societal contexts. </a:t>
            </a:r>
            <a:endParaRPr lang="en-US" sz="4000" dirty="0">
              <a:solidFill>
                <a:srgbClr val="000000"/>
              </a:solidFill>
              <a:effectLst/>
              <a:latin typeface="Arial" panose="020B0604020202020204" pitchFamily="34" charset="0"/>
              <a:ea typeface="Times New Roman" panose="02020603050405020304" pitchFamily="18" charset="0"/>
            </a:endParaRPr>
          </a:p>
          <a:p>
            <a:pPr marL="0" indent="0">
              <a:buNone/>
            </a:pPr>
            <a:endParaRPr lang="en-US" dirty="0"/>
          </a:p>
        </p:txBody>
      </p:sp>
      <p:sp>
        <p:nvSpPr>
          <p:cNvPr id="3" name="Slide Number Placeholder 2">
            <a:extLst>
              <a:ext uri="{FF2B5EF4-FFF2-40B4-BE49-F238E27FC236}">
                <a16:creationId xmlns:a16="http://schemas.microsoft.com/office/drawing/2014/main" id="{2F0B4C7B-EEDC-48DD-8A97-5EED28B20480}"/>
              </a:ext>
            </a:extLst>
          </p:cNvPr>
          <p:cNvSpPr>
            <a:spLocks noGrp="1"/>
          </p:cNvSpPr>
          <p:nvPr>
            <p:ph type="sldNum" sz="quarter" idx="12"/>
          </p:nvPr>
        </p:nvSpPr>
        <p:spPr/>
        <p:txBody>
          <a:bodyPr/>
          <a:lstStyle/>
          <a:p>
            <a:fld id="{1C8E0B4C-4C2F-4BE7-8793-29AB022C0CCB}" type="slidenum">
              <a:rPr lang="en-US" smtClean="0"/>
              <a:t>7</a:t>
            </a:fld>
            <a:endParaRPr lang="en-US"/>
          </a:p>
        </p:txBody>
      </p:sp>
    </p:spTree>
    <p:extLst>
      <p:ext uri="{BB962C8B-B14F-4D97-AF65-F5344CB8AC3E}">
        <p14:creationId xmlns:p14="http://schemas.microsoft.com/office/powerpoint/2010/main" val="374265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D41D-6C94-4653-9723-3683CD24247E}"/>
              </a:ext>
            </a:extLst>
          </p:cNvPr>
          <p:cNvSpPr>
            <a:spLocks noGrp="1"/>
          </p:cNvSpPr>
          <p:nvPr>
            <p:ph type="title"/>
          </p:nvPr>
        </p:nvSpPr>
        <p:spPr>
          <a:xfrm>
            <a:off x="838200" y="365125"/>
            <a:ext cx="10515600" cy="1325563"/>
          </a:xfrm>
        </p:spPr>
        <p:txBody>
          <a:bodyPr>
            <a:normAutofit/>
          </a:bodyPr>
          <a:lstStyle/>
          <a:p>
            <a:pPr algn="ctr"/>
            <a:r>
              <a:rPr lang="en-US" sz="4000" dirty="0"/>
              <a:t>Achieving Artistic Literacy</a:t>
            </a:r>
          </a:p>
        </p:txBody>
      </p:sp>
      <p:sp>
        <p:nvSpPr>
          <p:cNvPr id="3" name="Content Placeholder 2">
            <a:extLst>
              <a:ext uri="{FF2B5EF4-FFF2-40B4-BE49-F238E27FC236}">
                <a16:creationId xmlns:a16="http://schemas.microsoft.com/office/drawing/2014/main" id="{A69F03F7-238F-4BF6-9C43-696B3F27FFDC}"/>
              </a:ext>
            </a:extLst>
          </p:cNvPr>
          <p:cNvSpPr>
            <a:spLocks noGrp="1"/>
          </p:cNvSpPr>
          <p:nvPr>
            <p:ph idx="1"/>
          </p:nvPr>
        </p:nvSpPr>
        <p:spPr>
          <a:xfrm>
            <a:off x="1354398" y="1918700"/>
            <a:ext cx="9942871" cy="4121150"/>
          </a:xfrm>
        </p:spPr>
        <p:txBody>
          <a:bodyPr>
            <a:normAutofit/>
          </a:bodyPr>
          <a:lstStyle/>
          <a:p>
            <a:pPr marL="0" indent="0">
              <a:spcBef>
                <a:spcPts val="0"/>
              </a:spcBef>
              <a:spcAft>
                <a:spcPts val="1800"/>
              </a:spcAft>
              <a:buNone/>
            </a:pPr>
            <a:r>
              <a:rPr lang="en-US" dirty="0"/>
              <a:t>Students achieve artistic literacy when they:</a:t>
            </a:r>
          </a:p>
          <a:p>
            <a:pPr>
              <a:spcBef>
                <a:spcPts val="0"/>
              </a:spcBef>
              <a:spcAft>
                <a:spcPts val="1800"/>
              </a:spcAft>
            </a:pPr>
            <a:r>
              <a:rPr lang="en-US" dirty="0">
                <a:effectLst/>
                <a:latin typeface="Arial" panose="020B0604020202020204" pitchFamily="34" charset="0"/>
                <a:ea typeface="Calibri" panose="020F0502020204030204" pitchFamily="34" charset="0"/>
              </a:rPr>
              <a:t>practice the skills of creativity, collaboration, communication, critical thinking, and cultural awareness;</a:t>
            </a:r>
          </a:p>
          <a:p>
            <a:pPr>
              <a:spcBef>
                <a:spcPts val="0"/>
              </a:spcBef>
              <a:spcAft>
                <a:spcPts val="1800"/>
              </a:spcAft>
            </a:pPr>
            <a:r>
              <a:rPr lang="en-US" dirty="0">
                <a:effectLst/>
                <a:latin typeface="Arial" panose="020B0604020202020204" pitchFamily="34" charset="0"/>
                <a:ea typeface="Calibri" panose="020F0502020204030204" pitchFamily="34" charset="0"/>
              </a:rPr>
              <a:t>engage in creative practices and artistic processes using </a:t>
            </a:r>
            <a:r>
              <a:rPr lang="en-US" b="0" i="0" u="none" strike="noStrike" dirty="0">
                <a:solidFill>
                  <a:srgbClr val="000000"/>
                </a:solidFill>
                <a:effectLst/>
                <a:latin typeface="Arial" panose="020B0604020202020204" pitchFamily="34" charset="0"/>
              </a:rPr>
              <a:t>tools, equipment, instruments, or arts</a:t>
            </a:r>
            <a:r>
              <a:rPr lang="en-US" dirty="0">
                <a:effectLst/>
                <a:latin typeface="Arial" panose="020B0604020202020204" pitchFamily="34" charset="0"/>
                <a:ea typeface="Calibri" panose="020F0502020204030204" pitchFamily="34" charset="0"/>
              </a:rPr>
              <a:t> materials in spaces appropriate for authentic practice; and</a:t>
            </a:r>
            <a:endParaRPr lang="en-US" dirty="0">
              <a:latin typeface="Arial" panose="020B0604020202020204" pitchFamily="34" charset="0"/>
              <a:ea typeface="Calibri" panose="020F0502020204030204" pitchFamily="34" charset="0"/>
            </a:endParaRPr>
          </a:p>
          <a:p>
            <a:pPr>
              <a:spcBef>
                <a:spcPts val="0"/>
              </a:spcBef>
              <a:spcAft>
                <a:spcPts val="1800"/>
              </a:spcAft>
            </a:pPr>
            <a:r>
              <a:rPr lang="en-US" dirty="0">
                <a:effectLst/>
                <a:latin typeface="Arial" panose="020B0604020202020204" pitchFamily="34" charset="0"/>
                <a:ea typeface="Calibri" panose="020F0502020204030204" pitchFamily="34" charset="0"/>
              </a:rPr>
              <a:t>develop the ability to transfer knowledge and skills to new experiences and contexts. </a:t>
            </a:r>
            <a:endParaRPr lang="en-US" dirty="0"/>
          </a:p>
        </p:txBody>
      </p:sp>
      <p:sp>
        <p:nvSpPr>
          <p:cNvPr id="4" name="Slide Number Placeholder 3">
            <a:extLst>
              <a:ext uri="{FF2B5EF4-FFF2-40B4-BE49-F238E27FC236}">
                <a16:creationId xmlns:a16="http://schemas.microsoft.com/office/drawing/2014/main" id="{CC2FF2E7-31B3-49E2-87D9-36BE602DAB07}"/>
              </a:ext>
            </a:extLst>
          </p:cNvPr>
          <p:cNvSpPr>
            <a:spLocks noGrp="1"/>
          </p:cNvSpPr>
          <p:nvPr>
            <p:ph type="sldNum" sz="quarter" idx="12"/>
          </p:nvPr>
        </p:nvSpPr>
        <p:spPr/>
        <p:txBody>
          <a:bodyPr/>
          <a:lstStyle/>
          <a:p>
            <a:fld id="{1C8E0B4C-4C2F-4BE7-8793-29AB022C0CCB}" type="slidenum">
              <a:rPr lang="en-US" smtClean="0"/>
              <a:t>8</a:t>
            </a:fld>
            <a:endParaRPr lang="en-US"/>
          </a:p>
        </p:txBody>
      </p:sp>
    </p:spTree>
    <p:extLst>
      <p:ext uri="{BB962C8B-B14F-4D97-AF65-F5344CB8AC3E}">
        <p14:creationId xmlns:p14="http://schemas.microsoft.com/office/powerpoint/2010/main" val="508696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535022" y="2103437"/>
            <a:ext cx="4763661" cy="3149499"/>
          </a:xfrm>
        </p:spPr>
        <p:txBody>
          <a:bodyPr vert="horz" lIns="91440" tIns="45720" rIns="91440" bIns="45720" rtlCol="0" anchor="t">
            <a:normAutofit fontScale="90000"/>
          </a:bodyPr>
          <a:lstStyle/>
          <a:p>
            <a:pPr>
              <a:spcAft>
                <a:spcPts val="1200"/>
              </a:spcAft>
            </a:pPr>
            <a:r>
              <a:rPr lang="en-US" sz="4400" dirty="0">
                <a:solidFill>
                  <a:srgbClr val="000000"/>
                </a:solidFill>
              </a:rPr>
              <a:t>Q2</a:t>
            </a:r>
            <a:r>
              <a:rPr lang="en-US" sz="4400" dirty="0">
                <a:effectLst/>
                <a:latin typeface="Arial" panose="020B0604020202020204" pitchFamily="34" charset="0"/>
                <a:ea typeface="Calibri" panose="020F0502020204030204" pitchFamily="34" charset="0"/>
                <a:cs typeface="Arial" panose="020B0604020202020204" pitchFamily="34" charset="0"/>
              </a:rPr>
              <a:t>—</a:t>
            </a:r>
            <a:r>
              <a:rPr lang="en-US" sz="4400" dirty="0">
                <a:solidFill>
                  <a:srgbClr val="000000"/>
                </a:solidFill>
              </a:rPr>
              <a:t>What are the foundational concepts that drive California’s vision of artistic literacy?</a:t>
            </a: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600"/>
                </a:spcAft>
                <a:buClrTx/>
                <a:buSzTx/>
                <a:buFontTx/>
                <a:buNone/>
                <a:tabLst/>
                <a:defRPr/>
              </a:pPr>
              <a:t>9</a:t>
            </a:fld>
            <a:endPar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954351"/>
      </p:ext>
    </p:extLst>
  </p:cSld>
  <p:clrMapOvr>
    <a:masterClrMapping/>
  </p:clrMapOvr>
</p:sld>
</file>

<file path=ppt/theme/theme1.xml><?xml version="1.0" encoding="utf-8"?>
<a:theme xmlns:a="http://schemas.openxmlformats.org/drawingml/2006/main" name="Office Theme">
  <a:themeElements>
    <a:clrScheme name="Custom Arts Framework">
      <a:dk1>
        <a:srgbClr val="000000"/>
      </a:dk1>
      <a:lt1>
        <a:sysClr val="window" lastClr="FFFFFF"/>
      </a:lt1>
      <a:dk2>
        <a:srgbClr val="5E5E5E"/>
      </a:dk2>
      <a:lt2>
        <a:srgbClr val="DDDDDD"/>
      </a:lt2>
      <a:accent1>
        <a:srgbClr val="418AB3"/>
      </a:accent1>
      <a:accent2>
        <a:srgbClr val="A6B727"/>
      </a:accent2>
      <a:accent3>
        <a:srgbClr val="F69200"/>
      </a:accent3>
      <a:accent4>
        <a:srgbClr val="9755B1"/>
      </a:accent4>
      <a:accent5>
        <a:srgbClr val="FEC306"/>
      </a:accent5>
      <a:accent6>
        <a:srgbClr val="DF5327"/>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Arts Framework">
      <a:dk1>
        <a:srgbClr val="000000"/>
      </a:dk1>
      <a:lt1>
        <a:sysClr val="window" lastClr="FFFFFF"/>
      </a:lt1>
      <a:dk2>
        <a:srgbClr val="5E5E5E"/>
      </a:dk2>
      <a:lt2>
        <a:srgbClr val="DDDDDD"/>
      </a:lt2>
      <a:accent1>
        <a:srgbClr val="418AB3"/>
      </a:accent1>
      <a:accent2>
        <a:srgbClr val="A6B727"/>
      </a:accent2>
      <a:accent3>
        <a:srgbClr val="F69200"/>
      </a:accent3>
      <a:accent4>
        <a:srgbClr val="9755B1"/>
      </a:accent4>
      <a:accent5>
        <a:srgbClr val="FEC306"/>
      </a:accent5>
      <a:accent6>
        <a:srgbClr val="DF5327"/>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fcc10b13-693b-4108-82e6-a022af3998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C73F3F21E3504F9B97B2424931F5F3" ma:contentTypeVersion="18" ma:contentTypeDescription="Create a new document." ma:contentTypeScope="" ma:versionID="ef302e1c861823c154ac3c7e0d32e388">
  <xsd:schema xmlns:xsd="http://www.w3.org/2001/XMLSchema" xmlns:xs="http://www.w3.org/2001/XMLSchema" xmlns:p="http://schemas.microsoft.com/office/2006/metadata/properties" xmlns:ns2="fcc10b13-693b-4108-82e6-a022af39983a" xmlns:ns3="3d27bdd8-aa24-4715-8252-5cc1057583fa" targetNamespace="http://schemas.microsoft.com/office/2006/metadata/properties" ma:root="true" ma:fieldsID="c5a0631d95c03f32b6ab92ab15cdd076" ns2:_="" ns3:_="">
    <xsd:import namespace="fcc10b13-693b-4108-82e6-a022af39983a"/>
    <xsd:import namespace="3d27bdd8-aa24-4715-8252-5cc1057583fa"/>
    <xsd:element name="properties">
      <xsd:complexType>
        <xsd:sequence>
          <xsd:element name="documentManagement">
            <xsd:complexType>
              <xsd:all>
                <xsd:element ref="ns2:MediaServiceMetadata" minOccurs="0"/>
                <xsd:element ref="ns2:MediaServiceFastMetadata" minOccurs="0"/>
                <xsd:element ref="ns2:_Flow_SignoffStatus"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b13-693b-4108-82e6-a022af3998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27bdd8-aa24-4715-8252-5cc1057583f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D626DB-956B-43BD-84F5-63543C414E12}">
  <ds:schemaRefs>
    <ds:schemaRef ds:uri="http://purl.org/dc/elements/1.1/"/>
    <ds:schemaRef ds:uri="http://schemas.microsoft.com/office/2006/metadata/properties"/>
    <ds:schemaRef ds:uri="http://schemas.microsoft.com/office/2006/documentManagement/types"/>
    <ds:schemaRef ds:uri="3d27bdd8-aa24-4715-8252-5cc1057583fa"/>
    <ds:schemaRef ds:uri="http://purl.org/dc/terms/"/>
    <ds:schemaRef ds:uri="http://schemas.openxmlformats.org/package/2006/metadata/core-properties"/>
    <ds:schemaRef ds:uri="fcc10b13-693b-4108-82e6-a022af39983a"/>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A96D715-B13A-40D6-9F84-DC1E224C4D64}">
  <ds:schemaRefs>
    <ds:schemaRef ds:uri="http://schemas.microsoft.com/sharepoint/v3/contenttype/forms"/>
  </ds:schemaRefs>
</ds:datastoreItem>
</file>

<file path=customXml/itemProps3.xml><?xml version="1.0" encoding="utf-8"?>
<ds:datastoreItem xmlns:ds="http://schemas.openxmlformats.org/officeDocument/2006/customXml" ds:itemID="{EA6CB46D-D1DD-4557-BB31-AFD9E81BF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b13-693b-4108-82e6-a022af39983a"/>
    <ds:schemaRef ds:uri="3d27bdd8-aa24-4715-8252-5cc1057583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11865</TotalTime>
  <Words>7954</Words>
  <Application>Microsoft Office PowerPoint</Application>
  <PresentationFormat>Widescreen</PresentationFormat>
  <Paragraphs>665</Paragraphs>
  <Slides>57</Slides>
  <Notes>57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SimSun</vt:lpstr>
      <vt:lpstr>Arial</vt:lpstr>
      <vt:lpstr>Calibri</vt:lpstr>
      <vt:lpstr>Lato</vt:lpstr>
      <vt:lpstr>Symbol</vt:lpstr>
      <vt:lpstr>Times New Roman</vt:lpstr>
      <vt:lpstr>Office Theme</vt:lpstr>
      <vt:lpstr>2_Office Theme</vt:lpstr>
      <vt:lpstr>Chapter 1: Vision and Goals for Standards-Based Arts Education</vt:lpstr>
      <vt:lpstr>Introduction to Chapter 1</vt:lpstr>
      <vt:lpstr>Contents of Chapter 1</vt:lpstr>
      <vt:lpstr>Questions for Chapter 1: Focus on Artistic Literacy</vt:lpstr>
      <vt:lpstr>Additional Questions for Chapter 1</vt:lpstr>
      <vt:lpstr>Q1—What is artistic literacy?</vt:lpstr>
      <vt:lpstr>The Goal of a Sequential Standards-based Arts Education in California is to Develop Artistic Literacy</vt:lpstr>
      <vt:lpstr>Achieving Artistic Literacy</vt:lpstr>
      <vt:lpstr>Q2—What are the foundational concepts that drive California’s vision of artistic literacy?</vt:lpstr>
      <vt:lpstr>California’s Vision of Artistic Literacy is Grounded in The Foundational Concepts of The Arts Standards</vt:lpstr>
      <vt:lpstr>Exploration of the Philosophical Foundations and Lifelong Goals</vt:lpstr>
      <vt:lpstr>The Arts as Communication </vt:lpstr>
      <vt:lpstr>The Arts as Creative Personal Realization </vt:lpstr>
      <vt:lpstr>The Arts as Culture, History, and Connectors </vt:lpstr>
      <vt:lpstr>The Arts as a Means to Wellbeing </vt:lpstr>
      <vt:lpstr>The Arts as Community Engagement </vt:lpstr>
      <vt:lpstr>The Arts as Profession</vt:lpstr>
      <vt:lpstr>Artistically Literate Individuals</vt:lpstr>
      <vt:lpstr>Q3—What are the benefits of a sequential, standards-based arts education?</vt:lpstr>
      <vt:lpstr>Benefits of a Standards-Based Arts Education</vt:lpstr>
      <vt:lpstr>Arts Education and Individuality</vt:lpstr>
      <vt:lpstr>Cognitive Skill Development </vt:lpstr>
      <vt:lpstr>Creative Practices Inherent in Arts Education</vt:lpstr>
      <vt:lpstr>Creativity Can Be Developed</vt:lpstr>
      <vt:lpstr>What are some discipline-specific examples of how the arts contribute to cognitive development?</vt:lpstr>
      <vt:lpstr>Arts Education is a Necessary Part of a Democratic Education</vt:lpstr>
      <vt:lpstr>Q4—What role does arts education play in cognitive, social, cultural, and emotional development?</vt:lpstr>
      <vt:lpstr>Arts Education Cultivates Communication, Cooperation, and Empathy (1)</vt:lpstr>
      <vt:lpstr>Arts Education Cultivates Communication, Cooperation, and Empathy (2)</vt:lpstr>
      <vt:lpstr>Arts Education Supports Social and Emotional Development</vt:lpstr>
      <vt:lpstr>Through Arts Education, Students Have Opportunities to Develop and Maintain a Growth Mindset</vt:lpstr>
      <vt:lpstr>The Arts Teach Valuable Skills and Develop Students in Unique Ways</vt:lpstr>
      <vt:lpstr>Sequential, Standards-Based Arts Education in California is Guided by the 2019 Arts Standards</vt:lpstr>
      <vt:lpstr>Inclusive Arts Education</vt:lpstr>
      <vt:lpstr>Q5—What role can arts education play in career readiness?</vt:lpstr>
      <vt:lpstr>Arts Education Develops Career Skills</vt:lpstr>
      <vt:lpstr>Career and Technical Education—Arts, Media, and Entertainment (CTE AME)</vt:lpstr>
      <vt:lpstr>Q6—How do federal and state policies support arts learning as part of a student’s well-rounded education?</vt:lpstr>
      <vt:lpstr>The Every Student Succeeds Act (ESSA)</vt:lpstr>
      <vt:lpstr>Under ESSA</vt:lpstr>
      <vt:lpstr>California Education Code</vt:lpstr>
      <vt:lpstr>University of California (UC) and  California State University (CSU)</vt:lpstr>
      <vt:lpstr>Local Control Funding Formula</vt:lpstr>
      <vt:lpstr>Q7—What planning and considerations should be in place to provide students with opportunities to learn in the arts? </vt:lpstr>
      <vt:lpstr>Opportunity to Learn in the Arts</vt:lpstr>
      <vt:lpstr>Opportunity to Learn Conditions and Resources</vt:lpstr>
      <vt:lpstr>A Note About Inclusion</vt:lpstr>
      <vt:lpstr>Q8—What is the relationship and connection of the 2019 California Arts Standards to other standards?</vt:lpstr>
      <vt:lpstr>The California Common Core State Standards: English Language Arts and Literacy in History/Social Studies, Science, and Technical Subjects (CA CCSS for ELA/Literacy) </vt:lpstr>
      <vt:lpstr>Text in the Arts Disciplines</vt:lpstr>
      <vt:lpstr>Examples of Text in the Arts Disciplines (1)</vt:lpstr>
      <vt:lpstr>Examples of Text in the Arts Disciplines (2)</vt:lpstr>
      <vt:lpstr>California English Language Development Standards (ELD Standards)</vt:lpstr>
      <vt:lpstr>Career and Technical Education Model Curriculum Standards for the Arts, Media, and Entertainment (CTE AME) </vt:lpstr>
      <vt:lpstr>In Conclusion</vt:lpstr>
      <vt:lpstr>Students Who Achieve Literacy in the Arts</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&amp; Goals for Standards-Based Arts Education - Curriculum Frameworks (CA Dept of Education)</dc:title>
  <dc:subject>California Arts Education Framework for Public Schools, Transitional Kindergarten Through Grade Twelve, Chapter 1: Vision and Goals for Standards-Based Arts Education PowerPoint Presentation.</dc:subject>
  <dc:creator>Letty Kraus</dc:creator>
  <cp:lastModifiedBy>Christopher Slaven</cp:lastModifiedBy>
  <cp:revision>357</cp:revision>
  <dcterms:created xsi:type="dcterms:W3CDTF">2020-08-26T19:28:27Z</dcterms:created>
  <dcterms:modified xsi:type="dcterms:W3CDTF">2022-04-11T20:48:35Z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0x010100EDC73F3F21E3504F9B97B2424931F5F3</vt:lpwstr>
  </property>
</Properties>
</file>