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1.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4" r:id="rId1"/>
    <p:sldMasterId id="2147483728" r:id="rId2"/>
    <p:sldMasterId id="2147483648" r:id="rId3"/>
    <p:sldMasterId id="2147483723" r:id="rId4"/>
    <p:sldMasterId id="2147483671" r:id="rId5"/>
    <p:sldMasterId id="2147483676" r:id="rId6"/>
    <p:sldMasterId id="2147483681" r:id="rId7"/>
    <p:sldMasterId id="2147483699" r:id="rId8"/>
    <p:sldMasterId id="2147483705" r:id="rId9"/>
    <p:sldMasterId id="2147483710" r:id="rId10"/>
    <p:sldMasterId id="2147483715" r:id="rId11"/>
    <p:sldMasterId id="2147483655" r:id="rId12"/>
    <p:sldMasterId id="2147483660" r:id="rId13"/>
  </p:sldMasterIdLst>
  <p:notesMasterIdLst>
    <p:notesMasterId r:id="rId66"/>
  </p:notesMasterIdLst>
  <p:handoutMasterIdLst>
    <p:handoutMasterId r:id="rId67"/>
  </p:handoutMasterIdLst>
  <p:sldIdLst>
    <p:sldId id="256" r:id="rId14"/>
    <p:sldId id="257" r:id="rId15"/>
    <p:sldId id="354" r:id="rId16"/>
    <p:sldId id="395" r:id="rId17"/>
    <p:sldId id="355" r:id="rId18"/>
    <p:sldId id="373" r:id="rId19"/>
    <p:sldId id="356" r:id="rId20"/>
    <p:sldId id="371" r:id="rId21"/>
    <p:sldId id="406" r:id="rId22"/>
    <p:sldId id="407" r:id="rId23"/>
    <p:sldId id="405" r:id="rId24"/>
    <p:sldId id="381" r:id="rId25"/>
    <p:sldId id="387" r:id="rId26"/>
    <p:sldId id="391" r:id="rId27"/>
    <p:sldId id="402" r:id="rId28"/>
    <p:sldId id="403" r:id="rId29"/>
    <p:sldId id="412" r:id="rId30"/>
    <p:sldId id="413" r:id="rId31"/>
    <p:sldId id="359" r:id="rId32"/>
    <p:sldId id="404" r:id="rId33"/>
    <p:sldId id="378" r:id="rId34"/>
    <p:sldId id="398" r:id="rId35"/>
    <p:sldId id="357" r:id="rId36"/>
    <p:sldId id="397" r:id="rId37"/>
    <p:sldId id="362" r:id="rId38"/>
    <p:sldId id="360" r:id="rId39"/>
    <p:sldId id="374" r:id="rId40"/>
    <p:sldId id="363" r:id="rId41"/>
    <p:sldId id="364" r:id="rId42"/>
    <p:sldId id="369" r:id="rId43"/>
    <p:sldId id="399" r:id="rId44"/>
    <p:sldId id="365" r:id="rId45"/>
    <p:sldId id="372" r:id="rId46"/>
    <p:sldId id="366" r:id="rId47"/>
    <p:sldId id="367" r:id="rId48"/>
    <p:sldId id="370" r:id="rId49"/>
    <p:sldId id="396" r:id="rId50"/>
    <p:sldId id="375" r:id="rId51"/>
    <p:sldId id="393" r:id="rId52"/>
    <p:sldId id="392" r:id="rId53"/>
    <p:sldId id="408" r:id="rId54"/>
    <p:sldId id="384" r:id="rId55"/>
    <p:sldId id="409" r:id="rId56"/>
    <p:sldId id="390" r:id="rId57"/>
    <p:sldId id="411" r:id="rId58"/>
    <p:sldId id="377" r:id="rId59"/>
    <p:sldId id="368" r:id="rId60"/>
    <p:sldId id="401" r:id="rId61"/>
    <p:sldId id="400" r:id="rId62"/>
    <p:sldId id="339" r:id="rId63"/>
    <p:sldId id="342" r:id="rId64"/>
    <p:sldId id="32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7" name="Author" initials="A" lastIdx="0"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FFFF80"/>
    <a:srgbClr val="0C4A6D"/>
    <a:srgbClr val="80FF80"/>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72192" autoAdjust="0"/>
  </p:normalViewPr>
  <p:slideViewPr>
    <p:cSldViewPr snapToGrid="0">
      <p:cViewPr varScale="1">
        <p:scale>
          <a:sx n="78" d="100"/>
          <a:sy n="78" d="100"/>
        </p:scale>
        <p:origin x="122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handoutMaster" Target="handoutMasters/handout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03/07/2024</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03/07/2024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8059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356557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1331216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752372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271497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54411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3854725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891176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237137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4060712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347929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1691290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983543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3456378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3659577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2065680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541127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911638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30213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2228534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86914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1973524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1908383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953693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3936313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3736791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2866796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3415699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2542331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2778495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3336219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1924277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2521795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82540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2008218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2166327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43</a:t>
            </a:fld>
            <a:endParaRPr lang="en-US"/>
          </a:p>
        </p:txBody>
      </p:sp>
    </p:spTree>
    <p:extLst>
      <p:ext uri="{BB962C8B-B14F-4D97-AF65-F5344CB8AC3E}">
        <p14:creationId xmlns:p14="http://schemas.microsoft.com/office/powerpoint/2010/main" val="9485008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44</a:t>
            </a:fld>
            <a:endParaRPr lang="en-US"/>
          </a:p>
        </p:txBody>
      </p:sp>
    </p:spTree>
    <p:extLst>
      <p:ext uri="{BB962C8B-B14F-4D97-AF65-F5344CB8AC3E}">
        <p14:creationId xmlns:p14="http://schemas.microsoft.com/office/powerpoint/2010/main" val="1625777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45</a:t>
            </a:fld>
            <a:endParaRPr lang="en-US"/>
          </a:p>
        </p:txBody>
      </p:sp>
    </p:spTree>
    <p:extLst>
      <p:ext uri="{BB962C8B-B14F-4D97-AF65-F5344CB8AC3E}">
        <p14:creationId xmlns:p14="http://schemas.microsoft.com/office/powerpoint/2010/main" val="42142981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46</a:t>
            </a:fld>
            <a:endParaRPr lang="en-US"/>
          </a:p>
        </p:txBody>
      </p:sp>
    </p:spTree>
    <p:extLst>
      <p:ext uri="{BB962C8B-B14F-4D97-AF65-F5344CB8AC3E}">
        <p14:creationId xmlns:p14="http://schemas.microsoft.com/office/powerpoint/2010/main" val="24914788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47</a:t>
            </a:fld>
            <a:endParaRPr lang="en-US"/>
          </a:p>
        </p:txBody>
      </p:sp>
    </p:spTree>
    <p:extLst>
      <p:ext uri="{BB962C8B-B14F-4D97-AF65-F5344CB8AC3E}">
        <p14:creationId xmlns:p14="http://schemas.microsoft.com/office/powerpoint/2010/main" val="34750585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48</a:t>
            </a:fld>
            <a:endParaRPr lang="en-US"/>
          </a:p>
        </p:txBody>
      </p:sp>
    </p:spTree>
    <p:extLst>
      <p:ext uri="{BB962C8B-B14F-4D97-AF65-F5344CB8AC3E}">
        <p14:creationId xmlns:p14="http://schemas.microsoft.com/office/powerpoint/2010/main" val="22584142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49</a:t>
            </a:fld>
            <a:endParaRPr lang="en-US"/>
          </a:p>
        </p:txBody>
      </p:sp>
    </p:spTree>
    <p:extLst>
      <p:ext uri="{BB962C8B-B14F-4D97-AF65-F5344CB8AC3E}">
        <p14:creationId xmlns:p14="http://schemas.microsoft.com/office/powerpoint/2010/main" val="339702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262886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50</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51</a:t>
            </a:fld>
            <a:endParaRPr lang="en-US"/>
          </a:p>
        </p:txBody>
      </p:sp>
    </p:spTree>
    <p:extLst>
      <p:ext uri="{BB962C8B-B14F-4D97-AF65-F5344CB8AC3E}">
        <p14:creationId xmlns:p14="http://schemas.microsoft.com/office/powerpoint/2010/main" val="38892116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52</a:t>
            </a:fld>
            <a:endParaRPr lang="en-US"/>
          </a:p>
        </p:txBody>
      </p:sp>
    </p:spTree>
    <p:extLst>
      <p:ext uri="{BB962C8B-B14F-4D97-AF65-F5344CB8AC3E}">
        <p14:creationId xmlns:p14="http://schemas.microsoft.com/office/powerpoint/2010/main" val="165121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124079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24172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1452141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631929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B4C23D04-3364-48A1-8C52-3E096EB1D032}"/>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06ABE33-0FEF-4AEF-BB15-35E38E99C1C3}"/>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FEED103B-1061-4ECB-8ABC-3201A14B7F50}"/>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5564E71-7449-4903-AD7B-86B66FDFDF18}"/>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42137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8F49501A-B345-47C2-B9AC-C16D979C720F}"/>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361250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EB0907EB-609B-4428-ACD3-90246188C64B}"/>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134542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4B70A05-58F7-4F52-9875-CBBCA8B5E9B4}"/>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267099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AA8645B7-F339-415C-9DE7-347D9B05EADF}"/>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9972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599E7ADF-5D38-40A1-9364-DE3CA5509A78}"/>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3916044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AC85D82-F00D-4AD9-9A23-92CD90EA7A29}"/>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103347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ECFF536-4803-4D5C-8502-AB818EA5A8F9}"/>
              </a:ext>
            </a:extLst>
          </p:cNvPr>
          <p:cNvSpPr>
            <a:spLocks noGrp="1"/>
          </p:cNvSpPr>
          <p:nvPr>
            <p:ph type="sldNum" sz="quarter" idx="10"/>
          </p:nvPr>
        </p:nvSpPr>
        <p:spPr/>
        <p:txBody>
          <a:bodyPr/>
          <a:lstStyle>
            <a:lvl1pPr>
              <a:defRPr>
                <a:solidFill>
                  <a:srgbClr val="0C4A6D"/>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27897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C3DED18-332A-429B-A990-C9E1F271CFDF}"/>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4233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A4F0585-08F3-4740-8B27-11E3B730B310}"/>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34511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19F78FC-3606-4592-8589-3CD4761A15E1}"/>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36555" y="2015632"/>
            <a:ext cx="2355839" cy="2380379"/>
          </a:xfrm>
          <a:prstGeom prst="rect">
            <a:avLst/>
          </a:prstGeom>
        </p:spPr>
      </p:pic>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964732" y="320530"/>
            <a:ext cx="6262536" cy="3347821"/>
          </a:xfrm>
        </p:spPr>
        <p:txBody>
          <a:bodyPr anchor="ctr"/>
          <a:lstStyle>
            <a:lvl1pPr algn="ctr">
              <a:defRPr sz="6000">
                <a:solidFill>
                  <a:schemeClr val="bg1"/>
                </a:solidFill>
              </a:defRPr>
            </a:lvl1pPr>
          </a:lstStyle>
          <a:p>
            <a:r>
              <a:rPr lang="en-US"/>
              <a:t>Click to edit Master title style</a:t>
            </a:r>
          </a:p>
        </p:txBody>
      </p:sp>
      <p:pic>
        <p:nvPicPr>
          <p:cNvPr id="7" name="Picture 4" descr="A picture containing icon&#10;&#10;Description automatically generated">
            <a:extLst>
              <a:ext uri="{FF2B5EF4-FFF2-40B4-BE49-F238E27FC236}">
                <a16:creationId xmlns:a16="http://schemas.microsoft.com/office/drawing/2014/main" id="{342E7CEF-D6BE-404A-BE66-1210F77C8D19}"/>
              </a:ext>
            </a:extLst>
          </p:cNvPr>
          <p:cNvPicPr>
            <a:picLocks noChangeAspect="1"/>
          </p:cNvPicPr>
          <p:nvPr userDrawn="1"/>
        </p:nvPicPr>
        <p:blipFill>
          <a:blip r:embed="rId3"/>
          <a:stretch>
            <a:fillRect/>
          </a:stretch>
        </p:blipFill>
        <p:spPr>
          <a:xfrm>
            <a:off x="9766479" y="1494205"/>
            <a:ext cx="1798266" cy="3435664"/>
          </a:xfrm>
          <a:prstGeom prst="rect">
            <a:avLst/>
          </a:prstGeom>
        </p:spPr>
      </p:pic>
      <p:sp>
        <p:nvSpPr>
          <p:cNvPr id="4" name="Content Placeholder 3">
            <a:extLst>
              <a:ext uri="{FF2B5EF4-FFF2-40B4-BE49-F238E27FC236}">
                <a16:creationId xmlns:a16="http://schemas.microsoft.com/office/drawing/2014/main" id="{50F1E088-9862-4D49-B4FB-C4A8EB4E8BB1}"/>
              </a:ext>
            </a:extLst>
          </p:cNvPr>
          <p:cNvSpPr>
            <a:spLocks noGrp="1"/>
          </p:cNvSpPr>
          <p:nvPr>
            <p:ph sz="quarter" idx="10"/>
          </p:nvPr>
        </p:nvSpPr>
        <p:spPr>
          <a:xfrm>
            <a:off x="2965450" y="3998913"/>
            <a:ext cx="6261100"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62ED138C-049F-453B-89D6-4FE4E464ABD1}"/>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3" descr="See the source image">
            <a:extLst>
              <a:ext uri="{FF2B5EF4-FFF2-40B4-BE49-F238E27FC236}">
                <a16:creationId xmlns:a16="http://schemas.microsoft.com/office/drawing/2014/main" id="{59DA1F0A-11FE-4048-9856-F99DA11F8AD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3424" y="4298650"/>
            <a:ext cx="1209151" cy="2405739"/>
          </a:xfrm>
          <a:prstGeom prst="rect">
            <a:avLst/>
          </a:prstGeom>
          <a:noFill/>
          <a:ln>
            <a:noFill/>
          </a:ln>
        </p:spPr>
      </p:pic>
      <p:sp>
        <p:nvSpPr>
          <p:cNvPr id="5" name="Slide Number Placeholder 4">
            <a:extLst>
              <a:ext uri="{FF2B5EF4-FFF2-40B4-BE49-F238E27FC236}">
                <a16:creationId xmlns:a16="http://schemas.microsoft.com/office/drawing/2014/main" id="{56D8E45E-5814-4922-8D60-6F04340A654F}"/>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4235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19600"/>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5" descr="A picture containing logo&#10;&#10;Description automatically generated">
            <a:extLst>
              <a:ext uri="{FF2B5EF4-FFF2-40B4-BE49-F238E27FC236}">
                <a16:creationId xmlns:a16="http://schemas.microsoft.com/office/drawing/2014/main" id="{EC242D72-02E1-47EB-8FAF-3685D1108D3F}"/>
              </a:ext>
            </a:extLst>
          </p:cNvPr>
          <p:cNvPicPr>
            <a:picLocks noChangeAspect="1"/>
          </p:cNvPicPr>
          <p:nvPr userDrawn="1"/>
        </p:nvPicPr>
        <p:blipFill>
          <a:blip r:embed="rId2"/>
          <a:stretch>
            <a:fillRect/>
          </a:stretch>
        </p:blipFill>
        <p:spPr>
          <a:xfrm>
            <a:off x="9666478" y="4586502"/>
            <a:ext cx="2043830" cy="2069780"/>
          </a:xfrm>
          <a:prstGeom prst="rect">
            <a:avLst/>
          </a:prstGeom>
        </p:spPr>
      </p:pic>
      <p:sp>
        <p:nvSpPr>
          <p:cNvPr id="5" name="Slide Number Placeholder 4">
            <a:extLst>
              <a:ext uri="{FF2B5EF4-FFF2-40B4-BE49-F238E27FC236}">
                <a16:creationId xmlns:a16="http://schemas.microsoft.com/office/drawing/2014/main" id="{27EB8A22-0D02-45A6-83C4-BF53EB5C1C50}"/>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1571066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299"/>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032EFF30-79C0-43AC-B860-EE9CC409DD2D}"/>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9ED01FDC-B69D-412F-A388-FAB53FDC0D65}"/>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053763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1563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7170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30694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slides -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399" y="1638301"/>
            <a:ext cx="11887199" cy="2763882"/>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152399" y="4637314"/>
            <a:ext cx="11887201" cy="2016886"/>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84854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algn="r"/>
            <a:r>
              <a:rPr lang="en-US" sz="1800" b="1">
                <a:solidFill>
                  <a:schemeClr val="bg1"/>
                </a:solidFill>
                <a:latin typeface="Arial" panose="020B0604020202020204" pitchFamily="34" charset="0"/>
                <a:cs typeface="Arial" panose="020B0604020202020204" pitchFamily="34" charset="0"/>
              </a:rPr>
              <a:t>CALIFORNIA DEPARTMENT OF EDUCATION</a:t>
            </a:r>
          </a:p>
          <a:p>
            <a:pPr algn="r"/>
            <a:r>
              <a:rPr lang="en-US" sz="18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2"/>
            <a:ext cx="9153525" cy="3347821"/>
          </a:xfrm>
        </p:spPr>
        <p:txBody>
          <a:bodyPr anchor="ctr"/>
          <a:lstStyle>
            <a:lvl1pPr algn="ctr">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37260618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2"/>
            <a:ext cx="11887200" cy="5015901"/>
          </a:xfrm>
        </p:spPr>
        <p:txBody>
          <a:bodyPr>
            <a:normAutofit/>
          </a:bodyPr>
          <a:lstStyle>
            <a:lvl1pPr>
              <a:defRPr sz="2400"/>
            </a:lvl1pPr>
            <a:lvl2pPr marL="514350" indent="-171450">
              <a:buFont typeface="Arial" panose="020B0604020202020204" pitchFamily="34" charset="0"/>
              <a:buChar char="‒"/>
              <a:defRPr sz="21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928BF773-23F0-4364-9FE7-8DF17AC8E5AB}"/>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5450088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2"/>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1"/>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BEE453EB-7918-4733-B182-9877DD864ACA}"/>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3583615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51"/>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2" y="2448363"/>
            <a:ext cx="2355839" cy="2380379"/>
          </a:xfrm>
          <a:prstGeom prst="rect">
            <a:avLst/>
          </a:prstGeom>
        </p:spPr>
      </p:pic>
      <p:sp>
        <p:nvSpPr>
          <p:cNvPr id="4" name="Slide Number Placeholder 3">
            <a:extLst>
              <a:ext uri="{FF2B5EF4-FFF2-40B4-BE49-F238E27FC236}">
                <a16:creationId xmlns:a16="http://schemas.microsoft.com/office/drawing/2014/main" id="{CABBDCC5-4B00-4098-9186-8E41EB8464F2}"/>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33308659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73354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1849D08-6696-4DD8-8389-FE964538D7AD}"/>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683886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0193989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23548693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03/07/2024</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03/07/2024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4267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93D2AC5-D2D1-4593-881B-E17BEFD057F1}"/>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8FCCDC82-488F-49A3-92EE-BB31606E9BF9}"/>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BC561E7B-5EF9-49CF-B66F-D2E8237E8E62}"/>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11.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theme" Target="../theme/theme12.xml"/><Relationship Id="rId4" Type="http://schemas.openxmlformats.org/officeDocument/2006/relationships/slideLayout" Target="../slideLayouts/slideLayout57.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0.xml"/><Relationship Id="rId7" Type="http://schemas.openxmlformats.org/officeDocument/2006/relationships/theme" Target="../theme/theme13.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11" r:id="rId5"/>
    <p:sldLayoutId id="2147483712" r:id="rId6"/>
    <p:sldLayoutId id="2147483713" r:id="rId7"/>
    <p:sldLayoutId id="2147483714"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34" r:id="rId4"/>
    <p:sldLayoutId id="2147483719" r:id="rId5"/>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1"/>
            <a:ext cx="731520" cy="12191999"/>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2"/>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A0602376-0ACC-400F-BB20-D37C3B8A65F4}"/>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16D5FE55-11EB-4A68-B3FF-792ADFC6C388}" type="slidenum">
              <a:rPr lang="en-US" smtClean="0"/>
              <a:pPr/>
              <a:t>‹#›</a:t>
            </a:fld>
            <a:endParaRPr lang="en-US"/>
          </a:p>
        </p:txBody>
      </p:sp>
    </p:spTree>
    <p:extLst>
      <p:ext uri="{BB962C8B-B14F-4D97-AF65-F5344CB8AC3E}">
        <p14:creationId xmlns:p14="http://schemas.microsoft.com/office/powerpoint/2010/main" val="271992496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hdr="0" ftr="0" dt="0"/>
  <p:txStyles>
    <p:titleStyle>
      <a:lvl1pPr algn="ctr" defTabSz="6858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B3BEA52-1562-4A7C-84BB-21667EAB0C97}"/>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rgbClr val="0C4A6D"/>
                </a:solidFill>
              </a:defRPr>
            </a:lvl1pPr>
          </a:lstStyle>
          <a:p>
            <a:fld id="{0A2A1055-459E-4AC3-ACE0-742A8878B1FB}" type="slidenum">
              <a:rPr lang="en-US" smtClean="0"/>
              <a:pPr/>
              <a:t>‹#›</a:t>
            </a:fld>
            <a:endParaRPr lang="en-US"/>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20" r:id="rId2"/>
    <p:sldLayoutId id="2147483721" r:id="rId3"/>
    <p:sldLayoutId id="2147483722"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44623EC-2457-4914-A400-1D7284163B2E}"/>
              </a:ext>
            </a:extLst>
          </p:cNvPr>
          <p:cNvSpPr>
            <a:spLocks noGrp="1"/>
          </p:cNvSpPr>
          <p:nvPr>
            <p:ph type="sldNum" sz="quarter" idx="4"/>
          </p:nvPr>
        </p:nvSpPr>
        <p:spPr>
          <a:xfrm>
            <a:off x="9296400" y="6288168"/>
            <a:ext cx="2743200" cy="365125"/>
          </a:xfrm>
          <a:prstGeom prst="rect">
            <a:avLst/>
          </a:prstGeom>
        </p:spPr>
        <p:txBody>
          <a:bodyPr vert="horz" lIns="91440" tIns="45720" rIns="91440" bIns="45720" rtlCol="0" anchor="ctr"/>
          <a:lstStyle>
            <a:lvl1pPr algn="r">
              <a:defRPr sz="2400">
                <a:solidFill>
                  <a:schemeClr val="bg1"/>
                </a:solidFill>
              </a:defRPr>
            </a:lvl1pPr>
          </a:lstStyle>
          <a:p>
            <a:fld id="{80F8AE4B-A7EE-4FB3-A75F-5EC0F3EAC8DD}" type="slidenum">
              <a:rPr lang="en-US" smtClean="0"/>
              <a:pPr/>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C6EDA0-B6A1-4573-BF3B-ADCA166C1AB8}"/>
              </a:ext>
            </a:extLst>
          </p:cNvPr>
          <p:cNvSpPr>
            <a:spLocks noGrp="1"/>
          </p:cNvSpPr>
          <p:nvPr>
            <p:ph type="sldNum" sz="quarter" idx="4"/>
          </p:nvPr>
        </p:nvSpPr>
        <p:spPr>
          <a:xfrm>
            <a:off x="9296400" y="6273655"/>
            <a:ext cx="2743200" cy="365125"/>
          </a:xfrm>
          <a:prstGeom prst="rect">
            <a:avLst/>
          </a:prstGeom>
        </p:spPr>
        <p:txBody>
          <a:bodyPr vert="horz" lIns="91440" tIns="45720" rIns="91440" bIns="45720" rtlCol="0" anchor="ctr"/>
          <a:lstStyle>
            <a:lvl1pPr algn="r">
              <a:defRPr sz="2400">
                <a:solidFill>
                  <a:srgbClr val="0C4A6D"/>
                </a:solidFill>
              </a:defRPr>
            </a:lvl1pPr>
          </a:lstStyle>
          <a:p>
            <a:fld id="{33C4B14C-B406-442F-8D71-668A674C5C47}" type="slidenum">
              <a:rPr lang="en-US" smtClean="0"/>
              <a:pPr/>
              <a:t>‹#›</a:t>
            </a:fld>
            <a:endParaRPr lang="en-US"/>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733"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6EA9887-BBF3-4C9A-A7D5-50596165F13E}"/>
              </a:ext>
            </a:extLst>
          </p:cNvPr>
          <p:cNvSpPr>
            <a:spLocks noGrp="1"/>
          </p:cNvSpPr>
          <p:nvPr>
            <p:ph type="sldNum" sz="quarter" idx="4"/>
          </p:nvPr>
        </p:nvSpPr>
        <p:spPr>
          <a:xfrm>
            <a:off x="9296400" y="6288167"/>
            <a:ext cx="2743200" cy="365125"/>
          </a:xfrm>
          <a:prstGeom prst="rect">
            <a:avLst/>
          </a:prstGeom>
        </p:spPr>
        <p:txBody>
          <a:bodyPr vert="horz" lIns="91440" tIns="45720" rIns="91440" bIns="45720" rtlCol="0" anchor="ctr"/>
          <a:lstStyle>
            <a:lvl1pPr algn="r">
              <a:defRPr sz="2400">
                <a:solidFill>
                  <a:srgbClr val="0C4A6D"/>
                </a:solidFill>
              </a:defRPr>
            </a:lvl1pPr>
          </a:lstStyle>
          <a:p>
            <a:fld id="{B6F27B01-A2D5-45F4-B454-68E183B7CC34}" type="slidenum">
              <a:rPr lang="en-US" smtClean="0"/>
              <a:pPr/>
              <a:t>‹#›</a:t>
            </a:fld>
            <a:endParaRPr lang="en-US"/>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4" name="Slide Number Placeholder 3">
            <a:extLst>
              <a:ext uri="{FF2B5EF4-FFF2-40B4-BE49-F238E27FC236}">
                <a16:creationId xmlns:a16="http://schemas.microsoft.com/office/drawing/2014/main" id="{15E54025-CD00-4B2F-9506-BCDF1A80D47F}"/>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400">
                <a:solidFill>
                  <a:schemeClr val="bg1"/>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11AE943-1104-4299-9673-BEF3CACA37A7}"/>
              </a:ext>
            </a:extLst>
          </p:cNvPr>
          <p:cNvSpPr>
            <a:spLocks noGrp="1"/>
          </p:cNvSpPr>
          <p:nvPr>
            <p:ph type="sldNum" sz="quarter" idx="4"/>
          </p:nvPr>
        </p:nvSpPr>
        <p:spPr>
          <a:xfrm>
            <a:off x="9296400" y="6223652"/>
            <a:ext cx="2743200" cy="365125"/>
          </a:xfrm>
          <a:prstGeom prst="rect">
            <a:avLst/>
          </a:prstGeom>
        </p:spPr>
        <p:txBody>
          <a:bodyPr vert="horz" lIns="91440" tIns="45720" rIns="91440" bIns="45720" rtlCol="0" anchor="ctr"/>
          <a:lstStyle>
            <a:lvl1pPr algn="r">
              <a:defRPr sz="2400">
                <a:solidFill>
                  <a:schemeClr val="bg1"/>
                </a:solidFill>
              </a:defRPr>
            </a:lvl1pPr>
          </a:lstStyle>
          <a:p>
            <a:fld id="{614608DE-72A6-4621-8C24-CDFC0FE1ED35}"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0" r:id="rId1"/>
    <p:sldLayoutId id="2147483696" r:id="rId2"/>
    <p:sldLayoutId id="2147483701" r:id="rId3"/>
    <p:sldLayoutId id="2147483698" r:id="rId4"/>
    <p:sldLayoutId id="2147483697" r:id="rId5"/>
    <p:sldLayoutId id="2147483702" r:id="rId6"/>
    <p:sldLayoutId id="2147483703"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cde.ca.gov/fg/aa/cd/faad.asp"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cde.ca.gov/sp/cd/ci/assignments.asp"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a:t> </a:t>
            </a:r>
            <a:r>
              <a:rPr lang="en-US"/>
              <a:t>Rate Reform Webinar</a:t>
            </a:r>
            <a:endParaRPr lang="en-US">
              <a:cs typeface="Arial"/>
            </a:endParaRPr>
          </a:p>
        </p:txBody>
      </p:sp>
      <p:sp>
        <p:nvSpPr>
          <p:cNvPr id="5" name="Content Placeholder 4">
            <a:extLst>
              <a:ext uri="{FF2B5EF4-FFF2-40B4-BE49-F238E27FC236}">
                <a16:creationId xmlns:a16="http://schemas.microsoft.com/office/drawing/2014/main" id="{3BE57D74-972F-4C24-B1AE-01E7E3D66C0A}"/>
              </a:ext>
            </a:extLst>
          </p:cNvPr>
          <p:cNvSpPr>
            <a:spLocks noGrp="1"/>
          </p:cNvSpPr>
          <p:nvPr>
            <p:ph sz="quarter" idx="10"/>
          </p:nvPr>
        </p:nvSpPr>
        <p:spPr/>
        <p:txBody>
          <a:bodyPr vert="horz" lIns="91440" tIns="45720" rIns="91440" bIns="45720" rtlCol="0" anchor="t">
            <a:normAutofit/>
          </a:bodyPr>
          <a:lstStyle/>
          <a:p>
            <a:pPr marL="0" indent="0" algn="ctr">
              <a:buNone/>
            </a:pPr>
            <a:r>
              <a:rPr lang="en-US" sz="2800" b="1">
                <a:ea typeface="+mn-lt"/>
                <a:cs typeface="+mn-lt"/>
              </a:rPr>
              <a:t>Early Education Division and </a:t>
            </a:r>
          </a:p>
          <a:p>
            <a:pPr marL="0" indent="0" algn="ctr">
              <a:buNone/>
            </a:pPr>
            <a:r>
              <a:rPr lang="en-US" sz="2800" b="1">
                <a:ea typeface="+mn-lt"/>
                <a:cs typeface="+mn-lt"/>
              </a:rPr>
              <a:t>Fiscal and Administrative Services Division</a:t>
            </a:r>
            <a:endParaRPr lang="en-US" sz="2800" b="1">
              <a:cs typeface="Arial"/>
            </a:endParaRPr>
          </a:p>
          <a:p>
            <a:pPr algn="ctr"/>
            <a:endParaRPr lang="en-US" sz="2800" b="1">
              <a:cs typeface="Arial"/>
            </a:endParaRPr>
          </a:p>
          <a:p>
            <a:pPr marL="0" indent="0" algn="ctr">
              <a:buNone/>
            </a:pPr>
            <a:r>
              <a:rPr lang="en-US" sz="2800" b="1">
                <a:cs typeface="Arial"/>
              </a:rPr>
              <a:t>Date:  December 17, 2021</a:t>
            </a:r>
          </a:p>
          <a:p>
            <a:pPr marL="0" indent="0" algn="ctr">
              <a:buNone/>
            </a:pPr>
            <a:r>
              <a:rPr lang="en-US" sz="2800" b="1">
                <a:cs typeface="Arial"/>
              </a:rPr>
              <a:t>Time:  10:00 AM – 11:30 AM</a:t>
            </a:r>
          </a:p>
          <a:p>
            <a:pPr marL="0" indent="0">
              <a:buNone/>
            </a:pPr>
            <a:endParaRPr lang="en-US"/>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6360-B4A0-4EAC-8E66-C8C175DBB716}"/>
              </a:ext>
            </a:extLst>
          </p:cNvPr>
          <p:cNvSpPr>
            <a:spLocks noGrp="1"/>
          </p:cNvSpPr>
          <p:nvPr>
            <p:ph type="title"/>
          </p:nvPr>
        </p:nvSpPr>
        <p:spPr/>
        <p:txBody>
          <a:bodyPr/>
          <a:lstStyle/>
          <a:p>
            <a:r>
              <a:rPr lang="en-US">
                <a:cs typeface="Arial"/>
              </a:rPr>
              <a:t>RMR Compared to the SRR (1)</a:t>
            </a:r>
            <a:endParaRPr lang="en-US"/>
          </a:p>
        </p:txBody>
      </p:sp>
      <p:graphicFrame>
        <p:nvGraphicFramePr>
          <p:cNvPr id="3" name="Table 3">
            <a:extLst>
              <a:ext uri="{FF2B5EF4-FFF2-40B4-BE49-F238E27FC236}">
                <a16:creationId xmlns:a16="http://schemas.microsoft.com/office/drawing/2014/main" id="{BD553E4F-BF16-48F2-A4A7-8788F1914060}"/>
              </a:ext>
            </a:extLst>
          </p:cNvPr>
          <p:cNvGraphicFramePr>
            <a:graphicFrameLocks noGrp="1"/>
          </p:cNvGraphicFramePr>
          <p:nvPr>
            <p:extLst>
              <p:ext uri="{D42A27DB-BD31-4B8C-83A1-F6EECF244321}">
                <p14:modId xmlns:p14="http://schemas.microsoft.com/office/powerpoint/2010/main" val="2920400013"/>
              </p:ext>
            </p:extLst>
          </p:nvPr>
        </p:nvGraphicFramePr>
        <p:xfrm>
          <a:off x="27709" y="1330037"/>
          <a:ext cx="12158788" cy="4941810"/>
        </p:xfrm>
        <a:graphic>
          <a:graphicData uri="http://schemas.openxmlformats.org/drawingml/2006/table">
            <a:tbl>
              <a:tblPr firstRow="1" bandRow="1">
                <a:tableStyleId>{5C22544A-7EE6-4342-B048-85BDC9FD1C3A}</a:tableStyleId>
              </a:tblPr>
              <a:tblGrid>
                <a:gridCol w="6079394">
                  <a:extLst>
                    <a:ext uri="{9D8B030D-6E8A-4147-A177-3AD203B41FA5}">
                      <a16:colId xmlns:a16="http://schemas.microsoft.com/office/drawing/2014/main" val="3763676384"/>
                    </a:ext>
                  </a:extLst>
                </a:gridCol>
                <a:gridCol w="6079394">
                  <a:extLst>
                    <a:ext uri="{9D8B030D-6E8A-4147-A177-3AD203B41FA5}">
                      <a16:colId xmlns:a16="http://schemas.microsoft.com/office/drawing/2014/main" val="1269685634"/>
                    </a:ext>
                  </a:extLst>
                </a:gridCol>
              </a:tblGrid>
              <a:tr h="1002684">
                <a:tc>
                  <a:txBody>
                    <a:bodyPr/>
                    <a:lstStyle/>
                    <a:p>
                      <a:r>
                        <a:rPr lang="en-US" sz="2400">
                          <a:solidFill>
                            <a:schemeClr val="bg1"/>
                          </a:solidFill>
                        </a:rPr>
                        <a:t>Regional Market Rate (RMR)</a:t>
                      </a:r>
                    </a:p>
                  </a:txBody>
                  <a:tcPr anchor="ctr"/>
                </a:tc>
                <a:tc>
                  <a:txBody>
                    <a:bodyPr/>
                    <a:lstStyle/>
                    <a:p>
                      <a:r>
                        <a:rPr lang="en-US" sz="2400"/>
                        <a:t>Standard Reimbursement Rate (SRR)</a:t>
                      </a:r>
                    </a:p>
                  </a:txBody>
                  <a:tcPr anchor="ctr"/>
                </a:tc>
                <a:extLst>
                  <a:ext uri="{0D108BD9-81ED-4DB2-BD59-A6C34878D82A}">
                    <a16:rowId xmlns:a16="http://schemas.microsoft.com/office/drawing/2014/main" val="1611895549"/>
                  </a:ext>
                </a:extLst>
              </a:tr>
              <a:tr h="2309764">
                <a:tc>
                  <a:txBody>
                    <a:bodyPr/>
                    <a:lstStyle/>
                    <a:p>
                      <a:pPr marL="0" marR="0" lvl="0" indent="0" algn="l">
                        <a:lnSpc>
                          <a:spcPct val="90000"/>
                        </a:lnSpc>
                        <a:spcBef>
                          <a:spcPts val="1000"/>
                        </a:spcBef>
                        <a:spcAft>
                          <a:spcPts val="0"/>
                        </a:spcAft>
                        <a:buClr>
                          <a:srgbClr val="000000"/>
                        </a:buClr>
                        <a:buNone/>
                      </a:pPr>
                      <a:r>
                        <a:rPr lang="en-US" sz="2400" u="none" strike="noStrike" noProof="0"/>
                        <a:t>RMR Survey collects data from non-subsidized programs across California to determine the cost of care by county, setting type, and full-time or part-time services.</a:t>
                      </a:r>
                    </a:p>
                    <a:p>
                      <a:pPr lvl="0">
                        <a:buNone/>
                      </a:pPr>
                      <a:endParaRPr lang="en-US" sz="2400"/>
                    </a:p>
                  </a:txBody>
                  <a:tcPr/>
                </a:tc>
                <a:tc>
                  <a:txBody>
                    <a:bodyPr/>
                    <a:lstStyle/>
                    <a:p>
                      <a:pPr lvl="0">
                        <a:buNone/>
                      </a:pPr>
                      <a:r>
                        <a:rPr lang="en-US" sz="2400" u="none" strike="noStrike" noProof="0"/>
                        <a:t>The SRR is a rate set by the annual Budget Act, which does not consider differences in cost across California's 58 counties.</a:t>
                      </a:r>
                      <a:endParaRPr lang="en-US" sz="2400"/>
                    </a:p>
                  </a:txBody>
                  <a:tcPr/>
                </a:tc>
                <a:extLst>
                  <a:ext uri="{0D108BD9-81ED-4DB2-BD59-A6C34878D82A}">
                    <a16:rowId xmlns:a16="http://schemas.microsoft.com/office/drawing/2014/main" val="384376825"/>
                  </a:ext>
                </a:extLst>
              </a:tr>
              <a:tr h="1629362">
                <a:tc>
                  <a:txBody>
                    <a:bodyPr/>
                    <a:lstStyle/>
                    <a:p>
                      <a:pPr marL="0" marR="0" lvl="0" indent="0" algn="l">
                        <a:lnSpc>
                          <a:spcPct val="90000"/>
                        </a:lnSpc>
                        <a:spcBef>
                          <a:spcPts val="1000"/>
                        </a:spcBef>
                        <a:spcAft>
                          <a:spcPts val="0"/>
                        </a:spcAft>
                        <a:buClr>
                          <a:srgbClr val="000000"/>
                        </a:buClr>
                        <a:buNone/>
                      </a:pPr>
                      <a:r>
                        <a:rPr lang="en-US" sz="2400" u="none" strike="noStrike" noProof="0"/>
                        <a:t>Prior to January 1, 2022, only  Alternative Payment Programs utilize the RMR.</a:t>
                      </a:r>
                    </a:p>
                    <a:p>
                      <a:pPr lvl="0">
                        <a:buNone/>
                      </a:pPr>
                      <a:endParaRPr lang="en-US" sz="2400"/>
                    </a:p>
                  </a:txBody>
                  <a:tcPr/>
                </a:tc>
                <a:tc>
                  <a:txBody>
                    <a:bodyPr/>
                    <a:lstStyle/>
                    <a:p>
                      <a:pPr marL="0" marR="0" lvl="0" indent="0" algn="l">
                        <a:lnSpc>
                          <a:spcPct val="90000"/>
                        </a:lnSpc>
                        <a:spcBef>
                          <a:spcPts val="1000"/>
                        </a:spcBef>
                        <a:spcAft>
                          <a:spcPts val="0"/>
                        </a:spcAft>
                        <a:buClr>
                          <a:srgbClr val="000000"/>
                        </a:buClr>
                        <a:buNone/>
                      </a:pPr>
                      <a:r>
                        <a:rPr lang="en-US" sz="2400" u="none" strike="noStrike" noProof="0" dirty="0"/>
                        <a:t>Prior to January 1, 2022, the CSPP utilized the SRR.</a:t>
                      </a:r>
                    </a:p>
                    <a:p>
                      <a:pPr lvl="0">
                        <a:buNone/>
                      </a:pPr>
                      <a:endParaRPr lang="en-US" sz="2400" dirty="0"/>
                    </a:p>
                  </a:txBody>
                  <a:tcPr/>
                </a:tc>
                <a:extLst>
                  <a:ext uri="{0D108BD9-81ED-4DB2-BD59-A6C34878D82A}">
                    <a16:rowId xmlns:a16="http://schemas.microsoft.com/office/drawing/2014/main" val="3130170976"/>
                  </a:ext>
                </a:extLst>
              </a:tr>
            </a:tbl>
          </a:graphicData>
        </a:graphic>
      </p:graphicFrame>
      <p:sp>
        <p:nvSpPr>
          <p:cNvPr id="5" name="Slide Number Placeholder 4">
            <a:extLst>
              <a:ext uri="{FF2B5EF4-FFF2-40B4-BE49-F238E27FC236}">
                <a16:creationId xmlns:a16="http://schemas.microsoft.com/office/drawing/2014/main" id="{37A166F6-D559-4991-80CF-0B445472CF0D}"/>
              </a:ext>
            </a:extLst>
          </p:cNvPr>
          <p:cNvSpPr>
            <a:spLocks noGrp="1"/>
          </p:cNvSpPr>
          <p:nvPr>
            <p:ph type="sldNum" sz="quarter" idx="10"/>
          </p:nvPr>
        </p:nvSpPr>
        <p:spPr/>
        <p:txBody>
          <a:bodyPr/>
          <a:lstStyle/>
          <a:p>
            <a:fld id="{2AA74813-043C-43CB-9E82-7CAA19F31821}" type="slidenum">
              <a:rPr lang="en-US" smtClean="0"/>
              <a:pPr/>
              <a:t>10</a:t>
            </a:fld>
            <a:endParaRPr lang="en-US"/>
          </a:p>
        </p:txBody>
      </p:sp>
    </p:spTree>
    <p:extLst>
      <p:ext uri="{BB962C8B-B14F-4D97-AF65-F5344CB8AC3E}">
        <p14:creationId xmlns:p14="http://schemas.microsoft.com/office/powerpoint/2010/main" val="3050701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1B1B-C5B1-4DC1-855D-2309A85FD45A}"/>
              </a:ext>
            </a:extLst>
          </p:cNvPr>
          <p:cNvSpPr>
            <a:spLocks noGrp="1"/>
          </p:cNvSpPr>
          <p:nvPr>
            <p:ph type="title"/>
          </p:nvPr>
        </p:nvSpPr>
        <p:spPr>
          <a:xfrm>
            <a:off x="152400" y="128465"/>
            <a:ext cx="11899295" cy="781278"/>
          </a:xfrm>
        </p:spPr>
        <p:txBody>
          <a:bodyPr/>
          <a:lstStyle/>
          <a:p>
            <a:r>
              <a:rPr lang="en-US">
                <a:cs typeface="Arial"/>
              </a:rPr>
              <a:t>RMR Compared to the SRR (2)</a:t>
            </a:r>
            <a:endParaRPr lang="en-US"/>
          </a:p>
        </p:txBody>
      </p:sp>
      <p:graphicFrame>
        <p:nvGraphicFramePr>
          <p:cNvPr id="5" name="Table 5">
            <a:extLst>
              <a:ext uri="{FF2B5EF4-FFF2-40B4-BE49-F238E27FC236}">
                <a16:creationId xmlns:a16="http://schemas.microsoft.com/office/drawing/2014/main" id="{EEDDC728-6C23-4024-A3EC-9F48CE4BE7C0}"/>
              </a:ext>
            </a:extLst>
          </p:cNvPr>
          <p:cNvGraphicFramePr>
            <a:graphicFrameLocks noGrp="1"/>
          </p:cNvGraphicFramePr>
          <p:nvPr>
            <p:ph idx="1"/>
            <p:extLst>
              <p:ext uri="{D42A27DB-BD31-4B8C-83A1-F6EECF244321}">
                <p14:modId xmlns:p14="http://schemas.microsoft.com/office/powerpoint/2010/main" val="1783412804"/>
              </p:ext>
            </p:extLst>
          </p:nvPr>
        </p:nvGraphicFramePr>
        <p:xfrm>
          <a:off x="41563" y="1025236"/>
          <a:ext cx="12135414" cy="5986392"/>
        </p:xfrm>
        <a:graphic>
          <a:graphicData uri="http://schemas.openxmlformats.org/drawingml/2006/table">
            <a:tbl>
              <a:tblPr firstRow="1" bandRow="1">
                <a:tableStyleId>{5C22544A-7EE6-4342-B048-85BDC9FD1C3A}</a:tableStyleId>
              </a:tblPr>
              <a:tblGrid>
                <a:gridCol w="3503495">
                  <a:extLst>
                    <a:ext uri="{9D8B030D-6E8A-4147-A177-3AD203B41FA5}">
                      <a16:colId xmlns:a16="http://schemas.microsoft.com/office/drawing/2014/main" val="3145098467"/>
                    </a:ext>
                  </a:extLst>
                </a:gridCol>
                <a:gridCol w="3790922">
                  <a:extLst>
                    <a:ext uri="{9D8B030D-6E8A-4147-A177-3AD203B41FA5}">
                      <a16:colId xmlns:a16="http://schemas.microsoft.com/office/drawing/2014/main" val="2173738857"/>
                    </a:ext>
                  </a:extLst>
                </a:gridCol>
                <a:gridCol w="4840997">
                  <a:extLst>
                    <a:ext uri="{9D8B030D-6E8A-4147-A177-3AD203B41FA5}">
                      <a16:colId xmlns:a16="http://schemas.microsoft.com/office/drawing/2014/main" val="2125736337"/>
                    </a:ext>
                  </a:extLst>
                </a:gridCol>
              </a:tblGrid>
              <a:tr h="672701">
                <a:tc>
                  <a:txBody>
                    <a:bodyPr/>
                    <a:lstStyle/>
                    <a:p>
                      <a:endParaRPr lang="en-US" sz="2200"/>
                    </a:p>
                  </a:txBody>
                  <a:tcPr/>
                </a:tc>
                <a:tc>
                  <a:txBody>
                    <a:bodyPr/>
                    <a:lstStyle/>
                    <a:p>
                      <a:r>
                        <a:rPr lang="en-US" sz="2400"/>
                        <a:t>Regional Market Rate</a:t>
                      </a:r>
                    </a:p>
                  </a:txBody>
                  <a:tcPr/>
                </a:tc>
                <a:tc>
                  <a:txBody>
                    <a:bodyPr/>
                    <a:lstStyle/>
                    <a:p>
                      <a:r>
                        <a:rPr lang="en-US" sz="2400"/>
                        <a:t>Standard Reimbursement Rate</a:t>
                      </a:r>
                    </a:p>
                  </a:txBody>
                  <a:tcPr/>
                </a:tc>
                <a:extLst>
                  <a:ext uri="{0D108BD9-81ED-4DB2-BD59-A6C34878D82A}">
                    <a16:rowId xmlns:a16="http://schemas.microsoft.com/office/drawing/2014/main" val="2545273476"/>
                  </a:ext>
                </a:extLst>
              </a:tr>
              <a:tr h="1216015">
                <a:tc>
                  <a:txBody>
                    <a:bodyPr/>
                    <a:lstStyle/>
                    <a:p>
                      <a:r>
                        <a:rPr lang="en-US" sz="2400"/>
                        <a:t>Setting Type</a:t>
                      </a:r>
                    </a:p>
                  </a:txBody>
                  <a:tcPr/>
                </a:tc>
                <a:tc>
                  <a:txBody>
                    <a:bodyPr/>
                    <a:lstStyle/>
                    <a:p>
                      <a:pPr lvl="0">
                        <a:buNone/>
                      </a:pPr>
                      <a:r>
                        <a:rPr lang="en-US" sz="2400" b="0" i="0" u="none" strike="noStrike" noProof="0">
                          <a:latin typeface="Arial"/>
                        </a:rPr>
                        <a:t>Licensed Child Care Center</a:t>
                      </a:r>
                    </a:p>
                  </a:txBody>
                  <a:tcPr/>
                </a:tc>
                <a:tc>
                  <a:txBody>
                    <a:bodyPr/>
                    <a:lstStyle/>
                    <a:p>
                      <a:pPr lvl="0">
                        <a:buNone/>
                      </a:pPr>
                      <a:r>
                        <a:rPr lang="en-US" sz="2400" b="0" i="0" u="none" strike="noStrike" noProof="0">
                          <a:latin typeface="Arial"/>
                        </a:rPr>
                        <a:t>Licensed Childcare Center, and LEAs that are licensed-exempt providing services to 4-year-olds</a:t>
                      </a:r>
                      <a:endParaRPr lang="en-US" sz="2400"/>
                    </a:p>
                  </a:txBody>
                  <a:tcPr/>
                </a:tc>
                <a:extLst>
                  <a:ext uri="{0D108BD9-81ED-4DB2-BD59-A6C34878D82A}">
                    <a16:rowId xmlns:a16="http://schemas.microsoft.com/office/drawing/2014/main" val="2582723961"/>
                  </a:ext>
                </a:extLst>
              </a:tr>
              <a:tr h="949697">
                <a:tc>
                  <a:txBody>
                    <a:bodyPr/>
                    <a:lstStyle/>
                    <a:p>
                      <a:pPr lvl="0">
                        <a:buNone/>
                      </a:pPr>
                      <a:r>
                        <a:rPr lang="en-US" sz="2400" b="0" i="0" u="none" strike="noStrike" noProof="0">
                          <a:latin typeface="Arial"/>
                        </a:rPr>
                        <a:t>Time-based reimbursement category</a:t>
                      </a:r>
                      <a:endParaRPr lang="en-US" sz="2400"/>
                    </a:p>
                  </a:txBody>
                  <a:tcPr/>
                </a:tc>
                <a:tc>
                  <a:txBody>
                    <a:bodyPr/>
                    <a:lstStyle/>
                    <a:p>
                      <a:pPr lvl="0" algn="l">
                        <a:lnSpc>
                          <a:spcPct val="100000"/>
                        </a:lnSpc>
                        <a:spcBef>
                          <a:spcPts val="0"/>
                        </a:spcBef>
                        <a:spcAft>
                          <a:spcPts val="0"/>
                        </a:spcAft>
                        <a:buNone/>
                      </a:pPr>
                      <a:r>
                        <a:rPr lang="en-US" sz="2400" b="0" i="0" u="none" strike="noStrike" noProof="0">
                          <a:latin typeface="Arial"/>
                        </a:rPr>
                        <a:t>Monthly enrollment</a:t>
                      </a:r>
                      <a:endParaRPr lang="en-US" sz="2400" b="1" i="0" u="none" strike="noStrike" noProof="0">
                        <a:latin typeface="Arial"/>
                      </a:endParaRPr>
                    </a:p>
                  </a:txBody>
                  <a:tcPr/>
                </a:tc>
                <a:tc>
                  <a:txBody>
                    <a:bodyPr/>
                    <a:lstStyle/>
                    <a:p>
                      <a:pPr lvl="0">
                        <a:buNone/>
                      </a:pPr>
                      <a:r>
                        <a:rPr lang="en-US" sz="2400" b="0" i="0" u="none" strike="noStrike" noProof="0">
                          <a:latin typeface="Arial"/>
                        </a:rPr>
                        <a:t>Daily enrollment</a:t>
                      </a:r>
                      <a:endParaRPr lang="en-US" sz="2400"/>
                    </a:p>
                  </a:txBody>
                  <a:tcPr/>
                </a:tc>
                <a:extLst>
                  <a:ext uri="{0D108BD9-81ED-4DB2-BD59-A6C34878D82A}">
                    <a16:rowId xmlns:a16="http://schemas.microsoft.com/office/drawing/2014/main" val="1917428518"/>
                  </a:ext>
                </a:extLst>
              </a:tr>
              <a:tr h="2809514">
                <a:tc>
                  <a:txBody>
                    <a:bodyPr/>
                    <a:lstStyle/>
                    <a:p>
                      <a:r>
                        <a:rPr lang="en-US" sz="2400"/>
                        <a:t>Time-Base Definition</a:t>
                      </a:r>
                    </a:p>
                  </a:txBody>
                  <a:tcPr/>
                </a:tc>
                <a:tc>
                  <a:txBody>
                    <a:bodyPr/>
                    <a:lstStyle/>
                    <a:p>
                      <a:pPr lvl="0">
                        <a:buNone/>
                      </a:pPr>
                      <a:r>
                        <a:rPr lang="en-US" sz="2400" b="0" i="0" u="none" strike="noStrike" noProof="0">
                          <a:latin typeface="Arial"/>
                        </a:rPr>
                        <a:t>Full-time (30 hours per week or more), part-time (less than 30 hours per week)</a:t>
                      </a:r>
                      <a:endParaRPr lang="en-US" sz="2400"/>
                    </a:p>
                  </a:txBody>
                  <a:tcPr/>
                </a:tc>
                <a:tc>
                  <a:txBody>
                    <a:bodyPr/>
                    <a:lstStyle/>
                    <a:p>
                      <a:pPr lvl="0">
                        <a:buNone/>
                      </a:pPr>
                      <a:r>
                        <a:rPr lang="en-US" sz="2400" b="0" i="0" u="none" strike="noStrike" noProof="0" dirty="0">
                          <a:latin typeface="Arial"/>
                        </a:rPr>
                        <a:t>Part-time (less than 4 hours per day), three quarter time (between 4 less than 6.5 hours per day), full-time (between 6.5 hours and less than 10.5 hours per day), full-time plus (more than 10.5 hours per day)</a:t>
                      </a:r>
                      <a:r>
                        <a:rPr lang="en-US" sz="2200" b="0" i="0" u="none" strike="noStrike" noProof="0" dirty="0">
                          <a:latin typeface="Arial"/>
                        </a:rPr>
                        <a:t> </a:t>
                      </a:r>
                      <a:endParaRPr lang="en-US" sz="2200" dirty="0"/>
                    </a:p>
                  </a:txBody>
                  <a:tcPr/>
                </a:tc>
                <a:extLst>
                  <a:ext uri="{0D108BD9-81ED-4DB2-BD59-A6C34878D82A}">
                    <a16:rowId xmlns:a16="http://schemas.microsoft.com/office/drawing/2014/main" val="4071163449"/>
                  </a:ext>
                </a:extLst>
              </a:tr>
            </a:tbl>
          </a:graphicData>
        </a:graphic>
      </p:graphicFrame>
      <p:sp>
        <p:nvSpPr>
          <p:cNvPr id="4" name="Slide Number Placeholder 3">
            <a:extLst>
              <a:ext uri="{FF2B5EF4-FFF2-40B4-BE49-F238E27FC236}">
                <a16:creationId xmlns:a16="http://schemas.microsoft.com/office/drawing/2014/main" id="{0D1B702C-8179-454C-AD8F-FD14233193D4}"/>
              </a:ext>
            </a:extLst>
          </p:cNvPr>
          <p:cNvSpPr>
            <a:spLocks noGrp="1"/>
          </p:cNvSpPr>
          <p:nvPr>
            <p:ph type="sldNum" sz="quarter" idx="10"/>
          </p:nvPr>
        </p:nvSpPr>
        <p:spPr/>
        <p:txBody>
          <a:bodyPr/>
          <a:lstStyle/>
          <a:p>
            <a:fld id="{2AA74813-043C-43CB-9E82-7CAA19F31821}" type="slidenum">
              <a:rPr lang="en-US" smtClean="0"/>
              <a:pPr/>
              <a:t>11</a:t>
            </a:fld>
            <a:endParaRPr lang="en-US"/>
          </a:p>
        </p:txBody>
      </p:sp>
    </p:spTree>
    <p:extLst>
      <p:ext uri="{BB962C8B-B14F-4D97-AF65-F5344CB8AC3E}">
        <p14:creationId xmlns:p14="http://schemas.microsoft.com/office/powerpoint/2010/main" val="1585656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8B34-C1D7-499C-8759-D2C04FFA2DE7}"/>
              </a:ext>
            </a:extLst>
          </p:cNvPr>
          <p:cNvSpPr>
            <a:spLocks noGrp="1"/>
          </p:cNvSpPr>
          <p:nvPr>
            <p:ph type="title"/>
          </p:nvPr>
        </p:nvSpPr>
        <p:spPr/>
        <p:txBody>
          <a:bodyPr/>
          <a:lstStyle/>
          <a:p>
            <a:r>
              <a:rPr lang="en-US">
                <a:cs typeface="Arial"/>
              </a:rPr>
              <a:t>Daily Equivalent Rate/Contract Rate </a:t>
            </a:r>
            <a:endParaRPr lang="en-US"/>
          </a:p>
        </p:txBody>
      </p:sp>
      <p:sp>
        <p:nvSpPr>
          <p:cNvPr id="3" name="Content Placeholder 2">
            <a:extLst>
              <a:ext uri="{FF2B5EF4-FFF2-40B4-BE49-F238E27FC236}">
                <a16:creationId xmlns:a16="http://schemas.microsoft.com/office/drawing/2014/main" id="{664797D9-6263-4D31-93D0-F10DC437EE1A}"/>
              </a:ext>
            </a:extLst>
          </p:cNvPr>
          <p:cNvSpPr>
            <a:spLocks noGrp="1"/>
          </p:cNvSpPr>
          <p:nvPr>
            <p:ph sz="half" idx="1"/>
          </p:nvPr>
        </p:nvSpPr>
        <p:spPr>
          <a:xfrm>
            <a:off x="152400" y="1638300"/>
            <a:ext cx="11877604" cy="4268013"/>
          </a:xfrm>
        </p:spPr>
        <p:txBody>
          <a:bodyPr vert="horz" lIns="91440" tIns="45720" rIns="91440" bIns="45720" rtlCol="0" anchor="t">
            <a:normAutofit/>
          </a:bodyPr>
          <a:lstStyle/>
          <a:p>
            <a:r>
              <a:rPr lang="en-US" b="1">
                <a:cs typeface="Arial"/>
              </a:rPr>
              <a:t>Based on the relevant RMR for Preschool services:</a:t>
            </a:r>
          </a:p>
          <a:p>
            <a:pPr lvl="1"/>
            <a:r>
              <a:rPr lang="en-US">
                <a:ea typeface="+mn-lt"/>
                <a:cs typeface="+mn-lt"/>
              </a:rPr>
              <a:t>Full-time Monthly, specific to service county</a:t>
            </a:r>
          </a:p>
          <a:p>
            <a:pPr lvl="1"/>
            <a:r>
              <a:rPr lang="en-US">
                <a:ea typeface="+mn-lt"/>
                <a:cs typeface="+mn-lt"/>
              </a:rPr>
              <a:t>Part-time Monthly, specific to service county</a:t>
            </a:r>
            <a:endParaRPr lang="en-US"/>
          </a:p>
          <a:p>
            <a:r>
              <a:rPr lang="en-US">
                <a:cs typeface="Arial"/>
              </a:rPr>
              <a:t>Comparison </a:t>
            </a:r>
            <a:r>
              <a:rPr lang="en-US">
                <a:ea typeface="+mn-lt"/>
                <a:cs typeface="+mn-lt"/>
              </a:rPr>
              <a:t>of the daily equivalent contract rate, and current reimbursement, where current reimbursement for contractors receiving the SRR is $51.87 per child, per day for full time services and $32.12 per child, per day for part-time services.</a:t>
            </a:r>
            <a:endParaRPr lang="en-US">
              <a:cs typeface="Arial"/>
            </a:endParaRPr>
          </a:p>
          <a:p>
            <a:pPr lvl="1"/>
            <a:endParaRPr lang="en-US">
              <a:cs typeface="Arial"/>
            </a:endParaRPr>
          </a:p>
          <a:p>
            <a:endParaRPr lang="en-US">
              <a:cs typeface="Arial"/>
            </a:endParaRPr>
          </a:p>
          <a:p>
            <a:pPr marL="0" indent="0">
              <a:buNone/>
            </a:pPr>
            <a:endParaRPr lang="en-US">
              <a:cs typeface="Arial"/>
            </a:endParaRPr>
          </a:p>
        </p:txBody>
      </p:sp>
      <p:sp>
        <p:nvSpPr>
          <p:cNvPr id="5" name="Slide Number Placeholder 4">
            <a:extLst>
              <a:ext uri="{FF2B5EF4-FFF2-40B4-BE49-F238E27FC236}">
                <a16:creationId xmlns:a16="http://schemas.microsoft.com/office/drawing/2014/main" id="{40907B45-1AD3-43EE-A90B-4EE85FDFA4EB}"/>
              </a:ext>
            </a:extLst>
          </p:cNvPr>
          <p:cNvSpPr>
            <a:spLocks noGrp="1"/>
          </p:cNvSpPr>
          <p:nvPr>
            <p:ph type="sldNum" sz="quarter" idx="10"/>
          </p:nvPr>
        </p:nvSpPr>
        <p:spPr/>
        <p:txBody>
          <a:bodyPr/>
          <a:lstStyle/>
          <a:p>
            <a:fld id="{2AA74813-043C-43CB-9E82-7CAA19F31821}" type="slidenum">
              <a:rPr lang="en-US" smtClean="0"/>
              <a:pPr/>
              <a:t>12</a:t>
            </a:fld>
            <a:endParaRPr lang="en-US"/>
          </a:p>
        </p:txBody>
      </p:sp>
    </p:spTree>
    <p:extLst>
      <p:ext uri="{BB962C8B-B14F-4D97-AF65-F5344CB8AC3E}">
        <p14:creationId xmlns:p14="http://schemas.microsoft.com/office/powerpoint/2010/main" val="377660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8B34-C1D7-499C-8759-D2C04FFA2DE7}"/>
              </a:ext>
            </a:extLst>
          </p:cNvPr>
          <p:cNvSpPr>
            <a:spLocks noGrp="1"/>
          </p:cNvSpPr>
          <p:nvPr>
            <p:ph type="title"/>
          </p:nvPr>
        </p:nvSpPr>
        <p:spPr/>
        <p:txBody>
          <a:bodyPr/>
          <a:lstStyle/>
          <a:p>
            <a:r>
              <a:rPr lang="en-US">
                <a:cs typeface="Arial"/>
              </a:rPr>
              <a:t>Daily Equivalent Contract Rate: Full-time Services</a:t>
            </a:r>
            <a:endParaRPr lang="en-US"/>
          </a:p>
        </p:txBody>
      </p:sp>
      <p:sp>
        <p:nvSpPr>
          <p:cNvPr id="3" name="Content Placeholder 2">
            <a:extLst>
              <a:ext uri="{FF2B5EF4-FFF2-40B4-BE49-F238E27FC236}">
                <a16:creationId xmlns:a16="http://schemas.microsoft.com/office/drawing/2014/main" id="{664797D9-6263-4D31-93D0-F10DC437EE1A}"/>
              </a:ext>
            </a:extLst>
          </p:cNvPr>
          <p:cNvSpPr>
            <a:spLocks noGrp="1"/>
          </p:cNvSpPr>
          <p:nvPr>
            <p:ph sz="half" idx="1"/>
          </p:nvPr>
        </p:nvSpPr>
        <p:spPr>
          <a:xfrm>
            <a:off x="152400" y="1638300"/>
            <a:ext cx="11157938" cy="4268013"/>
          </a:xfrm>
        </p:spPr>
        <p:txBody>
          <a:bodyPr vert="horz" lIns="91440" tIns="45720" rIns="91440" bIns="45720" rtlCol="0" anchor="t">
            <a:normAutofit/>
          </a:bodyPr>
          <a:lstStyle/>
          <a:p>
            <a:r>
              <a:rPr lang="en-US" b="1">
                <a:ea typeface="+mn-lt"/>
                <a:cs typeface="+mn-lt"/>
              </a:rPr>
              <a:t>Full-time contract rate calculated as greater of:</a:t>
            </a:r>
          </a:p>
          <a:p>
            <a:pPr lvl="1"/>
            <a:r>
              <a:rPr lang="en-US">
                <a:ea typeface="+mn-lt"/>
                <a:cs typeface="+mn-lt"/>
              </a:rPr>
              <a:t>Service county full-time monthly / 20, or</a:t>
            </a:r>
          </a:p>
          <a:p>
            <a:pPr lvl="1"/>
            <a:r>
              <a:rPr lang="en-US">
                <a:ea typeface="+mn-lt"/>
                <a:cs typeface="+mn-lt"/>
              </a:rPr>
              <a:t>Current contract rate ($51.87 for contractors at the SRR)</a:t>
            </a:r>
            <a:endParaRPr lang="en-US"/>
          </a:p>
          <a:p>
            <a:r>
              <a:rPr lang="en-US" b="1">
                <a:cs typeface="Arial" panose="020B0604020202020204"/>
              </a:rPr>
              <a:t>San Luis Obispo County Example:</a:t>
            </a:r>
          </a:p>
          <a:p>
            <a:pPr lvl="1"/>
            <a:r>
              <a:rPr lang="en-US">
                <a:cs typeface="Arial" panose="020B0604020202020204"/>
              </a:rPr>
              <a:t>Service county full-time monthly rate: $1,009.58 </a:t>
            </a:r>
          </a:p>
          <a:p>
            <a:pPr lvl="1"/>
            <a:r>
              <a:rPr lang="en-US">
                <a:cs typeface="Arial" panose="020B0604020202020204"/>
              </a:rPr>
              <a:t>Convert to daily-equivalent rate: </a:t>
            </a:r>
            <a:r>
              <a:rPr lang="en-US">
                <a:ea typeface="+mn-lt"/>
                <a:cs typeface="+mn-lt"/>
              </a:rPr>
              <a:t>$1,009.58 / 20 = $50.48</a:t>
            </a:r>
          </a:p>
          <a:p>
            <a:pPr lvl="1"/>
            <a:r>
              <a:rPr lang="en-US">
                <a:ea typeface="+mn-lt"/>
                <a:cs typeface="+mn-lt"/>
              </a:rPr>
              <a:t>Greater</a:t>
            </a:r>
            <a:r>
              <a:rPr lang="en-US">
                <a:cs typeface="Arial" panose="020B0604020202020204"/>
              </a:rPr>
              <a:t> of RMR daily equivalent and current full-time rate: $51.87</a:t>
            </a:r>
            <a:endParaRPr lang="en-US"/>
          </a:p>
          <a:p>
            <a:endParaRPr lang="en-US">
              <a:cs typeface="Arial" panose="020B0604020202020204"/>
            </a:endParaRPr>
          </a:p>
          <a:p>
            <a:pPr marL="0" indent="0">
              <a:buNone/>
            </a:pPr>
            <a:endParaRPr lang="en-US">
              <a:cs typeface="Arial" panose="020B0604020202020204"/>
            </a:endParaRPr>
          </a:p>
        </p:txBody>
      </p:sp>
      <p:sp>
        <p:nvSpPr>
          <p:cNvPr id="5" name="Slide Number Placeholder 4">
            <a:extLst>
              <a:ext uri="{FF2B5EF4-FFF2-40B4-BE49-F238E27FC236}">
                <a16:creationId xmlns:a16="http://schemas.microsoft.com/office/drawing/2014/main" id="{40907B45-1AD3-43EE-A90B-4EE85FDFA4EB}"/>
              </a:ext>
            </a:extLst>
          </p:cNvPr>
          <p:cNvSpPr>
            <a:spLocks noGrp="1"/>
          </p:cNvSpPr>
          <p:nvPr>
            <p:ph type="sldNum" sz="quarter" idx="10"/>
          </p:nvPr>
        </p:nvSpPr>
        <p:spPr/>
        <p:txBody>
          <a:bodyPr/>
          <a:lstStyle/>
          <a:p>
            <a:fld id="{2AA74813-043C-43CB-9E82-7CAA19F31821}" type="slidenum">
              <a:rPr lang="en-US" smtClean="0"/>
              <a:pPr/>
              <a:t>13</a:t>
            </a:fld>
            <a:endParaRPr lang="en-US"/>
          </a:p>
        </p:txBody>
      </p:sp>
    </p:spTree>
    <p:extLst>
      <p:ext uri="{BB962C8B-B14F-4D97-AF65-F5344CB8AC3E}">
        <p14:creationId xmlns:p14="http://schemas.microsoft.com/office/powerpoint/2010/main" val="2675430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8B34-C1D7-499C-8759-D2C04FFA2DE7}"/>
              </a:ext>
            </a:extLst>
          </p:cNvPr>
          <p:cNvSpPr>
            <a:spLocks noGrp="1"/>
          </p:cNvSpPr>
          <p:nvPr>
            <p:ph type="title"/>
          </p:nvPr>
        </p:nvSpPr>
        <p:spPr/>
        <p:txBody>
          <a:bodyPr/>
          <a:lstStyle/>
          <a:p>
            <a:r>
              <a:rPr lang="en-US">
                <a:cs typeface="Arial"/>
              </a:rPr>
              <a:t>Daily Equivalent Contract Rate: Part-Time Services</a:t>
            </a:r>
            <a:endParaRPr lang="en-US"/>
          </a:p>
        </p:txBody>
      </p:sp>
      <p:sp>
        <p:nvSpPr>
          <p:cNvPr id="3" name="Content Placeholder 2">
            <a:extLst>
              <a:ext uri="{FF2B5EF4-FFF2-40B4-BE49-F238E27FC236}">
                <a16:creationId xmlns:a16="http://schemas.microsoft.com/office/drawing/2014/main" id="{664797D9-6263-4D31-93D0-F10DC437EE1A}"/>
              </a:ext>
            </a:extLst>
          </p:cNvPr>
          <p:cNvSpPr>
            <a:spLocks noGrp="1"/>
          </p:cNvSpPr>
          <p:nvPr>
            <p:ph sz="half" idx="1"/>
          </p:nvPr>
        </p:nvSpPr>
        <p:spPr>
          <a:xfrm>
            <a:off x="152400" y="1638300"/>
            <a:ext cx="11157938" cy="4268013"/>
          </a:xfrm>
        </p:spPr>
        <p:txBody>
          <a:bodyPr vert="horz" lIns="91440" tIns="45720" rIns="91440" bIns="45720" rtlCol="0" anchor="t">
            <a:normAutofit lnSpcReduction="10000"/>
          </a:bodyPr>
          <a:lstStyle/>
          <a:p>
            <a:r>
              <a:rPr lang="en-US" b="1">
                <a:ea typeface="+mn-lt"/>
                <a:cs typeface="+mn-lt"/>
              </a:rPr>
              <a:t>Part-time reimbursement calculated as greater of:</a:t>
            </a:r>
          </a:p>
          <a:p>
            <a:pPr lvl="1"/>
            <a:r>
              <a:rPr lang="en-US">
                <a:ea typeface="+mn-lt"/>
                <a:cs typeface="+mn-lt"/>
              </a:rPr>
              <a:t>Service county part-time monthly / 20, or</a:t>
            </a:r>
          </a:p>
          <a:p>
            <a:pPr lvl="1"/>
            <a:r>
              <a:rPr lang="en-US">
                <a:ea typeface="+mn-lt"/>
                <a:cs typeface="+mn-lt"/>
              </a:rPr>
              <a:t>Current part-time reimbursement ($32.12 for contractors at the SRR)</a:t>
            </a:r>
            <a:endParaRPr lang="en-US"/>
          </a:p>
          <a:p>
            <a:r>
              <a:rPr lang="en-US" b="1">
                <a:cs typeface="Arial" panose="020B0604020202020204"/>
              </a:rPr>
              <a:t>San Luis Obispo County Example:</a:t>
            </a:r>
          </a:p>
          <a:p>
            <a:pPr lvl="1"/>
            <a:r>
              <a:rPr lang="en-US">
                <a:cs typeface="Arial" panose="020B0604020202020204"/>
              </a:rPr>
              <a:t>Service county part-time monthly rate: $658.45 </a:t>
            </a:r>
          </a:p>
          <a:p>
            <a:pPr lvl="1"/>
            <a:r>
              <a:rPr lang="en-US">
                <a:cs typeface="Arial" panose="020B0604020202020204"/>
              </a:rPr>
              <a:t>Convert to daily-equivalent rate: </a:t>
            </a:r>
            <a:r>
              <a:rPr lang="en-US">
                <a:ea typeface="+mn-lt"/>
                <a:cs typeface="+mn-lt"/>
              </a:rPr>
              <a:t>$658.45 / 20 = $</a:t>
            </a:r>
            <a:r>
              <a:rPr lang="en-US">
                <a:cs typeface="Arial" panose="020B0604020202020204"/>
              </a:rPr>
              <a:t>32.92 </a:t>
            </a:r>
          </a:p>
          <a:p>
            <a:pPr lvl="1"/>
            <a:r>
              <a:rPr lang="en-US">
                <a:cs typeface="Arial" panose="020B0604020202020204"/>
              </a:rPr>
              <a:t>Greater of RMR daily equivalent and current part-time rate: $32.92</a:t>
            </a:r>
            <a:endParaRPr lang="en-US"/>
          </a:p>
          <a:p>
            <a:endParaRPr lang="en-US">
              <a:cs typeface="Arial" panose="020B0604020202020204"/>
            </a:endParaRPr>
          </a:p>
          <a:p>
            <a:pPr marL="0" indent="0">
              <a:buNone/>
            </a:pPr>
            <a:endParaRPr lang="en-US">
              <a:cs typeface="Arial" panose="020B0604020202020204"/>
            </a:endParaRPr>
          </a:p>
        </p:txBody>
      </p:sp>
      <p:sp>
        <p:nvSpPr>
          <p:cNvPr id="5" name="Slide Number Placeholder 4">
            <a:extLst>
              <a:ext uri="{FF2B5EF4-FFF2-40B4-BE49-F238E27FC236}">
                <a16:creationId xmlns:a16="http://schemas.microsoft.com/office/drawing/2014/main" id="{40907B45-1AD3-43EE-A90B-4EE85FDFA4EB}"/>
              </a:ext>
            </a:extLst>
          </p:cNvPr>
          <p:cNvSpPr>
            <a:spLocks noGrp="1"/>
          </p:cNvSpPr>
          <p:nvPr>
            <p:ph type="sldNum" sz="quarter" idx="10"/>
          </p:nvPr>
        </p:nvSpPr>
        <p:spPr/>
        <p:txBody>
          <a:bodyPr/>
          <a:lstStyle/>
          <a:p>
            <a:fld id="{2AA74813-043C-43CB-9E82-7CAA19F31821}" type="slidenum">
              <a:rPr lang="en-US" smtClean="0"/>
              <a:pPr/>
              <a:t>14</a:t>
            </a:fld>
            <a:endParaRPr lang="en-US"/>
          </a:p>
        </p:txBody>
      </p:sp>
    </p:spTree>
    <p:extLst>
      <p:ext uri="{BB962C8B-B14F-4D97-AF65-F5344CB8AC3E}">
        <p14:creationId xmlns:p14="http://schemas.microsoft.com/office/powerpoint/2010/main" val="114398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8B34-C1D7-499C-8759-D2C04FFA2DE7}"/>
              </a:ext>
            </a:extLst>
          </p:cNvPr>
          <p:cNvSpPr>
            <a:spLocks noGrp="1"/>
          </p:cNvSpPr>
          <p:nvPr>
            <p:ph type="title"/>
          </p:nvPr>
        </p:nvSpPr>
        <p:spPr/>
        <p:txBody>
          <a:bodyPr/>
          <a:lstStyle/>
          <a:p>
            <a:r>
              <a:rPr lang="en-US">
                <a:cs typeface="Arial"/>
              </a:rPr>
              <a:t>Part-Time Adjustment Factor</a:t>
            </a:r>
            <a:endParaRPr lang="en-US"/>
          </a:p>
        </p:txBody>
      </p:sp>
      <p:sp>
        <p:nvSpPr>
          <p:cNvPr id="3" name="Content Placeholder 2">
            <a:extLst>
              <a:ext uri="{FF2B5EF4-FFF2-40B4-BE49-F238E27FC236}">
                <a16:creationId xmlns:a16="http://schemas.microsoft.com/office/drawing/2014/main" id="{664797D9-6263-4D31-93D0-F10DC437EE1A}"/>
              </a:ext>
            </a:extLst>
          </p:cNvPr>
          <p:cNvSpPr>
            <a:spLocks noGrp="1"/>
          </p:cNvSpPr>
          <p:nvPr>
            <p:ph sz="half" idx="1"/>
          </p:nvPr>
        </p:nvSpPr>
        <p:spPr>
          <a:xfrm>
            <a:off x="152400" y="1638300"/>
            <a:ext cx="11157938" cy="4268013"/>
          </a:xfrm>
        </p:spPr>
        <p:txBody>
          <a:bodyPr vert="horz" lIns="91440" tIns="45720" rIns="91440" bIns="45720" rtlCol="0" anchor="t">
            <a:normAutofit/>
          </a:bodyPr>
          <a:lstStyle/>
          <a:p>
            <a:r>
              <a:rPr lang="en-US">
                <a:ea typeface="+mn-lt"/>
                <a:cs typeface="+mn-lt"/>
              </a:rPr>
              <a:t>Part-time adjustment factors are the ratio between part-time and full-time reimbursements</a:t>
            </a:r>
            <a:endParaRPr lang="en-US"/>
          </a:p>
          <a:p>
            <a:r>
              <a:rPr lang="en-US">
                <a:cs typeface="Arial" panose="020B0604020202020204"/>
              </a:rPr>
              <a:t>Contractors currently at the SRR have an adjustment factor of .6193, which is calculated as $32.12 / $51.87</a:t>
            </a:r>
          </a:p>
          <a:p>
            <a:r>
              <a:rPr lang="en-US">
                <a:cs typeface="Arial" panose="020B0604020202020204"/>
              </a:rPr>
              <a:t>Full-time and part-time rates that will be effective January 1, 2022, were used to calculate the new part-time adjustment factor for each county </a:t>
            </a:r>
          </a:p>
          <a:p>
            <a:endParaRPr lang="en-US">
              <a:cs typeface="Arial" panose="020B0604020202020204"/>
            </a:endParaRPr>
          </a:p>
          <a:p>
            <a:pPr marL="0" indent="0">
              <a:buNone/>
            </a:pPr>
            <a:endParaRPr lang="en-US">
              <a:cs typeface="Arial" panose="020B0604020202020204"/>
            </a:endParaRPr>
          </a:p>
        </p:txBody>
      </p:sp>
      <p:sp>
        <p:nvSpPr>
          <p:cNvPr id="5" name="Slide Number Placeholder 4">
            <a:extLst>
              <a:ext uri="{FF2B5EF4-FFF2-40B4-BE49-F238E27FC236}">
                <a16:creationId xmlns:a16="http://schemas.microsoft.com/office/drawing/2014/main" id="{40907B45-1AD3-43EE-A90B-4EE85FDFA4EB}"/>
              </a:ext>
            </a:extLst>
          </p:cNvPr>
          <p:cNvSpPr>
            <a:spLocks noGrp="1"/>
          </p:cNvSpPr>
          <p:nvPr>
            <p:ph type="sldNum" sz="quarter" idx="10"/>
          </p:nvPr>
        </p:nvSpPr>
        <p:spPr/>
        <p:txBody>
          <a:bodyPr/>
          <a:lstStyle/>
          <a:p>
            <a:fld id="{2AA74813-043C-43CB-9E82-7CAA19F31821}" type="slidenum">
              <a:rPr lang="en-US" smtClean="0"/>
              <a:pPr/>
              <a:t>15</a:t>
            </a:fld>
            <a:endParaRPr lang="en-US"/>
          </a:p>
        </p:txBody>
      </p:sp>
    </p:spTree>
    <p:extLst>
      <p:ext uri="{BB962C8B-B14F-4D97-AF65-F5344CB8AC3E}">
        <p14:creationId xmlns:p14="http://schemas.microsoft.com/office/powerpoint/2010/main" val="743490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8B34-C1D7-499C-8759-D2C04FFA2DE7}"/>
              </a:ext>
            </a:extLst>
          </p:cNvPr>
          <p:cNvSpPr>
            <a:spLocks noGrp="1"/>
          </p:cNvSpPr>
          <p:nvPr>
            <p:ph type="title"/>
          </p:nvPr>
        </p:nvSpPr>
        <p:spPr/>
        <p:txBody>
          <a:bodyPr/>
          <a:lstStyle/>
          <a:p>
            <a:r>
              <a:rPr lang="en-US">
                <a:cs typeface="Arial"/>
              </a:rPr>
              <a:t>Part-Time Adjustment Factor Example</a:t>
            </a:r>
            <a:endParaRPr lang="en-US"/>
          </a:p>
        </p:txBody>
      </p:sp>
      <p:sp>
        <p:nvSpPr>
          <p:cNvPr id="3" name="Content Placeholder 2">
            <a:extLst>
              <a:ext uri="{FF2B5EF4-FFF2-40B4-BE49-F238E27FC236}">
                <a16:creationId xmlns:a16="http://schemas.microsoft.com/office/drawing/2014/main" id="{664797D9-6263-4D31-93D0-F10DC437EE1A}"/>
              </a:ext>
            </a:extLst>
          </p:cNvPr>
          <p:cNvSpPr>
            <a:spLocks noGrp="1"/>
          </p:cNvSpPr>
          <p:nvPr>
            <p:ph sz="half" idx="1"/>
          </p:nvPr>
        </p:nvSpPr>
        <p:spPr>
          <a:xfrm>
            <a:off x="152400" y="1638300"/>
            <a:ext cx="11157938" cy="4268013"/>
          </a:xfrm>
        </p:spPr>
        <p:txBody>
          <a:bodyPr vert="horz" lIns="91440" tIns="45720" rIns="91440" bIns="45720" rtlCol="0" anchor="t">
            <a:normAutofit/>
          </a:bodyPr>
          <a:lstStyle/>
          <a:p>
            <a:r>
              <a:rPr lang="en-US" b="1">
                <a:ea typeface="+mn-lt"/>
                <a:cs typeface="+mn-lt"/>
              </a:rPr>
              <a:t>San</a:t>
            </a:r>
            <a:r>
              <a:rPr lang="en-US" sz="3000" b="1">
                <a:cs typeface="Arial" panose="020B0604020202020204"/>
              </a:rPr>
              <a:t> Luis Obispo County</a:t>
            </a:r>
            <a:r>
              <a:rPr lang="en-US" sz="3000">
                <a:cs typeface="Arial" panose="020B0604020202020204"/>
              </a:rPr>
              <a:t> </a:t>
            </a:r>
            <a:endParaRPr lang="en-US" sz="3000">
              <a:ea typeface="+mn-lt"/>
              <a:cs typeface="+mn-lt"/>
            </a:endParaRPr>
          </a:p>
          <a:p>
            <a:pPr lvl="1"/>
            <a:r>
              <a:rPr lang="en-US" sz="3200">
                <a:ea typeface="+mn-lt"/>
                <a:cs typeface="+mn-lt"/>
              </a:rPr>
              <a:t>Full-time rate: $51.87</a:t>
            </a:r>
          </a:p>
          <a:p>
            <a:pPr lvl="1"/>
            <a:r>
              <a:rPr lang="en-US" sz="3200">
                <a:ea typeface="+mn-lt"/>
                <a:cs typeface="+mn-lt"/>
              </a:rPr>
              <a:t>Part-time reimbursement: $32.92</a:t>
            </a:r>
          </a:p>
          <a:p>
            <a:pPr lvl="1"/>
            <a:r>
              <a:rPr lang="en-US" sz="3200">
                <a:ea typeface="+mn-lt"/>
                <a:cs typeface="+mn-lt"/>
              </a:rPr>
              <a:t>Part-time adjustment factor: $32.92 / $51.87 = .6347</a:t>
            </a:r>
          </a:p>
          <a:p>
            <a:pPr marL="457200" lvl="1" indent="0">
              <a:buNone/>
            </a:pPr>
            <a:endParaRPr lang="en-US" sz="3200">
              <a:cs typeface="Arial"/>
            </a:endParaRPr>
          </a:p>
          <a:p>
            <a:endParaRPr lang="en-US">
              <a:cs typeface="Arial" panose="020B0604020202020204"/>
            </a:endParaRPr>
          </a:p>
          <a:p>
            <a:pPr marL="0" indent="0">
              <a:buNone/>
            </a:pPr>
            <a:endParaRPr lang="en-US">
              <a:cs typeface="Arial" panose="020B0604020202020204"/>
            </a:endParaRPr>
          </a:p>
        </p:txBody>
      </p:sp>
      <p:sp>
        <p:nvSpPr>
          <p:cNvPr id="5" name="Slide Number Placeholder 4">
            <a:extLst>
              <a:ext uri="{FF2B5EF4-FFF2-40B4-BE49-F238E27FC236}">
                <a16:creationId xmlns:a16="http://schemas.microsoft.com/office/drawing/2014/main" id="{40907B45-1AD3-43EE-A90B-4EE85FDFA4EB}"/>
              </a:ext>
            </a:extLst>
          </p:cNvPr>
          <p:cNvSpPr>
            <a:spLocks noGrp="1"/>
          </p:cNvSpPr>
          <p:nvPr>
            <p:ph type="sldNum" sz="quarter" idx="10"/>
          </p:nvPr>
        </p:nvSpPr>
        <p:spPr/>
        <p:txBody>
          <a:bodyPr/>
          <a:lstStyle/>
          <a:p>
            <a:fld id="{2AA74813-043C-43CB-9E82-7CAA19F31821}" type="slidenum">
              <a:rPr lang="en-US" smtClean="0"/>
              <a:pPr/>
              <a:t>16</a:t>
            </a:fld>
            <a:endParaRPr lang="en-US"/>
          </a:p>
        </p:txBody>
      </p:sp>
    </p:spTree>
    <p:extLst>
      <p:ext uri="{BB962C8B-B14F-4D97-AF65-F5344CB8AC3E}">
        <p14:creationId xmlns:p14="http://schemas.microsoft.com/office/powerpoint/2010/main" val="862278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8B34-C1D7-499C-8759-D2C04FFA2DE7}"/>
              </a:ext>
            </a:extLst>
          </p:cNvPr>
          <p:cNvSpPr>
            <a:spLocks noGrp="1"/>
          </p:cNvSpPr>
          <p:nvPr>
            <p:ph type="title"/>
          </p:nvPr>
        </p:nvSpPr>
        <p:spPr/>
        <p:txBody>
          <a:bodyPr/>
          <a:lstStyle/>
          <a:p>
            <a:r>
              <a:rPr lang="en-US">
                <a:cs typeface="Arial"/>
              </a:rPr>
              <a:t>Calculating the Contract Rate: </a:t>
            </a:r>
            <a:br>
              <a:rPr lang="en-US">
                <a:cs typeface="Arial"/>
              </a:rPr>
            </a:br>
            <a:r>
              <a:rPr lang="en-US">
                <a:cs typeface="Arial"/>
              </a:rPr>
              <a:t>Los Angeles County Example</a:t>
            </a:r>
            <a:endParaRPr lang="en-US"/>
          </a:p>
        </p:txBody>
      </p:sp>
      <p:sp>
        <p:nvSpPr>
          <p:cNvPr id="3" name="Content Placeholder 2">
            <a:extLst>
              <a:ext uri="{FF2B5EF4-FFF2-40B4-BE49-F238E27FC236}">
                <a16:creationId xmlns:a16="http://schemas.microsoft.com/office/drawing/2014/main" id="{664797D9-6263-4D31-93D0-F10DC437EE1A}"/>
              </a:ext>
            </a:extLst>
          </p:cNvPr>
          <p:cNvSpPr>
            <a:spLocks noGrp="1"/>
          </p:cNvSpPr>
          <p:nvPr>
            <p:ph sz="half" idx="1"/>
          </p:nvPr>
        </p:nvSpPr>
        <p:spPr>
          <a:xfrm>
            <a:off x="152400" y="1638300"/>
            <a:ext cx="11157938" cy="4268013"/>
          </a:xfrm>
        </p:spPr>
        <p:txBody>
          <a:bodyPr vert="horz" lIns="91440" tIns="45720" rIns="91440" bIns="45720" rtlCol="0" anchor="t">
            <a:normAutofit fontScale="92500" lnSpcReduction="10000"/>
          </a:bodyPr>
          <a:lstStyle/>
          <a:p>
            <a:r>
              <a:rPr lang="en-US" b="1">
                <a:ea typeface="+mn-lt"/>
                <a:cs typeface="+mn-lt"/>
              </a:rPr>
              <a:t>Los Angeles County</a:t>
            </a:r>
            <a:endParaRPr lang="en-US"/>
          </a:p>
          <a:p>
            <a:pPr lvl="1"/>
            <a:r>
              <a:rPr lang="en-US">
                <a:ea typeface="+mn-lt"/>
                <a:cs typeface="+mn-lt"/>
              </a:rPr>
              <a:t>Service county full-time monthly rate: $1,253.26</a:t>
            </a:r>
          </a:p>
          <a:p>
            <a:pPr lvl="1"/>
            <a:r>
              <a:rPr lang="en-US">
                <a:ea typeface="+mn-lt"/>
                <a:cs typeface="+mn-lt"/>
              </a:rPr>
              <a:t>Convert to daily-equivalent rate: </a:t>
            </a:r>
            <a:r>
              <a:rPr lang="en-US">
                <a:cs typeface="Arial"/>
              </a:rPr>
              <a:t>$ / 20 = $62.66</a:t>
            </a:r>
            <a:endParaRPr lang="en-US">
              <a:ea typeface="+mn-lt"/>
              <a:cs typeface="+mn-lt"/>
            </a:endParaRPr>
          </a:p>
          <a:p>
            <a:pPr lvl="1"/>
            <a:r>
              <a:rPr lang="en-US">
                <a:cs typeface="Arial"/>
              </a:rPr>
              <a:t>Greater</a:t>
            </a:r>
            <a:r>
              <a:rPr lang="en-US">
                <a:ea typeface="+mn-lt"/>
                <a:cs typeface="+mn-lt"/>
              </a:rPr>
              <a:t> of RMR daily equivalent and current full-time rate: $62.66</a:t>
            </a:r>
          </a:p>
          <a:p>
            <a:endParaRPr lang="en-US">
              <a:cs typeface="Arial" panose="020B0604020202020204"/>
            </a:endParaRPr>
          </a:p>
          <a:p>
            <a:pPr lvl="1"/>
            <a:r>
              <a:rPr lang="en-US">
                <a:cs typeface="Arial" panose="020B0604020202020204"/>
              </a:rPr>
              <a:t>Part-time monthly rate: $793.85 </a:t>
            </a:r>
            <a:endParaRPr lang="en-US">
              <a:ea typeface="+mn-lt"/>
              <a:cs typeface="+mn-lt"/>
            </a:endParaRPr>
          </a:p>
          <a:p>
            <a:pPr lvl="1"/>
            <a:r>
              <a:rPr lang="en-US">
                <a:cs typeface="Arial" panose="020B0604020202020204"/>
              </a:rPr>
              <a:t>Convert to daily-equivalent part-time rate: </a:t>
            </a:r>
            <a:r>
              <a:rPr lang="en-US">
                <a:ea typeface="+mn-lt"/>
                <a:cs typeface="+mn-lt"/>
              </a:rPr>
              <a:t>$ / 20 = $39.69 </a:t>
            </a:r>
          </a:p>
          <a:p>
            <a:pPr lvl="1"/>
            <a:r>
              <a:rPr lang="en-US">
                <a:ea typeface="+mn-lt"/>
                <a:cs typeface="+mn-lt"/>
              </a:rPr>
              <a:t>Greater</a:t>
            </a:r>
            <a:r>
              <a:rPr lang="en-US">
                <a:cs typeface="Arial" panose="020B0604020202020204"/>
              </a:rPr>
              <a:t> of RMR daily equivalent and current </a:t>
            </a:r>
            <a:r>
              <a:rPr lang="en-US">
                <a:ea typeface="+mn-lt"/>
                <a:cs typeface="+mn-lt"/>
              </a:rPr>
              <a:t>part-time reimbursement</a:t>
            </a:r>
            <a:r>
              <a:rPr lang="en-US">
                <a:cs typeface="Arial" panose="020B0604020202020204"/>
              </a:rPr>
              <a:t>: </a:t>
            </a:r>
            <a:r>
              <a:rPr lang="en-US">
                <a:ea typeface="+mn-lt"/>
                <a:cs typeface="+mn-lt"/>
              </a:rPr>
              <a:t>$39.69</a:t>
            </a:r>
            <a:endParaRPr lang="en-US"/>
          </a:p>
          <a:p>
            <a:pPr lvl="1"/>
            <a:endParaRPr lang="en-US">
              <a:cs typeface="Arial" panose="020B0604020202020204"/>
            </a:endParaRPr>
          </a:p>
          <a:p>
            <a:endParaRPr lang="en-US">
              <a:cs typeface="Arial" panose="020B0604020202020204"/>
            </a:endParaRPr>
          </a:p>
          <a:p>
            <a:pPr marL="0" indent="0">
              <a:buNone/>
            </a:pPr>
            <a:endParaRPr lang="en-US">
              <a:cs typeface="Arial" panose="020B0604020202020204"/>
            </a:endParaRPr>
          </a:p>
        </p:txBody>
      </p:sp>
      <p:sp>
        <p:nvSpPr>
          <p:cNvPr id="5" name="Slide Number Placeholder 4">
            <a:extLst>
              <a:ext uri="{FF2B5EF4-FFF2-40B4-BE49-F238E27FC236}">
                <a16:creationId xmlns:a16="http://schemas.microsoft.com/office/drawing/2014/main" id="{40907B45-1AD3-43EE-A90B-4EE85FDFA4EB}"/>
              </a:ext>
            </a:extLst>
          </p:cNvPr>
          <p:cNvSpPr>
            <a:spLocks noGrp="1"/>
          </p:cNvSpPr>
          <p:nvPr>
            <p:ph type="sldNum" sz="quarter" idx="10"/>
          </p:nvPr>
        </p:nvSpPr>
        <p:spPr/>
        <p:txBody>
          <a:bodyPr/>
          <a:lstStyle/>
          <a:p>
            <a:fld id="{2AA74813-043C-43CB-9E82-7CAA19F31821}" type="slidenum">
              <a:rPr lang="en-US" smtClean="0"/>
              <a:pPr/>
              <a:t>17</a:t>
            </a:fld>
            <a:endParaRPr lang="en-US"/>
          </a:p>
        </p:txBody>
      </p:sp>
    </p:spTree>
    <p:extLst>
      <p:ext uri="{BB962C8B-B14F-4D97-AF65-F5344CB8AC3E}">
        <p14:creationId xmlns:p14="http://schemas.microsoft.com/office/powerpoint/2010/main" val="3087811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8B34-C1D7-499C-8759-D2C04FFA2DE7}"/>
              </a:ext>
            </a:extLst>
          </p:cNvPr>
          <p:cNvSpPr>
            <a:spLocks noGrp="1"/>
          </p:cNvSpPr>
          <p:nvPr>
            <p:ph type="title"/>
          </p:nvPr>
        </p:nvSpPr>
        <p:spPr/>
        <p:txBody>
          <a:bodyPr/>
          <a:lstStyle/>
          <a:p>
            <a:r>
              <a:rPr lang="en-US">
                <a:cs typeface="Arial"/>
              </a:rPr>
              <a:t>Calculating the Adjustment Factor: </a:t>
            </a:r>
            <a:br>
              <a:rPr lang="en-US">
                <a:cs typeface="Arial"/>
              </a:rPr>
            </a:br>
            <a:r>
              <a:rPr lang="en-US">
                <a:cs typeface="Arial"/>
              </a:rPr>
              <a:t>Los Angeles County Example</a:t>
            </a:r>
            <a:endParaRPr lang="en-US"/>
          </a:p>
        </p:txBody>
      </p:sp>
      <p:sp>
        <p:nvSpPr>
          <p:cNvPr id="3" name="Content Placeholder 2">
            <a:extLst>
              <a:ext uri="{FF2B5EF4-FFF2-40B4-BE49-F238E27FC236}">
                <a16:creationId xmlns:a16="http://schemas.microsoft.com/office/drawing/2014/main" id="{664797D9-6263-4D31-93D0-F10DC437EE1A}"/>
              </a:ext>
            </a:extLst>
          </p:cNvPr>
          <p:cNvSpPr>
            <a:spLocks noGrp="1"/>
          </p:cNvSpPr>
          <p:nvPr>
            <p:ph sz="half" idx="1"/>
          </p:nvPr>
        </p:nvSpPr>
        <p:spPr>
          <a:xfrm>
            <a:off x="152400" y="1638300"/>
            <a:ext cx="11157938" cy="4268013"/>
          </a:xfrm>
        </p:spPr>
        <p:txBody>
          <a:bodyPr vert="horz" lIns="91440" tIns="45720" rIns="91440" bIns="45720" rtlCol="0" anchor="t">
            <a:normAutofit/>
          </a:bodyPr>
          <a:lstStyle/>
          <a:p>
            <a:r>
              <a:rPr lang="en-US" b="1">
                <a:ea typeface="+mn-lt"/>
                <a:cs typeface="+mn-lt"/>
              </a:rPr>
              <a:t>Los Angeles County </a:t>
            </a:r>
            <a:endParaRPr lang="en-US"/>
          </a:p>
          <a:p>
            <a:pPr lvl="1"/>
            <a:r>
              <a:rPr lang="en-US">
                <a:ea typeface="+mn-lt"/>
                <a:cs typeface="+mn-lt"/>
              </a:rPr>
              <a:t>Full-time rate: $62.66</a:t>
            </a:r>
          </a:p>
          <a:p>
            <a:pPr lvl="1"/>
            <a:r>
              <a:rPr lang="en-US">
                <a:ea typeface="+mn-lt"/>
                <a:cs typeface="+mn-lt"/>
              </a:rPr>
              <a:t>Part-time reimbursement = $39.69 </a:t>
            </a:r>
          </a:p>
          <a:p>
            <a:pPr lvl="1"/>
            <a:r>
              <a:rPr lang="en-US">
                <a:ea typeface="+mn-lt"/>
                <a:cs typeface="+mn-lt"/>
              </a:rPr>
              <a:t>Part-time adjustment factor: $39.69 / 62.66 = .6334</a:t>
            </a:r>
            <a:endParaRPr lang="en-US">
              <a:cs typeface="Arial" panose="020B0604020202020204"/>
            </a:endParaRPr>
          </a:p>
          <a:p>
            <a:pPr lvl="1"/>
            <a:endParaRPr lang="en-US">
              <a:cs typeface="Arial" panose="020B0604020202020204"/>
            </a:endParaRPr>
          </a:p>
          <a:p>
            <a:endParaRPr lang="en-US">
              <a:cs typeface="Arial" panose="020B0604020202020204"/>
            </a:endParaRPr>
          </a:p>
          <a:p>
            <a:pPr marL="0" indent="0">
              <a:buNone/>
            </a:pPr>
            <a:endParaRPr lang="en-US">
              <a:cs typeface="Arial" panose="020B0604020202020204"/>
            </a:endParaRPr>
          </a:p>
        </p:txBody>
      </p:sp>
      <p:sp>
        <p:nvSpPr>
          <p:cNvPr id="5" name="Slide Number Placeholder 4">
            <a:extLst>
              <a:ext uri="{FF2B5EF4-FFF2-40B4-BE49-F238E27FC236}">
                <a16:creationId xmlns:a16="http://schemas.microsoft.com/office/drawing/2014/main" id="{40907B45-1AD3-43EE-A90B-4EE85FDFA4EB}"/>
              </a:ext>
            </a:extLst>
          </p:cNvPr>
          <p:cNvSpPr>
            <a:spLocks noGrp="1"/>
          </p:cNvSpPr>
          <p:nvPr>
            <p:ph type="sldNum" sz="quarter" idx="10"/>
          </p:nvPr>
        </p:nvSpPr>
        <p:spPr/>
        <p:txBody>
          <a:bodyPr/>
          <a:lstStyle/>
          <a:p>
            <a:fld id="{2AA74813-043C-43CB-9E82-7CAA19F31821}" type="slidenum">
              <a:rPr lang="en-US" smtClean="0"/>
              <a:pPr/>
              <a:t>18</a:t>
            </a:fld>
            <a:endParaRPr lang="en-US"/>
          </a:p>
        </p:txBody>
      </p:sp>
    </p:spTree>
    <p:extLst>
      <p:ext uri="{BB962C8B-B14F-4D97-AF65-F5344CB8AC3E}">
        <p14:creationId xmlns:p14="http://schemas.microsoft.com/office/powerpoint/2010/main" val="3986263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8F37-2DED-4FE3-920B-B889E4E8BFA4}"/>
              </a:ext>
            </a:extLst>
          </p:cNvPr>
          <p:cNvSpPr>
            <a:spLocks noGrp="1"/>
          </p:cNvSpPr>
          <p:nvPr>
            <p:ph type="title"/>
          </p:nvPr>
        </p:nvSpPr>
        <p:spPr/>
        <p:txBody>
          <a:bodyPr/>
          <a:lstStyle/>
          <a:p>
            <a:r>
              <a:rPr lang="en-US">
                <a:cs typeface="Arial"/>
              </a:rPr>
              <a:t>Contracts Effected by Rate Increases</a:t>
            </a:r>
          </a:p>
        </p:txBody>
      </p:sp>
      <p:sp>
        <p:nvSpPr>
          <p:cNvPr id="3" name="Content Placeholder 2">
            <a:extLst>
              <a:ext uri="{FF2B5EF4-FFF2-40B4-BE49-F238E27FC236}">
                <a16:creationId xmlns:a16="http://schemas.microsoft.com/office/drawing/2014/main" id="{020CFFCB-B704-414F-B99B-E34736061955}"/>
              </a:ext>
            </a:extLst>
          </p:cNvPr>
          <p:cNvSpPr>
            <a:spLocks noGrp="1"/>
          </p:cNvSpPr>
          <p:nvPr>
            <p:ph sz="half" idx="1"/>
          </p:nvPr>
        </p:nvSpPr>
        <p:spPr>
          <a:xfrm>
            <a:off x="152400" y="1638300"/>
            <a:ext cx="11889544" cy="4295769"/>
          </a:xfrm>
        </p:spPr>
        <p:txBody>
          <a:bodyPr vert="horz" lIns="91440" tIns="45720" rIns="91440" bIns="45720" rtlCol="0" anchor="t">
            <a:normAutofit/>
          </a:bodyPr>
          <a:lstStyle/>
          <a:p>
            <a:r>
              <a:rPr lang="en-US">
                <a:cs typeface="Arial"/>
              </a:rPr>
              <a:t>Eighteen counties will receive an increase to the full-day rate</a:t>
            </a:r>
          </a:p>
          <a:p>
            <a:r>
              <a:rPr lang="en-US">
                <a:cs typeface="Arial"/>
              </a:rPr>
              <a:t>Twenty counties will receive an increase to part-day reimbursement </a:t>
            </a:r>
          </a:p>
          <a:p>
            <a:r>
              <a:rPr lang="en-US">
                <a:cs typeface="Arial"/>
              </a:rPr>
              <a:t>Number of contracts that were reimbursed at or more than the RMR as of July 1, 2021: 278</a:t>
            </a:r>
          </a:p>
          <a:p>
            <a:r>
              <a:rPr lang="en-US">
                <a:ea typeface="+mn-lt"/>
                <a:cs typeface="+mn-lt"/>
              </a:rPr>
              <a:t>Number of contracts that will reimbursed at the RMR as of January 1, 2021: 401</a:t>
            </a:r>
            <a:endParaRPr lang="en-US">
              <a:cs typeface="Arial"/>
            </a:endParaRPr>
          </a:p>
          <a:p>
            <a:endParaRPr lang="en-US">
              <a:cs typeface="Arial"/>
            </a:endParaRPr>
          </a:p>
        </p:txBody>
      </p:sp>
      <p:sp>
        <p:nvSpPr>
          <p:cNvPr id="5" name="Slide Number Placeholder 4">
            <a:extLst>
              <a:ext uri="{FF2B5EF4-FFF2-40B4-BE49-F238E27FC236}">
                <a16:creationId xmlns:a16="http://schemas.microsoft.com/office/drawing/2014/main" id="{ACE4BF90-2835-4875-A3EB-6FBF77C28FCE}"/>
              </a:ext>
            </a:extLst>
          </p:cNvPr>
          <p:cNvSpPr>
            <a:spLocks noGrp="1"/>
          </p:cNvSpPr>
          <p:nvPr>
            <p:ph type="sldNum" sz="quarter" idx="10"/>
          </p:nvPr>
        </p:nvSpPr>
        <p:spPr/>
        <p:txBody>
          <a:bodyPr/>
          <a:lstStyle/>
          <a:p>
            <a:fld id="{2AA74813-043C-43CB-9E82-7CAA19F31821}" type="slidenum">
              <a:rPr lang="en-US" smtClean="0"/>
              <a:pPr/>
              <a:t>19</a:t>
            </a:fld>
            <a:endParaRPr lang="en-US"/>
          </a:p>
        </p:txBody>
      </p:sp>
    </p:spTree>
    <p:extLst>
      <p:ext uri="{BB962C8B-B14F-4D97-AF65-F5344CB8AC3E}">
        <p14:creationId xmlns:p14="http://schemas.microsoft.com/office/powerpoint/2010/main" val="282996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3800" b="1">
                <a:cs typeface="Arial"/>
              </a:rPr>
              <a:t>Welcome and </a:t>
            </a:r>
            <a:r>
              <a:rPr lang="en-US">
                <a:cs typeface="Arial"/>
              </a:rPr>
              <a:t>Introductions</a:t>
            </a:r>
            <a:endParaRPr lang="en-US" sz="3800" b="1">
              <a:cs typeface="Arial"/>
            </a:endParaRPr>
          </a:p>
        </p:txBody>
      </p:sp>
      <p:pic>
        <p:nvPicPr>
          <p:cNvPr id="4" name="Picture 4" descr="A collage of children stating Everyone Belongs - Todos Somos Unidos">
            <a:extLst>
              <a:ext uri="{FF2B5EF4-FFF2-40B4-BE49-F238E27FC236}">
                <a16:creationId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3" name="Slide Number Placeholder 2"/>
          <p:cNvSpPr>
            <a:spLocks noGrp="1"/>
          </p:cNvSpPr>
          <p:nvPr>
            <p:ph type="sldNum" sz="quarter" idx="10"/>
          </p:nvPr>
        </p:nvSpPr>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3465662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8B34-C1D7-499C-8759-D2C04FFA2DE7}"/>
              </a:ext>
            </a:extLst>
          </p:cNvPr>
          <p:cNvSpPr>
            <a:spLocks noGrp="1"/>
          </p:cNvSpPr>
          <p:nvPr>
            <p:ph type="title"/>
          </p:nvPr>
        </p:nvSpPr>
        <p:spPr/>
        <p:txBody>
          <a:bodyPr/>
          <a:lstStyle/>
          <a:p>
            <a:r>
              <a:rPr lang="en-US">
                <a:cs typeface="Arial"/>
              </a:rPr>
              <a:t>Rate Reform Resources</a:t>
            </a:r>
            <a:endParaRPr lang="en-US"/>
          </a:p>
        </p:txBody>
      </p:sp>
      <p:sp>
        <p:nvSpPr>
          <p:cNvPr id="3" name="Content Placeholder 2">
            <a:extLst>
              <a:ext uri="{FF2B5EF4-FFF2-40B4-BE49-F238E27FC236}">
                <a16:creationId xmlns:a16="http://schemas.microsoft.com/office/drawing/2014/main" id="{664797D9-6263-4D31-93D0-F10DC437EE1A}"/>
              </a:ext>
            </a:extLst>
          </p:cNvPr>
          <p:cNvSpPr>
            <a:spLocks noGrp="1"/>
          </p:cNvSpPr>
          <p:nvPr>
            <p:ph sz="half" idx="1"/>
          </p:nvPr>
        </p:nvSpPr>
        <p:spPr>
          <a:xfrm>
            <a:off x="152400" y="1638300"/>
            <a:ext cx="11157938" cy="4268013"/>
          </a:xfrm>
        </p:spPr>
        <p:txBody>
          <a:bodyPr vert="horz" lIns="91440" tIns="45720" rIns="91440" bIns="45720" rtlCol="0" anchor="t">
            <a:normAutofit/>
          </a:bodyPr>
          <a:lstStyle/>
          <a:p>
            <a:r>
              <a:rPr lang="en-US" b="1">
                <a:ea typeface="+mn-lt"/>
                <a:cs typeface="+mn-lt"/>
              </a:rPr>
              <a:t>Early Education and Nutrition Fiscal Services Webpage</a:t>
            </a:r>
          </a:p>
          <a:p>
            <a:pPr lvl="1"/>
            <a:r>
              <a:rPr lang="en-US">
                <a:cs typeface="Arial" panose="020B0604020202020204"/>
              </a:rPr>
              <a:t>California State Preschool Contract Rates by County (Attachment B)</a:t>
            </a:r>
          </a:p>
          <a:p>
            <a:pPr lvl="2"/>
            <a:r>
              <a:rPr lang="en-US">
                <a:cs typeface="Arial" panose="020B0604020202020204"/>
              </a:rPr>
              <a:t>Contains the results of each county's calculated full-time rate, part-time rate, and adjustment factor</a:t>
            </a:r>
          </a:p>
          <a:p>
            <a:pPr lvl="1"/>
            <a:r>
              <a:rPr lang="en-US">
                <a:cs typeface="Arial" panose="020B0604020202020204"/>
              </a:rPr>
              <a:t>Rate Reform Determination</a:t>
            </a:r>
          </a:p>
          <a:p>
            <a:pPr lvl="2">
              <a:buFont typeface="Courier New" panose="020B0604020202020204" pitchFamily="34" charset="0"/>
            </a:pPr>
            <a:r>
              <a:rPr lang="en-US">
                <a:cs typeface="Arial" panose="020B0604020202020204"/>
              </a:rPr>
              <a:t>Contains full-time and part-time Preschool RMRs and calculated contract rates</a:t>
            </a:r>
          </a:p>
          <a:p>
            <a:endParaRPr lang="en-US">
              <a:cs typeface="Arial" panose="020B0604020202020204"/>
            </a:endParaRPr>
          </a:p>
          <a:p>
            <a:endParaRPr lang="en-US">
              <a:cs typeface="Arial" panose="020B0604020202020204"/>
            </a:endParaRPr>
          </a:p>
          <a:p>
            <a:pPr marL="0" indent="0">
              <a:buNone/>
            </a:pPr>
            <a:endParaRPr lang="en-US">
              <a:cs typeface="Arial" panose="020B0604020202020204"/>
            </a:endParaRPr>
          </a:p>
        </p:txBody>
      </p:sp>
      <p:sp>
        <p:nvSpPr>
          <p:cNvPr id="5" name="Slide Number Placeholder 4">
            <a:extLst>
              <a:ext uri="{FF2B5EF4-FFF2-40B4-BE49-F238E27FC236}">
                <a16:creationId xmlns:a16="http://schemas.microsoft.com/office/drawing/2014/main" id="{40907B45-1AD3-43EE-A90B-4EE85FDFA4EB}"/>
              </a:ext>
            </a:extLst>
          </p:cNvPr>
          <p:cNvSpPr>
            <a:spLocks noGrp="1"/>
          </p:cNvSpPr>
          <p:nvPr>
            <p:ph type="sldNum" sz="quarter" idx="10"/>
          </p:nvPr>
        </p:nvSpPr>
        <p:spPr/>
        <p:txBody>
          <a:bodyPr/>
          <a:lstStyle/>
          <a:p>
            <a:fld id="{2AA74813-043C-43CB-9E82-7CAA19F31821}" type="slidenum">
              <a:rPr lang="en-US" smtClean="0"/>
              <a:pPr/>
              <a:t>20</a:t>
            </a:fld>
            <a:endParaRPr lang="en-US"/>
          </a:p>
        </p:txBody>
      </p:sp>
    </p:spTree>
    <p:extLst>
      <p:ext uri="{BB962C8B-B14F-4D97-AF65-F5344CB8AC3E}">
        <p14:creationId xmlns:p14="http://schemas.microsoft.com/office/powerpoint/2010/main" val="1680040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66DA-9B47-4414-8366-EB615C457AAA}"/>
              </a:ext>
            </a:extLst>
          </p:cNvPr>
          <p:cNvSpPr>
            <a:spLocks noGrp="1"/>
          </p:cNvSpPr>
          <p:nvPr>
            <p:ph type="title"/>
          </p:nvPr>
        </p:nvSpPr>
        <p:spPr/>
        <p:txBody>
          <a:bodyPr/>
          <a:lstStyle/>
          <a:p>
            <a:r>
              <a:rPr lang="en-US">
                <a:cs typeface="Arial"/>
              </a:rPr>
              <a:t>Contract Rates Effective January 1, 2022</a:t>
            </a:r>
            <a:endParaRPr lang="en-US"/>
          </a:p>
        </p:txBody>
      </p:sp>
      <p:sp>
        <p:nvSpPr>
          <p:cNvPr id="3" name="Content Placeholder 2">
            <a:extLst>
              <a:ext uri="{FF2B5EF4-FFF2-40B4-BE49-F238E27FC236}">
                <a16:creationId xmlns:a16="http://schemas.microsoft.com/office/drawing/2014/main" id="{FB757A61-03EC-4654-8B45-98B92E8E4DC2}"/>
              </a:ext>
            </a:extLst>
          </p:cNvPr>
          <p:cNvSpPr>
            <a:spLocks noGrp="1"/>
          </p:cNvSpPr>
          <p:nvPr>
            <p:ph sz="half" idx="1"/>
          </p:nvPr>
        </p:nvSpPr>
        <p:spPr>
          <a:xfrm>
            <a:off x="152400" y="1638300"/>
            <a:ext cx="11892597" cy="4365026"/>
          </a:xfrm>
        </p:spPr>
        <p:txBody>
          <a:bodyPr vert="horz" lIns="91440" tIns="45720" rIns="91440" bIns="45720" rtlCol="0" anchor="t">
            <a:normAutofit/>
          </a:bodyPr>
          <a:lstStyle/>
          <a:p>
            <a:r>
              <a:rPr lang="en-US">
                <a:cs typeface="Arial"/>
              </a:rPr>
              <a:t>Rates effective January 1, 2022, will be incorporated into CSPP contracts as an amendment to the CSPP, and processed as an Allocation Letter</a:t>
            </a:r>
          </a:p>
          <a:p>
            <a:r>
              <a:rPr lang="en-US">
                <a:cs typeface="Arial"/>
              </a:rPr>
              <a:t>Contractors with a rate increase and corresponding increase to the Maximum Reimbursable Amount will receive an allocation letter in January.</a:t>
            </a:r>
          </a:p>
        </p:txBody>
      </p:sp>
      <p:sp>
        <p:nvSpPr>
          <p:cNvPr id="5" name="Slide Number Placeholder 4">
            <a:extLst>
              <a:ext uri="{FF2B5EF4-FFF2-40B4-BE49-F238E27FC236}">
                <a16:creationId xmlns:a16="http://schemas.microsoft.com/office/drawing/2014/main" id="{642DA6EE-8492-49A1-9F99-FDDD4339F6D9}"/>
              </a:ext>
            </a:extLst>
          </p:cNvPr>
          <p:cNvSpPr>
            <a:spLocks noGrp="1"/>
          </p:cNvSpPr>
          <p:nvPr>
            <p:ph type="sldNum" sz="quarter" idx="10"/>
          </p:nvPr>
        </p:nvSpPr>
        <p:spPr/>
        <p:txBody>
          <a:bodyPr/>
          <a:lstStyle/>
          <a:p>
            <a:fld id="{2AA74813-043C-43CB-9E82-7CAA19F31821}" type="slidenum">
              <a:rPr lang="en-US" smtClean="0"/>
              <a:pPr/>
              <a:t>21</a:t>
            </a:fld>
            <a:endParaRPr lang="en-US"/>
          </a:p>
        </p:txBody>
      </p:sp>
    </p:spTree>
    <p:extLst>
      <p:ext uri="{BB962C8B-B14F-4D97-AF65-F5344CB8AC3E}">
        <p14:creationId xmlns:p14="http://schemas.microsoft.com/office/powerpoint/2010/main" val="2079362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66DA-9B47-4414-8366-EB615C457AAA}"/>
              </a:ext>
            </a:extLst>
          </p:cNvPr>
          <p:cNvSpPr>
            <a:spLocks noGrp="1"/>
          </p:cNvSpPr>
          <p:nvPr>
            <p:ph type="title"/>
          </p:nvPr>
        </p:nvSpPr>
        <p:spPr>
          <a:xfrm>
            <a:off x="180392" y="849086"/>
            <a:ext cx="5464628" cy="4058816"/>
          </a:xfrm>
        </p:spPr>
        <p:txBody>
          <a:bodyPr/>
          <a:lstStyle/>
          <a:p>
            <a:r>
              <a:rPr lang="en-US">
                <a:cs typeface="Arial"/>
              </a:rPr>
              <a:t>Ongoing Rate Reform Efforts</a:t>
            </a:r>
            <a:endParaRPr lang="en-US"/>
          </a:p>
        </p:txBody>
      </p:sp>
      <p:sp>
        <p:nvSpPr>
          <p:cNvPr id="3" name="Content Placeholder 2">
            <a:extLst>
              <a:ext uri="{FF2B5EF4-FFF2-40B4-BE49-F238E27FC236}">
                <a16:creationId xmlns:a16="http://schemas.microsoft.com/office/drawing/2014/main" id="{A680DE64-13A0-423D-9AD6-FBE3B53FAC32}"/>
              </a:ext>
            </a:extLst>
          </p:cNvPr>
          <p:cNvSpPr>
            <a:spLocks noGrp="1"/>
          </p:cNvSpPr>
          <p:nvPr>
            <p:ph sz="half" idx="1"/>
          </p:nvPr>
        </p:nvSpPr>
        <p:spPr>
          <a:xfrm>
            <a:off x="189723" y="5118618"/>
            <a:ext cx="5852160" cy="936949"/>
          </a:xfrm>
        </p:spPr>
        <p:txBody>
          <a:bodyPr>
            <a:normAutofit/>
          </a:bodyPr>
          <a:lstStyle/>
          <a:p>
            <a:pPr marL="0" indent="0">
              <a:buNone/>
            </a:pPr>
            <a:r>
              <a:rPr lang="en-US" sz="2800"/>
              <a:t>Photo Credit: Patricia Angulos’s Family Child Care; Ventura, CA</a:t>
            </a:r>
          </a:p>
        </p:txBody>
      </p:sp>
      <p:pic>
        <p:nvPicPr>
          <p:cNvPr id="7" name="Content Placeholder 6" descr="Child, alone, sitting on top of a caterpillar play structure.  ">
            <a:extLst>
              <a:ext uri="{FF2B5EF4-FFF2-40B4-BE49-F238E27FC236}">
                <a16:creationId xmlns:a16="http://schemas.microsoft.com/office/drawing/2014/main" id="{6C60A6EF-4B73-4E8F-A1C0-629FAC8BF6D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66103" y="772615"/>
            <a:ext cx="6024206" cy="4667131"/>
          </a:xfrm>
        </p:spPr>
      </p:pic>
      <p:sp>
        <p:nvSpPr>
          <p:cNvPr id="5" name="Slide Number Placeholder 4">
            <a:extLst>
              <a:ext uri="{FF2B5EF4-FFF2-40B4-BE49-F238E27FC236}">
                <a16:creationId xmlns:a16="http://schemas.microsoft.com/office/drawing/2014/main" id="{642DA6EE-8492-49A1-9F99-FDDD4339F6D9}"/>
              </a:ext>
            </a:extLst>
          </p:cNvPr>
          <p:cNvSpPr>
            <a:spLocks noGrp="1"/>
          </p:cNvSpPr>
          <p:nvPr>
            <p:ph type="sldNum" sz="quarter" idx="10"/>
          </p:nvPr>
        </p:nvSpPr>
        <p:spPr/>
        <p:txBody>
          <a:bodyPr/>
          <a:lstStyle/>
          <a:p>
            <a:fld id="{2AA74813-043C-43CB-9E82-7CAA19F31821}" type="slidenum">
              <a:rPr lang="en-US" smtClean="0"/>
              <a:pPr/>
              <a:t>22</a:t>
            </a:fld>
            <a:endParaRPr lang="en-US"/>
          </a:p>
        </p:txBody>
      </p:sp>
    </p:spTree>
    <p:extLst>
      <p:ext uri="{BB962C8B-B14F-4D97-AF65-F5344CB8AC3E}">
        <p14:creationId xmlns:p14="http://schemas.microsoft.com/office/powerpoint/2010/main" val="4003988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8F37-2DED-4FE3-920B-B889E4E8BFA4}"/>
              </a:ext>
            </a:extLst>
          </p:cNvPr>
          <p:cNvSpPr>
            <a:spLocks noGrp="1"/>
          </p:cNvSpPr>
          <p:nvPr>
            <p:ph type="title"/>
          </p:nvPr>
        </p:nvSpPr>
        <p:spPr/>
        <p:txBody>
          <a:bodyPr/>
          <a:lstStyle/>
          <a:p>
            <a:r>
              <a:rPr lang="en-US">
                <a:cs typeface="Arial"/>
              </a:rPr>
              <a:t>Rate Reform Workgroups</a:t>
            </a:r>
            <a:endParaRPr lang="en-US"/>
          </a:p>
        </p:txBody>
      </p:sp>
      <p:sp>
        <p:nvSpPr>
          <p:cNvPr id="3" name="Content Placeholder 2">
            <a:extLst>
              <a:ext uri="{FF2B5EF4-FFF2-40B4-BE49-F238E27FC236}">
                <a16:creationId xmlns:a16="http://schemas.microsoft.com/office/drawing/2014/main" id="{020CFFCB-B704-414F-B99B-E34736061955}"/>
              </a:ext>
            </a:extLst>
          </p:cNvPr>
          <p:cNvSpPr>
            <a:spLocks noGrp="1"/>
          </p:cNvSpPr>
          <p:nvPr>
            <p:ph sz="half" idx="1"/>
          </p:nvPr>
        </p:nvSpPr>
        <p:spPr>
          <a:xfrm>
            <a:off x="152400" y="1278866"/>
            <a:ext cx="11889544" cy="4295769"/>
          </a:xfrm>
        </p:spPr>
        <p:txBody>
          <a:bodyPr vert="horz" lIns="91440" tIns="45720" rIns="91440" bIns="45720" rtlCol="0" anchor="t">
            <a:normAutofit fontScale="92500"/>
          </a:bodyPr>
          <a:lstStyle/>
          <a:p>
            <a:pPr>
              <a:lnSpc>
                <a:spcPct val="100000"/>
              </a:lnSpc>
              <a:spcBef>
                <a:spcPts val="0"/>
              </a:spcBef>
            </a:pPr>
            <a:endParaRPr lang="en-US">
              <a:cs typeface="Arial" panose="020B0604020202020204"/>
            </a:endParaRPr>
          </a:p>
          <a:p>
            <a:pPr>
              <a:lnSpc>
                <a:spcPct val="100000"/>
              </a:lnSpc>
              <a:spcBef>
                <a:spcPts val="0"/>
              </a:spcBef>
            </a:pPr>
            <a:r>
              <a:rPr lang="en-US">
                <a:ea typeface="+mn-lt"/>
                <a:cs typeface="+mn-lt"/>
              </a:rPr>
              <a:t>The State and Child Care Providers United (CCPU) - California are required to establish a Joint Labor Management Committee (JLMC) to develop recommendations for a single reimbursement rate.</a:t>
            </a:r>
          </a:p>
          <a:p>
            <a:pPr>
              <a:lnSpc>
                <a:spcPct val="100000"/>
              </a:lnSpc>
              <a:spcBef>
                <a:spcPts val="0"/>
              </a:spcBef>
            </a:pPr>
            <a:r>
              <a:rPr lang="en-US">
                <a:ea typeface="+mn-lt"/>
                <a:cs typeface="+mn-lt"/>
              </a:rPr>
              <a:t>The California Department of Social Services (CDSS), in consultation with the California Department of Education (CDE), is required to convene a working to assess the methodology for establishing reimbursement rates and existing quality standards.</a:t>
            </a:r>
            <a:endParaRPr lang="en-US">
              <a:cs typeface="Arial" panose="020B0604020202020204"/>
            </a:endParaRPr>
          </a:p>
        </p:txBody>
      </p:sp>
      <p:sp>
        <p:nvSpPr>
          <p:cNvPr id="5" name="Slide Number Placeholder 4">
            <a:extLst>
              <a:ext uri="{FF2B5EF4-FFF2-40B4-BE49-F238E27FC236}">
                <a16:creationId xmlns:a16="http://schemas.microsoft.com/office/drawing/2014/main" id="{ACE4BF90-2835-4875-A3EB-6FBF77C28FCE}"/>
              </a:ext>
            </a:extLst>
          </p:cNvPr>
          <p:cNvSpPr>
            <a:spLocks noGrp="1"/>
          </p:cNvSpPr>
          <p:nvPr>
            <p:ph type="sldNum" sz="quarter" idx="10"/>
          </p:nvPr>
        </p:nvSpPr>
        <p:spPr/>
        <p:txBody>
          <a:bodyPr/>
          <a:lstStyle/>
          <a:p>
            <a:fld id="{2AA74813-043C-43CB-9E82-7CAA19F31821}" type="slidenum">
              <a:rPr lang="en-US" smtClean="0"/>
              <a:pPr/>
              <a:t>23</a:t>
            </a:fld>
            <a:endParaRPr lang="en-US"/>
          </a:p>
        </p:txBody>
      </p:sp>
    </p:spTree>
    <p:extLst>
      <p:ext uri="{BB962C8B-B14F-4D97-AF65-F5344CB8AC3E}">
        <p14:creationId xmlns:p14="http://schemas.microsoft.com/office/powerpoint/2010/main" val="2131347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FB419-CC49-4AF0-B390-743BE814BA55}"/>
              </a:ext>
            </a:extLst>
          </p:cNvPr>
          <p:cNvSpPr>
            <a:spLocks noGrp="1"/>
          </p:cNvSpPr>
          <p:nvPr>
            <p:ph type="title"/>
          </p:nvPr>
        </p:nvSpPr>
        <p:spPr>
          <a:xfrm>
            <a:off x="189722" y="74644"/>
            <a:ext cx="6183086" cy="5598367"/>
          </a:xfrm>
        </p:spPr>
        <p:txBody>
          <a:bodyPr>
            <a:normAutofit/>
          </a:bodyPr>
          <a:lstStyle/>
          <a:p>
            <a:pPr lvl="1"/>
            <a:r>
              <a:rPr lang="en-US" sz="3200" b="1">
                <a:solidFill>
                  <a:schemeClr val="bg1"/>
                </a:solidFill>
                <a:latin typeface="+mj-lt"/>
              </a:rPr>
              <a:t>Rate Reform Implementation Guidance </a:t>
            </a:r>
            <a:br>
              <a:rPr lang="en-US" sz="3200" b="1">
                <a:solidFill>
                  <a:schemeClr val="bg1"/>
                </a:solidFill>
                <a:latin typeface="+mj-lt"/>
              </a:rPr>
            </a:br>
            <a:r>
              <a:rPr lang="en-US" sz="3200" b="1">
                <a:solidFill>
                  <a:schemeClr val="bg1"/>
                </a:solidFill>
                <a:latin typeface="+mj-lt"/>
              </a:rPr>
              <a:t>(Attachment A)</a:t>
            </a:r>
            <a:br>
              <a:rPr lang="en-US" sz="3200" b="1">
                <a:solidFill>
                  <a:schemeClr val="bg1"/>
                </a:solidFill>
                <a:latin typeface="+mj-lt"/>
              </a:rPr>
            </a:br>
            <a:br>
              <a:rPr lang="en-US" sz="3200" b="1">
                <a:solidFill>
                  <a:schemeClr val="bg1"/>
                </a:solidFill>
                <a:latin typeface="+mj-lt"/>
              </a:rPr>
            </a:br>
            <a:r>
              <a:rPr lang="en-US" sz="3200" b="1">
                <a:solidFill>
                  <a:schemeClr val="bg1"/>
                </a:solidFill>
                <a:latin typeface="+mj-lt"/>
              </a:rPr>
              <a:t>Article 1. Contractor Requirements</a:t>
            </a:r>
            <a:br>
              <a:rPr lang="en-US" sz="3200" b="1">
                <a:solidFill>
                  <a:schemeClr val="bg1"/>
                </a:solidFill>
                <a:latin typeface="+mj-lt"/>
              </a:rPr>
            </a:br>
            <a:r>
              <a:rPr lang="en-US" sz="3200" b="1">
                <a:solidFill>
                  <a:schemeClr val="bg1"/>
                </a:solidFill>
                <a:latin typeface="+mj-lt"/>
              </a:rPr>
              <a:t>Sections 17835 through 17838</a:t>
            </a:r>
          </a:p>
          <a:p>
            <a:endParaRPr lang="en-US"/>
          </a:p>
          <a:p>
            <a:endParaRPr lang="en-US"/>
          </a:p>
        </p:txBody>
      </p:sp>
      <p:pic>
        <p:nvPicPr>
          <p:cNvPr id="11" name="Content Placeholder 10" descr="Child, sitting in sandbox with one hand in a bowl of wet sand.">
            <a:extLst>
              <a:ext uri="{FF2B5EF4-FFF2-40B4-BE49-F238E27FC236}">
                <a16:creationId xmlns:a16="http://schemas.microsoft.com/office/drawing/2014/main" id="{08799686-D837-4B8B-912F-AA2BBD61D91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56930" y="202098"/>
            <a:ext cx="4526755" cy="5769494"/>
          </a:xfrm>
          <a:effectLst>
            <a:outerShdw dist="50800" dir="5400000" sx="105000" sy="105000" algn="ctr" rotWithShape="0">
              <a:schemeClr val="bg1"/>
            </a:outerShdw>
          </a:effectLst>
        </p:spPr>
      </p:pic>
      <p:sp>
        <p:nvSpPr>
          <p:cNvPr id="8" name="Content Placeholder 7">
            <a:extLst>
              <a:ext uri="{FF2B5EF4-FFF2-40B4-BE49-F238E27FC236}">
                <a16:creationId xmlns:a16="http://schemas.microsoft.com/office/drawing/2014/main" id="{236AA298-89EC-430B-9995-266AFC21169D}"/>
              </a:ext>
            </a:extLst>
          </p:cNvPr>
          <p:cNvSpPr>
            <a:spLocks noGrp="1"/>
          </p:cNvSpPr>
          <p:nvPr>
            <p:ph sz="half" idx="1"/>
          </p:nvPr>
        </p:nvSpPr>
        <p:spPr>
          <a:xfrm>
            <a:off x="0" y="5346441"/>
            <a:ext cx="5852160" cy="1035698"/>
          </a:xfrm>
        </p:spPr>
        <p:txBody>
          <a:bodyPr>
            <a:normAutofit/>
          </a:bodyPr>
          <a:lstStyle/>
          <a:p>
            <a:pPr marL="0" indent="0">
              <a:buNone/>
            </a:pPr>
            <a:r>
              <a:rPr lang="en-US" sz="2800"/>
              <a:t>Photo Credit: American River College CDC; Sacramento, CA</a:t>
            </a:r>
          </a:p>
        </p:txBody>
      </p:sp>
      <p:sp>
        <p:nvSpPr>
          <p:cNvPr id="5" name="Slide Number Placeholder 4">
            <a:extLst>
              <a:ext uri="{FF2B5EF4-FFF2-40B4-BE49-F238E27FC236}">
                <a16:creationId xmlns:a16="http://schemas.microsoft.com/office/drawing/2014/main" id="{D3FE3679-C7DF-4F25-A7EA-65089C72AA2B}"/>
              </a:ext>
            </a:extLst>
          </p:cNvPr>
          <p:cNvSpPr>
            <a:spLocks noGrp="1"/>
          </p:cNvSpPr>
          <p:nvPr>
            <p:ph type="sldNum" sz="quarter" idx="10"/>
          </p:nvPr>
        </p:nvSpPr>
        <p:spPr/>
        <p:txBody>
          <a:bodyPr/>
          <a:lstStyle/>
          <a:p>
            <a:fld id="{2AA74813-043C-43CB-9E82-7CAA19F31821}" type="slidenum">
              <a:rPr lang="en-US" smtClean="0"/>
              <a:pPr/>
              <a:t>24</a:t>
            </a:fld>
            <a:endParaRPr lang="en-US"/>
          </a:p>
        </p:txBody>
      </p:sp>
    </p:spTree>
    <p:extLst>
      <p:ext uri="{BB962C8B-B14F-4D97-AF65-F5344CB8AC3E}">
        <p14:creationId xmlns:p14="http://schemas.microsoft.com/office/powerpoint/2010/main" val="2403411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3DED-1134-4E2A-9E21-8E7BBEFF50E0}"/>
              </a:ext>
            </a:extLst>
          </p:cNvPr>
          <p:cNvSpPr>
            <a:spLocks noGrp="1"/>
          </p:cNvSpPr>
          <p:nvPr>
            <p:ph type="title"/>
          </p:nvPr>
        </p:nvSpPr>
        <p:spPr>
          <a:xfrm>
            <a:off x="1244906" y="203799"/>
            <a:ext cx="8958550" cy="1325563"/>
          </a:xfrm>
        </p:spPr>
        <p:txBody>
          <a:bodyPr/>
          <a:lstStyle/>
          <a:p>
            <a:r>
              <a:rPr lang="en-US">
                <a:ea typeface="+mj-lt"/>
                <a:cs typeface="+mj-lt"/>
              </a:rPr>
              <a:t>§ 17836. Time-base Categories for CSPP.</a:t>
            </a:r>
            <a:endParaRPr lang="en-US" b="0">
              <a:ea typeface="+mj-lt"/>
              <a:cs typeface="+mj-lt"/>
            </a:endParaRPr>
          </a:p>
        </p:txBody>
      </p:sp>
      <p:sp>
        <p:nvSpPr>
          <p:cNvPr id="4" name="Content Placeholder 3">
            <a:extLst>
              <a:ext uri="{FF2B5EF4-FFF2-40B4-BE49-F238E27FC236}">
                <a16:creationId xmlns:a16="http://schemas.microsoft.com/office/drawing/2014/main" id="{781D43FD-C936-4086-9581-DD89D5BD53A2}"/>
              </a:ext>
            </a:extLst>
          </p:cNvPr>
          <p:cNvSpPr>
            <a:spLocks noGrp="1"/>
          </p:cNvSpPr>
          <p:nvPr>
            <p:ph sz="half" idx="2"/>
          </p:nvPr>
        </p:nvSpPr>
        <p:spPr>
          <a:xfrm>
            <a:off x="164886" y="1638299"/>
            <a:ext cx="11874714" cy="5025081"/>
          </a:xfrm>
        </p:spPr>
        <p:txBody>
          <a:bodyPr vert="horz" lIns="91440" tIns="45720" rIns="91440" bIns="45720" rtlCol="0" anchor="t">
            <a:normAutofit/>
          </a:bodyPr>
          <a:lstStyle/>
          <a:p>
            <a:pPr marL="0" indent="0">
              <a:buNone/>
            </a:pPr>
            <a:r>
              <a:rPr lang="en-US">
                <a:ea typeface="+mn-lt"/>
                <a:cs typeface="+mn-lt"/>
              </a:rPr>
              <a:t>(a) CSPP contractors shall be reimbursed as full-time when the child’s certified schedule is 30 hours total per week or greater.</a:t>
            </a:r>
            <a:endParaRPr lang="en">
              <a:ea typeface="+mn-lt"/>
              <a:cs typeface="+mn-lt"/>
            </a:endParaRPr>
          </a:p>
          <a:p>
            <a:pPr marL="0" indent="0">
              <a:buNone/>
            </a:pPr>
            <a:r>
              <a:rPr lang="en-US">
                <a:ea typeface="+mn-lt"/>
                <a:cs typeface="+mn-lt"/>
              </a:rPr>
              <a:t>(b) CSPP contractors shall be reimbursed as part-time when the child’s certified schedule is less than 30 hours total per week. Families enrolled in full-day California state preschool programs must be reimbursed as part-time if the certified schedule is less than a total of 30 hours per week.</a:t>
            </a:r>
            <a:endParaRPr lang="en">
              <a:ea typeface="+mn-lt"/>
              <a:cs typeface="+mn-lt"/>
            </a:endParaRPr>
          </a:p>
          <a:p>
            <a:endParaRPr lang="en">
              <a:ea typeface="+mn-lt"/>
              <a:cs typeface="+mn-lt"/>
            </a:endParaRPr>
          </a:p>
        </p:txBody>
      </p:sp>
      <p:sp>
        <p:nvSpPr>
          <p:cNvPr id="5" name="Slide Number Placeholder 4">
            <a:extLst>
              <a:ext uri="{FF2B5EF4-FFF2-40B4-BE49-F238E27FC236}">
                <a16:creationId xmlns:a16="http://schemas.microsoft.com/office/drawing/2014/main" id="{45C7F211-DC44-4FEA-9683-BE6A1B0165B8}"/>
              </a:ext>
            </a:extLst>
          </p:cNvPr>
          <p:cNvSpPr>
            <a:spLocks noGrp="1"/>
          </p:cNvSpPr>
          <p:nvPr>
            <p:ph type="sldNum" sz="quarter" idx="10"/>
          </p:nvPr>
        </p:nvSpPr>
        <p:spPr/>
        <p:txBody>
          <a:bodyPr/>
          <a:lstStyle/>
          <a:p>
            <a:fld id="{2AA74813-043C-43CB-9E82-7CAA19F31821}" type="slidenum">
              <a:rPr lang="en-US" smtClean="0"/>
              <a:pPr/>
              <a:t>25</a:t>
            </a:fld>
            <a:endParaRPr lang="en-US"/>
          </a:p>
        </p:txBody>
      </p:sp>
    </p:spTree>
    <p:extLst>
      <p:ext uri="{BB962C8B-B14F-4D97-AF65-F5344CB8AC3E}">
        <p14:creationId xmlns:p14="http://schemas.microsoft.com/office/powerpoint/2010/main" val="2439195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3DED-1134-4E2A-9E21-8E7BBEFF50E0}"/>
              </a:ext>
            </a:extLst>
          </p:cNvPr>
          <p:cNvSpPr>
            <a:spLocks noGrp="1"/>
          </p:cNvSpPr>
          <p:nvPr>
            <p:ph type="title"/>
          </p:nvPr>
        </p:nvSpPr>
        <p:spPr>
          <a:xfrm>
            <a:off x="1244906" y="203799"/>
            <a:ext cx="8958550" cy="1325563"/>
          </a:xfrm>
        </p:spPr>
        <p:txBody>
          <a:bodyPr/>
          <a:lstStyle/>
          <a:p>
            <a:r>
              <a:rPr lang="en-US">
                <a:cs typeface="Arial"/>
              </a:rPr>
              <a:t>Contractors Operating in Multiple Service Counties</a:t>
            </a:r>
            <a:endParaRPr lang="en-US"/>
          </a:p>
        </p:txBody>
      </p:sp>
      <p:sp>
        <p:nvSpPr>
          <p:cNvPr id="4" name="Content Placeholder 3">
            <a:extLst>
              <a:ext uri="{FF2B5EF4-FFF2-40B4-BE49-F238E27FC236}">
                <a16:creationId xmlns:a16="http://schemas.microsoft.com/office/drawing/2014/main" id="{781D43FD-C936-4086-9581-DD89D5BD53A2}"/>
              </a:ext>
            </a:extLst>
          </p:cNvPr>
          <p:cNvSpPr>
            <a:spLocks noGrp="1"/>
          </p:cNvSpPr>
          <p:nvPr>
            <p:ph sz="half" idx="2"/>
          </p:nvPr>
        </p:nvSpPr>
        <p:spPr>
          <a:xfrm>
            <a:off x="164886" y="1638299"/>
            <a:ext cx="11874714" cy="5025081"/>
          </a:xfrm>
        </p:spPr>
        <p:txBody>
          <a:bodyPr vert="horz" lIns="91440" tIns="45720" rIns="91440" bIns="45720" rtlCol="0" anchor="t">
            <a:normAutofit/>
          </a:bodyPr>
          <a:lstStyle/>
          <a:p>
            <a:r>
              <a:rPr lang="en">
                <a:ea typeface="+mn-lt"/>
                <a:cs typeface="+mn-lt"/>
              </a:rPr>
              <a:t>The RMR Survey determines cost per service county. Therefore, reimbursement effective January 1, 2022 will be based on the rate in the service county for which the child is enrolled.</a:t>
            </a:r>
            <a:endParaRPr lang="en-US">
              <a:ea typeface="+mn-lt"/>
              <a:cs typeface="+mn-lt"/>
            </a:endParaRPr>
          </a:p>
          <a:p>
            <a:r>
              <a:rPr lang="en">
                <a:ea typeface="+mn-lt"/>
                <a:cs typeface="+mn-lt"/>
              </a:rPr>
              <a:t>CSPP contractors that operate in multiple service counties will be reimbursed for and will report enrollment based on the service county in which the child receives services.</a:t>
            </a:r>
            <a:endParaRPr lang="en-US">
              <a:ea typeface="+mn-lt"/>
              <a:cs typeface="+mn-lt"/>
            </a:endParaRPr>
          </a:p>
        </p:txBody>
      </p:sp>
      <p:sp>
        <p:nvSpPr>
          <p:cNvPr id="5" name="Slide Number Placeholder 4">
            <a:extLst>
              <a:ext uri="{FF2B5EF4-FFF2-40B4-BE49-F238E27FC236}">
                <a16:creationId xmlns:a16="http://schemas.microsoft.com/office/drawing/2014/main" id="{45C7F211-DC44-4FEA-9683-BE6A1B0165B8}"/>
              </a:ext>
            </a:extLst>
          </p:cNvPr>
          <p:cNvSpPr>
            <a:spLocks noGrp="1"/>
          </p:cNvSpPr>
          <p:nvPr>
            <p:ph type="sldNum" sz="quarter" idx="10"/>
          </p:nvPr>
        </p:nvSpPr>
        <p:spPr/>
        <p:txBody>
          <a:bodyPr/>
          <a:lstStyle/>
          <a:p>
            <a:fld id="{2AA74813-043C-43CB-9E82-7CAA19F31821}" type="slidenum">
              <a:rPr lang="en-US" smtClean="0"/>
              <a:pPr/>
              <a:t>26</a:t>
            </a:fld>
            <a:endParaRPr lang="en-US"/>
          </a:p>
        </p:txBody>
      </p:sp>
    </p:spTree>
    <p:extLst>
      <p:ext uri="{BB962C8B-B14F-4D97-AF65-F5344CB8AC3E}">
        <p14:creationId xmlns:p14="http://schemas.microsoft.com/office/powerpoint/2010/main" val="1651192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6F9B-00D8-42B5-A5C5-E5A9A5D23F39}"/>
              </a:ext>
            </a:extLst>
          </p:cNvPr>
          <p:cNvSpPr>
            <a:spLocks noGrp="1"/>
          </p:cNvSpPr>
          <p:nvPr>
            <p:ph type="title"/>
          </p:nvPr>
        </p:nvSpPr>
        <p:spPr/>
        <p:txBody>
          <a:bodyPr/>
          <a:lstStyle/>
          <a:p>
            <a:r>
              <a:rPr lang="en-US">
                <a:cs typeface="Arial"/>
              </a:rPr>
              <a:t>Adjustment Factor Category Changes Effective January 1, 2022</a:t>
            </a:r>
            <a:endParaRPr lang="en-US"/>
          </a:p>
        </p:txBody>
      </p:sp>
      <p:sp>
        <p:nvSpPr>
          <p:cNvPr id="5" name="Slide Number Placeholder 4">
            <a:extLst>
              <a:ext uri="{FF2B5EF4-FFF2-40B4-BE49-F238E27FC236}">
                <a16:creationId xmlns:a16="http://schemas.microsoft.com/office/drawing/2014/main" id="{A4FD18C6-8589-42B6-9A23-C9CC18CE41E4}"/>
              </a:ext>
            </a:extLst>
          </p:cNvPr>
          <p:cNvSpPr>
            <a:spLocks noGrp="1"/>
          </p:cNvSpPr>
          <p:nvPr>
            <p:ph type="sldNum" sz="quarter" idx="10"/>
          </p:nvPr>
        </p:nvSpPr>
        <p:spPr/>
        <p:txBody>
          <a:bodyPr/>
          <a:lstStyle/>
          <a:p>
            <a:fld id="{2AA74813-043C-43CB-9E82-7CAA19F31821}" type="slidenum">
              <a:rPr lang="en-US" smtClean="0"/>
              <a:pPr/>
              <a:t>27</a:t>
            </a:fld>
            <a:endParaRPr lang="en-US"/>
          </a:p>
        </p:txBody>
      </p:sp>
      <p:sp>
        <p:nvSpPr>
          <p:cNvPr id="10" name="Content Placeholder 9">
            <a:extLst>
              <a:ext uri="{FF2B5EF4-FFF2-40B4-BE49-F238E27FC236}">
                <a16:creationId xmlns:a16="http://schemas.microsoft.com/office/drawing/2014/main" id="{07C07B9F-8076-404F-9BD4-42598DBB0C3F}"/>
              </a:ext>
            </a:extLst>
          </p:cNvPr>
          <p:cNvSpPr>
            <a:spLocks noGrp="1"/>
          </p:cNvSpPr>
          <p:nvPr>
            <p:ph sz="half" idx="1"/>
          </p:nvPr>
        </p:nvSpPr>
        <p:spPr>
          <a:xfrm>
            <a:off x="152400" y="1983356"/>
            <a:ext cx="11917318" cy="4681048"/>
          </a:xfrm>
        </p:spPr>
        <p:txBody>
          <a:bodyPr vert="horz" lIns="91440" tIns="45720" rIns="91440" bIns="45720" rtlCol="0" anchor="t">
            <a:normAutofit/>
          </a:bodyPr>
          <a:lstStyle/>
          <a:p>
            <a:r>
              <a:rPr lang="en-US" sz="3600">
                <a:cs typeface="Arial"/>
              </a:rPr>
              <a:t>Part-time adjustment factor may vary by service county</a:t>
            </a:r>
          </a:p>
          <a:p>
            <a:endParaRPr lang="en-US" sz="4000">
              <a:ea typeface="+mn-lt"/>
              <a:cs typeface="+mn-lt"/>
            </a:endParaRPr>
          </a:p>
          <a:p>
            <a:r>
              <a:rPr lang="en-US" sz="3600">
                <a:ea typeface="+mn-lt"/>
                <a:cs typeface="+mn-lt"/>
              </a:rPr>
              <a:t>Removal of three-quarter time adjustment factor</a:t>
            </a:r>
            <a:endParaRPr lang="en-US" sz="3600">
              <a:cs typeface="Arial"/>
            </a:endParaRPr>
          </a:p>
        </p:txBody>
      </p:sp>
    </p:spTree>
    <p:extLst>
      <p:ext uri="{BB962C8B-B14F-4D97-AF65-F5344CB8AC3E}">
        <p14:creationId xmlns:p14="http://schemas.microsoft.com/office/powerpoint/2010/main" val="2370922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3DED-1134-4E2A-9E21-8E7BBEFF50E0}"/>
              </a:ext>
            </a:extLst>
          </p:cNvPr>
          <p:cNvSpPr>
            <a:spLocks noGrp="1"/>
          </p:cNvSpPr>
          <p:nvPr>
            <p:ph type="title"/>
          </p:nvPr>
        </p:nvSpPr>
        <p:spPr>
          <a:xfrm>
            <a:off x="1216151" y="2516"/>
            <a:ext cx="8958550" cy="1325563"/>
          </a:xfrm>
        </p:spPr>
        <p:txBody>
          <a:bodyPr/>
          <a:lstStyle/>
          <a:p>
            <a:r>
              <a:rPr lang="en-US" sz="3200">
                <a:cs typeface="Arial"/>
              </a:rPr>
              <a:t>§ 17837 </a:t>
            </a:r>
            <a:r>
              <a:rPr lang="en-US" sz="3200">
                <a:ea typeface="+mj-lt"/>
                <a:cs typeface="+mj-lt"/>
              </a:rPr>
              <a:t>Time-base Adjustment Factor Categories for CSPP Contractors</a:t>
            </a:r>
            <a:r>
              <a:rPr lang="en-US">
                <a:cs typeface="Arial"/>
              </a:rPr>
              <a:t> </a:t>
            </a:r>
            <a:endParaRPr lang="en-US"/>
          </a:p>
        </p:txBody>
      </p:sp>
      <p:sp>
        <p:nvSpPr>
          <p:cNvPr id="4" name="Content Placeholder 3">
            <a:extLst>
              <a:ext uri="{FF2B5EF4-FFF2-40B4-BE49-F238E27FC236}">
                <a16:creationId xmlns:a16="http://schemas.microsoft.com/office/drawing/2014/main" id="{781D43FD-C936-4086-9581-DD89D5BD53A2}"/>
              </a:ext>
            </a:extLst>
          </p:cNvPr>
          <p:cNvSpPr>
            <a:spLocks noGrp="1"/>
          </p:cNvSpPr>
          <p:nvPr>
            <p:ph sz="half" idx="2"/>
          </p:nvPr>
        </p:nvSpPr>
        <p:spPr>
          <a:xfrm>
            <a:off x="265528" y="1163846"/>
            <a:ext cx="11874714" cy="5025081"/>
          </a:xfrm>
        </p:spPr>
        <p:txBody>
          <a:bodyPr vert="horz" lIns="91440" tIns="45720" rIns="91440" bIns="45720" rtlCol="0" anchor="t">
            <a:noAutofit/>
          </a:bodyPr>
          <a:lstStyle/>
          <a:p>
            <a:pPr marL="0" indent="0">
              <a:buNone/>
            </a:pPr>
            <a:r>
              <a:rPr lang="en-US" sz="2800">
                <a:ea typeface="+mn-lt"/>
                <a:cs typeface="+mn-lt"/>
              </a:rPr>
              <a:t>(a) When Preschool services are provided, the contractor shall be reimbursed for each day the child is enrolled, pursuant to 5 </a:t>
            </a:r>
            <a:r>
              <a:rPr lang="en-US" sz="2800" i="1">
                <a:ea typeface="+mn-lt"/>
                <a:cs typeface="+mn-lt"/>
              </a:rPr>
              <a:t>CCR</a:t>
            </a:r>
            <a:r>
              <a:rPr lang="en-US" sz="2800">
                <a:ea typeface="+mn-lt"/>
                <a:cs typeface="+mn-lt"/>
              </a:rPr>
              <a:t> Section 18054 or any superseding regulation addressing Determination of Reimbursable Amount, by multiplying the full-time contract rate by only one of the following time-base adjustment factors:</a:t>
            </a:r>
            <a:endParaRPr lang="en" sz="2800">
              <a:ea typeface="+mn-lt"/>
              <a:cs typeface="+mn-lt"/>
            </a:endParaRPr>
          </a:p>
          <a:p>
            <a:pPr marL="0" indent="0">
              <a:buNone/>
            </a:pPr>
            <a:r>
              <a:rPr lang="en-US" sz="2800">
                <a:ea typeface="+mn-lt"/>
                <a:cs typeface="+mn-lt"/>
              </a:rPr>
              <a:t>(1) By 1.0 when the child is certified for full-time CSPP services, pursuant to Section 17836(b).</a:t>
            </a:r>
            <a:endParaRPr lang="en" sz="2800">
              <a:ea typeface="+mn-lt"/>
              <a:cs typeface="+mn-lt"/>
            </a:endParaRPr>
          </a:p>
          <a:p>
            <a:pPr marL="0" indent="0">
              <a:buNone/>
            </a:pPr>
            <a:r>
              <a:rPr lang="en-US" sz="2800">
                <a:ea typeface="+mn-lt"/>
                <a:cs typeface="+mn-lt"/>
              </a:rPr>
              <a:t>(2) By the applicable service county’s adjustment factor when the child is certified for part-time CSPP services, pursuant to Section 17836(a).</a:t>
            </a:r>
            <a:endParaRPr lang="en" sz="2800">
              <a:ea typeface="+mn-lt"/>
              <a:cs typeface="+mn-lt"/>
            </a:endParaRPr>
          </a:p>
          <a:p>
            <a:pPr marL="0" indent="0">
              <a:buNone/>
            </a:pPr>
            <a:r>
              <a:rPr lang="en-US" sz="2800">
                <a:ea typeface="+mn-lt"/>
                <a:cs typeface="+mn-lt"/>
              </a:rPr>
              <a:t>(3) By 1.18 for the specific days in which children determined to have full-time reimbursement are provided CSPP services for 10 and one-half (10.5) hours or more per day.</a:t>
            </a:r>
            <a:endParaRPr lang="en" sz="2800">
              <a:ea typeface="+mn-lt"/>
              <a:cs typeface="+mn-lt"/>
            </a:endParaRPr>
          </a:p>
          <a:p>
            <a:endParaRPr lang="en">
              <a:ea typeface="+mn-lt"/>
              <a:cs typeface="+mn-lt"/>
            </a:endParaRPr>
          </a:p>
        </p:txBody>
      </p:sp>
      <p:sp>
        <p:nvSpPr>
          <p:cNvPr id="5" name="Slide Number Placeholder 4">
            <a:extLst>
              <a:ext uri="{FF2B5EF4-FFF2-40B4-BE49-F238E27FC236}">
                <a16:creationId xmlns:a16="http://schemas.microsoft.com/office/drawing/2014/main" id="{45C7F211-DC44-4FEA-9683-BE6A1B0165B8}"/>
              </a:ext>
            </a:extLst>
          </p:cNvPr>
          <p:cNvSpPr>
            <a:spLocks noGrp="1"/>
          </p:cNvSpPr>
          <p:nvPr>
            <p:ph type="sldNum" sz="quarter" idx="10"/>
          </p:nvPr>
        </p:nvSpPr>
        <p:spPr/>
        <p:txBody>
          <a:bodyPr/>
          <a:lstStyle/>
          <a:p>
            <a:fld id="{2AA74813-043C-43CB-9E82-7CAA19F31821}" type="slidenum">
              <a:rPr lang="en-US" smtClean="0"/>
              <a:pPr/>
              <a:t>28</a:t>
            </a:fld>
            <a:endParaRPr lang="en-US"/>
          </a:p>
        </p:txBody>
      </p:sp>
    </p:spTree>
    <p:extLst>
      <p:ext uri="{BB962C8B-B14F-4D97-AF65-F5344CB8AC3E}">
        <p14:creationId xmlns:p14="http://schemas.microsoft.com/office/powerpoint/2010/main" val="3833649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3DED-1134-4E2A-9E21-8E7BBEFF50E0}"/>
              </a:ext>
            </a:extLst>
          </p:cNvPr>
          <p:cNvSpPr>
            <a:spLocks noGrp="1"/>
          </p:cNvSpPr>
          <p:nvPr>
            <p:ph type="title"/>
          </p:nvPr>
        </p:nvSpPr>
        <p:spPr>
          <a:xfrm>
            <a:off x="1244906" y="203799"/>
            <a:ext cx="8958550" cy="1325563"/>
          </a:xfrm>
        </p:spPr>
        <p:txBody>
          <a:bodyPr/>
          <a:lstStyle/>
          <a:p>
            <a:r>
              <a:rPr lang="en-US">
                <a:ea typeface="+mj-lt"/>
                <a:cs typeface="+mj-lt"/>
              </a:rPr>
              <a:t>§ 17838. Special Criteria Adjustment Factor Categories (1)</a:t>
            </a:r>
            <a:endParaRPr lang="en-US" b="0">
              <a:ea typeface="+mj-lt"/>
              <a:cs typeface="+mj-lt"/>
            </a:endParaRPr>
          </a:p>
        </p:txBody>
      </p:sp>
      <p:sp>
        <p:nvSpPr>
          <p:cNvPr id="4" name="Content Placeholder 3">
            <a:extLst>
              <a:ext uri="{FF2B5EF4-FFF2-40B4-BE49-F238E27FC236}">
                <a16:creationId xmlns:a16="http://schemas.microsoft.com/office/drawing/2014/main" id="{781D43FD-C936-4086-9581-DD89D5BD53A2}"/>
              </a:ext>
            </a:extLst>
          </p:cNvPr>
          <p:cNvSpPr>
            <a:spLocks noGrp="1"/>
          </p:cNvSpPr>
          <p:nvPr>
            <p:ph sz="half" idx="2"/>
          </p:nvPr>
        </p:nvSpPr>
        <p:spPr>
          <a:xfrm>
            <a:off x="164886" y="1638299"/>
            <a:ext cx="11874714" cy="5025081"/>
          </a:xfrm>
        </p:spPr>
        <p:txBody>
          <a:bodyPr vert="horz" lIns="91440" tIns="45720" rIns="91440" bIns="45720" rtlCol="0" anchor="t">
            <a:normAutofit/>
          </a:bodyPr>
          <a:lstStyle/>
          <a:p>
            <a:pPr marL="0" indent="0">
              <a:buNone/>
            </a:pPr>
            <a:r>
              <a:rPr lang="en-US">
                <a:ea typeface="+mn-lt"/>
                <a:cs typeface="+mn-lt"/>
              </a:rPr>
              <a:t>When CSPP services are provided to a child that meets a special criteria category, the contractor shall multiply the contract rate, by only one of the special criteria categories. These are:</a:t>
            </a:r>
            <a:endParaRPr lang="en">
              <a:ea typeface="+mn-lt"/>
              <a:cs typeface="+mn-lt"/>
            </a:endParaRPr>
          </a:p>
          <a:p>
            <a:r>
              <a:rPr lang="en-US" sz="3000">
                <a:ea typeface="+mn-lt"/>
                <a:cs typeface="+mn-lt"/>
              </a:rPr>
              <a:t>Exceptional needs</a:t>
            </a:r>
          </a:p>
          <a:p>
            <a:r>
              <a:rPr lang="en-US" sz="3000">
                <a:ea typeface="+mn-lt"/>
                <a:cs typeface="+mn-lt"/>
              </a:rPr>
              <a:t>Severe disability </a:t>
            </a:r>
          </a:p>
          <a:p>
            <a:r>
              <a:rPr lang="en-US" sz="3000">
                <a:ea typeface="+mn-lt"/>
                <a:cs typeface="+mn-lt"/>
              </a:rPr>
              <a:t>At risk of neglect, abuse, or exploitation</a:t>
            </a:r>
            <a:endParaRPr lang="en" sz="3000">
              <a:ea typeface="+mn-lt"/>
              <a:cs typeface="+mn-lt"/>
            </a:endParaRPr>
          </a:p>
          <a:p>
            <a:r>
              <a:rPr lang="en-US" sz="3000">
                <a:ea typeface="+mn-lt"/>
                <a:cs typeface="+mn-lt"/>
              </a:rPr>
              <a:t>Dual language learner</a:t>
            </a:r>
          </a:p>
        </p:txBody>
      </p:sp>
      <p:sp>
        <p:nvSpPr>
          <p:cNvPr id="5" name="Slide Number Placeholder 4">
            <a:extLst>
              <a:ext uri="{FF2B5EF4-FFF2-40B4-BE49-F238E27FC236}">
                <a16:creationId xmlns:a16="http://schemas.microsoft.com/office/drawing/2014/main" id="{45C7F211-DC44-4FEA-9683-BE6A1B0165B8}"/>
              </a:ext>
            </a:extLst>
          </p:cNvPr>
          <p:cNvSpPr>
            <a:spLocks noGrp="1"/>
          </p:cNvSpPr>
          <p:nvPr>
            <p:ph type="sldNum" sz="quarter" idx="10"/>
          </p:nvPr>
        </p:nvSpPr>
        <p:spPr/>
        <p:txBody>
          <a:bodyPr/>
          <a:lstStyle/>
          <a:p>
            <a:fld id="{2AA74813-043C-43CB-9E82-7CAA19F31821}" type="slidenum">
              <a:rPr lang="en-US" smtClean="0"/>
              <a:pPr/>
              <a:t>29</a:t>
            </a:fld>
            <a:endParaRPr lang="en-US"/>
          </a:p>
        </p:txBody>
      </p:sp>
    </p:spTree>
    <p:extLst>
      <p:ext uri="{BB962C8B-B14F-4D97-AF65-F5344CB8AC3E}">
        <p14:creationId xmlns:p14="http://schemas.microsoft.com/office/powerpoint/2010/main" val="77095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40DF-8C40-4D2D-A92A-4A7E3459D867}"/>
              </a:ext>
            </a:extLst>
          </p:cNvPr>
          <p:cNvSpPr>
            <a:spLocks noGrp="1"/>
          </p:cNvSpPr>
          <p:nvPr>
            <p:ph type="title"/>
          </p:nvPr>
        </p:nvSpPr>
        <p:spPr>
          <a:xfrm>
            <a:off x="152400" y="-38445"/>
            <a:ext cx="11887200" cy="1325563"/>
          </a:xfrm>
        </p:spPr>
        <p:txBody>
          <a:bodyPr/>
          <a:lstStyle/>
          <a:p>
            <a:r>
              <a:rPr lang="en-US">
                <a:cs typeface="Arial"/>
              </a:rPr>
              <a:t>Meeting Agenda</a:t>
            </a:r>
            <a:endParaRPr lang="en-US"/>
          </a:p>
        </p:txBody>
      </p:sp>
      <p:sp>
        <p:nvSpPr>
          <p:cNvPr id="3" name="Content Placeholder 2">
            <a:extLst>
              <a:ext uri="{FF2B5EF4-FFF2-40B4-BE49-F238E27FC236}">
                <a16:creationId xmlns:a16="http://schemas.microsoft.com/office/drawing/2014/main" id="{C4FF0244-2395-4134-B541-23E27C242207}"/>
              </a:ext>
            </a:extLst>
          </p:cNvPr>
          <p:cNvSpPr>
            <a:spLocks noGrp="1"/>
          </p:cNvSpPr>
          <p:nvPr>
            <p:ph sz="half" idx="1"/>
          </p:nvPr>
        </p:nvSpPr>
        <p:spPr>
          <a:xfrm>
            <a:off x="244128" y="1050985"/>
            <a:ext cx="11703744" cy="5030278"/>
          </a:xfrm>
        </p:spPr>
        <p:txBody>
          <a:bodyPr vert="horz" lIns="91440" tIns="45720" rIns="91440" bIns="45720" rtlCol="0" anchor="t">
            <a:normAutofit/>
          </a:bodyPr>
          <a:lstStyle/>
          <a:p>
            <a:pPr>
              <a:spcAft>
                <a:spcPts val="1200"/>
              </a:spcAft>
            </a:pPr>
            <a:r>
              <a:rPr lang="en-US">
                <a:cs typeface="Arial"/>
              </a:rPr>
              <a:t>Welcome</a:t>
            </a:r>
          </a:p>
          <a:p>
            <a:pPr>
              <a:spcAft>
                <a:spcPts val="1200"/>
              </a:spcAft>
            </a:pPr>
            <a:r>
              <a:rPr lang="en-US">
                <a:cs typeface="Arial"/>
              </a:rPr>
              <a:t>Background</a:t>
            </a:r>
          </a:p>
          <a:p>
            <a:pPr>
              <a:spcAft>
                <a:spcPts val="1200"/>
              </a:spcAft>
            </a:pPr>
            <a:r>
              <a:rPr lang="en-US">
                <a:cs typeface="Arial"/>
              </a:rPr>
              <a:t>Calculation of Contract Rates Effective January 1, 2022</a:t>
            </a:r>
          </a:p>
          <a:p>
            <a:pPr>
              <a:spcAft>
                <a:spcPts val="1200"/>
              </a:spcAft>
            </a:pPr>
            <a:r>
              <a:rPr lang="en-US">
                <a:cs typeface="Arial"/>
              </a:rPr>
              <a:t>Management Bulletin (MB) 21-15 Rate Reform Implementation Guidance</a:t>
            </a:r>
          </a:p>
          <a:p>
            <a:pPr>
              <a:spcAft>
                <a:spcPts val="1200"/>
              </a:spcAft>
            </a:pPr>
            <a:r>
              <a:rPr lang="en-US">
                <a:cs typeface="Arial"/>
              </a:rPr>
              <a:t>Contractor Reporting Requirements</a:t>
            </a:r>
          </a:p>
          <a:p>
            <a:pPr>
              <a:spcAft>
                <a:spcPts val="1200"/>
              </a:spcAft>
            </a:pPr>
            <a:r>
              <a:rPr lang="en-US">
                <a:cs typeface="Arial"/>
              </a:rPr>
              <a:t>Questions</a:t>
            </a:r>
          </a:p>
        </p:txBody>
      </p:sp>
      <p:sp>
        <p:nvSpPr>
          <p:cNvPr id="5" name="Slide Number Placeholder 4">
            <a:extLst>
              <a:ext uri="{FF2B5EF4-FFF2-40B4-BE49-F238E27FC236}">
                <a16:creationId xmlns:a16="http://schemas.microsoft.com/office/drawing/2014/main" id="{8488E30A-77BC-44E5-9177-96565E1508EB}"/>
              </a:ext>
            </a:extLst>
          </p:cNvPr>
          <p:cNvSpPr>
            <a:spLocks noGrp="1"/>
          </p:cNvSpPr>
          <p:nvPr>
            <p:ph type="sldNum" sz="quarter" idx="10"/>
          </p:nvPr>
        </p:nvSpPr>
        <p:spPr/>
        <p:txBody>
          <a:bodyPr/>
          <a:lstStyle/>
          <a:p>
            <a:fld id="{2AA74813-043C-43CB-9E82-7CAA19F31821}" type="slidenum">
              <a:rPr lang="en-US" smtClean="0"/>
              <a:pPr/>
              <a:t>3</a:t>
            </a:fld>
            <a:endParaRPr lang="en-US"/>
          </a:p>
        </p:txBody>
      </p:sp>
    </p:spTree>
    <p:extLst>
      <p:ext uri="{BB962C8B-B14F-4D97-AF65-F5344CB8AC3E}">
        <p14:creationId xmlns:p14="http://schemas.microsoft.com/office/powerpoint/2010/main" val="214779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3DED-1134-4E2A-9E21-8E7BBEFF50E0}"/>
              </a:ext>
            </a:extLst>
          </p:cNvPr>
          <p:cNvSpPr>
            <a:spLocks noGrp="1"/>
          </p:cNvSpPr>
          <p:nvPr>
            <p:ph type="title"/>
          </p:nvPr>
        </p:nvSpPr>
        <p:spPr>
          <a:xfrm>
            <a:off x="1244906" y="203799"/>
            <a:ext cx="8958550" cy="1325563"/>
          </a:xfrm>
        </p:spPr>
        <p:txBody>
          <a:bodyPr/>
          <a:lstStyle/>
          <a:p>
            <a:r>
              <a:rPr lang="en-US">
                <a:ea typeface="+mj-lt"/>
                <a:cs typeface="+mj-lt"/>
              </a:rPr>
              <a:t>§ 17838. Special Criteria Adjustment Factor Categories (2)</a:t>
            </a:r>
            <a:endParaRPr lang="en-US" b="0">
              <a:ea typeface="+mj-lt"/>
              <a:cs typeface="+mj-lt"/>
            </a:endParaRPr>
          </a:p>
        </p:txBody>
      </p:sp>
      <p:sp>
        <p:nvSpPr>
          <p:cNvPr id="4" name="Content Placeholder 3">
            <a:extLst>
              <a:ext uri="{FF2B5EF4-FFF2-40B4-BE49-F238E27FC236}">
                <a16:creationId xmlns:a16="http://schemas.microsoft.com/office/drawing/2014/main" id="{781D43FD-C936-4086-9581-DD89D5BD53A2}"/>
              </a:ext>
            </a:extLst>
          </p:cNvPr>
          <p:cNvSpPr>
            <a:spLocks noGrp="1"/>
          </p:cNvSpPr>
          <p:nvPr>
            <p:ph sz="half" idx="2"/>
          </p:nvPr>
        </p:nvSpPr>
        <p:spPr>
          <a:xfrm>
            <a:off x="164886" y="1638299"/>
            <a:ext cx="11874714" cy="5025081"/>
          </a:xfrm>
        </p:spPr>
        <p:txBody>
          <a:bodyPr vert="horz" lIns="91440" tIns="45720" rIns="91440" bIns="45720" rtlCol="0" anchor="t">
            <a:normAutofit/>
          </a:bodyPr>
          <a:lstStyle/>
          <a:p>
            <a:pPr marL="457200" indent="-457200"/>
            <a:r>
              <a:rPr lang="en-US">
                <a:ea typeface="+mn-lt"/>
                <a:cs typeface="+mn-lt"/>
              </a:rPr>
              <a:t>When Mental Health Consultative Services are provided in a CSPP classroom, the adjustment factor is 1.05. </a:t>
            </a:r>
            <a:endParaRPr lang="en-US">
              <a:cs typeface="Arial" panose="020B0604020202020204"/>
            </a:endParaRPr>
          </a:p>
          <a:p>
            <a:pPr marL="457200" indent="-457200"/>
            <a:r>
              <a:rPr lang="en-US">
                <a:ea typeface="+mn-lt"/>
                <a:cs typeface="+mn-lt"/>
              </a:rPr>
              <a:t>This adjustment factor can be used in conjunction with any of the adjustment factors listed in this section and section 17837.</a:t>
            </a:r>
            <a:endParaRPr lang="en-US">
              <a:cs typeface="Arial" panose="020B0604020202020204"/>
            </a:endParaRPr>
          </a:p>
          <a:p>
            <a:endParaRPr lang="en-US" u="sng">
              <a:ea typeface="+mn-lt"/>
              <a:cs typeface="+mn-lt"/>
            </a:endParaRPr>
          </a:p>
          <a:p>
            <a:endParaRPr lang="en">
              <a:ea typeface="+mn-lt"/>
              <a:cs typeface="+mn-lt"/>
            </a:endParaRPr>
          </a:p>
        </p:txBody>
      </p:sp>
      <p:sp>
        <p:nvSpPr>
          <p:cNvPr id="5" name="Slide Number Placeholder 4">
            <a:extLst>
              <a:ext uri="{FF2B5EF4-FFF2-40B4-BE49-F238E27FC236}">
                <a16:creationId xmlns:a16="http://schemas.microsoft.com/office/drawing/2014/main" id="{45C7F211-DC44-4FEA-9683-BE6A1B0165B8}"/>
              </a:ext>
            </a:extLst>
          </p:cNvPr>
          <p:cNvSpPr>
            <a:spLocks noGrp="1"/>
          </p:cNvSpPr>
          <p:nvPr>
            <p:ph type="sldNum" sz="quarter" idx="10"/>
          </p:nvPr>
        </p:nvSpPr>
        <p:spPr/>
        <p:txBody>
          <a:bodyPr/>
          <a:lstStyle/>
          <a:p>
            <a:fld id="{2AA74813-043C-43CB-9E82-7CAA19F31821}" type="slidenum">
              <a:rPr lang="en-US" smtClean="0"/>
              <a:pPr/>
              <a:t>30</a:t>
            </a:fld>
            <a:endParaRPr lang="en-US"/>
          </a:p>
        </p:txBody>
      </p:sp>
    </p:spTree>
    <p:extLst>
      <p:ext uri="{BB962C8B-B14F-4D97-AF65-F5344CB8AC3E}">
        <p14:creationId xmlns:p14="http://schemas.microsoft.com/office/powerpoint/2010/main" val="3841249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0B06-5348-43FD-95F2-8B49F9AAB981}"/>
              </a:ext>
            </a:extLst>
          </p:cNvPr>
          <p:cNvSpPr>
            <a:spLocks noGrp="1"/>
          </p:cNvSpPr>
          <p:nvPr>
            <p:ph type="title"/>
          </p:nvPr>
        </p:nvSpPr>
        <p:spPr>
          <a:xfrm>
            <a:off x="5486400" y="205274"/>
            <a:ext cx="6428791" cy="4954554"/>
          </a:xfrm>
        </p:spPr>
        <p:txBody>
          <a:bodyPr>
            <a:noAutofit/>
          </a:bodyPr>
          <a:lstStyle/>
          <a:p>
            <a:pPr lvl="1"/>
            <a:r>
              <a:rPr lang="en-US" sz="3200" b="1">
                <a:solidFill>
                  <a:schemeClr val="bg1"/>
                </a:solidFill>
                <a:latin typeface="+mj-lt"/>
              </a:rPr>
              <a:t>Rate Reform Implementation Guidance </a:t>
            </a:r>
            <a:br>
              <a:rPr lang="en-US" sz="3200" b="1">
                <a:solidFill>
                  <a:schemeClr val="bg1"/>
                </a:solidFill>
                <a:latin typeface="+mj-lt"/>
              </a:rPr>
            </a:br>
            <a:r>
              <a:rPr lang="en-US" sz="3200" b="1">
                <a:solidFill>
                  <a:schemeClr val="bg1"/>
                </a:solidFill>
                <a:latin typeface="+mj-lt"/>
              </a:rPr>
              <a:t>(Attachment A)</a:t>
            </a:r>
            <a:br>
              <a:rPr lang="en-US" sz="3200" b="1">
                <a:solidFill>
                  <a:schemeClr val="bg1"/>
                </a:solidFill>
                <a:latin typeface="+mj-lt"/>
              </a:rPr>
            </a:br>
            <a:br>
              <a:rPr lang="en-US" sz="3200" b="1">
                <a:solidFill>
                  <a:schemeClr val="bg1"/>
                </a:solidFill>
                <a:latin typeface="+mj-lt"/>
              </a:rPr>
            </a:br>
            <a:r>
              <a:rPr lang="en-US" sz="3200" b="1">
                <a:solidFill>
                  <a:schemeClr val="bg1"/>
                </a:solidFill>
                <a:latin typeface="+mj-lt"/>
              </a:rPr>
              <a:t>Article 2. Contractor Requirements for Reimbursement to Providers</a:t>
            </a:r>
          </a:p>
          <a:p>
            <a:pPr lvl="2"/>
            <a:br>
              <a:rPr lang="en-US" sz="3200" b="1">
                <a:solidFill>
                  <a:schemeClr val="bg1"/>
                </a:solidFill>
                <a:latin typeface="+mj-lt"/>
              </a:rPr>
            </a:br>
            <a:r>
              <a:rPr lang="en-US" sz="3200" b="1">
                <a:solidFill>
                  <a:schemeClr val="bg1"/>
                </a:solidFill>
                <a:latin typeface="+mj-lt"/>
              </a:rPr>
              <a:t>Sections 17840 through 17843</a:t>
            </a:r>
          </a:p>
        </p:txBody>
      </p:sp>
      <p:pic>
        <p:nvPicPr>
          <p:cNvPr id="11" name="Content Placeholder 10" descr="Two children, one sitting in the back on a small plastic table playing with puzzle, front child riding on a tricycle with a hat and face mask on.">
            <a:extLst>
              <a:ext uri="{FF2B5EF4-FFF2-40B4-BE49-F238E27FC236}">
                <a16:creationId xmlns:a16="http://schemas.microsoft.com/office/drawing/2014/main" id="{5C286549-12F9-47DA-B775-74D1AEB2448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8625" y="177541"/>
            <a:ext cx="3890454" cy="4954554"/>
          </a:xfrm>
          <a:effectLst>
            <a:outerShdw dir="5400000" sx="105000" sy="105000" algn="ctr" rotWithShape="0">
              <a:schemeClr val="bg1"/>
            </a:outerShdw>
          </a:effectLst>
        </p:spPr>
      </p:pic>
      <p:sp>
        <p:nvSpPr>
          <p:cNvPr id="9" name="Content Placeholder 8">
            <a:extLst>
              <a:ext uri="{FF2B5EF4-FFF2-40B4-BE49-F238E27FC236}">
                <a16:creationId xmlns:a16="http://schemas.microsoft.com/office/drawing/2014/main" id="{5E7EE62D-3111-4F50-90B0-3A0603934F2F}"/>
              </a:ext>
            </a:extLst>
          </p:cNvPr>
          <p:cNvSpPr>
            <a:spLocks noGrp="1"/>
          </p:cNvSpPr>
          <p:nvPr>
            <p:ph sz="half" idx="2"/>
          </p:nvPr>
        </p:nvSpPr>
        <p:spPr>
          <a:xfrm>
            <a:off x="103881" y="5383763"/>
            <a:ext cx="6063654" cy="774442"/>
          </a:xfrm>
        </p:spPr>
        <p:txBody>
          <a:bodyPr>
            <a:noAutofit/>
          </a:bodyPr>
          <a:lstStyle/>
          <a:p>
            <a:pPr marL="0" indent="0">
              <a:buNone/>
            </a:pPr>
            <a:r>
              <a:rPr lang="en-US" sz="2800"/>
              <a:t>Photo Credit: Conejo Valley Unified School District; Thousand Oaks, CA</a:t>
            </a:r>
          </a:p>
        </p:txBody>
      </p:sp>
      <p:sp>
        <p:nvSpPr>
          <p:cNvPr id="5" name="Slide Number Placeholder 4">
            <a:extLst>
              <a:ext uri="{FF2B5EF4-FFF2-40B4-BE49-F238E27FC236}">
                <a16:creationId xmlns:a16="http://schemas.microsoft.com/office/drawing/2014/main" id="{CDA3B75D-6D58-4229-B71D-3BB4A5C0D23F}"/>
              </a:ext>
            </a:extLst>
          </p:cNvPr>
          <p:cNvSpPr>
            <a:spLocks noGrp="1"/>
          </p:cNvSpPr>
          <p:nvPr>
            <p:ph type="sldNum" sz="quarter" idx="10"/>
          </p:nvPr>
        </p:nvSpPr>
        <p:spPr/>
        <p:txBody>
          <a:bodyPr/>
          <a:lstStyle/>
          <a:p>
            <a:fld id="{2AA74813-043C-43CB-9E82-7CAA19F31821}" type="slidenum">
              <a:rPr lang="en-US" smtClean="0"/>
              <a:pPr/>
              <a:t>31</a:t>
            </a:fld>
            <a:endParaRPr lang="en-US"/>
          </a:p>
        </p:txBody>
      </p:sp>
    </p:spTree>
    <p:extLst>
      <p:ext uri="{BB962C8B-B14F-4D97-AF65-F5344CB8AC3E}">
        <p14:creationId xmlns:p14="http://schemas.microsoft.com/office/powerpoint/2010/main" val="1552702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3DED-1134-4E2A-9E21-8E7BBEFF50E0}"/>
              </a:ext>
            </a:extLst>
          </p:cNvPr>
          <p:cNvSpPr>
            <a:spLocks noGrp="1"/>
          </p:cNvSpPr>
          <p:nvPr>
            <p:ph type="title"/>
          </p:nvPr>
        </p:nvSpPr>
        <p:spPr>
          <a:xfrm>
            <a:off x="1244906" y="203799"/>
            <a:ext cx="8958550" cy="1325563"/>
          </a:xfrm>
        </p:spPr>
        <p:txBody>
          <a:bodyPr>
            <a:normAutofit/>
          </a:bodyPr>
          <a:lstStyle/>
          <a:p>
            <a:r>
              <a:rPr lang="en-US">
                <a:cs typeface="Arial"/>
              </a:rPr>
              <a:t>§ </a:t>
            </a:r>
            <a:r>
              <a:rPr lang="en-US">
                <a:ea typeface="+mj-lt"/>
                <a:cs typeface="+mj-lt"/>
              </a:rPr>
              <a:t>17840. Applicable Regulations</a:t>
            </a:r>
          </a:p>
        </p:txBody>
      </p:sp>
      <p:sp>
        <p:nvSpPr>
          <p:cNvPr id="4" name="Content Placeholder 3">
            <a:extLst>
              <a:ext uri="{FF2B5EF4-FFF2-40B4-BE49-F238E27FC236}">
                <a16:creationId xmlns:a16="http://schemas.microsoft.com/office/drawing/2014/main" id="{781D43FD-C936-4086-9581-DD89D5BD53A2}"/>
              </a:ext>
            </a:extLst>
          </p:cNvPr>
          <p:cNvSpPr>
            <a:spLocks noGrp="1"/>
          </p:cNvSpPr>
          <p:nvPr>
            <p:ph sz="half" idx="2"/>
          </p:nvPr>
        </p:nvSpPr>
        <p:spPr>
          <a:xfrm>
            <a:off x="164886" y="1638299"/>
            <a:ext cx="11874714" cy="5025081"/>
          </a:xfrm>
        </p:spPr>
        <p:txBody>
          <a:bodyPr vert="horz" lIns="91440" tIns="45720" rIns="91440" bIns="45720" rtlCol="0" anchor="t">
            <a:normAutofit/>
          </a:bodyPr>
          <a:lstStyle/>
          <a:p>
            <a:pPr marL="0" indent="0">
              <a:buNone/>
            </a:pPr>
            <a:r>
              <a:rPr lang="en-US" sz="3600">
                <a:ea typeface="+mn-lt"/>
                <a:cs typeface="+mn-lt"/>
              </a:rPr>
              <a:t>The regulations contained in this Article shall apply to CSPP contractors that contract with family child care home providers in order to operate through a Family Child Care Home Education Network (FCCHEN). </a:t>
            </a:r>
            <a:endParaRPr lang="en-US" sz="3600"/>
          </a:p>
        </p:txBody>
      </p:sp>
      <p:sp>
        <p:nvSpPr>
          <p:cNvPr id="5" name="Slide Number Placeholder 4">
            <a:extLst>
              <a:ext uri="{FF2B5EF4-FFF2-40B4-BE49-F238E27FC236}">
                <a16:creationId xmlns:a16="http://schemas.microsoft.com/office/drawing/2014/main" id="{45C7F211-DC44-4FEA-9683-BE6A1B0165B8}"/>
              </a:ext>
            </a:extLst>
          </p:cNvPr>
          <p:cNvSpPr>
            <a:spLocks noGrp="1"/>
          </p:cNvSpPr>
          <p:nvPr>
            <p:ph type="sldNum" sz="quarter" idx="10"/>
          </p:nvPr>
        </p:nvSpPr>
        <p:spPr/>
        <p:txBody>
          <a:bodyPr/>
          <a:lstStyle/>
          <a:p>
            <a:fld id="{2AA74813-043C-43CB-9E82-7CAA19F31821}" type="slidenum">
              <a:rPr lang="en-US" smtClean="0"/>
              <a:pPr/>
              <a:t>32</a:t>
            </a:fld>
            <a:endParaRPr lang="en-US"/>
          </a:p>
        </p:txBody>
      </p:sp>
    </p:spTree>
    <p:extLst>
      <p:ext uri="{BB962C8B-B14F-4D97-AF65-F5344CB8AC3E}">
        <p14:creationId xmlns:p14="http://schemas.microsoft.com/office/powerpoint/2010/main" val="2401584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3DED-1134-4E2A-9E21-8E7BBEFF50E0}"/>
              </a:ext>
            </a:extLst>
          </p:cNvPr>
          <p:cNvSpPr>
            <a:spLocks noGrp="1"/>
          </p:cNvSpPr>
          <p:nvPr>
            <p:ph type="title"/>
          </p:nvPr>
        </p:nvSpPr>
        <p:spPr>
          <a:xfrm>
            <a:off x="1244906" y="203799"/>
            <a:ext cx="8958550" cy="1325563"/>
          </a:xfrm>
        </p:spPr>
        <p:txBody>
          <a:bodyPr>
            <a:normAutofit/>
          </a:bodyPr>
          <a:lstStyle/>
          <a:p>
            <a:r>
              <a:rPr lang="en-US">
                <a:ea typeface="+mj-lt"/>
                <a:cs typeface="+mj-lt"/>
              </a:rPr>
              <a:t>§ 17841 Application of the Contract Rate</a:t>
            </a:r>
            <a:endParaRPr lang="en-US"/>
          </a:p>
        </p:txBody>
      </p:sp>
      <p:sp>
        <p:nvSpPr>
          <p:cNvPr id="4" name="Content Placeholder 3">
            <a:extLst>
              <a:ext uri="{FF2B5EF4-FFF2-40B4-BE49-F238E27FC236}">
                <a16:creationId xmlns:a16="http://schemas.microsoft.com/office/drawing/2014/main" id="{781D43FD-C936-4086-9581-DD89D5BD53A2}"/>
              </a:ext>
            </a:extLst>
          </p:cNvPr>
          <p:cNvSpPr>
            <a:spLocks noGrp="1"/>
          </p:cNvSpPr>
          <p:nvPr>
            <p:ph sz="half" idx="2"/>
          </p:nvPr>
        </p:nvSpPr>
        <p:spPr>
          <a:xfrm>
            <a:off x="732922" y="1638299"/>
            <a:ext cx="10683224" cy="5038935"/>
          </a:xfrm>
        </p:spPr>
        <p:txBody>
          <a:bodyPr vert="horz" lIns="91440" tIns="45720" rIns="91440" bIns="45720" rtlCol="0" anchor="t">
            <a:normAutofit/>
          </a:bodyPr>
          <a:lstStyle/>
          <a:p>
            <a:pPr marL="0" indent="0">
              <a:buNone/>
            </a:pPr>
            <a:r>
              <a:rPr lang="en-US" sz="3600">
                <a:ea typeface="+mn-lt"/>
                <a:cs typeface="+mn-lt"/>
              </a:rPr>
              <a:t>CSPP contractors that operate through a FCCHEN shall use the contract rate as the basis to determine the rate agreed upon by the contractor and the provider.</a:t>
            </a:r>
            <a:endParaRPr lang="en-US" sz="3600">
              <a:cs typeface="Arial"/>
            </a:endParaRPr>
          </a:p>
        </p:txBody>
      </p:sp>
      <p:sp>
        <p:nvSpPr>
          <p:cNvPr id="5" name="Slide Number Placeholder 4">
            <a:extLst>
              <a:ext uri="{FF2B5EF4-FFF2-40B4-BE49-F238E27FC236}">
                <a16:creationId xmlns:a16="http://schemas.microsoft.com/office/drawing/2014/main" id="{45C7F211-DC44-4FEA-9683-BE6A1B0165B8}"/>
              </a:ext>
            </a:extLst>
          </p:cNvPr>
          <p:cNvSpPr>
            <a:spLocks noGrp="1"/>
          </p:cNvSpPr>
          <p:nvPr>
            <p:ph type="sldNum" sz="quarter" idx="10"/>
          </p:nvPr>
        </p:nvSpPr>
        <p:spPr/>
        <p:txBody>
          <a:bodyPr/>
          <a:lstStyle/>
          <a:p>
            <a:fld id="{2AA74813-043C-43CB-9E82-7CAA19F31821}" type="slidenum">
              <a:rPr lang="en-US" smtClean="0"/>
              <a:pPr/>
              <a:t>33</a:t>
            </a:fld>
            <a:endParaRPr lang="en-US"/>
          </a:p>
        </p:txBody>
      </p:sp>
    </p:spTree>
    <p:extLst>
      <p:ext uri="{BB962C8B-B14F-4D97-AF65-F5344CB8AC3E}">
        <p14:creationId xmlns:p14="http://schemas.microsoft.com/office/powerpoint/2010/main" val="1853225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3DED-1134-4E2A-9E21-8E7BBEFF50E0}"/>
              </a:ext>
            </a:extLst>
          </p:cNvPr>
          <p:cNvSpPr>
            <a:spLocks noGrp="1"/>
          </p:cNvSpPr>
          <p:nvPr>
            <p:ph type="title"/>
          </p:nvPr>
        </p:nvSpPr>
        <p:spPr>
          <a:xfrm>
            <a:off x="1288038" y="-285032"/>
            <a:ext cx="8958550" cy="1167413"/>
          </a:xfrm>
        </p:spPr>
        <p:txBody>
          <a:bodyPr>
            <a:normAutofit/>
          </a:bodyPr>
          <a:lstStyle/>
          <a:p>
            <a:r>
              <a:rPr lang="en-US" sz="3200">
                <a:ea typeface="+mj-lt"/>
                <a:cs typeface="+mj-lt"/>
              </a:rPr>
              <a:t>§ 17842 Reimbursement Rate Categories</a:t>
            </a:r>
            <a:endParaRPr lang="en-US" sz="3200"/>
          </a:p>
        </p:txBody>
      </p:sp>
      <p:sp>
        <p:nvSpPr>
          <p:cNvPr id="4" name="Content Placeholder 3">
            <a:extLst>
              <a:ext uri="{FF2B5EF4-FFF2-40B4-BE49-F238E27FC236}">
                <a16:creationId xmlns:a16="http://schemas.microsoft.com/office/drawing/2014/main" id="{781D43FD-C936-4086-9581-DD89D5BD53A2}"/>
              </a:ext>
            </a:extLst>
          </p:cNvPr>
          <p:cNvSpPr>
            <a:spLocks noGrp="1"/>
          </p:cNvSpPr>
          <p:nvPr>
            <p:ph sz="half" idx="2"/>
          </p:nvPr>
        </p:nvSpPr>
        <p:spPr>
          <a:xfrm>
            <a:off x="189730" y="648907"/>
            <a:ext cx="11874714" cy="5025081"/>
          </a:xfrm>
        </p:spPr>
        <p:txBody>
          <a:bodyPr vert="horz" lIns="91440" tIns="45720" rIns="91440" bIns="45720" rtlCol="0" anchor="t">
            <a:noAutofit/>
          </a:bodyPr>
          <a:lstStyle/>
          <a:p>
            <a:pPr>
              <a:buNone/>
            </a:pPr>
            <a:r>
              <a:rPr lang="en-US" sz="2800">
                <a:ea typeface="+mn-lt"/>
                <a:cs typeface="+mn-lt"/>
              </a:rPr>
              <a:t>(a) CSPP contractors shall reimburse family childcare home providers in accordance with the following rate categories:</a:t>
            </a:r>
            <a:endParaRPr lang="en" sz="2800">
              <a:ea typeface="+mn-lt"/>
              <a:cs typeface="+mn-lt"/>
            </a:endParaRPr>
          </a:p>
          <a:p>
            <a:pPr>
              <a:buNone/>
            </a:pPr>
            <a:r>
              <a:rPr lang="en-US" sz="2800">
                <a:ea typeface="+mn-lt"/>
                <a:cs typeface="+mn-lt"/>
              </a:rPr>
              <a:t>(1) Part-time rate agreed to by the contractor and the provider, which shall only be used when the family has a certified schedule of less than 30 hours per week.</a:t>
            </a:r>
            <a:endParaRPr lang="en" sz="2800">
              <a:ea typeface="+mn-lt"/>
              <a:cs typeface="+mn-lt"/>
            </a:endParaRPr>
          </a:p>
          <a:p>
            <a:pPr>
              <a:buNone/>
            </a:pPr>
            <a:r>
              <a:rPr lang="en-US" sz="2800">
                <a:ea typeface="+mn-lt"/>
                <a:cs typeface="+mn-lt"/>
              </a:rPr>
              <a:t>(2) Full-time rate agreed to by the contractor and the provider, which shall only be used when the family has a certified schedule of 30 hours or more per week. </a:t>
            </a:r>
            <a:endParaRPr lang="en" sz="2800">
              <a:ea typeface="+mn-lt"/>
              <a:cs typeface="+mn-lt"/>
            </a:endParaRPr>
          </a:p>
          <a:p>
            <a:pPr>
              <a:buNone/>
            </a:pPr>
            <a:r>
              <a:rPr lang="en-US" sz="2800">
                <a:ea typeface="+mn-lt"/>
                <a:cs typeface="+mn-lt"/>
              </a:rPr>
              <a:t>(3) Providers may be reimbursed either the part-time or full-time rate as required by the child’s school or vacation certified schedule. </a:t>
            </a:r>
            <a:endParaRPr lang="en" sz="2800">
              <a:ea typeface="+mn-lt"/>
              <a:cs typeface="+mn-lt"/>
            </a:endParaRPr>
          </a:p>
          <a:p>
            <a:pPr>
              <a:buNone/>
            </a:pPr>
            <a:r>
              <a:rPr lang="en-US" sz="2800">
                <a:ea typeface="+mn-lt"/>
                <a:cs typeface="+mn-lt"/>
              </a:rPr>
              <a:t>(4) For full-time children who are provided CSPP services for 10 and one-half (10.5) hours or more per day, contractors shall multiply the provider’s full-time agreed upon rate by 1.18.</a:t>
            </a:r>
            <a:endParaRPr lang="en" sz="2800"/>
          </a:p>
          <a:p>
            <a:pPr marL="0" indent="0">
              <a:buNone/>
            </a:pPr>
            <a:endParaRPr lang="en">
              <a:ea typeface="+mn-lt"/>
              <a:cs typeface="+mn-lt"/>
            </a:endParaRPr>
          </a:p>
        </p:txBody>
      </p:sp>
      <p:sp>
        <p:nvSpPr>
          <p:cNvPr id="5" name="Slide Number Placeholder 4">
            <a:extLst>
              <a:ext uri="{FF2B5EF4-FFF2-40B4-BE49-F238E27FC236}">
                <a16:creationId xmlns:a16="http://schemas.microsoft.com/office/drawing/2014/main" id="{45C7F211-DC44-4FEA-9683-BE6A1B0165B8}"/>
              </a:ext>
            </a:extLst>
          </p:cNvPr>
          <p:cNvSpPr>
            <a:spLocks noGrp="1"/>
          </p:cNvSpPr>
          <p:nvPr>
            <p:ph type="sldNum" sz="quarter" idx="10"/>
          </p:nvPr>
        </p:nvSpPr>
        <p:spPr/>
        <p:txBody>
          <a:bodyPr/>
          <a:lstStyle/>
          <a:p>
            <a:fld id="{2AA74813-043C-43CB-9E82-7CAA19F31821}" type="slidenum">
              <a:rPr lang="en-US" smtClean="0"/>
              <a:pPr/>
              <a:t>34</a:t>
            </a:fld>
            <a:endParaRPr lang="en-US"/>
          </a:p>
        </p:txBody>
      </p:sp>
    </p:spTree>
    <p:extLst>
      <p:ext uri="{BB962C8B-B14F-4D97-AF65-F5344CB8AC3E}">
        <p14:creationId xmlns:p14="http://schemas.microsoft.com/office/powerpoint/2010/main" val="3522667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3DED-1134-4E2A-9E21-8E7BBEFF50E0}"/>
              </a:ext>
            </a:extLst>
          </p:cNvPr>
          <p:cNvSpPr>
            <a:spLocks noGrp="1"/>
          </p:cNvSpPr>
          <p:nvPr>
            <p:ph type="title"/>
          </p:nvPr>
        </p:nvSpPr>
        <p:spPr>
          <a:xfrm>
            <a:off x="1244906" y="203799"/>
            <a:ext cx="8958550" cy="1325563"/>
          </a:xfrm>
        </p:spPr>
        <p:txBody>
          <a:bodyPr/>
          <a:lstStyle/>
          <a:p>
            <a:r>
              <a:rPr lang="en-US">
                <a:cs typeface="Arial"/>
              </a:rPr>
              <a:t>§ </a:t>
            </a:r>
            <a:r>
              <a:rPr lang="en-US">
                <a:ea typeface="+mj-lt"/>
                <a:cs typeface="+mj-lt"/>
              </a:rPr>
              <a:t>17843. Special Criteria Adjustment Factor Categories (1)</a:t>
            </a:r>
            <a:endParaRPr lang="en-US"/>
          </a:p>
        </p:txBody>
      </p:sp>
      <p:sp>
        <p:nvSpPr>
          <p:cNvPr id="4" name="Content Placeholder 3">
            <a:extLst>
              <a:ext uri="{FF2B5EF4-FFF2-40B4-BE49-F238E27FC236}">
                <a16:creationId xmlns:a16="http://schemas.microsoft.com/office/drawing/2014/main" id="{781D43FD-C936-4086-9581-DD89D5BD53A2}"/>
              </a:ext>
            </a:extLst>
          </p:cNvPr>
          <p:cNvSpPr>
            <a:spLocks noGrp="1"/>
          </p:cNvSpPr>
          <p:nvPr>
            <p:ph sz="half" idx="2"/>
          </p:nvPr>
        </p:nvSpPr>
        <p:spPr>
          <a:xfrm>
            <a:off x="164886" y="1638299"/>
            <a:ext cx="11874714" cy="5025081"/>
          </a:xfrm>
        </p:spPr>
        <p:txBody>
          <a:bodyPr vert="horz" lIns="91440" tIns="45720" rIns="91440" bIns="45720" rtlCol="0" anchor="t">
            <a:noAutofit/>
          </a:bodyPr>
          <a:lstStyle/>
          <a:p>
            <a:pPr>
              <a:buNone/>
            </a:pPr>
            <a:r>
              <a:rPr lang="en-US" sz="2800">
                <a:ea typeface="+mn-lt"/>
                <a:cs typeface="+mn-lt"/>
              </a:rPr>
              <a:t>When CSPP services are provided to a child in one of the following</a:t>
            </a:r>
            <a:endParaRPr lang="en" sz="2800">
              <a:ea typeface="+mn-lt"/>
              <a:cs typeface="+mn-lt"/>
            </a:endParaRPr>
          </a:p>
          <a:p>
            <a:pPr>
              <a:buNone/>
            </a:pPr>
            <a:r>
              <a:rPr lang="en-US" sz="2800">
                <a:ea typeface="+mn-lt"/>
                <a:cs typeface="+mn-lt"/>
              </a:rPr>
              <a:t>categories, the contractor shall pay the provider by multiplying the part</a:t>
            </a:r>
            <a:endParaRPr lang="en" sz="2800">
              <a:ea typeface="+mn-lt"/>
              <a:cs typeface="+mn-lt"/>
            </a:endParaRPr>
          </a:p>
          <a:p>
            <a:pPr>
              <a:buNone/>
            </a:pPr>
            <a:r>
              <a:rPr lang="en-US" sz="2800">
                <a:ea typeface="+mn-lt"/>
                <a:cs typeface="+mn-lt"/>
              </a:rPr>
              <a:t>time or full-time rate agreed to by the provider and the contractor by only</a:t>
            </a:r>
            <a:endParaRPr lang="en" sz="2800">
              <a:ea typeface="+mn-lt"/>
              <a:cs typeface="+mn-lt"/>
            </a:endParaRPr>
          </a:p>
          <a:p>
            <a:pPr>
              <a:buNone/>
            </a:pPr>
            <a:r>
              <a:rPr lang="en-US" sz="2800">
                <a:ea typeface="+mn-lt"/>
                <a:cs typeface="+mn-lt"/>
              </a:rPr>
              <a:t>one of the following:</a:t>
            </a:r>
            <a:endParaRPr lang="en" sz="2800">
              <a:ea typeface="+mn-lt"/>
              <a:cs typeface="+mn-lt"/>
            </a:endParaRPr>
          </a:p>
          <a:p>
            <a:r>
              <a:rPr lang="en-US" sz="2600">
                <a:ea typeface="+mn-lt"/>
                <a:cs typeface="+mn-lt"/>
              </a:rPr>
              <a:t>Exceptional needs</a:t>
            </a:r>
            <a:endParaRPr lang="en" sz="2600">
              <a:ea typeface="+mn-lt"/>
              <a:cs typeface="+mn-lt"/>
            </a:endParaRPr>
          </a:p>
          <a:p>
            <a:r>
              <a:rPr lang="en-US" sz="2800">
                <a:ea typeface="+mn-lt"/>
                <a:cs typeface="+mn-lt"/>
              </a:rPr>
              <a:t>Severe disability </a:t>
            </a:r>
          </a:p>
          <a:p>
            <a:r>
              <a:rPr lang="en-US" sz="2800">
                <a:ea typeface="+mn-lt"/>
                <a:cs typeface="+mn-lt"/>
              </a:rPr>
              <a:t>At risk of neglect, abuse, or exploitation</a:t>
            </a:r>
            <a:endParaRPr lang="en" sz="2800">
              <a:ea typeface="+mn-lt"/>
              <a:cs typeface="+mn-lt"/>
            </a:endParaRPr>
          </a:p>
          <a:p>
            <a:r>
              <a:rPr lang="en-US" sz="2800">
                <a:ea typeface="+mn-lt"/>
                <a:cs typeface="+mn-lt"/>
              </a:rPr>
              <a:t>Dual language learner</a:t>
            </a:r>
            <a:endParaRPr lang="en" sz="2800">
              <a:cs typeface="Arial" panose="020B0604020202020204"/>
            </a:endParaRPr>
          </a:p>
          <a:p>
            <a:pPr>
              <a:buNone/>
            </a:pPr>
            <a:endParaRPr lang="en-US" sz="2800">
              <a:ea typeface="+mn-lt"/>
              <a:cs typeface="+mn-lt"/>
            </a:endParaRPr>
          </a:p>
          <a:p>
            <a:pPr marL="0" indent="0">
              <a:buNone/>
            </a:pPr>
            <a:endParaRPr lang="en">
              <a:ea typeface="+mn-lt"/>
              <a:cs typeface="+mn-lt"/>
            </a:endParaRPr>
          </a:p>
        </p:txBody>
      </p:sp>
      <p:sp>
        <p:nvSpPr>
          <p:cNvPr id="5" name="Slide Number Placeholder 4">
            <a:extLst>
              <a:ext uri="{FF2B5EF4-FFF2-40B4-BE49-F238E27FC236}">
                <a16:creationId xmlns:a16="http://schemas.microsoft.com/office/drawing/2014/main" id="{45C7F211-DC44-4FEA-9683-BE6A1B0165B8}"/>
              </a:ext>
            </a:extLst>
          </p:cNvPr>
          <p:cNvSpPr>
            <a:spLocks noGrp="1"/>
          </p:cNvSpPr>
          <p:nvPr>
            <p:ph type="sldNum" sz="quarter" idx="10"/>
          </p:nvPr>
        </p:nvSpPr>
        <p:spPr>
          <a:xfrm>
            <a:off x="9379027" y="6493290"/>
            <a:ext cx="2743200" cy="365125"/>
          </a:xfrm>
        </p:spPr>
        <p:txBody>
          <a:bodyPr/>
          <a:lstStyle/>
          <a:p>
            <a:fld id="{2AA74813-043C-43CB-9E82-7CAA19F31821}" type="slidenum">
              <a:rPr lang="en-US" smtClean="0"/>
              <a:pPr/>
              <a:t>35</a:t>
            </a:fld>
            <a:endParaRPr lang="en-US"/>
          </a:p>
        </p:txBody>
      </p:sp>
    </p:spTree>
    <p:extLst>
      <p:ext uri="{BB962C8B-B14F-4D97-AF65-F5344CB8AC3E}">
        <p14:creationId xmlns:p14="http://schemas.microsoft.com/office/powerpoint/2010/main" val="1357393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3DED-1134-4E2A-9E21-8E7BBEFF50E0}"/>
              </a:ext>
            </a:extLst>
          </p:cNvPr>
          <p:cNvSpPr>
            <a:spLocks noGrp="1"/>
          </p:cNvSpPr>
          <p:nvPr>
            <p:ph type="title"/>
          </p:nvPr>
        </p:nvSpPr>
        <p:spPr>
          <a:xfrm>
            <a:off x="1244906" y="203799"/>
            <a:ext cx="8958550" cy="1325563"/>
          </a:xfrm>
        </p:spPr>
        <p:txBody>
          <a:bodyPr/>
          <a:lstStyle/>
          <a:p>
            <a:r>
              <a:rPr lang="en-US">
                <a:cs typeface="Arial"/>
              </a:rPr>
              <a:t>§ </a:t>
            </a:r>
            <a:r>
              <a:rPr lang="en-US">
                <a:ea typeface="+mj-lt"/>
                <a:cs typeface="+mj-lt"/>
              </a:rPr>
              <a:t>17843. Special Criteria Adjustment Factor Categories (2)</a:t>
            </a:r>
            <a:endParaRPr lang="en-US"/>
          </a:p>
        </p:txBody>
      </p:sp>
      <p:sp>
        <p:nvSpPr>
          <p:cNvPr id="4" name="Content Placeholder 3">
            <a:extLst>
              <a:ext uri="{FF2B5EF4-FFF2-40B4-BE49-F238E27FC236}">
                <a16:creationId xmlns:a16="http://schemas.microsoft.com/office/drawing/2014/main" id="{781D43FD-C936-4086-9581-DD89D5BD53A2}"/>
              </a:ext>
            </a:extLst>
          </p:cNvPr>
          <p:cNvSpPr>
            <a:spLocks noGrp="1"/>
          </p:cNvSpPr>
          <p:nvPr>
            <p:ph sz="half" idx="2"/>
          </p:nvPr>
        </p:nvSpPr>
        <p:spPr>
          <a:xfrm>
            <a:off x="164886" y="1638299"/>
            <a:ext cx="11874714" cy="5025081"/>
          </a:xfrm>
        </p:spPr>
        <p:txBody>
          <a:bodyPr vert="horz" lIns="91440" tIns="45720" rIns="91440" bIns="45720" rtlCol="0" anchor="t">
            <a:normAutofit/>
          </a:bodyPr>
          <a:lstStyle/>
          <a:p>
            <a:pPr>
              <a:buNone/>
            </a:pPr>
            <a:r>
              <a:rPr lang="en-US">
                <a:ea typeface="+mn-lt"/>
                <a:cs typeface="+mn-lt"/>
              </a:rPr>
              <a:t>  When Mental Health Consultative Services are provided in a state preschool program, the adjustment factor is 1.05. This adjustment factor can be used in conjunction with any of the adjustment factors listed in this section and section 17842</a:t>
            </a:r>
            <a:endParaRPr lang="en-US">
              <a:cs typeface="Arial"/>
            </a:endParaRPr>
          </a:p>
          <a:p>
            <a:pPr>
              <a:buNone/>
            </a:pPr>
            <a:endParaRPr lang="en-US" sz="2800">
              <a:ea typeface="+mn-lt"/>
              <a:cs typeface="+mn-lt"/>
            </a:endParaRPr>
          </a:p>
          <a:p>
            <a:pPr marL="0" indent="0">
              <a:buNone/>
            </a:pPr>
            <a:endParaRPr lang="en">
              <a:ea typeface="+mn-lt"/>
              <a:cs typeface="+mn-lt"/>
            </a:endParaRPr>
          </a:p>
        </p:txBody>
      </p:sp>
      <p:sp>
        <p:nvSpPr>
          <p:cNvPr id="5" name="Slide Number Placeholder 4">
            <a:extLst>
              <a:ext uri="{FF2B5EF4-FFF2-40B4-BE49-F238E27FC236}">
                <a16:creationId xmlns:a16="http://schemas.microsoft.com/office/drawing/2014/main" id="{45C7F211-DC44-4FEA-9683-BE6A1B0165B8}"/>
              </a:ext>
            </a:extLst>
          </p:cNvPr>
          <p:cNvSpPr>
            <a:spLocks noGrp="1"/>
          </p:cNvSpPr>
          <p:nvPr>
            <p:ph type="sldNum" sz="quarter" idx="10"/>
          </p:nvPr>
        </p:nvSpPr>
        <p:spPr>
          <a:xfrm>
            <a:off x="9379027" y="6493290"/>
            <a:ext cx="2743200" cy="365125"/>
          </a:xfrm>
        </p:spPr>
        <p:txBody>
          <a:bodyPr/>
          <a:lstStyle/>
          <a:p>
            <a:fld id="{2AA74813-043C-43CB-9E82-7CAA19F31821}" type="slidenum">
              <a:rPr lang="en-US" smtClean="0"/>
              <a:pPr/>
              <a:t>36</a:t>
            </a:fld>
            <a:endParaRPr lang="en-US"/>
          </a:p>
        </p:txBody>
      </p:sp>
    </p:spTree>
    <p:extLst>
      <p:ext uri="{BB962C8B-B14F-4D97-AF65-F5344CB8AC3E}">
        <p14:creationId xmlns:p14="http://schemas.microsoft.com/office/powerpoint/2010/main" val="631333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FB419-CC49-4AF0-B390-743BE814BA55}"/>
              </a:ext>
            </a:extLst>
          </p:cNvPr>
          <p:cNvSpPr>
            <a:spLocks noGrp="1"/>
          </p:cNvSpPr>
          <p:nvPr>
            <p:ph type="title"/>
          </p:nvPr>
        </p:nvSpPr>
        <p:spPr>
          <a:xfrm>
            <a:off x="152399" y="203799"/>
            <a:ext cx="4662197" cy="4834732"/>
          </a:xfrm>
        </p:spPr>
        <p:txBody>
          <a:bodyPr>
            <a:normAutofit/>
          </a:bodyPr>
          <a:lstStyle/>
          <a:p>
            <a:r>
              <a:rPr lang="en-US"/>
              <a:t>California State Preschool Program (CSPP) Reporting Updates Effective January 1, 2022</a:t>
            </a:r>
          </a:p>
        </p:txBody>
      </p:sp>
      <p:pic>
        <p:nvPicPr>
          <p:cNvPr id="15" name="Content Placeholder 14" descr="Child, outside, riding in a tricycle with both legs stretched out.">
            <a:extLst>
              <a:ext uri="{FF2B5EF4-FFF2-40B4-BE49-F238E27FC236}">
                <a16:creationId xmlns:a16="http://schemas.microsoft.com/office/drawing/2014/main" id="{2C161734-86BC-41FD-9C51-544A0AD4AC4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39458" y="189677"/>
            <a:ext cx="7771678" cy="5194085"/>
          </a:xfrm>
          <a:prstGeom prst="flowChartInputOutput">
            <a:avLst/>
          </a:prstGeom>
        </p:spPr>
      </p:pic>
      <p:sp>
        <p:nvSpPr>
          <p:cNvPr id="12" name="Content Placeholder 11">
            <a:extLst>
              <a:ext uri="{FF2B5EF4-FFF2-40B4-BE49-F238E27FC236}">
                <a16:creationId xmlns:a16="http://schemas.microsoft.com/office/drawing/2014/main" id="{1CA7AEE0-7211-45D4-AEB7-C0D29B6351D9}"/>
              </a:ext>
            </a:extLst>
          </p:cNvPr>
          <p:cNvSpPr>
            <a:spLocks noGrp="1"/>
          </p:cNvSpPr>
          <p:nvPr>
            <p:ph sz="half" idx="1"/>
          </p:nvPr>
        </p:nvSpPr>
        <p:spPr>
          <a:xfrm>
            <a:off x="4973216" y="5346440"/>
            <a:ext cx="5852160" cy="1055834"/>
          </a:xfrm>
        </p:spPr>
        <p:txBody>
          <a:bodyPr>
            <a:normAutofit/>
          </a:bodyPr>
          <a:lstStyle/>
          <a:p>
            <a:pPr marL="0" indent="0">
              <a:buNone/>
            </a:pPr>
            <a:r>
              <a:rPr lang="en-US" sz="2800"/>
              <a:t>Photo Credit: Debra Manrique Family Child Care; Oxnard, CA</a:t>
            </a:r>
          </a:p>
        </p:txBody>
      </p:sp>
      <p:sp>
        <p:nvSpPr>
          <p:cNvPr id="5" name="Slide Number Placeholder 4">
            <a:extLst>
              <a:ext uri="{FF2B5EF4-FFF2-40B4-BE49-F238E27FC236}">
                <a16:creationId xmlns:a16="http://schemas.microsoft.com/office/drawing/2014/main" id="{D3FE3679-C7DF-4F25-A7EA-65089C72AA2B}"/>
              </a:ext>
            </a:extLst>
          </p:cNvPr>
          <p:cNvSpPr>
            <a:spLocks noGrp="1"/>
          </p:cNvSpPr>
          <p:nvPr>
            <p:ph type="sldNum" sz="quarter" idx="10"/>
          </p:nvPr>
        </p:nvSpPr>
        <p:spPr/>
        <p:txBody>
          <a:bodyPr/>
          <a:lstStyle/>
          <a:p>
            <a:fld id="{2AA74813-043C-43CB-9E82-7CAA19F31821}" type="slidenum">
              <a:rPr lang="en-US" smtClean="0"/>
              <a:pPr/>
              <a:t>37</a:t>
            </a:fld>
            <a:endParaRPr lang="en-US"/>
          </a:p>
        </p:txBody>
      </p:sp>
    </p:spTree>
    <p:extLst>
      <p:ext uri="{BB962C8B-B14F-4D97-AF65-F5344CB8AC3E}">
        <p14:creationId xmlns:p14="http://schemas.microsoft.com/office/powerpoint/2010/main" val="3626183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6F9B-00D8-42B5-A5C5-E5A9A5D23F39}"/>
              </a:ext>
            </a:extLst>
          </p:cNvPr>
          <p:cNvSpPr>
            <a:spLocks noGrp="1"/>
          </p:cNvSpPr>
          <p:nvPr>
            <p:ph type="title"/>
          </p:nvPr>
        </p:nvSpPr>
        <p:spPr/>
        <p:txBody>
          <a:bodyPr>
            <a:normAutofit/>
          </a:bodyPr>
          <a:lstStyle/>
          <a:p>
            <a:r>
              <a:rPr lang="en-US" sz="4000">
                <a:cs typeface="Arial"/>
              </a:rPr>
              <a:t>Enrollment Reporting Changes (1)</a:t>
            </a:r>
            <a:endParaRPr lang="en-US" sz="4000"/>
          </a:p>
        </p:txBody>
      </p:sp>
      <p:sp>
        <p:nvSpPr>
          <p:cNvPr id="5" name="Slide Number Placeholder 4">
            <a:extLst>
              <a:ext uri="{FF2B5EF4-FFF2-40B4-BE49-F238E27FC236}">
                <a16:creationId xmlns:a16="http://schemas.microsoft.com/office/drawing/2014/main" id="{A4FD18C6-8589-42B6-9A23-C9CC18CE41E4}"/>
              </a:ext>
            </a:extLst>
          </p:cNvPr>
          <p:cNvSpPr>
            <a:spLocks noGrp="1"/>
          </p:cNvSpPr>
          <p:nvPr>
            <p:ph type="sldNum" sz="quarter" idx="10"/>
          </p:nvPr>
        </p:nvSpPr>
        <p:spPr/>
        <p:txBody>
          <a:bodyPr/>
          <a:lstStyle/>
          <a:p>
            <a:fld id="{2AA74813-043C-43CB-9E82-7CAA19F31821}" type="slidenum">
              <a:rPr lang="en-US" smtClean="0"/>
              <a:pPr/>
              <a:t>38</a:t>
            </a:fld>
            <a:endParaRPr lang="en-US"/>
          </a:p>
        </p:txBody>
      </p:sp>
      <p:sp>
        <p:nvSpPr>
          <p:cNvPr id="10" name="Content Placeholder 9">
            <a:extLst>
              <a:ext uri="{FF2B5EF4-FFF2-40B4-BE49-F238E27FC236}">
                <a16:creationId xmlns:a16="http://schemas.microsoft.com/office/drawing/2014/main" id="{07C07B9F-8076-404F-9BD4-42598DBB0C3F}"/>
              </a:ext>
            </a:extLst>
          </p:cNvPr>
          <p:cNvSpPr>
            <a:spLocks noGrp="1"/>
          </p:cNvSpPr>
          <p:nvPr>
            <p:ph sz="half" idx="1"/>
          </p:nvPr>
        </p:nvSpPr>
        <p:spPr>
          <a:xfrm>
            <a:off x="152400" y="1638300"/>
            <a:ext cx="11960450" cy="5040481"/>
          </a:xfrm>
        </p:spPr>
        <p:txBody>
          <a:bodyPr vert="horz" lIns="91440" tIns="45720" rIns="91440" bIns="45720" rtlCol="0" anchor="t">
            <a:normAutofit/>
          </a:bodyPr>
          <a:lstStyle/>
          <a:p>
            <a:r>
              <a:rPr lang="en-US" sz="3800">
                <a:ea typeface="+mn-lt"/>
                <a:cs typeface="+mn-lt"/>
              </a:rPr>
              <a:t>Certified enrollment will be based on the number of hours per week a child is enrolled</a:t>
            </a:r>
          </a:p>
          <a:p>
            <a:r>
              <a:rPr lang="en-US" sz="3800">
                <a:ea typeface="+mn-lt"/>
                <a:cs typeface="+mn-lt"/>
              </a:rPr>
              <a:t>Enrollment will continue to be reported for each day the child is enrolled</a:t>
            </a:r>
            <a:endParaRPr lang="en" sz="3800">
              <a:ea typeface="+mn-lt"/>
              <a:cs typeface="+mn-lt"/>
            </a:endParaRPr>
          </a:p>
          <a:p>
            <a:pPr lvl="1"/>
            <a:r>
              <a:rPr lang="en" sz="3600">
                <a:ea typeface="+mn-lt"/>
                <a:cs typeface="+mn-lt"/>
              </a:rPr>
              <a:t>Children with a certified schedule of less than 30 hours total per week must be reported as part-time</a:t>
            </a:r>
          </a:p>
          <a:p>
            <a:pPr lvl="1"/>
            <a:r>
              <a:rPr lang="en" sz="3600">
                <a:ea typeface="+mn-lt"/>
                <a:cs typeface="+mn-lt"/>
              </a:rPr>
              <a:t>Children with a certified schedule of 30 hours or more per week must be reported as full-time</a:t>
            </a:r>
            <a:endParaRPr lang="en" sz="3600">
              <a:cs typeface="Arial"/>
            </a:endParaRPr>
          </a:p>
          <a:p>
            <a:endParaRPr lang="en-US" sz="4000">
              <a:ea typeface="+mn-lt"/>
              <a:cs typeface="+mn-lt"/>
            </a:endParaRPr>
          </a:p>
          <a:p>
            <a:pPr marL="0" indent="0">
              <a:buNone/>
            </a:pPr>
            <a:endParaRPr lang="en" sz="4000">
              <a:cs typeface="Arial"/>
            </a:endParaRPr>
          </a:p>
        </p:txBody>
      </p:sp>
    </p:spTree>
    <p:extLst>
      <p:ext uri="{BB962C8B-B14F-4D97-AF65-F5344CB8AC3E}">
        <p14:creationId xmlns:p14="http://schemas.microsoft.com/office/powerpoint/2010/main" val="2113294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6F9B-00D8-42B5-A5C5-E5A9A5D23F39}"/>
              </a:ext>
            </a:extLst>
          </p:cNvPr>
          <p:cNvSpPr>
            <a:spLocks noGrp="1"/>
          </p:cNvSpPr>
          <p:nvPr>
            <p:ph type="title"/>
          </p:nvPr>
        </p:nvSpPr>
        <p:spPr/>
        <p:txBody>
          <a:bodyPr>
            <a:normAutofit/>
          </a:bodyPr>
          <a:lstStyle/>
          <a:p>
            <a:r>
              <a:rPr lang="en-US" sz="4000">
                <a:cs typeface="Arial"/>
              </a:rPr>
              <a:t>Enrollment Reporting Changes (2)</a:t>
            </a:r>
            <a:endParaRPr lang="en-US" sz="4000"/>
          </a:p>
        </p:txBody>
      </p:sp>
      <p:sp>
        <p:nvSpPr>
          <p:cNvPr id="5" name="Slide Number Placeholder 4">
            <a:extLst>
              <a:ext uri="{FF2B5EF4-FFF2-40B4-BE49-F238E27FC236}">
                <a16:creationId xmlns:a16="http://schemas.microsoft.com/office/drawing/2014/main" id="{A4FD18C6-8589-42B6-9A23-C9CC18CE41E4}"/>
              </a:ext>
            </a:extLst>
          </p:cNvPr>
          <p:cNvSpPr>
            <a:spLocks noGrp="1"/>
          </p:cNvSpPr>
          <p:nvPr>
            <p:ph type="sldNum" sz="quarter" idx="10"/>
          </p:nvPr>
        </p:nvSpPr>
        <p:spPr/>
        <p:txBody>
          <a:bodyPr/>
          <a:lstStyle/>
          <a:p>
            <a:fld id="{2AA74813-043C-43CB-9E82-7CAA19F31821}" type="slidenum">
              <a:rPr lang="en-US" smtClean="0"/>
              <a:pPr/>
              <a:t>39</a:t>
            </a:fld>
            <a:endParaRPr lang="en-US"/>
          </a:p>
        </p:txBody>
      </p:sp>
      <p:sp>
        <p:nvSpPr>
          <p:cNvPr id="10" name="Content Placeholder 9">
            <a:extLst>
              <a:ext uri="{FF2B5EF4-FFF2-40B4-BE49-F238E27FC236}">
                <a16:creationId xmlns:a16="http://schemas.microsoft.com/office/drawing/2014/main" id="{07C07B9F-8076-404F-9BD4-42598DBB0C3F}"/>
              </a:ext>
            </a:extLst>
          </p:cNvPr>
          <p:cNvSpPr>
            <a:spLocks noGrp="1"/>
          </p:cNvSpPr>
          <p:nvPr>
            <p:ph sz="half" idx="1"/>
          </p:nvPr>
        </p:nvSpPr>
        <p:spPr>
          <a:xfrm>
            <a:off x="152400" y="1638300"/>
            <a:ext cx="11960450" cy="5040481"/>
          </a:xfrm>
        </p:spPr>
        <p:txBody>
          <a:bodyPr vert="horz" lIns="91440" tIns="45720" rIns="91440" bIns="45720" rtlCol="0" anchor="t">
            <a:normAutofit/>
          </a:bodyPr>
          <a:lstStyle/>
          <a:p>
            <a:r>
              <a:rPr lang="en" sz="3800">
                <a:ea typeface="+mn-lt"/>
                <a:cs typeface="+mn-lt"/>
              </a:rPr>
              <a:t>If a child is certified for </a:t>
            </a:r>
            <a:r>
              <a:rPr lang="en" sz="3800" b="1" i="1">
                <a:ea typeface="+mn-lt"/>
                <a:cs typeface="+mn-lt"/>
              </a:rPr>
              <a:t>full-time</a:t>
            </a:r>
            <a:r>
              <a:rPr lang="en" sz="3800">
                <a:ea typeface="+mn-lt"/>
                <a:cs typeface="+mn-lt"/>
              </a:rPr>
              <a:t> services and for any individual day the child is enrolled more than 10.5 hours, the child must be reported as full-time-plus on that day</a:t>
            </a:r>
            <a:endParaRPr lang="en-US" sz="3800">
              <a:cs typeface="Arial"/>
            </a:endParaRPr>
          </a:p>
        </p:txBody>
      </p:sp>
    </p:spTree>
    <p:extLst>
      <p:ext uri="{BB962C8B-B14F-4D97-AF65-F5344CB8AC3E}">
        <p14:creationId xmlns:p14="http://schemas.microsoft.com/office/powerpoint/2010/main" val="167899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870CA7A5-D8C7-47F5-80C0-B03624BEDD49}"/>
              </a:ext>
            </a:extLst>
          </p:cNvPr>
          <p:cNvSpPr>
            <a:spLocks noGrp="1"/>
          </p:cNvSpPr>
          <p:nvPr>
            <p:ph type="title"/>
          </p:nvPr>
        </p:nvSpPr>
        <p:spPr>
          <a:xfrm>
            <a:off x="316992" y="749809"/>
            <a:ext cx="5370576" cy="3769642"/>
          </a:xfrm>
        </p:spPr>
        <p:txBody>
          <a:bodyPr>
            <a:normAutofit/>
          </a:bodyPr>
          <a:lstStyle/>
          <a:p>
            <a:r>
              <a:rPr lang="en-US"/>
              <a:t>Calculation of California State Preschool Program (CSPP) Contract Rates Effective January 1, 2022</a:t>
            </a:r>
            <a:br>
              <a:rPr lang="en-US"/>
            </a:br>
            <a:endParaRPr lang="en-US"/>
          </a:p>
        </p:txBody>
      </p:sp>
      <p:pic>
        <p:nvPicPr>
          <p:cNvPr id="11" name="Content Placeholder 10" descr="Child, sitting on swing">
            <a:extLst>
              <a:ext uri="{FF2B5EF4-FFF2-40B4-BE49-F238E27FC236}">
                <a16:creationId xmlns:a16="http://schemas.microsoft.com/office/drawing/2014/main" id="{6BCD282C-6873-4118-B3D2-F7B03D63C12C}"/>
              </a:ext>
              <a:ext uri="{C183D7F6-B498-43B3-948B-1728B52AA6E4}">
                <adec:decorative xmlns:adec="http://schemas.microsoft.com/office/drawing/2017/decorative" val="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a:stretch/>
        </p:blipFill>
        <p:spPr>
          <a:xfrm flipH="1">
            <a:off x="6455879" y="145651"/>
            <a:ext cx="5514775" cy="5986403"/>
          </a:xfrm>
          <a:prstGeom prst="flowChartDelay">
            <a:avLst/>
          </a:prstGeom>
          <a:solidFill>
            <a:srgbClr val="FFFFFF">
              <a:shade val="85000"/>
            </a:srgbClr>
          </a:solidFill>
          <a:ln>
            <a:noFill/>
          </a:ln>
          <a:effectLst>
            <a:glow>
              <a:schemeClr val="bg1"/>
            </a:glow>
            <a:outerShdw dist="50800" dir="5400000" sx="105000" sy="105000" algn="ctr" rotWithShape="0">
              <a:schemeClr val="bg1"/>
            </a:outerShdw>
            <a:reflection blurRad="12700" stA="38000" endPos="28000" dist="5000" dir="5400000" sy="-100000" algn="bl" rotWithShape="0"/>
          </a:effectLst>
        </p:spPr>
      </p:pic>
      <p:sp>
        <p:nvSpPr>
          <p:cNvPr id="8" name="Content Placeholder 7">
            <a:extLst>
              <a:ext uri="{FF2B5EF4-FFF2-40B4-BE49-F238E27FC236}">
                <a16:creationId xmlns:a16="http://schemas.microsoft.com/office/drawing/2014/main" id="{CCEA81EF-1BA8-4025-961B-2D614E9DBEF9}"/>
              </a:ext>
            </a:extLst>
          </p:cNvPr>
          <p:cNvSpPr>
            <a:spLocks noGrp="1"/>
          </p:cNvSpPr>
          <p:nvPr>
            <p:ph sz="half" idx="1"/>
          </p:nvPr>
        </p:nvSpPr>
        <p:spPr>
          <a:xfrm>
            <a:off x="0" y="5340097"/>
            <a:ext cx="5852160" cy="950976"/>
          </a:xfrm>
        </p:spPr>
        <p:txBody>
          <a:bodyPr>
            <a:normAutofit fontScale="92500"/>
          </a:bodyPr>
          <a:lstStyle/>
          <a:p>
            <a:pPr marL="0" indent="0">
              <a:buNone/>
            </a:pPr>
            <a:r>
              <a:rPr lang="en-US" sz="3000"/>
              <a:t>Photo Credit: Poplar Avenue School, Kindergarten; Oroville, CA</a:t>
            </a:r>
          </a:p>
          <a:p>
            <a:endParaRPr lang="en-US"/>
          </a:p>
        </p:txBody>
      </p:sp>
      <p:sp>
        <p:nvSpPr>
          <p:cNvPr id="2" name="Slide Number Placeholder 1">
            <a:extLst>
              <a:ext uri="{FF2B5EF4-FFF2-40B4-BE49-F238E27FC236}">
                <a16:creationId xmlns:a16="http://schemas.microsoft.com/office/drawing/2014/main" id="{8EC58DAF-683A-4EBA-9298-0B5ADF1D73C0}"/>
              </a:ext>
            </a:extLst>
          </p:cNvPr>
          <p:cNvSpPr>
            <a:spLocks noGrp="1"/>
          </p:cNvSpPr>
          <p:nvPr>
            <p:ph type="sldNum" sz="quarter" idx="10"/>
          </p:nvPr>
        </p:nvSpPr>
        <p:spPr/>
        <p:txBody>
          <a:bodyPr/>
          <a:lstStyle/>
          <a:p>
            <a:fld id="{2AA74813-043C-43CB-9E82-7CAA19F31821}" type="slidenum">
              <a:rPr lang="en-US" smtClean="0"/>
              <a:pPr/>
              <a:t>4</a:t>
            </a:fld>
            <a:endParaRPr lang="en-US"/>
          </a:p>
        </p:txBody>
      </p:sp>
    </p:spTree>
    <p:extLst>
      <p:ext uri="{BB962C8B-B14F-4D97-AF65-F5344CB8AC3E}">
        <p14:creationId xmlns:p14="http://schemas.microsoft.com/office/powerpoint/2010/main" val="1674045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6F9B-00D8-42B5-A5C5-E5A9A5D23F39}"/>
              </a:ext>
            </a:extLst>
          </p:cNvPr>
          <p:cNvSpPr>
            <a:spLocks noGrp="1"/>
          </p:cNvSpPr>
          <p:nvPr>
            <p:ph type="title"/>
          </p:nvPr>
        </p:nvSpPr>
        <p:spPr/>
        <p:txBody>
          <a:bodyPr>
            <a:normAutofit/>
          </a:bodyPr>
          <a:lstStyle/>
          <a:p>
            <a:r>
              <a:rPr lang="en-US" sz="4000">
                <a:cs typeface="Arial"/>
              </a:rPr>
              <a:t>Reporting Weekly Full-Time Enrollment</a:t>
            </a:r>
            <a:endParaRPr lang="en-US" sz="4000"/>
          </a:p>
        </p:txBody>
      </p:sp>
      <p:sp>
        <p:nvSpPr>
          <p:cNvPr id="5" name="Slide Number Placeholder 4">
            <a:extLst>
              <a:ext uri="{FF2B5EF4-FFF2-40B4-BE49-F238E27FC236}">
                <a16:creationId xmlns:a16="http://schemas.microsoft.com/office/drawing/2014/main" id="{A4FD18C6-8589-42B6-9A23-C9CC18CE41E4}"/>
              </a:ext>
            </a:extLst>
          </p:cNvPr>
          <p:cNvSpPr>
            <a:spLocks noGrp="1"/>
          </p:cNvSpPr>
          <p:nvPr>
            <p:ph type="sldNum" sz="quarter" idx="10"/>
          </p:nvPr>
        </p:nvSpPr>
        <p:spPr/>
        <p:txBody>
          <a:bodyPr/>
          <a:lstStyle/>
          <a:p>
            <a:fld id="{2AA74813-043C-43CB-9E82-7CAA19F31821}" type="slidenum">
              <a:rPr lang="en-US" smtClean="0"/>
              <a:pPr/>
              <a:t>40</a:t>
            </a:fld>
            <a:endParaRPr lang="en-US"/>
          </a:p>
        </p:txBody>
      </p:sp>
      <p:sp>
        <p:nvSpPr>
          <p:cNvPr id="10" name="Content Placeholder 9">
            <a:extLst>
              <a:ext uri="{FF2B5EF4-FFF2-40B4-BE49-F238E27FC236}">
                <a16:creationId xmlns:a16="http://schemas.microsoft.com/office/drawing/2014/main" id="{07C07B9F-8076-404F-9BD4-42598DBB0C3F}"/>
              </a:ext>
            </a:extLst>
          </p:cNvPr>
          <p:cNvSpPr>
            <a:spLocks noGrp="1"/>
          </p:cNvSpPr>
          <p:nvPr>
            <p:ph sz="half" idx="1"/>
          </p:nvPr>
        </p:nvSpPr>
        <p:spPr>
          <a:xfrm>
            <a:off x="152400" y="1638300"/>
            <a:ext cx="11960450" cy="5040481"/>
          </a:xfrm>
        </p:spPr>
        <p:txBody>
          <a:bodyPr vert="horz" lIns="91440" tIns="45720" rIns="91440" bIns="45720" rtlCol="0" anchor="t">
            <a:normAutofit/>
          </a:bodyPr>
          <a:lstStyle/>
          <a:p>
            <a:r>
              <a:rPr lang="en-US" sz="3800">
                <a:ea typeface="+mn-lt"/>
                <a:cs typeface="+mn-lt"/>
              </a:rPr>
              <a:t>All children </a:t>
            </a:r>
            <a:r>
              <a:rPr lang="en" sz="3800">
                <a:ea typeface="+mn-lt"/>
                <a:cs typeface="+mn-lt"/>
              </a:rPr>
              <a:t>with a certified schedule of 30 hours or more per week </a:t>
            </a:r>
            <a:r>
              <a:rPr lang="en-US" sz="3800">
                <a:ea typeface="+mn-lt"/>
                <a:cs typeface="+mn-lt"/>
              </a:rPr>
              <a:t>should be reported within the full-time rate category</a:t>
            </a:r>
          </a:p>
          <a:p>
            <a:endParaRPr lang="en-US" sz="3800">
              <a:cs typeface="Arial"/>
            </a:endParaRPr>
          </a:p>
          <a:p>
            <a:r>
              <a:rPr lang="en-US" sz="3800">
                <a:cs typeface="Arial"/>
              </a:rPr>
              <a:t>Enrollment must be reported for </a:t>
            </a:r>
            <a:r>
              <a:rPr lang="en" sz="3800">
                <a:ea typeface="+mn-lt"/>
                <a:cs typeface="+mn-lt"/>
              </a:rPr>
              <a:t>all 5 days of the week as full-time child days of enrollment</a:t>
            </a:r>
            <a:endParaRPr lang="en" sz="3800">
              <a:cs typeface="Arial"/>
            </a:endParaRPr>
          </a:p>
        </p:txBody>
      </p:sp>
    </p:spTree>
    <p:extLst>
      <p:ext uri="{BB962C8B-B14F-4D97-AF65-F5344CB8AC3E}">
        <p14:creationId xmlns:p14="http://schemas.microsoft.com/office/powerpoint/2010/main" val="1472874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A6DCEAA-8CC5-4C7B-B1F2-4FF5F9453430}"/>
              </a:ext>
            </a:extLst>
          </p:cNvPr>
          <p:cNvSpPr>
            <a:spLocks noGrp="1"/>
          </p:cNvSpPr>
          <p:nvPr>
            <p:ph type="title"/>
          </p:nvPr>
        </p:nvSpPr>
        <p:spPr/>
        <p:txBody>
          <a:bodyPr/>
          <a:lstStyle/>
          <a:p>
            <a:r>
              <a:rPr lang="en-US" sz="3800" b="1">
                <a:solidFill>
                  <a:prstClr val="white"/>
                </a:solidFill>
                <a:cs typeface="Arial"/>
              </a:rPr>
              <a:t>Weekly Full-Time Enrollment Reporting Example</a:t>
            </a:r>
            <a:endParaRPr lang="en-US"/>
          </a:p>
        </p:txBody>
      </p:sp>
      <p:graphicFrame>
        <p:nvGraphicFramePr>
          <p:cNvPr id="17" name="Content Placeholder 16">
            <a:extLst>
              <a:ext uri="{FF2B5EF4-FFF2-40B4-BE49-F238E27FC236}">
                <a16:creationId xmlns:a16="http://schemas.microsoft.com/office/drawing/2014/main" id="{8AAA2CC0-6D39-4039-86A6-E2A4CA11454A}"/>
              </a:ext>
            </a:extLst>
          </p:cNvPr>
          <p:cNvGraphicFramePr>
            <a:graphicFrameLocks noGrp="1"/>
          </p:cNvGraphicFramePr>
          <p:nvPr>
            <p:ph sz="half" idx="1"/>
            <p:extLst>
              <p:ext uri="{D42A27DB-BD31-4B8C-83A1-F6EECF244321}">
                <p14:modId xmlns:p14="http://schemas.microsoft.com/office/powerpoint/2010/main" val="46356734"/>
              </p:ext>
            </p:extLst>
          </p:nvPr>
        </p:nvGraphicFramePr>
        <p:xfrm>
          <a:off x="152400" y="1638299"/>
          <a:ext cx="11887197" cy="2011680"/>
        </p:xfrm>
        <a:graphic>
          <a:graphicData uri="http://schemas.openxmlformats.org/drawingml/2006/table">
            <a:tbl>
              <a:tblPr firstRow="1" bandRow="1">
                <a:tableStyleId>{5C22544A-7EE6-4342-B048-85BDC9FD1C3A}</a:tableStyleId>
              </a:tblPr>
              <a:tblGrid>
                <a:gridCol w="1792514">
                  <a:extLst>
                    <a:ext uri="{9D8B030D-6E8A-4147-A177-3AD203B41FA5}">
                      <a16:colId xmlns:a16="http://schemas.microsoft.com/office/drawing/2014/main" val="3124333429"/>
                    </a:ext>
                  </a:extLst>
                </a:gridCol>
                <a:gridCol w="1603828">
                  <a:extLst>
                    <a:ext uri="{9D8B030D-6E8A-4147-A177-3AD203B41FA5}">
                      <a16:colId xmlns:a16="http://schemas.microsoft.com/office/drawing/2014/main" val="4254322287"/>
                    </a:ext>
                  </a:extLst>
                </a:gridCol>
                <a:gridCol w="1502229">
                  <a:extLst>
                    <a:ext uri="{9D8B030D-6E8A-4147-A177-3AD203B41FA5}">
                      <a16:colId xmlns:a16="http://schemas.microsoft.com/office/drawing/2014/main" val="3595665738"/>
                    </a:ext>
                  </a:extLst>
                </a:gridCol>
                <a:gridCol w="1894113">
                  <a:extLst>
                    <a:ext uri="{9D8B030D-6E8A-4147-A177-3AD203B41FA5}">
                      <a16:colId xmlns:a16="http://schemas.microsoft.com/office/drawing/2014/main" val="2851046692"/>
                    </a:ext>
                  </a:extLst>
                </a:gridCol>
                <a:gridCol w="1698171">
                  <a:extLst>
                    <a:ext uri="{9D8B030D-6E8A-4147-A177-3AD203B41FA5}">
                      <a16:colId xmlns:a16="http://schemas.microsoft.com/office/drawing/2014/main" val="56550310"/>
                    </a:ext>
                  </a:extLst>
                </a:gridCol>
                <a:gridCol w="1698171">
                  <a:extLst>
                    <a:ext uri="{9D8B030D-6E8A-4147-A177-3AD203B41FA5}">
                      <a16:colId xmlns:a16="http://schemas.microsoft.com/office/drawing/2014/main" val="3538403975"/>
                    </a:ext>
                  </a:extLst>
                </a:gridCol>
                <a:gridCol w="1698171">
                  <a:extLst>
                    <a:ext uri="{9D8B030D-6E8A-4147-A177-3AD203B41FA5}">
                      <a16:colId xmlns:a16="http://schemas.microsoft.com/office/drawing/2014/main" val="1279522540"/>
                    </a:ext>
                  </a:extLst>
                </a:gridCol>
              </a:tblGrid>
              <a:tr h="541270">
                <a:tc>
                  <a:txBody>
                    <a:bodyPr/>
                    <a:lstStyle/>
                    <a:p>
                      <a:pPr algn="ctr"/>
                      <a:r>
                        <a:rPr lang="en-US" sz="2400"/>
                        <a:t>Enrollment</a:t>
                      </a:r>
                    </a:p>
                  </a:txBody>
                  <a:tcPr anchor="ctr"/>
                </a:tc>
                <a:tc>
                  <a:txBody>
                    <a:bodyPr/>
                    <a:lstStyle/>
                    <a:p>
                      <a:pPr algn="ctr"/>
                      <a:r>
                        <a:rPr lang="en-US" sz="2400"/>
                        <a:t>Monday</a:t>
                      </a:r>
                    </a:p>
                  </a:txBody>
                  <a:tcPr anchor="ctr"/>
                </a:tc>
                <a:tc>
                  <a:txBody>
                    <a:bodyPr/>
                    <a:lstStyle/>
                    <a:p>
                      <a:pPr algn="ctr"/>
                      <a:r>
                        <a:rPr lang="en-US" sz="2400"/>
                        <a:t>Tuesday</a:t>
                      </a:r>
                    </a:p>
                  </a:txBody>
                  <a:tcPr anchor="ctr"/>
                </a:tc>
                <a:tc>
                  <a:txBody>
                    <a:bodyPr/>
                    <a:lstStyle/>
                    <a:p>
                      <a:pPr algn="ctr"/>
                      <a:r>
                        <a:rPr lang="en-US" sz="2400"/>
                        <a:t>Wednesday</a:t>
                      </a:r>
                    </a:p>
                  </a:txBody>
                  <a:tcPr anchor="ctr"/>
                </a:tc>
                <a:tc>
                  <a:txBody>
                    <a:bodyPr/>
                    <a:lstStyle/>
                    <a:p>
                      <a:pPr algn="ctr"/>
                      <a:r>
                        <a:rPr lang="en-US" sz="2400"/>
                        <a:t>Thursday</a:t>
                      </a:r>
                    </a:p>
                  </a:txBody>
                  <a:tcPr anchor="ctr"/>
                </a:tc>
                <a:tc>
                  <a:txBody>
                    <a:bodyPr/>
                    <a:lstStyle/>
                    <a:p>
                      <a:pPr algn="ctr"/>
                      <a:r>
                        <a:rPr lang="en-US" sz="2400"/>
                        <a:t>Friday</a:t>
                      </a:r>
                    </a:p>
                  </a:txBody>
                  <a:tcPr anchor="ctr"/>
                </a:tc>
                <a:tc>
                  <a:txBody>
                    <a:bodyPr/>
                    <a:lstStyle/>
                    <a:p>
                      <a:pPr algn="ctr"/>
                      <a:r>
                        <a:rPr lang="en-US" sz="2400"/>
                        <a:t>Total Weekly Hours</a:t>
                      </a:r>
                    </a:p>
                  </a:txBody>
                  <a:tcPr/>
                </a:tc>
                <a:extLst>
                  <a:ext uri="{0D108BD9-81ED-4DB2-BD59-A6C34878D82A}">
                    <a16:rowId xmlns:a16="http://schemas.microsoft.com/office/drawing/2014/main" val="708388250"/>
                  </a:ext>
                </a:extLst>
              </a:tr>
              <a:tr h="541270">
                <a:tc>
                  <a:txBody>
                    <a:bodyPr/>
                    <a:lstStyle/>
                    <a:p>
                      <a:pPr algn="ctr"/>
                      <a:r>
                        <a:rPr lang="en-US" sz="2400"/>
                        <a:t>Number of Hours</a:t>
                      </a:r>
                    </a:p>
                  </a:txBody>
                  <a:tcPr/>
                </a:tc>
                <a:tc>
                  <a:txBody>
                    <a:bodyPr/>
                    <a:lstStyle/>
                    <a:p>
                      <a:pPr algn="ctr"/>
                      <a:r>
                        <a:rPr lang="en-US" sz="2400"/>
                        <a:t>8</a:t>
                      </a:r>
                    </a:p>
                  </a:txBody>
                  <a:tcPr/>
                </a:tc>
                <a:tc>
                  <a:txBody>
                    <a:bodyPr/>
                    <a:lstStyle/>
                    <a:p>
                      <a:pPr algn="ctr"/>
                      <a:r>
                        <a:rPr lang="en-US" sz="2400"/>
                        <a:t>8</a:t>
                      </a:r>
                    </a:p>
                  </a:txBody>
                  <a:tcPr/>
                </a:tc>
                <a:tc>
                  <a:txBody>
                    <a:bodyPr/>
                    <a:lstStyle/>
                    <a:p>
                      <a:pPr algn="ctr"/>
                      <a:r>
                        <a:rPr lang="en-US" sz="2400"/>
                        <a:t>8</a:t>
                      </a:r>
                    </a:p>
                  </a:txBody>
                  <a:tcPr/>
                </a:tc>
                <a:tc>
                  <a:txBody>
                    <a:bodyPr/>
                    <a:lstStyle/>
                    <a:p>
                      <a:pPr algn="ctr"/>
                      <a:r>
                        <a:rPr lang="en-US" sz="2400"/>
                        <a:t>8</a:t>
                      </a:r>
                    </a:p>
                  </a:txBody>
                  <a:tcPr/>
                </a:tc>
                <a:tc>
                  <a:txBody>
                    <a:bodyPr/>
                    <a:lstStyle/>
                    <a:p>
                      <a:pPr algn="ctr"/>
                      <a:r>
                        <a:rPr lang="en-US" sz="2400"/>
                        <a:t>3</a:t>
                      </a:r>
                    </a:p>
                  </a:txBody>
                  <a:tcPr/>
                </a:tc>
                <a:tc>
                  <a:txBody>
                    <a:bodyPr/>
                    <a:lstStyle/>
                    <a:p>
                      <a:pPr algn="ctr"/>
                      <a:r>
                        <a:rPr lang="en-US" sz="2400" dirty="0"/>
                        <a:t>35 = Full-time</a:t>
                      </a:r>
                    </a:p>
                  </a:txBody>
                  <a:tcPr/>
                </a:tc>
                <a:extLst>
                  <a:ext uri="{0D108BD9-81ED-4DB2-BD59-A6C34878D82A}">
                    <a16:rowId xmlns:a16="http://schemas.microsoft.com/office/drawing/2014/main" val="3136043492"/>
                  </a:ext>
                </a:extLst>
              </a:tr>
            </a:tbl>
          </a:graphicData>
        </a:graphic>
      </p:graphicFrame>
      <p:graphicFrame>
        <p:nvGraphicFramePr>
          <p:cNvPr id="18" name="Content Placeholder 17">
            <a:extLst>
              <a:ext uri="{FF2B5EF4-FFF2-40B4-BE49-F238E27FC236}">
                <a16:creationId xmlns:a16="http://schemas.microsoft.com/office/drawing/2014/main" id="{52511380-9B30-4E9B-B804-72EB3560DED7}"/>
              </a:ext>
            </a:extLst>
          </p:cNvPr>
          <p:cNvGraphicFramePr>
            <a:graphicFrameLocks noGrp="1"/>
          </p:cNvGraphicFramePr>
          <p:nvPr>
            <p:ph sz="half" idx="2"/>
            <p:extLst>
              <p:ext uri="{D42A27DB-BD31-4B8C-83A1-F6EECF244321}">
                <p14:modId xmlns:p14="http://schemas.microsoft.com/office/powerpoint/2010/main" val="113170875"/>
              </p:ext>
            </p:extLst>
          </p:nvPr>
        </p:nvGraphicFramePr>
        <p:xfrm>
          <a:off x="152400" y="4296229"/>
          <a:ext cx="11887200" cy="10825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779323648"/>
                    </a:ext>
                  </a:extLst>
                </a:gridCol>
                <a:gridCol w="1981200">
                  <a:extLst>
                    <a:ext uri="{9D8B030D-6E8A-4147-A177-3AD203B41FA5}">
                      <a16:colId xmlns:a16="http://schemas.microsoft.com/office/drawing/2014/main" val="667716844"/>
                    </a:ext>
                  </a:extLst>
                </a:gridCol>
                <a:gridCol w="1981200">
                  <a:extLst>
                    <a:ext uri="{9D8B030D-6E8A-4147-A177-3AD203B41FA5}">
                      <a16:colId xmlns:a16="http://schemas.microsoft.com/office/drawing/2014/main" val="1851541550"/>
                    </a:ext>
                  </a:extLst>
                </a:gridCol>
                <a:gridCol w="1981200">
                  <a:extLst>
                    <a:ext uri="{9D8B030D-6E8A-4147-A177-3AD203B41FA5}">
                      <a16:colId xmlns:a16="http://schemas.microsoft.com/office/drawing/2014/main" val="3727661232"/>
                    </a:ext>
                  </a:extLst>
                </a:gridCol>
                <a:gridCol w="1981200">
                  <a:extLst>
                    <a:ext uri="{9D8B030D-6E8A-4147-A177-3AD203B41FA5}">
                      <a16:colId xmlns:a16="http://schemas.microsoft.com/office/drawing/2014/main" val="2505643703"/>
                    </a:ext>
                  </a:extLst>
                </a:gridCol>
                <a:gridCol w="1981200">
                  <a:extLst>
                    <a:ext uri="{9D8B030D-6E8A-4147-A177-3AD203B41FA5}">
                      <a16:colId xmlns:a16="http://schemas.microsoft.com/office/drawing/2014/main" val="1504367079"/>
                    </a:ext>
                  </a:extLst>
                </a:gridCol>
              </a:tblGrid>
              <a:tr h="541270">
                <a:tc>
                  <a:txBody>
                    <a:bodyPr/>
                    <a:lstStyle/>
                    <a:p>
                      <a:pPr algn="ctr"/>
                      <a:r>
                        <a:rPr lang="en-US" sz="2400"/>
                        <a:t>Reporting</a:t>
                      </a:r>
                    </a:p>
                  </a:txBody>
                  <a:tcPr/>
                </a:tc>
                <a:tc>
                  <a:txBody>
                    <a:bodyPr/>
                    <a:lstStyle/>
                    <a:p>
                      <a:pPr algn="ctr"/>
                      <a:r>
                        <a:rPr lang="en-US" sz="2400"/>
                        <a:t>Monday</a:t>
                      </a:r>
                    </a:p>
                  </a:txBody>
                  <a:tcPr/>
                </a:tc>
                <a:tc>
                  <a:txBody>
                    <a:bodyPr/>
                    <a:lstStyle/>
                    <a:p>
                      <a:pPr algn="ctr"/>
                      <a:r>
                        <a:rPr lang="en-US" sz="2400"/>
                        <a:t>Tuesday</a:t>
                      </a:r>
                    </a:p>
                  </a:txBody>
                  <a:tcPr/>
                </a:tc>
                <a:tc>
                  <a:txBody>
                    <a:bodyPr/>
                    <a:lstStyle/>
                    <a:p>
                      <a:pPr algn="ctr"/>
                      <a:r>
                        <a:rPr lang="en-US" sz="2400"/>
                        <a:t>Wednesday</a:t>
                      </a:r>
                    </a:p>
                  </a:txBody>
                  <a:tcPr/>
                </a:tc>
                <a:tc>
                  <a:txBody>
                    <a:bodyPr/>
                    <a:lstStyle/>
                    <a:p>
                      <a:pPr algn="ctr"/>
                      <a:r>
                        <a:rPr lang="en-US" sz="2400"/>
                        <a:t>Thursday</a:t>
                      </a:r>
                    </a:p>
                  </a:txBody>
                  <a:tcPr/>
                </a:tc>
                <a:tc>
                  <a:txBody>
                    <a:bodyPr/>
                    <a:lstStyle/>
                    <a:p>
                      <a:pPr algn="ctr"/>
                      <a:r>
                        <a:rPr lang="en-US" sz="2400"/>
                        <a:t>Friday</a:t>
                      </a:r>
                    </a:p>
                  </a:txBody>
                  <a:tcPr/>
                </a:tc>
                <a:extLst>
                  <a:ext uri="{0D108BD9-81ED-4DB2-BD59-A6C34878D82A}">
                    <a16:rowId xmlns:a16="http://schemas.microsoft.com/office/drawing/2014/main" val="920486866"/>
                  </a:ext>
                </a:extLst>
              </a:tr>
              <a:tr h="541270">
                <a:tc>
                  <a:txBody>
                    <a:bodyPr/>
                    <a:lstStyle/>
                    <a:p>
                      <a:pPr algn="ctr"/>
                      <a:r>
                        <a:rPr lang="en-US" sz="2400"/>
                        <a:t>Category</a:t>
                      </a:r>
                    </a:p>
                  </a:txBody>
                  <a:tcPr/>
                </a:tc>
                <a:tc>
                  <a:txBody>
                    <a:bodyPr/>
                    <a:lstStyle/>
                    <a:p>
                      <a:pPr algn="ctr"/>
                      <a:r>
                        <a:rPr lang="en-US" sz="2400"/>
                        <a:t>Full-time</a:t>
                      </a:r>
                    </a:p>
                  </a:txBody>
                  <a:tcPr/>
                </a:tc>
                <a:tc>
                  <a:txBody>
                    <a:bodyPr/>
                    <a:lstStyle/>
                    <a:p>
                      <a:pPr algn="ctr"/>
                      <a:r>
                        <a:rPr lang="en-US" sz="2400"/>
                        <a:t>Full-time</a:t>
                      </a:r>
                    </a:p>
                  </a:txBody>
                  <a:tcPr/>
                </a:tc>
                <a:tc>
                  <a:txBody>
                    <a:bodyPr/>
                    <a:lstStyle/>
                    <a:p>
                      <a:pPr algn="ctr"/>
                      <a:r>
                        <a:rPr lang="en-US" sz="2400"/>
                        <a:t>Full-time</a:t>
                      </a:r>
                    </a:p>
                  </a:txBody>
                  <a:tcPr/>
                </a:tc>
                <a:tc>
                  <a:txBody>
                    <a:bodyPr/>
                    <a:lstStyle/>
                    <a:p>
                      <a:pPr algn="ctr"/>
                      <a:r>
                        <a:rPr lang="en-US" sz="2400"/>
                        <a:t>Full-time</a:t>
                      </a:r>
                    </a:p>
                  </a:txBody>
                  <a:tcPr/>
                </a:tc>
                <a:tc>
                  <a:txBody>
                    <a:bodyPr/>
                    <a:lstStyle/>
                    <a:p>
                      <a:pPr algn="ctr"/>
                      <a:r>
                        <a:rPr lang="en-US" sz="2400" dirty="0"/>
                        <a:t>Full-time</a:t>
                      </a:r>
                    </a:p>
                  </a:txBody>
                  <a:tcPr/>
                </a:tc>
                <a:extLst>
                  <a:ext uri="{0D108BD9-81ED-4DB2-BD59-A6C34878D82A}">
                    <a16:rowId xmlns:a16="http://schemas.microsoft.com/office/drawing/2014/main" val="1473451244"/>
                  </a:ext>
                </a:extLst>
              </a:tr>
            </a:tbl>
          </a:graphicData>
        </a:graphic>
      </p:graphicFrame>
      <p:sp>
        <p:nvSpPr>
          <p:cNvPr id="5" name="Slide Number Placeholder 4">
            <a:extLst>
              <a:ext uri="{FF2B5EF4-FFF2-40B4-BE49-F238E27FC236}">
                <a16:creationId xmlns:a16="http://schemas.microsoft.com/office/drawing/2014/main" id="{73A62C2A-4FC9-44FE-91EB-D5BE2C21B42F}"/>
              </a:ext>
            </a:extLst>
          </p:cNvPr>
          <p:cNvSpPr>
            <a:spLocks noGrp="1"/>
          </p:cNvSpPr>
          <p:nvPr>
            <p:ph type="sldNum" sz="quarter" idx="4294967295"/>
          </p:nvPr>
        </p:nvSpPr>
        <p:spPr>
          <a:xfrm>
            <a:off x="9448800" y="6310313"/>
            <a:ext cx="2743200" cy="365125"/>
          </a:xfrm>
          <a:prstGeom prst="rect">
            <a:avLst/>
          </a:prstGeom>
        </p:spPr>
        <p:txBody>
          <a:bodyPr/>
          <a:lstStyle/>
          <a:p>
            <a:pPr algn="r"/>
            <a:fld id="{2AA74813-043C-43CB-9E82-7CAA19F31821}" type="slidenum">
              <a:rPr lang="en-US" sz="2400" smtClean="0">
                <a:solidFill>
                  <a:schemeClr val="bg1"/>
                </a:solidFill>
              </a:rPr>
              <a:pPr algn="r"/>
              <a:t>41</a:t>
            </a:fld>
            <a:endParaRPr lang="en-US" sz="2400">
              <a:solidFill>
                <a:schemeClr val="bg1"/>
              </a:solidFill>
            </a:endParaRPr>
          </a:p>
        </p:txBody>
      </p:sp>
    </p:spTree>
    <p:extLst>
      <p:ext uri="{BB962C8B-B14F-4D97-AF65-F5344CB8AC3E}">
        <p14:creationId xmlns:p14="http://schemas.microsoft.com/office/powerpoint/2010/main" val="252044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6F9B-00D8-42B5-A5C5-E5A9A5D23F39}"/>
              </a:ext>
            </a:extLst>
          </p:cNvPr>
          <p:cNvSpPr>
            <a:spLocks noGrp="1"/>
          </p:cNvSpPr>
          <p:nvPr>
            <p:ph type="title"/>
          </p:nvPr>
        </p:nvSpPr>
        <p:spPr/>
        <p:txBody>
          <a:bodyPr>
            <a:normAutofit/>
          </a:bodyPr>
          <a:lstStyle/>
          <a:p>
            <a:r>
              <a:rPr lang="en-US" sz="4000">
                <a:cs typeface="Arial"/>
              </a:rPr>
              <a:t>Reporting Weekly Part-Time Enrollment</a:t>
            </a:r>
            <a:endParaRPr lang="en-US" sz="4000"/>
          </a:p>
        </p:txBody>
      </p:sp>
      <p:sp>
        <p:nvSpPr>
          <p:cNvPr id="10" name="Content Placeholder 9">
            <a:extLst>
              <a:ext uri="{FF2B5EF4-FFF2-40B4-BE49-F238E27FC236}">
                <a16:creationId xmlns:a16="http://schemas.microsoft.com/office/drawing/2014/main" id="{07C07B9F-8076-404F-9BD4-42598DBB0C3F}"/>
              </a:ext>
            </a:extLst>
          </p:cNvPr>
          <p:cNvSpPr>
            <a:spLocks noGrp="1"/>
          </p:cNvSpPr>
          <p:nvPr>
            <p:ph sz="half" idx="1"/>
          </p:nvPr>
        </p:nvSpPr>
        <p:spPr>
          <a:xfrm>
            <a:off x="152400" y="1638300"/>
            <a:ext cx="11960450" cy="5040481"/>
          </a:xfrm>
        </p:spPr>
        <p:txBody>
          <a:bodyPr vert="horz" lIns="91440" tIns="45720" rIns="91440" bIns="45720" rtlCol="0" anchor="t">
            <a:normAutofit/>
          </a:bodyPr>
          <a:lstStyle/>
          <a:p>
            <a:r>
              <a:rPr lang="en-US" sz="3800">
                <a:ea typeface="+mn-lt"/>
                <a:cs typeface="+mn-lt"/>
              </a:rPr>
              <a:t>All children </a:t>
            </a:r>
            <a:r>
              <a:rPr lang="en" sz="3800">
                <a:ea typeface="+mn-lt"/>
                <a:cs typeface="+mn-lt"/>
              </a:rPr>
              <a:t>with a certified schedule of less than 30 hours per week </a:t>
            </a:r>
            <a:r>
              <a:rPr lang="en-US" sz="3800">
                <a:ea typeface="+mn-lt"/>
                <a:cs typeface="+mn-lt"/>
              </a:rPr>
              <a:t>should be reported within the part-time rate category</a:t>
            </a:r>
          </a:p>
          <a:p>
            <a:r>
              <a:rPr lang="en-US" sz="3800">
                <a:cs typeface="Arial"/>
              </a:rPr>
              <a:t>Enrollment must be reported for </a:t>
            </a:r>
            <a:r>
              <a:rPr lang="en" sz="3800">
                <a:ea typeface="+mn-lt"/>
                <a:cs typeface="+mn-lt"/>
              </a:rPr>
              <a:t>all 5 days of the week as part-time child days of enrollment, because the child’s total enrollment for the week is less than 30 hours</a:t>
            </a:r>
            <a:endParaRPr lang="en-US" sz="3800">
              <a:cs typeface="Arial"/>
            </a:endParaRPr>
          </a:p>
        </p:txBody>
      </p:sp>
      <p:sp>
        <p:nvSpPr>
          <p:cNvPr id="5" name="Slide Number Placeholder 4">
            <a:extLst>
              <a:ext uri="{FF2B5EF4-FFF2-40B4-BE49-F238E27FC236}">
                <a16:creationId xmlns:a16="http://schemas.microsoft.com/office/drawing/2014/main" id="{A4FD18C6-8589-42B6-9A23-C9CC18CE41E4}"/>
              </a:ext>
            </a:extLst>
          </p:cNvPr>
          <p:cNvSpPr>
            <a:spLocks noGrp="1"/>
          </p:cNvSpPr>
          <p:nvPr>
            <p:ph type="sldNum" sz="quarter" idx="10"/>
          </p:nvPr>
        </p:nvSpPr>
        <p:spPr/>
        <p:txBody>
          <a:bodyPr/>
          <a:lstStyle/>
          <a:p>
            <a:fld id="{2AA74813-043C-43CB-9E82-7CAA19F31821}" type="slidenum">
              <a:rPr lang="en-US" smtClean="0"/>
              <a:pPr/>
              <a:t>42</a:t>
            </a:fld>
            <a:endParaRPr lang="en-US"/>
          </a:p>
        </p:txBody>
      </p:sp>
    </p:spTree>
    <p:extLst>
      <p:ext uri="{BB962C8B-B14F-4D97-AF65-F5344CB8AC3E}">
        <p14:creationId xmlns:p14="http://schemas.microsoft.com/office/powerpoint/2010/main" val="2302735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557BB4-745A-4621-9046-BB512706CB07}"/>
              </a:ext>
            </a:extLst>
          </p:cNvPr>
          <p:cNvSpPr>
            <a:spLocks noGrp="1"/>
          </p:cNvSpPr>
          <p:nvPr>
            <p:ph type="title"/>
          </p:nvPr>
        </p:nvSpPr>
        <p:spPr/>
        <p:txBody>
          <a:bodyPr>
            <a:normAutofit/>
          </a:bodyPr>
          <a:lstStyle/>
          <a:p>
            <a:r>
              <a:rPr lang="en-US" sz="3800" b="1"/>
              <a:t>Weekly Part-Time Enrollment Reporting Example</a:t>
            </a:r>
          </a:p>
        </p:txBody>
      </p:sp>
      <p:graphicFrame>
        <p:nvGraphicFramePr>
          <p:cNvPr id="9" name="Content Placeholder 8">
            <a:extLst>
              <a:ext uri="{FF2B5EF4-FFF2-40B4-BE49-F238E27FC236}">
                <a16:creationId xmlns:a16="http://schemas.microsoft.com/office/drawing/2014/main" id="{B5241893-86EE-44C3-A81F-D2A60FEA9AB2}"/>
              </a:ext>
            </a:extLst>
          </p:cNvPr>
          <p:cNvGraphicFramePr>
            <a:graphicFrameLocks noGrp="1"/>
          </p:cNvGraphicFramePr>
          <p:nvPr>
            <p:ph sz="half" idx="1"/>
            <p:extLst>
              <p:ext uri="{D42A27DB-BD31-4B8C-83A1-F6EECF244321}">
                <p14:modId xmlns:p14="http://schemas.microsoft.com/office/powerpoint/2010/main" val="4230363686"/>
              </p:ext>
            </p:extLst>
          </p:nvPr>
        </p:nvGraphicFramePr>
        <p:xfrm>
          <a:off x="152400" y="1765699"/>
          <a:ext cx="11887197" cy="2011680"/>
        </p:xfrm>
        <a:graphic>
          <a:graphicData uri="http://schemas.openxmlformats.org/drawingml/2006/table">
            <a:tbl>
              <a:tblPr firstRow="1" bandRow="1">
                <a:tableStyleId>{5C22544A-7EE6-4342-B048-85BDC9FD1C3A}</a:tableStyleId>
              </a:tblPr>
              <a:tblGrid>
                <a:gridCol w="1845212">
                  <a:extLst>
                    <a:ext uri="{9D8B030D-6E8A-4147-A177-3AD203B41FA5}">
                      <a16:colId xmlns:a16="http://schemas.microsoft.com/office/drawing/2014/main" val="2459365692"/>
                    </a:ext>
                  </a:extLst>
                </a:gridCol>
                <a:gridCol w="1551130">
                  <a:extLst>
                    <a:ext uri="{9D8B030D-6E8A-4147-A177-3AD203B41FA5}">
                      <a16:colId xmlns:a16="http://schemas.microsoft.com/office/drawing/2014/main" val="108423194"/>
                    </a:ext>
                  </a:extLst>
                </a:gridCol>
                <a:gridCol w="1543763">
                  <a:extLst>
                    <a:ext uri="{9D8B030D-6E8A-4147-A177-3AD203B41FA5}">
                      <a16:colId xmlns:a16="http://schemas.microsoft.com/office/drawing/2014/main" val="3020374698"/>
                    </a:ext>
                  </a:extLst>
                </a:gridCol>
                <a:gridCol w="1941341">
                  <a:extLst>
                    <a:ext uri="{9D8B030D-6E8A-4147-A177-3AD203B41FA5}">
                      <a16:colId xmlns:a16="http://schemas.microsoft.com/office/drawing/2014/main" val="2058788456"/>
                    </a:ext>
                  </a:extLst>
                </a:gridCol>
                <a:gridCol w="1744394">
                  <a:extLst>
                    <a:ext uri="{9D8B030D-6E8A-4147-A177-3AD203B41FA5}">
                      <a16:colId xmlns:a16="http://schemas.microsoft.com/office/drawing/2014/main" val="2478212546"/>
                    </a:ext>
                  </a:extLst>
                </a:gridCol>
                <a:gridCol w="1563186">
                  <a:extLst>
                    <a:ext uri="{9D8B030D-6E8A-4147-A177-3AD203B41FA5}">
                      <a16:colId xmlns:a16="http://schemas.microsoft.com/office/drawing/2014/main" val="1112448136"/>
                    </a:ext>
                  </a:extLst>
                </a:gridCol>
                <a:gridCol w="1698171">
                  <a:extLst>
                    <a:ext uri="{9D8B030D-6E8A-4147-A177-3AD203B41FA5}">
                      <a16:colId xmlns:a16="http://schemas.microsoft.com/office/drawing/2014/main" val="1172995747"/>
                    </a:ext>
                  </a:extLst>
                </a:gridCol>
              </a:tblGrid>
              <a:tr h="370840">
                <a:tc>
                  <a:txBody>
                    <a:bodyPr/>
                    <a:lstStyle/>
                    <a:p>
                      <a:pPr algn="ctr"/>
                      <a:r>
                        <a:rPr lang="en-US" sz="2400"/>
                        <a:t>Enrollment</a:t>
                      </a:r>
                    </a:p>
                  </a:txBody>
                  <a:tcPr anchor="ctr"/>
                </a:tc>
                <a:tc>
                  <a:txBody>
                    <a:bodyPr/>
                    <a:lstStyle/>
                    <a:p>
                      <a:pPr algn="ctr"/>
                      <a:r>
                        <a:rPr lang="en-US" sz="2400"/>
                        <a:t>Monday</a:t>
                      </a:r>
                    </a:p>
                  </a:txBody>
                  <a:tcPr anchor="ctr"/>
                </a:tc>
                <a:tc>
                  <a:txBody>
                    <a:bodyPr/>
                    <a:lstStyle/>
                    <a:p>
                      <a:pPr algn="ctr"/>
                      <a:r>
                        <a:rPr lang="en-US" sz="2400"/>
                        <a:t>Tuesday</a:t>
                      </a:r>
                    </a:p>
                  </a:txBody>
                  <a:tcPr anchor="ctr"/>
                </a:tc>
                <a:tc>
                  <a:txBody>
                    <a:bodyPr/>
                    <a:lstStyle/>
                    <a:p>
                      <a:pPr algn="ctr"/>
                      <a:r>
                        <a:rPr lang="en-US" sz="2400"/>
                        <a:t>Wednesday</a:t>
                      </a:r>
                    </a:p>
                  </a:txBody>
                  <a:tcPr anchor="ctr"/>
                </a:tc>
                <a:tc>
                  <a:txBody>
                    <a:bodyPr/>
                    <a:lstStyle/>
                    <a:p>
                      <a:pPr algn="ctr"/>
                      <a:r>
                        <a:rPr lang="en-US" sz="2400"/>
                        <a:t>Thursday</a:t>
                      </a:r>
                    </a:p>
                  </a:txBody>
                  <a:tcPr anchor="ctr"/>
                </a:tc>
                <a:tc>
                  <a:txBody>
                    <a:bodyPr/>
                    <a:lstStyle/>
                    <a:p>
                      <a:pPr algn="ctr"/>
                      <a:r>
                        <a:rPr lang="en-US" sz="2400"/>
                        <a:t>Friday</a:t>
                      </a:r>
                    </a:p>
                  </a:txBody>
                  <a:tcPr anchor="ctr"/>
                </a:tc>
                <a:tc>
                  <a:txBody>
                    <a:bodyPr/>
                    <a:lstStyle/>
                    <a:p>
                      <a:pPr algn="ctr"/>
                      <a:r>
                        <a:rPr lang="en-US" sz="2400"/>
                        <a:t>Total Weekly Hours</a:t>
                      </a:r>
                    </a:p>
                  </a:txBody>
                  <a:tcPr/>
                </a:tc>
                <a:extLst>
                  <a:ext uri="{0D108BD9-81ED-4DB2-BD59-A6C34878D82A}">
                    <a16:rowId xmlns:a16="http://schemas.microsoft.com/office/drawing/2014/main" val="3887879120"/>
                  </a:ext>
                </a:extLst>
              </a:tr>
              <a:tr h="370840">
                <a:tc>
                  <a:txBody>
                    <a:bodyPr/>
                    <a:lstStyle/>
                    <a:p>
                      <a:pPr algn="ctr"/>
                      <a:r>
                        <a:rPr lang="en-US" sz="2400"/>
                        <a:t>Number of Hours</a:t>
                      </a:r>
                    </a:p>
                  </a:txBody>
                  <a:tcPr/>
                </a:tc>
                <a:tc>
                  <a:txBody>
                    <a:bodyPr/>
                    <a:lstStyle/>
                    <a:p>
                      <a:pPr algn="ctr"/>
                      <a:r>
                        <a:rPr lang="en-US" sz="2400"/>
                        <a:t>5</a:t>
                      </a:r>
                    </a:p>
                  </a:txBody>
                  <a:tcPr/>
                </a:tc>
                <a:tc>
                  <a:txBody>
                    <a:bodyPr/>
                    <a:lstStyle/>
                    <a:p>
                      <a:pPr algn="ctr"/>
                      <a:r>
                        <a:rPr lang="en-US" sz="2400"/>
                        <a:t>5</a:t>
                      </a:r>
                    </a:p>
                  </a:txBody>
                  <a:tcPr/>
                </a:tc>
                <a:tc>
                  <a:txBody>
                    <a:bodyPr/>
                    <a:lstStyle/>
                    <a:p>
                      <a:pPr algn="ctr"/>
                      <a:r>
                        <a:rPr lang="en-US" sz="2400"/>
                        <a:t>5</a:t>
                      </a:r>
                    </a:p>
                  </a:txBody>
                  <a:tcPr/>
                </a:tc>
                <a:tc>
                  <a:txBody>
                    <a:bodyPr/>
                    <a:lstStyle/>
                    <a:p>
                      <a:pPr algn="ctr"/>
                      <a:r>
                        <a:rPr lang="en-US" sz="2400"/>
                        <a:t>8</a:t>
                      </a:r>
                    </a:p>
                  </a:txBody>
                  <a:tcPr/>
                </a:tc>
                <a:tc>
                  <a:txBody>
                    <a:bodyPr/>
                    <a:lstStyle/>
                    <a:p>
                      <a:pPr algn="ctr"/>
                      <a:r>
                        <a:rPr lang="en-US" sz="2400"/>
                        <a:t>5</a:t>
                      </a:r>
                    </a:p>
                  </a:txBody>
                  <a:tcPr/>
                </a:tc>
                <a:tc>
                  <a:txBody>
                    <a:bodyPr/>
                    <a:lstStyle/>
                    <a:p>
                      <a:pPr algn="ctr"/>
                      <a:r>
                        <a:rPr lang="en-US" sz="2400" dirty="0"/>
                        <a:t>28 = Part-time</a:t>
                      </a:r>
                    </a:p>
                  </a:txBody>
                  <a:tcPr/>
                </a:tc>
                <a:extLst>
                  <a:ext uri="{0D108BD9-81ED-4DB2-BD59-A6C34878D82A}">
                    <a16:rowId xmlns:a16="http://schemas.microsoft.com/office/drawing/2014/main" val="2537495764"/>
                  </a:ext>
                </a:extLst>
              </a:tr>
            </a:tbl>
          </a:graphicData>
        </a:graphic>
      </p:graphicFrame>
      <p:graphicFrame>
        <p:nvGraphicFramePr>
          <p:cNvPr id="10" name="Content Placeholder 9">
            <a:extLst>
              <a:ext uri="{FF2B5EF4-FFF2-40B4-BE49-F238E27FC236}">
                <a16:creationId xmlns:a16="http://schemas.microsoft.com/office/drawing/2014/main" id="{7C2D6C92-BB5D-4B32-861C-B117A6AB6AC6}"/>
              </a:ext>
            </a:extLst>
          </p:cNvPr>
          <p:cNvGraphicFramePr>
            <a:graphicFrameLocks noGrp="1"/>
          </p:cNvGraphicFramePr>
          <p:nvPr>
            <p:ph sz="half" idx="2"/>
            <p:extLst>
              <p:ext uri="{D42A27DB-BD31-4B8C-83A1-F6EECF244321}">
                <p14:modId xmlns:p14="http://schemas.microsoft.com/office/powerpoint/2010/main" val="1133598070"/>
              </p:ext>
            </p:extLst>
          </p:nvPr>
        </p:nvGraphicFramePr>
        <p:xfrm>
          <a:off x="152397" y="4316890"/>
          <a:ext cx="11887200" cy="9144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630673105"/>
                    </a:ext>
                  </a:extLst>
                </a:gridCol>
                <a:gridCol w="1981200">
                  <a:extLst>
                    <a:ext uri="{9D8B030D-6E8A-4147-A177-3AD203B41FA5}">
                      <a16:colId xmlns:a16="http://schemas.microsoft.com/office/drawing/2014/main" val="659916251"/>
                    </a:ext>
                  </a:extLst>
                </a:gridCol>
                <a:gridCol w="1981200">
                  <a:extLst>
                    <a:ext uri="{9D8B030D-6E8A-4147-A177-3AD203B41FA5}">
                      <a16:colId xmlns:a16="http://schemas.microsoft.com/office/drawing/2014/main" val="4269511152"/>
                    </a:ext>
                  </a:extLst>
                </a:gridCol>
                <a:gridCol w="1981200">
                  <a:extLst>
                    <a:ext uri="{9D8B030D-6E8A-4147-A177-3AD203B41FA5}">
                      <a16:colId xmlns:a16="http://schemas.microsoft.com/office/drawing/2014/main" val="537326420"/>
                    </a:ext>
                  </a:extLst>
                </a:gridCol>
                <a:gridCol w="1981200">
                  <a:extLst>
                    <a:ext uri="{9D8B030D-6E8A-4147-A177-3AD203B41FA5}">
                      <a16:colId xmlns:a16="http://schemas.microsoft.com/office/drawing/2014/main" val="1745936739"/>
                    </a:ext>
                  </a:extLst>
                </a:gridCol>
                <a:gridCol w="1981200">
                  <a:extLst>
                    <a:ext uri="{9D8B030D-6E8A-4147-A177-3AD203B41FA5}">
                      <a16:colId xmlns:a16="http://schemas.microsoft.com/office/drawing/2014/main" val="2291217656"/>
                    </a:ext>
                  </a:extLst>
                </a:gridCol>
              </a:tblGrid>
              <a:tr h="370840">
                <a:tc>
                  <a:txBody>
                    <a:bodyPr/>
                    <a:lstStyle/>
                    <a:p>
                      <a:pPr algn="ctr"/>
                      <a:r>
                        <a:rPr lang="en-US" sz="2400"/>
                        <a:t>Reporting</a:t>
                      </a:r>
                    </a:p>
                  </a:txBody>
                  <a:tcPr/>
                </a:tc>
                <a:tc>
                  <a:txBody>
                    <a:bodyPr/>
                    <a:lstStyle/>
                    <a:p>
                      <a:pPr algn="ctr"/>
                      <a:r>
                        <a:rPr lang="en-US" sz="2400"/>
                        <a:t>Monday</a:t>
                      </a:r>
                    </a:p>
                  </a:txBody>
                  <a:tcPr/>
                </a:tc>
                <a:tc>
                  <a:txBody>
                    <a:bodyPr/>
                    <a:lstStyle/>
                    <a:p>
                      <a:pPr algn="ctr"/>
                      <a:r>
                        <a:rPr lang="en-US" sz="2400"/>
                        <a:t>Tuesday</a:t>
                      </a:r>
                    </a:p>
                  </a:txBody>
                  <a:tcPr/>
                </a:tc>
                <a:tc>
                  <a:txBody>
                    <a:bodyPr/>
                    <a:lstStyle/>
                    <a:p>
                      <a:pPr algn="ctr"/>
                      <a:r>
                        <a:rPr lang="en-US" sz="2400"/>
                        <a:t>Wednesday</a:t>
                      </a:r>
                    </a:p>
                  </a:txBody>
                  <a:tcPr/>
                </a:tc>
                <a:tc>
                  <a:txBody>
                    <a:bodyPr/>
                    <a:lstStyle/>
                    <a:p>
                      <a:pPr algn="ctr"/>
                      <a:r>
                        <a:rPr lang="en-US" sz="2400"/>
                        <a:t>Thursday</a:t>
                      </a:r>
                    </a:p>
                  </a:txBody>
                  <a:tcPr/>
                </a:tc>
                <a:tc>
                  <a:txBody>
                    <a:bodyPr/>
                    <a:lstStyle/>
                    <a:p>
                      <a:pPr algn="ctr"/>
                      <a:r>
                        <a:rPr lang="en-US" sz="2400"/>
                        <a:t>Friday</a:t>
                      </a:r>
                    </a:p>
                  </a:txBody>
                  <a:tcPr/>
                </a:tc>
                <a:extLst>
                  <a:ext uri="{0D108BD9-81ED-4DB2-BD59-A6C34878D82A}">
                    <a16:rowId xmlns:a16="http://schemas.microsoft.com/office/drawing/2014/main" val="2518601635"/>
                  </a:ext>
                </a:extLst>
              </a:tr>
              <a:tr h="370840">
                <a:tc>
                  <a:txBody>
                    <a:bodyPr/>
                    <a:lstStyle/>
                    <a:p>
                      <a:pPr algn="ctr"/>
                      <a:r>
                        <a:rPr lang="en-US" sz="2400"/>
                        <a:t>Category</a:t>
                      </a:r>
                    </a:p>
                  </a:txBody>
                  <a:tcPr/>
                </a:tc>
                <a:tc>
                  <a:txBody>
                    <a:bodyPr/>
                    <a:lstStyle/>
                    <a:p>
                      <a:pPr algn="ctr"/>
                      <a:r>
                        <a:rPr lang="en-US" sz="2400"/>
                        <a:t>Part-time</a:t>
                      </a:r>
                    </a:p>
                  </a:txBody>
                  <a:tcPr/>
                </a:tc>
                <a:tc>
                  <a:txBody>
                    <a:bodyPr/>
                    <a:lstStyle/>
                    <a:p>
                      <a:pPr algn="ctr"/>
                      <a:r>
                        <a:rPr lang="en-US" sz="2400"/>
                        <a:t>Part-time</a:t>
                      </a:r>
                    </a:p>
                  </a:txBody>
                  <a:tcPr/>
                </a:tc>
                <a:tc>
                  <a:txBody>
                    <a:bodyPr/>
                    <a:lstStyle/>
                    <a:p>
                      <a:pPr algn="ctr"/>
                      <a:r>
                        <a:rPr lang="en-US" sz="2400"/>
                        <a:t>Part-time</a:t>
                      </a:r>
                    </a:p>
                  </a:txBody>
                  <a:tcPr/>
                </a:tc>
                <a:tc>
                  <a:txBody>
                    <a:bodyPr/>
                    <a:lstStyle/>
                    <a:p>
                      <a:pPr algn="ctr"/>
                      <a:r>
                        <a:rPr lang="en-US" sz="2400"/>
                        <a:t>Part-time</a:t>
                      </a:r>
                    </a:p>
                  </a:txBody>
                  <a:tcPr/>
                </a:tc>
                <a:tc>
                  <a:txBody>
                    <a:bodyPr/>
                    <a:lstStyle/>
                    <a:p>
                      <a:pPr algn="ctr"/>
                      <a:r>
                        <a:rPr lang="en-US" sz="2400" dirty="0"/>
                        <a:t>Part-time</a:t>
                      </a:r>
                    </a:p>
                  </a:txBody>
                  <a:tcPr/>
                </a:tc>
                <a:extLst>
                  <a:ext uri="{0D108BD9-81ED-4DB2-BD59-A6C34878D82A}">
                    <a16:rowId xmlns:a16="http://schemas.microsoft.com/office/drawing/2014/main" val="141175790"/>
                  </a:ext>
                </a:extLst>
              </a:tr>
            </a:tbl>
          </a:graphicData>
        </a:graphic>
      </p:graphicFrame>
      <p:sp>
        <p:nvSpPr>
          <p:cNvPr id="5" name="Slide Number Placeholder 4">
            <a:extLst>
              <a:ext uri="{FF2B5EF4-FFF2-40B4-BE49-F238E27FC236}">
                <a16:creationId xmlns:a16="http://schemas.microsoft.com/office/drawing/2014/main" id="{B37B2C09-343F-408F-90BA-370761BCFE0B}"/>
              </a:ext>
            </a:extLst>
          </p:cNvPr>
          <p:cNvSpPr>
            <a:spLocks noGrp="1"/>
          </p:cNvSpPr>
          <p:nvPr>
            <p:ph type="sldNum" sz="quarter" idx="4294967295"/>
          </p:nvPr>
        </p:nvSpPr>
        <p:spPr>
          <a:xfrm>
            <a:off x="9448800" y="6310313"/>
            <a:ext cx="2743200" cy="365125"/>
          </a:xfrm>
          <a:prstGeom prst="rect">
            <a:avLst/>
          </a:prstGeom>
        </p:spPr>
        <p:txBody>
          <a:bodyPr/>
          <a:lstStyle/>
          <a:p>
            <a:pPr algn="r"/>
            <a:fld id="{2AA74813-043C-43CB-9E82-7CAA19F31821}" type="slidenum">
              <a:rPr lang="en-US" sz="2400" smtClean="0">
                <a:solidFill>
                  <a:schemeClr val="bg1"/>
                </a:solidFill>
              </a:rPr>
              <a:pPr algn="r"/>
              <a:t>43</a:t>
            </a:fld>
            <a:endParaRPr lang="en-US" sz="2400">
              <a:solidFill>
                <a:schemeClr val="bg1"/>
              </a:solidFill>
            </a:endParaRPr>
          </a:p>
        </p:txBody>
      </p:sp>
    </p:spTree>
    <p:extLst>
      <p:ext uri="{BB962C8B-B14F-4D97-AF65-F5344CB8AC3E}">
        <p14:creationId xmlns:p14="http://schemas.microsoft.com/office/powerpoint/2010/main" val="2521895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6F9B-00D8-42B5-A5C5-E5A9A5D23F39}"/>
              </a:ext>
            </a:extLst>
          </p:cNvPr>
          <p:cNvSpPr>
            <a:spLocks noGrp="1"/>
          </p:cNvSpPr>
          <p:nvPr>
            <p:ph type="title"/>
          </p:nvPr>
        </p:nvSpPr>
        <p:spPr/>
        <p:txBody>
          <a:bodyPr>
            <a:normAutofit/>
          </a:bodyPr>
          <a:lstStyle/>
          <a:p>
            <a:r>
              <a:rPr lang="en-US" sz="4000">
                <a:cs typeface="Arial"/>
              </a:rPr>
              <a:t>Reporting Full-Time-Plus Enrollment</a:t>
            </a:r>
            <a:endParaRPr lang="en-US" sz="4400">
              <a:cs typeface="Arial" panose="020B0604020202020204"/>
            </a:endParaRPr>
          </a:p>
        </p:txBody>
      </p:sp>
      <p:sp>
        <p:nvSpPr>
          <p:cNvPr id="5" name="Slide Number Placeholder 4">
            <a:extLst>
              <a:ext uri="{FF2B5EF4-FFF2-40B4-BE49-F238E27FC236}">
                <a16:creationId xmlns:a16="http://schemas.microsoft.com/office/drawing/2014/main" id="{A4FD18C6-8589-42B6-9A23-C9CC18CE41E4}"/>
              </a:ext>
            </a:extLst>
          </p:cNvPr>
          <p:cNvSpPr>
            <a:spLocks noGrp="1"/>
          </p:cNvSpPr>
          <p:nvPr>
            <p:ph type="sldNum" sz="quarter" idx="10"/>
          </p:nvPr>
        </p:nvSpPr>
        <p:spPr/>
        <p:txBody>
          <a:bodyPr/>
          <a:lstStyle/>
          <a:p>
            <a:fld id="{2AA74813-043C-43CB-9E82-7CAA19F31821}" type="slidenum">
              <a:rPr lang="en-US" smtClean="0"/>
              <a:pPr/>
              <a:t>44</a:t>
            </a:fld>
            <a:endParaRPr lang="en-US"/>
          </a:p>
        </p:txBody>
      </p:sp>
      <p:sp>
        <p:nvSpPr>
          <p:cNvPr id="10" name="Content Placeholder 9">
            <a:extLst>
              <a:ext uri="{FF2B5EF4-FFF2-40B4-BE49-F238E27FC236}">
                <a16:creationId xmlns:a16="http://schemas.microsoft.com/office/drawing/2014/main" id="{07C07B9F-8076-404F-9BD4-42598DBB0C3F}"/>
              </a:ext>
            </a:extLst>
          </p:cNvPr>
          <p:cNvSpPr>
            <a:spLocks noGrp="1"/>
          </p:cNvSpPr>
          <p:nvPr>
            <p:ph sz="half" idx="1"/>
          </p:nvPr>
        </p:nvSpPr>
        <p:spPr>
          <a:xfrm>
            <a:off x="152400" y="1638300"/>
            <a:ext cx="11960450" cy="5040481"/>
          </a:xfrm>
        </p:spPr>
        <p:txBody>
          <a:bodyPr vert="horz" lIns="91440" tIns="45720" rIns="91440" bIns="45720" rtlCol="0" anchor="t">
            <a:normAutofit/>
          </a:bodyPr>
          <a:lstStyle/>
          <a:p>
            <a:r>
              <a:rPr lang="en" sz="3800">
                <a:ea typeface="+mn-lt"/>
                <a:cs typeface="+mn-lt"/>
              </a:rPr>
              <a:t>Children receiving full-time reimbursement and certified for ten and a half (10.5) hours per day or more will continue to be reported as full-time plus on the specific days in which they receive services for 10.5 hours or more. </a:t>
            </a:r>
            <a:endParaRPr lang="en-US" sz="3800">
              <a:ea typeface="+mn-lt"/>
              <a:cs typeface="+mn-lt"/>
            </a:endParaRPr>
          </a:p>
        </p:txBody>
      </p:sp>
    </p:spTree>
    <p:extLst>
      <p:ext uri="{BB962C8B-B14F-4D97-AF65-F5344CB8AC3E}">
        <p14:creationId xmlns:p14="http://schemas.microsoft.com/office/powerpoint/2010/main" val="3326353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250536-FF8A-4BCB-BB4A-88130EBE2863}"/>
              </a:ext>
            </a:extLst>
          </p:cNvPr>
          <p:cNvSpPr>
            <a:spLocks noGrp="1"/>
          </p:cNvSpPr>
          <p:nvPr>
            <p:ph type="title"/>
          </p:nvPr>
        </p:nvSpPr>
        <p:spPr/>
        <p:txBody>
          <a:bodyPr>
            <a:normAutofit/>
          </a:bodyPr>
          <a:lstStyle/>
          <a:p>
            <a:r>
              <a:rPr lang="en-US" sz="3800" b="1">
                <a:cs typeface="Arial"/>
              </a:rPr>
              <a:t>Full-Time-Plus Enrollment Reporting Example</a:t>
            </a:r>
            <a:endParaRPr lang="en-US" sz="3800" b="1"/>
          </a:p>
        </p:txBody>
      </p:sp>
      <p:graphicFrame>
        <p:nvGraphicFramePr>
          <p:cNvPr id="9" name="Content Placeholder 8">
            <a:extLst>
              <a:ext uri="{FF2B5EF4-FFF2-40B4-BE49-F238E27FC236}">
                <a16:creationId xmlns:a16="http://schemas.microsoft.com/office/drawing/2014/main" id="{F67F9BBD-B608-4C9F-A890-5AC04EF67799}"/>
              </a:ext>
            </a:extLst>
          </p:cNvPr>
          <p:cNvGraphicFramePr>
            <a:graphicFrameLocks noGrp="1"/>
          </p:cNvGraphicFramePr>
          <p:nvPr>
            <p:ph sz="half" idx="1"/>
            <p:extLst>
              <p:ext uri="{D42A27DB-BD31-4B8C-83A1-F6EECF244321}">
                <p14:modId xmlns:p14="http://schemas.microsoft.com/office/powerpoint/2010/main" val="2091903870"/>
              </p:ext>
            </p:extLst>
          </p:nvPr>
        </p:nvGraphicFramePr>
        <p:xfrm>
          <a:off x="152400" y="1638300"/>
          <a:ext cx="11887197" cy="2011680"/>
        </p:xfrm>
        <a:graphic>
          <a:graphicData uri="http://schemas.openxmlformats.org/drawingml/2006/table">
            <a:tbl>
              <a:tblPr firstRow="1" bandRow="1">
                <a:tableStyleId>{5C22544A-7EE6-4342-B048-85BDC9FD1C3A}</a:tableStyleId>
              </a:tblPr>
              <a:tblGrid>
                <a:gridCol w="1788942">
                  <a:extLst>
                    <a:ext uri="{9D8B030D-6E8A-4147-A177-3AD203B41FA5}">
                      <a16:colId xmlns:a16="http://schemas.microsoft.com/office/drawing/2014/main" val="1279666455"/>
                    </a:ext>
                  </a:extLst>
                </a:gridCol>
                <a:gridCol w="1607400">
                  <a:extLst>
                    <a:ext uri="{9D8B030D-6E8A-4147-A177-3AD203B41FA5}">
                      <a16:colId xmlns:a16="http://schemas.microsoft.com/office/drawing/2014/main" val="2176247506"/>
                    </a:ext>
                  </a:extLst>
                </a:gridCol>
                <a:gridCol w="1557830">
                  <a:extLst>
                    <a:ext uri="{9D8B030D-6E8A-4147-A177-3AD203B41FA5}">
                      <a16:colId xmlns:a16="http://schemas.microsoft.com/office/drawing/2014/main" val="386522134"/>
                    </a:ext>
                  </a:extLst>
                </a:gridCol>
                <a:gridCol w="1941342">
                  <a:extLst>
                    <a:ext uri="{9D8B030D-6E8A-4147-A177-3AD203B41FA5}">
                      <a16:colId xmlns:a16="http://schemas.microsoft.com/office/drawing/2014/main" val="2047911730"/>
                    </a:ext>
                  </a:extLst>
                </a:gridCol>
                <a:gridCol w="1688123">
                  <a:extLst>
                    <a:ext uri="{9D8B030D-6E8A-4147-A177-3AD203B41FA5}">
                      <a16:colId xmlns:a16="http://schemas.microsoft.com/office/drawing/2014/main" val="2077742889"/>
                    </a:ext>
                  </a:extLst>
                </a:gridCol>
                <a:gridCol w="1605389">
                  <a:extLst>
                    <a:ext uri="{9D8B030D-6E8A-4147-A177-3AD203B41FA5}">
                      <a16:colId xmlns:a16="http://schemas.microsoft.com/office/drawing/2014/main" val="3725464689"/>
                    </a:ext>
                  </a:extLst>
                </a:gridCol>
                <a:gridCol w="1698171">
                  <a:extLst>
                    <a:ext uri="{9D8B030D-6E8A-4147-A177-3AD203B41FA5}">
                      <a16:colId xmlns:a16="http://schemas.microsoft.com/office/drawing/2014/main" val="2476357181"/>
                    </a:ext>
                  </a:extLst>
                </a:gridCol>
              </a:tblGrid>
              <a:tr h="370840">
                <a:tc>
                  <a:txBody>
                    <a:bodyPr/>
                    <a:lstStyle/>
                    <a:p>
                      <a:pPr algn="ctr"/>
                      <a:r>
                        <a:rPr lang="en-US" sz="2400"/>
                        <a:t>Enrollment</a:t>
                      </a:r>
                    </a:p>
                  </a:txBody>
                  <a:tcPr anchor="ctr"/>
                </a:tc>
                <a:tc>
                  <a:txBody>
                    <a:bodyPr/>
                    <a:lstStyle/>
                    <a:p>
                      <a:pPr algn="ctr"/>
                      <a:r>
                        <a:rPr lang="en-US" sz="2400"/>
                        <a:t>Monday</a:t>
                      </a:r>
                    </a:p>
                  </a:txBody>
                  <a:tcPr anchor="ctr"/>
                </a:tc>
                <a:tc>
                  <a:txBody>
                    <a:bodyPr/>
                    <a:lstStyle/>
                    <a:p>
                      <a:pPr algn="ctr"/>
                      <a:r>
                        <a:rPr lang="en-US" sz="2400"/>
                        <a:t>Tuesday</a:t>
                      </a:r>
                    </a:p>
                  </a:txBody>
                  <a:tcPr anchor="ctr"/>
                </a:tc>
                <a:tc>
                  <a:txBody>
                    <a:bodyPr/>
                    <a:lstStyle/>
                    <a:p>
                      <a:pPr algn="ctr"/>
                      <a:r>
                        <a:rPr lang="en-US" sz="2400"/>
                        <a:t>Wednesday</a:t>
                      </a:r>
                    </a:p>
                  </a:txBody>
                  <a:tcPr anchor="ctr"/>
                </a:tc>
                <a:tc>
                  <a:txBody>
                    <a:bodyPr/>
                    <a:lstStyle/>
                    <a:p>
                      <a:pPr algn="ctr"/>
                      <a:r>
                        <a:rPr lang="en-US" sz="2400"/>
                        <a:t>Thursday</a:t>
                      </a:r>
                    </a:p>
                  </a:txBody>
                  <a:tcPr anchor="ctr"/>
                </a:tc>
                <a:tc>
                  <a:txBody>
                    <a:bodyPr/>
                    <a:lstStyle/>
                    <a:p>
                      <a:pPr algn="ctr"/>
                      <a:r>
                        <a:rPr lang="en-US" sz="2400"/>
                        <a:t>Friday</a:t>
                      </a:r>
                    </a:p>
                  </a:txBody>
                  <a:tcPr anchor="ctr"/>
                </a:tc>
                <a:tc>
                  <a:txBody>
                    <a:bodyPr/>
                    <a:lstStyle/>
                    <a:p>
                      <a:pPr algn="ctr"/>
                      <a:r>
                        <a:rPr lang="en-US" sz="2400"/>
                        <a:t>Total Weekly Hours</a:t>
                      </a:r>
                    </a:p>
                  </a:txBody>
                  <a:tcPr/>
                </a:tc>
                <a:extLst>
                  <a:ext uri="{0D108BD9-81ED-4DB2-BD59-A6C34878D82A}">
                    <a16:rowId xmlns:a16="http://schemas.microsoft.com/office/drawing/2014/main" val="2531851380"/>
                  </a:ext>
                </a:extLst>
              </a:tr>
              <a:tr h="370840">
                <a:tc>
                  <a:txBody>
                    <a:bodyPr/>
                    <a:lstStyle/>
                    <a:p>
                      <a:pPr algn="ctr"/>
                      <a:r>
                        <a:rPr lang="en-US" sz="2400"/>
                        <a:t>Number of Hours</a:t>
                      </a:r>
                    </a:p>
                  </a:txBody>
                  <a:tcPr/>
                </a:tc>
                <a:tc>
                  <a:txBody>
                    <a:bodyPr/>
                    <a:lstStyle/>
                    <a:p>
                      <a:pPr algn="ctr"/>
                      <a:r>
                        <a:rPr lang="en-US" sz="2400"/>
                        <a:t>8</a:t>
                      </a:r>
                    </a:p>
                  </a:txBody>
                  <a:tcPr/>
                </a:tc>
                <a:tc>
                  <a:txBody>
                    <a:bodyPr/>
                    <a:lstStyle/>
                    <a:p>
                      <a:pPr lvl="0" algn="ctr">
                        <a:buNone/>
                      </a:pPr>
                      <a:r>
                        <a:rPr lang="en-US" sz="2400"/>
                        <a:t>10.5</a:t>
                      </a:r>
                    </a:p>
                  </a:txBody>
                  <a:tcPr/>
                </a:tc>
                <a:tc>
                  <a:txBody>
                    <a:bodyPr/>
                    <a:lstStyle/>
                    <a:p>
                      <a:pPr lvl="0" algn="ctr">
                        <a:buNone/>
                      </a:pPr>
                      <a:r>
                        <a:rPr lang="en-US" sz="2400"/>
                        <a:t>8</a:t>
                      </a:r>
                    </a:p>
                  </a:txBody>
                  <a:tcPr/>
                </a:tc>
                <a:tc>
                  <a:txBody>
                    <a:bodyPr/>
                    <a:lstStyle/>
                    <a:p>
                      <a:pPr lvl="0" algn="ctr">
                        <a:buNone/>
                      </a:pPr>
                      <a:r>
                        <a:rPr lang="en-US" sz="2400"/>
                        <a:t>10.5</a:t>
                      </a:r>
                    </a:p>
                  </a:txBody>
                  <a:tcPr/>
                </a:tc>
                <a:tc>
                  <a:txBody>
                    <a:bodyPr/>
                    <a:lstStyle/>
                    <a:p>
                      <a:pPr lvl="0" algn="ctr">
                        <a:buNone/>
                      </a:pPr>
                      <a:r>
                        <a:rPr lang="en-US" sz="2400"/>
                        <a:t>8</a:t>
                      </a:r>
                    </a:p>
                  </a:txBody>
                  <a:tcPr/>
                </a:tc>
                <a:tc>
                  <a:txBody>
                    <a:bodyPr/>
                    <a:lstStyle/>
                    <a:p>
                      <a:pPr algn="ctr"/>
                      <a:r>
                        <a:rPr lang="en-US" sz="2400" dirty="0"/>
                        <a:t>45 = Full-time</a:t>
                      </a:r>
                    </a:p>
                  </a:txBody>
                  <a:tcPr/>
                </a:tc>
                <a:extLst>
                  <a:ext uri="{0D108BD9-81ED-4DB2-BD59-A6C34878D82A}">
                    <a16:rowId xmlns:a16="http://schemas.microsoft.com/office/drawing/2014/main" val="2027207762"/>
                  </a:ext>
                </a:extLst>
              </a:tr>
            </a:tbl>
          </a:graphicData>
        </a:graphic>
      </p:graphicFrame>
      <p:graphicFrame>
        <p:nvGraphicFramePr>
          <p:cNvPr id="10" name="Content Placeholder 9">
            <a:extLst>
              <a:ext uri="{FF2B5EF4-FFF2-40B4-BE49-F238E27FC236}">
                <a16:creationId xmlns:a16="http://schemas.microsoft.com/office/drawing/2014/main" id="{EFDCDA06-4056-4CB6-8500-87C9CDC87CB5}"/>
              </a:ext>
            </a:extLst>
          </p:cNvPr>
          <p:cNvGraphicFramePr>
            <a:graphicFrameLocks noGrp="1"/>
          </p:cNvGraphicFramePr>
          <p:nvPr>
            <p:ph sz="half" idx="2"/>
            <p:extLst>
              <p:ext uri="{D42A27DB-BD31-4B8C-83A1-F6EECF244321}">
                <p14:modId xmlns:p14="http://schemas.microsoft.com/office/powerpoint/2010/main" val="4083341876"/>
              </p:ext>
            </p:extLst>
          </p:nvPr>
        </p:nvGraphicFramePr>
        <p:xfrm>
          <a:off x="152400" y="4305300"/>
          <a:ext cx="11887200" cy="128016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004446767"/>
                    </a:ext>
                  </a:extLst>
                </a:gridCol>
                <a:gridCol w="1981200">
                  <a:extLst>
                    <a:ext uri="{9D8B030D-6E8A-4147-A177-3AD203B41FA5}">
                      <a16:colId xmlns:a16="http://schemas.microsoft.com/office/drawing/2014/main" val="3282737509"/>
                    </a:ext>
                  </a:extLst>
                </a:gridCol>
                <a:gridCol w="1981200">
                  <a:extLst>
                    <a:ext uri="{9D8B030D-6E8A-4147-A177-3AD203B41FA5}">
                      <a16:colId xmlns:a16="http://schemas.microsoft.com/office/drawing/2014/main" val="2754518373"/>
                    </a:ext>
                  </a:extLst>
                </a:gridCol>
                <a:gridCol w="1981200">
                  <a:extLst>
                    <a:ext uri="{9D8B030D-6E8A-4147-A177-3AD203B41FA5}">
                      <a16:colId xmlns:a16="http://schemas.microsoft.com/office/drawing/2014/main" val="4128623640"/>
                    </a:ext>
                  </a:extLst>
                </a:gridCol>
                <a:gridCol w="1981200">
                  <a:extLst>
                    <a:ext uri="{9D8B030D-6E8A-4147-A177-3AD203B41FA5}">
                      <a16:colId xmlns:a16="http://schemas.microsoft.com/office/drawing/2014/main" val="19531228"/>
                    </a:ext>
                  </a:extLst>
                </a:gridCol>
                <a:gridCol w="1981200">
                  <a:extLst>
                    <a:ext uri="{9D8B030D-6E8A-4147-A177-3AD203B41FA5}">
                      <a16:colId xmlns:a16="http://schemas.microsoft.com/office/drawing/2014/main" val="834185235"/>
                    </a:ext>
                  </a:extLst>
                </a:gridCol>
              </a:tblGrid>
              <a:tr h="370840">
                <a:tc>
                  <a:txBody>
                    <a:bodyPr/>
                    <a:lstStyle/>
                    <a:p>
                      <a:pPr algn="ctr"/>
                      <a:r>
                        <a:rPr lang="en-US" sz="2400"/>
                        <a:t>Reporting</a:t>
                      </a:r>
                    </a:p>
                  </a:txBody>
                  <a:tcPr/>
                </a:tc>
                <a:tc>
                  <a:txBody>
                    <a:bodyPr/>
                    <a:lstStyle/>
                    <a:p>
                      <a:pPr algn="ctr"/>
                      <a:r>
                        <a:rPr lang="en-US" sz="2400"/>
                        <a:t>Monday</a:t>
                      </a:r>
                    </a:p>
                  </a:txBody>
                  <a:tcPr/>
                </a:tc>
                <a:tc>
                  <a:txBody>
                    <a:bodyPr/>
                    <a:lstStyle/>
                    <a:p>
                      <a:pPr algn="ctr"/>
                      <a:r>
                        <a:rPr lang="en-US" sz="2400"/>
                        <a:t>Tuesday</a:t>
                      </a:r>
                    </a:p>
                  </a:txBody>
                  <a:tcPr/>
                </a:tc>
                <a:tc>
                  <a:txBody>
                    <a:bodyPr/>
                    <a:lstStyle/>
                    <a:p>
                      <a:pPr algn="ctr"/>
                      <a:r>
                        <a:rPr lang="en-US" sz="2400"/>
                        <a:t>Wednesday</a:t>
                      </a:r>
                    </a:p>
                  </a:txBody>
                  <a:tcPr/>
                </a:tc>
                <a:tc>
                  <a:txBody>
                    <a:bodyPr/>
                    <a:lstStyle/>
                    <a:p>
                      <a:pPr algn="ctr"/>
                      <a:r>
                        <a:rPr lang="en-US" sz="2400"/>
                        <a:t>Thursday</a:t>
                      </a:r>
                    </a:p>
                  </a:txBody>
                  <a:tcPr/>
                </a:tc>
                <a:tc>
                  <a:txBody>
                    <a:bodyPr/>
                    <a:lstStyle/>
                    <a:p>
                      <a:pPr algn="ctr"/>
                      <a:r>
                        <a:rPr lang="en-US" sz="2400"/>
                        <a:t>Friday</a:t>
                      </a:r>
                    </a:p>
                  </a:txBody>
                  <a:tcPr/>
                </a:tc>
                <a:extLst>
                  <a:ext uri="{0D108BD9-81ED-4DB2-BD59-A6C34878D82A}">
                    <a16:rowId xmlns:a16="http://schemas.microsoft.com/office/drawing/2014/main" val="54227159"/>
                  </a:ext>
                </a:extLst>
              </a:tr>
              <a:tr h="370840">
                <a:tc>
                  <a:txBody>
                    <a:bodyPr/>
                    <a:lstStyle/>
                    <a:p>
                      <a:pPr algn="ctr"/>
                      <a:r>
                        <a:rPr lang="en-US" sz="2400"/>
                        <a:t>Category</a:t>
                      </a:r>
                    </a:p>
                  </a:txBody>
                  <a:tcPr/>
                </a:tc>
                <a:tc>
                  <a:txBody>
                    <a:bodyPr/>
                    <a:lstStyle/>
                    <a:p>
                      <a:pPr algn="ctr"/>
                      <a:r>
                        <a:rPr lang="en-US" sz="2400"/>
                        <a:t>Full-time</a:t>
                      </a:r>
                    </a:p>
                  </a:txBody>
                  <a:tcPr/>
                </a:tc>
                <a:tc>
                  <a:txBody>
                    <a:bodyPr/>
                    <a:lstStyle/>
                    <a:p>
                      <a:pPr lvl="0" algn="ctr">
                        <a:lnSpc>
                          <a:spcPct val="100000"/>
                        </a:lnSpc>
                        <a:spcBef>
                          <a:spcPts val="0"/>
                        </a:spcBef>
                        <a:spcAft>
                          <a:spcPts val="0"/>
                        </a:spcAft>
                        <a:buNone/>
                      </a:pPr>
                      <a:r>
                        <a:rPr lang="en-US" sz="2400" b="0" i="0" u="none" strike="noStrike" noProof="0" dirty="0">
                          <a:latin typeface="Arial"/>
                        </a:rPr>
                        <a:t>Full-time-plus</a:t>
                      </a:r>
                    </a:p>
                  </a:txBody>
                  <a:tcPr/>
                </a:tc>
                <a:tc>
                  <a:txBody>
                    <a:bodyPr/>
                    <a:lstStyle/>
                    <a:p>
                      <a:pPr lvl="0" algn="ctr">
                        <a:lnSpc>
                          <a:spcPct val="100000"/>
                        </a:lnSpc>
                        <a:spcBef>
                          <a:spcPts val="0"/>
                        </a:spcBef>
                        <a:spcAft>
                          <a:spcPts val="0"/>
                        </a:spcAft>
                        <a:buNone/>
                      </a:pPr>
                      <a:r>
                        <a:rPr lang="en-US" sz="2400" b="0" i="0" u="none" strike="noStrike" noProof="0" dirty="0">
                          <a:latin typeface="Arial"/>
                        </a:rPr>
                        <a:t>Full-time</a:t>
                      </a:r>
                    </a:p>
                  </a:txBody>
                  <a:tcPr/>
                </a:tc>
                <a:tc>
                  <a:txBody>
                    <a:bodyPr/>
                    <a:lstStyle/>
                    <a:p>
                      <a:pPr lvl="0" algn="ctr">
                        <a:lnSpc>
                          <a:spcPct val="100000"/>
                        </a:lnSpc>
                        <a:spcBef>
                          <a:spcPts val="0"/>
                        </a:spcBef>
                        <a:spcAft>
                          <a:spcPts val="0"/>
                        </a:spcAft>
                        <a:buNone/>
                      </a:pPr>
                      <a:r>
                        <a:rPr lang="en-US" sz="2400" b="0" i="0" u="none" strike="noStrike" noProof="0" dirty="0">
                          <a:latin typeface="Arial"/>
                        </a:rPr>
                        <a:t>Full-time-plus</a:t>
                      </a:r>
                    </a:p>
                  </a:txBody>
                  <a:tcPr/>
                </a:tc>
                <a:tc>
                  <a:txBody>
                    <a:bodyPr/>
                    <a:lstStyle/>
                    <a:p>
                      <a:pPr lvl="0" algn="ctr">
                        <a:lnSpc>
                          <a:spcPct val="100000"/>
                        </a:lnSpc>
                        <a:spcBef>
                          <a:spcPts val="0"/>
                        </a:spcBef>
                        <a:spcAft>
                          <a:spcPts val="0"/>
                        </a:spcAft>
                        <a:buNone/>
                      </a:pPr>
                      <a:r>
                        <a:rPr lang="en-US" sz="2400" b="0" i="0" u="none" strike="noStrike" noProof="0" dirty="0">
                          <a:latin typeface="Arial"/>
                        </a:rPr>
                        <a:t>Full-time</a:t>
                      </a:r>
                    </a:p>
                  </a:txBody>
                  <a:tcPr/>
                </a:tc>
                <a:extLst>
                  <a:ext uri="{0D108BD9-81ED-4DB2-BD59-A6C34878D82A}">
                    <a16:rowId xmlns:a16="http://schemas.microsoft.com/office/drawing/2014/main" val="2898810205"/>
                  </a:ext>
                </a:extLst>
              </a:tr>
            </a:tbl>
          </a:graphicData>
        </a:graphic>
      </p:graphicFrame>
      <p:sp>
        <p:nvSpPr>
          <p:cNvPr id="5" name="Slide Number Placeholder 4">
            <a:extLst>
              <a:ext uri="{FF2B5EF4-FFF2-40B4-BE49-F238E27FC236}">
                <a16:creationId xmlns:a16="http://schemas.microsoft.com/office/drawing/2014/main" id="{A792BE62-B0A0-4930-8CE5-8694BE8BF8CC}"/>
              </a:ext>
            </a:extLst>
          </p:cNvPr>
          <p:cNvSpPr>
            <a:spLocks noGrp="1"/>
          </p:cNvSpPr>
          <p:nvPr>
            <p:ph type="sldNum" sz="quarter" idx="4294967295"/>
          </p:nvPr>
        </p:nvSpPr>
        <p:spPr>
          <a:xfrm>
            <a:off x="9448800" y="6310313"/>
            <a:ext cx="2743200" cy="365125"/>
          </a:xfrm>
          <a:prstGeom prst="rect">
            <a:avLst/>
          </a:prstGeom>
        </p:spPr>
        <p:txBody>
          <a:bodyPr/>
          <a:lstStyle/>
          <a:p>
            <a:pPr algn="r"/>
            <a:fld id="{2AA74813-043C-43CB-9E82-7CAA19F31821}" type="slidenum">
              <a:rPr lang="en-US" sz="2400" smtClean="0">
                <a:solidFill>
                  <a:schemeClr val="bg1"/>
                </a:solidFill>
              </a:rPr>
              <a:pPr algn="r"/>
              <a:t>45</a:t>
            </a:fld>
            <a:endParaRPr lang="en-US" sz="2400">
              <a:solidFill>
                <a:schemeClr val="bg1"/>
              </a:solidFill>
            </a:endParaRPr>
          </a:p>
        </p:txBody>
      </p:sp>
    </p:spTree>
    <p:extLst>
      <p:ext uri="{BB962C8B-B14F-4D97-AF65-F5344CB8AC3E}">
        <p14:creationId xmlns:p14="http://schemas.microsoft.com/office/powerpoint/2010/main" val="4280770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3DED-1134-4E2A-9E21-8E7BBEFF50E0}"/>
              </a:ext>
            </a:extLst>
          </p:cNvPr>
          <p:cNvSpPr>
            <a:spLocks noGrp="1"/>
          </p:cNvSpPr>
          <p:nvPr>
            <p:ph type="title"/>
          </p:nvPr>
        </p:nvSpPr>
        <p:spPr>
          <a:xfrm>
            <a:off x="1244906" y="203799"/>
            <a:ext cx="8958550" cy="1325563"/>
          </a:xfrm>
        </p:spPr>
        <p:txBody>
          <a:bodyPr>
            <a:normAutofit fontScale="90000"/>
          </a:bodyPr>
          <a:lstStyle/>
          <a:p>
            <a:r>
              <a:rPr lang="en-US">
                <a:cs typeface="Arial"/>
              </a:rPr>
              <a:t>Changes to </a:t>
            </a:r>
            <a:r>
              <a:rPr lang="en-US">
                <a:ea typeface="+mj-lt"/>
                <a:cs typeface="+mj-lt"/>
              </a:rPr>
              <a:t>Child Development Provider Accounting Reporting Information System</a:t>
            </a:r>
            <a:r>
              <a:rPr lang="en-US" b="0">
                <a:ea typeface="+mj-lt"/>
                <a:cs typeface="+mj-lt"/>
              </a:rPr>
              <a:t> (</a:t>
            </a:r>
            <a:r>
              <a:rPr lang="en-US">
                <a:cs typeface="Arial"/>
              </a:rPr>
              <a:t>CPARIS) Reporting</a:t>
            </a:r>
          </a:p>
        </p:txBody>
      </p:sp>
      <p:sp>
        <p:nvSpPr>
          <p:cNvPr id="4" name="Content Placeholder 3">
            <a:extLst>
              <a:ext uri="{FF2B5EF4-FFF2-40B4-BE49-F238E27FC236}">
                <a16:creationId xmlns:a16="http://schemas.microsoft.com/office/drawing/2014/main" id="{781D43FD-C936-4086-9581-DD89D5BD53A2}"/>
              </a:ext>
            </a:extLst>
          </p:cNvPr>
          <p:cNvSpPr>
            <a:spLocks noGrp="1"/>
          </p:cNvSpPr>
          <p:nvPr>
            <p:ph sz="half" idx="2"/>
          </p:nvPr>
        </p:nvSpPr>
        <p:spPr>
          <a:xfrm>
            <a:off x="107377" y="1839582"/>
            <a:ext cx="11874714" cy="5025081"/>
          </a:xfrm>
        </p:spPr>
        <p:txBody>
          <a:bodyPr vert="horz" lIns="91440" tIns="45720" rIns="91440" bIns="45720" rtlCol="0" anchor="t">
            <a:normAutofit/>
          </a:bodyPr>
          <a:lstStyle/>
          <a:p>
            <a:r>
              <a:rPr lang="en">
                <a:ea typeface="+mn-lt"/>
                <a:cs typeface="+mn-lt"/>
              </a:rPr>
              <a:t>The CPARIS CSPP reporting interface will be updated</a:t>
            </a:r>
            <a:endParaRPr lang="en-US">
              <a:ea typeface="+mn-lt"/>
              <a:cs typeface="+mn-lt"/>
            </a:endParaRPr>
          </a:p>
          <a:p>
            <a:endParaRPr lang="en">
              <a:ea typeface="+mn-lt"/>
              <a:cs typeface="+mn-lt"/>
            </a:endParaRPr>
          </a:p>
          <a:p>
            <a:r>
              <a:rPr lang="en">
                <a:ea typeface="+mn-lt"/>
                <a:cs typeface="+mn-lt"/>
              </a:rPr>
              <a:t>Beginning with January reports, CSPP enrollment will be reported by service county</a:t>
            </a:r>
            <a:endParaRPr lang="en"/>
          </a:p>
          <a:p>
            <a:endParaRPr lang="en">
              <a:ea typeface="+mn-lt"/>
              <a:cs typeface="+mn-lt"/>
            </a:endParaRPr>
          </a:p>
          <a:p>
            <a:r>
              <a:rPr lang="en">
                <a:ea typeface="+mn-lt"/>
                <a:cs typeface="+mn-lt"/>
              </a:rPr>
              <a:t>The service county options are specific to each contractor and based on service county information provided in the Child  Development Management Information System (CDMIS)</a:t>
            </a:r>
            <a:endParaRPr lang="en-US"/>
          </a:p>
        </p:txBody>
      </p:sp>
      <p:sp>
        <p:nvSpPr>
          <p:cNvPr id="5" name="Slide Number Placeholder 4">
            <a:extLst>
              <a:ext uri="{FF2B5EF4-FFF2-40B4-BE49-F238E27FC236}">
                <a16:creationId xmlns:a16="http://schemas.microsoft.com/office/drawing/2014/main" id="{45C7F211-DC44-4FEA-9683-BE6A1B0165B8}"/>
              </a:ext>
            </a:extLst>
          </p:cNvPr>
          <p:cNvSpPr>
            <a:spLocks noGrp="1"/>
          </p:cNvSpPr>
          <p:nvPr>
            <p:ph type="sldNum" sz="quarter" idx="10"/>
          </p:nvPr>
        </p:nvSpPr>
        <p:spPr/>
        <p:txBody>
          <a:bodyPr/>
          <a:lstStyle/>
          <a:p>
            <a:fld id="{2AA74813-043C-43CB-9E82-7CAA19F31821}" type="slidenum">
              <a:rPr lang="en-US" smtClean="0"/>
              <a:pPr/>
              <a:t>46</a:t>
            </a:fld>
            <a:endParaRPr lang="en-US"/>
          </a:p>
        </p:txBody>
      </p:sp>
    </p:spTree>
    <p:extLst>
      <p:ext uri="{BB962C8B-B14F-4D97-AF65-F5344CB8AC3E}">
        <p14:creationId xmlns:p14="http://schemas.microsoft.com/office/powerpoint/2010/main" val="1477533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3DED-1134-4E2A-9E21-8E7BBEFF50E0}"/>
              </a:ext>
            </a:extLst>
          </p:cNvPr>
          <p:cNvSpPr>
            <a:spLocks noGrp="1"/>
          </p:cNvSpPr>
          <p:nvPr>
            <p:ph type="title"/>
          </p:nvPr>
        </p:nvSpPr>
        <p:spPr>
          <a:xfrm>
            <a:off x="1244906" y="203799"/>
            <a:ext cx="8958550" cy="1325563"/>
          </a:xfrm>
        </p:spPr>
        <p:txBody>
          <a:bodyPr/>
          <a:lstStyle/>
          <a:p>
            <a:r>
              <a:rPr lang="en-US">
                <a:cs typeface="Arial"/>
              </a:rPr>
              <a:t>Changes to CSPP Calculation Worksheets</a:t>
            </a:r>
          </a:p>
        </p:txBody>
      </p:sp>
      <p:sp>
        <p:nvSpPr>
          <p:cNvPr id="4" name="Content Placeholder 3">
            <a:extLst>
              <a:ext uri="{FF2B5EF4-FFF2-40B4-BE49-F238E27FC236}">
                <a16:creationId xmlns:a16="http://schemas.microsoft.com/office/drawing/2014/main" id="{781D43FD-C936-4086-9581-DD89D5BD53A2}"/>
              </a:ext>
            </a:extLst>
          </p:cNvPr>
          <p:cNvSpPr>
            <a:spLocks noGrp="1"/>
          </p:cNvSpPr>
          <p:nvPr>
            <p:ph sz="half" idx="2"/>
          </p:nvPr>
        </p:nvSpPr>
        <p:spPr>
          <a:xfrm>
            <a:off x="164886" y="1638299"/>
            <a:ext cx="11874714" cy="4609445"/>
          </a:xfrm>
        </p:spPr>
        <p:txBody>
          <a:bodyPr vert="horz" lIns="91440" tIns="45720" rIns="91440" bIns="45720" rtlCol="0" anchor="t">
            <a:normAutofit/>
          </a:bodyPr>
          <a:lstStyle/>
          <a:p>
            <a:r>
              <a:rPr lang="en">
                <a:ea typeface="+mn-lt"/>
                <a:cs typeface="+mn-lt"/>
              </a:rPr>
              <a:t>Fiscal Year (FY) 2021</a:t>
            </a:r>
            <a:r>
              <a:rPr lang="en-US">
                <a:ea typeface="+mn-lt"/>
                <a:cs typeface="+mn-lt"/>
              </a:rPr>
              <a:t>—</a:t>
            </a:r>
            <a:r>
              <a:rPr lang="en">
                <a:ea typeface="+mn-lt"/>
                <a:cs typeface="+mn-lt"/>
              </a:rPr>
              <a:t>22 CSPP calculation worksheets have been updated</a:t>
            </a:r>
          </a:p>
          <a:p>
            <a:endParaRPr lang="en">
              <a:ea typeface="+mn-lt"/>
              <a:cs typeface="+mn-lt"/>
            </a:endParaRPr>
          </a:p>
          <a:p>
            <a:r>
              <a:rPr lang="en">
                <a:ea typeface="+mn-lt"/>
                <a:cs typeface="+mn-lt"/>
              </a:rPr>
              <a:t>Beginning with January reports, worksheets will no longer</a:t>
            </a:r>
            <a:r>
              <a:rPr lang="en" b="1">
                <a:ea typeface="+mn-lt"/>
                <a:cs typeface="+mn-lt"/>
              </a:rPr>
              <a:t> </a:t>
            </a:r>
            <a:r>
              <a:rPr lang="en">
                <a:ea typeface="+mn-lt"/>
                <a:cs typeface="+mn-lt"/>
              </a:rPr>
              <a:t>include:</a:t>
            </a:r>
          </a:p>
          <a:p>
            <a:endParaRPr lang="en">
              <a:ea typeface="+mn-lt"/>
              <a:cs typeface="+mn-lt"/>
            </a:endParaRPr>
          </a:p>
          <a:p>
            <a:pPr lvl="1"/>
            <a:r>
              <a:rPr lang="en">
                <a:ea typeface="+mn-lt"/>
                <a:cs typeface="+mn-lt"/>
              </a:rPr>
              <a:t> Contract rate</a:t>
            </a:r>
          </a:p>
          <a:p>
            <a:pPr lvl="1"/>
            <a:r>
              <a:rPr lang="en">
                <a:ea typeface="+mn-lt"/>
                <a:cs typeface="+mn-lt"/>
              </a:rPr>
              <a:t> Reported total adjusted child days of enrollment</a:t>
            </a:r>
          </a:p>
          <a:p>
            <a:pPr lvl="1"/>
            <a:r>
              <a:rPr lang="en">
                <a:cs typeface="Arial"/>
              </a:rPr>
              <a:t> Service earnings</a:t>
            </a:r>
          </a:p>
        </p:txBody>
      </p:sp>
      <p:sp>
        <p:nvSpPr>
          <p:cNvPr id="5" name="Slide Number Placeholder 4">
            <a:extLst>
              <a:ext uri="{FF2B5EF4-FFF2-40B4-BE49-F238E27FC236}">
                <a16:creationId xmlns:a16="http://schemas.microsoft.com/office/drawing/2014/main" id="{45C7F211-DC44-4FEA-9683-BE6A1B0165B8}"/>
              </a:ext>
            </a:extLst>
          </p:cNvPr>
          <p:cNvSpPr>
            <a:spLocks noGrp="1"/>
          </p:cNvSpPr>
          <p:nvPr>
            <p:ph type="sldNum" sz="quarter" idx="10"/>
          </p:nvPr>
        </p:nvSpPr>
        <p:spPr/>
        <p:txBody>
          <a:bodyPr/>
          <a:lstStyle/>
          <a:p>
            <a:fld id="{2AA74813-043C-43CB-9E82-7CAA19F31821}" type="slidenum">
              <a:rPr lang="en-US" smtClean="0"/>
              <a:pPr/>
              <a:t>47</a:t>
            </a:fld>
            <a:endParaRPr lang="en-US"/>
          </a:p>
        </p:txBody>
      </p:sp>
    </p:spTree>
    <p:extLst>
      <p:ext uri="{BB962C8B-B14F-4D97-AF65-F5344CB8AC3E}">
        <p14:creationId xmlns:p14="http://schemas.microsoft.com/office/powerpoint/2010/main" val="3481273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3DED-1134-4E2A-9E21-8E7BBEFF50E0}"/>
              </a:ext>
            </a:extLst>
          </p:cNvPr>
          <p:cNvSpPr>
            <a:spLocks noGrp="1"/>
          </p:cNvSpPr>
          <p:nvPr>
            <p:ph type="title"/>
          </p:nvPr>
        </p:nvSpPr>
        <p:spPr>
          <a:xfrm>
            <a:off x="1244906" y="203799"/>
            <a:ext cx="8958550" cy="1325563"/>
          </a:xfrm>
        </p:spPr>
        <p:txBody>
          <a:bodyPr>
            <a:noAutofit/>
          </a:bodyPr>
          <a:lstStyle/>
          <a:p>
            <a:r>
              <a:rPr lang="en-US" sz="3600">
                <a:cs typeface="Arial"/>
              </a:rPr>
              <a:t>Changes to CSPP Calculation Worksheets and CPARIS in FY 2022—23</a:t>
            </a:r>
          </a:p>
        </p:txBody>
      </p:sp>
      <p:sp>
        <p:nvSpPr>
          <p:cNvPr id="4" name="Content Placeholder 3">
            <a:extLst>
              <a:ext uri="{FF2B5EF4-FFF2-40B4-BE49-F238E27FC236}">
                <a16:creationId xmlns:a16="http://schemas.microsoft.com/office/drawing/2014/main" id="{781D43FD-C936-4086-9581-DD89D5BD53A2}"/>
              </a:ext>
            </a:extLst>
          </p:cNvPr>
          <p:cNvSpPr>
            <a:spLocks noGrp="1"/>
          </p:cNvSpPr>
          <p:nvPr>
            <p:ph sz="half" idx="2"/>
          </p:nvPr>
        </p:nvSpPr>
        <p:spPr>
          <a:xfrm>
            <a:off x="265528" y="1839582"/>
            <a:ext cx="11874714" cy="5025081"/>
          </a:xfrm>
        </p:spPr>
        <p:txBody>
          <a:bodyPr vert="horz" lIns="91440" tIns="45720" rIns="91440" bIns="45720" rtlCol="0" anchor="t">
            <a:normAutofit/>
          </a:bodyPr>
          <a:lstStyle/>
          <a:p>
            <a:r>
              <a:rPr lang="en">
                <a:ea typeface="+mn-lt"/>
                <a:cs typeface="+mn-lt"/>
              </a:rPr>
              <a:t>CDE is building calculation worksheets in CPARIS</a:t>
            </a:r>
          </a:p>
          <a:p>
            <a:endParaRPr lang="en">
              <a:ea typeface="+mn-lt"/>
              <a:cs typeface="+mn-lt"/>
            </a:endParaRPr>
          </a:p>
          <a:p>
            <a:r>
              <a:rPr lang="en">
                <a:ea typeface="+mn-lt"/>
                <a:cs typeface="+mn-lt"/>
              </a:rPr>
              <a:t>Calculation worksheets will display service earnings by county</a:t>
            </a:r>
          </a:p>
          <a:p>
            <a:endParaRPr lang="en">
              <a:cs typeface="Arial"/>
            </a:endParaRPr>
          </a:p>
          <a:p>
            <a:r>
              <a:rPr lang="en">
                <a:cs typeface="Arial"/>
              </a:rPr>
              <a:t>Calculation worksheets will be viewable in CPARIS</a:t>
            </a:r>
          </a:p>
        </p:txBody>
      </p:sp>
      <p:sp>
        <p:nvSpPr>
          <p:cNvPr id="5" name="Slide Number Placeholder 4">
            <a:extLst>
              <a:ext uri="{FF2B5EF4-FFF2-40B4-BE49-F238E27FC236}">
                <a16:creationId xmlns:a16="http://schemas.microsoft.com/office/drawing/2014/main" id="{45C7F211-DC44-4FEA-9683-BE6A1B0165B8}"/>
              </a:ext>
            </a:extLst>
          </p:cNvPr>
          <p:cNvSpPr>
            <a:spLocks noGrp="1"/>
          </p:cNvSpPr>
          <p:nvPr>
            <p:ph type="sldNum" sz="quarter" idx="10"/>
          </p:nvPr>
        </p:nvSpPr>
        <p:spPr/>
        <p:txBody>
          <a:bodyPr/>
          <a:lstStyle/>
          <a:p>
            <a:fld id="{2AA74813-043C-43CB-9E82-7CAA19F31821}" type="slidenum">
              <a:rPr lang="en-US" smtClean="0"/>
              <a:pPr/>
              <a:t>48</a:t>
            </a:fld>
            <a:endParaRPr lang="en-US"/>
          </a:p>
        </p:txBody>
      </p:sp>
    </p:spTree>
    <p:extLst>
      <p:ext uri="{BB962C8B-B14F-4D97-AF65-F5344CB8AC3E}">
        <p14:creationId xmlns:p14="http://schemas.microsoft.com/office/powerpoint/2010/main" val="2615881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3DED-1134-4E2A-9E21-8E7BBEFF50E0}"/>
              </a:ext>
            </a:extLst>
          </p:cNvPr>
          <p:cNvSpPr>
            <a:spLocks noGrp="1"/>
          </p:cNvSpPr>
          <p:nvPr>
            <p:ph type="title"/>
          </p:nvPr>
        </p:nvSpPr>
        <p:spPr>
          <a:xfrm>
            <a:off x="1244906" y="203799"/>
            <a:ext cx="8958550" cy="1325563"/>
          </a:xfrm>
        </p:spPr>
        <p:txBody>
          <a:bodyPr/>
          <a:lstStyle/>
          <a:p>
            <a:r>
              <a:rPr lang="en-US">
                <a:cs typeface="Arial"/>
              </a:rPr>
              <a:t>Next Steps for CSPP Contractors</a:t>
            </a:r>
          </a:p>
        </p:txBody>
      </p:sp>
      <p:sp>
        <p:nvSpPr>
          <p:cNvPr id="4" name="Content Placeholder 3">
            <a:extLst>
              <a:ext uri="{FF2B5EF4-FFF2-40B4-BE49-F238E27FC236}">
                <a16:creationId xmlns:a16="http://schemas.microsoft.com/office/drawing/2014/main" id="{781D43FD-C936-4086-9581-DD89D5BD53A2}"/>
              </a:ext>
            </a:extLst>
          </p:cNvPr>
          <p:cNvSpPr>
            <a:spLocks noGrp="1"/>
          </p:cNvSpPr>
          <p:nvPr>
            <p:ph sz="half" idx="2"/>
          </p:nvPr>
        </p:nvSpPr>
        <p:spPr>
          <a:xfrm>
            <a:off x="164886" y="1638299"/>
            <a:ext cx="11874714" cy="5025081"/>
          </a:xfrm>
        </p:spPr>
        <p:txBody>
          <a:bodyPr vert="horz" lIns="91440" tIns="45720" rIns="91440" bIns="45720" rtlCol="0" anchor="t">
            <a:normAutofit/>
          </a:bodyPr>
          <a:lstStyle/>
          <a:p>
            <a:r>
              <a:rPr lang="en" sz="3600">
                <a:ea typeface="+mn-lt"/>
                <a:cs typeface="+mn-lt"/>
              </a:rPr>
              <a:t>Determine if currently enrolled children should be reported as part-time, full-time, or full-time-plus</a:t>
            </a:r>
          </a:p>
          <a:p>
            <a:r>
              <a:rPr lang="en" sz="3600">
                <a:cs typeface="Arial"/>
              </a:rPr>
              <a:t>For contractors operating in multiple service counties, determine a process for reporting enrollment by service county</a:t>
            </a:r>
          </a:p>
          <a:p>
            <a:r>
              <a:rPr lang="en" sz="3600">
                <a:cs typeface="Arial"/>
              </a:rPr>
              <a:t>Verify sites indicated in CDMIS are accurate</a:t>
            </a:r>
          </a:p>
          <a:p>
            <a:r>
              <a:rPr lang="en" sz="3600">
                <a:cs typeface="Arial"/>
              </a:rPr>
              <a:t>Update reporting procedures</a:t>
            </a:r>
          </a:p>
        </p:txBody>
      </p:sp>
      <p:sp>
        <p:nvSpPr>
          <p:cNvPr id="5" name="Slide Number Placeholder 4">
            <a:extLst>
              <a:ext uri="{FF2B5EF4-FFF2-40B4-BE49-F238E27FC236}">
                <a16:creationId xmlns:a16="http://schemas.microsoft.com/office/drawing/2014/main" id="{45C7F211-DC44-4FEA-9683-BE6A1B0165B8}"/>
              </a:ext>
            </a:extLst>
          </p:cNvPr>
          <p:cNvSpPr>
            <a:spLocks noGrp="1"/>
          </p:cNvSpPr>
          <p:nvPr>
            <p:ph type="sldNum" sz="quarter" idx="10"/>
          </p:nvPr>
        </p:nvSpPr>
        <p:spPr/>
        <p:txBody>
          <a:bodyPr/>
          <a:lstStyle/>
          <a:p>
            <a:fld id="{2AA74813-043C-43CB-9E82-7CAA19F31821}" type="slidenum">
              <a:rPr lang="en-US" smtClean="0"/>
              <a:pPr/>
              <a:t>49</a:t>
            </a:fld>
            <a:endParaRPr lang="en-US"/>
          </a:p>
        </p:txBody>
      </p:sp>
    </p:spTree>
    <p:extLst>
      <p:ext uri="{BB962C8B-B14F-4D97-AF65-F5344CB8AC3E}">
        <p14:creationId xmlns:p14="http://schemas.microsoft.com/office/powerpoint/2010/main" val="158937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8F37-2DED-4FE3-920B-B889E4E8BFA4}"/>
              </a:ext>
            </a:extLst>
          </p:cNvPr>
          <p:cNvSpPr>
            <a:spLocks noGrp="1"/>
          </p:cNvSpPr>
          <p:nvPr>
            <p:ph type="title"/>
          </p:nvPr>
        </p:nvSpPr>
        <p:spPr/>
        <p:txBody>
          <a:bodyPr/>
          <a:lstStyle/>
          <a:p>
            <a:r>
              <a:rPr lang="en-US">
                <a:cs typeface="Arial"/>
              </a:rPr>
              <a:t>Rate Reform January 1, 2022, Implementation</a:t>
            </a:r>
            <a:endParaRPr lang="en-US"/>
          </a:p>
        </p:txBody>
      </p:sp>
      <p:sp>
        <p:nvSpPr>
          <p:cNvPr id="3" name="Content Placeholder 2">
            <a:extLst>
              <a:ext uri="{FF2B5EF4-FFF2-40B4-BE49-F238E27FC236}">
                <a16:creationId xmlns:a16="http://schemas.microsoft.com/office/drawing/2014/main" id="{020CFFCB-B704-414F-B99B-E34736061955}"/>
              </a:ext>
            </a:extLst>
          </p:cNvPr>
          <p:cNvSpPr>
            <a:spLocks noGrp="1"/>
          </p:cNvSpPr>
          <p:nvPr>
            <p:ph sz="half" idx="1"/>
          </p:nvPr>
        </p:nvSpPr>
        <p:spPr>
          <a:xfrm>
            <a:off x="152400" y="1638300"/>
            <a:ext cx="11889544" cy="4295769"/>
          </a:xfrm>
        </p:spPr>
        <p:txBody>
          <a:bodyPr vert="horz" lIns="91440" tIns="45720" rIns="91440" bIns="45720" rtlCol="0" anchor="t">
            <a:normAutofit/>
          </a:bodyPr>
          <a:lstStyle/>
          <a:p>
            <a:pPr marL="0" indent="0">
              <a:buNone/>
            </a:pPr>
            <a:r>
              <a:rPr lang="en-US" b="1">
                <a:cs typeface="Arial"/>
              </a:rPr>
              <a:t>AB 131 and the California </a:t>
            </a:r>
            <a:r>
              <a:rPr lang="en-US" b="1" i="1">
                <a:cs typeface="Arial"/>
              </a:rPr>
              <a:t>Education Code</a:t>
            </a:r>
            <a:r>
              <a:rPr lang="en-US" b="1">
                <a:cs typeface="Arial"/>
              </a:rPr>
              <a:t> Section 8242:</a:t>
            </a:r>
          </a:p>
          <a:p>
            <a:pPr>
              <a:buNone/>
            </a:pPr>
            <a:r>
              <a:rPr lang="en-US" sz="3000">
                <a:ea typeface="+mn-lt"/>
                <a:cs typeface="+mn-lt"/>
              </a:rPr>
              <a:t>Commencing January 1, 2022, contractors who, as of December 31, 2021, received the standard reimbursement rate (SRR) established in this section shall be reimbursed at the greater of the following: </a:t>
            </a:r>
            <a:endParaRPr lang="en-US" sz="3000">
              <a:cs typeface="Arial"/>
            </a:endParaRPr>
          </a:p>
          <a:p>
            <a:pPr marL="971550" lvl="1" indent="-514350">
              <a:buAutoNum type="arabicPeriod"/>
            </a:pPr>
            <a:r>
              <a:rPr lang="en-US" sz="2800">
                <a:ea typeface="+mn-lt"/>
                <a:cs typeface="+mn-lt"/>
              </a:rPr>
              <a:t>The 75th percentile of the 2018 regional market rate (RMR) survey. </a:t>
            </a:r>
            <a:endParaRPr lang="en-US" sz="2800">
              <a:cs typeface="Arial" panose="020B0604020202020204"/>
            </a:endParaRPr>
          </a:p>
          <a:p>
            <a:pPr marL="971550" lvl="1" indent="-514350">
              <a:buAutoNum type="arabicPeriod"/>
            </a:pPr>
            <a:r>
              <a:rPr lang="en-US" sz="2800">
                <a:ea typeface="+mn-lt"/>
                <a:cs typeface="+mn-lt"/>
              </a:rPr>
              <a:t>The contract per-child reimbursement amount as of December 31, 2021. </a:t>
            </a:r>
            <a:endParaRPr lang="en-US" sz="2800">
              <a:cs typeface="Arial" panose="020B0604020202020204"/>
            </a:endParaRPr>
          </a:p>
        </p:txBody>
      </p:sp>
      <p:sp>
        <p:nvSpPr>
          <p:cNvPr id="5" name="Slide Number Placeholder 4">
            <a:extLst>
              <a:ext uri="{FF2B5EF4-FFF2-40B4-BE49-F238E27FC236}">
                <a16:creationId xmlns:a16="http://schemas.microsoft.com/office/drawing/2014/main" id="{ACE4BF90-2835-4875-A3EB-6FBF77C28FCE}"/>
              </a:ext>
            </a:extLst>
          </p:cNvPr>
          <p:cNvSpPr>
            <a:spLocks noGrp="1"/>
          </p:cNvSpPr>
          <p:nvPr>
            <p:ph type="sldNum" sz="quarter" idx="10"/>
          </p:nvPr>
        </p:nvSpPr>
        <p:spPr/>
        <p:txBody>
          <a:bodyPr/>
          <a:lstStyle/>
          <a:p>
            <a:fld id="{2AA74813-043C-43CB-9E82-7CAA19F31821}" type="slidenum">
              <a:rPr lang="en-US" smtClean="0"/>
              <a:pPr/>
              <a:t>5</a:t>
            </a:fld>
            <a:endParaRPr lang="en-US"/>
          </a:p>
        </p:txBody>
      </p:sp>
    </p:spTree>
    <p:extLst>
      <p:ext uri="{BB962C8B-B14F-4D97-AF65-F5344CB8AC3E}">
        <p14:creationId xmlns:p14="http://schemas.microsoft.com/office/powerpoint/2010/main" val="30516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500394" y="2017272"/>
            <a:ext cx="3592011" cy="862576"/>
          </a:xfrm>
        </p:spPr>
        <p:txBody>
          <a:bodyPr>
            <a:normAutofit/>
          </a:bodyPr>
          <a:lstStyle/>
          <a:p>
            <a:r>
              <a:rPr lang="en-US">
                <a:cs typeface="Arial"/>
              </a:rPr>
              <a:t>Questions</a:t>
            </a:r>
          </a:p>
        </p:txBody>
      </p:sp>
      <p:pic>
        <p:nvPicPr>
          <p:cNvPr id="8" name="Content Placeholder 8" descr="One child, sitting at a table with crayons and paper, drawing a picture.">
            <a:extLst>
              <a:ext uri="{FF2B5EF4-FFF2-40B4-BE49-F238E27FC236}">
                <a16:creationId xmlns:a16="http://schemas.microsoft.com/office/drawing/2014/main" id="{627D138C-718F-47A7-9ACB-E9D6B57F09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098668"/>
            <a:ext cx="6015580" cy="4020425"/>
          </a:xfrm>
          <a:effectLst>
            <a:outerShdw dist="50800" dir="5400000" sx="105000" sy="105000" algn="ctr" rotWithShape="0">
              <a:schemeClr val="bg1"/>
            </a:outerShdw>
          </a:effectLst>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6665853" y="4978400"/>
            <a:ext cx="5068947" cy="1512473"/>
          </a:xfrm>
        </p:spPr>
        <p:txBody>
          <a:bodyPr vert="horz" lIns="91440" tIns="45720" rIns="91440" bIns="45720" rtlCol="0" anchor="t">
            <a:normAutofit/>
          </a:bodyPr>
          <a:lstStyle/>
          <a:p>
            <a:pPr marL="0" indent="-1828800">
              <a:buNone/>
            </a:pPr>
            <a:r>
              <a:rPr lang="en-US" sz="2400">
                <a:ea typeface="+mn-lt"/>
                <a:cs typeface="+mn-lt"/>
              </a:rPr>
              <a:t>Photo Credit: Tulare City School District; Tulare, CA</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50</a:t>
            </a:fld>
            <a:endParaRPr lang="en-US"/>
          </a:p>
        </p:txBody>
      </p:sp>
    </p:spTree>
    <p:extLst>
      <p:ext uri="{BB962C8B-B14F-4D97-AF65-F5344CB8AC3E}">
        <p14:creationId xmlns:p14="http://schemas.microsoft.com/office/powerpoint/2010/main" val="2794378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52400" y="91853"/>
            <a:ext cx="11887200" cy="842552"/>
          </a:xfrm>
        </p:spPr>
        <p:txBody>
          <a:bodyPr>
            <a:normAutofit/>
          </a:bodyPr>
          <a:lstStyle/>
          <a:p>
            <a:r>
              <a:rPr lang="en-US" b="1">
                <a:cs typeface="Arial"/>
              </a:rPr>
              <a:t>Resources</a:t>
            </a:r>
            <a:endParaRPr lang="en-US">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52400" y="812903"/>
            <a:ext cx="11887200" cy="5289991"/>
          </a:xfrm>
        </p:spPr>
        <p:txBody>
          <a:bodyPr vert="horz" lIns="91440" tIns="45720" rIns="91440" bIns="45720" rtlCol="0" anchor="t">
            <a:noAutofit/>
          </a:bodyPr>
          <a:lstStyle/>
          <a:p>
            <a:pPr marL="0" indent="0">
              <a:buNone/>
            </a:pPr>
            <a:endParaRPr lang="en-US">
              <a:cs typeface="Arial" panose="020B0604020202020204"/>
            </a:endParaRPr>
          </a:p>
          <a:p>
            <a:pPr marL="0" indent="0">
              <a:buNone/>
            </a:pPr>
            <a:r>
              <a:rPr lang="en-US" sz="2800" b="1">
                <a:ea typeface="+mn-lt"/>
                <a:cs typeface="+mn-lt"/>
              </a:rPr>
              <a:t>The Early Education Nutrition Fiscal Services (EENFS) Fiscal Analysts</a:t>
            </a:r>
            <a:r>
              <a:rPr lang="en-US" sz="2400">
                <a:ea typeface="+mn-lt"/>
                <a:cs typeface="+mn-lt"/>
              </a:rPr>
              <a:t> </a:t>
            </a:r>
            <a:endParaRPr lang="en-US" sz="2400" u="sng">
              <a:solidFill>
                <a:srgbClr val="FFFF80"/>
              </a:solidFill>
              <a:cs typeface="Arial" panose="020B0604020202020204"/>
            </a:endParaRPr>
          </a:p>
          <a:p>
            <a:pPr lvl="1">
              <a:buFont typeface="Wingdings" panose="020B0604020202020204" pitchFamily="34" charset="0"/>
              <a:buChar char="Ø"/>
            </a:pPr>
            <a:r>
              <a:rPr lang="en-US" u="sng">
                <a:solidFill>
                  <a:srgbClr val="FFFF80"/>
                </a:solidFill>
                <a:ea typeface="+mn-lt"/>
                <a:cs typeface="+mn-lt"/>
                <a:hlinkClick r:id="rId3" tooltip="Early Education Nutrition and Fiscal Services webpage"/>
              </a:rPr>
              <a:t>https://www.cde.ca.gov/fg/aa/cd/faad.asp</a:t>
            </a:r>
            <a:endParaRPr lang="en-US" u="sng">
              <a:solidFill>
                <a:srgbClr val="FFFF80"/>
              </a:solidFill>
              <a:ea typeface="+mn-lt"/>
              <a:cs typeface="+mn-lt"/>
              <a:hlinkClick r:id="rId3"/>
            </a:endParaRPr>
          </a:p>
          <a:p>
            <a:pPr lvl="1">
              <a:buFont typeface="Wingdings" panose="05000000000000000000" pitchFamily="2" charset="2"/>
              <a:buChar char="Ø"/>
            </a:pPr>
            <a:endParaRPr lang="en-US">
              <a:solidFill>
                <a:srgbClr val="FFFFFF"/>
              </a:solidFill>
              <a:ea typeface="+mn-lt"/>
              <a:cs typeface="+mn-lt"/>
            </a:endParaRPr>
          </a:p>
          <a:p>
            <a:pPr marL="0" indent="0">
              <a:buNone/>
            </a:pPr>
            <a:r>
              <a:rPr lang="en-US" sz="2800" b="1">
                <a:cs typeface="Arial"/>
              </a:rPr>
              <a:t>The Program Quality Implementation (PQI) Regional Consultants</a:t>
            </a:r>
            <a:r>
              <a:rPr lang="en-US">
                <a:cs typeface="Arial"/>
              </a:rPr>
              <a:t>  </a:t>
            </a:r>
            <a:endParaRPr lang="en-US">
              <a:ea typeface="+mn-lt"/>
              <a:cs typeface="+mn-lt"/>
            </a:endParaRPr>
          </a:p>
          <a:p>
            <a:pPr lvl="1">
              <a:buFont typeface="Wingdings,Sans-Serif" panose="05000000000000000000" pitchFamily="2" charset="2"/>
              <a:buChar char="Ø"/>
            </a:pPr>
            <a:r>
              <a:rPr lang="en-US" u="sng">
                <a:solidFill>
                  <a:srgbClr val="FFFF80"/>
                </a:solidFill>
                <a:ea typeface="+mn-lt"/>
                <a:cs typeface="+mn-lt"/>
                <a:hlinkClick r:id="rId4" tooltip="Program Quality Implementation Regional Consultants webpage"/>
              </a:rPr>
              <a:t>https://www.cde.ca.gov/sp/cd/ci/assignments.asp</a:t>
            </a:r>
            <a:endParaRPr lang="en-US">
              <a:ea typeface="+mn-lt"/>
              <a:cs typeface="+mn-lt"/>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51</a:t>
            </a:fld>
            <a:endParaRPr lang="en-US"/>
          </a:p>
        </p:txBody>
      </p:sp>
    </p:spTree>
    <p:extLst>
      <p:ext uri="{BB962C8B-B14F-4D97-AF65-F5344CB8AC3E}">
        <p14:creationId xmlns:p14="http://schemas.microsoft.com/office/powerpoint/2010/main" val="2307632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A7D-562D-4984-95BF-99CDB80878F7}"/>
              </a:ext>
            </a:extLst>
          </p:cNvPr>
          <p:cNvSpPr>
            <a:spLocks noGrp="1"/>
          </p:cNvSpPr>
          <p:nvPr>
            <p:ph type="title"/>
          </p:nvPr>
        </p:nvSpPr>
        <p:spPr>
          <a:xfrm>
            <a:off x="1047480" y="1887155"/>
            <a:ext cx="4685612" cy="708081"/>
          </a:xfrm>
        </p:spPr>
        <p:txBody>
          <a:bodyPr/>
          <a:lstStyle/>
          <a:p>
            <a:r>
              <a:rPr lang="en-US"/>
              <a:t>Closing</a:t>
            </a:r>
          </a:p>
        </p:txBody>
      </p:sp>
      <p:sp>
        <p:nvSpPr>
          <p:cNvPr id="4" name="Content Placeholder 3">
            <a:extLst>
              <a:ext uri="{FF2B5EF4-FFF2-40B4-BE49-F238E27FC236}">
                <a16:creationId xmlns:a16="http://schemas.microsoft.com/office/drawing/2014/main" id="{1C8E2CA6-0A54-4186-A030-A4A26B5C9687}"/>
              </a:ext>
            </a:extLst>
          </p:cNvPr>
          <p:cNvSpPr>
            <a:spLocks noGrp="1"/>
          </p:cNvSpPr>
          <p:nvPr>
            <p:ph sz="half" idx="2"/>
          </p:nvPr>
        </p:nvSpPr>
        <p:spPr>
          <a:xfrm>
            <a:off x="925273" y="5187304"/>
            <a:ext cx="5665175" cy="1461477"/>
          </a:xfrm>
        </p:spPr>
        <p:txBody>
          <a:bodyPr vert="horz" lIns="91440" tIns="45720" rIns="91440" bIns="45720" rtlCol="0" anchor="t">
            <a:normAutofit/>
          </a:bodyPr>
          <a:lstStyle/>
          <a:p>
            <a:pPr marL="0" indent="-1828800">
              <a:buNone/>
            </a:pPr>
            <a:r>
              <a:rPr lang="en-US" sz="2400">
                <a:ea typeface="+mn-lt"/>
                <a:cs typeface="+mn-lt"/>
              </a:rPr>
              <a:t>Photo Credit: Lighthouse for Children CDC; Fresno, CA</a:t>
            </a:r>
          </a:p>
          <a:p>
            <a:pPr marL="0" indent="-1828800">
              <a:buNone/>
            </a:pPr>
            <a:endParaRPr lang="en-US" sz="2400">
              <a:ea typeface="+mn-lt"/>
              <a:cs typeface="+mn-lt"/>
            </a:endParaRPr>
          </a:p>
        </p:txBody>
      </p:sp>
      <p:pic>
        <p:nvPicPr>
          <p:cNvPr id="13" name="Content Placeholder 12" descr="Child, outside, leaning forward over a wooden box filled with plastic toys.">
            <a:extLst>
              <a:ext uri="{FF2B5EF4-FFF2-40B4-BE49-F238E27FC236}">
                <a16:creationId xmlns:a16="http://schemas.microsoft.com/office/drawing/2014/main" id="{A693AB96-16D2-4E87-BD1A-241F45DE78C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424929" y="95644"/>
            <a:ext cx="3871729" cy="5793092"/>
          </a:xfrm>
          <a:effectLst>
            <a:outerShdw dist="50800" dir="5400000" sx="105000" sy="105000" algn="ctr" rotWithShape="0">
              <a:schemeClr val="bg1"/>
            </a:outerShdw>
          </a:effectLst>
        </p:spPr>
      </p:pic>
      <p:sp>
        <p:nvSpPr>
          <p:cNvPr id="5" name="Slide Number Placeholder 4">
            <a:extLst>
              <a:ext uri="{FF2B5EF4-FFF2-40B4-BE49-F238E27FC236}">
                <a16:creationId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dirty="0" smtClean="0"/>
              <a:pPr/>
              <a:t>52</a:t>
            </a:fld>
            <a:endParaRPr lang="en-US"/>
          </a:p>
        </p:txBody>
      </p:sp>
    </p:spTree>
    <p:extLst>
      <p:ext uri="{BB962C8B-B14F-4D97-AF65-F5344CB8AC3E}">
        <p14:creationId xmlns:p14="http://schemas.microsoft.com/office/powerpoint/2010/main" val="173541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AD04-30BF-432B-8F30-301A04748D1E}"/>
              </a:ext>
            </a:extLst>
          </p:cNvPr>
          <p:cNvSpPr>
            <a:spLocks noGrp="1"/>
          </p:cNvSpPr>
          <p:nvPr>
            <p:ph type="title"/>
          </p:nvPr>
        </p:nvSpPr>
        <p:spPr/>
        <p:txBody>
          <a:bodyPr/>
          <a:lstStyle/>
          <a:p>
            <a:r>
              <a:rPr lang="en-US">
                <a:cs typeface="Arial"/>
              </a:rPr>
              <a:t>Senate Bill (SB) 168</a:t>
            </a:r>
            <a:endParaRPr lang="en-US"/>
          </a:p>
        </p:txBody>
      </p:sp>
      <p:sp>
        <p:nvSpPr>
          <p:cNvPr id="3" name="Content Placeholder 2">
            <a:extLst>
              <a:ext uri="{FF2B5EF4-FFF2-40B4-BE49-F238E27FC236}">
                <a16:creationId xmlns:a16="http://schemas.microsoft.com/office/drawing/2014/main" id="{DFC6942B-9AF3-4018-A5FB-0AB63C03EDB0}"/>
              </a:ext>
            </a:extLst>
          </p:cNvPr>
          <p:cNvSpPr>
            <a:spLocks noGrp="1"/>
          </p:cNvSpPr>
          <p:nvPr>
            <p:ph sz="half" idx="1"/>
          </p:nvPr>
        </p:nvSpPr>
        <p:spPr>
          <a:xfrm>
            <a:off x="152400" y="1638300"/>
            <a:ext cx="11933782" cy="5030278"/>
          </a:xfrm>
        </p:spPr>
        <p:txBody>
          <a:bodyPr vert="horz" lIns="91440" tIns="45720" rIns="91440" bIns="45720" rtlCol="0" anchor="t">
            <a:normAutofit fontScale="92500"/>
          </a:bodyPr>
          <a:lstStyle/>
          <a:p>
            <a:r>
              <a:rPr lang="en">
                <a:ea typeface="+mn-lt"/>
                <a:cs typeface="+mn-lt"/>
              </a:rPr>
              <a:t>Section 4 of SB 168 (Chapter 261 of the Statutes of 2021) authorizes the CDE to provide guidance and instruction to implement rate reform through an MB, notwithstanding the Administrative Procedures Act, on or before December 31, 2021. </a:t>
            </a:r>
            <a:endParaRPr lang="en-US">
              <a:ea typeface="+mn-lt"/>
              <a:cs typeface="+mn-lt"/>
            </a:endParaRPr>
          </a:p>
          <a:p>
            <a:r>
              <a:rPr lang="en">
                <a:ea typeface="+mn-lt"/>
                <a:cs typeface="+mn-lt"/>
              </a:rPr>
              <a:t>SB 168 also directs the CDE and the California Department of Social Services to examine the impact of time-based and special criteria adjustment factors on center-based contractors. </a:t>
            </a:r>
            <a:endParaRPr lang="en-US">
              <a:ea typeface="+mn-lt"/>
              <a:cs typeface="+mn-lt"/>
            </a:endParaRPr>
          </a:p>
          <a:p>
            <a:r>
              <a:rPr lang="en">
                <a:ea typeface="+mn-lt"/>
                <a:cs typeface="+mn-lt"/>
              </a:rPr>
              <a:t>The bill authorizes the state to make changes to time-base and special criteria adjustment factors that supersede statute, pursuant to approval from the Joint Legislative Budget Committee. </a:t>
            </a:r>
            <a:endParaRPr lang="en-US">
              <a:ea typeface="+mn-lt"/>
              <a:cs typeface="+mn-lt"/>
            </a:endParaRPr>
          </a:p>
          <a:p>
            <a:endParaRPr lang="en-US">
              <a:cs typeface="Arial"/>
            </a:endParaRPr>
          </a:p>
        </p:txBody>
      </p:sp>
      <p:sp>
        <p:nvSpPr>
          <p:cNvPr id="5" name="Slide Number Placeholder 4">
            <a:extLst>
              <a:ext uri="{FF2B5EF4-FFF2-40B4-BE49-F238E27FC236}">
                <a16:creationId xmlns:a16="http://schemas.microsoft.com/office/drawing/2014/main" id="{94EE0AF9-92E8-4E4E-9716-E78D36B2BB8C}"/>
              </a:ext>
            </a:extLst>
          </p:cNvPr>
          <p:cNvSpPr>
            <a:spLocks noGrp="1"/>
          </p:cNvSpPr>
          <p:nvPr>
            <p:ph type="sldNum" sz="quarter" idx="10"/>
          </p:nvPr>
        </p:nvSpPr>
        <p:spPr/>
        <p:txBody>
          <a:bodyPr/>
          <a:lstStyle/>
          <a:p>
            <a:fld id="{2AA74813-043C-43CB-9E82-7CAA19F31821}" type="slidenum">
              <a:rPr lang="en-US" smtClean="0"/>
              <a:pPr/>
              <a:t>6</a:t>
            </a:fld>
            <a:endParaRPr lang="en-US"/>
          </a:p>
        </p:txBody>
      </p:sp>
    </p:spTree>
    <p:extLst>
      <p:ext uri="{BB962C8B-B14F-4D97-AF65-F5344CB8AC3E}">
        <p14:creationId xmlns:p14="http://schemas.microsoft.com/office/powerpoint/2010/main" val="174070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4C861-08C7-4BE4-B78E-4C452EA159D8}"/>
              </a:ext>
            </a:extLst>
          </p:cNvPr>
          <p:cNvSpPr>
            <a:spLocks noGrp="1"/>
          </p:cNvSpPr>
          <p:nvPr>
            <p:ph type="title"/>
          </p:nvPr>
        </p:nvSpPr>
        <p:spPr/>
        <p:txBody>
          <a:bodyPr/>
          <a:lstStyle/>
          <a:p>
            <a:r>
              <a:rPr lang="en-US">
                <a:cs typeface="Arial"/>
              </a:rPr>
              <a:t>Management Bulletin 21-15</a:t>
            </a:r>
            <a:endParaRPr lang="en-US"/>
          </a:p>
        </p:txBody>
      </p:sp>
      <p:sp>
        <p:nvSpPr>
          <p:cNvPr id="3" name="Content Placeholder 2">
            <a:extLst>
              <a:ext uri="{FF2B5EF4-FFF2-40B4-BE49-F238E27FC236}">
                <a16:creationId xmlns:a16="http://schemas.microsoft.com/office/drawing/2014/main" id="{1402FC07-17FE-4480-8939-FCD57A0BC96C}"/>
              </a:ext>
            </a:extLst>
          </p:cNvPr>
          <p:cNvSpPr>
            <a:spLocks noGrp="1"/>
          </p:cNvSpPr>
          <p:nvPr>
            <p:ph sz="half" idx="1"/>
          </p:nvPr>
        </p:nvSpPr>
        <p:spPr>
          <a:xfrm>
            <a:off x="152400" y="1638300"/>
            <a:ext cx="11889544" cy="4220407"/>
          </a:xfrm>
        </p:spPr>
        <p:txBody>
          <a:bodyPr vert="horz" lIns="91440" tIns="45720" rIns="91440" bIns="45720" rtlCol="0" anchor="t">
            <a:normAutofit/>
          </a:bodyPr>
          <a:lstStyle/>
          <a:p>
            <a:pPr marL="0" indent="0">
              <a:buNone/>
            </a:pPr>
            <a:r>
              <a:rPr lang="en-US" b="1">
                <a:cs typeface="Arial"/>
              </a:rPr>
              <a:t>MB 21-15 includes two attachments:</a:t>
            </a:r>
          </a:p>
          <a:p>
            <a:pPr marL="0" indent="0">
              <a:buNone/>
            </a:pPr>
            <a:r>
              <a:rPr lang="en-US">
                <a:cs typeface="Arial"/>
              </a:rPr>
              <a:t>1. </a:t>
            </a:r>
            <a:r>
              <a:rPr lang="en-US" sz="3000">
                <a:cs typeface="Arial"/>
              </a:rPr>
              <a:t>Rate Reform Implementation Guidance (Attachment A)</a:t>
            </a:r>
          </a:p>
          <a:p>
            <a:pPr lvl="1"/>
            <a:r>
              <a:rPr lang="en-US" sz="2800">
                <a:cs typeface="Arial"/>
              </a:rPr>
              <a:t>This guidance supersedes existing regulations </a:t>
            </a:r>
          </a:p>
          <a:p>
            <a:pPr marL="0" indent="0">
              <a:buNone/>
            </a:pPr>
            <a:r>
              <a:rPr lang="en-US">
                <a:cs typeface="Arial"/>
              </a:rPr>
              <a:t>2. </a:t>
            </a:r>
            <a:r>
              <a:rPr lang="en-US" sz="3000">
                <a:cs typeface="Arial"/>
              </a:rPr>
              <a:t>California State Preschool Program Contractor Rates by </a:t>
            </a:r>
            <a:r>
              <a:rPr lang="en-US">
                <a:cs typeface="Arial"/>
              </a:rPr>
              <a:t>Service </a:t>
            </a:r>
            <a:r>
              <a:rPr lang="en-US" sz="3000">
                <a:cs typeface="Arial"/>
              </a:rPr>
              <a:t>County (Attachment B)</a:t>
            </a:r>
          </a:p>
          <a:p>
            <a:pPr lvl="1"/>
            <a:r>
              <a:rPr lang="en-US" sz="2800">
                <a:cs typeface="Arial"/>
              </a:rPr>
              <a:t>These rates will be incorporated into the CSPP contract as a link to the CDE webpage, and amended via an Allocation Letter </a:t>
            </a:r>
          </a:p>
        </p:txBody>
      </p:sp>
      <p:sp>
        <p:nvSpPr>
          <p:cNvPr id="5" name="Slide Number Placeholder 4">
            <a:extLst>
              <a:ext uri="{FF2B5EF4-FFF2-40B4-BE49-F238E27FC236}">
                <a16:creationId xmlns:a16="http://schemas.microsoft.com/office/drawing/2014/main" id="{0EF207AB-6A92-410F-B451-52EC37839BA6}"/>
              </a:ext>
            </a:extLst>
          </p:cNvPr>
          <p:cNvSpPr>
            <a:spLocks noGrp="1"/>
          </p:cNvSpPr>
          <p:nvPr>
            <p:ph type="sldNum" sz="quarter" idx="10"/>
          </p:nvPr>
        </p:nvSpPr>
        <p:spPr/>
        <p:txBody>
          <a:bodyPr/>
          <a:lstStyle/>
          <a:p>
            <a:fld id="{2AA74813-043C-43CB-9E82-7CAA19F31821}" type="slidenum">
              <a:rPr lang="en-US" smtClean="0"/>
              <a:pPr/>
              <a:t>7</a:t>
            </a:fld>
            <a:endParaRPr lang="en-US"/>
          </a:p>
        </p:txBody>
      </p:sp>
    </p:spTree>
    <p:extLst>
      <p:ext uri="{BB962C8B-B14F-4D97-AF65-F5344CB8AC3E}">
        <p14:creationId xmlns:p14="http://schemas.microsoft.com/office/powerpoint/2010/main" val="394527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6535-6633-4A1D-AD56-F41A7EC190D2}"/>
              </a:ext>
            </a:extLst>
          </p:cNvPr>
          <p:cNvSpPr>
            <a:spLocks noGrp="1"/>
          </p:cNvSpPr>
          <p:nvPr>
            <p:ph type="title"/>
          </p:nvPr>
        </p:nvSpPr>
        <p:spPr>
          <a:xfrm>
            <a:off x="1403230" y="203799"/>
            <a:ext cx="9514937" cy="1325563"/>
          </a:xfrm>
        </p:spPr>
        <p:txBody>
          <a:bodyPr/>
          <a:lstStyle/>
          <a:p>
            <a:r>
              <a:rPr lang="en-US">
                <a:ea typeface="+mj-lt"/>
                <a:cs typeface="+mj-lt"/>
              </a:rPr>
              <a:t>Rate Reform Implementation Guidance (</a:t>
            </a:r>
            <a:r>
              <a:rPr lang="en-US">
                <a:cs typeface="Arial"/>
              </a:rPr>
              <a:t>Attachment A)</a:t>
            </a:r>
            <a:endParaRPr lang="en-US"/>
          </a:p>
        </p:txBody>
      </p:sp>
      <p:sp>
        <p:nvSpPr>
          <p:cNvPr id="3" name="Content Placeholder 2">
            <a:extLst>
              <a:ext uri="{FF2B5EF4-FFF2-40B4-BE49-F238E27FC236}">
                <a16:creationId xmlns:a16="http://schemas.microsoft.com/office/drawing/2014/main" id="{F80809B9-2AB7-4BAC-885D-106C3E42C13B}"/>
              </a:ext>
            </a:extLst>
          </p:cNvPr>
          <p:cNvSpPr>
            <a:spLocks noGrp="1"/>
          </p:cNvSpPr>
          <p:nvPr>
            <p:ph sz="half" idx="1"/>
          </p:nvPr>
        </p:nvSpPr>
        <p:spPr>
          <a:xfrm>
            <a:off x="195532" y="1940225"/>
            <a:ext cx="11818763" cy="4038241"/>
          </a:xfrm>
        </p:spPr>
        <p:txBody>
          <a:bodyPr vert="horz" lIns="91440" tIns="45720" rIns="91440" bIns="45720" rtlCol="0" anchor="t">
            <a:normAutofit/>
          </a:bodyPr>
          <a:lstStyle/>
          <a:p>
            <a:r>
              <a:rPr lang="en-US" sz="3600" b="1">
                <a:ea typeface="+mn-lt"/>
                <a:cs typeface="+mn-lt"/>
              </a:rPr>
              <a:t>Chapter 18.5 California State Preschool Program</a:t>
            </a:r>
            <a:endParaRPr lang="en-US" sz="3600">
              <a:cs typeface="Arial"/>
            </a:endParaRPr>
          </a:p>
          <a:p>
            <a:pPr lvl="1"/>
            <a:r>
              <a:rPr lang="en-US" sz="3200">
                <a:cs typeface="Arial"/>
              </a:rPr>
              <a:t>Subchapter 12. Rate Reform Changes</a:t>
            </a:r>
          </a:p>
          <a:p>
            <a:pPr lvl="2"/>
            <a:r>
              <a:rPr lang="en-US" sz="3000">
                <a:cs typeface="Arial"/>
              </a:rPr>
              <a:t>Article 1. Contractor Requirements </a:t>
            </a:r>
          </a:p>
          <a:p>
            <a:pPr lvl="3"/>
            <a:r>
              <a:rPr lang="en-US" sz="2800">
                <a:cs typeface="Arial"/>
              </a:rPr>
              <a:t>Sections 17835 through 17838</a:t>
            </a:r>
          </a:p>
          <a:p>
            <a:pPr lvl="2"/>
            <a:r>
              <a:rPr lang="en-US" sz="3000">
                <a:cs typeface="Arial"/>
              </a:rPr>
              <a:t>Article 2. </a:t>
            </a:r>
            <a:r>
              <a:rPr lang="en-US" sz="3000">
                <a:ea typeface="+mn-lt"/>
                <a:cs typeface="+mn-lt"/>
              </a:rPr>
              <a:t>Contractor Requirements for Reimbursement to Providers</a:t>
            </a:r>
          </a:p>
          <a:p>
            <a:pPr lvl="3"/>
            <a:r>
              <a:rPr lang="en-US" sz="2800">
                <a:cs typeface="Arial"/>
              </a:rPr>
              <a:t>Sections 17840 through 17843</a:t>
            </a:r>
          </a:p>
        </p:txBody>
      </p:sp>
      <p:sp>
        <p:nvSpPr>
          <p:cNvPr id="5" name="Slide Number Placeholder 4">
            <a:extLst>
              <a:ext uri="{FF2B5EF4-FFF2-40B4-BE49-F238E27FC236}">
                <a16:creationId xmlns:a16="http://schemas.microsoft.com/office/drawing/2014/main" id="{B6CA5465-6EC4-4F0C-84BF-C50CCF6A4A89}"/>
              </a:ext>
            </a:extLst>
          </p:cNvPr>
          <p:cNvSpPr>
            <a:spLocks noGrp="1"/>
          </p:cNvSpPr>
          <p:nvPr>
            <p:ph type="sldNum" sz="quarter" idx="10"/>
          </p:nvPr>
        </p:nvSpPr>
        <p:spPr/>
        <p:txBody>
          <a:bodyPr/>
          <a:lstStyle/>
          <a:p>
            <a:fld id="{2AA74813-043C-43CB-9E82-7CAA19F31821}" type="slidenum">
              <a:rPr lang="en-US" smtClean="0"/>
              <a:pPr/>
              <a:t>8</a:t>
            </a:fld>
            <a:endParaRPr lang="en-US"/>
          </a:p>
        </p:txBody>
      </p:sp>
    </p:spTree>
    <p:extLst>
      <p:ext uri="{BB962C8B-B14F-4D97-AF65-F5344CB8AC3E}">
        <p14:creationId xmlns:p14="http://schemas.microsoft.com/office/powerpoint/2010/main" val="371304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72A98-9056-4850-835A-871174B81A87}"/>
              </a:ext>
            </a:extLst>
          </p:cNvPr>
          <p:cNvSpPr>
            <a:spLocks noGrp="1"/>
          </p:cNvSpPr>
          <p:nvPr>
            <p:ph type="title"/>
          </p:nvPr>
        </p:nvSpPr>
        <p:spPr>
          <a:xfrm>
            <a:off x="4711959" y="959579"/>
            <a:ext cx="7318310" cy="3901670"/>
          </a:xfrm>
        </p:spPr>
        <p:txBody>
          <a:bodyPr>
            <a:normAutofit/>
          </a:bodyPr>
          <a:lstStyle/>
          <a:p>
            <a:r>
              <a:rPr lang="en-US">
                <a:cs typeface="Arial"/>
              </a:rPr>
              <a:t>Determining CSPP Contract Rates Effective January 1, 2022</a:t>
            </a:r>
            <a:endParaRPr lang="en-US"/>
          </a:p>
        </p:txBody>
      </p:sp>
      <p:pic>
        <p:nvPicPr>
          <p:cNvPr id="9" name="Content Placeholder 8" descr="Child, sitting on knees over small bench, holding two small pieces of wooden figures.">
            <a:extLst>
              <a:ext uri="{FF2B5EF4-FFF2-40B4-BE49-F238E27FC236}">
                <a16:creationId xmlns:a16="http://schemas.microsoft.com/office/drawing/2014/main" id="{5C62DAF6-EE10-45DE-8484-34E60EE05D98}"/>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006" t="-13091" r="-3878"/>
          <a:stretch/>
        </p:blipFill>
        <p:spPr>
          <a:xfrm>
            <a:off x="-5523819" y="-540811"/>
            <a:ext cx="10725816" cy="13029739"/>
          </a:xfrm>
          <a:prstGeom prst="arc">
            <a:avLst/>
          </a:prstGeom>
          <a:ln>
            <a:noFill/>
          </a:ln>
          <a:effectLst>
            <a:outerShdw dist="63500" dir="5400000" sx="105000" sy="105000" algn="ctr" rotWithShape="0">
              <a:schemeClr val="bg1">
                <a:alpha val="97000"/>
              </a:schemeClr>
            </a:outerShdw>
            <a:softEdge rad="0"/>
          </a:effectLst>
        </p:spPr>
      </p:pic>
      <p:sp>
        <p:nvSpPr>
          <p:cNvPr id="4" name="Content Placeholder 3">
            <a:extLst>
              <a:ext uri="{FF2B5EF4-FFF2-40B4-BE49-F238E27FC236}">
                <a16:creationId xmlns:a16="http://schemas.microsoft.com/office/drawing/2014/main" id="{C0C1A9A7-6AB7-4EDD-94C1-D913626173AB}"/>
              </a:ext>
            </a:extLst>
          </p:cNvPr>
          <p:cNvSpPr>
            <a:spLocks noGrp="1"/>
          </p:cNvSpPr>
          <p:nvPr>
            <p:ph sz="half" idx="2"/>
          </p:nvPr>
        </p:nvSpPr>
        <p:spPr>
          <a:xfrm>
            <a:off x="5784980" y="5113176"/>
            <a:ext cx="6301273" cy="1296955"/>
          </a:xfrm>
        </p:spPr>
        <p:txBody>
          <a:bodyPr>
            <a:normAutofit/>
          </a:bodyPr>
          <a:lstStyle/>
          <a:p>
            <a:pPr marL="0" indent="0">
              <a:buNone/>
            </a:pPr>
            <a:r>
              <a:rPr lang="en-US" sz="2800"/>
              <a:t>Photo Credit: Debra Manrique Family CDC; Oxnard, CA</a:t>
            </a:r>
          </a:p>
        </p:txBody>
      </p:sp>
      <p:sp>
        <p:nvSpPr>
          <p:cNvPr id="5" name="Slide Number Placeholder 4">
            <a:extLst>
              <a:ext uri="{FF2B5EF4-FFF2-40B4-BE49-F238E27FC236}">
                <a16:creationId xmlns:a16="http://schemas.microsoft.com/office/drawing/2014/main" id="{BED81D0C-C0CC-4280-97F3-F874FAE0237F}"/>
              </a:ext>
            </a:extLst>
          </p:cNvPr>
          <p:cNvSpPr>
            <a:spLocks noGrp="1"/>
          </p:cNvSpPr>
          <p:nvPr>
            <p:ph type="sldNum" sz="quarter" idx="10"/>
          </p:nvPr>
        </p:nvSpPr>
        <p:spPr/>
        <p:txBody>
          <a:bodyPr/>
          <a:lstStyle/>
          <a:p>
            <a:fld id="{2AA74813-043C-43CB-9E82-7CAA19F31821}" type="slidenum">
              <a:rPr lang="en-US" smtClean="0"/>
              <a:pPr/>
              <a:t>9</a:t>
            </a:fld>
            <a:endParaRPr lang="en-US"/>
          </a:p>
        </p:txBody>
      </p:sp>
    </p:spTree>
    <p:extLst>
      <p:ext uri="{BB962C8B-B14F-4D97-AF65-F5344CB8AC3E}">
        <p14:creationId xmlns:p14="http://schemas.microsoft.com/office/powerpoint/2010/main" val="2471631302"/>
      </p:ext>
    </p:extLst>
  </p:cSld>
  <p:clrMapOvr>
    <a:masterClrMapping/>
  </p:clrMapOvr>
</p:sld>
</file>

<file path=ppt/theme/theme1.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ustom 2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2879</Words>
  <Application>Microsoft Office PowerPoint</Application>
  <PresentationFormat>Widescreen</PresentationFormat>
  <Paragraphs>416</Paragraphs>
  <Slides>52</Slides>
  <Notes>52</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52</vt:i4>
      </vt:variant>
    </vt:vector>
  </HeadingPairs>
  <TitlesOfParts>
    <vt:vector size="71" baseType="lpstr">
      <vt:lpstr>Arial</vt:lpstr>
      <vt:lpstr>Calibri</vt:lpstr>
      <vt:lpstr>Courier New</vt:lpstr>
      <vt:lpstr>Times</vt:lpstr>
      <vt:lpstr>Wingdings</vt:lpstr>
      <vt:lpstr>Wingdings,Sans-Serif</vt:lpstr>
      <vt:lpstr>CDE Set 1</vt:lpstr>
      <vt:lpstr>CDE Set 2</vt:lpstr>
      <vt:lpstr>CDE Set 3</vt:lpstr>
      <vt:lpstr>CDE Set 4</vt:lpstr>
      <vt:lpstr>CDE Set 5</vt:lpstr>
      <vt:lpstr>CDE Set 6</vt:lpstr>
      <vt:lpstr>CDE Set 7</vt:lpstr>
      <vt:lpstr>CDE Set 1</vt:lpstr>
      <vt:lpstr>CDE Set 1</vt:lpstr>
      <vt:lpstr>CDE Set 1</vt:lpstr>
      <vt:lpstr>CDE Set 1</vt:lpstr>
      <vt:lpstr>CDE Set 1</vt:lpstr>
      <vt:lpstr>3_Blank Presentation</vt:lpstr>
      <vt:lpstr> Rate Reform Webinar</vt:lpstr>
      <vt:lpstr>Welcome and Introductions</vt:lpstr>
      <vt:lpstr>Meeting Agenda</vt:lpstr>
      <vt:lpstr>Calculation of California State Preschool Program (CSPP) Contract Rates Effective January 1, 2022 </vt:lpstr>
      <vt:lpstr>Rate Reform January 1, 2022, Implementation</vt:lpstr>
      <vt:lpstr>Senate Bill (SB) 168</vt:lpstr>
      <vt:lpstr>Management Bulletin 21-15</vt:lpstr>
      <vt:lpstr>Rate Reform Implementation Guidance (Attachment A)</vt:lpstr>
      <vt:lpstr>Determining CSPP Contract Rates Effective January 1, 2022</vt:lpstr>
      <vt:lpstr>RMR Compared to the SRR (1)</vt:lpstr>
      <vt:lpstr>RMR Compared to the SRR (2)</vt:lpstr>
      <vt:lpstr>Daily Equivalent Rate/Contract Rate </vt:lpstr>
      <vt:lpstr>Daily Equivalent Contract Rate: Full-time Services</vt:lpstr>
      <vt:lpstr>Daily Equivalent Contract Rate: Part-Time Services</vt:lpstr>
      <vt:lpstr>Part-Time Adjustment Factor</vt:lpstr>
      <vt:lpstr>Part-Time Adjustment Factor Example</vt:lpstr>
      <vt:lpstr>Calculating the Contract Rate:  Los Angeles County Example</vt:lpstr>
      <vt:lpstr>Calculating the Adjustment Factor:  Los Angeles County Example</vt:lpstr>
      <vt:lpstr>Contracts Effected by Rate Increases</vt:lpstr>
      <vt:lpstr>Rate Reform Resources</vt:lpstr>
      <vt:lpstr>Contract Rates Effective January 1, 2022</vt:lpstr>
      <vt:lpstr>Ongoing Rate Reform Efforts</vt:lpstr>
      <vt:lpstr>Rate Reform Workgroups</vt:lpstr>
      <vt:lpstr>Rate Reform Implementation Guidance  (Attachment A)  Article 1. Contractor Requirements Sections 17835 through 17838  </vt:lpstr>
      <vt:lpstr>§ 17836. Time-base Categories for CSPP.</vt:lpstr>
      <vt:lpstr>Contractors Operating in Multiple Service Counties</vt:lpstr>
      <vt:lpstr>Adjustment Factor Category Changes Effective January 1, 2022</vt:lpstr>
      <vt:lpstr>§ 17837 Time-base Adjustment Factor Categories for CSPP Contractors </vt:lpstr>
      <vt:lpstr>§ 17838. Special Criteria Adjustment Factor Categories (1)</vt:lpstr>
      <vt:lpstr>§ 17838. Special Criteria Adjustment Factor Categories (2)</vt:lpstr>
      <vt:lpstr>Rate Reform Implementation Guidance  (Attachment A)  Article 2. Contractor Requirements for Reimbursement to Providers  Sections 17840 through 17843</vt:lpstr>
      <vt:lpstr>§ 17840. Applicable Regulations</vt:lpstr>
      <vt:lpstr>§ 17841 Application of the Contract Rate</vt:lpstr>
      <vt:lpstr>§ 17842 Reimbursement Rate Categories</vt:lpstr>
      <vt:lpstr>§ 17843. Special Criteria Adjustment Factor Categories (1)</vt:lpstr>
      <vt:lpstr>§ 17843. Special Criteria Adjustment Factor Categories (2)</vt:lpstr>
      <vt:lpstr>California State Preschool Program (CSPP) Reporting Updates Effective January 1, 2022</vt:lpstr>
      <vt:lpstr>Enrollment Reporting Changes (1)</vt:lpstr>
      <vt:lpstr>Enrollment Reporting Changes (2)</vt:lpstr>
      <vt:lpstr>Reporting Weekly Full-Time Enrollment</vt:lpstr>
      <vt:lpstr>Weekly Full-Time Enrollment Reporting Example</vt:lpstr>
      <vt:lpstr>Reporting Weekly Part-Time Enrollment</vt:lpstr>
      <vt:lpstr>Weekly Part-Time Enrollment Reporting Example</vt:lpstr>
      <vt:lpstr>Reporting Full-Time-Plus Enrollment</vt:lpstr>
      <vt:lpstr>Full-Time-Plus Enrollment Reporting Example</vt:lpstr>
      <vt:lpstr>Changes to Child Development Provider Accounting Reporting Information System (CPARIS) Reporting</vt:lpstr>
      <vt:lpstr>Changes to CSPP Calculation Worksheets</vt:lpstr>
      <vt:lpstr>Changes to CSPP Calculation Worksheets and CPARIS in FY 2022—23</vt:lpstr>
      <vt:lpstr>Next Steps for CSPP Contractors</vt:lpstr>
      <vt:lpstr>Questions</vt:lpstr>
      <vt:lpstr>Resources</vt:lpstr>
      <vt:lpstr>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Rate Reform Webinar - Early Education (CA Dept of Education)</dc:title>
  <dc:subject/>
  <dc:creator/>
  <cp:lastModifiedBy/>
  <cp:revision>1</cp:revision>
  <dcterms:created xsi:type="dcterms:W3CDTF">2024-03-07T18:42:44Z</dcterms:created>
  <dcterms:modified xsi:type="dcterms:W3CDTF">2024-03-07T21:56:32Z</dcterms:modified>
</cp:coreProperties>
</file>