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3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4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5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6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6" Type="http://schemas.openxmlformats.org/officeDocument/2006/relationships/custom-properties" Target="docProps/custom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67" r:id="rId5"/>
    <p:sldMasterId id="2147483674" r:id="rId6"/>
    <p:sldMasterId id="2147483680" r:id="rId7"/>
    <p:sldMasterId id="2147483687" r:id="rId8"/>
    <p:sldMasterId id="2147483694" r:id="rId9"/>
    <p:sldMasterId id="2147483704" r:id="rId10"/>
  </p:sldMasterIdLst>
  <p:notesMasterIdLst>
    <p:notesMasterId r:id="rId67"/>
  </p:notesMasterIdLst>
  <p:handoutMasterIdLst>
    <p:handoutMasterId r:id="rId68"/>
  </p:handoutMasterIdLst>
  <p:sldIdLst>
    <p:sldId id="257" r:id="rId11"/>
    <p:sldId id="1145" r:id="rId12"/>
    <p:sldId id="1466" r:id="rId13"/>
    <p:sldId id="1470" r:id="rId14"/>
    <p:sldId id="1453" r:id="rId15"/>
    <p:sldId id="1489" r:id="rId16"/>
    <p:sldId id="1502" r:id="rId17"/>
    <p:sldId id="1356" r:id="rId18"/>
    <p:sldId id="1432" r:id="rId19"/>
    <p:sldId id="1360" r:id="rId20"/>
    <p:sldId id="1416" r:id="rId21"/>
    <p:sldId id="1498" r:id="rId22"/>
    <p:sldId id="1462" r:id="rId23"/>
    <p:sldId id="1467" r:id="rId24"/>
    <p:sldId id="1468" r:id="rId25"/>
    <p:sldId id="1500" r:id="rId26"/>
    <p:sldId id="1501" r:id="rId27"/>
    <p:sldId id="1488" r:id="rId28"/>
    <p:sldId id="1487" r:id="rId29"/>
    <p:sldId id="1405" r:id="rId30"/>
    <p:sldId id="1454" r:id="rId31"/>
    <p:sldId id="1403" r:id="rId32"/>
    <p:sldId id="1485" r:id="rId33"/>
    <p:sldId id="1422" r:id="rId34"/>
    <p:sldId id="1452" r:id="rId35"/>
    <p:sldId id="1481" r:id="rId36"/>
    <p:sldId id="1463" r:id="rId37"/>
    <p:sldId id="1040" r:id="rId38"/>
    <p:sldId id="1490" r:id="rId39"/>
    <p:sldId id="1491" r:id="rId40"/>
    <p:sldId id="1496" r:id="rId41"/>
    <p:sldId id="1492" r:id="rId42"/>
    <p:sldId id="1497" r:id="rId43"/>
    <p:sldId id="1458" r:id="rId44"/>
    <p:sldId id="1493" r:id="rId45"/>
    <p:sldId id="1348" r:id="rId46"/>
    <p:sldId id="1176" r:id="rId47"/>
    <p:sldId id="1390" r:id="rId48"/>
    <p:sldId id="1503" r:id="rId49"/>
    <p:sldId id="1464" r:id="rId50"/>
    <p:sldId id="1475" r:id="rId51"/>
    <p:sldId id="1451" r:id="rId52"/>
    <p:sldId id="1483" r:id="rId53"/>
    <p:sldId id="1180" r:id="rId54"/>
    <p:sldId id="1221" r:id="rId55"/>
    <p:sldId id="1306" r:id="rId56"/>
    <p:sldId id="1350" r:id="rId57"/>
    <p:sldId id="1450" r:id="rId58"/>
    <p:sldId id="1446" r:id="rId59"/>
    <p:sldId id="1473" r:id="rId60"/>
    <p:sldId id="1474" r:id="rId61"/>
    <p:sldId id="1459" r:id="rId62"/>
    <p:sldId id="1381" r:id="rId63"/>
    <p:sldId id="1494" r:id="rId64"/>
    <p:sldId id="719" r:id="rId65"/>
    <p:sldId id="1394" r:id="rId66"/>
  </p:sldIdLst>
  <p:sldSz cx="12192000" cy="6858000"/>
  <p:notesSz cx="363855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2FE4F803-5A6F-2E7E-7E29-2559A9EC802B}" name="Gurjeet Barayah" initials="GB" userId="S::gbarayah@cde.ca.gov::9f2ac913-1a8b-4a66-a22c-439907f75afc" providerId="AD"/>
  <p188:author id="{A832441C-2FDA-A7BD-1CDE-22572F106DCF}" name="Kristina Ricci" initials="KR" userId="S::kricci@cde.ca.gov::df79f794-451a-4d1f-932b-aee684d90ab1" providerId="AD"/>
  <p188:author id="{639EDC22-AF98-9821-AEC4-ADB3FBC29286}" name="Christy McCoy" initials="CM" userId="S::cmccoy@cde.ca.gov::d9d7ea10-3665-42d3-b6bc-8422894426f9" providerId="AD"/>
  <p188:author id="{5E7DC932-370D-7728-412C-45FA3AF0126E}" name="George Garcia" initials="GG" userId="S::ggarcia@cde.ca.gov::9e26b936-68f2-452b-8ec4-16b05852db6d" providerId="AD"/>
  <p188:author id="{BE3F7D34-DFCD-A85D-4B17-F81E0EBC760E}" name="Stephanie Russell" initials="SR" userId="S::srussell@cde.ca.gov::3eb7e450-859d-47e6-ac65-c1315cfdb5d3" providerId="AD"/>
  <p188:author id="{18D6853F-F1C1-F7F8-DE15-CA5898B26B1A}" name="Melinda Cisneros" initials="MC" userId="S::MCisneros@cde.ca.gov::e0e502a2-0c82-42c2-b488-f9a0d583c20f" providerId="AD"/>
  <p188:author id="{519EFC43-57F5-7005-1DBA-ECD254C7D621}" name="Katie Tully" initials="KT" userId="S::ktully@cde.ca.gov::7670ab16-3e6c-406e-adf6-d517c57dee42" providerId="AD"/>
  <p188:author id="{14EB3F47-E8A0-76BC-EFCA-60F016BA1C1C}" name="Antonia Romeo" initials="AR" userId="S::aromeo@cde.ca.gov::43f6a7ef-1d1b-4fd3-b9b7-6a29b7811e3b" providerId="AD"/>
  <p188:author id="{3B3F5F4B-A109-8FDD-5CFA-6471E40F7D40}" name="Andrea Bricker" initials="AB" userId="S::abricker@cde.ca.gov::7bb8ef03-fbaa-4082-a8f7-72812376991d" providerId="AD"/>
  <p188:author id="{CF93455D-C053-ACBC-3069-58638B05D32F}" name="Alan Spengler" initials="AS" userId="S::aspengler@cde.ca.gov::4108523a-f406-4d1a-9951-acd38f53a014" providerId="AD"/>
  <p188:author id="{EC99A962-4105-3D7B-1CE2-CCF2EEE394DD}" name="Andrea Bricker" initials="AB" userId="S-1-5-21-2608872058-1432505909-2668327341-34481" providerId="AD"/>
  <p188:author id="{128C1E63-3F64-C15C-12FF-628969E19160}" name="David Hazeleaf" initials="DH" userId="S::dhazeleaf@cde.ca.gov::103f155c-cccf-402d-a16e-1f125a487ba0" providerId="AD"/>
  <p188:author id="{AFF1316D-4A11-37EE-308F-A73403297BCA}" name="Julie BoarerPitchford" initials="JB" userId="S::jboarerpitchford@cde.ca.gov::e0699bf6-fc75-4ea3-af55-390d8bbb474b" providerId="AD"/>
  <p188:author id="{29842B8C-05D0-BB78-A699-B55242EFAD82}" name="Jackie Richardson" initials="JR" userId="S::jrichardson@cde.ca.gov::742f5f05-9b21-4506-bb18-0db7d346917c" providerId="AD"/>
  <p188:author id="{C09FD5A3-23F1-8302-2D8C-E8FBB376AF45}" name="Rebecca Schupp" initials="RS" userId="S::rschupp@cde.ca.gov::f318c396-01de-41b4-971d-fd33d6b895e7" providerId="AD"/>
  <p188:author id="{3A4C23AF-DDEF-6862-724D-256F4145C01A}" name="Mia Bertacchi" initials="MB" userId="S::mbertacchi@cde.ca.gov::979a2d61-9cce-4dd3-83dc-dd636c845cef" providerId="AD"/>
  <p188:author id="{5590C2B2-9B0C-7D2A-383D-F7AA565CCACA}" name="Michael Danzik" initials="MD" userId="S::mdanzik@cde.ca.gov::69267e04-4319-439b-8d21-d16a30c5f2eb" providerId="AD"/>
  <p188:author id="{1FFE76BA-72F6-266C-07D2-207DA4F27833}" name="Kim Frinzell" initials="KF" userId="S::kfrinzell@cde.ca.gov::5aec74cc-6eb7-4b09-a269-1f8b68920ac6" providerId="AD"/>
  <p188:author id="{CA98AABC-BF54-80A5-94E5-4EBBFB83D0C3}" name="Antonia Romeo" initials="AR" userId="Antonia Romeo" providerId="None"/>
  <p188:author id="{B72E18C2-3BAC-550D-47D1-130714C251B8}" name="Carrie Robinson" initials="CR" userId="S::crobinson@cde.ca.gov::0d5d200b-6a15-4aa4-a8ec-30289feb9bed" providerId="AD"/>
  <p188:author id="{B31D1FC5-1E63-5E33-CF44-BF45224F6316}" name="Tara Masse" initials="TM" userId="S::tmasse@cde.ca.gov::08c15e02-2ed7-47a1-9685-a9d6fb44a115" providerId="AD"/>
  <p188:author id="{053439D6-139F-C536-E43F-3C030E4A2D95}" name="Michael Salazar" initials="MS" userId="S::msalazar@cde.ca.gov::8d19f5b4-d4a5-45ed-9381-49e007a6b497" providerId="AD"/>
  <p188:author id="{294FBDE0-B1F4-E7F7-5F41-F36AD7C1B4D1}" name="Desiree Rojo" initials="DR" userId="S::drojo@cde.ca.gov::402f2396-63e9-4900-8b7d-03bdf9e25d7d" providerId="AD"/>
  <p188:author id="{78296AE9-11F8-AE7D-5A7B-2C4F53E0B81C}" name="Christina Volkoff-Shoemaker" initials="CV" userId="S::cvolkoffshoemaker@cde.ca.gov::b3ed5749-55b9-43e7-95dc-bdf74838bc1c" providerId="AD"/>
  <p188:author id="{88761EF1-0D29-41A5-D78D-82D122470589}" name="Bart Lyszkiewicz" initials="BL" userId="S::blyszkiewicz@cde.ca.gov::d7aa0cf3-a2ab-4c5d-a38e-9cecf88846ab" providerId="AD"/>
  <p188:author id="{DF28B6FA-E9CE-82B9-458A-9A5BF9B2E64D}" name="Amy Bell" initials="AB" userId="S::abell@cde.ca.gov::0bf6322f-c88d-4113-aae2-798ffcd8d8f2" providerId="AD"/>
  <p188:author id="{50D44EFD-152D-9CFA-3710-CF9C75838B18}" name="Crystal Young" initials="CY" userId="S::cyoung@cde.ca.gov::7ad1548b-20ae-498d-91e3-e8660fa67fe4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ackie Richardson" initials="JR" lastIdx="1" clrIdx="0">
    <p:extLst>
      <p:ext uri="{19B8F6BF-5375-455C-9EA6-DF929625EA0E}">
        <p15:presenceInfo xmlns:p15="http://schemas.microsoft.com/office/powerpoint/2012/main" userId="S-1-5-21-2608872058-1432505909-2668327341-30791" providerId="AD"/>
      </p:ext>
    </p:extLst>
  </p:cmAuthor>
  <p:cmAuthor id="2" name="Gurjeet Barayah" initials="GB" lastIdx="28" clrIdx="1">
    <p:extLst>
      <p:ext uri="{19B8F6BF-5375-455C-9EA6-DF929625EA0E}">
        <p15:presenceInfo xmlns:p15="http://schemas.microsoft.com/office/powerpoint/2012/main" userId="S::gbarayah@cde.ca.gov::9f2ac913-1a8b-4a66-a22c-439907f75afc" providerId="AD"/>
      </p:ext>
    </p:extLst>
  </p:cmAuthor>
  <p:cmAuthor id="3" name="David Hazeleaf" initials="DH" lastIdx="6" clrIdx="2">
    <p:extLst>
      <p:ext uri="{19B8F6BF-5375-455C-9EA6-DF929625EA0E}">
        <p15:presenceInfo xmlns:p15="http://schemas.microsoft.com/office/powerpoint/2012/main" userId="S::dhazeleaf@cde.ca.gov::103f155c-cccf-402d-a16e-1f125a487ba0" providerId="AD"/>
      </p:ext>
    </p:extLst>
  </p:cmAuthor>
  <p:cmAuthor id="4" name="Kim Frinzell" initials="KF" lastIdx="6" clrIdx="3">
    <p:extLst>
      <p:ext uri="{19B8F6BF-5375-455C-9EA6-DF929625EA0E}">
        <p15:presenceInfo xmlns:p15="http://schemas.microsoft.com/office/powerpoint/2012/main" userId="S::kfrinzell@cde.ca.gov::5aec74cc-6eb7-4b09-a269-1f8b68920ac6" providerId="AD"/>
      </p:ext>
    </p:extLst>
  </p:cmAuthor>
  <p:cmAuthor id="5" name="Julie BoarerPitchford" initials="JB" lastIdx="3" clrIdx="4">
    <p:extLst>
      <p:ext uri="{19B8F6BF-5375-455C-9EA6-DF929625EA0E}">
        <p15:presenceInfo xmlns:p15="http://schemas.microsoft.com/office/powerpoint/2012/main" userId="S::jboarerpitchford@cde.ca.gov::e0699bf6-fc75-4ea3-af55-390d8bbb474b" providerId="AD"/>
      </p:ext>
    </p:extLst>
  </p:cmAuthor>
  <p:cmAuthor id="6" name="Michael Danzik" initials="MD" lastIdx="3" clrIdx="5">
    <p:extLst>
      <p:ext uri="{19B8F6BF-5375-455C-9EA6-DF929625EA0E}">
        <p15:presenceInfo xmlns:p15="http://schemas.microsoft.com/office/powerpoint/2012/main" userId="S-1-5-21-2608872058-1432505909-2668327341-5384" providerId="AD"/>
      </p:ext>
    </p:extLst>
  </p:cmAuthor>
  <p:cmAuthor id="7" name="Andrea Bricker" initials="AB" lastIdx="7" clrIdx="6">
    <p:extLst>
      <p:ext uri="{19B8F6BF-5375-455C-9EA6-DF929625EA0E}">
        <p15:presenceInfo xmlns:p15="http://schemas.microsoft.com/office/powerpoint/2012/main" userId="S-1-5-21-2608872058-1432505909-2668327341-34481" providerId="AD"/>
      </p:ext>
    </p:extLst>
  </p:cmAuthor>
  <p:cmAuthor id="8" name="Andrea Bricker" initials="AB [2]" lastIdx="48" clrIdx="7">
    <p:extLst>
      <p:ext uri="{19B8F6BF-5375-455C-9EA6-DF929625EA0E}">
        <p15:presenceInfo xmlns:p15="http://schemas.microsoft.com/office/powerpoint/2012/main" userId="S::abricker@cde.ca.gov::7bb8ef03-fbaa-4082-a8f7-72812376991d" providerId="AD"/>
      </p:ext>
    </p:extLst>
  </p:cmAuthor>
  <p:cmAuthor id="9" name="Christina Volkoff-Shoemaker" initials="CV" lastIdx="2" clrIdx="8">
    <p:extLst>
      <p:ext uri="{19B8F6BF-5375-455C-9EA6-DF929625EA0E}">
        <p15:presenceInfo xmlns:p15="http://schemas.microsoft.com/office/powerpoint/2012/main" userId="S::cvolkoffshoemaker@cde.ca.gov::b3ed5749-55b9-43e7-95dc-bdf74838bc1c" providerId="AD"/>
      </p:ext>
    </p:extLst>
  </p:cmAuthor>
  <p:cmAuthor id="10" name="Marisa Montes" initials="MM" lastIdx="1" clrIdx="9">
    <p:extLst>
      <p:ext uri="{19B8F6BF-5375-455C-9EA6-DF929625EA0E}">
        <p15:presenceInfo xmlns:p15="http://schemas.microsoft.com/office/powerpoint/2012/main" userId="S::mmontes@cde.ca.gov::bd66fe21-13aa-4e8f-b997-050295787f74" providerId="AD"/>
      </p:ext>
    </p:extLst>
  </p:cmAuthor>
  <p:cmAuthor id="11" name="Angelica Foronda" initials="AF" lastIdx="1" clrIdx="10">
    <p:extLst>
      <p:ext uri="{19B8F6BF-5375-455C-9EA6-DF929625EA0E}">
        <p15:presenceInfo xmlns:p15="http://schemas.microsoft.com/office/powerpoint/2012/main" userId="S::aforonda@cde.ca.gov::80a1688f-7eb4-48be-8ff6-ed8ad08efdc0" providerId="AD"/>
      </p:ext>
    </p:extLst>
  </p:cmAuthor>
  <p:cmAuthor id="12" name="Tara Masse" initials="TM" lastIdx="1" clrIdx="11">
    <p:extLst>
      <p:ext uri="{19B8F6BF-5375-455C-9EA6-DF929625EA0E}">
        <p15:presenceInfo xmlns:p15="http://schemas.microsoft.com/office/powerpoint/2012/main" userId="S::tmasse@cde.ca.gov::08c15e02-2ed7-47a1-9685-a9d6fb44a115" providerId="AD"/>
      </p:ext>
    </p:extLst>
  </p:cmAuthor>
  <p:cmAuthor id="13" name="Crystal Young" initials="CY" lastIdx="7" clrIdx="12">
    <p:extLst>
      <p:ext uri="{19B8F6BF-5375-455C-9EA6-DF929625EA0E}">
        <p15:presenceInfo xmlns:p15="http://schemas.microsoft.com/office/powerpoint/2012/main" userId="S::cyoung@cde.ca.gov::7ad1548b-20ae-498d-91e3-e8660fa67fe4" providerId="AD"/>
      </p:ext>
    </p:extLst>
  </p:cmAuthor>
  <p:cmAuthor id="14" name="Amy Bell" initials="AB" lastIdx="3" clrIdx="13">
    <p:extLst>
      <p:ext uri="{19B8F6BF-5375-455C-9EA6-DF929625EA0E}">
        <p15:presenceInfo xmlns:p15="http://schemas.microsoft.com/office/powerpoint/2012/main" userId="S::abell@cde.ca.gov::0bf6322f-c88d-4113-aae2-798ffcd8d8f2" providerId="AD"/>
      </p:ext>
    </p:extLst>
  </p:cmAuthor>
  <p:cmAuthor id="15" name="Jackie Richardson" initials="JR [2]" lastIdx="34" clrIdx="14">
    <p:extLst>
      <p:ext uri="{19B8F6BF-5375-455C-9EA6-DF929625EA0E}">
        <p15:presenceInfo xmlns:p15="http://schemas.microsoft.com/office/powerpoint/2012/main" userId="S::jrichardson@cde.ca.gov::742f5f05-9b21-4506-bb18-0db7d346917c" providerId="AD"/>
      </p:ext>
    </p:extLst>
  </p:cmAuthor>
  <p:cmAuthor id="16" name="Carrie Robinson" initials="CR" lastIdx="5" clrIdx="15">
    <p:extLst>
      <p:ext uri="{19B8F6BF-5375-455C-9EA6-DF929625EA0E}">
        <p15:presenceInfo xmlns:p15="http://schemas.microsoft.com/office/powerpoint/2012/main" userId="S::crobinson@cde.ca.gov::0d5d200b-6a15-4aa4-a8ec-30289feb9bed" providerId="AD"/>
      </p:ext>
    </p:extLst>
  </p:cmAuthor>
  <p:cmAuthor id="17" name="Mia Bertacchi" initials="MB" lastIdx="1" clrIdx="16">
    <p:extLst>
      <p:ext uri="{19B8F6BF-5375-455C-9EA6-DF929625EA0E}">
        <p15:presenceInfo xmlns:p15="http://schemas.microsoft.com/office/powerpoint/2012/main" userId="S::mbertacchi@cde.ca.gov::979a2d61-9cce-4dd3-83dc-dd636c845cef" providerId="AD"/>
      </p:ext>
    </p:extLst>
  </p:cmAuthor>
  <p:cmAuthor id="18" name="Antonia Romeo" initials="AR" lastIdx="2" clrIdx="17">
    <p:extLst>
      <p:ext uri="{19B8F6BF-5375-455C-9EA6-DF929625EA0E}">
        <p15:presenceInfo xmlns:p15="http://schemas.microsoft.com/office/powerpoint/2012/main" userId="S::aromeo@cde.ca.gov::43f6a7ef-1d1b-4fd3-b9b7-6a29b7811e3b" providerId="AD"/>
      </p:ext>
    </p:extLst>
  </p:cmAuthor>
  <p:cmAuthor id="19" name="Christy McCoy" initials="CM" lastIdx="5" clrIdx="18">
    <p:extLst>
      <p:ext uri="{19B8F6BF-5375-455C-9EA6-DF929625EA0E}">
        <p15:presenceInfo xmlns:p15="http://schemas.microsoft.com/office/powerpoint/2012/main" userId="S::cmccoy@cde.ca.gov::d9d7ea10-3665-42d3-b6bc-8422894426f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0000"/>
    <a:srgbClr val="F1C10F"/>
    <a:srgbClr val="3399FF"/>
    <a:srgbClr val="87AF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12377EA-072D-8186-99B2-4BE4695A8642}" v="5" dt="2023-08-18T20:10:53.639"/>
    <p1510:client id="{03AE8088-277D-CDFE-954C-A6C3F9D24020}" v="473" dt="2023-08-17T21:51:43.216"/>
    <p1510:client id="{20468AC5-A4A6-F6B7-23AC-A0005A9FF7D9}" v="1" dt="2023-08-17T15:15:03.932"/>
    <p1510:client id="{22987020-C1A7-494D-81EC-487D9BA8E8A3}" v="295" dt="2023-08-18T21:55:00.909"/>
    <p1510:client id="{2BAAF348-F01B-4EB4-A3E9-2444BAF84485}" v="55" dt="2023-08-17T15:27:51.603"/>
    <p1510:client id="{317483BE-3838-B659-8A81-CAE5F02F6A44}" v="6" dt="2023-08-17T21:04:19.605"/>
    <p1510:client id="{404EE861-35BB-ACD0-1955-DD17DC71AA2E}" v="358" dt="2023-08-17T19:24:10.493"/>
    <p1510:client id="{4515DE38-341F-2301-3AC9-740516169E86}" v="833" dt="2023-08-17T22:32:38.382"/>
    <p1510:client id="{4887B61C-728D-D21A-35A9-971F7828FD3B}" v="1" dt="2023-08-17T17:36:53.233"/>
    <p1510:client id="{4C6038FC-F323-4867-AA05-2B79AF219F1B}" v="313" dt="2023-08-18T20:15:19.375"/>
    <p1510:client id="{546F878D-8F00-426A-99DB-36F115579CE7}" v="300" dt="2023-08-17T22:38:58.187"/>
    <p1510:client id="{5DEC2F72-CA1C-4DF6-AD81-B466CEAD1CF2}" v="267" dt="2023-08-17T20:00:12.455"/>
    <p1510:client id="{5E897D63-879C-4206-BECD-ABC3637B1B32}" v="383" dt="2023-08-17T16:59:40.043"/>
    <p1510:client id="{65BC7471-978F-761B-6EF1-94319A9CF3EF}" v="89" dt="2023-08-17T21:20:25.872"/>
    <p1510:client id="{77D30601-7DE4-A572-C230-72105203FF7D}" v="263" dt="2023-08-18T16:37:28.225"/>
    <p1510:client id="{78A811BB-AC8C-488B-9CED-E06EEA0D4561}" v="204" dt="2023-08-17T16:54:48.787"/>
    <p1510:client id="{921265EC-32E5-4DAD-8853-15304680C2F4}" v="1" dt="2023-08-21T13:15:57.961"/>
    <p1510:client id="{93AD89CA-4DCD-43D5-9285-916B8C84B68E}" v="68" dt="2023-08-17T22:57:20.586"/>
    <p1510:client id="{A1DB3EE7-0EE6-4AAC-BD93-588F4789D6CA}" v="263" dt="2023-08-18T21:34:34.420"/>
    <p1510:client id="{A9B0FA08-1037-E29F-6FEA-F8F64EF98C00}" v="264" dt="2023-08-17T16:50:21.867"/>
    <p1510:client id="{B8DA32F1-213A-8116-8A0A-389D03C168E9}" v="24" dt="2023-08-18T22:14:15.088"/>
    <p1510:client id="{B9A56782-C076-4116-9ADF-B24B4A1D51E9}" v="51" dt="2023-08-18T20:57:57.019"/>
    <p1510:client id="{C1D04E44-0C41-47B0-AD89-9E51282EFCF7}" v="383" dt="2023-08-17T14:38:56.345"/>
    <p1510:client id="{C3AD6B3E-73C4-415B-AD13-123403A4C08C}" v="4" dt="2023-08-17T19:56:03.725"/>
    <p1510:client id="{D9D3F58A-A330-D9D9-F4A7-CA5CED858B9B}" v="239" dt="2023-08-18T00:39:44.670"/>
    <p1510:client id="{DA16FD49-C7CC-78EC-F9CB-D662FEB75FE5}" v="3" dt="2023-08-17T15:04:18.879"/>
    <p1510:client id="{F4F4434E-70DD-4E3F-BD2A-328705D686B5}" v="654" dt="2023-08-17T15:43:00.701"/>
    <p1510:client id="{F7A572E4-CEC2-B4FC-7B85-786BBA7F6CF1}" v="106" dt="2023-08-17T21:03:53.189"/>
    <p1510:client id="{FB50E1A7-AE4B-5236-716C-CBE4C004A139}" v="1" dt="2023-08-17T16:06:45.91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40" autoAdjust="0"/>
    <p:restoredTop sz="84136" autoAdjust="0"/>
  </p:normalViewPr>
  <p:slideViewPr>
    <p:cSldViewPr snapToGrid="0">
      <p:cViewPr>
        <p:scale>
          <a:sx n="100" d="100"/>
          <a:sy n="100" d="100"/>
        </p:scale>
        <p:origin x="216" y="3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345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0609"/>
    </p:cViewPr>
  </p:sorter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slide" Target="slides/slide29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slide" Target="slides/slide32.xml"/><Relationship Id="rId47" Type="http://schemas.openxmlformats.org/officeDocument/2006/relationships/slide" Target="slides/slide37.xml"/><Relationship Id="rId50" Type="http://schemas.openxmlformats.org/officeDocument/2006/relationships/slide" Target="slides/slide40.xml"/><Relationship Id="rId55" Type="http://schemas.openxmlformats.org/officeDocument/2006/relationships/slide" Target="slides/slide45.xml"/><Relationship Id="rId63" Type="http://schemas.openxmlformats.org/officeDocument/2006/relationships/slide" Target="slides/slide53.xml"/><Relationship Id="rId68" Type="http://schemas.openxmlformats.org/officeDocument/2006/relationships/handoutMaster" Target="handoutMasters/handoutMaster1.xml"/><Relationship Id="rId7" Type="http://schemas.openxmlformats.org/officeDocument/2006/relationships/slideMaster" Target="slideMasters/slideMaster4.xml"/><Relationship Id="rId71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6.xml"/><Relationship Id="rId29" Type="http://schemas.openxmlformats.org/officeDocument/2006/relationships/slide" Target="slides/slide19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slide" Target="slides/slide30.xml"/><Relationship Id="rId45" Type="http://schemas.openxmlformats.org/officeDocument/2006/relationships/slide" Target="slides/slide35.xml"/><Relationship Id="rId53" Type="http://schemas.openxmlformats.org/officeDocument/2006/relationships/slide" Target="slides/slide43.xml"/><Relationship Id="rId58" Type="http://schemas.openxmlformats.org/officeDocument/2006/relationships/slide" Target="slides/slide48.xml"/><Relationship Id="rId66" Type="http://schemas.openxmlformats.org/officeDocument/2006/relationships/slide" Target="slides/slide56.xml"/><Relationship Id="rId74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49" Type="http://schemas.openxmlformats.org/officeDocument/2006/relationships/slide" Target="slides/slide39.xml"/><Relationship Id="rId57" Type="http://schemas.openxmlformats.org/officeDocument/2006/relationships/slide" Target="slides/slide47.xml"/><Relationship Id="rId61" Type="http://schemas.openxmlformats.org/officeDocument/2006/relationships/slide" Target="slides/slide51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4" Type="http://schemas.openxmlformats.org/officeDocument/2006/relationships/slide" Target="slides/slide34.xml"/><Relationship Id="rId52" Type="http://schemas.openxmlformats.org/officeDocument/2006/relationships/slide" Target="slides/slide42.xml"/><Relationship Id="rId60" Type="http://schemas.openxmlformats.org/officeDocument/2006/relationships/slide" Target="slides/slide50.xml"/><Relationship Id="rId65" Type="http://schemas.openxmlformats.org/officeDocument/2006/relationships/slide" Target="slides/slide55.xml"/><Relationship Id="rId7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slide" Target="slides/slide33.xml"/><Relationship Id="rId48" Type="http://schemas.openxmlformats.org/officeDocument/2006/relationships/slide" Target="slides/slide38.xml"/><Relationship Id="rId56" Type="http://schemas.openxmlformats.org/officeDocument/2006/relationships/slide" Target="slides/slide46.xml"/><Relationship Id="rId64" Type="http://schemas.openxmlformats.org/officeDocument/2006/relationships/slide" Target="slides/slide54.xml"/><Relationship Id="rId69" Type="http://schemas.openxmlformats.org/officeDocument/2006/relationships/commentAuthors" Target="commentAuthors.xml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41.xml"/><Relationship Id="rId72" Type="http://schemas.openxmlformats.org/officeDocument/2006/relationships/theme" Target="theme/theme1.xml"/><Relationship Id="rId3" Type="http://schemas.openxmlformats.org/officeDocument/2006/relationships/customXml" Target="../customXml/item3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46" Type="http://schemas.openxmlformats.org/officeDocument/2006/relationships/slide" Target="slides/slide36.xml"/><Relationship Id="rId59" Type="http://schemas.openxmlformats.org/officeDocument/2006/relationships/slide" Target="slides/slide49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0.xml"/><Relationship Id="rId41" Type="http://schemas.openxmlformats.org/officeDocument/2006/relationships/slide" Target="slides/slide31.xml"/><Relationship Id="rId54" Type="http://schemas.openxmlformats.org/officeDocument/2006/relationships/slide" Target="slides/slide44.xml"/><Relationship Id="rId62" Type="http://schemas.openxmlformats.org/officeDocument/2006/relationships/slide" Target="slides/slide52.xml"/><Relationship Id="rId70" Type="http://schemas.openxmlformats.org/officeDocument/2006/relationships/presProps" Target="presProps.xml"/><Relationship Id="rId75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1606184" cy="8767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2098905" y="0"/>
            <a:ext cx="1606184" cy="8767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6494FB-3489-468D-A451-38C7FB0BB2D7}" type="datetimeFigureOut">
              <a:rPr lang="en-US" smtClean="0"/>
              <a:t>9/26/2023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16621376"/>
            <a:ext cx="1606184" cy="87669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2098905" y="16621376"/>
            <a:ext cx="1606184" cy="87669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3748F4-3E24-4BA1-83AB-0D46558EED3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274848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63525" y="157486"/>
            <a:ext cx="3111500" cy="17510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958" tIns="46479" rIns="92958" bIns="4647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223839" y="1997476"/>
            <a:ext cx="3190874" cy="4383960"/>
          </a:xfrm>
          <a:prstGeom prst="rect">
            <a:avLst/>
          </a:prstGeom>
        </p:spPr>
        <p:txBody>
          <a:bodyPr vert="horz" lIns="92958" tIns="46479" rIns="92958" bIns="4647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2296610" y="6471821"/>
            <a:ext cx="1118102" cy="323298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r">
              <a:defRPr sz="1200"/>
            </a:lvl1pPr>
          </a:lstStyle>
          <a:p>
            <a:fld id="{942787AA-9CC9-4BDC-9D76-FFA9D61A530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35929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3525" y="157163"/>
            <a:ext cx="3111500" cy="17510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ffectLst/>
              <a:ea typeface="Calibri" panose="020F0502020204030204" pitchFamily="34" charset="0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BE8D1D-70DD-4068-A80C-527DFF99EB00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5293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3525" y="157163"/>
            <a:ext cx="3111500" cy="17510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 fontAlgn="base">
              <a:buFont typeface="Arial" panose="020B0604020202020204" pitchFamily="34" charset="0"/>
              <a:buChar char="•"/>
            </a:pPr>
            <a:endParaRPr lang="en-US" sz="1800" b="0" i="0" dirty="0">
              <a:solidFill>
                <a:srgbClr val="000000"/>
              </a:solidFill>
              <a:effectLst/>
              <a:latin typeface="Arial"/>
              <a:cs typeface="Arial"/>
            </a:endParaRPr>
          </a:p>
          <a:p>
            <a:pPr lvl="1"/>
            <a:endParaRPr lang="en">
              <a:ea typeface="Calibri"/>
              <a:cs typeface="Calibri"/>
            </a:endParaRPr>
          </a:p>
          <a:p>
            <a:pPr>
              <a:buFont typeface="Arial"/>
              <a:buChar char="•"/>
            </a:pPr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2787AA-9CC9-4BDC-9D76-FFA9D61A5303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81885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3525" y="157163"/>
            <a:ext cx="3111500" cy="17510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2787AA-9CC9-4BDC-9D76-FFA9D61A5303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729766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3525" y="157163"/>
            <a:ext cx="3111500" cy="17510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2787AA-9CC9-4BDC-9D76-FFA9D61A5303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614245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3525" y="157163"/>
            <a:ext cx="3111500" cy="17510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2787AA-9CC9-4BDC-9D76-FFA9D61A5303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797668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3525" y="157163"/>
            <a:ext cx="3111500" cy="17510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2787AA-9CC9-4BDC-9D76-FFA9D61A5303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558587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3525" y="157163"/>
            <a:ext cx="3111500" cy="17510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2787AA-9CC9-4BDC-9D76-FFA9D61A5303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088516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3525" y="157163"/>
            <a:ext cx="3111500" cy="17510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2787AA-9CC9-4BDC-9D76-FFA9D61A5303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018281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3525" y="157163"/>
            <a:ext cx="3111500" cy="17510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  <a:p>
            <a:pPr marL="0" indent="0">
              <a:buFont typeface="Arial"/>
              <a:buNone/>
            </a:pPr>
            <a:endParaRPr lang="en-US" sz="1800" dirty="0">
              <a:latin typeface="Lato"/>
              <a:ea typeface="Lato"/>
              <a:cs typeface="Lat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2787AA-9CC9-4BDC-9D76-FFA9D61A5303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226561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3525" y="157163"/>
            <a:ext cx="3111500" cy="17510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spcBef>
                <a:spcPts val="1200"/>
              </a:spcBef>
              <a:buFont typeface="Symbol" panose="05050102010706020507" pitchFamily="18" charset="2"/>
              <a:buChar char=""/>
            </a:pPr>
            <a:endParaRPr lang="en-US" sz="1800" dirty="0">
              <a:effectLst/>
              <a:latin typeface="Arial"/>
              <a:ea typeface="Calibri" panose="020F0502020204030204" pitchFamily="34" charset="0"/>
              <a:cs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2787AA-9CC9-4BDC-9D76-FFA9D61A5303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825029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3525" y="157163"/>
            <a:ext cx="3111500" cy="17510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2787AA-9CC9-4BDC-9D76-FFA9D61A5303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57785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3525" y="157163"/>
            <a:ext cx="3111500" cy="17510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2787AA-9CC9-4BDC-9D76-FFA9D61A5303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992584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3525" y="157163"/>
            <a:ext cx="3111500" cy="17510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Aft>
                <a:spcPts val="1200"/>
              </a:spcAft>
            </a:pPr>
            <a:endParaRPr lang="en-US" b="1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2787AA-9CC9-4BDC-9D76-FFA9D61A5303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266528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3525" y="157163"/>
            <a:ext cx="3111500" cy="17510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2787AA-9CC9-4BDC-9D76-FFA9D61A5303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466536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3525" y="157163"/>
            <a:ext cx="3111500" cy="17510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2787AA-9CC9-4BDC-9D76-FFA9D61A5303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861654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3525" y="157163"/>
            <a:ext cx="3111500" cy="17510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2787AA-9CC9-4BDC-9D76-FFA9D61A5303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634755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3525" y="157163"/>
            <a:ext cx="3111500" cy="17510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spcBef>
                <a:spcPct val="20000"/>
              </a:spcBef>
              <a:spcAft>
                <a:spcPct val="0"/>
              </a:spcAft>
              <a:buFont typeface="Arial"/>
              <a:buChar char="•"/>
            </a:pPr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2787AA-9CC9-4BDC-9D76-FFA9D61A5303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941880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3525" y="157163"/>
            <a:ext cx="3111500" cy="17510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 panose="020F0502020204030204"/>
            </a:endParaRPr>
          </a:p>
          <a:p>
            <a:endParaRPr lang="en-US" dirty="0">
              <a:cs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2787AA-9CC9-4BDC-9D76-FFA9D61A5303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255425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3525" y="157163"/>
            <a:ext cx="3111500" cy="17510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06510" y="4409758"/>
            <a:ext cx="6171981" cy="4177665"/>
          </a:xfrm>
        </p:spPr>
        <p:txBody>
          <a:bodyPr>
            <a:normAutofit/>
          </a:bodyPr>
          <a:lstStyle/>
          <a:p>
            <a:pPr defTabSz="914873">
              <a:defRPr/>
            </a:pPr>
            <a:endParaRPr lang="en-US" dirty="0"/>
          </a:p>
          <a:p>
            <a:endParaRPr lang="en-US" sz="1100" b="1" dirty="0">
              <a:latin typeface="Arial" charset="0"/>
              <a:cs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5A8BB04-B959-40D2-9991-8EAC0CEFA8C4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859667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3525" y="157163"/>
            <a:ext cx="3111500" cy="17510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2787AA-9CC9-4BDC-9D76-FFA9D61A5303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286079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3525" y="157163"/>
            <a:ext cx="3111500" cy="17510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2787AA-9CC9-4BDC-9D76-FFA9D61A5303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786732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3525" y="157163"/>
            <a:ext cx="3111500" cy="17510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2787AA-9CC9-4BDC-9D76-FFA9D61A5303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85858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3525" y="157163"/>
            <a:ext cx="3111500" cy="17510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2787AA-9CC9-4BDC-9D76-FFA9D61A5303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752532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3525" y="157163"/>
            <a:ext cx="3111500" cy="17510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2787AA-9CC9-4BDC-9D76-FFA9D61A5303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768635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3525" y="157163"/>
            <a:ext cx="3111500" cy="17510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2787AA-9CC9-4BDC-9D76-FFA9D61A5303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062625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3525" y="157163"/>
            <a:ext cx="3111500" cy="17510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2787AA-9CC9-4BDC-9D76-FFA9D61A5303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257263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3525" y="157163"/>
            <a:ext cx="3111500" cy="17510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2787AA-9CC9-4BDC-9D76-FFA9D61A5303}" type="slidenum">
              <a:rPr lang="en-US" smtClean="0"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923416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3525" y="157163"/>
            <a:ext cx="3111500" cy="17510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 panose="020F0502020204030204"/>
              <a:cs typeface="Calibri" panose="020F0502020204030204"/>
            </a:endParaRPr>
          </a:p>
          <a:p>
            <a:pPr>
              <a:buFont typeface="Arial"/>
              <a:buChar char="•"/>
            </a:pPr>
            <a:endParaRPr lang="en-US" dirty="0">
              <a:cs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2787AA-9CC9-4BDC-9D76-FFA9D61A5303}" type="slidenum">
              <a:rPr lang="en-US" smtClean="0"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913404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3525" y="157163"/>
            <a:ext cx="3111500" cy="17510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2787AA-9CC9-4BDC-9D76-FFA9D61A5303}" type="slidenum">
              <a:rPr lang="en-US" smtClean="0"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453452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3525" y="157163"/>
            <a:ext cx="3111500" cy="17510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2787AA-9CC9-4BDC-9D76-FFA9D61A5303}" type="slidenum">
              <a:rPr lang="en-US" smtClean="0"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288049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3525" y="157163"/>
            <a:ext cx="3111500" cy="17510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/>
              <a:buChar char="•"/>
            </a:pPr>
            <a:endParaRPr lang="en-US" dirty="0">
              <a:cs typeface="Calibri"/>
            </a:endParaRPr>
          </a:p>
          <a:p>
            <a:pPr marL="285750" indent="-285750">
              <a:buFont typeface="Arial,Sans-Serif"/>
              <a:buChar char="•"/>
            </a:pPr>
            <a:endParaRPr lang="en-US" dirty="0">
              <a:cs typeface="Calibri"/>
            </a:endParaRPr>
          </a:p>
          <a:p>
            <a:pPr marL="285750" indent="-285750">
              <a:buFont typeface="Arial,Sans-Serif"/>
              <a:buChar char="•"/>
            </a:pPr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2787AA-9CC9-4BDC-9D76-FFA9D61A5303}" type="slidenum">
              <a:rPr lang="en-US" smtClean="0"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009178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3525" y="157163"/>
            <a:ext cx="3111500" cy="17510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2787AA-9CC9-4BDC-9D76-FFA9D61A5303}" type="slidenum">
              <a:rPr lang="en-US" smtClean="0"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112076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3525" y="157163"/>
            <a:ext cx="3111500" cy="17510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2787AA-9CC9-4BDC-9D76-FFA9D61A5303}" type="slidenum">
              <a:rPr lang="en-US" smtClean="0"/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42675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3525" y="157163"/>
            <a:ext cx="3111500" cy="17510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2787AA-9CC9-4BDC-9D76-FFA9D61A5303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369771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3525" y="157163"/>
            <a:ext cx="3111500" cy="17510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2787AA-9CC9-4BDC-9D76-FFA9D61A5303}" type="slidenum">
              <a:rPr lang="en-US" smtClean="0"/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63541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3525" y="157163"/>
            <a:ext cx="3111500" cy="17510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endParaRPr lang="en-US" dirty="0"/>
          </a:p>
          <a:p>
            <a:endParaRPr lang="en-US" dirty="0">
              <a:ea typeface="Calibri"/>
              <a:cs typeface="Calibri"/>
            </a:endParaRPr>
          </a:p>
          <a:p>
            <a:endParaRPr lang="en-US" dirty="0">
              <a:ea typeface="Calibri"/>
              <a:cs typeface="Calibri"/>
            </a:endParaRPr>
          </a:p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2787AA-9CC9-4BDC-9D76-FFA9D61A5303}" type="slidenum">
              <a:rPr lang="en-US" smtClean="0"/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483799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3525" y="157163"/>
            <a:ext cx="3111500" cy="17510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 </a:t>
            </a:r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2787AA-9CC9-4BDC-9D76-FFA9D61A5303}" type="slidenum">
              <a:rPr lang="en-US" smtClean="0"/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430688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3525" y="157163"/>
            <a:ext cx="3111500" cy="17510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solidFill>
                  <a:srgbClr val="000000"/>
                </a:solidFill>
                <a:effectLst/>
                <a:latin typeface="Poppins" panose="020B0502040204020203" pitchFamily="2" charset="0"/>
              </a:rPr>
              <a:t>Join us with the California Agriculture in the Classroom for an invaluable opportunity to collaborate with other educators who share your passion for agriculture!</a:t>
            </a:r>
          </a:p>
          <a:p>
            <a:pPr algn="l"/>
            <a:endParaRPr lang="en-US" b="0" i="0" dirty="0">
              <a:solidFill>
                <a:srgbClr val="000000"/>
              </a:solidFill>
              <a:effectLst/>
              <a:latin typeface="Poppins" panose="020B0502040204020203" pitchFamily="2" charset="0"/>
            </a:endParaRPr>
          </a:p>
          <a:p>
            <a:r>
              <a:rPr lang="en-US" sz="1200" dirty="0">
                <a:effectLst/>
                <a:latin typeface="+mj-lt"/>
                <a:ea typeface="Calibri" panose="020F0502020204030204" pitchFamily="34" charset="0"/>
              </a:rPr>
              <a:t>Learn exciting ways to teach K-12 students where their food and fiber come from</a:t>
            </a:r>
          </a:p>
          <a:p>
            <a:pPr marL="0" indent="0">
              <a:buNone/>
            </a:pPr>
            <a:endParaRPr lang="en-US" sz="800" b="1" dirty="0">
              <a:latin typeface="+mj-lt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b="0" dirty="0">
                <a:latin typeface="+mj-lt"/>
                <a:cs typeface="Arial"/>
              </a:rPr>
              <a:t>The Conference was designed for </a:t>
            </a:r>
            <a:r>
              <a:rPr lang="en-US" sz="800" dirty="0">
                <a:effectLst/>
                <a:latin typeface="+mj-lt"/>
                <a:ea typeface="Calibri" panose="020F0502020204030204" pitchFamily="34" charset="0"/>
              </a:rPr>
              <a:t>K-12 educators, administrators and volunteers </a:t>
            </a:r>
          </a:p>
          <a:p>
            <a:pPr marL="0" indent="0">
              <a:buNone/>
            </a:pPr>
            <a:endParaRPr lang="en-US" sz="800" b="1" dirty="0">
              <a:latin typeface="+mj-lt"/>
              <a:cs typeface="Arial"/>
            </a:endParaRPr>
          </a:p>
          <a:p>
            <a:r>
              <a:rPr lang="en-US" sz="1200" dirty="0">
                <a:latin typeface="+mj-lt"/>
                <a:cs typeface="Arial"/>
              </a:rPr>
              <a:t>The conference location is in Downtown Sacramento</a:t>
            </a:r>
          </a:p>
          <a:p>
            <a:pPr marL="0" indent="0">
              <a:buNone/>
            </a:pPr>
            <a:endParaRPr lang="en-US" sz="800" dirty="0">
              <a:latin typeface="+mj-lt"/>
              <a:cs typeface="Arial"/>
            </a:endParaRPr>
          </a:p>
          <a:p>
            <a:r>
              <a:rPr lang="en-US" sz="1200" dirty="0">
                <a:latin typeface="+mj-lt"/>
                <a:cs typeface="Arial"/>
              </a:rPr>
              <a:t>It will be held from September 22–24, 2023</a:t>
            </a:r>
          </a:p>
          <a:p>
            <a:endParaRPr lang="en-US" sz="800" dirty="0">
              <a:latin typeface="+mj-lt"/>
              <a:cs typeface="Arial"/>
            </a:endParaRPr>
          </a:p>
          <a:p>
            <a:r>
              <a:rPr lang="en-US" sz="1200" dirty="0">
                <a:latin typeface="+mj-lt"/>
                <a:cs typeface="Arial"/>
              </a:rPr>
              <a:t>If you are interested, register now for your spot. We will put the registration link in the chat now: </a:t>
            </a:r>
            <a:r>
              <a:rPr lang="en-US" sz="1200" dirty="0">
                <a:cs typeface="Arial"/>
              </a:rPr>
              <a:t>https://cfaitc.app.neoncrm.com/np/clients/cfaitc/eventRegistration.jsp?event=343&amp; </a:t>
            </a:r>
            <a:endParaRPr lang="en-US" sz="1200" dirty="0">
              <a:solidFill>
                <a:srgbClr val="0000FF"/>
              </a:solidFill>
              <a:cs typeface="Arial"/>
            </a:endParaRPr>
          </a:p>
          <a:p>
            <a:pPr algn="l"/>
            <a:endParaRPr lang="en-US" b="0" i="0" dirty="0">
              <a:solidFill>
                <a:srgbClr val="000000"/>
              </a:solidFill>
              <a:effectLst/>
              <a:latin typeface="Poppins" panose="020B0502040204020203" pitchFamily="2" charset="0"/>
            </a:endParaRP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2787AA-9CC9-4BDC-9D76-FFA9D61A5303}" type="slidenum">
              <a:rPr lang="en-US" smtClean="0"/>
              <a:t>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637611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3525" y="157163"/>
            <a:ext cx="3111500" cy="17510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750"/>
              </a:spcBef>
              <a:spcAft>
                <a:spcPts val="750"/>
              </a:spcAf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2787AA-9CC9-4BDC-9D76-FFA9D61A5303}" type="slidenum">
              <a:rPr lang="en-US" smtClean="0"/>
              <a:t>49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127825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3525" y="157163"/>
            <a:ext cx="3111500" cy="17510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2787AA-9CC9-4BDC-9D76-FFA9D61A5303}" type="slidenum">
              <a:rPr lang="en-US" smtClean="0"/>
              <a:t>50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939142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3525" y="157163"/>
            <a:ext cx="3111500" cy="17510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2787AA-9CC9-4BDC-9D76-FFA9D61A5303}" type="slidenum">
              <a:rPr lang="en-US" smtClean="0"/>
              <a:t>52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8714648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3525" y="157163"/>
            <a:ext cx="3111500" cy="17510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2787AA-9CC9-4BDC-9D76-FFA9D61A5303}" type="slidenum">
              <a:rPr lang="en-US" smtClean="0"/>
              <a:t>53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8517997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3525" y="157163"/>
            <a:ext cx="3111500" cy="17510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742950" lvl="1" indent="-285750">
              <a:buFont typeface="Courier New,monospace"/>
              <a:buChar char="•"/>
            </a:pPr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2787AA-9CC9-4BDC-9D76-FFA9D61A5303}" type="slidenum">
              <a:rPr lang="en-US" smtClean="0"/>
              <a:t>54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8844233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3525" y="157163"/>
            <a:ext cx="3111500" cy="17510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tabLst>
                <a:tab pos="457200" algn="l"/>
              </a:tabLst>
            </a:pPr>
            <a:endParaRPr lang="en-US" dirty="0">
              <a:effectLst/>
              <a:ea typeface="Calibri" panose="020F0502020204030204" pitchFamily="34" charset="0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2787AA-9CC9-4BDC-9D76-FFA9D61A5303}" type="slidenum">
              <a:rPr lang="en-US" smtClean="0"/>
              <a:t>55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79623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3525" y="157163"/>
            <a:ext cx="3111500" cy="17510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spcBef>
                <a:spcPct val="20000"/>
              </a:spcBef>
              <a:spcAft>
                <a:spcPct val="0"/>
              </a:spcAft>
              <a:buFont typeface="Arial"/>
              <a:buChar char="•"/>
            </a:pPr>
            <a:endParaRPr lang="en-US" dirty="0">
              <a:cs typeface="Calibri"/>
            </a:endParaRPr>
          </a:p>
          <a:p>
            <a:pPr marL="171450" indent="-171450">
              <a:spcAft>
                <a:spcPts val="1200"/>
              </a:spcAft>
              <a:buFont typeface="Arial"/>
              <a:buChar char="•"/>
            </a:pPr>
            <a:endParaRPr lang="en-US" dirty="0">
              <a:cs typeface="Calibri"/>
            </a:endParaRPr>
          </a:p>
          <a:p>
            <a:pPr marL="171450" indent="-171450">
              <a:spcBef>
                <a:spcPct val="20000"/>
              </a:spcBef>
              <a:spcAft>
                <a:spcPct val="0"/>
              </a:spcAft>
              <a:buFont typeface="Arial"/>
              <a:buChar char="•"/>
            </a:pPr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2787AA-9CC9-4BDC-9D76-FFA9D61A5303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9148819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3525" y="157163"/>
            <a:ext cx="3111500" cy="17510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BE8D1D-70DD-4068-A80C-527DFF99EB00}" type="slidenum">
              <a:rPr lang="en-US" smtClean="0"/>
              <a:t>56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92870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3525" y="157163"/>
            <a:ext cx="3111500" cy="17510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2787AA-9CC9-4BDC-9D76-FFA9D61A5303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38500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3525" y="157163"/>
            <a:ext cx="3111500" cy="17510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  <a:p>
            <a:pPr algn="r" rtl="0" fontAlgn="base"/>
            <a:endParaRPr lang="en-US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/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2787AA-9CC9-4BDC-9D76-FFA9D61A5303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49781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3525" y="157163"/>
            <a:ext cx="3111500" cy="17510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 fontAlgn="base">
              <a:buFont typeface="Arial" panose="020B0604020202020204" pitchFamily="34" charset="0"/>
              <a:buChar char="•"/>
            </a:pPr>
            <a:endParaRPr lang="en-US" sz="1800" b="0" i="0" dirty="0">
              <a:solidFill>
                <a:srgbClr val="000000"/>
              </a:solidFill>
              <a:effectLst/>
              <a:latin typeface="Arial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u="sng" dirty="0">
              <a:solidFill>
                <a:srgbClr val="1F497D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2787AA-9CC9-4BDC-9D76-FFA9D61A5303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15712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3525" y="157163"/>
            <a:ext cx="3111500" cy="17510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Symbol"/>
              <a:buNone/>
            </a:pPr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  <a:p>
            <a:pPr marL="171450" indent="-171450">
              <a:buFont typeface="Arial"/>
              <a:buChar char="•"/>
            </a:pPr>
            <a:endParaRPr lang="en-US" dirty="0">
              <a:ea typeface="Calibri"/>
              <a:cs typeface="Calibri"/>
            </a:endParaRPr>
          </a:p>
          <a:p>
            <a:pPr marL="171450" indent="-171450">
              <a:buFont typeface="Arial"/>
              <a:buChar char="•"/>
            </a:pPr>
            <a:endParaRPr lang="en-US" dirty="0"/>
          </a:p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2787AA-9CC9-4BDC-9D76-FFA9D61A5303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12770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2"/>
          <p:cNvGrpSpPr>
            <a:grpSpLocks/>
          </p:cNvGrpSpPr>
          <p:nvPr userDrawn="1"/>
        </p:nvGrpSpPr>
        <p:grpSpPr bwMode="auto">
          <a:xfrm>
            <a:off x="0" y="0"/>
            <a:ext cx="12192000" cy="6858000"/>
            <a:chOff x="0" y="0"/>
            <a:chExt cx="5760" cy="4320"/>
          </a:xfrm>
        </p:grpSpPr>
        <p:sp>
          <p:nvSpPr>
            <p:cNvPr id="4" name="Rectangle 13"/>
            <p:cNvSpPr>
              <a:spLocks noChangeArrowheads="1"/>
            </p:cNvSpPr>
            <p:nvPr/>
          </p:nvSpPr>
          <p:spPr bwMode="auto">
            <a:xfrm>
              <a:off x="0" y="0"/>
              <a:ext cx="5760" cy="43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dirty="0">
                <a:solidFill>
                  <a:srgbClr val="000000"/>
                </a:solidFill>
              </a:endParaRPr>
            </a:p>
          </p:txBody>
        </p:sp>
        <p:sp>
          <p:nvSpPr>
            <p:cNvPr id="5" name="Rectangle 14"/>
            <p:cNvSpPr>
              <a:spLocks noChangeArrowheads="1"/>
            </p:cNvSpPr>
            <p:nvPr/>
          </p:nvSpPr>
          <p:spPr bwMode="auto">
            <a:xfrm>
              <a:off x="1248" y="1392"/>
              <a:ext cx="4512" cy="96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dirty="0"/>
            </a:p>
          </p:txBody>
        </p:sp>
        <p:sp>
          <p:nvSpPr>
            <p:cNvPr id="6" name="Rectangle 15"/>
            <p:cNvSpPr>
              <a:spLocks noChangeArrowheads="1"/>
            </p:cNvSpPr>
            <p:nvPr/>
          </p:nvSpPr>
          <p:spPr bwMode="auto">
            <a:xfrm>
              <a:off x="0" y="0"/>
              <a:ext cx="1056" cy="432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dirty="0"/>
            </a:p>
          </p:txBody>
        </p:sp>
      </p:grpSp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2540000" y="6096000"/>
            <a:ext cx="95504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eaLnBrk="0" fontAlgn="base" hangingPunct="0">
              <a:spcBef>
                <a:spcPts val="800"/>
              </a:spcBef>
              <a:spcAft>
                <a:spcPct val="0"/>
              </a:spcAft>
              <a:defRPr/>
            </a:pPr>
            <a:r>
              <a:rPr lang="en-US" altLang="en-US" sz="1100" b="1" dirty="0">
                <a:solidFill>
                  <a:srgbClr val="000000"/>
                </a:solidFill>
                <a:latin typeface="Arial" panose="020B0604020202020204" pitchFamily="34" charset="0"/>
              </a:rPr>
              <a:t>CALIFORNIA DEPARTMENT OF EDUCATION</a:t>
            </a:r>
            <a:br>
              <a:rPr lang="en-US" altLang="en-US" sz="1100" b="1" dirty="0">
                <a:solidFill>
                  <a:srgbClr val="000000"/>
                </a:solidFill>
                <a:latin typeface="Arial" panose="020B0604020202020204" pitchFamily="34" charset="0"/>
              </a:rPr>
            </a:br>
            <a:r>
              <a:rPr lang="en-US" altLang="en-US" sz="1100" dirty="0">
                <a:solidFill>
                  <a:srgbClr val="000000"/>
                </a:solidFill>
                <a:latin typeface="Arial" panose="020B0604020202020204" pitchFamily="34" charset="0"/>
              </a:rPr>
              <a:t>Tony Thurmond, State Superintendent of Public Instruction</a:t>
            </a:r>
            <a:endParaRPr lang="en-US" altLang="en-US" sz="1200" b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8" name="Picture 18" descr="Official Seal of the California Department of Education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937" y="523875"/>
            <a:ext cx="1457325" cy="145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3200" y="3086100"/>
            <a:ext cx="91440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31" y="5442392"/>
            <a:ext cx="2075338" cy="1307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9628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D6029DA4-09B0-4A2D-AA4B-CC45A202471A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5200842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40000" y="1981200"/>
            <a:ext cx="44704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213600" y="1981200"/>
            <a:ext cx="44704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F4240488-8288-431D-9FBC-061E1C8939AC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4421800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3FDE3ABF-8AC6-4BCD-B555-3DAB003AA8A5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2645641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46351" y="526617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46351" y="3394220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A935ACD9-0DAA-478F-B516-11CD936CED7B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9/26/2023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8455F1E9-99A2-42DA-AF8F-C71A50B8803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78429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80160" y="2211494"/>
            <a:ext cx="6126480" cy="3931920"/>
          </a:xfrm>
          <a:solidFill>
            <a:schemeClr val="tx2">
              <a:lumMod val="60000"/>
              <a:lumOff val="40000"/>
            </a:schemeClr>
          </a:solidFill>
        </p:spPr>
        <p:txBody>
          <a:bodyPr tIns="365760" anchor="t"/>
          <a:lstStyle>
            <a:lvl1pPr marL="0" indent="0" algn="ctr">
              <a:buNone/>
              <a:defRPr sz="320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90688" y="2150621"/>
            <a:ext cx="3200400" cy="3429000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pPr/>
              <a:t>9/26/2023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42483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2"/>
          <p:cNvGrpSpPr>
            <a:grpSpLocks/>
          </p:cNvGrpSpPr>
          <p:nvPr userDrawn="1"/>
        </p:nvGrpSpPr>
        <p:grpSpPr bwMode="auto">
          <a:xfrm>
            <a:off x="0" y="0"/>
            <a:ext cx="12192000" cy="6858000"/>
            <a:chOff x="0" y="0"/>
            <a:chExt cx="5760" cy="4320"/>
          </a:xfrm>
        </p:grpSpPr>
        <p:sp>
          <p:nvSpPr>
            <p:cNvPr id="4" name="Rectangle 13"/>
            <p:cNvSpPr>
              <a:spLocks noChangeArrowheads="1"/>
            </p:cNvSpPr>
            <p:nvPr/>
          </p:nvSpPr>
          <p:spPr bwMode="auto">
            <a:xfrm>
              <a:off x="0" y="0"/>
              <a:ext cx="5760" cy="43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dirty="0">
                <a:solidFill>
                  <a:srgbClr val="000000"/>
                </a:solidFill>
              </a:endParaRPr>
            </a:p>
          </p:txBody>
        </p:sp>
        <p:sp>
          <p:nvSpPr>
            <p:cNvPr id="5" name="Rectangle 14"/>
            <p:cNvSpPr>
              <a:spLocks noChangeArrowheads="1"/>
            </p:cNvSpPr>
            <p:nvPr/>
          </p:nvSpPr>
          <p:spPr bwMode="auto">
            <a:xfrm>
              <a:off x="1248" y="1392"/>
              <a:ext cx="4512" cy="96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dirty="0"/>
            </a:p>
          </p:txBody>
        </p:sp>
        <p:sp>
          <p:nvSpPr>
            <p:cNvPr id="6" name="Rectangle 15"/>
            <p:cNvSpPr>
              <a:spLocks noChangeArrowheads="1"/>
            </p:cNvSpPr>
            <p:nvPr/>
          </p:nvSpPr>
          <p:spPr bwMode="auto">
            <a:xfrm>
              <a:off x="0" y="0"/>
              <a:ext cx="1056" cy="432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dirty="0"/>
            </a:p>
          </p:txBody>
        </p:sp>
      </p:grpSp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2540000" y="6096000"/>
            <a:ext cx="95504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eaLnBrk="0" fontAlgn="base" hangingPunct="0">
              <a:spcBef>
                <a:spcPts val="800"/>
              </a:spcBef>
              <a:spcAft>
                <a:spcPct val="0"/>
              </a:spcAft>
              <a:defRPr/>
            </a:pPr>
            <a:r>
              <a:rPr lang="en-US" altLang="en-US" sz="1100" b="1" dirty="0">
                <a:solidFill>
                  <a:srgbClr val="000000"/>
                </a:solidFill>
                <a:latin typeface="Arial" panose="020B0604020202020204" pitchFamily="34" charset="0"/>
              </a:rPr>
              <a:t>CALIFORNIA DEPARTMENT OF EDUCATION</a:t>
            </a:r>
            <a:br>
              <a:rPr lang="en-US" altLang="en-US" sz="1100" b="1" dirty="0">
                <a:solidFill>
                  <a:srgbClr val="000000"/>
                </a:solidFill>
                <a:latin typeface="Arial" panose="020B0604020202020204" pitchFamily="34" charset="0"/>
              </a:rPr>
            </a:br>
            <a:r>
              <a:rPr lang="en-US" altLang="en-US" sz="1100" dirty="0">
                <a:solidFill>
                  <a:srgbClr val="000000"/>
                </a:solidFill>
                <a:latin typeface="Arial" panose="020B0604020202020204" pitchFamily="34" charset="0"/>
              </a:rPr>
              <a:t>Tony Thurmond, State Superintendent of Public Instruction</a:t>
            </a:r>
            <a:endParaRPr lang="en-US" altLang="en-US" sz="1200" b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8" name="Picture 18" descr="Official Seal of the California Department of Education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937" y="523875"/>
            <a:ext cx="1457325" cy="145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3200" y="3086100"/>
            <a:ext cx="91440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31" y="5442392"/>
            <a:ext cx="2075338" cy="1307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9325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D6029DA4-09B0-4A2D-AA4B-CC45A202471A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551708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40000" y="1981200"/>
            <a:ext cx="44704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213600" y="1981200"/>
            <a:ext cx="44704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F4240488-8288-431D-9FBC-061E1C8939AC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40087304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46351" y="526617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46351" y="3394220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A935ACD9-0DAA-478F-B516-11CD936CED7B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9/26/2023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8455F1E9-99A2-42DA-AF8F-C71A50B8803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21662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2"/>
          <p:cNvGrpSpPr>
            <a:grpSpLocks/>
          </p:cNvGrpSpPr>
          <p:nvPr userDrawn="1"/>
        </p:nvGrpSpPr>
        <p:grpSpPr bwMode="auto">
          <a:xfrm>
            <a:off x="0" y="0"/>
            <a:ext cx="12192000" cy="6858000"/>
            <a:chOff x="0" y="0"/>
            <a:chExt cx="5760" cy="4320"/>
          </a:xfrm>
        </p:grpSpPr>
        <p:sp>
          <p:nvSpPr>
            <p:cNvPr id="4" name="Rectangle 13"/>
            <p:cNvSpPr>
              <a:spLocks noChangeArrowheads="1"/>
            </p:cNvSpPr>
            <p:nvPr/>
          </p:nvSpPr>
          <p:spPr bwMode="auto">
            <a:xfrm>
              <a:off x="0" y="0"/>
              <a:ext cx="5760" cy="43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defRPr/>
              </a:pPr>
              <a:endParaRPr lang="en-US" altLang="en-US" dirty="0">
                <a:solidFill>
                  <a:srgbClr val="000000"/>
                </a:solidFill>
              </a:endParaRPr>
            </a:p>
          </p:txBody>
        </p:sp>
        <p:sp>
          <p:nvSpPr>
            <p:cNvPr id="5" name="Rectangle 14"/>
            <p:cNvSpPr>
              <a:spLocks noChangeArrowheads="1"/>
            </p:cNvSpPr>
            <p:nvPr/>
          </p:nvSpPr>
          <p:spPr bwMode="auto">
            <a:xfrm>
              <a:off x="1248" y="1392"/>
              <a:ext cx="4512" cy="96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defRPr/>
              </a:pPr>
              <a:endParaRPr lang="en-US" altLang="en-US" dirty="0"/>
            </a:p>
          </p:txBody>
        </p:sp>
        <p:sp>
          <p:nvSpPr>
            <p:cNvPr id="6" name="Rectangle 15"/>
            <p:cNvSpPr>
              <a:spLocks noChangeArrowheads="1"/>
            </p:cNvSpPr>
            <p:nvPr/>
          </p:nvSpPr>
          <p:spPr bwMode="auto">
            <a:xfrm>
              <a:off x="0" y="0"/>
              <a:ext cx="1056" cy="432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defRPr/>
              </a:pPr>
              <a:endParaRPr lang="en-US" altLang="en-US" dirty="0"/>
            </a:p>
          </p:txBody>
        </p:sp>
      </p:grpSp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2540000" y="6096000"/>
            <a:ext cx="95504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ts val="800"/>
              </a:spcBef>
              <a:defRPr/>
            </a:pPr>
            <a:r>
              <a:rPr lang="en-US" altLang="en-US" sz="1100" b="1" dirty="0">
                <a:solidFill>
                  <a:schemeClr val="tx1"/>
                </a:solidFill>
                <a:latin typeface="Arial" panose="020B0604020202020204" pitchFamily="34" charset="0"/>
              </a:rPr>
              <a:t>CALIFORNIA DEPARTMENT OF EDUCATION</a:t>
            </a:r>
            <a:br>
              <a:rPr lang="en-US" altLang="en-US" sz="1100" b="1" dirty="0">
                <a:solidFill>
                  <a:schemeClr val="tx1"/>
                </a:solidFill>
                <a:latin typeface="Arial" panose="020B0604020202020204" pitchFamily="34" charset="0"/>
              </a:rPr>
            </a:br>
            <a:r>
              <a:rPr lang="en-US" altLang="en-US" sz="1100" dirty="0">
                <a:solidFill>
                  <a:schemeClr val="tx1"/>
                </a:solidFill>
                <a:latin typeface="Arial" panose="020B0604020202020204" pitchFamily="34" charset="0"/>
              </a:rPr>
              <a:t>Tony Thurmond, State Superintendent of Public Instruction</a:t>
            </a:r>
            <a:endParaRPr lang="en-US" altLang="en-US" sz="1200" b="1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8" name="Picture 18" descr="Official Seal of the California Department of Education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937" y="523875"/>
            <a:ext cx="1457325" cy="145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3200" y="3086100"/>
            <a:ext cx="91440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31" y="5442392"/>
            <a:ext cx="2075338" cy="1307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7932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D6029DA4-09B0-4A2D-AA4B-CC45A202471A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73354022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D6029DA4-09B0-4A2D-AA4B-CC45A202471A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48030772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40000" y="1981200"/>
            <a:ext cx="44704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213600" y="1981200"/>
            <a:ext cx="44704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F4240488-8288-431D-9FBC-061E1C8939AC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51070613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3FDE3ABF-8AC6-4BCD-B555-3DAB003AA8A5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64396625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46351" y="526617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46351" y="3394220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A935ACD9-0DAA-478F-B516-11CD936CED7B}" type="datetimeFigureOut">
              <a:rPr lang="en-US"/>
              <a:pPr>
                <a:defRPr/>
              </a:pPr>
              <a:t>9/26/2023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8455F1E9-99A2-42DA-AF8F-C71A50B8803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011115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2"/>
          <p:cNvGrpSpPr/>
          <p:nvPr userDrawn="1"/>
        </p:nvGrpSpPr>
        <p:grpSpPr bwMode="auto">
          <a:xfrm>
            <a:off x="0" y="0"/>
            <a:ext cx="12192000" cy="6858000"/>
            <a:chOff x="0" y="0"/>
            <a:chExt cx="5760" cy="4320"/>
          </a:xfrm>
        </p:grpSpPr>
        <p:sp>
          <p:nvSpPr>
            <p:cNvPr id="4" name="Rectangle 13"/>
            <p:cNvSpPr>
              <a:spLocks noChangeArrowheads="1"/>
            </p:cNvSpPr>
            <p:nvPr/>
          </p:nvSpPr>
          <p:spPr bwMode="auto">
            <a:xfrm>
              <a:off x="0" y="0"/>
              <a:ext cx="5760" cy="43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1300">
                  <a:solidFill>
                    <a:srgbClr val="000054"/>
                  </a:solidFill>
                  <a:latin typeface="Arial" panose="020B0704020202020204" pitchFamily="34" charset="0"/>
                </a:defRPr>
              </a:lvl1pPr>
              <a:lvl2pPr marL="742950" indent="-285750">
                <a:defRPr sz="1300">
                  <a:solidFill>
                    <a:srgbClr val="000054"/>
                  </a:solidFill>
                  <a:latin typeface="Arial" panose="020B0704020202020204" pitchFamily="34" charset="0"/>
                </a:defRPr>
              </a:lvl2pPr>
              <a:lvl3pPr marL="1143000" indent="-228600">
                <a:defRPr sz="1300">
                  <a:solidFill>
                    <a:srgbClr val="000054"/>
                  </a:solidFill>
                  <a:latin typeface="Arial" panose="020B0704020202020204" pitchFamily="34" charset="0"/>
                </a:defRPr>
              </a:lvl3pPr>
              <a:lvl4pPr marL="1600200" indent="-228600">
                <a:defRPr sz="1300">
                  <a:solidFill>
                    <a:srgbClr val="000054"/>
                  </a:solidFill>
                  <a:latin typeface="Arial" panose="020B0704020202020204" pitchFamily="34" charset="0"/>
                </a:defRPr>
              </a:lvl4pPr>
              <a:lvl5pPr marL="2057400" indent="-228600">
                <a:defRPr sz="1300">
                  <a:solidFill>
                    <a:srgbClr val="000054"/>
                  </a:solidFill>
                  <a:latin typeface="Arial" panose="020B07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54"/>
                  </a:solidFill>
                  <a:latin typeface="Arial" panose="020B07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54"/>
                  </a:solidFill>
                  <a:latin typeface="Arial" panose="020B07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54"/>
                  </a:solidFill>
                  <a:latin typeface="Arial" panose="020B07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54"/>
                  </a:solidFill>
                  <a:latin typeface="Arial" panose="020B0704020202020204" pitchFamily="34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dirty="0">
                <a:solidFill>
                  <a:srgbClr val="000000"/>
                </a:solidFill>
              </a:endParaRPr>
            </a:p>
          </p:txBody>
        </p:sp>
        <p:sp>
          <p:nvSpPr>
            <p:cNvPr id="5" name="Rectangle 14"/>
            <p:cNvSpPr>
              <a:spLocks noChangeArrowheads="1"/>
            </p:cNvSpPr>
            <p:nvPr/>
          </p:nvSpPr>
          <p:spPr bwMode="auto">
            <a:xfrm>
              <a:off x="1248" y="1392"/>
              <a:ext cx="4512" cy="96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1300">
                  <a:solidFill>
                    <a:srgbClr val="000054"/>
                  </a:solidFill>
                  <a:latin typeface="Arial" panose="020B0704020202020204" pitchFamily="34" charset="0"/>
                </a:defRPr>
              </a:lvl1pPr>
              <a:lvl2pPr marL="742950" indent="-285750">
                <a:defRPr sz="1300">
                  <a:solidFill>
                    <a:srgbClr val="000054"/>
                  </a:solidFill>
                  <a:latin typeface="Arial" panose="020B0704020202020204" pitchFamily="34" charset="0"/>
                </a:defRPr>
              </a:lvl2pPr>
              <a:lvl3pPr marL="1143000" indent="-228600">
                <a:defRPr sz="1300">
                  <a:solidFill>
                    <a:srgbClr val="000054"/>
                  </a:solidFill>
                  <a:latin typeface="Arial" panose="020B0704020202020204" pitchFamily="34" charset="0"/>
                </a:defRPr>
              </a:lvl3pPr>
              <a:lvl4pPr marL="1600200" indent="-228600">
                <a:defRPr sz="1300">
                  <a:solidFill>
                    <a:srgbClr val="000054"/>
                  </a:solidFill>
                  <a:latin typeface="Arial" panose="020B0704020202020204" pitchFamily="34" charset="0"/>
                </a:defRPr>
              </a:lvl4pPr>
              <a:lvl5pPr marL="2057400" indent="-228600">
                <a:defRPr sz="1300">
                  <a:solidFill>
                    <a:srgbClr val="000054"/>
                  </a:solidFill>
                  <a:latin typeface="Arial" panose="020B07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54"/>
                  </a:solidFill>
                  <a:latin typeface="Arial" panose="020B07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54"/>
                  </a:solidFill>
                  <a:latin typeface="Arial" panose="020B07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54"/>
                  </a:solidFill>
                  <a:latin typeface="Arial" panose="020B07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54"/>
                  </a:solidFill>
                  <a:latin typeface="Arial" panose="020B0704020202020204" pitchFamily="34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dirty="0"/>
            </a:p>
          </p:txBody>
        </p:sp>
        <p:sp>
          <p:nvSpPr>
            <p:cNvPr id="6" name="Rectangle 15"/>
            <p:cNvSpPr>
              <a:spLocks noChangeArrowheads="1"/>
            </p:cNvSpPr>
            <p:nvPr/>
          </p:nvSpPr>
          <p:spPr bwMode="auto">
            <a:xfrm>
              <a:off x="0" y="0"/>
              <a:ext cx="1056" cy="432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1300">
                  <a:solidFill>
                    <a:srgbClr val="000054"/>
                  </a:solidFill>
                  <a:latin typeface="Arial" panose="020B0704020202020204" pitchFamily="34" charset="0"/>
                </a:defRPr>
              </a:lvl1pPr>
              <a:lvl2pPr marL="742950" indent="-285750">
                <a:defRPr sz="1300">
                  <a:solidFill>
                    <a:srgbClr val="000054"/>
                  </a:solidFill>
                  <a:latin typeface="Arial" panose="020B0704020202020204" pitchFamily="34" charset="0"/>
                </a:defRPr>
              </a:lvl2pPr>
              <a:lvl3pPr marL="1143000" indent="-228600">
                <a:defRPr sz="1300">
                  <a:solidFill>
                    <a:srgbClr val="000054"/>
                  </a:solidFill>
                  <a:latin typeface="Arial" panose="020B0704020202020204" pitchFamily="34" charset="0"/>
                </a:defRPr>
              </a:lvl3pPr>
              <a:lvl4pPr marL="1600200" indent="-228600">
                <a:defRPr sz="1300">
                  <a:solidFill>
                    <a:srgbClr val="000054"/>
                  </a:solidFill>
                  <a:latin typeface="Arial" panose="020B0704020202020204" pitchFamily="34" charset="0"/>
                </a:defRPr>
              </a:lvl4pPr>
              <a:lvl5pPr marL="2057400" indent="-228600">
                <a:defRPr sz="1300">
                  <a:solidFill>
                    <a:srgbClr val="000054"/>
                  </a:solidFill>
                  <a:latin typeface="Arial" panose="020B07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54"/>
                  </a:solidFill>
                  <a:latin typeface="Arial" panose="020B07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54"/>
                  </a:solidFill>
                  <a:latin typeface="Arial" panose="020B07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54"/>
                  </a:solidFill>
                  <a:latin typeface="Arial" panose="020B07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54"/>
                  </a:solidFill>
                  <a:latin typeface="Arial" panose="020B0704020202020204" pitchFamily="34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dirty="0"/>
            </a:p>
          </p:txBody>
        </p:sp>
      </p:grpSp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2540000" y="6096000"/>
            <a:ext cx="95504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" panose="00000500000000020000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Times" panose="00000500000000020000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" panose="00000500000000020000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" panose="00000500000000020000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" panose="00000500000000020000" pitchFamily="18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0000500000000020000" pitchFamily="18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0000500000000020000" pitchFamily="18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0000500000000020000" pitchFamily="18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0000500000000020000" pitchFamily="18" charset="0"/>
              </a:defRPr>
            </a:lvl9pPr>
          </a:lstStyle>
          <a:p>
            <a:pPr eaLnBrk="0" fontAlgn="base" hangingPunct="0">
              <a:spcBef>
                <a:spcPts val="800"/>
              </a:spcBef>
              <a:spcAft>
                <a:spcPct val="0"/>
              </a:spcAft>
              <a:defRPr/>
            </a:pPr>
            <a:r>
              <a:rPr lang="en-US" altLang="en-US" sz="1100" b="1" dirty="0">
                <a:solidFill>
                  <a:srgbClr val="000000"/>
                </a:solidFill>
                <a:latin typeface="Arial" panose="020B0704020202020204" pitchFamily="34" charset="0"/>
              </a:rPr>
              <a:t>CALIFORNIA DEPARTMENT OF EDUCATION</a:t>
            </a:r>
            <a:br>
              <a:rPr lang="en-US" altLang="en-US" sz="1100" b="1" dirty="0">
                <a:solidFill>
                  <a:srgbClr val="000000"/>
                </a:solidFill>
                <a:latin typeface="Arial" panose="020B0704020202020204" pitchFamily="34" charset="0"/>
              </a:rPr>
            </a:br>
            <a:r>
              <a:rPr lang="en-US" altLang="en-US" sz="1100" dirty="0">
                <a:solidFill>
                  <a:srgbClr val="000000"/>
                </a:solidFill>
                <a:latin typeface="Arial" panose="020B0704020202020204" pitchFamily="34" charset="0"/>
              </a:rPr>
              <a:t>Tony Thurmond, State Superintendent of Public Instruction</a:t>
            </a:r>
            <a:endParaRPr lang="en-US" altLang="en-US" sz="1200" b="1" dirty="0">
              <a:solidFill>
                <a:srgbClr val="000000"/>
              </a:solidFill>
              <a:latin typeface="Arial" panose="020B0704020202020204" pitchFamily="34" charset="0"/>
            </a:endParaRPr>
          </a:p>
        </p:txBody>
      </p:sp>
      <p:pic>
        <p:nvPicPr>
          <p:cNvPr id="8" name="Picture 18" descr="Official Seal of the California Department of Education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937" y="523875"/>
            <a:ext cx="1457325" cy="145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3200" y="3086100"/>
            <a:ext cx="91440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31" y="5442392"/>
            <a:ext cx="2075338" cy="1307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84648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D6029DA4-09B0-4A2D-AA4B-CC45A202471A}" type="slidenum">
              <a:rPr lang="en-US" altLang="en-US"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19020605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40000" y="1981200"/>
            <a:ext cx="44704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213600" y="1981200"/>
            <a:ext cx="44704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F4240488-8288-431D-9FBC-061E1C8939AC}" type="slidenum">
              <a:rPr lang="en-US" altLang="en-US"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19007114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3FDE3ABF-8AC6-4BCD-B555-3DAB003AA8A5}" type="slidenum">
              <a:rPr lang="en-US" altLang="en-US"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14655132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46351" y="526617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46351" y="3394220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A935ACD9-0DAA-478F-B516-11CD936CED7B}" type="datetimeFigureOut">
              <a:rPr lang="en-US">
                <a:solidFill>
                  <a:srgbClr val="000000"/>
                </a:solidFill>
              </a:rPr>
              <a:t>9/26/2023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8455F1E9-99A2-42DA-AF8F-C71A50B88033}" type="slidenum">
              <a:rPr lang="en-US">
                <a:solidFill>
                  <a:srgbClr val="000000"/>
                </a:solidFill>
              </a:r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740236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80160" y="2211494"/>
            <a:ext cx="6126480" cy="3931920"/>
          </a:xfrm>
          <a:solidFill>
            <a:schemeClr val="tx2">
              <a:lumMod val="60000"/>
              <a:lumOff val="40000"/>
            </a:schemeClr>
          </a:solidFill>
        </p:spPr>
        <p:txBody>
          <a:bodyPr tIns="365760" anchor="t"/>
          <a:lstStyle>
            <a:lvl1pPr marL="0" indent="0" algn="ctr">
              <a:buNone/>
              <a:defRPr sz="320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90688" y="2150621"/>
            <a:ext cx="3200400" cy="3429000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9/26/2023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41822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40000" y="1981200"/>
            <a:ext cx="44704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213600" y="1981200"/>
            <a:ext cx="44704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F4240488-8288-431D-9FBC-061E1C8939AC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01939894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2"/>
          <p:cNvGrpSpPr/>
          <p:nvPr userDrawn="1"/>
        </p:nvGrpSpPr>
        <p:grpSpPr bwMode="auto">
          <a:xfrm>
            <a:off x="0" y="0"/>
            <a:ext cx="12192000" cy="6858000"/>
            <a:chOff x="0" y="0"/>
            <a:chExt cx="5760" cy="4320"/>
          </a:xfrm>
        </p:grpSpPr>
        <p:sp>
          <p:nvSpPr>
            <p:cNvPr id="4" name="Rectangle 13"/>
            <p:cNvSpPr>
              <a:spLocks noChangeArrowheads="1"/>
            </p:cNvSpPr>
            <p:nvPr/>
          </p:nvSpPr>
          <p:spPr bwMode="auto">
            <a:xfrm>
              <a:off x="0" y="0"/>
              <a:ext cx="5760" cy="43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1300">
                  <a:solidFill>
                    <a:srgbClr val="000054"/>
                  </a:solidFill>
                  <a:latin typeface="Arial" panose="020B0704020202020204" pitchFamily="34" charset="0"/>
                </a:defRPr>
              </a:lvl1pPr>
              <a:lvl2pPr marL="742950" indent="-285750">
                <a:defRPr sz="1300">
                  <a:solidFill>
                    <a:srgbClr val="000054"/>
                  </a:solidFill>
                  <a:latin typeface="Arial" panose="020B0704020202020204" pitchFamily="34" charset="0"/>
                </a:defRPr>
              </a:lvl2pPr>
              <a:lvl3pPr marL="1143000" indent="-228600">
                <a:defRPr sz="1300">
                  <a:solidFill>
                    <a:srgbClr val="000054"/>
                  </a:solidFill>
                  <a:latin typeface="Arial" panose="020B0704020202020204" pitchFamily="34" charset="0"/>
                </a:defRPr>
              </a:lvl3pPr>
              <a:lvl4pPr marL="1600200" indent="-228600">
                <a:defRPr sz="1300">
                  <a:solidFill>
                    <a:srgbClr val="000054"/>
                  </a:solidFill>
                  <a:latin typeface="Arial" panose="020B0704020202020204" pitchFamily="34" charset="0"/>
                </a:defRPr>
              </a:lvl4pPr>
              <a:lvl5pPr marL="2057400" indent="-228600">
                <a:defRPr sz="1300">
                  <a:solidFill>
                    <a:srgbClr val="000054"/>
                  </a:solidFill>
                  <a:latin typeface="Arial" panose="020B07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54"/>
                  </a:solidFill>
                  <a:latin typeface="Arial" panose="020B07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54"/>
                  </a:solidFill>
                  <a:latin typeface="Arial" panose="020B07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54"/>
                  </a:solidFill>
                  <a:latin typeface="Arial" panose="020B07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54"/>
                  </a:solidFill>
                  <a:latin typeface="Arial" panose="020B0704020202020204" pitchFamily="34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dirty="0">
                <a:solidFill>
                  <a:srgbClr val="000000"/>
                </a:solidFill>
              </a:endParaRPr>
            </a:p>
          </p:txBody>
        </p:sp>
        <p:sp>
          <p:nvSpPr>
            <p:cNvPr id="5" name="Rectangle 14"/>
            <p:cNvSpPr>
              <a:spLocks noChangeArrowheads="1"/>
            </p:cNvSpPr>
            <p:nvPr/>
          </p:nvSpPr>
          <p:spPr bwMode="auto">
            <a:xfrm>
              <a:off x="1248" y="1392"/>
              <a:ext cx="4512" cy="96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1300">
                  <a:solidFill>
                    <a:srgbClr val="000054"/>
                  </a:solidFill>
                  <a:latin typeface="Arial" panose="020B0704020202020204" pitchFamily="34" charset="0"/>
                </a:defRPr>
              </a:lvl1pPr>
              <a:lvl2pPr marL="742950" indent="-285750">
                <a:defRPr sz="1300">
                  <a:solidFill>
                    <a:srgbClr val="000054"/>
                  </a:solidFill>
                  <a:latin typeface="Arial" panose="020B0704020202020204" pitchFamily="34" charset="0"/>
                </a:defRPr>
              </a:lvl2pPr>
              <a:lvl3pPr marL="1143000" indent="-228600">
                <a:defRPr sz="1300">
                  <a:solidFill>
                    <a:srgbClr val="000054"/>
                  </a:solidFill>
                  <a:latin typeface="Arial" panose="020B0704020202020204" pitchFamily="34" charset="0"/>
                </a:defRPr>
              </a:lvl3pPr>
              <a:lvl4pPr marL="1600200" indent="-228600">
                <a:defRPr sz="1300">
                  <a:solidFill>
                    <a:srgbClr val="000054"/>
                  </a:solidFill>
                  <a:latin typeface="Arial" panose="020B0704020202020204" pitchFamily="34" charset="0"/>
                </a:defRPr>
              </a:lvl4pPr>
              <a:lvl5pPr marL="2057400" indent="-228600">
                <a:defRPr sz="1300">
                  <a:solidFill>
                    <a:srgbClr val="000054"/>
                  </a:solidFill>
                  <a:latin typeface="Arial" panose="020B07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54"/>
                  </a:solidFill>
                  <a:latin typeface="Arial" panose="020B07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54"/>
                  </a:solidFill>
                  <a:latin typeface="Arial" panose="020B07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54"/>
                  </a:solidFill>
                  <a:latin typeface="Arial" panose="020B07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54"/>
                  </a:solidFill>
                  <a:latin typeface="Arial" panose="020B0704020202020204" pitchFamily="34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dirty="0"/>
            </a:p>
          </p:txBody>
        </p:sp>
        <p:sp>
          <p:nvSpPr>
            <p:cNvPr id="6" name="Rectangle 15"/>
            <p:cNvSpPr>
              <a:spLocks noChangeArrowheads="1"/>
            </p:cNvSpPr>
            <p:nvPr/>
          </p:nvSpPr>
          <p:spPr bwMode="auto">
            <a:xfrm>
              <a:off x="0" y="0"/>
              <a:ext cx="1056" cy="432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1300">
                  <a:solidFill>
                    <a:srgbClr val="000054"/>
                  </a:solidFill>
                  <a:latin typeface="Arial" panose="020B0704020202020204" pitchFamily="34" charset="0"/>
                </a:defRPr>
              </a:lvl1pPr>
              <a:lvl2pPr marL="742950" indent="-285750">
                <a:defRPr sz="1300">
                  <a:solidFill>
                    <a:srgbClr val="000054"/>
                  </a:solidFill>
                  <a:latin typeface="Arial" panose="020B0704020202020204" pitchFamily="34" charset="0"/>
                </a:defRPr>
              </a:lvl2pPr>
              <a:lvl3pPr marL="1143000" indent="-228600">
                <a:defRPr sz="1300">
                  <a:solidFill>
                    <a:srgbClr val="000054"/>
                  </a:solidFill>
                  <a:latin typeface="Arial" panose="020B0704020202020204" pitchFamily="34" charset="0"/>
                </a:defRPr>
              </a:lvl3pPr>
              <a:lvl4pPr marL="1600200" indent="-228600">
                <a:defRPr sz="1300">
                  <a:solidFill>
                    <a:srgbClr val="000054"/>
                  </a:solidFill>
                  <a:latin typeface="Arial" panose="020B0704020202020204" pitchFamily="34" charset="0"/>
                </a:defRPr>
              </a:lvl4pPr>
              <a:lvl5pPr marL="2057400" indent="-228600">
                <a:defRPr sz="1300">
                  <a:solidFill>
                    <a:srgbClr val="000054"/>
                  </a:solidFill>
                  <a:latin typeface="Arial" panose="020B07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54"/>
                  </a:solidFill>
                  <a:latin typeface="Arial" panose="020B07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54"/>
                  </a:solidFill>
                  <a:latin typeface="Arial" panose="020B07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54"/>
                  </a:solidFill>
                  <a:latin typeface="Arial" panose="020B07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54"/>
                  </a:solidFill>
                  <a:latin typeface="Arial" panose="020B0704020202020204" pitchFamily="34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dirty="0"/>
            </a:p>
          </p:txBody>
        </p:sp>
      </p:grpSp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2540000" y="6096000"/>
            <a:ext cx="95504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" panose="00000500000000020000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Times" panose="00000500000000020000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" panose="00000500000000020000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" panose="00000500000000020000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" panose="00000500000000020000" pitchFamily="18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0000500000000020000" pitchFamily="18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0000500000000020000" pitchFamily="18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0000500000000020000" pitchFamily="18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0000500000000020000" pitchFamily="18" charset="0"/>
              </a:defRPr>
            </a:lvl9pPr>
          </a:lstStyle>
          <a:p>
            <a:pPr eaLnBrk="0" fontAlgn="base" hangingPunct="0">
              <a:spcBef>
                <a:spcPts val="800"/>
              </a:spcBef>
              <a:spcAft>
                <a:spcPct val="0"/>
              </a:spcAft>
              <a:defRPr/>
            </a:pPr>
            <a:r>
              <a:rPr lang="en-US" altLang="en-US" sz="1100" b="1" dirty="0">
                <a:solidFill>
                  <a:srgbClr val="000000"/>
                </a:solidFill>
                <a:latin typeface="Arial" panose="020B0704020202020204" pitchFamily="34" charset="0"/>
              </a:rPr>
              <a:t>CALIFORNIA DEPARTMENT OF EDUCATION</a:t>
            </a:r>
            <a:br>
              <a:rPr lang="en-US" altLang="en-US" sz="1100" b="1" dirty="0">
                <a:solidFill>
                  <a:srgbClr val="000000"/>
                </a:solidFill>
                <a:latin typeface="Arial" panose="020B0704020202020204" pitchFamily="34" charset="0"/>
              </a:rPr>
            </a:br>
            <a:r>
              <a:rPr lang="en-US" altLang="en-US" sz="1100" dirty="0">
                <a:solidFill>
                  <a:srgbClr val="000000"/>
                </a:solidFill>
                <a:latin typeface="Arial" panose="020B0704020202020204" pitchFamily="34" charset="0"/>
              </a:rPr>
              <a:t>Tony Thurmond, State Superintendent of Public Instruction</a:t>
            </a:r>
            <a:endParaRPr lang="en-US" altLang="en-US" sz="1200" b="1" dirty="0">
              <a:solidFill>
                <a:srgbClr val="000000"/>
              </a:solidFill>
              <a:latin typeface="Arial" panose="020B0704020202020204" pitchFamily="34" charset="0"/>
            </a:endParaRPr>
          </a:p>
        </p:txBody>
      </p:sp>
      <p:pic>
        <p:nvPicPr>
          <p:cNvPr id="8" name="Picture 18" descr="Official Seal of the California Department of Education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937" y="523875"/>
            <a:ext cx="1457325" cy="145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3200" y="3086100"/>
            <a:ext cx="91440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31" y="5442392"/>
            <a:ext cx="2075338" cy="1307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12271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D6029DA4-09B0-4A2D-AA4B-CC45A202471A}" type="slidenum">
              <a:rPr lang="en-US" altLang="en-US"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79022704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40000" y="1981200"/>
            <a:ext cx="44704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213600" y="1981200"/>
            <a:ext cx="44704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F4240488-8288-431D-9FBC-061E1C8939AC}" type="slidenum">
              <a:rPr lang="en-US" altLang="en-US"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28854176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45CA088-98AF-4DF2-8493-E1610DC2B74C}" type="slidenum">
              <a:rPr lang="en-US" altLang="en-US" smtClean="0"/>
              <a:t>‹#›</a:t>
            </a:fld>
            <a:endParaRPr lang="en-US" alt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2610036" y="1846555"/>
            <a:ext cx="2867486" cy="428791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2283258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3FDE3ABF-8AC6-4BCD-B555-3DAB003AA8A5}" type="slidenum">
              <a:rPr lang="en-US" altLang="en-US"/>
              <a:t>‹#›</a:t>
            </a:fld>
            <a:endParaRPr lang="en-US" alt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2540000" y="1944688"/>
            <a:ext cx="9150350" cy="13668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4"/>
          </p:nvPr>
        </p:nvSpPr>
        <p:spPr>
          <a:xfrm>
            <a:off x="2540000" y="3578225"/>
            <a:ext cx="4313238" cy="2006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5"/>
          </p:nvPr>
        </p:nvSpPr>
        <p:spPr>
          <a:xfrm>
            <a:off x="7394575" y="3578225"/>
            <a:ext cx="4313238" cy="19748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7453499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46351" y="526617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46351" y="3394220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A935ACD9-0DAA-478F-B516-11CD936CED7B}" type="datetimeFigureOut">
              <a:rPr lang="en-US">
                <a:solidFill>
                  <a:srgbClr val="000000"/>
                </a:solidFill>
              </a:rPr>
              <a:t>9/26/2023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8455F1E9-99A2-42DA-AF8F-C71A50B88033}" type="slidenum">
              <a:rPr lang="en-US">
                <a:solidFill>
                  <a:srgbClr val="000000"/>
                </a:solidFill>
              </a:r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944026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80160" y="2211494"/>
            <a:ext cx="6126480" cy="3931920"/>
          </a:xfrm>
          <a:solidFill>
            <a:schemeClr val="tx2">
              <a:lumMod val="60000"/>
              <a:lumOff val="40000"/>
            </a:schemeClr>
          </a:solidFill>
        </p:spPr>
        <p:txBody>
          <a:bodyPr tIns="365760" anchor="t"/>
          <a:lstStyle>
            <a:lvl1pPr marL="0" indent="0" algn="ctr">
              <a:buNone/>
              <a:defRPr sz="320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90688" y="2150621"/>
            <a:ext cx="3200400" cy="3429000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9/26/2023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384353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2"/>
          <p:cNvGrpSpPr>
            <a:grpSpLocks/>
          </p:cNvGrpSpPr>
          <p:nvPr userDrawn="1"/>
        </p:nvGrpSpPr>
        <p:grpSpPr bwMode="auto">
          <a:xfrm>
            <a:off x="0" y="0"/>
            <a:ext cx="12192000" cy="6858000"/>
            <a:chOff x="0" y="0"/>
            <a:chExt cx="5760" cy="4320"/>
          </a:xfrm>
        </p:grpSpPr>
        <p:sp>
          <p:nvSpPr>
            <p:cNvPr id="4" name="Rectangle 13"/>
            <p:cNvSpPr>
              <a:spLocks noChangeArrowheads="1"/>
            </p:cNvSpPr>
            <p:nvPr/>
          </p:nvSpPr>
          <p:spPr bwMode="auto">
            <a:xfrm>
              <a:off x="0" y="0"/>
              <a:ext cx="5760" cy="43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dirty="0">
                <a:solidFill>
                  <a:srgbClr val="000000"/>
                </a:solidFill>
              </a:endParaRPr>
            </a:p>
          </p:txBody>
        </p:sp>
        <p:sp>
          <p:nvSpPr>
            <p:cNvPr id="5" name="Rectangle 14"/>
            <p:cNvSpPr>
              <a:spLocks noChangeArrowheads="1"/>
            </p:cNvSpPr>
            <p:nvPr/>
          </p:nvSpPr>
          <p:spPr bwMode="auto">
            <a:xfrm>
              <a:off x="1248" y="1392"/>
              <a:ext cx="4512" cy="96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dirty="0"/>
            </a:p>
          </p:txBody>
        </p:sp>
        <p:sp>
          <p:nvSpPr>
            <p:cNvPr id="6" name="Rectangle 15"/>
            <p:cNvSpPr>
              <a:spLocks noChangeArrowheads="1"/>
            </p:cNvSpPr>
            <p:nvPr/>
          </p:nvSpPr>
          <p:spPr bwMode="auto">
            <a:xfrm>
              <a:off x="0" y="0"/>
              <a:ext cx="1056" cy="432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107763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dirty="0"/>
            </a:p>
          </p:txBody>
        </p:sp>
      </p:grpSp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2540000" y="6096000"/>
            <a:ext cx="95504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eaLnBrk="0" fontAlgn="base" hangingPunct="0">
              <a:spcBef>
                <a:spcPts val="800"/>
              </a:spcBef>
              <a:spcAft>
                <a:spcPct val="0"/>
              </a:spcAft>
              <a:defRPr/>
            </a:pPr>
            <a:r>
              <a:rPr lang="en-US" altLang="en-US" sz="1100" b="1" dirty="0">
                <a:solidFill>
                  <a:srgbClr val="000000"/>
                </a:solidFill>
                <a:latin typeface="Arial" panose="020B0604020202020204" pitchFamily="34" charset="0"/>
              </a:rPr>
              <a:t>CALIFORNIA DEPARTMENT OF EDUCATION</a:t>
            </a:r>
            <a:br>
              <a:rPr lang="en-US" altLang="en-US" sz="1100" b="1" dirty="0">
                <a:solidFill>
                  <a:srgbClr val="000000"/>
                </a:solidFill>
                <a:latin typeface="Arial" panose="020B0604020202020204" pitchFamily="34" charset="0"/>
              </a:rPr>
            </a:br>
            <a:r>
              <a:rPr lang="en-US" altLang="en-US" sz="1100" dirty="0">
                <a:solidFill>
                  <a:srgbClr val="000000"/>
                </a:solidFill>
                <a:latin typeface="Arial" panose="020B0604020202020204" pitchFamily="34" charset="0"/>
              </a:rPr>
              <a:t>Tony Thurmond, State Superintendent of Public Instruction</a:t>
            </a:r>
            <a:endParaRPr lang="en-US" altLang="en-US" sz="1200" b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8" name="Picture 18" descr="Official Seal of the California Department of Education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937" y="523875"/>
            <a:ext cx="1457325" cy="145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3200" y="3086100"/>
            <a:ext cx="91440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31" y="5442392"/>
            <a:ext cx="2075338" cy="1307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96280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D6029DA4-09B0-4A2D-AA4B-CC45A202471A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73354022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40000" y="1981200"/>
            <a:ext cx="44704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213600" y="1981200"/>
            <a:ext cx="44704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F4240488-8288-431D-9FBC-061E1C8939AC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0193989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F3A22D-3DF5-4FEC-92C4-AA4FEBC8E7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88C9463-1196-4362-8606-2AE203509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F181D64-1EF7-49E4-B3F2-E10ADE5384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57125D8-841B-469E-A798-EE6503C127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45CA088-98AF-4DF2-8493-E1610DC2B74C}" type="slidenum">
              <a:rPr lang="en-US" altLang="en-US" smtClean="0"/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156AD05-2D6E-4D5A-BFB0-7CA0F5FDC91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610036" y="1846555"/>
            <a:ext cx="2867486" cy="428791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8459953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F3A22D-3DF5-4FEC-92C4-AA4FEBC8E7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88C9463-1196-4362-8606-2AE203509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F181D64-1EF7-49E4-B3F2-E10ADE5384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57125D8-841B-469E-A798-EE6503C127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45CA088-98AF-4DF2-8493-E1610DC2B74C}" type="slidenum">
              <a:rPr lang="en-US" altLang="en-US" smtClean="0"/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156AD05-2D6E-4D5A-BFB0-7CA0F5FDC91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610036" y="1846555"/>
            <a:ext cx="2867486" cy="428791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8459953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3FDE3ABF-8AC6-4BCD-B555-3DAB003AA8A5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51DABBF-FFFE-4E2C-882C-508AE4B8EF3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540000" y="1944688"/>
            <a:ext cx="9150350" cy="13668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7C82A7D6-E553-4026-8AA4-375FBD58018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2540000" y="3578225"/>
            <a:ext cx="4313238" cy="2006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EC4261BE-F853-4886-91F6-E758B5DE5D58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7394575" y="3578225"/>
            <a:ext cx="4313238" cy="19748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5486930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46351" y="526617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46351" y="3394220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A935ACD9-0DAA-478F-B516-11CD936CED7B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9/26/2023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8455F1E9-99A2-42DA-AF8F-C71A50B8803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050090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80160" y="2211494"/>
            <a:ext cx="6126480" cy="3931920"/>
          </a:xfrm>
          <a:solidFill>
            <a:schemeClr val="tx2">
              <a:lumMod val="60000"/>
              <a:lumOff val="40000"/>
            </a:schemeClr>
          </a:solidFill>
        </p:spPr>
        <p:txBody>
          <a:bodyPr tIns="365760" anchor="t"/>
          <a:lstStyle>
            <a:lvl1pPr marL="0" indent="0" algn="ctr">
              <a:buNone/>
              <a:defRPr sz="320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90688" y="2150621"/>
            <a:ext cx="3200400" cy="3429000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pPr/>
              <a:t>9/26/2023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26710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51DABBF-FFFE-4E2C-882C-508AE4B8EF3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540000" y="1944688"/>
            <a:ext cx="9150350" cy="13668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7C82A7D6-E553-4026-8AA4-375FBD58018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2540000" y="3578225"/>
            <a:ext cx="4313238" cy="20066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EC4261BE-F853-4886-91F6-E758B5DE5D58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7394575" y="3578225"/>
            <a:ext cx="2060575" cy="18796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548693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51DABBF-FFFE-4E2C-882C-508AE4B8EF3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540000" y="1944688"/>
            <a:ext cx="9150350" cy="13668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7C82A7D6-E553-4026-8AA4-375FBD58018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2540000" y="3578225"/>
            <a:ext cx="4313238" cy="20066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EC4261BE-F853-4886-91F6-E758B5DE5D58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7394575" y="3578225"/>
            <a:ext cx="2060575" cy="18796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098378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46351" y="526617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46351" y="3394220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A935ACD9-0DAA-478F-B516-11CD936CED7B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9/26/2023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8455F1E9-99A2-42DA-AF8F-C71A50B8803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05009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80160" y="2211494"/>
            <a:ext cx="6126480" cy="3931920"/>
          </a:xfrm>
          <a:solidFill>
            <a:schemeClr val="tx2">
              <a:lumMod val="60000"/>
              <a:lumOff val="40000"/>
            </a:schemeClr>
          </a:solidFill>
        </p:spPr>
        <p:txBody>
          <a:bodyPr tIns="365760" anchor="t"/>
          <a:lstStyle>
            <a:lvl1pPr marL="0" indent="0" algn="ctr">
              <a:buNone/>
              <a:defRPr sz="320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90688" y="2150621"/>
            <a:ext cx="3200400" cy="3429000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pPr/>
              <a:t>9/26/2023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26710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2"/>
          <p:cNvGrpSpPr>
            <a:grpSpLocks/>
          </p:cNvGrpSpPr>
          <p:nvPr userDrawn="1"/>
        </p:nvGrpSpPr>
        <p:grpSpPr bwMode="auto">
          <a:xfrm>
            <a:off x="0" y="0"/>
            <a:ext cx="12192000" cy="6858000"/>
            <a:chOff x="0" y="0"/>
            <a:chExt cx="5760" cy="4320"/>
          </a:xfrm>
        </p:grpSpPr>
        <p:sp>
          <p:nvSpPr>
            <p:cNvPr id="4" name="Rectangle 13"/>
            <p:cNvSpPr>
              <a:spLocks noChangeArrowheads="1"/>
            </p:cNvSpPr>
            <p:nvPr/>
          </p:nvSpPr>
          <p:spPr bwMode="auto">
            <a:xfrm>
              <a:off x="0" y="0"/>
              <a:ext cx="5760" cy="43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dirty="0">
                <a:solidFill>
                  <a:srgbClr val="000000"/>
                </a:solidFill>
              </a:endParaRPr>
            </a:p>
          </p:txBody>
        </p:sp>
        <p:sp>
          <p:nvSpPr>
            <p:cNvPr id="5" name="Rectangle 14"/>
            <p:cNvSpPr>
              <a:spLocks noChangeArrowheads="1"/>
            </p:cNvSpPr>
            <p:nvPr/>
          </p:nvSpPr>
          <p:spPr bwMode="auto">
            <a:xfrm>
              <a:off x="1248" y="1392"/>
              <a:ext cx="4512" cy="96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dirty="0"/>
            </a:p>
          </p:txBody>
        </p:sp>
        <p:sp>
          <p:nvSpPr>
            <p:cNvPr id="6" name="Rectangle 15"/>
            <p:cNvSpPr>
              <a:spLocks noChangeArrowheads="1"/>
            </p:cNvSpPr>
            <p:nvPr/>
          </p:nvSpPr>
          <p:spPr bwMode="auto">
            <a:xfrm>
              <a:off x="0" y="0"/>
              <a:ext cx="1056" cy="432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dirty="0"/>
            </a:p>
          </p:txBody>
        </p:sp>
      </p:grpSp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2540000" y="6096000"/>
            <a:ext cx="95504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eaLnBrk="0" fontAlgn="base" hangingPunct="0">
              <a:spcBef>
                <a:spcPts val="800"/>
              </a:spcBef>
              <a:spcAft>
                <a:spcPct val="0"/>
              </a:spcAft>
              <a:defRPr/>
            </a:pPr>
            <a:r>
              <a:rPr lang="en-US" altLang="en-US" sz="1100" b="1" dirty="0">
                <a:solidFill>
                  <a:srgbClr val="000000"/>
                </a:solidFill>
                <a:latin typeface="Arial" panose="020B0604020202020204" pitchFamily="34" charset="0"/>
              </a:rPr>
              <a:t>CALIFORNIA DEPARTMENT OF EDUCATION</a:t>
            </a:r>
            <a:br>
              <a:rPr lang="en-US" altLang="en-US" sz="1100" b="1" dirty="0">
                <a:solidFill>
                  <a:srgbClr val="000000"/>
                </a:solidFill>
                <a:latin typeface="Arial" panose="020B0604020202020204" pitchFamily="34" charset="0"/>
              </a:rPr>
            </a:br>
            <a:r>
              <a:rPr lang="en-US" altLang="en-US" sz="1100" dirty="0">
                <a:solidFill>
                  <a:srgbClr val="000000"/>
                </a:solidFill>
                <a:latin typeface="Arial" panose="020B0604020202020204" pitchFamily="34" charset="0"/>
              </a:rPr>
              <a:t>Tony Thurmond, State Superintendent of Public Instruction</a:t>
            </a:r>
            <a:endParaRPr lang="en-US" altLang="en-US" sz="1200" b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8" name="Picture 18" descr="Official Seal of the California Department of Education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937" y="523875"/>
            <a:ext cx="1457325" cy="145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3200" y="3086100"/>
            <a:ext cx="91440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31" y="5442392"/>
            <a:ext cx="2075338" cy="1307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6180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jpe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11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2.jpe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2.jpeg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.pn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1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slideLayout" Target="../slideLayouts/slideLayout21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23.xml"/><Relationship Id="rId4" Type="http://schemas.openxmlformats.org/officeDocument/2006/relationships/slideLayout" Target="../slideLayouts/slideLayout2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26.xml"/><Relationship Id="rId7" Type="http://schemas.openxmlformats.org/officeDocument/2006/relationships/theme" Target="../theme/theme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Relationship Id="rId9" Type="http://schemas.openxmlformats.org/officeDocument/2006/relationships/image" Target="../media/image2.jpe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theme" Target="../theme/theme6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5" Type="http://schemas.openxmlformats.org/officeDocument/2006/relationships/slideLayout" Target="../slideLayouts/slideLayout34.xml"/><Relationship Id="rId10" Type="http://schemas.openxmlformats.org/officeDocument/2006/relationships/image" Target="../media/image2.jpeg"/><Relationship Id="rId4" Type="http://schemas.openxmlformats.org/officeDocument/2006/relationships/slideLayout" Target="../slideLayouts/slideLayout33.xml"/><Relationship Id="rId9" Type="http://schemas.openxmlformats.org/officeDocument/2006/relationships/image" Target="../media/image1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theme" Target="../theme/theme7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5" Type="http://schemas.openxmlformats.org/officeDocument/2006/relationships/slideLayout" Target="../slideLayouts/slideLayout41.xml"/><Relationship Id="rId10" Type="http://schemas.openxmlformats.org/officeDocument/2006/relationships/image" Target="../media/image2.jpeg"/><Relationship Id="rId4" Type="http://schemas.openxmlformats.org/officeDocument/2006/relationships/slideLayout" Target="../slideLayouts/slideLayout40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7"/>
          <p:cNvGrpSpPr>
            <a:grpSpLocks/>
          </p:cNvGrpSpPr>
          <p:nvPr userDrawn="1"/>
        </p:nvGrpSpPr>
        <p:grpSpPr bwMode="auto">
          <a:xfrm>
            <a:off x="0" y="0"/>
            <a:ext cx="12192000" cy="6858000"/>
            <a:chOff x="0" y="0"/>
            <a:chExt cx="5760" cy="4320"/>
          </a:xfrm>
        </p:grpSpPr>
        <p:sp>
          <p:nvSpPr>
            <p:cNvPr id="1033" name="Rectangle 8"/>
            <p:cNvSpPr>
              <a:spLocks noChangeArrowheads="1"/>
            </p:cNvSpPr>
            <p:nvPr/>
          </p:nvSpPr>
          <p:spPr bwMode="auto">
            <a:xfrm>
              <a:off x="0" y="0"/>
              <a:ext cx="5760" cy="43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dirty="0"/>
            </a:p>
          </p:txBody>
        </p:sp>
        <p:sp>
          <p:nvSpPr>
            <p:cNvPr id="1034" name="Rectangle 9"/>
            <p:cNvSpPr>
              <a:spLocks noChangeArrowheads="1"/>
            </p:cNvSpPr>
            <p:nvPr/>
          </p:nvSpPr>
          <p:spPr bwMode="auto">
            <a:xfrm>
              <a:off x="0" y="0"/>
              <a:ext cx="1056" cy="432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dirty="0"/>
            </a:p>
          </p:txBody>
        </p:sp>
      </p:grpSp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540000" y="609600"/>
            <a:ext cx="91440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540000" y="1981200"/>
            <a:ext cx="91440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2540000" y="6254750"/>
            <a:ext cx="2235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075238" y="6254750"/>
            <a:ext cx="40687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455150" y="6248400"/>
            <a:ext cx="2235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45CA088-98AF-4DF2-8493-E1610DC2B74C}" type="slidenum">
              <a:rPr lang="en-US" altLang="en-US"/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dirty="0"/>
          </a:p>
        </p:txBody>
      </p:sp>
      <p:pic>
        <p:nvPicPr>
          <p:cNvPr id="1032" name="Picture 11" descr="Official Seal of the California Department of Education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525" y="454025"/>
            <a:ext cx="1454150" cy="145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1"/>
          <p:cNvSpPr>
            <a:spLocks noChangeArrowheads="1"/>
          </p:cNvSpPr>
          <p:nvPr userDrawn="1"/>
        </p:nvSpPr>
        <p:spPr bwMode="auto">
          <a:xfrm>
            <a:off x="266700" y="1909746"/>
            <a:ext cx="1701800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algn="ctr">
              <a:defRPr/>
            </a:pPr>
            <a:r>
              <a:rPr lang="en-US" altLang="en-US" sz="1200" b="1" dirty="0">
                <a:solidFill>
                  <a:srgbClr val="FFFFFF"/>
                </a:solidFill>
                <a:latin typeface="Arial" panose="020B0604020202020204" pitchFamily="34" charset="0"/>
              </a:rPr>
              <a:t>TONY THURMOND</a:t>
            </a:r>
            <a:br>
              <a:rPr lang="en-US" altLang="en-US" sz="1000" b="1" dirty="0">
                <a:solidFill>
                  <a:srgbClr val="FFFFFF"/>
                </a:solidFill>
                <a:latin typeface="Arial" panose="020B0604020202020204" pitchFamily="34" charset="0"/>
              </a:rPr>
            </a:br>
            <a:r>
              <a:rPr lang="en-US" altLang="en-US" sz="1000" dirty="0">
                <a:solidFill>
                  <a:srgbClr val="FFFFFF"/>
                </a:solidFill>
                <a:latin typeface="Arial" panose="020B0604020202020204" pitchFamily="34" charset="0"/>
              </a:rPr>
              <a:t>State Superintendent </a:t>
            </a:r>
            <a:br>
              <a:rPr lang="en-US" altLang="en-US" sz="1000" dirty="0">
                <a:solidFill>
                  <a:srgbClr val="FFFFFF"/>
                </a:solidFill>
                <a:latin typeface="Arial" panose="020B0604020202020204" pitchFamily="34" charset="0"/>
              </a:rPr>
            </a:br>
            <a:r>
              <a:rPr lang="en-US" altLang="en-US" sz="1000" dirty="0">
                <a:solidFill>
                  <a:srgbClr val="FFFFFF"/>
                </a:solidFill>
                <a:latin typeface="Arial" panose="020B0604020202020204" pitchFamily="34" charset="0"/>
              </a:rPr>
              <a:t>of Public Instruction</a:t>
            </a:r>
            <a:endParaRPr lang="en-US" altLang="en-US" sz="1000" dirty="0">
              <a:solidFill>
                <a:srgbClr val="FFFFFF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31" y="5442392"/>
            <a:ext cx="2075338" cy="1307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4845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86" r:id="rId4"/>
    <p:sldLayoutId id="2147483664" r:id="rId5"/>
    <p:sldLayoutId id="2147483712" r:id="rId6"/>
    <p:sldLayoutId id="2147483665" r:id="rId7"/>
    <p:sldLayoutId id="2147483666" r:id="rId8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7"/>
          <p:cNvGrpSpPr>
            <a:grpSpLocks/>
          </p:cNvGrpSpPr>
          <p:nvPr userDrawn="1"/>
        </p:nvGrpSpPr>
        <p:grpSpPr bwMode="auto">
          <a:xfrm>
            <a:off x="0" y="0"/>
            <a:ext cx="12192000" cy="6858000"/>
            <a:chOff x="0" y="0"/>
            <a:chExt cx="5760" cy="4320"/>
          </a:xfrm>
        </p:grpSpPr>
        <p:sp>
          <p:nvSpPr>
            <p:cNvPr id="1033" name="Rectangle 8"/>
            <p:cNvSpPr>
              <a:spLocks noChangeArrowheads="1"/>
            </p:cNvSpPr>
            <p:nvPr/>
          </p:nvSpPr>
          <p:spPr bwMode="auto">
            <a:xfrm>
              <a:off x="0" y="0"/>
              <a:ext cx="5760" cy="43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dirty="0"/>
            </a:p>
          </p:txBody>
        </p:sp>
        <p:sp>
          <p:nvSpPr>
            <p:cNvPr id="1034" name="Rectangle 9"/>
            <p:cNvSpPr>
              <a:spLocks noChangeArrowheads="1"/>
            </p:cNvSpPr>
            <p:nvPr/>
          </p:nvSpPr>
          <p:spPr bwMode="auto">
            <a:xfrm>
              <a:off x="0" y="0"/>
              <a:ext cx="1056" cy="432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dirty="0"/>
            </a:p>
          </p:txBody>
        </p:sp>
      </p:grpSp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540000" y="609600"/>
            <a:ext cx="91440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540000" y="1981200"/>
            <a:ext cx="91440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2540000" y="6254750"/>
            <a:ext cx="2235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075238" y="6254750"/>
            <a:ext cx="40687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455150" y="6248400"/>
            <a:ext cx="2235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45CA088-98AF-4DF2-8493-E1610DC2B74C}" type="slidenum">
              <a:rPr lang="en-US" altLang="en-US"/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dirty="0"/>
          </a:p>
        </p:txBody>
      </p:sp>
      <p:pic>
        <p:nvPicPr>
          <p:cNvPr id="1032" name="Picture 11" descr="Official Seal of the California Department of Education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525" y="454025"/>
            <a:ext cx="1454150" cy="145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1"/>
          <p:cNvSpPr>
            <a:spLocks noChangeArrowheads="1"/>
          </p:cNvSpPr>
          <p:nvPr userDrawn="1"/>
        </p:nvSpPr>
        <p:spPr bwMode="auto">
          <a:xfrm>
            <a:off x="266700" y="1909746"/>
            <a:ext cx="1701800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algn="ctr">
              <a:defRPr/>
            </a:pPr>
            <a:r>
              <a:rPr lang="en-US" altLang="en-US" sz="1200" b="1" dirty="0">
                <a:solidFill>
                  <a:srgbClr val="FFFFFF"/>
                </a:solidFill>
                <a:latin typeface="Arial" panose="020B0604020202020204" pitchFamily="34" charset="0"/>
              </a:rPr>
              <a:t>TONY THURMOND</a:t>
            </a:r>
            <a:br>
              <a:rPr lang="en-US" altLang="en-US" sz="1000" b="1" dirty="0">
                <a:solidFill>
                  <a:srgbClr val="FFFFFF"/>
                </a:solidFill>
                <a:latin typeface="Arial" panose="020B0604020202020204" pitchFamily="34" charset="0"/>
              </a:rPr>
            </a:br>
            <a:r>
              <a:rPr lang="en-US" altLang="en-US" sz="1000" dirty="0">
                <a:solidFill>
                  <a:srgbClr val="FFFFFF"/>
                </a:solidFill>
                <a:latin typeface="Arial" panose="020B0604020202020204" pitchFamily="34" charset="0"/>
              </a:rPr>
              <a:t>State Superintendent </a:t>
            </a:r>
            <a:br>
              <a:rPr lang="en-US" altLang="en-US" sz="1000" dirty="0">
                <a:solidFill>
                  <a:srgbClr val="FFFFFF"/>
                </a:solidFill>
                <a:latin typeface="Arial" panose="020B0604020202020204" pitchFamily="34" charset="0"/>
              </a:rPr>
            </a:br>
            <a:r>
              <a:rPr lang="en-US" altLang="en-US" sz="1000" dirty="0">
                <a:solidFill>
                  <a:srgbClr val="FFFFFF"/>
                </a:solidFill>
                <a:latin typeface="Arial" panose="020B0604020202020204" pitchFamily="34" charset="0"/>
              </a:rPr>
              <a:t>of Public Instruction</a:t>
            </a:r>
            <a:endParaRPr lang="en-US" altLang="en-US" sz="1000" dirty="0">
              <a:solidFill>
                <a:srgbClr val="FFFFFF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31" y="5442392"/>
            <a:ext cx="2075338" cy="1307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0796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703" r:id="rId6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7"/>
          <p:cNvGrpSpPr>
            <a:grpSpLocks/>
          </p:cNvGrpSpPr>
          <p:nvPr userDrawn="1"/>
        </p:nvGrpSpPr>
        <p:grpSpPr bwMode="auto">
          <a:xfrm>
            <a:off x="0" y="0"/>
            <a:ext cx="12192000" cy="6858000"/>
            <a:chOff x="0" y="0"/>
            <a:chExt cx="5760" cy="4320"/>
          </a:xfrm>
        </p:grpSpPr>
        <p:sp>
          <p:nvSpPr>
            <p:cNvPr id="1033" name="Rectangle 8"/>
            <p:cNvSpPr>
              <a:spLocks noChangeArrowheads="1"/>
            </p:cNvSpPr>
            <p:nvPr/>
          </p:nvSpPr>
          <p:spPr bwMode="auto">
            <a:xfrm>
              <a:off x="0" y="0"/>
              <a:ext cx="5760" cy="43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dirty="0"/>
            </a:p>
          </p:txBody>
        </p:sp>
        <p:sp>
          <p:nvSpPr>
            <p:cNvPr id="1034" name="Rectangle 9"/>
            <p:cNvSpPr>
              <a:spLocks noChangeArrowheads="1"/>
            </p:cNvSpPr>
            <p:nvPr/>
          </p:nvSpPr>
          <p:spPr bwMode="auto">
            <a:xfrm>
              <a:off x="0" y="0"/>
              <a:ext cx="1056" cy="432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dirty="0"/>
            </a:p>
          </p:txBody>
        </p:sp>
      </p:grpSp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540000" y="609600"/>
            <a:ext cx="91440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540000" y="1981200"/>
            <a:ext cx="91440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2540000" y="6254750"/>
            <a:ext cx="2235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075238" y="6254750"/>
            <a:ext cx="40687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455150" y="6248400"/>
            <a:ext cx="2235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45CA088-98AF-4DF2-8493-E1610DC2B74C}" type="slidenum">
              <a:rPr lang="en-US" altLang="en-US"/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dirty="0"/>
          </a:p>
        </p:txBody>
      </p:sp>
      <p:pic>
        <p:nvPicPr>
          <p:cNvPr id="1032" name="Picture 11" descr="Official Seal of the California Department of Education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525" y="454025"/>
            <a:ext cx="1454150" cy="145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1"/>
          <p:cNvSpPr>
            <a:spLocks noChangeArrowheads="1"/>
          </p:cNvSpPr>
          <p:nvPr userDrawn="1"/>
        </p:nvSpPr>
        <p:spPr bwMode="auto">
          <a:xfrm>
            <a:off x="266700" y="1909746"/>
            <a:ext cx="1701800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algn="ctr">
              <a:defRPr/>
            </a:pPr>
            <a:r>
              <a:rPr lang="en-US" altLang="en-US" sz="1200" b="1" dirty="0">
                <a:solidFill>
                  <a:srgbClr val="FFFFFF"/>
                </a:solidFill>
                <a:latin typeface="Arial" panose="020B0604020202020204" pitchFamily="34" charset="0"/>
              </a:rPr>
              <a:t>TONY THURMOND</a:t>
            </a:r>
            <a:br>
              <a:rPr lang="en-US" altLang="en-US" sz="1000" b="1" dirty="0">
                <a:solidFill>
                  <a:srgbClr val="FFFFFF"/>
                </a:solidFill>
                <a:latin typeface="Arial" panose="020B0604020202020204" pitchFamily="34" charset="0"/>
              </a:rPr>
            </a:br>
            <a:r>
              <a:rPr lang="en-US" altLang="en-US" sz="1000" dirty="0">
                <a:solidFill>
                  <a:srgbClr val="FFFFFF"/>
                </a:solidFill>
                <a:latin typeface="Arial" panose="020B0604020202020204" pitchFamily="34" charset="0"/>
              </a:rPr>
              <a:t>State Superintendent </a:t>
            </a:r>
            <a:br>
              <a:rPr lang="en-US" altLang="en-US" sz="1000" dirty="0">
                <a:solidFill>
                  <a:srgbClr val="FFFFFF"/>
                </a:solidFill>
                <a:latin typeface="Arial" panose="020B0604020202020204" pitchFamily="34" charset="0"/>
              </a:rPr>
            </a:br>
            <a:r>
              <a:rPr lang="en-US" altLang="en-US" sz="1000" dirty="0">
                <a:solidFill>
                  <a:srgbClr val="FFFFFF"/>
                </a:solidFill>
                <a:latin typeface="Arial" panose="020B0604020202020204" pitchFamily="34" charset="0"/>
              </a:rPr>
              <a:t>of Public Instruction</a:t>
            </a:r>
            <a:endParaRPr lang="en-US" altLang="en-US" sz="1000" dirty="0">
              <a:solidFill>
                <a:srgbClr val="FFFFFF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31" y="5442392"/>
            <a:ext cx="2075338" cy="1307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393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9" r:id="rId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7"/>
          <p:cNvGrpSpPr>
            <a:grpSpLocks/>
          </p:cNvGrpSpPr>
          <p:nvPr userDrawn="1"/>
        </p:nvGrpSpPr>
        <p:grpSpPr bwMode="auto">
          <a:xfrm>
            <a:off x="0" y="0"/>
            <a:ext cx="12192000" cy="6858000"/>
            <a:chOff x="0" y="0"/>
            <a:chExt cx="5760" cy="4320"/>
          </a:xfrm>
        </p:grpSpPr>
        <p:sp>
          <p:nvSpPr>
            <p:cNvPr id="1033" name="Rectangle 8"/>
            <p:cNvSpPr>
              <a:spLocks noChangeArrowheads="1"/>
            </p:cNvSpPr>
            <p:nvPr/>
          </p:nvSpPr>
          <p:spPr bwMode="auto">
            <a:xfrm>
              <a:off x="0" y="0"/>
              <a:ext cx="5760" cy="43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defRPr/>
              </a:pPr>
              <a:endParaRPr lang="en-US" altLang="en-US" dirty="0"/>
            </a:p>
          </p:txBody>
        </p:sp>
        <p:sp>
          <p:nvSpPr>
            <p:cNvPr id="1034" name="Rectangle 9"/>
            <p:cNvSpPr>
              <a:spLocks noChangeArrowheads="1"/>
            </p:cNvSpPr>
            <p:nvPr/>
          </p:nvSpPr>
          <p:spPr bwMode="auto">
            <a:xfrm>
              <a:off x="0" y="0"/>
              <a:ext cx="1056" cy="432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defRPr/>
              </a:pPr>
              <a:endParaRPr lang="en-US" altLang="en-US" dirty="0"/>
            </a:p>
          </p:txBody>
        </p:sp>
      </p:grpSp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540000" y="609600"/>
            <a:ext cx="91440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540000" y="1981200"/>
            <a:ext cx="91440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2540000" y="6254750"/>
            <a:ext cx="2235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075238" y="6254750"/>
            <a:ext cx="40687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455150" y="6248400"/>
            <a:ext cx="2235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fld id="{845CA088-98AF-4DF2-8493-E1610DC2B74C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  <p:pic>
        <p:nvPicPr>
          <p:cNvPr id="1032" name="Picture 11" descr="Official Seal of the California Department of Education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525" y="454025"/>
            <a:ext cx="1454150" cy="145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1"/>
          <p:cNvSpPr>
            <a:spLocks noChangeArrowheads="1"/>
          </p:cNvSpPr>
          <p:nvPr userDrawn="1"/>
        </p:nvSpPr>
        <p:spPr bwMode="auto">
          <a:xfrm>
            <a:off x="266700" y="1909746"/>
            <a:ext cx="1701800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</a:rPr>
              <a:t>TONY</a:t>
            </a:r>
            <a:r>
              <a:rPr lang="en-US" altLang="en-US" sz="1200" b="1" baseline="0" dirty="0">
                <a:solidFill>
                  <a:schemeClr val="bg1"/>
                </a:solidFill>
                <a:latin typeface="Arial" panose="020B0604020202020204" pitchFamily="34" charset="0"/>
              </a:rPr>
              <a:t> THURMOND</a:t>
            </a:r>
            <a:br>
              <a:rPr lang="en-US" altLang="en-US" sz="1000" b="1" dirty="0">
                <a:solidFill>
                  <a:schemeClr val="bg1"/>
                </a:solidFill>
                <a:latin typeface="Arial" panose="020B0604020202020204" pitchFamily="34" charset="0"/>
              </a:rPr>
            </a:br>
            <a:r>
              <a:rPr lang="en-US" altLang="en-US" sz="1000" dirty="0">
                <a:solidFill>
                  <a:schemeClr val="bg1"/>
                </a:solidFill>
                <a:latin typeface="Arial" panose="020B0604020202020204" pitchFamily="34" charset="0"/>
              </a:rPr>
              <a:t>State Superintendent </a:t>
            </a:r>
            <a:br>
              <a:rPr lang="en-US" altLang="en-US" sz="1000" dirty="0">
                <a:solidFill>
                  <a:schemeClr val="bg1"/>
                </a:solidFill>
                <a:latin typeface="Arial" panose="020B0604020202020204" pitchFamily="34" charset="0"/>
              </a:rPr>
            </a:br>
            <a:r>
              <a:rPr lang="en-US" altLang="en-US" sz="1000" dirty="0">
                <a:solidFill>
                  <a:schemeClr val="bg1"/>
                </a:solidFill>
                <a:latin typeface="Arial" panose="020B0604020202020204" pitchFamily="34" charset="0"/>
              </a:rPr>
              <a:t>of Public Instruction</a:t>
            </a:r>
            <a:endParaRPr lang="en-US" altLang="en-US" sz="1000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31" y="5442392"/>
            <a:ext cx="2075338" cy="1307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2118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7"/>
          <p:cNvGrpSpPr/>
          <p:nvPr userDrawn="1"/>
        </p:nvGrpSpPr>
        <p:grpSpPr bwMode="auto">
          <a:xfrm>
            <a:off x="0" y="0"/>
            <a:ext cx="12192000" cy="6858000"/>
            <a:chOff x="0" y="0"/>
            <a:chExt cx="5760" cy="4320"/>
          </a:xfrm>
        </p:grpSpPr>
        <p:sp>
          <p:nvSpPr>
            <p:cNvPr id="1033" name="Rectangle 8"/>
            <p:cNvSpPr>
              <a:spLocks noChangeArrowheads="1"/>
            </p:cNvSpPr>
            <p:nvPr/>
          </p:nvSpPr>
          <p:spPr bwMode="auto">
            <a:xfrm>
              <a:off x="0" y="0"/>
              <a:ext cx="5760" cy="43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1300">
                  <a:solidFill>
                    <a:srgbClr val="000054"/>
                  </a:solidFill>
                  <a:latin typeface="Arial" panose="020B0704020202020204" pitchFamily="34" charset="0"/>
                </a:defRPr>
              </a:lvl1pPr>
              <a:lvl2pPr marL="742950" indent="-285750">
                <a:defRPr sz="1300">
                  <a:solidFill>
                    <a:srgbClr val="000054"/>
                  </a:solidFill>
                  <a:latin typeface="Arial" panose="020B0704020202020204" pitchFamily="34" charset="0"/>
                </a:defRPr>
              </a:lvl2pPr>
              <a:lvl3pPr marL="1143000" indent="-228600">
                <a:defRPr sz="1300">
                  <a:solidFill>
                    <a:srgbClr val="000054"/>
                  </a:solidFill>
                  <a:latin typeface="Arial" panose="020B0704020202020204" pitchFamily="34" charset="0"/>
                </a:defRPr>
              </a:lvl3pPr>
              <a:lvl4pPr marL="1600200" indent="-228600">
                <a:defRPr sz="1300">
                  <a:solidFill>
                    <a:srgbClr val="000054"/>
                  </a:solidFill>
                  <a:latin typeface="Arial" panose="020B0704020202020204" pitchFamily="34" charset="0"/>
                </a:defRPr>
              </a:lvl4pPr>
              <a:lvl5pPr marL="2057400" indent="-228600">
                <a:defRPr sz="1300">
                  <a:solidFill>
                    <a:srgbClr val="000054"/>
                  </a:solidFill>
                  <a:latin typeface="Arial" panose="020B07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54"/>
                  </a:solidFill>
                  <a:latin typeface="Arial" panose="020B07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54"/>
                  </a:solidFill>
                  <a:latin typeface="Arial" panose="020B07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54"/>
                  </a:solidFill>
                  <a:latin typeface="Arial" panose="020B07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54"/>
                  </a:solidFill>
                  <a:latin typeface="Arial" panose="020B0704020202020204" pitchFamily="34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dirty="0"/>
            </a:p>
          </p:txBody>
        </p:sp>
        <p:sp>
          <p:nvSpPr>
            <p:cNvPr id="1034" name="Rectangle 9"/>
            <p:cNvSpPr>
              <a:spLocks noChangeArrowheads="1"/>
            </p:cNvSpPr>
            <p:nvPr/>
          </p:nvSpPr>
          <p:spPr bwMode="auto">
            <a:xfrm>
              <a:off x="0" y="0"/>
              <a:ext cx="1056" cy="432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1300">
                  <a:solidFill>
                    <a:srgbClr val="000054"/>
                  </a:solidFill>
                  <a:latin typeface="Arial" panose="020B0704020202020204" pitchFamily="34" charset="0"/>
                </a:defRPr>
              </a:lvl1pPr>
              <a:lvl2pPr marL="742950" indent="-285750">
                <a:defRPr sz="1300">
                  <a:solidFill>
                    <a:srgbClr val="000054"/>
                  </a:solidFill>
                  <a:latin typeface="Arial" panose="020B0704020202020204" pitchFamily="34" charset="0"/>
                </a:defRPr>
              </a:lvl2pPr>
              <a:lvl3pPr marL="1143000" indent="-228600">
                <a:defRPr sz="1300">
                  <a:solidFill>
                    <a:srgbClr val="000054"/>
                  </a:solidFill>
                  <a:latin typeface="Arial" panose="020B0704020202020204" pitchFamily="34" charset="0"/>
                </a:defRPr>
              </a:lvl3pPr>
              <a:lvl4pPr marL="1600200" indent="-228600">
                <a:defRPr sz="1300">
                  <a:solidFill>
                    <a:srgbClr val="000054"/>
                  </a:solidFill>
                  <a:latin typeface="Arial" panose="020B0704020202020204" pitchFamily="34" charset="0"/>
                </a:defRPr>
              </a:lvl4pPr>
              <a:lvl5pPr marL="2057400" indent="-228600">
                <a:defRPr sz="1300">
                  <a:solidFill>
                    <a:srgbClr val="000054"/>
                  </a:solidFill>
                  <a:latin typeface="Arial" panose="020B07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54"/>
                  </a:solidFill>
                  <a:latin typeface="Arial" panose="020B07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54"/>
                  </a:solidFill>
                  <a:latin typeface="Arial" panose="020B07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54"/>
                  </a:solidFill>
                  <a:latin typeface="Arial" panose="020B07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54"/>
                  </a:solidFill>
                  <a:latin typeface="Arial" panose="020B0704020202020204" pitchFamily="34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dirty="0"/>
            </a:p>
          </p:txBody>
        </p:sp>
      </p:grpSp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540000" y="609600"/>
            <a:ext cx="91440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540000" y="1981200"/>
            <a:ext cx="91440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2540000" y="6254750"/>
            <a:ext cx="2235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075238" y="6254750"/>
            <a:ext cx="40687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455150" y="6248400"/>
            <a:ext cx="2235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45CA088-98AF-4DF2-8493-E1610DC2B74C}" type="slidenum">
              <a:rPr lang="en-US" altLang="en-US"/>
              <a:t>‹#›</a:t>
            </a:fld>
            <a:endParaRPr lang="en-US" altLang="en-US" dirty="0"/>
          </a:p>
        </p:txBody>
      </p:sp>
      <p:pic>
        <p:nvPicPr>
          <p:cNvPr id="1032" name="Picture 11" descr="Official Seal of the California Department of Education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525" y="454025"/>
            <a:ext cx="1454150" cy="145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1"/>
          <p:cNvSpPr>
            <a:spLocks noChangeArrowheads="1"/>
          </p:cNvSpPr>
          <p:nvPr userDrawn="1"/>
        </p:nvSpPr>
        <p:spPr bwMode="auto">
          <a:xfrm>
            <a:off x="266700" y="1909746"/>
            <a:ext cx="1701800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" panose="00000500000000020000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Times" panose="00000500000000020000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" panose="00000500000000020000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" panose="00000500000000020000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" panose="00000500000000020000" pitchFamily="18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0000500000000020000" pitchFamily="18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0000500000000020000" pitchFamily="18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0000500000000020000" pitchFamily="18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0000500000000020000" pitchFamily="18" charset="0"/>
              </a:defRPr>
            </a:lvl9pPr>
          </a:lstStyle>
          <a:p>
            <a:pPr algn="ctr">
              <a:defRPr/>
            </a:pPr>
            <a:r>
              <a:rPr lang="en-US" altLang="en-US" sz="1200" b="1" dirty="0">
                <a:solidFill>
                  <a:srgbClr val="FFFFFF"/>
                </a:solidFill>
                <a:latin typeface="Arial" panose="020B0704020202020204" pitchFamily="34" charset="0"/>
              </a:rPr>
              <a:t>TONY THURMOND</a:t>
            </a:r>
            <a:br>
              <a:rPr lang="en-US" altLang="en-US" sz="1000" b="1" dirty="0">
                <a:solidFill>
                  <a:srgbClr val="FFFFFF"/>
                </a:solidFill>
                <a:latin typeface="Arial" panose="020B0704020202020204" pitchFamily="34" charset="0"/>
              </a:rPr>
            </a:br>
            <a:r>
              <a:rPr lang="en-US" altLang="en-US" sz="1000" dirty="0">
                <a:solidFill>
                  <a:srgbClr val="FFFFFF"/>
                </a:solidFill>
                <a:latin typeface="Arial" panose="020B0704020202020204" pitchFamily="34" charset="0"/>
              </a:rPr>
              <a:t>State Superintendent </a:t>
            </a:r>
            <a:br>
              <a:rPr lang="en-US" altLang="en-US" sz="1000" dirty="0">
                <a:solidFill>
                  <a:srgbClr val="FFFFFF"/>
                </a:solidFill>
                <a:latin typeface="Arial" panose="020B0704020202020204" pitchFamily="34" charset="0"/>
              </a:rPr>
            </a:br>
            <a:r>
              <a:rPr lang="en-US" altLang="en-US" sz="1000" dirty="0">
                <a:solidFill>
                  <a:srgbClr val="FFFFFF"/>
                </a:solidFill>
                <a:latin typeface="Arial" panose="020B0704020202020204" pitchFamily="34" charset="0"/>
              </a:rPr>
              <a:t>of Public Instruction</a:t>
            </a:r>
            <a:endParaRPr lang="en-US" altLang="en-US" sz="1000" dirty="0">
              <a:solidFill>
                <a:srgbClr val="FFFFFF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31" y="5442392"/>
            <a:ext cx="2075338" cy="1307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886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7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7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7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704020202020204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704020202020204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704020202020204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704020202020204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7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7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7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7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7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7"/>
          <p:cNvGrpSpPr/>
          <p:nvPr userDrawn="1"/>
        </p:nvGrpSpPr>
        <p:grpSpPr bwMode="auto">
          <a:xfrm>
            <a:off x="0" y="0"/>
            <a:ext cx="12192000" cy="6858000"/>
            <a:chOff x="0" y="0"/>
            <a:chExt cx="5760" cy="4320"/>
          </a:xfrm>
        </p:grpSpPr>
        <p:sp>
          <p:nvSpPr>
            <p:cNvPr id="1033" name="Rectangle 8"/>
            <p:cNvSpPr>
              <a:spLocks noChangeArrowheads="1"/>
            </p:cNvSpPr>
            <p:nvPr/>
          </p:nvSpPr>
          <p:spPr bwMode="auto">
            <a:xfrm>
              <a:off x="0" y="0"/>
              <a:ext cx="5760" cy="43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1300">
                  <a:solidFill>
                    <a:srgbClr val="000054"/>
                  </a:solidFill>
                  <a:latin typeface="Arial" panose="020B0704020202020204" pitchFamily="34" charset="0"/>
                </a:defRPr>
              </a:lvl1pPr>
              <a:lvl2pPr marL="742950" indent="-285750">
                <a:defRPr sz="1300">
                  <a:solidFill>
                    <a:srgbClr val="000054"/>
                  </a:solidFill>
                  <a:latin typeface="Arial" panose="020B0704020202020204" pitchFamily="34" charset="0"/>
                </a:defRPr>
              </a:lvl2pPr>
              <a:lvl3pPr marL="1143000" indent="-228600">
                <a:defRPr sz="1300">
                  <a:solidFill>
                    <a:srgbClr val="000054"/>
                  </a:solidFill>
                  <a:latin typeface="Arial" panose="020B0704020202020204" pitchFamily="34" charset="0"/>
                </a:defRPr>
              </a:lvl3pPr>
              <a:lvl4pPr marL="1600200" indent="-228600">
                <a:defRPr sz="1300">
                  <a:solidFill>
                    <a:srgbClr val="000054"/>
                  </a:solidFill>
                  <a:latin typeface="Arial" panose="020B0704020202020204" pitchFamily="34" charset="0"/>
                </a:defRPr>
              </a:lvl4pPr>
              <a:lvl5pPr marL="2057400" indent="-228600">
                <a:defRPr sz="1300">
                  <a:solidFill>
                    <a:srgbClr val="000054"/>
                  </a:solidFill>
                  <a:latin typeface="Arial" panose="020B07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54"/>
                  </a:solidFill>
                  <a:latin typeface="Arial" panose="020B07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54"/>
                  </a:solidFill>
                  <a:latin typeface="Arial" panose="020B07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54"/>
                  </a:solidFill>
                  <a:latin typeface="Arial" panose="020B07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54"/>
                  </a:solidFill>
                  <a:latin typeface="Arial" panose="020B0704020202020204" pitchFamily="34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dirty="0"/>
            </a:p>
          </p:txBody>
        </p:sp>
        <p:sp>
          <p:nvSpPr>
            <p:cNvPr id="1034" name="Rectangle 9"/>
            <p:cNvSpPr>
              <a:spLocks noChangeArrowheads="1"/>
            </p:cNvSpPr>
            <p:nvPr/>
          </p:nvSpPr>
          <p:spPr bwMode="auto">
            <a:xfrm>
              <a:off x="0" y="0"/>
              <a:ext cx="1056" cy="432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1300">
                  <a:solidFill>
                    <a:srgbClr val="000054"/>
                  </a:solidFill>
                  <a:latin typeface="Arial" panose="020B0704020202020204" pitchFamily="34" charset="0"/>
                </a:defRPr>
              </a:lvl1pPr>
              <a:lvl2pPr marL="742950" indent="-285750">
                <a:defRPr sz="1300">
                  <a:solidFill>
                    <a:srgbClr val="000054"/>
                  </a:solidFill>
                  <a:latin typeface="Arial" panose="020B0704020202020204" pitchFamily="34" charset="0"/>
                </a:defRPr>
              </a:lvl2pPr>
              <a:lvl3pPr marL="1143000" indent="-228600">
                <a:defRPr sz="1300">
                  <a:solidFill>
                    <a:srgbClr val="000054"/>
                  </a:solidFill>
                  <a:latin typeface="Arial" panose="020B0704020202020204" pitchFamily="34" charset="0"/>
                </a:defRPr>
              </a:lvl3pPr>
              <a:lvl4pPr marL="1600200" indent="-228600">
                <a:defRPr sz="1300">
                  <a:solidFill>
                    <a:srgbClr val="000054"/>
                  </a:solidFill>
                  <a:latin typeface="Arial" panose="020B0704020202020204" pitchFamily="34" charset="0"/>
                </a:defRPr>
              </a:lvl4pPr>
              <a:lvl5pPr marL="2057400" indent="-228600">
                <a:defRPr sz="1300">
                  <a:solidFill>
                    <a:srgbClr val="000054"/>
                  </a:solidFill>
                  <a:latin typeface="Arial" panose="020B07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54"/>
                  </a:solidFill>
                  <a:latin typeface="Arial" panose="020B07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54"/>
                  </a:solidFill>
                  <a:latin typeface="Arial" panose="020B07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54"/>
                  </a:solidFill>
                  <a:latin typeface="Arial" panose="020B07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54"/>
                  </a:solidFill>
                  <a:latin typeface="Arial" panose="020B0704020202020204" pitchFamily="34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dirty="0"/>
            </a:p>
          </p:txBody>
        </p:sp>
      </p:grpSp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540000" y="609600"/>
            <a:ext cx="91440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540000" y="1981200"/>
            <a:ext cx="91440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2540000" y="6254750"/>
            <a:ext cx="2235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075238" y="6254750"/>
            <a:ext cx="40687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455150" y="6248400"/>
            <a:ext cx="2235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45CA088-98AF-4DF2-8493-E1610DC2B74C}" type="slidenum">
              <a:rPr lang="en-US" altLang="en-US"/>
              <a:t>‹#›</a:t>
            </a:fld>
            <a:endParaRPr lang="en-US" altLang="en-US" dirty="0"/>
          </a:p>
        </p:txBody>
      </p:sp>
      <p:pic>
        <p:nvPicPr>
          <p:cNvPr id="1032" name="Picture 11" descr="Official Seal of the California Department of Education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525" y="454025"/>
            <a:ext cx="1454150" cy="145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1"/>
          <p:cNvSpPr>
            <a:spLocks noChangeArrowheads="1"/>
          </p:cNvSpPr>
          <p:nvPr userDrawn="1"/>
        </p:nvSpPr>
        <p:spPr bwMode="auto">
          <a:xfrm>
            <a:off x="266700" y="1909746"/>
            <a:ext cx="1701800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" panose="00000500000000020000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Times" panose="00000500000000020000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" panose="00000500000000020000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" panose="00000500000000020000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" panose="00000500000000020000" pitchFamily="18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0000500000000020000" pitchFamily="18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0000500000000020000" pitchFamily="18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0000500000000020000" pitchFamily="18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0000500000000020000" pitchFamily="18" charset="0"/>
              </a:defRPr>
            </a:lvl9pPr>
          </a:lstStyle>
          <a:p>
            <a:pPr algn="ctr">
              <a:defRPr/>
            </a:pPr>
            <a:r>
              <a:rPr lang="en-US" altLang="en-US" sz="1200" b="1" dirty="0">
                <a:solidFill>
                  <a:srgbClr val="FFFFFF"/>
                </a:solidFill>
                <a:latin typeface="Arial" panose="020B0704020202020204" pitchFamily="34" charset="0"/>
              </a:rPr>
              <a:t>TONY THURMOND</a:t>
            </a:r>
            <a:br>
              <a:rPr lang="en-US" altLang="en-US" sz="1000" b="1" dirty="0">
                <a:solidFill>
                  <a:srgbClr val="FFFFFF"/>
                </a:solidFill>
                <a:latin typeface="Arial" panose="020B0704020202020204" pitchFamily="34" charset="0"/>
              </a:rPr>
            </a:br>
            <a:r>
              <a:rPr lang="en-US" altLang="en-US" sz="1000" dirty="0">
                <a:solidFill>
                  <a:srgbClr val="FFFFFF"/>
                </a:solidFill>
                <a:latin typeface="Arial" panose="020B0704020202020204" pitchFamily="34" charset="0"/>
              </a:rPr>
              <a:t>State Superintendent </a:t>
            </a:r>
            <a:br>
              <a:rPr lang="en-US" altLang="en-US" sz="1000" dirty="0">
                <a:solidFill>
                  <a:srgbClr val="FFFFFF"/>
                </a:solidFill>
                <a:latin typeface="Arial" panose="020B0704020202020204" pitchFamily="34" charset="0"/>
              </a:rPr>
            </a:br>
            <a:r>
              <a:rPr lang="en-US" altLang="en-US" sz="1000" dirty="0">
                <a:solidFill>
                  <a:srgbClr val="FFFFFF"/>
                </a:solidFill>
                <a:latin typeface="Arial" panose="020B0704020202020204" pitchFamily="34" charset="0"/>
              </a:rPr>
              <a:t>of Public Instruction</a:t>
            </a:r>
            <a:endParaRPr lang="en-US" altLang="en-US" sz="1000" dirty="0">
              <a:solidFill>
                <a:srgbClr val="FFFFFF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31" y="5442392"/>
            <a:ext cx="2075338" cy="1307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0146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7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7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7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704020202020204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704020202020204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704020202020204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704020202020204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7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7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7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7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7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7"/>
          <p:cNvGrpSpPr>
            <a:grpSpLocks/>
          </p:cNvGrpSpPr>
          <p:nvPr userDrawn="1"/>
        </p:nvGrpSpPr>
        <p:grpSpPr bwMode="auto">
          <a:xfrm>
            <a:off x="0" y="0"/>
            <a:ext cx="12192000" cy="6858000"/>
            <a:chOff x="0" y="0"/>
            <a:chExt cx="5760" cy="4320"/>
          </a:xfrm>
        </p:grpSpPr>
        <p:sp>
          <p:nvSpPr>
            <p:cNvPr id="1033" name="Rectangle 8"/>
            <p:cNvSpPr>
              <a:spLocks noChangeArrowheads="1"/>
            </p:cNvSpPr>
            <p:nvPr/>
          </p:nvSpPr>
          <p:spPr bwMode="auto">
            <a:xfrm>
              <a:off x="0" y="0"/>
              <a:ext cx="5760" cy="43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dirty="0"/>
            </a:p>
          </p:txBody>
        </p:sp>
        <p:sp>
          <p:nvSpPr>
            <p:cNvPr id="1034" name="Rectangle 9"/>
            <p:cNvSpPr>
              <a:spLocks noChangeArrowheads="1"/>
            </p:cNvSpPr>
            <p:nvPr/>
          </p:nvSpPr>
          <p:spPr bwMode="auto">
            <a:xfrm>
              <a:off x="0" y="0"/>
              <a:ext cx="1056" cy="432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107763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dirty="0"/>
            </a:p>
          </p:txBody>
        </p:sp>
      </p:grpSp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540000" y="609600"/>
            <a:ext cx="91440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540000" y="1981200"/>
            <a:ext cx="91440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2540000" y="6254750"/>
            <a:ext cx="2235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075238" y="6254750"/>
            <a:ext cx="40687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455150" y="6248400"/>
            <a:ext cx="2235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45CA088-98AF-4DF2-8493-E1610DC2B74C}" type="slidenum">
              <a:rPr lang="en-US" altLang="en-US"/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dirty="0"/>
          </a:p>
        </p:txBody>
      </p:sp>
      <p:pic>
        <p:nvPicPr>
          <p:cNvPr id="1032" name="Picture 11" descr="Official Seal of the California Department of Education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525" y="454025"/>
            <a:ext cx="1454150" cy="145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1"/>
          <p:cNvSpPr>
            <a:spLocks noChangeArrowheads="1"/>
          </p:cNvSpPr>
          <p:nvPr userDrawn="1"/>
        </p:nvSpPr>
        <p:spPr bwMode="auto">
          <a:xfrm>
            <a:off x="266700" y="1909746"/>
            <a:ext cx="1701800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algn="ctr">
              <a:defRPr/>
            </a:pPr>
            <a:r>
              <a:rPr lang="en-US" altLang="en-US" sz="1200" b="1" dirty="0">
                <a:solidFill>
                  <a:srgbClr val="FFFFFF"/>
                </a:solidFill>
                <a:latin typeface="Arial" panose="020B0604020202020204" pitchFamily="34" charset="0"/>
              </a:rPr>
              <a:t>TONY THURMOND</a:t>
            </a:r>
            <a:br>
              <a:rPr lang="en-US" altLang="en-US" sz="1000" b="1" dirty="0">
                <a:solidFill>
                  <a:srgbClr val="FFFFFF"/>
                </a:solidFill>
                <a:latin typeface="Arial" panose="020B0604020202020204" pitchFamily="34" charset="0"/>
              </a:rPr>
            </a:br>
            <a:r>
              <a:rPr lang="en-US" altLang="en-US" sz="1000" dirty="0">
                <a:solidFill>
                  <a:srgbClr val="FFFFFF"/>
                </a:solidFill>
                <a:latin typeface="Arial" panose="020B0604020202020204" pitchFamily="34" charset="0"/>
              </a:rPr>
              <a:t>State Superintendent </a:t>
            </a:r>
            <a:br>
              <a:rPr lang="en-US" altLang="en-US" sz="1000" dirty="0">
                <a:solidFill>
                  <a:srgbClr val="FFFFFF"/>
                </a:solidFill>
                <a:latin typeface="Arial" panose="020B0604020202020204" pitchFamily="34" charset="0"/>
              </a:rPr>
            </a:br>
            <a:r>
              <a:rPr lang="en-US" altLang="en-US" sz="1000" dirty="0">
                <a:solidFill>
                  <a:srgbClr val="FFFFFF"/>
                </a:solidFill>
                <a:latin typeface="Arial" panose="020B0604020202020204" pitchFamily="34" charset="0"/>
              </a:rPr>
              <a:t>of Public Instruction</a:t>
            </a:r>
            <a:endParaRPr lang="en-US" altLang="en-US" sz="1000" dirty="0">
              <a:solidFill>
                <a:srgbClr val="FFFFFF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31" y="5442392"/>
            <a:ext cx="2075338" cy="1307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4845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sv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ns.usda.gov/fs/food-safety-emergency-response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01%20-%20School%20Nutrition%20Program%20Town%20Hall%20August%202023.pptx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2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dc.gov/disasters/extremeheat/index.html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ausd.org/Page/16805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de.ca.gov/ls/nu/ar/snparworkload23-24.asp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de.ca.gov/ls/nu/ed/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3.png"/><Relationship Id="rId5" Type="http://schemas.openxmlformats.org/officeDocument/2006/relationships/hyperlink" Target="https://professionalstandards.fns.usda.gov/" TargetMode="External"/><Relationship Id="rId4" Type="http://schemas.openxmlformats.org/officeDocument/2006/relationships/hyperlink" Target="https://theicn.org/" TargetMode="Externa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0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de.ca.gov/ls/nu/rs/rates2324.asp" TargetMode="Externa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mailto:LFSGrant@cde.ca.gov" TargetMode="Externa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3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ns.usda.gov/es/tn/crediting-tip-sheets-child-nutrition-programs" TargetMode="External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ns.usda.gov/tn/back-school" TargetMode="External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1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https://theicn.org/" TargetMode="External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3.jpe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3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mailto:SFSP@cde.ca.gov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Tuesday @ 2 </a:t>
            </a:r>
            <a:br>
              <a:rPr lang="en-US" b="1" dirty="0"/>
            </a:br>
            <a:r>
              <a:rPr lang="en-US" b="1" dirty="0"/>
              <a:t>School Nutrition Town Hall </a:t>
            </a:r>
            <a:br>
              <a:rPr lang="en-US" b="1" dirty="0"/>
            </a:br>
            <a:r>
              <a:rPr lang="en-US" b="1" dirty="0"/>
              <a:t>August 2023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93312" y="2264110"/>
            <a:ext cx="6628384" cy="1164890"/>
          </a:xfrm>
        </p:spPr>
        <p:txBody>
          <a:bodyPr/>
          <a:lstStyle/>
          <a:p>
            <a:pPr marL="0" indent="0" algn="ctr">
              <a:buNone/>
            </a:pPr>
            <a:r>
              <a:rPr lang="en-US" sz="2800" b="1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California Department of Education </a:t>
            </a:r>
          </a:p>
          <a:p>
            <a:pPr marL="0" indent="0" algn="ctr">
              <a:buNone/>
            </a:pPr>
            <a:r>
              <a:rPr lang="en-US" sz="2800" b="1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Nutrition Services Division</a:t>
            </a:r>
          </a:p>
          <a:p>
            <a:pPr marL="0" indent="0" algn="ctr">
              <a:buNone/>
            </a:pPr>
            <a:endParaRPr lang="en-US" sz="2800" dirty="0"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1B007C3-FFA9-90EE-095A-CC33D417AD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5337" y="3429000"/>
            <a:ext cx="4344334" cy="28962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734807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A99AA0-26D2-984B-47D6-70EDE688B8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8066" y="316523"/>
            <a:ext cx="10098593" cy="1109506"/>
          </a:xfrm>
        </p:spPr>
        <p:txBody>
          <a:bodyPr/>
          <a:lstStyle/>
          <a:p>
            <a:r>
              <a:rPr lang="en-US" dirty="0">
                <a:ea typeface="+mj-lt"/>
                <a:cs typeface="+mj-lt"/>
              </a:rPr>
              <a:t>2024 California Green Ribbon Schools</a:t>
            </a:r>
            <a:br>
              <a:rPr lang="en-US" dirty="0">
                <a:ea typeface="+mj-lt"/>
                <a:cs typeface="+mj-lt"/>
              </a:rPr>
            </a:br>
            <a:r>
              <a:rPr lang="en-US" dirty="0">
                <a:ea typeface="+mj-lt"/>
                <a:cs typeface="+mj-lt"/>
              </a:rPr>
              <a:t>Recognition Program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4151B8-BD5A-B8B3-4F97-E3FCCB3EE49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398603" y="1714346"/>
            <a:ext cx="9488349" cy="4235115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800" dirty="0">
                <a:cs typeface="Arial"/>
              </a:rPr>
              <a:t>Honors excellence in whole-school sustainability</a:t>
            </a:r>
            <a:endParaRPr lang="en-US" dirty="0"/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800" dirty="0">
                <a:cs typeface="Arial"/>
              </a:rPr>
              <a:t>Awardees receive CDE recognition and an award plaque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800" dirty="0">
                <a:cs typeface="Arial"/>
              </a:rPr>
              <a:t>First  step: complete the </a:t>
            </a:r>
            <a:r>
              <a:rPr lang="en-US" sz="2800" b="1" dirty="0">
                <a:cs typeface="Arial"/>
              </a:rPr>
              <a:t>Application Interest Survey</a:t>
            </a:r>
            <a:endParaRPr lang="en-US" sz="2800" dirty="0">
              <a:cs typeface="Arial"/>
            </a:endParaRP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800" dirty="0">
                <a:cs typeface="Arial"/>
              </a:rPr>
              <a:t>Applications due Friday, October 27, 2023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800" dirty="0">
                <a:cs typeface="Arial"/>
              </a:rPr>
              <a:t>Apply early, submit what you are currently doing, then request application support from CDE staff.</a:t>
            </a:r>
          </a:p>
          <a:p>
            <a:pPr>
              <a:spcBef>
                <a:spcPts val="1400"/>
              </a:spcBef>
              <a:spcAft>
                <a:spcPts val="1200"/>
              </a:spcAft>
            </a:pPr>
            <a:endParaRPr lang="en-US" dirty="0">
              <a:cs typeface="Arial"/>
            </a:endParaRPr>
          </a:p>
        </p:txBody>
      </p:sp>
      <p:pic>
        <p:nvPicPr>
          <p:cNvPr id="7" name="Content Placeholder 6" descr="California Green Ribbon logo">
            <a:extLst>
              <a:ext uri="{FF2B5EF4-FFF2-40B4-BE49-F238E27FC236}">
                <a16:creationId xmlns:a16="http://schemas.microsoft.com/office/drawing/2014/main" id="{F8B8DF28-2E8C-B12F-561A-8D0270A6688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6897" y="5401077"/>
            <a:ext cx="3822700" cy="1117600"/>
          </a:xfrm>
        </p:spPr>
      </p:pic>
    </p:spTree>
    <p:extLst>
      <p:ext uri="{BB962C8B-B14F-4D97-AF65-F5344CB8AC3E}">
        <p14:creationId xmlns:p14="http://schemas.microsoft.com/office/powerpoint/2010/main" val="31841098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98A15-B8C0-8F53-AAE9-CA5CF4B075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0000" y="350808"/>
            <a:ext cx="9144000" cy="1143000"/>
          </a:xfrm>
        </p:spPr>
        <p:txBody>
          <a:bodyPr/>
          <a:lstStyle/>
          <a:p>
            <a:r>
              <a:rPr lang="en-US" dirty="0"/>
              <a:t>Upcoming Celebrations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82E5995A-87AB-3C40-1EA2-D20CFDC7B1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158956" y="378843"/>
            <a:ext cx="914400" cy="914400"/>
          </a:xfrm>
          <a:prstGeom prst="rect">
            <a:avLst/>
          </a:prstGeom>
        </p:spPr>
      </p:pic>
      <p:graphicFrame>
        <p:nvGraphicFramePr>
          <p:cNvPr id="6" name="Table 6" descr="Table of upcoming dates (left column) and celebrations (right column).  September is Food Literacy Month, October is Farm to School Month, October 2-6th is California Crunch Week and October 9-13 is National School Lunch Week.">
            <a:extLst>
              <a:ext uri="{FF2B5EF4-FFF2-40B4-BE49-F238E27FC236}">
                <a16:creationId xmlns:a16="http://schemas.microsoft.com/office/drawing/2014/main" id="{476FA8B5-895C-6DEA-F56D-D15082F833CF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4264823998"/>
              </p:ext>
            </p:extLst>
          </p:nvPr>
        </p:nvGraphicFramePr>
        <p:xfrm>
          <a:off x="2540000" y="1321278"/>
          <a:ext cx="9144000" cy="45107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0">
                  <a:extLst>
                    <a:ext uri="{9D8B030D-6E8A-4147-A177-3AD203B41FA5}">
                      <a16:colId xmlns:a16="http://schemas.microsoft.com/office/drawing/2014/main" val="737055550"/>
                    </a:ext>
                  </a:extLst>
                </a:gridCol>
                <a:gridCol w="4572000">
                  <a:extLst>
                    <a:ext uri="{9D8B030D-6E8A-4147-A177-3AD203B41FA5}">
                      <a16:colId xmlns:a16="http://schemas.microsoft.com/office/drawing/2014/main" val="997317588"/>
                    </a:ext>
                  </a:extLst>
                </a:gridCol>
              </a:tblGrid>
              <a:tr h="746112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Dates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Celebrations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67450324"/>
                  </a:ext>
                </a:extLst>
              </a:tr>
              <a:tr h="937422">
                <a:tc>
                  <a:txBody>
                    <a:bodyPr/>
                    <a:lstStyle/>
                    <a:p>
                      <a:r>
                        <a:rPr lang="en-US" sz="2800" dirty="0"/>
                        <a:t>The Month of September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Food Literacy Month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39069833"/>
                  </a:ext>
                </a:extLst>
              </a:tr>
              <a:tr h="937422">
                <a:tc>
                  <a:txBody>
                    <a:bodyPr/>
                    <a:lstStyle/>
                    <a:p>
                      <a:r>
                        <a:rPr lang="en-US" sz="2800" dirty="0"/>
                        <a:t>The Month of October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Farm to School Month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30179259"/>
                  </a:ext>
                </a:extLst>
              </a:tr>
              <a:tr h="937421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2800" b="0" i="0" u="none" strike="noStrike" noProof="0" dirty="0">
                          <a:solidFill>
                            <a:srgbClr val="000000"/>
                          </a:solidFill>
                          <a:latin typeface="Arial"/>
                        </a:rPr>
                        <a:t>October 2</a:t>
                      </a:r>
                      <a:r>
                        <a:rPr lang="en-US" sz="2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–</a:t>
                      </a:r>
                      <a:r>
                        <a:rPr lang="en-US" sz="2800" b="0" i="0" u="none" strike="noStrike" noProof="0" dirty="0">
                          <a:solidFill>
                            <a:srgbClr val="000000"/>
                          </a:solidFill>
                          <a:latin typeface="Arial"/>
                        </a:rPr>
                        <a:t>6</a:t>
                      </a:r>
                      <a:r>
                        <a:rPr lang="en-US" sz="2800" b="0" i="0" u="none" strike="noStrike" baseline="30000" noProof="0" dirty="0">
                          <a:solidFill>
                            <a:srgbClr val="000000"/>
                          </a:solidFill>
                          <a:latin typeface="Arial"/>
                        </a:rPr>
                        <a:t>th</a:t>
                      </a:r>
                      <a:r>
                        <a:rPr lang="en-US" sz="2800" b="0" i="0" u="none" strike="noStrike" noProof="0" dirty="0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2800" b="0" i="0" u="none" strike="noStrike" noProof="0" dirty="0">
                          <a:solidFill>
                            <a:srgbClr val="000000"/>
                          </a:solidFill>
                          <a:latin typeface="Arial"/>
                        </a:rPr>
                        <a:t>California Crunch Week-Crunch it, Munch It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94613405"/>
                  </a:ext>
                </a:extLst>
              </a:tr>
              <a:tr h="937422">
                <a:tc>
                  <a:txBody>
                    <a:bodyPr/>
                    <a:lstStyle/>
                    <a:p>
                      <a:r>
                        <a:rPr lang="en-US" sz="2800" dirty="0"/>
                        <a:t>October 9</a:t>
                      </a:r>
                      <a:r>
                        <a:rPr lang="en-US" sz="2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–13</a:t>
                      </a:r>
                      <a:r>
                        <a:rPr lang="en-US" sz="2800" b="0" i="0" kern="1200" baseline="300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</a:t>
                      </a:r>
                      <a:r>
                        <a:rPr lang="en-US" sz="2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dirty="0"/>
                        <a:t> 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National School Lunch Week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002914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067160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EA2C18-55E3-4942-908D-5A003BC780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0000" y="258619"/>
            <a:ext cx="9144000" cy="1143000"/>
          </a:xfrm>
        </p:spPr>
        <p:txBody>
          <a:bodyPr/>
          <a:lstStyle/>
          <a:p>
            <a:r>
              <a:rPr lang="en-US" dirty="0">
                <a:cs typeface="Arial"/>
              </a:rPr>
              <a:t>State of Emergency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F430A8B-B792-17B7-B977-E7B9D3B873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539999" y="1584035"/>
            <a:ext cx="9144000" cy="4775201"/>
          </a:xfrm>
        </p:spPr>
        <p:txBody>
          <a:bodyPr/>
          <a:lstStyle/>
          <a:p>
            <a:r>
              <a:rPr lang="en-US" dirty="0"/>
              <a:t>Governor Newsom releases a proclamation on August 19, 2023</a:t>
            </a:r>
          </a:p>
          <a:p>
            <a:r>
              <a:rPr lang="en-US" dirty="0"/>
              <a:t>Listserv sent August 21, 2023</a:t>
            </a:r>
          </a:p>
          <a:p>
            <a:r>
              <a:rPr lang="en-US" dirty="0"/>
              <a:t>Includes information on:</a:t>
            </a:r>
          </a:p>
          <a:p>
            <a:pPr lvl="1"/>
            <a:r>
              <a:rPr lang="en-US" dirty="0"/>
              <a:t>Guidelines on Disaster Relief</a:t>
            </a:r>
          </a:p>
          <a:p>
            <a:pPr lvl="1"/>
            <a:r>
              <a:rPr lang="en-US" dirty="0"/>
              <a:t>Reimbursement Claims Submission Flexibility</a:t>
            </a:r>
          </a:p>
          <a:p>
            <a:pPr lvl="1"/>
            <a:r>
              <a:rPr lang="en-US" dirty="0"/>
              <a:t>Use of </a:t>
            </a:r>
            <a:r>
              <a:rPr lang="en-US" sz="2800" dirty="0">
                <a:cs typeface="Arial"/>
              </a:rPr>
              <a:t>U.S. Department of Agriculture (U</a:t>
            </a:r>
            <a:r>
              <a:rPr lang="en-US" dirty="0"/>
              <a:t>SDA) Foods During a State/Federally Declared Disaster</a:t>
            </a:r>
          </a:p>
          <a:p>
            <a:endParaRPr lang="en-US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2E48BC8D-08DA-8A20-41CA-4CB4FBFFE2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5857" y="2333842"/>
            <a:ext cx="2771775" cy="1847850"/>
          </a:xfrm>
        </p:spPr>
      </p:pic>
    </p:spTree>
    <p:extLst>
      <p:ext uri="{BB962C8B-B14F-4D97-AF65-F5344CB8AC3E}">
        <p14:creationId xmlns:p14="http://schemas.microsoft.com/office/powerpoint/2010/main" val="11685000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A4E637-BA32-AAC4-4038-AF8A01BD78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cs typeface="Arial"/>
              </a:rPr>
              <a:t>Prospective Waiver for Unanticipated School Closures (1)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AAAAEE-C9EA-0274-D68A-5C46DA6D12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81849" y="2139351"/>
            <a:ext cx="9144000" cy="4114800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1200"/>
              </a:spcAft>
              <a:buFont typeface="Arial"/>
              <a:buChar char="•"/>
            </a:pPr>
            <a:r>
              <a:rPr lang="en-US" dirty="0">
                <a:ea typeface="+mn-lt"/>
                <a:cs typeface="+mn-lt"/>
              </a:rPr>
              <a:t>Provides flexibility when meal programs are impacted by:</a:t>
            </a:r>
            <a:endParaRPr lang="en-US" dirty="0">
              <a:cs typeface="Arial"/>
            </a:endParaRPr>
          </a:p>
          <a:p>
            <a:pPr lvl="1">
              <a:spcBef>
                <a:spcPts val="0"/>
              </a:spcBef>
              <a:spcAft>
                <a:spcPts val="1200"/>
              </a:spcAft>
              <a:buFont typeface="Arial"/>
              <a:buChar char="•"/>
            </a:pPr>
            <a:r>
              <a:rPr lang="en-US" dirty="0">
                <a:ea typeface="+mn-lt"/>
                <a:cs typeface="+mn-lt"/>
              </a:rPr>
              <a:t>Natural Disasters</a:t>
            </a:r>
            <a:endParaRPr lang="en-US" dirty="0">
              <a:cs typeface="Arial"/>
            </a:endParaRPr>
          </a:p>
          <a:p>
            <a:pPr lvl="1">
              <a:spcBef>
                <a:spcPts val="0"/>
              </a:spcBef>
              <a:spcAft>
                <a:spcPts val="1200"/>
              </a:spcAft>
              <a:buFont typeface="Arial"/>
              <a:buChar char="•"/>
            </a:pPr>
            <a:r>
              <a:rPr lang="en-US" dirty="0">
                <a:ea typeface="+mn-lt"/>
                <a:cs typeface="+mn-lt"/>
              </a:rPr>
              <a:t>Unscheduled major building repairs</a:t>
            </a:r>
          </a:p>
          <a:p>
            <a:pPr>
              <a:spcBef>
                <a:spcPts val="0"/>
              </a:spcBef>
              <a:spcAft>
                <a:spcPts val="1200"/>
              </a:spcAft>
              <a:buFont typeface="Arial"/>
              <a:buChar char="•"/>
            </a:pPr>
            <a:r>
              <a:rPr lang="en-US" dirty="0">
                <a:ea typeface="+mn-lt"/>
                <a:cs typeface="+mn-lt"/>
              </a:rPr>
              <a:t>Limited to ten (10) consecutive operating days</a:t>
            </a:r>
            <a:endParaRPr lang="en-US" dirty="0">
              <a:cs typeface="Arial"/>
            </a:endParaRPr>
          </a:p>
          <a:p>
            <a:pPr lvl="1">
              <a:spcBef>
                <a:spcPts val="0"/>
              </a:spcBef>
              <a:spcAft>
                <a:spcPts val="1200"/>
              </a:spcAft>
              <a:buFont typeface="Arial"/>
              <a:buChar char="•"/>
            </a:pPr>
            <a:r>
              <a:rPr lang="en-US" dirty="0">
                <a:ea typeface="+mn-lt"/>
                <a:cs typeface="+mn-lt"/>
              </a:rPr>
              <a:t>Additional days requires USDA approval</a:t>
            </a:r>
            <a:endParaRPr lang="en-US" dirty="0">
              <a:cs typeface="Arial"/>
            </a:endParaRPr>
          </a:p>
          <a:p>
            <a:endParaRPr lang="en-US" dirty="0">
              <a:cs typeface="Arial"/>
            </a:endParaRPr>
          </a:p>
          <a:p>
            <a:endParaRPr lang="en-US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554914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B1BD7E-D3D4-CBA8-19A6-2A1D26A9B1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cs typeface="Arial"/>
              </a:rPr>
              <a:t>Prospective Waiver for Unanticipated School Closures (2)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0B7051-535C-EE3E-C57E-D3A471EBD5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40000" y="1952608"/>
            <a:ext cx="9415220" cy="4114800"/>
          </a:xfrm>
        </p:spPr>
        <p:txBody>
          <a:bodyPr/>
          <a:lstStyle/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dirty="0">
                <a:ea typeface="+mn-lt"/>
                <a:cs typeface="+mn-lt"/>
              </a:rPr>
              <a:t>Allows for:</a:t>
            </a:r>
            <a:endParaRPr lang="en-US" dirty="0">
              <a:cs typeface="Arial"/>
            </a:endParaRPr>
          </a:p>
          <a:p>
            <a:pPr marL="1200150" lvl="1" indent="-457200">
              <a:spcBef>
                <a:spcPts val="0"/>
              </a:spcBef>
              <a:spcAft>
                <a:spcPts val="1200"/>
              </a:spcAft>
              <a:buFont typeface="Arial"/>
              <a:buChar char="–"/>
            </a:pPr>
            <a:r>
              <a:rPr lang="en-US" dirty="0">
                <a:ea typeface="+mn-lt"/>
                <a:cs typeface="+mn-lt"/>
              </a:rPr>
              <a:t>Noncongregate feeding</a:t>
            </a:r>
          </a:p>
          <a:p>
            <a:pPr marL="1200150" lvl="1" indent="-457200">
              <a:spcBef>
                <a:spcPts val="0"/>
              </a:spcBef>
              <a:spcAft>
                <a:spcPts val="1200"/>
              </a:spcAft>
              <a:buFont typeface="Arial"/>
              <a:buChar char="–"/>
            </a:pPr>
            <a:r>
              <a:rPr lang="en-US" dirty="0">
                <a:ea typeface="+mn-lt"/>
                <a:cs typeface="+mn-lt"/>
              </a:rPr>
              <a:t>Parent/Guardian meal pickup</a:t>
            </a:r>
            <a:endParaRPr lang="en-US" dirty="0">
              <a:cs typeface="Arial"/>
            </a:endParaRPr>
          </a:p>
          <a:p>
            <a:pPr marL="1200150" lvl="1" indent="-457200">
              <a:spcBef>
                <a:spcPts val="0"/>
              </a:spcBef>
              <a:spcAft>
                <a:spcPts val="1200"/>
              </a:spcAft>
              <a:buFont typeface="Arial"/>
              <a:buChar char="–"/>
            </a:pPr>
            <a:r>
              <a:rPr lang="en-US" dirty="0">
                <a:ea typeface="+mn-lt"/>
                <a:cs typeface="+mn-lt"/>
              </a:rPr>
              <a:t>Meal service time flexibility</a:t>
            </a:r>
            <a:endParaRPr lang="en-US" dirty="0">
              <a:cs typeface="Arial"/>
            </a:endParaRPr>
          </a:p>
          <a:p>
            <a:pPr marL="1200150" lvl="1" indent="-457200">
              <a:spcBef>
                <a:spcPts val="0"/>
              </a:spcBef>
              <a:spcAft>
                <a:spcPts val="1200"/>
              </a:spcAft>
              <a:buFont typeface="Arial"/>
              <a:buChar char="–"/>
            </a:pPr>
            <a:r>
              <a:rPr lang="en-US" dirty="0">
                <a:ea typeface="+mn-lt"/>
                <a:cs typeface="+mn-lt"/>
              </a:rPr>
              <a:t>Flexibility for the Offer vs. Serve (OVS) requirements</a:t>
            </a:r>
            <a:endParaRPr lang="en-US" dirty="0">
              <a:cs typeface="Arial"/>
            </a:endParaRPr>
          </a:p>
          <a:p>
            <a:pPr marL="1200150" lvl="1" indent="-457200">
              <a:spcBef>
                <a:spcPts val="0"/>
              </a:spcBef>
              <a:spcAft>
                <a:spcPts val="1200"/>
              </a:spcAft>
              <a:buFont typeface="Arial"/>
              <a:buChar char="–"/>
            </a:pPr>
            <a:r>
              <a:rPr lang="en-US" dirty="0">
                <a:ea typeface="+mn-lt"/>
                <a:cs typeface="+mn-lt"/>
              </a:rPr>
              <a:t>Multiple days of unitized meals </a:t>
            </a:r>
            <a:endParaRPr lang="en-US" dirty="0">
              <a:solidFill>
                <a:srgbClr val="FF0000"/>
              </a:solidFill>
              <a:cs typeface="Arial"/>
            </a:endParaRPr>
          </a:p>
          <a:p>
            <a:endParaRPr lang="en-US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854973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4251C5-944B-3DF2-4056-A846A862B8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0000" y="114300"/>
            <a:ext cx="9144000" cy="1143000"/>
          </a:xfrm>
        </p:spPr>
        <p:txBody>
          <a:bodyPr/>
          <a:lstStyle/>
          <a:p>
            <a:r>
              <a:rPr lang="en-US" sz="4000" dirty="0">
                <a:cs typeface="Arial"/>
              </a:rPr>
              <a:t>Prospective Waiver for Unanticipated School Closures (3)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B077B3-6477-6947-7D20-501AED7412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40000" y="1472960"/>
            <a:ext cx="8540151" cy="4517366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1200"/>
              </a:spcAft>
              <a:buNone/>
            </a:pPr>
            <a:r>
              <a:rPr lang="en-US" dirty="0">
                <a:cs typeface="Arial"/>
              </a:rPr>
              <a:t>Which program can I operate?</a:t>
            </a:r>
          </a:p>
          <a:p>
            <a:pPr>
              <a:spcBef>
                <a:spcPts val="0"/>
              </a:spcBef>
              <a:spcAft>
                <a:spcPts val="1200"/>
              </a:spcAft>
              <a:buFont typeface="Arial"/>
              <a:buChar char="•"/>
            </a:pPr>
            <a:r>
              <a:rPr lang="en-US" sz="2400" dirty="0">
                <a:cs typeface="Arial"/>
              </a:rPr>
              <a:t>School is closed, but </a:t>
            </a:r>
            <a:r>
              <a:rPr lang="en-US" sz="2400" b="1" i="1" dirty="0">
                <a:cs typeface="Arial"/>
              </a:rPr>
              <a:t>virtual learning</a:t>
            </a:r>
            <a:r>
              <a:rPr lang="en-US" sz="2400" i="1" dirty="0">
                <a:cs typeface="Arial"/>
              </a:rPr>
              <a:t> </a:t>
            </a:r>
            <a:r>
              <a:rPr lang="en-US" sz="2400" dirty="0">
                <a:cs typeface="Arial"/>
              </a:rPr>
              <a:t>is offered:</a:t>
            </a:r>
          </a:p>
          <a:p>
            <a:pPr lvl="1">
              <a:spcBef>
                <a:spcPts val="0"/>
              </a:spcBef>
              <a:spcAft>
                <a:spcPts val="1200"/>
              </a:spcAft>
              <a:buFont typeface="Arial"/>
              <a:buChar char="•"/>
            </a:pPr>
            <a:r>
              <a:rPr lang="en-US" sz="2400" dirty="0">
                <a:cs typeface="Arial"/>
              </a:rPr>
              <a:t>Operate National School Lunch Program (NSLP)/ School Breakfast Program (SBP)</a:t>
            </a:r>
          </a:p>
          <a:p>
            <a:pPr>
              <a:spcBef>
                <a:spcPts val="0"/>
              </a:spcBef>
              <a:spcAft>
                <a:spcPts val="1200"/>
              </a:spcAft>
              <a:buFont typeface="Arial"/>
              <a:buChar char="•"/>
            </a:pPr>
            <a:r>
              <a:rPr lang="en-US" sz="2400" dirty="0">
                <a:cs typeface="Arial"/>
              </a:rPr>
              <a:t>School is closed, </a:t>
            </a:r>
            <a:r>
              <a:rPr lang="en-US" sz="2400" b="1" i="1" dirty="0">
                <a:cs typeface="Arial"/>
              </a:rPr>
              <a:t>no virtual learning</a:t>
            </a:r>
            <a:r>
              <a:rPr lang="en-US" sz="2400" dirty="0">
                <a:cs typeface="Arial"/>
              </a:rPr>
              <a:t> is offered:</a:t>
            </a:r>
          </a:p>
          <a:p>
            <a:pPr marL="800100" lvl="1">
              <a:spcBef>
                <a:spcPts val="0"/>
              </a:spcBef>
              <a:spcAft>
                <a:spcPts val="1200"/>
              </a:spcAft>
              <a:buFont typeface="Arial"/>
              <a:buChar char="•"/>
            </a:pPr>
            <a:r>
              <a:rPr lang="en-US" sz="2400" dirty="0">
                <a:cs typeface="Arial"/>
              </a:rPr>
              <a:t>Operate Seamless Summer Option (SSO)/Summer Food Service Program (SFSP)</a:t>
            </a:r>
          </a:p>
          <a:p>
            <a:pPr lvl="1">
              <a:spcBef>
                <a:spcPts val="0"/>
              </a:spcBef>
              <a:spcAft>
                <a:spcPts val="1200"/>
              </a:spcAft>
              <a:buFont typeface="Arial"/>
              <a:buChar char="•"/>
            </a:pPr>
            <a:r>
              <a:rPr lang="en-US" sz="2400" dirty="0">
                <a:cs typeface="Arial"/>
              </a:rPr>
              <a:t>Sites MUST meet area eligibility requirements</a:t>
            </a:r>
          </a:p>
          <a:p>
            <a:pPr>
              <a:spcBef>
                <a:spcPts val="0"/>
              </a:spcBef>
              <a:spcAft>
                <a:spcPts val="1200"/>
              </a:spcAft>
              <a:buFont typeface="Arial"/>
              <a:buChar char="•"/>
            </a:pPr>
            <a:r>
              <a:rPr lang="en-US" sz="2400" dirty="0">
                <a:cs typeface="Arial"/>
              </a:rPr>
              <a:t>Apply using an online application  </a:t>
            </a:r>
          </a:p>
          <a:p>
            <a:pPr marL="0" indent="0">
              <a:buNone/>
            </a:pPr>
            <a:endParaRPr lang="en-US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021180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4251C5-944B-3DF2-4056-A846A862B8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cs typeface="Arial"/>
              </a:rPr>
              <a:t>Disaster Preparedness Resources (1): Institute of Child Nutrition (ICN)</a:t>
            </a:r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79F05E3-0392-F00E-F627-D6E2E1AE22D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539999" y="1981200"/>
            <a:ext cx="6739083" cy="4388427"/>
          </a:xfrm>
        </p:spPr>
        <p:txBody>
          <a:bodyPr/>
          <a:lstStyle/>
          <a:p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USDA Food Safety Emergency Response Pocket Guide, Disaster Edition</a:t>
            </a:r>
          </a:p>
          <a:p>
            <a:pPr lvl="1"/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Available in English and Spanish</a:t>
            </a:r>
          </a:p>
          <a:p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Find helpful disaster preparation and response information</a:t>
            </a:r>
          </a:p>
          <a:p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Can be downloaded on the USDA </a:t>
            </a:r>
            <a:r>
              <a:rPr lang="en-US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Food Safety Emergency Response web page at </a:t>
            </a:r>
            <a:r>
              <a:rPr lang="en-US" sz="2400" u="sng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hlinkClick r:id="rId3" tooltip="USDA Food Safety Emergency Response web page"/>
              </a:rPr>
              <a:t>https://www.fns.usda.gov/fs/food-safety-emergency-response</a:t>
            </a:r>
            <a:r>
              <a:rPr lang="en-US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. </a:t>
            </a:r>
          </a:p>
          <a:p>
            <a:endParaRPr lang="en-US" dirty="0"/>
          </a:p>
        </p:txBody>
      </p:sp>
      <p:pic>
        <p:nvPicPr>
          <p:cNvPr id="7" name="Content Placeholder 6" descr="Snip of the U.S. Department of Agriculture Food Safety Emergency Response Pocket Guide cover with alternating sizes of yellow, green and red arrows.">
            <a:extLst>
              <a:ext uri="{FF2B5EF4-FFF2-40B4-BE49-F238E27FC236}">
                <a16:creationId xmlns:a16="http://schemas.microsoft.com/office/drawing/2014/main" id="{096E0FB3-36C9-7CEA-5ED8-3618861E3EE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9270" y="1981200"/>
            <a:ext cx="2899588" cy="4114800"/>
          </a:xfrm>
        </p:spPr>
      </p:pic>
    </p:spTree>
    <p:extLst>
      <p:ext uri="{BB962C8B-B14F-4D97-AF65-F5344CB8AC3E}">
        <p14:creationId xmlns:p14="http://schemas.microsoft.com/office/powerpoint/2010/main" val="11374307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4251C5-944B-3DF2-4056-A846A862B8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cs typeface="Arial"/>
              </a:rPr>
              <a:t>Disaster Preparedness Resources (2): ICN 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5A24D4-FC93-D646-C183-60D801A5C2C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539998" y="1981199"/>
            <a:ext cx="9440719" cy="3796145"/>
          </a:xfrm>
        </p:spPr>
        <p:txBody>
          <a:bodyPr/>
          <a:lstStyle/>
          <a:p>
            <a:r>
              <a:rPr lang="en-US" sz="2400" dirty="0"/>
              <a:t>Other resources include: </a:t>
            </a:r>
          </a:p>
          <a:p>
            <a:pPr lvl="1"/>
            <a:r>
              <a:rPr lang="en-US" sz="2400" dirty="0"/>
              <a:t>Build your food safety emergency supply kit</a:t>
            </a:r>
          </a:p>
          <a:p>
            <a:pPr lvl="1"/>
            <a:r>
              <a:rPr lang="en-US" sz="2400" dirty="0"/>
              <a:t>Emergency preparedness templates</a:t>
            </a:r>
          </a:p>
          <a:p>
            <a:r>
              <a:rPr lang="en-US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Access these and other disaster resources on the ICN Designing an Emergency Preparedness Templates web page at </a:t>
            </a:r>
            <a:r>
              <a:rPr lang="en-US" sz="2400" dirty="0">
                <a:hlinkClick r:id="rId3" action="ppaction://hlinkpres?slideindex=1&amp;slidetitle=" tooltip="ICN DESIGNING AN EMERGENCY PREPAREDNESS TEMPLATES web page"/>
              </a:rPr>
              <a:t>https://theicn.org/icn-resources-a-z/designing-an-emergency-preparedness-templates/</a:t>
            </a:r>
            <a:endParaRPr lang="en-US" sz="2400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AA8B4743-7C7C-74B5-1C71-E527BA37CC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89" b="18289"/>
          <a:stretch/>
        </p:blipFill>
        <p:spPr>
          <a:xfrm>
            <a:off x="7987145" y="4813087"/>
            <a:ext cx="3884643" cy="1643132"/>
          </a:xfrm>
        </p:spPr>
      </p:pic>
    </p:spTree>
    <p:extLst>
      <p:ext uri="{BB962C8B-B14F-4D97-AF65-F5344CB8AC3E}">
        <p14:creationId xmlns:p14="http://schemas.microsoft.com/office/powerpoint/2010/main" val="18706429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0C44DD-E301-B4EC-B3C7-C55C7DB636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0586" y="70945"/>
            <a:ext cx="9144000" cy="1143000"/>
          </a:xfrm>
        </p:spPr>
        <p:txBody>
          <a:bodyPr/>
          <a:lstStyle/>
          <a:p>
            <a:r>
              <a:rPr lang="en-US" dirty="0">
                <a:cs typeface="Arial"/>
              </a:rPr>
              <a:t>Extreme Heat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6C2FBA-639D-5830-7A9E-BA2801CFB6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461172" y="1258613"/>
            <a:ext cx="9142334" cy="4114800"/>
          </a:xfrm>
        </p:spPr>
        <p:txBody>
          <a:bodyPr/>
          <a:lstStyle/>
          <a:p>
            <a:r>
              <a:rPr lang="en-US" sz="2800" dirty="0">
                <a:cs typeface="Arial"/>
              </a:rPr>
              <a:t>In and around meal service areas</a:t>
            </a:r>
          </a:p>
          <a:p>
            <a:pPr lvl="1"/>
            <a:r>
              <a:rPr lang="en-US" sz="2400" dirty="0">
                <a:cs typeface="Arial"/>
              </a:rPr>
              <a:t>Evaluate the number and location of hydration stations</a:t>
            </a:r>
          </a:p>
          <a:p>
            <a:pPr lvl="1"/>
            <a:r>
              <a:rPr lang="en-US" sz="2400" dirty="0">
                <a:cs typeface="Arial"/>
              </a:rPr>
              <a:t>Post signage for hydration stations and encouraging water consumption</a:t>
            </a:r>
          </a:p>
          <a:p>
            <a:r>
              <a:rPr lang="en-US" sz="2800" dirty="0">
                <a:cs typeface="Arial"/>
              </a:rPr>
              <a:t>Train staff to encourage water consumption</a:t>
            </a:r>
          </a:p>
          <a:p>
            <a:r>
              <a:rPr lang="en-US" sz="2800" dirty="0">
                <a:cs typeface="Arial"/>
              </a:rPr>
              <a:t>Consider using Kitchen Infrastructure and Training Funds to expand shade options</a:t>
            </a:r>
          </a:p>
          <a:p>
            <a:r>
              <a:rPr lang="en-US" sz="2800" dirty="0">
                <a:ea typeface="+mn-lt"/>
                <a:cs typeface="+mn-lt"/>
              </a:rPr>
              <a:t>For additional heat-related tips check out the CDC website at </a:t>
            </a:r>
            <a:r>
              <a:rPr lang="en-US" sz="2800" dirty="0">
                <a:ea typeface="+mn-lt"/>
                <a:cs typeface="+mn-lt"/>
                <a:hlinkClick r:id="rId3" tooltip="Centers for Disease Control's (CDC) Extreme Heat Web page"/>
              </a:rPr>
              <a:t>https://www.cdc.gov/disasters/extremeheat/index.html</a:t>
            </a:r>
            <a:r>
              <a:rPr lang="en-US" sz="2800" dirty="0">
                <a:ea typeface="+mn-lt"/>
                <a:cs typeface="+mn-lt"/>
              </a:rPr>
              <a:t>  </a:t>
            </a:r>
            <a:endParaRPr lang="en-US" sz="2800" dirty="0">
              <a:cs typeface="Arial"/>
            </a:endParaRPr>
          </a:p>
          <a:p>
            <a:endParaRPr lang="en-US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25351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71C855-BB74-F4E5-557C-67C4480FBC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Arial"/>
              </a:rPr>
              <a:t>Los Angeles Unified School District </a:t>
            </a:r>
            <a:br>
              <a:rPr lang="en-US" dirty="0">
                <a:cs typeface="Arial"/>
              </a:rPr>
            </a:br>
            <a:r>
              <a:rPr lang="en-US" dirty="0">
                <a:cs typeface="Arial"/>
              </a:rPr>
              <a:t>Heat Resources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6D3DEF-552B-8E48-C0E1-9E6A2A3A917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540000" y="2142565"/>
            <a:ext cx="6105236" cy="3499699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dirty="0"/>
              <a:t>Check out Los Angeles USD’s Heat Illness Prevention website at </a:t>
            </a:r>
            <a:r>
              <a:rPr lang="en-US" dirty="0">
                <a:hlinkClick r:id="rId3" tooltip="Office of Environmental Health &amp; Safety / Heat Illness Prevention web page"/>
              </a:rPr>
              <a:t>https://www.lausd.org/Page/16805</a:t>
            </a:r>
            <a:endParaRPr lang="en-US" dirty="0"/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dirty="0"/>
              <a:t>Provides tips, resources, heat prevention plan, and more. 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endParaRPr lang="en-US" dirty="0"/>
          </a:p>
        </p:txBody>
      </p:sp>
      <p:pic>
        <p:nvPicPr>
          <p:cNvPr id="7" name="Content Placeholder 6" descr="Screenshot of the LA USD Office of Environmental Health and Safety Heat Illness and Prevention web page">
            <a:extLst>
              <a:ext uri="{FF2B5EF4-FFF2-40B4-BE49-F238E27FC236}">
                <a16:creationId xmlns:a16="http://schemas.microsoft.com/office/drawing/2014/main" id="{52B65523-FA15-2BB3-D4E0-F771CCEC664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5236" y="2944091"/>
            <a:ext cx="3450759" cy="16071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721978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54F669-AA28-4DF6-9AA4-8D09FB756B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0000" y="122274"/>
            <a:ext cx="9144000" cy="1143000"/>
          </a:xfrm>
        </p:spPr>
        <p:txBody>
          <a:bodyPr/>
          <a:lstStyle/>
          <a:p>
            <a:r>
              <a:rPr lang="en-US" dirty="0"/>
              <a:t>Town Hall At-A-Glance</a:t>
            </a:r>
            <a:endParaRPr lang="en-US" dirty="0">
              <a:cs typeface="Arial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F9D917-39F1-4060-A27C-9FCCC6C193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320585" y="1465175"/>
            <a:ext cx="7232711" cy="4601378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latin typeface="Arial"/>
                <a:cs typeface="Arial"/>
              </a:rPr>
              <a:t>District Spotlights</a:t>
            </a:r>
            <a:endParaRPr lang="en-US" dirty="0"/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solidFill>
                  <a:srgbClr val="000000"/>
                </a:solidFill>
                <a:effectLst/>
                <a:latin typeface="Arial"/>
                <a:cs typeface="Arial"/>
              </a:rPr>
              <a:t>Recognition</a:t>
            </a:r>
            <a:endParaRPr lang="en-US" b="0" i="0" dirty="0">
              <a:solidFill>
                <a:srgbClr val="000000"/>
              </a:solidFill>
              <a:effectLst/>
              <a:latin typeface="Arial"/>
              <a:cs typeface="Arial"/>
            </a:endParaRPr>
          </a:p>
          <a:p>
            <a:r>
              <a:rPr lang="en-US" dirty="0">
                <a:cs typeface="Arial"/>
              </a:rPr>
              <a:t>State of Emergency</a:t>
            </a:r>
          </a:p>
          <a:p>
            <a:r>
              <a:rPr lang="en-US" dirty="0">
                <a:cs typeface="Arial"/>
              </a:rPr>
              <a:t>Back to School Reminders</a:t>
            </a:r>
          </a:p>
          <a:p>
            <a:r>
              <a:rPr lang="en-US" dirty="0">
                <a:cs typeface="Arial"/>
              </a:rPr>
              <a:t>Funding Updates</a:t>
            </a:r>
          </a:p>
          <a:p>
            <a:r>
              <a:rPr lang="en-US" dirty="0">
                <a:ea typeface="+mn-lt"/>
                <a:cs typeface="+mn-lt"/>
              </a:rPr>
              <a:t>Important Dates</a:t>
            </a:r>
          </a:p>
          <a:p>
            <a:r>
              <a:rPr lang="en-US" dirty="0">
                <a:cs typeface="Arial"/>
              </a:rPr>
              <a:t>Resources &amp; Other Announcements</a:t>
            </a:r>
          </a:p>
          <a:p>
            <a:pPr marL="0" indent="0">
              <a:buNone/>
            </a:pPr>
            <a:endParaRPr lang="en-US" dirty="0">
              <a:cs typeface="Arial"/>
            </a:endParaRPr>
          </a:p>
          <a:p>
            <a:endParaRPr lang="en-US" dirty="0">
              <a:cs typeface="Arial"/>
            </a:endParaRPr>
          </a:p>
          <a:p>
            <a:endParaRPr lang="en-US" dirty="0">
              <a:cs typeface="Arial"/>
            </a:endParaRPr>
          </a:p>
          <a:p>
            <a:endParaRPr lang="en-US" sz="2800" dirty="0">
              <a:solidFill>
                <a:srgbClr val="FF0000"/>
              </a:solidFill>
              <a:cs typeface="Arial"/>
            </a:endParaRP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A7A6382-CA29-4EF3-4D93-7152DECDA5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2296" y="2036634"/>
            <a:ext cx="3779284" cy="2532277"/>
          </a:xfrm>
        </p:spPr>
      </p:pic>
    </p:spTree>
    <p:extLst>
      <p:ext uri="{BB962C8B-B14F-4D97-AF65-F5344CB8AC3E}">
        <p14:creationId xmlns:p14="http://schemas.microsoft.com/office/powerpoint/2010/main" val="16836339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4D93BC-60B9-D1EB-9510-EBD8EAE209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7727" y="159327"/>
            <a:ext cx="9144000" cy="1143000"/>
          </a:xfrm>
        </p:spPr>
        <p:txBody>
          <a:bodyPr/>
          <a:lstStyle/>
          <a:p>
            <a:r>
              <a:rPr lang="en-US" dirty="0"/>
              <a:t>Senate Bill (SB) 1383 Short-Lived Climate Pollutant Reduction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4FE650-DBDC-E3CC-DA12-FD5206A5BAC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540000" y="1505961"/>
            <a:ext cx="4391445" cy="4227931"/>
          </a:xfrm>
        </p:spPr>
        <p:txBody>
          <a:bodyPr/>
          <a:lstStyle/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800" b="1" dirty="0"/>
              <a:t>Current requirements:</a:t>
            </a:r>
            <a:r>
              <a:rPr lang="en-US" sz="2800" dirty="0"/>
              <a:t> </a:t>
            </a:r>
            <a:endParaRPr lang="en-US" dirty="0">
              <a:cs typeface="Arial"/>
            </a:endParaRPr>
          </a:p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800" dirty="0"/>
              <a:t>K-12 public school</a:t>
            </a:r>
            <a:r>
              <a:rPr lang="en-US" sz="2800" dirty="0">
                <a:ea typeface="+mn-lt"/>
                <a:cs typeface="+mn-lt"/>
              </a:rPr>
              <a:t> districts, charter schools, and county offices of education are required to recycle organic waste either by subscribing to service or self-haul/back-haul. </a:t>
            </a:r>
            <a:endParaRPr lang="en-US" dirty="0">
              <a:cs typeface="Arial"/>
            </a:endParaRPr>
          </a:p>
          <a:p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4AEE9A1-187D-EF84-6DEE-7C90EBFA1B2C}"/>
              </a:ext>
            </a:extLst>
          </p:cNvPr>
          <p:cNvSpPr txBox="1">
            <a:spLocks/>
          </p:cNvSpPr>
          <p:nvPr/>
        </p:nvSpPr>
        <p:spPr bwMode="auto">
          <a:xfrm>
            <a:off x="7021881" y="1504010"/>
            <a:ext cx="4529914" cy="34965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500"/>
              </a:spcBef>
              <a:spcAft>
                <a:spcPts val="1200"/>
              </a:spcAft>
              <a:buNone/>
            </a:pPr>
            <a:r>
              <a:rPr lang="en-US" sz="2800" b="1" dirty="0"/>
              <a:t>Starting January 1, 2024</a:t>
            </a:r>
            <a:r>
              <a:rPr lang="en-US" sz="2800" dirty="0"/>
              <a:t>:</a:t>
            </a:r>
            <a:endParaRPr lang="en-US" sz="2800" dirty="0">
              <a:solidFill>
                <a:srgbClr val="FF0000"/>
              </a:solidFill>
              <a:ea typeface="+mn-lt"/>
              <a:cs typeface="+mn-lt"/>
            </a:endParaRPr>
          </a:p>
          <a:p>
            <a:pPr marL="0" indent="0">
              <a:spcBef>
                <a:spcPts val="500"/>
              </a:spcBef>
              <a:spcAft>
                <a:spcPts val="1200"/>
              </a:spcAft>
              <a:buNone/>
            </a:pPr>
            <a:r>
              <a:rPr lang="en-US" sz="2800" dirty="0">
                <a:solidFill>
                  <a:srgbClr val="000000"/>
                </a:solidFill>
                <a:ea typeface="+mn-lt"/>
                <a:cs typeface="+mn-lt"/>
              </a:rPr>
              <a:t>K-12 public school district sites with an on-site food facility will be required to recover edible food.</a:t>
            </a:r>
            <a:endParaRPr lang="en-US" sz="2800" dirty="0">
              <a:solidFill>
                <a:srgbClr val="FF0000"/>
              </a:solidFill>
              <a:cs typeface="Arial"/>
            </a:endParaRPr>
          </a:p>
          <a:p>
            <a:pPr>
              <a:lnSpc>
                <a:spcPct val="150000"/>
              </a:lnSpc>
            </a:pPr>
            <a:endParaRPr lang="en-US" dirty="0">
              <a:solidFill>
                <a:srgbClr val="FF0000"/>
              </a:solidFill>
              <a:cs typeface="Arial"/>
            </a:endParaRP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9BC7EEFD-74C9-D3E2-65B0-97A0D782F3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sz="quarter" idx="15"/>
          </p:nvPr>
        </p:nvPicPr>
        <p:blipFill>
          <a:blip r:embed="rId3"/>
          <a:stretch>
            <a:fillRect/>
          </a:stretch>
        </p:blipFill>
        <p:spPr>
          <a:xfrm>
            <a:off x="7683195" y="4211271"/>
            <a:ext cx="2962275" cy="1974850"/>
          </a:xfrm>
        </p:spPr>
      </p:pic>
    </p:spTree>
    <p:extLst>
      <p:ext uri="{BB962C8B-B14F-4D97-AF65-F5344CB8AC3E}">
        <p14:creationId xmlns:p14="http://schemas.microsoft.com/office/powerpoint/2010/main" val="26515490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5F48BE-F932-F873-12DE-4DC8D6343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6613" y="1072166"/>
            <a:ext cx="9608343" cy="1285874"/>
          </a:xfrm>
        </p:spPr>
        <p:txBody>
          <a:bodyPr/>
          <a:lstStyle/>
          <a:p>
            <a:r>
              <a:rPr lang="en-US" sz="4000" dirty="0">
                <a:cs typeface="Arial"/>
              </a:rPr>
              <a:t>Assembly Bill (AB) 408 Climate-resilient Farms, Sustainable Healthy Food Access, and Farmworker Protection Bond Act of 2024</a:t>
            </a:r>
          </a:p>
          <a:p>
            <a:endParaRPr lang="en-US" dirty="0">
              <a:solidFill>
                <a:srgbClr val="FF0000"/>
              </a:solidFill>
              <a:cs typeface="Arial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300E32-72A9-0457-F1BE-9886C8F660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25267" y="2810869"/>
            <a:ext cx="9411133" cy="3522633"/>
          </a:xfrm>
        </p:spPr>
        <p:txBody>
          <a:bodyPr/>
          <a:lstStyle/>
          <a:p>
            <a:pPr>
              <a:spcBef>
                <a:spcPts val="1400"/>
              </a:spcBef>
              <a:spcAft>
                <a:spcPts val="1200"/>
              </a:spcAft>
            </a:pPr>
            <a:r>
              <a:rPr lang="en-US" sz="2800" dirty="0">
                <a:cs typeface="Arial"/>
              </a:rPr>
              <a:t>$3.3 billion for many purposes, including: </a:t>
            </a:r>
            <a:endParaRPr lang="en-US" dirty="0"/>
          </a:p>
          <a:p>
            <a:pPr marL="400050" lvl="1" indent="0">
              <a:spcBef>
                <a:spcPts val="1400"/>
              </a:spcBef>
              <a:spcAft>
                <a:spcPts val="1200"/>
              </a:spcAft>
              <a:buNone/>
            </a:pPr>
            <a:r>
              <a:rPr lang="en-US" i="1" dirty="0">
                <a:cs typeface="Arial"/>
              </a:rPr>
              <a:t>for the purposes of improving kitchen, meal preparation, meal service, and dining infrastructure, including central kitchens and associated warehouses, processing and storage facilities, and delivery and loading dock areas.</a:t>
            </a:r>
          </a:p>
        </p:txBody>
      </p:sp>
    </p:spTree>
    <p:extLst>
      <p:ext uri="{BB962C8B-B14F-4D97-AF65-F5344CB8AC3E}">
        <p14:creationId xmlns:p14="http://schemas.microsoft.com/office/powerpoint/2010/main" val="16163133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359046-8703-067F-146D-425C92F4DF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8125" y="449955"/>
            <a:ext cx="10103068" cy="1143000"/>
          </a:xfrm>
        </p:spPr>
        <p:txBody>
          <a:bodyPr/>
          <a:lstStyle/>
          <a:p>
            <a:r>
              <a:rPr lang="en-US" sz="4000" dirty="0">
                <a:effectLst/>
                <a:latin typeface="Arial"/>
                <a:ea typeface="Calibri"/>
                <a:cs typeface="Calibri"/>
              </a:rPr>
              <a:t>School Nutrition </a:t>
            </a:r>
            <a:r>
              <a:rPr lang="en-US" sz="4000" dirty="0">
                <a:latin typeface="Arial"/>
                <a:ea typeface="Calibri"/>
                <a:cs typeface="Calibri"/>
              </a:rPr>
              <a:t>Program (SNP) </a:t>
            </a:r>
            <a:r>
              <a:rPr lang="en-US" sz="4000" dirty="0">
                <a:effectLst/>
                <a:latin typeface="Arial"/>
                <a:ea typeface="Calibri"/>
                <a:cs typeface="Calibri"/>
              </a:rPr>
              <a:t>Administrative </a:t>
            </a:r>
            <a:r>
              <a:rPr lang="en-US" sz="4000" dirty="0">
                <a:latin typeface="Arial"/>
                <a:ea typeface="Calibri"/>
                <a:cs typeface="Calibri"/>
              </a:rPr>
              <a:t>Reviews (AR)</a:t>
            </a:r>
            <a:r>
              <a:rPr lang="en-US" sz="4000" dirty="0">
                <a:effectLst/>
                <a:latin typeface="Arial"/>
                <a:ea typeface="Calibri"/>
                <a:cs typeface="Calibri"/>
              </a:rPr>
              <a:t> in </a:t>
            </a:r>
            <a:br>
              <a:rPr lang="en-US" sz="4000" dirty="0">
                <a:latin typeface="Arial"/>
                <a:ea typeface="Calibri"/>
                <a:cs typeface="Calibri"/>
              </a:rPr>
            </a:br>
            <a:r>
              <a:rPr lang="en-US" sz="4000" dirty="0">
                <a:latin typeface="Arial"/>
                <a:ea typeface="Calibri"/>
                <a:cs typeface="Calibri"/>
              </a:rPr>
              <a:t>School Year (SY) </a:t>
            </a:r>
            <a:r>
              <a:rPr lang="en-US" sz="4000" dirty="0">
                <a:effectLst/>
                <a:latin typeface="Arial"/>
                <a:ea typeface="Calibri"/>
                <a:cs typeface="Calibri"/>
              </a:rPr>
              <a:t>2023–24</a:t>
            </a:r>
            <a:endParaRPr lang="en-US" sz="4000" dirty="0">
              <a:latin typeface="Arial"/>
              <a:ea typeface="Calibri"/>
              <a:cs typeface="Calibri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26AAC0-E97D-CBDD-4120-3C594DF866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20118" y="1960619"/>
            <a:ext cx="8734534" cy="3876193"/>
          </a:xfrm>
        </p:spPr>
        <p:txBody>
          <a:bodyPr/>
          <a:lstStyle/>
          <a:p>
            <a:r>
              <a:rPr lang="en-US" sz="2800" dirty="0">
                <a:cs typeface="Arial"/>
              </a:rPr>
              <a:t>Waiver in place to extend the three-year review cycle to five years</a:t>
            </a:r>
          </a:p>
          <a:p>
            <a:r>
              <a:rPr lang="en-US" sz="2800" dirty="0">
                <a:cs typeface="Arial"/>
              </a:rPr>
              <a:t>262 ARs will be conducted in person</a:t>
            </a:r>
          </a:p>
          <a:p>
            <a:r>
              <a:rPr lang="en-US" sz="2800" dirty="0">
                <a:cs typeface="Arial"/>
              </a:rPr>
              <a:t>SFAs scheduled for an SNP AR in 2023–24 </a:t>
            </a:r>
          </a:p>
          <a:p>
            <a:pPr lvl="1"/>
            <a:r>
              <a:rPr lang="en-US" sz="2400" dirty="0">
                <a:cs typeface="Arial"/>
              </a:rPr>
              <a:t>Must complete the Pre-Review Training </a:t>
            </a:r>
          </a:p>
          <a:p>
            <a:pPr lvl="1"/>
            <a:r>
              <a:rPr lang="en-US" sz="2400" dirty="0">
                <a:cs typeface="Arial"/>
              </a:rPr>
              <a:t>Can reach out to assigned CNC for questions</a:t>
            </a:r>
          </a:p>
          <a:p>
            <a:pPr lvl="1"/>
            <a:r>
              <a:rPr lang="en-US" sz="2400" dirty="0">
                <a:cs typeface="Arial"/>
              </a:rPr>
              <a:t>CDE SNP AR Workload SY 2023–24 </a:t>
            </a:r>
            <a:r>
              <a:rPr lang="en-US" sz="2400" dirty="0">
                <a:solidFill>
                  <a:srgbClr val="0000FF"/>
                </a:solidFill>
                <a:latin typeface="Arial"/>
                <a:cs typeface="Segoe UI"/>
                <a:hlinkClick r:id="rId3" tooltip="CDE School Nutrition Program Administrative Review Workload Web pag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https://www.cde.ca.gov/ls/nu/ar/snparworkload23-24.asp</a:t>
            </a:r>
            <a:r>
              <a:rPr lang="en-US" sz="2400" dirty="0">
                <a:solidFill>
                  <a:srgbClr val="0000FF"/>
                </a:solidFill>
                <a:latin typeface="Arial"/>
                <a:cs typeface="Segoe UI"/>
              </a:rPr>
              <a:t>  </a:t>
            </a:r>
            <a:r>
              <a:rPr lang="en-US" sz="2400" dirty="0">
                <a:latin typeface="Arial"/>
                <a:cs typeface="Segoe UI"/>
              </a:rPr>
              <a:t>web page </a:t>
            </a:r>
            <a:endParaRPr lang="en-US" sz="2400" dirty="0">
              <a:latin typeface="Arial"/>
              <a:cs typeface="Arial"/>
            </a:endParaRPr>
          </a:p>
          <a:p>
            <a:endParaRPr lang="en-US" dirty="0">
              <a:solidFill>
                <a:srgbClr val="000000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3142700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8F466F-FB2E-9698-746C-A6469CFD24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Arial"/>
              </a:rPr>
              <a:t>Local Agency Procurement Review (LAPR) 2023–24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6DEE99-3623-62B5-84DC-D6F87C4F80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cs typeface="Arial"/>
              </a:rPr>
              <a:t>LAPR once every 8 years</a:t>
            </a:r>
          </a:p>
          <a:p>
            <a:r>
              <a:rPr lang="en-US" dirty="0">
                <a:cs typeface="Arial"/>
              </a:rPr>
              <a:t>220 program operators selected for LAPR this year</a:t>
            </a:r>
          </a:p>
          <a:p>
            <a:r>
              <a:rPr lang="en-US" dirty="0">
                <a:cs typeface="Arial"/>
              </a:rPr>
              <a:t>Training provided about the LAPR process on September 21st and 25th at 2:00</a:t>
            </a:r>
          </a:p>
          <a:p>
            <a:r>
              <a:rPr lang="en-US" dirty="0">
                <a:cs typeface="Arial"/>
              </a:rPr>
              <a:t>New procurement training available at Child Nutrition Course Catalog on CDE web page</a:t>
            </a:r>
          </a:p>
        </p:txBody>
      </p:sp>
    </p:spTree>
    <p:extLst>
      <p:ext uri="{BB962C8B-B14F-4D97-AF65-F5344CB8AC3E}">
        <p14:creationId xmlns:p14="http://schemas.microsoft.com/office/powerpoint/2010/main" val="274438419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D6B676-8509-87E4-A0E7-D0AD7ABC5A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 2023–24 </a:t>
            </a:r>
            <a:br>
              <a:rPr lang="en-US" dirty="0"/>
            </a:br>
            <a:r>
              <a:rPr lang="en-US" dirty="0"/>
              <a:t>Annual Updates</a:t>
            </a:r>
            <a:endParaRPr lang="en-US" dirty="0">
              <a:cs typeface="Arial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18AA39-7BAE-914C-5869-BA5A4A7587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6755" y="2211192"/>
            <a:ext cx="9330905" cy="3185477"/>
          </a:xfrm>
        </p:spPr>
        <p:txBody>
          <a:bodyPr/>
          <a:lstStyle/>
          <a:p>
            <a:pPr lvl="1">
              <a:spcBef>
                <a:spcPts val="1200"/>
              </a:spcBef>
              <a:spcAft>
                <a:spcPts val="1200"/>
              </a:spcAft>
              <a:buFont typeface="Arial"/>
              <a:buChar char="•"/>
            </a:pPr>
            <a:r>
              <a:rPr lang="en-US" sz="3200" dirty="0">
                <a:solidFill>
                  <a:srgbClr val="000000"/>
                </a:solidFill>
                <a:cs typeface="Arial"/>
              </a:rPr>
              <a:t>Ensure Child Nutrition Information and Payments System (CNIPS) accurately reflects program operations (e.g., mealtimes, adult meal prices, etc.)</a:t>
            </a:r>
            <a:endParaRPr lang="en-US" sz="3200" dirty="0">
              <a:cs typeface="Arial"/>
            </a:endParaRPr>
          </a:p>
          <a:p>
            <a:pPr lvl="1">
              <a:spcBef>
                <a:spcPts val="1200"/>
              </a:spcBef>
              <a:spcAft>
                <a:spcPts val="1200"/>
              </a:spcAft>
              <a:buFont typeface="Arial"/>
              <a:buChar char="•"/>
            </a:pPr>
            <a:r>
              <a:rPr lang="en-US" sz="3200" dirty="0">
                <a:solidFill>
                  <a:srgbClr val="000000"/>
                </a:solidFill>
                <a:cs typeface="Arial"/>
              </a:rPr>
              <a:t>Application packet must be approved prior to submitting claims for SY 2023–24</a:t>
            </a:r>
            <a:endParaRPr lang="en-US" sz="3200" dirty="0">
              <a:cs typeface="Arial"/>
            </a:endParaRPr>
          </a:p>
          <a:p>
            <a:pPr lvl="1">
              <a:spcBef>
                <a:spcPts val="0"/>
              </a:spcBef>
              <a:spcAft>
                <a:spcPts val="1200"/>
              </a:spcAft>
            </a:pPr>
            <a:endParaRPr lang="en-US" dirty="0">
              <a:solidFill>
                <a:srgbClr val="000000"/>
              </a:solidFill>
              <a:cs typeface="Arial"/>
            </a:endParaRPr>
          </a:p>
          <a:p>
            <a:pPr lvl="1">
              <a:spcBef>
                <a:spcPts val="0"/>
              </a:spcBef>
              <a:spcAft>
                <a:spcPts val="1200"/>
              </a:spcAft>
            </a:pPr>
            <a:endParaRPr lang="en-US" dirty="0">
              <a:solidFill>
                <a:srgbClr val="000000"/>
              </a:solidFill>
              <a:cs typeface="Arial"/>
            </a:endParaRPr>
          </a:p>
          <a:p>
            <a:pPr>
              <a:spcBef>
                <a:spcPts val="0"/>
              </a:spcBef>
              <a:spcAft>
                <a:spcPts val="1200"/>
              </a:spcAft>
            </a:pPr>
            <a:endParaRPr lang="en-US" dirty="0">
              <a:solidFill>
                <a:srgbClr val="000000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4942180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45D2A0-9CFA-5466-4F99-46C20EA2B9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cs typeface="Arial"/>
              </a:rPr>
              <a:t>Back to School Reminders for Universal Meals (1)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2B9AE7-E4C5-911B-E496-7F783AEF76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800" dirty="0">
                <a:cs typeface="Arial"/>
              </a:rPr>
              <a:t>Unless operating the Community Eligibility Provision (CEP) or Provision 2 in a non-base year, the following applies to all SFAs:</a:t>
            </a:r>
            <a:endParaRPr lang="en-US" dirty="0"/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US" sz="2700" dirty="0">
                <a:cs typeface="Arial"/>
              </a:rPr>
              <a:t>Must make eligibility determinations through collection of meal applications and direct certification 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US" sz="2700" dirty="0">
                <a:cs typeface="Arial"/>
              </a:rPr>
              <a:t>Meals must be claimed by eligibility type: free (F), reduced-price (RP) and paid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US" sz="2700" dirty="0">
                <a:cs typeface="Arial"/>
              </a:rPr>
              <a:t>Required to complete verification by November 15th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endParaRPr lang="en-US" sz="2400" dirty="0">
              <a:solidFill>
                <a:srgbClr val="FF0000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5247881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6D1D66-A1A7-ED1E-8D30-044F15C515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0000" y="447964"/>
            <a:ext cx="9144000" cy="1143000"/>
          </a:xfrm>
        </p:spPr>
        <p:txBody>
          <a:bodyPr/>
          <a:lstStyle/>
          <a:p>
            <a:r>
              <a:rPr lang="en-US" sz="4000" dirty="0">
                <a:cs typeface="Arial"/>
              </a:rPr>
              <a:t>Back to School Reminders for Universal Meals (2)</a:t>
            </a:r>
          </a:p>
          <a:p>
            <a:endParaRPr lang="en-US" dirty="0">
              <a:cs typeface="Arial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427F61-D319-DF82-5AA2-0E666CCCD4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70728" y="1450109"/>
            <a:ext cx="9271000" cy="4668981"/>
          </a:xfrm>
        </p:spPr>
        <p:txBody>
          <a:bodyPr/>
          <a:lstStyle/>
          <a:p>
            <a:r>
              <a:rPr lang="en-US" sz="2400" dirty="0">
                <a:cs typeface="Arial"/>
              </a:rPr>
              <a:t>Distribute letters to households informing them about SNPs and how to apply for benefits</a:t>
            </a:r>
          </a:p>
          <a:p>
            <a:r>
              <a:rPr lang="en-US" sz="2400" dirty="0">
                <a:cs typeface="Arial"/>
              </a:rPr>
              <a:t>Submit public media release notifying the public of SFA's participation in the SNPs</a:t>
            </a:r>
          </a:p>
          <a:p>
            <a:r>
              <a:rPr lang="en-US" sz="2400" dirty="0">
                <a:cs typeface="Arial"/>
              </a:rPr>
              <a:t>Schedule reminders…</a:t>
            </a:r>
          </a:p>
          <a:p>
            <a:pPr lvl="1"/>
            <a:r>
              <a:rPr lang="en-US" sz="2400" dirty="0">
                <a:cs typeface="Arial"/>
              </a:rPr>
              <a:t>Create your in-person site monitoring schedule so that all monitoring activities are completed by February 1, 2024:</a:t>
            </a:r>
          </a:p>
          <a:p>
            <a:pPr lvl="2">
              <a:buFont typeface="Arial"/>
              <a:buChar char="•"/>
            </a:pPr>
            <a:r>
              <a:rPr lang="en-US" dirty="0">
                <a:cs typeface="Arial"/>
              </a:rPr>
              <a:t>Monitor 100% NSLP sites annually</a:t>
            </a:r>
          </a:p>
          <a:p>
            <a:pPr lvl="2">
              <a:buFont typeface="Arial"/>
              <a:buChar char="•"/>
            </a:pPr>
            <a:r>
              <a:rPr lang="en-US" dirty="0">
                <a:cs typeface="Arial"/>
              </a:rPr>
              <a:t>Monitor a minimum of 50% of SBP sites annually, so that 100% of SBP sites are reviewed within a two-year period</a:t>
            </a:r>
            <a:endParaRPr lang="en-US" sz="24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3725327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9CCB62-F4BD-904A-A3D0-36692C00D7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Arial"/>
              </a:rPr>
              <a:t>Annual Training Resources for </a:t>
            </a:r>
            <a:br>
              <a:rPr lang="en-US" dirty="0">
                <a:cs typeface="Arial"/>
              </a:rPr>
            </a:br>
            <a:r>
              <a:rPr lang="en-US" dirty="0">
                <a:cs typeface="Arial"/>
              </a:rPr>
              <a:t>SNP Staff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97BFC0-6C61-1D66-FD98-4064054A641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413000" y="2197100"/>
            <a:ext cx="8001000" cy="4660900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1200"/>
              </a:spcAft>
              <a:buFont typeface="Arial"/>
              <a:buChar char="•"/>
            </a:pPr>
            <a:r>
              <a:rPr lang="en-US" sz="2800" dirty="0">
                <a:ea typeface="+mn-lt"/>
                <a:cs typeface="+mn-lt"/>
              </a:rPr>
              <a:t>Find annual and other recommended training on the </a:t>
            </a:r>
            <a:r>
              <a:rPr lang="en-US" sz="2800" b="1" dirty="0">
                <a:ea typeface="+mn-lt"/>
                <a:cs typeface="+mn-lt"/>
              </a:rPr>
              <a:t>CDE Food Service Staff Education and Training</a:t>
            </a:r>
            <a:r>
              <a:rPr lang="en-US" sz="2800" dirty="0">
                <a:ea typeface="+mn-lt"/>
                <a:cs typeface="+mn-lt"/>
              </a:rPr>
              <a:t> web page at </a:t>
            </a:r>
            <a:r>
              <a:rPr lang="en-US" sz="2800" dirty="0">
                <a:solidFill>
                  <a:srgbClr val="0000FF"/>
                </a:solidFill>
                <a:hlinkClick r:id="rId3" tooltip="CDE Food Service Staff Education and Training Web pag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https://www.cde.ca.gov/ls/nu/ed/</a:t>
            </a:r>
            <a:endParaRPr lang="en-US" sz="2800" dirty="0">
              <a:solidFill>
                <a:srgbClr val="0000FF"/>
              </a:solidFill>
            </a:endParaRPr>
          </a:p>
          <a:p>
            <a:pPr>
              <a:spcBef>
                <a:spcPts val="0"/>
              </a:spcBef>
              <a:spcAft>
                <a:spcPts val="1200"/>
              </a:spcAft>
              <a:buFont typeface="Arial"/>
              <a:buChar char="•"/>
            </a:pPr>
            <a:r>
              <a:rPr lang="en-US" sz="2800" b="1" dirty="0">
                <a:cs typeface="Arial"/>
              </a:rPr>
              <a:t>ICN Training</a:t>
            </a:r>
            <a:r>
              <a:rPr lang="en-US" sz="2800" dirty="0">
                <a:cs typeface="Arial"/>
              </a:rPr>
              <a:t> web page at </a:t>
            </a:r>
            <a:r>
              <a:rPr lang="en-US" sz="2800" dirty="0">
                <a:solidFill>
                  <a:srgbClr val="0000FF"/>
                </a:solidFill>
                <a:hlinkClick r:id="rId4" tooltip="Institute of Child Nutrition (ICN)  web pag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https://theicn.org/ </a:t>
            </a:r>
            <a:endParaRPr lang="en-US" sz="2800" dirty="0">
              <a:solidFill>
                <a:srgbClr val="0000FF"/>
              </a:solidFill>
            </a:endParaRPr>
          </a:p>
          <a:p>
            <a:pPr>
              <a:spcBef>
                <a:spcPts val="0"/>
              </a:spcBef>
              <a:spcAft>
                <a:spcPts val="1200"/>
              </a:spcAft>
              <a:buFont typeface="Arial"/>
              <a:buChar char="•"/>
            </a:pPr>
            <a:r>
              <a:rPr lang="en-US" sz="2800" b="1" dirty="0">
                <a:cs typeface="Arial"/>
              </a:rPr>
              <a:t>USDA Professional Standards Training Database</a:t>
            </a:r>
            <a:r>
              <a:rPr lang="en-US" sz="2800" dirty="0">
                <a:cs typeface="Arial"/>
              </a:rPr>
              <a:t> web page at </a:t>
            </a:r>
            <a:r>
              <a:rPr lang="en-US" sz="2800" dirty="0">
                <a:solidFill>
                  <a:srgbClr val="0000FF"/>
                </a:solidFill>
                <a:hlinkClick r:id="rId5" tooltip="USDA The Professional Standards Training Databas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https://professionalstandards.fns.usda.gov/</a:t>
            </a:r>
            <a:endParaRPr lang="en-US" sz="2800" dirty="0">
              <a:solidFill>
                <a:srgbClr val="0000FF"/>
              </a:solidFill>
              <a:cs typeface="Arial"/>
            </a:endParaRP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2623F97-DAC7-B2CB-7731-7B9C6EF3E9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6"/>
          <a:stretch>
            <a:fillRect/>
          </a:stretch>
        </p:blipFill>
        <p:spPr>
          <a:xfrm>
            <a:off x="10202863" y="2833687"/>
            <a:ext cx="1819275" cy="26003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52913292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4900" b="0" dirty="0">
                <a:latin typeface="Arial" panose="020B0604020202020204" pitchFamily="34" charset="0"/>
                <a:cs typeface="Arial" panose="020B0604020202020204" pitchFamily="34" charset="0"/>
              </a:rPr>
              <a:t>Professional Standards </a:t>
            </a:r>
            <a:br>
              <a:rPr lang="en-US" sz="4900" b="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Required Annual Training Hours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795" name="Content Placeholder 2"/>
          <p:cNvSpPr>
            <a:spLocks noGrp="1"/>
          </p:cNvSpPr>
          <p:nvPr>
            <p:ph idx="1"/>
          </p:nvPr>
        </p:nvSpPr>
        <p:spPr>
          <a:xfrm>
            <a:off x="2540000" y="1981200"/>
            <a:ext cx="9402305" cy="4114800"/>
          </a:xfrm>
          <a:prstGeom prst="rect">
            <a:avLst/>
          </a:prstGeom>
        </p:spPr>
        <p:txBody>
          <a:bodyPr numCol="1">
            <a:no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en-US" sz="2800" dirty="0"/>
              <a:t>SFAs are required to document and track the number of hours of training for each employee:</a:t>
            </a:r>
            <a:endParaRPr lang="en-US" sz="2800" dirty="0">
              <a:cs typeface="Arial" panose="020B0604020202020204" pitchFamily="34" charset="0"/>
            </a:endParaRPr>
          </a:p>
          <a:p>
            <a:pPr marL="914400" lvl="1" indent="-447675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Arial"/>
                <a:cs typeface="Arial"/>
              </a:rPr>
              <a:t>Directors: 12 hours</a:t>
            </a:r>
          </a:p>
          <a:p>
            <a:pPr marL="914400" lvl="1" indent="-447675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Arial"/>
                <a:cs typeface="Arial"/>
              </a:rPr>
              <a:t>Managers: 10 hours</a:t>
            </a:r>
          </a:p>
          <a:p>
            <a:pPr marL="914400" lvl="1" indent="-447675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Arial"/>
                <a:cs typeface="Arial"/>
              </a:rPr>
              <a:t>Staff ≥ 20 hours per week: 6 hours</a:t>
            </a:r>
          </a:p>
          <a:p>
            <a:pPr marL="914400" lvl="1" indent="-447675">
              <a:buFont typeface="Arial" panose="020B0604020202020204" pitchFamily="34" charset="0"/>
              <a:buChar char="•"/>
            </a:pPr>
            <a:r>
              <a:rPr lang="en-US" sz="2400" dirty="0">
                <a:latin typeface="Arial"/>
                <a:cs typeface="Arial"/>
              </a:rPr>
              <a:t>Part-time staff &lt; 20 hours per week: 4 hours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en-US" sz="2800" dirty="0">
                <a:latin typeface="Arial"/>
                <a:cs typeface="Arial"/>
              </a:rPr>
              <a:t>Note: Focus on the role performed, not title when identifying director, manager, or staff for the purposes of training requirements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99D79-8A4B-4031-B1E0-AF26F8EDF2BC}" type="slidenum">
              <a:rPr lang="en-US" smtClean="0"/>
              <a:pPr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9589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4731"/>
    </mc:Choice>
    <mc:Fallback xmlns="">
      <p:transition advTm="44731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EE0052-D122-47F4-9FA0-2B42D9E287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0000" y="159327"/>
            <a:ext cx="9144000" cy="1143000"/>
          </a:xfrm>
        </p:spPr>
        <p:txBody>
          <a:bodyPr/>
          <a:lstStyle/>
          <a:p>
            <a:r>
              <a:rPr lang="en-US" dirty="0"/>
              <a:t>SNP: Expanded Learning Opportunities Program (ELOP)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6A775D-FE3A-4595-85F6-69B67D264E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40000" y="1554018"/>
            <a:ext cx="9144000" cy="4114800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dirty="0"/>
              <a:t>Local educational agencies may serve/claim meals through the child nutrition programs for ELOP, if eligible: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US" dirty="0"/>
              <a:t>SBP, NSLP, Afterschool Meal Supplement (AMS), Child and Adult Care Food Program (CACFP) At-Risk snacks - can only be served on school days</a:t>
            </a:r>
            <a:endParaRPr lang="en-US" dirty="0">
              <a:cs typeface="Arial"/>
            </a:endParaRP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US" dirty="0"/>
              <a:t>If ELOP activities are taking place on non-schooldays, meals cannot be served/claimed through the SNPs (i.e., intersession breaks)</a:t>
            </a:r>
            <a:endParaRPr lang="en-US" dirty="0">
              <a:cs typeface="Arial"/>
            </a:endParaRPr>
          </a:p>
          <a:p>
            <a:pPr marL="45720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37239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5C9C61-4827-C8B0-F7A2-B716F3A766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09031" y="323850"/>
            <a:ext cx="9144000" cy="1143000"/>
          </a:xfrm>
        </p:spPr>
        <p:txBody>
          <a:bodyPr/>
          <a:lstStyle/>
          <a:p>
            <a:r>
              <a:rPr lang="en-US" dirty="0">
                <a:cs typeface="Arial"/>
              </a:rPr>
              <a:t>Whittier Union High School</a:t>
            </a:r>
            <a:br>
              <a:rPr lang="en-US" dirty="0"/>
            </a:br>
            <a:r>
              <a:rPr lang="en-US" dirty="0">
                <a:cs typeface="Arial"/>
              </a:rPr>
              <a:t>MyPlate Training</a:t>
            </a:r>
          </a:p>
        </p:txBody>
      </p:sp>
      <p:pic>
        <p:nvPicPr>
          <p:cNvPr id="6" name="Content Placeholder 5" descr="Three Whittier Union High School food service staff holding MyPlate  picture. ">
            <a:extLst>
              <a:ext uri="{FF2B5EF4-FFF2-40B4-BE49-F238E27FC236}">
                <a16:creationId xmlns:a16="http://schemas.microsoft.com/office/drawing/2014/main" id="{F9991D6D-880D-72AF-6CBF-0FA26FF8265A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3"/>
          <a:stretch>
            <a:fillRect/>
          </a:stretch>
        </p:blipFill>
        <p:spPr>
          <a:xfrm>
            <a:off x="2406990" y="1699570"/>
            <a:ext cx="4136229" cy="309324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Content Placeholder 7" descr="Eight Whittier Union High School food service staff holding MyPlate painting. ">
            <a:extLst>
              <a:ext uri="{FF2B5EF4-FFF2-40B4-BE49-F238E27FC236}">
                <a16:creationId xmlns:a16="http://schemas.microsoft.com/office/drawing/2014/main" id="{49610A0B-6E0E-A9DD-C131-219BDA18A455}"/>
              </a:ext>
            </a:extLst>
          </p:cNvPr>
          <p:cNvPicPr>
            <a:picLocks noGrp="1" noChangeAspect="1"/>
          </p:cNvPicPr>
          <p:nvPr>
            <p:ph sz="quarter" idx="15"/>
          </p:nvPr>
        </p:nvPicPr>
        <p:blipFill rotWithShape="1">
          <a:blip r:embed="rId4"/>
          <a:srcRect t="14634" r="912" b="17480"/>
          <a:stretch/>
        </p:blipFill>
        <p:spPr>
          <a:xfrm>
            <a:off x="6799933" y="1699570"/>
            <a:ext cx="5117592" cy="26183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Content Placeholder 6" descr="Nine Whittier Union High School food service staff holding MyPlate painting. ">
            <a:extLst>
              <a:ext uri="{FF2B5EF4-FFF2-40B4-BE49-F238E27FC236}">
                <a16:creationId xmlns:a16="http://schemas.microsoft.com/office/drawing/2014/main" id="{5732AFF8-90EA-488C-5793-2F0F41EE456C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 rotWithShape="1">
          <a:blip r:embed="rId5"/>
          <a:srcRect t="17727" b="24545"/>
          <a:stretch/>
        </p:blipFill>
        <p:spPr>
          <a:xfrm>
            <a:off x="4241779" y="3636969"/>
            <a:ext cx="5299618" cy="228824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60869749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816D69-1F18-4342-9861-5563092837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SNP &amp; ELOP: Providing Reimbursable Meals and Snacks on School Days (1)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20FACF-FCDC-411F-8423-806600F47A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00416" y="2377044"/>
            <a:ext cx="9391402" cy="3679371"/>
          </a:xfrm>
        </p:spPr>
        <p:txBody>
          <a:bodyPr/>
          <a:lstStyle/>
          <a:p>
            <a:pPr marL="0" indent="0">
              <a:spcBef>
                <a:spcPts val="1400"/>
              </a:spcBef>
              <a:spcAft>
                <a:spcPts val="1200"/>
              </a:spcAft>
              <a:buNone/>
            </a:pPr>
            <a:r>
              <a:rPr lang="en-US" dirty="0"/>
              <a:t>ELOP before school:</a:t>
            </a:r>
          </a:p>
          <a:p>
            <a:pPr marL="800100" indent="-457200">
              <a:spcBef>
                <a:spcPts val="1400"/>
              </a:spcBef>
              <a:spcAft>
                <a:spcPts val="1200"/>
              </a:spcAft>
            </a:pPr>
            <a:r>
              <a:rPr lang="en-US" sz="2800" dirty="0"/>
              <a:t>Flex SBP meal service times to accommodate programming</a:t>
            </a:r>
            <a:endParaRPr lang="en-US" sz="2800" dirty="0">
              <a:cs typeface="Arial"/>
            </a:endParaRPr>
          </a:p>
          <a:p>
            <a:pPr marL="0" indent="0">
              <a:spcBef>
                <a:spcPts val="1400"/>
              </a:spcBef>
              <a:spcAft>
                <a:spcPts val="1200"/>
              </a:spcAft>
              <a:buNone/>
            </a:pPr>
            <a:r>
              <a:rPr lang="en-US" dirty="0"/>
              <a:t>ELOP after school:</a:t>
            </a:r>
            <a:endParaRPr lang="en-US" dirty="0">
              <a:cs typeface="Arial"/>
            </a:endParaRPr>
          </a:p>
          <a:p>
            <a:pPr marL="800100" indent="-457200">
              <a:spcBef>
                <a:spcPts val="1400"/>
              </a:spcBef>
              <a:spcAft>
                <a:spcPts val="1200"/>
              </a:spcAft>
            </a:pPr>
            <a:r>
              <a:rPr lang="en-US" dirty="0"/>
              <a:t> </a:t>
            </a:r>
            <a:r>
              <a:rPr lang="en-US" sz="2800" dirty="0"/>
              <a:t>If area eligible: AMS or CACFP At-Risk </a:t>
            </a:r>
          </a:p>
        </p:txBody>
      </p:sp>
    </p:spTree>
    <p:extLst>
      <p:ext uri="{BB962C8B-B14F-4D97-AF65-F5344CB8AC3E}">
        <p14:creationId xmlns:p14="http://schemas.microsoft.com/office/powerpoint/2010/main" val="87679042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816D69-1F18-4342-9861-5563092837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SNP &amp; ELOP: Providing Reimbursable Meals and Snacks on School Days (2)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20FACF-FCDC-411F-8423-806600F47A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11351" y="2386940"/>
            <a:ext cx="9391402" cy="3679371"/>
          </a:xfrm>
        </p:spPr>
        <p:txBody>
          <a:bodyPr/>
          <a:lstStyle/>
          <a:p>
            <a:pPr marL="0" indent="0">
              <a:spcBef>
                <a:spcPts val="1400"/>
              </a:spcBef>
              <a:spcAft>
                <a:spcPts val="1200"/>
              </a:spcAft>
              <a:buNone/>
            </a:pPr>
            <a:r>
              <a:rPr lang="en-US" dirty="0">
                <a:cs typeface="Arial"/>
              </a:rPr>
              <a:t>Saturday School</a:t>
            </a:r>
          </a:p>
          <a:p>
            <a:pPr marL="457200" indent="-457200">
              <a:spcBef>
                <a:spcPts val="1400"/>
              </a:spcBef>
              <a:spcAft>
                <a:spcPts val="1200"/>
              </a:spcAft>
              <a:buFont typeface="Arial"/>
              <a:buChar char="•"/>
            </a:pPr>
            <a:r>
              <a:rPr lang="en-US" sz="2800" dirty="0">
                <a:cs typeface="Arial"/>
              </a:rPr>
              <a:t>All students on campus during a school day can be served through the SNPs</a:t>
            </a:r>
          </a:p>
          <a:p>
            <a:pPr marL="457200" indent="-457200">
              <a:spcBef>
                <a:spcPts val="1400"/>
              </a:spcBef>
              <a:spcAft>
                <a:spcPts val="1200"/>
              </a:spcAft>
              <a:buFont typeface="Arial"/>
              <a:buChar char="•"/>
            </a:pPr>
            <a:r>
              <a:rPr lang="en-US" sz="2800" dirty="0">
                <a:cs typeface="Arial"/>
              </a:rPr>
              <a:t>Serve SBP and NSLP to ELOP students and Saturday School students </a:t>
            </a:r>
          </a:p>
        </p:txBody>
      </p:sp>
    </p:spTree>
    <p:extLst>
      <p:ext uri="{BB962C8B-B14F-4D97-AF65-F5344CB8AC3E}">
        <p14:creationId xmlns:p14="http://schemas.microsoft.com/office/powerpoint/2010/main" val="412346848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A449D3-4CB1-40E3-BE55-61B4F3D9C4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0000" y="362197"/>
            <a:ext cx="9144000" cy="1143000"/>
          </a:xfrm>
        </p:spPr>
        <p:txBody>
          <a:bodyPr/>
          <a:lstStyle/>
          <a:p>
            <a:r>
              <a:rPr lang="en-US" dirty="0"/>
              <a:t>SNP &amp; ELOP: Providing Meals and Snacks During School Breaks (1)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471EC6-CAF8-45C2-9B15-68FDDD34C4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8649" y="1853227"/>
            <a:ext cx="8886702" cy="4114800"/>
          </a:xfrm>
        </p:spPr>
        <p:txBody>
          <a:bodyPr/>
          <a:lstStyle/>
          <a:p>
            <a:pPr>
              <a:spcBef>
                <a:spcPts val="1400"/>
              </a:spcBef>
              <a:spcAft>
                <a:spcPts val="800"/>
              </a:spcAft>
              <a:buNone/>
            </a:pPr>
            <a:r>
              <a:rPr lang="en-US" dirty="0"/>
              <a:t>Seamless Summer Option (SSO) </a:t>
            </a:r>
            <a:endParaRPr lang="en-US" dirty="0">
              <a:cs typeface="Arial"/>
            </a:endParaRPr>
          </a:p>
          <a:p>
            <a:pPr marL="457200" lvl="1" indent="-457200">
              <a:spcBef>
                <a:spcPts val="1400"/>
              </a:spcBef>
              <a:spcAft>
                <a:spcPts val="1200"/>
              </a:spcAft>
              <a:buFont typeface="Arial"/>
              <a:buChar char="•"/>
            </a:pPr>
            <a:r>
              <a:rPr lang="en-US" dirty="0">
                <a:cs typeface="Arial"/>
              </a:rPr>
              <a:t>If open enrolled: Must be area eligible </a:t>
            </a:r>
          </a:p>
          <a:p>
            <a:pPr marL="457200" lvl="1" indent="-457200">
              <a:spcBef>
                <a:spcPts val="1400"/>
              </a:spcBef>
              <a:spcAft>
                <a:spcPts val="1200"/>
              </a:spcAft>
              <a:buFont typeface="Arial"/>
              <a:buChar char="•"/>
            </a:pPr>
            <a:r>
              <a:rPr lang="en-US" dirty="0">
                <a:cs typeface="Arial"/>
              </a:rPr>
              <a:t>If closed enrolled: Establish </a:t>
            </a:r>
            <a:r>
              <a:rPr lang="en-US" u="sng" dirty="0">
                <a:cs typeface="Arial"/>
              </a:rPr>
              <a:t>&gt;</a:t>
            </a:r>
            <a:r>
              <a:rPr lang="en-US" dirty="0">
                <a:cs typeface="Arial"/>
              </a:rPr>
              <a:t> 50% FRPM eligibility (meal applications or direct certification)</a:t>
            </a:r>
          </a:p>
          <a:p>
            <a:pPr marL="457200" lvl="1" indent="-457200">
              <a:spcBef>
                <a:spcPts val="1400"/>
              </a:spcBef>
              <a:spcAft>
                <a:spcPts val="1200"/>
              </a:spcAft>
              <a:buFont typeface="Arial"/>
              <a:buChar char="•"/>
            </a:pPr>
            <a:r>
              <a:rPr lang="en-US" dirty="0">
                <a:cs typeface="Arial"/>
              </a:rPr>
              <a:t>Break is at least 11 operating days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152983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A449D3-4CB1-40E3-BE55-61B4F3D9C4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0000" y="362197"/>
            <a:ext cx="9144000" cy="1143000"/>
          </a:xfrm>
        </p:spPr>
        <p:txBody>
          <a:bodyPr/>
          <a:lstStyle/>
          <a:p>
            <a:r>
              <a:rPr lang="en-US" dirty="0"/>
              <a:t>SNP &amp; ELOP: Providing Meals and Snacks During School Breaks (2)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471EC6-CAF8-45C2-9B15-68FDDD34C4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31144" y="2019482"/>
            <a:ext cx="9351651" cy="4114800"/>
          </a:xfrm>
        </p:spPr>
        <p:txBody>
          <a:bodyPr/>
          <a:lstStyle/>
          <a:p>
            <a:pPr indent="0">
              <a:spcBef>
                <a:spcPts val="1400"/>
              </a:spcBef>
              <a:spcAft>
                <a:spcPts val="800"/>
              </a:spcAft>
              <a:buNone/>
            </a:pPr>
            <a:r>
              <a:rPr lang="en-US" dirty="0"/>
              <a:t>Summer Food Service Program (SFSP) </a:t>
            </a:r>
            <a:endParaRPr lang="en-US" dirty="0">
              <a:cs typeface="Arial"/>
            </a:endParaRPr>
          </a:p>
          <a:p>
            <a:pPr marL="857250" lvl="2" indent="-457200">
              <a:spcBef>
                <a:spcPts val="1400"/>
              </a:spcBef>
              <a:spcAft>
                <a:spcPts val="1200"/>
              </a:spcAft>
              <a:buFont typeface="Arial"/>
              <a:buChar char="•"/>
            </a:pPr>
            <a:r>
              <a:rPr lang="en-US" sz="2800" dirty="0">
                <a:cs typeface="Arial"/>
              </a:rPr>
              <a:t>If open enrolled: Must be area eligible </a:t>
            </a:r>
          </a:p>
          <a:p>
            <a:pPr marL="857250" lvl="2" indent="-457200">
              <a:spcBef>
                <a:spcPts val="1400"/>
              </a:spcBef>
              <a:spcAft>
                <a:spcPts val="1200"/>
              </a:spcAft>
              <a:buFont typeface="Arial"/>
              <a:buChar char="•"/>
            </a:pPr>
            <a:r>
              <a:rPr lang="en-US" sz="2800" dirty="0">
                <a:cs typeface="Arial"/>
              </a:rPr>
              <a:t>If closed enrolled: Establish </a:t>
            </a:r>
            <a:r>
              <a:rPr lang="en-US" sz="2800" u="sng" dirty="0">
                <a:cs typeface="Arial"/>
              </a:rPr>
              <a:t>&gt;</a:t>
            </a:r>
            <a:r>
              <a:rPr lang="en-US" sz="2800" dirty="0">
                <a:cs typeface="Arial"/>
              </a:rPr>
              <a:t> 50% FRPM eligibility (meal applications or direct certification</a:t>
            </a:r>
          </a:p>
          <a:p>
            <a:pPr marL="857250" lvl="2" indent="-457200">
              <a:spcBef>
                <a:spcPts val="1400"/>
              </a:spcBef>
              <a:spcAft>
                <a:spcPts val="1200"/>
              </a:spcAft>
              <a:buFont typeface="Arial"/>
              <a:buChar char="•"/>
            </a:pPr>
            <a:r>
              <a:rPr lang="en-US" sz="2800" dirty="0">
                <a:cs typeface="Arial"/>
              </a:rPr>
              <a:t>Break is at least 15 operating days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170464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D39111-25B1-8548-9D67-410E2C5997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1562" y="-107493"/>
            <a:ext cx="10024242" cy="1629103"/>
          </a:xfrm>
        </p:spPr>
        <p:txBody>
          <a:bodyPr/>
          <a:lstStyle/>
          <a:p>
            <a:r>
              <a:rPr lang="en-US" sz="4000" dirty="0">
                <a:ea typeface="+mj-lt"/>
                <a:cs typeface="+mj-lt"/>
              </a:rPr>
              <a:t>SY 2023–24 Reimbursement Rates for SNP and Food Distribution Program (FDP) </a:t>
            </a:r>
            <a:endParaRPr lang="en-US" sz="4000" dirty="0">
              <a:cs typeface="Arial"/>
            </a:endParaRP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6BDB9301-7CB5-8090-1011-F42DAA7867D9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418717330"/>
              </p:ext>
            </p:extLst>
          </p:nvPr>
        </p:nvGraphicFramePr>
        <p:xfrm>
          <a:off x="2503714" y="1404470"/>
          <a:ext cx="9314699" cy="3931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74381">
                  <a:extLst>
                    <a:ext uri="{9D8B030D-6E8A-4147-A177-3AD203B41FA5}">
                      <a16:colId xmlns:a16="http://schemas.microsoft.com/office/drawing/2014/main" val="4059345157"/>
                    </a:ext>
                  </a:extLst>
                </a:gridCol>
                <a:gridCol w="4440318">
                  <a:extLst>
                    <a:ext uri="{9D8B030D-6E8A-4147-A177-3AD203B41FA5}">
                      <a16:colId xmlns:a16="http://schemas.microsoft.com/office/drawing/2014/main" val="221567123"/>
                    </a:ext>
                  </a:extLst>
                </a:gridCol>
              </a:tblGrid>
              <a:tr h="929522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Meal Type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Total Reimbursement Rate </a:t>
                      </a:r>
                    </a:p>
                    <a:p>
                      <a:pPr lvl="0" algn="ctr">
                        <a:buNone/>
                      </a:pPr>
                      <a:r>
                        <a:rPr lang="en-US" sz="2400" dirty="0"/>
                        <a:t>(Federal + Prop 98 + Universal Meals)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46741243"/>
                  </a:ext>
                </a:extLst>
              </a:tr>
              <a:tr h="373725">
                <a:tc>
                  <a:txBody>
                    <a:bodyPr/>
                    <a:lstStyle/>
                    <a:p>
                      <a:r>
                        <a:rPr lang="en-US" sz="2400" dirty="0"/>
                        <a:t>Basic Breakfast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$3.2486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91245099"/>
                  </a:ext>
                </a:extLst>
              </a:tr>
              <a:tr h="373725">
                <a:tc>
                  <a:txBody>
                    <a:bodyPr/>
                    <a:lstStyle/>
                    <a:p>
                      <a:r>
                        <a:rPr lang="en-US" sz="2400" dirty="0"/>
                        <a:t>Severe Need Breakfast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$3.6986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13339925"/>
                  </a:ext>
                </a:extLst>
              </a:tr>
              <a:tr h="373725">
                <a:tc>
                  <a:txBody>
                    <a:bodyPr/>
                    <a:lstStyle/>
                    <a:p>
                      <a:r>
                        <a:rPr lang="en-US" sz="2400" dirty="0"/>
                        <a:t>Lunch (less than 60% F/RP 22-23)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$5.2986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59433888"/>
                  </a:ext>
                </a:extLst>
              </a:tr>
              <a:tr h="373725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2400" dirty="0"/>
                        <a:t>Lunch (60% or more F/RP 22-23)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2400" dirty="0"/>
                        <a:t>$5.3186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10084773"/>
                  </a:ext>
                </a:extLst>
              </a:tr>
              <a:tr h="373725">
                <a:tc>
                  <a:txBody>
                    <a:bodyPr/>
                    <a:lstStyle/>
                    <a:p>
                      <a:r>
                        <a:rPr lang="en-US" sz="2400" dirty="0"/>
                        <a:t>Snack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$1.17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50091797"/>
                  </a:ext>
                </a:extLst>
              </a:tr>
              <a:tr h="373725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2400" dirty="0"/>
                        <a:t>USDA Foods Meal Rate 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2400" dirty="0"/>
                        <a:t>$0.365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73614704"/>
                  </a:ext>
                </a:extLst>
              </a:tr>
            </a:tbl>
          </a:graphicData>
        </a:graphic>
      </p:graphicFrame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F7A6C68-DABF-8381-F7D7-1AEA92BCDD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377872" y="5434621"/>
            <a:ext cx="9312576" cy="828675"/>
          </a:xfrm>
        </p:spPr>
        <p:txBody>
          <a:bodyPr/>
          <a:lstStyle/>
          <a:p>
            <a:pPr marL="0" indent="0" algn="ctr">
              <a:buNone/>
            </a:pPr>
            <a:r>
              <a:rPr lang="en-US" sz="2400" dirty="0">
                <a:ea typeface="+mn-lt"/>
                <a:cs typeface="+mn-lt"/>
              </a:rPr>
              <a:t>CNP Reimbursement Rates web page:</a:t>
            </a:r>
            <a:endParaRPr lang="en-US" sz="2400" dirty="0">
              <a:cs typeface="Arial"/>
            </a:endParaRPr>
          </a:p>
          <a:p>
            <a:pPr marL="0" indent="0" algn="ctr">
              <a:buNone/>
            </a:pPr>
            <a:r>
              <a:rPr lang="en-US" sz="2400" dirty="0">
                <a:ea typeface="+mn-lt"/>
                <a:cs typeface="+mn-lt"/>
                <a:hlinkClick r:id="rId3" tooltip="CDE CNP Reimbursement Rates web page"/>
              </a:rPr>
              <a:t>https://www.cde.ca.gov/ls/nu/rs/rates2324.asp </a:t>
            </a:r>
            <a:endParaRPr lang="en-US" sz="2400" dirty="0"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811452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5633A-673E-E20B-964A-43B3359496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Arial"/>
              </a:rPr>
              <a:t>FDP Reminder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4FB957-1A3E-9B32-32B1-2C89A04ADAC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309091" y="1854200"/>
            <a:ext cx="6583218" cy="3987800"/>
          </a:xfrm>
        </p:spPr>
        <p:txBody>
          <a:bodyPr/>
          <a:lstStyle/>
          <a:p>
            <a:r>
              <a:rPr lang="en-US" dirty="0">
                <a:cs typeface="Arial"/>
              </a:rPr>
              <a:t>Check inventory balances at processors </a:t>
            </a:r>
          </a:p>
          <a:p>
            <a:r>
              <a:rPr lang="en-US" dirty="0">
                <a:cs typeface="Arial"/>
              </a:rPr>
              <a:t>Use all carryover pounds by October 31</a:t>
            </a:r>
          </a:p>
          <a:p>
            <a:r>
              <a:rPr lang="en-US" dirty="0">
                <a:cs typeface="Arial"/>
              </a:rPr>
              <a:t>Pounds swept into the CA Excess Account are available entitlement free with a plan of usage</a:t>
            </a:r>
          </a:p>
          <a:p>
            <a:endParaRPr lang="en-US" dirty="0">
              <a:cs typeface="Arial"/>
            </a:endParaRPr>
          </a:p>
          <a:p>
            <a:endParaRPr lang="en-US" dirty="0">
              <a:cs typeface="Arial"/>
            </a:endParaRPr>
          </a:p>
          <a:p>
            <a:endParaRPr lang="en-US" dirty="0">
              <a:cs typeface="Arial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A055A5F-3B90-15CB-B7BD-7DE4D47508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8308687" y="2362057"/>
            <a:ext cx="3423227" cy="238327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49514351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EFB22B-EEBC-4946-9C86-DCEDFD6970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0966" y="350146"/>
            <a:ext cx="9562530" cy="1067219"/>
          </a:xfrm>
        </p:spPr>
        <p:txBody>
          <a:bodyPr/>
          <a:lstStyle/>
          <a:p>
            <a:r>
              <a:rPr lang="en-US" dirty="0">
                <a:cs typeface="Arial"/>
              </a:rPr>
              <a:t>Important Operational Dates: </a:t>
            </a:r>
            <a:br>
              <a:rPr lang="en-US" dirty="0">
                <a:cs typeface="Arial"/>
              </a:rPr>
            </a:br>
            <a:r>
              <a:rPr lang="en-US" dirty="0">
                <a:cs typeface="Arial"/>
              </a:rPr>
              <a:t>Next 30 days </a:t>
            </a:r>
          </a:p>
        </p:txBody>
      </p:sp>
      <p:graphicFrame>
        <p:nvGraphicFramePr>
          <p:cNvPr id="5" name="Content Placeholder 4" descr="Important dates: next 30 days.  June 2023 meal claims are due and two food safety inspections are due end of SY. ">
            <a:extLst>
              <a:ext uri="{FF2B5EF4-FFF2-40B4-BE49-F238E27FC236}">
                <a16:creationId xmlns:a16="http://schemas.microsoft.com/office/drawing/2014/main" id="{D0EF0EC8-E363-4926-9700-F7FD0023B2F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02199428"/>
              </p:ext>
            </p:extLst>
          </p:nvPr>
        </p:nvGraphicFramePr>
        <p:xfrm>
          <a:off x="2460966" y="1554846"/>
          <a:ext cx="9363759" cy="43902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38805">
                  <a:extLst>
                    <a:ext uri="{9D8B030D-6E8A-4147-A177-3AD203B41FA5}">
                      <a16:colId xmlns:a16="http://schemas.microsoft.com/office/drawing/2014/main" val="1020567512"/>
                    </a:ext>
                  </a:extLst>
                </a:gridCol>
                <a:gridCol w="3524954">
                  <a:extLst>
                    <a:ext uri="{9D8B030D-6E8A-4147-A177-3AD203B41FA5}">
                      <a16:colId xmlns:a16="http://schemas.microsoft.com/office/drawing/2014/main" val="866446811"/>
                    </a:ext>
                  </a:extLst>
                </a:gridCol>
              </a:tblGrid>
              <a:tr h="1006220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2800" dirty="0">
                          <a:solidFill>
                            <a:schemeClr val="bg1"/>
                          </a:solidFill>
                        </a:rPr>
                        <a:t>Action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2800" dirty="0"/>
                        <a:t>Date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64261068"/>
                  </a:ext>
                </a:extLst>
              </a:tr>
              <a:tr h="1006220"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All June 2023 Meal Claims due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b="0" i="0" u="none" strike="noStrike" noProof="0" dirty="0">
                          <a:solidFill>
                            <a:schemeClr val="tx1"/>
                          </a:solidFill>
                          <a:latin typeface="+mn-lt"/>
                        </a:rPr>
                        <a:t>August 29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61849371"/>
                  </a:ext>
                </a:extLst>
              </a:tr>
              <a:tr h="1006220"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dirty="0">
                          <a:ea typeface="+mj-lt"/>
                          <a:cs typeface="+mj-lt"/>
                        </a:rPr>
                        <a:t>Fresh Fruit and Vegetable Program (FFVP) Final Report due</a:t>
                      </a:r>
                      <a:endParaRPr lang="en-US" sz="28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b="0" i="0" u="none" strike="noStrike" noProof="0" dirty="0">
                          <a:solidFill>
                            <a:schemeClr val="tx1"/>
                          </a:solidFill>
                          <a:latin typeface="+mn-lt"/>
                        </a:rPr>
                        <a:t>September 15, 2023, at 5 p.m.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47095208"/>
                  </a:ext>
                </a:extLst>
              </a:tr>
              <a:tr h="1338921"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SY 2022–23 Complete Mandatory Food Safety Inspection Reports in CNIPS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b="0" i="0" u="none" strike="noStrike" noProof="0" dirty="0">
                          <a:solidFill>
                            <a:schemeClr val="tx1"/>
                          </a:solidFill>
                          <a:latin typeface="Arial"/>
                        </a:rPr>
                        <a:t>August-October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4017669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6476409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FD7FF8-23CD-F0C8-8F91-19141E4DDF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04530" y="578129"/>
            <a:ext cx="9144000" cy="1416170"/>
          </a:xfrm>
        </p:spPr>
        <p:txBody>
          <a:bodyPr/>
          <a:lstStyle/>
          <a:p>
            <a:r>
              <a:rPr lang="en-US" dirty="0">
                <a:ea typeface="+mj-lt"/>
                <a:cs typeface="+mj-lt"/>
              </a:rPr>
              <a:t>Important Operational Dates: </a:t>
            </a:r>
            <a:br>
              <a:rPr lang="en-US" dirty="0">
                <a:ea typeface="+mj-lt"/>
                <a:cs typeface="+mj-lt"/>
              </a:rPr>
            </a:br>
            <a:r>
              <a:rPr lang="en-US" dirty="0">
                <a:ea typeface="+mj-lt"/>
                <a:cs typeface="+mj-lt"/>
              </a:rPr>
              <a:t>Next 60 days</a:t>
            </a:r>
          </a:p>
          <a:p>
            <a:endParaRPr lang="en-US" dirty="0">
              <a:cs typeface="Arial"/>
            </a:endParaRPr>
          </a:p>
        </p:txBody>
      </p:sp>
      <p:graphicFrame>
        <p:nvGraphicFramePr>
          <p:cNvPr id="6" name="Table 6" descr="Important Dates for the next 60 days.  Use all carryover pounds by October 31, 2023 and complete annual updates between July and October 2023.">
            <a:extLst>
              <a:ext uri="{FF2B5EF4-FFF2-40B4-BE49-F238E27FC236}">
                <a16:creationId xmlns:a16="http://schemas.microsoft.com/office/drawing/2014/main" id="{E7AEE342-F2E9-D1FF-34A5-4E4659D49C3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13920591"/>
              </p:ext>
            </p:extLst>
          </p:nvPr>
        </p:nvGraphicFramePr>
        <p:xfrm>
          <a:off x="2356818" y="2224864"/>
          <a:ext cx="9639421" cy="27989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01612">
                  <a:extLst>
                    <a:ext uri="{9D8B030D-6E8A-4147-A177-3AD203B41FA5}">
                      <a16:colId xmlns:a16="http://schemas.microsoft.com/office/drawing/2014/main" val="947222627"/>
                    </a:ext>
                  </a:extLst>
                </a:gridCol>
                <a:gridCol w="3737809">
                  <a:extLst>
                    <a:ext uri="{9D8B030D-6E8A-4147-A177-3AD203B41FA5}">
                      <a16:colId xmlns:a16="http://schemas.microsoft.com/office/drawing/2014/main" val="2674360927"/>
                    </a:ext>
                  </a:extLst>
                </a:gridCol>
              </a:tblGrid>
              <a:tr h="905064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3200" dirty="0">
                          <a:solidFill>
                            <a:schemeClr val="bg1"/>
                          </a:solidFill>
                        </a:rPr>
                        <a:t>Action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3200" dirty="0"/>
                        <a:t>Date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17616175"/>
                  </a:ext>
                </a:extLst>
              </a:tr>
              <a:tr h="988866"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Use all carryover pounds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 i="0" u="none" strike="noStrike" noProof="0" dirty="0">
                          <a:solidFill>
                            <a:schemeClr val="tx1"/>
                          </a:solidFill>
                          <a:latin typeface="Arial"/>
                        </a:rPr>
                        <a:t>October 31, 2023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16570603"/>
                  </a:ext>
                </a:extLst>
              </a:tr>
              <a:tr h="905064"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Complete annual updates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 i="0" u="none" strike="noStrike" noProof="0" dirty="0">
                          <a:solidFill>
                            <a:schemeClr val="tx1"/>
                          </a:solidFill>
                          <a:latin typeface="Arial"/>
                        </a:rPr>
                        <a:t>July-October, 2023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3736257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5270268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724E3A-A430-2B22-6F68-3F59A4A2FC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4384" y="482600"/>
            <a:ext cx="9144000" cy="1143000"/>
          </a:xfrm>
        </p:spPr>
        <p:txBody>
          <a:bodyPr/>
          <a:lstStyle/>
          <a:p>
            <a:r>
              <a:rPr lang="en-US" dirty="0">
                <a:cs typeface="Arial"/>
              </a:rPr>
              <a:t>Funding Updates</a:t>
            </a:r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9F370ED-AA48-A6B3-923D-57CE2E0337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9717" y="1546302"/>
            <a:ext cx="5893334" cy="4564566"/>
          </a:xfrm>
        </p:spPr>
      </p:pic>
    </p:spTree>
    <p:extLst>
      <p:ext uri="{BB962C8B-B14F-4D97-AF65-F5344CB8AC3E}">
        <p14:creationId xmlns:p14="http://schemas.microsoft.com/office/powerpoint/2010/main" val="166040242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D28503-D956-2601-7D11-55E19D437C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USDA Farm to School Technical Assistance Cooperative Agreement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6EB0DC4-0570-9D2E-D2D4-4DC6451322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400" b="1" dirty="0">
                <a:cs typeface="Arial"/>
              </a:rPr>
              <a:t>Purpose: </a:t>
            </a:r>
            <a:r>
              <a:rPr lang="en-US" sz="2400" dirty="0">
                <a:cs typeface="Arial"/>
              </a:rPr>
              <a:t>Provides technical assistance and information for projects under three USDA priority tracks: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US" sz="2400" dirty="0">
                <a:cs typeface="Arial"/>
              </a:rPr>
              <a:t>Food System Transformation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US" sz="2400" dirty="0">
                <a:cs typeface="Arial"/>
              </a:rPr>
              <a:t>Improving Child Health through Nutrition School Meals 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US" sz="2400" dirty="0">
                <a:cs typeface="Arial"/>
              </a:rPr>
              <a:t>Indigenous Food Sovereignty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400" b="1" dirty="0">
                <a:cs typeface="Arial"/>
              </a:rPr>
              <a:t>Funding: </a:t>
            </a:r>
            <a:r>
              <a:rPr lang="en-US" sz="2400" dirty="0">
                <a:cs typeface="Arial"/>
              </a:rPr>
              <a:t>Up to $3 million, 500K to $1 million per track</a:t>
            </a:r>
            <a:endParaRPr lang="en-US" dirty="0"/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400" b="1" dirty="0">
                <a:cs typeface="Arial"/>
              </a:rPr>
              <a:t>Eligibility: </a:t>
            </a:r>
            <a:r>
              <a:rPr lang="en-US" sz="2400" dirty="0">
                <a:latin typeface="Arial"/>
                <a:cs typeface="Calibri"/>
              </a:rPr>
              <a:t>National and/or regional level nonprofit entities and Indian Tribal Organizations</a:t>
            </a:r>
          </a:p>
        </p:txBody>
      </p:sp>
    </p:spTree>
    <p:extLst>
      <p:ext uri="{BB962C8B-B14F-4D97-AF65-F5344CB8AC3E}">
        <p14:creationId xmlns:p14="http://schemas.microsoft.com/office/powerpoint/2010/main" val="39905353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2997AE-C366-ADBE-F89A-5F2D042944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4745" y="380293"/>
            <a:ext cx="9569970" cy="2106282"/>
          </a:xfrm>
        </p:spPr>
        <p:txBody>
          <a:bodyPr/>
          <a:lstStyle/>
          <a:p>
            <a:r>
              <a:rPr lang="en-US" sz="4000" dirty="0">
                <a:cs typeface="Arial"/>
              </a:rPr>
              <a:t>Congratulations! Los Angeles County Office of Education Team Nutrition Grant </a:t>
            </a:r>
            <a:br>
              <a:rPr lang="en-US" sz="4000" dirty="0">
                <a:cs typeface="Arial"/>
              </a:rPr>
            </a:br>
            <a:r>
              <a:rPr lang="en-US" sz="4000" dirty="0">
                <a:cs typeface="Arial"/>
              </a:rPr>
              <a:t>Awardee: Supporting Nutrition Education for School-Aged Children Grantee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28E8EA-BD18-6FF3-7E8D-7227494A4D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301685" y="2231643"/>
            <a:ext cx="7870126" cy="4252709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1200"/>
              </a:spcAft>
            </a:pPr>
            <a:endParaRPr lang="en-US" dirty="0">
              <a:cs typeface="Arial"/>
            </a:endParaRP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dirty="0">
                <a:cs typeface="Arial"/>
              </a:rPr>
              <a:t>Provide targeted training, technical assistance, and resources to 44 school food authorities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dirty="0">
                <a:cs typeface="Arial"/>
              </a:rPr>
              <a:t>Integrate MyPlate nutrition education and local school wellness expansion and implementation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8E51DEF-FF97-F7AB-B10E-9B4A0313B3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0113050" y="2960175"/>
            <a:ext cx="1964303" cy="2935079"/>
          </a:xfrm>
        </p:spPr>
      </p:pic>
    </p:spTree>
    <p:extLst>
      <p:ext uri="{BB962C8B-B14F-4D97-AF65-F5344CB8AC3E}">
        <p14:creationId xmlns:p14="http://schemas.microsoft.com/office/powerpoint/2010/main" val="92070591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4120C8-D8C1-1CD8-069D-F5F22AE7A2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Arial"/>
              </a:rPr>
              <a:t>Local Food for Schools Update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2FA5DE-B99E-71A0-1ED9-C5456601AB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800" dirty="0">
                <a:cs typeface="Arial"/>
              </a:rPr>
              <a:t>Second step of the opt-in process closed August 21, 2023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800" dirty="0">
                <a:cs typeface="Arial"/>
              </a:rPr>
              <a:t>80 percent pre-payments to be sent October 2023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800" dirty="0">
                <a:cs typeface="Arial"/>
              </a:rPr>
              <a:t>USDA approved LFS performance period extension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800" dirty="0">
                <a:cs typeface="Arial"/>
              </a:rPr>
              <a:t>Participants may now expend funds through June 30, 2024</a:t>
            </a:r>
          </a:p>
          <a:p>
            <a:pPr>
              <a:spcBef>
                <a:spcPts val="0"/>
              </a:spcBef>
              <a:spcAft>
                <a:spcPts val="1200"/>
              </a:spcAft>
              <a:buFont typeface="Arial"/>
              <a:buChar char="•"/>
            </a:pPr>
            <a:r>
              <a:rPr lang="en-US" sz="2800" dirty="0">
                <a:cs typeface="Arial"/>
              </a:rPr>
              <a:t>Questions email </a:t>
            </a:r>
            <a:r>
              <a:rPr lang="en-US" sz="2800" dirty="0">
                <a:cs typeface="Arial"/>
                <a:hlinkClick r:id="rId3" tooltip="Local Food for Schools (LFS) grant e-mail address"/>
              </a:rPr>
              <a:t>LFSGrant@cde.ca.gov</a:t>
            </a:r>
            <a:r>
              <a:rPr lang="en-US" sz="2800" dirty="0">
                <a:cs typeface="Arial"/>
              </a:rPr>
              <a:t>  </a:t>
            </a:r>
          </a:p>
          <a:p>
            <a:endParaRPr lang="en-US" sz="28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3086820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3047EF-5CA3-1B16-ECAC-DAE3AF8F9C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  <a:cs typeface="Arial"/>
              </a:rPr>
              <a:t>Updates: Kitchen Infrastructure and Training (KIT) 2022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CCAAEC-8B83-0DBF-501B-E4A3B4AECCF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495187" y="2139538"/>
            <a:ext cx="7176847" cy="4912504"/>
          </a:xfrm>
        </p:spPr>
        <p:txBody>
          <a:bodyPr/>
          <a:lstStyle/>
          <a:p>
            <a:pPr>
              <a:spcBef>
                <a:spcPts val="1400"/>
              </a:spcBef>
              <a:spcAft>
                <a:spcPts val="1200"/>
              </a:spcAft>
            </a:pPr>
            <a:r>
              <a:rPr lang="en-US" sz="2800" dirty="0">
                <a:cs typeface="Arial"/>
              </a:rPr>
              <a:t>Release draft of Freshly Prepared Onsite Meals (FPOM) guidance: planned for early September</a:t>
            </a:r>
          </a:p>
          <a:p>
            <a:pPr>
              <a:spcBef>
                <a:spcPts val="1400"/>
              </a:spcBef>
              <a:spcAft>
                <a:spcPts val="1200"/>
              </a:spcAft>
            </a:pPr>
            <a:r>
              <a:rPr lang="en-US" sz="2800" dirty="0">
                <a:cs typeface="Arial"/>
              </a:rPr>
              <a:t>FPOM overview webinar mid-September</a:t>
            </a:r>
          </a:p>
          <a:p>
            <a:pPr>
              <a:spcBef>
                <a:spcPts val="1400"/>
              </a:spcBef>
              <a:spcAft>
                <a:spcPts val="1200"/>
              </a:spcAft>
            </a:pPr>
            <a:r>
              <a:rPr lang="en-US" sz="2800" dirty="0">
                <a:cs typeface="Arial"/>
              </a:rPr>
              <a:t>Initiating process to distribute the remaining $15 million 2022 KIT funds</a:t>
            </a:r>
          </a:p>
          <a:p>
            <a:pPr>
              <a:spcBef>
                <a:spcPts val="1400"/>
              </a:spcBef>
              <a:spcAft>
                <a:spcPts val="1200"/>
              </a:spcAft>
            </a:pPr>
            <a:endParaRPr lang="en-US" dirty="0">
              <a:cs typeface="Arial"/>
            </a:endParaRPr>
          </a:p>
          <a:p>
            <a:pPr lvl="1"/>
            <a:endParaRPr lang="en-US" dirty="0">
              <a:cs typeface="Arial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B4A47F5-4FF0-1978-1EDB-9B28D625B8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l="17776" r="-336" b="23235"/>
          <a:stretch/>
        </p:blipFill>
        <p:spPr>
          <a:xfrm>
            <a:off x="9696813" y="2139538"/>
            <a:ext cx="2148607" cy="2943179"/>
          </a:xfrm>
        </p:spPr>
      </p:pic>
    </p:spTree>
    <p:extLst>
      <p:ext uri="{BB962C8B-B14F-4D97-AF65-F5344CB8AC3E}">
        <p14:creationId xmlns:p14="http://schemas.microsoft.com/office/powerpoint/2010/main" val="408035359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860967-E2EC-F7AC-4145-D1B3310BC5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+mj-lt"/>
                <a:cs typeface="+mj-lt"/>
              </a:rPr>
              <a:t>2023–24 Fresh Fruit and Vegetable Program (FFVP) Orientation Online Training Series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9B6CF1-07CF-B1C9-48ED-4E3BAF2080A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540000" y="2239992"/>
            <a:ext cx="6957683" cy="3870385"/>
          </a:xfrm>
        </p:spPr>
        <p:txBody>
          <a:bodyPr/>
          <a:lstStyle/>
          <a:p>
            <a:r>
              <a:rPr lang="en-US" dirty="0">
                <a:cs typeface="Arial"/>
              </a:rPr>
              <a:t>2023–24 FFVP Grantees Only</a:t>
            </a:r>
          </a:p>
          <a:p>
            <a:pPr marL="0" indent="0">
              <a:buNone/>
            </a:pPr>
            <a:endParaRPr lang="en-US" sz="1200" dirty="0">
              <a:cs typeface="Arial"/>
            </a:endParaRPr>
          </a:p>
          <a:p>
            <a:r>
              <a:rPr lang="en-US" dirty="0">
                <a:cs typeface="Arial"/>
              </a:rPr>
              <a:t>Required to complete the FFVP Orientation Online Training Series, Course Number 900</a:t>
            </a:r>
          </a:p>
          <a:p>
            <a:pPr marL="0" indent="0">
              <a:buNone/>
            </a:pPr>
            <a:endParaRPr lang="en-US" sz="1200" dirty="0"/>
          </a:p>
          <a:p>
            <a:r>
              <a:rPr lang="en-US" dirty="0">
                <a:cs typeface="Arial"/>
              </a:rPr>
              <a:t>Due by</a:t>
            </a:r>
            <a:r>
              <a:rPr lang="en-US" b="1" dirty="0">
                <a:cs typeface="Arial"/>
              </a:rPr>
              <a:t> Thursday, August 31, 2023, at 5 p.m.</a:t>
            </a:r>
            <a:r>
              <a:rPr lang="en-US" dirty="0">
                <a:cs typeface="Arial"/>
              </a:rPr>
              <a:t> </a:t>
            </a:r>
          </a:p>
          <a:p>
            <a:endParaRPr lang="en-US" dirty="0">
              <a:cs typeface="Arial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56FBB23-5836-E878-4C90-929494A803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8795109" y="3943433"/>
            <a:ext cx="3075797" cy="205938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0014439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9CEC77-33EB-2CC2-4B68-5FBF02B7B1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39782" y="423566"/>
            <a:ext cx="9144000" cy="1143000"/>
          </a:xfrm>
        </p:spPr>
        <p:txBody>
          <a:bodyPr/>
          <a:lstStyle/>
          <a:p>
            <a:r>
              <a:rPr lang="en-US" dirty="0">
                <a:cs typeface="Arial"/>
              </a:rPr>
              <a:t>Resource Management</a:t>
            </a:r>
            <a:br>
              <a:rPr lang="en-US" dirty="0">
                <a:cs typeface="Arial"/>
              </a:rPr>
            </a:br>
            <a:r>
              <a:rPr lang="en-US" dirty="0">
                <a:cs typeface="Arial"/>
              </a:rPr>
              <a:t>Budget Agreements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5AD993-20F8-A665-6071-7078AEEDBC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40000" y="1923691"/>
            <a:ext cx="9144000" cy="3942271"/>
          </a:xfrm>
        </p:spPr>
        <p:txBody>
          <a:bodyPr/>
          <a:lstStyle/>
          <a:p>
            <a:r>
              <a:rPr lang="en-US" dirty="0">
                <a:cs typeface="Arial"/>
              </a:rPr>
              <a:t>Agreement to spend excess net cash over a specified time period to achieve compliance</a:t>
            </a:r>
          </a:p>
          <a:p>
            <a:r>
              <a:rPr lang="en-US" dirty="0">
                <a:cs typeface="Arial"/>
              </a:rPr>
              <a:t>Excess net cash resources of six or more months</a:t>
            </a:r>
          </a:p>
          <a:p>
            <a:r>
              <a:rPr lang="en-US" dirty="0">
                <a:cs typeface="Arial"/>
              </a:rPr>
              <a:t>Monitor through SNP-57 in CNIPS</a:t>
            </a:r>
          </a:p>
          <a:p>
            <a:r>
              <a:rPr lang="en-US" dirty="0">
                <a:cs typeface="Arial"/>
              </a:rPr>
              <a:t>REMINDER: Program funds can only be spent on allowable costs</a:t>
            </a:r>
          </a:p>
        </p:txBody>
      </p:sp>
    </p:spTree>
    <p:extLst>
      <p:ext uri="{BB962C8B-B14F-4D97-AF65-F5344CB8AC3E}">
        <p14:creationId xmlns:p14="http://schemas.microsoft.com/office/powerpoint/2010/main" val="104608079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18593DF9-D315-4FE9-884A-1214749309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5623" y="59615"/>
            <a:ext cx="9144000" cy="1143000"/>
          </a:xfrm>
        </p:spPr>
        <p:txBody>
          <a:bodyPr/>
          <a:lstStyle/>
          <a:p>
            <a:r>
              <a:rPr lang="en-US" sz="4200" dirty="0"/>
              <a:t>Grant Funds Overview (1)</a:t>
            </a:r>
          </a:p>
        </p:txBody>
      </p:sp>
      <p:graphicFrame>
        <p:nvGraphicFramePr>
          <p:cNvPr id="5" name="Content Placeholder 4" descr="The grant funds and timelines: Updates for SFBP, FFVP Orientation, SCA Funds released in August, SFBP sent by end of August and FFVP final report is due September 15.">
            <a:extLst>
              <a:ext uri="{FF2B5EF4-FFF2-40B4-BE49-F238E27FC236}">
                <a16:creationId xmlns:a16="http://schemas.microsoft.com/office/drawing/2014/main" id="{19401267-1BA0-43A7-8154-DFD352A64FD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15861152"/>
              </p:ext>
            </p:extLst>
          </p:nvPr>
        </p:nvGraphicFramePr>
        <p:xfrm>
          <a:off x="2440055" y="1199622"/>
          <a:ext cx="9318816" cy="48207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277428">
                  <a:extLst>
                    <a:ext uri="{9D8B030D-6E8A-4147-A177-3AD203B41FA5}">
                      <a16:colId xmlns:a16="http://schemas.microsoft.com/office/drawing/2014/main" val="4064080176"/>
                    </a:ext>
                  </a:extLst>
                </a:gridCol>
                <a:gridCol w="3041388">
                  <a:extLst>
                    <a:ext uri="{9D8B030D-6E8A-4147-A177-3AD203B41FA5}">
                      <a16:colId xmlns:a16="http://schemas.microsoft.com/office/drawing/2014/main" val="1239151048"/>
                    </a:ext>
                  </a:extLst>
                </a:gridCol>
              </a:tblGrid>
              <a:tr h="558894">
                <a:tc>
                  <a:txBody>
                    <a:bodyPr/>
                    <a:lstStyle/>
                    <a:p>
                      <a:r>
                        <a:rPr lang="en-US" sz="2800" dirty="0"/>
                        <a:t>Grant</a:t>
                      </a:r>
                    </a:p>
                  </a:txBody>
                  <a:tcPr marL="183750" marR="183750"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Timeline</a:t>
                      </a:r>
                    </a:p>
                  </a:txBody>
                  <a:tcPr marL="183750" marR="183750"/>
                </a:tc>
                <a:extLst>
                  <a:ext uri="{0D108BD9-81ED-4DB2-BD59-A6C34878D82A}">
                    <a16:rowId xmlns:a16="http://schemas.microsoft.com/office/drawing/2014/main" val="1454820400"/>
                  </a:ext>
                </a:extLst>
              </a:tr>
              <a:tr h="959068"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0" i="0" u="none" strike="noStrike" noProof="0" dirty="0">
                          <a:solidFill>
                            <a:schemeClr val="tx1"/>
                          </a:solidFill>
                          <a:latin typeface="Arial"/>
                        </a:rPr>
                        <a:t>School Food Best Practices (SFBP) Funding Results Posted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marL="183750" marR="183750" anchor="ctr"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300" b="0" i="0" u="none" strike="noStrike" noProof="0" dirty="0">
                          <a:solidFill>
                            <a:schemeClr val="tx1"/>
                          </a:solidFill>
                          <a:latin typeface="Arial"/>
                        </a:rPr>
                        <a:t>July 31, 2023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marL="183750" marR="183750" anchor="ctr"/>
                </a:tc>
                <a:extLst>
                  <a:ext uri="{0D108BD9-81ED-4DB2-BD59-A6C34878D82A}">
                    <a16:rowId xmlns:a16="http://schemas.microsoft.com/office/drawing/2014/main" val="3538235618"/>
                  </a:ext>
                </a:extLst>
              </a:tr>
              <a:tr h="592666"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0" i="0" u="none" strike="noStrike" noProof="0" dirty="0">
                          <a:solidFill>
                            <a:schemeClr val="tx1"/>
                          </a:solidFill>
                          <a:latin typeface="Arial"/>
                        </a:rPr>
                        <a:t>2023–24 FFVP Online Orientation Training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marL="183750" marR="183750" anchor="ctr"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0" i="0" u="none" strike="noStrike" noProof="0" dirty="0">
                          <a:solidFill>
                            <a:schemeClr val="tx1"/>
                          </a:solidFill>
                          <a:latin typeface="Arial"/>
                        </a:rPr>
                        <a:t>August 31, 2023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 marL="183750" marR="183750" anchor="ctr"/>
                </a:tc>
                <a:extLst>
                  <a:ext uri="{0D108BD9-81ED-4DB2-BD59-A6C34878D82A}">
                    <a16:rowId xmlns:a16="http://schemas.microsoft.com/office/drawing/2014/main" val="658559473"/>
                  </a:ext>
                </a:extLst>
              </a:tr>
              <a:tr h="919655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2400" b="0" i="0" u="none" strike="noStrike" noProof="0" dirty="0">
                          <a:solidFill>
                            <a:schemeClr val="tx1"/>
                          </a:solidFill>
                          <a:latin typeface="Arial"/>
                        </a:rPr>
                        <a:t>Supply Chain Assistance (SCA) Funds Issued (Rounds Two &amp; Three)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marL="183750" marR="183750" anchor="ctr"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August 2023</a:t>
                      </a:r>
                      <a:endParaRPr lang="en-US" dirty="0"/>
                    </a:p>
                  </a:txBody>
                  <a:tcPr marL="183750" marR="183750" anchor="ctr"/>
                </a:tc>
                <a:extLst>
                  <a:ext uri="{0D108BD9-81ED-4DB2-BD59-A6C34878D82A}">
                    <a16:rowId xmlns:a16="http://schemas.microsoft.com/office/drawing/2014/main" val="128404380"/>
                  </a:ext>
                </a:extLst>
              </a:tr>
              <a:tr h="919655"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0" i="0" u="none" strike="noStrike" noProof="0" dirty="0">
                          <a:solidFill>
                            <a:schemeClr val="tx1"/>
                          </a:solidFill>
                          <a:latin typeface="Arial"/>
                        </a:rPr>
                        <a:t>SFBP Funding Received by County Offices of Education (approximate date)</a:t>
                      </a:r>
                    </a:p>
                  </a:txBody>
                  <a:tcPr marL="183750" marR="183750" anchor="ctr"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300" b="0" i="0" u="none" strike="noStrike" noProof="0" dirty="0">
                          <a:solidFill>
                            <a:schemeClr val="tx1"/>
                          </a:solidFill>
                          <a:latin typeface="Arial"/>
                        </a:rPr>
                        <a:t>August 28, 2023</a:t>
                      </a:r>
                    </a:p>
                  </a:txBody>
                  <a:tcPr marL="183750" marR="183750" anchor="ctr"/>
                </a:tc>
                <a:extLst>
                  <a:ext uri="{0D108BD9-81ED-4DB2-BD59-A6C34878D82A}">
                    <a16:rowId xmlns:a16="http://schemas.microsoft.com/office/drawing/2014/main" val="2428369597"/>
                  </a:ext>
                </a:extLst>
              </a:tr>
              <a:tr h="870857">
                <a:tc>
                  <a:txBody>
                    <a:bodyPr/>
                    <a:lstStyle/>
                    <a:p>
                      <a:pPr marL="0" lvl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0" i="0" u="none" strike="noStrike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FFVP Final Report due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lvl="0" indent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0" i="0" u="none" strike="noStrike" kern="1200" noProof="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September 15, 2023, at 5 p.m.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5953172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6835791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18593DF9-D315-4FE9-884A-1214749309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5623" y="236479"/>
            <a:ext cx="9144000" cy="1143000"/>
          </a:xfrm>
        </p:spPr>
        <p:txBody>
          <a:bodyPr/>
          <a:lstStyle/>
          <a:p>
            <a:r>
              <a:rPr lang="en-US" sz="4200" dirty="0"/>
              <a:t>Grant Funds Overview (2)</a:t>
            </a:r>
          </a:p>
        </p:txBody>
      </p:sp>
      <p:graphicFrame>
        <p:nvGraphicFramePr>
          <p:cNvPr id="5" name="Content Placeholder 4" descr="LFS part 2 opt-in is due August 21, SCA grant funds disbursement rounds 2&amp; 3in progress, SCA attestation round four is due September 2023 &amp; funds issued in December 2023.  ">
            <a:extLst>
              <a:ext uri="{FF2B5EF4-FFF2-40B4-BE49-F238E27FC236}">
                <a16:creationId xmlns:a16="http://schemas.microsoft.com/office/drawing/2014/main" id="{19401267-1BA0-43A7-8154-DFD352A64FD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82869112"/>
              </p:ext>
            </p:extLst>
          </p:nvPr>
        </p:nvGraphicFramePr>
        <p:xfrm>
          <a:off x="2525623" y="1592937"/>
          <a:ext cx="9285377" cy="47217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60137">
                  <a:extLst>
                    <a:ext uri="{9D8B030D-6E8A-4147-A177-3AD203B41FA5}">
                      <a16:colId xmlns:a16="http://schemas.microsoft.com/office/drawing/2014/main" val="4064080176"/>
                    </a:ext>
                  </a:extLst>
                </a:gridCol>
                <a:gridCol w="3825240">
                  <a:extLst>
                    <a:ext uri="{9D8B030D-6E8A-4147-A177-3AD203B41FA5}">
                      <a16:colId xmlns:a16="http://schemas.microsoft.com/office/drawing/2014/main" val="1239151048"/>
                    </a:ext>
                  </a:extLst>
                </a:gridCol>
              </a:tblGrid>
              <a:tr h="604879">
                <a:tc>
                  <a:txBody>
                    <a:bodyPr/>
                    <a:lstStyle/>
                    <a:p>
                      <a:r>
                        <a:rPr lang="en-US" sz="2800" dirty="0"/>
                        <a:t>Grant</a:t>
                      </a:r>
                    </a:p>
                  </a:txBody>
                  <a:tcPr marL="183750" marR="183750"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Timeline</a:t>
                      </a:r>
                    </a:p>
                  </a:txBody>
                  <a:tcPr marL="183750" marR="183750"/>
                </a:tc>
                <a:extLst>
                  <a:ext uri="{0D108BD9-81ED-4DB2-BD59-A6C34878D82A}">
                    <a16:rowId xmlns:a16="http://schemas.microsoft.com/office/drawing/2014/main" val="1454820400"/>
                  </a:ext>
                </a:extLst>
              </a:tr>
              <a:tr h="836534"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0" i="0" u="none" strike="noStrike" noProof="0" dirty="0">
                          <a:solidFill>
                            <a:schemeClr val="tx1"/>
                          </a:solidFill>
                          <a:latin typeface="Arial"/>
                        </a:rPr>
                        <a:t>SCA Attestation (Round Four)</a:t>
                      </a:r>
                      <a:endParaRPr lang="en-US" sz="2400" b="0" i="0" u="none" strike="noStrike" noProof="0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183750" marR="183750" anchor="ctr"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0" i="0" u="none" strike="noStrike" kern="1200" noProof="0" dirty="0">
                          <a:solidFill>
                            <a:schemeClr val="tx1"/>
                          </a:solidFill>
                          <a:latin typeface="Arial"/>
                        </a:rPr>
                        <a:t>September 2023</a:t>
                      </a:r>
                    </a:p>
                  </a:txBody>
                  <a:tcPr marL="183750" marR="183750" anchor="ctr"/>
                </a:tc>
                <a:extLst>
                  <a:ext uri="{0D108BD9-81ED-4DB2-BD59-A6C34878D82A}">
                    <a16:rowId xmlns:a16="http://schemas.microsoft.com/office/drawing/2014/main" val="2129400706"/>
                  </a:ext>
                </a:extLst>
              </a:tr>
              <a:tr h="836534"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0" i="0" u="none" strike="noStrike" noProof="0" dirty="0">
                          <a:solidFill>
                            <a:schemeClr val="tx1"/>
                          </a:solidFill>
                          <a:latin typeface="Arial"/>
                        </a:rPr>
                        <a:t>2023–24 FFVP Second Allocation Award Notifications</a:t>
                      </a:r>
                      <a:endParaRPr lang="en-US" dirty="0"/>
                    </a:p>
                  </a:txBody>
                  <a:tcPr marL="183750" marR="183750" anchor="ctr"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0" i="0" u="none" strike="noStrike" noProof="0" dirty="0">
                          <a:solidFill>
                            <a:schemeClr val="tx1"/>
                          </a:solidFill>
                          <a:latin typeface="Arial"/>
                        </a:rPr>
                        <a:t>End of September 2023</a:t>
                      </a:r>
                    </a:p>
                  </a:txBody>
                  <a:tcPr marL="183750" marR="183750" anchor="ctr"/>
                </a:tc>
                <a:extLst>
                  <a:ext uri="{0D108BD9-81ED-4DB2-BD59-A6C34878D82A}">
                    <a16:rowId xmlns:a16="http://schemas.microsoft.com/office/drawing/2014/main" val="2796981265"/>
                  </a:ext>
                </a:extLst>
              </a:tr>
              <a:tr h="797923"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0" i="0" u="none" strike="noStrike" noProof="0" dirty="0">
                          <a:solidFill>
                            <a:schemeClr val="tx1"/>
                          </a:solidFill>
                          <a:latin typeface="Arial"/>
                        </a:rPr>
                        <a:t>Equipment Assistance Grant (Request for Application)</a:t>
                      </a:r>
                    </a:p>
                  </a:txBody>
                  <a:tcPr marL="183750" marR="183750" anchor="ctr"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0" i="0" u="none" strike="noStrike" kern="1200" noProof="0" dirty="0">
                          <a:solidFill>
                            <a:schemeClr val="tx1"/>
                          </a:solidFill>
                          <a:latin typeface="Arial"/>
                        </a:rPr>
                        <a:t>October 2023</a:t>
                      </a:r>
                    </a:p>
                  </a:txBody>
                  <a:tcPr marL="183750" marR="183750" anchor="ctr"/>
                </a:tc>
                <a:extLst>
                  <a:ext uri="{0D108BD9-81ED-4DB2-BD59-A6C34878D82A}">
                    <a16:rowId xmlns:a16="http://schemas.microsoft.com/office/drawing/2014/main" val="179193208"/>
                  </a:ext>
                </a:extLst>
              </a:tr>
              <a:tr h="797924"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0" i="0" u="none" strike="noStrike" noProof="0" dirty="0">
                          <a:solidFill>
                            <a:schemeClr val="tx1"/>
                          </a:solidFill>
                          <a:latin typeface="Arial"/>
                        </a:rPr>
                        <a:t>Local Food for Schools funding disbursement </a:t>
                      </a:r>
                    </a:p>
                  </a:txBody>
                  <a:tcPr marL="183750" marR="183750" anchor="ctr"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0" i="0" u="none" strike="noStrike" kern="1200" noProof="0" dirty="0">
                          <a:solidFill>
                            <a:schemeClr val="tx1"/>
                          </a:solidFill>
                          <a:latin typeface="Arial"/>
                        </a:rPr>
                        <a:t>October 2023</a:t>
                      </a:r>
                    </a:p>
                  </a:txBody>
                  <a:tcPr marL="183750" marR="183750" anchor="ctr"/>
                </a:tc>
                <a:extLst>
                  <a:ext uri="{0D108BD9-81ED-4DB2-BD59-A6C34878D82A}">
                    <a16:rowId xmlns:a16="http://schemas.microsoft.com/office/drawing/2014/main" val="4262332136"/>
                  </a:ext>
                </a:extLst>
              </a:tr>
              <a:tr h="797925"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0" i="0" u="none" strike="noStrike" noProof="0" dirty="0">
                          <a:solidFill>
                            <a:schemeClr val="tx1"/>
                          </a:solidFill>
                          <a:latin typeface="Arial"/>
                        </a:rPr>
                        <a:t>SCA Funds Issued (Round Four)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marL="183750" marR="183750" anchor="ctr"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0" i="0" u="none" strike="noStrike" kern="1200" noProof="0" dirty="0">
                          <a:solidFill>
                            <a:schemeClr val="tx1"/>
                          </a:solidFill>
                          <a:latin typeface="Arial"/>
                        </a:rPr>
                        <a:t>December 2023</a:t>
                      </a:r>
                    </a:p>
                  </a:txBody>
                  <a:tcPr marL="183750" marR="183750" anchor="ctr"/>
                </a:tc>
                <a:extLst>
                  <a:ext uri="{0D108BD9-81ED-4DB2-BD59-A6C34878D82A}">
                    <a16:rowId xmlns:a16="http://schemas.microsoft.com/office/drawing/2014/main" val="49277643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088698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1024B-9AAF-575A-1804-C7AD4E220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9000" y="623207"/>
            <a:ext cx="10518321" cy="1524000"/>
          </a:xfrm>
        </p:spPr>
        <p:txBody>
          <a:bodyPr/>
          <a:lstStyle/>
          <a:p>
            <a:r>
              <a:rPr lang="en-US" dirty="0">
                <a:ea typeface="+mj-lt"/>
                <a:cs typeface="+mj-lt"/>
              </a:rPr>
              <a:t>Reminder:</a:t>
            </a:r>
            <a:br>
              <a:rPr lang="en-US" dirty="0">
                <a:ea typeface="+mj-lt"/>
                <a:cs typeface="+mj-lt"/>
              </a:rPr>
            </a:br>
            <a:r>
              <a:rPr lang="en-US" dirty="0">
                <a:ea typeface="+mj-lt"/>
                <a:cs typeface="+mj-lt"/>
              </a:rPr>
              <a:t>CA Healthy School Food Pathway </a:t>
            </a:r>
            <a:br>
              <a:rPr lang="en-US" dirty="0">
                <a:ea typeface="+mj-lt"/>
                <a:cs typeface="+mj-lt"/>
              </a:rPr>
            </a:br>
            <a:r>
              <a:rPr lang="en-US" dirty="0">
                <a:ea typeface="+mj-lt"/>
                <a:cs typeface="+mj-lt"/>
              </a:rPr>
              <a:t>Pre-Apprenticeship</a:t>
            </a:r>
            <a:endParaRPr lang="en-US" dirty="0"/>
          </a:p>
          <a:p>
            <a:endParaRPr lang="en-US" dirty="0">
              <a:cs typeface="Arial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8505C2-2D4C-E9B6-CEB0-68DD3A0AE5E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448773" y="2321637"/>
            <a:ext cx="5125984" cy="4319255"/>
          </a:xfrm>
        </p:spPr>
        <p:txBody>
          <a:bodyPr/>
          <a:lstStyle/>
          <a:p>
            <a:r>
              <a:rPr lang="en-US" dirty="0">
                <a:cs typeface="Arial"/>
              </a:rPr>
              <a:t>Application period is open</a:t>
            </a:r>
          </a:p>
          <a:p>
            <a:r>
              <a:rPr lang="en-US" dirty="0">
                <a:cs typeface="Arial"/>
              </a:rPr>
              <a:t>Deadline: August 25, 2023</a:t>
            </a:r>
          </a:p>
          <a:p>
            <a:r>
              <a:rPr lang="en-US" dirty="0">
                <a:cs typeface="Arial"/>
              </a:rPr>
              <a:t>Program start date: October 23, 2023</a:t>
            </a:r>
          </a:p>
          <a:p>
            <a:endParaRPr lang="en-US" dirty="0">
              <a:cs typeface="Arial"/>
            </a:endParaRP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98DECB3E-5E73-E649-4407-8A0A073D19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031696" y="2321637"/>
            <a:ext cx="4798018" cy="4215282"/>
          </a:xfrm>
        </p:spPr>
        <p:txBody>
          <a:bodyPr/>
          <a:lstStyle/>
          <a:p>
            <a:r>
              <a:rPr lang="en-US" dirty="0">
                <a:cs typeface="Arial"/>
              </a:rPr>
              <a:t>Seven-week course:</a:t>
            </a:r>
          </a:p>
          <a:p>
            <a:pPr lvl="1"/>
            <a:r>
              <a:rPr lang="en-US" dirty="0">
                <a:cs typeface="Arial"/>
              </a:rPr>
              <a:t>4 School Food Institute courses: 20 hours </a:t>
            </a:r>
          </a:p>
          <a:p>
            <a:pPr lvl="1"/>
            <a:r>
              <a:rPr lang="en-US" dirty="0">
                <a:cs typeface="Arial"/>
              </a:rPr>
              <a:t>2 virtual learning sessions: 3 hours </a:t>
            </a:r>
          </a:p>
          <a:p>
            <a:pPr lvl="1"/>
            <a:r>
              <a:rPr lang="en-US" dirty="0">
                <a:cs typeface="Arial"/>
              </a:rPr>
              <a:t>On-the-job learning: 12 hours a week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913263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A896FC-02A4-4859-8AFE-8236A533D7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Resources &amp; Other Announcements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A227159-5461-87AB-9C4E-AA2A4BFC17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500" y="1981200"/>
            <a:ext cx="6223000" cy="4114800"/>
          </a:xfrm>
        </p:spPr>
      </p:pic>
    </p:spTree>
    <p:extLst>
      <p:ext uri="{BB962C8B-B14F-4D97-AF65-F5344CB8AC3E}">
        <p14:creationId xmlns:p14="http://schemas.microsoft.com/office/powerpoint/2010/main" val="327531734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61FF9F-64F9-AA0A-07E2-DF71267CCC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44128" y="391753"/>
            <a:ext cx="9144000" cy="1143000"/>
          </a:xfrm>
        </p:spPr>
        <p:txBody>
          <a:bodyPr/>
          <a:lstStyle/>
          <a:p>
            <a:r>
              <a:rPr lang="en-US" dirty="0">
                <a:cs typeface="Arial"/>
              </a:rPr>
              <a:t>California Agriculture in the Classroom Conference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011AB8-12FE-C31A-25FD-36DF86BCB80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116262" y="1668015"/>
            <a:ext cx="9508566" cy="4724400"/>
          </a:xfrm>
        </p:spPr>
        <p:txBody>
          <a:bodyPr/>
          <a:lstStyle/>
          <a:p>
            <a:pPr marL="800100" indent="-457200">
              <a:spcBef>
                <a:spcPts val="0"/>
              </a:spcBef>
              <a:spcAft>
                <a:spcPts val="1200"/>
              </a:spcAft>
              <a:buFont typeface="Arial"/>
              <a:buChar char="•"/>
            </a:pPr>
            <a:r>
              <a:rPr lang="en-US" dirty="0">
                <a:effectLst/>
                <a:latin typeface="+mj-lt"/>
                <a:ea typeface="Calibri" panose="020F0502020204030204" pitchFamily="34" charset="0"/>
              </a:rPr>
              <a:t>Learn exciting ways to teach K-12 students where their food and fiber come from</a:t>
            </a:r>
            <a:endParaRPr lang="en-US" dirty="0">
              <a:cs typeface="Arial"/>
            </a:endParaRPr>
          </a:p>
          <a:p>
            <a:pPr marL="800100" indent="-457200">
              <a:spcBef>
                <a:spcPts val="0"/>
              </a:spcBef>
              <a:spcAft>
                <a:spcPts val="1200"/>
              </a:spcAft>
              <a:buFont typeface="Arial"/>
              <a:buChar char="•"/>
            </a:pPr>
            <a:r>
              <a:rPr lang="en-US" dirty="0">
                <a:effectLst/>
                <a:latin typeface="+mj-lt"/>
                <a:ea typeface="Calibri" panose="020F0502020204030204" pitchFamily="34" charset="0"/>
              </a:rPr>
              <a:t>For K-12 educators, administrators and volunteers</a:t>
            </a:r>
            <a:r>
              <a:rPr lang="en-US" dirty="0">
                <a:latin typeface="+mj-lt"/>
                <a:ea typeface="Calibri" panose="020F0502020204030204" pitchFamily="34" charset="0"/>
              </a:rPr>
              <a:t> </a:t>
            </a:r>
            <a:endParaRPr lang="en-US" dirty="0">
              <a:effectLst/>
              <a:latin typeface="+mj-lt"/>
              <a:ea typeface="Calibri" panose="020F0502020204030204" pitchFamily="34" charset="0"/>
              <a:cs typeface="Arial"/>
            </a:endParaRPr>
          </a:p>
          <a:p>
            <a:pPr marL="800100" indent="-457200">
              <a:spcBef>
                <a:spcPts val="0"/>
              </a:spcBef>
              <a:spcAft>
                <a:spcPts val="1200"/>
              </a:spcAft>
              <a:buFont typeface="Arial"/>
              <a:buChar char="•"/>
            </a:pPr>
            <a:r>
              <a:rPr lang="en-US" dirty="0">
                <a:latin typeface="+mj-lt"/>
                <a:cs typeface="Arial"/>
              </a:rPr>
              <a:t>Downtown Sacramento</a:t>
            </a:r>
          </a:p>
          <a:p>
            <a:pPr marL="800100" indent="-457200">
              <a:spcBef>
                <a:spcPts val="0"/>
              </a:spcBef>
              <a:spcAft>
                <a:spcPts val="1200"/>
              </a:spcAft>
              <a:buFont typeface="Arial"/>
              <a:buChar char="•"/>
            </a:pPr>
            <a:r>
              <a:rPr lang="en-US" dirty="0">
                <a:latin typeface="+mj-lt"/>
                <a:cs typeface="Arial"/>
              </a:rPr>
              <a:t>September 22–24, 2023</a:t>
            </a:r>
          </a:p>
          <a:p>
            <a:pPr marL="800100" indent="-457200">
              <a:spcBef>
                <a:spcPts val="0"/>
              </a:spcBef>
              <a:spcAft>
                <a:spcPts val="1200"/>
              </a:spcAft>
              <a:buFont typeface="Arial"/>
              <a:buChar char="•"/>
            </a:pPr>
            <a:r>
              <a:rPr lang="en-US" dirty="0">
                <a:latin typeface="+mj-lt"/>
                <a:cs typeface="Arial"/>
              </a:rPr>
              <a:t>Register now! 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C8675C3-E21B-53FC-6150-F37473AB73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0682" y="3425956"/>
            <a:ext cx="2430742" cy="243074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2233248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C74C89A-56A1-3A9E-8A31-5F2024DBDC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0000" y="237362"/>
            <a:ext cx="9144000" cy="1143000"/>
          </a:xfrm>
        </p:spPr>
        <p:txBody>
          <a:bodyPr/>
          <a:lstStyle/>
          <a:p>
            <a:r>
              <a:rPr lang="en-US" dirty="0"/>
              <a:t>New USDA Crediting Resources in Spanish!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BF6A5FE-A2F6-9674-DAEC-901ACC07FD5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275610" y="1526853"/>
            <a:ext cx="9672780" cy="2653146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400" dirty="0">
                <a:cs typeface="Arial"/>
              </a:rPr>
              <a:t>Now available in Spanish! 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400" dirty="0">
                <a:cs typeface="Arial"/>
              </a:rPr>
              <a:t>Easy-to-use tips on crediting: 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US" sz="2400" dirty="0">
                <a:cs typeface="Arial"/>
              </a:rPr>
              <a:t>Fruits</a:t>
            </a:r>
            <a:r>
              <a:rPr lang="en-US" sz="2400" dirty="0">
                <a:solidFill>
                  <a:srgbClr val="0A0909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, Meats/Meat Alternates, and Milk </a:t>
            </a:r>
            <a:r>
              <a:rPr lang="en-US" sz="2400" dirty="0">
                <a:cs typeface="Arial"/>
              </a:rPr>
              <a:t>to meet meal pattern requirements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400" dirty="0">
                <a:cs typeface="Arial"/>
              </a:rPr>
              <a:t>Includes a quiz to test your knowledge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400" dirty="0">
                <a:cs typeface="Arial"/>
              </a:rPr>
              <a:t>Access these </a:t>
            </a:r>
            <a:r>
              <a:rPr lang="en-US" sz="2400">
                <a:cs typeface="Arial"/>
              </a:rPr>
              <a:t>resources on </a:t>
            </a:r>
            <a:r>
              <a:rPr lang="en-US" sz="2400" dirty="0">
                <a:cs typeface="Arial"/>
              </a:rPr>
              <a:t>the USDA web page at </a:t>
            </a:r>
            <a:r>
              <a:rPr lang="es-ES" sz="2400" dirty="0">
                <a:hlinkClick r:id="rId3" tooltip="USDA Crediting Tip Sheets in Child Nutrition Programs web page"/>
              </a:rPr>
              <a:t>https://www.fns.usda.gov/es/tn/crediting-tip-sheets-child-nutrition-programs</a:t>
            </a:r>
            <a:endParaRPr lang="en-US" sz="2400" dirty="0">
              <a:cs typeface="Arial"/>
            </a:endParaRP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27DBCE06-9C2D-F3F9-8A0E-EA4935AFCD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7387" y="4712278"/>
            <a:ext cx="2783258" cy="159102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4811786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BD1AC7-97CB-D99B-62CF-0AFE437BA1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8641" y="566468"/>
            <a:ext cx="9144000" cy="1143000"/>
          </a:xfrm>
        </p:spPr>
        <p:txBody>
          <a:bodyPr/>
          <a:lstStyle/>
          <a:p>
            <a:r>
              <a:rPr lang="en-US" dirty="0">
                <a:cs typeface="Arial"/>
              </a:rPr>
              <a:t> </a:t>
            </a:r>
            <a:br>
              <a:rPr lang="en-US" dirty="0">
                <a:cs typeface="Arial"/>
              </a:rPr>
            </a:br>
            <a:r>
              <a:rPr lang="en-US" dirty="0">
                <a:cs typeface="Arial"/>
              </a:rPr>
              <a:t>Healthy Meals Incentives CA Grantees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ECB04B-4586-B68B-9048-1DD3462BFFB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396226" y="2174726"/>
            <a:ext cx="4808388" cy="3954761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400" dirty="0">
                <a:cs typeface="Arial"/>
              </a:rPr>
              <a:t>Evergreen Union School District </a:t>
            </a:r>
            <a:endParaRPr lang="en-US" dirty="0"/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400" dirty="0">
                <a:cs typeface="Arial"/>
              </a:rPr>
              <a:t>Los Molinos USD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400" dirty="0">
                <a:cs typeface="Arial"/>
              </a:rPr>
              <a:t>Nevada City School of the Arts 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400" dirty="0">
                <a:cs typeface="Arial"/>
              </a:rPr>
              <a:t>Esparto USD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400" dirty="0">
                <a:cs typeface="Arial"/>
              </a:rPr>
              <a:t>Invictus Academy of Richmond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400" dirty="0">
                <a:cs typeface="Arial"/>
              </a:rPr>
              <a:t>Los Gatos-Saratoga Union High School District</a:t>
            </a:r>
          </a:p>
          <a:p>
            <a:endParaRPr lang="en-US" sz="2400" dirty="0">
              <a:cs typeface="Arial"/>
            </a:endParaRPr>
          </a:p>
          <a:p>
            <a:endParaRPr lang="en-US" dirty="0">
              <a:cs typeface="Arial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253EACF-1F0D-ACB8-6F89-07E87043BE25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094354" y="2177752"/>
            <a:ext cx="4313238" cy="2006600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400" dirty="0">
                <a:cs typeface="Arial"/>
              </a:rPr>
              <a:t>Newman-Crows Landing USD</a:t>
            </a:r>
            <a:endParaRPr lang="en-US" dirty="0"/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400" dirty="0">
                <a:cs typeface="Arial"/>
              </a:rPr>
              <a:t>Soledad USD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400" dirty="0">
                <a:cs typeface="Arial"/>
              </a:rPr>
              <a:t>Farmworkers Institute of Leadership and Education Development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400" dirty="0">
                <a:cs typeface="Arial"/>
              </a:rPr>
              <a:t>Carpinteria USD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400" dirty="0">
                <a:cs typeface="Arial"/>
              </a:rPr>
              <a:t>Borrego Springs USD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891249B-A638-61EA-5733-E1288F3D4E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sz="quarter" idx="15"/>
          </p:nvPr>
        </p:nvPicPr>
        <p:blipFill>
          <a:blip r:embed="rId3"/>
          <a:stretch>
            <a:fillRect/>
          </a:stretch>
        </p:blipFill>
        <p:spPr>
          <a:xfrm>
            <a:off x="10253705" y="62503"/>
            <a:ext cx="1761046" cy="2095140"/>
          </a:xfrm>
        </p:spPr>
      </p:pic>
    </p:spTree>
    <p:extLst>
      <p:ext uri="{BB962C8B-B14F-4D97-AF65-F5344CB8AC3E}">
        <p14:creationId xmlns:p14="http://schemas.microsoft.com/office/powerpoint/2010/main" val="218164846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630741-5CD4-51BD-EB3D-AF8C1D0615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Arial"/>
              </a:rPr>
              <a:t>Team Nutrition School Lunch Menu E-Poster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3B7614-D093-D622-CA76-A5717C42879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598615" y="2020277"/>
            <a:ext cx="6832748" cy="4356509"/>
          </a:xfrm>
        </p:spPr>
        <p:txBody>
          <a:bodyPr/>
          <a:lstStyle/>
          <a:p>
            <a:r>
              <a:rPr lang="en-US" sz="2800" dirty="0">
                <a:cs typeface="Arial"/>
              </a:rPr>
              <a:t>Display your daily lunch menu options</a:t>
            </a:r>
          </a:p>
          <a:p>
            <a:r>
              <a:rPr lang="en-US" sz="2800" dirty="0">
                <a:cs typeface="Arial"/>
              </a:rPr>
              <a:t>Remind students to eat a variety of foods and build a healthy meal</a:t>
            </a:r>
          </a:p>
          <a:p>
            <a:r>
              <a:rPr lang="en-US" sz="2800" dirty="0">
                <a:cs typeface="Arial"/>
              </a:rPr>
              <a:t>Electronic message boards, webpages, and social media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800" dirty="0">
                <a:cs typeface="Arial"/>
              </a:rPr>
              <a:t>Access on the Team Nutrition Back to School Resources web page at </a:t>
            </a:r>
            <a:r>
              <a:rPr lang="en-US" sz="2800" dirty="0">
                <a:ea typeface="+mn-lt"/>
                <a:cs typeface="+mn-lt"/>
                <a:hlinkClick r:id="rId3" tooltip="USDA Back to School Resources web page"/>
              </a:rPr>
              <a:t>https://www.fns.usda.gov/tn/back-school </a:t>
            </a:r>
            <a:endParaRPr lang="en-US" sz="2800" dirty="0">
              <a:cs typeface="Arial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1F1DE58-26AC-B6C8-3555-AA348212B5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9391041" y="2286223"/>
            <a:ext cx="2521384" cy="3583710"/>
          </a:xfrm>
        </p:spPr>
      </p:pic>
    </p:spTree>
    <p:extLst>
      <p:ext uri="{BB962C8B-B14F-4D97-AF65-F5344CB8AC3E}">
        <p14:creationId xmlns:p14="http://schemas.microsoft.com/office/powerpoint/2010/main" val="143059993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AEF801-57A1-D5DA-839B-0AD2C6ADD7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09273" y="101600"/>
            <a:ext cx="9144000" cy="1143000"/>
          </a:xfrm>
        </p:spPr>
        <p:txBody>
          <a:bodyPr/>
          <a:lstStyle/>
          <a:p>
            <a:r>
              <a:rPr lang="en-US" dirty="0">
                <a:cs typeface="Arial"/>
              </a:rPr>
              <a:t>Back-to-School Toolbox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7FAE7D-D0A0-8527-476B-3C97B7D4F8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324049" y="1357138"/>
            <a:ext cx="6309806" cy="4513942"/>
          </a:xfrm>
        </p:spPr>
        <p:txBody>
          <a:bodyPr/>
          <a:lstStyle/>
          <a:p>
            <a:r>
              <a:rPr lang="en-US" dirty="0">
                <a:cs typeface="Arial"/>
              </a:rPr>
              <a:t>Check out the new Institute of Child Nutrition (ICN) Back to School web page and resources: </a:t>
            </a:r>
          </a:p>
          <a:p>
            <a:pPr lvl="1"/>
            <a:r>
              <a:rPr lang="en-US" dirty="0">
                <a:cs typeface="Arial"/>
              </a:rPr>
              <a:t>Checklist Guide to Opening Your Kitchen After Break</a:t>
            </a:r>
          </a:p>
          <a:p>
            <a:pPr lvl="2"/>
            <a:r>
              <a:rPr lang="en-US" dirty="0">
                <a:cs typeface="Arial"/>
              </a:rPr>
              <a:t>Video and downloadable PDF</a:t>
            </a:r>
          </a:p>
          <a:p>
            <a:pPr lvl="1"/>
            <a:r>
              <a:rPr lang="en-US" dirty="0">
                <a:cs typeface="Arial"/>
              </a:rPr>
              <a:t>New website features including helpful icons to help filter categories</a:t>
            </a:r>
          </a:p>
          <a:p>
            <a:pPr lvl="1"/>
            <a:endParaRPr lang="en-US" dirty="0">
              <a:cs typeface="Arial"/>
            </a:endParaRPr>
          </a:p>
        </p:txBody>
      </p:sp>
      <p:pic>
        <p:nvPicPr>
          <p:cNvPr id="5" name="Content Placeholder 4" descr="Clip of ICN Back to School Toolbox features a red toolbox filled with supplies and on the right a picture of a chef.">
            <a:extLst>
              <a:ext uri="{FF2B5EF4-FFF2-40B4-BE49-F238E27FC236}">
                <a16:creationId xmlns:a16="http://schemas.microsoft.com/office/drawing/2014/main" id="{6870D420-D6E7-98B4-3D19-30585C1CFA8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8629502" y="2615680"/>
            <a:ext cx="3478126" cy="1743947"/>
          </a:xfrm>
        </p:spPr>
      </p:pic>
    </p:spTree>
    <p:extLst>
      <p:ext uri="{BB962C8B-B14F-4D97-AF65-F5344CB8AC3E}">
        <p14:creationId xmlns:p14="http://schemas.microsoft.com/office/powerpoint/2010/main" val="100822615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D97B57-4B13-9392-8A10-263FE67A4D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0000" y="54244"/>
            <a:ext cx="9144000" cy="1143000"/>
          </a:xfrm>
        </p:spPr>
        <p:txBody>
          <a:bodyPr/>
          <a:lstStyle/>
          <a:p>
            <a:r>
              <a:rPr lang="en-US" dirty="0">
                <a:cs typeface="Arial"/>
              </a:rPr>
              <a:t>Training: Child Nutrition on Demand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D4FE96-A545-EEFA-182E-FAB2A3C25B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545285" y="1201391"/>
            <a:ext cx="9688162" cy="3688596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800" dirty="0">
                <a:cs typeface="Arial"/>
              </a:rPr>
              <a:t>ICN offering the Child Nutrition on Demand video series</a:t>
            </a:r>
            <a:endParaRPr lang="en-US" dirty="0"/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800" dirty="0">
                <a:cs typeface="Arial"/>
              </a:rPr>
              <a:t>Topics include: 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US" sz="2400" dirty="0">
                <a:cs typeface="Arial"/>
              </a:rPr>
              <a:t>Inventory Management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US" sz="2400" dirty="0">
                <a:cs typeface="Arial"/>
              </a:rPr>
              <a:t>Customer Experience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US" sz="2400" dirty="0">
                <a:cs typeface="Arial"/>
              </a:rPr>
              <a:t>Financial Management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US" sz="2400" dirty="0">
                <a:cs typeface="Arial"/>
              </a:rPr>
              <a:t>Marketing 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US" sz="2400" dirty="0">
                <a:cs typeface="Arial"/>
              </a:rPr>
              <a:t>Orientation &amp; Training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US" sz="2400" dirty="0">
                <a:cs typeface="Arial"/>
              </a:rPr>
              <a:t>Recruiting &amp; Retaining Employees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800" dirty="0">
                <a:cs typeface="Arial"/>
              </a:rPr>
              <a:t>Register at </a:t>
            </a:r>
            <a:r>
              <a:rPr lang="en-US" sz="2800" dirty="0">
                <a:cs typeface="Arial"/>
                <a:hlinkClick r:id="rId3" tooltip="Institute of Child Nutrition (ICN) web page"/>
              </a:rPr>
              <a:t>https://theicn.org</a:t>
            </a:r>
            <a:r>
              <a:rPr lang="en-US" sz="2800" dirty="0">
                <a:cs typeface="Arial"/>
              </a:rPr>
              <a:t>  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349BDBE-247F-6131-A682-BD7DDF4630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7947227" y="2360801"/>
            <a:ext cx="3809961" cy="21376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4441679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47449A-0317-6B41-E52E-94C7408C92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+mj-lt"/>
                <a:cs typeface="+mj-lt"/>
              </a:rPr>
              <a:t>School Nutrition Department Vacancy and Turnover Rate Survey</a:t>
            </a:r>
            <a:endParaRPr lang="en-US" dirty="0">
              <a:cs typeface="Arial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9AF2DF-7272-17AE-C2B2-93598FBE8D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40000" y="2236694"/>
            <a:ext cx="9144000" cy="4114800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800" dirty="0">
                <a:cs typeface="Arial"/>
              </a:rPr>
              <a:t>Goal: Assess California's school food labor challenges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800" dirty="0">
                <a:cs typeface="Arial"/>
              </a:rPr>
              <a:t>Sponsors: Chef Ann Foundation in partnership with the California School Nutrition Association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800" dirty="0">
                <a:cs typeface="Arial"/>
              </a:rPr>
              <a:t>Responses will be used to help identify solutions.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800" dirty="0">
                <a:cs typeface="Arial"/>
              </a:rPr>
              <a:t>Survey is being conducted by the Food Insight Group.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800" dirty="0">
                <a:cs typeface="Arial"/>
              </a:rPr>
              <a:t>Due: </a:t>
            </a:r>
            <a:r>
              <a:rPr lang="en-US" sz="2800" b="1" dirty="0">
                <a:cs typeface="Arial"/>
              </a:rPr>
              <a:t>August 25, 2023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endParaRPr lang="en-US" sz="28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6231145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C1D90B-FE8F-985A-504A-367878DCC4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0000" y="451945"/>
            <a:ext cx="9144000" cy="1143000"/>
          </a:xfrm>
        </p:spPr>
        <p:txBody>
          <a:bodyPr/>
          <a:lstStyle/>
          <a:p>
            <a:r>
              <a:rPr lang="en-US" dirty="0">
                <a:cs typeface="Arial"/>
              </a:rPr>
              <a:t>2023 Farm to School Census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C4D5AF-1793-9153-DF42-80EFB3D1F19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385017" y="1800303"/>
            <a:ext cx="9042291" cy="3838960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2000"/>
              </a:spcAft>
            </a:pPr>
            <a:r>
              <a:rPr lang="en-US" sz="2800" dirty="0">
                <a:cs typeface="Arial"/>
              </a:rPr>
              <a:t>The USDA is surveying all SFA’s regarding local foods and Farm to School activities. </a:t>
            </a:r>
            <a:endParaRPr lang="en-US" dirty="0">
              <a:cs typeface="Arial"/>
            </a:endParaRPr>
          </a:p>
          <a:p>
            <a:pPr>
              <a:spcBef>
                <a:spcPts val="0"/>
              </a:spcBef>
              <a:spcAft>
                <a:spcPts val="2000"/>
              </a:spcAft>
            </a:pPr>
            <a:r>
              <a:rPr lang="en-US" sz="2800" dirty="0">
                <a:cs typeface="Arial"/>
              </a:rPr>
              <a:t>The Census is conducted every four years. </a:t>
            </a:r>
          </a:p>
          <a:p>
            <a:pPr>
              <a:spcBef>
                <a:spcPts val="0"/>
              </a:spcBef>
              <a:spcAft>
                <a:spcPts val="2000"/>
              </a:spcAft>
            </a:pPr>
            <a:r>
              <a:rPr lang="en-US" sz="2800" dirty="0">
                <a:cs typeface="Arial"/>
              </a:rPr>
              <a:t>All SFA’s are strongly encouraged to complete the census.  </a:t>
            </a:r>
          </a:p>
          <a:p>
            <a:pPr>
              <a:spcBef>
                <a:spcPts val="0"/>
              </a:spcBef>
              <a:spcAft>
                <a:spcPts val="2000"/>
              </a:spcAft>
            </a:pPr>
            <a:r>
              <a:rPr lang="en-US" sz="2800" dirty="0">
                <a:cs typeface="Arial"/>
              </a:rPr>
              <a:t>Anticipated release date of October 2023. </a:t>
            </a:r>
          </a:p>
          <a:p>
            <a:endParaRPr lang="en-US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8195523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0315A6-F2A6-43B3-AD16-F2CC188B80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4943" y="313277"/>
            <a:ext cx="9412514" cy="1143000"/>
          </a:xfrm>
        </p:spPr>
        <p:txBody>
          <a:bodyPr/>
          <a:lstStyle/>
          <a:p>
            <a:r>
              <a:rPr lang="en-US" dirty="0"/>
              <a:t>Tuesday @ 2pm Town Hall Schedule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4A9185-9CB9-4EE8-92A3-A0FA101F8B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540000" y="1469585"/>
            <a:ext cx="9042400" cy="466627"/>
          </a:xfrm>
        </p:spPr>
        <p:txBody>
          <a:bodyPr/>
          <a:lstStyle/>
          <a:p>
            <a:pPr marL="0" indent="0" algn="ctr">
              <a:buNone/>
            </a:pPr>
            <a:r>
              <a:rPr lang="en-US" sz="3200" dirty="0"/>
              <a:t>Held on the fourth Tuesday of the month</a:t>
            </a:r>
            <a:endParaRPr lang="en-US" dirty="0"/>
          </a:p>
        </p:txBody>
      </p:sp>
      <p:graphicFrame>
        <p:nvGraphicFramePr>
          <p:cNvPr id="5" name="Table 5" descr="October will feature two Town Halls. The October 3 and December 12 will be state updates only and Oct 31 will include a guest speaker.">
            <a:extLst>
              <a:ext uri="{FF2B5EF4-FFF2-40B4-BE49-F238E27FC236}">
                <a16:creationId xmlns:a16="http://schemas.microsoft.com/office/drawing/2014/main" id="{B69A7FEC-4728-4FFE-B4C6-BBE1F6709ECA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701020081"/>
              </p:ext>
            </p:extLst>
          </p:nvPr>
        </p:nvGraphicFramePr>
        <p:xfrm>
          <a:off x="2354943" y="2338980"/>
          <a:ext cx="9304770" cy="39472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21321">
                  <a:extLst>
                    <a:ext uri="{9D8B030D-6E8A-4147-A177-3AD203B41FA5}">
                      <a16:colId xmlns:a16="http://schemas.microsoft.com/office/drawing/2014/main" val="1857206355"/>
                    </a:ext>
                  </a:extLst>
                </a:gridCol>
                <a:gridCol w="4874172">
                  <a:extLst>
                    <a:ext uri="{9D8B030D-6E8A-4147-A177-3AD203B41FA5}">
                      <a16:colId xmlns:a16="http://schemas.microsoft.com/office/drawing/2014/main" val="4211457138"/>
                    </a:ext>
                  </a:extLst>
                </a:gridCol>
                <a:gridCol w="1909277">
                  <a:extLst>
                    <a:ext uri="{9D8B030D-6E8A-4147-A177-3AD203B41FA5}">
                      <a16:colId xmlns:a16="http://schemas.microsoft.com/office/drawing/2014/main" val="398561056"/>
                    </a:ext>
                  </a:extLst>
                </a:gridCol>
              </a:tblGrid>
              <a:tr h="45741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Month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Format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Date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0875962"/>
                  </a:ext>
                </a:extLst>
              </a:tr>
              <a:tr h="346766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2800" dirty="0"/>
                        <a:t>October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kern="120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State Update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b="0" i="0" u="none" strike="noStrike" noProof="0" dirty="0">
                        <a:solidFill>
                          <a:srgbClr val="000000"/>
                        </a:solidFill>
                        <a:latin typeface="+mn-lt"/>
                      </a:endParaRPr>
                    </a:p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b="0" i="0" u="none" strike="noStrike" kern="1200" noProof="0" dirty="0">
                          <a:solidFill>
                            <a:schemeClr val="tx1"/>
                          </a:solidFill>
                          <a:latin typeface="Arial"/>
                        </a:rPr>
                        <a:t>State Update and Guest 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b="0" i="0" u="none" strike="noStrike" kern="1200" noProof="0" dirty="0">
                          <a:solidFill>
                            <a:schemeClr val="tx1"/>
                          </a:solidFill>
                          <a:latin typeface="Arial"/>
                        </a:rPr>
                        <a:t>Speaker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>
                          <a:solidFill>
                            <a:schemeClr val="tx1"/>
                          </a:solidFill>
                        </a:rPr>
                        <a:t>10/03/23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dirty="0">
                        <a:solidFill>
                          <a:schemeClr val="tx1"/>
                        </a:solidFill>
                      </a:endParaRPr>
                    </a:p>
                    <a:p>
                      <a:pPr lvl="0" algn="ctr">
                        <a:buNone/>
                      </a:pPr>
                      <a:r>
                        <a:rPr lang="en-US" sz="2800" dirty="0">
                          <a:solidFill>
                            <a:schemeClr val="tx1"/>
                          </a:solidFill>
                        </a:rPr>
                        <a:t>10/31/23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49704074"/>
                  </a:ext>
                </a:extLst>
              </a:tr>
              <a:tr h="815381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2800" dirty="0"/>
                        <a:t>November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lvl="0" algn="l">
                        <a:buNone/>
                      </a:pPr>
                      <a:r>
                        <a:rPr lang="en-US" sz="2800" b="0" i="0" u="none" strike="noStrike" kern="1200" dirty="0">
                          <a:solidFill>
                            <a:srgbClr val="000000"/>
                          </a:solidFill>
                          <a:latin typeface="Arial"/>
                          <a:ea typeface="+mn-ea"/>
                          <a:cs typeface="+mn-cs"/>
                        </a:rPr>
                        <a:t>No meeting scheduled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2800" dirty="0">
                          <a:solidFill>
                            <a:schemeClr val="tx1"/>
                          </a:solidFill>
                        </a:rPr>
                        <a:t>N/A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00258747"/>
                  </a:ext>
                </a:extLst>
              </a:tr>
              <a:tr h="815382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2800" dirty="0"/>
                        <a:t>December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lvl="0" algn="l" defTabSz="914400" rtl="0" eaLnBrk="1" latinLnBrk="0" hangingPunct="1">
                        <a:buNone/>
                      </a:pPr>
                      <a:r>
                        <a:rPr lang="en-US" sz="2800" b="0" i="0" u="none" strike="noStrike" kern="1200" dirty="0">
                          <a:solidFill>
                            <a:srgbClr val="000000"/>
                          </a:solidFill>
                          <a:latin typeface="Arial"/>
                          <a:ea typeface="+mn-ea"/>
                          <a:cs typeface="+mn-cs"/>
                        </a:rPr>
                        <a:t>State Update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2800" dirty="0">
                          <a:solidFill>
                            <a:schemeClr val="tx1"/>
                          </a:solidFill>
                        </a:rPr>
                        <a:t>12/12/23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726018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9468381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8FB3E98A-6E25-4EEA-B238-7C88F1FFBC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32945" y="229004"/>
            <a:ext cx="9144000" cy="1143000"/>
          </a:xfrm>
        </p:spPr>
        <p:txBody>
          <a:bodyPr/>
          <a:lstStyle/>
          <a:p>
            <a:r>
              <a:rPr lang="en-US" dirty="0"/>
              <a:t>Thank you!</a:t>
            </a:r>
          </a:p>
        </p:txBody>
      </p:sp>
      <p:pic>
        <p:nvPicPr>
          <p:cNvPr id="3" name="Content Placeholder 2" descr="Transforming California Schools: A schoolhouse surrounded by seven segments: Universal Prekindergarten, Community Schools, Professional Learning, Antibias Education, Mental Health Programs, Expanded Learning Programs, and Universal Meals.">
            <a:extLst>
              <a:ext uri="{FF2B5EF4-FFF2-40B4-BE49-F238E27FC236}">
                <a16:creationId xmlns:a16="http://schemas.microsoft.com/office/drawing/2014/main" id="{675C2956-096F-40C7-9CFD-037DBDBF6E77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3"/>
          <a:stretch>
            <a:fillRect/>
          </a:stretch>
        </p:blipFill>
        <p:spPr>
          <a:xfrm>
            <a:off x="2596273" y="1542572"/>
            <a:ext cx="4005279" cy="3333298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D0776D3-2ACD-4467-963F-6F47B5CAF99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51621" y="2440891"/>
            <a:ext cx="6096000" cy="2827524"/>
          </a:xfrm>
        </p:spPr>
        <p:txBody>
          <a:bodyPr/>
          <a:lstStyle/>
          <a:p>
            <a:pPr marL="0" indent="0" algn="ctr">
              <a:buNone/>
            </a:pPr>
            <a:r>
              <a:rPr lang="en-US" sz="48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Next Town Hall:  </a:t>
            </a:r>
            <a:endParaRPr lang="en-US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  <a:p>
            <a:pPr marL="0" indent="0" algn="ctr">
              <a:buNone/>
            </a:pPr>
            <a:r>
              <a:rPr lang="en-US" sz="4400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October 3, 2023</a:t>
            </a:r>
            <a:endParaRPr lang="en-US" sz="4400" b="1" dirty="0">
              <a:solidFill>
                <a:schemeClr val="tx2"/>
              </a:solidFill>
              <a:ea typeface="+mj-ea"/>
              <a:cs typeface="+mj-cs"/>
            </a:endParaRPr>
          </a:p>
          <a:p>
            <a:pPr marL="0" indent="0" algn="ctr">
              <a:buNone/>
            </a:pPr>
            <a:endParaRPr lang="en-US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  <a:p>
            <a:pPr marL="0" indent="0" algn="ctr">
              <a:buNone/>
            </a:pPr>
            <a:endParaRPr lang="en-US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650A7208-5F38-40CE-B427-CA17C26165E2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2829939" y="5143461"/>
            <a:ext cx="8703356" cy="614952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chemeClr val="tx2"/>
                </a:solidFill>
              </a:rPr>
              <a:t>This institution is an equal opportunity provider</a:t>
            </a:r>
            <a:endParaRPr lang="en-US" dirty="0">
              <a:solidFill>
                <a:schemeClr val="tx2"/>
              </a:solidFill>
              <a:cs typeface="Arial"/>
            </a:endParaRP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57218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E05A1-583A-440C-DE48-34D478686C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7509" y="149525"/>
            <a:ext cx="9144000" cy="1143000"/>
          </a:xfrm>
        </p:spPr>
        <p:txBody>
          <a:bodyPr/>
          <a:lstStyle/>
          <a:p>
            <a:r>
              <a:rPr lang="en-US" dirty="0">
                <a:cs typeface="Arial"/>
              </a:rPr>
              <a:t>In the News: CA School Lunches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00AB8A-8D34-FD1E-8350-760C590FC51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468113" y="1377351"/>
            <a:ext cx="7101456" cy="4114800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2000"/>
              </a:spcAft>
            </a:pPr>
            <a:r>
              <a:rPr lang="en-US" sz="2400" dirty="0">
                <a:cs typeface="Arial"/>
              </a:rPr>
              <a:t>Article: </a:t>
            </a:r>
            <a:r>
              <a:rPr lang="en-US" sz="2400" i="1" dirty="0">
                <a:cs typeface="Arial"/>
              </a:rPr>
              <a:t>Goodbye hotdogs, hello vegan masala: California's school lunches are going gourmet</a:t>
            </a:r>
            <a:r>
              <a:rPr lang="en-US" sz="2400" dirty="0">
                <a:cs typeface="Arial"/>
              </a:rPr>
              <a:t> on August 10, 2023, in CALMATTERS, by Carolyn James </a:t>
            </a:r>
          </a:p>
          <a:p>
            <a:pPr>
              <a:spcBef>
                <a:spcPts val="0"/>
              </a:spcBef>
              <a:spcAft>
                <a:spcPts val="2000"/>
              </a:spcAft>
            </a:pPr>
            <a:r>
              <a:rPr lang="en-US" sz="2400" dirty="0">
                <a:cs typeface="Arial"/>
              </a:rPr>
              <a:t>Highlights state and federal funding supporting infrastructure improvements, staff training, freshly prepared meals, farm to school, and locally sourced foods</a:t>
            </a:r>
          </a:p>
          <a:p>
            <a:pPr>
              <a:spcBef>
                <a:spcPts val="0"/>
              </a:spcBef>
              <a:spcAft>
                <a:spcPts val="2000"/>
              </a:spcAft>
            </a:pPr>
            <a:r>
              <a:rPr lang="en-US" sz="2400" dirty="0">
                <a:cs typeface="Arial"/>
              </a:rPr>
              <a:t>Feature's school meal improvements from various school food authorities (SFA)</a:t>
            </a:r>
          </a:p>
          <a:p>
            <a:endParaRPr lang="en-US" dirty="0">
              <a:cs typeface="Arial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51922AF-C32D-D2B8-1BC1-2A00FC7643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9442090" y="3599625"/>
            <a:ext cx="2644476" cy="1956252"/>
          </a:xfrm>
        </p:spPr>
      </p:pic>
    </p:spTree>
    <p:extLst>
      <p:ext uri="{BB962C8B-B14F-4D97-AF65-F5344CB8AC3E}">
        <p14:creationId xmlns:p14="http://schemas.microsoft.com/office/powerpoint/2010/main" val="36862818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>
            <a:extLst>
              <a:ext uri="{FF2B5EF4-FFF2-40B4-BE49-F238E27FC236}">
                <a16:creationId xmlns:a16="http://schemas.microsoft.com/office/drawing/2014/main" id="{B758084D-9F7B-0E60-7B26-0F051E0CA4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Poway Unified School District (USD)</a:t>
            </a:r>
          </a:p>
        </p:txBody>
      </p:sp>
      <p:pic>
        <p:nvPicPr>
          <p:cNvPr id="15" name="Content Placeholder 14" descr="&quot;Poway Unified emphasizes nutrition as students head back to school&quot; with screen shot of five meal options at the cafeteria and POS form KGTV">
            <a:extLst>
              <a:ext uri="{FF2B5EF4-FFF2-40B4-BE49-F238E27FC236}">
                <a16:creationId xmlns:a16="http://schemas.microsoft.com/office/drawing/2014/main" id="{AC693C6B-2C90-8643-DDBD-5452B934521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0986" y="1885490"/>
            <a:ext cx="7196859" cy="3586895"/>
          </a:xfrm>
        </p:spPr>
      </p:pic>
      <p:pic>
        <p:nvPicPr>
          <p:cNvPr id="17" name="Content Placeholder 16" descr="T20 studio screen shot of school lunch featuring two street tacos, green salad with carrots, red apple, sliced oranges and carton of milk.">
            <a:extLst>
              <a:ext uri="{FF2B5EF4-FFF2-40B4-BE49-F238E27FC236}">
                <a16:creationId xmlns:a16="http://schemas.microsoft.com/office/drawing/2014/main" id="{98EB1A27-72C4-96A5-244C-A9B74BD429C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3600" y="2821028"/>
            <a:ext cx="4470400" cy="2539053"/>
          </a:xfrm>
        </p:spPr>
      </p:pic>
    </p:spTree>
    <p:extLst>
      <p:ext uri="{BB962C8B-B14F-4D97-AF65-F5344CB8AC3E}">
        <p14:creationId xmlns:p14="http://schemas.microsoft.com/office/powerpoint/2010/main" val="37069353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BD8A61-6F35-4137-AD3F-3F0FEB6D50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Turnip the Beet Awards for </a:t>
            </a:r>
            <a:br>
              <a:rPr lang="en-US" dirty="0"/>
            </a:br>
            <a:r>
              <a:rPr lang="en-US" dirty="0"/>
              <a:t>Summer 2023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4EED1B-1000-4FF5-822E-F3E9E2AFC0E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540000" y="1981200"/>
            <a:ext cx="8794482" cy="4271107"/>
          </a:xfrm>
        </p:spPr>
        <p:txBody>
          <a:bodyPr/>
          <a:lstStyle/>
          <a:p>
            <a:r>
              <a:rPr lang="en-US" dirty="0">
                <a:cs typeface="Arial"/>
              </a:rPr>
              <a:t>Recognition for outstanding Summer Meal Program Sponsors</a:t>
            </a:r>
          </a:p>
          <a:p>
            <a:pPr marL="0" indent="0">
              <a:buNone/>
            </a:pPr>
            <a:endParaRPr lang="en-US" sz="1200" dirty="0">
              <a:cs typeface="Arial"/>
            </a:endParaRPr>
          </a:p>
          <a:p>
            <a:r>
              <a:rPr lang="en-US" dirty="0">
                <a:cs typeface="Arial"/>
              </a:rPr>
              <a:t>Open to Summer Food Service Program and Seamless Summer Option Operators</a:t>
            </a:r>
          </a:p>
          <a:p>
            <a:endParaRPr lang="en-US" sz="1200" dirty="0">
              <a:cs typeface="Arial"/>
            </a:endParaRPr>
          </a:p>
          <a:p>
            <a:pPr>
              <a:spcBef>
                <a:spcPts val="0"/>
              </a:spcBef>
            </a:pPr>
            <a:r>
              <a:rPr lang="en-US" dirty="0">
                <a:cs typeface="Arial"/>
              </a:rPr>
              <a:t>Nominations due to </a:t>
            </a:r>
            <a:r>
              <a:rPr lang="en-US" dirty="0">
                <a:cs typeface="Arial"/>
                <a:hlinkClick r:id="rId3" tooltip="Summer Food Service Program (SFSP) email address"/>
              </a:rPr>
              <a:t>SFSP@cde.ca.gov</a:t>
            </a:r>
            <a:r>
              <a:rPr lang="en-US" dirty="0">
                <a:cs typeface="Arial"/>
              </a:rPr>
              <a:t> by 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b="1" dirty="0">
                <a:cs typeface="Arial"/>
              </a:rPr>
              <a:t>   August 30, 2023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93937797-087B-1189-090B-0C7D25A465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9252" y="5075674"/>
            <a:ext cx="2102030" cy="1620131"/>
          </a:xfrm>
        </p:spPr>
      </p:pic>
    </p:spTree>
    <p:extLst>
      <p:ext uri="{BB962C8B-B14F-4D97-AF65-F5344CB8AC3E}">
        <p14:creationId xmlns:p14="http://schemas.microsoft.com/office/powerpoint/2010/main" val="36352292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F3C08B-E30A-D9F0-998F-C638B19BC0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Arial"/>
              </a:rPr>
              <a:t>Thank You for Participating in </a:t>
            </a:r>
            <a:br>
              <a:rPr lang="en-US" dirty="0">
                <a:cs typeface="Arial"/>
              </a:rPr>
            </a:br>
            <a:r>
              <a:rPr lang="en-US" dirty="0">
                <a:cs typeface="Arial"/>
              </a:rPr>
              <a:t>Farm to Summer Celebration Week!</a:t>
            </a:r>
          </a:p>
          <a:p>
            <a:endParaRPr lang="en-US" dirty="0">
              <a:cs typeface="Arial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9A4B5E-5B64-313A-5DAE-F4F7FCE9BC5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458322" y="1806085"/>
            <a:ext cx="9735127" cy="4807527"/>
          </a:xfrm>
        </p:spPr>
        <p:txBody>
          <a:bodyPr/>
          <a:lstStyle/>
          <a:p>
            <a:pPr>
              <a:spcBef>
                <a:spcPts val="1400"/>
              </a:spcBef>
              <a:spcAft>
                <a:spcPts val="1200"/>
              </a:spcAft>
            </a:pPr>
            <a:r>
              <a:rPr lang="en-US" sz="2800" dirty="0">
                <a:cs typeface="Arial"/>
              </a:rPr>
              <a:t>If your agency completed the 3 elements during the week of June 19–23, 2023</a:t>
            </a:r>
          </a:p>
          <a:p>
            <a:pPr marL="457200" lvl="1" indent="0">
              <a:spcBef>
                <a:spcPts val="1400"/>
              </a:spcBef>
              <a:spcAft>
                <a:spcPts val="1200"/>
              </a:spcAft>
              <a:buNone/>
            </a:pPr>
            <a:r>
              <a:rPr lang="en-US" sz="2400" dirty="0">
                <a:cs typeface="Arial"/>
              </a:rPr>
              <a:t>1) Taste </a:t>
            </a:r>
          </a:p>
          <a:p>
            <a:pPr marL="457200" lvl="1" indent="0">
              <a:spcBef>
                <a:spcPts val="1400"/>
              </a:spcBef>
              <a:spcAft>
                <a:spcPts val="1200"/>
              </a:spcAft>
              <a:buNone/>
            </a:pPr>
            <a:r>
              <a:rPr lang="en-US" sz="2400" dirty="0">
                <a:cs typeface="Arial"/>
              </a:rPr>
              <a:t>2) Teach</a:t>
            </a:r>
          </a:p>
          <a:p>
            <a:pPr marL="457200" lvl="1" indent="0">
              <a:spcBef>
                <a:spcPts val="1400"/>
              </a:spcBef>
              <a:spcAft>
                <a:spcPts val="1200"/>
              </a:spcAft>
              <a:buNone/>
            </a:pPr>
            <a:r>
              <a:rPr lang="en-US" sz="2400" dirty="0">
                <a:cs typeface="Arial"/>
              </a:rPr>
              <a:t>3) Share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cs typeface="Arial"/>
              </a:rPr>
              <a:t>Then complete the post-survey by </a:t>
            </a:r>
            <a:r>
              <a:rPr lang="en-US" sz="2800" b="1" dirty="0">
                <a:cs typeface="Arial"/>
              </a:rPr>
              <a:t>5 p.m. August 31 </a:t>
            </a:r>
            <a:endParaRPr lang="en-US" sz="2800" dirty="0">
              <a:cs typeface="Arial"/>
            </a:endParaRPr>
          </a:p>
          <a:p>
            <a:pPr lvl="1">
              <a:spcBef>
                <a:spcPts val="1400"/>
              </a:spcBef>
              <a:spcAft>
                <a:spcPts val="1200"/>
              </a:spcAft>
            </a:pPr>
            <a:endParaRPr lang="en-US" dirty="0">
              <a:cs typeface="Arial"/>
            </a:endParaRPr>
          </a:p>
          <a:p>
            <a:endParaRPr lang="en-US" dirty="0">
              <a:cs typeface="Arial"/>
            </a:endParaRPr>
          </a:p>
        </p:txBody>
      </p:sp>
      <p:pic>
        <p:nvPicPr>
          <p:cNvPr id="7" name="Content Placeholder 6" descr="Farm to Summer Celebration Week Certificate for June 19-23, 2023 includes your summer operator name.">
            <a:extLst>
              <a:ext uri="{FF2B5EF4-FFF2-40B4-BE49-F238E27FC236}">
                <a16:creationId xmlns:a16="http://schemas.microsoft.com/office/drawing/2014/main" id="{42419C0B-2C60-8804-98E5-6FF47F99FE3C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8706" y="2532629"/>
            <a:ext cx="2728480" cy="2155432"/>
          </a:xfrm>
        </p:spPr>
      </p:pic>
    </p:spTree>
    <p:extLst>
      <p:ext uri="{BB962C8B-B14F-4D97-AF65-F5344CB8AC3E}">
        <p14:creationId xmlns:p14="http://schemas.microsoft.com/office/powerpoint/2010/main" val="1778150621"/>
      </p:ext>
    </p:extLst>
  </p:cSld>
  <p:clrMapOvr>
    <a:masterClrMapping/>
  </p:clrMapOvr>
</p:sld>
</file>

<file path=ppt/theme/theme1.xml><?xml version="1.0" encoding="utf-8"?>
<a:theme xmlns:a="http://schemas.openxmlformats.org/drawingml/2006/main" name="3_Blank Presentation">
  <a:themeElements>
    <a:clrScheme name="Custom 2">
      <a:dk1>
        <a:srgbClr val="000000"/>
      </a:dk1>
      <a:lt1>
        <a:srgbClr val="FFFFFF"/>
      </a:lt1>
      <a:dk2>
        <a:srgbClr val="34554C"/>
      </a:dk2>
      <a:lt2>
        <a:srgbClr val="FFFFFF"/>
      </a:lt2>
      <a:accent1>
        <a:srgbClr val="6E9A3B"/>
      </a:accent1>
      <a:accent2>
        <a:srgbClr val="8DB640"/>
      </a:accent2>
      <a:accent3>
        <a:srgbClr val="704C2A"/>
      </a:accent3>
      <a:accent4>
        <a:srgbClr val="B03233"/>
      </a:accent4>
      <a:accent5>
        <a:srgbClr val="D76B2D"/>
      </a:accent5>
      <a:accent6>
        <a:srgbClr val="E98C2D"/>
      </a:accent6>
      <a:hlink>
        <a:srgbClr val="0000FF"/>
      </a:hlink>
      <a:folHlink>
        <a:srgbClr val="FF0000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300" b="0" i="0" u="none" strike="noStrike" cap="none" normalizeH="0" baseline="0" smtClean="0">
            <a:ln>
              <a:noFill/>
            </a:ln>
            <a:solidFill>
              <a:srgbClr val="000054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300" b="0" i="0" u="none" strike="noStrike" cap="none" normalizeH="0" baseline="0" smtClean="0">
            <a:ln>
              <a:noFill/>
            </a:ln>
            <a:solidFill>
              <a:srgbClr val="000054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Blank Presentation">
  <a:themeElements>
    <a:clrScheme name="NSD Colors">
      <a:dk1>
        <a:srgbClr val="000000"/>
      </a:dk1>
      <a:lt1>
        <a:srgbClr val="FFFFFF"/>
      </a:lt1>
      <a:dk2>
        <a:srgbClr val="34554C"/>
      </a:dk2>
      <a:lt2>
        <a:srgbClr val="FFFFFF"/>
      </a:lt2>
      <a:accent1>
        <a:srgbClr val="6E9A3B"/>
      </a:accent1>
      <a:accent2>
        <a:srgbClr val="8DB640"/>
      </a:accent2>
      <a:accent3>
        <a:srgbClr val="704C2A"/>
      </a:accent3>
      <a:accent4>
        <a:srgbClr val="B03233"/>
      </a:accent4>
      <a:accent5>
        <a:srgbClr val="D76B2D"/>
      </a:accent5>
      <a:accent6>
        <a:srgbClr val="E98C2D"/>
      </a:accent6>
      <a:hlink>
        <a:srgbClr val="000000"/>
      </a:hlink>
      <a:folHlink>
        <a:srgbClr val="F39267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300" b="0" i="0" u="none" strike="noStrike" cap="none" normalizeH="0" baseline="0" smtClean="0">
            <a:ln>
              <a:noFill/>
            </a:ln>
            <a:solidFill>
              <a:srgbClr val="000054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300" b="0" i="0" u="none" strike="noStrike" cap="none" normalizeH="0" baseline="0" smtClean="0">
            <a:ln>
              <a:noFill/>
            </a:ln>
            <a:solidFill>
              <a:srgbClr val="000054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5_Blank Presentation">
  <a:themeElements>
    <a:clrScheme name="NSD Colors">
      <a:dk1>
        <a:srgbClr val="000000"/>
      </a:dk1>
      <a:lt1>
        <a:srgbClr val="FFFFFF"/>
      </a:lt1>
      <a:dk2>
        <a:srgbClr val="34554C"/>
      </a:dk2>
      <a:lt2>
        <a:srgbClr val="FFFFFF"/>
      </a:lt2>
      <a:accent1>
        <a:srgbClr val="6E9A3B"/>
      </a:accent1>
      <a:accent2>
        <a:srgbClr val="8DB640"/>
      </a:accent2>
      <a:accent3>
        <a:srgbClr val="704C2A"/>
      </a:accent3>
      <a:accent4>
        <a:srgbClr val="B03233"/>
      </a:accent4>
      <a:accent5>
        <a:srgbClr val="D76B2D"/>
      </a:accent5>
      <a:accent6>
        <a:srgbClr val="E98C2D"/>
      </a:accent6>
      <a:hlink>
        <a:srgbClr val="000000"/>
      </a:hlink>
      <a:folHlink>
        <a:srgbClr val="F39267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300" b="0" i="0" u="none" strike="noStrike" cap="none" normalizeH="0" baseline="0" smtClean="0">
            <a:ln>
              <a:noFill/>
            </a:ln>
            <a:solidFill>
              <a:srgbClr val="000054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300" b="0" i="0" u="none" strike="noStrike" cap="none" normalizeH="0" baseline="0" smtClean="0">
            <a:ln>
              <a:noFill/>
            </a:ln>
            <a:solidFill>
              <a:srgbClr val="000054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Blank Presentation">
  <a:themeElements>
    <a:clrScheme name="Custom 5">
      <a:dk1>
        <a:srgbClr val="000000"/>
      </a:dk1>
      <a:lt1>
        <a:srgbClr val="FFFFFF"/>
      </a:lt1>
      <a:dk2>
        <a:srgbClr val="34554C"/>
      </a:dk2>
      <a:lt2>
        <a:srgbClr val="FFFFFF"/>
      </a:lt2>
      <a:accent1>
        <a:srgbClr val="6E9A3B"/>
      </a:accent1>
      <a:accent2>
        <a:srgbClr val="8DB640"/>
      </a:accent2>
      <a:accent3>
        <a:srgbClr val="704C2A"/>
      </a:accent3>
      <a:accent4>
        <a:srgbClr val="B03233"/>
      </a:accent4>
      <a:accent5>
        <a:srgbClr val="D76B2D"/>
      </a:accent5>
      <a:accent6>
        <a:srgbClr val="E98C2D"/>
      </a:accent6>
      <a:hlink>
        <a:srgbClr val="0000FF"/>
      </a:hlink>
      <a:folHlink>
        <a:srgbClr val="F39267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300" b="0" i="0" u="none" strike="noStrike" cap="none" normalizeH="0" baseline="0" smtClean="0">
            <a:ln>
              <a:noFill/>
            </a:ln>
            <a:solidFill>
              <a:srgbClr val="000054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300" b="0" i="0" u="none" strike="noStrike" cap="none" normalizeH="0" baseline="0" smtClean="0">
            <a:ln>
              <a:noFill/>
            </a:ln>
            <a:solidFill>
              <a:srgbClr val="000054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6_Blank Presentation">
  <a:themeElements>
    <a:clrScheme name="NSD Colors">
      <a:dk1>
        <a:srgbClr val="000000"/>
      </a:dk1>
      <a:lt1>
        <a:srgbClr val="FFFFFF"/>
      </a:lt1>
      <a:dk2>
        <a:srgbClr val="34554C"/>
      </a:dk2>
      <a:lt2>
        <a:srgbClr val="FFFFFF"/>
      </a:lt2>
      <a:accent1>
        <a:srgbClr val="6E9A3B"/>
      </a:accent1>
      <a:accent2>
        <a:srgbClr val="8DB640"/>
      </a:accent2>
      <a:accent3>
        <a:srgbClr val="704C2A"/>
      </a:accent3>
      <a:accent4>
        <a:srgbClr val="B03233"/>
      </a:accent4>
      <a:accent5>
        <a:srgbClr val="D76B2D"/>
      </a:accent5>
      <a:accent6>
        <a:srgbClr val="E98C2D"/>
      </a:accent6>
      <a:hlink>
        <a:srgbClr val="000000"/>
      </a:hlink>
      <a:folHlink>
        <a:srgbClr val="F39267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altLang="en-US" sz="1300" b="0" i="0" u="none" strike="noStrike" cap="none" normalizeH="0" baseline="0" smtClean="0">
            <a:ln>
              <a:noFill/>
            </a:ln>
            <a:solidFill>
              <a:srgbClr val="000054"/>
            </a:solidFill>
            <a:effectLst/>
            <a:latin typeface="Arial" panose="020B07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altLang="en-US" sz="1300" b="0" i="0" u="none" strike="noStrike" cap="none" normalizeH="0" baseline="0" smtClean="0">
            <a:ln>
              <a:noFill/>
            </a:ln>
            <a:solidFill>
              <a:srgbClr val="000054"/>
            </a:solidFill>
            <a:effectLst/>
            <a:latin typeface="Arial" panose="020B0704020202020204" pitchFamily="34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7_Blank Presentation">
  <a:themeElements>
    <a:clrScheme name="Custom 2">
      <a:dk1>
        <a:srgbClr val="000000"/>
      </a:dk1>
      <a:lt1>
        <a:srgbClr val="FFFFFF"/>
      </a:lt1>
      <a:dk2>
        <a:srgbClr val="34554C"/>
      </a:dk2>
      <a:lt2>
        <a:srgbClr val="FFFFFF"/>
      </a:lt2>
      <a:accent1>
        <a:srgbClr val="6E9A3B"/>
      </a:accent1>
      <a:accent2>
        <a:srgbClr val="8DB640"/>
      </a:accent2>
      <a:accent3>
        <a:srgbClr val="704C2A"/>
      </a:accent3>
      <a:accent4>
        <a:srgbClr val="B03233"/>
      </a:accent4>
      <a:accent5>
        <a:srgbClr val="D76B2D"/>
      </a:accent5>
      <a:accent6>
        <a:srgbClr val="E98C2D"/>
      </a:accent6>
      <a:hlink>
        <a:srgbClr val="0000FF"/>
      </a:hlink>
      <a:folHlink>
        <a:srgbClr val="FF0000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altLang="en-US" sz="1300" b="0" i="0" u="none" strike="noStrike" cap="none" normalizeH="0" baseline="0" smtClean="0">
            <a:ln>
              <a:noFill/>
            </a:ln>
            <a:solidFill>
              <a:srgbClr val="000054"/>
            </a:solidFill>
            <a:effectLst/>
            <a:latin typeface="Arial" panose="020B07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altLang="en-US" sz="1300" b="0" i="0" u="none" strike="noStrike" cap="none" normalizeH="0" baseline="0" smtClean="0">
            <a:ln>
              <a:noFill/>
            </a:ln>
            <a:solidFill>
              <a:srgbClr val="000054"/>
            </a:solidFill>
            <a:effectLst/>
            <a:latin typeface="Arial" panose="020B0704020202020204" pitchFamily="34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3_Blank Presentation">
  <a:themeElements>
    <a:clrScheme name="NSD Colors">
      <a:dk1>
        <a:srgbClr val="000000"/>
      </a:dk1>
      <a:lt1>
        <a:srgbClr val="FFFFFF"/>
      </a:lt1>
      <a:dk2>
        <a:srgbClr val="34554C"/>
      </a:dk2>
      <a:lt2>
        <a:srgbClr val="FFFFFF"/>
      </a:lt2>
      <a:accent1>
        <a:srgbClr val="6E9A3B"/>
      </a:accent1>
      <a:accent2>
        <a:srgbClr val="8DB640"/>
      </a:accent2>
      <a:accent3>
        <a:srgbClr val="704C2A"/>
      </a:accent3>
      <a:accent4>
        <a:srgbClr val="B03233"/>
      </a:accent4>
      <a:accent5>
        <a:srgbClr val="D76B2D"/>
      </a:accent5>
      <a:accent6>
        <a:srgbClr val="E98C2D"/>
      </a:accent6>
      <a:hlink>
        <a:srgbClr val="000000"/>
      </a:hlink>
      <a:folHlink>
        <a:srgbClr val="F39267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300" b="0" i="0" u="none" strike="noStrike" cap="none" normalizeH="0" baseline="0" smtClean="0">
            <a:ln>
              <a:noFill/>
            </a:ln>
            <a:solidFill>
              <a:srgbClr val="000054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300" b="0" i="0" u="none" strike="noStrike" cap="none" normalizeH="0" baseline="0" smtClean="0">
            <a:ln>
              <a:noFill/>
            </a:ln>
            <a:solidFill>
              <a:srgbClr val="000054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5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69D062B5-042C-4FFE-AACB-3EB40ED7E4B6}">
  <we:reference id="wa104178141" version="4.3.3.0" store="en-US" storeType="OMEX"/>
  <we:alternateReferences>
    <we:reference id="WA104178141" version="4.3.3.0" store="" storeType="OMEX"/>
  </we:alternateReferences>
  <we:properties/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842f3430-4cc5-47cd-ba16-87eeaf32148c">
      <UserInfo>
        <DisplayName>Michael Salazar</DisplayName>
        <AccountId>81</AccountId>
        <AccountType/>
      </UserInfo>
      <UserInfo>
        <DisplayName>Reema El-Murr</DisplayName>
        <AccountId>96</AccountId>
        <AccountType/>
      </UserInfo>
      <UserInfo>
        <DisplayName>Kristina Ricci</DisplayName>
        <AccountId>108</AccountId>
        <AccountType/>
      </UserInfo>
    </SharedWithUsers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D341BA0D9850D4A8A78E0E90CD611E0" ma:contentTypeVersion="7" ma:contentTypeDescription="Create a new document." ma:contentTypeScope="" ma:versionID="3a383ed29261e866b52859885ccf9c63">
  <xsd:schema xmlns:xsd="http://www.w3.org/2001/XMLSchema" xmlns:xs="http://www.w3.org/2001/XMLSchema" xmlns:p="http://schemas.microsoft.com/office/2006/metadata/properties" xmlns:ns2="55eafe1f-a5a4-4161-97cb-a5abf89329e1" xmlns:ns3="842f3430-4cc5-47cd-ba16-87eeaf32148c" targetNamespace="http://schemas.microsoft.com/office/2006/metadata/properties" ma:root="true" ma:fieldsID="f14903ebe2f36229f13dc2781f239ff4" ns2:_="" ns3:_="">
    <xsd:import namespace="55eafe1f-a5a4-4161-97cb-a5abf89329e1"/>
    <xsd:import namespace="842f3430-4cc5-47cd-ba16-87eeaf32148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5eafe1f-a5a4-4161-97cb-a5abf89329e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bjectDetectorVersions" ma:index="1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42f3430-4cc5-47cd-ba16-87eeaf32148c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745092E-47FD-4D16-BE8F-F0D50D19254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F13FE34-5A7A-4036-8C58-9029D4512BC4}">
  <ds:schemaRefs>
    <ds:schemaRef ds:uri="http://schemas.microsoft.com/office/2006/documentManagement/types"/>
    <ds:schemaRef ds:uri="55eafe1f-a5a4-4161-97cb-a5abf89329e1"/>
    <ds:schemaRef ds:uri="http://purl.org/dc/elements/1.1/"/>
    <ds:schemaRef ds:uri="http://schemas.microsoft.com/office/2006/metadata/properties"/>
    <ds:schemaRef ds:uri="842f3430-4cc5-47cd-ba16-87eeaf32148c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6430F2F2-A7A5-468C-9785-F474300E7066}">
  <ds:schemaRefs>
    <ds:schemaRef ds:uri="55eafe1f-a5a4-4161-97cb-a5abf89329e1"/>
    <ds:schemaRef ds:uri="842f3430-4cc5-47cd-ba16-87eeaf32148c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798</TotalTime>
  <Words>2894</Words>
  <Application>Microsoft Office PowerPoint</Application>
  <PresentationFormat>Widescreen</PresentationFormat>
  <Paragraphs>428</Paragraphs>
  <Slides>56</Slides>
  <Notes>50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56</vt:i4>
      </vt:variant>
    </vt:vector>
  </HeadingPairs>
  <TitlesOfParts>
    <vt:vector size="73" baseType="lpstr">
      <vt:lpstr>Arial</vt:lpstr>
      <vt:lpstr>Arial,Sans-Serif</vt:lpstr>
      <vt:lpstr>Calibri</vt:lpstr>
      <vt:lpstr>Calibri Light</vt:lpstr>
      <vt:lpstr>Courier New,monospace</vt:lpstr>
      <vt:lpstr>Lato</vt:lpstr>
      <vt:lpstr>Poppins</vt:lpstr>
      <vt:lpstr>Segoe UI</vt:lpstr>
      <vt:lpstr>Symbol</vt:lpstr>
      <vt:lpstr>Times</vt:lpstr>
      <vt:lpstr>3_Blank Presentation</vt:lpstr>
      <vt:lpstr>4_Blank Presentation</vt:lpstr>
      <vt:lpstr>5_Blank Presentation</vt:lpstr>
      <vt:lpstr>Blank Presentation</vt:lpstr>
      <vt:lpstr>6_Blank Presentation</vt:lpstr>
      <vt:lpstr>7_Blank Presentation</vt:lpstr>
      <vt:lpstr>3_Blank Presentation</vt:lpstr>
      <vt:lpstr>Tuesday @ 2  School Nutrition Town Hall  August 2023</vt:lpstr>
      <vt:lpstr>Town Hall At-A-Glance</vt:lpstr>
      <vt:lpstr>Whittier Union High School MyPlate Training</vt:lpstr>
      <vt:lpstr>Congratulations! Los Angeles County Office of Education Team Nutrition Grant  Awardee: Supporting Nutrition Education for School-Aged Children Grantee</vt:lpstr>
      <vt:lpstr>  Healthy Meals Incentives CA Grantees</vt:lpstr>
      <vt:lpstr>In the News: CA School Lunches</vt:lpstr>
      <vt:lpstr>Poway Unified School District (USD)</vt:lpstr>
      <vt:lpstr>Turnip the Beet Awards for  Summer 2023</vt:lpstr>
      <vt:lpstr>Thank You for Participating in  Farm to Summer Celebration Week! </vt:lpstr>
      <vt:lpstr>2024 California Green Ribbon Schools Recognition Program</vt:lpstr>
      <vt:lpstr>Upcoming Celebrations</vt:lpstr>
      <vt:lpstr>State of Emergency</vt:lpstr>
      <vt:lpstr>Prospective Waiver for Unanticipated School Closures (1)</vt:lpstr>
      <vt:lpstr>Prospective Waiver for Unanticipated School Closures (2)</vt:lpstr>
      <vt:lpstr>Prospective Waiver for Unanticipated School Closures (3)</vt:lpstr>
      <vt:lpstr>Disaster Preparedness Resources (1): Institute of Child Nutrition (ICN)</vt:lpstr>
      <vt:lpstr>Disaster Preparedness Resources (2): ICN </vt:lpstr>
      <vt:lpstr>Extreme Heat</vt:lpstr>
      <vt:lpstr>Los Angeles Unified School District  Heat Resources</vt:lpstr>
      <vt:lpstr>Senate Bill (SB) 1383 Short-Lived Climate Pollutant Reduction</vt:lpstr>
      <vt:lpstr>Assembly Bill (AB) 408 Climate-resilient Farms, Sustainable Healthy Food Access, and Farmworker Protection Bond Act of 2024 </vt:lpstr>
      <vt:lpstr>School Nutrition Program (SNP) Administrative Reviews (AR) in  School Year (SY) 2023–24</vt:lpstr>
      <vt:lpstr>Local Agency Procurement Review (LAPR) 2023–24</vt:lpstr>
      <vt:lpstr>SY 2023–24  Annual Updates</vt:lpstr>
      <vt:lpstr>Back to School Reminders for Universal Meals (1)</vt:lpstr>
      <vt:lpstr>Back to School Reminders for Universal Meals (2) </vt:lpstr>
      <vt:lpstr>Annual Training Resources for  SNP Staff</vt:lpstr>
      <vt:lpstr>Professional Standards  Required Annual Training Hours</vt:lpstr>
      <vt:lpstr>SNP: Expanded Learning Opportunities Program (ELOP)</vt:lpstr>
      <vt:lpstr>SNP &amp; ELOP: Providing Reimbursable Meals and Snacks on School Days (1)</vt:lpstr>
      <vt:lpstr>SNP &amp; ELOP: Providing Reimbursable Meals and Snacks on School Days (2)</vt:lpstr>
      <vt:lpstr>SNP &amp; ELOP: Providing Meals and Snacks During School Breaks (1)</vt:lpstr>
      <vt:lpstr>SNP &amp; ELOP: Providing Meals and Snacks During School Breaks (2)</vt:lpstr>
      <vt:lpstr>SY 2023–24 Reimbursement Rates for SNP and Food Distribution Program (FDP) </vt:lpstr>
      <vt:lpstr>FDP Reminder</vt:lpstr>
      <vt:lpstr>Important Operational Dates:  Next 30 days </vt:lpstr>
      <vt:lpstr>Important Operational Dates:  Next 60 days </vt:lpstr>
      <vt:lpstr>Funding Updates</vt:lpstr>
      <vt:lpstr>USDA Farm to School Technical Assistance Cooperative Agreement</vt:lpstr>
      <vt:lpstr>Local Food for Schools Update</vt:lpstr>
      <vt:lpstr>Updates: Kitchen Infrastructure and Training (KIT) 2022</vt:lpstr>
      <vt:lpstr>2023–24 Fresh Fruit and Vegetable Program (FFVP) Orientation Online Training Series</vt:lpstr>
      <vt:lpstr>Resource Management Budget Agreements</vt:lpstr>
      <vt:lpstr>Grant Funds Overview (1)</vt:lpstr>
      <vt:lpstr>Grant Funds Overview (2)</vt:lpstr>
      <vt:lpstr>Reminder: CA Healthy School Food Pathway  Pre-Apprenticeship </vt:lpstr>
      <vt:lpstr>Resources &amp; Other Announcements</vt:lpstr>
      <vt:lpstr>California Agriculture in the Classroom Conference</vt:lpstr>
      <vt:lpstr>New USDA Crediting Resources in Spanish!</vt:lpstr>
      <vt:lpstr>Team Nutrition School Lunch Menu E-Poster</vt:lpstr>
      <vt:lpstr>Back-to-School Toolbox</vt:lpstr>
      <vt:lpstr>Training: Child Nutrition on Demand</vt:lpstr>
      <vt:lpstr>School Nutrition Department Vacancy and Turnover Rate Survey</vt:lpstr>
      <vt:lpstr>2023 Farm to School Census</vt:lpstr>
      <vt:lpstr>Tuesday @ 2pm Town Hall Schedule</vt:lpstr>
      <vt:lpstr>Thank you!</vt:lpstr>
    </vt:vector>
  </TitlesOfParts>
  <Company>CA Dept of Education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August 22, 2023 Tuesday at 2 Town Hall Slides - Nutrition (CA Dept of Education)</dc:title>
  <dc:subject>The PowerPoint includes district spotlights and state and federal school nutrition program updates as presented during the 08/22/23 Town Hall.</dc:subject>
  <dc:creator>California Department of Education (CDE)</dc:creator>
  <cp:lastModifiedBy>Autumn Whitcomb</cp:lastModifiedBy>
  <cp:revision>45</cp:revision>
  <cp:lastPrinted>2019-11-05T19:09:12Z</cp:lastPrinted>
  <dcterms:created xsi:type="dcterms:W3CDTF">2019-10-18T22:56:25Z</dcterms:created>
  <dcterms:modified xsi:type="dcterms:W3CDTF">2023-09-26T17:47:31Z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0x0101009D341BA0D9850D4A8A78E0E90CD611E0</vt:lpwstr>
  </property>
</Properties>
</file>