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1.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 id="2147483728" r:id="rId5"/>
    <p:sldMasterId id="2147483648" r:id="rId6"/>
    <p:sldMasterId id="2147483723" r:id="rId7"/>
    <p:sldMasterId id="2147483671" r:id="rId8"/>
    <p:sldMasterId id="2147483676" r:id="rId9"/>
    <p:sldMasterId id="2147483681" r:id="rId10"/>
    <p:sldMasterId id="2147483699" r:id="rId11"/>
    <p:sldMasterId id="2147483705" r:id="rId12"/>
    <p:sldMasterId id="2147483710" r:id="rId13"/>
    <p:sldMasterId id="2147483715" r:id="rId14"/>
    <p:sldMasterId id="2147483655" r:id="rId15"/>
    <p:sldMasterId id="2147483660" r:id="rId16"/>
  </p:sldMasterIdLst>
  <p:notesMasterIdLst>
    <p:notesMasterId r:id="rId34"/>
  </p:notesMasterIdLst>
  <p:handoutMasterIdLst>
    <p:handoutMasterId r:id="rId35"/>
  </p:handoutMasterIdLst>
  <p:sldIdLst>
    <p:sldId id="256" r:id="rId17"/>
    <p:sldId id="257" r:id="rId18"/>
    <p:sldId id="354" r:id="rId19"/>
    <p:sldId id="359" r:id="rId20"/>
    <p:sldId id="362" r:id="rId21"/>
    <p:sldId id="360" r:id="rId22"/>
    <p:sldId id="361" r:id="rId23"/>
    <p:sldId id="363" r:id="rId24"/>
    <p:sldId id="364" r:id="rId25"/>
    <p:sldId id="358" r:id="rId26"/>
    <p:sldId id="357" r:id="rId27"/>
    <p:sldId id="355" r:id="rId28"/>
    <p:sldId id="356" r:id="rId29"/>
    <p:sldId id="365" r:id="rId30"/>
    <p:sldId id="339" r:id="rId31"/>
    <p:sldId id="342" r:id="rId32"/>
    <p:sldId id="32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C3F33A-708E-1B43-C893-CD8FF36A412A}" name="Virginia Early" initials="VE" userId="S::vearly@cde.ca.gov::42929ea7-4389-4ffc-bd0b-f8133d7ef99f" providerId="AD"/>
  <p188:author id="{5FE3017A-E5DB-B171-9214-28469186A366}" name="Alana Andrade" initials="AA" userId="S::aandrade@cde.ca.gov::d336b2b8-3478-4328-8ca2-dbdae80dba75" providerId="AD"/>
  <p188:author id="{19A4E8D3-7556-E75D-58B0-40467B081C92}" name="Jordan Clegg" initials="JC" userId="S::jclegg@cde.ca.gov::337849d6-6fc7-4f05-a7ed-c724ee339b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phen Propheter" initials="SP" lastIdx="7" clrIdx="0">
    <p:extLst>
      <p:ext uri="{19B8F6BF-5375-455C-9EA6-DF929625EA0E}">
        <p15:presenceInfo xmlns:p15="http://schemas.microsoft.com/office/powerpoint/2012/main" userId="Stephen Propheter" providerId="None"/>
      </p:ext>
    </p:extLst>
  </p:cmAuthor>
  <p:cmAuthor id="2" name="Stephen Propheter" initials="SP [2]" lastIdx="6" clrIdx="1">
    <p:extLst>
      <p:ext uri="{19B8F6BF-5375-455C-9EA6-DF929625EA0E}">
        <p15:presenceInfo xmlns:p15="http://schemas.microsoft.com/office/powerpoint/2012/main" userId="S::spropheter@cde.ca.gov::11fb58e5-2f2b-4a13-b081-018d2675a5df" providerId="AD"/>
      </p:ext>
    </p:extLst>
  </p:cmAuthor>
  <p:cmAuthor id="3" name="Alana Andrade" initials="AA" lastIdx="15" clrIdx="2">
    <p:extLst>
      <p:ext uri="{19B8F6BF-5375-455C-9EA6-DF929625EA0E}">
        <p15:presenceInfo xmlns:p15="http://schemas.microsoft.com/office/powerpoint/2012/main" userId="S::aandrade@cde.ca.gov::d336b2b8-3478-4328-8ca2-dbdae80dba75" providerId="AD"/>
      </p:ext>
    </p:extLst>
  </p:cmAuthor>
  <p:cmAuthor id="4" name="Guadalupe Romo-Zendejas" initials="GR" lastIdx="4" clrIdx="3">
    <p:extLst>
      <p:ext uri="{19B8F6BF-5375-455C-9EA6-DF929625EA0E}">
        <p15:presenceInfo xmlns:p15="http://schemas.microsoft.com/office/powerpoint/2012/main" userId="S::gromozen@cde.ca.gov::5e4ed504-c1ee-4638-9087-8619f31f710a" providerId="AD"/>
      </p:ext>
    </p:extLst>
  </p:cmAuthor>
  <p:cmAuthor id="5" name="Barbara Lindsay" initials="BL" lastIdx="11" clrIdx="4">
    <p:extLst>
      <p:ext uri="{19B8F6BF-5375-455C-9EA6-DF929625EA0E}">
        <p15:presenceInfo xmlns:p15="http://schemas.microsoft.com/office/powerpoint/2012/main" userId="S::blindsay@cde.ca.gov::f58b8608-a674-4040-9f2a-f7fe56db570d" providerId="AD"/>
      </p:ext>
    </p:extLst>
  </p:cmAuthor>
  <p:cmAuthor id="6" name="Erica Otiono" initials="EO" lastIdx="5" clrIdx="5">
    <p:extLst>
      <p:ext uri="{19B8F6BF-5375-455C-9EA6-DF929625EA0E}">
        <p15:presenceInfo xmlns:p15="http://schemas.microsoft.com/office/powerpoint/2012/main" userId="S::eotiono@cde.ca.gov::e3afcc2f-f1f8-4d0d-baeb-5e275a816c2e" providerId="AD"/>
      </p:ext>
    </p:extLst>
  </p:cmAuthor>
  <p:cmAuthor id="7" name="Lisa Velarde" initials="LV" lastIdx="2" clrIdx="6">
    <p:extLst>
      <p:ext uri="{19B8F6BF-5375-455C-9EA6-DF929625EA0E}">
        <p15:presenceInfo xmlns:p15="http://schemas.microsoft.com/office/powerpoint/2012/main" userId="S::lvelarde@cde.ca.gov::b29271e0-9596-4652-8d1f-ee6415fef153" providerId="AD"/>
      </p:ext>
    </p:extLst>
  </p:cmAuthor>
  <p:cmAuthor id="8" name="Virginia Early" initials="VE" lastIdx="41" clrIdx="7">
    <p:extLst>
      <p:ext uri="{19B8F6BF-5375-455C-9EA6-DF929625EA0E}">
        <p15:presenceInfo xmlns:p15="http://schemas.microsoft.com/office/powerpoint/2012/main" userId="S::vearly@cde.ca.gov::42929ea7-4389-4ffc-bd0b-f8133d7ef99f" providerId="AD"/>
      </p:ext>
    </p:extLst>
  </p:cmAuthor>
  <p:cmAuthor id="9" name="Deborah Rawson" initials="DR" lastIdx="1" clrIdx="8">
    <p:extLst>
      <p:ext uri="{19B8F6BF-5375-455C-9EA6-DF929625EA0E}">
        <p15:presenceInfo xmlns:p15="http://schemas.microsoft.com/office/powerpoint/2012/main" userId="S::drawson@cde.ca.gov::2f0d460a-3495-447f-b659-97078766951f" providerId="AD"/>
      </p:ext>
    </p:extLst>
  </p:cmAuthor>
  <p:cmAuthor id="10" name="Crystal Devlin" initials="CD" lastIdx="9" clrIdx="9">
    <p:extLst>
      <p:ext uri="{19B8F6BF-5375-455C-9EA6-DF929625EA0E}">
        <p15:presenceInfo xmlns:p15="http://schemas.microsoft.com/office/powerpoint/2012/main" userId="S::cdevlin@cde.ca.gov::45766686-1411-4f66-8b4e-ae85f8cf4551" providerId="AD"/>
      </p:ext>
    </p:extLst>
  </p:cmAuthor>
  <p:cmAuthor id="11" name="Megan Jones" initials="MJ" lastIdx="1" clrIdx="10">
    <p:extLst>
      <p:ext uri="{19B8F6BF-5375-455C-9EA6-DF929625EA0E}">
        <p15:presenceInfo xmlns:p15="http://schemas.microsoft.com/office/powerpoint/2012/main" userId="S::mjones@cde.ca.gov::26e0f73b-59b4-4af8-9487-a9450b83a7d9" providerId="AD"/>
      </p:ext>
    </p:extLst>
  </p:cmAuthor>
  <p:cmAuthor id="12" name="Danielle Davis" initials="DD" lastIdx="15" clrIdx="11">
    <p:extLst>
      <p:ext uri="{19B8F6BF-5375-455C-9EA6-DF929625EA0E}">
        <p15:presenceInfo xmlns:p15="http://schemas.microsoft.com/office/powerpoint/2012/main" userId="S::ddavis@cde.ca.gov::ac010a00-31ad-49d6-9a54-e5464cd5e671" providerId="AD"/>
      </p:ext>
    </p:extLst>
  </p:cmAuthor>
  <p:cmAuthor id="13" name="Corey Khan" initials="CK" lastIdx="3" clrIdx="12">
    <p:extLst>
      <p:ext uri="{19B8F6BF-5375-455C-9EA6-DF929625EA0E}">
        <p15:presenceInfo xmlns:p15="http://schemas.microsoft.com/office/powerpoint/2012/main" userId="S::ckhan@cde.ca.gov::e39be4f5-a065-4613-a021-f6aa9124d380" providerId="AD"/>
      </p:ext>
    </p:extLst>
  </p:cmAuthor>
  <p:cmAuthor id="14" name="Eric Dunk" initials="ED" lastIdx="1" clrIdx="13">
    <p:extLst>
      <p:ext uri="{19B8F6BF-5375-455C-9EA6-DF929625EA0E}">
        <p15:presenceInfo xmlns:p15="http://schemas.microsoft.com/office/powerpoint/2012/main" userId="S::edunk@cde.ca.gov::f740d23c-4660-4899-b5d9-25b5387e26f8" providerId="AD"/>
      </p:ext>
    </p:extLst>
  </p:cmAuthor>
  <p:cmAuthor id="15" name="Cate Washington" initials="CW" lastIdx="3" clrIdx="14">
    <p:extLst>
      <p:ext uri="{19B8F6BF-5375-455C-9EA6-DF929625EA0E}">
        <p15:presenceInfo xmlns:p15="http://schemas.microsoft.com/office/powerpoint/2012/main" userId="S::cwashington@cde.ca.gov::42b3a7a3-9473-4b22-8cb9-952a88ec62bc" providerId="AD"/>
      </p:ext>
    </p:extLst>
  </p:cmAuthor>
  <p:cmAuthor id="16" name="Sarah Neville-Morgan" initials="SN" lastIdx="2" clrIdx="15">
    <p:extLst>
      <p:ext uri="{19B8F6BF-5375-455C-9EA6-DF929625EA0E}">
        <p15:presenceInfo xmlns:p15="http://schemas.microsoft.com/office/powerpoint/2012/main" userId="S::snevillemorgan@cde.ca.gov::fcd8e9e3-52df-4621-8ec0-319cc0a3db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0"/>
    <a:srgbClr val="0C4A6D"/>
    <a:srgbClr val="80FF80"/>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895AD6-95A6-4232-8CD5-F5A2EA94E65C}" v="186" dt="2021-09-30T20:48:45.145"/>
    <p1510:client id="{2D670B8B-F50F-EB20-EB51-9EB529541969}" v="2" dt="2021-09-30T21:30:47.800"/>
    <p1510:client id="{475B5F65-F102-168E-3EC5-85EE969ABF78}" v="1" dt="2021-10-01T15:10:13.603"/>
    <p1510:client id="{5B3CED68-395A-524A-256C-8C749B8C5B4B}" v="29" dt="2021-10-01T00:09:35.244"/>
    <p1510:client id="{8AA58A97-8874-46E7-84EA-3DC63D07EEB3}" v="454" dt="2021-09-30T20:47:43.349"/>
    <p1510:client id="{9CBBEFA0-7309-FBE9-671C-89F007C8FE30}" v="49" dt="2021-09-30T21:49:46.922"/>
    <p1510:client id="{C7F99EEA-F4FA-6B69-0993-DDC917045689}" v="612" dt="2021-09-30T15:43:29.201"/>
    <p1510:client id="{D9AFA3DD-0669-4786-A8DC-517A3836C5FA}" v="14" dt="2021-09-30T20:57:35.727"/>
    <p1510:client id="{F4B37553-E519-4DDF-AAB7-C76A4D5CCAB2}" v="310" dt="2021-09-30T18:06:06.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4" autoAdjust="0"/>
    <p:restoredTop sz="50934" autoAdjust="0"/>
  </p:normalViewPr>
  <p:slideViewPr>
    <p:cSldViewPr snapToGrid="0">
      <p:cViewPr varScale="1">
        <p:scale>
          <a:sx n="67" d="100"/>
          <a:sy n="67" d="100"/>
        </p:scale>
        <p:origin x="38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8/8/2023</a:t>
            </a:fld>
            <a:endParaRPr lang="en-US" dirty="0"/>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dirty="0"/>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8/8/2023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dirty="0"/>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rsi.info/index.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ARPASurvey@cde.ca.gov"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e.ca.gov/sp/cd/re/elcdcovid19.asp"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cde.ca.gov/sp/cd/ci/assignments.asp"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Mai:</a:t>
            </a:r>
          </a:p>
          <a:p>
            <a:endParaRPr lang="en-US" dirty="0"/>
          </a:p>
          <a:p>
            <a:r>
              <a:rPr lang="en-US" dirty="0"/>
              <a:t>Good morning and thank you for joining us for this webinar for Early Learning and Care Contractors. This webinar is being presented by the California Department of Education's Early Learning and Care Division and Fiscal and Administrative Services Division. </a:t>
            </a:r>
            <a:endParaRPr lang="en-US" dirty="0">
              <a:cs typeface="Calibri" panose="020F0502020204030204"/>
            </a:endParaRPr>
          </a:p>
          <a:p>
            <a:endParaRPr lang="en-US" dirty="0"/>
          </a:p>
          <a:p>
            <a:r>
              <a:rPr lang="en-US" dirty="0"/>
              <a:t>This webinar is being held on October 1, 2021, and is scheduled to run from 10:00 AM until 11:00 AM.</a:t>
            </a:r>
            <a:endParaRPr lang="en-US" dirty="0">
              <a:cs typeface="Calibri"/>
            </a:endParaRPr>
          </a:p>
          <a:p>
            <a:endParaRPr lang="en-US" dirty="0">
              <a:cs typeface="Calibri"/>
            </a:endParaRPr>
          </a:p>
          <a:p>
            <a:r>
              <a:rPr lang="en-US" dirty="0">
                <a:cs typeface="Calibri"/>
              </a:rPr>
              <a:t>And with that, I would like to welcome the Director of the Early Learning and Care Division, </a:t>
            </a:r>
            <a:r>
              <a:rPr lang="en-US" b="1" dirty="0">
                <a:cs typeface="Calibri"/>
              </a:rPr>
              <a:t>Stephen Propheter</a:t>
            </a:r>
            <a:r>
              <a:rPr lang="en-US" dirty="0">
                <a:cs typeface="Calibri"/>
              </a:rPr>
              <a:t>. </a:t>
            </a:r>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dirty="0"/>
          </a:p>
        </p:txBody>
      </p:sp>
    </p:spTree>
    <p:extLst>
      <p:ext uri="{BB962C8B-B14F-4D97-AF65-F5344CB8AC3E}">
        <p14:creationId xmlns:p14="http://schemas.microsoft.com/office/powerpoint/2010/main" val="1805921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71450">
              <a:lnSpc>
                <a:spcPct val="90000"/>
              </a:lnSpc>
              <a:spcBef>
                <a:spcPts val="500"/>
              </a:spcBef>
            </a:pPr>
            <a:r>
              <a:rPr lang="en-US" b="1" dirty="0">
                <a:cs typeface="Calibri"/>
              </a:rPr>
              <a:t>Crystal</a:t>
            </a:r>
          </a:p>
          <a:p>
            <a:pPr indent="-171450">
              <a:lnSpc>
                <a:spcPct val="90000"/>
              </a:lnSpc>
              <a:spcBef>
                <a:spcPts val="500"/>
              </a:spcBef>
            </a:pPr>
            <a:r>
              <a:rPr lang="en-US" dirty="0"/>
              <a:t>Thank you </a:t>
            </a:r>
            <a:r>
              <a:rPr lang="en-US" b="1" dirty="0"/>
              <a:t>Steve</a:t>
            </a:r>
            <a:r>
              <a:rPr lang="en-US" dirty="0"/>
              <a:t> and Good morning everyone.</a:t>
            </a:r>
            <a:r>
              <a:rPr lang="en-US" dirty="0">
                <a:cs typeface="Calibri" panose="020F0502020204030204"/>
              </a:rPr>
              <a:t> </a:t>
            </a:r>
          </a:p>
          <a:p>
            <a:pPr indent="-171450">
              <a:lnSpc>
                <a:spcPct val="90000"/>
              </a:lnSpc>
              <a:spcBef>
                <a:spcPts val="500"/>
              </a:spcBef>
            </a:pPr>
            <a:endParaRPr lang="en-US" dirty="0">
              <a:cs typeface="Calibri" panose="020F0502020204030204"/>
            </a:endParaRPr>
          </a:p>
          <a:p>
            <a:pPr indent="-171450">
              <a:lnSpc>
                <a:spcPct val="90000"/>
              </a:lnSpc>
              <a:spcBef>
                <a:spcPts val="500"/>
              </a:spcBef>
            </a:pPr>
            <a:r>
              <a:rPr lang="en-US" dirty="0">
                <a:cs typeface="Calibri" panose="020F0502020204030204"/>
              </a:rPr>
              <a:t>Assembly Bill 131 authorized $130 million in funding for CSPP expansion during FY 2021-22. These funds are available to Local education Agencies, including school districts, county offices of education, community college district's and authorized charter schools. Although Community Based Organizations are not eligible to apply for CSPP expansion funding this year, the LEAs that apply may subcontract with a CBO if they choose to do so. We are currently in the process of developing the request for applications and will release it in the near future.</a:t>
            </a:r>
          </a:p>
          <a:p>
            <a:pPr indent="-171450">
              <a:lnSpc>
                <a:spcPct val="90000"/>
              </a:lnSpc>
              <a:spcBef>
                <a:spcPts val="500"/>
              </a:spcBef>
            </a:pPr>
            <a:endParaRPr lang="en-US" dirty="0">
              <a:cs typeface="Calibri" panose="020F0502020204030204"/>
            </a:endParaRPr>
          </a:p>
          <a:p>
            <a:pPr indent="-171450">
              <a:lnSpc>
                <a:spcPct val="90000"/>
              </a:lnSpc>
              <a:spcBef>
                <a:spcPts val="500"/>
              </a:spcBef>
            </a:pPr>
            <a:r>
              <a:rPr lang="en-US" dirty="0">
                <a:cs typeface="Calibri" panose="020F0502020204030204"/>
              </a:rPr>
              <a:t>While CSPP expansion funds may be used for TK wraparound services to help ensure that families have access to a broader range of service hours in order to meet their needs for a full day of service, </a:t>
            </a:r>
            <a:r>
              <a:rPr lang="en-US" dirty="0"/>
              <a:t>we are reviewing the legal options based on eligibility and program requirements for CSPP.  We will provide updated information regarding the use of CSPP expansion funds for TK wraparound services as soon as possible.</a:t>
            </a:r>
            <a:endParaRPr lang="en-US" dirty="0">
              <a:cs typeface="Calibri"/>
            </a:endParaRPr>
          </a:p>
          <a:p>
            <a:pPr lvl="1">
              <a:lnSpc>
                <a:spcPct val="90000"/>
              </a:lnSpc>
              <a:spcBef>
                <a:spcPts val="500"/>
              </a:spcBef>
            </a:pPr>
            <a:endParaRPr lang="en-US" dirty="0">
              <a:cs typeface="Calibri"/>
            </a:endParaRPr>
          </a:p>
          <a:p>
            <a:pPr lvl="1">
              <a:lnSpc>
                <a:spcPct val="90000"/>
              </a:lnSpc>
              <a:spcBef>
                <a:spcPts val="500"/>
              </a:spcBef>
            </a:pPr>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dirty="0"/>
          </a:p>
        </p:txBody>
      </p:sp>
    </p:spTree>
    <p:extLst>
      <p:ext uri="{BB962C8B-B14F-4D97-AF65-F5344CB8AC3E}">
        <p14:creationId xmlns:p14="http://schemas.microsoft.com/office/powerpoint/2010/main" val="848177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Crystal</a:t>
            </a:r>
          </a:p>
          <a:p>
            <a:endParaRPr lang="en-US" dirty="0">
              <a:cs typeface="Calibri"/>
            </a:endParaRPr>
          </a:p>
          <a:p>
            <a:r>
              <a:rPr lang="en-US" dirty="0">
                <a:cs typeface="Calibri"/>
              </a:rPr>
              <a:t>Management Bulletin 21-13, which provides </a:t>
            </a:r>
            <a:r>
              <a:rPr lang="en-US" dirty="0"/>
              <a:t>Guidance on Implementation of the California State Preschool Program Quality Requirements During the COVID-19 Pandemic, including flexibilities allowed due to the ongoing impacts of the COVID-19 pandemic, was released on Wednesday  September 29th. While Contractors operating a CSPP must adhere to the program quality requirements of the CSPP contract for children, families, and staff, there are flexibilities for some of the requirements during the covid-19 pandemic. While I won't be covering the entire MB at this time, as most requirements remain the same as during non-covid times, I do want to highlight where flexibilities are allowed for FY 2021-22.</a:t>
            </a:r>
            <a:endParaRPr lang="en-US" i="1" dirty="0">
              <a:cs typeface="Calibri"/>
            </a:endParaRPr>
          </a:p>
          <a:p>
            <a:endParaRPr lang="en-US" dirty="0">
              <a:cs typeface="Calibri"/>
            </a:endParaRPr>
          </a:p>
          <a:p>
            <a:r>
              <a:rPr lang="en-US" dirty="0">
                <a:cs typeface="Calibri"/>
              </a:rPr>
              <a:t>For the Desired Results Developmental profile, CSPP contractors may continue to use the Modified Essential View for FY 2021-22. Please note that the CDE strongly encourages CSPP contractors to use, at a minimum, the DRDP Essential View in</a:t>
            </a:r>
            <a:r>
              <a:rPr lang="en-US" dirty="0"/>
              <a:t> order to obtain critical observations and data, and to support children’s social and emotional development. This is particularly important during the pandemic due to the additional stressors that children, families, and communities are experiencing, and the potential impact on children’s development.</a:t>
            </a:r>
            <a:endParaRPr lang="en-US" dirty="0">
              <a:cs typeface="Calibri"/>
            </a:endParaRPr>
          </a:p>
          <a:p>
            <a:r>
              <a:rPr lang="en-US" dirty="0">
                <a:cs typeface="Calibri"/>
              </a:rPr>
              <a:t>Additionally, CSPP contractors have up to 90 days, rather than 60 days from the child's date of enrollment into the CSPP to complete the initial DRDP. </a:t>
            </a:r>
            <a:r>
              <a:rPr lang="en-US" dirty="0"/>
              <a:t>This flexibility does not prevent CSPP contractors from completing the initial DRDP 60 days from the date of a child’s enrollment if preferred by the contractor.</a:t>
            </a:r>
            <a:endParaRPr lang="en-US" dirty="0">
              <a:cs typeface="Calibri"/>
            </a:endParaRPr>
          </a:p>
          <a:p>
            <a:endParaRPr lang="en-US" dirty="0">
              <a:cs typeface="Calibri"/>
            </a:endParaRPr>
          </a:p>
          <a:p>
            <a:r>
              <a:rPr lang="en-US" dirty="0">
                <a:cs typeface="Calibri"/>
              </a:rPr>
              <a:t>We understand that this guidance differs from the Department of Social Services, who will continue to require that the initial DRDP be completed within 60 days of the child's enrollment for contract types that they administer, so we wanted to make sure that you are all aware and do not confuse the guidance if you hold contract types other than CSPP.</a:t>
            </a:r>
          </a:p>
          <a:p>
            <a:endParaRPr lang="en-US" dirty="0">
              <a:cs typeface="Calibri"/>
            </a:endParaRPr>
          </a:p>
          <a:p>
            <a:r>
              <a:rPr lang="en-US" dirty="0">
                <a:cs typeface="Calibri"/>
              </a:rPr>
              <a:t>Also, as a reminder </a:t>
            </a:r>
            <a:r>
              <a:rPr lang="en-US" dirty="0"/>
              <a:t>When children are participating in distance learning services because the CSPP contractor is required to close, or when group sizes are limited due to a local or state public health order or guidance related to the COVID-19 pandemic, the teaching staff conducting the DRDP should gather family perspectives about their child’s development and behavior to inform the DRDP assessment. The information families provide is important, is considered valid data, and facilitates partnering to support children's learning and development.</a:t>
            </a:r>
            <a:endParaRPr lang="en-US" dirty="0">
              <a:cs typeface="Calibri"/>
            </a:endParaRPr>
          </a:p>
          <a:p>
            <a:r>
              <a:rPr lang="en-US" dirty="0"/>
              <a:t>When a child is not receiving in-person services due to the family sheltering in place and the contractor is unable to complete the DRDP assessment, the contractor shall indicate </a:t>
            </a:r>
            <a:r>
              <a:rPr lang="en-US" b="1" i="1" dirty="0"/>
              <a:t>unable to rate</a:t>
            </a:r>
            <a:r>
              <a:rPr lang="en-US" dirty="0"/>
              <a:t> due to extended absences for the child.</a:t>
            </a:r>
          </a:p>
          <a:p>
            <a:endParaRPr lang="en-US" dirty="0">
              <a:cs typeface="Calibri"/>
            </a:endParaRPr>
          </a:p>
          <a:p>
            <a:endParaRPr lang="en-US" dirty="0">
              <a:cs typeface="Calibri"/>
            </a:endParaRPr>
          </a:p>
          <a:p>
            <a:r>
              <a:rPr lang="en-US" dirty="0"/>
              <a:t>While CSPP contractors, including those that provide service through a Family Child Care Home Education Network (FCCHEN), must complete an Environment Rating Scale (ERS) that is appropriate for the type of setting and age of children served to measure program quality, every three (3) years as part of the program compliance review, for FY 2021-22, the assigned CDE, ELCD Program Quality Implementation (PQI) Office regional consultant will complete the applicable ERS observation for all on-site monitoring reviews, however the ERS observation results will be used to provide CSPP contractors with technical assistance for subscales that score below a five (5). Scores will not be used to determine a CSPP contractor's compliance with the terms of the CSPP contract.</a:t>
            </a:r>
            <a:br>
              <a:rPr lang="en-US" dirty="0">
                <a:cs typeface="+mn-lt"/>
              </a:rPr>
            </a:br>
            <a:br>
              <a:rPr lang="en-US" dirty="0">
                <a:cs typeface="+mn-lt"/>
              </a:rPr>
            </a:br>
            <a:r>
              <a:rPr lang="en-US" dirty="0"/>
              <a:t>CSPP contractors will be required to complete the ERS during FY 2021-22 as part of the Program Self Evaluation (PSE) process for any classrooms or FCCHEN homes that are open and providing in-person services.</a:t>
            </a:r>
            <a:br>
              <a:rPr lang="en-US" dirty="0">
                <a:cs typeface="+mn-lt"/>
              </a:rPr>
            </a:br>
            <a:br>
              <a:rPr lang="en-US" dirty="0">
                <a:cs typeface="+mn-lt"/>
              </a:rPr>
            </a:br>
            <a:r>
              <a:rPr lang="en-US" dirty="0"/>
              <a:t>Note that CSPP contractors are not required to have the ERS completed by a reliable rater for purposes of the PSE.</a:t>
            </a:r>
            <a:endParaRPr lang="en-US" dirty="0">
              <a:cs typeface="Calibri"/>
            </a:endParaRPr>
          </a:p>
          <a:p>
            <a:r>
              <a:rPr lang="en-US" b="1" i="1" dirty="0"/>
              <a:t>Also, keep in mind that the</a:t>
            </a:r>
            <a:r>
              <a:rPr lang="en-US" dirty="0"/>
              <a:t> ERS observations must be conducted in a manner that will not increase the health risks to the children and providers. Staff who typically complete ERS assessments on multiple classrooms or family childcare homes should ensure that when entering the environment, all individuals take necessary precautions to prevent the spread of COVID-19 (i.e., wearing masks indoors and using personal protective equipment).</a:t>
            </a:r>
            <a:endParaRPr lang="en-US" dirty="0">
              <a:cs typeface="Calibri"/>
            </a:endParaRPr>
          </a:p>
          <a:p>
            <a:endParaRPr lang="en-US" dirty="0"/>
          </a:p>
          <a:p>
            <a:r>
              <a:rPr lang="en-US" dirty="0"/>
              <a:t>The Environmental Rating Scale Institute (ERSI) has issued updated guidance regarding the use of the ERS tools during the COVID-19 pandemic. Please visit the ERSI website for more information regarding this guidance at </a:t>
            </a:r>
            <a:r>
              <a:rPr lang="en-US" u="sng" dirty="0">
                <a:hlinkClick r:id="rId3"/>
              </a:rPr>
              <a:t>https://www.ersi.info/index.html</a:t>
            </a:r>
            <a:r>
              <a:rPr lang="en-US" dirty="0"/>
              <a:t>.</a:t>
            </a:r>
          </a:p>
          <a:p>
            <a:endParaRPr lang="en-US" dirty="0">
              <a:cs typeface="Calibri"/>
            </a:endParaRPr>
          </a:p>
          <a:p>
            <a:r>
              <a:rPr lang="en-US" dirty="0">
                <a:cs typeface="Calibri"/>
              </a:rPr>
              <a:t>As always, if you need additional technical assistance regarding the CSPP quality requirements, please reach out to your assigned ELCD, PQI office consultant.</a:t>
            </a:r>
          </a:p>
          <a:p>
            <a:endParaRPr lang="en-US" dirty="0">
              <a:cs typeface="Calibri"/>
            </a:endParaRPr>
          </a:p>
          <a:p>
            <a:r>
              <a:rPr lang="en-US" dirty="0">
                <a:cs typeface="Calibri"/>
              </a:rPr>
              <a:t>Now, over to </a:t>
            </a:r>
            <a:r>
              <a:rPr lang="en-US" b="1" dirty="0">
                <a:cs typeface="Calibri"/>
              </a:rPr>
              <a:t>Cate</a:t>
            </a:r>
            <a:r>
              <a:rPr lang="en-US" dirty="0">
                <a:cs typeface="Calibri"/>
              </a:rPr>
              <a:t> to provide you with Fiscal updates.</a:t>
            </a:r>
          </a:p>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dirty="0"/>
          </a:p>
        </p:txBody>
      </p:sp>
    </p:spTree>
    <p:extLst>
      <p:ext uri="{BB962C8B-B14F-4D97-AF65-F5344CB8AC3E}">
        <p14:creationId xmlns:p14="http://schemas.microsoft.com/office/powerpoint/2010/main" val="2205041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CATE:</a:t>
            </a:r>
            <a:endParaRPr lang="en-US" dirty="0"/>
          </a:p>
          <a:p>
            <a:endParaRPr lang="en-US" dirty="0"/>
          </a:p>
          <a:p>
            <a:r>
              <a:rPr lang="en-US" dirty="0">
                <a:cs typeface="Calibri"/>
              </a:rPr>
              <a:t>Thank you, Crystal! Good morning everyone. My name is Cate Washington, and I am a manager in the Child Development and Nutrition Fiscal Services unit, or CDNFS. The 2021 budget allocated American Rescue Plan Act, or ARPA, stabilization funding. Recipients of this funding must complete a survey to ensure eligibility prior to receiving the funds. CSPP recipients include individual sites as well as Family Childcare Home Education Network, or FCCHEN, providers. For CSPP contractors with multiple sites, one survey must be completed for each site. For CSPP contractors operating FCCHENs, one survey must be completed by each provider.</a:t>
            </a:r>
          </a:p>
          <a:p>
            <a:endParaRPr lang="en-US" dirty="0">
              <a:cs typeface="Calibri"/>
            </a:endParaRPr>
          </a:p>
          <a:p>
            <a:r>
              <a:rPr lang="en-US" dirty="0">
                <a:cs typeface="Calibri"/>
              </a:rPr>
              <a:t>The CDE held a webinar about the ARPA survey on September 17, 2021. The slides to that webinar are posted on the ELCD COVID-19 guidance webpage, which Andrea will drop a link to in the chat. Also on September 17th, the ELCD released an email communication that included an attachment. The email attachment is a pdf document that includes the questions for the ARPA survey. Please note that the pdf document is not the survey itself, but rather was provided so that contractors can review the questions prior to taking the survey. The survey was provided as a link, which was emailed directly to the Program Director email addresses provided in CDMIS. If you do not have the link to your survey, please contact your Program Director. FAQs are expected to be posted soon, but in the meantime, if contractors have questions about completing the survey, please email </a:t>
            </a:r>
            <a:r>
              <a:rPr lang="en-US" dirty="0">
                <a:cs typeface="Calibri"/>
                <a:hlinkClick r:id="rId3"/>
              </a:rPr>
              <a:t>ARPASurvey@cde.ca.gov</a:t>
            </a:r>
            <a:r>
              <a:rPr lang="en-US" dirty="0">
                <a:cs typeface="Calibri"/>
              </a:rPr>
              <a:t>. </a:t>
            </a:r>
          </a:p>
          <a:p>
            <a:endParaRPr lang="en-US" dirty="0">
              <a:cs typeface="Calibri"/>
            </a:endParaRPr>
          </a:p>
          <a:p>
            <a:r>
              <a:rPr lang="en-US" dirty="0"/>
              <a:t>As an update to stipend allocations, we're going to start to look at the data we've received as of September 30 so we can process stipends. We're going to try to get those allocations for the first round of stipends out in the month of October. Subsequent rounds will be issued monthly through the end of the calendar year, and will be based on data pulled at the end of each month. After the end of this calendar year, we will assess how frequently we need to continue to process allocations.</a:t>
            </a:r>
            <a:endParaRPr lang="en-US" dirty="0">
              <a:cs typeface="Calibri"/>
            </a:endParaRPr>
          </a:p>
          <a:p>
            <a:endParaRPr lang="en-US" dirty="0">
              <a:cs typeface="Calibri"/>
            </a:endParaRPr>
          </a:p>
          <a:p>
            <a:r>
              <a:rPr lang="en-US" dirty="0">
                <a:cs typeface="Calibri"/>
              </a:rPr>
              <a:t>CSPP contractors that are applying to receive ARPA funds from DSS must also complete an ARPA survey that is being administered by DSS. This includes contractors that are applying for stipends based on a CSPP program's licensed capacity; these stipends are being administered by the DSS Community Care Licensing Division. Andrea is also going to drop a link to a DSS webpage that contains information about the licensed provider stipends, including contact information to DSS about these stipends.</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dirty="0"/>
          </a:p>
        </p:txBody>
      </p:sp>
    </p:spTree>
    <p:extLst>
      <p:ext uri="{BB962C8B-B14F-4D97-AF65-F5344CB8AC3E}">
        <p14:creationId xmlns:p14="http://schemas.microsoft.com/office/powerpoint/2010/main" val="2610165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CATE:</a:t>
            </a:r>
            <a:endParaRPr lang="en-US" dirty="0"/>
          </a:p>
          <a:p>
            <a:endParaRPr lang="en-US" dirty="0"/>
          </a:p>
          <a:p>
            <a:r>
              <a:rPr lang="en-US" dirty="0">
                <a:cs typeface="Calibri"/>
              </a:rPr>
              <a:t>Now I'll move on to a couple of items we would like to address regarding reporting and caseload assignments. As you know, enrollment, attendance, and fiscal reports for center-based contracts – CSPP, CCTR, CMIG, and CHAN – as well as CRRP and the support contact types, CPKS, CCIP, CHST, and CLPC – are all submitted through CPARIS. Contractors will continue to submit these reports in CPARIS, our web-based system. Because reports are now submitted electronically, rather than on paper with a signature, each contractor must submit what is called a Certification of Assurances prior to submitting any reports in the system. </a:t>
            </a:r>
          </a:p>
          <a:p>
            <a:endParaRPr lang="en-US" dirty="0">
              <a:cs typeface="Calibri"/>
            </a:endParaRPr>
          </a:p>
          <a:p>
            <a:r>
              <a:rPr lang="en-US" dirty="0">
                <a:cs typeface="Calibri"/>
              </a:rPr>
              <a:t>The Certification of Assurances is a statement acknowledging that the electronic certification of reports by Authorized Representatives replaces official signatures on paper submissions. While there is no limit to the number of users any agency may assign the role of Authorized Representative, the Certification of Assurances must be completed only once per year. Part of the statement in the Certification of Assurances acknowledges this, requiring the user who submits it to provide the information and requirements for electronic signature to all Authorized Representatives at your agency. You will be unable to certify any reports until the Certification of Assurances has been completed. The Certification can be found in the Reporting tab of CPARIS, under Current Forms. </a:t>
            </a:r>
          </a:p>
          <a:p>
            <a:endParaRPr lang="en-US" dirty="0">
              <a:cs typeface="Calibri"/>
            </a:endParaRPr>
          </a:p>
          <a:p>
            <a:r>
              <a:rPr lang="en-US" dirty="0">
                <a:cs typeface="Calibri"/>
              </a:rPr>
              <a:t>Now I'll move on to an update on CDNFS caseload. As part of the transition of child care and development programs to the Department of Social Services, the CDNFS fiscal analyst caseload has been updated. The fiscal analyst directory will now reflect assignments by both county and department. This will be effective October 11. The updated directory will be posted to CDE's website next week, and will also be linked in our beginning of the year letter, which will also be posted and sent out as a listserv next week.</a:t>
            </a:r>
          </a:p>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dirty="0"/>
          </a:p>
        </p:txBody>
      </p:sp>
    </p:spTree>
    <p:extLst>
      <p:ext uri="{BB962C8B-B14F-4D97-AF65-F5344CB8AC3E}">
        <p14:creationId xmlns:p14="http://schemas.microsoft.com/office/powerpoint/2010/main" val="225859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CATE:</a:t>
            </a:r>
            <a:endParaRPr lang="en-US" dirty="0"/>
          </a:p>
          <a:p>
            <a:endParaRPr lang="en-US" dirty="0"/>
          </a:p>
          <a:p>
            <a:r>
              <a:rPr lang="en-US" dirty="0">
                <a:cs typeface="Calibri"/>
              </a:rPr>
              <a:t>Now I would like to cover a topic related to CSPP contracts. First, as a reminder, Assembly Bill 131, Section 263, specifies that for fiscal year 2021-22, CSPP contractors are to be reimbursed the lesser of 100 percent of the contract Maximum Reimbursable Amount – MRA – or net reimbursable program costs. In order to be reimbursed pursuant to the limits defined in AB 131, CSPP contractors must meet one of the criteria outlined in Management Bulletin 21-11.</a:t>
            </a:r>
          </a:p>
          <a:p>
            <a:endParaRPr lang="en-US" dirty="0">
              <a:cs typeface="Calibri"/>
            </a:endParaRPr>
          </a:p>
          <a:p>
            <a:r>
              <a:rPr lang="en-US" dirty="0">
                <a:cs typeface="Calibri"/>
              </a:rPr>
              <a:t>Contractors must either:</a:t>
            </a:r>
          </a:p>
          <a:p>
            <a:endParaRPr lang="en-US" dirty="0">
              <a:cs typeface="Calibri"/>
            </a:endParaRPr>
          </a:p>
          <a:p>
            <a:r>
              <a:rPr lang="en-US" dirty="0">
                <a:cs typeface="Calibri"/>
              </a:rPr>
              <a:t>1. Open to provide in-person services, in accordance with the agency's approved 2021-22 program calendar, and remain open and offer services through the 2021-22 program year, or;</a:t>
            </a:r>
          </a:p>
          <a:p>
            <a:r>
              <a:rPr lang="en-US" dirty="0">
                <a:cs typeface="Calibri"/>
              </a:rPr>
              <a:t>2. Not provide in-person services by the start date of the approved program calendar due to local or state public health order or guidance that prevents the program from reopening; or</a:t>
            </a:r>
          </a:p>
          <a:p>
            <a:r>
              <a:rPr lang="en-US" dirty="0">
                <a:cs typeface="Calibri"/>
              </a:rPr>
              <a:t>3. Open for in-person services in accordance with the approved program calendar, with any future days of closure being due to a local or state public health order or guidance</a:t>
            </a:r>
          </a:p>
          <a:p>
            <a:endParaRPr lang="en-US" dirty="0">
              <a:cs typeface="Calibri"/>
            </a:endParaRPr>
          </a:p>
          <a:p>
            <a:r>
              <a:rPr lang="en-US" dirty="0">
                <a:cs typeface="Calibri"/>
              </a:rPr>
              <a:t>If a CSPP closure is due to any other reason other than being closed due to a local or state public health order or guidance, or have an approved non-COVID-19 emergency closure, the contractor will not be reimbursed for any period of time that the CSPP is not physically open to provide in-person services. Contractors who do not meet the reopening criteria in MB 21-11 must submit a revised 2021-22 program calendar and a program narrative change to their assigned PQI consultant to ensure that the correct Minimum Days of Operation are reflected in their contract. The contract will also be amended to prorate the MRA to reflect the days of closure.</a:t>
            </a:r>
          </a:p>
          <a:p>
            <a:endParaRPr lang="en-US" dirty="0">
              <a:cs typeface="Calibri"/>
            </a:endParaRPr>
          </a:p>
          <a:p>
            <a:r>
              <a:rPr lang="en-US" dirty="0">
                <a:cs typeface="Calibri"/>
              </a:rPr>
              <a:t>Contractors who do meet the criteria will, again, be reimbursed the lesser of net reimbursable program costs and the total contract amount. Attendance is not a factor for reimbursement in FY 21-22. </a:t>
            </a:r>
          </a:p>
          <a:p>
            <a:endParaRPr lang="en-US" dirty="0">
              <a:cs typeface="Calibri"/>
            </a:endParaRPr>
          </a:p>
          <a:p>
            <a:r>
              <a:rPr lang="en-US" dirty="0">
                <a:cs typeface="Calibri"/>
              </a:rPr>
              <a:t>Now I'll turn it over to Alana for the Q&amp;A portion of the webinar.</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dirty="0"/>
          </a:p>
        </p:txBody>
      </p:sp>
    </p:spTree>
    <p:extLst>
      <p:ext uri="{BB962C8B-B14F-4D97-AF65-F5344CB8AC3E}">
        <p14:creationId xmlns:p14="http://schemas.microsoft.com/office/powerpoint/2010/main" val="2309201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ALANA:</a:t>
            </a:r>
          </a:p>
          <a:p>
            <a:endParaRPr lang="en-US" dirty="0">
              <a:cs typeface="Calibri"/>
            </a:endParaRPr>
          </a:p>
          <a:p>
            <a:r>
              <a:rPr lang="en-US" dirty="0">
                <a:cs typeface="Calibri"/>
              </a:rPr>
              <a:t>Thank you Cate - Now we'll begin answering some questions live. </a:t>
            </a:r>
          </a:p>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dirty="0"/>
          </a:p>
        </p:txBody>
      </p:sp>
    </p:spTree>
    <p:extLst>
      <p:ext uri="{BB962C8B-B14F-4D97-AF65-F5344CB8AC3E}">
        <p14:creationId xmlns:p14="http://schemas.microsoft.com/office/powerpoint/2010/main" val="4248585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ALANA:</a:t>
            </a:r>
          </a:p>
          <a:p>
            <a:endParaRPr lang="en-US" dirty="0">
              <a:cs typeface="Calibri"/>
            </a:endParaRPr>
          </a:p>
          <a:p>
            <a:r>
              <a:rPr lang="en-US" dirty="0">
                <a:cs typeface="Calibri"/>
              </a:rPr>
              <a:t>The ELCD COVID-19 guidance webpage is where you can find:</a:t>
            </a:r>
            <a:endParaRPr lang="en-US" b="1" dirty="0">
              <a:cs typeface="Calibri"/>
            </a:endParaRPr>
          </a:p>
          <a:p>
            <a:r>
              <a:rPr lang="en-US" dirty="0">
                <a:cs typeface="Calibri"/>
              </a:rPr>
              <a:t>- webinar slides and transcriptions</a:t>
            </a:r>
          </a:p>
          <a:p>
            <a:r>
              <a:rPr lang="en-US" dirty="0">
                <a:cs typeface="Calibri"/>
              </a:rPr>
              <a:t>- management bulletins</a:t>
            </a:r>
          </a:p>
          <a:p>
            <a:r>
              <a:rPr lang="en-US" dirty="0">
                <a:cs typeface="Calibri"/>
              </a:rPr>
              <a:t>- Frequently Asked Questions</a:t>
            </a:r>
          </a:p>
          <a:p>
            <a:r>
              <a:rPr lang="en-US" dirty="0">
                <a:cs typeface="Calibri"/>
              </a:rPr>
              <a:t>- can be located at </a:t>
            </a:r>
            <a:r>
              <a:rPr lang="en-US" u="sng" dirty="0">
                <a:hlinkClick r:id="rId3"/>
              </a:rPr>
              <a:t>https://www.cde.ca.gov/sp/cd/re/elcdcovid19.asp</a:t>
            </a:r>
            <a:endParaRPr lang="en-US" dirty="0">
              <a:cs typeface="Calibri"/>
            </a:endParaRPr>
          </a:p>
          <a:p>
            <a:endParaRPr lang="en-US" dirty="0">
              <a:cs typeface="Calibri"/>
            </a:endParaRPr>
          </a:p>
          <a:p>
            <a:r>
              <a:rPr lang="en-US" dirty="0">
                <a:cs typeface="Calibri"/>
              </a:rPr>
              <a:t>You can always submit questions to the ELCD Emergency email inbox at ELCDEmergency@cde.ca.gov</a:t>
            </a:r>
          </a:p>
          <a:p>
            <a:endParaRPr lang="en-US" dirty="0">
              <a:cs typeface="Calibri"/>
            </a:endParaRPr>
          </a:p>
          <a:p>
            <a:endParaRPr lang="en-US" dirty="0">
              <a:cs typeface="Calibri"/>
            </a:endParaRPr>
          </a:p>
          <a:p>
            <a:r>
              <a:rPr lang="en-US" dirty="0">
                <a:cs typeface="Calibri"/>
              </a:rPr>
              <a:t>To find your assigned PQI Office Regional Consultant, please visit </a:t>
            </a:r>
            <a:r>
              <a:rPr lang="en-US" u="sng" dirty="0">
                <a:hlinkClick r:id="rId4"/>
              </a:rPr>
              <a:t>https://www.cde.ca.gov/sp/cd/ci/assignments.asp</a:t>
            </a:r>
          </a:p>
          <a:p>
            <a:r>
              <a:rPr lang="en-US" dirty="0">
                <a:cs typeface="Calibri"/>
              </a:rPr>
              <a:t>- </a:t>
            </a:r>
            <a:r>
              <a:rPr lang="en-US" dirty="0"/>
              <a:t>Consultants are most easily reached by email</a:t>
            </a:r>
          </a:p>
          <a:p>
            <a:r>
              <a:rPr lang="en-US" dirty="0">
                <a:cs typeface="Calibri"/>
              </a:rPr>
              <a:t>- However, you can also call 916-322-6233 during business hours, where you can reach the consultant of the day </a:t>
            </a:r>
            <a:endParaRPr lang="en-US" dirty="0"/>
          </a:p>
          <a:p>
            <a:endParaRPr lang="en-US" dirty="0">
              <a:cs typeface="Calibri"/>
            </a:endParaRPr>
          </a:p>
          <a:p>
            <a:r>
              <a:rPr lang="en-US" dirty="0">
                <a:cs typeface="Calibri"/>
              </a:rPr>
              <a:t>Stephen, back to you to close us out. </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dirty="0"/>
          </a:p>
        </p:txBody>
      </p:sp>
    </p:spTree>
    <p:extLst>
      <p:ext uri="{BB962C8B-B14F-4D97-AF65-F5344CB8AC3E}">
        <p14:creationId xmlns:p14="http://schemas.microsoft.com/office/powerpoint/2010/main" val="3889211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STEPHEN:</a:t>
            </a:r>
            <a:endParaRPr lang="en-US" dirty="0"/>
          </a:p>
          <a:p>
            <a:endParaRPr lang="en-US" b="1" dirty="0">
              <a:cs typeface="Calibri"/>
            </a:endParaRPr>
          </a:p>
          <a:p>
            <a:r>
              <a:rPr lang="en-US" dirty="0"/>
              <a:t>In closing out this webinar, to all of our programs – Thank you for listening through this webinar, we appreciate your time and engagement today</a:t>
            </a:r>
          </a:p>
          <a:p>
            <a:endParaRPr lang="en-US" dirty="0"/>
          </a:p>
          <a:p>
            <a:r>
              <a:rPr lang="en-US" dirty="0"/>
              <a:t>Your strength and passion have helped us get to where we are – you are essential and your contributions to children’s and family’s lives have impacts far beyond these early years. Thank you for your dedication, commitment, and love for this beautiful work. </a:t>
            </a:r>
          </a:p>
          <a:p>
            <a:endParaRPr lang="en-US" dirty="0"/>
          </a:p>
          <a:p>
            <a:r>
              <a:rPr lang="en-US" dirty="0"/>
              <a:t>Have a great day everyone!</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dirty="0"/>
          </a:p>
        </p:txBody>
      </p:sp>
    </p:spTree>
    <p:extLst>
      <p:ext uri="{BB962C8B-B14F-4D97-AF65-F5344CB8AC3E}">
        <p14:creationId xmlns:p14="http://schemas.microsoft.com/office/powerpoint/2010/main" val="1651216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STEPHEN:</a:t>
            </a:r>
            <a:r>
              <a:rPr lang="en-US" dirty="0"/>
              <a:t> </a:t>
            </a:r>
          </a:p>
          <a:p>
            <a:endParaRPr lang="en-US" dirty="0"/>
          </a:p>
          <a:p>
            <a:r>
              <a:rPr lang="en-US" dirty="0"/>
              <a:t>Thank you, Mai. </a:t>
            </a:r>
            <a:endParaRPr lang="en-US" dirty="0">
              <a:cs typeface="Calibri" panose="020F0502020204030204"/>
            </a:endParaRPr>
          </a:p>
          <a:p>
            <a:endParaRPr lang="en-US" dirty="0"/>
          </a:p>
          <a:p>
            <a:pPr>
              <a:spcAft>
                <a:spcPts val="1200"/>
              </a:spcAft>
            </a:pPr>
            <a:r>
              <a:rPr lang="en-US" dirty="0"/>
              <a:t>As Mai mentioned, my</a:t>
            </a:r>
            <a:r>
              <a:rPr lang="en-US" sz="1200" kern="1200" dirty="0">
                <a:solidFill>
                  <a:schemeClr val="tx1"/>
                </a:solidFill>
                <a:effectLst/>
                <a:latin typeface="+mn-lt"/>
                <a:ea typeface="+mn-ea"/>
                <a:cs typeface="+mn-cs"/>
              </a:rPr>
              <a:t> name is </a:t>
            </a:r>
            <a:r>
              <a:rPr lang="en-US" dirty="0"/>
              <a:t>Stephen</a:t>
            </a:r>
            <a:r>
              <a:rPr lang="en-US" sz="1200" kern="1200" dirty="0">
                <a:solidFill>
                  <a:schemeClr val="tx1"/>
                </a:solidFill>
                <a:effectLst/>
                <a:latin typeface="+mn-lt"/>
                <a:ea typeface="+mn-ea"/>
                <a:cs typeface="+mn-cs"/>
              </a:rPr>
              <a:t> Propheter and I am the Director of the Early Learning and Care Division (ELCD) at the California Department of Education (CDE). </a:t>
            </a:r>
          </a:p>
          <a:p>
            <a:pPr>
              <a:spcAft>
                <a:spcPts val="1200"/>
              </a:spcAft>
            </a:pPr>
            <a:endParaRPr lang="en-US" sz="1200" kern="1200" dirty="0">
              <a:solidFill>
                <a:schemeClr val="tx1"/>
              </a:solidFill>
              <a:effectLst/>
              <a:latin typeface="+mn-lt"/>
              <a:ea typeface="+mn-ea"/>
              <a:cs typeface="+mn-cs"/>
            </a:endParaRPr>
          </a:p>
          <a:p>
            <a:pPr>
              <a:spcAft>
                <a:spcPts val="1200"/>
              </a:spcAft>
            </a:pPr>
            <a:r>
              <a:rPr lang="en-US" dirty="0"/>
              <a:t>First </a:t>
            </a:r>
            <a:r>
              <a:rPr lang="en-US" kern="1200" dirty="0">
                <a:effectLst/>
              </a:rPr>
              <a:t>and </a:t>
            </a:r>
            <a:r>
              <a:rPr lang="en-US" dirty="0"/>
              <a:t>foremost I would like to welcome everyone to our webinar, we are excited to engage with you all today and answer some of your questions. </a:t>
            </a:r>
          </a:p>
          <a:p>
            <a:pPr>
              <a:spcAft>
                <a:spcPts val="1200"/>
              </a:spcAft>
            </a:pPr>
            <a:endParaRPr lang="en-US" dirty="0"/>
          </a:p>
          <a:p>
            <a:pPr>
              <a:spcAft>
                <a:spcPts val="1200"/>
              </a:spcAft>
            </a:pPr>
            <a:r>
              <a:rPr lang="en-US" dirty="0"/>
              <a:t>I want to remind everyone that these webinars hosted by CDE will only include information and guidance for the state preschool program. While we appreciate that many of the requirements for programs at CDSS are the same or similar to the CSPP requirements, we want to make it clear that we do not have the authority to address questions related to programs that are no longer administered by the CDE.</a:t>
            </a:r>
          </a:p>
          <a:p>
            <a:pPr>
              <a:spcAft>
                <a:spcPts val="1200"/>
              </a:spcAft>
            </a:pPr>
            <a:endParaRPr lang="en-US" dirty="0">
              <a:cs typeface="Calibri"/>
            </a:endParaRPr>
          </a:p>
          <a:p>
            <a:r>
              <a:rPr lang="en-US" dirty="0"/>
              <a:t>I would like to acknowledge the incredible work you are all doing on a daily basis throughout this pandemic, the children and families of California would not be able to move toward normalcy again without you. As always, we want to encourage you to wash your hands, wear your masks, and get vaccinated; let's use the tools we have to fight against COVID-19 and make our communities stronger together.</a:t>
            </a:r>
            <a:endParaRPr lang="en-US" dirty="0">
              <a:cs typeface="Calibri" panose="020F0502020204030204"/>
            </a:endParaRPr>
          </a:p>
          <a:p>
            <a:endParaRPr lang="en-US" b="1" dirty="0">
              <a:cs typeface="Calibri" panose="020F0502020204030204"/>
            </a:endParaRPr>
          </a:p>
          <a:p>
            <a:r>
              <a:rPr lang="en-US" dirty="0"/>
              <a:t> </a:t>
            </a:r>
            <a:r>
              <a:rPr lang="en-US" dirty="0">
                <a:cs typeface="Calibri"/>
              </a:rPr>
              <a:t>I'll turn it over to </a:t>
            </a:r>
            <a:r>
              <a:rPr lang="en-US" b="1" dirty="0">
                <a:cs typeface="Calibri"/>
              </a:rPr>
              <a:t>ALANA </a:t>
            </a:r>
            <a:r>
              <a:rPr lang="en-US" dirty="0">
                <a:cs typeface="Calibri"/>
              </a:rPr>
              <a:t>who will be our moderator.  </a:t>
            </a:r>
          </a:p>
          <a:p>
            <a:endParaRPr lang="en-US" dirty="0">
              <a:cs typeface="Calibri"/>
            </a:endParaRPr>
          </a:p>
          <a:p>
            <a:r>
              <a:rPr lang="en-US" b="1" dirty="0">
                <a:cs typeface="Calibri"/>
              </a:rPr>
              <a:t>ALANA</a:t>
            </a:r>
            <a:r>
              <a:rPr lang="en-US" b="1" dirty="0"/>
              <a:t>:</a:t>
            </a:r>
            <a:r>
              <a:rPr lang="en-US" dirty="0"/>
              <a:t>  Morning everyone! I'm Alana Andrade,</a:t>
            </a:r>
            <a:r>
              <a:rPr lang="en-US" baseline="0" dirty="0"/>
              <a:t> </a:t>
            </a:r>
            <a:r>
              <a:rPr lang="en-US" dirty="0"/>
              <a:t>and I'm a Child Development Consultant in the Policy Office here at ELCD and I'll be your moderator today. </a:t>
            </a:r>
            <a:endParaRPr lang="en-US" dirty="0">
              <a:cs typeface="Calibri"/>
            </a:endParaRPr>
          </a:p>
          <a:p>
            <a:endParaRPr lang="en-US" dirty="0">
              <a:cs typeface="Calibri"/>
            </a:endParaRPr>
          </a:p>
          <a:p>
            <a:r>
              <a:rPr lang="en-US" dirty="0">
                <a:cs typeface="Calibri"/>
              </a:rPr>
              <a:t>To help answer your questions and to make this webinar run smoothly, we have a great team here with us today:</a:t>
            </a:r>
            <a:endParaRPr lang="en-US" dirty="0"/>
          </a:p>
          <a:p>
            <a:pPr marL="171450" indent="-171450">
              <a:buFont typeface="Arial,Sans-Serif"/>
              <a:buChar char="•"/>
            </a:pPr>
            <a:r>
              <a:rPr lang="en-US" dirty="0"/>
              <a:t>from the Policy Office, Consultant </a:t>
            </a:r>
            <a:r>
              <a:rPr lang="en-US" i="1" dirty="0"/>
              <a:t>Danielle Davis, </a:t>
            </a:r>
            <a:r>
              <a:rPr lang="en-US" dirty="0"/>
              <a:t>and Office Technician</a:t>
            </a:r>
            <a:r>
              <a:rPr lang="en-US" i="1" dirty="0"/>
              <a:t> Mai Thao. </a:t>
            </a:r>
            <a:endParaRPr lang="en-US" dirty="0"/>
          </a:p>
          <a:p>
            <a:pPr marL="171450" indent="-171450">
              <a:buFont typeface="Arial"/>
              <a:buChar char="•"/>
            </a:pPr>
            <a:r>
              <a:rPr lang="en-US" dirty="0"/>
              <a:t>from the Program Quality Implementation (PQI) Office</a:t>
            </a:r>
            <a:r>
              <a:rPr lang="en-US" i="1" dirty="0"/>
              <a:t>, </a:t>
            </a:r>
            <a:r>
              <a:rPr lang="en-US" dirty="0"/>
              <a:t>we have Education Administrator </a:t>
            </a:r>
            <a:r>
              <a:rPr lang="en-US" i="1" dirty="0"/>
              <a:t>Crystal Devlin</a:t>
            </a:r>
            <a:r>
              <a:rPr lang="en-US" dirty="0"/>
              <a:t> and consultants </a:t>
            </a:r>
            <a:r>
              <a:rPr lang="en-US" i="1" dirty="0"/>
              <a:t>Cassandra Lewis, Richard Miller, Amy Silva, and Nadia Kersey; </a:t>
            </a:r>
            <a:endParaRPr lang="en-US" dirty="0"/>
          </a:p>
          <a:p>
            <a:pPr marL="171450" indent="-171450">
              <a:buFont typeface="Arial,Sans-Serif"/>
              <a:buChar char="•"/>
            </a:pPr>
            <a:r>
              <a:rPr lang="en-US" dirty="0"/>
              <a:t>from Child Development Nutrition and Fiscal Services (CDNFS), we have Managers </a:t>
            </a:r>
            <a:r>
              <a:rPr lang="en-US" i="1" dirty="0"/>
              <a:t>Andrea Johnson, Allen Lynch, and</a:t>
            </a:r>
            <a:r>
              <a:rPr lang="en-US" dirty="0"/>
              <a:t> </a:t>
            </a:r>
            <a:r>
              <a:rPr lang="en-US" i="1" dirty="0"/>
              <a:t>Cate Washington; </a:t>
            </a:r>
            <a:endParaRPr lang="en-US" dirty="0"/>
          </a:p>
          <a:p>
            <a:pPr marL="171450" indent="-171450">
              <a:buFont typeface="Arial,Sans-Serif"/>
              <a:buChar char="•"/>
            </a:pPr>
            <a:r>
              <a:rPr lang="en-US" dirty="0"/>
              <a:t>from the Data Research and Planning Office (DRPO), we have Data Research Manager </a:t>
            </a:r>
            <a:r>
              <a:rPr lang="en-US" i="1" dirty="0"/>
              <a:t>Jane Liang;</a:t>
            </a:r>
            <a:endParaRPr lang="en-US" dirty="0"/>
          </a:p>
          <a:p>
            <a:pPr marL="171450" indent="-171450">
              <a:buFont typeface="Arial,Sans-Serif"/>
              <a:buChar char="•"/>
            </a:pPr>
            <a:r>
              <a:rPr lang="en-US" dirty="0"/>
              <a:t>And from the Director's Office, we have Analyst </a:t>
            </a:r>
            <a:r>
              <a:rPr lang="en-US" i="1" dirty="0"/>
              <a:t>Brianne Rood.</a:t>
            </a:r>
            <a:endParaRPr lang="en-US" dirty="0"/>
          </a:p>
          <a:p>
            <a:pPr marL="171450" indent="-171450">
              <a:buFont typeface="Arial"/>
              <a:buChar char="•"/>
            </a:pPr>
            <a:endParaRPr lang="en-US" i="1" dirty="0">
              <a:cs typeface="Calibri"/>
            </a:endParaRPr>
          </a:p>
          <a:p>
            <a:r>
              <a:rPr lang="en-US" dirty="0">
                <a:cs typeface="Calibri"/>
              </a:rPr>
              <a:t>I also want to warmly mention our Technology Services Division, who ensure that our Zoom link is live and is working each and every webinar. They help ensure that there is closed captioning available for you to utilize during the webinar. To turn it on, you can click on the CC button on the bottom right of your screen. </a:t>
            </a:r>
            <a:endParaRPr lang="en-US" i="1" dirty="0">
              <a:cs typeface="Calibri"/>
            </a:endParaRPr>
          </a:p>
          <a:p>
            <a:endParaRPr lang="en-US" dirty="0"/>
          </a:p>
          <a:p>
            <a:r>
              <a:rPr lang="en-US" dirty="0"/>
              <a:t>Our team is </a:t>
            </a:r>
            <a:r>
              <a:rPr lang="en-US" b="1" dirty="0"/>
              <a:t>committed to being as responsive as possible</a:t>
            </a:r>
            <a:r>
              <a:rPr lang="en-US" dirty="0"/>
              <a:t>, and will not be able to answer every question. Just a reminder, our chat box is disabled – CDE will be able to share links with you there, but you are unable to chat with us. Please utilize the Q&amp;A Feature to ask us questions. </a:t>
            </a:r>
            <a:endParaRPr lang="en-US" dirty="0">
              <a:cs typeface="Calibri"/>
            </a:endParaRPr>
          </a:p>
          <a:p>
            <a:endParaRPr lang="en-US" dirty="0">
              <a:cs typeface="Calibri"/>
            </a:endParaRPr>
          </a:p>
          <a:p>
            <a:r>
              <a:rPr lang="en-US" dirty="0">
                <a:cs typeface="Calibri"/>
              </a:rPr>
              <a:t>When you ask questions – do give us as much detail as possible before clicking that submit button – for example, which contract, age of students, etc. We've noticed that there are some questions submitted that are incomplete; please don't feel the need to 'rush' to get a question into the queue. It's OK to take a moment to accurately type out your questions before you click send.</a:t>
            </a:r>
          </a:p>
          <a:p>
            <a:endParaRPr lang="en-US" dirty="0">
              <a:cs typeface="Calibri"/>
            </a:endParaRPr>
          </a:p>
          <a:p>
            <a:r>
              <a:rPr lang="en-US" dirty="0">
                <a:cs typeface="Calibri"/>
              </a:rPr>
              <a:t>Back over to </a:t>
            </a:r>
            <a:r>
              <a:rPr lang="en-US" b="1" dirty="0">
                <a:cs typeface="Calibri"/>
              </a:rPr>
              <a:t>STEPHEN </a:t>
            </a:r>
            <a:r>
              <a:rPr lang="en-US" dirty="0">
                <a:cs typeface="Calibri"/>
              </a:rPr>
              <a:t>to review our Agenda for today.</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dirty="0"/>
          </a:p>
        </p:txBody>
      </p:sp>
    </p:spTree>
    <p:extLst>
      <p:ext uri="{BB962C8B-B14F-4D97-AF65-F5344CB8AC3E}">
        <p14:creationId xmlns:p14="http://schemas.microsoft.com/office/powerpoint/2010/main" val="286599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STEPHEN:</a:t>
            </a:r>
            <a:endParaRPr lang="en-US" dirty="0"/>
          </a:p>
          <a:p>
            <a:endParaRPr lang="en-US" dirty="0"/>
          </a:p>
          <a:p>
            <a:r>
              <a:rPr lang="en-US" dirty="0"/>
              <a:t>Thank you Alana!</a:t>
            </a:r>
            <a:endParaRPr lang="en-US" dirty="0">
              <a:cs typeface="Calibri"/>
            </a:endParaRPr>
          </a:p>
          <a:p>
            <a:endParaRPr lang="en-US" dirty="0"/>
          </a:p>
          <a:p>
            <a:r>
              <a:rPr lang="en-US" dirty="0"/>
              <a:t>Well let’s take a look at this morning’s agenda</a:t>
            </a:r>
            <a:endParaRPr lang="en-US" dirty="0">
              <a:cs typeface="Calibri"/>
            </a:endParaRPr>
          </a:p>
          <a:p>
            <a:endParaRPr lang="en-US" dirty="0"/>
          </a:p>
          <a:p>
            <a:pPr marL="285750" indent="-285750">
              <a:buFont typeface="Arial,Sans-Serif"/>
              <a:buChar char="•"/>
            </a:pPr>
            <a:endParaRPr lang="en-US" dirty="0"/>
          </a:p>
          <a:p>
            <a:pPr marL="285750" indent="-285750">
              <a:buFont typeface="Arial,Sans-Serif"/>
              <a:buChar char="•"/>
            </a:pPr>
            <a:r>
              <a:rPr lang="en-US" dirty="0"/>
              <a:t>The Policy Office will provide updates on:</a:t>
            </a:r>
            <a:endParaRPr lang="en-US" dirty="0">
              <a:cs typeface="Calibri" panose="020F0502020204030204"/>
            </a:endParaRPr>
          </a:p>
          <a:p>
            <a:pPr marL="342900" lvl="1" indent="-171450">
              <a:lnSpc>
                <a:spcPct val="90000"/>
              </a:lnSpc>
              <a:spcBef>
                <a:spcPts val="1000"/>
              </a:spcBef>
              <a:spcAft>
                <a:spcPts val="1200"/>
              </a:spcAft>
              <a:buFont typeface="Arial"/>
              <a:buChar char="•"/>
            </a:pPr>
            <a:r>
              <a:rPr lang="en-US" dirty="0"/>
              <a:t>Using CDE Income Charts to Determine Eligibility and changes to the Family Fee Calculator and</a:t>
            </a:r>
            <a:endParaRPr lang="en-US" dirty="0">
              <a:cs typeface="Calibri" panose="020F0502020204030204"/>
            </a:endParaRPr>
          </a:p>
          <a:p>
            <a:pPr marL="342900" lvl="1" indent="-171450">
              <a:lnSpc>
                <a:spcPct val="90000"/>
              </a:lnSpc>
              <a:spcBef>
                <a:spcPts val="1000"/>
              </a:spcBef>
              <a:spcAft>
                <a:spcPts val="1200"/>
              </a:spcAft>
              <a:buFont typeface="Arial"/>
              <a:buChar char="•"/>
            </a:pPr>
            <a:r>
              <a:rPr lang="en-US" dirty="0"/>
              <a:t>Family Fee Redeterminations</a:t>
            </a:r>
            <a:endParaRPr lang="en-US" dirty="0">
              <a:cs typeface="Calibri" panose="020F0502020204030204"/>
            </a:endParaRPr>
          </a:p>
          <a:p>
            <a:pPr marL="342900" lvl="1" indent="-171450">
              <a:lnSpc>
                <a:spcPct val="90000"/>
              </a:lnSpc>
              <a:spcBef>
                <a:spcPts val="1000"/>
              </a:spcBef>
              <a:spcAft>
                <a:spcPts val="1200"/>
              </a:spcAft>
              <a:buFont typeface="Arial"/>
              <a:buChar char="•"/>
            </a:pPr>
            <a:endParaRPr lang="en-US" dirty="0"/>
          </a:p>
          <a:p>
            <a:pPr marL="342900" lvl="1" indent="-171450">
              <a:lnSpc>
                <a:spcPct val="90000"/>
              </a:lnSpc>
              <a:spcBef>
                <a:spcPts val="1000"/>
              </a:spcBef>
              <a:spcAft>
                <a:spcPts val="1200"/>
              </a:spcAft>
              <a:buFont typeface="Arial"/>
              <a:buChar char="•"/>
            </a:pPr>
            <a:r>
              <a:rPr lang="en-US" dirty="0">
                <a:cs typeface="Calibri"/>
              </a:rPr>
              <a:t>I will address some frequently asked questions we have received regarding transitional kindergarten, and then</a:t>
            </a:r>
            <a:endParaRPr lang="en-US" dirty="0"/>
          </a:p>
          <a:p>
            <a:pPr marL="171450" indent="-171450">
              <a:lnSpc>
                <a:spcPct val="90000"/>
              </a:lnSpc>
              <a:spcBef>
                <a:spcPts val="1000"/>
              </a:spcBef>
              <a:spcAft>
                <a:spcPts val="1200"/>
              </a:spcAft>
              <a:buFont typeface="Arial"/>
              <a:buChar char="•"/>
            </a:pPr>
            <a:endParaRPr lang="en-US" dirty="0">
              <a:cs typeface="Calibri" panose="020F0502020204030204"/>
            </a:endParaRPr>
          </a:p>
          <a:p>
            <a:pPr marL="171450" indent="-171450">
              <a:lnSpc>
                <a:spcPct val="90000"/>
              </a:lnSpc>
              <a:spcBef>
                <a:spcPts val="1000"/>
              </a:spcBef>
              <a:spcAft>
                <a:spcPts val="1200"/>
              </a:spcAft>
              <a:buFont typeface="Arial"/>
              <a:buChar char="•"/>
            </a:pPr>
            <a:r>
              <a:rPr lang="en-US" dirty="0"/>
              <a:t>Our PQI team will provide updates on:</a:t>
            </a:r>
          </a:p>
          <a:p>
            <a:pPr marL="800100" lvl="2" indent="-171450">
              <a:lnSpc>
                <a:spcPct val="90000"/>
              </a:lnSpc>
              <a:spcBef>
                <a:spcPts val="1000"/>
              </a:spcBef>
              <a:spcAft>
                <a:spcPts val="1200"/>
              </a:spcAft>
              <a:buFont typeface="Arial"/>
              <a:buChar char="•"/>
            </a:pPr>
            <a:r>
              <a:rPr lang="en-US" dirty="0"/>
              <a:t>CSPP Expansion Information, and</a:t>
            </a:r>
            <a:endParaRPr lang="en-US" dirty="0">
              <a:cs typeface="Calibri" panose="020F0502020204030204"/>
            </a:endParaRPr>
          </a:p>
          <a:p>
            <a:pPr marL="800100" lvl="2" indent="-171450">
              <a:lnSpc>
                <a:spcPct val="90000"/>
              </a:lnSpc>
              <a:spcBef>
                <a:spcPts val="1000"/>
              </a:spcBef>
              <a:spcAft>
                <a:spcPts val="1200"/>
              </a:spcAft>
              <a:buFont typeface="Arial"/>
              <a:buChar char="•"/>
            </a:pPr>
            <a:r>
              <a:rPr lang="en-US" dirty="0"/>
              <a:t>Management Bulletin (MB) 21-13: Program Quality</a:t>
            </a:r>
            <a:endParaRPr lang="en-US" dirty="0">
              <a:cs typeface="Calibri" panose="020F0502020204030204"/>
            </a:endParaRPr>
          </a:p>
          <a:p>
            <a:pPr marL="628650" lvl="2">
              <a:lnSpc>
                <a:spcPct val="90000"/>
              </a:lnSpc>
              <a:spcBef>
                <a:spcPts val="1000"/>
              </a:spcBef>
              <a:spcAft>
                <a:spcPts val="1200"/>
              </a:spcAft>
            </a:pPr>
            <a:endParaRPr lang="en-US" dirty="0">
              <a:cs typeface="Calibri" panose="020F0502020204030204"/>
            </a:endParaRPr>
          </a:p>
          <a:p>
            <a:pPr marL="171450" indent="-171450">
              <a:lnSpc>
                <a:spcPct val="90000"/>
              </a:lnSpc>
              <a:spcBef>
                <a:spcPts val="1000"/>
              </a:spcBef>
              <a:spcAft>
                <a:spcPts val="1200"/>
              </a:spcAft>
              <a:buFont typeface="Arial"/>
              <a:buChar char="•"/>
            </a:pPr>
            <a:r>
              <a:rPr lang="en-US" dirty="0"/>
              <a:t>And finally, our Fiscal Team will provide information for us on the Beginning of Year Fiscal Update Letter.</a:t>
            </a:r>
            <a:endParaRPr lang="en-US" dirty="0">
              <a:cs typeface="Calibri" panose="020F0502020204030204"/>
            </a:endParaRPr>
          </a:p>
          <a:p>
            <a:endParaRPr lang="en-US" dirty="0"/>
          </a:p>
          <a:p>
            <a:r>
              <a:rPr lang="en-US" dirty="0"/>
              <a:t>While we will work through questions in real time, we’ll visit some questions that have come in through the Q&amp;A function as well as others that you may have lifted up through other modes. As we do with each webinar, we will take unanswered questions and work on answers to post as FAQs on our website.</a:t>
            </a:r>
            <a:endParaRPr lang="en-US" dirty="0">
              <a:cs typeface="Calibri"/>
            </a:endParaRPr>
          </a:p>
          <a:p>
            <a:endParaRPr lang="en-US" dirty="0"/>
          </a:p>
          <a:p>
            <a:r>
              <a:rPr lang="en-US" dirty="0"/>
              <a:t>And now without further ado, I'll ask </a:t>
            </a:r>
            <a:r>
              <a:rPr lang="en-US" b="1" dirty="0"/>
              <a:t>DANIELLE</a:t>
            </a:r>
            <a:r>
              <a:rPr lang="en-US" dirty="0"/>
              <a:t> to present our updates from the Policy Office. </a:t>
            </a:r>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dirty="0"/>
          </a:p>
        </p:txBody>
      </p:sp>
    </p:spTree>
    <p:extLst>
      <p:ext uri="{BB962C8B-B14F-4D97-AF65-F5344CB8AC3E}">
        <p14:creationId xmlns:p14="http://schemas.microsoft.com/office/powerpoint/2010/main" val="1973524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Danielle</a:t>
            </a:r>
            <a:endParaRPr lang="en-US" b="1" dirty="0"/>
          </a:p>
          <a:p>
            <a:endParaRPr lang="en-US" dirty="0">
              <a:cs typeface="Calibri" panose="020F0502020204030204"/>
            </a:endParaRPr>
          </a:p>
          <a:p>
            <a:r>
              <a:rPr lang="en-US" dirty="0"/>
              <a:t>Thanks Steve!</a:t>
            </a:r>
            <a:endParaRPr lang="en-US" dirty="0">
              <a:cs typeface="Calibri"/>
            </a:endParaRPr>
          </a:p>
          <a:p>
            <a:endParaRPr lang="en-US" dirty="0"/>
          </a:p>
          <a:p>
            <a:r>
              <a:rPr lang="en-US" dirty="0"/>
              <a:t>The CDE has received a few questions/concerns from contractors about the income ranking table not aligning with income eligibility for state preschool families, as they were getting error codes in CDMIS when inputting certain families. We want to assure you that CDMIS is in fact programmed correctly and to remind contractors, per the directive in MB 21-09, contractors must: </a:t>
            </a:r>
            <a:endParaRPr lang="en-US" dirty="0">
              <a:cs typeface="Calibri" panose="020F0502020204030204"/>
            </a:endParaRPr>
          </a:p>
          <a:p>
            <a:endParaRPr lang="en-US" dirty="0"/>
          </a:p>
          <a:p>
            <a:pPr marL="171450" indent="-171450">
              <a:buFont typeface="Arial"/>
              <a:buChar char="•"/>
            </a:pPr>
            <a:r>
              <a:rPr lang="en-US" dirty="0"/>
              <a:t>Use the Schedule of Income Ceilings, in the body of the MB itself, to determine income eligibility </a:t>
            </a:r>
          </a:p>
          <a:p>
            <a:pPr marL="171450" indent="-171450">
              <a:buFont typeface="Arial"/>
              <a:buChar char="•"/>
            </a:pPr>
            <a:r>
              <a:rPr lang="en-US" dirty="0"/>
              <a:t>Only use the Income Ranking Table when determining priorities for enrollment, not when determining eligibility. </a:t>
            </a:r>
            <a:endParaRPr lang="en-US" dirty="0">
              <a:cs typeface="Calibri"/>
            </a:endParaRPr>
          </a:p>
          <a:p>
            <a:endParaRPr lang="en-US" dirty="0">
              <a:cs typeface="Calibri"/>
            </a:endParaRPr>
          </a:p>
          <a:p>
            <a:r>
              <a:rPr lang="en-US" dirty="0"/>
              <a:t>This year, for the first time, the CDE decided to have the</a:t>
            </a:r>
            <a:r>
              <a:rPr lang="en-US" b="1" dirty="0"/>
              <a:t> income ranking table </a:t>
            </a:r>
            <a:r>
              <a:rPr lang="en-US" dirty="0"/>
              <a:t>go up to 100 percent of SMI to allow for prioritizing families that are over income, as there are many situations in state preschool where a family could have income higher than 85% of the SMI and still be eligible. These include:</a:t>
            </a:r>
            <a:endParaRPr lang="en-US" dirty="0">
              <a:cs typeface="Calibri"/>
            </a:endParaRPr>
          </a:p>
          <a:p>
            <a:pPr>
              <a:buFont typeface="Arial"/>
              <a:buChar char="•"/>
            </a:pPr>
            <a:r>
              <a:rPr lang="en-US" dirty="0"/>
              <a:t>When the family’s eligibility is not based on income, but on another statutorily allowed factor such as  the family being a current aid recipient, the family is experiencing homelessness, or a family who's children are recipients of child protective services, or whose children have been identified as being abused, neglected, or exploited, or at risk of being abused, neglected or exploited.</a:t>
            </a:r>
            <a:endParaRPr lang="en-US" dirty="0">
              <a:cs typeface="Calibri" panose="020F0502020204030204"/>
            </a:endParaRPr>
          </a:p>
          <a:p>
            <a:r>
              <a:rPr lang="en-US" dirty="0"/>
              <a:t>•When the child is enrolled in a program operating in the boundaries of an elementary school where 80 percent or more of the students are eligible for free- or reduced-price meals (see MB 21-04)</a:t>
            </a:r>
            <a:endParaRPr lang="en-US" dirty="0">
              <a:cs typeface="Calibri"/>
            </a:endParaRPr>
          </a:p>
          <a:p>
            <a:r>
              <a:rPr lang="en-US" dirty="0"/>
              <a:t>• Or specifically for part-day CSPP, when a family has income that is 15% over the income threshold or when the child has an IEP.</a:t>
            </a:r>
            <a:endParaRPr lang="en-US" dirty="0">
              <a:cs typeface="Calibri"/>
            </a:endParaRPr>
          </a:p>
          <a:p>
            <a:endParaRPr lang="en-US" dirty="0"/>
          </a:p>
          <a:p>
            <a:r>
              <a:rPr lang="en-US" dirty="0"/>
              <a:t>As a result, for the last few years, the </a:t>
            </a:r>
            <a:r>
              <a:rPr lang="en-US" b="1" dirty="0"/>
              <a:t>family fee schedule</a:t>
            </a:r>
            <a:r>
              <a:rPr lang="en-US" dirty="0"/>
              <a:t> has had fees going up to 100 percent of the SMI, so higher-income families pay higher fees and this year we decided to align the two tables.</a:t>
            </a:r>
            <a:endParaRPr lang="en-US" dirty="0">
              <a:cs typeface="Calibri"/>
            </a:endParaRPr>
          </a:p>
          <a:p>
            <a:endParaRPr lang="en-US" dirty="0">
              <a:cs typeface="Calibri"/>
            </a:endParaRPr>
          </a:p>
          <a:p>
            <a:r>
              <a:rPr lang="en-US" dirty="0"/>
              <a:t>•ELCD sent out an email on 9/21/21 clarifying how contractors should be using the income ranking table (and how not to use it), along with guidance about what to do if families were enrolled inappropriately. </a:t>
            </a:r>
          </a:p>
          <a:p>
            <a:endParaRPr lang="en-US" dirty="0">
              <a:cs typeface="Calibri" panose="020F0502020204030204"/>
            </a:endParaRPr>
          </a:p>
          <a:p>
            <a:r>
              <a:rPr lang="en-US" dirty="0">
                <a:cs typeface="Calibri" panose="020F0502020204030204"/>
              </a:rPr>
              <a:t>Now to address the usage of the family fee calculator...</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dirty="0"/>
          </a:p>
        </p:txBody>
      </p:sp>
    </p:spTree>
    <p:extLst>
      <p:ext uri="{BB962C8B-B14F-4D97-AF65-F5344CB8AC3E}">
        <p14:creationId xmlns:p14="http://schemas.microsoft.com/office/powerpoint/2010/main" val="2924077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Danielle</a:t>
            </a:r>
          </a:p>
          <a:p>
            <a:endParaRPr lang="en-US" dirty="0">
              <a:cs typeface="Calibri"/>
            </a:endParaRPr>
          </a:p>
          <a:p>
            <a:r>
              <a:rPr lang="en-US" dirty="0">
                <a:cs typeface="Calibri"/>
              </a:rPr>
              <a:t>The ELCD has also received multiple questions about using the family fee calculator to determine a family's eligibility. We want to remind contractors that the family fee calculator should only be used to determine family fees, this calculator does not determine eligibility for state preschool.</a:t>
            </a:r>
            <a:endParaRPr lang="en-US" dirty="0"/>
          </a:p>
          <a:p>
            <a:endParaRPr lang="en-US" dirty="0">
              <a:cs typeface="Calibri"/>
            </a:endParaRPr>
          </a:p>
          <a:p>
            <a:r>
              <a:rPr lang="en-US" dirty="0">
                <a:cs typeface="Calibri"/>
              </a:rPr>
              <a:t>We also wanted to notify the field that the CDE is working on an update to the family fee calculator that will have a notification anytime a family fee is calculated with income that is over the income threshold (or 85% of the SMI) that reminds the contractors to check eligibility rules for CSPP when enrolling an over-income family. It is important to note that just because this notification appears, it does not automatically mean that families not eligible for state preschool – as we previously discussed, there are many reasons why a family could be enrolled in state preschool with an income that is over the income threshold. This update will be completed soon and the ELCD will notify contractors when the update has been made.</a:t>
            </a:r>
          </a:p>
          <a:p>
            <a:endParaRPr lang="en-US" dirty="0">
              <a:cs typeface="Calibri"/>
            </a:endParaRPr>
          </a:p>
          <a:p>
            <a:r>
              <a:rPr lang="en-US" dirty="0">
                <a:cs typeface="Calibri"/>
              </a:rPr>
              <a:t>Finally, I would like to move on to a quick reminder for contractors regarding family fee redeterminations.</a:t>
            </a:r>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dirty="0"/>
          </a:p>
        </p:txBody>
      </p:sp>
    </p:spTree>
    <p:extLst>
      <p:ext uri="{BB962C8B-B14F-4D97-AF65-F5344CB8AC3E}">
        <p14:creationId xmlns:p14="http://schemas.microsoft.com/office/powerpoint/2010/main" val="2781869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panose="020F0502020204030204"/>
              </a:rPr>
              <a:t>Danielle </a:t>
            </a:r>
          </a:p>
          <a:p>
            <a:endParaRPr lang="en-US" b="1" dirty="0">
              <a:cs typeface="Calibri" panose="020F0502020204030204"/>
            </a:endParaRPr>
          </a:p>
          <a:p>
            <a:r>
              <a:rPr lang="en-US" dirty="0">
                <a:cs typeface="Calibri" panose="020F0502020204030204"/>
              </a:rPr>
              <a:t>We wanted to remind contractors of the family fee redetermination directive in MB 21-12, specifically that this guidance differs from previous years. Previously, when the new family fee schedule was released contractors were required to update all family fees based on the new schedule. The new directive in MB 21-12 aligns with state law and the 12-month eligibility regulations and does not require contractors to automatically update all family fees based on the new schedule, and instead points to the 12-month eligibility regulation that states that no changes shall be made to the family fee unless the family voluntarily requests the change.</a:t>
            </a:r>
          </a:p>
          <a:p>
            <a:endParaRPr lang="en-US" dirty="0"/>
          </a:p>
          <a:p>
            <a:pPr marL="171450" indent="-171450">
              <a:lnSpc>
                <a:spcPct val="90000"/>
              </a:lnSpc>
              <a:spcBef>
                <a:spcPts val="1000"/>
              </a:spcBef>
              <a:buFont typeface="Arial"/>
              <a:buChar char="•"/>
            </a:pPr>
            <a:r>
              <a:rPr lang="en-US" dirty="0"/>
              <a:t>Therefore, Family fees must only be assessed in the following instances:</a:t>
            </a:r>
            <a:endParaRPr lang="en-US" dirty="0">
              <a:cs typeface="Calibri"/>
            </a:endParaRPr>
          </a:p>
          <a:p>
            <a:pPr marL="628650" lvl="1" indent="-171450">
              <a:lnSpc>
                <a:spcPct val="90000"/>
              </a:lnSpc>
              <a:spcBef>
                <a:spcPts val="500"/>
              </a:spcBef>
              <a:buFont typeface="Arial"/>
              <a:buChar char="•"/>
            </a:pPr>
            <a:r>
              <a:rPr lang="en-US" dirty="0"/>
              <a:t>When the family initially enrolls in CSPP,</a:t>
            </a:r>
            <a:endParaRPr lang="en-US" dirty="0">
              <a:cs typeface="Calibri"/>
            </a:endParaRPr>
          </a:p>
          <a:p>
            <a:pPr marL="628650" lvl="1" indent="-171450">
              <a:lnSpc>
                <a:spcPct val="90000"/>
              </a:lnSpc>
              <a:spcBef>
                <a:spcPts val="500"/>
              </a:spcBef>
              <a:buFont typeface="Arial"/>
              <a:buChar char="•"/>
            </a:pPr>
            <a:r>
              <a:rPr lang="en-US" dirty="0"/>
              <a:t>When the family recertifies for CSPP, or</a:t>
            </a:r>
            <a:endParaRPr lang="en-US" dirty="0">
              <a:cs typeface="Calibri"/>
            </a:endParaRPr>
          </a:p>
          <a:p>
            <a:pPr marL="628650" lvl="1" indent="-171450">
              <a:lnSpc>
                <a:spcPct val="90000"/>
              </a:lnSpc>
              <a:spcBef>
                <a:spcPts val="500"/>
              </a:spcBef>
              <a:buFont typeface="Arial"/>
              <a:buChar char="•"/>
            </a:pPr>
            <a:r>
              <a:rPr lang="en-US" dirty="0"/>
              <a:t>When the family voluntarily requests a reduction to their family fees</a:t>
            </a:r>
            <a:endParaRPr lang="en-US" dirty="0">
              <a:cs typeface="Calibri"/>
            </a:endParaRPr>
          </a:p>
          <a:p>
            <a:pPr marL="1085850" lvl="2" indent="-171450">
              <a:lnSpc>
                <a:spcPct val="90000"/>
              </a:lnSpc>
              <a:spcBef>
                <a:spcPts val="500"/>
              </a:spcBef>
              <a:buFont typeface="Courier New,monospace"/>
              <a:buChar char="o"/>
            </a:pPr>
            <a:r>
              <a:rPr lang="en-US" dirty="0"/>
              <a:t>Contractors must follow Title 5 Section 18082.3 which states that a family may, at any time, voluntarily request to reduce a family fee or increase their certified schedule and shall provide applicable supporting documentation for the requested change.</a:t>
            </a:r>
            <a:endParaRPr lang="en-US" dirty="0">
              <a:cs typeface="Calibri"/>
            </a:endParaRPr>
          </a:p>
          <a:p>
            <a:pPr marL="285750" indent="-285750">
              <a:buFont typeface="Arial"/>
              <a:buChar char="•"/>
            </a:pPr>
            <a:endParaRPr lang="en-US" dirty="0"/>
          </a:p>
          <a:p>
            <a:pPr marL="285750" indent="-285750">
              <a:buFont typeface="Arial"/>
              <a:buChar char="•"/>
            </a:pPr>
            <a:r>
              <a:rPr lang="en-US" dirty="0"/>
              <a:t>When a family voluntarily requests to reduce their family fee, the contractor shall:</a:t>
            </a:r>
            <a:endParaRPr lang="en-US" dirty="0">
              <a:cs typeface="+mn-lt"/>
            </a:endParaRPr>
          </a:p>
          <a:p>
            <a:pPr marL="285750" lvl="1" indent="-285750">
              <a:buFont typeface="Arial"/>
              <a:buChar char="•"/>
            </a:pPr>
            <a:endParaRPr lang="en-US" dirty="0"/>
          </a:p>
          <a:p>
            <a:pPr marL="285750" lvl="1" indent="-285750">
              <a:buAutoNum type="arabicPeriod"/>
            </a:pPr>
            <a:r>
              <a:rPr lang="en-US" dirty="0"/>
              <a:t>Use the documentation provided by the parent to reduce the family fee, if applicable, pursuant to sections 18083.1, 18084 and 18084.1;</a:t>
            </a:r>
            <a:endParaRPr lang="en-US" dirty="0">
              <a:cs typeface="Calibri" panose="020F0502020204030204"/>
            </a:endParaRPr>
          </a:p>
          <a:p>
            <a:pPr marL="285750" lvl="1" indent="-285750">
              <a:buAutoNum type="arabicPeriod"/>
            </a:pPr>
            <a:r>
              <a:rPr lang="en-US" dirty="0"/>
              <a:t>Within 10 business days after receipt of applicable documentation, issue a Notice of Action pursuant to section 18095;</a:t>
            </a:r>
            <a:endParaRPr lang="en-US" dirty="0">
              <a:cs typeface="Calibri" panose="020F0502020204030204"/>
            </a:endParaRPr>
          </a:p>
          <a:p>
            <a:pPr marL="285750" lvl="1" indent="-285750">
              <a:buAutoNum type="arabicPeriod"/>
            </a:pPr>
            <a:r>
              <a:rPr lang="en-US" dirty="0"/>
              <a:t>Only use any information received to reduce the family fee, if applicable. No other changes to the certified schedule shall be made unless requested by the family pursuant to subsection (e) below.</a:t>
            </a:r>
            <a:endParaRPr lang="en-US" dirty="0">
              <a:cs typeface="Calibri" panose="020F0502020204030204"/>
            </a:endParaRPr>
          </a:p>
          <a:p>
            <a:pPr marL="285750" lvl="1" indent="-285750">
              <a:buAutoNum type="arabicPeriod"/>
            </a:pPr>
            <a:r>
              <a:rPr lang="en-US" dirty="0"/>
              <a:t>Notwithstanding any other law or regulation, the effective date of any family fee reduction shall be the first day of the subsequent month.</a:t>
            </a:r>
            <a:endParaRPr lang="en-US" dirty="0">
              <a:cs typeface="Calibri" panose="020F0502020204030204"/>
            </a:endParaRPr>
          </a:p>
          <a:p>
            <a:pPr marL="285750" lvl="1" indent="-285750">
              <a:buAutoNum type="arabicPeriod"/>
            </a:pPr>
            <a:endParaRPr lang="en-US" dirty="0">
              <a:cs typeface="Calibri" panose="020F0502020204030204"/>
            </a:endParaRPr>
          </a:p>
          <a:p>
            <a:pPr marL="0" lvl="1"/>
            <a:r>
              <a:rPr lang="en-US" dirty="0">
                <a:cs typeface="Calibri" panose="020F0502020204030204"/>
              </a:rPr>
              <a:t>It is important to note here that even though a family may reduce their family fee, they are at no time required to reduce their certified schedule or their hours of service.</a:t>
            </a:r>
          </a:p>
          <a:p>
            <a:pPr marL="285750" lvl="1" indent="-285750">
              <a:buAutoNum type="arabicPeriod"/>
            </a:pPr>
            <a:endParaRPr lang="en-US" dirty="0">
              <a:cs typeface="Calibri" panose="020F0502020204030204"/>
            </a:endParaRPr>
          </a:p>
          <a:p>
            <a:pPr marL="0" lvl="1"/>
            <a:r>
              <a:rPr lang="en-US" dirty="0">
                <a:cs typeface="Calibri" panose="020F0502020204030204"/>
              </a:rPr>
              <a:t>And now I will be passing the mic back to </a:t>
            </a:r>
            <a:r>
              <a:rPr lang="en-US" b="1" dirty="0">
                <a:cs typeface="Calibri" panose="020F0502020204030204"/>
              </a:rPr>
              <a:t>Steve </a:t>
            </a:r>
            <a:r>
              <a:rPr lang="en-US" dirty="0">
                <a:cs typeface="Calibri" panose="020F0502020204030204"/>
              </a:rPr>
              <a:t>to go over some frequently asked questions about TK implementation.</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dirty="0"/>
          </a:p>
        </p:txBody>
      </p:sp>
    </p:spTree>
    <p:extLst>
      <p:ext uri="{BB962C8B-B14F-4D97-AF65-F5344CB8AC3E}">
        <p14:creationId xmlns:p14="http://schemas.microsoft.com/office/powerpoint/2010/main" val="2519951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Stephen</a:t>
            </a:r>
          </a:p>
          <a:p>
            <a:endParaRPr lang="en-US" b="1" dirty="0">
              <a:cs typeface="Calibri"/>
            </a:endParaRPr>
          </a:p>
          <a:p>
            <a:r>
              <a:rPr lang="en-US" b="1" dirty="0">
                <a:cs typeface="Calibri"/>
              </a:rPr>
              <a:t>We received a few questions on our recent P-3 webinar about universal transitional kindergarten that I wanted to respond to in this webinar as well. </a:t>
            </a:r>
          </a:p>
          <a:p>
            <a:endParaRPr lang="en-US" b="1" dirty="0">
              <a:cs typeface="Calibri"/>
            </a:endParaRPr>
          </a:p>
          <a:p>
            <a:r>
              <a:rPr lang="en-US" b="1" dirty="0">
                <a:cs typeface="Calibri"/>
              </a:rPr>
              <a:t>First question:</a:t>
            </a:r>
          </a:p>
          <a:p>
            <a:endParaRPr lang="en-US" b="1" dirty="0">
              <a:cs typeface="Calibri"/>
            </a:endParaRPr>
          </a:p>
          <a:p>
            <a:pPr marL="171450" indent="-171450">
              <a:lnSpc>
                <a:spcPct val="90000"/>
              </a:lnSpc>
              <a:spcBef>
                <a:spcPts val="1000"/>
              </a:spcBef>
              <a:buFont typeface="Arial"/>
              <a:buChar char="•"/>
            </a:pPr>
            <a:r>
              <a:rPr lang="en-US" b="1" dirty="0"/>
              <a:t>Why are only Local Education Agencies (LEAs) funded to operate universal transitional kindergarten (UTK)?</a:t>
            </a:r>
            <a:endParaRPr lang="en-US" dirty="0"/>
          </a:p>
          <a:p>
            <a:pPr marL="628650" lvl="1" indent="-171450">
              <a:lnSpc>
                <a:spcPct val="90000"/>
              </a:lnSpc>
              <a:spcBef>
                <a:spcPts val="500"/>
              </a:spcBef>
              <a:buFont typeface="Arial"/>
              <a:buChar char="•"/>
            </a:pPr>
            <a:r>
              <a:rPr lang="en-US" dirty="0"/>
              <a:t>Because TK is the first year of a two-year kindergarten program, is funded with Proposition 98 funding, and generates Average Daily Attendance (ADA) for schools, it must be operated by an LEA. The CDE recognizes the critical role our mixed-delivery early learning and care system will continue to play in building a comprehensive P-3 system. We plan to support our contractors to continue providing state preschool with a focus on serving younger children, and full day, full year and non-traditional hour support to TK children to ensure working families have the support they need to access early learning opportunities. Parents continue to have a choice between enrolling their eligible students in CSPP, TK, Head Start, or other programs.</a:t>
            </a:r>
            <a:endParaRPr lang="en-US" dirty="0">
              <a:cs typeface="Calibri"/>
            </a:endParaRPr>
          </a:p>
          <a:p>
            <a:endParaRPr lang="en-US" b="1"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dirty="0"/>
          </a:p>
        </p:txBody>
      </p:sp>
    </p:spTree>
    <p:extLst>
      <p:ext uri="{BB962C8B-B14F-4D97-AF65-F5344CB8AC3E}">
        <p14:creationId xmlns:p14="http://schemas.microsoft.com/office/powerpoint/2010/main" val="4217831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Stephen </a:t>
            </a:r>
          </a:p>
          <a:p>
            <a:endParaRPr lang="en-US" b="1" dirty="0">
              <a:cs typeface="Calibri"/>
            </a:endParaRPr>
          </a:p>
          <a:p>
            <a:r>
              <a:rPr lang="en-US" b="1" dirty="0">
                <a:cs typeface="Calibri"/>
              </a:rPr>
              <a:t>Second Question:</a:t>
            </a:r>
          </a:p>
          <a:p>
            <a:pPr marL="171450" indent="-171450">
              <a:lnSpc>
                <a:spcPct val="90000"/>
              </a:lnSpc>
              <a:spcBef>
                <a:spcPts val="1000"/>
              </a:spcBef>
              <a:buFont typeface="Arial"/>
              <a:buChar char="•"/>
            </a:pPr>
            <a:r>
              <a:rPr lang="en-US" b="1" dirty="0"/>
              <a:t>What is the definition of an LEA under UTK expansion?</a:t>
            </a:r>
            <a:endParaRPr lang="en-US" dirty="0"/>
          </a:p>
          <a:p>
            <a:pPr marL="628650" lvl="1" indent="-171450">
              <a:lnSpc>
                <a:spcPct val="90000"/>
              </a:lnSpc>
              <a:spcBef>
                <a:spcPts val="500"/>
              </a:spcBef>
              <a:buFont typeface="Arial"/>
              <a:buChar char="•"/>
            </a:pPr>
            <a:r>
              <a:rPr lang="en-US" dirty="0"/>
              <a:t>LEAs include school districts, county offices of education, and charter schools. This definition does not include community college districts.</a:t>
            </a:r>
            <a:endParaRPr lang="en-US" dirty="0">
              <a:cs typeface="Calibri"/>
            </a:endParaRPr>
          </a:p>
          <a:p>
            <a:pPr lvl="1">
              <a:lnSpc>
                <a:spcPct val="90000"/>
              </a:lnSpc>
              <a:spcBef>
                <a:spcPts val="500"/>
              </a:spcBef>
            </a:pPr>
            <a:endParaRPr lang="en-US" dirty="0">
              <a:cs typeface="Calibri"/>
            </a:endParaRPr>
          </a:p>
          <a:p>
            <a:pPr lvl="1">
              <a:lnSpc>
                <a:spcPct val="90000"/>
              </a:lnSpc>
              <a:spcBef>
                <a:spcPts val="500"/>
              </a:spcBef>
            </a:pPr>
            <a:endParaRPr lang="en-US" dirty="0">
              <a:cs typeface="Calibri"/>
            </a:endParaRPr>
          </a:p>
          <a:p>
            <a:pPr indent="-171450">
              <a:lnSpc>
                <a:spcPct val="90000"/>
              </a:lnSpc>
              <a:spcBef>
                <a:spcPts val="500"/>
              </a:spcBef>
            </a:pPr>
            <a:r>
              <a:rPr lang="en-US" b="1" dirty="0">
                <a:cs typeface="Calibri"/>
              </a:rPr>
              <a:t>Third question:</a:t>
            </a:r>
          </a:p>
          <a:p>
            <a:pPr marL="171450" indent="-171450">
              <a:lnSpc>
                <a:spcPct val="90000"/>
              </a:lnSpc>
              <a:spcBef>
                <a:spcPts val="1000"/>
              </a:spcBef>
              <a:buFont typeface="Arial"/>
              <a:buChar char="•"/>
            </a:pPr>
            <a:r>
              <a:rPr lang="en-US" b="1" dirty="0"/>
              <a:t> If I am a CSPP within a school district, will I have a choice to NOT provide TK?</a:t>
            </a:r>
            <a:endParaRPr lang="en-US" dirty="0"/>
          </a:p>
          <a:p>
            <a:pPr marL="628650" lvl="1" indent="-171450">
              <a:lnSpc>
                <a:spcPct val="90000"/>
              </a:lnSpc>
              <a:spcBef>
                <a:spcPts val="500"/>
              </a:spcBef>
              <a:buFont typeface="Arial"/>
              <a:buChar char="•"/>
            </a:pPr>
            <a:r>
              <a:rPr lang="en-US" dirty="0"/>
              <a:t>If you are a unified or elementary school district, then you are obligated to provide TK. You may continue to contract with the CDE to operate your CSPP program. If you are a community-based organization (CBO) or other government agency, you cannot provide TK at this time. </a:t>
            </a:r>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dirty="0"/>
          </a:p>
        </p:txBody>
      </p:sp>
    </p:spTree>
    <p:extLst>
      <p:ext uri="{BB962C8B-B14F-4D97-AF65-F5344CB8AC3E}">
        <p14:creationId xmlns:p14="http://schemas.microsoft.com/office/powerpoint/2010/main" val="1761433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Stephen</a:t>
            </a:r>
          </a:p>
          <a:p>
            <a:endParaRPr lang="en-US" b="1" dirty="0">
              <a:cs typeface="Calibri"/>
            </a:endParaRPr>
          </a:p>
          <a:p>
            <a:r>
              <a:rPr lang="en-US" b="1" dirty="0">
                <a:cs typeface="Calibri"/>
              </a:rPr>
              <a:t>Fourth Question:</a:t>
            </a:r>
          </a:p>
          <a:p>
            <a:pPr marL="171450" indent="-171450">
              <a:lnSpc>
                <a:spcPct val="90000"/>
              </a:lnSpc>
              <a:spcBef>
                <a:spcPts val="1000"/>
              </a:spcBef>
              <a:buFont typeface="Arial"/>
              <a:buChar char="•"/>
            </a:pPr>
            <a:r>
              <a:rPr lang="en-US" b="1" dirty="0"/>
              <a:t>What is the age requirement for TK?</a:t>
            </a:r>
            <a:endParaRPr lang="en-US" dirty="0"/>
          </a:p>
          <a:p>
            <a:pPr marL="628650" lvl="1" indent="-171450">
              <a:lnSpc>
                <a:spcPct val="90000"/>
              </a:lnSpc>
              <a:spcBef>
                <a:spcPts val="500"/>
              </a:spcBef>
              <a:buFont typeface="Arial"/>
              <a:buChar char="•"/>
            </a:pPr>
            <a:r>
              <a:rPr lang="en-US" dirty="0"/>
              <a:t>In the 2022–23 school year, a child who will have their fifth birthday between September 2 and February 2 will be eligible for a transitional kindergarten program maintained by the school district or charter school. The law expands TK to serve an additional two months of birthdays until universal TK is fully implemented in 2025–26.</a:t>
            </a:r>
            <a:endParaRPr lang="en-US" dirty="0">
              <a:cs typeface="Calibri"/>
            </a:endParaRPr>
          </a:p>
          <a:p>
            <a:pPr marL="628650" lvl="1" indent="-171450">
              <a:lnSpc>
                <a:spcPct val="90000"/>
              </a:lnSpc>
              <a:spcBef>
                <a:spcPts val="500"/>
              </a:spcBef>
              <a:buFont typeface="Arial"/>
              <a:buChar char="•"/>
            </a:pPr>
            <a:endParaRPr lang="en-US" dirty="0">
              <a:cs typeface="Calibri"/>
            </a:endParaRPr>
          </a:p>
          <a:p>
            <a:pPr indent="-171450">
              <a:lnSpc>
                <a:spcPct val="90000"/>
              </a:lnSpc>
              <a:spcBef>
                <a:spcPts val="500"/>
              </a:spcBef>
            </a:pPr>
            <a:r>
              <a:rPr lang="en-US" b="1" dirty="0">
                <a:cs typeface="Calibri"/>
              </a:rPr>
              <a:t>Fifth Question:</a:t>
            </a:r>
          </a:p>
          <a:p>
            <a:pPr marL="628650" lvl="1" indent="-171450">
              <a:lnSpc>
                <a:spcPct val="90000"/>
              </a:lnSpc>
              <a:spcBef>
                <a:spcPts val="500"/>
              </a:spcBef>
              <a:buFont typeface="Arial"/>
              <a:buChar char="•"/>
            </a:pPr>
            <a:endParaRPr lang="en-US" dirty="0"/>
          </a:p>
          <a:p>
            <a:pPr marL="171450" indent="-171450">
              <a:lnSpc>
                <a:spcPct val="90000"/>
              </a:lnSpc>
              <a:spcBef>
                <a:spcPts val="1000"/>
              </a:spcBef>
              <a:buFont typeface="Arial"/>
              <a:buChar char="•"/>
            </a:pPr>
            <a:r>
              <a:rPr lang="en-US" b="1" dirty="0"/>
              <a:t>Can parents choose between CSPP and TK for their children?</a:t>
            </a:r>
            <a:endParaRPr lang="en-US" dirty="0"/>
          </a:p>
          <a:p>
            <a:pPr marL="628650" lvl="1" indent="-171450">
              <a:lnSpc>
                <a:spcPct val="90000"/>
              </a:lnSpc>
              <a:spcBef>
                <a:spcPts val="500"/>
              </a:spcBef>
              <a:buFont typeface="Arial"/>
              <a:buChar char="•"/>
            </a:pPr>
            <a:r>
              <a:rPr lang="en-US" dirty="0"/>
              <a:t>Yes, a change in law to the definition of a CSPP four-year-old allows for parental flexibility to decide in which program to enroll their child.</a:t>
            </a:r>
            <a:endParaRPr lang="en-US" dirty="0">
              <a:cs typeface="Calibri"/>
            </a:endParaRPr>
          </a:p>
          <a:p>
            <a:pPr marL="628650" lvl="1" indent="-171450">
              <a:lnSpc>
                <a:spcPct val="90000"/>
              </a:lnSpc>
              <a:spcBef>
                <a:spcPts val="500"/>
              </a:spcBef>
              <a:buFont typeface="Arial"/>
              <a:buChar char="•"/>
            </a:pPr>
            <a:endParaRPr lang="en-US" dirty="0">
              <a:cs typeface="Calibri"/>
            </a:endParaRPr>
          </a:p>
          <a:p>
            <a:pPr indent="-171450">
              <a:lnSpc>
                <a:spcPct val="90000"/>
              </a:lnSpc>
              <a:spcBef>
                <a:spcPts val="500"/>
              </a:spcBef>
            </a:pPr>
            <a:r>
              <a:rPr lang="en-US" dirty="0">
                <a:cs typeface="Calibri"/>
              </a:rPr>
              <a:t>Now I am going to invite </a:t>
            </a:r>
            <a:r>
              <a:rPr lang="en-US" b="1" dirty="0">
                <a:cs typeface="Calibri"/>
              </a:rPr>
              <a:t>Crystal</a:t>
            </a:r>
            <a:r>
              <a:rPr lang="en-US" dirty="0">
                <a:cs typeface="Calibri"/>
              </a:rPr>
              <a:t> to join us to give us an update on CSPP expansion and the Program Quality MB.</a:t>
            </a:r>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dirty="0"/>
          </a:p>
        </p:txBody>
      </p:sp>
    </p:spTree>
    <p:extLst>
      <p:ext uri="{BB962C8B-B14F-4D97-AF65-F5344CB8AC3E}">
        <p14:creationId xmlns:p14="http://schemas.microsoft.com/office/powerpoint/2010/main" val="4086556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1"/>
            <a:ext cx="11680022" cy="1478280"/>
          </a:xfrm>
        </p:spPr>
        <p:txBody>
          <a:bodyPr anchor="ctr"/>
          <a:lstStyle>
            <a:lvl1pPr algn="ctr">
              <a:defRPr sz="60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7DEE983-71A8-42AF-8B02-DF032CB2DD26}"/>
              </a:ext>
            </a:extLst>
          </p:cNvPr>
          <p:cNvSpPr>
            <a:spLocks noGrp="1"/>
          </p:cNvSpPr>
          <p:nvPr>
            <p:ph sz="quarter" idx="10"/>
          </p:nvPr>
        </p:nvSpPr>
        <p:spPr>
          <a:xfrm>
            <a:off x="1514475" y="1800225"/>
            <a:ext cx="9260205" cy="313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B4C23D04-3364-48A1-8C52-3E096EB1D032}"/>
              </a:ext>
            </a:extLst>
          </p:cNvPr>
          <p:cNvSpPr>
            <a:spLocks noGrp="1"/>
          </p:cNvSpPr>
          <p:nvPr>
            <p:ph type="sldNum" sz="quarter" idx="10"/>
          </p:nvPr>
        </p:nvSpPr>
        <p:spPr/>
        <p:txBody>
          <a:bodyPr/>
          <a:lstStyle/>
          <a:p>
            <a:fld id="{80F8AE4B-A7EE-4FB3-A75F-5EC0F3EAC8DD}" type="slidenum">
              <a:rPr lang="en-US" smtClean="0"/>
              <a:pPr/>
              <a:t>‹#›</a:t>
            </a:fld>
            <a:endParaRPr lang="en-US" dirty="0"/>
          </a:p>
        </p:txBody>
      </p:sp>
    </p:spTree>
    <p:extLst>
      <p:ext uri="{BB962C8B-B14F-4D97-AF65-F5344CB8AC3E}">
        <p14:creationId xmlns:p14="http://schemas.microsoft.com/office/powerpoint/2010/main" val="1543729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706ABE33-0FEF-4AEF-BB15-35E38E99C1C3}"/>
              </a:ext>
            </a:extLst>
          </p:cNvPr>
          <p:cNvSpPr>
            <a:spLocks noGrp="1"/>
          </p:cNvSpPr>
          <p:nvPr>
            <p:ph type="sldNum" sz="quarter" idx="10"/>
          </p:nvPr>
        </p:nvSpPr>
        <p:spPr/>
        <p:txBody>
          <a:bodyPr/>
          <a:lstStyle/>
          <a:p>
            <a:fld id="{80F8AE4B-A7EE-4FB3-A75F-5EC0F3EAC8DD}" type="slidenum">
              <a:rPr lang="en-US" smtClean="0"/>
              <a:pPr/>
              <a:t>‹#›</a:t>
            </a:fld>
            <a:endParaRPr lang="en-US" dirty="0"/>
          </a:p>
        </p:txBody>
      </p:sp>
    </p:spTree>
    <p:extLst>
      <p:ext uri="{BB962C8B-B14F-4D97-AF65-F5344CB8AC3E}">
        <p14:creationId xmlns:p14="http://schemas.microsoft.com/office/powerpoint/2010/main" val="1232188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FEED103B-1061-4ECB-8ABC-3201A14B7F50}"/>
              </a:ext>
            </a:extLst>
          </p:cNvPr>
          <p:cNvSpPr>
            <a:spLocks noGrp="1"/>
          </p:cNvSpPr>
          <p:nvPr>
            <p:ph type="sldNum" sz="quarter" idx="10"/>
          </p:nvPr>
        </p:nvSpPr>
        <p:spPr/>
        <p:txBody>
          <a:bodyPr/>
          <a:lstStyle/>
          <a:p>
            <a:fld id="{80F8AE4B-A7EE-4FB3-A75F-5EC0F3EAC8DD}" type="slidenum">
              <a:rPr lang="en-US" smtClean="0"/>
              <a:pPr/>
              <a:t>‹#›</a:t>
            </a:fld>
            <a:endParaRPr lang="en-US" dirty="0"/>
          </a:p>
        </p:txBody>
      </p:sp>
    </p:spTree>
    <p:extLst>
      <p:ext uri="{BB962C8B-B14F-4D97-AF65-F5344CB8AC3E}">
        <p14:creationId xmlns:p14="http://schemas.microsoft.com/office/powerpoint/2010/main" val="2905458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5564E71-7449-4903-AD7B-86B66FDFDF18}"/>
              </a:ext>
            </a:extLst>
          </p:cNvPr>
          <p:cNvSpPr>
            <a:spLocks noGrp="1"/>
          </p:cNvSpPr>
          <p:nvPr>
            <p:ph type="sldNum" sz="quarter" idx="10"/>
          </p:nvPr>
        </p:nvSpPr>
        <p:spPr/>
        <p:txBody>
          <a:bodyPr/>
          <a:lstStyle/>
          <a:p>
            <a:fld id="{33C4B14C-B406-442F-8D71-668A674C5C47}" type="slidenum">
              <a:rPr lang="en-US" smtClean="0"/>
              <a:pPr/>
              <a:t>‹#›</a:t>
            </a:fld>
            <a:endParaRPr lang="en-US" dirty="0"/>
          </a:p>
        </p:txBody>
      </p:sp>
    </p:spTree>
    <p:extLst>
      <p:ext uri="{BB962C8B-B14F-4D97-AF65-F5344CB8AC3E}">
        <p14:creationId xmlns:p14="http://schemas.microsoft.com/office/powerpoint/2010/main" val="4213720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8F49501A-B345-47C2-B9AC-C16D979C720F}"/>
              </a:ext>
            </a:extLst>
          </p:cNvPr>
          <p:cNvSpPr>
            <a:spLocks noGrp="1"/>
          </p:cNvSpPr>
          <p:nvPr>
            <p:ph type="sldNum" sz="quarter" idx="10"/>
          </p:nvPr>
        </p:nvSpPr>
        <p:spPr/>
        <p:txBody>
          <a:bodyPr/>
          <a:lstStyle/>
          <a:p>
            <a:fld id="{33C4B14C-B406-442F-8D71-668A674C5C47}" type="slidenum">
              <a:rPr lang="en-US" smtClean="0"/>
              <a:pPr/>
              <a:t>‹#›</a:t>
            </a:fld>
            <a:endParaRPr lang="en-US" dirty="0"/>
          </a:p>
        </p:txBody>
      </p:sp>
    </p:spTree>
    <p:extLst>
      <p:ext uri="{BB962C8B-B14F-4D97-AF65-F5344CB8AC3E}">
        <p14:creationId xmlns:p14="http://schemas.microsoft.com/office/powerpoint/2010/main" val="3612507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EB0907EB-609B-4428-ACD3-90246188C64B}"/>
              </a:ext>
            </a:extLst>
          </p:cNvPr>
          <p:cNvSpPr>
            <a:spLocks noGrp="1"/>
          </p:cNvSpPr>
          <p:nvPr>
            <p:ph type="sldNum" sz="quarter" idx="10"/>
          </p:nvPr>
        </p:nvSpPr>
        <p:spPr/>
        <p:txBody>
          <a:bodyPr/>
          <a:lstStyle/>
          <a:p>
            <a:fld id="{33C4B14C-B406-442F-8D71-668A674C5C47}" type="slidenum">
              <a:rPr lang="en-US" smtClean="0"/>
              <a:pPr/>
              <a:t>‹#›</a:t>
            </a:fld>
            <a:endParaRPr lang="en-US" dirty="0"/>
          </a:p>
        </p:txBody>
      </p:sp>
    </p:spTree>
    <p:extLst>
      <p:ext uri="{BB962C8B-B14F-4D97-AF65-F5344CB8AC3E}">
        <p14:creationId xmlns:p14="http://schemas.microsoft.com/office/powerpoint/2010/main" val="1345420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dirty="0"/>
          </a:p>
        </p:txBody>
      </p:sp>
    </p:spTree>
    <p:extLst>
      <p:ext uri="{BB962C8B-B14F-4D97-AF65-F5344CB8AC3E}">
        <p14:creationId xmlns:p14="http://schemas.microsoft.com/office/powerpoint/2010/main" val="748797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normAutofit/>
          </a:bodyPr>
          <a:lstStyle>
            <a:lvl1pPr>
              <a:defRPr sz="3800" b="1"/>
            </a:lvl1p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a:solidFill>
                  <a:schemeClr val="bg1"/>
                </a:solidFill>
              </a:defRPr>
            </a:lvl3pPr>
            <a:lvl4pPr marL="1657350" indent="-285750">
              <a:buFont typeface="Wingdings" panose="05000000000000000000" pitchFamily="2" charset="2"/>
              <a:buChar char="§"/>
              <a:defRPr>
                <a:solidFill>
                  <a:schemeClr val="bg1"/>
                </a:solidFill>
              </a:defRPr>
            </a:lvl4pPr>
            <a:lvl5pPr marL="2114550" indent="-285750">
              <a:buFont typeface="Wingdings" panose="05000000000000000000" pitchFamily="2" charset="2"/>
              <a:buChar char="v"/>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1EEB7F6-0C65-4A88-BD3C-24AC894FE85B}"/>
              </a:ext>
            </a:extLst>
          </p:cNvPr>
          <p:cNvSpPr>
            <a:spLocks noGrp="1"/>
          </p:cNvSpPr>
          <p:nvPr>
            <p:ph type="sldNum" sz="quarter" idx="10"/>
          </p:nvPr>
        </p:nvSpPr>
        <p:spPr/>
        <p:txBody>
          <a:bodyPr/>
          <a:lstStyle/>
          <a:p>
            <a:fld id="{434DB716-4346-4392-B904-40164E6AF3ED}" type="slidenum">
              <a:rPr lang="en-US" smtClean="0"/>
              <a:pPr/>
              <a:t>‹#›</a:t>
            </a:fld>
            <a:endParaRPr lang="en-US" dirty="0"/>
          </a:p>
        </p:txBody>
      </p:sp>
    </p:spTree>
    <p:extLst>
      <p:ext uri="{BB962C8B-B14F-4D97-AF65-F5344CB8AC3E}">
        <p14:creationId xmlns:p14="http://schemas.microsoft.com/office/powerpoint/2010/main" val="253080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hasCustomPrompt="1"/>
          </p:nvPr>
        </p:nvSpPr>
        <p:spPr>
          <a:xfrm>
            <a:off x="152400" y="1638300"/>
            <a:ext cx="5852160" cy="501590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341A1727-E17E-46EE-B40A-8B7F00CA5301}"/>
              </a:ext>
            </a:extLst>
          </p:cNvPr>
          <p:cNvSpPr>
            <a:spLocks noGrp="1"/>
          </p:cNvSpPr>
          <p:nvPr>
            <p:ph type="sldNum" sz="quarter" idx="10"/>
          </p:nvPr>
        </p:nvSpPr>
        <p:spPr/>
        <p:txBody>
          <a:bodyPr/>
          <a:lstStyle/>
          <a:p>
            <a:fld id="{434DB716-4346-4392-B904-40164E6AF3ED}" type="slidenum">
              <a:rPr lang="en-US" smtClean="0"/>
              <a:pPr/>
              <a:t>‹#›</a:t>
            </a:fld>
            <a:endParaRPr lang="en-US" dirty="0"/>
          </a:p>
        </p:txBody>
      </p:sp>
    </p:spTree>
    <p:extLst>
      <p:ext uri="{BB962C8B-B14F-4D97-AF65-F5344CB8AC3E}">
        <p14:creationId xmlns:p14="http://schemas.microsoft.com/office/powerpoint/2010/main" val="2075933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14CF5B4F-051D-4897-BF09-E083248B0A2A}"/>
              </a:ext>
            </a:extLst>
          </p:cNvPr>
          <p:cNvSpPr>
            <a:spLocks noGrp="1"/>
          </p:cNvSpPr>
          <p:nvPr>
            <p:ph type="sldNum" sz="quarter" idx="10"/>
          </p:nvPr>
        </p:nvSpPr>
        <p:spPr/>
        <p:txBody>
          <a:bodyPr/>
          <a:lstStyle/>
          <a:p>
            <a:fld id="{434DB716-4346-4392-B904-40164E6AF3ED}" type="slidenum">
              <a:rPr lang="en-US" smtClean="0"/>
              <a:pPr/>
              <a:t>‹#›</a:t>
            </a:fld>
            <a:endParaRPr lang="en-US" dirty="0"/>
          </a:p>
        </p:txBody>
      </p:sp>
    </p:spTree>
    <p:extLst>
      <p:ext uri="{BB962C8B-B14F-4D97-AF65-F5344CB8AC3E}">
        <p14:creationId xmlns:p14="http://schemas.microsoft.com/office/powerpoint/2010/main" val="1834092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54B70A05-58F7-4F52-9875-CBBCA8B5E9B4}"/>
              </a:ext>
            </a:extLst>
          </p:cNvPr>
          <p:cNvSpPr>
            <a:spLocks noGrp="1"/>
          </p:cNvSpPr>
          <p:nvPr>
            <p:ph type="sldNum" sz="quarter" idx="10"/>
          </p:nvPr>
        </p:nvSpPr>
        <p:spPr/>
        <p:txBody>
          <a:bodyPr/>
          <a:lstStyle/>
          <a:p>
            <a:fld id="{B6F27B01-A2D5-45F4-B454-68E183B7CC34}" type="slidenum">
              <a:rPr lang="en-US" smtClean="0"/>
              <a:pPr/>
              <a:t>‹#›</a:t>
            </a:fld>
            <a:endParaRPr lang="en-US" dirty="0"/>
          </a:p>
        </p:txBody>
      </p:sp>
    </p:spTree>
    <p:extLst>
      <p:ext uri="{BB962C8B-B14F-4D97-AF65-F5344CB8AC3E}">
        <p14:creationId xmlns:p14="http://schemas.microsoft.com/office/powerpoint/2010/main" val="2670992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AA8645B7-F339-415C-9DE7-347D9B05EADF}"/>
              </a:ext>
            </a:extLst>
          </p:cNvPr>
          <p:cNvSpPr>
            <a:spLocks noGrp="1"/>
          </p:cNvSpPr>
          <p:nvPr>
            <p:ph type="sldNum" sz="quarter" idx="10"/>
          </p:nvPr>
        </p:nvSpPr>
        <p:spPr/>
        <p:txBody>
          <a:bodyPr/>
          <a:lstStyle/>
          <a:p>
            <a:fld id="{B6F27B01-A2D5-45F4-B454-68E183B7CC34}" type="slidenum">
              <a:rPr lang="en-US" smtClean="0"/>
              <a:pPr/>
              <a:t>‹#›</a:t>
            </a:fld>
            <a:endParaRPr lang="en-US" dirty="0"/>
          </a:p>
        </p:txBody>
      </p:sp>
    </p:spTree>
    <p:extLst>
      <p:ext uri="{BB962C8B-B14F-4D97-AF65-F5344CB8AC3E}">
        <p14:creationId xmlns:p14="http://schemas.microsoft.com/office/powerpoint/2010/main" val="997246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599E7ADF-5D38-40A1-9364-DE3CA5509A78}"/>
              </a:ext>
            </a:extLst>
          </p:cNvPr>
          <p:cNvSpPr>
            <a:spLocks noGrp="1"/>
          </p:cNvSpPr>
          <p:nvPr>
            <p:ph type="sldNum" sz="quarter" idx="10"/>
          </p:nvPr>
        </p:nvSpPr>
        <p:spPr/>
        <p:txBody>
          <a:bodyPr/>
          <a:lstStyle/>
          <a:p>
            <a:fld id="{B6F27B01-A2D5-45F4-B454-68E183B7CC34}" type="slidenum">
              <a:rPr lang="en-US" smtClean="0"/>
              <a:pPr/>
              <a:t>‹#›</a:t>
            </a:fld>
            <a:endParaRPr lang="en-US" dirty="0"/>
          </a:p>
        </p:txBody>
      </p:sp>
    </p:spTree>
    <p:extLst>
      <p:ext uri="{BB962C8B-B14F-4D97-AF65-F5344CB8AC3E}">
        <p14:creationId xmlns:p14="http://schemas.microsoft.com/office/powerpoint/2010/main" val="3916044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CAC85D82-F00D-4AD9-9A23-92CD90EA7A29}"/>
              </a:ext>
            </a:extLst>
          </p:cNvPr>
          <p:cNvSpPr>
            <a:spLocks noGrp="1"/>
          </p:cNvSpPr>
          <p:nvPr>
            <p:ph type="sldNum" sz="quarter" idx="10"/>
          </p:nvPr>
        </p:nvSpPr>
        <p:spPr/>
        <p:txBody>
          <a:bodyPr/>
          <a:lstStyle/>
          <a:p>
            <a:fld id="{B6F27B01-A2D5-45F4-B454-68E183B7CC34}" type="slidenum">
              <a:rPr lang="en-US" smtClean="0"/>
              <a:pPr/>
              <a:t>‹#›</a:t>
            </a:fld>
            <a:endParaRPr lang="en-US" dirty="0"/>
          </a:p>
        </p:txBody>
      </p:sp>
    </p:spTree>
    <p:extLst>
      <p:ext uri="{BB962C8B-B14F-4D97-AF65-F5344CB8AC3E}">
        <p14:creationId xmlns:p14="http://schemas.microsoft.com/office/powerpoint/2010/main" val="1033471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ECFF536-4803-4D5C-8502-AB818EA5A8F9}"/>
              </a:ext>
            </a:extLst>
          </p:cNvPr>
          <p:cNvSpPr>
            <a:spLocks noGrp="1"/>
          </p:cNvSpPr>
          <p:nvPr>
            <p:ph type="sldNum" sz="quarter" idx="10"/>
          </p:nvPr>
        </p:nvSpPr>
        <p:spPr/>
        <p:txBody>
          <a:bodyPr/>
          <a:lstStyle>
            <a:lvl1pPr>
              <a:defRPr>
                <a:solidFill>
                  <a:srgbClr val="0C4A6D"/>
                </a:solidFill>
              </a:defRPr>
            </a:lvl1pPr>
          </a:lstStyle>
          <a:p>
            <a:fld id="{297AC809-9834-4FA4-B6F7-B5523D8812EF}" type="slidenum">
              <a:rPr lang="en-US" smtClean="0"/>
              <a:pPr/>
              <a:t>‹#›</a:t>
            </a:fld>
            <a:endParaRPr lang="en-US" dirty="0"/>
          </a:p>
        </p:txBody>
      </p:sp>
    </p:spTree>
    <p:extLst>
      <p:ext uri="{BB962C8B-B14F-4D97-AF65-F5344CB8AC3E}">
        <p14:creationId xmlns:p14="http://schemas.microsoft.com/office/powerpoint/2010/main" val="2789737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FC3DED18-332A-429B-A990-C9E1F271CFDF}"/>
              </a:ext>
            </a:extLst>
          </p:cNvPr>
          <p:cNvSpPr>
            <a:spLocks noGrp="1"/>
          </p:cNvSpPr>
          <p:nvPr>
            <p:ph type="sldNum" sz="quarter" idx="10"/>
          </p:nvPr>
        </p:nvSpPr>
        <p:spPr/>
        <p:txBody>
          <a:bodyPr/>
          <a:lstStyle/>
          <a:p>
            <a:fld id="{297AC809-9834-4FA4-B6F7-B5523D8812EF}" type="slidenum">
              <a:rPr lang="en-US" smtClean="0"/>
              <a:pPr/>
              <a:t>‹#›</a:t>
            </a:fld>
            <a:endParaRPr lang="en-US" dirty="0"/>
          </a:p>
        </p:txBody>
      </p:sp>
    </p:spTree>
    <p:extLst>
      <p:ext uri="{BB962C8B-B14F-4D97-AF65-F5344CB8AC3E}">
        <p14:creationId xmlns:p14="http://schemas.microsoft.com/office/powerpoint/2010/main" val="423396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2A4F0585-08F3-4740-8B27-11E3B730B310}"/>
              </a:ext>
            </a:extLst>
          </p:cNvPr>
          <p:cNvSpPr>
            <a:spLocks noGrp="1"/>
          </p:cNvSpPr>
          <p:nvPr>
            <p:ph type="sldNum" sz="quarter" idx="10"/>
          </p:nvPr>
        </p:nvSpPr>
        <p:spPr/>
        <p:txBody>
          <a:bodyPr/>
          <a:lstStyle/>
          <a:p>
            <a:fld id="{297AC809-9834-4FA4-B6F7-B5523D8812EF}" type="slidenum">
              <a:rPr lang="en-US" smtClean="0"/>
              <a:pPr/>
              <a:t>‹#›</a:t>
            </a:fld>
            <a:endParaRPr lang="en-US" dirty="0"/>
          </a:p>
        </p:txBody>
      </p:sp>
    </p:spTree>
    <p:extLst>
      <p:ext uri="{BB962C8B-B14F-4D97-AF65-F5344CB8AC3E}">
        <p14:creationId xmlns:p14="http://schemas.microsoft.com/office/powerpoint/2010/main" val="3451168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A19F78FC-3606-4592-8589-3CD4761A15E1}"/>
              </a:ext>
            </a:extLst>
          </p:cNvPr>
          <p:cNvSpPr>
            <a:spLocks noGrp="1"/>
          </p:cNvSpPr>
          <p:nvPr>
            <p:ph type="sldNum" sz="quarter" idx="10"/>
          </p:nvPr>
        </p:nvSpPr>
        <p:spPr/>
        <p:txBody>
          <a:bodyPr/>
          <a:lstStyle/>
          <a:p>
            <a:fld id="{297AC809-9834-4FA4-B6F7-B5523D8812EF}" type="slidenum">
              <a:rPr lang="en-US" smtClean="0"/>
              <a:pPr/>
              <a:t>‹#›</a:t>
            </a:fld>
            <a:endParaRPr lang="en-US" dirty="0"/>
          </a:p>
        </p:txBody>
      </p:sp>
    </p:spTree>
    <p:extLst>
      <p:ext uri="{BB962C8B-B14F-4D97-AF65-F5344CB8AC3E}">
        <p14:creationId xmlns:p14="http://schemas.microsoft.com/office/powerpoint/2010/main" val="53630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36555" y="2015632"/>
            <a:ext cx="2355839" cy="2380379"/>
          </a:xfrm>
          <a:prstGeom prst="rect">
            <a:avLst/>
          </a:prstGeom>
        </p:spPr>
      </p:pic>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964732" y="320530"/>
            <a:ext cx="6262536" cy="3347821"/>
          </a:xfrm>
        </p:spPr>
        <p:txBody>
          <a:bodyPr anchor="ctr"/>
          <a:lstStyle>
            <a:lvl1pPr algn="ctr">
              <a:defRPr sz="6000">
                <a:solidFill>
                  <a:schemeClr val="bg1"/>
                </a:solidFill>
              </a:defRPr>
            </a:lvl1pPr>
          </a:lstStyle>
          <a:p>
            <a:r>
              <a:rPr lang="en-US"/>
              <a:t>Click to edit Master title style</a:t>
            </a:r>
          </a:p>
        </p:txBody>
      </p:sp>
      <p:pic>
        <p:nvPicPr>
          <p:cNvPr id="7" name="Picture 4" descr="A picture containing icon&#10;&#10;Description automatically generated">
            <a:extLst>
              <a:ext uri="{FF2B5EF4-FFF2-40B4-BE49-F238E27FC236}">
                <a16:creationId xmlns:a16="http://schemas.microsoft.com/office/drawing/2014/main" id="{342E7CEF-D6BE-404A-BE66-1210F77C8D19}"/>
              </a:ext>
            </a:extLst>
          </p:cNvPr>
          <p:cNvPicPr>
            <a:picLocks noChangeAspect="1"/>
          </p:cNvPicPr>
          <p:nvPr userDrawn="1"/>
        </p:nvPicPr>
        <p:blipFill>
          <a:blip r:embed="rId3"/>
          <a:stretch>
            <a:fillRect/>
          </a:stretch>
        </p:blipFill>
        <p:spPr>
          <a:xfrm>
            <a:off x="9766479" y="1494205"/>
            <a:ext cx="1798266" cy="3435664"/>
          </a:xfrm>
          <a:prstGeom prst="rect">
            <a:avLst/>
          </a:prstGeom>
        </p:spPr>
      </p:pic>
      <p:sp>
        <p:nvSpPr>
          <p:cNvPr id="4" name="Content Placeholder 3">
            <a:extLst>
              <a:ext uri="{FF2B5EF4-FFF2-40B4-BE49-F238E27FC236}">
                <a16:creationId xmlns:a16="http://schemas.microsoft.com/office/drawing/2014/main" id="{50F1E088-9862-4D49-B4FB-C4A8EB4E8BB1}"/>
              </a:ext>
            </a:extLst>
          </p:cNvPr>
          <p:cNvSpPr>
            <a:spLocks noGrp="1"/>
          </p:cNvSpPr>
          <p:nvPr>
            <p:ph sz="quarter" idx="10"/>
          </p:nvPr>
        </p:nvSpPr>
        <p:spPr>
          <a:xfrm>
            <a:off x="2965450" y="3998913"/>
            <a:ext cx="6261100" cy="641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3672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62ED138C-049F-453B-89D6-4FE4E464ABD1}"/>
              </a:ext>
            </a:extLst>
          </p:cNvPr>
          <p:cNvSpPr>
            <a:spLocks noGrp="1"/>
          </p:cNvSpPr>
          <p:nvPr>
            <p:ph type="sldNum" sz="quarter" idx="10"/>
          </p:nvPr>
        </p:nvSpPr>
        <p:spPr/>
        <p:txBody>
          <a:bodyPr/>
          <a:lstStyle/>
          <a:p>
            <a:fld id="{614608DE-72A6-4621-8C24-CDFC0FE1ED35}" type="slidenum">
              <a:rPr lang="en-US" smtClean="0"/>
              <a:pPr/>
              <a:t>‹#›</a:t>
            </a:fld>
            <a:endParaRPr lang="en-US" dirty="0"/>
          </a:p>
        </p:txBody>
      </p:sp>
    </p:spTree>
    <p:extLst>
      <p:ext uri="{BB962C8B-B14F-4D97-AF65-F5344CB8AC3E}">
        <p14:creationId xmlns:p14="http://schemas.microsoft.com/office/powerpoint/2010/main" val="3690796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pic>
        <p:nvPicPr>
          <p:cNvPr id="4" name="Picture 3" descr="See the source image">
            <a:extLst>
              <a:ext uri="{FF2B5EF4-FFF2-40B4-BE49-F238E27FC236}">
                <a16:creationId xmlns:a16="http://schemas.microsoft.com/office/drawing/2014/main" id="{59DA1F0A-11FE-4048-9856-F99DA11F8ADE}"/>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63424" y="4298650"/>
            <a:ext cx="1209151" cy="2405739"/>
          </a:xfrm>
          <a:prstGeom prst="rect">
            <a:avLst/>
          </a:prstGeom>
          <a:noFill/>
          <a:ln>
            <a:noFill/>
          </a:ln>
        </p:spPr>
      </p:pic>
      <p:sp>
        <p:nvSpPr>
          <p:cNvPr id="5" name="Slide Number Placeholder 4">
            <a:extLst>
              <a:ext uri="{FF2B5EF4-FFF2-40B4-BE49-F238E27FC236}">
                <a16:creationId xmlns:a16="http://schemas.microsoft.com/office/drawing/2014/main" id="{56D8E45E-5814-4922-8D60-6F04340A654F}"/>
              </a:ext>
            </a:extLst>
          </p:cNvPr>
          <p:cNvSpPr>
            <a:spLocks noGrp="1"/>
          </p:cNvSpPr>
          <p:nvPr>
            <p:ph type="sldNum" sz="quarter" idx="10"/>
          </p:nvPr>
        </p:nvSpPr>
        <p:spPr/>
        <p:txBody>
          <a:bodyPr/>
          <a:lstStyle/>
          <a:p>
            <a:fld id="{614608DE-72A6-4621-8C24-CDFC0FE1ED35}" type="slidenum">
              <a:rPr lang="en-US" smtClean="0"/>
              <a:pPr/>
              <a:t>‹#›</a:t>
            </a:fld>
            <a:endParaRPr lang="en-US" dirty="0"/>
          </a:p>
        </p:txBody>
      </p:sp>
    </p:spTree>
    <p:extLst>
      <p:ext uri="{BB962C8B-B14F-4D97-AF65-F5344CB8AC3E}">
        <p14:creationId xmlns:p14="http://schemas.microsoft.com/office/powerpoint/2010/main" val="4235951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1"/>
            <a:ext cx="11887200" cy="4419600"/>
          </a:xfrm>
        </p:spPr>
        <p:txBody>
          <a:bodyPr>
            <a:normAutofit/>
          </a:bodyPr>
          <a:lstStyle>
            <a:lvl1pPr>
              <a:defRPr sz="3200"/>
            </a:lvl1pPr>
            <a:lvl2pPr>
              <a:defRPr sz="2800"/>
            </a:lvl2pPr>
          </a:lstStyle>
          <a:p>
            <a:pPr lvl="0"/>
            <a:r>
              <a:rPr lang="en-US"/>
              <a:t>Click to edit Master text styles</a:t>
            </a:r>
          </a:p>
          <a:p>
            <a:pPr lvl="1"/>
            <a:r>
              <a:rPr lang="en-US"/>
              <a:t>Second level</a:t>
            </a:r>
          </a:p>
        </p:txBody>
      </p:sp>
      <p:pic>
        <p:nvPicPr>
          <p:cNvPr id="4" name="Picture 5" descr="A picture containing logo&#10;&#10;Description automatically generated">
            <a:extLst>
              <a:ext uri="{FF2B5EF4-FFF2-40B4-BE49-F238E27FC236}">
                <a16:creationId xmlns:a16="http://schemas.microsoft.com/office/drawing/2014/main" id="{EC242D72-02E1-47EB-8FAF-3685D1108D3F}"/>
              </a:ext>
            </a:extLst>
          </p:cNvPr>
          <p:cNvPicPr>
            <a:picLocks noChangeAspect="1"/>
          </p:cNvPicPr>
          <p:nvPr userDrawn="1"/>
        </p:nvPicPr>
        <p:blipFill>
          <a:blip r:embed="rId2"/>
          <a:stretch>
            <a:fillRect/>
          </a:stretch>
        </p:blipFill>
        <p:spPr>
          <a:xfrm>
            <a:off x="9666478" y="4586502"/>
            <a:ext cx="2043830" cy="2069780"/>
          </a:xfrm>
          <a:prstGeom prst="rect">
            <a:avLst/>
          </a:prstGeom>
        </p:spPr>
      </p:pic>
      <p:sp>
        <p:nvSpPr>
          <p:cNvPr id="5" name="Slide Number Placeholder 4">
            <a:extLst>
              <a:ext uri="{FF2B5EF4-FFF2-40B4-BE49-F238E27FC236}">
                <a16:creationId xmlns:a16="http://schemas.microsoft.com/office/drawing/2014/main" id="{27EB8A22-0D02-45A6-83C4-BF53EB5C1C50}"/>
              </a:ext>
            </a:extLst>
          </p:cNvPr>
          <p:cNvSpPr>
            <a:spLocks noGrp="1"/>
          </p:cNvSpPr>
          <p:nvPr>
            <p:ph type="sldNum" sz="quarter" idx="10"/>
          </p:nvPr>
        </p:nvSpPr>
        <p:spPr/>
        <p:txBody>
          <a:bodyPr/>
          <a:lstStyle/>
          <a:p>
            <a:fld id="{614608DE-72A6-4621-8C24-CDFC0FE1ED35}" type="slidenum">
              <a:rPr lang="en-US" smtClean="0"/>
              <a:pPr/>
              <a:t>‹#›</a:t>
            </a:fld>
            <a:endParaRPr lang="en-US" dirty="0"/>
          </a:p>
        </p:txBody>
      </p:sp>
    </p:spTree>
    <p:extLst>
      <p:ext uri="{BB962C8B-B14F-4D97-AF65-F5344CB8AC3E}">
        <p14:creationId xmlns:p14="http://schemas.microsoft.com/office/powerpoint/2010/main" val="1571066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299"/>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032EFF30-79C0-43AC-B860-EE9CC409DD2D}"/>
              </a:ext>
            </a:extLst>
          </p:cNvPr>
          <p:cNvSpPr>
            <a:spLocks noGrp="1"/>
          </p:cNvSpPr>
          <p:nvPr>
            <p:ph type="sldNum" sz="quarter" idx="10"/>
          </p:nvPr>
        </p:nvSpPr>
        <p:spPr/>
        <p:txBody>
          <a:bodyPr/>
          <a:lstStyle/>
          <a:p>
            <a:fld id="{614608DE-72A6-4621-8C24-CDFC0FE1ED35}" type="slidenum">
              <a:rPr lang="en-US" smtClean="0"/>
              <a:pPr/>
              <a:t>‹#›</a:t>
            </a:fld>
            <a:endParaRPr lang="en-US" dirty="0"/>
          </a:p>
        </p:txBody>
      </p:sp>
    </p:spTree>
    <p:extLst>
      <p:ext uri="{BB962C8B-B14F-4D97-AF65-F5344CB8AC3E}">
        <p14:creationId xmlns:p14="http://schemas.microsoft.com/office/powerpoint/2010/main" val="896593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9ED01FDC-B69D-412F-A388-FAB53FDC0D65}"/>
              </a:ext>
            </a:extLst>
          </p:cNvPr>
          <p:cNvSpPr>
            <a:spLocks noGrp="1"/>
          </p:cNvSpPr>
          <p:nvPr>
            <p:ph type="sldNum" sz="quarter" idx="10"/>
          </p:nvPr>
        </p:nvSpPr>
        <p:spPr/>
        <p:txBody>
          <a:bodyPr/>
          <a:lstStyle/>
          <a:p>
            <a:fld id="{614608DE-72A6-4621-8C24-CDFC0FE1ED35}" type="slidenum">
              <a:rPr lang="en-US" smtClean="0"/>
              <a:pPr/>
              <a:t>‹#›</a:t>
            </a:fld>
            <a:endParaRPr lang="en-US" dirty="0"/>
          </a:p>
        </p:txBody>
      </p:sp>
    </p:spTree>
    <p:extLst>
      <p:ext uri="{BB962C8B-B14F-4D97-AF65-F5344CB8AC3E}">
        <p14:creationId xmlns:p14="http://schemas.microsoft.com/office/powerpoint/2010/main" val="25269915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3690796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dirty="0"/>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034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2526991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0537638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01563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87170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306949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2526991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2"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6"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21" y="3900878"/>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3"/>
            <a:ext cx="8477251" cy="646331"/>
          </a:xfrm>
          <a:prstGeom prst="rect">
            <a:avLst/>
          </a:prstGeom>
          <a:noFill/>
        </p:spPr>
        <p:txBody>
          <a:bodyPr wrap="square" rtlCol="0">
            <a:spAutoFit/>
          </a:bodyPr>
          <a:lstStyle/>
          <a:p>
            <a:pPr algn="r"/>
            <a:r>
              <a:rPr lang="en-US" sz="1800" b="1" dirty="0">
                <a:solidFill>
                  <a:schemeClr val="bg1"/>
                </a:solidFill>
                <a:latin typeface="Arial" panose="020B0604020202020204" pitchFamily="34" charset="0"/>
                <a:cs typeface="Arial" panose="020B0604020202020204" pitchFamily="34" charset="0"/>
              </a:rPr>
              <a:t>CALIFORNIA DEPARTMENT OF EDUCATION</a:t>
            </a:r>
          </a:p>
          <a:p>
            <a:pPr algn="r"/>
            <a:r>
              <a:rPr lang="en-US" sz="18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2"/>
            <a:ext cx="9153525" cy="3347821"/>
          </a:xfrm>
        </p:spPr>
        <p:txBody>
          <a:bodyPr anchor="ctr"/>
          <a:lstStyle>
            <a:lvl1pPr algn="ctr">
              <a:defRPr sz="4500">
                <a:solidFill>
                  <a:schemeClr val="bg1"/>
                </a:solidFill>
              </a:defRPr>
            </a:lvl1pPr>
          </a:lstStyle>
          <a:p>
            <a:r>
              <a:rPr lang="en-US"/>
              <a:t>Click to edit Master title style</a:t>
            </a:r>
          </a:p>
        </p:txBody>
      </p:sp>
    </p:spTree>
    <p:extLst>
      <p:ext uri="{BB962C8B-B14F-4D97-AF65-F5344CB8AC3E}">
        <p14:creationId xmlns:p14="http://schemas.microsoft.com/office/powerpoint/2010/main" val="37260618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2"/>
            <a:ext cx="11887200" cy="5015901"/>
          </a:xfrm>
        </p:spPr>
        <p:txBody>
          <a:bodyPr>
            <a:normAutofit/>
          </a:bodyPr>
          <a:lstStyle>
            <a:lvl1pPr>
              <a:defRPr sz="2400"/>
            </a:lvl1pPr>
            <a:lvl2pPr marL="514350" indent="-171450">
              <a:buFont typeface="Arial" panose="020B0604020202020204" pitchFamily="34" charset="0"/>
              <a:buChar char="‒"/>
              <a:defRPr sz="21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928BF773-23F0-4364-9FE7-8DF17AC8E5AB}"/>
              </a:ext>
            </a:extLst>
          </p:cNvPr>
          <p:cNvSpPr>
            <a:spLocks noGrp="1"/>
          </p:cNvSpPr>
          <p:nvPr>
            <p:ph type="sldNum" sz="quarter" idx="10"/>
          </p:nvPr>
        </p:nvSpPr>
        <p:spPr/>
        <p:txBody>
          <a:bodyPr/>
          <a:lstStyle/>
          <a:p>
            <a:fld id="{16D5FE55-11EB-4A68-B3FF-792ADFC6C388}" type="slidenum">
              <a:rPr lang="en-US" smtClean="0"/>
              <a:pPr/>
              <a:t>‹#›</a:t>
            </a:fld>
            <a:endParaRPr lang="en-US" dirty="0"/>
          </a:p>
        </p:txBody>
      </p:sp>
    </p:spTree>
    <p:extLst>
      <p:ext uri="{BB962C8B-B14F-4D97-AF65-F5344CB8AC3E}">
        <p14:creationId xmlns:p14="http://schemas.microsoft.com/office/powerpoint/2010/main" val="25450088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2"/>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1"/>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BEE453EB-7918-4733-B182-9877DD864ACA}"/>
              </a:ext>
            </a:extLst>
          </p:cNvPr>
          <p:cNvSpPr>
            <a:spLocks noGrp="1"/>
          </p:cNvSpPr>
          <p:nvPr>
            <p:ph type="sldNum" sz="quarter" idx="10"/>
          </p:nvPr>
        </p:nvSpPr>
        <p:spPr/>
        <p:txBody>
          <a:bodyPr/>
          <a:lstStyle/>
          <a:p>
            <a:fld id="{16D5FE55-11EB-4A68-B3FF-792ADFC6C388}" type="slidenum">
              <a:rPr lang="en-US" smtClean="0"/>
              <a:pPr/>
              <a:t>‹#›</a:t>
            </a:fld>
            <a:endParaRPr lang="en-US" dirty="0"/>
          </a:p>
        </p:txBody>
      </p:sp>
    </p:spTree>
    <p:extLst>
      <p:ext uri="{BB962C8B-B14F-4D97-AF65-F5344CB8AC3E}">
        <p14:creationId xmlns:p14="http://schemas.microsoft.com/office/powerpoint/2010/main" val="23583615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51"/>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2" y="2448363"/>
            <a:ext cx="2355839" cy="2380379"/>
          </a:xfrm>
          <a:prstGeom prst="rect">
            <a:avLst/>
          </a:prstGeom>
        </p:spPr>
      </p:pic>
      <p:sp>
        <p:nvSpPr>
          <p:cNvPr id="4" name="Slide Number Placeholder 3">
            <a:extLst>
              <a:ext uri="{FF2B5EF4-FFF2-40B4-BE49-F238E27FC236}">
                <a16:creationId xmlns:a16="http://schemas.microsoft.com/office/drawing/2014/main" id="{CABBDCC5-4B00-4098-9186-8E41EB8464F2}"/>
              </a:ext>
            </a:extLst>
          </p:cNvPr>
          <p:cNvSpPr>
            <a:spLocks noGrp="1"/>
          </p:cNvSpPr>
          <p:nvPr>
            <p:ph type="sldNum" sz="quarter" idx="10"/>
          </p:nvPr>
        </p:nvSpPr>
        <p:spPr/>
        <p:txBody>
          <a:bodyPr/>
          <a:lstStyle/>
          <a:p>
            <a:fld id="{16D5FE55-11EB-4A68-B3FF-792ADFC6C388}" type="slidenum">
              <a:rPr lang="en-US" smtClean="0"/>
              <a:pPr/>
              <a:t>‹#›</a:t>
            </a:fld>
            <a:endParaRPr lang="en-US" dirty="0"/>
          </a:p>
        </p:txBody>
      </p:sp>
    </p:spTree>
    <p:extLst>
      <p:ext uri="{BB962C8B-B14F-4D97-AF65-F5344CB8AC3E}">
        <p14:creationId xmlns:p14="http://schemas.microsoft.com/office/powerpoint/2010/main" val="33308659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604020202020204" pitchFamily="34" charset="0"/>
              </a:rPr>
              <a:t>CALIFORNIA DEPARTMENT OF EDUCATION</a:t>
            </a:r>
            <a:br>
              <a:rPr lang="en-US" altLang="en-US" sz="1100" b="1" dirty="0">
                <a:solidFill>
                  <a:srgbClr val="000000"/>
                </a:solidFill>
                <a:latin typeface="Arial" panose="020B0604020202020204" pitchFamily="34" charset="0"/>
              </a:rPr>
            </a:br>
            <a:r>
              <a:rPr lang="en-US" altLang="en-US" sz="1100" dirty="0">
                <a:solidFill>
                  <a:srgbClr val="000000"/>
                </a:solidFill>
                <a:latin typeface="Arial" panose="020B0604020202020204" pitchFamily="34" charset="0"/>
              </a:rPr>
              <a:t>Tony Thurmond, State Superintendent of Public Instruction</a:t>
            </a:r>
            <a:endParaRPr lang="en-US" altLang="en-US" sz="1200" b="1" dirty="0">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509628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dirty="0"/>
          </a:p>
        </p:txBody>
      </p:sp>
    </p:spTree>
    <p:extLst>
      <p:ext uri="{BB962C8B-B14F-4D97-AF65-F5344CB8AC3E}">
        <p14:creationId xmlns:p14="http://schemas.microsoft.com/office/powerpoint/2010/main" val="7335402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dirty="0"/>
          </a:p>
        </p:txBody>
      </p:sp>
    </p:spTree>
    <p:extLst>
      <p:ext uri="{BB962C8B-B14F-4D97-AF65-F5344CB8AC3E}">
        <p14:creationId xmlns:p14="http://schemas.microsoft.com/office/powerpoint/2010/main" val="2019398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71849D08-6696-4DD8-8389-FE964538D7AD}"/>
              </a:ext>
            </a:extLst>
          </p:cNvPr>
          <p:cNvSpPr>
            <a:spLocks noGrp="1"/>
          </p:cNvSpPr>
          <p:nvPr>
            <p:ph type="sldNum" sz="quarter" idx="10"/>
          </p:nvPr>
        </p:nvSpPr>
        <p:spPr/>
        <p:txBody>
          <a:bodyPr/>
          <a:lstStyle/>
          <a:p>
            <a:fld id="{0A2A1055-459E-4AC3-ACE0-742A8878B1FB}" type="slidenum">
              <a:rPr lang="en-US" smtClean="0"/>
              <a:pPr/>
              <a:t>‹#›</a:t>
            </a:fld>
            <a:endParaRPr lang="en-US" dirty="0"/>
          </a:p>
        </p:txBody>
      </p:sp>
    </p:spTree>
    <p:extLst>
      <p:ext uri="{BB962C8B-B14F-4D97-AF65-F5344CB8AC3E}">
        <p14:creationId xmlns:p14="http://schemas.microsoft.com/office/powerpoint/2010/main" val="16838869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dirty="0"/>
          </a:p>
        </p:txBody>
      </p:sp>
    </p:spTree>
    <p:extLst>
      <p:ext uri="{BB962C8B-B14F-4D97-AF65-F5344CB8AC3E}">
        <p14:creationId xmlns:p14="http://schemas.microsoft.com/office/powerpoint/2010/main" val="23548693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8/8/2023</a:t>
            </a:fld>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405009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8/8/2023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42671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493D2AC5-D2D1-4593-881B-E17BEFD057F1}"/>
              </a:ext>
            </a:extLst>
          </p:cNvPr>
          <p:cNvSpPr>
            <a:spLocks noGrp="1"/>
          </p:cNvSpPr>
          <p:nvPr>
            <p:ph type="sldNum" sz="quarter" idx="10"/>
          </p:nvPr>
        </p:nvSpPr>
        <p:spPr/>
        <p:txBody>
          <a:bodyPr/>
          <a:lstStyle/>
          <a:p>
            <a:fld id="{0A2A1055-459E-4AC3-ACE0-742A8878B1FB}" type="slidenum">
              <a:rPr lang="en-US" smtClean="0"/>
              <a:pPr/>
              <a:t>‹#›</a:t>
            </a:fld>
            <a:endParaRPr lang="en-US" dirty="0"/>
          </a:p>
        </p:txBody>
      </p:sp>
    </p:spTree>
    <p:extLst>
      <p:ext uri="{BB962C8B-B14F-4D97-AF65-F5344CB8AC3E}">
        <p14:creationId xmlns:p14="http://schemas.microsoft.com/office/powerpoint/2010/main" val="125157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8FCCDC82-488F-49A3-92EE-BB31606E9BF9}"/>
              </a:ext>
            </a:extLst>
          </p:cNvPr>
          <p:cNvSpPr>
            <a:spLocks noGrp="1"/>
          </p:cNvSpPr>
          <p:nvPr>
            <p:ph type="sldNum" sz="quarter" idx="10"/>
          </p:nvPr>
        </p:nvSpPr>
        <p:spPr/>
        <p:txBody>
          <a:bodyPr/>
          <a:lstStyle/>
          <a:p>
            <a:fld id="{0A2A1055-459E-4AC3-ACE0-742A8878B1FB}" type="slidenum">
              <a:rPr lang="en-US" smtClean="0"/>
              <a:pPr/>
              <a:t>‹#›</a:t>
            </a:fld>
            <a:endParaRPr lang="en-US" dirty="0"/>
          </a:p>
        </p:txBody>
      </p:sp>
    </p:spTree>
    <p:extLst>
      <p:ext uri="{BB962C8B-B14F-4D97-AF65-F5344CB8AC3E}">
        <p14:creationId xmlns:p14="http://schemas.microsoft.com/office/powerpoint/2010/main" val="51654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BC561E7B-5EF9-49CF-B66F-D2E8237E8E62}"/>
              </a:ext>
            </a:extLst>
          </p:cNvPr>
          <p:cNvSpPr>
            <a:spLocks noGrp="1"/>
          </p:cNvSpPr>
          <p:nvPr>
            <p:ph type="sldNum" sz="quarter" idx="10"/>
          </p:nvPr>
        </p:nvSpPr>
        <p:spPr/>
        <p:txBody>
          <a:bodyPr/>
          <a:lstStyle/>
          <a:p>
            <a:fld id="{0A2A1055-459E-4AC3-ACE0-742A8878B1FB}" type="slidenum">
              <a:rPr lang="en-US" smtClean="0"/>
              <a:pPr/>
              <a:t>‹#›</a:t>
            </a:fld>
            <a:endParaRPr lang="en-US" dirty="0"/>
          </a:p>
        </p:txBody>
      </p:sp>
    </p:spTree>
    <p:extLst>
      <p:ext uri="{BB962C8B-B14F-4D97-AF65-F5344CB8AC3E}">
        <p14:creationId xmlns:p14="http://schemas.microsoft.com/office/powerpoint/2010/main" val="1131053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theme" Target="../theme/theme11.xml"/><Relationship Id="rId4" Type="http://schemas.openxmlformats.org/officeDocument/2006/relationships/slideLayout" Target="../slideLayouts/slideLayout52.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theme" Target="../theme/theme12.xml"/><Relationship Id="rId4" Type="http://schemas.openxmlformats.org/officeDocument/2006/relationships/slideLayout" Target="../slideLayouts/slideLayout56.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9.xml"/><Relationship Id="rId7" Type="http://schemas.openxmlformats.org/officeDocument/2006/relationships/theme" Target="../theme/theme1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9" Type="http://schemas.openxmlformats.org/officeDocument/2006/relationships/image" Target="../media/image6.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7.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9.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04" r:id="rId4"/>
    <p:sldLayoutId id="2147483727" r:id="rId5"/>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11" r:id="rId5"/>
    <p:sldLayoutId id="2147483712" r:id="rId6"/>
    <p:sldLayoutId id="2147483713" r:id="rId7"/>
    <p:sldLayoutId id="2147483714" r:id="rId8"/>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1"/>
            <a:ext cx="731520" cy="12191999"/>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2"/>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A0602376-0ACC-400F-BB20-D37C3B8A65F4}"/>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16D5FE55-11EB-4A68-B3FF-792ADFC6C388}" type="slidenum">
              <a:rPr lang="en-US" smtClean="0"/>
              <a:pPr/>
              <a:t>‹#›</a:t>
            </a:fld>
            <a:endParaRPr lang="en-US" dirty="0"/>
          </a:p>
        </p:txBody>
      </p:sp>
    </p:spTree>
    <p:extLst>
      <p:ext uri="{BB962C8B-B14F-4D97-AF65-F5344CB8AC3E}">
        <p14:creationId xmlns:p14="http://schemas.microsoft.com/office/powerpoint/2010/main" val="2719924963"/>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hf hdr="0" ftr="0" dt="0"/>
  <p:txStyles>
    <p:titleStyle>
      <a:lvl1pPr algn="ctr" defTabSz="6858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dirty="0"/>
          </a:p>
        </p:txBody>
      </p:sp>
      <p:pic>
        <p:nvPicPr>
          <p:cNvPr id="1032" name="Picture 11" descr="Official Seal of the California Department of Education"/>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dirty="0">
                <a:solidFill>
                  <a:srgbClr val="FFFFFF"/>
                </a:solidFill>
                <a:latin typeface="Arial" panose="020B0604020202020204" pitchFamily="34" charset="0"/>
              </a:rPr>
              <a:t>TONY THURMOND</a:t>
            </a:r>
            <a:br>
              <a:rPr lang="en-US" altLang="en-US" sz="1000" b="1"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State Superintendent </a:t>
            </a:r>
            <a:br>
              <a:rPr lang="en-US" altLang="en-US" sz="1000"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877484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B3BEA52-1562-4A7C-84BB-21667EAB0C97}"/>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rgbClr val="0C4A6D"/>
                </a:solidFill>
              </a:defRPr>
            </a:lvl1pPr>
          </a:lstStyle>
          <a:p>
            <a:fld id="{0A2A1055-459E-4AC3-ACE0-742A8878B1FB}" type="slidenum">
              <a:rPr lang="en-US" smtClean="0"/>
              <a:pPr/>
              <a:t>‹#›</a:t>
            </a:fld>
            <a:endParaRPr lang="en-US" dirty="0"/>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720" r:id="rId2"/>
    <p:sldLayoutId id="2147483721" r:id="rId3"/>
    <p:sldLayoutId id="2147483722"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644623EC-2457-4914-A400-1D7284163B2E}"/>
              </a:ext>
            </a:extLst>
          </p:cNvPr>
          <p:cNvSpPr>
            <a:spLocks noGrp="1"/>
          </p:cNvSpPr>
          <p:nvPr>
            <p:ph type="sldNum" sz="quarter" idx="4"/>
          </p:nvPr>
        </p:nvSpPr>
        <p:spPr>
          <a:xfrm>
            <a:off x="9296400" y="6288168"/>
            <a:ext cx="2743200" cy="365125"/>
          </a:xfrm>
          <a:prstGeom prst="rect">
            <a:avLst/>
          </a:prstGeom>
        </p:spPr>
        <p:txBody>
          <a:bodyPr vert="horz" lIns="91440" tIns="45720" rIns="91440" bIns="45720" rtlCol="0" anchor="ctr"/>
          <a:lstStyle>
            <a:lvl1pPr algn="r">
              <a:defRPr sz="2400">
                <a:solidFill>
                  <a:schemeClr val="bg1"/>
                </a:solidFill>
              </a:defRPr>
            </a:lvl1pPr>
          </a:lstStyle>
          <a:p>
            <a:fld id="{80F8AE4B-A7EE-4FB3-A75F-5EC0F3EAC8DD}" type="slidenum">
              <a:rPr lang="en-US" smtClean="0"/>
              <a:pPr/>
              <a:t>‹#›</a:t>
            </a:fld>
            <a:endParaRPr lang="en-US" dirty="0"/>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3C6EDA0-B6A1-4573-BF3B-ADCA166C1AB8}"/>
              </a:ext>
            </a:extLst>
          </p:cNvPr>
          <p:cNvSpPr>
            <a:spLocks noGrp="1"/>
          </p:cNvSpPr>
          <p:nvPr>
            <p:ph type="sldNum" sz="quarter" idx="4"/>
          </p:nvPr>
        </p:nvSpPr>
        <p:spPr>
          <a:xfrm>
            <a:off x="9296400" y="6273655"/>
            <a:ext cx="2743200" cy="365125"/>
          </a:xfrm>
          <a:prstGeom prst="rect">
            <a:avLst/>
          </a:prstGeom>
        </p:spPr>
        <p:txBody>
          <a:bodyPr vert="horz" lIns="91440" tIns="45720" rIns="91440" bIns="45720" rtlCol="0" anchor="ctr"/>
          <a:lstStyle>
            <a:lvl1pPr algn="r">
              <a:defRPr sz="2400">
                <a:solidFill>
                  <a:srgbClr val="0C4A6D"/>
                </a:solidFill>
              </a:defRPr>
            </a:lvl1pPr>
          </a:lstStyle>
          <a:p>
            <a:fld id="{33C4B14C-B406-442F-8D71-668A674C5C47}" type="slidenum">
              <a:rPr lang="en-US" smtClean="0"/>
              <a:pPr/>
              <a:t>‹#›</a:t>
            </a:fld>
            <a:endParaRPr lang="en-US" dirty="0"/>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733"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9B21DF1-DF34-4171-AB97-A671C0101BA0}"/>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434DB716-4346-4392-B904-40164E6AF3ED}" type="slidenum">
              <a:rPr lang="en-US" smtClean="0"/>
              <a:pPr/>
              <a:t>‹#›</a:t>
            </a:fld>
            <a:endParaRPr lang="en-US" dirty="0"/>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76EA9887-BBF3-4C9A-A7D5-50596165F13E}"/>
              </a:ext>
            </a:extLst>
          </p:cNvPr>
          <p:cNvSpPr>
            <a:spLocks noGrp="1"/>
          </p:cNvSpPr>
          <p:nvPr>
            <p:ph type="sldNum" sz="quarter" idx="4"/>
          </p:nvPr>
        </p:nvSpPr>
        <p:spPr>
          <a:xfrm>
            <a:off x="9296400" y="6288167"/>
            <a:ext cx="2743200" cy="365125"/>
          </a:xfrm>
          <a:prstGeom prst="rect">
            <a:avLst/>
          </a:prstGeom>
        </p:spPr>
        <p:txBody>
          <a:bodyPr vert="horz" lIns="91440" tIns="45720" rIns="91440" bIns="45720" rtlCol="0" anchor="ctr"/>
          <a:lstStyle>
            <a:lvl1pPr algn="r">
              <a:defRPr sz="2400">
                <a:solidFill>
                  <a:srgbClr val="0C4A6D"/>
                </a:solidFill>
              </a:defRPr>
            </a:lvl1pPr>
          </a:lstStyle>
          <a:p>
            <a:fld id="{B6F27B01-A2D5-45F4-B454-68E183B7CC34}" type="slidenum">
              <a:rPr lang="en-US" smtClean="0"/>
              <a:pPr/>
              <a:t>‹#›</a:t>
            </a:fld>
            <a:endParaRPr lang="en-US" dirty="0"/>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2"/>
            <a:endParaRPr lang="en-US"/>
          </a:p>
        </p:txBody>
      </p:sp>
      <p:sp>
        <p:nvSpPr>
          <p:cNvPr id="4" name="Slide Number Placeholder 3">
            <a:extLst>
              <a:ext uri="{FF2B5EF4-FFF2-40B4-BE49-F238E27FC236}">
                <a16:creationId xmlns:a16="http://schemas.microsoft.com/office/drawing/2014/main" id="{15E54025-CD00-4B2F-9506-BCDF1A80D47F}"/>
              </a:ext>
            </a:extLst>
          </p:cNvPr>
          <p:cNvSpPr>
            <a:spLocks noGrp="1"/>
          </p:cNvSpPr>
          <p:nvPr>
            <p:ph type="sldNum" sz="quarter" idx="4"/>
          </p:nvPr>
        </p:nvSpPr>
        <p:spPr>
          <a:xfrm>
            <a:off x="9296400" y="6267839"/>
            <a:ext cx="2743200" cy="365125"/>
          </a:xfrm>
          <a:prstGeom prst="rect">
            <a:avLst/>
          </a:prstGeom>
        </p:spPr>
        <p:txBody>
          <a:bodyPr vert="horz" lIns="91440" tIns="45720" rIns="91440" bIns="45720" rtlCol="0" anchor="ctr"/>
          <a:lstStyle>
            <a:lvl1pPr algn="r">
              <a:defRPr sz="2400">
                <a:solidFill>
                  <a:schemeClr val="bg1"/>
                </a:solidFill>
              </a:defRPr>
            </a:lvl1pPr>
          </a:lstStyle>
          <a:p>
            <a:fld id="{297AC809-9834-4FA4-B6F7-B5523D8812EF}" type="slidenum">
              <a:rPr lang="en-US" smtClean="0"/>
              <a:pPr/>
              <a:t>‹#›</a:t>
            </a:fld>
            <a:endParaRPr lang="en-US" dirty="0"/>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11AE943-1104-4299-9673-BEF3CACA37A7}"/>
              </a:ext>
            </a:extLst>
          </p:cNvPr>
          <p:cNvSpPr>
            <a:spLocks noGrp="1"/>
          </p:cNvSpPr>
          <p:nvPr>
            <p:ph type="sldNum" sz="quarter" idx="4"/>
          </p:nvPr>
        </p:nvSpPr>
        <p:spPr>
          <a:xfrm>
            <a:off x="9296400" y="6223652"/>
            <a:ext cx="2743200" cy="365125"/>
          </a:xfrm>
          <a:prstGeom prst="rect">
            <a:avLst/>
          </a:prstGeom>
        </p:spPr>
        <p:txBody>
          <a:bodyPr vert="horz" lIns="91440" tIns="45720" rIns="91440" bIns="45720" rtlCol="0" anchor="ctr"/>
          <a:lstStyle>
            <a:lvl1pPr algn="r">
              <a:defRPr sz="2400">
                <a:solidFill>
                  <a:schemeClr val="bg1"/>
                </a:solidFill>
              </a:defRPr>
            </a:lvl1pPr>
          </a:lstStyle>
          <a:p>
            <a:fld id="{614608DE-72A6-4621-8C24-CDFC0FE1ED35}" type="slidenum">
              <a:rPr lang="en-US" smtClean="0"/>
              <a:pPr/>
              <a:t>‹#›</a:t>
            </a:fld>
            <a:endParaRPr lang="en-US" dirty="0"/>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0" r:id="rId1"/>
    <p:sldLayoutId id="2147483696" r:id="rId2"/>
    <p:sldLayoutId id="2147483701" r:id="rId3"/>
    <p:sldLayoutId id="2147483698" r:id="rId4"/>
    <p:sldLayoutId id="2147483697" r:id="rId5"/>
    <p:sldLayoutId id="2147483702" r:id="rId6"/>
    <p:sldLayoutId id="2147483703" r:id="rId7"/>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ca.gov/sp/cd/re/elcdcovid19.as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cde.ca.gov/sp/cd/ci/assignments.asp" TargetMode="External"/><Relationship Id="rId4" Type="http://schemas.openxmlformats.org/officeDocument/2006/relationships/hyperlink" Target="mailto:ELCDEmergency@cde.ca.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800" b="1" dirty="0"/>
              <a:t> Early Learning and Care</a:t>
            </a:r>
            <a:r>
              <a:rPr lang="en-US" sz="3800" dirty="0"/>
              <a:t> Webinar</a:t>
            </a:r>
            <a:endParaRPr lang="en-US" sz="3800" dirty="0">
              <a:cs typeface="Arial"/>
            </a:endParaRPr>
          </a:p>
        </p:txBody>
      </p:sp>
      <p:sp>
        <p:nvSpPr>
          <p:cNvPr id="5" name="Content Placeholder 4">
            <a:extLst>
              <a:ext uri="{FF2B5EF4-FFF2-40B4-BE49-F238E27FC236}">
                <a16:creationId xmlns:a16="http://schemas.microsoft.com/office/drawing/2014/main" id="{3BE57D74-972F-4C24-B1AE-01E7E3D66C0A}"/>
              </a:ext>
            </a:extLst>
          </p:cNvPr>
          <p:cNvSpPr>
            <a:spLocks noGrp="1"/>
          </p:cNvSpPr>
          <p:nvPr>
            <p:ph sz="quarter" idx="10"/>
          </p:nvPr>
        </p:nvSpPr>
        <p:spPr/>
        <p:txBody>
          <a:bodyPr vert="horz" lIns="91440" tIns="45720" rIns="91440" bIns="45720" rtlCol="0" anchor="t">
            <a:normAutofit/>
          </a:bodyPr>
          <a:lstStyle/>
          <a:p>
            <a:pPr marL="0" indent="0" algn="ctr">
              <a:buNone/>
            </a:pPr>
            <a:r>
              <a:rPr lang="en-US" sz="2800" b="1" dirty="0">
                <a:ea typeface="+mn-lt"/>
                <a:cs typeface="+mn-lt"/>
              </a:rPr>
              <a:t>Early Learning and Care Division and </a:t>
            </a:r>
          </a:p>
          <a:p>
            <a:pPr marL="0" indent="0" algn="ctr">
              <a:buNone/>
            </a:pPr>
            <a:r>
              <a:rPr lang="en-US" sz="2800" b="1" dirty="0">
                <a:ea typeface="+mn-lt"/>
                <a:cs typeface="+mn-lt"/>
              </a:rPr>
              <a:t>Fiscal and Administrative Services Division</a:t>
            </a:r>
            <a:endParaRPr lang="en-US" sz="2800" b="1" dirty="0">
              <a:cs typeface="Arial"/>
            </a:endParaRPr>
          </a:p>
          <a:p>
            <a:pPr algn="ctr"/>
            <a:endParaRPr lang="en-US" sz="2800" b="1" dirty="0">
              <a:cs typeface="Arial"/>
            </a:endParaRPr>
          </a:p>
          <a:p>
            <a:pPr marL="0" indent="0" algn="ctr">
              <a:buNone/>
            </a:pPr>
            <a:r>
              <a:rPr lang="en-US" sz="2800" b="1" dirty="0">
                <a:cs typeface="Arial"/>
              </a:rPr>
              <a:t>Date:  October 1, 2021</a:t>
            </a:r>
          </a:p>
          <a:p>
            <a:pPr marL="0" indent="0" algn="ctr">
              <a:buNone/>
            </a:pPr>
            <a:r>
              <a:rPr lang="en-US" sz="2800" b="1" dirty="0">
                <a:cs typeface="Arial"/>
              </a:rPr>
              <a:t>Time:  10:00 AM – 11:00 AM</a:t>
            </a:r>
          </a:p>
          <a:p>
            <a:pPr marL="0" indent="0">
              <a:buNone/>
            </a:pPr>
            <a:endParaRPr lang="en-US" dirty="0"/>
          </a:p>
        </p:txBody>
      </p:sp>
    </p:spTree>
    <p:extLst>
      <p:ext uri="{BB962C8B-B14F-4D97-AF65-F5344CB8AC3E}">
        <p14:creationId xmlns:p14="http://schemas.microsoft.com/office/powerpoint/2010/main" val="407675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CED5E-4099-4FBD-A40B-012F048E87AB}"/>
              </a:ext>
            </a:extLst>
          </p:cNvPr>
          <p:cNvSpPr>
            <a:spLocks noGrp="1"/>
          </p:cNvSpPr>
          <p:nvPr>
            <p:ph type="title"/>
          </p:nvPr>
        </p:nvSpPr>
        <p:spPr/>
        <p:txBody>
          <a:bodyPr/>
          <a:lstStyle/>
          <a:p>
            <a:r>
              <a:rPr lang="en-US" dirty="0">
                <a:cs typeface="Arial"/>
              </a:rPr>
              <a:t>California State Preschool Program Expansion</a:t>
            </a:r>
            <a:endParaRPr lang="en-US" dirty="0"/>
          </a:p>
        </p:txBody>
      </p:sp>
      <p:sp>
        <p:nvSpPr>
          <p:cNvPr id="3" name="Content Placeholder 2">
            <a:extLst>
              <a:ext uri="{FF2B5EF4-FFF2-40B4-BE49-F238E27FC236}">
                <a16:creationId xmlns:a16="http://schemas.microsoft.com/office/drawing/2014/main" id="{003C20A1-454E-4601-B696-6D3B7E2CEF94}"/>
              </a:ext>
            </a:extLst>
          </p:cNvPr>
          <p:cNvSpPr>
            <a:spLocks noGrp="1"/>
          </p:cNvSpPr>
          <p:nvPr>
            <p:ph idx="1"/>
          </p:nvPr>
        </p:nvSpPr>
        <p:spPr/>
        <p:txBody>
          <a:bodyPr vert="horz" lIns="91440" tIns="45720" rIns="91440" bIns="45720" rtlCol="0" anchor="t">
            <a:normAutofit/>
          </a:bodyPr>
          <a:lstStyle/>
          <a:p>
            <a:r>
              <a:rPr lang="en-US" dirty="0">
                <a:cs typeface="Arial"/>
              </a:rPr>
              <a:t>Assembly Bill (AB) 131 authorized $130 million for CSPP Expansion in Fiscal Year 2021</a:t>
            </a:r>
            <a:r>
              <a:rPr lang="en-US" dirty="0">
                <a:ea typeface="+mn-lt"/>
                <a:cs typeface="+mn-lt"/>
              </a:rPr>
              <a:t>–</a:t>
            </a:r>
            <a:r>
              <a:rPr lang="en-US" dirty="0">
                <a:cs typeface="Arial"/>
              </a:rPr>
              <a:t>22 for Local Education Agencies (LEA)</a:t>
            </a:r>
          </a:p>
          <a:p>
            <a:endParaRPr lang="en-US" dirty="0">
              <a:cs typeface="Arial"/>
            </a:endParaRPr>
          </a:p>
          <a:p>
            <a:r>
              <a:rPr lang="en-US" dirty="0">
                <a:cs typeface="Arial"/>
              </a:rPr>
              <a:t>Using CSPP Expansion Funds for Transitional Kindergarten Wraparound Services</a:t>
            </a:r>
          </a:p>
          <a:p>
            <a:pPr marL="0" indent="0">
              <a:buNone/>
            </a:pPr>
            <a:endParaRPr lang="en-US" dirty="0">
              <a:cs typeface="Arial"/>
            </a:endParaRPr>
          </a:p>
          <a:p>
            <a:pPr marL="457200" lvl="1" indent="0">
              <a:buNone/>
            </a:pPr>
            <a:endParaRPr lang="en-US" dirty="0">
              <a:cs typeface="Arial"/>
            </a:endParaRPr>
          </a:p>
        </p:txBody>
      </p:sp>
      <p:sp>
        <p:nvSpPr>
          <p:cNvPr id="4" name="Slide Number Placeholder 3">
            <a:extLst>
              <a:ext uri="{FF2B5EF4-FFF2-40B4-BE49-F238E27FC236}">
                <a16:creationId xmlns:a16="http://schemas.microsoft.com/office/drawing/2014/main" id="{AA149D60-2452-4766-9D45-B9FF56E6F7FE}"/>
              </a:ext>
            </a:extLst>
          </p:cNvPr>
          <p:cNvSpPr>
            <a:spLocks noGrp="1"/>
          </p:cNvSpPr>
          <p:nvPr>
            <p:ph type="sldNum" sz="quarter" idx="10"/>
          </p:nvPr>
        </p:nvSpPr>
        <p:spPr/>
        <p:txBody>
          <a:bodyPr/>
          <a:lstStyle/>
          <a:p>
            <a:fld id="{2AA74813-043C-43CB-9E82-7CAA19F31821}" type="slidenum">
              <a:rPr lang="en-US" smtClean="0"/>
              <a:pPr/>
              <a:t>10</a:t>
            </a:fld>
            <a:endParaRPr lang="en-US" dirty="0"/>
          </a:p>
        </p:txBody>
      </p:sp>
    </p:spTree>
    <p:extLst>
      <p:ext uri="{BB962C8B-B14F-4D97-AF65-F5344CB8AC3E}">
        <p14:creationId xmlns:p14="http://schemas.microsoft.com/office/powerpoint/2010/main" val="196634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81B1A-EF3F-4DCF-BD31-CAE71F6BC4E1}"/>
              </a:ext>
            </a:extLst>
          </p:cNvPr>
          <p:cNvSpPr>
            <a:spLocks noGrp="1"/>
          </p:cNvSpPr>
          <p:nvPr>
            <p:ph type="title"/>
          </p:nvPr>
        </p:nvSpPr>
        <p:spPr/>
        <p:txBody>
          <a:bodyPr>
            <a:normAutofit fontScale="90000"/>
          </a:bodyPr>
          <a:lstStyle/>
          <a:p>
            <a:r>
              <a:rPr lang="en-US" dirty="0">
                <a:cs typeface="Arial"/>
              </a:rPr>
              <a:t>Management Bulletin 21-13: </a:t>
            </a:r>
            <a:r>
              <a:rPr lang="en-US" b="0" dirty="0">
                <a:ea typeface="+mj-lt"/>
                <a:cs typeface="+mj-lt"/>
              </a:rPr>
              <a:t>Guidance on Implementation of the California State Preschool Program Quality Requirements During the COVID-19 Pandemic</a:t>
            </a:r>
            <a:endParaRPr lang="en-US" dirty="0"/>
          </a:p>
        </p:txBody>
      </p:sp>
      <p:sp>
        <p:nvSpPr>
          <p:cNvPr id="3" name="Content Placeholder 2">
            <a:extLst>
              <a:ext uri="{FF2B5EF4-FFF2-40B4-BE49-F238E27FC236}">
                <a16:creationId xmlns:a16="http://schemas.microsoft.com/office/drawing/2014/main" id="{3A97457E-645E-48A0-8110-750694B6C451}"/>
              </a:ext>
            </a:extLst>
          </p:cNvPr>
          <p:cNvSpPr>
            <a:spLocks noGrp="1"/>
          </p:cNvSpPr>
          <p:nvPr>
            <p:ph idx="1"/>
          </p:nvPr>
        </p:nvSpPr>
        <p:spPr>
          <a:xfrm>
            <a:off x="152400" y="2184710"/>
            <a:ext cx="11887200" cy="5015901"/>
          </a:xfrm>
        </p:spPr>
        <p:txBody>
          <a:bodyPr vert="horz" lIns="91440" tIns="45720" rIns="91440" bIns="45720" rtlCol="0" anchor="t">
            <a:normAutofit/>
          </a:bodyPr>
          <a:lstStyle/>
          <a:p>
            <a:pPr marL="457200" indent="-457200"/>
            <a:r>
              <a:rPr lang="en-US" dirty="0">
                <a:cs typeface="Arial"/>
              </a:rPr>
              <a:t>Adherence to the California State Preschool Program (CSPP) Quality Requirements</a:t>
            </a:r>
          </a:p>
          <a:p>
            <a:r>
              <a:rPr lang="en-US" dirty="0">
                <a:cs typeface="Arial"/>
              </a:rPr>
              <a:t>Flexibilities allowed due to the ongoing impacts of the COVID-19 pandemic:</a:t>
            </a:r>
          </a:p>
          <a:p>
            <a:pPr lvl="1"/>
            <a:r>
              <a:rPr lang="en-US" dirty="0">
                <a:cs typeface="Arial"/>
              </a:rPr>
              <a:t>Desired Results Developmental Profile</a:t>
            </a:r>
          </a:p>
          <a:p>
            <a:pPr lvl="1"/>
            <a:r>
              <a:rPr lang="en-US" dirty="0">
                <a:cs typeface="Arial"/>
              </a:rPr>
              <a:t>Environment Rating Scales (ERS)</a:t>
            </a:r>
          </a:p>
          <a:p>
            <a:pPr marL="457200" lvl="1" indent="0">
              <a:buNone/>
            </a:pPr>
            <a:endParaRPr lang="en-US" dirty="0">
              <a:cs typeface="Arial"/>
            </a:endParaRPr>
          </a:p>
          <a:p>
            <a:r>
              <a:rPr lang="en-US" dirty="0">
                <a:cs typeface="Arial"/>
              </a:rPr>
              <a:t>Technical Assistance</a:t>
            </a:r>
          </a:p>
        </p:txBody>
      </p:sp>
      <p:sp>
        <p:nvSpPr>
          <p:cNvPr id="4" name="Slide Number Placeholder 3">
            <a:extLst>
              <a:ext uri="{FF2B5EF4-FFF2-40B4-BE49-F238E27FC236}">
                <a16:creationId xmlns:a16="http://schemas.microsoft.com/office/drawing/2014/main" id="{22975997-4254-4EC6-833C-B07669ED008A}"/>
              </a:ext>
            </a:extLst>
          </p:cNvPr>
          <p:cNvSpPr>
            <a:spLocks noGrp="1"/>
          </p:cNvSpPr>
          <p:nvPr>
            <p:ph type="sldNum" sz="quarter" idx="10"/>
          </p:nvPr>
        </p:nvSpPr>
        <p:spPr/>
        <p:txBody>
          <a:bodyPr/>
          <a:lstStyle/>
          <a:p>
            <a:fld id="{2AA74813-043C-43CB-9E82-7CAA19F31821}" type="slidenum">
              <a:rPr lang="en-US" smtClean="0"/>
              <a:pPr/>
              <a:t>11</a:t>
            </a:fld>
            <a:endParaRPr lang="en-US" dirty="0"/>
          </a:p>
        </p:txBody>
      </p:sp>
    </p:spTree>
    <p:extLst>
      <p:ext uri="{BB962C8B-B14F-4D97-AF65-F5344CB8AC3E}">
        <p14:creationId xmlns:p14="http://schemas.microsoft.com/office/powerpoint/2010/main" val="1339321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40DF-8C40-4D2D-A92A-4A7E3459D867}"/>
              </a:ext>
            </a:extLst>
          </p:cNvPr>
          <p:cNvSpPr>
            <a:spLocks noGrp="1"/>
          </p:cNvSpPr>
          <p:nvPr>
            <p:ph type="title"/>
          </p:nvPr>
        </p:nvSpPr>
        <p:spPr>
          <a:xfrm>
            <a:off x="152400" y="-38445"/>
            <a:ext cx="11887200" cy="1325563"/>
          </a:xfrm>
        </p:spPr>
        <p:txBody>
          <a:bodyPr/>
          <a:lstStyle/>
          <a:p>
            <a:r>
              <a:rPr lang="en-US" dirty="0">
                <a:cs typeface="Arial"/>
              </a:rPr>
              <a:t>Fiscal Updates – ARPA Surveys</a:t>
            </a:r>
            <a:endParaRPr lang="en-US" dirty="0"/>
          </a:p>
        </p:txBody>
      </p:sp>
      <p:sp>
        <p:nvSpPr>
          <p:cNvPr id="3" name="Content Placeholder 2">
            <a:extLst>
              <a:ext uri="{FF2B5EF4-FFF2-40B4-BE49-F238E27FC236}">
                <a16:creationId xmlns:a16="http://schemas.microsoft.com/office/drawing/2014/main" id="{C4FF0244-2395-4134-B541-23E27C242207}"/>
              </a:ext>
            </a:extLst>
          </p:cNvPr>
          <p:cNvSpPr>
            <a:spLocks noGrp="1"/>
          </p:cNvSpPr>
          <p:nvPr>
            <p:ph sz="half" idx="1"/>
          </p:nvPr>
        </p:nvSpPr>
        <p:spPr>
          <a:xfrm>
            <a:off x="244128" y="1050985"/>
            <a:ext cx="11703744" cy="5030278"/>
          </a:xfrm>
        </p:spPr>
        <p:txBody>
          <a:bodyPr vert="horz" lIns="91440" tIns="45720" rIns="91440" bIns="45720" rtlCol="0" anchor="t">
            <a:normAutofit lnSpcReduction="10000"/>
          </a:bodyPr>
          <a:lstStyle/>
          <a:p>
            <a:pPr>
              <a:spcAft>
                <a:spcPts val="1200"/>
              </a:spcAft>
            </a:pPr>
            <a:r>
              <a:rPr lang="en-US" dirty="0">
                <a:cs typeface="Arial"/>
              </a:rPr>
              <a:t>CSPP contractors must complete the CDE American Rescue Plan Act (ARPA) survey to receive funding distributions from the CDE</a:t>
            </a:r>
          </a:p>
          <a:p>
            <a:pPr lvl="1">
              <a:spcAft>
                <a:spcPts val="1200"/>
              </a:spcAft>
              <a:buFont typeface="Courier New" panose="020B0604020202020204" pitchFamily="34" charset="0"/>
              <a:buChar char="o"/>
            </a:pPr>
            <a:r>
              <a:rPr lang="en-US" dirty="0">
                <a:cs typeface="Arial"/>
              </a:rPr>
              <a:t>First round of CDE stipends will be based on data received as of September 30, 2021</a:t>
            </a:r>
          </a:p>
          <a:p>
            <a:pPr lvl="1">
              <a:spcAft>
                <a:spcPts val="1200"/>
              </a:spcAft>
              <a:buFont typeface="Courier New" panose="020B0604020202020204" pitchFamily="34" charset="0"/>
              <a:buChar char="o"/>
            </a:pPr>
            <a:r>
              <a:rPr lang="en-US" dirty="0">
                <a:cs typeface="Arial"/>
              </a:rPr>
              <a:t>Through the end of the calendar year, s</a:t>
            </a:r>
            <a:r>
              <a:rPr lang="en-US" dirty="0">
                <a:ea typeface="+mn-lt"/>
                <a:cs typeface="+mn-lt"/>
              </a:rPr>
              <a:t>ubsequent rounds will be issued monthly. CDE will determine frequency thereafter. </a:t>
            </a:r>
          </a:p>
          <a:p>
            <a:pPr>
              <a:spcAft>
                <a:spcPts val="1200"/>
              </a:spcAft>
            </a:pPr>
            <a:r>
              <a:rPr lang="en-US" dirty="0">
                <a:cs typeface="Arial"/>
              </a:rPr>
              <a:t>CSPP contractors applying to receive ARPA funds from CDSS must also complete the CDSS ARPA survey. This includes CSPP-only contractors applying for stipends based on a CSPP program's licensed capacity.</a:t>
            </a:r>
          </a:p>
        </p:txBody>
      </p:sp>
      <p:sp>
        <p:nvSpPr>
          <p:cNvPr id="5" name="Slide Number Placeholder 4">
            <a:extLst>
              <a:ext uri="{FF2B5EF4-FFF2-40B4-BE49-F238E27FC236}">
                <a16:creationId xmlns:a16="http://schemas.microsoft.com/office/drawing/2014/main" id="{8488E30A-77BC-44E5-9177-96565E1508EB}"/>
              </a:ext>
            </a:extLst>
          </p:cNvPr>
          <p:cNvSpPr>
            <a:spLocks noGrp="1"/>
          </p:cNvSpPr>
          <p:nvPr>
            <p:ph type="sldNum" sz="quarter" idx="10"/>
          </p:nvPr>
        </p:nvSpPr>
        <p:spPr/>
        <p:txBody>
          <a:bodyPr/>
          <a:lstStyle/>
          <a:p>
            <a:fld id="{2AA74813-043C-43CB-9E82-7CAA19F31821}" type="slidenum">
              <a:rPr lang="en-US" smtClean="0"/>
              <a:pPr/>
              <a:t>12</a:t>
            </a:fld>
            <a:endParaRPr lang="en-US" dirty="0"/>
          </a:p>
        </p:txBody>
      </p:sp>
    </p:spTree>
    <p:extLst>
      <p:ext uri="{BB962C8B-B14F-4D97-AF65-F5344CB8AC3E}">
        <p14:creationId xmlns:p14="http://schemas.microsoft.com/office/powerpoint/2010/main" val="527426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40DF-8C40-4D2D-A92A-4A7E3459D867}"/>
              </a:ext>
            </a:extLst>
          </p:cNvPr>
          <p:cNvSpPr>
            <a:spLocks noGrp="1"/>
          </p:cNvSpPr>
          <p:nvPr>
            <p:ph type="title"/>
          </p:nvPr>
        </p:nvSpPr>
        <p:spPr>
          <a:xfrm>
            <a:off x="152400" y="-38445"/>
            <a:ext cx="11887200" cy="1325563"/>
          </a:xfrm>
        </p:spPr>
        <p:txBody>
          <a:bodyPr/>
          <a:lstStyle/>
          <a:p>
            <a:r>
              <a:rPr lang="en-US" dirty="0">
                <a:cs typeface="Arial"/>
              </a:rPr>
              <a:t>Fiscal Updates – CPARIS and Caseload</a:t>
            </a:r>
            <a:endParaRPr lang="en-US" dirty="0"/>
          </a:p>
        </p:txBody>
      </p:sp>
      <p:sp>
        <p:nvSpPr>
          <p:cNvPr id="3" name="Content Placeholder 2">
            <a:extLst>
              <a:ext uri="{FF2B5EF4-FFF2-40B4-BE49-F238E27FC236}">
                <a16:creationId xmlns:a16="http://schemas.microsoft.com/office/drawing/2014/main" id="{C4FF0244-2395-4134-B541-23E27C242207}"/>
              </a:ext>
            </a:extLst>
          </p:cNvPr>
          <p:cNvSpPr>
            <a:spLocks noGrp="1"/>
          </p:cNvSpPr>
          <p:nvPr>
            <p:ph sz="half" idx="1"/>
          </p:nvPr>
        </p:nvSpPr>
        <p:spPr>
          <a:xfrm>
            <a:off x="244128" y="1050985"/>
            <a:ext cx="11703744" cy="5030278"/>
          </a:xfrm>
        </p:spPr>
        <p:txBody>
          <a:bodyPr vert="horz" lIns="91440" tIns="45720" rIns="91440" bIns="45720" rtlCol="0" anchor="t">
            <a:normAutofit/>
          </a:bodyPr>
          <a:lstStyle/>
          <a:p>
            <a:pPr>
              <a:spcAft>
                <a:spcPts val="1200"/>
              </a:spcAft>
            </a:pPr>
            <a:r>
              <a:rPr lang="en-US" dirty="0"/>
              <a:t>Child Development Provider Accounting Reporting Information System (</a:t>
            </a:r>
            <a:r>
              <a:rPr lang="en-US" dirty="0">
                <a:cs typeface="Arial"/>
              </a:rPr>
              <a:t>CPARIS) Certification of Assurances </a:t>
            </a:r>
          </a:p>
          <a:p>
            <a:pPr lvl="1">
              <a:spcAft>
                <a:spcPts val="1200"/>
              </a:spcAft>
              <a:buFont typeface="Courier New" panose="020B0604020202020204" pitchFamily="34" charset="0"/>
              <a:buChar char="o"/>
            </a:pPr>
            <a:r>
              <a:rPr lang="en-US" dirty="0">
                <a:cs typeface="Arial"/>
              </a:rPr>
              <a:t>Required yearly, prior to submitting any reports</a:t>
            </a:r>
          </a:p>
          <a:p>
            <a:pPr lvl="1">
              <a:spcAft>
                <a:spcPts val="1200"/>
              </a:spcAft>
              <a:buFont typeface="Courier New" panose="020B0604020202020204" pitchFamily="34" charset="0"/>
              <a:buChar char="o"/>
            </a:pPr>
            <a:r>
              <a:rPr lang="en-US" dirty="0">
                <a:cs typeface="Arial"/>
              </a:rPr>
              <a:t>Must be completed by any user with the role of Authorized Representative</a:t>
            </a:r>
          </a:p>
          <a:p>
            <a:pPr>
              <a:spcAft>
                <a:spcPts val="1200"/>
              </a:spcAft>
            </a:pPr>
            <a:r>
              <a:rPr lang="en-US" dirty="0">
                <a:cs typeface="Arial"/>
              </a:rPr>
              <a:t>Caseload updates </a:t>
            </a:r>
          </a:p>
          <a:p>
            <a:pPr lvl="1">
              <a:spcAft>
                <a:spcPts val="1200"/>
              </a:spcAft>
              <a:buFont typeface="Courier New" panose="020B0604020202020204" pitchFamily="34" charset="0"/>
              <a:buChar char="o"/>
            </a:pPr>
            <a:r>
              <a:rPr lang="en-US" dirty="0"/>
              <a:t>Child Development and Nutrition Fiscal Services (</a:t>
            </a:r>
            <a:r>
              <a:rPr lang="en-US" dirty="0">
                <a:cs typeface="Arial"/>
              </a:rPr>
              <a:t>CDNFS) Analyst Caseload will be split between the CDE and Department of Social Services (DSS) contract types as of October 11, 2021</a:t>
            </a:r>
          </a:p>
          <a:p>
            <a:pPr>
              <a:spcAft>
                <a:spcPts val="1200"/>
              </a:spcAft>
            </a:pPr>
            <a:endParaRPr lang="en-US" dirty="0">
              <a:cs typeface="Arial"/>
            </a:endParaRPr>
          </a:p>
          <a:p>
            <a:pPr>
              <a:spcAft>
                <a:spcPts val="1200"/>
              </a:spcAft>
            </a:pPr>
            <a:endParaRPr lang="en-US" dirty="0">
              <a:cs typeface="Arial"/>
            </a:endParaRPr>
          </a:p>
          <a:p>
            <a:pPr>
              <a:spcAft>
                <a:spcPts val="1200"/>
              </a:spcAft>
            </a:pPr>
            <a:endParaRPr lang="en-US" dirty="0">
              <a:cs typeface="Arial"/>
            </a:endParaRPr>
          </a:p>
        </p:txBody>
      </p:sp>
      <p:sp>
        <p:nvSpPr>
          <p:cNvPr id="5" name="Slide Number Placeholder 4">
            <a:extLst>
              <a:ext uri="{FF2B5EF4-FFF2-40B4-BE49-F238E27FC236}">
                <a16:creationId xmlns:a16="http://schemas.microsoft.com/office/drawing/2014/main" id="{8488E30A-77BC-44E5-9177-96565E1508EB}"/>
              </a:ext>
            </a:extLst>
          </p:cNvPr>
          <p:cNvSpPr>
            <a:spLocks noGrp="1"/>
          </p:cNvSpPr>
          <p:nvPr>
            <p:ph type="sldNum" sz="quarter" idx="10"/>
          </p:nvPr>
        </p:nvSpPr>
        <p:spPr/>
        <p:txBody>
          <a:bodyPr/>
          <a:lstStyle/>
          <a:p>
            <a:fld id="{2AA74813-043C-43CB-9E82-7CAA19F31821}" type="slidenum">
              <a:rPr lang="en-US" smtClean="0"/>
              <a:pPr/>
              <a:t>13</a:t>
            </a:fld>
            <a:endParaRPr lang="en-US" dirty="0"/>
          </a:p>
        </p:txBody>
      </p:sp>
    </p:spTree>
    <p:extLst>
      <p:ext uri="{BB962C8B-B14F-4D97-AF65-F5344CB8AC3E}">
        <p14:creationId xmlns:p14="http://schemas.microsoft.com/office/powerpoint/2010/main" val="3704828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40DF-8C40-4D2D-A92A-4A7E3459D867}"/>
              </a:ext>
            </a:extLst>
          </p:cNvPr>
          <p:cNvSpPr>
            <a:spLocks noGrp="1"/>
          </p:cNvSpPr>
          <p:nvPr>
            <p:ph type="title"/>
          </p:nvPr>
        </p:nvSpPr>
        <p:spPr>
          <a:xfrm>
            <a:off x="152400" y="-38445"/>
            <a:ext cx="11887200" cy="1325563"/>
          </a:xfrm>
        </p:spPr>
        <p:txBody>
          <a:bodyPr/>
          <a:lstStyle/>
          <a:p>
            <a:r>
              <a:rPr lang="en-US" dirty="0">
                <a:cs typeface="Arial"/>
              </a:rPr>
              <a:t>Fiscal Updates – Hold Harmless</a:t>
            </a:r>
            <a:endParaRPr lang="en-US" dirty="0"/>
          </a:p>
        </p:txBody>
      </p:sp>
      <p:sp>
        <p:nvSpPr>
          <p:cNvPr id="3" name="Content Placeholder 2">
            <a:extLst>
              <a:ext uri="{FF2B5EF4-FFF2-40B4-BE49-F238E27FC236}">
                <a16:creationId xmlns:a16="http://schemas.microsoft.com/office/drawing/2014/main" id="{C4FF0244-2395-4134-B541-23E27C242207}"/>
              </a:ext>
            </a:extLst>
          </p:cNvPr>
          <p:cNvSpPr>
            <a:spLocks noGrp="1"/>
          </p:cNvSpPr>
          <p:nvPr>
            <p:ph sz="half" idx="1"/>
          </p:nvPr>
        </p:nvSpPr>
        <p:spPr>
          <a:xfrm>
            <a:off x="244128" y="1200275"/>
            <a:ext cx="11703744" cy="5030278"/>
          </a:xfrm>
        </p:spPr>
        <p:txBody>
          <a:bodyPr vert="horz" lIns="91440" tIns="45720" rIns="91440" bIns="45720" rtlCol="0" anchor="t">
            <a:normAutofit fontScale="92500" lnSpcReduction="20000"/>
          </a:bodyPr>
          <a:lstStyle/>
          <a:p>
            <a:pPr>
              <a:spcAft>
                <a:spcPts val="1200"/>
              </a:spcAft>
            </a:pPr>
            <a:r>
              <a:rPr lang="en-US" dirty="0">
                <a:ea typeface="+mn-lt"/>
                <a:cs typeface="+mn-lt"/>
              </a:rPr>
              <a:t>Hold harmless for attendance is in effect FY 2021–22</a:t>
            </a:r>
            <a:endParaRPr lang="en-US" dirty="0">
              <a:cs typeface="Arial" panose="020B0604020202020204"/>
            </a:endParaRPr>
          </a:p>
          <a:p>
            <a:pPr lvl="1">
              <a:spcAft>
                <a:spcPts val="1200"/>
              </a:spcAft>
              <a:buFont typeface="Courier New" panose="020B0604020202020204" pitchFamily="34" charset="0"/>
              <a:buChar char="o"/>
            </a:pPr>
            <a:r>
              <a:rPr lang="en-US" dirty="0">
                <a:ea typeface="+mn-lt"/>
                <a:cs typeface="+mn-lt"/>
              </a:rPr>
              <a:t>CSPP contractors are to be reimbursed the lesser of 100 percent of the contract Maximum Reimbursable Amount (MRA) or net reimbursable program costs</a:t>
            </a:r>
          </a:p>
          <a:p>
            <a:pPr lvl="1">
              <a:spcAft>
                <a:spcPts val="1200"/>
              </a:spcAft>
              <a:buFont typeface="Courier New" panose="020B0604020202020204" pitchFamily="34" charset="0"/>
              <a:buChar char="o"/>
            </a:pPr>
            <a:r>
              <a:rPr lang="en-US" dirty="0">
                <a:ea typeface="+mn-lt"/>
                <a:cs typeface="+mn-lt"/>
              </a:rPr>
              <a:t>CSPP contractors must meet one of the criteria outlined within the policy section of MB 21-11</a:t>
            </a:r>
          </a:p>
          <a:p>
            <a:pPr lvl="2">
              <a:spcAft>
                <a:spcPts val="1200"/>
              </a:spcAft>
              <a:buFont typeface="Wingdings" panose="020B0604020202020204" pitchFamily="34" charset="0"/>
              <a:buChar char="Ø"/>
            </a:pPr>
            <a:r>
              <a:rPr lang="en-US" sz="2600" dirty="0">
                <a:cs typeface="Arial" panose="020B0604020202020204"/>
              </a:rPr>
              <a:t>Open or reopen to provide in-person services, in accordance with approved FY 2021</a:t>
            </a:r>
            <a:r>
              <a:rPr lang="en-US" sz="2600" dirty="0">
                <a:ea typeface="+mn-lt"/>
                <a:cs typeface="+mn-lt"/>
              </a:rPr>
              <a:t>–</a:t>
            </a:r>
            <a:r>
              <a:rPr lang="en-US" sz="2600" dirty="0">
                <a:cs typeface="Arial" panose="020B0604020202020204"/>
              </a:rPr>
              <a:t>22 program calendar, and remain open through the 2021</a:t>
            </a:r>
            <a:r>
              <a:rPr lang="en-US" sz="2600" dirty="0">
                <a:ea typeface="+mn-lt"/>
                <a:cs typeface="+mn-lt"/>
              </a:rPr>
              <a:t>–</a:t>
            </a:r>
            <a:r>
              <a:rPr lang="en-US" sz="2600" dirty="0">
                <a:cs typeface="Arial" panose="020B0604020202020204"/>
              </a:rPr>
              <a:t>22 program year</a:t>
            </a:r>
          </a:p>
          <a:p>
            <a:pPr lvl="2">
              <a:spcAft>
                <a:spcPts val="1200"/>
              </a:spcAft>
              <a:buFont typeface="Wingdings" panose="020B0604020202020204" pitchFamily="34" charset="0"/>
              <a:buChar char="Ø"/>
            </a:pPr>
            <a:r>
              <a:rPr lang="en-US" sz="2600" dirty="0">
                <a:cs typeface="Arial" panose="020B0604020202020204"/>
              </a:rPr>
              <a:t>Not provide in-person services by the start date of the approved calendar due to local or state public health order</a:t>
            </a:r>
          </a:p>
          <a:p>
            <a:pPr lvl="2">
              <a:spcAft>
                <a:spcPts val="1200"/>
              </a:spcAft>
              <a:buFont typeface="Wingdings" panose="020B0604020202020204" pitchFamily="34" charset="0"/>
              <a:buChar char="Ø"/>
            </a:pPr>
            <a:r>
              <a:rPr lang="en-US" sz="2600" dirty="0">
                <a:cs typeface="Arial" panose="020B0604020202020204"/>
              </a:rPr>
              <a:t>Open for in-person services in accordance with the approved calendar, with any future days of closure being due to local or state public health order</a:t>
            </a:r>
            <a:r>
              <a:rPr lang="en-US" sz="2400" dirty="0">
                <a:cs typeface="Arial" panose="020B0604020202020204"/>
              </a:rPr>
              <a:t> </a:t>
            </a:r>
          </a:p>
          <a:p>
            <a:pPr>
              <a:spcAft>
                <a:spcPts val="1200"/>
              </a:spcAft>
            </a:pPr>
            <a:endParaRPr lang="en-US" dirty="0">
              <a:cs typeface="Arial"/>
            </a:endParaRPr>
          </a:p>
          <a:p>
            <a:pPr>
              <a:spcAft>
                <a:spcPts val="1200"/>
              </a:spcAft>
            </a:pPr>
            <a:endParaRPr lang="en-US" dirty="0">
              <a:cs typeface="Arial"/>
            </a:endParaRPr>
          </a:p>
        </p:txBody>
      </p:sp>
      <p:sp>
        <p:nvSpPr>
          <p:cNvPr id="5" name="Slide Number Placeholder 4">
            <a:extLst>
              <a:ext uri="{FF2B5EF4-FFF2-40B4-BE49-F238E27FC236}">
                <a16:creationId xmlns:a16="http://schemas.microsoft.com/office/drawing/2014/main" id="{8488E30A-77BC-44E5-9177-96565E1508EB}"/>
              </a:ext>
            </a:extLst>
          </p:cNvPr>
          <p:cNvSpPr>
            <a:spLocks noGrp="1"/>
          </p:cNvSpPr>
          <p:nvPr>
            <p:ph type="sldNum" sz="quarter" idx="10"/>
          </p:nvPr>
        </p:nvSpPr>
        <p:spPr/>
        <p:txBody>
          <a:bodyPr/>
          <a:lstStyle/>
          <a:p>
            <a:fld id="{2AA74813-043C-43CB-9E82-7CAA19F31821}" type="slidenum">
              <a:rPr lang="en-US" smtClean="0"/>
              <a:pPr/>
              <a:t>14</a:t>
            </a:fld>
            <a:endParaRPr lang="en-US" dirty="0"/>
          </a:p>
        </p:txBody>
      </p:sp>
    </p:spTree>
    <p:extLst>
      <p:ext uri="{BB962C8B-B14F-4D97-AF65-F5344CB8AC3E}">
        <p14:creationId xmlns:p14="http://schemas.microsoft.com/office/powerpoint/2010/main" val="2109756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503B-2397-4BBD-8E0A-0AA11529FE32}"/>
              </a:ext>
            </a:extLst>
          </p:cNvPr>
          <p:cNvSpPr>
            <a:spLocks noGrp="1"/>
          </p:cNvSpPr>
          <p:nvPr>
            <p:ph type="title"/>
          </p:nvPr>
        </p:nvSpPr>
        <p:spPr>
          <a:xfrm>
            <a:off x="8027519" y="1995757"/>
            <a:ext cx="3592011" cy="862576"/>
          </a:xfrm>
        </p:spPr>
        <p:txBody>
          <a:bodyPr>
            <a:normAutofit/>
          </a:bodyPr>
          <a:lstStyle/>
          <a:p>
            <a:r>
              <a:rPr lang="en-US" dirty="0">
                <a:cs typeface="Arial"/>
              </a:rPr>
              <a:t>Questions</a:t>
            </a:r>
          </a:p>
        </p:txBody>
      </p:sp>
      <p:pic>
        <p:nvPicPr>
          <p:cNvPr id="22" name="Content Placeholder 21" descr="Two children sitting on a black plastic tire swing.">
            <a:extLst>
              <a:ext uri="{FF2B5EF4-FFF2-40B4-BE49-F238E27FC236}">
                <a16:creationId xmlns:a16="http://schemas.microsoft.com/office/drawing/2014/main" id="{4664B46F-8762-47E4-B41D-27A0BB0126C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4096" y="161365"/>
            <a:ext cx="7708548" cy="5744583"/>
          </a:xfrm>
        </p:spPr>
      </p:pic>
      <p:sp>
        <p:nvSpPr>
          <p:cNvPr id="5" name="Content Placeholder 4">
            <a:extLst>
              <a:ext uri="{FF2B5EF4-FFF2-40B4-BE49-F238E27FC236}">
                <a16:creationId xmlns:a16="http://schemas.microsoft.com/office/drawing/2014/main" id="{8BF1B36E-31D8-4F6B-A342-9C9661356257}"/>
              </a:ext>
            </a:extLst>
          </p:cNvPr>
          <p:cNvSpPr>
            <a:spLocks noGrp="1"/>
          </p:cNvSpPr>
          <p:nvPr>
            <p:ph sz="half" idx="2"/>
          </p:nvPr>
        </p:nvSpPr>
        <p:spPr>
          <a:xfrm>
            <a:off x="7792644" y="4735755"/>
            <a:ext cx="4539206" cy="1574841"/>
          </a:xfrm>
        </p:spPr>
        <p:txBody>
          <a:bodyPr vert="horz" lIns="91440" tIns="45720" rIns="91440" bIns="45720" rtlCol="0" anchor="t">
            <a:normAutofit/>
          </a:bodyPr>
          <a:lstStyle/>
          <a:p>
            <a:pPr marL="0" indent="-1828800">
              <a:buNone/>
            </a:pPr>
            <a:r>
              <a:rPr lang="en-US" sz="2400" dirty="0">
                <a:ea typeface="+mn-lt"/>
                <a:cs typeface="+mn-lt"/>
              </a:rPr>
              <a:t>Photo Credit: Catholic Charities Treasure Island CDC;</a:t>
            </a:r>
            <a:r>
              <a:rPr lang="en-US" sz="2400" dirty="0"/>
              <a:t> San Francisco, CA </a:t>
            </a:r>
          </a:p>
          <a:p>
            <a:pPr marL="0" indent="-1828800">
              <a:buNone/>
            </a:pPr>
            <a:endParaRPr lang="en-US" sz="2200" dirty="0">
              <a:ea typeface="+mn-lt"/>
              <a:cs typeface="+mn-lt"/>
            </a:endParaRPr>
          </a:p>
        </p:txBody>
      </p:sp>
      <p:sp>
        <p:nvSpPr>
          <p:cNvPr id="4" name="Slide Number Placeholder 3">
            <a:extLst>
              <a:ext uri="{FF2B5EF4-FFF2-40B4-BE49-F238E27FC236}">
                <a16:creationId xmlns:a16="http://schemas.microsoft.com/office/drawing/2014/main" id="{7E41A327-3A17-46EA-BDFD-7B15909AB885}"/>
              </a:ext>
            </a:extLst>
          </p:cNvPr>
          <p:cNvSpPr>
            <a:spLocks noGrp="1"/>
          </p:cNvSpPr>
          <p:nvPr>
            <p:ph type="sldNum" sz="quarter" idx="10"/>
          </p:nvPr>
        </p:nvSpPr>
        <p:spPr/>
        <p:txBody>
          <a:bodyPr/>
          <a:lstStyle/>
          <a:p>
            <a:fld id="{614608DE-72A6-4621-8C24-CDFC0FE1ED35}" type="slidenum">
              <a:rPr lang="en-US" smtClean="0"/>
              <a:pPr/>
              <a:t>15</a:t>
            </a:fld>
            <a:endParaRPr lang="en-US" dirty="0"/>
          </a:p>
        </p:txBody>
      </p:sp>
    </p:spTree>
    <p:extLst>
      <p:ext uri="{BB962C8B-B14F-4D97-AF65-F5344CB8AC3E}">
        <p14:creationId xmlns:p14="http://schemas.microsoft.com/office/powerpoint/2010/main" val="2794378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5D0A-ACE7-4573-90AC-0580A2071039}"/>
              </a:ext>
            </a:extLst>
          </p:cNvPr>
          <p:cNvSpPr>
            <a:spLocks noGrp="1"/>
          </p:cNvSpPr>
          <p:nvPr>
            <p:ph type="title"/>
          </p:nvPr>
        </p:nvSpPr>
        <p:spPr>
          <a:xfrm>
            <a:off x="152400" y="-75304"/>
            <a:ext cx="11887200" cy="822960"/>
          </a:xfrm>
        </p:spPr>
        <p:txBody>
          <a:bodyPr>
            <a:normAutofit/>
          </a:bodyPr>
          <a:lstStyle/>
          <a:p>
            <a:r>
              <a:rPr lang="en-US" b="1" dirty="0">
                <a:cs typeface="Arial"/>
              </a:rPr>
              <a:t>Resources</a:t>
            </a:r>
            <a:endParaRPr lang="en-US" dirty="0">
              <a:cs typeface="Arial" panose="020B0604020202020204"/>
            </a:endParaRPr>
          </a:p>
        </p:txBody>
      </p:sp>
      <p:sp>
        <p:nvSpPr>
          <p:cNvPr id="3" name="Content Placeholder 2">
            <a:extLst>
              <a:ext uri="{FF2B5EF4-FFF2-40B4-BE49-F238E27FC236}">
                <a16:creationId xmlns:a16="http://schemas.microsoft.com/office/drawing/2014/main" id="{4C1BAFC1-8BE9-4377-8016-60D037472562}"/>
              </a:ext>
            </a:extLst>
          </p:cNvPr>
          <p:cNvSpPr>
            <a:spLocks noGrp="1"/>
          </p:cNvSpPr>
          <p:nvPr>
            <p:ph idx="1"/>
          </p:nvPr>
        </p:nvSpPr>
        <p:spPr>
          <a:xfrm>
            <a:off x="152400" y="618914"/>
            <a:ext cx="11887200" cy="5426533"/>
          </a:xfrm>
        </p:spPr>
        <p:txBody>
          <a:bodyPr vert="horz" lIns="91440" tIns="45720" rIns="91440" bIns="45720" rtlCol="0" anchor="t">
            <a:noAutofit/>
          </a:bodyPr>
          <a:lstStyle/>
          <a:p>
            <a:pPr marL="0" indent="0">
              <a:buNone/>
            </a:pPr>
            <a:r>
              <a:rPr lang="en-US" sz="2800" b="1" dirty="0">
                <a:ea typeface="+mn-lt"/>
                <a:cs typeface="+mn-lt"/>
              </a:rPr>
              <a:t>The ELCD COVID-19 Guidance web page</a:t>
            </a:r>
            <a:endParaRPr lang="en-US" dirty="0"/>
          </a:p>
          <a:p>
            <a:pPr lvl="1">
              <a:buFont typeface="Wingdings" panose="05000000000000000000" pitchFamily="2" charset="2"/>
              <a:buChar char="Ø"/>
            </a:pPr>
            <a:r>
              <a:rPr lang="en-US" u="sng" dirty="0">
                <a:solidFill>
                  <a:srgbClr val="FFFF80"/>
                </a:solidFill>
                <a:ea typeface="+mn-lt"/>
                <a:cs typeface="+mn-lt"/>
                <a:hlinkClick r:id="rId3" tooltip="ELCD COVID-19 Guidance web page">
                  <a:extLst>
                    <a:ext uri="{A12FA001-AC4F-418D-AE19-62706E023703}">
                      <ahyp:hlinkClr xmlns:ahyp="http://schemas.microsoft.com/office/drawing/2018/hyperlinkcolor" val="tx"/>
                    </a:ext>
                  </a:extLst>
                </a:hlinkClick>
              </a:rPr>
              <a:t>https://www.cde.ca.gov/sp/cd/re/elcdcovid19.asp</a:t>
            </a:r>
            <a:endParaRPr lang="en-US" dirty="0">
              <a:solidFill>
                <a:srgbClr val="FFFF80"/>
              </a:solidFill>
              <a:ea typeface="+mn-lt"/>
              <a:cs typeface="+mn-lt"/>
            </a:endParaRPr>
          </a:p>
          <a:p>
            <a:pPr lvl="1">
              <a:buFont typeface="Wingdings" panose="05000000000000000000" pitchFamily="2" charset="2"/>
              <a:buChar char="Ø"/>
            </a:pPr>
            <a:r>
              <a:rPr lang="en-US" dirty="0">
                <a:ea typeface="+mn-lt"/>
                <a:cs typeface="+mn-lt"/>
              </a:rPr>
              <a:t>Webinar slides, MBs, Frequently Asked Questions (FAQs)</a:t>
            </a:r>
            <a:endParaRPr lang="en-US" u="sng" dirty="0">
              <a:solidFill>
                <a:srgbClr val="FFFF80"/>
              </a:solidFill>
              <a:ea typeface="+mn-lt"/>
              <a:cs typeface="+mn-lt"/>
            </a:endParaRPr>
          </a:p>
          <a:p>
            <a:pPr>
              <a:buFont typeface="Arial"/>
            </a:pPr>
            <a:endParaRPr lang="en-US" sz="2400" dirty="0">
              <a:ea typeface="+mn-lt"/>
              <a:cs typeface="+mn-lt"/>
            </a:endParaRPr>
          </a:p>
          <a:p>
            <a:pPr marL="0" indent="0">
              <a:buNone/>
            </a:pPr>
            <a:r>
              <a:rPr lang="en-US" sz="2800" b="1" dirty="0">
                <a:ea typeface="+mn-lt"/>
                <a:cs typeface="+mn-lt"/>
              </a:rPr>
              <a:t>The ELCD Emergency email inbox</a:t>
            </a:r>
            <a:endParaRPr lang="en-US" sz="2800" b="1" dirty="0">
              <a:cs typeface="Arial"/>
            </a:endParaRPr>
          </a:p>
          <a:p>
            <a:pPr lvl="1">
              <a:buFont typeface="Wingdings" panose="05000000000000000000" pitchFamily="2" charset="2"/>
              <a:buChar char="Ø"/>
            </a:pPr>
            <a:r>
              <a:rPr lang="en-US" u="sng" dirty="0">
                <a:solidFill>
                  <a:srgbClr val="FFFF80"/>
                </a:solidFill>
                <a:ea typeface="+mn-lt"/>
                <a:cs typeface="+mn-lt"/>
                <a:hlinkClick r:id="rId4" tooltip="ELCD Emergency email address">
                  <a:extLst>
                    <a:ext uri="{A12FA001-AC4F-418D-AE19-62706E023703}">
                      <ahyp:hlinkClr xmlns:ahyp="http://schemas.microsoft.com/office/drawing/2018/hyperlinkcolor" val="tx"/>
                    </a:ext>
                  </a:extLst>
                </a:hlinkClick>
              </a:rPr>
              <a:t>ELCDEmergency@cde.ca.gov</a:t>
            </a:r>
            <a:endParaRPr lang="en-US" dirty="0">
              <a:solidFill>
                <a:srgbClr val="FFFF80"/>
              </a:solidFill>
              <a:ea typeface="+mn-lt"/>
              <a:cs typeface="+mn-lt"/>
            </a:endParaRPr>
          </a:p>
          <a:p>
            <a:pPr>
              <a:buFont typeface="Arial"/>
            </a:pPr>
            <a:endParaRPr lang="en-US" sz="2800" dirty="0">
              <a:ea typeface="+mn-lt"/>
              <a:cs typeface="+mn-lt"/>
            </a:endParaRPr>
          </a:p>
          <a:p>
            <a:pPr marL="0" indent="0">
              <a:buNone/>
            </a:pPr>
            <a:r>
              <a:rPr lang="en-US" sz="2800" b="1" dirty="0">
                <a:ea typeface="+mn-lt"/>
                <a:cs typeface="+mn-lt"/>
              </a:rPr>
              <a:t>The Program Quality Implementation (PQI) Office Regional Consultant Directory</a:t>
            </a:r>
            <a:endParaRPr lang="en-US" sz="2800" b="1" dirty="0">
              <a:solidFill>
                <a:srgbClr val="FFFFFF"/>
              </a:solidFill>
              <a:cs typeface="Arial" panose="020B0604020202020204"/>
            </a:endParaRPr>
          </a:p>
          <a:p>
            <a:pPr lvl="1">
              <a:buFont typeface="Wingdings" panose="020B0604020202020204" pitchFamily="34" charset="0"/>
              <a:buChar char="Ø"/>
            </a:pPr>
            <a:r>
              <a:rPr lang="en-US" u="sng" dirty="0">
                <a:solidFill>
                  <a:srgbClr val="FFFF80"/>
                </a:solidFill>
                <a:cs typeface="Arial" panose="020B0604020202020204"/>
                <a:hlinkClick r:id="rId5" tooltip="ELCD Consultant Regional Assignments web page">
                  <a:extLst>
                    <a:ext uri="{A12FA001-AC4F-418D-AE19-62706E023703}">
                      <ahyp:hlinkClr xmlns:ahyp="http://schemas.microsoft.com/office/drawing/2018/hyperlinkcolor" val="tx"/>
                    </a:ext>
                  </a:extLst>
                </a:hlinkClick>
              </a:rPr>
              <a:t>https://www.cde.ca.gov/sp/cd/ci/assignments.asp</a:t>
            </a:r>
            <a:endParaRPr lang="en-US" u="sng" dirty="0">
              <a:solidFill>
                <a:srgbClr val="FFFF80"/>
              </a:solidFill>
              <a:cs typeface="Arial" panose="020B0604020202020204"/>
            </a:endParaRPr>
          </a:p>
          <a:p>
            <a:pPr lvl="1">
              <a:buFont typeface="Wingdings" panose="05000000000000000000" pitchFamily="2" charset="2"/>
              <a:buChar char="Ø"/>
            </a:pPr>
            <a:r>
              <a:rPr lang="en-US" dirty="0">
                <a:cs typeface="Arial" panose="020B0604020202020204"/>
              </a:rPr>
              <a:t>Consultants are most easily reached by email </a:t>
            </a:r>
          </a:p>
          <a:p>
            <a:pPr lvl="1">
              <a:buFont typeface="Wingdings" panose="05000000000000000000" pitchFamily="2" charset="2"/>
              <a:buChar char="Ø"/>
            </a:pPr>
            <a:r>
              <a:rPr lang="en-US" dirty="0">
                <a:cs typeface="Arial" panose="020B0604020202020204"/>
              </a:rPr>
              <a:t>or</a:t>
            </a:r>
            <a:r>
              <a:rPr lang="en-US" dirty="0">
                <a:ea typeface="+mn-lt"/>
                <a:cs typeface="+mn-lt"/>
              </a:rPr>
              <a:t> by phone at 916-322-6233</a:t>
            </a:r>
            <a:endParaRPr lang="en-US" dirty="0">
              <a:cs typeface="Arial"/>
            </a:endParaRPr>
          </a:p>
        </p:txBody>
      </p:sp>
      <p:sp>
        <p:nvSpPr>
          <p:cNvPr id="4" name="Slide Number Placeholder 3"/>
          <p:cNvSpPr>
            <a:spLocks noGrp="1"/>
          </p:cNvSpPr>
          <p:nvPr>
            <p:ph type="sldNum" sz="quarter" idx="10"/>
          </p:nvPr>
        </p:nvSpPr>
        <p:spPr/>
        <p:txBody>
          <a:bodyPr/>
          <a:lstStyle/>
          <a:p>
            <a:fld id="{2AA74813-043C-43CB-9E82-7CAA19F31821}" type="slidenum">
              <a:rPr lang="en-US" smtClean="0"/>
              <a:pPr/>
              <a:t>16</a:t>
            </a:fld>
            <a:endParaRPr lang="en-US" dirty="0"/>
          </a:p>
        </p:txBody>
      </p:sp>
    </p:spTree>
    <p:extLst>
      <p:ext uri="{BB962C8B-B14F-4D97-AF65-F5344CB8AC3E}">
        <p14:creationId xmlns:p14="http://schemas.microsoft.com/office/powerpoint/2010/main" val="2307632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FA7D-562D-4984-95BF-99CDB80878F7}"/>
              </a:ext>
            </a:extLst>
          </p:cNvPr>
          <p:cNvSpPr>
            <a:spLocks noGrp="1"/>
          </p:cNvSpPr>
          <p:nvPr>
            <p:ph type="title"/>
          </p:nvPr>
        </p:nvSpPr>
        <p:spPr>
          <a:xfrm>
            <a:off x="1047480" y="1887155"/>
            <a:ext cx="4685612" cy="708081"/>
          </a:xfrm>
        </p:spPr>
        <p:txBody>
          <a:bodyPr/>
          <a:lstStyle/>
          <a:p>
            <a:r>
              <a:rPr lang="en-US" dirty="0"/>
              <a:t>Closing</a:t>
            </a:r>
          </a:p>
        </p:txBody>
      </p:sp>
      <p:sp>
        <p:nvSpPr>
          <p:cNvPr id="4" name="Content Placeholder 3">
            <a:extLst>
              <a:ext uri="{FF2B5EF4-FFF2-40B4-BE49-F238E27FC236}">
                <a16:creationId xmlns:a16="http://schemas.microsoft.com/office/drawing/2014/main" id="{1C8E2CA6-0A54-4186-A030-A4A26B5C9687}"/>
              </a:ext>
            </a:extLst>
          </p:cNvPr>
          <p:cNvSpPr>
            <a:spLocks noGrp="1"/>
          </p:cNvSpPr>
          <p:nvPr>
            <p:ph sz="half" idx="2"/>
          </p:nvPr>
        </p:nvSpPr>
        <p:spPr>
          <a:xfrm>
            <a:off x="925273" y="5187304"/>
            <a:ext cx="5665175" cy="1461477"/>
          </a:xfrm>
        </p:spPr>
        <p:txBody>
          <a:bodyPr vert="horz" lIns="91440" tIns="45720" rIns="91440" bIns="45720" rtlCol="0" anchor="t">
            <a:normAutofit/>
          </a:bodyPr>
          <a:lstStyle/>
          <a:p>
            <a:pPr marL="0" indent="-1828800">
              <a:buNone/>
            </a:pPr>
            <a:r>
              <a:rPr lang="en-US" sz="2400" dirty="0">
                <a:ea typeface="+mn-lt"/>
                <a:cs typeface="+mn-lt"/>
              </a:rPr>
              <a:t>Photo Credit: Patricia Angulo’s Family Child Care; Ventura, CA</a:t>
            </a:r>
          </a:p>
          <a:p>
            <a:pPr marL="0" indent="-1828800">
              <a:buNone/>
            </a:pPr>
            <a:endParaRPr lang="en-US" sz="2400" dirty="0">
              <a:ea typeface="+mn-lt"/>
              <a:cs typeface="+mn-lt"/>
            </a:endParaRPr>
          </a:p>
        </p:txBody>
      </p:sp>
      <p:sp>
        <p:nvSpPr>
          <p:cNvPr id="5" name="Slide Number Placeholder 4">
            <a:extLst>
              <a:ext uri="{FF2B5EF4-FFF2-40B4-BE49-F238E27FC236}">
                <a16:creationId xmlns:a16="http://schemas.microsoft.com/office/drawing/2014/main" id="{3BDC38F1-3A0E-4DBB-BE0D-52FB51B22DC8}"/>
              </a:ext>
            </a:extLst>
          </p:cNvPr>
          <p:cNvSpPr>
            <a:spLocks noGrp="1"/>
          </p:cNvSpPr>
          <p:nvPr>
            <p:ph type="sldNum" sz="quarter" idx="10"/>
          </p:nvPr>
        </p:nvSpPr>
        <p:spPr/>
        <p:txBody>
          <a:bodyPr/>
          <a:lstStyle/>
          <a:p>
            <a:fld id="{2AA74813-043C-43CB-9E82-7CAA19F31821}" type="slidenum">
              <a:rPr lang="en-US" dirty="0" smtClean="0"/>
              <a:pPr/>
              <a:t>17</a:t>
            </a:fld>
            <a:endParaRPr lang="en-US" dirty="0"/>
          </a:p>
        </p:txBody>
      </p:sp>
      <p:pic>
        <p:nvPicPr>
          <p:cNvPr id="13" name="Content Placeholder 12" descr="Child outside, reaching into sensory table filled with toys.">
            <a:extLst>
              <a:ext uri="{FF2B5EF4-FFF2-40B4-BE49-F238E27FC236}">
                <a16:creationId xmlns:a16="http://schemas.microsoft.com/office/drawing/2014/main" id="{A693AB96-16D2-4E87-BD1A-241F45DE78C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458909" y="107576"/>
            <a:ext cx="5493605" cy="5975983"/>
          </a:xfrm>
        </p:spPr>
      </p:pic>
    </p:spTree>
    <p:extLst>
      <p:ext uri="{BB962C8B-B14F-4D97-AF65-F5344CB8AC3E}">
        <p14:creationId xmlns:p14="http://schemas.microsoft.com/office/powerpoint/2010/main" val="1735414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00A-8284-43BE-9BF1-6A79D91741D4}"/>
              </a:ext>
            </a:extLst>
          </p:cNvPr>
          <p:cNvSpPr>
            <a:spLocks noGrp="1"/>
          </p:cNvSpPr>
          <p:nvPr>
            <p:ph type="title"/>
          </p:nvPr>
        </p:nvSpPr>
        <p:spPr/>
        <p:txBody>
          <a:bodyPr>
            <a:normAutofit/>
          </a:bodyPr>
          <a:lstStyle/>
          <a:p>
            <a:r>
              <a:rPr lang="en-US" sz="3800" b="1" dirty="0">
                <a:cs typeface="Arial"/>
              </a:rPr>
              <a:t>Welcome and </a:t>
            </a:r>
            <a:r>
              <a:rPr lang="en-US" dirty="0">
                <a:cs typeface="Arial"/>
              </a:rPr>
              <a:t>Introductions</a:t>
            </a:r>
            <a:endParaRPr lang="en-US" sz="3800" b="1" dirty="0">
              <a:cs typeface="Arial"/>
            </a:endParaRPr>
          </a:p>
        </p:txBody>
      </p:sp>
      <p:pic>
        <p:nvPicPr>
          <p:cNvPr id="4" name="Picture 4" descr="A collage of children stating Everyone Belongs - Todos Somos Unidos">
            <a:extLst>
              <a:ext uri="{FF2B5EF4-FFF2-40B4-BE49-F238E27FC236}">
                <a16:creationId xmlns:a16="http://schemas.microsoft.com/office/drawing/2014/main" id="{AEEDEEF5-836A-479E-9CAA-0D355D04D83A}"/>
              </a:ext>
            </a:extLst>
          </p:cNvPr>
          <p:cNvPicPr>
            <a:picLocks noGrp="1" noChangeAspect="1"/>
          </p:cNvPicPr>
          <p:nvPr>
            <p:ph idx="1"/>
          </p:nvPr>
        </p:nvPicPr>
        <p:blipFill rotWithShape="1">
          <a:blip r:embed="rId3"/>
          <a:srcRect t="850" r="2037" b="3858"/>
          <a:stretch/>
        </p:blipFill>
        <p:spPr>
          <a:xfrm>
            <a:off x="2622742" y="1674726"/>
            <a:ext cx="6917719" cy="4254212"/>
          </a:xfrm>
        </p:spPr>
      </p:pic>
      <p:sp>
        <p:nvSpPr>
          <p:cNvPr id="3" name="Slide Number Placeholder 2"/>
          <p:cNvSpPr>
            <a:spLocks noGrp="1"/>
          </p:cNvSpPr>
          <p:nvPr>
            <p:ph type="sldNum" sz="quarter" idx="10"/>
          </p:nvPr>
        </p:nvSpPr>
        <p:spPr/>
        <p:txBody>
          <a:bodyPr/>
          <a:lstStyle/>
          <a:p>
            <a:fld id="{2AA74813-043C-43CB-9E82-7CAA19F31821}" type="slidenum">
              <a:rPr lang="en-US" smtClean="0"/>
              <a:pPr/>
              <a:t>2</a:t>
            </a:fld>
            <a:endParaRPr lang="en-US" dirty="0"/>
          </a:p>
        </p:txBody>
      </p:sp>
    </p:spTree>
    <p:extLst>
      <p:ext uri="{BB962C8B-B14F-4D97-AF65-F5344CB8AC3E}">
        <p14:creationId xmlns:p14="http://schemas.microsoft.com/office/powerpoint/2010/main" val="346566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40DF-8C40-4D2D-A92A-4A7E3459D867}"/>
              </a:ext>
            </a:extLst>
          </p:cNvPr>
          <p:cNvSpPr>
            <a:spLocks noGrp="1"/>
          </p:cNvSpPr>
          <p:nvPr>
            <p:ph type="title"/>
          </p:nvPr>
        </p:nvSpPr>
        <p:spPr>
          <a:xfrm>
            <a:off x="159834" y="0"/>
            <a:ext cx="11887200" cy="1103919"/>
          </a:xfrm>
        </p:spPr>
        <p:txBody>
          <a:bodyPr/>
          <a:lstStyle/>
          <a:p>
            <a:r>
              <a:rPr lang="en-US" dirty="0">
                <a:cs typeface="Arial"/>
              </a:rPr>
              <a:t>Meeting Agenda</a:t>
            </a:r>
            <a:endParaRPr lang="en-US" dirty="0"/>
          </a:p>
        </p:txBody>
      </p:sp>
      <p:sp>
        <p:nvSpPr>
          <p:cNvPr id="3" name="Content Placeholder 2">
            <a:extLst>
              <a:ext uri="{FF2B5EF4-FFF2-40B4-BE49-F238E27FC236}">
                <a16:creationId xmlns:a16="http://schemas.microsoft.com/office/drawing/2014/main" id="{C4FF0244-2395-4134-B541-23E27C242207}"/>
              </a:ext>
            </a:extLst>
          </p:cNvPr>
          <p:cNvSpPr>
            <a:spLocks noGrp="1"/>
          </p:cNvSpPr>
          <p:nvPr>
            <p:ph sz="half" idx="1"/>
          </p:nvPr>
        </p:nvSpPr>
        <p:spPr>
          <a:xfrm>
            <a:off x="159834" y="1236211"/>
            <a:ext cx="11703744" cy="5030278"/>
          </a:xfrm>
        </p:spPr>
        <p:txBody>
          <a:bodyPr vert="horz" lIns="91440" tIns="45720" rIns="91440" bIns="45720" rtlCol="0" anchor="t">
            <a:normAutofit fontScale="77500" lnSpcReduction="20000"/>
          </a:bodyPr>
          <a:lstStyle/>
          <a:p>
            <a:pPr>
              <a:spcAft>
                <a:spcPts val="1200"/>
              </a:spcAft>
            </a:pPr>
            <a:r>
              <a:rPr lang="en-US" sz="3300" dirty="0">
                <a:cs typeface="Arial"/>
              </a:rPr>
              <a:t>Welcome</a:t>
            </a:r>
          </a:p>
          <a:p>
            <a:pPr>
              <a:spcAft>
                <a:spcPts val="1200"/>
              </a:spcAft>
            </a:pPr>
            <a:r>
              <a:rPr lang="en-US" sz="3300" dirty="0">
                <a:cs typeface="Arial"/>
              </a:rPr>
              <a:t>Agenda</a:t>
            </a:r>
          </a:p>
          <a:p>
            <a:pPr>
              <a:spcAft>
                <a:spcPts val="1200"/>
              </a:spcAft>
            </a:pPr>
            <a:r>
              <a:rPr lang="en-US" sz="3300" dirty="0">
                <a:cs typeface="Arial"/>
              </a:rPr>
              <a:t>Using California Department of Education (CDE) Income Charts to Determine Eligibility and the Family Fee Calculator</a:t>
            </a:r>
            <a:endParaRPr lang="en-US" sz="3300" dirty="0"/>
          </a:p>
          <a:p>
            <a:pPr>
              <a:spcAft>
                <a:spcPts val="1200"/>
              </a:spcAft>
            </a:pPr>
            <a:r>
              <a:rPr lang="en-US" sz="3300" dirty="0">
                <a:cs typeface="Arial"/>
              </a:rPr>
              <a:t>Family Fee Redeterminations</a:t>
            </a:r>
          </a:p>
          <a:p>
            <a:pPr>
              <a:spcAft>
                <a:spcPts val="1200"/>
              </a:spcAft>
            </a:pPr>
            <a:r>
              <a:rPr lang="en-US" sz="3300" dirty="0">
                <a:cs typeface="Arial"/>
              </a:rPr>
              <a:t>Transitional Kindergarten (TK) Frequently Asked Questions (FAQ)</a:t>
            </a:r>
          </a:p>
          <a:p>
            <a:pPr>
              <a:spcAft>
                <a:spcPts val="1200"/>
              </a:spcAft>
            </a:pPr>
            <a:r>
              <a:rPr lang="en-US" sz="3300" dirty="0">
                <a:cs typeface="Arial"/>
              </a:rPr>
              <a:t>California State Preschool Program (CSPP) Expansion Funds Information</a:t>
            </a:r>
          </a:p>
          <a:p>
            <a:pPr>
              <a:spcAft>
                <a:spcPts val="1200"/>
              </a:spcAft>
            </a:pPr>
            <a:r>
              <a:rPr lang="en-US" sz="3300" dirty="0">
                <a:cs typeface="Arial"/>
              </a:rPr>
              <a:t>Management Bulletin (MB) 21-13: Program Quality</a:t>
            </a:r>
          </a:p>
          <a:p>
            <a:pPr>
              <a:spcAft>
                <a:spcPts val="1200"/>
              </a:spcAft>
            </a:pPr>
            <a:r>
              <a:rPr lang="en-US" sz="3300" dirty="0">
                <a:cs typeface="Arial"/>
              </a:rPr>
              <a:t>Beginning of Year Fiscal (FY) Updates Letter</a:t>
            </a:r>
          </a:p>
          <a:p>
            <a:pPr>
              <a:spcAft>
                <a:spcPts val="1200"/>
              </a:spcAft>
            </a:pPr>
            <a:endParaRPr lang="en-US" dirty="0">
              <a:cs typeface="Arial"/>
            </a:endParaRPr>
          </a:p>
          <a:p>
            <a:pPr>
              <a:spcAft>
                <a:spcPts val="1200"/>
              </a:spcAft>
            </a:pPr>
            <a:endParaRPr lang="en-US" dirty="0">
              <a:cs typeface="Arial"/>
            </a:endParaRPr>
          </a:p>
          <a:p>
            <a:pPr>
              <a:spcAft>
                <a:spcPts val="1200"/>
              </a:spcAft>
            </a:pPr>
            <a:endParaRPr lang="en-US" dirty="0">
              <a:cs typeface="Arial"/>
            </a:endParaRPr>
          </a:p>
        </p:txBody>
      </p:sp>
      <p:sp>
        <p:nvSpPr>
          <p:cNvPr id="5" name="Slide Number Placeholder 4">
            <a:extLst>
              <a:ext uri="{FF2B5EF4-FFF2-40B4-BE49-F238E27FC236}">
                <a16:creationId xmlns:a16="http://schemas.microsoft.com/office/drawing/2014/main" id="{8488E30A-77BC-44E5-9177-96565E1508EB}"/>
              </a:ext>
            </a:extLst>
          </p:cNvPr>
          <p:cNvSpPr>
            <a:spLocks noGrp="1"/>
          </p:cNvSpPr>
          <p:nvPr>
            <p:ph type="sldNum" sz="quarter" idx="10"/>
          </p:nvPr>
        </p:nvSpPr>
        <p:spPr/>
        <p:txBody>
          <a:bodyPr/>
          <a:lstStyle/>
          <a:p>
            <a:fld id="{2AA74813-043C-43CB-9E82-7CAA19F31821}" type="slidenum">
              <a:rPr lang="en-US" smtClean="0"/>
              <a:pPr/>
              <a:t>3</a:t>
            </a:fld>
            <a:endParaRPr lang="en-US" dirty="0"/>
          </a:p>
        </p:txBody>
      </p:sp>
    </p:spTree>
    <p:extLst>
      <p:ext uri="{BB962C8B-B14F-4D97-AF65-F5344CB8AC3E}">
        <p14:creationId xmlns:p14="http://schemas.microsoft.com/office/powerpoint/2010/main" val="214779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4714F-B383-4766-AF34-5B25E8C921E3}"/>
              </a:ext>
            </a:extLst>
          </p:cNvPr>
          <p:cNvSpPr>
            <a:spLocks noGrp="1"/>
          </p:cNvSpPr>
          <p:nvPr>
            <p:ph type="title"/>
          </p:nvPr>
        </p:nvSpPr>
        <p:spPr/>
        <p:txBody>
          <a:bodyPr/>
          <a:lstStyle/>
          <a:p>
            <a:r>
              <a:rPr lang="en-US" dirty="0">
                <a:cs typeface="Arial"/>
              </a:rPr>
              <a:t>Purposes of CDE Developed Income Charts</a:t>
            </a:r>
            <a:endParaRPr lang="en-US" dirty="0"/>
          </a:p>
        </p:txBody>
      </p:sp>
      <p:sp>
        <p:nvSpPr>
          <p:cNvPr id="3" name="Content Placeholder 2">
            <a:extLst>
              <a:ext uri="{FF2B5EF4-FFF2-40B4-BE49-F238E27FC236}">
                <a16:creationId xmlns:a16="http://schemas.microsoft.com/office/drawing/2014/main" id="{9D29F712-B9A6-4319-BD1B-B8B54874E8E2}"/>
              </a:ext>
            </a:extLst>
          </p:cNvPr>
          <p:cNvSpPr>
            <a:spLocks noGrp="1"/>
          </p:cNvSpPr>
          <p:nvPr>
            <p:ph sz="half" idx="1"/>
          </p:nvPr>
        </p:nvSpPr>
        <p:spPr>
          <a:xfrm>
            <a:off x="152400" y="1681432"/>
            <a:ext cx="5852160" cy="4282656"/>
          </a:xfrm>
          <a:ln>
            <a:solidFill>
              <a:schemeClr val="accent4"/>
            </a:solidFill>
          </a:ln>
        </p:spPr>
        <p:txBody>
          <a:bodyPr vert="horz" lIns="91440" tIns="45720" rIns="91440" bIns="45720" rtlCol="0" anchor="t">
            <a:normAutofit/>
          </a:bodyPr>
          <a:lstStyle/>
          <a:p>
            <a:r>
              <a:rPr lang="en-US" b="1" dirty="0">
                <a:cs typeface="Arial"/>
              </a:rPr>
              <a:t>Schedule of Income Ceilings</a:t>
            </a:r>
            <a:r>
              <a:rPr lang="en-US" dirty="0">
                <a:cs typeface="Arial"/>
              </a:rPr>
              <a:t> (chart inside of MB)</a:t>
            </a:r>
          </a:p>
          <a:p>
            <a:pPr lvl="1"/>
            <a:r>
              <a:rPr lang="en-US" dirty="0">
                <a:ea typeface="+mn-lt"/>
                <a:cs typeface="+mn-lt"/>
              </a:rPr>
              <a:t>Contractors should use the schedule of income ceilings when </a:t>
            </a:r>
            <a:r>
              <a:rPr lang="en-US" b="1" dirty="0">
                <a:ea typeface="+mn-lt"/>
                <a:cs typeface="+mn-lt"/>
              </a:rPr>
              <a:t>determining whether families meet income eligibility requirements</a:t>
            </a:r>
          </a:p>
          <a:p>
            <a:pPr lvl="1"/>
            <a:endParaRPr lang="en-US" b="1" dirty="0">
              <a:cs typeface="Arial"/>
            </a:endParaRPr>
          </a:p>
          <a:p>
            <a:pPr lvl="1"/>
            <a:endParaRPr lang="en-US" dirty="0">
              <a:cs typeface="Arial"/>
            </a:endParaRPr>
          </a:p>
        </p:txBody>
      </p:sp>
      <p:sp>
        <p:nvSpPr>
          <p:cNvPr id="4" name="Content Placeholder 3">
            <a:extLst>
              <a:ext uri="{FF2B5EF4-FFF2-40B4-BE49-F238E27FC236}">
                <a16:creationId xmlns:a16="http://schemas.microsoft.com/office/drawing/2014/main" id="{760D6AD0-8CCB-4638-AEDE-81EC3165E0C5}"/>
              </a:ext>
            </a:extLst>
          </p:cNvPr>
          <p:cNvSpPr>
            <a:spLocks noGrp="1"/>
          </p:cNvSpPr>
          <p:nvPr>
            <p:ph sz="half" idx="2"/>
          </p:nvPr>
        </p:nvSpPr>
        <p:spPr>
          <a:xfrm>
            <a:off x="6187440" y="1652676"/>
            <a:ext cx="5852160" cy="4311411"/>
          </a:xfrm>
          <a:ln>
            <a:solidFill>
              <a:schemeClr val="accent4"/>
            </a:solidFill>
          </a:ln>
        </p:spPr>
        <p:txBody>
          <a:bodyPr vert="horz" lIns="91440" tIns="45720" rIns="91440" bIns="45720" rtlCol="0" anchor="t">
            <a:normAutofit/>
          </a:bodyPr>
          <a:lstStyle/>
          <a:p>
            <a:r>
              <a:rPr lang="en-US" b="1" dirty="0">
                <a:cs typeface="Arial"/>
              </a:rPr>
              <a:t>Income Ranking Table</a:t>
            </a:r>
            <a:r>
              <a:rPr lang="en-US" dirty="0">
                <a:cs typeface="Arial"/>
              </a:rPr>
              <a:t> (Excel sheet attachment in MB)</a:t>
            </a:r>
          </a:p>
          <a:p>
            <a:pPr lvl="1"/>
            <a:r>
              <a:rPr lang="en-US" dirty="0">
                <a:ea typeface="+mn-lt"/>
                <a:cs typeface="+mn-lt"/>
              </a:rPr>
              <a:t>The Income Ranking Table is </a:t>
            </a:r>
            <a:r>
              <a:rPr lang="en-US" b="1" i="1" dirty="0">
                <a:ea typeface="+mn-lt"/>
                <a:cs typeface="+mn-lt"/>
              </a:rPr>
              <a:t>not</a:t>
            </a:r>
            <a:r>
              <a:rPr lang="en-US" dirty="0">
                <a:ea typeface="+mn-lt"/>
                <a:cs typeface="+mn-lt"/>
              </a:rPr>
              <a:t> provided for purposes of determining eligibility for CSPP. </a:t>
            </a:r>
            <a:r>
              <a:rPr lang="en-US" b="1" dirty="0">
                <a:ea typeface="+mn-lt"/>
                <a:cs typeface="+mn-lt"/>
              </a:rPr>
              <a:t>It should only be used to determine priorities for enrollment.</a:t>
            </a:r>
            <a:endParaRPr lang="en-US" dirty="0">
              <a:cs typeface="Arial"/>
            </a:endParaRPr>
          </a:p>
          <a:p>
            <a:endParaRPr lang="en-US" dirty="0">
              <a:cs typeface="Arial"/>
            </a:endParaRPr>
          </a:p>
        </p:txBody>
      </p:sp>
      <p:sp>
        <p:nvSpPr>
          <p:cNvPr id="5" name="Slide Number Placeholder 4">
            <a:extLst>
              <a:ext uri="{FF2B5EF4-FFF2-40B4-BE49-F238E27FC236}">
                <a16:creationId xmlns:a16="http://schemas.microsoft.com/office/drawing/2014/main" id="{B1A79487-F0F2-423A-80D7-22EE4282BCFD}"/>
              </a:ext>
            </a:extLst>
          </p:cNvPr>
          <p:cNvSpPr>
            <a:spLocks noGrp="1"/>
          </p:cNvSpPr>
          <p:nvPr>
            <p:ph type="sldNum" sz="quarter" idx="10"/>
          </p:nvPr>
        </p:nvSpPr>
        <p:spPr/>
        <p:txBody>
          <a:bodyPr/>
          <a:lstStyle/>
          <a:p>
            <a:fld id="{2AA74813-043C-43CB-9E82-7CAA19F31821}" type="slidenum">
              <a:rPr lang="en-US" smtClean="0"/>
              <a:pPr/>
              <a:t>4</a:t>
            </a:fld>
            <a:endParaRPr lang="en-US" dirty="0"/>
          </a:p>
        </p:txBody>
      </p:sp>
    </p:spTree>
    <p:extLst>
      <p:ext uri="{BB962C8B-B14F-4D97-AF65-F5344CB8AC3E}">
        <p14:creationId xmlns:p14="http://schemas.microsoft.com/office/powerpoint/2010/main" val="2419825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4E6A8-4CE6-46C5-A5BC-272E237BF005}"/>
              </a:ext>
            </a:extLst>
          </p:cNvPr>
          <p:cNvSpPr>
            <a:spLocks noGrp="1"/>
          </p:cNvSpPr>
          <p:nvPr>
            <p:ph type="title"/>
          </p:nvPr>
        </p:nvSpPr>
        <p:spPr/>
        <p:txBody>
          <a:bodyPr/>
          <a:lstStyle/>
          <a:p>
            <a:r>
              <a:rPr lang="en-US" dirty="0">
                <a:cs typeface="Arial"/>
              </a:rPr>
              <a:t>Family Fee Calculator</a:t>
            </a:r>
          </a:p>
        </p:txBody>
      </p:sp>
      <p:sp>
        <p:nvSpPr>
          <p:cNvPr id="3" name="Content Placeholder 2">
            <a:extLst>
              <a:ext uri="{FF2B5EF4-FFF2-40B4-BE49-F238E27FC236}">
                <a16:creationId xmlns:a16="http://schemas.microsoft.com/office/drawing/2014/main" id="{89891BC4-54DD-4A73-879A-1AC58193ECFA}"/>
              </a:ext>
            </a:extLst>
          </p:cNvPr>
          <p:cNvSpPr>
            <a:spLocks noGrp="1"/>
          </p:cNvSpPr>
          <p:nvPr>
            <p:ph idx="1"/>
          </p:nvPr>
        </p:nvSpPr>
        <p:spPr/>
        <p:txBody>
          <a:bodyPr vert="horz" lIns="91440" tIns="45720" rIns="91440" bIns="45720" rtlCol="0" anchor="t">
            <a:normAutofit/>
          </a:bodyPr>
          <a:lstStyle/>
          <a:p>
            <a:r>
              <a:rPr lang="en-US" dirty="0">
                <a:cs typeface="Arial"/>
              </a:rPr>
              <a:t>Should only be used to calculate family fees</a:t>
            </a:r>
          </a:p>
          <a:p>
            <a:r>
              <a:rPr lang="en-US" dirty="0">
                <a:cs typeface="Arial"/>
              </a:rPr>
              <a:t>This calculator does </a:t>
            </a:r>
            <a:r>
              <a:rPr lang="en-US" b="1" i="1" dirty="0">
                <a:cs typeface="Arial"/>
              </a:rPr>
              <a:t>not </a:t>
            </a:r>
            <a:r>
              <a:rPr lang="en-US" dirty="0">
                <a:cs typeface="Arial"/>
              </a:rPr>
              <a:t>determine eligibility for CSPP</a:t>
            </a:r>
          </a:p>
          <a:p>
            <a:r>
              <a:rPr lang="en-US" dirty="0">
                <a:cs typeface="Arial"/>
              </a:rPr>
              <a:t>The calculator is being updated to notify contractors every time a family fee is calculated with an income that is over 85 percent of the state median income</a:t>
            </a:r>
          </a:p>
          <a:p>
            <a:pPr lvl="1"/>
            <a:r>
              <a:rPr lang="en-US" dirty="0">
                <a:cs typeface="Arial"/>
              </a:rPr>
              <a:t>This notification does not necessarily mean that the families are not eligible for CSPP, but rather just a reminder to contractors to check eligibility rules when enrolling a family over income.</a:t>
            </a:r>
          </a:p>
          <a:p>
            <a:endParaRPr lang="en-US" dirty="0">
              <a:cs typeface="Arial"/>
            </a:endParaRPr>
          </a:p>
          <a:p>
            <a:endParaRPr lang="en-US" dirty="0">
              <a:cs typeface="Arial"/>
            </a:endParaRPr>
          </a:p>
        </p:txBody>
      </p:sp>
      <p:sp>
        <p:nvSpPr>
          <p:cNvPr id="5" name="Slide Number Placeholder 4">
            <a:extLst>
              <a:ext uri="{FF2B5EF4-FFF2-40B4-BE49-F238E27FC236}">
                <a16:creationId xmlns:a16="http://schemas.microsoft.com/office/drawing/2014/main" id="{987A17F2-6AEA-48A7-88E6-BFC296287DF1}"/>
              </a:ext>
            </a:extLst>
          </p:cNvPr>
          <p:cNvSpPr>
            <a:spLocks noGrp="1"/>
          </p:cNvSpPr>
          <p:nvPr>
            <p:ph type="sldNum" sz="quarter" idx="10"/>
          </p:nvPr>
        </p:nvSpPr>
        <p:spPr/>
        <p:txBody>
          <a:bodyPr/>
          <a:lstStyle/>
          <a:p>
            <a:fld id="{2AA74813-043C-43CB-9E82-7CAA19F31821}" type="slidenum">
              <a:rPr lang="en-US" smtClean="0"/>
              <a:pPr/>
              <a:t>5</a:t>
            </a:fld>
            <a:endParaRPr lang="en-US" dirty="0"/>
          </a:p>
        </p:txBody>
      </p:sp>
    </p:spTree>
    <p:extLst>
      <p:ext uri="{BB962C8B-B14F-4D97-AF65-F5344CB8AC3E}">
        <p14:creationId xmlns:p14="http://schemas.microsoft.com/office/powerpoint/2010/main" val="2454888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5A0B2-14FE-464F-B662-2A053BE7B7F8}"/>
              </a:ext>
            </a:extLst>
          </p:cNvPr>
          <p:cNvSpPr>
            <a:spLocks noGrp="1"/>
          </p:cNvSpPr>
          <p:nvPr>
            <p:ph type="title"/>
          </p:nvPr>
        </p:nvSpPr>
        <p:spPr>
          <a:xfrm>
            <a:off x="152400" y="-86802"/>
            <a:ext cx="11887200" cy="1325563"/>
          </a:xfrm>
        </p:spPr>
        <p:txBody>
          <a:bodyPr/>
          <a:lstStyle/>
          <a:p>
            <a:r>
              <a:rPr lang="en-US" dirty="0">
                <a:cs typeface="Arial"/>
              </a:rPr>
              <a:t>Family Fee Redeterminations</a:t>
            </a:r>
            <a:endParaRPr lang="en-US" dirty="0"/>
          </a:p>
        </p:txBody>
      </p:sp>
      <p:sp>
        <p:nvSpPr>
          <p:cNvPr id="3" name="Content Placeholder 2">
            <a:extLst>
              <a:ext uri="{FF2B5EF4-FFF2-40B4-BE49-F238E27FC236}">
                <a16:creationId xmlns:a16="http://schemas.microsoft.com/office/drawing/2014/main" id="{F72D5D02-12D5-4458-9C26-185C7F97ECB7}"/>
              </a:ext>
            </a:extLst>
          </p:cNvPr>
          <p:cNvSpPr>
            <a:spLocks noGrp="1"/>
          </p:cNvSpPr>
          <p:nvPr>
            <p:ph idx="1"/>
          </p:nvPr>
        </p:nvSpPr>
        <p:spPr>
          <a:xfrm>
            <a:off x="152400" y="1382024"/>
            <a:ext cx="11887200" cy="5475976"/>
          </a:xfrm>
        </p:spPr>
        <p:txBody>
          <a:bodyPr vert="horz" lIns="91440" tIns="45720" rIns="91440" bIns="45720" rtlCol="0" anchor="t">
            <a:normAutofit/>
          </a:bodyPr>
          <a:lstStyle/>
          <a:p>
            <a:r>
              <a:rPr lang="en-US" dirty="0">
                <a:cs typeface="Arial"/>
              </a:rPr>
              <a:t>Contractors should not be automatically redetermining all family fees when the new family fee schedule is released. </a:t>
            </a:r>
          </a:p>
          <a:p>
            <a:r>
              <a:rPr lang="en-US" dirty="0">
                <a:cs typeface="Arial"/>
              </a:rPr>
              <a:t>Family fees must only be assessed in the following instances:</a:t>
            </a:r>
          </a:p>
          <a:p>
            <a:pPr lvl="1"/>
            <a:r>
              <a:rPr lang="en-US" dirty="0">
                <a:cs typeface="Arial"/>
              </a:rPr>
              <a:t>When the family initially enrolls in CSPP</a:t>
            </a:r>
          </a:p>
          <a:p>
            <a:pPr lvl="1"/>
            <a:r>
              <a:rPr lang="en-US" dirty="0">
                <a:cs typeface="Arial"/>
              </a:rPr>
              <a:t>When the family recertifies for CSPP</a:t>
            </a:r>
          </a:p>
          <a:p>
            <a:pPr lvl="1"/>
            <a:r>
              <a:rPr lang="en-US" dirty="0">
                <a:cs typeface="Arial"/>
              </a:rPr>
              <a:t>When the family voluntarily requests a reduction to their family fees</a:t>
            </a:r>
          </a:p>
          <a:p>
            <a:pPr lvl="2">
              <a:buFont typeface="Courier New" panose="020B0604020202020204" pitchFamily="34" charset="0"/>
              <a:buChar char="o"/>
            </a:pPr>
            <a:r>
              <a:rPr lang="en-US" sz="2600" dirty="0">
                <a:cs typeface="Arial"/>
              </a:rPr>
              <a:t>Contractors shall follow 5 </a:t>
            </a:r>
            <a:r>
              <a:rPr lang="en-US" sz="2600" i="1" dirty="0">
                <a:cs typeface="Arial"/>
              </a:rPr>
              <a:t>CCR</a:t>
            </a:r>
            <a:r>
              <a:rPr lang="en-US" sz="2600" dirty="0">
                <a:cs typeface="Arial"/>
              </a:rPr>
              <a:t> Section 18082.3 which states that a family may, at any time, voluntarily request to reduce a family fee or increase their certified schedule and shall provide applicable supporting documentation for the requested change. No other changes can be made to the family's certified schedule unless requested by the family.</a:t>
            </a:r>
          </a:p>
        </p:txBody>
      </p:sp>
      <p:sp>
        <p:nvSpPr>
          <p:cNvPr id="5" name="Slide Number Placeholder 4">
            <a:extLst>
              <a:ext uri="{FF2B5EF4-FFF2-40B4-BE49-F238E27FC236}">
                <a16:creationId xmlns:a16="http://schemas.microsoft.com/office/drawing/2014/main" id="{C7A040DF-5853-4634-B511-BEB4637E5CD3}"/>
              </a:ext>
            </a:extLst>
          </p:cNvPr>
          <p:cNvSpPr>
            <a:spLocks noGrp="1"/>
          </p:cNvSpPr>
          <p:nvPr>
            <p:ph type="sldNum" sz="quarter" idx="10"/>
          </p:nvPr>
        </p:nvSpPr>
        <p:spPr/>
        <p:txBody>
          <a:bodyPr/>
          <a:lstStyle/>
          <a:p>
            <a:fld id="{2AA74813-043C-43CB-9E82-7CAA19F31821}" type="slidenum">
              <a:rPr lang="en-US" smtClean="0"/>
              <a:pPr/>
              <a:t>6</a:t>
            </a:fld>
            <a:endParaRPr lang="en-US" dirty="0"/>
          </a:p>
        </p:txBody>
      </p:sp>
    </p:spTree>
    <p:extLst>
      <p:ext uri="{BB962C8B-B14F-4D97-AF65-F5344CB8AC3E}">
        <p14:creationId xmlns:p14="http://schemas.microsoft.com/office/powerpoint/2010/main" val="3009153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B02A7-5937-4575-A17F-1507B622133B}"/>
              </a:ext>
            </a:extLst>
          </p:cNvPr>
          <p:cNvSpPr>
            <a:spLocks noGrp="1"/>
          </p:cNvSpPr>
          <p:nvPr>
            <p:ph type="title"/>
          </p:nvPr>
        </p:nvSpPr>
        <p:spPr>
          <a:xfrm>
            <a:off x="152400" y="131912"/>
            <a:ext cx="11887200" cy="1325563"/>
          </a:xfrm>
        </p:spPr>
        <p:txBody>
          <a:bodyPr/>
          <a:lstStyle/>
          <a:p>
            <a:r>
              <a:rPr lang="en-US" dirty="0">
                <a:cs typeface="Arial"/>
              </a:rPr>
              <a:t>Transitional Kindergarten FAQs</a:t>
            </a:r>
            <a:endParaRPr lang="en-US" dirty="0"/>
          </a:p>
        </p:txBody>
      </p:sp>
      <p:sp>
        <p:nvSpPr>
          <p:cNvPr id="3" name="Content Placeholder 2">
            <a:extLst>
              <a:ext uri="{FF2B5EF4-FFF2-40B4-BE49-F238E27FC236}">
                <a16:creationId xmlns:a16="http://schemas.microsoft.com/office/drawing/2014/main" id="{91BFAD1F-0515-419B-BD0B-95EBC706F872}"/>
              </a:ext>
            </a:extLst>
          </p:cNvPr>
          <p:cNvSpPr>
            <a:spLocks noGrp="1"/>
          </p:cNvSpPr>
          <p:nvPr>
            <p:ph idx="1"/>
          </p:nvPr>
        </p:nvSpPr>
        <p:spPr>
          <a:xfrm>
            <a:off x="152400" y="1453106"/>
            <a:ext cx="11887200" cy="5015901"/>
          </a:xfrm>
        </p:spPr>
        <p:txBody>
          <a:bodyPr vert="horz" lIns="91440" tIns="45720" rIns="91440" bIns="45720" rtlCol="0" anchor="t">
            <a:normAutofit lnSpcReduction="10000"/>
          </a:bodyPr>
          <a:lstStyle/>
          <a:p>
            <a:r>
              <a:rPr lang="en-US" b="1" dirty="0">
                <a:ea typeface="+mn-lt"/>
                <a:cs typeface="+mn-lt"/>
              </a:rPr>
              <a:t>Why are only Local Education Agencies (LEAs) funded to operate universal transitional kindergarten (UTK)?</a:t>
            </a:r>
          </a:p>
          <a:p>
            <a:pPr lvl="1"/>
            <a:r>
              <a:rPr lang="en-US" dirty="0">
                <a:ea typeface="+mn-lt"/>
                <a:cs typeface="+mn-lt"/>
              </a:rPr>
              <a:t>Because TK is the first year of a two-year kindergarten program, is funded with Proposition 98 funding, and generates Average Daily Attendance (ADA) for schools, it must be operated by an LEA. The CDE recognizes the critical role our mixed-delivery early learning and care system will continue to play in building a comprehensive P-3 system. We plan to support our contractors to continue providing state preschool with a focus on serving younger children, and full day, full year and non-traditional hour support to TK children to ensure working families have the support they need to access early learning opportunities. Parents continue to have a choice between enrolling their eligible students in CSPP, TK, Head Start, or other programs.</a:t>
            </a:r>
          </a:p>
          <a:p>
            <a:endParaRPr lang="en-US" dirty="0">
              <a:cs typeface="Arial" panose="020B0604020202020204"/>
            </a:endParaRPr>
          </a:p>
        </p:txBody>
      </p:sp>
      <p:sp>
        <p:nvSpPr>
          <p:cNvPr id="4" name="Slide Number Placeholder 3">
            <a:extLst>
              <a:ext uri="{FF2B5EF4-FFF2-40B4-BE49-F238E27FC236}">
                <a16:creationId xmlns:a16="http://schemas.microsoft.com/office/drawing/2014/main" id="{C36F7A79-E4B0-4AF9-9C09-13AD6640D870}"/>
              </a:ext>
            </a:extLst>
          </p:cNvPr>
          <p:cNvSpPr>
            <a:spLocks noGrp="1"/>
          </p:cNvSpPr>
          <p:nvPr>
            <p:ph type="sldNum" sz="quarter" idx="10"/>
          </p:nvPr>
        </p:nvSpPr>
        <p:spPr/>
        <p:txBody>
          <a:bodyPr/>
          <a:lstStyle/>
          <a:p>
            <a:fld id="{2AA74813-043C-43CB-9E82-7CAA19F31821}" type="slidenum">
              <a:rPr lang="en-US" smtClean="0"/>
              <a:pPr/>
              <a:t>7</a:t>
            </a:fld>
            <a:endParaRPr lang="en-US" dirty="0"/>
          </a:p>
        </p:txBody>
      </p:sp>
    </p:spTree>
    <p:extLst>
      <p:ext uri="{BB962C8B-B14F-4D97-AF65-F5344CB8AC3E}">
        <p14:creationId xmlns:p14="http://schemas.microsoft.com/office/powerpoint/2010/main" val="1796025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4C06-3CAA-4F93-8A87-DBF7EF2EF12C}"/>
              </a:ext>
            </a:extLst>
          </p:cNvPr>
          <p:cNvSpPr>
            <a:spLocks noGrp="1"/>
          </p:cNvSpPr>
          <p:nvPr>
            <p:ph type="title"/>
          </p:nvPr>
        </p:nvSpPr>
        <p:spPr/>
        <p:txBody>
          <a:bodyPr/>
          <a:lstStyle/>
          <a:p>
            <a:r>
              <a:rPr lang="en-US" dirty="0">
                <a:ea typeface="+mj-lt"/>
                <a:cs typeface="+mj-lt"/>
              </a:rPr>
              <a:t>Transitional Kindergarten FAQs (2)</a:t>
            </a:r>
            <a:endParaRPr lang="en-US" dirty="0"/>
          </a:p>
        </p:txBody>
      </p:sp>
      <p:sp>
        <p:nvSpPr>
          <p:cNvPr id="3" name="Content Placeholder 2">
            <a:extLst>
              <a:ext uri="{FF2B5EF4-FFF2-40B4-BE49-F238E27FC236}">
                <a16:creationId xmlns:a16="http://schemas.microsoft.com/office/drawing/2014/main" id="{9EE03281-248B-4C7A-8F71-4E642AF7A2D7}"/>
              </a:ext>
            </a:extLst>
          </p:cNvPr>
          <p:cNvSpPr>
            <a:spLocks noGrp="1"/>
          </p:cNvSpPr>
          <p:nvPr>
            <p:ph idx="1"/>
          </p:nvPr>
        </p:nvSpPr>
        <p:spPr>
          <a:xfrm>
            <a:off x="152400" y="1538514"/>
            <a:ext cx="11887200" cy="5015901"/>
          </a:xfrm>
        </p:spPr>
        <p:txBody>
          <a:bodyPr vert="horz" lIns="91440" tIns="45720" rIns="91440" bIns="45720" rtlCol="0" anchor="t">
            <a:normAutofit/>
          </a:bodyPr>
          <a:lstStyle/>
          <a:p>
            <a:r>
              <a:rPr lang="en-US" sz="3000" b="1" dirty="0">
                <a:ea typeface="+mn-lt"/>
                <a:cs typeface="+mn-lt"/>
              </a:rPr>
              <a:t>What is the definition of an LEA under UTK expansion?</a:t>
            </a:r>
            <a:endParaRPr lang="en-US" sz="3000" dirty="0">
              <a:ea typeface="+mn-lt"/>
              <a:cs typeface="+mn-lt"/>
            </a:endParaRPr>
          </a:p>
          <a:p>
            <a:pPr lvl="1"/>
            <a:r>
              <a:rPr lang="en-US" dirty="0">
                <a:ea typeface="+mn-lt"/>
                <a:cs typeface="+mn-lt"/>
              </a:rPr>
              <a:t>LEAs include school districts, county offices of education, and charter schools. This definition does not include community college districts.</a:t>
            </a:r>
          </a:p>
          <a:p>
            <a:r>
              <a:rPr lang="en-US" sz="3000" b="1" dirty="0">
                <a:ea typeface="+mn-lt"/>
                <a:cs typeface="+mn-lt"/>
              </a:rPr>
              <a:t> If I am a CSPP within a school district, will I have a choice to NOT provide TK?</a:t>
            </a:r>
            <a:endParaRPr lang="en-US" dirty="0"/>
          </a:p>
          <a:p>
            <a:pPr lvl="1"/>
            <a:r>
              <a:rPr lang="en-US" dirty="0">
                <a:ea typeface="+mn-lt"/>
                <a:cs typeface="+mn-lt"/>
              </a:rPr>
              <a:t>If you are a unified or elementary school district, then you are obligated to provide TK. You may continue to contract with the CDE to operate your CSPP program. If you are a community-based organization (CBO) or other government agency, you cannot provide TK at this time. </a:t>
            </a:r>
          </a:p>
          <a:p>
            <a:endParaRPr lang="en-US" sz="3000" b="1" dirty="0">
              <a:ea typeface="+mn-lt"/>
              <a:cs typeface="+mn-lt"/>
            </a:endParaRPr>
          </a:p>
        </p:txBody>
      </p:sp>
      <p:sp>
        <p:nvSpPr>
          <p:cNvPr id="4" name="Slide Number Placeholder 3">
            <a:extLst>
              <a:ext uri="{FF2B5EF4-FFF2-40B4-BE49-F238E27FC236}">
                <a16:creationId xmlns:a16="http://schemas.microsoft.com/office/drawing/2014/main" id="{AD15F978-942A-47B2-9E35-24C358E18663}"/>
              </a:ext>
            </a:extLst>
          </p:cNvPr>
          <p:cNvSpPr>
            <a:spLocks noGrp="1"/>
          </p:cNvSpPr>
          <p:nvPr>
            <p:ph type="sldNum" sz="quarter" idx="10"/>
          </p:nvPr>
        </p:nvSpPr>
        <p:spPr/>
        <p:txBody>
          <a:bodyPr/>
          <a:lstStyle/>
          <a:p>
            <a:fld id="{2AA74813-043C-43CB-9E82-7CAA19F31821}" type="slidenum">
              <a:rPr lang="en-US" smtClean="0"/>
              <a:pPr/>
              <a:t>8</a:t>
            </a:fld>
            <a:endParaRPr lang="en-US" dirty="0"/>
          </a:p>
        </p:txBody>
      </p:sp>
    </p:spTree>
    <p:extLst>
      <p:ext uri="{BB962C8B-B14F-4D97-AF65-F5344CB8AC3E}">
        <p14:creationId xmlns:p14="http://schemas.microsoft.com/office/powerpoint/2010/main" val="4036081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033CA-DEF4-4E72-B074-300FDDA91B66}"/>
              </a:ext>
            </a:extLst>
          </p:cNvPr>
          <p:cNvSpPr>
            <a:spLocks noGrp="1"/>
          </p:cNvSpPr>
          <p:nvPr>
            <p:ph type="title"/>
          </p:nvPr>
        </p:nvSpPr>
        <p:spPr/>
        <p:txBody>
          <a:bodyPr/>
          <a:lstStyle/>
          <a:p>
            <a:r>
              <a:rPr lang="en-US" dirty="0">
                <a:cs typeface="Arial"/>
              </a:rPr>
              <a:t>Transitional Kindergarten FAQs (3)</a:t>
            </a:r>
            <a:endParaRPr lang="en-US" dirty="0"/>
          </a:p>
        </p:txBody>
      </p:sp>
      <p:sp>
        <p:nvSpPr>
          <p:cNvPr id="3" name="Content Placeholder 2">
            <a:extLst>
              <a:ext uri="{FF2B5EF4-FFF2-40B4-BE49-F238E27FC236}">
                <a16:creationId xmlns:a16="http://schemas.microsoft.com/office/drawing/2014/main" id="{AFFBC7FF-F96C-4E61-8AC8-93F3458A47A0}"/>
              </a:ext>
            </a:extLst>
          </p:cNvPr>
          <p:cNvSpPr>
            <a:spLocks noGrp="1"/>
          </p:cNvSpPr>
          <p:nvPr>
            <p:ph idx="1"/>
          </p:nvPr>
        </p:nvSpPr>
        <p:spPr/>
        <p:txBody>
          <a:bodyPr vert="horz" lIns="91440" tIns="45720" rIns="91440" bIns="45720" rtlCol="0" anchor="t">
            <a:normAutofit/>
          </a:bodyPr>
          <a:lstStyle/>
          <a:p>
            <a:r>
              <a:rPr lang="en-US" b="1" dirty="0">
                <a:ea typeface="+mn-lt"/>
                <a:cs typeface="+mn-lt"/>
              </a:rPr>
              <a:t>What is the age requirement for TK?</a:t>
            </a:r>
          </a:p>
          <a:p>
            <a:pPr lvl="1"/>
            <a:r>
              <a:rPr lang="en-US" dirty="0">
                <a:ea typeface="+mn-lt"/>
                <a:cs typeface="+mn-lt"/>
              </a:rPr>
              <a:t>In the 2022–23 school year, a child who will have their fifth birthday between September 2 and February 2 will be eligible for a transitional kindergarten program maintained by the school district or charter school. The law expands TK to serve an additional two months of birthdays until universal TK is fully implemented in 2025–26.</a:t>
            </a:r>
          </a:p>
          <a:p>
            <a:r>
              <a:rPr lang="en-US" b="1" dirty="0">
                <a:cs typeface="Arial"/>
              </a:rPr>
              <a:t>Can parents choose between CSPP and TK for their children?</a:t>
            </a:r>
            <a:endParaRPr lang="en-US" dirty="0">
              <a:ea typeface="+mn-lt"/>
              <a:cs typeface="+mn-lt"/>
            </a:endParaRPr>
          </a:p>
          <a:p>
            <a:pPr lvl="1"/>
            <a:r>
              <a:rPr lang="en-US" dirty="0">
                <a:cs typeface="Arial"/>
              </a:rPr>
              <a:t>Yes, a change in law to the definition of a CSPP four-year-old allows for parental flexibility to decide in which program to enroll their child.</a:t>
            </a:r>
            <a:endParaRPr lang="en-US" dirty="0"/>
          </a:p>
        </p:txBody>
      </p:sp>
      <p:sp>
        <p:nvSpPr>
          <p:cNvPr id="4" name="Slide Number Placeholder 3">
            <a:extLst>
              <a:ext uri="{FF2B5EF4-FFF2-40B4-BE49-F238E27FC236}">
                <a16:creationId xmlns:a16="http://schemas.microsoft.com/office/drawing/2014/main" id="{A01291F9-B6AB-4865-828F-0DE1419F8699}"/>
              </a:ext>
            </a:extLst>
          </p:cNvPr>
          <p:cNvSpPr>
            <a:spLocks noGrp="1"/>
          </p:cNvSpPr>
          <p:nvPr>
            <p:ph type="sldNum" sz="quarter" idx="10"/>
          </p:nvPr>
        </p:nvSpPr>
        <p:spPr/>
        <p:txBody>
          <a:bodyPr/>
          <a:lstStyle/>
          <a:p>
            <a:fld id="{2AA74813-043C-43CB-9E82-7CAA19F31821}" type="slidenum">
              <a:rPr lang="en-US" smtClean="0"/>
              <a:pPr/>
              <a:t>9</a:t>
            </a:fld>
            <a:endParaRPr lang="en-US" dirty="0"/>
          </a:p>
        </p:txBody>
      </p:sp>
    </p:spTree>
    <p:extLst>
      <p:ext uri="{BB962C8B-B14F-4D97-AF65-F5344CB8AC3E}">
        <p14:creationId xmlns:p14="http://schemas.microsoft.com/office/powerpoint/2010/main" val="3924731993"/>
      </p:ext>
    </p:extLst>
  </p:cSld>
  <p:clrMapOvr>
    <a:masterClrMapping/>
  </p:clrMapOvr>
</p:sld>
</file>

<file path=ppt/theme/theme1.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DE Set 1">
  <a:themeElements>
    <a:clrScheme name="Custom 2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34ED83EA0B5E468033F72E96A6CA4D" ma:contentTypeVersion="13" ma:contentTypeDescription="Create a new document." ma:contentTypeScope="" ma:versionID="49f62b2206f98bf871ad1e4a34bc2a74">
  <xsd:schema xmlns:xsd="http://www.w3.org/2001/XMLSchema" xmlns:xs="http://www.w3.org/2001/XMLSchema" xmlns:p="http://schemas.microsoft.com/office/2006/metadata/properties" xmlns:ns2="f89dec18-d0c2-45d2-8a15-31051f2519f8" xmlns:ns3="1aae30ff-d7bc-47e3-882e-cd3423d00d62" targetNamespace="http://schemas.microsoft.com/office/2006/metadata/properties" ma:root="true" ma:fieldsID="8446f20f1897f438209d0e082267c937" ns2:_="" ns3:_="">
    <xsd:import namespace="f89dec18-d0c2-45d2-8a15-31051f2519f8"/>
    <xsd:import namespace="1aae30ff-d7bc-47e3-882e-cd3423d00d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dec18-d0c2-45d2-8a15-31051f251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30ff-d7bc-47e3-882e-cd3423d00d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0E1FD2-2660-4B81-9AF6-B47E34FB289B}">
  <ds:schemaRefs>
    <ds:schemaRef ds:uri="1aae30ff-d7bc-47e3-882e-cd3423d00d62"/>
    <ds:schemaRef ds:uri="http://purl.org/dc/terms/"/>
    <ds:schemaRef ds:uri="f89dec18-d0c2-45d2-8a15-31051f2519f8"/>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98E6D767-7591-483F-9195-F4A086038EB5}">
  <ds:schemaRefs>
    <ds:schemaRef ds:uri="1aae30ff-d7bc-47e3-882e-cd3423d00d62"/>
    <ds:schemaRef ds:uri="f89dec18-d0c2-45d2-8a15-31051f2519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DA24223-1B0F-4CD5-B668-16E6DC505D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TotalTime>
  <Words>5936</Words>
  <Application>Microsoft Office PowerPoint</Application>
  <PresentationFormat>Widescreen</PresentationFormat>
  <Paragraphs>348</Paragraphs>
  <Slides>17</Slides>
  <Notes>17</Notes>
  <HiddenSlides>0</HiddenSlides>
  <MMClips>0</MMClips>
  <ScaleCrop>false</ScaleCrop>
  <HeadingPairs>
    <vt:vector size="6" baseType="variant">
      <vt:variant>
        <vt:lpstr>Fonts Used</vt:lpstr>
      </vt:variant>
      <vt:variant>
        <vt:i4>7</vt:i4>
      </vt:variant>
      <vt:variant>
        <vt:lpstr>Theme</vt:lpstr>
      </vt:variant>
      <vt:variant>
        <vt:i4>13</vt:i4>
      </vt:variant>
      <vt:variant>
        <vt:lpstr>Slide Titles</vt:lpstr>
      </vt:variant>
      <vt:variant>
        <vt:i4>17</vt:i4>
      </vt:variant>
    </vt:vector>
  </HeadingPairs>
  <TitlesOfParts>
    <vt:vector size="37" baseType="lpstr">
      <vt:lpstr>Arial</vt:lpstr>
      <vt:lpstr>Arial,Sans-Serif</vt:lpstr>
      <vt:lpstr>Calibri</vt:lpstr>
      <vt:lpstr>Courier New</vt:lpstr>
      <vt:lpstr>Courier New,monospace</vt:lpstr>
      <vt:lpstr>Times</vt:lpstr>
      <vt:lpstr>Wingdings</vt:lpstr>
      <vt:lpstr>CDE Set 1</vt:lpstr>
      <vt:lpstr>CDE Set 2</vt:lpstr>
      <vt:lpstr>CDE Set 3</vt:lpstr>
      <vt:lpstr>CDE Set 4</vt:lpstr>
      <vt:lpstr>CDE Set 5</vt:lpstr>
      <vt:lpstr>CDE Set 6</vt:lpstr>
      <vt:lpstr>CDE Set 7</vt:lpstr>
      <vt:lpstr>CDE Set 1</vt:lpstr>
      <vt:lpstr>CDE Set 1</vt:lpstr>
      <vt:lpstr>CDE Set 1</vt:lpstr>
      <vt:lpstr>CDE Set 1</vt:lpstr>
      <vt:lpstr>CDE Set 1</vt:lpstr>
      <vt:lpstr>3_Blank Presentation</vt:lpstr>
      <vt:lpstr> Early Learning and Care Webinar</vt:lpstr>
      <vt:lpstr>Welcome and Introductions</vt:lpstr>
      <vt:lpstr>Meeting Agenda</vt:lpstr>
      <vt:lpstr>Purposes of CDE Developed Income Charts</vt:lpstr>
      <vt:lpstr>Family Fee Calculator</vt:lpstr>
      <vt:lpstr>Family Fee Redeterminations</vt:lpstr>
      <vt:lpstr>Transitional Kindergarten FAQs</vt:lpstr>
      <vt:lpstr>Transitional Kindergarten FAQs (2)</vt:lpstr>
      <vt:lpstr>Transitional Kindergarten FAQs (3)</vt:lpstr>
      <vt:lpstr>California State Preschool Program Expansion</vt:lpstr>
      <vt:lpstr>Management Bulletin 21-13: Guidance on Implementation of the California State Preschool Program Quality Requirements During the COVID-19 Pandemic</vt:lpstr>
      <vt:lpstr>Fiscal Updates – ARPA Surveys</vt:lpstr>
      <vt:lpstr>Fiscal Updates – CPARIS and Caseload</vt:lpstr>
      <vt:lpstr>Fiscal Updates – Hold Harmless</vt:lpstr>
      <vt:lpstr>Questions</vt:lpstr>
      <vt:lpstr>Resources</vt:lpstr>
      <vt:lpstr>Closing</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ELCD Webinar 10/1 - Resources (CA Dept of Education)</dc:title>
  <dc:subject>Early Learning and Care Division Webinar on CDE Income Charts Family Fee TK and CSPP Expansion Funds October 1, 2021.</dc:subject>
  <dc:creator>Eric Dunk</dc:creator>
  <cp:lastModifiedBy>Alice Ludwig</cp:lastModifiedBy>
  <cp:revision>6</cp:revision>
  <dcterms:created xsi:type="dcterms:W3CDTF">2020-08-25T03:09:04Z</dcterms:created>
  <dcterms:modified xsi:type="dcterms:W3CDTF">2023-08-08T16:34:51Z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0x0101003534ED83EA0B5E468033F72E96A6CA4D</vt:lpwstr>
  </property>
</Properties>
</file>