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18" r:id="rId5"/>
    <p:sldMasterId id="2147483693" r:id="rId6"/>
    <p:sldMasterId id="2147483659" r:id="rId7"/>
    <p:sldMasterId id="2147483648" r:id="rId8"/>
    <p:sldMasterId id="2147483664" r:id="rId9"/>
    <p:sldMasterId id="2147483671" r:id="rId10"/>
    <p:sldMasterId id="2147483676" r:id="rId11"/>
    <p:sldMasterId id="2147483681" r:id="rId12"/>
    <p:sldMasterId id="2147483654" r:id="rId13"/>
  </p:sldMasterIdLst>
  <p:notesMasterIdLst>
    <p:notesMasterId r:id="rId58"/>
  </p:notesMasterIdLst>
  <p:handoutMasterIdLst>
    <p:handoutMasterId r:id="rId59"/>
  </p:handoutMasterIdLst>
  <p:sldIdLst>
    <p:sldId id="257" r:id="rId14"/>
    <p:sldId id="484" r:id="rId15"/>
    <p:sldId id="258" r:id="rId16"/>
    <p:sldId id="540" r:id="rId17"/>
    <p:sldId id="543" r:id="rId18"/>
    <p:sldId id="542" r:id="rId19"/>
    <p:sldId id="544" r:id="rId20"/>
    <p:sldId id="546" r:id="rId21"/>
    <p:sldId id="548" r:id="rId22"/>
    <p:sldId id="551" r:id="rId23"/>
    <p:sldId id="553" r:id="rId24"/>
    <p:sldId id="490" r:id="rId25"/>
    <p:sldId id="518" r:id="rId26"/>
    <p:sldId id="532" r:id="rId27"/>
    <p:sldId id="535" r:id="rId28"/>
    <p:sldId id="501" r:id="rId29"/>
    <p:sldId id="492" r:id="rId30"/>
    <p:sldId id="266" r:id="rId31"/>
    <p:sldId id="560" r:id="rId32"/>
    <p:sldId id="557" r:id="rId33"/>
    <p:sldId id="533" r:id="rId34"/>
    <p:sldId id="559" r:id="rId35"/>
    <p:sldId id="531" r:id="rId36"/>
    <p:sldId id="511" r:id="rId37"/>
    <p:sldId id="512" r:id="rId38"/>
    <p:sldId id="513" r:id="rId39"/>
    <p:sldId id="514" r:id="rId40"/>
    <p:sldId id="515" r:id="rId41"/>
    <p:sldId id="516" r:id="rId42"/>
    <p:sldId id="517" r:id="rId43"/>
    <p:sldId id="519" r:id="rId44"/>
    <p:sldId id="520" r:id="rId45"/>
    <p:sldId id="521" r:id="rId46"/>
    <p:sldId id="522" r:id="rId47"/>
    <p:sldId id="523" r:id="rId48"/>
    <p:sldId id="524" r:id="rId49"/>
    <p:sldId id="525" r:id="rId50"/>
    <p:sldId id="526" r:id="rId51"/>
    <p:sldId id="527" r:id="rId52"/>
    <p:sldId id="528" r:id="rId53"/>
    <p:sldId id="529" r:id="rId54"/>
    <p:sldId id="487" r:id="rId55"/>
    <p:sldId id="486" r:id="rId56"/>
    <p:sldId id="485" r:id="rId57"/>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39222-84DD-B4F8-5140-AD4996079EC3}" name="Sara Dawson" initials="SD" userId="S::sdawson@cde.ca.gov::d832d985-03a2-4533-b4e7-ec1ef93cb65d" providerId="AD"/>
  <p188:author id="{D5C5E035-7AFA-54FA-06CB-5A30120D5F89}" name="Jennifer Osalbo" initials="JO" userId="S::josalbo@cde.ca.gov::01bce0eb-f15d-40d4-8858-3c9510062403" providerId="AD"/>
  <p188:author id="{26C3F33A-708E-1B43-C893-CD8FF36A412A}" name="Virginia Early" initials="VE" userId="S::vearly@cde.ca.gov::42929ea7-4389-4ffc-bd0b-f8133d7ef99f" providerId="AD"/>
  <p188:author id="{A8462756-B012-613E-F700-C15D4738DA9A}" name="Alana Pinsler" initials="AP" userId="S::apinsler@cde.ca.gov::d336b2b8-3478-4328-8ca2-dbdae80dba75" providerId="AD"/>
  <p188:author id="{1DDA1F70-DE6D-A350-D7A1-36FDC64BA4DA}" name="Josephine Chan" initials="JC" userId="S::jchan@cde.ca.gov::d43e3548-5f2e-4153-91d2-75dce16051cc" providerId="AD"/>
  <p188:author id="{934FE289-6404-4099-4D18-F92537600801}" name="Steven Granados" initials="SG" userId="S::sgranados@cde.ca.gov::16834249-b2ba-46cd-a05c-585420985843" providerId="AD"/>
  <p188:author id="{A87BE489-8FA2-08D6-8483-B336F28E20D8}" name="Stephen Propheter" initials="SP" userId="S::spropheter@cde.ca.gov::11fb58e5-2f2b-4a13-b081-018d2675a5df" providerId="AD"/>
  <p188:author id="{5DA46FA1-35AB-58C2-0C22-4C80AA79D683}" name="Corey Khan" initials="CK" userId="S::ckhan@cde.ca.gov::e39be4f5-a065-4613-a021-f6aa9124d380" providerId="AD"/>
  <p188:author id="{6A67A2AC-654E-803E-A7B8-423170307C41}" name="Shanna BirkholzVasquez" initials="SB" userId="S::sbirkholzvasquez@cde.ca.gov::ef42b5b1-1dd5-4dbc-9e7f-5dd0d6b658ef" providerId="AD"/>
  <p188:author id="{C64FECD9-E80C-DC9A-41AD-2388F599732A}" name="Eddie Tanimoto" initials="ET" userId="S::etanimoto@cde.ca.gov::878a6b70-e153-44f4-b25c-45853eb12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00FFFF"/>
    <a:srgbClr val="80FF80"/>
    <a:srgbClr val="0C4A6D"/>
    <a:srgbClr val="99FF66"/>
    <a:srgbClr val="99FF33"/>
    <a:srgbClr val="66FF33"/>
    <a:srgbClr val="0000FF"/>
    <a:srgbClr val="CC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54" autoAdjust="0"/>
    <p:restoredTop sz="93850" autoAdjust="0"/>
  </p:normalViewPr>
  <p:slideViewPr>
    <p:cSldViewPr snapToGrid="0">
      <p:cViewPr varScale="1">
        <p:scale>
          <a:sx n="109" d="100"/>
          <a:sy n="109" d="100"/>
        </p:scale>
        <p:origin x="141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8/14/2023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8/14/2023</a:t>
            </a:fld>
            <a:endParaRPr lang="en-US" dirty="0"/>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303687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971629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139281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37508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277084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426772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2446733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74022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391524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860184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250650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91989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388909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401228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664712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dirty="0"/>
          </a:p>
        </p:txBody>
      </p:sp>
    </p:spTree>
    <p:extLst>
      <p:ext uri="{BB962C8B-B14F-4D97-AF65-F5344CB8AC3E}">
        <p14:creationId xmlns:p14="http://schemas.microsoft.com/office/powerpoint/2010/main" val="1022711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dirty="0"/>
          </a:p>
        </p:txBody>
      </p:sp>
    </p:spTree>
    <p:extLst>
      <p:ext uri="{BB962C8B-B14F-4D97-AF65-F5344CB8AC3E}">
        <p14:creationId xmlns:p14="http://schemas.microsoft.com/office/powerpoint/2010/main" val="2574133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2059604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dirty="0"/>
          </a:p>
        </p:txBody>
      </p:sp>
    </p:spTree>
    <p:extLst>
      <p:ext uri="{BB962C8B-B14F-4D97-AF65-F5344CB8AC3E}">
        <p14:creationId xmlns:p14="http://schemas.microsoft.com/office/powerpoint/2010/main" val="3391657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dirty="0"/>
          </a:p>
        </p:txBody>
      </p:sp>
    </p:spTree>
    <p:extLst>
      <p:ext uri="{BB962C8B-B14F-4D97-AF65-F5344CB8AC3E}">
        <p14:creationId xmlns:p14="http://schemas.microsoft.com/office/powerpoint/2010/main" val="1345474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dirty="0"/>
          </a:p>
        </p:txBody>
      </p:sp>
    </p:spTree>
    <p:extLst>
      <p:ext uri="{BB962C8B-B14F-4D97-AF65-F5344CB8AC3E}">
        <p14:creationId xmlns:p14="http://schemas.microsoft.com/office/powerpoint/2010/main" val="4006765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dirty="0"/>
          </a:p>
        </p:txBody>
      </p:sp>
    </p:spTree>
    <p:extLst>
      <p:ext uri="{BB962C8B-B14F-4D97-AF65-F5344CB8AC3E}">
        <p14:creationId xmlns:p14="http://schemas.microsoft.com/office/powerpoint/2010/main" val="4735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322951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dirty="0"/>
          </a:p>
        </p:txBody>
      </p:sp>
    </p:spTree>
    <p:extLst>
      <p:ext uri="{BB962C8B-B14F-4D97-AF65-F5344CB8AC3E}">
        <p14:creationId xmlns:p14="http://schemas.microsoft.com/office/powerpoint/2010/main" val="2151960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dirty="0"/>
          </a:p>
        </p:txBody>
      </p:sp>
    </p:spTree>
    <p:extLst>
      <p:ext uri="{BB962C8B-B14F-4D97-AF65-F5344CB8AC3E}">
        <p14:creationId xmlns:p14="http://schemas.microsoft.com/office/powerpoint/2010/main" val="248049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dirty="0"/>
          </a:p>
        </p:txBody>
      </p:sp>
    </p:spTree>
    <p:extLst>
      <p:ext uri="{BB962C8B-B14F-4D97-AF65-F5344CB8AC3E}">
        <p14:creationId xmlns:p14="http://schemas.microsoft.com/office/powerpoint/2010/main" val="29376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dirty="0"/>
          </a:p>
        </p:txBody>
      </p:sp>
    </p:spTree>
    <p:extLst>
      <p:ext uri="{BB962C8B-B14F-4D97-AF65-F5344CB8AC3E}">
        <p14:creationId xmlns:p14="http://schemas.microsoft.com/office/powerpoint/2010/main" val="3033825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dirty="0"/>
          </a:p>
        </p:txBody>
      </p:sp>
    </p:spTree>
    <p:extLst>
      <p:ext uri="{BB962C8B-B14F-4D97-AF65-F5344CB8AC3E}">
        <p14:creationId xmlns:p14="http://schemas.microsoft.com/office/powerpoint/2010/main" val="561463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dirty="0"/>
          </a:p>
        </p:txBody>
      </p:sp>
    </p:spTree>
    <p:extLst>
      <p:ext uri="{BB962C8B-B14F-4D97-AF65-F5344CB8AC3E}">
        <p14:creationId xmlns:p14="http://schemas.microsoft.com/office/powerpoint/2010/main" val="1640917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dirty="0"/>
          </a:p>
        </p:txBody>
      </p:sp>
    </p:spTree>
    <p:extLst>
      <p:ext uri="{BB962C8B-B14F-4D97-AF65-F5344CB8AC3E}">
        <p14:creationId xmlns:p14="http://schemas.microsoft.com/office/powerpoint/2010/main" val="3506291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dirty="0"/>
          </a:p>
        </p:txBody>
      </p:sp>
    </p:spTree>
    <p:extLst>
      <p:ext uri="{BB962C8B-B14F-4D97-AF65-F5344CB8AC3E}">
        <p14:creationId xmlns:p14="http://schemas.microsoft.com/office/powerpoint/2010/main" val="1638883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dirty="0"/>
          </a:p>
        </p:txBody>
      </p:sp>
    </p:spTree>
    <p:extLst>
      <p:ext uri="{BB962C8B-B14F-4D97-AF65-F5344CB8AC3E}">
        <p14:creationId xmlns:p14="http://schemas.microsoft.com/office/powerpoint/2010/main" val="1452444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dirty="0"/>
          </a:p>
        </p:txBody>
      </p:sp>
    </p:spTree>
    <p:extLst>
      <p:ext uri="{BB962C8B-B14F-4D97-AF65-F5344CB8AC3E}">
        <p14:creationId xmlns:p14="http://schemas.microsoft.com/office/powerpoint/2010/main" val="88077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4059668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dirty="0"/>
          </a:p>
        </p:txBody>
      </p:sp>
    </p:spTree>
    <p:extLst>
      <p:ext uri="{BB962C8B-B14F-4D97-AF65-F5344CB8AC3E}">
        <p14:creationId xmlns:p14="http://schemas.microsoft.com/office/powerpoint/2010/main" val="225046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dirty="0"/>
          </a:p>
        </p:txBody>
      </p:sp>
    </p:spTree>
    <p:extLst>
      <p:ext uri="{BB962C8B-B14F-4D97-AF65-F5344CB8AC3E}">
        <p14:creationId xmlns:p14="http://schemas.microsoft.com/office/powerpoint/2010/main" val="4248585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dirty="0"/>
          </a:p>
        </p:txBody>
      </p:sp>
    </p:spTree>
    <p:extLst>
      <p:ext uri="{BB962C8B-B14F-4D97-AF65-F5344CB8AC3E}">
        <p14:creationId xmlns:p14="http://schemas.microsoft.com/office/powerpoint/2010/main" val="3889211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dirty="0"/>
          </a:p>
        </p:txBody>
      </p:sp>
    </p:spTree>
    <p:extLst>
      <p:ext uri="{BB962C8B-B14F-4D97-AF65-F5344CB8AC3E}">
        <p14:creationId xmlns:p14="http://schemas.microsoft.com/office/powerpoint/2010/main" val="165121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81692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26985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167622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32438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3080122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25338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690796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9659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5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268820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5091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1882944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1834794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30053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dirty="0">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3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6462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50914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6772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10.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6.xml"/><Relationship Id="rId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7.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8.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theme" Target="../theme/theme9.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731" r:id="rId2"/>
    <p:sldLayoutId id="2147483732" r:id="rId3"/>
    <p:sldLayoutId id="2147483688" r:id="rId4"/>
    <p:sldLayoutId id="2147483689" r:id="rId5"/>
    <p:sldLayoutId id="2147483703" r:id="rId6"/>
    <p:sldLayoutId id="2147483733" r:id="rId7"/>
    <p:sldLayoutId id="2147483690" r:id="rId8"/>
    <p:sldLayoutId id="2147483691" r:id="rId9"/>
    <p:sldLayoutId id="2147483692" r:id="rId10"/>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719" r:id="rId2"/>
    <p:sldLayoutId id="2147483720" r:id="rId3"/>
    <p:sldLayoutId id="2147483730" r:id="rId4"/>
    <p:sldLayoutId id="2147483721" r:id="rId5"/>
    <p:sldLayoutId id="2147483710" r:id="rId6"/>
    <p:sldLayoutId id="2147483729" r:id="rId7"/>
    <p:sldLayoutId id="2147483723"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 id="2147483701" r:id="rId7"/>
    <p:sldLayoutId id="2147483702" r:id="rId8"/>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educatorstogether.org/groups/e0cfjrjf/upk-p-3" TargetMode="External"/><Relationship Id="rId7" Type="http://schemas.openxmlformats.org/officeDocument/2006/relationships/hyperlink" Target="https://www.cde.ca.gov/ls/ex/sosexplearncontacts.asp"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cde.ca.gov/ci/gs/em/upkofficehours.asp" TargetMode="External"/><Relationship Id="rId5" Type="http://schemas.openxmlformats.org/officeDocument/2006/relationships/hyperlink" Target="https://www.cde.ca.gov/ci/gs/em/kinderfaq.asp" TargetMode="External"/><Relationship Id="rId4" Type="http://schemas.openxmlformats.org/officeDocument/2006/relationships/hyperlink" Target="https://www.cde.ca.gov/ci/gs/e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UPKWorkforceRFA@cde.ca.gov"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CDMIS@cde.ca.gov"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hyperlink" Target="https://www4.cde.ca.gov/cdmis" TargetMode="External"/><Relationship Id="rId4" Type="http://schemas.openxmlformats.org/officeDocument/2006/relationships/hyperlink" Target="http://www.cde.ca.gov/sp/cd/ci/ccdata.asp"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https://www.cde.ca.gov/sp/cd/ci/assignments.asp" TargetMode="External"/><Relationship Id="rId4" Type="http://schemas.openxmlformats.org/officeDocument/2006/relationships/hyperlink" Target="mailto:EEDEmergency@cde.ca.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p:txBody>
          <a:bodyPr>
            <a:normAutofit fontScale="90000"/>
          </a:bodyPr>
          <a:lstStyle/>
          <a:p>
            <a:r>
              <a:rPr lang="en-US" dirty="0">
                <a:solidFill>
                  <a:schemeClr val="bg1"/>
                </a:solidFill>
                <a:cs typeface="Arial"/>
              </a:rPr>
              <a:t>Early Education Division Webinar</a:t>
            </a:r>
            <a:endParaRPr lang="en-US" dirty="0">
              <a:solidFill>
                <a:schemeClr val="bg1"/>
              </a:solidFil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p:txBody>
          <a:bodyPr vert="horz" lIns="91440" tIns="45720" rIns="91440" bIns="45720" rtlCol="0" anchor="t">
            <a:normAutofit/>
          </a:bodyPr>
          <a:lstStyle/>
          <a:p>
            <a:pPr marL="0" indent="0" algn="ctr">
              <a:spcAft>
                <a:spcPts val="3600"/>
              </a:spcAft>
              <a:buNone/>
            </a:pPr>
            <a:r>
              <a:rPr lang="en-US" altLang="en-US" b="1" dirty="0"/>
              <a:t>Early Education Division (EED)</a:t>
            </a:r>
            <a:br>
              <a:rPr lang="en-US" altLang="en-US" b="1" dirty="0"/>
            </a:br>
            <a:r>
              <a:rPr lang="en-US" altLang="en-US" b="1" dirty="0"/>
              <a:t>Fiscal and Administrative Services Division (FASD)</a:t>
            </a:r>
            <a:endParaRPr lang="en-US" b="1" dirty="0"/>
          </a:p>
          <a:p>
            <a:pPr marL="0" indent="0" algn="ctr">
              <a:buNone/>
            </a:pPr>
            <a:r>
              <a:rPr lang="en-US" b="1" dirty="0"/>
              <a:t>Date: May 19, 2022</a:t>
            </a:r>
            <a:endParaRPr lang="en-US" b="1" dirty="0">
              <a:cs typeface="Arial"/>
            </a:endParaRPr>
          </a:p>
          <a:p>
            <a:pPr marL="0" indent="0" algn="ctr">
              <a:buNone/>
            </a:pPr>
            <a:r>
              <a:rPr lang="en-US" b="1" dirty="0"/>
              <a:t>Time: 3:30 p.m. to 5:00 p.m.</a:t>
            </a:r>
            <a:endParaRPr lang="en-US" b="1" dirty="0">
              <a:cs typeface="Arial" panose="020B0604020202020204"/>
            </a:endParaRPr>
          </a:p>
          <a:p>
            <a:endParaRPr lang="en-US" dirty="0"/>
          </a:p>
        </p:txBody>
      </p:sp>
    </p:spTree>
    <p:extLst>
      <p:ext uri="{BB962C8B-B14F-4D97-AF65-F5344CB8AC3E}">
        <p14:creationId xmlns:p14="http://schemas.microsoft.com/office/powerpoint/2010/main" val="3042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BF7E-1959-41A0-A410-8BC5C44F9BEE}"/>
              </a:ext>
            </a:extLst>
          </p:cNvPr>
          <p:cNvSpPr>
            <a:spLocks noGrp="1"/>
          </p:cNvSpPr>
          <p:nvPr>
            <p:ph type="title"/>
          </p:nvPr>
        </p:nvSpPr>
        <p:spPr>
          <a:xfrm>
            <a:off x="152400" y="-275595"/>
            <a:ext cx="11887200" cy="1325563"/>
          </a:xfrm>
        </p:spPr>
        <p:txBody>
          <a:bodyPr>
            <a:normAutofit/>
          </a:bodyPr>
          <a:lstStyle/>
          <a:p>
            <a:r>
              <a:rPr lang="en-US" sz="4000" dirty="0">
                <a:cs typeface="Arial"/>
              </a:rPr>
              <a:t>Rate and Quality Workgroup</a:t>
            </a:r>
            <a:endParaRPr lang="en-US" sz="4000" dirty="0"/>
          </a:p>
        </p:txBody>
      </p:sp>
      <p:sp>
        <p:nvSpPr>
          <p:cNvPr id="3" name="Content Placeholder 2">
            <a:extLst>
              <a:ext uri="{FF2B5EF4-FFF2-40B4-BE49-F238E27FC236}">
                <a16:creationId xmlns:a16="http://schemas.microsoft.com/office/drawing/2014/main" id="{5ABF4762-698C-4FA4-BFB5-FD7C6E81A59B}"/>
              </a:ext>
            </a:extLst>
          </p:cNvPr>
          <p:cNvSpPr>
            <a:spLocks noGrp="1"/>
          </p:cNvSpPr>
          <p:nvPr>
            <p:ph idx="1"/>
          </p:nvPr>
        </p:nvSpPr>
        <p:spPr>
          <a:xfrm>
            <a:off x="161278" y="1318704"/>
            <a:ext cx="11887200" cy="4558221"/>
          </a:xfrm>
        </p:spPr>
        <p:txBody>
          <a:bodyPr vert="horz" lIns="91440" tIns="45720" rIns="91440" bIns="45720" rtlCol="0" anchor="t">
            <a:normAutofit lnSpcReduction="10000"/>
          </a:bodyPr>
          <a:lstStyle/>
          <a:p>
            <a:pPr>
              <a:spcAft>
                <a:spcPts val="1000"/>
              </a:spcAft>
            </a:pPr>
            <a:r>
              <a:rPr lang="en-US" dirty="0">
                <a:latin typeface="+mj-lt"/>
                <a:ea typeface="+mn-lt"/>
                <a:cs typeface="+mn-lt"/>
              </a:rPr>
              <a:t>Purpose: To assess the existing quality standards for childcare and development and preschool programs and the methodology for establishing reimbursement rates for those programs. The work group will provide recommendations relating to specified topics to the Joint Labor Management Committee (JLMC), Department of Finance (DOF), and the Joint Legislative Budget Committee no later than August 15, 2022.</a:t>
            </a:r>
          </a:p>
          <a:p>
            <a:pPr>
              <a:spcAft>
                <a:spcPts val="1000"/>
              </a:spcAft>
            </a:pPr>
            <a:r>
              <a:rPr lang="en-US" dirty="0">
                <a:latin typeface="+mj-lt"/>
                <a:cs typeface="Arial"/>
              </a:rPr>
              <a:t>Meets Monthly</a:t>
            </a:r>
          </a:p>
          <a:p>
            <a:pPr>
              <a:spcAft>
                <a:spcPts val="1000"/>
              </a:spcAft>
            </a:pPr>
            <a:r>
              <a:rPr lang="en-US" dirty="0">
                <a:latin typeface="+mj-lt"/>
                <a:cs typeface="Arial"/>
              </a:rPr>
              <a:t>Next Meeting is May 20, 2022 from 8:30 a.m. to 11:30 a.m.</a:t>
            </a:r>
          </a:p>
        </p:txBody>
      </p:sp>
      <p:sp>
        <p:nvSpPr>
          <p:cNvPr id="4" name="Slide Number Placeholder 3">
            <a:extLst>
              <a:ext uri="{FF2B5EF4-FFF2-40B4-BE49-F238E27FC236}">
                <a16:creationId xmlns:a16="http://schemas.microsoft.com/office/drawing/2014/main" id="{AE98B6EC-6C0F-4962-A019-E3A3E02F7C1C}"/>
              </a:ext>
            </a:extLst>
          </p:cNvPr>
          <p:cNvSpPr>
            <a:spLocks noGrp="1"/>
          </p:cNvSpPr>
          <p:nvPr>
            <p:ph type="sldNum" sz="quarter" idx="10"/>
          </p:nvPr>
        </p:nvSpPr>
        <p:spPr/>
        <p:txBody>
          <a:bodyPr/>
          <a:lstStyle/>
          <a:p>
            <a:fld id="{2AA74813-043C-43CB-9E82-7CAA19F31821}" type="slidenum">
              <a:rPr lang="en-US" smtClean="0"/>
              <a:pPr/>
              <a:t>10</a:t>
            </a:fld>
            <a:endParaRPr lang="en-US" dirty="0"/>
          </a:p>
        </p:txBody>
      </p:sp>
    </p:spTree>
    <p:extLst>
      <p:ext uri="{BB962C8B-B14F-4D97-AF65-F5344CB8AC3E}">
        <p14:creationId xmlns:p14="http://schemas.microsoft.com/office/powerpoint/2010/main" val="102017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8149-2329-B77F-DDFA-CE78825EC402}"/>
              </a:ext>
            </a:extLst>
          </p:cNvPr>
          <p:cNvSpPr>
            <a:spLocks noGrp="1"/>
          </p:cNvSpPr>
          <p:nvPr>
            <p:ph type="title"/>
          </p:nvPr>
        </p:nvSpPr>
        <p:spPr/>
        <p:txBody>
          <a:bodyPr/>
          <a:lstStyle/>
          <a:p>
            <a:r>
              <a:rPr lang="en-US" dirty="0">
                <a:solidFill>
                  <a:schemeClr val="bg1"/>
                </a:solidFill>
                <a:cs typeface="Arial"/>
              </a:rPr>
              <a:t>UPK Implementation Updates</a:t>
            </a:r>
          </a:p>
        </p:txBody>
      </p:sp>
      <p:sp>
        <p:nvSpPr>
          <p:cNvPr id="3" name="Content Placeholder 2">
            <a:extLst>
              <a:ext uri="{FF2B5EF4-FFF2-40B4-BE49-F238E27FC236}">
                <a16:creationId xmlns:a16="http://schemas.microsoft.com/office/drawing/2014/main" id="{1FA7CEEE-9623-AEB1-262E-7FB15A8CA5F7}"/>
              </a:ext>
            </a:extLst>
          </p:cNvPr>
          <p:cNvSpPr>
            <a:spLocks noGrp="1"/>
          </p:cNvSpPr>
          <p:nvPr>
            <p:ph idx="1"/>
          </p:nvPr>
        </p:nvSpPr>
        <p:spPr/>
        <p:txBody>
          <a:bodyPr vert="horz" lIns="91440" tIns="45720" rIns="91440" bIns="45720" rtlCol="0" anchor="t">
            <a:normAutofit/>
          </a:bodyPr>
          <a:lstStyle/>
          <a:p>
            <a:r>
              <a:rPr lang="en-US" dirty="0">
                <a:cs typeface="Arial"/>
              </a:rPr>
              <a:t>LEA plans for implementing UPK must be presented to their local governing board or body by June 30, 2022</a:t>
            </a:r>
          </a:p>
          <a:p>
            <a:r>
              <a:rPr lang="en-US" dirty="0">
                <a:cs typeface="Arial"/>
              </a:rPr>
              <a:t>Starting in the upcoming school year, the TK eligibility window will be expanded to admit all children turning five between September 2 and February 2</a:t>
            </a:r>
          </a:p>
          <a:p>
            <a:r>
              <a:rPr lang="en-US" dirty="0">
                <a:cs typeface="Arial"/>
              </a:rPr>
              <a:t>The California Department of Education (CDE) is in the process of releasing funds to LEAs for planning and implementation</a:t>
            </a:r>
          </a:p>
        </p:txBody>
      </p:sp>
      <p:sp>
        <p:nvSpPr>
          <p:cNvPr id="4" name="Slide Number Placeholder 3">
            <a:extLst>
              <a:ext uri="{FF2B5EF4-FFF2-40B4-BE49-F238E27FC236}">
                <a16:creationId xmlns:a16="http://schemas.microsoft.com/office/drawing/2014/main" id="{46792698-2FAF-F361-4984-DDDADD60E883}"/>
              </a:ext>
            </a:extLst>
          </p:cNvPr>
          <p:cNvSpPr>
            <a:spLocks noGrp="1"/>
          </p:cNvSpPr>
          <p:nvPr>
            <p:ph type="sldNum" sz="quarter" idx="10"/>
          </p:nvPr>
        </p:nvSpPr>
        <p:spPr/>
        <p:txBody>
          <a:bodyPr/>
          <a:lstStyle/>
          <a:p>
            <a:fld id="{432ED76D-8188-4B28-B316-CD85396F47B0}" type="slidenum">
              <a:rPr lang="en-US" smtClean="0"/>
              <a:pPr/>
              <a:t>11</a:t>
            </a:fld>
            <a:endParaRPr lang="en-US" dirty="0"/>
          </a:p>
        </p:txBody>
      </p:sp>
    </p:spTree>
    <p:extLst>
      <p:ext uri="{BB962C8B-B14F-4D97-AF65-F5344CB8AC3E}">
        <p14:creationId xmlns:p14="http://schemas.microsoft.com/office/powerpoint/2010/main" val="21869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7B67-9C54-4EE9-ACC6-F00D0F7160F8}"/>
              </a:ext>
            </a:extLst>
          </p:cNvPr>
          <p:cNvSpPr>
            <a:spLocks noGrp="1"/>
          </p:cNvSpPr>
          <p:nvPr>
            <p:ph type="title"/>
          </p:nvPr>
        </p:nvSpPr>
        <p:spPr>
          <a:xfrm>
            <a:off x="108011" y="0"/>
            <a:ext cx="11887200" cy="1325563"/>
          </a:xfrm>
        </p:spPr>
        <p:txBody>
          <a:bodyPr>
            <a:normAutofit/>
          </a:bodyPr>
          <a:lstStyle/>
          <a:p>
            <a:r>
              <a:rPr lang="en-US" sz="4000" dirty="0">
                <a:solidFill>
                  <a:schemeClr val="bg1"/>
                </a:solidFill>
              </a:rPr>
              <a:t>What is UPK?</a:t>
            </a:r>
          </a:p>
        </p:txBody>
      </p:sp>
      <p:sp>
        <p:nvSpPr>
          <p:cNvPr id="3" name="Text Placeholder 2">
            <a:extLst>
              <a:ext uri="{FF2B5EF4-FFF2-40B4-BE49-F238E27FC236}">
                <a16:creationId xmlns:a16="http://schemas.microsoft.com/office/drawing/2014/main" id="{21114E4F-E7D3-4B7B-B0C7-091BC527726D}"/>
              </a:ext>
            </a:extLst>
          </p:cNvPr>
          <p:cNvSpPr>
            <a:spLocks noGrp="1"/>
          </p:cNvSpPr>
          <p:nvPr>
            <p:ph sz="half" idx="1"/>
          </p:nvPr>
        </p:nvSpPr>
        <p:spPr>
          <a:xfrm>
            <a:off x="152399" y="1438184"/>
            <a:ext cx="7553418" cy="4609920"/>
          </a:xfrm>
        </p:spPr>
        <p:txBody>
          <a:bodyPr>
            <a:noAutofit/>
          </a:bodyPr>
          <a:lstStyle/>
          <a:p>
            <a:r>
              <a:rPr lang="en-US" sz="2800" dirty="0"/>
              <a:t>UPK will bring together programs across early learning and K-12, relying heavily on UTK and CSPP, as well as Head Start, community-based organizations (CBOs), and private preschool.</a:t>
            </a:r>
          </a:p>
          <a:p>
            <a:r>
              <a:rPr lang="en-US" sz="2800" dirty="0"/>
              <a:t>Universal means that by 2025–26,</a:t>
            </a:r>
            <a:br>
              <a:rPr lang="en-US" sz="2800" dirty="0"/>
            </a:br>
            <a:r>
              <a:rPr lang="en-US" sz="2800" dirty="0"/>
              <a:t>regardless of background, race, zip code, immigration status, or income level – every child– has access to a quality learning experience the year before Kindergarten.</a:t>
            </a:r>
          </a:p>
        </p:txBody>
      </p:sp>
      <p:pic>
        <p:nvPicPr>
          <p:cNvPr id="13" name="Content Placeholder 12" descr="Picture of funnel showing overlapping bubbles representing Private, Head Start, CSPP, and UTK, funneling through with a final outcome of UPK coming out the funnel spout.">
            <a:extLst>
              <a:ext uri="{FF2B5EF4-FFF2-40B4-BE49-F238E27FC236}">
                <a16:creationId xmlns:a16="http://schemas.microsoft.com/office/drawing/2014/main" id="{BA1D31CB-EDFC-4696-BAC7-09BA6CC6B0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21091" y="1380848"/>
            <a:ext cx="4041430" cy="4410075"/>
          </a:xfrm>
        </p:spPr>
      </p:pic>
      <p:sp>
        <p:nvSpPr>
          <p:cNvPr id="8" name="Slide Number Placeholder 7">
            <a:extLst>
              <a:ext uri="{FF2B5EF4-FFF2-40B4-BE49-F238E27FC236}">
                <a16:creationId xmlns:a16="http://schemas.microsoft.com/office/drawing/2014/main" id="{D25DB367-93BA-4709-8638-21FCF94BECA6}"/>
              </a:ext>
            </a:extLst>
          </p:cNvPr>
          <p:cNvSpPr>
            <a:spLocks noGrp="1"/>
          </p:cNvSpPr>
          <p:nvPr>
            <p:ph type="sldNum" sz="quarter" idx="10"/>
          </p:nvPr>
        </p:nvSpPr>
        <p:spPr/>
        <p:txBody>
          <a:bodyPr/>
          <a:lstStyle/>
          <a:p>
            <a:pPr lvl="0"/>
            <a:fld id="{00000000-1234-1234-1234-123412341234}" type="slidenum">
              <a:rPr lang="en-US" smtClean="0"/>
              <a:pPr lvl="0"/>
              <a:t>12</a:t>
            </a:fld>
            <a:endParaRPr lang="en-US" dirty="0"/>
          </a:p>
        </p:txBody>
      </p:sp>
    </p:spTree>
    <p:extLst>
      <p:ext uri="{BB962C8B-B14F-4D97-AF65-F5344CB8AC3E}">
        <p14:creationId xmlns:p14="http://schemas.microsoft.com/office/powerpoint/2010/main" val="252438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12D-470C-486C-91A9-EFC19201FE33}"/>
              </a:ext>
            </a:extLst>
          </p:cNvPr>
          <p:cNvSpPr>
            <a:spLocks noGrp="1"/>
          </p:cNvSpPr>
          <p:nvPr>
            <p:ph type="title"/>
          </p:nvPr>
        </p:nvSpPr>
        <p:spPr>
          <a:xfrm>
            <a:off x="152400" y="0"/>
            <a:ext cx="11887200" cy="914787"/>
          </a:xfrm>
        </p:spPr>
        <p:txBody>
          <a:bodyPr/>
          <a:lstStyle/>
          <a:p>
            <a:r>
              <a:rPr lang="en-US" b="1" dirty="0">
                <a:latin typeface="Arial" panose="020B0604020202020204" pitchFamily="34" charset="0"/>
                <a:cs typeface="Arial" panose="020B0604020202020204" pitchFamily="34" charset="0"/>
              </a:rPr>
              <a:t>UPK Resources</a:t>
            </a:r>
          </a:p>
        </p:txBody>
      </p:sp>
      <p:sp>
        <p:nvSpPr>
          <p:cNvPr id="3" name="Content Placeholder 2">
            <a:extLst>
              <a:ext uri="{FF2B5EF4-FFF2-40B4-BE49-F238E27FC236}">
                <a16:creationId xmlns:a16="http://schemas.microsoft.com/office/drawing/2014/main" id="{886F4096-E3D1-4761-9493-097D21AF2AB5}"/>
              </a:ext>
            </a:extLst>
          </p:cNvPr>
          <p:cNvSpPr>
            <a:spLocks noGrp="1"/>
          </p:cNvSpPr>
          <p:nvPr>
            <p:ph idx="1"/>
          </p:nvPr>
        </p:nvSpPr>
        <p:spPr>
          <a:xfrm>
            <a:off x="0" y="878502"/>
            <a:ext cx="12192000" cy="4900861"/>
          </a:xfrm>
        </p:spPr>
        <p:txBody>
          <a:bodyPr vert="horz" lIns="91440" tIns="45720" rIns="91440" bIns="45720" rtlCol="0" anchor="t">
            <a:normAutofit/>
          </a:bodyPr>
          <a:lstStyle/>
          <a:p>
            <a:r>
              <a:rPr lang="en-US" sz="2600" dirty="0">
                <a:latin typeface="Arial"/>
                <a:cs typeface="Arial"/>
              </a:rPr>
              <a:t>California Educators Together:</a:t>
            </a:r>
          </a:p>
          <a:p>
            <a:pPr marL="457200" lvl="1" indent="0">
              <a:buNone/>
            </a:pPr>
            <a:r>
              <a:rPr lang="en-US" sz="2600" dirty="0">
                <a:solidFill>
                  <a:srgbClr val="FFE699"/>
                </a:solidFill>
                <a:latin typeface="Arial"/>
                <a:cs typeface="Arial"/>
                <a:hlinkClick r:id="rId3" tooltip="California Educators Together">
                  <a:extLst>
                    <a:ext uri="{A12FA001-AC4F-418D-AE19-62706E023703}">
                      <ahyp:hlinkClr xmlns:ahyp="http://schemas.microsoft.com/office/drawing/2018/hyperlinkcolor" val="tx"/>
                    </a:ext>
                  </a:extLst>
                </a:hlinkClick>
              </a:rPr>
              <a:t>https://www.caeducatorstogether.org/groups/e0cfjrjf/upk-p-3</a:t>
            </a:r>
            <a:endParaRPr lang="en-US" sz="2600" dirty="0">
              <a:solidFill>
                <a:srgbClr val="FFE699"/>
              </a:solidFill>
              <a:latin typeface="Arial" panose="020B0604020202020204" pitchFamily="34" charset="0"/>
              <a:cs typeface="Arial" panose="020B0604020202020204" pitchFamily="34" charset="0"/>
            </a:endParaRPr>
          </a:p>
          <a:p>
            <a:r>
              <a:rPr lang="en-US" sz="2600" dirty="0">
                <a:latin typeface="Arial"/>
                <a:cs typeface="Arial"/>
              </a:rPr>
              <a:t>UPK Resources:</a:t>
            </a:r>
            <a:endParaRPr lang="en-US" sz="2600" dirty="0">
              <a:latin typeface="Arial" panose="020B0604020202020204" pitchFamily="34" charset="0"/>
              <a:cs typeface="Arial" panose="020B0604020202020204" pitchFamily="34" charset="0"/>
            </a:endParaRPr>
          </a:p>
          <a:p>
            <a:pPr marL="457200" lvl="1" indent="0">
              <a:buNone/>
            </a:pPr>
            <a:r>
              <a:rPr lang="en-US" sz="2600" dirty="0">
                <a:solidFill>
                  <a:srgbClr val="FFE699"/>
                </a:solidFill>
                <a:latin typeface="Arial"/>
                <a:cs typeface="Arial"/>
                <a:hlinkClick r:id="rId4" tooltip="UPK Resources">
                  <a:extLst>
                    <a:ext uri="{A12FA001-AC4F-418D-AE19-62706E023703}">
                      <ahyp:hlinkClr xmlns:ahyp="http://schemas.microsoft.com/office/drawing/2018/hyperlinkcolor" val="tx"/>
                    </a:ext>
                  </a:extLst>
                </a:hlinkClick>
              </a:rPr>
              <a:t>https://www.cde.ca.gov/ci/gs/em/</a:t>
            </a:r>
            <a:endParaRPr lang="en-US" sz="2600" dirty="0">
              <a:solidFill>
                <a:srgbClr val="FFE699"/>
              </a:solidFill>
              <a:latin typeface="Arial" panose="020B0604020202020204" pitchFamily="34" charset="0"/>
              <a:cs typeface="Arial" panose="020B0604020202020204" pitchFamily="34" charset="0"/>
            </a:endParaRPr>
          </a:p>
          <a:p>
            <a:r>
              <a:rPr lang="en-US" sz="2600" dirty="0">
                <a:latin typeface="Arial"/>
                <a:cs typeface="Arial"/>
              </a:rPr>
              <a:t>UPK FAQs:</a:t>
            </a:r>
            <a:endParaRPr lang="en-US" sz="2600" dirty="0">
              <a:latin typeface="Arial" panose="020B0604020202020204" pitchFamily="34" charset="0"/>
              <a:cs typeface="Arial" panose="020B0604020202020204" pitchFamily="34" charset="0"/>
            </a:endParaRPr>
          </a:p>
          <a:p>
            <a:pPr marL="457200" lvl="1" indent="0">
              <a:buNone/>
            </a:pPr>
            <a:r>
              <a:rPr lang="en-US" sz="2600" dirty="0">
                <a:solidFill>
                  <a:srgbClr val="FFE699"/>
                </a:solidFill>
                <a:latin typeface="Arial"/>
                <a:cs typeface="Arial"/>
                <a:hlinkClick r:id="rId5" tooltip="UPK FAQs">
                  <a:extLst>
                    <a:ext uri="{A12FA001-AC4F-418D-AE19-62706E023703}">
                      <ahyp:hlinkClr xmlns:ahyp="http://schemas.microsoft.com/office/drawing/2018/hyperlinkcolor" val="tx"/>
                    </a:ext>
                  </a:extLst>
                </a:hlinkClick>
              </a:rPr>
              <a:t>https://www.cde.ca.gov/ci/gs/em/kinderfaq.asp</a:t>
            </a:r>
            <a:endParaRPr lang="en-US" sz="2600" dirty="0">
              <a:solidFill>
                <a:srgbClr val="FFE699"/>
              </a:solidFill>
              <a:latin typeface="Arial" panose="020B0604020202020204" pitchFamily="34" charset="0"/>
              <a:cs typeface="Arial" panose="020B0604020202020204" pitchFamily="34" charset="0"/>
            </a:endParaRPr>
          </a:p>
          <a:p>
            <a:r>
              <a:rPr lang="en-US" sz="2400" dirty="0">
                <a:latin typeface="Arial"/>
                <a:cs typeface="Arial"/>
              </a:rPr>
              <a:t>UPK Office Hour:</a:t>
            </a:r>
          </a:p>
          <a:p>
            <a:pPr marL="457200" lvl="1" indent="0">
              <a:buNone/>
            </a:pPr>
            <a:r>
              <a:rPr lang="en-US" sz="2600" dirty="0">
                <a:solidFill>
                  <a:srgbClr val="FFE699"/>
                </a:solidFill>
                <a:latin typeface="Arial"/>
                <a:cs typeface="Arial"/>
                <a:hlinkClick r:id="rId6" tooltip="UPK Office Hour web page">
                  <a:extLst>
                    <a:ext uri="{A12FA001-AC4F-418D-AE19-62706E023703}">
                      <ahyp:hlinkClr xmlns:ahyp="http://schemas.microsoft.com/office/drawing/2018/hyperlinkcolor" val="tx"/>
                    </a:ext>
                  </a:extLst>
                </a:hlinkClick>
              </a:rPr>
              <a:t>https://www.cde.ca.gov/ci/gs/em/upkofficehours.asp</a:t>
            </a:r>
            <a:endParaRPr lang="en-US" sz="2600" dirty="0">
              <a:solidFill>
                <a:srgbClr val="FFE699"/>
              </a:solidFill>
              <a:latin typeface="Arial" panose="020B0604020202020204" pitchFamily="34" charset="0"/>
              <a:cs typeface="Arial" panose="020B0604020202020204" pitchFamily="34" charset="0"/>
            </a:endParaRPr>
          </a:p>
          <a:p>
            <a:r>
              <a:rPr lang="en-US" sz="2600" dirty="0">
                <a:latin typeface="Arial"/>
                <a:cs typeface="Arial"/>
              </a:rPr>
              <a:t>System of Support for Expanded Learning:</a:t>
            </a:r>
          </a:p>
          <a:p>
            <a:pPr marL="457200" lvl="1" indent="0">
              <a:buNone/>
            </a:pPr>
            <a:r>
              <a:rPr lang="en-US" sz="2600" dirty="0">
                <a:solidFill>
                  <a:srgbClr val="FFE699"/>
                </a:solidFill>
                <a:latin typeface="Arial"/>
                <a:cs typeface="Arial"/>
                <a:hlinkClick r:id="rId7" tooltip="System of Support for Expanded Learning">
                  <a:extLst>
                    <a:ext uri="{A12FA001-AC4F-418D-AE19-62706E023703}">
                      <ahyp:hlinkClr xmlns:ahyp="http://schemas.microsoft.com/office/drawing/2018/hyperlinkcolor" val="tx"/>
                    </a:ext>
                  </a:extLst>
                </a:hlinkClick>
              </a:rPr>
              <a:t>https://www.cde.ca.gov/ls/ex/sosexplearncontacts.asp</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BA559E4-5ED5-4739-8088-E953F1B7BD5E}"/>
              </a:ext>
            </a:extLst>
          </p:cNvPr>
          <p:cNvSpPr>
            <a:spLocks noGrp="1"/>
          </p:cNvSpPr>
          <p:nvPr>
            <p:ph type="sldNum" idx="12"/>
          </p:nvPr>
        </p:nvSpPr>
        <p:spPr>
          <a:xfrm>
            <a:off x="10980260" y="6172200"/>
            <a:ext cx="1006725" cy="503784"/>
          </a:xfrm>
        </p:spPr>
        <p:txBody>
          <a:bodyPr/>
          <a:lstStyle/>
          <a:p>
            <a:pPr marL="0" lvl="0" indent="0" algn="r" rtl="0">
              <a:spcBef>
                <a:spcPts val="0"/>
              </a:spcBef>
              <a:spcAft>
                <a:spcPts val="0"/>
              </a:spcAft>
              <a:buNone/>
            </a:pPr>
            <a:fld id="{00000000-1234-1234-1234-123412341234}" type="slidenum">
              <a:rPr lang="en-US" sz="2400" dirty="0" smtClean="0">
                <a:latin typeface="Arial"/>
              </a:rPr>
              <a:t>13</a:t>
            </a:fld>
            <a:endParaRPr lang="en-US" sz="2400" dirty="0">
              <a:latin typeface="Arial"/>
            </a:endParaRPr>
          </a:p>
        </p:txBody>
      </p:sp>
    </p:spTree>
    <p:extLst>
      <p:ext uri="{BB962C8B-B14F-4D97-AF65-F5344CB8AC3E}">
        <p14:creationId xmlns:p14="http://schemas.microsoft.com/office/powerpoint/2010/main" val="328981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F452-698B-4F36-B979-DBDF8ACF3B0A}"/>
              </a:ext>
            </a:extLst>
          </p:cNvPr>
          <p:cNvSpPr>
            <a:spLocks noGrp="1"/>
          </p:cNvSpPr>
          <p:nvPr>
            <p:ph type="title"/>
          </p:nvPr>
        </p:nvSpPr>
        <p:spPr>
          <a:xfrm>
            <a:off x="152400" y="0"/>
            <a:ext cx="11887200" cy="1254154"/>
          </a:xfrm>
        </p:spPr>
        <p:txBody>
          <a:bodyPr>
            <a:normAutofit/>
          </a:bodyPr>
          <a:lstStyle/>
          <a:p>
            <a:r>
              <a:rPr lang="en-US" sz="4000" dirty="0">
                <a:solidFill>
                  <a:schemeClr val="bg1"/>
                </a:solidFill>
                <a:ea typeface="+mj-lt"/>
                <a:cs typeface="+mj-lt"/>
              </a:rPr>
              <a:t>Governor's Budget Process Timeline (1)</a:t>
            </a:r>
            <a:endParaRPr lang="en-US" sz="4000" dirty="0">
              <a:solidFill>
                <a:schemeClr val="bg1"/>
              </a:solidFill>
            </a:endParaRPr>
          </a:p>
        </p:txBody>
      </p:sp>
      <p:sp>
        <p:nvSpPr>
          <p:cNvPr id="3" name="Content Placeholder 2">
            <a:extLst>
              <a:ext uri="{FF2B5EF4-FFF2-40B4-BE49-F238E27FC236}">
                <a16:creationId xmlns:a16="http://schemas.microsoft.com/office/drawing/2014/main" id="{672E48E3-6438-47BB-A6BB-4481B7A5427D}"/>
              </a:ext>
            </a:extLst>
          </p:cNvPr>
          <p:cNvSpPr>
            <a:spLocks noGrp="1"/>
          </p:cNvSpPr>
          <p:nvPr>
            <p:ph sz="half" idx="1"/>
          </p:nvPr>
        </p:nvSpPr>
        <p:spPr>
          <a:xfrm>
            <a:off x="152400" y="1490646"/>
            <a:ext cx="11661228" cy="4886274"/>
          </a:xfrm>
        </p:spPr>
        <p:txBody>
          <a:bodyPr vert="horz" lIns="91440" tIns="45720" rIns="91440" bIns="45720" rtlCol="0" anchor="t">
            <a:normAutofit/>
          </a:bodyPr>
          <a:lstStyle/>
          <a:p>
            <a:pPr>
              <a:spcAft>
                <a:spcPts val="1800"/>
              </a:spcAft>
            </a:pPr>
            <a:r>
              <a:rPr lang="en-US" dirty="0">
                <a:ea typeface="+mn-lt"/>
                <a:cs typeface="+mn-lt"/>
              </a:rPr>
              <a:t>January 10, 2022: Budget must be submitted by Governor or Governor's Proposed Budget Released</a:t>
            </a:r>
          </a:p>
          <a:p>
            <a:pPr>
              <a:spcAft>
                <a:spcPts val="1800"/>
              </a:spcAft>
            </a:pPr>
            <a:r>
              <a:rPr lang="en-US" dirty="0">
                <a:cs typeface="Arial"/>
              </a:rPr>
              <a:t>February 1, 2022: Trailer Bill Language Released</a:t>
            </a:r>
          </a:p>
          <a:p>
            <a:pPr>
              <a:spcAft>
                <a:spcPts val="1800"/>
              </a:spcAft>
            </a:pPr>
            <a:r>
              <a:rPr lang="en-US" dirty="0">
                <a:cs typeface="Arial"/>
              </a:rPr>
              <a:t>Late February: Budget Subcommittee hearings began</a:t>
            </a:r>
          </a:p>
          <a:p>
            <a:pPr>
              <a:spcAft>
                <a:spcPts val="1800"/>
              </a:spcAft>
            </a:pPr>
            <a:r>
              <a:rPr lang="en-US" dirty="0">
                <a:cs typeface="Arial"/>
              </a:rPr>
              <a:t>May 12-16, 2022: May Revision Released</a:t>
            </a:r>
          </a:p>
          <a:p>
            <a:pPr>
              <a:spcAft>
                <a:spcPts val="1800"/>
              </a:spcAft>
            </a:pPr>
            <a:r>
              <a:rPr lang="en-US" dirty="0">
                <a:ea typeface="+mn-lt"/>
                <a:cs typeface="+mn-lt"/>
              </a:rPr>
              <a:t>June 15, 2022: Budget Bill must be passed by midnight</a:t>
            </a:r>
            <a:endParaRPr lang="en-US" dirty="0">
              <a:cs typeface="Arial"/>
            </a:endParaRPr>
          </a:p>
        </p:txBody>
      </p:sp>
      <p:sp>
        <p:nvSpPr>
          <p:cNvPr id="4" name="Slide Number Placeholder 3">
            <a:extLst>
              <a:ext uri="{FF2B5EF4-FFF2-40B4-BE49-F238E27FC236}">
                <a16:creationId xmlns:a16="http://schemas.microsoft.com/office/drawing/2014/main" id="{E8FFBD23-6B81-452B-9579-DB0F346794F4}"/>
              </a:ext>
            </a:extLst>
          </p:cNvPr>
          <p:cNvSpPr>
            <a:spLocks noGrp="1"/>
          </p:cNvSpPr>
          <p:nvPr>
            <p:ph type="sldNum" sz="quarter" idx="10"/>
          </p:nvPr>
        </p:nvSpPr>
        <p:spPr/>
        <p:txBody>
          <a:bodyPr/>
          <a:lstStyle/>
          <a:p>
            <a:fld id="{2AA74813-043C-43CB-9E82-7CAA19F31821}" type="slidenum">
              <a:rPr lang="en-US" smtClean="0"/>
              <a:pPr/>
              <a:t>14</a:t>
            </a:fld>
            <a:endParaRPr lang="en-US" dirty="0"/>
          </a:p>
        </p:txBody>
      </p:sp>
    </p:spTree>
    <p:extLst>
      <p:ext uri="{BB962C8B-B14F-4D97-AF65-F5344CB8AC3E}">
        <p14:creationId xmlns:p14="http://schemas.microsoft.com/office/powerpoint/2010/main" val="4132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F452-698B-4F36-B979-DBDF8ACF3B0A}"/>
              </a:ext>
            </a:extLst>
          </p:cNvPr>
          <p:cNvSpPr>
            <a:spLocks noGrp="1"/>
          </p:cNvSpPr>
          <p:nvPr>
            <p:ph type="title"/>
          </p:nvPr>
        </p:nvSpPr>
        <p:spPr>
          <a:xfrm>
            <a:off x="187569" y="0"/>
            <a:ext cx="11887200" cy="1325563"/>
          </a:xfrm>
        </p:spPr>
        <p:txBody>
          <a:bodyPr>
            <a:normAutofit/>
          </a:bodyPr>
          <a:lstStyle/>
          <a:p>
            <a:r>
              <a:rPr lang="en-US" sz="4000" dirty="0">
                <a:solidFill>
                  <a:schemeClr val="bg1"/>
                </a:solidFill>
                <a:ea typeface="+mj-lt"/>
                <a:cs typeface="+mj-lt"/>
              </a:rPr>
              <a:t>Governor's Budget Process Timeline (2)</a:t>
            </a:r>
            <a:endParaRPr lang="en-US" sz="4000" dirty="0">
              <a:solidFill>
                <a:schemeClr val="bg1"/>
              </a:solidFill>
            </a:endParaRPr>
          </a:p>
        </p:txBody>
      </p:sp>
      <p:sp>
        <p:nvSpPr>
          <p:cNvPr id="3" name="Content Placeholder 2">
            <a:extLst>
              <a:ext uri="{FF2B5EF4-FFF2-40B4-BE49-F238E27FC236}">
                <a16:creationId xmlns:a16="http://schemas.microsoft.com/office/drawing/2014/main" id="{30B679C5-DDB2-47F7-A3D8-65A0ED1CF0B9}"/>
              </a:ext>
            </a:extLst>
          </p:cNvPr>
          <p:cNvSpPr>
            <a:spLocks noGrp="1"/>
          </p:cNvSpPr>
          <p:nvPr>
            <p:ph sz="half" idx="1"/>
          </p:nvPr>
        </p:nvSpPr>
        <p:spPr>
          <a:xfrm>
            <a:off x="152400" y="1087317"/>
            <a:ext cx="12039600" cy="3015762"/>
          </a:xfrm>
        </p:spPr>
        <p:txBody>
          <a:bodyPr>
            <a:normAutofit/>
          </a:bodyPr>
          <a:lstStyle/>
          <a:p>
            <a:r>
              <a:rPr lang="en-US" sz="2400" dirty="0"/>
              <a:t>January 10: Governor’s Proposed Budget released</a:t>
            </a:r>
          </a:p>
          <a:p>
            <a:r>
              <a:rPr lang="en-US" sz="2400" dirty="0"/>
              <a:t>February 1: Trailer Bill Language released</a:t>
            </a:r>
          </a:p>
          <a:p>
            <a:r>
              <a:rPr lang="en-US" sz="2400" dirty="0"/>
              <a:t>Late February: Budget Subcommittee hearings began</a:t>
            </a:r>
          </a:p>
          <a:p>
            <a:r>
              <a:rPr lang="en-US" sz="2400" dirty="0"/>
              <a:t>May 13: May Revision released</a:t>
            </a:r>
          </a:p>
          <a:p>
            <a:r>
              <a:rPr lang="en-US" sz="2400" dirty="0"/>
              <a:t>Late May – early June: Budget Committee hearings</a:t>
            </a:r>
          </a:p>
          <a:p>
            <a:r>
              <a:rPr lang="en-US" sz="2400" dirty="0"/>
              <a:t>June 15: Budget Bill must be passed</a:t>
            </a:r>
          </a:p>
        </p:txBody>
      </p:sp>
      <p:pic>
        <p:nvPicPr>
          <p:cNvPr id="8" name="Content Placeholder 7">
            <a:extLst>
              <a:ext uri="{FF2B5EF4-FFF2-40B4-BE49-F238E27FC236}">
                <a16:creationId xmlns:a16="http://schemas.microsoft.com/office/drawing/2014/main" id="{D8229AFA-AB14-4332-A27C-2BD7E412B1FF}"/>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08"/>
          <a:stretch/>
        </p:blipFill>
        <p:spPr>
          <a:xfrm>
            <a:off x="584443" y="3786555"/>
            <a:ext cx="10345326" cy="2119394"/>
          </a:xfrm>
        </p:spPr>
      </p:pic>
      <p:sp>
        <p:nvSpPr>
          <p:cNvPr id="4" name="Slide Number Placeholder 3">
            <a:extLst>
              <a:ext uri="{FF2B5EF4-FFF2-40B4-BE49-F238E27FC236}">
                <a16:creationId xmlns:a16="http://schemas.microsoft.com/office/drawing/2014/main" id="{E8FFBD23-6B81-452B-9579-DB0F346794F4}"/>
              </a:ext>
            </a:extLst>
          </p:cNvPr>
          <p:cNvSpPr>
            <a:spLocks noGrp="1"/>
          </p:cNvSpPr>
          <p:nvPr>
            <p:ph type="sldNum" sz="quarter" idx="10"/>
          </p:nvPr>
        </p:nvSpPr>
        <p:spPr/>
        <p:txBody>
          <a:bodyPr/>
          <a:lstStyle/>
          <a:p>
            <a:fld id="{2AA74813-043C-43CB-9E82-7CAA19F31821}" type="slidenum">
              <a:rPr lang="en-US" smtClean="0"/>
              <a:pPr/>
              <a:t>15</a:t>
            </a:fld>
            <a:endParaRPr lang="en-US" dirty="0"/>
          </a:p>
        </p:txBody>
      </p:sp>
    </p:spTree>
    <p:extLst>
      <p:ext uri="{BB962C8B-B14F-4D97-AF65-F5344CB8AC3E}">
        <p14:creationId xmlns:p14="http://schemas.microsoft.com/office/powerpoint/2010/main" val="158576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F452-698B-4F36-B979-DBDF8ACF3B0A}"/>
              </a:ext>
            </a:extLst>
          </p:cNvPr>
          <p:cNvSpPr>
            <a:spLocks noGrp="1"/>
          </p:cNvSpPr>
          <p:nvPr>
            <p:ph type="title"/>
          </p:nvPr>
        </p:nvSpPr>
        <p:spPr>
          <a:xfrm>
            <a:off x="152400" y="0"/>
            <a:ext cx="11887200" cy="1254154"/>
          </a:xfrm>
        </p:spPr>
        <p:txBody>
          <a:bodyPr>
            <a:normAutofit/>
          </a:bodyPr>
          <a:lstStyle/>
          <a:p>
            <a:r>
              <a:rPr lang="en-US" sz="4000" dirty="0">
                <a:solidFill>
                  <a:schemeClr val="bg1"/>
                </a:solidFill>
                <a:ea typeface="+mj-lt"/>
                <a:cs typeface="+mj-lt"/>
              </a:rPr>
              <a:t>Governor's Budget Updates</a:t>
            </a:r>
            <a:endParaRPr lang="en-US" sz="4000" dirty="0">
              <a:solidFill>
                <a:schemeClr val="bg1"/>
              </a:solidFill>
            </a:endParaRPr>
          </a:p>
        </p:txBody>
      </p:sp>
      <p:sp>
        <p:nvSpPr>
          <p:cNvPr id="3" name="Content Placeholder 2">
            <a:extLst>
              <a:ext uri="{FF2B5EF4-FFF2-40B4-BE49-F238E27FC236}">
                <a16:creationId xmlns:a16="http://schemas.microsoft.com/office/drawing/2014/main" id="{672E48E3-6438-47BB-A6BB-4481B7A5427D}"/>
              </a:ext>
            </a:extLst>
          </p:cNvPr>
          <p:cNvSpPr>
            <a:spLocks noGrp="1"/>
          </p:cNvSpPr>
          <p:nvPr>
            <p:ph sz="half" idx="1"/>
          </p:nvPr>
        </p:nvSpPr>
        <p:spPr>
          <a:xfrm>
            <a:off x="353684" y="1289537"/>
            <a:ext cx="11345948" cy="4828259"/>
          </a:xfrm>
        </p:spPr>
        <p:txBody>
          <a:bodyPr vert="horz" lIns="91440" tIns="45720" rIns="91440" bIns="45720" rtlCol="0" anchor="t">
            <a:normAutofit fontScale="92500" lnSpcReduction="20000"/>
          </a:bodyPr>
          <a:lstStyle/>
          <a:p>
            <a:pPr>
              <a:spcAft>
                <a:spcPts val="1200"/>
              </a:spcAft>
            </a:pPr>
            <a:r>
              <a:rPr lang="en-US" sz="3300" dirty="0">
                <a:cs typeface="Arial" panose="020B0604020202020204"/>
              </a:rPr>
              <a:t>May 2, 2022 Senate Budget and Fiscal Review Subcommittee Number 1 on Education</a:t>
            </a:r>
          </a:p>
          <a:p>
            <a:pPr lvl="1">
              <a:spcAft>
                <a:spcPts val="1200"/>
              </a:spcAft>
              <a:buFont typeface="Arial" panose="020B0604020202020204" pitchFamily="34" charset="0"/>
              <a:buChar char="•"/>
            </a:pPr>
            <a:r>
              <a:rPr lang="en-US" sz="2800" dirty="0">
                <a:ea typeface="+mn-lt"/>
                <a:cs typeface="+mn-lt"/>
              </a:rPr>
              <a:t>Increasing reimbursement rates to the 90th percentile of the Regional Market Rate (RMR)</a:t>
            </a:r>
          </a:p>
          <a:p>
            <a:pPr lvl="1">
              <a:spcAft>
                <a:spcPts val="1200"/>
              </a:spcAft>
              <a:buFont typeface="Arial" panose="020B0604020202020204" pitchFamily="34" charset="0"/>
              <a:buChar char="•"/>
            </a:pPr>
            <a:r>
              <a:rPr lang="en-US" sz="2800" dirty="0">
                <a:ea typeface="+mn-lt"/>
                <a:cs typeface="+mn-lt"/>
              </a:rPr>
              <a:t>Extending the age range for the toddler adjustment factor to three year old children</a:t>
            </a:r>
            <a:endParaRPr lang="en-US" sz="2800" dirty="0">
              <a:cs typeface="Arial"/>
            </a:endParaRPr>
          </a:p>
          <a:p>
            <a:pPr lvl="1">
              <a:spcAft>
                <a:spcPts val="1200"/>
              </a:spcAft>
              <a:buFont typeface="Arial" panose="020B0604020202020204" pitchFamily="34" charset="0"/>
              <a:buChar char="•"/>
            </a:pPr>
            <a:r>
              <a:rPr lang="en-US" sz="2800" dirty="0">
                <a:ea typeface="+mn-lt"/>
                <a:cs typeface="+mn-lt"/>
              </a:rPr>
              <a:t>Waives family fees for an additional two years and retains hold harmless policies to pay providers based on enrollment for an additional year.  </a:t>
            </a:r>
            <a:endParaRPr lang="en-US" sz="2800" dirty="0">
              <a:cs typeface="Arial"/>
            </a:endParaRPr>
          </a:p>
          <a:p>
            <a:pPr lvl="1">
              <a:spcAft>
                <a:spcPts val="1200"/>
              </a:spcAft>
              <a:buFont typeface="Arial" panose="020B0604020202020204" pitchFamily="34" charset="0"/>
              <a:buChar char="•"/>
            </a:pPr>
            <a:r>
              <a:rPr lang="en-US" sz="2800" dirty="0">
                <a:cs typeface="Arial"/>
              </a:rPr>
              <a:t>Expanding Preschool eligibility for three and four year old children for families at 100 percent of the state median income level</a:t>
            </a:r>
          </a:p>
          <a:p>
            <a:pPr lvl="1">
              <a:spcAft>
                <a:spcPts val="1200"/>
              </a:spcAft>
              <a:buFont typeface="Arial" panose="020B0604020202020204" pitchFamily="34" charset="0"/>
              <a:buChar char="•"/>
            </a:pPr>
            <a:r>
              <a:rPr lang="en-US" sz="2800" dirty="0">
                <a:cs typeface="Arial"/>
              </a:rPr>
              <a:t>Establish Local Preschool Councils</a:t>
            </a:r>
          </a:p>
        </p:txBody>
      </p:sp>
      <p:sp>
        <p:nvSpPr>
          <p:cNvPr id="4" name="Slide Number Placeholder 3">
            <a:extLst>
              <a:ext uri="{FF2B5EF4-FFF2-40B4-BE49-F238E27FC236}">
                <a16:creationId xmlns:a16="http://schemas.microsoft.com/office/drawing/2014/main" id="{E8FFBD23-6B81-452B-9579-DB0F346794F4}"/>
              </a:ext>
            </a:extLst>
          </p:cNvPr>
          <p:cNvSpPr>
            <a:spLocks noGrp="1"/>
          </p:cNvSpPr>
          <p:nvPr>
            <p:ph type="sldNum" sz="quarter" idx="10"/>
          </p:nvPr>
        </p:nvSpPr>
        <p:spPr/>
        <p:txBody>
          <a:bodyPr/>
          <a:lstStyle/>
          <a:p>
            <a:fld id="{2AA74813-043C-43CB-9E82-7CAA19F31821}" type="slidenum">
              <a:rPr lang="en-US" smtClean="0"/>
              <a:pPr/>
              <a:t>16</a:t>
            </a:fld>
            <a:endParaRPr lang="en-US" dirty="0"/>
          </a:p>
        </p:txBody>
      </p:sp>
    </p:spTree>
    <p:extLst>
      <p:ext uri="{BB962C8B-B14F-4D97-AF65-F5344CB8AC3E}">
        <p14:creationId xmlns:p14="http://schemas.microsoft.com/office/powerpoint/2010/main" val="322619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C905-B76A-4EE0-B11D-864387D90D41}"/>
              </a:ext>
            </a:extLst>
          </p:cNvPr>
          <p:cNvSpPr>
            <a:spLocks noGrp="1"/>
          </p:cNvSpPr>
          <p:nvPr>
            <p:ph type="title"/>
          </p:nvPr>
        </p:nvSpPr>
        <p:spPr/>
        <p:txBody>
          <a:bodyPr/>
          <a:lstStyle/>
          <a:p>
            <a:r>
              <a:rPr lang="en-US" dirty="0">
                <a:solidFill>
                  <a:schemeClr val="bg1"/>
                </a:solidFill>
                <a:cs typeface="Arial"/>
              </a:rPr>
              <a:t>Reimbursement For Contractors Based Off Attendance </a:t>
            </a:r>
          </a:p>
        </p:txBody>
      </p:sp>
      <p:sp>
        <p:nvSpPr>
          <p:cNvPr id="3" name="Content Placeholder 2">
            <a:extLst>
              <a:ext uri="{FF2B5EF4-FFF2-40B4-BE49-F238E27FC236}">
                <a16:creationId xmlns:a16="http://schemas.microsoft.com/office/drawing/2014/main" id="{96D49F40-FCF3-4345-AEF2-39275622F04D}"/>
              </a:ext>
            </a:extLst>
          </p:cNvPr>
          <p:cNvSpPr>
            <a:spLocks noGrp="1"/>
          </p:cNvSpPr>
          <p:nvPr>
            <p:ph idx="1"/>
          </p:nvPr>
        </p:nvSpPr>
        <p:spPr/>
        <p:txBody>
          <a:bodyPr vert="horz" lIns="91440" tIns="45720" rIns="91440" bIns="45720" rtlCol="0" anchor="t">
            <a:normAutofit lnSpcReduction="10000"/>
          </a:bodyPr>
          <a:lstStyle/>
          <a:p>
            <a:pPr>
              <a:spcAft>
                <a:spcPts val="800"/>
              </a:spcAft>
            </a:pPr>
            <a:r>
              <a:rPr lang="en-US" sz="3000" dirty="0">
                <a:ea typeface="+mn-lt"/>
                <a:cs typeface="+mn-lt"/>
              </a:rPr>
              <a:t>Reimbursement for Contractors Based off Attendance</a:t>
            </a:r>
          </a:p>
          <a:p>
            <a:pPr>
              <a:spcAft>
                <a:spcPts val="800"/>
              </a:spcAft>
            </a:pPr>
            <a:r>
              <a:rPr lang="en-US" sz="3000" dirty="0">
                <a:ea typeface="+mn-lt"/>
                <a:cs typeface="+mn-lt"/>
              </a:rPr>
              <a:t>Add uncodified language as follows: (New for May Revision)</a:t>
            </a:r>
          </a:p>
          <a:p>
            <a:pPr>
              <a:spcAft>
                <a:spcPts val="800"/>
              </a:spcAft>
            </a:pPr>
            <a:r>
              <a:rPr lang="en-US" sz="3000" dirty="0">
                <a:ea typeface="+mn-lt"/>
                <a:cs typeface="+mn-lt"/>
              </a:rPr>
              <a:t>Notwithstanding any other law, reimbursement for the 2022</a:t>
            </a:r>
            <a:r>
              <a:rPr lang="en-US" sz="3000" dirty="0">
                <a:cs typeface="Arial"/>
              </a:rPr>
              <a:t>–</a:t>
            </a:r>
            <a:r>
              <a:rPr lang="en-US" sz="3000" dirty="0">
                <a:ea typeface="+mn-lt"/>
                <a:cs typeface="+mn-lt"/>
              </a:rPr>
              <a:t>23 fiscal year (FY) shall be based on the lesser of the following:</a:t>
            </a:r>
          </a:p>
          <a:p>
            <a:pPr lvl="1">
              <a:spcAft>
                <a:spcPts val="800"/>
              </a:spcAft>
              <a:buFont typeface="Arial" panose="020B0604020202020204" pitchFamily="34" charset="0"/>
              <a:buChar char="•"/>
            </a:pPr>
            <a:r>
              <a:rPr lang="en-US" dirty="0">
                <a:ea typeface="+mn-lt"/>
                <a:cs typeface="+mn-lt"/>
              </a:rPr>
              <a:t>The maximum reimbursable amount stated in the contract. (2) Net reimbursable program costs.</a:t>
            </a:r>
          </a:p>
          <a:p>
            <a:pPr lvl="1">
              <a:buFont typeface="Arial" panose="020B0604020202020204" pitchFamily="34" charset="0"/>
              <a:buChar char="•"/>
            </a:pPr>
            <a:r>
              <a:rPr lang="en-US" dirty="0">
                <a:ea typeface="+mn-lt"/>
                <a:cs typeface="+mn-lt"/>
              </a:rPr>
              <a:t>(3) The product of the adjusted child days of enrollment for certified children times the contract rate set forth in Section 8242 per child days of enrollment.</a:t>
            </a:r>
          </a:p>
        </p:txBody>
      </p:sp>
      <p:sp>
        <p:nvSpPr>
          <p:cNvPr id="4" name="Slide Number Placeholder 3">
            <a:extLst>
              <a:ext uri="{FF2B5EF4-FFF2-40B4-BE49-F238E27FC236}">
                <a16:creationId xmlns:a16="http://schemas.microsoft.com/office/drawing/2014/main" id="{14A142F0-46C5-4219-8DCB-812D2B661197}"/>
              </a:ext>
            </a:extLst>
          </p:cNvPr>
          <p:cNvSpPr>
            <a:spLocks noGrp="1"/>
          </p:cNvSpPr>
          <p:nvPr>
            <p:ph type="sldNum" sz="quarter" idx="10"/>
          </p:nvPr>
        </p:nvSpPr>
        <p:spPr/>
        <p:txBody>
          <a:bodyPr/>
          <a:lstStyle/>
          <a:p>
            <a:fld id="{432ED76D-8188-4B28-B316-CD85396F47B0}" type="slidenum">
              <a:rPr lang="en-US" smtClean="0"/>
              <a:pPr/>
              <a:t>17</a:t>
            </a:fld>
            <a:endParaRPr lang="en-US" dirty="0"/>
          </a:p>
        </p:txBody>
      </p:sp>
    </p:spTree>
    <p:extLst>
      <p:ext uri="{BB962C8B-B14F-4D97-AF65-F5344CB8AC3E}">
        <p14:creationId xmlns:p14="http://schemas.microsoft.com/office/powerpoint/2010/main" val="425445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3D607B-23E8-4280-A999-21B8F7BAABDF}"/>
              </a:ext>
            </a:extLst>
          </p:cNvPr>
          <p:cNvSpPr>
            <a:spLocks noGrp="1"/>
          </p:cNvSpPr>
          <p:nvPr>
            <p:ph type="title"/>
          </p:nvPr>
        </p:nvSpPr>
        <p:spPr>
          <a:xfrm>
            <a:off x="68425" y="-104112"/>
            <a:ext cx="11887200" cy="1325563"/>
          </a:xfrm>
        </p:spPr>
        <p:txBody>
          <a:bodyPr/>
          <a:lstStyle/>
          <a:p>
            <a:r>
              <a:rPr lang="en-US" dirty="0">
                <a:solidFill>
                  <a:schemeClr val="bg1"/>
                </a:solidFill>
              </a:rPr>
              <a:t>The Early Education Teacher Development Grant</a:t>
            </a:r>
          </a:p>
        </p:txBody>
      </p:sp>
      <p:sp>
        <p:nvSpPr>
          <p:cNvPr id="7" name="Content Placeholder 6">
            <a:extLst>
              <a:ext uri="{FF2B5EF4-FFF2-40B4-BE49-F238E27FC236}">
                <a16:creationId xmlns:a16="http://schemas.microsoft.com/office/drawing/2014/main" id="{1CD41932-217A-4E47-B004-6A09F7D19A4F}"/>
              </a:ext>
            </a:extLst>
          </p:cNvPr>
          <p:cNvSpPr>
            <a:spLocks noGrp="1"/>
          </p:cNvSpPr>
          <p:nvPr>
            <p:ph sz="quarter" idx="11"/>
          </p:nvPr>
        </p:nvSpPr>
        <p:spPr>
          <a:xfrm>
            <a:off x="281615" y="1221451"/>
            <a:ext cx="7475869" cy="4107360"/>
          </a:xfrm>
        </p:spPr>
        <p:txBody>
          <a:bodyPr vert="horz" lIns="91440" tIns="45720" rIns="91440" bIns="45720" rtlCol="0" anchor="t">
            <a:normAutofit fontScale="92500" lnSpcReduction="10000"/>
          </a:bodyPr>
          <a:lstStyle/>
          <a:p>
            <a:r>
              <a:rPr lang="en-US" dirty="0"/>
              <a:t>The Request for Funding Application (RFA) is due May 27, 2022</a:t>
            </a:r>
            <a:endParaRPr lang="en-US" dirty="0">
              <a:cs typeface="Arial"/>
            </a:endParaRPr>
          </a:p>
          <a:p>
            <a:r>
              <a:rPr lang="en-US" dirty="0"/>
              <a:t>Please visit the RFA's webpage for:</a:t>
            </a:r>
            <a:endParaRPr lang="en-US" dirty="0">
              <a:cs typeface="Arial"/>
            </a:endParaRPr>
          </a:p>
          <a:p>
            <a:pPr lvl="1">
              <a:buFont typeface="Arial" panose="020B0604020202020204" pitchFamily="34" charset="0"/>
              <a:buChar char="•"/>
            </a:pPr>
            <a:r>
              <a:rPr lang="en-US" dirty="0">
                <a:cs typeface="Arial"/>
              </a:rPr>
              <a:t>Erratum</a:t>
            </a:r>
          </a:p>
          <a:p>
            <a:pPr lvl="1">
              <a:buFont typeface="Arial" panose="020B0604020202020204" pitchFamily="34" charset="0"/>
              <a:buChar char="•"/>
            </a:pPr>
            <a:r>
              <a:rPr lang="en-US" dirty="0">
                <a:cs typeface="Arial"/>
              </a:rPr>
              <a:t>Application</a:t>
            </a:r>
            <a:endParaRPr lang="en-US" dirty="0"/>
          </a:p>
          <a:p>
            <a:pPr lvl="1">
              <a:buFont typeface="Arial" panose="020B0604020202020204" pitchFamily="34" charset="0"/>
              <a:buChar char="•"/>
            </a:pPr>
            <a:r>
              <a:rPr lang="en-US" dirty="0"/>
              <a:t>Instructions</a:t>
            </a:r>
            <a:endParaRPr lang="en-US" dirty="0">
              <a:cs typeface="Arial"/>
            </a:endParaRPr>
          </a:p>
          <a:p>
            <a:pPr lvl="1">
              <a:buFont typeface="Arial" panose="020B0604020202020204" pitchFamily="34" charset="0"/>
              <a:buChar char="•"/>
            </a:pPr>
            <a:r>
              <a:rPr lang="en-US" dirty="0">
                <a:cs typeface="Arial"/>
              </a:rPr>
              <a:t>Technical Assistance webinar recording</a:t>
            </a:r>
            <a:endParaRPr lang="en-US" dirty="0"/>
          </a:p>
          <a:p>
            <a:r>
              <a:rPr lang="en-US" dirty="0"/>
              <a:t>Questions? Email:</a:t>
            </a:r>
            <a:endParaRPr lang="en-US" dirty="0">
              <a:cs typeface="Arial"/>
            </a:endParaRPr>
          </a:p>
          <a:p>
            <a:pPr marL="0" indent="0">
              <a:buNone/>
            </a:pPr>
            <a:r>
              <a:rPr lang="en-US" dirty="0">
                <a:solidFill>
                  <a:schemeClr val="accent4">
                    <a:lumMod val="40000"/>
                    <a:lumOff val="60000"/>
                  </a:schemeClr>
                </a:solidFill>
                <a:hlinkClick r:id="rId3" tooltip="UPK Workforce email">
                  <a:extLst>
                    <a:ext uri="{A12FA001-AC4F-418D-AE19-62706E023703}">
                      <ahyp:hlinkClr xmlns:ahyp="http://schemas.microsoft.com/office/drawing/2018/hyperlinkcolor" val="tx"/>
                    </a:ext>
                  </a:extLst>
                </a:hlinkClick>
              </a:rPr>
              <a:t>UPKWorkforceRFA@cde.ca.gov</a:t>
            </a:r>
            <a:endParaRPr lang="en-US" dirty="0">
              <a:solidFill>
                <a:schemeClr val="accent4">
                  <a:lumMod val="40000"/>
                  <a:lumOff val="60000"/>
                </a:schemeClr>
              </a:solidFill>
              <a:cs typeface="Arial"/>
            </a:endParaRPr>
          </a:p>
        </p:txBody>
      </p:sp>
      <p:pic>
        <p:nvPicPr>
          <p:cNvPr id="8" name="Content Placeholder 7" descr="Two children, outside on play structure. ">
            <a:extLst>
              <a:ext uri="{FF2B5EF4-FFF2-40B4-BE49-F238E27FC236}">
                <a16:creationId xmlns:a16="http://schemas.microsoft.com/office/drawing/2014/main" id="{8ACD8C66-9E24-48D4-AA49-692E0024697C}"/>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8181975" y="856231"/>
            <a:ext cx="3266685" cy="4887793"/>
          </a:xfrm>
        </p:spPr>
      </p:pic>
      <p:sp>
        <p:nvSpPr>
          <p:cNvPr id="3" name="Content Placeholder 2">
            <a:extLst>
              <a:ext uri="{FF2B5EF4-FFF2-40B4-BE49-F238E27FC236}">
                <a16:creationId xmlns:a16="http://schemas.microsoft.com/office/drawing/2014/main" id="{B7CC9DD2-6ACE-45CC-AC70-C7DDB257C110}"/>
              </a:ext>
            </a:extLst>
          </p:cNvPr>
          <p:cNvSpPr>
            <a:spLocks noGrp="1"/>
          </p:cNvSpPr>
          <p:nvPr>
            <p:ph sz="quarter" idx="13"/>
          </p:nvPr>
        </p:nvSpPr>
        <p:spPr>
          <a:xfrm>
            <a:off x="4813624" y="5702652"/>
            <a:ext cx="7378376" cy="393051"/>
          </a:xfrm>
        </p:spPr>
        <p:txBody>
          <a:bodyPr>
            <a:normAutofit lnSpcReduction="10000"/>
          </a:bodyPr>
          <a:lstStyle/>
          <a:p>
            <a:pPr marL="0" indent="0">
              <a:buNone/>
            </a:pPr>
            <a:r>
              <a:rPr lang="en-US" sz="2400" dirty="0"/>
              <a:t>Photo Credit: Kidango Decoto Center; Union City, CA</a:t>
            </a:r>
          </a:p>
        </p:txBody>
      </p:sp>
      <p:sp>
        <p:nvSpPr>
          <p:cNvPr id="5" name="Slide Number Placeholder 4">
            <a:extLst>
              <a:ext uri="{FF2B5EF4-FFF2-40B4-BE49-F238E27FC236}">
                <a16:creationId xmlns:a16="http://schemas.microsoft.com/office/drawing/2014/main" id="{C744ED4E-8BC9-44D6-AB1D-7218E89A6518}"/>
              </a:ext>
            </a:extLst>
          </p:cNvPr>
          <p:cNvSpPr>
            <a:spLocks noGrp="1"/>
          </p:cNvSpPr>
          <p:nvPr>
            <p:ph type="sldNum" sz="quarter" idx="10"/>
          </p:nvPr>
        </p:nvSpPr>
        <p:spPr/>
        <p:txBody>
          <a:bodyPr/>
          <a:lstStyle/>
          <a:p>
            <a:fld id="{432ED76D-8188-4B28-B316-CD85396F47B0}" type="slidenum">
              <a:rPr lang="en-US" smtClean="0"/>
              <a:pPr/>
              <a:t>18</a:t>
            </a:fld>
            <a:endParaRPr lang="en-US" dirty="0"/>
          </a:p>
        </p:txBody>
      </p:sp>
    </p:spTree>
    <p:extLst>
      <p:ext uri="{BB962C8B-B14F-4D97-AF65-F5344CB8AC3E}">
        <p14:creationId xmlns:p14="http://schemas.microsoft.com/office/powerpoint/2010/main" val="863295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BDC2359-55AF-4E3B-9AF6-2E526F8AEE10}"/>
              </a:ext>
            </a:extLst>
          </p:cNvPr>
          <p:cNvSpPr>
            <a:spLocks noGrp="1"/>
          </p:cNvSpPr>
          <p:nvPr>
            <p:ph type="title"/>
          </p:nvPr>
        </p:nvSpPr>
        <p:spPr>
          <a:xfrm>
            <a:off x="163158" y="-183477"/>
            <a:ext cx="11887200" cy="1325563"/>
          </a:xfrm>
        </p:spPr>
        <p:txBody>
          <a:bodyPr/>
          <a:lstStyle/>
          <a:p>
            <a:r>
              <a:rPr lang="en-US" b="1" dirty="0">
                <a:latin typeface="Arial"/>
                <a:cs typeface="Arial"/>
              </a:rPr>
              <a:t>Support for UPK Implementation (1)</a:t>
            </a:r>
            <a:endParaRPr lang="en-US" dirty="0"/>
          </a:p>
        </p:txBody>
      </p:sp>
      <p:sp>
        <p:nvSpPr>
          <p:cNvPr id="10" name="Content Placeholder 9">
            <a:extLst>
              <a:ext uri="{FF2B5EF4-FFF2-40B4-BE49-F238E27FC236}">
                <a16:creationId xmlns:a16="http://schemas.microsoft.com/office/drawing/2014/main" id="{AD22B5BD-88D9-417C-BAB4-5289B55A276F}"/>
              </a:ext>
            </a:extLst>
          </p:cNvPr>
          <p:cNvSpPr>
            <a:spLocks noGrp="1"/>
          </p:cNvSpPr>
          <p:nvPr>
            <p:ph sz="half" idx="1"/>
          </p:nvPr>
        </p:nvSpPr>
        <p:spPr>
          <a:xfrm>
            <a:off x="195429" y="831477"/>
            <a:ext cx="6517343" cy="5343412"/>
          </a:xfrm>
        </p:spPr>
        <p:txBody>
          <a:bodyPr>
            <a:normAutofit/>
          </a:bodyPr>
          <a:lstStyle/>
          <a:p>
            <a:r>
              <a:rPr lang="en-US" sz="2600" b="1" dirty="0">
                <a:latin typeface="Arial"/>
                <a:cs typeface="Arial"/>
              </a:rPr>
              <a:t>UPK Resources</a:t>
            </a:r>
            <a:endParaRPr lang="en-US" sz="2600" b="1" dirty="0">
              <a:solidFill>
                <a:srgbClr val="FFFFFF"/>
              </a:solidFill>
              <a:latin typeface="Arial" panose="020B0604020202020204" pitchFamily="34" charset="0"/>
              <a:ea typeface="+mn-lt"/>
              <a:cs typeface="Arial" panose="020B0604020202020204" pitchFamily="34" charset="0"/>
            </a:endParaRPr>
          </a:p>
          <a:p>
            <a:pPr lvl="1"/>
            <a:r>
              <a:rPr lang="en-US" sz="2400" dirty="0">
                <a:solidFill>
                  <a:schemeClr val="bg1"/>
                </a:solidFill>
                <a:latin typeface="Arial"/>
                <a:ea typeface="+mn-lt"/>
                <a:cs typeface="+mn-lt"/>
              </a:rPr>
              <a:t>Planning Template: Offer planning questions to support development of comprehensive plans for UPK (not required)</a:t>
            </a:r>
            <a:endParaRPr lang="en-US" sz="2400" dirty="0">
              <a:solidFill>
                <a:schemeClr val="bg1"/>
              </a:solidFill>
              <a:latin typeface="Arial"/>
              <a:ea typeface="+mn-lt"/>
              <a:cs typeface="Arial" panose="020B0604020202020204" pitchFamily="34" charset="0"/>
            </a:endParaRPr>
          </a:p>
          <a:p>
            <a:pPr lvl="1"/>
            <a:r>
              <a:rPr lang="en-US" sz="2400" dirty="0">
                <a:solidFill>
                  <a:schemeClr val="bg1"/>
                </a:solidFill>
                <a:latin typeface="Arial"/>
                <a:ea typeface="+mn-lt"/>
                <a:cs typeface="+mn-lt"/>
              </a:rPr>
              <a:t>Guidance: Corresponds to the template and introduces early education concepts, research, resources, programs, partnership opportunities, and policies</a:t>
            </a:r>
            <a:endParaRPr lang="en-US" sz="2400" dirty="0">
              <a:solidFill>
                <a:schemeClr val="bg1"/>
              </a:solidFill>
              <a:latin typeface="Arial"/>
              <a:cs typeface="Arial" panose="020B0604020202020204" pitchFamily="34" charset="0"/>
            </a:endParaRPr>
          </a:p>
          <a:p>
            <a:r>
              <a:rPr lang="en-US" sz="2600" b="1" dirty="0">
                <a:latin typeface="Arial"/>
                <a:cs typeface="Arial"/>
              </a:rPr>
              <a:t>UPK Frequently asked questions (FAQs):</a:t>
            </a:r>
            <a:r>
              <a:rPr lang="en-US" sz="2600" dirty="0">
                <a:latin typeface="Arial"/>
                <a:cs typeface="Arial"/>
              </a:rPr>
              <a:t> </a:t>
            </a:r>
            <a:r>
              <a:rPr lang="en-US" sz="2600" dirty="0">
                <a:latin typeface="Arial"/>
                <a:ea typeface="+mn-lt"/>
                <a:cs typeface="+mn-lt"/>
              </a:rPr>
              <a:t>Our FAQ page is updated periodically and covers a variety of UPK topics.</a:t>
            </a:r>
            <a:endParaRPr lang="en-US" sz="2600" dirty="0">
              <a:solidFill>
                <a:srgbClr val="FFE699"/>
              </a:solidFill>
              <a:latin typeface="Arial"/>
              <a:ea typeface="+mn-lt"/>
              <a:cs typeface="Arial"/>
            </a:endParaRPr>
          </a:p>
          <a:p>
            <a:endParaRPr lang="en-US" dirty="0"/>
          </a:p>
        </p:txBody>
      </p:sp>
      <p:pic>
        <p:nvPicPr>
          <p:cNvPr id="12" name="Content Placeholder 12" descr="Picture of funnel showing overlapping bubbles representing Private, Head Start, CSPP, and UTK, funneling through with a final outcome of UPK coming out the funnel spout.">
            <a:extLst>
              <a:ext uri="{FF2B5EF4-FFF2-40B4-BE49-F238E27FC236}">
                <a16:creationId xmlns:a16="http://schemas.microsoft.com/office/drawing/2014/main" id="{9FAE7D1D-4516-4018-9FEA-DC7E219D9F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6409" y="796067"/>
            <a:ext cx="4861460" cy="5304904"/>
          </a:xfrm>
          <a:prstGeom prst="rect">
            <a:avLst/>
          </a:prstGeom>
        </p:spPr>
      </p:pic>
      <p:sp>
        <p:nvSpPr>
          <p:cNvPr id="4" name="Slide Number Placeholder 3">
            <a:extLst>
              <a:ext uri="{FF2B5EF4-FFF2-40B4-BE49-F238E27FC236}">
                <a16:creationId xmlns:a16="http://schemas.microsoft.com/office/drawing/2014/main" id="{CE74573A-D9F4-4746-9C3F-44BF3BB1BAFF}"/>
              </a:ext>
            </a:extLst>
          </p:cNvPr>
          <p:cNvSpPr>
            <a:spLocks noGrp="1"/>
          </p:cNvSpPr>
          <p:nvPr>
            <p:ph type="sldNum" idx="12"/>
          </p:nvPr>
        </p:nvSpPr>
        <p:spPr/>
        <p:txBody>
          <a:bodyPr/>
          <a:lstStyle/>
          <a:p>
            <a:pPr lvl="0"/>
            <a:fld id="{00000000-1234-1234-1234-123412341234}" type="slidenum">
              <a:rPr lang="en-US" smtClean="0"/>
              <a:pPr lvl="0"/>
              <a:t>19</a:t>
            </a:fld>
            <a:endParaRPr lang="en-US" dirty="0"/>
          </a:p>
        </p:txBody>
      </p:sp>
    </p:spTree>
    <p:extLst>
      <p:ext uri="{BB962C8B-B14F-4D97-AF65-F5344CB8AC3E}">
        <p14:creationId xmlns:p14="http://schemas.microsoft.com/office/powerpoint/2010/main" val="107197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lstStyle/>
          <a:p>
            <a:r>
              <a:rPr lang="en-US" dirty="0">
                <a:solidFill>
                  <a:schemeClr val="bg1"/>
                </a:solidFill>
              </a:rPr>
              <a:t>Welcome and Introductions</a:t>
            </a:r>
          </a:p>
        </p:txBody>
      </p:sp>
      <p:pic>
        <p:nvPicPr>
          <p:cNvPr id="8" name="Content Placeholder 7" descr="Collage of Children with the words Everyone Belongs Todos Somos Unidos. ">
            <a:extLst>
              <a:ext uri="{FF2B5EF4-FFF2-40B4-BE49-F238E27FC236}">
                <a16:creationId xmlns:a16="http://schemas.microsoft.com/office/drawing/2014/main" id="{C8E5C4FE-FEE0-4F98-97C4-909B36E0B9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7483" y="1404124"/>
            <a:ext cx="5897033" cy="4422775"/>
          </a:xfrm>
        </p:spPr>
      </p:pic>
      <p:sp>
        <p:nvSpPr>
          <p:cNvPr id="4" name="Slide Number Placeholder 3"/>
          <p:cNvSpPr>
            <a:spLocks noGrp="1"/>
          </p:cNvSpPr>
          <p:nvPr>
            <p:ph type="sldNum" sz="quarter" idx="10"/>
          </p:nvPr>
        </p:nvSpPr>
        <p:spPr/>
        <p:txBody>
          <a:bodyPr/>
          <a:lstStyle/>
          <a:p>
            <a:fld id="{B69ECBBE-C740-4DC6-AD12-BF9691A6AD0E}" type="slidenum">
              <a:rPr lang="en-US" smtClean="0"/>
              <a:pPr/>
              <a:t>2</a:t>
            </a:fld>
            <a:endParaRPr lang="en-US" dirty="0"/>
          </a:p>
        </p:txBody>
      </p:sp>
    </p:spTree>
    <p:extLst>
      <p:ext uri="{BB962C8B-B14F-4D97-AF65-F5344CB8AC3E}">
        <p14:creationId xmlns:p14="http://schemas.microsoft.com/office/powerpoint/2010/main" val="476479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12D-470C-486C-91A9-EFC19201FE33}"/>
              </a:ext>
            </a:extLst>
          </p:cNvPr>
          <p:cNvSpPr>
            <a:spLocks noGrp="1"/>
          </p:cNvSpPr>
          <p:nvPr>
            <p:ph type="title"/>
          </p:nvPr>
        </p:nvSpPr>
        <p:spPr>
          <a:xfrm>
            <a:off x="152400" y="149679"/>
            <a:ext cx="11887200" cy="914787"/>
          </a:xfrm>
        </p:spPr>
        <p:txBody>
          <a:bodyPr/>
          <a:lstStyle/>
          <a:p>
            <a:r>
              <a:rPr lang="en-US" b="1" dirty="0">
                <a:latin typeface="Arial"/>
                <a:cs typeface="Arial"/>
              </a:rPr>
              <a:t>Support for UPK Implementation (2)</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86F4096-E3D1-4761-9493-097D21AF2AB5}"/>
              </a:ext>
            </a:extLst>
          </p:cNvPr>
          <p:cNvSpPr>
            <a:spLocks noGrp="1"/>
          </p:cNvSpPr>
          <p:nvPr>
            <p:ph idx="1"/>
          </p:nvPr>
        </p:nvSpPr>
        <p:spPr>
          <a:xfrm>
            <a:off x="0" y="1314700"/>
            <a:ext cx="12192000" cy="4192721"/>
          </a:xfrm>
        </p:spPr>
        <p:txBody>
          <a:bodyPr vert="horz" lIns="91440" tIns="45720" rIns="91440" bIns="45720" rtlCol="0" anchor="t">
            <a:noAutofit/>
          </a:bodyPr>
          <a:lstStyle/>
          <a:p>
            <a:pPr>
              <a:spcAft>
                <a:spcPts val="2800"/>
              </a:spcAft>
            </a:pPr>
            <a:r>
              <a:rPr lang="en-US" sz="2400" b="1" dirty="0">
                <a:latin typeface="Arial"/>
                <a:cs typeface="Arial"/>
              </a:rPr>
              <a:t>California Educators Together:</a:t>
            </a:r>
            <a:r>
              <a:rPr lang="en-US" sz="2400" dirty="0">
                <a:latin typeface="Arial"/>
                <a:cs typeface="Arial"/>
              </a:rPr>
              <a:t> A </a:t>
            </a:r>
            <a:r>
              <a:rPr lang="en-US" sz="2400" dirty="0">
                <a:latin typeface="Arial"/>
                <a:ea typeface="+mn-lt"/>
                <a:cs typeface="+mn-lt"/>
              </a:rPr>
              <a:t>UPK and Preschool through Grade 3 (P-3) Group on the platform shares resources and guidance for local education agencies and partners to use in preparation for the implementation of UPK in California.</a:t>
            </a:r>
            <a:endParaRPr lang="en-US" sz="2400" dirty="0">
              <a:solidFill>
                <a:srgbClr val="FFE699"/>
              </a:solidFill>
              <a:latin typeface="Arial"/>
              <a:cs typeface="Arial" panose="020B0604020202020204" pitchFamily="34" charset="0"/>
            </a:endParaRPr>
          </a:p>
          <a:p>
            <a:pPr>
              <a:spcAft>
                <a:spcPts val="2800"/>
              </a:spcAft>
            </a:pPr>
            <a:r>
              <a:rPr lang="en-US" sz="2400" b="1" dirty="0">
                <a:latin typeface="Arial"/>
                <a:cs typeface="Arial"/>
              </a:rPr>
              <a:t>UPK Office Hour:</a:t>
            </a:r>
            <a:r>
              <a:rPr lang="en-US" sz="2400" dirty="0">
                <a:latin typeface="Arial"/>
                <a:cs typeface="Arial"/>
              </a:rPr>
              <a:t> Office Hours p</a:t>
            </a:r>
            <a:r>
              <a:rPr lang="en-US" sz="2400" dirty="0">
                <a:latin typeface="Arial"/>
                <a:ea typeface="+mn-lt"/>
                <a:cs typeface="+mn-lt"/>
              </a:rPr>
              <a:t>rovide technical assistance to LEAs and county offices of education (COEs) around planning and implementation of UPK.</a:t>
            </a:r>
          </a:p>
          <a:p>
            <a:pPr>
              <a:spcAft>
                <a:spcPts val="2800"/>
              </a:spcAft>
              <a:buFont typeface="Arial"/>
              <a:buChar char="•"/>
            </a:pPr>
            <a:r>
              <a:rPr lang="en-US" sz="2400" b="1" dirty="0">
                <a:latin typeface="Arial"/>
                <a:cs typeface="Arial"/>
              </a:rPr>
              <a:t>UPK Webinar: </a:t>
            </a:r>
            <a:r>
              <a:rPr lang="en-US" sz="2400" dirty="0">
                <a:latin typeface="Arial"/>
                <a:cs typeface="Arial"/>
              </a:rPr>
              <a:t> This webinar is a c</a:t>
            </a:r>
            <a:r>
              <a:rPr lang="en-US" sz="2400" dirty="0">
                <a:latin typeface="Arial"/>
                <a:cs typeface="Calibri"/>
              </a:rPr>
              <a:t>ollaboration</a:t>
            </a:r>
            <a:r>
              <a:rPr lang="en-US" sz="2400" dirty="0">
                <a:latin typeface="Arial"/>
                <a:ea typeface="+mn-lt"/>
                <a:cs typeface="+mn-lt"/>
              </a:rPr>
              <a:t> with Head Start leaders to explore how to leverage the different funding sources with TK programs to meet the needs of families, students, and programs.</a:t>
            </a:r>
            <a:endParaRPr lang="en-US" sz="2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BA559E4-5ED5-4739-8088-E953F1B7BD5E}"/>
              </a:ext>
            </a:extLst>
          </p:cNvPr>
          <p:cNvSpPr>
            <a:spLocks noGrp="1"/>
          </p:cNvSpPr>
          <p:nvPr>
            <p:ph type="sldNum" idx="12"/>
          </p:nvPr>
        </p:nvSpPr>
        <p:spPr>
          <a:xfrm>
            <a:off x="10980260" y="6172200"/>
            <a:ext cx="1006725" cy="503784"/>
          </a:xfrm>
        </p:spPr>
        <p:txBody>
          <a:bodyPr/>
          <a:lstStyle/>
          <a:p>
            <a:pPr marL="0" lvl="0" indent="0" algn="r" rtl="0">
              <a:spcBef>
                <a:spcPts val="0"/>
              </a:spcBef>
              <a:spcAft>
                <a:spcPts val="0"/>
              </a:spcAft>
              <a:buNone/>
            </a:pPr>
            <a:fld id="{00000000-1234-1234-1234-123412341234}" type="slidenum">
              <a:rPr lang="en-US" sz="2400" dirty="0" smtClean="0">
                <a:latin typeface="Arial"/>
              </a:rPr>
              <a:t>20</a:t>
            </a:fld>
            <a:endParaRPr lang="en-US" sz="2400" dirty="0">
              <a:latin typeface="Arial"/>
            </a:endParaRPr>
          </a:p>
        </p:txBody>
      </p:sp>
    </p:spTree>
    <p:extLst>
      <p:ext uri="{BB962C8B-B14F-4D97-AF65-F5344CB8AC3E}">
        <p14:creationId xmlns:p14="http://schemas.microsoft.com/office/powerpoint/2010/main" val="330927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C905-B76A-4EE0-B11D-864387D90D41}"/>
              </a:ext>
            </a:extLst>
          </p:cNvPr>
          <p:cNvSpPr>
            <a:spLocks noGrp="1"/>
          </p:cNvSpPr>
          <p:nvPr>
            <p:ph type="title"/>
          </p:nvPr>
        </p:nvSpPr>
        <p:spPr>
          <a:xfrm>
            <a:off x="164123" y="0"/>
            <a:ext cx="11887200" cy="1325563"/>
          </a:xfrm>
        </p:spPr>
        <p:txBody>
          <a:bodyPr>
            <a:normAutofit/>
          </a:bodyPr>
          <a:lstStyle/>
          <a:p>
            <a:r>
              <a:rPr lang="en-US" sz="4000" dirty="0">
                <a:solidFill>
                  <a:schemeClr val="bg1"/>
                </a:solidFill>
                <a:cs typeface="Arial"/>
              </a:rPr>
              <a:t>Live Questions on Part One</a:t>
            </a:r>
          </a:p>
        </p:txBody>
      </p:sp>
      <p:pic>
        <p:nvPicPr>
          <p:cNvPr id="6" name="Content Placeholder 5" descr="Three girls watching a forth girl play teacher on the playground.">
            <a:extLst>
              <a:ext uri="{FF2B5EF4-FFF2-40B4-BE49-F238E27FC236}">
                <a16:creationId xmlns:a16="http://schemas.microsoft.com/office/drawing/2014/main" id="{AD69AECB-BCE9-400C-8676-4B20987E4A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12112" y="1306124"/>
            <a:ext cx="6367772" cy="4245752"/>
          </a:xfrm>
        </p:spPr>
      </p:pic>
      <p:sp>
        <p:nvSpPr>
          <p:cNvPr id="7" name="Content Placeholder 6">
            <a:extLst>
              <a:ext uri="{FF2B5EF4-FFF2-40B4-BE49-F238E27FC236}">
                <a16:creationId xmlns:a16="http://schemas.microsoft.com/office/drawing/2014/main" id="{FB0769D8-2E82-4AC7-BCDD-79E136974AEC}"/>
              </a:ext>
            </a:extLst>
          </p:cNvPr>
          <p:cNvSpPr>
            <a:spLocks noGrp="1"/>
          </p:cNvSpPr>
          <p:nvPr>
            <p:ph sz="half" idx="2"/>
          </p:nvPr>
        </p:nvSpPr>
        <p:spPr>
          <a:xfrm>
            <a:off x="1213623" y="5609064"/>
            <a:ext cx="9764751" cy="457200"/>
          </a:xfrm>
        </p:spPr>
        <p:txBody>
          <a:bodyPr>
            <a:noAutofit/>
          </a:bodyPr>
          <a:lstStyle/>
          <a:p>
            <a:pPr marL="0" indent="0">
              <a:buNone/>
            </a:pPr>
            <a:r>
              <a:rPr lang="en-US" sz="2400" dirty="0"/>
              <a:t>Photo Credit: Tree of Life International Charter School; Anderson, CA</a:t>
            </a:r>
          </a:p>
        </p:txBody>
      </p:sp>
      <p:sp>
        <p:nvSpPr>
          <p:cNvPr id="4" name="Slide Number Placeholder 3">
            <a:extLst>
              <a:ext uri="{FF2B5EF4-FFF2-40B4-BE49-F238E27FC236}">
                <a16:creationId xmlns:a16="http://schemas.microsoft.com/office/drawing/2014/main" id="{14A142F0-46C5-4219-8DCB-812D2B661197}"/>
              </a:ext>
            </a:extLst>
          </p:cNvPr>
          <p:cNvSpPr>
            <a:spLocks noGrp="1"/>
          </p:cNvSpPr>
          <p:nvPr>
            <p:ph type="sldNum" sz="quarter" idx="10"/>
          </p:nvPr>
        </p:nvSpPr>
        <p:spPr/>
        <p:txBody>
          <a:bodyPr/>
          <a:lstStyle/>
          <a:p>
            <a:fld id="{432ED76D-8188-4B28-B316-CD85396F47B0}" type="slidenum">
              <a:rPr lang="en-US" smtClean="0"/>
              <a:pPr/>
              <a:t>21</a:t>
            </a:fld>
            <a:endParaRPr lang="en-US" dirty="0"/>
          </a:p>
        </p:txBody>
      </p:sp>
    </p:spTree>
    <p:extLst>
      <p:ext uri="{BB962C8B-B14F-4D97-AF65-F5344CB8AC3E}">
        <p14:creationId xmlns:p14="http://schemas.microsoft.com/office/powerpoint/2010/main" val="2803624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458C-4446-9212-C3A0-D74117005703}"/>
              </a:ext>
            </a:extLst>
          </p:cNvPr>
          <p:cNvSpPr>
            <a:spLocks noGrp="1"/>
          </p:cNvSpPr>
          <p:nvPr>
            <p:ph type="title"/>
          </p:nvPr>
        </p:nvSpPr>
        <p:spPr>
          <a:xfrm>
            <a:off x="93785" y="0"/>
            <a:ext cx="11887200" cy="1325563"/>
          </a:xfrm>
        </p:spPr>
        <p:txBody>
          <a:bodyPr>
            <a:normAutofit/>
          </a:bodyPr>
          <a:lstStyle/>
          <a:p>
            <a:r>
              <a:rPr lang="en-US" sz="6600" dirty="0">
                <a:solidFill>
                  <a:schemeClr val="bg1"/>
                </a:solidFill>
                <a:cs typeface="Arial"/>
              </a:rPr>
              <a:t>Part Two</a:t>
            </a:r>
          </a:p>
        </p:txBody>
      </p:sp>
      <p:sp>
        <p:nvSpPr>
          <p:cNvPr id="3" name="Content Placeholder 2">
            <a:extLst>
              <a:ext uri="{FF2B5EF4-FFF2-40B4-BE49-F238E27FC236}">
                <a16:creationId xmlns:a16="http://schemas.microsoft.com/office/drawing/2014/main" id="{DD39A073-8BB1-F416-D210-C7BE88167EC5}"/>
              </a:ext>
            </a:extLst>
          </p:cNvPr>
          <p:cNvSpPr>
            <a:spLocks noGrp="1"/>
          </p:cNvSpPr>
          <p:nvPr>
            <p:ph sz="quarter" idx="11"/>
          </p:nvPr>
        </p:nvSpPr>
        <p:spPr>
          <a:xfrm>
            <a:off x="201734" y="2148254"/>
            <a:ext cx="5003311" cy="2286000"/>
          </a:xfrm>
        </p:spPr>
        <p:txBody>
          <a:bodyPr vert="horz" lIns="91440" tIns="45720" rIns="91440" bIns="45720" rtlCol="0" anchor="t">
            <a:normAutofit fontScale="92500" lnSpcReduction="20000"/>
          </a:bodyPr>
          <a:lstStyle/>
          <a:p>
            <a:pPr marL="0" indent="0" algn="ctr">
              <a:spcAft>
                <a:spcPts val="1800"/>
              </a:spcAft>
              <a:buNone/>
            </a:pPr>
            <a:r>
              <a:rPr lang="en-US" sz="4000" b="1" dirty="0">
                <a:ea typeface="+mn-lt"/>
                <a:cs typeface="+mn-lt"/>
              </a:rPr>
              <a:t>Child Development Management Information System</a:t>
            </a:r>
          </a:p>
          <a:p>
            <a:pPr marL="0" indent="0" algn="ctr">
              <a:buNone/>
            </a:pPr>
            <a:r>
              <a:rPr lang="en-US" b="1" dirty="0">
                <a:ea typeface="+mn-lt"/>
                <a:cs typeface="+mn-lt"/>
              </a:rPr>
              <a:t>Maintenance and Optimization Update</a:t>
            </a:r>
            <a:endParaRPr lang="en-US" dirty="0">
              <a:cs typeface="Arial" panose="020B0604020202020204"/>
            </a:endParaRPr>
          </a:p>
        </p:txBody>
      </p:sp>
      <p:pic>
        <p:nvPicPr>
          <p:cNvPr id="8" name="Content Placeholder 7" descr="Two children searching under a large flower pot for something.">
            <a:extLst>
              <a:ext uri="{FF2B5EF4-FFF2-40B4-BE49-F238E27FC236}">
                <a16:creationId xmlns:a16="http://schemas.microsoft.com/office/drawing/2014/main" id="{C65EAB40-B021-4BAD-9083-92EA6DD06528}"/>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476702" y="1291797"/>
            <a:ext cx="6562898" cy="4375265"/>
          </a:xfrm>
        </p:spPr>
      </p:pic>
      <p:sp>
        <p:nvSpPr>
          <p:cNvPr id="6" name="Content Placeholder 5">
            <a:extLst>
              <a:ext uri="{FF2B5EF4-FFF2-40B4-BE49-F238E27FC236}">
                <a16:creationId xmlns:a16="http://schemas.microsoft.com/office/drawing/2014/main" id="{C2F0B1AA-80E4-4895-8867-3E0E531482CF}"/>
              </a:ext>
            </a:extLst>
          </p:cNvPr>
          <p:cNvSpPr>
            <a:spLocks noGrp="1"/>
          </p:cNvSpPr>
          <p:nvPr>
            <p:ph sz="quarter" idx="13"/>
          </p:nvPr>
        </p:nvSpPr>
        <p:spPr>
          <a:xfrm>
            <a:off x="3048000" y="5729860"/>
            <a:ext cx="9144000" cy="517017"/>
          </a:xfrm>
        </p:spPr>
        <p:txBody>
          <a:bodyPr>
            <a:normAutofit/>
          </a:bodyPr>
          <a:lstStyle/>
          <a:p>
            <a:pPr marL="0" indent="0">
              <a:buNone/>
            </a:pPr>
            <a:r>
              <a:rPr lang="en-US" sz="2400" dirty="0"/>
              <a:t>Photo Credit: LaVera Williams Early Learning Center; Fresno, CA</a:t>
            </a:r>
          </a:p>
        </p:txBody>
      </p:sp>
      <p:sp>
        <p:nvSpPr>
          <p:cNvPr id="5" name="Slide Number Placeholder 4">
            <a:extLst>
              <a:ext uri="{FF2B5EF4-FFF2-40B4-BE49-F238E27FC236}">
                <a16:creationId xmlns:a16="http://schemas.microsoft.com/office/drawing/2014/main" id="{2B499D39-EDA1-E57C-A9D8-77FAEB86BF3F}"/>
              </a:ext>
            </a:extLst>
          </p:cNvPr>
          <p:cNvSpPr>
            <a:spLocks noGrp="1"/>
          </p:cNvSpPr>
          <p:nvPr>
            <p:ph type="sldNum" sz="quarter" idx="10"/>
          </p:nvPr>
        </p:nvSpPr>
        <p:spPr/>
        <p:txBody>
          <a:bodyPr/>
          <a:lstStyle/>
          <a:p>
            <a:fld id="{432ED76D-8188-4B28-B316-CD85396F47B0}" type="slidenum">
              <a:rPr lang="en-US" smtClean="0"/>
              <a:pPr/>
              <a:t>22</a:t>
            </a:fld>
            <a:endParaRPr lang="en-US" dirty="0"/>
          </a:p>
        </p:txBody>
      </p:sp>
    </p:spTree>
    <p:extLst>
      <p:ext uri="{BB962C8B-B14F-4D97-AF65-F5344CB8AC3E}">
        <p14:creationId xmlns:p14="http://schemas.microsoft.com/office/powerpoint/2010/main" val="159011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78B0-7BA7-4AEF-A989-A427DD59DA19}"/>
              </a:ext>
            </a:extLst>
          </p:cNvPr>
          <p:cNvSpPr>
            <a:spLocks noGrp="1"/>
          </p:cNvSpPr>
          <p:nvPr>
            <p:ph type="ctrTitle"/>
          </p:nvPr>
        </p:nvSpPr>
        <p:spPr>
          <a:xfrm>
            <a:off x="307535" y="1583788"/>
            <a:ext cx="11694160" cy="3832274"/>
          </a:xfrm>
        </p:spPr>
        <p:txBody>
          <a:bodyPr>
            <a:normAutofit/>
          </a:bodyPr>
          <a:lstStyle/>
          <a:p>
            <a:pPr lvl="0">
              <a:lnSpc>
                <a:spcPct val="120000"/>
              </a:lnSpc>
            </a:pPr>
            <a:r>
              <a:rPr lang="en-US" sz="5400" dirty="0"/>
              <a:t>Child Development Management Information System (CDMIS)</a:t>
            </a:r>
            <a:br>
              <a:rPr lang="en-US" sz="5400" dirty="0"/>
            </a:br>
            <a:r>
              <a:rPr lang="en-US" sz="3300" b="0" dirty="0">
                <a:solidFill>
                  <a:prstClr val="white"/>
                </a:solidFill>
              </a:rPr>
              <a:t>Maintenance and Optimization (M&amp;O) Update </a:t>
            </a:r>
            <a:br>
              <a:rPr lang="en-US" sz="3300" b="0" dirty="0">
                <a:solidFill>
                  <a:prstClr val="white"/>
                </a:solidFill>
              </a:rPr>
            </a:br>
            <a:r>
              <a:rPr lang="en-US" sz="3300" b="0" dirty="0">
                <a:solidFill>
                  <a:prstClr val="white"/>
                </a:solidFill>
              </a:rPr>
              <a:t>May 19, 2022</a:t>
            </a:r>
            <a:r>
              <a:rPr lang="en-US" sz="5400" b="0" baseline="30000" dirty="0">
                <a:solidFill>
                  <a:prstClr val="white"/>
                </a:solidFill>
              </a:rPr>
              <a:t> </a:t>
            </a:r>
            <a:endParaRPr lang="en-US" sz="5400" dirty="0"/>
          </a:p>
        </p:txBody>
      </p:sp>
      <p:sp>
        <p:nvSpPr>
          <p:cNvPr id="3" name="Slide Number Placeholder 2">
            <a:extLst>
              <a:ext uri="{FF2B5EF4-FFF2-40B4-BE49-F238E27FC236}">
                <a16:creationId xmlns:a16="http://schemas.microsoft.com/office/drawing/2014/main" id="{4732272F-7E7B-434A-8DE0-73EB2A549E0F}"/>
              </a:ext>
            </a:extLst>
          </p:cNvPr>
          <p:cNvSpPr>
            <a:spLocks noGrp="1"/>
          </p:cNvSpPr>
          <p:nvPr>
            <p:ph type="sldNum" sz="quarter" idx="10"/>
          </p:nvPr>
        </p:nvSpPr>
        <p:spPr/>
        <p:txBody>
          <a:bodyPr/>
          <a:lstStyle/>
          <a:p>
            <a:fld id="{434DB716-4346-4392-B904-40164E6AF3ED}" type="slidenum">
              <a:rPr lang="en-US" smtClean="0"/>
              <a:pPr/>
              <a:t>23</a:t>
            </a:fld>
            <a:endParaRPr lang="en-US" dirty="0"/>
          </a:p>
        </p:txBody>
      </p:sp>
    </p:spTree>
    <p:extLst>
      <p:ext uri="{BB962C8B-B14F-4D97-AF65-F5344CB8AC3E}">
        <p14:creationId xmlns:p14="http://schemas.microsoft.com/office/powerpoint/2010/main" val="1011936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DF14-D01E-4691-BC3B-C4EEEA73DEFB}"/>
              </a:ext>
            </a:extLst>
          </p:cNvPr>
          <p:cNvSpPr>
            <a:spLocks noGrp="1"/>
          </p:cNvSpPr>
          <p:nvPr>
            <p:ph type="title"/>
          </p:nvPr>
        </p:nvSpPr>
        <p:spPr>
          <a:xfrm>
            <a:off x="204952" y="0"/>
            <a:ext cx="11887200" cy="1325563"/>
          </a:xfrm>
        </p:spPr>
        <p:txBody>
          <a:bodyPr>
            <a:normAutofit/>
          </a:bodyPr>
          <a:lstStyle/>
          <a:p>
            <a:r>
              <a:rPr lang="en-US" sz="4000" dirty="0">
                <a:solidFill>
                  <a:prstClr val="white"/>
                </a:solidFill>
              </a:rPr>
              <a:t>Introduction of the CDMIS Team</a:t>
            </a:r>
            <a:endParaRPr lang="en-US" sz="4000" dirty="0"/>
          </a:p>
        </p:txBody>
      </p:sp>
      <p:sp>
        <p:nvSpPr>
          <p:cNvPr id="3" name="Content Placeholder 2">
            <a:extLst>
              <a:ext uri="{FF2B5EF4-FFF2-40B4-BE49-F238E27FC236}">
                <a16:creationId xmlns:a16="http://schemas.microsoft.com/office/drawing/2014/main" id="{B58C5308-2FD2-4B2B-A2C5-76E3AA87752A}"/>
              </a:ext>
            </a:extLst>
          </p:cNvPr>
          <p:cNvSpPr>
            <a:spLocks noGrp="1"/>
          </p:cNvSpPr>
          <p:nvPr>
            <p:ph idx="1"/>
          </p:nvPr>
        </p:nvSpPr>
        <p:spPr>
          <a:xfrm>
            <a:off x="162911" y="1505483"/>
            <a:ext cx="11887200" cy="4727152"/>
          </a:xfrm>
        </p:spPr>
        <p:txBody>
          <a:bodyPr>
            <a:normAutofit/>
          </a:bodyPr>
          <a:lstStyle/>
          <a:p>
            <a:pPr fontAlgn="base">
              <a:lnSpc>
                <a:spcPct val="120000"/>
              </a:lnSpc>
              <a:spcBef>
                <a:spcPts val="0"/>
              </a:spcBef>
            </a:pPr>
            <a:r>
              <a:rPr lang="en-US" dirty="0">
                <a:solidFill>
                  <a:prstClr val="white"/>
                </a:solidFill>
              </a:rPr>
              <a:t>Jane Liang, Ed.D.</a:t>
            </a:r>
            <a:r>
              <a:rPr lang="en-US" b="1" dirty="0">
                <a:solidFill>
                  <a:prstClr val="white"/>
                </a:solidFill>
              </a:rPr>
              <a:t> </a:t>
            </a:r>
            <a:r>
              <a:rPr lang="en-US" dirty="0">
                <a:solidFill>
                  <a:prstClr val="white"/>
                </a:solidFill>
              </a:rPr>
              <a:t>−</a:t>
            </a:r>
            <a:r>
              <a:rPr lang="en-US" b="1" dirty="0">
                <a:solidFill>
                  <a:prstClr val="white"/>
                </a:solidFill>
              </a:rPr>
              <a:t> </a:t>
            </a:r>
            <a:r>
              <a:rPr lang="en-US" dirty="0">
                <a:solidFill>
                  <a:prstClr val="white"/>
                </a:solidFill>
              </a:rPr>
              <a:t>Administrator​, Applied Data Research and Evaluation Office (ADRE)</a:t>
            </a:r>
          </a:p>
          <a:p>
            <a:pPr lvl="0" fontAlgn="base">
              <a:lnSpc>
                <a:spcPct val="300000"/>
              </a:lnSpc>
              <a:spcBef>
                <a:spcPts val="600"/>
              </a:spcBef>
            </a:pPr>
            <a:r>
              <a:rPr lang="en-US" dirty="0">
                <a:solidFill>
                  <a:prstClr val="white"/>
                </a:solidFill>
              </a:rPr>
              <a:t>Josie Chan</a:t>
            </a:r>
            <a:r>
              <a:rPr lang="en-US" b="1" dirty="0">
                <a:solidFill>
                  <a:prstClr val="white"/>
                </a:solidFill>
              </a:rPr>
              <a:t> </a:t>
            </a:r>
            <a:r>
              <a:rPr lang="en-US" dirty="0">
                <a:solidFill>
                  <a:prstClr val="white"/>
                </a:solidFill>
              </a:rPr>
              <a:t>− Staff Services Analyst, ADRE</a:t>
            </a:r>
          </a:p>
          <a:p>
            <a:pPr lvl="0" fontAlgn="base">
              <a:lnSpc>
                <a:spcPct val="300000"/>
              </a:lnSpc>
              <a:spcBef>
                <a:spcPts val="600"/>
              </a:spcBef>
            </a:pPr>
            <a:r>
              <a:rPr lang="en-US" dirty="0">
                <a:solidFill>
                  <a:prstClr val="white"/>
                </a:solidFill>
              </a:rPr>
              <a:t>Steven Granados</a:t>
            </a:r>
            <a:r>
              <a:rPr lang="en-US" b="1" dirty="0">
                <a:solidFill>
                  <a:prstClr val="white"/>
                </a:solidFill>
              </a:rPr>
              <a:t> </a:t>
            </a:r>
            <a:r>
              <a:rPr lang="en-US" dirty="0">
                <a:solidFill>
                  <a:prstClr val="white"/>
                </a:solidFill>
              </a:rPr>
              <a:t>− Staff Services Analyst, ADRE</a:t>
            </a:r>
          </a:p>
        </p:txBody>
      </p:sp>
      <p:sp>
        <p:nvSpPr>
          <p:cNvPr id="4" name="Slide Number Placeholder 3">
            <a:extLst>
              <a:ext uri="{FF2B5EF4-FFF2-40B4-BE49-F238E27FC236}">
                <a16:creationId xmlns:a16="http://schemas.microsoft.com/office/drawing/2014/main" id="{CA499910-9834-4442-A671-0CBCCDC77435}"/>
              </a:ext>
            </a:extLst>
          </p:cNvPr>
          <p:cNvSpPr>
            <a:spLocks noGrp="1"/>
          </p:cNvSpPr>
          <p:nvPr>
            <p:ph type="sldNum" sz="quarter" idx="10"/>
          </p:nvPr>
        </p:nvSpPr>
        <p:spPr/>
        <p:txBody>
          <a:bodyPr/>
          <a:lstStyle/>
          <a:p>
            <a:fld id="{432ED76D-8188-4B28-B316-CD85396F47B0}" type="slidenum">
              <a:rPr lang="en-US" smtClean="0"/>
              <a:pPr/>
              <a:t>24</a:t>
            </a:fld>
            <a:endParaRPr lang="en-US" dirty="0"/>
          </a:p>
        </p:txBody>
      </p:sp>
    </p:spTree>
    <p:extLst>
      <p:ext uri="{BB962C8B-B14F-4D97-AF65-F5344CB8AC3E}">
        <p14:creationId xmlns:p14="http://schemas.microsoft.com/office/powerpoint/2010/main" val="298305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C834-15F8-49F0-A634-3D62770F3212}"/>
              </a:ext>
            </a:extLst>
          </p:cNvPr>
          <p:cNvSpPr>
            <a:spLocks noGrp="1"/>
          </p:cNvSpPr>
          <p:nvPr>
            <p:ph type="title"/>
          </p:nvPr>
        </p:nvSpPr>
        <p:spPr>
          <a:xfrm>
            <a:off x="152400" y="12542"/>
            <a:ext cx="11887200" cy="1325563"/>
          </a:xfrm>
        </p:spPr>
        <p:txBody>
          <a:bodyPr>
            <a:normAutofit/>
          </a:bodyPr>
          <a:lstStyle/>
          <a:p>
            <a:r>
              <a:rPr lang="en-US" sz="4000" dirty="0">
                <a:solidFill>
                  <a:prstClr val="white"/>
                </a:solidFill>
              </a:rPr>
              <a:t>Overview</a:t>
            </a:r>
            <a:endParaRPr lang="en-US" sz="4000" dirty="0"/>
          </a:p>
        </p:txBody>
      </p:sp>
      <p:sp>
        <p:nvSpPr>
          <p:cNvPr id="3" name="Content Placeholder 2">
            <a:extLst>
              <a:ext uri="{FF2B5EF4-FFF2-40B4-BE49-F238E27FC236}">
                <a16:creationId xmlns:a16="http://schemas.microsoft.com/office/drawing/2014/main" id="{4B97CA25-A51F-4F2F-B7A9-14A6F2012A07}"/>
              </a:ext>
            </a:extLst>
          </p:cNvPr>
          <p:cNvSpPr>
            <a:spLocks noGrp="1"/>
          </p:cNvSpPr>
          <p:nvPr>
            <p:ph idx="1"/>
          </p:nvPr>
        </p:nvSpPr>
        <p:spPr>
          <a:xfrm>
            <a:off x="152400" y="1207787"/>
            <a:ext cx="11887200" cy="4974889"/>
          </a:xfrm>
        </p:spPr>
        <p:txBody>
          <a:bodyPr vert="horz" lIns="91440" tIns="45720" rIns="91440" bIns="45720" rtlCol="0" anchor="t">
            <a:normAutofit fontScale="92500" lnSpcReduction="20000"/>
          </a:bodyPr>
          <a:lstStyle/>
          <a:p>
            <a:pPr lvl="0">
              <a:lnSpc>
                <a:spcPct val="150000"/>
              </a:lnSpc>
              <a:spcBef>
                <a:spcPts val="800"/>
              </a:spcBef>
            </a:pPr>
            <a:r>
              <a:rPr lang="en-US" dirty="0">
                <a:solidFill>
                  <a:prstClr val="white"/>
                </a:solidFill>
              </a:rPr>
              <a:t>Purpose of CDMIS M&amp;O </a:t>
            </a:r>
          </a:p>
          <a:p>
            <a:pPr lvl="0">
              <a:lnSpc>
                <a:spcPct val="150000"/>
              </a:lnSpc>
              <a:spcBef>
                <a:spcPts val="800"/>
              </a:spcBef>
            </a:pPr>
            <a:r>
              <a:rPr lang="en-US" dirty="0">
                <a:solidFill>
                  <a:prstClr val="white"/>
                </a:solidFill>
                <a:cs typeface="Arial"/>
              </a:rPr>
              <a:t>CDMIS M&amp;O Contract</a:t>
            </a:r>
            <a:endParaRPr lang="en-US" dirty="0">
              <a:solidFill>
                <a:prstClr val="white"/>
              </a:solidFill>
            </a:endParaRPr>
          </a:p>
          <a:p>
            <a:pPr lvl="0">
              <a:lnSpc>
                <a:spcPct val="150000"/>
              </a:lnSpc>
              <a:spcBef>
                <a:spcPts val="800"/>
              </a:spcBef>
            </a:pPr>
            <a:r>
              <a:rPr lang="en-US" dirty="0">
                <a:solidFill>
                  <a:prstClr val="white"/>
                </a:solidFill>
              </a:rPr>
              <a:t>What to Expect</a:t>
            </a:r>
          </a:p>
          <a:p>
            <a:pPr lvl="0">
              <a:lnSpc>
                <a:spcPct val="150000"/>
              </a:lnSpc>
              <a:spcBef>
                <a:spcPts val="800"/>
              </a:spcBef>
            </a:pPr>
            <a:r>
              <a:rPr lang="en-US" dirty="0">
                <a:solidFill>
                  <a:prstClr val="white"/>
                </a:solidFill>
                <a:cs typeface="Arial"/>
              </a:rPr>
              <a:t>Implementation Plan</a:t>
            </a:r>
            <a:endParaRPr lang="en-US" dirty="0">
              <a:solidFill>
                <a:prstClr val="white"/>
              </a:solidFill>
            </a:endParaRPr>
          </a:p>
          <a:p>
            <a:pPr lvl="0">
              <a:lnSpc>
                <a:spcPct val="150000"/>
              </a:lnSpc>
              <a:spcBef>
                <a:spcPts val="800"/>
              </a:spcBef>
            </a:pPr>
            <a:r>
              <a:rPr lang="en-US" dirty="0">
                <a:solidFill>
                  <a:prstClr val="white"/>
                </a:solidFill>
              </a:rPr>
              <a:t>Partnership with CDMIS Users</a:t>
            </a:r>
          </a:p>
          <a:p>
            <a:pPr lvl="0">
              <a:lnSpc>
                <a:spcPct val="150000"/>
              </a:lnSpc>
              <a:spcBef>
                <a:spcPts val="800"/>
              </a:spcBef>
            </a:pPr>
            <a:r>
              <a:rPr lang="en-US" dirty="0">
                <a:solidFill>
                  <a:prstClr val="white"/>
                </a:solidFill>
              </a:rPr>
              <a:t>Timeline</a:t>
            </a:r>
          </a:p>
          <a:p>
            <a:pPr lvl="0">
              <a:lnSpc>
                <a:spcPct val="150000"/>
              </a:lnSpc>
              <a:spcBef>
                <a:spcPts val="800"/>
              </a:spcBef>
            </a:pPr>
            <a:r>
              <a:rPr lang="en-US" dirty="0">
                <a:solidFill>
                  <a:prstClr val="white"/>
                </a:solidFill>
              </a:rPr>
              <a:t>Resources and Contact Information</a:t>
            </a:r>
          </a:p>
        </p:txBody>
      </p:sp>
      <p:sp>
        <p:nvSpPr>
          <p:cNvPr id="4" name="Slide Number Placeholder 3">
            <a:extLst>
              <a:ext uri="{FF2B5EF4-FFF2-40B4-BE49-F238E27FC236}">
                <a16:creationId xmlns:a16="http://schemas.microsoft.com/office/drawing/2014/main" id="{C021A5A1-E855-4CD5-90AD-E1B931D0C02A}"/>
              </a:ext>
            </a:extLst>
          </p:cNvPr>
          <p:cNvSpPr>
            <a:spLocks noGrp="1"/>
          </p:cNvSpPr>
          <p:nvPr>
            <p:ph type="sldNum" sz="quarter" idx="10"/>
          </p:nvPr>
        </p:nvSpPr>
        <p:spPr/>
        <p:txBody>
          <a:bodyPr/>
          <a:lstStyle/>
          <a:p>
            <a:fld id="{432ED76D-8188-4B28-B316-CD85396F47B0}" type="slidenum">
              <a:rPr lang="en-US" smtClean="0"/>
              <a:pPr/>
              <a:t>25</a:t>
            </a:fld>
            <a:endParaRPr lang="en-US" dirty="0"/>
          </a:p>
        </p:txBody>
      </p:sp>
    </p:spTree>
    <p:extLst>
      <p:ext uri="{BB962C8B-B14F-4D97-AF65-F5344CB8AC3E}">
        <p14:creationId xmlns:p14="http://schemas.microsoft.com/office/powerpoint/2010/main" val="1695352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72CC-56AE-4AB6-9719-DE23E964916E}"/>
              </a:ext>
            </a:extLst>
          </p:cNvPr>
          <p:cNvSpPr>
            <a:spLocks noGrp="1"/>
          </p:cNvSpPr>
          <p:nvPr>
            <p:ph type="title"/>
          </p:nvPr>
        </p:nvSpPr>
        <p:spPr/>
        <p:txBody>
          <a:bodyPr>
            <a:normAutofit/>
          </a:bodyPr>
          <a:lstStyle/>
          <a:p>
            <a:r>
              <a:rPr lang="en-US" dirty="0">
                <a:solidFill>
                  <a:prstClr val="white"/>
                </a:solidFill>
              </a:rPr>
              <a:t>Purpose of the CDMIS Improvement Project </a:t>
            </a:r>
            <a:endParaRPr lang="en-US" dirty="0"/>
          </a:p>
        </p:txBody>
      </p:sp>
      <p:sp>
        <p:nvSpPr>
          <p:cNvPr id="3" name="Content Placeholder 2">
            <a:extLst>
              <a:ext uri="{FF2B5EF4-FFF2-40B4-BE49-F238E27FC236}">
                <a16:creationId xmlns:a16="http://schemas.microsoft.com/office/drawing/2014/main" id="{D1AA3DD6-5B5C-48B7-8367-F808D9BF5C20}"/>
              </a:ext>
            </a:extLst>
          </p:cNvPr>
          <p:cNvSpPr>
            <a:spLocks noGrp="1"/>
          </p:cNvSpPr>
          <p:nvPr>
            <p:ph idx="1"/>
          </p:nvPr>
        </p:nvSpPr>
        <p:spPr>
          <a:xfrm>
            <a:off x="152400" y="1638300"/>
            <a:ext cx="11887200" cy="4422866"/>
          </a:xfrm>
        </p:spPr>
        <p:txBody>
          <a:bodyPr vert="horz" lIns="91440" tIns="45720" rIns="91440" bIns="45720" rtlCol="0" anchor="t">
            <a:normAutofit/>
          </a:bodyPr>
          <a:lstStyle/>
          <a:p>
            <a:pPr lvl="0">
              <a:lnSpc>
                <a:spcPct val="150000"/>
              </a:lnSpc>
            </a:pPr>
            <a:r>
              <a:rPr lang="en-US" dirty="0"/>
              <a:t>To better serve all partners of early education and care programs</a:t>
            </a:r>
          </a:p>
          <a:p>
            <a:pPr>
              <a:lnSpc>
                <a:spcPct val="150000"/>
              </a:lnSpc>
            </a:pPr>
            <a:r>
              <a:rPr lang="en-US" dirty="0"/>
              <a:t>To improve the user experience</a:t>
            </a:r>
            <a:endParaRPr lang="en-US" dirty="0">
              <a:cs typeface="Arial"/>
            </a:endParaRPr>
          </a:p>
          <a:p>
            <a:pPr lvl="0">
              <a:lnSpc>
                <a:spcPct val="150000"/>
              </a:lnSpc>
            </a:pPr>
            <a:r>
              <a:rPr lang="en-US" dirty="0"/>
              <a:t>To modernize an old database system</a:t>
            </a:r>
            <a:endParaRPr lang="en-US" dirty="0">
              <a:cs typeface="Arial"/>
            </a:endParaRPr>
          </a:p>
        </p:txBody>
      </p:sp>
      <p:sp>
        <p:nvSpPr>
          <p:cNvPr id="4" name="Slide Number Placeholder 3">
            <a:extLst>
              <a:ext uri="{FF2B5EF4-FFF2-40B4-BE49-F238E27FC236}">
                <a16:creationId xmlns:a16="http://schemas.microsoft.com/office/drawing/2014/main" id="{E3139529-5E1F-4524-AF51-D10BC9AB0D16}"/>
              </a:ext>
            </a:extLst>
          </p:cNvPr>
          <p:cNvSpPr>
            <a:spLocks noGrp="1"/>
          </p:cNvSpPr>
          <p:nvPr>
            <p:ph type="sldNum" sz="quarter" idx="10"/>
          </p:nvPr>
        </p:nvSpPr>
        <p:spPr/>
        <p:txBody>
          <a:bodyPr/>
          <a:lstStyle/>
          <a:p>
            <a:fld id="{432ED76D-8188-4B28-B316-CD85396F47B0}" type="slidenum">
              <a:rPr lang="en-US" smtClean="0"/>
              <a:pPr/>
              <a:t>26</a:t>
            </a:fld>
            <a:endParaRPr lang="en-US" dirty="0"/>
          </a:p>
        </p:txBody>
      </p:sp>
    </p:spTree>
    <p:extLst>
      <p:ext uri="{BB962C8B-B14F-4D97-AF65-F5344CB8AC3E}">
        <p14:creationId xmlns:p14="http://schemas.microsoft.com/office/powerpoint/2010/main" val="2749609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60121-07BE-4AE0-8BD6-4DD7376B06C4}"/>
              </a:ext>
            </a:extLst>
          </p:cNvPr>
          <p:cNvSpPr>
            <a:spLocks noGrp="1"/>
          </p:cNvSpPr>
          <p:nvPr>
            <p:ph type="title"/>
          </p:nvPr>
        </p:nvSpPr>
        <p:spPr/>
        <p:txBody>
          <a:bodyPr>
            <a:normAutofit/>
          </a:bodyPr>
          <a:lstStyle/>
          <a:p>
            <a:r>
              <a:rPr lang="en-US" sz="4000" dirty="0">
                <a:solidFill>
                  <a:prstClr val="white"/>
                </a:solidFill>
                <a:cs typeface="Arial"/>
              </a:rPr>
              <a:t>CDMIS M&amp;O Contract</a:t>
            </a:r>
            <a:endParaRPr lang="en-US" sz="4000" dirty="0"/>
          </a:p>
        </p:txBody>
      </p:sp>
      <p:sp>
        <p:nvSpPr>
          <p:cNvPr id="3" name="Content Placeholder 2">
            <a:extLst>
              <a:ext uri="{FF2B5EF4-FFF2-40B4-BE49-F238E27FC236}">
                <a16:creationId xmlns:a16="http://schemas.microsoft.com/office/drawing/2014/main" id="{1D8799AE-F289-4AD8-B05B-10143BD57653}"/>
              </a:ext>
            </a:extLst>
          </p:cNvPr>
          <p:cNvSpPr>
            <a:spLocks noGrp="1"/>
          </p:cNvSpPr>
          <p:nvPr>
            <p:ph idx="1"/>
          </p:nvPr>
        </p:nvSpPr>
        <p:spPr>
          <a:xfrm>
            <a:off x="152400" y="1708086"/>
            <a:ext cx="11887200" cy="4422866"/>
          </a:xfrm>
        </p:spPr>
        <p:txBody>
          <a:bodyPr>
            <a:normAutofit/>
          </a:bodyPr>
          <a:lstStyle/>
          <a:p>
            <a:pPr lvl="0">
              <a:spcAft>
                <a:spcPts val="1800"/>
              </a:spcAft>
            </a:pPr>
            <a:r>
              <a:rPr lang="en-US" sz="3000" b="1" dirty="0">
                <a:solidFill>
                  <a:prstClr val="white"/>
                </a:solidFill>
                <a:cs typeface="Arial"/>
              </a:rPr>
              <a:t>Contractor: </a:t>
            </a:r>
            <a:r>
              <a:rPr lang="en-US" sz="3000" dirty="0">
                <a:solidFill>
                  <a:prstClr val="white"/>
                </a:solidFill>
                <a:cs typeface="Arial"/>
              </a:rPr>
              <a:t>Capitol Tech Solutions (CTS)</a:t>
            </a:r>
          </a:p>
          <a:p>
            <a:pPr lvl="0">
              <a:spcAft>
                <a:spcPts val="1800"/>
              </a:spcAft>
            </a:pPr>
            <a:r>
              <a:rPr lang="en-US" sz="3000" dirty="0">
                <a:solidFill>
                  <a:prstClr val="white"/>
                </a:solidFill>
                <a:cs typeface="Arial"/>
              </a:rPr>
              <a:t>Apply new technology to make the CDMIS look and feel like a modern database system</a:t>
            </a:r>
          </a:p>
          <a:p>
            <a:pPr lvl="0">
              <a:spcAft>
                <a:spcPts val="1800"/>
              </a:spcAft>
            </a:pPr>
            <a:r>
              <a:rPr lang="en-US" sz="3000" dirty="0">
                <a:solidFill>
                  <a:prstClr val="white"/>
                </a:solidFill>
                <a:cs typeface="Arial"/>
              </a:rPr>
              <a:t>Shorten electronic file transfer processing times and provides instant reports to the CDD-801A Management Report Summary</a:t>
            </a:r>
          </a:p>
          <a:p>
            <a:pPr lvl="0">
              <a:spcAft>
                <a:spcPts val="1800"/>
              </a:spcAft>
            </a:pPr>
            <a:r>
              <a:rPr lang="en-US" sz="3000" dirty="0">
                <a:solidFill>
                  <a:prstClr val="white"/>
                </a:solidFill>
                <a:cs typeface="Arial"/>
              </a:rPr>
              <a:t>Add new functionalities and features</a:t>
            </a:r>
          </a:p>
        </p:txBody>
      </p:sp>
      <p:sp>
        <p:nvSpPr>
          <p:cNvPr id="4" name="Slide Number Placeholder 3">
            <a:extLst>
              <a:ext uri="{FF2B5EF4-FFF2-40B4-BE49-F238E27FC236}">
                <a16:creationId xmlns:a16="http://schemas.microsoft.com/office/drawing/2014/main" id="{4C98E087-044E-480E-806C-0E85CE65EC48}"/>
              </a:ext>
            </a:extLst>
          </p:cNvPr>
          <p:cNvSpPr>
            <a:spLocks noGrp="1"/>
          </p:cNvSpPr>
          <p:nvPr>
            <p:ph type="sldNum" sz="quarter" idx="10"/>
          </p:nvPr>
        </p:nvSpPr>
        <p:spPr/>
        <p:txBody>
          <a:bodyPr/>
          <a:lstStyle/>
          <a:p>
            <a:fld id="{432ED76D-8188-4B28-B316-CD85396F47B0}" type="slidenum">
              <a:rPr lang="en-US" smtClean="0"/>
              <a:pPr/>
              <a:t>27</a:t>
            </a:fld>
            <a:endParaRPr lang="en-US" dirty="0"/>
          </a:p>
        </p:txBody>
      </p:sp>
    </p:spTree>
    <p:extLst>
      <p:ext uri="{BB962C8B-B14F-4D97-AF65-F5344CB8AC3E}">
        <p14:creationId xmlns:p14="http://schemas.microsoft.com/office/powerpoint/2010/main" val="3983599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A880-508A-44F1-8B55-9A515B822857}"/>
              </a:ext>
            </a:extLst>
          </p:cNvPr>
          <p:cNvSpPr>
            <a:spLocks noGrp="1"/>
          </p:cNvSpPr>
          <p:nvPr>
            <p:ph type="title"/>
          </p:nvPr>
        </p:nvSpPr>
        <p:spPr>
          <a:xfrm>
            <a:off x="152400" y="0"/>
            <a:ext cx="11887200" cy="968115"/>
          </a:xfrm>
        </p:spPr>
        <p:txBody>
          <a:bodyPr>
            <a:normAutofit/>
          </a:bodyPr>
          <a:lstStyle/>
          <a:p>
            <a:r>
              <a:rPr lang="en-US" sz="4000" dirty="0">
                <a:solidFill>
                  <a:prstClr val="white"/>
                </a:solidFill>
              </a:rPr>
              <a:t>What to Expect</a:t>
            </a:r>
            <a:endParaRPr lang="en-US" sz="4000" dirty="0"/>
          </a:p>
        </p:txBody>
      </p:sp>
      <p:sp>
        <p:nvSpPr>
          <p:cNvPr id="3" name="Content Placeholder 2">
            <a:extLst>
              <a:ext uri="{FF2B5EF4-FFF2-40B4-BE49-F238E27FC236}">
                <a16:creationId xmlns:a16="http://schemas.microsoft.com/office/drawing/2014/main" id="{EEA4416B-E1BD-4034-ACAA-D08914E32247}"/>
              </a:ext>
            </a:extLst>
          </p:cNvPr>
          <p:cNvSpPr>
            <a:spLocks noGrp="1"/>
          </p:cNvSpPr>
          <p:nvPr>
            <p:ph idx="1"/>
          </p:nvPr>
        </p:nvSpPr>
        <p:spPr>
          <a:xfrm>
            <a:off x="152400" y="815248"/>
            <a:ext cx="11887200" cy="5136980"/>
          </a:xfrm>
        </p:spPr>
        <p:txBody>
          <a:bodyPr>
            <a:normAutofit/>
          </a:bodyPr>
          <a:lstStyle/>
          <a:p>
            <a:pPr lvl="0">
              <a:lnSpc>
                <a:spcPct val="150000"/>
              </a:lnSpc>
            </a:pPr>
            <a:r>
              <a:rPr lang="en-US" dirty="0">
                <a:solidFill>
                  <a:prstClr val="white"/>
                </a:solidFill>
              </a:rPr>
              <a:t>Expanded device compatibility</a:t>
            </a:r>
          </a:p>
          <a:p>
            <a:pPr lvl="0">
              <a:lnSpc>
                <a:spcPct val="150000"/>
              </a:lnSpc>
            </a:pPr>
            <a:r>
              <a:rPr lang="en-US" dirty="0">
                <a:solidFill>
                  <a:prstClr val="white"/>
                </a:solidFill>
              </a:rPr>
              <a:t>Automation of tasks</a:t>
            </a:r>
          </a:p>
          <a:p>
            <a:pPr lvl="0">
              <a:lnSpc>
                <a:spcPct val="150000"/>
              </a:lnSpc>
            </a:pPr>
            <a:r>
              <a:rPr lang="en-US" dirty="0">
                <a:solidFill>
                  <a:prstClr val="white"/>
                </a:solidFill>
              </a:rPr>
              <a:t>New functionalities</a:t>
            </a:r>
          </a:p>
          <a:p>
            <a:pPr lvl="0">
              <a:lnSpc>
                <a:spcPct val="110000"/>
              </a:lnSpc>
            </a:pPr>
            <a:r>
              <a:rPr lang="en-US" dirty="0">
                <a:solidFill>
                  <a:prstClr val="white"/>
                </a:solidFill>
              </a:rPr>
              <a:t>Communication between CDE and CDSS and contractors</a:t>
            </a:r>
          </a:p>
          <a:p>
            <a:pPr lvl="0">
              <a:lnSpc>
                <a:spcPct val="150000"/>
              </a:lnSpc>
            </a:pPr>
            <a:r>
              <a:rPr lang="en-US" dirty="0">
                <a:solidFill>
                  <a:prstClr val="white"/>
                </a:solidFill>
              </a:rPr>
              <a:t>Status checks</a:t>
            </a:r>
          </a:p>
        </p:txBody>
      </p:sp>
      <p:sp>
        <p:nvSpPr>
          <p:cNvPr id="4" name="Slide Number Placeholder 3">
            <a:extLst>
              <a:ext uri="{FF2B5EF4-FFF2-40B4-BE49-F238E27FC236}">
                <a16:creationId xmlns:a16="http://schemas.microsoft.com/office/drawing/2014/main" id="{5651C672-71FE-4BF1-BCE7-B530BDF0191F}"/>
              </a:ext>
            </a:extLst>
          </p:cNvPr>
          <p:cNvSpPr>
            <a:spLocks noGrp="1"/>
          </p:cNvSpPr>
          <p:nvPr>
            <p:ph type="sldNum" sz="quarter" idx="10"/>
          </p:nvPr>
        </p:nvSpPr>
        <p:spPr/>
        <p:txBody>
          <a:bodyPr/>
          <a:lstStyle/>
          <a:p>
            <a:fld id="{432ED76D-8188-4B28-B316-CD85396F47B0}" type="slidenum">
              <a:rPr lang="en-US" smtClean="0"/>
              <a:pPr/>
              <a:t>28</a:t>
            </a:fld>
            <a:endParaRPr lang="en-US" dirty="0"/>
          </a:p>
        </p:txBody>
      </p:sp>
    </p:spTree>
    <p:extLst>
      <p:ext uri="{BB962C8B-B14F-4D97-AF65-F5344CB8AC3E}">
        <p14:creationId xmlns:p14="http://schemas.microsoft.com/office/powerpoint/2010/main" val="184998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C87A-3C57-41D3-B5E0-B1BD3BB78457}"/>
              </a:ext>
            </a:extLst>
          </p:cNvPr>
          <p:cNvSpPr>
            <a:spLocks noGrp="1"/>
          </p:cNvSpPr>
          <p:nvPr>
            <p:ph type="title"/>
          </p:nvPr>
        </p:nvSpPr>
        <p:spPr/>
        <p:txBody>
          <a:bodyPr>
            <a:normAutofit/>
          </a:bodyPr>
          <a:lstStyle/>
          <a:p>
            <a:r>
              <a:rPr lang="en-US" sz="4000" dirty="0">
                <a:solidFill>
                  <a:prstClr val="white"/>
                </a:solidFill>
              </a:rPr>
              <a:t>Username Recovery</a:t>
            </a:r>
            <a:endParaRPr lang="en-US" sz="4000" dirty="0"/>
          </a:p>
        </p:txBody>
      </p:sp>
      <p:sp>
        <p:nvSpPr>
          <p:cNvPr id="3" name="Content Placeholder 2">
            <a:extLst>
              <a:ext uri="{FF2B5EF4-FFF2-40B4-BE49-F238E27FC236}">
                <a16:creationId xmlns:a16="http://schemas.microsoft.com/office/drawing/2014/main" id="{92F36486-FC29-43FB-94BB-EE133F107C74}"/>
              </a:ext>
            </a:extLst>
          </p:cNvPr>
          <p:cNvSpPr>
            <a:spLocks noGrp="1"/>
          </p:cNvSpPr>
          <p:nvPr>
            <p:ph idx="1"/>
          </p:nvPr>
        </p:nvSpPr>
        <p:spPr/>
        <p:txBody>
          <a:bodyPr/>
          <a:lstStyle/>
          <a:p>
            <a:pPr lvl="0">
              <a:lnSpc>
                <a:spcPct val="100000"/>
              </a:lnSpc>
              <a:spcBef>
                <a:spcPts val="800"/>
              </a:spcBef>
              <a:spcAft>
                <a:spcPts val="600"/>
              </a:spcAft>
            </a:pPr>
            <a:r>
              <a:rPr lang="en-US" dirty="0">
                <a:solidFill>
                  <a:prstClr val="white"/>
                </a:solidFill>
                <a:ea typeface="+mn-lt"/>
                <a:cs typeface="Arial" panose="020B0604020202020204"/>
              </a:rPr>
              <a:t>Historical Process</a:t>
            </a:r>
            <a:endParaRPr lang="en-US" dirty="0">
              <a:solidFill>
                <a:prstClr val="white"/>
              </a:solidFill>
            </a:endParaRPr>
          </a:p>
          <a:p>
            <a:pPr lvl="1">
              <a:lnSpc>
                <a:spcPct val="100000"/>
              </a:lnSpc>
              <a:spcBef>
                <a:spcPts val="800"/>
              </a:spcBef>
              <a:spcAft>
                <a:spcPts val="600"/>
              </a:spcAft>
              <a:buFont typeface="Arial" panose="020B0604020202020204" pitchFamily="34" charset="0"/>
              <a:buChar char="•"/>
            </a:pPr>
            <a:r>
              <a:rPr lang="en-US" dirty="0">
                <a:solidFill>
                  <a:prstClr val="white"/>
                </a:solidFill>
                <a:ea typeface="+mn-lt"/>
                <a:cs typeface="Arial" panose="020B0604020202020204"/>
              </a:rPr>
              <a:t>User must contact their Agency Super User or CDMIS Support to recover their username</a:t>
            </a:r>
          </a:p>
          <a:p>
            <a:pPr lvl="1">
              <a:lnSpc>
                <a:spcPct val="100000"/>
              </a:lnSpc>
              <a:spcBef>
                <a:spcPts val="800"/>
              </a:spcBef>
              <a:spcAft>
                <a:spcPts val="600"/>
              </a:spcAft>
              <a:buFont typeface="Arial" panose="020B0604020202020204" pitchFamily="34" charset="0"/>
              <a:buChar char="•"/>
            </a:pPr>
            <a:r>
              <a:rPr lang="en-US" dirty="0">
                <a:solidFill>
                  <a:prstClr val="white"/>
                </a:solidFill>
                <a:ea typeface="+mn-lt"/>
                <a:cs typeface="Arial" panose="020B0604020202020204"/>
              </a:rPr>
              <a:t>User cannot independently identify this information</a:t>
            </a:r>
          </a:p>
          <a:p>
            <a:pPr lvl="0">
              <a:lnSpc>
                <a:spcPct val="100000"/>
              </a:lnSpc>
              <a:spcBef>
                <a:spcPts val="800"/>
              </a:spcBef>
              <a:spcAft>
                <a:spcPts val="600"/>
              </a:spcAft>
            </a:pPr>
            <a:r>
              <a:rPr lang="en-US" dirty="0">
                <a:solidFill>
                  <a:prstClr val="white"/>
                </a:solidFill>
                <a:ea typeface="+mn-lt"/>
                <a:cs typeface="Arial" panose="020B0604020202020204"/>
              </a:rPr>
              <a:t>Updated Process</a:t>
            </a:r>
          </a:p>
          <a:p>
            <a:pPr lvl="1">
              <a:lnSpc>
                <a:spcPct val="100000"/>
              </a:lnSpc>
              <a:spcBef>
                <a:spcPts val="800"/>
              </a:spcBef>
              <a:spcAft>
                <a:spcPts val="600"/>
              </a:spcAft>
              <a:buFont typeface="Arial" panose="020B0604020202020204" pitchFamily="34" charset="0"/>
              <a:buChar char="•"/>
            </a:pPr>
            <a:r>
              <a:rPr lang="en-US" dirty="0">
                <a:solidFill>
                  <a:prstClr val="white"/>
                </a:solidFill>
                <a:ea typeface="+mn-lt"/>
                <a:cs typeface="Arial" panose="020B0604020202020204"/>
              </a:rPr>
              <a:t>Users can utilize the "Forgot Username" function, enter in their CDMIS registered email, and receive an email with a link to view their username</a:t>
            </a:r>
          </a:p>
        </p:txBody>
      </p:sp>
      <p:sp>
        <p:nvSpPr>
          <p:cNvPr id="4" name="Slide Number Placeholder 3">
            <a:extLst>
              <a:ext uri="{FF2B5EF4-FFF2-40B4-BE49-F238E27FC236}">
                <a16:creationId xmlns:a16="http://schemas.microsoft.com/office/drawing/2014/main" id="{3F1C9393-A646-4A38-9FB4-FBEDC9526EF4}"/>
              </a:ext>
            </a:extLst>
          </p:cNvPr>
          <p:cNvSpPr>
            <a:spLocks noGrp="1"/>
          </p:cNvSpPr>
          <p:nvPr>
            <p:ph type="sldNum" sz="quarter" idx="10"/>
          </p:nvPr>
        </p:nvSpPr>
        <p:spPr/>
        <p:txBody>
          <a:bodyPr/>
          <a:lstStyle/>
          <a:p>
            <a:fld id="{432ED76D-8188-4B28-B316-CD85396F47B0}" type="slidenum">
              <a:rPr lang="en-US" smtClean="0"/>
              <a:pPr/>
              <a:t>29</a:t>
            </a:fld>
            <a:endParaRPr lang="en-US" dirty="0"/>
          </a:p>
        </p:txBody>
      </p:sp>
    </p:spTree>
    <p:extLst>
      <p:ext uri="{BB962C8B-B14F-4D97-AF65-F5344CB8AC3E}">
        <p14:creationId xmlns:p14="http://schemas.microsoft.com/office/powerpoint/2010/main" val="343302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DF717-5F55-4F5C-9A95-90F3DB58375A}"/>
              </a:ext>
            </a:extLst>
          </p:cNvPr>
          <p:cNvSpPr>
            <a:spLocks noGrp="1"/>
          </p:cNvSpPr>
          <p:nvPr>
            <p:ph type="title"/>
          </p:nvPr>
        </p:nvSpPr>
        <p:spPr>
          <a:xfrm>
            <a:off x="134644" y="0"/>
            <a:ext cx="11887200" cy="1325563"/>
          </a:xfrm>
        </p:spPr>
        <p:txBody>
          <a:bodyPr>
            <a:normAutofit/>
          </a:bodyPr>
          <a:lstStyle/>
          <a:p>
            <a:r>
              <a:rPr lang="en-US" sz="4000" dirty="0">
                <a:solidFill>
                  <a:schemeClr val="bg1"/>
                </a:solidFill>
              </a:rPr>
              <a:t>Meeting Agenda</a:t>
            </a:r>
          </a:p>
        </p:txBody>
      </p:sp>
      <p:sp>
        <p:nvSpPr>
          <p:cNvPr id="7" name="Content Placeholder 6">
            <a:extLst>
              <a:ext uri="{FF2B5EF4-FFF2-40B4-BE49-F238E27FC236}">
                <a16:creationId xmlns:a16="http://schemas.microsoft.com/office/drawing/2014/main" id="{91473AF4-009C-42E7-A284-A29CD58D3895}"/>
              </a:ext>
            </a:extLst>
          </p:cNvPr>
          <p:cNvSpPr>
            <a:spLocks noGrp="1"/>
          </p:cNvSpPr>
          <p:nvPr>
            <p:ph idx="1"/>
          </p:nvPr>
        </p:nvSpPr>
        <p:spPr>
          <a:xfrm>
            <a:off x="152400" y="1278384"/>
            <a:ext cx="11887200" cy="4782782"/>
          </a:xfrm>
        </p:spPr>
        <p:txBody>
          <a:bodyPr vert="horz" lIns="91440" tIns="45720" rIns="91440" bIns="45720" rtlCol="0" anchor="t">
            <a:normAutofit/>
          </a:bodyPr>
          <a:lstStyle/>
          <a:p>
            <a:r>
              <a:rPr lang="en-US" dirty="0">
                <a:ea typeface="+mn-lt"/>
                <a:cs typeface="+mn-lt"/>
              </a:rPr>
              <a:t>Part One:</a:t>
            </a:r>
            <a:endParaRPr lang="en-US" dirty="0"/>
          </a:p>
          <a:p>
            <a:pPr lvl="1">
              <a:buFont typeface="Arial" panose="020B0604020202020204" pitchFamily="34" charset="0"/>
              <a:buChar char="•"/>
            </a:pPr>
            <a:r>
              <a:rPr lang="en-US" dirty="0">
                <a:ea typeface="+mn-lt"/>
                <a:cs typeface="+mn-lt"/>
              </a:rPr>
              <a:t>May Revise Proposals</a:t>
            </a:r>
          </a:p>
          <a:p>
            <a:pPr lvl="1">
              <a:buFont typeface="Arial" panose="020B0604020202020204" pitchFamily="34" charset="0"/>
              <a:buChar char="•"/>
            </a:pPr>
            <a:r>
              <a:rPr lang="en-US" dirty="0">
                <a:cs typeface="Arial"/>
              </a:rPr>
              <a:t>Universal PreKindergarten Implementation (UPK) Updates</a:t>
            </a:r>
          </a:p>
          <a:p>
            <a:pPr lvl="1">
              <a:buFont typeface="Arial" panose="020B0604020202020204" pitchFamily="34" charset="0"/>
              <a:buChar char="•"/>
            </a:pPr>
            <a:r>
              <a:rPr lang="en-US" dirty="0">
                <a:cs typeface="Arial"/>
              </a:rPr>
              <a:t>Rate and Quality Workgroup</a:t>
            </a:r>
          </a:p>
          <a:p>
            <a:pPr lvl="1">
              <a:buFont typeface="Arial" panose="020B0604020202020204" pitchFamily="34" charset="0"/>
              <a:buChar char="•"/>
            </a:pPr>
            <a:r>
              <a:rPr lang="en-US" dirty="0">
                <a:cs typeface="Arial"/>
              </a:rPr>
              <a:t>Questions and Answers</a:t>
            </a:r>
          </a:p>
          <a:p>
            <a:r>
              <a:rPr lang="en-US" dirty="0">
                <a:cs typeface="Arial"/>
              </a:rPr>
              <a:t>Part Two:</a:t>
            </a:r>
          </a:p>
          <a:p>
            <a:pPr lvl="1">
              <a:buFont typeface="Arial" panose="020B0604020202020204" pitchFamily="34" charset="0"/>
              <a:buChar char="•"/>
            </a:pPr>
            <a:r>
              <a:rPr lang="en-US" dirty="0">
                <a:cs typeface="Arial"/>
              </a:rPr>
              <a:t>Child Development Management Information System (CDMIS) Maintenance and Optimization (M&amp;O) Updates</a:t>
            </a:r>
          </a:p>
          <a:p>
            <a:pPr lvl="1">
              <a:buFont typeface="Arial" panose="020B0604020202020204" pitchFamily="34" charset="0"/>
              <a:buChar char="•"/>
            </a:pPr>
            <a:r>
              <a:rPr lang="en-US" dirty="0"/>
              <a:t>Questions and Answers</a:t>
            </a:r>
            <a:endParaRPr lang="en-US" dirty="0">
              <a:cs typeface="Arial"/>
            </a:endParaRPr>
          </a:p>
        </p:txBody>
      </p:sp>
      <p:sp>
        <p:nvSpPr>
          <p:cNvPr id="4" name="Slide Number Placeholder 3">
            <a:extLst>
              <a:ext uri="{FF2B5EF4-FFF2-40B4-BE49-F238E27FC236}">
                <a16:creationId xmlns:a16="http://schemas.microsoft.com/office/drawing/2014/main" id="{00A4BBF1-0835-47EA-9AB1-EEC4AEDED64A}"/>
              </a:ext>
            </a:extLst>
          </p:cNvPr>
          <p:cNvSpPr>
            <a:spLocks noGrp="1"/>
          </p:cNvSpPr>
          <p:nvPr>
            <p:ph type="sldNum" sz="quarter" idx="10"/>
          </p:nvPr>
        </p:nvSpPr>
        <p:spPr/>
        <p:txBody>
          <a:bodyPr/>
          <a:lstStyle/>
          <a:p>
            <a:fld id="{432ED76D-8188-4B28-B316-CD85396F47B0}" type="slidenum">
              <a:rPr lang="en-US" smtClean="0"/>
              <a:pPr/>
              <a:t>3</a:t>
            </a:fld>
            <a:endParaRPr lang="en-US" dirty="0"/>
          </a:p>
        </p:txBody>
      </p:sp>
    </p:spTree>
    <p:extLst>
      <p:ext uri="{BB962C8B-B14F-4D97-AF65-F5344CB8AC3E}">
        <p14:creationId xmlns:p14="http://schemas.microsoft.com/office/powerpoint/2010/main" val="3909120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FE30-8228-4DE5-B224-462361FA7F36}"/>
              </a:ext>
            </a:extLst>
          </p:cNvPr>
          <p:cNvSpPr>
            <a:spLocks noGrp="1"/>
          </p:cNvSpPr>
          <p:nvPr>
            <p:ph type="title"/>
          </p:nvPr>
        </p:nvSpPr>
        <p:spPr/>
        <p:txBody>
          <a:bodyPr>
            <a:normAutofit/>
          </a:bodyPr>
          <a:lstStyle/>
          <a:p>
            <a:r>
              <a:rPr lang="en-US" sz="4000" dirty="0">
                <a:solidFill>
                  <a:prstClr val="white"/>
                </a:solidFill>
              </a:rPr>
              <a:t>Password Recovery</a:t>
            </a:r>
            <a:endParaRPr lang="en-US" sz="4000" dirty="0"/>
          </a:p>
        </p:txBody>
      </p:sp>
      <p:sp>
        <p:nvSpPr>
          <p:cNvPr id="3" name="Content Placeholder 2">
            <a:extLst>
              <a:ext uri="{FF2B5EF4-FFF2-40B4-BE49-F238E27FC236}">
                <a16:creationId xmlns:a16="http://schemas.microsoft.com/office/drawing/2014/main" id="{4D339141-A59A-4E6F-A89F-8191496F0793}"/>
              </a:ext>
            </a:extLst>
          </p:cNvPr>
          <p:cNvSpPr>
            <a:spLocks noGrp="1"/>
          </p:cNvSpPr>
          <p:nvPr>
            <p:ph idx="1"/>
          </p:nvPr>
        </p:nvSpPr>
        <p:spPr>
          <a:xfrm>
            <a:off x="304800" y="1337442"/>
            <a:ext cx="11887200" cy="4816281"/>
          </a:xfrm>
        </p:spPr>
        <p:txBody>
          <a:bodyPr>
            <a:normAutofit/>
          </a:bodyPr>
          <a:lstStyle/>
          <a:p>
            <a:pPr lvl="0">
              <a:lnSpc>
                <a:spcPct val="100000"/>
              </a:lnSpc>
              <a:spcBef>
                <a:spcPts val="800"/>
              </a:spcBef>
              <a:spcAft>
                <a:spcPts val="600"/>
              </a:spcAft>
            </a:pPr>
            <a:r>
              <a:rPr lang="en-US" dirty="0">
                <a:solidFill>
                  <a:prstClr val="white"/>
                </a:solidFill>
                <a:ea typeface="+mn-lt"/>
                <a:cs typeface="Arial" panose="020B0604020202020204"/>
              </a:rPr>
              <a:t>Historical Process</a:t>
            </a:r>
          </a:p>
          <a:p>
            <a:pPr lvl="1">
              <a:lnSpc>
                <a:spcPct val="100000"/>
              </a:lnSpc>
              <a:spcBef>
                <a:spcPts val="800"/>
              </a:spcBef>
              <a:spcAft>
                <a:spcPts val="600"/>
              </a:spcAft>
              <a:buFont typeface="Arial" panose="020B0604020202020204" pitchFamily="34" charset="0"/>
              <a:buChar char="•"/>
            </a:pPr>
            <a:r>
              <a:rPr lang="en-US" dirty="0">
                <a:solidFill>
                  <a:prstClr val="white"/>
                </a:solidFill>
                <a:ea typeface="+mn-lt"/>
                <a:cs typeface="Arial" panose="020B0604020202020204"/>
              </a:rPr>
              <a:t>User contacts their Agency Super User or CDMIS Support for their most recent password</a:t>
            </a:r>
          </a:p>
          <a:p>
            <a:pPr lvl="1">
              <a:lnSpc>
                <a:spcPct val="100000"/>
              </a:lnSpc>
              <a:spcBef>
                <a:spcPts val="800"/>
              </a:spcBef>
              <a:spcAft>
                <a:spcPts val="600"/>
              </a:spcAft>
              <a:buFont typeface="Arial" panose="020B0604020202020204" pitchFamily="34" charset="0"/>
              <a:buChar char="•"/>
            </a:pPr>
            <a:r>
              <a:rPr lang="en-US" dirty="0">
                <a:solidFill>
                  <a:prstClr val="white"/>
                </a:solidFill>
                <a:ea typeface="+mn-lt"/>
                <a:cs typeface="Arial" panose="020B0604020202020204"/>
              </a:rPr>
              <a:t>If they reach out to CDMIS Support, a phone call must be scheduled with a support staff</a:t>
            </a:r>
          </a:p>
          <a:p>
            <a:pPr lvl="0">
              <a:lnSpc>
                <a:spcPct val="100000"/>
              </a:lnSpc>
              <a:spcBef>
                <a:spcPts val="800"/>
              </a:spcBef>
              <a:spcAft>
                <a:spcPts val="600"/>
              </a:spcAft>
            </a:pPr>
            <a:r>
              <a:rPr lang="en-US" dirty="0">
                <a:solidFill>
                  <a:prstClr val="white"/>
                </a:solidFill>
                <a:ea typeface="+mn-lt"/>
                <a:cs typeface="Arial" panose="020B0604020202020204"/>
              </a:rPr>
              <a:t>Updated Process</a:t>
            </a:r>
          </a:p>
          <a:p>
            <a:pPr lvl="1">
              <a:lnSpc>
                <a:spcPct val="100000"/>
              </a:lnSpc>
              <a:spcBef>
                <a:spcPts val="800"/>
              </a:spcBef>
              <a:spcAft>
                <a:spcPts val="600"/>
              </a:spcAft>
              <a:buFont typeface="Arial" panose="020B0604020202020204" pitchFamily="34" charset="0"/>
              <a:buChar char="•"/>
            </a:pPr>
            <a:r>
              <a:rPr lang="en-US" dirty="0">
                <a:solidFill>
                  <a:prstClr val="white"/>
                </a:solidFill>
                <a:ea typeface="+mn-lt"/>
                <a:cs typeface="Arial" panose="020B0604020202020204"/>
              </a:rPr>
              <a:t>Users can utilize the "Forgot Password" function, enter in their CDMIS username, and receive instructions on resetting password via email</a:t>
            </a:r>
            <a:endParaRPr lang="en-US" dirty="0">
              <a:solidFill>
                <a:prstClr val="white"/>
              </a:solidFill>
            </a:endParaRPr>
          </a:p>
        </p:txBody>
      </p:sp>
      <p:sp>
        <p:nvSpPr>
          <p:cNvPr id="4" name="Slide Number Placeholder 3">
            <a:extLst>
              <a:ext uri="{FF2B5EF4-FFF2-40B4-BE49-F238E27FC236}">
                <a16:creationId xmlns:a16="http://schemas.microsoft.com/office/drawing/2014/main" id="{A28FF53E-5762-4349-BB14-A2D6ADB86DA1}"/>
              </a:ext>
            </a:extLst>
          </p:cNvPr>
          <p:cNvSpPr>
            <a:spLocks noGrp="1"/>
          </p:cNvSpPr>
          <p:nvPr>
            <p:ph type="sldNum" sz="quarter" idx="10"/>
          </p:nvPr>
        </p:nvSpPr>
        <p:spPr/>
        <p:txBody>
          <a:bodyPr/>
          <a:lstStyle/>
          <a:p>
            <a:fld id="{432ED76D-8188-4B28-B316-CD85396F47B0}" type="slidenum">
              <a:rPr lang="en-US" smtClean="0"/>
              <a:pPr/>
              <a:t>30</a:t>
            </a:fld>
            <a:endParaRPr lang="en-US" dirty="0"/>
          </a:p>
        </p:txBody>
      </p:sp>
    </p:spTree>
    <p:extLst>
      <p:ext uri="{BB962C8B-B14F-4D97-AF65-F5344CB8AC3E}">
        <p14:creationId xmlns:p14="http://schemas.microsoft.com/office/powerpoint/2010/main" val="153623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0D4A-5D0F-4C7E-A027-E2C8D555438A}"/>
              </a:ext>
            </a:extLst>
          </p:cNvPr>
          <p:cNvSpPr>
            <a:spLocks noGrp="1"/>
          </p:cNvSpPr>
          <p:nvPr>
            <p:ph type="title"/>
          </p:nvPr>
        </p:nvSpPr>
        <p:spPr/>
        <p:txBody>
          <a:bodyPr>
            <a:normAutofit/>
          </a:bodyPr>
          <a:lstStyle/>
          <a:p>
            <a:r>
              <a:rPr lang="en-US" sz="4000" dirty="0">
                <a:solidFill>
                  <a:prstClr val="white"/>
                </a:solidFill>
              </a:rPr>
              <a:t>Account Reactivation</a:t>
            </a:r>
            <a:endParaRPr lang="en-US" sz="4000" dirty="0"/>
          </a:p>
        </p:txBody>
      </p:sp>
      <p:sp>
        <p:nvSpPr>
          <p:cNvPr id="3" name="Content Placeholder 2">
            <a:extLst>
              <a:ext uri="{FF2B5EF4-FFF2-40B4-BE49-F238E27FC236}">
                <a16:creationId xmlns:a16="http://schemas.microsoft.com/office/drawing/2014/main" id="{5AF26C2E-60C9-4779-B543-EF396D4D25E8}"/>
              </a:ext>
            </a:extLst>
          </p:cNvPr>
          <p:cNvSpPr>
            <a:spLocks noGrp="1"/>
          </p:cNvSpPr>
          <p:nvPr>
            <p:ph idx="1"/>
          </p:nvPr>
        </p:nvSpPr>
        <p:spPr/>
        <p:txBody>
          <a:bodyPr>
            <a:normAutofit fontScale="92500" lnSpcReduction="20000"/>
          </a:bodyPr>
          <a:lstStyle/>
          <a:p>
            <a:pPr lvl="0">
              <a:lnSpc>
                <a:spcPct val="100000"/>
              </a:lnSpc>
              <a:spcBef>
                <a:spcPts val="800"/>
              </a:spcBef>
              <a:spcAft>
                <a:spcPts val="600"/>
              </a:spcAft>
            </a:pPr>
            <a:r>
              <a:rPr lang="en-US" sz="3500" dirty="0">
                <a:solidFill>
                  <a:prstClr val="white"/>
                </a:solidFill>
                <a:ea typeface="+mn-lt"/>
                <a:cs typeface="Arial" panose="020B0604020202020204"/>
              </a:rPr>
              <a:t>Historical Process</a:t>
            </a:r>
          </a:p>
          <a:p>
            <a:pPr lvl="1">
              <a:lnSpc>
                <a:spcPct val="100000"/>
              </a:lnSpc>
              <a:spcBef>
                <a:spcPts val="800"/>
              </a:spcBef>
              <a:spcAft>
                <a:spcPts val="600"/>
              </a:spcAft>
              <a:buFont typeface="Arial" panose="020B0604020202020204" pitchFamily="34" charset="0"/>
              <a:buChar char="•"/>
            </a:pPr>
            <a:r>
              <a:rPr lang="en-US" sz="3000" dirty="0">
                <a:solidFill>
                  <a:prstClr val="white"/>
                </a:solidFill>
                <a:ea typeface="+mn-lt"/>
                <a:cs typeface="Arial" panose="020B0604020202020204"/>
              </a:rPr>
              <a:t>Super Users must request for deactivated users to be reactivated </a:t>
            </a:r>
          </a:p>
          <a:p>
            <a:pPr lvl="1">
              <a:lnSpc>
                <a:spcPct val="100000"/>
              </a:lnSpc>
              <a:spcBef>
                <a:spcPts val="800"/>
              </a:spcBef>
              <a:spcAft>
                <a:spcPts val="600"/>
              </a:spcAft>
              <a:buFont typeface="Arial" panose="020B0604020202020204" pitchFamily="34" charset="0"/>
              <a:buChar char="•"/>
            </a:pPr>
            <a:r>
              <a:rPr lang="en-US" sz="3000" dirty="0">
                <a:solidFill>
                  <a:prstClr val="white"/>
                </a:solidFill>
                <a:ea typeface="+mn-lt"/>
                <a:cs typeface="Arial" panose="020B0604020202020204"/>
              </a:rPr>
              <a:t>CDMIS Staff must manually reactivate accounts</a:t>
            </a:r>
          </a:p>
          <a:p>
            <a:pPr lvl="1">
              <a:lnSpc>
                <a:spcPct val="100000"/>
              </a:lnSpc>
              <a:spcBef>
                <a:spcPts val="800"/>
              </a:spcBef>
              <a:spcAft>
                <a:spcPts val="600"/>
              </a:spcAft>
              <a:buFont typeface="Arial" panose="020B0604020202020204" pitchFamily="34" charset="0"/>
              <a:buChar char="•"/>
            </a:pPr>
            <a:r>
              <a:rPr lang="en-US" sz="3000" dirty="0">
                <a:solidFill>
                  <a:prstClr val="white"/>
                </a:solidFill>
                <a:ea typeface="+mn-lt"/>
                <a:cs typeface="Arial" panose="020B0604020202020204"/>
              </a:rPr>
              <a:t>User must remember username and password upon reactivation to log in</a:t>
            </a:r>
          </a:p>
          <a:p>
            <a:pPr lvl="0">
              <a:lnSpc>
                <a:spcPct val="100000"/>
              </a:lnSpc>
              <a:spcBef>
                <a:spcPts val="800"/>
              </a:spcBef>
              <a:spcAft>
                <a:spcPts val="600"/>
              </a:spcAft>
            </a:pPr>
            <a:r>
              <a:rPr lang="en-US" sz="3500" dirty="0">
                <a:solidFill>
                  <a:prstClr val="white"/>
                </a:solidFill>
                <a:ea typeface="+mn-lt"/>
                <a:cs typeface="Arial" panose="020B0604020202020204"/>
              </a:rPr>
              <a:t>Updated Process</a:t>
            </a:r>
          </a:p>
          <a:p>
            <a:pPr lvl="1">
              <a:lnSpc>
                <a:spcPct val="100000"/>
              </a:lnSpc>
              <a:spcBef>
                <a:spcPts val="800"/>
              </a:spcBef>
              <a:spcAft>
                <a:spcPts val="600"/>
              </a:spcAft>
              <a:buFont typeface="Arial" panose="020B0604020202020204" pitchFamily="34" charset="0"/>
              <a:buChar char="•"/>
            </a:pPr>
            <a:r>
              <a:rPr lang="en-US" sz="3000" dirty="0">
                <a:solidFill>
                  <a:prstClr val="white"/>
                </a:solidFill>
                <a:ea typeface="+mn-lt"/>
                <a:cs typeface="Arial" panose="020B0604020202020204"/>
              </a:rPr>
              <a:t>If the user has been deactivated due to 90 days of inactivity, they can reactivate their account by entering in their username and receiving an activation email from CDMIS</a:t>
            </a:r>
            <a:endParaRPr lang="en-US" sz="3000" dirty="0">
              <a:solidFill>
                <a:prstClr val="white"/>
              </a:solidFill>
            </a:endParaRPr>
          </a:p>
        </p:txBody>
      </p:sp>
      <p:sp>
        <p:nvSpPr>
          <p:cNvPr id="4" name="Slide Number Placeholder 3">
            <a:extLst>
              <a:ext uri="{FF2B5EF4-FFF2-40B4-BE49-F238E27FC236}">
                <a16:creationId xmlns:a16="http://schemas.microsoft.com/office/drawing/2014/main" id="{8A5D22A7-CEA1-44D3-93AA-FCDC02CAC8F2}"/>
              </a:ext>
            </a:extLst>
          </p:cNvPr>
          <p:cNvSpPr>
            <a:spLocks noGrp="1"/>
          </p:cNvSpPr>
          <p:nvPr>
            <p:ph type="sldNum" sz="quarter" idx="10"/>
          </p:nvPr>
        </p:nvSpPr>
        <p:spPr/>
        <p:txBody>
          <a:bodyPr/>
          <a:lstStyle/>
          <a:p>
            <a:fld id="{432ED76D-8188-4B28-B316-CD85396F47B0}" type="slidenum">
              <a:rPr lang="en-US" smtClean="0"/>
              <a:pPr/>
              <a:t>31</a:t>
            </a:fld>
            <a:endParaRPr lang="en-US" dirty="0"/>
          </a:p>
        </p:txBody>
      </p:sp>
    </p:spTree>
    <p:extLst>
      <p:ext uri="{BB962C8B-B14F-4D97-AF65-F5344CB8AC3E}">
        <p14:creationId xmlns:p14="http://schemas.microsoft.com/office/powerpoint/2010/main" val="2706226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9DED-F8C9-4172-8DCB-AE760B1B81B0}"/>
              </a:ext>
            </a:extLst>
          </p:cNvPr>
          <p:cNvSpPr>
            <a:spLocks noGrp="1"/>
          </p:cNvSpPr>
          <p:nvPr>
            <p:ph type="title"/>
          </p:nvPr>
        </p:nvSpPr>
        <p:spPr/>
        <p:txBody>
          <a:bodyPr>
            <a:normAutofit/>
          </a:bodyPr>
          <a:lstStyle/>
          <a:p>
            <a:r>
              <a:rPr lang="en-US" sz="4000" dirty="0">
                <a:solidFill>
                  <a:prstClr val="white"/>
                </a:solidFill>
              </a:rPr>
              <a:t>801A Submittal Status</a:t>
            </a:r>
            <a:endParaRPr lang="en-US" sz="4000" dirty="0"/>
          </a:p>
        </p:txBody>
      </p:sp>
      <p:sp>
        <p:nvSpPr>
          <p:cNvPr id="3" name="Content Placeholder 2">
            <a:extLst>
              <a:ext uri="{FF2B5EF4-FFF2-40B4-BE49-F238E27FC236}">
                <a16:creationId xmlns:a16="http://schemas.microsoft.com/office/drawing/2014/main" id="{2EBA7F68-3AB3-4A34-A66B-56C1BD01EB8E}"/>
              </a:ext>
            </a:extLst>
          </p:cNvPr>
          <p:cNvSpPr>
            <a:spLocks noGrp="1"/>
          </p:cNvSpPr>
          <p:nvPr>
            <p:ph idx="1"/>
          </p:nvPr>
        </p:nvSpPr>
        <p:spPr/>
        <p:txBody>
          <a:bodyPr vert="horz" lIns="91440" tIns="45720" rIns="91440" bIns="45720" rtlCol="0" anchor="t">
            <a:normAutofit/>
          </a:bodyPr>
          <a:lstStyle/>
          <a:p>
            <a:pPr lvl="0">
              <a:spcBef>
                <a:spcPts val="800"/>
              </a:spcBef>
              <a:spcAft>
                <a:spcPts val="1200"/>
              </a:spcAft>
            </a:pPr>
            <a:r>
              <a:rPr lang="en-US" sz="3000" dirty="0">
                <a:solidFill>
                  <a:prstClr val="white"/>
                </a:solidFill>
                <a:cs typeface="Arial" panose="020B0604020202020204"/>
              </a:rPr>
              <a:t>Users will be able to view their agency's 801A submittal status via the "</a:t>
            </a:r>
            <a:r>
              <a:rPr lang="en-US" sz="3000" dirty="0">
                <a:solidFill>
                  <a:prstClr val="white"/>
                </a:solidFill>
              </a:rPr>
              <a:t>CDD-801A Submittal Status" option</a:t>
            </a:r>
            <a:endParaRPr lang="en-US" sz="3000" dirty="0">
              <a:solidFill>
                <a:prstClr val="white"/>
              </a:solidFill>
              <a:cs typeface="Arial" panose="020B0604020202020204"/>
            </a:endParaRPr>
          </a:p>
          <a:p>
            <a:pPr lvl="0">
              <a:spcBef>
                <a:spcPts val="800"/>
              </a:spcBef>
              <a:spcAft>
                <a:spcPts val="1200"/>
              </a:spcAft>
            </a:pPr>
            <a:r>
              <a:rPr lang="en-US" sz="3000" dirty="0">
                <a:cs typeface="Arial" panose="020B0604020202020204"/>
              </a:rPr>
              <a:t>View information for a specific reporting period (month and year)</a:t>
            </a:r>
          </a:p>
          <a:p>
            <a:pPr lvl="0">
              <a:spcBef>
                <a:spcPts val="800"/>
              </a:spcBef>
              <a:spcAft>
                <a:spcPts val="1200"/>
              </a:spcAft>
            </a:pPr>
            <a:r>
              <a:rPr lang="en-US" sz="3000" dirty="0">
                <a:solidFill>
                  <a:prstClr val="white"/>
                </a:solidFill>
                <a:cs typeface="Arial" panose="020B0604020202020204"/>
              </a:rPr>
              <a:t>Compare selected reporting period numbers with previous month numbers, broken down by Program Type</a:t>
            </a:r>
          </a:p>
          <a:p>
            <a:pPr lvl="1">
              <a:spcBef>
                <a:spcPts val="800"/>
              </a:spcBef>
              <a:spcAft>
                <a:spcPts val="1200"/>
              </a:spcAft>
              <a:buFont typeface="Arial" panose="020B0604020202020204" pitchFamily="34" charset="0"/>
              <a:buChar char="•"/>
            </a:pPr>
            <a:r>
              <a:rPr lang="en-US" dirty="0">
                <a:solidFill>
                  <a:prstClr val="white"/>
                </a:solidFill>
                <a:cs typeface="Arial" panose="020B0604020202020204"/>
              </a:rPr>
              <a:t>Children Submitted</a:t>
            </a:r>
          </a:p>
          <a:p>
            <a:pPr lvl="1">
              <a:spcBef>
                <a:spcPts val="800"/>
              </a:spcBef>
              <a:spcAft>
                <a:spcPts val="1200"/>
              </a:spcAft>
              <a:buFont typeface="Arial" panose="020B0604020202020204" pitchFamily="34" charset="0"/>
              <a:buChar char="•"/>
            </a:pPr>
            <a:r>
              <a:rPr lang="en-US" dirty="0">
                <a:solidFill>
                  <a:prstClr val="white"/>
                </a:solidFill>
                <a:cs typeface="Arial" panose="020B0604020202020204"/>
              </a:rPr>
              <a:t>Families Submitted</a:t>
            </a:r>
          </a:p>
        </p:txBody>
      </p:sp>
      <p:sp>
        <p:nvSpPr>
          <p:cNvPr id="4" name="Slide Number Placeholder 3">
            <a:extLst>
              <a:ext uri="{FF2B5EF4-FFF2-40B4-BE49-F238E27FC236}">
                <a16:creationId xmlns:a16="http://schemas.microsoft.com/office/drawing/2014/main" id="{6CBAB689-9B62-4F1F-93A5-021CAB2E5066}"/>
              </a:ext>
            </a:extLst>
          </p:cNvPr>
          <p:cNvSpPr>
            <a:spLocks noGrp="1"/>
          </p:cNvSpPr>
          <p:nvPr>
            <p:ph type="sldNum" sz="quarter" idx="10"/>
          </p:nvPr>
        </p:nvSpPr>
        <p:spPr/>
        <p:txBody>
          <a:bodyPr/>
          <a:lstStyle/>
          <a:p>
            <a:fld id="{432ED76D-8188-4B28-B316-CD85396F47B0}" type="slidenum">
              <a:rPr lang="en-US" smtClean="0"/>
              <a:pPr/>
              <a:t>32</a:t>
            </a:fld>
            <a:endParaRPr lang="en-US" dirty="0"/>
          </a:p>
        </p:txBody>
      </p:sp>
    </p:spTree>
    <p:extLst>
      <p:ext uri="{BB962C8B-B14F-4D97-AF65-F5344CB8AC3E}">
        <p14:creationId xmlns:p14="http://schemas.microsoft.com/office/powerpoint/2010/main" val="2825239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70F6-7ED6-4208-96F3-3297509D72A2}"/>
              </a:ext>
            </a:extLst>
          </p:cNvPr>
          <p:cNvSpPr>
            <a:spLocks noGrp="1"/>
          </p:cNvSpPr>
          <p:nvPr>
            <p:ph type="title"/>
          </p:nvPr>
        </p:nvSpPr>
        <p:spPr/>
        <p:txBody>
          <a:bodyPr>
            <a:normAutofit/>
          </a:bodyPr>
          <a:lstStyle/>
          <a:p>
            <a:r>
              <a:rPr lang="en-US" sz="4000" dirty="0">
                <a:solidFill>
                  <a:prstClr val="white"/>
                </a:solidFill>
              </a:rPr>
              <a:t>Account</a:t>
            </a:r>
            <a:r>
              <a:rPr lang="en-US" sz="4400" dirty="0">
                <a:solidFill>
                  <a:prstClr val="white"/>
                </a:solidFill>
              </a:rPr>
              <a:t> Transaction History</a:t>
            </a:r>
            <a:endParaRPr lang="en-US" sz="4000" dirty="0"/>
          </a:p>
        </p:txBody>
      </p:sp>
      <p:sp>
        <p:nvSpPr>
          <p:cNvPr id="3" name="Content Placeholder 2">
            <a:extLst>
              <a:ext uri="{FF2B5EF4-FFF2-40B4-BE49-F238E27FC236}">
                <a16:creationId xmlns:a16="http://schemas.microsoft.com/office/drawing/2014/main" id="{4857FC8B-CECC-4D39-BAAB-5B62AC751782}"/>
              </a:ext>
            </a:extLst>
          </p:cNvPr>
          <p:cNvSpPr>
            <a:spLocks noGrp="1"/>
          </p:cNvSpPr>
          <p:nvPr>
            <p:ph idx="1"/>
          </p:nvPr>
        </p:nvSpPr>
        <p:spPr/>
        <p:txBody>
          <a:bodyPr/>
          <a:lstStyle/>
          <a:p>
            <a:pPr lvl="0">
              <a:spcAft>
                <a:spcPts val="400"/>
              </a:spcAft>
            </a:pPr>
            <a:r>
              <a:rPr lang="en-US" sz="3000" dirty="0">
                <a:solidFill>
                  <a:prstClr val="white"/>
                </a:solidFill>
                <a:ea typeface="+mn-lt"/>
                <a:cs typeface="Arial" panose="020B0604020202020204"/>
              </a:rPr>
              <a:t>Users will be able to view their agency's account transaction history via the "Account Transaction History" option</a:t>
            </a:r>
          </a:p>
          <a:p>
            <a:pPr lvl="0">
              <a:spcAft>
                <a:spcPts val="400"/>
              </a:spcAft>
            </a:pPr>
            <a:r>
              <a:rPr lang="en-US" sz="3000" dirty="0">
                <a:solidFill>
                  <a:prstClr val="white"/>
                </a:solidFill>
                <a:cs typeface="Arial"/>
              </a:rPr>
              <a:t>801A submissions, manual and electronic, submitted between the selected time frame will appear here</a:t>
            </a:r>
          </a:p>
          <a:p>
            <a:pPr lvl="0">
              <a:spcAft>
                <a:spcPts val="400"/>
              </a:spcAft>
            </a:pPr>
            <a:r>
              <a:rPr lang="en-US" sz="3000" dirty="0">
                <a:solidFill>
                  <a:prstClr val="white"/>
                </a:solidFill>
                <a:cs typeface="Arial"/>
              </a:rPr>
              <a:t>Users can select a time frame to display all submissions between those dates</a:t>
            </a:r>
          </a:p>
          <a:p>
            <a:pPr lvl="0">
              <a:spcAft>
                <a:spcPts val="400"/>
              </a:spcAft>
            </a:pPr>
            <a:r>
              <a:rPr lang="en-US" sz="3000" dirty="0">
                <a:solidFill>
                  <a:prstClr val="white"/>
                </a:solidFill>
                <a:cs typeface="Arial"/>
              </a:rPr>
              <a:t>Users can view report types (801A, 801B, SPR), the month the report was submitted for, total submitted records, submission dates, and report statuses (Submitted, Rejected)</a:t>
            </a:r>
          </a:p>
        </p:txBody>
      </p:sp>
      <p:sp>
        <p:nvSpPr>
          <p:cNvPr id="4" name="Slide Number Placeholder 3">
            <a:extLst>
              <a:ext uri="{FF2B5EF4-FFF2-40B4-BE49-F238E27FC236}">
                <a16:creationId xmlns:a16="http://schemas.microsoft.com/office/drawing/2014/main" id="{D01CAE80-90A9-4901-AFF9-7DA9461506AE}"/>
              </a:ext>
            </a:extLst>
          </p:cNvPr>
          <p:cNvSpPr>
            <a:spLocks noGrp="1"/>
          </p:cNvSpPr>
          <p:nvPr>
            <p:ph type="sldNum" sz="quarter" idx="10"/>
          </p:nvPr>
        </p:nvSpPr>
        <p:spPr/>
        <p:txBody>
          <a:bodyPr/>
          <a:lstStyle/>
          <a:p>
            <a:fld id="{432ED76D-8188-4B28-B316-CD85396F47B0}" type="slidenum">
              <a:rPr lang="en-US" smtClean="0"/>
              <a:pPr/>
              <a:t>33</a:t>
            </a:fld>
            <a:endParaRPr lang="en-US" dirty="0"/>
          </a:p>
        </p:txBody>
      </p:sp>
    </p:spTree>
    <p:extLst>
      <p:ext uri="{BB962C8B-B14F-4D97-AF65-F5344CB8AC3E}">
        <p14:creationId xmlns:p14="http://schemas.microsoft.com/office/powerpoint/2010/main" val="1487472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8A80-BD8E-487B-83BB-0D4FCF39BD33}"/>
              </a:ext>
            </a:extLst>
          </p:cNvPr>
          <p:cNvSpPr>
            <a:spLocks noGrp="1"/>
          </p:cNvSpPr>
          <p:nvPr>
            <p:ph type="title"/>
          </p:nvPr>
        </p:nvSpPr>
        <p:spPr/>
        <p:txBody>
          <a:bodyPr>
            <a:normAutofit/>
          </a:bodyPr>
          <a:lstStyle/>
          <a:p>
            <a:r>
              <a:rPr lang="en-US" sz="4000" dirty="0">
                <a:solidFill>
                  <a:prstClr val="white"/>
                </a:solidFill>
                <a:cs typeface="Arial"/>
              </a:rPr>
              <a:t>Updated</a:t>
            </a:r>
            <a:r>
              <a:rPr lang="en-US" sz="4400" dirty="0">
                <a:solidFill>
                  <a:prstClr val="white"/>
                </a:solidFill>
                <a:cs typeface="Arial"/>
              </a:rPr>
              <a:t> Processing Times</a:t>
            </a:r>
            <a:endParaRPr lang="en-US" sz="4000" dirty="0"/>
          </a:p>
        </p:txBody>
      </p:sp>
      <p:sp>
        <p:nvSpPr>
          <p:cNvPr id="3" name="Content Placeholder 2">
            <a:extLst>
              <a:ext uri="{FF2B5EF4-FFF2-40B4-BE49-F238E27FC236}">
                <a16:creationId xmlns:a16="http://schemas.microsoft.com/office/drawing/2014/main" id="{4273A1FF-2B35-436B-8F02-613B43802078}"/>
              </a:ext>
            </a:extLst>
          </p:cNvPr>
          <p:cNvSpPr>
            <a:spLocks noGrp="1"/>
          </p:cNvSpPr>
          <p:nvPr>
            <p:ph idx="1"/>
          </p:nvPr>
        </p:nvSpPr>
        <p:spPr/>
        <p:txBody>
          <a:bodyPr>
            <a:normAutofit/>
          </a:bodyPr>
          <a:lstStyle/>
          <a:p>
            <a:pPr marL="0" lvl="0" indent="0">
              <a:lnSpc>
                <a:spcPct val="150000"/>
              </a:lnSpc>
              <a:buNone/>
            </a:pPr>
            <a:r>
              <a:rPr lang="en-US" dirty="0">
                <a:solidFill>
                  <a:prstClr val="white"/>
                </a:solidFill>
                <a:cs typeface="Arial"/>
              </a:rPr>
              <a:t>Current Processing Times for Submission Status</a:t>
            </a:r>
          </a:p>
          <a:p>
            <a:pPr lvl="1">
              <a:lnSpc>
                <a:spcPct val="150000"/>
              </a:lnSpc>
              <a:buFont typeface="Arial" panose="020B0604020202020204" pitchFamily="34" charset="0"/>
              <a:buChar char="•"/>
            </a:pPr>
            <a:r>
              <a:rPr lang="en-US" b="1" dirty="0">
                <a:solidFill>
                  <a:prstClr val="white"/>
                </a:solidFill>
                <a:cs typeface="Arial"/>
              </a:rPr>
              <a:t>Test site: </a:t>
            </a:r>
            <a:r>
              <a:rPr lang="en-US" dirty="0">
                <a:solidFill>
                  <a:prstClr val="white"/>
                </a:solidFill>
                <a:cs typeface="Arial"/>
              </a:rPr>
              <a:t>Up to four hours</a:t>
            </a:r>
          </a:p>
          <a:p>
            <a:pPr lvl="1">
              <a:lnSpc>
                <a:spcPct val="150000"/>
              </a:lnSpc>
              <a:buFont typeface="Arial" panose="020B0604020202020204" pitchFamily="34" charset="0"/>
              <a:buChar char="•"/>
            </a:pPr>
            <a:r>
              <a:rPr lang="en-US" b="1" dirty="0">
                <a:solidFill>
                  <a:prstClr val="white"/>
                </a:solidFill>
                <a:cs typeface="Arial"/>
              </a:rPr>
              <a:t>Live site: </a:t>
            </a:r>
            <a:r>
              <a:rPr lang="en-US" dirty="0">
                <a:solidFill>
                  <a:prstClr val="white"/>
                </a:solidFill>
                <a:cs typeface="Arial"/>
              </a:rPr>
              <a:t>Overnight</a:t>
            </a:r>
          </a:p>
          <a:p>
            <a:pPr marL="0" lvl="0" indent="0">
              <a:lnSpc>
                <a:spcPct val="150000"/>
              </a:lnSpc>
              <a:buNone/>
            </a:pPr>
            <a:r>
              <a:rPr lang="en-US" dirty="0">
                <a:solidFill>
                  <a:prstClr val="white"/>
                </a:solidFill>
                <a:cs typeface="Arial"/>
              </a:rPr>
              <a:t>Updated Processing Times for Submission Status</a:t>
            </a:r>
          </a:p>
          <a:p>
            <a:pPr lvl="1">
              <a:lnSpc>
                <a:spcPct val="150000"/>
              </a:lnSpc>
              <a:buFont typeface="Arial" panose="020B0604020202020204" pitchFamily="34" charset="0"/>
              <a:buChar char="•"/>
            </a:pPr>
            <a:r>
              <a:rPr lang="en-US" b="1" dirty="0">
                <a:solidFill>
                  <a:prstClr val="white"/>
                </a:solidFill>
                <a:cs typeface="Arial"/>
              </a:rPr>
              <a:t>Test site: </a:t>
            </a:r>
            <a:r>
              <a:rPr lang="en-US" dirty="0">
                <a:solidFill>
                  <a:prstClr val="white"/>
                </a:solidFill>
                <a:cs typeface="Arial"/>
              </a:rPr>
              <a:t>Not applicable</a:t>
            </a:r>
          </a:p>
          <a:p>
            <a:pPr lvl="1">
              <a:lnSpc>
                <a:spcPct val="150000"/>
              </a:lnSpc>
              <a:buFont typeface="Arial" panose="020B0604020202020204" pitchFamily="34" charset="0"/>
              <a:buChar char="•"/>
            </a:pPr>
            <a:r>
              <a:rPr lang="en-US" b="1" dirty="0">
                <a:solidFill>
                  <a:prstClr val="white"/>
                </a:solidFill>
                <a:cs typeface="Arial"/>
              </a:rPr>
              <a:t>Live site:</a:t>
            </a:r>
            <a:r>
              <a:rPr lang="en-US" dirty="0">
                <a:solidFill>
                  <a:prstClr val="white"/>
                </a:solidFill>
                <a:cs typeface="Arial"/>
              </a:rPr>
              <a:t> Instant (up to five seconds)</a:t>
            </a:r>
          </a:p>
        </p:txBody>
      </p:sp>
      <p:sp>
        <p:nvSpPr>
          <p:cNvPr id="4" name="Slide Number Placeholder 3">
            <a:extLst>
              <a:ext uri="{FF2B5EF4-FFF2-40B4-BE49-F238E27FC236}">
                <a16:creationId xmlns:a16="http://schemas.microsoft.com/office/drawing/2014/main" id="{46C808BC-7BDB-4503-B4BB-DBC4D49C3441}"/>
              </a:ext>
            </a:extLst>
          </p:cNvPr>
          <p:cNvSpPr>
            <a:spLocks noGrp="1"/>
          </p:cNvSpPr>
          <p:nvPr>
            <p:ph type="sldNum" sz="quarter" idx="10"/>
          </p:nvPr>
        </p:nvSpPr>
        <p:spPr/>
        <p:txBody>
          <a:bodyPr/>
          <a:lstStyle/>
          <a:p>
            <a:fld id="{432ED76D-8188-4B28-B316-CD85396F47B0}" type="slidenum">
              <a:rPr lang="en-US" smtClean="0"/>
              <a:pPr/>
              <a:t>34</a:t>
            </a:fld>
            <a:endParaRPr lang="en-US" dirty="0"/>
          </a:p>
        </p:txBody>
      </p:sp>
    </p:spTree>
    <p:extLst>
      <p:ext uri="{BB962C8B-B14F-4D97-AF65-F5344CB8AC3E}">
        <p14:creationId xmlns:p14="http://schemas.microsoft.com/office/powerpoint/2010/main" val="3410678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5E86-17FA-4B2B-8AD1-682D1F21BF70}"/>
              </a:ext>
            </a:extLst>
          </p:cNvPr>
          <p:cNvSpPr>
            <a:spLocks noGrp="1"/>
          </p:cNvSpPr>
          <p:nvPr>
            <p:ph type="title"/>
          </p:nvPr>
        </p:nvSpPr>
        <p:spPr/>
        <p:txBody>
          <a:bodyPr>
            <a:normAutofit/>
          </a:bodyPr>
          <a:lstStyle/>
          <a:p>
            <a:r>
              <a:rPr lang="en-US" sz="4000" dirty="0">
                <a:solidFill>
                  <a:prstClr val="white"/>
                </a:solidFill>
              </a:rPr>
              <a:t>Messages</a:t>
            </a:r>
            <a:r>
              <a:rPr lang="en-US" sz="4400" dirty="0">
                <a:solidFill>
                  <a:prstClr val="white"/>
                </a:solidFill>
              </a:rPr>
              <a:t> and Notifications</a:t>
            </a:r>
            <a:endParaRPr lang="en-US" sz="4000" dirty="0"/>
          </a:p>
        </p:txBody>
      </p:sp>
      <p:sp>
        <p:nvSpPr>
          <p:cNvPr id="3" name="Content Placeholder 2">
            <a:extLst>
              <a:ext uri="{FF2B5EF4-FFF2-40B4-BE49-F238E27FC236}">
                <a16:creationId xmlns:a16="http://schemas.microsoft.com/office/drawing/2014/main" id="{760D61D0-5CF5-4EC5-B250-AD22F08C72DD}"/>
              </a:ext>
            </a:extLst>
          </p:cNvPr>
          <p:cNvSpPr>
            <a:spLocks noGrp="1"/>
          </p:cNvSpPr>
          <p:nvPr>
            <p:ph idx="1"/>
          </p:nvPr>
        </p:nvSpPr>
        <p:spPr/>
        <p:txBody>
          <a:bodyPr/>
          <a:lstStyle/>
          <a:p>
            <a:pPr lvl="0">
              <a:spcAft>
                <a:spcPts val="1200"/>
              </a:spcAft>
            </a:pPr>
            <a:r>
              <a:rPr lang="en-US" dirty="0">
                <a:solidFill>
                  <a:prstClr val="white"/>
                </a:solidFill>
              </a:rPr>
              <a:t>Users will receive notices for late or missing reports, lock date reminders, warnings of apportionment withholding, and many more useful notifications on the CDMIS landing page.</a:t>
            </a:r>
          </a:p>
          <a:p>
            <a:pPr lvl="0">
              <a:spcAft>
                <a:spcPts val="1200"/>
              </a:spcAft>
            </a:pPr>
            <a:r>
              <a:rPr lang="en-US" dirty="0">
                <a:solidFill>
                  <a:prstClr val="white"/>
                </a:solidFill>
              </a:rPr>
              <a:t>Users will receive messages directly from their Program Quality Improvement (PQI) consultants and CDMIS team members.</a:t>
            </a:r>
          </a:p>
          <a:p>
            <a:pPr lvl="0">
              <a:spcAft>
                <a:spcPts val="1200"/>
              </a:spcAft>
            </a:pPr>
            <a:r>
              <a:rPr lang="en-US" dirty="0">
                <a:solidFill>
                  <a:prstClr val="white"/>
                </a:solidFill>
              </a:rPr>
              <a:t>PQI Consultants will now receive email notices when CDMIS users request any additions, deletions, or revisions to their agency information.</a:t>
            </a:r>
          </a:p>
        </p:txBody>
      </p:sp>
      <p:sp>
        <p:nvSpPr>
          <p:cNvPr id="4" name="Slide Number Placeholder 3">
            <a:extLst>
              <a:ext uri="{FF2B5EF4-FFF2-40B4-BE49-F238E27FC236}">
                <a16:creationId xmlns:a16="http://schemas.microsoft.com/office/drawing/2014/main" id="{972C7F40-08DF-4971-9C2B-C5CAD196D5C2}"/>
              </a:ext>
            </a:extLst>
          </p:cNvPr>
          <p:cNvSpPr>
            <a:spLocks noGrp="1"/>
          </p:cNvSpPr>
          <p:nvPr>
            <p:ph type="sldNum" sz="quarter" idx="10"/>
          </p:nvPr>
        </p:nvSpPr>
        <p:spPr/>
        <p:txBody>
          <a:bodyPr/>
          <a:lstStyle/>
          <a:p>
            <a:fld id="{432ED76D-8188-4B28-B316-CD85396F47B0}" type="slidenum">
              <a:rPr lang="en-US" smtClean="0"/>
              <a:pPr/>
              <a:t>35</a:t>
            </a:fld>
            <a:endParaRPr lang="en-US" dirty="0"/>
          </a:p>
        </p:txBody>
      </p:sp>
    </p:spTree>
    <p:extLst>
      <p:ext uri="{BB962C8B-B14F-4D97-AF65-F5344CB8AC3E}">
        <p14:creationId xmlns:p14="http://schemas.microsoft.com/office/powerpoint/2010/main" val="2517496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5A4D-4928-4084-9C29-1EC8E27E748B}"/>
              </a:ext>
            </a:extLst>
          </p:cNvPr>
          <p:cNvSpPr>
            <a:spLocks noGrp="1"/>
          </p:cNvSpPr>
          <p:nvPr>
            <p:ph type="title"/>
          </p:nvPr>
        </p:nvSpPr>
        <p:spPr/>
        <p:txBody>
          <a:bodyPr>
            <a:normAutofit/>
          </a:bodyPr>
          <a:lstStyle/>
          <a:p>
            <a:r>
              <a:rPr lang="en-US" sz="4000" dirty="0">
                <a:solidFill>
                  <a:prstClr val="white"/>
                </a:solidFill>
              </a:rPr>
              <a:t>Modernized</a:t>
            </a:r>
            <a:r>
              <a:rPr lang="en-US" sz="4400" dirty="0">
                <a:solidFill>
                  <a:prstClr val="white"/>
                </a:solidFill>
              </a:rPr>
              <a:t> Website</a:t>
            </a:r>
            <a:endParaRPr lang="en-US" sz="4000" dirty="0"/>
          </a:p>
        </p:txBody>
      </p:sp>
      <p:sp>
        <p:nvSpPr>
          <p:cNvPr id="3" name="Content Placeholder 2">
            <a:extLst>
              <a:ext uri="{FF2B5EF4-FFF2-40B4-BE49-F238E27FC236}">
                <a16:creationId xmlns:a16="http://schemas.microsoft.com/office/drawing/2014/main" id="{26B14783-7B49-4337-92B8-501573324EEF}"/>
              </a:ext>
            </a:extLst>
          </p:cNvPr>
          <p:cNvSpPr>
            <a:spLocks noGrp="1"/>
          </p:cNvSpPr>
          <p:nvPr>
            <p:ph idx="1"/>
          </p:nvPr>
        </p:nvSpPr>
        <p:spPr/>
        <p:txBody>
          <a:bodyPr>
            <a:normAutofit/>
          </a:bodyPr>
          <a:lstStyle/>
          <a:p>
            <a:pPr lvl="0">
              <a:spcAft>
                <a:spcPts val="1600"/>
              </a:spcAft>
            </a:pPr>
            <a:r>
              <a:rPr lang="en-US" dirty="0">
                <a:solidFill>
                  <a:prstClr val="white"/>
                </a:solidFill>
              </a:rPr>
              <a:t>The CDMIS website will be updated to support a high-quality Cascading Style Sheets (CSS) framework called Bootstrap. </a:t>
            </a:r>
          </a:p>
          <a:p>
            <a:pPr lvl="0">
              <a:spcAft>
                <a:spcPts val="1600"/>
              </a:spcAft>
            </a:pPr>
            <a:r>
              <a:rPr lang="en-US" b="1" dirty="0">
                <a:solidFill>
                  <a:prstClr val="white"/>
                </a:solidFill>
              </a:rPr>
              <a:t>Increased compatibility</a:t>
            </a:r>
            <a:r>
              <a:rPr lang="en-US" dirty="0">
                <a:solidFill>
                  <a:prstClr val="white"/>
                </a:solidFill>
              </a:rPr>
              <a:t>: CDMIS will support the latest versions of each major platform’s default browsers. Additionally, CDMIS will now be accessible through mobile devices, such as smartphones and tablets.</a:t>
            </a:r>
          </a:p>
          <a:p>
            <a:pPr lvl="0">
              <a:spcAft>
                <a:spcPts val="1600"/>
              </a:spcAft>
            </a:pPr>
            <a:r>
              <a:rPr lang="en-US" b="1" dirty="0">
                <a:solidFill>
                  <a:prstClr val="white"/>
                </a:solidFill>
              </a:rPr>
              <a:t>Digital Responsiveness</a:t>
            </a:r>
            <a:r>
              <a:rPr lang="en-US" dirty="0">
                <a:solidFill>
                  <a:prstClr val="white"/>
                </a:solidFill>
              </a:rPr>
              <a:t>: Web pages will scale up or down to the screen size of the device they are being used on.</a:t>
            </a:r>
          </a:p>
        </p:txBody>
      </p:sp>
      <p:sp>
        <p:nvSpPr>
          <p:cNvPr id="4" name="Slide Number Placeholder 3">
            <a:extLst>
              <a:ext uri="{FF2B5EF4-FFF2-40B4-BE49-F238E27FC236}">
                <a16:creationId xmlns:a16="http://schemas.microsoft.com/office/drawing/2014/main" id="{295A1240-57D8-4CC9-BAC0-E7DD1106A516}"/>
              </a:ext>
            </a:extLst>
          </p:cNvPr>
          <p:cNvSpPr>
            <a:spLocks noGrp="1"/>
          </p:cNvSpPr>
          <p:nvPr>
            <p:ph type="sldNum" sz="quarter" idx="10"/>
          </p:nvPr>
        </p:nvSpPr>
        <p:spPr/>
        <p:txBody>
          <a:bodyPr/>
          <a:lstStyle/>
          <a:p>
            <a:fld id="{432ED76D-8188-4B28-B316-CD85396F47B0}" type="slidenum">
              <a:rPr lang="en-US" smtClean="0"/>
              <a:pPr/>
              <a:t>36</a:t>
            </a:fld>
            <a:endParaRPr lang="en-US" dirty="0"/>
          </a:p>
        </p:txBody>
      </p:sp>
    </p:spTree>
    <p:extLst>
      <p:ext uri="{BB962C8B-B14F-4D97-AF65-F5344CB8AC3E}">
        <p14:creationId xmlns:p14="http://schemas.microsoft.com/office/powerpoint/2010/main" val="3497977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B026-83B8-45EF-977D-7576F9248355}"/>
              </a:ext>
            </a:extLst>
          </p:cNvPr>
          <p:cNvSpPr>
            <a:spLocks noGrp="1"/>
          </p:cNvSpPr>
          <p:nvPr>
            <p:ph type="title"/>
          </p:nvPr>
        </p:nvSpPr>
        <p:spPr/>
        <p:txBody>
          <a:bodyPr>
            <a:normAutofit/>
          </a:bodyPr>
          <a:lstStyle/>
          <a:p>
            <a:r>
              <a:rPr lang="en-US" sz="4000" dirty="0">
                <a:solidFill>
                  <a:prstClr val="white"/>
                </a:solidFill>
              </a:rPr>
              <a:t>Accessibility</a:t>
            </a:r>
            <a:endParaRPr lang="en-US" sz="4000" dirty="0"/>
          </a:p>
        </p:txBody>
      </p:sp>
      <p:sp>
        <p:nvSpPr>
          <p:cNvPr id="3" name="Content Placeholder 2">
            <a:extLst>
              <a:ext uri="{FF2B5EF4-FFF2-40B4-BE49-F238E27FC236}">
                <a16:creationId xmlns:a16="http://schemas.microsoft.com/office/drawing/2014/main" id="{20437408-60E6-46A6-98C1-41C623DDB81F}"/>
              </a:ext>
            </a:extLst>
          </p:cNvPr>
          <p:cNvSpPr>
            <a:spLocks noGrp="1"/>
          </p:cNvSpPr>
          <p:nvPr>
            <p:ph idx="1"/>
          </p:nvPr>
        </p:nvSpPr>
        <p:spPr/>
        <p:txBody>
          <a:bodyPr>
            <a:normAutofit lnSpcReduction="10000"/>
          </a:bodyPr>
          <a:lstStyle/>
          <a:p>
            <a:pPr marL="0" lvl="0" indent="0">
              <a:buNone/>
            </a:pPr>
            <a:r>
              <a:rPr lang="en-US" b="1" dirty="0">
                <a:solidFill>
                  <a:prstClr val="white"/>
                </a:solidFill>
              </a:rPr>
              <a:t>Section 508 of the Rehabilitation Act of 1973</a:t>
            </a:r>
          </a:p>
          <a:p>
            <a:pPr lvl="1">
              <a:spcBef>
                <a:spcPts val="1200"/>
              </a:spcBef>
              <a:spcAft>
                <a:spcPts val="600"/>
              </a:spcAft>
              <a:buFont typeface="Arial" panose="020B0604020202020204" pitchFamily="34" charset="0"/>
              <a:buChar char="•"/>
            </a:pPr>
            <a:r>
              <a:rPr lang="en-US" dirty="0">
                <a:solidFill>
                  <a:prstClr val="white"/>
                </a:solidFill>
              </a:rPr>
              <a:t>Due to updated federal Section 508 regulations, all of CDE’s Information and Communications Technology (ICT) must be accessible to persons with disabilities.</a:t>
            </a:r>
          </a:p>
          <a:p>
            <a:pPr lvl="1">
              <a:spcBef>
                <a:spcPts val="1200"/>
              </a:spcBef>
              <a:spcAft>
                <a:spcPts val="600"/>
              </a:spcAft>
              <a:buFont typeface="Arial" panose="020B0604020202020204" pitchFamily="34" charset="0"/>
              <a:buChar char="•"/>
            </a:pPr>
            <a:r>
              <a:rPr lang="en-US" dirty="0">
                <a:solidFill>
                  <a:prstClr val="white"/>
                </a:solidFill>
              </a:rPr>
              <a:t>CDE consistently strives to develop and maintain electronic information that is accessible, inclusive, and shares a universal design.</a:t>
            </a:r>
          </a:p>
          <a:p>
            <a:pPr lvl="1">
              <a:spcBef>
                <a:spcPts val="1200"/>
              </a:spcBef>
              <a:spcAft>
                <a:spcPts val="600"/>
              </a:spcAft>
              <a:buFont typeface="Arial" panose="020B0604020202020204" pitchFamily="34" charset="0"/>
              <a:buChar char="•"/>
            </a:pPr>
            <a:r>
              <a:rPr lang="en-US" dirty="0">
                <a:solidFill>
                  <a:prstClr val="white"/>
                </a:solidFill>
              </a:rPr>
              <a:t>Bootstrap will enhance CDMIS to support Assistive Technology (AT) such as text-to-speech converters, speech-to-text converters, screen magnifiers, and much more.</a:t>
            </a:r>
          </a:p>
        </p:txBody>
      </p:sp>
      <p:sp>
        <p:nvSpPr>
          <p:cNvPr id="4" name="Slide Number Placeholder 3">
            <a:extLst>
              <a:ext uri="{FF2B5EF4-FFF2-40B4-BE49-F238E27FC236}">
                <a16:creationId xmlns:a16="http://schemas.microsoft.com/office/drawing/2014/main" id="{F727C923-BB3E-4402-87C1-2C76E15740D8}"/>
              </a:ext>
            </a:extLst>
          </p:cNvPr>
          <p:cNvSpPr>
            <a:spLocks noGrp="1"/>
          </p:cNvSpPr>
          <p:nvPr>
            <p:ph type="sldNum" sz="quarter" idx="10"/>
          </p:nvPr>
        </p:nvSpPr>
        <p:spPr/>
        <p:txBody>
          <a:bodyPr/>
          <a:lstStyle/>
          <a:p>
            <a:fld id="{432ED76D-8188-4B28-B316-CD85396F47B0}" type="slidenum">
              <a:rPr lang="en-US" smtClean="0"/>
              <a:pPr/>
              <a:t>37</a:t>
            </a:fld>
            <a:endParaRPr lang="en-US" dirty="0"/>
          </a:p>
        </p:txBody>
      </p:sp>
    </p:spTree>
    <p:extLst>
      <p:ext uri="{BB962C8B-B14F-4D97-AF65-F5344CB8AC3E}">
        <p14:creationId xmlns:p14="http://schemas.microsoft.com/office/powerpoint/2010/main" val="1289766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3456-53F2-4CB8-AF30-43B3A39059E4}"/>
              </a:ext>
            </a:extLst>
          </p:cNvPr>
          <p:cNvSpPr>
            <a:spLocks noGrp="1"/>
          </p:cNvSpPr>
          <p:nvPr>
            <p:ph type="title"/>
          </p:nvPr>
        </p:nvSpPr>
        <p:spPr/>
        <p:txBody>
          <a:bodyPr>
            <a:normAutofit/>
          </a:bodyPr>
          <a:lstStyle/>
          <a:p>
            <a:r>
              <a:rPr lang="en-US" sz="4000" dirty="0">
                <a:solidFill>
                  <a:prstClr val="white"/>
                </a:solidFill>
              </a:rPr>
              <a:t>Implementation Plan</a:t>
            </a:r>
            <a:endParaRPr lang="en-US" sz="4000" dirty="0"/>
          </a:p>
        </p:txBody>
      </p:sp>
      <p:sp>
        <p:nvSpPr>
          <p:cNvPr id="3" name="Content Placeholder 2">
            <a:extLst>
              <a:ext uri="{FF2B5EF4-FFF2-40B4-BE49-F238E27FC236}">
                <a16:creationId xmlns:a16="http://schemas.microsoft.com/office/drawing/2014/main" id="{308707DA-F2B1-4F06-B137-F720402C739F}"/>
              </a:ext>
            </a:extLst>
          </p:cNvPr>
          <p:cNvSpPr>
            <a:spLocks noGrp="1"/>
          </p:cNvSpPr>
          <p:nvPr>
            <p:ph idx="1"/>
          </p:nvPr>
        </p:nvSpPr>
        <p:spPr>
          <a:xfrm>
            <a:off x="152400" y="1638300"/>
            <a:ext cx="11887200" cy="4422866"/>
          </a:xfrm>
        </p:spPr>
        <p:txBody>
          <a:bodyPr>
            <a:normAutofit fontScale="92500" lnSpcReduction="20000"/>
          </a:bodyPr>
          <a:lstStyle/>
          <a:p>
            <a:pPr lvl="0">
              <a:spcAft>
                <a:spcPts val="1200"/>
              </a:spcAft>
            </a:pPr>
            <a:r>
              <a:rPr lang="en-US" b="1" dirty="0">
                <a:solidFill>
                  <a:prstClr val="white"/>
                </a:solidFill>
                <a:cs typeface="Arial"/>
              </a:rPr>
              <a:t>Communication:</a:t>
            </a:r>
          </a:p>
          <a:p>
            <a:pPr lvl="1">
              <a:spcAft>
                <a:spcPts val="1200"/>
              </a:spcAft>
              <a:buFont typeface="Arial" panose="020B0604020202020204" pitchFamily="34" charset="0"/>
              <a:buChar char="•"/>
            </a:pPr>
            <a:r>
              <a:rPr lang="en-US" dirty="0">
                <a:solidFill>
                  <a:prstClr val="white"/>
                </a:solidFill>
                <a:cs typeface="Arial"/>
              </a:rPr>
              <a:t>CDMIS updates, emails, webinars</a:t>
            </a:r>
          </a:p>
          <a:p>
            <a:pPr lvl="0">
              <a:spcAft>
                <a:spcPts val="1200"/>
              </a:spcAft>
            </a:pPr>
            <a:r>
              <a:rPr lang="en-US" b="1" dirty="0">
                <a:solidFill>
                  <a:prstClr val="white"/>
                </a:solidFill>
              </a:rPr>
              <a:t>User Acceptance Tests (UAT):</a:t>
            </a:r>
            <a:endParaRPr lang="en-US" b="1" dirty="0">
              <a:solidFill>
                <a:prstClr val="white"/>
              </a:solidFill>
              <a:cs typeface="Arial"/>
            </a:endParaRPr>
          </a:p>
          <a:p>
            <a:pPr lvl="1">
              <a:spcAft>
                <a:spcPts val="1200"/>
              </a:spcAft>
              <a:buFont typeface="Arial" panose="020B0604020202020204" pitchFamily="34" charset="0"/>
              <a:buChar char="•"/>
            </a:pPr>
            <a:r>
              <a:rPr lang="en-US" dirty="0">
                <a:solidFill>
                  <a:prstClr val="white"/>
                </a:solidFill>
                <a:cs typeface="Arial"/>
              </a:rPr>
              <a:t>Seeking user feedback on new features</a:t>
            </a:r>
          </a:p>
          <a:p>
            <a:pPr lvl="0">
              <a:spcAft>
                <a:spcPts val="1200"/>
              </a:spcAft>
            </a:pPr>
            <a:r>
              <a:rPr lang="en-US" b="1" dirty="0">
                <a:solidFill>
                  <a:prstClr val="white"/>
                </a:solidFill>
              </a:rPr>
              <a:t>Documentation:</a:t>
            </a:r>
            <a:endParaRPr lang="en-US" b="1" dirty="0">
              <a:solidFill>
                <a:prstClr val="white"/>
              </a:solidFill>
              <a:cs typeface="Arial"/>
            </a:endParaRPr>
          </a:p>
          <a:p>
            <a:pPr lvl="1">
              <a:spcAft>
                <a:spcPts val="1200"/>
              </a:spcAft>
              <a:buFont typeface="Arial" panose="020B0604020202020204" pitchFamily="34" charset="0"/>
              <a:buChar char="•"/>
            </a:pPr>
            <a:r>
              <a:rPr lang="en-US" dirty="0">
                <a:solidFill>
                  <a:prstClr val="white"/>
                </a:solidFill>
                <a:cs typeface="Arial"/>
              </a:rPr>
              <a:t>Updating the CDMIS user manual, guides, and instructions</a:t>
            </a:r>
          </a:p>
          <a:p>
            <a:pPr lvl="0">
              <a:spcAft>
                <a:spcPts val="1200"/>
              </a:spcAft>
            </a:pPr>
            <a:r>
              <a:rPr lang="en-US" b="1" dirty="0">
                <a:solidFill>
                  <a:prstClr val="white"/>
                </a:solidFill>
                <a:cs typeface="Arial"/>
              </a:rPr>
              <a:t>User training webinars:</a:t>
            </a:r>
          </a:p>
          <a:p>
            <a:pPr lvl="1">
              <a:spcAft>
                <a:spcPts val="1200"/>
              </a:spcAft>
              <a:buFont typeface="Arial" panose="020B0604020202020204" pitchFamily="34" charset="0"/>
              <a:buChar char="•"/>
            </a:pPr>
            <a:r>
              <a:rPr lang="en-US" dirty="0">
                <a:solidFill>
                  <a:prstClr val="white"/>
                </a:solidFill>
                <a:cs typeface="Arial"/>
              </a:rPr>
              <a:t>Hosting a series of online training sessions</a:t>
            </a:r>
          </a:p>
        </p:txBody>
      </p:sp>
      <p:sp>
        <p:nvSpPr>
          <p:cNvPr id="4" name="Slide Number Placeholder 3">
            <a:extLst>
              <a:ext uri="{FF2B5EF4-FFF2-40B4-BE49-F238E27FC236}">
                <a16:creationId xmlns:a16="http://schemas.microsoft.com/office/drawing/2014/main" id="{F0AB60BA-DEB8-4782-A70D-19703951691F}"/>
              </a:ext>
            </a:extLst>
          </p:cNvPr>
          <p:cNvSpPr>
            <a:spLocks noGrp="1"/>
          </p:cNvSpPr>
          <p:nvPr>
            <p:ph type="sldNum" sz="quarter" idx="10"/>
          </p:nvPr>
        </p:nvSpPr>
        <p:spPr/>
        <p:txBody>
          <a:bodyPr/>
          <a:lstStyle/>
          <a:p>
            <a:fld id="{432ED76D-8188-4B28-B316-CD85396F47B0}" type="slidenum">
              <a:rPr lang="en-US" smtClean="0"/>
              <a:pPr/>
              <a:t>38</a:t>
            </a:fld>
            <a:endParaRPr lang="en-US" dirty="0"/>
          </a:p>
        </p:txBody>
      </p:sp>
    </p:spTree>
    <p:extLst>
      <p:ext uri="{BB962C8B-B14F-4D97-AF65-F5344CB8AC3E}">
        <p14:creationId xmlns:p14="http://schemas.microsoft.com/office/powerpoint/2010/main" val="305598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BF33-34C9-4A33-82BC-5C2B71A4E217}"/>
              </a:ext>
            </a:extLst>
          </p:cNvPr>
          <p:cNvSpPr>
            <a:spLocks noGrp="1"/>
          </p:cNvSpPr>
          <p:nvPr>
            <p:ph type="title"/>
          </p:nvPr>
        </p:nvSpPr>
        <p:spPr/>
        <p:txBody>
          <a:bodyPr>
            <a:normAutofit/>
          </a:bodyPr>
          <a:lstStyle/>
          <a:p>
            <a:r>
              <a:rPr lang="en-US" dirty="0">
                <a:solidFill>
                  <a:prstClr val="white"/>
                </a:solidFill>
              </a:rPr>
              <a:t>Partnership with CDMIS Users</a:t>
            </a:r>
            <a:endParaRPr lang="en-US" dirty="0"/>
          </a:p>
        </p:txBody>
      </p:sp>
      <p:sp>
        <p:nvSpPr>
          <p:cNvPr id="3" name="Content Placeholder 2">
            <a:extLst>
              <a:ext uri="{FF2B5EF4-FFF2-40B4-BE49-F238E27FC236}">
                <a16:creationId xmlns:a16="http://schemas.microsoft.com/office/drawing/2014/main" id="{3CC56D04-0C47-479E-B0BE-6BA4B913CE6D}"/>
              </a:ext>
            </a:extLst>
          </p:cNvPr>
          <p:cNvSpPr>
            <a:spLocks noGrp="1"/>
          </p:cNvSpPr>
          <p:nvPr>
            <p:ph idx="1"/>
          </p:nvPr>
        </p:nvSpPr>
        <p:spPr>
          <a:xfrm>
            <a:off x="152400" y="1638300"/>
            <a:ext cx="11887200" cy="3672254"/>
          </a:xfrm>
        </p:spPr>
        <p:txBody>
          <a:bodyPr/>
          <a:lstStyle/>
          <a:p>
            <a:pPr lvl="0">
              <a:lnSpc>
                <a:spcPct val="100000"/>
              </a:lnSpc>
            </a:pPr>
            <a:r>
              <a:rPr lang="en-US" dirty="0">
                <a:solidFill>
                  <a:prstClr val="white"/>
                </a:solidFill>
              </a:rPr>
              <a:t>The CDMIS improvement project aims to enhance the user experience</a:t>
            </a:r>
            <a:endParaRPr lang="en-US" dirty="0">
              <a:solidFill>
                <a:prstClr val="white"/>
              </a:solidFill>
              <a:cs typeface="Arial"/>
            </a:endParaRPr>
          </a:p>
          <a:p>
            <a:pPr lvl="0">
              <a:lnSpc>
                <a:spcPct val="150000"/>
              </a:lnSpc>
            </a:pPr>
            <a:r>
              <a:rPr lang="en-US" dirty="0">
                <a:solidFill>
                  <a:prstClr val="white"/>
                </a:solidFill>
              </a:rPr>
              <a:t>User feedback helps us identify these areas</a:t>
            </a:r>
            <a:endParaRPr lang="en-US" dirty="0">
              <a:solidFill>
                <a:prstClr val="white"/>
              </a:solidFill>
              <a:cs typeface="Arial"/>
            </a:endParaRPr>
          </a:p>
          <a:p>
            <a:pPr lvl="0">
              <a:lnSpc>
                <a:spcPct val="150000"/>
              </a:lnSpc>
            </a:pPr>
            <a:r>
              <a:rPr lang="en-US" dirty="0">
                <a:solidFill>
                  <a:prstClr val="white"/>
                </a:solidFill>
              </a:rPr>
              <a:t>Collaboration with CDMIS users to target improvement areas</a:t>
            </a:r>
            <a:endParaRPr lang="en-US" dirty="0">
              <a:solidFill>
                <a:prstClr val="white"/>
              </a:solidFill>
              <a:cs typeface="Arial"/>
            </a:endParaRPr>
          </a:p>
        </p:txBody>
      </p:sp>
      <p:sp>
        <p:nvSpPr>
          <p:cNvPr id="4" name="Slide Number Placeholder 3">
            <a:extLst>
              <a:ext uri="{FF2B5EF4-FFF2-40B4-BE49-F238E27FC236}">
                <a16:creationId xmlns:a16="http://schemas.microsoft.com/office/drawing/2014/main" id="{EB9C86B4-A6D4-47B9-A067-B4C881D5852B}"/>
              </a:ext>
            </a:extLst>
          </p:cNvPr>
          <p:cNvSpPr>
            <a:spLocks noGrp="1"/>
          </p:cNvSpPr>
          <p:nvPr>
            <p:ph type="sldNum" sz="quarter" idx="10"/>
          </p:nvPr>
        </p:nvSpPr>
        <p:spPr>
          <a:xfrm>
            <a:off x="11289322" y="6201508"/>
            <a:ext cx="750277" cy="473293"/>
          </a:xfrm>
        </p:spPr>
        <p:txBody>
          <a:bodyPr/>
          <a:lstStyle/>
          <a:p>
            <a:fld id="{432ED76D-8188-4B28-B316-CD85396F47B0}" type="slidenum">
              <a:rPr lang="en-US" smtClean="0"/>
              <a:pPr/>
              <a:t>39</a:t>
            </a:fld>
            <a:endParaRPr lang="en-US" dirty="0"/>
          </a:p>
        </p:txBody>
      </p:sp>
    </p:spTree>
    <p:extLst>
      <p:ext uri="{BB962C8B-B14F-4D97-AF65-F5344CB8AC3E}">
        <p14:creationId xmlns:p14="http://schemas.microsoft.com/office/powerpoint/2010/main" val="15901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2BDC-FD83-43F8-AEA4-D9DC2574E6C4}"/>
              </a:ext>
            </a:extLst>
          </p:cNvPr>
          <p:cNvSpPr>
            <a:spLocks noGrp="1"/>
          </p:cNvSpPr>
          <p:nvPr>
            <p:ph type="title"/>
          </p:nvPr>
        </p:nvSpPr>
        <p:spPr>
          <a:xfrm>
            <a:off x="0" y="-257908"/>
            <a:ext cx="11887200" cy="1325563"/>
          </a:xfrm>
        </p:spPr>
        <p:txBody>
          <a:bodyPr/>
          <a:lstStyle/>
          <a:p>
            <a:r>
              <a:rPr lang="en-US" dirty="0">
                <a:solidFill>
                  <a:schemeClr val="tx1"/>
                </a:solidFill>
              </a:rPr>
              <a:t>Budget Process Timeline (1)</a:t>
            </a:r>
          </a:p>
        </p:txBody>
      </p:sp>
      <p:sp>
        <p:nvSpPr>
          <p:cNvPr id="9" name="Content Placeholder 8">
            <a:extLst>
              <a:ext uri="{FF2B5EF4-FFF2-40B4-BE49-F238E27FC236}">
                <a16:creationId xmlns:a16="http://schemas.microsoft.com/office/drawing/2014/main" id="{D7B03DA5-C2D9-4DF5-B234-B01141B87DE7}"/>
              </a:ext>
            </a:extLst>
          </p:cNvPr>
          <p:cNvSpPr>
            <a:spLocks noGrp="1"/>
          </p:cNvSpPr>
          <p:nvPr>
            <p:ph sz="half" idx="1"/>
          </p:nvPr>
        </p:nvSpPr>
        <p:spPr>
          <a:xfrm>
            <a:off x="457199" y="970084"/>
            <a:ext cx="11547231" cy="3097823"/>
          </a:xfrm>
        </p:spPr>
        <p:txBody>
          <a:bodyPr/>
          <a:lstStyle/>
          <a:p>
            <a:r>
              <a:rPr lang="en-US" sz="2400" dirty="0"/>
              <a:t>January 10: Governor’s proposed budget released</a:t>
            </a:r>
          </a:p>
          <a:p>
            <a:r>
              <a:rPr lang="en-US" sz="2400" dirty="0"/>
              <a:t>February 1: Trailer Bill Language released</a:t>
            </a:r>
          </a:p>
          <a:p>
            <a:r>
              <a:rPr lang="en-US" sz="2400" dirty="0"/>
              <a:t>Late February: Budget Subcommittee hearings began</a:t>
            </a:r>
          </a:p>
          <a:p>
            <a:r>
              <a:rPr lang="en-US" sz="2400" dirty="0"/>
              <a:t>May 13: May Revision released</a:t>
            </a:r>
          </a:p>
          <a:p>
            <a:r>
              <a:rPr lang="en-US" sz="2400" dirty="0"/>
              <a:t>Late May- early June: Budget Committee hearings</a:t>
            </a:r>
          </a:p>
          <a:p>
            <a:r>
              <a:rPr lang="en-US" sz="2400" dirty="0"/>
              <a:t>June 15: Budget Bill must be passed</a:t>
            </a:r>
          </a:p>
        </p:txBody>
      </p:sp>
      <p:pic>
        <p:nvPicPr>
          <p:cNvPr id="12" name="Content Placeholder 11">
            <a:extLst>
              <a:ext uri="{FF2B5EF4-FFF2-40B4-BE49-F238E27FC236}">
                <a16:creationId xmlns:a16="http://schemas.microsoft.com/office/drawing/2014/main" id="{D0CDBDAB-26F9-452D-B049-8D4F7B94B43B}"/>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3070" y="3642981"/>
            <a:ext cx="11043138" cy="2438399"/>
          </a:xfrm>
        </p:spPr>
      </p:pic>
      <p:sp>
        <p:nvSpPr>
          <p:cNvPr id="4" name="Slide Number Placeholder 3">
            <a:extLst>
              <a:ext uri="{FF2B5EF4-FFF2-40B4-BE49-F238E27FC236}">
                <a16:creationId xmlns:a16="http://schemas.microsoft.com/office/drawing/2014/main" id="{5ED1826F-26C2-4800-94C6-037274BC8495}"/>
              </a:ext>
            </a:extLst>
          </p:cNvPr>
          <p:cNvSpPr>
            <a:spLocks noGrp="1"/>
          </p:cNvSpPr>
          <p:nvPr>
            <p:ph type="sldNum" sz="quarter" idx="10"/>
          </p:nvPr>
        </p:nvSpPr>
        <p:spPr/>
        <p:txBody>
          <a:bodyPr/>
          <a:lstStyle/>
          <a:p>
            <a:fld id="{432ED76D-8188-4B28-B316-CD85396F47B0}" type="slidenum">
              <a:rPr lang="en-US" smtClean="0"/>
              <a:pPr/>
              <a:t>4</a:t>
            </a:fld>
            <a:endParaRPr lang="en-US" dirty="0"/>
          </a:p>
        </p:txBody>
      </p:sp>
    </p:spTree>
    <p:extLst>
      <p:ext uri="{BB962C8B-B14F-4D97-AF65-F5344CB8AC3E}">
        <p14:creationId xmlns:p14="http://schemas.microsoft.com/office/powerpoint/2010/main" val="3613869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017C-3E16-4B63-9729-A4DA1ACA9D45}"/>
              </a:ext>
            </a:extLst>
          </p:cNvPr>
          <p:cNvSpPr>
            <a:spLocks noGrp="1"/>
          </p:cNvSpPr>
          <p:nvPr>
            <p:ph type="title"/>
          </p:nvPr>
        </p:nvSpPr>
        <p:spPr/>
        <p:txBody>
          <a:bodyPr>
            <a:normAutofit/>
          </a:bodyPr>
          <a:lstStyle/>
          <a:p>
            <a:r>
              <a:rPr lang="en-US" dirty="0">
                <a:solidFill>
                  <a:prstClr val="white"/>
                </a:solidFill>
              </a:rPr>
              <a:t>Timeline</a:t>
            </a:r>
            <a:endParaRPr lang="en-US" dirty="0"/>
          </a:p>
        </p:txBody>
      </p:sp>
      <p:sp>
        <p:nvSpPr>
          <p:cNvPr id="3" name="Content Placeholder 2">
            <a:extLst>
              <a:ext uri="{FF2B5EF4-FFF2-40B4-BE49-F238E27FC236}">
                <a16:creationId xmlns:a16="http://schemas.microsoft.com/office/drawing/2014/main" id="{C3C58B74-CF7F-46C5-B0F7-369E45F8C87B}"/>
              </a:ext>
            </a:extLst>
          </p:cNvPr>
          <p:cNvSpPr>
            <a:spLocks noGrp="1"/>
          </p:cNvSpPr>
          <p:nvPr>
            <p:ph idx="1"/>
          </p:nvPr>
        </p:nvSpPr>
        <p:spPr/>
        <p:txBody>
          <a:bodyPr vert="horz" lIns="91440" tIns="45720" rIns="91440" bIns="45720" rtlCol="0" anchor="t">
            <a:normAutofit fontScale="92500" lnSpcReduction="10000"/>
          </a:bodyPr>
          <a:lstStyle/>
          <a:p>
            <a:pPr>
              <a:spcAft>
                <a:spcPts val="1200"/>
              </a:spcAft>
            </a:pPr>
            <a:r>
              <a:rPr lang="en-US" b="1" dirty="0"/>
              <a:t>Technical Work (Software Updates):</a:t>
            </a:r>
            <a:endParaRPr lang="en-US" b="1" dirty="0">
              <a:solidFill>
                <a:prstClr val="white"/>
              </a:solidFill>
            </a:endParaRPr>
          </a:p>
          <a:p>
            <a:pPr lvl="1">
              <a:spcAft>
                <a:spcPts val="1200"/>
              </a:spcAft>
              <a:buFont typeface="Arial" panose="020B0604020202020204" pitchFamily="34" charset="0"/>
              <a:buChar char="•"/>
            </a:pPr>
            <a:r>
              <a:rPr lang="en-US" dirty="0"/>
              <a:t>August 2021–August 2022</a:t>
            </a:r>
            <a:endParaRPr lang="en-US" dirty="0">
              <a:cs typeface="Arial"/>
            </a:endParaRPr>
          </a:p>
          <a:p>
            <a:pPr lvl="0">
              <a:spcAft>
                <a:spcPts val="1200"/>
              </a:spcAft>
            </a:pPr>
            <a:r>
              <a:rPr lang="en-US" b="1" dirty="0">
                <a:cs typeface="Arial"/>
              </a:rPr>
              <a:t>Implementation</a:t>
            </a:r>
          </a:p>
          <a:p>
            <a:pPr lvl="1">
              <a:spcAft>
                <a:spcPts val="1200"/>
              </a:spcAft>
              <a:buFont typeface="Arial" panose="020B0604020202020204" pitchFamily="34" charset="0"/>
              <a:buChar char="•"/>
            </a:pPr>
            <a:r>
              <a:rPr lang="en-US" dirty="0">
                <a:cs typeface="Arial"/>
              </a:rPr>
              <a:t>May</a:t>
            </a:r>
            <a:r>
              <a:rPr lang="en-US" dirty="0"/>
              <a:t>–</a:t>
            </a:r>
            <a:r>
              <a:rPr lang="en-US" dirty="0">
                <a:cs typeface="Arial"/>
              </a:rPr>
              <a:t>November 2022</a:t>
            </a:r>
          </a:p>
          <a:p>
            <a:pPr lvl="0">
              <a:spcAft>
                <a:spcPts val="1200"/>
              </a:spcAft>
            </a:pPr>
            <a:r>
              <a:rPr lang="en-US" b="1" dirty="0">
                <a:cs typeface="Arial"/>
              </a:rPr>
              <a:t>Phase 1 – (June 6th, 2022: 10:30 a.m. to 11:30 a.m.)</a:t>
            </a:r>
            <a:endParaRPr lang="en-US" b="1" dirty="0"/>
          </a:p>
          <a:p>
            <a:pPr lvl="1">
              <a:spcAft>
                <a:spcPts val="600"/>
              </a:spcAft>
              <a:buFont typeface="Arial" panose="020B0604020202020204" pitchFamily="34" charset="0"/>
              <a:buChar char="•"/>
            </a:pPr>
            <a:r>
              <a:rPr lang="en-US" dirty="0"/>
              <a:t>Username Recovery</a:t>
            </a:r>
            <a:endParaRPr lang="en-US" dirty="0">
              <a:cs typeface="Arial"/>
            </a:endParaRPr>
          </a:p>
          <a:p>
            <a:pPr lvl="1">
              <a:spcAft>
                <a:spcPts val="600"/>
              </a:spcAft>
              <a:buFont typeface="Arial" panose="020B0604020202020204" pitchFamily="34" charset="0"/>
              <a:buChar char="•"/>
            </a:pPr>
            <a:r>
              <a:rPr lang="en-US" dirty="0"/>
              <a:t>Password Recovery</a:t>
            </a:r>
            <a:endParaRPr lang="en-US" dirty="0">
              <a:cs typeface="Arial"/>
            </a:endParaRPr>
          </a:p>
          <a:p>
            <a:pPr lvl="1">
              <a:spcAft>
                <a:spcPts val="600"/>
              </a:spcAft>
              <a:buFont typeface="Arial" panose="020B0604020202020204" pitchFamily="34" charset="0"/>
              <a:buChar char="•"/>
            </a:pPr>
            <a:r>
              <a:rPr lang="en-US" dirty="0"/>
              <a:t>Account Reactivation (Due to 90 days of inactivity)</a:t>
            </a:r>
            <a:endParaRPr lang="en-US" dirty="0">
              <a:cs typeface="Arial"/>
            </a:endParaRPr>
          </a:p>
        </p:txBody>
      </p:sp>
      <p:sp>
        <p:nvSpPr>
          <p:cNvPr id="4" name="Slide Number Placeholder 3">
            <a:extLst>
              <a:ext uri="{FF2B5EF4-FFF2-40B4-BE49-F238E27FC236}">
                <a16:creationId xmlns:a16="http://schemas.microsoft.com/office/drawing/2014/main" id="{C1C8FE26-F262-4DAC-B22C-5B298AA7A2DA}"/>
              </a:ext>
            </a:extLst>
          </p:cNvPr>
          <p:cNvSpPr>
            <a:spLocks noGrp="1"/>
          </p:cNvSpPr>
          <p:nvPr>
            <p:ph type="sldNum" sz="quarter" idx="10"/>
          </p:nvPr>
        </p:nvSpPr>
        <p:spPr/>
        <p:txBody>
          <a:bodyPr/>
          <a:lstStyle/>
          <a:p>
            <a:fld id="{432ED76D-8188-4B28-B316-CD85396F47B0}" type="slidenum">
              <a:rPr lang="en-US" smtClean="0"/>
              <a:pPr/>
              <a:t>40</a:t>
            </a:fld>
            <a:endParaRPr lang="en-US" dirty="0"/>
          </a:p>
        </p:txBody>
      </p:sp>
    </p:spTree>
    <p:extLst>
      <p:ext uri="{BB962C8B-B14F-4D97-AF65-F5344CB8AC3E}">
        <p14:creationId xmlns:p14="http://schemas.microsoft.com/office/powerpoint/2010/main" val="1938747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E975-6B01-4868-B16B-1F0E0872A1DA}"/>
              </a:ext>
            </a:extLst>
          </p:cNvPr>
          <p:cNvSpPr>
            <a:spLocks noGrp="1"/>
          </p:cNvSpPr>
          <p:nvPr>
            <p:ph type="title"/>
          </p:nvPr>
        </p:nvSpPr>
        <p:spPr/>
        <p:txBody>
          <a:bodyPr>
            <a:normAutofit/>
          </a:bodyPr>
          <a:lstStyle/>
          <a:p>
            <a:r>
              <a:rPr lang="en-US" dirty="0">
                <a:solidFill>
                  <a:prstClr val="white"/>
                </a:solidFill>
              </a:rPr>
              <a:t>Resources and Contact Information</a:t>
            </a:r>
            <a:endParaRPr lang="en-US" dirty="0"/>
          </a:p>
        </p:txBody>
      </p:sp>
      <p:sp>
        <p:nvSpPr>
          <p:cNvPr id="3" name="Content Placeholder 2">
            <a:extLst>
              <a:ext uri="{FF2B5EF4-FFF2-40B4-BE49-F238E27FC236}">
                <a16:creationId xmlns:a16="http://schemas.microsoft.com/office/drawing/2014/main" id="{8C5047F8-F78F-46D6-88D4-CC95A5AF5340}"/>
              </a:ext>
            </a:extLst>
          </p:cNvPr>
          <p:cNvSpPr>
            <a:spLocks noGrp="1"/>
          </p:cNvSpPr>
          <p:nvPr>
            <p:ph idx="1"/>
          </p:nvPr>
        </p:nvSpPr>
        <p:spPr/>
        <p:txBody>
          <a:bodyPr/>
          <a:lstStyle/>
          <a:p>
            <a:pPr lvl="0">
              <a:spcAft>
                <a:spcPts val="1600"/>
              </a:spcAft>
            </a:pPr>
            <a:r>
              <a:rPr lang="en-US" dirty="0">
                <a:solidFill>
                  <a:prstClr val="white"/>
                </a:solidFill>
              </a:rPr>
              <a:t>CDMIS technical assistance inbox:</a:t>
            </a:r>
            <a:endParaRPr lang="en-US" u="sng" dirty="0">
              <a:solidFill>
                <a:srgbClr val="FFC000">
                  <a:lumMod val="40000"/>
                  <a:lumOff val="60000"/>
                </a:srgbClr>
              </a:solidFill>
            </a:endParaRPr>
          </a:p>
          <a:p>
            <a:pPr lvl="1">
              <a:spcAft>
                <a:spcPts val="1600"/>
              </a:spcAft>
              <a:buClr>
                <a:schemeClr val="bg1"/>
              </a:buClr>
              <a:buFont typeface="Wingdings" panose="05000000000000000000" pitchFamily="2" charset="2"/>
              <a:buChar char="Ø"/>
            </a:pPr>
            <a:r>
              <a:rPr lang="en-US" u="sng" dirty="0">
                <a:solidFill>
                  <a:srgbClr val="FFE699"/>
                </a:solidFill>
                <a:hlinkClick r:id="rId3" tooltip="CDMIS technical assistance inbox">
                  <a:extLst>
                    <a:ext uri="{A12FA001-AC4F-418D-AE19-62706E023703}">
                      <ahyp:hlinkClr xmlns:ahyp="http://schemas.microsoft.com/office/drawing/2018/hyperlinkcolor" val="tx"/>
                    </a:ext>
                  </a:extLst>
                </a:hlinkClick>
              </a:rPr>
              <a:t>CDMIS@cde.ca.gov</a:t>
            </a:r>
            <a:endParaRPr lang="en-US" u="sng" dirty="0">
              <a:solidFill>
                <a:srgbClr val="FFE699"/>
              </a:solidFill>
              <a:cs typeface="Arial"/>
            </a:endParaRPr>
          </a:p>
          <a:p>
            <a:pPr lvl="0">
              <a:spcAft>
                <a:spcPts val="1600"/>
              </a:spcAft>
            </a:pPr>
            <a:r>
              <a:rPr lang="en-US" dirty="0">
                <a:solidFill>
                  <a:prstClr val="white"/>
                </a:solidFill>
              </a:rPr>
              <a:t>CDMIS Resources Webpage:</a:t>
            </a:r>
            <a:endParaRPr lang="en-US" dirty="0">
              <a:solidFill>
                <a:prstClr val="white"/>
              </a:solidFill>
              <a:cs typeface="Arial"/>
            </a:endParaRPr>
          </a:p>
          <a:p>
            <a:pPr lvl="1">
              <a:spcAft>
                <a:spcPts val="1600"/>
              </a:spcAft>
              <a:buClr>
                <a:schemeClr val="bg1"/>
              </a:buClr>
              <a:buFont typeface="Wingdings" panose="05000000000000000000" pitchFamily="2" charset="2"/>
              <a:buChar char="Ø"/>
            </a:pPr>
            <a:r>
              <a:rPr lang="en-US" u="sng" dirty="0">
                <a:solidFill>
                  <a:srgbClr val="FFE699"/>
                </a:solidFill>
                <a:hlinkClick r:id="rId4" tooltip="CDMIS Resources Webpage">
                  <a:extLst>
                    <a:ext uri="{A12FA001-AC4F-418D-AE19-62706E023703}">
                      <ahyp:hlinkClr xmlns:ahyp="http://schemas.microsoft.com/office/drawing/2018/hyperlinkcolor" val="tx"/>
                    </a:ext>
                  </a:extLst>
                </a:hlinkClick>
              </a:rPr>
              <a:t>http://www.cde.ca.gov/sp/cd/ci/ccdata.asp</a:t>
            </a:r>
            <a:endParaRPr lang="en-US" u="sng" dirty="0">
              <a:solidFill>
                <a:srgbClr val="FFE699"/>
              </a:solidFill>
              <a:cs typeface="Arial" panose="020B0604020202020204"/>
            </a:endParaRPr>
          </a:p>
          <a:p>
            <a:pPr lvl="0">
              <a:spcAft>
                <a:spcPts val="1600"/>
              </a:spcAft>
            </a:pPr>
            <a:r>
              <a:rPr lang="en-US" dirty="0">
                <a:solidFill>
                  <a:prstClr val="white"/>
                </a:solidFill>
              </a:rPr>
              <a:t>CDMIS Live Site:</a:t>
            </a:r>
          </a:p>
          <a:p>
            <a:pPr lvl="1">
              <a:spcAft>
                <a:spcPts val="1600"/>
              </a:spcAft>
              <a:buClr>
                <a:schemeClr val="bg1"/>
              </a:buClr>
              <a:buFont typeface="Wingdings" panose="05000000000000000000" pitchFamily="2" charset="2"/>
              <a:buChar char="Ø"/>
            </a:pPr>
            <a:r>
              <a:rPr lang="en-US" u="sng" dirty="0">
                <a:solidFill>
                  <a:srgbClr val="FFE699"/>
                </a:solidFill>
                <a:hlinkClick r:id="rId5" tooltip="CDMIS Live Site">
                  <a:extLst>
                    <a:ext uri="{A12FA001-AC4F-418D-AE19-62706E023703}">
                      <ahyp:hlinkClr xmlns:ahyp="http://schemas.microsoft.com/office/drawing/2018/hyperlinkcolor" val="tx"/>
                    </a:ext>
                  </a:extLst>
                </a:hlinkClick>
              </a:rPr>
              <a:t>https://www4.cde.ca.gov/cdmis</a:t>
            </a:r>
            <a:endParaRPr lang="en-US" u="sng" dirty="0">
              <a:solidFill>
                <a:srgbClr val="FFE699"/>
              </a:solidFill>
              <a:cs typeface="Arial" panose="020B0604020202020204"/>
            </a:endParaRPr>
          </a:p>
        </p:txBody>
      </p:sp>
      <p:sp>
        <p:nvSpPr>
          <p:cNvPr id="4" name="Slide Number Placeholder 3">
            <a:extLst>
              <a:ext uri="{FF2B5EF4-FFF2-40B4-BE49-F238E27FC236}">
                <a16:creationId xmlns:a16="http://schemas.microsoft.com/office/drawing/2014/main" id="{4718E5FB-0E12-4DCF-BAAD-BE7AF048817B}"/>
              </a:ext>
            </a:extLst>
          </p:cNvPr>
          <p:cNvSpPr>
            <a:spLocks noGrp="1"/>
          </p:cNvSpPr>
          <p:nvPr>
            <p:ph type="sldNum" sz="quarter" idx="10"/>
          </p:nvPr>
        </p:nvSpPr>
        <p:spPr/>
        <p:txBody>
          <a:bodyPr/>
          <a:lstStyle/>
          <a:p>
            <a:fld id="{432ED76D-8188-4B28-B316-CD85396F47B0}" type="slidenum">
              <a:rPr lang="en-US" smtClean="0"/>
              <a:pPr/>
              <a:t>41</a:t>
            </a:fld>
            <a:endParaRPr lang="en-US" dirty="0"/>
          </a:p>
        </p:txBody>
      </p:sp>
    </p:spTree>
    <p:extLst>
      <p:ext uri="{BB962C8B-B14F-4D97-AF65-F5344CB8AC3E}">
        <p14:creationId xmlns:p14="http://schemas.microsoft.com/office/powerpoint/2010/main" val="150286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dirty="0">
                <a:solidFill>
                  <a:schemeClr val="bg1"/>
                </a:solidFill>
                <a:cs typeface="Arial"/>
              </a:rPr>
              <a:t>Questions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452223" y="5379875"/>
            <a:ext cx="5852160" cy="843643"/>
          </a:xfrm>
        </p:spPr>
        <p:txBody>
          <a:bodyPr vert="horz" lIns="91440" tIns="45720" rIns="91440" bIns="45720" rtlCol="0" anchor="t">
            <a:normAutofit/>
          </a:bodyPr>
          <a:lstStyle/>
          <a:p>
            <a:pPr marL="0" indent="-1828800">
              <a:buNone/>
            </a:pPr>
            <a:r>
              <a:rPr lang="en-US" sz="2400" dirty="0">
                <a:ea typeface="+mn-lt"/>
                <a:cs typeface="+mn-lt"/>
              </a:rPr>
              <a:t>Photo Credit: Kidango Decoto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42</a:t>
            </a:fld>
            <a:endParaRPr lang="en-US" dirty="0"/>
          </a:p>
        </p:txBody>
      </p:sp>
    </p:spTree>
    <p:extLst>
      <p:ext uri="{BB962C8B-B14F-4D97-AF65-F5344CB8AC3E}">
        <p14:creationId xmlns:p14="http://schemas.microsoft.com/office/powerpoint/2010/main" val="690871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61730" y="-94781"/>
            <a:ext cx="11887200" cy="831901"/>
          </a:xfrm>
        </p:spPr>
        <p:txBody>
          <a:bodyPr>
            <a:normAutofit/>
          </a:bodyPr>
          <a:lstStyle/>
          <a:p>
            <a:r>
              <a:rPr lang="en-US" sz="4000" b="1" dirty="0">
                <a:solidFill>
                  <a:schemeClr val="bg1"/>
                </a:solidFill>
                <a:cs typeface="Arial"/>
              </a:rPr>
              <a:t>Resources</a:t>
            </a:r>
            <a:endParaRPr lang="en-US" sz="4000" dirty="0">
              <a:solidFill>
                <a:schemeClr val="bg1"/>
              </a:solidFill>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80392" y="602167"/>
            <a:ext cx="11887200" cy="5518714"/>
          </a:xfrm>
        </p:spPr>
        <p:txBody>
          <a:bodyPr vert="horz" lIns="91440" tIns="45720" rIns="91440" bIns="45720" rtlCol="0" anchor="t">
            <a:noAutofit/>
          </a:bodyPr>
          <a:lstStyle/>
          <a:p>
            <a:pPr marL="0" indent="0">
              <a:spcAft>
                <a:spcPts val="1000"/>
              </a:spcAft>
              <a:buNone/>
            </a:pPr>
            <a:r>
              <a:rPr lang="en-US" sz="2800" b="1" dirty="0">
                <a:ea typeface="+mn-lt"/>
                <a:cs typeface="+mn-lt"/>
              </a:rPr>
              <a:t>The EED COVID-19 Guidance web page</a:t>
            </a:r>
            <a:endParaRPr lang="en-US" dirty="0"/>
          </a:p>
          <a:p>
            <a:pPr lvl="1">
              <a:spcBef>
                <a:spcPts val="1000"/>
              </a:spcBef>
              <a:spcAft>
                <a:spcPts val="1000"/>
              </a:spcAft>
              <a:buClr>
                <a:schemeClr val="bg1"/>
              </a:buClr>
              <a:buFont typeface="Wingdings" panose="05000000000000000000" pitchFamily="2" charset="2"/>
              <a:buChar char="Ø"/>
            </a:pPr>
            <a:r>
              <a:rPr lang="en-US" sz="2600" u="sng" dirty="0">
                <a:solidFill>
                  <a:schemeClr val="accent4">
                    <a:lumMod val="40000"/>
                    <a:lumOff val="60000"/>
                  </a:schemeClr>
                </a:solidFill>
                <a:ea typeface="+mn-lt"/>
                <a:cs typeface="+mn-lt"/>
                <a:hlinkClick r:id="rId3" tooltip="EED COVID-19 Guidance web page">
                  <a:extLst>
                    <a:ext uri="{A12FA001-AC4F-418D-AE19-62706E023703}">
                      <ahyp:hlinkClr xmlns:ahyp="http://schemas.microsoft.com/office/drawing/2018/hyperlinkcolor" val="tx"/>
                    </a:ext>
                  </a:extLst>
                </a:hlinkClick>
              </a:rPr>
              <a:t>https://www.cde.ca.gov/sp/cd/re/elcdcovid19.asp</a:t>
            </a:r>
            <a:endParaRPr lang="en-US" sz="2600" u="sng" dirty="0">
              <a:solidFill>
                <a:schemeClr val="accent4">
                  <a:lumMod val="40000"/>
                  <a:lumOff val="60000"/>
                </a:schemeClr>
              </a:solidFill>
              <a:ea typeface="+mn-lt"/>
              <a:cs typeface="+mn-lt"/>
            </a:endParaRPr>
          </a:p>
          <a:p>
            <a:pPr lvl="2">
              <a:spcBef>
                <a:spcPts val="1000"/>
              </a:spcBef>
              <a:spcAft>
                <a:spcPts val="1000"/>
              </a:spcAft>
              <a:buClr>
                <a:schemeClr val="bg1"/>
              </a:buClr>
              <a:buFont typeface="Arial" panose="020B0604020202020204" pitchFamily="34" charset="0"/>
              <a:buChar char="•"/>
            </a:pPr>
            <a:r>
              <a:rPr lang="en-US" sz="2400" dirty="0">
                <a:ea typeface="+mn-lt"/>
                <a:cs typeface="+mn-lt"/>
              </a:rPr>
              <a:t>Webinar slides, MBs, Frequently Asked Questions (FAQs)</a:t>
            </a:r>
          </a:p>
          <a:p>
            <a:pPr marL="0" indent="0">
              <a:spcAft>
                <a:spcPts val="1000"/>
              </a:spcAft>
              <a:buNone/>
            </a:pPr>
            <a:r>
              <a:rPr lang="en-US" sz="2800" b="1" dirty="0">
                <a:ea typeface="+mn-lt"/>
                <a:cs typeface="+mn-lt"/>
              </a:rPr>
              <a:t>The EED Emergency email inbox</a:t>
            </a:r>
            <a:endParaRPr lang="en-US" sz="2800" b="1" dirty="0">
              <a:cs typeface="Arial"/>
            </a:endParaRPr>
          </a:p>
          <a:p>
            <a:pPr lvl="1">
              <a:spcBef>
                <a:spcPts val="1000"/>
              </a:spcBef>
              <a:spcAft>
                <a:spcPts val="1000"/>
              </a:spcAft>
              <a:buClr>
                <a:schemeClr val="bg1"/>
              </a:buClr>
              <a:buFont typeface="Wingdings" panose="05000000000000000000" pitchFamily="2" charset="2"/>
              <a:buChar char="Ø"/>
            </a:pPr>
            <a:r>
              <a:rPr lang="en-US" sz="2600" u="sng" dirty="0">
                <a:solidFill>
                  <a:schemeClr val="accent4">
                    <a:lumMod val="40000"/>
                    <a:lumOff val="60000"/>
                  </a:schemeClr>
                </a:solidFill>
                <a:ea typeface="+mn-lt"/>
                <a:cs typeface="+mn-lt"/>
                <a:hlinkClick r:id="rId4" tooltip="EED Emergency email address">
                  <a:extLst>
                    <a:ext uri="{A12FA001-AC4F-418D-AE19-62706E023703}">
                      <ahyp:hlinkClr xmlns:ahyp="http://schemas.microsoft.com/office/drawing/2018/hyperlinkcolor" val="tx"/>
                    </a:ext>
                  </a:extLst>
                </a:hlinkClick>
              </a:rPr>
              <a:t>EEDEmergency@cde.ca.gov</a:t>
            </a:r>
            <a:endParaRPr lang="en-US" sz="2600" dirty="0">
              <a:solidFill>
                <a:schemeClr val="accent4">
                  <a:lumMod val="40000"/>
                  <a:lumOff val="60000"/>
                </a:schemeClr>
              </a:solidFill>
              <a:ea typeface="+mn-lt"/>
              <a:cs typeface="+mn-lt"/>
            </a:endParaRPr>
          </a:p>
          <a:p>
            <a:pPr marL="0" indent="0">
              <a:spcAft>
                <a:spcPts val="1000"/>
              </a:spcAft>
              <a:buNone/>
            </a:pPr>
            <a:r>
              <a:rPr lang="en-US" sz="2800" b="1" dirty="0">
                <a:ea typeface="+mn-lt"/>
                <a:cs typeface="+mn-lt"/>
              </a:rPr>
              <a:t>The PQI Office Regional Consultants</a:t>
            </a:r>
            <a:endParaRPr lang="en-US" sz="2400" u="sng" dirty="0">
              <a:solidFill>
                <a:srgbClr val="FFFF80"/>
              </a:solidFill>
              <a:cs typeface="Arial" panose="020B0604020202020204"/>
            </a:endParaRPr>
          </a:p>
          <a:p>
            <a:pPr lvl="1">
              <a:spcBef>
                <a:spcPts val="1000"/>
              </a:spcBef>
              <a:spcAft>
                <a:spcPts val="1000"/>
              </a:spcAft>
              <a:buClr>
                <a:schemeClr val="bg1"/>
              </a:buClr>
              <a:buFont typeface="Wingdings" panose="05000000000000000000" pitchFamily="2" charset="2"/>
              <a:buChar char="Ø"/>
            </a:pPr>
            <a:r>
              <a:rPr lang="en-US" sz="2600" u="sng" dirty="0">
                <a:solidFill>
                  <a:schemeClr val="accent4">
                    <a:lumMod val="40000"/>
                    <a:lumOff val="60000"/>
                  </a:schemeClr>
                </a:solidFill>
                <a:cs typeface="Arial" panose="020B0604020202020204"/>
                <a:hlinkClick r:id="rId5" tooltip="EED Consultant Regional Assignments web page">
                  <a:extLst>
                    <a:ext uri="{A12FA001-AC4F-418D-AE19-62706E023703}">
                      <ahyp:hlinkClr xmlns:ahyp="http://schemas.microsoft.com/office/drawing/2018/hyperlinkcolor" val="tx"/>
                    </a:ext>
                  </a:extLst>
                </a:hlinkClick>
              </a:rPr>
              <a:t>https://www.cde.ca.gov/sp/cd/ci/assignments.asp</a:t>
            </a:r>
            <a:endParaRPr lang="en-US" sz="2600" u="sng" dirty="0">
              <a:solidFill>
                <a:schemeClr val="accent4">
                  <a:lumMod val="40000"/>
                  <a:lumOff val="60000"/>
                </a:schemeClr>
              </a:solidFill>
              <a:cs typeface="Arial" panose="020B0604020202020204"/>
            </a:endParaRPr>
          </a:p>
          <a:p>
            <a:pPr lvl="2">
              <a:spcBef>
                <a:spcPts val="1000"/>
              </a:spcBef>
              <a:spcAft>
                <a:spcPts val="1000"/>
              </a:spcAft>
              <a:buFont typeface="Arial" panose="020B0604020202020204" pitchFamily="34" charset="0"/>
              <a:buChar char="•"/>
            </a:pPr>
            <a:r>
              <a:rPr lang="en-US" sz="2400" dirty="0">
                <a:cs typeface="Arial" panose="020B0604020202020204"/>
              </a:rPr>
              <a:t>Consultants are most easily reached by email</a:t>
            </a:r>
          </a:p>
          <a:p>
            <a:pPr lvl="2">
              <a:spcBef>
                <a:spcPts val="1000"/>
              </a:spcBef>
              <a:spcAft>
                <a:spcPts val="1000"/>
              </a:spcAft>
              <a:buFont typeface="Arial" panose="020B0604020202020204" pitchFamily="34" charset="0"/>
              <a:buChar char="•"/>
            </a:pPr>
            <a:r>
              <a:rPr lang="en-US" sz="2400" dirty="0">
                <a:cs typeface="Arial" panose="020B0604020202020204"/>
              </a:rPr>
              <a:t>or</a:t>
            </a:r>
            <a:r>
              <a:rPr lang="en-US" sz="2400" dirty="0">
                <a:ea typeface="+mn-lt"/>
                <a:cs typeface="+mn-lt"/>
              </a:rPr>
              <a:t> by phone at 916-322-6233</a:t>
            </a:r>
            <a:endParaRPr lang="en-US" sz="2400"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43</a:t>
            </a:fld>
            <a:endParaRPr lang="en-US" dirty="0"/>
          </a:p>
        </p:txBody>
      </p:sp>
    </p:spTree>
    <p:extLst>
      <p:ext uri="{BB962C8B-B14F-4D97-AF65-F5344CB8AC3E}">
        <p14:creationId xmlns:p14="http://schemas.microsoft.com/office/powerpoint/2010/main" val="2491991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1029478" y="315766"/>
            <a:ext cx="4540898" cy="4330879"/>
          </a:xfrm>
        </p:spPr>
        <p:txBody>
          <a:bodyPr>
            <a:normAutofit/>
          </a:bodyPr>
          <a:lstStyle/>
          <a:p>
            <a:r>
              <a:rPr lang="en-US" sz="4400" dirty="0">
                <a:solidFill>
                  <a:schemeClr val="bg1"/>
                </a:solidFill>
              </a:rPr>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747693" y="5159829"/>
            <a:ext cx="5242560" cy="832292"/>
          </a:xfrm>
        </p:spPr>
        <p:txBody>
          <a:bodyPr>
            <a:normAutofit/>
          </a:bodyPr>
          <a:lstStyle/>
          <a:p>
            <a:pPr marL="0" indent="0">
              <a:buNone/>
            </a:pPr>
            <a:r>
              <a:rPr lang="en-US" sz="2400" dirty="0"/>
              <a:t>Photo Credit: Debra Manrique Family Child Care; Oxnard, CA</a:t>
            </a:r>
          </a:p>
        </p:txBody>
      </p:sp>
      <p:pic>
        <p:nvPicPr>
          <p:cNvPr id="13" name="Content Placeholder 12" descr="Child, outdoor blowing bubbles.">
            <a:extLst>
              <a:ext uri="{FF2B5EF4-FFF2-40B4-BE49-F238E27FC236}">
                <a16:creationId xmlns:a16="http://schemas.microsoft.com/office/drawing/2014/main" id="{A693AB96-16D2-4E87-BD1A-241F45DE78C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96131" y="276031"/>
            <a:ext cx="3816628" cy="5710648"/>
          </a:xfrm>
        </p:spPr>
      </p:pic>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smtClean="0"/>
              <a:pPr/>
              <a:t>44</a:t>
            </a:fld>
            <a:endParaRPr lang="en-US" dirty="0"/>
          </a:p>
        </p:txBody>
      </p:sp>
    </p:spTree>
    <p:extLst>
      <p:ext uri="{BB962C8B-B14F-4D97-AF65-F5344CB8AC3E}">
        <p14:creationId xmlns:p14="http://schemas.microsoft.com/office/powerpoint/2010/main" val="282634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p:txBody>
          <a:bodyPr/>
          <a:lstStyle/>
          <a:p>
            <a:r>
              <a:rPr lang="en-US" dirty="0"/>
              <a:t>Governor's May Revision Proposals:</a:t>
            </a:r>
            <a:br>
              <a:rPr lang="en-US" dirty="0"/>
            </a:br>
            <a:r>
              <a:rPr lang="en-US" dirty="0"/>
              <a:t>Universal Transitional Kindergarten (UTK)</a:t>
            </a:r>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p:txBody>
          <a:bodyPr>
            <a:normAutofit fontScale="92500" lnSpcReduction="20000"/>
          </a:bodyPr>
          <a:lstStyle/>
          <a:p>
            <a:r>
              <a:rPr lang="en-US" dirty="0"/>
              <a:t>Funds the first year of transitional kindergarten (TK) expansion to expand eligibility for TK to all children turning five-years-old between September 2 and February 2.</a:t>
            </a:r>
          </a:p>
          <a:p>
            <a:r>
              <a:rPr lang="en-US" dirty="0"/>
              <a:t>Makes it easier for schools to find TK teachers by:</a:t>
            </a:r>
          </a:p>
          <a:p>
            <a:pPr lvl="1"/>
            <a:r>
              <a:rPr lang="en-US" dirty="0"/>
              <a:t>Allowing teachers with preschool teaching permits who hold bachelors' degrees, meet basic skills requirements, and are enrolled in a credential program by July 1, 2024 to be assigned as the teacher of record in a TK classroom until June 30, 2026</a:t>
            </a:r>
          </a:p>
          <a:p>
            <a:pPr lvl="1"/>
            <a:r>
              <a:rPr lang="en-US" dirty="0"/>
              <a:t>Clarifying that substitute TK teachers are not required to meet the additional TK teacher requirements around child development</a:t>
            </a:r>
          </a:p>
          <a:p>
            <a:r>
              <a:rPr lang="en-US" dirty="0"/>
              <a:t>Includes fiscal penalties for not meeting class size, ratio, and teacher requirements in TK</a:t>
            </a:r>
          </a:p>
          <a:p>
            <a:r>
              <a:rPr lang="en-US" dirty="0"/>
              <a:t>Requires TK data to be collected separately from kindergarten data</a:t>
            </a: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0"/>
          </p:nvPr>
        </p:nvSpPr>
        <p:spPr/>
        <p:txBody>
          <a:bodyPr/>
          <a:lstStyle/>
          <a:p>
            <a:fld id="{2AA74813-043C-43CB-9E82-7CAA19F31821}" type="slidenum">
              <a:rPr lang="en-US" smtClean="0"/>
              <a:pPr/>
              <a:t>5</a:t>
            </a:fld>
            <a:endParaRPr lang="en-US" dirty="0"/>
          </a:p>
        </p:txBody>
      </p:sp>
    </p:spTree>
    <p:extLst>
      <p:ext uri="{BB962C8B-B14F-4D97-AF65-F5344CB8AC3E}">
        <p14:creationId xmlns:p14="http://schemas.microsoft.com/office/powerpoint/2010/main" val="175305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0"/>
            <a:ext cx="11887200" cy="1325563"/>
          </a:xfrm>
        </p:spPr>
        <p:txBody>
          <a:bodyPr/>
          <a:lstStyle/>
          <a:p>
            <a:r>
              <a:rPr lang="en-US" dirty="0">
                <a:cs typeface="Arial"/>
              </a:rPr>
              <a:t>Governor's May Revision:</a:t>
            </a:r>
            <a:br>
              <a:rPr lang="en-US" dirty="0">
                <a:cs typeface="Arial"/>
              </a:rPr>
            </a:br>
            <a:r>
              <a:rPr lang="en-US" dirty="0">
                <a:cs typeface="Arial"/>
              </a:rPr>
              <a:t>California State Preschool Program (CSPP)</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35567" y="1573505"/>
            <a:ext cx="11887200" cy="4921888"/>
          </a:xfrm>
        </p:spPr>
        <p:txBody>
          <a:bodyPr vert="horz" lIns="91440" tIns="45720" rIns="91440" bIns="45720" rtlCol="0" anchor="t">
            <a:normAutofit/>
          </a:bodyPr>
          <a:lstStyle/>
          <a:p>
            <a:pPr>
              <a:lnSpc>
                <a:spcPct val="110000"/>
              </a:lnSpc>
              <a:spcAft>
                <a:spcPts val="1000"/>
              </a:spcAft>
              <a:buFont typeface="Arial"/>
            </a:pPr>
            <a:r>
              <a:rPr lang="en-US" sz="2800" dirty="0">
                <a:cs typeface="Arial"/>
              </a:rPr>
              <a:t>Waives family fees for 2022</a:t>
            </a:r>
            <a:r>
              <a:rPr lang="en-US" dirty="0">
                <a:cs typeface="Arial"/>
              </a:rPr>
              <a:t>–</a:t>
            </a:r>
            <a:r>
              <a:rPr lang="en-US" sz="2800" dirty="0">
                <a:cs typeface="Arial"/>
              </a:rPr>
              <a:t>23</a:t>
            </a:r>
          </a:p>
          <a:p>
            <a:pPr>
              <a:lnSpc>
                <a:spcPct val="110000"/>
              </a:lnSpc>
              <a:spcAft>
                <a:spcPts val="1000"/>
              </a:spcAft>
            </a:pPr>
            <a:r>
              <a:rPr lang="en-US" sz="2800" dirty="0">
                <a:cs typeface="Arial"/>
              </a:rPr>
              <a:t>Extends Hold Harmless currently operating through the end of 2022</a:t>
            </a:r>
            <a:r>
              <a:rPr lang="en-US" dirty="0">
                <a:cs typeface="Arial"/>
              </a:rPr>
              <a:t>–</a:t>
            </a:r>
            <a:r>
              <a:rPr lang="en-US" sz="2800" dirty="0">
                <a:cs typeface="Arial"/>
              </a:rPr>
              <a:t>23</a:t>
            </a:r>
          </a:p>
          <a:p>
            <a:pPr>
              <a:lnSpc>
                <a:spcPct val="110000"/>
              </a:lnSpc>
              <a:spcAft>
                <a:spcPts val="1000"/>
              </a:spcAft>
            </a:pPr>
            <a:r>
              <a:rPr lang="en-US" sz="2800" dirty="0">
                <a:cs typeface="Arial"/>
              </a:rPr>
              <a:t>Includes a 1.8 adjustment factor to the contract rate for two-year old children</a:t>
            </a:r>
          </a:p>
          <a:p>
            <a:pPr>
              <a:lnSpc>
                <a:spcPct val="110000"/>
              </a:lnSpc>
              <a:spcAft>
                <a:spcPts val="1000"/>
              </a:spcAft>
            </a:pPr>
            <a:r>
              <a:rPr lang="en-US" sz="2800" dirty="0">
                <a:cs typeface="Arial"/>
              </a:rPr>
              <a:t>Makes technical adjustments to the way that dual language learners will be identified in CSPP</a:t>
            </a:r>
          </a:p>
          <a:p>
            <a:pPr>
              <a:lnSpc>
                <a:spcPct val="110000"/>
              </a:lnSpc>
              <a:spcAft>
                <a:spcPts val="1000"/>
              </a:spcAft>
            </a:pPr>
            <a:r>
              <a:rPr lang="en-US" sz="2800" dirty="0">
                <a:cs typeface="Arial"/>
              </a:rPr>
              <a:t>Provides a 6.56 percent Cost of Living Adjustment (COLA)</a:t>
            </a:r>
            <a:endParaRPr lang="en-US" sz="2800" dirty="0">
              <a:ea typeface="+mn-lt"/>
              <a:cs typeface="+mn-lt"/>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p:txBody>
          <a:bodyPr/>
          <a:lstStyle/>
          <a:p>
            <a:fld id="{2AA74813-043C-43CB-9E82-7CAA19F31821}" type="slidenum">
              <a:rPr lang="en-US" smtClean="0"/>
              <a:pPr/>
              <a:t>6</a:t>
            </a:fld>
            <a:endParaRPr lang="en-US" dirty="0"/>
          </a:p>
        </p:txBody>
      </p:sp>
    </p:spTree>
    <p:extLst>
      <p:ext uri="{BB962C8B-B14F-4D97-AF65-F5344CB8AC3E}">
        <p14:creationId xmlns:p14="http://schemas.microsoft.com/office/powerpoint/2010/main" val="268924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p:txBody>
          <a:bodyPr/>
          <a:lstStyle/>
          <a:p>
            <a:r>
              <a:rPr lang="en-US" dirty="0">
                <a:cs typeface="Arial"/>
              </a:rPr>
              <a:t>Governor's May Revision:</a:t>
            </a:r>
            <a:br>
              <a:rPr lang="en-US" dirty="0">
                <a:cs typeface="Arial"/>
              </a:rPr>
            </a:br>
            <a:r>
              <a:rPr lang="en-US" dirty="0">
                <a:cs typeface="Arial"/>
              </a:rPr>
              <a:t>Infrastructure</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52400" y="1474440"/>
            <a:ext cx="11887200" cy="5015901"/>
          </a:xfrm>
        </p:spPr>
        <p:txBody>
          <a:bodyPr vert="horz" lIns="91440" tIns="45720" rIns="91440" bIns="45720" rtlCol="0" anchor="t">
            <a:noAutofit/>
          </a:bodyPr>
          <a:lstStyle/>
          <a:p>
            <a:pPr>
              <a:lnSpc>
                <a:spcPct val="110000"/>
              </a:lnSpc>
              <a:spcAft>
                <a:spcPts val="1000"/>
              </a:spcAft>
            </a:pPr>
            <a:r>
              <a:rPr lang="en-US" sz="2600" dirty="0">
                <a:ea typeface="+mn-lt"/>
                <a:cs typeface="+mn-lt"/>
              </a:rPr>
              <a:t>Provides additional $1.8 billion for TK-12 school facilities construction</a:t>
            </a:r>
            <a:endParaRPr lang="en-US" sz="2600" dirty="0">
              <a:cs typeface="Arial"/>
            </a:endParaRPr>
          </a:p>
          <a:p>
            <a:pPr>
              <a:lnSpc>
                <a:spcPct val="110000"/>
              </a:lnSpc>
              <a:spcAft>
                <a:spcPts val="1000"/>
              </a:spcAft>
            </a:pPr>
            <a:r>
              <a:rPr lang="en-US" sz="2600" dirty="0">
                <a:ea typeface="+mn-lt"/>
                <a:cs typeface="+mn-lt"/>
              </a:rPr>
              <a:t>Provides additional $1.8 billion to address outstanding school maintenance issues</a:t>
            </a:r>
            <a:endParaRPr lang="en-US" sz="2600" dirty="0">
              <a:cs typeface="Arial"/>
            </a:endParaRPr>
          </a:p>
          <a:p>
            <a:pPr>
              <a:lnSpc>
                <a:spcPct val="110000"/>
              </a:lnSpc>
              <a:spcAft>
                <a:spcPts val="1000"/>
              </a:spcAft>
            </a:pPr>
            <a:r>
              <a:rPr lang="en-US" sz="2600" dirty="0">
                <a:ea typeface="+mn-lt"/>
                <a:cs typeface="+mn-lt"/>
              </a:rPr>
              <a:t>Amends language to allow Community Colleges to receive facilities funding from the CSPP, TK, and Full-Day Kindergarten Facilities Grant Program</a:t>
            </a:r>
          </a:p>
          <a:p>
            <a:pPr>
              <a:lnSpc>
                <a:spcPct val="110000"/>
              </a:lnSpc>
              <a:spcAft>
                <a:spcPts val="1000"/>
              </a:spcAft>
            </a:pPr>
            <a:r>
              <a:rPr lang="en-US" sz="2600" dirty="0">
                <a:cs typeface="Arial"/>
              </a:rPr>
              <a:t>$200.5 million to develop and repair existing child care and preschool infrastructure at non-local educational agencies (LEAs), especially in low-income communities</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p:txBody>
          <a:bodyPr/>
          <a:lstStyle/>
          <a:p>
            <a:fld id="{2AA74813-043C-43CB-9E82-7CAA19F31821}" type="slidenum">
              <a:rPr lang="en-US" smtClean="0"/>
              <a:pPr/>
              <a:t>7</a:t>
            </a:fld>
            <a:endParaRPr lang="en-US" dirty="0"/>
          </a:p>
        </p:txBody>
      </p:sp>
    </p:spTree>
    <p:extLst>
      <p:ext uri="{BB962C8B-B14F-4D97-AF65-F5344CB8AC3E}">
        <p14:creationId xmlns:p14="http://schemas.microsoft.com/office/powerpoint/2010/main" val="389999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p:txBody>
          <a:bodyPr>
            <a:normAutofit fontScale="90000"/>
          </a:bodyPr>
          <a:lstStyle/>
          <a:p>
            <a:r>
              <a:rPr lang="en-US" dirty="0">
                <a:cs typeface="Arial"/>
              </a:rPr>
              <a:t>Governor's May Revision:</a:t>
            </a:r>
            <a:br>
              <a:rPr lang="en-US" dirty="0">
                <a:cs typeface="Arial"/>
              </a:rPr>
            </a:br>
            <a:r>
              <a:rPr lang="en-US" dirty="0">
                <a:cs typeface="Arial"/>
              </a:rPr>
              <a:t>Expanded Learning and Opportunity Program (ELO-P)</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52400" y="1580053"/>
            <a:ext cx="11887200" cy="5015901"/>
          </a:xfrm>
        </p:spPr>
        <p:txBody>
          <a:bodyPr vert="horz" lIns="91440" tIns="45720" rIns="91440" bIns="45720" rtlCol="0" anchor="t">
            <a:normAutofit/>
          </a:bodyPr>
          <a:lstStyle/>
          <a:p>
            <a:pPr>
              <a:lnSpc>
                <a:spcPct val="110000"/>
              </a:lnSpc>
              <a:spcAft>
                <a:spcPts val="1000"/>
              </a:spcAft>
            </a:pPr>
            <a:r>
              <a:rPr lang="en-US" sz="2600" dirty="0">
                <a:ea typeface="+mn-lt"/>
                <a:cs typeface="+mn-lt"/>
              </a:rPr>
              <a:t>The May Revision increases ELO-P by an additional $403 million ongoing Proposition 98 General Fund, bringing the ongoing program total to $4.8 billion, and full funding implementation (four years ahead of schedule) of $2,500 for every low-income student, English language learner, and youth in foster care in the state.</a:t>
            </a:r>
          </a:p>
          <a:p>
            <a:pPr>
              <a:lnSpc>
                <a:spcPct val="110000"/>
              </a:lnSpc>
              <a:spcAft>
                <a:spcPts val="1000"/>
              </a:spcAft>
            </a:pPr>
            <a:r>
              <a:rPr lang="en-US" sz="2600" dirty="0">
                <a:ea typeface="+mn-lt"/>
                <a:cs typeface="+mn-lt"/>
              </a:rPr>
              <a:t>An increase of $63 million one-time Proposition 98 General Fund, for a total of $1 billion one-time Proposition 98 General Fund, to support ELO-P infrastructure, with a focus on integrating arts and music programming into the enrichment options for students.</a:t>
            </a:r>
            <a:endParaRPr lang="en-US" sz="2600" dirty="0">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p:txBody>
          <a:bodyPr/>
          <a:lstStyle/>
          <a:p>
            <a:fld id="{2AA74813-043C-43CB-9E82-7CAA19F31821}" type="slidenum">
              <a:rPr lang="en-US" smtClean="0"/>
              <a:pPr/>
              <a:t>8</a:t>
            </a:fld>
            <a:endParaRPr lang="en-US" dirty="0"/>
          </a:p>
        </p:txBody>
      </p:sp>
    </p:spTree>
    <p:extLst>
      <p:ext uri="{BB962C8B-B14F-4D97-AF65-F5344CB8AC3E}">
        <p14:creationId xmlns:p14="http://schemas.microsoft.com/office/powerpoint/2010/main" val="252160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0"/>
            <a:ext cx="11887200" cy="1325563"/>
          </a:xfrm>
        </p:spPr>
        <p:txBody>
          <a:bodyPr>
            <a:normAutofit/>
          </a:bodyPr>
          <a:lstStyle/>
          <a:p>
            <a:r>
              <a:rPr lang="en-US" sz="3200" dirty="0">
                <a:cs typeface="Arial"/>
              </a:rPr>
              <a:t>Governor's May Revision: Other Key Proposals</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229892" y="1225133"/>
            <a:ext cx="11887200" cy="5378276"/>
          </a:xfrm>
        </p:spPr>
        <p:txBody>
          <a:bodyPr vert="horz" lIns="91440" tIns="45720" rIns="91440" bIns="45720" rtlCol="0" anchor="t">
            <a:noAutofit/>
          </a:bodyPr>
          <a:lstStyle/>
          <a:p>
            <a:pPr>
              <a:lnSpc>
                <a:spcPct val="110000"/>
              </a:lnSpc>
              <a:spcAft>
                <a:spcPts val="1000"/>
              </a:spcAft>
            </a:pPr>
            <a:r>
              <a:rPr lang="en-US" sz="2700" dirty="0">
                <a:cs typeface="Arial"/>
              </a:rPr>
              <a:t>Provides $1.5 Billion to expand access to the community schools grants to every eligible LEA that opts to apply on behalf of its high-need schools.</a:t>
            </a:r>
          </a:p>
          <a:p>
            <a:pPr>
              <a:lnSpc>
                <a:spcPct val="110000"/>
              </a:lnSpc>
              <a:spcAft>
                <a:spcPts val="1000"/>
              </a:spcAft>
            </a:pPr>
            <a:r>
              <a:rPr lang="en-US" sz="2700" dirty="0">
                <a:cs typeface="Arial"/>
              </a:rPr>
              <a:t>Provides $85 million to expand and augment work of the Early Math initiative and coordinate that initiative with other efforts around math and science</a:t>
            </a:r>
          </a:p>
          <a:p>
            <a:pPr>
              <a:lnSpc>
                <a:spcPct val="110000"/>
              </a:lnSpc>
              <a:spcAft>
                <a:spcPts val="1000"/>
              </a:spcAft>
            </a:pPr>
            <a:r>
              <a:rPr lang="en-US" sz="2700" dirty="0">
                <a:cs typeface="Arial"/>
              </a:rPr>
              <a:t>Significant investments in educator workforce pathways and professional learning</a:t>
            </a:r>
          </a:p>
          <a:p>
            <a:pPr>
              <a:lnSpc>
                <a:spcPct val="110000"/>
              </a:lnSpc>
              <a:spcAft>
                <a:spcPts val="1000"/>
              </a:spcAft>
            </a:pPr>
            <a:r>
              <a:rPr lang="en-US" sz="2700" dirty="0">
                <a:cs typeface="Arial"/>
              </a:rPr>
              <a:t>$15 million to support</a:t>
            </a:r>
            <a:r>
              <a:rPr lang="en-US" sz="2700" dirty="0">
                <a:ea typeface="+mn-lt"/>
                <a:cs typeface="+mn-lt"/>
              </a:rPr>
              <a:t> teachers in completing the coursework necessary to receive a supplementary state certification in reading and literacy</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p:txBody>
          <a:bodyPr/>
          <a:lstStyle/>
          <a:p>
            <a:fld id="{2AA74813-043C-43CB-9E82-7CAA19F31821}" type="slidenum">
              <a:rPr lang="en-US" smtClean="0"/>
              <a:pPr/>
              <a:t>9</a:t>
            </a:fld>
            <a:endParaRPr lang="en-US" dirty="0"/>
          </a:p>
        </p:txBody>
      </p:sp>
    </p:spTree>
    <p:extLst>
      <p:ext uri="{BB962C8B-B14F-4D97-AF65-F5344CB8AC3E}">
        <p14:creationId xmlns:p14="http://schemas.microsoft.com/office/powerpoint/2010/main" val="3698758289"/>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49279-F2A5-4E7F-A26D-DB448DF1D054}">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6a92aa00-d659-46d6-b4cf-e266ad63a1ef"/>
    <ds:schemaRef ds:uri="http://purl.org/dc/dcmitype/"/>
    <ds:schemaRef ds:uri="http://schemas.microsoft.com/office/infopath/2007/PartnerControls"/>
    <ds:schemaRef ds:uri="d173ea53-e63a-4839-8c69-aececa15c404"/>
    <ds:schemaRef ds:uri="http://www.w3.org/XML/1998/namespace"/>
  </ds:schemaRefs>
</ds:datastoreItem>
</file>

<file path=customXml/itemProps2.xml><?xml version="1.0" encoding="utf-8"?>
<ds:datastoreItem xmlns:ds="http://schemas.openxmlformats.org/officeDocument/2006/customXml" ds:itemID="{779985DC-F11B-4231-843E-ACB52B99C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3ea53-e63a-4839-8c69-aececa15c404"/>
    <ds:schemaRef ds:uri="6a92aa00-d659-46d6-b4cf-e266ad63a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9A587-A652-4248-97DC-050A1AEC3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11860</TotalTime>
  <Words>2697</Words>
  <Application>Microsoft Office PowerPoint</Application>
  <PresentationFormat>Widescreen</PresentationFormat>
  <Paragraphs>327</Paragraphs>
  <Slides>44</Slides>
  <Notes>43</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44</vt:i4>
      </vt:variant>
    </vt:vector>
  </HeadingPairs>
  <TitlesOfParts>
    <vt:vector size="62" baseType="lpstr">
      <vt:lpstr>Arial</vt:lpstr>
      <vt:lpstr>Calibri</vt:lpstr>
      <vt:lpstr>Cambria</vt:lpstr>
      <vt:lpstr>Courier New</vt:lpstr>
      <vt:lpstr>DM Sans</vt:lpstr>
      <vt:lpstr>Noto Sans Symbols</vt:lpstr>
      <vt:lpstr>Symbol</vt:lpstr>
      <vt:lpstr>Wingdings</vt:lpstr>
      <vt:lpstr>CDE Set 1</vt:lpstr>
      <vt:lpstr>CDE Set 1</vt:lpstr>
      <vt:lpstr>CDE Set 2</vt:lpstr>
      <vt:lpstr>CDE Set 3</vt:lpstr>
      <vt:lpstr>CDE Set 4</vt:lpstr>
      <vt:lpstr>CDE Set 5</vt:lpstr>
      <vt:lpstr>CDE Set 6</vt:lpstr>
      <vt:lpstr>CDE Set 7</vt:lpstr>
      <vt:lpstr>CDE Set 8</vt:lpstr>
      <vt:lpstr>CDE Set 1</vt:lpstr>
      <vt:lpstr>Early Education Division Webinar</vt:lpstr>
      <vt:lpstr>Welcome and Introductions</vt:lpstr>
      <vt:lpstr>Meeting Agenda</vt:lpstr>
      <vt:lpstr>Budget Process Timeline (1)</vt:lpstr>
      <vt:lpstr>Governor's May Revision Proposals: Universal Transitional Kindergarten (UTK)</vt:lpstr>
      <vt:lpstr>Governor's May Revision: California State Preschool Program (CSPP)</vt:lpstr>
      <vt:lpstr>Governor's May Revision: Infrastructure</vt:lpstr>
      <vt:lpstr>Governor's May Revision: Expanded Learning and Opportunity Program (ELO-P)</vt:lpstr>
      <vt:lpstr>Governor's May Revision: Other Key Proposals</vt:lpstr>
      <vt:lpstr>Rate and Quality Workgroup</vt:lpstr>
      <vt:lpstr>UPK Implementation Updates</vt:lpstr>
      <vt:lpstr>What is UPK?</vt:lpstr>
      <vt:lpstr>UPK Resources</vt:lpstr>
      <vt:lpstr>Governor's Budget Process Timeline (1)</vt:lpstr>
      <vt:lpstr>Governor's Budget Process Timeline (2)</vt:lpstr>
      <vt:lpstr>Governor's Budget Updates</vt:lpstr>
      <vt:lpstr>Reimbursement For Contractors Based Off Attendance </vt:lpstr>
      <vt:lpstr>The Early Education Teacher Development Grant</vt:lpstr>
      <vt:lpstr>Support for UPK Implementation (1)</vt:lpstr>
      <vt:lpstr>Support for UPK Implementation (2)</vt:lpstr>
      <vt:lpstr>Live Questions on Part One</vt:lpstr>
      <vt:lpstr>Part Two</vt:lpstr>
      <vt:lpstr>Child Development Management Information System (CDMIS) Maintenance and Optimization (M&amp;O) Update  May 19, 2022 </vt:lpstr>
      <vt:lpstr>Introduction of the CDMIS Team</vt:lpstr>
      <vt:lpstr>Overview</vt:lpstr>
      <vt:lpstr>Purpose of the CDMIS Improvement Project </vt:lpstr>
      <vt:lpstr>CDMIS M&amp;O Contract</vt:lpstr>
      <vt:lpstr>What to Expect</vt:lpstr>
      <vt:lpstr>Username Recovery</vt:lpstr>
      <vt:lpstr>Password Recovery</vt:lpstr>
      <vt:lpstr>Account Reactivation</vt:lpstr>
      <vt:lpstr>801A Submittal Status</vt:lpstr>
      <vt:lpstr>Account Transaction History</vt:lpstr>
      <vt:lpstr>Updated Processing Times</vt:lpstr>
      <vt:lpstr>Messages and Notifications</vt:lpstr>
      <vt:lpstr>Modernized Website</vt:lpstr>
      <vt:lpstr>Accessibility</vt:lpstr>
      <vt:lpstr>Implementation Plan</vt:lpstr>
      <vt:lpstr>Partnership with CDMIS Users</vt:lpstr>
      <vt:lpstr>Timeline</vt:lpstr>
      <vt:lpstr>Resources and Contact Information</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May 19 PowerPoint slides - Resources (CA Dept of Education)</dc:title>
  <dc:subject>EED May 19 PowerPoint slides for presentations posted on the CDE website and webinar video recording.</dc:subject>
  <dc:creator>Joycelyn Ward-Richardson</dc:creator>
  <cp:lastModifiedBy>Alice Ludwig</cp:lastModifiedBy>
  <cp:revision>100</cp:revision>
  <cp:lastPrinted>2021-02-10T21:52:07Z</cp:lastPrinted>
  <dcterms:created xsi:type="dcterms:W3CDTF">2020-08-25T03:09:04Z</dcterms:created>
  <dcterms:modified xsi:type="dcterms:W3CDTF">2023-08-14T18:06:59Z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