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4"/>
    <p:sldMasterId id="2147483659" r:id="rId5"/>
    <p:sldMasterId id="2147483648" r:id="rId6"/>
    <p:sldMasterId id="2147483664" r:id="rId7"/>
    <p:sldMasterId id="2147483671" r:id="rId8"/>
    <p:sldMasterId id="2147483676" r:id="rId9"/>
    <p:sldMasterId id="2147483681" r:id="rId10"/>
    <p:sldMasterId id="2147483699" r:id="rId11"/>
    <p:sldMasterId id="2147483705" r:id="rId12"/>
  </p:sldMasterIdLst>
  <p:notesMasterIdLst>
    <p:notesMasterId r:id="rId32"/>
  </p:notesMasterIdLst>
  <p:handoutMasterIdLst>
    <p:handoutMasterId r:id="rId33"/>
  </p:handoutMasterIdLst>
  <p:sldIdLst>
    <p:sldId id="256" r:id="rId13"/>
    <p:sldId id="257" r:id="rId14"/>
    <p:sldId id="264" r:id="rId15"/>
    <p:sldId id="312" r:id="rId16"/>
    <p:sldId id="323" r:id="rId17"/>
    <p:sldId id="313" r:id="rId18"/>
    <p:sldId id="314" r:id="rId19"/>
    <p:sldId id="317" r:id="rId20"/>
    <p:sldId id="318" r:id="rId21"/>
    <p:sldId id="319" r:id="rId22"/>
    <p:sldId id="324" r:id="rId23"/>
    <p:sldId id="325" r:id="rId24"/>
    <p:sldId id="326" r:id="rId25"/>
    <p:sldId id="327" r:id="rId26"/>
    <p:sldId id="328" r:id="rId27"/>
    <p:sldId id="329" r:id="rId28"/>
    <p:sldId id="322" r:id="rId29"/>
    <p:sldId id="269" r:id="rId30"/>
    <p:sldId id="32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C3F33A-708E-1B43-C893-CD8FF36A412A}" name="Virginia Early" initials="VE" userId="S::vearly@cde.ca.gov::42929ea7-4389-4ffc-bd0b-f8133d7ef99f" providerId="AD"/>
  <p188:author id="{5FE3017A-E5DB-B171-9214-28469186A366}" name="Alana Andrade" initials="AA" userId="S::aandrade@cde.ca.gov::d336b2b8-3478-4328-8ca2-dbdae80dba75" providerId="AD"/>
  <p188:author id="{19A4E8D3-7556-E75D-58B0-40467B081C92}" name="Jordan Clegg" initials="JC" userId="S::jclegg@cde.ca.gov::337849d6-6fc7-4f05-a7ed-c724ee339b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isa Velarde" initials="LV" lastIdx="2" clrIdx="6"/>
  <p:cmAuthor id="1" name="Stephen Propheter" initials="SP" lastIdx="6" clrIdx="0"/>
  <p:cmAuthor id="8" name="Virginia Early" initials="VE" lastIdx="1" clrIdx="7"/>
  <p:cmAuthor id="2" name="Stephen Propheter" initials="SP [2]" lastIdx="1" clrIdx="1"/>
  <p:cmAuthor id="3" name="Alana Andrade" initials="AA" lastIdx="8" clrIdx="2"/>
  <p:cmAuthor id="4" name="Guadalupe Romo-Zendejas" initials="GR" lastIdx="4" clrIdx="3"/>
  <p:cmAuthor id="5" name="Barbara Lindsay" initials="BL" lastIdx="7" clrIdx="4"/>
  <p:cmAuthor id="6" name="Erica Otiono" initials="EO"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FFFF80"/>
    <a:srgbClr val="80FF80"/>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p:restoredTop sz="94674"/>
  </p:normalViewPr>
  <p:slideViewPr>
    <p:cSldViewPr snapToGrid="0">
      <p:cViewPr varScale="1">
        <p:scale>
          <a:sx n="58" d="100"/>
          <a:sy n="58" d="100"/>
        </p:scale>
        <p:origin x="72" y="2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Johnson" userId="S::anjohnson@cde.ca.gov::659d56c1-3249-4a22-853a-47134214c142" providerId="AD" clId="Web-{B0908A5A-B54D-2EB3-269D-506DD1718105}"/>
    <pc:docChg chg="modSld">
      <pc:chgData name="Andrea Johnson" userId="S::anjohnson@cde.ca.gov::659d56c1-3249-4a22-853a-47134214c142" providerId="AD" clId="Web-{B0908A5A-B54D-2EB3-269D-506DD1718105}" dt="2020-10-26T17:49:06.347" v="72"/>
      <pc:docMkLst>
        <pc:docMk/>
      </pc:docMkLst>
      <pc:sldChg chg="modNotes">
        <pc:chgData name="Andrea Johnson" userId="S::anjohnson@cde.ca.gov::659d56c1-3249-4a22-853a-47134214c142" providerId="AD" clId="Web-{B0908A5A-B54D-2EB3-269D-506DD1718105}" dt="2020-10-26T17:47:38.033" v="56"/>
        <pc:sldMkLst>
          <pc:docMk/>
          <pc:sldMk cId="1015770756" sldId="325"/>
        </pc:sldMkLst>
      </pc:sldChg>
      <pc:sldChg chg="modNotes">
        <pc:chgData name="Andrea Johnson" userId="S::anjohnson@cde.ca.gov::659d56c1-3249-4a22-853a-47134214c142" providerId="AD" clId="Web-{B0908A5A-B54D-2EB3-269D-506DD1718105}" dt="2020-10-26T17:49:06.347" v="72"/>
        <pc:sldMkLst>
          <pc:docMk/>
          <pc:sldMk cId="979341319" sldId="32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11/15/2022</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1805921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4214440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3768496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2061166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313882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855441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2753187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2795099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415062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3889211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165121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286599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2410401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643557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888176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3139566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1619785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1523310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1645588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B4C23D04-3364-48A1-8C52-3E096EB1D032}"/>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154372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06ABE33-0FEF-4AEF-BB15-35E38E99C1C3}"/>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1232188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FEED103B-1061-4ECB-8ABC-3201A14B7F50}"/>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290545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5564E71-7449-4903-AD7B-86B66FDFDF18}"/>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4213720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8F49501A-B345-47C2-B9AC-C16D979C720F}"/>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3612507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EB0907EB-609B-4428-ACD3-90246188C64B}"/>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1345420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74879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b="1"/>
            </a:lvl1p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a:solidFill>
                  <a:schemeClr val="bg1"/>
                </a:solidFill>
              </a:defRPr>
            </a:lvl3pPr>
            <a:lvl4pPr marL="1657350" indent="-285750">
              <a:buFont typeface="Wingdings" panose="05000000000000000000" pitchFamily="2" charset="2"/>
              <a:buChar char="§"/>
              <a:defRPr>
                <a:solidFill>
                  <a:schemeClr val="bg1"/>
                </a:solidFill>
              </a:defRPr>
            </a:lvl4pPr>
            <a:lvl5pPr marL="2114550" indent="-285750">
              <a:buFont typeface="Wingdings" panose="05000000000000000000" pitchFamily="2" charset="2"/>
              <a:buChar char="v"/>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1EEB7F6-0C65-4A88-BD3C-24AC894FE85B}"/>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53080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38300"/>
            <a:ext cx="5852160" cy="501590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341A1727-E17E-46EE-B40A-8B7F00CA5301}"/>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075933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14CF5B4F-051D-4897-BF09-E083248B0A2A}"/>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183409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54B70A05-58F7-4F52-9875-CBBCA8B5E9B4}"/>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2670992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AA8645B7-F339-415C-9DE7-347D9B05EADF}"/>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997246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599E7ADF-5D38-40A1-9364-DE3CA5509A78}"/>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3916044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CAC85D82-F00D-4AD9-9A23-92CD90EA7A29}"/>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1033471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ECFF536-4803-4D5C-8502-AB818EA5A8F9}"/>
              </a:ext>
            </a:extLst>
          </p:cNvPr>
          <p:cNvSpPr>
            <a:spLocks noGrp="1"/>
          </p:cNvSpPr>
          <p:nvPr>
            <p:ph type="sldNum" sz="quarter" idx="10"/>
          </p:nvPr>
        </p:nvSpPr>
        <p:spPr/>
        <p:txBody>
          <a:bodyPr/>
          <a:lstStyle>
            <a:lvl1pPr>
              <a:defRPr>
                <a:solidFill>
                  <a:srgbClr val="0C4A6D"/>
                </a:solidFill>
              </a:defRPr>
            </a:lvl1pPr>
          </a:lstStyle>
          <a:p>
            <a:fld id="{297AC809-9834-4FA4-B6F7-B5523D8812EF}" type="slidenum">
              <a:rPr lang="en-US" smtClean="0"/>
              <a:pPr/>
              <a:t>‹#›</a:t>
            </a:fld>
            <a:endParaRPr lang="en-US"/>
          </a:p>
        </p:txBody>
      </p:sp>
    </p:spTree>
    <p:extLst>
      <p:ext uri="{BB962C8B-B14F-4D97-AF65-F5344CB8AC3E}">
        <p14:creationId xmlns:p14="http://schemas.microsoft.com/office/powerpoint/2010/main" val="2789737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FC3DED18-332A-429B-A990-C9E1F271CFDF}"/>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423396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2A4F0585-08F3-4740-8B27-11E3B730B310}"/>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3451168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A19F78FC-3606-4592-8589-3CD4761A15E1}"/>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53630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36555" y="2015632"/>
            <a:ext cx="2355839" cy="2380379"/>
          </a:xfrm>
          <a:prstGeom prst="rect">
            <a:avLst/>
          </a:prstGeom>
        </p:spPr>
      </p:pic>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964732" y="320530"/>
            <a:ext cx="6262536" cy="3347821"/>
          </a:xfrm>
        </p:spPr>
        <p:txBody>
          <a:bodyPr anchor="ctr"/>
          <a:lstStyle>
            <a:lvl1pPr algn="ctr">
              <a:defRPr sz="6000">
                <a:solidFill>
                  <a:schemeClr val="bg1"/>
                </a:solidFill>
              </a:defRPr>
            </a:lvl1pPr>
          </a:lstStyle>
          <a:p>
            <a:r>
              <a:rPr lang="en-US"/>
              <a:t>Click to edit Master title style</a:t>
            </a:r>
          </a:p>
        </p:txBody>
      </p:sp>
      <p:pic>
        <p:nvPicPr>
          <p:cNvPr id="7" name="Picture 4" descr="A picture containing icon&#10;&#10;Description automatically generated">
            <a:extLst>
              <a:ext uri="{FF2B5EF4-FFF2-40B4-BE49-F238E27FC236}">
                <a16:creationId xmlns:a16="http://schemas.microsoft.com/office/drawing/2014/main" id="{342E7CEF-D6BE-404A-BE66-1210F77C8D19}"/>
              </a:ext>
            </a:extLst>
          </p:cNvPr>
          <p:cNvPicPr>
            <a:picLocks noChangeAspect="1"/>
          </p:cNvPicPr>
          <p:nvPr userDrawn="1"/>
        </p:nvPicPr>
        <p:blipFill>
          <a:blip r:embed="rId3"/>
          <a:stretch>
            <a:fillRect/>
          </a:stretch>
        </p:blipFill>
        <p:spPr>
          <a:xfrm>
            <a:off x="9766479" y="1494205"/>
            <a:ext cx="1798266" cy="3435664"/>
          </a:xfrm>
          <a:prstGeom prst="rect">
            <a:avLst/>
          </a:prstGeom>
        </p:spPr>
      </p:pic>
      <p:sp>
        <p:nvSpPr>
          <p:cNvPr id="4" name="Content Placeholder 3">
            <a:extLst>
              <a:ext uri="{FF2B5EF4-FFF2-40B4-BE49-F238E27FC236}">
                <a16:creationId xmlns:a16="http://schemas.microsoft.com/office/drawing/2014/main" id="{50F1E088-9862-4D49-B4FB-C4A8EB4E8BB1}"/>
              </a:ext>
            </a:extLst>
          </p:cNvPr>
          <p:cNvSpPr>
            <a:spLocks noGrp="1"/>
          </p:cNvSpPr>
          <p:nvPr>
            <p:ph sz="quarter" idx="10"/>
          </p:nvPr>
        </p:nvSpPr>
        <p:spPr>
          <a:xfrm>
            <a:off x="2965450" y="3998913"/>
            <a:ext cx="6261100"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672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62ED138C-049F-453B-89D6-4FE4E464ABD1}"/>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3" descr="See the source image">
            <a:extLst>
              <a:ext uri="{FF2B5EF4-FFF2-40B4-BE49-F238E27FC236}">
                <a16:creationId xmlns:a16="http://schemas.microsoft.com/office/drawing/2014/main" id="{59DA1F0A-11FE-4048-9856-F99DA11F8ADE}"/>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3424" y="4298650"/>
            <a:ext cx="1209151" cy="2405739"/>
          </a:xfrm>
          <a:prstGeom prst="rect">
            <a:avLst/>
          </a:prstGeom>
          <a:noFill/>
          <a:ln>
            <a:noFill/>
          </a:ln>
        </p:spPr>
      </p:pic>
      <p:sp>
        <p:nvSpPr>
          <p:cNvPr id="5" name="Slide Number Placeholder 4">
            <a:extLst>
              <a:ext uri="{FF2B5EF4-FFF2-40B4-BE49-F238E27FC236}">
                <a16:creationId xmlns:a16="http://schemas.microsoft.com/office/drawing/2014/main" id="{56D8E45E-5814-4922-8D60-6F04340A654F}"/>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4235951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1"/>
            <a:ext cx="11887200" cy="4419600"/>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5" descr="A picture containing logo&#10;&#10;Description automatically generated">
            <a:extLst>
              <a:ext uri="{FF2B5EF4-FFF2-40B4-BE49-F238E27FC236}">
                <a16:creationId xmlns:a16="http://schemas.microsoft.com/office/drawing/2014/main" id="{EC242D72-02E1-47EB-8FAF-3685D1108D3F}"/>
              </a:ext>
            </a:extLst>
          </p:cNvPr>
          <p:cNvPicPr>
            <a:picLocks noChangeAspect="1"/>
          </p:cNvPicPr>
          <p:nvPr userDrawn="1"/>
        </p:nvPicPr>
        <p:blipFill>
          <a:blip r:embed="rId2"/>
          <a:stretch>
            <a:fillRect/>
          </a:stretch>
        </p:blipFill>
        <p:spPr>
          <a:xfrm>
            <a:off x="9666478" y="4586502"/>
            <a:ext cx="2043830" cy="2069780"/>
          </a:xfrm>
          <a:prstGeom prst="rect">
            <a:avLst/>
          </a:prstGeom>
        </p:spPr>
      </p:pic>
      <p:sp>
        <p:nvSpPr>
          <p:cNvPr id="5" name="Slide Number Placeholder 4">
            <a:extLst>
              <a:ext uri="{FF2B5EF4-FFF2-40B4-BE49-F238E27FC236}">
                <a16:creationId xmlns:a16="http://schemas.microsoft.com/office/drawing/2014/main" id="{27EB8A22-0D02-45A6-83C4-BF53EB5C1C50}"/>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1571066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299"/>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032EFF30-79C0-43AC-B860-EE9CC409DD2D}"/>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9ED01FDC-B69D-412F-A388-FAB53FDC0D65}"/>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71849D08-6696-4DD8-8389-FE964538D7AD}"/>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68388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493D2AC5-D2D1-4593-881B-E17BEFD057F1}"/>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25157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8FCCDC82-488F-49A3-92EE-BB31606E9BF9}"/>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51654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BC561E7B-5EF9-49CF-B66F-D2E8237E8E62}"/>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131053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9.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704" r:id="rId4"/>
    <p:sldLayoutId id="2147483658" r:id="rId5"/>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B3BEA52-1562-4A7C-84BB-21667EAB0C97}"/>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rgbClr val="0C4A6D"/>
                </a:solidFill>
              </a:defRPr>
            </a:lvl1pPr>
          </a:lstStyle>
          <a:p>
            <a:fld id="{0A2A1055-459E-4AC3-ACE0-742A8878B1FB}" type="slidenum">
              <a:rPr lang="en-US" smtClean="0"/>
              <a:pPr/>
              <a:t>‹#›</a:t>
            </a:fld>
            <a:endParaRPr lang="en-US"/>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44623EC-2457-4914-A400-1D7284163B2E}"/>
              </a:ext>
            </a:extLst>
          </p:cNvPr>
          <p:cNvSpPr>
            <a:spLocks noGrp="1"/>
          </p:cNvSpPr>
          <p:nvPr>
            <p:ph type="sldNum" sz="quarter" idx="4"/>
          </p:nvPr>
        </p:nvSpPr>
        <p:spPr>
          <a:xfrm>
            <a:off x="9296400" y="6288168"/>
            <a:ext cx="2743200" cy="365125"/>
          </a:xfrm>
          <a:prstGeom prst="rect">
            <a:avLst/>
          </a:prstGeom>
        </p:spPr>
        <p:txBody>
          <a:bodyPr vert="horz" lIns="91440" tIns="45720" rIns="91440" bIns="45720" rtlCol="0" anchor="ctr"/>
          <a:lstStyle>
            <a:lvl1pPr algn="r">
              <a:defRPr sz="2400">
                <a:solidFill>
                  <a:schemeClr val="bg1"/>
                </a:solidFill>
              </a:defRPr>
            </a:lvl1pPr>
          </a:lstStyle>
          <a:p>
            <a:fld id="{80F8AE4B-A7EE-4FB3-A75F-5EC0F3EAC8DD}" type="slidenum">
              <a:rPr lang="en-US" smtClean="0"/>
              <a:pPr/>
              <a:t>‹#›</a:t>
            </a:fld>
            <a:endParaRPr lang="en-US"/>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3C6EDA0-B6A1-4573-BF3B-ADCA166C1AB8}"/>
              </a:ext>
            </a:extLst>
          </p:cNvPr>
          <p:cNvSpPr>
            <a:spLocks noGrp="1"/>
          </p:cNvSpPr>
          <p:nvPr>
            <p:ph type="sldNum" sz="quarter" idx="4"/>
          </p:nvPr>
        </p:nvSpPr>
        <p:spPr>
          <a:xfrm>
            <a:off x="9296400" y="6273655"/>
            <a:ext cx="2743200" cy="365125"/>
          </a:xfrm>
          <a:prstGeom prst="rect">
            <a:avLst/>
          </a:prstGeom>
        </p:spPr>
        <p:txBody>
          <a:bodyPr vert="horz" lIns="91440" tIns="45720" rIns="91440" bIns="45720" rtlCol="0" anchor="ctr"/>
          <a:lstStyle>
            <a:lvl1pPr algn="r">
              <a:defRPr sz="2400">
                <a:solidFill>
                  <a:srgbClr val="0C4A6D"/>
                </a:solidFill>
              </a:defRPr>
            </a:lvl1pPr>
          </a:lstStyle>
          <a:p>
            <a:fld id="{33C4B14C-B406-442F-8D71-668A674C5C47}" type="slidenum">
              <a:rPr lang="en-US" smtClean="0"/>
              <a:pPr/>
              <a:t>‹#›</a:t>
            </a:fld>
            <a:endParaRPr lang="en-US"/>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9B21DF1-DF34-4171-AB97-A671C0101BA0}"/>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6EA9887-BBF3-4C9A-A7D5-50596165F13E}"/>
              </a:ext>
            </a:extLst>
          </p:cNvPr>
          <p:cNvSpPr>
            <a:spLocks noGrp="1"/>
          </p:cNvSpPr>
          <p:nvPr>
            <p:ph type="sldNum" sz="quarter" idx="4"/>
          </p:nvPr>
        </p:nvSpPr>
        <p:spPr>
          <a:xfrm>
            <a:off x="9296400" y="6288167"/>
            <a:ext cx="2743200" cy="365125"/>
          </a:xfrm>
          <a:prstGeom prst="rect">
            <a:avLst/>
          </a:prstGeom>
        </p:spPr>
        <p:txBody>
          <a:bodyPr vert="horz" lIns="91440" tIns="45720" rIns="91440" bIns="45720" rtlCol="0" anchor="ctr"/>
          <a:lstStyle>
            <a:lvl1pPr algn="r">
              <a:defRPr sz="2400">
                <a:solidFill>
                  <a:srgbClr val="0C4A6D"/>
                </a:solidFill>
              </a:defRPr>
            </a:lvl1pPr>
          </a:lstStyle>
          <a:p>
            <a:fld id="{B6F27B01-A2D5-45F4-B454-68E183B7CC34}" type="slidenum">
              <a:rPr lang="en-US" smtClean="0"/>
              <a:pPr/>
              <a:t>‹#›</a:t>
            </a:fld>
            <a:endParaRPr lang="en-US"/>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2"/>
            <a:endParaRPr lang="en-US"/>
          </a:p>
        </p:txBody>
      </p:sp>
      <p:sp>
        <p:nvSpPr>
          <p:cNvPr id="4" name="Slide Number Placeholder 3">
            <a:extLst>
              <a:ext uri="{FF2B5EF4-FFF2-40B4-BE49-F238E27FC236}">
                <a16:creationId xmlns:a16="http://schemas.microsoft.com/office/drawing/2014/main" id="{15E54025-CD00-4B2F-9506-BCDF1A80D47F}"/>
              </a:ext>
            </a:extLst>
          </p:cNvPr>
          <p:cNvSpPr>
            <a:spLocks noGrp="1"/>
          </p:cNvSpPr>
          <p:nvPr>
            <p:ph type="sldNum" sz="quarter" idx="4"/>
          </p:nvPr>
        </p:nvSpPr>
        <p:spPr>
          <a:xfrm>
            <a:off x="9296400" y="6267839"/>
            <a:ext cx="2743200" cy="365125"/>
          </a:xfrm>
          <a:prstGeom prst="rect">
            <a:avLst/>
          </a:prstGeom>
        </p:spPr>
        <p:txBody>
          <a:bodyPr vert="horz" lIns="91440" tIns="45720" rIns="91440" bIns="45720" rtlCol="0" anchor="ctr"/>
          <a:lstStyle>
            <a:lvl1pPr algn="r">
              <a:defRPr sz="2400">
                <a:solidFill>
                  <a:schemeClr val="bg1"/>
                </a:solidFill>
              </a:defRPr>
            </a:lvl1pPr>
          </a:lstStyle>
          <a:p>
            <a:fld id="{297AC809-9834-4FA4-B6F7-B5523D8812EF}" type="slidenum">
              <a:rPr lang="en-US" smtClean="0"/>
              <a:pPr/>
              <a:t>‹#›</a:t>
            </a:fld>
            <a:endParaRPr lang="en-US"/>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11AE943-1104-4299-9673-BEF3CACA37A7}"/>
              </a:ext>
            </a:extLst>
          </p:cNvPr>
          <p:cNvSpPr>
            <a:spLocks noGrp="1"/>
          </p:cNvSpPr>
          <p:nvPr>
            <p:ph type="sldNum" sz="quarter" idx="4"/>
          </p:nvPr>
        </p:nvSpPr>
        <p:spPr>
          <a:xfrm>
            <a:off x="9296400" y="6223652"/>
            <a:ext cx="2743200" cy="365125"/>
          </a:xfrm>
          <a:prstGeom prst="rect">
            <a:avLst/>
          </a:prstGeom>
        </p:spPr>
        <p:txBody>
          <a:bodyPr vert="horz" lIns="91440" tIns="45720" rIns="91440" bIns="45720" rtlCol="0" anchor="ctr"/>
          <a:lstStyle>
            <a:lvl1pPr algn="r">
              <a:defRPr sz="2400">
                <a:solidFill>
                  <a:schemeClr val="bg1"/>
                </a:solidFill>
              </a:defRPr>
            </a:lvl1pPr>
          </a:lstStyle>
          <a:p>
            <a:fld id="{614608DE-72A6-4621-8C24-CDFC0FE1ED35}"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0" r:id="rId1"/>
    <p:sldLayoutId id="2147483696" r:id="rId2"/>
    <p:sldLayoutId id="2147483701" r:id="rId3"/>
    <p:sldLayoutId id="2147483698" r:id="rId4"/>
    <p:sldLayoutId id="2147483697" r:id="rId5"/>
    <p:sldLayoutId id="2147483702" r:id="rId6"/>
    <p:sldLayoutId id="2147483703" r:id="rId7"/>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e.ca.gov/sp/cd/re/elcdcovid19.as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cde.ca.gov/sp/cd/ci/assignments.asp" TargetMode="External"/><Relationship Id="rId4" Type="http://schemas.openxmlformats.org/officeDocument/2006/relationships/hyperlink" Target="mailto:ELCDEmergency@cde.ca.g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800" b="1"/>
              <a:t>Webinar on COVID-19 Guidance for </a:t>
            </a:r>
            <a:br>
              <a:rPr lang="en-US" sz="3800">
                <a:cs typeface="Arial"/>
              </a:rPr>
            </a:br>
            <a:r>
              <a:rPr lang="en-US" sz="3800" b="1"/>
              <a:t>Early Learning and Care Contractors</a:t>
            </a:r>
            <a:endParaRPr lang="en-US" sz="3800">
              <a:cs typeface="Arial"/>
            </a:endParaRPr>
          </a:p>
        </p:txBody>
      </p:sp>
      <p:sp>
        <p:nvSpPr>
          <p:cNvPr id="5" name="Content Placeholder 4">
            <a:extLst>
              <a:ext uri="{FF2B5EF4-FFF2-40B4-BE49-F238E27FC236}">
                <a16:creationId xmlns:a16="http://schemas.microsoft.com/office/drawing/2014/main" id="{3BE57D74-972F-4C24-B1AE-01E7E3D66C0A}"/>
              </a:ext>
            </a:extLst>
          </p:cNvPr>
          <p:cNvSpPr>
            <a:spLocks noGrp="1"/>
          </p:cNvSpPr>
          <p:nvPr>
            <p:ph sz="quarter" idx="10"/>
          </p:nvPr>
        </p:nvSpPr>
        <p:spPr/>
        <p:txBody>
          <a:bodyPr/>
          <a:lstStyle/>
          <a:p>
            <a:pPr marL="0" indent="0" algn="ctr">
              <a:buNone/>
            </a:pPr>
            <a:r>
              <a:rPr lang="en-US" sz="2800" b="1">
                <a:ea typeface="+mn-lt"/>
                <a:cs typeface="+mn-lt"/>
              </a:rPr>
              <a:t>Early Learning and Care Division and </a:t>
            </a:r>
          </a:p>
          <a:p>
            <a:pPr marL="0" indent="0" algn="ctr">
              <a:buNone/>
            </a:pPr>
            <a:r>
              <a:rPr lang="en-US" sz="2800" b="1">
                <a:ea typeface="+mn-lt"/>
                <a:cs typeface="+mn-lt"/>
              </a:rPr>
              <a:t>Fiscal and Administrative Services Division</a:t>
            </a:r>
            <a:endParaRPr lang="en-US" sz="2800" b="1">
              <a:cs typeface="Arial"/>
            </a:endParaRPr>
          </a:p>
          <a:p>
            <a:pPr algn="ctr"/>
            <a:endParaRPr lang="en-US" sz="2800" b="1">
              <a:cs typeface="Arial"/>
            </a:endParaRPr>
          </a:p>
          <a:p>
            <a:pPr marL="0" indent="0" algn="ctr">
              <a:buNone/>
            </a:pPr>
            <a:r>
              <a:rPr lang="en-US" sz="2800" b="1">
                <a:cs typeface="Arial"/>
              </a:rPr>
              <a:t>Date:  October 26, 2020</a:t>
            </a:r>
          </a:p>
          <a:p>
            <a:pPr marL="0" indent="0" algn="ctr">
              <a:buNone/>
            </a:pPr>
            <a:r>
              <a:rPr lang="en-US" sz="2800" b="1">
                <a:cs typeface="Arial"/>
              </a:rPr>
              <a:t>Time:  11:00 AM–12:00 PM</a:t>
            </a:r>
          </a:p>
          <a:p>
            <a:pPr marL="0" indent="0">
              <a:buNone/>
            </a:pPr>
            <a:endParaRPr lang="en-US"/>
          </a:p>
        </p:txBody>
      </p:sp>
    </p:spTree>
    <p:extLst>
      <p:ext uri="{BB962C8B-B14F-4D97-AF65-F5344CB8AC3E}">
        <p14:creationId xmlns:p14="http://schemas.microsoft.com/office/powerpoint/2010/main" val="407675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C2EC0-8633-4638-94DF-F6E166560FE3}"/>
              </a:ext>
            </a:extLst>
          </p:cNvPr>
          <p:cNvSpPr>
            <a:spLocks noGrp="1"/>
          </p:cNvSpPr>
          <p:nvPr>
            <p:ph type="title"/>
          </p:nvPr>
        </p:nvSpPr>
        <p:spPr/>
        <p:txBody>
          <a:bodyPr/>
          <a:lstStyle/>
          <a:p>
            <a:r>
              <a:rPr lang="en-US">
                <a:cs typeface="Arial"/>
              </a:rPr>
              <a:t>Who will CDE issue stipends to?</a:t>
            </a:r>
            <a:endParaRPr lang="en-US"/>
          </a:p>
        </p:txBody>
      </p:sp>
      <p:sp>
        <p:nvSpPr>
          <p:cNvPr id="3" name="Content Placeholder 2">
            <a:extLst>
              <a:ext uri="{FF2B5EF4-FFF2-40B4-BE49-F238E27FC236}">
                <a16:creationId xmlns:a16="http://schemas.microsoft.com/office/drawing/2014/main" id="{C7625B22-897D-45F3-B1FD-E1308AAAA07B}"/>
              </a:ext>
            </a:extLst>
          </p:cNvPr>
          <p:cNvSpPr>
            <a:spLocks noGrp="1"/>
          </p:cNvSpPr>
          <p:nvPr>
            <p:ph idx="1"/>
          </p:nvPr>
        </p:nvSpPr>
        <p:spPr/>
        <p:txBody>
          <a:bodyPr vert="horz" lIns="91440" tIns="45720" rIns="91440" bIns="45720" rtlCol="0" anchor="t">
            <a:normAutofit/>
          </a:bodyPr>
          <a:lstStyle/>
          <a:p>
            <a:r>
              <a:rPr lang="en-US">
                <a:ea typeface="+mn-lt"/>
                <a:cs typeface="+mn-lt"/>
              </a:rPr>
              <a:t>CDE has processed the stipend allocations to alternative payment contractors as an apportionment payment.  </a:t>
            </a:r>
          </a:p>
          <a:p>
            <a:pPr lvl="1"/>
            <a:r>
              <a:rPr lang="en-US">
                <a:ea typeface="+mn-lt"/>
                <a:cs typeface="+mn-lt"/>
              </a:rPr>
              <a:t>Funds provided via an apportionment payment to Local Education Agencies (LEAs) must be distributed through the County Treasurer, and LEAs should therefore contact their County Treasurer’s Office to coordinate the transfer of funds. </a:t>
            </a:r>
          </a:p>
          <a:p>
            <a:r>
              <a:rPr lang="en-US">
                <a:cs typeface="Arial" panose="020B0604020202020204"/>
              </a:rPr>
              <a:t>CDE will issue stipend allocations to Stage 1 </a:t>
            </a:r>
            <a:r>
              <a:rPr lang="en-US">
                <a:ea typeface="+mn-lt"/>
                <a:cs typeface="+mn-lt"/>
              </a:rPr>
              <a:t>if a county contracts out the administration of Stage 1 to an Alternative Payment (AP) contractor</a:t>
            </a:r>
            <a:endParaRPr lang="en-US">
              <a:cs typeface="Arial" panose="020B0604020202020204"/>
            </a:endParaRPr>
          </a:p>
        </p:txBody>
      </p:sp>
      <p:sp>
        <p:nvSpPr>
          <p:cNvPr id="4" name="Slide Number Placeholder 3">
            <a:extLst>
              <a:ext uri="{FF2B5EF4-FFF2-40B4-BE49-F238E27FC236}">
                <a16:creationId xmlns:a16="http://schemas.microsoft.com/office/drawing/2014/main" id="{C1DF5843-3965-4101-A941-BAE84E0D9B8A}"/>
              </a:ext>
            </a:extLst>
          </p:cNvPr>
          <p:cNvSpPr>
            <a:spLocks noGrp="1"/>
          </p:cNvSpPr>
          <p:nvPr>
            <p:ph type="sldNum" sz="quarter" idx="10"/>
          </p:nvPr>
        </p:nvSpPr>
        <p:spPr/>
        <p:txBody>
          <a:bodyPr/>
          <a:lstStyle/>
          <a:p>
            <a:fld id="{614608DE-72A6-4621-8C24-CDFC0FE1ED35}" type="slidenum">
              <a:rPr lang="en-US" smtClean="0"/>
              <a:pPr/>
              <a:t>10</a:t>
            </a:fld>
            <a:endParaRPr lang="en-US"/>
          </a:p>
        </p:txBody>
      </p:sp>
    </p:spTree>
    <p:extLst>
      <p:ext uri="{BB962C8B-B14F-4D97-AF65-F5344CB8AC3E}">
        <p14:creationId xmlns:p14="http://schemas.microsoft.com/office/powerpoint/2010/main" val="1908432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BBF0B-C4FC-4CC3-A57D-F6F9F3CFF0EB}"/>
              </a:ext>
            </a:extLst>
          </p:cNvPr>
          <p:cNvSpPr>
            <a:spLocks noGrp="1"/>
          </p:cNvSpPr>
          <p:nvPr>
            <p:ph type="title"/>
          </p:nvPr>
        </p:nvSpPr>
        <p:spPr>
          <a:xfrm>
            <a:off x="152400" y="203800"/>
            <a:ext cx="11887200" cy="669294"/>
          </a:xfrm>
        </p:spPr>
        <p:txBody>
          <a:bodyPr>
            <a:normAutofit/>
          </a:bodyPr>
          <a:lstStyle/>
          <a:p>
            <a:r>
              <a:rPr lang="en-US" sz="3800" b="1"/>
              <a:t>Reporting Days of Operation for FY 2020–21</a:t>
            </a:r>
          </a:p>
        </p:txBody>
      </p:sp>
      <p:graphicFrame>
        <p:nvGraphicFramePr>
          <p:cNvPr id="5" name="Content Placeholder 4" descr="Table showing Reporting Days of Operation for Fiscal Year 2020-21 for July 1 2020 to September 7 2020.">
            <a:extLst>
              <a:ext uri="{FF2B5EF4-FFF2-40B4-BE49-F238E27FC236}">
                <a16:creationId xmlns:a16="http://schemas.microsoft.com/office/drawing/2014/main" id="{CA7BEE68-413A-4E92-8866-7B09550AD90A}"/>
              </a:ext>
            </a:extLst>
          </p:cNvPr>
          <p:cNvGraphicFramePr>
            <a:graphicFrameLocks noGrp="1"/>
          </p:cNvGraphicFramePr>
          <p:nvPr>
            <p:ph sz="half" idx="1"/>
            <p:extLst>
              <p:ext uri="{D42A27DB-BD31-4B8C-83A1-F6EECF244321}">
                <p14:modId xmlns:p14="http://schemas.microsoft.com/office/powerpoint/2010/main" val="1205976770"/>
              </p:ext>
            </p:extLst>
          </p:nvPr>
        </p:nvGraphicFramePr>
        <p:xfrm>
          <a:off x="209909" y="1503724"/>
          <a:ext cx="11887200" cy="2448115"/>
        </p:xfrm>
        <a:graphic>
          <a:graphicData uri="http://schemas.openxmlformats.org/drawingml/2006/table">
            <a:tbl>
              <a:tblPr firstRow="1" bandRow="1">
                <a:tableStyleId>{5C22544A-7EE6-4342-B048-85BDC9FD1C3A}</a:tableStyleId>
              </a:tblPr>
              <a:tblGrid>
                <a:gridCol w="2939142">
                  <a:extLst>
                    <a:ext uri="{9D8B030D-6E8A-4147-A177-3AD203B41FA5}">
                      <a16:colId xmlns:a16="http://schemas.microsoft.com/office/drawing/2014/main" val="2353247400"/>
                    </a:ext>
                  </a:extLst>
                </a:gridCol>
                <a:gridCol w="8948058">
                  <a:extLst>
                    <a:ext uri="{9D8B030D-6E8A-4147-A177-3AD203B41FA5}">
                      <a16:colId xmlns:a16="http://schemas.microsoft.com/office/drawing/2014/main" val="2784381031"/>
                    </a:ext>
                  </a:extLst>
                </a:gridCol>
              </a:tblGrid>
              <a:tr h="822960">
                <a:tc>
                  <a:txBody>
                    <a:bodyPr/>
                    <a:lstStyle/>
                    <a:p>
                      <a:pPr marL="0" marR="0" indent="0" algn="ctr" rtl="0" eaLnBrk="1" fontAlgn="auto" latinLnBrk="0" hangingPunct="1">
                        <a:spcBef>
                          <a:spcPts val="0"/>
                        </a:spcBef>
                        <a:spcAft>
                          <a:spcPts val="0"/>
                        </a:spcAft>
                      </a:pPr>
                      <a:r>
                        <a:rPr lang="en-US" sz="2800" kern="1200">
                          <a:effectLst/>
                        </a:rPr>
                        <a:t>CDNFS Report Field </a:t>
                      </a:r>
                      <a:endParaRPr lang="en-US" sz="2400">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2800" kern="1200" dirty="0">
                          <a:effectLst/>
                        </a:rPr>
                        <a:t>July 1, 2020–September 7, 2020</a:t>
                      </a:r>
                      <a:endParaRPr lang="en-US" sz="2400" dirty="0">
                        <a:effectLst/>
                      </a:endParaRPr>
                    </a:p>
                  </a:txBody>
                  <a:tcPr marL="0" marR="0" marT="0" marB="0" anchor="ctr"/>
                </a:tc>
                <a:extLst>
                  <a:ext uri="{0D108BD9-81ED-4DB2-BD59-A6C34878D82A}">
                    <a16:rowId xmlns:a16="http://schemas.microsoft.com/office/drawing/2014/main" val="2366919649"/>
                  </a:ext>
                </a:extLst>
              </a:tr>
              <a:tr h="1594675">
                <a:tc>
                  <a:txBody>
                    <a:bodyPr/>
                    <a:lstStyle/>
                    <a:p>
                      <a:pPr marL="0" marR="0" indent="0" algn="ctr" rtl="0" eaLnBrk="1" fontAlgn="auto" latinLnBrk="0" hangingPunct="1">
                        <a:spcBef>
                          <a:spcPts val="0"/>
                        </a:spcBef>
                        <a:spcAft>
                          <a:spcPts val="0"/>
                        </a:spcAft>
                      </a:pPr>
                      <a:r>
                        <a:rPr lang="en-US" sz="2400" kern="1200">
                          <a:effectLst/>
                        </a:rPr>
                        <a:t>Days of operation</a:t>
                      </a:r>
                      <a:endParaRPr lang="en-US" sz="2000">
                        <a:effectLst/>
                      </a:endParaRPr>
                    </a:p>
                  </a:txBody>
                  <a:tcPr marL="0" marR="0" marT="0" marB="0" anchor="ctr"/>
                </a:tc>
                <a:tc>
                  <a:txBody>
                    <a:bodyPr/>
                    <a:lstStyle/>
                    <a:p>
                      <a:pPr marL="0" algn="ctr" rtl="0" eaLnBrk="1" latinLnBrk="0" hangingPunct="1">
                        <a:spcBef>
                          <a:spcPts val="0"/>
                        </a:spcBef>
                        <a:spcAft>
                          <a:spcPts val="0"/>
                        </a:spcAft>
                      </a:pPr>
                      <a:r>
                        <a:rPr lang="en-US" sz="2400" kern="1200" dirty="0">
                          <a:effectLst/>
                        </a:rPr>
                        <a:t>Report the days of operation previously approved by the CDE and indicated in the program calendar, regardless of whether the program was open to provide in-person care to children</a:t>
                      </a:r>
                      <a:endParaRPr lang="en-US" sz="2000" dirty="0">
                        <a:effectLst/>
                      </a:endParaRPr>
                    </a:p>
                  </a:txBody>
                  <a:tcPr marL="0" marR="0" marT="0" marB="0" anchor="ctr"/>
                </a:tc>
                <a:extLst>
                  <a:ext uri="{0D108BD9-81ED-4DB2-BD59-A6C34878D82A}">
                    <a16:rowId xmlns:a16="http://schemas.microsoft.com/office/drawing/2014/main" val="1479466269"/>
                  </a:ext>
                </a:extLst>
              </a:tr>
            </a:tbl>
          </a:graphicData>
        </a:graphic>
      </p:graphicFrame>
      <p:sp>
        <p:nvSpPr>
          <p:cNvPr id="4" name="Slide Number Placeholder 3">
            <a:extLst>
              <a:ext uri="{FF2B5EF4-FFF2-40B4-BE49-F238E27FC236}">
                <a16:creationId xmlns:a16="http://schemas.microsoft.com/office/drawing/2014/main" id="{23F7A493-2CC2-440F-A0C0-59C2D4744F0E}"/>
              </a:ext>
            </a:extLst>
          </p:cNvPr>
          <p:cNvSpPr>
            <a:spLocks noGrp="1"/>
          </p:cNvSpPr>
          <p:nvPr>
            <p:ph type="sldNum" sz="quarter" idx="10"/>
          </p:nvPr>
        </p:nvSpPr>
        <p:spPr/>
        <p:txBody>
          <a:bodyPr/>
          <a:lstStyle/>
          <a:p>
            <a:fld id="{41877ED2-37F2-407B-A19C-802795FC1D74}" type="slidenum">
              <a:rPr lang="en-US" smtClean="0"/>
              <a:pPr/>
              <a:t>11</a:t>
            </a:fld>
            <a:endParaRPr lang="en-US"/>
          </a:p>
        </p:txBody>
      </p:sp>
    </p:spTree>
    <p:extLst>
      <p:ext uri="{BB962C8B-B14F-4D97-AF65-F5344CB8AC3E}">
        <p14:creationId xmlns:p14="http://schemas.microsoft.com/office/powerpoint/2010/main" val="3287721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BBF0B-C4FC-4CC3-A57D-F6F9F3CFF0EB}"/>
              </a:ext>
            </a:extLst>
          </p:cNvPr>
          <p:cNvSpPr>
            <a:spLocks noGrp="1"/>
          </p:cNvSpPr>
          <p:nvPr>
            <p:ph type="title"/>
          </p:nvPr>
        </p:nvSpPr>
        <p:spPr>
          <a:xfrm>
            <a:off x="152400" y="203800"/>
            <a:ext cx="11887200" cy="750358"/>
          </a:xfrm>
        </p:spPr>
        <p:txBody>
          <a:bodyPr>
            <a:normAutofit/>
          </a:bodyPr>
          <a:lstStyle/>
          <a:p>
            <a:r>
              <a:rPr lang="en-US" sz="3800" b="1"/>
              <a:t>Reporting Days of Operation for FY 2020–21 (2)</a:t>
            </a:r>
          </a:p>
        </p:txBody>
      </p:sp>
      <p:graphicFrame>
        <p:nvGraphicFramePr>
          <p:cNvPr id="5" name="Content Placeholder 4" descr="Table showing Reporting Days of Operation for Fiscal Year 2020-21 for September 8 2020 to June 30 2021.">
            <a:extLst>
              <a:ext uri="{FF2B5EF4-FFF2-40B4-BE49-F238E27FC236}">
                <a16:creationId xmlns:a16="http://schemas.microsoft.com/office/drawing/2014/main" id="{CA7BEE68-413A-4E92-8866-7B09550AD90A}"/>
              </a:ext>
            </a:extLst>
          </p:cNvPr>
          <p:cNvGraphicFramePr>
            <a:graphicFrameLocks noGrp="1"/>
          </p:cNvGraphicFramePr>
          <p:nvPr>
            <p:ph sz="half" idx="1"/>
            <p:extLst>
              <p:ext uri="{D42A27DB-BD31-4B8C-83A1-F6EECF244321}">
                <p14:modId xmlns:p14="http://schemas.microsoft.com/office/powerpoint/2010/main" val="334136775"/>
              </p:ext>
            </p:extLst>
          </p:nvPr>
        </p:nvGraphicFramePr>
        <p:xfrm>
          <a:off x="152400" y="1041787"/>
          <a:ext cx="11887200" cy="3779520"/>
        </p:xfrm>
        <a:graphic>
          <a:graphicData uri="http://schemas.openxmlformats.org/drawingml/2006/table">
            <a:tbl>
              <a:tblPr firstRow="1" bandRow="1">
                <a:tableStyleId>{5C22544A-7EE6-4342-B048-85BDC9FD1C3A}</a:tableStyleId>
              </a:tblPr>
              <a:tblGrid>
                <a:gridCol w="2809461">
                  <a:extLst>
                    <a:ext uri="{9D8B030D-6E8A-4147-A177-3AD203B41FA5}">
                      <a16:colId xmlns:a16="http://schemas.microsoft.com/office/drawing/2014/main" val="2353247400"/>
                    </a:ext>
                  </a:extLst>
                </a:gridCol>
                <a:gridCol w="9077739">
                  <a:extLst>
                    <a:ext uri="{9D8B030D-6E8A-4147-A177-3AD203B41FA5}">
                      <a16:colId xmlns:a16="http://schemas.microsoft.com/office/drawing/2014/main" val="2870652436"/>
                    </a:ext>
                  </a:extLst>
                </a:gridCol>
              </a:tblGrid>
              <a:tr h="568187">
                <a:tc>
                  <a:txBody>
                    <a:bodyPr/>
                    <a:lstStyle/>
                    <a:p>
                      <a:pPr marL="0" marR="0" indent="0" algn="ctr" rtl="0" eaLnBrk="1" fontAlgn="auto" latinLnBrk="0" hangingPunct="1">
                        <a:spcBef>
                          <a:spcPts val="0"/>
                        </a:spcBef>
                        <a:spcAft>
                          <a:spcPts val="0"/>
                        </a:spcAft>
                      </a:pPr>
                      <a:r>
                        <a:rPr lang="en-US" sz="2800" kern="1200">
                          <a:effectLst/>
                        </a:rPr>
                        <a:t>CDNFS Report Field </a:t>
                      </a:r>
                      <a:endParaRPr lang="en-US" sz="2800">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2800" kern="1200">
                          <a:effectLst/>
                        </a:rPr>
                        <a:t>September 8, 2020–June 30, 2021 </a:t>
                      </a:r>
                      <a:endParaRPr lang="en-US" sz="2800">
                        <a:effectLst/>
                      </a:endParaRPr>
                    </a:p>
                  </a:txBody>
                  <a:tcPr marL="0" marR="0" marT="0" marB="0" anchor="ctr"/>
                </a:tc>
                <a:extLst>
                  <a:ext uri="{0D108BD9-81ED-4DB2-BD59-A6C34878D82A}">
                    <a16:rowId xmlns:a16="http://schemas.microsoft.com/office/drawing/2014/main" val="2366919649"/>
                  </a:ext>
                </a:extLst>
              </a:tr>
              <a:tr h="370840">
                <a:tc>
                  <a:txBody>
                    <a:bodyPr/>
                    <a:lstStyle/>
                    <a:p>
                      <a:pPr marL="0" marR="0" indent="0" algn="ctr" rtl="0" eaLnBrk="1" fontAlgn="auto" latinLnBrk="0" hangingPunct="1">
                        <a:spcBef>
                          <a:spcPts val="0"/>
                        </a:spcBef>
                        <a:spcAft>
                          <a:spcPts val="0"/>
                        </a:spcAft>
                      </a:pPr>
                      <a:r>
                        <a:rPr lang="en-US" sz="2400" kern="1200">
                          <a:effectLst/>
                        </a:rPr>
                        <a:t>Days of operation</a:t>
                      </a:r>
                      <a:endParaRPr lang="en-US" sz="2400">
                        <a:effectLst/>
                      </a:endParaRPr>
                    </a:p>
                  </a:txBody>
                  <a:tcPr marL="0" marR="0" marT="0" marB="0" anchor="ctr"/>
                </a:tc>
                <a:tc>
                  <a:txBody>
                    <a:bodyPr/>
                    <a:lstStyle/>
                    <a:p>
                      <a:pPr marL="0" algn="l" rtl="0" eaLnBrk="1" fontAlgn="base" latinLnBrk="0" hangingPunct="1">
                        <a:spcBef>
                          <a:spcPts val="0"/>
                        </a:spcBef>
                        <a:spcAft>
                          <a:spcPts val="0"/>
                        </a:spcAft>
                      </a:pPr>
                      <a:r>
                        <a:rPr lang="en-US" sz="2400" kern="1200" dirty="0">
                          <a:effectLst/>
                        </a:rPr>
                        <a:t>*Report days of operation that the program is:   </a:t>
                      </a:r>
                      <a:endParaRPr lang="en-US" sz="2400" dirty="0">
                        <a:effectLst/>
                      </a:endParaRPr>
                    </a:p>
                    <a:p>
                      <a:pPr marL="0" algn="l" rtl="0" eaLnBrk="1" latinLnBrk="0" hangingPunct="1">
                        <a:spcBef>
                          <a:spcPts val="0"/>
                        </a:spcBef>
                        <a:spcAft>
                          <a:spcPts val="0"/>
                        </a:spcAft>
                      </a:pPr>
                      <a:r>
                        <a:rPr lang="en-US" sz="2400" kern="1200" dirty="0">
                          <a:effectLst/>
                        </a:rPr>
                        <a:t>(a) physically open and providing in-person services for children and families; or</a:t>
                      </a:r>
                      <a:endParaRPr lang="en-US" sz="2400" dirty="0">
                        <a:effectLst/>
                      </a:endParaRPr>
                    </a:p>
                    <a:p>
                      <a:pPr marL="0" algn="l" rtl="0" eaLnBrk="1" latinLnBrk="0" hangingPunct="1">
                        <a:spcBef>
                          <a:spcPts val="0"/>
                        </a:spcBef>
                        <a:spcAft>
                          <a:spcPts val="0"/>
                        </a:spcAft>
                      </a:pPr>
                      <a:r>
                        <a:rPr lang="en-US" sz="2400" kern="1200" dirty="0">
                          <a:effectLst/>
                        </a:rPr>
                        <a:t>(b) not physically open due to written local or state public health guidance or orders; or</a:t>
                      </a:r>
                      <a:endParaRPr lang="en-US" sz="2400" dirty="0">
                        <a:effectLst/>
                      </a:endParaRPr>
                    </a:p>
                    <a:p>
                      <a:pPr marL="0" algn="l" rtl="0" eaLnBrk="1" latinLnBrk="0" hangingPunct="1">
                        <a:spcBef>
                          <a:spcPts val="0"/>
                        </a:spcBef>
                        <a:spcAft>
                          <a:spcPts val="0"/>
                        </a:spcAft>
                      </a:pPr>
                      <a:r>
                        <a:rPr lang="en-US" sz="2400" kern="1200" dirty="0">
                          <a:effectLst/>
                        </a:rPr>
                        <a:t>(c) not physically open due to being on an LEA campus that is closed, and the LEA is requiring the closure in accordance with EC 8209(f)(1)(C)(</a:t>
                      </a:r>
                      <a:r>
                        <a:rPr lang="en-US" sz="2400" kern="1200" dirty="0" err="1">
                          <a:effectLst/>
                        </a:rPr>
                        <a:t>i</a:t>
                      </a:r>
                      <a:r>
                        <a:rPr lang="en-US" sz="2400" kern="1200" dirty="0">
                          <a:effectLst/>
                        </a:rPr>
                        <a:t>). </a:t>
                      </a:r>
                      <a:endParaRPr lang="en-US" sz="2400" dirty="0">
                        <a:effectLst/>
                      </a:endParaRPr>
                    </a:p>
                  </a:txBody>
                  <a:tcPr marL="0" marR="0" marT="0" marB="0" anchor="ctr"/>
                </a:tc>
                <a:extLst>
                  <a:ext uri="{0D108BD9-81ED-4DB2-BD59-A6C34878D82A}">
                    <a16:rowId xmlns:a16="http://schemas.microsoft.com/office/drawing/2014/main" val="1479466269"/>
                  </a:ext>
                </a:extLst>
              </a:tr>
            </a:tbl>
          </a:graphicData>
        </a:graphic>
      </p:graphicFrame>
      <p:sp>
        <p:nvSpPr>
          <p:cNvPr id="4" name="Content Placeholder 3">
            <a:extLst>
              <a:ext uri="{FF2B5EF4-FFF2-40B4-BE49-F238E27FC236}">
                <a16:creationId xmlns:a16="http://schemas.microsoft.com/office/drawing/2014/main" id="{25A902B1-1B2E-46E2-A888-9E8B1EDEFF7A}"/>
              </a:ext>
            </a:extLst>
          </p:cNvPr>
          <p:cNvSpPr>
            <a:spLocks noGrp="1"/>
          </p:cNvSpPr>
          <p:nvPr>
            <p:ph sz="half" idx="2"/>
          </p:nvPr>
        </p:nvSpPr>
        <p:spPr>
          <a:xfrm>
            <a:off x="152400" y="4821307"/>
            <a:ext cx="11887200" cy="1434500"/>
          </a:xfrm>
        </p:spPr>
        <p:txBody>
          <a:bodyPr>
            <a:normAutofit/>
          </a:bodyPr>
          <a:lstStyle/>
          <a:p>
            <a:pPr marL="0" indent="0">
              <a:buNone/>
            </a:pPr>
            <a:r>
              <a:rPr lang="en-US" sz="2400"/>
              <a:t>*Programs will not be funded if they do not meet the criteria for (a), (b) or (c). If they do not meet this criteria, they must submit a calendar to ELCD, and we must revise the contract to reduce the days of operation </a:t>
            </a:r>
            <a:r>
              <a:rPr lang="en-US" sz="2400" b="1"/>
              <a:t>and</a:t>
            </a:r>
            <a:r>
              <a:rPr lang="en-US" sz="2400"/>
              <a:t> prorate the MRA accordingly. Contractors will not report days of operation for this time period.  </a:t>
            </a:r>
          </a:p>
        </p:txBody>
      </p:sp>
      <p:sp>
        <p:nvSpPr>
          <p:cNvPr id="6" name="Slide Number Placeholder 5">
            <a:extLst>
              <a:ext uri="{FF2B5EF4-FFF2-40B4-BE49-F238E27FC236}">
                <a16:creationId xmlns:a16="http://schemas.microsoft.com/office/drawing/2014/main" id="{DE8BA630-4334-4705-89BC-3F12C4CD0C94}"/>
              </a:ext>
            </a:extLst>
          </p:cNvPr>
          <p:cNvSpPr>
            <a:spLocks noGrp="1"/>
          </p:cNvSpPr>
          <p:nvPr>
            <p:ph type="sldNum" sz="quarter" idx="10"/>
          </p:nvPr>
        </p:nvSpPr>
        <p:spPr/>
        <p:txBody>
          <a:bodyPr/>
          <a:lstStyle/>
          <a:p>
            <a:fld id="{41877ED2-37F2-407B-A19C-802795FC1D74}" type="slidenum">
              <a:rPr lang="en-US" smtClean="0"/>
              <a:pPr/>
              <a:t>12</a:t>
            </a:fld>
            <a:endParaRPr lang="en-US"/>
          </a:p>
        </p:txBody>
      </p:sp>
    </p:spTree>
    <p:extLst>
      <p:ext uri="{BB962C8B-B14F-4D97-AF65-F5344CB8AC3E}">
        <p14:creationId xmlns:p14="http://schemas.microsoft.com/office/powerpoint/2010/main" val="1015770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CC175-3681-4F5E-9273-87A010AA7C23}"/>
              </a:ext>
            </a:extLst>
          </p:cNvPr>
          <p:cNvSpPr>
            <a:spLocks noGrp="1"/>
          </p:cNvSpPr>
          <p:nvPr>
            <p:ph type="title"/>
          </p:nvPr>
        </p:nvSpPr>
        <p:spPr/>
        <p:txBody>
          <a:bodyPr>
            <a:normAutofit/>
          </a:bodyPr>
          <a:lstStyle/>
          <a:p>
            <a:r>
              <a:rPr lang="en-US" sz="3800" b="1">
                <a:ea typeface="+mj-lt"/>
                <a:cs typeface="+mj-lt"/>
              </a:rPr>
              <a:t>Reporting Days of Enrollment for FY 2020–21</a:t>
            </a:r>
            <a:endParaRPr lang="en-US" sz="3800" b="1"/>
          </a:p>
        </p:txBody>
      </p:sp>
      <p:graphicFrame>
        <p:nvGraphicFramePr>
          <p:cNvPr id="5" name="Content Placeholder 4" descr="Table showing Reporting Days of Enrollment for Fiscal Year 2020-21 for July 1 2020 to September 7 2020.">
            <a:extLst>
              <a:ext uri="{FF2B5EF4-FFF2-40B4-BE49-F238E27FC236}">
                <a16:creationId xmlns:a16="http://schemas.microsoft.com/office/drawing/2014/main" id="{5B25511A-84D0-4FCF-B5FD-BDEDAEA2E42B}"/>
              </a:ext>
            </a:extLst>
          </p:cNvPr>
          <p:cNvGraphicFramePr>
            <a:graphicFrameLocks noGrp="1"/>
          </p:cNvGraphicFramePr>
          <p:nvPr>
            <p:ph sz="half" idx="1"/>
            <p:extLst>
              <p:ext uri="{D42A27DB-BD31-4B8C-83A1-F6EECF244321}">
                <p14:modId xmlns:p14="http://schemas.microsoft.com/office/powerpoint/2010/main" val="164084097"/>
              </p:ext>
            </p:extLst>
          </p:nvPr>
        </p:nvGraphicFramePr>
        <p:xfrm>
          <a:off x="152400" y="1638300"/>
          <a:ext cx="11887200" cy="1950720"/>
        </p:xfrm>
        <a:graphic>
          <a:graphicData uri="http://schemas.openxmlformats.org/drawingml/2006/table">
            <a:tbl>
              <a:tblPr firstRow="1" bandRow="1">
                <a:tableStyleId>{5C22544A-7EE6-4342-B048-85BDC9FD1C3A}</a:tableStyleId>
              </a:tblPr>
              <a:tblGrid>
                <a:gridCol w="2769704">
                  <a:extLst>
                    <a:ext uri="{9D8B030D-6E8A-4147-A177-3AD203B41FA5}">
                      <a16:colId xmlns:a16="http://schemas.microsoft.com/office/drawing/2014/main" val="1028006699"/>
                    </a:ext>
                  </a:extLst>
                </a:gridCol>
                <a:gridCol w="9117496">
                  <a:extLst>
                    <a:ext uri="{9D8B030D-6E8A-4147-A177-3AD203B41FA5}">
                      <a16:colId xmlns:a16="http://schemas.microsoft.com/office/drawing/2014/main" val="2758015947"/>
                    </a:ext>
                  </a:extLst>
                </a:gridCol>
              </a:tblGrid>
              <a:tr h="0">
                <a:tc>
                  <a:txBody>
                    <a:bodyPr/>
                    <a:lstStyle/>
                    <a:p>
                      <a:pPr marL="0" marR="0" indent="0" algn="ctr" rtl="0" eaLnBrk="1" fontAlgn="auto" latinLnBrk="0" hangingPunct="1">
                        <a:spcBef>
                          <a:spcPts val="0"/>
                        </a:spcBef>
                        <a:spcAft>
                          <a:spcPts val="0"/>
                        </a:spcAft>
                      </a:pPr>
                      <a:r>
                        <a:rPr lang="en-US" sz="2800" kern="1200">
                          <a:effectLst/>
                        </a:rPr>
                        <a:t>CDNFS Report Field </a:t>
                      </a:r>
                      <a:endParaRPr lang="en-US" sz="2400">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2800" kern="1200">
                          <a:effectLst/>
                        </a:rPr>
                        <a:t>July 1, 2020–September 7, 2020</a:t>
                      </a:r>
                      <a:endParaRPr lang="en-US" sz="2400">
                        <a:effectLst/>
                      </a:endParaRPr>
                    </a:p>
                  </a:txBody>
                  <a:tcPr marL="0" marR="0" marT="0" marB="0" anchor="ctr"/>
                </a:tc>
                <a:extLst>
                  <a:ext uri="{0D108BD9-81ED-4DB2-BD59-A6C34878D82A}">
                    <a16:rowId xmlns:a16="http://schemas.microsoft.com/office/drawing/2014/main" val="1362607812"/>
                  </a:ext>
                </a:extLst>
              </a:tr>
              <a:tr h="370840">
                <a:tc>
                  <a:txBody>
                    <a:bodyPr/>
                    <a:lstStyle/>
                    <a:p>
                      <a:pPr marL="0" algn="ctr" rtl="0" eaLnBrk="1" latinLnBrk="0" hangingPunct="1">
                        <a:spcBef>
                          <a:spcPts val="0"/>
                        </a:spcBef>
                        <a:spcAft>
                          <a:spcPts val="0"/>
                        </a:spcAft>
                      </a:pPr>
                      <a:r>
                        <a:rPr lang="en-US" sz="2400" kern="1200">
                          <a:effectLst/>
                        </a:rPr>
                        <a:t>Days of enrollment</a:t>
                      </a:r>
                      <a:endParaRPr lang="en-US" sz="2000">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2400" kern="1200" dirty="0">
                          <a:effectLst/>
                        </a:rPr>
                        <a:t>Report enrollment associated with days of operation originally planned for the agency, regardless of the days of operation the program was open to provide in-person care to children.   </a:t>
                      </a:r>
                      <a:endParaRPr lang="en-US" sz="2000" dirty="0">
                        <a:effectLst/>
                      </a:endParaRPr>
                    </a:p>
                  </a:txBody>
                  <a:tcPr marL="0" marR="0" marT="0" marB="0" anchor="ctr"/>
                </a:tc>
                <a:extLst>
                  <a:ext uri="{0D108BD9-81ED-4DB2-BD59-A6C34878D82A}">
                    <a16:rowId xmlns:a16="http://schemas.microsoft.com/office/drawing/2014/main" val="3551978175"/>
                  </a:ext>
                </a:extLst>
              </a:tr>
            </a:tbl>
          </a:graphicData>
        </a:graphic>
      </p:graphicFrame>
      <p:sp>
        <p:nvSpPr>
          <p:cNvPr id="3" name="Content Placeholder 2">
            <a:extLst>
              <a:ext uri="{FF2B5EF4-FFF2-40B4-BE49-F238E27FC236}">
                <a16:creationId xmlns:a16="http://schemas.microsoft.com/office/drawing/2014/main" id="{8DDE614A-F99D-42B1-8047-DB93C31EEF73}"/>
              </a:ext>
            </a:extLst>
          </p:cNvPr>
          <p:cNvSpPr>
            <a:spLocks noGrp="1"/>
          </p:cNvSpPr>
          <p:nvPr>
            <p:ph sz="half" idx="2"/>
          </p:nvPr>
        </p:nvSpPr>
        <p:spPr>
          <a:xfrm>
            <a:off x="152400" y="3697958"/>
            <a:ext cx="11887200" cy="1219201"/>
          </a:xfrm>
        </p:spPr>
        <p:txBody>
          <a:bodyPr>
            <a:normAutofit/>
          </a:bodyPr>
          <a:lstStyle/>
          <a:p>
            <a:pPr marL="0" indent="0">
              <a:spcBef>
                <a:spcPts val="0"/>
              </a:spcBef>
              <a:buNone/>
            </a:pPr>
            <a:r>
              <a:rPr lang="en-US" sz="2400"/>
              <a:t>*Programs will not be funded if they do not meet the criteria for (a), (b) or (c). </a:t>
            </a:r>
            <a:br>
              <a:rPr lang="en-US" sz="2400"/>
            </a:br>
            <a:r>
              <a:rPr lang="en-US" sz="2400"/>
              <a:t>If they do not meet this criteria, contractors will not report the days of enrollment during this time.   </a:t>
            </a:r>
          </a:p>
        </p:txBody>
      </p:sp>
      <p:sp>
        <p:nvSpPr>
          <p:cNvPr id="4" name="Slide Number Placeholder 3">
            <a:extLst>
              <a:ext uri="{FF2B5EF4-FFF2-40B4-BE49-F238E27FC236}">
                <a16:creationId xmlns:a16="http://schemas.microsoft.com/office/drawing/2014/main" id="{4FE0853D-766B-49CF-9427-CA14BDBF5159}"/>
              </a:ext>
            </a:extLst>
          </p:cNvPr>
          <p:cNvSpPr>
            <a:spLocks noGrp="1"/>
          </p:cNvSpPr>
          <p:nvPr>
            <p:ph type="sldNum" sz="quarter" idx="10"/>
          </p:nvPr>
        </p:nvSpPr>
        <p:spPr/>
        <p:txBody>
          <a:bodyPr/>
          <a:lstStyle/>
          <a:p>
            <a:fld id="{41877ED2-37F2-407B-A19C-802795FC1D74}" type="slidenum">
              <a:rPr lang="en-US" smtClean="0"/>
              <a:pPr/>
              <a:t>13</a:t>
            </a:fld>
            <a:endParaRPr lang="en-US"/>
          </a:p>
        </p:txBody>
      </p:sp>
    </p:spTree>
    <p:extLst>
      <p:ext uri="{BB962C8B-B14F-4D97-AF65-F5344CB8AC3E}">
        <p14:creationId xmlns:p14="http://schemas.microsoft.com/office/powerpoint/2010/main" val="979341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CC175-3681-4F5E-9273-87A010AA7C23}"/>
              </a:ext>
            </a:extLst>
          </p:cNvPr>
          <p:cNvSpPr>
            <a:spLocks noGrp="1"/>
          </p:cNvSpPr>
          <p:nvPr>
            <p:ph type="title"/>
          </p:nvPr>
        </p:nvSpPr>
        <p:spPr>
          <a:xfrm>
            <a:off x="152400" y="203799"/>
            <a:ext cx="11887200" cy="690723"/>
          </a:xfrm>
        </p:spPr>
        <p:txBody>
          <a:bodyPr>
            <a:normAutofit/>
          </a:bodyPr>
          <a:lstStyle/>
          <a:p>
            <a:r>
              <a:rPr lang="en-US" sz="3800" b="1">
                <a:ea typeface="+mj-lt"/>
                <a:cs typeface="+mj-lt"/>
              </a:rPr>
              <a:t>Reporting Days of Enrollment for FY 2020–21 (2)</a:t>
            </a:r>
            <a:endParaRPr lang="en-US" sz="3800" b="1"/>
          </a:p>
        </p:txBody>
      </p:sp>
      <p:graphicFrame>
        <p:nvGraphicFramePr>
          <p:cNvPr id="5" name="Content Placeholder 4" descr="Table showing Reporting Days of Enrollment for Fiscal Year 2020-21 for September 8 2020 to June 30 2021.">
            <a:extLst>
              <a:ext uri="{FF2B5EF4-FFF2-40B4-BE49-F238E27FC236}">
                <a16:creationId xmlns:a16="http://schemas.microsoft.com/office/drawing/2014/main" id="{5B25511A-84D0-4FCF-B5FD-BDEDAEA2E42B}"/>
              </a:ext>
            </a:extLst>
          </p:cNvPr>
          <p:cNvGraphicFramePr>
            <a:graphicFrameLocks noGrp="1"/>
          </p:cNvGraphicFramePr>
          <p:nvPr>
            <p:ph sz="half" idx="1"/>
            <p:extLst>
              <p:ext uri="{D42A27DB-BD31-4B8C-83A1-F6EECF244321}">
                <p14:modId xmlns:p14="http://schemas.microsoft.com/office/powerpoint/2010/main" val="641920008"/>
              </p:ext>
            </p:extLst>
          </p:nvPr>
        </p:nvGraphicFramePr>
        <p:xfrm>
          <a:off x="152400" y="997997"/>
          <a:ext cx="11887200" cy="3779520"/>
        </p:xfrm>
        <a:graphic>
          <a:graphicData uri="http://schemas.openxmlformats.org/drawingml/2006/table">
            <a:tbl>
              <a:tblPr firstRow="1" bandRow="1">
                <a:tableStyleId>{5C22544A-7EE6-4342-B048-85BDC9FD1C3A}</a:tableStyleId>
              </a:tblPr>
              <a:tblGrid>
                <a:gridCol w="3087757">
                  <a:extLst>
                    <a:ext uri="{9D8B030D-6E8A-4147-A177-3AD203B41FA5}">
                      <a16:colId xmlns:a16="http://schemas.microsoft.com/office/drawing/2014/main" val="1028006699"/>
                    </a:ext>
                  </a:extLst>
                </a:gridCol>
                <a:gridCol w="8799443">
                  <a:extLst>
                    <a:ext uri="{9D8B030D-6E8A-4147-A177-3AD203B41FA5}">
                      <a16:colId xmlns:a16="http://schemas.microsoft.com/office/drawing/2014/main" val="3448421255"/>
                    </a:ext>
                  </a:extLst>
                </a:gridCol>
              </a:tblGrid>
              <a:tr h="464488">
                <a:tc>
                  <a:txBody>
                    <a:bodyPr/>
                    <a:lstStyle/>
                    <a:p>
                      <a:pPr marL="0" marR="0" indent="0" algn="ctr" rtl="0" eaLnBrk="1" fontAlgn="auto" latinLnBrk="0" hangingPunct="1">
                        <a:spcBef>
                          <a:spcPts val="0"/>
                        </a:spcBef>
                        <a:spcAft>
                          <a:spcPts val="0"/>
                        </a:spcAft>
                      </a:pPr>
                      <a:r>
                        <a:rPr lang="en-US" sz="2800" kern="1200">
                          <a:effectLst/>
                        </a:rPr>
                        <a:t>CDNFS Report Field </a:t>
                      </a:r>
                      <a:endParaRPr lang="en-US" sz="2800">
                        <a:effectLst/>
                      </a:endParaRPr>
                    </a:p>
                  </a:txBody>
                  <a:tcPr marL="0" marR="0" marT="0" marB="0" anchor="ctr"/>
                </a:tc>
                <a:tc>
                  <a:txBody>
                    <a:bodyPr/>
                    <a:lstStyle/>
                    <a:p>
                      <a:pPr marL="0" marR="0" indent="0" algn="ctr" rtl="0" eaLnBrk="1" fontAlgn="auto" latinLnBrk="0" hangingPunct="1">
                        <a:spcBef>
                          <a:spcPts val="0"/>
                        </a:spcBef>
                        <a:spcAft>
                          <a:spcPts val="0"/>
                        </a:spcAft>
                      </a:pPr>
                      <a:r>
                        <a:rPr lang="en-US" sz="2800" kern="1200">
                          <a:effectLst/>
                        </a:rPr>
                        <a:t>September 8, 2020–June 30, 2021</a:t>
                      </a:r>
                      <a:endParaRPr lang="en-US" sz="2800">
                        <a:effectLst/>
                      </a:endParaRPr>
                    </a:p>
                  </a:txBody>
                  <a:tcPr marL="0" marR="0" marT="0" marB="0" anchor="ctr"/>
                </a:tc>
                <a:extLst>
                  <a:ext uri="{0D108BD9-81ED-4DB2-BD59-A6C34878D82A}">
                    <a16:rowId xmlns:a16="http://schemas.microsoft.com/office/drawing/2014/main" val="1362607812"/>
                  </a:ext>
                </a:extLst>
              </a:tr>
              <a:tr h="370840">
                <a:tc>
                  <a:txBody>
                    <a:bodyPr/>
                    <a:lstStyle/>
                    <a:p>
                      <a:pPr marL="0" algn="ctr" rtl="0" eaLnBrk="1" latinLnBrk="0" hangingPunct="1">
                        <a:spcBef>
                          <a:spcPts val="0"/>
                        </a:spcBef>
                        <a:spcAft>
                          <a:spcPts val="0"/>
                        </a:spcAft>
                      </a:pPr>
                      <a:r>
                        <a:rPr lang="en-US" sz="2400" kern="1200">
                          <a:effectLst/>
                        </a:rPr>
                        <a:t>Days of enrollment</a:t>
                      </a:r>
                      <a:endParaRPr lang="en-US" sz="2400">
                        <a:effectLst/>
                      </a:endParaRPr>
                    </a:p>
                  </a:txBody>
                  <a:tcPr marL="0" marR="0" marT="0" marB="0" anchor="ctr"/>
                </a:tc>
                <a:tc>
                  <a:txBody>
                    <a:bodyPr/>
                    <a:lstStyle/>
                    <a:p>
                      <a:pPr marL="0" algn="l" rtl="0" eaLnBrk="1" fontAlgn="base" latinLnBrk="0" hangingPunct="1">
                        <a:spcBef>
                          <a:spcPts val="0"/>
                        </a:spcBef>
                        <a:spcAft>
                          <a:spcPts val="0"/>
                        </a:spcAft>
                      </a:pPr>
                      <a:r>
                        <a:rPr lang="en-US" sz="2400" kern="1200" dirty="0">
                          <a:effectLst/>
                        </a:rPr>
                        <a:t>*Report enrollment associated with days of operation only for enrollment on days where the program is:   </a:t>
                      </a:r>
                      <a:endParaRPr lang="en-US" sz="2400" dirty="0">
                        <a:effectLst/>
                      </a:endParaRPr>
                    </a:p>
                    <a:p>
                      <a:pPr marL="0" algn="l" rtl="0" eaLnBrk="1" latinLnBrk="0" hangingPunct="1">
                        <a:spcBef>
                          <a:spcPts val="0"/>
                        </a:spcBef>
                        <a:spcAft>
                          <a:spcPts val="0"/>
                        </a:spcAft>
                      </a:pPr>
                      <a:r>
                        <a:rPr lang="en-US" sz="2400" kern="1200" dirty="0">
                          <a:effectLst/>
                        </a:rPr>
                        <a:t>(a) physically open and providing care or </a:t>
                      </a:r>
                      <a:endParaRPr lang="en-US" sz="2400" dirty="0">
                        <a:effectLst/>
                      </a:endParaRPr>
                    </a:p>
                    <a:p>
                      <a:pPr marL="0" algn="l" rtl="0" eaLnBrk="1" latinLnBrk="0" hangingPunct="1">
                        <a:spcBef>
                          <a:spcPts val="0"/>
                        </a:spcBef>
                        <a:spcAft>
                          <a:spcPts val="0"/>
                        </a:spcAft>
                      </a:pPr>
                      <a:r>
                        <a:rPr lang="en-US" sz="2400" kern="1200" dirty="0">
                          <a:effectLst/>
                        </a:rPr>
                        <a:t>(b) days the program is not physically open due to a written state or local public health guidance or order. </a:t>
                      </a:r>
                      <a:endParaRPr lang="en-US" sz="2400" dirty="0">
                        <a:effectLst/>
                      </a:endParaRPr>
                    </a:p>
                    <a:p>
                      <a:pPr marL="0" algn="l" rtl="0" eaLnBrk="1" latinLnBrk="0" hangingPunct="1">
                        <a:spcBef>
                          <a:spcPts val="0"/>
                        </a:spcBef>
                        <a:spcAft>
                          <a:spcPts val="0"/>
                        </a:spcAft>
                      </a:pPr>
                      <a:r>
                        <a:rPr lang="en-US" sz="2400" kern="1200" dirty="0">
                          <a:effectLst/>
                        </a:rPr>
                        <a:t>(c) not physically open due to being on an LEA campus that is closed and the LEA is requiring the closure in accordance with </a:t>
                      </a:r>
                      <a:r>
                        <a:rPr lang="en-US" sz="2400" i="1" kern="1200" dirty="0">
                          <a:effectLst/>
                        </a:rPr>
                        <a:t>EC</a:t>
                      </a:r>
                      <a:r>
                        <a:rPr lang="en-US" sz="2400" kern="1200" dirty="0">
                          <a:effectLst/>
                        </a:rPr>
                        <a:t> 8209(f)(1)(C)(</a:t>
                      </a:r>
                      <a:r>
                        <a:rPr lang="en-US" sz="2400" kern="1200" dirty="0" err="1">
                          <a:effectLst/>
                        </a:rPr>
                        <a:t>i</a:t>
                      </a:r>
                      <a:r>
                        <a:rPr lang="en-US" sz="2400" kern="1200" dirty="0">
                          <a:effectLst/>
                        </a:rPr>
                        <a:t>). </a:t>
                      </a:r>
                      <a:endParaRPr lang="en-US" sz="2400" dirty="0">
                        <a:effectLst/>
                      </a:endParaRPr>
                    </a:p>
                  </a:txBody>
                  <a:tcPr marL="0" marR="0" marT="0" marB="0" anchor="ctr"/>
                </a:tc>
                <a:extLst>
                  <a:ext uri="{0D108BD9-81ED-4DB2-BD59-A6C34878D82A}">
                    <a16:rowId xmlns:a16="http://schemas.microsoft.com/office/drawing/2014/main" val="3551978175"/>
                  </a:ext>
                </a:extLst>
              </a:tr>
            </a:tbl>
          </a:graphicData>
        </a:graphic>
      </p:graphicFrame>
      <p:sp>
        <p:nvSpPr>
          <p:cNvPr id="3" name="Content Placeholder 2">
            <a:extLst>
              <a:ext uri="{FF2B5EF4-FFF2-40B4-BE49-F238E27FC236}">
                <a16:creationId xmlns:a16="http://schemas.microsoft.com/office/drawing/2014/main" id="{5182EB86-EBDC-4434-9801-6D1A34E96EED}"/>
              </a:ext>
            </a:extLst>
          </p:cNvPr>
          <p:cNvSpPr>
            <a:spLocks noGrp="1"/>
          </p:cNvSpPr>
          <p:nvPr>
            <p:ph sz="half" idx="2"/>
          </p:nvPr>
        </p:nvSpPr>
        <p:spPr>
          <a:xfrm>
            <a:off x="152400" y="4880992"/>
            <a:ext cx="11887200" cy="1048530"/>
          </a:xfrm>
        </p:spPr>
        <p:txBody>
          <a:bodyPr>
            <a:normAutofit lnSpcReduction="10000"/>
          </a:bodyPr>
          <a:lstStyle/>
          <a:p>
            <a:pPr marL="0" indent="0">
              <a:buNone/>
            </a:pPr>
            <a:r>
              <a:rPr lang="en-US" sz="2400"/>
              <a:t>*Programs will not be funded if they do not meet the criteria for (a), (b) or (c). If they do not meet this criteria, contractors will not report the days of enrollment during this time.   </a:t>
            </a:r>
          </a:p>
        </p:txBody>
      </p:sp>
      <p:sp>
        <p:nvSpPr>
          <p:cNvPr id="4" name="Slide Number Placeholder 3">
            <a:extLst>
              <a:ext uri="{FF2B5EF4-FFF2-40B4-BE49-F238E27FC236}">
                <a16:creationId xmlns:a16="http://schemas.microsoft.com/office/drawing/2014/main" id="{4CA01EBF-BD42-49FD-B974-150FB45E938E}"/>
              </a:ext>
            </a:extLst>
          </p:cNvPr>
          <p:cNvSpPr>
            <a:spLocks noGrp="1"/>
          </p:cNvSpPr>
          <p:nvPr>
            <p:ph type="sldNum" sz="quarter" idx="10"/>
          </p:nvPr>
        </p:nvSpPr>
        <p:spPr/>
        <p:txBody>
          <a:bodyPr/>
          <a:lstStyle/>
          <a:p>
            <a:fld id="{41877ED2-37F2-407B-A19C-802795FC1D74}" type="slidenum">
              <a:rPr lang="en-US" smtClean="0"/>
              <a:pPr/>
              <a:t>14</a:t>
            </a:fld>
            <a:endParaRPr lang="en-US"/>
          </a:p>
        </p:txBody>
      </p:sp>
    </p:spTree>
    <p:extLst>
      <p:ext uri="{BB962C8B-B14F-4D97-AF65-F5344CB8AC3E}">
        <p14:creationId xmlns:p14="http://schemas.microsoft.com/office/powerpoint/2010/main" val="18314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DB72-C92C-4B89-AF2A-A9C6EF03708C}"/>
              </a:ext>
            </a:extLst>
          </p:cNvPr>
          <p:cNvSpPr>
            <a:spLocks noGrp="1"/>
          </p:cNvSpPr>
          <p:nvPr>
            <p:ph type="title"/>
          </p:nvPr>
        </p:nvSpPr>
        <p:spPr/>
        <p:txBody>
          <a:bodyPr/>
          <a:lstStyle/>
          <a:p>
            <a:r>
              <a:rPr lang="en-US"/>
              <a:t>Reporting Days of Attendance and Excused Absences for FY 2020–21</a:t>
            </a:r>
          </a:p>
        </p:txBody>
      </p:sp>
      <p:graphicFrame>
        <p:nvGraphicFramePr>
          <p:cNvPr id="5" name="Content Placeholder 4" descr="Table showing Reporting Days of Attendance and Excused Absences for Fiscal Year 2020-21 for July 1 2020 to September 7 2020.">
            <a:extLst>
              <a:ext uri="{FF2B5EF4-FFF2-40B4-BE49-F238E27FC236}">
                <a16:creationId xmlns:a16="http://schemas.microsoft.com/office/drawing/2014/main" id="{68251E98-4EA1-4AF1-9B48-7D92019A7A13}"/>
              </a:ext>
            </a:extLst>
          </p:cNvPr>
          <p:cNvGraphicFramePr>
            <a:graphicFrameLocks noGrp="1"/>
          </p:cNvGraphicFramePr>
          <p:nvPr>
            <p:ph idx="1"/>
            <p:extLst>
              <p:ext uri="{D42A27DB-BD31-4B8C-83A1-F6EECF244321}">
                <p14:modId xmlns:p14="http://schemas.microsoft.com/office/powerpoint/2010/main" val="888326258"/>
              </p:ext>
            </p:extLst>
          </p:nvPr>
        </p:nvGraphicFramePr>
        <p:xfrm>
          <a:off x="152400" y="1638300"/>
          <a:ext cx="11887200" cy="2722990"/>
        </p:xfrm>
        <a:graphic>
          <a:graphicData uri="http://schemas.openxmlformats.org/drawingml/2006/table">
            <a:tbl>
              <a:tblPr firstRow="1" bandRow="1">
                <a:tableStyleId>{5C22544A-7EE6-4342-B048-85BDC9FD1C3A}</a:tableStyleId>
              </a:tblPr>
              <a:tblGrid>
                <a:gridCol w="5943600">
                  <a:extLst>
                    <a:ext uri="{9D8B030D-6E8A-4147-A177-3AD203B41FA5}">
                      <a16:colId xmlns:a16="http://schemas.microsoft.com/office/drawing/2014/main" val="648695783"/>
                    </a:ext>
                  </a:extLst>
                </a:gridCol>
                <a:gridCol w="5943600">
                  <a:extLst>
                    <a:ext uri="{9D8B030D-6E8A-4147-A177-3AD203B41FA5}">
                      <a16:colId xmlns:a16="http://schemas.microsoft.com/office/drawing/2014/main" val="2858104815"/>
                    </a:ext>
                  </a:extLst>
                </a:gridCol>
              </a:tblGrid>
              <a:tr h="528430">
                <a:tc>
                  <a:txBody>
                    <a:bodyPr/>
                    <a:lstStyle/>
                    <a:p>
                      <a:pPr marL="0" marR="0" indent="0" algn="l" rtl="0" eaLnBrk="1" latinLnBrk="0" hangingPunct="1">
                        <a:spcBef>
                          <a:spcPts val="0"/>
                        </a:spcBef>
                        <a:spcAft>
                          <a:spcPts val="0"/>
                        </a:spcAft>
                      </a:pPr>
                      <a:r>
                        <a:rPr lang="en-US" sz="2800" kern="1200">
                          <a:effectLst/>
                        </a:rPr>
                        <a:t>Attendance Scenarios </a:t>
                      </a:r>
                      <a:endParaRPr lang="en-US" sz="2400">
                        <a:effectLst/>
                      </a:endParaRPr>
                    </a:p>
                  </a:txBody>
                  <a:tcPr marL="0" marR="0" marT="0" marB="0" anchor="ctr"/>
                </a:tc>
                <a:tc>
                  <a:txBody>
                    <a:bodyPr/>
                    <a:lstStyle/>
                    <a:p>
                      <a:pPr marL="0" marR="0" indent="0" algn="l" rtl="0" eaLnBrk="1" latinLnBrk="0" hangingPunct="1">
                        <a:spcBef>
                          <a:spcPts val="0"/>
                        </a:spcBef>
                        <a:spcAft>
                          <a:spcPts val="0"/>
                        </a:spcAft>
                      </a:pPr>
                      <a:r>
                        <a:rPr lang="en-US" sz="2800" kern="1200">
                          <a:effectLst/>
                        </a:rPr>
                        <a:t>Attendance Reporting  </a:t>
                      </a:r>
                      <a:endParaRPr lang="en-US" sz="2400">
                        <a:effectLst/>
                      </a:endParaRPr>
                    </a:p>
                  </a:txBody>
                  <a:tcPr marL="0" marR="0" marT="0" marB="0" anchor="ctr"/>
                </a:tc>
                <a:extLst>
                  <a:ext uri="{0D108BD9-81ED-4DB2-BD59-A6C34878D82A}">
                    <a16:rowId xmlns:a16="http://schemas.microsoft.com/office/drawing/2014/main" val="2614005972"/>
                  </a:ext>
                </a:extLst>
              </a:tr>
              <a:tr h="370840">
                <a:tc>
                  <a:txBody>
                    <a:bodyPr/>
                    <a:lstStyle/>
                    <a:p>
                      <a:pPr marL="0" indent="0" algn="l" rtl="0" eaLnBrk="1" latinLnBrk="0" hangingPunct="1">
                        <a:spcBef>
                          <a:spcPts val="0"/>
                        </a:spcBef>
                        <a:spcAft>
                          <a:spcPts val="0"/>
                        </a:spcAft>
                      </a:pPr>
                      <a:r>
                        <a:rPr lang="en-US" sz="2400" kern="1200">
                          <a:effectLst/>
                        </a:rPr>
                        <a:t>Child is participating in distant learning activities  </a:t>
                      </a:r>
                      <a:endParaRPr lang="en-US" sz="2000">
                        <a:effectLst/>
                      </a:endParaRPr>
                    </a:p>
                  </a:txBody>
                  <a:tcPr marL="0" marR="0" marT="0" marB="0" anchor="ctr"/>
                </a:tc>
                <a:tc>
                  <a:txBody>
                    <a:bodyPr/>
                    <a:lstStyle/>
                    <a:p>
                      <a:pPr marL="0" algn="l" rtl="0" eaLnBrk="1" latinLnBrk="0" hangingPunct="1">
                        <a:spcBef>
                          <a:spcPts val="0"/>
                        </a:spcBef>
                        <a:spcAft>
                          <a:spcPts val="0"/>
                        </a:spcAft>
                      </a:pPr>
                      <a:r>
                        <a:rPr lang="en-US" sz="2400" kern="1200" dirty="0">
                          <a:effectLst/>
                        </a:rPr>
                        <a:t>Do not report the days of attendance for any children participating in distance learning activities   </a:t>
                      </a:r>
                      <a:endParaRPr lang="en-US" sz="2000" dirty="0">
                        <a:effectLst/>
                      </a:endParaRPr>
                    </a:p>
                  </a:txBody>
                  <a:tcPr marL="0" marR="0" marT="0" marB="0" anchor="ctr"/>
                </a:tc>
                <a:extLst>
                  <a:ext uri="{0D108BD9-81ED-4DB2-BD59-A6C34878D82A}">
                    <a16:rowId xmlns:a16="http://schemas.microsoft.com/office/drawing/2014/main" val="2636513924"/>
                  </a:ext>
                </a:extLst>
              </a:tr>
              <a:tr h="370840">
                <a:tc>
                  <a:txBody>
                    <a:bodyPr/>
                    <a:lstStyle/>
                    <a:p>
                      <a:pPr marL="0" marR="0" indent="0" algn="l" rtl="0" eaLnBrk="1" latinLnBrk="0" hangingPunct="1">
                        <a:spcBef>
                          <a:spcPts val="0"/>
                        </a:spcBef>
                        <a:spcAft>
                          <a:spcPts val="0"/>
                        </a:spcAft>
                      </a:pPr>
                      <a:r>
                        <a:rPr lang="en-US" sz="2400" kern="1200">
                          <a:effectLst/>
                        </a:rPr>
                        <a:t>Child is receiving in-person services  </a:t>
                      </a:r>
                      <a:endParaRPr lang="en-US" sz="2000">
                        <a:effectLst/>
                      </a:endParaRPr>
                    </a:p>
                  </a:txBody>
                  <a:tcPr marL="0" marR="0" marT="0" marB="0" anchor="ctr"/>
                </a:tc>
                <a:tc>
                  <a:txBody>
                    <a:bodyPr/>
                    <a:lstStyle/>
                    <a:p>
                      <a:pPr marL="0" algn="l" rtl="0" eaLnBrk="1" latinLnBrk="0" hangingPunct="1">
                        <a:spcBef>
                          <a:spcPts val="0"/>
                        </a:spcBef>
                        <a:spcAft>
                          <a:spcPts val="0"/>
                        </a:spcAft>
                      </a:pPr>
                      <a:r>
                        <a:rPr lang="en-US" sz="2400" kern="1200" dirty="0">
                          <a:effectLst/>
                        </a:rPr>
                        <a:t>Report the days of attendance for any child that was expected to physically attend the program.   </a:t>
                      </a:r>
                      <a:endParaRPr lang="en-US" sz="2000" dirty="0">
                        <a:effectLst/>
                      </a:endParaRPr>
                    </a:p>
                  </a:txBody>
                  <a:tcPr marL="0" marR="0" marT="0" marB="0" anchor="ctr"/>
                </a:tc>
                <a:extLst>
                  <a:ext uri="{0D108BD9-81ED-4DB2-BD59-A6C34878D82A}">
                    <a16:rowId xmlns:a16="http://schemas.microsoft.com/office/drawing/2014/main" val="2672005831"/>
                  </a:ext>
                </a:extLst>
              </a:tr>
            </a:tbl>
          </a:graphicData>
        </a:graphic>
      </p:graphicFrame>
      <p:sp>
        <p:nvSpPr>
          <p:cNvPr id="3" name="Slide Number Placeholder 2">
            <a:extLst>
              <a:ext uri="{FF2B5EF4-FFF2-40B4-BE49-F238E27FC236}">
                <a16:creationId xmlns:a16="http://schemas.microsoft.com/office/drawing/2014/main" id="{F63A8311-17B7-4442-9E7B-9DE3E8232026}"/>
              </a:ext>
            </a:extLst>
          </p:cNvPr>
          <p:cNvSpPr>
            <a:spLocks noGrp="1"/>
          </p:cNvSpPr>
          <p:nvPr>
            <p:ph type="sldNum" sz="quarter" idx="10"/>
          </p:nvPr>
        </p:nvSpPr>
        <p:spPr/>
        <p:txBody>
          <a:bodyPr/>
          <a:lstStyle/>
          <a:p>
            <a:fld id="{41877ED2-37F2-407B-A19C-802795FC1D74}" type="slidenum">
              <a:rPr lang="en-US" smtClean="0"/>
              <a:pPr/>
              <a:t>15</a:t>
            </a:fld>
            <a:endParaRPr lang="en-US"/>
          </a:p>
        </p:txBody>
      </p:sp>
    </p:spTree>
    <p:extLst>
      <p:ext uri="{BB962C8B-B14F-4D97-AF65-F5344CB8AC3E}">
        <p14:creationId xmlns:p14="http://schemas.microsoft.com/office/powerpoint/2010/main" val="2435428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DB72-C92C-4B89-AF2A-A9C6EF03708C}"/>
              </a:ext>
            </a:extLst>
          </p:cNvPr>
          <p:cNvSpPr>
            <a:spLocks noGrp="1"/>
          </p:cNvSpPr>
          <p:nvPr>
            <p:ph type="title"/>
          </p:nvPr>
        </p:nvSpPr>
        <p:spPr/>
        <p:txBody>
          <a:bodyPr/>
          <a:lstStyle/>
          <a:p>
            <a:r>
              <a:rPr lang="en-US"/>
              <a:t>Reporting Days of Attendance and Excused Absences for FY 2020–21 (2)</a:t>
            </a:r>
          </a:p>
        </p:txBody>
      </p:sp>
      <p:graphicFrame>
        <p:nvGraphicFramePr>
          <p:cNvPr id="5" name="Content Placeholder 4" descr="Table showing Reporting Days of Attendance and Excused Absences for Fiscal Year 2020-21 for July 1 2020 to September 7 2020.">
            <a:extLst>
              <a:ext uri="{FF2B5EF4-FFF2-40B4-BE49-F238E27FC236}">
                <a16:creationId xmlns:a16="http://schemas.microsoft.com/office/drawing/2014/main" id="{68251E98-4EA1-4AF1-9B48-7D92019A7A13}"/>
              </a:ext>
            </a:extLst>
          </p:cNvPr>
          <p:cNvGraphicFramePr>
            <a:graphicFrameLocks noGrp="1"/>
          </p:cNvGraphicFramePr>
          <p:nvPr>
            <p:ph idx="1"/>
            <p:extLst>
              <p:ext uri="{D42A27DB-BD31-4B8C-83A1-F6EECF244321}">
                <p14:modId xmlns:p14="http://schemas.microsoft.com/office/powerpoint/2010/main" val="1339736133"/>
              </p:ext>
            </p:extLst>
          </p:nvPr>
        </p:nvGraphicFramePr>
        <p:xfrm>
          <a:off x="152400" y="1638300"/>
          <a:ext cx="11887200" cy="4395089"/>
        </p:xfrm>
        <a:graphic>
          <a:graphicData uri="http://schemas.openxmlformats.org/drawingml/2006/table">
            <a:tbl>
              <a:tblPr firstRow="1" bandRow="1">
                <a:tableStyleId>{5C22544A-7EE6-4342-B048-85BDC9FD1C3A}</a:tableStyleId>
              </a:tblPr>
              <a:tblGrid>
                <a:gridCol w="5943600">
                  <a:extLst>
                    <a:ext uri="{9D8B030D-6E8A-4147-A177-3AD203B41FA5}">
                      <a16:colId xmlns:a16="http://schemas.microsoft.com/office/drawing/2014/main" val="648695783"/>
                    </a:ext>
                  </a:extLst>
                </a:gridCol>
                <a:gridCol w="5943600">
                  <a:extLst>
                    <a:ext uri="{9D8B030D-6E8A-4147-A177-3AD203B41FA5}">
                      <a16:colId xmlns:a16="http://schemas.microsoft.com/office/drawing/2014/main" val="2858104815"/>
                    </a:ext>
                  </a:extLst>
                </a:gridCol>
              </a:tblGrid>
              <a:tr h="371729">
                <a:tc>
                  <a:txBody>
                    <a:bodyPr/>
                    <a:lstStyle/>
                    <a:p>
                      <a:pPr marL="0" marR="0" indent="0" algn="l" rtl="0" eaLnBrk="1" latinLnBrk="0" hangingPunct="1">
                        <a:spcBef>
                          <a:spcPts val="0"/>
                        </a:spcBef>
                        <a:spcAft>
                          <a:spcPts val="0"/>
                        </a:spcAft>
                      </a:pPr>
                      <a:r>
                        <a:rPr lang="en-US" sz="2400" kern="1200">
                          <a:effectLst/>
                        </a:rPr>
                        <a:t>Attendance Scenarios </a:t>
                      </a:r>
                      <a:endParaRPr lang="en-US" sz="2000">
                        <a:effectLst/>
                      </a:endParaRPr>
                    </a:p>
                  </a:txBody>
                  <a:tcPr marL="0" marR="0" marT="0" marB="0" anchor="ctr"/>
                </a:tc>
                <a:tc>
                  <a:txBody>
                    <a:bodyPr/>
                    <a:lstStyle/>
                    <a:p>
                      <a:pPr marL="0" marR="0" indent="0" algn="l" rtl="0" eaLnBrk="1" latinLnBrk="0" hangingPunct="1">
                        <a:spcBef>
                          <a:spcPts val="0"/>
                        </a:spcBef>
                        <a:spcAft>
                          <a:spcPts val="0"/>
                        </a:spcAft>
                      </a:pPr>
                      <a:r>
                        <a:rPr lang="en-US" sz="2400" kern="1200">
                          <a:effectLst/>
                        </a:rPr>
                        <a:t>Attendance Reporting  </a:t>
                      </a:r>
                      <a:endParaRPr lang="en-US" sz="2000">
                        <a:effectLst/>
                      </a:endParaRPr>
                    </a:p>
                  </a:txBody>
                  <a:tcPr marL="0" marR="0" marT="0" marB="0" anchor="ctr"/>
                </a:tc>
                <a:extLst>
                  <a:ext uri="{0D108BD9-81ED-4DB2-BD59-A6C34878D82A}">
                    <a16:rowId xmlns:a16="http://schemas.microsoft.com/office/drawing/2014/main" val="2614005972"/>
                  </a:ext>
                </a:extLst>
              </a:tr>
              <a:tr h="370840">
                <a:tc>
                  <a:txBody>
                    <a:bodyPr/>
                    <a:lstStyle/>
                    <a:p>
                      <a:pPr marL="0" indent="0" algn="l" rtl="0" eaLnBrk="1" latinLnBrk="0" hangingPunct="1">
                        <a:spcBef>
                          <a:spcPts val="0"/>
                        </a:spcBef>
                        <a:spcAft>
                          <a:spcPts val="0"/>
                        </a:spcAft>
                      </a:pPr>
                      <a:r>
                        <a:rPr lang="en-US" sz="2400" kern="1200" dirty="0">
                          <a:effectLst/>
                        </a:rPr>
                        <a:t>Child has an excused absence  </a:t>
                      </a:r>
                      <a:endParaRPr lang="en-US" sz="2000" dirty="0">
                        <a:effectLst/>
                      </a:endParaRPr>
                    </a:p>
                  </a:txBody>
                  <a:tcPr marL="0" marR="0" marT="0" marB="0" anchor="ctr"/>
                </a:tc>
                <a:tc>
                  <a:txBody>
                    <a:bodyPr/>
                    <a:lstStyle/>
                    <a:p>
                      <a:pPr marL="0" algn="l" rtl="0" eaLnBrk="1" latinLnBrk="0" hangingPunct="1">
                        <a:spcBef>
                          <a:spcPts val="0"/>
                        </a:spcBef>
                        <a:spcAft>
                          <a:spcPts val="0"/>
                        </a:spcAft>
                      </a:pPr>
                      <a:r>
                        <a:rPr lang="en-US" sz="2400" kern="1200" dirty="0">
                          <a:effectLst/>
                        </a:rPr>
                        <a:t>Report excused absences as a day of attendance for children you expected to be in attendance on any given day, but the child did not attend. Excused absence policies should continue to be followed for children receiving in-person care. Excused absences include family emergency and illness of the child or parent, which also includes a positive COVID-19 case in the family, with the expectation that the child will return to in-person care.    </a:t>
                      </a:r>
                      <a:endParaRPr lang="en-US" sz="2000" dirty="0">
                        <a:effectLst/>
                      </a:endParaRPr>
                    </a:p>
                  </a:txBody>
                  <a:tcPr marL="0" marR="0" marT="0" marB="0" anchor="ctr"/>
                </a:tc>
                <a:extLst>
                  <a:ext uri="{0D108BD9-81ED-4DB2-BD59-A6C34878D82A}">
                    <a16:rowId xmlns:a16="http://schemas.microsoft.com/office/drawing/2014/main" val="3994474171"/>
                  </a:ext>
                </a:extLst>
              </a:tr>
            </a:tbl>
          </a:graphicData>
        </a:graphic>
      </p:graphicFrame>
      <p:sp>
        <p:nvSpPr>
          <p:cNvPr id="3" name="Slide Number Placeholder 2">
            <a:extLst>
              <a:ext uri="{FF2B5EF4-FFF2-40B4-BE49-F238E27FC236}">
                <a16:creationId xmlns:a16="http://schemas.microsoft.com/office/drawing/2014/main" id="{6AE3807E-3551-4788-A6BB-4E539C4AB3A5}"/>
              </a:ext>
            </a:extLst>
          </p:cNvPr>
          <p:cNvSpPr>
            <a:spLocks noGrp="1"/>
          </p:cNvSpPr>
          <p:nvPr>
            <p:ph type="sldNum" sz="quarter" idx="10"/>
          </p:nvPr>
        </p:nvSpPr>
        <p:spPr/>
        <p:txBody>
          <a:bodyPr/>
          <a:lstStyle/>
          <a:p>
            <a:fld id="{41877ED2-37F2-407B-A19C-802795FC1D74}" type="slidenum">
              <a:rPr lang="en-US" smtClean="0"/>
              <a:pPr/>
              <a:t>16</a:t>
            </a:fld>
            <a:endParaRPr lang="en-US"/>
          </a:p>
        </p:txBody>
      </p:sp>
    </p:spTree>
    <p:extLst>
      <p:ext uri="{BB962C8B-B14F-4D97-AF65-F5344CB8AC3E}">
        <p14:creationId xmlns:p14="http://schemas.microsoft.com/office/powerpoint/2010/main" val="2493749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84DA1-22DC-4F7F-9075-A88B34C4779B}"/>
              </a:ext>
            </a:extLst>
          </p:cNvPr>
          <p:cNvSpPr>
            <a:spLocks noGrp="1"/>
          </p:cNvSpPr>
          <p:nvPr>
            <p:ph type="title"/>
          </p:nvPr>
        </p:nvSpPr>
        <p:spPr/>
        <p:txBody>
          <a:bodyPr/>
          <a:lstStyle/>
          <a:p>
            <a:r>
              <a:rPr lang="en-US">
                <a:cs typeface="Arial"/>
              </a:rPr>
              <a:t>Questions</a:t>
            </a:r>
            <a:endParaRPr lang="en-US"/>
          </a:p>
        </p:txBody>
      </p:sp>
      <p:pic>
        <p:nvPicPr>
          <p:cNvPr id="8" name="Picture 8" descr="An image of two young girls together. One girl is measuring the height of the other using a tape measure.&#10;">
            <a:extLst>
              <a:ext uri="{FF2B5EF4-FFF2-40B4-BE49-F238E27FC236}">
                <a16:creationId xmlns:a16="http://schemas.microsoft.com/office/drawing/2014/main" id="{23CCC3F2-5C23-4054-B2EA-71A81BD0E73C}"/>
              </a:ext>
            </a:extLst>
          </p:cNvPr>
          <p:cNvPicPr>
            <a:picLocks noGrp="1" noChangeAspect="1"/>
          </p:cNvPicPr>
          <p:nvPr>
            <p:ph sz="half" idx="1"/>
          </p:nvPr>
        </p:nvPicPr>
        <p:blipFill rotWithShape="1">
          <a:blip r:embed="rId3"/>
          <a:srcRect t="-245" r="497" b="9901"/>
          <a:stretch/>
        </p:blipFill>
        <p:spPr>
          <a:xfrm>
            <a:off x="4569322" y="1323012"/>
            <a:ext cx="3071212" cy="4213496"/>
          </a:xfrm>
          <a:custGeom>
            <a:avLst/>
            <a:gdLst>
              <a:gd name="connsiteX0" fmla="*/ 0 w 3071212"/>
              <a:gd name="connsiteY0" fmla="*/ 0 h 4213496"/>
              <a:gd name="connsiteX1" fmla="*/ 481157 w 3071212"/>
              <a:gd name="connsiteY1" fmla="*/ 0 h 4213496"/>
              <a:gd name="connsiteX2" fmla="*/ 900889 w 3071212"/>
              <a:gd name="connsiteY2" fmla="*/ 0 h 4213496"/>
              <a:gd name="connsiteX3" fmla="*/ 1412758 w 3071212"/>
              <a:gd name="connsiteY3" fmla="*/ 0 h 4213496"/>
              <a:gd name="connsiteX4" fmla="*/ 1863202 w 3071212"/>
              <a:gd name="connsiteY4" fmla="*/ 0 h 4213496"/>
              <a:gd name="connsiteX5" fmla="*/ 2282934 w 3071212"/>
              <a:gd name="connsiteY5" fmla="*/ 0 h 4213496"/>
              <a:gd name="connsiteX6" fmla="*/ 3071212 w 3071212"/>
              <a:gd name="connsiteY6" fmla="*/ 0 h 4213496"/>
              <a:gd name="connsiteX7" fmla="*/ 3071212 w 3071212"/>
              <a:gd name="connsiteY7" fmla="*/ 610957 h 4213496"/>
              <a:gd name="connsiteX8" fmla="*/ 3071212 w 3071212"/>
              <a:gd name="connsiteY8" fmla="*/ 1221914 h 4213496"/>
              <a:gd name="connsiteX9" fmla="*/ 3071212 w 3071212"/>
              <a:gd name="connsiteY9" fmla="*/ 1748601 h 4213496"/>
              <a:gd name="connsiteX10" fmla="*/ 3071212 w 3071212"/>
              <a:gd name="connsiteY10" fmla="*/ 2191018 h 4213496"/>
              <a:gd name="connsiteX11" fmla="*/ 3071212 w 3071212"/>
              <a:gd name="connsiteY11" fmla="*/ 2759840 h 4213496"/>
              <a:gd name="connsiteX12" fmla="*/ 3071212 w 3071212"/>
              <a:gd name="connsiteY12" fmla="*/ 3370797 h 4213496"/>
              <a:gd name="connsiteX13" fmla="*/ 3071212 w 3071212"/>
              <a:gd name="connsiteY13" fmla="*/ 4213496 h 4213496"/>
              <a:gd name="connsiteX14" fmla="*/ 2651480 w 3071212"/>
              <a:gd name="connsiteY14" fmla="*/ 4213496 h 4213496"/>
              <a:gd name="connsiteX15" fmla="*/ 2170323 w 3071212"/>
              <a:gd name="connsiteY15" fmla="*/ 4213496 h 4213496"/>
              <a:gd name="connsiteX16" fmla="*/ 1750591 w 3071212"/>
              <a:gd name="connsiteY16" fmla="*/ 4213496 h 4213496"/>
              <a:gd name="connsiteX17" fmla="*/ 1177298 w 3071212"/>
              <a:gd name="connsiteY17" fmla="*/ 4213496 h 4213496"/>
              <a:gd name="connsiteX18" fmla="*/ 726854 w 3071212"/>
              <a:gd name="connsiteY18" fmla="*/ 4213496 h 4213496"/>
              <a:gd name="connsiteX19" fmla="*/ 0 w 3071212"/>
              <a:gd name="connsiteY19" fmla="*/ 4213496 h 4213496"/>
              <a:gd name="connsiteX20" fmla="*/ 0 w 3071212"/>
              <a:gd name="connsiteY20" fmla="*/ 3813214 h 4213496"/>
              <a:gd name="connsiteX21" fmla="*/ 0 w 3071212"/>
              <a:gd name="connsiteY21" fmla="*/ 3370797 h 4213496"/>
              <a:gd name="connsiteX22" fmla="*/ 0 w 3071212"/>
              <a:gd name="connsiteY22" fmla="*/ 2844110 h 4213496"/>
              <a:gd name="connsiteX23" fmla="*/ 0 w 3071212"/>
              <a:gd name="connsiteY23" fmla="*/ 2317423 h 4213496"/>
              <a:gd name="connsiteX24" fmla="*/ 0 w 3071212"/>
              <a:gd name="connsiteY24" fmla="*/ 1748601 h 4213496"/>
              <a:gd name="connsiteX25" fmla="*/ 0 w 3071212"/>
              <a:gd name="connsiteY25" fmla="*/ 1306184 h 4213496"/>
              <a:gd name="connsiteX26" fmla="*/ 0 w 3071212"/>
              <a:gd name="connsiteY26" fmla="*/ 863767 h 4213496"/>
              <a:gd name="connsiteX27" fmla="*/ 0 w 3071212"/>
              <a:gd name="connsiteY27" fmla="*/ 0 h 421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71212" h="4213496" fill="none" extrusionOk="0">
                <a:moveTo>
                  <a:pt x="0" y="0"/>
                </a:moveTo>
                <a:cubicBezTo>
                  <a:pt x="113223" y="-46491"/>
                  <a:pt x="250021" y="15952"/>
                  <a:pt x="481157" y="0"/>
                </a:cubicBezTo>
                <a:cubicBezTo>
                  <a:pt x="712293" y="-15952"/>
                  <a:pt x="776196" y="3844"/>
                  <a:pt x="900889" y="0"/>
                </a:cubicBezTo>
                <a:cubicBezTo>
                  <a:pt x="1025582" y="-3844"/>
                  <a:pt x="1159433" y="6190"/>
                  <a:pt x="1412758" y="0"/>
                </a:cubicBezTo>
                <a:cubicBezTo>
                  <a:pt x="1666083" y="-6190"/>
                  <a:pt x="1744094" y="23752"/>
                  <a:pt x="1863202" y="0"/>
                </a:cubicBezTo>
                <a:cubicBezTo>
                  <a:pt x="1982310" y="-23752"/>
                  <a:pt x="2166934" y="2338"/>
                  <a:pt x="2282934" y="0"/>
                </a:cubicBezTo>
                <a:cubicBezTo>
                  <a:pt x="2398934" y="-2338"/>
                  <a:pt x="2820388" y="34057"/>
                  <a:pt x="3071212" y="0"/>
                </a:cubicBezTo>
                <a:cubicBezTo>
                  <a:pt x="3130234" y="182367"/>
                  <a:pt x="2999050" y="438389"/>
                  <a:pt x="3071212" y="610957"/>
                </a:cubicBezTo>
                <a:cubicBezTo>
                  <a:pt x="3143374" y="783525"/>
                  <a:pt x="3018400" y="1078079"/>
                  <a:pt x="3071212" y="1221914"/>
                </a:cubicBezTo>
                <a:cubicBezTo>
                  <a:pt x="3124024" y="1365749"/>
                  <a:pt x="3024565" y="1499449"/>
                  <a:pt x="3071212" y="1748601"/>
                </a:cubicBezTo>
                <a:cubicBezTo>
                  <a:pt x="3117859" y="1997753"/>
                  <a:pt x="3023187" y="1973517"/>
                  <a:pt x="3071212" y="2191018"/>
                </a:cubicBezTo>
                <a:cubicBezTo>
                  <a:pt x="3119237" y="2408519"/>
                  <a:pt x="3049534" y="2556139"/>
                  <a:pt x="3071212" y="2759840"/>
                </a:cubicBezTo>
                <a:cubicBezTo>
                  <a:pt x="3092890" y="2963541"/>
                  <a:pt x="3034646" y="3165335"/>
                  <a:pt x="3071212" y="3370797"/>
                </a:cubicBezTo>
                <a:cubicBezTo>
                  <a:pt x="3107778" y="3576259"/>
                  <a:pt x="3051602" y="3992171"/>
                  <a:pt x="3071212" y="4213496"/>
                </a:cubicBezTo>
                <a:cubicBezTo>
                  <a:pt x="2941392" y="4261433"/>
                  <a:pt x="2743319" y="4170730"/>
                  <a:pt x="2651480" y="4213496"/>
                </a:cubicBezTo>
                <a:cubicBezTo>
                  <a:pt x="2559641" y="4256262"/>
                  <a:pt x="2286804" y="4178495"/>
                  <a:pt x="2170323" y="4213496"/>
                </a:cubicBezTo>
                <a:cubicBezTo>
                  <a:pt x="2053842" y="4248497"/>
                  <a:pt x="1848736" y="4169265"/>
                  <a:pt x="1750591" y="4213496"/>
                </a:cubicBezTo>
                <a:cubicBezTo>
                  <a:pt x="1652446" y="4257727"/>
                  <a:pt x="1419623" y="4209624"/>
                  <a:pt x="1177298" y="4213496"/>
                </a:cubicBezTo>
                <a:cubicBezTo>
                  <a:pt x="934973" y="4217368"/>
                  <a:pt x="929336" y="4184737"/>
                  <a:pt x="726854" y="4213496"/>
                </a:cubicBezTo>
                <a:cubicBezTo>
                  <a:pt x="524372" y="4242255"/>
                  <a:pt x="191654" y="4208043"/>
                  <a:pt x="0" y="4213496"/>
                </a:cubicBezTo>
                <a:cubicBezTo>
                  <a:pt x="-8753" y="4113422"/>
                  <a:pt x="45299" y="3947949"/>
                  <a:pt x="0" y="3813214"/>
                </a:cubicBezTo>
                <a:cubicBezTo>
                  <a:pt x="-45299" y="3678479"/>
                  <a:pt x="3270" y="3541541"/>
                  <a:pt x="0" y="3370797"/>
                </a:cubicBezTo>
                <a:cubicBezTo>
                  <a:pt x="-3270" y="3200053"/>
                  <a:pt x="49662" y="3042553"/>
                  <a:pt x="0" y="2844110"/>
                </a:cubicBezTo>
                <a:cubicBezTo>
                  <a:pt x="-49662" y="2645667"/>
                  <a:pt x="59816" y="2541435"/>
                  <a:pt x="0" y="2317423"/>
                </a:cubicBezTo>
                <a:cubicBezTo>
                  <a:pt x="-59816" y="2093411"/>
                  <a:pt x="44558" y="2018753"/>
                  <a:pt x="0" y="1748601"/>
                </a:cubicBezTo>
                <a:cubicBezTo>
                  <a:pt x="-44558" y="1478449"/>
                  <a:pt x="8127" y="1495850"/>
                  <a:pt x="0" y="1306184"/>
                </a:cubicBezTo>
                <a:cubicBezTo>
                  <a:pt x="-8127" y="1116518"/>
                  <a:pt x="38537" y="966140"/>
                  <a:pt x="0" y="863767"/>
                </a:cubicBezTo>
                <a:cubicBezTo>
                  <a:pt x="-38537" y="761394"/>
                  <a:pt x="28373" y="238537"/>
                  <a:pt x="0" y="0"/>
                </a:cubicBezTo>
                <a:close/>
              </a:path>
              <a:path w="3071212" h="4213496" stroke="0" extrusionOk="0">
                <a:moveTo>
                  <a:pt x="0" y="0"/>
                </a:moveTo>
                <a:cubicBezTo>
                  <a:pt x="239233" y="-32000"/>
                  <a:pt x="272676" y="42121"/>
                  <a:pt x="481157" y="0"/>
                </a:cubicBezTo>
                <a:cubicBezTo>
                  <a:pt x="689638" y="-42121"/>
                  <a:pt x="784804" y="19063"/>
                  <a:pt x="931601" y="0"/>
                </a:cubicBezTo>
                <a:cubicBezTo>
                  <a:pt x="1078398" y="-19063"/>
                  <a:pt x="1176752" y="8285"/>
                  <a:pt x="1382045" y="0"/>
                </a:cubicBezTo>
                <a:cubicBezTo>
                  <a:pt x="1587338" y="-8285"/>
                  <a:pt x="1686817" y="7801"/>
                  <a:pt x="1801778" y="0"/>
                </a:cubicBezTo>
                <a:cubicBezTo>
                  <a:pt x="1916739" y="-7801"/>
                  <a:pt x="2054769" y="9206"/>
                  <a:pt x="2221510" y="0"/>
                </a:cubicBezTo>
                <a:cubicBezTo>
                  <a:pt x="2388251" y="-9206"/>
                  <a:pt x="2670963" y="4047"/>
                  <a:pt x="3071212" y="0"/>
                </a:cubicBezTo>
                <a:cubicBezTo>
                  <a:pt x="3126088" y="119814"/>
                  <a:pt x="3023691" y="374377"/>
                  <a:pt x="3071212" y="568822"/>
                </a:cubicBezTo>
                <a:cubicBezTo>
                  <a:pt x="3118733" y="763267"/>
                  <a:pt x="3062916" y="878526"/>
                  <a:pt x="3071212" y="969104"/>
                </a:cubicBezTo>
                <a:cubicBezTo>
                  <a:pt x="3079508" y="1059682"/>
                  <a:pt x="3061375" y="1377898"/>
                  <a:pt x="3071212" y="1537926"/>
                </a:cubicBezTo>
                <a:cubicBezTo>
                  <a:pt x="3081049" y="1697954"/>
                  <a:pt x="3058403" y="1864526"/>
                  <a:pt x="3071212" y="1980343"/>
                </a:cubicBezTo>
                <a:cubicBezTo>
                  <a:pt x="3084021" y="2096160"/>
                  <a:pt x="3063891" y="2255349"/>
                  <a:pt x="3071212" y="2422760"/>
                </a:cubicBezTo>
                <a:cubicBezTo>
                  <a:pt x="3078533" y="2590171"/>
                  <a:pt x="3042152" y="2667155"/>
                  <a:pt x="3071212" y="2865177"/>
                </a:cubicBezTo>
                <a:cubicBezTo>
                  <a:pt x="3100272" y="3063199"/>
                  <a:pt x="3009895" y="3276135"/>
                  <a:pt x="3071212" y="3391864"/>
                </a:cubicBezTo>
                <a:cubicBezTo>
                  <a:pt x="3132529" y="3507593"/>
                  <a:pt x="3067656" y="3847807"/>
                  <a:pt x="3071212" y="4213496"/>
                </a:cubicBezTo>
                <a:cubicBezTo>
                  <a:pt x="2924329" y="4225828"/>
                  <a:pt x="2727578" y="4157979"/>
                  <a:pt x="2528631" y="4213496"/>
                </a:cubicBezTo>
                <a:cubicBezTo>
                  <a:pt x="2329684" y="4269013"/>
                  <a:pt x="2229276" y="4166439"/>
                  <a:pt x="2047475" y="4213496"/>
                </a:cubicBezTo>
                <a:cubicBezTo>
                  <a:pt x="1865674" y="4260553"/>
                  <a:pt x="1664491" y="4178028"/>
                  <a:pt x="1474182" y="4213496"/>
                </a:cubicBezTo>
                <a:cubicBezTo>
                  <a:pt x="1283873" y="4248964"/>
                  <a:pt x="1239289" y="4187632"/>
                  <a:pt x="1023737" y="4213496"/>
                </a:cubicBezTo>
                <a:cubicBezTo>
                  <a:pt x="808185" y="4239360"/>
                  <a:pt x="770086" y="4163343"/>
                  <a:pt x="542581" y="4213496"/>
                </a:cubicBezTo>
                <a:cubicBezTo>
                  <a:pt x="315076" y="4263649"/>
                  <a:pt x="261067" y="4186650"/>
                  <a:pt x="0" y="4213496"/>
                </a:cubicBezTo>
                <a:cubicBezTo>
                  <a:pt x="-35041" y="4057609"/>
                  <a:pt x="8066" y="3929693"/>
                  <a:pt x="0" y="3728944"/>
                </a:cubicBezTo>
                <a:cubicBezTo>
                  <a:pt x="-8066" y="3528195"/>
                  <a:pt x="33988" y="3495566"/>
                  <a:pt x="0" y="3286527"/>
                </a:cubicBezTo>
                <a:cubicBezTo>
                  <a:pt x="-33988" y="3077488"/>
                  <a:pt x="52878" y="2820839"/>
                  <a:pt x="0" y="2675570"/>
                </a:cubicBezTo>
                <a:cubicBezTo>
                  <a:pt x="-52878" y="2530301"/>
                  <a:pt x="38259" y="2441194"/>
                  <a:pt x="0" y="2233153"/>
                </a:cubicBezTo>
                <a:cubicBezTo>
                  <a:pt x="-38259" y="2025112"/>
                  <a:pt x="47118" y="1860407"/>
                  <a:pt x="0" y="1706466"/>
                </a:cubicBezTo>
                <a:cubicBezTo>
                  <a:pt x="-47118" y="1552525"/>
                  <a:pt x="17264" y="1419644"/>
                  <a:pt x="0" y="1264049"/>
                </a:cubicBezTo>
                <a:cubicBezTo>
                  <a:pt x="-17264" y="1108454"/>
                  <a:pt x="20436" y="999660"/>
                  <a:pt x="0" y="779497"/>
                </a:cubicBezTo>
                <a:cubicBezTo>
                  <a:pt x="-20436" y="559334"/>
                  <a:pt x="84184" y="327375"/>
                  <a:pt x="0" y="0"/>
                </a:cubicBezTo>
                <a:close/>
              </a:path>
            </a:pathLst>
          </a:custGeom>
          <a:ln w="28575">
            <a:solidFill>
              <a:schemeClr val="tx1"/>
            </a:solidFill>
            <a:extLst>
              <a:ext uri="{C807C97D-BFC1-408E-A445-0C87EB9F89A2}">
                <ask:lineSketchStyleProps xmlns:ask="http://schemas.microsoft.com/office/drawing/2018/sketchyshapes" sd="3499211612">
                  <ask:type>
                    <ask:lineSketchScribble/>
                  </ask:type>
                </ask:lineSketchStyleProps>
              </a:ext>
            </a:extLst>
          </a:ln>
        </p:spPr>
      </p:pic>
      <p:sp>
        <p:nvSpPr>
          <p:cNvPr id="4" name="Content Placeholder 3">
            <a:extLst>
              <a:ext uri="{FF2B5EF4-FFF2-40B4-BE49-F238E27FC236}">
                <a16:creationId xmlns:a16="http://schemas.microsoft.com/office/drawing/2014/main" id="{1069B64F-A34A-4840-8A53-DCB8A4BFB9E0}"/>
              </a:ext>
            </a:extLst>
          </p:cNvPr>
          <p:cNvSpPr>
            <a:spLocks noGrp="1"/>
          </p:cNvSpPr>
          <p:nvPr>
            <p:ph sz="half" idx="2"/>
          </p:nvPr>
        </p:nvSpPr>
        <p:spPr>
          <a:xfrm>
            <a:off x="2923780" y="5649581"/>
            <a:ext cx="6585405" cy="458279"/>
          </a:xfrm>
        </p:spPr>
        <p:txBody>
          <a:bodyPr vert="horz" lIns="91440" tIns="45720" rIns="91440" bIns="45720" rtlCol="0" anchor="t">
            <a:normAutofit/>
          </a:bodyPr>
          <a:lstStyle/>
          <a:p>
            <a:pPr marL="0" indent="0">
              <a:buNone/>
            </a:pPr>
            <a:r>
              <a:rPr lang="en-US" sz="2400">
                <a:cs typeface="Arial" panose="020B0604020202020204"/>
              </a:rPr>
              <a:t>Photo Credit: </a:t>
            </a:r>
            <a:r>
              <a:rPr lang="en-US" sz="2400" err="1">
                <a:cs typeface="Arial" panose="020B0604020202020204"/>
              </a:rPr>
              <a:t>Thermalito</a:t>
            </a:r>
            <a:r>
              <a:rPr lang="en-US" sz="2400">
                <a:cs typeface="Arial" panose="020B0604020202020204"/>
              </a:rPr>
              <a:t> Union School District</a:t>
            </a:r>
          </a:p>
        </p:txBody>
      </p:sp>
      <p:sp>
        <p:nvSpPr>
          <p:cNvPr id="5" name="Slide Number Placeholder 4">
            <a:extLst>
              <a:ext uri="{FF2B5EF4-FFF2-40B4-BE49-F238E27FC236}">
                <a16:creationId xmlns:a16="http://schemas.microsoft.com/office/drawing/2014/main" id="{03269CEB-42AB-4B54-BD20-376A51E142C7}"/>
              </a:ext>
            </a:extLst>
          </p:cNvPr>
          <p:cNvSpPr>
            <a:spLocks noGrp="1"/>
          </p:cNvSpPr>
          <p:nvPr>
            <p:ph type="sldNum" sz="quarter" idx="10"/>
          </p:nvPr>
        </p:nvSpPr>
        <p:spPr/>
        <p:txBody>
          <a:bodyPr/>
          <a:lstStyle/>
          <a:p>
            <a:fld id="{614608DE-72A6-4621-8C24-CDFC0FE1ED35}" type="slidenum">
              <a:rPr lang="en-US" smtClean="0"/>
              <a:pPr/>
              <a:t>17</a:t>
            </a:fld>
            <a:endParaRPr lang="en-US"/>
          </a:p>
        </p:txBody>
      </p:sp>
    </p:spTree>
    <p:extLst>
      <p:ext uri="{BB962C8B-B14F-4D97-AF65-F5344CB8AC3E}">
        <p14:creationId xmlns:p14="http://schemas.microsoft.com/office/powerpoint/2010/main" val="1072311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5D0A-ACE7-4573-90AC-0580A2071039}"/>
              </a:ext>
            </a:extLst>
          </p:cNvPr>
          <p:cNvSpPr>
            <a:spLocks noGrp="1"/>
          </p:cNvSpPr>
          <p:nvPr>
            <p:ph type="title"/>
          </p:nvPr>
        </p:nvSpPr>
        <p:spPr>
          <a:xfrm>
            <a:off x="152400" y="255138"/>
            <a:ext cx="11887200" cy="933266"/>
          </a:xfrm>
        </p:spPr>
        <p:txBody>
          <a:bodyPr>
            <a:normAutofit/>
          </a:bodyPr>
          <a:lstStyle/>
          <a:p>
            <a:r>
              <a:rPr lang="en-US" sz="3800" b="1">
                <a:cs typeface="Arial"/>
              </a:rPr>
              <a:t>Resources</a:t>
            </a:r>
            <a:endParaRPr lang="en-US" sz="3800">
              <a:cs typeface="Arial" panose="020B0604020202020204"/>
            </a:endParaRPr>
          </a:p>
        </p:txBody>
      </p:sp>
      <p:sp>
        <p:nvSpPr>
          <p:cNvPr id="3" name="Content Placeholder 2">
            <a:extLst>
              <a:ext uri="{FF2B5EF4-FFF2-40B4-BE49-F238E27FC236}">
                <a16:creationId xmlns:a16="http://schemas.microsoft.com/office/drawing/2014/main" id="{4C1BAFC1-8BE9-4377-8016-60D037472562}"/>
              </a:ext>
            </a:extLst>
          </p:cNvPr>
          <p:cNvSpPr>
            <a:spLocks noGrp="1"/>
          </p:cNvSpPr>
          <p:nvPr>
            <p:ph idx="1"/>
          </p:nvPr>
        </p:nvSpPr>
        <p:spPr>
          <a:xfrm>
            <a:off x="152400" y="1422400"/>
            <a:ext cx="11887200" cy="4653280"/>
          </a:xfrm>
        </p:spPr>
        <p:txBody>
          <a:bodyPr vert="horz" lIns="91440" tIns="45720" rIns="91440" bIns="45720" rtlCol="0" anchor="t">
            <a:normAutofit fontScale="85000" lnSpcReduction="20000"/>
          </a:bodyPr>
          <a:lstStyle/>
          <a:p>
            <a:pPr>
              <a:buFont typeface="Arial"/>
            </a:pPr>
            <a:r>
              <a:rPr lang="en-US">
                <a:ea typeface="+mn-lt"/>
                <a:cs typeface="+mn-lt"/>
              </a:rPr>
              <a:t>Webinar slides, MBs, Frequently Asked Questions (FAQs), can be found on the ELCD COVID-19 Guidance web page at:</a:t>
            </a:r>
            <a:r>
              <a:rPr lang="en-US" sz="2400">
                <a:ea typeface="+mn-lt"/>
                <a:cs typeface="+mn-lt"/>
              </a:rPr>
              <a:t> </a:t>
            </a:r>
          </a:p>
          <a:p>
            <a:pPr lvl="1">
              <a:buFont typeface="Wingdings" panose="05000000000000000000" pitchFamily="2" charset="2"/>
              <a:buChar char="Ø"/>
            </a:pPr>
            <a:r>
              <a:rPr lang="en-US" u="sng">
                <a:solidFill>
                  <a:srgbClr val="FFFF80"/>
                </a:solidFill>
                <a:ea typeface="+mn-lt"/>
                <a:cs typeface="+mn-lt"/>
                <a:hlinkClick r:id="rId3" tooltip="ELCD COVID-19 Guidance web page "/>
              </a:rPr>
              <a:t>https://www.cde.ca.gov/sp/cd/re/elcdcovid19.asp</a:t>
            </a:r>
            <a:endParaRPr lang="en-US">
              <a:solidFill>
                <a:srgbClr val="FFFF80"/>
              </a:solidFill>
              <a:ea typeface="+mn-lt"/>
              <a:cs typeface="+mn-lt"/>
            </a:endParaRPr>
          </a:p>
          <a:p>
            <a:pPr>
              <a:buFont typeface="Arial"/>
            </a:pPr>
            <a:endParaRPr lang="en-US" sz="2400">
              <a:ea typeface="+mn-lt"/>
              <a:cs typeface="+mn-lt"/>
            </a:endParaRPr>
          </a:p>
          <a:p>
            <a:pPr>
              <a:buFont typeface="Arial"/>
            </a:pPr>
            <a:r>
              <a:rPr lang="en-US">
                <a:ea typeface="+mn-lt"/>
                <a:cs typeface="+mn-lt"/>
              </a:rPr>
              <a:t>You may submit additional questions to the ELCD Emergency email inbox at:</a:t>
            </a:r>
            <a:endParaRPr lang="en-US"/>
          </a:p>
          <a:p>
            <a:pPr lvl="1">
              <a:buFont typeface="Wingdings" panose="05000000000000000000" pitchFamily="2" charset="2"/>
              <a:buChar char="Ø"/>
            </a:pPr>
            <a:r>
              <a:rPr lang="en-US" u="sng">
                <a:solidFill>
                  <a:srgbClr val="FFFF80"/>
                </a:solidFill>
                <a:ea typeface="+mn-lt"/>
                <a:cs typeface="+mn-lt"/>
                <a:hlinkClick r:id="rId4" tooltip="ELCD Emergency email inbox "/>
              </a:rPr>
              <a:t>ELCDEmergency@cde.ca.gov</a:t>
            </a:r>
            <a:endParaRPr lang="en-US">
              <a:solidFill>
                <a:srgbClr val="FFFF80"/>
              </a:solidFill>
              <a:ea typeface="+mn-lt"/>
              <a:cs typeface="+mn-lt"/>
            </a:endParaRPr>
          </a:p>
          <a:p>
            <a:pPr>
              <a:buFont typeface="Arial"/>
            </a:pPr>
            <a:endParaRPr lang="en-US" sz="2400">
              <a:ea typeface="+mn-lt"/>
              <a:cs typeface="+mn-lt"/>
            </a:endParaRPr>
          </a:p>
          <a:p>
            <a:pPr>
              <a:buFont typeface="Arial"/>
            </a:pPr>
            <a:r>
              <a:rPr lang="en-US">
                <a:ea typeface="+mn-lt"/>
                <a:cs typeface="+mn-lt"/>
              </a:rPr>
              <a:t>To contact your assigned PQI Office Regional Consultant, a list of consultants can be found on the </a:t>
            </a:r>
            <a:r>
              <a:rPr lang="en-US" i="1">
                <a:ea typeface="+mn-lt"/>
                <a:cs typeface="+mn-lt"/>
              </a:rPr>
              <a:t>ELCD Consultant Regional Assignments</a:t>
            </a:r>
            <a:r>
              <a:rPr lang="en-US">
                <a:ea typeface="+mn-lt"/>
                <a:cs typeface="+mn-lt"/>
              </a:rPr>
              <a:t> web page at</a:t>
            </a:r>
            <a:r>
              <a:rPr lang="en-US" sz="2400">
                <a:ea typeface="+mn-lt"/>
                <a:cs typeface="+mn-lt"/>
              </a:rPr>
              <a:t>:</a:t>
            </a:r>
            <a:r>
              <a:rPr lang="en-US" sz="2400">
                <a:cs typeface="Arial" panose="020B0604020202020204"/>
              </a:rPr>
              <a:t> </a:t>
            </a:r>
            <a:endParaRPr lang="en-US"/>
          </a:p>
          <a:p>
            <a:pPr lvl="1">
              <a:buFont typeface="Wingdings" panose="05000000000000000000" pitchFamily="2" charset="2"/>
              <a:buChar char="Ø"/>
            </a:pPr>
            <a:r>
              <a:rPr lang="en-US" u="sng">
                <a:solidFill>
                  <a:srgbClr val="FFFF80"/>
                </a:solidFill>
                <a:cs typeface="Arial" panose="020B0604020202020204"/>
                <a:hlinkClick r:id="rId5" tooltip="ELCD Consultant Regional Assignments web page"/>
              </a:rPr>
              <a:t>https://www.cde.ca.gov/sp/cd/ci/assignments.asp</a:t>
            </a:r>
            <a:endParaRPr lang="en-US" u="sng">
              <a:solidFill>
                <a:srgbClr val="FFFF80"/>
              </a:solidFill>
              <a:cs typeface="Arial" panose="020B0604020202020204"/>
            </a:endParaRPr>
          </a:p>
          <a:p>
            <a:pPr lvl="1">
              <a:buFont typeface="Wingdings" panose="05000000000000000000" pitchFamily="2" charset="2"/>
              <a:buChar char="Ø"/>
            </a:pPr>
            <a:r>
              <a:rPr lang="en-US">
                <a:cs typeface="Arial" panose="020B0604020202020204"/>
              </a:rPr>
              <a:t>Consultants are most easily reached by email </a:t>
            </a:r>
          </a:p>
          <a:p>
            <a:pPr lvl="1">
              <a:buFont typeface="Wingdings" panose="05000000000000000000" pitchFamily="2" charset="2"/>
              <a:buChar char="Ø"/>
            </a:pPr>
            <a:r>
              <a:rPr lang="en-US">
                <a:cs typeface="Arial" panose="020B0604020202020204"/>
              </a:rPr>
              <a:t>or</a:t>
            </a:r>
            <a:r>
              <a:rPr lang="en-US">
                <a:ea typeface="+mn-lt"/>
                <a:cs typeface="+mn-lt"/>
              </a:rPr>
              <a:t> by phone at 916-322-6233</a:t>
            </a:r>
            <a:endParaRPr lang="en-US">
              <a:cs typeface="Arial"/>
            </a:endParaRPr>
          </a:p>
        </p:txBody>
      </p:sp>
      <p:sp>
        <p:nvSpPr>
          <p:cNvPr id="4" name="Slide Number Placeholder 3"/>
          <p:cNvSpPr>
            <a:spLocks noGrp="1"/>
          </p:cNvSpPr>
          <p:nvPr>
            <p:ph type="sldNum" sz="quarter" idx="10"/>
          </p:nvPr>
        </p:nvSpPr>
        <p:spPr/>
        <p:txBody>
          <a:bodyPr/>
          <a:lstStyle/>
          <a:p>
            <a:fld id="{2AA74813-043C-43CB-9E82-7CAA19F31821}" type="slidenum">
              <a:rPr lang="en-US" smtClean="0"/>
              <a:pPr/>
              <a:t>18</a:t>
            </a:fld>
            <a:endParaRPr lang="en-US"/>
          </a:p>
        </p:txBody>
      </p:sp>
    </p:spTree>
    <p:extLst>
      <p:ext uri="{BB962C8B-B14F-4D97-AF65-F5344CB8AC3E}">
        <p14:creationId xmlns:p14="http://schemas.microsoft.com/office/powerpoint/2010/main" val="231696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FA7D-562D-4984-95BF-99CDB80878F7}"/>
              </a:ext>
            </a:extLst>
          </p:cNvPr>
          <p:cNvSpPr>
            <a:spLocks noGrp="1"/>
          </p:cNvSpPr>
          <p:nvPr>
            <p:ph type="title"/>
          </p:nvPr>
        </p:nvSpPr>
        <p:spPr>
          <a:xfrm>
            <a:off x="4041227" y="2069384"/>
            <a:ext cx="7814442" cy="708081"/>
          </a:xfrm>
        </p:spPr>
        <p:txBody>
          <a:bodyPr/>
          <a:lstStyle/>
          <a:p>
            <a:r>
              <a:rPr lang="en-US"/>
              <a:t>Closing</a:t>
            </a:r>
          </a:p>
        </p:txBody>
      </p:sp>
      <p:pic>
        <p:nvPicPr>
          <p:cNvPr id="6" name="Picture 6" descr="A picture of three young girls playing.&#10;&#10;">
            <a:extLst>
              <a:ext uri="{FF2B5EF4-FFF2-40B4-BE49-F238E27FC236}">
                <a16:creationId xmlns:a16="http://schemas.microsoft.com/office/drawing/2014/main" id="{BCA1EB05-41F1-4EB5-AC0F-EE4853C21A32}"/>
              </a:ext>
            </a:extLst>
          </p:cNvPr>
          <p:cNvPicPr>
            <a:picLocks noGrp="1" noChangeAspect="1"/>
          </p:cNvPicPr>
          <p:nvPr>
            <p:ph sz="half" idx="1"/>
          </p:nvPr>
        </p:nvPicPr>
        <p:blipFill rotWithShape="1">
          <a:blip r:embed="rId3"/>
          <a:srcRect t="5974" b="-260"/>
          <a:stretch/>
        </p:blipFill>
        <p:spPr>
          <a:xfrm>
            <a:off x="1023148" y="1190895"/>
            <a:ext cx="2831081" cy="4313916"/>
          </a:xfrm>
          <a:custGeom>
            <a:avLst/>
            <a:gdLst>
              <a:gd name="connsiteX0" fmla="*/ 0 w 2831081"/>
              <a:gd name="connsiteY0" fmla="*/ 0 h 4313916"/>
              <a:gd name="connsiteX1" fmla="*/ 622838 w 2831081"/>
              <a:gd name="connsiteY1" fmla="*/ 0 h 4313916"/>
              <a:gd name="connsiteX2" fmla="*/ 1132432 w 2831081"/>
              <a:gd name="connsiteY2" fmla="*/ 0 h 4313916"/>
              <a:gd name="connsiteX3" fmla="*/ 1726959 w 2831081"/>
              <a:gd name="connsiteY3" fmla="*/ 0 h 4313916"/>
              <a:gd name="connsiteX4" fmla="*/ 2831081 w 2831081"/>
              <a:gd name="connsiteY4" fmla="*/ 0 h 4313916"/>
              <a:gd name="connsiteX5" fmla="*/ 2831081 w 2831081"/>
              <a:gd name="connsiteY5" fmla="*/ 496100 h 4313916"/>
              <a:gd name="connsiteX6" fmla="*/ 2831081 w 2831081"/>
              <a:gd name="connsiteY6" fmla="*/ 1121618 h 4313916"/>
              <a:gd name="connsiteX7" fmla="*/ 2831081 w 2831081"/>
              <a:gd name="connsiteY7" fmla="*/ 1531440 h 4313916"/>
              <a:gd name="connsiteX8" fmla="*/ 2831081 w 2831081"/>
              <a:gd name="connsiteY8" fmla="*/ 2156958 h 4313916"/>
              <a:gd name="connsiteX9" fmla="*/ 2831081 w 2831081"/>
              <a:gd name="connsiteY9" fmla="*/ 2609919 h 4313916"/>
              <a:gd name="connsiteX10" fmla="*/ 2831081 w 2831081"/>
              <a:gd name="connsiteY10" fmla="*/ 3149159 h 4313916"/>
              <a:gd name="connsiteX11" fmla="*/ 2831081 w 2831081"/>
              <a:gd name="connsiteY11" fmla="*/ 3602120 h 4313916"/>
              <a:gd name="connsiteX12" fmla="*/ 2831081 w 2831081"/>
              <a:gd name="connsiteY12" fmla="*/ 4313916 h 4313916"/>
              <a:gd name="connsiteX13" fmla="*/ 2236554 w 2831081"/>
              <a:gd name="connsiteY13" fmla="*/ 4313916 h 4313916"/>
              <a:gd name="connsiteX14" fmla="*/ 1726959 w 2831081"/>
              <a:gd name="connsiteY14" fmla="*/ 4313916 h 4313916"/>
              <a:gd name="connsiteX15" fmla="*/ 1217365 w 2831081"/>
              <a:gd name="connsiteY15" fmla="*/ 4313916 h 4313916"/>
              <a:gd name="connsiteX16" fmla="*/ 736081 w 2831081"/>
              <a:gd name="connsiteY16" fmla="*/ 4313916 h 4313916"/>
              <a:gd name="connsiteX17" fmla="*/ 0 w 2831081"/>
              <a:gd name="connsiteY17" fmla="*/ 4313916 h 4313916"/>
              <a:gd name="connsiteX18" fmla="*/ 0 w 2831081"/>
              <a:gd name="connsiteY18" fmla="*/ 3688398 h 4313916"/>
              <a:gd name="connsiteX19" fmla="*/ 0 w 2831081"/>
              <a:gd name="connsiteY19" fmla="*/ 3192298 h 4313916"/>
              <a:gd name="connsiteX20" fmla="*/ 0 w 2831081"/>
              <a:gd name="connsiteY20" fmla="*/ 2696198 h 4313916"/>
              <a:gd name="connsiteX21" fmla="*/ 0 w 2831081"/>
              <a:gd name="connsiteY21" fmla="*/ 2070680 h 4313916"/>
              <a:gd name="connsiteX22" fmla="*/ 0 w 2831081"/>
              <a:gd name="connsiteY22" fmla="*/ 1574579 h 4313916"/>
              <a:gd name="connsiteX23" fmla="*/ 0 w 2831081"/>
              <a:gd name="connsiteY23" fmla="*/ 1078479 h 4313916"/>
              <a:gd name="connsiteX24" fmla="*/ 0 w 2831081"/>
              <a:gd name="connsiteY24" fmla="*/ 668657 h 4313916"/>
              <a:gd name="connsiteX25" fmla="*/ 0 w 2831081"/>
              <a:gd name="connsiteY25" fmla="*/ 0 h 431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31081" h="4313916" fill="none" extrusionOk="0">
                <a:moveTo>
                  <a:pt x="0" y="0"/>
                </a:moveTo>
                <a:cubicBezTo>
                  <a:pt x="178181" y="-37138"/>
                  <a:pt x="488901" y="70688"/>
                  <a:pt x="622838" y="0"/>
                </a:cubicBezTo>
                <a:cubicBezTo>
                  <a:pt x="756775" y="-70688"/>
                  <a:pt x="894673" y="2611"/>
                  <a:pt x="1132432" y="0"/>
                </a:cubicBezTo>
                <a:cubicBezTo>
                  <a:pt x="1370191" y="-2611"/>
                  <a:pt x="1511549" y="56141"/>
                  <a:pt x="1726959" y="0"/>
                </a:cubicBezTo>
                <a:cubicBezTo>
                  <a:pt x="1942369" y="-56141"/>
                  <a:pt x="2345295" y="74509"/>
                  <a:pt x="2831081" y="0"/>
                </a:cubicBezTo>
                <a:cubicBezTo>
                  <a:pt x="2850988" y="160073"/>
                  <a:pt x="2830385" y="304897"/>
                  <a:pt x="2831081" y="496100"/>
                </a:cubicBezTo>
                <a:cubicBezTo>
                  <a:pt x="2831777" y="687303"/>
                  <a:pt x="2821200" y="821275"/>
                  <a:pt x="2831081" y="1121618"/>
                </a:cubicBezTo>
                <a:cubicBezTo>
                  <a:pt x="2840962" y="1421961"/>
                  <a:pt x="2796963" y="1444593"/>
                  <a:pt x="2831081" y="1531440"/>
                </a:cubicBezTo>
                <a:cubicBezTo>
                  <a:pt x="2865199" y="1618287"/>
                  <a:pt x="2825753" y="1920521"/>
                  <a:pt x="2831081" y="2156958"/>
                </a:cubicBezTo>
                <a:cubicBezTo>
                  <a:pt x="2836409" y="2393395"/>
                  <a:pt x="2779998" y="2405452"/>
                  <a:pt x="2831081" y="2609919"/>
                </a:cubicBezTo>
                <a:cubicBezTo>
                  <a:pt x="2882164" y="2814386"/>
                  <a:pt x="2822961" y="2951109"/>
                  <a:pt x="2831081" y="3149159"/>
                </a:cubicBezTo>
                <a:cubicBezTo>
                  <a:pt x="2839201" y="3347209"/>
                  <a:pt x="2778620" y="3381098"/>
                  <a:pt x="2831081" y="3602120"/>
                </a:cubicBezTo>
                <a:cubicBezTo>
                  <a:pt x="2883542" y="3823142"/>
                  <a:pt x="2783058" y="4137637"/>
                  <a:pt x="2831081" y="4313916"/>
                </a:cubicBezTo>
                <a:cubicBezTo>
                  <a:pt x="2638905" y="4357387"/>
                  <a:pt x="2430463" y="4280328"/>
                  <a:pt x="2236554" y="4313916"/>
                </a:cubicBezTo>
                <a:cubicBezTo>
                  <a:pt x="2042645" y="4347504"/>
                  <a:pt x="1888632" y="4256140"/>
                  <a:pt x="1726959" y="4313916"/>
                </a:cubicBezTo>
                <a:cubicBezTo>
                  <a:pt x="1565286" y="4371692"/>
                  <a:pt x="1323109" y="4304447"/>
                  <a:pt x="1217365" y="4313916"/>
                </a:cubicBezTo>
                <a:cubicBezTo>
                  <a:pt x="1111621" y="4323385"/>
                  <a:pt x="836164" y="4309408"/>
                  <a:pt x="736081" y="4313916"/>
                </a:cubicBezTo>
                <a:cubicBezTo>
                  <a:pt x="635998" y="4318424"/>
                  <a:pt x="189218" y="4233935"/>
                  <a:pt x="0" y="4313916"/>
                </a:cubicBezTo>
                <a:cubicBezTo>
                  <a:pt x="-66263" y="4188642"/>
                  <a:pt x="14695" y="3830081"/>
                  <a:pt x="0" y="3688398"/>
                </a:cubicBezTo>
                <a:cubicBezTo>
                  <a:pt x="-14695" y="3546715"/>
                  <a:pt x="42656" y="3327431"/>
                  <a:pt x="0" y="3192298"/>
                </a:cubicBezTo>
                <a:cubicBezTo>
                  <a:pt x="-42656" y="3057165"/>
                  <a:pt x="41522" y="2879406"/>
                  <a:pt x="0" y="2696198"/>
                </a:cubicBezTo>
                <a:cubicBezTo>
                  <a:pt x="-41522" y="2512990"/>
                  <a:pt x="56800" y="2281214"/>
                  <a:pt x="0" y="2070680"/>
                </a:cubicBezTo>
                <a:cubicBezTo>
                  <a:pt x="-56800" y="1860146"/>
                  <a:pt x="32752" y="1730973"/>
                  <a:pt x="0" y="1574579"/>
                </a:cubicBezTo>
                <a:cubicBezTo>
                  <a:pt x="-32752" y="1418185"/>
                  <a:pt x="49667" y="1313703"/>
                  <a:pt x="0" y="1078479"/>
                </a:cubicBezTo>
                <a:cubicBezTo>
                  <a:pt x="-49667" y="843255"/>
                  <a:pt x="12882" y="765622"/>
                  <a:pt x="0" y="668657"/>
                </a:cubicBezTo>
                <a:cubicBezTo>
                  <a:pt x="-12882" y="571692"/>
                  <a:pt x="62376" y="198271"/>
                  <a:pt x="0" y="0"/>
                </a:cubicBezTo>
                <a:close/>
              </a:path>
              <a:path w="2831081" h="4313916" stroke="0" extrusionOk="0">
                <a:moveTo>
                  <a:pt x="0" y="0"/>
                </a:moveTo>
                <a:cubicBezTo>
                  <a:pt x="298907" y="-35775"/>
                  <a:pt x="317681" y="22463"/>
                  <a:pt x="622838" y="0"/>
                </a:cubicBezTo>
                <a:cubicBezTo>
                  <a:pt x="927995" y="-22463"/>
                  <a:pt x="906868" y="41881"/>
                  <a:pt x="1132432" y="0"/>
                </a:cubicBezTo>
                <a:cubicBezTo>
                  <a:pt x="1357996" y="-41881"/>
                  <a:pt x="1479416" y="30175"/>
                  <a:pt x="1670338" y="0"/>
                </a:cubicBezTo>
                <a:cubicBezTo>
                  <a:pt x="1861260" y="-30175"/>
                  <a:pt x="2002302" y="40653"/>
                  <a:pt x="2151622" y="0"/>
                </a:cubicBezTo>
                <a:cubicBezTo>
                  <a:pt x="2300942" y="-40653"/>
                  <a:pt x="2676406" y="68302"/>
                  <a:pt x="2831081" y="0"/>
                </a:cubicBezTo>
                <a:cubicBezTo>
                  <a:pt x="2877740" y="121445"/>
                  <a:pt x="2811156" y="292745"/>
                  <a:pt x="2831081" y="409822"/>
                </a:cubicBezTo>
                <a:cubicBezTo>
                  <a:pt x="2851006" y="526899"/>
                  <a:pt x="2788806" y="848930"/>
                  <a:pt x="2831081" y="992201"/>
                </a:cubicBezTo>
                <a:cubicBezTo>
                  <a:pt x="2873356" y="1135472"/>
                  <a:pt x="2827568" y="1239660"/>
                  <a:pt x="2831081" y="1445162"/>
                </a:cubicBezTo>
                <a:cubicBezTo>
                  <a:pt x="2834594" y="1650664"/>
                  <a:pt x="2827658" y="1690803"/>
                  <a:pt x="2831081" y="1898123"/>
                </a:cubicBezTo>
                <a:cubicBezTo>
                  <a:pt x="2834504" y="2105443"/>
                  <a:pt x="2807569" y="2223687"/>
                  <a:pt x="2831081" y="2394223"/>
                </a:cubicBezTo>
                <a:cubicBezTo>
                  <a:pt x="2854593" y="2564759"/>
                  <a:pt x="2780294" y="2720694"/>
                  <a:pt x="2831081" y="2847185"/>
                </a:cubicBezTo>
                <a:cubicBezTo>
                  <a:pt x="2881868" y="2973676"/>
                  <a:pt x="2797515" y="3063299"/>
                  <a:pt x="2831081" y="3257007"/>
                </a:cubicBezTo>
                <a:cubicBezTo>
                  <a:pt x="2864647" y="3450715"/>
                  <a:pt x="2828771" y="3504185"/>
                  <a:pt x="2831081" y="3666829"/>
                </a:cubicBezTo>
                <a:cubicBezTo>
                  <a:pt x="2833391" y="3829473"/>
                  <a:pt x="2766076" y="4057617"/>
                  <a:pt x="2831081" y="4313916"/>
                </a:cubicBezTo>
                <a:cubicBezTo>
                  <a:pt x="2623420" y="4357850"/>
                  <a:pt x="2403257" y="4310281"/>
                  <a:pt x="2293176" y="4313916"/>
                </a:cubicBezTo>
                <a:cubicBezTo>
                  <a:pt x="2183096" y="4317551"/>
                  <a:pt x="1932915" y="4299254"/>
                  <a:pt x="1783581" y="4313916"/>
                </a:cubicBezTo>
                <a:cubicBezTo>
                  <a:pt x="1634247" y="4328578"/>
                  <a:pt x="1319078" y="4291455"/>
                  <a:pt x="1160743" y="4313916"/>
                </a:cubicBezTo>
                <a:cubicBezTo>
                  <a:pt x="1002408" y="4336377"/>
                  <a:pt x="741585" y="4289140"/>
                  <a:pt x="566216" y="4313916"/>
                </a:cubicBezTo>
                <a:cubicBezTo>
                  <a:pt x="390847" y="4338692"/>
                  <a:pt x="119749" y="4264757"/>
                  <a:pt x="0" y="4313916"/>
                </a:cubicBezTo>
                <a:cubicBezTo>
                  <a:pt x="-3349" y="4111499"/>
                  <a:pt x="21835" y="3956828"/>
                  <a:pt x="0" y="3688398"/>
                </a:cubicBezTo>
                <a:cubicBezTo>
                  <a:pt x="-21835" y="3419968"/>
                  <a:pt x="963" y="3460004"/>
                  <a:pt x="0" y="3278576"/>
                </a:cubicBezTo>
                <a:cubicBezTo>
                  <a:pt x="-963" y="3097148"/>
                  <a:pt x="28585" y="3005381"/>
                  <a:pt x="0" y="2825615"/>
                </a:cubicBezTo>
                <a:cubicBezTo>
                  <a:pt x="-28585" y="2645849"/>
                  <a:pt x="8614" y="2510844"/>
                  <a:pt x="0" y="2329515"/>
                </a:cubicBezTo>
                <a:cubicBezTo>
                  <a:pt x="-8614" y="2148186"/>
                  <a:pt x="45888" y="2041272"/>
                  <a:pt x="0" y="1919693"/>
                </a:cubicBezTo>
                <a:cubicBezTo>
                  <a:pt x="-45888" y="1798114"/>
                  <a:pt x="21218" y="1702156"/>
                  <a:pt x="0" y="1509871"/>
                </a:cubicBezTo>
                <a:cubicBezTo>
                  <a:pt x="-21218" y="1317586"/>
                  <a:pt x="38446" y="1232533"/>
                  <a:pt x="0" y="1056909"/>
                </a:cubicBezTo>
                <a:cubicBezTo>
                  <a:pt x="-38446" y="881285"/>
                  <a:pt x="34108" y="737507"/>
                  <a:pt x="0" y="474531"/>
                </a:cubicBezTo>
                <a:cubicBezTo>
                  <a:pt x="-34108" y="211555"/>
                  <a:pt x="49995" y="230570"/>
                  <a:pt x="0" y="0"/>
                </a:cubicBezTo>
                <a:close/>
              </a:path>
            </a:pathLst>
          </a:custGeom>
          <a:ln w="88900" cap="sq" cmpd="thickThin">
            <a:solidFill>
              <a:srgbClr val="000000"/>
            </a:solidFill>
            <a:prstDash val="solid"/>
            <a:miter lim="800000"/>
            <a:extLst>
              <a:ext uri="{C807C97D-BFC1-408E-A445-0C87EB9F89A2}">
                <ask:lineSketchStyleProps xmlns:ask="http://schemas.microsoft.com/office/drawing/2018/sketchyshapes" sd="684483632">
                  <a:prstGeom prst="rect">
                    <a:avLst/>
                  </a:prstGeom>
                  <ask:type>
                    <ask:lineSketchScribble/>
                  </ask:type>
                </ask:lineSketchStyleProps>
              </a:ext>
            </a:extLst>
          </a:ln>
          <a:effectLst>
            <a:innerShdw blurRad="76200">
              <a:srgbClr val="000000"/>
            </a:innerShdw>
          </a:effectLst>
        </p:spPr>
      </p:pic>
      <p:sp>
        <p:nvSpPr>
          <p:cNvPr id="4" name="Content Placeholder 3">
            <a:extLst>
              <a:ext uri="{FF2B5EF4-FFF2-40B4-BE49-F238E27FC236}">
                <a16:creationId xmlns:a16="http://schemas.microsoft.com/office/drawing/2014/main" id="{1C8E2CA6-0A54-4186-A030-A4A26B5C9687}"/>
              </a:ext>
            </a:extLst>
          </p:cNvPr>
          <p:cNvSpPr>
            <a:spLocks noGrp="1"/>
          </p:cNvSpPr>
          <p:nvPr>
            <p:ph sz="half" idx="2"/>
          </p:nvPr>
        </p:nvSpPr>
        <p:spPr>
          <a:xfrm>
            <a:off x="4260873" y="4901959"/>
            <a:ext cx="6815443" cy="947109"/>
          </a:xfrm>
        </p:spPr>
        <p:txBody>
          <a:bodyPr vert="horz" lIns="91440" tIns="45720" rIns="91440" bIns="45720" rtlCol="0" anchor="t">
            <a:normAutofit/>
          </a:bodyPr>
          <a:lstStyle/>
          <a:p>
            <a:pPr marL="0" indent="-1828800">
              <a:buNone/>
            </a:pPr>
            <a:r>
              <a:rPr lang="en-US" sz="2400">
                <a:cs typeface="Arial" panose="020B0604020202020204"/>
              </a:rPr>
              <a:t>Photo Credit: </a:t>
            </a:r>
            <a:r>
              <a:rPr lang="en-US" sz="2400">
                <a:ea typeface="+mn-lt"/>
                <a:cs typeface="+mn-lt"/>
              </a:rPr>
              <a:t>Fresno County Office of Education-Lighthouse for Children </a:t>
            </a:r>
            <a:endParaRPr lang="en-US" sz="2400">
              <a:cs typeface="Arial" panose="020B0604020202020204"/>
            </a:endParaRPr>
          </a:p>
        </p:txBody>
      </p:sp>
      <p:sp>
        <p:nvSpPr>
          <p:cNvPr id="5" name="Slide Number Placeholder 4">
            <a:extLst>
              <a:ext uri="{FF2B5EF4-FFF2-40B4-BE49-F238E27FC236}">
                <a16:creationId xmlns:a16="http://schemas.microsoft.com/office/drawing/2014/main" id="{3BDC38F1-3A0E-4DBB-BE0D-52FB51B22DC8}"/>
              </a:ext>
            </a:extLst>
          </p:cNvPr>
          <p:cNvSpPr>
            <a:spLocks noGrp="1"/>
          </p:cNvSpPr>
          <p:nvPr>
            <p:ph type="sldNum" sz="quarter" idx="10"/>
          </p:nvPr>
        </p:nvSpPr>
        <p:spPr/>
        <p:txBody>
          <a:bodyPr/>
          <a:lstStyle/>
          <a:p>
            <a:fld id="{2AA74813-043C-43CB-9E82-7CAA19F31821}" type="slidenum">
              <a:rPr lang="en-US" smtClean="0"/>
              <a:pPr/>
              <a:t>19</a:t>
            </a:fld>
            <a:endParaRPr lang="en-US"/>
          </a:p>
        </p:txBody>
      </p:sp>
    </p:spTree>
    <p:extLst>
      <p:ext uri="{BB962C8B-B14F-4D97-AF65-F5344CB8AC3E}">
        <p14:creationId xmlns:p14="http://schemas.microsoft.com/office/powerpoint/2010/main" val="173541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title"/>
          </p:nvPr>
        </p:nvSpPr>
        <p:spPr/>
        <p:txBody>
          <a:bodyPr>
            <a:normAutofit/>
          </a:bodyPr>
          <a:lstStyle/>
          <a:p>
            <a:r>
              <a:rPr lang="en-US" sz="3800" b="1">
                <a:cs typeface="Arial"/>
              </a:rPr>
              <a:t>Welcome and Introductions</a:t>
            </a:r>
          </a:p>
        </p:txBody>
      </p:sp>
      <p:pic>
        <p:nvPicPr>
          <p:cNvPr id="4" name="Picture 4" descr="Children in early learning programs, a sign saying &quot;Everyone Belongs, Todos Somos Unidos&quot;">
            <a:extLst>
              <a:ext uri="{FF2B5EF4-FFF2-40B4-BE49-F238E27FC236}">
                <a16:creationId xmlns:a16="http://schemas.microsoft.com/office/drawing/2014/main" id="{AEEDEEF5-836A-479E-9CAA-0D355D04D83A}"/>
              </a:ext>
            </a:extLst>
          </p:cNvPr>
          <p:cNvPicPr>
            <a:picLocks noGrp="1" noChangeAspect="1"/>
          </p:cNvPicPr>
          <p:nvPr>
            <p:ph idx="1"/>
          </p:nvPr>
        </p:nvPicPr>
        <p:blipFill rotWithShape="1">
          <a:blip r:embed="rId3"/>
          <a:srcRect t="850" r="2037" b="3858"/>
          <a:stretch/>
        </p:blipFill>
        <p:spPr>
          <a:xfrm>
            <a:off x="2622742" y="1674726"/>
            <a:ext cx="6917719" cy="4254212"/>
          </a:xfrm>
        </p:spPr>
      </p:pic>
      <p:sp>
        <p:nvSpPr>
          <p:cNvPr id="3" name="Slide Number Placeholder 2"/>
          <p:cNvSpPr>
            <a:spLocks noGrp="1"/>
          </p:cNvSpPr>
          <p:nvPr>
            <p:ph type="sldNum" sz="quarter" idx="10"/>
          </p:nvPr>
        </p:nvSpPr>
        <p:spPr/>
        <p:txBody>
          <a:bodyPr/>
          <a:lstStyle/>
          <a:p>
            <a:fld id="{2AA74813-043C-43CB-9E82-7CAA19F31821}" type="slidenum">
              <a:rPr lang="en-US" smtClean="0"/>
              <a:pPr/>
              <a:t>2</a:t>
            </a:fld>
            <a:endParaRPr lang="en-US"/>
          </a:p>
        </p:txBody>
      </p:sp>
    </p:spTree>
    <p:extLst>
      <p:ext uri="{BB962C8B-B14F-4D97-AF65-F5344CB8AC3E}">
        <p14:creationId xmlns:p14="http://schemas.microsoft.com/office/powerpoint/2010/main" val="346566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3AFC1-43B5-4C3E-9AC1-44AB5E1DD522}"/>
              </a:ext>
            </a:extLst>
          </p:cNvPr>
          <p:cNvSpPr>
            <a:spLocks noGrp="1"/>
          </p:cNvSpPr>
          <p:nvPr>
            <p:ph type="title"/>
          </p:nvPr>
        </p:nvSpPr>
        <p:spPr/>
        <p:txBody>
          <a:bodyPr/>
          <a:lstStyle/>
          <a:p>
            <a:r>
              <a:rPr lang="en-US"/>
              <a:t>Meeting Agenda</a:t>
            </a:r>
          </a:p>
        </p:txBody>
      </p:sp>
      <p:sp>
        <p:nvSpPr>
          <p:cNvPr id="3" name="Content Placeholder 2">
            <a:extLst>
              <a:ext uri="{FF2B5EF4-FFF2-40B4-BE49-F238E27FC236}">
                <a16:creationId xmlns:a16="http://schemas.microsoft.com/office/drawing/2014/main" id="{0CE9FDF7-D849-46D6-A060-473F9A2E249D}"/>
              </a:ext>
            </a:extLst>
          </p:cNvPr>
          <p:cNvSpPr>
            <a:spLocks noGrp="1"/>
          </p:cNvSpPr>
          <p:nvPr>
            <p:ph idx="1"/>
          </p:nvPr>
        </p:nvSpPr>
        <p:spPr>
          <a:xfrm>
            <a:off x="152400" y="1638301"/>
            <a:ext cx="11887200" cy="4501242"/>
          </a:xfrm>
        </p:spPr>
        <p:txBody>
          <a:bodyPr vert="horz" lIns="91440" tIns="45720" rIns="91440" bIns="45720" rtlCol="0" anchor="t">
            <a:normAutofit fontScale="92500" lnSpcReduction="10000"/>
          </a:bodyPr>
          <a:lstStyle/>
          <a:p>
            <a:r>
              <a:rPr lang="en-US"/>
              <a:t>Introduction and Director's Welcome</a:t>
            </a:r>
          </a:p>
          <a:p>
            <a:endParaRPr lang="en-US"/>
          </a:p>
          <a:p>
            <a:r>
              <a:rPr lang="en-US"/>
              <a:t>Ongoing CDE Guidance Work–What's New and What's Ahead</a:t>
            </a:r>
            <a:endParaRPr lang="en-US">
              <a:cs typeface="Arial"/>
            </a:endParaRPr>
          </a:p>
          <a:p>
            <a:endParaRPr lang="en-US"/>
          </a:p>
          <a:p>
            <a:r>
              <a:rPr lang="en-US"/>
              <a:t>Program Quality Implementation Updates</a:t>
            </a:r>
            <a:endParaRPr lang="en-US">
              <a:cs typeface="Arial"/>
            </a:endParaRPr>
          </a:p>
          <a:p>
            <a:endParaRPr lang="en-US">
              <a:cs typeface="Arial"/>
            </a:endParaRPr>
          </a:p>
          <a:p>
            <a:r>
              <a:rPr lang="en-US">
                <a:cs typeface="Arial"/>
              </a:rPr>
              <a:t>Fiscal Updates</a:t>
            </a:r>
          </a:p>
          <a:p>
            <a:endParaRPr lang="en-US"/>
          </a:p>
          <a:p>
            <a:r>
              <a:rPr lang="en-US"/>
              <a:t>Questions</a:t>
            </a:r>
            <a:endParaRPr lang="en-US">
              <a:cs typeface="Arial"/>
            </a:endParaRPr>
          </a:p>
        </p:txBody>
      </p:sp>
      <p:sp>
        <p:nvSpPr>
          <p:cNvPr id="4" name="Slide Number Placeholder 3"/>
          <p:cNvSpPr>
            <a:spLocks noGrp="1"/>
          </p:cNvSpPr>
          <p:nvPr>
            <p:ph type="sldNum" sz="quarter" idx="10"/>
          </p:nvPr>
        </p:nvSpPr>
        <p:spPr/>
        <p:txBody>
          <a:bodyPr/>
          <a:lstStyle/>
          <a:p>
            <a:fld id="{2AA74813-043C-43CB-9E82-7CAA19F31821}" type="slidenum">
              <a:rPr lang="en-US" smtClean="0"/>
              <a:pPr/>
              <a:t>3</a:t>
            </a:fld>
            <a:endParaRPr lang="en-US"/>
          </a:p>
        </p:txBody>
      </p:sp>
    </p:spTree>
    <p:extLst>
      <p:ext uri="{BB962C8B-B14F-4D97-AF65-F5344CB8AC3E}">
        <p14:creationId xmlns:p14="http://schemas.microsoft.com/office/powerpoint/2010/main" val="17076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E27F-3C8C-4C5E-9AD4-C19695BA4EE0}"/>
              </a:ext>
            </a:extLst>
          </p:cNvPr>
          <p:cNvSpPr>
            <a:spLocks noGrp="1"/>
          </p:cNvSpPr>
          <p:nvPr>
            <p:ph type="title"/>
          </p:nvPr>
        </p:nvSpPr>
        <p:spPr/>
        <p:txBody>
          <a:bodyPr/>
          <a:lstStyle/>
          <a:p>
            <a:r>
              <a:rPr lang="en-US"/>
              <a:t>Upcoming CDE Guidance</a:t>
            </a:r>
          </a:p>
        </p:txBody>
      </p:sp>
      <p:sp>
        <p:nvSpPr>
          <p:cNvPr id="3" name="Content Placeholder 2">
            <a:extLst>
              <a:ext uri="{FF2B5EF4-FFF2-40B4-BE49-F238E27FC236}">
                <a16:creationId xmlns:a16="http://schemas.microsoft.com/office/drawing/2014/main" id="{230BFC98-4933-43E4-A422-E6C8E81E4C1A}"/>
              </a:ext>
            </a:extLst>
          </p:cNvPr>
          <p:cNvSpPr>
            <a:spLocks noGrp="1"/>
          </p:cNvSpPr>
          <p:nvPr>
            <p:ph idx="1"/>
          </p:nvPr>
        </p:nvSpPr>
        <p:spPr>
          <a:xfrm>
            <a:off x="152400" y="1638301"/>
            <a:ext cx="11887200" cy="4396739"/>
          </a:xfrm>
        </p:spPr>
        <p:txBody>
          <a:bodyPr>
            <a:normAutofit lnSpcReduction="10000"/>
          </a:bodyPr>
          <a:lstStyle/>
          <a:p>
            <a:r>
              <a:rPr lang="en-US"/>
              <a:t>Guidance on Program Quality</a:t>
            </a:r>
          </a:p>
          <a:p>
            <a:endParaRPr lang="en-US"/>
          </a:p>
          <a:p>
            <a:r>
              <a:rPr lang="en-US"/>
              <a:t>Guidance on Resource and Referral Agencies (R&amp;R)</a:t>
            </a:r>
          </a:p>
          <a:p>
            <a:endParaRPr lang="en-US"/>
          </a:p>
          <a:p>
            <a:r>
              <a:rPr lang="en-US"/>
              <a:t>Guidance on Non-COVID-19 Emergency Closures</a:t>
            </a:r>
          </a:p>
          <a:p>
            <a:endParaRPr lang="en-US"/>
          </a:p>
          <a:p>
            <a:r>
              <a:rPr lang="en-US"/>
              <a:t>Guidance on Transitional Kindergarten (TK) and Kindergarten Eligible Children in the California State Preschool Program (CSPP)</a:t>
            </a:r>
          </a:p>
          <a:p>
            <a:endParaRPr lang="en-US"/>
          </a:p>
        </p:txBody>
      </p:sp>
      <p:sp>
        <p:nvSpPr>
          <p:cNvPr id="4" name="Slide Number Placeholder 3"/>
          <p:cNvSpPr>
            <a:spLocks noGrp="1"/>
          </p:cNvSpPr>
          <p:nvPr>
            <p:ph type="sldNum" sz="quarter" idx="10"/>
          </p:nvPr>
        </p:nvSpPr>
        <p:spPr/>
        <p:txBody>
          <a:bodyPr/>
          <a:lstStyle/>
          <a:p>
            <a:fld id="{2AA74813-043C-43CB-9E82-7CAA19F31821}" type="slidenum">
              <a:rPr lang="en-US" smtClean="0"/>
              <a:pPr/>
              <a:t>4</a:t>
            </a:fld>
            <a:endParaRPr lang="en-US"/>
          </a:p>
        </p:txBody>
      </p:sp>
    </p:spTree>
    <p:extLst>
      <p:ext uri="{BB962C8B-B14F-4D97-AF65-F5344CB8AC3E}">
        <p14:creationId xmlns:p14="http://schemas.microsoft.com/office/powerpoint/2010/main" val="2443079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514AA-F0AA-4F68-BBD5-0425A8A6B5BA}"/>
              </a:ext>
            </a:extLst>
          </p:cNvPr>
          <p:cNvSpPr>
            <a:spLocks noGrp="1"/>
          </p:cNvSpPr>
          <p:nvPr>
            <p:ph type="title"/>
          </p:nvPr>
        </p:nvSpPr>
        <p:spPr/>
        <p:txBody>
          <a:bodyPr/>
          <a:lstStyle/>
          <a:p>
            <a:r>
              <a:rPr lang="en-US" sz="3800" b="1">
                <a:cs typeface="Arial"/>
              </a:rPr>
              <a:t>Additional Federal Funds for </a:t>
            </a:r>
            <a:br>
              <a:rPr lang="en-US" sz="3800" b="1">
                <a:cs typeface="Arial"/>
              </a:rPr>
            </a:br>
            <a:r>
              <a:rPr lang="en-US" sz="3800" b="1">
                <a:cs typeface="Arial"/>
              </a:rPr>
              <a:t>Early Learning and Care</a:t>
            </a:r>
            <a:r>
              <a:rPr lang="en-US">
                <a:cs typeface="Arial"/>
              </a:rPr>
              <a:t> </a:t>
            </a:r>
            <a:endParaRPr lang="en-US"/>
          </a:p>
        </p:txBody>
      </p:sp>
      <p:sp>
        <p:nvSpPr>
          <p:cNvPr id="3" name="Content Placeholder 2">
            <a:extLst>
              <a:ext uri="{FF2B5EF4-FFF2-40B4-BE49-F238E27FC236}">
                <a16:creationId xmlns:a16="http://schemas.microsoft.com/office/drawing/2014/main" id="{90308AB6-CF8C-4A9E-83B3-74BFB8AAA82C}"/>
              </a:ext>
            </a:extLst>
          </p:cNvPr>
          <p:cNvSpPr>
            <a:spLocks noGrp="1"/>
          </p:cNvSpPr>
          <p:nvPr>
            <p:ph idx="1"/>
          </p:nvPr>
        </p:nvSpPr>
        <p:spPr/>
        <p:txBody>
          <a:bodyPr vert="horz" lIns="91440" tIns="45720" rIns="91440" bIns="45720" rtlCol="0" anchor="t">
            <a:normAutofit/>
          </a:bodyPr>
          <a:lstStyle/>
          <a:p>
            <a:r>
              <a:rPr lang="en-US">
                <a:cs typeface="Arial"/>
              </a:rPr>
              <a:t>Joint Legislative Budget Committee (JLBC) letter indicates $110 million to address additional costs incurred in Early Learning and Care (ELC) programs</a:t>
            </a:r>
          </a:p>
          <a:p>
            <a:r>
              <a:rPr lang="en-US">
                <a:cs typeface="Arial"/>
              </a:rPr>
              <a:t>Executive Order is required to finalize the allocation of these funds</a:t>
            </a:r>
          </a:p>
          <a:p>
            <a:r>
              <a:rPr lang="en-US">
                <a:cs typeface="Arial"/>
              </a:rPr>
              <a:t>Contractors must adhere to all current guidance and directives, including the family fee Management Bulletin 20-19 </a:t>
            </a:r>
          </a:p>
        </p:txBody>
      </p:sp>
      <p:sp>
        <p:nvSpPr>
          <p:cNvPr id="4" name="Slide Number Placeholder 3">
            <a:extLst>
              <a:ext uri="{FF2B5EF4-FFF2-40B4-BE49-F238E27FC236}">
                <a16:creationId xmlns:a16="http://schemas.microsoft.com/office/drawing/2014/main" id="{5946BD2A-9E43-4C24-89DB-05CDB97A9C19}"/>
              </a:ext>
            </a:extLst>
          </p:cNvPr>
          <p:cNvSpPr>
            <a:spLocks noGrp="1"/>
          </p:cNvSpPr>
          <p:nvPr>
            <p:ph type="sldNum" sz="quarter" idx="10"/>
          </p:nvPr>
        </p:nvSpPr>
        <p:spPr/>
        <p:txBody>
          <a:bodyPr/>
          <a:lstStyle/>
          <a:p>
            <a:fld id="{2AA74813-043C-43CB-9E82-7CAA19F31821}" type="slidenum">
              <a:rPr lang="en-US" smtClean="0"/>
              <a:pPr/>
              <a:t>5</a:t>
            </a:fld>
            <a:endParaRPr lang="en-US"/>
          </a:p>
        </p:txBody>
      </p:sp>
    </p:spTree>
    <p:extLst>
      <p:ext uri="{BB962C8B-B14F-4D97-AF65-F5344CB8AC3E}">
        <p14:creationId xmlns:p14="http://schemas.microsoft.com/office/powerpoint/2010/main" val="413003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B2F1-CB26-4769-A8FC-CEC92D737155}"/>
              </a:ext>
            </a:extLst>
          </p:cNvPr>
          <p:cNvSpPr>
            <a:spLocks noGrp="1"/>
          </p:cNvSpPr>
          <p:nvPr>
            <p:ph type="title"/>
          </p:nvPr>
        </p:nvSpPr>
        <p:spPr/>
        <p:txBody>
          <a:bodyPr>
            <a:normAutofit/>
          </a:bodyPr>
          <a:lstStyle/>
          <a:p>
            <a:r>
              <a:rPr lang="en-US" sz="3800" b="1">
                <a:ea typeface="+mj-lt"/>
                <a:cs typeface="+mj-lt"/>
              </a:rPr>
              <a:t>Program Quality Implementation Update</a:t>
            </a:r>
            <a:endParaRPr lang="en-US" sz="3800" b="1"/>
          </a:p>
        </p:txBody>
      </p:sp>
      <p:sp>
        <p:nvSpPr>
          <p:cNvPr id="3" name="Content Placeholder 2">
            <a:extLst>
              <a:ext uri="{FF2B5EF4-FFF2-40B4-BE49-F238E27FC236}">
                <a16:creationId xmlns:a16="http://schemas.microsoft.com/office/drawing/2014/main" id="{3C2E4B53-48B2-4073-8902-4D20AC593A01}"/>
              </a:ext>
            </a:extLst>
          </p:cNvPr>
          <p:cNvSpPr>
            <a:spLocks noGrp="1"/>
          </p:cNvSpPr>
          <p:nvPr>
            <p:ph idx="1"/>
          </p:nvPr>
        </p:nvSpPr>
        <p:spPr>
          <a:xfrm>
            <a:off x="152400" y="1638301"/>
            <a:ext cx="11887200" cy="4451604"/>
          </a:xfrm>
        </p:spPr>
        <p:txBody>
          <a:bodyPr vert="horz" lIns="91440" tIns="45720" rIns="91440" bIns="45720" rtlCol="0" anchor="t">
            <a:normAutofit lnSpcReduction="10000"/>
          </a:bodyPr>
          <a:lstStyle/>
          <a:p>
            <a:pPr marL="0" indent="0">
              <a:buNone/>
            </a:pPr>
            <a:r>
              <a:rPr lang="en-US" b="1">
                <a:ea typeface="+mn-lt"/>
                <a:cs typeface="+mn-lt"/>
              </a:rPr>
              <a:t>Contract Monitoring</a:t>
            </a:r>
          </a:p>
          <a:p>
            <a:r>
              <a:rPr lang="en-US">
                <a:ea typeface="+mn-lt"/>
                <a:cs typeface="+mn-lt"/>
              </a:rPr>
              <a:t>Required by law by both state and federal law</a:t>
            </a:r>
          </a:p>
          <a:p>
            <a:pPr lvl="1"/>
            <a:r>
              <a:rPr lang="en-US" sz="3000">
                <a:ea typeface="+mn-lt"/>
                <a:cs typeface="+mn-lt"/>
              </a:rPr>
              <a:t> (</a:t>
            </a:r>
            <a:r>
              <a:rPr lang="en-US" sz="3000" i="1">
                <a:ea typeface="+mn-lt"/>
                <a:cs typeface="+mn-lt"/>
              </a:rPr>
              <a:t>California Code of Regulations, </a:t>
            </a:r>
            <a:r>
              <a:rPr lang="en-US" sz="3000">
                <a:ea typeface="+mn-lt"/>
                <a:cs typeface="+mn-lt"/>
              </a:rPr>
              <a:t>Title 5, [5</a:t>
            </a:r>
            <a:r>
              <a:rPr lang="en-US" sz="3000" i="1">
                <a:ea typeface="+mn-lt"/>
                <a:cs typeface="+mn-lt"/>
              </a:rPr>
              <a:t> CCR</a:t>
            </a:r>
            <a:r>
              <a:rPr lang="en-US" sz="3000">
                <a:ea typeface="+mn-lt"/>
                <a:cs typeface="+mn-lt"/>
              </a:rPr>
              <a:t>]</a:t>
            </a:r>
            <a:r>
              <a:rPr lang="en-US" sz="3000" i="1">
                <a:ea typeface="+mn-lt"/>
                <a:cs typeface="+mn-lt"/>
              </a:rPr>
              <a:t> </a:t>
            </a:r>
            <a:r>
              <a:rPr lang="en-US" sz="3000">
                <a:ea typeface="+mn-lt"/>
                <a:cs typeface="+mn-lt"/>
              </a:rPr>
              <a:t>18023 and Title 45 </a:t>
            </a:r>
            <a:r>
              <a:rPr lang="en-US" sz="3000" i="1">
                <a:ea typeface="+mn-lt"/>
                <a:cs typeface="+mn-lt"/>
              </a:rPr>
              <a:t>Code of Federal Regulations</a:t>
            </a:r>
            <a:r>
              <a:rPr lang="en-US" sz="3000">
                <a:ea typeface="+mn-lt"/>
                <a:cs typeface="+mn-lt"/>
              </a:rPr>
              <a:t>, Part 98, Subpart K)</a:t>
            </a:r>
            <a:endParaRPr lang="en-US" sz="3000">
              <a:cs typeface="Arial" panose="020B0604020202020204"/>
            </a:endParaRPr>
          </a:p>
          <a:p>
            <a:pPr marL="457200" lvl="1" indent="0">
              <a:buNone/>
            </a:pPr>
            <a:endParaRPr lang="en-US" sz="2400">
              <a:ea typeface="+mn-lt"/>
              <a:cs typeface="+mn-lt"/>
            </a:endParaRPr>
          </a:p>
          <a:p>
            <a:r>
              <a:rPr lang="en-US">
                <a:ea typeface="+mn-lt"/>
                <a:cs typeface="+mn-lt"/>
              </a:rPr>
              <a:t>Identifies areas that meet requirements or need improvement  </a:t>
            </a:r>
            <a:endParaRPr lang="en-US">
              <a:cs typeface="Arial"/>
            </a:endParaRPr>
          </a:p>
          <a:p>
            <a:pPr marL="0" indent="0">
              <a:buNone/>
            </a:pPr>
            <a:endParaRPr lang="en-US" sz="2800">
              <a:ea typeface="+mn-lt"/>
              <a:cs typeface="+mn-lt"/>
            </a:endParaRPr>
          </a:p>
          <a:p>
            <a:r>
              <a:rPr lang="en-US">
                <a:ea typeface="+mn-lt"/>
                <a:cs typeface="+mn-lt"/>
              </a:rPr>
              <a:t>Assists the Early Learning and Care Division (ELCD) in providing future training and guidance to contractors</a:t>
            </a:r>
            <a:endParaRPr lang="en-US">
              <a:cs typeface="Arial"/>
            </a:endParaRPr>
          </a:p>
          <a:p>
            <a:endParaRPr lang="en-US">
              <a:cs typeface="Arial"/>
            </a:endParaRPr>
          </a:p>
        </p:txBody>
      </p:sp>
      <p:sp>
        <p:nvSpPr>
          <p:cNvPr id="4" name="Slide Number Placeholder 3">
            <a:extLst>
              <a:ext uri="{FF2B5EF4-FFF2-40B4-BE49-F238E27FC236}">
                <a16:creationId xmlns:a16="http://schemas.microsoft.com/office/drawing/2014/main" id="{0BEA3C7F-278E-427E-8D22-5C3F41F589A5}"/>
              </a:ext>
            </a:extLst>
          </p:cNvPr>
          <p:cNvSpPr>
            <a:spLocks noGrp="1"/>
          </p:cNvSpPr>
          <p:nvPr>
            <p:ph type="sldNum" sz="quarter" idx="10"/>
          </p:nvPr>
        </p:nvSpPr>
        <p:spPr/>
        <p:txBody>
          <a:bodyPr/>
          <a:lstStyle/>
          <a:p>
            <a:fld id="{2AA74813-043C-43CB-9E82-7CAA19F31821}" type="slidenum">
              <a:rPr lang="en-US" smtClean="0"/>
              <a:pPr/>
              <a:t>6</a:t>
            </a:fld>
            <a:endParaRPr lang="en-US"/>
          </a:p>
        </p:txBody>
      </p:sp>
    </p:spTree>
    <p:extLst>
      <p:ext uri="{BB962C8B-B14F-4D97-AF65-F5344CB8AC3E}">
        <p14:creationId xmlns:p14="http://schemas.microsoft.com/office/powerpoint/2010/main" val="3898931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930EA-0180-47C9-8153-45DB03C2D967}"/>
              </a:ext>
            </a:extLst>
          </p:cNvPr>
          <p:cNvSpPr>
            <a:spLocks noGrp="1"/>
          </p:cNvSpPr>
          <p:nvPr>
            <p:ph type="title"/>
          </p:nvPr>
        </p:nvSpPr>
        <p:spPr/>
        <p:txBody>
          <a:bodyPr/>
          <a:lstStyle/>
          <a:p>
            <a:r>
              <a:rPr lang="en-US"/>
              <a:t>Program Quality Implementation Update (2)</a:t>
            </a:r>
          </a:p>
        </p:txBody>
      </p:sp>
      <p:sp>
        <p:nvSpPr>
          <p:cNvPr id="3" name="Content Placeholder 2">
            <a:extLst>
              <a:ext uri="{FF2B5EF4-FFF2-40B4-BE49-F238E27FC236}">
                <a16:creationId xmlns:a16="http://schemas.microsoft.com/office/drawing/2014/main" id="{D9F46235-F9D0-4876-BEF4-0D6E70953C3A}"/>
              </a:ext>
            </a:extLst>
          </p:cNvPr>
          <p:cNvSpPr>
            <a:spLocks noGrp="1"/>
          </p:cNvSpPr>
          <p:nvPr>
            <p:ph idx="1"/>
          </p:nvPr>
        </p:nvSpPr>
        <p:spPr/>
        <p:txBody>
          <a:bodyPr/>
          <a:lstStyle/>
          <a:p>
            <a:r>
              <a:rPr lang="en-US"/>
              <a:t>If an agency is selected for a review:</a:t>
            </a:r>
          </a:p>
          <a:p>
            <a:r>
              <a:rPr lang="en-US"/>
              <a:t>Notification email  </a:t>
            </a:r>
          </a:p>
          <a:p>
            <a:r>
              <a:rPr lang="en-US"/>
              <a:t>Webinar to introduce the new monitoring review process</a:t>
            </a:r>
          </a:p>
          <a:p>
            <a:pPr lvl="1"/>
            <a:r>
              <a:rPr lang="en-US"/>
              <a:t>Demonstration of 7-Zip and SharePoint Software</a:t>
            </a:r>
          </a:p>
          <a:p>
            <a:pPr lvl="1"/>
            <a:r>
              <a:rPr lang="en-US"/>
              <a:t>Link to videos or guidance documents for remote reviews </a:t>
            </a:r>
          </a:p>
          <a:p>
            <a:r>
              <a:rPr lang="en-US"/>
              <a:t>One-on-one technical assistance will be provided throughout the review process </a:t>
            </a:r>
          </a:p>
        </p:txBody>
      </p:sp>
      <p:sp>
        <p:nvSpPr>
          <p:cNvPr id="4" name="Slide Number Placeholder 3">
            <a:extLst>
              <a:ext uri="{FF2B5EF4-FFF2-40B4-BE49-F238E27FC236}">
                <a16:creationId xmlns:a16="http://schemas.microsoft.com/office/drawing/2014/main" id="{FB19A569-FA38-4A6E-BCEF-063DAA1EB6FF}"/>
              </a:ext>
            </a:extLst>
          </p:cNvPr>
          <p:cNvSpPr>
            <a:spLocks noGrp="1"/>
          </p:cNvSpPr>
          <p:nvPr>
            <p:ph type="sldNum" sz="quarter" idx="10"/>
          </p:nvPr>
        </p:nvSpPr>
        <p:spPr/>
        <p:txBody>
          <a:bodyPr/>
          <a:lstStyle/>
          <a:p>
            <a:fld id="{2AA74813-043C-43CB-9E82-7CAA19F31821}" type="slidenum">
              <a:rPr lang="en-US" smtClean="0"/>
              <a:pPr/>
              <a:t>7</a:t>
            </a:fld>
            <a:endParaRPr lang="en-US"/>
          </a:p>
        </p:txBody>
      </p:sp>
    </p:spTree>
    <p:extLst>
      <p:ext uri="{BB962C8B-B14F-4D97-AF65-F5344CB8AC3E}">
        <p14:creationId xmlns:p14="http://schemas.microsoft.com/office/powerpoint/2010/main" val="2730821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2958A-720F-4B14-9D12-F543E59A7AFA}"/>
              </a:ext>
            </a:extLst>
          </p:cNvPr>
          <p:cNvSpPr>
            <a:spLocks noGrp="1"/>
          </p:cNvSpPr>
          <p:nvPr>
            <p:ph type="title"/>
          </p:nvPr>
        </p:nvSpPr>
        <p:spPr>
          <a:xfrm>
            <a:off x="152400" y="203799"/>
            <a:ext cx="11887200" cy="1007163"/>
          </a:xfrm>
        </p:spPr>
        <p:txBody>
          <a:bodyPr/>
          <a:lstStyle/>
          <a:p>
            <a:r>
              <a:rPr lang="en-US"/>
              <a:t>Fiscal Updates: Stipends</a:t>
            </a:r>
          </a:p>
        </p:txBody>
      </p:sp>
      <p:sp>
        <p:nvSpPr>
          <p:cNvPr id="3" name="Content Placeholder 2">
            <a:extLst>
              <a:ext uri="{FF2B5EF4-FFF2-40B4-BE49-F238E27FC236}">
                <a16:creationId xmlns:a16="http://schemas.microsoft.com/office/drawing/2014/main" id="{A05558FF-42AA-4395-A9C5-CE4649A9C56F}"/>
              </a:ext>
            </a:extLst>
          </p:cNvPr>
          <p:cNvSpPr>
            <a:spLocks noGrp="1"/>
          </p:cNvSpPr>
          <p:nvPr>
            <p:ph idx="1"/>
          </p:nvPr>
        </p:nvSpPr>
        <p:spPr>
          <a:xfrm>
            <a:off x="152400" y="1210962"/>
            <a:ext cx="11887200" cy="5443239"/>
          </a:xfrm>
        </p:spPr>
        <p:txBody>
          <a:bodyPr vert="horz" lIns="91440" tIns="45720" rIns="91440" bIns="45720" rtlCol="0" anchor="t">
            <a:normAutofit/>
          </a:bodyPr>
          <a:lstStyle/>
          <a:p>
            <a:r>
              <a:rPr lang="en-US"/>
              <a:t>The CDE and the California Department of Social Services (CDSS) determined a flat-rate stipend amount for all childcare providers based on the number of subsidized children enrolled in July 2020, in each county and that county’s average cost of care. </a:t>
            </a:r>
          </a:p>
          <a:p>
            <a:endParaRPr lang="en-US"/>
          </a:p>
          <a:p>
            <a:r>
              <a:rPr lang="en-US"/>
              <a:t>Contractors may retain no more than five (5) percent of the total allocation for administrative costs. </a:t>
            </a:r>
          </a:p>
          <a:p>
            <a:pPr marL="0" indent="0">
              <a:buNone/>
            </a:pPr>
            <a:endParaRPr lang="en-US"/>
          </a:p>
        </p:txBody>
      </p:sp>
      <p:sp>
        <p:nvSpPr>
          <p:cNvPr id="6" name="Slide Number Placeholder 5">
            <a:extLst>
              <a:ext uri="{FF2B5EF4-FFF2-40B4-BE49-F238E27FC236}">
                <a16:creationId xmlns:a16="http://schemas.microsoft.com/office/drawing/2014/main" id="{F92687FB-B45E-4387-A5A5-902D15E860F5}"/>
              </a:ext>
            </a:extLst>
          </p:cNvPr>
          <p:cNvSpPr>
            <a:spLocks noGrp="1"/>
          </p:cNvSpPr>
          <p:nvPr>
            <p:ph type="sldNum" sz="quarter" idx="10"/>
          </p:nvPr>
        </p:nvSpPr>
        <p:spPr/>
        <p:txBody>
          <a:bodyPr/>
          <a:lstStyle/>
          <a:p>
            <a:fld id="{614608DE-72A6-4621-8C24-CDFC0FE1ED35}" type="slidenum">
              <a:rPr lang="en-US" smtClean="0"/>
              <a:pPr/>
              <a:t>8</a:t>
            </a:fld>
            <a:endParaRPr lang="en-US"/>
          </a:p>
        </p:txBody>
      </p:sp>
    </p:spTree>
    <p:extLst>
      <p:ext uri="{BB962C8B-B14F-4D97-AF65-F5344CB8AC3E}">
        <p14:creationId xmlns:p14="http://schemas.microsoft.com/office/powerpoint/2010/main" val="1732703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22224-88DF-4BDF-A723-E2443040C2B8}"/>
              </a:ext>
            </a:extLst>
          </p:cNvPr>
          <p:cNvSpPr>
            <a:spLocks noGrp="1"/>
          </p:cNvSpPr>
          <p:nvPr>
            <p:ph type="title"/>
          </p:nvPr>
        </p:nvSpPr>
        <p:spPr/>
        <p:txBody>
          <a:bodyPr/>
          <a:lstStyle/>
          <a:p>
            <a:r>
              <a:rPr lang="en-US"/>
              <a:t>Who is Eligible to Receive a Stipend?</a:t>
            </a:r>
          </a:p>
        </p:txBody>
      </p:sp>
      <p:sp>
        <p:nvSpPr>
          <p:cNvPr id="3" name="Content Placeholder 2">
            <a:extLst>
              <a:ext uri="{FF2B5EF4-FFF2-40B4-BE49-F238E27FC236}">
                <a16:creationId xmlns:a16="http://schemas.microsoft.com/office/drawing/2014/main" id="{B7DB352C-A7EC-4F8B-B65C-CFDB7FF652F6}"/>
              </a:ext>
            </a:extLst>
          </p:cNvPr>
          <p:cNvSpPr>
            <a:spLocks noGrp="1"/>
          </p:cNvSpPr>
          <p:nvPr>
            <p:ph idx="1"/>
          </p:nvPr>
        </p:nvSpPr>
        <p:spPr>
          <a:xfrm>
            <a:off x="152400" y="1638301"/>
            <a:ext cx="11887200" cy="4433316"/>
          </a:xfrm>
        </p:spPr>
        <p:txBody>
          <a:bodyPr vert="horz" lIns="91440" tIns="45720" rIns="91440" bIns="45720" rtlCol="0" anchor="t">
            <a:normAutofit/>
          </a:bodyPr>
          <a:lstStyle/>
          <a:p>
            <a:r>
              <a:rPr lang="en-US">
                <a:ea typeface="+mn-lt"/>
                <a:cs typeface="+mn-lt"/>
              </a:rPr>
              <a:t>Any provider who provided service in July 2020, to a child certified in a California Alternative Payment Program (CAPP), California Migrant Programs (CMAP), CalWORKs Stages 2 and 3 (C2AP and C3AP), or Stage 1 program is eligible to receive a stipend.</a:t>
            </a:r>
          </a:p>
          <a:p>
            <a:pPr lvl="1"/>
            <a:endParaRPr lang="en-US">
              <a:ea typeface="+mn-lt"/>
              <a:cs typeface="+mn-lt"/>
            </a:endParaRPr>
          </a:p>
          <a:p>
            <a:r>
              <a:rPr lang="en-US">
                <a:ea typeface="+mn-lt"/>
                <a:cs typeface="+mn-lt"/>
              </a:rPr>
              <a:t>Children certified in CCTR, CSPP, CMIG, CFCC, and CHAN do not qualify the contractor to receive a stipend.  </a:t>
            </a:r>
            <a:endParaRPr lang="en-US"/>
          </a:p>
        </p:txBody>
      </p:sp>
      <p:sp>
        <p:nvSpPr>
          <p:cNvPr id="4" name="Slide Number Placeholder 3">
            <a:extLst>
              <a:ext uri="{FF2B5EF4-FFF2-40B4-BE49-F238E27FC236}">
                <a16:creationId xmlns:a16="http://schemas.microsoft.com/office/drawing/2014/main" id="{4A3741CC-BC8C-4922-97F5-AFB5E562DF28}"/>
              </a:ext>
            </a:extLst>
          </p:cNvPr>
          <p:cNvSpPr>
            <a:spLocks noGrp="1"/>
          </p:cNvSpPr>
          <p:nvPr>
            <p:ph type="sldNum" sz="quarter" idx="10"/>
          </p:nvPr>
        </p:nvSpPr>
        <p:spPr/>
        <p:txBody>
          <a:bodyPr/>
          <a:lstStyle/>
          <a:p>
            <a:fld id="{614608DE-72A6-4621-8C24-CDFC0FE1ED35}" type="slidenum">
              <a:rPr lang="en-US" smtClean="0"/>
              <a:pPr/>
              <a:t>9</a:t>
            </a:fld>
            <a:endParaRPr lang="en-US"/>
          </a:p>
        </p:txBody>
      </p:sp>
    </p:spTree>
    <p:extLst>
      <p:ext uri="{BB962C8B-B14F-4D97-AF65-F5344CB8AC3E}">
        <p14:creationId xmlns:p14="http://schemas.microsoft.com/office/powerpoint/2010/main" val="904499889"/>
      </p:ext>
    </p:extLst>
  </p:cSld>
  <p:clrMapOvr>
    <a:masterClrMapping/>
  </p:clrMapOvr>
</p:sld>
</file>

<file path=ppt/theme/theme1.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11" ma:contentTypeDescription="Create a new document." ma:contentTypeScope="" ma:versionID="918ff4c5409a1b526be784040c314c56">
  <xsd:schema xmlns:xsd="http://www.w3.org/2001/XMLSchema" xmlns:xs="http://www.w3.org/2001/XMLSchema" xmlns:p="http://schemas.microsoft.com/office/2006/metadata/properties" xmlns:ns2="f89dec18-d0c2-45d2-8a15-31051f2519f8" xmlns:ns3="1aae30ff-d7bc-47e3-882e-cd3423d00d62" targetNamespace="http://schemas.microsoft.com/office/2006/metadata/properties" ma:root="true" ma:fieldsID="67c2e0de8315951159b03addbfd79343" ns2:_="" ns3:_="">
    <xsd:import namespace="f89dec18-d0c2-45d2-8a15-31051f2519f8"/>
    <xsd:import namespace="1aae30ff-d7bc-47e3-882e-cd3423d00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ae30ff-d7bc-47e3-882e-cd3423d00d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A24223-1B0F-4CD5-B668-16E6DC505D10}">
  <ds:schemaRefs>
    <ds:schemaRef ds:uri="http://schemas.microsoft.com/sharepoint/v3/contenttype/forms"/>
  </ds:schemaRefs>
</ds:datastoreItem>
</file>

<file path=customXml/itemProps2.xml><?xml version="1.0" encoding="utf-8"?>
<ds:datastoreItem xmlns:ds="http://schemas.openxmlformats.org/officeDocument/2006/customXml" ds:itemID="{F6DDBD8E-7735-484B-AAFD-5B36BF4927D9}">
  <ds:schemaRefs>
    <ds:schemaRef ds:uri="1aae30ff-d7bc-47e3-882e-cd3423d00d62"/>
    <ds:schemaRef ds:uri="f89dec18-d0c2-45d2-8a15-31051f2519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50E1FD2-2660-4B81-9AF6-B47E34FB289B}">
  <ds:schemaRefs>
    <ds:schemaRef ds:uri="http://purl.org/dc/elements/1.1/"/>
    <ds:schemaRef ds:uri="http://schemas.microsoft.com/office/2006/metadata/properties"/>
    <ds:schemaRef ds:uri="1aae30ff-d7bc-47e3-882e-cd3423d00d62"/>
    <ds:schemaRef ds:uri="http://purl.org/dc/terms/"/>
    <ds:schemaRef ds:uri="f89dec18-d0c2-45d2-8a15-31051f2519f8"/>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16</TotalTime>
  <Words>1327</Words>
  <Application>Microsoft Office PowerPoint</Application>
  <PresentationFormat>Widescreen</PresentationFormat>
  <Paragraphs>149</Paragraphs>
  <Slides>19</Slides>
  <Notes>19</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19</vt:i4>
      </vt:variant>
    </vt:vector>
  </HeadingPairs>
  <TitlesOfParts>
    <vt:vector size="32" baseType="lpstr">
      <vt:lpstr>Arial</vt:lpstr>
      <vt:lpstr>Calibri</vt:lpstr>
      <vt:lpstr>Courier New</vt:lpstr>
      <vt:lpstr>Wingdings</vt:lpstr>
      <vt:lpstr>CDE Set 1</vt:lpstr>
      <vt:lpstr>CDE Set 2</vt:lpstr>
      <vt:lpstr>CDE Set 3</vt:lpstr>
      <vt:lpstr>CDE Set 4</vt:lpstr>
      <vt:lpstr>CDE Set 5</vt:lpstr>
      <vt:lpstr>CDE Set 6</vt:lpstr>
      <vt:lpstr>CDE Set 7</vt:lpstr>
      <vt:lpstr>CDE Set 1</vt:lpstr>
      <vt:lpstr>CDE Set 1</vt:lpstr>
      <vt:lpstr>Webinar on COVID-19 Guidance for  Early Learning and Care Contractors</vt:lpstr>
      <vt:lpstr>Welcome and Introductions</vt:lpstr>
      <vt:lpstr>Meeting Agenda</vt:lpstr>
      <vt:lpstr>Upcoming CDE Guidance</vt:lpstr>
      <vt:lpstr>Additional Federal Funds for  Early Learning and Care </vt:lpstr>
      <vt:lpstr>Program Quality Implementation Update</vt:lpstr>
      <vt:lpstr>Program Quality Implementation Update (2)</vt:lpstr>
      <vt:lpstr>Fiscal Updates: Stipends</vt:lpstr>
      <vt:lpstr>Who is Eligible to Receive a Stipend?</vt:lpstr>
      <vt:lpstr>Who will CDE issue stipends to?</vt:lpstr>
      <vt:lpstr>Reporting Days of Operation for FY 2020–21</vt:lpstr>
      <vt:lpstr>Reporting Days of Operation for FY 2020–21 (2)</vt:lpstr>
      <vt:lpstr>Reporting Days of Enrollment for FY 2020–21</vt:lpstr>
      <vt:lpstr>Reporting Days of Enrollment for FY 2020–21 (2)</vt:lpstr>
      <vt:lpstr>Reporting Days of Attendance and Excused Absences for FY 2020–21</vt:lpstr>
      <vt:lpstr>Reporting Days of Attendance and Excused Absences for FY 2020–21 (2)</vt:lpstr>
      <vt:lpstr>Questions</vt:lpstr>
      <vt:lpstr>Resources</vt:lpstr>
      <vt:lpstr>Closing</vt:lpstr>
    </vt:vector>
  </TitlesOfParts>
  <Manager/>
  <Company>California Department of Education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 Guidance 1026 - Resources (CA Dept of Education)</dc:title>
  <dc:subject>Early Learning and Care Division Webinar on COVID-19 Guidance October 26 2020.</dc:subject>
  <dc:creator>Eric Dunk</dc:creator>
  <cp:keywords/>
  <dc:description/>
  <cp:lastModifiedBy>Alice Ludwig</cp:lastModifiedBy>
  <cp:revision>4</cp:revision>
  <dcterms:created xsi:type="dcterms:W3CDTF">2020-08-25T03:09:04Z</dcterms:created>
  <dcterms:modified xsi:type="dcterms:W3CDTF">2022-11-15T23:41:14Z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ies>
</file>