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F2138-9DE8-4FCA-9257-719A238FA057}" v="258" dt="2020-08-25T06:14: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68655" autoAdjust="0"/>
  </p:normalViewPr>
  <p:slideViewPr>
    <p:cSldViewPr snapToGrid="0">
      <p:cViewPr varScale="1">
        <p:scale>
          <a:sx n="65" d="100"/>
          <a:sy n="65" d="100"/>
        </p:scale>
        <p:origin x="156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5/11/2022</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5/11/2022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[Total presentation time: 45 minutes. This can be adjusted as needed to fit your timeframe]</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 note for facilitators: These slides include a few interactive elements. If interaction is not supported on the platform you are using, please feel free to take out these slides. If you would like to add information specific to the school or school district, please feel free to customize this presentation to fit your needs and provide relevant local information to families.</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minute]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Welcome! This presentation is titled, “The Biliteracy Pathway Recognitions: Information for Parents and Families.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information in this presentation comes from the California Department of Education, or CDE, Multilingual Support Division.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have additional questions about these recognitions after the presentation, contact information for the CDE Multilingual Support Division will be provided.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[Facilitator introduces themselves]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[Click to advance slide]</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sociocultural benefits include greater understand of other world cultures, increased empathy, and enhanced connection to heritage cultures.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promotes global awareness, reduced discrimination, improved self-esteem, and stronger cross-group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the economic benefits include greater job opportunities in multiple public and private sectors and greater business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raises occupational status and earning potential. Along with many other employers, language skills are in high demand for employment with the Federal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know, there are multiple paths to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recognitions provide schools and districts with the opportunity to highlight some of these paths to encourage students to pursue biliteracy or multiliteracy in high school and beyond.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these recognitions do not mesh well with the path to biliteracy established at the school or district, they may be modified or the school or district may choose to create its own recognition or criteria that better reflects the program model or models offered.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may be a good time to discuss the paths to multilingualism offered at the school or 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multilingual education, including descriptions of program models, information on the benefits of multilingualism, and parent resources, visit the CDE Multilingual Education web page at https://www.cde.ca.gov/sp/el/er/multilingualedu.asp.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the power of biliteracy and multiliteracy, visit the Alas Y Voz website at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web page includes resources, videos, and information for parents and families in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go over the suggested criteria for each of the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the importance of multilingualism, the CDE has established the Biliteracy Pathway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three Biliteracy Pathway Recognitions available are:</a:t>
            </a:r>
          </a:p>
          <a:p>
            <a:r>
              <a:rPr lang="en-US" sz="1400" dirty="0">
                <a:latin typeface="Arial" panose="020B0604020202020204" pitchFamily="34" charset="0"/>
                <a:cs typeface="Arial" panose="020B0604020202020204" pitchFamily="34" charset="0"/>
              </a:rPr>
              <a:t>1. The Biliteracy Program Participation Recognition,</a:t>
            </a:r>
          </a:p>
          <a:p>
            <a:r>
              <a:rPr lang="en-US" sz="1400" dirty="0">
                <a:latin typeface="Arial" panose="020B0604020202020204" pitchFamily="34" charset="0"/>
                <a:cs typeface="Arial" panose="020B0604020202020204" pitchFamily="34" charset="0"/>
              </a:rPr>
              <a:t>2. The Home Language Development Recognition, and</a:t>
            </a:r>
          </a:p>
          <a:p>
            <a:r>
              <a:rPr lang="en-US" sz="1400" dirty="0">
                <a:latin typeface="Arial" panose="020B0604020202020204" pitchFamily="34" charset="0"/>
                <a:cs typeface="Arial" panose="020B0604020202020204" pitchFamily="34" charset="0"/>
              </a:rPr>
              <a:t>3. The Biliteracy Attainment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recognition is the Biliteracy Program Participation Recognition.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enrolled in programs leading to biliteracy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participation recognition provided to all students enrolled in the program and is not based on the student’s proficiency;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student enrolled in any kind of multilingual program can earn this recognition by participating. This could include Dual-Language Immersion, or DLI, Transitional Bilingual, Developmental Bilingual, Foreign Language Elementary Experience, or FLEX, and Foreign Language in Elementary Schools, or FLES. The program types are not limited to these, but these tend to be the most common.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would also include students who are enrolled in a community multilingual program, such as a tribal or community center program designed for students recovering a heritage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for young preschool dual language learners, any program that exposes students to two or more languages would count as a multilingual program for this recognition’s purposes.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next recognition is the Home Language Development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emergent bilingual students with a home language other than English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Provided to students who demonstrate that they are continuing to develop the home language by engaging in age-appropriate activities in the home language; and</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 if a school does not offer a bilingual program or other language program, the school may still recognize students with a home language other than English for their continued work in this language and the asset that it represents with this award.</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and districts may decide how best to track whether students have met this criteria. For younger children, home language development may be observed during a home visit, for example. Other ways to verify whether students are on track to earn this recognition would be in parent-teacher meetings or by administering a survey to parents.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recognition is the Biliteracy Attainment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at the end of elementary school and the end of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proficiency and awarded to students who meet specific proficiency criteria in English and one or more languages in addition to English;</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Aligned with the State Seal of Biliteracy requirements;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Indicates that if a student continues on this path in high school they will be prepared to meet the requirements to earn the State Seal of Biliteracy.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walk you through the criteria for the Biliteracy Attainment Recognition, as this recognition has more in-depth criteria than the other two.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[Facilitator can pull up this web page and walk participants through the various ways that students may show proficiency in English and in one or more languages in addition to English]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I would like to provide you with an outline for this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will begin with an overview of the program focusing its purpose, structure, and information on the value of multilingualism and multiliteracy.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I will review the criteria for the three Biliteracy Pathway Recognitions: the Biliteracy Program Participation Recognition, the Home Language Development Recognition, and the Biliteracy Attainment Recognition.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we will discuss how you can support your child in developing biliteracy or multiliteracy at home and I will provide some information and resources that may be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end with time for questions and answers. Again, if you have questions for the CDE Multilingual Support Division, their contact information will be provided at the end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recognition, or recognitions, do you think your child might be eligible for?</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reach out to your child’s teacher, counselor, or an administrator at the school to inquire about this recognition?</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share this information with other parents?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minutes to discuss]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anyone have any ideas of how you could reach out to others to spread the word about these recognitions?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time to share ideas and record ideas if possible]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what do students who earn one or more of these recognitions receive?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who meets the requirements may be awarded a certificate. There are different certificates for each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schools or districts may also choose to create their own certificates or provide another time of recognition in addition to or instead of these.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school or district has additional recognitions, share that information now]</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to answer questions, either using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provide information on how you can support your child to develop biliteracy, whether they are enrolled in a multilingual program or not.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information is especially relevant for parents or families hoping to assist children to develop or maintain the home language and earn the Home Language Development Recognition.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speak a language other than or in addition to English at home, find opportunities to read, write, speak, and listen with your child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not able to assist with all of these parts of biliteracy, you are still giving your child an important gift by providing them opportunities to engage in whichever of these means of communication that you can support them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ways to assist your child with reading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develop their reading skills by supporting them to read or reading them an age-appropriate story or nonfiction text in the home language. You can also help them recognize letters or characters in the home language or help them recognize or sound out words or characters in the home language. Another way you can help your child with early literacy is by playing rhyming, alphabet, or letter/character games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read an age-appropriate book (fiction or nonfiction), story, comic, recipe, magazine, or other text in the home language, including reading to a younger child in the home language. Reading together as a family is also a great activity for kids of any 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also many ways to assist your child with writing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use a combination of drawing, dictating, and writing to tell a story or describe something in the home language. When they are drawing a picture, you could ask them to describe it to you in the home language and write down what they tell you. You can also support them to practice letters or characters in the home language or by writing simple words in the home language together.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write a story, poem, or letter in the home language. They could write to another family member in the home language or create a comic for a younger sibling. You could also encourage them to keep a journal in the home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Another important way you can support your child in the home language is through speaking.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ask them questions and encourage them to answer in the home language while they are helping you make a meal or while playing with you or a sibling. You can also point out and name objects in the home language. When you read together, you can talk about the story in the home language and ask them questions about it. You can also sing songs, play games, or do puzzles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teach a sibling a game in the home language, tell a story in the home language, explain what they learned in school that day in the home language, talk on the phone with a relative in the home language, interview an older relative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element of biliteracy that you can support your child with is listening.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teach the child a new skill while speaking the home language, have the child listen to a story in the home language, play a game that includes listening in the home language,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also teach them a new skill while speaking the home language; have them listen to a story in the home language; encourage them to interview an older relative in the home language; listen to the radio, a movie, or television program in the home language and discuss it afterwards; listen to a speech or sermon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way you currently support your child in developing literacy (reading, writing, speaking, and listening) in the home language?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new way you could support your child in developing literacy (reading, writing, speaking, and listening) in the home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 to talk in groups. Then ask participants to share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begin by providing an overview of the Biliteracy Pathway Recognition Program.</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resources that can help you support your child to develop biliteracy.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the First 5 California Everyday Opportunities for Speech, Language, and Literacy Development web page and the First 5 California Multiple Languages in the Home, Benefits and Myths web page are both helpful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 More resources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the U.S. Department of Education Early Learning: Talk, Read, and Sing! web page and the ¡Colorín, Colorado! For Families web page provide resources that may be helpful.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Biliteracy Pathway Recognitions are steps along the path to developing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Seal of Biliteracy is awarded to high school graduates who have demonstrated a high level of proficiency in reading, writing, listening, and speaking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prestigious award is something that you can discuss with your child and their teachers and counselors early to ensure that your child is ready to meet this standard in 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find more information on the CDE State Seal of Biliteracy web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good place to start with younger children is to let them know what this award is and why it matters. Explain how valuable biliteracy is and what it means to you, your family, your community, and for your child’s future in college, career, and beyond.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have some additional time for questions and answers before we close.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and take questions either in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 a slide with the facilitator’s contact information for questions specific to the school or district]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questions about the Biliteracy Pathway Recognition Program, please contact the CDE Multilingual Support Division by phone at 916-319-0938 or by email at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CDE Biliteracy Pathway Recognitions web page also contains additional information and resources related to this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all for supporting your children and for your interest in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program is to recognize preschool, kindergarten, elementary, and middle school students who have demonstrated progress toward proficiency in speaking, listening, reading, and writing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as the State Seal of Biliteracy recognizes high school graduates who have achieved a high level of literacy in one or more languages in addition to English, this program provides recognition for students who are on the path to biliteracy at key educational segments along their educational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the overall purpose, there are several other goals that this program hopes to achieve. These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encourage students to study languages, continue their language study, and become multilingual;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raise awareness about the State Seal of Biliteracy requirements and ensure that multilingual students have the information they need to meet these requirements and earn the State Seal of Biliteracy upon graduation from high school;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certify progress toward biliteracy; 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prepare students with twenty-first century skills.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on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Goals also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and promote world language instruction in public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strengthen intergroup relationships, affirm the value of diversity, and honor the multiple cultures, histories, and languages of a community.;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implement principles one and four of the English Learner Roadmap Policy by creating an aligned and articulated pathway to multilingualism that embraces students’ home and community languages and cultures as assets.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are an optional program and participation is voluntary. Local educational agencies, or LEAs, may customize the criteria to fit their local needs and to ensure the criteria reflects their program goals. Unlike the State Seal of Biliteracy, this program is not established in California </a:t>
            </a:r>
            <a:r>
              <a:rPr lang="en-US" sz="1400" i="1" dirty="0">
                <a:latin typeface="Arial" panose="020B0604020202020204" pitchFamily="34" charset="0"/>
                <a:cs typeface="Arial" panose="020B0604020202020204" pitchFamily="34" charset="0"/>
              </a:rPr>
              <a:t>Education Code </a:t>
            </a:r>
            <a:r>
              <a:rPr lang="en-US" sz="1400" dirty="0">
                <a:latin typeface="Arial" panose="020B0604020202020204" pitchFamily="34" charset="0"/>
                <a:cs typeface="Arial" panose="020B0604020202020204" pitchFamily="34" charset="0"/>
              </a:rPr>
              <a:t>and therefore the criteria are suggested only and may be modified.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CDE provides optional criteria, guidance, and certificate templates as a resource. LEAs may choose to use or modify the materials provided. No student information must be submitted to the CDE in order to participate. LEAs should keep records locally.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may be awarded in any world language in addition to English, including indigenous languages, languages without a written system, and American Sign Language.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difference between multilingual or bilingual and multiliterate or biliterate?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“Lingual” refers to the ability to speak and listen in the language. These are valuable skills that allow individuals to communicate with others.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“Literate” also include the ability to read and write in the language. These skills further increase an individual’s ability to communicate in the language and also offer more opportunities to individuals who can speak, listen, read, and write in the language.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Not all languages include a written system and not all people who are bilingual or multilingual are also biliterate or multiliterate.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Therefore, supporting your child to develop bilingualism or multilingualism is an important gift, whether or not you also support them in developing literacy in the home language.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has many benefits. These include cognitive, educational, sociocultural, and economic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cognitive benefits of multilingualism 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executive function, including attention control and task switching, or mental flexibility.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may also delay the onset of age-related cognitive decline and the onset of illnesses such as Alzheimer’s disease.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educational benefits of multilingualism are that students enrolled in dual language programs have comparable or higher achievement as compared to students in English-only programs.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also have improved learning outcomes in various subjects.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is also associated with increased high school graduation rates among children of immigrants.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el/er/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el/er/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gov/early-learning/talk-read-sin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colorincolorado.org/famil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el/er/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el/er/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r>
              <a:rPr lang="en-US" sz="4400" dirty="0"/>
              <a:t>The Biliteracy Pathway Recognitions: </a:t>
            </a:r>
            <a:br>
              <a:rPr lang="en-US" sz="4400" dirty="0"/>
            </a:br>
            <a:r>
              <a:rPr lang="en-US" sz="4400" dirty="0"/>
              <a:t>Information for Parents and Families</a:t>
            </a:r>
            <a:br>
              <a:rPr lang="en-US" dirty="0"/>
            </a:br>
            <a:br>
              <a:rPr lang="en-US" dirty="0"/>
            </a:br>
            <a:r>
              <a:rPr lang="en-US" sz="3100" dirty="0"/>
              <a:t>California Department of Education (CDE) </a:t>
            </a:r>
            <a:br>
              <a:rPr lang="en-US" sz="3100" dirty="0"/>
            </a:br>
            <a:r>
              <a:rPr lang="en-US" sz="3100" dirty="0"/>
              <a:t>Multilingual Support Division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r>
              <a:rPr lang="en-US" dirty="0"/>
              <a:t>Benefits of Multilingualism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375177974"/>
              </p:ext>
            </p:extLst>
          </p:nvPr>
        </p:nvGraphicFramePr>
        <p:xfrm>
          <a:off x="152400" y="1918280"/>
          <a:ext cx="11763244" cy="3928826"/>
        </p:xfrm>
        <a:graphic>
          <a:graphicData uri="http://schemas.openxmlformats.org/drawingml/2006/table">
            <a:tbl>
              <a:tblPr firstRow="1" bandRow="1">
                <a:tableStyleId>{7DF18680-E054-41AD-8BC1-D1AEF772440D}</a:tableStyleId>
              </a:tblPr>
              <a:tblGrid>
                <a:gridCol w="5881622">
                  <a:extLst>
                    <a:ext uri="{9D8B030D-6E8A-4147-A177-3AD203B41FA5}">
                      <a16:colId xmlns:a16="http://schemas.microsoft.com/office/drawing/2014/main" val="303277476"/>
                    </a:ext>
                  </a:extLst>
                </a:gridCol>
                <a:gridCol w="5881622">
                  <a:extLst>
                    <a:ext uri="{9D8B030D-6E8A-4147-A177-3AD203B41FA5}">
                      <a16:colId xmlns:a16="http://schemas.microsoft.com/office/drawing/2014/main" val="3430018923"/>
                    </a:ext>
                  </a:extLst>
                </a:gridCol>
              </a:tblGrid>
              <a:tr h="545546">
                <a:tc>
                  <a:txBody>
                    <a:bodyPr/>
                    <a:lstStyle/>
                    <a:p>
                      <a:r>
                        <a:rPr lang="en-US" sz="2400" dirty="0">
                          <a:solidFill>
                            <a:schemeClr val="tx1"/>
                          </a:solidFill>
                        </a:rPr>
                        <a:t>Sociocultural Benefits</a:t>
                      </a:r>
                    </a:p>
                  </a:txBody>
                  <a:tcPr/>
                </a:tc>
                <a:tc>
                  <a:txBody>
                    <a:bodyPr/>
                    <a:lstStyle/>
                    <a:p>
                      <a:r>
                        <a:rPr lang="en-US" sz="2400" dirty="0">
                          <a:solidFill>
                            <a:schemeClr val="tx1"/>
                          </a:solidFill>
                        </a:rPr>
                        <a:t>Economic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t>Greater understanding of other world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Increased empathy</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Enhanced connection to heritage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Promotes global awareness, reduced discrimination, improved self-esteem, and stronger cross-group relationships</a:t>
                      </a:r>
                    </a:p>
                  </a:txBody>
                  <a:tcPr/>
                </a:tc>
                <a:tc>
                  <a:txBody>
                    <a:bodyPr/>
                    <a:lstStyle/>
                    <a:p>
                      <a:pPr marL="285750" indent="-285750">
                        <a:buFont typeface="Arial" panose="020B0604020202020204" pitchFamily="34" charset="0"/>
                        <a:buChar char="•"/>
                      </a:pPr>
                      <a:r>
                        <a:rPr lang="en-US" sz="2400" dirty="0"/>
                        <a:t>Greater job opportunities in multiple public and private sectors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Greater business opportunities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Raises occupational status and earning potential</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Language skills are in high demand for employment with the Federal Government</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r>
              <a:rPr lang="en-US" dirty="0"/>
              <a:t>Multiple Paths to Biliteracy</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560984" cy="5015901"/>
          </a:xfrm>
        </p:spPr>
        <p:txBody>
          <a:bodyPr/>
          <a:lstStyle/>
          <a:p>
            <a:r>
              <a:rPr lang="en-US" dirty="0"/>
              <a:t>There are </a:t>
            </a:r>
            <a:r>
              <a:rPr lang="en-US" b="1" dirty="0"/>
              <a:t>multiple paths to biliteracy </a:t>
            </a:r>
            <a:r>
              <a:rPr lang="en-US" dirty="0"/>
              <a:t>and these recognitions provide LEAs with the opportunity to highlight some of these paths to encourage students to pursue biliteracy or multiliteracy in high school and beyond. </a:t>
            </a:r>
          </a:p>
        </p:txBody>
      </p:sp>
      <p:pic>
        <p:nvPicPr>
          <p:cNvPr id="6" name="Content Placeholder 5" descr="Photo of train tracks with several lines overlapping.">
            <a:extLst>
              <a:ext uri="{FF2B5EF4-FFF2-40B4-BE49-F238E27FC236}">
                <a16:creationId xmlns:a16="http://schemas.microsoft.com/office/drawing/2014/main" id="{E8E72DA4-8EFD-4A75-B541-FE555CA8CA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3384" y="1638300"/>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r>
              <a:rPr lang="en-US" dirty="0"/>
              <a:t>Multilingual Programs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383458" y="1638300"/>
            <a:ext cx="11547986" cy="5015901"/>
          </a:xfrm>
        </p:spPr>
        <p:txBody>
          <a:bodyPr/>
          <a:lstStyle/>
          <a:p>
            <a:r>
              <a:rPr lang="en-US" dirty="0"/>
              <a:t>For more information on multilingual education, including descriptions of program models, information on the benefits of multilingualism, and parent resources, visit the CDE Multilingual Education web page at </a:t>
            </a:r>
            <a:r>
              <a:rPr lang="en-US" dirty="0">
                <a:hlinkClick r:id="rId3" tooltip="Multilingual Education web page"/>
              </a:rPr>
              <a:t>https://www.cde.ca.gov/sp/el/er/multilingualedu.asp</a:t>
            </a:r>
            <a:r>
              <a:rPr lang="en-US" dirty="0"/>
              <a:t>. </a:t>
            </a:r>
          </a:p>
        </p:txBody>
      </p:sp>
      <p:pic>
        <p:nvPicPr>
          <p:cNvPr id="6" name="Content Placeholder 5" descr="Drawing of speech bubbles demonstrating multilingualism.">
            <a:extLst>
              <a:ext uri="{FF2B5EF4-FFF2-40B4-BE49-F238E27FC236}">
                <a16:creationId xmlns:a16="http://schemas.microsoft.com/office/drawing/2014/main" id="{7C935ED4-B2E6-4863-9C0E-C280BA4CCB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71260" y="4060031"/>
            <a:ext cx="5049479" cy="2319337"/>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r>
              <a:rPr lang="en-US" dirty="0"/>
              <a:t>The Power of Biliteracy and Multiliteracy</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825910" y="1638300"/>
            <a:ext cx="10972800" cy="5015901"/>
          </a:xfrm>
        </p:spPr>
        <p:txBody>
          <a:bodyPr/>
          <a:lstStyle/>
          <a:p>
            <a:r>
              <a:rPr lang="en-US" dirty="0"/>
              <a:t>For more information on the power of biliteracy and multiliteracy, visit the Alas Y Voz website at </a:t>
            </a:r>
            <a:r>
              <a:rPr lang="en-US" dirty="0">
                <a:hlinkClick r:id="rId3" tooltip="Alas y Voz web page"/>
              </a:rPr>
              <a:t>https://californianstogether.org/alas-y-voz/</a:t>
            </a:r>
            <a:r>
              <a:rPr lang="en-US" dirty="0"/>
              <a:t>. </a:t>
            </a:r>
          </a:p>
          <a:p>
            <a:pPr lvl="1"/>
            <a:r>
              <a:rPr lang="en-US" dirty="0"/>
              <a:t>Includes resources, videos, and information for parents and families in Spanish. </a:t>
            </a:r>
          </a:p>
        </p:txBody>
      </p:sp>
      <p:pic>
        <p:nvPicPr>
          <p:cNvPr id="7" name="Content Placeholder 6" descr="Logo of Alas y Voz including the outline of a bird in front of wings. ">
            <a:extLst>
              <a:ext uri="{FF2B5EF4-FFF2-40B4-BE49-F238E27FC236}">
                <a16:creationId xmlns:a16="http://schemas.microsoft.com/office/drawing/2014/main" id="{C67112C5-B912-4FEF-A2EF-F1746C59891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57494" y="3848612"/>
            <a:ext cx="3677011" cy="246697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2007332"/>
          </a:xfrm>
        </p:spPr>
        <p:txBody>
          <a:bodyPr/>
          <a:lstStyle/>
          <a:p>
            <a:r>
              <a:rPr lang="en-US" dirty="0"/>
              <a:t>Criteria</a:t>
            </a:r>
          </a:p>
        </p:txBody>
      </p:sp>
      <p:pic>
        <p:nvPicPr>
          <p:cNvPr id="6" name="Content Placeholder 5" descr="Drawing of a bullseye with an arrow.">
            <a:extLst>
              <a:ext uri="{FF2B5EF4-FFF2-40B4-BE49-F238E27FC236}">
                <a16:creationId xmlns:a16="http://schemas.microsoft.com/office/drawing/2014/main" id="{6D58D92B-B458-4595-B6DF-193B95B4620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8131" y="2211131"/>
            <a:ext cx="2435737" cy="2435737"/>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r>
              <a:rPr lang="en-US" dirty="0"/>
              <a:t>Biliteracy Pathway Recognitions (2)</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1912376" y="1443721"/>
            <a:ext cx="9921729" cy="5015901"/>
          </a:xfrm>
        </p:spPr>
        <p:txBody>
          <a:bodyPr/>
          <a:lstStyle/>
          <a:p>
            <a:pPr marL="0" indent="0">
              <a:buNone/>
            </a:pPr>
            <a:r>
              <a:rPr lang="en-US" dirty="0"/>
              <a:t>The three Biliteracy Pathway Recognitions available are:</a:t>
            </a:r>
          </a:p>
          <a:p>
            <a:pPr marL="514350" lvl="0" indent="-514350">
              <a:buFont typeface="+mj-lt"/>
              <a:buAutoNum type="arabicPeriod"/>
              <a:defRPr/>
            </a:pPr>
            <a:r>
              <a:rPr lang="en-US" dirty="0"/>
              <a:t>The </a:t>
            </a:r>
            <a:r>
              <a:rPr lang="en-US" b="1" dirty="0"/>
              <a:t>Biliteracy Program Participation Recognition</a:t>
            </a:r>
            <a:r>
              <a:rPr lang="en-US" dirty="0"/>
              <a:t>;</a:t>
            </a:r>
          </a:p>
          <a:p>
            <a:pPr marL="514350" lvl="0" indent="-514350">
              <a:buFont typeface="+mj-lt"/>
              <a:buAutoNum type="arabicPeriod"/>
              <a:defRPr/>
            </a:pPr>
            <a:endParaRPr lang="en-US" sz="800" dirty="0"/>
          </a:p>
          <a:p>
            <a:pPr marL="514350" lvl="0" indent="-514350">
              <a:buFont typeface="+mj-lt"/>
              <a:buAutoNum type="arabicPeriod"/>
              <a:defRPr/>
            </a:pPr>
            <a:endParaRPr lang="en-US" sz="800" dirty="0"/>
          </a:p>
          <a:p>
            <a:pPr marL="514350" lvl="0" indent="-514350">
              <a:buFont typeface="+mj-lt"/>
              <a:buAutoNum type="arabicPeriod"/>
              <a:defRPr/>
            </a:pPr>
            <a:r>
              <a:rPr lang="en-US" dirty="0"/>
              <a:t>The </a:t>
            </a:r>
            <a:r>
              <a:rPr lang="en-US" b="1" dirty="0"/>
              <a:t>Home Language Development Recognition</a:t>
            </a:r>
            <a:r>
              <a:rPr lang="en-US" dirty="0"/>
              <a:t>; and</a:t>
            </a:r>
          </a:p>
          <a:p>
            <a:pPr marL="0" lvl="0" indent="0">
              <a:buNone/>
              <a:defRPr/>
            </a:pPr>
            <a:endParaRPr lang="en-US" sz="800" dirty="0"/>
          </a:p>
          <a:p>
            <a:pPr marL="514350" lvl="0" indent="-514350">
              <a:buFont typeface="+mj-lt"/>
              <a:buAutoNum type="arabicPeriod"/>
              <a:defRPr/>
            </a:pPr>
            <a:endParaRPr lang="en-US" sz="800" dirty="0"/>
          </a:p>
          <a:p>
            <a:pPr marL="514350" lvl="0" indent="-514350">
              <a:buFont typeface="+mj-lt"/>
              <a:buAutoNum type="arabicPeriod" startAt="3"/>
              <a:defRPr/>
            </a:pPr>
            <a:r>
              <a:rPr lang="en-US" dirty="0"/>
              <a:t>The </a:t>
            </a:r>
            <a:r>
              <a:rPr lang="en-US" b="1" dirty="0"/>
              <a:t>Biliteracy Attainment Recognition</a:t>
            </a:r>
            <a:r>
              <a:rPr lang="en-US" dirty="0"/>
              <a:t>.</a:t>
            </a:r>
          </a:p>
          <a:p>
            <a:pPr marL="0" indent="0">
              <a:buNone/>
            </a:pPr>
            <a:endParaRPr lang="en-US" dirty="0"/>
          </a:p>
          <a:p>
            <a:pPr marL="0" indent="0">
              <a:buNone/>
            </a:pPr>
            <a:endParaRPr lang="en-US" dirty="0"/>
          </a:p>
        </p:txBody>
      </p:sp>
      <p:pic>
        <p:nvPicPr>
          <p:cNvPr id="10" name="Content Placeholder 9" descr="Drawings of a school building, a home, and a path through some mountains with the sun above.">
            <a:extLst>
              <a:ext uri="{FF2B5EF4-FFF2-40B4-BE49-F238E27FC236}">
                <a16:creationId xmlns:a16="http://schemas.microsoft.com/office/drawing/2014/main" id="{1AC36B95-6838-404C-A0A8-EFC20A083A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498" y="2035278"/>
            <a:ext cx="1458877" cy="3937820"/>
          </a:xfrm>
        </p:spPr>
      </p:pic>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Program Participation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617838" y="1451150"/>
            <a:ext cx="9311149" cy="5015901"/>
          </a:xfrm>
        </p:spPr>
        <p:txBody>
          <a:bodyPr>
            <a:normAutofit/>
          </a:bodyPr>
          <a:lstStyle/>
          <a:p>
            <a:pPr marL="0" indent="0">
              <a:spcAft>
                <a:spcPts val="600"/>
              </a:spcAft>
              <a:buNone/>
            </a:pPr>
            <a:r>
              <a:rPr lang="en-US" dirty="0"/>
              <a:t>This recognition is:</a:t>
            </a:r>
          </a:p>
          <a:p>
            <a:pPr>
              <a:spcAft>
                <a:spcPts val="600"/>
              </a:spcAft>
            </a:pPr>
            <a:r>
              <a:rPr lang="en-US" dirty="0"/>
              <a:t>Available to students </a:t>
            </a:r>
            <a:r>
              <a:rPr lang="en-US" b="1" dirty="0"/>
              <a:t>enrolled in programs </a:t>
            </a:r>
            <a:r>
              <a:rPr lang="en-US" dirty="0"/>
              <a:t>leading to biliteracy in preschool, kindergarten, elementary, and middle school</a:t>
            </a:r>
          </a:p>
          <a:p>
            <a:pPr>
              <a:spcAft>
                <a:spcPts val="600"/>
              </a:spcAft>
            </a:pPr>
            <a:r>
              <a:rPr lang="en-US" dirty="0"/>
              <a:t>A </a:t>
            </a:r>
            <a:r>
              <a:rPr lang="en-US" b="1" dirty="0"/>
              <a:t>participation</a:t>
            </a:r>
            <a:r>
              <a:rPr lang="en-US" dirty="0"/>
              <a:t> recognition provided to </a:t>
            </a:r>
            <a:r>
              <a:rPr lang="en-US" b="1" dirty="0"/>
              <a:t>all students enrolled</a:t>
            </a:r>
            <a:r>
              <a:rPr lang="en-US" dirty="0"/>
              <a:t> in the program and is not based on the student’s proficiency</a:t>
            </a:r>
          </a:p>
          <a:p>
            <a:pPr>
              <a:spcAft>
                <a:spcPts val="600"/>
              </a:spcAft>
            </a:pPr>
            <a:r>
              <a:rPr lang="en-US" dirty="0"/>
              <a:t>An </a:t>
            </a:r>
            <a:r>
              <a:rPr lang="en-US" b="1" dirty="0"/>
              <a:t>entry on the path </a:t>
            </a:r>
            <a:r>
              <a:rPr lang="en-US" dirty="0"/>
              <a:t>to biliteracy or multiliteracy</a:t>
            </a:r>
          </a:p>
          <a:p>
            <a:endParaRPr lang="en-US" dirty="0"/>
          </a:p>
        </p:txBody>
      </p:sp>
      <p:pic>
        <p:nvPicPr>
          <p:cNvPr id="7" name="Content Placeholder 6" descr="Drawing of a school building.">
            <a:extLst>
              <a:ext uri="{FF2B5EF4-FFF2-40B4-BE49-F238E27FC236}">
                <a16:creationId xmlns:a16="http://schemas.microsoft.com/office/drawing/2014/main" id="{B81789C5-D54B-46A9-BC74-E97EF8300B1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87" y="2666193"/>
            <a:ext cx="1671662" cy="1671662"/>
          </a:xfrm>
        </p:spPr>
      </p:pic>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Home Language Development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3016044" y="1529361"/>
            <a:ext cx="8976852" cy="5015901"/>
          </a:xfrm>
        </p:spPr>
        <p:txBody>
          <a:bodyPr>
            <a:normAutofit lnSpcReduction="10000"/>
          </a:bodyPr>
          <a:lstStyle/>
          <a:p>
            <a:pPr marL="0" indent="0">
              <a:spcAft>
                <a:spcPts val="600"/>
              </a:spcAft>
              <a:buNone/>
            </a:pPr>
            <a:r>
              <a:rPr lang="en-US" dirty="0"/>
              <a:t>This recognition is:</a:t>
            </a:r>
          </a:p>
          <a:p>
            <a:pPr>
              <a:spcAft>
                <a:spcPts val="600"/>
              </a:spcAft>
            </a:pPr>
            <a:r>
              <a:rPr lang="en-US" dirty="0"/>
              <a:t>Available to </a:t>
            </a:r>
            <a:r>
              <a:rPr lang="en-US" b="1" dirty="0"/>
              <a:t>emergent bilingual students </a:t>
            </a:r>
            <a:r>
              <a:rPr lang="en-US" dirty="0"/>
              <a:t>with a home language other than English in preschool, kindergarten, elementary, and middle school</a:t>
            </a:r>
          </a:p>
          <a:p>
            <a:pPr>
              <a:spcAft>
                <a:spcPts val="600"/>
              </a:spcAft>
            </a:pPr>
            <a:r>
              <a:rPr lang="en-US" dirty="0"/>
              <a:t>Provided to students who demonstrate that they are </a:t>
            </a:r>
            <a:r>
              <a:rPr lang="en-US" b="1" dirty="0"/>
              <a:t>continuing to develop the home language</a:t>
            </a:r>
            <a:r>
              <a:rPr lang="en-US" dirty="0"/>
              <a:t> by engaging in age-appropriate activities in the home language</a:t>
            </a:r>
          </a:p>
          <a:p>
            <a:pPr>
              <a:spcAft>
                <a:spcPts val="600"/>
              </a:spcAft>
            </a:pPr>
            <a:r>
              <a:rPr lang="en-US" dirty="0"/>
              <a:t>An </a:t>
            </a:r>
            <a:r>
              <a:rPr lang="en-US" b="1" dirty="0"/>
              <a:t>entry on the path </a:t>
            </a:r>
            <a:r>
              <a:rPr lang="en-US" dirty="0"/>
              <a:t>to biliteracy or multiliteracy</a:t>
            </a:r>
          </a:p>
        </p:txBody>
      </p:sp>
      <p:pic>
        <p:nvPicPr>
          <p:cNvPr id="7" name="Content Placeholder 6" descr="Drawing of a home.">
            <a:extLst>
              <a:ext uri="{FF2B5EF4-FFF2-40B4-BE49-F238E27FC236}">
                <a16:creationId xmlns:a16="http://schemas.microsoft.com/office/drawing/2014/main" id="{7FFCB949-8533-4891-8F8A-89CD6402A3B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0" y="2782938"/>
            <a:ext cx="2079523" cy="2079523"/>
          </a:xfrm>
        </p:spPr>
      </p:pic>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Attainment Recognition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153265" y="1411374"/>
            <a:ext cx="9886335" cy="5015901"/>
          </a:xfrm>
        </p:spPr>
        <p:txBody>
          <a:bodyPr>
            <a:noAutofit/>
          </a:bodyPr>
          <a:lstStyle/>
          <a:p>
            <a:pPr marL="0" indent="0">
              <a:spcAft>
                <a:spcPts val="600"/>
              </a:spcAft>
              <a:buNone/>
            </a:pPr>
            <a:r>
              <a:rPr lang="en-US" sz="2800" dirty="0"/>
              <a:t>This recognition is:</a:t>
            </a:r>
          </a:p>
          <a:p>
            <a:pPr>
              <a:spcAft>
                <a:spcPts val="600"/>
              </a:spcAft>
            </a:pPr>
            <a:r>
              <a:rPr lang="en-US" sz="2800" dirty="0"/>
              <a:t>Available to students at the </a:t>
            </a:r>
            <a:r>
              <a:rPr lang="en-US" sz="2800" b="1" dirty="0"/>
              <a:t>end of elementary school </a:t>
            </a:r>
            <a:r>
              <a:rPr lang="en-US" sz="2800" dirty="0"/>
              <a:t>and the </a:t>
            </a:r>
            <a:r>
              <a:rPr lang="en-US" sz="2800" b="1" dirty="0"/>
              <a:t>end of middle school </a:t>
            </a:r>
          </a:p>
          <a:p>
            <a:pPr>
              <a:spcAft>
                <a:spcPts val="600"/>
              </a:spcAft>
            </a:pPr>
            <a:r>
              <a:rPr lang="en-US" sz="2800" dirty="0"/>
              <a:t>Based on </a:t>
            </a:r>
            <a:r>
              <a:rPr lang="en-US" sz="2800" b="1" dirty="0"/>
              <a:t>proficiency</a:t>
            </a:r>
          </a:p>
          <a:p>
            <a:pPr lvl="1">
              <a:spcAft>
                <a:spcPts val="600"/>
              </a:spcAft>
            </a:pPr>
            <a:r>
              <a:rPr lang="en-US" dirty="0"/>
              <a:t>Awarded to students who meet </a:t>
            </a:r>
            <a:r>
              <a:rPr lang="en-US" b="1" dirty="0"/>
              <a:t>specific proficiency criteria </a:t>
            </a:r>
            <a:r>
              <a:rPr lang="en-US" dirty="0"/>
              <a:t>in English and one or more languages in addition to English</a:t>
            </a:r>
          </a:p>
          <a:p>
            <a:pPr>
              <a:spcAft>
                <a:spcPts val="600"/>
              </a:spcAft>
            </a:pPr>
            <a:r>
              <a:rPr lang="en-US" sz="2800" b="1" dirty="0"/>
              <a:t>Aligned with the State Seal of Biliteracy </a:t>
            </a:r>
            <a:r>
              <a:rPr lang="en-US" sz="2800" dirty="0"/>
              <a:t>requirements </a:t>
            </a:r>
          </a:p>
          <a:p>
            <a:pPr lvl="1">
              <a:spcAft>
                <a:spcPts val="600"/>
              </a:spcAft>
            </a:pPr>
            <a:r>
              <a:rPr lang="en-US" dirty="0"/>
              <a:t>Indicates that if a student continues on this path in high school they will be prepared to meet the requirements to earn the State Seal of Biliteracy</a:t>
            </a:r>
          </a:p>
        </p:txBody>
      </p:sp>
      <p:pic>
        <p:nvPicPr>
          <p:cNvPr id="7" name="Content Placeholder 6" descr="Drawing of a path through two mountains with the sun above.">
            <a:extLst>
              <a:ext uri="{FF2B5EF4-FFF2-40B4-BE49-F238E27FC236}">
                <a16:creationId xmlns:a16="http://schemas.microsoft.com/office/drawing/2014/main" id="{A919A3D9-782A-4C06-8C8E-856B00EB2B4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43" y="2930883"/>
            <a:ext cx="1523129" cy="1523129"/>
          </a:xfrm>
        </p:spPr>
      </p:pic>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r>
              <a:rPr lang="en-US" dirty="0"/>
              <a:t>Biliteracy Attainment Recognition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280219" y="1409925"/>
            <a:ext cx="11631561" cy="5015901"/>
          </a:xfrm>
        </p:spPr>
        <p:txBody>
          <a:bodyPr/>
          <a:lstStyle/>
          <a:p>
            <a:r>
              <a:rPr lang="en-US" dirty="0"/>
              <a:t>Criteria is available on the CDE Biliteracy Pathway Recognitions: Attainment web page at </a:t>
            </a:r>
            <a:r>
              <a:rPr lang="en-US" dirty="0">
                <a:hlinkClick r:id="rId3" tooltip="Biliteracy Pathway Recognitions: Attainment web page"/>
              </a:rPr>
              <a:t>https://www.cde.ca.gov/sp/el/er/blitattainment.asp</a:t>
            </a:r>
            <a:r>
              <a:rPr lang="en-US" dirty="0"/>
              <a:t> </a:t>
            </a:r>
          </a:p>
        </p:txBody>
      </p:sp>
      <p:pic>
        <p:nvPicPr>
          <p:cNvPr id="7" name="Content Placeholder 6" descr="Screenshot of the Biliteracy Pathway Recognitions: Attainment web page.">
            <a:extLst>
              <a:ext uri="{FF2B5EF4-FFF2-40B4-BE49-F238E27FC236}">
                <a16:creationId xmlns:a16="http://schemas.microsoft.com/office/drawing/2014/main" id="{BF325CFF-C12A-4D55-97E9-7451C599CF7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13703" y="2748039"/>
            <a:ext cx="5973097" cy="3906762"/>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177412" y="1345658"/>
            <a:ext cx="10577052" cy="5015901"/>
          </a:xfrm>
        </p:spPr>
        <p:txBody>
          <a:bodyPr>
            <a:normAutofit lnSpcReduction="10000"/>
          </a:bodyPr>
          <a:lstStyle/>
          <a:p>
            <a:r>
              <a:rPr lang="en-US" sz="2800" b="1" dirty="0"/>
              <a:t>Overview: </a:t>
            </a:r>
            <a:r>
              <a:rPr lang="en-US" sz="2800" dirty="0"/>
              <a:t>Purpose, Program Overview, Multilingualism and Multiliteracy </a:t>
            </a:r>
          </a:p>
          <a:p>
            <a:pPr marL="0" indent="0">
              <a:buNone/>
            </a:pPr>
            <a:endParaRPr lang="en-US" sz="800" dirty="0"/>
          </a:p>
          <a:p>
            <a:r>
              <a:rPr lang="en-US" sz="2800" b="1" dirty="0"/>
              <a:t>Criteria: </a:t>
            </a:r>
          </a:p>
          <a:p>
            <a:pPr marL="0" indent="0">
              <a:buNone/>
            </a:pPr>
            <a:endParaRPr lang="en-US" sz="900" dirty="0"/>
          </a:p>
          <a:p>
            <a:pPr lvl="1"/>
            <a:r>
              <a:rPr lang="en-US" dirty="0"/>
              <a:t>Biliteracy Program Participation Recognition</a:t>
            </a:r>
          </a:p>
          <a:p>
            <a:pPr marL="457200" lvl="1" indent="0">
              <a:buNone/>
            </a:pPr>
            <a:endParaRPr lang="en-US" sz="900" dirty="0"/>
          </a:p>
          <a:p>
            <a:pPr lvl="1"/>
            <a:r>
              <a:rPr lang="en-US" dirty="0"/>
              <a:t>Home Language Development Recognition</a:t>
            </a:r>
          </a:p>
          <a:p>
            <a:pPr marL="457200" lvl="1" indent="0">
              <a:buNone/>
            </a:pPr>
            <a:endParaRPr lang="en-US" sz="900" dirty="0"/>
          </a:p>
          <a:p>
            <a:pPr lvl="1"/>
            <a:r>
              <a:rPr lang="en-US" dirty="0"/>
              <a:t>Biliteracy Attainment Recognition</a:t>
            </a:r>
          </a:p>
          <a:p>
            <a:pPr marL="457200" lvl="1" indent="0">
              <a:buNone/>
            </a:pPr>
            <a:endParaRPr lang="en-US" sz="900" dirty="0"/>
          </a:p>
          <a:p>
            <a:r>
              <a:rPr lang="en-US" sz="2800" b="1" dirty="0"/>
              <a:t>How You Can Support Your Child: </a:t>
            </a:r>
            <a:r>
              <a:rPr lang="en-US" sz="2800" dirty="0"/>
              <a:t>Information and Resources</a:t>
            </a:r>
          </a:p>
          <a:p>
            <a:pPr marL="0" indent="0">
              <a:buNone/>
            </a:pPr>
            <a:endParaRPr lang="en-US" sz="900" b="1" dirty="0"/>
          </a:p>
          <a:p>
            <a:r>
              <a:rPr lang="en-US" sz="2800" b="1" dirty="0"/>
              <a:t>Questions and Answers</a:t>
            </a:r>
          </a:p>
        </p:txBody>
      </p:sp>
      <p:pic>
        <p:nvPicPr>
          <p:cNvPr id="16" name="Content Placeholder 15" descr="Drawings of a map, a bullseye, an open hand holding a plant, and a lightbulb.">
            <a:extLst>
              <a:ext uri="{FF2B5EF4-FFF2-40B4-BE49-F238E27FC236}">
                <a16:creationId xmlns:a16="http://schemas.microsoft.com/office/drawing/2014/main" id="{9D632BF3-D732-4912-A047-A7C32644A4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7536" y="1345658"/>
            <a:ext cx="627942" cy="4627265"/>
          </a:xfrm>
        </p:spPr>
      </p:pic>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399" y="1638300"/>
            <a:ext cx="6425381" cy="5015901"/>
          </a:xfrm>
        </p:spPr>
        <p:txBody>
          <a:bodyPr>
            <a:normAutofit/>
          </a:bodyPr>
          <a:lstStyle/>
          <a:p>
            <a:r>
              <a:rPr lang="en-US" dirty="0"/>
              <a:t>Which recognition, or recognitions, do you think your child might be eligible for?</a:t>
            </a:r>
          </a:p>
          <a:p>
            <a:pPr marL="0" indent="0">
              <a:buNone/>
            </a:pPr>
            <a:endParaRPr lang="en-US" sz="800" dirty="0"/>
          </a:p>
          <a:p>
            <a:r>
              <a:rPr lang="en-US" dirty="0"/>
              <a:t>How can you reach out to your child’s teacher, counselor, or an administrator at the school to inquire about this recognition?</a:t>
            </a:r>
          </a:p>
          <a:p>
            <a:endParaRPr lang="en-US" sz="800" dirty="0"/>
          </a:p>
          <a:p>
            <a:r>
              <a:rPr lang="en-US" dirty="0"/>
              <a:t>How can you share this information with other parents?</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B15C2278-F8C8-4F82-ACDF-DC16E4DA68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931" y="2457985"/>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r>
              <a:rPr lang="en-US" dirty="0"/>
              <a:t>Each student that meets the requirements may be awarded a certificate</a:t>
            </a:r>
          </a:p>
          <a:p>
            <a:endParaRPr lang="en-US" dirty="0"/>
          </a:p>
          <a:p>
            <a:pPr marL="0" indent="0">
              <a:buNone/>
            </a:pPr>
            <a:endParaRPr lang="en-US" dirty="0"/>
          </a:p>
        </p:txBody>
      </p:sp>
      <p:pic>
        <p:nvPicPr>
          <p:cNvPr id="9" name="Content Placeholder 8" descr="Screenshots of 3 certificates: Biliteracy Program Participation, Home Language Development Recognition, and Biliteracy Attainment Recognition.">
            <a:extLst>
              <a:ext uri="{FF2B5EF4-FFF2-40B4-BE49-F238E27FC236}">
                <a16:creationId xmlns:a16="http://schemas.microsoft.com/office/drawing/2014/main" id="{0A65B67E-5631-4F54-8BF9-2E6F83A620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2926080"/>
            <a:ext cx="12298680" cy="3728121"/>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a:t>
            </a:r>
          </a:p>
        </p:txBody>
      </p:sp>
      <p:pic>
        <p:nvPicPr>
          <p:cNvPr id="6" name="Content Placeholder 5" descr="Photo of a yellow cube with a question mark on each side.">
            <a:extLst>
              <a:ext uri="{FF2B5EF4-FFF2-40B4-BE49-F238E27FC236}">
                <a16:creationId xmlns:a16="http://schemas.microsoft.com/office/drawing/2014/main" id="{7FE1ABA5-16B1-42D9-9812-700DDFFD1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How You Can Support Your Child</a:t>
            </a:r>
          </a:p>
        </p:txBody>
      </p:sp>
      <p:pic>
        <p:nvPicPr>
          <p:cNvPr id="6" name="Content Placeholder 5" descr="Drawing of an open hand holding a plant.">
            <a:extLst>
              <a:ext uri="{FF2B5EF4-FFF2-40B4-BE49-F238E27FC236}">
                <a16:creationId xmlns:a16="http://schemas.microsoft.com/office/drawing/2014/main" id="{DFF20CDE-DB62-4C13-A89A-887D16E10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7371" y="2194561"/>
            <a:ext cx="3247502" cy="3247502"/>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r>
              <a:rPr lang="en-US" dirty="0"/>
              <a:t>Home Language Development</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400" y="1638300"/>
            <a:ext cx="11887200" cy="5015901"/>
          </a:xfrm>
        </p:spPr>
        <p:txBody>
          <a:bodyPr/>
          <a:lstStyle/>
          <a:p>
            <a:r>
              <a:rPr lang="en-US" dirty="0"/>
              <a:t>If you speak a language other than, or in addition to English, at home find opportunities to read, write, speak, and listen with your child in the home language.</a:t>
            </a:r>
          </a:p>
          <a:p>
            <a:pPr marL="0" indent="0">
              <a:buNone/>
            </a:pPr>
            <a:endParaRPr lang="en-US" dirty="0"/>
          </a:p>
        </p:txBody>
      </p:sp>
      <p:pic>
        <p:nvPicPr>
          <p:cNvPr id="8" name="Content Placeholder 7" descr="Drawings of a stack of books, a pencil, 2 speech bubbles, and an ear.">
            <a:extLst>
              <a:ext uri="{FF2B5EF4-FFF2-40B4-BE49-F238E27FC236}">
                <a16:creationId xmlns:a16="http://schemas.microsoft.com/office/drawing/2014/main" id="{731BE670-CC08-42A7-9729-D8D71B1A17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51" y="3635313"/>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400" y="1529362"/>
            <a:ext cx="11887200" cy="5124840"/>
          </a:xfrm>
        </p:spPr>
        <p:txBody>
          <a:bodyPr>
            <a:normAutofit/>
          </a:bodyPr>
          <a:lstStyle/>
          <a:p>
            <a:r>
              <a:rPr lang="en-US" sz="3000" b="1" dirty="0"/>
              <a:t>For younger children: </a:t>
            </a:r>
            <a:r>
              <a:rPr lang="en-US" sz="3000" dirty="0"/>
              <a:t>Reading or being read an age-appropriate story or nonfiction text with a caregiver in the home language. Recognizing letters or characters in the home language with a caregiver. Recognizing or sounding out words or characters in the home language. Playing rhyming, alphabet, or letter/character games in the home language, etc.</a:t>
            </a:r>
          </a:p>
          <a:p>
            <a:pPr marL="0" indent="0">
              <a:buNone/>
            </a:pPr>
            <a:endParaRPr lang="en-US" sz="3000" dirty="0"/>
          </a:p>
          <a:p>
            <a:r>
              <a:rPr lang="en-US" sz="3000" b="1" dirty="0"/>
              <a:t>For older children: </a:t>
            </a:r>
            <a:r>
              <a:rPr lang="en-US" sz="3000" dirty="0"/>
              <a:t>Reading an age-appropriate book (fiction or nonfiction), story, comic, recipe, magazine, or other text in the home language, including reading to a younger child in the home language, etc.</a:t>
            </a:r>
          </a:p>
          <a:p>
            <a:endParaRPr lang="en-US" dirty="0"/>
          </a:p>
        </p:txBody>
      </p:sp>
      <p:pic>
        <p:nvPicPr>
          <p:cNvPr id="7" name="Content Placeholder 6" descr="Drawing of a stack of books.">
            <a:extLst>
              <a:ext uri="{FF2B5EF4-FFF2-40B4-BE49-F238E27FC236}">
                <a16:creationId xmlns:a16="http://schemas.microsoft.com/office/drawing/2014/main" id="{A35F8785-EB8D-4B0E-93F2-F16C9A5302D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942" y="268251"/>
            <a:ext cx="1196658" cy="1196658"/>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r>
              <a:rPr lang="en-US" b="1" dirty="0"/>
              <a:t>For younger children: </a:t>
            </a:r>
            <a:r>
              <a:rPr lang="en-US" dirty="0"/>
              <a:t>Using a combination of drawing, dictating, and writing to tell a story or describe something in the home language. Practicing writing letters or characters in the home language or writing simple words in the home language with a caregiver, etc.</a:t>
            </a:r>
          </a:p>
          <a:p>
            <a:endParaRPr lang="en-US" dirty="0"/>
          </a:p>
          <a:p>
            <a:r>
              <a:rPr lang="en-US" b="1" dirty="0"/>
              <a:t>For older children: </a:t>
            </a:r>
            <a:r>
              <a:rPr lang="en-US" dirty="0"/>
              <a:t>Writing a story, poem, or letter in the home language, keeping a journal in the home language, etc.</a:t>
            </a:r>
          </a:p>
          <a:p>
            <a:endParaRPr lang="en-US" dirty="0"/>
          </a:p>
        </p:txBody>
      </p:sp>
      <p:pic>
        <p:nvPicPr>
          <p:cNvPr id="7" name="Content Placeholder 6" descr="Drawing of a pencil.">
            <a:extLst>
              <a:ext uri="{FF2B5EF4-FFF2-40B4-BE49-F238E27FC236}">
                <a16:creationId xmlns:a16="http://schemas.microsoft.com/office/drawing/2014/main" id="{C3DAC11D-1F34-41E3-989B-9DBA3B626805}"/>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702" y="288823"/>
            <a:ext cx="1349477" cy="1349477"/>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Speaking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r>
              <a:rPr lang="en-US" b="1" dirty="0"/>
              <a:t>For younger children: </a:t>
            </a:r>
            <a:r>
              <a:rPr lang="en-US" dirty="0"/>
              <a:t>Asking and answering questions while helping a caregiver make a meal or while playing with a sibling, pointing out and naming objects in the home language, talking about a story with a caregiver in the home language, singing songs in the home language, playing games or doing puzzles in the home language, etc.</a:t>
            </a:r>
          </a:p>
          <a:p>
            <a:endParaRPr lang="en-US" dirty="0"/>
          </a:p>
          <a:p>
            <a:r>
              <a:rPr lang="en-US" b="1" dirty="0"/>
              <a:t>For older children: </a:t>
            </a:r>
            <a:r>
              <a:rPr lang="en-US" dirty="0"/>
              <a:t>Teaching a sibling a game in the home language, telling a story in the home language, explaining what they learned in school that day in the home language, talking on the phone with a relative in the home language, interviewing an older relative in the home language, etc.</a:t>
            </a:r>
          </a:p>
          <a:p>
            <a:endParaRPr lang="en-US" dirty="0"/>
          </a:p>
        </p:txBody>
      </p:sp>
      <p:pic>
        <p:nvPicPr>
          <p:cNvPr id="7" name="Content Placeholder 6" descr="Drawing of 2 speech bubbles.">
            <a:extLst>
              <a:ext uri="{FF2B5EF4-FFF2-40B4-BE49-F238E27FC236}">
                <a16:creationId xmlns:a16="http://schemas.microsoft.com/office/drawing/2014/main" id="{CA912B07-9774-4620-BD58-80BC9E8C5C5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021" y="222096"/>
            <a:ext cx="1416204" cy="1416204"/>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Listening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lnSpcReduction="10000"/>
          </a:bodyPr>
          <a:lstStyle/>
          <a:p>
            <a:r>
              <a:rPr lang="en-US" b="1" dirty="0"/>
              <a:t>For younger children: </a:t>
            </a:r>
            <a:r>
              <a:rPr lang="en-US" dirty="0"/>
              <a:t>Learning a new skill from a caregiver who is speaking the home language, listening to a story in the home language, playing a game that includes listening in the home language, etc.</a:t>
            </a:r>
          </a:p>
          <a:p>
            <a:pPr marL="0" indent="0">
              <a:buNone/>
            </a:pPr>
            <a:endParaRPr lang="en-US" dirty="0"/>
          </a:p>
          <a:p>
            <a:r>
              <a:rPr lang="en-US" b="1" dirty="0"/>
              <a:t>For older children: </a:t>
            </a:r>
            <a:r>
              <a:rPr lang="en-US" dirty="0"/>
              <a:t>Learning a new skill from a caregiver who is speaking the home language; listening to a story in the home language; interviewing an older relative in the home language; listening to the radio, a movie, or television program in the home language and discussing it afterwards; listening to a speech or sermon in the home language; etc.</a:t>
            </a:r>
          </a:p>
          <a:p>
            <a:endParaRPr lang="en-US" dirty="0"/>
          </a:p>
        </p:txBody>
      </p:sp>
      <p:pic>
        <p:nvPicPr>
          <p:cNvPr id="7" name="Content Placeholder 6" descr="Drawing of an ear.">
            <a:extLst>
              <a:ext uri="{FF2B5EF4-FFF2-40B4-BE49-F238E27FC236}">
                <a16:creationId xmlns:a16="http://schemas.microsoft.com/office/drawing/2014/main" id="{91663F57-AC88-45A0-92E8-A92967ED2AE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3500" y="162485"/>
            <a:ext cx="1408189" cy="140818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p:txBody>
          <a:bodyPr>
            <a:normAutofit fontScale="92500"/>
          </a:bodyPr>
          <a:lstStyle/>
          <a:p>
            <a:r>
              <a:rPr lang="en-US" dirty="0"/>
              <a:t>What is </a:t>
            </a:r>
            <a:r>
              <a:rPr lang="en-US" b="1" dirty="0"/>
              <a:t>one way you currently support your child in developing literacy </a:t>
            </a:r>
            <a:r>
              <a:rPr lang="en-US" dirty="0"/>
              <a:t>(reading, writing, speaking, and listening) in the home language? </a:t>
            </a:r>
          </a:p>
          <a:p>
            <a:pPr marL="0" indent="0">
              <a:buNone/>
            </a:pPr>
            <a:endParaRPr lang="en-US" sz="800" dirty="0"/>
          </a:p>
          <a:p>
            <a:r>
              <a:rPr lang="en-US" dirty="0"/>
              <a:t>What is </a:t>
            </a:r>
            <a:r>
              <a:rPr lang="en-US" b="1" dirty="0"/>
              <a:t>one new way you could support your child in developing literacy</a:t>
            </a:r>
            <a:r>
              <a:rPr lang="en-US" dirty="0"/>
              <a:t> (reading, writing, speaking, and listening) in the home language?</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51A1F11F-6C97-4554-AE53-0DDE6DC916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0428" y="2516979"/>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580768"/>
            <a:ext cx="11887200" cy="1325563"/>
          </a:xfrm>
        </p:spPr>
        <p:txBody>
          <a:bodyPr/>
          <a:lstStyle/>
          <a:p>
            <a:r>
              <a:rPr lang="en-US" dirty="0"/>
              <a:t>Overview</a:t>
            </a:r>
          </a:p>
        </p:txBody>
      </p:sp>
      <p:pic>
        <p:nvPicPr>
          <p:cNvPr id="6" name="Content Placeholder 5" descr="Drawing of a map.">
            <a:extLst>
              <a:ext uri="{FF2B5EF4-FFF2-40B4-BE49-F238E27FC236}">
                <a16:creationId xmlns:a16="http://schemas.microsoft.com/office/drawing/2014/main" id="{737B6766-4E32-434E-9BBE-0DBE1A7541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7638" y="1849129"/>
            <a:ext cx="2536723" cy="2536723"/>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r>
              <a:rPr lang="en-US" dirty="0"/>
              <a:t>Home Language Development Resources</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a:bodyPr>
          <a:lstStyle/>
          <a:p>
            <a:pPr marL="0" indent="0">
              <a:buNone/>
            </a:pPr>
            <a:r>
              <a:rPr lang="en-US" sz="2800" dirty="0"/>
              <a:t>For more ideas on developing biliteracy at home, visit:</a:t>
            </a:r>
          </a:p>
          <a:p>
            <a:r>
              <a:rPr lang="en-US" sz="2800" dirty="0"/>
              <a:t>First 5 California Everyday Opportunities for Speech, Language, and Literacy Development web page at </a:t>
            </a:r>
            <a:r>
              <a:rPr lang="en-US" sz="2800" dirty="0">
                <a:hlinkClick r:id="rId3" tooltip="First 5 California web page"/>
              </a:rPr>
              <a:t>https://www.first5california.com/en-us/articles/everyday-opportunities-for-speech-language-and-literacy-development-newborn-baby-toddler-preschooler/</a:t>
            </a:r>
            <a:r>
              <a:rPr lang="en-US" sz="2800" dirty="0"/>
              <a:t> </a:t>
            </a:r>
          </a:p>
          <a:p>
            <a:pPr marL="0" indent="0">
              <a:buNone/>
            </a:pPr>
            <a:endParaRPr lang="en-US" sz="2800" dirty="0"/>
          </a:p>
          <a:p>
            <a:r>
              <a:rPr lang="en-US" sz="2800" dirty="0"/>
              <a:t>First 5 California Multiple Languages in the Home, Benefits and Myths web page at </a:t>
            </a:r>
            <a:r>
              <a:rPr lang="en-US" sz="2800" dirty="0">
                <a:hlinkClick r:id="rId4" tooltip="First 5 California Multiple Languages in the Home web page"/>
              </a:rPr>
              <a:t>https://www.first5california.com/en-us/articles/multiple-languages-in-the-home-benefits-and-myths-newborn-baby-toddler-preschooler/</a:t>
            </a:r>
            <a:r>
              <a:rPr lang="en-US" sz="280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r>
              <a:rPr lang="en-US" dirty="0"/>
              <a:t>Home Language Development Resources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r>
              <a:rPr lang="en-US" dirty="0"/>
              <a:t>U.S. Department of Education Early Learning: Talk, Read, and Sing! web page at </a:t>
            </a:r>
            <a:r>
              <a:rPr lang="en-US" dirty="0">
                <a:hlinkClick r:id="rId3" tooltip="U.S. Department of Education Early Learning web page"/>
              </a:rPr>
              <a:t>https://www.ed.gov/early-learning/talk-read-sing</a:t>
            </a:r>
            <a:r>
              <a:rPr lang="en-US" dirty="0"/>
              <a:t> </a:t>
            </a:r>
          </a:p>
          <a:p>
            <a:pPr marL="0" indent="0">
              <a:buNone/>
            </a:pPr>
            <a:endParaRPr lang="en-US" dirty="0"/>
          </a:p>
          <a:p>
            <a:r>
              <a:rPr lang="en-US" dirty="0"/>
              <a:t>¡Colorín, Colorado! For Families web page at </a:t>
            </a:r>
            <a:r>
              <a:rPr lang="en-US" dirty="0">
                <a:hlinkClick r:id="rId4" tooltip="Colorin, Colorado web page"/>
              </a:rPr>
              <a:t>https://www.colorincolorado.org/families</a:t>
            </a:r>
            <a:r>
              <a:rPr lang="en-US" dirty="0"/>
              <a:t> </a:t>
            </a:r>
          </a:p>
          <a:p>
            <a:endParaRPr lang="en-US"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r>
              <a:rPr lang="en-US" dirty="0"/>
              <a:t>Preparing Early for the State Seal of Biliteracy</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1"/>
            <a:ext cx="11887199" cy="3921842"/>
          </a:xfrm>
        </p:spPr>
        <p:txBody>
          <a:bodyPr>
            <a:normAutofit/>
          </a:bodyPr>
          <a:lstStyle/>
          <a:p>
            <a:r>
              <a:rPr lang="en-US" sz="2800" dirty="0"/>
              <a:t>Visit the CDE State Seal of Biliteracy web page at </a:t>
            </a:r>
            <a:r>
              <a:rPr lang="en-US" sz="2800" dirty="0">
                <a:hlinkClick r:id="rId3" tooltip="State Seal of Biliteracy web page"/>
              </a:rPr>
              <a:t>https://www.cde.ca.gov/sp/el/er/sealofbiliteracy.asp</a:t>
            </a:r>
            <a:r>
              <a:rPr lang="en-US" sz="2800" dirty="0"/>
              <a:t> </a:t>
            </a:r>
          </a:p>
          <a:p>
            <a:pPr marL="0" indent="0">
              <a:buNone/>
            </a:pPr>
            <a:endParaRPr lang="en-US" sz="800" dirty="0"/>
          </a:p>
          <a:p>
            <a:r>
              <a:rPr lang="en-US" sz="2800" dirty="0"/>
              <a:t>Know the requirements and discuss them with your child’s counselor in middle school and the transition to high school</a:t>
            </a:r>
          </a:p>
          <a:p>
            <a:pPr marL="0" indent="0">
              <a:buNone/>
            </a:pPr>
            <a:endParaRPr lang="en-US" sz="800" dirty="0"/>
          </a:p>
          <a:p>
            <a:r>
              <a:rPr lang="en-US" sz="2800" dirty="0"/>
              <a:t>Get your child excited about the State Seal of Biliteracy:</a:t>
            </a:r>
          </a:p>
          <a:p>
            <a:pPr lvl="1"/>
            <a:r>
              <a:rPr lang="en-US" dirty="0"/>
              <a:t>What it is</a:t>
            </a:r>
          </a:p>
          <a:p>
            <a:pPr lvl="1"/>
            <a:r>
              <a:rPr lang="en-US" dirty="0"/>
              <a:t>Why it matters</a:t>
            </a:r>
          </a:p>
          <a:p>
            <a:pPr marL="457200" lvl="1" indent="0">
              <a:buNone/>
            </a:pPr>
            <a:endParaRPr lang="en-US" dirty="0"/>
          </a:p>
        </p:txBody>
      </p:sp>
      <p:pic>
        <p:nvPicPr>
          <p:cNvPr id="7" name="Content Placeholder 6" descr="Image of the gold California State Seal of Biliteracy insignia includes image of the state and an open book.">
            <a:extLst>
              <a:ext uri="{FF2B5EF4-FFF2-40B4-BE49-F238E27FC236}">
                <a16:creationId xmlns:a16="http://schemas.microsoft.com/office/drawing/2014/main" id="{7469D6B2-585C-4413-9191-606C9C41CE4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74119" y="4284814"/>
            <a:ext cx="2243757" cy="224375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Questions and Answers</a:t>
            </a:r>
          </a:p>
        </p:txBody>
      </p:sp>
      <p:pic>
        <p:nvPicPr>
          <p:cNvPr id="6" name="Content Placeholder 5" descr="Drawing of a lightbulb.">
            <a:extLst>
              <a:ext uri="{FF2B5EF4-FFF2-40B4-BE49-F238E27FC236}">
                <a16:creationId xmlns:a16="http://schemas.microsoft.com/office/drawing/2014/main" id="{EC2A7881-9A89-4324-B9A1-254D3D7FB0A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009" y="2038196"/>
            <a:ext cx="2479982" cy="247998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 (2)</a:t>
            </a:r>
          </a:p>
        </p:txBody>
      </p:sp>
      <p:pic>
        <p:nvPicPr>
          <p:cNvPr id="6" name="Content Placeholder 5" descr="Photo of a yellow cube with a question mark on each side.">
            <a:extLst>
              <a:ext uri="{FF2B5EF4-FFF2-40B4-BE49-F238E27FC236}">
                <a16:creationId xmlns:a16="http://schemas.microsoft.com/office/drawing/2014/main" id="{D56CA865-EB1C-4FC3-A9F3-1E9504819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012129" cy="5015901"/>
          </a:xfrm>
        </p:spPr>
        <p:txBody>
          <a:bodyPr>
            <a:normAutofit lnSpcReduction="10000"/>
          </a:bodyPr>
          <a:lstStyle/>
          <a:p>
            <a:pPr marL="0" indent="0">
              <a:buNone/>
            </a:pPr>
            <a:r>
              <a:rPr lang="en-US" dirty="0"/>
              <a:t>For questions regarding the Biliteracy Pathway Recognition Program, please contact:</a:t>
            </a:r>
          </a:p>
          <a:p>
            <a:pPr marL="457200" lvl="1" indent="0">
              <a:buNone/>
            </a:pPr>
            <a:endParaRPr lang="en-US" dirty="0"/>
          </a:p>
          <a:p>
            <a:pPr marL="457200" lvl="1" indent="0">
              <a:buNone/>
            </a:pPr>
            <a:r>
              <a:rPr lang="en-US" b="1" dirty="0"/>
              <a:t>CDE Multilingual Support Division</a:t>
            </a:r>
          </a:p>
          <a:p>
            <a:pPr marL="457200" lvl="1" indent="0">
              <a:buNone/>
            </a:pPr>
            <a:r>
              <a:rPr lang="en-US" dirty="0"/>
              <a:t>Phone: 916-319-0938</a:t>
            </a:r>
          </a:p>
          <a:p>
            <a:pPr marL="457200" lvl="1" indent="0">
              <a:buNone/>
            </a:pPr>
            <a:r>
              <a:rPr lang="en-US" dirty="0"/>
              <a:t>Email: </a:t>
            </a:r>
            <a:r>
              <a:rPr lang="en-US" dirty="0">
                <a:hlinkClick r:id="rId3"/>
              </a:rPr>
              <a:t>SEAL@cde.ca.gov</a:t>
            </a:r>
            <a:r>
              <a:rPr lang="en-US" dirty="0"/>
              <a:t> </a:t>
            </a:r>
          </a:p>
          <a:p>
            <a:pPr marL="457200" lvl="1" indent="0">
              <a:buNone/>
            </a:pPr>
            <a:endParaRPr lang="en-US" dirty="0"/>
          </a:p>
          <a:p>
            <a:pPr marL="457200" lvl="1" indent="0">
              <a:buNone/>
            </a:pPr>
            <a:endParaRPr lang="en-US" dirty="0"/>
          </a:p>
          <a:p>
            <a:pPr marL="457200" lvl="1" indent="0">
              <a:buNone/>
            </a:pPr>
            <a:endParaRPr lang="en-US" dirty="0"/>
          </a:p>
          <a:p>
            <a:pPr marL="0" indent="0">
              <a:buNone/>
            </a:pPr>
            <a:r>
              <a:rPr lang="en-US" b="1" dirty="0"/>
              <a:t>CDE Biliteracy Pathway Recognitions web page </a:t>
            </a:r>
            <a:r>
              <a:rPr lang="en-US" dirty="0"/>
              <a:t>at </a:t>
            </a:r>
            <a:r>
              <a:rPr lang="en-US" dirty="0">
                <a:hlinkClick r:id="rId4" tooltip="Biliteracy Pathway Recognitions web page"/>
              </a:rPr>
              <a:t>https://www.cde.ca.gov/sp/el/er/biltrcypathwy.asp</a:t>
            </a:r>
            <a:r>
              <a:rPr lang="en-US" dirty="0"/>
              <a:t> </a:t>
            </a:r>
          </a:p>
        </p:txBody>
      </p:sp>
      <p:pic>
        <p:nvPicPr>
          <p:cNvPr id="6" name="Content Placeholder 5" descr="Photo of a green highway sign with the word Contact on it in white.">
            <a:extLst>
              <a:ext uri="{FF2B5EF4-FFF2-40B4-BE49-F238E27FC236}">
                <a16:creationId xmlns:a16="http://schemas.microsoft.com/office/drawing/2014/main" id="{E288CE77-3253-4143-9055-8228E2962C14}"/>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757651" y="2458865"/>
            <a:ext cx="3756408" cy="2377377"/>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6734585" cy="5015901"/>
          </a:xfrm>
        </p:spPr>
        <p:txBody>
          <a:bodyPr/>
          <a:lstStyle/>
          <a:p>
            <a:r>
              <a:rPr lang="en-US" dirty="0"/>
              <a:t>To recognize preschool, kindergarten, elementary, and middle school students who have demonstrated progress toward proficiency in speaking, listening, reading, and writing in one or more languages in addition to English.</a:t>
            </a:r>
          </a:p>
        </p:txBody>
      </p:sp>
      <p:pic>
        <p:nvPicPr>
          <p:cNvPr id="6" name="Content Placeholder 5" descr="Photo of children jumping holding hands  in shadow.">
            <a:extLst>
              <a:ext uri="{FF2B5EF4-FFF2-40B4-BE49-F238E27FC236}">
                <a16:creationId xmlns:a16="http://schemas.microsoft.com/office/drawing/2014/main" id="{15706032-7614-4595-B8AC-89B5E9C00D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2456" y="1743075"/>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Additional Purposes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r>
              <a:rPr lang="en-US" sz="2800" dirty="0"/>
              <a:t>To encourage students to study languages, continue their language study, and become multilingual.</a:t>
            </a:r>
          </a:p>
          <a:p>
            <a:pPr marL="0" indent="0">
              <a:buNone/>
            </a:pPr>
            <a:endParaRPr lang="en-US" sz="800" dirty="0"/>
          </a:p>
          <a:p>
            <a:r>
              <a:rPr lang="en-US" sz="2800" dirty="0"/>
              <a:t>To raise awareness about the State Seal of Biliteracy requirements and ensure that multilingual students have the information they need to meet these requirements and earn the State Seal of Biliteracy upon graduation from high school.</a:t>
            </a:r>
          </a:p>
          <a:p>
            <a:pPr marL="0" indent="0">
              <a:buNone/>
            </a:pPr>
            <a:endParaRPr lang="en-US" sz="800" dirty="0"/>
          </a:p>
          <a:p>
            <a:r>
              <a:rPr lang="en-US" sz="2800" dirty="0"/>
              <a:t>To certify progress toward biliteracy.</a:t>
            </a:r>
          </a:p>
          <a:p>
            <a:pPr marL="0" indent="0">
              <a:buNone/>
            </a:pPr>
            <a:endParaRPr lang="en-US" sz="800" dirty="0"/>
          </a:p>
          <a:p>
            <a:r>
              <a:rPr lang="en-US" sz="2800" dirty="0"/>
              <a:t>To prepare students with twenty-first century skills.</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r>
              <a:rPr lang="en-US" dirty="0"/>
              <a:t>Additional Purposes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r>
              <a:rPr lang="en-US" sz="2800" dirty="0"/>
              <a:t>To recognize and promote world language instruction in public schools.</a:t>
            </a:r>
          </a:p>
          <a:p>
            <a:pPr marL="0" indent="0">
              <a:buNone/>
            </a:pPr>
            <a:endParaRPr lang="en-US" sz="800" dirty="0"/>
          </a:p>
          <a:p>
            <a:r>
              <a:rPr lang="en-US" sz="2800" dirty="0"/>
              <a:t>To strengthen intergroup relationships, affirm the value of diversity, and honor the multiple cultures, histories, and languages of a community.</a:t>
            </a:r>
          </a:p>
          <a:p>
            <a:pPr marL="0" indent="0">
              <a:buNone/>
            </a:pPr>
            <a:endParaRPr lang="en-US" sz="800" dirty="0"/>
          </a:p>
          <a:p>
            <a:r>
              <a:rPr lang="en-US" sz="2800" dirty="0"/>
              <a:t>To implement principles one and four of the English Learner Roadmap Policy by creating an aligned and articulated pathway to multilingualism that embraces students’ home and community languages and cultures as assets.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r>
              <a:rPr lang="en-US" sz="2800" dirty="0"/>
              <a:t>Optional program: Participation is voluntary</a:t>
            </a:r>
          </a:p>
          <a:p>
            <a:pPr marL="0" indent="0">
              <a:buNone/>
            </a:pPr>
            <a:endParaRPr lang="en-US" sz="800" dirty="0"/>
          </a:p>
          <a:p>
            <a:r>
              <a:rPr lang="en-US" sz="2800" dirty="0"/>
              <a:t>Local educational agencies (LEAs) may customize the criteria to fit their needs</a:t>
            </a:r>
          </a:p>
          <a:p>
            <a:pPr marL="0" indent="0">
              <a:buNone/>
            </a:pPr>
            <a:endParaRPr lang="en-US" sz="800" dirty="0"/>
          </a:p>
          <a:p>
            <a:r>
              <a:rPr lang="en-US" sz="2800" dirty="0"/>
              <a:t>The CDE provides:</a:t>
            </a:r>
          </a:p>
          <a:p>
            <a:pPr lvl="1"/>
            <a:r>
              <a:rPr lang="en-US" dirty="0"/>
              <a:t>Optional criteria</a:t>
            </a:r>
          </a:p>
          <a:p>
            <a:pPr lvl="1"/>
            <a:r>
              <a:rPr lang="en-US" dirty="0"/>
              <a:t>Optional certificate templates</a:t>
            </a:r>
          </a:p>
          <a:p>
            <a:pPr lvl="1"/>
            <a:r>
              <a:rPr lang="en-US" dirty="0"/>
              <a:t>Guidance</a:t>
            </a:r>
          </a:p>
          <a:p>
            <a:r>
              <a:rPr lang="en-US" sz="2800" dirty="0"/>
              <a:t>Recognitions may be awarded in any world language in addition to English, including indigenous languages, languages without a written system, and American Sign Language</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p:txBody>
          <a:bodyPr/>
          <a:lstStyle/>
          <a:p>
            <a:pPr algn="l"/>
            <a:r>
              <a:rPr lang="en-US" dirty="0"/>
              <a:t>          -lingual					literate</a:t>
            </a:r>
          </a:p>
        </p:txBody>
      </p:sp>
      <p:pic>
        <p:nvPicPr>
          <p:cNvPr id="6" name="Content Placeholder 5" descr="Drawing of the outline of two heads with one speaking and the other listening.">
            <a:extLst>
              <a:ext uri="{FF2B5EF4-FFF2-40B4-BE49-F238E27FC236}">
                <a16:creationId xmlns:a16="http://schemas.microsoft.com/office/drawing/2014/main" id="{E0AC7402-B8B5-4D05-B15C-9990962813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5276" y="2768976"/>
            <a:ext cx="4398272" cy="2491999"/>
          </a:xfrm>
        </p:spPr>
      </p:pic>
      <p:pic>
        <p:nvPicPr>
          <p:cNvPr id="8" name="Content Placeholder 7" descr="Drawing of books with paper and pencil.">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7146928" y="2768976"/>
            <a:ext cx="3238498" cy="2268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r>
              <a:rPr lang="en-US" dirty="0"/>
              <a:t>Benefits of Multilingualism</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r>
                        <a:rPr lang="en-US" sz="2400" dirty="0">
                          <a:solidFill>
                            <a:schemeClr val="tx1"/>
                          </a:solidFill>
                          <a:latin typeface="+mn-lt"/>
                        </a:rPr>
                        <a:t>Cognitive Benefits</a:t>
                      </a:r>
                    </a:p>
                  </a:txBody>
                  <a:tcPr/>
                </a:tc>
                <a:tc>
                  <a:txBody>
                    <a:bodyPr/>
                    <a:lstStyle/>
                    <a:p>
                      <a:r>
                        <a:rPr lang="en-US" sz="2400" dirty="0">
                          <a:solidFill>
                            <a:schemeClr val="tx1"/>
                          </a:solidFill>
                          <a:latin typeface="+mn-lt"/>
                        </a:rPr>
                        <a:t>Educational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latin typeface="+mn-lt"/>
                        </a:rPr>
                        <a:t>Increased executive function:</a:t>
                      </a:r>
                    </a:p>
                    <a:p>
                      <a:pPr marL="0"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Attention control</a:t>
                      </a:r>
                    </a:p>
                    <a:p>
                      <a:pPr marL="457200" lvl="1"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Task switching (mental flexibility)</a:t>
                      </a:r>
                    </a:p>
                    <a:p>
                      <a:pPr marL="457200" lvl="1" indent="0">
                        <a:buFont typeface="Arial" panose="020B0604020202020204" pitchFamily="34" charset="0"/>
                        <a:buNone/>
                      </a:pPr>
                      <a:endParaRPr lang="en-US" sz="800" dirty="0">
                        <a:latin typeface="+mn-lt"/>
                      </a:endParaRPr>
                    </a:p>
                    <a:p>
                      <a:pPr marL="285750" lvl="0" indent="-285750">
                        <a:buFont typeface="Arial" panose="020B0604020202020204" pitchFamily="34" charset="0"/>
                        <a:buChar char="•"/>
                      </a:pPr>
                      <a:r>
                        <a:rPr lang="en-US" sz="2400" dirty="0">
                          <a:latin typeface="+mn-lt"/>
                        </a:rPr>
                        <a:t>May delay the onset of age-related cognitive decline and the onset of illnesses such as Alzheimer’s disease</a:t>
                      </a:r>
                    </a:p>
                  </a:txBody>
                  <a:tcPr/>
                </a:tc>
                <a:tc>
                  <a:txBody>
                    <a:bodyPr/>
                    <a:lstStyle/>
                    <a:p>
                      <a:pPr marL="285750" indent="-285750">
                        <a:buFont typeface="Arial" panose="020B0604020202020204" pitchFamily="34" charset="0"/>
                        <a:buChar char="•"/>
                      </a:pPr>
                      <a:r>
                        <a:rPr lang="en-US" sz="2400" dirty="0">
                          <a:latin typeface="+mn-lt"/>
                        </a:rPr>
                        <a:t>Students enrolled in dual language programs have comparable or higher achievement as compared to students in English-only programs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Improved learning outcomes in various subjects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Associated with increased high school graduation rates among children of immigrants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2090</TotalTime>
  <Words>5477</Words>
  <Application>Microsoft Office PowerPoint</Application>
  <PresentationFormat>Widescreen</PresentationFormat>
  <Paragraphs>569</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The Biliteracy Pathway Recognitions:  Information for Parents and Families  California Department of Education (CDE)  Multilingual Support Division </vt:lpstr>
      <vt:lpstr>Presentation Outline</vt:lpstr>
      <vt:lpstr>Overview</vt:lpstr>
      <vt:lpstr>Purpose</vt:lpstr>
      <vt:lpstr>Additional Purposes (1)</vt:lpstr>
      <vt:lpstr>Additional Purposes (2)</vt:lpstr>
      <vt:lpstr>Program Overview</vt:lpstr>
      <vt:lpstr>          -lingual     literate</vt:lpstr>
      <vt:lpstr>Benefits of Multilingualism</vt:lpstr>
      <vt:lpstr>Benefits of Multilingualism (2)</vt:lpstr>
      <vt:lpstr>Multiple Paths to Biliteracy</vt:lpstr>
      <vt:lpstr>Multilingual Programs</vt:lpstr>
      <vt:lpstr>The Power of Biliteracy and Multiliteracy</vt:lpstr>
      <vt:lpstr>Criteria</vt:lpstr>
      <vt:lpstr>Biliteracy Pathway Recognitions (2)</vt:lpstr>
      <vt:lpstr>Biliteracy Program Participation Recognition</vt:lpstr>
      <vt:lpstr>Home Language Development Recognition</vt:lpstr>
      <vt:lpstr>Biliteracy Attainment Recognition</vt:lpstr>
      <vt:lpstr>Biliteracy Attainment Recognition (2)</vt:lpstr>
      <vt:lpstr>Discussion</vt:lpstr>
      <vt:lpstr>Certificates</vt:lpstr>
      <vt:lpstr>Questions</vt:lpstr>
      <vt:lpstr>How You Can Support Your Child</vt:lpstr>
      <vt:lpstr>Home Language Development</vt:lpstr>
      <vt:lpstr>Reading</vt:lpstr>
      <vt:lpstr>Writing</vt:lpstr>
      <vt:lpstr>Speaking</vt:lpstr>
      <vt:lpstr>Listening</vt:lpstr>
      <vt:lpstr>Discussion (2)</vt:lpstr>
      <vt:lpstr>Home Language Development Resources</vt:lpstr>
      <vt:lpstr>Home Language Development Resources (2)</vt:lpstr>
      <vt:lpstr>Preparing Early for the State Seal of Biliteracy</vt:lpstr>
      <vt:lpstr>Questions and Answers</vt:lpstr>
      <vt:lpstr>Questions (2)</vt:lpstr>
      <vt:lpstr>Contact Information</vt:lpstr>
      <vt:lpstr>Thank You!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Jennifer Cordova</cp:lastModifiedBy>
  <cp:revision>111</cp:revision>
  <dcterms:created xsi:type="dcterms:W3CDTF">2020-08-25T03:09:04Z</dcterms:created>
  <dcterms:modified xsi:type="dcterms:W3CDTF">2022-05-11T22:23:19Z</dcterms:modified>
</cp:coreProperties>
</file>