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9" r:id="rId2"/>
    <p:sldMasterId id="2147483648" r:id="rId3"/>
    <p:sldMasterId id="2147483664" r:id="rId4"/>
    <p:sldMasterId id="2147483671" r:id="rId5"/>
    <p:sldMasterId id="2147483676" r:id="rId6"/>
    <p:sldMasterId id="2147483681" r:id="rId7"/>
    <p:sldMasterId id="2147483686" r:id="rId8"/>
  </p:sldMasterIdLst>
  <p:notesMasterIdLst>
    <p:notesMasterId r:id="rId45"/>
  </p:notesMasterIdLst>
  <p:handoutMasterIdLst>
    <p:handoutMasterId r:id="rId46"/>
  </p:handoutMasterIdLst>
  <p:sldIdLst>
    <p:sldId id="256" r:id="rId9"/>
    <p:sldId id="265" r:id="rId10"/>
    <p:sldId id="267" r:id="rId11"/>
    <p:sldId id="271" r:id="rId12"/>
    <p:sldId id="365" r:id="rId13"/>
    <p:sldId id="366" r:id="rId14"/>
    <p:sldId id="367" r:id="rId15"/>
    <p:sldId id="402" r:id="rId16"/>
    <p:sldId id="389" r:id="rId17"/>
    <p:sldId id="390" r:id="rId18"/>
    <p:sldId id="370" r:id="rId19"/>
    <p:sldId id="371" r:id="rId20"/>
    <p:sldId id="387" r:id="rId21"/>
    <p:sldId id="268" r:id="rId22"/>
    <p:sldId id="378" r:id="rId23"/>
    <p:sldId id="272" r:id="rId24"/>
    <p:sldId id="376" r:id="rId25"/>
    <p:sldId id="377" r:id="rId26"/>
    <p:sldId id="404" r:id="rId27"/>
    <p:sldId id="401" r:id="rId28"/>
    <p:sldId id="399" r:id="rId29"/>
    <p:sldId id="383" r:id="rId30"/>
    <p:sldId id="269" r:id="rId31"/>
    <p:sldId id="391" r:id="rId32"/>
    <p:sldId id="394" r:id="rId33"/>
    <p:sldId id="395" r:id="rId34"/>
    <p:sldId id="397" r:id="rId35"/>
    <p:sldId id="396" r:id="rId36"/>
    <p:sldId id="400" r:id="rId37"/>
    <p:sldId id="398" r:id="rId38"/>
    <p:sldId id="403" r:id="rId39"/>
    <p:sldId id="392" r:id="rId40"/>
    <p:sldId id="270" r:id="rId41"/>
    <p:sldId id="393" r:id="rId42"/>
    <p:sldId id="375" r:id="rId43"/>
    <p:sldId id="25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ha Moreno-Ramirez" initials="AM" lastIdx="4" clrIdx="0">
    <p:extLst>
      <p:ext uri="{19B8F6BF-5375-455C-9EA6-DF929625EA0E}">
        <p15:presenceInfo xmlns:p15="http://schemas.microsoft.com/office/powerpoint/2012/main" userId="S-1-5-21-2608872058-1432505909-2668327341-32982" providerId="AD"/>
      </p:ext>
    </p:extLst>
  </p:cmAuthor>
  <p:cmAuthor id="2" name="Gina Garcia-Smith" initials="GG" lastIdx="1" clrIdx="1">
    <p:extLst>
      <p:ext uri="{19B8F6BF-5375-455C-9EA6-DF929625EA0E}">
        <p15:presenceInfo xmlns:p15="http://schemas.microsoft.com/office/powerpoint/2012/main" userId="S-1-5-21-2608872058-1432505909-2668327341-266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93883" autoAdjust="0"/>
  </p:normalViewPr>
  <p:slideViewPr>
    <p:cSldViewPr snapToGrid="0">
      <p:cViewPr varScale="1">
        <p:scale>
          <a:sx n="89" d="100"/>
          <a:sy n="89" d="100"/>
        </p:scale>
        <p:origin x="648"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9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5/12/2022</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5/12/2022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MX"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[Tiempo total de la presentación: 45 minutos. Esto se puede ajustar según sea necesario para adaptarlo a sus horarios.]</a:t>
            </a:r>
          </a:p>
          <a:p>
            <a:endParaRPr lang="es-MX" sz="1400" b="1" dirty="0">
              <a:latin typeface="Arial" panose="020B0604020202020204" pitchFamily="34" charset="0"/>
              <a:cs typeface="Arial" panose="020B0604020202020204" pitchFamily="34" charset="0"/>
            </a:endParaRPr>
          </a:p>
          <a:p>
            <a:pPr algn="l" rtl="0"/>
            <a:r>
              <a:rPr lang="es-MX"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[Nota para los facilitadores: Estas diapositivas incluyen algunos elementos interactivos. Si la interacción no es compatible con la plataforma que está utilizando, no dude en eliminar estas diapositivas. Si desea agregar información específica de la escuela o del distrito escolar, no dude en personalizar esta presentación para adaptarla a sus necesidades y proporcionar información local relevante a las familias</a:t>
            </a: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t>
            </a:r>
            <a:endParaRPr lang="es-MX" sz="1400" b="1" dirty="0">
              <a:latin typeface="Arial" panose="020B0604020202020204" pitchFamily="34" charset="0"/>
              <a:cs typeface="Arial" panose="020B0604020202020204" pitchFamily="34" charset="0"/>
            </a:endParaRPr>
          </a:p>
          <a:p>
            <a:endParaRPr lang="es-MX" sz="1400" b="1" dirty="0">
              <a:latin typeface="Arial" panose="020B0604020202020204" pitchFamily="34" charset="0"/>
              <a:cs typeface="Arial" panose="020B0604020202020204" pitchFamily="34" charset="0"/>
            </a:endParaRPr>
          </a:p>
          <a:p>
            <a:pPr algn="l" rtl="0"/>
            <a:r>
              <a:rPr lang="es-MX"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 minuto]</a:t>
            </a:r>
          </a:p>
          <a:p>
            <a:pPr marL="285750" indent="-285750" algn="l" rtl="0">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¡Bienvenidos! El título de esta presentación es “Reconocimientos en el camino hacia la alfabetización bilingüe: información para padres y familias”.</a:t>
            </a:r>
          </a:p>
          <a:p>
            <a:pPr marL="285750" indent="-285750" algn="l" rtl="0">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La información de esta presentación procede de la División de Apoyo Multilingüe del Departamento de Educación de California o CDE.</a:t>
            </a:r>
          </a:p>
          <a:p>
            <a:pPr marL="285750" indent="-285750" algn="l" rtl="0">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Si tienen más preguntas sobre estos reconocimientos después de la presentación, se les facilitará la información de contacto de la División de Apoyo Multilingüe del CDE.</a:t>
            </a:r>
          </a:p>
          <a:p>
            <a:pPr marL="285750" indent="-285750" algn="l" rtl="0">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0" indent="0" algn="l" rtl="0">
              <a:buFont typeface="Arial" panose="020B0604020202020204" pitchFamily="34" charset="0"/>
              <a:buNone/>
            </a:pPr>
            <a:r>
              <a:rPr lang="es-MX"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[El facilitador se presenta.]</a:t>
            </a:r>
          </a:p>
          <a:p>
            <a:endParaRPr lang="es-MX" sz="1400" dirty="0">
              <a:latin typeface="Arial" panose="020B0604020202020204" pitchFamily="34" charset="0"/>
              <a:cs typeface="Arial" panose="020B0604020202020204" pitchFamily="34" charset="0"/>
            </a:endParaRPr>
          </a:p>
          <a:p>
            <a:pPr algn="l" rtl="0"/>
            <a:r>
              <a:rPr lang="es-MX"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[Haga clic para pasar de diapositiva.]</a:t>
            </a:r>
          </a:p>
        </p:txBody>
      </p:sp>
      <p:sp>
        <p:nvSpPr>
          <p:cNvPr id="4" name="Slide Number Placeholder 3"/>
          <p:cNvSpPr>
            <a:spLocks noGrp="1"/>
          </p:cNvSpPr>
          <p:nvPr>
            <p:ph type="sldNum" sz="quarter" idx="5"/>
          </p:nvPr>
        </p:nvSpPr>
        <p:spPr/>
        <p:txBody>
          <a:bodyPr/>
          <a:lstStyle/>
          <a:p>
            <a:pPr algn="l" rtl="0"/>
            <a:fld id="{0852AC79-A108-4FDF-A0BE-96CEB0D6FF0B}" type="slidenum">
              <a:rPr/>
              <a:t>1</a:t>
            </a:fld>
            <a:endParaRPr lang="es-MX" dirty="0"/>
          </a:p>
        </p:txBody>
      </p:sp>
    </p:spTree>
    <p:extLst>
      <p:ext uri="{BB962C8B-B14F-4D97-AF65-F5344CB8AC3E}">
        <p14:creationId xmlns:p14="http://schemas.microsoft.com/office/powerpoint/2010/main" val="79103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Los beneficios socioculturales incluyen una mayor comprensión de otras culturas del mundo, un aumento de la empatía y una mayor conexión con las culturas de herencia.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multilingüismo también fomenta la conciencia global, la reducción de la discriminación, la mejora de la autoestima y el fortalecimiento de las relaciones intergrupales.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Por último, los beneficios económicos incluyen mayores oportunidades de empleo en diversos sectores públicos y privados y mejores oportunidades de negocio.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Además, el multilingüismo aumenta el estatus profesional y el potencial de ingresos. Como para muchos otros empleadores, los conocimientos de idiomas son muy demandados para el empleo en el gobierno federal.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10</a:t>
            </a:fld>
            <a:endParaRPr lang="es-MX" dirty="0"/>
          </a:p>
        </p:txBody>
      </p:sp>
    </p:spTree>
    <p:extLst>
      <p:ext uri="{BB962C8B-B14F-4D97-AF65-F5344CB8AC3E}">
        <p14:creationId xmlns:p14="http://schemas.microsoft.com/office/powerpoint/2010/main" val="1274424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Como saben, hay múltiples caminos hacia la alfabetización bilingüe.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Estos reconocimientos ofrecen a las escuelas y a los distritos la oportunidad de destacar algunos de estos caminos para animar a los estudiantes a alcanzar la lectoescritura en dos o varios idiomas en la preparatoria y más adelante.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 estos reconocimientos no encajan bien con el camino hacia la lectoescritura en dos idiomas establecido en la escuela o en el distrito, pueden modificarse, o la escuela o el distrito puede optar por crear su propio reconocimiento o criterios que reflejen mejor el modelo o los modelos de programas ofrecidos.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[Este puede ser un buen momento para hablar sobre los caminos hacia el multilingüismo que se ofrecen en la escuela o en el distrito.]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11</a:t>
            </a:fld>
            <a:endParaRPr lang="es-MX" dirty="0"/>
          </a:p>
        </p:txBody>
      </p:sp>
    </p:spTree>
    <p:extLst>
      <p:ext uri="{BB962C8B-B14F-4D97-AF65-F5344CB8AC3E}">
        <p14:creationId xmlns:p14="http://schemas.microsoft.com/office/powerpoint/2010/main" val="356421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Para obtener más información sobre la educación multilingüe, lo que incluye descripciones de modelos de programas, información sobre los beneficios del multilingüismo y recursos para padres, visite la página web de Educación multilingüe del CDE en https://www.cde.ca.gov/sp/el/er/multilingualedu.asp.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12</a:t>
            </a:fld>
            <a:endParaRPr lang="es-MX" dirty="0"/>
          </a:p>
        </p:txBody>
      </p:sp>
    </p:spTree>
    <p:extLst>
      <p:ext uri="{BB962C8B-B14F-4D97-AF65-F5344CB8AC3E}">
        <p14:creationId xmlns:p14="http://schemas.microsoft.com/office/powerpoint/2010/main" val="3936409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Para obtener más información sobre el poder de la lectoescritura en dos y varios idiomas, visite la página web de Alas y Voz en https://californianstogether.org/alas-y-voz/.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Esta página web incluye recursos, videos e información en español para padres y familias.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13</a:t>
            </a:fld>
            <a:endParaRPr lang="es-MX" dirty="0"/>
          </a:p>
        </p:txBody>
      </p:sp>
    </p:spTree>
    <p:extLst>
      <p:ext uri="{BB962C8B-B14F-4D97-AF65-F5344CB8AC3E}">
        <p14:creationId xmlns:p14="http://schemas.microsoft.com/office/powerpoint/2010/main" val="1246122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[10 segundos]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 continuación, repasaré los criterios sugeridos para cada uno de los reconocimientos.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14</a:t>
            </a:fld>
            <a:endParaRPr lang="es-MX" dirty="0"/>
          </a:p>
        </p:txBody>
      </p:sp>
    </p:spTree>
    <p:extLst>
      <p:ext uri="{BB962C8B-B14F-4D97-AF65-F5344CB8AC3E}">
        <p14:creationId xmlns:p14="http://schemas.microsoft.com/office/powerpoint/2010/main" val="1782470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Para reconocer la importancia del multilingüismo, el CDE ha establecido los Reconocimientos en el camino hacia la alfabetización bilingüe.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dirty="0">
              <a:latin typeface="Arial" panose="020B0604020202020204" pitchFamily="34" charset="0"/>
              <a:cs typeface="Arial" panose="020B0604020202020204" pitchFamily="34" charset="0"/>
            </a:endParaRPr>
          </a:p>
          <a:p>
            <a:pPr algn="l" rtl="0"/>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Los tres Reconocimientos en el camino hacia la alfabetización bilingüe disponibles son los siguientes:</a:t>
            </a:r>
          </a:p>
          <a:p>
            <a:pPr algn="l" rtl="0"/>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 Reconocimiento de participación en el programa de lectoescritura en dos idiomas</a:t>
            </a:r>
          </a:p>
          <a:p>
            <a:pPr algn="l" rtl="0"/>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2. Reconocimiento del desarrollo de la lengua materna</a:t>
            </a:r>
          </a:p>
          <a:p>
            <a:pPr algn="l" rtl="0"/>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3. Reconocimiento del logro de la lectoescritura en dos idiomas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sz="1400" dirty="0">
              <a:latin typeface="Arial" panose="020B0604020202020204" pitchFamily="34" charset="0"/>
              <a:cs typeface="Arial" panose="020B0604020202020204" pitchFamily="34" charset="0"/>
            </a:endParaRPr>
          </a:p>
          <a:p>
            <a:endParaRPr lang="es-MX"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856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primer reconocimiento es el Reconocimiento de participación en el programa de lectoescritura en dos idiomas.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Este reconocimiento:</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Está disponible para los estudiantes inscritos en programas de lectoescritura en dos idiomas en escuelas preescolares, jardines de infancia y escuelas primarias y secundarias.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 un reconocimiento de participación que se otorga a todos los estudiantes inscritos en el programa y no se basa en las competencias del estudiante.</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 una entrada en el camino hacia la lectoescritura en dos o varios idiomas.</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Cualquier estudiante inscrito en cualquier tipo de programa multilingüe puede obtener este reconocimiento si participa. Esto podría incluir el programa de doble inmersión (DLI, por sus siglas en inglés), el programa bilingüe de transición, el programa formativo bilingüe, el programa de experiencia elemental en la lengua extranjera (FLEX, por sus siglas en inglés) y el programa de lengua extranjera en escuelas primarias (FLES, por sus siglas en inglés). Los tipos de programas no se limitan a estos, pero estos suelen ser los más frecuentes.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Esto también incluiría a los estudiantes que están inscritos en un programa multilingüe de la comunidad, como un programa tribal o de un centro comunitario diseñado para estudiantes que están recuperando una lengua de herencia.</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Por último, para los aprendices de dos idiomas de escuelas preescolares, cualquier programa que exponga a los estudiantes a dos o más idiomas contaría como programa multilingüe para este reconocimiento.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16</a:t>
            </a:fld>
            <a:endParaRPr lang="es-MX" dirty="0"/>
          </a:p>
        </p:txBody>
      </p:sp>
    </p:spTree>
    <p:extLst>
      <p:ext uri="{BB962C8B-B14F-4D97-AF65-F5344CB8AC3E}">
        <p14:creationId xmlns:p14="http://schemas.microsoft.com/office/powerpoint/2010/main" val="1158876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siguiente reconocimiento es el Reconocimiento del desarrollo de la lengua materna.</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Este reconocimiento:</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Está disponible para estudiantes bilingües emergentes con una lengua materna que no sea inglés en escuelas preescolares, jardines de infancia y escuelas primarias y secundarias.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Se otorga a los estudiantes que demuestran que siguen perfeccionado la lengua materna al participar en actividades adecuadas para su edad en su lengua materna.</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 una entrada en el camino hacia la lectoescritura en dos o varios idiomas.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Aunque una escuela no ofrezca un programa bilingüe u otro programa de idiomas, igual puede reconocer con este premio a los estudiantes con una lengua materna que no sea inglés por su trabajo continuo en esta lengua y el valor que representa.</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Las escuelas y los distritos pueden decidir cuál es la mejor manera de comprobar si los estudiantes han cumplido estos criterios. En el caso de los niños más pequeños, el desarrollo de la lengua materna puede observarse, por ejemplo, durante una visita a casa. Otras formas de comprobar si los estudiantes están en camino a obtener este reconocimiento serían las reuniones de padres y maestros o una encuesta para los padres.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17</a:t>
            </a:fld>
            <a:endParaRPr lang="es-MX" dirty="0"/>
          </a:p>
        </p:txBody>
      </p:sp>
    </p:spTree>
    <p:extLst>
      <p:ext uri="{BB962C8B-B14F-4D97-AF65-F5344CB8AC3E}">
        <p14:creationId xmlns:p14="http://schemas.microsoft.com/office/powerpoint/2010/main" val="3229821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reconocimiento final es el Reconocimiento del logro de la lectoescritura en dos idiomas.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Este reconocimiento:</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Está disponible para los estudiantes al final de la escuela primaria y al final de la escuela secundaria.</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Se basa en las competencias y se otorga a los estudiantes que cumplen criterios específicos de dominio de inglés y uno o más idiomas además de inglés.</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Está alineado con los requisitos del Sello estatal de alfabetización bilingüe.</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Indica que, si un estudiante sigue en este camino en la preparatoria, estará preparado para cumplir los requisitos para obtener el Sello estatal de alfabetización bilingüe.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18</a:t>
            </a:fld>
            <a:endParaRPr lang="es-MX" dirty="0"/>
          </a:p>
        </p:txBody>
      </p:sp>
    </p:spTree>
    <p:extLst>
      <p:ext uri="{BB962C8B-B14F-4D97-AF65-F5344CB8AC3E}">
        <p14:creationId xmlns:p14="http://schemas.microsoft.com/office/powerpoint/2010/main" val="2443473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Me gustaría explicarles los criterios del Reconocimiento del logro de la lectoescritura en dos idiomas, ya que los criterios para este reconocimiento son más complejos que los de los otros dos.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facilitador puede abrir la página web y explicar a los participantes las distintas formas en las que los estudiantes pueden demostrar dominio de inglés y de uno o más idiomas además de inglés.]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19</a:t>
            </a:fld>
            <a:endParaRPr lang="es-MX" dirty="0"/>
          </a:p>
        </p:txBody>
      </p:sp>
    </p:spTree>
    <p:extLst>
      <p:ext uri="{BB962C8B-B14F-4D97-AF65-F5344CB8AC3E}">
        <p14:creationId xmlns:p14="http://schemas.microsoft.com/office/powerpoint/2010/main" val="205010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Primero, me gustaría darles un esquema de esta presentación.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Hoy comenzaremos con un resumen del programa centrado en su propósito, estructura e información sobre el valor del multilingüismo y la lectoescritura.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 continuación, repasaré los criterios de los tres Reconocimientos en el camino hacia la alfabetización bilingüe: el Reconocimiento de participación en el programa de lectoescritura en dos idiomas, el Reconocimiento del desarrollo de la lengua materna y el Reconocimiento del logro de la lectoescritura en dos idiomas.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Después hablaremos de cómo pueden apoyar a sus hijos en el desarrollo de la lectoescritura en dos o varios idiomas en casa y les proporcionaré información y recursos que pueden ser útiles.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Por último, terminaremos con un tiempo para preguntas y respuestas. De nuevo, si tienen preguntas para la División de Apoyo Multilingüe del CDE, su información de contacto se facilitará al final de la presentación.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a:t>
            </a:fld>
            <a:endParaRPr lang="es-MX" dirty="0"/>
          </a:p>
        </p:txBody>
      </p:sp>
    </p:spTree>
    <p:extLst>
      <p:ext uri="{BB962C8B-B14F-4D97-AF65-F5344CB8AC3E}">
        <p14:creationId xmlns:p14="http://schemas.microsoft.com/office/powerpoint/2010/main" val="3340758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[5 minutos]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 la reunión es presencial, el facilitador puede pedir a los participantes que debatan en grupos pequeños o en parejas. Si la reunión es virtual, el facilitador puede separar a los participantes en salas de grupos pequeños para el debate.]</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Tómense unos minutos para debatir lo siguiente en grupos pequeños: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¿Para qué reconocimiento o reconocimientos piensan que sus hijos pueden ser elegibles?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¿Cómo pueden comunicarse con los maestros o los consejeros de sus hijos o con un administrador de la escuela para preguntar sobre este reconocimiento?</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¿Cómo pueden compartir esta información con otros padres?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[Deles a los participantes 4 minutos para debatir.]</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¿Alguien tiene ideas sobre cómo comunicarse con otras personas para difundir estos reconocimientos? </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[Deles a los participantes tiempo que compartan ideas y tomen nota, si es posible.]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20</a:t>
            </a:fld>
            <a:endParaRPr lang="es-MX" dirty="0"/>
          </a:p>
        </p:txBody>
      </p:sp>
    </p:spTree>
    <p:extLst>
      <p:ext uri="{BB962C8B-B14F-4D97-AF65-F5344CB8AC3E}">
        <p14:creationId xmlns:p14="http://schemas.microsoft.com/office/powerpoint/2010/main" val="371217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Entonces, ¿qué reciben los estudiantes que obtienen uno o más de estos reconocimientos?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Cada estudiante que cumpla los requisitos puede recibir un certificado. Hay distintos certificados para cada reconocimiento.</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Algunas escuelas o distritos también pueden optar por crear sus propios certificados o entregar otro tipo de reconocimiento además o en lugar de estos.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 la escuela o el distrito tiene otros reconocimientos, comparta esa información ahora.]</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21</a:t>
            </a:fld>
            <a:endParaRPr lang="es-MX" dirty="0"/>
          </a:p>
        </p:txBody>
      </p:sp>
    </p:spTree>
    <p:extLst>
      <p:ext uri="{BB962C8B-B14F-4D97-AF65-F5344CB8AC3E}">
        <p14:creationId xmlns:p14="http://schemas.microsoft.com/office/powerpoint/2010/main" val="3436175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[2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¿Tienen alguna pregunta sobre lo que vimos hasta ahora?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una pausa para responder las preguntas, ya sea en el chat o de manera 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22</a:t>
            </a:fld>
            <a:endParaRPr lang="es-MX" dirty="0"/>
          </a:p>
        </p:txBody>
      </p:sp>
    </p:spTree>
    <p:extLst>
      <p:ext uri="{BB962C8B-B14F-4D97-AF65-F5344CB8AC3E}">
        <p14:creationId xmlns:p14="http://schemas.microsoft.com/office/powerpoint/2010/main" val="3009243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[10 segundos]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Ahora, les daré información sobre cómo pueden apoyar a sus hijos para que desarrollen la alfabetización bilingüe, independientemente de si están inscritos o no en un programa multilingüe.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Esta información es de especial importancia para los padres o las familias que quieran ayudar a sus hijos a desarrollar o a mantener la lengua materna y a obtener el Reconocimiento del desarrollo de la lengua materna.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23</a:t>
            </a:fld>
            <a:endParaRPr lang="es-MX" dirty="0"/>
          </a:p>
        </p:txBody>
      </p:sp>
    </p:spTree>
    <p:extLst>
      <p:ext uri="{BB962C8B-B14F-4D97-AF65-F5344CB8AC3E}">
        <p14:creationId xmlns:p14="http://schemas.microsoft.com/office/powerpoint/2010/main" val="1555029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 en casa hablan un idioma que no sea inglés, o un idioma además de inglés, deben encontrar oportunidades para leer, escribir, hablar y escuchar la lengua materna con sus hijos.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 no pueden ayudar con todas estas partes de la alfabetización bilingüe, igual contribuirán mucho con sus hijos dándoles oportunidades para interactuar mediante cualquiera de estas formas de comunicación en las que ustedes puedan brindar apoyo.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24</a:t>
            </a:fld>
            <a:endParaRPr lang="es-MX" dirty="0"/>
          </a:p>
        </p:txBody>
      </p:sp>
    </p:spTree>
    <p:extLst>
      <p:ext uri="{BB962C8B-B14F-4D97-AF65-F5344CB8AC3E}">
        <p14:creationId xmlns:p14="http://schemas.microsoft.com/office/powerpoint/2010/main" val="1869343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Hay muchas formas de ayudar a sus hijos con la lectura en la lengua materna.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Como cuidadores, pueden ayudar a los niños más pequeños a desarrollar las habilidades de lectura animándolos a leer o leyéndoles cuentos o textos de no ficción adecuados para la edad en la lengua materna. También pueden ayudarlos a reconocer letras o caracteres en la lengua materna o a reconocer o pronunciar palabras o caracteres en la lengua materna. Otra forma de ayudar a sus hijos en la alfabetización temprana es hacer juegos relacionados con rimas, el alfabeto o letras/caracteres en la lengua materna.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 el caso de los niños más grandes, pueden animarlos a leer libros (de ficción o no ficción), cuentos, historietas, recetas, revistas u otros textos adecuados para la edad en la lengua materna, incluida la lectura a niños más pequeños en la lengua materna. Leer juntos en familia también es una actividad excelente para niños de cualquier edad.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25</a:t>
            </a:fld>
            <a:endParaRPr lang="es-MX" dirty="0"/>
          </a:p>
        </p:txBody>
      </p:sp>
    </p:spTree>
    <p:extLst>
      <p:ext uri="{BB962C8B-B14F-4D97-AF65-F5344CB8AC3E}">
        <p14:creationId xmlns:p14="http://schemas.microsoft.com/office/powerpoint/2010/main" val="2898851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También hay muchas formas de ayudar a sus hijos con la escritura y redacción en la lengua materna.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 el caso de los niños más pequeños, como cuidadores, pueden ayudarlos con una combinación de dibujo, dictado y escritura y redacción para contar un cuento o describir algo en la lengua materna. Cuando ellos dibujen una imagen, pueden pedirles que la describan en la lengua materna y que escriban lo que les digan. También pueden ayudarlos a practicar la escritura de letras o caracteres en la lengua materna o la escritura de palabras simples en la lengua materna juntos.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 el caso de los niños más grandes, pueden animarlos a escribir un cuento, un poema o una carta en la lengua materna. Podrían escribirle a un familiar en la lengua materna o hacer una historieta para un hermano más pequeño. También pueden animarlos a escribir un diario en la lengua materna.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26</a:t>
            </a:fld>
            <a:endParaRPr lang="es-MX" dirty="0"/>
          </a:p>
        </p:txBody>
      </p:sp>
    </p:spTree>
    <p:extLst>
      <p:ext uri="{BB962C8B-B14F-4D97-AF65-F5344CB8AC3E}">
        <p14:creationId xmlns:p14="http://schemas.microsoft.com/office/powerpoint/2010/main" val="3891778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Otra forma importante de apoyar a sus hijos en la lengua materna es mediante la expresión oral.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 el caso de los niños más pequeños, como cuidadores, pueden hacerles preguntas y animarlos a responder en la lengua materna mientras los ayudan a hacer una comida o juegan con ustedes o un hermano. También pueden señalar y nombrar objetos en la lengua materna. Cuando lean juntos, pueden hablar sobre el cuento en la lengua materna y pueden hacerles preguntas sobre él. También pueden cantar, jugar o resolver acertijos en la lengua materna.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 el caso de los niños más grandes, pueden animarlos a enseñarle a un hermano un juego en la lengua materna; contar un cuento en la lengua materna; explicar en la lengua materna lo que aprendieron en la escuela ese día; hablar por teléfono con un familiar en la lengua materna; entrevistar a un familiar más grande en la lengua materna,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27</a:t>
            </a:fld>
            <a:endParaRPr lang="es-MX" dirty="0"/>
          </a:p>
        </p:txBody>
      </p:sp>
    </p:spTree>
    <p:extLst>
      <p:ext uri="{BB962C8B-B14F-4D97-AF65-F5344CB8AC3E}">
        <p14:creationId xmlns:p14="http://schemas.microsoft.com/office/powerpoint/2010/main" val="3589240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último aspecto de la alfabetización bilingüe en el que pueden apoyar a sus hijos es la comprensión auditiva.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 el caso de los niños más pequeños, como cuidadores, pueden enseñarles una habilidad nueva mientras hablan en la lengua materna; leerles un cuento en la lengua materna; jugar un juego que incluya comprensión auditiva en la lengua materna;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 el caso de los niños más grandes, también pueden enseñarles una habilidad nueva mientras hablan en la lengua materna; leerles un cuento en la lengua materna; animarlos a entrevistar a un familiar más grande en la lengua materna; escuchar la radio, mirar una película o un programa de televisión en la lengua materna y hablar sobre eso después; escuchar un discurso o un sermón en la lengua materna;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28</a:t>
            </a:fld>
            <a:endParaRPr lang="es-MX" dirty="0"/>
          </a:p>
        </p:txBody>
      </p:sp>
    </p:spTree>
    <p:extLst>
      <p:ext uri="{BB962C8B-B14F-4D97-AF65-F5344CB8AC3E}">
        <p14:creationId xmlns:p14="http://schemas.microsoft.com/office/powerpoint/2010/main" val="1614803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[6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 la reunión es presencial, el facilitador puede pedir a los participantes que debatan en grupos pequeños o en parejas. Si la reunión es virtual, el facilitador puede separar a los participantes en salas de grupos pequeños para el debate.]</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Tómense unos minutos para debatir lo siguiente en grupos pequeños: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¿Cuál es una de las formas en las que actualmente apoyan a sus hijos en el desarrollo de la alfabetización (lectura, escritura y redacción, expresión oral y comprensión auditiva) en la lengua materna? </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¿De qué otra forma podrían apoyar a sus hijos en el desarrollo de la alfabetización (lectura, escritura y redacción, expresión oral y comprensión auditiva) en la lengua materna?</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[Deles a los participantes 4 minutos para que hablen en grupos. Luego, pídales que compartan las ideas.]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29</a:t>
            </a:fld>
            <a:endParaRPr lang="es-MX" dirty="0"/>
          </a:p>
        </p:txBody>
      </p:sp>
    </p:spTree>
    <p:extLst>
      <p:ext uri="{BB962C8B-B14F-4D97-AF65-F5344CB8AC3E}">
        <p14:creationId xmlns:p14="http://schemas.microsoft.com/office/powerpoint/2010/main" val="322161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[10 segundos]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Me gustaría comenzar con un resumen del Programa de reconocimientos en el camino hacia la alfabetización bilingüe.</a:t>
            </a: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3</a:t>
            </a:fld>
            <a:endParaRPr lang="es-MX" dirty="0"/>
          </a:p>
        </p:txBody>
      </p:sp>
    </p:spTree>
    <p:extLst>
      <p:ext uri="{BB962C8B-B14F-4D97-AF65-F5344CB8AC3E}">
        <p14:creationId xmlns:p14="http://schemas.microsoft.com/office/powerpoint/2010/main" val="3857609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[30 segundos]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Hay muchos recursos que pueden ayudarlos a apoyar a sus hijos para que desarrollen la alfabetización bilingüe.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Por ejemplo, los artículos “Todos los días ofrecen oportunidades para el desarrollo del habla, el lenguaje y la alfabetización” y “Varios idiomas en el hogar: mitos y beneficios”, en la página web de First 5 California, son recursos útiles.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[Copie los enlaces de estas páginas web en el chat o comparta esta presentación con los participantes. Hay más recursos en la próxima diapositiva.]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30</a:t>
            </a:fld>
            <a:endParaRPr lang="es-MX" dirty="0"/>
          </a:p>
        </p:txBody>
      </p:sp>
    </p:spTree>
    <p:extLst>
      <p:ext uri="{BB962C8B-B14F-4D97-AF65-F5344CB8AC3E}">
        <p14:creationId xmlns:p14="http://schemas.microsoft.com/office/powerpoint/2010/main" val="818628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[30 segundos]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Además, la página web sobre aprendizaje temprano: “¡Hablen, lean y canten!” del Departamento de Educación de los EE. UU. y la página web de ¡Colorín, Colorado! Para las Familias brindan recursos que pueden ser útiles.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[Copie los enlaces de estas páginas web en el chat o comparta esta presentación con los participantes.]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31</a:t>
            </a:fld>
            <a:endParaRPr lang="es-MX" dirty="0"/>
          </a:p>
        </p:txBody>
      </p:sp>
    </p:spTree>
    <p:extLst>
      <p:ext uri="{BB962C8B-B14F-4D97-AF65-F5344CB8AC3E}">
        <p14:creationId xmlns:p14="http://schemas.microsoft.com/office/powerpoint/2010/main" val="2400625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Los Reconocimientos en el camino hacia la alfabetización bilingüe son pasos hacia el desarrollo de la lectoescritura en dos idiomas.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Sello estatal de alfabetización bilingüe se otorga a los graduados de la preparatoria que han demostrado un nivel alto de dominio en lectura, escritura y redacción, comprensión auditiva y expresión oral en uno o más idiomas además de inglés.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Este prestigioso premio es algo sobre lo que pueden hablar con sus hijos y sus maestros y consejeros de manera anticipada para asegurarse de que sus hijos estén listos para alcanzar ese nivel en la preparatoria.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Pueden encontrar más información en la página web del Sello estatal de alfabetización bilingüe del CDE.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Un buen punto de partida con los niños más pequeños es contarles cuál es el premio y por qué es importante. Expliquen lo valiosa que es la lectoescritura en dos idiomas y lo que significa para ustedes, sus familias y sus comunidades, y para el futuro de sus hijos en la universidad, la carrera profesional y más. </a:t>
            </a:r>
            <a:endPar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32</a:t>
            </a:fld>
            <a:endParaRPr lang="es-MX" dirty="0"/>
          </a:p>
        </p:txBody>
      </p:sp>
    </p:spTree>
    <p:extLst>
      <p:ext uri="{BB962C8B-B14F-4D97-AF65-F5344CB8AC3E}">
        <p14:creationId xmlns:p14="http://schemas.microsoft.com/office/powerpoint/2010/main" val="3214157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[10 segundos]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Por último, tenemos un tiempo para preguntas y respuestas antes de cerrar la sesión.</a:t>
            </a:r>
            <a:endPar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33</a:t>
            </a:fld>
            <a:endParaRPr lang="es-MX" dirty="0"/>
          </a:p>
        </p:txBody>
      </p:sp>
    </p:spTree>
    <p:extLst>
      <p:ext uri="{BB962C8B-B14F-4D97-AF65-F5344CB8AC3E}">
        <p14:creationId xmlns:p14="http://schemas.microsoft.com/office/powerpoint/2010/main" val="4013489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[5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¿Tienen alguna pregunta?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una pausa y reciba preguntas, ya sea en el chat o de manera 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266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[Agregue una diapositiva con la información de contacto del facilitador para las preguntas específicas sobre la escuela o el distrito.]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 tienen preguntas sobre el Programa de Reconocimientos en el camino hacia la alfabetización bilingüe, comuníquense con la División de Apoyo Multilingüe del CDE por teléfono al 916-319-0938 o por correo electrónico a SEAL@cde.ca.gov.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La página web de Reconocimientos en el camino hacia la alfabetización bilingüe del CDE también tiene más información y recursos relacionados con este programa.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35</a:t>
            </a:fld>
            <a:endParaRPr lang="es-MX" dirty="0"/>
          </a:p>
        </p:txBody>
      </p:sp>
    </p:spTree>
    <p:extLst>
      <p:ext uri="{BB962C8B-B14F-4D97-AF65-F5344CB8AC3E}">
        <p14:creationId xmlns:p14="http://schemas.microsoft.com/office/powerpoint/2010/main" val="293366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[20 segundos]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Muchas gracias a todos por apoyar a sus hijos y por su interés en este programa.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36</a:t>
            </a:fld>
            <a:endParaRPr lang="es-MX" dirty="0"/>
          </a:p>
        </p:txBody>
      </p:sp>
    </p:spTree>
    <p:extLst>
      <p:ext uri="{BB962C8B-B14F-4D97-AF65-F5344CB8AC3E}">
        <p14:creationId xmlns:p14="http://schemas.microsoft.com/office/powerpoint/2010/main" val="2495885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propósito de este programa es reconocer a los estudiantes de escuelas preescolares, jardines de infancia y escuelas primarias y secundarias que han demostrado un progreso hacia el dominio de la expresión oral, la comprensión auditiva, la lectura y la escritura y redacción en uno o más idiomas además de inglés.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Tal como el Sello estatal de alfabetización bilingüe reconoce a los graduados de la preparatoria que han alcanzado un nivel alto de lectoescritura en uno o más idiomas además de inglés, este programa proporciona un reconocimiento a los estudiantes que están en el camino hacia la lectoescritura en dos idiomas en segmentos educativos clave a lo largo de su recorrido educativo.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4</a:t>
            </a:fld>
            <a:endParaRPr lang="es-MX" dirty="0"/>
          </a:p>
        </p:txBody>
      </p:sp>
    </p:spTree>
    <p:extLst>
      <p:ext uri="{BB962C8B-B14F-4D97-AF65-F5344CB8AC3E}">
        <p14:creationId xmlns:p14="http://schemas.microsoft.com/office/powerpoint/2010/main" val="271277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Además del propósito general, hay otros objetivos que este programa espera alcanzar. Entre ellos, se incluyen los siguientes: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Animar a los estudiantes a estudiar idiomas, continuar su estudio de idiomas y convertirse en multilingües.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Concientizar sobre los requisitos del Sello estatal de alfabetización bilingüe y garantizar que los estudiantes multilingües tengan la información que necesitan para cumplir estos requisitos y obtener el Sello estatal de alfabetización bilingüe cuando se gradúan de la preparatoria.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Certificar el progreso hacia la lectoescritura en dos idiomas.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Preparar a los estudiantes con las competencias del siglo XXI.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[Más información en la diapositiva siguiente.]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5</a:t>
            </a:fld>
            <a:endParaRPr lang="es-MX" dirty="0"/>
          </a:p>
        </p:txBody>
      </p:sp>
    </p:spTree>
    <p:extLst>
      <p:ext uri="{BB962C8B-B14F-4D97-AF65-F5344CB8AC3E}">
        <p14:creationId xmlns:p14="http://schemas.microsoft.com/office/powerpoint/2010/main" val="1729060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Los objetivos también incluyen: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Reconocer y promover la enseñanza de idiomas del mundo en las escuelas públicas.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Fortalecer las relaciones intergrupales, afirmar el valor de la diversidad y honrar las múltiples culturas, historias e idiomas de una comunidad.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Implementar los principios uno y cuatro de la Política del modelo educativo para aprendices de inglés en California mediante la creación de un camino alineado y claro hacia el multilingüismo que adopte los idiomas y las culturas del hogar y de la comunidad de los estudiantes como recursos.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6</a:t>
            </a:fld>
            <a:endParaRPr lang="es-MX" dirty="0"/>
          </a:p>
        </p:txBody>
      </p:sp>
    </p:spTree>
    <p:extLst>
      <p:ext uri="{BB962C8B-B14F-4D97-AF65-F5344CB8AC3E}">
        <p14:creationId xmlns:p14="http://schemas.microsoft.com/office/powerpoint/2010/main" val="3961788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indent="0" algn="l" rtl="0">
              <a:buFont typeface="Arial" panose="020B0604020202020204" pitchFamily="34" charset="0"/>
              <a:buNone/>
            </a:pPr>
            <a:endParaRPr lang="es-MX"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Los Reconocimientos en el camino hacia la alfabetización bilingüe son un programa opcional, y la participación es voluntaria. Las agencias de educación locales, o LEA, pueden personalizar los criterios para adaptarlos a sus necesidades locales y garantizar que los criterios reflejen los objetivos de su programa. A diferencia del Sello estatal de alfabetización bilingüe, este programa no está establecido en el </a:t>
            </a:r>
            <a:r>
              <a:rPr lang="es-MX" sz="1400" b="0" i="1"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Código de Educación</a:t>
            </a:r>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de California y, por lo tanto, los criterios son solo sugerencias y pueden ser modificados.</a:t>
            </a:r>
          </a:p>
          <a:p>
            <a:pPr marL="285750" indent="-285750" algn="l" rtl="0">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El CDE ofrece criterios opcionales, orientación y plantillas de certificados como recurso. Las LEA pueden optar por utilizar o modificar los materiales proporcionados. No es necesario presentar información sobre el estudiante al CDE para poder participar. Las LEA deben mantener registros locales.</a:t>
            </a:r>
          </a:p>
          <a:p>
            <a:pPr marL="285750" indent="-285750" algn="l" rtl="0">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Los Reconocimientos en el camino hacia la alfabetización bilingüe pueden otorgarse en cualquier idioma del mundo, además de inglés, incluidas las lenguas indígenas, los idiomas sin sistema escrito y el lenguaje de señas americano.</a:t>
            </a:r>
          </a:p>
          <a:p>
            <a:pPr marL="285750" indent="-285750" algn="l" rtl="0">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pPr marL="0" indent="0" algn="l" rtl="0">
              <a:buFont typeface="Arial" panose="020B0604020202020204" pitchFamily="34" charset="0"/>
              <a:buNone/>
            </a:pPr>
            <a:endParaRPr lang="es-MX"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lgn="l" rtl="0"/>
            <a:fld id="{0852AC79-A108-4FDF-A0BE-96CEB0D6FF0B}" type="slidenum">
              <a:rPr/>
              <a:t>7</a:t>
            </a:fld>
            <a:endParaRPr lang="es-MX" dirty="0"/>
          </a:p>
        </p:txBody>
      </p:sp>
    </p:spTree>
    <p:extLst>
      <p:ext uri="{BB962C8B-B14F-4D97-AF65-F5344CB8AC3E}">
        <p14:creationId xmlns:p14="http://schemas.microsoft.com/office/powerpoint/2010/main" val="335760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indent="0" algn="l" rtl="0">
              <a:buFont typeface="Arial" panose="020B0604020202020204" pitchFamily="34" charset="0"/>
              <a:buNone/>
            </a:pPr>
            <a:endParaRPr lang="es-MX" sz="12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¿Cuál es la diferencia entre ser multilingüe o bilingüe y dominar la lectoescritura en dos o varios idiomas?</a:t>
            </a:r>
          </a:p>
          <a:p>
            <a:pPr marL="285750" indent="-285750" algn="l" rtl="0">
              <a:buFont typeface="Arial" panose="020B0604020202020204" pitchFamily="34" charset="0"/>
              <a:buChar char="•"/>
            </a:pPr>
            <a:endParaRPr lang="es-MX" sz="12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“-lingüe” se refiere a la capacidad de hablar y escuchar en el idioma. Se trata de habilidades valiosas que permiten a las personas comunicarse con los demás.</a:t>
            </a:r>
          </a:p>
          <a:p>
            <a:pPr marL="285750" indent="-285750" algn="l" rtl="0">
              <a:buFont typeface="Arial" panose="020B0604020202020204" pitchFamily="34" charset="0"/>
              <a:buChar char="•"/>
            </a:pPr>
            <a:endParaRPr lang="es-MX" sz="12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La “lectoescritura” también incluye la capacidad de leer y escribir en el idioma. Estas habilidades aumentan la capacidad de las personas para comunicarse en el idioma y también ofrecen más oportunidades a las personas que pueden hablar, escuchar, leer y escribir en el idioma.</a:t>
            </a:r>
          </a:p>
          <a:p>
            <a:pPr marL="285750" indent="-285750" algn="l" rtl="0">
              <a:buFont typeface="Arial" panose="020B0604020202020204" pitchFamily="34" charset="0"/>
              <a:buChar char="•"/>
            </a:pPr>
            <a:endParaRPr lang="es-MX" sz="12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No todos los idiomas incluyen un sistema escrito y no todas las personas que son bilingües o multilingües también dominan la lectoescritura en dos o varios idiomas.</a:t>
            </a:r>
          </a:p>
          <a:p>
            <a:pPr marL="285750" indent="-285750" algn="l" rtl="0">
              <a:buFont typeface="Arial" panose="020B0604020202020204" pitchFamily="34" charset="0"/>
              <a:buChar char="•"/>
            </a:pPr>
            <a:endParaRPr lang="es-MX" sz="12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Por lo tanto, apoyar a sus hijos para que desarrollen el bilingüismo o el multilingüismo es un regalo importante, independientemente de que también los apoyen en el desarrollo de la alfabetización en la lengua materna. </a:t>
            </a:r>
          </a:p>
          <a:p>
            <a:pPr marL="285750" indent="-285750" algn="l" rtl="0">
              <a:buFont typeface="Arial" panose="020B0604020202020204" pitchFamily="34" charset="0"/>
              <a:buChar char="•"/>
            </a:pPr>
            <a:endParaRPr lang="es-MX"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8</a:t>
            </a:fld>
            <a:endParaRPr lang="es-MX" dirty="0"/>
          </a:p>
        </p:txBody>
      </p:sp>
    </p:spTree>
    <p:extLst>
      <p:ext uri="{BB962C8B-B14F-4D97-AF65-F5344CB8AC3E}">
        <p14:creationId xmlns:p14="http://schemas.microsoft.com/office/powerpoint/2010/main" val="1448733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multilingüismo tiene muchos beneficios. Entre ellos, se incluyen beneficios cognitivos, educativos, socioculturales y económicos.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Algunos de los beneficios cognitivos del multilingüismo son los siguientes: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Mejora de la función ejecutiva, que incluye el control de la atención y el cambio de ejercicio o la flexibilidad mental.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multilingüismo también puede retrasar el inicio del deterioro cognitivo relacionado con la edad y la aparición de enfermedades como el Alzheimer.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Algunos de los beneficios educativos del multilingüismo incluyen que los estudiantes inscritos en programas de dos idiomas tienen un rendimiento similar o superior al de los estudiantes de programas que son solo en inglés.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También han mejorado los resultados del aprendizaje en varias materias.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multilingüismo está asociado con un aumento del índice de graduación de la preparatoria de los hijos de inmigrantes.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9</a:t>
            </a:fld>
            <a:endParaRPr lang="es-MX" dirty="0"/>
          </a:p>
        </p:txBody>
      </p:sp>
    </p:spTree>
    <p:extLst>
      <p:ext uri="{BB962C8B-B14F-4D97-AF65-F5344CB8AC3E}">
        <p14:creationId xmlns:p14="http://schemas.microsoft.com/office/powerpoint/2010/main" val="809374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
        <p:nvSpPr>
          <p:cNvPr id="11" name="Google Shape;32;p45">
            <a:extLst>
              <a:ext uri="{FF2B5EF4-FFF2-40B4-BE49-F238E27FC236}">
                <a16:creationId xmlns:a16="http://schemas.microsoft.com/office/drawing/2014/main" id="{BD1E99D9-D060-4DC9-A455-3189C962C693}"/>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53372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
        <p:nvSpPr>
          <p:cNvPr id="4" name="Google Shape;32;p45">
            <a:extLst>
              <a:ext uri="{FF2B5EF4-FFF2-40B4-BE49-F238E27FC236}">
                <a16:creationId xmlns:a16="http://schemas.microsoft.com/office/drawing/2014/main" id="{35B69C1F-3451-4DCE-AE02-468F187FB2AC}"/>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265687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
        <p:nvSpPr>
          <p:cNvPr id="5" name="Google Shape;32;p45">
            <a:extLst>
              <a:ext uri="{FF2B5EF4-FFF2-40B4-BE49-F238E27FC236}">
                <a16:creationId xmlns:a16="http://schemas.microsoft.com/office/drawing/2014/main" id="{A0929CF4-FD4B-495D-A40B-CF52899453D0}"/>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013846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
        <p:nvSpPr>
          <p:cNvPr id="4" name="Google Shape;32;p45">
            <a:extLst>
              <a:ext uri="{FF2B5EF4-FFF2-40B4-BE49-F238E27FC236}">
                <a16:creationId xmlns:a16="http://schemas.microsoft.com/office/drawing/2014/main" id="{5CE3CD15-CFBB-4710-BFB3-CDB9BE05BE02}"/>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837352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5" name="Google Shape;32;p45">
            <a:extLst>
              <a:ext uri="{FF2B5EF4-FFF2-40B4-BE49-F238E27FC236}">
                <a16:creationId xmlns:a16="http://schemas.microsoft.com/office/drawing/2014/main" id="{50A04C89-CE14-49BD-B25C-329270B9DB7F}"/>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198082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ca.gov/sp/el/er/multilingualedu.asp"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hyperlink" Target="https://californianstogether.org/alas-y-voz/"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hyperlink" Target="https://www.cde.ca.gov/sp/el/er/blitattainment.asp"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hyperlink" Target="https://www.first5california.com/en-us/articles/everyday-opportunities-for-speech-language-and-literacy-development-newborn-baby-toddler-preschooler/"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www.first5california.com/en-us/articles/multiple-languages-in-the-home-benefits-and-myths-newborn-baby-toddler-preschooler/"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ed.gov/early-learning/talk-read-sing"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s://www.colorincolorado.org/familie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cde.ca.gov/sp/el/er/sealofbiliteracy.asp"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SEAL@cde.ca.gov"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hyperlink" Target="https://www.cde.ca.gov/sp/el/er/biltrcypathwy.asp"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287B-3956-4411-90CB-C098D6858A2F}"/>
              </a:ext>
            </a:extLst>
          </p:cNvPr>
          <p:cNvSpPr>
            <a:spLocks noGrp="1"/>
          </p:cNvSpPr>
          <p:nvPr>
            <p:ph type="ctrTitle"/>
          </p:nvPr>
        </p:nvSpPr>
        <p:spPr>
          <a:xfrm>
            <a:off x="2815565" y="1129392"/>
            <a:ext cx="9153525" cy="3347821"/>
          </a:xfrm>
        </p:spPr>
        <p:txBody>
          <a:bodyPr>
            <a:normAutofit fontScale="90000"/>
          </a:bodyPr>
          <a:lstStyle/>
          <a:p>
            <a:pPr rtl="0"/>
            <a:r>
              <a:rPr lang="es-MX" sz="4400" b="0" i="0" u="none" baseline="0" dirty="0"/>
              <a:t>Reconocimientos en el camino hacia la alfabetización bilingüe: </a:t>
            </a:r>
            <a:br>
              <a:rPr lang="es-MX" sz="4400" dirty="0"/>
            </a:br>
            <a:r>
              <a:rPr lang="es-MX" sz="4400" b="0" i="0" u="none" baseline="0" dirty="0"/>
              <a:t>información para padres y familias</a:t>
            </a:r>
            <a:br>
              <a:rPr lang="es-MX" dirty="0"/>
            </a:br>
            <a:br>
              <a:rPr lang="es-MX" dirty="0"/>
            </a:br>
            <a:r>
              <a:rPr lang="es-MX" sz="3100" b="0" i="0" u="none" baseline="0" dirty="0"/>
              <a:t>Departamento de Educación de California (CDE, por sus siglas en inglés) </a:t>
            </a:r>
            <a:br>
              <a:rPr lang="es-MX" sz="3100" dirty="0"/>
            </a:br>
            <a:r>
              <a:rPr lang="es-MX" sz="3100" b="0" i="0" u="none" baseline="0" dirty="0"/>
              <a:t>División de Apoyo Multilingüe </a:t>
            </a:r>
          </a:p>
        </p:txBody>
      </p:sp>
    </p:spTree>
    <p:extLst>
      <p:ext uri="{BB962C8B-B14F-4D97-AF65-F5344CB8AC3E}">
        <p14:creationId xmlns:p14="http://schemas.microsoft.com/office/powerpoint/2010/main" val="368290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AE7A-89BF-4EA8-93DD-9B56304F2048}"/>
              </a:ext>
            </a:extLst>
          </p:cNvPr>
          <p:cNvSpPr>
            <a:spLocks noGrp="1"/>
          </p:cNvSpPr>
          <p:nvPr>
            <p:ph type="title"/>
          </p:nvPr>
        </p:nvSpPr>
        <p:spPr/>
        <p:txBody>
          <a:bodyPr/>
          <a:lstStyle/>
          <a:p>
            <a:pPr rtl="0"/>
            <a:r>
              <a:rPr lang="es-MX" b="0" i="0" u="none" baseline="0" dirty="0"/>
              <a:t>Beneficios del multilingüismo (2)</a:t>
            </a:r>
          </a:p>
        </p:txBody>
      </p:sp>
      <p:graphicFrame>
        <p:nvGraphicFramePr>
          <p:cNvPr id="4" name="Table 3">
            <a:extLst>
              <a:ext uri="{FF2B5EF4-FFF2-40B4-BE49-F238E27FC236}">
                <a16:creationId xmlns:a16="http://schemas.microsoft.com/office/drawing/2014/main" id="{197F3CF2-660C-44EE-9AAA-1625D41A3FC4}"/>
              </a:ext>
            </a:extLst>
          </p:cNvPr>
          <p:cNvGraphicFramePr>
            <a:graphicFrameLocks noGrp="1"/>
          </p:cNvGraphicFramePr>
          <p:nvPr>
            <p:extLst>
              <p:ext uri="{D42A27DB-BD31-4B8C-83A1-F6EECF244321}">
                <p14:modId xmlns:p14="http://schemas.microsoft.com/office/powerpoint/2010/main" val="3617543109"/>
              </p:ext>
            </p:extLst>
          </p:nvPr>
        </p:nvGraphicFramePr>
        <p:xfrm>
          <a:off x="273377" y="1918280"/>
          <a:ext cx="11642268" cy="4660346"/>
        </p:xfrm>
        <a:graphic>
          <a:graphicData uri="http://schemas.openxmlformats.org/drawingml/2006/table">
            <a:tbl>
              <a:tblPr firstRow="1" bandRow="1">
                <a:tableStyleId>{7DF18680-E054-41AD-8BC1-D1AEF772440D}</a:tableStyleId>
              </a:tblPr>
              <a:tblGrid>
                <a:gridCol w="5821134">
                  <a:extLst>
                    <a:ext uri="{9D8B030D-6E8A-4147-A177-3AD203B41FA5}">
                      <a16:colId xmlns:a16="http://schemas.microsoft.com/office/drawing/2014/main" val="303277476"/>
                    </a:ext>
                  </a:extLst>
                </a:gridCol>
                <a:gridCol w="5821134">
                  <a:extLst>
                    <a:ext uri="{9D8B030D-6E8A-4147-A177-3AD203B41FA5}">
                      <a16:colId xmlns:a16="http://schemas.microsoft.com/office/drawing/2014/main" val="3430018923"/>
                    </a:ext>
                  </a:extLst>
                </a:gridCol>
              </a:tblGrid>
              <a:tr h="545546">
                <a:tc>
                  <a:txBody>
                    <a:bodyPr/>
                    <a:lstStyle/>
                    <a:p>
                      <a:pPr algn="l" rtl="0"/>
                      <a:r>
                        <a:rPr lang="es-MX" sz="2400" b="0" i="0" u="none" baseline="0" dirty="0">
                          <a:solidFill>
                            <a:schemeClr val="tx1"/>
                          </a:solidFill>
                        </a:rPr>
                        <a:t>Beneficios socioculturales</a:t>
                      </a:r>
                    </a:p>
                  </a:txBody>
                  <a:tcPr/>
                </a:tc>
                <a:tc>
                  <a:txBody>
                    <a:bodyPr/>
                    <a:lstStyle/>
                    <a:p>
                      <a:pPr algn="l" rtl="0"/>
                      <a:r>
                        <a:rPr lang="es-MX" sz="2400" b="0" i="0" u="none" baseline="0" dirty="0">
                          <a:solidFill>
                            <a:schemeClr val="tx1"/>
                          </a:solidFill>
                        </a:rPr>
                        <a:t>Beneficios económicos</a:t>
                      </a:r>
                    </a:p>
                  </a:txBody>
                  <a:tcPr/>
                </a:tc>
                <a:extLst>
                  <a:ext uri="{0D108BD9-81ED-4DB2-BD59-A6C34878D82A}">
                    <a16:rowId xmlns:a16="http://schemas.microsoft.com/office/drawing/2014/main" val="1090996783"/>
                  </a:ext>
                </a:extLst>
              </a:tr>
              <a:tr h="370840">
                <a:tc>
                  <a:txBody>
                    <a:bodyPr/>
                    <a:lstStyle/>
                    <a:p>
                      <a:pPr marL="285750" indent="-285750" algn="l" rtl="0">
                        <a:buFont typeface="Arial" panose="020B0604020202020204" pitchFamily="34" charset="0"/>
                        <a:buChar char="•"/>
                      </a:pPr>
                      <a:r>
                        <a:rPr lang="es-MX" sz="2400" b="0" i="0" u="none" baseline="0" dirty="0"/>
                        <a:t>Mayor comprensión de otras culturas del mundo.</a:t>
                      </a:r>
                    </a:p>
                    <a:p>
                      <a:pPr marL="0" indent="0" algn="l" rtl="0">
                        <a:buFont typeface="Arial" panose="020B0604020202020204" pitchFamily="34" charset="0"/>
                        <a:buNone/>
                      </a:pPr>
                      <a:endParaRPr lang="es-MX" sz="800" dirty="0"/>
                    </a:p>
                    <a:p>
                      <a:pPr marL="285750" indent="-285750" algn="l" rtl="0">
                        <a:buFont typeface="Arial" panose="020B0604020202020204" pitchFamily="34" charset="0"/>
                        <a:buChar char="•"/>
                      </a:pPr>
                      <a:r>
                        <a:rPr lang="es-MX" sz="2400" b="0" i="0" u="none" baseline="0" dirty="0"/>
                        <a:t>Aumento de la empatía.</a:t>
                      </a:r>
                    </a:p>
                    <a:p>
                      <a:pPr marL="0" indent="0" algn="l" rtl="0">
                        <a:buFont typeface="Arial" panose="020B0604020202020204" pitchFamily="34" charset="0"/>
                        <a:buNone/>
                      </a:pPr>
                      <a:endParaRPr lang="es-MX" sz="800" dirty="0"/>
                    </a:p>
                    <a:p>
                      <a:pPr marL="285750" indent="-285750" algn="l" rtl="0">
                        <a:buFont typeface="Arial" panose="020B0604020202020204" pitchFamily="34" charset="0"/>
                        <a:buChar char="•"/>
                      </a:pPr>
                      <a:r>
                        <a:rPr lang="es-MX" sz="2400" b="0" i="0" u="none" baseline="0" dirty="0"/>
                        <a:t>Mayor conexión con las culturas de herencia.</a:t>
                      </a:r>
                    </a:p>
                    <a:p>
                      <a:pPr marL="0" indent="0" algn="l" rtl="0">
                        <a:buFont typeface="Arial" panose="020B0604020202020204" pitchFamily="34" charset="0"/>
                        <a:buNone/>
                      </a:pPr>
                      <a:endParaRPr lang="es-MX" sz="800" dirty="0"/>
                    </a:p>
                    <a:p>
                      <a:pPr marL="285750" indent="-285750" algn="l" rtl="0">
                        <a:buFont typeface="Arial" panose="020B0604020202020204" pitchFamily="34" charset="0"/>
                        <a:buChar char="•"/>
                      </a:pPr>
                      <a:r>
                        <a:rPr lang="es-MX" sz="2400" b="0" i="0" u="none" baseline="0" dirty="0"/>
                        <a:t>Fomenta la conciencia global, la reducción de la discriminación, la mejora de la autoestima y el fortalecimiento de las relaciones intergrupales.</a:t>
                      </a:r>
                    </a:p>
                  </a:txBody>
                  <a:tcPr/>
                </a:tc>
                <a:tc>
                  <a:txBody>
                    <a:bodyPr/>
                    <a:lstStyle/>
                    <a:p>
                      <a:pPr marL="285750" indent="-285750" algn="l" rtl="0">
                        <a:buFont typeface="Arial" panose="020B0604020202020204" pitchFamily="34" charset="0"/>
                        <a:buChar char="•"/>
                      </a:pPr>
                      <a:r>
                        <a:rPr lang="es-MX" sz="2400" b="0" i="0" u="none" baseline="0" dirty="0"/>
                        <a:t>Mayores oportunidades de empleo en diversos sectores públicos y privados.</a:t>
                      </a:r>
                    </a:p>
                    <a:p>
                      <a:pPr marL="0" indent="0" algn="l" rtl="0">
                        <a:buFont typeface="Arial" panose="020B0604020202020204" pitchFamily="34" charset="0"/>
                        <a:buNone/>
                      </a:pPr>
                      <a:endParaRPr lang="es-MX" sz="800" dirty="0"/>
                    </a:p>
                    <a:p>
                      <a:pPr marL="285750" indent="-285750" algn="l" rtl="0">
                        <a:buFont typeface="Arial" panose="020B0604020202020204" pitchFamily="34" charset="0"/>
                        <a:buChar char="•"/>
                      </a:pPr>
                      <a:r>
                        <a:rPr lang="es-MX" sz="2400" b="0" i="0" u="none" baseline="0" dirty="0"/>
                        <a:t>Mejores oportunidades de negocio.</a:t>
                      </a:r>
                    </a:p>
                    <a:p>
                      <a:pPr marL="0" indent="0" algn="l" rtl="0">
                        <a:buFont typeface="Arial" panose="020B0604020202020204" pitchFamily="34" charset="0"/>
                        <a:buNone/>
                      </a:pPr>
                      <a:endParaRPr lang="es-MX" sz="800" dirty="0"/>
                    </a:p>
                    <a:p>
                      <a:pPr marL="285750" indent="-285750" algn="l" rtl="0">
                        <a:buFont typeface="Arial" panose="020B0604020202020204" pitchFamily="34" charset="0"/>
                        <a:buChar char="•"/>
                      </a:pPr>
                      <a:r>
                        <a:rPr lang="es-MX" sz="2400" b="0" i="0" u="none" baseline="0" dirty="0"/>
                        <a:t>Aumenta el estatus profesional y el potencial de ingresos.</a:t>
                      </a:r>
                    </a:p>
                    <a:p>
                      <a:pPr marL="0" indent="0" algn="l" rtl="0">
                        <a:buFont typeface="Arial" panose="020B0604020202020204" pitchFamily="34" charset="0"/>
                        <a:buNone/>
                      </a:pPr>
                      <a:endParaRPr lang="es-MX" sz="800" dirty="0"/>
                    </a:p>
                    <a:p>
                      <a:pPr marL="285750" indent="-285750" algn="l" rtl="0">
                        <a:buFont typeface="Arial" panose="020B0604020202020204" pitchFamily="34" charset="0"/>
                        <a:buChar char="•"/>
                      </a:pPr>
                      <a:r>
                        <a:rPr lang="es-MX" sz="2400" b="0" i="0" u="none" baseline="0" dirty="0"/>
                        <a:t>Los conocimientos de idiomas son muy demandados para el empleo en el gobierno federal.</a:t>
                      </a:r>
                    </a:p>
                  </a:txBody>
                  <a:tcPr/>
                </a:tc>
                <a:extLst>
                  <a:ext uri="{0D108BD9-81ED-4DB2-BD59-A6C34878D82A}">
                    <a16:rowId xmlns:a16="http://schemas.microsoft.com/office/drawing/2014/main" val="1374220168"/>
                  </a:ext>
                </a:extLst>
              </a:tr>
            </a:tbl>
          </a:graphicData>
        </a:graphic>
      </p:graphicFrame>
    </p:spTree>
    <p:extLst>
      <p:ext uri="{BB962C8B-B14F-4D97-AF65-F5344CB8AC3E}">
        <p14:creationId xmlns:p14="http://schemas.microsoft.com/office/powerpoint/2010/main" val="51614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0186-9193-41E0-8934-2FF35DA578FD}"/>
              </a:ext>
            </a:extLst>
          </p:cNvPr>
          <p:cNvSpPr>
            <a:spLocks noGrp="1"/>
          </p:cNvSpPr>
          <p:nvPr>
            <p:ph type="title"/>
          </p:nvPr>
        </p:nvSpPr>
        <p:spPr/>
        <p:txBody>
          <a:bodyPr/>
          <a:lstStyle/>
          <a:p>
            <a:pPr rtl="0"/>
            <a:r>
              <a:rPr lang="es-MX" b="0" i="0" u="none" baseline="0" dirty="0"/>
              <a:t>Múltiples caminos hacia la alfabetización bilingüe</a:t>
            </a:r>
          </a:p>
        </p:txBody>
      </p:sp>
      <p:sp>
        <p:nvSpPr>
          <p:cNvPr id="3" name="Content Placeholder 2">
            <a:extLst>
              <a:ext uri="{FF2B5EF4-FFF2-40B4-BE49-F238E27FC236}">
                <a16:creationId xmlns:a16="http://schemas.microsoft.com/office/drawing/2014/main" id="{CCA63868-C593-495F-8503-712516869531}"/>
              </a:ext>
            </a:extLst>
          </p:cNvPr>
          <p:cNvSpPr>
            <a:spLocks noGrp="1"/>
          </p:cNvSpPr>
          <p:nvPr>
            <p:ph sz="half" idx="1"/>
          </p:nvPr>
        </p:nvSpPr>
        <p:spPr>
          <a:xfrm>
            <a:off x="152400" y="1638300"/>
            <a:ext cx="6909582" cy="5015901"/>
          </a:xfrm>
        </p:spPr>
        <p:txBody>
          <a:bodyPr/>
          <a:lstStyle/>
          <a:p>
            <a:pPr algn="l" rtl="0"/>
            <a:r>
              <a:rPr lang="es-MX" b="0" i="0" u="none" baseline="0" dirty="0"/>
              <a:t>Hay </a:t>
            </a:r>
            <a:r>
              <a:rPr lang="es-MX" b="1" i="0" u="none" baseline="0" dirty="0"/>
              <a:t>múltiples caminos hacia la alfabetización bilingüe</a:t>
            </a:r>
            <a:r>
              <a:rPr lang="es-MX" b="0" i="0" u="none" baseline="0" dirty="0"/>
              <a:t>, y estos reconocimientos ofrecen a las LEAs la oportunidad de destacar algunos de estos caminos para animar a los estudiantes a alcanzar la lectoescritura en dos o varios idiomas en la preparatoria y más adelante. </a:t>
            </a:r>
          </a:p>
        </p:txBody>
      </p:sp>
      <p:pic>
        <p:nvPicPr>
          <p:cNvPr id="6" name="Content Placeholder 5" descr="Una foto de vías de tren.">
            <a:extLst>
              <a:ext uri="{FF2B5EF4-FFF2-40B4-BE49-F238E27FC236}">
                <a16:creationId xmlns:a16="http://schemas.microsoft.com/office/drawing/2014/main" id="{EA561216-1468-49FA-8684-E1ACB2655D9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43725" y="2079039"/>
            <a:ext cx="5095875" cy="3600450"/>
          </a:xfrm>
        </p:spPr>
      </p:pic>
    </p:spTree>
    <p:extLst>
      <p:ext uri="{BB962C8B-B14F-4D97-AF65-F5344CB8AC3E}">
        <p14:creationId xmlns:p14="http://schemas.microsoft.com/office/powerpoint/2010/main" val="707238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35EF-AD30-4DDA-9985-114F4CF7C5F1}"/>
              </a:ext>
            </a:extLst>
          </p:cNvPr>
          <p:cNvSpPr>
            <a:spLocks noGrp="1"/>
          </p:cNvSpPr>
          <p:nvPr>
            <p:ph type="title"/>
          </p:nvPr>
        </p:nvSpPr>
        <p:spPr/>
        <p:txBody>
          <a:bodyPr/>
          <a:lstStyle/>
          <a:p>
            <a:pPr rtl="0"/>
            <a:r>
              <a:rPr lang="es-MX" b="0" i="0" u="none" baseline="0" dirty="0"/>
              <a:t>Programas multilingües</a:t>
            </a:r>
          </a:p>
        </p:txBody>
      </p:sp>
      <p:sp>
        <p:nvSpPr>
          <p:cNvPr id="3" name="Content Placeholder 2">
            <a:extLst>
              <a:ext uri="{FF2B5EF4-FFF2-40B4-BE49-F238E27FC236}">
                <a16:creationId xmlns:a16="http://schemas.microsoft.com/office/drawing/2014/main" id="{9FFF5873-1E98-40E1-A75C-A4A947837A46}"/>
              </a:ext>
            </a:extLst>
          </p:cNvPr>
          <p:cNvSpPr>
            <a:spLocks noGrp="1"/>
          </p:cNvSpPr>
          <p:nvPr>
            <p:ph sz="half" idx="1"/>
          </p:nvPr>
        </p:nvSpPr>
        <p:spPr>
          <a:xfrm>
            <a:off x="152399" y="1638300"/>
            <a:ext cx="11887199" cy="5015901"/>
          </a:xfrm>
        </p:spPr>
        <p:txBody>
          <a:bodyPr>
            <a:normAutofit/>
          </a:bodyPr>
          <a:lstStyle/>
          <a:p>
            <a:pPr algn="l" rtl="0"/>
            <a:r>
              <a:rPr lang="es-MX" b="0" i="0" u="none" baseline="0" dirty="0"/>
              <a:t>Para obtener más información sobre la educación multilingüe, lo que incluye descripciones de modelos de programas, información sobre los beneficios del multilingüismo y recursos para padres, visite la página web de Educación multilingüe del CDE en </a:t>
            </a:r>
            <a:r>
              <a:rPr lang="es-MX" b="0" i="0" u="none" baseline="0" dirty="0">
                <a:hlinkClick r:id="rId3" tooltip="Educación multilingüe "/>
              </a:rPr>
              <a:t>https://www.cde.ca.gov/sp/el/er/multilingualedu.asp</a:t>
            </a:r>
            <a:r>
              <a:rPr lang="es-MX" b="0" i="0" u="none" baseline="0" dirty="0"/>
              <a:t>. </a:t>
            </a:r>
          </a:p>
        </p:txBody>
      </p:sp>
      <p:pic>
        <p:nvPicPr>
          <p:cNvPr id="6" name="Content Placeholder 5" descr="Un dibujo de 7 burbujas de diálogo. ">
            <a:extLst>
              <a:ext uri="{FF2B5EF4-FFF2-40B4-BE49-F238E27FC236}">
                <a16:creationId xmlns:a16="http://schemas.microsoft.com/office/drawing/2014/main" id="{DDAF7FD3-2DD3-4E70-8F08-7F6FC13A75D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643532" y="4164038"/>
            <a:ext cx="4574563" cy="2101198"/>
          </a:xfrm>
        </p:spPr>
      </p:pic>
    </p:spTree>
    <p:extLst>
      <p:ext uri="{BB962C8B-B14F-4D97-AF65-F5344CB8AC3E}">
        <p14:creationId xmlns:p14="http://schemas.microsoft.com/office/powerpoint/2010/main" val="2877484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49AF-0D5B-4542-BD48-0E14CE694EB7}"/>
              </a:ext>
            </a:extLst>
          </p:cNvPr>
          <p:cNvSpPr>
            <a:spLocks noGrp="1"/>
          </p:cNvSpPr>
          <p:nvPr>
            <p:ph type="title"/>
          </p:nvPr>
        </p:nvSpPr>
        <p:spPr/>
        <p:txBody>
          <a:bodyPr/>
          <a:lstStyle/>
          <a:p>
            <a:pPr rtl="0"/>
            <a:r>
              <a:rPr lang="es-MX" b="0" i="0" u="none" baseline="0" dirty="0"/>
              <a:t>El poder de la lectoescritura en dos y varios idiomas</a:t>
            </a:r>
          </a:p>
        </p:txBody>
      </p:sp>
      <p:sp>
        <p:nvSpPr>
          <p:cNvPr id="3" name="Content Placeholder 2">
            <a:extLst>
              <a:ext uri="{FF2B5EF4-FFF2-40B4-BE49-F238E27FC236}">
                <a16:creationId xmlns:a16="http://schemas.microsoft.com/office/drawing/2014/main" id="{1F91D808-8788-4544-B9ED-A6B2B0CF3374}"/>
              </a:ext>
            </a:extLst>
          </p:cNvPr>
          <p:cNvSpPr>
            <a:spLocks noGrp="1"/>
          </p:cNvSpPr>
          <p:nvPr>
            <p:ph sz="half" idx="1"/>
          </p:nvPr>
        </p:nvSpPr>
        <p:spPr>
          <a:xfrm>
            <a:off x="152399" y="1638300"/>
            <a:ext cx="11887199" cy="5015901"/>
          </a:xfrm>
        </p:spPr>
        <p:txBody>
          <a:bodyPr/>
          <a:lstStyle/>
          <a:p>
            <a:pPr algn="l" rtl="0"/>
            <a:r>
              <a:rPr lang="es-MX" b="0" i="0" u="none" baseline="0" dirty="0"/>
              <a:t>Para obtener más información sobre el poder de la lectoescritura en dos y varios idiomas, visite la página web de Alas y Voz en </a:t>
            </a:r>
            <a:r>
              <a:rPr lang="es-MX" b="0" i="0" u="none" baseline="0" dirty="0">
                <a:hlinkClick r:id="rId3" tooltip="Alas y Voz "/>
              </a:rPr>
              <a:t>https://californianstogether.org/alas-y-voz/</a:t>
            </a:r>
            <a:r>
              <a:rPr lang="es-MX" b="0" i="0" u="none" baseline="0" dirty="0"/>
              <a:t>. </a:t>
            </a:r>
          </a:p>
          <a:p>
            <a:pPr lvl="1" algn="l" rtl="0"/>
            <a:r>
              <a:rPr lang="es-MX" b="0" i="0" u="none" baseline="0" dirty="0"/>
              <a:t>Incluye recursos, videos e información en español para padres y familias. </a:t>
            </a:r>
          </a:p>
        </p:txBody>
      </p:sp>
      <p:pic>
        <p:nvPicPr>
          <p:cNvPr id="7" name="Content Placeholder 6" descr="El logo de Alas y Voz. Tiene el imagen de un pájaro cantando con alas.">
            <a:extLst>
              <a:ext uri="{FF2B5EF4-FFF2-40B4-BE49-F238E27FC236}">
                <a16:creationId xmlns:a16="http://schemas.microsoft.com/office/drawing/2014/main" id="{3E0E3F40-2032-450A-9A99-C7C0D1C1346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898566" y="3766423"/>
            <a:ext cx="3734321" cy="2505425"/>
          </a:xfrm>
        </p:spPr>
      </p:pic>
    </p:spTree>
    <p:extLst>
      <p:ext uri="{BB962C8B-B14F-4D97-AF65-F5344CB8AC3E}">
        <p14:creationId xmlns:p14="http://schemas.microsoft.com/office/powerpoint/2010/main" val="699944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pPr rtl="0"/>
            <a:r>
              <a:rPr lang="es-MX" b="0" i="0" u="none" baseline="0" dirty="0"/>
              <a:t>Criterios</a:t>
            </a:r>
          </a:p>
        </p:txBody>
      </p:sp>
      <p:pic>
        <p:nvPicPr>
          <p:cNvPr id="6" name="Content Placeholder 5" descr="Un imagen de un objetivo con una jara.">
            <a:extLst>
              <a:ext uri="{FF2B5EF4-FFF2-40B4-BE49-F238E27FC236}">
                <a16:creationId xmlns:a16="http://schemas.microsoft.com/office/drawing/2014/main" id="{C404D44E-94E2-45E4-A99B-44FBF18393AE}"/>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4243" y="2267243"/>
            <a:ext cx="2323514" cy="2323514"/>
          </a:xfrm>
        </p:spPr>
      </p:pic>
    </p:spTree>
    <p:extLst>
      <p:ext uri="{BB962C8B-B14F-4D97-AF65-F5344CB8AC3E}">
        <p14:creationId xmlns:p14="http://schemas.microsoft.com/office/powerpoint/2010/main" val="188011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A3293-2012-4648-9B7E-D1E5A22DA8C5}"/>
              </a:ext>
            </a:extLst>
          </p:cNvPr>
          <p:cNvSpPr>
            <a:spLocks noGrp="1"/>
          </p:cNvSpPr>
          <p:nvPr>
            <p:ph type="title"/>
          </p:nvPr>
        </p:nvSpPr>
        <p:spPr/>
        <p:txBody>
          <a:bodyPr/>
          <a:lstStyle/>
          <a:p>
            <a:pPr rtl="0"/>
            <a:r>
              <a:rPr lang="es-MX" b="0" i="0" u="none" baseline="0" dirty="0"/>
              <a:t>Reconocimientos en el camino hacia la alfabetización bilingüe (2)</a:t>
            </a:r>
          </a:p>
        </p:txBody>
      </p:sp>
      <p:sp>
        <p:nvSpPr>
          <p:cNvPr id="3" name="Content Placeholder 2">
            <a:extLst>
              <a:ext uri="{FF2B5EF4-FFF2-40B4-BE49-F238E27FC236}">
                <a16:creationId xmlns:a16="http://schemas.microsoft.com/office/drawing/2014/main" id="{20C7101E-B0BC-4C65-B126-DDEB15AC6FB1}"/>
              </a:ext>
            </a:extLst>
          </p:cNvPr>
          <p:cNvSpPr>
            <a:spLocks noGrp="1"/>
          </p:cNvSpPr>
          <p:nvPr>
            <p:ph sz="half" idx="1"/>
          </p:nvPr>
        </p:nvSpPr>
        <p:spPr>
          <a:xfrm>
            <a:off x="2023403" y="1753676"/>
            <a:ext cx="9765056" cy="5015901"/>
          </a:xfrm>
        </p:spPr>
        <p:txBody>
          <a:bodyPr>
            <a:normAutofit lnSpcReduction="10000"/>
          </a:bodyPr>
          <a:lstStyle/>
          <a:p>
            <a:pPr marL="0" indent="0" algn="l" rtl="0">
              <a:buNone/>
            </a:pPr>
            <a:r>
              <a:rPr lang="es-MX" b="0" i="0" u="none" baseline="0" dirty="0"/>
              <a:t>Los tres Reconocimientos en el camino hacia la alfabetización bilingüe disponibles son los siguientes:</a:t>
            </a:r>
          </a:p>
          <a:p>
            <a:pPr marL="514350" lvl="0" indent="-514350">
              <a:buFont typeface="+mj-lt"/>
              <a:buAutoNum type="arabicPeriod"/>
              <a:defRPr/>
            </a:pPr>
            <a:r>
              <a:rPr lang="es-MX" b="1" dirty="0"/>
              <a:t>Reconocimiento de participación en el programa de lectoescritura en dos idiomas</a:t>
            </a:r>
            <a:endParaRPr lang="es-MX" dirty="0"/>
          </a:p>
          <a:p>
            <a:pPr marL="514350" lvl="0" indent="-514350">
              <a:buFont typeface="+mj-lt"/>
              <a:buAutoNum type="arabicPeriod"/>
              <a:defRPr/>
            </a:pPr>
            <a:endParaRPr lang="es-MX" sz="800" dirty="0"/>
          </a:p>
          <a:p>
            <a:pPr marL="514350" lvl="0" indent="-514350">
              <a:buFont typeface="+mj-lt"/>
              <a:buAutoNum type="arabicPeriod"/>
              <a:defRPr/>
            </a:pPr>
            <a:endParaRPr lang="es-MX" sz="800" dirty="0"/>
          </a:p>
          <a:p>
            <a:pPr marL="514350" lvl="0" indent="-514350">
              <a:buFont typeface="+mj-lt"/>
              <a:buAutoNum type="arabicPeriod"/>
              <a:defRPr/>
            </a:pPr>
            <a:r>
              <a:rPr lang="es-MX" b="1" dirty="0"/>
              <a:t>Reconocimiento del desarrollo de la lengua materna</a:t>
            </a:r>
          </a:p>
          <a:p>
            <a:pPr marL="514350" lvl="0" indent="-514350">
              <a:buFont typeface="+mj-lt"/>
              <a:buAutoNum type="arabicPeriod"/>
              <a:defRPr/>
            </a:pPr>
            <a:endParaRPr lang="es-MX" sz="800" dirty="0"/>
          </a:p>
          <a:p>
            <a:pPr marL="514350" lvl="0" indent="-514350">
              <a:buFont typeface="+mj-lt"/>
              <a:buAutoNum type="arabicPeriod"/>
              <a:defRPr/>
            </a:pPr>
            <a:endParaRPr lang="es-MX" sz="800" dirty="0"/>
          </a:p>
          <a:p>
            <a:pPr marL="514350" lvl="0" indent="-514350">
              <a:buFont typeface="+mj-lt"/>
              <a:buAutoNum type="arabicPeriod"/>
              <a:defRPr/>
            </a:pPr>
            <a:r>
              <a:rPr lang="es-MX" b="1" dirty="0"/>
              <a:t>Reconocimiento del logro de la lectoescritura en dos idiomas</a:t>
            </a:r>
          </a:p>
          <a:p>
            <a:pPr marL="0" indent="0" algn="l" rtl="0">
              <a:buNone/>
            </a:pPr>
            <a:endParaRPr lang="es-MX" b="0" i="0" u="none" baseline="0" dirty="0"/>
          </a:p>
          <a:p>
            <a:pPr marL="0" indent="0" algn="l" rtl="0">
              <a:buNone/>
            </a:pPr>
            <a:endParaRPr lang="es-MX" dirty="0"/>
          </a:p>
        </p:txBody>
      </p:sp>
      <p:pic>
        <p:nvPicPr>
          <p:cNvPr id="10" name="Content Placeholder 9" descr="Dibujos de una escuela, una casa, y un camino encima de dos montañas con el sol en el cielo.">
            <a:extLst>
              <a:ext uri="{FF2B5EF4-FFF2-40B4-BE49-F238E27FC236}">
                <a16:creationId xmlns:a16="http://schemas.microsoft.com/office/drawing/2014/main" id="{7F5B93B1-6AB1-45F2-925F-1D1537F046F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2353" y="2672861"/>
            <a:ext cx="1214243" cy="3495443"/>
          </a:xfrm>
        </p:spPr>
      </p:pic>
    </p:spTree>
    <p:extLst>
      <p:ext uri="{BB962C8B-B14F-4D97-AF65-F5344CB8AC3E}">
        <p14:creationId xmlns:p14="http://schemas.microsoft.com/office/powerpoint/2010/main" val="1744405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pPr rtl="0"/>
            <a:r>
              <a:rPr lang="es-MX" b="0" i="0" u="none" baseline="0" dirty="0"/>
              <a:t>Reconocimiento de participación en el programa de lectoescritura en dos idiomas</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732988" y="1638300"/>
            <a:ext cx="9971332" cy="5015901"/>
          </a:xfrm>
        </p:spPr>
        <p:txBody>
          <a:bodyPr>
            <a:normAutofit fontScale="92500"/>
          </a:bodyPr>
          <a:lstStyle/>
          <a:p>
            <a:pPr marL="0" indent="0" algn="l" rtl="0">
              <a:spcAft>
                <a:spcPts val="600"/>
              </a:spcAft>
              <a:buNone/>
            </a:pPr>
            <a:r>
              <a:rPr lang="es-MX" b="0" i="0" u="none" baseline="0" dirty="0"/>
              <a:t>Este reconocimiento:</a:t>
            </a:r>
          </a:p>
          <a:p>
            <a:pPr algn="l" rtl="0">
              <a:spcAft>
                <a:spcPts val="600"/>
              </a:spcAft>
            </a:pPr>
            <a:r>
              <a:rPr lang="es-MX" b="0" i="0" u="none" baseline="0" dirty="0"/>
              <a:t>Está disponible para los estudiantes </a:t>
            </a:r>
            <a:r>
              <a:rPr lang="es-MX" b="1" i="0" u="none" baseline="0" dirty="0"/>
              <a:t>inscritos en programas</a:t>
            </a:r>
            <a:r>
              <a:rPr lang="es-MX" b="0" i="0" u="none" baseline="0" dirty="0"/>
              <a:t> de lectoescritura en dos idiomas en escuelas preescolares, jardines de infancia y escuelas primarias y secundarias.</a:t>
            </a:r>
          </a:p>
          <a:p>
            <a:pPr algn="l" rtl="0">
              <a:spcAft>
                <a:spcPts val="600"/>
              </a:spcAft>
            </a:pPr>
            <a:r>
              <a:rPr lang="es-MX" b="0" i="0" u="none" baseline="0" dirty="0"/>
              <a:t>Es un reconocimiento de </a:t>
            </a:r>
            <a:r>
              <a:rPr lang="es-MX" b="1" i="0" u="none" baseline="0" dirty="0"/>
              <a:t>participación</a:t>
            </a:r>
            <a:r>
              <a:rPr lang="es-MX" b="0" i="0" u="none" baseline="0" dirty="0"/>
              <a:t> que se otorga a </a:t>
            </a:r>
            <a:r>
              <a:rPr lang="es-MX" b="1" i="0" u="none" baseline="0" dirty="0"/>
              <a:t>todos los estudiantes inscritos</a:t>
            </a:r>
            <a:r>
              <a:rPr lang="es-MX" b="0" i="0" u="none" baseline="0" dirty="0"/>
              <a:t> en el programa y no se basa en las competencias del estudiante.</a:t>
            </a:r>
          </a:p>
          <a:p>
            <a:pPr algn="l" rtl="0">
              <a:spcAft>
                <a:spcPts val="600"/>
              </a:spcAft>
            </a:pPr>
            <a:r>
              <a:rPr lang="es-MX" b="0" i="0" u="none" baseline="0" dirty="0"/>
              <a:t>Es una </a:t>
            </a:r>
            <a:r>
              <a:rPr lang="es-MX" b="1" i="0" u="none" baseline="0" dirty="0"/>
              <a:t>entrada en el camino</a:t>
            </a:r>
            <a:r>
              <a:rPr lang="es-MX" b="0" i="0" u="none" baseline="0" dirty="0"/>
              <a:t> hacia la lectoescritura en dos o varios idiomas.</a:t>
            </a:r>
          </a:p>
          <a:p>
            <a:endParaRPr lang="es-MX" dirty="0"/>
          </a:p>
        </p:txBody>
      </p:sp>
      <p:pic>
        <p:nvPicPr>
          <p:cNvPr id="7" name="Content Placeholder 6" descr="Un dibujo de una escuela.">
            <a:extLst>
              <a:ext uri="{FF2B5EF4-FFF2-40B4-BE49-F238E27FC236}">
                <a16:creationId xmlns:a16="http://schemas.microsoft.com/office/drawing/2014/main" id="{6681741B-80C5-4851-BCB7-75DA8480981F}"/>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00" y="2716334"/>
            <a:ext cx="1831145" cy="1831145"/>
          </a:xfrm>
        </p:spPr>
      </p:pic>
    </p:spTree>
    <p:extLst>
      <p:ext uri="{BB962C8B-B14F-4D97-AF65-F5344CB8AC3E}">
        <p14:creationId xmlns:p14="http://schemas.microsoft.com/office/powerpoint/2010/main" val="3239458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pPr rtl="0"/>
            <a:r>
              <a:rPr lang="es-MX" b="0" i="0" u="none" baseline="0" dirty="0"/>
              <a:t>Reconocimiento del desarrollo de la lengua materna</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744394" y="1529362"/>
            <a:ext cx="10128738" cy="5015901"/>
          </a:xfrm>
        </p:spPr>
        <p:txBody>
          <a:bodyPr>
            <a:noAutofit/>
          </a:bodyPr>
          <a:lstStyle/>
          <a:p>
            <a:pPr marL="0" indent="0" algn="l" rtl="0">
              <a:spcAft>
                <a:spcPts val="600"/>
              </a:spcAft>
              <a:buNone/>
            </a:pPr>
            <a:r>
              <a:rPr lang="es-MX" sz="3000" b="0" i="0" u="none" baseline="0" dirty="0"/>
              <a:t>Este reconocimiento:</a:t>
            </a:r>
          </a:p>
          <a:p>
            <a:pPr algn="l" rtl="0">
              <a:spcAft>
                <a:spcPts val="600"/>
              </a:spcAft>
            </a:pPr>
            <a:r>
              <a:rPr lang="es-MX" sz="3000" b="0" i="0" u="none" baseline="0" dirty="0"/>
              <a:t>Está disponible para</a:t>
            </a:r>
            <a:r>
              <a:rPr lang="es-MX" sz="3000" b="1" i="0" u="none" baseline="0" dirty="0"/>
              <a:t> estudiantes bilingües emergentes</a:t>
            </a:r>
            <a:r>
              <a:rPr lang="es-MX" sz="3000" b="0" i="0" u="none" baseline="0" dirty="0"/>
              <a:t> con una lengua materna que no sea inglés en escuelas preescolares, jardines de infancia y escuelas primarias y secundarias.</a:t>
            </a:r>
          </a:p>
          <a:p>
            <a:pPr algn="l" rtl="0">
              <a:spcAft>
                <a:spcPts val="600"/>
              </a:spcAft>
            </a:pPr>
            <a:r>
              <a:rPr lang="es-MX" sz="3000" b="0" i="0" u="none" baseline="0" dirty="0"/>
              <a:t>Se otorga a los estudiantes que demuestran que </a:t>
            </a:r>
            <a:r>
              <a:rPr lang="es-MX" sz="3000" b="1" i="0" u="none" baseline="0" dirty="0"/>
              <a:t>siguen perfeccionado la lengua materna</a:t>
            </a:r>
            <a:r>
              <a:rPr lang="es-MX" sz="3000" b="0" i="0" u="none" baseline="0" dirty="0"/>
              <a:t> al participar en actividades adecuadas para su edad en su lengua materna.</a:t>
            </a:r>
          </a:p>
          <a:p>
            <a:pPr algn="l" rtl="0">
              <a:spcAft>
                <a:spcPts val="600"/>
              </a:spcAft>
            </a:pPr>
            <a:r>
              <a:rPr lang="es-MX" sz="3000" b="0" i="0" u="none" baseline="0" dirty="0"/>
              <a:t>Es una </a:t>
            </a:r>
            <a:r>
              <a:rPr lang="es-MX" sz="3000" b="1" i="0" u="none" baseline="0" dirty="0"/>
              <a:t>entrada en el camino</a:t>
            </a:r>
            <a:r>
              <a:rPr lang="es-MX" sz="3000" b="0" i="0" u="none" baseline="0" dirty="0"/>
              <a:t> hacia la lectoescritura en dos o varios idiomas.</a:t>
            </a:r>
          </a:p>
        </p:txBody>
      </p:sp>
      <p:pic>
        <p:nvPicPr>
          <p:cNvPr id="7" name="Content Placeholder 6" descr="Un dibujo de una casa.">
            <a:extLst>
              <a:ext uri="{FF2B5EF4-FFF2-40B4-BE49-F238E27FC236}">
                <a16:creationId xmlns:a16="http://schemas.microsoft.com/office/drawing/2014/main" id="{C0B63188-30E1-4A9A-A16A-4446EB7AE3C4}"/>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00" y="3089030"/>
            <a:ext cx="1591994" cy="1591994"/>
          </a:xfrm>
        </p:spPr>
      </p:pic>
    </p:spTree>
    <p:extLst>
      <p:ext uri="{BB962C8B-B14F-4D97-AF65-F5344CB8AC3E}">
        <p14:creationId xmlns:p14="http://schemas.microsoft.com/office/powerpoint/2010/main" val="1648713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pPr rtl="0"/>
            <a:r>
              <a:rPr lang="es-MX" b="0" i="0" u="none" baseline="0" dirty="0"/>
              <a:t>Reconocimiento del logro de la lectoescritura en dos idiomas</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674055" y="1638300"/>
            <a:ext cx="10365544" cy="5015901"/>
          </a:xfrm>
        </p:spPr>
        <p:txBody>
          <a:bodyPr>
            <a:noAutofit/>
          </a:bodyPr>
          <a:lstStyle/>
          <a:p>
            <a:pPr marL="0" indent="0" algn="l" rtl="0">
              <a:spcAft>
                <a:spcPts val="600"/>
              </a:spcAft>
              <a:buNone/>
            </a:pPr>
            <a:r>
              <a:rPr lang="es-MX" sz="2400" b="0" i="0" u="none" baseline="0" dirty="0"/>
              <a:t>Este reconocimiento:</a:t>
            </a:r>
          </a:p>
          <a:p>
            <a:pPr algn="l" rtl="0">
              <a:spcAft>
                <a:spcPts val="600"/>
              </a:spcAft>
            </a:pPr>
            <a:r>
              <a:rPr lang="es-MX" sz="2400" b="0" i="0" u="none" baseline="0" dirty="0"/>
              <a:t>Está disponible para los estudiantes </a:t>
            </a:r>
            <a:r>
              <a:rPr lang="es-MX" sz="2400" b="1" i="0" u="none" baseline="0" dirty="0"/>
              <a:t>al final de la escuela primaria </a:t>
            </a:r>
            <a:r>
              <a:rPr lang="es-MX" sz="2400" b="0" i="0" u="none" baseline="0" dirty="0"/>
              <a:t>y </a:t>
            </a:r>
            <a:r>
              <a:rPr lang="es-MX" sz="2400" b="1" i="0" u="none" baseline="0" dirty="0"/>
              <a:t>al final de la escuela secundaria</a:t>
            </a:r>
            <a:r>
              <a:rPr lang="es-MX" sz="2400" b="0" i="0" u="none" baseline="0" dirty="0"/>
              <a:t>.</a:t>
            </a:r>
            <a:r>
              <a:rPr lang="es-MX" sz="2400" b="1" i="0" u="none" baseline="0" dirty="0"/>
              <a:t> </a:t>
            </a:r>
          </a:p>
          <a:p>
            <a:pPr algn="l" rtl="0">
              <a:spcAft>
                <a:spcPts val="600"/>
              </a:spcAft>
            </a:pPr>
            <a:r>
              <a:rPr lang="es-MX" sz="2400" b="0" i="0" u="none" baseline="0" dirty="0"/>
              <a:t>Se basa en las</a:t>
            </a:r>
            <a:r>
              <a:rPr lang="es-MX" sz="2400" b="1" i="0" u="none" baseline="0" dirty="0"/>
              <a:t> competencias.</a:t>
            </a:r>
          </a:p>
          <a:p>
            <a:pPr lvl="1" algn="l" rtl="0">
              <a:spcAft>
                <a:spcPts val="600"/>
              </a:spcAft>
            </a:pPr>
            <a:r>
              <a:rPr lang="es-MX" sz="2400" b="0" i="0" u="none" baseline="0" dirty="0"/>
              <a:t>Se otorga a los estudiantes que cumplen </a:t>
            </a:r>
            <a:r>
              <a:rPr lang="es-MX" sz="2400" b="1" i="0" u="none" baseline="0" dirty="0"/>
              <a:t>criterios específicos de dominio de inglés</a:t>
            </a:r>
            <a:r>
              <a:rPr lang="es-MX" sz="2400" b="0" i="0" u="none" baseline="0" dirty="0"/>
              <a:t> y uno o más idiomas además de inglés.</a:t>
            </a:r>
          </a:p>
          <a:p>
            <a:pPr algn="l" rtl="0">
              <a:spcAft>
                <a:spcPts val="600"/>
              </a:spcAft>
            </a:pPr>
            <a:r>
              <a:rPr lang="es-MX" sz="2400" b="1" i="0" u="none" baseline="0" dirty="0"/>
              <a:t>Está alineado con los requisitos del Sello estatal de alfabetización bilingüe</a:t>
            </a:r>
            <a:r>
              <a:rPr lang="es-MX" sz="2400" b="0" i="0" u="none" baseline="0" dirty="0"/>
              <a:t>. </a:t>
            </a:r>
          </a:p>
          <a:p>
            <a:pPr lvl="1" algn="l" rtl="0">
              <a:spcAft>
                <a:spcPts val="600"/>
              </a:spcAft>
            </a:pPr>
            <a:r>
              <a:rPr lang="es-MX" sz="2400" b="0" i="0" u="none" baseline="0" dirty="0"/>
              <a:t>Indica que, si un estudiante sigue en este camino en la preparatoria, estará preparado para cumplir los requisitos para obtener el Sello estatal de alfabetización bilingüe.</a:t>
            </a:r>
          </a:p>
        </p:txBody>
      </p:sp>
      <p:pic>
        <p:nvPicPr>
          <p:cNvPr id="7" name="Content Placeholder 6" descr="Un dibujo de un camino encima de dos montañas con el sol en el cielo.">
            <a:extLst>
              <a:ext uri="{FF2B5EF4-FFF2-40B4-BE49-F238E27FC236}">
                <a16:creationId xmlns:a16="http://schemas.microsoft.com/office/drawing/2014/main" id="{8F202C5C-B51A-4B5B-8733-D09757079B03}"/>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00" y="2964765"/>
            <a:ext cx="1521655" cy="1521655"/>
          </a:xfrm>
        </p:spPr>
      </p:pic>
    </p:spTree>
    <p:extLst>
      <p:ext uri="{BB962C8B-B14F-4D97-AF65-F5344CB8AC3E}">
        <p14:creationId xmlns:p14="http://schemas.microsoft.com/office/powerpoint/2010/main" val="2486707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AEEB-AE7B-4435-9E75-11450A8342DE}"/>
              </a:ext>
            </a:extLst>
          </p:cNvPr>
          <p:cNvSpPr>
            <a:spLocks noGrp="1"/>
          </p:cNvSpPr>
          <p:nvPr>
            <p:ph type="title"/>
          </p:nvPr>
        </p:nvSpPr>
        <p:spPr/>
        <p:txBody>
          <a:bodyPr/>
          <a:lstStyle/>
          <a:p>
            <a:pPr rtl="0"/>
            <a:r>
              <a:rPr lang="es-MX" b="0" i="0" u="none" baseline="0" dirty="0"/>
              <a:t>Reconocimiento del logro de la lectoescritura en dos idiomas (2)</a:t>
            </a:r>
          </a:p>
        </p:txBody>
      </p:sp>
      <p:sp>
        <p:nvSpPr>
          <p:cNvPr id="3" name="Content Placeholder 2">
            <a:extLst>
              <a:ext uri="{FF2B5EF4-FFF2-40B4-BE49-F238E27FC236}">
                <a16:creationId xmlns:a16="http://schemas.microsoft.com/office/drawing/2014/main" id="{840225E8-41DD-4DB7-AAAA-B7AEA40EF0CC}"/>
              </a:ext>
            </a:extLst>
          </p:cNvPr>
          <p:cNvSpPr>
            <a:spLocks noGrp="1"/>
          </p:cNvSpPr>
          <p:nvPr>
            <p:ph sz="half" idx="1"/>
          </p:nvPr>
        </p:nvSpPr>
        <p:spPr>
          <a:xfrm>
            <a:off x="152399" y="1638300"/>
            <a:ext cx="11887199" cy="5015901"/>
          </a:xfrm>
        </p:spPr>
        <p:txBody>
          <a:bodyPr/>
          <a:lstStyle/>
          <a:p>
            <a:pPr algn="l" rtl="0"/>
            <a:r>
              <a:rPr lang="es-MX" b="0" i="0" u="none" baseline="0" dirty="0"/>
              <a:t>Los criterios están disponibles en la página web de Reconocimientos en el camino hacia la alfabetización bilingüe: Reconocimiento del logro de la lectoescritura en dos idiomas del CDE, en </a:t>
            </a:r>
            <a:r>
              <a:rPr lang="es-MX" b="0" i="0" u="none" baseline="0" dirty="0">
                <a:hlinkClick r:id="rId3" tooltip="Reconocimientos en el camino hacia la alfabetización bilingüe: Reconocimiento "/>
              </a:rPr>
              <a:t>https://www.cde.ca.gov/sp/el/er/blitattainment.asp</a:t>
            </a:r>
            <a:r>
              <a:rPr lang="es-MX" b="0" i="0" u="none" baseline="0" dirty="0"/>
              <a:t>. </a:t>
            </a:r>
          </a:p>
        </p:txBody>
      </p:sp>
      <p:pic>
        <p:nvPicPr>
          <p:cNvPr id="7" name="Content Placeholder 6" descr="Una captura de pantalla de la página web de Reconocimientos en el camino hacia la alfabetización bilingüe.">
            <a:extLst>
              <a:ext uri="{FF2B5EF4-FFF2-40B4-BE49-F238E27FC236}">
                <a16:creationId xmlns:a16="http://schemas.microsoft.com/office/drawing/2014/main" id="{63301787-1E61-4FF5-8820-FDBB9B4E974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170236" y="3310791"/>
            <a:ext cx="5650208" cy="3686470"/>
          </a:xfrm>
        </p:spPr>
      </p:pic>
    </p:spTree>
    <p:extLst>
      <p:ext uri="{BB962C8B-B14F-4D97-AF65-F5344CB8AC3E}">
        <p14:creationId xmlns:p14="http://schemas.microsoft.com/office/powerpoint/2010/main" val="115993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pPr rtl="0"/>
            <a:r>
              <a:rPr lang="es-MX" b="0" i="0" u="none" baseline="0" dirty="0"/>
              <a:t>Esquema de la presentación</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471961" y="1528432"/>
            <a:ext cx="10430107" cy="5015901"/>
          </a:xfrm>
        </p:spPr>
        <p:txBody>
          <a:bodyPr>
            <a:normAutofit fontScale="92500" lnSpcReduction="10000"/>
          </a:bodyPr>
          <a:lstStyle/>
          <a:p>
            <a:pPr algn="l" rtl="0"/>
            <a:r>
              <a:rPr lang="es-MX" sz="2800" b="1" i="0" u="none" baseline="0" dirty="0"/>
              <a:t>Resumen: </a:t>
            </a:r>
            <a:r>
              <a:rPr lang="es-MX" sz="2800" b="0" i="0" u="none" baseline="0" dirty="0"/>
              <a:t>propósito, resumen del programa, multilingüismo y lectoescritura </a:t>
            </a:r>
          </a:p>
          <a:p>
            <a:pPr marL="0" indent="0" algn="l" rtl="0">
              <a:buNone/>
            </a:pPr>
            <a:endParaRPr lang="es-MX" sz="800" dirty="0"/>
          </a:p>
          <a:p>
            <a:pPr algn="l" rtl="0"/>
            <a:r>
              <a:rPr lang="es-MX" sz="2800" b="1" i="0" u="none" baseline="0" dirty="0"/>
              <a:t>Criterios: </a:t>
            </a:r>
          </a:p>
          <a:p>
            <a:pPr marL="0" indent="0" algn="l" rtl="0">
              <a:buNone/>
            </a:pPr>
            <a:endParaRPr lang="es-MX" sz="900" dirty="0"/>
          </a:p>
          <a:p>
            <a:pPr lvl="1" algn="l" rtl="0"/>
            <a:r>
              <a:rPr lang="es-MX" b="0" i="0" u="none" baseline="0" dirty="0"/>
              <a:t>Reconocimiento de participación en el programa de lectoescritura en dos idiomas</a:t>
            </a:r>
          </a:p>
          <a:p>
            <a:pPr marL="457200" lvl="1" indent="0" algn="l" rtl="0">
              <a:buNone/>
            </a:pPr>
            <a:endParaRPr lang="es-MX" sz="900" dirty="0"/>
          </a:p>
          <a:p>
            <a:pPr lvl="1" algn="l" rtl="0"/>
            <a:r>
              <a:rPr lang="es-MX" b="0" i="0" u="none" baseline="0" dirty="0"/>
              <a:t>Reconocimiento del desarrollo de la lengua materna</a:t>
            </a:r>
          </a:p>
          <a:p>
            <a:pPr marL="457200" lvl="1" indent="0" algn="l" rtl="0">
              <a:buNone/>
            </a:pPr>
            <a:endParaRPr lang="es-MX" sz="900" dirty="0"/>
          </a:p>
          <a:p>
            <a:pPr lvl="1" algn="l" rtl="0"/>
            <a:r>
              <a:rPr lang="es-MX" b="0" i="0" u="none" baseline="0" dirty="0"/>
              <a:t>Reconocimiento del logro de la lectoescritura en dos idiomas</a:t>
            </a:r>
          </a:p>
          <a:p>
            <a:pPr marL="457200" lvl="1" indent="0" algn="l" rtl="0">
              <a:buNone/>
            </a:pPr>
            <a:endParaRPr lang="es-MX" sz="900" dirty="0"/>
          </a:p>
          <a:p>
            <a:pPr algn="l" rtl="0"/>
            <a:r>
              <a:rPr lang="es-MX" sz="2800" b="1" i="0" u="none" baseline="0" dirty="0"/>
              <a:t>Cómo pueden apoyar a sus hijos: </a:t>
            </a:r>
            <a:r>
              <a:rPr lang="es-MX" sz="2800" b="0" i="0" u="none" baseline="0" dirty="0"/>
              <a:t>información y recursos</a:t>
            </a:r>
          </a:p>
          <a:p>
            <a:pPr marL="0" indent="0" algn="l" rtl="0">
              <a:buNone/>
            </a:pPr>
            <a:endParaRPr lang="es-MX" sz="900" b="1" dirty="0"/>
          </a:p>
          <a:p>
            <a:pPr algn="l" rtl="0"/>
            <a:r>
              <a:rPr lang="es-MX" sz="2800" b="1" i="0" u="none" baseline="0" dirty="0"/>
              <a:t>Preguntas y respuestas</a:t>
            </a:r>
          </a:p>
        </p:txBody>
      </p:sp>
      <p:pic>
        <p:nvPicPr>
          <p:cNvPr id="11" name="Content Placeholder 10" descr="Dibujos de un mapa, un objetivo con una jara, una mano abierta con una planta, y una bombilla.">
            <a:extLst>
              <a:ext uri="{FF2B5EF4-FFF2-40B4-BE49-F238E27FC236}">
                <a16:creationId xmlns:a16="http://schemas.microsoft.com/office/drawing/2014/main" id="{12B0CE0D-BD3D-42BC-AC3B-29F8D209B23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9375" y="1528432"/>
            <a:ext cx="627942" cy="4627265"/>
          </a:xfrm>
        </p:spPr>
      </p:pic>
    </p:spTree>
    <p:extLst>
      <p:ext uri="{BB962C8B-B14F-4D97-AF65-F5344CB8AC3E}">
        <p14:creationId xmlns:p14="http://schemas.microsoft.com/office/powerpoint/2010/main" val="2234622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E88-F7D4-4508-B1A0-9F5A03006CBB}"/>
              </a:ext>
            </a:extLst>
          </p:cNvPr>
          <p:cNvSpPr>
            <a:spLocks noGrp="1"/>
          </p:cNvSpPr>
          <p:nvPr>
            <p:ph type="title"/>
          </p:nvPr>
        </p:nvSpPr>
        <p:spPr/>
        <p:txBody>
          <a:bodyPr/>
          <a:lstStyle/>
          <a:p>
            <a:pPr rtl="0"/>
            <a:r>
              <a:rPr lang="es-MX" b="0" i="0" u="none" baseline="0" dirty="0"/>
              <a:t>Debate</a:t>
            </a:r>
          </a:p>
        </p:txBody>
      </p:sp>
      <p:sp>
        <p:nvSpPr>
          <p:cNvPr id="3" name="Content Placeholder 2">
            <a:extLst>
              <a:ext uri="{FF2B5EF4-FFF2-40B4-BE49-F238E27FC236}">
                <a16:creationId xmlns:a16="http://schemas.microsoft.com/office/drawing/2014/main" id="{B9076502-05B7-4F9A-A45E-2C4F92F38C59}"/>
              </a:ext>
            </a:extLst>
          </p:cNvPr>
          <p:cNvSpPr>
            <a:spLocks noGrp="1"/>
          </p:cNvSpPr>
          <p:nvPr>
            <p:ph sz="half" idx="1"/>
          </p:nvPr>
        </p:nvSpPr>
        <p:spPr>
          <a:xfrm>
            <a:off x="152400" y="1638300"/>
            <a:ext cx="7331612" cy="5015901"/>
          </a:xfrm>
        </p:spPr>
        <p:txBody>
          <a:bodyPr>
            <a:normAutofit lnSpcReduction="10000"/>
          </a:bodyPr>
          <a:lstStyle/>
          <a:p>
            <a:pPr algn="l" rtl="0"/>
            <a:r>
              <a:rPr lang="es-MX" b="0" i="0" u="none" baseline="0" dirty="0"/>
              <a:t>¿Para qué reconocimiento o reconocimientos piensan que sus hijos pueden ser elegibles?</a:t>
            </a:r>
          </a:p>
          <a:p>
            <a:pPr marL="0" indent="0" algn="l" rtl="0">
              <a:buNone/>
            </a:pPr>
            <a:endParaRPr lang="es-MX" sz="800" dirty="0"/>
          </a:p>
          <a:p>
            <a:pPr algn="l" rtl="0"/>
            <a:r>
              <a:rPr lang="es-MX" b="0" i="0" u="none" baseline="0" dirty="0"/>
              <a:t>¿Cómo pueden comunicarse con los maestros o los consejeros de sus hijos o con un administrador de la escuela para preguntar sobre este reconocimiento?</a:t>
            </a:r>
          </a:p>
          <a:p>
            <a:endParaRPr lang="es-MX" sz="800" dirty="0"/>
          </a:p>
          <a:p>
            <a:pPr algn="l" rtl="0"/>
            <a:r>
              <a:rPr lang="es-MX" b="0" i="0" u="none" baseline="0" dirty="0"/>
              <a:t>¿Cómo pueden compartir esta información con otros padres?</a:t>
            </a:r>
          </a:p>
        </p:txBody>
      </p:sp>
      <p:pic>
        <p:nvPicPr>
          <p:cNvPr id="6" name="Content Placeholder 5" descr="Un dibujo de dos burbujas de diálogo, una con un signo de interrogación y la otra con una bombilla.">
            <a:extLst>
              <a:ext uri="{FF2B5EF4-FFF2-40B4-BE49-F238E27FC236}">
                <a16:creationId xmlns:a16="http://schemas.microsoft.com/office/drawing/2014/main" id="{7034D17B-EF5F-484C-A51F-52FF8294298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55004" y="2377209"/>
            <a:ext cx="4277322" cy="2610214"/>
          </a:xfrm>
        </p:spPr>
      </p:pic>
    </p:spTree>
    <p:extLst>
      <p:ext uri="{BB962C8B-B14F-4D97-AF65-F5344CB8AC3E}">
        <p14:creationId xmlns:p14="http://schemas.microsoft.com/office/powerpoint/2010/main" val="311142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3B31-EC13-4AC4-A1DD-FD3D84B7C692}"/>
              </a:ext>
            </a:extLst>
          </p:cNvPr>
          <p:cNvSpPr>
            <a:spLocks noGrp="1"/>
          </p:cNvSpPr>
          <p:nvPr>
            <p:ph type="title"/>
          </p:nvPr>
        </p:nvSpPr>
        <p:spPr/>
        <p:txBody>
          <a:bodyPr/>
          <a:lstStyle/>
          <a:p>
            <a:pPr rtl="0"/>
            <a:r>
              <a:rPr lang="es-MX" b="0" i="0" u="none" baseline="0" dirty="0"/>
              <a:t>Certificados</a:t>
            </a:r>
          </a:p>
        </p:txBody>
      </p:sp>
      <p:sp>
        <p:nvSpPr>
          <p:cNvPr id="3" name="Content Placeholder 2">
            <a:extLst>
              <a:ext uri="{FF2B5EF4-FFF2-40B4-BE49-F238E27FC236}">
                <a16:creationId xmlns:a16="http://schemas.microsoft.com/office/drawing/2014/main" id="{FFFB0214-0B9B-47F5-A737-7D2A174AE313}"/>
              </a:ext>
            </a:extLst>
          </p:cNvPr>
          <p:cNvSpPr>
            <a:spLocks noGrp="1"/>
          </p:cNvSpPr>
          <p:nvPr>
            <p:ph sz="half" idx="1"/>
          </p:nvPr>
        </p:nvSpPr>
        <p:spPr>
          <a:xfrm>
            <a:off x="152399" y="1638300"/>
            <a:ext cx="11887199" cy="5015901"/>
          </a:xfrm>
        </p:spPr>
        <p:txBody>
          <a:bodyPr/>
          <a:lstStyle/>
          <a:p>
            <a:pPr algn="l" rtl="0"/>
            <a:r>
              <a:rPr lang="es-MX" b="0" i="0" u="none" baseline="0" dirty="0"/>
              <a:t>Cada estudiante que cumpla los requisitos puede recibir un certificado.</a:t>
            </a:r>
          </a:p>
          <a:p>
            <a:endParaRPr lang="es-MX" dirty="0"/>
          </a:p>
          <a:p>
            <a:pPr marL="0" indent="0" algn="l" rtl="0">
              <a:buNone/>
            </a:pPr>
            <a:endParaRPr lang="es-MX" dirty="0"/>
          </a:p>
        </p:txBody>
      </p:sp>
      <p:pic>
        <p:nvPicPr>
          <p:cNvPr id="9" name="Content Placeholder 8" descr="Capturas de pantalla de las certificados: el Reconocimiento de participación en el programa de lectoescritura en dos idiomas, el Reconocimiento del desarrollo de la lengua materna, y el Reconocimiento del logro de la lectoescritura en dos idiomas.">
            <a:extLst>
              <a:ext uri="{FF2B5EF4-FFF2-40B4-BE49-F238E27FC236}">
                <a16:creationId xmlns:a16="http://schemas.microsoft.com/office/drawing/2014/main" id="{C1945A8E-86FF-4212-94CF-E6D805CCC5F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1682" y="3024553"/>
            <a:ext cx="11996768" cy="3446585"/>
          </a:xfrm>
        </p:spPr>
      </p:pic>
    </p:spTree>
    <p:extLst>
      <p:ext uri="{BB962C8B-B14F-4D97-AF65-F5344CB8AC3E}">
        <p14:creationId xmlns:p14="http://schemas.microsoft.com/office/powerpoint/2010/main" val="1002243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CB66-9759-4301-9F4F-85DA7CCD1D39}"/>
              </a:ext>
            </a:extLst>
          </p:cNvPr>
          <p:cNvSpPr>
            <a:spLocks noGrp="1"/>
          </p:cNvSpPr>
          <p:nvPr>
            <p:ph type="title"/>
          </p:nvPr>
        </p:nvSpPr>
        <p:spPr/>
        <p:txBody>
          <a:bodyPr/>
          <a:lstStyle/>
          <a:p>
            <a:pPr rtl="0"/>
            <a:r>
              <a:rPr lang="es-MX" b="0" i="0" u="none" baseline="0" dirty="0"/>
              <a:t>Preguntas</a:t>
            </a:r>
          </a:p>
        </p:txBody>
      </p:sp>
      <p:pic>
        <p:nvPicPr>
          <p:cNvPr id="6" name="Content Placeholder 5" descr="Una foto de un cubo con un signo de interrogación en cada lado.">
            <a:extLst>
              <a:ext uri="{FF2B5EF4-FFF2-40B4-BE49-F238E27FC236}">
                <a16:creationId xmlns:a16="http://schemas.microsoft.com/office/drawing/2014/main" id="{091AEE47-7AC8-4996-B468-2E3EC3A000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7512" y="1951037"/>
            <a:ext cx="6276975" cy="4391025"/>
          </a:xfrm>
        </p:spPr>
      </p:pic>
    </p:spTree>
    <p:extLst>
      <p:ext uri="{BB962C8B-B14F-4D97-AF65-F5344CB8AC3E}">
        <p14:creationId xmlns:p14="http://schemas.microsoft.com/office/powerpoint/2010/main" val="2798100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pPr rtl="0"/>
            <a:r>
              <a:rPr lang="es-MX" b="0" i="0" u="none" baseline="0" dirty="0"/>
              <a:t>Cómo pueden apoyar a sus hijos</a:t>
            </a:r>
          </a:p>
        </p:txBody>
      </p:sp>
      <p:pic>
        <p:nvPicPr>
          <p:cNvPr id="6" name="Content Placeholder 5" descr="Un dibujo de una mano abierta con una planta.">
            <a:extLst>
              <a:ext uri="{FF2B5EF4-FFF2-40B4-BE49-F238E27FC236}">
                <a16:creationId xmlns:a16="http://schemas.microsoft.com/office/drawing/2014/main" id="{269CEC7E-9291-419E-BA1A-D275817828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00487" y="2133487"/>
            <a:ext cx="2591025" cy="2591025"/>
          </a:xfrm>
        </p:spPr>
      </p:pic>
    </p:spTree>
    <p:extLst>
      <p:ext uri="{BB962C8B-B14F-4D97-AF65-F5344CB8AC3E}">
        <p14:creationId xmlns:p14="http://schemas.microsoft.com/office/powerpoint/2010/main" val="2780478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93BF-F254-450F-98F8-67FFEAAF0473}"/>
              </a:ext>
            </a:extLst>
          </p:cNvPr>
          <p:cNvSpPr>
            <a:spLocks noGrp="1"/>
          </p:cNvSpPr>
          <p:nvPr>
            <p:ph type="title"/>
          </p:nvPr>
        </p:nvSpPr>
        <p:spPr/>
        <p:txBody>
          <a:bodyPr/>
          <a:lstStyle/>
          <a:p>
            <a:pPr rtl="0"/>
            <a:r>
              <a:rPr lang="es-MX" b="0" i="0" u="none" baseline="0" dirty="0"/>
              <a:t>Desarrollo de la lengua materna</a:t>
            </a:r>
          </a:p>
        </p:txBody>
      </p:sp>
      <p:sp>
        <p:nvSpPr>
          <p:cNvPr id="3" name="Content Placeholder 2">
            <a:extLst>
              <a:ext uri="{FF2B5EF4-FFF2-40B4-BE49-F238E27FC236}">
                <a16:creationId xmlns:a16="http://schemas.microsoft.com/office/drawing/2014/main" id="{9E8309AC-4B3D-4569-AECE-A9684FDF8770}"/>
              </a:ext>
            </a:extLst>
          </p:cNvPr>
          <p:cNvSpPr>
            <a:spLocks noGrp="1"/>
          </p:cNvSpPr>
          <p:nvPr>
            <p:ph sz="half" idx="1"/>
          </p:nvPr>
        </p:nvSpPr>
        <p:spPr>
          <a:xfrm>
            <a:off x="152399" y="1638300"/>
            <a:ext cx="11887199" cy="5015901"/>
          </a:xfrm>
        </p:spPr>
        <p:txBody>
          <a:bodyPr/>
          <a:lstStyle/>
          <a:p>
            <a:pPr algn="l" rtl="0"/>
            <a:r>
              <a:rPr lang="es-MX" b="0" i="0" u="none" baseline="0" dirty="0"/>
              <a:t>Si en casa hablan un idioma que no sea inglés, o un idioma además de inglés, deben encontrar oportunidades para leer, escribir, hablar y escuchar la lengua materna con sus hijos.</a:t>
            </a:r>
          </a:p>
          <a:p>
            <a:pPr marL="0" indent="0" algn="l" rtl="0">
              <a:buNone/>
            </a:pPr>
            <a:endParaRPr lang="es-MX" dirty="0"/>
          </a:p>
        </p:txBody>
      </p:sp>
      <p:pic>
        <p:nvPicPr>
          <p:cNvPr id="8" name="Content Placeholder 7" descr="Dibujos de libros, un lápiz, dos burbujas de diálogo, y una oreja.">
            <a:extLst>
              <a:ext uri="{FF2B5EF4-FFF2-40B4-BE49-F238E27FC236}">
                <a16:creationId xmlns:a16="http://schemas.microsoft.com/office/drawing/2014/main" id="{B6810756-8D90-4BDE-836B-9DF18B6CD28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7149" y="3781644"/>
            <a:ext cx="10717697" cy="2158171"/>
          </a:xfrm>
        </p:spPr>
      </p:pic>
    </p:spTree>
    <p:extLst>
      <p:ext uri="{BB962C8B-B14F-4D97-AF65-F5344CB8AC3E}">
        <p14:creationId xmlns:p14="http://schemas.microsoft.com/office/powerpoint/2010/main" val="1729526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pPr rtl="0"/>
            <a:r>
              <a:rPr lang="es-MX" b="0" i="0" u="none" baseline="0" dirty="0"/>
              <a:t>Lectura</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399" y="1638300"/>
            <a:ext cx="11887199" cy="5015901"/>
          </a:xfrm>
        </p:spPr>
        <p:txBody>
          <a:bodyPr>
            <a:normAutofit/>
          </a:bodyPr>
          <a:lstStyle/>
          <a:p>
            <a:pPr algn="l" rtl="0"/>
            <a:r>
              <a:rPr lang="es-MX" sz="3000" b="1" i="0" u="none" baseline="0" dirty="0"/>
              <a:t>Para niños más pequeños: </a:t>
            </a:r>
            <a:r>
              <a:rPr lang="es-MX" sz="3000" b="0" i="0" u="none" baseline="0" dirty="0"/>
              <a:t>Leer o escuchar cuentos o textos de no ficción adecuados para la edad en la lengua materna con un cuidador. Reconocer letras o caracteres en la lengua materna con un cuidador. Reconocer o pronunciar letras o caracteres en la lengua materna. Hacer juegos relacionados con rimas, el alfabeto o letras/caracteres en la lengua materna, etc.</a:t>
            </a:r>
          </a:p>
          <a:p>
            <a:pPr marL="0" indent="0" algn="l" rtl="0">
              <a:buNone/>
            </a:pPr>
            <a:endParaRPr lang="es-MX" sz="3000" dirty="0"/>
          </a:p>
          <a:p>
            <a:pPr algn="l" rtl="0"/>
            <a:r>
              <a:rPr lang="es-MX" sz="3000" b="1" i="0" u="none" baseline="0" dirty="0"/>
              <a:t>Para niños más grandes: </a:t>
            </a:r>
            <a:r>
              <a:rPr lang="es-MX" sz="3000" b="0" i="0" u="none" baseline="0" dirty="0"/>
              <a:t>Leer libros (de ficción o no ficción), cuentos, historietas, recetas, revistas u otros textos adecuados para la edad en la lengua materna, incluida la lectura a niños más pequeños en la lengua materna, etc.</a:t>
            </a:r>
          </a:p>
          <a:p>
            <a:endParaRPr lang="es-MX" dirty="0"/>
          </a:p>
        </p:txBody>
      </p:sp>
      <p:pic>
        <p:nvPicPr>
          <p:cNvPr id="7" name="Content Placeholder 6" descr="Un dibujo de libros.">
            <a:extLst>
              <a:ext uri="{FF2B5EF4-FFF2-40B4-BE49-F238E27FC236}">
                <a16:creationId xmlns:a16="http://schemas.microsoft.com/office/drawing/2014/main" id="{2C3B1473-AC84-4049-A2AB-648C0216BD5C}"/>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5366" y="309728"/>
            <a:ext cx="1274103" cy="1274103"/>
          </a:xfrm>
        </p:spPr>
      </p:pic>
    </p:spTree>
    <p:extLst>
      <p:ext uri="{BB962C8B-B14F-4D97-AF65-F5344CB8AC3E}">
        <p14:creationId xmlns:p14="http://schemas.microsoft.com/office/powerpoint/2010/main" val="3903915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pPr rtl="0"/>
            <a:r>
              <a:rPr lang="es-MX" b="0" i="0" u="none" baseline="0" dirty="0"/>
              <a:t>Escritura y redacción</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399" y="1638300"/>
            <a:ext cx="11887199" cy="5015901"/>
          </a:xfrm>
        </p:spPr>
        <p:txBody>
          <a:bodyPr>
            <a:normAutofit/>
          </a:bodyPr>
          <a:lstStyle/>
          <a:p>
            <a:pPr algn="l" rtl="0"/>
            <a:r>
              <a:rPr lang="es-MX" b="1" i="0" u="none" baseline="0" dirty="0"/>
              <a:t>Para niños más pequeños: </a:t>
            </a:r>
            <a:r>
              <a:rPr lang="es-MX" b="0" i="0" u="none" baseline="0" dirty="0"/>
              <a:t>Usar una combinación de dibujo; dictado y escritura y redacción para contar un cuento o describir algo en la lengua materna. Practicar la escritura de letras o caracteres en la lengua materna o la escritura de palabras simples en la lengua materna con un cuidador; etc.</a:t>
            </a:r>
          </a:p>
          <a:p>
            <a:endParaRPr lang="es-MX" dirty="0"/>
          </a:p>
          <a:p>
            <a:pPr algn="l" rtl="0"/>
            <a:r>
              <a:rPr lang="es-MX" b="1" i="0" u="none" baseline="0" dirty="0"/>
              <a:t>Para niños más grandes: </a:t>
            </a:r>
            <a:r>
              <a:rPr lang="es-MX" b="0" i="0" u="none" baseline="0" dirty="0"/>
              <a:t>Escribir y redactar un cuento; un poema o una carta en la lengua materna; escribir un diario en la lengua materna; etc.</a:t>
            </a:r>
          </a:p>
          <a:p>
            <a:endParaRPr lang="es-MX" dirty="0"/>
          </a:p>
        </p:txBody>
      </p:sp>
      <p:pic>
        <p:nvPicPr>
          <p:cNvPr id="7" name="Content Placeholder 6" descr="Un dibujo de un lápiz.">
            <a:extLst>
              <a:ext uri="{FF2B5EF4-FFF2-40B4-BE49-F238E27FC236}">
                <a16:creationId xmlns:a16="http://schemas.microsoft.com/office/drawing/2014/main" id="{39BC5BA0-AC95-4D21-B988-CA4016E42084}"/>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3018" y="188607"/>
            <a:ext cx="1379843" cy="1379843"/>
          </a:xfrm>
        </p:spPr>
      </p:pic>
    </p:spTree>
    <p:extLst>
      <p:ext uri="{BB962C8B-B14F-4D97-AF65-F5344CB8AC3E}">
        <p14:creationId xmlns:p14="http://schemas.microsoft.com/office/powerpoint/2010/main" val="1368785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pPr rtl="0"/>
            <a:r>
              <a:rPr lang="es-MX" b="0" i="0" u="none" baseline="0" dirty="0"/>
              <a:t>Expresión oral</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399" y="1638300"/>
            <a:ext cx="11887199" cy="5015901"/>
          </a:xfrm>
        </p:spPr>
        <p:txBody>
          <a:bodyPr>
            <a:normAutofit fontScale="92500" lnSpcReduction="10000"/>
          </a:bodyPr>
          <a:lstStyle/>
          <a:p>
            <a:pPr algn="l" rtl="0"/>
            <a:r>
              <a:rPr lang="es-MX" b="1" i="0" u="none" baseline="0" dirty="0"/>
              <a:t>Para niños más pequeños: </a:t>
            </a:r>
            <a:r>
              <a:rPr lang="es-MX" b="0" i="0" u="none" baseline="0" dirty="0"/>
              <a:t>Hacer y responder preguntas mientras ayudan a un cuidador a hacer una comida o mientras juegan con los hermanos; señalar y nombrar objetos en la lengua materna; hablar sobre un cuento con un cuidador en la lengua materna; cantar en la lengua materna; jugar juegos o resolver acertijos en la lengua materna; etc.</a:t>
            </a:r>
          </a:p>
          <a:p>
            <a:endParaRPr lang="es-MX" dirty="0"/>
          </a:p>
          <a:p>
            <a:pPr algn="l" rtl="0"/>
            <a:r>
              <a:rPr lang="es-MX" b="1" i="0" u="none" baseline="0" dirty="0"/>
              <a:t>Para niños más grandes: </a:t>
            </a:r>
            <a:r>
              <a:rPr lang="es-MX" b="0" i="0" u="none" baseline="0" dirty="0"/>
              <a:t>Enseñarle a un hermano un juego en la lengua materna; contar un cuento en la lengua materna; explicar en la lengua materna lo que aprendieron en la escuela ese día; hablar por teléfono con un familiar en la lengua materna; entrevistar a un familiar más grande en la lengua materna; etc.</a:t>
            </a:r>
          </a:p>
          <a:p>
            <a:endParaRPr lang="es-MX" dirty="0"/>
          </a:p>
        </p:txBody>
      </p:sp>
      <p:pic>
        <p:nvPicPr>
          <p:cNvPr id="7" name="Content Placeholder 6" descr="Un dibujos de dos burbujas de diálogo.">
            <a:extLst>
              <a:ext uri="{FF2B5EF4-FFF2-40B4-BE49-F238E27FC236}">
                <a16:creationId xmlns:a16="http://schemas.microsoft.com/office/drawing/2014/main" id="{1C8CC431-990D-44FC-9CCD-83CA34229F3A}"/>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8000" y="300684"/>
            <a:ext cx="1260622" cy="1260622"/>
          </a:xfrm>
        </p:spPr>
      </p:pic>
    </p:spTree>
    <p:extLst>
      <p:ext uri="{BB962C8B-B14F-4D97-AF65-F5344CB8AC3E}">
        <p14:creationId xmlns:p14="http://schemas.microsoft.com/office/powerpoint/2010/main" val="2510494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pPr rtl="0"/>
            <a:r>
              <a:rPr lang="es-MX" b="0" i="0" u="none" baseline="0" dirty="0"/>
              <a:t>Comprensión auditiva</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399" y="1638300"/>
            <a:ext cx="11887199" cy="5015901"/>
          </a:xfrm>
        </p:spPr>
        <p:txBody>
          <a:bodyPr>
            <a:normAutofit fontScale="92500"/>
          </a:bodyPr>
          <a:lstStyle/>
          <a:p>
            <a:pPr algn="l" rtl="0"/>
            <a:r>
              <a:rPr lang="es-MX" b="1" i="0" u="none" baseline="0" dirty="0"/>
              <a:t>Para niños más pequeños: </a:t>
            </a:r>
            <a:r>
              <a:rPr lang="es-MX" b="0" i="0" u="none" baseline="0" dirty="0"/>
              <a:t>Aprender una habilidad nueva de un cuidador que hable la lengua materna; escuchar un cuento en la lengua materna; jugar un juego que incluya comprensión auditiva en la lengua materna; etc.</a:t>
            </a:r>
          </a:p>
          <a:p>
            <a:pPr marL="0" indent="0" algn="l" rtl="0">
              <a:buNone/>
            </a:pPr>
            <a:endParaRPr lang="es-MX" dirty="0"/>
          </a:p>
          <a:p>
            <a:pPr algn="l" rtl="0"/>
            <a:r>
              <a:rPr lang="es-MX" b="1" i="0" u="none" baseline="0" dirty="0"/>
              <a:t>Para niños más grandes: </a:t>
            </a:r>
            <a:r>
              <a:rPr lang="es-MX" b="0" i="0" u="none" baseline="0" dirty="0"/>
              <a:t>Aprender una habilidad nueva de un cuidador que hable la lengua materna; escuchar un cuento en la lengua materna; entrevistar a un familiar más grande en la lengua materna; escuchar la radio, mirar una película o un programa de televisión en la lengua materna y hablar sobre eso después; escuchar un discurso o un sermón en la lengua materna; etc.</a:t>
            </a:r>
          </a:p>
          <a:p>
            <a:endParaRPr lang="es-MX" dirty="0"/>
          </a:p>
        </p:txBody>
      </p:sp>
      <p:pic>
        <p:nvPicPr>
          <p:cNvPr id="7" name="Content Placeholder 6" descr="Un dibujos de una oreja.">
            <a:extLst>
              <a:ext uri="{FF2B5EF4-FFF2-40B4-BE49-F238E27FC236}">
                <a16:creationId xmlns:a16="http://schemas.microsoft.com/office/drawing/2014/main" id="{2FB15DB5-AB30-4872-BFA7-12A7DF97B03C}"/>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4682" y="203799"/>
            <a:ext cx="1548179" cy="1548179"/>
          </a:xfrm>
        </p:spPr>
      </p:pic>
    </p:spTree>
    <p:extLst>
      <p:ext uri="{BB962C8B-B14F-4D97-AF65-F5344CB8AC3E}">
        <p14:creationId xmlns:p14="http://schemas.microsoft.com/office/powerpoint/2010/main" val="1708575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E88-F7D4-4508-B1A0-9F5A03006CBB}"/>
              </a:ext>
            </a:extLst>
          </p:cNvPr>
          <p:cNvSpPr>
            <a:spLocks noGrp="1"/>
          </p:cNvSpPr>
          <p:nvPr>
            <p:ph type="title"/>
          </p:nvPr>
        </p:nvSpPr>
        <p:spPr/>
        <p:txBody>
          <a:bodyPr/>
          <a:lstStyle/>
          <a:p>
            <a:pPr rtl="0"/>
            <a:r>
              <a:rPr lang="es-MX" b="0" i="0" u="none" baseline="0" dirty="0"/>
              <a:t>Debate (2)</a:t>
            </a:r>
          </a:p>
        </p:txBody>
      </p:sp>
      <p:sp>
        <p:nvSpPr>
          <p:cNvPr id="3" name="Content Placeholder 2">
            <a:extLst>
              <a:ext uri="{FF2B5EF4-FFF2-40B4-BE49-F238E27FC236}">
                <a16:creationId xmlns:a16="http://schemas.microsoft.com/office/drawing/2014/main" id="{B9076502-05B7-4F9A-A45E-2C4F92F38C59}"/>
              </a:ext>
            </a:extLst>
          </p:cNvPr>
          <p:cNvSpPr>
            <a:spLocks noGrp="1"/>
          </p:cNvSpPr>
          <p:nvPr>
            <p:ph sz="half" idx="1"/>
          </p:nvPr>
        </p:nvSpPr>
        <p:spPr>
          <a:xfrm>
            <a:off x="152400" y="1638300"/>
            <a:ext cx="7908388" cy="5015901"/>
          </a:xfrm>
        </p:spPr>
        <p:txBody>
          <a:bodyPr>
            <a:normAutofit lnSpcReduction="10000"/>
          </a:bodyPr>
          <a:lstStyle/>
          <a:p>
            <a:pPr algn="l" rtl="0"/>
            <a:r>
              <a:rPr lang="es-MX" b="0" i="0" u="none" baseline="0" dirty="0"/>
              <a:t>¿Cuál es </a:t>
            </a:r>
            <a:r>
              <a:rPr lang="es-MX" b="1" i="0" u="none" baseline="0" dirty="0"/>
              <a:t>una de las formas en las que actualmente apoyan a sus hijos en el desarrollo de la alfabetización </a:t>
            </a:r>
            <a:r>
              <a:rPr lang="es-MX" b="0" i="0" u="none" baseline="0" dirty="0"/>
              <a:t>(lectura, escritura y redacción, expresión oral y comprensión auditiva) en la lengua materna? </a:t>
            </a:r>
          </a:p>
          <a:p>
            <a:pPr marL="0" indent="0" algn="l" rtl="0">
              <a:buNone/>
            </a:pPr>
            <a:endParaRPr lang="es-MX" sz="800" dirty="0"/>
          </a:p>
          <a:p>
            <a:pPr algn="l" rtl="0"/>
            <a:r>
              <a:rPr lang="es-MX" b="0" i="0" u="none" baseline="0" dirty="0"/>
              <a:t>¿De qué </a:t>
            </a:r>
            <a:r>
              <a:rPr lang="es-MX" b="1" i="0" u="none" baseline="0" dirty="0"/>
              <a:t>otra forma podrían apoyar a sus hijos en el desarrollo de la alfabetización </a:t>
            </a:r>
            <a:r>
              <a:rPr lang="es-MX" b="0" i="0" u="none" baseline="0" dirty="0"/>
              <a:t>(lectura, escritura y redacción, expresión oral y comprensión auditiva) en la lengua materna?</a:t>
            </a:r>
          </a:p>
        </p:txBody>
      </p:sp>
      <p:pic>
        <p:nvPicPr>
          <p:cNvPr id="6" name="Content Placeholder 5" descr="Un dibujo de dos burbujas de diálogo, una con un signo de interrogación y la otra con una bombilla ">
            <a:extLst>
              <a:ext uri="{FF2B5EF4-FFF2-40B4-BE49-F238E27FC236}">
                <a16:creationId xmlns:a16="http://schemas.microsoft.com/office/drawing/2014/main" id="{75ED69E8-0E65-478E-A9AF-1CF2E7E143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62278" y="2405344"/>
            <a:ext cx="4277322" cy="2610214"/>
          </a:xfrm>
        </p:spPr>
      </p:pic>
    </p:spTree>
    <p:extLst>
      <p:ext uri="{BB962C8B-B14F-4D97-AF65-F5344CB8AC3E}">
        <p14:creationId xmlns:p14="http://schemas.microsoft.com/office/powerpoint/2010/main" val="332827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9"/>
            <a:ext cx="11887200" cy="1779746"/>
          </a:xfrm>
        </p:spPr>
        <p:txBody>
          <a:bodyPr/>
          <a:lstStyle/>
          <a:p>
            <a:pPr rtl="0"/>
            <a:r>
              <a:rPr lang="es-MX" b="0" i="0" u="none" baseline="0" dirty="0"/>
              <a:t>Resumen</a:t>
            </a:r>
          </a:p>
        </p:txBody>
      </p:sp>
      <p:pic>
        <p:nvPicPr>
          <p:cNvPr id="6" name="Content Placeholder 5" descr="Un dibujo de un mapa.">
            <a:extLst>
              <a:ext uri="{FF2B5EF4-FFF2-40B4-BE49-F238E27FC236}">
                <a16:creationId xmlns:a16="http://schemas.microsoft.com/office/drawing/2014/main" id="{1C3F6E03-6096-4A50-8F39-4312344D9874}"/>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9598" y="2214269"/>
            <a:ext cx="2127836" cy="2127836"/>
          </a:xfrm>
        </p:spPr>
      </p:pic>
    </p:spTree>
    <p:extLst>
      <p:ext uri="{BB962C8B-B14F-4D97-AF65-F5344CB8AC3E}">
        <p14:creationId xmlns:p14="http://schemas.microsoft.com/office/powerpoint/2010/main" val="409737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C31C-AA54-45AD-91DC-0B4EDC7A43D1}"/>
              </a:ext>
            </a:extLst>
          </p:cNvPr>
          <p:cNvSpPr>
            <a:spLocks noGrp="1"/>
          </p:cNvSpPr>
          <p:nvPr>
            <p:ph type="title"/>
          </p:nvPr>
        </p:nvSpPr>
        <p:spPr/>
        <p:txBody>
          <a:bodyPr/>
          <a:lstStyle/>
          <a:p>
            <a:pPr rtl="0"/>
            <a:r>
              <a:rPr lang="es-MX" b="0" i="0" u="none" baseline="0" dirty="0"/>
              <a:t>Recursos para el desarrollo de la lengua materna</a:t>
            </a:r>
          </a:p>
        </p:txBody>
      </p:sp>
      <p:sp>
        <p:nvSpPr>
          <p:cNvPr id="3" name="Content Placeholder 2">
            <a:extLst>
              <a:ext uri="{FF2B5EF4-FFF2-40B4-BE49-F238E27FC236}">
                <a16:creationId xmlns:a16="http://schemas.microsoft.com/office/drawing/2014/main" id="{65B5B2E5-1C44-484E-9714-D8A283BCCF70}"/>
              </a:ext>
            </a:extLst>
          </p:cNvPr>
          <p:cNvSpPr>
            <a:spLocks noGrp="1"/>
          </p:cNvSpPr>
          <p:nvPr>
            <p:ph idx="1"/>
          </p:nvPr>
        </p:nvSpPr>
        <p:spPr/>
        <p:txBody>
          <a:bodyPr>
            <a:normAutofit lnSpcReduction="10000"/>
          </a:bodyPr>
          <a:lstStyle/>
          <a:p>
            <a:pPr marL="0" indent="0" algn="l" rtl="0">
              <a:buNone/>
            </a:pPr>
            <a:r>
              <a:rPr lang="es-MX" sz="2800" b="0" i="0" u="none" baseline="0" dirty="0"/>
              <a:t>Para ver más ideas sobre el desarrollo de la alfabetización bilingüe en la casa, visite:</a:t>
            </a:r>
          </a:p>
          <a:p>
            <a:pPr algn="l" rtl="0"/>
            <a:r>
              <a:rPr lang="es-MX" sz="2800" b="0" i="0" u="none" baseline="0" dirty="0"/>
              <a:t>“Todos los días ofrecen oportunidades para el desarrollo del habla, el lenguaje y la alfabetización”, de First 5 California, en la página web </a:t>
            </a:r>
            <a:r>
              <a:rPr lang="es-MX" sz="2800" b="0" i="0" u="none" baseline="0" dirty="0">
                <a:hlinkClick r:id="rId3" tooltip="First 5 California"/>
              </a:rPr>
              <a:t>https://www.first5california.com/en-us/articles/everyday-opportunities-for-speech-language-and-literacy-development-newborn-baby-toddler-preschooler/</a:t>
            </a:r>
            <a:r>
              <a:rPr lang="es-MX" sz="2800" b="0" i="0" u="none" baseline="0" dirty="0"/>
              <a:t> </a:t>
            </a:r>
          </a:p>
          <a:p>
            <a:pPr marL="0" indent="0" algn="l" rtl="0">
              <a:buNone/>
            </a:pPr>
            <a:endParaRPr lang="es-MX" sz="2800" dirty="0"/>
          </a:p>
          <a:p>
            <a:pPr algn="l" rtl="0"/>
            <a:r>
              <a:rPr lang="es-MX" sz="2800" b="0" i="0" u="none" baseline="0" dirty="0"/>
              <a:t>“Varios idiomas en el hogar: mitos y beneficios”, de First 5 California, en la página web </a:t>
            </a:r>
            <a:r>
              <a:rPr lang="es-MX" sz="2800" b="0" i="0" u="none" baseline="0" dirty="0">
                <a:hlinkClick r:id="rId4" tooltip="First 5 California"/>
              </a:rPr>
              <a:t>https://www.first5california.com/en-us/articles/multiple-languages-in-the-home-benefits-and-myths-newborn-baby-toddler-preschooler/</a:t>
            </a:r>
            <a:r>
              <a:rPr lang="es-MX" sz="2800" b="0" i="0" u="none" baseline="0" dirty="0"/>
              <a:t> </a:t>
            </a:r>
          </a:p>
        </p:txBody>
      </p:sp>
    </p:spTree>
    <p:extLst>
      <p:ext uri="{BB962C8B-B14F-4D97-AF65-F5344CB8AC3E}">
        <p14:creationId xmlns:p14="http://schemas.microsoft.com/office/powerpoint/2010/main" val="2055965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5652-87D4-47ED-BCD6-81E9AC071DDB}"/>
              </a:ext>
            </a:extLst>
          </p:cNvPr>
          <p:cNvSpPr>
            <a:spLocks noGrp="1"/>
          </p:cNvSpPr>
          <p:nvPr>
            <p:ph type="title"/>
          </p:nvPr>
        </p:nvSpPr>
        <p:spPr/>
        <p:txBody>
          <a:bodyPr/>
          <a:lstStyle/>
          <a:p>
            <a:pPr rtl="0"/>
            <a:r>
              <a:rPr lang="es-MX" b="0" i="0" u="none" baseline="0" dirty="0"/>
              <a:t>Recursos para el desarrollo de la lengua materna (2)</a:t>
            </a:r>
          </a:p>
        </p:txBody>
      </p:sp>
      <p:sp>
        <p:nvSpPr>
          <p:cNvPr id="3" name="Content Placeholder 2">
            <a:extLst>
              <a:ext uri="{FF2B5EF4-FFF2-40B4-BE49-F238E27FC236}">
                <a16:creationId xmlns:a16="http://schemas.microsoft.com/office/drawing/2014/main" id="{36B1415D-A3CA-4C88-81AE-DC567E5806A8}"/>
              </a:ext>
            </a:extLst>
          </p:cNvPr>
          <p:cNvSpPr>
            <a:spLocks noGrp="1"/>
          </p:cNvSpPr>
          <p:nvPr>
            <p:ph idx="1"/>
          </p:nvPr>
        </p:nvSpPr>
        <p:spPr/>
        <p:txBody>
          <a:bodyPr/>
          <a:lstStyle/>
          <a:p>
            <a:pPr algn="l" rtl="0"/>
            <a:r>
              <a:rPr lang="es-MX" b="0" i="0" u="none" baseline="0" dirty="0"/>
              <a:t>Página web sobre aprendizaje temprano: “¡Hablen, lean y canten!” del Departamento de Educación de los EE. UU., en </a:t>
            </a:r>
            <a:r>
              <a:rPr lang="es-MX" b="0" i="0" u="none" baseline="0" dirty="0">
                <a:hlinkClick r:id="rId3" tooltip="“¡Hablen, lean y canten!"/>
              </a:rPr>
              <a:t>https://www.ed.gov/early-learning/talk-read-sing</a:t>
            </a:r>
            <a:r>
              <a:rPr lang="es-MX" b="0" i="0" u="none" baseline="0" dirty="0"/>
              <a:t> </a:t>
            </a:r>
          </a:p>
          <a:p>
            <a:pPr marL="0" indent="0" algn="l" rtl="0">
              <a:buNone/>
            </a:pPr>
            <a:endParaRPr lang="es-MX" dirty="0"/>
          </a:p>
          <a:p>
            <a:pPr algn="l" rtl="0"/>
            <a:r>
              <a:rPr lang="es-MX" b="0" i="0" u="none" baseline="0" dirty="0"/>
              <a:t>Página web de ¡Colorín, Colorado! Para las Familias, en </a:t>
            </a:r>
            <a:r>
              <a:rPr lang="es-MX" b="0" i="0" u="none" baseline="0" dirty="0">
                <a:hlinkClick r:id="rId4" tooltip="¡Colorín, Colorado! Para las Familias"/>
              </a:rPr>
              <a:t>https://www.colorincolorado.org/families</a:t>
            </a:r>
            <a:r>
              <a:rPr lang="es-MX" b="0" i="0" u="none" baseline="0" dirty="0"/>
              <a:t> </a:t>
            </a:r>
          </a:p>
          <a:p>
            <a:endParaRPr lang="es-MX" dirty="0"/>
          </a:p>
        </p:txBody>
      </p:sp>
    </p:spTree>
    <p:extLst>
      <p:ext uri="{BB962C8B-B14F-4D97-AF65-F5344CB8AC3E}">
        <p14:creationId xmlns:p14="http://schemas.microsoft.com/office/powerpoint/2010/main" val="92835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76B3-EE3B-4AAF-8004-14E50DE5A8E0}"/>
              </a:ext>
            </a:extLst>
          </p:cNvPr>
          <p:cNvSpPr>
            <a:spLocks noGrp="1"/>
          </p:cNvSpPr>
          <p:nvPr>
            <p:ph type="title"/>
          </p:nvPr>
        </p:nvSpPr>
        <p:spPr/>
        <p:txBody>
          <a:bodyPr/>
          <a:lstStyle/>
          <a:p>
            <a:pPr rtl="0"/>
            <a:r>
              <a:rPr lang="es-MX" b="0" i="0" u="none" baseline="0" dirty="0"/>
              <a:t>Preparación temprana para el Sello estatal de alfabetización bilingüe</a:t>
            </a:r>
          </a:p>
        </p:txBody>
      </p:sp>
      <p:sp>
        <p:nvSpPr>
          <p:cNvPr id="3" name="Content Placeholder 2">
            <a:extLst>
              <a:ext uri="{FF2B5EF4-FFF2-40B4-BE49-F238E27FC236}">
                <a16:creationId xmlns:a16="http://schemas.microsoft.com/office/drawing/2014/main" id="{DB1D96BA-5960-4FE7-8038-D0B7F279A146}"/>
              </a:ext>
            </a:extLst>
          </p:cNvPr>
          <p:cNvSpPr>
            <a:spLocks noGrp="1"/>
          </p:cNvSpPr>
          <p:nvPr>
            <p:ph sz="half" idx="1"/>
          </p:nvPr>
        </p:nvSpPr>
        <p:spPr>
          <a:xfrm>
            <a:off x="152399" y="1638300"/>
            <a:ext cx="11887199" cy="5015901"/>
          </a:xfrm>
        </p:spPr>
        <p:txBody>
          <a:bodyPr>
            <a:normAutofit/>
          </a:bodyPr>
          <a:lstStyle/>
          <a:p>
            <a:pPr algn="l" rtl="0"/>
            <a:r>
              <a:rPr lang="es-MX" sz="2800" b="0" i="0" u="none" baseline="0" dirty="0"/>
              <a:t>Visiten la página web del Sello estatal de alfabetización bilingüe del CDE en </a:t>
            </a:r>
            <a:r>
              <a:rPr lang="es-MX" sz="2800" b="0" i="0" u="none" baseline="0" dirty="0">
                <a:hlinkClick r:id="rId3" tooltip="Sello estatal de alfabetización bilingüe"/>
              </a:rPr>
              <a:t>https://www.cde.ca.gov/sp/el/er/sealofbiliteracy.asp</a:t>
            </a:r>
            <a:r>
              <a:rPr lang="es-MX" sz="2800" b="0" i="0" u="none" baseline="0" dirty="0"/>
              <a:t>. </a:t>
            </a:r>
          </a:p>
          <a:p>
            <a:pPr marL="0" indent="0" algn="l" rtl="0">
              <a:buNone/>
            </a:pPr>
            <a:endParaRPr lang="es-MX" sz="800" dirty="0"/>
          </a:p>
          <a:p>
            <a:pPr algn="l" rtl="0"/>
            <a:r>
              <a:rPr lang="es-MX" sz="2800" b="0" i="0" u="none" baseline="0" dirty="0"/>
              <a:t>Conozcan los requisitos y hablen sobre ellos con los consejeros de sus hijos en la escuela secundaria y en la transición a la preparatoria.</a:t>
            </a:r>
          </a:p>
          <a:p>
            <a:pPr marL="0" indent="0" algn="l" rtl="0">
              <a:buNone/>
            </a:pPr>
            <a:endParaRPr lang="es-MX" sz="800" dirty="0"/>
          </a:p>
          <a:p>
            <a:pPr algn="l" rtl="0"/>
            <a:r>
              <a:rPr lang="es-MX" sz="2800" b="0" i="0" u="none" baseline="0" dirty="0"/>
              <a:t>Hagan que sus hijos se entusiasmen con el Sello estatal de alfabetización bilingüe:</a:t>
            </a:r>
          </a:p>
          <a:p>
            <a:pPr lvl="1" algn="l" rtl="0"/>
            <a:r>
              <a:rPr lang="es-MX" b="0" i="0" u="none" baseline="0" dirty="0"/>
              <a:t>Qué es</a:t>
            </a:r>
          </a:p>
          <a:p>
            <a:pPr lvl="1" algn="l" rtl="0"/>
            <a:r>
              <a:rPr lang="es-MX" b="0" i="0" u="none" baseline="0" dirty="0"/>
              <a:t>Por qué es importante</a:t>
            </a:r>
          </a:p>
          <a:p>
            <a:pPr marL="457200" lvl="1" indent="0" algn="l" rtl="0">
              <a:buNone/>
            </a:pPr>
            <a:endParaRPr lang="es-MX" dirty="0"/>
          </a:p>
        </p:txBody>
      </p:sp>
      <p:pic>
        <p:nvPicPr>
          <p:cNvPr id="7" name="Content Placeholder 6" descr="El imagen de el Sello estatal de alfabetización bilingüe, un sello dorado con el imagen del estado y un libro abierto ">
            <a:extLst>
              <a:ext uri="{FF2B5EF4-FFF2-40B4-BE49-F238E27FC236}">
                <a16:creationId xmlns:a16="http://schemas.microsoft.com/office/drawing/2014/main" id="{7E3CCA88-C137-44A1-98F8-F1BA28C73A8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95998" y="4459630"/>
            <a:ext cx="1970087" cy="1970087"/>
          </a:xfrm>
        </p:spPr>
      </p:pic>
    </p:spTree>
    <p:extLst>
      <p:ext uri="{BB962C8B-B14F-4D97-AF65-F5344CB8AC3E}">
        <p14:creationId xmlns:p14="http://schemas.microsoft.com/office/powerpoint/2010/main" val="2466890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pPr rtl="0"/>
            <a:r>
              <a:rPr lang="es-MX" b="0" i="0" u="none" baseline="0" dirty="0"/>
              <a:t>Preguntas y respuestas</a:t>
            </a:r>
          </a:p>
        </p:txBody>
      </p:sp>
      <p:pic>
        <p:nvPicPr>
          <p:cNvPr id="6" name="Content Placeholder 5" descr="Un dibujo de una bombilla ">
            <a:extLst>
              <a:ext uri="{FF2B5EF4-FFF2-40B4-BE49-F238E27FC236}">
                <a16:creationId xmlns:a16="http://schemas.microsoft.com/office/drawing/2014/main" id="{DCF98634-B263-47DD-BB97-1A121E2115B5}"/>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189" y="1930889"/>
            <a:ext cx="2331622" cy="2331622"/>
          </a:xfrm>
        </p:spPr>
      </p:pic>
    </p:spTree>
    <p:extLst>
      <p:ext uri="{BB962C8B-B14F-4D97-AF65-F5344CB8AC3E}">
        <p14:creationId xmlns:p14="http://schemas.microsoft.com/office/powerpoint/2010/main" val="3557717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CB66-9759-4301-9F4F-85DA7CCD1D39}"/>
              </a:ext>
            </a:extLst>
          </p:cNvPr>
          <p:cNvSpPr>
            <a:spLocks noGrp="1"/>
          </p:cNvSpPr>
          <p:nvPr>
            <p:ph type="title"/>
          </p:nvPr>
        </p:nvSpPr>
        <p:spPr/>
        <p:txBody>
          <a:bodyPr/>
          <a:lstStyle/>
          <a:p>
            <a:pPr rtl="0"/>
            <a:r>
              <a:rPr lang="es-MX" b="0" i="0" u="none" baseline="0" dirty="0"/>
              <a:t>Preguntas (2)</a:t>
            </a:r>
          </a:p>
        </p:txBody>
      </p:sp>
      <p:pic>
        <p:nvPicPr>
          <p:cNvPr id="6" name="Content Placeholder 5" descr="Una foto de un cubo con un signo de interrogación en cada lado ">
            <a:extLst>
              <a:ext uri="{FF2B5EF4-FFF2-40B4-BE49-F238E27FC236}">
                <a16:creationId xmlns:a16="http://schemas.microsoft.com/office/drawing/2014/main" id="{36E1D49A-B894-48C2-AF37-4019FB8FDB9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7512" y="1951037"/>
            <a:ext cx="6276975" cy="4391025"/>
          </a:xfrm>
        </p:spPr>
      </p:pic>
    </p:spTree>
    <p:extLst>
      <p:ext uri="{BB962C8B-B14F-4D97-AF65-F5344CB8AC3E}">
        <p14:creationId xmlns:p14="http://schemas.microsoft.com/office/powerpoint/2010/main" val="3873097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pPr rtl="0"/>
            <a:r>
              <a:rPr lang="es-MX" b="0" i="0" u="none" baseline="0" dirty="0"/>
              <a:t>Información de contacto</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52399" y="1638300"/>
            <a:ext cx="11887199" cy="5015901"/>
          </a:xfrm>
        </p:spPr>
        <p:txBody>
          <a:bodyPr>
            <a:normAutofit fontScale="92500" lnSpcReduction="10000"/>
          </a:bodyPr>
          <a:lstStyle/>
          <a:p>
            <a:pPr marL="0" indent="0" algn="l" rtl="0">
              <a:buNone/>
            </a:pPr>
            <a:r>
              <a:rPr lang="es-MX" b="0" i="0" u="none" baseline="0" dirty="0"/>
              <a:t>Si tienen preguntas sobre el Programa de Reconocimientos en el camino hacia la alfabetización bilingüe, comuníquense con:</a:t>
            </a:r>
          </a:p>
          <a:p>
            <a:pPr marL="457200" lvl="1" indent="0" algn="l" rtl="0">
              <a:buNone/>
            </a:pPr>
            <a:endParaRPr lang="es-MX" dirty="0"/>
          </a:p>
          <a:p>
            <a:pPr marL="457200" lvl="1" indent="0" algn="l" rtl="0">
              <a:buNone/>
            </a:pPr>
            <a:r>
              <a:rPr lang="es-MX" b="1" i="0" u="none" baseline="0" dirty="0"/>
              <a:t>División de Apoyo Multilingüe del CDE</a:t>
            </a:r>
          </a:p>
          <a:p>
            <a:pPr marL="457200" lvl="1" indent="0" algn="l" rtl="0">
              <a:buNone/>
            </a:pPr>
            <a:r>
              <a:rPr lang="es-MX" b="0" i="0" u="none" baseline="0" dirty="0"/>
              <a:t>Teléfono: 916-319-0938</a:t>
            </a:r>
          </a:p>
          <a:p>
            <a:pPr marL="457200" lvl="1" indent="0" algn="l" rtl="0">
              <a:buNone/>
            </a:pPr>
            <a:r>
              <a:rPr lang="es-MX" b="0" i="0" u="none" baseline="0" dirty="0"/>
              <a:t>Correo electrónico: </a:t>
            </a:r>
            <a:r>
              <a:rPr lang="es-MX" b="0" i="0" u="none" baseline="0" dirty="0">
                <a:hlinkClick r:id="rId3"/>
              </a:rPr>
              <a:t>SEAL@cde.ca.gov</a:t>
            </a:r>
            <a:r>
              <a:rPr lang="es-MX" b="0" i="0" u="none" baseline="0" dirty="0"/>
              <a:t> </a:t>
            </a:r>
          </a:p>
          <a:p>
            <a:pPr marL="457200" lvl="1" indent="0" algn="l" rtl="0">
              <a:buNone/>
            </a:pPr>
            <a:endParaRPr lang="es-MX" dirty="0"/>
          </a:p>
          <a:p>
            <a:pPr marL="457200" lvl="1" indent="0" algn="l" rtl="0">
              <a:buNone/>
            </a:pPr>
            <a:endParaRPr lang="es-MX" dirty="0"/>
          </a:p>
          <a:p>
            <a:pPr marL="457200" lvl="1" indent="0" algn="l" rtl="0">
              <a:buNone/>
            </a:pPr>
            <a:endParaRPr lang="es-MX" dirty="0"/>
          </a:p>
          <a:p>
            <a:pPr marL="0" indent="0" algn="l" rtl="0">
              <a:buNone/>
            </a:pPr>
            <a:r>
              <a:rPr lang="es-MX" b="1" i="0" u="none" baseline="0" dirty="0"/>
              <a:t>Página web de Reconocimientos en el camino hacia la alfabetización bilingüe, </a:t>
            </a:r>
            <a:r>
              <a:rPr lang="es-MX" b="0" i="0" u="none" baseline="0" dirty="0"/>
              <a:t>en </a:t>
            </a:r>
            <a:r>
              <a:rPr lang="es-MX" b="0" i="0" u="none" baseline="0" dirty="0">
                <a:hlinkClick r:id="rId4" tooltip="Reconocimientos en el camino hacia la alfabetización bilingüe"/>
              </a:rPr>
              <a:t>https://www.cde.ca.gov/sp/el/er/biltrcypathwy.asp</a:t>
            </a:r>
            <a:r>
              <a:rPr lang="es-MX" b="0" i="0" u="none" baseline="0" dirty="0"/>
              <a:t>. </a:t>
            </a:r>
          </a:p>
        </p:txBody>
      </p:sp>
      <p:pic>
        <p:nvPicPr>
          <p:cNvPr id="6" name="Content Placeholder 5" descr="Una foto de un señal de carretera verde con la palabra “contacto” escrito en blanco ">
            <a:extLst>
              <a:ext uri="{FF2B5EF4-FFF2-40B4-BE49-F238E27FC236}">
                <a16:creationId xmlns:a16="http://schemas.microsoft.com/office/drawing/2014/main" id="{1F74169E-B7F9-41BC-93DF-FC46076BFD98}"/>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877906" y="2414435"/>
            <a:ext cx="3798279" cy="2706691"/>
          </a:xfrm>
        </p:spPr>
      </p:pic>
    </p:spTree>
    <p:extLst>
      <p:ext uri="{BB962C8B-B14F-4D97-AF65-F5344CB8AC3E}">
        <p14:creationId xmlns:p14="http://schemas.microsoft.com/office/powerpoint/2010/main" val="3142253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07F6-86D8-49A7-A2B3-B68534219701}"/>
              </a:ext>
            </a:extLst>
          </p:cNvPr>
          <p:cNvSpPr>
            <a:spLocks noGrp="1"/>
          </p:cNvSpPr>
          <p:nvPr>
            <p:ph type="title"/>
          </p:nvPr>
        </p:nvSpPr>
        <p:spPr/>
        <p:txBody>
          <a:bodyPr/>
          <a:lstStyle/>
          <a:p>
            <a:pPr rtl="0"/>
            <a:r>
              <a:rPr lang="es-MX" b="0" i="0" u="none" baseline="0" dirty="0"/>
              <a:t>¡Gracias! </a:t>
            </a:r>
          </a:p>
        </p:txBody>
      </p:sp>
    </p:spTree>
    <p:extLst>
      <p:ext uri="{BB962C8B-B14F-4D97-AF65-F5344CB8AC3E}">
        <p14:creationId xmlns:p14="http://schemas.microsoft.com/office/powerpoint/2010/main" val="267173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pPr rtl="0"/>
            <a:r>
              <a:rPr lang="es-MX" b="0" i="0" u="none" baseline="0" dirty="0"/>
              <a:t>Propósito</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52400" y="1638300"/>
            <a:ext cx="6851210" cy="5015901"/>
          </a:xfrm>
        </p:spPr>
        <p:txBody>
          <a:bodyPr/>
          <a:lstStyle/>
          <a:p>
            <a:pPr algn="l" rtl="0"/>
            <a:r>
              <a:rPr lang="es-MX" b="0" i="0" u="none" baseline="0" dirty="0"/>
              <a:t>Reconocer a los estudiantes de escuelas preescolares, jardines de infancia y escuelas primarias y secundarias que han demostrado un progreso en el dominio de la expresión oral, la comprensión auditiva, la lectura y la escritura y redacción en uno o más idiomas además de inglés.</a:t>
            </a:r>
          </a:p>
        </p:txBody>
      </p:sp>
      <p:pic>
        <p:nvPicPr>
          <p:cNvPr id="6" name="Content Placeholder 5" descr="Una foto silueta de niños saltando.">
            <a:extLst>
              <a:ext uri="{FF2B5EF4-FFF2-40B4-BE49-F238E27FC236}">
                <a16:creationId xmlns:a16="http://schemas.microsoft.com/office/drawing/2014/main" id="{571AA5A6-259F-4B13-BB0D-4F01F43669C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03610" y="2221474"/>
            <a:ext cx="4276725" cy="3371850"/>
          </a:xfrm>
        </p:spPr>
      </p:pic>
    </p:spTree>
    <p:extLst>
      <p:ext uri="{BB962C8B-B14F-4D97-AF65-F5344CB8AC3E}">
        <p14:creationId xmlns:p14="http://schemas.microsoft.com/office/powerpoint/2010/main" val="392844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pPr rtl="0"/>
            <a:r>
              <a:rPr lang="es-MX" b="0" i="0" u="none" baseline="0" dirty="0"/>
              <a:t>Otros propósitos (1)</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idx="1"/>
          </p:nvPr>
        </p:nvSpPr>
        <p:spPr/>
        <p:txBody>
          <a:bodyPr>
            <a:normAutofit/>
          </a:bodyPr>
          <a:lstStyle/>
          <a:p>
            <a:pPr algn="l" rtl="0"/>
            <a:r>
              <a:rPr lang="es-MX" sz="2800" b="0" i="0" u="none" baseline="0" dirty="0"/>
              <a:t>Animar a los estudiantes a estudiar idiomas, continuar su estudio de idiomas y convertirse en multilingües.</a:t>
            </a:r>
          </a:p>
          <a:p>
            <a:pPr marL="0" indent="0" algn="l" rtl="0">
              <a:buNone/>
            </a:pPr>
            <a:endParaRPr lang="es-MX" sz="800" dirty="0"/>
          </a:p>
          <a:p>
            <a:pPr algn="l" rtl="0"/>
            <a:r>
              <a:rPr lang="es-MX" sz="2800" b="0" i="0" u="none" baseline="0" dirty="0"/>
              <a:t>Concientizar sobre los requisitos del Sello estatal de alfabetización bilingüe y garantizar que los estudiantes multilingües tengan la información que necesitan para cumplir estos requisitos y obtener el Sello estatal de alfabetización bilingüe cuando se gradúan de la preparatoria.</a:t>
            </a:r>
          </a:p>
          <a:p>
            <a:pPr marL="0" indent="0" algn="l" rtl="0">
              <a:buNone/>
            </a:pPr>
            <a:endParaRPr lang="es-MX" sz="800" dirty="0"/>
          </a:p>
          <a:p>
            <a:pPr algn="l" rtl="0"/>
            <a:r>
              <a:rPr lang="es-MX" sz="2800" b="0" i="0" u="none" baseline="0" dirty="0"/>
              <a:t>Certificar el progreso hacia la lectoescritura en dos idiomas.</a:t>
            </a:r>
          </a:p>
          <a:p>
            <a:pPr marL="0" indent="0" algn="l" rtl="0">
              <a:buNone/>
            </a:pPr>
            <a:endParaRPr lang="es-MX" sz="800" dirty="0"/>
          </a:p>
          <a:p>
            <a:pPr algn="l" rtl="0"/>
            <a:r>
              <a:rPr lang="es-MX" sz="2800" b="0" i="0" u="none" baseline="0" dirty="0"/>
              <a:t>Preparar a los estudiantes con las competencias del siglo XXI.</a:t>
            </a:r>
          </a:p>
        </p:txBody>
      </p:sp>
    </p:spTree>
    <p:extLst>
      <p:ext uri="{BB962C8B-B14F-4D97-AF65-F5344CB8AC3E}">
        <p14:creationId xmlns:p14="http://schemas.microsoft.com/office/powerpoint/2010/main" val="278398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8918A-E9D8-40BE-BB57-3E9EBD9D0183}"/>
              </a:ext>
            </a:extLst>
          </p:cNvPr>
          <p:cNvSpPr>
            <a:spLocks noGrp="1"/>
          </p:cNvSpPr>
          <p:nvPr>
            <p:ph type="title"/>
          </p:nvPr>
        </p:nvSpPr>
        <p:spPr/>
        <p:txBody>
          <a:bodyPr/>
          <a:lstStyle/>
          <a:p>
            <a:pPr rtl="0"/>
            <a:r>
              <a:rPr lang="es-MX" b="0" i="0" u="none" baseline="0" dirty="0"/>
              <a:t>Otros propósitos (2)</a:t>
            </a:r>
          </a:p>
        </p:txBody>
      </p:sp>
      <p:sp>
        <p:nvSpPr>
          <p:cNvPr id="3" name="Content Placeholder 2">
            <a:extLst>
              <a:ext uri="{FF2B5EF4-FFF2-40B4-BE49-F238E27FC236}">
                <a16:creationId xmlns:a16="http://schemas.microsoft.com/office/drawing/2014/main" id="{DF463F94-B5CE-4167-BAFA-AE6AC693662B}"/>
              </a:ext>
            </a:extLst>
          </p:cNvPr>
          <p:cNvSpPr>
            <a:spLocks noGrp="1"/>
          </p:cNvSpPr>
          <p:nvPr>
            <p:ph idx="1"/>
          </p:nvPr>
        </p:nvSpPr>
        <p:spPr/>
        <p:txBody>
          <a:bodyPr>
            <a:normAutofit/>
          </a:bodyPr>
          <a:lstStyle/>
          <a:p>
            <a:pPr algn="l" rtl="0"/>
            <a:r>
              <a:rPr lang="es-MX" sz="2800" b="0" i="0" u="none" baseline="0" dirty="0"/>
              <a:t>Reconocer y promover la enseñanza de idiomas del mundo en las escuelas públicas.</a:t>
            </a:r>
          </a:p>
          <a:p>
            <a:pPr marL="0" indent="0" algn="l" rtl="0">
              <a:buNone/>
            </a:pPr>
            <a:endParaRPr lang="es-MX" sz="800" dirty="0"/>
          </a:p>
          <a:p>
            <a:pPr algn="l" rtl="0"/>
            <a:r>
              <a:rPr lang="es-MX" sz="2800" b="0" i="0" u="none" baseline="0" dirty="0"/>
              <a:t>Fortalecer las relaciones intergrupales, afirmar el valor de la diversidad y honrar las múltiples culturas, historias e idiomas de una comunidad.</a:t>
            </a:r>
          </a:p>
          <a:p>
            <a:pPr marL="0" indent="0" algn="l" rtl="0">
              <a:buNone/>
            </a:pPr>
            <a:endParaRPr lang="es-MX" sz="800" dirty="0"/>
          </a:p>
          <a:p>
            <a:pPr algn="l" rtl="0"/>
            <a:r>
              <a:rPr lang="es-MX" sz="2800" b="0" i="0" u="none" baseline="0" dirty="0"/>
              <a:t>Implementar los principios uno y cuatro de la Política del modelo educativo para aprendices de inglés en California mediante la creación de un camino alineado y claro hacia el multilingüismo que adopte los idiomas y las culturas del hogar y de la comunidad de los estudiantes como recursos.</a:t>
            </a:r>
          </a:p>
        </p:txBody>
      </p:sp>
    </p:spTree>
    <p:extLst>
      <p:ext uri="{BB962C8B-B14F-4D97-AF65-F5344CB8AC3E}">
        <p14:creationId xmlns:p14="http://schemas.microsoft.com/office/powerpoint/2010/main" val="32977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45971-232A-4B4E-ADE7-5E2BD5F82F7F}"/>
              </a:ext>
            </a:extLst>
          </p:cNvPr>
          <p:cNvSpPr>
            <a:spLocks noGrp="1"/>
          </p:cNvSpPr>
          <p:nvPr>
            <p:ph type="title"/>
          </p:nvPr>
        </p:nvSpPr>
        <p:spPr/>
        <p:txBody>
          <a:bodyPr/>
          <a:lstStyle/>
          <a:p>
            <a:pPr rtl="0"/>
            <a:r>
              <a:rPr lang="es-MX" b="0" i="0" u="none" baseline="0" dirty="0"/>
              <a:t>Resumen del programa</a:t>
            </a:r>
          </a:p>
        </p:txBody>
      </p:sp>
      <p:sp>
        <p:nvSpPr>
          <p:cNvPr id="3" name="Content Placeholder 2">
            <a:extLst>
              <a:ext uri="{FF2B5EF4-FFF2-40B4-BE49-F238E27FC236}">
                <a16:creationId xmlns:a16="http://schemas.microsoft.com/office/drawing/2014/main" id="{C2B5FD6B-D376-412E-8E22-7C2A6BA8DDEF}"/>
              </a:ext>
            </a:extLst>
          </p:cNvPr>
          <p:cNvSpPr>
            <a:spLocks noGrp="1"/>
          </p:cNvSpPr>
          <p:nvPr>
            <p:ph idx="1"/>
          </p:nvPr>
        </p:nvSpPr>
        <p:spPr/>
        <p:txBody>
          <a:bodyPr>
            <a:normAutofit/>
          </a:bodyPr>
          <a:lstStyle/>
          <a:p>
            <a:pPr algn="l" rtl="0"/>
            <a:r>
              <a:rPr lang="es-MX" sz="2800" b="0" i="0" u="none" baseline="0" dirty="0"/>
              <a:t>Programa opcional: la participación es voluntaria.</a:t>
            </a:r>
          </a:p>
          <a:p>
            <a:pPr marL="0" indent="0" algn="l" rtl="0">
              <a:buNone/>
            </a:pPr>
            <a:endParaRPr lang="es-MX" sz="800" dirty="0"/>
          </a:p>
          <a:p>
            <a:pPr algn="l" rtl="0"/>
            <a:r>
              <a:rPr lang="es-MX" sz="2800" b="0" i="0" u="none" baseline="0" dirty="0"/>
              <a:t>Las agencias de educación locales (LEA, por sus siglas en inglés) pueden personalizar los criterios para adaptarlos a sus necesidades.</a:t>
            </a:r>
          </a:p>
          <a:p>
            <a:pPr marL="0" indent="0" algn="l" rtl="0">
              <a:buNone/>
            </a:pPr>
            <a:endParaRPr lang="es-MX" sz="800" dirty="0"/>
          </a:p>
          <a:p>
            <a:pPr algn="l" rtl="0"/>
            <a:r>
              <a:rPr lang="es-MX" sz="2800" b="0" i="0" u="none" baseline="0" dirty="0"/>
              <a:t>El CDE ofrece lo siguiente:</a:t>
            </a:r>
          </a:p>
          <a:p>
            <a:pPr lvl="1" algn="l" rtl="0"/>
            <a:r>
              <a:rPr lang="es-MX" b="0" i="0" u="none" baseline="0" dirty="0"/>
              <a:t>Criterios opcionales</a:t>
            </a:r>
          </a:p>
          <a:p>
            <a:pPr lvl="1" algn="l" rtl="0"/>
            <a:r>
              <a:rPr lang="es-MX" b="0" i="0" u="none" baseline="0" dirty="0"/>
              <a:t>Plantillas de certificados opcionales</a:t>
            </a:r>
          </a:p>
          <a:p>
            <a:pPr lvl="1" algn="l" rtl="0"/>
            <a:r>
              <a:rPr lang="es-MX" b="0" i="0" u="none" baseline="0" dirty="0"/>
              <a:t>Orientación</a:t>
            </a:r>
          </a:p>
          <a:p>
            <a:pPr algn="l" rtl="0"/>
            <a:r>
              <a:rPr lang="es-MX" sz="2800" b="0" i="0" u="none" baseline="0" dirty="0"/>
              <a:t>Los reconocimientos pueden otorgarse en cualquier idioma del mundo, además de inglés, incluidas las lenguas indígenas, los idiomas sin sistema escrito y el lenguaje de señas americano.</a:t>
            </a:r>
          </a:p>
        </p:txBody>
      </p:sp>
    </p:spTree>
    <p:extLst>
      <p:ext uri="{BB962C8B-B14F-4D97-AF65-F5344CB8AC3E}">
        <p14:creationId xmlns:p14="http://schemas.microsoft.com/office/powerpoint/2010/main" val="57421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A6B7B8-8BCE-4BC7-9559-ECB94B69FB1E}"/>
              </a:ext>
            </a:extLst>
          </p:cNvPr>
          <p:cNvSpPr>
            <a:spLocks noGrp="1"/>
          </p:cNvSpPr>
          <p:nvPr>
            <p:ph type="title"/>
          </p:nvPr>
        </p:nvSpPr>
        <p:spPr>
          <a:xfrm>
            <a:off x="152400" y="354628"/>
            <a:ext cx="11887200" cy="1325563"/>
          </a:xfrm>
        </p:spPr>
        <p:txBody>
          <a:bodyPr>
            <a:normAutofit/>
          </a:bodyPr>
          <a:lstStyle/>
          <a:p>
            <a:pPr algn="l" rtl="0"/>
            <a:r>
              <a:rPr lang="es-MX" b="0" i="0" u="none" baseline="0" dirty="0"/>
              <a:t>       Bilingü</a:t>
            </a:r>
            <a:r>
              <a:rPr lang="es-MX" dirty="0"/>
              <a:t>ismo</a:t>
            </a:r>
            <a:r>
              <a:rPr lang="es-MX" b="0" i="0" u="none" baseline="0" dirty="0"/>
              <a:t>			Lectoescritura en 								dos idiomas</a:t>
            </a:r>
          </a:p>
        </p:txBody>
      </p:sp>
      <p:pic>
        <p:nvPicPr>
          <p:cNvPr id="6" name="Content Placeholder 5" descr="Un dibujo de dos personas, una hablando y la otra escuchando.">
            <a:extLst>
              <a:ext uri="{FF2B5EF4-FFF2-40B4-BE49-F238E27FC236}">
                <a16:creationId xmlns:a16="http://schemas.microsoft.com/office/drawing/2014/main" id="{D8D79662-88A7-4565-95DF-31258DA04C3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2200" y="2484630"/>
            <a:ext cx="5268577" cy="2985102"/>
          </a:xfrm>
        </p:spPr>
      </p:pic>
      <p:pic>
        <p:nvPicPr>
          <p:cNvPr id="8" name="Content Placeholder 7" descr="Un dibujo de libros, papel, y un lápiz.">
            <a:extLst>
              <a:ext uri="{FF2B5EF4-FFF2-40B4-BE49-F238E27FC236}">
                <a16:creationId xmlns:a16="http://schemas.microsoft.com/office/drawing/2014/main" id="{82ACB003-9E06-4AE4-BBE9-6C94BAA26035}"/>
              </a:ext>
            </a:extLst>
          </p:cNvPr>
          <p:cNvPicPr>
            <a:picLocks noGrp="1" noChangeAspect="1"/>
          </p:cNvPicPr>
          <p:nvPr>
            <p:ph sz="half" idx="2"/>
          </p:nvPr>
        </p:nvPicPr>
        <p:blipFill>
          <a:blip r:embed="rId4"/>
          <a:stretch>
            <a:fillRect/>
          </a:stretch>
        </p:blipFill>
        <p:spPr>
          <a:xfrm>
            <a:off x="6421224" y="2484630"/>
            <a:ext cx="4885209" cy="29851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1363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3B66-32C8-4D5F-9F59-02115E26E2C1}"/>
              </a:ext>
            </a:extLst>
          </p:cNvPr>
          <p:cNvSpPr>
            <a:spLocks noGrp="1"/>
          </p:cNvSpPr>
          <p:nvPr>
            <p:ph type="title"/>
          </p:nvPr>
        </p:nvSpPr>
        <p:spPr/>
        <p:txBody>
          <a:bodyPr/>
          <a:lstStyle/>
          <a:p>
            <a:pPr rtl="0"/>
            <a:r>
              <a:rPr lang="es-MX" b="0" i="0" u="none" baseline="0" dirty="0"/>
              <a:t>Beneficios del multilingüismo</a:t>
            </a:r>
          </a:p>
        </p:txBody>
      </p:sp>
      <p:graphicFrame>
        <p:nvGraphicFramePr>
          <p:cNvPr id="4" name="Table 3">
            <a:extLst>
              <a:ext uri="{FF2B5EF4-FFF2-40B4-BE49-F238E27FC236}">
                <a16:creationId xmlns:a16="http://schemas.microsoft.com/office/drawing/2014/main" id="{8024504E-C174-4BB9-8372-E869D6DF39F9}"/>
              </a:ext>
            </a:extLst>
          </p:cNvPr>
          <p:cNvGraphicFramePr>
            <a:graphicFrameLocks noGrp="1"/>
          </p:cNvGraphicFramePr>
          <p:nvPr>
            <p:extLst>
              <p:ext uri="{D42A27DB-BD31-4B8C-83A1-F6EECF244321}">
                <p14:modId xmlns:p14="http://schemas.microsoft.com/office/powerpoint/2010/main" val="3608713640"/>
              </p:ext>
            </p:extLst>
          </p:nvPr>
        </p:nvGraphicFramePr>
        <p:xfrm>
          <a:off x="236720" y="1828494"/>
          <a:ext cx="11718560" cy="4172666"/>
        </p:xfrm>
        <a:graphic>
          <a:graphicData uri="http://schemas.openxmlformats.org/drawingml/2006/table">
            <a:tbl>
              <a:tblPr firstRow="1" bandRow="1">
                <a:tableStyleId>{7DF18680-E054-41AD-8BC1-D1AEF772440D}</a:tableStyleId>
              </a:tblPr>
              <a:tblGrid>
                <a:gridCol w="5079198">
                  <a:extLst>
                    <a:ext uri="{9D8B030D-6E8A-4147-A177-3AD203B41FA5}">
                      <a16:colId xmlns:a16="http://schemas.microsoft.com/office/drawing/2014/main" val="4157986158"/>
                    </a:ext>
                  </a:extLst>
                </a:gridCol>
                <a:gridCol w="6639362">
                  <a:extLst>
                    <a:ext uri="{9D8B030D-6E8A-4147-A177-3AD203B41FA5}">
                      <a16:colId xmlns:a16="http://schemas.microsoft.com/office/drawing/2014/main" val="3266653905"/>
                    </a:ext>
                  </a:extLst>
                </a:gridCol>
              </a:tblGrid>
              <a:tr h="545546">
                <a:tc>
                  <a:txBody>
                    <a:bodyPr/>
                    <a:lstStyle/>
                    <a:p>
                      <a:pPr algn="l" rtl="0"/>
                      <a:r>
                        <a:rPr lang="es-MX" sz="2400" b="0" i="0" u="none" baseline="0" dirty="0">
                          <a:solidFill>
                            <a:schemeClr val="tx1"/>
                          </a:solidFill>
                          <a:latin typeface="+mn-lt"/>
                          <a:ea typeface="+mn-lt"/>
                          <a:cs typeface="+mn-lt"/>
                          <a:sym typeface="+mn-lt"/>
                        </a:rPr>
                        <a:t>Beneficios cognitivos</a:t>
                      </a:r>
                    </a:p>
                  </a:txBody>
                  <a:tcPr/>
                </a:tc>
                <a:tc>
                  <a:txBody>
                    <a:bodyPr/>
                    <a:lstStyle/>
                    <a:p>
                      <a:pPr algn="l" rtl="0"/>
                      <a:r>
                        <a:rPr lang="es-MX" sz="2400" b="0" i="0" u="none" baseline="0" dirty="0">
                          <a:solidFill>
                            <a:schemeClr val="tx1"/>
                          </a:solidFill>
                          <a:latin typeface="+mn-lt"/>
                          <a:ea typeface="+mn-lt"/>
                          <a:cs typeface="+mn-lt"/>
                          <a:sym typeface="+mn-lt"/>
                        </a:rPr>
                        <a:t>Beneficios educativos</a:t>
                      </a:r>
                    </a:p>
                  </a:txBody>
                  <a:tcPr/>
                </a:tc>
                <a:extLst>
                  <a:ext uri="{0D108BD9-81ED-4DB2-BD59-A6C34878D82A}">
                    <a16:rowId xmlns:a16="http://schemas.microsoft.com/office/drawing/2014/main" val="1090996783"/>
                  </a:ext>
                </a:extLst>
              </a:tr>
              <a:tr h="370840">
                <a:tc>
                  <a:txBody>
                    <a:bodyPr/>
                    <a:lstStyle/>
                    <a:p>
                      <a:pPr marL="285750" indent="-285750" algn="l" rtl="0">
                        <a:buFont typeface="Arial" panose="020B0604020202020204" pitchFamily="34" charset="0"/>
                        <a:buChar char="•"/>
                      </a:pPr>
                      <a:r>
                        <a:rPr lang="es-MX" sz="2400" b="0" i="0" u="none" baseline="0" dirty="0">
                          <a:latin typeface="+mn-lt"/>
                          <a:ea typeface="+mn-lt"/>
                          <a:cs typeface="+mn-lt"/>
                          <a:sym typeface="+mn-lt"/>
                        </a:rPr>
                        <a:t>Mejora de la función ejecutiva:</a:t>
                      </a:r>
                    </a:p>
                    <a:p>
                      <a:pPr marL="0" indent="0" algn="l" rtl="0">
                        <a:buFont typeface="Arial" panose="020B0604020202020204" pitchFamily="34" charset="0"/>
                        <a:buNone/>
                      </a:pPr>
                      <a:endParaRPr lang="es-MX" sz="800" dirty="0">
                        <a:latin typeface="+mn-lt"/>
                      </a:endParaRPr>
                    </a:p>
                    <a:p>
                      <a:pPr marL="742950" lvl="1" indent="-285750" algn="l" rtl="0">
                        <a:buFont typeface="Arial" panose="020B0604020202020204" pitchFamily="34" charset="0"/>
                        <a:buChar char="•"/>
                      </a:pPr>
                      <a:r>
                        <a:rPr lang="es-MX" sz="2400" b="0" i="0" u="none" baseline="0" dirty="0">
                          <a:latin typeface="+mn-lt"/>
                          <a:ea typeface="+mn-lt"/>
                          <a:cs typeface="+mn-lt"/>
                          <a:sym typeface="+mn-lt"/>
                        </a:rPr>
                        <a:t>Control de la atención</a:t>
                      </a:r>
                    </a:p>
                    <a:p>
                      <a:pPr marL="457200" lvl="1" indent="0" algn="l" rtl="0">
                        <a:buFont typeface="Arial" panose="020B0604020202020204" pitchFamily="34" charset="0"/>
                        <a:buNone/>
                      </a:pPr>
                      <a:endParaRPr lang="es-MX" sz="800" dirty="0">
                        <a:latin typeface="+mn-lt"/>
                      </a:endParaRPr>
                    </a:p>
                    <a:p>
                      <a:pPr marL="742950" lvl="1" indent="-285750" algn="l" rtl="0">
                        <a:buFont typeface="Arial" panose="020B0604020202020204" pitchFamily="34" charset="0"/>
                        <a:buChar char="•"/>
                      </a:pPr>
                      <a:r>
                        <a:rPr lang="es-MX" sz="2400" b="0" i="0" u="none" baseline="0" dirty="0">
                          <a:latin typeface="+mn-lt"/>
                          <a:ea typeface="+mn-lt"/>
                          <a:cs typeface="+mn-lt"/>
                          <a:sym typeface="+mn-lt"/>
                        </a:rPr>
                        <a:t>Cambio de ejercicio (flexibilidad mental)</a:t>
                      </a:r>
                    </a:p>
                    <a:p>
                      <a:pPr marL="457200" lvl="1" indent="0" algn="l" rtl="0">
                        <a:buFont typeface="Arial" panose="020B0604020202020204" pitchFamily="34" charset="0"/>
                        <a:buNone/>
                      </a:pPr>
                      <a:endParaRPr lang="es-MX" sz="800" dirty="0">
                        <a:latin typeface="+mn-lt"/>
                      </a:endParaRPr>
                    </a:p>
                    <a:p>
                      <a:pPr marL="285750" lvl="0" indent="-285750" algn="l" rtl="0">
                        <a:buFont typeface="Arial" panose="020B0604020202020204" pitchFamily="34" charset="0"/>
                        <a:buChar char="•"/>
                      </a:pPr>
                      <a:r>
                        <a:rPr lang="es-MX" sz="2400" b="0" i="0" u="none" baseline="0" dirty="0">
                          <a:latin typeface="+mn-lt"/>
                          <a:ea typeface="+mn-lt"/>
                          <a:cs typeface="+mn-lt"/>
                          <a:sym typeface="+mn-lt"/>
                        </a:rPr>
                        <a:t>Puede retrasar el inicio del deterioro cognitivo relacionado con la edad y la aparición de enfermedades como el Alzheimer.</a:t>
                      </a:r>
                    </a:p>
                  </a:txBody>
                  <a:tcPr/>
                </a:tc>
                <a:tc>
                  <a:txBody>
                    <a:bodyPr/>
                    <a:lstStyle/>
                    <a:p>
                      <a:pPr marL="285750" indent="-285750" algn="l" rtl="0">
                        <a:buFont typeface="Arial" panose="020B0604020202020204" pitchFamily="34" charset="0"/>
                        <a:buChar char="•"/>
                      </a:pPr>
                      <a:r>
                        <a:rPr lang="es-MX" sz="2400" b="0" i="0" u="none" baseline="0" dirty="0">
                          <a:latin typeface="+mn-lt"/>
                          <a:ea typeface="+mn-lt"/>
                          <a:cs typeface="+mn-lt"/>
                          <a:sym typeface="+mn-lt"/>
                        </a:rPr>
                        <a:t>Los estudiantes inscritos en programas de dos idiomas tienen un rendimiento similar o superior al de los estudiantes de programas que son solo en inglés.</a:t>
                      </a:r>
                    </a:p>
                    <a:p>
                      <a:pPr marL="0" indent="0" algn="l" rtl="0">
                        <a:buFont typeface="Arial" panose="020B0604020202020204" pitchFamily="34" charset="0"/>
                        <a:buNone/>
                      </a:pPr>
                      <a:endParaRPr lang="es-MX" sz="800" dirty="0">
                        <a:latin typeface="+mn-lt"/>
                      </a:endParaRPr>
                    </a:p>
                    <a:p>
                      <a:pPr marL="285750" indent="-285750" algn="l" rtl="0">
                        <a:buFont typeface="Arial" panose="020B0604020202020204" pitchFamily="34" charset="0"/>
                        <a:buChar char="•"/>
                      </a:pPr>
                      <a:r>
                        <a:rPr lang="es-MX" sz="2400" b="0" i="0" u="none" baseline="0" dirty="0">
                          <a:latin typeface="+mn-lt"/>
                          <a:ea typeface="+mn-lt"/>
                          <a:cs typeface="+mn-lt"/>
                          <a:sym typeface="+mn-lt"/>
                        </a:rPr>
                        <a:t>Mejora de los resultados del aprendizaje en varias materias.</a:t>
                      </a:r>
                    </a:p>
                    <a:p>
                      <a:pPr marL="0" indent="0" algn="l" rtl="0">
                        <a:buFont typeface="Arial" panose="020B0604020202020204" pitchFamily="34" charset="0"/>
                        <a:buNone/>
                      </a:pPr>
                      <a:endParaRPr lang="es-MX" sz="800" dirty="0">
                        <a:latin typeface="+mn-lt"/>
                      </a:endParaRPr>
                    </a:p>
                    <a:p>
                      <a:pPr marL="285750" indent="-285750" algn="l" rtl="0">
                        <a:buFont typeface="Arial" panose="020B0604020202020204" pitchFamily="34" charset="0"/>
                        <a:buChar char="•"/>
                      </a:pPr>
                      <a:r>
                        <a:rPr lang="es-MX" sz="2400" b="0" i="0" u="none" baseline="0" dirty="0">
                          <a:latin typeface="+mn-lt"/>
                          <a:ea typeface="+mn-lt"/>
                          <a:cs typeface="+mn-lt"/>
                          <a:sym typeface="+mn-lt"/>
                        </a:rPr>
                        <a:t>Está asociado con un aumento del índice de graduación de la preparatoria de los hijos de inmigrantes.</a:t>
                      </a:r>
                    </a:p>
                  </a:txBody>
                  <a:tcPr/>
                </a:tc>
                <a:extLst>
                  <a:ext uri="{0D108BD9-81ED-4DB2-BD59-A6C34878D82A}">
                    <a16:rowId xmlns:a16="http://schemas.microsoft.com/office/drawing/2014/main" val="1374220168"/>
                  </a:ext>
                </a:extLst>
              </a:tr>
            </a:tbl>
          </a:graphicData>
        </a:graphic>
      </p:graphicFrame>
    </p:spTree>
    <p:extLst>
      <p:ext uri="{BB962C8B-B14F-4D97-AF65-F5344CB8AC3E}">
        <p14:creationId xmlns:p14="http://schemas.microsoft.com/office/powerpoint/2010/main" val="849214384"/>
      </p:ext>
    </p:extLst>
  </p:cSld>
  <p:clrMapOvr>
    <a:masterClrMapping/>
  </p:clrMapOvr>
</p:sld>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3237</TotalTime>
  <Words>6544</Words>
  <Application>Microsoft Office PowerPoint</Application>
  <PresentationFormat>Widescreen</PresentationFormat>
  <Paragraphs>569</Paragraphs>
  <Slides>36</Slides>
  <Notes>36</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36</vt:i4>
      </vt:variant>
    </vt:vector>
  </HeadingPairs>
  <TitlesOfParts>
    <vt:vector size="46" baseType="lpstr">
      <vt:lpstr>Arial</vt:lpstr>
      <vt:lpstr>Calibri</vt:lpstr>
      <vt:lpstr>CDE Set 1</vt:lpstr>
      <vt:lpstr>CDE Set 2</vt:lpstr>
      <vt:lpstr>CDE Set 3</vt:lpstr>
      <vt:lpstr>CDE Set 4</vt:lpstr>
      <vt:lpstr>CDE Set 5</vt:lpstr>
      <vt:lpstr>CDE Set 6</vt:lpstr>
      <vt:lpstr>CDE Set 7</vt:lpstr>
      <vt:lpstr>1_CDE Set 2</vt:lpstr>
      <vt:lpstr>Reconocimientos en el camino hacia la alfabetización bilingüe:  información para padres y familias  Departamento de Educación de California (CDE, por sus siglas en inglés)  División de Apoyo Multilingüe </vt:lpstr>
      <vt:lpstr>Esquema de la presentación</vt:lpstr>
      <vt:lpstr>Resumen</vt:lpstr>
      <vt:lpstr>Propósito</vt:lpstr>
      <vt:lpstr>Otros propósitos (1)</vt:lpstr>
      <vt:lpstr>Otros propósitos (2)</vt:lpstr>
      <vt:lpstr>Resumen del programa</vt:lpstr>
      <vt:lpstr>       Bilingüismo   Lectoescritura en         dos idiomas</vt:lpstr>
      <vt:lpstr>Beneficios del multilingüismo</vt:lpstr>
      <vt:lpstr>Beneficios del multilingüismo (2)</vt:lpstr>
      <vt:lpstr>Múltiples caminos hacia la alfabetización bilingüe</vt:lpstr>
      <vt:lpstr>Programas multilingües</vt:lpstr>
      <vt:lpstr>El poder de la lectoescritura en dos y varios idiomas</vt:lpstr>
      <vt:lpstr>Criterios</vt:lpstr>
      <vt:lpstr>Reconocimientos en el camino hacia la alfabetización bilingüe (2)</vt:lpstr>
      <vt:lpstr>Reconocimiento de participación en el programa de lectoescritura en dos idiomas</vt:lpstr>
      <vt:lpstr>Reconocimiento del desarrollo de la lengua materna</vt:lpstr>
      <vt:lpstr>Reconocimiento del logro de la lectoescritura en dos idiomas</vt:lpstr>
      <vt:lpstr>Reconocimiento del logro de la lectoescritura en dos idiomas (2)</vt:lpstr>
      <vt:lpstr>Debate</vt:lpstr>
      <vt:lpstr>Certificados</vt:lpstr>
      <vt:lpstr>Preguntas</vt:lpstr>
      <vt:lpstr>Cómo pueden apoyar a sus hijos</vt:lpstr>
      <vt:lpstr>Desarrollo de la lengua materna</vt:lpstr>
      <vt:lpstr>Lectura</vt:lpstr>
      <vt:lpstr>Escritura y redacción</vt:lpstr>
      <vt:lpstr>Expresión oral</vt:lpstr>
      <vt:lpstr>Comprensión auditiva</vt:lpstr>
      <vt:lpstr>Debate (2)</vt:lpstr>
      <vt:lpstr>Recursos para el desarrollo de la lengua materna</vt:lpstr>
      <vt:lpstr>Recursos para el desarrollo de la lengua materna (2)</vt:lpstr>
      <vt:lpstr>Preparación temprana para el Sello estatal de alfabetización bilingüe</vt:lpstr>
      <vt:lpstr>Preguntas y respuestas</vt:lpstr>
      <vt:lpstr>Preguntas (2)</vt:lpstr>
      <vt:lpstr>Información de contacto</vt:lpstr>
      <vt:lpstr>¡Gracias! </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Biliteracy Pathways Presentation - Resources (CA Dept of Education)</dc:title>
  <dc:subject>Spanish translation of the Biliteracy Pathway Presentation on Parent Resources.</dc:subject>
  <dc:creator>sclaus</dc:creator>
  <cp:lastModifiedBy>Jennifer Cordova</cp:lastModifiedBy>
  <cp:revision>122</cp:revision>
  <dcterms:created xsi:type="dcterms:W3CDTF">2020-08-25T03:09:04Z</dcterms:created>
  <dcterms:modified xsi:type="dcterms:W3CDTF">2022-05-12T22:05:44Z</dcterms:modified>
</cp:coreProperties>
</file>