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4"/>
    <p:sldMasterId id="2147483659" r:id="rId5"/>
    <p:sldMasterId id="2147483648" r:id="rId6"/>
    <p:sldMasterId id="2147483664" r:id="rId7"/>
    <p:sldMasterId id="2147483671" r:id="rId8"/>
    <p:sldMasterId id="2147483676" r:id="rId9"/>
    <p:sldMasterId id="2147483681" r:id="rId10"/>
  </p:sldMasterIdLst>
  <p:notesMasterIdLst>
    <p:notesMasterId r:id="rId26"/>
  </p:notesMasterIdLst>
  <p:handoutMasterIdLst>
    <p:handoutMasterId r:id="rId27"/>
  </p:handoutMasterIdLst>
  <p:sldIdLst>
    <p:sldId id="256" r:id="rId11"/>
    <p:sldId id="257" r:id="rId12"/>
    <p:sldId id="264" r:id="rId13"/>
    <p:sldId id="275" r:id="rId14"/>
    <p:sldId id="279" r:id="rId15"/>
    <p:sldId id="280" r:id="rId16"/>
    <p:sldId id="282" r:id="rId17"/>
    <p:sldId id="274" r:id="rId18"/>
    <p:sldId id="271" r:id="rId19"/>
    <p:sldId id="273" r:id="rId20"/>
    <p:sldId id="272" r:id="rId21"/>
    <p:sldId id="266" r:id="rId22"/>
    <p:sldId id="269" r:id="rId23"/>
    <p:sldId id="281" r:id="rId24"/>
    <p:sldId id="2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Propheter" initials="SP" lastIdx="6" clrIdx="0">
    <p:extLst>
      <p:ext uri="{19B8F6BF-5375-455C-9EA6-DF929625EA0E}">
        <p15:presenceInfo xmlns:p15="http://schemas.microsoft.com/office/powerpoint/2012/main" userId="Stephen Propheter" providerId="None"/>
      </p:ext>
    </p:extLst>
  </p:cmAuthor>
  <p:cmAuthor id="2" name="Stephen Propheter" initials="SP [2]" lastIdx="1" clrIdx="1">
    <p:extLst>
      <p:ext uri="{19B8F6BF-5375-455C-9EA6-DF929625EA0E}">
        <p15:presenceInfo xmlns:p15="http://schemas.microsoft.com/office/powerpoint/2012/main" userId="S::spropheter@cde.ca.gov::11fb58e5-2f2b-4a13-b081-018d2675a5df" providerId="AD"/>
      </p:ext>
    </p:extLst>
  </p:cmAuthor>
  <p:cmAuthor id="3" name="Alana Andrade" initials="AA" lastIdx="1" clrIdx="2">
    <p:extLst>
      <p:ext uri="{19B8F6BF-5375-455C-9EA6-DF929625EA0E}">
        <p15:presenceInfo xmlns:p15="http://schemas.microsoft.com/office/powerpoint/2012/main" userId="S::aandrade@cde.ca.gov::d336b2b8-3478-4328-8ca2-dbdae80dba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FFFF80"/>
    <a:srgbClr val="80FF80"/>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9E3A12-9F33-429C-B476-4DE42B4C8393}" v="41" dt="2020-09-03T17:47:46"/>
    <p1510:client id="{16300547-FB20-48C3-9268-23173E408FE7}" v="314" dt="2020-09-04T00:04:53.317"/>
    <p1510:client id="{165CE2F7-3F26-46F9-65A3-F7638037B3F0}" v="1" dt="2020-09-03T17:43:11.658"/>
    <p1510:client id="{207972DD-BA0B-4588-74DE-4762711151F3}" v="2" dt="2020-09-04T00:14:55.394"/>
    <p1510:client id="{21208CBD-34D5-4B06-40D5-6CBCE54DAF86}" v="400" dt="2020-09-03T23:45:04.280"/>
    <p1510:client id="{2292ACA0-6FA7-4A22-B197-DF8E0DA5242F}" v="70" dt="2020-09-04T02:11:13.618"/>
    <p1510:client id="{2DEE6042-47A1-408F-9220-5DE5DD43CF82}" v="1" dt="2020-09-03T17:41:26.205"/>
    <p1510:client id="{31EEE0AF-BFB8-43BD-D558-ED797ED73C9B}" v="567" dt="2020-09-04T00:37:40.350"/>
    <p1510:client id="{3CB973FE-83E3-4E10-89CF-86092839F801}" v="1" dt="2020-09-03T20:35:56.989"/>
    <p1510:client id="{4D316D22-6AD9-4396-6E8A-1BBF0B959409}" v="133" dt="2020-09-04T01:12:10.979"/>
    <p1510:client id="{50F527DA-3AA7-4B9F-C3EB-FFA6BB61288E}" v="1" dt="2020-09-04T15:28:27.369"/>
    <p1510:client id="{556EC58E-B3F7-439B-F6BC-9F07E2A5F1C4}" v="2" dt="2020-09-03T17:43:18.692"/>
    <p1510:client id="{565A19D1-1273-425C-3223-81098C485E6F}" v="37" dt="2020-09-03T17:55:05.519"/>
    <p1510:client id="{587A02DF-00AA-4ECA-B787-A8B2B86E4924}" v="1" dt="2020-09-03T17:44:31.016"/>
    <p1510:client id="{78463586-DA02-4002-910D-DBCAB004A92F}" v="29" dt="2020-09-04T15:21:38.189"/>
    <p1510:client id="{908A89DF-92F7-4CE9-BD86-71BFC0CF79F4}" v="137" dt="2020-09-03T17:55:58.197"/>
    <p1510:client id="{A1E06F45-5E1C-4CD1-0C90-6430E70996EE}" v="27" dt="2020-09-04T02:01:09.323"/>
    <p1510:client id="{A95C8F6F-50F6-426D-59B1-0912930CC1D0}" v="37" dt="2020-09-04T15:35:23.620"/>
    <p1510:client id="{AD67259A-8CDA-4FDF-CF78-79E18856DA2F}" v="17" dt="2020-09-03T23:52:56.340"/>
    <p1510:client id="{C106DBFC-A092-4EBF-780B-652200A0B269}" v="2" dt="2020-09-03T22:35:37.166"/>
    <p1510:client id="{C2AADBAA-D656-4C78-1896-9CA733310C1C}" v="52" dt="2020-09-03T18:17:57.299"/>
    <p1510:client id="{C7066AD4-6881-42BA-07C5-35BC6727F65F}" v="1" dt="2020-09-03T16:46:50.963"/>
    <p1510:client id="{CA39DA30-0AC5-416D-BDB2-E194A9DF7BAA}" v="1" dt="2020-09-04T02:15:50.791"/>
    <p1510:client id="{DA0B7BB5-301B-4F24-FE5F-9F81D36B737F}" v="107" dt="2020-09-04T00:51:09.733"/>
    <p1510:client id="{E4762EFC-ED3A-4C09-2EC7-03F5DA35FF9A}" v="20" dt="2020-09-03T17:58:22.190"/>
    <p1510:client id="{F6CDA57A-D9A0-4A15-B6C8-FE4C366C6AEC}" v="1" dt="2020-09-04T14:52:35.177"/>
    <p1510:client id="{F7942F22-6A3E-41B0-E1F5-5E30C5D4EB35}" v="297" dt="2020-09-03T20:28:44.994"/>
    <p1510:client id="{FC2044BB-496E-45DB-6EDE-189AC82DA0E4}" v="116" dt="2020-09-03T23:36:22.7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72" y="264"/>
      </p:cViewPr>
      <p:guideLst/>
    </p:cSldViewPr>
  </p:slideViewPr>
  <p:notesTextViewPr>
    <p:cViewPr>
      <p:scale>
        <a:sx n="1" d="1"/>
        <a:sy n="1" d="1"/>
      </p:scale>
      <p:origin x="0" y="0"/>
    </p:cViewPr>
  </p:notesTextViewPr>
  <p:notesViewPr>
    <p:cSldViewPr snapToGrid="0">
      <p:cViewPr>
        <p:scale>
          <a:sx n="1" d="2"/>
          <a:sy n="1" d="2"/>
        </p:scale>
        <p:origin x="444" y="21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11/15/2022</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1805921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3650348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3035657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3465679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3889211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1689877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22057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286599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2410401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112281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3559479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2096232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3372175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1493487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2037523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54043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5">
            <a:extLst>
              <a:ext uri="{FF2B5EF4-FFF2-40B4-BE49-F238E27FC236}">
                <a16:creationId xmlns:a16="http://schemas.microsoft.com/office/drawing/2014/main" id="{FE72DE4A-3F83-4E47-BA95-2599318EB68F}"/>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F485F6D3-083B-44CC-9ED2-2D0BCA1060CA}" type="slidenum">
              <a:rPr lang="en-US" smtClean="0"/>
              <a:pPr/>
              <a:t>‹#›</a:t>
            </a:fld>
            <a:endParaRPr lang="en-US" dirty="0"/>
          </a:p>
        </p:txBody>
      </p:sp>
    </p:spTree>
    <p:extLst>
      <p:ext uri="{BB962C8B-B14F-4D97-AF65-F5344CB8AC3E}">
        <p14:creationId xmlns:p14="http://schemas.microsoft.com/office/powerpoint/2010/main" val="154372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1"/>
            <a:ext cx="5852160" cy="4618810"/>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618810"/>
          </a:xfrm>
        </p:spPr>
        <p:txBody>
          <a:bodyPr/>
          <a:lstStyle/>
          <a:p>
            <a:pPr lvl="0"/>
            <a:r>
              <a:rPr lang="en-US"/>
              <a:t>Click to edit Master text styles</a:t>
            </a:r>
          </a:p>
          <a:p>
            <a:pPr lvl="1"/>
            <a:r>
              <a:rPr lang="en-US"/>
              <a:t>Second level</a:t>
            </a:r>
          </a:p>
        </p:txBody>
      </p:sp>
      <p:sp>
        <p:nvSpPr>
          <p:cNvPr id="5" name="Slide Number Placeholder 5">
            <a:extLst>
              <a:ext uri="{FF2B5EF4-FFF2-40B4-BE49-F238E27FC236}">
                <a16:creationId xmlns:a16="http://schemas.microsoft.com/office/drawing/2014/main" id="{4D7A9AF0-65FC-457F-B158-2058028BD315}"/>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F485F6D3-083B-44CC-9ED2-2D0BCA1060CA}" type="slidenum">
              <a:rPr lang="en-US" smtClean="0"/>
              <a:pPr/>
              <a:t>‹#›</a:t>
            </a:fld>
            <a:endParaRPr lang="en-US" dirty="0"/>
          </a:p>
        </p:txBody>
      </p:sp>
    </p:spTree>
    <p:extLst>
      <p:ext uri="{BB962C8B-B14F-4D97-AF65-F5344CB8AC3E}">
        <p14:creationId xmlns:p14="http://schemas.microsoft.com/office/powerpoint/2010/main" val="123218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4" name="Slide Number Placeholder 5">
            <a:extLst>
              <a:ext uri="{FF2B5EF4-FFF2-40B4-BE49-F238E27FC236}">
                <a16:creationId xmlns:a16="http://schemas.microsoft.com/office/drawing/2014/main" id="{3B1F7EA3-D962-40D3-B6E6-2A32556D8DE6}"/>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F485F6D3-083B-44CC-9ED2-2D0BCA1060CA}" type="slidenum">
              <a:rPr lang="en-US" smtClean="0"/>
              <a:pPr/>
              <a:t>‹#›</a:t>
            </a:fld>
            <a:endParaRPr lang="en-US" dirty="0"/>
          </a:p>
        </p:txBody>
      </p:sp>
    </p:spTree>
    <p:extLst>
      <p:ext uri="{BB962C8B-B14F-4D97-AF65-F5344CB8AC3E}">
        <p14:creationId xmlns:p14="http://schemas.microsoft.com/office/powerpoint/2010/main" val="2905458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213720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527369"/>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5">
            <a:extLst>
              <a:ext uri="{FF2B5EF4-FFF2-40B4-BE49-F238E27FC236}">
                <a16:creationId xmlns:a16="http://schemas.microsoft.com/office/drawing/2014/main" id="{F213C4CA-9DA7-49FC-9711-59091137A7E0}"/>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rgbClr val="0C4A6D"/>
                </a:solidFill>
              </a:defRPr>
            </a:lvl1pPr>
          </a:lstStyle>
          <a:p>
            <a:fld id="{F485F6D3-083B-44CC-9ED2-2D0BCA1060CA}" type="slidenum">
              <a:rPr lang="en-US" smtClean="0"/>
              <a:pPr/>
              <a:t>‹#›</a:t>
            </a:fld>
            <a:endParaRPr lang="en-US" dirty="0"/>
          </a:p>
        </p:txBody>
      </p:sp>
    </p:spTree>
    <p:extLst>
      <p:ext uri="{BB962C8B-B14F-4D97-AF65-F5344CB8AC3E}">
        <p14:creationId xmlns:p14="http://schemas.microsoft.com/office/powerpoint/2010/main" val="3612507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1"/>
            <a:ext cx="5852160" cy="4527370"/>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527370"/>
          </a:xfrm>
        </p:spPr>
        <p:txBody>
          <a:bodyPr/>
          <a:lstStyle/>
          <a:p>
            <a:pPr lvl="0"/>
            <a:r>
              <a:rPr lang="en-US"/>
              <a:t>Click to edit Master text styles</a:t>
            </a:r>
          </a:p>
          <a:p>
            <a:pPr lvl="1"/>
            <a:r>
              <a:rPr lang="en-US"/>
              <a:t>Second level</a:t>
            </a:r>
          </a:p>
        </p:txBody>
      </p:sp>
      <p:sp>
        <p:nvSpPr>
          <p:cNvPr id="5" name="Slide Number Placeholder 5">
            <a:extLst>
              <a:ext uri="{FF2B5EF4-FFF2-40B4-BE49-F238E27FC236}">
                <a16:creationId xmlns:a16="http://schemas.microsoft.com/office/drawing/2014/main" id="{53B12643-F4D4-4090-AE55-18F3DF6783F9}"/>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rgbClr val="0C4A6D"/>
                </a:solidFill>
              </a:defRPr>
            </a:lvl1pPr>
          </a:lstStyle>
          <a:p>
            <a:fld id="{F485F6D3-083B-44CC-9ED2-2D0BCA1060CA}" type="slidenum">
              <a:rPr lang="en-US" smtClean="0"/>
              <a:pPr/>
              <a:t>‹#›</a:t>
            </a:fld>
            <a:endParaRPr lang="en-US" dirty="0"/>
          </a:p>
        </p:txBody>
      </p:sp>
    </p:spTree>
    <p:extLst>
      <p:ext uri="{BB962C8B-B14F-4D97-AF65-F5344CB8AC3E}">
        <p14:creationId xmlns:p14="http://schemas.microsoft.com/office/powerpoint/2010/main" val="2154873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4" name="Slide Number Placeholder 5">
            <a:extLst>
              <a:ext uri="{FF2B5EF4-FFF2-40B4-BE49-F238E27FC236}">
                <a16:creationId xmlns:a16="http://schemas.microsoft.com/office/drawing/2014/main" id="{2E591953-1441-47B6-9E1B-1B31097492A1}"/>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rgbClr val="0C4A6D"/>
                </a:solidFill>
              </a:defRPr>
            </a:lvl1pPr>
          </a:lstStyle>
          <a:p>
            <a:fld id="{F485F6D3-083B-44CC-9ED2-2D0BCA1060CA}" type="slidenum">
              <a:rPr lang="en-US" smtClean="0"/>
              <a:pPr/>
              <a:t>‹#›</a:t>
            </a:fld>
            <a:endParaRPr lang="en-US" dirty="0"/>
          </a:p>
        </p:txBody>
      </p:sp>
    </p:spTree>
    <p:extLst>
      <p:ext uri="{BB962C8B-B14F-4D97-AF65-F5344CB8AC3E}">
        <p14:creationId xmlns:p14="http://schemas.microsoft.com/office/powerpoint/2010/main" val="1345420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748797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54043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5">
            <a:extLst>
              <a:ext uri="{FF2B5EF4-FFF2-40B4-BE49-F238E27FC236}">
                <a16:creationId xmlns:a16="http://schemas.microsoft.com/office/drawing/2014/main" id="{7BADACD3-9C14-4956-9E83-C95E86185D17}"/>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F485F6D3-083B-44CC-9ED2-2D0BCA1060CA}" type="slidenum">
              <a:rPr lang="en-US" smtClean="0"/>
              <a:pPr/>
              <a:t>‹#›</a:t>
            </a:fld>
            <a:endParaRPr lang="en-US" dirty="0"/>
          </a:p>
        </p:txBody>
      </p:sp>
    </p:spTree>
    <p:extLst>
      <p:ext uri="{BB962C8B-B14F-4D97-AF65-F5344CB8AC3E}">
        <p14:creationId xmlns:p14="http://schemas.microsoft.com/office/powerpoint/2010/main" val="2530804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1"/>
            <a:ext cx="5852160" cy="4527370"/>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527370"/>
          </a:xfrm>
        </p:spPr>
        <p:txBody>
          <a:bodyPr/>
          <a:lstStyle/>
          <a:p>
            <a:pPr lvl="0"/>
            <a:r>
              <a:rPr lang="en-US"/>
              <a:t>Click to edit Master text styles</a:t>
            </a:r>
          </a:p>
          <a:p>
            <a:pPr lvl="1"/>
            <a:r>
              <a:rPr lang="en-US"/>
              <a:t>Second level</a:t>
            </a:r>
          </a:p>
        </p:txBody>
      </p:sp>
      <p:sp>
        <p:nvSpPr>
          <p:cNvPr id="5" name="Slide Number Placeholder 5">
            <a:extLst>
              <a:ext uri="{FF2B5EF4-FFF2-40B4-BE49-F238E27FC236}">
                <a16:creationId xmlns:a16="http://schemas.microsoft.com/office/drawing/2014/main" id="{17756FEB-FADD-4ABC-88CE-E462A8162813}"/>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F485F6D3-083B-44CC-9ED2-2D0BCA1060CA}" type="slidenum">
              <a:rPr lang="en-US" smtClean="0"/>
              <a:pPr/>
              <a:t>‹#›</a:t>
            </a:fld>
            <a:endParaRPr lang="en-US" dirty="0"/>
          </a:p>
        </p:txBody>
      </p:sp>
    </p:spTree>
    <p:extLst>
      <p:ext uri="{BB962C8B-B14F-4D97-AF65-F5344CB8AC3E}">
        <p14:creationId xmlns:p14="http://schemas.microsoft.com/office/powerpoint/2010/main" val="207593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1"/>
            <a:ext cx="11887200" cy="4470670"/>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0C901261-B6C6-4B5B-82A1-2C24D18DE6E9}"/>
              </a:ext>
            </a:extLst>
          </p:cNvPr>
          <p:cNvSpPr>
            <a:spLocks noGrp="1"/>
          </p:cNvSpPr>
          <p:nvPr>
            <p:ph type="sldNum" sz="quarter" idx="10"/>
          </p:nvPr>
        </p:nvSpPr>
        <p:spPr/>
        <p:txBody>
          <a:bodyPr/>
          <a:lstStyle/>
          <a:p>
            <a:fld id="{F485F6D3-083B-44CC-9ED2-2D0BCA1060CA}" type="slidenum">
              <a:rPr lang="en-US" smtClean="0"/>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4" name="Slide Number Placeholder 5">
            <a:extLst>
              <a:ext uri="{FF2B5EF4-FFF2-40B4-BE49-F238E27FC236}">
                <a16:creationId xmlns:a16="http://schemas.microsoft.com/office/drawing/2014/main" id="{F7326234-4CCA-4EF4-8CFE-A0295B17038D}"/>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F485F6D3-083B-44CC-9ED2-2D0BCA1060CA}" type="slidenum">
              <a:rPr lang="en-US" smtClean="0"/>
              <a:pPr/>
              <a:t>‹#›</a:t>
            </a:fld>
            <a:endParaRPr lang="en-US" dirty="0"/>
          </a:p>
        </p:txBody>
      </p:sp>
    </p:spTree>
    <p:extLst>
      <p:ext uri="{BB962C8B-B14F-4D97-AF65-F5344CB8AC3E}">
        <p14:creationId xmlns:p14="http://schemas.microsoft.com/office/powerpoint/2010/main" val="1834092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527369"/>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5">
            <a:extLst>
              <a:ext uri="{FF2B5EF4-FFF2-40B4-BE49-F238E27FC236}">
                <a16:creationId xmlns:a16="http://schemas.microsoft.com/office/drawing/2014/main" id="{541F185D-E1C2-41ED-9463-C6E6C512C4E5}"/>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rgbClr val="0C4A6D"/>
                </a:solidFill>
              </a:defRPr>
            </a:lvl1pPr>
          </a:lstStyle>
          <a:p>
            <a:fld id="{F485F6D3-083B-44CC-9ED2-2D0BCA1060CA}" type="slidenum">
              <a:rPr lang="en-US" smtClean="0"/>
              <a:pPr/>
              <a:t>‹#›</a:t>
            </a:fld>
            <a:endParaRPr lang="en-US" dirty="0"/>
          </a:p>
        </p:txBody>
      </p:sp>
    </p:spTree>
    <p:extLst>
      <p:ext uri="{BB962C8B-B14F-4D97-AF65-F5344CB8AC3E}">
        <p14:creationId xmlns:p14="http://schemas.microsoft.com/office/powerpoint/2010/main" val="997246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1"/>
            <a:ext cx="5852160" cy="4501244"/>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501244"/>
          </a:xfrm>
        </p:spPr>
        <p:txBody>
          <a:bodyPr/>
          <a:lstStyle/>
          <a:p>
            <a:pPr lvl="0"/>
            <a:r>
              <a:rPr lang="en-US"/>
              <a:t>Click to edit Master text styles</a:t>
            </a:r>
          </a:p>
          <a:p>
            <a:pPr lvl="1"/>
            <a:r>
              <a:rPr lang="en-US"/>
              <a:t>Second level</a:t>
            </a:r>
          </a:p>
        </p:txBody>
      </p:sp>
      <p:sp>
        <p:nvSpPr>
          <p:cNvPr id="5" name="Slide Number Placeholder 5">
            <a:extLst>
              <a:ext uri="{FF2B5EF4-FFF2-40B4-BE49-F238E27FC236}">
                <a16:creationId xmlns:a16="http://schemas.microsoft.com/office/drawing/2014/main" id="{5715C842-984E-4B7D-8D2D-BC6A4E6605DB}"/>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rgbClr val="0C4A6D"/>
                </a:solidFill>
              </a:defRPr>
            </a:lvl1pPr>
          </a:lstStyle>
          <a:p>
            <a:fld id="{F485F6D3-083B-44CC-9ED2-2D0BCA1060CA}" type="slidenum">
              <a:rPr lang="en-US" smtClean="0"/>
              <a:pPr/>
              <a:t>‹#›</a:t>
            </a:fld>
            <a:endParaRPr lang="en-US" dirty="0"/>
          </a:p>
        </p:txBody>
      </p:sp>
    </p:spTree>
    <p:extLst>
      <p:ext uri="{BB962C8B-B14F-4D97-AF65-F5344CB8AC3E}">
        <p14:creationId xmlns:p14="http://schemas.microsoft.com/office/powerpoint/2010/main" val="3916044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4" name="Slide Number Placeholder 5">
            <a:extLst>
              <a:ext uri="{FF2B5EF4-FFF2-40B4-BE49-F238E27FC236}">
                <a16:creationId xmlns:a16="http://schemas.microsoft.com/office/drawing/2014/main" id="{3AE81C3B-033F-4E7A-AAF1-05961E433046}"/>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rgbClr val="0C4A6D"/>
                </a:solidFill>
              </a:defRPr>
            </a:lvl1pPr>
          </a:lstStyle>
          <a:p>
            <a:fld id="{F485F6D3-083B-44CC-9ED2-2D0BCA1060CA}" type="slidenum">
              <a:rPr lang="en-US" smtClean="0"/>
              <a:pPr/>
              <a:t>‹#›</a:t>
            </a:fld>
            <a:endParaRPr lang="en-US" dirty="0"/>
          </a:p>
        </p:txBody>
      </p:sp>
    </p:spTree>
    <p:extLst>
      <p:ext uri="{BB962C8B-B14F-4D97-AF65-F5344CB8AC3E}">
        <p14:creationId xmlns:p14="http://schemas.microsoft.com/office/powerpoint/2010/main" val="1033471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789737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1"/>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5">
            <a:extLst>
              <a:ext uri="{FF2B5EF4-FFF2-40B4-BE49-F238E27FC236}">
                <a16:creationId xmlns:a16="http://schemas.microsoft.com/office/drawing/2014/main" id="{B6383266-F007-49AD-83D0-6A1DFFF978DC}"/>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F485F6D3-083B-44CC-9ED2-2D0BCA1060CA}" type="slidenum">
              <a:rPr lang="en-US" smtClean="0"/>
              <a:pPr/>
              <a:t>‹#›</a:t>
            </a:fld>
            <a:endParaRPr lang="en-US" dirty="0"/>
          </a:p>
        </p:txBody>
      </p:sp>
    </p:spTree>
    <p:extLst>
      <p:ext uri="{BB962C8B-B14F-4D97-AF65-F5344CB8AC3E}">
        <p14:creationId xmlns:p14="http://schemas.microsoft.com/office/powerpoint/2010/main" val="423396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1"/>
            <a:ext cx="5852160" cy="4540432"/>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540432"/>
          </a:xfrm>
        </p:spPr>
        <p:txBody>
          <a:bodyPr/>
          <a:lstStyle/>
          <a:p>
            <a:pPr lvl="0"/>
            <a:r>
              <a:rPr lang="en-US"/>
              <a:t>Click to edit Master text styles</a:t>
            </a:r>
          </a:p>
          <a:p>
            <a:pPr lvl="1"/>
            <a:r>
              <a:rPr lang="en-US"/>
              <a:t>Second level</a:t>
            </a:r>
          </a:p>
        </p:txBody>
      </p:sp>
      <p:sp>
        <p:nvSpPr>
          <p:cNvPr id="5" name="Slide Number Placeholder 5">
            <a:extLst>
              <a:ext uri="{FF2B5EF4-FFF2-40B4-BE49-F238E27FC236}">
                <a16:creationId xmlns:a16="http://schemas.microsoft.com/office/drawing/2014/main" id="{607725A7-FD94-492B-B86A-396FAD83D040}"/>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F485F6D3-083B-44CC-9ED2-2D0BCA1060CA}" type="slidenum">
              <a:rPr lang="en-US" smtClean="0"/>
              <a:pPr/>
              <a:t>‹#›</a:t>
            </a:fld>
            <a:endParaRPr lang="en-US" dirty="0"/>
          </a:p>
        </p:txBody>
      </p:sp>
    </p:spTree>
    <p:extLst>
      <p:ext uri="{BB962C8B-B14F-4D97-AF65-F5344CB8AC3E}">
        <p14:creationId xmlns:p14="http://schemas.microsoft.com/office/powerpoint/2010/main" val="3451168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4" name="Slide Number Placeholder 5">
            <a:extLst>
              <a:ext uri="{FF2B5EF4-FFF2-40B4-BE49-F238E27FC236}">
                <a16:creationId xmlns:a16="http://schemas.microsoft.com/office/drawing/2014/main" id="{1011670F-86F7-4A9D-A148-EE803B8DCAC5}"/>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F485F6D3-083B-44CC-9ED2-2D0BCA1060CA}" type="slidenum">
              <a:rPr lang="en-US" smtClean="0"/>
              <a:pPr/>
              <a:t>‹#›</a:t>
            </a:fld>
            <a:endParaRPr lang="en-US" dirty="0"/>
          </a:p>
        </p:txBody>
      </p:sp>
    </p:spTree>
    <p:extLst>
      <p:ext uri="{BB962C8B-B14F-4D97-AF65-F5344CB8AC3E}">
        <p14:creationId xmlns:p14="http://schemas.microsoft.com/office/powerpoint/2010/main" val="53630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1"/>
            <a:ext cx="5852160" cy="4409804"/>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5">
            <a:extLst>
              <a:ext uri="{FF2B5EF4-FFF2-40B4-BE49-F238E27FC236}">
                <a16:creationId xmlns:a16="http://schemas.microsoft.com/office/drawing/2014/main" id="{3F71196D-3F39-4965-86CA-98A32661C0E5}"/>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F485F6D3-083B-44CC-9ED2-2D0BCA1060CA}" type="slidenum">
              <a:rPr lang="en-US" smtClean="0"/>
              <a:pPr/>
              <a:t>‹#›</a:t>
            </a:fld>
            <a:endParaRPr lang="en-US" dirty="0"/>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5">
            <a:extLst>
              <a:ext uri="{FF2B5EF4-FFF2-40B4-BE49-F238E27FC236}">
                <a16:creationId xmlns:a16="http://schemas.microsoft.com/office/drawing/2014/main" id="{C899C55A-C2EE-4F50-9C00-35133C9526FF}"/>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F485F6D3-083B-44CC-9ED2-2D0BCA1060CA}" type="slidenum">
              <a:rPr lang="en-US" smtClean="0"/>
              <a:pPr/>
              <a:t>‹#›</a:t>
            </a:fld>
            <a:endParaRPr lang="en-US" dirty="0"/>
          </a:p>
        </p:txBody>
      </p:sp>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1"/>
            <a:ext cx="11887200" cy="4488180"/>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5">
            <a:extLst>
              <a:ext uri="{FF2B5EF4-FFF2-40B4-BE49-F238E27FC236}">
                <a16:creationId xmlns:a16="http://schemas.microsoft.com/office/drawing/2014/main" id="{FEC86D22-6580-47D5-9C59-03FEF15DFDAF}"/>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rgbClr val="0C4A6D"/>
                </a:solidFill>
              </a:defRPr>
            </a:lvl1pPr>
          </a:lstStyle>
          <a:p>
            <a:fld id="{F485F6D3-083B-44CC-9ED2-2D0BCA1060CA}" type="slidenum">
              <a:rPr lang="en-US" smtClean="0"/>
              <a:pPr/>
              <a:t>‹#›</a:t>
            </a:fld>
            <a:endParaRPr lang="en-US" dirty="0"/>
          </a:p>
        </p:txBody>
      </p:sp>
    </p:spTree>
    <p:extLst>
      <p:ext uri="{BB962C8B-B14F-4D97-AF65-F5344CB8AC3E}">
        <p14:creationId xmlns:p14="http://schemas.microsoft.com/office/powerpoint/2010/main" val="125157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1"/>
            <a:ext cx="5852160" cy="4475118"/>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75118"/>
          </a:xfrm>
        </p:spPr>
        <p:txBody>
          <a:bodyPr/>
          <a:lstStyle/>
          <a:p>
            <a:pPr lvl="0"/>
            <a:r>
              <a:rPr lang="en-US"/>
              <a:t>Click to edit Master text styles</a:t>
            </a:r>
          </a:p>
          <a:p>
            <a:pPr lvl="1"/>
            <a:r>
              <a:rPr lang="en-US"/>
              <a:t>Second level</a:t>
            </a:r>
          </a:p>
        </p:txBody>
      </p:sp>
      <p:sp>
        <p:nvSpPr>
          <p:cNvPr id="5" name="Slide Number Placeholder 5">
            <a:extLst>
              <a:ext uri="{FF2B5EF4-FFF2-40B4-BE49-F238E27FC236}">
                <a16:creationId xmlns:a16="http://schemas.microsoft.com/office/drawing/2014/main" id="{0F8385AE-5CD1-4A4F-94F2-EDC9F73AF798}"/>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rgbClr val="0C4A6D"/>
                </a:solidFill>
              </a:defRPr>
            </a:lvl1pPr>
          </a:lstStyle>
          <a:p>
            <a:fld id="{F485F6D3-083B-44CC-9ED2-2D0BCA1060CA}" type="slidenum">
              <a:rPr lang="en-US" smtClean="0"/>
              <a:pPr/>
              <a:t>‹#›</a:t>
            </a:fld>
            <a:endParaRPr lang="en-US" dirty="0"/>
          </a:p>
        </p:txBody>
      </p:sp>
    </p:spTree>
    <p:extLst>
      <p:ext uri="{BB962C8B-B14F-4D97-AF65-F5344CB8AC3E}">
        <p14:creationId xmlns:p14="http://schemas.microsoft.com/office/powerpoint/2010/main" val="5165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4" name="Slide Number Placeholder 5">
            <a:extLst>
              <a:ext uri="{FF2B5EF4-FFF2-40B4-BE49-F238E27FC236}">
                <a16:creationId xmlns:a16="http://schemas.microsoft.com/office/drawing/2014/main" id="{AFA2CAEB-5160-4A65-8496-E41AD3892CF2}"/>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rgbClr val="0C4A6D"/>
                </a:solidFill>
              </a:defRPr>
            </a:lvl1pPr>
          </a:lstStyle>
          <a:p>
            <a:fld id="{F485F6D3-083B-44CC-9ED2-2D0BCA1060CA}" type="slidenum">
              <a:rPr lang="en-US" smtClean="0"/>
              <a:pPr/>
              <a:t>‹#›</a:t>
            </a:fld>
            <a:endParaRPr lang="en-US" dirty="0"/>
          </a:p>
        </p:txBody>
      </p:sp>
    </p:spTree>
    <p:extLst>
      <p:ext uri="{BB962C8B-B14F-4D97-AF65-F5344CB8AC3E}">
        <p14:creationId xmlns:p14="http://schemas.microsoft.com/office/powerpoint/2010/main" val="113105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4446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5">
            <a:extLst>
              <a:ext uri="{FF2B5EF4-FFF2-40B4-BE49-F238E27FC236}">
                <a16:creationId xmlns:a16="http://schemas.microsoft.com/office/drawing/2014/main" id="{5809097D-1E8C-4729-9576-6B9D7580063D}"/>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F485F6D3-083B-44CC-9ED2-2D0BCA1060CA}" type="slidenum">
              <a:rPr lang="en-US" smtClean="0"/>
              <a:pPr/>
              <a:t>‹#›</a:t>
            </a:fld>
            <a:endParaRPr lang="en-US" dirty="0"/>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1"/>
            <a:ext cx="11887200" cy="5976338"/>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44098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5">
            <a:extLst>
              <a:ext uri="{FF2B5EF4-FFF2-40B4-BE49-F238E27FC236}">
                <a16:creationId xmlns:a16="http://schemas.microsoft.com/office/drawing/2014/main" id="{FE16F4C5-C717-4825-8586-1B47B0A4BCAA}"/>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rgbClr val="0C4A6D"/>
                </a:solidFill>
              </a:defRPr>
            </a:lvl1pPr>
          </a:lstStyle>
          <a:p>
            <a:fld id="{F485F6D3-083B-44CC-9ED2-2D0BCA1060CA}" type="slidenum">
              <a:rPr lang="en-US" smtClean="0"/>
              <a:pPr/>
              <a:t>‹#›</a:t>
            </a:fld>
            <a:endParaRPr lang="en-US" dirty="0"/>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45404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5">
            <a:extLst>
              <a:ext uri="{FF2B5EF4-FFF2-40B4-BE49-F238E27FC236}">
                <a16:creationId xmlns:a16="http://schemas.microsoft.com/office/drawing/2014/main" id="{6E8B8077-C15D-46F6-98AA-6ED093F229FE}"/>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F485F6D3-083B-44CC-9ED2-2D0BCA1060CA}" type="slidenum">
              <a:rPr lang="en-US" smtClean="0"/>
              <a:pPr/>
              <a:t>‹#›</a:t>
            </a:fld>
            <a:endParaRPr lang="en-US" dirty="0"/>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45012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5">
            <a:extLst>
              <a:ext uri="{FF2B5EF4-FFF2-40B4-BE49-F238E27FC236}">
                <a16:creationId xmlns:a16="http://schemas.microsoft.com/office/drawing/2014/main" id="{25C94468-657A-4CDC-9753-7675E5630F46}"/>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rgbClr val="0C4A6D"/>
                </a:solidFill>
              </a:defRPr>
            </a:lvl1pPr>
          </a:lstStyle>
          <a:p>
            <a:fld id="{F485F6D3-083B-44CC-9ED2-2D0BCA1060CA}" type="slidenum">
              <a:rPr lang="en-US" smtClean="0"/>
              <a:pPr/>
              <a:t>‹#›</a:t>
            </a:fld>
            <a:endParaRPr lang="en-US" dirty="0"/>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45404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5">
            <a:extLst>
              <a:ext uri="{FF2B5EF4-FFF2-40B4-BE49-F238E27FC236}">
                <a16:creationId xmlns:a16="http://schemas.microsoft.com/office/drawing/2014/main" id="{7A4ABC29-56C3-44C5-93CF-7B2CF4EF0087}"/>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F485F6D3-083B-44CC-9ED2-2D0BCA1060CA}" type="slidenum">
              <a:rPr lang="en-US" smtClean="0"/>
              <a:pPr/>
              <a:t>‹#›</a:t>
            </a:fld>
            <a:endParaRPr lang="en-US" dirty="0"/>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469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5">
            <a:extLst>
              <a:ext uri="{FF2B5EF4-FFF2-40B4-BE49-F238E27FC236}">
                <a16:creationId xmlns:a16="http://schemas.microsoft.com/office/drawing/2014/main" id="{B14D7698-70D2-4F62-8C7F-710AE4570327}"/>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rgbClr val="0C4A6D"/>
                </a:solidFill>
              </a:defRPr>
            </a:lvl1pPr>
          </a:lstStyle>
          <a:p>
            <a:fld id="{F485F6D3-083B-44CC-9ED2-2D0BCA1060CA}" type="slidenum">
              <a:rPr lang="en-US" smtClean="0"/>
              <a:pPr/>
              <a:t>‹#›</a:t>
            </a:fld>
            <a:endParaRPr lang="en-US" dirty="0"/>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45404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5">
            <a:extLst>
              <a:ext uri="{FF2B5EF4-FFF2-40B4-BE49-F238E27FC236}">
                <a16:creationId xmlns:a16="http://schemas.microsoft.com/office/drawing/2014/main" id="{D583AFBC-26A3-4A81-9349-ACE995EEF883}"/>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F485F6D3-083B-44CC-9ED2-2D0BCA1060CA}" type="slidenum">
              <a:rPr lang="en-US" smtClean="0"/>
              <a:pPr/>
              <a:t>‹#›</a:t>
            </a:fld>
            <a:endParaRPr lang="en-US" dirty="0"/>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e.ca.gov/sp/cd/re/elcdcovid19.as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cde.ca.gov/sp/cd/ci/assignments.asp" TargetMode="External"/><Relationship Id="rId4" Type="http://schemas.openxmlformats.org/officeDocument/2006/relationships/hyperlink" Target="mailto:ELCDEmergency@cde.ca.go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aearlychildhoodonline.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cdss.ca.gov/inforesources/community-care/health-and-safety-information" TargetMode="External"/><Relationship Id="rId4" Type="http://schemas.openxmlformats.org/officeDocument/2006/relationships/hyperlink" Target="https://childcareta.acf.hhs.gov/health-and-safety/early-care-and-education-providers#available-train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8BF9-C9DA-4A88-8239-8C564634626F}"/>
              </a:ext>
            </a:extLst>
          </p:cNvPr>
          <p:cNvSpPr>
            <a:spLocks noGrp="1"/>
          </p:cNvSpPr>
          <p:nvPr>
            <p:ph type="ctrTitle"/>
          </p:nvPr>
        </p:nvSpPr>
        <p:spPr/>
        <p:txBody>
          <a:bodyPr>
            <a:normAutofit/>
          </a:bodyPr>
          <a:lstStyle/>
          <a:p>
            <a:r>
              <a:rPr lang="en-US" b="1">
                <a:ea typeface="+mj-lt"/>
                <a:cs typeface="+mj-lt"/>
              </a:rPr>
              <a:t>  </a:t>
            </a:r>
            <a:endParaRPr lang="en-US">
              <a:ea typeface="+mj-lt"/>
              <a:cs typeface="+mj-lt"/>
            </a:endParaRPr>
          </a:p>
          <a:p>
            <a:endParaRPr lang="en-US">
              <a:cs typeface="Arial"/>
            </a:endParaRPr>
          </a:p>
        </p:txBody>
      </p:sp>
      <p:sp>
        <p:nvSpPr>
          <p:cNvPr id="3" name="TextBox 2">
            <a:extLst>
              <a:ext uri="{FF2B5EF4-FFF2-40B4-BE49-F238E27FC236}">
                <a16:creationId xmlns:a16="http://schemas.microsoft.com/office/drawing/2014/main" id="{0573710D-363C-480D-B0A4-98515E3360B9}"/>
              </a:ext>
            </a:extLst>
          </p:cNvPr>
          <p:cNvSpPr txBox="1"/>
          <p:nvPr/>
        </p:nvSpPr>
        <p:spPr>
          <a:xfrm>
            <a:off x="484076" y="347197"/>
            <a:ext cx="11223669"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800" b="1" dirty="0">
                <a:solidFill>
                  <a:schemeClr val="bg1"/>
                </a:solidFill>
              </a:rPr>
              <a:t>Webinar on COVID-19 Guidance for </a:t>
            </a:r>
            <a:endParaRPr lang="en-US" sz="3800" dirty="0">
              <a:solidFill>
                <a:schemeClr val="bg1"/>
              </a:solidFill>
              <a:cs typeface="Arial"/>
            </a:endParaRPr>
          </a:p>
          <a:p>
            <a:pPr algn="ctr"/>
            <a:r>
              <a:rPr lang="en-US" sz="3800" b="1" dirty="0">
                <a:solidFill>
                  <a:schemeClr val="bg1"/>
                </a:solidFill>
              </a:rPr>
              <a:t>Early Learning and Care Contractors</a:t>
            </a:r>
            <a:endParaRPr lang="en-US" sz="3800" dirty="0">
              <a:solidFill>
                <a:schemeClr val="bg1"/>
              </a:solidFill>
              <a:cs typeface="Arial"/>
            </a:endParaRPr>
          </a:p>
        </p:txBody>
      </p:sp>
      <p:sp>
        <p:nvSpPr>
          <p:cNvPr id="4" name="TextBox 3">
            <a:extLst>
              <a:ext uri="{FF2B5EF4-FFF2-40B4-BE49-F238E27FC236}">
                <a16:creationId xmlns:a16="http://schemas.microsoft.com/office/drawing/2014/main" id="{78BF6BCE-C71D-40B6-9C07-461BE152E6A5}"/>
              </a:ext>
            </a:extLst>
          </p:cNvPr>
          <p:cNvSpPr txBox="1"/>
          <p:nvPr/>
        </p:nvSpPr>
        <p:spPr>
          <a:xfrm>
            <a:off x="2260582" y="1969348"/>
            <a:ext cx="8267431" cy="32008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rPr>
              <a:t>California Department of Education</a:t>
            </a:r>
            <a:endParaRPr lang="en-US" sz="2800" b="1" dirty="0">
              <a:solidFill>
                <a:schemeClr val="bg1"/>
              </a:solidFill>
              <a:cs typeface="Arial"/>
            </a:endParaRPr>
          </a:p>
          <a:p>
            <a:endParaRPr lang="en-US" sz="2800" b="1" dirty="0">
              <a:solidFill>
                <a:schemeClr val="bg1"/>
              </a:solidFill>
              <a:cs typeface="Arial"/>
            </a:endParaRPr>
          </a:p>
          <a:p>
            <a:pPr algn="ctr"/>
            <a:r>
              <a:rPr lang="en-US" sz="2800" b="1" dirty="0">
                <a:solidFill>
                  <a:schemeClr val="bg1"/>
                </a:solidFill>
                <a:ea typeface="+mn-lt"/>
                <a:cs typeface="+mn-lt"/>
              </a:rPr>
              <a:t>Early Learning and Care Division and </a:t>
            </a:r>
          </a:p>
          <a:p>
            <a:pPr algn="ctr"/>
            <a:r>
              <a:rPr lang="en-US" sz="2800" b="1" dirty="0">
                <a:solidFill>
                  <a:schemeClr val="bg1"/>
                </a:solidFill>
                <a:ea typeface="+mn-lt"/>
                <a:cs typeface="+mn-lt"/>
              </a:rPr>
              <a:t>Fiscal and Administrative Services Divisions</a:t>
            </a:r>
            <a:endParaRPr lang="en-US" sz="2800" b="1" dirty="0">
              <a:solidFill>
                <a:schemeClr val="bg1"/>
              </a:solidFill>
              <a:cs typeface="Arial"/>
            </a:endParaRPr>
          </a:p>
          <a:p>
            <a:pPr algn="ctr"/>
            <a:endParaRPr lang="en-US" sz="2400" b="1" dirty="0">
              <a:solidFill>
                <a:schemeClr val="bg1"/>
              </a:solidFill>
              <a:cs typeface="Arial"/>
            </a:endParaRPr>
          </a:p>
          <a:p>
            <a:pPr algn="ctr"/>
            <a:r>
              <a:rPr lang="en-US" sz="2400" b="1" dirty="0">
                <a:solidFill>
                  <a:schemeClr val="bg1"/>
                </a:solidFill>
                <a:cs typeface="Arial"/>
              </a:rPr>
              <a:t>Date:  September 4, 2020</a:t>
            </a:r>
          </a:p>
          <a:p>
            <a:pPr algn="ctr"/>
            <a:r>
              <a:rPr lang="en-US" sz="2400" b="1" dirty="0">
                <a:solidFill>
                  <a:schemeClr val="bg1"/>
                </a:solidFill>
                <a:cs typeface="Arial"/>
              </a:rPr>
              <a:t>Time:  10:00 AM–11:00 AM</a:t>
            </a:r>
          </a:p>
          <a:p>
            <a:endParaRPr lang="en-US" dirty="0">
              <a:cs typeface="Arial"/>
            </a:endParaRPr>
          </a:p>
        </p:txBody>
      </p:sp>
    </p:spTree>
    <p:extLst>
      <p:ext uri="{BB962C8B-B14F-4D97-AF65-F5344CB8AC3E}">
        <p14:creationId xmlns:p14="http://schemas.microsoft.com/office/powerpoint/2010/main" val="407675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8C8D8-BF20-4643-9427-6810C941D8D3}"/>
              </a:ext>
            </a:extLst>
          </p:cNvPr>
          <p:cNvSpPr>
            <a:spLocks noGrp="1"/>
          </p:cNvSpPr>
          <p:nvPr>
            <p:ph type="title"/>
          </p:nvPr>
        </p:nvSpPr>
        <p:spPr/>
        <p:txBody>
          <a:bodyPr>
            <a:normAutofit/>
          </a:bodyPr>
          <a:lstStyle/>
          <a:p>
            <a:r>
              <a:rPr lang="en-US" sz="3600" b="1">
                <a:cs typeface="Arial"/>
              </a:rPr>
              <a:t>Program Quality Implementation Updates</a:t>
            </a:r>
          </a:p>
        </p:txBody>
      </p:sp>
      <p:sp>
        <p:nvSpPr>
          <p:cNvPr id="3" name="Content Placeholder 2">
            <a:extLst>
              <a:ext uri="{FF2B5EF4-FFF2-40B4-BE49-F238E27FC236}">
                <a16:creationId xmlns:a16="http://schemas.microsoft.com/office/drawing/2014/main" id="{28D3F2EB-E9C6-4061-9D02-0EE3339FB8B5}"/>
              </a:ext>
            </a:extLst>
          </p:cNvPr>
          <p:cNvSpPr>
            <a:spLocks noGrp="1"/>
          </p:cNvSpPr>
          <p:nvPr>
            <p:ph idx="1"/>
          </p:nvPr>
        </p:nvSpPr>
        <p:spPr>
          <a:xfrm>
            <a:off x="310551" y="1968979"/>
            <a:ext cx="11887200" cy="4886505"/>
          </a:xfrm>
        </p:spPr>
        <p:txBody>
          <a:bodyPr vert="horz" lIns="91440" tIns="45720" rIns="91440" bIns="45720" rtlCol="0" anchor="t">
            <a:normAutofit/>
          </a:bodyPr>
          <a:lstStyle/>
          <a:p>
            <a:r>
              <a:rPr lang="en-US">
                <a:cs typeface="Arial"/>
              </a:rPr>
              <a:t>Desired Results Developmental Profiles (DRDPs)</a:t>
            </a:r>
          </a:p>
          <a:p>
            <a:endParaRPr lang="en-US">
              <a:cs typeface="Arial"/>
            </a:endParaRPr>
          </a:p>
          <a:p>
            <a:r>
              <a:rPr lang="en-US">
                <a:cs typeface="Arial"/>
              </a:rPr>
              <a:t>Staff and Provider Support </a:t>
            </a:r>
            <a:endParaRPr lang="en-US">
              <a:solidFill>
                <a:srgbClr val="FFFFFF"/>
              </a:solidFill>
              <a:cs typeface="Arial"/>
            </a:endParaRPr>
          </a:p>
          <a:p>
            <a:pPr lvl="1">
              <a:buFont typeface="Wingdings" panose="020B0604020202020204" pitchFamily="34" charset="0"/>
              <a:buChar char="Ø"/>
            </a:pPr>
            <a:endParaRPr lang="en-US">
              <a:solidFill>
                <a:srgbClr val="FFFFFF"/>
              </a:solidFill>
              <a:cs typeface="Arial"/>
            </a:endParaRPr>
          </a:p>
          <a:p>
            <a:pPr lvl="3"/>
            <a:endParaRPr lang="en-US">
              <a:solidFill>
                <a:srgbClr val="000000"/>
              </a:solidFill>
              <a:cs typeface="Arial"/>
            </a:endParaRPr>
          </a:p>
          <a:p>
            <a:pPr lvl="3"/>
            <a:endParaRPr lang="en-US">
              <a:solidFill>
                <a:srgbClr val="000000"/>
              </a:solidFill>
              <a:cs typeface="Arial"/>
            </a:endParaRPr>
          </a:p>
          <a:p>
            <a:pPr marL="457200" lvl="1" indent="0">
              <a:buNone/>
            </a:pPr>
            <a:endParaRPr lang="en-US">
              <a:solidFill>
                <a:srgbClr val="FFFFFF"/>
              </a:solidFill>
              <a:cs typeface="Arial"/>
            </a:endParaRPr>
          </a:p>
        </p:txBody>
      </p:sp>
      <p:pic>
        <p:nvPicPr>
          <p:cNvPr id="7" name="Picture 4" descr="colored pencils on a wooden table">
            <a:extLst>
              <a:ext uri="{FF2B5EF4-FFF2-40B4-BE49-F238E27FC236}">
                <a16:creationId xmlns:a16="http://schemas.microsoft.com/office/drawing/2014/main" id="{15F1CF96-C343-41B8-AA51-A3BE7EF6E6E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384210" y="4196974"/>
            <a:ext cx="4152179" cy="2072769"/>
          </a:xfrm>
          <a:prstGeom prst="rect">
            <a:avLst/>
          </a:prstGeom>
        </p:spPr>
      </p:pic>
      <p:sp>
        <p:nvSpPr>
          <p:cNvPr id="4" name="Slide Number Placeholder 3">
            <a:extLst>
              <a:ext uri="{FF2B5EF4-FFF2-40B4-BE49-F238E27FC236}">
                <a16:creationId xmlns:a16="http://schemas.microsoft.com/office/drawing/2014/main" id="{91742A4B-BAD1-4B99-B924-8AF1B993AB05}"/>
              </a:ext>
            </a:extLst>
          </p:cNvPr>
          <p:cNvSpPr>
            <a:spLocks noGrp="1"/>
          </p:cNvSpPr>
          <p:nvPr>
            <p:ph type="sldNum" sz="quarter" idx="4"/>
          </p:nvPr>
        </p:nvSpPr>
        <p:spPr/>
        <p:txBody>
          <a:bodyPr/>
          <a:lstStyle/>
          <a:p>
            <a:fld id="{F485F6D3-083B-44CC-9ED2-2D0BCA1060CA}" type="slidenum">
              <a:rPr lang="en-US" smtClean="0"/>
              <a:pPr/>
              <a:t>10</a:t>
            </a:fld>
            <a:endParaRPr lang="en-US" dirty="0"/>
          </a:p>
        </p:txBody>
      </p:sp>
    </p:spTree>
    <p:extLst>
      <p:ext uri="{BB962C8B-B14F-4D97-AF65-F5344CB8AC3E}">
        <p14:creationId xmlns:p14="http://schemas.microsoft.com/office/powerpoint/2010/main" val="2257141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5DDA7-C3F9-4D11-9B1D-52C2F2DB8C93}"/>
              </a:ext>
            </a:extLst>
          </p:cNvPr>
          <p:cNvSpPr>
            <a:spLocks noGrp="1"/>
          </p:cNvSpPr>
          <p:nvPr>
            <p:ph type="title"/>
          </p:nvPr>
        </p:nvSpPr>
        <p:spPr>
          <a:xfrm>
            <a:off x="152400" y="203799"/>
            <a:ext cx="11887200" cy="804863"/>
          </a:xfrm>
        </p:spPr>
        <p:txBody>
          <a:bodyPr>
            <a:normAutofit/>
          </a:bodyPr>
          <a:lstStyle/>
          <a:p>
            <a:r>
              <a:rPr lang="en-US" sz="3000" b="1">
                <a:cs typeface="Arial"/>
              </a:rPr>
              <a:t>Family Fees Language in Senate Bill 820, Section 60(d)(1)</a:t>
            </a:r>
          </a:p>
        </p:txBody>
      </p:sp>
      <p:sp>
        <p:nvSpPr>
          <p:cNvPr id="3" name="Content Placeholder 2">
            <a:extLst>
              <a:ext uri="{FF2B5EF4-FFF2-40B4-BE49-F238E27FC236}">
                <a16:creationId xmlns:a16="http://schemas.microsoft.com/office/drawing/2014/main" id="{8CD3C1B7-919E-45F1-87B5-52FA6C3EDE37}"/>
              </a:ext>
            </a:extLst>
          </p:cNvPr>
          <p:cNvSpPr>
            <a:spLocks noGrp="1"/>
          </p:cNvSpPr>
          <p:nvPr>
            <p:ph idx="1"/>
          </p:nvPr>
        </p:nvSpPr>
        <p:spPr>
          <a:xfrm>
            <a:off x="152400" y="909848"/>
            <a:ext cx="11887200" cy="5859371"/>
          </a:xfrm>
        </p:spPr>
        <p:txBody>
          <a:bodyPr vert="horz" lIns="91440" tIns="45720" rIns="91440" bIns="45720" rtlCol="0" anchor="t">
            <a:noAutofit/>
          </a:bodyPr>
          <a:lstStyle/>
          <a:p>
            <a:pPr>
              <a:spcBef>
                <a:spcPts val="0"/>
              </a:spcBef>
              <a:spcAft>
                <a:spcPts val="1200"/>
              </a:spcAft>
              <a:buNone/>
            </a:pPr>
            <a:r>
              <a:rPr lang="en-US" sz="2400" i="1">
                <a:ea typeface="+mn-lt"/>
                <a:cs typeface="+mn-lt"/>
              </a:rPr>
              <a:t>(D)(</a:t>
            </a:r>
            <a:r>
              <a:rPr lang="en-US" sz="2400" i="1" err="1">
                <a:ea typeface="+mn-lt"/>
                <a:cs typeface="+mn-lt"/>
              </a:rPr>
              <a:t>i</a:t>
            </a:r>
            <a:r>
              <a:rPr lang="en-US" sz="2400" i="1">
                <a:ea typeface="+mn-lt"/>
                <a:cs typeface="+mn-lt"/>
              </a:rPr>
              <a:t>) . . . family fee waivers are extended through August 31, 2020.</a:t>
            </a:r>
            <a:endParaRPr lang="en-US" sz="2400">
              <a:cs typeface="Arial"/>
            </a:endParaRPr>
          </a:p>
          <a:p>
            <a:pPr>
              <a:spcBef>
                <a:spcPts val="0"/>
              </a:spcBef>
              <a:spcAft>
                <a:spcPts val="1200"/>
              </a:spcAft>
              <a:buNone/>
            </a:pPr>
            <a:r>
              <a:rPr lang="en-US" sz="2400" i="1">
                <a:ea typeface="+mn-lt"/>
                <a:cs typeface="+mn-lt"/>
              </a:rPr>
              <a:t>(ii) Family fees. . .collected for the months of July 2020 and August 2020, shall be refunded to the family or credited to a future month . . .</a:t>
            </a:r>
            <a:endParaRPr lang="en-US" sz="2400" i="1">
              <a:cs typeface="Arial"/>
            </a:endParaRPr>
          </a:p>
          <a:p>
            <a:pPr>
              <a:spcBef>
                <a:spcPts val="0"/>
              </a:spcBef>
              <a:spcAft>
                <a:spcPts val="1200"/>
              </a:spcAft>
              <a:buNone/>
            </a:pPr>
            <a:r>
              <a:rPr lang="en-US" sz="2400" i="1">
                <a:ea typeface="+mn-lt"/>
                <a:cs typeface="+mn-lt"/>
              </a:rPr>
              <a:t>(iii) Those families who were </a:t>
            </a:r>
            <a:r>
              <a:rPr lang="en-US" sz="2400" i="1" err="1">
                <a:ea typeface="+mn-lt"/>
                <a:cs typeface="+mn-lt"/>
              </a:rPr>
              <a:t>disenrolled</a:t>
            </a:r>
            <a:r>
              <a:rPr lang="en-US" sz="2400" i="1">
                <a:ea typeface="+mn-lt"/>
                <a:cs typeface="+mn-lt"/>
              </a:rPr>
              <a:t>, voluntarily or involuntarily, due to family fees in the month of July 2020 or August 2020, may be reenrolled without the need for any additional eligibility documentation . . .</a:t>
            </a:r>
            <a:endParaRPr lang="en-US" sz="2400">
              <a:cs typeface="Arial"/>
            </a:endParaRPr>
          </a:p>
          <a:p>
            <a:pPr>
              <a:spcBef>
                <a:spcPts val="0"/>
              </a:spcBef>
              <a:spcAft>
                <a:spcPts val="1200"/>
              </a:spcAft>
              <a:buNone/>
            </a:pPr>
            <a:r>
              <a:rPr lang="en-US" sz="2400" i="1">
                <a:ea typeface="+mn-lt"/>
                <a:cs typeface="+mn-lt"/>
              </a:rPr>
              <a:t>(iv) From September 1, 2020, to June 30, 2021, inclusive, family fees applicable for programs administered by the State Department of Education are waived only for families described in Section 8273.1 of the Education Code and families where all children in the family enrolled in subsidized early learning and care remain at home, either for distance learning or for families sheltering in place . . .</a:t>
            </a:r>
          </a:p>
          <a:p>
            <a:pPr>
              <a:spcBef>
                <a:spcPts val="0"/>
              </a:spcBef>
              <a:spcAft>
                <a:spcPts val="1200"/>
              </a:spcAft>
              <a:buNone/>
            </a:pPr>
            <a:r>
              <a:rPr lang="en-US" sz="2400" i="1">
                <a:ea typeface="+mn-lt"/>
                <a:cs typeface="+mn-lt"/>
              </a:rPr>
              <a:t>(v) To the extent that additional federal funds are not provided... the cost of waiving the fees pursuant to clause (iv) shall be absorbed by the respective direct service contractors, family childcare home providers participating in a family childcare home education network, and alternative payment program providers.</a:t>
            </a:r>
            <a:endParaRPr lang="en-US" i="1">
              <a:cs typeface="Arial"/>
            </a:endParaRPr>
          </a:p>
        </p:txBody>
      </p:sp>
      <p:sp>
        <p:nvSpPr>
          <p:cNvPr id="4" name="Slide Number Placeholder 3">
            <a:extLst>
              <a:ext uri="{FF2B5EF4-FFF2-40B4-BE49-F238E27FC236}">
                <a16:creationId xmlns:a16="http://schemas.microsoft.com/office/drawing/2014/main" id="{00758FBE-5F4E-432B-9E28-D1C603727B26}"/>
              </a:ext>
            </a:extLst>
          </p:cNvPr>
          <p:cNvSpPr>
            <a:spLocks noGrp="1"/>
          </p:cNvSpPr>
          <p:nvPr>
            <p:ph type="sldNum" sz="quarter" idx="4"/>
          </p:nvPr>
        </p:nvSpPr>
        <p:spPr/>
        <p:txBody>
          <a:bodyPr/>
          <a:lstStyle/>
          <a:p>
            <a:fld id="{F485F6D3-083B-44CC-9ED2-2D0BCA1060CA}" type="slidenum">
              <a:rPr lang="en-US" smtClean="0"/>
              <a:pPr/>
              <a:t>11</a:t>
            </a:fld>
            <a:endParaRPr lang="en-US" dirty="0"/>
          </a:p>
        </p:txBody>
      </p:sp>
    </p:spTree>
    <p:extLst>
      <p:ext uri="{BB962C8B-B14F-4D97-AF65-F5344CB8AC3E}">
        <p14:creationId xmlns:p14="http://schemas.microsoft.com/office/powerpoint/2010/main" val="2786322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7755-7B6B-4B38-9097-5E3871589240}"/>
              </a:ext>
            </a:extLst>
          </p:cNvPr>
          <p:cNvSpPr>
            <a:spLocks noGrp="1"/>
          </p:cNvSpPr>
          <p:nvPr>
            <p:ph type="title"/>
          </p:nvPr>
        </p:nvSpPr>
        <p:spPr/>
        <p:txBody>
          <a:bodyPr>
            <a:normAutofit/>
          </a:bodyPr>
          <a:lstStyle/>
          <a:p>
            <a:r>
              <a:rPr lang="en-US" sz="3600" b="1">
                <a:cs typeface="Arial"/>
              </a:rPr>
              <a:t>Questions</a:t>
            </a:r>
          </a:p>
        </p:txBody>
      </p:sp>
      <p:pic>
        <p:nvPicPr>
          <p:cNvPr id="4" name="Picture 4" descr="Four children stacking blocks.">
            <a:extLst>
              <a:ext uri="{FF2B5EF4-FFF2-40B4-BE49-F238E27FC236}">
                <a16:creationId xmlns:a16="http://schemas.microsoft.com/office/drawing/2014/main" id="{9B67045C-F9CF-4989-A774-5B0107B028BC}"/>
              </a:ext>
              <a:ext uri="{C183D7F6-B498-43B3-948B-1728B52AA6E4}">
                <adec:decorative xmlns:adec="http://schemas.microsoft.com/office/drawing/2017/decorative" val="0"/>
              </a:ext>
            </a:extLst>
          </p:cNvPr>
          <p:cNvPicPr>
            <a:picLocks noGrp="1" noChangeAspect="1"/>
          </p:cNvPicPr>
          <p:nvPr>
            <p:ph idx="1"/>
          </p:nvPr>
        </p:nvPicPr>
        <p:blipFill>
          <a:blip r:embed="rId3"/>
          <a:stretch>
            <a:fillRect/>
          </a:stretch>
        </p:blipFill>
        <p:spPr>
          <a:xfrm>
            <a:off x="2942493" y="1620772"/>
            <a:ext cx="6304094" cy="4197935"/>
          </a:xfrm>
        </p:spPr>
      </p:pic>
      <p:sp>
        <p:nvSpPr>
          <p:cNvPr id="3" name="TextBox 2">
            <a:extLst>
              <a:ext uri="{FF2B5EF4-FFF2-40B4-BE49-F238E27FC236}">
                <a16:creationId xmlns:a16="http://schemas.microsoft.com/office/drawing/2014/main" id="{30F4C387-BF40-4EB8-8B8C-8604E843C5C2}"/>
              </a:ext>
            </a:extLst>
          </p:cNvPr>
          <p:cNvSpPr txBox="1"/>
          <p:nvPr/>
        </p:nvSpPr>
        <p:spPr>
          <a:xfrm>
            <a:off x="2648332" y="5979771"/>
            <a:ext cx="68982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rPr>
              <a:t>Photo Credit: Merced County Office of Education</a:t>
            </a:r>
            <a:endParaRPr lang="en-US" sz="2400">
              <a:solidFill>
                <a:schemeClr val="bg1"/>
              </a:solidFill>
              <a:cs typeface="Arial"/>
            </a:endParaRPr>
          </a:p>
        </p:txBody>
      </p:sp>
      <p:sp>
        <p:nvSpPr>
          <p:cNvPr id="5" name="Slide Number Placeholder 4">
            <a:extLst>
              <a:ext uri="{FF2B5EF4-FFF2-40B4-BE49-F238E27FC236}">
                <a16:creationId xmlns:a16="http://schemas.microsoft.com/office/drawing/2014/main" id="{CD55D859-0C29-47BB-8760-D9D843849BD4}"/>
              </a:ext>
            </a:extLst>
          </p:cNvPr>
          <p:cNvSpPr>
            <a:spLocks noGrp="1"/>
          </p:cNvSpPr>
          <p:nvPr>
            <p:ph type="sldNum" sz="quarter" idx="4"/>
          </p:nvPr>
        </p:nvSpPr>
        <p:spPr/>
        <p:txBody>
          <a:bodyPr/>
          <a:lstStyle/>
          <a:p>
            <a:fld id="{F485F6D3-083B-44CC-9ED2-2D0BCA1060CA}" type="slidenum">
              <a:rPr lang="en-US" smtClean="0"/>
              <a:pPr/>
              <a:t>12</a:t>
            </a:fld>
            <a:endParaRPr lang="en-US" dirty="0"/>
          </a:p>
        </p:txBody>
      </p:sp>
    </p:spTree>
    <p:extLst>
      <p:ext uri="{BB962C8B-B14F-4D97-AF65-F5344CB8AC3E}">
        <p14:creationId xmlns:p14="http://schemas.microsoft.com/office/powerpoint/2010/main" val="3784984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5D0A-ACE7-4573-90AC-0580A2071039}"/>
              </a:ext>
            </a:extLst>
          </p:cNvPr>
          <p:cNvSpPr>
            <a:spLocks noGrp="1"/>
          </p:cNvSpPr>
          <p:nvPr>
            <p:ph type="title"/>
          </p:nvPr>
        </p:nvSpPr>
        <p:spPr>
          <a:xfrm>
            <a:off x="152400" y="31920"/>
            <a:ext cx="11887200" cy="890134"/>
          </a:xfrm>
        </p:spPr>
        <p:txBody>
          <a:bodyPr>
            <a:normAutofit/>
          </a:bodyPr>
          <a:lstStyle/>
          <a:p>
            <a:r>
              <a:rPr lang="en-US" sz="3600" b="1">
                <a:cs typeface="Arial"/>
              </a:rPr>
              <a:t>Resources</a:t>
            </a:r>
            <a:endParaRPr lang="en-US" sz="3600">
              <a:cs typeface="Arial" panose="020B0604020202020204"/>
            </a:endParaRPr>
          </a:p>
        </p:txBody>
      </p:sp>
      <p:sp>
        <p:nvSpPr>
          <p:cNvPr id="3" name="Content Placeholder 2">
            <a:extLst>
              <a:ext uri="{FF2B5EF4-FFF2-40B4-BE49-F238E27FC236}">
                <a16:creationId xmlns:a16="http://schemas.microsoft.com/office/drawing/2014/main" id="{4C1BAFC1-8BE9-4377-8016-60D037472562}"/>
              </a:ext>
            </a:extLst>
          </p:cNvPr>
          <p:cNvSpPr>
            <a:spLocks noGrp="1"/>
          </p:cNvSpPr>
          <p:nvPr>
            <p:ph idx="1"/>
          </p:nvPr>
        </p:nvSpPr>
        <p:spPr>
          <a:xfrm>
            <a:off x="152400" y="870571"/>
            <a:ext cx="11887200" cy="5783630"/>
          </a:xfrm>
        </p:spPr>
        <p:txBody>
          <a:bodyPr vert="horz" lIns="91440" tIns="45720" rIns="91440" bIns="45720" rtlCol="0" anchor="t">
            <a:normAutofit/>
          </a:bodyPr>
          <a:lstStyle/>
          <a:p>
            <a:pPr>
              <a:buFont typeface="Arial"/>
            </a:pPr>
            <a:r>
              <a:rPr lang="en-US" sz="2800" dirty="0">
                <a:ea typeface="+mn-lt"/>
                <a:cs typeface="+mn-lt"/>
              </a:rPr>
              <a:t>The slides for this webinar, along with MBs and FAQs, can be found on the ELCD COVID-19 Guidance web page at: </a:t>
            </a:r>
          </a:p>
          <a:p>
            <a:pPr lvl="1">
              <a:buFont typeface="Wingdings" panose="05000000000000000000" pitchFamily="2" charset="2"/>
              <a:buChar char="Ø"/>
            </a:pPr>
            <a:r>
              <a:rPr lang="en-US" sz="2400" u="sng" dirty="0">
                <a:solidFill>
                  <a:srgbClr val="FFFF80"/>
                </a:solidFill>
                <a:ea typeface="+mn-lt"/>
                <a:cs typeface="+mn-lt"/>
                <a:hlinkClick r:id="rId3" tooltip="ELCD COVID-19 Guidance web page"/>
              </a:rPr>
              <a:t>https://www.cde.ca.gov/sp/cd/re/elcdcovid19.asp</a:t>
            </a:r>
            <a:endParaRPr lang="en-US" sz="2400" dirty="0">
              <a:solidFill>
                <a:srgbClr val="FFFF80"/>
              </a:solidFill>
              <a:ea typeface="+mn-lt"/>
              <a:cs typeface="+mn-lt"/>
            </a:endParaRPr>
          </a:p>
          <a:p>
            <a:pPr>
              <a:buFont typeface="Arial"/>
            </a:pPr>
            <a:r>
              <a:rPr lang="en-US" sz="2800" dirty="0">
                <a:ea typeface="+mn-lt"/>
                <a:cs typeface="+mn-lt"/>
              </a:rPr>
              <a:t>If you have additional questions you can submit them to the ELCD Emergency email inbox at:</a:t>
            </a:r>
          </a:p>
          <a:p>
            <a:pPr lvl="1">
              <a:buFont typeface="Wingdings" panose="05000000000000000000" pitchFamily="2" charset="2"/>
              <a:buChar char="Ø"/>
            </a:pPr>
            <a:r>
              <a:rPr lang="en-US" sz="2400" u="sng" dirty="0">
                <a:solidFill>
                  <a:srgbClr val="FFFF80"/>
                </a:solidFill>
                <a:ea typeface="+mn-lt"/>
                <a:cs typeface="+mn-lt"/>
                <a:hlinkClick r:id="rId4" tooltip="ELCD Emergency email inbox"/>
              </a:rPr>
              <a:t>ELCDEmergency@cde.ca.gov</a:t>
            </a:r>
            <a:endParaRPr lang="en-US" sz="2400" dirty="0">
              <a:solidFill>
                <a:srgbClr val="FFFF80"/>
              </a:solidFill>
              <a:ea typeface="+mn-lt"/>
              <a:cs typeface="+mn-lt"/>
            </a:endParaRPr>
          </a:p>
          <a:p>
            <a:pPr>
              <a:buFont typeface="Arial"/>
            </a:pPr>
            <a:r>
              <a:rPr lang="en-US" sz="2800" dirty="0">
                <a:ea typeface="+mn-lt"/>
                <a:cs typeface="+mn-lt"/>
              </a:rPr>
              <a:t>If you have questions regarding this Webinar, please contact your assigned ELC Program Quality Implementation Office Regional Consultant. A list of consultants can be found on the </a:t>
            </a:r>
            <a:r>
              <a:rPr lang="en-US" sz="2800" i="1" dirty="0">
                <a:ea typeface="+mn-lt"/>
                <a:cs typeface="+mn-lt"/>
              </a:rPr>
              <a:t>ELCD Consultant Regional Assignments</a:t>
            </a:r>
            <a:r>
              <a:rPr lang="en-US" sz="2800" dirty="0">
                <a:ea typeface="+mn-lt"/>
                <a:cs typeface="+mn-lt"/>
              </a:rPr>
              <a:t> web page at:</a:t>
            </a:r>
            <a:r>
              <a:rPr lang="en-US" sz="2800" dirty="0">
                <a:cs typeface="Arial" panose="020B0604020202020204"/>
              </a:rPr>
              <a:t> </a:t>
            </a:r>
          </a:p>
          <a:p>
            <a:pPr lvl="1">
              <a:buFont typeface="Wingdings" panose="05000000000000000000" pitchFamily="2" charset="2"/>
              <a:buChar char="Ø"/>
            </a:pPr>
            <a:r>
              <a:rPr lang="en-US" sz="2400" u="sng" dirty="0">
                <a:solidFill>
                  <a:srgbClr val="FFFF80"/>
                </a:solidFill>
                <a:cs typeface="Arial" panose="020B0604020202020204"/>
                <a:hlinkClick r:id="rId5" tooltip="ELCD Consultant Regional Assignments web page"/>
              </a:rPr>
              <a:t>https://www.cde.ca.gov/sp/cd/ci/assignments.asp</a:t>
            </a:r>
            <a:endParaRPr lang="en-US" sz="2400" u="sng" dirty="0">
              <a:solidFill>
                <a:srgbClr val="FFFF80"/>
              </a:solidFill>
              <a:cs typeface="Arial" panose="020B0604020202020204"/>
            </a:endParaRPr>
          </a:p>
          <a:p>
            <a:pPr lvl="1">
              <a:buFont typeface="Wingdings" panose="05000000000000000000" pitchFamily="2" charset="2"/>
              <a:buChar char="Ø"/>
            </a:pPr>
            <a:r>
              <a:rPr lang="en-US" sz="2400" dirty="0">
                <a:cs typeface="Arial" panose="020B0604020202020204"/>
              </a:rPr>
              <a:t>or</a:t>
            </a:r>
            <a:r>
              <a:rPr lang="en-US" sz="2400" dirty="0">
                <a:ea typeface="+mn-lt"/>
                <a:cs typeface="+mn-lt"/>
              </a:rPr>
              <a:t> by phone at 916-322-6233</a:t>
            </a:r>
            <a:endParaRPr lang="en-US" sz="2400" dirty="0">
              <a:cs typeface="Arial"/>
            </a:endParaRPr>
          </a:p>
        </p:txBody>
      </p:sp>
      <p:sp>
        <p:nvSpPr>
          <p:cNvPr id="5" name="Slide Number Placeholder 4">
            <a:extLst>
              <a:ext uri="{FF2B5EF4-FFF2-40B4-BE49-F238E27FC236}">
                <a16:creationId xmlns:a16="http://schemas.microsoft.com/office/drawing/2014/main" id="{5FAD6509-AFB2-4277-83F9-ED7A01E0BF99}"/>
              </a:ext>
            </a:extLst>
          </p:cNvPr>
          <p:cNvSpPr>
            <a:spLocks noGrp="1"/>
          </p:cNvSpPr>
          <p:nvPr>
            <p:ph type="sldNum" sz="quarter" idx="10"/>
          </p:nvPr>
        </p:nvSpPr>
        <p:spPr/>
        <p:txBody>
          <a:bodyPr/>
          <a:lstStyle/>
          <a:p>
            <a:fld id="{F485F6D3-083B-44CC-9ED2-2D0BCA1060CA}" type="slidenum">
              <a:rPr lang="en-US" smtClean="0"/>
              <a:t>13</a:t>
            </a:fld>
            <a:endParaRPr lang="en-US"/>
          </a:p>
        </p:txBody>
      </p:sp>
    </p:spTree>
    <p:extLst>
      <p:ext uri="{BB962C8B-B14F-4D97-AF65-F5344CB8AC3E}">
        <p14:creationId xmlns:p14="http://schemas.microsoft.com/office/powerpoint/2010/main" val="2316967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B30AF-AD1E-4FB5-88AE-4D62A44A07B4}"/>
              </a:ext>
            </a:extLst>
          </p:cNvPr>
          <p:cNvSpPr>
            <a:spLocks noGrp="1"/>
          </p:cNvSpPr>
          <p:nvPr>
            <p:ph type="title"/>
          </p:nvPr>
        </p:nvSpPr>
        <p:spPr/>
        <p:txBody>
          <a:bodyPr>
            <a:normAutofit/>
          </a:bodyPr>
          <a:lstStyle/>
          <a:p>
            <a:r>
              <a:rPr lang="en-US" sz="3200" b="1">
                <a:cs typeface="Arial"/>
              </a:rPr>
              <a:t>Resources (2)</a:t>
            </a:r>
            <a:endParaRPr lang="en-US" sz="3200" b="1"/>
          </a:p>
        </p:txBody>
      </p:sp>
      <p:sp>
        <p:nvSpPr>
          <p:cNvPr id="3" name="Content Placeholder 2">
            <a:extLst>
              <a:ext uri="{FF2B5EF4-FFF2-40B4-BE49-F238E27FC236}">
                <a16:creationId xmlns:a16="http://schemas.microsoft.com/office/drawing/2014/main" id="{7CF8F8BE-3CA6-4772-AFE8-CFB34DF59F42}"/>
              </a:ext>
            </a:extLst>
          </p:cNvPr>
          <p:cNvSpPr>
            <a:spLocks noGrp="1"/>
          </p:cNvSpPr>
          <p:nvPr>
            <p:ph idx="1"/>
          </p:nvPr>
        </p:nvSpPr>
        <p:spPr>
          <a:xfrm>
            <a:off x="152400" y="1307621"/>
            <a:ext cx="11887200" cy="5015901"/>
          </a:xfrm>
        </p:spPr>
        <p:txBody>
          <a:bodyPr vert="horz" lIns="91440" tIns="45720" rIns="91440" bIns="45720" rtlCol="0" anchor="t">
            <a:normAutofit/>
          </a:bodyPr>
          <a:lstStyle/>
          <a:p>
            <a:pPr marL="457200" lvl="1" indent="0">
              <a:buNone/>
            </a:pPr>
            <a:endParaRPr lang="en-US" dirty="0">
              <a:ea typeface="+mn-lt"/>
              <a:cs typeface="+mn-lt"/>
            </a:endParaRPr>
          </a:p>
          <a:p>
            <a:pPr lvl="1"/>
            <a:r>
              <a:rPr lang="en-US" dirty="0">
                <a:cs typeface="Arial"/>
              </a:rPr>
              <a:t>California Early Childhood Online (CECO)</a:t>
            </a:r>
            <a:endParaRPr lang="en-US" dirty="0">
              <a:ea typeface="+mn-lt"/>
              <a:cs typeface="+mn-lt"/>
            </a:endParaRPr>
          </a:p>
          <a:p>
            <a:pPr lvl="2">
              <a:buFont typeface="Wingdings" panose="05000000000000000000" pitchFamily="2" charset="2"/>
              <a:buChar char="Ø"/>
            </a:pPr>
            <a:r>
              <a:rPr lang="en-US" sz="2400" u="sng" dirty="0">
                <a:solidFill>
                  <a:srgbClr val="FFFF80"/>
                </a:solidFill>
                <a:cs typeface="Arial"/>
                <a:hlinkClick r:id="rId3" tooltip="California Early Childhood Online (CECO)"/>
              </a:rPr>
              <a:t> https://www.caearlychildhoodonline.org/</a:t>
            </a:r>
            <a:endParaRPr lang="en-US" sz="2400" u="sng" dirty="0">
              <a:solidFill>
                <a:srgbClr val="FFFF80"/>
              </a:solidFill>
              <a:cs typeface="Arial"/>
            </a:endParaRPr>
          </a:p>
          <a:p>
            <a:pPr lvl="2"/>
            <a:endParaRPr lang="en-US" u="sng" dirty="0">
              <a:solidFill>
                <a:schemeClr val="bg1"/>
              </a:solidFill>
              <a:cs typeface="Arial"/>
            </a:endParaRPr>
          </a:p>
          <a:p>
            <a:pPr lvl="1"/>
            <a:r>
              <a:rPr lang="en-US" dirty="0">
                <a:ea typeface="+mn-lt"/>
                <a:cs typeface="+mn-lt"/>
              </a:rPr>
              <a:t>Department of Social Services</a:t>
            </a:r>
          </a:p>
          <a:p>
            <a:pPr marL="1257300" lvl="3" indent="-342900">
              <a:buFont typeface="Wingdings" panose="05000000000000000000" pitchFamily="2" charset="2"/>
              <a:buChar char="Ø"/>
            </a:pPr>
            <a:r>
              <a:rPr lang="en-US" sz="2400" u="sng" dirty="0">
                <a:solidFill>
                  <a:srgbClr val="FFFF80"/>
                </a:solidFill>
                <a:cs typeface="Arial"/>
                <a:hlinkClick r:id="rId4" tooltip="Department of Social Services"/>
              </a:rPr>
              <a:t>https://childcareta.acf.hhs.gov/health-and-safety/early-care-and-education-providers#available-training</a:t>
            </a:r>
            <a:endParaRPr lang="en-US" sz="2400" u="sng" dirty="0">
              <a:solidFill>
                <a:srgbClr val="FFFF80"/>
              </a:solidFill>
              <a:ea typeface="+mn-lt"/>
              <a:cs typeface="+mn-lt"/>
            </a:endParaRPr>
          </a:p>
          <a:p>
            <a:pPr marL="914400" lvl="3" indent="0">
              <a:buNone/>
            </a:pPr>
            <a:endParaRPr lang="en-US" u="sng" dirty="0">
              <a:solidFill>
                <a:schemeClr val="bg1"/>
              </a:solidFill>
              <a:ea typeface="+mn-lt"/>
              <a:cs typeface="+mn-lt"/>
            </a:endParaRPr>
          </a:p>
          <a:p>
            <a:pPr lvl="1"/>
            <a:r>
              <a:rPr lang="en-US" dirty="0">
                <a:ea typeface="+mn-lt"/>
                <a:cs typeface="+mn-lt"/>
              </a:rPr>
              <a:t>Office of Head Start</a:t>
            </a:r>
          </a:p>
          <a:p>
            <a:pPr lvl="2">
              <a:buFont typeface="Wingdings" panose="05000000000000000000" pitchFamily="2" charset="2"/>
              <a:buChar char="Ø"/>
            </a:pPr>
            <a:r>
              <a:rPr lang="en-US" sz="2400" u="sng" dirty="0">
                <a:solidFill>
                  <a:srgbClr val="FFFF80"/>
                </a:solidFill>
                <a:ea typeface="+mn-lt"/>
                <a:cs typeface="+mn-lt"/>
                <a:hlinkClick r:id="rId5" tooltip="Office of Head Start "/>
              </a:rPr>
              <a:t>https://www.cdss.ca.gov/inforesources/community-care/health-and-safety-information</a:t>
            </a:r>
            <a:endParaRPr lang="en-US" sz="2400" dirty="0">
              <a:solidFill>
                <a:srgbClr val="FFFF80"/>
              </a:solidFill>
              <a:cs typeface="Arial"/>
            </a:endParaRPr>
          </a:p>
        </p:txBody>
      </p:sp>
      <p:sp>
        <p:nvSpPr>
          <p:cNvPr id="5" name="Slide Number Placeholder 4">
            <a:extLst>
              <a:ext uri="{FF2B5EF4-FFF2-40B4-BE49-F238E27FC236}">
                <a16:creationId xmlns:a16="http://schemas.microsoft.com/office/drawing/2014/main" id="{7AB2C281-5DA8-45E5-B932-84B29D150C68}"/>
              </a:ext>
            </a:extLst>
          </p:cNvPr>
          <p:cNvSpPr>
            <a:spLocks noGrp="1"/>
          </p:cNvSpPr>
          <p:nvPr>
            <p:ph type="sldNum" sz="quarter" idx="10"/>
          </p:nvPr>
        </p:nvSpPr>
        <p:spPr/>
        <p:txBody>
          <a:bodyPr/>
          <a:lstStyle/>
          <a:p>
            <a:fld id="{F485F6D3-083B-44CC-9ED2-2D0BCA1060CA}" type="slidenum">
              <a:rPr lang="en-US" smtClean="0"/>
              <a:t>14</a:t>
            </a:fld>
            <a:endParaRPr lang="en-US"/>
          </a:p>
        </p:txBody>
      </p:sp>
    </p:spTree>
    <p:extLst>
      <p:ext uri="{BB962C8B-B14F-4D97-AF65-F5344CB8AC3E}">
        <p14:creationId xmlns:p14="http://schemas.microsoft.com/office/powerpoint/2010/main" val="4013490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5CC55-E94B-413A-957B-4BCDF5D556E8}"/>
              </a:ext>
            </a:extLst>
          </p:cNvPr>
          <p:cNvSpPr>
            <a:spLocks noGrp="1"/>
          </p:cNvSpPr>
          <p:nvPr>
            <p:ph type="title"/>
          </p:nvPr>
        </p:nvSpPr>
        <p:spPr/>
        <p:txBody>
          <a:bodyPr>
            <a:normAutofit/>
          </a:bodyPr>
          <a:lstStyle/>
          <a:p>
            <a:r>
              <a:rPr lang="en-US" sz="3600" b="1">
                <a:cs typeface="Arial"/>
              </a:rPr>
              <a:t>Closing</a:t>
            </a:r>
            <a:endParaRPr lang="en-US" sz="3600" b="1"/>
          </a:p>
        </p:txBody>
      </p:sp>
      <p:pic>
        <p:nvPicPr>
          <p:cNvPr id="1026" name="Picture 2" descr="Young child sitting in a chair looking up to the person taking the picture.">
            <a:extLst>
              <a:ext uri="{FF2B5EF4-FFF2-40B4-BE49-F238E27FC236}">
                <a16:creationId xmlns:a16="http://schemas.microsoft.com/office/drawing/2014/main" id="{08A01566-FC40-EE47-BCFB-BEEEA8897430}"/>
              </a:ext>
              <a:ext uri="{C183D7F6-B498-43B3-948B-1728B52AA6E4}">
                <adec:decorative xmlns:adec="http://schemas.microsoft.com/office/drawing/2017/decorative" val="0"/>
              </a:ext>
            </a:extLst>
          </p:cNvPr>
          <p:cNvPicPr>
            <a:picLocks noGrp="1" noChangeAspect="1" noChangeArrowheads="1"/>
          </p:cNvPicPr>
          <p:nvPr>
            <p:ph idx="1"/>
          </p:nvPr>
        </p:nvPicPr>
        <p:blipFill rotWithShape="1">
          <a:blip r:embed="rId3"/>
          <a:srcRect l="33418" t="-153" r="35708" b="66379"/>
          <a:stretch/>
        </p:blipFill>
        <p:spPr bwMode="auto">
          <a:xfrm rot="5400000">
            <a:off x="4102110" y="2046917"/>
            <a:ext cx="4249833" cy="3202206"/>
          </a:xfrm>
          <a:custGeom>
            <a:avLst/>
            <a:gdLst>
              <a:gd name="connsiteX0" fmla="*/ 0 w 4249833"/>
              <a:gd name="connsiteY0" fmla="*/ 0 h 3202206"/>
              <a:gd name="connsiteX1" fmla="*/ 403734 w 4249833"/>
              <a:gd name="connsiteY1" fmla="*/ 0 h 3202206"/>
              <a:gd name="connsiteX2" fmla="*/ 934963 w 4249833"/>
              <a:gd name="connsiteY2" fmla="*/ 0 h 3202206"/>
              <a:gd name="connsiteX3" fmla="*/ 1381196 w 4249833"/>
              <a:gd name="connsiteY3" fmla="*/ 0 h 3202206"/>
              <a:gd name="connsiteX4" fmla="*/ 1784930 w 4249833"/>
              <a:gd name="connsiteY4" fmla="*/ 0 h 3202206"/>
              <a:gd name="connsiteX5" fmla="*/ 2188664 w 4249833"/>
              <a:gd name="connsiteY5" fmla="*/ 0 h 3202206"/>
              <a:gd name="connsiteX6" fmla="*/ 2804890 w 4249833"/>
              <a:gd name="connsiteY6" fmla="*/ 0 h 3202206"/>
              <a:gd name="connsiteX7" fmla="*/ 3251122 w 4249833"/>
              <a:gd name="connsiteY7" fmla="*/ 0 h 3202206"/>
              <a:gd name="connsiteX8" fmla="*/ 3654856 w 4249833"/>
              <a:gd name="connsiteY8" fmla="*/ 0 h 3202206"/>
              <a:gd name="connsiteX9" fmla="*/ 4249833 w 4249833"/>
              <a:gd name="connsiteY9" fmla="*/ 0 h 3202206"/>
              <a:gd name="connsiteX10" fmla="*/ 4249833 w 4249833"/>
              <a:gd name="connsiteY10" fmla="*/ 501679 h 3202206"/>
              <a:gd name="connsiteX11" fmla="*/ 4249833 w 4249833"/>
              <a:gd name="connsiteY11" fmla="*/ 1099424 h 3202206"/>
              <a:gd name="connsiteX12" fmla="*/ 4249833 w 4249833"/>
              <a:gd name="connsiteY12" fmla="*/ 1665147 h 3202206"/>
              <a:gd name="connsiteX13" fmla="*/ 4249833 w 4249833"/>
              <a:gd name="connsiteY13" fmla="*/ 2102782 h 3202206"/>
              <a:gd name="connsiteX14" fmla="*/ 4249833 w 4249833"/>
              <a:gd name="connsiteY14" fmla="*/ 2540417 h 3202206"/>
              <a:gd name="connsiteX15" fmla="*/ 4249833 w 4249833"/>
              <a:gd name="connsiteY15" fmla="*/ 3202206 h 3202206"/>
              <a:gd name="connsiteX16" fmla="*/ 3718604 w 4249833"/>
              <a:gd name="connsiteY16" fmla="*/ 3202206 h 3202206"/>
              <a:gd name="connsiteX17" fmla="*/ 3272371 w 4249833"/>
              <a:gd name="connsiteY17" fmla="*/ 3202206 h 3202206"/>
              <a:gd name="connsiteX18" fmla="*/ 2783641 w 4249833"/>
              <a:gd name="connsiteY18" fmla="*/ 3202206 h 3202206"/>
              <a:gd name="connsiteX19" fmla="*/ 2379906 w 4249833"/>
              <a:gd name="connsiteY19" fmla="*/ 3202206 h 3202206"/>
              <a:gd name="connsiteX20" fmla="*/ 1806179 w 4249833"/>
              <a:gd name="connsiteY20" fmla="*/ 3202206 h 3202206"/>
              <a:gd name="connsiteX21" fmla="*/ 1232452 w 4249833"/>
              <a:gd name="connsiteY21" fmla="*/ 3202206 h 3202206"/>
              <a:gd name="connsiteX22" fmla="*/ 701222 w 4249833"/>
              <a:gd name="connsiteY22" fmla="*/ 3202206 h 3202206"/>
              <a:gd name="connsiteX23" fmla="*/ 0 w 4249833"/>
              <a:gd name="connsiteY23" fmla="*/ 3202206 h 3202206"/>
              <a:gd name="connsiteX24" fmla="*/ 0 w 4249833"/>
              <a:gd name="connsiteY24" fmla="*/ 2636483 h 3202206"/>
              <a:gd name="connsiteX25" fmla="*/ 0 w 4249833"/>
              <a:gd name="connsiteY25" fmla="*/ 2166826 h 3202206"/>
              <a:gd name="connsiteX26" fmla="*/ 0 w 4249833"/>
              <a:gd name="connsiteY26" fmla="*/ 1697169 h 3202206"/>
              <a:gd name="connsiteX27" fmla="*/ 0 w 4249833"/>
              <a:gd name="connsiteY27" fmla="*/ 1163468 h 3202206"/>
              <a:gd name="connsiteX28" fmla="*/ 0 w 4249833"/>
              <a:gd name="connsiteY28" fmla="*/ 629767 h 3202206"/>
              <a:gd name="connsiteX29" fmla="*/ 0 w 4249833"/>
              <a:gd name="connsiteY29" fmla="*/ 0 h 320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49833" h="3202206" fill="none" extrusionOk="0">
                <a:moveTo>
                  <a:pt x="0" y="0"/>
                </a:moveTo>
                <a:cubicBezTo>
                  <a:pt x="129350" y="-37996"/>
                  <a:pt x="298125" y="43225"/>
                  <a:pt x="403734" y="0"/>
                </a:cubicBezTo>
                <a:cubicBezTo>
                  <a:pt x="509343" y="-43225"/>
                  <a:pt x="785422" y="58786"/>
                  <a:pt x="934963" y="0"/>
                </a:cubicBezTo>
                <a:cubicBezTo>
                  <a:pt x="1084504" y="-58786"/>
                  <a:pt x="1273562" y="7966"/>
                  <a:pt x="1381196" y="0"/>
                </a:cubicBezTo>
                <a:cubicBezTo>
                  <a:pt x="1488830" y="-7966"/>
                  <a:pt x="1670063" y="27200"/>
                  <a:pt x="1784930" y="0"/>
                </a:cubicBezTo>
                <a:cubicBezTo>
                  <a:pt x="1899797" y="-27200"/>
                  <a:pt x="2081254" y="10657"/>
                  <a:pt x="2188664" y="0"/>
                </a:cubicBezTo>
                <a:cubicBezTo>
                  <a:pt x="2296074" y="-10657"/>
                  <a:pt x="2544060" y="53662"/>
                  <a:pt x="2804890" y="0"/>
                </a:cubicBezTo>
                <a:cubicBezTo>
                  <a:pt x="3065720" y="-53662"/>
                  <a:pt x="3078207" y="16800"/>
                  <a:pt x="3251122" y="0"/>
                </a:cubicBezTo>
                <a:cubicBezTo>
                  <a:pt x="3424037" y="-16800"/>
                  <a:pt x="3504930" y="41459"/>
                  <a:pt x="3654856" y="0"/>
                </a:cubicBezTo>
                <a:cubicBezTo>
                  <a:pt x="3804782" y="-41459"/>
                  <a:pt x="3994554" y="61806"/>
                  <a:pt x="4249833" y="0"/>
                </a:cubicBezTo>
                <a:cubicBezTo>
                  <a:pt x="4275365" y="106155"/>
                  <a:pt x="4217359" y="351114"/>
                  <a:pt x="4249833" y="501679"/>
                </a:cubicBezTo>
                <a:cubicBezTo>
                  <a:pt x="4282307" y="652244"/>
                  <a:pt x="4190417" y="948772"/>
                  <a:pt x="4249833" y="1099424"/>
                </a:cubicBezTo>
                <a:cubicBezTo>
                  <a:pt x="4309249" y="1250077"/>
                  <a:pt x="4216844" y="1411375"/>
                  <a:pt x="4249833" y="1665147"/>
                </a:cubicBezTo>
                <a:cubicBezTo>
                  <a:pt x="4282822" y="1918919"/>
                  <a:pt x="4219605" y="1955685"/>
                  <a:pt x="4249833" y="2102782"/>
                </a:cubicBezTo>
                <a:cubicBezTo>
                  <a:pt x="4280061" y="2249880"/>
                  <a:pt x="4225509" y="2421326"/>
                  <a:pt x="4249833" y="2540417"/>
                </a:cubicBezTo>
                <a:cubicBezTo>
                  <a:pt x="4274157" y="2659509"/>
                  <a:pt x="4214691" y="3066816"/>
                  <a:pt x="4249833" y="3202206"/>
                </a:cubicBezTo>
                <a:cubicBezTo>
                  <a:pt x="4096034" y="3264288"/>
                  <a:pt x="3939443" y="3139224"/>
                  <a:pt x="3718604" y="3202206"/>
                </a:cubicBezTo>
                <a:cubicBezTo>
                  <a:pt x="3497765" y="3265188"/>
                  <a:pt x="3449866" y="3163265"/>
                  <a:pt x="3272371" y="3202206"/>
                </a:cubicBezTo>
                <a:cubicBezTo>
                  <a:pt x="3094876" y="3241147"/>
                  <a:pt x="2974465" y="3143588"/>
                  <a:pt x="2783641" y="3202206"/>
                </a:cubicBezTo>
                <a:cubicBezTo>
                  <a:pt x="2592817" y="3260824"/>
                  <a:pt x="2571820" y="3159542"/>
                  <a:pt x="2379906" y="3202206"/>
                </a:cubicBezTo>
                <a:cubicBezTo>
                  <a:pt x="2187993" y="3244870"/>
                  <a:pt x="2052066" y="3137094"/>
                  <a:pt x="1806179" y="3202206"/>
                </a:cubicBezTo>
                <a:cubicBezTo>
                  <a:pt x="1560292" y="3267318"/>
                  <a:pt x="1419261" y="3149169"/>
                  <a:pt x="1232452" y="3202206"/>
                </a:cubicBezTo>
                <a:cubicBezTo>
                  <a:pt x="1045643" y="3255243"/>
                  <a:pt x="951632" y="3194679"/>
                  <a:pt x="701222" y="3202206"/>
                </a:cubicBezTo>
                <a:cubicBezTo>
                  <a:pt x="450812" y="3209733"/>
                  <a:pt x="254812" y="3134660"/>
                  <a:pt x="0" y="3202206"/>
                </a:cubicBezTo>
                <a:cubicBezTo>
                  <a:pt x="-26871" y="3029815"/>
                  <a:pt x="16481" y="2891652"/>
                  <a:pt x="0" y="2636483"/>
                </a:cubicBezTo>
                <a:cubicBezTo>
                  <a:pt x="-16481" y="2381314"/>
                  <a:pt x="50002" y="2267532"/>
                  <a:pt x="0" y="2166826"/>
                </a:cubicBezTo>
                <a:cubicBezTo>
                  <a:pt x="-50002" y="2066120"/>
                  <a:pt x="26745" y="1811750"/>
                  <a:pt x="0" y="1697169"/>
                </a:cubicBezTo>
                <a:cubicBezTo>
                  <a:pt x="-26745" y="1582588"/>
                  <a:pt x="47650" y="1303193"/>
                  <a:pt x="0" y="1163468"/>
                </a:cubicBezTo>
                <a:cubicBezTo>
                  <a:pt x="-47650" y="1023743"/>
                  <a:pt x="23239" y="787796"/>
                  <a:pt x="0" y="629767"/>
                </a:cubicBezTo>
                <a:cubicBezTo>
                  <a:pt x="-23239" y="471738"/>
                  <a:pt x="74868" y="261994"/>
                  <a:pt x="0" y="0"/>
                </a:cubicBezTo>
                <a:close/>
              </a:path>
              <a:path w="4249833" h="3202206" stroke="0" extrusionOk="0">
                <a:moveTo>
                  <a:pt x="0" y="0"/>
                </a:moveTo>
                <a:cubicBezTo>
                  <a:pt x="114230" y="-3788"/>
                  <a:pt x="266863" y="39114"/>
                  <a:pt x="488731" y="0"/>
                </a:cubicBezTo>
                <a:cubicBezTo>
                  <a:pt x="710599" y="-39114"/>
                  <a:pt x="738112" y="46860"/>
                  <a:pt x="934963" y="0"/>
                </a:cubicBezTo>
                <a:cubicBezTo>
                  <a:pt x="1131814" y="-46860"/>
                  <a:pt x="1241163" y="16376"/>
                  <a:pt x="1381196" y="0"/>
                </a:cubicBezTo>
                <a:cubicBezTo>
                  <a:pt x="1521229" y="-16376"/>
                  <a:pt x="1596931" y="25801"/>
                  <a:pt x="1784930" y="0"/>
                </a:cubicBezTo>
                <a:cubicBezTo>
                  <a:pt x="1972929" y="-25801"/>
                  <a:pt x="1989786" y="40136"/>
                  <a:pt x="2188664" y="0"/>
                </a:cubicBezTo>
                <a:cubicBezTo>
                  <a:pt x="2387542" y="-40136"/>
                  <a:pt x="2452996" y="24891"/>
                  <a:pt x="2592398" y="0"/>
                </a:cubicBezTo>
                <a:cubicBezTo>
                  <a:pt x="2731800" y="-24891"/>
                  <a:pt x="2948671" y="932"/>
                  <a:pt x="3166126" y="0"/>
                </a:cubicBezTo>
                <a:cubicBezTo>
                  <a:pt x="3383581" y="-932"/>
                  <a:pt x="3392317" y="32678"/>
                  <a:pt x="3569860" y="0"/>
                </a:cubicBezTo>
                <a:cubicBezTo>
                  <a:pt x="3747403" y="-32678"/>
                  <a:pt x="4088850" y="42851"/>
                  <a:pt x="4249833" y="0"/>
                </a:cubicBezTo>
                <a:cubicBezTo>
                  <a:pt x="4297960" y="123334"/>
                  <a:pt x="4246817" y="348020"/>
                  <a:pt x="4249833" y="469657"/>
                </a:cubicBezTo>
                <a:cubicBezTo>
                  <a:pt x="4252849" y="591294"/>
                  <a:pt x="4218088" y="825147"/>
                  <a:pt x="4249833" y="939314"/>
                </a:cubicBezTo>
                <a:cubicBezTo>
                  <a:pt x="4281578" y="1053481"/>
                  <a:pt x="4210634" y="1199560"/>
                  <a:pt x="4249833" y="1408971"/>
                </a:cubicBezTo>
                <a:cubicBezTo>
                  <a:pt x="4289032" y="1618382"/>
                  <a:pt x="4214819" y="1689887"/>
                  <a:pt x="4249833" y="1942672"/>
                </a:cubicBezTo>
                <a:cubicBezTo>
                  <a:pt x="4284847" y="2195457"/>
                  <a:pt x="4214518" y="2328284"/>
                  <a:pt x="4249833" y="2508395"/>
                </a:cubicBezTo>
                <a:cubicBezTo>
                  <a:pt x="4285148" y="2688506"/>
                  <a:pt x="4218528" y="2913900"/>
                  <a:pt x="4249833" y="3202206"/>
                </a:cubicBezTo>
                <a:cubicBezTo>
                  <a:pt x="4033326" y="3258210"/>
                  <a:pt x="3911892" y="3146082"/>
                  <a:pt x="3676106" y="3202206"/>
                </a:cubicBezTo>
                <a:cubicBezTo>
                  <a:pt x="3440320" y="3258330"/>
                  <a:pt x="3311268" y="3201225"/>
                  <a:pt x="3059880" y="3202206"/>
                </a:cubicBezTo>
                <a:cubicBezTo>
                  <a:pt x="2808492" y="3203187"/>
                  <a:pt x="2749516" y="3171451"/>
                  <a:pt x="2613647" y="3202206"/>
                </a:cubicBezTo>
                <a:cubicBezTo>
                  <a:pt x="2477778" y="3232961"/>
                  <a:pt x="2223667" y="3171923"/>
                  <a:pt x="2124917" y="3202206"/>
                </a:cubicBezTo>
                <a:cubicBezTo>
                  <a:pt x="2026167" y="3232489"/>
                  <a:pt x="1832917" y="3144904"/>
                  <a:pt x="1593687" y="3202206"/>
                </a:cubicBezTo>
                <a:cubicBezTo>
                  <a:pt x="1354457" y="3259508"/>
                  <a:pt x="1265750" y="3146712"/>
                  <a:pt x="1104957" y="3202206"/>
                </a:cubicBezTo>
                <a:cubicBezTo>
                  <a:pt x="944164" y="3257700"/>
                  <a:pt x="811370" y="3186019"/>
                  <a:pt x="701222" y="3202206"/>
                </a:cubicBezTo>
                <a:cubicBezTo>
                  <a:pt x="591074" y="3218393"/>
                  <a:pt x="264527" y="3172169"/>
                  <a:pt x="0" y="3202206"/>
                </a:cubicBezTo>
                <a:cubicBezTo>
                  <a:pt x="-33254" y="3034761"/>
                  <a:pt x="28802" y="2885550"/>
                  <a:pt x="0" y="2668505"/>
                </a:cubicBezTo>
                <a:cubicBezTo>
                  <a:pt x="-28802" y="2451460"/>
                  <a:pt x="48457" y="2343701"/>
                  <a:pt x="0" y="2134804"/>
                </a:cubicBezTo>
                <a:cubicBezTo>
                  <a:pt x="-48457" y="1925907"/>
                  <a:pt x="48136" y="1820221"/>
                  <a:pt x="0" y="1665147"/>
                </a:cubicBezTo>
                <a:cubicBezTo>
                  <a:pt x="-48136" y="1510073"/>
                  <a:pt x="26833" y="1361241"/>
                  <a:pt x="0" y="1163468"/>
                </a:cubicBezTo>
                <a:cubicBezTo>
                  <a:pt x="-26833" y="965695"/>
                  <a:pt x="34701" y="824199"/>
                  <a:pt x="0" y="693811"/>
                </a:cubicBezTo>
                <a:cubicBezTo>
                  <a:pt x="-34701" y="563423"/>
                  <a:pt x="60739" y="165085"/>
                  <a:pt x="0" y="0"/>
                </a:cubicBezTo>
                <a:close/>
              </a:path>
            </a:pathLst>
          </a:custGeom>
          <a:ln w="127000" cap="sq">
            <a:solidFill>
              <a:srgbClr val="000000"/>
            </a:solidFill>
            <a:miter lim="800000"/>
            <a:extLst>
              <a:ext uri="{C807C97D-BFC1-408E-A445-0C87EB9F89A2}">
                <ask:lineSketchStyleProps xmlns:ask="http://schemas.microsoft.com/office/drawing/2018/sketchyshapes" sd="3499211612">
                  <a:prstGeom prst="rect">
                    <a:avLst/>
                  </a:prstGeom>
                  <ask:type>
                    <ask:lineSketchScribble/>
                  </ask:type>
                </ask:lineSketchStyleProps>
              </a:ext>
            </a:extLst>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A6AF242-ED55-472F-889B-24E9BC39E7B8}"/>
              </a:ext>
            </a:extLst>
          </p:cNvPr>
          <p:cNvSpPr txBox="1"/>
          <p:nvPr/>
        </p:nvSpPr>
        <p:spPr>
          <a:xfrm>
            <a:off x="3128513" y="5946476"/>
            <a:ext cx="652444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rPr>
              <a:t>Photo Credit: Hayward Unified School District</a:t>
            </a:r>
            <a:endParaRPr lang="en-US" sz="2400">
              <a:solidFill>
                <a:srgbClr val="FFFFFF"/>
              </a:solidFill>
              <a:cs typeface="Arial"/>
            </a:endParaRPr>
          </a:p>
        </p:txBody>
      </p:sp>
      <p:sp>
        <p:nvSpPr>
          <p:cNvPr id="4" name="Slide Number Placeholder 3">
            <a:extLst>
              <a:ext uri="{FF2B5EF4-FFF2-40B4-BE49-F238E27FC236}">
                <a16:creationId xmlns:a16="http://schemas.microsoft.com/office/drawing/2014/main" id="{8894752F-50C0-4A33-B469-48BF80ECB402}"/>
              </a:ext>
            </a:extLst>
          </p:cNvPr>
          <p:cNvSpPr>
            <a:spLocks noGrp="1"/>
          </p:cNvSpPr>
          <p:nvPr>
            <p:ph type="sldNum" sz="quarter" idx="4"/>
          </p:nvPr>
        </p:nvSpPr>
        <p:spPr/>
        <p:txBody>
          <a:bodyPr/>
          <a:lstStyle/>
          <a:p>
            <a:fld id="{F485F6D3-083B-44CC-9ED2-2D0BCA1060CA}" type="slidenum">
              <a:rPr lang="en-US" smtClean="0"/>
              <a:pPr/>
              <a:t>15</a:t>
            </a:fld>
            <a:endParaRPr lang="en-US" dirty="0"/>
          </a:p>
        </p:txBody>
      </p:sp>
    </p:spTree>
    <p:extLst>
      <p:ext uri="{BB962C8B-B14F-4D97-AF65-F5344CB8AC3E}">
        <p14:creationId xmlns:p14="http://schemas.microsoft.com/office/powerpoint/2010/main" val="2759510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title"/>
          </p:nvPr>
        </p:nvSpPr>
        <p:spPr/>
        <p:txBody>
          <a:bodyPr>
            <a:normAutofit/>
          </a:bodyPr>
          <a:lstStyle/>
          <a:p>
            <a:r>
              <a:rPr lang="en-US" sz="3800" b="1">
                <a:cs typeface="Arial"/>
              </a:rPr>
              <a:t>Welcome and Introductions</a:t>
            </a:r>
          </a:p>
        </p:txBody>
      </p:sp>
      <p:pic>
        <p:nvPicPr>
          <p:cNvPr id="4" name="Picture 4" descr="Collage of pictures of children">
            <a:extLst>
              <a:ext uri="{FF2B5EF4-FFF2-40B4-BE49-F238E27FC236}">
                <a16:creationId xmlns:a16="http://schemas.microsoft.com/office/drawing/2014/main" id="{AEEDEEF5-836A-479E-9CAA-0D355D04D83A}"/>
              </a:ext>
              <a:ext uri="{C183D7F6-B498-43B3-948B-1728B52AA6E4}">
                <adec:decorative xmlns:adec="http://schemas.microsoft.com/office/drawing/2017/decorative" val="0"/>
              </a:ext>
            </a:extLst>
          </p:cNvPr>
          <p:cNvPicPr>
            <a:picLocks noGrp="1" noChangeAspect="1"/>
          </p:cNvPicPr>
          <p:nvPr>
            <p:ph idx="1"/>
          </p:nvPr>
        </p:nvPicPr>
        <p:blipFill rotWithShape="1">
          <a:blip r:embed="rId3"/>
          <a:srcRect t="850" r="2037" b="3858"/>
          <a:stretch/>
        </p:blipFill>
        <p:spPr>
          <a:xfrm>
            <a:off x="2622742" y="1674726"/>
            <a:ext cx="6917719" cy="4254212"/>
          </a:xfrm>
        </p:spPr>
      </p:pic>
      <p:sp>
        <p:nvSpPr>
          <p:cNvPr id="5" name="Slide Number Placeholder 4">
            <a:extLst>
              <a:ext uri="{FF2B5EF4-FFF2-40B4-BE49-F238E27FC236}">
                <a16:creationId xmlns:a16="http://schemas.microsoft.com/office/drawing/2014/main" id="{BB0E0725-2785-4330-9462-15CB9DF08C48}"/>
              </a:ext>
            </a:extLst>
          </p:cNvPr>
          <p:cNvSpPr>
            <a:spLocks noGrp="1"/>
          </p:cNvSpPr>
          <p:nvPr>
            <p:ph type="sldNum" sz="quarter" idx="10"/>
          </p:nvPr>
        </p:nvSpPr>
        <p:spPr/>
        <p:txBody>
          <a:bodyPr/>
          <a:lstStyle/>
          <a:p>
            <a:fld id="{F485F6D3-083B-44CC-9ED2-2D0BCA1060CA}" type="slidenum">
              <a:rPr lang="en-US" smtClean="0"/>
              <a:t>2</a:t>
            </a:fld>
            <a:endParaRPr lang="en-US"/>
          </a:p>
        </p:txBody>
      </p:sp>
    </p:spTree>
    <p:extLst>
      <p:ext uri="{BB962C8B-B14F-4D97-AF65-F5344CB8AC3E}">
        <p14:creationId xmlns:p14="http://schemas.microsoft.com/office/powerpoint/2010/main" val="346566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3AFC1-43B5-4C3E-9AC1-44AB5E1DD522}"/>
              </a:ext>
            </a:extLst>
          </p:cNvPr>
          <p:cNvSpPr>
            <a:spLocks noGrp="1"/>
          </p:cNvSpPr>
          <p:nvPr>
            <p:ph type="title"/>
          </p:nvPr>
        </p:nvSpPr>
        <p:spPr/>
        <p:txBody>
          <a:bodyPr>
            <a:normAutofit/>
          </a:bodyPr>
          <a:lstStyle/>
          <a:p>
            <a:r>
              <a:rPr lang="en-US" sz="3800" b="1">
                <a:cs typeface="Arial"/>
              </a:rPr>
              <a:t>Meeting Agenda</a:t>
            </a:r>
          </a:p>
        </p:txBody>
      </p:sp>
      <p:sp>
        <p:nvSpPr>
          <p:cNvPr id="3" name="Content Placeholder 2">
            <a:extLst>
              <a:ext uri="{FF2B5EF4-FFF2-40B4-BE49-F238E27FC236}">
                <a16:creationId xmlns:a16="http://schemas.microsoft.com/office/drawing/2014/main" id="{0CE9FDF7-D849-46D6-A060-473F9A2E249D}"/>
              </a:ext>
            </a:extLst>
          </p:cNvPr>
          <p:cNvSpPr>
            <a:spLocks noGrp="1"/>
          </p:cNvSpPr>
          <p:nvPr>
            <p:ph idx="1"/>
          </p:nvPr>
        </p:nvSpPr>
        <p:spPr>
          <a:xfrm>
            <a:off x="540588" y="1810871"/>
            <a:ext cx="11110823" cy="4156792"/>
          </a:xfrm>
        </p:spPr>
        <p:txBody>
          <a:bodyPr vert="horz" lIns="91440" tIns="45720" rIns="91440" bIns="45720" rtlCol="0" anchor="t">
            <a:noAutofit/>
          </a:bodyPr>
          <a:lstStyle/>
          <a:p>
            <a:pPr>
              <a:lnSpc>
                <a:spcPct val="100000"/>
              </a:lnSpc>
              <a:spcBef>
                <a:spcPts val="0"/>
              </a:spcBef>
            </a:pPr>
            <a:r>
              <a:rPr lang="en-US" sz="2800">
                <a:ea typeface="+mn-lt"/>
                <a:cs typeface="+mn-lt"/>
              </a:rPr>
              <a:t>Introduction and Director's Welcome</a:t>
            </a:r>
          </a:p>
          <a:p>
            <a:pPr>
              <a:lnSpc>
                <a:spcPct val="100000"/>
              </a:lnSpc>
              <a:spcBef>
                <a:spcPts val="0"/>
              </a:spcBef>
            </a:pPr>
            <a:endParaRPr lang="en-US" sz="2800">
              <a:ea typeface="+mn-lt"/>
              <a:cs typeface="+mn-lt"/>
            </a:endParaRPr>
          </a:p>
          <a:p>
            <a:pPr>
              <a:lnSpc>
                <a:spcPct val="100000"/>
              </a:lnSpc>
              <a:spcBef>
                <a:spcPts val="0"/>
              </a:spcBef>
            </a:pPr>
            <a:r>
              <a:rPr lang="en-US" sz="2800">
                <a:ea typeface="+mn-lt"/>
                <a:cs typeface="+mn-lt"/>
              </a:rPr>
              <a:t>Ongoing CDE Guidance Work–What's New and What's Ahead</a:t>
            </a:r>
          </a:p>
          <a:p>
            <a:pPr>
              <a:lnSpc>
                <a:spcPct val="100000"/>
              </a:lnSpc>
              <a:spcBef>
                <a:spcPts val="0"/>
              </a:spcBef>
            </a:pPr>
            <a:endParaRPr lang="en-US" sz="2800">
              <a:ea typeface="+mn-lt"/>
              <a:cs typeface="+mn-lt"/>
            </a:endParaRPr>
          </a:p>
          <a:p>
            <a:pPr>
              <a:lnSpc>
                <a:spcPct val="100000"/>
              </a:lnSpc>
              <a:spcBef>
                <a:spcPts val="0"/>
              </a:spcBef>
            </a:pPr>
            <a:r>
              <a:rPr lang="en-US" sz="2800">
                <a:ea typeface="+mn-lt"/>
                <a:cs typeface="+mn-lt"/>
              </a:rPr>
              <a:t>Program Quality Implementation Updates</a:t>
            </a:r>
          </a:p>
          <a:p>
            <a:pPr>
              <a:lnSpc>
                <a:spcPct val="100000"/>
              </a:lnSpc>
              <a:spcBef>
                <a:spcPts val="0"/>
              </a:spcBef>
            </a:pPr>
            <a:endParaRPr lang="en-US" sz="2800">
              <a:ea typeface="+mn-lt"/>
              <a:cs typeface="+mn-lt"/>
            </a:endParaRPr>
          </a:p>
          <a:p>
            <a:pPr>
              <a:lnSpc>
                <a:spcPct val="100000"/>
              </a:lnSpc>
              <a:spcBef>
                <a:spcPts val="0"/>
              </a:spcBef>
            </a:pPr>
            <a:r>
              <a:rPr lang="en-US" sz="2800">
                <a:ea typeface="+mn-lt"/>
                <a:cs typeface="+mn-lt"/>
              </a:rPr>
              <a:t>Fiscal Updates </a:t>
            </a:r>
          </a:p>
          <a:p>
            <a:pPr>
              <a:lnSpc>
                <a:spcPct val="100000"/>
              </a:lnSpc>
              <a:spcBef>
                <a:spcPts val="0"/>
              </a:spcBef>
            </a:pPr>
            <a:endParaRPr lang="en-US" sz="2800">
              <a:ea typeface="+mn-lt"/>
              <a:cs typeface="+mn-lt"/>
            </a:endParaRPr>
          </a:p>
          <a:p>
            <a:pPr>
              <a:lnSpc>
                <a:spcPct val="100000"/>
              </a:lnSpc>
              <a:spcBef>
                <a:spcPts val="0"/>
              </a:spcBef>
            </a:pPr>
            <a:r>
              <a:rPr lang="en-US" sz="2800">
                <a:ea typeface="+mn-lt"/>
                <a:cs typeface="+mn-lt"/>
              </a:rPr>
              <a:t>Questions</a:t>
            </a:r>
            <a:endParaRPr lang="en-US" sz="2800">
              <a:cs typeface="Arial"/>
            </a:endParaRPr>
          </a:p>
        </p:txBody>
      </p:sp>
      <p:sp>
        <p:nvSpPr>
          <p:cNvPr id="5" name="Slide Number Placeholder 4">
            <a:extLst>
              <a:ext uri="{FF2B5EF4-FFF2-40B4-BE49-F238E27FC236}">
                <a16:creationId xmlns:a16="http://schemas.microsoft.com/office/drawing/2014/main" id="{6ABB0361-9300-4847-ACBC-300CA012E997}"/>
              </a:ext>
            </a:extLst>
          </p:cNvPr>
          <p:cNvSpPr>
            <a:spLocks noGrp="1"/>
          </p:cNvSpPr>
          <p:nvPr>
            <p:ph type="sldNum" sz="quarter" idx="10"/>
          </p:nvPr>
        </p:nvSpPr>
        <p:spPr/>
        <p:txBody>
          <a:bodyPr/>
          <a:lstStyle/>
          <a:p>
            <a:fld id="{F485F6D3-083B-44CC-9ED2-2D0BCA1060CA}" type="slidenum">
              <a:rPr lang="en-US" smtClean="0"/>
              <a:t>3</a:t>
            </a:fld>
            <a:endParaRPr lang="en-US"/>
          </a:p>
        </p:txBody>
      </p:sp>
    </p:spTree>
    <p:extLst>
      <p:ext uri="{BB962C8B-B14F-4D97-AF65-F5344CB8AC3E}">
        <p14:creationId xmlns:p14="http://schemas.microsoft.com/office/powerpoint/2010/main" val="17076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24A6-2392-40CB-BDD7-EBCDF5FDF75C}"/>
              </a:ext>
            </a:extLst>
          </p:cNvPr>
          <p:cNvSpPr>
            <a:spLocks noGrp="1"/>
          </p:cNvSpPr>
          <p:nvPr>
            <p:ph type="title"/>
          </p:nvPr>
        </p:nvSpPr>
        <p:spPr>
          <a:xfrm>
            <a:off x="152400" y="203799"/>
            <a:ext cx="11887200" cy="726256"/>
          </a:xfrm>
        </p:spPr>
        <p:txBody>
          <a:bodyPr>
            <a:normAutofit fontScale="90000"/>
          </a:bodyPr>
          <a:lstStyle/>
          <a:p>
            <a:br>
              <a:rPr lang="en-US" sz="3600" b="1">
                <a:ea typeface="+mj-lt"/>
                <a:cs typeface="+mj-lt"/>
              </a:rPr>
            </a:br>
            <a:r>
              <a:rPr lang="en-US" sz="4200" b="1">
                <a:ea typeface="+mj-lt"/>
                <a:cs typeface="+mj-lt"/>
              </a:rPr>
              <a:t>Reopening for Direct Service Contract Programs</a:t>
            </a:r>
            <a:endParaRPr lang="en-US" sz="4200" b="1">
              <a:cs typeface="Arial"/>
            </a:endParaRPr>
          </a:p>
        </p:txBody>
      </p:sp>
      <p:sp>
        <p:nvSpPr>
          <p:cNvPr id="3" name="Content Placeholder 2">
            <a:extLst>
              <a:ext uri="{FF2B5EF4-FFF2-40B4-BE49-F238E27FC236}">
                <a16:creationId xmlns:a16="http://schemas.microsoft.com/office/drawing/2014/main" id="{23201B22-D34C-4996-B1CC-7F614C9BC5A5}"/>
              </a:ext>
            </a:extLst>
          </p:cNvPr>
          <p:cNvSpPr>
            <a:spLocks noGrp="1"/>
          </p:cNvSpPr>
          <p:nvPr>
            <p:ph idx="1"/>
          </p:nvPr>
        </p:nvSpPr>
        <p:spPr>
          <a:xfrm>
            <a:off x="152400" y="1525042"/>
            <a:ext cx="11887200" cy="5129159"/>
          </a:xfrm>
        </p:spPr>
        <p:txBody>
          <a:bodyPr vert="horz" lIns="91440" tIns="45720" rIns="91440" bIns="45720" rtlCol="0" anchor="t">
            <a:normAutofit/>
          </a:bodyPr>
          <a:lstStyle/>
          <a:p>
            <a:pPr>
              <a:spcAft>
                <a:spcPts val="900"/>
              </a:spcAft>
            </a:pPr>
            <a:r>
              <a:rPr lang="en-US" sz="2800">
                <a:ea typeface="+mn-lt"/>
                <a:cs typeface="+mn-lt"/>
              </a:rPr>
              <a:t>Direct contract programs will be funded to be operational when they meet specified criteria. </a:t>
            </a:r>
          </a:p>
          <a:p>
            <a:pPr>
              <a:spcAft>
                <a:spcPts val="900"/>
              </a:spcAft>
            </a:pPr>
            <a:r>
              <a:rPr lang="en-US" sz="2800">
                <a:ea typeface="+mn-lt"/>
                <a:cs typeface="+mn-lt"/>
              </a:rPr>
              <a:t>Public Health order may include a written directive, guidance, or recommendation issued by a state or public health official</a:t>
            </a:r>
            <a:endParaRPr lang="en-US" sz="2800">
              <a:cs typeface="Arial"/>
            </a:endParaRPr>
          </a:p>
          <a:p>
            <a:pPr>
              <a:spcAft>
                <a:spcPts val="900"/>
              </a:spcAft>
            </a:pPr>
            <a:r>
              <a:rPr lang="en-US" sz="2800">
                <a:ea typeface="+mn-lt"/>
                <a:cs typeface="+mn-lt"/>
              </a:rPr>
              <a:t>To be considered open a contractor, to the extent possible, must be providing in-person services to all enrolled families. </a:t>
            </a:r>
            <a:endParaRPr lang="en-US" sz="2800">
              <a:cs typeface="Arial"/>
            </a:endParaRPr>
          </a:p>
          <a:p>
            <a:pPr>
              <a:spcAft>
                <a:spcPts val="900"/>
              </a:spcAft>
            </a:pPr>
            <a:r>
              <a:rPr lang="en-US" sz="2800">
                <a:ea typeface="+mn-lt"/>
                <a:cs typeface="+mn-lt"/>
              </a:rPr>
              <a:t>A Management Bulletin providing additional guidance is forthcoming</a:t>
            </a:r>
            <a:endParaRPr lang="en-US" sz="2800">
              <a:cs typeface="Arial"/>
            </a:endParaRPr>
          </a:p>
          <a:p>
            <a:pPr marL="0" indent="0">
              <a:buNone/>
            </a:pPr>
            <a:endParaRPr lang="en-US" sz="2800">
              <a:cs typeface="Arial"/>
            </a:endParaRPr>
          </a:p>
        </p:txBody>
      </p:sp>
      <p:sp>
        <p:nvSpPr>
          <p:cNvPr id="4" name="Slide Number Placeholder 3">
            <a:extLst>
              <a:ext uri="{FF2B5EF4-FFF2-40B4-BE49-F238E27FC236}">
                <a16:creationId xmlns:a16="http://schemas.microsoft.com/office/drawing/2014/main" id="{04C34467-0CB1-43F1-B7D8-CA08A27755D2}"/>
              </a:ext>
            </a:extLst>
          </p:cNvPr>
          <p:cNvSpPr>
            <a:spLocks noGrp="1"/>
          </p:cNvSpPr>
          <p:nvPr>
            <p:ph type="sldNum" sz="quarter" idx="4"/>
          </p:nvPr>
        </p:nvSpPr>
        <p:spPr/>
        <p:txBody>
          <a:bodyPr/>
          <a:lstStyle/>
          <a:p>
            <a:fld id="{F485F6D3-083B-44CC-9ED2-2D0BCA1060CA}" type="slidenum">
              <a:rPr lang="en-US" smtClean="0"/>
              <a:pPr/>
              <a:t>4</a:t>
            </a:fld>
            <a:endParaRPr lang="en-US" dirty="0"/>
          </a:p>
        </p:txBody>
      </p:sp>
    </p:spTree>
    <p:extLst>
      <p:ext uri="{BB962C8B-B14F-4D97-AF65-F5344CB8AC3E}">
        <p14:creationId xmlns:p14="http://schemas.microsoft.com/office/powerpoint/2010/main" val="3280696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24A6-2392-40CB-BDD7-EBCDF5FDF75C}"/>
              </a:ext>
            </a:extLst>
          </p:cNvPr>
          <p:cNvSpPr>
            <a:spLocks noGrp="1"/>
          </p:cNvSpPr>
          <p:nvPr>
            <p:ph type="title"/>
          </p:nvPr>
        </p:nvSpPr>
        <p:spPr>
          <a:xfrm>
            <a:off x="152400" y="203799"/>
            <a:ext cx="11887200" cy="951752"/>
          </a:xfrm>
        </p:spPr>
        <p:txBody>
          <a:bodyPr>
            <a:normAutofit/>
          </a:bodyPr>
          <a:lstStyle/>
          <a:p>
            <a:r>
              <a:rPr lang="en-US" sz="3800" b="1">
                <a:ea typeface="+mj-lt"/>
                <a:cs typeface="+mj-lt"/>
              </a:rPr>
              <a:t>Reimbursement to Direct-Service Contractors</a:t>
            </a:r>
          </a:p>
        </p:txBody>
      </p:sp>
      <p:sp>
        <p:nvSpPr>
          <p:cNvPr id="3" name="Content Placeholder 2">
            <a:extLst>
              <a:ext uri="{FF2B5EF4-FFF2-40B4-BE49-F238E27FC236}">
                <a16:creationId xmlns:a16="http://schemas.microsoft.com/office/drawing/2014/main" id="{23201B22-D34C-4996-B1CC-7F614C9BC5A5}"/>
              </a:ext>
            </a:extLst>
          </p:cNvPr>
          <p:cNvSpPr>
            <a:spLocks noGrp="1"/>
          </p:cNvSpPr>
          <p:nvPr>
            <p:ph idx="1"/>
          </p:nvPr>
        </p:nvSpPr>
        <p:spPr>
          <a:xfrm>
            <a:off x="332873" y="1228260"/>
            <a:ext cx="11526253" cy="5269312"/>
          </a:xfrm>
        </p:spPr>
        <p:txBody>
          <a:bodyPr vert="horz" lIns="91440" tIns="45720" rIns="91440" bIns="45720" rtlCol="0" anchor="t">
            <a:noAutofit/>
          </a:bodyPr>
          <a:lstStyle/>
          <a:p>
            <a:pPr>
              <a:lnSpc>
                <a:spcPct val="110000"/>
              </a:lnSpc>
              <a:spcAft>
                <a:spcPts val="1000"/>
              </a:spcAft>
              <a:buFont typeface="Arial"/>
              <a:buChar char="•"/>
            </a:pPr>
            <a:r>
              <a:rPr lang="en-US" sz="2600">
                <a:ea typeface="+mn-lt"/>
                <a:cs typeface="+mn-lt"/>
              </a:rPr>
              <a:t>Applies to California State Preschool (CSPP), General Child Care (CCTR), California Migrant Child Care (CMIG), Children with Severe Disabilities (CHAN), and Family Child Care Home Education Networks (CFCC) </a:t>
            </a:r>
            <a:endParaRPr lang="en-US" sz="2600">
              <a:cs typeface="Arial" panose="020B0604020202020204"/>
            </a:endParaRPr>
          </a:p>
          <a:p>
            <a:pPr>
              <a:lnSpc>
                <a:spcPct val="110000"/>
              </a:lnSpc>
              <a:spcAft>
                <a:spcPts val="1000"/>
              </a:spcAft>
              <a:buFont typeface="Arial"/>
              <a:buChar char="•"/>
            </a:pPr>
            <a:r>
              <a:rPr lang="en-US" sz="2600">
                <a:ea typeface="+mn-lt"/>
                <a:cs typeface="+mn-lt"/>
              </a:rPr>
              <a:t>If contractors open by the criteria specified in Senate Bill (SB) 98, contract payment will be based on the lesser of the total Contract Reimbursable Amount (MRA) and net reimbursable expenses reported to the Child Development and Nutrition Fiscal Services (CDNFS) office</a:t>
            </a:r>
          </a:p>
          <a:p>
            <a:pPr>
              <a:lnSpc>
                <a:spcPct val="110000"/>
              </a:lnSpc>
              <a:spcAft>
                <a:spcPts val="1000"/>
              </a:spcAft>
              <a:buFont typeface="Arial"/>
              <a:buChar char="•"/>
            </a:pPr>
            <a:r>
              <a:rPr lang="en-US" sz="2600">
                <a:ea typeface="+mn-lt"/>
                <a:cs typeface="+mn-lt"/>
              </a:rPr>
              <a:t>Therefore enrollment and attendance will not be taken into consideration when determining contract payment; however, must still be reported on the CDNFS Fiscal and attendance reports. </a:t>
            </a:r>
          </a:p>
        </p:txBody>
      </p:sp>
      <p:sp>
        <p:nvSpPr>
          <p:cNvPr id="4" name="Slide Number Placeholder 3">
            <a:extLst>
              <a:ext uri="{FF2B5EF4-FFF2-40B4-BE49-F238E27FC236}">
                <a16:creationId xmlns:a16="http://schemas.microsoft.com/office/drawing/2014/main" id="{64BD21E1-685B-458F-9957-6B112CECA501}"/>
              </a:ext>
            </a:extLst>
          </p:cNvPr>
          <p:cNvSpPr>
            <a:spLocks noGrp="1"/>
          </p:cNvSpPr>
          <p:nvPr>
            <p:ph type="sldNum" sz="quarter" idx="4"/>
          </p:nvPr>
        </p:nvSpPr>
        <p:spPr/>
        <p:txBody>
          <a:bodyPr/>
          <a:lstStyle/>
          <a:p>
            <a:fld id="{F485F6D3-083B-44CC-9ED2-2D0BCA1060CA}" type="slidenum">
              <a:rPr lang="en-US" smtClean="0"/>
              <a:pPr/>
              <a:t>5</a:t>
            </a:fld>
            <a:endParaRPr lang="en-US" dirty="0"/>
          </a:p>
        </p:txBody>
      </p:sp>
    </p:spTree>
    <p:extLst>
      <p:ext uri="{BB962C8B-B14F-4D97-AF65-F5344CB8AC3E}">
        <p14:creationId xmlns:p14="http://schemas.microsoft.com/office/powerpoint/2010/main" val="2002172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scal Update: Reporting Days of Operation and Days of Enrollment">
            <a:extLst>
              <a:ext uri="{FF2B5EF4-FFF2-40B4-BE49-F238E27FC236}">
                <a16:creationId xmlns:a16="http://schemas.microsoft.com/office/drawing/2014/main" id="{0D8924A6-2392-40CB-BDD7-EBCDF5FDF75C}"/>
              </a:ext>
            </a:extLst>
          </p:cNvPr>
          <p:cNvSpPr>
            <a:spLocks noGrp="1"/>
          </p:cNvSpPr>
          <p:nvPr>
            <p:ph type="title"/>
          </p:nvPr>
        </p:nvSpPr>
        <p:spPr/>
        <p:txBody>
          <a:bodyPr>
            <a:normAutofit/>
          </a:bodyPr>
          <a:lstStyle/>
          <a:p>
            <a:r>
              <a:rPr lang="en-US" sz="3600" dirty="0">
                <a:ea typeface="+mj-lt"/>
                <a:cs typeface="+mj-lt"/>
              </a:rPr>
              <a:t>Fiscal Update: Reporting Days of Operation and Days of Enrollment (1)</a:t>
            </a:r>
            <a:endParaRPr lang="en-US" dirty="0"/>
          </a:p>
        </p:txBody>
      </p:sp>
      <p:graphicFrame>
        <p:nvGraphicFramePr>
          <p:cNvPr id="7" name="Table 4" descr="Fiscal Update: Reporting Days of Operation and Days of Enrollment">
            <a:extLst>
              <a:ext uri="{FF2B5EF4-FFF2-40B4-BE49-F238E27FC236}">
                <a16:creationId xmlns:a16="http://schemas.microsoft.com/office/drawing/2014/main" id="{33771EB4-77D3-4510-8F14-A239AD279504}"/>
              </a:ext>
            </a:extLst>
          </p:cNvPr>
          <p:cNvGraphicFramePr>
            <a:graphicFrameLocks/>
          </p:cNvGraphicFramePr>
          <p:nvPr>
            <p:extLst>
              <p:ext uri="{D42A27DB-BD31-4B8C-83A1-F6EECF244321}">
                <p14:modId xmlns:p14="http://schemas.microsoft.com/office/powerpoint/2010/main" val="3121524579"/>
              </p:ext>
            </p:extLst>
          </p:nvPr>
        </p:nvGraphicFramePr>
        <p:xfrm>
          <a:off x="450166" y="1531857"/>
          <a:ext cx="11254154" cy="4937760"/>
        </p:xfrm>
        <a:graphic>
          <a:graphicData uri="http://schemas.openxmlformats.org/drawingml/2006/table">
            <a:tbl>
              <a:tblPr firstRow="1" bandRow="1">
                <a:tableStyleId>{5C22544A-7EE6-4342-B048-85BDC9FD1C3A}</a:tableStyleId>
              </a:tblPr>
              <a:tblGrid>
                <a:gridCol w="2116373">
                  <a:extLst>
                    <a:ext uri="{9D8B030D-6E8A-4147-A177-3AD203B41FA5}">
                      <a16:colId xmlns:a16="http://schemas.microsoft.com/office/drawing/2014/main" val="1444604495"/>
                    </a:ext>
                  </a:extLst>
                </a:gridCol>
                <a:gridCol w="3479627">
                  <a:extLst>
                    <a:ext uri="{9D8B030D-6E8A-4147-A177-3AD203B41FA5}">
                      <a16:colId xmlns:a16="http://schemas.microsoft.com/office/drawing/2014/main" val="2576123427"/>
                    </a:ext>
                  </a:extLst>
                </a:gridCol>
                <a:gridCol w="5658154">
                  <a:extLst>
                    <a:ext uri="{9D8B030D-6E8A-4147-A177-3AD203B41FA5}">
                      <a16:colId xmlns:a16="http://schemas.microsoft.com/office/drawing/2014/main" val="2288859838"/>
                    </a:ext>
                  </a:extLst>
                </a:gridCol>
              </a:tblGrid>
              <a:tr h="349878">
                <a:tc>
                  <a:txBody>
                    <a:bodyPr/>
                    <a:lstStyle/>
                    <a:p>
                      <a:r>
                        <a:rPr lang="en-US" sz="2400" b="1" dirty="0"/>
                        <a:t>Reporting Field </a:t>
                      </a:r>
                    </a:p>
                  </a:txBody>
                  <a:tcPr/>
                </a:tc>
                <a:tc>
                  <a:txBody>
                    <a:bodyPr/>
                    <a:lstStyle/>
                    <a:p>
                      <a:pPr lvl="0">
                        <a:buNone/>
                      </a:pPr>
                      <a:r>
                        <a:rPr lang="en-US" sz="2400" b="1" i="0" u="none" strike="noStrike" noProof="0" dirty="0">
                          <a:latin typeface="Arial"/>
                        </a:rPr>
                        <a:t>July 1 - September 7</a:t>
                      </a:r>
                      <a:endParaRPr lang="en-US" sz="2400" b="1" dirty="0"/>
                    </a:p>
                  </a:txBody>
                  <a:tcPr/>
                </a:tc>
                <a:tc>
                  <a:txBody>
                    <a:bodyPr/>
                    <a:lstStyle/>
                    <a:p>
                      <a:pPr lvl="0">
                        <a:buNone/>
                      </a:pPr>
                      <a:r>
                        <a:rPr lang="en-US" sz="2400" b="1" i="0" u="none" strike="noStrike" noProof="0">
                          <a:latin typeface="Arial"/>
                        </a:rPr>
                        <a:t>September 8 - June 30</a:t>
                      </a:r>
                      <a:endParaRPr lang="en-US" sz="2400" b="1"/>
                    </a:p>
                  </a:txBody>
                  <a:tcPr/>
                </a:tc>
                <a:extLst>
                  <a:ext uri="{0D108BD9-81ED-4DB2-BD59-A6C34878D82A}">
                    <a16:rowId xmlns:a16="http://schemas.microsoft.com/office/drawing/2014/main" val="695895882"/>
                  </a:ext>
                </a:extLst>
              </a:tr>
              <a:tr h="2569591">
                <a:tc>
                  <a:txBody>
                    <a:bodyPr/>
                    <a:lstStyle/>
                    <a:p>
                      <a:r>
                        <a:rPr lang="en-US" sz="2400" dirty="0"/>
                        <a:t>Days of Operation </a:t>
                      </a:r>
                    </a:p>
                  </a:txBody>
                  <a:tcPr/>
                </a:tc>
                <a:tc>
                  <a:txBody>
                    <a:bodyPr/>
                    <a:lstStyle/>
                    <a:p>
                      <a:pPr lvl="0">
                        <a:buNone/>
                      </a:pPr>
                      <a:r>
                        <a:rPr lang="en-US" sz="2400" b="0" i="0" u="none" strike="noStrike" noProof="0" dirty="0">
                          <a:latin typeface="Arial"/>
                        </a:rPr>
                        <a:t>Report the days of operation originally planned for the agency, regardless of the days of operation the program was open to provide in-person care to children. </a:t>
                      </a:r>
                      <a:endParaRPr lang="en-US" sz="2400" dirty="0"/>
                    </a:p>
                  </a:txBody>
                  <a:tcPr/>
                </a:tc>
                <a:tc>
                  <a:txBody>
                    <a:bodyPr/>
                    <a:lstStyle/>
                    <a:p>
                      <a:pPr lvl="0">
                        <a:buNone/>
                      </a:pPr>
                      <a:r>
                        <a:rPr lang="en-US" sz="2400" b="0" i="0" u="none" strike="noStrike" noProof="0" dirty="0">
                          <a:latin typeface="Arial"/>
                        </a:rPr>
                        <a:t>Report days of operation that the program is: </a:t>
                      </a:r>
                      <a:endParaRPr lang="en-US" sz="2400" dirty="0"/>
                    </a:p>
                    <a:p>
                      <a:pPr lvl="0">
                        <a:buNone/>
                      </a:pPr>
                      <a:r>
                        <a:rPr lang="en-US" sz="2400" b="0" i="0" u="none" strike="noStrike" noProof="0" dirty="0">
                          <a:latin typeface="Arial"/>
                        </a:rPr>
                        <a:t>(a) physically open and providing care or </a:t>
                      </a:r>
                      <a:endParaRPr lang="en-US" sz="2400" dirty="0"/>
                    </a:p>
                    <a:p>
                      <a:pPr lvl="0">
                        <a:buNone/>
                      </a:pPr>
                      <a:r>
                        <a:rPr lang="en-US" sz="2400" b="0" i="0" u="none" strike="noStrike" noProof="0" dirty="0">
                          <a:latin typeface="Arial"/>
                        </a:rPr>
                        <a:t>(b) days the program is not physically open due to a written state or local public health order or guidance.</a:t>
                      </a:r>
                    </a:p>
                    <a:p>
                      <a:pPr lvl="0">
                        <a:buNone/>
                      </a:pPr>
                      <a:endParaRPr lang="en-US" sz="2400" b="0" i="0" u="none" strike="noStrike" noProof="0" dirty="0">
                        <a:latin typeface="Arial"/>
                      </a:endParaRPr>
                    </a:p>
                    <a:p>
                      <a:pPr lvl="0">
                        <a:buNone/>
                      </a:pPr>
                      <a:r>
                        <a:rPr lang="en-US" sz="2400" b="0" i="0" u="none" strike="noStrike" noProof="0" dirty="0">
                          <a:latin typeface="Arial"/>
                        </a:rPr>
                        <a:t>Per SB 98, a contract's MRA will be pro-rated if (a) or (b) is not met. </a:t>
                      </a:r>
                    </a:p>
                    <a:p>
                      <a:pPr lvl="0">
                        <a:buNone/>
                      </a:pPr>
                      <a:endParaRPr lang="en-US" sz="2400" b="0" i="0" u="none" strike="noStrike" noProof="0" dirty="0">
                        <a:latin typeface="Arial"/>
                      </a:endParaRPr>
                    </a:p>
                  </a:txBody>
                  <a:tcPr/>
                </a:tc>
                <a:extLst>
                  <a:ext uri="{0D108BD9-81ED-4DB2-BD59-A6C34878D82A}">
                    <a16:rowId xmlns:a16="http://schemas.microsoft.com/office/drawing/2014/main" val="2421188050"/>
                  </a:ext>
                </a:extLst>
              </a:tr>
            </a:tbl>
          </a:graphicData>
        </a:graphic>
      </p:graphicFrame>
      <p:sp>
        <p:nvSpPr>
          <p:cNvPr id="3" name="Slide Number Placeholder 2">
            <a:extLst>
              <a:ext uri="{FF2B5EF4-FFF2-40B4-BE49-F238E27FC236}">
                <a16:creationId xmlns:a16="http://schemas.microsoft.com/office/drawing/2014/main" id="{7C13B45D-E34B-49D5-A8EE-F0669A17660C}"/>
              </a:ext>
            </a:extLst>
          </p:cNvPr>
          <p:cNvSpPr>
            <a:spLocks noGrp="1"/>
          </p:cNvSpPr>
          <p:nvPr>
            <p:ph type="sldNum" sz="quarter" idx="4"/>
          </p:nvPr>
        </p:nvSpPr>
        <p:spPr/>
        <p:txBody>
          <a:bodyPr/>
          <a:lstStyle/>
          <a:p>
            <a:fld id="{F485F6D3-083B-44CC-9ED2-2D0BCA1060CA}" type="slidenum">
              <a:rPr lang="en-US" smtClean="0"/>
              <a:pPr/>
              <a:t>6</a:t>
            </a:fld>
            <a:endParaRPr lang="en-US" dirty="0"/>
          </a:p>
        </p:txBody>
      </p:sp>
    </p:spTree>
    <p:extLst>
      <p:ext uri="{BB962C8B-B14F-4D97-AF65-F5344CB8AC3E}">
        <p14:creationId xmlns:p14="http://schemas.microsoft.com/office/powerpoint/2010/main" val="4274554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scal Update: Reporting Days of Operation and Days of Enrollment">
            <a:extLst>
              <a:ext uri="{FF2B5EF4-FFF2-40B4-BE49-F238E27FC236}">
                <a16:creationId xmlns:a16="http://schemas.microsoft.com/office/drawing/2014/main" id="{0D8924A6-2392-40CB-BDD7-EBCDF5FDF75C}"/>
              </a:ext>
            </a:extLst>
          </p:cNvPr>
          <p:cNvSpPr>
            <a:spLocks noGrp="1"/>
          </p:cNvSpPr>
          <p:nvPr>
            <p:ph type="title"/>
          </p:nvPr>
        </p:nvSpPr>
        <p:spPr/>
        <p:txBody>
          <a:bodyPr>
            <a:normAutofit/>
          </a:bodyPr>
          <a:lstStyle/>
          <a:p>
            <a:r>
              <a:rPr lang="en-US" sz="3600" dirty="0">
                <a:ea typeface="+mj-lt"/>
                <a:cs typeface="+mj-lt"/>
              </a:rPr>
              <a:t>Fiscal Update: Reporting Days of Operation and Days of Enrollment (2)</a:t>
            </a:r>
            <a:endParaRPr lang="en-US" dirty="0"/>
          </a:p>
        </p:txBody>
      </p:sp>
      <p:graphicFrame>
        <p:nvGraphicFramePr>
          <p:cNvPr id="7" name="Table 4" descr="Fiscal Update: Reporting Days of Operation and Days of Enrollment">
            <a:extLst>
              <a:ext uri="{FF2B5EF4-FFF2-40B4-BE49-F238E27FC236}">
                <a16:creationId xmlns:a16="http://schemas.microsoft.com/office/drawing/2014/main" id="{33771EB4-77D3-4510-8F14-A239AD279504}"/>
              </a:ext>
            </a:extLst>
          </p:cNvPr>
          <p:cNvGraphicFramePr>
            <a:graphicFrameLocks/>
          </p:cNvGraphicFramePr>
          <p:nvPr>
            <p:extLst>
              <p:ext uri="{D42A27DB-BD31-4B8C-83A1-F6EECF244321}">
                <p14:modId xmlns:p14="http://schemas.microsoft.com/office/powerpoint/2010/main" val="1079702689"/>
              </p:ext>
            </p:extLst>
          </p:nvPr>
        </p:nvGraphicFramePr>
        <p:xfrm>
          <a:off x="468923" y="1988979"/>
          <a:ext cx="11254154" cy="3840480"/>
        </p:xfrm>
        <a:graphic>
          <a:graphicData uri="http://schemas.openxmlformats.org/drawingml/2006/table">
            <a:tbl>
              <a:tblPr firstRow="1" bandRow="1">
                <a:tableStyleId>{5C22544A-7EE6-4342-B048-85BDC9FD1C3A}</a:tableStyleId>
              </a:tblPr>
              <a:tblGrid>
                <a:gridCol w="2116373">
                  <a:extLst>
                    <a:ext uri="{9D8B030D-6E8A-4147-A177-3AD203B41FA5}">
                      <a16:colId xmlns:a16="http://schemas.microsoft.com/office/drawing/2014/main" val="1444604495"/>
                    </a:ext>
                  </a:extLst>
                </a:gridCol>
                <a:gridCol w="3479627">
                  <a:extLst>
                    <a:ext uri="{9D8B030D-6E8A-4147-A177-3AD203B41FA5}">
                      <a16:colId xmlns:a16="http://schemas.microsoft.com/office/drawing/2014/main" val="2576123427"/>
                    </a:ext>
                  </a:extLst>
                </a:gridCol>
                <a:gridCol w="5658154">
                  <a:extLst>
                    <a:ext uri="{9D8B030D-6E8A-4147-A177-3AD203B41FA5}">
                      <a16:colId xmlns:a16="http://schemas.microsoft.com/office/drawing/2014/main" val="2288859838"/>
                    </a:ext>
                  </a:extLst>
                </a:gridCol>
              </a:tblGrid>
              <a:tr h="349878">
                <a:tc>
                  <a:txBody>
                    <a:bodyPr/>
                    <a:lstStyle/>
                    <a:p>
                      <a:r>
                        <a:rPr lang="en-US" sz="2400" b="1" dirty="0"/>
                        <a:t>Reporting Field </a:t>
                      </a:r>
                    </a:p>
                  </a:txBody>
                  <a:tcPr/>
                </a:tc>
                <a:tc>
                  <a:txBody>
                    <a:bodyPr/>
                    <a:lstStyle/>
                    <a:p>
                      <a:pPr lvl="0">
                        <a:buNone/>
                      </a:pPr>
                      <a:r>
                        <a:rPr lang="en-US" sz="2400" b="1" i="0" u="none" strike="noStrike" noProof="0">
                          <a:latin typeface="Arial"/>
                        </a:rPr>
                        <a:t>July 1 - September 7</a:t>
                      </a:r>
                      <a:endParaRPr lang="en-US" sz="2400" b="1"/>
                    </a:p>
                  </a:txBody>
                  <a:tcPr/>
                </a:tc>
                <a:tc>
                  <a:txBody>
                    <a:bodyPr/>
                    <a:lstStyle/>
                    <a:p>
                      <a:pPr lvl="0">
                        <a:buNone/>
                      </a:pPr>
                      <a:r>
                        <a:rPr lang="en-US" sz="2400" b="1" i="0" u="none" strike="noStrike" noProof="0">
                          <a:latin typeface="Arial"/>
                        </a:rPr>
                        <a:t>September 8 - June 30</a:t>
                      </a:r>
                      <a:endParaRPr lang="en-US" sz="2400" b="1"/>
                    </a:p>
                  </a:txBody>
                  <a:tcPr/>
                </a:tc>
                <a:extLst>
                  <a:ext uri="{0D108BD9-81ED-4DB2-BD59-A6C34878D82A}">
                    <a16:rowId xmlns:a16="http://schemas.microsoft.com/office/drawing/2014/main" val="695895882"/>
                  </a:ext>
                </a:extLst>
              </a:tr>
              <a:tr h="1963543">
                <a:tc>
                  <a:txBody>
                    <a:bodyPr/>
                    <a:lstStyle/>
                    <a:p>
                      <a:r>
                        <a:rPr lang="en-US" sz="2400" dirty="0"/>
                        <a:t>Days of Enrollment </a:t>
                      </a:r>
                    </a:p>
                    <a:p>
                      <a:pPr lvl="0">
                        <a:buNone/>
                      </a:pPr>
                      <a:endParaRPr lang="en-US" sz="2400" dirty="0"/>
                    </a:p>
                  </a:txBody>
                  <a:tcPr/>
                </a:tc>
                <a:tc>
                  <a:txBody>
                    <a:bodyPr/>
                    <a:lstStyle/>
                    <a:p>
                      <a:pPr lvl="0">
                        <a:buNone/>
                      </a:pPr>
                      <a:r>
                        <a:rPr lang="en-US" sz="2400" b="0" i="0" u="none" strike="noStrike" noProof="0" dirty="0">
                          <a:latin typeface="Arial"/>
                        </a:rPr>
                        <a:t>Report enrollment associated with days of operation originally planned for the agency, regardless of whether the program was open to provide in-person care to children. </a:t>
                      </a:r>
                      <a:endParaRPr lang="en-US" sz="2400" dirty="0"/>
                    </a:p>
                  </a:txBody>
                  <a:tcPr/>
                </a:tc>
                <a:tc>
                  <a:txBody>
                    <a:bodyPr/>
                    <a:lstStyle/>
                    <a:p>
                      <a:pPr lvl="0">
                        <a:buNone/>
                      </a:pPr>
                      <a:r>
                        <a:rPr lang="en-US" sz="2400" b="0" i="0" u="none" strike="noStrike" noProof="0" dirty="0">
                          <a:latin typeface="Arial"/>
                        </a:rPr>
                        <a:t>Report enrollment associated with days of operation only for enrollment on days where the program is: </a:t>
                      </a:r>
                      <a:endParaRPr lang="en-US" sz="2400" dirty="0"/>
                    </a:p>
                    <a:p>
                      <a:pPr lvl="0">
                        <a:buNone/>
                      </a:pPr>
                      <a:r>
                        <a:rPr lang="en-US" sz="2400" b="0" i="0" u="none" strike="noStrike" noProof="0" dirty="0">
                          <a:latin typeface="Arial"/>
                        </a:rPr>
                        <a:t>(a) physically open and providing care or </a:t>
                      </a:r>
                      <a:endParaRPr lang="en-US" sz="2400" dirty="0"/>
                    </a:p>
                    <a:p>
                      <a:pPr lvl="0">
                        <a:buNone/>
                      </a:pPr>
                      <a:r>
                        <a:rPr lang="en-US" sz="2400" b="0" i="0" u="none" strike="noStrike" noProof="0" dirty="0">
                          <a:latin typeface="Arial"/>
                        </a:rPr>
                        <a:t>(b) days the program is not physically open due to a written state or local public health order or guidance.</a:t>
                      </a:r>
                      <a:endParaRPr lang="en-US" sz="2400" dirty="0"/>
                    </a:p>
                  </a:txBody>
                  <a:tcPr/>
                </a:tc>
                <a:extLst>
                  <a:ext uri="{0D108BD9-81ED-4DB2-BD59-A6C34878D82A}">
                    <a16:rowId xmlns:a16="http://schemas.microsoft.com/office/drawing/2014/main" val="3774065304"/>
                  </a:ext>
                </a:extLst>
              </a:tr>
            </a:tbl>
          </a:graphicData>
        </a:graphic>
      </p:graphicFrame>
      <p:sp>
        <p:nvSpPr>
          <p:cNvPr id="3" name="Slide Number Placeholder 2">
            <a:extLst>
              <a:ext uri="{FF2B5EF4-FFF2-40B4-BE49-F238E27FC236}">
                <a16:creationId xmlns:a16="http://schemas.microsoft.com/office/drawing/2014/main" id="{7C13B45D-E34B-49D5-A8EE-F0669A17660C}"/>
              </a:ext>
            </a:extLst>
          </p:cNvPr>
          <p:cNvSpPr>
            <a:spLocks noGrp="1"/>
          </p:cNvSpPr>
          <p:nvPr>
            <p:ph type="sldNum" sz="quarter" idx="4"/>
          </p:nvPr>
        </p:nvSpPr>
        <p:spPr/>
        <p:txBody>
          <a:bodyPr/>
          <a:lstStyle/>
          <a:p>
            <a:fld id="{F485F6D3-083B-44CC-9ED2-2D0BCA1060CA}" type="slidenum">
              <a:rPr lang="en-US" smtClean="0"/>
              <a:pPr/>
              <a:t>7</a:t>
            </a:fld>
            <a:endParaRPr lang="en-US" dirty="0"/>
          </a:p>
        </p:txBody>
      </p:sp>
    </p:spTree>
    <p:extLst>
      <p:ext uri="{BB962C8B-B14F-4D97-AF65-F5344CB8AC3E}">
        <p14:creationId xmlns:p14="http://schemas.microsoft.com/office/powerpoint/2010/main" val="1581439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D02E-03E0-40D6-B316-727A9572D82F}"/>
              </a:ext>
            </a:extLst>
          </p:cNvPr>
          <p:cNvSpPr>
            <a:spLocks noGrp="1"/>
          </p:cNvSpPr>
          <p:nvPr>
            <p:ph type="title"/>
          </p:nvPr>
        </p:nvSpPr>
        <p:spPr/>
        <p:txBody>
          <a:bodyPr>
            <a:normAutofit/>
          </a:bodyPr>
          <a:lstStyle/>
          <a:p>
            <a:r>
              <a:rPr lang="en-US" sz="3600" b="1">
                <a:cs typeface="Arial"/>
              </a:rPr>
              <a:t>Distance Learning Requirements</a:t>
            </a:r>
            <a:endParaRPr lang="en-US"/>
          </a:p>
        </p:txBody>
      </p:sp>
      <p:sp>
        <p:nvSpPr>
          <p:cNvPr id="3" name="Content Placeholder 2">
            <a:extLst>
              <a:ext uri="{FF2B5EF4-FFF2-40B4-BE49-F238E27FC236}">
                <a16:creationId xmlns:a16="http://schemas.microsoft.com/office/drawing/2014/main" id="{45F9208B-0488-4739-A502-0404E6964ACE}"/>
              </a:ext>
            </a:extLst>
          </p:cNvPr>
          <p:cNvSpPr>
            <a:spLocks noGrp="1"/>
          </p:cNvSpPr>
          <p:nvPr>
            <p:ph idx="1"/>
          </p:nvPr>
        </p:nvSpPr>
        <p:spPr/>
        <p:txBody>
          <a:bodyPr vert="horz" lIns="91440" tIns="45720" rIns="91440" bIns="45720" rtlCol="0" anchor="t">
            <a:normAutofit fontScale="92500"/>
          </a:bodyPr>
          <a:lstStyle/>
          <a:p>
            <a:pPr>
              <a:spcAft>
                <a:spcPts val="2100"/>
              </a:spcAft>
              <a:buNone/>
            </a:pPr>
            <a:r>
              <a:rPr lang="en-US" sz="2800" dirty="0">
                <a:ea typeface="+mn-lt"/>
                <a:cs typeface="+mn-lt"/>
              </a:rPr>
              <a:t>• Distance learning services must be offered to any child that is not receiving in-person services (i.e. site is closed due to public health order, family is sheltering in place, etc.)</a:t>
            </a:r>
            <a:endParaRPr lang="en-US" sz="2800" dirty="0">
              <a:cs typeface="Arial"/>
            </a:endParaRPr>
          </a:p>
          <a:p>
            <a:pPr>
              <a:spcAft>
                <a:spcPts val="2100"/>
              </a:spcAft>
              <a:buNone/>
            </a:pPr>
            <a:r>
              <a:rPr lang="en-US" sz="2800" dirty="0">
                <a:ea typeface="+mn-lt"/>
                <a:cs typeface="+mn-lt"/>
              </a:rPr>
              <a:t>• Distance learning services must align with program quality requirements in </a:t>
            </a:r>
            <a:r>
              <a:rPr lang="en-US" sz="2800" i="1" dirty="0">
                <a:ea typeface="+mn-lt"/>
                <a:cs typeface="+mn-lt"/>
              </a:rPr>
              <a:t>California Code of Regulation</a:t>
            </a:r>
            <a:r>
              <a:rPr lang="en-US" sz="2800" dirty="0">
                <a:ea typeface="+mn-lt"/>
                <a:cs typeface="+mn-lt"/>
              </a:rPr>
              <a:t>, Title 5 (5 </a:t>
            </a:r>
            <a:r>
              <a:rPr lang="en-US" sz="2800" i="1" dirty="0">
                <a:ea typeface="+mn-lt"/>
                <a:cs typeface="+mn-lt"/>
              </a:rPr>
              <a:t>CCR</a:t>
            </a:r>
            <a:r>
              <a:rPr lang="en-US" sz="2800" dirty="0">
                <a:ea typeface="+mn-lt"/>
                <a:cs typeface="+mn-lt"/>
              </a:rPr>
              <a:t>). These services will not  be required for School-age children participating in K-12 distance learning.</a:t>
            </a:r>
            <a:endParaRPr lang="en-US" sz="2800" dirty="0">
              <a:cs typeface="Arial"/>
            </a:endParaRPr>
          </a:p>
          <a:p>
            <a:pPr>
              <a:spcAft>
                <a:spcPts val="2100"/>
              </a:spcAft>
              <a:buNone/>
            </a:pPr>
            <a:r>
              <a:rPr lang="en-US" sz="2800" dirty="0">
                <a:ea typeface="+mn-lt"/>
                <a:cs typeface="+mn-lt"/>
              </a:rPr>
              <a:t>• Contractors will be required to submit a distance learning plan that will be implemented for any family that is not receiving in-person services. </a:t>
            </a:r>
          </a:p>
          <a:p>
            <a:pPr>
              <a:spcAft>
                <a:spcPts val="2100"/>
              </a:spcAft>
            </a:pPr>
            <a:r>
              <a:rPr lang="en-US" sz="2800" dirty="0">
                <a:ea typeface="+mn-lt"/>
                <a:cs typeface="+mn-lt"/>
              </a:rPr>
              <a:t>An MB providing additional guidance is forthcoming.</a:t>
            </a:r>
            <a:endParaRPr lang="en-US" sz="2800" dirty="0">
              <a:cs typeface="Arial"/>
            </a:endParaRPr>
          </a:p>
        </p:txBody>
      </p:sp>
      <p:sp>
        <p:nvSpPr>
          <p:cNvPr id="4" name="Slide Number Placeholder 3">
            <a:extLst>
              <a:ext uri="{FF2B5EF4-FFF2-40B4-BE49-F238E27FC236}">
                <a16:creationId xmlns:a16="http://schemas.microsoft.com/office/drawing/2014/main" id="{9CC51F4D-7F14-453E-B2BC-530C739DD58F}"/>
              </a:ext>
            </a:extLst>
          </p:cNvPr>
          <p:cNvSpPr>
            <a:spLocks noGrp="1"/>
          </p:cNvSpPr>
          <p:nvPr>
            <p:ph type="sldNum" sz="quarter" idx="4"/>
          </p:nvPr>
        </p:nvSpPr>
        <p:spPr/>
        <p:txBody>
          <a:bodyPr/>
          <a:lstStyle/>
          <a:p>
            <a:fld id="{F485F6D3-083B-44CC-9ED2-2D0BCA1060CA}" type="slidenum">
              <a:rPr lang="en-US" smtClean="0"/>
              <a:pPr/>
              <a:t>8</a:t>
            </a:fld>
            <a:endParaRPr lang="en-US" dirty="0"/>
          </a:p>
        </p:txBody>
      </p:sp>
    </p:spTree>
    <p:extLst>
      <p:ext uri="{BB962C8B-B14F-4D97-AF65-F5344CB8AC3E}">
        <p14:creationId xmlns:p14="http://schemas.microsoft.com/office/powerpoint/2010/main" val="197608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5DDA7-C3F9-4D11-9B1D-52C2F2DB8C93}"/>
              </a:ext>
            </a:extLst>
          </p:cNvPr>
          <p:cNvSpPr>
            <a:spLocks noGrp="1"/>
          </p:cNvSpPr>
          <p:nvPr>
            <p:ph type="title"/>
          </p:nvPr>
        </p:nvSpPr>
        <p:spPr/>
        <p:txBody>
          <a:bodyPr>
            <a:normAutofit/>
          </a:bodyPr>
          <a:lstStyle/>
          <a:p>
            <a:r>
              <a:rPr lang="en-US" sz="3800" b="1">
                <a:cs typeface="Arial"/>
              </a:rPr>
              <a:t>Non-Covid-19 Emergency Closures</a:t>
            </a:r>
            <a:endParaRPr lang="en-US" sz="3800" b="1"/>
          </a:p>
        </p:txBody>
      </p:sp>
      <p:sp>
        <p:nvSpPr>
          <p:cNvPr id="3" name="Content Placeholder 2">
            <a:extLst>
              <a:ext uri="{FF2B5EF4-FFF2-40B4-BE49-F238E27FC236}">
                <a16:creationId xmlns:a16="http://schemas.microsoft.com/office/drawing/2014/main" id="{8CD3C1B7-919E-45F1-87B5-52FA6C3EDE37}"/>
              </a:ext>
            </a:extLst>
          </p:cNvPr>
          <p:cNvSpPr>
            <a:spLocks noGrp="1"/>
          </p:cNvSpPr>
          <p:nvPr>
            <p:ph idx="1"/>
          </p:nvPr>
        </p:nvSpPr>
        <p:spPr>
          <a:xfrm>
            <a:off x="360947" y="1638300"/>
            <a:ext cx="11622506" cy="5015901"/>
          </a:xfrm>
        </p:spPr>
        <p:txBody>
          <a:bodyPr vert="horz" lIns="91440" tIns="45720" rIns="91440" bIns="45720" rtlCol="0" anchor="t">
            <a:normAutofit/>
          </a:bodyPr>
          <a:lstStyle/>
          <a:p>
            <a:r>
              <a:rPr lang="en-US" sz="2800" dirty="0">
                <a:ea typeface="+mn-lt"/>
                <a:cs typeface="+mn-lt"/>
              </a:rPr>
              <a:t>ELCD is developing guidance on submitting a Non-COVID-19 emergency closure request for FY 2020–21</a:t>
            </a:r>
          </a:p>
          <a:p>
            <a:endParaRPr lang="en-US" sz="2800" dirty="0">
              <a:ea typeface="+mn-lt"/>
              <a:cs typeface="+mn-lt"/>
            </a:endParaRPr>
          </a:p>
          <a:p>
            <a:r>
              <a:rPr lang="en-US" sz="2800" dirty="0">
                <a:ea typeface="+mn-lt"/>
                <a:cs typeface="+mn-lt"/>
              </a:rPr>
              <a:t>California </a:t>
            </a:r>
            <a:r>
              <a:rPr lang="en-US" sz="2800" i="1" dirty="0">
                <a:ea typeface="+mn-lt"/>
                <a:cs typeface="+mn-lt"/>
              </a:rPr>
              <a:t>Education Code</a:t>
            </a:r>
            <a:r>
              <a:rPr lang="en-US" sz="2800" dirty="0">
                <a:ea typeface="+mn-lt"/>
                <a:cs typeface="+mn-lt"/>
              </a:rPr>
              <a:t> (</a:t>
            </a:r>
            <a:r>
              <a:rPr lang="en-US" sz="2800" i="1" dirty="0">
                <a:ea typeface="+mn-lt"/>
                <a:cs typeface="+mn-lt"/>
              </a:rPr>
              <a:t>EC</a:t>
            </a:r>
            <a:r>
              <a:rPr lang="en-US" sz="2800" dirty="0">
                <a:ea typeface="+mn-lt"/>
                <a:cs typeface="+mn-lt"/>
              </a:rPr>
              <a:t>) Section 8271 ensures contractors can close due to an emergency and receive reimbursement</a:t>
            </a:r>
          </a:p>
          <a:p>
            <a:endParaRPr lang="en-US" sz="2800" dirty="0">
              <a:cs typeface="Arial" panose="020B0604020202020204"/>
            </a:endParaRPr>
          </a:p>
          <a:p>
            <a:r>
              <a:rPr lang="en-US" sz="2800" dirty="0">
                <a:ea typeface="+mn-lt"/>
                <a:cs typeface="+mn-lt"/>
              </a:rPr>
              <a:t>Contractors who have had to close for unforeseen circumstances (fires, earthquakes, etc.) will be able to claim a Non-COVID-19 emergency closure and fully earn their FY 2020–21 contract</a:t>
            </a:r>
            <a:endParaRPr lang="en-US" sz="2800" dirty="0"/>
          </a:p>
          <a:p>
            <a:endParaRPr lang="en-US" dirty="0"/>
          </a:p>
        </p:txBody>
      </p:sp>
      <p:sp>
        <p:nvSpPr>
          <p:cNvPr id="4" name="Slide Number Placeholder 3">
            <a:extLst>
              <a:ext uri="{FF2B5EF4-FFF2-40B4-BE49-F238E27FC236}">
                <a16:creationId xmlns:a16="http://schemas.microsoft.com/office/drawing/2014/main" id="{CEB13D77-327D-48ED-AA07-82F9AF50286F}"/>
              </a:ext>
            </a:extLst>
          </p:cNvPr>
          <p:cNvSpPr>
            <a:spLocks noGrp="1"/>
          </p:cNvSpPr>
          <p:nvPr>
            <p:ph type="sldNum" sz="quarter" idx="4"/>
          </p:nvPr>
        </p:nvSpPr>
        <p:spPr/>
        <p:txBody>
          <a:bodyPr/>
          <a:lstStyle/>
          <a:p>
            <a:fld id="{F485F6D3-083B-44CC-9ED2-2D0BCA1060CA}" type="slidenum">
              <a:rPr lang="en-US" smtClean="0"/>
              <a:pPr/>
              <a:t>9</a:t>
            </a:fld>
            <a:endParaRPr lang="en-US" dirty="0"/>
          </a:p>
        </p:txBody>
      </p:sp>
    </p:spTree>
    <p:extLst>
      <p:ext uri="{BB962C8B-B14F-4D97-AF65-F5344CB8AC3E}">
        <p14:creationId xmlns:p14="http://schemas.microsoft.com/office/powerpoint/2010/main" val="1386021565"/>
      </p:ext>
    </p:extLst>
  </p:cSld>
  <p:clrMapOvr>
    <a:masterClrMapping/>
  </p:clrMapOvr>
</p:sld>
</file>

<file path=ppt/theme/theme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11" ma:contentTypeDescription="Create a new document." ma:contentTypeScope="" ma:versionID="918ff4c5409a1b526be784040c314c56">
  <xsd:schema xmlns:xsd="http://www.w3.org/2001/XMLSchema" xmlns:xs="http://www.w3.org/2001/XMLSchema" xmlns:p="http://schemas.microsoft.com/office/2006/metadata/properties" xmlns:ns2="f89dec18-d0c2-45d2-8a15-31051f2519f8" xmlns:ns3="1aae30ff-d7bc-47e3-882e-cd3423d00d62" targetNamespace="http://schemas.microsoft.com/office/2006/metadata/properties" ma:root="true" ma:fieldsID="67c2e0de8315951159b03addbfd79343" ns2:_="" ns3:_="">
    <xsd:import namespace="f89dec18-d0c2-45d2-8a15-31051f2519f8"/>
    <xsd:import namespace="1aae30ff-d7bc-47e3-882e-cd3423d00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ae30ff-d7bc-47e3-882e-cd3423d00d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A24223-1B0F-4CD5-B668-16E6DC505D10}">
  <ds:schemaRefs>
    <ds:schemaRef ds:uri="http://schemas.microsoft.com/sharepoint/v3/contenttype/forms"/>
  </ds:schemaRefs>
</ds:datastoreItem>
</file>

<file path=customXml/itemProps2.xml><?xml version="1.0" encoding="utf-8"?>
<ds:datastoreItem xmlns:ds="http://schemas.openxmlformats.org/officeDocument/2006/customXml" ds:itemID="{F6DDBD8E-7735-484B-AAFD-5B36BF4927D9}">
  <ds:schemaRefs>
    <ds:schemaRef ds:uri="1aae30ff-d7bc-47e3-882e-cd3423d00d62"/>
    <ds:schemaRef ds:uri="f89dec18-d0c2-45d2-8a15-31051f2519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50E1FD2-2660-4B81-9AF6-B47E34FB289B}">
  <ds:schemaRefs>
    <ds:schemaRef ds:uri="http://purl.org/dc/dcmitype/"/>
    <ds:schemaRef ds:uri="http://schemas.microsoft.com/office/infopath/2007/PartnerControls"/>
    <ds:schemaRef ds:uri="http://purl.org/dc/elements/1.1/"/>
    <ds:schemaRef ds:uri="http://schemas.microsoft.com/office/2006/metadata/properties"/>
    <ds:schemaRef ds:uri="1aae30ff-d7bc-47e3-882e-cd3423d00d62"/>
    <ds:schemaRef ds:uri="http://schemas.microsoft.com/office/2006/documentManagement/types"/>
    <ds:schemaRef ds:uri="http://purl.org/dc/terms/"/>
    <ds:schemaRef ds:uri="f89dec18-d0c2-45d2-8a15-31051f2519f8"/>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65</TotalTime>
  <Words>1147</Words>
  <Application>Microsoft Office PowerPoint</Application>
  <PresentationFormat>Widescreen</PresentationFormat>
  <Paragraphs>124</Paragraphs>
  <Slides>15</Slides>
  <Notes>15</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15</vt:i4>
      </vt:variant>
    </vt:vector>
  </HeadingPairs>
  <TitlesOfParts>
    <vt:vector size="25" baseType="lpstr">
      <vt:lpstr>Arial</vt:lpstr>
      <vt:lpstr>Calibri</vt:lpstr>
      <vt:lpstr>Wingdings</vt:lpstr>
      <vt:lpstr>CDE Set 1</vt:lpstr>
      <vt:lpstr>CDE Set 2</vt:lpstr>
      <vt:lpstr>CDE Set 3</vt:lpstr>
      <vt:lpstr>CDE Set 4</vt:lpstr>
      <vt:lpstr>CDE Set 5</vt:lpstr>
      <vt:lpstr>CDE Set 6</vt:lpstr>
      <vt:lpstr>CDE Set 7</vt:lpstr>
      <vt:lpstr>   </vt:lpstr>
      <vt:lpstr>Welcome and Introductions</vt:lpstr>
      <vt:lpstr>Meeting Agenda</vt:lpstr>
      <vt:lpstr> Reopening for Direct Service Contract Programs</vt:lpstr>
      <vt:lpstr>Reimbursement to Direct-Service Contractors</vt:lpstr>
      <vt:lpstr>Fiscal Update: Reporting Days of Operation and Days of Enrollment (1)</vt:lpstr>
      <vt:lpstr>Fiscal Update: Reporting Days of Operation and Days of Enrollment (2)</vt:lpstr>
      <vt:lpstr>Distance Learning Requirements</vt:lpstr>
      <vt:lpstr>Non-Covid-19 Emergency Closures</vt:lpstr>
      <vt:lpstr>Program Quality Implementation Updates</vt:lpstr>
      <vt:lpstr>Family Fees Language in Senate Bill 820, Section 60(d)(1)</vt:lpstr>
      <vt:lpstr>Questions</vt:lpstr>
      <vt:lpstr>Resources</vt:lpstr>
      <vt:lpstr>Resources (2)</vt:lpstr>
      <vt:lpstr>Closing</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 Guidance 904 - Resources (CA Dept of Education)</dc:title>
  <dc:subject>Early Learning and Care Division Webinar on COVID-19 Guidance September 4 2020.</dc:subject>
  <dc:creator>Lea Williams</dc:creator>
  <cp:lastModifiedBy>Alice Ludwig</cp:lastModifiedBy>
  <cp:revision>17</cp:revision>
  <dcterms:created xsi:type="dcterms:W3CDTF">2020-08-25T03:09:04Z</dcterms:created>
  <dcterms:modified xsi:type="dcterms:W3CDTF">2022-11-15T22:11:30Z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ies>
</file>