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57" r:id="rId3"/>
    <p:sldId id="263" r:id="rId4"/>
    <p:sldId id="3090" r:id="rId5"/>
    <p:sldId id="264" r:id="rId6"/>
    <p:sldId id="272" r:id="rId7"/>
    <p:sldId id="271" r:id="rId8"/>
    <p:sldId id="269" r:id="rId9"/>
    <p:sldId id="268" r:id="rId10"/>
    <p:sldId id="3091" r:id="rId11"/>
    <p:sldId id="265" r:id="rId12"/>
    <p:sldId id="266" r:id="rId13"/>
    <p:sldId id="347" r:id="rId14"/>
    <p:sldId id="3061" r:id="rId15"/>
    <p:sldId id="3063" r:id="rId16"/>
    <p:sldId id="354" r:id="rId17"/>
    <p:sldId id="355" r:id="rId18"/>
    <p:sldId id="356" r:id="rId19"/>
    <p:sldId id="357" r:id="rId20"/>
    <p:sldId id="348" r:id="rId21"/>
    <p:sldId id="358" r:id="rId22"/>
    <p:sldId id="3068" r:id="rId23"/>
    <p:sldId id="3064" r:id="rId24"/>
    <p:sldId id="3069" r:id="rId25"/>
    <p:sldId id="3093" r:id="rId26"/>
    <p:sldId id="350" r:id="rId27"/>
    <p:sldId id="351" r:id="rId28"/>
    <p:sldId id="352" r:id="rId29"/>
    <p:sldId id="353" r:id="rId30"/>
    <p:sldId id="3085" r:id="rId31"/>
    <p:sldId id="3086" r:id="rId32"/>
    <p:sldId id="3081" r:id="rId33"/>
    <p:sldId id="3089" r:id="rId34"/>
    <p:sldId id="3094" r:id="rId35"/>
    <p:sldId id="3079" r:id="rId36"/>
    <p:sldId id="3095" r:id="rId37"/>
    <p:sldId id="3088" r:id="rId38"/>
    <p:sldId id="3087" r:id="rId39"/>
    <p:sldId id="3096" r:id="rId40"/>
    <p:sldId id="3075" r:id="rId41"/>
    <p:sldId id="3070" r:id="rId42"/>
    <p:sldId id="3074" r:id="rId43"/>
    <p:sldId id="3073" r:id="rId44"/>
    <p:sldId id="3097" r:id="rId45"/>
    <p:sldId id="3072" r:id="rId46"/>
    <p:sldId id="3071" r:id="rId47"/>
    <p:sldId id="3098" r:id="rId48"/>
    <p:sldId id="3082" r:id="rId49"/>
    <p:sldId id="3099" r:id="rId50"/>
    <p:sldId id="3083" r:id="rId51"/>
    <p:sldId id="3100" r:id="rId52"/>
    <p:sldId id="3076" r:id="rId53"/>
    <p:sldId id="3084" r:id="rId54"/>
    <p:sldId id="3077" r:id="rId55"/>
    <p:sldId id="3078" r:id="rId56"/>
    <p:sldId id="3080" r:id="rId57"/>
    <p:sldId id="309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379907A-0081-42D5-8493-AABAB2649E15}">
          <p14:sldIdLst>
            <p14:sldId id="258"/>
            <p14:sldId id="257"/>
            <p14:sldId id="263"/>
          </p14:sldIdLst>
        </p14:section>
        <p14:section name="Funding Determinations" id="{E872FCF2-35DD-4FA2-BC6E-14E2DB080E6F}">
          <p14:sldIdLst>
            <p14:sldId id="3090"/>
            <p14:sldId id="264"/>
            <p14:sldId id="272"/>
            <p14:sldId id="271"/>
            <p14:sldId id="269"/>
            <p14:sldId id="268"/>
          </p14:sldIdLst>
        </p14:section>
        <p14:section name="AB 1505" id="{00E36AA3-0B85-45D9-AF3E-6BC0033E5505}">
          <p14:sldIdLst>
            <p14:sldId id="3091"/>
            <p14:sldId id="265"/>
            <p14:sldId id="266"/>
          </p14:sldIdLst>
        </p14:section>
        <p14:section name="AMARD Renewals" id="{FC6EC70E-F4AC-4E41-A92D-82BDE5A11561}">
          <p14:sldIdLst>
            <p14:sldId id="347"/>
            <p14:sldId id="3061"/>
            <p14:sldId id="3063"/>
            <p14:sldId id="354"/>
            <p14:sldId id="355"/>
            <p14:sldId id="356"/>
            <p14:sldId id="357"/>
            <p14:sldId id="348"/>
            <p14:sldId id="358"/>
            <p14:sldId id="3068"/>
            <p14:sldId id="3064"/>
            <p14:sldId id="3069"/>
            <p14:sldId id="3093"/>
            <p14:sldId id="350"/>
            <p14:sldId id="351"/>
            <p14:sldId id="352"/>
            <p14:sldId id="353"/>
          </p14:sldIdLst>
        </p14:section>
        <p14:section name="SBE Appeals" id="{4D4FEDD8-F006-4344-B8B9-9F36A3BF25D8}">
          <p14:sldIdLst>
            <p14:sldId id="3085"/>
            <p14:sldId id="3086"/>
            <p14:sldId id="3081"/>
            <p14:sldId id="3089"/>
            <p14:sldId id="3094"/>
            <p14:sldId id="3079"/>
            <p14:sldId id="3095"/>
            <p14:sldId id="3088"/>
            <p14:sldId id="3087"/>
            <p14:sldId id="3096"/>
          </p14:sldIdLst>
        </p14:section>
        <p14:section name="Roles and Process" id="{6E980407-8466-4892-8126-2FF241981DBA}">
          <p14:sldIdLst>
            <p14:sldId id="3075"/>
            <p14:sldId id="3070"/>
            <p14:sldId id="3074"/>
            <p14:sldId id="3073"/>
            <p14:sldId id="3097"/>
            <p14:sldId id="3072"/>
            <p14:sldId id="3071"/>
            <p14:sldId id="3098"/>
            <p14:sldId id="3082"/>
            <p14:sldId id="3099"/>
            <p14:sldId id="3083"/>
            <p14:sldId id="3100"/>
          </p14:sldIdLst>
        </p14:section>
        <p14:section name="SBE-Authorized Charters" id="{934D1503-C6E4-45F1-B201-9D66A11EEB6E}">
          <p14:sldIdLst>
            <p14:sldId id="3076"/>
          </p14:sldIdLst>
        </p14:section>
        <p14:section name="NCB Charters" id="{5690D100-852B-47E3-9874-D9BE62560BE0}">
          <p14:sldIdLst>
            <p14:sldId id="3084"/>
            <p14:sldId id="3077"/>
            <p14:sldId id="3078"/>
            <p14:sldId id="3080"/>
          </p14:sldIdLst>
        </p14:section>
        <p14:section name="Public Comment" id="{B46B49E6-21AC-445A-8780-25B5A9E336A6}">
          <p14:sldIdLst>
            <p14:sldId id="30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A6D"/>
    <a:srgbClr val="004D9A"/>
    <a:srgbClr val="121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A5598-5EAE-4E53-9C60-5F63A8ECFE49}" type="doc">
      <dgm:prSet loTypeId="urn:microsoft.com/office/officeart/2005/8/layout/chevron1" loCatId="process" qsTypeId="urn:microsoft.com/office/officeart/2005/8/quickstyle/simple1" qsCatId="simple" csTypeId="urn:microsoft.com/office/officeart/2005/8/colors/accent6_2" csCatId="accent6" phldr="1"/>
      <dgm:spPr/>
    </dgm:pt>
    <dgm:pt modelId="{85B25DBE-8BC2-45F2-8C64-7F220A6AF1BD}">
      <dgm:prSet phldrT="[Text]" custT="1"/>
      <dgm:spPr>
        <a:solidFill>
          <a:srgbClr val="294C7F"/>
        </a:solidFill>
      </dgm:spPr>
      <dgm:t>
        <a:bodyPr/>
        <a:lstStyle/>
        <a:p>
          <a:r>
            <a:rPr lang="en-US" sz="2400" dirty="0"/>
            <a:t>Advisory Commission on Charter Schools</a:t>
          </a:r>
        </a:p>
      </dgm:t>
    </dgm:pt>
    <dgm:pt modelId="{2E69967E-F091-45F9-9302-502EDB6CC4E2}" type="parTrans" cxnId="{15697618-C205-4295-9C05-1FA41C4D71B9}">
      <dgm:prSet/>
      <dgm:spPr/>
      <dgm:t>
        <a:bodyPr/>
        <a:lstStyle/>
        <a:p>
          <a:endParaRPr lang="en-US"/>
        </a:p>
      </dgm:t>
    </dgm:pt>
    <dgm:pt modelId="{E69B402F-59C3-46A9-BB8C-5BAF9C45437D}" type="sibTrans" cxnId="{15697618-C205-4295-9C05-1FA41C4D71B9}">
      <dgm:prSet/>
      <dgm:spPr/>
      <dgm:t>
        <a:bodyPr/>
        <a:lstStyle/>
        <a:p>
          <a:endParaRPr lang="en-US"/>
        </a:p>
      </dgm:t>
    </dgm:pt>
    <dgm:pt modelId="{895E55F0-4AB8-4E05-B77E-1674476D0404}">
      <dgm:prSet phldrT="[Text]" custT="1"/>
      <dgm:spPr>
        <a:solidFill>
          <a:srgbClr val="294C7F"/>
        </a:solidFill>
      </dgm:spPr>
      <dgm:t>
        <a:bodyPr/>
        <a:lstStyle/>
        <a:p>
          <a:r>
            <a:rPr lang="en-US" sz="2400" dirty="0"/>
            <a:t>State Board of Education</a:t>
          </a:r>
        </a:p>
      </dgm:t>
    </dgm:pt>
    <dgm:pt modelId="{7672C704-38C8-4AE5-B06C-3BA646299A73}" type="parTrans" cxnId="{732E2B4D-8E5F-4F8C-A3B0-E4874DD09420}">
      <dgm:prSet/>
      <dgm:spPr/>
      <dgm:t>
        <a:bodyPr/>
        <a:lstStyle/>
        <a:p>
          <a:endParaRPr lang="en-US"/>
        </a:p>
      </dgm:t>
    </dgm:pt>
    <dgm:pt modelId="{FC657F01-588A-4A82-8B46-2BD1C55205D1}" type="sibTrans" cxnId="{732E2B4D-8E5F-4F8C-A3B0-E4874DD09420}">
      <dgm:prSet/>
      <dgm:spPr/>
      <dgm:t>
        <a:bodyPr/>
        <a:lstStyle/>
        <a:p>
          <a:endParaRPr lang="en-US"/>
        </a:p>
      </dgm:t>
    </dgm:pt>
    <dgm:pt modelId="{4B3B35BD-E094-4AC8-8008-60A836595369}">
      <dgm:prSet phldrT="[Text]" custT="1"/>
      <dgm:spPr>
        <a:solidFill>
          <a:srgbClr val="294C7F"/>
        </a:solidFill>
      </dgm:spPr>
      <dgm:t>
        <a:bodyPr/>
        <a:lstStyle/>
        <a:p>
          <a:r>
            <a:rPr lang="en-US" sz="2400" dirty="0"/>
            <a:t>California Department of Education</a:t>
          </a:r>
        </a:p>
      </dgm:t>
    </dgm:pt>
    <dgm:pt modelId="{92F9EA65-ED23-43C4-BF8A-1B528257DC9A}" type="sibTrans" cxnId="{F3BE43E8-DBE3-4058-8602-94AB6468816C}">
      <dgm:prSet/>
      <dgm:spPr/>
      <dgm:t>
        <a:bodyPr/>
        <a:lstStyle/>
        <a:p>
          <a:endParaRPr lang="en-US"/>
        </a:p>
      </dgm:t>
    </dgm:pt>
    <dgm:pt modelId="{68D7403D-8971-4A9A-9989-D84DF34FE9D0}" type="parTrans" cxnId="{F3BE43E8-DBE3-4058-8602-94AB6468816C}">
      <dgm:prSet/>
      <dgm:spPr/>
      <dgm:t>
        <a:bodyPr/>
        <a:lstStyle/>
        <a:p>
          <a:endParaRPr lang="en-US"/>
        </a:p>
      </dgm:t>
    </dgm:pt>
    <dgm:pt modelId="{EC145440-AAA2-408D-80E7-151CA7556AB5}" type="pres">
      <dgm:prSet presAssocID="{B7BA5598-5EAE-4E53-9C60-5F63A8ECFE49}" presName="Name0" presStyleCnt="0">
        <dgm:presLayoutVars>
          <dgm:dir/>
          <dgm:animLvl val="lvl"/>
          <dgm:resizeHandles val="exact"/>
        </dgm:presLayoutVars>
      </dgm:prSet>
      <dgm:spPr/>
    </dgm:pt>
    <dgm:pt modelId="{C6F4D5EC-2BCB-4114-A5F0-63D5D2F7439D}" type="pres">
      <dgm:prSet presAssocID="{4B3B35BD-E094-4AC8-8008-60A836595369}" presName="parTxOnly" presStyleLbl="node1" presStyleIdx="0" presStyleCnt="3" custScaleY="110665">
        <dgm:presLayoutVars>
          <dgm:chMax val="0"/>
          <dgm:chPref val="0"/>
          <dgm:bulletEnabled val="1"/>
        </dgm:presLayoutVars>
      </dgm:prSet>
      <dgm:spPr/>
    </dgm:pt>
    <dgm:pt modelId="{B02A32A0-5546-4275-9772-7892030F198C}" type="pres">
      <dgm:prSet presAssocID="{92F9EA65-ED23-43C4-BF8A-1B528257DC9A}" presName="parTxOnlySpace" presStyleCnt="0"/>
      <dgm:spPr/>
    </dgm:pt>
    <dgm:pt modelId="{3D42F2E0-C77D-4C7D-83B5-15AAEBDFCB2D}" type="pres">
      <dgm:prSet presAssocID="{85B25DBE-8BC2-45F2-8C64-7F220A6AF1BD}" presName="parTxOnly" presStyleLbl="node1" presStyleIdx="1" presStyleCnt="3" custScaleX="115391" custScaleY="110665">
        <dgm:presLayoutVars>
          <dgm:chMax val="0"/>
          <dgm:chPref val="0"/>
          <dgm:bulletEnabled val="1"/>
        </dgm:presLayoutVars>
      </dgm:prSet>
      <dgm:spPr/>
    </dgm:pt>
    <dgm:pt modelId="{69D27A22-F415-49A8-B48B-D455F95D071A}" type="pres">
      <dgm:prSet presAssocID="{E69B402F-59C3-46A9-BB8C-5BAF9C45437D}" presName="parTxOnlySpace" presStyleCnt="0"/>
      <dgm:spPr/>
    </dgm:pt>
    <dgm:pt modelId="{6B485CF0-8E53-4A5B-9B23-D650BDAC1B01}" type="pres">
      <dgm:prSet presAssocID="{895E55F0-4AB8-4E05-B77E-1674476D0404}" presName="parTxOnly" presStyleLbl="node1" presStyleIdx="2" presStyleCnt="3" custScaleY="111599">
        <dgm:presLayoutVars>
          <dgm:chMax val="0"/>
          <dgm:chPref val="0"/>
          <dgm:bulletEnabled val="1"/>
        </dgm:presLayoutVars>
      </dgm:prSet>
      <dgm:spPr/>
    </dgm:pt>
  </dgm:ptLst>
  <dgm:cxnLst>
    <dgm:cxn modelId="{15697618-C205-4295-9C05-1FA41C4D71B9}" srcId="{B7BA5598-5EAE-4E53-9C60-5F63A8ECFE49}" destId="{85B25DBE-8BC2-45F2-8C64-7F220A6AF1BD}" srcOrd="1" destOrd="0" parTransId="{2E69967E-F091-45F9-9302-502EDB6CC4E2}" sibTransId="{E69B402F-59C3-46A9-BB8C-5BAF9C45437D}"/>
    <dgm:cxn modelId="{3E6A2119-756E-45BE-AE98-243EA9505FF4}" type="presOf" srcId="{4B3B35BD-E094-4AC8-8008-60A836595369}" destId="{C6F4D5EC-2BCB-4114-A5F0-63D5D2F7439D}" srcOrd="0" destOrd="0" presId="urn:microsoft.com/office/officeart/2005/8/layout/chevron1"/>
    <dgm:cxn modelId="{732E2B4D-8E5F-4F8C-A3B0-E4874DD09420}" srcId="{B7BA5598-5EAE-4E53-9C60-5F63A8ECFE49}" destId="{895E55F0-4AB8-4E05-B77E-1674476D0404}" srcOrd="2" destOrd="0" parTransId="{7672C704-38C8-4AE5-B06C-3BA646299A73}" sibTransId="{FC657F01-588A-4A82-8B46-2BD1C55205D1}"/>
    <dgm:cxn modelId="{55FA89C8-0A45-4F34-B1B7-3B822045455F}" type="presOf" srcId="{85B25DBE-8BC2-45F2-8C64-7F220A6AF1BD}" destId="{3D42F2E0-C77D-4C7D-83B5-15AAEBDFCB2D}" srcOrd="0" destOrd="0" presId="urn:microsoft.com/office/officeart/2005/8/layout/chevron1"/>
    <dgm:cxn modelId="{6676F5D4-4323-4AE5-992B-DF7A16626D55}" type="presOf" srcId="{895E55F0-4AB8-4E05-B77E-1674476D0404}" destId="{6B485CF0-8E53-4A5B-9B23-D650BDAC1B01}" srcOrd="0" destOrd="0" presId="urn:microsoft.com/office/officeart/2005/8/layout/chevron1"/>
    <dgm:cxn modelId="{F3BE43E8-DBE3-4058-8602-94AB6468816C}" srcId="{B7BA5598-5EAE-4E53-9C60-5F63A8ECFE49}" destId="{4B3B35BD-E094-4AC8-8008-60A836595369}" srcOrd="0" destOrd="0" parTransId="{68D7403D-8971-4A9A-9989-D84DF34FE9D0}" sibTransId="{92F9EA65-ED23-43C4-BF8A-1B528257DC9A}"/>
    <dgm:cxn modelId="{39EAB7FC-752D-47C5-9102-BA3B76BAEFE4}" type="presOf" srcId="{B7BA5598-5EAE-4E53-9C60-5F63A8ECFE49}" destId="{EC145440-AAA2-408D-80E7-151CA7556AB5}" srcOrd="0" destOrd="0" presId="urn:microsoft.com/office/officeart/2005/8/layout/chevron1"/>
    <dgm:cxn modelId="{66B864DB-62E4-4391-AC90-58478F4F798F}" type="presParOf" srcId="{EC145440-AAA2-408D-80E7-151CA7556AB5}" destId="{C6F4D5EC-2BCB-4114-A5F0-63D5D2F7439D}" srcOrd="0" destOrd="0" presId="urn:microsoft.com/office/officeart/2005/8/layout/chevron1"/>
    <dgm:cxn modelId="{143C668A-1281-4DC5-ABBE-95A706494EFC}" type="presParOf" srcId="{EC145440-AAA2-408D-80E7-151CA7556AB5}" destId="{B02A32A0-5546-4275-9772-7892030F198C}" srcOrd="1" destOrd="0" presId="urn:microsoft.com/office/officeart/2005/8/layout/chevron1"/>
    <dgm:cxn modelId="{1FDEB08D-959D-4DB5-9177-8648C4516DE3}" type="presParOf" srcId="{EC145440-AAA2-408D-80E7-151CA7556AB5}" destId="{3D42F2E0-C77D-4C7D-83B5-15AAEBDFCB2D}" srcOrd="2" destOrd="0" presId="urn:microsoft.com/office/officeart/2005/8/layout/chevron1"/>
    <dgm:cxn modelId="{2B1CBE6B-CCCA-4A64-B0D4-D1FE0B9B9259}" type="presParOf" srcId="{EC145440-AAA2-408D-80E7-151CA7556AB5}" destId="{69D27A22-F415-49A8-B48B-D455F95D071A}" srcOrd="3" destOrd="0" presId="urn:microsoft.com/office/officeart/2005/8/layout/chevron1"/>
    <dgm:cxn modelId="{07AC63A2-18C3-4EDB-AF1C-24397A0AC1F5}" type="presParOf" srcId="{EC145440-AAA2-408D-80E7-151CA7556AB5}" destId="{6B485CF0-8E53-4A5B-9B23-D650BDAC1B0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4D5EC-2BCB-4114-A5F0-63D5D2F7439D}">
      <dsp:nvSpPr>
        <dsp:cNvPr id="0" name=""/>
        <dsp:cNvSpPr/>
      </dsp:nvSpPr>
      <dsp:spPr>
        <a:xfrm>
          <a:off x="2707" y="435110"/>
          <a:ext cx="3990911" cy="1766617"/>
        </a:xfrm>
        <a:prstGeom prst="chevron">
          <a:avLst/>
        </a:prstGeom>
        <a:solidFill>
          <a:srgbClr val="294C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California Department of Education</a:t>
          </a:r>
        </a:p>
      </dsp:txBody>
      <dsp:txXfrm>
        <a:off x="886016" y="435110"/>
        <a:ext cx="2224294" cy="1766617"/>
      </dsp:txXfrm>
    </dsp:sp>
    <dsp:sp modelId="{3D42F2E0-C77D-4C7D-83B5-15AAEBDFCB2D}">
      <dsp:nvSpPr>
        <dsp:cNvPr id="0" name=""/>
        <dsp:cNvSpPr/>
      </dsp:nvSpPr>
      <dsp:spPr>
        <a:xfrm>
          <a:off x="3594528" y="435110"/>
          <a:ext cx="4605153" cy="1766617"/>
        </a:xfrm>
        <a:prstGeom prst="chevron">
          <a:avLst/>
        </a:prstGeom>
        <a:solidFill>
          <a:srgbClr val="294C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Advisory Commission on Charter Schools</a:t>
          </a:r>
        </a:p>
      </dsp:txBody>
      <dsp:txXfrm>
        <a:off x="4477837" y="435110"/>
        <a:ext cx="2838536" cy="1766617"/>
      </dsp:txXfrm>
    </dsp:sp>
    <dsp:sp modelId="{6B485CF0-8E53-4A5B-9B23-D650BDAC1B01}">
      <dsp:nvSpPr>
        <dsp:cNvPr id="0" name=""/>
        <dsp:cNvSpPr/>
      </dsp:nvSpPr>
      <dsp:spPr>
        <a:xfrm>
          <a:off x="7800590" y="427655"/>
          <a:ext cx="3990911" cy="1781527"/>
        </a:xfrm>
        <a:prstGeom prst="chevron">
          <a:avLst/>
        </a:prstGeom>
        <a:solidFill>
          <a:srgbClr val="294C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State Board of Education</a:t>
          </a:r>
        </a:p>
      </dsp:txBody>
      <dsp:txXfrm>
        <a:off x="8691354" y="427655"/>
        <a:ext cx="2209384" cy="1781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CF3B7-CC41-4C09-84EB-13AF999A0F6B}"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59D0E-30D4-4175-BB74-4735F3466A4D}" type="slidenum">
              <a:rPr lang="en-US" smtClean="0"/>
              <a:t>‹#›</a:t>
            </a:fld>
            <a:endParaRPr lang="en-US"/>
          </a:p>
        </p:txBody>
      </p:sp>
    </p:spTree>
    <p:extLst>
      <p:ext uri="{BB962C8B-B14F-4D97-AF65-F5344CB8AC3E}">
        <p14:creationId xmlns:p14="http://schemas.microsoft.com/office/powerpoint/2010/main" val="290300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19990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85032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3427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284099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85300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164367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may need to be updated depending on the results of including the ELPI</a:t>
            </a:r>
            <a:r>
              <a:rPr lang="en-US" baseline="0" dirty="0"/>
              <a:t> or not with the proxy for color.  Important to note whether it was chosen to be included or not!!!</a:t>
            </a:r>
            <a:endParaRPr lang="en-US" dirty="0"/>
          </a:p>
        </p:txBody>
      </p:sp>
      <p:sp>
        <p:nvSpPr>
          <p:cNvPr id="4" name="Slide Number Placeholder 3"/>
          <p:cNvSpPr>
            <a:spLocks noGrp="1"/>
          </p:cNvSpPr>
          <p:nvPr>
            <p:ph type="sldNum" sz="quarter" idx="10"/>
          </p:nvPr>
        </p:nvSpPr>
        <p:spPr/>
        <p:txBody>
          <a:bodyPr/>
          <a:lstStyle/>
          <a:p>
            <a:fld id="{D8FD455C-FE55-4372-932B-23F5B8CCB008}" type="slidenum">
              <a:rPr lang="en-US" smtClean="0"/>
              <a:t>27</a:t>
            </a:fld>
            <a:endParaRPr lang="en-US" dirty="0"/>
          </a:p>
        </p:txBody>
      </p:sp>
    </p:spTree>
    <p:extLst>
      <p:ext uri="{BB962C8B-B14F-4D97-AF65-F5344CB8AC3E}">
        <p14:creationId xmlns:p14="http://schemas.microsoft.com/office/powerpoint/2010/main" val="114059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376348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6132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73521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41085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45192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81516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83407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286120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91437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443531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BEE2FD-4E00-4BA3-9AE6-16AD13DABACC}"/>
              </a:ext>
            </a:extLst>
          </p:cNvPr>
          <p:cNvPicPr>
            <a:picLocks noChangeAspect="1"/>
          </p:cNvPicPr>
          <p:nvPr userDrawn="1"/>
        </p:nvPicPr>
        <p:blipFill>
          <a:blip r:embed="rId2"/>
          <a:stretch>
            <a:fillRect/>
          </a:stretch>
        </p:blipFill>
        <p:spPr>
          <a:xfrm>
            <a:off x="0" y="3859592"/>
            <a:ext cx="12192000" cy="2998408"/>
          </a:xfrm>
          <a:prstGeom prst="rect">
            <a:avLst/>
          </a:prstGeom>
        </p:spPr>
      </p:pic>
      <p:sp>
        <p:nvSpPr>
          <p:cNvPr id="2" name="Title 1">
            <a:extLst>
              <a:ext uri="{FF2B5EF4-FFF2-40B4-BE49-F238E27FC236}">
                <a16:creationId xmlns:a16="http://schemas.microsoft.com/office/drawing/2014/main" id="{1369413E-CEE1-43FA-99C7-1AD58985BE76}"/>
              </a:ext>
            </a:extLst>
          </p:cNvPr>
          <p:cNvSpPr>
            <a:spLocks noGrp="1"/>
          </p:cNvSpPr>
          <p:nvPr>
            <p:ph type="ctrTitle"/>
          </p:nvPr>
        </p:nvSpPr>
        <p:spPr>
          <a:xfrm>
            <a:off x="2772937" y="1122362"/>
            <a:ext cx="9144000" cy="3304671"/>
          </a:xfrm>
        </p:spPr>
        <p:txBody>
          <a:bodyPr anchor="b">
            <a:norm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15403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D3D9-4D45-4FFD-8EED-CF3DAEBFE98D}"/>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66F1DB-B5F2-4DE6-8C0B-3F4D81E6A6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33889EA-1277-4141-A2C1-FA150C1C60D9}"/>
              </a:ext>
            </a:extLst>
          </p:cNvPr>
          <p:cNvSpPr>
            <a:spLocks noGrp="1"/>
          </p:cNvSpPr>
          <p:nvPr>
            <p:ph type="sldNum" sz="quarter" idx="12"/>
          </p:nvPr>
        </p:nvSpPr>
        <p:spPr/>
        <p:txBody>
          <a:bodyPr/>
          <a:lstStyle>
            <a:lvl1pPr>
              <a:defRPr sz="1800"/>
            </a:lvl1pPr>
          </a:lstStyle>
          <a:p>
            <a:fld id="{3E75E900-3A7D-4300-976D-D2FEA3E61EBD}" type="slidenum">
              <a:rPr lang="en-US" smtClean="0"/>
              <a:pPr/>
              <a:t>‹#›</a:t>
            </a:fld>
            <a:endParaRPr lang="en-US" dirty="0"/>
          </a:p>
        </p:txBody>
      </p:sp>
    </p:spTree>
    <p:extLst>
      <p:ext uri="{BB962C8B-B14F-4D97-AF65-F5344CB8AC3E}">
        <p14:creationId xmlns:p14="http://schemas.microsoft.com/office/powerpoint/2010/main" val="232664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B39AB9-566D-4E66-9360-C8B9581C4C82}"/>
              </a:ext>
            </a:extLst>
          </p:cNvPr>
          <p:cNvPicPr>
            <a:picLocks noChangeAspect="1"/>
          </p:cNvPicPr>
          <p:nvPr userDrawn="1"/>
        </p:nvPicPr>
        <p:blipFill>
          <a:blip r:embed="rId2"/>
          <a:stretch>
            <a:fillRect/>
          </a:stretch>
        </p:blipFill>
        <p:spPr>
          <a:xfrm>
            <a:off x="0" y="6123136"/>
            <a:ext cx="12192000" cy="731977"/>
          </a:xfrm>
          <a:prstGeom prst="rect">
            <a:avLst/>
          </a:prstGeom>
        </p:spPr>
      </p:pic>
      <p:sp>
        <p:nvSpPr>
          <p:cNvPr id="2" name="Title 1">
            <a:extLst>
              <a:ext uri="{FF2B5EF4-FFF2-40B4-BE49-F238E27FC236}">
                <a16:creationId xmlns:a16="http://schemas.microsoft.com/office/drawing/2014/main" id="{45C8D3D9-4D45-4FFD-8EED-CF3DAEBFE98D}"/>
              </a:ext>
            </a:extLst>
          </p:cNvPr>
          <p:cNvSpPr>
            <a:spLocks noGrp="1"/>
          </p:cNvSpPr>
          <p:nvPr>
            <p:ph type="title"/>
          </p:nvPr>
        </p:nvSpPr>
        <p:spPr/>
        <p:txBody>
          <a:bodyPr/>
          <a:lstStyle>
            <a:lvl1pPr algn="ctr">
              <a:defRPr>
                <a:solidFill>
                  <a:srgbClr val="0C4A6D"/>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66F1DB-B5F2-4DE6-8C0B-3F4D81E6A6EF}"/>
              </a:ext>
            </a:extLst>
          </p:cNvPr>
          <p:cNvSpPr>
            <a:spLocks noGrp="1"/>
          </p:cNvSpPr>
          <p:nvPr>
            <p:ph idx="1"/>
          </p:nvPr>
        </p:nvSpPr>
        <p:spPr>
          <a:xfrm>
            <a:off x="201478" y="1825625"/>
            <a:ext cx="11794210" cy="4297511"/>
          </a:xfrm>
        </p:spPr>
        <p:txBody>
          <a:bodyPr/>
          <a:lstStyle>
            <a:lvl1pPr>
              <a:defRPr>
                <a:solidFill>
                  <a:srgbClr val="0C4A6D"/>
                </a:solidFill>
              </a:defRPr>
            </a:lvl1pPr>
            <a:lvl2pPr>
              <a:defRPr>
                <a:solidFill>
                  <a:srgbClr val="0C4A6D"/>
                </a:solidFill>
              </a:defRPr>
            </a:lvl2pPr>
            <a:lvl3pPr>
              <a:defRPr>
                <a:solidFill>
                  <a:srgbClr val="0C4A6D"/>
                </a:solidFill>
              </a:defRPr>
            </a:lvl3pPr>
            <a:lvl4pPr>
              <a:defRPr>
                <a:solidFill>
                  <a:srgbClr val="0C4A6D"/>
                </a:solidFill>
              </a:defRPr>
            </a:lvl4pPr>
            <a:lvl5pPr>
              <a:defRPr>
                <a:solidFill>
                  <a:srgbClr val="0C4A6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33889EA-1277-4141-A2C1-FA150C1C60D9}"/>
              </a:ext>
            </a:extLst>
          </p:cNvPr>
          <p:cNvSpPr>
            <a:spLocks noGrp="1"/>
          </p:cNvSpPr>
          <p:nvPr>
            <p:ph type="sldNum" sz="quarter" idx="12"/>
          </p:nvPr>
        </p:nvSpPr>
        <p:spPr/>
        <p:txBody>
          <a:bodyPr/>
          <a:lstStyle>
            <a:lvl1pPr>
              <a:defRPr>
                <a:solidFill>
                  <a:schemeClr val="bg1"/>
                </a:solidFill>
              </a:defRPr>
            </a:lvl1pPr>
          </a:lstStyle>
          <a:p>
            <a:fld id="{3E75E900-3A7D-4300-976D-D2FEA3E61EBD}" type="slidenum">
              <a:rPr lang="en-US" smtClean="0"/>
              <a:pPr/>
              <a:t>‹#›</a:t>
            </a:fld>
            <a:endParaRPr lang="en-US" dirty="0"/>
          </a:p>
        </p:txBody>
      </p:sp>
    </p:spTree>
    <p:extLst>
      <p:ext uri="{BB962C8B-B14F-4D97-AF65-F5344CB8AC3E}">
        <p14:creationId xmlns:p14="http://schemas.microsoft.com/office/powerpoint/2010/main" val="305885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229D-0C46-43A5-95CC-921F9D9C0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CB1FE-46B4-4A6D-9094-FF5B47909B46}"/>
              </a:ext>
            </a:extLst>
          </p:cNvPr>
          <p:cNvSpPr>
            <a:spLocks noGrp="1"/>
          </p:cNvSpPr>
          <p:nvPr>
            <p:ph sz="half" idx="1"/>
          </p:nvPr>
        </p:nvSpPr>
        <p:spPr>
          <a:xfrm>
            <a:off x="201478" y="1825625"/>
            <a:ext cx="5818322" cy="4240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8ACE9D7-1179-41C7-B240-3401F0D67674}"/>
              </a:ext>
            </a:extLst>
          </p:cNvPr>
          <p:cNvSpPr>
            <a:spLocks noGrp="1"/>
          </p:cNvSpPr>
          <p:nvPr>
            <p:ph sz="half" idx="2"/>
          </p:nvPr>
        </p:nvSpPr>
        <p:spPr>
          <a:xfrm>
            <a:off x="6172199" y="1825625"/>
            <a:ext cx="5818321" cy="4240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397A9ED-5D70-44BD-9EEA-0E4E06DF2FAC}"/>
              </a:ext>
            </a:extLst>
          </p:cNvPr>
          <p:cNvSpPr>
            <a:spLocks noGrp="1"/>
          </p:cNvSpPr>
          <p:nvPr>
            <p:ph type="sldNum" sz="quarter" idx="12"/>
          </p:nvPr>
        </p:nvSpPr>
        <p:spPr/>
        <p:txBody>
          <a:bodyPr/>
          <a:lstStyle/>
          <a:p>
            <a:fld id="{3E75E900-3A7D-4300-976D-D2FEA3E61EBD}" type="slidenum">
              <a:rPr lang="en-US" smtClean="0"/>
              <a:t>‹#›</a:t>
            </a:fld>
            <a:endParaRPr lang="en-US"/>
          </a:p>
        </p:txBody>
      </p:sp>
    </p:spTree>
    <p:extLst>
      <p:ext uri="{BB962C8B-B14F-4D97-AF65-F5344CB8AC3E}">
        <p14:creationId xmlns:p14="http://schemas.microsoft.com/office/powerpoint/2010/main" val="318608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BCBDCE-CA3D-4674-9EF8-517AEF81671A}"/>
              </a:ext>
            </a:extLst>
          </p:cNvPr>
          <p:cNvPicPr>
            <a:picLocks noChangeAspect="1"/>
          </p:cNvPicPr>
          <p:nvPr userDrawn="1"/>
        </p:nvPicPr>
        <p:blipFill>
          <a:blip r:embed="rId2"/>
          <a:stretch>
            <a:fillRect/>
          </a:stretch>
        </p:blipFill>
        <p:spPr>
          <a:xfrm>
            <a:off x="0" y="6123136"/>
            <a:ext cx="12192000" cy="731977"/>
          </a:xfrm>
          <a:prstGeom prst="rect">
            <a:avLst/>
          </a:prstGeom>
        </p:spPr>
      </p:pic>
      <p:sp>
        <p:nvSpPr>
          <p:cNvPr id="2" name="Title 1">
            <a:extLst>
              <a:ext uri="{FF2B5EF4-FFF2-40B4-BE49-F238E27FC236}">
                <a16:creationId xmlns:a16="http://schemas.microsoft.com/office/drawing/2014/main" id="{002B229D-0C46-43A5-95CC-921F9D9C0C12}"/>
              </a:ext>
            </a:extLst>
          </p:cNvPr>
          <p:cNvSpPr>
            <a:spLocks noGrp="1"/>
          </p:cNvSpPr>
          <p:nvPr>
            <p:ph type="title"/>
          </p:nvPr>
        </p:nvSpPr>
        <p:spPr/>
        <p:txBody>
          <a:bodyPr/>
          <a:lstStyle>
            <a:lvl1pPr>
              <a:defRPr>
                <a:solidFill>
                  <a:srgbClr val="0C4A6D"/>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2CB1FE-46B4-4A6D-9094-FF5B47909B46}"/>
              </a:ext>
            </a:extLst>
          </p:cNvPr>
          <p:cNvSpPr>
            <a:spLocks noGrp="1"/>
          </p:cNvSpPr>
          <p:nvPr>
            <p:ph sz="half" idx="1"/>
          </p:nvPr>
        </p:nvSpPr>
        <p:spPr>
          <a:xfrm>
            <a:off x="201478" y="1825625"/>
            <a:ext cx="5818322" cy="4240638"/>
          </a:xfrm>
        </p:spPr>
        <p:txBody>
          <a:bodyPr/>
          <a:lstStyle>
            <a:lvl1pPr>
              <a:defRPr>
                <a:solidFill>
                  <a:srgbClr val="0C4A6D"/>
                </a:solidFill>
              </a:defRPr>
            </a:lvl1pPr>
            <a:lvl2pPr>
              <a:defRPr>
                <a:solidFill>
                  <a:srgbClr val="0C4A6D"/>
                </a:solidFill>
              </a:defRPr>
            </a:lvl2pPr>
            <a:lvl3pPr>
              <a:defRPr>
                <a:solidFill>
                  <a:srgbClr val="0C4A6D"/>
                </a:solidFill>
              </a:defRPr>
            </a:lvl3pPr>
            <a:lvl4pPr>
              <a:defRPr>
                <a:solidFill>
                  <a:srgbClr val="0C4A6D"/>
                </a:solidFill>
              </a:defRPr>
            </a:lvl4pPr>
            <a:lvl5pPr>
              <a:defRPr>
                <a:solidFill>
                  <a:srgbClr val="0C4A6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8ACE9D7-1179-41C7-B240-3401F0D67674}"/>
              </a:ext>
            </a:extLst>
          </p:cNvPr>
          <p:cNvSpPr>
            <a:spLocks noGrp="1"/>
          </p:cNvSpPr>
          <p:nvPr>
            <p:ph sz="half" idx="2"/>
          </p:nvPr>
        </p:nvSpPr>
        <p:spPr>
          <a:xfrm>
            <a:off x="6172199" y="1825625"/>
            <a:ext cx="5818321" cy="4240638"/>
          </a:xfrm>
        </p:spPr>
        <p:txBody>
          <a:bodyPr/>
          <a:lstStyle>
            <a:lvl1pPr>
              <a:defRPr>
                <a:solidFill>
                  <a:srgbClr val="0C4A6D"/>
                </a:solidFill>
              </a:defRPr>
            </a:lvl1pPr>
            <a:lvl2pPr>
              <a:defRPr>
                <a:solidFill>
                  <a:srgbClr val="0C4A6D"/>
                </a:solidFill>
              </a:defRPr>
            </a:lvl2pPr>
            <a:lvl3pPr>
              <a:defRPr>
                <a:solidFill>
                  <a:srgbClr val="0C4A6D"/>
                </a:solidFill>
              </a:defRPr>
            </a:lvl3pPr>
            <a:lvl4pPr>
              <a:defRPr>
                <a:solidFill>
                  <a:srgbClr val="0C4A6D"/>
                </a:solidFill>
              </a:defRPr>
            </a:lvl4pPr>
            <a:lvl5pPr>
              <a:defRPr>
                <a:solidFill>
                  <a:srgbClr val="0C4A6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397A9ED-5D70-44BD-9EEA-0E4E06DF2FAC}"/>
              </a:ext>
            </a:extLst>
          </p:cNvPr>
          <p:cNvSpPr>
            <a:spLocks noGrp="1"/>
          </p:cNvSpPr>
          <p:nvPr>
            <p:ph type="sldNum" sz="quarter" idx="12"/>
          </p:nvPr>
        </p:nvSpPr>
        <p:spPr/>
        <p:txBody>
          <a:bodyPr/>
          <a:lstStyle>
            <a:lvl1pPr>
              <a:defRPr sz="1800"/>
            </a:lvl1pPr>
          </a:lstStyle>
          <a:p>
            <a:fld id="{3E75E900-3A7D-4300-976D-D2FEA3E61EBD}" type="slidenum">
              <a:rPr lang="en-US" smtClean="0"/>
              <a:pPr/>
              <a:t>‹#›</a:t>
            </a:fld>
            <a:endParaRPr lang="en-US" dirty="0"/>
          </a:p>
        </p:txBody>
      </p:sp>
    </p:spTree>
    <p:extLst>
      <p:ext uri="{BB962C8B-B14F-4D97-AF65-F5344CB8AC3E}">
        <p14:creationId xmlns:p14="http://schemas.microsoft.com/office/powerpoint/2010/main" val="200857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6857-A08B-422C-A002-0912789C17BB}"/>
              </a:ext>
            </a:extLst>
          </p:cNvPr>
          <p:cNvSpPr>
            <a:spLocks noGrp="1"/>
          </p:cNvSpPr>
          <p:nvPr>
            <p:ph type="title"/>
          </p:nvPr>
        </p:nvSpPr>
        <p:spPr>
          <a:xfrm>
            <a:off x="185980" y="365125"/>
            <a:ext cx="1180970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B90B3-0736-474D-8071-EFAB2D2FC146}"/>
              </a:ext>
            </a:extLst>
          </p:cNvPr>
          <p:cNvSpPr>
            <a:spLocks noGrp="1"/>
          </p:cNvSpPr>
          <p:nvPr>
            <p:ph type="body" idx="1"/>
          </p:nvPr>
        </p:nvSpPr>
        <p:spPr>
          <a:xfrm>
            <a:off x="185980" y="1773043"/>
            <a:ext cx="5811595" cy="524107"/>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428214-6B06-40CF-A78D-CF075F650222}"/>
              </a:ext>
            </a:extLst>
          </p:cNvPr>
          <p:cNvSpPr>
            <a:spLocks noGrp="1"/>
          </p:cNvSpPr>
          <p:nvPr>
            <p:ph sz="half" idx="2"/>
          </p:nvPr>
        </p:nvSpPr>
        <p:spPr>
          <a:xfrm>
            <a:off x="185980" y="2308302"/>
            <a:ext cx="5811595" cy="3802566"/>
          </a:xfrm>
        </p:spPr>
        <p:txBody>
          <a:bodyPr/>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8079224-E189-4842-AAD0-01817F4D5084}"/>
              </a:ext>
            </a:extLst>
          </p:cNvPr>
          <p:cNvSpPr>
            <a:spLocks noGrp="1"/>
          </p:cNvSpPr>
          <p:nvPr>
            <p:ph type="body" sz="quarter" idx="3"/>
          </p:nvPr>
        </p:nvSpPr>
        <p:spPr>
          <a:xfrm>
            <a:off x="6172200" y="1773043"/>
            <a:ext cx="5833820" cy="524108"/>
          </a:xfrm>
        </p:spPr>
        <p:txBody>
          <a:bodyPr anchor="b"/>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DD0F99-C741-45FB-BE13-0A89DDC73C8D}"/>
              </a:ext>
            </a:extLst>
          </p:cNvPr>
          <p:cNvSpPr>
            <a:spLocks noGrp="1"/>
          </p:cNvSpPr>
          <p:nvPr>
            <p:ph sz="quarter" idx="4"/>
          </p:nvPr>
        </p:nvSpPr>
        <p:spPr>
          <a:xfrm>
            <a:off x="6172199" y="2308302"/>
            <a:ext cx="5833819" cy="3802566"/>
          </a:xfrm>
        </p:spPr>
        <p:txBody>
          <a:bodyPr/>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A4669889-75BA-495A-A7BF-089E3917F664}"/>
              </a:ext>
            </a:extLst>
          </p:cNvPr>
          <p:cNvSpPr>
            <a:spLocks noGrp="1"/>
          </p:cNvSpPr>
          <p:nvPr>
            <p:ph type="sldNum" sz="quarter" idx="12"/>
          </p:nvPr>
        </p:nvSpPr>
        <p:spPr/>
        <p:txBody>
          <a:bodyPr/>
          <a:lstStyle/>
          <a:p>
            <a:fld id="{3E75E900-3A7D-4300-976D-D2FEA3E61EBD}" type="slidenum">
              <a:rPr lang="en-US" smtClean="0"/>
              <a:t>‹#›</a:t>
            </a:fld>
            <a:endParaRPr lang="en-US"/>
          </a:p>
        </p:txBody>
      </p:sp>
    </p:spTree>
    <p:extLst>
      <p:ext uri="{BB962C8B-B14F-4D97-AF65-F5344CB8AC3E}">
        <p14:creationId xmlns:p14="http://schemas.microsoft.com/office/powerpoint/2010/main" val="399772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2F18-05BD-4E5A-B9E1-8FA1D1D22AA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0638930-1F35-465C-9685-3FB8B00250A5}"/>
              </a:ext>
            </a:extLst>
          </p:cNvPr>
          <p:cNvSpPr>
            <a:spLocks noGrp="1"/>
          </p:cNvSpPr>
          <p:nvPr>
            <p:ph type="sldNum" sz="quarter" idx="10"/>
          </p:nvPr>
        </p:nvSpPr>
        <p:spPr/>
        <p:txBody>
          <a:bodyPr/>
          <a:lstStyle/>
          <a:p>
            <a:fld id="{3E75E900-3A7D-4300-976D-D2FEA3E61EBD}" type="slidenum">
              <a:rPr lang="en-US" smtClean="0"/>
              <a:pPr/>
              <a:t>‹#›</a:t>
            </a:fld>
            <a:endParaRPr lang="en-US" dirty="0"/>
          </a:p>
        </p:txBody>
      </p:sp>
      <p:pic>
        <p:nvPicPr>
          <p:cNvPr id="4" name="Picture 3" descr="The official seal of the California Department of Education">
            <a:extLst>
              <a:ext uri="{FF2B5EF4-FFF2-40B4-BE49-F238E27FC236}">
                <a16:creationId xmlns:a16="http://schemas.microsoft.com/office/drawing/2014/main" id="{ED42BF45-61DF-430B-8757-AC247372C841}"/>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37323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30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924FE6-2F9B-4560-B2BF-C3F02DE1CFA7}"/>
              </a:ext>
            </a:extLst>
          </p:cNvPr>
          <p:cNvPicPr>
            <a:picLocks noChangeAspect="1"/>
          </p:cNvPicPr>
          <p:nvPr userDrawn="1"/>
        </p:nvPicPr>
        <p:blipFill>
          <a:blip r:embed="rId10"/>
          <a:stretch>
            <a:fillRect/>
          </a:stretch>
        </p:blipFill>
        <p:spPr>
          <a:xfrm>
            <a:off x="0" y="6140824"/>
            <a:ext cx="12192000" cy="717176"/>
          </a:xfrm>
          <a:prstGeom prst="rect">
            <a:avLst/>
          </a:prstGeom>
        </p:spPr>
      </p:pic>
      <p:sp>
        <p:nvSpPr>
          <p:cNvPr id="2" name="Title Placeholder 1">
            <a:extLst>
              <a:ext uri="{FF2B5EF4-FFF2-40B4-BE49-F238E27FC236}">
                <a16:creationId xmlns:a16="http://schemas.microsoft.com/office/drawing/2014/main" id="{796AF1A5-5BE0-4098-A527-02D8323CEBED}"/>
              </a:ext>
            </a:extLst>
          </p:cNvPr>
          <p:cNvSpPr>
            <a:spLocks noGrp="1"/>
          </p:cNvSpPr>
          <p:nvPr>
            <p:ph type="title"/>
          </p:nvPr>
        </p:nvSpPr>
        <p:spPr>
          <a:xfrm>
            <a:off x="201478" y="365125"/>
            <a:ext cx="117942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2F8ECC-64A7-41C6-B24B-CC8EAD4ED2F5}"/>
              </a:ext>
            </a:extLst>
          </p:cNvPr>
          <p:cNvSpPr>
            <a:spLocks noGrp="1"/>
          </p:cNvSpPr>
          <p:nvPr>
            <p:ph type="body" idx="1"/>
          </p:nvPr>
        </p:nvSpPr>
        <p:spPr>
          <a:xfrm>
            <a:off x="201478" y="1825625"/>
            <a:ext cx="11794210" cy="4297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D4DEC19E-16DB-422A-8C1C-E3EDCE321502}"/>
              </a:ext>
            </a:extLst>
          </p:cNvPr>
          <p:cNvSpPr>
            <a:spLocks noGrp="1"/>
          </p:cNvSpPr>
          <p:nvPr>
            <p:ph type="sldNum" sz="quarter" idx="4"/>
          </p:nvPr>
        </p:nvSpPr>
        <p:spPr>
          <a:xfrm>
            <a:off x="11480873" y="6316849"/>
            <a:ext cx="514815" cy="365125"/>
          </a:xfrm>
          <a:prstGeom prst="rect">
            <a:avLst/>
          </a:prstGeom>
        </p:spPr>
        <p:txBody>
          <a:bodyPr vert="horz" lIns="91440" tIns="45720" rIns="91440" bIns="45720" rtlCol="0" anchor="ctr"/>
          <a:lstStyle>
            <a:lvl1pPr algn="r">
              <a:defRPr sz="1800">
                <a:solidFill>
                  <a:schemeClr val="bg1"/>
                </a:solidFill>
              </a:defRPr>
            </a:lvl1pPr>
          </a:lstStyle>
          <a:p>
            <a:fld id="{3E75E900-3A7D-4300-976D-D2FEA3E61EBD}" type="slidenum">
              <a:rPr lang="en-US" smtClean="0"/>
              <a:pPr/>
              <a:t>‹#›</a:t>
            </a:fld>
            <a:endParaRPr lang="en-US" dirty="0"/>
          </a:p>
        </p:txBody>
      </p:sp>
    </p:spTree>
    <p:extLst>
      <p:ext uri="{BB962C8B-B14F-4D97-AF65-F5344CB8AC3E}">
        <p14:creationId xmlns:p14="http://schemas.microsoft.com/office/powerpoint/2010/main" val="236991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6" r:id="rId5"/>
    <p:sldLayoutId id="2147483653" r:id="rId6"/>
    <p:sldLayoutId id="2147483654" r:id="rId7"/>
    <p:sldLayoutId id="2147483657"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ch/ab1505.as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27D18-7A19-4683-BD82-A7F7207F7A45}"/>
              </a:ext>
            </a:extLst>
          </p:cNvPr>
          <p:cNvSpPr>
            <a:spLocks noGrp="1"/>
          </p:cNvSpPr>
          <p:nvPr>
            <p:ph type="ctrTitle"/>
          </p:nvPr>
        </p:nvSpPr>
        <p:spPr>
          <a:xfrm>
            <a:off x="2831930" y="1348504"/>
            <a:ext cx="9144000" cy="3304671"/>
          </a:xfrm>
        </p:spPr>
        <p:txBody>
          <a:bodyPr anchor="ctr"/>
          <a:lstStyle/>
          <a:p>
            <a:r>
              <a:rPr lang="en-US" dirty="0"/>
              <a:t>Item 01: Overview of Assembly Bill 1505 and the Funding Determination Process</a:t>
            </a:r>
          </a:p>
        </p:txBody>
      </p:sp>
    </p:spTree>
    <p:extLst>
      <p:ext uri="{BB962C8B-B14F-4D97-AF65-F5344CB8AC3E}">
        <p14:creationId xmlns:p14="http://schemas.microsoft.com/office/powerpoint/2010/main" val="85302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EFDB29-C927-4104-ABA8-F275FB378505}"/>
              </a:ext>
            </a:extLst>
          </p:cNvPr>
          <p:cNvSpPr>
            <a:spLocks noGrp="1"/>
          </p:cNvSpPr>
          <p:nvPr>
            <p:ph type="title"/>
          </p:nvPr>
        </p:nvSpPr>
        <p:spPr>
          <a:xfrm>
            <a:off x="201478" y="2766218"/>
            <a:ext cx="11794210" cy="1325563"/>
          </a:xfrm>
        </p:spPr>
        <p:txBody>
          <a:bodyPr/>
          <a:lstStyle/>
          <a:p>
            <a:r>
              <a:rPr lang="en-US" dirty="0"/>
              <a:t>Assembly Bills 1505 and 1507</a:t>
            </a:r>
          </a:p>
        </p:txBody>
      </p:sp>
      <p:sp>
        <p:nvSpPr>
          <p:cNvPr id="4" name="Slide Number Placeholder 3">
            <a:extLst>
              <a:ext uri="{FF2B5EF4-FFF2-40B4-BE49-F238E27FC236}">
                <a16:creationId xmlns:a16="http://schemas.microsoft.com/office/drawing/2014/main" id="{396C6785-67CC-43DF-A0FF-01015746AC0B}"/>
              </a:ext>
            </a:extLst>
          </p:cNvPr>
          <p:cNvSpPr>
            <a:spLocks noGrp="1"/>
          </p:cNvSpPr>
          <p:nvPr>
            <p:ph type="sldNum" sz="quarter" idx="12"/>
          </p:nvPr>
        </p:nvSpPr>
        <p:spPr/>
        <p:txBody>
          <a:bodyPr/>
          <a:lstStyle/>
          <a:p>
            <a:fld id="{3E75E900-3A7D-4300-976D-D2FEA3E61EBD}" type="slidenum">
              <a:rPr lang="en-US" smtClean="0"/>
              <a:pPr/>
              <a:t>10</a:t>
            </a:fld>
            <a:endParaRPr lang="en-US" dirty="0"/>
          </a:p>
        </p:txBody>
      </p:sp>
    </p:spTree>
    <p:extLst>
      <p:ext uri="{BB962C8B-B14F-4D97-AF65-F5344CB8AC3E}">
        <p14:creationId xmlns:p14="http://schemas.microsoft.com/office/powerpoint/2010/main" val="373412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C590-85F0-4A29-9E67-941F6268B510}"/>
              </a:ext>
            </a:extLst>
          </p:cNvPr>
          <p:cNvSpPr>
            <a:spLocks noGrp="1"/>
          </p:cNvSpPr>
          <p:nvPr>
            <p:ph type="title"/>
          </p:nvPr>
        </p:nvSpPr>
        <p:spPr/>
        <p:txBody>
          <a:bodyPr/>
          <a:lstStyle/>
          <a:p>
            <a:r>
              <a:rPr lang="en-US" dirty="0"/>
              <a:t>Impacts and Requirements</a:t>
            </a:r>
          </a:p>
        </p:txBody>
      </p:sp>
      <p:sp>
        <p:nvSpPr>
          <p:cNvPr id="5" name="Content Placeholder 4">
            <a:extLst>
              <a:ext uri="{FF2B5EF4-FFF2-40B4-BE49-F238E27FC236}">
                <a16:creationId xmlns:a16="http://schemas.microsoft.com/office/drawing/2014/main" id="{F43CF912-EC43-4E9C-AD78-D82CD07A7E9A}"/>
              </a:ext>
            </a:extLst>
          </p:cNvPr>
          <p:cNvSpPr>
            <a:spLocks noGrp="1"/>
          </p:cNvSpPr>
          <p:nvPr>
            <p:ph sz="half" idx="1"/>
          </p:nvPr>
        </p:nvSpPr>
        <p:spPr>
          <a:xfrm>
            <a:off x="201478" y="1825626"/>
            <a:ext cx="11789042" cy="884324"/>
          </a:xfrm>
        </p:spPr>
        <p:txBody>
          <a:bodyPr>
            <a:normAutofit/>
          </a:bodyPr>
          <a:lstStyle/>
          <a:p>
            <a:pPr marL="0" indent="0">
              <a:buNone/>
            </a:pPr>
            <a:r>
              <a:rPr lang="en-US" dirty="0"/>
              <a:t>AB 1505 impacts various aspects of charter school law and establishes certain requirements, including, but not limited to, the following:</a:t>
            </a:r>
          </a:p>
        </p:txBody>
      </p:sp>
      <p:sp>
        <p:nvSpPr>
          <p:cNvPr id="6" name="Content Placeholder 5">
            <a:extLst>
              <a:ext uri="{FF2B5EF4-FFF2-40B4-BE49-F238E27FC236}">
                <a16:creationId xmlns:a16="http://schemas.microsoft.com/office/drawing/2014/main" id="{7B9B8E39-DDAA-423E-8371-8725EAD11D1F}"/>
              </a:ext>
            </a:extLst>
          </p:cNvPr>
          <p:cNvSpPr>
            <a:spLocks noGrp="1"/>
          </p:cNvSpPr>
          <p:nvPr>
            <p:ph sz="half" idx="2"/>
          </p:nvPr>
        </p:nvSpPr>
        <p:spPr>
          <a:xfrm>
            <a:off x="196311" y="2709949"/>
            <a:ext cx="11794210" cy="3356313"/>
          </a:xfrm>
        </p:spPr>
        <p:txBody>
          <a:bodyPr numCol="2">
            <a:normAutofit/>
          </a:bodyPr>
          <a:lstStyle/>
          <a:p>
            <a:pPr lvl="1"/>
            <a:r>
              <a:rPr lang="en-US" dirty="0"/>
              <a:t>Charter school establishments and renewals</a:t>
            </a:r>
          </a:p>
          <a:p>
            <a:pPr lvl="1"/>
            <a:r>
              <a:rPr lang="en-US" dirty="0"/>
              <a:t>Charter school appeals</a:t>
            </a:r>
          </a:p>
          <a:p>
            <a:pPr lvl="1"/>
            <a:r>
              <a:rPr lang="en-US" dirty="0"/>
              <a:t>Role of the ACCS</a:t>
            </a:r>
          </a:p>
          <a:p>
            <a:pPr lvl="1"/>
            <a:r>
              <a:rPr lang="en-US" dirty="0"/>
              <a:t>CDE-provided aggregate enrollment data</a:t>
            </a:r>
          </a:p>
          <a:p>
            <a:pPr lvl="1"/>
            <a:r>
              <a:rPr lang="en-US" dirty="0"/>
              <a:t>Consideration of verified data</a:t>
            </a:r>
          </a:p>
          <a:p>
            <a:pPr lvl="1"/>
            <a:endParaRPr lang="en-US" dirty="0"/>
          </a:p>
          <a:p>
            <a:pPr lvl="1"/>
            <a:r>
              <a:rPr lang="en-US" dirty="0"/>
              <a:t>Geographic and site limitations</a:t>
            </a:r>
          </a:p>
          <a:p>
            <a:pPr lvl="1"/>
            <a:r>
              <a:rPr lang="en-US" dirty="0"/>
              <a:t>Temporary prohibition on NCB charter schools</a:t>
            </a:r>
          </a:p>
          <a:p>
            <a:pPr lvl="1"/>
            <a:r>
              <a:rPr lang="en-US" dirty="0"/>
              <a:t>“Treat as continuing” requirements</a:t>
            </a:r>
          </a:p>
          <a:p>
            <a:pPr lvl="1"/>
            <a:r>
              <a:rPr lang="en-US" dirty="0"/>
              <a:t>Teacher credentialing requirements</a:t>
            </a:r>
          </a:p>
          <a:p>
            <a:pPr lvl="1"/>
            <a:r>
              <a:rPr lang="en-US" dirty="0"/>
              <a:t>Bill implementation tracking</a:t>
            </a:r>
          </a:p>
          <a:p>
            <a:endParaRPr lang="en-US" dirty="0"/>
          </a:p>
        </p:txBody>
      </p:sp>
      <p:sp>
        <p:nvSpPr>
          <p:cNvPr id="4" name="Slide Number Placeholder 3">
            <a:extLst>
              <a:ext uri="{FF2B5EF4-FFF2-40B4-BE49-F238E27FC236}">
                <a16:creationId xmlns:a16="http://schemas.microsoft.com/office/drawing/2014/main" id="{527D7DAA-4642-4645-B177-A97DA8CB4A84}"/>
              </a:ext>
            </a:extLst>
          </p:cNvPr>
          <p:cNvSpPr>
            <a:spLocks noGrp="1"/>
          </p:cNvSpPr>
          <p:nvPr>
            <p:ph type="sldNum" sz="quarter" idx="12"/>
          </p:nvPr>
        </p:nvSpPr>
        <p:spPr/>
        <p:txBody>
          <a:bodyPr/>
          <a:lstStyle/>
          <a:p>
            <a:fld id="{3E75E900-3A7D-4300-976D-D2FEA3E61EBD}" type="slidenum">
              <a:rPr lang="en-US" smtClean="0"/>
              <a:pPr/>
              <a:t>11</a:t>
            </a:fld>
            <a:endParaRPr lang="en-US" dirty="0"/>
          </a:p>
        </p:txBody>
      </p:sp>
    </p:spTree>
    <p:extLst>
      <p:ext uri="{BB962C8B-B14F-4D97-AF65-F5344CB8AC3E}">
        <p14:creationId xmlns:p14="http://schemas.microsoft.com/office/powerpoint/2010/main" val="156557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2054-1E00-4CDE-9DDE-1CB2E6FEFE93}"/>
              </a:ext>
            </a:extLst>
          </p:cNvPr>
          <p:cNvSpPr>
            <a:spLocks noGrp="1"/>
          </p:cNvSpPr>
          <p:nvPr>
            <p:ph type="title"/>
          </p:nvPr>
        </p:nvSpPr>
        <p:spPr/>
        <p:txBody>
          <a:bodyPr/>
          <a:lstStyle/>
          <a:p>
            <a:r>
              <a:rPr lang="en-US" dirty="0"/>
              <a:t>California Department of Education Implementation Efforts</a:t>
            </a:r>
          </a:p>
        </p:txBody>
      </p:sp>
      <p:sp>
        <p:nvSpPr>
          <p:cNvPr id="3" name="Content Placeholder 2">
            <a:extLst>
              <a:ext uri="{FF2B5EF4-FFF2-40B4-BE49-F238E27FC236}">
                <a16:creationId xmlns:a16="http://schemas.microsoft.com/office/drawing/2014/main" id="{6BC26F0D-6519-4E31-8323-C75027AB4F24}"/>
              </a:ext>
            </a:extLst>
          </p:cNvPr>
          <p:cNvSpPr>
            <a:spLocks noGrp="1"/>
          </p:cNvSpPr>
          <p:nvPr>
            <p:ph idx="1"/>
          </p:nvPr>
        </p:nvSpPr>
        <p:spPr/>
        <p:txBody>
          <a:bodyPr>
            <a:normAutofit/>
          </a:bodyPr>
          <a:lstStyle/>
          <a:p>
            <a:r>
              <a:rPr lang="en-US" sz="2400" dirty="0"/>
              <a:t>SBE information memoranda (October 2019 and June 2020)</a:t>
            </a:r>
          </a:p>
          <a:p>
            <a:r>
              <a:rPr lang="en-US" sz="2400" dirty="0"/>
              <a:t>Charter Schools Division newsletter and Frequently Asked Questions</a:t>
            </a:r>
          </a:p>
          <a:p>
            <a:r>
              <a:rPr lang="en-US" sz="2400" dirty="0"/>
              <a:t>Technical assistance and support</a:t>
            </a:r>
          </a:p>
          <a:p>
            <a:pPr lvl="1"/>
            <a:r>
              <a:rPr lang="en-US" dirty="0"/>
              <a:t>The CDE is prepared to process appeals and make new/continuing charter school determinations, per AB 1505 and 1507</a:t>
            </a:r>
          </a:p>
          <a:p>
            <a:r>
              <a:rPr lang="en-US" sz="2400" dirty="0"/>
              <a:t>Verified data list and aggregate enrollment data</a:t>
            </a:r>
          </a:p>
          <a:p>
            <a:r>
              <a:rPr lang="en-US" sz="2400" dirty="0"/>
              <a:t>Stakeholder engagement opportunities</a:t>
            </a:r>
          </a:p>
          <a:p>
            <a:r>
              <a:rPr lang="en-US" sz="2400" dirty="0"/>
              <a:t>Implementation tracking of bill</a:t>
            </a:r>
          </a:p>
        </p:txBody>
      </p:sp>
      <p:sp>
        <p:nvSpPr>
          <p:cNvPr id="4" name="Slide Number Placeholder 3">
            <a:extLst>
              <a:ext uri="{FF2B5EF4-FFF2-40B4-BE49-F238E27FC236}">
                <a16:creationId xmlns:a16="http://schemas.microsoft.com/office/drawing/2014/main" id="{BF5C9AF1-354C-4591-B1B3-7CFC7D36A34F}"/>
              </a:ext>
            </a:extLst>
          </p:cNvPr>
          <p:cNvSpPr>
            <a:spLocks noGrp="1"/>
          </p:cNvSpPr>
          <p:nvPr>
            <p:ph type="sldNum" sz="quarter" idx="12"/>
          </p:nvPr>
        </p:nvSpPr>
        <p:spPr/>
        <p:txBody>
          <a:bodyPr/>
          <a:lstStyle/>
          <a:p>
            <a:fld id="{3E75E900-3A7D-4300-976D-D2FEA3E61EBD}" type="slidenum">
              <a:rPr lang="en-US" smtClean="0"/>
              <a:pPr/>
              <a:t>12</a:t>
            </a:fld>
            <a:endParaRPr lang="en-US" dirty="0"/>
          </a:p>
        </p:txBody>
      </p:sp>
    </p:spTree>
    <p:extLst>
      <p:ext uri="{BB962C8B-B14F-4D97-AF65-F5344CB8AC3E}">
        <p14:creationId xmlns:p14="http://schemas.microsoft.com/office/powerpoint/2010/main" val="395819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66218"/>
            <a:ext cx="11887200" cy="1325563"/>
          </a:xfrm>
        </p:spPr>
        <p:txBody>
          <a:bodyPr>
            <a:normAutofit fontScale="90000"/>
          </a:bodyPr>
          <a:lstStyle/>
          <a:p>
            <a:r>
              <a:rPr lang="en-US" sz="4800" dirty="0"/>
              <a:t>Charter School Renewals:</a:t>
            </a:r>
            <a:br>
              <a:rPr lang="en-US" sz="4800" dirty="0"/>
            </a:br>
            <a:r>
              <a:rPr lang="en-US" sz="4800" dirty="0"/>
              <a:t>Criteria for Performance Categories</a:t>
            </a:r>
          </a:p>
        </p:txBody>
      </p:sp>
      <p:sp>
        <p:nvSpPr>
          <p:cNvPr id="3" name="Slide Number Placeholder 2">
            <a:extLst>
              <a:ext uri="{FF2B5EF4-FFF2-40B4-BE49-F238E27FC236}">
                <a16:creationId xmlns:a16="http://schemas.microsoft.com/office/drawing/2014/main" id="{CBF7D91B-DAD9-4E89-8288-ED5446F50AA9}"/>
              </a:ext>
            </a:extLst>
          </p:cNvPr>
          <p:cNvSpPr>
            <a:spLocks noGrp="1"/>
          </p:cNvSpPr>
          <p:nvPr>
            <p:ph type="sldNum" sz="quarter" idx="12"/>
          </p:nvPr>
        </p:nvSpPr>
        <p:spPr/>
        <p:txBody>
          <a:bodyPr/>
          <a:lstStyle/>
          <a:p>
            <a:fld id="{E3F07B27-5348-4263-B67F-EF7FF0A6AD4A}" type="slidenum">
              <a:rPr lang="en-US" smtClean="0"/>
              <a:pPr/>
              <a:t>13</a:t>
            </a:fld>
            <a:endParaRPr lang="en-US" dirty="0"/>
          </a:p>
        </p:txBody>
      </p:sp>
    </p:spTree>
    <p:extLst>
      <p:ext uri="{BB962C8B-B14F-4D97-AF65-F5344CB8AC3E}">
        <p14:creationId xmlns:p14="http://schemas.microsoft.com/office/powerpoint/2010/main" val="309184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566B-3210-49EF-A44E-9B0F1FBDA2BC}"/>
              </a:ext>
            </a:extLst>
          </p:cNvPr>
          <p:cNvSpPr>
            <a:spLocks noGrp="1"/>
          </p:cNvSpPr>
          <p:nvPr>
            <p:ph type="title"/>
          </p:nvPr>
        </p:nvSpPr>
        <p:spPr/>
        <p:txBody>
          <a:bodyPr/>
          <a:lstStyle/>
          <a:p>
            <a:r>
              <a:rPr lang="en-US" dirty="0"/>
              <a:t>Alternative Schools: State and Local Indicators</a:t>
            </a:r>
          </a:p>
        </p:txBody>
      </p:sp>
      <p:sp>
        <p:nvSpPr>
          <p:cNvPr id="3" name="Content Placeholder 2">
            <a:extLst>
              <a:ext uri="{FF2B5EF4-FFF2-40B4-BE49-F238E27FC236}">
                <a16:creationId xmlns:a16="http://schemas.microsoft.com/office/drawing/2014/main" id="{938086C3-E50C-4618-BB1C-55AEA0B7C597}"/>
              </a:ext>
            </a:extLst>
          </p:cNvPr>
          <p:cNvSpPr>
            <a:spLocks noGrp="1"/>
          </p:cNvSpPr>
          <p:nvPr>
            <p:ph idx="1"/>
          </p:nvPr>
        </p:nvSpPr>
        <p:spPr/>
        <p:txBody>
          <a:bodyPr/>
          <a:lstStyle/>
          <a:p>
            <a:r>
              <a:rPr lang="en-US" sz="2800" dirty="0"/>
              <a:t>Dashboard Alternative Schools Status (DASS) schools are not placed in a performance category (California </a:t>
            </a:r>
            <a:r>
              <a:rPr lang="en-US" sz="2800" i="1" dirty="0"/>
              <a:t>Education Code </a:t>
            </a:r>
            <a:r>
              <a:rPr lang="en-US" sz="2800" dirty="0"/>
              <a:t>[</a:t>
            </a:r>
            <a:r>
              <a:rPr lang="en-US" sz="2800" i="1" dirty="0"/>
              <a:t>EC</a:t>
            </a:r>
            <a:r>
              <a:rPr lang="en-US" sz="2800" dirty="0"/>
              <a:t>] Section 47607[c][7])</a:t>
            </a:r>
          </a:p>
          <a:p>
            <a:r>
              <a:rPr lang="en-US" sz="2800" dirty="0"/>
              <a:t>For DASS renewals, charter authorizers shall consider the following:</a:t>
            </a:r>
          </a:p>
          <a:p>
            <a:pPr lvl="1"/>
            <a:r>
              <a:rPr lang="en-US" sz="2400" dirty="0"/>
              <a:t>Performance on the state and local indicators in the California School Dashboard (Dashboard)</a:t>
            </a:r>
          </a:p>
        </p:txBody>
      </p:sp>
      <p:sp>
        <p:nvSpPr>
          <p:cNvPr id="4" name="Slide Number Placeholder 3">
            <a:extLst>
              <a:ext uri="{FF2B5EF4-FFF2-40B4-BE49-F238E27FC236}">
                <a16:creationId xmlns:a16="http://schemas.microsoft.com/office/drawing/2014/main" id="{D578ACAA-DC37-421E-999B-5B23E01DE5BD}"/>
              </a:ext>
            </a:extLst>
          </p:cNvPr>
          <p:cNvSpPr>
            <a:spLocks noGrp="1"/>
          </p:cNvSpPr>
          <p:nvPr>
            <p:ph type="sldNum" sz="quarter" idx="12"/>
          </p:nvPr>
        </p:nvSpPr>
        <p:spPr/>
        <p:txBody>
          <a:bodyPr/>
          <a:lstStyle/>
          <a:p>
            <a:fld id="{3E75E900-3A7D-4300-976D-D2FEA3E61EBD}" type="slidenum">
              <a:rPr lang="en-US" smtClean="0"/>
              <a:pPr/>
              <a:t>14</a:t>
            </a:fld>
            <a:endParaRPr lang="en-US" dirty="0"/>
          </a:p>
        </p:txBody>
      </p:sp>
    </p:spTree>
    <p:extLst>
      <p:ext uri="{BB962C8B-B14F-4D97-AF65-F5344CB8AC3E}">
        <p14:creationId xmlns:p14="http://schemas.microsoft.com/office/powerpoint/2010/main" val="155667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BB80-2722-4C06-B7E1-C69DEB0DCFE0}"/>
              </a:ext>
            </a:extLst>
          </p:cNvPr>
          <p:cNvSpPr>
            <a:spLocks noGrp="1"/>
          </p:cNvSpPr>
          <p:nvPr>
            <p:ph type="title"/>
          </p:nvPr>
        </p:nvSpPr>
        <p:spPr/>
        <p:txBody>
          <a:bodyPr/>
          <a:lstStyle/>
          <a:p>
            <a:r>
              <a:rPr lang="en-US" dirty="0"/>
              <a:t>Alternative Schools: Alternative Metrics</a:t>
            </a:r>
          </a:p>
        </p:txBody>
      </p:sp>
      <p:sp>
        <p:nvSpPr>
          <p:cNvPr id="3" name="Content Placeholder 2">
            <a:extLst>
              <a:ext uri="{FF2B5EF4-FFF2-40B4-BE49-F238E27FC236}">
                <a16:creationId xmlns:a16="http://schemas.microsoft.com/office/drawing/2014/main" id="{7C4C5FAC-C6E9-4B90-BC50-061D42233EA1}"/>
              </a:ext>
            </a:extLst>
          </p:cNvPr>
          <p:cNvSpPr>
            <a:spLocks noGrp="1"/>
          </p:cNvSpPr>
          <p:nvPr>
            <p:ph idx="1"/>
          </p:nvPr>
        </p:nvSpPr>
        <p:spPr/>
        <p:txBody>
          <a:bodyPr/>
          <a:lstStyle/>
          <a:p>
            <a:r>
              <a:rPr lang="en-US" sz="2800" dirty="0"/>
              <a:t>In addition, charter school authorizers must meet with the charter school during the first year of the charter school’s term to mutually agree to discuss alternative metrics to be considered and shall notify the charter school of the alternative metrics to be used within 30 days of the meeting</a:t>
            </a:r>
          </a:p>
        </p:txBody>
      </p:sp>
      <p:sp>
        <p:nvSpPr>
          <p:cNvPr id="4" name="Slide Number Placeholder 3">
            <a:extLst>
              <a:ext uri="{FF2B5EF4-FFF2-40B4-BE49-F238E27FC236}">
                <a16:creationId xmlns:a16="http://schemas.microsoft.com/office/drawing/2014/main" id="{F18F5F4F-F004-4E4D-A918-08916D11D1A2}"/>
              </a:ext>
            </a:extLst>
          </p:cNvPr>
          <p:cNvSpPr>
            <a:spLocks noGrp="1"/>
          </p:cNvSpPr>
          <p:nvPr>
            <p:ph type="sldNum" sz="quarter" idx="12"/>
          </p:nvPr>
        </p:nvSpPr>
        <p:spPr/>
        <p:txBody>
          <a:bodyPr/>
          <a:lstStyle/>
          <a:p>
            <a:fld id="{3E75E900-3A7D-4300-976D-D2FEA3E61EBD}" type="slidenum">
              <a:rPr lang="en-US" smtClean="0"/>
              <a:pPr/>
              <a:t>15</a:t>
            </a:fld>
            <a:endParaRPr lang="en-US" dirty="0"/>
          </a:p>
        </p:txBody>
      </p:sp>
    </p:spTree>
    <p:extLst>
      <p:ext uri="{BB962C8B-B14F-4D97-AF65-F5344CB8AC3E}">
        <p14:creationId xmlns:p14="http://schemas.microsoft.com/office/powerpoint/2010/main" val="318287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BC7F6-3ED7-465D-9C07-A97171A33C40}"/>
              </a:ext>
            </a:extLst>
          </p:cNvPr>
          <p:cNvSpPr>
            <a:spLocks noGrp="1"/>
          </p:cNvSpPr>
          <p:nvPr>
            <p:ph type="title"/>
          </p:nvPr>
        </p:nvSpPr>
        <p:spPr/>
        <p:txBody>
          <a:bodyPr/>
          <a:lstStyle/>
          <a:p>
            <a:r>
              <a:rPr lang="en-US" dirty="0"/>
              <a:t>Three Performance Categories</a:t>
            </a:r>
          </a:p>
        </p:txBody>
      </p:sp>
      <p:sp>
        <p:nvSpPr>
          <p:cNvPr id="4" name="Content Placeholder 3">
            <a:extLst>
              <a:ext uri="{FF2B5EF4-FFF2-40B4-BE49-F238E27FC236}">
                <a16:creationId xmlns:a16="http://schemas.microsoft.com/office/drawing/2014/main" id="{A3C857F5-F926-4E5A-8179-52F924DD4FEC}"/>
              </a:ext>
            </a:extLst>
          </p:cNvPr>
          <p:cNvSpPr>
            <a:spLocks noGrp="1"/>
          </p:cNvSpPr>
          <p:nvPr>
            <p:ph idx="1"/>
          </p:nvPr>
        </p:nvSpPr>
        <p:spPr/>
        <p:txBody>
          <a:bodyPr>
            <a:normAutofit lnSpcReduction="10000"/>
          </a:bodyPr>
          <a:lstStyle/>
          <a:p>
            <a:r>
              <a:rPr lang="en-US" sz="2800" dirty="0"/>
              <a:t>High Performing: Presumptive renewal if the charter school meets the established renewal criteria – </a:t>
            </a:r>
            <a:r>
              <a:rPr lang="en-US" sz="2800" i="1" dirty="0"/>
              <a:t>EC</a:t>
            </a:r>
            <a:r>
              <a:rPr lang="en-US" sz="2800" dirty="0"/>
              <a:t> Section 47607</a:t>
            </a:r>
          </a:p>
          <a:p>
            <a:r>
              <a:rPr lang="en-US" sz="2800" dirty="0"/>
              <a:t>Low Performing: Presumptive non-renewal if the charter school meets the non-renewal criteria; however, the law allows for a second review opportunity – </a:t>
            </a:r>
            <a:r>
              <a:rPr lang="en-US" sz="2800" i="1" dirty="0"/>
              <a:t>EC </a:t>
            </a:r>
            <a:r>
              <a:rPr lang="en-US" sz="2800" dirty="0"/>
              <a:t>Section 47607.2</a:t>
            </a:r>
          </a:p>
          <a:p>
            <a:pPr>
              <a:spcAft>
                <a:spcPts val="1200"/>
              </a:spcAft>
            </a:pPr>
            <a:r>
              <a:rPr lang="en-US" sz="2800" dirty="0"/>
              <a:t>Middle Performing: These schools will be evaluated using additional data – </a:t>
            </a:r>
            <a:r>
              <a:rPr lang="en-US" sz="2800" i="1" dirty="0"/>
              <a:t>EC </a:t>
            </a:r>
            <a:r>
              <a:rPr lang="en-US" sz="2800" dirty="0"/>
              <a:t>sections 47607(c)(5) and 47607.2(b)</a:t>
            </a:r>
          </a:p>
          <a:p>
            <a:pPr marL="0" indent="0">
              <a:buNone/>
            </a:pPr>
            <a:r>
              <a:rPr lang="en-US" sz="2400" dirty="0"/>
              <a:t>Note: The CDE publicly posted a data file that provides the performance categories for all non-DASS charter schools, which is available at </a:t>
            </a:r>
            <a:r>
              <a:rPr lang="en-US" sz="2400" dirty="0">
                <a:solidFill>
                  <a:srgbClr val="0070C0"/>
                </a:solidFill>
                <a:hlinkClick r:id="rId3" tooltip="non-DASS Charter Schools">
                  <a:extLst>
                    <a:ext uri="{A12FA001-AC4F-418D-AE19-62706E023703}">
                      <ahyp:hlinkClr xmlns:ahyp="http://schemas.microsoft.com/office/drawing/2018/hyperlinkcolor" val="tx"/>
                    </a:ext>
                  </a:extLst>
                </a:hlinkClick>
              </a:rPr>
              <a:t>https://www.cde.ca.gov/sp/ch/ab1505.asp</a:t>
            </a:r>
            <a:endParaRPr lang="en-US" sz="2400" dirty="0">
              <a:solidFill>
                <a:srgbClr val="0070C0"/>
              </a:solidFill>
            </a:endParaRPr>
          </a:p>
        </p:txBody>
      </p:sp>
      <p:sp>
        <p:nvSpPr>
          <p:cNvPr id="2" name="Slide Number Placeholder 1">
            <a:extLst>
              <a:ext uri="{FF2B5EF4-FFF2-40B4-BE49-F238E27FC236}">
                <a16:creationId xmlns:a16="http://schemas.microsoft.com/office/drawing/2014/main" id="{6B31C117-6196-42AE-96AD-04C833345403}"/>
              </a:ext>
            </a:extLst>
          </p:cNvPr>
          <p:cNvSpPr>
            <a:spLocks noGrp="1"/>
          </p:cNvSpPr>
          <p:nvPr>
            <p:ph type="sldNum" sz="quarter" idx="12"/>
          </p:nvPr>
        </p:nvSpPr>
        <p:spPr/>
        <p:txBody>
          <a:bodyPr/>
          <a:lstStyle/>
          <a:p>
            <a:fld id="{3E75E900-3A7D-4300-976D-D2FEA3E61EBD}" type="slidenum">
              <a:rPr lang="en-US" smtClean="0"/>
              <a:pPr/>
              <a:t>16</a:t>
            </a:fld>
            <a:endParaRPr lang="en-US" dirty="0"/>
          </a:p>
        </p:txBody>
      </p:sp>
    </p:spTree>
    <p:extLst>
      <p:ext uri="{BB962C8B-B14F-4D97-AF65-F5344CB8AC3E}">
        <p14:creationId xmlns:p14="http://schemas.microsoft.com/office/powerpoint/2010/main" val="47292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9EAE-1EF3-413E-B6BD-E6348EBF6E0B}"/>
              </a:ext>
            </a:extLst>
          </p:cNvPr>
          <p:cNvSpPr>
            <a:spLocks noGrp="1"/>
          </p:cNvSpPr>
          <p:nvPr>
            <p:ph type="title"/>
          </p:nvPr>
        </p:nvSpPr>
        <p:spPr/>
        <p:txBody>
          <a:bodyPr/>
          <a:lstStyle/>
          <a:p>
            <a:r>
              <a:rPr lang="en-US" dirty="0"/>
              <a:t>Additional Criteria for Denying a Renewal</a:t>
            </a:r>
          </a:p>
        </p:txBody>
      </p:sp>
      <p:sp>
        <p:nvSpPr>
          <p:cNvPr id="3" name="Content Placeholder 2">
            <a:extLst>
              <a:ext uri="{FF2B5EF4-FFF2-40B4-BE49-F238E27FC236}">
                <a16:creationId xmlns:a16="http://schemas.microsoft.com/office/drawing/2014/main" id="{C45237D3-CB04-4C66-8DF5-617E04FEA460}"/>
              </a:ext>
            </a:extLst>
          </p:cNvPr>
          <p:cNvSpPr>
            <a:spLocks noGrp="1"/>
          </p:cNvSpPr>
          <p:nvPr>
            <p:ph idx="1"/>
          </p:nvPr>
        </p:nvSpPr>
        <p:spPr/>
        <p:txBody>
          <a:bodyPr>
            <a:normAutofit/>
          </a:bodyPr>
          <a:lstStyle/>
          <a:p>
            <a:r>
              <a:rPr lang="en-US" sz="2800" dirty="0"/>
              <a:t>Per </a:t>
            </a:r>
            <a:r>
              <a:rPr lang="en-US" sz="2800" i="1" dirty="0"/>
              <a:t>EC</a:t>
            </a:r>
            <a:r>
              <a:rPr lang="en-US" sz="2800" dirty="0"/>
              <a:t> Section 47607(e), a chartering authority may deny renewal of DASS charter schools and non-DASS charter schools in any of the three performance categories if:</a:t>
            </a:r>
          </a:p>
          <a:p>
            <a:pPr lvl="1"/>
            <a:r>
              <a:rPr lang="en-US" sz="2400" dirty="0"/>
              <a:t>There is finding that the school is unlikely to successfully implement the program due to substantial </a:t>
            </a:r>
            <a:r>
              <a:rPr lang="en-US" sz="2400" b="1" dirty="0"/>
              <a:t>fiscal</a:t>
            </a:r>
            <a:r>
              <a:rPr lang="en-US" sz="2400" dirty="0"/>
              <a:t> or </a:t>
            </a:r>
            <a:r>
              <a:rPr lang="en-US" sz="2400" b="1" dirty="0"/>
              <a:t>governance factors</a:t>
            </a:r>
            <a:r>
              <a:rPr lang="en-US" sz="2400" dirty="0"/>
              <a:t>, or </a:t>
            </a:r>
          </a:p>
          <a:p>
            <a:pPr lvl="1"/>
            <a:r>
              <a:rPr lang="en-US" sz="2400" dirty="0"/>
              <a:t>The charter school is not serving all pupils who wish to attend</a:t>
            </a:r>
          </a:p>
        </p:txBody>
      </p:sp>
      <p:sp>
        <p:nvSpPr>
          <p:cNvPr id="4" name="Slide Number Placeholder 3">
            <a:extLst>
              <a:ext uri="{FF2B5EF4-FFF2-40B4-BE49-F238E27FC236}">
                <a16:creationId xmlns:a16="http://schemas.microsoft.com/office/drawing/2014/main" id="{E7BA27CD-066B-4BBB-9D16-8849B3FE4AE3}"/>
              </a:ext>
            </a:extLst>
          </p:cNvPr>
          <p:cNvSpPr>
            <a:spLocks noGrp="1"/>
          </p:cNvSpPr>
          <p:nvPr>
            <p:ph type="sldNum" sz="quarter" idx="12"/>
          </p:nvPr>
        </p:nvSpPr>
        <p:spPr/>
        <p:txBody>
          <a:bodyPr/>
          <a:lstStyle/>
          <a:p>
            <a:fld id="{3E75E900-3A7D-4300-976D-D2FEA3E61EBD}" type="slidenum">
              <a:rPr lang="en-US" smtClean="0"/>
              <a:pPr/>
              <a:t>17</a:t>
            </a:fld>
            <a:endParaRPr lang="en-US" dirty="0"/>
          </a:p>
        </p:txBody>
      </p:sp>
    </p:spTree>
    <p:extLst>
      <p:ext uri="{BB962C8B-B14F-4D97-AF65-F5344CB8AC3E}">
        <p14:creationId xmlns:p14="http://schemas.microsoft.com/office/powerpoint/2010/main" val="284811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9A07-E34D-4290-ACF3-6D7D324FE475}"/>
              </a:ext>
            </a:extLst>
          </p:cNvPr>
          <p:cNvSpPr>
            <a:spLocks noGrp="1"/>
          </p:cNvSpPr>
          <p:nvPr>
            <p:ph type="title"/>
          </p:nvPr>
        </p:nvSpPr>
        <p:spPr/>
        <p:txBody>
          <a:bodyPr/>
          <a:lstStyle/>
          <a:p>
            <a:r>
              <a:rPr lang="en-US"/>
              <a:t>Terminology: Academic Indicators</a:t>
            </a:r>
            <a:endParaRPr lang="en-US" dirty="0"/>
          </a:p>
        </p:txBody>
      </p:sp>
      <p:sp>
        <p:nvSpPr>
          <p:cNvPr id="3" name="Content Placeholder 2">
            <a:extLst>
              <a:ext uri="{FF2B5EF4-FFF2-40B4-BE49-F238E27FC236}">
                <a16:creationId xmlns:a16="http://schemas.microsoft.com/office/drawing/2014/main" id="{BA9F328A-34B6-4377-BCD3-3E66B7222228}"/>
              </a:ext>
            </a:extLst>
          </p:cNvPr>
          <p:cNvSpPr>
            <a:spLocks noGrp="1"/>
          </p:cNvSpPr>
          <p:nvPr>
            <p:ph idx="1"/>
          </p:nvPr>
        </p:nvSpPr>
        <p:spPr/>
        <p:txBody>
          <a:bodyPr>
            <a:normAutofit/>
          </a:bodyPr>
          <a:lstStyle/>
          <a:p>
            <a:r>
              <a:rPr lang="en-US" sz="2800" dirty="0"/>
              <a:t>Academic Indicators are defined in AB 1505 as follows (</a:t>
            </a:r>
            <a:r>
              <a:rPr lang="en-US" sz="2800" i="1" dirty="0"/>
              <a:t>EC </a:t>
            </a:r>
            <a:r>
              <a:rPr lang="en-US" sz="2800" dirty="0"/>
              <a:t>Section 47607[c][3]):</a:t>
            </a:r>
          </a:p>
          <a:p>
            <a:pPr lvl="1"/>
            <a:r>
              <a:rPr lang="en-US" sz="2400" dirty="0"/>
              <a:t>English Language Arts/Literacy (ELA)</a:t>
            </a:r>
          </a:p>
          <a:p>
            <a:pPr lvl="1"/>
            <a:r>
              <a:rPr lang="en-US" sz="2400" dirty="0"/>
              <a:t>Mathematics</a:t>
            </a:r>
          </a:p>
          <a:p>
            <a:pPr lvl="1"/>
            <a:r>
              <a:rPr lang="en-US" sz="2400" dirty="0"/>
              <a:t>College/Career Indicator (CCI)</a:t>
            </a:r>
          </a:p>
          <a:p>
            <a:pPr lvl="1"/>
            <a:r>
              <a:rPr lang="en-US" sz="2400" dirty="0"/>
              <a:t>English Learner Progress Indicator (ELPI)</a:t>
            </a:r>
          </a:p>
        </p:txBody>
      </p:sp>
      <p:sp>
        <p:nvSpPr>
          <p:cNvPr id="4" name="Slide Number Placeholder 3">
            <a:extLst>
              <a:ext uri="{FF2B5EF4-FFF2-40B4-BE49-F238E27FC236}">
                <a16:creationId xmlns:a16="http://schemas.microsoft.com/office/drawing/2014/main" id="{56204B74-6B9D-46C9-9E5E-EF55FA52725B}"/>
              </a:ext>
            </a:extLst>
          </p:cNvPr>
          <p:cNvSpPr>
            <a:spLocks noGrp="1"/>
          </p:cNvSpPr>
          <p:nvPr>
            <p:ph type="sldNum" sz="quarter" idx="12"/>
          </p:nvPr>
        </p:nvSpPr>
        <p:spPr/>
        <p:txBody>
          <a:bodyPr/>
          <a:lstStyle/>
          <a:p>
            <a:fld id="{3E75E900-3A7D-4300-976D-D2FEA3E61EBD}" type="slidenum">
              <a:rPr lang="en-US" smtClean="0"/>
              <a:pPr/>
              <a:t>18</a:t>
            </a:fld>
            <a:endParaRPr lang="en-US" dirty="0"/>
          </a:p>
        </p:txBody>
      </p:sp>
    </p:spTree>
    <p:extLst>
      <p:ext uri="{BB962C8B-B14F-4D97-AF65-F5344CB8AC3E}">
        <p14:creationId xmlns:p14="http://schemas.microsoft.com/office/powerpoint/2010/main" val="406231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188C-8AE6-4657-896D-7D7151ED839E}"/>
              </a:ext>
            </a:extLst>
          </p:cNvPr>
          <p:cNvSpPr>
            <a:spLocks noGrp="1"/>
          </p:cNvSpPr>
          <p:nvPr>
            <p:ph type="title"/>
          </p:nvPr>
        </p:nvSpPr>
        <p:spPr/>
        <p:txBody>
          <a:bodyPr/>
          <a:lstStyle/>
          <a:p>
            <a:r>
              <a:rPr lang="en-US"/>
              <a:t>Terminology: Statewide Average</a:t>
            </a:r>
            <a:endParaRPr lang="en-US" dirty="0"/>
          </a:p>
        </p:txBody>
      </p:sp>
      <p:sp>
        <p:nvSpPr>
          <p:cNvPr id="3" name="Content Placeholder 2">
            <a:extLst>
              <a:ext uri="{FF2B5EF4-FFF2-40B4-BE49-F238E27FC236}">
                <a16:creationId xmlns:a16="http://schemas.microsoft.com/office/drawing/2014/main" id="{E8C32698-9D4C-4AF9-8C18-10A024681C5D}"/>
              </a:ext>
            </a:extLst>
          </p:cNvPr>
          <p:cNvSpPr>
            <a:spLocks noGrp="1"/>
          </p:cNvSpPr>
          <p:nvPr>
            <p:ph idx="1"/>
          </p:nvPr>
        </p:nvSpPr>
        <p:spPr/>
        <p:txBody>
          <a:bodyPr>
            <a:normAutofit/>
          </a:bodyPr>
          <a:lstStyle/>
          <a:p>
            <a:r>
              <a:rPr lang="en-US" sz="2800" dirty="0"/>
              <a:t>AB 1505 requires the performance of charter schools, and their student groups, be compared with the statewide average on the four state academic indicators</a:t>
            </a:r>
          </a:p>
          <a:p>
            <a:r>
              <a:rPr lang="en-US" sz="2800" dirty="0"/>
              <a:t>“Status” is being used as the “statewide average” for the academic indicators because:</a:t>
            </a:r>
          </a:p>
          <a:p>
            <a:pPr lvl="1"/>
            <a:r>
              <a:rPr lang="en-US" sz="2400" dirty="0"/>
              <a:t>The term “average” refers to a number</a:t>
            </a:r>
          </a:p>
          <a:p>
            <a:pPr lvl="1"/>
            <a:r>
              <a:rPr lang="en-US" sz="2400" dirty="0"/>
              <a:t>Status is much more precise than a color</a:t>
            </a:r>
          </a:p>
        </p:txBody>
      </p:sp>
      <p:sp>
        <p:nvSpPr>
          <p:cNvPr id="4" name="Slide Number Placeholder 3">
            <a:extLst>
              <a:ext uri="{FF2B5EF4-FFF2-40B4-BE49-F238E27FC236}">
                <a16:creationId xmlns:a16="http://schemas.microsoft.com/office/drawing/2014/main" id="{B9537305-6EFD-401A-8ADC-D003DAFA641A}"/>
              </a:ext>
            </a:extLst>
          </p:cNvPr>
          <p:cNvSpPr>
            <a:spLocks noGrp="1"/>
          </p:cNvSpPr>
          <p:nvPr>
            <p:ph type="sldNum" sz="quarter" idx="12"/>
          </p:nvPr>
        </p:nvSpPr>
        <p:spPr/>
        <p:txBody>
          <a:bodyPr/>
          <a:lstStyle/>
          <a:p>
            <a:fld id="{3E75E900-3A7D-4300-976D-D2FEA3E61EBD}" type="slidenum">
              <a:rPr lang="en-US" smtClean="0"/>
              <a:pPr/>
              <a:t>19</a:t>
            </a:fld>
            <a:endParaRPr lang="en-US" dirty="0"/>
          </a:p>
        </p:txBody>
      </p:sp>
    </p:spTree>
    <p:extLst>
      <p:ext uri="{BB962C8B-B14F-4D97-AF65-F5344CB8AC3E}">
        <p14:creationId xmlns:p14="http://schemas.microsoft.com/office/powerpoint/2010/main" val="296312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2419F-7ED1-49D2-B4A3-42D87772E777}"/>
              </a:ext>
            </a:extLst>
          </p:cNvPr>
          <p:cNvSpPr>
            <a:spLocks noGrp="1"/>
          </p:cNvSpPr>
          <p:nvPr>
            <p:ph type="title"/>
          </p:nvPr>
        </p:nvSpPr>
        <p:spPr/>
        <p:txBody>
          <a:bodyPr/>
          <a:lstStyle/>
          <a:p>
            <a:r>
              <a:rPr lang="en-US" dirty="0"/>
              <a:t>Purpose of this Presentation</a:t>
            </a:r>
          </a:p>
        </p:txBody>
      </p:sp>
      <p:sp>
        <p:nvSpPr>
          <p:cNvPr id="5" name="Content Placeholder 4">
            <a:extLst>
              <a:ext uri="{FF2B5EF4-FFF2-40B4-BE49-F238E27FC236}">
                <a16:creationId xmlns:a16="http://schemas.microsoft.com/office/drawing/2014/main" id="{3A9A8744-8304-4E8A-BDF2-B9424656567A}"/>
              </a:ext>
            </a:extLst>
          </p:cNvPr>
          <p:cNvSpPr>
            <a:spLocks noGrp="1"/>
          </p:cNvSpPr>
          <p:nvPr>
            <p:ph idx="1"/>
          </p:nvPr>
        </p:nvSpPr>
        <p:spPr/>
        <p:txBody>
          <a:bodyPr/>
          <a:lstStyle/>
          <a:p>
            <a:pPr marL="0" indent="0">
              <a:spcBef>
                <a:spcPts val="0"/>
              </a:spcBef>
              <a:spcAft>
                <a:spcPts val="1200"/>
              </a:spcAft>
              <a:buNone/>
            </a:pPr>
            <a:r>
              <a:rPr lang="en-US" dirty="0"/>
              <a:t>The purpose of this presentation is to provide Advisory Commission on Charter Schools (ACCS) members with an overview of the impact of Assembly Bills 1505 and 1507 with an emphasis on its role in the charter appeal process.</a:t>
            </a:r>
          </a:p>
          <a:p>
            <a:pPr marL="0" indent="0">
              <a:spcBef>
                <a:spcPts val="0"/>
              </a:spcBef>
              <a:spcAft>
                <a:spcPts val="1200"/>
              </a:spcAft>
              <a:buNone/>
            </a:pPr>
            <a:r>
              <a:rPr lang="en-US" dirty="0"/>
              <a:t>In this presentation, ACCS members will also be provided with an overview of the funding determination request process.</a:t>
            </a:r>
          </a:p>
          <a:p>
            <a:pPr marL="0" indent="0">
              <a:buNone/>
            </a:pPr>
            <a:r>
              <a:rPr lang="en-US" dirty="0"/>
              <a:t>This is an information item only; no action will be taken by the ACCS.</a:t>
            </a:r>
          </a:p>
        </p:txBody>
      </p:sp>
      <p:sp>
        <p:nvSpPr>
          <p:cNvPr id="6" name="Slide Number Placeholder 5">
            <a:extLst>
              <a:ext uri="{FF2B5EF4-FFF2-40B4-BE49-F238E27FC236}">
                <a16:creationId xmlns:a16="http://schemas.microsoft.com/office/drawing/2014/main" id="{C880D557-B816-4E56-A568-25289D0E81B2}"/>
              </a:ext>
            </a:extLst>
          </p:cNvPr>
          <p:cNvSpPr>
            <a:spLocks noGrp="1"/>
          </p:cNvSpPr>
          <p:nvPr>
            <p:ph type="sldNum" sz="quarter" idx="12"/>
          </p:nvPr>
        </p:nvSpPr>
        <p:spPr/>
        <p:txBody>
          <a:bodyPr/>
          <a:lstStyle/>
          <a:p>
            <a:fld id="{3E75E900-3A7D-4300-976D-D2FEA3E61EBD}" type="slidenum">
              <a:rPr lang="en-US" smtClean="0"/>
              <a:t>2</a:t>
            </a:fld>
            <a:endParaRPr lang="en-US" dirty="0"/>
          </a:p>
        </p:txBody>
      </p:sp>
    </p:spTree>
    <p:extLst>
      <p:ext uri="{BB962C8B-B14F-4D97-AF65-F5344CB8AC3E}">
        <p14:creationId xmlns:p14="http://schemas.microsoft.com/office/powerpoint/2010/main" val="14465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7D48-9379-C441-A052-7DADB2EBC1D5}"/>
              </a:ext>
            </a:extLst>
          </p:cNvPr>
          <p:cNvSpPr>
            <a:spLocks noGrp="1"/>
          </p:cNvSpPr>
          <p:nvPr>
            <p:ph type="title"/>
          </p:nvPr>
        </p:nvSpPr>
        <p:spPr/>
        <p:txBody>
          <a:bodyPr/>
          <a:lstStyle/>
          <a:p>
            <a:r>
              <a:rPr lang="en-US" dirty="0"/>
              <a:t>Criteria for Performance Categories</a:t>
            </a:r>
          </a:p>
        </p:txBody>
      </p:sp>
      <p:sp>
        <p:nvSpPr>
          <p:cNvPr id="3" name="Content Placeholder 2">
            <a:extLst>
              <a:ext uri="{FF2B5EF4-FFF2-40B4-BE49-F238E27FC236}">
                <a16:creationId xmlns:a16="http://schemas.microsoft.com/office/drawing/2014/main" id="{430000EF-15B9-A54D-94D7-78B6A394751E}"/>
              </a:ext>
            </a:extLst>
          </p:cNvPr>
          <p:cNvSpPr>
            <a:spLocks noGrp="1"/>
          </p:cNvSpPr>
          <p:nvPr>
            <p:ph idx="1"/>
          </p:nvPr>
        </p:nvSpPr>
        <p:spPr/>
        <p:txBody>
          <a:bodyPr>
            <a:normAutofit/>
          </a:bodyPr>
          <a:lstStyle/>
          <a:p>
            <a:r>
              <a:rPr lang="en-US" sz="2800" dirty="0"/>
              <a:t>A school may be placed into the high, middle, low performance categories based on two different methodologies:</a:t>
            </a:r>
          </a:p>
          <a:p>
            <a:pPr lvl="1"/>
            <a:r>
              <a:rPr lang="en-US" sz="2400" dirty="0"/>
              <a:t>Criterion 1: Based on the colors received for all the state indicators in the Dashboard</a:t>
            </a:r>
          </a:p>
          <a:p>
            <a:pPr lvl="2"/>
            <a:r>
              <a:rPr lang="en-US" sz="2400" dirty="0">
                <a:solidFill>
                  <a:schemeClr val="bg1"/>
                </a:solidFill>
              </a:rPr>
              <a:t>Schoolwide data only</a:t>
            </a:r>
          </a:p>
          <a:p>
            <a:pPr lvl="1"/>
            <a:r>
              <a:rPr lang="en-US" sz="2400" dirty="0"/>
              <a:t>Criterion 2: Based on the “Status” for all academic indicators with 30 or more students</a:t>
            </a:r>
          </a:p>
          <a:p>
            <a:pPr lvl="2"/>
            <a:r>
              <a:rPr lang="en-US" sz="2400" dirty="0">
                <a:solidFill>
                  <a:schemeClr val="bg1"/>
                </a:solidFill>
              </a:rPr>
              <a:t>Schoolwide and student-group data considered</a:t>
            </a:r>
          </a:p>
        </p:txBody>
      </p:sp>
      <p:sp>
        <p:nvSpPr>
          <p:cNvPr id="4" name="Slide Number Placeholder 3">
            <a:extLst>
              <a:ext uri="{FF2B5EF4-FFF2-40B4-BE49-F238E27FC236}">
                <a16:creationId xmlns:a16="http://schemas.microsoft.com/office/drawing/2014/main" id="{E19A1979-8DF4-48CA-B8E0-3835402AE27B}"/>
              </a:ext>
            </a:extLst>
          </p:cNvPr>
          <p:cNvSpPr>
            <a:spLocks noGrp="1"/>
          </p:cNvSpPr>
          <p:nvPr>
            <p:ph type="sldNum" sz="quarter" idx="12"/>
          </p:nvPr>
        </p:nvSpPr>
        <p:spPr/>
        <p:txBody>
          <a:bodyPr/>
          <a:lstStyle/>
          <a:p>
            <a:fld id="{3E75E900-3A7D-4300-976D-D2FEA3E61EBD}" type="slidenum">
              <a:rPr lang="en-US" smtClean="0"/>
              <a:pPr/>
              <a:t>20</a:t>
            </a:fld>
            <a:endParaRPr lang="en-US" dirty="0"/>
          </a:p>
        </p:txBody>
      </p:sp>
    </p:spTree>
    <p:extLst>
      <p:ext uri="{BB962C8B-B14F-4D97-AF65-F5344CB8AC3E}">
        <p14:creationId xmlns:p14="http://schemas.microsoft.com/office/powerpoint/2010/main" val="1740855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B589-EA13-452E-BDFB-9F810B40AF3D}"/>
              </a:ext>
            </a:extLst>
          </p:cNvPr>
          <p:cNvSpPr>
            <a:spLocks noGrp="1"/>
          </p:cNvSpPr>
          <p:nvPr>
            <p:ph type="title"/>
          </p:nvPr>
        </p:nvSpPr>
        <p:spPr/>
        <p:txBody>
          <a:bodyPr/>
          <a:lstStyle/>
          <a:p>
            <a:r>
              <a:rPr lang="en-US" dirty="0"/>
              <a:t>Flowchart for Charter Renewal: Step 1</a:t>
            </a:r>
          </a:p>
        </p:txBody>
      </p:sp>
      <p:pic>
        <p:nvPicPr>
          <p:cNvPr id="7" name="Content Placeholder 6" descr="Flowchart for charter renewal: step 1. Descriptive text for this image is provided in the following slide.">
            <a:extLst>
              <a:ext uri="{FF2B5EF4-FFF2-40B4-BE49-F238E27FC236}">
                <a16:creationId xmlns:a16="http://schemas.microsoft.com/office/drawing/2014/main" id="{F980AD40-EFFB-4D8A-B235-7BC719627B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552" y="1378241"/>
            <a:ext cx="10164781" cy="5016500"/>
          </a:xfrm>
        </p:spPr>
      </p:pic>
      <p:sp>
        <p:nvSpPr>
          <p:cNvPr id="3" name="Slide Number Placeholder 2">
            <a:extLst>
              <a:ext uri="{FF2B5EF4-FFF2-40B4-BE49-F238E27FC236}">
                <a16:creationId xmlns:a16="http://schemas.microsoft.com/office/drawing/2014/main" id="{C27EEADE-AD00-48D7-8155-FAD05FB81577}"/>
              </a:ext>
            </a:extLst>
          </p:cNvPr>
          <p:cNvSpPr>
            <a:spLocks noGrp="1"/>
          </p:cNvSpPr>
          <p:nvPr>
            <p:ph type="sldNum" sz="quarter" idx="12"/>
          </p:nvPr>
        </p:nvSpPr>
        <p:spPr/>
        <p:txBody>
          <a:bodyPr/>
          <a:lstStyle/>
          <a:p>
            <a:fld id="{3E75E900-3A7D-4300-976D-D2FEA3E61EBD}" type="slidenum">
              <a:rPr lang="en-US" smtClean="0"/>
              <a:pPr/>
              <a:t>21</a:t>
            </a:fld>
            <a:endParaRPr lang="en-US" dirty="0"/>
          </a:p>
        </p:txBody>
      </p:sp>
    </p:spTree>
    <p:extLst>
      <p:ext uri="{BB962C8B-B14F-4D97-AF65-F5344CB8AC3E}">
        <p14:creationId xmlns:p14="http://schemas.microsoft.com/office/powerpoint/2010/main" val="230331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CF87-46D0-4FB3-B033-9DAA336650A4}"/>
              </a:ext>
            </a:extLst>
          </p:cNvPr>
          <p:cNvSpPr>
            <a:spLocks noGrp="1"/>
          </p:cNvSpPr>
          <p:nvPr>
            <p:ph type="title"/>
          </p:nvPr>
        </p:nvSpPr>
        <p:spPr/>
        <p:txBody>
          <a:bodyPr>
            <a:normAutofit/>
          </a:bodyPr>
          <a:lstStyle/>
          <a:p>
            <a:r>
              <a:rPr lang="en-US" dirty="0"/>
              <a:t>Descriptive Text for</a:t>
            </a:r>
            <a:br>
              <a:rPr lang="en-US" dirty="0"/>
            </a:br>
            <a:r>
              <a:rPr lang="en-US" dirty="0"/>
              <a:t>Flowchart for Charter Renewal: Step 1</a:t>
            </a:r>
          </a:p>
        </p:txBody>
      </p:sp>
      <p:sp>
        <p:nvSpPr>
          <p:cNvPr id="3" name="Content Placeholder 2">
            <a:extLst>
              <a:ext uri="{FF2B5EF4-FFF2-40B4-BE49-F238E27FC236}">
                <a16:creationId xmlns:a16="http://schemas.microsoft.com/office/drawing/2014/main" id="{C2B51B0D-EE25-4733-B29B-6FA4618AB2A6}"/>
              </a:ext>
            </a:extLst>
          </p:cNvPr>
          <p:cNvSpPr>
            <a:spLocks noGrp="1"/>
          </p:cNvSpPr>
          <p:nvPr>
            <p:ph idx="1"/>
          </p:nvPr>
        </p:nvSpPr>
        <p:spPr/>
        <p:txBody>
          <a:bodyPr/>
          <a:lstStyle/>
          <a:p>
            <a:pPr marL="0" indent="0">
              <a:buNone/>
            </a:pPr>
            <a:r>
              <a:rPr lang="en-US" sz="2800" dirty="0"/>
              <a:t>For all Non-DASS charter schools, Look at the Colors of All State Indicators (Criterion 1 for High or Low Performing):</a:t>
            </a:r>
          </a:p>
          <a:p>
            <a:pPr lvl="1"/>
            <a:r>
              <a:rPr lang="en-US" sz="2400" dirty="0"/>
              <a:t>If Blue and Green on all Dashboard Indicators then High Performing Presumptive Renewal.</a:t>
            </a:r>
          </a:p>
          <a:p>
            <a:pPr lvl="1"/>
            <a:r>
              <a:rPr lang="en-US" sz="2400" dirty="0"/>
              <a:t>If Red and Orange on all Dashboard Indicators then Presumptive Non-Renewal (Possible Renewal using verified data).</a:t>
            </a:r>
          </a:p>
          <a:p>
            <a:pPr lvl="1"/>
            <a:r>
              <a:rPr lang="en-US" sz="2400" dirty="0"/>
              <a:t>If Combination of Blue, Green, Yellow, Orange, and Red then Move to Step 2.</a:t>
            </a:r>
          </a:p>
          <a:p>
            <a:endParaRPr lang="en-US" dirty="0"/>
          </a:p>
        </p:txBody>
      </p:sp>
      <p:sp>
        <p:nvSpPr>
          <p:cNvPr id="4" name="Slide Number Placeholder 3">
            <a:extLst>
              <a:ext uri="{FF2B5EF4-FFF2-40B4-BE49-F238E27FC236}">
                <a16:creationId xmlns:a16="http://schemas.microsoft.com/office/drawing/2014/main" id="{2D450E51-178A-45CF-86F8-45BE341784DE}"/>
              </a:ext>
            </a:extLst>
          </p:cNvPr>
          <p:cNvSpPr>
            <a:spLocks noGrp="1"/>
          </p:cNvSpPr>
          <p:nvPr>
            <p:ph type="sldNum" sz="quarter" idx="12"/>
          </p:nvPr>
        </p:nvSpPr>
        <p:spPr/>
        <p:txBody>
          <a:bodyPr/>
          <a:lstStyle/>
          <a:p>
            <a:fld id="{3E75E900-3A7D-4300-976D-D2FEA3E61EBD}" type="slidenum">
              <a:rPr lang="en-US" smtClean="0"/>
              <a:pPr/>
              <a:t>22</a:t>
            </a:fld>
            <a:endParaRPr lang="en-US" dirty="0"/>
          </a:p>
        </p:txBody>
      </p:sp>
    </p:spTree>
    <p:extLst>
      <p:ext uri="{BB962C8B-B14F-4D97-AF65-F5344CB8AC3E}">
        <p14:creationId xmlns:p14="http://schemas.microsoft.com/office/powerpoint/2010/main" val="428022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1ED-6325-4FC3-B84C-5B675C79EB47}"/>
              </a:ext>
            </a:extLst>
          </p:cNvPr>
          <p:cNvSpPr>
            <a:spLocks noGrp="1"/>
          </p:cNvSpPr>
          <p:nvPr>
            <p:ph type="title"/>
          </p:nvPr>
        </p:nvSpPr>
        <p:spPr/>
        <p:txBody>
          <a:bodyPr/>
          <a:lstStyle/>
          <a:p>
            <a:r>
              <a:rPr lang="en-US" dirty="0"/>
              <a:t>Flowchart for Charter Renewal: Step 2</a:t>
            </a:r>
          </a:p>
        </p:txBody>
      </p:sp>
      <p:pic>
        <p:nvPicPr>
          <p:cNvPr id="5" name="Content Placeholder 4" descr="Flowchart for charter renewal: step 2. Descriptive text for this image is provided in the following slide.">
            <a:extLst>
              <a:ext uri="{FF2B5EF4-FFF2-40B4-BE49-F238E27FC236}">
                <a16:creationId xmlns:a16="http://schemas.microsoft.com/office/drawing/2014/main" id="{10125988-DA19-417B-AF60-1495123C77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7790" y="1476375"/>
            <a:ext cx="9856419" cy="5016500"/>
          </a:xfrm>
        </p:spPr>
      </p:pic>
      <p:sp>
        <p:nvSpPr>
          <p:cNvPr id="3" name="Slide Number Placeholder 2">
            <a:extLst>
              <a:ext uri="{FF2B5EF4-FFF2-40B4-BE49-F238E27FC236}">
                <a16:creationId xmlns:a16="http://schemas.microsoft.com/office/drawing/2014/main" id="{3D7F4029-AB8F-43D4-B65F-777255010FB6}"/>
              </a:ext>
            </a:extLst>
          </p:cNvPr>
          <p:cNvSpPr>
            <a:spLocks noGrp="1"/>
          </p:cNvSpPr>
          <p:nvPr>
            <p:ph type="sldNum" sz="quarter" idx="12"/>
          </p:nvPr>
        </p:nvSpPr>
        <p:spPr/>
        <p:txBody>
          <a:bodyPr/>
          <a:lstStyle/>
          <a:p>
            <a:fld id="{3E75E900-3A7D-4300-976D-D2FEA3E61EBD}" type="slidenum">
              <a:rPr lang="en-US" smtClean="0"/>
              <a:pPr/>
              <a:t>23</a:t>
            </a:fld>
            <a:endParaRPr lang="en-US" dirty="0"/>
          </a:p>
        </p:txBody>
      </p:sp>
    </p:spTree>
    <p:extLst>
      <p:ext uri="{BB962C8B-B14F-4D97-AF65-F5344CB8AC3E}">
        <p14:creationId xmlns:p14="http://schemas.microsoft.com/office/powerpoint/2010/main" val="897726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6028-291B-4321-BFAB-86D657517474}"/>
              </a:ext>
            </a:extLst>
          </p:cNvPr>
          <p:cNvSpPr>
            <a:spLocks noGrp="1"/>
          </p:cNvSpPr>
          <p:nvPr>
            <p:ph type="title"/>
          </p:nvPr>
        </p:nvSpPr>
        <p:spPr/>
        <p:txBody>
          <a:bodyPr>
            <a:normAutofit/>
          </a:bodyPr>
          <a:lstStyle/>
          <a:p>
            <a:r>
              <a:rPr lang="en-US" dirty="0"/>
              <a:t>Descriptive Text for Flowchart for Charter Renewal: Step 2 (Slide 1)</a:t>
            </a:r>
          </a:p>
        </p:txBody>
      </p:sp>
      <p:sp>
        <p:nvSpPr>
          <p:cNvPr id="3" name="Content Placeholder 2">
            <a:extLst>
              <a:ext uri="{FF2B5EF4-FFF2-40B4-BE49-F238E27FC236}">
                <a16:creationId xmlns:a16="http://schemas.microsoft.com/office/drawing/2014/main" id="{EC581F88-0885-404D-9BB4-099A95FF932D}"/>
              </a:ext>
            </a:extLst>
          </p:cNvPr>
          <p:cNvSpPr>
            <a:spLocks noGrp="1"/>
          </p:cNvSpPr>
          <p:nvPr>
            <p:ph idx="1"/>
          </p:nvPr>
        </p:nvSpPr>
        <p:spPr/>
        <p:txBody>
          <a:bodyPr>
            <a:normAutofit/>
          </a:bodyPr>
          <a:lstStyle/>
          <a:p>
            <a:pPr marL="0" indent="0">
              <a:lnSpc>
                <a:spcPct val="120000"/>
              </a:lnSpc>
              <a:buNone/>
            </a:pPr>
            <a:r>
              <a:rPr lang="en-US" sz="3300" dirty="0"/>
              <a:t>Schools That Did Not Meet Criterion 1 – Look at Dashboard Status Criterion 2 for High, Low, or Middle Performing</a:t>
            </a:r>
          </a:p>
          <a:p>
            <a:pPr>
              <a:lnSpc>
                <a:spcPct val="120000"/>
              </a:lnSpc>
            </a:pPr>
            <a:r>
              <a:rPr lang="en-US" dirty="0"/>
              <a:t>School and majority of student groups scored higher than the statewide average for: DFS for ELA  (CAASPP), DFS for Math (CAASPP), % Prepared (CCI), % Improved in language acquisition (ELPI) then High Performing Presumptive Renewal.</a:t>
            </a:r>
          </a:p>
        </p:txBody>
      </p:sp>
      <p:sp>
        <p:nvSpPr>
          <p:cNvPr id="4" name="Slide Number Placeholder 3">
            <a:extLst>
              <a:ext uri="{FF2B5EF4-FFF2-40B4-BE49-F238E27FC236}">
                <a16:creationId xmlns:a16="http://schemas.microsoft.com/office/drawing/2014/main" id="{8A96FE74-80B6-4070-AAD5-D32ACFBF7A80}"/>
              </a:ext>
            </a:extLst>
          </p:cNvPr>
          <p:cNvSpPr>
            <a:spLocks noGrp="1"/>
          </p:cNvSpPr>
          <p:nvPr>
            <p:ph type="sldNum" sz="quarter" idx="12"/>
          </p:nvPr>
        </p:nvSpPr>
        <p:spPr/>
        <p:txBody>
          <a:bodyPr/>
          <a:lstStyle/>
          <a:p>
            <a:fld id="{3E75E900-3A7D-4300-976D-D2FEA3E61EBD}" type="slidenum">
              <a:rPr lang="en-US" smtClean="0"/>
              <a:pPr/>
              <a:t>24</a:t>
            </a:fld>
            <a:endParaRPr lang="en-US" dirty="0"/>
          </a:p>
        </p:txBody>
      </p:sp>
    </p:spTree>
    <p:extLst>
      <p:ext uri="{BB962C8B-B14F-4D97-AF65-F5344CB8AC3E}">
        <p14:creationId xmlns:p14="http://schemas.microsoft.com/office/powerpoint/2010/main" val="245984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6028-291B-4321-BFAB-86D657517474}"/>
              </a:ext>
            </a:extLst>
          </p:cNvPr>
          <p:cNvSpPr>
            <a:spLocks noGrp="1"/>
          </p:cNvSpPr>
          <p:nvPr>
            <p:ph type="title"/>
          </p:nvPr>
        </p:nvSpPr>
        <p:spPr/>
        <p:txBody>
          <a:bodyPr>
            <a:normAutofit/>
          </a:bodyPr>
          <a:lstStyle/>
          <a:p>
            <a:r>
              <a:rPr lang="en-US" dirty="0"/>
              <a:t>Descriptive Text for Flowchart for Charter Renewal: Step 2 (Slide 2) </a:t>
            </a:r>
          </a:p>
        </p:txBody>
      </p:sp>
      <p:sp>
        <p:nvSpPr>
          <p:cNvPr id="3" name="Content Placeholder 2">
            <a:extLst>
              <a:ext uri="{FF2B5EF4-FFF2-40B4-BE49-F238E27FC236}">
                <a16:creationId xmlns:a16="http://schemas.microsoft.com/office/drawing/2014/main" id="{EC581F88-0885-404D-9BB4-099A95FF932D}"/>
              </a:ext>
            </a:extLst>
          </p:cNvPr>
          <p:cNvSpPr>
            <a:spLocks noGrp="1"/>
          </p:cNvSpPr>
          <p:nvPr>
            <p:ph idx="1"/>
          </p:nvPr>
        </p:nvSpPr>
        <p:spPr/>
        <p:txBody>
          <a:bodyPr>
            <a:normAutofit/>
          </a:bodyPr>
          <a:lstStyle/>
          <a:p>
            <a:pPr>
              <a:lnSpc>
                <a:spcPct val="120000"/>
              </a:lnSpc>
            </a:pPr>
            <a:r>
              <a:rPr lang="en-US" sz="2400" dirty="0"/>
              <a:t>School and majority of student groups scored lower than the statewide average for: DFS for ELA (CAASPP), DFS for Math (CAASPP), % Prepared (CCI), % Improved in language acquisition (ELPI) then Low Performing Presumptive Non-Renewal (Possible Renewal using verified data).</a:t>
            </a:r>
          </a:p>
          <a:p>
            <a:pPr>
              <a:lnSpc>
                <a:spcPct val="120000"/>
              </a:lnSpc>
            </a:pPr>
            <a:r>
              <a:rPr lang="en-US" sz="2400" dirty="0"/>
              <a:t>Did not meet Criterion 2 then Middle Performing Neither Presumptive Renewal or Non-Renewal (Use verified data).</a:t>
            </a:r>
          </a:p>
        </p:txBody>
      </p:sp>
      <p:sp>
        <p:nvSpPr>
          <p:cNvPr id="4" name="Slide Number Placeholder 3">
            <a:extLst>
              <a:ext uri="{FF2B5EF4-FFF2-40B4-BE49-F238E27FC236}">
                <a16:creationId xmlns:a16="http://schemas.microsoft.com/office/drawing/2014/main" id="{8A96FE74-80B6-4070-AAD5-D32ACFBF7A80}"/>
              </a:ext>
            </a:extLst>
          </p:cNvPr>
          <p:cNvSpPr>
            <a:spLocks noGrp="1"/>
          </p:cNvSpPr>
          <p:nvPr>
            <p:ph type="sldNum" sz="quarter" idx="12"/>
          </p:nvPr>
        </p:nvSpPr>
        <p:spPr/>
        <p:txBody>
          <a:bodyPr/>
          <a:lstStyle/>
          <a:p>
            <a:fld id="{3E75E900-3A7D-4300-976D-D2FEA3E61EBD}" type="slidenum">
              <a:rPr lang="en-US" smtClean="0"/>
              <a:pPr/>
              <a:t>25</a:t>
            </a:fld>
            <a:endParaRPr lang="en-US" dirty="0"/>
          </a:p>
        </p:txBody>
      </p:sp>
    </p:spTree>
    <p:extLst>
      <p:ext uri="{BB962C8B-B14F-4D97-AF65-F5344CB8AC3E}">
        <p14:creationId xmlns:p14="http://schemas.microsoft.com/office/powerpoint/2010/main" val="70979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66218"/>
            <a:ext cx="11887200" cy="1325563"/>
          </a:xfrm>
        </p:spPr>
        <p:txBody>
          <a:bodyPr/>
          <a:lstStyle/>
          <a:p>
            <a:r>
              <a:rPr lang="en-US" dirty="0"/>
              <a:t>Results for Low- and High-Performing </a:t>
            </a:r>
            <a:br>
              <a:rPr lang="en-US" dirty="0"/>
            </a:br>
            <a:r>
              <a:rPr lang="en-US" dirty="0"/>
              <a:t>Charter Schools</a:t>
            </a:r>
          </a:p>
        </p:txBody>
      </p:sp>
      <p:sp>
        <p:nvSpPr>
          <p:cNvPr id="3" name="Slide Number Placeholder 2">
            <a:extLst>
              <a:ext uri="{FF2B5EF4-FFF2-40B4-BE49-F238E27FC236}">
                <a16:creationId xmlns:a16="http://schemas.microsoft.com/office/drawing/2014/main" id="{385CB7AC-7022-4D32-BB1A-E513A4C9378F}"/>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05776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Low and High Performing Results: Based on Colors</a:t>
            </a:r>
            <a:br>
              <a:rPr lang="en-US"/>
            </a:br>
            <a:r>
              <a:rPr lang="en-US"/>
              <a:t>(Criterion 1: Schoolwide Only)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8405305"/>
              </p:ext>
            </p:extLst>
          </p:nvPr>
        </p:nvGraphicFramePr>
        <p:xfrm>
          <a:off x="152400" y="1638300"/>
          <a:ext cx="11887490" cy="3108960"/>
        </p:xfrm>
        <a:graphic>
          <a:graphicData uri="http://schemas.openxmlformats.org/drawingml/2006/table">
            <a:tbl>
              <a:tblPr firstRow="1" bandRow="1">
                <a:tableStyleId>{793D81CF-94F2-401A-BA57-92F5A7B2D0C5}</a:tableStyleId>
              </a:tblPr>
              <a:tblGrid>
                <a:gridCol w="3737120">
                  <a:extLst>
                    <a:ext uri="{9D8B030D-6E8A-4147-A177-3AD203B41FA5}">
                      <a16:colId xmlns:a16="http://schemas.microsoft.com/office/drawing/2014/main" val="20000"/>
                    </a:ext>
                  </a:extLst>
                </a:gridCol>
                <a:gridCol w="4187873">
                  <a:extLst>
                    <a:ext uri="{9D8B030D-6E8A-4147-A177-3AD203B41FA5}">
                      <a16:colId xmlns:a16="http://schemas.microsoft.com/office/drawing/2014/main" val="20001"/>
                    </a:ext>
                  </a:extLst>
                </a:gridCol>
                <a:gridCol w="3962497">
                  <a:extLst>
                    <a:ext uri="{9D8B030D-6E8A-4147-A177-3AD203B41FA5}">
                      <a16:colId xmlns:a16="http://schemas.microsoft.com/office/drawing/2014/main" val="20003"/>
                    </a:ext>
                  </a:extLst>
                </a:gridCol>
              </a:tblGrid>
              <a:tr h="370840">
                <a:tc>
                  <a:txBody>
                    <a:bodyPr/>
                    <a:lstStyle/>
                    <a:p>
                      <a:pPr algn="ctr"/>
                      <a:r>
                        <a:rPr lang="en-US" sz="2400" dirty="0"/>
                        <a:t>School Type</a:t>
                      </a:r>
                      <a:endParaRPr lang="en-US" sz="2400" dirty="0">
                        <a:latin typeface="Arial"/>
                        <a:cs typeface="Arial"/>
                      </a:endParaRPr>
                    </a:p>
                  </a:txBody>
                  <a:tcPr marL="98713" marR="98713" anchor="ctr"/>
                </a:tc>
                <a:tc>
                  <a:txBody>
                    <a:bodyPr/>
                    <a:lstStyle/>
                    <a:p>
                      <a:pPr algn="ctr"/>
                      <a:r>
                        <a:rPr lang="en-US" sz="2400" dirty="0"/>
                        <a:t>Low Performing</a:t>
                      </a:r>
                    </a:p>
                    <a:p>
                      <a:pPr algn="ctr"/>
                      <a:r>
                        <a:rPr lang="en-US" sz="2400" dirty="0"/>
                        <a:t>(Red/Orange for 2 years)</a:t>
                      </a:r>
                      <a:endParaRPr lang="en-US" sz="2400" dirty="0">
                        <a:latin typeface="Arial"/>
                        <a:cs typeface="Arial"/>
                      </a:endParaRPr>
                    </a:p>
                  </a:txBody>
                  <a:tcPr marL="98713" marR="98713" anchor="ctr"/>
                </a:tc>
                <a:tc>
                  <a:txBody>
                    <a:bodyPr/>
                    <a:lstStyle/>
                    <a:p>
                      <a:pPr algn="ctr"/>
                      <a:r>
                        <a:rPr lang="en-US" sz="2400" dirty="0"/>
                        <a:t>High Performing</a:t>
                      </a:r>
                    </a:p>
                    <a:p>
                      <a:pPr algn="ctr"/>
                      <a:r>
                        <a:rPr lang="en-US" sz="2400" dirty="0"/>
                        <a:t>(Blue/Green for</a:t>
                      </a:r>
                      <a:r>
                        <a:rPr lang="en-US" sz="2400" baseline="0" dirty="0"/>
                        <a:t> 2 years)</a:t>
                      </a:r>
                      <a:endParaRPr lang="en-US" sz="2400" dirty="0">
                        <a:latin typeface="Arial"/>
                        <a:cs typeface="Arial"/>
                      </a:endParaRPr>
                    </a:p>
                  </a:txBody>
                  <a:tcPr marL="98713" marR="98713" anchor="ctr"/>
                </a:tc>
                <a:extLst>
                  <a:ext uri="{0D108BD9-81ED-4DB2-BD59-A6C34878D82A}">
                    <a16:rowId xmlns:a16="http://schemas.microsoft.com/office/drawing/2014/main" val="10000"/>
                  </a:ext>
                </a:extLst>
              </a:tr>
              <a:tr h="370840">
                <a:tc>
                  <a:txBody>
                    <a:bodyPr/>
                    <a:lstStyle/>
                    <a:p>
                      <a:r>
                        <a:rPr lang="en-US" sz="2400" dirty="0"/>
                        <a:t>Elementary</a:t>
                      </a:r>
                      <a:r>
                        <a:rPr lang="en-US" sz="2400" baseline="0" dirty="0"/>
                        <a:t> Schools</a:t>
                      </a:r>
                      <a:endParaRPr lang="en-US" sz="2400" dirty="0">
                        <a:latin typeface="Arial"/>
                        <a:cs typeface="Arial"/>
                      </a:endParaRPr>
                    </a:p>
                  </a:txBody>
                  <a:tcPr marL="98713" marR="98713"/>
                </a:tc>
                <a:tc>
                  <a:txBody>
                    <a:bodyPr/>
                    <a:lstStyle/>
                    <a:p>
                      <a:pPr marL="0" marR="0" algn="ctr">
                        <a:lnSpc>
                          <a:spcPct val="107000"/>
                        </a:lnSpc>
                        <a:spcBef>
                          <a:spcPts val="0"/>
                        </a:spcBef>
                        <a:spcAft>
                          <a:spcPts val="0"/>
                        </a:spcAft>
                      </a:pPr>
                      <a:r>
                        <a:rPr lang="en-US" sz="2400" kern="1200" dirty="0">
                          <a:effectLst/>
                        </a:rPr>
                        <a:t>0</a:t>
                      </a:r>
                      <a:endParaRPr lang="en-US" sz="2400" dirty="0">
                        <a:effectLst/>
                        <a:latin typeface="Arial"/>
                        <a:ea typeface="Calibri" panose="020F0502020204030204" pitchFamily="34" charset="0"/>
                        <a:cs typeface="Times New Roman"/>
                      </a:endParaRPr>
                    </a:p>
                  </a:txBody>
                  <a:tcPr marL="98618" marR="98618"/>
                </a:tc>
                <a:tc>
                  <a:txBody>
                    <a:bodyPr/>
                    <a:lstStyle/>
                    <a:p>
                      <a:pPr marL="0" marR="0" algn="ctr">
                        <a:lnSpc>
                          <a:spcPct val="107000"/>
                        </a:lnSpc>
                        <a:spcBef>
                          <a:spcPts val="0"/>
                        </a:spcBef>
                        <a:spcAft>
                          <a:spcPts val="0"/>
                        </a:spcAft>
                      </a:pPr>
                      <a:r>
                        <a:rPr lang="en-US" sz="2400" kern="1200" dirty="0">
                          <a:effectLst/>
                        </a:rPr>
                        <a:t>18</a:t>
                      </a:r>
                      <a:endParaRPr lang="en-US" sz="2400" dirty="0">
                        <a:effectLst/>
                        <a:latin typeface="Arial"/>
                        <a:ea typeface="Calibri" panose="020F0502020204030204" pitchFamily="34" charset="0"/>
                        <a:cs typeface="Times New Roman"/>
                      </a:endParaRPr>
                    </a:p>
                  </a:txBody>
                  <a:tcPr marL="98618" marR="98618"/>
                </a:tc>
                <a:extLst>
                  <a:ext uri="{0D108BD9-81ED-4DB2-BD59-A6C34878D82A}">
                    <a16:rowId xmlns:a16="http://schemas.microsoft.com/office/drawing/2014/main" val="10001"/>
                  </a:ext>
                </a:extLst>
              </a:tr>
              <a:tr h="370840">
                <a:tc>
                  <a:txBody>
                    <a:bodyPr/>
                    <a:lstStyle/>
                    <a:p>
                      <a:r>
                        <a:rPr lang="en-US" sz="2400" dirty="0"/>
                        <a:t>Middle Schools</a:t>
                      </a:r>
                      <a:endParaRPr lang="en-US" sz="2400" dirty="0">
                        <a:latin typeface="Arial"/>
                        <a:cs typeface="Arial"/>
                      </a:endParaRPr>
                    </a:p>
                  </a:txBody>
                  <a:tcPr marL="98713" marR="98713"/>
                </a:tc>
                <a:tc>
                  <a:txBody>
                    <a:bodyPr/>
                    <a:lstStyle/>
                    <a:p>
                      <a:pPr marL="0" marR="0" algn="ctr">
                        <a:lnSpc>
                          <a:spcPct val="107000"/>
                        </a:lnSpc>
                        <a:spcBef>
                          <a:spcPts val="0"/>
                        </a:spcBef>
                        <a:spcAft>
                          <a:spcPts val="0"/>
                        </a:spcAft>
                      </a:pPr>
                      <a:r>
                        <a:rPr lang="en-US" sz="2400" kern="1200" dirty="0">
                          <a:effectLst/>
                        </a:rPr>
                        <a:t>0</a:t>
                      </a:r>
                      <a:endParaRPr lang="en-US" sz="2400" dirty="0">
                        <a:effectLst/>
                        <a:latin typeface="Arial"/>
                        <a:ea typeface="Calibri" panose="020F0502020204030204" pitchFamily="34" charset="0"/>
                        <a:cs typeface="Times New Roman"/>
                      </a:endParaRPr>
                    </a:p>
                  </a:txBody>
                  <a:tcPr marL="98618" marR="98618"/>
                </a:tc>
                <a:tc>
                  <a:txBody>
                    <a:bodyPr/>
                    <a:lstStyle/>
                    <a:p>
                      <a:pPr marL="0" marR="0" algn="ctr">
                        <a:lnSpc>
                          <a:spcPct val="107000"/>
                        </a:lnSpc>
                        <a:spcBef>
                          <a:spcPts val="0"/>
                        </a:spcBef>
                        <a:spcAft>
                          <a:spcPts val="0"/>
                        </a:spcAft>
                      </a:pPr>
                      <a:r>
                        <a:rPr lang="en-US" sz="2400" kern="1200" dirty="0">
                          <a:effectLst/>
                        </a:rPr>
                        <a:t>0</a:t>
                      </a:r>
                      <a:endParaRPr lang="en-US" sz="2400">
                        <a:effectLst/>
                        <a:latin typeface="Arial"/>
                        <a:ea typeface="Calibri" panose="020F0502020204030204" pitchFamily="34" charset="0"/>
                        <a:cs typeface="Times New Roman"/>
                      </a:endParaRPr>
                    </a:p>
                  </a:txBody>
                  <a:tcPr marL="98618" marR="98618"/>
                </a:tc>
                <a:extLst>
                  <a:ext uri="{0D108BD9-81ED-4DB2-BD59-A6C34878D82A}">
                    <a16:rowId xmlns:a16="http://schemas.microsoft.com/office/drawing/2014/main" val="10003"/>
                  </a:ext>
                </a:extLst>
              </a:tr>
              <a:tr h="370840">
                <a:tc>
                  <a:txBody>
                    <a:bodyPr/>
                    <a:lstStyle/>
                    <a:p>
                      <a:r>
                        <a:rPr lang="en-US" sz="2400" dirty="0"/>
                        <a:t>High Schools</a:t>
                      </a:r>
                      <a:endParaRPr lang="en-US" sz="2400" dirty="0">
                        <a:latin typeface="Arial"/>
                        <a:cs typeface="Arial"/>
                      </a:endParaRPr>
                    </a:p>
                  </a:txBody>
                  <a:tcPr marL="98713" marR="98713"/>
                </a:tc>
                <a:tc>
                  <a:txBody>
                    <a:bodyPr/>
                    <a:lstStyle/>
                    <a:p>
                      <a:pPr marL="0" marR="0" algn="ctr">
                        <a:lnSpc>
                          <a:spcPct val="107000"/>
                        </a:lnSpc>
                        <a:spcBef>
                          <a:spcPts val="0"/>
                        </a:spcBef>
                        <a:spcAft>
                          <a:spcPts val="0"/>
                        </a:spcAft>
                      </a:pPr>
                      <a:r>
                        <a:rPr lang="en-US" sz="2400" kern="1200" dirty="0">
                          <a:effectLst/>
                        </a:rPr>
                        <a:t>0</a:t>
                      </a:r>
                      <a:endParaRPr lang="en-US" sz="2400" dirty="0">
                        <a:effectLst/>
                        <a:latin typeface="Arial"/>
                        <a:ea typeface="Calibri" panose="020F0502020204030204" pitchFamily="34" charset="0"/>
                        <a:cs typeface="Times New Roman"/>
                      </a:endParaRPr>
                    </a:p>
                  </a:txBody>
                  <a:tcPr marL="98618" marR="98618"/>
                </a:tc>
                <a:tc>
                  <a:txBody>
                    <a:bodyPr/>
                    <a:lstStyle/>
                    <a:p>
                      <a:pPr marL="0" marR="0" algn="ctr">
                        <a:lnSpc>
                          <a:spcPct val="107000"/>
                        </a:lnSpc>
                        <a:spcBef>
                          <a:spcPts val="0"/>
                        </a:spcBef>
                        <a:spcAft>
                          <a:spcPts val="0"/>
                        </a:spcAft>
                      </a:pPr>
                      <a:r>
                        <a:rPr lang="en-US" sz="2400" kern="1200" dirty="0">
                          <a:effectLst/>
                        </a:rPr>
                        <a:t>7</a:t>
                      </a:r>
                      <a:endParaRPr lang="en-US" sz="2400" dirty="0">
                        <a:effectLst/>
                        <a:latin typeface="Arial"/>
                        <a:ea typeface="Calibri" panose="020F0502020204030204" pitchFamily="34" charset="0"/>
                        <a:cs typeface="Times New Roman"/>
                      </a:endParaRPr>
                    </a:p>
                  </a:txBody>
                  <a:tcPr marL="98618" marR="98618"/>
                </a:tc>
                <a:extLst>
                  <a:ext uri="{0D108BD9-81ED-4DB2-BD59-A6C34878D82A}">
                    <a16:rowId xmlns:a16="http://schemas.microsoft.com/office/drawing/2014/main" val="10002"/>
                  </a:ext>
                </a:extLst>
              </a:tr>
              <a:tr h="370840">
                <a:tc>
                  <a:txBody>
                    <a:bodyPr/>
                    <a:lstStyle/>
                    <a:p>
                      <a:r>
                        <a:rPr lang="en-US" sz="2400" dirty="0"/>
                        <a:t>K-12 Schools</a:t>
                      </a:r>
                      <a:endParaRPr lang="en-US" sz="2400" dirty="0">
                        <a:latin typeface="Arial"/>
                        <a:cs typeface="Arial"/>
                      </a:endParaRPr>
                    </a:p>
                  </a:txBody>
                  <a:tcPr marL="98713" marR="98713"/>
                </a:tc>
                <a:tc>
                  <a:txBody>
                    <a:bodyPr/>
                    <a:lstStyle/>
                    <a:p>
                      <a:pPr marL="0" marR="0" algn="ctr">
                        <a:lnSpc>
                          <a:spcPct val="107000"/>
                        </a:lnSpc>
                        <a:spcBef>
                          <a:spcPts val="0"/>
                        </a:spcBef>
                        <a:spcAft>
                          <a:spcPts val="0"/>
                        </a:spcAft>
                      </a:pPr>
                      <a:r>
                        <a:rPr lang="en-US" sz="2400" kern="1200" dirty="0">
                          <a:effectLst/>
                        </a:rPr>
                        <a:t>0</a:t>
                      </a:r>
                      <a:endParaRPr lang="en-US" sz="2400" dirty="0">
                        <a:effectLst/>
                        <a:latin typeface="Arial"/>
                        <a:ea typeface="Calibri" panose="020F0502020204030204" pitchFamily="34" charset="0"/>
                        <a:cs typeface="Times New Roman"/>
                      </a:endParaRPr>
                    </a:p>
                  </a:txBody>
                  <a:tcPr marL="98618" marR="98618"/>
                </a:tc>
                <a:tc>
                  <a:txBody>
                    <a:bodyPr/>
                    <a:lstStyle/>
                    <a:p>
                      <a:pPr marL="0" marR="0" algn="ctr">
                        <a:lnSpc>
                          <a:spcPct val="107000"/>
                        </a:lnSpc>
                        <a:spcBef>
                          <a:spcPts val="0"/>
                        </a:spcBef>
                        <a:spcAft>
                          <a:spcPts val="0"/>
                        </a:spcAft>
                      </a:pPr>
                      <a:r>
                        <a:rPr lang="en-US" sz="2400" kern="1200" dirty="0">
                          <a:effectLst/>
                        </a:rPr>
                        <a:t>2</a:t>
                      </a:r>
                      <a:endParaRPr lang="en-US" sz="2400" dirty="0">
                        <a:effectLst/>
                        <a:latin typeface="Arial"/>
                        <a:ea typeface="Calibri" panose="020F0502020204030204" pitchFamily="34" charset="0"/>
                        <a:cs typeface="Times New Roman"/>
                      </a:endParaRPr>
                    </a:p>
                  </a:txBody>
                  <a:tcPr marL="98618" marR="98618"/>
                </a:tc>
                <a:extLst>
                  <a:ext uri="{0D108BD9-81ED-4DB2-BD59-A6C34878D82A}">
                    <a16:rowId xmlns:a16="http://schemas.microsoft.com/office/drawing/2014/main" val="10004"/>
                  </a:ext>
                </a:extLst>
              </a:tr>
              <a:tr h="370840">
                <a:tc>
                  <a:txBody>
                    <a:bodyPr/>
                    <a:lstStyle/>
                    <a:p>
                      <a:r>
                        <a:rPr lang="en-US" sz="2400" dirty="0"/>
                        <a:t>All School Types Total</a:t>
                      </a:r>
                      <a:endParaRPr lang="en-US" sz="2400" b="1" dirty="0">
                        <a:latin typeface="Arial"/>
                        <a:cs typeface="Arial"/>
                      </a:endParaRPr>
                    </a:p>
                  </a:txBody>
                  <a:tcPr marL="98713" marR="98713"/>
                </a:tc>
                <a:tc>
                  <a:txBody>
                    <a:bodyPr/>
                    <a:lstStyle/>
                    <a:p>
                      <a:pPr marL="0" marR="0" algn="ctr">
                        <a:lnSpc>
                          <a:spcPct val="107000"/>
                        </a:lnSpc>
                        <a:spcBef>
                          <a:spcPts val="0"/>
                        </a:spcBef>
                        <a:spcAft>
                          <a:spcPts val="0"/>
                        </a:spcAft>
                      </a:pPr>
                      <a:r>
                        <a:rPr lang="en-US" sz="2400" kern="1200" dirty="0">
                          <a:effectLst/>
                        </a:rPr>
                        <a:t>0</a:t>
                      </a:r>
                      <a:endParaRPr lang="en-US" sz="2400" dirty="0">
                        <a:effectLst/>
                        <a:latin typeface="Arial"/>
                        <a:ea typeface="Calibri" panose="020F0502020204030204" pitchFamily="34" charset="0"/>
                        <a:cs typeface="Times New Roman"/>
                      </a:endParaRPr>
                    </a:p>
                  </a:txBody>
                  <a:tcPr marL="98618" marR="98618"/>
                </a:tc>
                <a:tc>
                  <a:txBody>
                    <a:bodyPr/>
                    <a:lstStyle/>
                    <a:p>
                      <a:pPr marL="0" marR="0" algn="ctr">
                        <a:lnSpc>
                          <a:spcPct val="107000"/>
                        </a:lnSpc>
                        <a:spcBef>
                          <a:spcPts val="0"/>
                        </a:spcBef>
                        <a:spcAft>
                          <a:spcPts val="0"/>
                        </a:spcAft>
                      </a:pPr>
                      <a:r>
                        <a:rPr lang="en-US" sz="2400" kern="1200" dirty="0">
                          <a:effectLst/>
                        </a:rPr>
                        <a:t>27</a:t>
                      </a:r>
                      <a:endParaRPr lang="en-US" sz="2400" dirty="0">
                        <a:effectLst/>
                        <a:latin typeface="Arial"/>
                        <a:ea typeface="Calibri" panose="020F0502020204030204" pitchFamily="34" charset="0"/>
                        <a:cs typeface="Times New Roman"/>
                      </a:endParaRPr>
                    </a:p>
                  </a:txBody>
                  <a:tcPr marL="98618" marR="98618"/>
                </a:tc>
                <a:extLst>
                  <a:ext uri="{0D108BD9-81ED-4DB2-BD59-A6C34878D82A}">
                    <a16:rowId xmlns:a16="http://schemas.microsoft.com/office/drawing/2014/main" val="10005"/>
                  </a:ext>
                </a:extLst>
              </a:tr>
            </a:tbl>
          </a:graphicData>
        </a:graphic>
      </p:graphicFrame>
      <p:sp>
        <p:nvSpPr>
          <p:cNvPr id="9" name="Content Placeholder 8"/>
          <p:cNvSpPr>
            <a:spLocks noGrp="1"/>
          </p:cNvSpPr>
          <p:nvPr>
            <p:ph sz="quarter" idx="4294967295"/>
          </p:nvPr>
        </p:nvSpPr>
        <p:spPr>
          <a:xfrm>
            <a:off x="119063" y="4856198"/>
            <a:ext cx="12072937" cy="1566863"/>
          </a:xfrm>
        </p:spPr>
        <p:txBody>
          <a:bodyPr>
            <a:noAutofit/>
          </a:bodyPr>
          <a:lstStyle/>
          <a:p>
            <a:pPr>
              <a:lnSpc>
                <a:spcPct val="100000"/>
              </a:lnSpc>
            </a:pPr>
            <a:r>
              <a:rPr lang="en-US" sz="2400" dirty="0">
                <a:latin typeface="Arial" panose="020B0604020202020204" pitchFamily="34" charset="0"/>
                <a:cs typeface="Arial" panose="020B0604020202020204" pitchFamily="34" charset="0"/>
              </a:rPr>
              <a:t>Note: There are approximately 1,200 charter schools that have been open for 2 years. Results produced using 2018 and 2019 Dashboard Performance Levels (colors)</a:t>
            </a:r>
          </a:p>
          <a:p>
            <a:r>
              <a:rPr lang="en-US" sz="2400" dirty="0">
                <a:latin typeface="Arial" panose="020B0604020202020204" pitchFamily="34" charset="0"/>
                <a:cs typeface="Arial" panose="020B0604020202020204" pitchFamily="34" charset="0"/>
              </a:rPr>
              <a:t>None of the high performing schools were on the Differentiated Assistance list for the 2019–20 school year</a:t>
            </a:r>
          </a:p>
        </p:txBody>
      </p:sp>
      <p:sp>
        <p:nvSpPr>
          <p:cNvPr id="3" name="Slide Number Placeholder 2">
            <a:extLst>
              <a:ext uri="{FF2B5EF4-FFF2-40B4-BE49-F238E27FC236}">
                <a16:creationId xmlns:a16="http://schemas.microsoft.com/office/drawing/2014/main" id="{10D2DD4F-FEB9-4844-8FA7-3E4C4707DF57}"/>
              </a:ext>
            </a:extLst>
          </p:cNvPr>
          <p:cNvSpPr>
            <a:spLocks noGrp="1"/>
          </p:cNvSpPr>
          <p:nvPr>
            <p:ph type="sldNum" sz="quarter" idx="12"/>
          </p:nvPr>
        </p:nvSpPr>
        <p:spPr/>
        <p:txBody>
          <a:bodyPr/>
          <a:lstStyle/>
          <a:p>
            <a:fld id="{3E75E900-3A7D-4300-976D-D2FEA3E61EBD}" type="slidenum">
              <a:rPr lang="en-US" smtClean="0"/>
              <a:pPr/>
              <a:t>27</a:t>
            </a:fld>
            <a:endParaRPr lang="en-US" dirty="0"/>
          </a:p>
        </p:txBody>
      </p:sp>
    </p:spTree>
    <p:extLst>
      <p:ext uri="{BB962C8B-B14F-4D97-AF65-F5344CB8AC3E}">
        <p14:creationId xmlns:p14="http://schemas.microsoft.com/office/powerpoint/2010/main" val="216430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A852-9BF3-45D2-932F-C3EF6DAC5375}"/>
              </a:ext>
            </a:extLst>
          </p:cNvPr>
          <p:cNvSpPr>
            <a:spLocks noGrp="1"/>
          </p:cNvSpPr>
          <p:nvPr>
            <p:ph type="title"/>
          </p:nvPr>
        </p:nvSpPr>
        <p:spPr/>
        <p:txBody>
          <a:bodyPr>
            <a:normAutofit fontScale="90000"/>
          </a:bodyPr>
          <a:lstStyle/>
          <a:p>
            <a:r>
              <a:rPr lang="en-US" dirty="0"/>
              <a:t>High and Low Performing Results: Based on Status</a:t>
            </a:r>
            <a:br>
              <a:rPr lang="en-US" dirty="0"/>
            </a:br>
            <a:r>
              <a:rPr lang="en-US" dirty="0"/>
              <a:t>(Criterion 2)</a:t>
            </a:r>
          </a:p>
        </p:txBody>
      </p:sp>
      <p:graphicFrame>
        <p:nvGraphicFramePr>
          <p:cNvPr id="7" name="Content Placeholder 6" descr="A table displaying the high and low performing results.">
            <a:extLst>
              <a:ext uri="{FF2B5EF4-FFF2-40B4-BE49-F238E27FC236}">
                <a16:creationId xmlns:a16="http://schemas.microsoft.com/office/drawing/2014/main" id="{42488BA0-3449-43F6-B332-DD2F980C5A50}"/>
              </a:ext>
            </a:extLst>
          </p:cNvPr>
          <p:cNvGraphicFramePr>
            <a:graphicFrameLocks noGrp="1"/>
          </p:cNvGraphicFramePr>
          <p:nvPr>
            <p:ph idx="1"/>
            <p:extLst>
              <p:ext uri="{D42A27DB-BD31-4B8C-83A1-F6EECF244321}">
                <p14:modId xmlns:p14="http://schemas.microsoft.com/office/powerpoint/2010/main" val="2393288296"/>
              </p:ext>
            </p:extLst>
          </p:nvPr>
        </p:nvGraphicFramePr>
        <p:xfrm>
          <a:off x="152400" y="1638300"/>
          <a:ext cx="11887200" cy="2778636"/>
        </p:xfrm>
        <a:graphic>
          <a:graphicData uri="http://schemas.openxmlformats.org/drawingml/2006/table">
            <a:tbl>
              <a:tblPr firstRow="1" bandRow="1">
                <a:tableStyleId>{793D81CF-94F2-401A-BA57-92F5A7B2D0C5}</a:tableStyleId>
              </a:tblPr>
              <a:tblGrid>
                <a:gridCol w="4604696">
                  <a:extLst>
                    <a:ext uri="{9D8B030D-6E8A-4147-A177-3AD203B41FA5}">
                      <a16:colId xmlns:a16="http://schemas.microsoft.com/office/drawing/2014/main" val="885406831"/>
                    </a:ext>
                  </a:extLst>
                </a:gridCol>
                <a:gridCol w="3641252">
                  <a:extLst>
                    <a:ext uri="{9D8B030D-6E8A-4147-A177-3AD203B41FA5}">
                      <a16:colId xmlns:a16="http://schemas.microsoft.com/office/drawing/2014/main" val="1653134826"/>
                    </a:ext>
                  </a:extLst>
                </a:gridCol>
                <a:gridCol w="3641252">
                  <a:extLst>
                    <a:ext uri="{9D8B030D-6E8A-4147-A177-3AD203B41FA5}">
                      <a16:colId xmlns:a16="http://schemas.microsoft.com/office/drawing/2014/main" val="1074433072"/>
                    </a:ext>
                  </a:extLst>
                </a:gridCol>
              </a:tblGrid>
              <a:tr h="451485">
                <a:tc>
                  <a:txBody>
                    <a:bodyPr/>
                    <a:lstStyle/>
                    <a:p>
                      <a:pPr marL="0" marR="0" algn="ctr">
                        <a:lnSpc>
                          <a:spcPct val="107000"/>
                        </a:lnSpc>
                        <a:spcBef>
                          <a:spcPts val="0"/>
                        </a:spcBef>
                        <a:spcAft>
                          <a:spcPts val="0"/>
                        </a:spcAft>
                      </a:pPr>
                      <a:r>
                        <a:rPr lang="en-US" sz="2400" kern="1200" dirty="0">
                          <a:effectLst/>
                        </a:rPr>
                        <a:t>School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7000"/>
                        </a:lnSpc>
                        <a:spcBef>
                          <a:spcPts val="0"/>
                        </a:spcBef>
                        <a:spcAft>
                          <a:spcPts val="0"/>
                        </a:spcAft>
                      </a:pPr>
                      <a:r>
                        <a:rPr lang="en-US" sz="2400" kern="1200">
                          <a:effectLst/>
                        </a:rPr>
                        <a:t>Low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7000"/>
                        </a:lnSpc>
                        <a:spcBef>
                          <a:spcPts val="0"/>
                        </a:spcBef>
                        <a:spcAft>
                          <a:spcPts val="0"/>
                        </a:spcAft>
                      </a:pPr>
                      <a:r>
                        <a:rPr lang="en-US" sz="2400" kern="12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extLst>
                  <a:ext uri="{0D108BD9-81ED-4DB2-BD59-A6C34878D82A}">
                    <a16:rowId xmlns:a16="http://schemas.microsoft.com/office/drawing/2014/main" val="3741097460"/>
                  </a:ext>
                </a:extLst>
              </a:tr>
              <a:tr h="451485">
                <a:tc>
                  <a:txBody>
                    <a:bodyPr/>
                    <a:lstStyle/>
                    <a:p>
                      <a:pPr marL="0" marR="0">
                        <a:lnSpc>
                          <a:spcPct val="107000"/>
                        </a:lnSpc>
                        <a:spcBef>
                          <a:spcPts val="0"/>
                        </a:spcBef>
                        <a:spcAft>
                          <a:spcPts val="0"/>
                        </a:spcAft>
                      </a:pPr>
                      <a:r>
                        <a:rPr lang="en-US" sz="2400" kern="1200" dirty="0">
                          <a:effectLst/>
                        </a:rPr>
                        <a:t>Elementary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7000"/>
                        </a:lnSpc>
                        <a:spcBef>
                          <a:spcPts val="0"/>
                        </a:spcBef>
                        <a:spcAft>
                          <a:spcPts val="0"/>
                        </a:spcAft>
                      </a:pPr>
                      <a:r>
                        <a:rPr lang="en-US" sz="2400" kern="12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6000"/>
                        </a:lnSpc>
                        <a:spcBef>
                          <a:spcPts val="0"/>
                        </a:spcBef>
                        <a:spcAft>
                          <a:spcPts val="0"/>
                        </a:spcAft>
                      </a:pPr>
                      <a:r>
                        <a:rPr lang="en-US" sz="2400" kern="1200" dirty="0">
                          <a:effectLst/>
                        </a:rPr>
                        <a:t>106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extLst>
                  <a:ext uri="{0D108BD9-81ED-4DB2-BD59-A6C34878D82A}">
                    <a16:rowId xmlns:a16="http://schemas.microsoft.com/office/drawing/2014/main" val="2247746069"/>
                  </a:ext>
                </a:extLst>
              </a:tr>
              <a:tr h="451485">
                <a:tc>
                  <a:txBody>
                    <a:bodyPr/>
                    <a:lstStyle/>
                    <a:p>
                      <a:pPr marL="0" marR="0">
                        <a:lnSpc>
                          <a:spcPct val="107000"/>
                        </a:lnSpc>
                        <a:spcBef>
                          <a:spcPts val="0"/>
                        </a:spcBef>
                        <a:spcAft>
                          <a:spcPts val="0"/>
                        </a:spcAft>
                      </a:pPr>
                      <a:r>
                        <a:rPr lang="en-US" sz="2400" kern="1200" dirty="0">
                          <a:effectLst/>
                        </a:rPr>
                        <a:t>Middle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7000"/>
                        </a:lnSpc>
                        <a:spcBef>
                          <a:spcPts val="0"/>
                        </a:spcBef>
                        <a:spcAft>
                          <a:spcPts val="0"/>
                        </a:spcAft>
                      </a:pPr>
                      <a:r>
                        <a:rPr lang="en-US" sz="2400" kern="1200" dirty="0">
                          <a:effectLst/>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6000"/>
                        </a:lnSpc>
                        <a:spcBef>
                          <a:spcPts val="0"/>
                        </a:spcBef>
                        <a:spcAft>
                          <a:spcPts val="0"/>
                        </a:spcAft>
                      </a:pPr>
                      <a:r>
                        <a:rPr lang="en-US" sz="2400" kern="12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extLst>
                  <a:ext uri="{0D108BD9-81ED-4DB2-BD59-A6C34878D82A}">
                    <a16:rowId xmlns:a16="http://schemas.microsoft.com/office/drawing/2014/main" val="575928627"/>
                  </a:ext>
                </a:extLst>
              </a:tr>
              <a:tr h="451485">
                <a:tc>
                  <a:txBody>
                    <a:bodyPr/>
                    <a:lstStyle/>
                    <a:p>
                      <a:pPr marL="0" marR="0">
                        <a:lnSpc>
                          <a:spcPct val="107000"/>
                        </a:lnSpc>
                        <a:spcBef>
                          <a:spcPts val="0"/>
                        </a:spcBef>
                        <a:spcAft>
                          <a:spcPts val="0"/>
                        </a:spcAft>
                      </a:pPr>
                      <a:r>
                        <a:rPr lang="en-US" sz="2400" kern="1200" dirty="0">
                          <a:effectLst/>
                        </a:rPr>
                        <a:t>High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7000"/>
                        </a:lnSpc>
                        <a:spcBef>
                          <a:spcPts val="0"/>
                        </a:spcBef>
                        <a:spcAft>
                          <a:spcPts val="0"/>
                        </a:spcAft>
                      </a:pPr>
                      <a:r>
                        <a:rPr lang="en-US" sz="2400" kern="12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6000"/>
                        </a:lnSpc>
                        <a:spcBef>
                          <a:spcPts val="0"/>
                        </a:spcBef>
                        <a:spcAft>
                          <a:spcPts val="0"/>
                        </a:spcAft>
                      </a:pPr>
                      <a:r>
                        <a:rPr lang="en-US" sz="2400" kern="12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extLst>
                  <a:ext uri="{0D108BD9-81ED-4DB2-BD59-A6C34878D82A}">
                    <a16:rowId xmlns:a16="http://schemas.microsoft.com/office/drawing/2014/main" val="507128640"/>
                  </a:ext>
                </a:extLst>
              </a:tr>
              <a:tr h="451485">
                <a:tc>
                  <a:txBody>
                    <a:bodyPr/>
                    <a:lstStyle/>
                    <a:p>
                      <a:pPr marL="0" marR="0">
                        <a:lnSpc>
                          <a:spcPct val="107000"/>
                        </a:lnSpc>
                        <a:spcBef>
                          <a:spcPts val="0"/>
                        </a:spcBef>
                        <a:spcAft>
                          <a:spcPts val="0"/>
                        </a:spcAft>
                      </a:pPr>
                      <a:r>
                        <a:rPr lang="en-US" sz="2400" kern="1200">
                          <a:effectLst/>
                        </a:rPr>
                        <a:t>K-12 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7000"/>
                        </a:lnSpc>
                        <a:spcBef>
                          <a:spcPts val="0"/>
                        </a:spcBef>
                        <a:spcAft>
                          <a:spcPts val="0"/>
                        </a:spcAft>
                      </a:pPr>
                      <a:r>
                        <a:rPr lang="en-US" sz="2400" kern="12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6000"/>
                        </a:lnSpc>
                        <a:spcBef>
                          <a:spcPts val="0"/>
                        </a:spcBef>
                        <a:spcAft>
                          <a:spcPts val="0"/>
                        </a:spcAft>
                      </a:pPr>
                      <a:r>
                        <a:rPr lang="en-US" sz="2400" kern="12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extLst>
                  <a:ext uri="{0D108BD9-81ED-4DB2-BD59-A6C34878D82A}">
                    <a16:rowId xmlns:a16="http://schemas.microsoft.com/office/drawing/2014/main" val="3634304842"/>
                  </a:ext>
                </a:extLst>
              </a:tr>
              <a:tr h="451485">
                <a:tc>
                  <a:txBody>
                    <a:bodyPr/>
                    <a:lstStyle/>
                    <a:p>
                      <a:pPr marL="0" marR="0">
                        <a:lnSpc>
                          <a:spcPct val="107000"/>
                        </a:lnSpc>
                        <a:spcBef>
                          <a:spcPts val="0"/>
                        </a:spcBef>
                        <a:spcAft>
                          <a:spcPts val="0"/>
                        </a:spcAft>
                      </a:pPr>
                      <a:r>
                        <a:rPr lang="en-US" sz="2400" kern="1200" dirty="0">
                          <a:effectLst/>
                        </a:rPr>
                        <a:t>All School Type Totals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7000"/>
                        </a:lnSpc>
                        <a:spcBef>
                          <a:spcPts val="0"/>
                        </a:spcBef>
                        <a:spcAft>
                          <a:spcPts val="0"/>
                        </a:spcAft>
                      </a:pPr>
                      <a:r>
                        <a:rPr lang="en-US" sz="2400" kern="1200" dirty="0">
                          <a:effectLst/>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tc>
                  <a:txBody>
                    <a:bodyPr/>
                    <a:lstStyle/>
                    <a:p>
                      <a:pPr marL="0" marR="0" algn="ctr">
                        <a:lnSpc>
                          <a:spcPct val="106000"/>
                        </a:lnSpc>
                        <a:spcBef>
                          <a:spcPts val="0"/>
                        </a:spcBef>
                        <a:spcAft>
                          <a:spcPts val="0"/>
                        </a:spcAft>
                      </a:pPr>
                      <a:r>
                        <a:rPr lang="en-US" sz="2400" kern="1200" dirty="0">
                          <a:effectLst/>
                        </a:rPr>
                        <a:t>178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2012" marR="102012"/>
                </a:tc>
                <a:extLst>
                  <a:ext uri="{0D108BD9-81ED-4DB2-BD59-A6C34878D82A}">
                    <a16:rowId xmlns:a16="http://schemas.microsoft.com/office/drawing/2014/main" val="1801336103"/>
                  </a:ext>
                </a:extLst>
              </a:tr>
            </a:tbl>
          </a:graphicData>
        </a:graphic>
      </p:graphicFrame>
      <p:sp>
        <p:nvSpPr>
          <p:cNvPr id="4" name="Content Placeholder 3">
            <a:extLst>
              <a:ext uri="{FF2B5EF4-FFF2-40B4-BE49-F238E27FC236}">
                <a16:creationId xmlns:a16="http://schemas.microsoft.com/office/drawing/2014/main" id="{63E96768-1A40-4142-8FB7-9598B0E0E36D}"/>
              </a:ext>
            </a:extLst>
          </p:cNvPr>
          <p:cNvSpPr>
            <a:spLocks noGrp="1"/>
          </p:cNvSpPr>
          <p:nvPr>
            <p:ph sz="half" idx="4294967295"/>
          </p:nvPr>
        </p:nvSpPr>
        <p:spPr>
          <a:xfrm>
            <a:off x="152400" y="4525874"/>
            <a:ext cx="11887199" cy="919163"/>
          </a:xfrm>
        </p:spPr>
        <p:txBody>
          <a:bodyPr/>
          <a:lstStyle/>
          <a:p>
            <a:pPr>
              <a:lnSpc>
                <a:spcPct val="100000"/>
              </a:lnSpc>
              <a:spcBef>
                <a:spcPts val="0"/>
              </a:spcBef>
            </a:pPr>
            <a:r>
              <a:rPr lang="en-US" sz="2400" dirty="0"/>
              <a:t>Note: Schools that met Criterion 1 for high or low performing are not included since they need to meet only one of the criteria for the high performing level </a:t>
            </a:r>
          </a:p>
          <a:p>
            <a:endParaRPr lang="en-US" dirty="0"/>
          </a:p>
        </p:txBody>
      </p:sp>
      <p:sp>
        <p:nvSpPr>
          <p:cNvPr id="3" name="Slide Number Placeholder 2">
            <a:extLst>
              <a:ext uri="{FF2B5EF4-FFF2-40B4-BE49-F238E27FC236}">
                <a16:creationId xmlns:a16="http://schemas.microsoft.com/office/drawing/2014/main" id="{94323E61-8028-4C6A-BFDC-18382EE73E51}"/>
              </a:ext>
            </a:extLst>
          </p:cNvPr>
          <p:cNvSpPr>
            <a:spLocks noGrp="1"/>
          </p:cNvSpPr>
          <p:nvPr>
            <p:ph type="sldNum" sz="quarter" idx="12"/>
          </p:nvPr>
        </p:nvSpPr>
        <p:spPr/>
        <p:txBody>
          <a:bodyPr/>
          <a:lstStyle/>
          <a:p>
            <a:fld id="{3E75E900-3A7D-4300-976D-D2FEA3E61EBD}" type="slidenum">
              <a:rPr lang="en-US" smtClean="0"/>
              <a:pPr/>
              <a:t>28</a:t>
            </a:fld>
            <a:endParaRPr lang="en-US" dirty="0"/>
          </a:p>
        </p:txBody>
      </p:sp>
    </p:spTree>
    <p:extLst>
      <p:ext uri="{BB962C8B-B14F-4D97-AF65-F5344CB8AC3E}">
        <p14:creationId xmlns:p14="http://schemas.microsoft.com/office/powerpoint/2010/main" val="224722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A8B0-4F56-484E-8C69-8554AFB7C854}"/>
              </a:ext>
            </a:extLst>
          </p:cNvPr>
          <p:cNvSpPr>
            <a:spLocks noGrp="1"/>
          </p:cNvSpPr>
          <p:nvPr>
            <p:ph type="title"/>
          </p:nvPr>
        </p:nvSpPr>
        <p:spPr/>
        <p:txBody>
          <a:bodyPr/>
          <a:lstStyle/>
          <a:p>
            <a:r>
              <a:rPr lang="en-US" dirty="0"/>
              <a:t>Results for the Three Categories</a:t>
            </a:r>
            <a:br>
              <a:rPr lang="en-US" dirty="0"/>
            </a:br>
            <a:r>
              <a:rPr lang="en-US" dirty="0"/>
              <a:t>Based on the 2018 and 2019 Dashboard</a:t>
            </a:r>
          </a:p>
        </p:txBody>
      </p:sp>
      <p:sp>
        <p:nvSpPr>
          <p:cNvPr id="3" name="Content Placeholder 2">
            <a:extLst>
              <a:ext uri="{FF2B5EF4-FFF2-40B4-BE49-F238E27FC236}">
                <a16:creationId xmlns:a16="http://schemas.microsoft.com/office/drawing/2014/main" id="{0A4B4185-8CDD-48E7-95BF-03376AAA2C26}"/>
              </a:ext>
            </a:extLst>
          </p:cNvPr>
          <p:cNvSpPr>
            <a:spLocks noGrp="1"/>
          </p:cNvSpPr>
          <p:nvPr>
            <p:ph idx="1"/>
          </p:nvPr>
        </p:nvSpPr>
        <p:spPr/>
        <p:txBody>
          <a:bodyPr/>
          <a:lstStyle/>
          <a:p>
            <a:pPr lvl="0"/>
            <a:r>
              <a:rPr lang="en-US" sz="2400" dirty="0"/>
              <a:t>Note: DASS schools are not to be included in any of the performance categories</a:t>
            </a:r>
          </a:p>
          <a:p>
            <a:pPr lvl="0"/>
            <a:r>
              <a:rPr lang="en-US" sz="2400" dirty="0"/>
              <a:t>Schools in the Low and Middle Performance categories are subject to the verified data in the renewal process</a:t>
            </a:r>
          </a:p>
        </p:txBody>
      </p:sp>
      <p:graphicFrame>
        <p:nvGraphicFramePr>
          <p:cNvPr id="7" name="Content Placeholder 6" descr="A table displaying results for the three categories based on 2018 and 2019 dashboard.">
            <a:extLst>
              <a:ext uri="{FF2B5EF4-FFF2-40B4-BE49-F238E27FC236}">
                <a16:creationId xmlns:a16="http://schemas.microsoft.com/office/drawing/2014/main" id="{206C8E49-6FFF-4133-9994-6758C7532BE7}"/>
              </a:ext>
            </a:extLst>
          </p:cNvPr>
          <p:cNvGraphicFramePr>
            <a:graphicFrameLocks noGrp="1"/>
          </p:cNvGraphicFramePr>
          <p:nvPr>
            <p:ph sz="half" idx="4294967295"/>
            <p:extLst>
              <p:ext uri="{D42A27DB-BD31-4B8C-83A1-F6EECF244321}">
                <p14:modId xmlns:p14="http://schemas.microsoft.com/office/powerpoint/2010/main" val="1201925096"/>
              </p:ext>
            </p:extLst>
          </p:nvPr>
        </p:nvGraphicFramePr>
        <p:xfrm>
          <a:off x="196312" y="3070153"/>
          <a:ext cx="11887201" cy="2778636"/>
        </p:xfrm>
        <a:graphic>
          <a:graphicData uri="http://schemas.openxmlformats.org/drawingml/2006/table">
            <a:tbl>
              <a:tblPr firstRow="1" bandRow="1">
                <a:tableStyleId>{793D81CF-94F2-401A-BA57-92F5A7B2D0C5}</a:tableStyleId>
              </a:tblPr>
              <a:tblGrid>
                <a:gridCol w="3599365">
                  <a:extLst>
                    <a:ext uri="{9D8B030D-6E8A-4147-A177-3AD203B41FA5}">
                      <a16:colId xmlns:a16="http://schemas.microsoft.com/office/drawing/2014/main" val="3152968900"/>
                    </a:ext>
                  </a:extLst>
                </a:gridCol>
                <a:gridCol w="2071959">
                  <a:extLst>
                    <a:ext uri="{9D8B030D-6E8A-4147-A177-3AD203B41FA5}">
                      <a16:colId xmlns:a16="http://schemas.microsoft.com/office/drawing/2014/main" val="2159682349"/>
                    </a:ext>
                  </a:extLst>
                </a:gridCol>
                <a:gridCol w="2071959">
                  <a:extLst>
                    <a:ext uri="{9D8B030D-6E8A-4147-A177-3AD203B41FA5}">
                      <a16:colId xmlns:a16="http://schemas.microsoft.com/office/drawing/2014/main" val="657305567"/>
                    </a:ext>
                  </a:extLst>
                </a:gridCol>
                <a:gridCol w="2071959">
                  <a:extLst>
                    <a:ext uri="{9D8B030D-6E8A-4147-A177-3AD203B41FA5}">
                      <a16:colId xmlns:a16="http://schemas.microsoft.com/office/drawing/2014/main" val="523447119"/>
                    </a:ext>
                  </a:extLst>
                </a:gridCol>
                <a:gridCol w="2071959">
                  <a:extLst>
                    <a:ext uri="{9D8B030D-6E8A-4147-A177-3AD203B41FA5}">
                      <a16:colId xmlns:a16="http://schemas.microsoft.com/office/drawing/2014/main" val="2908363045"/>
                    </a:ext>
                  </a:extLst>
                </a:gridCol>
              </a:tblGrid>
              <a:tr h="360680">
                <a:tc>
                  <a:txBody>
                    <a:bodyPr/>
                    <a:lstStyle/>
                    <a:p>
                      <a:pPr marL="0" marR="0" algn="ctr">
                        <a:lnSpc>
                          <a:spcPct val="107000"/>
                        </a:lnSpc>
                        <a:spcBef>
                          <a:spcPts val="0"/>
                        </a:spcBef>
                        <a:spcAft>
                          <a:spcPts val="0"/>
                        </a:spcAft>
                      </a:pPr>
                      <a:r>
                        <a:rPr lang="en-US" sz="2400" kern="1200" dirty="0">
                          <a:effectLst/>
                        </a:rPr>
                        <a:t>School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Middle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14496530"/>
                  </a:ext>
                </a:extLst>
              </a:tr>
              <a:tr h="442595">
                <a:tc>
                  <a:txBody>
                    <a:bodyPr/>
                    <a:lstStyle/>
                    <a:p>
                      <a:pPr marL="0" marR="0">
                        <a:lnSpc>
                          <a:spcPct val="107000"/>
                        </a:lnSpc>
                        <a:spcBef>
                          <a:spcPts val="0"/>
                        </a:spcBef>
                        <a:spcAft>
                          <a:spcPts val="0"/>
                        </a:spcAft>
                      </a:pPr>
                      <a:r>
                        <a:rPr lang="en-US" sz="2400" kern="1200" dirty="0">
                          <a:effectLst/>
                        </a:rPr>
                        <a:t>Elementary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410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2400" kern="1200" dirty="0">
                          <a:effectLst/>
                        </a:rPr>
                        <a:t>124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556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44931598"/>
                  </a:ext>
                </a:extLst>
              </a:tr>
              <a:tr h="442595">
                <a:tc>
                  <a:txBody>
                    <a:bodyPr/>
                    <a:lstStyle/>
                    <a:p>
                      <a:pPr marL="0" marR="0">
                        <a:lnSpc>
                          <a:spcPct val="107000"/>
                        </a:lnSpc>
                        <a:spcBef>
                          <a:spcPts val="0"/>
                        </a:spcBef>
                        <a:spcAft>
                          <a:spcPts val="0"/>
                        </a:spcAft>
                      </a:pPr>
                      <a:r>
                        <a:rPr lang="en-US" sz="2400" kern="1200" dirty="0">
                          <a:effectLst/>
                        </a:rPr>
                        <a:t>Middle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2400" kern="12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141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7913030"/>
                  </a:ext>
                </a:extLst>
              </a:tr>
              <a:tr h="442595">
                <a:tc>
                  <a:txBody>
                    <a:bodyPr/>
                    <a:lstStyle/>
                    <a:p>
                      <a:pPr marL="0" marR="0">
                        <a:lnSpc>
                          <a:spcPct val="107000"/>
                        </a:lnSpc>
                        <a:spcBef>
                          <a:spcPts val="0"/>
                        </a:spcBef>
                        <a:spcAft>
                          <a:spcPts val="0"/>
                        </a:spcAft>
                      </a:pPr>
                      <a:r>
                        <a:rPr lang="en-US" sz="2400" kern="1200" dirty="0">
                          <a:effectLst/>
                        </a:rPr>
                        <a:t>High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172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2400" kern="12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208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73801925"/>
                  </a:ext>
                </a:extLst>
              </a:tr>
              <a:tr h="442595">
                <a:tc>
                  <a:txBody>
                    <a:bodyPr/>
                    <a:lstStyle/>
                    <a:p>
                      <a:pPr marL="0" marR="0">
                        <a:lnSpc>
                          <a:spcPct val="107000"/>
                        </a:lnSpc>
                        <a:spcBef>
                          <a:spcPts val="0"/>
                        </a:spcBef>
                        <a:spcAft>
                          <a:spcPts val="0"/>
                        </a:spcAft>
                      </a:pPr>
                      <a:r>
                        <a:rPr lang="en-US" sz="2400" kern="1200" dirty="0">
                          <a:effectLst/>
                        </a:rPr>
                        <a:t>K-12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2400" kern="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a:effectLst/>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75884857"/>
                  </a:ext>
                </a:extLst>
              </a:tr>
              <a:tr h="442595">
                <a:tc>
                  <a:txBody>
                    <a:bodyPr/>
                    <a:lstStyle/>
                    <a:p>
                      <a:pPr marL="0" marR="0">
                        <a:lnSpc>
                          <a:spcPct val="107000"/>
                        </a:lnSpc>
                        <a:spcBef>
                          <a:spcPts val="0"/>
                        </a:spcBef>
                        <a:spcAft>
                          <a:spcPts val="0"/>
                        </a:spcAft>
                      </a:pPr>
                      <a:r>
                        <a:rPr lang="en-US" sz="2400" kern="1200" dirty="0">
                          <a:effectLst/>
                        </a:rPr>
                        <a:t>All School Type Totals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72 (6.4%)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855 (75.5%)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6000"/>
                        </a:lnSpc>
                        <a:spcBef>
                          <a:spcPts val="0"/>
                        </a:spcBef>
                        <a:spcAft>
                          <a:spcPts val="0"/>
                        </a:spcAft>
                      </a:pPr>
                      <a:r>
                        <a:rPr lang="en-US" sz="2400" kern="1200" dirty="0">
                          <a:effectLst/>
                        </a:rPr>
                        <a:t>205 (18.1%)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2400" kern="1200" dirty="0">
                          <a:effectLst/>
                        </a:rPr>
                        <a:t>1,132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83748844"/>
                  </a:ext>
                </a:extLst>
              </a:tr>
            </a:tbl>
          </a:graphicData>
        </a:graphic>
      </p:graphicFrame>
      <p:sp>
        <p:nvSpPr>
          <p:cNvPr id="4" name="Slide Number Placeholder 3">
            <a:extLst>
              <a:ext uri="{FF2B5EF4-FFF2-40B4-BE49-F238E27FC236}">
                <a16:creationId xmlns:a16="http://schemas.microsoft.com/office/drawing/2014/main" id="{4B6DA4C2-5EF5-4B96-B53A-30851C0C5749}"/>
              </a:ext>
            </a:extLst>
          </p:cNvPr>
          <p:cNvSpPr>
            <a:spLocks noGrp="1"/>
          </p:cNvSpPr>
          <p:nvPr>
            <p:ph type="sldNum" sz="quarter" idx="12"/>
          </p:nvPr>
        </p:nvSpPr>
        <p:spPr/>
        <p:txBody>
          <a:bodyPr/>
          <a:lstStyle/>
          <a:p>
            <a:fld id="{3E75E900-3A7D-4300-976D-D2FEA3E61EBD}" type="slidenum">
              <a:rPr lang="en-US" smtClean="0"/>
              <a:pPr/>
              <a:t>29</a:t>
            </a:fld>
            <a:endParaRPr lang="en-US" dirty="0"/>
          </a:p>
        </p:txBody>
      </p:sp>
    </p:spTree>
    <p:extLst>
      <p:ext uri="{BB962C8B-B14F-4D97-AF65-F5344CB8AC3E}">
        <p14:creationId xmlns:p14="http://schemas.microsoft.com/office/powerpoint/2010/main" val="106691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B37A-A5E6-4794-9E04-7EB65E5C85E8}"/>
              </a:ext>
            </a:extLst>
          </p:cNvPr>
          <p:cNvSpPr>
            <a:spLocks noGrp="1"/>
          </p:cNvSpPr>
          <p:nvPr>
            <p:ph type="title"/>
          </p:nvPr>
        </p:nvSpPr>
        <p:spPr/>
        <p:txBody>
          <a:bodyPr/>
          <a:lstStyle/>
          <a:p>
            <a:r>
              <a:rPr lang="en-US" dirty="0"/>
              <a:t>Today’s Objective</a:t>
            </a:r>
          </a:p>
        </p:txBody>
      </p:sp>
      <p:sp>
        <p:nvSpPr>
          <p:cNvPr id="3" name="Content Placeholder 2">
            <a:extLst>
              <a:ext uri="{FF2B5EF4-FFF2-40B4-BE49-F238E27FC236}">
                <a16:creationId xmlns:a16="http://schemas.microsoft.com/office/drawing/2014/main" id="{7EC07CE5-D350-4DE2-928C-090265C9DDFA}"/>
              </a:ext>
            </a:extLst>
          </p:cNvPr>
          <p:cNvSpPr>
            <a:spLocks noGrp="1"/>
          </p:cNvSpPr>
          <p:nvPr>
            <p:ph idx="1"/>
          </p:nvPr>
        </p:nvSpPr>
        <p:spPr/>
        <p:txBody>
          <a:bodyPr>
            <a:normAutofit/>
          </a:bodyPr>
          <a:lstStyle/>
          <a:p>
            <a:pPr marL="0" indent="0">
              <a:buNone/>
            </a:pPr>
            <a:r>
              <a:rPr lang="en-US" dirty="0"/>
              <a:t> The focus of today’s overview will be on the following points:</a:t>
            </a:r>
          </a:p>
          <a:p>
            <a:pPr marL="971550" lvl="1" indent="-514350">
              <a:buFont typeface="+mj-lt"/>
              <a:buAutoNum type="arabicPeriod"/>
            </a:pPr>
            <a:r>
              <a:rPr lang="en-US" dirty="0"/>
              <a:t>Background of the funding determination request process</a:t>
            </a:r>
          </a:p>
          <a:p>
            <a:pPr marL="971550" lvl="1" indent="-514350">
              <a:buFont typeface="+mj-lt"/>
              <a:buAutoNum type="arabicPeriod"/>
            </a:pPr>
            <a:r>
              <a:rPr lang="en-US" dirty="0"/>
              <a:t>General overview of AB 1505 and summary of the California Department of Education’s (CDE) implementation efforts</a:t>
            </a:r>
          </a:p>
          <a:p>
            <a:pPr marL="971550" lvl="1" indent="-514350">
              <a:buFont typeface="+mj-lt"/>
              <a:buAutoNum type="arabicPeriod"/>
            </a:pPr>
            <a:r>
              <a:rPr lang="en-US" dirty="0"/>
              <a:t>State Board of Education (SBE) appeals and review standards</a:t>
            </a:r>
          </a:p>
          <a:p>
            <a:pPr marL="971550" lvl="1" indent="-514350">
              <a:buFont typeface="+mj-lt"/>
              <a:buAutoNum type="arabicPeriod"/>
            </a:pPr>
            <a:r>
              <a:rPr lang="en-US" dirty="0"/>
              <a:t>Renewal criteria and performance criteria, including the consideration of verified data</a:t>
            </a:r>
          </a:p>
          <a:p>
            <a:pPr marL="971550" lvl="1" indent="-514350">
              <a:buFont typeface="+mj-lt"/>
              <a:buAutoNum type="arabicPeriod"/>
            </a:pPr>
            <a:r>
              <a:rPr lang="en-US" dirty="0"/>
              <a:t>Role of the CDE and ACCS in the appeal process</a:t>
            </a:r>
          </a:p>
          <a:p>
            <a:pPr marL="971550" lvl="1" indent="-514350">
              <a:buFont typeface="+mj-lt"/>
              <a:buAutoNum type="arabicPeriod"/>
            </a:pPr>
            <a:r>
              <a:rPr lang="en-US" dirty="0"/>
              <a:t>Requirements for nonclassroom-based (NCB) and “treat as continuing” charter schools</a:t>
            </a:r>
          </a:p>
        </p:txBody>
      </p:sp>
      <p:sp>
        <p:nvSpPr>
          <p:cNvPr id="4" name="Slide Number Placeholder 3">
            <a:extLst>
              <a:ext uri="{FF2B5EF4-FFF2-40B4-BE49-F238E27FC236}">
                <a16:creationId xmlns:a16="http://schemas.microsoft.com/office/drawing/2014/main" id="{8448D556-8AD8-40B0-A7EC-FD73D43CA699}"/>
              </a:ext>
            </a:extLst>
          </p:cNvPr>
          <p:cNvSpPr>
            <a:spLocks noGrp="1"/>
          </p:cNvSpPr>
          <p:nvPr>
            <p:ph type="sldNum" sz="quarter" idx="12"/>
          </p:nvPr>
        </p:nvSpPr>
        <p:spPr/>
        <p:txBody>
          <a:bodyPr/>
          <a:lstStyle/>
          <a:p>
            <a:fld id="{3E75E900-3A7D-4300-976D-D2FEA3E61EBD}" type="slidenum">
              <a:rPr lang="en-US" smtClean="0"/>
              <a:pPr/>
              <a:t>3</a:t>
            </a:fld>
            <a:endParaRPr lang="en-US" dirty="0"/>
          </a:p>
        </p:txBody>
      </p:sp>
    </p:spTree>
    <p:extLst>
      <p:ext uri="{BB962C8B-B14F-4D97-AF65-F5344CB8AC3E}">
        <p14:creationId xmlns:p14="http://schemas.microsoft.com/office/powerpoint/2010/main" val="187179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F1DCD3-A900-4337-A47A-4595EA5F893C}"/>
              </a:ext>
            </a:extLst>
          </p:cNvPr>
          <p:cNvSpPr>
            <a:spLocks noGrp="1"/>
          </p:cNvSpPr>
          <p:nvPr>
            <p:ph type="title"/>
          </p:nvPr>
        </p:nvSpPr>
        <p:spPr>
          <a:xfrm>
            <a:off x="198895" y="2766218"/>
            <a:ext cx="11794210" cy="1325563"/>
          </a:xfrm>
        </p:spPr>
        <p:txBody>
          <a:bodyPr/>
          <a:lstStyle/>
          <a:p>
            <a:r>
              <a:rPr lang="en-US" dirty="0"/>
              <a:t>Appeals Heard by the State Board of Education</a:t>
            </a:r>
          </a:p>
        </p:txBody>
      </p:sp>
      <p:sp>
        <p:nvSpPr>
          <p:cNvPr id="4" name="Slide Number Placeholder 3">
            <a:extLst>
              <a:ext uri="{FF2B5EF4-FFF2-40B4-BE49-F238E27FC236}">
                <a16:creationId xmlns:a16="http://schemas.microsoft.com/office/drawing/2014/main" id="{5481CD5B-3473-46E9-80C7-6E3361A62439}"/>
              </a:ext>
            </a:extLst>
          </p:cNvPr>
          <p:cNvSpPr>
            <a:spLocks noGrp="1"/>
          </p:cNvSpPr>
          <p:nvPr>
            <p:ph type="sldNum" sz="quarter" idx="12"/>
          </p:nvPr>
        </p:nvSpPr>
        <p:spPr/>
        <p:txBody>
          <a:bodyPr/>
          <a:lstStyle/>
          <a:p>
            <a:fld id="{3E75E900-3A7D-4300-976D-D2FEA3E61EBD}" type="slidenum">
              <a:rPr lang="en-US" smtClean="0"/>
              <a:pPr/>
              <a:t>30</a:t>
            </a:fld>
            <a:endParaRPr lang="en-US" dirty="0"/>
          </a:p>
        </p:txBody>
      </p:sp>
    </p:spTree>
    <p:extLst>
      <p:ext uri="{BB962C8B-B14F-4D97-AF65-F5344CB8AC3E}">
        <p14:creationId xmlns:p14="http://schemas.microsoft.com/office/powerpoint/2010/main" val="360203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92D9-5B2F-4D81-BF7D-24D0051FC167}"/>
              </a:ext>
            </a:extLst>
          </p:cNvPr>
          <p:cNvSpPr>
            <a:spLocks noGrp="1"/>
          </p:cNvSpPr>
          <p:nvPr>
            <p:ph type="title"/>
          </p:nvPr>
        </p:nvSpPr>
        <p:spPr/>
        <p:txBody>
          <a:bodyPr/>
          <a:lstStyle/>
          <a:p>
            <a:r>
              <a:rPr lang="en-US" dirty="0"/>
              <a:t>Appeals to the State Board of Education</a:t>
            </a:r>
          </a:p>
        </p:txBody>
      </p:sp>
      <p:sp>
        <p:nvSpPr>
          <p:cNvPr id="3" name="Content Placeholder 2">
            <a:extLst>
              <a:ext uri="{FF2B5EF4-FFF2-40B4-BE49-F238E27FC236}">
                <a16:creationId xmlns:a16="http://schemas.microsoft.com/office/drawing/2014/main" id="{DE32AC13-9BA3-4993-A3C9-5BF494A136F7}"/>
              </a:ext>
            </a:extLst>
          </p:cNvPr>
          <p:cNvSpPr>
            <a:spLocks noGrp="1"/>
          </p:cNvSpPr>
          <p:nvPr>
            <p:ph idx="1"/>
          </p:nvPr>
        </p:nvSpPr>
        <p:spPr/>
        <p:txBody>
          <a:bodyPr/>
          <a:lstStyle/>
          <a:p>
            <a:r>
              <a:rPr lang="en-US" dirty="0"/>
              <a:t>What appeals are heard by the SBE?</a:t>
            </a:r>
          </a:p>
          <a:p>
            <a:pPr lvl="1"/>
            <a:r>
              <a:rPr lang="en-US" dirty="0"/>
              <a:t>How does the review standard and process differ for establishment appeals and renewal appeals?</a:t>
            </a:r>
          </a:p>
          <a:p>
            <a:pPr lvl="1"/>
            <a:r>
              <a:rPr lang="en-US" dirty="0"/>
              <a:t>What are the new findings for the denial of an establishment petition?</a:t>
            </a:r>
          </a:p>
          <a:p>
            <a:r>
              <a:rPr lang="en-US" dirty="0"/>
              <a:t>What information is considered in the review of an appeal?</a:t>
            </a:r>
          </a:p>
          <a:p>
            <a:r>
              <a:rPr lang="en-US" dirty="0"/>
              <a:t>What are the timelines for the appeal process?</a:t>
            </a:r>
          </a:p>
          <a:p>
            <a:r>
              <a:rPr lang="en-US" dirty="0"/>
              <a:t>Which charter schools are currently authorized by the SBE? Which counties have jurisdiction over a single school district?</a:t>
            </a:r>
          </a:p>
          <a:p>
            <a:endParaRPr lang="en-US" dirty="0"/>
          </a:p>
        </p:txBody>
      </p:sp>
      <p:sp>
        <p:nvSpPr>
          <p:cNvPr id="4" name="Slide Number Placeholder 3">
            <a:extLst>
              <a:ext uri="{FF2B5EF4-FFF2-40B4-BE49-F238E27FC236}">
                <a16:creationId xmlns:a16="http://schemas.microsoft.com/office/drawing/2014/main" id="{3C04B32D-21EB-44C9-ACCD-92CFB84F25B2}"/>
              </a:ext>
            </a:extLst>
          </p:cNvPr>
          <p:cNvSpPr>
            <a:spLocks noGrp="1"/>
          </p:cNvSpPr>
          <p:nvPr>
            <p:ph type="sldNum" sz="quarter" idx="12"/>
          </p:nvPr>
        </p:nvSpPr>
        <p:spPr/>
        <p:txBody>
          <a:bodyPr/>
          <a:lstStyle/>
          <a:p>
            <a:fld id="{3E75E900-3A7D-4300-976D-D2FEA3E61EBD}" type="slidenum">
              <a:rPr lang="en-US" smtClean="0"/>
              <a:pPr/>
              <a:t>31</a:t>
            </a:fld>
            <a:endParaRPr lang="en-US" dirty="0"/>
          </a:p>
        </p:txBody>
      </p:sp>
    </p:spTree>
    <p:extLst>
      <p:ext uri="{BB962C8B-B14F-4D97-AF65-F5344CB8AC3E}">
        <p14:creationId xmlns:p14="http://schemas.microsoft.com/office/powerpoint/2010/main" val="106506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3990-AFF4-4FC1-89D2-91D33DEEC3D0}"/>
              </a:ext>
            </a:extLst>
          </p:cNvPr>
          <p:cNvSpPr>
            <a:spLocks noGrp="1"/>
          </p:cNvSpPr>
          <p:nvPr>
            <p:ph type="title"/>
          </p:nvPr>
        </p:nvSpPr>
        <p:spPr/>
        <p:txBody>
          <a:bodyPr/>
          <a:lstStyle/>
          <a:p>
            <a:r>
              <a:rPr lang="en-US" dirty="0"/>
              <a:t>Appeal Review Standards</a:t>
            </a:r>
          </a:p>
        </p:txBody>
      </p:sp>
      <p:graphicFrame>
        <p:nvGraphicFramePr>
          <p:cNvPr id="5" name="Content Placeholder 4">
            <a:extLst>
              <a:ext uri="{FF2B5EF4-FFF2-40B4-BE49-F238E27FC236}">
                <a16:creationId xmlns:a16="http://schemas.microsoft.com/office/drawing/2014/main" id="{407DDF42-E1CD-4A2B-BF12-AF856174FFB8}"/>
              </a:ext>
            </a:extLst>
          </p:cNvPr>
          <p:cNvGraphicFramePr>
            <a:graphicFrameLocks noGrp="1"/>
          </p:cNvGraphicFramePr>
          <p:nvPr>
            <p:ph idx="1"/>
            <p:extLst>
              <p:ext uri="{D42A27DB-BD31-4B8C-83A1-F6EECF244321}">
                <p14:modId xmlns:p14="http://schemas.microsoft.com/office/powerpoint/2010/main" val="3982305576"/>
              </p:ext>
            </p:extLst>
          </p:nvPr>
        </p:nvGraphicFramePr>
        <p:xfrm>
          <a:off x="201613" y="1825625"/>
          <a:ext cx="11793538" cy="3383280"/>
        </p:xfrm>
        <a:graphic>
          <a:graphicData uri="http://schemas.openxmlformats.org/drawingml/2006/table">
            <a:tbl>
              <a:tblPr firstRow="1" bandRow="1">
                <a:tableStyleId>{073A0DAA-6AF3-43AB-8588-CEC1D06C72B9}</a:tableStyleId>
              </a:tblPr>
              <a:tblGrid>
                <a:gridCol w="5896769">
                  <a:extLst>
                    <a:ext uri="{9D8B030D-6E8A-4147-A177-3AD203B41FA5}">
                      <a16:colId xmlns:a16="http://schemas.microsoft.com/office/drawing/2014/main" val="413161591"/>
                    </a:ext>
                  </a:extLst>
                </a:gridCol>
                <a:gridCol w="5896769">
                  <a:extLst>
                    <a:ext uri="{9D8B030D-6E8A-4147-A177-3AD203B41FA5}">
                      <a16:colId xmlns:a16="http://schemas.microsoft.com/office/drawing/2014/main" val="998486508"/>
                    </a:ext>
                  </a:extLst>
                </a:gridCol>
              </a:tblGrid>
              <a:tr h="370840">
                <a:tc>
                  <a:txBody>
                    <a:bodyPr/>
                    <a:lstStyle/>
                    <a:p>
                      <a:pPr algn="ctr"/>
                      <a:r>
                        <a:rPr lang="en-US" sz="2400" dirty="0"/>
                        <a:t>Petition Type</a:t>
                      </a:r>
                      <a:endParaRPr lang="en-US" sz="2400" b="1" dirty="0"/>
                    </a:p>
                  </a:txBody>
                  <a:tcPr marL="45012" marR="45012" anchor="ctr"/>
                </a:tc>
                <a:tc>
                  <a:txBody>
                    <a:bodyPr/>
                    <a:lstStyle/>
                    <a:p>
                      <a:pPr algn="ctr"/>
                      <a:r>
                        <a:rPr lang="en-US" sz="2400" dirty="0"/>
                        <a:t>Review Standard</a:t>
                      </a:r>
                      <a:endParaRPr lang="en-US" sz="2400" b="1" dirty="0"/>
                    </a:p>
                  </a:txBody>
                  <a:tcPr marL="45012" marR="45012" anchor="ctr"/>
                </a:tc>
                <a:extLst>
                  <a:ext uri="{0D108BD9-81ED-4DB2-BD59-A6C34878D82A}">
                    <a16:rowId xmlns:a16="http://schemas.microsoft.com/office/drawing/2014/main" val="2060244726"/>
                  </a:ext>
                </a:extLst>
              </a:tr>
              <a:tr h="370840">
                <a:tc>
                  <a:txBody>
                    <a:bodyPr/>
                    <a:lstStyle/>
                    <a:p>
                      <a:pPr algn="ctr"/>
                      <a:r>
                        <a:rPr lang="en-US" sz="2400" dirty="0"/>
                        <a:t>New and Renewal Petitions Denied by a Single District County</a:t>
                      </a:r>
                      <a:endParaRPr lang="en-US" sz="2400" dirty="0">
                        <a:solidFill>
                          <a:schemeClr val="tx1"/>
                        </a:solidFill>
                      </a:endParaRPr>
                    </a:p>
                  </a:txBody>
                  <a:tcPr marL="45012" marR="45012" anchor="ctr"/>
                </a:tc>
                <a:tc>
                  <a:txBody>
                    <a:bodyPr/>
                    <a:lstStyle/>
                    <a:p>
                      <a:pPr algn="ctr"/>
                      <a:r>
                        <a:rPr lang="en-US" sz="2400" dirty="0"/>
                        <a:t>De Novo Review</a:t>
                      </a:r>
                      <a:endParaRPr lang="en-US" sz="2400" dirty="0">
                        <a:solidFill>
                          <a:schemeClr val="tx1"/>
                        </a:solidFill>
                      </a:endParaRPr>
                    </a:p>
                  </a:txBody>
                  <a:tcPr marL="45012" marR="45012" anchor="ctr"/>
                </a:tc>
                <a:extLst>
                  <a:ext uri="{0D108BD9-81ED-4DB2-BD59-A6C34878D82A}">
                    <a16:rowId xmlns:a16="http://schemas.microsoft.com/office/drawing/2014/main" val="1561750452"/>
                  </a:ext>
                </a:extLst>
              </a:tr>
              <a:tr h="370840">
                <a:tc>
                  <a:txBody>
                    <a:bodyPr/>
                    <a:lstStyle/>
                    <a:p>
                      <a:pPr algn="ctr"/>
                      <a:r>
                        <a:rPr lang="en-US" sz="2400" dirty="0"/>
                        <a:t>Renewal Petitions for SBE-Authorized Schools Denied at the Local Level</a:t>
                      </a:r>
                      <a:endParaRPr lang="en-US" sz="2400" b="0" dirty="0">
                        <a:solidFill>
                          <a:schemeClr val="tx1"/>
                        </a:solidFill>
                      </a:endParaRPr>
                    </a:p>
                  </a:txBody>
                  <a:tcPr marL="45012" marR="45012" anchor="ctr"/>
                </a:tc>
                <a:tc>
                  <a:txBody>
                    <a:bodyPr/>
                    <a:lstStyle/>
                    <a:p>
                      <a:pPr algn="ctr"/>
                      <a:r>
                        <a:rPr lang="en-US" sz="2400" dirty="0"/>
                        <a:t>De Novo Review</a:t>
                      </a:r>
                      <a:endParaRPr lang="en-US" sz="2400" dirty="0">
                        <a:solidFill>
                          <a:schemeClr val="tx1"/>
                        </a:solidFill>
                      </a:endParaRPr>
                    </a:p>
                  </a:txBody>
                  <a:tcPr marL="45012" marR="45012" anchor="ctr"/>
                </a:tc>
                <a:extLst>
                  <a:ext uri="{0D108BD9-81ED-4DB2-BD59-A6C34878D82A}">
                    <a16:rowId xmlns:a16="http://schemas.microsoft.com/office/drawing/2014/main" val="36490144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New and Renewal Petitions Denied by a District and County Board</a:t>
                      </a:r>
                      <a:endParaRPr lang="en-US" sz="2400" dirty="0">
                        <a:solidFill>
                          <a:schemeClr val="tx1"/>
                        </a:solidFill>
                      </a:endParaRPr>
                    </a:p>
                  </a:txBody>
                  <a:tcPr marL="45012" marR="45012" anchor="ctr"/>
                </a:tc>
                <a:tc>
                  <a:txBody>
                    <a:bodyPr/>
                    <a:lstStyle/>
                    <a:p>
                      <a:pPr algn="ctr"/>
                      <a:r>
                        <a:rPr lang="en-US" sz="2400" dirty="0"/>
                        <a:t>Abuse of Discretion Review</a:t>
                      </a:r>
                      <a:endParaRPr lang="en-US" sz="2400" dirty="0">
                        <a:solidFill>
                          <a:schemeClr val="tx1"/>
                        </a:solidFill>
                      </a:endParaRPr>
                    </a:p>
                  </a:txBody>
                  <a:tcPr marL="45012" marR="45012" anchor="ctr"/>
                </a:tc>
                <a:extLst>
                  <a:ext uri="{0D108BD9-81ED-4DB2-BD59-A6C34878D82A}">
                    <a16:rowId xmlns:a16="http://schemas.microsoft.com/office/drawing/2014/main" val="640549751"/>
                  </a:ext>
                </a:extLst>
              </a:tr>
              <a:tr h="370840">
                <a:tc>
                  <a:txBody>
                    <a:bodyPr/>
                    <a:lstStyle/>
                    <a:p>
                      <a:pPr algn="ctr"/>
                      <a:r>
                        <a:rPr lang="en-US" sz="2400" dirty="0"/>
                        <a:t>Revocation Petitions</a:t>
                      </a:r>
                      <a:endParaRPr lang="en-US" sz="2400" b="0" dirty="0">
                        <a:solidFill>
                          <a:schemeClr val="tx1"/>
                        </a:solidFill>
                      </a:endParaRPr>
                    </a:p>
                  </a:txBody>
                  <a:tcPr marL="45012" marR="45012" anchor="ctr"/>
                </a:tc>
                <a:tc>
                  <a:txBody>
                    <a:bodyPr/>
                    <a:lstStyle/>
                    <a:p>
                      <a:pPr algn="ctr"/>
                      <a:r>
                        <a:rPr lang="en-US" sz="2400" dirty="0"/>
                        <a:t>Substantial Evidence Review</a:t>
                      </a:r>
                      <a:endParaRPr lang="en-US" sz="2400" dirty="0">
                        <a:solidFill>
                          <a:schemeClr val="tx1"/>
                        </a:solidFill>
                      </a:endParaRPr>
                    </a:p>
                  </a:txBody>
                  <a:tcPr marL="45012" marR="45012" anchor="ctr"/>
                </a:tc>
                <a:extLst>
                  <a:ext uri="{0D108BD9-81ED-4DB2-BD59-A6C34878D82A}">
                    <a16:rowId xmlns:a16="http://schemas.microsoft.com/office/drawing/2014/main" val="3095156959"/>
                  </a:ext>
                </a:extLst>
              </a:tr>
            </a:tbl>
          </a:graphicData>
        </a:graphic>
      </p:graphicFrame>
      <p:sp>
        <p:nvSpPr>
          <p:cNvPr id="4" name="Slide Number Placeholder 3">
            <a:extLst>
              <a:ext uri="{FF2B5EF4-FFF2-40B4-BE49-F238E27FC236}">
                <a16:creationId xmlns:a16="http://schemas.microsoft.com/office/drawing/2014/main" id="{0507C199-210D-422F-B771-1AEF34144AB1}"/>
              </a:ext>
            </a:extLst>
          </p:cNvPr>
          <p:cNvSpPr>
            <a:spLocks noGrp="1"/>
          </p:cNvSpPr>
          <p:nvPr>
            <p:ph type="sldNum" sz="quarter" idx="12"/>
          </p:nvPr>
        </p:nvSpPr>
        <p:spPr/>
        <p:txBody>
          <a:bodyPr/>
          <a:lstStyle/>
          <a:p>
            <a:fld id="{3E75E900-3A7D-4300-976D-D2FEA3E61EBD}" type="slidenum">
              <a:rPr lang="en-US" smtClean="0"/>
              <a:pPr/>
              <a:t>32</a:t>
            </a:fld>
            <a:endParaRPr lang="en-US" dirty="0"/>
          </a:p>
        </p:txBody>
      </p:sp>
    </p:spTree>
    <p:extLst>
      <p:ext uri="{BB962C8B-B14F-4D97-AF65-F5344CB8AC3E}">
        <p14:creationId xmlns:p14="http://schemas.microsoft.com/office/powerpoint/2010/main" val="307590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BFA3-C416-4A48-8EBE-9B355D31A44A}"/>
              </a:ext>
            </a:extLst>
          </p:cNvPr>
          <p:cNvSpPr>
            <a:spLocks noGrp="1"/>
          </p:cNvSpPr>
          <p:nvPr>
            <p:ph type="title"/>
          </p:nvPr>
        </p:nvSpPr>
        <p:spPr/>
        <p:txBody>
          <a:bodyPr/>
          <a:lstStyle/>
          <a:p>
            <a:r>
              <a:rPr lang="en-US" dirty="0"/>
              <a:t>De Novo Review Standard (Slide 1)</a:t>
            </a:r>
          </a:p>
        </p:txBody>
      </p:sp>
      <p:sp>
        <p:nvSpPr>
          <p:cNvPr id="3" name="Content Placeholder 2">
            <a:extLst>
              <a:ext uri="{FF2B5EF4-FFF2-40B4-BE49-F238E27FC236}">
                <a16:creationId xmlns:a16="http://schemas.microsoft.com/office/drawing/2014/main" id="{3D8F86F2-E1FA-45DA-9A40-FD9A107F2F7B}"/>
              </a:ext>
            </a:extLst>
          </p:cNvPr>
          <p:cNvSpPr>
            <a:spLocks noGrp="1"/>
          </p:cNvSpPr>
          <p:nvPr>
            <p:ph idx="1"/>
          </p:nvPr>
        </p:nvSpPr>
        <p:spPr>
          <a:xfrm>
            <a:off x="201478" y="1619075"/>
            <a:ext cx="11794210" cy="4873800"/>
          </a:xfrm>
        </p:spPr>
        <p:txBody>
          <a:bodyPr>
            <a:normAutofit/>
          </a:bodyPr>
          <a:lstStyle/>
          <a:p>
            <a:r>
              <a:rPr lang="en-US" dirty="0"/>
              <a:t>What appeals are reviewed under this standard?</a:t>
            </a:r>
          </a:p>
          <a:p>
            <a:pPr lvl="1"/>
            <a:r>
              <a:rPr lang="en-US" dirty="0"/>
              <a:t>Appeals of new and renewing petitions for charter schools denied by a county board that has jurisdiction over a single school district, and renewing petitions for SBE-authorized charter schools</a:t>
            </a:r>
          </a:p>
          <a:p>
            <a:r>
              <a:rPr lang="en-US" dirty="0"/>
              <a:t>What information is considered?</a:t>
            </a:r>
          </a:p>
          <a:p>
            <a:pPr lvl="1"/>
            <a:r>
              <a:rPr lang="en-US" dirty="0"/>
              <a:t>All required elements and prior history</a:t>
            </a:r>
          </a:p>
          <a:p>
            <a:r>
              <a:rPr lang="en-US" dirty="0"/>
              <a:t>What is the role of the ACCS?</a:t>
            </a:r>
          </a:p>
          <a:p>
            <a:pPr lvl="1"/>
            <a:r>
              <a:rPr lang="en-US" dirty="0"/>
              <a:t>Reviews the item and recommendation from the CDE, and makes an independent recommendation to the SBE.</a:t>
            </a:r>
          </a:p>
          <a:p>
            <a:endParaRPr lang="en-US" dirty="0"/>
          </a:p>
        </p:txBody>
      </p:sp>
      <p:sp>
        <p:nvSpPr>
          <p:cNvPr id="4" name="Slide Number Placeholder 3">
            <a:extLst>
              <a:ext uri="{FF2B5EF4-FFF2-40B4-BE49-F238E27FC236}">
                <a16:creationId xmlns:a16="http://schemas.microsoft.com/office/drawing/2014/main" id="{59CE9939-0BC0-4474-8B9C-1BDD788832B4}"/>
              </a:ext>
            </a:extLst>
          </p:cNvPr>
          <p:cNvSpPr>
            <a:spLocks noGrp="1"/>
          </p:cNvSpPr>
          <p:nvPr>
            <p:ph type="sldNum" sz="quarter" idx="12"/>
          </p:nvPr>
        </p:nvSpPr>
        <p:spPr/>
        <p:txBody>
          <a:bodyPr/>
          <a:lstStyle/>
          <a:p>
            <a:fld id="{3E75E900-3A7D-4300-976D-D2FEA3E61EBD}" type="slidenum">
              <a:rPr lang="en-US" smtClean="0"/>
              <a:pPr/>
              <a:t>33</a:t>
            </a:fld>
            <a:endParaRPr lang="en-US" dirty="0"/>
          </a:p>
        </p:txBody>
      </p:sp>
    </p:spTree>
    <p:extLst>
      <p:ext uri="{BB962C8B-B14F-4D97-AF65-F5344CB8AC3E}">
        <p14:creationId xmlns:p14="http://schemas.microsoft.com/office/powerpoint/2010/main" val="22154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BFA3-C416-4A48-8EBE-9B355D31A44A}"/>
              </a:ext>
            </a:extLst>
          </p:cNvPr>
          <p:cNvSpPr>
            <a:spLocks noGrp="1"/>
          </p:cNvSpPr>
          <p:nvPr>
            <p:ph type="title"/>
          </p:nvPr>
        </p:nvSpPr>
        <p:spPr/>
        <p:txBody>
          <a:bodyPr/>
          <a:lstStyle/>
          <a:p>
            <a:r>
              <a:rPr lang="en-US" dirty="0"/>
              <a:t>De Novo Review Standard (Slide 2)</a:t>
            </a:r>
          </a:p>
        </p:txBody>
      </p:sp>
      <p:sp>
        <p:nvSpPr>
          <p:cNvPr id="3" name="Content Placeholder 2">
            <a:extLst>
              <a:ext uri="{FF2B5EF4-FFF2-40B4-BE49-F238E27FC236}">
                <a16:creationId xmlns:a16="http://schemas.microsoft.com/office/drawing/2014/main" id="{3D8F86F2-E1FA-45DA-9A40-FD9A107F2F7B}"/>
              </a:ext>
            </a:extLst>
          </p:cNvPr>
          <p:cNvSpPr>
            <a:spLocks noGrp="1"/>
          </p:cNvSpPr>
          <p:nvPr>
            <p:ph idx="1"/>
          </p:nvPr>
        </p:nvSpPr>
        <p:spPr>
          <a:xfrm>
            <a:off x="201478" y="1690688"/>
            <a:ext cx="11794210" cy="3971882"/>
          </a:xfrm>
        </p:spPr>
        <p:txBody>
          <a:bodyPr>
            <a:normAutofit/>
          </a:bodyPr>
          <a:lstStyle/>
          <a:p>
            <a:r>
              <a:rPr lang="en-US" dirty="0"/>
              <a:t>What is the role of the SBE?</a:t>
            </a:r>
          </a:p>
          <a:p>
            <a:pPr lvl="1"/>
            <a:r>
              <a:rPr lang="en-US" dirty="0"/>
              <a:t>Independently considers all of the issues previously considered by the district and county, and makes an independent determination regarding the petition</a:t>
            </a:r>
          </a:p>
          <a:p>
            <a:endParaRPr lang="en-US" dirty="0"/>
          </a:p>
        </p:txBody>
      </p:sp>
      <p:sp>
        <p:nvSpPr>
          <p:cNvPr id="4" name="Slide Number Placeholder 3">
            <a:extLst>
              <a:ext uri="{FF2B5EF4-FFF2-40B4-BE49-F238E27FC236}">
                <a16:creationId xmlns:a16="http://schemas.microsoft.com/office/drawing/2014/main" id="{59CE9939-0BC0-4474-8B9C-1BDD788832B4}"/>
              </a:ext>
            </a:extLst>
          </p:cNvPr>
          <p:cNvSpPr>
            <a:spLocks noGrp="1"/>
          </p:cNvSpPr>
          <p:nvPr>
            <p:ph type="sldNum" sz="quarter" idx="12"/>
          </p:nvPr>
        </p:nvSpPr>
        <p:spPr/>
        <p:txBody>
          <a:bodyPr/>
          <a:lstStyle/>
          <a:p>
            <a:fld id="{3E75E900-3A7D-4300-976D-D2FEA3E61EBD}" type="slidenum">
              <a:rPr lang="en-US" smtClean="0"/>
              <a:pPr/>
              <a:t>34</a:t>
            </a:fld>
            <a:endParaRPr lang="en-US" dirty="0"/>
          </a:p>
        </p:txBody>
      </p:sp>
    </p:spTree>
    <p:extLst>
      <p:ext uri="{BB962C8B-B14F-4D97-AF65-F5344CB8AC3E}">
        <p14:creationId xmlns:p14="http://schemas.microsoft.com/office/powerpoint/2010/main" val="1189029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1B8B-A866-4B85-8C2A-37629B2D6A13}"/>
              </a:ext>
            </a:extLst>
          </p:cNvPr>
          <p:cNvSpPr>
            <a:spLocks noGrp="1"/>
          </p:cNvSpPr>
          <p:nvPr>
            <p:ph type="title"/>
          </p:nvPr>
        </p:nvSpPr>
        <p:spPr/>
        <p:txBody>
          <a:bodyPr/>
          <a:lstStyle/>
          <a:p>
            <a:r>
              <a:rPr lang="en-US" dirty="0"/>
              <a:t>Abuse of Discretion Review Standard (Slide 1)</a:t>
            </a:r>
          </a:p>
        </p:txBody>
      </p:sp>
      <p:sp>
        <p:nvSpPr>
          <p:cNvPr id="3" name="Content Placeholder 2">
            <a:extLst>
              <a:ext uri="{FF2B5EF4-FFF2-40B4-BE49-F238E27FC236}">
                <a16:creationId xmlns:a16="http://schemas.microsoft.com/office/drawing/2014/main" id="{1DF92570-A8E6-458B-A2A7-508BDBC5BA4D}"/>
              </a:ext>
            </a:extLst>
          </p:cNvPr>
          <p:cNvSpPr>
            <a:spLocks noGrp="1"/>
          </p:cNvSpPr>
          <p:nvPr>
            <p:ph idx="1"/>
          </p:nvPr>
        </p:nvSpPr>
        <p:spPr>
          <a:xfrm>
            <a:off x="201478" y="1510019"/>
            <a:ext cx="11794210" cy="4613118"/>
          </a:xfrm>
        </p:spPr>
        <p:txBody>
          <a:bodyPr>
            <a:normAutofit/>
          </a:bodyPr>
          <a:lstStyle/>
          <a:p>
            <a:r>
              <a:rPr lang="en-US" dirty="0"/>
              <a:t>What appeals are reviewed under this standard?</a:t>
            </a:r>
          </a:p>
          <a:p>
            <a:pPr lvl="1"/>
            <a:r>
              <a:rPr lang="en-US" dirty="0"/>
              <a:t>Appeals of new and renewing petitions for charter schools denied by a district and county board</a:t>
            </a:r>
          </a:p>
          <a:p>
            <a:r>
              <a:rPr lang="en-US" dirty="0"/>
              <a:t>What information is considered?</a:t>
            </a:r>
          </a:p>
          <a:p>
            <a:pPr lvl="1"/>
            <a:r>
              <a:rPr lang="en-US" dirty="0"/>
              <a:t>District and county findings, documentary record, written submission detailing how the district and/or county abused its discretion, written opposition from district and/or county</a:t>
            </a:r>
          </a:p>
          <a:p>
            <a:r>
              <a:rPr lang="en-US" dirty="0"/>
              <a:t>What is the role of the ACCS?</a:t>
            </a:r>
          </a:p>
          <a:p>
            <a:pPr lvl="1"/>
            <a:r>
              <a:rPr lang="en-US" dirty="0"/>
              <a:t>Recommends to the SBE to either hear or summarily deny the appeal (option to make no recommendation)</a:t>
            </a:r>
          </a:p>
          <a:p>
            <a:pPr marL="0" indent="0">
              <a:buNone/>
            </a:pPr>
            <a:endParaRPr lang="en-US" dirty="0"/>
          </a:p>
        </p:txBody>
      </p:sp>
      <p:sp>
        <p:nvSpPr>
          <p:cNvPr id="4" name="Slide Number Placeholder 3">
            <a:extLst>
              <a:ext uri="{FF2B5EF4-FFF2-40B4-BE49-F238E27FC236}">
                <a16:creationId xmlns:a16="http://schemas.microsoft.com/office/drawing/2014/main" id="{4BAA4F78-CBAF-45D3-AD4A-709DA2B3AE2C}"/>
              </a:ext>
            </a:extLst>
          </p:cNvPr>
          <p:cNvSpPr>
            <a:spLocks noGrp="1"/>
          </p:cNvSpPr>
          <p:nvPr>
            <p:ph type="sldNum" sz="quarter" idx="12"/>
          </p:nvPr>
        </p:nvSpPr>
        <p:spPr/>
        <p:txBody>
          <a:bodyPr/>
          <a:lstStyle/>
          <a:p>
            <a:fld id="{3E75E900-3A7D-4300-976D-D2FEA3E61EBD}" type="slidenum">
              <a:rPr lang="en-US" smtClean="0"/>
              <a:pPr/>
              <a:t>35</a:t>
            </a:fld>
            <a:endParaRPr lang="en-US" dirty="0"/>
          </a:p>
        </p:txBody>
      </p:sp>
    </p:spTree>
    <p:extLst>
      <p:ext uri="{BB962C8B-B14F-4D97-AF65-F5344CB8AC3E}">
        <p14:creationId xmlns:p14="http://schemas.microsoft.com/office/powerpoint/2010/main" val="2319040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1B8B-A866-4B85-8C2A-37629B2D6A13}"/>
              </a:ext>
            </a:extLst>
          </p:cNvPr>
          <p:cNvSpPr>
            <a:spLocks noGrp="1"/>
          </p:cNvSpPr>
          <p:nvPr>
            <p:ph type="title"/>
          </p:nvPr>
        </p:nvSpPr>
        <p:spPr/>
        <p:txBody>
          <a:bodyPr/>
          <a:lstStyle/>
          <a:p>
            <a:r>
              <a:rPr lang="en-US" dirty="0"/>
              <a:t>Abuse of Discretion Review Standard (Slide 2)</a:t>
            </a:r>
          </a:p>
        </p:txBody>
      </p:sp>
      <p:sp>
        <p:nvSpPr>
          <p:cNvPr id="3" name="Content Placeholder 2">
            <a:extLst>
              <a:ext uri="{FF2B5EF4-FFF2-40B4-BE49-F238E27FC236}">
                <a16:creationId xmlns:a16="http://schemas.microsoft.com/office/drawing/2014/main" id="{1DF92570-A8E6-458B-A2A7-508BDBC5BA4D}"/>
              </a:ext>
            </a:extLst>
          </p:cNvPr>
          <p:cNvSpPr>
            <a:spLocks noGrp="1"/>
          </p:cNvSpPr>
          <p:nvPr>
            <p:ph idx="1"/>
          </p:nvPr>
        </p:nvSpPr>
        <p:spPr>
          <a:xfrm>
            <a:off x="201478" y="1510019"/>
            <a:ext cx="11794210" cy="4613118"/>
          </a:xfrm>
        </p:spPr>
        <p:txBody>
          <a:bodyPr>
            <a:normAutofit/>
          </a:bodyPr>
          <a:lstStyle/>
          <a:p>
            <a:r>
              <a:rPr lang="en-US" dirty="0"/>
              <a:t>What is the role of the SBE?</a:t>
            </a:r>
          </a:p>
          <a:p>
            <a:pPr lvl="1"/>
            <a:r>
              <a:rPr lang="en-US" dirty="0"/>
              <a:t>Reviews the documentary record and decides whether there was an abuse of discretion by the school district and/or the county board of education</a:t>
            </a:r>
          </a:p>
          <a:p>
            <a:endParaRPr lang="en-US" dirty="0"/>
          </a:p>
        </p:txBody>
      </p:sp>
      <p:sp>
        <p:nvSpPr>
          <p:cNvPr id="4" name="Slide Number Placeholder 3">
            <a:extLst>
              <a:ext uri="{FF2B5EF4-FFF2-40B4-BE49-F238E27FC236}">
                <a16:creationId xmlns:a16="http://schemas.microsoft.com/office/drawing/2014/main" id="{4BAA4F78-CBAF-45D3-AD4A-709DA2B3AE2C}"/>
              </a:ext>
            </a:extLst>
          </p:cNvPr>
          <p:cNvSpPr>
            <a:spLocks noGrp="1"/>
          </p:cNvSpPr>
          <p:nvPr>
            <p:ph type="sldNum" sz="quarter" idx="12"/>
          </p:nvPr>
        </p:nvSpPr>
        <p:spPr/>
        <p:txBody>
          <a:bodyPr/>
          <a:lstStyle/>
          <a:p>
            <a:fld id="{3E75E900-3A7D-4300-976D-D2FEA3E61EBD}" type="slidenum">
              <a:rPr lang="en-US" smtClean="0"/>
              <a:pPr/>
              <a:t>36</a:t>
            </a:fld>
            <a:endParaRPr lang="en-US" dirty="0"/>
          </a:p>
        </p:txBody>
      </p:sp>
    </p:spTree>
    <p:extLst>
      <p:ext uri="{BB962C8B-B14F-4D97-AF65-F5344CB8AC3E}">
        <p14:creationId xmlns:p14="http://schemas.microsoft.com/office/powerpoint/2010/main" val="1551801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3D9D-1B4C-439D-9EC3-359110E08961}"/>
              </a:ext>
            </a:extLst>
          </p:cNvPr>
          <p:cNvSpPr>
            <a:spLocks noGrp="1"/>
          </p:cNvSpPr>
          <p:nvPr>
            <p:ph type="title"/>
          </p:nvPr>
        </p:nvSpPr>
        <p:spPr/>
        <p:txBody>
          <a:bodyPr/>
          <a:lstStyle/>
          <a:p>
            <a:r>
              <a:rPr lang="en-US" dirty="0"/>
              <a:t>Findings for Denial for the </a:t>
            </a:r>
            <a:br>
              <a:rPr lang="en-US" dirty="0"/>
            </a:br>
            <a:r>
              <a:rPr lang="en-US" dirty="0"/>
              <a:t>Establishment of a New School</a:t>
            </a:r>
          </a:p>
        </p:txBody>
      </p:sp>
      <p:sp>
        <p:nvSpPr>
          <p:cNvPr id="3" name="Content Placeholder 2">
            <a:extLst>
              <a:ext uri="{FF2B5EF4-FFF2-40B4-BE49-F238E27FC236}">
                <a16:creationId xmlns:a16="http://schemas.microsoft.com/office/drawing/2014/main" id="{90F9EAB2-7B47-4756-BC70-E359210E8B6C}"/>
              </a:ext>
            </a:extLst>
          </p:cNvPr>
          <p:cNvSpPr>
            <a:spLocks noGrp="1"/>
          </p:cNvSpPr>
          <p:nvPr>
            <p:ph idx="1"/>
          </p:nvPr>
        </p:nvSpPr>
        <p:spPr/>
        <p:txBody>
          <a:bodyPr>
            <a:normAutofit fontScale="92500" lnSpcReduction="10000"/>
          </a:bodyPr>
          <a:lstStyle/>
          <a:p>
            <a:pPr marL="285750" lvl="0" indent="-285750"/>
            <a:r>
              <a:rPr lang="en-US" sz="2600" dirty="0"/>
              <a:t>The petition presents an unsound educational program</a:t>
            </a:r>
          </a:p>
          <a:p>
            <a:pPr marL="285750" lvl="0" indent="-285750"/>
            <a:r>
              <a:rPr lang="en-US" sz="2600" dirty="0"/>
              <a:t>The petitioners are demonstrably unlikely to successfully implement the program</a:t>
            </a:r>
          </a:p>
          <a:p>
            <a:pPr marL="285750" lvl="0" indent="-285750"/>
            <a:r>
              <a:rPr lang="en-US" sz="2600" dirty="0"/>
              <a:t>The petition does not contain a reasonably comprehensive description of the 15 required charter elements</a:t>
            </a:r>
          </a:p>
          <a:p>
            <a:pPr marL="285750" lvl="0" indent="-285750"/>
            <a:r>
              <a:rPr lang="en-US" sz="2600" dirty="0"/>
              <a:t>The petition does not contain the required signatures</a:t>
            </a:r>
          </a:p>
          <a:p>
            <a:pPr marL="285750" lvl="0" indent="-285750"/>
            <a:r>
              <a:rPr lang="en-US" sz="2600" dirty="0"/>
              <a:t>The petition does not contain an affirmation of each of the conditions described in subdivision (e)</a:t>
            </a:r>
          </a:p>
          <a:p>
            <a:pPr marL="285750" indent="-285750"/>
            <a:r>
              <a:rPr lang="en-US" sz="2600" i="1" dirty="0"/>
              <a:t>New: </a:t>
            </a:r>
            <a:r>
              <a:rPr lang="en-US" sz="2600" dirty="0"/>
              <a:t>The school is demonstrably </a:t>
            </a:r>
            <a:r>
              <a:rPr lang="en-US" sz="2600" b="1" dirty="0"/>
              <a:t>unlikely to serve the interests of the entire community</a:t>
            </a:r>
            <a:r>
              <a:rPr lang="en-US" sz="2600" dirty="0"/>
              <a:t> in which the school proposes to locate</a:t>
            </a:r>
          </a:p>
          <a:p>
            <a:pPr marL="285750" indent="-285750"/>
            <a:r>
              <a:rPr lang="en-US" sz="2600" i="1" dirty="0"/>
              <a:t>New: </a:t>
            </a:r>
            <a:r>
              <a:rPr lang="en-US" sz="2600" dirty="0"/>
              <a:t>The school </a:t>
            </a:r>
            <a:r>
              <a:rPr lang="en-US" sz="2600" b="1" dirty="0"/>
              <a:t>district is not positioned to absorb the fiscal impact</a:t>
            </a:r>
            <a:r>
              <a:rPr lang="en-US" sz="2600" dirty="0"/>
              <a:t> of the charter school</a:t>
            </a:r>
          </a:p>
          <a:p>
            <a:endParaRPr lang="en-US" dirty="0"/>
          </a:p>
        </p:txBody>
      </p:sp>
      <p:sp>
        <p:nvSpPr>
          <p:cNvPr id="4" name="Slide Number Placeholder 3">
            <a:extLst>
              <a:ext uri="{FF2B5EF4-FFF2-40B4-BE49-F238E27FC236}">
                <a16:creationId xmlns:a16="http://schemas.microsoft.com/office/drawing/2014/main" id="{98F69279-C594-49E6-88DE-B83A0E3B7B81}"/>
              </a:ext>
            </a:extLst>
          </p:cNvPr>
          <p:cNvSpPr>
            <a:spLocks noGrp="1"/>
          </p:cNvSpPr>
          <p:nvPr>
            <p:ph type="sldNum" sz="quarter" idx="12"/>
          </p:nvPr>
        </p:nvSpPr>
        <p:spPr/>
        <p:txBody>
          <a:bodyPr/>
          <a:lstStyle/>
          <a:p>
            <a:fld id="{3E75E900-3A7D-4300-976D-D2FEA3E61EBD}" type="slidenum">
              <a:rPr lang="en-US" smtClean="0"/>
              <a:pPr/>
              <a:t>37</a:t>
            </a:fld>
            <a:endParaRPr lang="en-US" dirty="0"/>
          </a:p>
        </p:txBody>
      </p:sp>
    </p:spTree>
    <p:extLst>
      <p:ext uri="{BB962C8B-B14F-4D97-AF65-F5344CB8AC3E}">
        <p14:creationId xmlns:p14="http://schemas.microsoft.com/office/powerpoint/2010/main" val="2628749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D083B1-9894-4FE5-AEAC-9108A022856A}"/>
              </a:ext>
            </a:extLst>
          </p:cNvPr>
          <p:cNvSpPr>
            <a:spLocks noGrp="1"/>
          </p:cNvSpPr>
          <p:nvPr>
            <p:ph type="title"/>
          </p:nvPr>
        </p:nvSpPr>
        <p:spPr>
          <a:xfrm>
            <a:off x="201478" y="365125"/>
            <a:ext cx="11794210" cy="1325563"/>
          </a:xfrm>
        </p:spPr>
        <p:txBody>
          <a:bodyPr>
            <a:normAutofit/>
          </a:bodyPr>
          <a:lstStyle/>
          <a:p>
            <a:r>
              <a:rPr lang="en-US" sz="3800" dirty="0"/>
              <a:t>Additional Findings for Denial for the </a:t>
            </a:r>
            <a:br>
              <a:rPr lang="en-US" sz="3800" dirty="0"/>
            </a:br>
            <a:r>
              <a:rPr lang="en-US" sz="3800" dirty="0"/>
              <a:t>Establishment/Material Revision of a School (Slide 1) </a:t>
            </a:r>
          </a:p>
        </p:txBody>
      </p:sp>
      <p:sp>
        <p:nvSpPr>
          <p:cNvPr id="6" name="Content Placeholder 5">
            <a:extLst>
              <a:ext uri="{FF2B5EF4-FFF2-40B4-BE49-F238E27FC236}">
                <a16:creationId xmlns:a16="http://schemas.microsoft.com/office/drawing/2014/main" id="{DF406BD7-D6FC-4DA3-89C7-AD3735603440}"/>
              </a:ext>
            </a:extLst>
          </p:cNvPr>
          <p:cNvSpPr>
            <a:spLocks noGrp="1"/>
          </p:cNvSpPr>
          <p:nvPr>
            <p:ph sz="half" idx="1"/>
          </p:nvPr>
        </p:nvSpPr>
        <p:spPr>
          <a:xfrm>
            <a:off x="201478" y="1825625"/>
            <a:ext cx="11568276" cy="4240638"/>
          </a:xfrm>
        </p:spPr>
        <p:txBody>
          <a:bodyPr/>
          <a:lstStyle/>
          <a:p>
            <a:pPr marL="0" indent="0">
              <a:buNone/>
            </a:pPr>
            <a:r>
              <a:rPr lang="en-US" dirty="0"/>
              <a:t>Community Impact </a:t>
            </a:r>
          </a:p>
          <a:p>
            <a:r>
              <a:rPr lang="en-US" sz="2400" dirty="0"/>
              <a:t>The school is demonstrably unlikely to serve the interests of the entire community in which the school proposes to locate</a:t>
            </a:r>
          </a:p>
          <a:p>
            <a:r>
              <a:rPr lang="en-US" sz="2400" dirty="0"/>
              <a:t>Includes the following considerations:</a:t>
            </a:r>
          </a:p>
          <a:p>
            <a:pPr lvl="1"/>
            <a:r>
              <a:rPr lang="en-US" dirty="0"/>
              <a:t>Fiscal impact of the proposed school</a:t>
            </a:r>
          </a:p>
          <a:p>
            <a:pPr lvl="1"/>
            <a:r>
              <a:rPr lang="en-US" dirty="0"/>
              <a:t>Extent to which the proposed school would substantially undermine existing services, academic offerings, or programmatic offerings</a:t>
            </a:r>
          </a:p>
          <a:p>
            <a:pPr lvl="1"/>
            <a:r>
              <a:rPr lang="en-US" dirty="0"/>
              <a:t>Whether the proposal duplicates a program currently offered by the school district</a:t>
            </a:r>
          </a:p>
          <a:p>
            <a:endParaRPr lang="en-US" dirty="0"/>
          </a:p>
        </p:txBody>
      </p:sp>
      <p:sp>
        <p:nvSpPr>
          <p:cNvPr id="4" name="Slide Number Placeholder 3">
            <a:extLst>
              <a:ext uri="{FF2B5EF4-FFF2-40B4-BE49-F238E27FC236}">
                <a16:creationId xmlns:a16="http://schemas.microsoft.com/office/drawing/2014/main" id="{AD69DBC3-D4C3-42AC-AF2F-7EF376087F8C}"/>
              </a:ext>
            </a:extLst>
          </p:cNvPr>
          <p:cNvSpPr>
            <a:spLocks noGrp="1"/>
          </p:cNvSpPr>
          <p:nvPr>
            <p:ph type="sldNum" sz="quarter" idx="12"/>
          </p:nvPr>
        </p:nvSpPr>
        <p:spPr/>
        <p:txBody>
          <a:bodyPr/>
          <a:lstStyle/>
          <a:p>
            <a:fld id="{3E75E900-3A7D-4300-976D-D2FEA3E61EBD}" type="slidenum">
              <a:rPr lang="en-US" smtClean="0"/>
              <a:pPr/>
              <a:t>38</a:t>
            </a:fld>
            <a:endParaRPr lang="en-US" dirty="0"/>
          </a:p>
        </p:txBody>
      </p:sp>
    </p:spTree>
    <p:extLst>
      <p:ext uri="{BB962C8B-B14F-4D97-AF65-F5344CB8AC3E}">
        <p14:creationId xmlns:p14="http://schemas.microsoft.com/office/powerpoint/2010/main" val="4105916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D083B1-9894-4FE5-AEAC-9108A022856A}"/>
              </a:ext>
            </a:extLst>
          </p:cNvPr>
          <p:cNvSpPr>
            <a:spLocks noGrp="1"/>
          </p:cNvSpPr>
          <p:nvPr>
            <p:ph type="title"/>
          </p:nvPr>
        </p:nvSpPr>
        <p:spPr/>
        <p:txBody>
          <a:bodyPr>
            <a:normAutofit/>
          </a:bodyPr>
          <a:lstStyle/>
          <a:p>
            <a:r>
              <a:rPr lang="en-US" sz="3800" dirty="0"/>
              <a:t>Additional Findings for Denial for the </a:t>
            </a:r>
            <a:br>
              <a:rPr lang="en-US" sz="3800" dirty="0"/>
            </a:br>
            <a:r>
              <a:rPr lang="en-US" sz="3800" dirty="0"/>
              <a:t>Establishment/Material Revision of a School (Slide 2)</a:t>
            </a:r>
          </a:p>
        </p:txBody>
      </p:sp>
      <p:sp>
        <p:nvSpPr>
          <p:cNvPr id="7" name="Content Placeholder 6">
            <a:extLst>
              <a:ext uri="{FF2B5EF4-FFF2-40B4-BE49-F238E27FC236}">
                <a16:creationId xmlns:a16="http://schemas.microsoft.com/office/drawing/2014/main" id="{E88150D9-8C75-494C-9A75-3828B879459B}"/>
              </a:ext>
            </a:extLst>
          </p:cNvPr>
          <p:cNvSpPr>
            <a:spLocks noGrp="1"/>
          </p:cNvSpPr>
          <p:nvPr>
            <p:ph sz="half" idx="2"/>
          </p:nvPr>
        </p:nvSpPr>
        <p:spPr>
          <a:xfrm>
            <a:off x="360727" y="1825625"/>
            <a:ext cx="11629793" cy="4240638"/>
          </a:xfrm>
        </p:spPr>
        <p:txBody>
          <a:bodyPr/>
          <a:lstStyle/>
          <a:p>
            <a:pPr marL="0" indent="0">
              <a:buNone/>
            </a:pPr>
            <a:r>
              <a:rPr lang="en-US" dirty="0"/>
              <a:t>Fiscal Impact</a:t>
            </a:r>
          </a:p>
          <a:p>
            <a:r>
              <a:rPr lang="en-US" sz="2400" dirty="0"/>
              <a:t>The school district is not positioned to absorb the fiscal impact of the charter school</a:t>
            </a:r>
          </a:p>
          <a:p>
            <a:r>
              <a:rPr lang="en-US" sz="2400" dirty="0"/>
              <a:t>A school district satisfies these criteria if the following is met:</a:t>
            </a:r>
          </a:p>
          <a:p>
            <a:pPr lvl="1"/>
            <a:r>
              <a:rPr lang="en-US" dirty="0"/>
              <a:t>It is under the authority of a state trustee or administrator,</a:t>
            </a:r>
          </a:p>
          <a:p>
            <a:pPr lvl="1"/>
            <a:r>
              <a:rPr lang="en-US" dirty="0"/>
              <a:t>It is in negative certification, or </a:t>
            </a:r>
          </a:p>
          <a:p>
            <a:pPr lvl="1"/>
            <a:r>
              <a:rPr lang="en-US" dirty="0"/>
              <a:t>It is in qualified certification and the county superintendent and FCMAT certify that approval of the charter school would result in the district having a negative certification</a:t>
            </a:r>
          </a:p>
          <a:p>
            <a:endParaRPr lang="en-US" dirty="0"/>
          </a:p>
        </p:txBody>
      </p:sp>
      <p:sp>
        <p:nvSpPr>
          <p:cNvPr id="4" name="Slide Number Placeholder 3">
            <a:extLst>
              <a:ext uri="{FF2B5EF4-FFF2-40B4-BE49-F238E27FC236}">
                <a16:creationId xmlns:a16="http://schemas.microsoft.com/office/drawing/2014/main" id="{AD69DBC3-D4C3-42AC-AF2F-7EF376087F8C}"/>
              </a:ext>
            </a:extLst>
          </p:cNvPr>
          <p:cNvSpPr>
            <a:spLocks noGrp="1"/>
          </p:cNvSpPr>
          <p:nvPr>
            <p:ph type="sldNum" sz="quarter" idx="12"/>
          </p:nvPr>
        </p:nvSpPr>
        <p:spPr/>
        <p:txBody>
          <a:bodyPr/>
          <a:lstStyle/>
          <a:p>
            <a:fld id="{3E75E900-3A7D-4300-976D-D2FEA3E61EBD}" type="slidenum">
              <a:rPr lang="en-US" smtClean="0"/>
              <a:pPr/>
              <a:t>39</a:t>
            </a:fld>
            <a:endParaRPr lang="en-US" dirty="0"/>
          </a:p>
        </p:txBody>
      </p:sp>
    </p:spTree>
    <p:extLst>
      <p:ext uri="{BB962C8B-B14F-4D97-AF65-F5344CB8AC3E}">
        <p14:creationId xmlns:p14="http://schemas.microsoft.com/office/powerpoint/2010/main" val="143392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244B4-3B4D-49C9-A918-B4733BCF1C64}"/>
              </a:ext>
            </a:extLst>
          </p:cNvPr>
          <p:cNvSpPr>
            <a:spLocks noGrp="1"/>
          </p:cNvSpPr>
          <p:nvPr>
            <p:ph type="title"/>
          </p:nvPr>
        </p:nvSpPr>
        <p:spPr>
          <a:xfrm>
            <a:off x="198895" y="2766218"/>
            <a:ext cx="11794210" cy="1325563"/>
          </a:xfrm>
        </p:spPr>
        <p:txBody>
          <a:bodyPr/>
          <a:lstStyle/>
          <a:p>
            <a:r>
              <a:rPr lang="en-US" dirty="0"/>
              <a:t>Nonclassroom-Based </a:t>
            </a:r>
            <a:br>
              <a:rPr lang="en-US" dirty="0"/>
            </a:br>
            <a:r>
              <a:rPr lang="en-US" dirty="0"/>
              <a:t>Determination of Funding Requests</a:t>
            </a:r>
          </a:p>
        </p:txBody>
      </p:sp>
      <p:sp>
        <p:nvSpPr>
          <p:cNvPr id="4" name="Slide Number Placeholder 3">
            <a:extLst>
              <a:ext uri="{FF2B5EF4-FFF2-40B4-BE49-F238E27FC236}">
                <a16:creationId xmlns:a16="http://schemas.microsoft.com/office/drawing/2014/main" id="{C1ED86DA-0880-4144-B290-5E3937DF62EE}"/>
              </a:ext>
            </a:extLst>
          </p:cNvPr>
          <p:cNvSpPr>
            <a:spLocks noGrp="1"/>
          </p:cNvSpPr>
          <p:nvPr>
            <p:ph type="sldNum" sz="quarter" idx="12"/>
          </p:nvPr>
        </p:nvSpPr>
        <p:spPr/>
        <p:txBody>
          <a:bodyPr/>
          <a:lstStyle/>
          <a:p>
            <a:fld id="{3E75E900-3A7D-4300-976D-D2FEA3E61EBD}" type="slidenum">
              <a:rPr lang="en-US" smtClean="0"/>
              <a:pPr/>
              <a:t>4</a:t>
            </a:fld>
            <a:endParaRPr lang="en-US" dirty="0"/>
          </a:p>
        </p:txBody>
      </p:sp>
    </p:spTree>
    <p:extLst>
      <p:ext uri="{BB962C8B-B14F-4D97-AF65-F5344CB8AC3E}">
        <p14:creationId xmlns:p14="http://schemas.microsoft.com/office/powerpoint/2010/main" val="771118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63C6-3671-4C0E-851B-C5D0C128FE35}"/>
              </a:ext>
            </a:extLst>
          </p:cNvPr>
          <p:cNvSpPr>
            <a:spLocks noGrp="1"/>
          </p:cNvSpPr>
          <p:nvPr>
            <p:ph type="title"/>
          </p:nvPr>
        </p:nvSpPr>
        <p:spPr/>
        <p:txBody>
          <a:bodyPr/>
          <a:lstStyle/>
          <a:p>
            <a:r>
              <a:rPr lang="en-US" dirty="0"/>
              <a:t>Role of the California Department of Education</a:t>
            </a:r>
          </a:p>
        </p:txBody>
      </p:sp>
      <p:sp>
        <p:nvSpPr>
          <p:cNvPr id="3" name="Content Placeholder 2">
            <a:extLst>
              <a:ext uri="{FF2B5EF4-FFF2-40B4-BE49-F238E27FC236}">
                <a16:creationId xmlns:a16="http://schemas.microsoft.com/office/drawing/2014/main" id="{3DAAC698-8516-4EDD-8895-9494549AF99A}"/>
              </a:ext>
            </a:extLst>
          </p:cNvPr>
          <p:cNvSpPr>
            <a:spLocks noGrp="1"/>
          </p:cNvSpPr>
          <p:nvPr>
            <p:ph idx="1"/>
          </p:nvPr>
        </p:nvSpPr>
        <p:spPr/>
        <p:txBody>
          <a:bodyPr/>
          <a:lstStyle/>
          <a:p>
            <a:pPr marL="0" indent="0">
              <a:buNone/>
            </a:pPr>
            <a:r>
              <a:rPr lang="en-US" dirty="0"/>
              <a:t>The CDE will continue to review petitions on appeal and make recommendations to the SBE; however, the recommendations of the CDE will differ as they are dependent upon the type of appeal being reviewed:</a:t>
            </a:r>
          </a:p>
          <a:p>
            <a:pPr lvl="1"/>
            <a:r>
              <a:rPr lang="en-US" dirty="0"/>
              <a:t>Review and provide a recommendation to grant or deny an appeal from a district decision where the county has jurisdiction over a single school district and SBE-authorized charter schools</a:t>
            </a:r>
          </a:p>
          <a:p>
            <a:pPr lvl="1"/>
            <a:r>
              <a:rPr lang="en-US" dirty="0"/>
              <a:t>Review and provide a recommendation on whether the district and/or county abused its discretion after denial by a county</a:t>
            </a:r>
          </a:p>
          <a:p>
            <a:endParaRPr lang="en-US" dirty="0"/>
          </a:p>
        </p:txBody>
      </p:sp>
      <p:sp>
        <p:nvSpPr>
          <p:cNvPr id="4" name="Slide Number Placeholder 3">
            <a:extLst>
              <a:ext uri="{FF2B5EF4-FFF2-40B4-BE49-F238E27FC236}">
                <a16:creationId xmlns:a16="http://schemas.microsoft.com/office/drawing/2014/main" id="{7EA6A450-C73B-48EA-9706-996B06499E8E}"/>
              </a:ext>
            </a:extLst>
          </p:cNvPr>
          <p:cNvSpPr>
            <a:spLocks noGrp="1"/>
          </p:cNvSpPr>
          <p:nvPr>
            <p:ph type="sldNum" sz="quarter" idx="12"/>
          </p:nvPr>
        </p:nvSpPr>
        <p:spPr/>
        <p:txBody>
          <a:bodyPr/>
          <a:lstStyle/>
          <a:p>
            <a:fld id="{3E75E900-3A7D-4300-976D-D2FEA3E61EBD}" type="slidenum">
              <a:rPr lang="en-US" smtClean="0"/>
              <a:pPr/>
              <a:t>40</a:t>
            </a:fld>
            <a:endParaRPr lang="en-US" dirty="0"/>
          </a:p>
        </p:txBody>
      </p:sp>
    </p:spTree>
    <p:extLst>
      <p:ext uri="{BB962C8B-B14F-4D97-AF65-F5344CB8AC3E}">
        <p14:creationId xmlns:p14="http://schemas.microsoft.com/office/powerpoint/2010/main" val="245897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4D9E-A2AA-4F04-9DD9-6A15131C040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Role of the Advisory Commission 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Charter Schools</a:t>
            </a:r>
            <a:endParaRPr lang="en-US" dirty="0"/>
          </a:p>
        </p:txBody>
      </p:sp>
      <p:sp>
        <p:nvSpPr>
          <p:cNvPr id="3" name="Content Placeholder 2">
            <a:extLst>
              <a:ext uri="{FF2B5EF4-FFF2-40B4-BE49-F238E27FC236}">
                <a16:creationId xmlns:a16="http://schemas.microsoft.com/office/drawing/2014/main" id="{A768D723-3365-44E1-9671-DF3940DC677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Prior to AB 1505, the role of the ACCS was not required by statute</a:t>
            </a:r>
          </a:p>
          <a:p>
            <a:pPr lvl="1"/>
            <a:r>
              <a:rPr lang="en-US" dirty="0">
                <a:latin typeface="Arial" panose="020B0604020202020204" pitchFamily="34" charset="0"/>
                <a:cs typeface="Arial" panose="020B0604020202020204" pitchFamily="34" charset="0"/>
              </a:rPr>
              <a:t>The historical role of the ACCS has been to serve as an advisory body that holds public meetings to make recommendations to the SBE on NCB funding determination requests and on whether it should approve or deny charter petitions on appeal, amongst other duties</a:t>
            </a:r>
          </a:p>
          <a:p>
            <a:r>
              <a:rPr lang="en-US" dirty="0">
                <a:latin typeface="Arial" panose="020B0604020202020204" pitchFamily="34" charset="0"/>
                <a:cs typeface="Arial" panose="020B0604020202020204" pitchFamily="34" charset="0"/>
              </a:rPr>
              <a:t>AB 1505 contemplates a statutory role for the ACCS </a:t>
            </a:r>
          </a:p>
          <a:p>
            <a:pPr lvl="1"/>
            <a:r>
              <a:rPr lang="en-US" i="1" dirty="0">
                <a:latin typeface="Arial" panose="020B0604020202020204" pitchFamily="34" charset="0"/>
                <a:cs typeface="Arial" panose="020B0604020202020204" pitchFamily="34" charset="0"/>
              </a:rPr>
              <a:t>EC </a:t>
            </a:r>
            <a:r>
              <a:rPr lang="en-US" dirty="0">
                <a:latin typeface="Arial" panose="020B0604020202020204" pitchFamily="34" charset="0"/>
                <a:cs typeface="Arial" panose="020B0604020202020204" pitchFamily="34" charset="0"/>
              </a:rPr>
              <a:t>Section 47605(k)(2)(D) codifies the current role of the ACCS</a:t>
            </a:r>
          </a:p>
          <a:p>
            <a:endParaRPr lang="en-US" dirty="0"/>
          </a:p>
        </p:txBody>
      </p:sp>
      <p:sp>
        <p:nvSpPr>
          <p:cNvPr id="4" name="Slide Number Placeholder 3">
            <a:extLst>
              <a:ext uri="{FF2B5EF4-FFF2-40B4-BE49-F238E27FC236}">
                <a16:creationId xmlns:a16="http://schemas.microsoft.com/office/drawing/2014/main" id="{29AF6CEC-39DF-4DBF-94F0-A08A66B052A9}"/>
              </a:ext>
            </a:extLst>
          </p:cNvPr>
          <p:cNvSpPr>
            <a:spLocks noGrp="1"/>
          </p:cNvSpPr>
          <p:nvPr>
            <p:ph type="sldNum" sz="quarter" idx="12"/>
          </p:nvPr>
        </p:nvSpPr>
        <p:spPr/>
        <p:txBody>
          <a:bodyPr/>
          <a:lstStyle/>
          <a:p>
            <a:fld id="{3E75E900-3A7D-4300-976D-D2FEA3E61EBD}" type="slidenum">
              <a:rPr lang="en-US" smtClean="0"/>
              <a:pPr/>
              <a:t>41</a:t>
            </a:fld>
            <a:endParaRPr lang="en-US" dirty="0"/>
          </a:p>
        </p:txBody>
      </p:sp>
    </p:spTree>
    <p:extLst>
      <p:ext uri="{BB962C8B-B14F-4D97-AF65-F5344CB8AC3E}">
        <p14:creationId xmlns:p14="http://schemas.microsoft.com/office/powerpoint/2010/main" val="1480394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C4FFB4-8C2C-4E91-8A29-C5757A8DDA49}"/>
              </a:ext>
            </a:extLst>
          </p:cNvPr>
          <p:cNvSpPr>
            <a:spLocks noGrp="1"/>
          </p:cNvSpPr>
          <p:nvPr>
            <p:ph type="title"/>
          </p:nvPr>
        </p:nvSpPr>
        <p:spPr/>
        <p:txBody>
          <a:bodyPr/>
          <a:lstStyle/>
          <a:p>
            <a:r>
              <a:rPr lang="en-US" dirty="0"/>
              <a:t>ACCS Process: De Novo Review</a:t>
            </a:r>
          </a:p>
        </p:txBody>
      </p:sp>
      <p:sp>
        <p:nvSpPr>
          <p:cNvPr id="8" name="Content Placeholder 7">
            <a:extLst>
              <a:ext uri="{FF2B5EF4-FFF2-40B4-BE49-F238E27FC236}">
                <a16:creationId xmlns:a16="http://schemas.microsoft.com/office/drawing/2014/main" id="{DA3871E3-E1D8-4C38-9A26-855C489F2FA2}"/>
              </a:ext>
            </a:extLst>
          </p:cNvPr>
          <p:cNvSpPr>
            <a:spLocks noGrp="1"/>
          </p:cNvSpPr>
          <p:nvPr>
            <p:ph sz="half" idx="1"/>
          </p:nvPr>
        </p:nvSpPr>
        <p:spPr>
          <a:xfrm>
            <a:off x="201478" y="1493241"/>
            <a:ext cx="11789042" cy="1657948"/>
          </a:xfrm>
        </p:spPr>
        <p:txBody>
          <a:bodyPr/>
          <a:lstStyle/>
          <a:p>
            <a:pPr marL="0" indent="0">
              <a:buNone/>
            </a:pPr>
            <a:r>
              <a:rPr lang="en-US" sz="2400" dirty="0"/>
              <a:t>This process will be used when hearing the following appeals:</a:t>
            </a:r>
          </a:p>
          <a:p>
            <a:pPr lvl="1"/>
            <a:r>
              <a:rPr lang="en-US" dirty="0"/>
              <a:t>New and renewing petitions for charter schools denied by a county board that has jurisdiction over a single school district</a:t>
            </a:r>
          </a:p>
          <a:p>
            <a:pPr lvl="1"/>
            <a:r>
              <a:rPr lang="en-US" dirty="0"/>
              <a:t>Renewing petitions for SBE-authorized charter schools</a:t>
            </a:r>
          </a:p>
          <a:p>
            <a:endParaRPr lang="en-US" dirty="0"/>
          </a:p>
        </p:txBody>
      </p:sp>
      <p:sp>
        <p:nvSpPr>
          <p:cNvPr id="4" name="Slide Number Placeholder 3">
            <a:extLst>
              <a:ext uri="{FF2B5EF4-FFF2-40B4-BE49-F238E27FC236}">
                <a16:creationId xmlns:a16="http://schemas.microsoft.com/office/drawing/2014/main" id="{480D54B8-B3BB-4793-BE79-E2D805893DC1}"/>
              </a:ext>
            </a:extLst>
          </p:cNvPr>
          <p:cNvSpPr>
            <a:spLocks noGrp="1"/>
          </p:cNvSpPr>
          <p:nvPr>
            <p:ph type="sldNum" sz="quarter" idx="12"/>
          </p:nvPr>
        </p:nvSpPr>
        <p:spPr/>
        <p:txBody>
          <a:bodyPr/>
          <a:lstStyle/>
          <a:p>
            <a:fld id="{3E75E900-3A7D-4300-976D-D2FEA3E61EBD}" type="slidenum">
              <a:rPr lang="en-US" smtClean="0"/>
              <a:pPr/>
              <a:t>42</a:t>
            </a:fld>
            <a:endParaRPr lang="en-US" dirty="0"/>
          </a:p>
        </p:txBody>
      </p:sp>
      <p:pic>
        <p:nvPicPr>
          <p:cNvPr id="10" name="Content Placeholder 4" descr="Flowchart of the ACCS' process under the de novo review standard. Descriptive text for this image is provided in the following slide.">
            <a:extLst>
              <a:ext uri="{FF2B5EF4-FFF2-40B4-BE49-F238E27FC236}">
                <a16:creationId xmlns:a16="http://schemas.microsoft.com/office/drawing/2014/main" id="{93D2B57F-A0FA-460B-99DD-7CF2D3A4F1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126" y="3151188"/>
            <a:ext cx="11200985" cy="2914650"/>
          </a:xfrm>
        </p:spPr>
      </p:pic>
    </p:spTree>
    <p:extLst>
      <p:ext uri="{BB962C8B-B14F-4D97-AF65-F5344CB8AC3E}">
        <p14:creationId xmlns:p14="http://schemas.microsoft.com/office/powerpoint/2010/main" val="236533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C334-97CC-4CBE-BF17-0C6954B5B766}"/>
              </a:ext>
            </a:extLst>
          </p:cNvPr>
          <p:cNvSpPr>
            <a:spLocks noGrp="1"/>
          </p:cNvSpPr>
          <p:nvPr>
            <p:ph type="title"/>
          </p:nvPr>
        </p:nvSpPr>
        <p:spPr/>
        <p:txBody>
          <a:bodyPr/>
          <a:lstStyle/>
          <a:p>
            <a:r>
              <a:rPr lang="en-US" dirty="0"/>
              <a:t>Descriptive Text for</a:t>
            </a:r>
            <a:br>
              <a:rPr lang="en-US" dirty="0"/>
            </a:br>
            <a:r>
              <a:rPr lang="en-US" dirty="0"/>
              <a:t>ACCS Process: De Novo Review (Slide 1)</a:t>
            </a:r>
          </a:p>
        </p:txBody>
      </p:sp>
      <p:sp>
        <p:nvSpPr>
          <p:cNvPr id="3" name="Content Placeholder 2">
            <a:extLst>
              <a:ext uri="{FF2B5EF4-FFF2-40B4-BE49-F238E27FC236}">
                <a16:creationId xmlns:a16="http://schemas.microsoft.com/office/drawing/2014/main" id="{15C45C3A-DF3F-45C6-B6CA-7CF5924FA6F7}"/>
              </a:ext>
            </a:extLst>
          </p:cNvPr>
          <p:cNvSpPr>
            <a:spLocks noGrp="1"/>
          </p:cNvSpPr>
          <p:nvPr>
            <p:ph idx="1"/>
          </p:nvPr>
        </p:nvSpPr>
        <p:spPr/>
        <p:txBody>
          <a:bodyPr>
            <a:normAutofit/>
          </a:bodyPr>
          <a:lstStyle/>
          <a:p>
            <a:r>
              <a:rPr lang="en-US" dirty="0"/>
              <a:t>Agenda Posted 10 Days Prior to ACCS Meeting</a:t>
            </a:r>
          </a:p>
          <a:p>
            <a:pPr lvl="1"/>
            <a:r>
              <a:rPr lang="en-US" dirty="0"/>
              <a:t>Includes the following: 1) CDE’s analysis/recommendation, 2) petition, 3) budget, and 4) additional attachments</a:t>
            </a:r>
          </a:p>
          <a:p>
            <a:r>
              <a:rPr lang="en-US" dirty="0"/>
              <a:t>Public Hearing is Held</a:t>
            </a:r>
          </a:p>
          <a:p>
            <a:pPr lvl="1"/>
            <a:r>
              <a:rPr lang="en-US" dirty="0"/>
              <a:t>Presentations are made by the following: 1) CDE staff, 2) petitioner, and 3) local district/county staff</a:t>
            </a:r>
          </a:p>
          <a:p>
            <a:pPr lvl="1"/>
            <a:r>
              <a:rPr lang="en-US" dirty="0"/>
              <a:t>Public comment is heard</a:t>
            </a:r>
          </a:p>
        </p:txBody>
      </p:sp>
      <p:sp>
        <p:nvSpPr>
          <p:cNvPr id="4" name="Slide Number Placeholder 3">
            <a:extLst>
              <a:ext uri="{FF2B5EF4-FFF2-40B4-BE49-F238E27FC236}">
                <a16:creationId xmlns:a16="http://schemas.microsoft.com/office/drawing/2014/main" id="{56C054A0-062F-4D76-AE5B-79C488C12ABD}"/>
              </a:ext>
            </a:extLst>
          </p:cNvPr>
          <p:cNvSpPr>
            <a:spLocks noGrp="1"/>
          </p:cNvSpPr>
          <p:nvPr>
            <p:ph type="sldNum" sz="quarter" idx="12"/>
          </p:nvPr>
        </p:nvSpPr>
        <p:spPr/>
        <p:txBody>
          <a:bodyPr/>
          <a:lstStyle/>
          <a:p>
            <a:fld id="{3E75E900-3A7D-4300-976D-D2FEA3E61EBD}" type="slidenum">
              <a:rPr lang="en-US" smtClean="0"/>
              <a:pPr/>
              <a:t>43</a:t>
            </a:fld>
            <a:endParaRPr lang="en-US" dirty="0"/>
          </a:p>
        </p:txBody>
      </p:sp>
    </p:spTree>
    <p:extLst>
      <p:ext uri="{BB962C8B-B14F-4D97-AF65-F5344CB8AC3E}">
        <p14:creationId xmlns:p14="http://schemas.microsoft.com/office/powerpoint/2010/main" val="1116939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C334-97CC-4CBE-BF17-0C6954B5B766}"/>
              </a:ext>
            </a:extLst>
          </p:cNvPr>
          <p:cNvSpPr>
            <a:spLocks noGrp="1"/>
          </p:cNvSpPr>
          <p:nvPr>
            <p:ph type="title"/>
          </p:nvPr>
        </p:nvSpPr>
        <p:spPr/>
        <p:txBody>
          <a:bodyPr/>
          <a:lstStyle/>
          <a:p>
            <a:r>
              <a:rPr lang="en-US" dirty="0"/>
              <a:t>Descriptive Text for</a:t>
            </a:r>
            <a:br>
              <a:rPr lang="en-US" dirty="0"/>
            </a:br>
            <a:r>
              <a:rPr lang="en-US" dirty="0"/>
              <a:t>ACCS Process: De Novo Review (Slide 2)</a:t>
            </a:r>
          </a:p>
        </p:txBody>
      </p:sp>
      <p:sp>
        <p:nvSpPr>
          <p:cNvPr id="3" name="Content Placeholder 2">
            <a:extLst>
              <a:ext uri="{FF2B5EF4-FFF2-40B4-BE49-F238E27FC236}">
                <a16:creationId xmlns:a16="http://schemas.microsoft.com/office/drawing/2014/main" id="{15C45C3A-DF3F-45C6-B6CA-7CF5924FA6F7}"/>
              </a:ext>
            </a:extLst>
          </p:cNvPr>
          <p:cNvSpPr>
            <a:spLocks noGrp="1"/>
          </p:cNvSpPr>
          <p:nvPr>
            <p:ph idx="1"/>
          </p:nvPr>
        </p:nvSpPr>
        <p:spPr/>
        <p:txBody>
          <a:bodyPr>
            <a:normAutofit/>
          </a:bodyPr>
          <a:lstStyle/>
          <a:p>
            <a:r>
              <a:rPr lang="en-US" dirty="0"/>
              <a:t>ACCS Review/Discussion</a:t>
            </a:r>
          </a:p>
          <a:p>
            <a:pPr lvl="1"/>
            <a:r>
              <a:rPr lang="en-US" dirty="0"/>
              <a:t>Commissioners carry out the following: 1) review documentation, 2) ask clarifying questions, and 3) engage in discussion and deliberate</a:t>
            </a:r>
          </a:p>
          <a:p>
            <a:r>
              <a:rPr lang="en-US" dirty="0"/>
              <a:t>ACCS Action</a:t>
            </a:r>
          </a:p>
          <a:p>
            <a:pPr lvl="1"/>
            <a:r>
              <a:rPr lang="en-US" dirty="0"/>
              <a:t>Commissioners do the following: 1) recommend that the SBE grant or deny the petition</a:t>
            </a:r>
          </a:p>
        </p:txBody>
      </p:sp>
      <p:sp>
        <p:nvSpPr>
          <p:cNvPr id="4" name="Slide Number Placeholder 3">
            <a:extLst>
              <a:ext uri="{FF2B5EF4-FFF2-40B4-BE49-F238E27FC236}">
                <a16:creationId xmlns:a16="http://schemas.microsoft.com/office/drawing/2014/main" id="{56C054A0-062F-4D76-AE5B-79C488C12ABD}"/>
              </a:ext>
            </a:extLst>
          </p:cNvPr>
          <p:cNvSpPr>
            <a:spLocks noGrp="1"/>
          </p:cNvSpPr>
          <p:nvPr>
            <p:ph type="sldNum" sz="quarter" idx="12"/>
          </p:nvPr>
        </p:nvSpPr>
        <p:spPr/>
        <p:txBody>
          <a:bodyPr/>
          <a:lstStyle/>
          <a:p>
            <a:fld id="{3E75E900-3A7D-4300-976D-D2FEA3E61EBD}" type="slidenum">
              <a:rPr lang="en-US" smtClean="0"/>
              <a:pPr/>
              <a:t>44</a:t>
            </a:fld>
            <a:endParaRPr lang="en-US" dirty="0"/>
          </a:p>
        </p:txBody>
      </p:sp>
    </p:spTree>
    <p:extLst>
      <p:ext uri="{BB962C8B-B14F-4D97-AF65-F5344CB8AC3E}">
        <p14:creationId xmlns:p14="http://schemas.microsoft.com/office/powerpoint/2010/main" val="1851967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A001-0DD6-49E1-B34C-65257BECDBB4}"/>
              </a:ext>
            </a:extLst>
          </p:cNvPr>
          <p:cNvSpPr>
            <a:spLocks noGrp="1"/>
          </p:cNvSpPr>
          <p:nvPr>
            <p:ph type="title"/>
          </p:nvPr>
        </p:nvSpPr>
        <p:spPr/>
        <p:txBody>
          <a:bodyPr/>
          <a:lstStyle/>
          <a:p>
            <a:r>
              <a:rPr lang="en-US" dirty="0"/>
              <a:t>ACCS Process: Abuse of Discretion Review</a:t>
            </a:r>
          </a:p>
        </p:txBody>
      </p:sp>
      <p:sp>
        <p:nvSpPr>
          <p:cNvPr id="5" name="Content Placeholder 4">
            <a:extLst>
              <a:ext uri="{FF2B5EF4-FFF2-40B4-BE49-F238E27FC236}">
                <a16:creationId xmlns:a16="http://schemas.microsoft.com/office/drawing/2014/main" id="{A8544FB2-7766-4650-BC76-9B579E3CFB81}"/>
              </a:ext>
            </a:extLst>
          </p:cNvPr>
          <p:cNvSpPr>
            <a:spLocks noGrp="1"/>
          </p:cNvSpPr>
          <p:nvPr>
            <p:ph sz="half" idx="1"/>
          </p:nvPr>
        </p:nvSpPr>
        <p:spPr>
          <a:xfrm>
            <a:off x="196312" y="1543575"/>
            <a:ext cx="11789042" cy="1150414"/>
          </a:xfrm>
        </p:spPr>
        <p:txBody>
          <a:bodyPr>
            <a:noAutofit/>
          </a:bodyPr>
          <a:lstStyle/>
          <a:p>
            <a:pPr marL="0" indent="0">
              <a:buNone/>
            </a:pPr>
            <a:r>
              <a:rPr lang="en-US" sz="2400" dirty="0"/>
              <a:t>This process will be used when hearing the following appeals:</a:t>
            </a:r>
          </a:p>
          <a:p>
            <a:pPr lvl="1"/>
            <a:r>
              <a:rPr lang="en-US" dirty="0"/>
              <a:t>Appeals of new and renewing petitions for charter schools denied by a district and county board</a:t>
            </a:r>
          </a:p>
        </p:txBody>
      </p:sp>
      <p:sp>
        <p:nvSpPr>
          <p:cNvPr id="4" name="Slide Number Placeholder 3">
            <a:extLst>
              <a:ext uri="{FF2B5EF4-FFF2-40B4-BE49-F238E27FC236}">
                <a16:creationId xmlns:a16="http://schemas.microsoft.com/office/drawing/2014/main" id="{04EC0E5F-0DD3-4049-925F-EB1D4DFB6795}"/>
              </a:ext>
            </a:extLst>
          </p:cNvPr>
          <p:cNvSpPr>
            <a:spLocks noGrp="1"/>
          </p:cNvSpPr>
          <p:nvPr>
            <p:ph type="sldNum" sz="quarter" idx="12"/>
          </p:nvPr>
        </p:nvSpPr>
        <p:spPr/>
        <p:txBody>
          <a:bodyPr/>
          <a:lstStyle/>
          <a:p>
            <a:fld id="{3E75E900-3A7D-4300-976D-D2FEA3E61EBD}" type="slidenum">
              <a:rPr lang="en-US" smtClean="0"/>
              <a:pPr/>
              <a:t>45</a:t>
            </a:fld>
            <a:endParaRPr lang="en-US" dirty="0"/>
          </a:p>
        </p:txBody>
      </p:sp>
      <p:pic>
        <p:nvPicPr>
          <p:cNvPr id="7" name="Content Placeholder 5" descr="Flowchart of the ACCS' process under the abuse of discretion review standard. Descriptive text for this image is provided in the following slide.">
            <a:extLst>
              <a:ext uri="{FF2B5EF4-FFF2-40B4-BE49-F238E27FC236}">
                <a16:creationId xmlns:a16="http://schemas.microsoft.com/office/drawing/2014/main" id="{0FC82E13-8ECE-4EC6-B889-69C11DF8C8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382" y="2693988"/>
            <a:ext cx="10878473" cy="3371850"/>
          </a:xfrm>
        </p:spPr>
      </p:pic>
    </p:spTree>
    <p:extLst>
      <p:ext uri="{BB962C8B-B14F-4D97-AF65-F5344CB8AC3E}">
        <p14:creationId xmlns:p14="http://schemas.microsoft.com/office/powerpoint/2010/main" val="396488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A5B9-D392-4D0E-A687-C1766157B7B6}"/>
              </a:ext>
            </a:extLst>
          </p:cNvPr>
          <p:cNvSpPr>
            <a:spLocks noGrp="1"/>
          </p:cNvSpPr>
          <p:nvPr>
            <p:ph type="title"/>
          </p:nvPr>
        </p:nvSpPr>
        <p:spPr/>
        <p:txBody>
          <a:bodyPr>
            <a:normAutofit/>
          </a:bodyPr>
          <a:lstStyle/>
          <a:p>
            <a:r>
              <a:rPr lang="en-US" dirty="0"/>
              <a:t>Descriptive Text for ACCS Process: Abuse of Discretion Review (Slide 1)</a:t>
            </a:r>
          </a:p>
        </p:txBody>
      </p:sp>
      <p:sp>
        <p:nvSpPr>
          <p:cNvPr id="3" name="Content Placeholder 2">
            <a:extLst>
              <a:ext uri="{FF2B5EF4-FFF2-40B4-BE49-F238E27FC236}">
                <a16:creationId xmlns:a16="http://schemas.microsoft.com/office/drawing/2014/main" id="{F450DDEE-A211-41AA-9E92-1A26A48626B5}"/>
              </a:ext>
            </a:extLst>
          </p:cNvPr>
          <p:cNvSpPr>
            <a:spLocks noGrp="1"/>
          </p:cNvSpPr>
          <p:nvPr>
            <p:ph idx="1"/>
          </p:nvPr>
        </p:nvSpPr>
        <p:spPr/>
        <p:txBody>
          <a:bodyPr>
            <a:normAutofit/>
          </a:bodyPr>
          <a:lstStyle/>
          <a:p>
            <a:r>
              <a:rPr lang="en-US" dirty="0"/>
              <a:t>Agenda Posted 10 Days Prior to ACCS Meeting</a:t>
            </a:r>
          </a:p>
          <a:p>
            <a:pPr lvl="1"/>
            <a:r>
              <a:rPr lang="en-US" dirty="0"/>
              <a:t>Includes the following: 1) CDE’s analysis/recommendation, 2) petition, 3) documentary record, and 4) written submission on how the district and/or county abused its discretion, and written opposition from the governing board of the district and/or county</a:t>
            </a:r>
          </a:p>
          <a:p>
            <a:r>
              <a:rPr lang="en-US" dirty="0"/>
              <a:t>Public Hearing is Held</a:t>
            </a:r>
          </a:p>
          <a:p>
            <a:pPr lvl="1"/>
            <a:r>
              <a:rPr lang="en-US" dirty="0"/>
              <a:t>Presentations are made by the following: 1) CDE staff, 2) petitioner, and 3) local district/county staff</a:t>
            </a:r>
          </a:p>
          <a:p>
            <a:pPr lvl="1"/>
            <a:r>
              <a:rPr lang="en-US" dirty="0"/>
              <a:t>Public comment is heard</a:t>
            </a:r>
          </a:p>
        </p:txBody>
      </p:sp>
      <p:sp>
        <p:nvSpPr>
          <p:cNvPr id="4" name="Slide Number Placeholder 3">
            <a:extLst>
              <a:ext uri="{FF2B5EF4-FFF2-40B4-BE49-F238E27FC236}">
                <a16:creationId xmlns:a16="http://schemas.microsoft.com/office/drawing/2014/main" id="{0A2CDCE4-7161-405A-BEBD-A3C2F8F9F7AC}"/>
              </a:ext>
            </a:extLst>
          </p:cNvPr>
          <p:cNvSpPr>
            <a:spLocks noGrp="1"/>
          </p:cNvSpPr>
          <p:nvPr>
            <p:ph type="sldNum" sz="quarter" idx="12"/>
          </p:nvPr>
        </p:nvSpPr>
        <p:spPr/>
        <p:txBody>
          <a:bodyPr/>
          <a:lstStyle/>
          <a:p>
            <a:fld id="{3E75E900-3A7D-4300-976D-D2FEA3E61EBD}" type="slidenum">
              <a:rPr lang="en-US" smtClean="0"/>
              <a:pPr/>
              <a:t>46</a:t>
            </a:fld>
            <a:endParaRPr lang="en-US" dirty="0"/>
          </a:p>
        </p:txBody>
      </p:sp>
    </p:spTree>
    <p:extLst>
      <p:ext uri="{BB962C8B-B14F-4D97-AF65-F5344CB8AC3E}">
        <p14:creationId xmlns:p14="http://schemas.microsoft.com/office/powerpoint/2010/main" val="1717436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A5B9-D392-4D0E-A687-C1766157B7B6}"/>
              </a:ext>
            </a:extLst>
          </p:cNvPr>
          <p:cNvSpPr>
            <a:spLocks noGrp="1"/>
          </p:cNvSpPr>
          <p:nvPr>
            <p:ph type="title"/>
          </p:nvPr>
        </p:nvSpPr>
        <p:spPr/>
        <p:txBody>
          <a:bodyPr>
            <a:normAutofit/>
          </a:bodyPr>
          <a:lstStyle/>
          <a:p>
            <a:r>
              <a:rPr lang="en-US" dirty="0"/>
              <a:t>Descriptive Text for ACCS Process: Abuse of Discretion Review (Slide 2)</a:t>
            </a:r>
          </a:p>
        </p:txBody>
      </p:sp>
      <p:sp>
        <p:nvSpPr>
          <p:cNvPr id="3" name="Content Placeholder 2">
            <a:extLst>
              <a:ext uri="{FF2B5EF4-FFF2-40B4-BE49-F238E27FC236}">
                <a16:creationId xmlns:a16="http://schemas.microsoft.com/office/drawing/2014/main" id="{F450DDEE-A211-41AA-9E92-1A26A48626B5}"/>
              </a:ext>
            </a:extLst>
          </p:cNvPr>
          <p:cNvSpPr>
            <a:spLocks noGrp="1"/>
          </p:cNvSpPr>
          <p:nvPr>
            <p:ph idx="1"/>
          </p:nvPr>
        </p:nvSpPr>
        <p:spPr/>
        <p:txBody>
          <a:bodyPr>
            <a:normAutofit/>
          </a:bodyPr>
          <a:lstStyle/>
          <a:p>
            <a:r>
              <a:rPr lang="en-US" dirty="0"/>
              <a:t>ACCS Review/Discussion</a:t>
            </a:r>
          </a:p>
          <a:p>
            <a:pPr lvl="1"/>
            <a:r>
              <a:rPr lang="en-US" dirty="0"/>
              <a:t>Commissioners carry out the following: 1) review documentation, 2) ask clarifying questions, and 3) engage in discussion and deliberate</a:t>
            </a:r>
          </a:p>
          <a:p>
            <a:r>
              <a:rPr lang="en-US" dirty="0"/>
              <a:t>ACCS Action</a:t>
            </a:r>
          </a:p>
          <a:p>
            <a:pPr lvl="1"/>
            <a:r>
              <a:rPr lang="en-US" dirty="0"/>
              <a:t>Commissioners do one of the following: 1) recommend that the SBE summarily deny review of the appeal or 2) recommend that the SBE hear the appeal or 3) make no recommendation to the SBE</a:t>
            </a:r>
          </a:p>
        </p:txBody>
      </p:sp>
      <p:sp>
        <p:nvSpPr>
          <p:cNvPr id="4" name="Slide Number Placeholder 3">
            <a:extLst>
              <a:ext uri="{FF2B5EF4-FFF2-40B4-BE49-F238E27FC236}">
                <a16:creationId xmlns:a16="http://schemas.microsoft.com/office/drawing/2014/main" id="{0A2CDCE4-7161-405A-BEBD-A3C2F8F9F7AC}"/>
              </a:ext>
            </a:extLst>
          </p:cNvPr>
          <p:cNvSpPr>
            <a:spLocks noGrp="1"/>
          </p:cNvSpPr>
          <p:nvPr>
            <p:ph type="sldNum" sz="quarter" idx="12"/>
          </p:nvPr>
        </p:nvSpPr>
        <p:spPr/>
        <p:txBody>
          <a:bodyPr/>
          <a:lstStyle/>
          <a:p>
            <a:fld id="{3E75E900-3A7D-4300-976D-D2FEA3E61EBD}" type="slidenum">
              <a:rPr lang="en-US" smtClean="0"/>
              <a:pPr/>
              <a:t>47</a:t>
            </a:fld>
            <a:endParaRPr lang="en-US" dirty="0"/>
          </a:p>
        </p:txBody>
      </p:sp>
    </p:spTree>
    <p:extLst>
      <p:ext uri="{BB962C8B-B14F-4D97-AF65-F5344CB8AC3E}">
        <p14:creationId xmlns:p14="http://schemas.microsoft.com/office/powerpoint/2010/main" val="4149349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50D3-C6E7-47E4-8BE0-6CACA1BA6F5C}"/>
              </a:ext>
            </a:extLst>
          </p:cNvPr>
          <p:cNvSpPr>
            <a:spLocks noGrp="1"/>
          </p:cNvSpPr>
          <p:nvPr>
            <p:ph type="title"/>
          </p:nvPr>
        </p:nvSpPr>
        <p:spPr/>
        <p:txBody>
          <a:bodyPr/>
          <a:lstStyle/>
          <a:p>
            <a:r>
              <a:rPr lang="en-US" dirty="0"/>
              <a:t>Role of the State Board of Education (Slide 1)</a:t>
            </a:r>
          </a:p>
        </p:txBody>
      </p:sp>
      <p:graphicFrame>
        <p:nvGraphicFramePr>
          <p:cNvPr id="5" name="Content Placeholder 4">
            <a:extLst>
              <a:ext uri="{FF2B5EF4-FFF2-40B4-BE49-F238E27FC236}">
                <a16:creationId xmlns:a16="http://schemas.microsoft.com/office/drawing/2014/main" id="{59E70990-C441-4A3A-8499-F38CF30D8EF4}"/>
              </a:ext>
            </a:extLst>
          </p:cNvPr>
          <p:cNvGraphicFramePr>
            <a:graphicFrameLocks noGrp="1"/>
          </p:cNvGraphicFramePr>
          <p:nvPr>
            <p:ph idx="1"/>
            <p:extLst>
              <p:ext uri="{D42A27DB-BD31-4B8C-83A1-F6EECF244321}">
                <p14:modId xmlns:p14="http://schemas.microsoft.com/office/powerpoint/2010/main" val="3958882109"/>
              </p:ext>
            </p:extLst>
          </p:nvPr>
        </p:nvGraphicFramePr>
        <p:xfrm>
          <a:off x="201613" y="1409350"/>
          <a:ext cx="11793538" cy="3200400"/>
        </p:xfrm>
        <a:graphic>
          <a:graphicData uri="http://schemas.openxmlformats.org/drawingml/2006/table">
            <a:tbl>
              <a:tblPr firstRow="1" bandRow="1">
                <a:tableStyleId>{073A0DAA-6AF3-43AB-8588-CEC1D06C72B9}</a:tableStyleId>
              </a:tblPr>
              <a:tblGrid>
                <a:gridCol w="4536642">
                  <a:extLst>
                    <a:ext uri="{9D8B030D-6E8A-4147-A177-3AD203B41FA5}">
                      <a16:colId xmlns:a16="http://schemas.microsoft.com/office/drawing/2014/main" val="2454251127"/>
                    </a:ext>
                  </a:extLst>
                </a:gridCol>
                <a:gridCol w="7256896">
                  <a:extLst>
                    <a:ext uri="{9D8B030D-6E8A-4147-A177-3AD203B41FA5}">
                      <a16:colId xmlns:a16="http://schemas.microsoft.com/office/drawing/2014/main" val="119574306"/>
                    </a:ext>
                  </a:extLst>
                </a:gridCol>
              </a:tblGrid>
              <a:tr h="407496">
                <a:tc>
                  <a:txBody>
                    <a:bodyPr/>
                    <a:lstStyle/>
                    <a:p>
                      <a:pPr algn="ctr"/>
                      <a:r>
                        <a:rPr lang="en-US" sz="2400" dirty="0"/>
                        <a:t>Charter Petitions</a:t>
                      </a:r>
                      <a:endParaRPr lang="en-US" sz="2400" b="1" dirty="0">
                        <a:solidFill>
                          <a:schemeClr val="bg1"/>
                        </a:solidFill>
                      </a:endParaRPr>
                    </a:p>
                  </a:txBody>
                  <a:tcPr marL="45012" marR="45012" anchor="ctr"/>
                </a:tc>
                <a:tc>
                  <a:txBody>
                    <a:bodyPr/>
                    <a:lstStyle/>
                    <a:p>
                      <a:pPr algn="ctr"/>
                      <a:r>
                        <a:rPr lang="en-US" sz="2400" dirty="0"/>
                        <a:t>SBE Action</a:t>
                      </a:r>
                      <a:endParaRPr lang="en-US" sz="2400" b="1" dirty="0">
                        <a:solidFill>
                          <a:schemeClr val="bg1"/>
                        </a:solidFill>
                      </a:endParaRPr>
                    </a:p>
                  </a:txBody>
                  <a:tcPr marL="45012" marR="45012" anchor="ctr"/>
                </a:tc>
                <a:extLst>
                  <a:ext uri="{0D108BD9-81ED-4DB2-BD59-A6C34878D82A}">
                    <a16:rowId xmlns:a16="http://schemas.microsoft.com/office/drawing/2014/main" val="1833580782"/>
                  </a:ext>
                </a:extLst>
              </a:tr>
              <a:tr h="1004785">
                <a:tc>
                  <a:txBody>
                    <a:bodyPr/>
                    <a:lstStyle/>
                    <a:p>
                      <a:pPr algn="ctr"/>
                      <a:r>
                        <a:rPr lang="en-US" sz="2400" dirty="0"/>
                        <a:t>Denied by a County Board that has Jurisdiction Over a Single School District</a:t>
                      </a:r>
                      <a:endParaRPr lang="en-US" sz="2400" dirty="0">
                        <a:solidFill>
                          <a:schemeClr val="tx1"/>
                        </a:solidFill>
                      </a:endParaRPr>
                    </a:p>
                  </a:txBody>
                  <a:tcPr marL="45012" marR="45012" anchor="ctr"/>
                </a:tc>
                <a:tc>
                  <a:txBody>
                    <a:bodyPr/>
                    <a:lstStyle/>
                    <a:p>
                      <a:pPr marL="285750" lvl="0" indent="-285750">
                        <a:buFont typeface="Arial" panose="020B0604020202020204" pitchFamily="34" charset="0"/>
                        <a:buChar char="•"/>
                      </a:pPr>
                      <a:r>
                        <a:rPr lang="en-US" sz="2400" dirty="0"/>
                        <a:t>Review the petition de novo</a:t>
                      </a:r>
                    </a:p>
                    <a:p>
                      <a:pPr marL="285750" indent="-285750">
                        <a:buFont typeface="Arial" panose="020B0604020202020204" pitchFamily="34" charset="0"/>
                        <a:buChar char="•"/>
                      </a:pPr>
                      <a:r>
                        <a:rPr lang="en-US" sz="2400" dirty="0"/>
                        <a:t>If the SBE grants the establishment or renewal of the petition, the SBE shall designate the chartering authority</a:t>
                      </a:r>
                      <a:endParaRPr lang="en-US" sz="2400" dirty="0">
                        <a:solidFill>
                          <a:schemeClr val="tx1"/>
                        </a:solidFill>
                      </a:endParaRPr>
                    </a:p>
                  </a:txBody>
                  <a:tcPr marL="45012" marR="45012"/>
                </a:tc>
                <a:extLst>
                  <a:ext uri="{0D108BD9-81ED-4DB2-BD59-A6C34878D82A}">
                    <a16:rowId xmlns:a16="http://schemas.microsoft.com/office/drawing/2014/main" val="331471315"/>
                  </a:ext>
                </a:extLst>
              </a:tr>
              <a:tr h="1004785">
                <a:tc>
                  <a:txBody>
                    <a:bodyPr/>
                    <a:lstStyle/>
                    <a:p>
                      <a:pPr algn="ctr"/>
                      <a:r>
                        <a:rPr lang="en-US" sz="2400" dirty="0"/>
                        <a:t>SBE-Authorized School Denied by a Governing Board of a District</a:t>
                      </a:r>
                      <a:endParaRPr lang="en-US" sz="2400" b="0" dirty="0">
                        <a:solidFill>
                          <a:schemeClr val="tx1"/>
                        </a:solidFill>
                      </a:endParaRPr>
                    </a:p>
                  </a:txBody>
                  <a:tcPr marL="45012" marR="45012" anchor="ctr"/>
                </a:tc>
                <a:tc>
                  <a:txBody>
                    <a:bodyPr/>
                    <a:lstStyle/>
                    <a:p>
                      <a:pPr marL="285750" lvl="0" indent="-285750">
                        <a:buFont typeface="Arial" panose="020B0604020202020204" pitchFamily="34" charset="0"/>
                        <a:buChar char="•"/>
                      </a:pPr>
                      <a:r>
                        <a:rPr lang="en-US" sz="2400" dirty="0"/>
                        <a:t>Review the petition de novo</a:t>
                      </a:r>
                    </a:p>
                    <a:p>
                      <a:pPr marL="285750" indent="-285750">
                        <a:buFont typeface="Arial" panose="020B0604020202020204" pitchFamily="34" charset="0"/>
                        <a:buChar char="•"/>
                      </a:pPr>
                      <a:r>
                        <a:rPr lang="en-US" sz="2400" dirty="0"/>
                        <a:t>If the SBE grants the renewal of the petition, the SBE shall designate the chartering authority</a:t>
                      </a:r>
                      <a:endParaRPr lang="en-US" sz="2400" dirty="0">
                        <a:solidFill>
                          <a:schemeClr val="tx1"/>
                        </a:solidFill>
                      </a:endParaRPr>
                    </a:p>
                  </a:txBody>
                  <a:tcPr marL="45012" marR="45012"/>
                </a:tc>
                <a:extLst>
                  <a:ext uri="{0D108BD9-81ED-4DB2-BD59-A6C34878D82A}">
                    <a16:rowId xmlns:a16="http://schemas.microsoft.com/office/drawing/2014/main" val="109036920"/>
                  </a:ext>
                </a:extLst>
              </a:tr>
            </a:tbl>
          </a:graphicData>
        </a:graphic>
      </p:graphicFrame>
      <p:sp>
        <p:nvSpPr>
          <p:cNvPr id="4" name="Slide Number Placeholder 3">
            <a:extLst>
              <a:ext uri="{FF2B5EF4-FFF2-40B4-BE49-F238E27FC236}">
                <a16:creationId xmlns:a16="http://schemas.microsoft.com/office/drawing/2014/main" id="{33F36BB7-90FD-4048-A1EE-B5541200C5DB}"/>
              </a:ext>
            </a:extLst>
          </p:cNvPr>
          <p:cNvSpPr>
            <a:spLocks noGrp="1"/>
          </p:cNvSpPr>
          <p:nvPr>
            <p:ph type="sldNum" sz="quarter" idx="12"/>
          </p:nvPr>
        </p:nvSpPr>
        <p:spPr/>
        <p:txBody>
          <a:bodyPr/>
          <a:lstStyle/>
          <a:p>
            <a:fld id="{3E75E900-3A7D-4300-976D-D2FEA3E61EBD}" type="slidenum">
              <a:rPr lang="en-US" smtClean="0"/>
              <a:pPr/>
              <a:t>48</a:t>
            </a:fld>
            <a:endParaRPr lang="en-US" dirty="0"/>
          </a:p>
        </p:txBody>
      </p:sp>
    </p:spTree>
    <p:extLst>
      <p:ext uri="{BB962C8B-B14F-4D97-AF65-F5344CB8AC3E}">
        <p14:creationId xmlns:p14="http://schemas.microsoft.com/office/powerpoint/2010/main" val="162456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50D3-C6E7-47E4-8BE0-6CACA1BA6F5C}"/>
              </a:ext>
            </a:extLst>
          </p:cNvPr>
          <p:cNvSpPr>
            <a:spLocks noGrp="1"/>
          </p:cNvSpPr>
          <p:nvPr>
            <p:ph type="title"/>
          </p:nvPr>
        </p:nvSpPr>
        <p:spPr/>
        <p:txBody>
          <a:bodyPr/>
          <a:lstStyle/>
          <a:p>
            <a:r>
              <a:rPr lang="en-US" dirty="0"/>
              <a:t>Role of the State Board of Education (Slide 2)</a:t>
            </a:r>
          </a:p>
        </p:txBody>
      </p:sp>
      <p:graphicFrame>
        <p:nvGraphicFramePr>
          <p:cNvPr id="5" name="Content Placeholder 4">
            <a:extLst>
              <a:ext uri="{FF2B5EF4-FFF2-40B4-BE49-F238E27FC236}">
                <a16:creationId xmlns:a16="http://schemas.microsoft.com/office/drawing/2014/main" id="{59E70990-C441-4A3A-8499-F38CF30D8EF4}"/>
              </a:ext>
            </a:extLst>
          </p:cNvPr>
          <p:cNvGraphicFramePr>
            <a:graphicFrameLocks noGrp="1"/>
          </p:cNvGraphicFramePr>
          <p:nvPr>
            <p:ph idx="1"/>
            <p:extLst>
              <p:ext uri="{D42A27DB-BD31-4B8C-83A1-F6EECF244321}">
                <p14:modId xmlns:p14="http://schemas.microsoft.com/office/powerpoint/2010/main" val="4085078365"/>
              </p:ext>
            </p:extLst>
          </p:nvPr>
        </p:nvGraphicFramePr>
        <p:xfrm>
          <a:off x="201613" y="1409350"/>
          <a:ext cx="11793538" cy="3840480"/>
        </p:xfrm>
        <a:graphic>
          <a:graphicData uri="http://schemas.openxmlformats.org/drawingml/2006/table">
            <a:tbl>
              <a:tblPr firstRow="1" bandRow="1">
                <a:tableStyleId>{073A0DAA-6AF3-43AB-8588-CEC1D06C72B9}</a:tableStyleId>
              </a:tblPr>
              <a:tblGrid>
                <a:gridCol w="4536642">
                  <a:extLst>
                    <a:ext uri="{9D8B030D-6E8A-4147-A177-3AD203B41FA5}">
                      <a16:colId xmlns:a16="http://schemas.microsoft.com/office/drawing/2014/main" val="2454251127"/>
                    </a:ext>
                  </a:extLst>
                </a:gridCol>
                <a:gridCol w="7256896">
                  <a:extLst>
                    <a:ext uri="{9D8B030D-6E8A-4147-A177-3AD203B41FA5}">
                      <a16:colId xmlns:a16="http://schemas.microsoft.com/office/drawing/2014/main" val="119574306"/>
                    </a:ext>
                  </a:extLst>
                </a:gridCol>
              </a:tblGrid>
              <a:tr h="407496">
                <a:tc>
                  <a:txBody>
                    <a:bodyPr/>
                    <a:lstStyle/>
                    <a:p>
                      <a:pPr algn="ctr"/>
                      <a:r>
                        <a:rPr lang="en-US" sz="2400" dirty="0"/>
                        <a:t>Charter Petitions</a:t>
                      </a:r>
                      <a:endParaRPr lang="en-US" sz="2400" b="1" dirty="0">
                        <a:solidFill>
                          <a:schemeClr val="bg1"/>
                        </a:solidFill>
                      </a:endParaRPr>
                    </a:p>
                  </a:txBody>
                  <a:tcPr marL="45012" marR="45012" anchor="ctr"/>
                </a:tc>
                <a:tc>
                  <a:txBody>
                    <a:bodyPr/>
                    <a:lstStyle/>
                    <a:p>
                      <a:pPr algn="ctr"/>
                      <a:r>
                        <a:rPr lang="en-US" sz="2400" dirty="0"/>
                        <a:t>SBE Action</a:t>
                      </a:r>
                      <a:endParaRPr lang="en-US" sz="2400" b="1" dirty="0">
                        <a:solidFill>
                          <a:schemeClr val="bg1"/>
                        </a:solidFill>
                      </a:endParaRPr>
                    </a:p>
                  </a:txBody>
                  <a:tcPr marL="45012" marR="45012" anchor="ctr"/>
                </a:tc>
                <a:extLst>
                  <a:ext uri="{0D108BD9-81ED-4DB2-BD59-A6C34878D82A}">
                    <a16:rowId xmlns:a16="http://schemas.microsoft.com/office/drawing/2014/main" val="1833580782"/>
                  </a:ext>
                </a:extLst>
              </a:tr>
              <a:tr h="2210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Denied by a District and County Board</a:t>
                      </a:r>
                      <a:endParaRPr lang="en-US" sz="2400" dirty="0">
                        <a:solidFill>
                          <a:schemeClr val="tx1"/>
                        </a:solidFill>
                      </a:endParaRPr>
                    </a:p>
                  </a:txBody>
                  <a:tcPr marL="45012" marR="45012" anchor="ctr"/>
                </a:tc>
                <a:tc>
                  <a:txBody>
                    <a:bodyPr/>
                    <a:lstStyle/>
                    <a:p>
                      <a:pPr marL="285750" indent="-285750">
                        <a:buFont typeface="Arial" panose="020B0604020202020204" pitchFamily="34" charset="0"/>
                        <a:buChar char="•"/>
                      </a:pPr>
                      <a:r>
                        <a:rPr lang="en-US" sz="2400" dirty="0"/>
                        <a:t>Shall either hear the establishment or renewal appeal, or summarily deny review of the appeal based on the documentary record</a:t>
                      </a:r>
                    </a:p>
                    <a:p>
                      <a:pPr marL="285750" indent="-285750">
                        <a:buFont typeface="Arial" panose="020B0604020202020204" pitchFamily="34" charset="0"/>
                        <a:buChar char="•"/>
                      </a:pPr>
                      <a:r>
                        <a:rPr lang="en-US" sz="2400" dirty="0"/>
                        <a:t>If the SBE hears the appeal, the SBE may affirm the decision of the district or county, or both, or may reverse only upon finding that there was an abuse of discretion</a:t>
                      </a:r>
                    </a:p>
                    <a:p>
                      <a:pPr marL="285750" indent="-285750">
                        <a:buFont typeface="Arial" panose="020B0604020202020204" pitchFamily="34" charset="0"/>
                        <a:buChar char="•"/>
                      </a:pPr>
                      <a:r>
                        <a:rPr lang="en-US" sz="2400" dirty="0"/>
                        <a:t>If the SBE reverses the denial of a petition, the SBE shall designate the chartering authority</a:t>
                      </a:r>
                      <a:endParaRPr lang="en-US" sz="2400" dirty="0">
                        <a:solidFill>
                          <a:schemeClr val="tx1"/>
                        </a:solidFill>
                      </a:endParaRPr>
                    </a:p>
                  </a:txBody>
                  <a:tcPr marL="45012" marR="45012"/>
                </a:tc>
                <a:extLst>
                  <a:ext uri="{0D108BD9-81ED-4DB2-BD59-A6C34878D82A}">
                    <a16:rowId xmlns:a16="http://schemas.microsoft.com/office/drawing/2014/main" val="1731533728"/>
                  </a:ext>
                </a:extLst>
              </a:tr>
            </a:tbl>
          </a:graphicData>
        </a:graphic>
      </p:graphicFrame>
      <p:sp>
        <p:nvSpPr>
          <p:cNvPr id="4" name="Slide Number Placeholder 3">
            <a:extLst>
              <a:ext uri="{FF2B5EF4-FFF2-40B4-BE49-F238E27FC236}">
                <a16:creationId xmlns:a16="http://schemas.microsoft.com/office/drawing/2014/main" id="{33F36BB7-90FD-4048-A1EE-B5541200C5DB}"/>
              </a:ext>
            </a:extLst>
          </p:cNvPr>
          <p:cNvSpPr>
            <a:spLocks noGrp="1"/>
          </p:cNvSpPr>
          <p:nvPr>
            <p:ph type="sldNum" sz="quarter" idx="12"/>
          </p:nvPr>
        </p:nvSpPr>
        <p:spPr/>
        <p:txBody>
          <a:bodyPr/>
          <a:lstStyle/>
          <a:p>
            <a:fld id="{3E75E900-3A7D-4300-976D-D2FEA3E61EBD}" type="slidenum">
              <a:rPr lang="en-US" smtClean="0"/>
              <a:pPr/>
              <a:t>49</a:t>
            </a:fld>
            <a:endParaRPr lang="en-US" dirty="0"/>
          </a:p>
        </p:txBody>
      </p:sp>
    </p:spTree>
    <p:extLst>
      <p:ext uri="{BB962C8B-B14F-4D97-AF65-F5344CB8AC3E}">
        <p14:creationId xmlns:p14="http://schemas.microsoft.com/office/powerpoint/2010/main" val="415722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7916-0133-456E-B946-4F6DF857F71D}"/>
              </a:ext>
            </a:extLst>
          </p:cNvPr>
          <p:cNvSpPr>
            <a:spLocks noGrp="1"/>
          </p:cNvSpPr>
          <p:nvPr>
            <p:ph type="title"/>
          </p:nvPr>
        </p:nvSpPr>
        <p:spPr/>
        <p:txBody>
          <a:bodyPr/>
          <a:lstStyle/>
          <a:p>
            <a:r>
              <a:rPr lang="en-US" dirty="0"/>
              <a:t>Funding Determination Background</a:t>
            </a:r>
          </a:p>
        </p:txBody>
      </p:sp>
      <p:sp>
        <p:nvSpPr>
          <p:cNvPr id="3" name="Content Placeholder 2">
            <a:extLst>
              <a:ext uri="{FF2B5EF4-FFF2-40B4-BE49-F238E27FC236}">
                <a16:creationId xmlns:a16="http://schemas.microsoft.com/office/drawing/2014/main" id="{9993A288-DEE0-48C0-84A8-C6FAC548A555}"/>
              </a:ext>
            </a:extLst>
          </p:cNvPr>
          <p:cNvSpPr>
            <a:spLocks noGrp="1"/>
          </p:cNvSpPr>
          <p:nvPr>
            <p:ph idx="1"/>
          </p:nvPr>
        </p:nvSpPr>
        <p:spPr/>
        <p:txBody>
          <a:bodyPr/>
          <a:lstStyle/>
          <a:p>
            <a:r>
              <a:rPr lang="en-US" dirty="0"/>
              <a:t>Senate Bill 740 established the funding determination process</a:t>
            </a:r>
          </a:p>
          <a:p>
            <a:r>
              <a:rPr lang="en-US" dirty="0"/>
              <a:t>A charter school may receive funding for its NCB instruction only if a determination for funding is made by the SBE</a:t>
            </a:r>
          </a:p>
          <a:p>
            <a:pPr lvl="1"/>
            <a:r>
              <a:rPr lang="en-US" dirty="0"/>
              <a:t>NCB instruction: total average daily attendance (ADA) is less than 80 percent classroom-based</a:t>
            </a:r>
          </a:p>
        </p:txBody>
      </p:sp>
      <p:sp>
        <p:nvSpPr>
          <p:cNvPr id="4" name="Slide Number Placeholder 3">
            <a:extLst>
              <a:ext uri="{FF2B5EF4-FFF2-40B4-BE49-F238E27FC236}">
                <a16:creationId xmlns:a16="http://schemas.microsoft.com/office/drawing/2014/main" id="{CE5B990F-9455-4F7F-806C-FA2F4D31A650}"/>
              </a:ext>
            </a:extLst>
          </p:cNvPr>
          <p:cNvSpPr>
            <a:spLocks noGrp="1"/>
          </p:cNvSpPr>
          <p:nvPr>
            <p:ph type="sldNum" sz="quarter" idx="12"/>
          </p:nvPr>
        </p:nvSpPr>
        <p:spPr/>
        <p:txBody>
          <a:bodyPr/>
          <a:lstStyle/>
          <a:p>
            <a:fld id="{3E75E900-3A7D-4300-976D-D2FEA3E61EBD}" type="slidenum">
              <a:rPr lang="en-US" smtClean="0"/>
              <a:pPr/>
              <a:t>5</a:t>
            </a:fld>
            <a:endParaRPr lang="en-US" dirty="0"/>
          </a:p>
        </p:txBody>
      </p:sp>
    </p:spTree>
    <p:extLst>
      <p:ext uri="{BB962C8B-B14F-4D97-AF65-F5344CB8AC3E}">
        <p14:creationId xmlns:p14="http://schemas.microsoft.com/office/powerpoint/2010/main" val="346081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50D3-C6E7-47E4-8BE0-6CACA1BA6F5C}"/>
              </a:ext>
            </a:extLst>
          </p:cNvPr>
          <p:cNvSpPr>
            <a:spLocks noGrp="1"/>
          </p:cNvSpPr>
          <p:nvPr>
            <p:ph type="title"/>
          </p:nvPr>
        </p:nvSpPr>
        <p:spPr/>
        <p:txBody>
          <a:bodyPr/>
          <a:lstStyle/>
          <a:p>
            <a:r>
              <a:rPr lang="en-US" dirty="0"/>
              <a:t>Timelines for the Appeal Process (Slide 1)</a:t>
            </a:r>
          </a:p>
        </p:txBody>
      </p:sp>
      <p:graphicFrame>
        <p:nvGraphicFramePr>
          <p:cNvPr id="5" name="Content Placeholder 4">
            <a:extLst>
              <a:ext uri="{FF2B5EF4-FFF2-40B4-BE49-F238E27FC236}">
                <a16:creationId xmlns:a16="http://schemas.microsoft.com/office/drawing/2014/main" id="{59E70990-C441-4A3A-8499-F38CF30D8EF4}"/>
              </a:ext>
            </a:extLst>
          </p:cNvPr>
          <p:cNvGraphicFramePr>
            <a:graphicFrameLocks noGrp="1"/>
          </p:cNvGraphicFramePr>
          <p:nvPr>
            <p:ph idx="1"/>
            <p:extLst>
              <p:ext uri="{D42A27DB-BD31-4B8C-83A1-F6EECF244321}">
                <p14:modId xmlns:p14="http://schemas.microsoft.com/office/powerpoint/2010/main" val="2525382506"/>
              </p:ext>
            </p:extLst>
          </p:nvPr>
        </p:nvGraphicFramePr>
        <p:xfrm>
          <a:off x="196312" y="1561334"/>
          <a:ext cx="11793538" cy="4389120"/>
        </p:xfrm>
        <a:graphic>
          <a:graphicData uri="http://schemas.openxmlformats.org/drawingml/2006/table">
            <a:tbl>
              <a:tblPr firstRow="1" bandRow="1">
                <a:tableStyleId>{073A0DAA-6AF3-43AB-8588-CEC1D06C72B9}</a:tableStyleId>
              </a:tblPr>
              <a:tblGrid>
                <a:gridCol w="4937750">
                  <a:extLst>
                    <a:ext uri="{9D8B030D-6E8A-4147-A177-3AD203B41FA5}">
                      <a16:colId xmlns:a16="http://schemas.microsoft.com/office/drawing/2014/main" val="2454251127"/>
                    </a:ext>
                  </a:extLst>
                </a:gridCol>
                <a:gridCol w="6855788">
                  <a:extLst>
                    <a:ext uri="{9D8B030D-6E8A-4147-A177-3AD203B41FA5}">
                      <a16:colId xmlns:a16="http://schemas.microsoft.com/office/drawing/2014/main" val="119574306"/>
                    </a:ext>
                  </a:extLst>
                </a:gridCol>
              </a:tblGrid>
              <a:tr h="370840">
                <a:tc>
                  <a:txBody>
                    <a:bodyPr/>
                    <a:lstStyle/>
                    <a:p>
                      <a:pPr algn="ctr"/>
                      <a:r>
                        <a:rPr lang="en-US" sz="2400" b="1" dirty="0">
                          <a:solidFill>
                            <a:schemeClr val="bg1"/>
                          </a:solidFill>
                        </a:rPr>
                        <a:t>Action</a:t>
                      </a:r>
                    </a:p>
                  </a:txBody>
                  <a:tcPr marL="45012" marR="45012" anchor="ctr"/>
                </a:tc>
                <a:tc>
                  <a:txBody>
                    <a:bodyPr/>
                    <a:lstStyle/>
                    <a:p>
                      <a:pPr algn="ctr"/>
                      <a:r>
                        <a:rPr lang="en-US" sz="2400" b="1" dirty="0">
                          <a:solidFill>
                            <a:schemeClr val="bg1"/>
                          </a:solidFill>
                        </a:rPr>
                        <a:t>Timeline</a:t>
                      </a:r>
                    </a:p>
                  </a:txBody>
                  <a:tcPr marL="45012" marR="45012" anchor="ctr"/>
                </a:tc>
                <a:extLst>
                  <a:ext uri="{0D108BD9-81ED-4DB2-BD59-A6C34878D82A}">
                    <a16:rowId xmlns:a16="http://schemas.microsoft.com/office/drawing/2014/main" val="1833580782"/>
                  </a:ext>
                </a:extLst>
              </a:tr>
              <a:tr h="370840">
                <a:tc>
                  <a:txBody>
                    <a:bodyPr/>
                    <a:lstStyle/>
                    <a:p>
                      <a:pPr algn="l"/>
                      <a:r>
                        <a:rPr lang="en-US" sz="2400" b="0" dirty="0">
                          <a:solidFill>
                            <a:schemeClr val="tx1"/>
                          </a:solidFill>
                        </a:rPr>
                        <a:t>Petition received by district</a:t>
                      </a:r>
                    </a:p>
                  </a:txBody>
                  <a:tcPr marL="45012" marR="45012"/>
                </a:tc>
                <a:tc>
                  <a:txBody>
                    <a:bodyPr/>
                    <a:lstStyle/>
                    <a:p>
                      <a:pPr algn="l"/>
                      <a:r>
                        <a:rPr lang="en-US" sz="2400" b="0" dirty="0">
                          <a:solidFill>
                            <a:schemeClr val="tx1"/>
                          </a:solidFill>
                        </a:rPr>
                        <a:t>Public hearing shall be held no later than </a:t>
                      </a:r>
                      <a:r>
                        <a:rPr lang="en-US" sz="2400" b="1" dirty="0">
                          <a:solidFill>
                            <a:schemeClr val="tx1"/>
                          </a:solidFill>
                        </a:rPr>
                        <a:t>60</a:t>
                      </a:r>
                      <a:r>
                        <a:rPr lang="en-US" sz="2400" b="0" dirty="0">
                          <a:solidFill>
                            <a:schemeClr val="tx1"/>
                          </a:solidFill>
                        </a:rPr>
                        <a:t> days after receipt. Charter shall be granted or denied within </a:t>
                      </a:r>
                      <a:r>
                        <a:rPr lang="en-US" sz="2400" b="1" dirty="0">
                          <a:solidFill>
                            <a:schemeClr val="tx1"/>
                          </a:solidFill>
                        </a:rPr>
                        <a:t>90</a:t>
                      </a:r>
                      <a:r>
                        <a:rPr lang="en-US" sz="2400" b="0" dirty="0">
                          <a:solidFill>
                            <a:schemeClr val="tx1"/>
                          </a:solidFill>
                        </a:rPr>
                        <a:t> days of receipt (+30 days by mutual agreement of the parties).</a:t>
                      </a:r>
                    </a:p>
                  </a:txBody>
                  <a:tcPr marL="45012" marR="45012"/>
                </a:tc>
                <a:extLst>
                  <a:ext uri="{0D108BD9-81ED-4DB2-BD59-A6C34878D82A}">
                    <a16:rowId xmlns:a16="http://schemas.microsoft.com/office/drawing/2014/main" val="331471315"/>
                  </a:ext>
                </a:extLst>
              </a:tr>
              <a:tr h="370840">
                <a:tc>
                  <a:txBody>
                    <a:bodyPr/>
                    <a:lstStyle/>
                    <a:p>
                      <a:pPr algn="l"/>
                      <a:r>
                        <a:rPr lang="en-US" sz="2400" b="0" dirty="0">
                          <a:solidFill>
                            <a:schemeClr val="tx1"/>
                          </a:solidFill>
                        </a:rPr>
                        <a:t>Petition submitted on appeal to the county, upon denial by the district</a:t>
                      </a:r>
                    </a:p>
                  </a:txBody>
                  <a:tcPr marL="45012" marR="45012"/>
                </a:tc>
                <a:tc>
                  <a:txBody>
                    <a:bodyPr/>
                    <a:lstStyle/>
                    <a:p>
                      <a:pPr algn="l"/>
                      <a:r>
                        <a:rPr lang="en-US" sz="2400" b="0" dirty="0">
                          <a:solidFill>
                            <a:schemeClr val="tx1"/>
                          </a:solidFill>
                        </a:rPr>
                        <a:t>Within </a:t>
                      </a:r>
                      <a:r>
                        <a:rPr lang="en-US" sz="2400" b="1" dirty="0">
                          <a:solidFill>
                            <a:schemeClr val="tx1"/>
                          </a:solidFill>
                        </a:rPr>
                        <a:t>30</a:t>
                      </a:r>
                      <a:r>
                        <a:rPr lang="en-US" sz="2400" b="0" dirty="0">
                          <a:solidFill>
                            <a:schemeClr val="tx1"/>
                          </a:solidFill>
                        </a:rPr>
                        <a:t> days of denial by the district</a:t>
                      </a:r>
                    </a:p>
                  </a:txBody>
                  <a:tcPr marL="45012" marR="45012"/>
                </a:tc>
                <a:extLst>
                  <a:ext uri="{0D108BD9-81ED-4DB2-BD59-A6C34878D82A}">
                    <a16:rowId xmlns:a16="http://schemas.microsoft.com/office/drawing/2014/main" val="109036920"/>
                  </a:ext>
                </a:extLst>
              </a:tr>
              <a:tr h="370840">
                <a:tc>
                  <a:txBody>
                    <a:bodyPr/>
                    <a:lstStyle/>
                    <a:p>
                      <a:pPr algn="l"/>
                      <a:r>
                        <a:rPr lang="en-US" sz="2400" b="0" dirty="0">
                          <a:solidFill>
                            <a:schemeClr val="tx1"/>
                          </a:solidFill>
                        </a:rPr>
                        <a:t>Petition received by county</a:t>
                      </a:r>
                    </a:p>
                  </a:txBody>
                  <a:tcPr marL="45012" marR="45012"/>
                </a:tc>
                <a:tc>
                  <a:txBody>
                    <a:bodyPr/>
                    <a:lstStyle/>
                    <a:p>
                      <a:pPr algn="l"/>
                      <a:r>
                        <a:rPr lang="en-US" sz="2400" b="0" dirty="0">
                          <a:solidFill>
                            <a:schemeClr val="tx1"/>
                          </a:solidFill>
                        </a:rPr>
                        <a:t>Public hearing shall be held no later than </a:t>
                      </a:r>
                      <a:r>
                        <a:rPr lang="en-US" sz="2400" b="1" dirty="0">
                          <a:solidFill>
                            <a:schemeClr val="tx1"/>
                          </a:solidFill>
                        </a:rPr>
                        <a:t>60</a:t>
                      </a:r>
                      <a:r>
                        <a:rPr lang="en-US" sz="2400" b="0" dirty="0">
                          <a:solidFill>
                            <a:schemeClr val="tx1"/>
                          </a:solidFill>
                        </a:rPr>
                        <a:t> days after receipt. Charter shall be granted or denied within </a:t>
                      </a:r>
                      <a:r>
                        <a:rPr lang="en-US" sz="2400" b="1" dirty="0">
                          <a:solidFill>
                            <a:schemeClr val="tx1"/>
                          </a:solidFill>
                        </a:rPr>
                        <a:t>90</a:t>
                      </a:r>
                      <a:r>
                        <a:rPr lang="en-US" sz="2400" b="0" dirty="0">
                          <a:solidFill>
                            <a:schemeClr val="tx1"/>
                          </a:solidFill>
                        </a:rPr>
                        <a:t> days of receipt (+30 days by mutual agreement of the parties).</a:t>
                      </a:r>
                    </a:p>
                  </a:txBody>
                  <a:tcPr marL="45012" marR="45012"/>
                </a:tc>
                <a:extLst>
                  <a:ext uri="{0D108BD9-81ED-4DB2-BD59-A6C34878D82A}">
                    <a16:rowId xmlns:a16="http://schemas.microsoft.com/office/drawing/2014/main" val="1731533728"/>
                  </a:ext>
                </a:extLst>
              </a:tr>
            </a:tbl>
          </a:graphicData>
        </a:graphic>
      </p:graphicFrame>
      <p:sp>
        <p:nvSpPr>
          <p:cNvPr id="4" name="Slide Number Placeholder 3">
            <a:extLst>
              <a:ext uri="{FF2B5EF4-FFF2-40B4-BE49-F238E27FC236}">
                <a16:creationId xmlns:a16="http://schemas.microsoft.com/office/drawing/2014/main" id="{33F36BB7-90FD-4048-A1EE-B5541200C5DB}"/>
              </a:ext>
            </a:extLst>
          </p:cNvPr>
          <p:cNvSpPr>
            <a:spLocks noGrp="1"/>
          </p:cNvSpPr>
          <p:nvPr>
            <p:ph type="sldNum" sz="quarter" idx="12"/>
          </p:nvPr>
        </p:nvSpPr>
        <p:spPr/>
        <p:txBody>
          <a:bodyPr/>
          <a:lstStyle/>
          <a:p>
            <a:fld id="{3E75E900-3A7D-4300-976D-D2FEA3E61EBD}" type="slidenum">
              <a:rPr lang="en-US" smtClean="0"/>
              <a:pPr/>
              <a:t>50</a:t>
            </a:fld>
            <a:endParaRPr lang="en-US" dirty="0"/>
          </a:p>
        </p:txBody>
      </p:sp>
    </p:spTree>
    <p:extLst>
      <p:ext uri="{BB962C8B-B14F-4D97-AF65-F5344CB8AC3E}">
        <p14:creationId xmlns:p14="http://schemas.microsoft.com/office/powerpoint/2010/main" val="3348301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50D3-C6E7-47E4-8BE0-6CACA1BA6F5C}"/>
              </a:ext>
            </a:extLst>
          </p:cNvPr>
          <p:cNvSpPr>
            <a:spLocks noGrp="1"/>
          </p:cNvSpPr>
          <p:nvPr>
            <p:ph type="title"/>
          </p:nvPr>
        </p:nvSpPr>
        <p:spPr/>
        <p:txBody>
          <a:bodyPr/>
          <a:lstStyle/>
          <a:p>
            <a:r>
              <a:rPr lang="en-US" dirty="0"/>
              <a:t>Timelines for the Appeal Process (Slide 2)</a:t>
            </a:r>
          </a:p>
        </p:txBody>
      </p:sp>
      <p:graphicFrame>
        <p:nvGraphicFramePr>
          <p:cNvPr id="5" name="Content Placeholder 4">
            <a:extLst>
              <a:ext uri="{FF2B5EF4-FFF2-40B4-BE49-F238E27FC236}">
                <a16:creationId xmlns:a16="http://schemas.microsoft.com/office/drawing/2014/main" id="{59E70990-C441-4A3A-8499-F38CF30D8EF4}"/>
              </a:ext>
            </a:extLst>
          </p:cNvPr>
          <p:cNvGraphicFramePr>
            <a:graphicFrameLocks noGrp="1"/>
          </p:cNvGraphicFramePr>
          <p:nvPr>
            <p:ph idx="1"/>
            <p:extLst>
              <p:ext uri="{D42A27DB-BD31-4B8C-83A1-F6EECF244321}">
                <p14:modId xmlns:p14="http://schemas.microsoft.com/office/powerpoint/2010/main" val="4292810953"/>
              </p:ext>
            </p:extLst>
          </p:nvPr>
        </p:nvGraphicFramePr>
        <p:xfrm>
          <a:off x="201613" y="1825625"/>
          <a:ext cx="11793538" cy="3291840"/>
        </p:xfrm>
        <a:graphic>
          <a:graphicData uri="http://schemas.openxmlformats.org/drawingml/2006/table">
            <a:tbl>
              <a:tblPr firstRow="1" bandRow="1">
                <a:tableStyleId>{073A0DAA-6AF3-43AB-8588-CEC1D06C72B9}</a:tableStyleId>
              </a:tblPr>
              <a:tblGrid>
                <a:gridCol w="6465194">
                  <a:extLst>
                    <a:ext uri="{9D8B030D-6E8A-4147-A177-3AD203B41FA5}">
                      <a16:colId xmlns:a16="http://schemas.microsoft.com/office/drawing/2014/main" val="2454251127"/>
                    </a:ext>
                  </a:extLst>
                </a:gridCol>
                <a:gridCol w="5328344">
                  <a:extLst>
                    <a:ext uri="{9D8B030D-6E8A-4147-A177-3AD203B41FA5}">
                      <a16:colId xmlns:a16="http://schemas.microsoft.com/office/drawing/2014/main" val="119574306"/>
                    </a:ext>
                  </a:extLst>
                </a:gridCol>
              </a:tblGrid>
              <a:tr h="370840">
                <a:tc>
                  <a:txBody>
                    <a:bodyPr/>
                    <a:lstStyle/>
                    <a:p>
                      <a:pPr algn="ctr"/>
                      <a:r>
                        <a:rPr lang="en-US" sz="2400" b="1" dirty="0">
                          <a:solidFill>
                            <a:schemeClr val="bg1"/>
                          </a:solidFill>
                        </a:rPr>
                        <a:t>Action</a:t>
                      </a:r>
                    </a:p>
                  </a:txBody>
                  <a:tcPr marL="45012" marR="45012" anchor="ctr"/>
                </a:tc>
                <a:tc>
                  <a:txBody>
                    <a:bodyPr/>
                    <a:lstStyle/>
                    <a:p>
                      <a:pPr algn="ctr"/>
                      <a:r>
                        <a:rPr lang="en-US" sz="2400" b="1" dirty="0">
                          <a:solidFill>
                            <a:schemeClr val="bg1"/>
                          </a:solidFill>
                        </a:rPr>
                        <a:t>Timeline</a:t>
                      </a:r>
                    </a:p>
                  </a:txBody>
                  <a:tcPr marL="45012" marR="45012" anchor="ctr"/>
                </a:tc>
                <a:extLst>
                  <a:ext uri="{0D108BD9-81ED-4DB2-BD59-A6C34878D82A}">
                    <a16:rowId xmlns:a16="http://schemas.microsoft.com/office/drawing/2014/main" val="1833580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Petition subject to judicial review, if the county fails to act on the petition</a:t>
                      </a:r>
                    </a:p>
                  </a:txBody>
                  <a:tcPr marL="45012" marR="45012"/>
                </a:tc>
                <a:tc>
                  <a:txBody>
                    <a:bodyPr/>
                    <a:lstStyle/>
                    <a:p>
                      <a:pPr algn="l"/>
                      <a:r>
                        <a:rPr lang="en-US" sz="2400" b="0" dirty="0">
                          <a:solidFill>
                            <a:schemeClr val="tx1"/>
                          </a:solidFill>
                        </a:rPr>
                        <a:t>Within </a:t>
                      </a:r>
                      <a:r>
                        <a:rPr lang="en-US" sz="2400" b="1" dirty="0">
                          <a:solidFill>
                            <a:schemeClr val="tx1"/>
                          </a:solidFill>
                        </a:rPr>
                        <a:t>180</a:t>
                      </a:r>
                      <a:r>
                        <a:rPr lang="en-US" sz="2400" b="0" dirty="0">
                          <a:solidFill>
                            <a:schemeClr val="tx1"/>
                          </a:solidFill>
                        </a:rPr>
                        <a:t> days of receipt</a:t>
                      </a:r>
                    </a:p>
                  </a:txBody>
                  <a:tcPr marL="45012" marR="45012"/>
                </a:tc>
                <a:extLst>
                  <a:ext uri="{0D108BD9-81ED-4DB2-BD59-A6C34878D82A}">
                    <a16:rowId xmlns:a16="http://schemas.microsoft.com/office/drawing/2014/main" val="104360596"/>
                  </a:ext>
                </a:extLst>
              </a:tr>
              <a:tr h="370840">
                <a:tc>
                  <a:txBody>
                    <a:bodyPr/>
                    <a:lstStyle/>
                    <a:p>
                      <a:pPr algn="l"/>
                      <a:r>
                        <a:rPr lang="en-US" sz="2400" b="0" dirty="0">
                          <a:solidFill>
                            <a:schemeClr val="tx1"/>
                          </a:solidFill>
                        </a:rPr>
                        <a:t>Petition submitted on appeal to the SBE, upon denial by the county </a:t>
                      </a:r>
                      <a:r>
                        <a:rPr lang="en-US" sz="2400" b="1" i="1" dirty="0">
                          <a:solidFill>
                            <a:schemeClr val="tx1"/>
                          </a:solidFill>
                        </a:rPr>
                        <a:t>or</a:t>
                      </a:r>
                      <a:r>
                        <a:rPr lang="en-US" sz="2400" b="0" i="1" dirty="0">
                          <a:solidFill>
                            <a:schemeClr val="tx1"/>
                          </a:solidFill>
                        </a:rPr>
                        <a:t> </a:t>
                      </a:r>
                      <a:r>
                        <a:rPr lang="en-US" sz="2400" b="0" i="0" dirty="0">
                          <a:solidFill>
                            <a:schemeClr val="tx1"/>
                          </a:solidFill>
                        </a:rPr>
                        <a:t>denial by the district </a:t>
                      </a:r>
                      <a:r>
                        <a:rPr lang="en-US" sz="2400" b="0" dirty="0">
                          <a:solidFill>
                            <a:schemeClr val="tx1"/>
                          </a:solidFill>
                        </a:rPr>
                        <a:t>if the county has jurisdiction over a single district</a:t>
                      </a:r>
                    </a:p>
                  </a:txBody>
                  <a:tcPr marL="45012" marR="45012"/>
                </a:tc>
                <a:tc>
                  <a:txBody>
                    <a:bodyPr/>
                    <a:lstStyle/>
                    <a:p>
                      <a:pPr algn="l"/>
                      <a:r>
                        <a:rPr lang="en-US" sz="2400" b="0" dirty="0">
                          <a:solidFill>
                            <a:schemeClr val="tx1"/>
                          </a:solidFill>
                        </a:rPr>
                        <a:t>Within </a:t>
                      </a:r>
                      <a:r>
                        <a:rPr lang="en-US" sz="2400" b="1" dirty="0">
                          <a:solidFill>
                            <a:schemeClr val="tx1"/>
                          </a:solidFill>
                        </a:rPr>
                        <a:t>30</a:t>
                      </a:r>
                      <a:r>
                        <a:rPr lang="en-US" sz="2400" b="0" dirty="0">
                          <a:solidFill>
                            <a:schemeClr val="tx1"/>
                          </a:solidFill>
                        </a:rPr>
                        <a:t> days of denial by the county</a:t>
                      </a:r>
                    </a:p>
                  </a:txBody>
                  <a:tcPr marL="45012" marR="45012"/>
                </a:tc>
                <a:extLst>
                  <a:ext uri="{0D108BD9-81ED-4DB2-BD59-A6C34878D82A}">
                    <a16:rowId xmlns:a16="http://schemas.microsoft.com/office/drawing/2014/main" val="481160958"/>
                  </a:ext>
                </a:extLst>
              </a:tr>
              <a:tr h="370840">
                <a:tc>
                  <a:txBody>
                    <a:bodyPr/>
                    <a:lstStyle/>
                    <a:p>
                      <a:pPr algn="l"/>
                      <a:r>
                        <a:rPr lang="en-US" sz="2400" b="0" dirty="0">
                          <a:solidFill>
                            <a:schemeClr val="tx1"/>
                          </a:solidFill>
                        </a:rPr>
                        <a:t>Petition subject to judicial review, if the SBE fails to act on the petition</a:t>
                      </a:r>
                    </a:p>
                  </a:txBody>
                  <a:tcPr marL="45012" marR="45012"/>
                </a:tc>
                <a:tc>
                  <a:txBody>
                    <a:bodyPr/>
                    <a:lstStyle/>
                    <a:p>
                      <a:pPr algn="l"/>
                      <a:r>
                        <a:rPr lang="en-US" sz="2400" b="0" dirty="0">
                          <a:solidFill>
                            <a:schemeClr val="tx1"/>
                          </a:solidFill>
                        </a:rPr>
                        <a:t>Within </a:t>
                      </a:r>
                      <a:r>
                        <a:rPr lang="en-US" sz="2400" b="1" dirty="0">
                          <a:solidFill>
                            <a:schemeClr val="tx1"/>
                          </a:solidFill>
                        </a:rPr>
                        <a:t>180</a:t>
                      </a:r>
                      <a:r>
                        <a:rPr lang="en-US" sz="2400" b="0" dirty="0">
                          <a:solidFill>
                            <a:schemeClr val="tx1"/>
                          </a:solidFill>
                        </a:rPr>
                        <a:t> days of receipt</a:t>
                      </a:r>
                    </a:p>
                  </a:txBody>
                  <a:tcPr marL="45012" marR="45012"/>
                </a:tc>
                <a:extLst>
                  <a:ext uri="{0D108BD9-81ED-4DB2-BD59-A6C34878D82A}">
                    <a16:rowId xmlns:a16="http://schemas.microsoft.com/office/drawing/2014/main" val="3791878146"/>
                  </a:ext>
                </a:extLst>
              </a:tr>
            </a:tbl>
          </a:graphicData>
        </a:graphic>
      </p:graphicFrame>
      <p:sp>
        <p:nvSpPr>
          <p:cNvPr id="4" name="Slide Number Placeholder 3">
            <a:extLst>
              <a:ext uri="{FF2B5EF4-FFF2-40B4-BE49-F238E27FC236}">
                <a16:creationId xmlns:a16="http://schemas.microsoft.com/office/drawing/2014/main" id="{33F36BB7-90FD-4048-A1EE-B5541200C5DB}"/>
              </a:ext>
            </a:extLst>
          </p:cNvPr>
          <p:cNvSpPr>
            <a:spLocks noGrp="1"/>
          </p:cNvSpPr>
          <p:nvPr>
            <p:ph type="sldNum" sz="quarter" idx="12"/>
          </p:nvPr>
        </p:nvSpPr>
        <p:spPr/>
        <p:txBody>
          <a:bodyPr/>
          <a:lstStyle/>
          <a:p>
            <a:fld id="{3E75E900-3A7D-4300-976D-D2FEA3E61EBD}" type="slidenum">
              <a:rPr lang="en-US" smtClean="0"/>
              <a:pPr/>
              <a:t>51</a:t>
            </a:fld>
            <a:endParaRPr lang="en-US" dirty="0"/>
          </a:p>
        </p:txBody>
      </p:sp>
    </p:spTree>
    <p:extLst>
      <p:ext uri="{BB962C8B-B14F-4D97-AF65-F5344CB8AC3E}">
        <p14:creationId xmlns:p14="http://schemas.microsoft.com/office/powerpoint/2010/main" val="2811192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B3D2-683B-408A-BA8B-5829A4AC0A88}"/>
              </a:ext>
            </a:extLst>
          </p:cNvPr>
          <p:cNvSpPr>
            <a:spLocks noGrp="1"/>
          </p:cNvSpPr>
          <p:nvPr>
            <p:ph type="title"/>
          </p:nvPr>
        </p:nvSpPr>
        <p:spPr/>
        <p:txBody>
          <a:bodyPr/>
          <a:lstStyle/>
          <a:p>
            <a:r>
              <a:rPr lang="en-US" dirty="0"/>
              <a:t>State Board of Education-Authorized </a:t>
            </a:r>
            <a:br>
              <a:rPr lang="en-US" dirty="0"/>
            </a:br>
            <a:r>
              <a:rPr lang="en-US" dirty="0"/>
              <a:t>Charter Schools</a:t>
            </a:r>
          </a:p>
        </p:txBody>
      </p:sp>
      <p:sp>
        <p:nvSpPr>
          <p:cNvPr id="3" name="Content Placeholder 2">
            <a:extLst>
              <a:ext uri="{FF2B5EF4-FFF2-40B4-BE49-F238E27FC236}">
                <a16:creationId xmlns:a16="http://schemas.microsoft.com/office/drawing/2014/main" id="{4F8D56AC-C041-4987-936F-B99E87E741FA}"/>
              </a:ext>
            </a:extLst>
          </p:cNvPr>
          <p:cNvSpPr>
            <a:spLocks noGrp="1"/>
          </p:cNvSpPr>
          <p:nvPr>
            <p:ph idx="1"/>
          </p:nvPr>
        </p:nvSpPr>
        <p:spPr/>
        <p:txBody>
          <a:bodyPr/>
          <a:lstStyle/>
          <a:p>
            <a:r>
              <a:rPr lang="en-US" dirty="0"/>
              <a:t>Currently, 36 charter schools operate under the SBE’s authorization as follows:</a:t>
            </a:r>
          </a:p>
          <a:p>
            <a:pPr lvl="1"/>
            <a:r>
              <a:rPr lang="en-US" dirty="0"/>
              <a:t>One statewide benefit charter, operating a total of nine sites</a:t>
            </a:r>
          </a:p>
          <a:p>
            <a:pPr lvl="1"/>
            <a:r>
              <a:rPr lang="en-US" dirty="0"/>
              <a:t>Seven districtwide charters, operating a total of 18 sites</a:t>
            </a:r>
          </a:p>
          <a:p>
            <a:pPr lvl="1"/>
            <a:r>
              <a:rPr lang="en-US" dirty="0"/>
              <a:t>28 charter schools, authorized on appeal after local or county denial</a:t>
            </a:r>
          </a:p>
          <a:p>
            <a:r>
              <a:rPr lang="en-US" dirty="0"/>
              <a:t>The SBE delegates oversight duties of the districtwide charters to the county office of education of the county in which the districtwide charter is located</a:t>
            </a:r>
          </a:p>
          <a:p>
            <a:r>
              <a:rPr lang="en-US" dirty="0"/>
              <a:t>The SBE delegates oversight duties of the remaining charter schools to the CDE with the exception of TIME Community School</a:t>
            </a:r>
          </a:p>
        </p:txBody>
      </p:sp>
      <p:sp>
        <p:nvSpPr>
          <p:cNvPr id="4" name="Slide Number Placeholder 3">
            <a:extLst>
              <a:ext uri="{FF2B5EF4-FFF2-40B4-BE49-F238E27FC236}">
                <a16:creationId xmlns:a16="http://schemas.microsoft.com/office/drawing/2014/main" id="{EE06BACE-F75A-42CE-83AA-F6F305130B6F}"/>
              </a:ext>
            </a:extLst>
          </p:cNvPr>
          <p:cNvSpPr>
            <a:spLocks noGrp="1"/>
          </p:cNvSpPr>
          <p:nvPr>
            <p:ph type="sldNum" sz="quarter" idx="12"/>
          </p:nvPr>
        </p:nvSpPr>
        <p:spPr/>
        <p:txBody>
          <a:bodyPr/>
          <a:lstStyle/>
          <a:p>
            <a:fld id="{3E75E900-3A7D-4300-976D-D2FEA3E61EBD}" type="slidenum">
              <a:rPr lang="en-US" smtClean="0"/>
              <a:pPr/>
              <a:t>52</a:t>
            </a:fld>
            <a:endParaRPr lang="en-US" dirty="0"/>
          </a:p>
        </p:txBody>
      </p:sp>
    </p:spTree>
    <p:extLst>
      <p:ext uri="{BB962C8B-B14F-4D97-AF65-F5344CB8AC3E}">
        <p14:creationId xmlns:p14="http://schemas.microsoft.com/office/powerpoint/2010/main" val="1345452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1B54-613F-457C-AE63-8DCE717560D1}"/>
              </a:ext>
            </a:extLst>
          </p:cNvPr>
          <p:cNvSpPr>
            <a:spLocks noGrp="1"/>
          </p:cNvSpPr>
          <p:nvPr>
            <p:ph type="title"/>
          </p:nvPr>
        </p:nvSpPr>
        <p:spPr/>
        <p:txBody>
          <a:bodyPr/>
          <a:lstStyle/>
          <a:p>
            <a:r>
              <a:rPr lang="en-US" dirty="0"/>
              <a:t>Temporary Prohibition on </a:t>
            </a:r>
            <a:br>
              <a:rPr lang="en-US" dirty="0"/>
            </a:br>
            <a:r>
              <a:rPr lang="en-US" dirty="0"/>
              <a:t>New Nonclassroom-Based Charter Schools</a:t>
            </a:r>
          </a:p>
        </p:txBody>
      </p:sp>
      <p:sp>
        <p:nvSpPr>
          <p:cNvPr id="3" name="Content Placeholder 2">
            <a:extLst>
              <a:ext uri="{FF2B5EF4-FFF2-40B4-BE49-F238E27FC236}">
                <a16:creationId xmlns:a16="http://schemas.microsoft.com/office/drawing/2014/main" id="{63988959-F578-446C-ABC9-6AD70797A277}"/>
              </a:ext>
            </a:extLst>
          </p:cNvPr>
          <p:cNvSpPr>
            <a:spLocks noGrp="1"/>
          </p:cNvSpPr>
          <p:nvPr>
            <p:ph idx="1"/>
          </p:nvPr>
        </p:nvSpPr>
        <p:spPr/>
        <p:txBody>
          <a:bodyPr/>
          <a:lstStyle/>
          <a:p>
            <a:r>
              <a:rPr lang="en-US" dirty="0"/>
              <a:t>Prohibits the approval of a petition for the establishment of a new charter school that offers NCB instruction from January 1, 2020, to January 1, 2022</a:t>
            </a:r>
          </a:p>
          <a:p>
            <a:r>
              <a:rPr lang="en-US" dirty="0"/>
              <a:t>Exceptions</a:t>
            </a:r>
          </a:p>
          <a:p>
            <a:pPr marL="628650" lvl="1" indent="-171450"/>
            <a:r>
              <a:rPr lang="en-US" dirty="0"/>
              <a:t>Charter schools required to submit a petition to comply with </a:t>
            </a:r>
            <a:r>
              <a:rPr lang="en-US" i="1" dirty="0"/>
              <a:t>EC</a:t>
            </a:r>
            <a:r>
              <a:rPr lang="en-US" dirty="0"/>
              <a:t> Section 47605.1, or to retain current program offerings or enrollment</a:t>
            </a:r>
          </a:p>
          <a:p>
            <a:pPr marL="628650" lvl="1" indent="-171450"/>
            <a:r>
              <a:rPr lang="en-US" dirty="0"/>
              <a:t>Charter schools required to submit a petition to comply with </a:t>
            </a:r>
            <a:r>
              <a:rPr lang="en-US" i="1" dirty="0"/>
              <a:t>Anderson Union High School District v. Shasta Secondary Home School </a:t>
            </a:r>
            <a:r>
              <a:rPr lang="en-US" dirty="0"/>
              <a:t>(2016) 4 Cal. App. 5th 262, or other relevant court ruling, and the petition is necessary to retain current program offerings or enrollment</a:t>
            </a:r>
          </a:p>
          <a:p>
            <a:pPr lvl="1"/>
            <a:endParaRPr lang="en-US" dirty="0"/>
          </a:p>
          <a:p>
            <a:endParaRPr lang="en-US" dirty="0"/>
          </a:p>
        </p:txBody>
      </p:sp>
      <p:sp>
        <p:nvSpPr>
          <p:cNvPr id="4" name="Slide Number Placeholder 3">
            <a:extLst>
              <a:ext uri="{FF2B5EF4-FFF2-40B4-BE49-F238E27FC236}">
                <a16:creationId xmlns:a16="http://schemas.microsoft.com/office/drawing/2014/main" id="{411BE859-3314-4AD4-8BE6-615E529249BE}"/>
              </a:ext>
            </a:extLst>
          </p:cNvPr>
          <p:cNvSpPr>
            <a:spLocks noGrp="1"/>
          </p:cNvSpPr>
          <p:nvPr>
            <p:ph type="sldNum" sz="quarter" idx="12"/>
          </p:nvPr>
        </p:nvSpPr>
        <p:spPr/>
        <p:txBody>
          <a:bodyPr/>
          <a:lstStyle/>
          <a:p>
            <a:fld id="{3E75E900-3A7D-4300-976D-D2FEA3E61EBD}" type="slidenum">
              <a:rPr lang="en-US" smtClean="0"/>
              <a:pPr/>
              <a:t>53</a:t>
            </a:fld>
            <a:endParaRPr lang="en-US" dirty="0"/>
          </a:p>
        </p:txBody>
      </p:sp>
    </p:spTree>
    <p:extLst>
      <p:ext uri="{BB962C8B-B14F-4D97-AF65-F5344CB8AC3E}">
        <p14:creationId xmlns:p14="http://schemas.microsoft.com/office/powerpoint/2010/main" val="752163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220D-EC4C-404F-879B-E062CBFE27F3}"/>
              </a:ext>
            </a:extLst>
          </p:cNvPr>
          <p:cNvSpPr>
            <a:spLocks noGrp="1"/>
          </p:cNvSpPr>
          <p:nvPr>
            <p:ph type="title"/>
          </p:nvPr>
        </p:nvSpPr>
        <p:spPr/>
        <p:txBody>
          <a:bodyPr/>
          <a:lstStyle/>
          <a:p>
            <a:r>
              <a:rPr lang="en-US" dirty="0"/>
              <a:t>“Treat as Continuing” Charter Schools </a:t>
            </a:r>
            <a:br>
              <a:rPr lang="en-US" dirty="0"/>
            </a:br>
            <a:r>
              <a:rPr lang="en-US" dirty="0"/>
              <a:t>(Slide 1)</a:t>
            </a:r>
          </a:p>
        </p:txBody>
      </p:sp>
      <p:sp>
        <p:nvSpPr>
          <p:cNvPr id="3" name="Content Placeholder 2">
            <a:extLst>
              <a:ext uri="{FF2B5EF4-FFF2-40B4-BE49-F238E27FC236}">
                <a16:creationId xmlns:a16="http://schemas.microsoft.com/office/drawing/2014/main" id="{C1FBFC67-B983-4175-A4AA-2DD3D0746A60}"/>
              </a:ext>
            </a:extLst>
          </p:cNvPr>
          <p:cNvSpPr>
            <a:spLocks noGrp="1"/>
          </p:cNvSpPr>
          <p:nvPr>
            <p:ph idx="1"/>
          </p:nvPr>
        </p:nvSpPr>
        <p:spPr/>
        <p:txBody>
          <a:bodyPr/>
          <a:lstStyle/>
          <a:p>
            <a:pPr>
              <a:lnSpc>
                <a:spcPct val="80000"/>
              </a:lnSpc>
              <a:spcAft>
                <a:spcPts val="600"/>
              </a:spcAft>
            </a:pPr>
            <a:r>
              <a:rPr lang="en-US" dirty="0"/>
              <a:t>Charter schools may restructure to comply with the statutory changes due to AB 1505 and 1507</a:t>
            </a:r>
          </a:p>
          <a:p>
            <a:pPr lvl="1">
              <a:lnSpc>
                <a:spcPct val="80000"/>
              </a:lnSpc>
              <a:spcAft>
                <a:spcPts val="600"/>
              </a:spcAft>
            </a:pPr>
            <a:r>
              <a:rPr lang="en-US" dirty="0"/>
              <a:t>Wholly changing its authorizer</a:t>
            </a:r>
          </a:p>
          <a:p>
            <a:pPr lvl="1">
              <a:lnSpc>
                <a:spcPct val="80000"/>
              </a:lnSpc>
              <a:spcAft>
                <a:spcPts val="600"/>
              </a:spcAft>
            </a:pPr>
            <a:r>
              <a:rPr lang="en-US" dirty="0"/>
              <a:t>Dividing into multiple charter schools by having its sites approved by a different chartering authority</a:t>
            </a:r>
          </a:p>
          <a:p>
            <a:pPr>
              <a:lnSpc>
                <a:spcPct val="80000"/>
              </a:lnSpc>
              <a:spcAft>
                <a:spcPts val="600"/>
              </a:spcAft>
            </a:pPr>
            <a:r>
              <a:rPr lang="en-US" dirty="0"/>
              <a:t>In most cases, restructured charter schools are required to be treated as continuing by the CDE for all purposes (e.g., accountability, funding)</a:t>
            </a:r>
          </a:p>
          <a:p>
            <a:pPr>
              <a:lnSpc>
                <a:spcPct val="80000"/>
              </a:lnSpc>
              <a:spcAft>
                <a:spcPts val="600"/>
              </a:spcAft>
            </a:pPr>
            <a:r>
              <a:rPr lang="en-US" dirty="0"/>
              <a:t>One known instance of a restructured charter school in fiscal year 2020–21</a:t>
            </a:r>
          </a:p>
          <a:p>
            <a:endParaRPr lang="en-US" dirty="0"/>
          </a:p>
        </p:txBody>
      </p:sp>
      <p:sp>
        <p:nvSpPr>
          <p:cNvPr id="4" name="Slide Number Placeholder 3">
            <a:extLst>
              <a:ext uri="{FF2B5EF4-FFF2-40B4-BE49-F238E27FC236}">
                <a16:creationId xmlns:a16="http://schemas.microsoft.com/office/drawing/2014/main" id="{D65D1E51-38F6-4EA5-8F7F-7CA36C1E5171}"/>
              </a:ext>
            </a:extLst>
          </p:cNvPr>
          <p:cNvSpPr>
            <a:spLocks noGrp="1"/>
          </p:cNvSpPr>
          <p:nvPr>
            <p:ph type="sldNum" sz="quarter" idx="12"/>
          </p:nvPr>
        </p:nvSpPr>
        <p:spPr/>
        <p:txBody>
          <a:bodyPr/>
          <a:lstStyle/>
          <a:p>
            <a:fld id="{3E75E900-3A7D-4300-976D-D2FEA3E61EBD}" type="slidenum">
              <a:rPr lang="en-US" smtClean="0"/>
              <a:pPr/>
              <a:t>54</a:t>
            </a:fld>
            <a:endParaRPr lang="en-US" dirty="0"/>
          </a:p>
        </p:txBody>
      </p:sp>
    </p:spTree>
    <p:extLst>
      <p:ext uri="{BB962C8B-B14F-4D97-AF65-F5344CB8AC3E}">
        <p14:creationId xmlns:p14="http://schemas.microsoft.com/office/powerpoint/2010/main" val="979794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050B-FFB9-4688-87C3-C50C9FDD9D71}"/>
              </a:ext>
            </a:extLst>
          </p:cNvPr>
          <p:cNvSpPr>
            <a:spLocks noGrp="1"/>
          </p:cNvSpPr>
          <p:nvPr>
            <p:ph type="title"/>
          </p:nvPr>
        </p:nvSpPr>
        <p:spPr/>
        <p:txBody>
          <a:bodyPr/>
          <a:lstStyle/>
          <a:p>
            <a:r>
              <a:rPr lang="en-US" dirty="0"/>
              <a:t>“Treat as Continuing” Charter Schools </a:t>
            </a:r>
            <a:br>
              <a:rPr lang="en-US" dirty="0"/>
            </a:br>
            <a:r>
              <a:rPr lang="en-US" dirty="0"/>
              <a:t>(Slide 2)</a:t>
            </a:r>
          </a:p>
        </p:txBody>
      </p:sp>
      <p:sp>
        <p:nvSpPr>
          <p:cNvPr id="3" name="Content Placeholder 2">
            <a:extLst>
              <a:ext uri="{FF2B5EF4-FFF2-40B4-BE49-F238E27FC236}">
                <a16:creationId xmlns:a16="http://schemas.microsoft.com/office/drawing/2014/main" id="{A7140F61-2038-4ED3-9141-DE8C88BE8AC8}"/>
              </a:ext>
            </a:extLst>
          </p:cNvPr>
          <p:cNvSpPr>
            <a:spLocks noGrp="1"/>
          </p:cNvSpPr>
          <p:nvPr>
            <p:ph idx="1"/>
          </p:nvPr>
        </p:nvSpPr>
        <p:spPr/>
        <p:txBody>
          <a:bodyPr/>
          <a:lstStyle/>
          <a:p>
            <a:pPr>
              <a:lnSpc>
                <a:spcPct val="80000"/>
              </a:lnSpc>
              <a:spcAft>
                <a:spcPts val="600"/>
              </a:spcAft>
            </a:pPr>
            <a:r>
              <a:rPr lang="en-US" dirty="0"/>
              <a:t>Senate Bills 98 and 820 included clean-up language to implement “treat as continuing”</a:t>
            </a:r>
          </a:p>
          <a:p>
            <a:pPr lvl="1">
              <a:lnSpc>
                <a:spcPct val="80000"/>
              </a:lnSpc>
              <a:spcAft>
                <a:spcPts val="600"/>
              </a:spcAft>
            </a:pPr>
            <a:r>
              <a:rPr lang="en-US" i="1" dirty="0"/>
              <a:t>New: </a:t>
            </a:r>
            <a:r>
              <a:rPr lang="en-US" dirty="0"/>
              <a:t>Reporting Requirement (</a:t>
            </a:r>
            <a:r>
              <a:rPr lang="en-US" i="1" dirty="0"/>
              <a:t>EC </a:t>
            </a:r>
            <a:r>
              <a:rPr lang="en-US" dirty="0"/>
              <a:t>Section 47653)</a:t>
            </a:r>
          </a:p>
          <a:p>
            <a:pPr lvl="1">
              <a:lnSpc>
                <a:spcPct val="80000"/>
              </a:lnSpc>
              <a:spcAft>
                <a:spcPts val="600"/>
              </a:spcAft>
            </a:pPr>
            <a:r>
              <a:rPr lang="en-US" i="1" dirty="0"/>
              <a:t>New:</a:t>
            </a:r>
            <a:r>
              <a:rPr lang="en-US" dirty="0"/>
              <a:t> Definitions for Charter Restructuring (</a:t>
            </a:r>
            <a:r>
              <a:rPr lang="en-US" i="1" dirty="0"/>
              <a:t>EC </a:t>
            </a:r>
            <a:r>
              <a:rPr lang="en-US" dirty="0"/>
              <a:t>Section 47654)</a:t>
            </a:r>
          </a:p>
          <a:p>
            <a:pPr lvl="1">
              <a:lnSpc>
                <a:spcPct val="80000"/>
              </a:lnSpc>
              <a:spcAft>
                <a:spcPts val="600"/>
              </a:spcAft>
            </a:pPr>
            <a:r>
              <a:rPr lang="en-US" i="1" dirty="0"/>
              <a:t>Amend:</a:t>
            </a:r>
            <a:r>
              <a:rPr lang="en-US" dirty="0"/>
              <a:t> Existing funding laws to provide a methodology for calculations with components based on prior year data</a:t>
            </a:r>
          </a:p>
          <a:p>
            <a:endParaRPr lang="en-US" dirty="0"/>
          </a:p>
        </p:txBody>
      </p:sp>
      <p:sp>
        <p:nvSpPr>
          <p:cNvPr id="4" name="Slide Number Placeholder 3">
            <a:extLst>
              <a:ext uri="{FF2B5EF4-FFF2-40B4-BE49-F238E27FC236}">
                <a16:creationId xmlns:a16="http://schemas.microsoft.com/office/drawing/2014/main" id="{DA14C646-808F-4B2B-B3D2-03FB0C6863C2}"/>
              </a:ext>
            </a:extLst>
          </p:cNvPr>
          <p:cNvSpPr>
            <a:spLocks noGrp="1"/>
          </p:cNvSpPr>
          <p:nvPr>
            <p:ph type="sldNum" sz="quarter" idx="12"/>
          </p:nvPr>
        </p:nvSpPr>
        <p:spPr/>
        <p:txBody>
          <a:bodyPr/>
          <a:lstStyle/>
          <a:p>
            <a:fld id="{3E75E900-3A7D-4300-976D-D2FEA3E61EBD}" type="slidenum">
              <a:rPr lang="en-US" smtClean="0"/>
              <a:pPr/>
              <a:t>55</a:t>
            </a:fld>
            <a:endParaRPr lang="en-US" dirty="0"/>
          </a:p>
        </p:txBody>
      </p:sp>
    </p:spTree>
    <p:extLst>
      <p:ext uri="{BB962C8B-B14F-4D97-AF65-F5344CB8AC3E}">
        <p14:creationId xmlns:p14="http://schemas.microsoft.com/office/powerpoint/2010/main" val="2039103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2700-35C7-4995-854F-B63CABDB6FAC}"/>
              </a:ext>
            </a:extLst>
          </p:cNvPr>
          <p:cNvSpPr>
            <a:spLocks noGrp="1"/>
          </p:cNvSpPr>
          <p:nvPr>
            <p:ph type="title"/>
          </p:nvPr>
        </p:nvSpPr>
        <p:spPr/>
        <p:txBody>
          <a:bodyPr/>
          <a:lstStyle/>
          <a:p>
            <a:r>
              <a:rPr lang="en-US" dirty="0"/>
              <a:t>Senate Bill 820 Section 75</a:t>
            </a:r>
          </a:p>
        </p:txBody>
      </p:sp>
      <p:sp>
        <p:nvSpPr>
          <p:cNvPr id="3" name="Content Placeholder 2">
            <a:extLst>
              <a:ext uri="{FF2B5EF4-FFF2-40B4-BE49-F238E27FC236}">
                <a16:creationId xmlns:a16="http://schemas.microsoft.com/office/drawing/2014/main" id="{E90C6B3B-2997-43BD-BDE4-E87F13839F5D}"/>
              </a:ext>
            </a:extLst>
          </p:cNvPr>
          <p:cNvSpPr>
            <a:spLocks noGrp="1"/>
          </p:cNvSpPr>
          <p:nvPr>
            <p:ph idx="1"/>
          </p:nvPr>
        </p:nvSpPr>
        <p:spPr/>
        <p:txBody>
          <a:bodyPr/>
          <a:lstStyle/>
          <a:p>
            <a:r>
              <a:rPr lang="en-US" dirty="0"/>
              <a:t>Modifies the funding determination request process for existing NCB charter schools for fiscal years 2020–21 and 2021–22</a:t>
            </a:r>
          </a:p>
          <a:p>
            <a:pPr lvl="1"/>
            <a:r>
              <a:rPr lang="en-US" dirty="0"/>
              <a:t>Extends the deadline to submit a request to June 30</a:t>
            </a:r>
          </a:p>
          <a:p>
            <a:pPr lvl="1"/>
            <a:r>
              <a:rPr lang="en-US" dirty="0"/>
              <a:t>Permits existing charters that submit a request by June 30 to maintain their current level of funding for NCB instruction for two years</a:t>
            </a:r>
          </a:p>
          <a:p>
            <a:pPr lvl="1"/>
            <a:r>
              <a:rPr lang="en-US" dirty="0"/>
              <a:t>Grants 85 percent funding for NCB instruction for two years to existing charters who submit a request after June 30</a:t>
            </a:r>
          </a:p>
          <a:p>
            <a:endParaRPr lang="en-US" dirty="0"/>
          </a:p>
        </p:txBody>
      </p:sp>
      <p:sp>
        <p:nvSpPr>
          <p:cNvPr id="4" name="Slide Number Placeholder 3">
            <a:extLst>
              <a:ext uri="{FF2B5EF4-FFF2-40B4-BE49-F238E27FC236}">
                <a16:creationId xmlns:a16="http://schemas.microsoft.com/office/drawing/2014/main" id="{33F845E5-0109-4830-A28F-60FB41D6DC0D}"/>
              </a:ext>
            </a:extLst>
          </p:cNvPr>
          <p:cNvSpPr>
            <a:spLocks noGrp="1"/>
          </p:cNvSpPr>
          <p:nvPr>
            <p:ph type="sldNum" sz="quarter" idx="12"/>
          </p:nvPr>
        </p:nvSpPr>
        <p:spPr/>
        <p:txBody>
          <a:bodyPr/>
          <a:lstStyle/>
          <a:p>
            <a:fld id="{3E75E900-3A7D-4300-976D-D2FEA3E61EBD}" type="slidenum">
              <a:rPr lang="en-US" smtClean="0"/>
              <a:pPr/>
              <a:t>56</a:t>
            </a:fld>
            <a:endParaRPr lang="en-US" dirty="0"/>
          </a:p>
        </p:txBody>
      </p:sp>
    </p:spTree>
    <p:extLst>
      <p:ext uri="{BB962C8B-B14F-4D97-AF65-F5344CB8AC3E}">
        <p14:creationId xmlns:p14="http://schemas.microsoft.com/office/powerpoint/2010/main" val="818667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F84DF4-7190-4F9C-99BE-829FD145D379}"/>
              </a:ext>
            </a:extLst>
          </p:cNvPr>
          <p:cNvSpPr>
            <a:spLocks noGrp="1"/>
          </p:cNvSpPr>
          <p:nvPr>
            <p:ph type="title"/>
          </p:nvPr>
        </p:nvSpPr>
        <p:spPr/>
        <p:txBody>
          <a:bodyPr>
            <a:normAutofit/>
          </a:bodyPr>
          <a:lstStyle/>
          <a:p>
            <a:r>
              <a:rPr lang="en-US" dirty="0"/>
              <a:t>Item 01 Public Comment </a:t>
            </a:r>
            <a:br>
              <a:rPr lang="en-US" dirty="0"/>
            </a:br>
            <a:r>
              <a:rPr lang="en-US" dirty="0"/>
              <a:t>Call-In Information</a:t>
            </a:r>
          </a:p>
        </p:txBody>
      </p:sp>
      <p:sp>
        <p:nvSpPr>
          <p:cNvPr id="7" name="Content Placeholder 6">
            <a:extLst>
              <a:ext uri="{FF2B5EF4-FFF2-40B4-BE49-F238E27FC236}">
                <a16:creationId xmlns:a16="http://schemas.microsoft.com/office/drawing/2014/main" id="{5D022CD3-BBBE-409E-A0F0-DB4CEDE95BC5}"/>
              </a:ext>
            </a:extLst>
          </p:cNvPr>
          <p:cNvSpPr>
            <a:spLocks noGrp="1"/>
          </p:cNvSpPr>
          <p:nvPr>
            <p:ph idx="1"/>
          </p:nvPr>
        </p:nvSpPr>
        <p:spPr/>
        <p:txBody>
          <a:bodyPr/>
          <a:lstStyle/>
          <a:p>
            <a:pPr marL="0" indent="0" algn="ctr">
              <a:buNone/>
            </a:pPr>
            <a:endParaRPr lang="en-US" sz="3600" dirty="0"/>
          </a:p>
          <a:p>
            <a:pPr marL="0" indent="0" algn="ctr">
              <a:buNone/>
            </a:pPr>
            <a:r>
              <a:rPr lang="en-US" sz="3600" dirty="0"/>
              <a:t>Telephone Number: 712-770-4906</a:t>
            </a:r>
          </a:p>
          <a:p>
            <a:pPr marL="0" indent="0" algn="ctr">
              <a:buNone/>
            </a:pPr>
            <a:r>
              <a:rPr lang="en-US" sz="3600" dirty="0"/>
              <a:t>Access Code: 1166083#</a:t>
            </a:r>
          </a:p>
          <a:p>
            <a:pPr marL="0" indent="0" algn="ctr">
              <a:buNone/>
            </a:pPr>
            <a:endParaRPr lang="en-US" dirty="0"/>
          </a:p>
          <a:p>
            <a:pPr marL="0" indent="0">
              <a:buNone/>
            </a:pPr>
            <a:r>
              <a:rPr lang="en-US" dirty="0"/>
              <a:t>Notes: Turn down the volume of your computer or live webcast to avoid background echoes.​ </a:t>
            </a:r>
          </a:p>
          <a:p>
            <a:pPr marL="0" indent="0">
              <a:buNone/>
            </a:pPr>
            <a:r>
              <a:rPr lang="en-US" dirty="0"/>
              <a:t>When it is your turn, an operator will announce, “Please say your name and affiliation and begin public comment. Your time begins now.”</a:t>
            </a:r>
          </a:p>
        </p:txBody>
      </p:sp>
      <p:sp>
        <p:nvSpPr>
          <p:cNvPr id="5" name="Slide Number Placeholder 4">
            <a:extLst>
              <a:ext uri="{FF2B5EF4-FFF2-40B4-BE49-F238E27FC236}">
                <a16:creationId xmlns:a16="http://schemas.microsoft.com/office/drawing/2014/main" id="{1BDEC6C5-C035-4E7D-9066-09E8A0AFFF10}"/>
              </a:ext>
            </a:extLst>
          </p:cNvPr>
          <p:cNvSpPr>
            <a:spLocks noGrp="1"/>
          </p:cNvSpPr>
          <p:nvPr>
            <p:ph type="sldNum" sz="quarter" idx="12"/>
          </p:nvPr>
        </p:nvSpPr>
        <p:spPr/>
        <p:txBody>
          <a:bodyPr/>
          <a:lstStyle/>
          <a:p>
            <a:fld id="{3E75E900-3A7D-4300-976D-D2FEA3E61EBD}" type="slidenum">
              <a:rPr lang="en-US" smtClean="0"/>
              <a:t>57</a:t>
            </a:fld>
            <a:endParaRPr lang="en-US"/>
          </a:p>
        </p:txBody>
      </p:sp>
    </p:spTree>
    <p:extLst>
      <p:ext uri="{BB962C8B-B14F-4D97-AF65-F5344CB8AC3E}">
        <p14:creationId xmlns:p14="http://schemas.microsoft.com/office/powerpoint/2010/main" val="425012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2E1C-F7E5-4DA2-BB1B-D9B60321C096}"/>
              </a:ext>
            </a:extLst>
          </p:cNvPr>
          <p:cNvSpPr>
            <a:spLocks noGrp="1"/>
          </p:cNvSpPr>
          <p:nvPr>
            <p:ph type="title"/>
          </p:nvPr>
        </p:nvSpPr>
        <p:spPr/>
        <p:txBody>
          <a:bodyPr/>
          <a:lstStyle/>
          <a:p>
            <a:r>
              <a:rPr lang="en-US" dirty="0"/>
              <a:t>Funding Determination Form</a:t>
            </a:r>
          </a:p>
        </p:txBody>
      </p:sp>
      <p:sp>
        <p:nvSpPr>
          <p:cNvPr id="3" name="Content Placeholder 2">
            <a:extLst>
              <a:ext uri="{FF2B5EF4-FFF2-40B4-BE49-F238E27FC236}">
                <a16:creationId xmlns:a16="http://schemas.microsoft.com/office/drawing/2014/main" id="{7C4ED6F5-4B3F-404A-82F6-46D6B4DB79C7}"/>
              </a:ext>
            </a:extLst>
          </p:cNvPr>
          <p:cNvSpPr>
            <a:spLocks noGrp="1"/>
          </p:cNvSpPr>
          <p:nvPr>
            <p:ph sz="half" idx="1"/>
          </p:nvPr>
        </p:nvSpPr>
        <p:spPr>
          <a:xfrm>
            <a:off x="201478" y="1825625"/>
            <a:ext cx="11788910" cy="1920465"/>
          </a:xfrm>
        </p:spPr>
        <p:txBody>
          <a:bodyPr>
            <a:normAutofit/>
          </a:bodyPr>
          <a:lstStyle/>
          <a:p>
            <a:r>
              <a:rPr lang="en-US" dirty="0"/>
              <a:t>Developed to process determination of funding requests</a:t>
            </a:r>
          </a:p>
          <a:p>
            <a:pPr lvl="1"/>
            <a:r>
              <a:rPr lang="en-US" dirty="0"/>
              <a:t>Report of revenues received and funds expended by NCB charter schools</a:t>
            </a:r>
          </a:p>
          <a:p>
            <a:pPr lvl="1"/>
            <a:r>
              <a:rPr lang="en-US" dirty="0"/>
              <a:t>Used to calculate appropriate levels of funding for NCB ADA</a:t>
            </a:r>
          </a:p>
          <a:p>
            <a:r>
              <a:rPr lang="en-US" dirty="0"/>
              <a:t>Submitted to the CDE and presented to the ACCS and SBE</a:t>
            </a:r>
          </a:p>
        </p:txBody>
      </p:sp>
      <p:sp>
        <p:nvSpPr>
          <p:cNvPr id="4" name="Slide Number Placeholder 3">
            <a:extLst>
              <a:ext uri="{FF2B5EF4-FFF2-40B4-BE49-F238E27FC236}">
                <a16:creationId xmlns:a16="http://schemas.microsoft.com/office/drawing/2014/main" id="{0F2F9ABA-3019-4A0D-A5DC-3C3FAE604035}"/>
              </a:ext>
            </a:extLst>
          </p:cNvPr>
          <p:cNvSpPr>
            <a:spLocks noGrp="1"/>
          </p:cNvSpPr>
          <p:nvPr>
            <p:ph type="sldNum" sz="quarter" idx="12"/>
          </p:nvPr>
        </p:nvSpPr>
        <p:spPr/>
        <p:txBody>
          <a:bodyPr/>
          <a:lstStyle/>
          <a:p>
            <a:fld id="{3E75E900-3A7D-4300-976D-D2FEA3E61EBD}" type="slidenum">
              <a:rPr lang="en-US" smtClean="0"/>
              <a:pPr/>
              <a:t>6</a:t>
            </a:fld>
            <a:endParaRPr lang="en-US" dirty="0"/>
          </a:p>
        </p:txBody>
      </p:sp>
      <p:graphicFrame>
        <p:nvGraphicFramePr>
          <p:cNvPr id="6" name="Content Placeholder 5" descr="The funding determination process involves a review by the California Department of Education with recommendations to the Advisory Commission on Charter Schools and final approval by the State Board of Education.">
            <a:extLst>
              <a:ext uri="{FF2B5EF4-FFF2-40B4-BE49-F238E27FC236}">
                <a16:creationId xmlns:a16="http://schemas.microsoft.com/office/drawing/2014/main" id="{A882155B-9548-41C8-8A03-A22D41D41CCB}"/>
              </a:ext>
            </a:extLst>
          </p:cNvPr>
          <p:cNvGraphicFramePr>
            <a:graphicFrameLocks noGrp="1"/>
          </p:cNvGraphicFramePr>
          <p:nvPr>
            <p:ph sz="half" idx="2"/>
            <p:extLst>
              <p:ext uri="{D42A27DB-BD31-4B8C-83A1-F6EECF244321}">
                <p14:modId xmlns:p14="http://schemas.microsoft.com/office/powerpoint/2010/main" val="905451680"/>
              </p:ext>
            </p:extLst>
          </p:nvPr>
        </p:nvGraphicFramePr>
        <p:xfrm>
          <a:off x="196178" y="3429000"/>
          <a:ext cx="11794210" cy="2636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00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AE52-F30B-4294-84EA-6A4D09B38897}"/>
              </a:ext>
            </a:extLst>
          </p:cNvPr>
          <p:cNvSpPr>
            <a:spLocks noGrp="1"/>
          </p:cNvSpPr>
          <p:nvPr>
            <p:ph type="title"/>
          </p:nvPr>
        </p:nvSpPr>
        <p:spPr/>
        <p:txBody>
          <a:bodyPr/>
          <a:lstStyle/>
          <a:p>
            <a:r>
              <a:rPr lang="en-US" dirty="0"/>
              <a:t>Funding Determination Levels</a:t>
            </a:r>
          </a:p>
        </p:txBody>
      </p:sp>
      <p:graphicFrame>
        <p:nvGraphicFramePr>
          <p:cNvPr id="5" name="Content Placeholder 4">
            <a:extLst>
              <a:ext uri="{FF2B5EF4-FFF2-40B4-BE49-F238E27FC236}">
                <a16:creationId xmlns:a16="http://schemas.microsoft.com/office/drawing/2014/main" id="{47EC470A-D025-4EAC-B357-303B3664ED8B}"/>
              </a:ext>
            </a:extLst>
          </p:cNvPr>
          <p:cNvGraphicFramePr>
            <a:graphicFrameLocks noGrp="1"/>
          </p:cNvGraphicFramePr>
          <p:nvPr>
            <p:ph idx="1"/>
            <p:extLst>
              <p:ext uri="{D42A27DB-BD31-4B8C-83A1-F6EECF244321}">
                <p14:modId xmlns:p14="http://schemas.microsoft.com/office/powerpoint/2010/main" val="849250217"/>
              </p:ext>
            </p:extLst>
          </p:nvPr>
        </p:nvGraphicFramePr>
        <p:xfrm>
          <a:off x="134500" y="1565564"/>
          <a:ext cx="11794076" cy="4473896"/>
        </p:xfrm>
        <a:graphic>
          <a:graphicData uri="http://schemas.openxmlformats.org/drawingml/2006/table">
            <a:tbl>
              <a:tblPr firstRow="1" bandRow="1">
                <a:tableStyleId>{073A0DAA-6AF3-43AB-8588-CEC1D06C72B9}</a:tableStyleId>
              </a:tblPr>
              <a:tblGrid>
                <a:gridCol w="2948519">
                  <a:extLst>
                    <a:ext uri="{9D8B030D-6E8A-4147-A177-3AD203B41FA5}">
                      <a16:colId xmlns:a16="http://schemas.microsoft.com/office/drawing/2014/main" val="1944229244"/>
                    </a:ext>
                  </a:extLst>
                </a:gridCol>
                <a:gridCol w="2948519">
                  <a:extLst>
                    <a:ext uri="{9D8B030D-6E8A-4147-A177-3AD203B41FA5}">
                      <a16:colId xmlns:a16="http://schemas.microsoft.com/office/drawing/2014/main" val="3098621714"/>
                    </a:ext>
                  </a:extLst>
                </a:gridCol>
                <a:gridCol w="2948519">
                  <a:extLst>
                    <a:ext uri="{9D8B030D-6E8A-4147-A177-3AD203B41FA5}">
                      <a16:colId xmlns:a16="http://schemas.microsoft.com/office/drawing/2014/main" val="388221583"/>
                    </a:ext>
                  </a:extLst>
                </a:gridCol>
                <a:gridCol w="2948519">
                  <a:extLst>
                    <a:ext uri="{9D8B030D-6E8A-4147-A177-3AD203B41FA5}">
                      <a16:colId xmlns:a16="http://schemas.microsoft.com/office/drawing/2014/main" val="119026880"/>
                    </a:ext>
                  </a:extLst>
                </a:gridCol>
              </a:tblGrid>
              <a:tr h="1572632">
                <a:tc>
                  <a:txBody>
                    <a:bodyPr/>
                    <a:lstStyle/>
                    <a:p>
                      <a:pPr algn="ctr"/>
                      <a:r>
                        <a:rPr lang="en-US" sz="2400" dirty="0"/>
                        <a:t>Funding Level</a:t>
                      </a:r>
                    </a:p>
                  </a:txBody>
                  <a:tcPr anchor="ctr"/>
                </a:tc>
                <a:tc>
                  <a:txBody>
                    <a:bodyPr/>
                    <a:lstStyle/>
                    <a:p>
                      <a:pPr algn="ctr"/>
                      <a:r>
                        <a:rPr lang="en-US" sz="2400" dirty="0"/>
                        <a:t>Percent Spent on Instructional Certificated Staff Salaries and Benefits</a:t>
                      </a:r>
                    </a:p>
                  </a:txBody>
                  <a:tcPr anchor="ctr"/>
                </a:tc>
                <a:tc>
                  <a:txBody>
                    <a:bodyPr/>
                    <a:lstStyle/>
                    <a:p>
                      <a:pPr algn="ctr"/>
                      <a:r>
                        <a:rPr lang="en-US" sz="2400" dirty="0"/>
                        <a:t>Percent Spent on Instruction and Related Services</a:t>
                      </a:r>
                    </a:p>
                  </a:txBody>
                  <a:tcPr anchor="ctr"/>
                </a:tc>
                <a:tc>
                  <a:txBody>
                    <a:bodyPr/>
                    <a:lstStyle/>
                    <a:p>
                      <a:pPr algn="ctr"/>
                      <a:r>
                        <a:rPr lang="en-US" sz="2400" dirty="0"/>
                        <a:t>Independent Study Pupil to Full Time Equivalent Certificated Teacher Ratio</a:t>
                      </a:r>
                    </a:p>
                  </a:txBody>
                  <a:tcPr anchor="ctr"/>
                </a:tc>
                <a:extLst>
                  <a:ext uri="{0D108BD9-81ED-4DB2-BD59-A6C34878D82A}">
                    <a16:rowId xmlns:a16="http://schemas.microsoft.com/office/drawing/2014/main" val="58729283"/>
                  </a:ext>
                </a:extLst>
              </a:tr>
              <a:tr h="638414">
                <a:tc>
                  <a:txBody>
                    <a:bodyPr/>
                    <a:lstStyle/>
                    <a:p>
                      <a:pPr algn="ctr"/>
                      <a:r>
                        <a:rPr lang="en-US" sz="2400" dirty="0"/>
                        <a:t>100% (full funding)</a:t>
                      </a:r>
                    </a:p>
                  </a:txBody>
                  <a:tcPr anchor="ctr"/>
                </a:tc>
                <a:tc>
                  <a:txBody>
                    <a:bodyPr/>
                    <a:lstStyle/>
                    <a:p>
                      <a:pPr algn="ctr"/>
                      <a:r>
                        <a:rPr lang="en-US" sz="2400" dirty="0"/>
                        <a:t>≥ 40%</a:t>
                      </a:r>
                    </a:p>
                  </a:txBody>
                  <a:tcPr anchor="ctr"/>
                </a:tc>
                <a:tc>
                  <a:txBody>
                    <a:bodyPr/>
                    <a:lstStyle/>
                    <a:p>
                      <a:pPr algn="ctr"/>
                      <a:r>
                        <a:rPr lang="en-US" sz="2400" dirty="0"/>
                        <a:t>≥ 80%</a:t>
                      </a:r>
                    </a:p>
                  </a:txBody>
                  <a:tcPr anchor="ctr"/>
                </a:tc>
                <a:tc>
                  <a:txBody>
                    <a:bodyPr/>
                    <a:lstStyle/>
                    <a:p>
                      <a:pPr algn="ctr"/>
                      <a:r>
                        <a:rPr lang="en-US" sz="2400" dirty="0"/>
                        <a:t>25:1</a:t>
                      </a:r>
                    </a:p>
                  </a:txBody>
                  <a:tcPr anchor="ctr"/>
                </a:tc>
                <a:extLst>
                  <a:ext uri="{0D108BD9-81ED-4DB2-BD59-A6C34878D82A}">
                    <a16:rowId xmlns:a16="http://schemas.microsoft.com/office/drawing/2014/main" val="1128286088"/>
                  </a:ext>
                </a:extLst>
              </a:tr>
              <a:tr h="638414">
                <a:tc>
                  <a:txBody>
                    <a:bodyPr/>
                    <a:lstStyle/>
                    <a:p>
                      <a:pPr algn="ctr"/>
                      <a:r>
                        <a:rPr lang="en-US" sz="2400" dirty="0"/>
                        <a:t>85%</a:t>
                      </a:r>
                    </a:p>
                  </a:txBody>
                  <a:tcPr anchor="ctr"/>
                </a:tc>
                <a:tc>
                  <a:txBody>
                    <a:bodyPr/>
                    <a:lstStyle/>
                    <a:p>
                      <a:pPr algn="ctr"/>
                      <a:r>
                        <a:rPr lang="en-US" sz="2400" dirty="0"/>
                        <a:t>≥ 40%</a:t>
                      </a:r>
                    </a:p>
                  </a:txBody>
                  <a:tcPr anchor="ctr"/>
                </a:tc>
                <a:tc>
                  <a:txBody>
                    <a:bodyPr/>
                    <a:lstStyle/>
                    <a:p>
                      <a:pPr algn="ctr"/>
                      <a:r>
                        <a:rPr lang="en-US" sz="2400" dirty="0"/>
                        <a:t>≥ 70%</a:t>
                      </a:r>
                    </a:p>
                  </a:txBody>
                  <a:tcPr anchor="ctr"/>
                </a:tc>
                <a:tc>
                  <a:txBody>
                    <a:bodyPr/>
                    <a:lstStyle/>
                    <a:p>
                      <a:pPr algn="ctr"/>
                      <a:r>
                        <a:rPr lang="en-US" sz="2400" dirty="0"/>
                        <a:t>N/A</a:t>
                      </a:r>
                    </a:p>
                  </a:txBody>
                  <a:tcPr anchor="ctr"/>
                </a:tc>
                <a:extLst>
                  <a:ext uri="{0D108BD9-81ED-4DB2-BD59-A6C34878D82A}">
                    <a16:rowId xmlns:a16="http://schemas.microsoft.com/office/drawing/2014/main" val="1478060089"/>
                  </a:ext>
                </a:extLst>
              </a:tr>
              <a:tr h="638414">
                <a:tc>
                  <a:txBody>
                    <a:bodyPr/>
                    <a:lstStyle/>
                    <a:p>
                      <a:pPr algn="ctr"/>
                      <a:r>
                        <a:rPr lang="en-US" sz="2400" dirty="0"/>
                        <a:t>70%</a:t>
                      </a:r>
                    </a:p>
                  </a:txBody>
                  <a:tcPr anchor="ctr"/>
                </a:tc>
                <a:tc>
                  <a:txBody>
                    <a:bodyPr/>
                    <a:lstStyle/>
                    <a:p>
                      <a:pPr algn="ctr"/>
                      <a:r>
                        <a:rPr lang="en-US" sz="2400" dirty="0"/>
                        <a:t>≥ 35%</a:t>
                      </a:r>
                    </a:p>
                  </a:txBody>
                  <a:tcPr anchor="ctr"/>
                </a:tc>
                <a:tc>
                  <a:txBody>
                    <a:bodyPr/>
                    <a:lstStyle/>
                    <a:p>
                      <a:pPr algn="ctr"/>
                      <a:r>
                        <a:rPr lang="en-US" sz="2400" dirty="0"/>
                        <a:t>≥ 60%</a:t>
                      </a:r>
                    </a:p>
                  </a:txBody>
                  <a:tcPr anchor="ctr"/>
                </a:tc>
                <a:tc>
                  <a:txBody>
                    <a:bodyPr/>
                    <a:lstStyle/>
                    <a:p>
                      <a:pPr algn="ctr"/>
                      <a:r>
                        <a:rPr lang="en-US" sz="2400" dirty="0"/>
                        <a:t>N/A</a:t>
                      </a:r>
                    </a:p>
                  </a:txBody>
                  <a:tcPr anchor="ctr"/>
                </a:tc>
                <a:extLst>
                  <a:ext uri="{0D108BD9-81ED-4DB2-BD59-A6C34878D82A}">
                    <a16:rowId xmlns:a16="http://schemas.microsoft.com/office/drawing/2014/main" val="1632502080"/>
                  </a:ext>
                </a:extLst>
              </a:tr>
              <a:tr h="638414">
                <a:tc>
                  <a:txBody>
                    <a:bodyPr/>
                    <a:lstStyle/>
                    <a:p>
                      <a:pPr algn="ctr"/>
                      <a:r>
                        <a:rPr lang="en-US" sz="2400" dirty="0"/>
                        <a:t>0% (denial)</a:t>
                      </a:r>
                    </a:p>
                  </a:txBody>
                  <a:tcPr anchor="ctr"/>
                </a:tc>
                <a:tc>
                  <a:txBody>
                    <a:bodyPr/>
                    <a:lstStyle/>
                    <a:p>
                      <a:pPr algn="ctr"/>
                      <a:r>
                        <a:rPr lang="en-US" sz="2400" dirty="0"/>
                        <a:t>&lt; 35%</a:t>
                      </a:r>
                    </a:p>
                  </a:txBody>
                  <a:tcPr anchor="ctr"/>
                </a:tc>
                <a:tc>
                  <a:txBody>
                    <a:bodyPr/>
                    <a:lstStyle/>
                    <a:p>
                      <a:pPr algn="ctr"/>
                      <a:r>
                        <a:rPr lang="en-US" sz="2400" dirty="0"/>
                        <a:t>&lt; 60%</a:t>
                      </a:r>
                    </a:p>
                  </a:txBody>
                  <a:tcPr anchor="ctr"/>
                </a:tc>
                <a:tc>
                  <a:txBody>
                    <a:bodyPr/>
                    <a:lstStyle/>
                    <a:p>
                      <a:pPr algn="ctr"/>
                      <a:r>
                        <a:rPr lang="en-US" sz="2400" dirty="0"/>
                        <a:t>N/A</a:t>
                      </a:r>
                    </a:p>
                  </a:txBody>
                  <a:tcPr anchor="ctr"/>
                </a:tc>
                <a:extLst>
                  <a:ext uri="{0D108BD9-81ED-4DB2-BD59-A6C34878D82A}">
                    <a16:rowId xmlns:a16="http://schemas.microsoft.com/office/drawing/2014/main" val="2374992761"/>
                  </a:ext>
                </a:extLst>
              </a:tr>
            </a:tbl>
          </a:graphicData>
        </a:graphic>
      </p:graphicFrame>
      <p:sp>
        <p:nvSpPr>
          <p:cNvPr id="4" name="Slide Number Placeholder 3">
            <a:extLst>
              <a:ext uri="{FF2B5EF4-FFF2-40B4-BE49-F238E27FC236}">
                <a16:creationId xmlns:a16="http://schemas.microsoft.com/office/drawing/2014/main" id="{6DCA0687-EDE5-4266-8B4F-C889CF0031F0}"/>
              </a:ext>
            </a:extLst>
          </p:cNvPr>
          <p:cNvSpPr>
            <a:spLocks noGrp="1"/>
          </p:cNvSpPr>
          <p:nvPr>
            <p:ph type="sldNum" sz="quarter" idx="12"/>
          </p:nvPr>
        </p:nvSpPr>
        <p:spPr/>
        <p:txBody>
          <a:bodyPr/>
          <a:lstStyle/>
          <a:p>
            <a:fld id="{3E75E900-3A7D-4300-976D-D2FEA3E61EBD}" type="slidenum">
              <a:rPr lang="en-US" smtClean="0"/>
              <a:pPr/>
              <a:t>7</a:t>
            </a:fld>
            <a:endParaRPr lang="en-US" dirty="0"/>
          </a:p>
        </p:txBody>
      </p:sp>
    </p:spTree>
    <p:extLst>
      <p:ext uri="{BB962C8B-B14F-4D97-AF65-F5344CB8AC3E}">
        <p14:creationId xmlns:p14="http://schemas.microsoft.com/office/powerpoint/2010/main" val="419445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F14B-22D4-4C54-9568-091D97FA54ED}"/>
              </a:ext>
            </a:extLst>
          </p:cNvPr>
          <p:cNvSpPr>
            <a:spLocks noGrp="1"/>
          </p:cNvSpPr>
          <p:nvPr>
            <p:ph type="title"/>
          </p:nvPr>
        </p:nvSpPr>
        <p:spPr/>
        <p:txBody>
          <a:bodyPr/>
          <a:lstStyle/>
          <a:p>
            <a:r>
              <a:rPr lang="en-US"/>
              <a:t>“Reasonable Basis”/Mitigating Circumstances</a:t>
            </a:r>
            <a:endParaRPr lang="en-US" dirty="0"/>
          </a:p>
        </p:txBody>
      </p:sp>
      <p:sp>
        <p:nvSpPr>
          <p:cNvPr id="3" name="Content Placeholder 2">
            <a:extLst>
              <a:ext uri="{FF2B5EF4-FFF2-40B4-BE49-F238E27FC236}">
                <a16:creationId xmlns:a16="http://schemas.microsoft.com/office/drawing/2014/main" id="{579AF5C4-E112-49E8-ACA5-9F91DA41C986}"/>
              </a:ext>
            </a:extLst>
          </p:cNvPr>
          <p:cNvSpPr>
            <a:spLocks noGrp="1"/>
          </p:cNvSpPr>
          <p:nvPr>
            <p:ph idx="1"/>
          </p:nvPr>
        </p:nvSpPr>
        <p:spPr/>
        <p:txBody>
          <a:bodyPr/>
          <a:lstStyle/>
          <a:p>
            <a:r>
              <a:rPr lang="en-US" dirty="0"/>
              <a:t>Permits a funding determination recommendation other than one that results from the expenditure requirements required by regulations. May include the following:</a:t>
            </a:r>
          </a:p>
          <a:p>
            <a:pPr lvl="1"/>
            <a:r>
              <a:rPr lang="en-US" dirty="0"/>
              <a:t>Documented data regarding individual circumstances of the charter school</a:t>
            </a:r>
          </a:p>
          <a:p>
            <a:pPr lvl="1"/>
            <a:r>
              <a:rPr lang="en-US" dirty="0"/>
              <a:t>One-time expenses; unique or exceptional expenses</a:t>
            </a:r>
          </a:p>
        </p:txBody>
      </p:sp>
      <p:sp>
        <p:nvSpPr>
          <p:cNvPr id="4" name="Slide Number Placeholder 3">
            <a:extLst>
              <a:ext uri="{FF2B5EF4-FFF2-40B4-BE49-F238E27FC236}">
                <a16:creationId xmlns:a16="http://schemas.microsoft.com/office/drawing/2014/main" id="{A82B1CC7-5B4E-4437-9AE0-3B73CC7232F5}"/>
              </a:ext>
            </a:extLst>
          </p:cNvPr>
          <p:cNvSpPr>
            <a:spLocks noGrp="1"/>
          </p:cNvSpPr>
          <p:nvPr>
            <p:ph type="sldNum" sz="quarter" idx="12"/>
          </p:nvPr>
        </p:nvSpPr>
        <p:spPr/>
        <p:txBody>
          <a:bodyPr/>
          <a:lstStyle/>
          <a:p>
            <a:fld id="{3E75E900-3A7D-4300-976D-D2FEA3E61EBD}" type="slidenum">
              <a:rPr lang="en-US" smtClean="0"/>
              <a:pPr/>
              <a:t>8</a:t>
            </a:fld>
            <a:endParaRPr lang="en-US" dirty="0"/>
          </a:p>
        </p:txBody>
      </p:sp>
    </p:spTree>
    <p:extLst>
      <p:ext uri="{BB962C8B-B14F-4D97-AF65-F5344CB8AC3E}">
        <p14:creationId xmlns:p14="http://schemas.microsoft.com/office/powerpoint/2010/main" val="369190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7FA9-07A1-43CA-AC70-6F6E827229ED}"/>
              </a:ext>
            </a:extLst>
          </p:cNvPr>
          <p:cNvSpPr>
            <a:spLocks noGrp="1"/>
          </p:cNvSpPr>
          <p:nvPr>
            <p:ph type="title"/>
          </p:nvPr>
        </p:nvSpPr>
        <p:spPr/>
        <p:txBody>
          <a:bodyPr/>
          <a:lstStyle/>
          <a:p>
            <a:r>
              <a:rPr lang="en-US" dirty="0"/>
              <a:t>Funding Determination Submission Deadlines and Funding Periods</a:t>
            </a:r>
          </a:p>
        </p:txBody>
      </p:sp>
      <p:sp>
        <p:nvSpPr>
          <p:cNvPr id="3" name="Content Placeholder 2">
            <a:extLst>
              <a:ext uri="{FF2B5EF4-FFF2-40B4-BE49-F238E27FC236}">
                <a16:creationId xmlns:a16="http://schemas.microsoft.com/office/drawing/2014/main" id="{A218F249-F761-4DD3-9BD4-12FD899031C3}"/>
              </a:ext>
            </a:extLst>
          </p:cNvPr>
          <p:cNvSpPr>
            <a:spLocks noGrp="1"/>
          </p:cNvSpPr>
          <p:nvPr>
            <p:ph idx="1"/>
          </p:nvPr>
        </p:nvSpPr>
        <p:spPr/>
        <p:txBody>
          <a:bodyPr/>
          <a:lstStyle/>
          <a:p>
            <a:r>
              <a:rPr lang="en-US" dirty="0"/>
              <a:t>New NCB charter school</a:t>
            </a:r>
          </a:p>
          <a:p>
            <a:pPr lvl="1"/>
            <a:r>
              <a:rPr lang="en-US" dirty="0"/>
              <a:t>December 1 of its first year of operation</a:t>
            </a:r>
          </a:p>
          <a:p>
            <a:pPr lvl="1"/>
            <a:r>
              <a:rPr lang="en-US" dirty="0"/>
              <a:t>Funding determination shall be for a period of two years</a:t>
            </a:r>
          </a:p>
          <a:p>
            <a:r>
              <a:rPr lang="en-US" dirty="0"/>
              <a:t>Existing NCB charter school</a:t>
            </a:r>
          </a:p>
          <a:p>
            <a:pPr lvl="1"/>
            <a:r>
              <a:rPr lang="en-US" dirty="0"/>
              <a:t>February 1 of the fiscal year prior to the year the funding determination will be effective</a:t>
            </a:r>
          </a:p>
          <a:p>
            <a:pPr lvl="1"/>
            <a:r>
              <a:rPr lang="en-US" dirty="0"/>
              <a:t>Funding determination shall be for a minimum of two years and a maximum of five years</a:t>
            </a:r>
          </a:p>
        </p:txBody>
      </p:sp>
      <p:sp>
        <p:nvSpPr>
          <p:cNvPr id="4" name="Slide Number Placeholder 3">
            <a:extLst>
              <a:ext uri="{FF2B5EF4-FFF2-40B4-BE49-F238E27FC236}">
                <a16:creationId xmlns:a16="http://schemas.microsoft.com/office/drawing/2014/main" id="{0C6AD8EA-9961-40E2-9C18-012EC3491D97}"/>
              </a:ext>
            </a:extLst>
          </p:cNvPr>
          <p:cNvSpPr>
            <a:spLocks noGrp="1"/>
          </p:cNvSpPr>
          <p:nvPr>
            <p:ph type="sldNum" sz="quarter" idx="12"/>
          </p:nvPr>
        </p:nvSpPr>
        <p:spPr/>
        <p:txBody>
          <a:bodyPr/>
          <a:lstStyle/>
          <a:p>
            <a:fld id="{3E75E900-3A7D-4300-976D-D2FEA3E61EBD}" type="slidenum">
              <a:rPr lang="en-US" smtClean="0"/>
              <a:pPr/>
              <a:t>9</a:t>
            </a:fld>
            <a:endParaRPr lang="en-US" dirty="0"/>
          </a:p>
        </p:txBody>
      </p:sp>
    </p:spTree>
    <p:extLst>
      <p:ext uri="{BB962C8B-B14F-4D97-AF65-F5344CB8AC3E}">
        <p14:creationId xmlns:p14="http://schemas.microsoft.com/office/powerpoint/2010/main" val="4119604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CAFF4F11-E6CB-4AC7-A3BB-D28E91E66A14}" vid="{9576DABB-0297-4E77-BD16-D92A140FA3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Template_PPT</Template>
  <TotalTime>1605</TotalTime>
  <Words>3902</Words>
  <Application>Microsoft Office PowerPoint</Application>
  <PresentationFormat>Widescreen</PresentationFormat>
  <Paragraphs>445</Paragraphs>
  <Slides>57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Times New Roman</vt:lpstr>
      <vt:lpstr>Office Theme</vt:lpstr>
      <vt:lpstr>Item 01: Overview of Assembly Bill 1505 and the Funding Determination Process</vt:lpstr>
      <vt:lpstr>Purpose of this Presentation</vt:lpstr>
      <vt:lpstr>Today’s Objective</vt:lpstr>
      <vt:lpstr>Nonclassroom-Based  Determination of Funding Requests</vt:lpstr>
      <vt:lpstr>Funding Determination Background</vt:lpstr>
      <vt:lpstr>Funding Determination Form</vt:lpstr>
      <vt:lpstr>Funding Determination Levels</vt:lpstr>
      <vt:lpstr>“Reasonable Basis”/Mitigating Circumstances</vt:lpstr>
      <vt:lpstr>Funding Determination Submission Deadlines and Funding Periods</vt:lpstr>
      <vt:lpstr>Assembly Bills 1505 and 1507</vt:lpstr>
      <vt:lpstr>Impacts and Requirements</vt:lpstr>
      <vt:lpstr>California Department of Education Implementation Efforts</vt:lpstr>
      <vt:lpstr>Charter School Renewals: Criteria for Performance Categories</vt:lpstr>
      <vt:lpstr>Alternative Schools: State and Local Indicators</vt:lpstr>
      <vt:lpstr>Alternative Schools: Alternative Metrics</vt:lpstr>
      <vt:lpstr>Three Performance Categories</vt:lpstr>
      <vt:lpstr>Additional Criteria for Denying a Renewal</vt:lpstr>
      <vt:lpstr>Terminology: Academic Indicators</vt:lpstr>
      <vt:lpstr>Terminology: Statewide Average</vt:lpstr>
      <vt:lpstr>Criteria for Performance Categories</vt:lpstr>
      <vt:lpstr>Flowchart for Charter Renewal: Step 1</vt:lpstr>
      <vt:lpstr>Descriptive Text for Flowchart for Charter Renewal: Step 1</vt:lpstr>
      <vt:lpstr>Flowchart for Charter Renewal: Step 2</vt:lpstr>
      <vt:lpstr>Descriptive Text for Flowchart for Charter Renewal: Step 2 (Slide 1)</vt:lpstr>
      <vt:lpstr>Descriptive Text for Flowchart for Charter Renewal: Step 2 (Slide 2) </vt:lpstr>
      <vt:lpstr>Results for Low- and High-Performing  Charter Schools</vt:lpstr>
      <vt:lpstr>Low and High Performing Results: Based on Colors (Criterion 1: Schoolwide Only)</vt:lpstr>
      <vt:lpstr>High and Low Performing Results: Based on Status (Criterion 2)</vt:lpstr>
      <vt:lpstr>Results for the Three Categories Based on the 2018 and 2019 Dashboard</vt:lpstr>
      <vt:lpstr>Appeals Heard by the State Board of Education</vt:lpstr>
      <vt:lpstr>Appeals to the State Board of Education</vt:lpstr>
      <vt:lpstr>Appeal Review Standards</vt:lpstr>
      <vt:lpstr>De Novo Review Standard (Slide 1)</vt:lpstr>
      <vt:lpstr>De Novo Review Standard (Slide 2)</vt:lpstr>
      <vt:lpstr>Abuse of Discretion Review Standard (Slide 1)</vt:lpstr>
      <vt:lpstr>Abuse of Discretion Review Standard (Slide 2)</vt:lpstr>
      <vt:lpstr>Findings for Denial for the  Establishment of a New School</vt:lpstr>
      <vt:lpstr>Additional Findings for Denial for the  Establishment/Material Revision of a School (Slide 1) </vt:lpstr>
      <vt:lpstr>Additional Findings for Denial for the  Establishment/Material Revision of a School (Slide 2)</vt:lpstr>
      <vt:lpstr>Role of the California Department of Education</vt:lpstr>
      <vt:lpstr>Role of the Advisory Commission on  Charter Schools</vt:lpstr>
      <vt:lpstr>ACCS Process: De Novo Review</vt:lpstr>
      <vt:lpstr>Descriptive Text for ACCS Process: De Novo Review (Slide 1)</vt:lpstr>
      <vt:lpstr>Descriptive Text for ACCS Process: De Novo Review (Slide 2)</vt:lpstr>
      <vt:lpstr>ACCS Process: Abuse of Discretion Review</vt:lpstr>
      <vt:lpstr>Descriptive Text for ACCS Process: Abuse of Discretion Review (Slide 1)</vt:lpstr>
      <vt:lpstr>Descriptive Text for ACCS Process: Abuse of Discretion Review (Slide 2)</vt:lpstr>
      <vt:lpstr>Role of the State Board of Education (Slide 1)</vt:lpstr>
      <vt:lpstr>Role of the State Board of Education (Slide 2)</vt:lpstr>
      <vt:lpstr>Timelines for the Appeal Process (Slide 1)</vt:lpstr>
      <vt:lpstr>Timelines for the Appeal Process (Slide 2)</vt:lpstr>
      <vt:lpstr>State Board of Education-Authorized  Charter Schools</vt:lpstr>
      <vt:lpstr>Temporary Prohibition on  New Nonclassroom-Based Charter Schools</vt:lpstr>
      <vt:lpstr>“Treat as Continuing” Charter Schools  (Slide 1)</vt:lpstr>
      <vt:lpstr>“Treat as Continuing” Charter Schools  (Slide 2)</vt:lpstr>
      <vt:lpstr>Senate Bill 820 Section 75</vt:lpstr>
      <vt:lpstr>Item 01 Public Comment  Call-In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2021 ACCS Agenda Item 01 Presentation - Advisory Commission on Charter Schools (CA State Board of Education)</dc:title>
  <dc:subject>Presentation: Assembly Bill 1505 and the  Funding Determination Process.</dc:subject>
  <dc:creator/>
  <cp:lastModifiedBy>Shauna Rodriguez</cp:lastModifiedBy>
  <cp:revision>31</cp:revision>
  <dcterms:created xsi:type="dcterms:W3CDTF">2021-01-26T16:29:53Z</dcterms:created>
  <dcterms:modified xsi:type="dcterms:W3CDTF">2021-02-12T20:48:42Z</dcterms:modified>
</cp:coreProperties>
</file>