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16" r:id="rId2"/>
    <p:sldMasterId id="2147483715" r:id="rId3"/>
    <p:sldMasterId id="2147483674" r:id="rId4"/>
    <p:sldMasterId id="2147483680" r:id="rId5"/>
    <p:sldMasterId id="2147483687" r:id="rId6"/>
    <p:sldMasterId id="2147483694" r:id="rId7"/>
    <p:sldMasterId id="2147483704" r:id="rId8"/>
  </p:sldMasterIdLst>
  <p:notesMasterIdLst>
    <p:notesMasterId r:id="rId57"/>
  </p:notesMasterIdLst>
  <p:handoutMasterIdLst>
    <p:handoutMasterId r:id="rId58"/>
  </p:handoutMasterIdLst>
  <p:sldIdLst>
    <p:sldId id="257" r:id="rId9"/>
    <p:sldId id="1145" r:id="rId10"/>
    <p:sldId id="1731" r:id="rId11"/>
    <p:sldId id="1793" r:id="rId12"/>
    <p:sldId id="1805" r:id="rId13"/>
    <p:sldId id="1730" r:id="rId14"/>
    <p:sldId id="1766" r:id="rId15"/>
    <p:sldId id="1247" r:id="rId16"/>
    <p:sldId id="1242" r:id="rId17"/>
    <p:sldId id="1786" r:id="rId18"/>
    <p:sldId id="1787" r:id="rId19"/>
    <p:sldId id="1505" r:id="rId20"/>
    <p:sldId id="1764" r:id="rId21"/>
    <p:sldId id="1763" r:id="rId22"/>
    <p:sldId id="1663" r:id="rId23"/>
    <p:sldId id="1775" r:id="rId24"/>
    <p:sldId id="1789" r:id="rId25"/>
    <p:sldId id="1790" r:id="rId26"/>
    <p:sldId id="1788" r:id="rId27"/>
    <p:sldId id="1151" r:id="rId28"/>
    <p:sldId id="1809" r:id="rId29"/>
    <p:sldId id="1733" r:id="rId30"/>
    <p:sldId id="1791" r:id="rId31"/>
    <p:sldId id="1792" r:id="rId32"/>
    <p:sldId id="1684" r:id="rId33"/>
    <p:sldId id="1774" r:id="rId34"/>
    <p:sldId id="1714" r:id="rId35"/>
    <p:sldId id="1390" r:id="rId36"/>
    <p:sldId id="1807" r:id="rId37"/>
    <p:sldId id="1808" r:id="rId38"/>
    <p:sldId id="1797" r:id="rId39"/>
    <p:sldId id="1776" r:id="rId40"/>
    <p:sldId id="1800" r:id="rId41"/>
    <p:sldId id="1802" r:id="rId42"/>
    <p:sldId id="1799" r:id="rId43"/>
    <p:sldId id="1804" r:id="rId44"/>
    <p:sldId id="1727" r:id="rId45"/>
    <p:sldId id="1780" r:id="rId46"/>
    <p:sldId id="1772" r:id="rId47"/>
    <p:sldId id="1221" r:id="rId48"/>
    <p:sldId id="1722" r:id="rId49"/>
    <p:sldId id="1806" r:id="rId50"/>
    <p:sldId id="1811" r:id="rId51"/>
    <p:sldId id="1350" r:id="rId52"/>
    <p:sldId id="1779" r:id="rId53"/>
    <p:sldId id="1761" r:id="rId54"/>
    <p:sldId id="1565" r:id="rId55"/>
    <p:sldId id="1394"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0" name="Author" initials="A" lastIdx="0"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3B"/>
    <a:srgbClr val="000000"/>
    <a:srgbClr val="0000FF"/>
    <a:srgbClr val="F1C10F"/>
    <a:srgbClr val="3399FF"/>
    <a:srgbClr val="87A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4DAC2-0E23-19CC-6849-A03A638B2A69}" v="11" dt="2024-03-22T21:19:20.925"/>
    <p1510:client id="{1517A25F-B319-8E88-D17D-620BFF38D85A}" v="422" dt="2024-03-21T23:54:24.589"/>
    <p1510:client id="{1A2EE3A7-1214-13D6-89E1-A8AFDC0275CC}" v="143" dt="2024-03-21T14:18:35.726"/>
    <p1510:client id="{1A5AFA70-6AE2-A52C-57B9-92F44810E349}" v="31" dt="2024-03-21T20:26:46.927"/>
    <p1510:client id="{1F6C8E3A-A5F3-42A6-8A16-808DFEB8DB9E}" v="128" dt="2024-03-22T18:44:36.873"/>
    <p1510:client id="{2069E876-C5F6-0690-C8FB-95D239DE5881}" v="190" dt="2024-03-21T13:48:06.122"/>
    <p1510:client id="{476E50F8-711C-4041-8970-5C89EC2D79CD}" v="581" dt="2024-03-21T14:07:55.110"/>
    <p1510:client id="{49AF23B4-3DB1-03E9-CDDE-14BBF9789713}" v="2" dt="2024-03-20T21:40:33.735"/>
    <p1510:client id="{4EE32C2A-72A9-24C0-7D81-94D0B4B96D08}" v="131" dt="2024-03-21T20:20:43.756"/>
    <p1510:client id="{52BD20E0-5680-CD5A-56A9-F03A554418D0}" v="129" dt="2024-03-21T17:49:50"/>
    <p1510:client id="{5AE20A80-D3B7-B473-FDA2-C71C7F71A9D6}" v="526" dt="2024-03-22T19:16:57.748"/>
    <p1510:client id="{88C54C93-2CE2-43DA-9FF9-B7C664830AC6}" v="35" dt="2024-03-21T20:22:52.532"/>
    <p1510:client id="{92EFAB20-A7E7-0B18-7911-59754B787111}" v="4" dt="2024-03-21T20:35:12.737"/>
    <p1510:client id="{9B84CCF8-3DD4-E9B2-F765-F8C95E89A932}" v="27" dt="2024-03-21T19:24:49.858"/>
    <p1510:client id="{A8B44468-5980-4BD3-B373-BFAEFBB93FB3}" v="10" dt="2024-03-21T16:40:34.699"/>
    <p1510:client id="{AD2027CD-7936-45ED-BF96-50B8E3BCA4D4}" v="198" dt="2024-03-22T17:05:17.239"/>
    <p1510:client id="{BB804D28-ED1E-EDC4-2C19-418851E73031}" v="2" dt="2024-03-21T15:21:29.805"/>
    <p1510:client id="{BD4A57C5-12DE-7165-2146-A7C5EF99A606}" v="22" dt="2024-03-22T12:37:51.079"/>
    <p1510:client id="{CB65896E-2165-2211-7F40-BE23CF41EF3E}" v="51" dt="2024-03-22T21:38:09.793"/>
    <p1510:client id="{CFA20371-C486-27F3-611A-94AA1EDB0AB0}" v="1" dt="2024-03-21T23:58:53.428"/>
    <p1510:client id="{E04E4C87-D2F9-7737-4972-67DB85EF946B}" v="8" dt="2024-03-21T18:17:12.486"/>
    <p1510:client id="{FC418AE3-8C25-223C-FEEE-5241735725A2}" v="163" dt="2024-03-22T17:44:38.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42" autoAdjust="0"/>
  </p:normalViewPr>
  <p:slideViewPr>
    <p:cSldViewPr snapToGrid="0">
      <p:cViewPr varScale="1">
        <p:scale>
          <a:sx n="54" d="100"/>
          <a:sy n="54" d="100"/>
        </p:scale>
        <p:origin x="112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29187" cy="1227380"/>
          </a:xfrm>
          <a:prstGeom prst="rect">
            <a:avLst/>
          </a:prstGeom>
        </p:spPr>
        <p:txBody>
          <a:bodyPr vert="horz" lIns="147365" tIns="73682" rIns="147365" bIns="73682" rtlCol="0"/>
          <a:lstStyle>
            <a:lvl1pPr algn="l">
              <a:defRPr sz="1900"/>
            </a:lvl1pPr>
          </a:lstStyle>
          <a:p>
            <a:endParaRPr lang="en-US"/>
          </a:p>
        </p:txBody>
      </p:sp>
      <p:sp>
        <p:nvSpPr>
          <p:cNvPr id="3" name="Date Placeholder 2"/>
          <p:cNvSpPr>
            <a:spLocks noGrp="1"/>
          </p:cNvSpPr>
          <p:nvPr>
            <p:ph type="dt" sz="quarter" idx="1"/>
          </p:nvPr>
        </p:nvSpPr>
        <p:spPr>
          <a:xfrm>
            <a:off x="4219788" y="0"/>
            <a:ext cx="3229187" cy="1227380"/>
          </a:xfrm>
          <a:prstGeom prst="rect">
            <a:avLst/>
          </a:prstGeom>
        </p:spPr>
        <p:txBody>
          <a:bodyPr vert="horz" lIns="147365" tIns="73682" rIns="147365" bIns="73682" rtlCol="0"/>
          <a:lstStyle>
            <a:lvl1pPr algn="r">
              <a:defRPr sz="1900"/>
            </a:lvl1pPr>
          </a:lstStyle>
          <a:p>
            <a:fld id="{AC6494FB-3489-468D-A451-38C7FB0BB2D7}" type="datetimeFigureOut">
              <a:rPr lang="en-US" smtClean="0"/>
              <a:t>4/19/2024</a:t>
            </a:fld>
            <a:endParaRPr lang="en-US"/>
          </a:p>
        </p:txBody>
      </p:sp>
      <p:sp>
        <p:nvSpPr>
          <p:cNvPr id="4" name="Footer Placeholder 3"/>
          <p:cNvSpPr>
            <a:spLocks noGrp="1"/>
          </p:cNvSpPr>
          <p:nvPr>
            <p:ph type="ftr" sz="quarter" idx="2"/>
          </p:nvPr>
        </p:nvSpPr>
        <p:spPr>
          <a:xfrm>
            <a:off x="0" y="23269927"/>
            <a:ext cx="3229187" cy="1227377"/>
          </a:xfrm>
          <a:prstGeom prst="rect">
            <a:avLst/>
          </a:prstGeom>
        </p:spPr>
        <p:txBody>
          <a:bodyPr vert="horz" lIns="147365" tIns="73682" rIns="147365" bIns="73682" rtlCol="0" anchor="b"/>
          <a:lstStyle>
            <a:lvl1pPr algn="l">
              <a:defRPr sz="1900"/>
            </a:lvl1pPr>
          </a:lstStyle>
          <a:p>
            <a:endParaRPr lang="en-US"/>
          </a:p>
        </p:txBody>
      </p:sp>
      <p:sp>
        <p:nvSpPr>
          <p:cNvPr id="5" name="Slide Number Placeholder 4"/>
          <p:cNvSpPr>
            <a:spLocks noGrp="1"/>
          </p:cNvSpPr>
          <p:nvPr>
            <p:ph type="sldNum" sz="quarter" idx="3"/>
          </p:nvPr>
        </p:nvSpPr>
        <p:spPr>
          <a:xfrm>
            <a:off x="4219788" y="23269927"/>
            <a:ext cx="3229187" cy="1227377"/>
          </a:xfrm>
          <a:prstGeom prst="rect">
            <a:avLst/>
          </a:prstGeom>
        </p:spPr>
        <p:txBody>
          <a:bodyPr vert="horz" lIns="147365" tIns="73682" rIns="147365" bIns="73682" rtlCol="0" anchor="b"/>
          <a:lstStyle>
            <a:lvl1pPr algn="r">
              <a:defRPr sz="1900"/>
            </a:lvl1pPr>
          </a:lstStyle>
          <a:p>
            <a:fld id="{963748F4-3E24-4BA1-83AB-0D46558EED30}" type="slidenum">
              <a:rPr lang="en-US" smtClean="0"/>
              <a:t>‹#›</a:t>
            </a:fld>
            <a:endParaRPr lang="en-US"/>
          </a:p>
        </p:txBody>
      </p:sp>
    </p:spTree>
    <p:extLst>
      <p:ext uri="{BB962C8B-B14F-4D97-AF65-F5344CB8AC3E}">
        <p14:creationId xmlns:p14="http://schemas.microsoft.com/office/powerpoint/2010/main" val="1242748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79550" y="220663"/>
            <a:ext cx="4356100" cy="2451100"/>
          </a:xfrm>
          <a:prstGeom prst="rect">
            <a:avLst/>
          </a:prstGeom>
          <a:noFill/>
          <a:ln w="12700">
            <a:solidFill>
              <a:prstClr val="black"/>
            </a:solidFill>
          </a:ln>
        </p:spPr>
        <p:txBody>
          <a:bodyPr vert="horz" lIns="149811" tIns="74906" rIns="149811" bIns="74906" rtlCol="0" anchor="ctr"/>
          <a:lstStyle/>
          <a:p>
            <a:endParaRPr lang="en-US"/>
          </a:p>
        </p:txBody>
      </p:sp>
      <p:sp>
        <p:nvSpPr>
          <p:cNvPr id="5" name="Notes Placeholder 4"/>
          <p:cNvSpPr>
            <a:spLocks noGrp="1"/>
          </p:cNvSpPr>
          <p:nvPr>
            <p:ph type="body" sz="quarter" idx="3"/>
          </p:nvPr>
        </p:nvSpPr>
        <p:spPr>
          <a:xfrm>
            <a:off x="450022" y="2796466"/>
            <a:ext cx="6415160" cy="6137544"/>
          </a:xfrm>
          <a:prstGeom prst="rect">
            <a:avLst/>
          </a:prstGeom>
        </p:spPr>
        <p:txBody>
          <a:bodyPr vert="horz" lIns="149811" tIns="74906" rIns="149811" bIns="749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617268" y="9060550"/>
            <a:ext cx="2247912" cy="452617"/>
          </a:xfrm>
          <a:prstGeom prst="rect">
            <a:avLst/>
          </a:prstGeom>
        </p:spPr>
        <p:txBody>
          <a:bodyPr vert="horz" lIns="149811" tIns="74906" rIns="149811" bIns="74906" rtlCol="0" anchor="b"/>
          <a:lstStyle>
            <a:lvl1pPr algn="r">
              <a:defRPr sz="1900"/>
            </a:lvl1pPr>
          </a:lstStyle>
          <a:p>
            <a:fld id="{942787AA-9CC9-4BDC-9D76-FFA9D61A5303}" type="slidenum">
              <a:rPr lang="en-US" smtClean="0"/>
              <a:t>‹#›</a:t>
            </a:fld>
            <a:endParaRPr lang="en-US"/>
          </a:p>
        </p:txBody>
      </p:sp>
    </p:spTree>
    <p:extLst>
      <p:ext uri="{BB962C8B-B14F-4D97-AF65-F5344CB8AC3E}">
        <p14:creationId xmlns:p14="http://schemas.microsoft.com/office/powerpoint/2010/main" val="345359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ffectLs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552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11</a:t>
            </a:fld>
            <a:endParaRPr lang="en-US"/>
          </a:p>
        </p:txBody>
      </p:sp>
    </p:spTree>
    <p:extLst>
      <p:ext uri="{BB962C8B-B14F-4D97-AF65-F5344CB8AC3E}">
        <p14:creationId xmlns:p14="http://schemas.microsoft.com/office/powerpoint/2010/main" val="2307681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12</a:t>
            </a:fld>
            <a:endParaRPr lang="en-US"/>
          </a:p>
        </p:txBody>
      </p:sp>
    </p:spTree>
    <p:extLst>
      <p:ext uri="{BB962C8B-B14F-4D97-AF65-F5344CB8AC3E}">
        <p14:creationId xmlns:p14="http://schemas.microsoft.com/office/powerpoint/2010/main" val="423897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14</a:t>
            </a:fld>
            <a:endParaRPr lang="en-US"/>
          </a:p>
        </p:txBody>
      </p:sp>
    </p:spTree>
    <p:extLst>
      <p:ext uri="{BB962C8B-B14F-4D97-AF65-F5344CB8AC3E}">
        <p14:creationId xmlns:p14="http://schemas.microsoft.com/office/powerpoint/2010/main" val="112719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15</a:t>
            </a:fld>
            <a:endParaRPr lang="en-US"/>
          </a:p>
        </p:txBody>
      </p:sp>
    </p:spTree>
    <p:extLst>
      <p:ext uri="{BB962C8B-B14F-4D97-AF65-F5344CB8AC3E}">
        <p14:creationId xmlns:p14="http://schemas.microsoft.com/office/powerpoint/2010/main" val="39475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16</a:t>
            </a:fld>
            <a:endParaRPr lang="en-US"/>
          </a:p>
        </p:txBody>
      </p:sp>
    </p:spTree>
    <p:extLst>
      <p:ext uri="{BB962C8B-B14F-4D97-AF65-F5344CB8AC3E}">
        <p14:creationId xmlns:p14="http://schemas.microsoft.com/office/powerpoint/2010/main" val="189753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17</a:t>
            </a:fld>
            <a:endParaRPr lang="en-US"/>
          </a:p>
        </p:txBody>
      </p:sp>
    </p:spTree>
    <p:extLst>
      <p:ext uri="{BB962C8B-B14F-4D97-AF65-F5344CB8AC3E}">
        <p14:creationId xmlns:p14="http://schemas.microsoft.com/office/powerpoint/2010/main" val="3945760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18</a:t>
            </a:fld>
            <a:endParaRPr lang="en-US"/>
          </a:p>
        </p:txBody>
      </p:sp>
    </p:spTree>
    <p:extLst>
      <p:ext uri="{BB962C8B-B14F-4D97-AF65-F5344CB8AC3E}">
        <p14:creationId xmlns:p14="http://schemas.microsoft.com/office/powerpoint/2010/main" val="1675786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19</a:t>
            </a:fld>
            <a:endParaRPr lang="en-US"/>
          </a:p>
        </p:txBody>
      </p:sp>
    </p:spTree>
    <p:extLst>
      <p:ext uri="{BB962C8B-B14F-4D97-AF65-F5344CB8AC3E}">
        <p14:creationId xmlns:p14="http://schemas.microsoft.com/office/powerpoint/2010/main" val="2729556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20</a:t>
            </a:fld>
            <a:endParaRPr lang="en-US"/>
          </a:p>
        </p:txBody>
      </p:sp>
    </p:spTree>
    <p:extLst>
      <p:ext uri="{BB962C8B-B14F-4D97-AF65-F5344CB8AC3E}">
        <p14:creationId xmlns:p14="http://schemas.microsoft.com/office/powerpoint/2010/main" val="4181575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00"/>
              </a:spcBef>
              <a:spcAft>
                <a:spcPts val="1200"/>
              </a:spcAft>
            </a:pPr>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22</a:t>
            </a:fld>
            <a:endParaRPr lang="en-US"/>
          </a:p>
        </p:txBody>
      </p:sp>
    </p:spTree>
    <p:extLst>
      <p:ext uri="{BB962C8B-B14F-4D97-AF65-F5344CB8AC3E}">
        <p14:creationId xmlns:p14="http://schemas.microsoft.com/office/powerpoint/2010/main" val="1760854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a:t>
            </a:fld>
            <a:endParaRPr lang="en-US"/>
          </a:p>
        </p:txBody>
      </p:sp>
    </p:spTree>
    <p:extLst>
      <p:ext uri="{BB962C8B-B14F-4D97-AF65-F5344CB8AC3E}">
        <p14:creationId xmlns:p14="http://schemas.microsoft.com/office/powerpoint/2010/main" val="60992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23</a:t>
            </a:fld>
            <a:endParaRPr lang="en-US"/>
          </a:p>
        </p:txBody>
      </p:sp>
    </p:spTree>
    <p:extLst>
      <p:ext uri="{BB962C8B-B14F-4D97-AF65-F5344CB8AC3E}">
        <p14:creationId xmlns:p14="http://schemas.microsoft.com/office/powerpoint/2010/main" val="266693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24</a:t>
            </a:fld>
            <a:endParaRPr lang="en-US"/>
          </a:p>
        </p:txBody>
      </p:sp>
    </p:spTree>
    <p:extLst>
      <p:ext uri="{BB962C8B-B14F-4D97-AF65-F5344CB8AC3E}">
        <p14:creationId xmlns:p14="http://schemas.microsoft.com/office/powerpoint/2010/main" val="24057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25</a:t>
            </a:fld>
            <a:endParaRPr lang="en-US"/>
          </a:p>
        </p:txBody>
      </p:sp>
    </p:spTree>
    <p:extLst>
      <p:ext uri="{BB962C8B-B14F-4D97-AF65-F5344CB8AC3E}">
        <p14:creationId xmlns:p14="http://schemas.microsoft.com/office/powerpoint/2010/main" val="1629234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26</a:t>
            </a:fld>
            <a:endParaRPr lang="en-US"/>
          </a:p>
        </p:txBody>
      </p:sp>
    </p:spTree>
    <p:extLst>
      <p:ext uri="{BB962C8B-B14F-4D97-AF65-F5344CB8AC3E}">
        <p14:creationId xmlns:p14="http://schemas.microsoft.com/office/powerpoint/2010/main" val="2256476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27</a:t>
            </a:fld>
            <a:endParaRPr lang="en-US"/>
          </a:p>
        </p:txBody>
      </p:sp>
    </p:spTree>
    <p:extLst>
      <p:ext uri="{BB962C8B-B14F-4D97-AF65-F5344CB8AC3E}">
        <p14:creationId xmlns:p14="http://schemas.microsoft.com/office/powerpoint/2010/main" val="136081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28</a:t>
            </a:fld>
            <a:endParaRPr lang="en-US"/>
          </a:p>
        </p:txBody>
      </p:sp>
    </p:spTree>
    <p:extLst>
      <p:ext uri="{BB962C8B-B14F-4D97-AF65-F5344CB8AC3E}">
        <p14:creationId xmlns:p14="http://schemas.microsoft.com/office/powerpoint/2010/main" val="1924534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212725"/>
            <a:ext cx="4213225" cy="2370138"/>
          </a:xfrm>
        </p:spPr>
      </p:sp>
      <p:sp>
        <p:nvSpPr>
          <p:cNvPr id="3" name="Notes Placeholder 2"/>
          <p:cNvSpPr>
            <a:spLocks noGrp="1"/>
          </p:cNvSpPr>
          <p:nvPr>
            <p:ph type="body" idx="1"/>
          </p:nvPr>
        </p:nvSpPr>
        <p:spPr/>
        <p:txBody>
          <a:bodyPr/>
          <a:lstStyle/>
          <a:p>
            <a:pPr defTabSz="1417229">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32</a:t>
            </a:fld>
            <a:endParaRPr lang="en-US"/>
          </a:p>
        </p:txBody>
      </p:sp>
    </p:spTree>
    <p:extLst>
      <p:ext uri="{BB962C8B-B14F-4D97-AF65-F5344CB8AC3E}">
        <p14:creationId xmlns:p14="http://schemas.microsoft.com/office/powerpoint/2010/main" val="235094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212725"/>
            <a:ext cx="4213225" cy="2370138"/>
          </a:xfrm>
        </p:spPr>
      </p:sp>
      <p:sp>
        <p:nvSpPr>
          <p:cNvPr id="3" name="Notes Placeholder 2"/>
          <p:cNvSpPr>
            <a:spLocks noGrp="1"/>
          </p:cNvSpPr>
          <p:nvPr>
            <p:ph type="body" idx="1"/>
          </p:nvPr>
        </p:nvSpPr>
        <p:spPr/>
        <p:txBody>
          <a:bodyPr/>
          <a:lstStyle/>
          <a:p>
            <a:pPr defTabSz="1417229">
              <a:defRPr/>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33</a:t>
            </a:fld>
            <a:endParaRPr lang="en-US"/>
          </a:p>
        </p:txBody>
      </p:sp>
    </p:spTree>
    <p:extLst>
      <p:ext uri="{BB962C8B-B14F-4D97-AF65-F5344CB8AC3E}">
        <p14:creationId xmlns:p14="http://schemas.microsoft.com/office/powerpoint/2010/main" val="1042456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212725"/>
            <a:ext cx="4213225" cy="2370138"/>
          </a:xfrm>
        </p:spPr>
      </p:sp>
      <p:sp>
        <p:nvSpPr>
          <p:cNvPr id="3" name="Notes Placeholder 2"/>
          <p:cNvSpPr>
            <a:spLocks noGrp="1"/>
          </p:cNvSpPr>
          <p:nvPr>
            <p:ph type="body" idx="1"/>
          </p:nvPr>
        </p:nvSpPr>
        <p:spPr/>
        <p:txBody>
          <a:bodyPr/>
          <a:lstStyle/>
          <a:p>
            <a:pPr defTabSz="1417229">
              <a:defRPr/>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34</a:t>
            </a:fld>
            <a:endParaRPr lang="en-US"/>
          </a:p>
        </p:txBody>
      </p:sp>
    </p:spTree>
    <p:extLst>
      <p:ext uri="{BB962C8B-B14F-4D97-AF65-F5344CB8AC3E}">
        <p14:creationId xmlns:p14="http://schemas.microsoft.com/office/powerpoint/2010/main" val="419591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212725"/>
            <a:ext cx="4213225" cy="2370138"/>
          </a:xfrm>
        </p:spPr>
      </p:sp>
      <p:sp>
        <p:nvSpPr>
          <p:cNvPr id="3" name="Notes Placeholder 2"/>
          <p:cNvSpPr>
            <a:spLocks noGrp="1"/>
          </p:cNvSpPr>
          <p:nvPr>
            <p:ph type="body" idx="1"/>
          </p:nvPr>
        </p:nvSpPr>
        <p:spPr/>
        <p:txBody>
          <a:bodyPr/>
          <a:lstStyle/>
          <a:p>
            <a:pPr defTabSz="1417229">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35</a:t>
            </a:fld>
            <a:endParaRPr lang="en-US"/>
          </a:p>
        </p:txBody>
      </p:sp>
    </p:spTree>
    <p:extLst>
      <p:ext uri="{BB962C8B-B14F-4D97-AF65-F5344CB8AC3E}">
        <p14:creationId xmlns:p14="http://schemas.microsoft.com/office/powerpoint/2010/main" val="120681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Helvetica Neue"/>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a:t>
            </a:fld>
            <a:endParaRPr lang="en-US"/>
          </a:p>
        </p:txBody>
      </p:sp>
    </p:spTree>
    <p:extLst>
      <p:ext uri="{BB962C8B-B14F-4D97-AF65-F5344CB8AC3E}">
        <p14:creationId xmlns:p14="http://schemas.microsoft.com/office/powerpoint/2010/main" val="18797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5888" y="212725"/>
            <a:ext cx="4213225" cy="2370138"/>
          </a:xfrm>
        </p:spPr>
      </p:sp>
      <p:sp>
        <p:nvSpPr>
          <p:cNvPr id="3" name="Notes Placeholder 2"/>
          <p:cNvSpPr>
            <a:spLocks noGrp="1"/>
          </p:cNvSpPr>
          <p:nvPr>
            <p:ph type="body" idx="1"/>
          </p:nvPr>
        </p:nvSpPr>
        <p:spPr/>
        <p:txBody>
          <a:bodyPr/>
          <a:lstStyle/>
          <a:p>
            <a:pPr defTabSz="1417229">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36</a:t>
            </a:fld>
            <a:endParaRPr lang="en-US"/>
          </a:p>
        </p:txBody>
      </p:sp>
    </p:spTree>
    <p:extLst>
      <p:ext uri="{BB962C8B-B14F-4D97-AF65-F5344CB8AC3E}">
        <p14:creationId xmlns:p14="http://schemas.microsoft.com/office/powerpoint/2010/main" val="3447875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38</a:t>
            </a:fld>
            <a:endParaRPr lang="en-US"/>
          </a:p>
        </p:txBody>
      </p:sp>
    </p:spTree>
    <p:extLst>
      <p:ext uri="{BB962C8B-B14F-4D97-AF65-F5344CB8AC3E}">
        <p14:creationId xmlns:p14="http://schemas.microsoft.com/office/powerpoint/2010/main" val="543956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39</a:t>
            </a:fld>
            <a:endParaRPr lang="en-US"/>
          </a:p>
        </p:txBody>
      </p:sp>
    </p:spTree>
    <p:extLst>
      <p:ext uri="{BB962C8B-B14F-4D97-AF65-F5344CB8AC3E}">
        <p14:creationId xmlns:p14="http://schemas.microsoft.com/office/powerpoint/2010/main" val="168373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40</a:t>
            </a:fld>
            <a:endParaRPr lang="en-US"/>
          </a:p>
        </p:txBody>
      </p:sp>
    </p:spTree>
    <p:extLst>
      <p:ext uri="{BB962C8B-B14F-4D97-AF65-F5344CB8AC3E}">
        <p14:creationId xmlns:p14="http://schemas.microsoft.com/office/powerpoint/2010/main" val="3444837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41</a:t>
            </a:fld>
            <a:endParaRPr lang="en-US"/>
          </a:p>
        </p:txBody>
      </p:sp>
    </p:spTree>
    <p:extLst>
      <p:ext uri="{BB962C8B-B14F-4D97-AF65-F5344CB8AC3E}">
        <p14:creationId xmlns:p14="http://schemas.microsoft.com/office/powerpoint/2010/main" val="3938253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42</a:t>
            </a:fld>
            <a:endParaRPr lang="en-US"/>
          </a:p>
        </p:txBody>
      </p:sp>
    </p:spTree>
    <p:extLst>
      <p:ext uri="{BB962C8B-B14F-4D97-AF65-F5344CB8AC3E}">
        <p14:creationId xmlns:p14="http://schemas.microsoft.com/office/powerpoint/2010/main" val="116384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43</a:t>
            </a:fld>
            <a:endParaRPr lang="en-US"/>
          </a:p>
        </p:txBody>
      </p:sp>
    </p:spTree>
    <p:extLst>
      <p:ext uri="{BB962C8B-B14F-4D97-AF65-F5344CB8AC3E}">
        <p14:creationId xmlns:p14="http://schemas.microsoft.com/office/powerpoint/2010/main" val="4015605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44</a:t>
            </a:fld>
            <a:endParaRPr lang="en-US"/>
          </a:p>
        </p:txBody>
      </p:sp>
    </p:spTree>
    <p:extLst>
      <p:ext uri="{BB962C8B-B14F-4D97-AF65-F5344CB8AC3E}">
        <p14:creationId xmlns:p14="http://schemas.microsoft.com/office/powerpoint/2010/main" val="2496369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45</a:t>
            </a:fld>
            <a:endParaRPr lang="en-US"/>
          </a:p>
        </p:txBody>
      </p:sp>
    </p:spTree>
    <p:extLst>
      <p:ext uri="{BB962C8B-B14F-4D97-AF65-F5344CB8AC3E}">
        <p14:creationId xmlns:p14="http://schemas.microsoft.com/office/powerpoint/2010/main" val="458221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a:tabLst>
                <a:tab pos="736824" algn="l"/>
              </a:tabLst>
            </a:pPr>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47</a:t>
            </a:fld>
            <a:endParaRPr lang="en-US"/>
          </a:p>
        </p:txBody>
      </p:sp>
    </p:spTree>
    <p:extLst>
      <p:ext uri="{BB962C8B-B14F-4D97-AF65-F5344CB8AC3E}">
        <p14:creationId xmlns:p14="http://schemas.microsoft.com/office/powerpoint/2010/main" val="98796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111111"/>
              </a:solidFill>
              <a:latin typeface="Roboto"/>
              <a:ea typeface="Roboto"/>
              <a:cs typeface="Roboto"/>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a:t>
            </a:fld>
            <a:endParaRPr lang="en-US"/>
          </a:p>
        </p:txBody>
      </p:sp>
    </p:spTree>
    <p:extLst>
      <p:ext uri="{BB962C8B-B14F-4D97-AF65-F5344CB8AC3E}">
        <p14:creationId xmlns:p14="http://schemas.microsoft.com/office/powerpoint/2010/main" val="1109201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t>48</a:t>
            </a:fld>
            <a:endParaRPr lang="en-US"/>
          </a:p>
        </p:txBody>
      </p:sp>
    </p:spTree>
    <p:extLst>
      <p:ext uri="{BB962C8B-B14F-4D97-AF65-F5344CB8AC3E}">
        <p14:creationId xmlns:p14="http://schemas.microsoft.com/office/powerpoint/2010/main" val="92928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6</a:t>
            </a:fld>
            <a:endParaRPr lang="en-US"/>
          </a:p>
        </p:txBody>
      </p:sp>
    </p:spTree>
    <p:extLst>
      <p:ext uri="{BB962C8B-B14F-4D97-AF65-F5344CB8AC3E}">
        <p14:creationId xmlns:p14="http://schemas.microsoft.com/office/powerpoint/2010/main" val="106956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7</a:t>
            </a:fld>
            <a:endParaRPr lang="en-US"/>
          </a:p>
        </p:txBody>
      </p:sp>
    </p:spTree>
    <p:extLst>
      <p:ext uri="{BB962C8B-B14F-4D97-AF65-F5344CB8AC3E}">
        <p14:creationId xmlns:p14="http://schemas.microsoft.com/office/powerpoint/2010/main" val="263556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8</a:t>
            </a:fld>
            <a:endParaRPr lang="en-US"/>
          </a:p>
        </p:txBody>
      </p:sp>
    </p:spTree>
    <p:extLst>
      <p:ext uri="{BB962C8B-B14F-4D97-AF65-F5344CB8AC3E}">
        <p14:creationId xmlns:p14="http://schemas.microsoft.com/office/powerpoint/2010/main" val="3698477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algn="l"/>
            <a:endParaRPr lang="en-US" b="1">
              <a:solidFill>
                <a:srgbClr val="453E51"/>
              </a:solidFill>
              <a:latin typeface="Red Hat Display"/>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9</a:t>
            </a:fld>
            <a:endParaRPr lang="en-US"/>
          </a:p>
        </p:txBody>
      </p:sp>
    </p:spTree>
    <p:extLst>
      <p:ext uri="{BB962C8B-B14F-4D97-AF65-F5344CB8AC3E}">
        <p14:creationId xmlns:p14="http://schemas.microsoft.com/office/powerpoint/2010/main" val="1359683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10</a:t>
            </a:fld>
            <a:endParaRPr lang="en-US"/>
          </a:p>
        </p:txBody>
      </p:sp>
    </p:spTree>
    <p:extLst>
      <p:ext uri="{BB962C8B-B14F-4D97-AF65-F5344CB8AC3E}">
        <p14:creationId xmlns:p14="http://schemas.microsoft.com/office/powerpoint/2010/main" val="181771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4/19/2024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D58C-FF5B-4F23-1F79-CD190CCC9F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86BDB-6FA8-156F-BFF0-5B0B34B80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36071-E619-0A2B-4247-B90CC47E6CA0}"/>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5" name="Footer Placeholder 4">
            <a:extLst>
              <a:ext uri="{FF2B5EF4-FFF2-40B4-BE49-F238E27FC236}">
                <a16:creationId xmlns:a16="http://schemas.microsoft.com/office/drawing/2014/main" id="{F597AE0A-9ED0-9D61-02BE-3A9137457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F439A-28B4-A158-0F03-A209F5C612D5}"/>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404489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E2C-DE0A-593F-9060-041F9D021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EB81D-DDAC-F2B8-33F1-0E21BE7E4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79860-F49C-4669-0F29-1DC92BB73060}"/>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5" name="Footer Placeholder 4">
            <a:extLst>
              <a:ext uri="{FF2B5EF4-FFF2-40B4-BE49-F238E27FC236}">
                <a16:creationId xmlns:a16="http://schemas.microsoft.com/office/drawing/2014/main" id="{923375BF-E8A1-3DCE-596B-3491E7AE9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9D00B-3C04-41ED-EE2E-E807B22D9986}"/>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197394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FD9C-F040-1C86-8DE6-9572C61BE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7BA04-3D47-6504-EC15-6D189EFA70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99CBF-727E-C20D-9255-33E28E269A47}"/>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5" name="Footer Placeholder 4">
            <a:extLst>
              <a:ext uri="{FF2B5EF4-FFF2-40B4-BE49-F238E27FC236}">
                <a16:creationId xmlns:a16="http://schemas.microsoft.com/office/drawing/2014/main" id="{D58194F8-09DB-B2EB-E2D7-4EEB2F647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21254-9386-A11C-4CE6-EE978C7024F4}"/>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335115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9D44-9AB9-2B97-3882-298A8964B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548AD-42BA-B46D-4BE3-A434FAD923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DBFA3-2E1E-5C71-36DE-D00F3D93AA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90A48-1A17-77C6-524A-9B7A6BA47950}"/>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6" name="Footer Placeholder 5">
            <a:extLst>
              <a:ext uri="{FF2B5EF4-FFF2-40B4-BE49-F238E27FC236}">
                <a16:creationId xmlns:a16="http://schemas.microsoft.com/office/drawing/2014/main" id="{3BD770B7-1CFA-67C1-5831-18954327E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121E6-9A0E-498F-1472-5326A8587A0E}"/>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803450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6196-E428-A72B-EB6B-EF3F3705CA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49B0A-7E30-0DAA-9654-D59E65D93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AB184-304D-EC2C-5C1E-DEA2FF6F0C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D5815-6F41-C6CD-F771-2C8F8C88E9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D23EC-2C00-8F49-53C8-76673A524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70714-7630-57F0-898D-722002264804}"/>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8" name="Footer Placeholder 7">
            <a:extLst>
              <a:ext uri="{FF2B5EF4-FFF2-40B4-BE49-F238E27FC236}">
                <a16:creationId xmlns:a16="http://schemas.microsoft.com/office/drawing/2014/main" id="{D3F9E49C-288E-1A1E-9582-297DC7654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9C694F-FFB2-4F5E-A305-705F58C8819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697619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FDAA-0D43-0DAB-5B84-D83DB486C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F479A-7D85-9D80-1DD9-FA9CB37ECA51}"/>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4" name="Footer Placeholder 3">
            <a:extLst>
              <a:ext uri="{FF2B5EF4-FFF2-40B4-BE49-F238E27FC236}">
                <a16:creationId xmlns:a16="http://schemas.microsoft.com/office/drawing/2014/main" id="{9482DE44-4D35-2491-8D53-7515F4CC91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B7C673-29C9-5FCC-C373-6A4258736FEA}"/>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3224451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EB1ED-956F-7B7F-570F-60859FB135B6}"/>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3" name="Footer Placeholder 2">
            <a:extLst>
              <a:ext uri="{FF2B5EF4-FFF2-40B4-BE49-F238E27FC236}">
                <a16:creationId xmlns:a16="http://schemas.microsoft.com/office/drawing/2014/main" id="{39CAC918-3263-DF6C-77AA-ECF57BE4D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604C2-8C98-3448-92BF-C3FB4AC3709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196961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341E-C68E-611B-123A-F2DF78114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46F6F-4726-93F5-318E-5FE184847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D6E283-CB0D-4E57-F42E-E43684BA9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F54F9-0181-7483-ECCC-223E4D6D9C99}"/>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6" name="Footer Placeholder 5">
            <a:extLst>
              <a:ext uri="{FF2B5EF4-FFF2-40B4-BE49-F238E27FC236}">
                <a16:creationId xmlns:a16="http://schemas.microsoft.com/office/drawing/2014/main" id="{EA931D5A-491F-4E91-E5B4-152A8630F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FB6BD-A193-92CB-4454-F319D395B9DF}"/>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83815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91B4-2F2A-F0AD-C3BA-0F867D2DA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9513B-9A84-F7BB-B05A-9E0EA8E6F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D7DFC8-D9A2-D30D-18F2-0B119BF4B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7EFB2-F38D-B151-FE32-7FAF5F22C531}"/>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6" name="Footer Placeholder 5">
            <a:extLst>
              <a:ext uri="{FF2B5EF4-FFF2-40B4-BE49-F238E27FC236}">
                <a16:creationId xmlns:a16="http://schemas.microsoft.com/office/drawing/2014/main" id="{036CB8EB-401D-779B-22CE-F3CD3707B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68C6F-4A41-8004-1196-EDE0E6645B5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858856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4FDE-B667-10B0-7ED0-3D26915A2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75A46-D11F-5099-36FF-2C801817F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ADE71-94FC-FB4E-CCB9-16FABCCE5111}"/>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5" name="Footer Placeholder 4">
            <a:extLst>
              <a:ext uri="{FF2B5EF4-FFF2-40B4-BE49-F238E27FC236}">
                <a16:creationId xmlns:a16="http://schemas.microsoft.com/office/drawing/2014/main" id="{BE39FBFC-509C-C5D1-DC5A-1CB29CE80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4E38B-4B66-400C-D10B-CC4CAD306B71}"/>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63148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CA193B-9DC4-87BD-8959-FBB6AC39C7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742054-B4C7-6DDF-5A2D-7ACDED491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14B7C-0FFF-74A3-8698-A23D5F265CB6}"/>
              </a:ext>
            </a:extLst>
          </p:cNvPr>
          <p:cNvSpPr>
            <a:spLocks noGrp="1"/>
          </p:cNvSpPr>
          <p:nvPr>
            <p:ph type="dt" sz="half" idx="10"/>
          </p:nvPr>
        </p:nvSpPr>
        <p:spPr/>
        <p:txBody>
          <a:bodyPr/>
          <a:lstStyle/>
          <a:p>
            <a:fld id="{AD7545A9-CED9-423C-8091-A84DDB9945F9}" type="datetimeFigureOut">
              <a:rPr lang="en-US" smtClean="0"/>
              <a:t>4/19/2024</a:t>
            </a:fld>
            <a:endParaRPr lang="en-US"/>
          </a:p>
        </p:txBody>
      </p:sp>
      <p:sp>
        <p:nvSpPr>
          <p:cNvPr id="5" name="Footer Placeholder 4">
            <a:extLst>
              <a:ext uri="{FF2B5EF4-FFF2-40B4-BE49-F238E27FC236}">
                <a16:creationId xmlns:a16="http://schemas.microsoft.com/office/drawing/2014/main" id="{200799B9-090B-B98A-6431-C4ECD6F51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85065-CC91-4811-076B-FA172CB77CE7}"/>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1907839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989618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2520084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344218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2264564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4/19/2024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842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94248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728932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6736" y="1981200"/>
            <a:ext cx="2021114" cy="27758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0160914" y="1866900"/>
            <a:ext cx="1882314" cy="4049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D9F8E55-7342-52C7-69ED-C6DF8957A6BD}"/>
              </a:ext>
            </a:extLst>
          </p:cNvPr>
          <p:cNvSpPr>
            <a:spLocks noGrp="1"/>
          </p:cNvSpPr>
          <p:nvPr>
            <p:ph sz="half" idx="10"/>
          </p:nvPr>
        </p:nvSpPr>
        <p:spPr>
          <a:xfrm>
            <a:off x="4395109" y="1981200"/>
            <a:ext cx="1455057" cy="19376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C24FE8A-DF51-D110-B826-5E448A490148}"/>
              </a:ext>
            </a:extLst>
          </p:cNvPr>
          <p:cNvSpPr>
            <a:spLocks noGrp="1"/>
          </p:cNvSpPr>
          <p:nvPr>
            <p:ph sz="half" idx="11"/>
          </p:nvPr>
        </p:nvSpPr>
        <p:spPr>
          <a:xfrm>
            <a:off x="5857425" y="1981200"/>
            <a:ext cx="1429657" cy="24275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E026CE2F-1C1B-298B-4E19-A4DEE4A29580}"/>
              </a:ext>
            </a:extLst>
          </p:cNvPr>
          <p:cNvSpPr>
            <a:spLocks noGrp="1"/>
          </p:cNvSpPr>
          <p:nvPr>
            <p:ph sz="half" idx="12"/>
          </p:nvPr>
        </p:nvSpPr>
        <p:spPr>
          <a:xfrm>
            <a:off x="7261682" y="1981200"/>
            <a:ext cx="1455057" cy="3820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93DC46F-46AB-E8F9-FBE4-9228F7AD73A0}"/>
              </a:ext>
            </a:extLst>
          </p:cNvPr>
          <p:cNvSpPr>
            <a:spLocks noGrp="1"/>
          </p:cNvSpPr>
          <p:nvPr>
            <p:ph sz="half" idx="13"/>
          </p:nvPr>
        </p:nvSpPr>
        <p:spPr>
          <a:xfrm>
            <a:off x="8756657" y="1981200"/>
            <a:ext cx="1429658" cy="40494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9398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155170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400873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4/19/2024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166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spcBef>
                <a:spcPts val="800"/>
              </a:spcBef>
              <a:defRPr/>
            </a:pPr>
            <a:r>
              <a:rPr lang="en-US" altLang="en-US" sz="1100" b="1">
                <a:solidFill>
                  <a:schemeClr val="tx1"/>
                </a:solidFill>
                <a:latin typeface="Arial" panose="020B0604020202020204" pitchFamily="34" charset="0"/>
              </a:rPr>
              <a:t>CALIFORNIA DEPARTMENT OF EDUCATION</a:t>
            </a:r>
            <a:br>
              <a:rPr lang="en-US" altLang="en-US" sz="1100" b="1">
                <a:solidFill>
                  <a:schemeClr val="tx1"/>
                </a:solidFill>
                <a:latin typeface="Arial" panose="020B0604020202020204" pitchFamily="34" charset="0"/>
              </a:rPr>
            </a:br>
            <a:r>
              <a:rPr lang="en-US" altLang="en-US" sz="1100">
                <a:solidFill>
                  <a:schemeClr val="tx1"/>
                </a:solidFill>
                <a:latin typeface="Arial" panose="020B0604020202020204" pitchFamily="34" charset="0"/>
              </a:rPr>
              <a:t>Tony Thurmond, State Superintendent of Public Instruction</a:t>
            </a:r>
            <a:endParaRPr lang="en-US" altLang="en-US" sz="1200" b="1">
              <a:solidFill>
                <a:schemeClr val="tx1"/>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592793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3480307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510706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1643966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pPr>
                <a:defRPr/>
              </a:pPr>
              <a:t>4/19/2024</a:t>
            </a:fld>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pPr>
                <a:defRPr/>
              </a:pPr>
              <a:t>‹#›</a:t>
            </a:fld>
            <a:endParaRPr lang="en-US"/>
          </a:p>
        </p:txBody>
      </p:sp>
    </p:spTree>
    <p:extLst>
      <p:ext uri="{BB962C8B-B14F-4D97-AF65-F5344CB8AC3E}">
        <p14:creationId xmlns:p14="http://schemas.microsoft.com/office/powerpoint/2010/main" val="1580111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854846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419020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3190071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Tree>
    <p:extLst>
      <p:ext uri="{BB962C8B-B14F-4D97-AF65-F5344CB8AC3E}">
        <p14:creationId xmlns:p14="http://schemas.microsoft.com/office/powerpoint/2010/main" val="2146551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4/19/2024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2557402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64182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956122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790227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2288541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t>‹#›</a:t>
            </a:fld>
            <a:endParaRPr lang="en-US" altLang="en-US"/>
          </a:p>
        </p:txBody>
      </p:sp>
      <p:sp>
        <p:nvSpPr>
          <p:cNvPr id="7" name="Content Placeholder 6"/>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832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
        <p:nvSpPr>
          <p:cNvPr id="7" name="Content Placeholder 6"/>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534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t>4/19/2024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141944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63843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019398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fld id="{A935ACD9-0DAA-478F-B516-11CD936CED7B}" type="datetimeFigureOut">
              <a:rPr lang="en-US">
                <a:solidFill>
                  <a:srgbClr val="000000"/>
                </a:solidFill>
              </a:rPr>
              <a:pPr>
                <a:defRPr/>
              </a:pPr>
              <a:t>4/19/2024</a:t>
            </a:fld>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pPr/>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83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93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1FE7C64F-1197-E8B1-2BEA-B09EB38B2403}"/>
              </a:ext>
            </a:extLst>
          </p:cNvPr>
          <p:cNvSpPr>
            <a:spLocks noGrp="1"/>
          </p:cNvSpPr>
          <p:nvPr>
            <p:ph sz="quarter" idx="16"/>
          </p:nvPr>
        </p:nvSpPr>
        <p:spPr>
          <a:xfrm>
            <a:off x="9726650" y="36417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35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2.jpeg"/><Relationship Id="rId4" Type="http://schemas.openxmlformats.org/officeDocument/2006/relationships/slideLayout" Target="../slideLayouts/slideLayout47.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image" Target="../media/image2.jpeg"/><Relationship Id="rId4" Type="http://schemas.openxmlformats.org/officeDocument/2006/relationships/slideLayout" Target="../slideLayouts/slideLayout5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714" r:id="rId5"/>
    <p:sldLayoutId id="2147483664" r:id="rId6"/>
    <p:sldLayoutId id="2147483712" r:id="rId7"/>
    <p:sldLayoutId id="2147483667" r:id="rId8"/>
    <p:sldLayoutId id="2147483713" r:id="rId9"/>
    <p:sldLayoutId id="2147483665" r:id="rId10"/>
    <p:sldLayoutId id="214748366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06FBB-31CF-65D7-C754-0C54F83C3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8F99C9-44A7-3E3F-2054-D7181A4CB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EBADB-D1BB-5171-6950-DDA088446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7545A9-CED9-423C-8091-A84DDB9945F9}" type="datetimeFigureOut">
              <a:rPr lang="en-US" smtClean="0"/>
              <a:t>4/19/2024</a:t>
            </a:fld>
            <a:endParaRPr lang="en-US"/>
          </a:p>
        </p:txBody>
      </p:sp>
      <p:sp>
        <p:nvSpPr>
          <p:cNvPr id="5" name="Footer Placeholder 4">
            <a:extLst>
              <a:ext uri="{FF2B5EF4-FFF2-40B4-BE49-F238E27FC236}">
                <a16:creationId xmlns:a16="http://schemas.microsoft.com/office/drawing/2014/main" id="{7F999E05-97D2-3321-24DE-910A9819E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48B154-5CA0-24CD-6FB1-C939D0FE6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C6B5A1-B79E-4921-A29B-3B7F97CD5B23}" type="slidenum">
              <a:rPr lang="en-US" smtClean="0"/>
              <a:t>‹#›</a:t>
            </a:fld>
            <a:endParaRPr lang="en-US"/>
          </a:p>
        </p:txBody>
      </p:sp>
    </p:spTree>
    <p:extLst>
      <p:ext uri="{BB962C8B-B14F-4D97-AF65-F5344CB8AC3E}">
        <p14:creationId xmlns:p14="http://schemas.microsoft.com/office/powerpoint/2010/main" val="137524223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4400796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3943933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45CA088-98AF-4DF2-8493-E1610DC2B74C}" type="slidenum">
              <a:rPr lang="en-US" altLang="en-US"/>
              <a:pPr>
                <a:defRPr/>
              </a:pPr>
              <a:t>‹#›</a:t>
            </a:fld>
            <a:endParaRPr lang="en-US" altLang="en-US"/>
          </a:p>
        </p:txBody>
      </p:sp>
      <p:pic>
        <p:nvPicPr>
          <p:cNvPr id="1032" name="Picture 11" descr="Official Seal of the California Department of Education"/>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chemeClr val="bg1"/>
                </a:solidFill>
                <a:latin typeface="Arial" panose="020B0604020202020204" pitchFamily="34" charset="0"/>
              </a:rPr>
              <a:t>TONY</a:t>
            </a:r>
            <a:r>
              <a:rPr lang="en-US" altLang="en-US" sz="1200" b="1" baseline="0">
                <a:solidFill>
                  <a:schemeClr val="bg1"/>
                </a:solidFill>
                <a:latin typeface="Arial" panose="020B0604020202020204" pitchFamily="34" charset="0"/>
              </a:rPr>
              <a:t> THURMOND</a:t>
            </a:r>
            <a:br>
              <a:rPr lang="en-US" altLang="en-US" sz="1000" b="1">
                <a:solidFill>
                  <a:schemeClr val="bg1"/>
                </a:solidFill>
                <a:latin typeface="Arial" panose="020B0604020202020204" pitchFamily="34" charset="0"/>
              </a:rPr>
            </a:br>
            <a:r>
              <a:rPr lang="en-US" altLang="en-US" sz="1000">
                <a:solidFill>
                  <a:schemeClr val="bg1"/>
                </a:solidFill>
                <a:latin typeface="Arial" panose="020B0604020202020204" pitchFamily="34" charset="0"/>
              </a:rPr>
              <a:t>State Superintendent </a:t>
            </a:r>
            <a:br>
              <a:rPr lang="en-US" altLang="en-US" sz="1000">
                <a:solidFill>
                  <a:schemeClr val="bg1"/>
                </a:solidFill>
                <a:latin typeface="Arial" panose="020B0604020202020204" pitchFamily="34" charset="0"/>
              </a:rPr>
            </a:br>
            <a:r>
              <a:rPr lang="en-US" altLang="en-US" sz="1000">
                <a:solidFill>
                  <a:schemeClr val="bg1"/>
                </a:solidFill>
                <a:latin typeface="Arial" panose="020B0604020202020204" pitchFamily="34" charset="0"/>
              </a:rPr>
              <a:t>of Public Instruction</a:t>
            </a:r>
            <a:endParaRPr lang="en-US" altLang="en-US" sz="1000">
              <a:solidFill>
                <a:schemeClr val="bg1"/>
              </a:solidFill>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18762118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158860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11201469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hyperlink" Target="mailto:KITfunds@cde.ca.gov"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LFSGrant@cde.ca.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cdg@cde.ca.gov"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e.ca.gov/fg/fo/r9/ffvp24rfa.as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mailto:FFVP@cde.c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kdunphey@strength.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mailto:rrahman@strength.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mailto:beth@foodinsightgroup.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bestpractices.nokidhungry.org/resource/national-school-breakfast-week-2024?mc_cid=d7876519a3&amp;mc_eid=727f7fd3e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dnews.com/university-city-high-launches-compostable-utensils-pilot-progra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Tuesday @ 2 </a:t>
            </a:r>
            <a:br>
              <a:rPr lang="en-US" b="1"/>
            </a:br>
            <a:r>
              <a:rPr lang="en-US" b="1"/>
              <a:t>School Nutrition Town Hall </a:t>
            </a:r>
            <a:br>
              <a:rPr lang="en-US" b="1"/>
            </a:br>
            <a:r>
              <a:rPr lang="en-US" b="1"/>
              <a:t>March 26, 2024</a:t>
            </a:r>
          </a:p>
        </p:txBody>
      </p:sp>
      <p:pic>
        <p:nvPicPr>
          <p:cNvPr id="7" name="Content Placeholder 6">
            <a:extLst>
              <a:ext uri="{FF2B5EF4-FFF2-40B4-BE49-F238E27FC236}">
                <a16:creationId xmlns:a16="http://schemas.microsoft.com/office/drawing/2014/main" id="{30A8F9FB-7912-56AB-D5A5-63EA8ABEDC9D}"/>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95750" y="2331845"/>
            <a:ext cx="3632499" cy="2420541"/>
          </a:xfrm>
          <a:prstGeom prst="rect">
            <a:avLst/>
          </a:prstGeom>
          <a:ln>
            <a:noFill/>
          </a:ln>
          <a:effectLst>
            <a:outerShdw blurRad="190500" algn="tl" rotWithShape="0">
              <a:srgbClr val="000000">
                <a:alpha val="70000"/>
              </a:srgbClr>
            </a:outerShdw>
          </a:effectLst>
        </p:spPr>
      </p:pic>
      <p:sp>
        <p:nvSpPr>
          <p:cNvPr id="3" name="Content Placeholder 2"/>
          <p:cNvSpPr>
            <a:spLocks noGrp="1"/>
          </p:cNvSpPr>
          <p:nvPr>
            <p:ph sz="half" idx="1"/>
          </p:nvPr>
        </p:nvSpPr>
        <p:spPr>
          <a:xfrm>
            <a:off x="3803426" y="5058208"/>
            <a:ext cx="6445025" cy="1143000"/>
          </a:xfrm>
        </p:spPr>
        <p:txBody>
          <a:bodyPr/>
          <a:lstStyle/>
          <a:p>
            <a:pPr marL="0" indent="0" algn="ctr">
              <a:buNone/>
            </a:pPr>
            <a:r>
              <a:rPr lang="en-US" sz="2800" b="1" dirty="0">
                <a:latin typeface="+mj-lt"/>
                <a:ea typeface="Verdana" panose="020B0604030504040204" pitchFamily="34" charset="0"/>
                <a:cs typeface="Verdana" panose="020B0604030504040204" pitchFamily="34" charset="0"/>
              </a:rPr>
              <a:t>California Department of Education </a:t>
            </a:r>
          </a:p>
          <a:p>
            <a:pPr marL="0" indent="0" algn="ctr">
              <a:buNone/>
            </a:pPr>
            <a:r>
              <a:rPr lang="en-US" sz="2800" b="1" dirty="0">
                <a:latin typeface="+mj-lt"/>
                <a:ea typeface="Verdana" panose="020B0604030504040204" pitchFamily="34" charset="0"/>
                <a:cs typeface="Verdana" panose="020B0604030504040204" pitchFamily="34" charset="0"/>
              </a:rPr>
              <a:t>Nutrition Services Division</a:t>
            </a:r>
          </a:p>
          <a:p>
            <a:pPr marL="0" indent="0" algn="ctr">
              <a:buNone/>
            </a:pPr>
            <a:endParaRPr lang="en-US" sz="2800"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7348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BC71-57F9-1110-4FCB-DC417BB790B2}"/>
              </a:ext>
            </a:extLst>
          </p:cNvPr>
          <p:cNvSpPr>
            <a:spLocks noGrp="1"/>
          </p:cNvSpPr>
          <p:nvPr>
            <p:ph type="title"/>
          </p:nvPr>
        </p:nvSpPr>
        <p:spPr/>
        <p:txBody>
          <a:bodyPr/>
          <a:lstStyle/>
          <a:p>
            <a:r>
              <a:rPr lang="en-US">
                <a:cs typeface="Arial"/>
              </a:rPr>
              <a:t>2023 Turnip the Beet Award Winners (1)</a:t>
            </a:r>
            <a:endParaRPr lang="en-US"/>
          </a:p>
        </p:txBody>
      </p:sp>
      <p:sp>
        <p:nvSpPr>
          <p:cNvPr id="5" name="Content Placeholder 4">
            <a:extLst>
              <a:ext uri="{FF2B5EF4-FFF2-40B4-BE49-F238E27FC236}">
                <a16:creationId xmlns:a16="http://schemas.microsoft.com/office/drawing/2014/main" id="{D8654EDA-6786-9D03-09CF-669182CA91F8}"/>
              </a:ext>
            </a:extLst>
          </p:cNvPr>
          <p:cNvSpPr>
            <a:spLocks noGrp="1"/>
          </p:cNvSpPr>
          <p:nvPr>
            <p:ph sz="half" idx="1"/>
          </p:nvPr>
        </p:nvSpPr>
        <p:spPr>
          <a:xfrm>
            <a:off x="2540000" y="1981200"/>
            <a:ext cx="5518150" cy="4267200"/>
          </a:xfrm>
        </p:spPr>
        <p:txBody>
          <a:bodyPr/>
          <a:lstStyle/>
          <a:p>
            <a:pPr>
              <a:spcBef>
                <a:spcPts val="0"/>
              </a:spcBef>
              <a:spcAft>
                <a:spcPts val="1200"/>
              </a:spcAft>
            </a:pPr>
            <a:r>
              <a:rPr lang="en-US" sz="2400" dirty="0">
                <a:cs typeface="Arial"/>
              </a:rPr>
              <a:t>Gold Award Winners</a:t>
            </a:r>
          </a:p>
          <a:p>
            <a:pPr lvl="1">
              <a:spcBef>
                <a:spcPts val="0"/>
              </a:spcBef>
              <a:spcAft>
                <a:spcPts val="1200"/>
              </a:spcAft>
              <a:buFont typeface="Courier New,monospace"/>
              <a:buChar char="o"/>
            </a:pPr>
            <a:r>
              <a:rPr lang="en-US" sz="2000" dirty="0">
                <a:cs typeface="Arial"/>
              </a:rPr>
              <a:t>Fullerton School District</a:t>
            </a:r>
          </a:p>
          <a:p>
            <a:pPr lvl="1">
              <a:spcBef>
                <a:spcPts val="0"/>
              </a:spcBef>
              <a:spcAft>
                <a:spcPts val="1200"/>
              </a:spcAft>
              <a:buFont typeface="Courier New,monospace"/>
              <a:buChar char="o"/>
            </a:pPr>
            <a:r>
              <a:rPr lang="en-US" sz="2000" dirty="0">
                <a:cs typeface="Arial"/>
              </a:rPr>
              <a:t>Goleta Union School District</a:t>
            </a:r>
          </a:p>
          <a:p>
            <a:pPr lvl="1">
              <a:spcBef>
                <a:spcPts val="0"/>
              </a:spcBef>
              <a:spcAft>
                <a:spcPts val="1200"/>
              </a:spcAft>
              <a:buFont typeface="Courier New,monospace"/>
              <a:buChar char="o"/>
            </a:pPr>
            <a:r>
              <a:rPr lang="en-US" sz="2000" dirty="0">
                <a:cs typeface="Arial"/>
              </a:rPr>
              <a:t>Moreno Valley USD</a:t>
            </a:r>
          </a:p>
          <a:p>
            <a:pPr lvl="1">
              <a:spcBef>
                <a:spcPts val="0"/>
              </a:spcBef>
              <a:spcAft>
                <a:spcPts val="1200"/>
              </a:spcAft>
              <a:buFont typeface="Courier New,monospace"/>
              <a:buChar char="o"/>
            </a:pPr>
            <a:r>
              <a:rPr lang="en-US" sz="2000" dirty="0">
                <a:cs typeface="Arial"/>
              </a:rPr>
              <a:t>Ontario Montclair School District</a:t>
            </a:r>
          </a:p>
          <a:p>
            <a:pPr lvl="1">
              <a:spcBef>
                <a:spcPts val="0"/>
              </a:spcBef>
              <a:spcAft>
                <a:spcPts val="1200"/>
              </a:spcAft>
              <a:buFont typeface="Courier New,monospace"/>
              <a:buChar char="o"/>
            </a:pPr>
            <a:r>
              <a:rPr lang="en-US" sz="2000" dirty="0">
                <a:cs typeface="Arial"/>
              </a:rPr>
              <a:t>Rialto USD</a:t>
            </a:r>
          </a:p>
          <a:p>
            <a:pPr lvl="1">
              <a:spcBef>
                <a:spcPts val="0"/>
              </a:spcBef>
              <a:spcAft>
                <a:spcPts val="1200"/>
              </a:spcAft>
              <a:buFont typeface="Courier New,monospace"/>
              <a:buChar char="o"/>
            </a:pPr>
            <a:r>
              <a:rPr lang="en-US" sz="2000" dirty="0">
                <a:cs typeface="Arial"/>
              </a:rPr>
              <a:t>Santa Cruz City Schools</a:t>
            </a:r>
          </a:p>
          <a:p>
            <a:pPr lvl="1">
              <a:spcBef>
                <a:spcPts val="0"/>
              </a:spcBef>
              <a:spcAft>
                <a:spcPts val="1200"/>
              </a:spcAft>
              <a:buFont typeface="Courier New,monospace"/>
              <a:buChar char="o"/>
            </a:pPr>
            <a:r>
              <a:rPr lang="en-US" sz="2000" dirty="0">
                <a:cs typeface="Arial"/>
              </a:rPr>
              <a:t>Yuba City USD</a:t>
            </a:r>
          </a:p>
          <a:p>
            <a:endParaRPr lang="en-US" dirty="0">
              <a:cs typeface="Arial"/>
            </a:endParaRPr>
          </a:p>
        </p:txBody>
      </p:sp>
      <p:pic>
        <p:nvPicPr>
          <p:cNvPr id="9" name="Content Placeholder 8" descr="Picture of three beets of varying color: gold, silver, and bronze ">
            <a:extLst>
              <a:ext uri="{FF2B5EF4-FFF2-40B4-BE49-F238E27FC236}">
                <a16:creationId xmlns:a16="http://schemas.microsoft.com/office/drawing/2014/main" id="{7F9050D5-128D-C079-F994-2854BA8CF3EF}"/>
              </a:ext>
            </a:extLst>
          </p:cNvPr>
          <p:cNvPicPr>
            <a:picLocks noGrp="1" noChangeAspect="1"/>
          </p:cNvPicPr>
          <p:nvPr>
            <p:ph sz="half" idx="2"/>
          </p:nvPr>
        </p:nvPicPr>
        <p:blipFill>
          <a:blip r:embed="rId3"/>
          <a:stretch>
            <a:fillRect/>
          </a:stretch>
        </p:blipFill>
        <p:spPr>
          <a:xfrm>
            <a:off x="8266492" y="2401268"/>
            <a:ext cx="3306507" cy="2762972"/>
          </a:xfrm>
        </p:spPr>
      </p:pic>
    </p:spTree>
    <p:extLst>
      <p:ext uri="{BB962C8B-B14F-4D97-AF65-F5344CB8AC3E}">
        <p14:creationId xmlns:p14="http://schemas.microsoft.com/office/powerpoint/2010/main" val="29948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BC71-57F9-1110-4FCB-DC417BB790B2}"/>
              </a:ext>
            </a:extLst>
          </p:cNvPr>
          <p:cNvSpPr>
            <a:spLocks noGrp="1"/>
          </p:cNvSpPr>
          <p:nvPr>
            <p:ph type="title"/>
          </p:nvPr>
        </p:nvSpPr>
        <p:spPr/>
        <p:txBody>
          <a:bodyPr/>
          <a:lstStyle/>
          <a:p>
            <a:r>
              <a:rPr lang="en-US">
                <a:cs typeface="Arial"/>
              </a:rPr>
              <a:t>2023 Turnip the Beet Award Winners (2)</a:t>
            </a:r>
            <a:endParaRPr lang="en-US"/>
          </a:p>
        </p:txBody>
      </p:sp>
      <p:sp>
        <p:nvSpPr>
          <p:cNvPr id="7" name="Content Placeholder 6">
            <a:extLst>
              <a:ext uri="{FF2B5EF4-FFF2-40B4-BE49-F238E27FC236}">
                <a16:creationId xmlns:a16="http://schemas.microsoft.com/office/drawing/2014/main" id="{FBCE3233-A5A2-22D6-C9DC-C9BCBFFDC2FD}"/>
              </a:ext>
            </a:extLst>
          </p:cNvPr>
          <p:cNvSpPr>
            <a:spLocks noGrp="1"/>
          </p:cNvSpPr>
          <p:nvPr>
            <p:ph sz="half" idx="1"/>
          </p:nvPr>
        </p:nvSpPr>
        <p:spPr>
          <a:xfrm>
            <a:off x="2540000" y="1981200"/>
            <a:ext cx="5897944" cy="4072359"/>
          </a:xfrm>
        </p:spPr>
        <p:txBody>
          <a:bodyPr/>
          <a:lstStyle/>
          <a:p>
            <a:pPr>
              <a:spcBef>
                <a:spcPts val="0"/>
              </a:spcBef>
              <a:spcAft>
                <a:spcPts val="1200"/>
              </a:spcAft>
            </a:pPr>
            <a:r>
              <a:rPr lang="en-US" sz="2400" dirty="0">
                <a:cs typeface="Arial"/>
              </a:rPr>
              <a:t>Silver Award Winners</a:t>
            </a:r>
          </a:p>
          <a:p>
            <a:pPr lvl="1">
              <a:spcBef>
                <a:spcPts val="0"/>
              </a:spcBef>
              <a:spcAft>
                <a:spcPts val="1200"/>
              </a:spcAft>
              <a:buFont typeface="Courier New,monospace"/>
              <a:buChar char="o"/>
            </a:pPr>
            <a:r>
              <a:rPr lang="en-US" sz="2000" dirty="0">
                <a:cs typeface="Arial"/>
              </a:rPr>
              <a:t>Fallbrook Union Elementary School District</a:t>
            </a:r>
          </a:p>
          <a:p>
            <a:pPr lvl="1">
              <a:spcBef>
                <a:spcPts val="0"/>
              </a:spcBef>
              <a:spcAft>
                <a:spcPts val="1200"/>
              </a:spcAft>
              <a:buFont typeface="Courier New,monospace"/>
              <a:buChar char="o"/>
            </a:pPr>
            <a:r>
              <a:rPr lang="en-US" sz="2000" dirty="0">
                <a:cs typeface="Arial"/>
              </a:rPr>
              <a:t>Hesperia USD</a:t>
            </a:r>
          </a:p>
          <a:p>
            <a:pPr lvl="1">
              <a:spcBef>
                <a:spcPts val="0"/>
              </a:spcBef>
              <a:spcAft>
                <a:spcPts val="1200"/>
              </a:spcAft>
              <a:buFont typeface="Courier New,monospace"/>
              <a:buChar char="o"/>
            </a:pPr>
            <a:r>
              <a:rPr lang="en-US" sz="2000" dirty="0">
                <a:cs typeface="Arial"/>
              </a:rPr>
              <a:t>Morongo USD</a:t>
            </a:r>
          </a:p>
          <a:p>
            <a:pPr lvl="1">
              <a:spcBef>
                <a:spcPts val="0"/>
              </a:spcBef>
              <a:spcAft>
                <a:spcPts val="1200"/>
              </a:spcAft>
              <a:buFont typeface="Courier New,monospace"/>
              <a:buChar char="o"/>
            </a:pPr>
            <a:r>
              <a:rPr lang="en-US" sz="2000" dirty="0">
                <a:cs typeface="Arial"/>
              </a:rPr>
              <a:t>San Ysidro Elementary School District</a:t>
            </a:r>
          </a:p>
          <a:p>
            <a:pPr lvl="1">
              <a:spcBef>
                <a:spcPts val="0"/>
              </a:spcBef>
              <a:spcAft>
                <a:spcPts val="2400"/>
              </a:spcAft>
              <a:buFont typeface="Courier New,monospace"/>
              <a:buChar char="o"/>
            </a:pPr>
            <a:r>
              <a:rPr lang="en-US" sz="2000" dirty="0">
                <a:cs typeface="Arial"/>
              </a:rPr>
              <a:t>Taft City School District</a:t>
            </a:r>
          </a:p>
          <a:p>
            <a:pPr>
              <a:spcBef>
                <a:spcPts val="0"/>
              </a:spcBef>
              <a:spcAft>
                <a:spcPts val="1200"/>
              </a:spcAft>
              <a:buFont typeface="Courier New,monospace"/>
            </a:pPr>
            <a:r>
              <a:rPr lang="en-US" sz="2400" dirty="0">
                <a:cs typeface="Arial"/>
              </a:rPr>
              <a:t>Bronze Award Winner</a:t>
            </a:r>
          </a:p>
          <a:p>
            <a:pPr lvl="1">
              <a:spcBef>
                <a:spcPts val="0"/>
              </a:spcBef>
              <a:spcAft>
                <a:spcPts val="1200"/>
              </a:spcAft>
              <a:buFont typeface="Courier New,monospace"/>
              <a:buChar char="o"/>
            </a:pPr>
            <a:r>
              <a:rPr lang="en-US" sz="2000" dirty="0">
                <a:cs typeface="Arial"/>
              </a:rPr>
              <a:t>Natomas USD</a:t>
            </a:r>
          </a:p>
          <a:p>
            <a:endParaRPr lang="en-US" dirty="0">
              <a:cs typeface="Arial"/>
            </a:endParaRPr>
          </a:p>
        </p:txBody>
      </p:sp>
      <p:pic>
        <p:nvPicPr>
          <p:cNvPr id="8" name="Content Placeholder 7" descr="Picture of three beets of varying color: gold, silver, and bronze ">
            <a:extLst>
              <a:ext uri="{FF2B5EF4-FFF2-40B4-BE49-F238E27FC236}">
                <a16:creationId xmlns:a16="http://schemas.microsoft.com/office/drawing/2014/main" id="{FE23C735-4505-CA49-9673-7C06FFE1A283}"/>
              </a:ext>
            </a:extLst>
          </p:cNvPr>
          <p:cNvPicPr>
            <a:picLocks noGrp="1" noChangeAspect="1"/>
          </p:cNvPicPr>
          <p:nvPr>
            <p:ph sz="half" idx="2"/>
          </p:nvPr>
        </p:nvPicPr>
        <p:blipFill>
          <a:blip r:embed="rId3"/>
          <a:stretch>
            <a:fillRect/>
          </a:stretch>
        </p:blipFill>
        <p:spPr>
          <a:xfrm>
            <a:off x="8555861" y="2451294"/>
            <a:ext cx="3227167" cy="2696674"/>
          </a:xfrm>
        </p:spPr>
      </p:pic>
    </p:spTree>
    <p:extLst>
      <p:ext uri="{BB962C8B-B14F-4D97-AF65-F5344CB8AC3E}">
        <p14:creationId xmlns:p14="http://schemas.microsoft.com/office/powerpoint/2010/main" val="884299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677769" y="482600"/>
            <a:ext cx="9144000" cy="1143000"/>
          </a:xfrm>
        </p:spPr>
        <p:txBody>
          <a:bodyPr/>
          <a:lstStyle/>
          <a:p>
            <a:r>
              <a:rPr lang="en-US">
                <a:cs typeface="Arial"/>
              </a:rPr>
              <a:t>State Updates</a:t>
            </a:r>
            <a:endParaRPr lang="en-US"/>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4036"/>
          <a:stretch/>
        </p:blipFill>
        <p:spPr>
          <a:xfrm>
            <a:off x="4267694" y="1615704"/>
            <a:ext cx="5893334" cy="4245264"/>
          </a:xfrm>
          <a:prstGeom prst="rect">
            <a:avLst/>
          </a:prstGeom>
          <a:ln>
            <a:noFill/>
          </a:ln>
          <a:effectLst>
            <a:softEdge rad="112500"/>
          </a:effectLst>
        </p:spPr>
      </p:pic>
    </p:spTree>
    <p:extLst>
      <p:ext uri="{BB962C8B-B14F-4D97-AF65-F5344CB8AC3E}">
        <p14:creationId xmlns:p14="http://schemas.microsoft.com/office/powerpoint/2010/main" val="385015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E951C-2C41-A562-11B7-B32591B49708}"/>
              </a:ext>
            </a:extLst>
          </p:cNvPr>
          <p:cNvSpPr>
            <a:spLocks noGrp="1"/>
          </p:cNvSpPr>
          <p:nvPr>
            <p:ph type="title"/>
          </p:nvPr>
        </p:nvSpPr>
        <p:spPr/>
        <p:txBody>
          <a:bodyPr/>
          <a:lstStyle/>
          <a:p>
            <a:r>
              <a:rPr lang="en-US" dirty="0"/>
              <a:t>State Budget Update</a:t>
            </a:r>
          </a:p>
        </p:txBody>
      </p:sp>
      <p:sp>
        <p:nvSpPr>
          <p:cNvPr id="3" name="Content Placeholder 2">
            <a:extLst>
              <a:ext uri="{FF2B5EF4-FFF2-40B4-BE49-F238E27FC236}">
                <a16:creationId xmlns:a16="http://schemas.microsoft.com/office/drawing/2014/main" id="{871A1724-7FDA-910C-652F-317B53E6BBDC}"/>
              </a:ext>
            </a:extLst>
          </p:cNvPr>
          <p:cNvSpPr>
            <a:spLocks noGrp="1"/>
          </p:cNvSpPr>
          <p:nvPr>
            <p:ph idx="1"/>
          </p:nvPr>
        </p:nvSpPr>
        <p:spPr/>
        <p:txBody>
          <a:bodyPr/>
          <a:lstStyle/>
          <a:p>
            <a:pPr marL="0" indent="0">
              <a:buNone/>
            </a:pPr>
            <a:endParaRPr lang="en-US" sz="1300" dirty="0">
              <a:solidFill>
                <a:srgbClr val="111111"/>
              </a:solidFill>
              <a:ea typeface="+mn-lt"/>
              <a:cs typeface="+mn-lt"/>
            </a:endParaRPr>
          </a:p>
          <a:p>
            <a:pPr>
              <a:spcAft>
                <a:spcPts val="1200"/>
              </a:spcAft>
            </a:pPr>
            <a:r>
              <a:rPr lang="en-US" sz="2400" dirty="0">
                <a:solidFill>
                  <a:srgbClr val="111111"/>
                </a:solidFill>
                <a:ea typeface="+mn-lt"/>
                <a:cs typeface="+mn-lt"/>
              </a:rPr>
              <a:t>Early Action Budget Package:</a:t>
            </a:r>
            <a:endParaRPr lang="en-US" sz="2400" dirty="0">
              <a:solidFill>
                <a:srgbClr val="FF0000"/>
              </a:solidFill>
              <a:ea typeface="+mn-lt"/>
              <a:cs typeface="+mn-lt"/>
            </a:endParaRPr>
          </a:p>
          <a:p>
            <a:pPr marL="342900" lvl="1" indent="0">
              <a:spcAft>
                <a:spcPts val="1200"/>
              </a:spcAft>
              <a:buNone/>
            </a:pPr>
            <a:r>
              <a:rPr lang="en-US" sz="2000" dirty="0">
                <a:solidFill>
                  <a:srgbClr val="111111"/>
                </a:solidFill>
                <a:ea typeface="+mn-lt"/>
                <a:cs typeface="+mn-lt"/>
              </a:rPr>
              <a:t>On March 20, 2024, Governor Gavin Newsom, Senate President pro Tempore Mike McGuire, and Speaker of the Assembly Robert Rivas issued statements that they have reached an agreement that will address $12-18 billion in overall state budget shortfall.</a:t>
            </a:r>
          </a:p>
          <a:p>
            <a:pPr marL="285750">
              <a:spcAft>
                <a:spcPts val="1200"/>
              </a:spcAft>
              <a:buFont typeface="Arial"/>
              <a:buChar char="•"/>
            </a:pPr>
            <a:r>
              <a:rPr lang="en-US" sz="2400" dirty="0">
                <a:solidFill>
                  <a:srgbClr val="111111"/>
                </a:solidFill>
                <a:ea typeface="+mn-lt"/>
                <a:cs typeface="+mn-lt"/>
              </a:rPr>
              <a:t>Universal Meals: Good stewardship of state and federal funds</a:t>
            </a:r>
            <a:endParaRPr lang="en-US" sz="2400" dirty="0">
              <a:solidFill>
                <a:srgbClr val="FF0000"/>
              </a:solidFill>
              <a:cs typeface="Arial"/>
            </a:endParaRPr>
          </a:p>
        </p:txBody>
      </p:sp>
    </p:spTree>
    <p:extLst>
      <p:ext uri="{BB962C8B-B14F-4D97-AF65-F5344CB8AC3E}">
        <p14:creationId xmlns:p14="http://schemas.microsoft.com/office/powerpoint/2010/main" val="2128182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3EB8-4215-410C-40AD-2E9528ADB752}"/>
              </a:ext>
            </a:extLst>
          </p:cNvPr>
          <p:cNvSpPr>
            <a:spLocks noGrp="1"/>
          </p:cNvSpPr>
          <p:nvPr>
            <p:ph type="title"/>
          </p:nvPr>
        </p:nvSpPr>
        <p:spPr>
          <a:xfrm>
            <a:off x="2540000" y="208547"/>
            <a:ext cx="9144000" cy="1143000"/>
          </a:xfrm>
        </p:spPr>
        <p:txBody>
          <a:bodyPr/>
          <a:lstStyle/>
          <a:p>
            <a:r>
              <a:rPr lang="en-US"/>
              <a:t>State Nutrition Related Bills</a:t>
            </a:r>
          </a:p>
        </p:txBody>
      </p:sp>
      <p:sp>
        <p:nvSpPr>
          <p:cNvPr id="3" name="Content Placeholder 2">
            <a:extLst>
              <a:ext uri="{FF2B5EF4-FFF2-40B4-BE49-F238E27FC236}">
                <a16:creationId xmlns:a16="http://schemas.microsoft.com/office/drawing/2014/main" id="{F5441463-D8B7-578D-7B83-AC714C299010}"/>
              </a:ext>
            </a:extLst>
          </p:cNvPr>
          <p:cNvSpPr>
            <a:spLocks noGrp="1"/>
          </p:cNvSpPr>
          <p:nvPr>
            <p:ph idx="1"/>
          </p:nvPr>
        </p:nvSpPr>
        <p:spPr>
          <a:xfrm>
            <a:off x="2537444" y="1406751"/>
            <a:ext cx="9213103" cy="4885979"/>
          </a:xfrm>
        </p:spPr>
        <p:txBody>
          <a:bodyPr/>
          <a:lstStyle/>
          <a:p>
            <a:pPr>
              <a:spcBef>
                <a:spcPts val="0"/>
              </a:spcBef>
            </a:pPr>
            <a:r>
              <a:rPr lang="en-US" sz="2500" dirty="0"/>
              <a:t>Assembly Bill (AB) 2316 Pupil Nutrition: substances: prohibition</a:t>
            </a:r>
          </a:p>
          <a:p>
            <a:pPr>
              <a:spcBef>
                <a:spcPts val="0"/>
              </a:spcBef>
            </a:pPr>
            <a:endParaRPr lang="en-US" sz="2500" dirty="0"/>
          </a:p>
          <a:p>
            <a:pPr>
              <a:spcBef>
                <a:spcPts val="0"/>
              </a:spcBef>
            </a:pPr>
            <a:r>
              <a:rPr lang="en-US" sz="2500" dirty="0"/>
              <a:t>AB 2595 School Nutrition: guardian meal reimbursement</a:t>
            </a:r>
            <a:endParaRPr lang="en-US" sz="2500" dirty="0">
              <a:cs typeface="Arial"/>
            </a:endParaRPr>
          </a:p>
          <a:p>
            <a:pPr>
              <a:spcBef>
                <a:spcPts val="0"/>
              </a:spcBef>
            </a:pPr>
            <a:endParaRPr lang="en-US" sz="2500" dirty="0">
              <a:cs typeface="Arial"/>
            </a:endParaRPr>
          </a:p>
          <a:p>
            <a:pPr>
              <a:spcBef>
                <a:spcPts val="0"/>
              </a:spcBef>
            </a:pPr>
            <a:r>
              <a:rPr lang="en-US" sz="2500" dirty="0">
                <a:cs typeface="Arial"/>
              </a:rPr>
              <a:t>AB 2090:</a:t>
            </a:r>
            <a:r>
              <a:rPr lang="en-US" sz="2500" dirty="0"/>
              <a:t> Office of Farm to Fork: food deserts: transportation</a:t>
            </a:r>
            <a:endParaRPr lang="en-US" sz="2500" dirty="0">
              <a:cs typeface="Arial"/>
            </a:endParaRPr>
          </a:p>
          <a:p>
            <a:pPr>
              <a:spcBef>
                <a:spcPts val="0"/>
              </a:spcBef>
            </a:pPr>
            <a:endParaRPr lang="en-US" sz="2500" dirty="0">
              <a:cs typeface="Arial"/>
            </a:endParaRPr>
          </a:p>
          <a:p>
            <a:pPr>
              <a:spcBef>
                <a:spcPts val="0"/>
              </a:spcBef>
            </a:pPr>
            <a:r>
              <a:rPr lang="en-US" sz="2500" dirty="0">
                <a:cs typeface="Arial"/>
              </a:rPr>
              <a:t>Senate Bill 1080: Halal and Kosher Food Options</a:t>
            </a:r>
          </a:p>
          <a:p>
            <a:pPr>
              <a:spcBef>
                <a:spcPts val="0"/>
              </a:spcBef>
            </a:pPr>
            <a:endParaRPr lang="en-US" sz="2500" dirty="0">
              <a:cs typeface="Arial"/>
            </a:endParaRPr>
          </a:p>
          <a:p>
            <a:pPr>
              <a:spcBef>
                <a:spcPts val="0"/>
              </a:spcBef>
            </a:pPr>
            <a:r>
              <a:rPr lang="en-US" sz="2500" dirty="0">
                <a:cs typeface="Arial"/>
              </a:rPr>
              <a:t>AB 2009: School districts: public contracts</a:t>
            </a:r>
          </a:p>
          <a:p>
            <a:pPr>
              <a:spcBef>
                <a:spcPts val="0"/>
              </a:spcBef>
            </a:pPr>
            <a:endParaRPr lang="en-US" sz="2500" dirty="0">
              <a:cs typeface="Arial"/>
            </a:endParaRPr>
          </a:p>
          <a:p>
            <a:pPr>
              <a:spcBef>
                <a:spcPts val="0"/>
              </a:spcBef>
            </a:pPr>
            <a:r>
              <a:rPr lang="en-US" sz="2500" dirty="0">
                <a:cs typeface="Arial"/>
              </a:rPr>
              <a:t>AB 1961: </a:t>
            </a:r>
            <a:r>
              <a:rPr lang="en-US" sz="2500" dirty="0"/>
              <a:t>End Hunger in California Act of 2024</a:t>
            </a:r>
            <a:endParaRPr lang="en-US" sz="2500" dirty="0">
              <a:cs typeface="Arial"/>
            </a:endParaRPr>
          </a:p>
          <a:p>
            <a:endParaRPr lang="en-US" dirty="0">
              <a:cs typeface="Arial"/>
            </a:endParaRPr>
          </a:p>
        </p:txBody>
      </p:sp>
    </p:spTree>
    <p:extLst>
      <p:ext uri="{BB962C8B-B14F-4D97-AF65-F5344CB8AC3E}">
        <p14:creationId xmlns:p14="http://schemas.microsoft.com/office/powerpoint/2010/main" val="1832058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268120" y="281317"/>
            <a:ext cx="9144000" cy="1143000"/>
          </a:xfrm>
        </p:spPr>
        <p:txBody>
          <a:bodyPr/>
          <a:lstStyle/>
          <a:p>
            <a:r>
              <a:rPr lang="en-US">
                <a:cs typeface="Arial"/>
              </a:rPr>
              <a:t>Federal Updates</a:t>
            </a:r>
            <a:endParaRPr lang="en-US"/>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312228" y="1546302"/>
            <a:ext cx="5290660" cy="40977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9558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00F4-912A-F165-C696-A2D35B62AB89}"/>
              </a:ext>
            </a:extLst>
          </p:cNvPr>
          <p:cNvSpPr>
            <a:spLocks noGrp="1"/>
          </p:cNvSpPr>
          <p:nvPr>
            <p:ph type="title"/>
          </p:nvPr>
        </p:nvSpPr>
        <p:spPr>
          <a:xfrm>
            <a:off x="2586182" y="541417"/>
            <a:ext cx="9345283" cy="1531188"/>
          </a:xfrm>
        </p:spPr>
        <p:txBody>
          <a:bodyPr/>
          <a:lstStyle/>
          <a:p>
            <a:r>
              <a:rPr lang="en-US" sz="4000">
                <a:cs typeface="Arial"/>
              </a:rPr>
              <a:t>Non-Congregate Meal Service in Rural Areas (1)</a:t>
            </a:r>
          </a:p>
        </p:txBody>
      </p:sp>
      <p:sp>
        <p:nvSpPr>
          <p:cNvPr id="3" name="Content Placeholder 2">
            <a:extLst>
              <a:ext uri="{FF2B5EF4-FFF2-40B4-BE49-F238E27FC236}">
                <a16:creationId xmlns:a16="http://schemas.microsoft.com/office/drawing/2014/main" id="{E8FD3408-012C-FB6B-F756-23100590B53E}"/>
              </a:ext>
            </a:extLst>
          </p:cNvPr>
          <p:cNvSpPr>
            <a:spLocks noGrp="1"/>
          </p:cNvSpPr>
          <p:nvPr>
            <p:ph idx="1"/>
          </p:nvPr>
        </p:nvSpPr>
        <p:spPr>
          <a:xfrm>
            <a:off x="2344647" y="2173841"/>
            <a:ext cx="9661584" cy="4244196"/>
          </a:xfrm>
        </p:spPr>
        <p:txBody>
          <a:bodyPr/>
          <a:lstStyle/>
          <a:p>
            <a:pPr>
              <a:spcBef>
                <a:spcPts val="1200"/>
              </a:spcBef>
              <a:spcAft>
                <a:spcPts val="1200"/>
              </a:spcAft>
            </a:pPr>
            <a:r>
              <a:rPr lang="en-US" sz="2800" dirty="0">
                <a:cs typeface="Arial"/>
              </a:rPr>
              <a:t>SFSP 03-2024, SP 05-2024 Implementation Guidance for the Rural Non-Congregate Option Provisions of the Interim Final Rule, Establishing the Summer Electronic Benefits Transfer (EBT) Program and Rural Non-Congregate Option in the Summer Meal Programs – Issued January 12, 2024.</a:t>
            </a:r>
          </a:p>
          <a:p>
            <a:pPr>
              <a:spcBef>
                <a:spcPts val="1200"/>
              </a:spcBef>
              <a:spcAft>
                <a:spcPts val="1200"/>
              </a:spcAft>
            </a:pPr>
            <a:r>
              <a:rPr lang="en-US" sz="2800" dirty="0">
                <a:cs typeface="Arial"/>
              </a:rPr>
              <a:t>SFSP 07-2024, SP 13-2024 Non-Congregate Meal Service in Rural Areas Questions and Answers – Issued February 21, 2024.</a:t>
            </a:r>
          </a:p>
          <a:p>
            <a:pPr marL="0" indent="0">
              <a:spcBef>
                <a:spcPts val="0"/>
              </a:spcBef>
              <a:spcAft>
                <a:spcPts val="1200"/>
              </a:spcAft>
              <a:buNone/>
            </a:pPr>
            <a:endParaRPr lang="en-US" sz="2800" dirty="0">
              <a:cs typeface="Arial"/>
            </a:endParaRPr>
          </a:p>
          <a:p>
            <a:pPr marL="0" indent="0">
              <a:spcBef>
                <a:spcPts val="0"/>
              </a:spcBef>
              <a:spcAft>
                <a:spcPts val="1200"/>
              </a:spcAft>
              <a:buNone/>
            </a:pPr>
            <a:endParaRPr lang="en-US" sz="2400" dirty="0">
              <a:cs typeface="Arial"/>
            </a:endParaRPr>
          </a:p>
          <a:p>
            <a:pPr>
              <a:spcBef>
                <a:spcPts val="1200"/>
              </a:spcBef>
              <a:spcAft>
                <a:spcPts val="1200"/>
              </a:spcAft>
              <a:buFont typeface="Courier New"/>
              <a:buChar char="•"/>
            </a:pPr>
            <a:endParaRPr lang="en-US" sz="2800" dirty="0">
              <a:cs typeface="Arial"/>
            </a:endParaRPr>
          </a:p>
          <a:p>
            <a:pPr>
              <a:spcBef>
                <a:spcPts val="1200"/>
              </a:spcBef>
              <a:spcAft>
                <a:spcPts val="1200"/>
              </a:spcAft>
            </a:pPr>
            <a:endParaRPr lang="en-US" sz="2800" dirty="0">
              <a:cs typeface="Arial"/>
            </a:endParaRPr>
          </a:p>
        </p:txBody>
      </p:sp>
    </p:spTree>
    <p:extLst>
      <p:ext uri="{BB962C8B-B14F-4D97-AF65-F5344CB8AC3E}">
        <p14:creationId xmlns:p14="http://schemas.microsoft.com/office/powerpoint/2010/main" val="166185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00F4-912A-F165-C696-A2D35B62AB89}"/>
              </a:ext>
            </a:extLst>
          </p:cNvPr>
          <p:cNvSpPr>
            <a:spLocks noGrp="1"/>
          </p:cNvSpPr>
          <p:nvPr>
            <p:ph type="title"/>
          </p:nvPr>
        </p:nvSpPr>
        <p:spPr>
          <a:xfrm>
            <a:off x="2582696" y="287417"/>
            <a:ext cx="9345283" cy="1388983"/>
          </a:xfrm>
        </p:spPr>
        <p:txBody>
          <a:bodyPr/>
          <a:lstStyle/>
          <a:p>
            <a:pPr>
              <a:spcAft>
                <a:spcPts val="1200"/>
              </a:spcAft>
            </a:pPr>
            <a:r>
              <a:rPr lang="en-US" sz="4000" dirty="0">
                <a:cs typeface="Arial"/>
              </a:rPr>
              <a:t>Non-Congregate Meal Service in Rural Areas (2)</a:t>
            </a:r>
          </a:p>
        </p:txBody>
      </p:sp>
      <p:sp>
        <p:nvSpPr>
          <p:cNvPr id="3" name="Content Placeholder 2">
            <a:extLst>
              <a:ext uri="{FF2B5EF4-FFF2-40B4-BE49-F238E27FC236}">
                <a16:creationId xmlns:a16="http://schemas.microsoft.com/office/drawing/2014/main" id="{E8FD3408-012C-FB6B-F756-23100590B53E}"/>
              </a:ext>
            </a:extLst>
          </p:cNvPr>
          <p:cNvSpPr>
            <a:spLocks noGrp="1"/>
          </p:cNvSpPr>
          <p:nvPr>
            <p:ph idx="1"/>
          </p:nvPr>
        </p:nvSpPr>
        <p:spPr>
          <a:xfrm>
            <a:off x="2424546" y="1842655"/>
            <a:ext cx="9661584" cy="4727928"/>
          </a:xfrm>
        </p:spPr>
        <p:txBody>
          <a:bodyPr/>
          <a:lstStyle/>
          <a:p>
            <a:pPr marL="514350" indent="-514350">
              <a:spcBef>
                <a:spcPts val="0"/>
              </a:spcBef>
              <a:spcAft>
                <a:spcPts val="2400"/>
              </a:spcAft>
              <a:buAutoNum type="arabicPeriod"/>
            </a:pPr>
            <a:r>
              <a:rPr lang="en-US" sz="2400" dirty="0">
                <a:cs typeface="Arial"/>
              </a:rPr>
              <a:t>Determine if you are rural</a:t>
            </a:r>
          </a:p>
          <a:p>
            <a:pPr marL="514350" indent="-514350">
              <a:spcBef>
                <a:spcPts val="0"/>
              </a:spcBef>
              <a:spcAft>
                <a:spcPts val="2400"/>
              </a:spcAft>
              <a:buAutoNum type="arabicPeriod"/>
            </a:pPr>
            <a:r>
              <a:rPr lang="en-US" sz="2400" dirty="0">
                <a:cs typeface="Arial"/>
              </a:rPr>
              <a:t>Determine if you are area eligible</a:t>
            </a:r>
          </a:p>
          <a:p>
            <a:pPr marL="514350" indent="-514350">
              <a:spcBef>
                <a:spcPts val="0"/>
              </a:spcBef>
              <a:spcAft>
                <a:spcPts val="2400"/>
              </a:spcAft>
              <a:buFontTx/>
              <a:buAutoNum type="arabicPeriod"/>
            </a:pPr>
            <a:r>
              <a:rPr lang="en-US" sz="2400" dirty="0">
                <a:cs typeface="Arial"/>
              </a:rPr>
              <a:t>Consider which rural non-congregate model(s) you would like to offer</a:t>
            </a:r>
            <a:r>
              <a:rPr lang="en-US" sz="2800" dirty="0">
                <a:cs typeface="Arial"/>
              </a:rPr>
              <a:t>:</a:t>
            </a:r>
          </a:p>
          <a:p>
            <a:pPr marL="914400" lvl="1" indent="-514350">
              <a:spcBef>
                <a:spcPts val="0"/>
              </a:spcBef>
              <a:spcAft>
                <a:spcPts val="1200"/>
              </a:spcAft>
              <a:buFont typeface="Courier New"/>
              <a:buChar char="o"/>
            </a:pPr>
            <a:r>
              <a:rPr lang="en-US" sz="2400" dirty="0">
                <a:cs typeface="Arial"/>
              </a:rPr>
              <a:t>Multi-Day meal distribution</a:t>
            </a:r>
          </a:p>
          <a:p>
            <a:pPr marL="914400" lvl="1" indent="-514350">
              <a:spcBef>
                <a:spcPts val="0"/>
              </a:spcBef>
              <a:spcAft>
                <a:spcPts val="1200"/>
              </a:spcAft>
              <a:buFont typeface="Courier New"/>
              <a:buChar char="o"/>
            </a:pPr>
            <a:r>
              <a:rPr lang="en-US" sz="2400" dirty="0">
                <a:cs typeface="Arial"/>
              </a:rPr>
              <a:t>Parent-Guardian pick up</a:t>
            </a:r>
          </a:p>
          <a:p>
            <a:pPr marL="914400" lvl="1" indent="-514350">
              <a:spcBef>
                <a:spcPts val="0"/>
              </a:spcBef>
              <a:spcAft>
                <a:spcPts val="1200"/>
              </a:spcAft>
              <a:buFont typeface="Courier New"/>
              <a:buChar char="o"/>
            </a:pPr>
            <a:r>
              <a:rPr lang="en-US" sz="2400" dirty="0">
                <a:cs typeface="Arial"/>
              </a:rPr>
              <a:t>Bulk Meals</a:t>
            </a:r>
          </a:p>
          <a:p>
            <a:pPr marL="914400" lvl="1" indent="-514350">
              <a:spcBef>
                <a:spcPts val="0"/>
              </a:spcBef>
              <a:spcAft>
                <a:spcPts val="1200"/>
              </a:spcAft>
              <a:buFont typeface="Courier New"/>
              <a:buChar char="o"/>
            </a:pPr>
            <a:r>
              <a:rPr lang="en-US" sz="2400" dirty="0">
                <a:cs typeface="Arial"/>
              </a:rPr>
              <a:t>Meal Delivery</a:t>
            </a:r>
          </a:p>
          <a:p>
            <a:pPr marL="0" indent="0">
              <a:spcBef>
                <a:spcPts val="0"/>
              </a:spcBef>
              <a:spcAft>
                <a:spcPts val="1200"/>
              </a:spcAft>
              <a:buNone/>
            </a:pPr>
            <a:endParaRPr lang="en-US" sz="2400" dirty="0">
              <a:cs typeface="Arial"/>
            </a:endParaRPr>
          </a:p>
          <a:p>
            <a:pPr>
              <a:spcBef>
                <a:spcPts val="1200"/>
              </a:spcBef>
              <a:spcAft>
                <a:spcPts val="1200"/>
              </a:spcAft>
              <a:buFontTx/>
              <a:buAutoNum type="arabicPeriod"/>
            </a:pPr>
            <a:endParaRPr lang="en-US" sz="2800" dirty="0">
              <a:cs typeface="Arial"/>
            </a:endParaRPr>
          </a:p>
          <a:p>
            <a:pPr>
              <a:spcBef>
                <a:spcPts val="1200"/>
              </a:spcBef>
              <a:spcAft>
                <a:spcPts val="1200"/>
              </a:spcAft>
              <a:buFontTx/>
              <a:buAutoNum type="arabicPeriod"/>
            </a:pPr>
            <a:endParaRPr lang="en-US" sz="2800" dirty="0">
              <a:cs typeface="Arial"/>
            </a:endParaRPr>
          </a:p>
        </p:txBody>
      </p:sp>
    </p:spTree>
    <p:extLst>
      <p:ext uri="{BB962C8B-B14F-4D97-AF65-F5344CB8AC3E}">
        <p14:creationId xmlns:p14="http://schemas.microsoft.com/office/powerpoint/2010/main" val="219416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00F4-912A-F165-C696-A2D35B62AB89}"/>
              </a:ext>
            </a:extLst>
          </p:cNvPr>
          <p:cNvSpPr>
            <a:spLocks noGrp="1"/>
          </p:cNvSpPr>
          <p:nvPr>
            <p:ph type="title"/>
          </p:nvPr>
        </p:nvSpPr>
        <p:spPr>
          <a:xfrm>
            <a:off x="2581453" y="147717"/>
            <a:ext cx="9345283" cy="1531188"/>
          </a:xfrm>
        </p:spPr>
        <p:txBody>
          <a:bodyPr/>
          <a:lstStyle/>
          <a:p>
            <a:r>
              <a:rPr lang="en-US" sz="4000" dirty="0">
                <a:cs typeface="Arial"/>
              </a:rPr>
              <a:t>Non-Congregate Meal Service in Rural Areas (3)</a:t>
            </a:r>
          </a:p>
        </p:txBody>
      </p:sp>
      <p:sp>
        <p:nvSpPr>
          <p:cNvPr id="3" name="Content Placeholder 2">
            <a:extLst>
              <a:ext uri="{FF2B5EF4-FFF2-40B4-BE49-F238E27FC236}">
                <a16:creationId xmlns:a16="http://schemas.microsoft.com/office/drawing/2014/main" id="{E8FD3408-012C-FB6B-F756-23100590B53E}"/>
              </a:ext>
            </a:extLst>
          </p:cNvPr>
          <p:cNvSpPr>
            <a:spLocks noGrp="1"/>
          </p:cNvSpPr>
          <p:nvPr>
            <p:ph idx="1"/>
          </p:nvPr>
        </p:nvSpPr>
        <p:spPr>
          <a:xfrm>
            <a:off x="2581453" y="1678905"/>
            <a:ext cx="9661584" cy="4463505"/>
          </a:xfrm>
        </p:spPr>
        <p:txBody>
          <a:bodyPr/>
          <a:lstStyle/>
          <a:p>
            <a:pPr>
              <a:spcBef>
                <a:spcPts val="0"/>
              </a:spcBef>
              <a:spcAft>
                <a:spcPts val="0"/>
              </a:spcAft>
              <a:buFont typeface="Arial"/>
              <a:buChar char="•"/>
            </a:pPr>
            <a:r>
              <a:rPr lang="en-US" sz="2800" dirty="0">
                <a:cs typeface="Arial"/>
              </a:rPr>
              <a:t>Non-Congregate feeding program integrity plan – an integrity plan is required by federal regulations.</a:t>
            </a:r>
          </a:p>
          <a:p>
            <a:pPr>
              <a:spcBef>
                <a:spcPts val="0"/>
              </a:spcBef>
              <a:spcAft>
                <a:spcPts val="1200"/>
              </a:spcAft>
              <a:buFont typeface="Arial"/>
              <a:buChar char="•"/>
            </a:pPr>
            <a:endParaRPr lang="en-US" sz="2800" dirty="0">
              <a:cs typeface="Arial"/>
            </a:endParaRPr>
          </a:p>
          <a:p>
            <a:pPr>
              <a:spcBef>
                <a:spcPts val="0"/>
              </a:spcBef>
              <a:spcAft>
                <a:spcPts val="0"/>
              </a:spcAft>
              <a:buFont typeface="Arial"/>
              <a:buChar char="•"/>
            </a:pPr>
            <a:r>
              <a:rPr lang="en-US" sz="2800" dirty="0">
                <a:cs typeface="Arial"/>
              </a:rPr>
              <a:t>California Department of Education (CDE) Management Bulletin (MB) coming in April.</a:t>
            </a:r>
          </a:p>
          <a:p>
            <a:pPr>
              <a:spcBef>
                <a:spcPts val="0"/>
              </a:spcBef>
              <a:spcAft>
                <a:spcPts val="1200"/>
              </a:spcAft>
              <a:buFont typeface="Arial"/>
              <a:buChar char="•"/>
            </a:pPr>
            <a:endParaRPr lang="en-US" sz="2800" dirty="0">
              <a:cs typeface="Arial"/>
            </a:endParaRPr>
          </a:p>
          <a:p>
            <a:pPr>
              <a:spcBef>
                <a:spcPts val="0"/>
              </a:spcBef>
              <a:spcAft>
                <a:spcPts val="0"/>
              </a:spcAft>
              <a:buFont typeface="Arial"/>
              <a:buChar char="•"/>
            </a:pPr>
            <a:r>
              <a:rPr lang="en-US" sz="2800" dirty="0">
                <a:cs typeface="Arial"/>
              </a:rPr>
              <a:t>Non-Congregate Feeding Listening Session:</a:t>
            </a:r>
          </a:p>
          <a:p>
            <a:pPr marL="0" indent="0">
              <a:spcBef>
                <a:spcPts val="0"/>
              </a:spcBef>
              <a:spcAft>
                <a:spcPts val="0"/>
              </a:spcAft>
              <a:buNone/>
            </a:pPr>
            <a:endParaRPr lang="en-US" sz="2800" dirty="0">
              <a:cs typeface="Arial"/>
            </a:endParaRPr>
          </a:p>
          <a:p>
            <a:pPr marL="971550" lvl="1" indent="-342900">
              <a:spcBef>
                <a:spcPts val="0"/>
              </a:spcBef>
              <a:spcAft>
                <a:spcPts val="1200"/>
              </a:spcAft>
              <a:buFont typeface="Arial"/>
              <a:buChar char="•"/>
            </a:pPr>
            <a:r>
              <a:rPr lang="en-US" sz="2400" dirty="0">
                <a:cs typeface="Arial"/>
              </a:rPr>
              <a:t>Save the Date: Tuesday, April 30, 2024</a:t>
            </a:r>
          </a:p>
          <a:p>
            <a:pPr marL="971550" lvl="1" indent="-342900">
              <a:spcBef>
                <a:spcPts val="0"/>
              </a:spcBef>
              <a:spcAft>
                <a:spcPts val="1200"/>
              </a:spcAft>
              <a:buFont typeface="Arial"/>
              <a:buChar char="•"/>
            </a:pPr>
            <a:r>
              <a:rPr lang="en-US" sz="2400" dirty="0">
                <a:cs typeface="Arial"/>
              </a:rPr>
              <a:t>Registration link coming to your inbox soon</a:t>
            </a:r>
          </a:p>
          <a:p>
            <a:pPr>
              <a:spcBef>
                <a:spcPts val="1200"/>
              </a:spcBef>
              <a:spcAft>
                <a:spcPts val="1200"/>
              </a:spcAft>
              <a:buFont typeface="Arial"/>
              <a:buChar char="•"/>
            </a:pPr>
            <a:endParaRPr lang="en-US" sz="2800" dirty="0">
              <a:cs typeface="Arial"/>
            </a:endParaRPr>
          </a:p>
          <a:p>
            <a:pPr>
              <a:spcBef>
                <a:spcPts val="1200"/>
              </a:spcBef>
              <a:spcAft>
                <a:spcPts val="1200"/>
              </a:spcAft>
              <a:buFont typeface="Arial"/>
              <a:buChar char="•"/>
            </a:pPr>
            <a:endParaRPr lang="en-US" sz="2800" dirty="0">
              <a:cs typeface="Arial"/>
            </a:endParaRPr>
          </a:p>
        </p:txBody>
      </p:sp>
    </p:spTree>
    <p:extLst>
      <p:ext uri="{BB962C8B-B14F-4D97-AF65-F5344CB8AC3E}">
        <p14:creationId xmlns:p14="http://schemas.microsoft.com/office/powerpoint/2010/main" val="304417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81F3-CECD-40BF-8A20-8DA791389A6E}"/>
              </a:ext>
            </a:extLst>
          </p:cNvPr>
          <p:cNvSpPr>
            <a:spLocks noGrp="1"/>
          </p:cNvSpPr>
          <p:nvPr>
            <p:ph type="title"/>
          </p:nvPr>
        </p:nvSpPr>
        <p:spPr>
          <a:xfrm>
            <a:off x="2540000" y="189163"/>
            <a:ext cx="9144000" cy="1143000"/>
          </a:xfrm>
        </p:spPr>
        <p:txBody>
          <a:bodyPr/>
          <a:lstStyle/>
          <a:p>
            <a:r>
              <a:rPr lang="en-US" dirty="0"/>
              <a:t>Seamless Summer Site Applications</a:t>
            </a:r>
            <a:endParaRPr lang="en-US" dirty="0">
              <a:cs typeface="Arial"/>
            </a:endParaRPr>
          </a:p>
        </p:txBody>
      </p:sp>
      <p:sp>
        <p:nvSpPr>
          <p:cNvPr id="3" name="Content Placeholder 2">
            <a:extLst>
              <a:ext uri="{FF2B5EF4-FFF2-40B4-BE49-F238E27FC236}">
                <a16:creationId xmlns:a16="http://schemas.microsoft.com/office/drawing/2014/main" id="{4621FCB3-353A-4A63-AB1B-114ABEC6A094}"/>
              </a:ext>
            </a:extLst>
          </p:cNvPr>
          <p:cNvSpPr>
            <a:spLocks noGrp="1"/>
          </p:cNvSpPr>
          <p:nvPr>
            <p:ph idx="1"/>
          </p:nvPr>
        </p:nvSpPr>
        <p:spPr>
          <a:xfrm>
            <a:off x="2540000" y="1599772"/>
            <a:ext cx="9223910" cy="4445428"/>
          </a:xfrm>
        </p:spPr>
        <p:txBody>
          <a:bodyPr/>
          <a:lstStyle/>
          <a:p>
            <a:pPr marL="0" indent="0">
              <a:spcAft>
                <a:spcPts val="1200"/>
              </a:spcAft>
              <a:buNone/>
            </a:pPr>
            <a:r>
              <a:rPr lang="en-US" sz="2800" dirty="0">
                <a:ea typeface="+mn-lt"/>
                <a:cs typeface="+mn-lt"/>
              </a:rPr>
              <a:t>Congregate Seamless Summer Option (SSO) site applications are open now</a:t>
            </a:r>
            <a:endParaRPr lang="en-US" dirty="0"/>
          </a:p>
          <a:p>
            <a:pPr marL="457200" lvl="1" indent="0">
              <a:spcAft>
                <a:spcPts val="1200"/>
              </a:spcAft>
              <a:buNone/>
            </a:pPr>
            <a:r>
              <a:rPr lang="en-US" sz="2400" dirty="0">
                <a:cs typeface="Arial"/>
              </a:rPr>
              <a:t>Do submit congregate SSO sites.</a:t>
            </a:r>
          </a:p>
          <a:p>
            <a:pPr marL="457200" lvl="1" indent="0">
              <a:spcAft>
                <a:spcPts val="1200"/>
              </a:spcAft>
              <a:buNone/>
            </a:pPr>
            <a:r>
              <a:rPr lang="en-US" sz="2400" dirty="0">
                <a:cs typeface="Arial"/>
              </a:rPr>
              <a:t>Do </a:t>
            </a:r>
            <a:r>
              <a:rPr lang="en-US" sz="2400" b="1" i="1" dirty="0">
                <a:cs typeface="Arial"/>
              </a:rPr>
              <a:t>not</a:t>
            </a:r>
            <a:r>
              <a:rPr lang="en-US" sz="2400" b="1" dirty="0">
                <a:cs typeface="Arial"/>
              </a:rPr>
              <a:t> </a:t>
            </a:r>
            <a:r>
              <a:rPr lang="en-US" sz="2400" dirty="0">
                <a:cs typeface="Arial"/>
              </a:rPr>
              <a:t>submit non-congregate SSO sites.</a:t>
            </a:r>
          </a:p>
          <a:p>
            <a:pPr marL="1371600" lvl="2" indent="-285750">
              <a:spcAft>
                <a:spcPts val="1200"/>
              </a:spcAft>
              <a:buFont typeface="Courier New"/>
              <a:buChar char="o"/>
            </a:pPr>
            <a:r>
              <a:rPr lang="en-US" sz="2000" dirty="0">
                <a:cs typeface="Arial"/>
              </a:rPr>
              <a:t>You must require a program integrity plan to be submitted in tandem.</a:t>
            </a:r>
          </a:p>
          <a:p>
            <a:pPr marL="457200" lvl="1" indent="0">
              <a:buNone/>
            </a:pPr>
            <a:endParaRPr lang="en-US" sz="800" b="1" dirty="0">
              <a:cs typeface="Arial"/>
            </a:endParaRPr>
          </a:p>
          <a:p>
            <a:pPr marL="0" indent="0" algn="ctr">
              <a:buNone/>
            </a:pPr>
            <a:r>
              <a:rPr lang="en-US" sz="2800" b="1" dirty="0">
                <a:cs typeface="Arial"/>
              </a:rPr>
              <a:t>All applications must be submitted and approved prior to the start of operations</a:t>
            </a:r>
          </a:p>
          <a:p>
            <a:pPr>
              <a:buFont typeface="Arial"/>
            </a:pPr>
            <a:endParaRPr lang="en-US" sz="2800" b="1" dirty="0">
              <a:cs typeface="Arial"/>
            </a:endParaRPr>
          </a:p>
        </p:txBody>
      </p:sp>
    </p:spTree>
    <p:extLst>
      <p:ext uri="{BB962C8B-B14F-4D97-AF65-F5344CB8AC3E}">
        <p14:creationId xmlns:p14="http://schemas.microsoft.com/office/powerpoint/2010/main" val="364027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F669-AA28-4DF6-9AA4-8D09FB756B97}"/>
              </a:ext>
            </a:extLst>
          </p:cNvPr>
          <p:cNvSpPr>
            <a:spLocks noGrp="1"/>
          </p:cNvSpPr>
          <p:nvPr>
            <p:ph type="title"/>
          </p:nvPr>
        </p:nvSpPr>
        <p:spPr>
          <a:xfrm>
            <a:off x="2540000" y="153093"/>
            <a:ext cx="9144000" cy="1143000"/>
          </a:xfrm>
        </p:spPr>
        <p:txBody>
          <a:bodyPr/>
          <a:lstStyle/>
          <a:p>
            <a:r>
              <a:rPr lang="en-US" dirty="0"/>
              <a:t>Town Hall at a Glance</a:t>
            </a:r>
            <a:endParaRPr lang="en-US" dirty="0">
              <a:cs typeface="Arial"/>
            </a:endParaRPr>
          </a:p>
        </p:txBody>
      </p:sp>
      <p:sp>
        <p:nvSpPr>
          <p:cNvPr id="3" name="Content Placeholder 2">
            <a:extLst>
              <a:ext uri="{FF2B5EF4-FFF2-40B4-BE49-F238E27FC236}">
                <a16:creationId xmlns:a16="http://schemas.microsoft.com/office/drawing/2014/main" id="{E8F9D917-39F1-4060-A27C-9FCCC6C193B0}"/>
              </a:ext>
            </a:extLst>
          </p:cNvPr>
          <p:cNvSpPr>
            <a:spLocks noGrp="1"/>
          </p:cNvSpPr>
          <p:nvPr>
            <p:ph sz="half" idx="1"/>
          </p:nvPr>
        </p:nvSpPr>
        <p:spPr>
          <a:xfrm>
            <a:off x="2540000" y="1238596"/>
            <a:ext cx="7807767" cy="4876800"/>
          </a:xfrm>
        </p:spPr>
        <p:txBody>
          <a:bodyPr/>
          <a:lstStyle/>
          <a:p>
            <a:pPr>
              <a:spcBef>
                <a:spcPts val="0"/>
              </a:spcBef>
              <a:spcAft>
                <a:spcPts val="1200"/>
              </a:spcAft>
              <a:buFont typeface="Arial" panose="020B0604020202020204" pitchFamily="34" charset="0"/>
              <a:buChar char="•"/>
            </a:pPr>
            <a:r>
              <a:rPr lang="en-US" dirty="0">
                <a:latin typeface="Arial"/>
                <a:cs typeface="Arial"/>
              </a:rPr>
              <a:t>Celebrations</a:t>
            </a:r>
          </a:p>
          <a:p>
            <a:pPr>
              <a:spcBef>
                <a:spcPts val="0"/>
              </a:spcBef>
              <a:spcAft>
                <a:spcPts val="1200"/>
              </a:spcAft>
              <a:buFont typeface="Arial" panose="020B0604020202020204" pitchFamily="34" charset="0"/>
              <a:buChar char="•"/>
            </a:pPr>
            <a:r>
              <a:rPr lang="en-US" dirty="0">
                <a:latin typeface="Arial"/>
                <a:cs typeface="Arial"/>
              </a:rPr>
              <a:t>District Spotlights</a:t>
            </a:r>
            <a:endParaRPr lang="en-US" dirty="0">
              <a:cs typeface="Arial"/>
            </a:endParaRPr>
          </a:p>
          <a:p>
            <a:pPr>
              <a:spcBef>
                <a:spcPts val="0"/>
              </a:spcBef>
              <a:spcAft>
                <a:spcPts val="1200"/>
              </a:spcAft>
            </a:pPr>
            <a:r>
              <a:rPr lang="en-US" dirty="0">
                <a:cs typeface="Arial"/>
              </a:rPr>
              <a:t>State and Federal Updates</a:t>
            </a:r>
          </a:p>
          <a:p>
            <a:pPr>
              <a:spcBef>
                <a:spcPts val="0"/>
              </a:spcBef>
              <a:spcAft>
                <a:spcPts val="1200"/>
              </a:spcAft>
            </a:pPr>
            <a:r>
              <a:rPr lang="en-US" dirty="0">
                <a:cs typeface="Arial"/>
              </a:rPr>
              <a:t>Operational Reminders</a:t>
            </a:r>
          </a:p>
          <a:p>
            <a:pPr>
              <a:spcBef>
                <a:spcPts val="0"/>
              </a:spcBef>
              <a:spcAft>
                <a:spcPts val="1200"/>
              </a:spcAft>
            </a:pPr>
            <a:r>
              <a:rPr lang="en-US" dirty="0">
                <a:cs typeface="Arial"/>
              </a:rPr>
              <a:t>Funding Updates</a:t>
            </a:r>
          </a:p>
          <a:p>
            <a:pPr>
              <a:spcBef>
                <a:spcPts val="0"/>
              </a:spcBef>
              <a:spcAft>
                <a:spcPts val="1200"/>
              </a:spcAft>
            </a:pPr>
            <a:r>
              <a:rPr lang="en-US" dirty="0">
                <a:ea typeface="+mn-lt"/>
                <a:cs typeface="+mn-lt"/>
              </a:rPr>
              <a:t>Important Dates</a:t>
            </a:r>
          </a:p>
          <a:p>
            <a:pPr>
              <a:spcBef>
                <a:spcPts val="0"/>
              </a:spcBef>
              <a:spcAft>
                <a:spcPts val="1200"/>
              </a:spcAft>
            </a:pPr>
            <a:r>
              <a:rPr lang="en-US" dirty="0">
                <a:cs typeface="Arial"/>
              </a:rPr>
              <a:t>Resources &amp; Other Announcements</a:t>
            </a:r>
          </a:p>
          <a:p>
            <a:pPr marL="0" indent="0">
              <a:buNone/>
            </a:pPr>
            <a:endParaRPr lang="en-US" dirty="0">
              <a:cs typeface="Arial"/>
            </a:endParaRPr>
          </a:p>
          <a:p>
            <a:endParaRPr lang="en-US" dirty="0">
              <a:cs typeface="Arial"/>
            </a:endParaRPr>
          </a:p>
          <a:p>
            <a:endParaRPr lang="en-US" dirty="0">
              <a:cs typeface="Arial"/>
            </a:endParaRPr>
          </a:p>
          <a:p>
            <a:endParaRPr lang="en-US" sz="2800" dirty="0">
              <a:solidFill>
                <a:srgbClr val="FF0000"/>
              </a:solidFill>
              <a:cs typeface="Arial"/>
            </a:endParaRPr>
          </a:p>
        </p:txBody>
      </p:sp>
      <p:pic>
        <p:nvPicPr>
          <p:cNvPr id="7" name="Content Placeholder 6">
            <a:extLst>
              <a:ext uri="{FF2B5EF4-FFF2-40B4-BE49-F238E27FC236}">
                <a16:creationId xmlns:a16="http://schemas.microsoft.com/office/drawing/2014/main" id="{122FAC75-35A3-117B-8BC8-E977BCF9A4D8}"/>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826318" y="1238596"/>
            <a:ext cx="2564476" cy="3848793"/>
          </a:xfrm>
          <a:prstGeom prst="rect">
            <a:avLst/>
          </a:prstGeom>
          <a:ln>
            <a:noFill/>
          </a:ln>
          <a:effectLst>
            <a:softEdge rad="112500"/>
          </a:effectLst>
        </p:spPr>
      </p:pic>
    </p:spTree>
    <p:extLst>
      <p:ext uri="{BB962C8B-B14F-4D97-AF65-F5344CB8AC3E}">
        <p14:creationId xmlns:p14="http://schemas.microsoft.com/office/powerpoint/2010/main" val="168363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81F3-CECD-40BF-8A20-8DA791389A6E}"/>
              </a:ext>
            </a:extLst>
          </p:cNvPr>
          <p:cNvSpPr>
            <a:spLocks noGrp="1"/>
          </p:cNvSpPr>
          <p:nvPr>
            <p:ph type="title"/>
          </p:nvPr>
        </p:nvSpPr>
        <p:spPr/>
        <p:txBody>
          <a:bodyPr/>
          <a:lstStyle/>
          <a:p>
            <a:r>
              <a:rPr lang="en-US"/>
              <a:t>Summer Food Service Program Application Deadline</a:t>
            </a:r>
          </a:p>
        </p:txBody>
      </p:sp>
      <p:sp>
        <p:nvSpPr>
          <p:cNvPr id="3" name="Content Placeholder 2">
            <a:extLst>
              <a:ext uri="{FF2B5EF4-FFF2-40B4-BE49-F238E27FC236}">
                <a16:creationId xmlns:a16="http://schemas.microsoft.com/office/drawing/2014/main" id="{4621FCB3-353A-4A63-AB1B-114ABEC6A094}"/>
              </a:ext>
            </a:extLst>
          </p:cNvPr>
          <p:cNvSpPr>
            <a:spLocks noGrp="1"/>
          </p:cNvSpPr>
          <p:nvPr>
            <p:ph sz="half" idx="1"/>
          </p:nvPr>
        </p:nvSpPr>
        <p:spPr>
          <a:xfrm>
            <a:off x="2540000" y="1981199"/>
            <a:ext cx="7359394" cy="4778415"/>
          </a:xfrm>
        </p:spPr>
        <p:txBody>
          <a:bodyPr/>
          <a:lstStyle/>
          <a:p>
            <a:r>
              <a:rPr lang="en-US" dirty="0">
                <a:ea typeface="+mn-lt"/>
                <a:cs typeface="+mn-lt"/>
              </a:rPr>
              <a:t>Applications opening on April 2, 2024</a:t>
            </a:r>
          </a:p>
          <a:p>
            <a:pPr>
              <a:spcBef>
                <a:spcPts val="1400"/>
              </a:spcBef>
              <a:spcAft>
                <a:spcPts val="1200"/>
              </a:spcAft>
            </a:pPr>
            <a:r>
              <a:rPr lang="en-US" dirty="0">
                <a:cs typeface="Arial"/>
              </a:rPr>
              <a:t>Summer Food Service Program (SFSP) Applications Due:</a:t>
            </a:r>
          </a:p>
          <a:p>
            <a:pPr lvl="1">
              <a:spcBef>
                <a:spcPts val="0"/>
              </a:spcBef>
              <a:spcAft>
                <a:spcPts val="1400"/>
              </a:spcAft>
            </a:pPr>
            <a:r>
              <a:rPr lang="en-US" b="1" dirty="0">
                <a:cs typeface="Arial"/>
              </a:rPr>
              <a:t>May 15, 2024</a:t>
            </a:r>
            <a:r>
              <a:rPr lang="en-US" dirty="0">
                <a:cs typeface="Arial"/>
              </a:rPr>
              <a:t>,</a:t>
            </a:r>
            <a:r>
              <a:rPr lang="en-US" b="1" dirty="0">
                <a:cs typeface="Arial"/>
              </a:rPr>
              <a:t> </a:t>
            </a:r>
            <a:r>
              <a:rPr lang="en-US" dirty="0">
                <a:cs typeface="Arial"/>
              </a:rPr>
              <a:t>OR</a:t>
            </a:r>
          </a:p>
          <a:p>
            <a:pPr lvl="1">
              <a:spcBef>
                <a:spcPts val="0"/>
              </a:spcBef>
              <a:spcAft>
                <a:spcPts val="1400"/>
              </a:spcAft>
            </a:pPr>
            <a:r>
              <a:rPr lang="en-US" b="1" dirty="0">
                <a:cs typeface="Arial"/>
              </a:rPr>
              <a:t>30 days prior to meal service operations, whichever comes first</a:t>
            </a:r>
            <a:endParaRPr lang="en-US" dirty="0">
              <a:cs typeface="Arial"/>
            </a:endParaRPr>
          </a:p>
          <a:p>
            <a:endParaRPr lang="en-US" sz="2800" b="1" dirty="0">
              <a:cs typeface="Arial"/>
            </a:endParaRPr>
          </a:p>
          <a:p>
            <a:endParaRPr lang="en-US" sz="2800" b="1" dirty="0">
              <a:cs typeface="Arial"/>
            </a:endParaRPr>
          </a:p>
        </p:txBody>
      </p:sp>
      <p:pic>
        <p:nvPicPr>
          <p:cNvPr id="7" name="Content Placeholder 6">
            <a:extLst>
              <a:ext uri="{FF2B5EF4-FFF2-40B4-BE49-F238E27FC236}">
                <a16:creationId xmlns:a16="http://schemas.microsoft.com/office/drawing/2014/main" id="{6CE72102-E57C-423F-8794-56F23577881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320659" y="2711369"/>
            <a:ext cx="2659137" cy="2665785"/>
          </a:xfrm>
        </p:spPr>
      </p:pic>
    </p:spTree>
    <p:extLst>
      <p:ext uri="{BB962C8B-B14F-4D97-AF65-F5344CB8AC3E}">
        <p14:creationId xmlns:p14="http://schemas.microsoft.com/office/powerpoint/2010/main" val="2328101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194C72-3769-E57B-69E9-4F4AE08672C4}"/>
              </a:ext>
            </a:extLst>
          </p:cNvPr>
          <p:cNvSpPr>
            <a:spLocks noGrp="1"/>
          </p:cNvSpPr>
          <p:nvPr>
            <p:ph type="title"/>
          </p:nvPr>
        </p:nvSpPr>
        <p:spPr>
          <a:xfrm>
            <a:off x="2618059" y="262198"/>
            <a:ext cx="9144000" cy="1143000"/>
          </a:xfrm>
        </p:spPr>
        <p:txBody>
          <a:bodyPr/>
          <a:lstStyle/>
          <a:p>
            <a:r>
              <a:rPr lang="en-US" dirty="0">
                <a:cs typeface="Arial"/>
              </a:rPr>
              <a:t>U.S. Department of Agriculture Summer Program Rebranding</a:t>
            </a:r>
            <a:endParaRPr lang="en-US" dirty="0"/>
          </a:p>
        </p:txBody>
      </p:sp>
      <p:sp>
        <p:nvSpPr>
          <p:cNvPr id="7" name="Content Placeholder 6">
            <a:extLst>
              <a:ext uri="{FF2B5EF4-FFF2-40B4-BE49-F238E27FC236}">
                <a16:creationId xmlns:a16="http://schemas.microsoft.com/office/drawing/2014/main" id="{D7666C24-6B60-8714-C3AA-50D76FD4DA38}"/>
              </a:ext>
            </a:extLst>
          </p:cNvPr>
          <p:cNvSpPr>
            <a:spLocks noGrp="1"/>
          </p:cNvSpPr>
          <p:nvPr>
            <p:ph sz="half" idx="1"/>
          </p:nvPr>
        </p:nvSpPr>
        <p:spPr>
          <a:xfrm>
            <a:off x="2511720" y="1950944"/>
            <a:ext cx="5182641" cy="1559067"/>
          </a:xfrm>
        </p:spPr>
        <p:txBody>
          <a:bodyPr/>
          <a:lstStyle/>
          <a:p>
            <a:pPr marL="0" indent="0">
              <a:buNone/>
            </a:pPr>
            <a:r>
              <a:rPr lang="en-US" b="1" dirty="0"/>
              <a:t>Collectively Sun Program </a:t>
            </a:r>
          </a:p>
        </p:txBody>
      </p:sp>
      <p:pic>
        <p:nvPicPr>
          <p:cNvPr id="14" name="Content Placeholder 13" descr="USDA Sunbucks rebranding logo Collectively Sun Program logo with fork and a knife surrounded by a sun.">
            <a:extLst>
              <a:ext uri="{FF2B5EF4-FFF2-40B4-BE49-F238E27FC236}">
                <a16:creationId xmlns:a16="http://schemas.microsoft.com/office/drawing/2014/main" id="{8027DED3-067B-4192-BDFA-7231DAB4D48B}"/>
              </a:ext>
            </a:extLst>
          </p:cNvPr>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7750761" y="1925054"/>
            <a:ext cx="3913114" cy="1032210"/>
          </a:xfrm>
        </p:spPr>
      </p:pic>
      <p:sp>
        <p:nvSpPr>
          <p:cNvPr id="10" name="Content Placeholder 9">
            <a:extLst>
              <a:ext uri="{FF2B5EF4-FFF2-40B4-BE49-F238E27FC236}">
                <a16:creationId xmlns:a16="http://schemas.microsoft.com/office/drawing/2014/main" id="{AA370B21-F1FC-E3CD-8A72-DF451D416F9A}"/>
              </a:ext>
            </a:extLst>
          </p:cNvPr>
          <p:cNvSpPr>
            <a:spLocks noGrp="1"/>
          </p:cNvSpPr>
          <p:nvPr>
            <p:ph sz="half" idx="11"/>
          </p:nvPr>
        </p:nvSpPr>
        <p:spPr>
          <a:xfrm>
            <a:off x="2511720" y="3178528"/>
            <a:ext cx="5520236" cy="1754458"/>
          </a:xfrm>
        </p:spPr>
        <p:txBody>
          <a:bodyPr/>
          <a:lstStyle/>
          <a:p>
            <a:pPr marL="0" indent="0">
              <a:buNone/>
            </a:pPr>
            <a:r>
              <a:rPr lang="en-US" b="1" dirty="0"/>
              <a:t>Traditional Summer Meals</a:t>
            </a:r>
          </a:p>
        </p:txBody>
      </p:sp>
      <p:pic>
        <p:nvPicPr>
          <p:cNvPr id="16" name="Content Placeholder 15" descr="USDA Sunbucks rebranding logo Traditional Summer Meals Program logo with fork and a knife surrounded by a sun.">
            <a:extLst>
              <a:ext uri="{FF2B5EF4-FFF2-40B4-BE49-F238E27FC236}">
                <a16:creationId xmlns:a16="http://schemas.microsoft.com/office/drawing/2014/main" id="{029BC752-DBF7-0BC3-2292-75FBF5513FC7}"/>
              </a:ext>
            </a:extLst>
          </p:cNvPr>
          <p:cNvPicPr>
            <a:picLocks noGrp="1" noChangeAspect="1"/>
          </p:cNvPicPr>
          <p:nvPr>
            <p:ph sz="half" idx="12"/>
          </p:nvPr>
        </p:nvPicPr>
        <p:blipFill>
          <a:blip r:embed="rId3" cstate="print">
            <a:extLst>
              <a:ext uri="{28A0092B-C50C-407E-A947-70E740481C1C}">
                <a14:useLocalDpi xmlns:a14="http://schemas.microsoft.com/office/drawing/2010/main" val="0"/>
              </a:ext>
            </a:extLst>
          </a:blip>
          <a:stretch>
            <a:fillRect/>
          </a:stretch>
        </p:blipFill>
        <p:spPr>
          <a:xfrm>
            <a:off x="8385329" y="3210263"/>
            <a:ext cx="2843948" cy="1309923"/>
          </a:xfrm>
        </p:spPr>
      </p:pic>
      <p:sp>
        <p:nvSpPr>
          <p:cNvPr id="12" name="Content Placeholder 11">
            <a:extLst>
              <a:ext uri="{FF2B5EF4-FFF2-40B4-BE49-F238E27FC236}">
                <a16:creationId xmlns:a16="http://schemas.microsoft.com/office/drawing/2014/main" id="{327B3D5A-FBE6-DC8C-3931-6E78C6AB917A}"/>
              </a:ext>
            </a:extLst>
          </p:cNvPr>
          <p:cNvSpPr>
            <a:spLocks noGrp="1"/>
          </p:cNvSpPr>
          <p:nvPr>
            <p:ph sz="half" idx="13"/>
          </p:nvPr>
        </p:nvSpPr>
        <p:spPr>
          <a:xfrm>
            <a:off x="2531334" y="4630757"/>
            <a:ext cx="5794154" cy="2024743"/>
          </a:xfrm>
        </p:spPr>
        <p:txBody>
          <a:bodyPr/>
          <a:lstStyle/>
          <a:p>
            <a:pPr marL="0" indent="0">
              <a:buNone/>
            </a:pPr>
            <a:r>
              <a:rPr lang="en-US" b="1" dirty="0"/>
              <a:t>New Rural Non-Congregate Meals</a:t>
            </a:r>
          </a:p>
        </p:txBody>
      </p:sp>
      <p:pic>
        <p:nvPicPr>
          <p:cNvPr id="18" name="Content Placeholder 17" descr="USDA Sunbucks rebranding logo New Rural Non-Congregate Program logo with fork and a knife surrounded by a sun, meals to go.">
            <a:extLst>
              <a:ext uri="{FF2B5EF4-FFF2-40B4-BE49-F238E27FC236}">
                <a16:creationId xmlns:a16="http://schemas.microsoft.com/office/drawing/2014/main" id="{ABEF7ACE-D93D-5EBC-CD0D-8D228982AB16}"/>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345102" y="4644203"/>
            <a:ext cx="2944310" cy="1358912"/>
          </a:xfrm>
        </p:spPr>
      </p:pic>
    </p:spTree>
    <p:extLst>
      <p:ext uri="{BB962C8B-B14F-4D97-AF65-F5344CB8AC3E}">
        <p14:creationId xmlns:p14="http://schemas.microsoft.com/office/powerpoint/2010/main" val="2990805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C286-A193-ED2B-4D22-13737FCC8EA6}"/>
              </a:ext>
            </a:extLst>
          </p:cNvPr>
          <p:cNvSpPr>
            <a:spLocks noGrp="1"/>
          </p:cNvSpPr>
          <p:nvPr>
            <p:ph type="title"/>
          </p:nvPr>
        </p:nvSpPr>
        <p:spPr/>
        <p:txBody>
          <a:bodyPr/>
          <a:lstStyle/>
          <a:p>
            <a:r>
              <a:rPr lang="en-US" dirty="0">
                <a:cs typeface="Arial"/>
              </a:rPr>
              <a:t>Summer EBT is </a:t>
            </a:r>
            <a:r>
              <a:rPr lang="en-US" dirty="0" err="1">
                <a:cs typeface="Arial"/>
              </a:rPr>
              <a:t>SUNBucks</a:t>
            </a:r>
            <a:endParaRPr lang="en-US" dirty="0"/>
          </a:p>
        </p:txBody>
      </p:sp>
      <p:sp>
        <p:nvSpPr>
          <p:cNvPr id="3" name="Content Placeholder 2">
            <a:extLst>
              <a:ext uri="{FF2B5EF4-FFF2-40B4-BE49-F238E27FC236}">
                <a16:creationId xmlns:a16="http://schemas.microsoft.com/office/drawing/2014/main" id="{4675C033-975C-2418-4A03-9742CD31A307}"/>
              </a:ext>
            </a:extLst>
          </p:cNvPr>
          <p:cNvSpPr>
            <a:spLocks noGrp="1"/>
          </p:cNvSpPr>
          <p:nvPr>
            <p:ph sz="half" idx="1"/>
          </p:nvPr>
        </p:nvSpPr>
        <p:spPr>
          <a:xfrm>
            <a:off x="2539999" y="1981200"/>
            <a:ext cx="5874795" cy="4267200"/>
          </a:xfrm>
        </p:spPr>
        <p:txBody>
          <a:bodyPr/>
          <a:lstStyle/>
          <a:p>
            <a:pPr>
              <a:spcBef>
                <a:spcPts val="1400"/>
              </a:spcBef>
              <a:spcAft>
                <a:spcPts val="1200"/>
              </a:spcAft>
            </a:pPr>
            <a:r>
              <a:rPr lang="en-US" sz="2800" dirty="0" err="1">
                <a:cs typeface="Arial"/>
              </a:rPr>
              <a:t>SunBucks</a:t>
            </a:r>
            <a:r>
              <a:rPr lang="en-US" sz="2800" dirty="0">
                <a:cs typeface="Arial"/>
              </a:rPr>
              <a:t> English and Spanish informational flyers available in the Child Nutrition Information and Payment System, Download Forms. </a:t>
            </a:r>
            <a:endParaRPr lang="en-US" dirty="0"/>
          </a:p>
          <a:p>
            <a:pPr>
              <a:spcBef>
                <a:spcPts val="1400"/>
              </a:spcBef>
              <a:spcAft>
                <a:spcPts val="1200"/>
              </a:spcAft>
            </a:pPr>
            <a:r>
              <a:rPr lang="en-US" sz="2800" dirty="0">
                <a:cs typeface="Arial"/>
              </a:rPr>
              <a:t>The California Department of Social Services customer service helpline and website are coming soon.</a:t>
            </a:r>
            <a:endParaRPr lang="en-US" dirty="0"/>
          </a:p>
        </p:txBody>
      </p:sp>
      <p:pic>
        <p:nvPicPr>
          <p:cNvPr id="7" name="Content Placeholder 6" descr="USDA Sunbucks Summer Programs rebranding logo colorful logo with fork and a knife surrounded by a sun.">
            <a:extLst>
              <a:ext uri="{FF2B5EF4-FFF2-40B4-BE49-F238E27FC236}">
                <a16:creationId xmlns:a16="http://schemas.microsoft.com/office/drawing/2014/main" id="{25DC187F-BEEC-D18D-38E9-D854A6FD4FC4}"/>
              </a:ext>
              <a:ext uri="{C183D7F6-B498-43B3-948B-1728B52AA6E4}">
                <adec:decorative xmlns:adec="http://schemas.microsoft.com/office/drawing/2017/decorative" val="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14794" y="2834544"/>
            <a:ext cx="3379124" cy="1783080"/>
          </a:xfrm>
        </p:spPr>
      </p:pic>
    </p:spTree>
    <p:extLst>
      <p:ext uri="{BB962C8B-B14F-4D97-AF65-F5344CB8AC3E}">
        <p14:creationId xmlns:p14="http://schemas.microsoft.com/office/powerpoint/2010/main" val="240735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0EAE-400B-3DF6-0905-F111B7357663}"/>
              </a:ext>
            </a:extLst>
          </p:cNvPr>
          <p:cNvSpPr>
            <a:spLocks noGrp="1"/>
          </p:cNvSpPr>
          <p:nvPr>
            <p:ph type="title"/>
          </p:nvPr>
        </p:nvSpPr>
        <p:spPr>
          <a:xfrm>
            <a:off x="2540000" y="394447"/>
            <a:ext cx="9144000" cy="1143000"/>
          </a:xfrm>
        </p:spPr>
        <p:txBody>
          <a:bodyPr/>
          <a:lstStyle/>
          <a:p>
            <a:r>
              <a:rPr lang="en-US" dirty="0">
                <a:cs typeface="Arial"/>
              </a:rPr>
              <a:t>Community Eligibility Provision (1)</a:t>
            </a:r>
            <a:endParaRPr lang="en-US" dirty="0"/>
          </a:p>
        </p:txBody>
      </p:sp>
      <p:sp>
        <p:nvSpPr>
          <p:cNvPr id="3" name="Content Placeholder 2">
            <a:extLst>
              <a:ext uri="{FF2B5EF4-FFF2-40B4-BE49-F238E27FC236}">
                <a16:creationId xmlns:a16="http://schemas.microsoft.com/office/drawing/2014/main" id="{6D0498B9-6760-4652-C508-DAF0CAACC08A}"/>
              </a:ext>
            </a:extLst>
          </p:cNvPr>
          <p:cNvSpPr>
            <a:spLocks noGrp="1"/>
          </p:cNvSpPr>
          <p:nvPr>
            <p:ph idx="1"/>
          </p:nvPr>
        </p:nvSpPr>
        <p:spPr>
          <a:xfrm>
            <a:off x="2540000" y="1748010"/>
            <a:ext cx="9345975" cy="4500390"/>
          </a:xfrm>
        </p:spPr>
        <p:txBody>
          <a:bodyPr/>
          <a:lstStyle/>
          <a:p>
            <a:pPr>
              <a:buFont typeface="Arial"/>
              <a:buChar char="•"/>
            </a:pPr>
            <a:r>
              <a:rPr lang="en-US" dirty="0">
                <a:cs typeface="Arial"/>
              </a:rPr>
              <a:t>Reminder: Pull direct certification lists </a:t>
            </a:r>
            <a:r>
              <a:rPr lang="en-US" b="1" i="1" dirty="0">
                <a:cs typeface="Arial"/>
              </a:rPr>
              <a:t>and</a:t>
            </a:r>
            <a:r>
              <a:rPr lang="en-US" dirty="0">
                <a:cs typeface="Arial"/>
              </a:rPr>
              <a:t> site enrollment figures on </a:t>
            </a:r>
            <a:r>
              <a:rPr lang="en-US" b="1" dirty="0">
                <a:cs typeface="Arial"/>
              </a:rPr>
              <a:t>April 1, 2024</a:t>
            </a:r>
            <a:r>
              <a:rPr lang="en-US" dirty="0">
                <a:cs typeface="Arial"/>
              </a:rPr>
              <a:t>.</a:t>
            </a:r>
          </a:p>
          <a:p>
            <a:pPr marL="857250" lvl="1" indent="-457200">
              <a:buFont typeface="Arial"/>
              <a:buChar char="•"/>
            </a:pPr>
            <a:endParaRPr lang="en-US" b="1" dirty="0">
              <a:cs typeface="Arial"/>
            </a:endParaRPr>
          </a:p>
          <a:p>
            <a:pPr>
              <a:buFont typeface="Arial"/>
              <a:buChar char="•"/>
            </a:pPr>
            <a:r>
              <a:rPr lang="en-US" dirty="0">
                <a:cs typeface="Arial"/>
              </a:rPr>
              <a:t>Under current state law, if your Identified Student Percentage is equal to or greater than 25 percent, you </a:t>
            </a:r>
            <a:r>
              <a:rPr lang="en-US" b="1" i="1" dirty="0">
                <a:cs typeface="Arial"/>
              </a:rPr>
              <a:t>must</a:t>
            </a:r>
            <a:r>
              <a:rPr lang="en-US" i="1" dirty="0">
                <a:cs typeface="Arial"/>
              </a:rPr>
              <a:t> </a:t>
            </a:r>
            <a:r>
              <a:rPr lang="en-US" dirty="0">
                <a:cs typeface="Arial"/>
              </a:rPr>
              <a:t>apply for a federal provision (Community Eligibility Provision [CEP] or Provision 2).</a:t>
            </a:r>
            <a:endParaRPr lang="en-US" b="1" dirty="0">
              <a:cs typeface="Arial"/>
            </a:endParaRPr>
          </a:p>
        </p:txBody>
      </p:sp>
    </p:spTree>
    <p:extLst>
      <p:ext uri="{BB962C8B-B14F-4D97-AF65-F5344CB8AC3E}">
        <p14:creationId xmlns:p14="http://schemas.microsoft.com/office/powerpoint/2010/main" val="1303101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0EAE-400B-3DF6-0905-F111B7357663}"/>
              </a:ext>
            </a:extLst>
          </p:cNvPr>
          <p:cNvSpPr>
            <a:spLocks noGrp="1"/>
          </p:cNvSpPr>
          <p:nvPr>
            <p:ph type="title"/>
          </p:nvPr>
        </p:nvSpPr>
        <p:spPr>
          <a:xfrm>
            <a:off x="2631179" y="178231"/>
            <a:ext cx="9144000" cy="1143000"/>
          </a:xfrm>
        </p:spPr>
        <p:txBody>
          <a:bodyPr/>
          <a:lstStyle/>
          <a:p>
            <a:r>
              <a:rPr lang="en-US" dirty="0">
                <a:cs typeface="Arial"/>
              </a:rPr>
              <a:t>Community Eligibility Provision (2)</a:t>
            </a:r>
            <a:endParaRPr lang="en-US" dirty="0"/>
          </a:p>
        </p:txBody>
      </p:sp>
      <p:sp>
        <p:nvSpPr>
          <p:cNvPr id="3" name="Content Placeholder 2">
            <a:extLst>
              <a:ext uri="{FF2B5EF4-FFF2-40B4-BE49-F238E27FC236}">
                <a16:creationId xmlns:a16="http://schemas.microsoft.com/office/drawing/2014/main" id="{6D0498B9-6760-4652-C508-DAF0CAACC08A}"/>
              </a:ext>
            </a:extLst>
          </p:cNvPr>
          <p:cNvSpPr>
            <a:spLocks noGrp="1"/>
          </p:cNvSpPr>
          <p:nvPr>
            <p:ph idx="1"/>
          </p:nvPr>
        </p:nvSpPr>
        <p:spPr>
          <a:xfrm>
            <a:off x="2346568" y="1218111"/>
            <a:ext cx="9713221" cy="5156563"/>
          </a:xfrm>
        </p:spPr>
        <p:txBody>
          <a:bodyPr/>
          <a:lstStyle/>
          <a:p>
            <a:pPr>
              <a:spcBef>
                <a:spcPts val="0"/>
              </a:spcBef>
              <a:buFont typeface="Arial"/>
              <a:buChar char="•"/>
            </a:pPr>
            <a:r>
              <a:rPr lang="en-US" sz="2800" dirty="0">
                <a:cs typeface="Arial"/>
              </a:rPr>
              <a:t>Consider the following:</a:t>
            </a:r>
          </a:p>
          <a:p>
            <a:pPr marL="0" indent="0">
              <a:spcBef>
                <a:spcPts val="0"/>
              </a:spcBef>
              <a:buNone/>
            </a:pPr>
            <a:endParaRPr lang="en-US" sz="2400" dirty="0">
              <a:cs typeface="Arial"/>
            </a:endParaRPr>
          </a:p>
          <a:p>
            <a:pPr marL="796925" lvl="1" indent="-339725">
              <a:spcBef>
                <a:spcPts val="0"/>
              </a:spcBef>
              <a:buFont typeface="Courier New" panose="02070309020205020404" pitchFamily="49" charset="0"/>
              <a:buChar char="o"/>
            </a:pPr>
            <a:r>
              <a:rPr lang="en-US" sz="2400" dirty="0">
                <a:cs typeface="Arial"/>
              </a:rPr>
              <a:t>Will any school sites be closing for School Year (SY) 2024–25?</a:t>
            </a:r>
          </a:p>
          <a:p>
            <a:pPr marL="796925" lvl="1" indent="-339725">
              <a:spcBef>
                <a:spcPts val="0"/>
              </a:spcBef>
              <a:buFont typeface="Courier New" panose="02070309020205020404" pitchFamily="49" charset="0"/>
              <a:buChar char="o"/>
            </a:pPr>
            <a:endParaRPr lang="en-US" sz="2400" dirty="0">
              <a:cs typeface="Arial"/>
            </a:endParaRPr>
          </a:p>
          <a:p>
            <a:pPr marL="796925" lvl="1" indent="-339725">
              <a:spcBef>
                <a:spcPts val="0"/>
              </a:spcBef>
              <a:buFont typeface="Courier New" panose="02070309020205020404" pitchFamily="49" charset="0"/>
              <a:buChar char="o"/>
            </a:pPr>
            <a:r>
              <a:rPr lang="en-US" sz="2400" dirty="0">
                <a:cs typeface="Arial"/>
              </a:rPr>
              <a:t>Will any school sites combine with other school sites for SY 2024–25?</a:t>
            </a:r>
          </a:p>
          <a:p>
            <a:pPr marL="796925" lvl="1" indent="-339725">
              <a:spcBef>
                <a:spcPts val="0"/>
              </a:spcBef>
              <a:buFont typeface="Courier New" panose="02070309020205020404" pitchFamily="49" charset="0"/>
              <a:buChar char="o"/>
            </a:pPr>
            <a:endParaRPr lang="en-US" sz="2400" dirty="0">
              <a:cs typeface="Arial"/>
            </a:endParaRPr>
          </a:p>
          <a:p>
            <a:pPr marL="796925" lvl="1" indent="-339725">
              <a:spcBef>
                <a:spcPts val="0"/>
              </a:spcBef>
              <a:buFont typeface="Courier New" panose="02070309020205020404" pitchFamily="49" charset="0"/>
              <a:buChar char="o"/>
            </a:pPr>
            <a:r>
              <a:rPr lang="en-US" sz="2400" dirty="0">
                <a:cs typeface="Arial"/>
              </a:rPr>
              <a:t>Are you adding any sites to your CEP group?</a:t>
            </a:r>
          </a:p>
          <a:p>
            <a:pPr marL="457200" lvl="1" indent="0">
              <a:spcBef>
                <a:spcPts val="0"/>
              </a:spcBef>
              <a:buNone/>
            </a:pPr>
            <a:endParaRPr lang="en-US" sz="2400" dirty="0">
              <a:cs typeface="Arial"/>
            </a:endParaRPr>
          </a:p>
          <a:p>
            <a:pPr>
              <a:spcBef>
                <a:spcPts val="0"/>
              </a:spcBef>
              <a:buFont typeface="Arial"/>
              <a:buChar char="•"/>
            </a:pPr>
            <a:r>
              <a:rPr lang="en-US" sz="2800" dirty="0">
                <a:cs typeface="Arial"/>
              </a:rPr>
              <a:t>If the answer is “yes” to any of the questions above:</a:t>
            </a:r>
          </a:p>
          <a:p>
            <a:pPr marL="0" indent="0">
              <a:spcBef>
                <a:spcPts val="0"/>
              </a:spcBef>
              <a:buNone/>
            </a:pPr>
            <a:endParaRPr lang="en-US" sz="2400" dirty="0">
              <a:cs typeface="Arial"/>
            </a:endParaRPr>
          </a:p>
          <a:p>
            <a:pPr marL="796925" lvl="1" indent="-339725">
              <a:spcBef>
                <a:spcPts val="0"/>
              </a:spcBef>
              <a:buFont typeface="Courier New" panose="02070309020205020404" pitchFamily="49" charset="0"/>
              <a:buChar char="o"/>
            </a:pPr>
            <a:r>
              <a:rPr lang="en-US" sz="2400" dirty="0">
                <a:cs typeface="Arial"/>
              </a:rPr>
              <a:t>Pull data on April 1, 2024.</a:t>
            </a:r>
          </a:p>
          <a:p>
            <a:pPr marL="796925" lvl="1" indent="-339725">
              <a:spcBef>
                <a:spcPts val="0"/>
              </a:spcBef>
              <a:buFont typeface="Courier New" panose="02070309020205020404" pitchFamily="49" charset="0"/>
              <a:buChar char="o"/>
            </a:pPr>
            <a:r>
              <a:rPr lang="en-US" sz="2400" dirty="0">
                <a:cs typeface="Arial"/>
              </a:rPr>
              <a:t>Contact your specialist to determine if you need to re-apply.</a:t>
            </a:r>
          </a:p>
        </p:txBody>
      </p:sp>
    </p:spTree>
    <p:extLst>
      <p:ext uri="{BB962C8B-B14F-4D97-AF65-F5344CB8AC3E}">
        <p14:creationId xmlns:p14="http://schemas.microsoft.com/office/powerpoint/2010/main" val="3027189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58528" y="156508"/>
            <a:ext cx="9562530" cy="1067219"/>
          </a:xfrm>
        </p:spPr>
        <p:txBody>
          <a:bodyPr/>
          <a:lstStyle/>
          <a:p>
            <a:r>
              <a:rPr lang="en-US" dirty="0">
                <a:cs typeface="Arial"/>
              </a:rPr>
              <a:t>Important Operational Dates: </a:t>
            </a:r>
            <a:br>
              <a:rPr lang="en-US" dirty="0">
                <a:cs typeface="Arial"/>
              </a:rPr>
            </a:br>
            <a:r>
              <a:rPr lang="en-US" dirty="0">
                <a:cs typeface="Arial"/>
              </a:rPr>
              <a:t>Next 30 to 90 days</a:t>
            </a:r>
          </a:p>
        </p:txBody>
      </p:sp>
      <p:graphicFrame>
        <p:nvGraphicFramePr>
          <p:cNvPr id="5" name="Content Placeholder 4" descr="Important dates next 30 to 90 days.  Actions and corresponding dates: 3/29 update addresses in CALPADS, pull CEP direct certification and enrollment by 4/1, SFSP application deadline is 5/15 or 30 days prior to operations.">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3754326"/>
              </p:ext>
            </p:extLst>
          </p:nvPr>
        </p:nvGraphicFramePr>
        <p:xfrm>
          <a:off x="2444184" y="1394487"/>
          <a:ext cx="9491916" cy="4735958"/>
        </p:xfrm>
        <a:graphic>
          <a:graphicData uri="http://schemas.openxmlformats.org/drawingml/2006/table">
            <a:tbl>
              <a:tblPr firstRow="1" bandRow="1">
                <a:tableStyleId>{5C22544A-7EE6-4342-B048-85BDC9FD1C3A}</a:tableStyleId>
              </a:tblPr>
              <a:tblGrid>
                <a:gridCol w="5738799">
                  <a:extLst>
                    <a:ext uri="{9D8B030D-6E8A-4147-A177-3AD203B41FA5}">
                      <a16:colId xmlns:a16="http://schemas.microsoft.com/office/drawing/2014/main" val="1020567512"/>
                    </a:ext>
                  </a:extLst>
                </a:gridCol>
                <a:gridCol w="3753117">
                  <a:extLst>
                    <a:ext uri="{9D8B030D-6E8A-4147-A177-3AD203B41FA5}">
                      <a16:colId xmlns:a16="http://schemas.microsoft.com/office/drawing/2014/main" val="866446811"/>
                    </a:ext>
                  </a:extLst>
                </a:gridCol>
              </a:tblGrid>
              <a:tr h="697774">
                <a:tc>
                  <a:txBody>
                    <a:bodyPr/>
                    <a:lstStyle/>
                    <a:p>
                      <a:pPr lvl="0" algn="ctr">
                        <a:buNone/>
                      </a:pPr>
                      <a:r>
                        <a:rPr lang="en-US" sz="3200" dirty="0">
                          <a:solidFill>
                            <a:schemeClr val="bg1"/>
                          </a:solidFill>
                        </a:rPr>
                        <a:t>Action</a:t>
                      </a:r>
                    </a:p>
                  </a:txBody>
                  <a:tcPr/>
                </a:tc>
                <a:tc>
                  <a:txBody>
                    <a:bodyPr/>
                    <a:lstStyle/>
                    <a:p>
                      <a:pPr lvl="0" algn="ctr">
                        <a:buNone/>
                      </a:pPr>
                      <a:r>
                        <a:rPr lang="en-US" sz="3200"/>
                        <a:t>Date</a:t>
                      </a:r>
                    </a:p>
                  </a:txBody>
                  <a:tcPr/>
                </a:tc>
                <a:extLst>
                  <a:ext uri="{0D108BD9-81ED-4DB2-BD59-A6C34878D82A}">
                    <a16:rowId xmlns:a16="http://schemas.microsoft.com/office/drawing/2014/main" val="2664261068"/>
                  </a:ext>
                </a:extLst>
              </a:tr>
              <a:tr h="1124189">
                <a:tc>
                  <a:txBody>
                    <a:bodyPr/>
                    <a:lstStyle/>
                    <a:p>
                      <a:pPr lvl="0" algn="l">
                        <a:lnSpc>
                          <a:spcPct val="100000"/>
                        </a:lnSpc>
                        <a:spcBef>
                          <a:spcPts val="0"/>
                        </a:spcBef>
                        <a:spcAft>
                          <a:spcPts val="0"/>
                        </a:spcAft>
                        <a:buNone/>
                      </a:pPr>
                      <a:r>
                        <a:rPr lang="en-US" sz="2400" b="0" kern="1200" dirty="0">
                          <a:solidFill>
                            <a:schemeClr val="tx1"/>
                          </a:solidFill>
                          <a:effectLst/>
                          <a:latin typeface="+mn-lt"/>
                          <a:ea typeface="+mn-ea"/>
                          <a:cs typeface="+mn-cs"/>
                        </a:rPr>
                        <a:t>Deadline to update mailing addresses in California Longitudinal Pupil Achievement Data System, also known as CALPADS, for Summer EBT benefits</a:t>
                      </a:r>
                      <a:endParaRPr lang="en-US" sz="2400" b="0" dirty="0"/>
                    </a:p>
                  </a:txBody>
                  <a:tcPr anchor="ctr"/>
                </a:tc>
                <a:tc>
                  <a:txBody>
                    <a:bodyPr/>
                    <a:lstStyle/>
                    <a:p>
                      <a:pPr marL="0" lvl="0" indent="0" algn="ctr">
                        <a:lnSpc>
                          <a:spcPct val="100000"/>
                        </a:lnSpc>
                        <a:spcBef>
                          <a:spcPts val="0"/>
                        </a:spcBef>
                        <a:spcAft>
                          <a:spcPts val="0"/>
                        </a:spcAft>
                        <a:buNone/>
                      </a:pPr>
                      <a:r>
                        <a:rPr lang="en-US" sz="2400" b="0" i="0" u="none" strike="noStrike" noProof="0" dirty="0">
                          <a:solidFill>
                            <a:schemeClr val="tx1"/>
                          </a:solidFill>
                          <a:latin typeface="+mn-lt"/>
                        </a:rPr>
                        <a:t>March 29, 2024</a:t>
                      </a:r>
                      <a:endParaRPr lang="en-US" sz="2400" dirty="0"/>
                    </a:p>
                    <a:p>
                      <a:pPr marL="0" lvl="0" indent="0" algn="ctr">
                        <a:lnSpc>
                          <a:spcPct val="100000"/>
                        </a:lnSpc>
                        <a:spcBef>
                          <a:spcPts val="0"/>
                        </a:spcBef>
                        <a:spcAft>
                          <a:spcPts val="0"/>
                        </a:spcAft>
                        <a:buNone/>
                      </a:pPr>
                      <a:r>
                        <a:rPr lang="en-US" sz="2400" b="0" i="0" u="none" strike="noStrike" noProof="0" dirty="0">
                          <a:solidFill>
                            <a:schemeClr val="tx1"/>
                          </a:solidFill>
                          <a:latin typeface="+mn-lt"/>
                        </a:rPr>
                        <a:t>(revised)</a:t>
                      </a:r>
                      <a:endParaRPr lang="en-US" sz="2400" dirty="0"/>
                    </a:p>
                  </a:txBody>
                  <a:tcPr anchor="ctr"/>
                </a:tc>
                <a:extLst>
                  <a:ext uri="{0D108BD9-81ED-4DB2-BD59-A6C34878D82A}">
                    <a16:rowId xmlns:a16="http://schemas.microsoft.com/office/drawing/2014/main" val="2863222666"/>
                  </a:ext>
                </a:extLst>
              </a:tr>
              <a:tr h="914501">
                <a:tc>
                  <a:txBody>
                    <a:bodyPr/>
                    <a:lstStyle/>
                    <a:p>
                      <a:pPr lvl="0" algn="l">
                        <a:lnSpc>
                          <a:spcPct val="100000"/>
                        </a:lnSpc>
                        <a:spcBef>
                          <a:spcPts val="0"/>
                        </a:spcBef>
                        <a:spcAft>
                          <a:spcPts val="0"/>
                        </a:spcAft>
                        <a:buNone/>
                      </a:pPr>
                      <a:r>
                        <a:rPr lang="en-US" sz="2400" b="0" i="0" u="none" strike="noStrike" kern="1200" baseline="0" noProof="0" dirty="0">
                          <a:solidFill>
                            <a:srgbClr val="000000"/>
                          </a:solidFill>
                          <a:effectLst/>
                          <a:latin typeface="Arial"/>
                        </a:rPr>
                        <a:t>Pull Direct Certification and Enrollment for CEP</a:t>
                      </a:r>
                    </a:p>
                  </a:txBody>
                  <a:tcPr anchor="ctr"/>
                </a:tc>
                <a:tc>
                  <a:txBody>
                    <a:bodyPr/>
                    <a:lstStyle/>
                    <a:p>
                      <a:pPr marL="0" lvl="0" indent="0" algn="ctr">
                        <a:lnSpc>
                          <a:spcPct val="100000"/>
                        </a:lnSpc>
                        <a:spcBef>
                          <a:spcPts val="0"/>
                        </a:spcBef>
                        <a:spcAft>
                          <a:spcPts val="0"/>
                        </a:spcAft>
                        <a:buNone/>
                      </a:pPr>
                      <a:r>
                        <a:rPr lang="en-US" sz="2400" b="0" i="0" u="none" strike="noStrike" noProof="0" dirty="0">
                          <a:solidFill>
                            <a:schemeClr val="tx1"/>
                          </a:solidFill>
                          <a:latin typeface="+mn-lt"/>
                        </a:rPr>
                        <a:t>April 1, 2024</a:t>
                      </a:r>
                    </a:p>
                  </a:txBody>
                  <a:tcPr anchor="ctr"/>
                </a:tc>
                <a:extLst>
                  <a:ext uri="{0D108BD9-81ED-4DB2-BD59-A6C34878D82A}">
                    <a16:rowId xmlns:a16="http://schemas.microsoft.com/office/drawing/2014/main" val="3063799882"/>
                  </a:ext>
                </a:extLst>
              </a:tr>
              <a:tr h="1569203">
                <a:tc>
                  <a:txBody>
                    <a:bodyPr/>
                    <a:lstStyle/>
                    <a:p>
                      <a:pPr lvl="0" algn="l">
                        <a:lnSpc>
                          <a:spcPct val="100000"/>
                        </a:lnSpc>
                        <a:spcBef>
                          <a:spcPts val="0"/>
                        </a:spcBef>
                        <a:spcAft>
                          <a:spcPts val="0"/>
                        </a:spcAft>
                        <a:buNone/>
                      </a:pPr>
                      <a:r>
                        <a:rPr lang="en-US" sz="2400" b="0" kern="1200" dirty="0">
                          <a:solidFill>
                            <a:schemeClr val="tx1"/>
                          </a:solidFill>
                          <a:effectLst/>
                          <a:latin typeface="+mn-lt"/>
                          <a:ea typeface="+mn-ea"/>
                          <a:cs typeface="+mn-cs"/>
                        </a:rPr>
                        <a:t>SFSP Application Deadline</a:t>
                      </a:r>
                    </a:p>
                  </a:txBody>
                  <a:tcPr anchor="ctr"/>
                </a:tc>
                <a:tc>
                  <a:txBody>
                    <a:bodyPr/>
                    <a:lstStyle/>
                    <a:p>
                      <a:pPr marL="0" lvl="0" indent="0" algn="ctr">
                        <a:lnSpc>
                          <a:spcPct val="100000"/>
                        </a:lnSpc>
                        <a:spcBef>
                          <a:spcPts val="0"/>
                        </a:spcBef>
                        <a:spcAft>
                          <a:spcPts val="0"/>
                        </a:spcAft>
                        <a:buNone/>
                      </a:pPr>
                      <a:r>
                        <a:rPr lang="en-US" sz="2400" b="0" i="0" u="none" strike="noStrike" noProof="0" dirty="0">
                          <a:solidFill>
                            <a:schemeClr val="tx1"/>
                          </a:solidFill>
                          <a:latin typeface="+mn-lt"/>
                        </a:rPr>
                        <a:t>May 15, 2024, or </a:t>
                      </a:r>
                      <a:r>
                        <a:rPr lang="en-US" sz="2400" b="0" i="0" u="none" strike="noStrike" noProof="0" dirty="0">
                          <a:solidFill>
                            <a:srgbClr val="000000"/>
                          </a:solidFill>
                          <a:latin typeface="Arial"/>
                        </a:rPr>
                        <a:t>30 days prior to meal service operations, whichever comes first.</a:t>
                      </a:r>
                    </a:p>
                  </a:txBody>
                  <a:tcPr anchor="ctr"/>
                </a:tc>
                <a:extLst>
                  <a:ext uri="{0D108BD9-81ED-4DB2-BD59-A6C34878D82A}">
                    <a16:rowId xmlns:a16="http://schemas.microsoft.com/office/drawing/2014/main" val="2735949056"/>
                  </a:ext>
                </a:extLst>
              </a:tr>
            </a:tbl>
          </a:graphicData>
        </a:graphic>
      </p:graphicFrame>
    </p:spTree>
    <p:extLst>
      <p:ext uri="{BB962C8B-B14F-4D97-AF65-F5344CB8AC3E}">
        <p14:creationId xmlns:p14="http://schemas.microsoft.com/office/powerpoint/2010/main" val="146476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60966" y="350146"/>
            <a:ext cx="9562530" cy="1067219"/>
          </a:xfrm>
        </p:spPr>
        <p:txBody>
          <a:bodyPr/>
          <a:lstStyle/>
          <a:p>
            <a:r>
              <a:rPr lang="en-US">
                <a:cs typeface="Arial"/>
              </a:rPr>
              <a:t>Important Operational Dates: </a:t>
            </a:r>
            <a:br>
              <a:rPr lang="en-US">
                <a:cs typeface="Arial"/>
              </a:rPr>
            </a:br>
            <a:r>
              <a:rPr lang="en-US">
                <a:cs typeface="Arial"/>
              </a:rPr>
              <a:t>Next 30 to 90 days (2)</a:t>
            </a:r>
          </a:p>
        </p:txBody>
      </p:sp>
      <p:graphicFrame>
        <p:nvGraphicFramePr>
          <p:cNvPr id="5" name="Content Placeholder 4" descr="Important dates next 30 to 90 days.  Actions and corresponding dates: Use DoD FFAVORS by 5/1, notification of procurement and SNP reviews in May, CEP applications due 6/30.">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2060120073"/>
              </p:ext>
            </p:extLst>
          </p:nvPr>
        </p:nvGraphicFramePr>
        <p:xfrm>
          <a:off x="2363128" y="1767563"/>
          <a:ext cx="9660368" cy="3980363"/>
        </p:xfrm>
        <a:graphic>
          <a:graphicData uri="http://schemas.openxmlformats.org/drawingml/2006/table">
            <a:tbl>
              <a:tblPr firstRow="1" bandRow="1">
                <a:tableStyleId>{5C22544A-7EE6-4342-B048-85BDC9FD1C3A}</a:tableStyleId>
              </a:tblPr>
              <a:tblGrid>
                <a:gridCol w="7028934">
                  <a:extLst>
                    <a:ext uri="{9D8B030D-6E8A-4147-A177-3AD203B41FA5}">
                      <a16:colId xmlns:a16="http://schemas.microsoft.com/office/drawing/2014/main" val="1020567512"/>
                    </a:ext>
                  </a:extLst>
                </a:gridCol>
                <a:gridCol w="2631434">
                  <a:extLst>
                    <a:ext uri="{9D8B030D-6E8A-4147-A177-3AD203B41FA5}">
                      <a16:colId xmlns:a16="http://schemas.microsoft.com/office/drawing/2014/main" val="866446811"/>
                    </a:ext>
                  </a:extLst>
                </a:gridCol>
              </a:tblGrid>
              <a:tr h="514992">
                <a:tc>
                  <a:txBody>
                    <a:bodyPr/>
                    <a:lstStyle/>
                    <a:p>
                      <a:pPr lvl="0" algn="ctr">
                        <a:buNone/>
                      </a:pPr>
                      <a:r>
                        <a:rPr lang="en-US" sz="3200" dirty="0">
                          <a:solidFill>
                            <a:schemeClr val="bg1"/>
                          </a:solidFill>
                        </a:rPr>
                        <a:t>Action</a:t>
                      </a:r>
                    </a:p>
                  </a:txBody>
                  <a:tcPr/>
                </a:tc>
                <a:tc>
                  <a:txBody>
                    <a:bodyPr/>
                    <a:lstStyle/>
                    <a:p>
                      <a:pPr lvl="0" algn="ctr">
                        <a:buNone/>
                      </a:pPr>
                      <a:r>
                        <a:rPr lang="en-US" sz="3200"/>
                        <a:t>Date</a:t>
                      </a:r>
                    </a:p>
                  </a:txBody>
                  <a:tcPr/>
                </a:tc>
                <a:extLst>
                  <a:ext uri="{0D108BD9-81ED-4DB2-BD59-A6C34878D82A}">
                    <a16:rowId xmlns:a16="http://schemas.microsoft.com/office/drawing/2014/main" val="2664261068"/>
                  </a:ext>
                </a:extLst>
              </a:tr>
              <a:tr h="1201643">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Use DoD Fresh Entitlement in Fresh Fruit and Vegetables Order Receipt System (FFAVORS)</a:t>
                      </a:r>
                      <a:endParaRPr lang="en-US" dirty="0">
                        <a:solidFill>
                          <a:schemeClr val="tx1"/>
                        </a:solidFill>
                      </a:endParaRPr>
                    </a:p>
                  </a:txBody>
                  <a:tcPr anchor="ctr"/>
                </a:tc>
                <a:tc>
                  <a:txBody>
                    <a:bodyPr/>
                    <a:lstStyle/>
                    <a:p>
                      <a:pPr marL="0" lvl="0" indent="0" algn="ctr">
                        <a:lnSpc>
                          <a:spcPct val="100000"/>
                        </a:lnSpc>
                        <a:spcBef>
                          <a:spcPts val="0"/>
                        </a:spcBef>
                        <a:spcAft>
                          <a:spcPts val="0"/>
                        </a:spcAft>
                        <a:buNone/>
                      </a:pPr>
                      <a:r>
                        <a:rPr lang="en-US" sz="2800" b="0" i="0" u="none" strike="noStrike" noProof="0" dirty="0">
                          <a:solidFill>
                            <a:schemeClr val="tx1"/>
                          </a:solidFill>
                          <a:latin typeface="+mn-lt"/>
                        </a:rPr>
                        <a:t>May 1, 2024</a:t>
                      </a:r>
                      <a:endParaRPr lang="en-US" dirty="0"/>
                    </a:p>
                  </a:txBody>
                  <a:tcPr anchor="ctr"/>
                </a:tc>
                <a:extLst>
                  <a:ext uri="{0D108BD9-81ED-4DB2-BD59-A6C34878D82A}">
                    <a16:rowId xmlns:a16="http://schemas.microsoft.com/office/drawing/2014/main" val="2620842588"/>
                  </a:ext>
                </a:extLst>
              </a:tr>
              <a:tr h="1201644">
                <a:tc>
                  <a:txBody>
                    <a:bodyPr/>
                    <a:lstStyle/>
                    <a:p>
                      <a:pPr lvl="0" algn="l">
                        <a:lnSpc>
                          <a:spcPct val="100000"/>
                        </a:lnSpc>
                        <a:spcBef>
                          <a:spcPts val="0"/>
                        </a:spcBef>
                        <a:spcAft>
                          <a:spcPts val="0"/>
                        </a:spcAft>
                        <a:buNone/>
                      </a:pPr>
                      <a:r>
                        <a:rPr lang="en-US" sz="2800" b="0" i="0" u="none" strike="noStrike" kern="1200" noProof="0" dirty="0">
                          <a:solidFill>
                            <a:schemeClr val="tx1"/>
                          </a:solidFill>
                          <a:effectLst/>
                          <a:latin typeface="+mn-lt"/>
                        </a:rPr>
                        <a:t>Notification for scheduled </a:t>
                      </a:r>
                      <a:r>
                        <a:rPr lang="en-US" sz="2800" kern="1200" dirty="0">
                          <a:solidFill>
                            <a:schemeClr val="tx1"/>
                          </a:solidFill>
                          <a:effectLst/>
                          <a:latin typeface="+mn-lt"/>
                          <a:ea typeface="+mn-ea"/>
                          <a:cs typeface="+mn-cs"/>
                        </a:rPr>
                        <a:t>Local Agency Procurement Review and School Nutrition Review </a:t>
                      </a:r>
                    </a:p>
                  </a:txBody>
                  <a:tcPr anchor="ctr"/>
                </a:tc>
                <a:tc>
                  <a:txBody>
                    <a:bodyPr/>
                    <a:lstStyle/>
                    <a:p>
                      <a:pPr marL="0" lvl="0" indent="0" algn="ctr">
                        <a:lnSpc>
                          <a:spcPct val="100000"/>
                        </a:lnSpc>
                        <a:spcBef>
                          <a:spcPts val="0"/>
                        </a:spcBef>
                        <a:spcAft>
                          <a:spcPts val="0"/>
                        </a:spcAft>
                        <a:buNone/>
                      </a:pPr>
                      <a:r>
                        <a:rPr lang="en-US" sz="2800" b="0" i="0" u="none" strike="noStrike" noProof="0" dirty="0">
                          <a:solidFill>
                            <a:schemeClr val="tx1"/>
                          </a:solidFill>
                          <a:latin typeface="+mn-lt"/>
                        </a:rPr>
                        <a:t>Update in May</a:t>
                      </a:r>
                    </a:p>
                  </a:txBody>
                  <a:tcPr anchor="ctr"/>
                </a:tc>
                <a:extLst>
                  <a:ext uri="{0D108BD9-81ED-4DB2-BD59-A6C34878D82A}">
                    <a16:rowId xmlns:a16="http://schemas.microsoft.com/office/drawing/2014/main" val="207160422"/>
                  </a:ext>
                </a:extLst>
              </a:tr>
              <a:tr h="658043">
                <a:tc>
                  <a:txBody>
                    <a:bodyPr/>
                    <a:lstStyle/>
                    <a:p>
                      <a:pPr lvl="0" algn="l">
                        <a:lnSpc>
                          <a:spcPct val="100000"/>
                        </a:lnSpc>
                        <a:spcBef>
                          <a:spcPts val="0"/>
                        </a:spcBef>
                        <a:spcAft>
                          <a:spcPts val="0"/>
                        </a:spcAft>
                        <a:buNone/>
                      </a:pPr>
                      <a:r>
                        <a:rPr lang="en-US" sz="2800" kern="1200">
                          <a:solidFill>
                            <a:schemeClr val="tx1"/>
                          </a:solidFill>
                          <a:effectLst/>
                          <a:latin typeface="+mn-lt"/>
                          <a:ea typeface="+mn-ea"/>
                          <a:cs typeface="+mn-cs"/>
                        </a:rPr>
                        <a:t>CEP Application Deadline</a:t>
                      </a:r>
                    </a:p>
                  </a:txBody>
                  <a:tcPr anchor="ctr"/>
                </a:tc>
                <a:tc>
                  <a:txBody>
                    <a:bodyPr/>
                    <a:lstStyle/>
                    <a:p>
                      <a:pPr marL="0" lvl="0" indent="0" algn="ctr">
                        <a:lnSpc>
                          <a:spcPct val="100000"/>
                        </a:lnSpc>
                        <a:spcBef>
                          <a:spcPts val="0"/>
                        </a:spcBef>
                        <a:spcAft>
                          <a:spcPts val="0"/>
                        </a:spcAft>
                        <a:buNone/>
                      </a:pPr>
                      <a:r>
                        <a:rPr lang="en-US" sz="2800" b="0" i="0" u="none" strike="noStrike" noProof="0" dirty="0">
                          <a:solidFill>
                            <a:schemeClr val="tx1"/>
                          </a:solidFill>
                          <a:latin typeface="+mn-lt"/>
                        </a:rPr>
                        <a:t>June 30, 2024</a:t>
                      </a:r>
                    </a:p>
                  </a:txBody>
                  <a:tcPr anchor="ctr"/>
                </a:tc>
                <a:extLst>
                  <a:ext uri="{0D108BD9-81ED-4DB2-BD59-A6C34878D82A}">
                    <a16:rowId xmlns:a16="http://schemas.microsoft.com/office/drawing/2014/main" val="1686027038"/>
                  </a:ext>
                </a:extLst>
              </a:tr>
            </a:tbl>
          </a:graphicData>
        </a:graphic>
      </p:graphicFrame>
    </p:spTree>
    <p:extLst>
      <p:ext uri="{BB962C8B-B14F-4D97-AF65-F5344CB8AC3E}">
        <p14:creationId xmlns:p14="http://schemas.microsoft.com/office/powerpoint/2010/main" val="2989535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96F0-247F-8D42-69A7-B8DCE13775B9}"/>
              </a:ext>
            </a:extLst>
          </p:cNvPr>
          <p:cNvSpPr>
            <a:spLocks noGrp="1"/>
          </p:cNvSpPr>
          <p:nvPr>
            <p:ph type="title"/>
          </p:nvPr>
        </p:nvSpPr>
        <p:spPr>
          <a:xfrm>
            <a:off x="2568755" y="250166"/>
            <a:ext cx="9144000" cy="1143000"/>
          </a:xfrm>
        </p:spPr>
        <p:txBody>
          <a:bodyPr/>
          <a:lstStyle/>
          <a:p>
            <a:r>
              <a:rPr lang="en-US">
                <a:cs typeface="Arial"/>
              </a:rPr>
              <a:t>Meal Reimbursement </a:t>
            </a:r>
            <a:br>
              <a:rPr lang="en-US">
                <a:cs typeface="Arial"/>
              </a:rPr>
            </a:br>
            <a:r>
              <a:rPr lang="en-US">
                <a:cs typeface="Arial"/>
              </a:rPr>
              <a:t>Claim Deadlines</a:t>
            </a:r>
          </a:p>
        </p:txBody>
      </p:sp>
      <p:graphicFrame>
        <p:nvGraphicFramePr>
          <p:cNvPr id="5" name="Content Placeholder 4" descr="Meal Reimbursement Claim Deadlines by the month and deadline for January 2024 to March 2024, submissions are due on the 60th day after the claim month.">
            <a:extLst>
              <a:ext uri="{FF2B5EF4-FFF2-40B4-BE49-F238E27FC236}">
                <a16:creationId xmlns:a16="http://schemas.microsoft.com/office/drawing/2014/main" id="{DE679106-1315-0C45-275D-DD5ECD415BCA}"/>
              </a:ext>
            </a:extLst>
          </p:cNvPr>
          <p:cNvGraphicFramePr>
            <a:graphicFrameLocks/>
          </p:cNvGraphicFramePr>
          <p:nvPr>
            <p:extLst>
              <p:ext uri="{D42A27DB-BD31-4B8C-83A1-F6EECF244321}">
                <p14:modId xmlns:p14="http://schemas.microsoft.com/office/powerpoint/2010/main" val="2933816526"/>
              </p:ext>
            </p:extLst>
          </p:nvPr>
        </p:nvGraphicFramePr>
        <p:xfrm>
          <a:off x="2573547" y="1797170"/>
          <a:ext cx="9457762" cy="4267200"/>
        </p:xfrm>
        <a:graphic>
          <a:graphicData uri="http://schemas.openxmlformats.org/drawingml/2006/table">
            <a:tbl>
              <a:tblPr firstRow="1" bandRow="1">
                <a:tableStyleId>{5C22544A-7EE6-4342-B048-85BDC9FD1C3A}</a:tableStyleId>
              </a:tblPr>
              <a:tblGrid>
                <a:gridCol w="6063573">
                  <a:extLst>
                    <a:ext uri="{9D8B030D-6E8A-4147-A177-3AD203B41FA5}">
                      <a16:colId xmlns:a16="http://schemas.microsoft.com/office/drawing/2014/main" val="1020567512"/>
                    </a:ext>
                  </a:extLst>
                </a:gridCol>
                <a:gridCol w="3394189">
                  <a:extLst>
                    <a:ext uri="{9D8B030D-6E8A-4147-A177-3AD203B41FA5}">
                      <a16:colId xmlns:a16="http://schemas.microsoft.com/office/drawing/2014/main" val="866446811"/>
                    </a:ext>
                  </a:extLst>
                </a:gridCol>
              </a:tblGrid>
              <a:tr h="613882">
                <a:tc>
                  <a:txBody>
                    <a:bodyPr/>
                    <a:lstStyle/>
                    <a:p>
                      <a:pPr lvl="0" algn="ctr">
                        <a:buNone/>
                      </a:pPr>
                      <a:r>
                        <a:rPr lang="en-US" sz="3200">
                          <a:solidFill>
                            <a:schemeClr val="bg1"/>
                          </a:solidFill>
                        </a:rPr>
                        <a:t>Claim Month</a:t>
                      </a:r>
                    </a:p>
                  </a:txBody>
                  <a:tcPr/>
                </a:tc>
                <a:tc>
                  <a:txBody>
                    <a:bodyPr/>
                    <a:lstStyle/>
                    <a:p>
                      <a:pPr lvl="0" algn="ctr">
                        <a:buNone/>
                      </a:pPr>
                      <a:r>
                        <a:rPr lang="en-US" sz="3200"/>
                        <a:t>Submission Deadline</a:t>
                      </a:r>
                    </a:p>
                  </a:txBody>
                  <a:tcPr/>
                </a:tc>
                <a:extLst>
                  <a:ext uri="{0D108BD9-81ED-4DB2-BD59-A6C34878D82A}">
                    <a16:rowId xmlns:a16="http://schemas.microsoft.com/office/drawing/2014/main" val="2664261068"/>
                  </a:ext>
                </a:extLst>
              </a:tr>
              <a:tr h="745787">
                <a:tc>
                  <a:txBody>
                    <a:bodyPr/>
                    <a:lstStyle/>
                    <a:p>
                      <a:pPr lvl="0" algn="l">
                        <a:lnSpc>
                          <a:spcPct val="100000"/>
                        </a:lnSpc>
                        <a:spcBef>
                          <a:spcPts val="0"/>
                        </a:spcBef>
                        <a:spcAft>
                          <a:spcPts val="0"/>
                        </a:spcAft>
                        <a:buNone/>
                      </a:pPr>
                      <a:r>
                        <a:rPr lang="en-US" sz="3200" kern="1200" dirty="0">
                          <a:solidFill>
                            <a:schemeClr val="tx1"/>
                          </a:solidFill>
                          <a:effectLst/>
                          <a:latin typeface="+mn-lt"/>
                          <a:ea typeface="+mn-ea"/>
                          <a:cs typeface="+mn-cs"/>
                        </a:rPr>
                        <a:t>January 2024</a:t>
                      </a:r>
                    </a:p>
                  </a:txBody>
                  <a:tcPr anchor="ctr"/>
                </a:tc>
                <a:tc>
                  <a:txBody>
                    <a:bodyPr/>
                    <a:lstStyle/>
                    <a:p>
                      <a:pPr marL="0" lvl="0" indent="0" algn="ctr">
                        <a:lnSpc>
                          <a:spcPct val="100000"/>
                        </a:lnSpc>
                        <a:spcBef>
                          <a:spcPts val="0"/>
                        </a:spcBef>
                        <a:spcAft>
                          <a:spcPts val="0"/>
                        </a:spcAft>
                        <a:buNone/>
                      </a:pPr>
                      <a:r>
                        <a:rPr lang="en-US" sz="3200" b="0" i="0" u="none" strike="noStrike" noProof="0">
                          <a:solidFill>
                            <a:schemeClr val="tx1"/>
                          </a:solidFill>
                          <a:latin typeface="+mn-lt"/>
                        </a:rPr>
                        <a:t>Monday </a:t>
                      </a:r>
                    </a:p>
                    <a:p>
                      <a:pPr marL="0" lvl="0" indent="0" algn="ctr">
                        <a:lnSpc>
                          <a:spcPct val="100000"/>
                        </a:lnSpc>
                        <a:spcBef>
                          <a:spcPts val="0"/>
                        </a:spcBef>
                        <a:spcAft>
                          <a:spcPts val="0"/>
                        </a:spcAft>
                        <a:buNone/>
                      </a:pPr>
                      <a:r>
                        <a:rPr lang="en-US" sz="3200" b="0" i="0" u="none" strike="noStrike" noProof="0">
                          <a:solidFill>
                            <a:schemeClr val="tx1"/>
                          </a:solidFill>
                          <a:latin typeface="+mn-lt"/>
                        </a:rPr>
                        <a:t>April 1, 2024</a:t>
                      </a:r>
                      <a:endParaRPr lang="en-US" sz="3200">
                        <a:solidFill>
                          <a:schemeClr val="tx1"/>
                        </a:solidFill>
                      </a:endParaRPr>
                    </a:p>
                  </a:txBody>
                  <a:tcPr anchor="ctr"/>
                </a:tc>
                <a:extLst>
                  <a:ext uri="{0D108BD9-81ED-4DB2-BD59-A6C34878D82A}">
                    <a16:rowId xmlns:a16="http://schemas.microsoft.com/office/drawing/2014/main" val="2272383613"/>
                  </a:ext>
                </a:extLst>
              </a:tr>
              <a:tr h="972765">
                <a:tc>
                  <a:txBody>
                    <a:bodyPr/>
                    <a:lstStyle/>
                    <a:p>
                      <a:pPr lvl="0" algn="l">
                        <a:lnSpc>
                          <a:spcPct val="100000"/>
                        </a:lnSpc>
                        <a:spcBef>
                          <a:spcPts val="0"/>
                        </a:spcBef>
                        <a:spcAft>
                          <a:spcPts val="0"/>
                        </a:spcAft>
                        <a:buNone/>
                      </a:pPr>
                      <a:r>
                        <a:rPr lang="en-US" sz="3200" kern="1200" noProof="0" dirty="0">
                          <a:solidFill>
                            <a:schemeClr val="tx1"/>
                          </a:solidFill>
                          <a:effectLst/>
                          <a:latin typeface="+mn-lt"/>
                          <a:ea typeface="+mn-ea"/>
                          <a:cs typeface="+mn-cs"/>
                        </a:rPr>
                        <a:t>February 2024</a:t>
                      </a:r>
                    </a:p>
                  </a:txBody>
                  <a:tcPr anchor="ctr"/>
                </a:tc>
                <a:tc>
                  <a:txBody>
                    <a:bodyPr/>
                    <a:lstStyle/>
                    <a:p>
                      <a:pPr marL="0" lvl="0" indent="0" algn="ctr">
                        <a:lnSpc>
                          <a:spcPct val="100000"/>
                        </a:lnSpc>
                        <a:spcBef>
                          <a:spcPts val="0"/>
                        </a:spcBef>
                        <a:spcAft>
                          <a:spcPts val="0"/>
                        </a:spcAft>
                        <a:buNone/>
                      </a:pPr>
                      <a:r>
                        <a:rPr lang="en-US" sz="3200" b="0" i="0" u="none" strike="noStrike" noProof="0">
                          <a:solidFill>
                            <a:schemeClr val="tx1"/>
                          </a:solidFill>
                          <a:latin typeface="+mn-lt"/>
                        </a:rPr>
                        <a:t>Monday</a:t>
                      </a:r>
                    </a:p>
                    <a:p>
                      <a:pPr marL="0" lvl="0" indent="0" algn="ctr">
                        <a:lnSpc>
                          <a:spcPct val="100000"/>
                        </a:lnSpc>
                        <a:spcBef>
                          <a:spcPts val="0"/>
                        </a:spcBef>
                        <a:spcAft>
                          <a:spcPts val="0"/>
                        </a:spcAft>
                        <a:buNone/>
                      </a:pPr>
                      <a:r>
                        <a:rPr lang="en-US" sz="3200" b="0" i="0" u="none" strike="noStrike" noProof="0">
                          <a:solidFill>
                            <a:schemeClr val="tx1"/>
                          </a:solidFill>
                          <a:latin typeface="+mn-lt"/>
                        </a:rPr>
                        <a:t>April 29, 2024</a:t>
                      </a:r>
                    </a:p>
                  </a:txBody>
                  <a:tcPr anchor="ctr"/>
                </a:tc>
                <a:extLst>
                  <a:ext uri="{0D108BD9-81ED-4DB2-BD59-A6C34878D82A}">
                    <a16:rowId xmlns:a16="http://schemas.microsoft.com/office/drawing/2014/main" val="2735949056"/>
                  </a:ext>
                </a:extLst>
              </a:tr>
              <a:tr h="972764">
                <a:tc>
                  <a:txBody>
                    <a:bodyPr/>
                    <a:lstStyle/>
                    <a:p>
                      <a:pPr lvl="0" algn="l">
                        <a:lnSpc>
                          <a:spcPct val="100000"/>
                        </a:lnSpc>
                        <a:spcBef>
                          <a:spcPts val="0"/>
                        </a:spcBef>
                        <a:spcAft>
                          <a:spcPts val="0"/>
                        </a:spcAft>
                        <a:buNone/>
                      </a:pPr>
                      <a:r>
                        <a:rPr lang="en-US" sz="3200" kern="1200" noProof="0">
                          <a:solidFill>
                            <a:schemeClr val="tx1"/>
                          </a:solidFill>
                          <a:effectLst/>
                          <a:latin typeface="+mn-lt"/>
                          <a:ea typeface="+mn-ea"/>
                          <a:cs typeface="+mn-cs"/>
                        </a:rPr>
                        <a:t>March 2024</a:t>
                      </a:r>
                    </a:p>
                  </a:txBody>
                  <a:tcPr anchor="ctr"/>
                </a:tc>
                <a:tc>
                  <a:txBody>
                    <a:bodyPr/>
                    <a:lstStyle/>
                    <a:p>
                      <a:pPr marL="0" lvl="0" indent="0" algn="ctr">
                        <a:lnSpc>
                          <a:spcPct val="100000"/>
                        </a:lnSpc>
                        <a:spcBef>
                          <a:spcPts val="0"/>
                        </a:spcBef>
                        <a:spcAft>
                          <a:spcPts val="0"/>
                        </a:spcAft>
                        <a:buNone/>
                      </a:pPr>
                      <a:r>
                        <a:rPr lang="en-US" sz="3200" b="0" i="0" u="none" strike="noStrike" noProof="0" dirty="0">
                          <a:solidFill>
                            <a:schemeClr val="tx1"/>
                          </a:solidFill>
                          <a:latin typeface="+mn-lt"/>
                        </a:rPr>
                        <a:t>Thursday</a:t>
                      </a:r>
                    </a:p>
                    <a:p>
                      <a:pPr marL="0" lvl="0" indent="0" algn="ctr">
                        <a:lnSpc>
                          <a:spcPct val="100000"/>
                        </a:lnSpc>
                        <a:spcBef>
                          <a:spcPts val="0"/>
                        </a:spcBef>
                        <a:spcAft>
                          <a:spcPts val="0"/>
                        </a:spcAft>
                        <a:buNone/>
                      </a:pPr>
                      <a:r>
                        <a:rPr lang="en-US" sz="3200" b="0" i="0" u="none" strike="noStrike" noProof="0" dirty="0">
                          <a:solidFill>
                            <a:schemeClr val="tx1"/>
                          </a:solidFill>
                          <a:latin typeface="+mn-lt"/>
                        </a:rPr>
                        <a:t>May 30, 2024</a:t>
                      </a:r>
                    </a:p>
                  </a:txBody>
                  <a:tcPr anchor="ctr"/>
                </a:tc>
                <a:extLst>
                  <a:ext uri="{0D108BD9-81ED-4DB2-BD59-A6C34878D82A}">
                    <a16:rowId xmlns:a16="http://schemas.microsoft.com/office/drawing/2014/main" val="1857070438"/>
                  </a:ext>
                </a:extLst>
              </a:tr>
            </a:tbl>
          </a:graphicData>
        </a:graphic>
      </p:graphicFrame>
    </p:spTree>
    <p:extLst>
      <p:ext uri="{BB962C8B-B14F-4D97-AF65-F5344CB8AC3E}">
        <p14:creationId xmlns:p14="http://schemas.microsoft.com/office/powerpoint/2010/main" val="2290392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354384" y="482600"/>
            <a:ext cx="9144000" cy="1143000"/>
          </a:xfrm>
        </p:spPr>
        <p:txBody>
          <a:bodyPr/>
          <a:lstStyle/>
          <a:p>
            <a:r>
              <a:rPr lang="en-US">
                <a:cs typeface="Arial"/>
              </a:rPr>
              <a:t>Funding Updates</a:t>
            </a:r>
            <a:endParaRPr lang="en-US"/>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9717" y="1546302"/>
            <a:ext cx="5893334" cy="4564566"/>
          </a:xfrm>
        </p:spPr>
      </p:pic>
    </p:spTree>
    <p:extLst>
      <p:ext uri="{BB962C8B-B14F-4D97-AF65-F5344CB8AC3E}">
        <p14:creationId xmlns:p14="http://schemas.microsoft.com/office/powerpoint/2010/main" val="1660402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58DE2-4E08-D4BB-916E-F7D6D3FCCD7C}"/>
              </a:ext>
            </a:extLst>
          </p:cNvPr>
          <p:cNvSpPr>
            <a:spLocks noGrp="1"/>
          </p:cNvSpPr>
          <p:nvPr>
            <p:ph type="title"/>
          </p:nvPr>
        </p:nvSpPr>
        <p:spPr/>
        <p:txBody>
          <a:bodyPr/>
          <a:lstStyle/>
          <a:p>
            <a:r>
              <a:rPr lang="en-US" dirty="0">
                <a:cs typeface="Arial"/>
              </a:rPr>
              <a:t>Goleta Union School District Kitchen Infrastructure and Training (KIT) Improvements (1)</a:t>
            </a:r>
            <a:endParaRPr lang="en-US" dirty="0"/>
          </a:p>
        </p:txBody>
      </p:sp>
      <p:sp>
        <p:nvSpPr>
          <p:cNvPr id="6" name="Content Placeholder 5">
            <a:extLst>
              <a:ext uri="{FF2B5EF4-FFF2-40B4-BE49-F238E27FC236}">
                <a16:creationId xmlns:a16="http://schemas.microsoft.com/office/drawing/2014/main" id="{CFE35B7C-BBB9-B0E1-7D60-35A2848EBD5F}"/>
              </a:ext>
            </a:extLst>
          </p:cNvPr>
          <p:cNvSpPr>
            <a:spLocks noGrp="1"/>
          </p:cNvSpPr>
          <p:nvPr>
            <p:ph sz="quarter" idx="13"/>
          </p:nvPr>
        </p:nvSpPr>
        <p:spPr>
          <a:xfrm>
            <a:off x="2376032" y="2548196"/>
            <a:ext cx="4089936" cy="662037"/>
          </a:xfrm>
        </p:spPr>
        <p:txBody>
          <a:bodyPr/>
          <a:lstStyle/>
          <a:p>
            <a:pPr marL="0" indent="0" algn="ctr">
              <a:buNone/>
            </a:pPr>
            <a:r>
              <a:rPr lang="en-US" dirty="0"/>
              <a:t>New Hallway Guards </a:t>
            </a:r>
          </a:p>
        </p:txBody>
      </p:sp>
      <p:pic>
        <p:nvPicPr>
          <p:cNvPr id="11" name="Content Placeholder 10" descr="Central Kitchen hallway with renovated gray guard rails along each wall.">
            <a:extLst>
              <a:ext uri="{FF2B5EF4-FFF2-40B4-BE49-F238E27FC236}">
                <a16:creationId xmlns:a16="http://schemas.microsoft.com/office/drawing/2014/main" id="{B6403175-5A07-BEA6-C41F-AECBF92AD7B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248175" y="3290121"/>
            <a:ext cx="2345649" cy="3019611"/>
          </a:xfrm>
        </p:spPr>
      </p:pic>
      <p:sp>
        <p:nvSpPr>
          <p:cNvPr id="8" name="Content Placeholder 7">
            <a:extLst>
              <a:ext uri="{FF2B5EF4-FFF2-40B4-BE49-F238E27FC236}">
                <a16:creationId xmlns:a16="http://schemas.microsoft.com/office/drawing/2014/main" id="{5ED09C39-1139-1614-0489-3D4FA123E2B3}"/>
              </a:ext>
            </a:extLst>
          </p:cNvPr>
          <p:cNvSpPr>
            <a:spLocks noGrp="1"/>
          </p:cNvSpPr>
          <p:nvPr>
            <p:ph sz="quarter" idx="15"/>
          </p:nvPr>
        </p:nvSpPr>
        <p:spPr>
          <a:xfrm>
            <a:off x="7868061" y="2548197"/>
            <a:ext cx="2730732" cy="662037"/>
          </a:xfrm>
        </p:spPr>
        <p:txBody>
          <a:bodyPr/>
          <a:lstStyle/>
          <a:p>
            <a:pPr marL="0" indent="0" algn="ctr">
              <a:buNone/>
            </a:pPr>
            <a:r>
              <a:rPr lang="en-US" dirty="0"/>
              <a:t>Front Office</a:t>
            </a:r>
          </a:p>
        </p:txBody>
      </p:sp>
      <p:pic>
        <p:nvPicPr>
          <p:cNvPr id="13" name="Content Placeholder 12" descr="Central kitchen, front office photos: before on the left of empty room and after, on the right adds a desk, additional storage, meeting space, flooring.">
            <a:extLst>
              <a:ext uri="{FF2B5EF4-FFF2-40B4-BE49-F238E27FC236}">
                <a16:creationId xmlns:a16="http://schemas.microsoft.com/office/drawing/2014/main" id="{BAE001F5-7953-4FAF-C620-FFCA54C0661C}"/>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rcRect/>
          <a:stretch/>
        </p:blipFill>
        <p:spPr>
          <a:xfrm>
            <a:off x="7003431" y="3193506"/>
            <a:ext cx="4789000" cy="2341756"/>
          </a:xfrm>
        </p:spPr>
      </p:pic>
    </p:spTree>
    <p:extLst>
      <p:ext uri="{BB962C8B-B14F-4D97-AF65-F5344CB8AC3E}">
        <p14:creationId xmlns:p14="http://schemas.microsoft.com/office/powerpoint/2010/main" val="80965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7C5F-84BA-0241-7684-581F2598A097}"/>
              </a:ext>
            </a:extLst>
          </p:cNvPr>
          <p:cNvSpPr>
            <a:spLocks noGrp="1"/>
          </p:cNvSpPr>
          <p:nvPr>
            <p:ph type="title"/>
          </p:nvPr>
        </p:nvSpPr>
        <p:spPr/>
        <p:txBody>
          <a:bodyPr/>
          <a:lstStyle/>
          <a:p>
            <a:r>
              <a:rPr lang="en-US" dirty="0"/>
              <a:t>National Nutrition Month 2024</a:t>
            </a:r>
          </a:p>
        </p:txBody>
      </p:sp>
      <p:pic>
        <p:nvPicPr>
          <p:cNvPr id="4" name="Content Placeholder 3" descr="Wave Crest Cafe social media post for National Nutrition Month, pictured are two students eating school lunch.">
            <a:extLst>
              <a:ext uri="{FF2B5EF4-FFF2-40B4-BE49-F238E27FC236}">
                <a16:creationId xmlns:a16="http://schemas.microsoft.com/office/drawing/2014/main" id="{D01712AE-3EDB-AB99-8BB7-49C0BA2DB196}"/>
              </a:ext>
              <a:ext uri="{C183D7F6-B498-43B3-948B-1728B52AA6E4}">
                <adec:decorative xmlns:adec="http://schemas.microsoft.com/office/drawing/2017/decorative" val="0"/>
              </a:ext>
            </a:extLst>
          </p:cNvPr>
          <p:cNvPicPr>
            <a:picLocks noGrp="1" noChangeAspect="1"/>
          </p:cNvPicPr>
          <p:nvPr>
            <p:ph sz="half" idx="1"/>
          </p:nvPr>
        </p:nvPicPr>
        <p:blipFill>
          <a:blip r:embed="rId3"/>
          <a:stretch>
            <a:fillRect/>
          </a:stretch>
        </p:blipFill>
        <p:spPr>
          <a:xfrm>
            <a:off x="3279821" y="1981200"/>
            <a:ext cx="3457863" cy="4114800"/>
          </a:xfrm>
        </p:spPr>
      </p:pic>
      <p:pic>
        <p:nvPicPr>
          <p:cNvPr id="7" name="Content Placeholder 6" descr="National Nutrition Month 2024 logo Beyond the Table inside a green circle with a slice of cheese, vegetables, fish and fruit arched at the top.">
            <a:extLst>
              <a:ext uri="{FF2B5EF4-FFF2-40B4-BE49-F238E27FC236}">
                <a16:creationId xmlns:a16="http://schemas.microsoft.com/office/drawing/2014/main" id="{B4F8817B-8BF3-D9A2-358A-02EDFA9067B3}"/>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759238" y="2349038"/>
            <a:ext cx="3379124" cy="3379124"/>
          </a:xfrm>
        </p:spPr>
      </p:pic>
    </p:spTree>
    <p:extLst>
      <p:ext uri="{BB962C8B-B14F-4D97-AF65-F5344CB8AC3E}">
        <p14:creationId xmlns:p14="http://schemas.microsoft.com/office/powerpoint/2010/main" val="3507320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58DE2-4E08-D4BB-916E-F7D6D3FCCD7C}"/>
              </a:ext>
            </a:extLst>
          </p:cNvPr>
          <p:cNvSpPr>
            <a:spLocks noGrp="1"/>
          </p:cNvSpPr>
          <p:nvPr>
            <p:ph type="title"/>
          </p:nvPr>
        </p:nvSpPr>
        <p:spPr/>
        <p:txBody>
          <a:bodyPr/>
          <a:lstStyle/>
          <a:p>
            <a:r>
              <a:rPr lang="en-US" dirty="0">
                <a:cs typeface="Arial"/>
              </a:rPr>
              <a:t>Goleta Union School District: </a:t>
            </a:r>
            <a:r>
              <a:rPr lang="en-US" dirty="0">
                <a:solidFill>
                  <a:srgbClr val="34554C"/>
                </a:solidFill>
                <a:cs typeface="Arial"/>
              </a:rPr>
              <a:t>KIT Improvements (2)</a:t>
            </a:r>
            <a:endParaRPr lang="en-US" dirty="0"/>
          </a:p>
        </p:txBody>
      </p:sp>
      <p:pic>
        <p:nvPicPr>
          <p:cNvPr id="3" name="Content Placeholder 2" descr="Central Kitchen preparation area, before brown cabinets, wood storage, and after renovation photos with blue cabinets, new pot storage, and stainless shelving. ">
            <a:extLst>
              <a:ext uri="{FF2B5EF4-FFF2-40B4-BE49-F238E27FC236}">
                <a16:creationId xmlns:a16="http://schemas.microsoft.com/office/drawing/2014/main" id="{DAA82F77-F4A5-C5C8-EA68-9F119BA0F5DA}"/>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297385" y="1990841"/>
            <a:ext cx="4799686" cy="2346983"/>
          </a:xfrm>
        </p:spPr>
      </p:pic>
      <p:sp>
        <p:nvSpPr>
          <p:cNvPr id="7" name="Content Placeholder 6">
            <a:extLst>
              <a:ext uri="{FF2B5EF4-FFF2-40B4-BE49-F238E27FC236}">
                <a16:creationId xmlns:a16="http://schemas.microsoft.com/office/drawing/2014/main" id="{A5FBBA39-E92F-A19D-CEBF-A836DD94DB1D}"/>
              </a:ext>
            </a:extLst>
          </p:cNvPr>
          <p:cNvSpPr>
            <a:spLocks noGrp="1"/>
          </p:cNvSpPr>
          <p:nvPr>
            <p:ph sz="quarter" idx="14"/>
          </p:nvPr>
        </p:nvSpPr>
        <p:spPr>
          <a:xfrm>
            <a:off x="2540000" y="4501919"/>
            <a:ext cx="4313238" cy="603482"/>
          </a:xfrm>
        </p:spPr>
        <p:txBody>
          <a:bodyPr/>
          <a:lstStyle/>
          <a:p>
            <a:pPr marL="0" indent="0" algn="ctr">
              <a:buNone/>
            </a:pPr>
            <a:r>
              <a:rPr lang="en-US" dirty="0"/>
              <a:t>Kitchen Prep Area</a:t>
            </a:r>
          </a:p>
        </p:txBody>
      </p:sp>
      <p:sp>
        <p:nvSpPr>
          <p:cNvPr id="8" name="Content Placeholder 7">
            <a:extLst>
              <a:ext uri="{FF2B5EF4-FFF2-40B4-BE49-F238E27FC236}">
                <a16:creationId xmlns:a16="http://schemas.microsoft.com/office/drawing/2014/main" id="{5ED09C39-1139-1614-0489-3D4FA123E2B3}"/>
              </a:ext>
            </a:extLst>
          </p:cNvPr>
          <p:cNvSpPr>
            <a:spLocks noGrp="1"/>
          </p:cNvSpPr>
          <p:nvPr>
            <p:ph sz="quarter" idx="15"/>
          </p:nvPr>
        </p:nvSpPr>
        <p:spPr>
          <a:xfrm>
            <a:off x="7899012" y="1849786"/>
            <a:ext cx="3991206" cy="726146"/>
          </a:xfrm>
        </p:spPr>
        <p:txBody>
          <a:bodyPr/>
          <a:lstStyle/>
          <a:p>
            <a:pPr marL="0" indent="0" algn="ctr">
              <a:buNone/>
            </a:pPr>
            <a:r>
              <a:rPr lang="en-US" dirty="0"/>
              <a:t>Pan Room</a:t>
            </a:r>
          </a:p>
        </p:txBody>
      </p:sp>
      <p:pic>
        <p:nvPicPr>
          <p:cNvPr id="10" name="Content Placeholder 9" descr="Central kitchen pan room renovation photos, before on the left with wood shelving on all sides and after on the right replaced stainless shelving and equipment.">
            <a:extLst>
              <a:ext uri="{FF2B5EF4-FFF2-40B4-BE49-F238E27FC236}">
                <a16:creationId xmlns:a16="http://schemas.microsoft.com/office/drawing/2014/main" id="{FCBE474E-3A89-D939-239B-2494BD279813}"/>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7112000" y="2673118"/>
            <a:ext cx="4953620" cy="2855210"/>
          </a:xfrm>
        </p:spPr>
      </p:pic>
    </p:spTree>
    <p:extLst>
      <p:ext uri="{BB962C8B-B14F-4D97-AF65-F5344CB8AC3E}">
        <p14:creationId xmlns:p14="http://schemas.microsoft.com/office/powerpoint/2010/main" val="257994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6D69-A9A4-2977-616D-6C921320C75A}"/>
              </a:ext>
            </a:extLst>
          </p:cNvPr>
          <p:cNvSpPr>
            <a:spLocks noGrp="1"/>
          </p:cNvSpPr>
          <p:nvPr>
            <p:ph type="title"/>
          </p:nvPr>
        </p:nvSpPr>
        <p:spPr>
          <a:xfrm>
            <a:off x="2561515" y="20619"/>
            <a:ext cx="9144000" cy="1143000"/>
          </a:xfrm>
        </p:spPr>
        <p:txBody>
          <a:bodyPr/>
          <a:lstStyle/>
          <a:p>
            <a:r>
              <a:rPr lang="en-US" dirty="0"/>
              <a:t>2021 KIT Funds</a:t>
            </a:r>
          </a:p>
        </p:txBody>
      </p:sp>
      <p:graphicFrame>
        <p:nvGraphicFramePr>
          <p:cNvPr id="9" name="Content Placeholder 8" descr="KIT funding by year, previous requirements, new flexibility and reporting requirement for fiscal year 2021 and 2022. ">
            <a:extLst>
              <a:ext uri="{FF2B5EF4-FFF2-40B4-BE49-F238E27FC236}">
                <a16:creationId xmlns:a16="http://schemas.microsoft.com/office/drawing/2014/main" id="{B8DC3D83-916C-C0E0-BBCC-60BB593DFA4D}"/>
              </a:ext>
            </a:extLst>
          </p:cNvPr>
          <p:cNvGraphicFramePr>
            <a:graphicFrameLocks noGrp="1"/>
          </p:cNvGraphicFramePr>
          <p:nvPr>
            <p:ph idx="1"/>
            <p:extLst>
              <p:ext uri="{D42A27DB-BD31-4B8C-83A1-F6EECF244321}">
                <p14:modId xmlns:p14="http://schemas.microsoft.com/office/powerpoint/2010/main" val="640932746"/>
              </p:ext>
            </p:extLst>
          </p:nvPr>
        </p:nvGraphicFramePr>
        <p:xfrm>
          <a:off x="2701365" y="969982"/>
          <a:ext cx="9144000" cy="5394960"/>
        </p:xfrm>
        <a:graphic>
          <a:graphicData uri="http://schemas.openxmlformats.org/drawingml/2006/table">
            <a:tbl>
              <a:tblPr firstRow="1" bandRow="1">
                <a:tableStyleId>{5C22544A-7EE6-4342-B048-85BDC9FD1C3A}</a:tableStyleId>
              </a:tblPr>
              <a:tblGrid>
                <a:gridCol w="1644724">
                  <a:extLst>
                    <a:ext uri="{9D8B030D-6E8A-4147-A177-3AD203B41FA5}">
                      <a16:colId xmlns:a16="http://schemas.microsoft.com/office/drawing/2014/main" val="442915038"/>
                    </a:ext>
                  </a:extLst>
                </a:gridCol>
                <a:gridCol w="2721685">
                  <a:extLst>
                    <a:ext uri="{9D8B030D-6E8A-4147-A177-3AD203B41FA5}">
                      <a16:colId xmlns:a16="http://schemas.microsoft.com/office/drawing/2014/main" val="482720659"/>
                    </a:ext>
                  </a:extLst>
                </a:gridCol>
                <a:gridCol w="2491591">
                  <a:extLst>
                    <a:ext uri="{9D8B030D-6E8A-4147-A177-3AD203B41FA5}">
                      <a16:colId xmlns:a16="http://schemas.microsoft.com/office/drawing/2014/main" val="128995341"/>
                    </a:ext>
                  </a:extLst>
                </a:gridCol>
                <a:gridCol w="2286000">
                  <a:extLst>
                    <a:ext uri="{9D8B030D-6E8A-4147-A177-3AD203B41FA5}">
                      <a16:colId xmlns:a16="http://schemas.microsoft.com/office/drawing/2014/main" val="3850709180"/>
                    </a:ext>
                  </a:extLst>
                </a:gridCol>
              </a:tblGrid>
              <a:tr h="640132">
                <a:tc>
                  <a:txBody>
                    <a:bodyPr/>
                    <a:lstStyle/>
                    <a:p>
                      <a:r>
                        <a:rPr lang="en-US" sz="2400" dirty="0"/>
                        <a:t>KIT Fund Year</a:t>
                      </a:r>
                    </a:p>
                  </a:txBody>
                  <a:tcPr/>
                </a:tc>
                <a:tc>
                  <a:txBody>
                    <a:bodyPr/>
                    <a:lstStyle/>
                    <a:p>
                      <a:r>
                        <a:rPr lang="en-US" sz="2400" dirty="0"/>
                        <a:t>Previous Requirement</a:t>
                      </a:r>
                    </a:p>
                  </a:txBody>
                  <a:tcPr/>
                </a:tc>
                <a:tc>
                  <a:txBody>
                    <a:bodyPr/>
                    <a:lstStyle/>
                    <a:p>
                      <a:r>
                        <a:rPr lang="en-US" sz="2400" dirty="0"/>
                        <a:t>New Flexibility</a:t>
                      </a:r>
                    </a:p>
                  </a:txBody>
                  <a:tcPr/>
                </a:tc>
                <a:tc>
                  <a:txBody>
                    <a:bodyPr/>
                    <a:lstStyle/>
                    <a:p>
                      <a:r>
                        <a:rPr lang="en-US" sz="2400" dirty="0"/>
                        <a:t>What is required</a:t>
                      </a:r>
                    </a:p>
                  </a:txBody>
                  <a:tcPr/>
                </a:tc>
                <a:extLst>
                  <a:ext uri="{0D108BD9-81ED-4DB2-BD59-A6C34878D82A}">
                    <a16:rowId xmlns:a16="http://schemas.microsoft.com/office/drawing/2014/main" val="2316893782"/>
                  </a:ext>
                </a:extLst>
              </a:tr>
              <a:tr h="1357204">
                <a:tc>
                  <a:txBody>
                    <a:bodyPr/>
                    <a:lstStyle/>
                    <a:p>
                      <a:r>
                        <a:rPr lang="en-US" sz="2400" dirty="0"/>
                        <a:t>2021</a:t>
                      </a:r>
                    </a:p>
                  </a:txBody>
                  <a:tcPr/>
                </a:tc>
                <a:tc>
                  <a:txBody>
                    <a:bodyPr/>
                    <a:lstStyle/>
                    <a:p>
                      <a:r>
                        <a:rPr lang="en-US" sz="2400" dirty="0"/>
                        <a:t>Spend by June 30, 2024</a:t>
                      </a:r>
                    </a:p>
                  </a:txBody>
                  <a:tcPr/>
                </a:tc>
                <a:tc>
                  <a:txBody>
                    <a:bodyPr/>
                    <a:lstStyle/>
                    <a:p>
                      <a:r>
                        <a:rPr lang="en-US" sz="2400" b="0" dirty="0"/>
                        <a:t>Can be spent </a:t>
                      </a:r>
                      <a:r>
                        <a:rPr lang="en-US" sz="2400" b="1" dirty="0"/>
                        <a:t>beyond</a:t>
                      </a:r>
                      <a:r>
                        <a:rPr lang="en-US" sz="2400" b="0" dirty="0"/>
                        <a:t> June 30, 2024</a:t>
                      </a:r>
                    </a:p>
                    <a:p>
                      <a:endParaRPr lang="en-US" sz="2400" b="0" dirty="0"/>
                    </a:p>
                    <a:p>
                      <a:r>
                        <a:rPr lang="en-US" sz="2400" b="0" dirty="0"/>
                        <a:t>Recommend practice to obligate by June 30, 2024</a:t>
                      </a:r>
                    </a:p>
                  </a:txBody>
                  <a:tcPr/>
                </a:tc>
                <a:tc>
                  <a:txBody>
                    <a:bodyPr/>
                    <a:lstStyle/>
                    <a:p>
                      <a:r>
                        <a:rPr lang="en-US" sz="2400" b="0" dirty="0"/>
                        <a:t>Report by June 30, 2024</a:t>
                      </a:r>
                    </a:p>
                  </a:txBody>
                  <a:tcPr/>
                </a:tc>
                <a:extLst>
                  <a:ext uri="{0D108BD9-81ED-4DB2-BD59-A6C34878D82A}">
                    <a16:rowId xmlns:a16="http://schemas.microsoft.com/office/drawing/2014/main" val="3902938214"/>
                  </a:ext>
                </a:extLst>
              </a:tr>
              <a:tr h="787855">
                <a:tc>
                  <a:txBody>
                    <a:bodyPr/>
                    <a:lstStyle/>
                    <a:p>
                      <a:r>
                        <a:rPr lang="en-US" sz="2400" dirty="0"/>
                        <a:t>2022</a:t>
                      </a:r>
                    </a:p>
                  </a:txBody>
                  <a:tcPr/>
                </a:tc>
                <a:tc>
                  <a:txBody>
                    <a:bodyPr/>
                    <a:lstStyle/>
                    <a:p>
                      <a:r>
                        <a:rPr lang="en-US" sz="2400" dirty="0"/>
                        <a:t>Spend by June 30, 2025</a:t>
                      </a:r>
                    </a:p>
                  </a:txBody>
                  <a:tcPr/>
                </a:tc>
                <a:tc>
                  <a:txBody>
                    <a:bodyPr/>
                    <a:lstStyle/>
                    <a:p>
                      <a:r>
                        <a:rPr lang="en-US" sz="2400" b="0" dirty="0"/>
                        <a:t>Encumbered by June 30, 2025</a:t>
                      </a:r>
                    </a:p>
                  </a:txBody>
                  <a:tcPr/>
                </a:tc>
                <a:tc>
                  <a:txBody>
                    <a:bodyPr/>
                    <a:lstStyle/>
                    <a:p>
                      <a:r>
                        <a:rPr lang="en-US" sz="2400" b="0" dirty="0"/>
                        <a:t>Funds encumbered by June 30, 2025</a:t>
                      </a:r>
                    </a:p>
                  </a:txBody>
                  <a:tcPr/>
                </a:tc>
                <a:extLst>
                  <a:ext uri="{0D108BD9-81ED-4DB2-BD59-A6C34878D82A}">
                    <a16:rowId xmlns:a16="http://schemas.microsoft.com/office/drawing/2014/main" val="3572472395"/>
                  </a:ext>
                </a:extLst>
              </a:tr>
            </a:tbl>
          </a:graphicData>
        </a:graphic>
      </p:graphicFrame>
    </p:spTree>
    <p:extLst>
      <p:ext uri="{BB962C8B-B14F-4D97-AF65-F5344CB8AC3E}">
        <p14:creationId xmlns:p14="http://schemas.microsoft.com/office/powerpoint/2010/main" val="3133684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34FF-4B07-4D71-9B77-794722B26926}"/>
              </a:ext>
            </a:extLst>
          </p:cNvPr>
          <p:cNvSpPr>
            <a:spLocks noGrp="1"/>
          </p:cNvSpPr>
          <p:nvPr>
            <p:ph type="title"/>
          </p:nvPr>
        </p:nvSpPr>
        <p:spPr>
          <a:xfrm>
            <a:off x="2540000" y="421342"/>
            <a:ext cx="9144000" cy="1142999"/>
          </a:xfrm>
        </p:spPr>
        <p:txBody>
          <a:bodyPr/>
          <a:lstStyle/>
          <a:p>
            <a:r>
              <a:rPr lang="en-US"/>
              <a:t>2021 KIT Funds Challenge</a:t>
            </a:r>
          </a:p>
        </p:txBody>
      </p:sp>
      <p:sp>
        <p:nvSpPr>
          <p:cNvPr id="6" name="Content Placeholder 5">
            <a:extLst>
              <a:ext uri="{FF2B5EF4-FFF2-40B4-BE49-F238E27FC236}">
                <a16:creationId xmlns:a16="http://schemas.microsoft.com/office/drawing/2014/main" id="{4746645E-DADD-4FEC-9AEA-2BC37FDAD098}"/>
              </a:ext>
            </a:extLst>
          </p:cNvPr>
          <p:cNvSpPr>
            <a:spLocks noGrp="1"/>
          </p:cNvSpPr>
          <p:nvPr>
            <p:ph sz="half" idx="1"/>
          </p:nvPr>
        </p:nvSpPr>
        <p:spPr>
          <a:xfrm>
            <a:off x="2630913" y="1720006"/>
            <a:ext cx="9210793" cy="4570055"/>
          </a:xfrm>
        </p:spPr>
        <p:txBody>
          <a:bodyPr/>
          <a:lstStyle/>
          <a:p>
            <a:pPr>
              <a:lnSpc>
                <a:spcPct val="90000"/>
              </a:lnSpc>
              <a:spcAft>
                <a:spcPts val="1200"/>
              </a:spcAft>
              <a:buFont typeface="Arial" panose="020B0604020202020204" pitchFamily="34" charset="0"/>
              <a:buChar char="•"/>
            </a:pPr>
            <a:r>
              <a:rPr lang="en-US" sz="3000" dirty="0"/>
              <a:t>The 2021 KIT Funds Challenge offers motivation to use KIT General Funds for other nonprogram purposes.</a:t>
            </a:r>
            <a:endParaRPr lang="en-US" sz="3000" dirty="0">
              <a:cs typeface="Arial"/>
            </a:endParaRPr>
          </a:p>
          <a:p>
            <a:pPr marL="342900" indent="-342900">
              <a:lnSpc>
                <a:spcPct val="90000"/>
              </a:lnSpc>
              <a:spcAft>
                <a:spcPts val="1200"/>
              </a:spcAft>
              <a:buFont typeface="Arial" panose="020B0604020202020204" pitchFamily="34" charset="0"/>
              <a:buChar char="•"/>
            </a:pPr>
            <a:r>
              <a:rPr lang="en-US" sz="3000" dirty="0"/>
              <a:t>There is an increased risk for misappropriation of funds.</a:t>
            </a:r>
            <a:endParaRPr lang="en-US" sz="3000" dirty="0">
              <a:cs typeface="Arial"/>
            </a:endParaRPr>
          </a:p>
          <a:p>
            <a:pPr>
              <a:lnSpc>
                <a:spcPct val="90000"/>
              </a:lnSpc>
              <a:spcAft>
                <a:spcPts val="1200"/>
              </a:spcAft>
              <a:buFont typeface="Arial" panose="020B0604020202020204" pitchFamily="34" charset="0"/>
              <a:buChar char="•"/>
            </a:pPr>
            <a:r>
              <a:rPr lang="en-US" sz="3000" dirty="0"/>
              <a:t>Option to move funds to cafeteria account.</a:t>
            </a:r>
          </a:p>
          <a:p>
            <a:pPr marL="0" indent="0">
              <a:lnSpc>
                <a:spcPct val="90000"/>
              </a:lnSpc>
              <a:spcAft>
                <a:spcPts val="1200"/>
              </a:spcAft>
              <a:buNone/>
            </a:pPr>
            <a:r>
              <a:rPr lang="en-US" sz="3000" dirty="0"/>
              <a:t>Note: If KIT funds are deposited into the cafeteria account, the limitations for café funds are used in addition to KIT guidelines.</a:t>
            </a:r>
            <a:endParaRPr lang="en-US" sz="3000" dirty="0">
              <a:cs typeface="Arial"/>
            </a:endParaRPr>
          </a:p>
          <a:p>
            <a:pPr marL="0" indent="0">
              <a:buNone/>
            </a:pPr>
            <a:endParaRPr lang="en-US" sz="3000" b="1" dirty="0"/>
          </a:p>
          <a:p>
            <a:endParaRPr lang="en-US" sz="3000" b="1" dirty="0"/>
          </a:p>
        </p:txBody>
      </p:sp>
    </p:spTree>
    <p:extLst>
      <p:ext uri="{BB962C8B-B14F-4D97-AF65-F5344CB8AC3E}">
        <p14:creationId xmlns:p14="http://schemas.microsoft.com/office/powerpoint/2010/main" val="2908890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34FF-4B07-4D71-9B77-794722B26926}"/>
              </a:ext>
            </a:extLst>
          </p:cNvPr>
          <p:cNvSpPr>
            <a:spLocks noGrp="1"/>
          </p:cNvSpPr>
          <p:nvPr>
            <p:ph type="title"/>
          </p:nvPr>
        </p:nvSpPr>
        <p:spPr>
          <a:xfrm>
            <a:off x="2540000" y="421342"/>
            <a:ext cx="9144000" cy="1142999"/>
          </a:xfrm>
        </p:spPr>
        <p:txBody>
          <a:bodyPr/>
          <a:lstStyle/>
          <a:p>
            <a:r>
              <a:rPr lang="en-US"/>
              <a:t>2021 KIT Funds Final Report</a:t>
            </a:r>
          </a:p>
        </p:txBody>
      </p:sp>
      <p:sp>
        <p:nvSpPr>
          <p:cNvPr id="6" name="Content Placeholder 5">
            <a:extLst>
              <a:ext uri="{FF2B5EF4-FFF2-40B4-BE49-F238E27FC236}">
                <a16:creationId xmlns:a16="http://schemas.microsoft.com/office/drawing/2014/main" id="{4746645E-DADD-4FEC-9AEA-2BC37FDAD098}"/>
              </a:ext>
            </a:extLst>
          </p:cNvPr>
          <p:cNvSpPr>
            <a:spLocks noGrp="1"/>
          </p:cNvSpPr>
          <p:nvPr>
            <p:ph sz="half" idx="1"/>
          </p:nvPr>
        </p:nvSpPr>
        <p:spPr>
          <a:xfrm>
            <a:off x="2477848" y="2010039"/>
            <a:ext cx="9210793" cy="4570055"/>
          </a:xfrm>
        </p:spPr>
        <p:txBody>
          <a:bodyPr/>
          <a:lstStyle/>
          <a:p>
            <a:pPr marL="571500" indent="-457200">
              <a:lnSpc>
                <a:spcPct val="90000"/>
              </a:lnSpc>
              <a:spcBef>
                <a:spcPts val="0"/>
              </a:spcBef>
              <a:spcAft>
                <a:spcPts val="1200"/>
              </a:spcAft>
              <a:buFont typeface="Arial"/>
              <a:buChar char="•"/>
            </a:pPr>
            <a:r>
              <a:rPr lang="en-US" sz="2800" dirty="0"/>
              <a:t>Due Date: June 30, 2024 (Sunday) </a:t>
            </a:r>
            <a:endParaRPr lang="en-US" dirty="0">
              <a:cs typeface="Arial"/>
            </a:endParaRPr>
          </a:p>
          <a:p>
            <a:pPr marL="571500" indent="-457200">
              <a:lnSpc>
                <a:spcPct val="90000"/>
              </a:lnSpc>
              <a:spcBef>
                <a:spcPts val="0"/>
              </a:spcBef>
              <a:spcAft>
                <a:spcPts val="1200"/>
              </a:spcAft>
              <a:buFont typeface="Arial"/>
              <a:buChar char="•"/>
            </a:pPr>
            <a:r>
              <a:rPr kumimoji="0" lang="en-US" sz="2800" b="0" i="0" u="none" strike="noStrike" cap="none" spc="0" normalizeH="0" baseline="0" noProof="0" dirty="0">
                <a:ln>
                  <a:noFill/>
                </a:ln>
                <a:effectLst/>
                <a:uLnTx/>
                <a:uFillTx/>
              </a:rPr>
              <a:t>Questions:</a:t>
            </a:r>
            <a:endParaRPr lang="en-US" sz="2800" b="0" i="0" u="none" strike="noStrike" cap="none" spc="0" normalizeH="0" baseline="0" noProof="0" dirty="0">
              <a:ln>
                <a:noFill/>
              </a:ln>
              <a:effectLst/>
              <a:uLnTx/>
              <a:uFillTx/>
              <a:cs typeface="Arial"/>
            </a:endParaRPr>
          </a:p>
          <a:p>
            <a:pPr marL="1031875" lvl="1" indent="-346075">
              <a:lnSpc>
                <a:spcPct val="90000"/>
              </a:lnSpc>
              <a:spcBef>
                <a:spcPts val="0"/>
              </a:spcBef>
              <a:spcAft>
                <a:spcPts val="1200"/>
              </a:spcAft>
              <a:buFont typeface="Courier New"/>
              <a:buChar char="o"/>
            </a:pPr>
            <a:r>
              <a:rPr lang="en-US" sz="2400" dirty="0"/>
              <a:t>Amount obligated, amount unobligated</a:t>
            </a:r>
            <a:endParaRPr lang="en-US" sz="2400" dirty="0">
              <a:cs typeface="Arial"/>
            </a:endParaRPr>
          </a:p>
          <a:p>
            <a:pPr marL="1031875" lvl="1" indent="-346075">
              <a:lnSpc>
                <a:spcPct val="90000"/>
              </a:lnSpc>
              <a:spcBef>
                <a:spcPts val="0"/>
              </a:spcBef>
              <a:spcAft>
                <a:spcPts val="1200"/>
              </a:spcAft>
              <a:buFont typeface="Courier New"/>
              <a:buChar char="o"/>
            </a:pPr>
            <a:r>
              <a:rPr lang="en-US" sz="2400" dirty="0"/>
              <a:t>Categories of expenditures, expenditures</a:t>
            </a:r>
            <a:endParaRPr lang="en-US" sz="2400" dirty="0">
              <a:cs typeface="Arial"/>
            </a:endParaRPr>
          </a:p>
          <a:p>
            <a:pPr marL="1031875" lvl="1" indent="-346075">
              <a:lnSpc>
                <a:spcPct val="90000"/>
              </a:lnSpc>
              <a:spcBef>
                <a:spcPts val="0"/>
              </a:spcBef>
              <a:spcAft>
                <a:spcPts val="1200"/>
              </a:spcAft>
              <a:buFont typeface="Courier New"/>
              <a:buChar char="o"/>
            </a:pPr>
            <a:r>
              <a:rPr lang="en-US" sz="2400" dirty="0"/>
              <a:t>Large scale infrastructure projects</a:t>
            </a:r>
            <a:endParaRPr lang="en-US" sz="2400" dirty="0">
              <a:cs typeface="Arial"/>
            </a:endParaRPr>
          </a:p>
          <a:p>
            <a:pPr marL="1031875" lvl="1" indent="-346075">
              <a:lnSpc>
                <a:spcPct val="90000"/>
              </a:lnSpc>
              <a:spcBef>
                <a:spcPts val="0"/>
              </a:spcBef>
              <a:spcAft>
                <a:spcPts val="1200"/>
              </a:spcAft>
              <a:buFont typeface="Courier New"/>
              <a:buChar char="o"/>
            </a:pPr>
            <a:r>
              <a:rPr lang="en-US" sz="2400" dirty="0"/>
              <a:t>Impact on access and quality of school meals</a:t>
            </a:r>
            <a:endParaRPr lang="en-US" sz="2400" dirty="0">
              <a:cs typeface="Arial"/>
            </a:endParaRPr>
          </a:p>
          <a:p>
            <a:pPr marL="1031875" lvl="1" indent="-346075">
              <a:lnSpc>
                <a:spcPct val="90000"/>
              </a:lnSpc>
              <a:spcBef>
                <a:spcPts val="0"/>
              </a:spcBef>
              <a:spcAft>
                <a:spcPts val="1200"/>
              </a:spcAft>
              <a:buFont typeface="Courier New"/>
              <a:buChar char="o"/>
            </a:pPr>
            <a:r>
              <a:rPr lang="en-US" sz="2400" dirty="0"/>
              <a:t>Topics and number of trainings</a:t>
            </a:r>
            <a:endParaRPr lang="en-US" sz="2400" dirty="0">
              <a:cs typeface="Arial"/>
            </a:endParaRPr>
          </a:p>
          <a:p>
            <a:pPr marL="1031875" lvl="1" indent="-346075">
              <a:lnSpc>
                <a:spcPct val="90000"/>
              </a:lnSpc>
              <a:spcBef>
                <a:spcPts val="0"/>
              </a:spcBef>
              <a:spcAft>
                <a:spcPts val="1200"/>
              </a:spcAft>
              <a:buFont typeface="Courier New"/>
              <a:buChar char="o"/>
            </a:pPr>
            <a:r>
              <a:rPr lang="en-US" sz="2400" dirty="0"/>
              <a:t>Photos, quotes</a:t>
            </a:r>
            <a:endParaRPr lang="en-US" sz="2400" dirty="0">
              <a:cs typeface="Arial"/>
            </a:endParaRPr>
          </a:p>
          <a:p>
            <a:pPr marL="0" indent="0">
              <a:buNone/>
            </a:pPr>
            <a:endParaRPr lang="en-US" sz="3000" b="1" dirty="0"/>
          </a:p>
          <a:p>
            <a:pPr>
              <a:buFont typeface="Arial"/>
            </a:pPr>
            <a:endParaRPr lang="en-US" sz="3000" b="1" dirty="0">
              <a:cs typeface="Arial"/>
            </a:endParaRPr>
          </a:p>
        </p:txBody>
      </p:sp>
    </p:spTree>
    <p:extLst>
      <p:ext uri="{BB962C8B-B14F-4D97-AF65-F5344CB8AC3E}">
        <p14:creationId xmlns:p14="http://schemas.microsoft.com/office/powerpoint/2010/main" val="104735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34FF-4B07-4D71-9B77-794722B26926}"/>
              </a:ext>
            </a:extLst>
          </p:cNvPr>
          <p:cNvSpPr>
            <a:spLocks noGrp="1"/>
          </p:cNvSpPr>
          <p:nvPr>
            <p:ph type="title"/>
          </p:nvPr>
        </p:nvSpPr>
        <p:spPr>
          <a:xfrm>
            <a:off x="2540000" y="390644"/>
            <a:ext cx="9144000" cy="1143000"/>
          </a:xfrm>
        </p:spPr>
        <p:txBody>
          <a:bodyPr/>
          <a:lstStyle/>
          <a:p>
            <a:r>
              <a:rPr lang="en-US" dirty="0"/>
              <a:t>2022 KIT Funds</a:t>
            </a:r>
          </a:p>
        </p:txBody>
      </p:sp>
      <p:sp>
        <p:nvSpPr>
          <p:cNvPr id="6" name="Content Placeholder 5">
            <a:extLst>
              <a:ext uri="{FF2B5EF4-FFF2-40B4-BE49-F238E27FC236}">
                <a16:creationId xmlns:a16="http://schemas.microsoft.com/office/drawing/2014/main" id="{4746645E-DADD-4FEC-9AEA-2BC37FDAD098}"/>
              </a:ext>
            </a:extLst>
          </p:cNvPr>
          <p:cNvSpPr>
            <a:spLocks noGrp="1"/>
          </p:cNvSpPr>
          <p:nvPr>
            <p:ph sz="half" idx="1"/>
          </p:nvPr>
        </p:nvSpPr>
        <p:spPr>
          <a:xfrm>
            <a:off x="2540000" y="1533644"/>
            <a:ext cx="5779911" cy="4714756"/>
          </a:xfrm>
        </p:spPr>
        <p:txBody>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$15 million Allocation</a:t>
            </a:r>
          </a:p>
          <a:p>
            <a:pPr marL="571500" indent="-571500">
              <a:spcAft>
                <a:spcPts val="1200"/>
              </a:spcAft>
              <a:buFont typeface="Arial" panose="020B0604020202020204" pitchFamily="34" charset="0"/>
              <a:buChar char="•"/>
            </a:pPr>
            <a:r>
              <a:rPr lang="en-US" sz="2800" dirty="0"/>
              <a:t>For School Food Authorities (SFA) participating in Freshly Prepared Onsite Meals funding only</a:t>
            </a:r>
            <a:endParaRPr lang="en-US" sz="2800" dirty="0">
              <a:cs typeface="Arial"/>
            </a:endParaRPr>
          </a:p>
          <a:p>
            <a:pPr marL="571500" indent="-571500">
              <a:spcAft>
                <a:spcPts val="1200"/>
              </a:spcAft>
              <a:buFont typeface="Arial" panose="020B0604020202020204" pitchFamily="34" charset="0"/>
              <a:buChar char="•"/>
            </a:pPr>
            <a:r>
              <a:rPr lang="en-US" sz="2800" dirty="0"/>
              <a:t>Anticipate distribution in April</a:t>
            </a:r>
          </a:p>
          <a:p>
            <a:pPr marL="571500" indent="-571500">
              <a:spcAft>
                <a:spcPts val="1200"/>
              </a:spcAft>
              <a:buFont typeface="Arial" panose="020B0604020202020204" pitchFamily="34" charset="0"/>
              <a:buChar char="•"/>
            </a:pPr>
            <a:r>
              <a:rPr lang="en-US" sz="2800" dirty="0"/>
              <a:t>Same encumbrance deadline of June 30, 2025</a:t>
            </a:r>
            <a:endParaRPr lang="en-US" sz="2800" dirty="0">
              <a:cs typeface="Arial"/>
            </a:endParaRPr>
          </a:p>
          <a:p>
            <a:pPr marL="0" indent="0">
              <a:buNone/>
            </a:pPr>
            <a:endParaRPr lang="en-US" sz="3000" b="1" dirty="0"/>
          </a:p>
          <a:p>
            <a:endParaRPr lang="en-US" sz="3000" b="1" dirty="0"/>
          </a:p>
        </p:txBody>
      </p:sp>
      <p:pic>
        <p:nvPicPr>
          <p:cNvPr id="7" name="Content Placeholder 6">
            <a:extLst>
              <a:ext uri="{FF2B5EF4-FFF2-40B4-BE49-F238E27FC236}">
                <a16:creationId xmlns:a16="http://schemas.microsoft.com/office/drawing/2014/main" id="{2D9265A6-903F-A602-FE79-5BA9BD00C51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721752" y="2473597"/>
            <a:ext cx="3167149" cy="2111433"/>
          </a:xfrm>
        </p:spPr>
      </p:pic>
    </p:spTree>
    <p:extLst>
      <p:ext uri="{BB962C8B-B14F-4D97-AF65-F5344CB8AC3E}">
        <p14:creationId xmlns:p14="http://schemas.microsoft.com/office/powerpoint/2010/main" val="2989312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34FF-4B07-4D71-9B77-794722B26926}"/>
              </a:ext>
            </a:extLst>
          </p:cNvPr>
          <p:cNvSpPr>
            <a:spLocks noGrp="1"/>
          </p:cNvSpPr>
          <p:nvPr>
            <p:ph type="title"/>
          </p:nvPr>
        </p:nvSpPr>
        <p:spPr/>
        <p:txBody>
          <a:bodyPr/>
          <a:lstStyle/>
          <a:p>
            <a:r>
              <a:rPr lang="en-US" sz="4400"/>
              <a:t>KIT Office Hours &amp; Contact Information</a:t>
            </a:r>
            <a:endParaRPr lang="en-US"/>
          </a:p>
        </p:txBody>
      </p:sp>
      <p:pic>
        <p:nvPicPr>
          <p:cNvPr id="7" name="Content Placeholder 6">
            <a:extLst>
              <a:ext uri="{FF2B5EF4-FFF2-40B4-BE49-F238E27FC236}">
                <a16:creationId xmlns:a16="http://schemas.microsoft.com/office/drawing/2014/main" id="{539E9288-4FFF-225C-0B83-6ABC4CDF0782}"/>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39999" y="1981199"/>
            <a:ext cx="2833511" cy="4173455"/>
          </a:xfrm>
        </p:spPr>
      </p:pic>
      <p:sp>
        <p:nvSpPr>
          <p:cNvPr id="3" name="Content Placeholder 2">
            <a:extLst>
              <a:ext uri="{FF2B5EF4-FFF2-40B4-BE49-F238E27FC236}">
                <a16:creationId xmlns:a16="http://schemas.microsoft.com/office/drawing/2014/main" id="{066569AE-983F-242E-CA32-A8972009FD0D}"/>
              </a:ext>
            </a:extLst>
          </p:cNvPr>
          <p:cNvSpPr>
            <a:spLocks noGrp="1"/>
          </p:cNvSpPr>
          <p:nvPr>
            <p:ph sz="half" idx="2"/>
          </p:nvPr>
        </p:nvSpPr>
        <p:spPr>
          <a:xfrm>
            <a:off x="5881510" y="2022919"/>
            <a:ext cx="5802489" cy="4389169"/>
          </a:xfrm>
        </p:spPr>
        <p:txBody>
          <a:bodyPr/>
          <a:lstStyle/>
          <a:p>
            <a:pPr>
              <a:spcAft>
                <a:spcPts val="1200"/>
              </a:spcAft>
            </a:pPr>
            <a:r>
              <a:rPr lang="en-US" dirty="0"/>
              <a:t>The next office hours will be held April 25, 2024, at 2 p.m.</a:t>
            </a:r>
            <a:endParaRPr lang="en-US" dirty="0">
              <a:cs typeface="Arial"/>
            </a:endParaRPr>
          </a:p>
          <a:p>
            <a:pPr>
              <a:spcAft>
                <a:spcPts val="1200"/>
              </a:spcAft>
            </a:pPr>
            <a:r>
              <a:rPr lang="en-US" dirty="0"/>
              <a:t>Registration will be forthcoming.</a:t>
            </a:r>
            <a:endParaRPr lang="en-US" dirty="0">
              <a:cs typeface="Arial"/>
            </a:endParaRPr>
          </a:p>
          <a:p>
            <a:r>
              <a:rPr lang="en-US" dirty="0"/>
              <a:t>Send your questions to </a:t>
            </a:r>
            <a:r>
              <a:rPr lang="en-US" u="sng" dirty="0">
                <a:solidFill>
                  <a:srgbClr val="0000FF"/>
                </a:solidFill>
                <a:effectLst/>
                <a:latin typeface="Arial" panose="020B0604020202020204" pitchFamily="34" charset="0"/>
                <a:ea typeface="Arial" panose="020B0604020202020204" pitchFamily="34" charset="0"/>
                <a:hlinkClick r:id="rId4"/>
              </a:rPr>
              <a:t>KITfunds@cde.ca.gov</a:t>
            </a:r>
            <a:r>
              <a:rPr lang="en-US" dirty="0">
                <a:effectLst/>
                <a:latin typeface="Arial" panose="020B0604020202020204" pitchFamily="34" charset="0"/>
                <a:ea typeface="Arial" panose="020B0604020202020204" pitchFamily="34" charset="0"/>
              </a:rPr>
              <a:t>.</a:t>
            </a:r>
            <a:endParaRPr lang="en-US" dirty="0">
              <a:cs typeface="Arial"/>
            </a:endParaRPr>
          </a:p>
          <a:p>
            <a:endParaRPr lang="en-US" dirty="0"/>
          </a:p>
        </p:txBody>
      </p:sp>
    </p:spTree>
    <p:extLst>
      <p:ext uri="{BB962C8B-B14F-4D97-AF65-F5344CB8AC3E}">
        <p14:creationId xmlns:p14="http://schemas.microsoft.com/office/powerpoint/2010/main" val="2623904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34FF-4B07-4D71-9B77-794722B26926}"/>
              </a:ext>
            </a:extLst>
          </p:cNvPr>
          <p:cNvSpPr>
            <a:spLocks noGrp="1"/>
          </p:cNvSpPr>
          <p:nvPr>
            <p:ph type="title"/>
          </p:nvPr>
        </p:nvSpPr>
        <p:spPr/>
        <p:txBody>
          <a:bodyPr/>
          <a:lstStyle/>
          <a:p>
            <a:r>
              <a:rPr lang="en-US" dirty="0"/>
              <a:t>Local Food for Schools Updates</a:t>
            </a:r>
          </a:p>
        </p:txBody>
      </p:sp>
      <p:sp>
        <p:nvSpPr>
          <p:cNvPr id="6" name="Content Placeholder 5">
            <a:extLst>
              <a:ext uri="{FF2B5EF4-FFF2-40B4-BE49-F238E27FC236}">
                <a16:creationId xmlns:a16="http://schemas.microsoft.com/office/drawing/2014/main" id="{4746645E-DADD-4FEC-9AEA-2BC37FDAD098}"/>
              </a:ext>
            </a:extLst>
          </p:cNvPr>
          <p:cNvSpPr>
            <a:spLocks noGrp="1"/>
          </p:cNvSpPr>
          <p:nvPr>
            <p:ph idx="1"/>
          </p:nvPr>
        </p:nvSpPr>
        <p:spPr/>
        <p:txBody>
          <a:bodyPr/>
          <a:lstStyle/>
          <a:p>
            <a:pPr marL="457200" indent="-457200">
              <a:spcBef>
                <a:spcPts val="0"/>
              </a:spcBef>
              <a:spcAft>
                <a:spcPts val="0"/>
              </a:spcAft>
              <a:buFont typeface="Arial"/>
              <a:buChar char="•"/>
            </a:pPr>
            <a:r>
              <a:rPr lang="en-US" sz="2800" dirty="0"/>
              <a:t>The Local Food for Schools (LFS) Funds expenditure deadline is extended to Friday, November 29, 2024.</a:t>
            </a:r>
          </a:p>
          <a:p>
            <a:pPr marL="457200" indent="-457200">
              <a:spcBef>
                <a:spcPts val="0"/>
              </a:spcBef>
              <a:spcAft>
                <a:spcPts val="0"/>
              </a:spcAft>
              <a:buFont typeface="Arial"/>
              <a:buChar char="•"/>
            </a:pPr>
            <a:endParaRPr lang="en-US" sz="2800" dirty="0">
              <a:cs typeface="Arial"/>
            </a:endParaRPr>
          </a:p>
          <a:p>
            <a:pPr marL="457200" indent="-457200">
              <a:spcBef>
                <a:spcPts val="0"/>
              </a:spcBef>
              <a:spcAft>
                <a:spcPts val="0"/>
              </a:spcAft>
              <a:buFont typeface="Arial"/>
              <a:buChar char="•"/>
            </a:pPr>
            <a:r>
              <a:rPr lang="en-US" sz="2800" dirty="0"/>
              <a:t>The second mandatory Quarterly Report is due April 19, 2024: Report LFS expenditures made January 1, 2024, through March 31, 2024.</a:t>
            </a:r>
          </a:p>
          <a:p>
            <a:pPr marL="457200" lvl="1" indent="0">
              <a:spcBef>
                <a:spcPts val="0"/>
              </a:spcBef>
              <a:spcAft>
                <a:spcPts val="0"/>
              </a:spcAft>
              <a:buNone/>
            </a:pPr>
            <a:endParaRPr lang="en-US" sz="2400" dirty="0">
              <a:cs typeface="Arial"/>
            </a:endParaRPr>
          </a:p>
          <a:p>
            <a:pPr marL="457200" indent="-457200">
              <a:spcBef>
                <a:spcPts val="0"/>
              </a:spcBef>
              <a:spcAft>
                <a:spcPts val="0"/>
              </a:spcAft>
              <a:buFont typeface="Arial"/>
              <a:buChar char="•"/>
            </a:pPr>
            <a:r>
              <a:rPr lang="en-US" sz="2800" dirty="0"/>
              <a:t>Questions may be submitted to: </a:t>
            </a:r>
            <a:r>
              <a:rPr lang="en-US" sz="2800" dirty="0">
                <a:hlinkClick r:id="rId3"/>
              </a:rPr>
              <a:t>LFSGrant@cde.ca.gov</a:t>
            </a:r>
            <a:r>
              <a:rPr lang="en-US" sz="2800" dirty="0"/>
              <a:t>.</a:t>
            </a:r>
            <a:endParaRPr lang="en-US" sz="3000" b="1" dirty="0"/>
          </a:p>
          <a:p>
            <a:pPr>
              <a:buFont typeface="Arial"/>
            </a:pPr>
            <a:endParaRPr lang="en-US" sz="3000" b="1" dirty="0">
              <a:cs typeface="Arial"/>
            </a:endParaRPr>
          </a:p>
        </p:txBody>
      </p:sp>
    </p:spTree>
    <p:extLst>
      <p:ext uri="{BB962C8B-B14F-4D97-AF65-F5344CB8AC3E}">
        <p14:creationId xmlns:p14="http://schemas.microsoft.com/office/powerpoint/2010/main" val="241708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C5A8-3951-10AF-0B17-7D3F1DBED9E4}"/>
              </a:ext>
            </a:extLst>
          </p:cNvPr>
          <p:cNvSpPr>
            <a:spLocks noGrp="1"/>
          </p:cNvSpPr>
          <p:nvPr>
            <p:ph type="title"/>
          </p:nvPr>
        </p:nvSpPr>
        <p:spPr>
          <a:xfrm>
            <a:off x="2108679" y="163901"/>
            <a:ext cx="10078528" cy="1143000"/>
          </a:xfrm>
        </p:spPr>
        <p:txBody>
          <a:bodyPr/>
          <a:lstStyle/>
          <a:p>
            <a:r>
              <a:rPr lang="en-US" sz="4000">
                <a:cs typeface="Arial"/>
              </a:rPr>
              <a:t>Commercial Dishwasher Competitive Grant Request for Applications</a:t>
            </a:r>
            <a:endParaRPr lang="en-US" sz="4000">
              <a:solidFill>
                <a:srgbClr val="000000"/>
              </a:solidFill>
              <a:cs typeface="Arial"/>
            </a:endParaRPr>
          </a:p>
        </p:txBody>
      </p:sp>
      <p:sp>
        <p:nvSpPr>
          <p:cNvPr id="3" name="Content Placeholder 2">
            <a:extLst>
              <a:ext uri="{FF2B5EF4-FFF2-40B4-BE49-F238E27FC236}">
                <a16:creationId xmlns:a16="http://schemas.microsoft.com/office/drawing/2014/main" id="{3B038F81-BC45-8AE0-CABF-2EB8E69C2CA1}"/>
              </a:ext>
            </a:extLst>
          </p:cNvPr>
          <p:cNvSpPr>
            <a:spLocks noGrp="1"/>
          </p:cNvSpPr>
          <p:nvPr>
            <p:ph idx="1"/>
          </p:nvPr>
        </p:nvSpPr>
        <p:spPr>
          <a:xfrm>
            <a:off x="2652583" y="1525176"/>
            <a:ext cx="9388414" cy="4891176"/>
          </a:xfrm>
        </p:spPr>
        <p:txBody>
          <a:bodyPr/>
          <a:lstStyle/>
          <a:p>
            <a:pPr>
              <a:spcBef>
                <a:spcPts val="1400"/>
              </a:spcBef>
              <a:spcAft>
                <a:spcPts val="1200"/>
              </a:spcAft>
            </a:pPr>
            <a:r>
              <a:rPr lang="en-US" sz="2800" dirty="0">
                <a:cs typeface="Arial"/>
              </a:rPr>
              <a:t>Management Bulletin SNP 04-2024 Availability of the Commercial Dishwasher Grant (CDG) Request for Applications (RFA)</a:t>
            </a:r>
          </a:p>
          <a:p>
            <a:pPr>
              <a:spcBef>
                <a:spcPts val="1400"/>
              </a:spcBef>
              <a:spcAft>
                <a:spcPts val="1200"/>
              </a:spcAft>
            </a:pPr>
            <a:r>
              <a:rPr lang="en-US" sz="2800" b="1" dirty="0">
                <a:cs typeface="Arial"/>
              </a:rPr>
              <a:t>Released Date: </a:t>
            </a:r>
            <a:r>
              <a:rPr lang="en-US" sz="2800" dirty="0">
                <a:cs typeface="Arial"/>
              </a:rPr>
              <a:t>April 3, 2024, 5 p.m., no late applications or partial submissions accepted</a:t>
            </a:r>
          </a:p>
          <a:p>
            <a:pPr>
              <a:spcAft>
                <a:spcPts val="1200"/>
              </a:spcAft>
            </a:pPr>
            <a:r>
              <a:rPr lang="en-US" sz="2800" dirty="0">
                <a:cs typeface="Arial"/>
              </a:rPr>
              <a:t>Per site award up to $40,000</a:t>
            </a:r>
            <a:endParaRPr lang="en-US" sz="2800" dirty="0">
              <a:solidFill>
                <a:srgbClr val="808080"/>
              </a:solidFill>
              <a:cs typeface="Arial"/>
            </a:endParaRPr>
          </a:p>
          <a:p>
            <a:pPr>
              <a:spcAft>
                <a:spcPts val="1200"/>
              </a:spcAft>
            </a:pPr>
            <a:r>
              <a:rPr lang="en-US" sz="2800" dirty="0">
                <a:cs typeface="Arial"/>
              </a:rPr>
              <a:t>Maximum five (5) sites per SFA for $200,000</a:t>
            </a:r>
            <a:endParaRPr lang="en-US" sz="2800" dirty="0">
              <a:solidFill>
                <a:srgbClr val="808080"/>
              </a:solidFill>
              <a:cs typeface="Arial"/>
            </a:endParaRPr>
          </a:p>
          <a:p>
            <a:pPr>
              <a:spcAft>
                <a:spcPts val="1200"/>
              </a:spcAft>
            </a:pPr>
            <a:r>
              <a:rPr lang="en-US" sz="2800" dirty="0">
                <a:cs typeface="Arial"/>
              </a:rPr>
              <a:t>Questions: </a:t>
            </a:r>
            <a:r>
              <a:rPr lang="en-US" sz="2800" dirty="0">
                <a:cs typeface="Arial"/>
                <a:hlinkClick r:id="rId2"/>
              </a:rPr>
              <a:t>cdg@cde.ca.gov</a:t>
            </a:r>
            <a:r>
              <a:rPr lang="en-US" sz="2800" dirty="0">
                <a:cs typeface="Arial"/>
              </a:rPr>
              <a:t>  </a:t>
            </a:r>
            <a:endParaRPr lang="en-US" sz="2800" dirty="0">
              <a:solidFill>
                <a:srgbClr val="808080"/>
              </a:solidFill>
              <a:cs typeface="Arial"/>
            </a:endParaRPr>
          </a:p>
          <a:p>
            <a:endParaRPr lang="en-US" dirty="0">
              <a:cs typeface="Arial"/>
            </a:endParaRPr>
          </a:p>
        </p:txBody>
      </p:sp>
    </p:spTree>
    <p:extLst>
      <p:ext uri="{BB962C8B-B14F-4D97-AF65-F5344CB8AC3E}">
        <p14:creationId xmlns:p14="http://schemas.microsoft.com/office/powerpoint/2010/main" val="3644053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4E4D-9456-D79B-D9DE-000EB0EA62A8}"/>
              </a:ext>
            </a:extLst>
          </p:cNvPr>
          <p:cNvSpPr>
            <a:spLocks noGrp="1"/>
          </p:cNvSpPr>
          <p:nvPr>
            <p:ph type="title"/>
          </p:nvPr>
        </p:nvSpPr>
        <p:spPr>
          <a:xfrm>
            <a:off x="2353094" y="125506"/>
            <a:ext cx="9144000" cy="1143000"/>
          </a:xfrm>
        </p:spPr>
        <p:txBody>
          <a:bodyPr/>
          <a:lstStyle/>
          <a:p>
            <a:r>
              <a:rPr lang="en-US">
                <a:cs typeface="Arial"/>
              </a:rPr>
              <a:t>CDG RFA Informational Webinar</a:t>
            </a:r>
            <a:endParaRPr lang="en-US"/>
          </a:p>
        </p:txBody>
      </p:sp>
      <p:sp>
        <p:nvSpPr>
          <p:cNvPr id="3" name="Content Placeholder 2">
            <a:extLst>
              <a:ext uri="{FF2B5EF4-FFF2-40B4-BE49-F238E27FC236}">
                <a16:creationId xmlns:a16="http://schemas.microsoft.com/office/drawing/2014/main" id="{9F1FC6FB-291E-56F5-78A6-A3F08954E29C}"/>
              </a:ext>
            </a:extLst>
          </p:cNvPr>
          <p:cNvSpPr>
            <a:spLocks noGrp="1"/>
          </p:cNvSpPr>
          <p:nvPr>
            <p:ph idx="1"/>
          </p:nvPr>
        </p:nvSpPr>
        <p:spPr>
          <a:xfrm>
            <a:off x="2353094" y="1268506"/>
            <a:ext cx="9532188" cy="4502988"/>
          </a:xfrm>
        </p:spPr>
        <p:txBody>
          <a:bodyPr/>
          <a:lstStyle/>
          <a:p>
            <a:pPr>
              <a:spcAft>
                <a:spcPts val="1200"/>
              </a:spcAft>
            </a:pPr>
            <a:r>
              <a:rPr lang="en-US" sz="2800" b="1" dirty="0">
                <a:cs typeface="Arial"/>
              </a:rPr>
              <a:t>Date: </a:t>
            </a:r>
            <a:r>
              <a:rPr lang="en-US" sz="2800" dirty="0">
                <a:cs typeface="Arial"/>
              </a:rPr>
              <a:t>Wednesday March 27, 2024, 2 to 3 p.m.</a:t>
            </a:r>
          </a:p>
          <a:p>
            <a:pPr>
              <a:spcAft>
                <a:spcPts val="1200"/>
              </a:spcAft>
            </a:pPr>
            <a:r>
              <a:rPr lang="en-US" sz="2800" b="1" dirty="0">
                <a:cs typeface="Arial"/>
              </a:rPr>
              <a:t>Webinar topics: </a:t>
            </a:r>
          </a:p>
          <a:p>
            <a:pPr lvl="1">
              <a:spcAft>
                <a:spcPts val="1200"/>
              </a:spcAft>
            </a:pPr>
            <a:r>
              <a:rPr lang="en-US" sz="2400" dirty="0">
                <a:cs typeface="Arial"/>
              </a:rPr>
              <a:t>Application and scoring overview</a:t>
            </a:r>
          </a:p>
          <a:p>
            <a:pPr lvl="1">
              <a:spcAft>
                <a:spcPts val="1200"/>
              </a:spcAft>
            </a:pPr>
            <a:r>
              <a:rPr lang="en-US" sz="2400" dirty="0">
                <a:cs typeface="Arial"/>
              </a:rPr>
              <a:t>Funding details</a:t>
            </a:r>
          </a:p>
          <a:p>
            <a:pPr lvl="1">
              <a:spcAft>
                <a:spcPts val="1200"/>
              </a:spcAft>
            </a:pPr>
            <a:r>
              <a:rPr lang="en-US" sz="2400" dirty="0">
                <a:cs typeface="Arial"/>
              </a:rPr>
              <a:t>Frequently asked questions</a:t>
            </a:r>
            <a:endParaRPr lang="en-US" dirty="0">
              <a:cs typeface="Arial"/>
            </a:endParaRPr>
          </a:p>
          <a:p>
            <a:endParaRPr lang="en-US" dirty="0">
              <a:cs typeface="Arial"/>
            </a:endParaRPr>
          </a:p>
          <a:p>
            <a:endParaRPr lang="en-US" dirty="0">
              <a:cs typeface="Arial"/>
            </a:endParaRPr>
          </a:p>
        </p:txBody>
      </p:sp>
    </p:spTree>
    <p:extLst>
      <p:ext uri="{BB962C8B-B14F-4D97-AF65-F5344CB8AC3E}">
        <p14:creationId xmlns:p14="http://schemas.microsoft.com/office/powerpoint/2010/main" val="330160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3D198-4C70-A3B5-E30F-76EEE6647651}"/>
              </a:ext>
            </a:extLst>
          </p:cNvPr>
          <p:cNvSpPr>
            <a:spLocks noGrp="1"/>
          </p:cNvSpPr>
          <p:nvPr>
            <p:ph type="title"/>
          </p:nvPr>
        </p:nvSpPr>
        <p:spPr>
          <a:xfrm>
            <a:off x="2202050" y="0"/>
            <a:ext cx="10155413" cy="1722582"/>
          </a:xfrm>
        </p:spPr>
        <p:txBody>
          <a:bodyPr/>
          <a:lstStyle/>
          <a:p>
            <a:r>
              <a:rPr lang="en-US" sz="4000" dirty="0">
                <a:cs typeface="Arial"/>
              </a:rPr>
              <a:t>2024–25 Fresh Fruit and Vegetable Program Grant Request for Applications</a:t>
            </a:r>
            <a:endParaRPr lang="en-US" dirty="0"/>
          </a:p>
        </p:txBody>
      </p:sp>
      <p:sp>
        <p:nvSpPr>
          <p:cNvPr id="3" name="Content Placeholder 2">
            <a:extLst>
              <a:ext uri="{FF2B5EF4-FFF2-40B4-BE49-F238E27FC236}">
                <a16:creationId xmlns:a16="http://schemas.microsoft.com/office/drawing/2014/main" id="{EF069CCA-54F5-4E70-4835-314F02AC6001}"/>
              </a:ext>
            </a:extLst>
          </p:cNvPr>
          <p:cNvSpPr>
            <a:spLocks noGrp="1"/>
          </p:cNvSpPr>
          <p:nvPr>
            <p:ph idx="1"/>
          </p:nvPr>
        </p:nvSpPr>
        <p:spPr>
          <a:xfrm>
            <a:off x="2386591" y="1722582"/>
            <a:ext cx="9448358" cy="4769658"/>
          </a:xfrm>
        </p:spPr>
        <p:txBody>
          <a:bodyPr/>
          <a:lstStyle/>
          <a:p>
            <a:pPr>
              <a:spcBef>
                <a:spcPts val="0"/>
              </a:spcBef>
              <a:spcAft>
                <a:spcPts val="1400"/>
              </a:spcAft>
            </a:pPr>
            <a:r>
              <a:rPr lang="en-US" sz="2400" b="1" dirty="0">
                <a:cs typeface="Arial"/>
              </a:rPr>
              <a:t>Deadline: </a:t>
            </a:r>
            <a:r>
              <a:rPr lang="en-US" sz="2400" dirty="0">
                <a:cs typeface="Arial"/>
              </a:rPr>
              <a:t>Tuesday, April 2, 2024; No late applications or partial submissions will be accepted. </a:t>
            </a:r>
          </a:p>
          <a:p>
            <a:pPr>
              <a:spcBef>
                <a:spcPts val="0"/>
              </a:spcBef>
              <a:spcAft>
                <a:spcPts val="1400"/>
              </a:spcAft>
            </a:pPr>
            <a:r>
              <a:rPr lang="en-US" sz="2400" b="1" dirty="0">
                <a:cs typeface="Arial"/>
              </a:rPr>
              <a:t>Grant Period: </a:t>
            </a:r>
            <a:r>
              <a:rPr lang="en-US" sz="2400" dirty="0">
                <a:cs typeface="Arial"/>
              </a:rPr>
              <a:t>July 1, 2024–June 30, 2025.</a:t>
            </a:r>
          </a:p>
          <a:p>
            <a:pPr>
              <a:spcBef>
                <a:spcPts val="0"/>
              </a:spcBef>
              <a:spcAft>
                <a:spcPts val="1400"/>
              </a:spcAft>
            </a:pPr>
            <a:r>
              <a:rPr lang="en-US" sz="2400" b="1" dirty="0">
                <a:cs typeface="Arial"/>
              </a:rPr>
              <a:t>Purpose: </a:t>
            </a:r>
            <a:r>
              <a:rPr lang="en-US" sz="2400" dirty="0">
                <a:cs typeface="Arial"/>
              </a:rPr>
              <a:t>To provide all children in a participating high-need elementary school with a variety of free, fresh fruit and vegetable snacks during the school day.</a:t>
            </a:r>
            <a:endParaRPr lang="en-US" sz="2400" dirty="0">
              <a:latin typeface="Arial"/>
              <a:ea typeface="Calibri"/>
              <a:cs typeface="Arial"/>
            </a:endParaRPr>
          </a:p>
          <a:p>
            <a:pPr>
              <a:spcBef>
                <a:spcPts val="0"/>
              </a:spcBef>
              <a:spcAft>
                <a:spcPts val="1400"/>
              </a:spcAft>
            </a:pPr>
            <a:r>
              <a:rPr lang="en-US" sz="2400" b="1" dirty="0">
                <a:cs typeface="Arial"/>
              </a:rPr>
              <a:t>Application web page: </a:t>
            </a:r>
            <a:r>
              <a:rPr lang="en-US" sz="2400" dirty="0">
                <a:cs typeface="Arial"/>
              </a:rPr>
              <a:t>Visit the CDE RFA Fresh Fruit and Vegetable Program (FFVP) web page at </a:t>
            </a:r>
            <a:r>
              <a:rPr lang="en-US" sz="2400" dirty="0">
                <a:cs typeface="Arial"/>
                <a:hlinkClick r:id="rId3" tooltip="CDE RFA FFVP web page "/>
              </a:rPr>
              <a:t>https://www.cde.ca.gov/fg/fo/r9/ffvp24rfa.asp</a:t>
            </a:r>
            <a:r>
              <a:rPr lang="en-US" sz="2400" dirty="0">
                <a:cs typeface="Arial"/>
              </a:rPr>
              <a:t>.</a:t>
            </a:r>
          </a:p>
          <a:p>
            <a:pPr>
              <a:spcBef>
                <a:spcPts val="0"/>
              </a:spcBef>
              <a:spcAft>
                <a:spcPts val="1400"/>
              </a:spcAft>
            </a:pPr>
            <a:r>
              <a:rPr lang="en-US" sz="2400" b="1" dirty="0">
                <a:cs typeface="Arial"/>
              </a:rPr>
              <a:t>Questions: </a:t>
            </a:r>
            <a:r>
              <a:rPr lang="en-US" sz="2400" dirty="0">
                <a:cs typeface="Arial"/>
              </a:rPr>
              <a:t>Submit questions to </a:t>
            </a:r>
            <a:r>
              <a:rPr lang="en-US" sz="2400" u="sng" dirty="0">
                <a:solidFill>
                  <a:srgbClr val="0000FF"/>
                </a:solidFill>
                <a:effectLst/>
                <a:latin typeface="Arial" panose="020B0604020202020204" pitchFamily="34" charset="0"/>
                <a:ea typeface="Times New Roman" panose="02020603050405020304" pitchFamily="18" charset="0"/>
                <a:hlinkClick r:id="rId4"/>
              </a:rPr>
              <a:t>FFVP@cde.ca.gov</a:t>
            </a:r>
            <a:r>
              <a:rPr lang="en-US" sz="2400" dirty="0">
                <a:effectLst/>
                <a:latin typeface="Arial" panose="020B0604020202020204" pitchFamily="34" charset="0"/>
                <a:ea typeface="Times New Roman" panose="02020603050405020304" pitchFamily="18" charset="0"/>
              </a:rPr>
              <a:t>.</a:t>
            </a:r>
            <a:endParaRPr lang="en-US" sz="2400" dirty="0"/>
          </a:p>
          <a:p>
            <a:pPr>
              <a:spcBef>
                <a:spcPts val="0"/>
              </a:spcBef>
              <a:spcAft>
                <a:spcPts val="1400"/>
              </a:spcAft>
            </a:pPr>
            <a:endParaRPr lang="en-US" sz="2400" dirty="0">
              <a:latin typeface="Arial"/>
              <a:ea typeface="Calibri"/>
              <a:cs typeface="Arial"/>
            </a:endParaRPr>
          </a:p>
        </p:txBody>
      </p:sp>
    </p:spTree>
    <p:extLst>
      <p:ext uri="{BB962C8B-B14F-4D97-AF65-F5344CB8AC3E}">
        <p14:creationId xmlns:p14="http://schemas.microsoft.com/office/powerpoint/2010/main" val="223592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7C5F-84BA-0241-7684-581F2598A097}"/>
              </a:ext>
            </a:extLst>
          </p:cNvPr>
          <p:cNvSpPr>
            <a:spLocks noGrp="1"/>
          </p:cNvSpPr>
          <p:nvPr>
            <p:ph type="title"/>
          </p:nvPr>
        </p:nvSpPr>
        <p:spPr/>
        <p:txBody>
          <a:bodyPr/>
          <a:lstStyle/>
          <a:p>
            <a:r>
              <a:rPr lang="en-US"/>
              <a:t>National School Breakfast Week March 4-8</a:t>
            </a:r>
            <a:r>
              <a:rPr lang="en-US" baseline="30000"/>
              <a:t>th</a:t>
            </a:r>
            <a:r>
              <a:rPr lang="en-US"/>
              <a:t> </a:t>
            </a:r>
          </a:p>
        </p:txBody>
      </p:sp>
      <p:pic>
        <p:nvPicPr>
          <p:cNvPr id="6" name="Content Placeholder 5" descr="A screenshot of Alhambra Unified School District's National School Breakfast Week social media post">
            <a:extLst>
              <a:ext uri="{FF2B5EF4-FFF2-40B4-BE49-F238E27FC236}">
                <a16:creationId xmlns:a16="http://schemas.microsoft.com/office/drawing/2014/main" id="{9C71E35F-A16E-A1C1-D14C-75C6046FE1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87815" y="1904223"/>
            <a:ext cx="5918940" cy="4344177"/>
          </a:xfrm>
        </p:spPr>
      </p:pic>
    </p:spTree>
    <p:extLst>
      <p:ext uri="{BB962C8B-B14F-4D97-AF65-F5344CB8AC3E}">
        <p14:creationId xmlns:p14="http://schemas.microsoft.com/office/powerpoint/2010/main" val="2604176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a:t>Grant Funds Overview (1)</a:t>
            </a:r>
          </a:p>
        </p:txBody>
      </p:sp>
      <p:graphicFrame>
        <p:nvGraphicFramePr>
          <p:cNvPr id="5" name="Content Placeholder 4" descr="Grant and timeline information for Local Food for Schools funds and Supply Chain Assistance funds disbursement will be released in April 2024, 2024-25 FFVP RFA and CDG applications due 4/2 and 4/3 respectively.">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1489206864"/>
              </p:ext>
            </p:extLst>
          </p:nvPr>
        </p:nvGraphicFramePr>
        <p:xfrm>
          <a:off x="2453736" y="1354372"/>
          <a:ext cx="9312234" cy="4203951"/>
        </p:xfrm>
        <a:graphic>
          <a:graphicData uri="http://schemas.openxmlformats.org/drawingml/2006/table">
            <a:tbl>
              <a:tblPr firstRow="1" bandRow="1">
                <a:tableStyleId>{5C22544A-7EE6-4342-B048-85BDC9FD1C3A}</a:tableStyleId>
              </a:tblPr>
              <a:tblGrid>
                <a:gridCol w="6489915">
                  <a:extLst>
                    <a:ext uri="{9D8B030D-6E8A-4147-A177-3AD203B41FA5}">
                      <a16:colId xmlns:a16="http://schemas.microsoft.com/office/drawing/2014/main" val="4064080176"/>
                    </a:ext>
                  </a:extLst>
                </a:gridCol>
                <a:gridCol w="2822319">
                  <a:extLst>
                    <a:ext uri="{9D8B030D-6E8A-4147-A177-3AD203B41FA5}">
                      <a16:colId xmlns:a16="http://schemas.microsoft.com/office/drawing/2014/main" val="1239151048"/>
                    </a:ext>
                  </a:extLst>
                </a:gridCol>
              </a:tblGrid>
              <a:tr h="652974">
                <a:tc>
                  <a:txBody>
                    <a:bodyPr/>
                    <a:lstStyle/>
                    <a:p>
                      <a:pPr algn="ctr"/>
                      <a:r>
                        <a:rPr lang="en-US" sz="3200" dirty="0"/>
                        <a:t>Grant</a:t>
                      </a:r>
                    </a:p>
                  </a:txBody>
                  <a:tcPr marL="183750" marR="183750"/>
                </a:tc>
                <a:tc>
                  <a:txBody>
                    <a:bodyPr/>
                    <a:lstStyle/>
                    <a:p>
                      <a:pPr algn="ctr"/>
                      <a:r>
                        <a:rPr lang="en-US" sz="3200"/>
                        <a:t>Timeline</a:t>
                      </a:r>
                    </a:p>
                  </a:txBody>
                  <a:tcPr marL="183750" marR="183750"/>
                </a:tc>
                <a:extLst>
                  <a:ext uri="{0D108BD9-81ED-4DB2-BD59-A6C34878D82A}">
                    <a16:rowId xmlns:a16="http://schemas.microsoft.com/office/drawing/2014/main" val="1454820400"/>
                  </a:ext>
                </a:extLst>
              </a:tr>
              <a:tr h="925048">
                <a:tc>
                  <a:txBody>
                    <a:bodyPr/>
                    <a:lstStyle/>
                    <a:p>
                      <a:pPr lvl="0" algn="l">
                        <a:lnSpc>
                          <a:spcPct val="100000"/>
                        </a:lnSpc>
                        <a:spcBef>
                          <a:spcPts val="0"/>
                        </a:spcBef>
                        <a:spcAft>
                          <a:spcPts val="0"/>
                        </a:spcAft>
                        <a:buNone/>
                      </a:pPr>
                      <a:r>
                        <a:rPr lang="en-US" sz="2800" b="0" i="0" u="none" strike="noStrike" noProof="0" dirty="0">
                          <a:solidFill>
                            <a:schemeClr val="tx1"/>
                          </a:solidFill>
                          <a:latin typeface="Arial"/>
                        </a:rPr>
                        <a:t>LFS funding disbursed</a:t>
                      </a:r>
                    </a:p>
                  </a:txBody>
                  <a:tcPr marL="183750" marR="183750" anchor="ctr"/>
                </a:tc>
                <a:tc>
                  <a:txBody>
                    <a:bodyPr/>
                    <a:lstStyle/>
                    <a:p>
                      <a:pPr lvl="0" algn="ctr">
                        <a:lnSpc>
                          <a:spcPct val="100000"/>
                        </a:lnSpc>
                        <a:spcBef>
                          <a:spcPts val="0"/>
                        </a:spcBef>
                        <a:spcAft>
                          <a:spcPts val="0"/>
                        </a:spcAft>
                        <a:buNone/>
                      </a:pPr>
                      <a:r>
                        <a:rPr lang="en-US" sz="2800" b="0" i="0" u="none" strike="noStrike" kern="1200" noProof="0">
                          <a:solidFill>
                            <a:schemeClr val="tx1"/>
                          </a:solidFill>
                          <a:latin typeface="Arial"/>
                        </a:rPr>
                        <a:t>April 2024</a:t>
                      </a:r>
                      <a:endParaRPr lang="en-US" sz="2800">
                        <a:solidFill>
                          <a:schemeClr val="tx1"/>
                        </a:solidFill>
                      </a:endParaRPr>
                    </a:p>
                    <a:p>
                      <a:pPr lvl="0" algn="ctr">
                        <a:lnSpc>
                          <a:spcPct val="100000"/>
                        </a:lnSpc>
                        <a:spcBef>
                          <a:spcPts val="0"/>
                        </a:spcBef>
                        <a:spcAft>
                          <a:spcPts val="0"/>
                        </a:spcAft>
                        <a:buNone/>
                      </a:pPr>
                      <a:r>
                        <a:rPr lang="en-US" sz="2800" b="0" i="0" u="none" strike="noStrike" kern="1200" noProof="0">
                          <a:solidFill>
                            <a:schemeClr val="tx1"/>
                          </a:solidFill>
                          <a:latin typeface="Arial"/>
                        </a:rPr>
                        <a:t> (revised date)</a:t>
                      </a:r>
                    </a:p>
                  </a:txBody>
                  <a:tcPr marL="183750" marR="183750" anchor="ctr"/>
                </a:tc>
                <a:extLst>
                  <a:ext uri="{0D108BD9-81ED-4DB2-BD59-A6C34878D82A}">
                    <a16:rowId xmlns:a16="http://schemas.microsoft.com/office/drawing/2014/main" val="56463132"/>
                  </a:ext>
                </a:extLst>
              </a:tr>
              <a:tr h="736168">
                <a:tc>
                  <a:txBody>
                    <a:bodyPr/>
                    <a:lstStyle/>
                    <a:p>
                      <a:pPr marL="0" lvl="0" indent="0" algn="l">
                        <a:lnSpc>
                          <a:spcPct val="100000"/>
                        </a:lnSpc>
                        <a:buNone/>
                      </a:pPr>
                      <a:r>
                        <a:rPr lang="en-US" sz="2800" dirty="0">
                          <a:solidFill>
                            <a:schemeClr val="tx1"/>
                          </a:solidFill>
                        </a:rPr>
                        <a:t>Supply Chain Assistance funds disbursed (round four)</a:t>
                      </a:r>
                      <a:endParaRPr lang="en-US" dirty="0"/>
                    </a:p>
                  </a:txBody>
                  <a:tcPr marL="183750" marR="183750" anchor="ctr"/>
                </a:tc>
                <a:tc>
                  <a:txBody>
                    <a:bodyPr/>
                    <a:lstStyle/>
                    <a:p>
                      <a:pPr lvl="0" algn="ctr">
                        <a:lnSpc>
                          <a:spcPct val="100000"/>
                        </a:lnSpc>
                        <a:spcBef>
                          <a:spcPts val="0"/>
                        </a:spcBef>
                        <a:spcAft>
                          <a:spcPts val="0"/>
                        </a:spcAft>
                        <a:buNone/>
                      </a:pPr>
                      <a:r>
                        <a:rPr lang="en-US" sz="2800" b="0" i="0" u="none" strike="noStrike" kern="1200" noProof="0">
                          <a:solidFill>
                            <a:schemeClr val="tx1"/>
                          </a:solidFill>
                          <a:latin typeface="Arial"/>
                        </a:rPr>
                        <a:t>April 2024</a:t>
                      </a:r>
                      <a:endParaRPr lang="en-US">
                        <a:solidFill>
                          <a:schemeClr val="tx1"/>
                        </a:solidFill>
                      </a:endParaRPr>
                    </a:p>
                    <a:p>
                      <a:pPr lvl="0" algn="ctr">
                        <a:lnSpc>
                          <a:spcPct val="100000"/>
                        </a:lnSpc>
                        <a:spcBef>
                          <a:spcPts val="0"/>
                        </a:spcBef>
                        <a:spcAft>
                          <a:spcPts val="0"/>
                        </a:spcAft>
                        <a:buNone/>
                      </a:pPr>
                      <a:r>
                        <a:rPr lang="en-US" sz="2800" b="0" i="0" u="none" strike="noStrike" kern="1200" noProof="0">
                          <a:solidFill>
                            <a:schemeClr val="tx1"/>
                          </a:solidFill>
                          <a:latin typeface="Arial"/>
                        </a:rPr>
                        <a:t>(revised date)</a:t>
                      </a:r>
                      <a:endParaRPr lang="en-US">
                        <a:solidFill>
                          <a:schemeClr val="tx1"/>
                        </a:solidFill>
                      </a:endParaRPr>
                    </a:p>
                  </a:txBody>
                  <a:tcPr marL="183750" marR="183750" anchor="ctr"/>
                </a:tc>
                <a:extLst>
                  <a:ext uri="{0D108BD9-81ED-4DB2-BD59-A6C34878D82A}">
                    <a16:rowId xmlns:a16="http://schemas.microsoft.com/office/drawing/2014/main" val="2962481177"/>
                  </a:ext>
                </a:extLst>
              </a:tr>
              <a:tr h="736169">
                <a:tc>
                  <a:txBody>
                    <a:bodyPr/>
                    <a:lstStyle/>
                    <a:p>
                      <a:pPr lvl="0" algn="l">
                        <a:lnSpc>
                          <a:spcPct val="100000"/>
                        </a:lnSpc>
                        <a:spcBef>
                          <a:spcPts val="0"/>
                        </a:spcBef>
                        <a:spcAft>
                          <a:spcPts val="0"/>
                        </a:spcAft>
                        <a:buNone/>
                      </a:pPr>
                      <a:r>
                        <a:rPr lang="en-US" sz="2800" dirty="0">
                          <a:solidFill>
                            <a:schemeClr val="tx1"/>
                          </a:solidFill>
                        </a:rPr>
                        <a:t>2024</a:t>
                      </a:r>
                      <a:r>
                        <a:rPr lang="en-US" sz="2800" b="0" i="0" u="none" strike="noStrike" noProof="0" dirty="0">
                          <a:solidFill>
                            <a:srgbClr val="34554C"/>
                          </a:solidFill>
                          <a:latin typeface="Arial"/>
                        </a:rPr>
                        <a:t>–</a:t>
                      </a:r>
                      <a:r>
                        <a:rPr lang="en-US" sz="2800" dirty="0">
                          <a:solidFill>
                            <a:schemeClr val="tx1"/>
                          </a:solidFill>
                        </a:rPr>
                        <a:t>25 FFVP RFA Application Due.</a:t>
                      </a:r>
                      <a:endParaRPr lang="en-US" dirty="0"/>
                    </a:p>
                  </a:txBody>
                  <a:tcPr marL="183750" marR="183750" anchor="ctr"/>
                </a:tc>
                <a:tc>
                  <a:txBody>
                    <a:bodyPr/>
                    <a:lstStyle/>
                    <a:p>
                      <a:pPr lvl="0" algn="ctr">
                        <a:lnSpc>
                          <a:spcPct val="100000"/>
                        </a:lnSpc>
                        <a:spcBef>
                          <a:spcPts val="0"/>
                        </a:spcBef>
                        <a:spcAft>
                          <a:spcPts val="0"/>
                        </a:spcAft>
                        <a:buNone/>
                      </a:pPr>
                      <a:r>
                        <a:rPr lang="en-US" sz="2800" b="0" i="0" u="none" strike="noStrike" kern="1200" noProof="0">
                          <a:solidFill>
                            <a:schemeClr val="tx1"/>
                          </a:solidFill>
                          <a:latin typeface="Arial"/>
                        </a:rPr>
                        <a:t>April 2, 2024</a:t>
                      </a:r>
                      <a:endParaRPr lang="en-US">
                        <a:solidFill>
                          <a:schemeClr val="tx1"/>
                        </a:solidFill>
                      </a:endParaRPr>
                    </a:p>
                  </a:txBody>
                  <a:tcPr marL="183750" marR="183750" anchor="ctr"/>
                </a:tc>
                <a:extLst>
                  <a:ext uri="{0D108BD9-81ED-4DB2-BD59-A6C34878D82A}">
                    <a16:rowId xmlns:a16="http://schemas.microsoft.com/office/drawing/2014/main" val="2825244689"/>
                  </a:ext>
                </a:extLst>
              </a:tr>
              <a:tr h="925048">
                <a:tc>
                  <a:txBody>
                    <a:bodyPr/>
                    <a:lstStyle/>
                    <a:p>
                      <a:pPr lvl="0" algn="l">
                        <a:lnSpc>
                          <a:spcPct val="100000"/>
                        </a:lnSpc>
                        <a:spcBef>
                          <a:spcPts val="0"/>
                        </a:spcBef>
                        <a:spcAft>
                          <a:spcPts val="0"/>
                        </a:spcAft>
                        <a:buNone/>
                      </a:pPr>
                      <a:r>
                        <a:rPr lang="en-US" sz="2800" dirty="0">
                          <a:solidFill>
                            <a:schemeClr val="tx1"/>
                          </a:solidFill>
                        </a:rPr>
                        <a:t>CDG RFA Due Date</a:t>
                      </a:r>
                      <a:endParaRPr lang="en-US" dirty="0"/>
                    </a:p>
                  </a:txBody>
                  <a:tcPr marL="183750" marR="183750" anchor="ctr"/>
                </a:tc>
                <a:tc>
                  <a:txBody>
                    <a:bodyPr/>
                    <a:lstStyle/>
                    <a:p>
                      <a:pPr lvl="0" algn="ctr">
                        <a:lnSpc>
                          <a:spcPct val="100000"/>
                        </a:lnSpc>
                        <a:spcBef>
                          <a:spcPts val="0"/>
                        </a:spcBef>
                        <a:spcAft>
                          <a:spcPts val="0"/>
                        </a:spcAft>
                        <a:buNone/>
                      </a:pPr>
                      <a:r>
                        <a:rPr lang="en-US" sz="2800" b="0" i="0" u="none" strike="noStrike" kern="1200" noProof="0" dirty="0">
                          <a:solidFill>
                            <a:schemeClr val="tx1"/>
                          </a:solidFill>
                          <a:latin typeface="Arial"/>
                        </a:rPr>
                        <a:t>April 3, 2024</a:t>
                      </a:r>
                      <a:endParaRPr lang="en-US" dirty="0">
                        <a:solidFill>
                          <a:schemeClr val="tx1"/>
                        </a:solidFill>
                      </a:endParaRPr>
                    </a:p>
                  </a:txBody>
                  <a:tcPr marL="183750" marR="183750" anchor="ctr"/>
                </a:tc>
                <a:extLst>
                  <a:ext uri="{0D108BD9-81ED-4DB2-BD59-A6C34878D82A}">
                    <a16:rowId xmlns:a16="http://schemas.microsoft.com/office/drawing/2014/main" val="2300580714"/>
                  </a:ext>
                </a:extLst>
              </a:tr>
            </a:tbl>
          </a:graphicData>
        </a:graphic>
      </p:graphicFrame>
    </p:spTree>
    <p:extLst>
      <p:ext uri="{BB962C8B-B14F-4D97-AF65-F5344CB8AC3E}">
        <p14:creationId xmlns:p14="http://schemas.microsoft.com/office/powerpoint/2010/main" val="370886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a:t>Grant Funds Overview (2)</a:t>
            </a:r>
          </a:p>
        </p:txBody>
      </p:sp>
      <p:graphicFrame>
        <p:nvGraphicFramePr>
          <p:cNvPr id="5" name="Content Placeholder 4" descr="Grant and timeline information for 2021 KIT Funds encumbrance-no deadline, application closed for School Breakfast/Summer Expansion, Equipment assistance funding release upon grant agreement receipt, expend LFS funds by 11/29/24.">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4257305400"/>
              </p:ext>
            </p:extLst>
          </p:nvPr>
        </p:nvGraphicFramePr>
        <p:xfrm>
          <a:off x="2491156" y="1194636"/>
          <a:ext cx="9241688" cy="4718004"/>
        </p:xfrm>
        <a:graphic>
          <a:graphicData uri="http://schemas.openxmlformats.org/drawingml/2006/table">
            <a:tbl>
              <a:tblPr firstRow="1" bandRow="1">
                <a:tableStyleId>{5C22544A-7EE6-4342-B048-85BDC9FD1C3A}</a:tableStyleId>
              </a:tblPr>
              <a:tblGrid>
                <a:gridCol w="5605638">
                  <a:extLst>
                    <a:ext uri="{9D8B030D-6E8A-4147-A177-3AD203B41FA5}">
                      <a16:colId xmlns:a16="http://schemas.microsoft.com/office/drawing/2014/main" val="4064080176"/>
                    </a:ext>
                  </a:extLst>
                </a:gridCol>
                <a:gridCol w="3636050">
                  <a:extLst>
                    <a:ext uri="{9D8B030D-6E8A-4147-A177-3AD203B41FA5}">
                      <a16:colId xmlns:a16="http://schemas.microsoft.com/office/drawing/2014/main" val="1239151048"/>
                    </a:ext>
                  </a:extLst>
                </a:gridCol>
              </a:tblGrid>
              <a:tr h="408918">
                <a:tc>
                  <a:txBody>
                    <a:bodyPr/>
                    <a:lstStyle/>
                    <a:p>
                      <a:pPr algn="ctr"/>
                      <a:r>
                        <a:rPr lang="en-US" sz="2800" dirty="0"/>
                        <a:t>Grant</a:t>
                      </a:r>
                    </a:p>
                  </a:txBody>
                  <a:tcPr marL="183750" marR="183750"/>
                </a:tc>
                <a:tc>
                  <a:txBody>
                    <a:bodyPr/>
                    <a:lstStyle/>
                    <a:p>
                      <a:pPr algn="ctr"/>
                      <a:r>
                        <a:rPr lang="en-US" sz="2800"/>
                        <a:t>Timeline</a:t>
                      </a:r>
                    </a:p>
                  </a:txBody>
                  <a:tcPr marL="183750" marR="183750"/>
                </a:tc>
                <a:extLst>
                  <a:ext uri="{0D108BD9-81ED-4DB2-BD59-A6C34878D82A}">
                    <a16:rowId xmlns:a16="http://schemas.microsoft.com/office/drawing/2014/main" val="1454820400"/>
                  </a:ext>
                </a:extLst>
              </a:tr>
              <a:tr h="1003708">
                <a:tc>
                  <a:txBody>
                    <a:bodyPr/>
                    <a:lstStyle/>
                    <a:p>
                      <a:pPr lvl="0" algn="l">
                        <a:lnSpc>
                          <a:spcPct val="100000"/>
                        </a:lnSpc>
                        <a:spcBef>
                          <a:spcPts val="0"/>
                        </a:spcBef>
                        <a:spcAft>
                          <a:spcPts val="0"/>
                        </a:spcAft>
                        <a:buNone/>
                      </a:pPr>
                      <a:r>
                        <a:rPr lang="en-US" sz="2400">
                          <a:solidFill>
                            <a:schemeClr val="tx1"/>
                          </a:solidFill>
                        </a:rPr>
                        <a:t>2021 KIT Funds Encumbrance Deadline</a:t>
                      </a:r>
                    </a:p>
                  </a:txBody>
                  <a:tcPr marL="183750" marR="183750" anchor="ctr"/>
                </a:tc>
                <a:tc>
                  <a:txBody>
                    <a:bodyPr/>
                    <a:lstStyle/>
                    <a:p>
                      <a:pPr lvl="0" algn="ctr">
                        <a:lnSpc>
                          <a:spcPct val="100000"/>
                        </a:lnSpc>
                        <a:spcBef>
                          <a:spcPts val="0"/>
                        </a:spcBef>
                        <a:spcAft>
                          <a:spcPts val="0"/>
                        </a:spcAft>
                        <a:buNone/>
                      </a:pPr>
                      <a:r>
                        <a:rPr lang="en-US" sz="2400" b="0" i="0" u="none" strike="noStrike" kern="1200" noProof="0" dirty="0">
                          <a:solidFill>
                            <a:schemeClr val="tx1"/>
                          </a:solidFill>
                          <a:latin typeface="Arial"/>
                        </a:rPr>
                        <a:t>No longer an encumbrance deadline</a:t>
                      </a:r>
                    </a:p>
                  </a:txBody>
                  <a:tcPr marL="183750" marR="183750" anchor="ctr"/>
                </a:tc>
                <a:extLst>
                  <a:ext uri="{0D108BD9-81ED-4DB2-BD59-A6C34878D82A}">
                    <a16:rowId xmlns:a16="http://schemas.microsoft.com/office/drawing/2014/main" val="1113202292"/>
                  </a:ext>
                </a:extLst>
              </a:tr>
              <a:tr h="1003708">
                <a:tc>
                  <a:txBody>
                    <a:bodyPr/>
                    <a:lstStyle/>
                    <a:p>
                      <a:pPr lvl="0" algn="l">
                        <a:lnSpc>
                          <a:spcPct val="100000"/>
                        </a:lnSpc>
                        <a:spcBef>
                          <a:spcPts val="0"/>
                        </a:spcBef>
                        <a:spcAft>
                          <a:spcPts val="0"/>
                        </a:spcAft>
                        <a:buNone/>
                      </a:pPr>
                      <a:r>
                        <a:rPr lang="en-US" sz="2400" dirty="0">
                          <a:solidFill>
                            <a:schemeClr val="tx1"/>
                          </a:solidFill>
                        </a:rPr>
                        <a:t>School Breakfast and Summer Expansion</a:t>
                      </a:r>
                    </a:p>
                  </a:txBody>
                  <a:tcPr marL="183750" marR="183750" anchor="ctr"/>
                </a:tc>
                <a:tc>
                  <a:txBody>
                    <a:bodyPr/>
                    <a:lstStyle/>
                    <a:p>
                      <a:pPr lvl="0" algn="ctr">
                        <a:lnSpc>
                          <a:spcPct val="100000"/>
                        </a:lnSpc>
                        <a:spcBef>
                          <a:spcPts val="0"/>
                        </a:spcBef>
                        <a:spcAft>
                          <a:spcPts val="0"/>
                        </a:spcAft>
                        <a:buNone/>
                      </a:pPr>
                      <a:r>
                        <a:rPr lang="en-US" sz="2400" b="0" i="0" u="none" strike="noStrike" kern="1200" noProof="0">
                          <a:solidFill>
                            <a:schemeClr val="tx1"/>
                          </a:solidFill>
                          <a:latin typeface="Arial"/>
                        </a:rPr>
                        <a:t>Application closed</a:t>
                      </a:r>
                    </a:p>
                  </a:txBody>
                  <a:tcPr marL="183750" marR="183750" anchor="ctr"/>
                </a:tc>
                <a:extLst>
                  <a:ext uri="{0D108BD9-81ED-4DB2-BD59-A6C34878D82A}">
                    <a16:rowId xmlns:a16="http://schemas.microsoft.com/office/drawing/2014/main" val="1144053844"/>
                  </a:ext>
                </a:extLst>
              </a:tr>
              <a:tr h="1003708">
                <a:tc>
                  <a:txBody>
                    <a:bodyPr/>
                    <a:lstStyle/>
                    <a:p>
                      <a:pPr lvl="0" algn="l">
                        <a:lnSpc>
                          <a:spcPct val="100000"/>
                        </a:lnSpc>
                        <a:spcBef>
                          <a:spcPts val="0"/>
                        </a:spcBef>
                        <a:spcAft>
                          <a:spcPts val="0"/>
                        </a:spcAft>
                        <a:buNone/>
                      </a:pPr>
                      <a:r>
                        <a:rPr lang="en-US" sz="2400">
                          <a:solidFill>
                            <a:schemeClr val="tx1"/>
                          </a:solidFill>
                        </a:rPr>
                        <a:t>Equipment Assistance Grants</a:t>
                      </a:r>
                    </a:p>
                  </a:txBody>
                  <a:tcPr marL="183750" marR="183750" anchor="ctr"/>
                </a:tc>
                <a:tc>
                  <a:txBody>
                    <a:bodyPr/>
                    <a:lstStyle/>
                    <a:p>
                      <a:pPr lvl="0" algn="ctr">
                        <a:lnSpc>
                          <a:spcPct val="100000"/>
                        </a:lnSpc>
                        <a:spcBef>
                          <a:spcPts val="0"/>
                        </a:spcBef>
                        <a:spcAft>
                          <a:spcPts val="0"/>
                        </a:spcAft>
                        <a:buNone/>
                      </a:pPr>
                      <a:r>
                        <a:rPr lang="en-US" sz="2400" b="0" i="0" u="none" strike="noStrike" kern="1200" noProof="0">
                          <a:solidFill>
                            <a:schemeClr val="tx1"/>
                          </a:solidFill>
                          <a:latin typeface="Arial"/>
                        </a:rPr>
                        <a:t>Funding released upon receipt of completed Grant Agreement</a:t>
                      </a:r>
                    </a:p>
                  </a:txBody>
                  <a:tcPr marL="183750" marR="183750" anchor="ctr"/>
                </a:tc>
                <a:extLst>
                  <a:ext uri="{0D108BD9-81ED-4DB2-BD59-A6C34878D82A}">
                    <a16:rowId xmlns:a16="http://schemas.microsoft.com/office/drawing/2014/main" val="1175239496"/>
                  </a:ext>
                </a:extLst>
              </a:tr>
              <a:tr h="1003708">
                <a:tc>
                  <a:txBody>
                    <a:bodyPr/>
                    <a:lstStyle/>
                    <a:p>
                      <a:pPr lvl="0" algn="l">
                        <a:lnSpc>
                          <a:spcPct val="100000"/>
                        </a:lnSpc>
                        <a:spcBef>
                          <a:spcPts val="0"/>
                        </a:spcBef>
                        <a:spcAft>
                          <a:spcPts val="0"/>
                        </a:spcAft>
                        <a:buNone/>
                      </a:pPr>
                      <a:r>
                        <a:rPr lang="en-US" sz="2400" dirty="0">
                          <a:solidFill>
                            <a:schemeClr val="tx1"/>
                          </a:solidFill>
                        </a:rPr>
                        <a:t>Expend LFS funds</a:t>
                      </a:r>
                    </a:p>
                  </a:txBody>
                  <a:tcPr marL="183750" marR="183750" anchor="ctr"/>
                </a:tc>
                <a:tc>
                  <a:txBody>
                    <a:bodyPr/>
                    <a:lstStyle/>
                    <a:p>
                      <a:pPr lvl="0" algn="ctr">
                        <a:lnSpc>
                          <a:spcPct val="100000"/>
                        </a:lnSpc>
                        <a:spcBef>
                          <a:spcPts val="0"/>
                        </a:spcBef>
                        <a:spcAft>
                          <a:spcPts val="0"/>
                        </a:spcAft>
                        <a:buNone/>
                      </a:pPr>
                      <a:r>
                        <a:rPr lang="en-US" sz="2400" b="0" i="0" u="none" strike="noStrike" kern="1200" noProof="0" dirty="0">
                          <a:solidFill>
                            <a:schemeClr val="tx1"/>
                          </a:solidFill>
                          <a:latin typeface="Arial"/>
                        </a:rPr>
                        <a:t>November 29, 2024</a:t>
                      </a:r>
                      <a:endParaRPr lang="en-US" sz="2400" dirty="0"/>
                    </a:p>
                    <a:p>
                      <a:pPr lvl="0" algn="ctr">
                        <a:lnSpc>
                          <a:spcPct val="100000"/>
                        </a:lnSpc>
                        <a:spcBef>
                          <a:spcPts val="0"/>
                        </a:spcBef>
                        <a:spcAft>
                          <a:spcPts val="0"/>
                        </a:spcAft>
                        <a:buNone/>
                      </a:pPr>
                      <a:r>
                        <a:rPr lang="en-US" sz="2400" b="0" i="0" u="none" strike="noStrike" kern="1200" noProof="0" dirty="0">
                          <a:solidFill>
                            <a:schemeClr val="tx1"/>
                          </a:solidFill>
                          <a:latin typeface="Arial"/>
                        </a:rPr>
                        <a:t>(revised)</a:t>
                      </a:r>
                    </a:p>
                  </a:txBody>
                  <a:tcPr marL="183750" marR="183750" anchor="ctr"/>
                </a:tc>
                <a:extLst>
                  <a:ext uri="{0D108BD9-81ED-4DB2-BD59-A6C34878D82A}">
                    <a16:rowId xmlns:a16="http://schemas.microsoft.com/office/drawing/2014/main" val="2576370787"/>
                  </a:ext>
                </a:extLst>
              </a:tr>
            </a:tbl>
          </a:graphicData>
        </a:graphic>
      </p:graphicFrame>
    </p:spTree>
    <p:extLst>
      <p:ext uri="{BB962C8B-B14F-4D97-AF65-F5344CB8AC3E}">
        <p14:creationId xmlns:p14="http://schemas.microsoft.com/office/powerpoint/2010/main" val="3564525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B793-E592-BEC5-4D14-2F6DF6366D14}"/>
              </a:ext>
            </a:extLst>
          </p:cNvPr>
          <p:cNvSpPr>
            <a:spLocks noGrp="1"/>
          </p:cNvSpPr>
          <p:nvPr>
            <p:ph type="title"/>
          </p:nvPr>
        </p:nvSpPr>
        <p:spPr>
          <a:xfrm>
            <a:off x="2540000" y="299634"/>
            <a:ext cx="9144000" cy="1143000"/>
          </a:xfrm>
        </p:spPr>
        <p:txBody>
          <a:bodyPr/>
          <a:lstStyle/>
          <a:p>
            <a:r>
              <a:rPr lang="en-US" sz="4000" dirty="0">
                <a:cs typeface="Arial"/>
              </a:rPr>
              <a:t>Summer 2024 Youth Engagement and Empowerment Grants (1)</a:t>
            </a:r>
            <a:endParaRPr lang="en-US" sz="4000" dirty="0"/>
          </a:p>
        </p:txBody>
      </p:sp>
      <p:sp>
        <p:nvSpPr>
          <p:cNvPr id="3" name="Content Placeholder 2">
            <a:extLst>
              <a:ext uri="{FF2B5EF4-FFF2-40B4-BE49-F238E27FC236}">
                <a16:creationId xmlns:a16="http://schemas.microsoft.com/office/drawing/2014/main" id="{8E121ACB-37E7-878A-B7EC-181FCC3502FC}"/>
              </a:ext>
            </a:extLst>
          </p:cNvPr>
          <p:cNvSpPr>
            <a:spLocks noGrp="1"/>
          </p:cNvSpPr>
          <p:nvPr>
            <p:ph idx="1"/>
          </p:nvPr>
        </p:nvSpPr>
        <p:spPr>
          <a:xfrm>
            <a:off x="2802585" y="1881050"/>
            <a:ext cx="7530135" cy="3317967"/>
          </a:xfrm>
        </p:spPr>
        <p:txBody>
          <a:bodyPr/>
          <a:lstStyle/>
          <a:p>
            <a:pPr>
              <a:spcBef>
                <a:spcPts val="0"/>
              </a:spcBef>
              <a:spcAft>
                <a:spcPts val="0"/>
              </a:spcAft>
            </a:pPr>
            <a:r>
              <a:rPr lang="en-US" sz="2600" dirty="0">
                <a:cs typeface="Arial"/>
              </a:rPr>
              <a:t>NKH is offering grants to rural non-congregate operators for Summer 2024.</a:t>
            </a:r>
          </a:p>
          <a:p>
            <a:pPr>
              <a:spcBef>
                <a:spcPts val="0"/>
              </a:spcBef>
              <a:spcAft>
                <a:spcPts val="0"/>
              </a:spcAft>
            </a:pPr>
            <a:endParaRPr lang="en-US" sz="2600" dirty="0">
              <a:cs typeface="Arial"/>
            </a:endParaRPr>
          </a:p>
          <a:p>
            <a:pPr>
              <a:spcBef>
                <a:spcPts val="0"/>
              </a:spcBef>
              <a:spcAft>
                <a:spcPts val="0"/>
              </a:spcAft>
            </a:pPr>
            <a:r>
              <a:rPr lang="en-US" sz="2600" dirty="0">
                <a:cs typeface="Arial"/>
              </a:rPr>
              <a:t>Purpose: Learning new methods to increase youth engagement for program implementation and developing promising practices.</a:t>
            </a:r>
          </a:p>
          <a:p>
            <a:pPr marL="0" indent="0">
              <a:spcBef>
                <a:spcPts val="0"/>
              </a:spcBef>
              <a:spcAft>
                <a:spcPts val="0"/>
              </a:spcAft>
              <a:buNone/>
            </a:pPr>
            <a:endParaRPr lang="en-US" sz="2600" dirty="0">
              <a:cs typeface="Arial"/>
            </a:endParaRPr>
          </a:p>
          <a:p>
            <a:pPr>
              <a:spcBef>
                <a:spcPts val="0"/>
              </a:spcBef>
              <a:spcAft>
                <a:spcPts val="0"/>
              </a:spcAft>
            </a:pPr>
            <a:r>
              <a:rPr lang="en-US" sz="2600" dirty="0">
                <a:cs typeface="Arial"/>
              </a:rPr>
              <a:t>Total: $5,450 each grant award.</a:t>
            </a:r>
          </a:p>
        </p:txBody>
      </p:sp>
    </p:spTree>
    <p:extLst>
      <p:ext uri="{BB962C8B-B14F-4D97-AF65-F5344CB8AC3E}">
        <p14:creationId xmlns:p14="http://schemas.microsoft.com/office/powerpoint/2010/main" val="388257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B793-E592-BEC5-4D14-2F6DF6366D14}"/>
              </a:ext>
            </a:extLst>
          </p:cNvPr>
          <p:cNvSpPr>
            <a:spLocks noGrp="1"/>
          </p:cNvSpPr>
          <p:nvPr>
            <p:ph type="title"/>
          </p:nvPr>
        </p:nvSpPr>
        <p:spPr>
          <a:xfrm>
            <a:off x="2540000" y="299634"/>
            <a:ext cx="9144000" cy="1143000"/>
          </a:xfrm>
        </p:spPr>
        <p:txBody>
          <a:bodyPr/>
          <a:lstStyle/>
          <a:p>
            <a:r>
              <a:rPr lang="en-US" sz="4000" dirty="0">
                <a:cs typeface="Arial"/>
              </a:rPr>
              <a:t>Summer 2024 Youth Engagement and Empowerment Grants (2)</a:t>
            </a:r>
            <a:endParaRPr lang="en-US" sz="4000" dirty="0"/>
          </a:p>
        </p:txBody>
      </p:sp>
      <p:sp>
        <p:nvSpPr>
          <p:cNvPr id="3" name="Content Placeholder 2">
            <a:extLst>
              <a:ext uri="{FF2B5EF4-FFF2-40B4-BE49-F238E27FC236}">
                <a16:creationId xmlns:a16="http://schemas.microsoft.com/office/drawing/2014/main" id="{8E121ACB-37E7-878A-B7EC-181FCC3502FC}"/>
              </a:ext>
            </a:extLst>
          </p:cNvPr>
          <p:cNvSpPr>
            <a:spLocks noGrp="1"/>
          </p:cNvSpPr>
          <p:nvPr>
            <p:ph idx="1"/>
          </p:nvPr>
        </p:nvSpPr>
        <p:spPr>
          <a:xfrm>
            <a:off x="2763395" y="1672045"/>
            <a:ext cx="8483725" cy="4441372"/>
          </a:xfrm>
        </p:spPr>
        <p:txBody>
          <a:bodyPr/>
          <a:lstStyle/>
          <a:p>
            <a:pPr>
              <a:spcBef>
                <a:spcPts val="0"/>
              </a:spcBef>
              <a:spcAft>
                <a:spcPts val="0"/>
              </a:spcAft>
            </a:pPr>
            <a:r>
              <a:rPr lang="en-US" sz="2600" dirty="0">
                <a:cs typeface="Arial"/>
              </a:rPr>
              <a:t>Due Date: May 15, 2024 - a letter of Interest submission is required.</a:t>
            </a:r>
          </a:p>
          <a:p>
            <a:pPr>
              <a:spcBef>
                <a:spcPts val="0"/>
              </a:spcBef>
              <a:spcAft>
                <a:spcPts val="0"/>
              </a:spcAft>
            </a:pPr>
            <a:endParaRPr lang="en-US" sz="2600" dirty="0">
              <a:cs typeface="Arial"/>
            </a:endParaRPr>
          </a:p>
          <a:p>
            <a:pPr>
              <a:spcBef>
                <a:spcPts val="0"/>
              </a:spcBef>
              <a:spcAft>
                <a:spcPts val="0"/>
              </a:spcAft>
            </a:pPr>
            <a:r>
              <a:rPr lang="en-US" sz="2600" dirty="0">
                <a:cs typeface="Arial"/>
              </a:rPr>
              <a:t>Must be SFSP/SSO planning to offer non-congregate meals.</a:t>
            </a:r>
          </a:p>
          <a:p>
            <a:pPr>
              <a:spcBef>
                <a:spcPts val="0"/>
              </a:spcBef>
              <a:spcAft>
                <a:spcPts val="0"/>
              </a:spcAft>
            </a:pPr>
            <a:endParaRPr lang="en-US" sz="2600" dirty="0">
              <a:cs typeface="Arial"/>
            </a:endParaRPr>
          </a:p>
          <a:p>
            <a:pPr>
              <a:spcBef>
                <a:spcPts val="0"/>
              </a:spcBef>
              <a:spcAft>
                <a:spcPts val="0"/>
              </a:spcAft>
            </a:pPr>
            <a:r>
              <a:rPr lang="en-US" sz="2600" dirty="0">
                <a:cs typeface="Arial"/>
              </a:rPr>
              <a:t>Email questions to NKH staff members </a:t>
            </a:r>
            <a:r>
              <a:rPr lang="en-US" sz="2600" dirty="0">
                <a:latin typeface="Arial"/>
                <a:ea typeface="Calibri"/>
                <a:cs typeface="Calibri"/>
              </a:rPr>
              <a:t>Kristen </a:t>
            </a:r>
            <a:r>
              <a:rPr lang="en-US" sz="2600" dirty="0" err="1">
                <a:latin typeface="Arial"/>
                <a:ea typeface="Calibri"/>
                <a:cs typeface="Calibri"/>
              </a:rPr>
              <a:t>Dunphey</a:t>
            </a:r>
            <a:r>
              <a:rPr lang="en-US" sz="2600" dirty="0">
                <a:latin typeface="Arial"/>
                <a:ea typeface="Calibri"/>
                <a:cs typeface="Calibri"/>
              </a:rPr>
              <a:t> at </a:t>
            </a:r>
            <a:r>
              <a:rPr lang="en-US" sz="2600" u="sng" dirty="0">
                <a:solidFill>
                  <a:srgbClr val="0563C1"/>
                </a:solidFill>
                <a:effectLst/>
                <a:latin typeface="Arial" panose="020B0604020202020204" pitchFamily="34" charset="0"/>
                <a:ea typeface="Arial" panose="020B0604020202020204" pitchFamily="34" charset="0"/>
                <a:hlinkClick r:id="rId3"/>
              </a:rPr>
              <a:t>kdunphey@strength.org</a:t>
            </a:r>
            <a:r>
              <a:rPr lang="en-US" sz="2600" dirty="0">
                <a:latin typeface="Arial"/>
                <a:ea typeface="Calibri"/>
                <a:cs typeface="Calibri"/>
              </a:rPr>
              <a:t> or Riya Rahman at </a:t>
            </a:r>
            <a:r>
              <a:rPr lang="en-US" sz="2600" u="sng" dirty="0">
                <a:solidFill>
                  <a:srgbClr val="0563C1"/>
                </a:solidFill>
                <a:effectLst/>
                <a:latin typeface="Arial" panose="020B0604020202020204" pitchFamily="34" charset="0"/>
                <a:ea typeface="Arial" panose="020B0604020202020204" pitchFamily="34" charset="0"/>
                <a:hlinkClick r:id="rId4"/>
              </a:rPr>
              <a:t>rrahman@strength.org</a:t>
            </a:r>
            <a:r>
              <a:rPr lang="en-US" sz="2600" dirty="0">
                <a:effectLst/>
                <a:latin typeface="Arial" panose="020B0604020202020204" pitchFamily="34" charset="0"/>
                <a:ea typeface="Arial" panose="020B0604020202020204" pitchFamily="34" charset="0"/>
              </a:rPr>
              <a:t>.</a:t>
            </a:r>
            <a:endParaRPr lang="en-US" sz="2600" dirty="0">
              <a:cs typeface="Arial"/>
            </a:endParaRPr>
          </a:p>
          <a:p>
            <a:endParaRPr lang="en-US" dirty="0">
              <a:cs typeface="Arial"/>
            </a:endParaRPr>
          </a:p>
        </p:txBody>
      </p:sp>
    </p:spTree>
    <p:extLst>
      <p:ext uri="{BB962C8B-B14F-4D97-AF65-F5344CB8AC3E}">
        <p14:creationId xmlns:p14="http://schemas.microsoft.com/office/powerpoint/2010/main" val="1723625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96FC-02A4-4859-8AFE-8236A533D77A}"/>
              </a:ext>
            </a:extLst>
          </p:cNvPr>
          <p:cNvSpPr>
            <a:spLocks noGrp="1"/>
          </p:cNvSpPr>
          <p:nvPr>
            <p:ph type="title"/>
          </p:nvPr>
        </p:nvSpPr>
        <p:spPr/>
        <p:txBody>
          <a:bodyPr/>
          <a:lstStyle/>
          <a:p>
            <a:r>
              <a:rPr lang="en-US"/>
              <a:t>Resources &amp; Other Announcements</a:t>
            </a:r>
          </a:p>
        </p:txBody>
      </p:sp>
      <p:pic>
        <p:nvPicPr>
          <p:cNvPr id="6" name="Content Placeholder 5">
            <a:extLst>
              <a:ext uri="{FF2B5EF4-FFF2-40B4-BE49-F238E27FC236}">
                <a16:creationId xmlns:a16="http://schemas.microsoft.com/office/drawing/2014/main" id="{AA227159-5461-87AB-9C4E-AA2A4BFC1707}"/>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0500" y="1981200"/>
            <a:ext cx="6223000" cy="4114800"/>
          </a:xfrm>
        </p:spPr>
      </p:pic>
    </p:spTree>
    <p:extLst>
      <p:ext uri="{BB962C8B-B14F-4D97-AF65-F5344CB8AC3E}">
        <p14:creationId xmlns:p14="http://schemas.microsoft.com/office/powerpoint/2010/main" val="3275317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1F94-6342-3789-0009-72B5AB3CF63E}"/>
              </a:ext>
            </a:extLst>
          </p:cNvPr>
          <p:cNvSpPr>
            <a:spLocks noGrp="1"/>
          </p:cNvSpPr>
          <p:nvPr>
            <p:ph type="title"/>
          </p:nvPr>
        </p:nvSpPr>
        <p:spPr>
          <a:xfrm>
            <a:off x="2540000" y="609600"/>
            <a:ext cx="9411368" cy="1116264"/>
          </a:xfrm>
        </p:spPr>
        <p:txBody>
          <a:bodyPr/>
          <a:lstStyle/>
          <a:p>
            <a:r>
              <a:rPr lang="en-US">
                <a:cs typeface="Arial"/>
              </a:rPr>
              <a:t>Spring Training Announcement </a:t>
            </a:r>
          </a:p>
        </p:txBody>
      </p:sp>
      <p:sp>
        <p:nvSpPr>
          <p:cNvPr id="3" name="Content Placeholder 2">
            <a:extLst>
              <a:ext uri="{FF2B5EF4-FFF2-40B4-BE49-F238E27FC236}">
                <a16:creationId xmlns:a16="http://schemas.microsoft.com/office/drawing/2014/main" id="{B45CD341-7F47-A869-647F-80089F8E679C}"/>
              </a:ext>
            </a:extLst>
          </p:cNvPr>
          <p:cNvSpPr>
            <a:spLocks noGrp="1"/>
          </p:cNvSpPr>
          <p:nvPr>
            <p:ph idx="1"/>
          </p:nvPr>
        </p:nvSpPr>
        <p:spPr>
          <a:xfrm>
            <a:off x="2540000" y="1981200"/>
            <a:ext cx="9144000" cy="4114800"/>
          </a:xfrm>
        </p:spPr>
        <p:txBody>
          <a:bodyPr/>
          <a:lstStyle/>
          <a:p>
            <a:pPr>
              <a:spcAft>
                <a:spcPts val="1200"/>
              </a:spcAft>
            </a:pPr>
            <a:r>
              <a:rPr lang="en-US" dirty="0">
                <a:cs typeface="Arial"/>
              </a:rPr>
              <a:t>Topics: Resource Management and Procurement.</a:t>
            </a:r>
            <a:endParaRPr lang="en-US" dirty="0"/>
          </a:p>
          <a:p>
            <a:pPr>
              <a:spcAft>
                <a:spcPts val="1200"/>
              </a:spcAft>
            </a:pPr>
            <a:r>
              <a:rPr lang="en-US" dirty="0">
                <a:cs typeface="Arial"/>
              </a:rPr>
              <a:t>Target audience: Food Service Directors, Chief Financial Officers, and procurement professionals.</a:t>
            </a:r>
          </a:p>
          <a:p>
            <a:pPr>
              <a:spcAft>
                <a:spcPts val="1200"/>
              </a:spcAft>
            </a:pPr>
            <a:r>
              <a:rPr lang="en-US" dirty="0">
                <a:cs typeface="Arial"/>
              </a:rPr>
              <a:t>KIT training and cafeteria funds can be used for travel.</a:t>
            </a:r>
          </a:p>
        </p:txBody>
      </p:sp>
    </p:spTree>
    <p:extLst>
      <p:ext uri="{BB962C8B-B14F-4D97-AF65-F5344CB8AC3E}">
        <p14:creationId xmlns:p14="http://schemas.microsoft.com/office/powerpoint/2010/main" val="1248412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FCCA-CD82-ABA4-C0C9-42AED7B10E56}"/>
              </a:ext>
            </a:extLst>
          </p:cNvPr>
          <p:cNvSpPr>
            <a:spLocks noGrp="1"/>
          </p:cNvSpPr>
          <p:nvPr>
            <p:ph type="title"/>
          </p:nvPr>
        </p:nvSpPr>
        <p:spPr>
          <a:xfrm>
            <a:off x="2540000" y="334392"/>
            <a:ext cx="9144000" cy="1143000"/>
          </a:xfrm>
        </p:spPr>
        <p:txBody>
          <a:bodyPr/>
          <a:lstStyle/>
          <a:p>
            <a:r>
              <a:rPr lang="en-US" sz="4000" dirty="0"/>
              <a:t>Reminder: School Nutrition Department Vacancy Survey</a:t>
            </a:r>
          </a:p>
        </p:txBody>
      </p:sp>
      <p:sp>
        <p:nvSpPr>
          <p:cNvPr id="3" name="Content Placeholder 2">
            <a:extLst>
              <a:ext uri="{FF2B5EF4-FFF2-40B4-BE49-F238E27FC236}">
                <a16:creationId xmlns:a16="http://schemas.microsoft.com/office/drawing/2014/main" id="{69552E4A-5240-FB51-D77F-6A2FA701F887}"/>
              </a:ext>
            </a:extLst>
          </p:cNvPr>
          <p:cNvSpPr>
            <a:spLocks noGrp="1"/>
          </p:cNvSpPr>
          <p:nvPr>
            <p:ph idx="1"/>
          </p:nvPr>
        </p:nvSpPr>
        <p:spPr>
          <a:xfrm>
            <a:off x="2540000" y="1608020"/>
            <a:ext cx="9144000" cy="4618608"/>
          </a:xfrm>
        </p:spPr>
        <p:txBody>
          <a:bodyPr/>
          <a:lstStyle/>
          <a:p>
            <a:pPr>
              <a:spcBef>
                <a:spcPts val="0"/>
              </a:spcBef>
              <a:spcAft>
                <a:spcPts val="0"/>
              </a:spcAft>
            </a:pPr>
            <a:r>
              <a:rPr lang="en-US" sz="2400" dirty="0"/>
              <a:t>Sponsors: Chef Ann Foundation, Food Insight Group and Urban Institute.</a:t>
            </a:r>
          </a:p>
          <a:p>
            <a:pPr marL="0" indent="0">
              <a:spcBef>
                <a:spcPts val="0"/>
              </a:spcBef>
              <a:spcAft>
                <a:spcPts val="0"/>
              </a:spcAft>
              <a:buNone/>
            </a:pPr>
            <a:endParaRPr lang="en-US" sz="2400" dirty="0"/>
          </a:p>
          <a:p>
            <a:pPr>
              <a:spcBef>
                <a:spcPts val="0"/>
              </a:spcBef>
              <a:spcAft>
                <a:spcPts val="0"/>
              </a:spcAft>
            </a:pPr>
            <a:r>
              <a:rPr lang="en-US" sz="2400" dirty="0"/>
              <a:t>Goal: The survey assesses school nutrition department; Models available for wages, benefits, and staffing across California.</a:t>
            </a:r>
          </a:p>
          <a:p>
            <a:pPr>
              <a:spcBef>
                <a:spcPts val="0"/>
              </a:spcBef>
              <a:spcAft>
                <a:spcPts val="0"/>
              </a:spcAft>
            </a:pPr>
            <a:endParaRPr lang="en-US" sz="2400" dirty="0">
              <a:cs typeface="Arial"/>
            </a:endParaRPr>
          </a:p>
          <a:p>
            <a:pPr>
              <a:spcBef>
                <a:spcPts val="0"/>
              </a:spcBef>
              <a:spcAft>
                <a:spcPts val="0"/>
              </a:spcAft>
            </a:pPr>
            <a:r>
              <a:rPr lang="en-US" sz="2400" dirty="0"/>
              <a:t>Access: A unique survey link was sent from Beth Katz to each SFA on Friday, March 1, 2024.</a:t>
            </a:r>
          </a:p>
          <a:p>
            <a:pPr>
              <a:spcBef>
                <a:spcPts val="0"/>
              </a:spcBef>
              <a:spcAft>
                <a:spcPts val="0"/>
              </a:spcAft>
            </a:pPr>
            <a:endParaRPr lang="en-US" sz="2400" dirty="0">
              <a:cs typeface="Arial"/>
            </a:endParaRPr>
          </a:p>
          <a:p>
            <a:pPr>
              <a:spcBef>
                <a:spcPts val="0"/>
              </a:spcBef>
              <a:spcAft>
                <a:spcPts val="0"/>
              </a:spcAft>
            </a:pPr>
            <a:r>
              <a:rPr lang="en-US" sz="2400" dirty="0"/>
              <a:t>Survey ends Thursday, March 29, 2024.</a:t>
            </a:r>
          </a:p>
          <a:p>
            <a:pPr>
              <a:spcBef>
                <a:spcPts val="0"/>
              </a:spcBef>
              <a:spcAft>
                <a:spcPts val="0"/>
              </a:spcAft>
            </a:pPr>
            <a:endParaRPr lang="en-US" sz="2400" dirty="0">
              <a:cs typeface="Arial"/>
            </a:endParaRPr>
          </a:p>
          <a:p>
            <a:pPr>
              <a:spcBef>
                <a:spcPts val="0"/>
              </a:spcBef>
              <a:spcAft>
                <a:spcPts val="0"/>
              </a:spcAft>
            </a:pPr>
            <a:r>
              <a:rPr lang="en-US" sz="2400" dirty="0"/>
              <a:t>Questions: Contact Beth Katz at </a:t>
            </a:r>
            <a:r>
              <a:rPr lang="en-US" sz="2400" u="sng" dirty="0">
                <a:solidFill>
                  <a:srgbClr val="0000FF"/>
                </a:solidFill>
                <a:effectLst/>
                <a:latin typeface="Arial" panose="020B0604020202020204" pitchFamily="34" charset="0"/>
                <a:ea typeface="Times New Roman" panose="02020603050405020304" pitchFamily="18" charset="0"/>
                <a:hlinkClick r:id="rId2"/>
              </a:rPr>
              <a:t>beth@foodinsightgroup.com</a:t>
            </a:r>
            <a:r>
              <a:rPr lang="en-US" sz="2400" dirty="0">
                <a:effectLst/>
                <a:latin typeface="Arial" panose="020B0604020202020204" pitchFamily="34" charset="0"/>
                <a:ea typeface="Times New Roman" panose="02020603050405020304" pitchFamily="18" charset="0"/>
              </a:rPr>
              <a:t>.</a:t>
            </a:r>
            <a:endParaRPr lang="en-US" sz="2400" dirty="0">
              <a:latin typeface="Arial"/>
              <a:cs typeface="Arial"/>
            </a:endParaRPr>
          </a:p>
        </p:txBody>
      </p:sp>
    </p:spTree>
    <p:extLst>
      <p:ext uri="{BB962C8B-B14F-4D97-AF65-F5344CB8AC3E}">
        <p14:creationId xmlns:p14="http://schemas.microsoft.com/office/powerpoint/2010/main" val="1705384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15A6-F2A6-43B3-AD16-F2CC188B8035}"/>
              </a:ext>
            </a:extLst>
          </p:cNvPr>
          <p:cNvSpPr>
            <a:spLocks noGrp="1"/>
          </p:cNvSpPr>
          <p:nvPr>
            <p:ph type="title"/>
          </p:nvPr>
        </p:nvSpPr>
        <p:spPr>
          <a:xfrm>
            <a:off x="2354943" y="313277"/>
            <a:ext cx="9412514" cy="1143000"/>
          </a:xfrm>
        </p:spPr>
        <p:txBody>
          <a:bodyPr/>
          <a:lstStyle/>
          <a:p>
            <a:r>
              <a:rPr lang="en-US"/>
              <a:t>Tuesday @ 2pm Town Hall Schedule</a:t>
            </a:r>
          </a:p>
        </p:txBody>
      </p:sp>
      <p:sp>
        <p:nvSpPr>
          <p:cNvPr id="3" name="Content Placeholder 2">
            <a:extLst>
              <a:ext uri="{FF2B5EF4-FFF2-40B4-BE49-F238E27FC236}">
                <a16:creationId xmlns:a16="http://schemas.microsoft.com/office/drawing/2014/main" id="{FC4A9185-9CB9-4EE8-92A3-A0FA101F8B89}"/>
              </a:ext>
            </a:extLst>
          </p:cNvPr>
          <p:cNvSpPr>
            <a:spLocks noGrp="1"/>
          </p:cNvSpPr>
          <p:nvPr>
            <p:ph sz="half" idx="2"/>
          </p:nvPr>
        </p:nvSpPr>
        <p:spPr>
          <a:xfrm>
            <a:off x="2540000" y="1469585"/>
            <a:ext cx="9042400" cy="466627"/>
          </a:xfrm>
        </p:spPr>
        <p:txBody>
          <a:bodyPr/>
          <a:lstStyle/>
          <a:p>
            <a:pPr marL="0" indent="0" algn="ctr">
              <a:buNone/>
            </a:pPr>
            <a:r>
              <a:rPr lang="en-US" sz="3200"/>
              <a:t>Held on the fourth Tuesday of the month</a:t>
            </a:r>
            <a:endParaRPr lang="en-US"/>
          </a:p>
        </p:txBody>
      </p:sp>
      <p:graphicFrame>
        <p:nvGraphicFramePr>
          <p:cNvPr id="5" name="Table 5" descr="Town Hall calendar by month, format and date. All town halls include state updates with guest speakers on alternate months. April 23rd is the next town hall, followed by May 28th and June 25th.">
            <a:extLst>
              <a:ext uri="{FF2B5EF4-FFF2-40B4-BE49-F238E27FC236}">
                <a16:creationId xmlns:a16="http://schemas.microsoft.com/office/drawing/2014/main" id="{B69A7FEC-4728-4FFE-B4C6-BBE1F6709ECA}"/>
              </a:ext>
            </a:extLst>
          </p:cNvPr>
          <p:cNvGraphicFramePr>
            <a:graphicFrameLocks noGrp="1"/>
          </p:cNvGraphicFramePr>
          <p:nvPr>
            <p:ph sz="half" idx="1"/>
            <p:extLst>
              <p:ext uri="{D42A27DB-BD31-4B8C-83A1-F6EECF244321}">
                <p14:modId xmlns:p14="http://schemas.microsoft.com/office/powerpoint/2010/main" val="3895334860"/>
              </p:ext>
            </p:extLst>
          </p:nvPr>
        </p:nvGraphicFramePr>
        <p:xfrm>
          <a:off x="2540000" y="2432286"/>
          <a:ext cx="9304768" cy="2964306"/>
        </p:xfrm>
        <a:graphic>
          <a:graphicData uri="http://schemas.openxmlformats.org/drawingml/2006/table">
            <a:tbl>
              <a:tblPr firstRow="1" bandRow="1">
                <a:tableStyleId>{5C22544A-7EE6-4342-B048-85BDC9FD1C3A}</a:tableStyleId>
              </a:tblPr>
              <a:tblGrid>
                <a:gridCol w="1936750">
                  <a:extLst>
                    <a:ext uri="{9D8B030D-6E8A-4147-A177-3AD203B41FA5}">
                      <a16:colId xmlns:a16="http://schemas.microsoft.com/office/drawing/2014/main" val="1857206355"/>
                    </a:ext>
                  </a:extLst>
                </a:gridCol>
                <a:gridCol w="5667374">
                  <a:extLst>
                    <a:ext uri="{9D8B030D-6E8A-4147-A177-3AD203B41FA5}">
                      <a16:colId xmlns:a16="http://schemas.microsoft.com/office/drawing/2014/main" val="4211457138"/>
                    </a:ext>
                  </a:extLst>
                </a:gridCol>
                <a:gridCol w="1700644">
                  <a:extLst>
                    <a:ext uri="{9D8B030D-6E8A-4147-A177-3AD203B41FA5}">
                      <a16:colId xmlns:a16="http://schemas.microsoft.com/office/drawing/2014/main" val="398561056"/>
                    </a:ext>
                  </a:extLst>
                </a:gridCol>
              </a:tblGrid>
              <a:tr h="457410">
                <a:tc>
                  <a:txBody>
                    <a:bodyPr/>
                    <a:lstStyle/>
                    <a:p>
                      <a:pPr algn="ctr"/>
                      <a:r>
                        <a:rPr lang="en-US" sz="2800"/>
                        <a:t>Month</a:t>
                      </a:r>
                    </a:p>
                  </a:txBody>
                  <a:tcPr/>
                </a:tc>
                <a:tc>
                  <a:txBody>
                    <a:bodyPr/>
                    <a:lstStyle/>
                    <a:p>
                      <a:pPr algn="ctr"/>
                      <a:r>
                        <a:rPr lang="en-US" sz="2800"/>
                        <a:t>Format</a:t>
                      </a:r>
                    </a:p>
                  </a:txBody>
                  <a:tcPr/>
                </a:tc>
                <a:tc>
                  <a:txBody>
                    <a:bodyPr/>
                    <a:lstStyle/>
                    <a:p>
                      <a:pPr algn="ctr"/>
                      <a:r>
                        <a:rPr lang="en-US" sz="2800"/>
                        <a:t>Date</a:t>
                      </a:r>
                    </a:p>
                  </a:txBody>
                  <a:tcPr/>
                </a:tc>
                <a:extLst>
                  <a:ext uri="{0D108BD9-81ED-4DB2-BD59-A6C34878D82A}">
                    <a16:rowId xmlns:a16="http://schemas.microsoft.com/office/drawing/2014/main" val="90875962"/>
                  </a:ext>
                </a:extLst>
              </a:tr>
              <a:tr h="815382">
                <a:tc>
                  <a:txBody>
                    <a:bodyPr/>
                    <a:lstStyle/>
                    <a:p>
                      <a:pPr lvl="0">
                        <a:buNone/>
                      </a:pPr>
                      <a:r>
                        <a:rPr lang="en-US" sz="2800"/>
                        <a:t>April </a:t>
                      </a:r>
                    </a:p>
                  </a:txBody>
                  <a:tcPr anchor="ctr"/>
                </a:tc>
                <a:tc>
                  <a:txBody>
                    <a:bodyPr/>
                    <a:lstStyle/>
                    <a:p>
                      <a:pPr marL="0" lvl="0" algn="l" rtl="0" eaLnBrk="1" latinLnBrk="0" hangingPunct="1">
                        <a:buNone/>
                      </a:pPr>
                      <a:r>
                        <a:rPr lang="en-US" sz="2800" b="0" i="0" u="none" strike="noStrike" kern="1200" dirty="0">
                          <a:solidFill>
                            <a:srgbClr val="000000"/>
                          </a:solidFill>
                          <a:latin typeface="Arial"/>
                          <a:ea typeface="+mn-ea"/>
                          <a:cs typeface="+mn-cs"/>
                        </a:rPr>
                        <a:t>State Update </a:t>
                      </a:r>
                      <a:r>
                        <a:rPr lang="en-US" sz="2800" b="0" i="0" u="none" strike="noStrike" kern="1200" noProof="0" dirty="0">
                          <a:solidFill>
                            <a:srgbClr val="000000"/>
                          </a:solidFill>
                          <a:latin typeface="Arial"/>
                        </a:rPr>
                        <a:t>and Guest Speaker</a:t>
                      </a:r>
                      <a:endParaRPr lang="en-US" dirty="0"/>
                    </a:p>
                  </a:txBody>
                  <a:tcPr anchor="ctr"/>
                </a:tc>
                <a:tc>
                  <a:txBody>
                    <a:bodyPr/>
                    <a:lstStyle/>
                    <a:p>
                      <a:pPr lvl="0" algn="ctr">
                        <a:buNone/>
                      </a:pPr>
                      <a:r>
                        <a:rPr lang="en-US" sz="2800">
                          <a:solidFill>
                            <a:schemeClr val="tx1"/>
                          </a:solidFill>
                        </a:rPr>
                        <a:t>4/23/24</a:t>
                      </a:r>
                    </a:p>
                  </a:txBody>
                  <a:tcPr anchor="ctr"/>
                </a:tc>
                <a:extLst>
                  <a:ext uri="{0D108BD9-81ED-4DB2-BD59-A6C34878D82A}">
                    <a16:rowId xmlns:a16="http://schemas.microsoft.com/office/drawing/2014/main" val="4203407905"/>
                  </a:ext>
                </a:extLst>
              </a:tr>
              <a:tr h="815382">
                <a:tc>
                  <a:txBody>
                    <a:bodyPr/>
                    <a:lstStyle/>
                    <a:p>
                      <a:r>
                        <a:rPr lang="en-US" sz="2800" b="0" i="0" u="none" strike="noStrike" kern="1200">
                          <a:solidFill>
                            <a:srgbClr val="000000"/>
                          </a:solidFill>
                          <a:latin typeface="Arial"/>
                          <a:ea typeface="+mn-ea"/>
                          <a:cs typeface="+mn-cs"/>
                        </a:rPr>
                        <a:t>May</a:t>
                      </a:r>
                    </a:p>
                  </a:txBody>
                  <a:tcPr anchor="ctr"/>
                </a:tc>
                <a:tc>
                  <a:txBody>
                    <a:bodyPr/>
                    <a:lstStyle/>
                    <a:p>
                      <a:r>
                        <a:rPr lang="en-US" sz="2800" b="0" i="0" u="none" strike="noStrike" kern="1200">
                          <a:solidFill>
                            <a:srgbClr val="000000"/>
                          </a:solidFill>
                          <a:latin typeface="Arial"/>
                          <a:ea typeface="+mn-ea"/>
                          <a:cs typeface="+mn-cs"/>
                        </a:rPr>
                        <a:t>State Update</a:t>
                      </a:r>
                    </a:p>
                  </a:txBody>
                  <a:tcPr anchor="ctr"/>
                </a:tc>
                <a:tc>
                  <a:txBody>
                    <a:bodyPr/>
                    <a:lstStyle/>
                    <a:p>
                      <a:pPr algn="ctr"/>
                      <a:r>
                        <a:rPr lang="en-US" sz="2800" b="0" i="0" u="none" strike="noStrike" kern="1200">
                          <a:solidFill>
                            <a:srgbClr val="000000"/>
                          </a:solidFill>
                          <a:latin typeface="Arial"/>
                          <a:ea typeface="+mn-ea"/>
                          <a:cs typeface="+mn-cs"/>
                        </a:rPr>
                        <a:t>5/28/24</a:t>
                      </a:r>
                    </a:p>
                  </a:txBody>
                  <a:tcPr anchor="ctr"/>
                </a:tc>
                <a:extLst>
                  <a:ext uri="{0D108BD9-81ED-4DB2-BD59-A6C34878D82A}">
                    <a16:rowId xmlns:a16="http://schemas.microsoft.com/office/drawing/2014/main" val="1062730386"/>
                  </a:ext>
                </a:extLst>
              </a:tr>
              <a:tr h="815382">
                <a:tc>
                  <a:txBody>
                    <a:bodyPr/>
                    <a:lstStyle/>
                    <a:p>
                      <a:r>
                        <a:rPr lang="en-US" sz="2800" b="0" i="0" u="none" strike="noStrike" kern="1200">
                          <a:solidFill>
                            <a:srgbClr val="000000"/>
                          </a:solidFill>
                          <a:latin typeface="Arial"/>
                          <a:ea typeface="+mn-ea"/>
                          <a:cs typeface="+mn-cs"/>
                        </a:rPr>
                        <a:t>June</a:t>
                      </a:r>
                    </a:p>
                  </a:txBody>
                  <a:tcPr anchor="ctr"/>
                </a:tc>
                <a:tc>
                  <a:txBody>
                    <a:bodyPr/>
                    <a:lstStyle/>
                    <a:p>
                      <a:r>
                        <a:rPr lang="en-US" sz="2800" b="0" i="0" u="none" strike="noStrike" kern="1200" dirty="0">
                          <a:solidFill>
                            <a:srgbClr val="000000"/>
                          </a:solidFill>
                          <a:latin typeface="Arial"/>
                          <a:ea typeface="+mn-ea"/>
                          <a:cs typeface="+mn-cs"/>
                        </a:rPr>
                        <a:t>State Update and Guest Speaker</a:t>
                      </a:r>
                    </a:p>
                  </a:txBody>
                  <a:tcPr anchor="ctr"/>
                </a:tc>
                <a:tc>
                  <a:txBody>
                    <a:bodyPr/>
                    <a:lstStyle/>
                    <a:p>
                      <a:pPr algn="ctr"/>
                      <a:r>
                        <a:rPr lang="en-US" sz="2800" b="0" i="0" u="none" strike="noStrike" kern="1200" dirty="0">
                          <a:solidFill>
                            <a:srgbClr val="000000"/>
                          </a:solidFill>
                          <a:latin typeface="Arial"/>
                          <a:ea typeface="+mn-ea"/>
                          <a:cs typeface="+mn-cs"/>
                        </a:rPr>
                        <a:t>6/25/24</a:t>
                      </a:r>
                    </a:p>
                  </a:txBody>
                  <a:tcPr anchor="ctr"/>
                </a:tc>
                <a:extLst>
                  <a:ext uri="{0D108BD9-81ED-4DB2-BD59-A6C34878D82A}">
                    <a16:rowId xmlns:a16="http://schemas.microsoft.com/office/drawing/2014/main" val="3968694245"/>
                  </a:ext>
                </a:extLst>
              </a:tr>
            </a:tbl>
          </a:graphicData>
        </a:graphic>
      </p:graphicFrame>
    </p:spTree>
    <p:extLst>
      <p:ext uri="{BB962C8B-B14F-4D97-AF65-F5344CB8AC3E}">
        <p14:creationId xmlns:p14="http://schemas.microsoft.com/office/powerpoint/2010/main" val="46151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B3E98A-6E25-4EEA-B238-7C88F1FFBCD5}"/>
              </a:ext>
            </a:extLst>
          </p:cNvPr>
          <p:cNvSpPr>
            <a:spLocks noGrp="1"/>
          </p:cNvSpPr>
          <p:nvPr>
            <p:ph type="title"/>
          </p:nvPr>
        </p:nvSpPr>
        <p:spPr>
          <a:xfrm>
            <a:off x="2532945" y="229004"/>
            <a:ext cx="9144000" cy="1143000"/>
          </a:xfrm>
        </p:spPr>
        <p:txBody>
          <a:bodyPr/>
          <a:lstStyle/>
          <a:p>
            <a:r>
              <a:rPr lang="en-US"/>
              <a:t>Thank you!</a:t>
            </a:r>
          </a:p>
        </p:txBody>
      </p:sp>
      <p:pic>
        <p:nvPicPr>
          <p:cNvPr id="3" name="Content Placeholder 2" descr="Transforming California Schools: A schoolhouse surrounded by seven segments: Universal Prekindergarten, Community Schools, Professional Learning, Antibias Education, Mental Health Programs, Expanded Learning Programs, and Universal Meals.">
            <a:extLst>
              <a:ext uri="{FF2B5EF4-FFF2-40B4-BE49-F238E27FC236}">
                <a16:creationId xmlns:a16="http://schemas.microsoft.com/office/drawing/2014/main" id="{675C2956-096F-40C7-9CFD-037DBDBF6E77}"/>
              </a:ext>
              <a:ext uri="{C183D7F6-B498-43B3-948B-1728B52AA6E4}">
                <adec:decorative xmlns:adec="http://schemas.microsoft.com/office/drawing/2017/decorative" val="0"/>
              </a:ext>
            </a:extLst>
          </p:cNvPr>
          <p:cNvPicPr>
            <a:picLocks noGrp="1" noChangeAspect="1"/>
          </p:cNvPicPr>
          <p:nvPr>
            <p:ph sz="quarter" idx="14"/>
          </p:nvPr>
        </p:nvPicPr>
        <p:blipFill>
          <a:blip r:embed="rId3"/>
          <a:stretch>
            <a:fillRect/>
          </a:stretch>
        </p:blipFill>
        <p:spPr>
          <a:xfrm>
            <a:off x="2621673" y="1542572"/>
            <a:ext cx="4005279" cy="3333298"/>
          </a:xfrm>
          <a:prstGeom prst="rect">
            <a:avLst/>
          </a:prstGeom>
        </p:spPr>
      </p:pic>
      <p:sp>
        <p:nvSpPr>
          <p:cNvPr id="4" name="Content Placeholder 3">
            <a:extLst>
              <a:ext uri="{FF2B5EF4-FFF2-40B4-BE49-F238E27FC236}">
                <a16:creationId xmlns:a16="http://schemas.microsoft.com/office/drawing/2014/main" id="{ED0776D3-2ACD-4467-963F-6F47B5CAF991}"/>
              </a:ext>
              <a:ext uri="{C183D7F6-B498-43B3-948B-1728B52AA6E4}">
                <adec:decorative xmlns:adec="http://schemas.microsoft.com/office/drawing/2017/decorative" val="0"/>
              </a:ext>
            </a:extLst>
          </p:cNvPr>
          <p:cNvSpPr>
            <a:spLocks noGrp="1"/>
          </p:cNvSpPr>
          <p:nvPr>
            <p:ph sz="quarter" idx="13"/>
          </p:nvPr>
        </p:nvSpPr>
        <p:spPr>
          <a:xfrm>
            <a:off x="6251621" y="2440891"/>
            <a:ext cx="6096000" cy="2827524"/>
          </a:xfrm>
        </p:spPr>
        <p:txBody>
          <a:bodyPr/>
          <a:lstStyle/>
          <a:p>
            <a:pPr marL="0" indent="0" algn="ctr">
              <a:buNone/>
            </a:pPr>
            <a:r>
              <a:rPr lang="en-US" sz="4800" dirty="0">
                <a:solidFill>
                  <a:schemeClr val="tx2"/>
                </a:solidFill>
                <a:latin typeface="+mj-lt"/>
                <a:ea typeface="+mj-ea"/>
                <a:cs typeface="+mj-cs"/>
              </a:rPr>
              <a:t>Next Town Hall:  </a:t>
            </a:r>
            <a:endParaRPr lang="en-US" dirty="0">
              <a:solidFill>
                <a:schemeClr val="tx2"/>
              </a:solidFill>
              <a:latin typeface="+mj-lt"/>
              <a:ea typeface="+mj-ea"/>
              <a:cs typeface="+mj-cs"/>
            </a:endParaRPr>
          </a:p>
          <a:p>
            <a:pPr marL="0" indent="0" algn="ctr">
              <a:buNone/>
            </a:pPr>
            <a:r>
              <a:rPr lang="en-US" sz="4400" b="1" dirty="0">
                <a:solidFill>
                  <a:schemeClr val="tx2"/>
                </a:solidFill>
                <a:latin typeface="+mj-lt"/>
                <a:ea typeface="+mj-ea"/>
                <a:cs typeface="+mj-cs"/>
              </a:rPr>
              <a:t>April 23, 2024</a:t>
            </a:r>
            <a:endParaRPr lang="en-US" sz="4400" b="1" dirty="0">
              <a:solidFill>
                <a:schemeClr val="tx2"/>
              </a:solidFill>
              <a:ea typeface="+mj-ea"/>
              <a:cs typeface="+mj-cs"/>
            </a:endParaRPr>
          </a:p>
          <a:p>
            <a:pPr marL="0" indent="0" algn="ctr">
              <a:buNone/>
            </a:pPr>
            <a:endParaRPr lang="en-US" dirty="0">
              <a:solidFill>
                <a:schemeClr val="tx2"/>
              </a:solidFill>
              <a:latin typeface="+mj-lt"/>
              <a:ea typeface="+mj-ea"/>
              <a:cs typeface="+mj-cs"/>
            </a:endParaRPr>
          </a:p>
          <a:p>
            <a:pPr marL="0" indent="0" algn="ctr">
              <a:buNone/>
            </a:pPr>
            <a:endParaRPr lang="en-US" dirty="0"/>
          </a:p>
        </p:txBody>
      </p:sp>
      <p:sp>
        <p:nvSpPr>
          <p:cNvPr id="11" name="Content Placeholder 10">
            <a:extLst>
              <a:ext uri="{FF2B5EF4-FFF2-40B4-BE49-F238E27FC236}">
                <a16:creationId xmlns:a16="http://schemas.microsoft.com/office/drawing/2014/main" id="{650A7208-5F38-40CE-B427-CA17C26165E2}"/>
              </a:ext>
              <a:ext uri="{C183D7F6-B498-43B3-948B-1728B52AA6E4}">
                <adec:decorative xmlns:adec="http://schemas.microsoft.com/office/drawing/2017/decorative" val="0"/>
              </a:ext>
            </a:extLst>
          </p:cNvPr>
          <p:cNvSpPr>
            <a:spLocks noGrp="1"/>
          </p:cNvSpPr>
          <p:nvPr>
            <p:ph sz="quarter" idx="15"/>
          </p:nvPr>
        </p:nvSpPr>
        <p:spPr>
          <a:xfrm>
            <a:off x="2829939" y="5143461"/>
            <a:ext cx="8703356" cy="614952"/>
          </a:xfrm>
        </p:spPr>
        <p:txBody>
          <a:bodyPr/>
          <a:lstStyle/>
          <a:p>
            <a:pPr marL="0" indent="0">
              <a:buNone/>
            </a:pPr>
            <a:r>
              <a:rPr lang="en-US" dirty="0">
                <a:solidFill>
                  <a:schemeClr val="tx2"/>
                </a:solidFill>
              </a:rPr>
              <a:t>This institution is an equal opportunity provider.</a:t>
            </a:r>
            <a:endParaRPr lang="en-US" dirty="0">
              <a:solidFill>
                <a:schemeClr val="tx2"/>
              </a:solidFill>
              <a:cs typeface="Arial"/>
            </a:endParaRPr>
          </a:p>
          <a:p>
            <a:pPr marL="0" indent="0">
              <a:buNone/>
            </a:pPr>
            <a:endParaRPr lang="en-US" dirty="0"/>
          </a:p>
        </p:txBody>
      </p:sp>
    </p:spTree>
    <p:extLst>
      <p:ext uri="{BB962C8B-B14F-4D97-AF65-F5344CB8AC3E}">
        <p14:creationId xmlns:p14="http://schemas.microsoft.com/office/powerpoint/2010/main" val="30757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5294-0681-6C82-EA1B-46F8D20EC75C}"/>
              </a:ext>
            </a:extLst>
          </p:cNvPr>
          <p:cNvSpPr>
            <a:spLocks noGrp="1"/>
          </p:cNvSpPr>
          <p:nvPr>
            <p:ph type="title"/>
          </p:nvPr>
        </p:nvSpPr>
        <p:spPr>
          <a:xfrm>
            <a:off x="2189022" y="532108"/>
            <a:ext cx="9725186" cy="1349644"/>
          </a:xfrm>
        </p:spPr>
        <p:txBody>
          <a:bodyPr/>
          <a:lstStyle/>
          <a:p>
            <a:r>
              <a:rPr lang="en-US">
                <a:cs typeface="Arial"/>
              </a:rPr>
              <a:t>Celebrating National School Breakfast Week at Mission Elementary School</a:t>
            </a:r>
          </a:p>
        </p:txBody>
      </p:sp>
      <p:pic>
        <p:nvPicPr>
          <p:cNvPr id="6" name="Content Placeholder 5" descr="Mike Levin and U.S. Department of Agriculture Deputy Secretary Xochitl Torres Small observing school breakfast.">
            <a:extLst>
              <a:ext uri="{FF2B5EF4-FFF2-40B4-BE49-F238E27FC236}">
                <a16:creationId xmlns:a16="http://schemas.microsoft.com/office/drawing/2014/main" id="{65279D9C-CCB8-0468-CD22-257CDF5BFEE0}"/>
              </a:ext>
            </a:extLst>
          </p:cNvPr>
          <p:cNvPicPr>
            <a:picLocks noGrp="1" noChangeAspect="1"/>
          </p:cNvPicPr>
          <p:nvPr>
            <p:ph sz="quarter" idx="13"/>
          </p:nvPr>
        </p:nvPicPr>
        <p:blipFill rotWithShape="1">
          <a:blip r:embed="rId2"/>
          <a:srcRect l="10676" t="11005" r="11674" b="9091"/>
          <a:stretch/>
        </p:blipFill>
        <p:spPr>
          <a:xfrm>
            <a:off x="2420406" y="2257851"/>
            <a:ext cx="3388273" cy="2592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descr="USDA Deputy Secretary Xochitl Torres Small speaking at Mission Elementary in front of a podium.">
            <a:extLst>
              <a:ext uri="{FF2B5EF4-FFF2-40B4-BE49-F238E27FC236}">
                <a16:creationId xmlns:a16="http://schemas.microsoft.com/office/drawing/2014/main" id="{8311A311-5DBC-8F7D-51C4-BFEEF529701B}"/>
              </a:ext>
            </a:extLst>
          </p:cNvPr>
          <p:cNvPicPr>
            <a:picLocks noGrp="1" noChangeAspect="1"/>
          </p:cNvPicPr>
          <p:nvPr>
            <p:ph sz="quarter" idx="14"/>
          </p:nvPr>
        </p:nvPicPr>
        <p:blipFill>
          <a:blip r:embed="rId3"/>
          <a:stretch>
            <a:fillRect/>
          </a:stretch>
        </p:blipFill>
        <p:spPr>
          <a:xfrm rot="5400000">
            <a:off x="5512740" y="3085627"/>
            <a:ext cx="3382565" cy="25468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Content Placeholder 7" descr="Mike Levin speaking to a group of children at Mission Elementary.">
            <a:extLst>
              <a:ext uri="{FF2B5EF4-FFF2-40B4-BE49-F238E27FC236}">
                <a16:creationId xmlns:a16="http://schemas.microsoft.com/office/drawing/2014/main" id="{DC986D4B-8541-8090-5595-CBCE6BC13BE2}"/>
              </a:ext>
            </a:extLst>
          </p:cNvPr>
          <p:cNvPicPr>
            <a:picLocks noGrp="1" noChangeAspect="1"/>
          </p:cNvPicPr>
          <p:nvPr>
            <p:ph sz="quarter" idx="15"/>
          </p:nvPr>
        </p:nvPicPr>
        <p:blipFill rotWithShape="1">
          <a:blip r:embed="rId4"/>
          <a:srcRect l="15765" t="12174" r="11059" b="10031"/>
          <a:stretch/>
        </p:blipFill>
        <p:spPr>
          <a:xfrm>
            <a:off x="8599367" y="2078300"/>
            <a:ext cx="3333819" cy="2701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1340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4A65-B1AD-D2A8-F51A-B5076E79DE76}"/>
              </a:ext>
            </a:extLst>
          </p:cNvPr>
          <p:cNvSpPr>
            <a:spLocks noGrp="1"/>
          </p:cNvSpPr>
          <p:nvPr>
            <p:ph type="title"/>
          </p:nvPr>
        </p:nvSpPr>
        <p:spPr/>
        <p:txBody>
          <a:bodyPr/>
          <a:lstStyle/>
          <a:p>
            <a:r>
              <a:rPr lang="en-US" sz="4000" dirty="0"/>
              <a:t>District Spotlight: National School Breakfast Week</a:t>
            </a:r>
          </a:p>
        </p:txBody>
      </p:sp>
      <p:sp>
        <p:nvSpPr>
          <p:cNvPr id="4" name="Content Placeholder 3">
            <a:extLst>
              <a:ext uri="{FF2B5EF4-FFF2-40B4-BE49-F238E27FC236}">
                <a16:creationId xmlns:a16="http://schemas.microsoft.com/office/drawing/2014/main" id="{C21BCC02-B548-3D28-2DC3-AA004A17047C}"/>
              </a:ext>
            </a:extLst>
          </p:cNvPr>
          <p:cNvSpPr>
            <a:spLocks noGrp="1"/>
          </p:cNvSpPr>
          <p:nvPr>
            <p:ph idx="1"/>
          </p:nvPr>
        </p:nvSpPr>
        <p:spPr>
          <a:xfrm>
            <a:off x="2535767" y="1877060"/>
            <a:ext cx="9144000" cy="4371340"/>
          </a:xfrm>
        </p:spPr>
        <p:txBody>
          <a:bodyPr/>
          <a:lstStyle/>
          <a:p>
            <a:pPr>
              <a:spcBef>
                <a:spcPts val="0"/>
              </a:spcBef>
              <a:spcAft>
                <a:spcPts val="1200"/>
              </a:spcAft>
            </a:pPr>
            <a:r>
              <a:rPr lang="en-US" sz="2400" dirty="0">
                <a:cs typeface="Arial"/>
              </a:rPr>
              <a:t>No Kid Hungry (NKH) highlighted two California Breakfast After the Bell (BAB) Programs</a:t>
            </a:r>
            <a:endParaRPr lang="en-US" dirty="0"/>
          </a:p>
          <a:p>
            <a:pPr marL="804863" lvl="1" indent="-347663">
              <a:spcBef>
                <a:spcPts val="0"/>
              </a:spcBef>
              <a:spcAft>
                <a:spcPts val="1200"/>
              </a:spcAft>
              <a:buFont typeface="Courier New"/>
              <a:buChar char="o"/>
            </a:pPr>
            <a:r>
              <a:rPr lang="en-US" sz="2400" b="1" dirty="0">
                <a:cs typeface="Arial"/>
              </a:rPr>
              <a:t>Day 1. The Why:</a:t>
            </a:r>
            <a:r>
              <a:rPr lang="en-US" sz="2400" dirty="0">
                <a:cs typeface="Arial"/>
              </a:rPr>
              <a:t> Warren Ryan, Assistant Director, San Bernardino City Unified School District (USD) </a:t>
            </a:r>
          </a:p>
          <a:p>
            <a:pPr marL="804863" lvl="1" indent="-347663">
              <a:spcBef>
                <a:spcPts val="0"/>
              </a:spcBef>
              <a:spcAft>
                <a:spcPts val="1200"/>
              </a:spcAft>
              <a:buFont typeface="Courier New"/>
              <a:buChar char="o"/>
            </a:pPr>
            <a:r>
              <a:rPr lang="en-US" sz="2400" b="1" dirty="0">
                <a:cs typeface="Arial"/>
              </a:rPr>
              <a:t>Day 5. Launching and Sustaining:</a:t>
            </a:r>
            <a:r>
              <a:rPr lang="en-US" sz="2400" dirty="0">
                <a:cs typeface="Arial"/>
              </a:rPr>
              <a:t> Frances Montoya, Nutrition Director, Vaughn Next Century Learning Center </a:t>
            </a:r>
          </a:p>
          <a:p>
            <a:pPr>
              <a:spcBef>
                <a:spcPts val="0"/>
              </a:spcBef>
              <a:spcAft>
                <a:spcPts val="1200"/>
              </a:spcAft>
            </a:pPr>
            <a:r>
              <a:rPr lang="en-US" sz="2400" dirty="0">
                <a:cs typeface="Arial"/>
              </a:rPr>
              <a:t>View the five BAB videos on the NKH Best Practices web page at </a:t>
            </a:r>
            <a:r>
              <a:rPr lang="en-US" sz="2400" dirty="0">
                <a:ea typeface="+mn-lt"/>
                <a:cs typeface="+mn-lt"/>
                <a:hlinkClick r:id="rId3" tooltip="NKH Best Practices web page"/>
              </a:rPr>
              <a:t>https://bestpractices.nokidhungry.org/resource/national-school-breakfast-week-2024?mc_cid=d7876519a3&amp;mc_eid=727f7fd3e5</a:t>
            </a:r>
            <a:r>
              <a:rPr lang="en-US" sz="2400" dirty="0">
                <a:ea typeface="+mn-lt"/>
                <a:cs typeface="+mn-lt"/>
              </a:rPr>
              <a:t> </a:t>
            </a:r>
            <a:endParaRPr lang="en-US" sz="2400" dirty="0">
              <a:cs typeface="Arial"/>
            </a:endParaRPr>
          </a:p>
        </p:txBody>
      </p:sp>
    </p:spTree>
    <p:extLst>
      <p:ext uri="{BB962C8B-B14F-4D97-AF65-F5344CB8AC3E}">
        <p14:creationId xmlns:p14="http://schemas.microsoft.com/office/powerpoint/2010/main" val="340345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4A65-B1AD-D2A8-F51A-B5076E79DE76}"/>
              </a:ext>
            </a:extLst>
          </p:cNvPr>
          <p:cNvSpPr>
            <a:spLocks noGrp="1"/>
          </p:cNvSpPr>
          <p:nvPr>
            <p:ph type="title"/>
          </p:nvPr>
        </p:nvSpPr>
        <p:spPr>
          <a:xfrm>
            <a:off x="2540000" y="293298"/>
            <a:ext cx="9144000" cy="1143000"/>
          </a:xfrm>
        </p:spPr>
        <p:txBody>
          <a:bodyPr/>
          <a:lstStyle/>
          <a:p>
            <a:r>
              <a:rPr lang="en-US" sz="4000"/>
              <a:t>District Spotlight: Compostable Utensils Pilot Program</a:t>
            </a:r>
            <a:endParaRPr lang="en-US" sz="4000">
              <a:cs typeface="Arial"/>
            </a:endParaRPr>
          </a:p>
        </p:txBody>
      </p:sp>
      <p:sp>
        <p:nvSpPr>
          <p:cNvPr id="4" name="Content Placeholder 3">
            <a:extLst>
              <a:ext uri="{FF2B5EF4-FFF2-40B4-BE49-F238E27FC236}">
                <a16:creationId xmlns:a16="http://schemas.microsoft.com/office/drawing/2014/main" id="{C21BCC02-B548-3D28-2DC3-AA004A17047C}"/>
              </a:ext>
            </a:extLst>
          </p:cNvPr>
          <p:cNvSpPr>
            <a:spLocks noGrp="1"/>
          </p:cNvSpPr>
          <p:nvPr>
            <p:ph idx="1"/>
          </p:nvPr>
        </p:nvSpPr>
        <p:spPr>
          <a:xfrm>
            <a:off x="2540000" y="1851804"/>
            <a:ext cx="9144000" cy="4114800"/>
          </a:xfrm>
        </p:spPr>
        <p:txBody>
          <a:bodyPr/>
          <a:lstStyle/>
          <a:p>
            <a:pPr>
              <a:spcBef>
                <a:spcPts val="1200"/>
              </a:spcBef>
              <a:spcAft>
                <a:spcPts val="1200"/>
              </a:spcAft>
            </a:pPr>
            <a:r>
              <a:rPr lang="en-US" sz="2800" dirty="0"/>
              <a:t>San Diego USD “Love Food Not Waste” food rescue and recovery program</a:t>
            </a:r>
            <a:r>
              <a:rPr lang="en-US" sz="2800" dirty="0">
                <a:cs typeface="Arial"/>
              </a:rPr>
              <a:t>. Spearheaded by two students, this program aims to reduce the use of plastic sporks in the school café.</a:t>
            </a:r>
          </a:p>
          <a:p>
            <a:pPr>
              <a:spcBef>
                <a:spcPts val="1200"/>
              </a:spcBef>
              <a:spcAft>
                <a:spcPts val="1200"/>
              </a:spcAft>
            </a:pPr>
            <a:r>
              <a:rPr lang="en-US" sz="2800" dirty="0">
                <a:cs typeface="Arial"/>
              </a:rPr>
              <a:t>Read the article “University City High launches compostable utensils pilot program” in the La Jolla Village News at </a:t>
            </a:r>
            <a:r>
              <a:rPr lang="en-US" sz="2800" dirty="0">
                <a:ea typeface="+mn-lt"/>
                <a:cs typeface="+mn-lt"/>
                <a:hlinkClick r:id="rId3" tooltip="University City High launches compostable utensils pilot program article web page"/>
              </a:rPr>
              <a:t>https://sdnews.com/university-city-high-launches-compostable-utensils-pilot-program/</a:t>
            </a:r>
            <a:r>
              <a:rPr lang="en-US" sz="2800" dirty="0">
                <a:ea typeface="+mn-lt"/>
                <a:cs typeface="+mn-lt"/>
              </a:rPr>
              <a:t>. </a:t>
            </a:r>
            <a:endParaRPr lang="en-US" sz="2800" dirty="0">
              <a:cs typeface="Arial"/>
            </a:endParaRPr>
          </a:p>
          <a:p>
            <a:endParaRPr lang="en-US" dirty="0">
              <a:cs typeface="Arial"/>
            </a:endParaRPr>
          </a:p>
        </p:txBody>
      </p:sp>
    </p:spTree>
    <p:extLst>
      <p:ext uri="{BB962C8B-B14F-4D97-AF65-F5344CB8AC3E}">
        <p14:creationId xmlns:p14="http://schemas.microsoft.com/office/powerpoint/2010/main" val="50793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E475-6E32-D3D1-B8D5-7787B19B7481}"/>
              </a:ext>
            </a:extLst>
          </p:cNvPr>
          <p:cNvSpPr>
            <a:spLocks noGrp="1"/>
          </p:cNvSpPr>
          <p:nvPr>
            <p:ph type="title"/>
          </p:nvPr>
        </p:nvSpPr>
        <p:spPr>
          <a:xfrm>
            <a:off x="2539999" y="135038"/>
            <a:ext cx="9144000" cy="1143000"/>
          </a:xfrm>
        </p:spPr>
        <p:txBody>
          <a:bodyPr/>
          <a:lstStyle/>
          <a:p>
            <a:r>
              <a:rPr lang="en-US" dirty="0">
                <a:cs typeface="Arial"/>
              </a:rPr>
              <a:t>Earth Day is April 22!</a:t>
            </a:r>
            <a:endParaRPr lang="en-US" dirty="0"/>
          </a:p>
        </p:txBody>
      </p:sp>
      <p:sp>
        <p:nvSpPr>
          <p:cNvPr id="3" name="Content Placeholder 2">
            <a:extLst>
              <a:ext uri="{FF2B5EF4-FFF2-40B4-BE49-F238E27FC236}">
                <a16:creationId xmlns:a16="http://schemas.microsoft.com/office/drawing/2014/main" id="{6EDF0D2A-B92D-268E-ADA1-58FC73B01B48}"/>
              </a:ext>
            </a:extLst>
          </p:cNvPr>
          <p:cNvSpPr>
            <a:spLocks noGrp="1"/>
          </p:cNvSpPr>
          <p:nvPr>
            <p:ph sz="half" idx="1"/>
          </p:nvPr>
        </p:nvSpPr>
        <p:spPr>
          <a:xfrm>
            <a:off x="2424252" y="1390890"/>
            <a:ext cx="8884213" cy="4570071"/>
          </a:xfrm>
        </p:spPr>
        <p:txBody>
          <a:bodyPr/>
          <a:lstStyle/>
          <a:p>
            <a:pPr marL="57150" indent="0">
              <a:spcBef>
                <a:spcPts val="1400"/>
              </a:spcBef>
              <a:spcAft>
                <a:spcPts val="0"/>
              </a:spcAft>
              <a:buNone/>
            </a:pPr>
            <a:r>
              <a:rPr lang="en-US" dirty="0">
                <a:cs typeface="Arial"/>
              </a:rPr>
              <a:t>Find one small step to take next:</a:t>
            </a:r>
            <a:endParaRPr lang="en-US" dirty="0"/>
          </a:p>
          <a:p>
            <a:pPr lvl="1">
              <a:buFont typeface="Arial"/>
              <a:buChar char="•"/>
            </a:pPr>
            <a:r>
              <a:rPr lang="en-US" dirty="0">
                <a:ea typeface="+mn-lt"/>
                <a:cs typeface="+mn-lt"/>
              </a:rPr>
              <a:t>Reduce pre-packaged items.</a:t>
            </a:r>
          </a:p>
          <a:p>
            <a:pPr lvl="1">
              <a:buFont typeface="Arial"/>
              <a:buChar char="•"/>
            </a:pPr>
            <a:r>
              <a:rPr lang="en-US" dirty="0">
                <a:cs typeface="Arial"/>
              </a:rPr>
              <a:t>Go paperless with digital menu boards.</a:t>
            </a:r>
            <a:endParaRPr lang="en-US" dirty="0"/>
          </a:p>
          <a:p>
            <a:pPr lvl="1">
              <a:buFont typeface="Arial"/>
              <a:buChar char="•"/>
            </a:pPr>
            <a:r>
              <a:rPr lang="en-US" dirty="0">
                <a:ea typeface="+mn-lt"/>
                <a:cs typeface="+mn-lt"/>
              </a:rPr>
              <a:t>Invest in water refill stations.</a:t>
            </a:r>
            <a:endParaRPr lang="en-US" dirty="0">
              <a:cs typeface="Arial"/>
            </a:endParaRPr>
          </a:p>
          <a:p>
            <a:pPr lvl="1">
              <a:buFont typeface="Arial"/>
              <a:buChar char="•"/>
            </a:pPr>
            <a:r>
              <a:rPr lang="en-US" dirty="0">
                <a:cs typeface="Arial"/>
              </a:rPr>
              <a:t>Use re-usable or eco-friendly trays and utensils.</a:t>
            </a:r>
            <a:endParaRPr lang="en-US" dirty="0"/>
          </a:p>
          <a:p>
            <a:pPr lvl="1">
              <a:buFont typeface="Arial"/>
              <a:buChar char="•"/>
            </a:pPr>
            <a:r>
              <a:rPr lang="en-US" dirty="0">
                <a:cs typeface="Arial"/>
              </a:rPr>
              <a:t>Get a jump start on composting!</a:t>
            </a:r>
          </a:p>
          <a:p>
            <a:pPr lvl="1">
              <a:buFont typeface="Arial"/>
              <a:buChar char="•"/>
            </a:pPr>
            <a:r>
              <a:rPr lang="en-US" dirty="0">
                <a:cs typeface="Arial"/>
              </a:rPr>
              <a:t>Begin or revive your school garden. </a:t>
            </a:r>
            <a:endParaRPr lang="en-US" dirty="0"/>
          </a:p>
          <a:p>
            <a:pPr lvl="1">
              <a:buFont typeface="Arial"/>
              <a:buChar char="•"/>
            </a:pPr>
            <a:r>
              <a:rPr lang="en-US" dirty="0">
                <a:cs typeface="Arial"/>
              </a:rPr>
              <a:t>Invest in condiment dispensers.</a:t>
            </a:r>
          </a:p>
          <a:p>
            <a:pPr lvl="1">
              <a:buFont typeface="Arial"/>
              <a:buChar char="•"/>
            </a:pPr>
            <a:r>
              <a:rPr lang="en-US" dirty="0">
                <a:cs typeface="Arial"/>
              </a:rPr>
              <a:t>Try Meatless Monday!</a:t>
            </a:r>
          </a:p>
          <a:p>
            <a:pPr lvl="1">
              <a:buFont typeface="Arial"/>
              <a:buChar char="•"/>
            </a:pPr>
            <a:endParaRPr lang="en-US" dirty="0">
              <a:cs typeface="Arial"/>
            </a:endParaRPr>
          </a:p>
          <a:p>
            <a:pPr lvl="1">
              <a:buFont typeface="Arial"/>
              <a:buChar char="•"/>
            </a:pPr>
            <a:endParaRPr lang="en-US" dirty="0">
              <a:cs typeface="Arial"/>
            </a:endParaRPr>
          </a:p>
        </p:txBody>
      </p:sp>
      <p:pic>
        <p:nvPicPr>
          <p:cNvPr id="7" name="Content Placeholder 6">
            <a:extLst>
              <a:ext uri="{FF2B5EF4-FFF2-40B4-BE49-F238E27FC236}">
                <a16:creationId xmlns:a16="http://schemas.microsoft.com/office/drawing/2014/main" id="{810DF658-29D7-4F4C-918C-A9B4E244640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38335" y="4252500"/>
            <a:ext cx="2645664" cy="1609344"/>
          </a:xfrm>
        </p:spPr>
      </p:pic>
    </p:spTree>
    <p:extLst>
      <p:ext uri="{BB962C8B-B14F-4D97-AF65-F5344CB8AC3E}">
        <p14:creationId xmlns:p14="http://schemas.microsoft.com/office/powerpoint/2010/main" val="79803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E928-C04D-07C8-F254-2C093DFDC940}"/>
              </a:ext>
            </a:extLst>
          </p:cNvPr>
          <p:cNvSpPr>
            <a:spLocks noGrp="1"/>
          </p:cNvSpPr>
          <p:nvPr>
            <p:ph type="title"/>
          </p:nvPr>
        </p:nvSpPr>
        <p:spPr/>
        <p:txBody>
          <a:bodyPr/>
          <a:lstStyle/>
          <a:p>
            <a:r>
              <a:rPr lang="en-US" dirty="0">
                <a:cs typeface="Arial"/>
              </a:rPr>
              <a:t>Celebrate School Nutrition Culinary Professionals</a:t>
            </a:r>
            <a:endParaRPr lang="en-US" dirty="0"/>
          </a:p>
        </p:txBody>
      </p:sp>
      <p:sp>
        <p:nvSpPr>
          <p:cNvPr id="3" name="Content Placeholder 2">
            <a:extLst>
              <a:ext uri="{FF2B5EF4-FFF2-40B4-BE49-F238E27FC236}">
                <a16:creationId xmlns:a16="http://schemas.microsoft.com/office/drawing/2014/main" id="{E8A53FEF-E3A2-E6D5-A9B4-1C89E22A4304}"/>
              </a:ext>
            </a:extLst>
          </p:cNvPr>
          <p:cNvSpPr>
            <a:spLocks noGrp="1"/>
          </p:cNvSpPr>
          <p:nvPr>
            <p:ph sz="half" idx="1"/>
          </p:nvPr>
        </p:nvSpPr>
        <p:spPr/>
        <p:txBody>
          <a:bodyPr/>
          <a:lstStyle/>
          <a:p>
            <a:pPr>
              <a:spcAft>
                <a:spcPts val="1200"/>
              </a:spcAft>
            </a:pPr>
            <a:r>
              <a:rPr lang="en-US" dirty="0">
                <a:cs typeface="Arial"/>
              </a:rPr>
              <a:t>Mark your calendars!</a:t>
            </a:r>
            <a:endParaRPr lang="en-US" dirty="0"/>
          </a:p>
          <a:p>
            <a:pPr lvl="1"/>
            <a:r>
              <a:rPr lang="en-US" dirty="0">
                <a:cs typeface="Arial"/>
              </a:rPr>
              <a:t>School Nutrition Employee Week is </a:t>
            </a:r>
            <a:r>
              <a:rPr lang="en-US" b="1" dirty="0">
                <a:cs typeface="Arial"/>
              </a:rPr>
              <a:t>April 29-May 3, 2024</a:t>
            </a:r>
          </a:p>
          <a:p>
            <a:pPr marL="457200" lvl="1" indent="0">
              <a:buNone/>
            </a:pPr>
            <a:endParaRPr lang="en-US" dirty="0">
              <a:cs typeface="Arial"/>
            </a:endParaRPr>
          </a:p>
          <a:p>
            <a:pPr lvl="1"/>
            <a:r>
              <a:rPr lang="en-US" dirty="0">
                <a:cs typeface="Arial"/>
              </a:rPr>
              <a:t>School Lunch Hero Day, </a:t>
            </a:r>
            <a:r>
              <a:rPr lang="en-US" b="1" dirty="0">
                <a:cs typeface="Arial"/>
              </a:rPr>
              <a:t>May 3, 2024</a:t>
            </a:r>
          </a:p>
        </p:txBody>
      </p:sp>
      <p:pic>
        <p:nvPicPr>
          <p:cNvPr id="6" name="Content Placeholder 5" descr="School Lunch Hero Day logo in yellow block lettering.">
            <a:extLst>
              <a:ext uri="{FF2B5EF4-FFF2-40B4-BE49-F238E27FC236}">
                <a16:creationId xmlns:a16="http://schemas.microsoft.com/office/drawing/2014/main" id="{96F9D9B3-EF47-1F54-52BE-03C83F60F78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075122" y="1981200"/>
            <a:ext cx="2747356" cy="4114800"/>
          </a:xfrm>
        </p:spPr>
      </p:pic>
    </p:spTree>
    <p:extLst>
      <p:ext uri="{BB962C8B-B14F-4D97-AF65-F5344CB8AC3E}">
        <p14:creationId xmlns:p14="http://schemas.microsoft.com/office/powerpoint/2010/main" val="1152801890"/>
      </p:ext>
    </p:extLst>
  </p:cSld>
  <p:clrMapOvr>
    <a:masterClrMapping/>
  </p:clrMapOvr>
</p:sld>
</file>

<file path=ppt/theme/theme1.xml><?xml version="1.0" encoding="utf-8"?>
<a:theme xmlns:a="http://schemas.openxmlformats.org/drawingml/2006/main" name="3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Custom 5">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9D062B5-042C-4FFE-AACB-3EB40ED7E4B6}">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2153</Words>
  <Application>Microsoft Office PowerPoint</Application>
  <PresentationFormat>Widescreen</PresentationFormat>
  <Paragraphs>345</Paragraphs>
  <Slides>48</Slides>
  <Notes>40</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48</vt:i4>
      </vt:variant>
    </vt:vector>
  </HeadingPairs>
  <TitlesOfParts>
    <vt:vector size="66" baseType="lpstr">
      <vt:lpstr>Aptos</vt:lpstr>
      <vt:lpstr>Aptos Display</vt:lpstr>
      <vt:lpstr>Arial</vt:lpstr>
      <vt:lpstr>Calibri</vt:lpstr>
      <vt:lpstr>Courier New</vt:lpstr>
      <vt:lpstr>Courier New,monospace</vt:lpstr>
      <vt:lpstr>Helvetica Neue</vt:lpstr>
      <vt:lpstr>Red Hat Display</vt:lpstr>
      <vt:lpstr>Roboto</vt:lpstr>
      <vt:lpstr>Times</vt:lpstr>
      <vt:lpstr>3_Blank Presentation</vt:lpstr>
      <vt:lpstr>Custom Design</vt:lpstr>
      <vt:lpstr>4_Blank Presentation</vt:lpstr>
      <vt:lpstr>5_Blank Presentation</vt:lpstr>
      <vt:lpstr>Blank Presentation</vt:lpstr>
      <vt:lpstr>6_Blank Presentation</vt:lpstr>
      <vt:lpstr>7_Blank Presentation</vt:lpstr>
      <vt:lpstr>3_Blank Presentation</vt:lpstr>
      <vt:lpstr>Tuesday @ 2  School Nutrition Town Hall  March 26, 2024</vt:lpstr>
      <vt:lpstr>Town Hall at a Glance</vt:lpstr>
      <vt:lpstr>National Nutrition Month 2024</vt:lpstr>
      <vt:lpstr>National School Breakfast Week March 4-8th </vt:lpstr>
      <vt:lpstr>Celebrating National School Breakfast Week at Mission Elementary School</vt:lpstr>
      <vt:lpstr>District Spotlight: National School Breakfast Week</vt:lpstr>
      <vt:lpstr>District Spotlight: Compostable Utensils Pilot Program</vt:lpstr>
      <vt:lpstr>Earth Day is April 22!</vt:lpstr>
      <vt:lpstr>Celebrate School Nutrition Culinary Professionals</vt:lpstr>
      <vt:lpstr>2023 Turnip the Beet Award Winners (1)</vt:lpstr>
      <vt:lpstr>2023 Turnip the Beet Award Winners (2)</vt:lpstr>
      <vt:lpstr>State Updates</vt:lpstr>
      <vt:lpstr>State Budget Update</vt:lpstr>
      <vt:lpstr>State Nutrition Related Bills</vt:lpstr>
      <vt:lpstr>Federal Updates</vt:lpstr>
      <vt:lpstr>Non-Congregate Meal Service in Rural Areas (1)</vt:lpstr>
      <vt:lpstr>Non-Congregate Meal Service in Rural Areas (2)</vt:lpstr>
      <vt:lpstr>Non-Congregate Meal Service in Rural Areas (3)</vt:lpstr>
      <vt:lpstr>Seamless Summer Site Applications</vt:lpstr>
      <vt:lpstr>Summer Food Service Program Application Deadline</vt:lpstr>
      <vt:lpstr>U.S. Department of Agriculture Summer Program Rebranding</vt:lpstr>
      <vt:lpstr>Summer EBT is SUNBucks</vt:lpstr>
      <vt:lpstr>Community Eligibility Provision (1)</vt:lpstr>
      <vt:lpstr>Community Eligibility Provision (2)</vt:lpstr>
      <vt:lpstr>Important Operational Dates:  Next 30 to 90 days</vt:lpstr>
      <vt:lpstr>Important Operational Dates:  Next 30 to 90 days (2)</vt:lpstr>
      <vt:lpstr>Meal Reimbursement  Claim Deadlines</vt:lpstr>
      <vt:lpstr>Funding Updates</vt:lpstr>
      <vt:lpstr>Goleta Union School District Kitchen Infrastructure and Training (KIT) Improvements (1)</vt:lpstr>
      <vt:lpstr>Goleta Union School District: KIT Improvements (2)</vt:lpstr>
      <vt:lpstr>2021 KIT Funds</vt:lpstr>
      <vt:lpstr>2021 KIT Funds Challenge</vt:lpstr>
      <vt:lpstr>2021 KIT Funds Final Report</vt:lpstr>
      <vt:lpstr>2022 KIT Funds</vt:lpstr>
      <vt:lpstr>KIT Office Hours &amp; Contact Information</vt:lpstr>
      <vt:lpstr>Local Food for Schools Updates</vt:lpstr>
      <vt:lpstr>Commercial Dishwasher Competitive Grant Request for Applications</vt:lpstr>
      <vt:lpstr>CDG RFA Informational Webinar</vt:lpstr>
      <vt:lpstr>2024–25 Fresh Fruit and Vegetable Program Grant Request for Applications</vt:lpstr>
      <vt:lpstr>Grant Funds Overview (1)</vt:lpstr>
      <vt:lpstr>Grant Funds Overview (2)</vt:lpstr>
      <vt:lpstr>Summer 2024 Youth Engagement and Empowerment Grants (1)</vt:lpstr>
      <vt:lpstr>Summer 2024 Youth Engagement and Empowerment Grants (2)</vt:lpstr>
      <vt:lpstr>Resources &amp; Other Announcements</vt:lpstr>
      <vt:lpstr>Spring Training Announcement </vt:lpstr>
      <vt:lpstr>Reminder: School Nutrition Department Vacancy Survey</vt:lpstr>
      <vt:lpstr>Tuesday @ 2pm Town Hall Schedule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26, 2024 Tuesday at 2 Town Hall Slides - Nutrition (CA Dept of Education)</dc:title>
  <dc:subject>The PowerPoint includes district spotlights and state and federal school nutrition program updates as presented during the 03/26/24 Town Hall.</dc:subject>
  <dc:creator/>
  <cp:lastModifiedBy/>
  <cp:revision>1</cp:revision>
  <dcterms:created xsi:type="dcterms:W3CDTF">2024-04-15T22:52:44Z</dcterms:created>
  <dcterms:modified xsi:type="dcterms:W3CDTF">2024-04-19T19:03:16Z</dcterms:modified>
</cp:coreProperties>
</file>