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8.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9.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4"/>
    <p:sldMasterId id="2147483659" r:id="rId5"/>
    <p:sldMasterId id="2147483648" r:id="rId6"/>
    <p:sldMasterId id="2147483723" r:id="rId7"/>
    <p:sldMasterId id="2147483671" r:id="rId8"/>
    <p:sldMasterId id="2147483676" r:id="rId9"/>
    <p:sldMasterId id="2147483681" r:id="rId10"/>
    <p:sldMasterId id="2147483699" r:id="rId11"/>
    <p:sldMasterId id="2147483705" r:id="rId12"/>
    <p:sldMasterId id="2147483710" r:id="rId13"/>
    <p:sldMasterId id="2147483715" r:id="rId14"/>
  </p:sldMasterIdLst>
  <p:notesMasterIdLst>
    <p:notesMasterId r:id="rId33"/>
  </p:notesMasterIdLst>
  <p:handoutMasterIdLst>
    <p:handoutMasterId r:id="rId34"/>
  </p:handoutMasterIdLst>
  <p:sldIdLst>
    <p:sldId id="256" r:id="rId15"/>
    <p:sldId id="257" r:id="rId16"/>
    <p:sldId id="264" r:id="rId17"/>
    <p:sldId id="349" r:id="rId18"/>
    <p:sldId id="353" r:id="rId19"/>
    <p:sldId id="354" r:id="rId20"/>
    <p:sldId id="345" r:id="rId21"/>
    <p:sldId id="346" r:id="rId22"/>
    <p:sldId id="343" r:id="rId23"/>
    <p:sldId id="259" r:id="rId24"/>
    <p:sldId id="351" r:id="rId25"/>
    <p:sldId id="352" r:id="rId26"/>
    <p:sldId id="348" r:id="rId27"/>
    <p:sldId id="350" r:id="rId28"/>
    <p:sldId id="339" r:id="rId29"/>
    <p:sldId id="342" r:id="rId30"/>
    <p:sldId id="341" r:id="rId31"/>
    <p:sldId id="32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C3F33A-708E-1B43-C893-CD8FF36A412A}" name="Virginia Early" initials="VE" userId="S::vearly@cde.ca.gov::42929ea7-4389-4ffc-bd0b-f8133d7ef99f" providerId="AD"/>
  <p188:author id="{5FE3017A-E5DB-B171-9214-28469186A366}" name="Alana Andrade" initials="AA" userId="S::aandrade@cde.ca.gov::d336b2b8-3478-4328-8ca2-dbdae80dba75" providerId="AD"/>
  <p188:author id="{19A4E8D3-7556-E75D-58B0-40467B081C92}" name="Jordan Clegg" initials="JC" userId="S::jclegg@cde.ca.gov::337849d6-6fc7-4f05-a7ed-c724ee339b5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Lisa Velarde" initials="LV" lastIdx="2" clrIdx="6">
    <p:extLst>
      <p:ext uri="{19B8F6BF-5375-455C-9EA6-DF929625EA0E}">
        <p15:presenceInfo xmlns:p15="http://schemas.microsoft.com/office/powerpoint/2012/main" userId="S::lvelarde@cde.ca.gov::b29271e0-9596-4652-8d1f-ee6415fef153" providerId="AD"/>
      </p:ext>
    </p:extLst>
  </p:cmAuthor>
  <p:cmAuthor id="1" name="Stephen Propheter" initials="SP" lastIdx="6" clrIdx="0">
    <p:extLst>
      <p:ext uri="{19B8F6BF-5375-455C-9EA6-DF929625EA0E}">
        <p15:presenceInfo xmlns:p15="http://schemas.microsoft.com/office/powerpoint/2012/main" userId="Stephen Propheter" providerId="None"/>
      </p:ext>
    </p:extLst>
  </p:cmAuthor>
  <p:cmAuthor id="8" name="Virginia Early" initials="VE" lastIdx="7" clrIdx="7">
    <p:extLst>
      <p:ext uri="{19B8F6BF-5375-455C-9EA6-DF929625EA0E}">
        <p15:presenceInfo xmlns:p15="http://schemas.microsoft.com/office/powerpoint/2012/main" userId="S::vearly@cde.ca.gov::42929ea7-4389-4ffc-bd0b-f8133d7ef99f" providerId="AD"/>
      </p:ext>
    </p:extLst>
  </p:cmAuthor>
  <p:cmAuthor id="2" name="Stephen Propheter" initials="SP [2]" lastIdx="1" clrIdx="1">
    <p:extLst>
      <p:ext uri="{19B8F6BF-5375-455C-9EA6-DF929625EA0E}">
        <p15:presenceInfo xmlns:p15="http://schemas.microsoft.com/office/powerpoint/2012/main" userId="S::spropheter@cde.ca.gov::11fb58e5-2f2b-4a13-b081-018d2675a5df" providerId="AD"/>
      </p:ext>
    </p:extLst>
  </p:cmAuthor>
  <p:cmAuthor id="9" name="Deborah Rawson" initials="DR" lastIdx="1" clrIdx="8">
    <p:extLst>
      <p:ext uri="{19B8F6BF-5375-455C-9EA6-DF929625EA0E}">
        <p15:presenceInfo xmlns:p15="http://schemas.microsoft.com/office/powerpoint/2012/main" userId="S::drawson@cde.ca.gov::2f0d460a-3495-447f-b659-97078766951f" providerId="AD"/>
      </p:ext>
    </p:extLst>
  </p:cmAuthor>
  <p:cmAuthor id="3" name="Alana Andrade" initials="AA" lastIdx="13" clrIdx="2">
    <p:extLst>
      <p:ext uri="{19B8F6BF-5375-455C-9EA6-DF929625EA0E}">
        <p15:presenceInfo xmlns:p15="http://schemas.microsoft.com/office/powerpoint/2012/main" userId="S::aandrade@cde.ca.gov::d336b2b8-3478-4328-8ca2-dbdae80dba75" providerId="AD"/>
      </p:ext>
    </p:extLst>
  </p:cmAuthor>
  <p:cmAuthor id="4" name="Guadalupe Romo-Zendejas" initials="GR" lastIdx="4" clrIdx="3">
    <p:extLst>
      <p:ext uri="{19B8F6BF-5375-455C-9EA6-DF929625EA0E}">
        <p15:presenceInfo xmlns:p15="http://schemas.microsoft.com/office/powerpoint/2012/main" userId="S::gromozen@cde.ca.gov::5e4ed504-c1ee-4638-9087-8619f31f710a" providerId="AD"/>
      </p:ext>
    </p:extLst>
  </p:cmAuthor>
  <p:cmAuthor id="5" name="Barbara Lindsay" initials="BL" lastIdx="7" clrIdx="4">
    <p:extLst>
      <p:ext uri="{19B8F6BF-5375-455C-9EA6-DF929625EA0E}">
        <p15:presenceInfo xmlns:p15="http://schemas.microsoft.com/office/powerpoint/2012/main" userId="S::blindsay@cde.ca.gov::f58b8608-a674-4040-9f2a-f7fe56db570d" providerId="AD"/>
      </p:ext>
    </p:extLst>
  </p:cmAuthor>
  <p:cmAuthor id="6" name="Erica Otiono" initials="EO" lastIdx="3" clrIdx="5">
    <p:extLst>
      <p:ext uri="{19B8F6BF-5375-455C-9EA6-DF929625EA0E}">
        <p15:presenceInfo xmlns:p15="http://schemas.microsoft.com/office/powerpoint/2012/main" userId="S::eotiono@cde.ca.gov::e3afcc2f-f1f8-4d0d-baeb-5e275a816c2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0"/>
    <a:srgbClr val="0C4A6D"/>
    <a:srgbClr val="80FF80"/>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90A4E9-921B-4849-9EA4-6FC5818B640B}" v="68" dt="2021-02-04T18:10:52.367"/>
    <p1510:client id="{0BD81E84-6A8E-4822-A599-73B25CB56E72}" v="347" dt="2021-02-05T01:24:49.094"/>
    <p1510:client id="{195BC18B-2F97-46F8-8159-AD24AB139F26}" v="948" dt="2021-02-04T16:12:15.603"/>
    <p1510:client id="{365486AF-03A7-4E38-B93D-D5956DCADE06}" v="104" dt="2021-02-04T21:49:42.459"/>
    <p1510:client id="{4149B2B4-4294-42EE-8105-E0B13F483FAC}" v="1741" dt="2021-02-04T22:38:44.085"/>
    <p1510:client id="{5843BC87-F07F-409A-B8E5-8949BEE1B7E4}" v="34" dt="2021-02-05T08:33:02.884"/>
    <p1510:client id="{624F9C4C-4E63-4520-9A49-7D938BD69D26}" v="1" dt="2021-02-05T00:13:43"/>
    <p1510:client id="{658E2C80-2FEA-44D1-9A05-F1DF7F351C7C}" v="673" dt="2021-02-04T17:31:49.739"/>
    <p1510:client id="{86A45C2A-0015-420D-84E8-FFD137DB3B29}" v="40" dt="2021-02-04T23:44:30.262"/>
    <p1510:client id="{8A02EE27-C08C-4568-B649-216DBD94C689}" v="79" dt="2021-02-05T16:26:31.728"/>
    <p1510:client id="{A77F7114-7145-436A-B786-2CCEB10BA06C}" v="2" dt="2021-02-05T00:52:19.211"/>
    <p1510:client id="{FC79A9B4-F827-4694-B503-BDDE5599BD74}" v="6" dt="2021-02-05T15:51:01.630"/>
    <p1510:client id="{FC8FAA2C-C608-46AC-A779-BC820113E8BA}" v="330" dt="2021-02-04T19:47:55.9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3814" autoAdjust="0"/>
    <p:restoredTop sz="89229" autoAdjust="0"/>
  </p:normalViewPr>
  <p:slideViewPr>
    <p:cSldViewPr snapToGrid="0">
      <p:cViewPr varScale="1">
        <p:scale>
          <a:sx n="109" d="100"/>
          <a:sy n="109" d="100"/>
        </p:scale>
        <p:origin x="1416"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7.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11/16/2023</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11/16/2023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1805921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a:p>
        </p:txBody>
      </p:sp>
    </p:spTree>
    <p:extLst>
      <p:ext uri="{BB962C8B-B14F-4D97-AF65-F5344CB8AC3E}">
        <p14:creationId xmlns:p14="http://schemas.microsoft.com/office/powerpoint/2010/main" val="2465369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a:p>
        </p:txBody>
      </p:sp>
    </p:spTree>
    <p:extLst>
      <p:ext uri="{BB962C8B-B14F-4D97-AF65-F5344CB8AC3E}">
        <p14:creationId xmlns:p14="http://schemas.microsoft.com/office/powerpoint/2010/main" val="3891452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a:p>
        </p:txBody>
      </p:sp>
    </p:spTree>
    <p:extLst>
      <p:ext uri="{BB962C8B-B14F-4D97-AF65-F5344CB8AC3E}">
        <p14:creationId xmlns:p14="http://schemas.microsoft.com/office/powerpoint/2010/main" val="3375076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a:p>
        </p:txBody>
      </p:sp>
    </p:spTree>
    <p:extLst>
      <p:ext uri="{BB962C8B-B14F-4D97-AF65-F5344CB8AC3E}">
        <p14:creationId xmlns:p14="http://schemas.microsoft.com/office/powerpoint/2010/main" val="2854683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14</a:t>
            </a:fld>
            <a:endParaRPr lang="en-US"/>
          </a:p>
        </p:txBody>
      </p:sp>
    </p:spTree>
    <p:extLst>
      <p:ext uri="{BB962C8B-B14F-4D97-AF65-F5344CB8AC3E}">
        <p14:creationId xmlns:p14="http://schemas.microsoft.com/office/powerpoint/2010/main" val="3497530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15</a:t>
            </a:fld>
            <a:endParaRPr lang="en-US"/>
          </a:p>
        </p:txBody>
      </p:sp>
    </p:spTree>
    <p:extLst>
      <p:ext uri="{BB962C8B-B14F-4D97-AF65-F5344CB8AC3E}">
        <p14:creationId xmlns:p14="http://schemas.microsoft.com/office/powerpoint/2010/main" val="4248585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16</a:t>
            </a:fld>
            <a:endParaRPr lang="en-US"/>
          </a:p>
        </p:txBody>
      </p:sp>
    </p:spTree>
    <p:extLst>
      <p:ext uri="{BB962C8B-B14F-4D97-AF65-F5344CB8AC3E}">
        <p14:creationId xmlns:p14="http://schemas.microsoft.com/office/powerpoint/2010/main" val="3889211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17</a:t>
            </a:fld>
            <a:endParaRPr lang="en-US"/>
          </a:p>
        </p:txBody>
      </p:sp>
    </p:spTree>
    <p:extLst>
      <p:ext uri="{BB962C8B-B14F-4D97-AF65-F5344CB8AC3E}">
        <p14:creationId xmlns:p14="http://schemas.microsoft.com/office/powerpoint/2010/main" val="1307711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18</a:t>
            </a:fld>
            <a:endParaRPr lang="en-US"/>
          </a:p>
        </p:txBody>
      </p:sp>
    </p:spTree>
    <p:extLst>
      <p:ext uri="{BB962C8B-B14F-4D97-AF65-F5344CB8AC3E}">
        <p14:creationId xmlns:p14="http://schemas.microsoft.com/office/powerpoint/2010/main" val="1651216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a:p>
        </p:txBody>
      </p:sp>
    </p:spTree>
    <p:extLst>
      <p:ext uri="{BB962C8B-B14F-4D97-AF65-F5344CB8AC3E}">
        <p14:creationId xmlns:p14="http://schemas.microsoft.com/office/powerpoint/2010/main" val="2865992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a:p>
        </p:txBody>
      </p:sp>
    </p:spTree>
    <p:extLst>
      <p:ext uri="{BB962C8B-B14F-4D97-AF65-F5344CB8AC3E}">
        <p14:creationId xmlns:p14="http://schemas.microsoft.com/office/powerpoint/2010/main" val="2410401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3707852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a:p>
        </p:txBody>
      </p:sp>
    </p:spTree>
    <p:extLst>
      <p:ext uri="{BB962C8B-B14F-4D97-AF65-F5344CB8AC3E}">
        <p14:creationId xmlns:p14="http://schemas.microsoft.com/office/powerpoint/2010/main" val="3086408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a:p>
        </p:txBody>
      </p:sp>
    </p:spTree>
    <p:extLst>
      <p:ext uri="{BB962C8B-B14F-4D97-AF65-F5344CB8AC3E}">
        <p14:creationId xmlns:p14="http://schemas.microsoft.com/office/powerpoint/2010/main" val="1675372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7</a:t>
            </a:fld>
            <a:endParaRPr lang="en-US"/>
          </a:p>
        </p:txBody>
      </p:sp>
    </p:spTree>
    <p:extLst>
      <p:ext uri="{BB962C8B-B14F-4D97-AF65-F5344CB8AC3E}">
        <p14:creationId xmlns:p14="http://schemas.microsoft.com/office/powerpoint/2010/main" val="1822436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8</a:t>
            </a:fld>
            <a:endParaRPr lang="en-US"/>
          </a:p>
        </p:txBody>
      </p:sp>
    </p:spTree>
    <p:extLst>
      <p:ext uri="{BB962C8B-B14F-4D97-AF65-F5344CB8AC3E}">
        <p14:creationId xmlns:p14="http://schemas.microsoft.com/office/powerpoint/2010/main" val="2021796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buFont typeface="Arial"/>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a:p>
        </p:txBody>
      </p:sp>
    </p:spTree>
    <p:extLst>
      <p:ext uri="{BB962C8B-B14F-4D97-AF65-F5344CB8AC3E}">
        <p14:creationId xmlns:p14="http://schemas.microsoft.com/office/powerpoint/2010/main" val="51271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20" y="182881"/>
            <a:ext cx="11680022" cy="1478280"/>
          </a:xfrm>
        </p:spPr>
        <p:txBody>
          <a:bodyPr anchor="ctr"/>
          <a:lstStyle>
            <a:lvl1pPr algn="ctr">
              <a:defRPr sz="6000">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77DEE983-71A8-42AF-8B02-DF032CB2DD26}"/>
              </a:ext>
            </a:extLst>
          </p:cNvPr>
          <p:cNvSpPr>
            <a:spLocks noGrp="1"/>
          </p:cNvSpPr>
          <p:nvPr>
            <p:ph sz="quarter" idx="10"/>
          </p:nvPr>
        </p:nvSpPr>
        <p:spPr>
          <a:xfrm>
            <a:off x="1514475" y="1800225"/>
            <a:ext cx="9260205" cy="3136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6585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B4C23D04-3364-48A1-8C52-3E096EB1D032}"/>
              </a:ext>
            </a:extLst>
          </p:cNvPr>
          <p:cNvSpPr>
            <a:spLocks noGrp="1"/>
          </p:cNvSpPr>
          <p:nvPr>
            <p:ph type="sldNum" sz="quarter" idx="10"/>
          </p:nvPr>
        </p:nvSpPr>
        <p:spPr/>
        <p:txBody>
          <a:bodyPr/>
          <a:lstStyle/>
          <a:p>
            <a:fld id="{80F8AE4B-A7EE-4FB3-A75F-5EC0F3EAC8DD}" type="slidenum">
              <a:rPr lang="en-US" smtClean="0"/>
              <a:pPr/>
              <a:t>‹#›</a:t>
            </a:fld>
            <a:endParaRPr lang="en-US"/>
          </a:p>
        </p:txBody>
      </p:sp>
    </p:spTree>
    <p:extLst>
      <p:ext uri="{BB962C8B-B14F-4D97-AF65-F5344CB8AC3E}">
        <p14:creationId xmlns:p14="http://schemas.microsoft.com/office/powerpoint/2010/main" val="1543729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706ABE33-0FEF-4AEF-BB15-35E38E99C1C3}"/>
              </a:ext>
            </a:extLst>
          </p:cNvPr>
          <p:cNvSpPr>
            <a:spLocks noGrp="1"/>
          </p:cNvSpPr>
          <p:nvPr>
            <p:ph type="sldNum" sz="quarter" idx="10"/>
          </p:nvPr>
        </p:nvSpPr>
        <p:spPr/>
        <p:txBody>
          <a:bodyPr/>
          <a:lstStyle/>
          <a:p>
            <a:fld id="{80F8AE4B-A7EE-4FB3-A75F-5EC0F3EAC8DD}" type="slidenum">
              <a:rPr lang="en-US" smtClean="0"/>
              <a:pPr/>
              <a:t>‹#›</a:t>
            </a:fld>
            <a:endParaRPr lang="en-US"/>
          </a:p>
        </p:txBody>
      </p:sp>
    </p:spTree>
    <p:extLst>
      <p:ext uri="{BB962C8B-B14F-4D97-AF65-F5344CB8AC3E}">
        <p14:creationId xmlns:p14="http://schemas.microsoft.com/office/powerpoint/2010/main" val="1232188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FEED103B-1061-4ECB-8ABC-3201A14B7F50}"/>
              </a:ext>
            </a:extLst>
          </p:cNvPr>
          <p:cNvSpPr>
            <a:spLocks noGrp="1"/>
          </p:cNvSpPr>
          <p:nvPr>
            <p:ph type="sldNum" sz="quarter" idx="10"/>
          </p:nvPr>
        </p:nvSpPr>
        <p:spPr/>
        <p:txBody>
          <a:bodyPr/>
          <a:lstStyle/>
          <a:p>
            <a:fld id="{80F8AE4B-A7EE-4FB3-A75F-5EC0F3EAC8DD}" type="slidenum">
              <a:rPr lang="en-US" smtClean="0"/>
              <a:pPr/>
              <a:t>‹#›</a:t>
            </a:fld>
            <a:endParaRPr lang="en-US"/>
          </a:p>
        </p:txBody>
      </p:sp>
    </p:spTree>
    <p:extLst>
      <p:ext uri="{BB962C8B-B14F-4D97-AF65-F5344CB8AC3E}">
        <p14:creationId xmlns:p14="http://schemas.microsoft.com/office/powerpoint/2010/main" val="2905458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B5564E71-7449-4903-AD7B-86B66FDFDF18}"/>
              </a:ext>
            </a:extLst>
          </p:cNvPr>
          <p:cNvSpPr>
            <a:spLocks noGrp="1"/>
          </p:cNvSpPr>
          <p:nvPr>
            <p:ph type="sldNum" sz="quarter" idx="10"/>
          </p:nvPr>
        </p:nvSpPr>
        <p:spPr/>
        <p:txBody>
          <a:bodyPr/>
          <a:lstStyle/>
          <a:p>
            <a:fld id="{33C4B14C-B406-442F-8D71-668A674C5C47}" type="slidenum">
              <a:rPr lang="en-US" smtClean="0"/>
              <a:pPr/>
              <a:t>‹#›</a:t>
            </a:fld>
            <a:endParaRPr lang="en-US"/>
          </a:p>
        </p:txBody>
      </p:sp>
    </p:spTree>
    <p:extLst>
      <p:ext uri="{BB962C8B-B14F-4D97-AF65-F5344CB8AC3E}">
        <p14:creationId xmlns:p14="http://schemas.microsoft.com/office/powerpoint/2010/main" val="4213720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8F49501A-B345-47C2-B9AC-C16D979C720F}"/>
              </a:ext>
            </a:extLst>
          </p:cNvPr>
          <p:cNvSpPr>
            <a:spLocks noGrp="1"/>
          </p:cNvSpPr>
          <p:nvPr>
            <p:ph type="sldNum" sz="quarter" idx="10"/>
          </p:nvPr>
        </p:nvSpPr>
        <p:spPr/>
        <p:txBody>
          <a:bodyPr/>
          <a:lstStyle/>
          <a:p>
            <a:fld id="{33C4B14C-B406-442F-8D71-668A674C5C47}" type="slidenum">
              <a:rPr lang="en-US" smtClean="0"/>
              <a:pPr/>
              <a:t>‹#›</a:t>
            </a:fld>
            <a:endParaRPr lang="en-US"/>
          </a:p>
        </p:txBody>
      </p:sp>
    </p:spTree>
    <p:extLst>
      <p:ext uri="{BB962C8B-B14F-4D97-AF65-F5344CB8AC3E}">
        <p14:creationId xmlns:p14="http://schemas.microsoft.com/office/powerpoint/2010/main" val="3612507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EB0907EB-609B-4428-ACD3-90246188C64B}"/>
              </a:ext>
            </a:extLst>
          </p:cNvPr>
          <p:cNvSpPr>
            <a:spLocks noGrp="1"/>
          </p:cNvSpPr>
          <p:nvPr>
            <p:ph type="sldNum" sz="quarter" idx="10"/>
          </p:nvPr>
        </p:nvSpPr>
        <p:spPr/>
        <p:txBody>
          <a:bodyPr/>
          <a:lstStyle/>
          <a:p>
            <a:fld id="{33C4B14C-B406-442F-8D71-668A674C5C47}" type="slidenum">
              <a:rPr lang="en-US" smtClean="0"/>
              <a:pPr/>
              <a:t>‹#›</a:t>
            </a:fld>
            <a:endParaRPr lang="en-US"/>
          </a:p>
        </p:txBody>
      </p:sp>
    </p:spTree>
    <p:extLst>
      <p:ext uri="{BB962C8B-B14F-4D97-AF65-F5344CB8AC3E}">
        <p14:creationId xmlns:p14="http://schemas.microsoft.com/office/powerpoint/2010/main" val="1345420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748797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normAutofit/>
          </a:bodyPr>
          <a:lstStyle>
            <a:lvl1pPr>
              <a:defRPr sz="3800" b="1"/>
            </a:lvl1p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a:solidFill>
                  <a:schemeClr val="bg1"/>
                </a:solidFill>
              </a:defRPr>
            </a:lvl3pPr>
            <a:lvl4pPr marL="1657350" indent="-285750">
              <a:buFont typeface="Wingdings" panose="05000000000000000000" pitchFamily="2" charset="2"/>
              <a:buChar char="§"/>
              <a:defRPr>
                <a:solidFill>
                  <a:schemeClr val="bg1"/>
                </a:solidFill>
              </a:defRPr>
            </a:lvl4pPr>
            <a:lvl5pPr marL="2114550" indent="-285750">
              <a:buFont typeface="Wingdings" panose="05000000000000000000" pitchFamily="2" charset="2"/>
              <a:buChar char="v"/>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1EEB7F6-0C65-4A88-BD3C-24AC894FE85B}"/>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253080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marL="1600200" indent="-228600">
              <a:buFont typeface="Wingdings" panose="05000000000000000000" pitchFamily="2" charset="2"/>
              <a:buChar char="§"/>
              <a:defRPr sz="24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hasCustomPrompt="1"/>
          </p:nvPr>
        </p:nvSpPr>
        <p:spPr>
          <a:xfrm>
            <a:off x="152400" y="1638300"/>
            <a:ext cx="5852160" cy="5015901"/>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341A1727-E17E-46EE-B40A-8B7F00CA5301}"/>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2075933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14CF5B4F-051D-4897-BF09-E083248B0A2A}"/>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1834092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54B70A05-58F7-4F52-9875-CBBCA8B5E9B4}"/>
              </a:ext>
            </a:extLst>
          </p:cNvPr>
          <p:cNvSpPr>
            <a:spLocks noGrp="1"/>
          </p:cNvSpPr>
          <p:nvPr>
            <p:ph type="sldNum" sz="quarter" idx="10"/>
          </p:nvPr>
        </p:nvSpPr>
        <p:spPr/>
        <p:txBody>
          <a:bodyPr/>
          <a:lstStyle/>
          <a:p>
            <a:fld id="{B6F27B01-A2D5-45F4-B454-68E183B7CC34}" type="slidenum">
              <a:rPr lang="en-US" smtClean="0"/>
              <a:pPr/>
              <a:t>‹#›</a:t>
            </a:fld>
            <a:endParaRPr lang="en-US"/>
          </a:p>
        </p:txBody>
      </p:sp>
    </p:spTree>
    <p:extLst>
      <p:ext uri="{BB962C8B-B14F-4D97-AF65-F5344CB8AC3E}">
        <p14:creationId xmlns:p14="http://schemas.microsoft.com/office/powerpoint/2010/main" val="2670992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AA8645B7-F339-415C-9DE7-347D9B05EADF}"/>
              </a:ext>
            </a:extLst>
          </p:cNvPr>
          <p:cNvSpPr>
            <a:spLocks noGrp="1"/>
          </p:cNvSpPr>
          <p:nvPr>
            <p:ph type="sldNum" sz="quarter" idx="10"/>
          </p:nvPr>
        </p:nvSpPr>
        <p:spPr/>
        <p:txBody>
          <a:bodyPr/>
          <a:lstStyle/>
          <a:p>
            <a:fld id="{B6F27B01-A2D5-45F4-B454-68E183B7CC34}" type="slidenum">
              <a:rPr lang="en-US" smtClean="0"/>
              <a:pPr/>
              <a:t>‹#›</a:t>
            </a:fld>
            <a:endParaRPr lang="en-US"/>
          </a:p>
        </p:txBody>
      </p:sp>
    </p:spTree>
    <p:extLst>
      <p:ext uri="{BB962C8B-B14F-4D97-AF65-F5344CB8AC3E}">
        <p14:creationId xmlns:p14="http://schemas.microsoft.com/office/powerpoint/2010/main" val="997246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599E7ADF-5D38-40A1-9364-DE3CA5509A78}"/>
              </a:ext>
            </a:extLst>
          </p:cNvPr>
          <p:cNvSpPr>
            <a:spLocks noGrp="1"/>
          </p:cNvSpPr>
          <p:nvPr>
            <p:ph type="sldNum" sz="quarter" idx="10"/>
          </p:nvPr>
        </p:nvSpPr>
        <p:spPr/>
        <p:txBody>
          <a:bodyPr/>
          <a:lstStyle/>
          <a:p>
            <a:fld id="{B6F27B01-A2D5-45F4-B454-68E183B7CC34}" type="slidenum">
              <a:rPr lang="en-US" smtClean="0"/>
              <a:pPr/>
              <a:t>‹#›</a:t>
            </a:fld>
            <a:endParaRPr lang="en-US"/>
          </a:p>
        </p:txBody>
      </p:sp>
    </p:spTree>
    <p:extLst>
      <p:ext uri="{BB962C8B-B14F-4D97-AF65-F5344CB8AC3E}">
        <p14:creationId xmlns:p14="http://schemas.microsoft.com/office/powerpoint/2010/main" val="39160447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CAC85D82-F00D-4AD9-9A23-92CD90EA7A29}"/>
              </a:ext>
            </a:extLst>
          </p:cNvPr>
          <p:cNvSpPr>
            <a:spLocks noGrp="1"/>
          </p:cNvSpPr>
          <p:nvPr>
            <p:ph type="sldNum" sz="quarter" idx="10"/>
          </p:nvPr>
        </p:nvSpPr>
        <p:spPr/>
        <p:txBody>
          <a:bodyPr/>
          <a:lstStyle/>
          <a:p>
            <a:fld id="{B6F27B01-A2D5-45F4-B454-68E183B7CC34}" type="slidenum">
              <a:rPr lang="en-US" smtClean="0"/>
              <a:pPr/>
              <a:t>‹#›</a:t>
            </a:fld>
            <a:endParaRPr lang="en-US"/>
          </a:p>
        </p:txBody>
      </p:sp>
    </p:spTree>
    <p:extLst>
      <p:ext uri="{BB962C8B-B14F-4D97-AF65-F5344CB8AC3E}">
        <p14:creationId xmlns:p14="http://schemas.microsoft.com/office/powerpoint/2010/main" val="1033471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DECFF536-4803-4D5C-8502-AB818EA5A8F9}"/>
              </a:ext>
            </a:extLst>
          </p:cNvPr>
          <p:cNvSpPr>
            <a:spLocks noGrp="1"/>
          </p:cNvSpPr>
          <p:nvPr>
            <p:ph type="sldNum" sz="quarter" idx="10"/>
          </p:nvPr>
        </p:nvSpPr>
        <p:spPr/>
        <p:txBody>
          <a:bodyPr/>
          <a:lstStyle>
            <a:lvl1pPr>
              <a:defRPr>
                <a:solidFill>
                  <a:srgbClr val="0C4A6D"/>
                </a:solidFill>
              </a:defRPr>
            </a:lvl1pPr>
          </a:lstStyle>
          <a:p>
            <a:fld id="{297AC809-9834-4FA4-B6F7-B5523D8812EF}" type="slidenum">
              <a:rPr lang="en-US" smtClean="0"/>
              <a:pPr/>
              <a:t>‹#›</a:t>
            </a:fld>
            <a:endParaRPr lang="en-US"/>
          </a:p>
        </p:txBody>
      </p:sp>
    </p:spTree>
    <p:extLst>
      <p:ext uri="{BB962C8B-B14F-4D97-AF65-F5344CB8AC3E}">
        <p14:creationId xmlns:p14="http://schemas.microsoft.com/office/powerpoint/2010/main" val="2789737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FC3DED18-332A-429B-A990-C9E1F271CFDF}"/>
              </a:ext>
            </a:extLst>
          </p:cNvPr>
          <p:cNvSpPr>
            <a:spLocks noGrp="1"/>
          </p:cNvSpPr>
          <p:nvPr>
            <p:ph type="sldNum" sz="quarter" idx="10"/>
          </p:nvPr>
        </p:nvSpPr>
        <p:spPr/>
        <p:txBody>
          <a:bodyPr/>
          <a:lstStyle/>
          <a:p>
            <a:fld id="{297AC809-9834-4FA4-B6F7-B5523D8812EF}" type="slidenum">
              <a:rPr lang="en-US" smtClean="0"/>
              <a:pPr/>
              <a:t>‹#›</a:t>
            </a:fld>
            <a:endParaRPr lang="en-US"/>
          </a:p>
        </p:txBody>
      </p:sp>
    </p:spTree>
    <p:extLst>
      <p:ext uri="{BB962C8B-B14F-4D97-AF65-F5344CB8AC3E}">
        <p14:creationId xmlns:p14="http://schemas.microsoft.com/office/powerpoint/2010/main" val="423396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2A4F0585-08F3-4740-8B27-11E3B730B310}"/>
              </a:ext>
            </a:extLst>
          </p:cNvPr>
          <p:cNvSpPr>
            <a:spLocks noGrp="1"/>
          </p:cNvSpPr>
          <p:nvPr>
            <p:ph type="sldNum" sz="quarter" idx="10"/>
          </p:nvPr>
        </p:nvSpPr>
        <p:spPr/>
        <p:txBody>
          <a:bodyPr/>
          <a:lstStyle/>
          <a:p>
            <a:fld id="{297AC809-9834-4FA4-B6F7-B5523D8812EF}" type="slidenum">
              <a:rPr lang="en-US" smtClean="0"/>
              <a:pPr/>
              <a:t>‹#›</a:t>
            </a:fld>
            <a:endParaRPr lang="en-US"/>
          </a:p>
        </p:txBody>
      </p:sp>
    </p:spTree>
    <p:extLst>
      <p:ext uri="{BB962C8B-B14F-4D97-AF65-F5344CB8AC3E}">
        <p14:creationId xmlns:p14="http://schemas.microsoft.com/office/powerpoint/2010/main" val="34511687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A19F78FC-3606-4592-8589-3CD4761A15E1}"/>
              </a:ext>
            </a:extLst>
          </p:cNvPr>
          <p:cNvSpPr>
            <a:spLocks noGrp="1"/>
          </p:cNvSpPr>
          <p:nvPr>
            <p:ph type="sldNum" sz="quarter" idx="10"/>
          </p:nvPr>
        </p:nvSpPr>
        <p:spPr/>
        <p:txBody>
          <a:bodyPr/>
          <a:lstStyle/>
          <a:p>
            <a:fld id="{297AC809-9834-4FA4-B6F7-B5523D8812EF}" type="slidenum">
              <a:rPr lang="en-US" smtClean="0"/>
              <a:pPr/>
              <a:t>‹#›</a:t>
            </a:fld>
            <a:endParaRPr lang="en-US"/>
          </a:p>
        </p:txBody>
      </p:sp>
    </p:spTree>
    <p:extLst>
      <p:ext uri="{BB962C8B-B14F-4D97-AF65-F5344CB8AC3E}">
        <p14:creationId xmlns:p14="http://schemas.microsoft.com/office/powerpoint/2010/main" val="536300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896593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36555" y="2015632"/>
            <a:ext cx="2355839" cy="2380379"/>
          </a:xfrm>
          <a:prstGeom prst="rect">
            <a:avLst/>
          </a:prstGeom>
        </p:spPr>
      </p:pic>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964732" y="320530"/>
            <a:ext cx="6262536" cy="3347821"/>
          </a:xfrm>
        </p:spPr>
        <p:txBody>
          <a:bodyPr anchor="ctr"/>
          <a:lstStyle>
            <a:lvl1pPr algn="ctr">
              <a:defRPr sz="6000">
                <a:solidFill>
                  <a:schemeClr val="bg1"/>
                </a:solidFill>
              </a:defRPr>
            </a:lvl1pPr>
          </a:lstStyle>
          <a:p>
            <a:r>
              <a:rPr lang="en-US"/>
              <a:t>Click to edit Master title style</a:t>
            </a:r>
          </a:p>
        </p:txBody>
      </p:sp>
      <p:pic>
        <p:nvPicPr>
          <p:cNvPr id="7" name="Picture 4" descr="A picture containing icon&#10;&#10;Description automatically generated">
            <a:extLst>
              <a:ext uri="{FF2B5EF4-FFF2-40B4-BE49-F238E27FC236}">
                <a16:creationId xmlns:a16="http://schemas.microsoft.com/office/drawing/2014/main" id="{342E7CEF-D6BE-404A-BE66-1210F77C8D19}"/>
              </a:ext>
            </a:extLst>
          </p:cNvPr>
          <p:cNvPicPr>
            <a:picLocks noChangeAspect="1"/>
          </p:cNvPicPr>
          <p:nvPr userDrawn="1"/>
        </p:nvPicPr>
        <p:blipFill>
          <a:blip r:embed="rId3"/>
          <a:stretch>
            <a:fillRect/>
          </a:stretch>
        </p:blipFill>
        <p:spPr>
          <a:xfrm>
            <a:off x="9766479" y="1494205"/>
            <a:ext cx="1798266" cy="3435664"/>
          </a:xfrm>
          <a:prstGeom prst="rect">
            <a:avLst/>
          </a:prstGeom>
        </p:spPr>
      </p:pic>
      <p:sp>
        <p:nvSpPr>
          <p:cNvPr id="4" name="Content Placeholder 3">
            <a:extLst>
              <a:ext uri="{FF2B5EF4-FFF2-40B4-BE49-F238E27FC236}">
                <a16:creationId xmlns:a16="http://schemas.microsoft.com/office/drawing/2014/main" id="{50F1E088-9862-4D49-B4FB-C4A8EB4E8BB1}"/>
              </a:ext>
            </a:extLst>
          </p:cNvPr>
          <p:cNvSpPr>
            <a:spLocks noGrp="1"/>
          </p:cNvSpPr>
          <p:nvPr>
            <p:ph sz="quarter" idx="10"/>
          </p:nvPr>
        </p:nvSpPr>
        <p:spPr>
          <a:xfrm>
            <a:off x="2965450" y="3998913"/>
            <a:ext cx="6261100" cy="641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36722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62ED138C-049F-453B-89D6-4FE4E464ABD1}"/>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pic>
        <p:nvPicPr>
          <p:cNvPr id="4" name="Picture 3" descr="See the source image">
            <a:extLst>
              <a:ext uri="{FF2B5EF4-FFF2-40B4-BE49-F238E27FC236}">
                <a16:creationId xmlns:a16="http://schemas.microsoft.com/office/drawing/2014/main" id="{59DA1F0A-11FE-4048-9856-F99DA11F8ADE}"/>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63424" y="4298650"/>
            <a:ext cx="1209151" cy="2405739"/>
          </a:xfrm>
          <a:prstGeom prst="rect">
            <a:avLst/>
          </a:prstGeom>
          <a:noFill/>
          <a:ln>
            <a:noFill/>
          </a:ln>
        </p:spPr>
      </p:pic>
      <p:sp>
        <p:nvSpPr>
          <p:cNvPr id="5" name="Slide Number Placeholder 4">
            <a:extLst>
              <a:ext uri="{FF2B5EF4-FFF2-40B4-BE49-F238E27FC236}">
                <a16:creationId xmlns:a16="http://schemas.microsoft.com/office/drawing/2014/main" id="{56D8E45E-5814-4922-8D60-6F04340A654F}"/>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42359511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1"/>
            <a:ext cx="11887200" cy="4419600"/>
          </a:xfrm>
        </p:spPr>
        <p:txBody>
          <a:bodyPr>
            <a:normAutofit/>
          </a:bodyPr>
          <a:lstStyle>
            <a:lvl1pPr>
              <a:defRPr sz="3200"/>
            </a:lvl1pPr>
            <a:lvl2pPr>
              <a:defRPr sz="2800"/>
            </a:lvl2pPr>
          </a:lstStyle>
          <a:p>
            <a:pPr lvl="0"/>
            <a:r>
              <a:rPr lang="en-US"/>
              <a:t>Click to edit Master text styles</a:t>
            </a:r>
          </a:p>
          <a:p>
            <a:pPr lvl="1"/>
            <a:r>
              <a:rPr lang="en-US"/>
              <a:t>Second level</a:t>
            </a:r>
          </a:p>
        </p:txBody>
      </p:sp>
      <p:pic>
        <p:nvPicPr>
          <p:cNvPr id="4" name="Picture 5" descr="A picture containing logo&#10;&#10;Description automatically generated">
            <a:extLst>
              <a:ext uri="{FF2B5EF4-FFF2-40B4-BE49-F238E27FC236}">
                <a16:creationId xmlns:a16="http://schemas.microsoft.com/office/drawing/2014/main" id="{EC242D72-02E1-47EB-8FAF-3685D1108D3F}"/>
              </a:ext>
            </a:extLst>
          </p:cNvPr>
          <p:cNvPicPr>
            <a:picLocks noChangeAspect="1"/>
          </p:cNvPicPr>
          <p:nvPr userDrawn="1"/>
        </p:nvPicPr>
        <p:blipFill>
          <a:blip r:embed="rId2"/>
          <a:stretch>
            <a:fillRect/>
          </a:stretch>
        </p:blipFill>
        <p:spPr>
          <a:xfrm>
            <a:off x="9666478" y="4586502"/>
            <a:ext cx="2043830" cy="2069780"/>
          </a:xfrm>
          <a:prstGeom prst="rect">
            <a:avLst/>
          </a:prstGeom>
        </p:spPr>
      </p:pic>
      <p:sp>
        <p:nvSpPr>
          <p:cNvPr id="5" name="Slide Number Placeholder 4">
            <a:extLst>
              <a:ext uri="{FF2B5EF4-FFF2-40B4-BE49-F238E27FC236}">
                <a16:creationId xmlns:a16="http://schemas.microsoft.com/office/drawing/2014/main" id="{27EB8A22-0D02-45A6-83C4-BF53EB5C1C50}"/>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15710660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299"/>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032EFF30-79C0-43AC-B860-EE9CC409DD2D}"/>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8965938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9ED01FDC-B69D-412F-A388-FAB53FDC0D65}"/>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marL="1600200" indent="-228600">
              <a:buFont typeface="Wingdings" panose="05000000000000000000" pitchFamily="2" charset="2"/>
              <a:buChar char="§"/>
              <a:defRPr sz="24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89659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2280557"/>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2280557"/>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
        <p:nvSpPr>
          <p:cNvPr id="7" name="Content Placeholder 6">
            <a:extLst>
              <a:ext uri="{FF2B5EF4-FFF2-40B4-BE49-F238E27FC236}">
                <a16:creationId xmlns:a16="http://schemas.microsoft.com/office/drawing/2014/main" id="{F1BA3769-9C0F-4F8D-A4FD-1D00A03775CE}"/>
              </a:ext>
            </a:extLst>
          </p:cNvPr>
          <p:cNvSpPr>
            <a:spLocks noGrp="1"/>
          </p:cNvSpPr>
          <p:nvPr>
            <p:ph sz="quarter" idx="11"/>
          </p:nvPr>
        </p:nvSpPr>
        <p:spPr>
          <a:xfrm>
            <a:off x="152400"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209AE68-C82E-40D7-A973-6A6322692771}"/>
              </a:ext>
            </a:extLst>
          </p:cNvPr>
          <p:cNvSpPr>
            <a:spLocks noGrp="1"/>
          </p:cNvSpPr>
          <p:nvPr>
            <p:ph sz="quarter" idx="12"/>
          </p:nvPr>
        </p:nvSpPr>
        <p:spPr>
          <a:xfrm>
            <a:off x="6188075"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00345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1053763820"/>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801563003"/>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87170700"/>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30694995"/>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71849D08-6696-4DD8-8389-FE964538D7AD}"/>
              </a:ext>
            </a:extLst>
          </p:cNvPr>
          <p:cNvSpPr>
            <a:spLocks noGrp="1"/>
          </p:cNvSpPr>
          <p:nvPr>
            <p:ph type="sldNum" sz="quarter" idx="10"/>
          </p:nvPr>
        </p:nvSpPr>
        <p:spPr/>
        <p:txBody>
          <a:bodyPr/>
          <a:lstStyle/>
          <a:p>
            <a:fld id="{0A2A1055-459E-4AC3-ACE0-742A8878B1FB}" type="slidenum">
              <a:rPr lang="en-US" smtClean="0"/>
              <a:pPr/>
              <a:t>‹#›</a:t>
            </a:fld>
            <a:endParaRPr lang="en-US"/>
          </a:p>
        </p:txBody>
      </p:sp>
    </p:spTree>
    <p:extLst>
      <p:ext uri="{BB962C8B-B14F-4D97-AF65-F5344CB8AC3E}">
        <p14:creationId xmlns:p14="http://schemas.microsoft.com/office/powerpoint/2010/main" val="1683886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493D2AC5-D2D1-4593-881B-E17BEFD057F1}"/>
              </a:ext>
            </a:extLst>
          </p:cNvPr>
          <p:cNvSpPr>
            <a:spLocks noGrp="1"/>
          </p:cNvSpPr>
          <p:nvPr>
            <p:ph type="sldNum" sz="quarter" idx="10"/>
          </p:nvPr>
        </p:nvSpPr>
        <p:spPr/>
        <p:txBody>
          <a:bodyPr/>
          <a:lstStyle/>
          <a:p>
            <a:fld id="{0A2A1055-459E-4AC3-ACE0-742A8878B1FB}" type="slidenum">
              <a:rPr lang="en-US" smtClean="0"/>
              <a:pPr/>
              <a:t>‹#›</a:t>
            </a:fld>
            <a:endParaRPr lang="en-US"/>
          </a:p>
        </p:txBody>
      </p:sp>
    </p:spTree>
    <p:extLst>
      <p:ext uri="{BB962C8B-B14F-4D97-AF65-F5344CB8AC3E}">
        <p14:creationId xmlns:p14="http://schemas.microsoft.com/office/powerpoint/2010/main" val="1251570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8FCCDC82-488F-49A3-92EE-BB31606E9BF9}"/>
              </a:ext>
            </a:extLst>
          </p:cNvPr>
          <p:cNvSpPr>
            <a:spLocks noGrp="1"/>
          </p:cNvSpPr>
          <p:nvPr>
            <p:ph type="sldNum" sz="quarter" idx="10"/>
          </p:nvPr>
        </p:nvSpPr>
        <p:spPr/>
        <p:txBody>
          <a:bodyPr/>
          <a:lstStyle/>
          <a:p>
            <a:fld id="{0A2A1055-459E-4AC3-ACE0-742A8878B1FB}" type="slidenum">
              <a:rPr lang="en-US" smtClean="0"/>
              <a:pPr/>
              <a:t>‹#›</a:t>
            </a:fld>
            <a:endParaRPr lang="en-US"/>
          </a:p>
        </p:txBody>
      </p:sp>
    </p:spTree>
    <p:extLst>
      <p:ext uri="{BB962C8B-B14F-4D97-AF65-F5344CB8AC3E}">
        <p14:creationId xmlns:p14="http://schemas.microsoft.com/office/powerpoint/2010/main" val="516547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BC561E7B-5EF9-49CF-B66F-D2E8237E8E62}"/>
              </a:ext>
            </a:extLst>
          </p:cNvPr>
          <p:cNvSpPr>
            <a:spLocks noGrp="1"/>
          </p:cNvSpPr>
          <p:nvPr>
            <p:ph type="sldNum" sz="quarter" idx="10"/>
          </p:nvPr>
        </p:nvSpPr>
        <p:spPr/>
        <p:txBody>
          <a:bodyPr/>
          <a:lstStyle/>
          <a:p>
            <a:fld id="{0A2A1055-459E-4AC3-ACE0-742A8878B1FB}" type="slidenum">
              <a:rPr lang="en-US" smtClean="0"/>
              <a:pPr/>
              <a:t>‹#›</a:t>
            </a:fld>
            <a:endParaRPr lang="en-US"/>
          </a:p>
        </p:txBody>
      </p:sp>
    </p:spTree>
    <p:extLst>
      <p:ext uri="{BB962C8B-B14F-4D97-AF65-F5344CB8AC3E}">
        <p14:creationId xmlns:p14="http://schemas.microsoft.com/office/powerpoint/2010/main" val="11310539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5" Type="http://schemas.openxmlformats.org/officeDocument/2006/relationships/theme" Target="../theme/theme11.xml"/><Relationship Id="rId4"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7.xml"/><Relationship Id="rId4" Type="http://schemas.openxmlformats.org/officeDocument/2006/relationships/slideLayout" Target="../slideLayouts/slideLayout29.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theme" Target="../theme/theme9.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bg1"/>
                </a:solidFill>
              </a:defRPr>
            </a:lvl1pPr>
          </a:lstStyle>
          <a:p>
            <a:fld id="{2AA74813-043C-43CB-9E82-7CAA19F31821}"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704" r:id="rId4"/>
    <p:sldLayoutId id="2147483658" r:id="rId5"/>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711" r:id="rId5"/>
    <p:sldLayoutId id="2147483712" r:id="rId6"/>
    <p:sldLayoutId id="2147483713" r:id="rId7"/>
    <p:sldLayoutId id="2147483714" r:id="rId8"/>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B3BEA52-1562-4A7C-84BB-21667EAB0C97}"/>
              </a:ext>
            </a:extLst>
          </p:cNvPr>
          <p:cNvSpPr>
            <a:spLocks noGrp="1"/>
          </p:cNvSpPr>
          <p:nvPr>
            <p:ph type="sldNum" sz="quarter" idx="4"/>
          </p:nvPr>
        </p:nvSpPr>
        <p:spPr>
          <a:xfrm>
            <a:off x="9296400" y="6289075"/>
            <a:ext cx="2743200" cy="365125"/>
          </a:xfrm>
          <a:prstGeom prst="rect">
            <a:avLst/>
          </a:prstGeom>
        </p:spPr>
        <p:txBody>
          <a:bodyPr vert="horz" lIns="91440" tIns="45720" rIns="91440" bIns="45720" rtlCol="0" anchor="ctr"/>
          <a:lstStyle>
            <a:lvl1pPr algn="r">
              <a:defRPr sz="2400">
                <a:solidFill>
                  <a:srgbClr val="0C4A6D"/>
                </a:solidFill>
              </a:defRPr>
            </a:lvl1pPr>
          </a:lstStyle>
          <a:p>
            <a:fld id="{0A2A1055-459E-4AC3-ACE0-742A8878B1FB}" type="slidenum">
              <a:rPr lang="en-US" smtClean="0"/>
              <a:pPr/>
              <a:t>‹#›</a:t>
            </a:fld>
            <a:endParaRPr lang="en-US"/>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720" r:id="rId2"/>
    <p:sldLayoutId id="2147483721" r:id="rId3"/>
    <p:sldLayoutId id="2147483722" r:id="rId4"/>
  </p:sldLayoutIdLst>
  <p:hf hdr="0" ftr="0" dt="0"/>
  <p:txStyles>
    <p:titleStyle>
      <a:lvl1pPr algn="ctr" defTabSz="914400" rtl="0" eaLnBrk="1" latinLnBrk="0" hangingPunct="1">
        <a:lnSpc>
          <a:spcPct val="90000"/>
        </a:lnSpc>
        <a:spcBef>
          <a:spcPct val="0"/>
        </a:spcBef>
        <a:buNone/>
        <a:defRPr sz="3800" b="1"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rgbClr val="0C4A6D"/>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rgbClr val="0C4A6D"/>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rgbClr val="0C4A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644623EC-2457-4914-A400-1D7284163B2E}"/>
              </a:ext>
            </a:extLst>
          </p:cNvPr>
          <p:cNvSpPr>
            <a:spLocks noGrp="1"/>
          </p:cNvSpPr>
          <p:nvPr>
            <p:ph type="sldNum" sz="quarter" idx="4"/>
          </p:nvPr>
        </p:nvSpPr>
        <p:spPr>
          <a:xfrm>
            <a:off x="9296400" y="6288168"/>
            <a:ext cx="2743200" cy="365125"/>
          </a:xfrm>
          <a:prstGeom prst="rect">
            <a:avLst/>
          </a:prstGeom>
        </p:spPr>
        <p:txBody>
          <a:bodyPr vert="horz" lIns="91440" tIns="45720" rIns="91440" bIns="45720" rtlCol="0" anchor="ctr"/>
          <a:lstStyle>
            <a:lvl1pPr algn="r">
              <a:defRPr sz="2400">
                <a:solidFill>
                  <a:schemeClr val="bg1"/>
                </a:solidFill>
              </a:defRPr>
            </a:lvl1pPr>
          </a:lstStyle>
          <a:p>
            <a:fld id="{80F8AE4B-A7EE-4FB3-A75F-5EC0F3EAC8DD}" type="slidenum">
              <a:rPr lang="en-US" smtClean="0"/>
              <a:pPr/>
              <a:t>‹#›</a:t>
            </a:fld>
            <a:endParaRPr lang="en-US"/>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D3C6EDA0-B6A1-4573-BF3B-ADCA166C1AB8}"/>
              </a:ext>
            </a:extLst>
          </p:cNvPr>
          <p:cNvSpPr>
            <a:spLocks noGrp="1"/>
          </p:cNvSpPr>
          <p:nvPr>
            <p:ph type="sldNum" sz="quarter" idx="4"/>
          </p:nvPr>
        </p:nvSpPr>
        <p:spPr>
          <a:xfrm>
            <a:off x="9296400" y="6273655"/>
            <a:ext cx="2743200" cy="365125"/>
          </a:xfrm>
          <a:prstGeom prst="rect">
            <a:avLst/>
          </a:prstGeom>
        </p:spPr>
        <p:txBody>
          <a:bodyPr vert="horz" lIns="91440" tIns="45720" rIns="91440" bIns="45720" rtlCol="0" anchor="ctr"/>
          <a:lstStyle>
            <a:lvl1pPr algn="r">
              <a:defRPr sz="2400">
                <a:solidFill>
                  <a:srgbClr val="0C4A6D"/>
                </a:solidFill>
              </a:defRPr>
            </a:lvl1pPr>
          </a:lstStyle>
          <a:p>
            <a:fld id="{33C4B14C-B406-442F-8D71-668A674C5C47}" type="slidenum">
              <a:rPr lang="en-US" smtClean="0"/>
              <a:pPr/>
              <a:t>‹#›</a:t>
            </a:fld>
            <a:endParaRPr lang="en-US"/>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70" r:id="rId1"/>
    <p:sldLayoutId id="2147483666" r:id="rId2"/>
    <p:sldLayoutId id="2147483667" r:id="rId3"/>
    <p:sldLayoutId id="2147483668" r:id="rId4"/>
  </p:sldLayoutIdLst>
  <p:hf hdr="0" ftr="0" dt="0"/>
  <p:txStyles>
    <p:titleStyle>
      <a:lvl1pPr algn="ctr" defTabSz="914400" rtl="0" eaLnBrk="1" latinLnBrk="0" hangingPunct="1">
        <a:lnSpc>
          <a:spcPct val="90000"/>
        </a:lnSpc>
        <a:spcBef>
          <a:spcPct val="0"/>
        </a:spcBef>
        <a:buNone/>
        <a:defRPr sz="3800" b="1"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rgbClr val="0C4A6D"/>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rgbClr val="0C4A6D"/>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rgbClr val="0C4A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9B21DF1-DF34-4171-AB97-A671C0101BA0}"/>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chemeClr val="bg1"/>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76EA9887-BBF3-4C9A-A7D5-50596165F13E}"/>
              </a:ext>
            </a:extLst>
          </p:cNvPr>
          <p:cNvSpPr>
            <a:spLocks noGrp="1"/>
          </p:cNvSpPr>
          <p:nvPr>
            <p:ph type="sldNum" sz="quarter" idx="4"/>
          </p:nvPr>
        </p:nvSpPr>
        <p:spPr>
          <a:xfrm>
            <a:off x="9296400" y="6288167"/>
            <a:ext cx="2743200" cy="365125"/>
          </a:xfrm>
          <a:prstGeom prst="rect">
            <a:avLst/>
          </a:prstGeom>
        </p:spPr>
        <p:txBody>
          <a:bodyPr vert="horz" lIns="91440" tIns="45720" rIns="91440" bIns="45720" rtlCol="0" anchor="ctr"/>
          <a:lstStyle>
            <a:lvl1pPr algn="r">
              <a:defRPr sz="2400">
                <a:solidFill>
                  <a:srgbClr val="0C4A6D"/>
                </a:solidFill>
              </a:defRPr>
            </a:lvl1pPr>
          </a:lstStyle>
          <a:p>
            <a:fld id="{B6F27B01-A2D5-45F4-B454-68E183B7CC34}" type="slidenum">
              <a:rPr lang="en-US" smtClean="0"/>
              <a:pPr/>
              <a:t>‹#›</a:t>
            </a:fld>
            <a:endParaRPr lang="en-US"/>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ftr="0" dt="0"/>
  <p:txStyles>
    <p:titleStyle>
      <a:lvl1pPr algn="ctr" defTabSz="914400" rtl="0" eaLnBrk="1" latinLnBrk="0" hangingPunct="1">
        <a:lnSpc>
          <a:spcPct val="90000"/>
        </a:lnSpc>
        <a:spcBef>
          <a:spcPct val="0"/>
        </a:spcBef>
        <a:buNone/>
        <a:defRPr sz="3800" b="1"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rgbClr val="0C4A6D"/>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rgbClr val="0C4A6D"/>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rgbClr val="0C4A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2"/>
            <a:endParaRPr lang="en-US"/>
          </a:p>
        </p:txBody>
      </p:sp>
      <p:sp>
        <p:nvSpPr>
          <p:cNvPr id="4" name="Slide Number Placeholder 3">
            <a:extLst>
              <a:ext uri="{FF2B5EF4-FFF2-40B4-BE49-F238E27FC236}">
                <a16:creationId xmlns:a16="http://schemas.microsoft.com/office/drawing/2014/main" id="{15E54025-CD00-4B2F-9506-BCDF1A80D47F}"/>
              </a:ext>
            </a:extLst>
          </p:cNvPr>
          <p:cNvSpPr>
            <a:spLocks noGrp="1"/>
          </p:cNvSpPr>
          <p:nvPr>
            <p:ph type="sldNum" sz="quarter" idx="4"/>
          </p:nvPr>
        </p:nvSpPr>
        <p:spPr>
          <a:xfrm>
            <a:off x="9296400" y="6267839"/>
            <a:ext cx="2743200" cy="365125"/>
          </a:xfrm>
          <a:prstGeom prst="rect">
            <a:avLst/>
          </a:prstGeom>
        </p:spPr>
        <p:txBody>
          <a:bodyPr vert="horz" lIns="91440" tIns="45720" rIns="91440" bIns="45720" rtlCol="0" anchor="ctr"/>
          <a:lstStyle>
            <a:lvl1pPr algn="r">
              <a:defRPr sz="2400">
                <a:solidFill>
                  <a:schemeClr val="bg1"/>
                </a:solidFill>
              </a:defRPr>
            </a:lvl1pPr>
          </a:lstStyle>
          <a:p>
            <a:fld id="{297AC809-9834-4FA4-B6F7-B5523D8812EF}" type="slidenum">
              <a:rPr lang="en-US" smtClean="0"/>
              <a:pPr/>
              <a:t>‹#›</a:t>
            </a:fld>
            <a:endParaRPr lang="en-US"/>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11AE943-1104-4299-9673-BEF3CACA37A7}"/>
              </a:ext>
            </a:extLst>
          </p:cNvPr>
          <p:cNvSpPr>
            <a:spLocks noGrp="1"/>
          </p:cNvSpPr>
          <p:nvPr>
            <p:ph type="sldNum" sz="quarter" idx="4"/>
          </p:nvPr>
        </p:nvSpPr>
        <p:spPr>
          <a:xfrm>
            <a:off x="9296400" y="6223652"/>
            <a:ext cx="2743200" cy="365125"/>
          </a:xfrm>
          <a:prstGeom prst="rect">
            <a:avLst/>
          </a:prstGeom>
        </p:spPr>
        <p:txBody>
          <a:bodyPr vert="horz" lIns="91440" tIns="45720" rIns="91440" bIns="45720" rtlCol="0" anchor="ctr"/>
          <a:lstStyle>
            <a:lvl1pPr algn="r">
              <a:defRPr sz="2400">
                <a:solidFill>
                  <a:schemeClr val="bg1"/>
                </a:solidFill>
              </a:defRPr>
            </a:lvl1pPr>
          </a:lstStyle>
          <a:p>
            <a:fld id="{614608DE-72A6-4621-8C24-CDFC0FE1ED35}"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00" r:id="rId1"/>
    <p:sldLayoutId id="2147483696" r:id="rId2"/>
    <p:sldLayoutId id="2147483701" r:id="rId3"/>
    <p:sldLayoutId id="2147483698" r:id="rId4"/>
    <p:sldLayoutId id="2147483697" r:id="rId5"/>
    <p:sldLayoutId id="2147483702" r:id="rId6"/>
    <p:sldLayoutId id="2147483703" r:id="rId7"/>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6" name="Slide Number Placeholder 5"/>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bg1"/>
                </a:solidFill>
              </a:defRPr>
            </a:lvl1pPr>
          </a:lstStyle>
          <a:p>
            <a:fld id="{2AA74813-043C-43CB-9E82-7CAA19F31821}"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e.ca.gov/sp/cd/re/elcdcovid19.asp"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cde.ca.gov/sp/cd/ci/assignments.asp" TargetMode="External"/><Relationship Id="rId4" Type="http://schemas.openxmlformats.org/officeDocument/2006/relationships/hyperlink" Target="mailto:ELCDEmergency@cde.ca.gov"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chhs.ca.gov/home/master-plan-for-early-learning-and-car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800" b="1"/>
              <a:t>Webinar on COVID-19 Guidance for </a:t>
            </a:r>
            <a:br>
              <a:rPr lang="en-US" sz="3800">
                <a:cs typeface="Arial"/>
              </a:rPr>
            </a:br>
            <a:r>
              <a:rPr lang="en-US" sz="3800" b="1"/>
              <a:t>Early Learning and Care Contractors</a:t>
            </a:r>
            <a:endParaRPr lang="en-US" sz="3800">
              <a:cs typeface="Arial"/>
            </a:endParaRPr>
          </a:p>
        </p:txBody>
      </p:sp>
      <p:sp>
        <p:nvSpPr>
          <p:cNvPr id="5" name="Content Placeholder 4">
            <a:extLst>
              <a:ext uri="{FF2B5EF4-FFF2-40B4-BE49-F238E27FC236}">
                <a16:creationId xmlns:a16="http://schemas.microsoft.com/office/drawing/2014/main" id="{3BE57D74-972F-4C24-B1AE-01E7E3D66C0A}"/>
              </a:ext>
            </a:extLst>
          </p:cNvPr>
          <p:cNvSpPr>
            <a:spLocks noGrp="1"/>
          </p:cNvSpPr>
          <p:nvPr>
            <p:ph sz="quarter" idx="10"/>
          </p:nvPr>
        </p:nvSpPr>
        <p:spPr/>
        <p:txBody>
          <a:bodyPr vert="horz" lIns="91440" tIns="45720" rIns="91440" bIns="45720" rtlCol="0" anchor="t">
            <a:normAutofit/>
          </a:bodyPr>
          <a:lstStyle/>
          <a:p>
            <a:pPr marL="0" indent="0" algn="ctr">
              <a:buNone/>
            </a:pPr>
            <a:r>
              <a:rPr lang="en-US" sz="2800" b="1">
                <a:ea typeface="+mn-lt"/>
                <a:cs typeface="+mn-lt"/>
              </a:rPr>
              <a:t>Early Learning and Care Division and </a:t>
            </a:r>
          </a:p>
          <a:p>
            <a:pPr marL="0" indent="0" algn="ctr">
              <a:buNone/>
            </a:pPr>
            <a:r>
              <a:rPr lang="en-US" sz="2800" b="1">
                <a:ea typeface="+mn-lt"/>
                <a:cs typeface="+mn-lt"/>
              </a:rPr>
              <a:t>Fiscal and Administrative Services Division</a:t>
            </a:r>
            <a:endParaRPr lang="en-US" sz="2800" b="1">
              <a:cs typeface="Arial"/>
            </a:endParaRPr>
          </a:p>
          <a:p>
            <a:pPr algn="ctr"/>
            <a:endParaRPr lang="en-US" sz="2800" b="1">
              <a:cs typeface="Arial"/>
            </a:endParaRPr>
          </a:p>
          <a:p>
            <a:pPr marL="0" indent="0" algn="ctr">
              <a:buNone/>
            </a:pPr>
            <a:r>
              <a:rPr lang="en-US" sz="2800" b="1">
                <a:cs typeface="Arial"/>
              </a:rPr>
              <a:t>Date:  February 5, 2021</a:t>
            </a:r>
          </a:p>
          <a:p>
            <a:pPr marL="0" indent="0" algn="ctr">
              <a:buNone/>
            </a:pPr>
            <a:r>
              <a:rPr lang="en-US" sz="2800" b="1">
                <a:cs typeface="Arial"/>
              </a:rPr>
              <a:t>Time:  10:00 AM – 11:00 AM</a:t>
            </a:r>
          </a:p>
          <a:p>
            <a:pPr marL="0" indent="0">
              <a:buNone/>
            </a:pPr>
            <a:endParaRPr lang="en-US"/>
          </a:p>
        </p:txBody>
      </p:sp>
    </p:spTree>
    <p:extLst>
      <p:ext uri="{BB962C8B-B14F-4D97-AF65-F5344CB8AC3E}">
        <p14:creationId xmlns:p14="http://schemas.microsoft.com/office/powerpoint/2010/main" val="4076758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E82E8-2880-4947-B42C-13280EF4AD8A}"/>
              </a:ext>
            </a:extLst>
          </p:cNvPr>
          <p:cNvSpPr>
            <a:spLocks noGrp="1"/>
          </p:cNvSpPr>
          <p:nvPr>
            <p:ph type="title"/>
          </p:nvPr>
        </p:nvSpPr>
        <p:spPr/>
        <p:txBody>
          <a:bodyPr>
            <a:normAutofit/>
          </a:bodyPr>
          <a:lstStyle/>
          <a:p>
            <a:r>
              <a:rPr lang="en-US" b="1"/>
              <a:t>SB89 Cleaning Supplies for Childcare Providers </a:t>
            </a:r>
            <a:br>
              <a:rPr lang="en-US" b="1"/>
            </a:br>
            <a:r>
              <a:rPr lang="en-US" b="1"/>
              <a:t>(CSCP) Update </a:t>
            </a:r>
          </a:p>
        </p:txBody>
      </p:sp>
      <p:graphicFrame>
        <p:nvGraphicFramePr>
          <p:cNvPr id="5" name="Table 5">
            <a:extLst>
              <a:ext uri="{FF2B5EF4-FFF2-40B4-BE49-F238E27FC236}">
                <a16:creationId xmlns:a16="http://schemas.microsoft.com/office/drawing/2014/main" id="{226D345C-2A99-43FE-BD3F-0013DD05BC34}"/>
              </a:ext>
            </a:extLst>
          </p:cNvPr>
          <p:cNvGraphicFramePr>
            <a:graphicFrameLocks noGrp="1"/>
          </p:cNvGraphicFramePr>
          <p:nvPr>
            <p:extLst>
              <p:ext uri="{D42A27DB-BD31-4B8C-83A1-F6EECF244321}">
                <p14:modId xmlns:p14="http://schemas.microsoft.com/office/powerpoint/2010/main" val="1476240289"/>
              </p:ext>
            </p:extLst>
          </p:nvPr>
        </p:nvGraphicFramePr>
        <p:xfrm>
          <a:off x="635001" y="1910292"/>
          <a:ext cx="9577126" cy="2181489"/>
        </p:xfrm>
        <a:graphic>
          <a:graphicData uri="http://schemas.openxmlformats.org/drawingml/2006/table">
            <a:tbl>
              <a:tblPr firstRow="1" bandRow="1">
                <a:tableStyleId>{5C22544A-7EE6-4342-B048-85BDC9FD1C3A}</a:tableStyleId>
              </a:tblPr>
              <a:tblGrid>
                <a:gridCol w="4539603">
                  <a:extLst>
                    <a:ext uri="{9D8B030D-6E8A-4147-A177-3AD203B41FA5}">
                      <a16:colId xmlns:a16="http://schemas.microsoft.com/office/drawing/2014/main" val="115046466"/>
                    </a:ext>
                  </a:extLst>
                </a:gridCol>
                <a:gridCol w="5037523">
                  <a:extLst>
                    <a:ext uri="{9D8B030D-6E8A-4147-A177-3AD203B41FA5}">
                      <a16:colId xmlns:a16="http://schemas.microsoft.com/office/drawing/2014/main" val="3344238909"/>
                    </a:ext>
                  </a:extLst>
                </a:gridCol>
              </a:tblGrid>
              <a:tr h="291225">
                <a:tc>
                  <a:txBody>
                    <a:bodyPr/>
                    <a:lstStyle/>
                    <a:p>
                      <a:r>
                        <a:rPr lang="en-US" sz="2400" dirty="0"/>
                        <a:t>CSCP  Funding Update</a:t>
                      </a:r>
                    </a:p>
                  </a:txBody>
                  <a:tcPr/>
                </a:tc>
                <a:tc>
                  <a:txBody>
                    <a:bodyPr/>
                    <a:lstStyle/>
                    <a:p>
                      <a:r>
                        <a:rPr lang="en-US" sz="2400" dirty="0"/>
                        <a:t>Amount</a:t>
                      </a:r>
                      <a:r>
                        <a:rPr lang="en-US" sz="2800" dirty="0"/>
                        <a:t> </a:t>
                      </a:r>
                      <a:endParaRPr lang="en-US" sz="2800"/>
                    </a:p>
                  </a:txBody>
                  <a:tcPr/>
                </a:tc>
                <a:extLst>
                  <a:ext uri="{0D108BD9-81ED-4DB2-BD59-A6C34878D82A}">
                    <a16:rowId xmlns:a16="http://schemas.microsoft.com/office/drawing/2014/main" val="583271287"/>
                  </a:ext>
                </a:extLst>
              </a:tr>
              <a:tr h="497411">
                <a:tc>
                  <a:txBody>
                    <a:bodyPr/>
                    <a:lstStyle/>
                    <a:p>
                      <a:r>
                        <a:rPr lang="en-US" sz="2400" dirty="0">
                          <a:cs typeface="Arial"/>
                        </a:rPr>
                        <a:t>Apportionment </a:t>
                      </a:r>
                      <a:endParaRPr lang="en-US" sz="2400"/>
                    </a:p>
                  </a:txBody>
                  <a:tcPr>
                    <a:lnB w="12700" cap="flat" cmpd="sng" algn="ctr">
                      <a:noFill/>
                      <a:prstDash val="solid"/>
                      <a:round/>
                      <a:headEnd type="none" w="med" len="med"/>
                      <a:tailEnd type="none" w="med" len="med"/>
                    </a:lnB>
                  </a:tcPr>
                </a:tc>
                <a:tc>
                  <a:txBody>
                    <a:bodyPr/>
                    <a:lstStyle/>
                    <a:p>
                      <a:r>
                        <a:rPr lang="en-US" sz="2400" dirty="0">
                          <a:cs typeface="Arial"/>
                        </a:rPr>
                        <a:t>$50,000,000</a:t>
                      </a:r>
                      <a:endParaRPr lang="en-US" sz="2400" dirty="0"/>
                    </a:p>
                  </a:txBody>
                  <a:tcPr/>
                </a:tc>
                <a:extLst>
                  <a:ext uri="{0D108BD9-81ED-4DB2-BD59-A6C34878D82A}">
                    <a16:rowId xmlns:a16="http://schemas.microsoft.com/office/drawing/2014/main" val="2610643816"/>
                  </a:ext>
                </a:extLst>
              </a:tr>
              <a:tr h="364032">
                <a:tc>
                  <a:txBody>
                    <a:bodyPr/>
                    <a:lstStyle/>
                    <a:p>
                      <a:r>
                        <a:rPr lang="en-US" sz="2400" dirty="0">
                          <a:cs typeface="Arial"/>
                        </a:rPr>
                        <a:t>Total expended to date</a:t>
                      </a:r>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spcBef>
                          <a:spcPts val="1800"/>
                        </a:spcBef>
                        <a:buNone/>
                      </a:pPr>
                      <a:r>
                        <a:rPr lang="en-US" sz="2400" dirty="0">
                          <a:cs typeface="Arial"/>
                        </a:rPr>
                        <a:t>$44,354,694</a:t>
                      </a:r>
                    </a:p>
                  </a:txBody>
                  <a:tcPr>
                    <a:lnL w="12700" cap="flat" cmpd="sng" algn="ctr">
                      <a:noFill/>
                      <a:prstDash val="solid"/>
                      <a:round/>
                      <a:headEnd type="none" w="med" len="med"/>
                      <a:tailEnd type="none" w="med" len="med"/>
                    </a:lnL>
                  </a:tcPr>
                </a:tc>
                <a:extLst>
                  <a:ext uri="{0D108BD9-81ED-4DB2-BD59-A6C34878D82A}">
                    <a16:rowId xmlns:a16="http://schemas.microsoft.com/office/drawing/2014/main" val="3615896479"/>
                  </a:ext>
                </a:extLst>
              </a:tr>
              <a:tr h="708718">
                <a:tc>
                  <a:txBody>
                    <a:bodyPr/>
                    <a:lstStyle/>
                    <a:p>
                      <a:r>
                        <a:rPr lang="en-US" sz="2400" dirty="0"/>
                        <a:t>Total unspent funds </a:t>
                      </a:r>
                      <a:endParaRPr lang="en-US" sz="2400"/>
                    </a:p>
                  </a:txBody>
                  <a:tcPr>
                    <a:lnT w="12700" cap="flat" cmpd="sng" algn="ctr">
                      <a:noFill/>
                      <a:prstDash val="solid"/>
                      <a:round/>
                      <a:headEnd type="none" w="med" len="med"/>
                      <a:tailEnd type="none" w="med" len="med"/>
                    </a:lnT>
                  </a:tcPr>
                </a:tc>
                <a:tc>
                  <a:txBody>
                    <a:bodyPr/>
                    <a:lstStyle/>
                    <a:p>
                      <a:pPr marL="0" indent="0">
                        <a:spcBef>
                          <a:spcPts val="1800"/>
                        </a:spcBef>
                        <a:buNone/>
                      </a:pPr>
                      <a:r>
                        <a:rPr lang="en-US" sz="2400" dirty="0">
                          <a:cs typeface="Arial"/>
                        </a:rPr>
                        <a:t>$5,645,306  </a:t>
                      </a:r>
                    </a:p>
                  </a:txBody>
                  <a:tcPr/>
                </a:tc>
                <a:extLst>
                  <a:ext uri="{0D108BD9-81ED-4DB2-BD59-A6C34878D82A}">
                    <a16:rowId xmlns:a16="http://schemas.microsoft.com/office/drawing/2014/main" val="2870990595"/>
                  </a:ext>
                </a:extLst>
              </a:tr>
            </a:tbl>
          </a:graphicData>
        </a:graphic>
      </p:graphicFrame>
      <p:sp>
        <p:nvSpPr>
          <p:cNvPr id="3" name="Content Placeholder 2">
            <a:extLst>
              <a:ext uri="{FF2B5EF4-FFF2-40B4-BE49-F238E27FC236}">
                <a16:creationId xmlns:a16="http://schemas.microsoft.com/office/drawing/2014/main" id="{D1723D74-6339-466C-90DF-EE47050E0B23}"/>
              </a:ext>
            </a:extLst>
          </p:cNvPr>
          <p:cNvSpPr>
            <a:spLocks noGrp="1"/>
          </p:cNvSpPr>
          <p:nvPr>
            <p:ph idx="1"/>
          </p:nvPr>
        </p:nvSpPr>
        <p:spPr>
          <a:xfrm>
            <a:off x="152400" y="1529362"/>
            <a:ext cx="11887200" cy="5124839"/>
          </a:xfrm>
        </p:spPr>
        <p:txBody>
          <a:bodyPr vert="horz" lIns="91440" tIns="45720" rIns="91440" bIns="45720" rtlCol="0" anchor="t">
            <a:normAutofit fontScale="92500" lnSpcReduction="20000"/>
          </a:bodyPr>
          <a:lstStyle/>
          <a:p>
            <a:pPr marL="0" indent="0">
              <a:spcBef>
                <a:spcPts val="1800"/>
              </a:spcBef>
              <a:buNone/>
            </a:pPr>
            <a:endParaRPr lang="en-US" sz="2600" dirty="0">
              <a:cs typeface="Arial"/>
            </a:endParaRPr>
          </a:p>
          <a:p>
            <a:pPr marL="0" indent="0">
              <a:spcBef>
                <a:spcPts val="1800"/>
              </a:spcBef>
              <a:buNone/>
            </a:pPr>
            <a:endParaRPr lang="en-US" dirty="0">
              <a:cs typeface="Arial"/>
            </a:endParaRPr>
          </a:p>
          <a:p>
            <a:pPr marL="0" indent="0">
              <a:spcBef>
                <a:spcPts val="1800"/>
              </a:spcBef>
              <a:buNone/>
            </a:pPr>
            <a:endParaRPr lang="en-US" dirty="0">
              <a:cs typeface="Arial"/>
            </a:endParaRPr>
          </a:p>
          <a:p>
            <a:pPr>
              <a:spcBef>
                <a:spcPts val="1800"/>
              </a:spcBef>
            </a:pPr>
            <a:endParaRPr lang="en-US" dirty="0">
              <a:cs typeface="Arial"/>
            </a:endParaRPr>
          </a:p>
          <a:p>
            <a:pPr>
              <a:spcBef>
                <a:spcPts val="1800"/>
              </a:spcBef>
            </a:pPr>
            <a:endParaRPr lang="en-US" dirty="0">
              <a:cs typeface="Arial"/>
            </a:endParaRPr>
          </a:p>
          <a:p>
            <a:pPr marL="0" indent="0">
              <a:spcBef>
                <a:spcPts val="1800"/>
              </a:spcBef>
              <a:buNone/>
            </a:pPr>
            <a:endParaRPr lang="en-US" dirty="0">
              <a:cs typeface="Arial"/>
            </a:endParaRPr>
          </a:p>
          <a:p>
            <a:pPr>
              <a:spcBef>
                <a:spcPts val="1800"/>
              </a:spcBef>
            </a:pPr>
            <a:r>
              <a:rPr lang="en-US" sz="3400" dirty="0">
                <a:cs typeface="Arial"/>
              </a:rPr>
              <a:t>Two counties over-expended </a:t>
            </a:r>
          </a:p>
          <a:p>
            <a:pPr>
              <a:spcBef>
                <a:spcPts val="1800"/>
              </a:spcBef>
            </a:pPr>
            <a:r>
              <a:rPr lang="en-US" sz="3400" dirty="0">
                <a:cs typeface="Arial"/>
              </a:rPr>
              <a:t>Majority of counties underspent</a:t>
            </a:r>
          </a:p>
          <a:p>
            <a:pPr>
              <a:spcBef>
                <a:spcPts val="1800"/>
              </a:spcBef>
            </a:pPr>
            <a:r>
              <a:rPr lang="en-US" sz="3400" dirty="0">
                <a:cs typeface="Arial"/>
              </a:rPr>
              <a:t>Have reports from all counties, but several are under review</a:t>
            </a:r>
          </a:p>
          <a:p>
            <a:pPr>
              <a:spcBef>
                <a:spcPts val="1800"/>
              </a:spcBef>
            </a:pPr>
            <a:endParaRPr lang="en-US" sz="2600" dirty="0">
              <a:cs typeface="Arial"/>
            </a:endParaRPr>
          </a:p>
          <a:p>
            <a:pPr>
              <a:spcBef>
                <a:spcPts val="1800"/>
              </a:spcBef>
            </a:pPr>
            <a:endParaRPr lang="en-US" sz="2600" dirty="0">
              <a:cs typeface="Arial"/>
            </a:endParaRPr>
          </a:p>
        </p:txBody>
      </p:sp>
      <p:sp>
        <p:nvSpPr>
          <p:cNvPr id="4" name="Slide Number Placeholder 3">
            <a:extLst>
              <a:ext uri="{FF2B5EF4-FFF2-40B4-BE49-F238E27FC236}">
                <a16:creationId xmlns:a16="http://schemas.microsoft.com/office/drawing/2014/main" id="{E35B994F-968A-4421-BE10-5A3824D91EEE}"/>
              </a:ext>
            </a:extLst>
          </p:cNvPr>
          <p:cNvSpPr>
            <a:spLocks noGrp="1"/>
          </p:cNvSpPr>
          <p:nvPr>
            <p:ph type="sldNum" sz="quarter" idx="10"/>
          </p:nvPr>
        </p:nvSpPr>
        <p:spPr/>
        <p:txBody>
          <a:bodyPr/>
          <a:lstStyle/>
          <a:p>
            <a:fld id="{80F8AE4B-A7EE-4FB3-A75F-5EC0F3EAC8DD}" type="slidenum">
              <a:rPr lang="en-US" smtClean="0"/>
              <a:pPr/>
              <a:t>10</a:t>
            </a:fld>
            <a:endParaRPr lang="en-US"/>
          </a:p>
        </p:txBody>
      </p:sp>
    </p:spTree>
    <p:extLst>
      <p:ext uri="{BB962C8B-B14F-4D97-AF65-F5344CB8AC3E}">
        <p14:creationId xmlns:p14="http://schemas.microsoft.com/office/powerpoint/2010/main" val="3746554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C9634-B8DF-45CB-B2FE-868691BD2265}"/>
              </a:ext>
            </a:extLst>
          </p:cNvPr>
          <p:cNvSpPr>
            <a:spLocks noGrp="1"/>
          </p:cNvSpPr>
          <p:nvPr>
            <p:ph type="title"/>
          </p:nvPr>
        </p:nvSpPr>
        <p:spPr/>
        <p:txBody>
          <a:bodyPr/>
          <a:lstStyle/>
          <a:p>
            <a:r>
              <a:rPr lang="en-US">
                <a:cs typeface="Arial"/>
              </a:rPr>
              <a:t>Fiscal Updates: Stipends or Hazardous Pay an Allowable Expense?</a:t>
            </a:r>
            <a:endParaRPr lang="en-US"/>
          </a:p>
        </p:txBody>
      </p:sp>
      <p:sp>
        <p:nvSpPr>
          <p:cNvPr id="3" name="Content Placeholder 2">
            <a:extLst>
              <a:ext uri="{FF2B5EF4-FFF2-40B4-BE49-F238E27FC236}">
                <a16:creationId xmlns:a16="http://schemas.microsoft.com/office/drawing/2014/main" id="{EB67902D-152B-44A6-A68B-BA19C622A382}"/>
              </a:ext>
            </a:extLst>
          </p:cNvPr>
          <p:cNvSpPr>
            <a:spLocks noGrp="1"/>
          </p:cNvSpPr>
          <p:nvPr>
            <p:ph idx="1"/>
          </p:nvPr>
        </p:nvSpPr>
        <p:spPr>
          <a:xfrm>
            <a:off x="152400" y="1437018"/>
            <a:ext cx="11887200" cy="5237783"/>
          </a:xfrm>
        </p:spPr>
        <p:txBody>
          <a:bodyPr vert="horz" lIns="91440" tIns="45720" rIns="91440" bIns="45720" rtlCol="0" anchor="t">
            <a:normAutofit/>
          </a:bodyPr>
          <a:lstStyle/>
          <a:p>
            <a:pPr marL="0" indent="0">
              <a:buNone/>
            </a:pPr>
            <a:r>
              <a:rPr lang="en-US" sz="3000" b="1" dirty="0">
                <a:ea typeface="+mn-lt"/>
                <a:cs typeface="+mn-lt"/>
              </a:rPr>
              <a:t>Stipends:</a:t>
            </a:r>
            <a:r>
              <a:rPr lang="en-US" b="1" dirty="0">
                <a:ea typeface="+mn-lt"/>
                <a:cs typeface="+mn-lt"/>
              </a:rPr>
              <a:t> </a:t>
            </a:r>
            <a:endParaRPr lang="en-US" b="1" dirty="0">
              <a:cs typeface="Arial"/>
            </a:endParaRPr>
          </a:p>
          <a:p>
            <a:pPr lvl="1"/>
            <a:r>
              <a:rPr lang="en-US" sz="2700" dirty="0">
                <a:ea typeface="+mn-lt"/>
                <a:cs typeface="+mn-lt"/>
              </a:rPr>
              <a:t>Federal Regulations require stipends to be a pre-approved expenditure</a:t>
            </a:r>
            <a:endParaRPr lang="en-US" sz="2700" dirty="0">
              <a:cs typeface="Arial"/>
            </a:endParaRPr>
          </a:p>
          <a:p>
            <a:pPr lvl="1"/>
            <a:r>
              <a:rPr lang="en-US" sz="2700" dirty="0">
                <a:ea typeface="+mn-lt"/>
                <a:cs typeface="+mn-lt"/>
              </a:rPr>
              <a:t>Given that pre-approval was not authorized, contractors should not issue stipends to employees utilizing CDE contract funds</a:t>
            </a:r>
          </a:p>
          <a:p>
            <a:pPr marL="0" indent="0">
              <a:buNone/>
            </a:pPr>
            <a:r>
              <a:rPr lang="en-US" sz="3000" b="1" dirty="0">
                <a:cs typeface="Arial"/>
              </a:rPr>
              <a:t>Hazardous Pay to Employees</a:t>
            </a:r>
            <a:r>
              <a:rPr lang="en-US" b="1" dirty="0">
                <a:cs typeface="Arial"/>
              </a:rPr>
              <a:t>:</a:t>
            </a:r>
            <a:endParaRPr lang="en-US" dirty="0"/>
          </a:p>
          <a:p>
            <a:pPr lvl="1"/>
            <a:r>
              <a:rPr lang="en-US" sz="2700" dirty="0">
                <a:cs typeface="Arial"/>
              </a:rPr>
              <a:t>Consistent with the </a:t>
            </a:r>
            <a:r>
              <a:rPr lang="en-US" sz="2700" i="1" dirty="0">
                <a:cs typeface="Arial"/>
              </a:rPr>
              <a:t>Code of Federal Regulations </a:t>
            </a:r>
            <a:r>
              <a:rPr lang="en-US" sz="2700" dirty="0">
                <a:cs typeface="Arial"/>
              </a:rPr>
              <a:t>(</a:t>
            </a:r>
            <a:r>
              <a:rPr lang="en-US" sz="2700" i="1" dirty="0">
                <a:cs typeface="Arial"/>
              </a:rPr>
              <a:t>2 CFR) 200.430</a:t>
            </a:r>
            <a:r>
              <a:rPr lang="en-US" sz="2700" dirty="0">
                <a:cs typeface="Arial"/>
              </a:rPr>
              <a:t>, contractors may issue hazardous pay to employees if they have the funding to do so</a:t>
            </a:r>
          </a:p>
          <a:p>
            <a:pPr lvl="1"/>
            <a:r>
              <a:rPr lang="en-US" sz="2700" dirty="0">
                <a:cs typeface="Arial"/>
              </a:rPr>
              <a:t>Hazardous pay applies to those directly employed by the contracting agency and does not apply to providers</a:t>
            </a:r>
            <a:endParaRPr lang="en-US" dirty="0">
              <a:cs typeface="Arial"/>
            </a:endParaRPr>
          </a:p>
        </p:txBody>
      </p:sp>
      <p:sp>
        <p:nvSpPr>
          <p:cNvPr id="4" name="Slide Number Placeholder 3">
            <a:extLst>
              <a:ext uri="{FF2B5EF4-FFF2-40B4-BE49-F238E27FC236}">
                <a16:creationId xmlns:a16="http://schemas.microsoft.com/office/drawing/2014/main" id="{EC1739DA-5EAF-4A18-8AAA-837066C3AE95}"/>
              </a:ext>
            </a:extLst>
          </p:cNvPr>
          <p:cNvSpPr>
            <a:spLocks noGrp="1"/>
          </p:cNvSpPr>
          <p:nvPr>
            <p:ph type="sldNum" sz="quarter" idx="10"/>
          </p:nvPr>
        </p:nvSpPr>
        <p:spPr/>
        <p:txBody>
          <a:bodyPr/>
          <a:lstStyle/>
          <a:p>
            <a:fld id="{2AA74813-043C-43CB-9E82-7CAA19F31821}" type="slidenum">
              <a:rPr lang="en-US" smtClean="0"/>
              <a:pPr/>
              <a:t>11</a:t>
            </a:fld>
            <a:endParaRPr lang="en-US"/>
          </a:p>
        </p:txBody>
      </p:sp>
    </p:spTree>
    <p:extLst>
      <p:ext uri="{BB962C8B-B14F-4D97-AF65-F5344CB8AC3E}">
        <p14:creationId xmlns:p14="http://schemas.microsoft.com/office/powerpoint/2010/main" val="3571611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81C55-C4B8-4DD3-8675-D40F01B2FF09}"/>
              </a:ext>
            </a:extLst>
          </p:cNvPr>
          <p:cNvSpPr>
            <a:spLocks noGrp="1"/>
          </p:cNvSpPr>
          <p:nvPr>
            <p:ph type="title"/>
          </p:nvPr>
        </p:nvSpPr>
        <p:spPr>
          <a:xfrm>
            <a:off x="152400" y="-83748"/>
            <a:ext cx="11887200" cy="1056622"/>
          </a:xfrm>
        </p:spPr>
        <p:txBody>
          <a:bodyPr/>
          <a:lstStyle/>
          <a:p>
            <a:r>
              <a:rPr lang="en-US">
                <a:cs typeface="Arial"/>
              </a:rPr>
              <a:t>Fiscal Updates: Hazardous Pay</a:t>
            </a:r>
            <a:endParaRPr lang="en-US"/>
          </a:p>
        </p:txBody>
      </p:sp>
      <p:sp>
        <p:nvSpPr>
          <p:cNvPr id="3" name="Content Placeholder 2">
            <a:extLst>
              <a:ext uri="{FF2B5EF4-FFF2-40B4-BE49-F238E27FC236}">
                <a16:creationId xmlns:a16="http://schemas.microsoft.com/office/drawing/2014/main" id="{ED4B3170-3ED6-4F1E-B8EE-20E5331F9192}"/>
              </a:ext>
            </a:extLst>
          </p:cNvPr>
          <p:cNvSpPr>
            <a:spLocks noGrp="1"/>
          </p:cNvSpPr>
          <p:nvPr>
            <p:ph idx="1"/>
          </p:nvPr>
        </p:nvSpPr>
        <p:spPr>
          <a:xfrm>
            <a:off x="152400" y="837397"/>
            <a:ext cx="11887200" cy="6022314"/>
          </a:xfrm>
        </p:spPr>
        <p:txBody>
          <a:bodyPr vert="horz" lIns="91440" tIns="45720" rIns="91440" bIns="45720" rtlCol="0" anchor="t">
            <a:normAutofit/>
          </a:bodyPr>
          <a:lstStyle/>
          <a:p>
            <a:pPr>
              <a:lnSpc>
                <a:spcPct val="100000"/>
              </a:lnSpc>
              <a:spcBef>
                <a:spcPts val="0"/>
              </a:spcBef>
            </a:pPr>
            <a:r>
              <a:rPr lang="en-US" sz="2800" i="1" dirty="0">
                <a:cs typeface="Arial"/>
              </a:rPr>
              <a:t>2 CFR 200.430 </a:t>
            </a:r>
            <a:r>
              <a:rPr lang="en-US" sz="2800" dirty="0">
                <a:cs typeface="Arial"/>
              </a:rPr>
              <a:t>and s</a:t>
            </a:r>
            <a:r>
              <a:rPr lang="en-US" sz="2800" dirty="0">
                <a:ea typeface="+mn-lt"/>
                <a:cs typeface="+mn-lt"/>
              </a:rPr>
              <a:t>ubsequent guidance provided throughout the COVID-19 pandemic supports compensation and extra pay so long as the agency ensures that the compensation:</a:t>
            </a:r>
            <a:r>
              <a:rPr lang="en-US" dirty="0">
                <a:ea typeface="+mn-lt"/>
                <a:cs typeface="+mn-lt"/>
              </a:rPr>
              <a:t> </a:t>
            </a:r>
          </a:p>
          <a:p>
            <a:pPr marL="628650" lvl="1" indent="-171450">
              <a:lnSpc>
                <a:spcPct val="100000"/>
              </a:lnSpc>
              <a:spcBef>
                <a:spcPts val="0"/>
              </a:spcBef>
              <a:buFont typeface="Arial,Sans-Serif" panose="020B0604020202020204" pitchFamily="34" charset="0"/>
            </a:pPr>
            <a:r>
              <a:rPr lang="en-US" sz="2500" dirty="0">
                <a:ea typeface="+mn-lt"/>
                <a:cs typeface="+mn-lt"/>
              </a:rPr>
              <a:t>Is reasonable for the services rendered </a:t>
            </a:r>
          </a:p>
          <a:p>
            <a:pPr marL="628650" lvl="1" indent="-171450">
              <a:lnSpc>
                <a:spcPct val="100000"/>
              </a:lnSpc>
              <a:spcBef>
                <a:spcPts val="0"/>
              </a:spcBef>
              <a:buFont typeface="Arial,Sans-Serif" panose="020B0604020202020204" pitchFamily="34" charset="0"/>
            </a:pPr>
            <a:r>
              <a:rPr lang="en-US" sz="2500" dirty="0">
                <a:ea typeface="+mn-lt"/>
                <a:cs typeface="+mn-lt"/>
              </a:rPr>
              <a:t>Is paid pursuant to an agreement entered in good faith between the agency and the employee </a:t>
            </a:r>
          </a:p>
          <a:p>
            <a:pPr marL="628650" lvl="1" indent="-171450">
              <a:lnSpc>
                <a:spcPct val="100000"/>
              </a:lnSpc>
              <a:spcBef>
                <a:spcPts val="0"/>
              </a:spcBef>
              <a:buFont typeface="Arial,Sans-Serif" panose="020B0604020202020204" pitchFamily="34" charset="0"/>
            </a:pPr>
            <a:r>
              <a:rPr lang="en-US" sz="2500" dirty="0">
                <a:ea typeface="+mn-lt"/>
                <a:cs typeface="+mn-lt"/>
              </a:rPr>
              <a:t>Conform to established written policies and procedures of the agency </a:t>
            </a:r>
          </a:p>
          <a:p>
            <a:pPr marL="628650" lvl="1" indent="-171450">
              <a:lnSpc>
                <a:spcPct val="100000"/>
              </a:lnSpc>
              <a:spcBef>
                <a:spcPts val="0"/>
              </a:spcBef>
              <a:buFont typeface="Arial,Sans-Serif" panose="020B0604020202020204" pitchFamily="34" charset="0"/>
            </a:pPr>
            <a:r>
              <a:rPr lang="en-US" sz="2500" dirty="0">
                <a:ea typeface="+mn-lt"/>
                <a:cs typeface="+mn-lt"/>
              </a:rPr>
              <a:t>Is consistent applied to both federal and non-federal activities </a:t>
            </a:r>
          </a:p>
          <a:p>
            <a:r>
              <a:rPr lang="en-US" sz="2800" dirty="0">
                <a:ea typeface="+mn-lt"/>
                <a:cs typeface="+mn-lt"/>
              </a:rPr>
              <a:t>Contractors may develop written policies and procedures that include the beginning of the pandemic, if necessary, in order to comply with these regulations and issue hazard pay</a:t>
            </a:r>
          </a:p>
          <a:p>
            <a:pPr lvl="1"/>
            <a:r>
              <a:rPr lang="en-US" sz="2500" dirty="0">
                <a:ea typeface="+mn-lt"/>
                <a:cs typeface="+mn-lt"/>
              </a:rPr>
              <a:t>contractors must not differentiate between the funding source of each employee for the purpose of determining hazardous pay for each employee</a:t>
            </a:r>
            <a:endParaRPr lang="en-US" sz="2500" dirty="0">
              <a:cs typeface="Arial"/>
            </a:endParaRPr>
          </a:p>
        </p:txBody>
      </p:sp>
      <p:sp>
        <p:nvSpPr>
          <p:cNvPr id="4" name="Slide Number Placeholder 3">
            <a:extLst>
              <a:ext uri="{FF2B5EF4-FFF2-40B4-BE49-F238E27FC236}">
                <a16:creationId xmlns:a16="http://schemas.microsoft.com/office/drawing/2014/main" id="{F5415860-322C-42DE-83AF-C2979B39F89E}"/>
              </a:ext>
            </a:extLst>
          </p:cNvPr>
          <p:cNvSpPr>
            <a:spLocks noGrp="1"/>
          </p:cNvSpPr>
          <p:nvPr>
            <p:ph type="sldNum" sz="quarter" idx="10"/>
          </p:nvPr>
        </p:nvSpPr>
        <p:spPr/>
        <p:txBody>
          <a:bodyPr/>
          <a:lstStyle/>
          <a:p>
            <a:fld id="{2AA74813-043C-43CB-9E82-7CAA19F31821}" type="slidenum">
              <a:rPr lang="en-US" smtClean="0"/>
              <a:pPr/>
              <a:t>12</a:t>
            </a:fld>
            <a:endParaRPr lang="en-US"/>
          </a:p>
        </p:txBody>
      </p:sp>
    </p:spTree>
    <p:extLst>
      <p:ext uri="{BB962C8B-B14F-4D97-AF65-F5344CB8AC3E}">
        <p14:creationId xmlns:p14="http://schemas.microsoft.com/office/powerpoint/2010/main" val="2771359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17696-9F98-42FC-A525-E0DBCE04F6AC}"/>
              </a:ext>
            </a:extLst>
          </p:cNvPr>
          <p:cNvSpPr>
            <a:spLocks noGrp="1"/>
          </p:cNvSpPr>
          <p:nvPr>
            <p:ph type="title"/>
          </p:nvPr>
        </p:nvSpPr>
        <p:spPr>
          <a:xfrm>
            <a:off x="152400" y="56747"/>
            <a:ext cx="11887200" cy="1472615"/>
          </a:xfrm>
        </p:spPr>
        <p:txBody>
          <a:bodyPr/>
          <a:lstStyle/>
          <a:p>
            <a:r>
              <a:rPr lang="en-US">
                <a:cs typeface="Arial"/>
              </a:rPr>
              <a:t>Fiscal Update: Status of the Remaining $110 Million Allocation</a:t>
            </a:r>
            <a:endParaRPr lang="en-US"/>
          </a:p>
        </p:txBody>
      </p:sp>
      <p:sp>
        <p:nvSpPr>
          <p:cNvPr id="3" name="Content Placeholder 2">
            <a:extLst>
              <a:ext uri="{FF2B5EF4-FFF2-40B4-BE49-F238E27FC236}">
                <a16:creationId xmlns:a16="http://schemas.microsoft.com/office/drawing/2014/main" id="{847F9EBD-48F2-4479-8F4E-A5E11BDE889C}"/>
              </a:ext>
            </a:extLst>
          </p:cNvPr>
          <p:cNvSpPr>
            <a:spLocks noGrp="1"/>
          </p:cNvSpPr>
          <p:nvPr>
            <p:ph idx="1"/>
          </p:nvPr>
        </p:nvSpPr>
        <p:spPr>
          <a:xfrm>
            <a:off x="152400" y="1411037"/>
            <a:ext cx="11887200" cy="5256532"/>
          </a:xfrm>
        </p:spPr>
        <p:txBody>
          <a:bodyPr vert="horz" lIns="91440" tIns="45720" rIns="91440" bIns="45720" rtlCol="0" anchor="t">
            <a:normAutofit/>
          </a:bodyPr>
          <a:lstStyle/>
          <a:p>
            <a:r>
              <a:rPr lang="en-US" sz="2800" dirty="0">
                <a:cs typeface="Arial"/>
              </a:rPr>
              <a:t>$110 million appropriated for the following priorities is sufficient to cover cost for all impacted contractors</a:t>
            </a:r>
          </a:p>
          <a:p>
            <a:r>
              <a:rPr lang="en-US" sz="2800" dirty="0">
                <a:cs typeface="Arial"/>
              </a:rPr>
              <a:t>$30 million to cover the cost of waived family fees for families not receiving in-person care</a:t>
            </a:r>
            <a:r>
              <a:rPr lang="en-US" dirty="0">
                <a:cs typeface="Arial"/>
              </a:rPr>
              <a:t> </a:t>
            </a:r>
            <a:endParaRPr lang="en-US" dirty="0">
              <a:ea typeface="+mn-lt"/>
              <a:cs typeface="+mn-lt"/>
            </a:endParaRPr>
          </a:p>
          <a:p>
            <a:r>
              <a:rPr lang="en-US" sz="2800" dirty="0">
                <a:cs typeface="Arial"/>
              </a:rPr>
              <a:t>$80 million for:</a:t>
            </a:r>
            <a:r>
              <a:rPr lang="en-US" dirty="0">
                <a:cs typeface="Arial"/>
              </a:rPr>
              <a:t> </a:t>
            </a:r>
            <a:endParaRPr lang="en-US" dirty="0">
              <a:ea typeface="+mn-lt"/>
              <a:cs typeface="+mn-lt"/>
            </a:endParaRPr>
          </a:p>
          <a:p>
            <a:pPr lvl="1"/>
            <a:r>
              <a:rPr lang="en-US" sz="2600" dirty="0">
                <a:cs typeface="Arial"/>
              </a:rPr>
              <a:t>California Alternative Payment Program (CAPP), Migrant Alternative Payment Program (CMAP), Migrant Childcare (CMIG), General Child Care (CCTR), and Family Child Care Home (CFCC) contracts to support over-earnings due to school-age children requiring full-time care</a:t>
            </a:r>
            <a:endParaRPr lang="en-US" sz="2600" dirty="0">
              <a:ea typeface="+mn-lt"/>
              <a:cs typeface="+mn-lt"/>
            </a:endParaRPr>
          </a:p>
          <a:p>
            <a:pPr lvl="1"/>
            <a:r>
              <a:rPr lang="en-US" sz="2600" dirty="0">
                <a:cs typeface="Arial"/>
              </a:rPr>
              <a:t>Extending  the timeline of temporary Emergency Childcare services </a:t>
            </a:r>
            <a:r>
              <a:rPr lang="en-US" dirty="0">
                <a:cs typeface="Arial"/>
              </a:rPr>
              <a:t> </a:t>
            </a:r>
            <a:endParaRPr lang="en-US" dirty="0">
              <a:ea typeface="+mn-lt"/>
              <a:cs typeface="+mn-lt"/>
            </a:endParaRPr>
          </a:p>
          <a:p>
            <a:pPr lvl="2"/>
            <a:r>
              <a:rPr lang="en-US" dirty="0">
                <a:ea typeface="+mn-lt"/>
                <a:cs typeface="+mn-lt"/>
              </a:rPr>
              <a:t>$49 million released in December 2020, which was estimated to extend services through May 31, 2021</a:t>
            </a:r>
            <a:endParaRPr lang="en-US" dirty="0">
              <a:cs typeface="Arial"/>
            </a:endParaRPr>
          </a:p>
          <a:p>
            <a:endParaRPr lang="en-US" sz="2400" dirty="0">
              <a:cs typeface="Arial"/>
            </a:endParaRPr>
          </a:p>
        </p:txBody>
      </p:sp>
      <p:sp>
        <p:nvSpPr>
          <p:cNvPr id="4" name="Slide Number Placeholder 3">
            <a:extLst>
              <a:ext uri="{FF2B5EF4-FFF2-40B4-BE49-F238E27FC236}">
                <a16:creationId xmlns:a16="http://schemas.microsoft.com/office/drawing/2014/main" id="{E09D6814-549D-4195-A0D8-57ED836572B0}"/>
              </a:ext>
            </a:extLst>
          </p:cNvPr>
          <p:cNvSpPr>
            <a:spLocks noGrp="1"/>
          </p:cNvSpPr>
          <p:nvPr>
            <p:ph type="sldNum" sz="quarter" idx="10"/>
          </p:nvPr>
        </p:nvSpPr>
        <p:spPr/>
        <p:txBody>
          <a:bodyPr/>
          <a:lstStyle/>
          <a:p>
            <a:fld id="{2AA74813-043C-43CB-9E82-7CAA19F31821}" type="slidenum">
              <a:rPr lang="en-US" smtClean="0"/>
              <a:pPr/>
              <a:t>13</a:t>
            </a:fld>
            <a:endParaRPr lang="en-US"/>
          </a:p>
        </p:txBody>
      </p:sp>
    </p:spTree>
    <p:extLst>
      <p:ext uri="{BB962C8B-B14F-4D97-AF65-F5344CB8AC3E}">
        <p14:creationId xmlns:p14="http://schemas.microsoft.com/office/powerpoint/2010/main" val="4185108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C7AE7-7828-4800-866F-7C3179BEDD2E}"/>
              </a:ext>
            </a:extLst>
          </p:cNvPr>
          <p:cNvSpPr>
            <a:spLocks noGrp="1"/>
          </p:cNvSpPr>
          <p:nvPr>
            <p:ph type="title"/>
          </p:nvPr>
        </p:nvSpPr>
        <p:spPr/>
        <p:txBody>
          <a:bodyPr/>
          <a:lstStyle/>
          <a:p>
            <a:r>
              <a:rPr lang="en-US">
                <a:cs typeface="Arial"/>
              </a:rPr>
              <a:t>Fiscal Updates: Family Fee Augmentation for CAPP Contractors</a:t>
            </a:r>
            <a:endParaRPr lang="en-US"/>
          </a:p>
        </p:txBody>
      </p:sp>
      <p:sp>
        <p:nvSpPr>
          <p:cNvPr id="3" name="Content Placeholder 2">
            <a:extLst>
              <a:ext uri="{FF2B5EF4-FFF2-40B4-BE49-F238E27FC236}">
                <a16:creationId xmlns:a16="http://schemas.microsoft.com/office/drawing/2014/main" id="{8B53EB00-6F23-4498-A679-D30F098B74DA}"/>
              </a:ext>
            </a:extLst>
          </p:cNvPr>
          <p:cNvSpPr>
            <a:spLocks noGrp="1"/>
          </p:cNvSpPr>
          <p:nvPr>
            <p:ph idx="1"/>
          </p:nvPr>
        </p:nvSpPr>
        <p:spPr/>
        <p:txBody>
          <a:bodyPr vert="horz" lIns="91440" tIns="45720" rIns="91440" bIns="45720" rtlCol="0" anchor="t">
            <a:normAutofit/>
          </a:bodyPr>
          <a:lstStyle/>
          <a:p>
            <a:r>
              <a:rPr lang="en-US" sz="3000" dirty="0">
                <a:cs typeface="Arial"/>
              </a:rPr>
              <a:t>On or around December 18, 2020, CAPP contractors received a contract amendment that included an augmentation for July and August Family Fee Waivers</a:t>
            </a:r>
          </a:p>
          <a:p>
            <a:pPr lvl="1"/>
            <a:r>
              <a:rPr lang="en-US" dirty="0">
                <a:cs typeface="Arial"/>
              </a:rPr>
              <a:t>Augmentation was based on the average family fees collected over the last three years</a:t>
            </a:r>
          </a:p>
          <a:p>
            <a:r>
              <a:rPr lang="en-US" sz="3000" dirty="0">
                <a:cs typeface="Arial"/>
              </a:rPr>
              <a:t>The CDE is reviewing data submitted on the line Waived Family Fees for Certified Children (July and August) to determine whether contractors were sufficiently funded for July and August waived family fees</a:t>
            </a:r>
          </a:p>
          <a:p>
            <a:pPr lvl="1"/>
            <a:endParaRPr lang="en-US" dirty="0">
              <a:cs typeface="Arial"/>
            </a:endParaRPr>
          </a:p>
          <a:p>
            <a:endParaRPr lang="en-US" dirty="0">
              <a:cs typeface="Arial"/>
            </a:endParaRPr>
          </a:p>
          <a:p>
            <a:endParaRPr lang="en-US" dirty="0">
              <a:cs typeface="Arial"/>
            </a:endParaRPr>
          </a:p>
        </p:txBody>
      </p:sp>
      <p:sp>
        <p:nvSpPr>
          <p:cNvPr id="4" name="Slide Number Placeholder 3">
            <a:extLst>
              <a:ext uri="{FF2B5EF4-FFF2-40B4-BE49-F238E27FC236}">
                <a16:creationId xmlns:a16="http://schemas.microsoft.com/office/drawing/2014/main" id="{3909C186-EF6D-443D-82A6-7F17638A7B42}"/>
              </a:ext>
            </a:extLst>
          </p:cNvPr>
          <p:cNvSpPr>
            <a:spLocks noGrp="1"/>
          </p:cNvSpPr>
          <p:nvPr>
            <p:ph type="sldNum" sz="quarter" idx="10"/>
          </p:nvPr>
        </p:nvSpPr>
        <p:spPr/>
        <p:txBody>
          <a:bodyPr/>
          <a:lstStyle/>
          <a:p>
            <a:fld id="{2AA74813-043C-43CB-9E82-7CAA19F31821}" type="slidenum">
              <a:rPr lang="en-US" smtClean="0"/>
              <a:pPr/>
              <a:t>14</a:t>
            </a:fld>
            <a:endParaRPr lang="en-US"/>
          </a:p>
        </p:txBody>
      </p:sp>
    </p:spTree>
    <p:extLst>
      <p:ext uri="{BB962C8B-B14F-4D97-AF65-F5344CB8AC3E}">
        <p14:creationId xmlns:p14="http://schemas.microsoft.com/office/powerpoint/2010/main" val="4273175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8503B-2397-4BBD-8E0A-0AA11529FE32}"/>
              </a:ext>
            </a:extLst>
          </p:cNvPr>
          <p:cNvSpPr>
            <a:spLocks noGrp="1"/>
          </p:cNvSpPr>
          <p:nvPr>
            <p:ph type="title"/>
          </p:nvPr>
        </p:nvSpPr>
        <p:spPr>
          <a:xfrm>
            <a:off x="7029690" y="1959293"/>
            <a:ext cx="3592011" cy="862576"/>
          </a:xfrm>
        </p:spPr>
        <p:txBody>
          <a:bodyPr>
            <a:normAutofit/>
          </a:bodyPr>
          <a:lstStyle/>
          <a:p>
            <a:r>
              <a:rPr lang="en-US">
                <a:cs typeface="Arial"/>
              </a:rPr>
              <a:t>Questions</a:t>
            </a:r>
          </a:p>
        </p:txBody>
      </p:sp>
      <p:pic>
        <p:nvPicPr>
          <p:cNvPr id="9" name="Picture 8" descr="Two little boys playing with building blocks">
            <a:extLst>
              <a:ext uri="{FF2B5EF4-FFF2-40B4-BE49-F238E27FC236}">
                <a16:creationId xmlns:a16="http://schemas.microsoft.com/office/drawing/2014/main" id="{91686F62-E969-4557-995D-70CCD66947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579" y="306898"/>
            <a:ext cx="4284775" cy="5615015"/>
          </a:xfrm>
          <a:prstGeom prst="rect">
            <a:avLst/>
          </a:prstGeom>
        </p:spPr>
      </p:pic>
      <p:sp>
        <p:nvSpPr>
          <p:cNvPr id="5" name="Content Placeholder 4">
            <a:extLst>
              <a:ext uri="{FF2B5EF4-FFF2-40B4-BE49-F238E27FC236}">
                <a16:creationId xmlns:a16="http://schemas.microsoft.com/office/drawing/2014/main" id="{8BF1B36E-31D8-4F6B-A342-9C9661356257}"/>
              </a:ext>
            </a:extLst>
          </p:cNvPr>
          <p:cNvSpPr>
            <a:spLocks noGrp="1"/>
          </p:cNvSpPr>
          <p:nvPr>
            <p:ph sz="half" idx="2"/>
          </p:nvPr>
        </p:nvSpPr>
        <p:spPr>
          <a:xfrm>
            <a:off x="7305040" y="4409440"/>
            <a:ext cx="4520307" cy="1512473"/>
          </a:xfrm>
        </p:spPr>
        <p:txBody>
          <a:bodyPr vert="horz" lIns="91440" tIns="45720" rIns="91440" bIns="45720" rtlCol="0" anchor="t">
            <a:normAutofit/>
          </a:bodyPr>
          <a:lstStyle/>
          <a:p>
            <a:pPr marL="0" indent="0">
              <a:buNone/>
            </a:pPr>
            <a:r>
              <a:rPr lang="en-US" sz="2600"/>
              <a:t>Photo Credit: Saint Vincent’s Day Home; Oakland, CA</a:t>
            </a:r>
            <a:endParaRPr lang="en-US" sz="2600">
              <a:cs typeface="Arial" panose="020B0604020202020204"/>
            </a:endParaRPr>
          </a:p>
        </p:txBody>
      </p:sp>
      <p:sp>
        <p:nvSpPr>
          <p:cNvPr id="4" name="Slide Number Placeholder 3">
            <a:extLst>
              <a:ext uri="{FF2B5EF4-FFF2-40B4-BE49-F238E27FC236}">
                <a16:creationId xmlns:a16="http://schemas.microsoft.com/office/drawing/2014/main" id="{7E41A327-3A17-46EA-BDFD-7B15909AB885}"/>
              </a:ext>
            </a:extLst>
          </p:cNvPr>
          <p:cNvSpPr>
            <a:spLocks noGrp="1"/>
          </p:cNvSpPr>
          <p:nvPr>
            <p:ph type="sldNum" sz="quarter" idx="10"/>
          </p:nvPr>
        </p:nvSpPr>
        <p:spPr/>
        <p:txBody>
          <a:bodyPr/>
          <a:lstStyle/>
          <a:p>
            <a:fld id="{614608DE-72A6-4621-8C24-CDFC0FE1ED35}" type="slidenum">
              <a:rPr lang="en-US" smtClean="0"/>
              <a:pPr/>
              <a:t>15</a:t>
            </a:fld>
            <a:endParaRPr lang="en-US"/>
          </a:p>
        </p:txBody>
      </p:sp>
    </p:spTree>
    <p:extLst>
      <p:ext uri="{BB962C8B-B14F-4D97-AF65-F5344CB8AC3E}">
        <p14:creationId xmlns:p14="http://schemas.microsoft.com/office/powerpoint/2010/main" val="2794378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65D0A-ACE7-4573-90AC-0580A2071039}"/>
              </a:ext>
            </a:extLst>
          </p:cNvPr>
          <p:cNvSpPr>
            <a:spLocks noGrp="1"/>
          </p:cNvSpPr>
          <p:nvPr>
            <p:ph type="title"/>
          </p:nvPr>
        </p:nvSpPr>
        <p:spPr>
          <a:xfrm>
            <a:off x="152400" y="91853"/>
            <a:ext cx="11887200" cy="842552"/>
          </a:xfrm>
        </p:spPr>
        <p:txBody>
          <a:bodyPr>
            <a:normAutofit/>
          </a:bodyPr>
          <a:lstStyle/>
          <a:p>
            <a:r>
              <a:rPr lang="en-US" b="1" dirty="0">
                <a:cs typeface="Arial"/>
              </a:rPr>
              <a:t>Resources</a:t>
            </a:r>
            <a:endParaRPr lang="en-US" dirty="0">
              <a:cs typeface="Arial" panose="020B0604020202020204"/>
            </a:endParaRPr>
          </a:p>
        </p:txBody>
      </p:sp>
      <p:sp>
        <p:nvSpPr>
          <p:cNvPr id="3" name="Content Placeholder 2">
            <a:extLst>
              <a:ext uri="{FF2B5EF4-FFF2-40B4-BE49-F238E27FC236}">
                <a16:creationId xmlns:a16="http://schemas.microsoft.com/office/drawing/2014/main" id="{4C1BAFC1-8BE9-4377-8016-60D037472562}"/>
              </a:ext>
            </a:extLst>
          </p:cNvPr>
          <p:cNvSpPr>
            <a:spLocks noGrp="1"/>
          </p:cNvSpPr>
          <p:nvPr>
            <p:ph idx="1"/>
          </p:nvPr>
        </p:nvSpPr>
        <p:spPr>
          <a:xfrm>
            <a:off x="152400" y="1014186"/>
            <a:ext cx="11887200" cy="5088708"/>
          </a:xfrm>
        </p:spPr>
        <p:txBody>
          <a:bodyPr vert="horz" lIns="91440" tIns="45720" rIns="91440" bIns="45720" rtlCol="0" anchor="t">
            <a:noAutofit/>
          </a:bodyPr>
          <a:lstStyle/>
          <a:p>
            <a:pPr>
              <a:buFont typeface="Arial"/>
            </a:pPr>
            <a:r>
              <a:rPr lang="en-US" sz="2400" dirty="0">
                <a:ea typeface="+mn-lt"/>
                <a:cs typeface="+mn-lt"/>
              </a:rPr>
              <a:t>Webinar slides, MBs, Frequently Asked Questions (FAQs), can be found on the ELCD COVID-19 Guidance web page at: </a:t>
            </a:r>
          </a:p>
          <a:p>
            <a:pPr lvl="1">
              <a:buFont typeface="Wingdings" panose="05000000000000000000" pitchFamily="2" charset="2"/>
              <a:buChar char="Ø"/>
            </a:pPr>
            <a:r>
              <a:rPr lang="en-US" sz="2400" u="sng" dirty="0">
                <a:solidFill>
                  <a:srgbClr val="FFFF80"/>
                </a:solidFill>
                <a:ea typeface="+mn-lt"/>
                <a:cs typeface="+mn-lt"/>
                <a:hlinkClick r:id="rId3" tooltip="ELCD COVID-19 Guidance web page">
                  <a:extLst>
                    <a:ext uri="{A12FA001-AC4F-418D-AE19-62706E023703}">
                      <ahyp:hlinkClr xmlns:ahyp="http://schemas.microsoft.com/office/drawing/2018/hyperlinkcolor" val="tx"/>
                    </a:ext>
                  </a:extLst>
                </a:hlinkClick>
              </a:rPr>
              <a:t>https://www.cde.ca.gov/sp/cd/re/elcdcovid19.asp</a:t>
            </a:r>
            <a:endParaRPr lang="en-US" sz="2400" dirty="0">
              <a:solidFill>
                <a:srgbClr val="FFFF80"/>
              </a:solidFill>
              <a:ea typeface="+mn-lt"/>
              <a:cs typeface="+mn-lt"/>
            </a:endParaRPr>
          </a:p>
          <a:p>
            <a:pPr>
              <a:buFont typeface="Arial"/>
            </a:pPr>
            <a:endParaRPr lang="en-US" sz="2400" dirty="0">
              <a:ea typeface="+mn-lt"/>
              <a:cs typeface="+mn-lt"/>
            </a:endParaRPr>
          </a:p>
          <a:p>
            <a:pPr>
              <a:buFont typeface="Arial"/>
            </a:pPr>
            <a:r>
              <a:rPr lang="en-US" sz="2400" dirty="0">
                <a:ea typeface="+mn-lt"/>
                <a:cs typeface="+mn-lt"/>
              </a:rPr>
              <a:t>You may submit additional questions to the ELCD Emergency email inbox at:</a:t>
            </a:r>
            <a:endParaRPr lang="en-US" sz="2400" dirty="0">
              <a:cs typeface="Arial"/>
            </a:endParaRPr>
          </a:p>
          <a:p>
            <a:pPr lvl="1">
              <a:buFont typeface="Wingdings" panose="05000000000000000000" pitchFamily="2" charset="2"/>
              <a:buChar char="Ø"/>
            </a:pPr>
            <a:r>
              <a:rPr lang="en-US" sz="2400" u="sng" dirty="0">
                <a:solidFill>
                  <a:srgbClr val="FFFF80"/>
                </a:solidFill>
                <a:ea typeface="+mn-lt"/>
                <a:cs typeface="+mn-lt"/>
                <a:hlinkClick r:id="rId4" tooltip="ELCD Emergency e-mail">
                  <a:extLst>
                    <a:ext uri="{A12FA001-AC4F-418D-AE19-62706E023703}">
                      <ahyp:hlinkClr xmlns:ahyp="http://schemas.microsoft.com/office/drawing/2018/hyperlinkcolor" val="tx"/>
                    </a:ext>
                  </a:extLst>
                </a:hlinkClick>
              </a:rPr>
              <a:t>ELCDEmergency@cde.ca.gov</a:t>
            </a:r>
            <a:endParaRPr lang="en-US" sz="2400" dirty="0">
              <a:solidFill>
                <a:srgbClr val="FFFF80"/>
              </a:solidFill>
              <a:ea typeface="+mn-lt"/>
              <a:cs typeface="+mn-lt"/>
            </a:endParaRPr>
          </a:p>
          <a:p>
            <a:pPr>
              <a:buFont typeface="Arial"/>
            </a:pPr>
            <a:endParaRPr lang="en-US" sz="2400" dirty="0">
              <a:ea typeface="+mn-lt"/>
              <a:cs typeface="+mn-lt"/>
            </a:endParaRPr>
          </a:p>
          <a:p>
            <a:pPr>
              <a:buFont typeface="Arial"/>
            </a:pPr>
            <a:r>
              <a:rPr lang="en-US" sz="2400" dirty="0">
                <a:ea typeface="+mn-lt"/>
                <a:cs typeface="+mn-lt"/>
              </a:rPr>
              <a:t>To contact your assigned PQI Office Regional Consultant, a list of consultants can be found on the ELCD Consultant Regional Assignments web page at:</a:t>
            </a:r>
            <a:r>
              <a:rPr lang="en-US" sz="2400" dirty="0">
                <a:cs typeface="Arial" panose="020B0604020202020204"/>
              </a:rPr>
              <a:t> </a:t>
            </a:r>
          </a:p>
          <a:p>
            <a:pPr lvl="1">
              <a:buFont typeface="Wingdings" panose="05000000000000000000" pitchFamily="2" charset="2"/>
              <a:buChar char="Ø"/>
            </a:pPr>
            <a:r>
              <a:rPr lang="en-US" sz="2400" u="sng" dirty="0">
                <a:solidFill>
                  <a:srgbClr val="FFFF80"/>
                </a:solidFill>
                <a:cs typeface="Arial" panose="020B0604020202020204"/>
                <a:hlinkClick r:id="rId5" tooltip="ELCD Consultant Regional Assignments web page">
                  <a:extLst>
                    <a:ext uri="{A12FA001-AC4F-418D-AE19-62706E023703}">
                      <ahyp:hlinkClr xmlns:ahyp="http://schemas.microsoft.com/office/drawing/2018/hyperlinkcolor" val="tx"/>
                    </a:ext>
                  </a:extLst>
                </a:hlinkClick>
              </a:rPr>
              <a:t>https://www.cde.ca.gov/sp/cd/ci/assignments.asp</a:t>
            </a:r>
            <a:endParaRPr lang="en-US" sz="2400" u="sng" dirty="0">
              <a:solidFill>
                <a:srgbClr val="FFFF80"/>
              </a:solidFill>
              <a:cs typeface="Arial" panose="020B0604020202020204"/>
            </a:endParaRPr>
          </a:p>
          <a:p>
            <a:pPr lvl="1">
              <a:buFont typeface="Wingdings" panose="05000000000000000000" pitchFamily="2" charset="2"/>
              <a:buChar char="Ø"/>
            </a:pPr>
            <a:r>
              <a:rPr lang="en-US" sz="2400" dirty="0">
                <a:cs typeface="Arial" panose="020B0604020202020204"/>
              </a:rPr>
              <a:t>Consultants are most easily reached by email </a:t>
            </a:r>
          </a:p>
          <a:p>
            <a:pPr lvl="1">
              <a:buFont typeface="Wingdings" panose="05000000000000000000" pitchFamily="2" charset="2"/>
              <a:buChar char="Ø"/>
            </a:pPr>
            <a:r>
              <a:rPr lang="en-US" sz="2400" dirty="0">
                <a:cs typeface="Arial" panose="020B0604020202020204"/>
              </a:rPr>
              <a:t>or</a:t>
            </a:r>
            <a:r>
              <a:rPr lang="en-US" sz="2400" dirty="0">
                <a:ea typeface="+mn-lt"/>
                <a:cs typeface="+mn-lt"/>
              </a:rPr>
              <a:t> by phone at (916) 322-6233</a:t>
            </a:r>
            <a:endParaRPr lang="en-US" sz="2400" dirty="0">
              <a:cs typeface="Arial"/>
            </a:endParaRPr>
          </a:p>
        </p:txBody>
      </p:sp>
      <p:sp>
        <p:nvSpPr>
          <p:cNvPr id="4" name="Slide Number Placeholder 3"/>
          <p:cNvSpPr>
            <a:spLocks noGrp="1"/>
          </p:cNvSpPr>
          <p:nvPr>
            <p:ph type="sldNum" sz="quarter" idx="10"/>
          </p:nvPr>
        </p:nvSpPr>
        <p:spPr/>
        <p:txBody>
          <a:bodyPr/>
          <a:lstStyle/>
          <a:p>
            <a:fld id="{2AA74813-043C-43CB-9E82-7CAA19F31821}" type="slidenum">
              <a:rPr lang="en-US" smtClean="0"/>
              <a:pPr/>
              <a:t>16</a:t>
            </a:fld>
            <a:endParaRPr lang="en-US"/>
          </a:p>
        </p:txBody>
      </p:sp>
    </p:spTree>
    <p:extLst>
      <p:ext uri="{BB962C8B-B14F-4D97-AF65-F5344CB8AC3E}">
        <p14:creationId xmlns:p14="http://schemas.microsoft.com/office/powerpoint/2010/main" val="2307632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06E97-30F5-4F91-BF6E-C98F7B1A0D9C}"/>
              </a:ext>
            </a:extLst>
          </p:cNvPr>
          <p:cNvSpPr>
            <a:spLocks noGrp="1"/>
          </p:cNvSpPr>
          <p:nvPr>
            <p:ph type="title"/>
          </p:nvPr>
        </p:nvSpPr>
        <p:spPr/>
        <p:txBody>
          <a:bodyPr>
            <a:normAutofit/>
          </a:bodyPr>
          <a:lstStyle/>
          <a:p>
            <a:r>
              <a:rPr lang="en-US">
                <a:cs typeface="Arial"/>
              </a:rPr>
              <a:t>Resources (2)</a:t>
            </a:r>
          </a:p>
        </p:txBody>
      </p:sp>
      <p:sp>
        <p:nvSpPr>
          <p:cNvPr id="3" name="Content Placeholder 2">
            <a:extLst>
              <a:ext uri="{FF2B5EF4-FFF2-40B4-BE49-F238E27FC236}">
                <a16:creationId xmlns:a16="http://schemas.microsoft.com/office/drawing/2014/main" id="{9407667B-3874-437E-9D99-A1734A1E0DF4}"/>
              </a:ext>
            </a:extLst>
          </p:cNvPr>
          <p:cNvSpPr>
            <a:spLocks noGrp="1"/>
          </p:cNvSpPr>
          <p:nvPr>
            <p:ph idx="1"/>
          </p:nvPr>
        </p:nvSpPr>
        <p:spPr/>
        <p:txBody>
          <a:bodyPr vert="horz" lIns="91440" tIns="45720" rIns="91440" bIns="45720" rtlCol="0" anchor="t">
            <a:normAutofit/>
          </a:bodyPr>
          <a:lstStyle/>
          <a:p>
            <a:r>
              <a:rPr lang="en-US" sz="2400" dirty="0">
                <a:ea typeface="+mn-lt"/>
                <a:cs typeface="+mn-lt"/>
              </a:rPr>
              <a:t>To contact your Child and Adult Care Food Program County Analyst, a list can be found at: </a:t>
            </a:r>
            <a:endParaRPr lang="en-US" sz="2400" dirty="0">
              <a:cs typeface="Arial"/>
            </a:endParaRPr>
          </a:p>
          <a:p>
            <a:pPr lvl="1">
              <a:buFont typeface="Wingdings" panose="05000000000000000000" pitchFamily="2" charset="2"/>
              <a:buChar char="Ø"/>
            </a:pPr>
            <a:r>
              <a:rPr lang="en-US" sz="2400" strike="sngStrike" dirty="0">
                <a:ea typeface="+mn-lt"/>
                <a:cs typeface="+mn-lt"/>
              </a:rPr>
              <a:t>https://www.cde.ca.gov/ls/nu/cc/cacfpcontact.asp </a:t>
            </a:r>
            <a:r>
              <a:rPr lang="en-US" sz="2400" dirty="0">
                <a:ea typeface="+mn-lt"/>
                <a:cs typeface="+mn-lt"/>
              </a:rPr>
              <a:t>[Link no longer available]</a:t>
            </a:r>
          </a:p>
          <a:p>
            <a:pPr marL="457200" lvl="1" indent="0">
              <a:buNone/>
            </a:pPr>
            <a:endParaRPr lang="en-US" sz="2400" dirty="0">
              <a:cs typeface="Arial" panose="020B0604020202020204"/>
            </a:endParaRPr>
          </a:p>
          <a:p>
            <a:r>
              <a:rPr lang="en-US" sz="2400" dirty="0">
                <a:cs typeface="Arial" panose="020B0604020202020204"/>
              </a:rPr>
              <a:t>To access the main page of the Child and Adult Care Food Program, where you can find links to trainings and so much more, please visit:</a:t>
            </a:r>
          </a:p>
          <a:p>
            <a:pPr lvl="1">
              <a:buFont typeface="Wingdings" panose="05000000000000000000" pitchFamily="2" charset="2"/>
              <a:buChar char="Ø"/>
            </a:pPr>
            <a:r>
              <a:rPr lang="en-US" sz="2400" strike="sngStrike" dirty="0">
                <a:ea typeface="+mn-lt"/>
                <a:cs typeface="+mn-lt"/>
              </a:rPr>
              <a:t>https://www.cde.ca.gov/ls/nu/cc/ </a:t>
            </a:r>
            <a:r>
              <a:rPr lang="en-US" sz="2400" dirty="0">
                <a:ea typeface="+mn-lt"/>
                <a:cs typeface="+mn-lt"/>
              </a:rPr>
              <a:t>[Link no longer available]</a:t>
            </a:r>
          </a:p>
          <a:p>
            <a:pPr marL="457200" lvl="1">
              <a:buFont typeface="Wingdings" panose="020B0604020202020204" pitchFamily="34" charset="0"/>
              <a:buChar char="Ø"/>
            </a:pPr>
            <a:endParaRPr lang="en-US" sz="2400" u="sng" dirty="0">
              <a:ea typeface="+mn-lt"/>
              <a:cs typeface="+mn-lt"/>
            </a:endParaRPr>
          </a:p>
          <a:p>
            <a:r>
              <a:rPr lang="en-US" sz="2400" dirty="0">
                <a:cs typeface="Arial" panose="020B0604020202020204"/>
              </a:rPr>
              <a:t>For more information about the Master Plan for Early Learning and Care, please visit </a:t>
            </a:r>
            <a:endParaRPr lang="en-US" sz="2400" dirty="0">
              <a:ea typeface="+mn-lt"/>
              <a:cs typeface="+mn-lt"/>
            </a:endParaRPr>
          </a:p>
          <a:p>
            <a:pPr lvl="1">
              <a:buFont typeface="Wingdings" panose="020B0604020202020204" pitchFamily="34" charset="0"/>
              <a:buChar char="Ø"/>
            </a:pPr>
            <a:r>
              <a:rPr lang="en-US" sz="2400" dirty="0">
                <a:solidFill>
                  <a:srgbClr val="FFFF80"/>
                </a:solidFill>
                <a:ea typeface="+mn-lt"/>
                <a:cs typeface="+mn-lt"/>
                <a:hlinkClick r:id="rId3" tooltip="ELC Master Plan web page">
                  <a:extLst>
                    <a:ext uri="{A12FA001-AC4F-418D-AE19-62706E023703}">
                      <ahyp:hlinkClr xmlns:ahyp="http://schemas.microsoft.com/office/drawing/2018/hyperlinkcolor" val="tx"/>
                    </a:ext>
                  </a:extLst>
                </a:hlinkClick>
              </a:rPr>
              <a:t>https://www.chhs.ca.gov/home/master-plan-for-early-learning-and-care/</a:t>
            </a:r>
            <a:r>
              <a:rPr lang="en-US" sz="2400" dirty="0">
                <a:solidFill>
                  <a:srgbClr val="FFFF80"/>
                </a:solidFill>
                <a:ea typeface="+mn-lt"/>
                <a:cs typeface="+mn-lt"/>
              </a:rPr>
              <a:t> </a:t>
            </a:r>
            <a:endParaRPr lang="en-US" sz="2400" dirty="0">
              <a:solidFill>
                <a:srgbClr val="FFFF80"/>
              </a:solidFill>
              <a:cs typeface="Arial" panose="020B0604020202020204"/>
            </a:endParaRPr>
          </a:p>
        </p:txBody>
      </p:sp>
      <p:sp>
        <p:nvSpPr>
          <p:cNvPr id="4" name="Slide Number Placeholder 3">
            <a:extLst>
              <a:ext uri="{FF2B5EF4-FFF2-40B4-BE49-F238E27FC236}">
                <a16:creationId xmlns:a16="http://schemas.microsoft.com/office/drawing/2014/main" id="{7C871115-F472-4E06-8ED7-EDD5767FD2C4}"/>
              </a:ext>
            </a:extLst>
          </p:cNvPr>
          <p:cNvSpPr>
            <a:spLocks noGrp="1"/>
          </p:cNvSpPr>
          <p:nvPr>
            <p:ph type="sldNum" sz="quarter" idx="10"/>
          </p:nvPr>
        </p:nvSpPr>
        <p:spPr/>
        <p:txBody>
          <a:bodyPr/>
          <a:lstStyle/>
          <a:p>
            <a:fld id="{2AA74813-043C-43CB-9E82-7CAA19F31821}" type="slidenum">
              <a:rPr lang="en-US" smtClean="0"/>
              <a:pPr/>
              <a:t>17</a:t>
            </a:fld>
            <a:endParaRPr lang="en-US"/>
          </a:p>
        </p:txBody>
      </p:sp>
    </p:spTree>
    <p:extLst>
      <p:ext uri="{BB962C8B-B14F-4D97-AF65-F5344CB8AC3E}">
        <p14:creationId xmlns:p14="http://schemas.microsoft.com/office/powerpoint/2010/main" val="650833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6FA7D-562D-4984-95BF-99CDB80878F7}"/>
              </a:ext>
            </a:extLst>
          </p:cNvPr>
          <p:cNvSpPr>
            <a:spLocks noGrp="1"/>
          </p:cNvSpPr>
          <p:nvPr>
            <p:ph type="title"/>
          </p:nvPr>
        </p:nvSpPr>
        <p:spPr>
          <a:xfrm>
            <a:off x="1141425" y="1511374"/>
            <a:ext cx="4685612" cy="708081"/>
          </a:xfrm>
        </p:spPr>
        <p:txBody>
          <a:bodyPr/>
          <a:lstStyle/>
          <a:p>
            <a:r>
              <a:rPr lang="en-US"/>
              <a:t>Closing</a:t>
            </a:r>
          </a:p>
        </p:txBody>
      </p:sp>
      <p:sp>
        <p:nvSpPr>
          <p:cNvPr id="4" name="Content Placeholder 3">
            <a:extLst>
              <a:ext uri="{FF2B5EF4-FFF2-40B4-BE49-F238E27FC236}">
                <a16:creationId xmlns:a16="http://schemas.microsoft.com/office/drawing/2014/main" id="{1C8E2CA6-0A54-4186-A030-A4A26B5C9687}"/>
              </a:ext>
            </a:extLst>
          </p:cNvPr>
          <p:cNvSpPr>
            <a:spLocks noGrp="1"/>
          </p:cNvSpPr>
          <p:nvPr>
            <p:ph sz="half" idx="2"/>
          </p:nvPr>
        </p:nvSpPr>
        <p:spPr>
          <a:xfrm>
            <a:off x="280965" y="4228123"/>
            <a:ext cx="5546072" cy="990241"/>
          </a:xfrm>
        </p:spPr>
        <p:txBody>
          <a:bodyPr vert="horz" lIns="91440" tIns="45720" rIns="91440" bIns="45720" rtlCol="0" anchor="t">
            <a:normAutofit/>
          </a:bodyPr>
          <a:lstStyle/>
          <a:p>
            <a:pPr marL="0" indent="-1828800">
              <a:buNone/>
            </a:pPr>
            <a:r>
              <a:rPr lang="en-US" sz="2400">
                <a:cs typeface="Arial" panose="020B0604020202020204"/>
              </a:rPr>
              <a:t>Photo Credit: </a:t>
            </a:r>
            <a:r>
              <a:rPr lang="en-US" sz="2400">
                <a:ea typeface="+mn-lt"/>
                <a:cs typeface="+mn-lt"/>
              </a:rPr>
              <a:t>Kidango Decoto Center</a:t>
            </a:r>
            <a:r>
              <a:rPr lang="en-US" sz="2400">
                <a:ea typeface="+mn-lt"/>
                <a:cs typeface="Arial" panose="020B0604020202020204"/>
              </a:rPr>
              <a:t>;</a:t>
            </a:r>
            <a:r>
              <a:rPr lang="en-US" sz="2400">
                <a:cs typeface="Arial" panose="020B0604020202020204"/>
              </a:rPr>
              <a:t> Union City, CA</a:t>
            </a:r>
          </a:p>
        </p:txBody>
      </p:sp>
      <p:sp>
        <p:nvSpPr>
          <p:cNvPr id="5" name="Slide Number Placeholder 4">
            <a:extLst>
              <a:ext uri="{FF2B5EF4-FFF2-40B4-BE49-F238E27FC236}">
                <a16:creationId xmlns:a16="http://schemas.microsoft.com/office/drawing/2014/main" id="{3BDC38F1-3A0E-4DBB-BE0D-52FB51B22DC8}"/>
              </a:ext>
            </a:extLst>
          </p:cNvPr>
          <p:cNvSpPr>
            <a:spLocks noGrp="1"/>
          </p:cNvSpPr>
          <p:nvPr>
            <p:ph type="sldNum" sz="quarter" idx="10"/>
          </p:nvPr>
        </p:nvSpPr>
        <p:spPr/>
        <p:txBody>
          <a:bodyPr/>
          <a:lstStyle/>
          <a:p>
            <a:fld id="{2AA74813-043C-43CB-9E82-7CAA19F31821}" type="slidenum">
              <a:rPr lang="en-US" smtClean="0"/>
              <a:pPr/>
              <a:t>18</a:t>
            </a:fld>
            <a:endParaRPr lang="en-US"/>
          </a:p>
        </p:txBody>
      </p:sp>
      <p:pic>
        <p:nvPicPr>
          <p:cNvPr id="9" name="Content Placeholder 8" descr="A little girl tying her shoes">
            <a:extLst>
              <a:ext uri="{FF2B5EF4-FFF2-40B4-BE49-F238E27FC236}">
                <a16:creationId xmlns:a16="http://schemas.microsoft.com/office/drawing/2014/main" id="{869FBC04-DF32-4F1F-BFCF-381A13265E7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680845" y="426721"/>
            <a:ext cx="4458718" cy="5323204"/>
          </a:xfrm>
        </p:spPr>
      </p:pic>
    </p:spTree>
    <p:extLst>
      <p:ext uri="{BB962C8B-B14F-4D97-AF65-F5344CB8AC3E}">
        <p14:creationId xmlns:p14="http://schemas.microsoft.com/office/powerpoint/2010/main" val="1735414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DB00A-8284-43BE-9BF1-6A79D91741D4}"/>
              </a:ext>
            </a:extLst>
          </p:cNvPr>
          <p:cNvSpPr>
            <a:spLocks noGrp="1"/>
          </p:cNvSpPr>
          <p:nvPr>
            <p:ph type="title"/>
          </p:nvPr>
        </p:nvSpPr>
        <p:spPr/>
        <p:txBody>
          <a:bodyPr>
            <a:normAutofit/>
          </a:bodyPr>
          <a:lstStyle/>
          <a:p>
            <a:r>
              <a:rPr lang="en-US" sz="3800" b="1">
                <a:cs typeface="Arial"/>
              </a:rPr>
              <a:t>Welcome and </a:t>
            </a:r>
            <a:r>
              <a:rPr lang="en-US">
                <a:cs typeface="Arial"/>
              </a:rPr>
              <a:t>Introductions</a:t>
            </a:r>
            <a:endParaRPr lang="en-US" sz="3800" b="1">
              <a:cs typeface="Arial"/>
            </a:endParaRPr>
          </a:p>
        </p:txBody>
      </p:sp>
      <p:pic>
        <p:nvPicPr>
          <p:cNvPr id="4" name="Picture 4" descr="A collage of children. ">
            <a:extLst>
              <a:ext uri="{FF2B5EF4-FFF2-40B4-BE49-F238E27FC236}">
                <a16:creationId xmlns:a16="http://schemas.microsoft.com/office/drawing/2014/main" id="{AEEDEEF5-836A-479E-9CAA-0D355D04D83A}"/>
              </a:ext>
            </a:extLst>
          </p:cNvPr>
          <p:cNvPicPr>
            <a:picLocks noGrp="1" noChangeAspect="1"/>
          </p:cNvPicPr>
          <p:nvPr>
            <p:ph idx="1"/>
          </p:nvPr>
        </p:nvPicPr>
        <p:blipFill rotWithShape="1">
          <a:blip r:embed="rId3"/>
          <a:srcRect t="850" r="2037" b="3858"/>
          <a:stretch/>
        </p:blipFill>
        <p:spPr>
          <a:xfrm>
            <a:off x="2622742" y="1674726"/>
            <a:ext cx="6917719" cy="4254212"/>
          </a:xfrm>
        </p:spPr>
      </p:pic>
      <p:sp>
        <p:nvSpPr>
          <p:cNvPr id="3" name="Slide Number Placeholder 2"/>
          <p:cNvSpPr>
            <a:spLocks noGrp="1"/>
          </p:cNvSpPr>
          <p:nvPr>
            <p:ph type="sldNum" sz="quarter" idx="10"/>
          </p:nvPr>
        </p:nvSpPr>
        <p:spPr/>
        <p:txBody>
          <a:bodyPr/>
          <a:lstStyle/>
          <a:p>
            <a:fld id="{2AA74813-043C-43CB-9E82-7CAA19F31821}" type="slidenum">
              <a:rPr lang="en-US" smtClean="0"/>
              <a:pPr/>
              <a:t>2</a:t>
            </a:fld>
            <a:endParaRPr lang="en-US"/>
          </a:p>
        </p:txBody>
      </p:sp>
    </p:spTree>
    <p:extLst>
      <p:ext uri="{BB962C8B-B14F-4D97-AF65-F5344CB8AC3E}">
        <p14:creationId xmlns:p14="http://schemas.microsoft.com/office/powerpoint/2010/main" val="3465662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3AFC1-43B5-4C3E-9AC1-44AB5E1DD522}"/>
              </a:ext>
            </a:extLst>
          </p:cNvPr>
          <p:cNvSpPr>
            <a:spLocks noGrp="1"/>
          </p:cNvSpPr>
          <p:nvPr>
            <p:ph type="title"/>
          </p:nvPr>
        </p:nvSpPr>
        <p:spPr>
          <a:xfrm>
            <a:off x="152400" y="304191"/>
            <a:ext cx="11887200" cy="1347636"/>
          </a:xfrm>
        </p:spPr>
        <p:txBody>
          <a:bodyPr>
            <a:normAutofit/>
          </a:bodyPr>
          <a:lstStyle/>
          <a:p>
            <a:r>
              <a:rPr lang="en-US"/>
              <a:t>Meeting Agenda</a:t>
            </a:r>
          </a:p>
        </p:txBody>
      </p:sp>
      <p:sp>
        <p:nvSpPr>
          <p:cNvPr id="3" name="Content Placeholder 2">
            <a:extLst>
              <a:ext uri="{FF2B5EF4-FFF2-40B4-BE49-F238E27FC236}">
                <a16:creationId xmlns:a16="http://schemas.microsoft.com/office/drawing/2014/main" id="{0CE9FDF7-D849-46D6-A060-473F9A2E249D}"/>
              </a:ext>
            </a:extLst>
          </p:cNvPr>
          <p:cNvSpPr>
            <a:spLocks noGrp="1"/>
          </p:cNvSpPr>
          <p:nvPr>
            <p:ph idx="1"/>
          </p:nvPr>
        </p:nvSpPr>
        <p:spPr>
          <a:xfrm>
            <a:off x="152400" y="1712806"/>
            <a:ext cx="11887200" cy="4413674"/>
          </a:xfrm>
        </p:spPr>
        <p:txBody>
          <a:bodyPr vert="horz" lIns="91440" tIns="45720" rIns="91440" bIns="45720" rtlCol="0" anchor="t">
            <a:noAutofit/>
          </a:bodyPr>
          <a:lstStyle/>
          <a:p>
            <a:r>
              <a:rPr lang="en-US" sz="2800"/>
              <a:t>Introduction and Director's Welcome</a:t>
            </a:r>
            <a:endParaRPr lang="en-US" sz="2800">
              <a:cs typeface="Arial"/>
            </a:endParaRPr>
          </a:p>
          <a:p>
            <a:r>
              <a:rPr lang="en-US" sz="2800">
                <a:cs typeface="Arial"/>
              </a:rPr>
              <a:t>California Department of Education (CDE) Updates – What's New and Upcoming</a:t>
            </a:r>
          </a:p>
          <a:p>
            <a:r>
              <a:rPr lang="en-US" sz="2800"/>
              <a:t>Program Quality Implementation (PQI) Updates</a:t>
            </a:r>
            <a:endParaRPr lang="en-US" sz="2800">
              <a:cs typeface="Arial"/>
            </a:endParaRPr>
          </a:p>
          <a:p>
            <a:r>
              <a:rPr lang="en-US" sz="2800">
                <a:cs typeface="Arial"/>
              </a:rPr>
              <a:t>Fiscal Updates</a:t>
            </a:r>
          </a:p>
          <a:p>
            <a:r>
              <a:rPr lang="en-US" sz="2800"/>
              <a:t>Questions</a:t>
            </a:r>
            <a:endParaRPr lang="en-US" sz="2800">
              <a:cs typeface="Arial"/>
            </a:endParaRPr>
          </a:p>
          <a:p>
            <a:r>
              <a:rPr lang="en-US" sz="2800">
                <a:cs typeface="Arial"/>
              </a:rPr>
              <a:t>Closing</a:t>
            </a:r>
          </a:p>
          <a:p>
            <a:endParaRPr lang="en-US">
              <a:cs typeface="Arial"/>
            </a:endParaRPr>
          </a:p>
        </p:txBody>
      </p:sp>
      <p:sp>
        <p:nvSpPr>
          <p:cNvPr id="4" name="Slide Number Placeholder 3"/>
          <p:cNvSpPr>
            <a:spLocks noGrp="1"/>
          </p:cNvSpPr>
          <p:nvPr>
            <p:ph type="sldNum" sz="quarter" idx="10"/>
          </p:nvPr>
        </p:nvSpPr>
        <p:spPr/>
        <p:txBody>
          <a:bodyPr/>
          <a:lstStyle/>
          <a:p>
            <a:fld id="{2AA74813-043C-43CB-9E82-7CAA19F31821}" type="slidenum">
              <a:rPr lang="en-US" smtClean="0"/>
              <a:pPr/>
              <a:t>3</a:t>
            </a:fld>
            <a:endParaRPr lang="en-US"/>
          </a:p>
        </p:txBody>
      </p:sp>
    </p:spTree>
    <p:extLst>
      <p:ext uri="{BB962C8B-B14F-4D97-AF65-F5344CB8AC3E}">
        <p14:creationId xmlns:p14="http://schemas.microsoft.com/office/powerpoint/2010/main" val="170769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66582-E49A-40A3-8102-B1A42A94CAD2}"/>
              </a:ext>
            </a:extLst>
          </p:cNvPr>
          <p:cNvSpPr>
            <a:spLocks noGrp="1"/>
          </p:cNvSpPr>
          <p:nvPr>
            <p:ph type="title"/>
          </p:nvPr>
        </p:nvSpPr>
        <p:spPr/>
        <p:txBody>
          <a:bodyPr/>
          <a:lstStyle/>
          <a:p>
            <a:r>
              <a:rPr lang="en-US">
                <a:cs typeface="Arial"/>
              </a:rPr>
              <a:t>Where are the Federal Funds? </a:t>
            </a:r>
          </a:p>
        </p:txBody>
      </p:sp>
      <p:pic>
        <p:nvPicPr>
          <p:cNvPr id="6" name="Picture 6" descr="The Capital Building">
            <a:extLst>
              <a:ext uri="{FF2B5EF4-FFF2-40B4-BE49-F238E27FC236}">
                <a16:creationId xmlns:a16="http://schemas.microsoft.com/office/drawing/2014/main" id="{36C591EA-47A3-43B7-A8B8-B545CD6C43B6}"/>
              </a:ext>
            </a:extLst>
          </p:cNvPr>
          <p:cNvPicPr>
            <a:picLocks noGrp="1" noChangeAspect="1"/>
          </p:cNvPicPr>
          <p:nvPr>
            <p:ph sz="half" idx="1"/>
          </p:nvPr>
        </p:nvPicPr>
        <p:blipFill>
          <a:blip r:embed="rId3"/>
          <a:stretch>
            <a:fillRect/>
          </a:stretch>
        </p:blipFill>
        <p:spPr>
          <a:xfrm>
            <a:off x="521017" y="2517475"/>
            <a:ext cx="5114925" cy="3257550"/>
          </a:xfrm>
        </p:spPr>
      </p:pic>
      <p:sp>
        <p:nvSpPr>
          <p:cNvPr id="4" name="Content Placeholder 3">
            <a:extLst>
              <a:ext uri="{FF2B5EF4-FFF2-40B4-BE49-F238E27FC236}">
                <a16:creationId xmlns:a16="http://schemas.microsoft.com/office/drawing/2014/main" id="{9FBA8899-AA0E-4D57-B370-51A134A4CE36}"/>
              </a:ext>
            </a:extLst>
          </p:cNvPr>
          <p:cNvSpPr>
            <a:spLocks noGrp="1"/>
          </p:cNvSpPr>
          <p:nvPr>
            <p:ph sz="half" idx="2"/>
          </p:nvPr>
        </p:nvSpPr>
        <p:spPr/>
        <p:txBody>
          <a:bodyPr vert="horz" lIns="91440" tIns="45720" rIns="91440" bIns="45720" rtlCol="0" anchor="t">
            <a:normAutofit/>
          </a:bodyPr>
          <a:lstStyle/>
          <a:p>
            <a:r>
              <a:rPr lang="en-US">
                <a:cs typeface="Arial"/>
              </a:rPr>
              <a:t>On December 27, 2020, Congress approved the Consolidated Appropriations Act of 2021 and authorized $10 billion nationally</a:t>
            </a:r>
          </a:p>
          <a:p>
            <a:endParaRPr lang="en-US">
              <a:cs typeface="Arial"/>
            </a:endParaRPr>
          </a:p>
          <a:p>
            <a:r>
              <a:rPr lang="en-US">
                <a:cs typeface="Arial"/>
              </a:rPr>
              <a:t>California was awarded $964 million of these funds on February 3, 2021</a:t>
            </a:r>
            <a:endParaRPr lang="en-US"/>
          </a:p>
        </p:txBody>
      </p:sp>
      <p:sp>
        <p:nvSpPr>
          <p:cNvPr id="5" name="Slide Number Placeholder 4">
            <a:extLst>
              <a:ext uri="{FF2B5EF4-FFF2-40B4-BE49-F238E27FC236}">
                <a16:creationId xmlns:a16="http://schemas.microsoft.com/office/drawing/2014/main" id="{87309D7C-5875-45E8-8CF0-5B95B3A74B53}"/>
              </a:ext>
            </a:extLst>
          </p:cNvPr>
          <p:cNvSpPr>
            <a:spLocks noGrp="1"/>
          </p:cNvSpPr>
          <p:nvPr>
            <p:ph type="sldNum" sz="quarter" idx="10"/>
          </p:nvPr>
        </p:nvSpPr>
        <p:spPr/>
        <p:txBody>
          <a:bodyPr/>
          <a:lstStyle/>
          <a:p>
            <a:fld id="{434DB716-4346-4392-B904-40164E6AF3ED}" type="slidenum">
              <a:rPr lang="en-US" smtClean="0"/>
              <a:pPr/>
              <a:t>4</a:t>
            </a:fld>
            <a:endParaRPr lang="en-US"/>
          </a:p>
        </p:txBody>
      </p:sp>
    </p:spTree>
    <p:extLst>
      <p:ext uri="{BB962C8B-B14F-4D97-AF65-F5344CB8AC3E}">
        <p14:creationId xmlns:p14="http://schemas.microsoft.com/office/powerpoint/2010/main" val="2849449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D1B3A-2A08-493B-A7B1-4A616006EAF3}"/>
              </a:ext>
            </a:extLst>
          </p:cNvPr>
          <p:cNvSpPr>
            <a:spLocks noGrp="1"/>
          </p:cNvSpPr>
          <p:nvPr>
            <p:ph type="title"/>
          </p:nvPr>
        </p:nvSpPr>
        <p:spPr>
          <a:xfrm>
            <a:off x="152400" y="105021"/>
            <a:ext cx="11887200" cy="1325563"/>
          </a:xfrm>
        </p:spPr>
        <p:txBody>
          <a:bodyPr/>
          <a:lstStyle/>
          <a:p>
            <a:r>
              <a:rPr lang="en-US">
                <a:cs typeface="Arial"/>
              </a:rPr>
              <a:t>Senate Bill (SB) 820, Section 61: Language for Additional Federal Funds</a:t>
            </a:r>
            <a:endParaRPr lang="en-US"/>
          </a:p>
        </p:txBody>
      </p:sp>
      <p:graphicFrame>
        <p:nvGraphicFramePr>
          <p:cNvPr id="5" name="Table 5">
            <a:extLst>
              <a:ext uri="{FF2B5EF4-FFF2-40B4-BE49-F238E27FC236}">
                <a16:creationId xmlns:a16="http://schemas.microsoft.com/office/drawing/2014/main" id="{9953C6FA-8823-47E7-9182-98F58E07DD1C}"/>
              </a:ext>
            </a:extLst>
          </p:cNvPr>
          <p:cNvGraphicFramePr>
            <a:graphicFrameLocks noGrp="1"/>
          </p:cNvGraphicFramePr>
          <p:nvPr>
            <p:ph idx="1"/>
            <p:extLst>
              <p:ext uri="{D42A27DB-BD31-4B8C-83A1-F6EECF244321}">
                <p14:modId xmlns:p14="http://schemas.microsoft.com/office/powerpoint/2010/main" val="174930860"/>
              </p:ext>
            </p:extLst>
          </p:nvPr>
        </p:nvGraphicFramePr>
        <p:xfrm>
          <a:off x="365760" y="1249116"/>
          <a:ext cx="11371298" cy="5486400"/>
        </p:xfrm>
        <a:graphic>
          <a:graphicData uri="http://schemas.openxmlformats.org/drawingml/2006/table">
            <a:tbl>
              <a:tblPr firstRow="1" bandRow="1">
                <a:tableStyleId>{5C22544A-7EE6-4342-B048-85BDC9FD1C3A}</a:tableStyleId>
              </a:tblPr>
              <a:tblGrid>
                <a:gridCol w="5264491">
                  <a:extLst>
                    <a:ext uri="{9D8B030D-6E8A-4147-A177-3AD203B41FA5}">
                      <a16:colId xmlns:a16="http://schemas.microsoft.com/office/drawing/2014/main" val="2969646187"/>
                    </a:ext>
                  </a:extLst>
                </a:gridCol>
                <a:gridCol w="6106807">
                  <a:extLst>
                    <a:ext uri="{9D8B030D-6E8A-4147-A177-3AD203B41FA5}">
                      <a16:colId xmlns:a16="http://schemas.microsoft.com/office/drawing/2014/main" val="2190132857"/>
                    </a:ext>
                  </a:extLst>
                </a:gridCol>
              </a:tblGrid>
              <a:tr h="821351">
                <a:tc>
                  <a:txBody>
                    <a:bodyPr/>
                    <a:lstStyle/>
                    <a:p>
                      <a:r>
                        <a:rPr lang="en-US" sz="2400"/>
                        <a:t>Proposed Investment in Priority Order</a:t>
                      </a:r>
                    </a:p>
                  </a:txBody>
                  <a:tcPr/>
                </a:tc>
                <a:tc>
                  <a:txBody>
                    <a:bodyPr/>
                    <a:lstStyle/>
                    <a:p>
                      <a:r>
                        <a:rPr lang="en-US" sz="2400"/>
                        <a:t>Status and CDE Notes</a:t>
                      </a:r>
                    </a:p>
                  </a:txBody>
                  <a:tcPr/>
                </a:tc>
                <a:extLst>
                  <a:ext uri="{0D108BD9-81ED-4DB2-BD59-A6C34878D82A}">
                    <a16:rowId xmlns:a16="http://schemas.microsoft.com/office/drawing/2014/main" val="939945994"/>
                  </a:ext>
                </a:extLst>
              </a:tr>
              <a:tr h="1916487">
                <a:tc>
                  <a:txBody>
                    <a:bodyPr/>
                    <a:lstStyle/>
                    <a:p>
                      <a:r>
                        <a:rPr lang="en-US" sz="2400"/>
                        <a:t>(1) $30 million to reimburse providers for waived family fees for families in distance learning or sheltering in place, September 2020 through June 2021</a:t>
                      </a:r>
                    </a:p>
                  </a:txBody>
                  <a:tcPr/>
                </a:tc>
                <a:tc>
                  <a:txBody>
                    <a:bodyPr/>
                    <a:lstStyle/>
                    <a:p>
                      <a:r>
                        <a:rPr lang="en-US" sz="2400"/>
                        <a:t>Already met with previous $110 million in federal Coronavirus Relief Funds (CRF)</a:t>
                      </a:r>
                    </a:p>
                  </a:txBody>
                  <a:tcPr/>
                </a:tc>
                <a:extLst>
                  <a:ext uri="{0D108BD9-81ED-4DB2-BD59-A6C34878D82A}">
                    <a16:rowId xmlns:a16="http://schemas.microsoft.com/office/drawing/2014/main" val="1508956623"/>
                  </a:ext>
                </a:extLst>
              </a:tr>
              <a:tr h="1186396">
                <a:tc>
                  <a:txBody>
                    <a:bodyPr/>
                    <a:lstStyle/>
                    <a:p>
                      <a:r>
                        <a:rPr lang="en-US" sz="2400"/>
                        <a:t>(2) $35 million in additional funds for dual provider payments during 14 additional non-operational days</a:t>
                      </a:r>
                    </a:p>
                  </a:txBody>
                  <a:tcPr/>
                </a:tc>
                <a:tc>
                  <a:txBody>
                    <a:bodyPr/>
                    <a:lstStyle/>
                    <a:p>
                      <a:r>
                        <a:rPr lang="en-US" sz="2400"/>
                        <a:t>Not needed; the amount already allocated is sufficient</a:t>
                      </a:r>
                    </a:p>
                  </a:txBody>
                  <a:tcPr/>
                </a:tc>
                <a:extLst>
                  <a:ext uri="{0D108BD9-81ED-4DB2-BD59-A6C34878D82A}">
                    <a16:rowId xmlns:a16="http://schemas.microsoft.com/office/drawing/2014/main" val="3095876758"/>
                  </a:ext>
                </a:extLst>
              </a:tr>
              <a:tr h="1551442">
                <a:tc>
                  <a:txBody>
                    <a:bodyPr/>
                    <a:lstStyle/>
                    <a:p>
                      <a:r>
                        <a:rPr lang="en-US" sz="2400"/>
                        <a:t>(3) $100 million to extend Emergency Childcare through June 2021 and enroll additional children in Emergency Childcare</a:t>
                      </a:r>
                    </a:p>
                  </a:txBody>
                  <a:tcPr/>
                </a:tc>
                <a:tc>
                  <a:txBody>
                    <a:bodyPr/>
                    <a:lstStyle/>
                    <a:p>
                      <a:r>
                        <a:rPr lang="en-US" sz="2400"/>
                        <a:t>All children in Emergency Childcare have been extended through June 30, 2021 with previous $110 million federal CRF</a:t>
                      </a:r>
                    </a:p>
                  </a:txBody>
                  <a:tcPr/>
                </a:tc>
                <a:extLst>
                  <a:ext uri="{0D108BD9-81ED-4DB2-BD59-A6C34878D82A}">
                    <a16:rowId xmlns:a16="http://schemas.microsoft.com/office/drawing/2014/main" val="3368517517"/>
                  </a:ext>
                </a:extLst>
              </a:tr>
            </a:tbl>
          </a:graphicData>
        </a:graphic>
      </p:graphicFrame>
      <p:sp>
        <p:nvSpPr>
          <p:cNvPr id="4" name="Slide Number Placeholder 3">
            <a:extLst>
              <a:ext uri="{FF2B5EF4-FFF2-40B4-BE49-F238E27FC236}">
                <a16:creationId xmlns:a16="http://schemas.microsoft.com/office/drawing/2014/main" id="{483D4003-D91E-4FB8-B182-0F2D7D906241}"/>
              </a:ext>
            </a:extLst>
          </p:cNvPr>
          <p:cNvSpPr>
            <a:spLocks noGrp="1"/>
          </p:cNvSpPr>
          <p:nvPr>
            <p:ph type="sldNum" sz="quarter" idx="10"/>
          </p:nvPr>
        </p:nvSpPr>
        <p:spPr/>
        <p:txBody>
          <a:bodyPr/>
          <a:lstStyle/>
          <a:p>
            <a:fld id="{434DB716-4346-4392-B904-40164E6AF3ED}" type="slidenum">
              <a:rPr lang="en-US" smtClean="0"/>
              <a:pPr/>
              <a:t>5</a:t>
            </a:fld>
            <a:endParaRPr lang="en-US"/>
          </a:p>
        </p:txBody>
      </p:sp>
    </p:spTree>
    <p:extLst>
      <p:ext uri="{BB962C8B-B14F-4D97-AF65-F5344CB8AC3E}">
        <p14:creationId xmlns:p14="http://schemas.microsoft.com/office/powerpoint/2010/main" val="49771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3F68A-C4FA-4F5B-9A34-DFC628B7C61C}"/>
              </a:ext>
            </a:extLst>
          </p:cNvPr>
          <p:cNvSpPr>
            <a:spLocks noGrp="1"/>
          </p:cNvSpPr>
          <p:nvPr>
            <p:ph type="title"/>
          </p:nvPr>
        </p:nvSpPr>
        <p:spPr>
          <a:xfrm>
            <a:off x="152400" y="-52864"/>
            <a:ext cx="11887200" cy="1325563"/>
          </a:xfrm>
        </p:spPr>
        <p:txBody>
          <a:bodyPr/>
          <a:lstStyle/>
          <a:p>
            <a:r>
              <a:rPr lang="en-US">
                <a:ea typeface="+mj-lt"/>
                <a:cs typeface="+mj-lt"/>
              </a:rPr>
              <a:t>SB 820, Section 61: Language for Additional Federal Funds (2)</a:t>
            </a:r>
            <a:endParaRPr lang="en-US"/>
          </a:p>
        </p:txBody>
      </p:sp>
      <p:graphicFrame>
        <p:nvGraphicFramePr>
          <p:cNvPr id="5" name="Table 5">
            <a:extLst>
              <a:ext uri="{FF2B5EF4-FFF2-40B4-BE49-F238E27FC236}">
                <a16:creationId xmlns:a16="http://schemas.microsoft.com/office/drawing/2014/main" id="{BB0EC693-33FB-4122-90DE-8D237B9CC9C9}"/>
              </a:ext>
            </a:extLst>
          </p:cNvPr>
          <p:cNvGraphicFramePr>
            <a:graphicFrameLocks noGrp="1"/>
          </p:cNvGraphicFramePr>
          <p:nvPr>
            <p:ph idx="1"/>
            <p:extLst>
              <p:ext uri="{D42A27DB-BD31-4B8C-83A1-F6EECF244321}">
                <p14:modId xmlns:p14="http://schemas.microsoft.com/office/powerpoint/2010/main" val="2541227309"/>
              </p:ext>
            </p:extLst>
          </p:nvPr>
        </p:nvGraphicFramePr>
        <p:xfrm>
          <a:off x="191464" y="1087121"/>
          <a:ext cx="11614456" cy="5455919"/>
        </p:xfrm>
        <a:graphic>
          <a:graphicData uri="http://schemas.openxmlformats.org/drawingml/2006/table">
            <a:tbl>
              <a:tblPr firstRow="1" bandRow="1">
                <a:tableStyleId>{5C22544A-7EE6-4342-B048-85BDC9FD1C3A}</a:tableStyleId>
              </a:tblPr>
              <a:tblGrid>
                <a:gridCol w="5987628">
                  <a:extLst>
                    <a:ext uri="{9D8B030D-6E8A-4147-A177-3AD203B41FA5}">
                      <a16:colId xmlns:a16="http://schemas.microsoft.com/office/drawing/2014/main" val="4039266250"/>
                    </a:ext>
                  </a:extLst>
                </a:gridCol>
                <a:gridCol w="5626828">
                  <a:extLst>
                    <a:ext uri="{9D8B030D-6E8A-4147-A177-3AD203B41FA5}">
                      <a16:colId xmlns:a16="http://schemas.microsoft.com/office/drawing/2014/main" val="557065964"/>
                    </a:ext>
                  </a:extLst>
                </a:gridCol>
              </a:tblGrid>
              <a:tr h="710088">
                <a:tc>
                  <a:txBody>
                    <a:bodyPr/>
                    <a:lstStyle/>
                    <a:p>
                      <a:pPr lvl="0" algn="l">
                        <a:lnSpc>
                          <a:spcPct val="100000"/>
                        </a:lnSpc>
                        <a:spcBef>
                          <a:spcPts val="0"/>
                        </a:spcBef>
                        <a:spcAft>
                          <a:spcPts val="0"/>
                        </a:spcAft>
                        <a:buNone/>
                      </a:pPr>
                      <a:r>
                        <a:rPr lang="en-US" sz="2400" b="1" i="0" u="none" strike="noStrike" noProof="0" dirty="0">
                          <a:latin typeface="Arial"/>
                        </a:rPr>
                        <a:t>Proposed Investment in Priority Order</a:t>
                      </a:r>
                    </a:p>
                    <a:p>
                      <a:pPr lvl="0">
                        <a:buNone/>
                      </a:pPr>
                      <a:endParaRPr lang="en-US" dirty="0"/>
                    </a:p>
                  </a:txBody>
                  <a:tcPr/>
                </a:tc>
                <a:tc>
                  <a:txBody>
                    <a:bodyPr/>
                    <a:lstStyle/>
                    <a:p>
                      <a:pPr lvl="0" algn="l">
                        <a:lnSpc>
                          <a:spcPct val="100000"/>
                        </a:lnSpc>
                        <a:spcBef>
                          <a:spcPts val="0"/>
                        </a:spcBef>
                        <a:spcAft>
                          <a:spcPts val="0"/>
                        </a:spcAft>
                        <a:buNone/>
                      </a:pPr>
                      <a:r>
                        <a:rPr lang="en-US" sz="2400" b="1" i="0" u="none" strike="noStrike" noProof="0">
                          <a:latin typeface="Arial"/>
                        </a:rPr>
                        <a:t>Status and CDE Notes</a:t>
                      </a:r>
                    </a:p>
                    <a:p>
                      <a:pPr lvl="0">
                        <a:buNone/>
                      </a:pPr>
                      <a:endParaRPr lang="en-US"/>
                    </a:p>
                  </a:txBody>
                  <a:tcPr/>
                </a:tc>
                <a:extLst>
                  <a:ext uri="{0D108BD9-81ED-4DB2-BD59-A6C34878D82A}">
                    <a16:rowId xmlns:a16="http://schemas.microsoft.com/office/drawing/2014/main" val="1567840963"/>
                  </a:ext>
                </a:extLst>
              </a:tr>
              <a:tr h="1615439">
                <a:tc>
                  <a:txBody>
                    <a:bodyPr/>
                    <a:lstStyle/>
                    <a:p>
                      <a:r>
                        <a:rPr lang="en-US" sz="2400"/>
                        <a:t>(4) </a:t>
                      </a:r>
                      <a:r>
                        <a:rPr lang="en-US" sz="2400" b="0" i="0" u="none" strike="noStrike" noProof="0">
                          <a:latin typeface="Arial"/>
                        </a:rPr>
                        <a:t>$30 million to expand access to high quality direct contract programs</a:t>
                      </a:r>
                      <a:endParaRPr lang="en-US" sz="2400"/>
                    </a:p>
                  </a:txBody>
                  <a:tcPr/>
                </a:tc>
                <a:tc>
                  <a:txBody>
                    <a:bodyPr/>
                    <a:lstStyle/>
                    <a:p>
                      <a:r>
                        <a:rPr lang="en-US" sz="2400" dirty="0"/>
                        <a:t>The CDE is re-looking at applications submitted for </a:t>
                      </a:r>
                      <a:r>
                        <a:rPr lang="en-US" sz="2400" dirty="0">
                          <a:cs typeface="Arial"/>
                        </a:rPr>
                        <a:t>General Child Care (</a:t>
                      </a:r>
                      <a:r>
                        <a:rPr lang="en-US" sz="2400" dirty="0"/>
                        <a:t>CCTR) expansion in 2019-20, to save time in getting funds out to the field.</a:t>
                      </a:r>
                    </a:p>
                  </a:txBody>
                  <a:tcPr/>
                </a:tc>
                <a:extLst>
                  <a:ext uri="{0D108BD9-81ED-4DB2-BD59-A6C34878D82A}">
                    <a16:rowId xmlns:a16="http://schemas.microsoft.com/office/drawing/2014/main" val="4046468036"/>
                  </a:ext>
                </a:extLst>
              </a:tr>
              <a:tr h="1508937">
                <a:tc>
                  <a:txBody>
                    <a:bodyPr/>
                    <a:lstStyle/>
                    <a:p>
                      <a:r>
                        <a:rPr lang="en-US" sz="2400"/>
                        <a:t>(5) </a:t>
                      </a:r>
                      <a:r>
                        <a:rPr lang="en-US" sz="2400" b="0" i="0" u="none" strike="noStrike" noProof="0">
                          <a:latin typeface="Arial"/>
                        </a:rPr>
                        <a:t>$15 million in reopening stipends</a:t>
                      </a:r>
                    </a:p>
                    <a:p>
                      <a:pPr lvl="0">
                        <a:buNone/>
                      </a:pPr>
                      <a:endParaRPr lang="en-US" sz="2400"/>
                    </a:p>
                  </a:txBody>
                  <a:tcPr/>
                </a:tc>
                <a:tc>
                  <a:txBody>
                    <a:bodyPr/>
                    <a:lstStyle/>
                    <a:p>
                      <a:r>
                        <a:rPr lang="en-US" sz="2400"/>
                        <a:t>The CDE is working with the Legislature and the Administration to ensure these resources are issued as quickly as possible to the field.</a:t>
                      </a:r>
                    </a:p>
                  </a:txBody>
                  <a:tcPr/>
                </a:tc>
                <a:extLst>
                  <a:ext uri="{0D108BD9-81ED-4DB2-BD59-A6C34878D82A}">
                    <a16:rowId xmlns:a16="http://schemas.microsoft.com/office/drawing/2014/main" val="339248577"/>
                  </a:ext>
                </a:extLst>
              </a:tr>
              <a:tr h="1512829">
                <a:tc>
                  <a:txBody>
                    <a:bodyPr/>
                    <a:lstStyle/>
                    <a:p>
                      <a:r>
                        <a:rPr lang="en-US" sz="2400" dirty="0"/>
                        <a:t>(6) </a:t>
                      </a:r>
                      <a:r>
                        <a:rPr lang="en-US" sz="2400" b="0" i="0" u="none" strike="noStrike" noProof="0" dirty="0">
                          <a:latin typeface="Arial"/>
                        </a:rPr>
                        <a:t>$90 million in stipends to support increased costs due to COVID-19</a:t>
                      </a:r>
                    </a:p>
                    <a:p>
                      <a:pPr lvl="0">
                        <a:buNone/>
                      </a:pPr>
                      <a:endParaRPr lang="en-US" sz="2400" dirty="0"/>
                    </a:p>
                  </a:txBody>
                  <a:tcPr/>
                </a:tc>
                <a:tc>
                  <a:txBody>
                    <a:bodyPr/>
                    <a:lstStyle/>
                    <a:p>
                      <a:pPr lvl="0" algn="l">
                        <a:lnSpc>
                          <a:spcPct val="100000"/>
                        </a:lnSpc>
                        <a:spcBef>
                          <a:spcPts val="0"/>
                        </a:spcBef>
                        <a:spcAft>
                          <a:spcPts val="0"/>
                        </a:spcAft>
                        <a:buNone/>
                      </a:pPr>
                      <a:r>
                        <a:rPr lang="en-US" sz="2400" b="0" i="0" u="none" strike="noStrike" noProof="0" dirty="0"/>
                        <a:t>The CDE is working with the Legislature and the Administration to ensure these resources are issued as quickly as possible to the field.</a:t>
                      </a:r>
                      <a:endParaRPr lang="en-US" sz="2400" b="0" i="0" u="none" strike="noStrike" noProof="0" dirty="0">
                        <a:latin typeface="Arial"/>
                      </a:endParaRPr>
                    </a:p>
                  </a:txBody>
                  <a:tcPr/>
                </a:tc>
                <a:extLst>
                  <a:ext uri="{0D108BD9-81ED-4DB2-BD59-A6C34878D82A}">
                    <a16:rowId xmlns:a16="http://schemas.microsoft.com/office/drawing/2014/main" val="2536714200"/>
                  </a:ext>
                </a:extLst>
              </a:tr>
            </a:tbl>
          </a:graphicData>
        </a:graphic>
      </p:graphicFrame>
      <p:sp>
        <p:nvSpPr>
          <p:cNvPr id="4" name="Slide Number Placeholder 3">
            <a:extLst>
              <a:ext uri="{FF2B5EF4-FFF2-40B4-BE49-F238E27FC236}">
                <a16:creationId xmlns:a16="http://schemas.microsoft.com/office/drawing/2014/main" id="{40B10F45-0C3F-4C4C-B57C-1248AB0FA1DE}"/>
              </a:ext>
            </a:extLst>
          </p:cNvPr>
          <p:cNvSpPr>
            <a:spLocks noGrp="1"/>
          </p:cNvSpPr>
          <p:nvPr>
            <p:ph type="sldNum" sz="quarter" idx="10"/>
          </p:nvPr>
        </p:nvSpPr>
        <p:spPr>
          <a:xfrm>
            <a:off x="9368287" y="6317831"/>
            <a:ext cx="2743200" cy="365125"/>
          </a:xfrm>
        </p:spPr>
        <p:txBody>
          <a:bodyPr/>
          <a:lstStyle/>
          <a:p>
            <a:fld id="{434DB716-4346-4392-B904-40164E6AF3ED}" type="slidenum">
              <a:rPr lang="en-US" smtClean="0"/>
              <a:pPr/>
              <a:t>6</a:t>
            </a:fld>
            <a:endParaRPr lang="en-US"/>
          </a:p>
        </p:txBody>
      </p:sp>
    </p:spTree>
    <p:extLst>
      <p:ext uri="{BB962C8B-B14F-4D97-AF65-F5344CB8AC3E}">
        <p14:creationId xmlns:p14="http://schemas.microsoft.com/office/powerpoint/2010/main" val="2391909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6B957-60E0-4621-94D4-5DB709A1FF42}"/>
              </a:ext>
            </a:extLst>
          </p:cNvPr>
          <p:cNvSpPr>
            <a:spLocks noGrp="1"/>
          </p:cNvSpPr>
          <p:nvPr>
            <p:ph type="title"/>
          </p:nvPr>
        </p:nvSpPr>
        <p:spPr/>
        <p:txBody>
          <a:bodyPr/>
          <a:lstStyle/>
          <a:p>
            <a:r>
              <a:rPr lang="en-US">
                <a:cs typeface="Arial"/>
              </a:rPr>
              <a:t>Management Bulletin 21-03</a:t>
            </a:r>
          </a:p>
        </p:txBody>
      </p:sp>
      <p:sp>
        <p:nvSpPr>
          <p:cNvPr id="3" name="Content Placeholder 2">
            <a:extLst>
              <a:ext uri="{FF2B5EF4-FFF2-40B4-BE49-F238E27FC236}">
                <a16:creationId xmlns:a16="http://schemas.microsoft.com/office/drawing/2014/main" id="{99D7D3E7-FFA9-4CAD-9680-0EE97F2EB53E}"/>
              </a:ext>
            </a:extLst>
          </p:cNvPr>
          <p:cNvSpPr>
            <a:spLocks noGrp="1"/>
          </p:cNvSpPr>
          <p:nvPr>
            <p:ph idx="1"/>
          </p:nvPr>
        </p:nvSpPr>
        <p:spPr/>
        <p:txBody>
          <a:bodyPr vert="horz" lIns="91440" tIns="45720" rIns="91440" bIns="45720" rtlCol="0" anchor="t">
            <a:normAutofit/>
          </a:bodyPr>
          <a:lstStyle/>
          <a:p>
            <a:pPr>
              <a:lnSpc>
                <a:spcPct val="150000"/>
              </a:lnSpc>
            </a:pPr>
            <a:r>
              <a:rPr lang="en-US">
                <a:cs typeface="Arial"/>
              </a:rPr>
              <a:t>Implements a statewide "abandonment of care" policy</a:t>
            </a:r>
            <a:endParaRPr lang="en-US"/>
          </a:p>
          <a:p>
            <a:pPr>
              <a:lnSpc>
                <a:spcPct val="150000"/>
              </a:lnSpc>
            </a:pPr>
            <a:r>
              <a:rPr lang="en-US">
                <a:cs typeface="Arial"/>
              </a:rPr>
              <a:t>Removes contractor policies for unexcused absences</a:t>
            </a:r>
          </a:p>
          <a:p>
            <a:pPr>
              <a:lnSpc>
                <a:spcPct val="150000"/>
              </a:lnSpc>
            </a:pPr>
            <a:r>
              <a:rPr lang="en-US">
                <a:cs typeface="Arial"/>
              </a:rPr>
              <a:t>Updates the recertification timeline</a:t>
            </a:r>
          </a:p>
          <a:p>
            <a:endParaRPr lang="en-US">
              <a:cs typeface="Arial"/>
            </a:endParaRPr>
          </a:p>
        </p:txBody>
      </p:sp>
      <p:sp>
        <p:nvSpPr>
          <p:cNvPr id="4" name="Slide Number Placeholder 3">
            <a:extLst>
              <a:ext uri="{FF2B5EF4-FFF2-40B4-BE49-F238E27FC236}">
                <a16:creationId xmlns:a16="http://schemas.microsoft.com/office/drawing/2014/main" id="{252F52A1-4C2C-431D-8989-FA88584A5F1B}"/>
              </a:ext>
            </a:extLst>
          </p:cNvPr>
          <p:cNvSpPr>
            <a:spLocks noGrp="1"/>
          </p:cNvSpPr>
          <p:nvPr>
            <p:ph type="sldNum" sz="quarter" idx="10"/>
          </p:nvPr>
        </p:nvSpPr>
        <p:spPr/>
        <p:txBody>
          <a:bodyPr/>
          <a:lstStyle/>
          <a:p>
            <a:fld id="{2AA74813-043C-43CB-9E82-7CAA19F31821}" type="slidenum">
              <a:rPr lang="en-US" smtClean="0"/>
              <a:pPr/>
              <a:t>7</a:t>
            </a:fld>
            <a:endParaRPr lang="en-US"/>
          </a:p>
        </p:txBody>
      </p:sp>
    </p:spTree>
    <p:extLst>
      <p:ext uri="{BB962C8B-B14F-4D97-AF65-F5344CB8AC3E}">
        <p14:creationId xmlns:p14="http://schemas.microsoft.com/office/powerpoint/2010/main" val="619300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17696-9F98-42FC-A525-E0DBCE04F6AC}"/>
              </a:ext>
            </a:extLst>
          </p:cNvPr>
          <p:cNvSpPr>
            <a:spLocks noGrp="1"/>
          </p:cNvSpPr>
          <p:nvPr>
            <p:ph type="title"/>
          </p:nvPr>
        </p:nvSpPr>
        <p:spPr/>
        <p:txBody>
          <a:bodyPr/>
          <a:lstStyle/>
          <a:p>
            <a:r>
              <a:rPr lang="en-US">
                <a:cs typeface="Arial"/>
              </a:rPr>
              <a:t>Management Bulletin 21-04 </a:t>
            </a:r>
          </a:p>
        </p:txBody>
      </p:sp>
      <p:sp>
        <p:nvSpPr>
          <p:cNvPr id="3" name="Content Placeholder 2">
            <a:extLst>
              <a:ext uri="{FF2B5EF4-FFF2-40B4-BE49-F238E27FC236}">
                <a16:creationId xmlns:a16="http://schemas.microsoft.com/office/drawing/2014/main" id="{847F9EBD-48F2-4479-8F4E-A5E11BDE889C}"/>
              </a:ext>
            </a:extLst>
          </p:cNvPr>
          <p:cNvSpPr>
            <a:spLocks noGrp="1"/>
          </p:cNvSpPr>
          <p:nvPr>
            <p:ph idx="1"/>
          </p:nvPr>
        </p:nvSpPr>
        <p:spPr/>
        <p:txBody>
          <a:bodyPr vert="horz" lIns="91440" tIns="45720" rIns="91440" bIns="45720" rtlCol="0" anchor="t">
            <a:normAutofit/>
          </a:bodyPr>
          <a:lstStyle/>
          <a:p>
            <a:pPr>
              <a:lnSpc>
                <a:spcPct val="150000"/>
              </a:lnSpc>
            </a:pPr>
            <a:r>
              <a:rPr lang="en-US">
                <a:cs typeface="Arial"/>
              </a:rPr>
              <a:t>Only applicable to California State Preschool Programs (CSPP)</a:t>
            </a:r>
          </a:p>
          <a:p>
            <a:pPr>
              <a:lnSpc>
                <a:spcPct val="100000"/>
              </a:lnSpc>
            </a:pPr>
            <a:r>
              <a:rPr lang="en-US">
                <a:cs typeface="Arial"/>
              </a:rPr>
              <a:t>Allows transitional kindergarten (TK)- and kindergarten (K)- age eligible children to be served in CSPP for the 2020-21 program year when specific requirements are met</a:t>
            </a:r>
          </a:p>
          <a:p>
            <a:pPr>
              <a:lnSpc>
                <a:spcPct val="150000"/>
              </a:lnSpc>
            </a:pPr>
            <a:r>
              <a:rPr lang="en-US">
                <a:cs typeface="Arial"/>
              </a:rPr>
              <a:t>Recertification updated for full-day CSPP</a:t>
            </a:r>
          </a:p>
          <a:p>
            <a:pPr>
              <a:lnSpc>
                <a:spcPct val="100000"/>
              </a:lnSpc>
            </a:pPr>
            <a:r>
              <a:rPr lang="en-US">
                <a:cs typeface="Arial"/>
              </a:rPr>
              <a:t>Reporting TK- and K- age eligible children in the Child Development Management Information System (CDMIS)</a:t>
            </a:r>
          </a:p>
          <a:p>
            <a:endParaRPr lang="en-US">
              <a:cs typeface="Arial"/>
            </a:endParaRPr>
          </a:p>
        </p:txBody>
      </p:sp>
      <p:sp>
        <p:nvSpPr>
          <p:cNvPr id="4" name="Slide Number Placeholder 3">
            <a:extLst>
              <a:ext uri="{FF2B5EF4-FFF2-40B4-BE49-F238E27FC236}">
                <a16:creationId xmlns:a16="http://schemas.microsoft.com/office/drawing/2014/main" id="{E09D6814-549D-4195-A0D8-57ED836572B0}"/>
              </a:ext>
            </a:extLst>
          </p:cNvPr>
          <p:cNvSpPr>
            <a:spLocks noGrp="1"/>
          </p:cNvSpPr>
          <p:nvPr>
            <p:ph type="sldNum" sz="quarter" idx="10"/>
          </p:nvPr>
        </p:nvSpPr>
        <p:spPr/>
        <p:txBody>
          <a:bodyPr/>
          <a:lstStyle/>
          <a:p>
            <a:fld id="{2AA74813-043C-43CB-9E82-7CAA19F31821}" type="slidenum">
              <a:rPr lang="en-US" smtClean="0"/>
              <a:pPr/>
              <a:t>8</a:t>
            </a:fld>
            <a:endParaRPr lang="en-US"/>
          </a:p>
        </p:txBody>
      </p:sp>
    </p:spTree>
    <p:extLst>
      <p:ext uri="{BB962C8B-B14F-4D97-AF65-F5344CB8AC3E}">
        <p14:creationId xmlns:p14="http://schemas.microsoft.com/office/powerpoint/2010/main" val="3016374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CB7B8-BEB2-4852-B5B0-363C19536515}"/>
              </a:ext>
            </a:extLst>
          </p:cNvPr>
          <p:cNvSpPr>
            <a:spLocks noGrp="1"/>
          </p:cNvSpPr>
          <p:nvPr>
            <p:ph type="title"/>
          </p:nvPr>
        </p:nvSpPr>
        <p:spPr>
          <a:xfrm>
            <a:off x="152400" y="152138"/>
            <a:ext cx="11887200" cy="1325563"/>
          </a:xfrm>
        </p:spPr>
        <p:txBody>
          <a:bodyPr/>
          <a:lstStyle/>
          <a:p>
            <a:r>
              <a:rPr lang="en-US">
                <a:cs typeface="Arial"/>
              </a:rPr>
              <a:t>Program Quality Implementation Office Update</a:t>
            </a:r>
            <a:endParaRPr lang="en-US"/>
          </a:p>
        </p:txBody>
      </p:sp>
      <p:sp>
        <p:nvSpPr>
          <p:cNvPr id="3" name="Content Placeholder 2">
            <a:extLst>
              <a:ext uri="{FF2B5EF4-FFF2-40B4-BE49-F238E27FC236}">
                <a16:creationId xmlns:a16="http://schemas.microsoft.com/office/drawing/2014/main" id="{4C59B1A1-42ED-4318-84F2-CD6E977AA4E2}"/>
              </a:ext>
            </a:extLst>
          </p:cNvPr>
          <p:cNvSpPr>
            <a:spLocks noGrp="1"/>
          </p:cNvSpPr>
          <p:nvPr>
            <p:ph idx="1"/>
          </p:nvPr>
        </p:nvSpPr>
        <p:spPr>
          <a:xfrm>
            <a:off x="152400" y="1547893"/>
            <a:ext cx="11887200" cy="5106308"/>
          </a:xfrm>
        </p:spPr>
        <p:txBody>
          <a:bodyPr vert="horz" lIns="91440" tIns="45720" rIns="91440" bIns="45720" rtlCol="0" anchor="t">
            <a:normAutofit/>
          </a:bodyPr>
          <a:lstStyle/>
          <a:p>
            <a:r>
              <a:rPr lang="en-US" dirty="0">
                <a:cs typeface="Arial"/>
              </a:rPr>
              <a:t>Monitoring</a:t>
            </a:r>
          </a:p>
          <a:p>
            <a:pPr lvl="1"/>
            <a:r>
              <a:rPr lang="en-US" dirty="0">
                <a:ea typeface="+mn-lt"/>
                <a:cs typeface="+mn-lt"/>
              </a:rPr>
              <a:t>Federal Program Monitoring (FPM) and Contract Monitoring Reviews (CMR) </a:t>
            </a:r>
          </a:p>
          <a:p>
            <a:pPr lvl="1"/>
            <a:r>
              <a:rPr lang="en-US" dirty="0">
                <a:ea typeface="+mn-lt"/>
                <a:cs typeface="+mn-lt"/>
              </a:rPr>
              <a:t>Remote monitoring for Fiscal Year (FY) 2020-21</a:t>
            </a:r>
          </a:p>
          <a:p>
            <a:pPr lvl="1"/>
            <a:r>
              <a:rPr lang="en-US" dirty="0">
                <a:ea typeface="+mn-lt"/>
                <a:cs typeface="+mn-lt"/>
              </a:rPr>
              <a:t>Selection Criteria</a:t>
            </a:r>
          </a:p>
          <a:p>
            <a:pPr lvl="1"/>
            <a:r>
              <a:rPr lang="en-US" dirty="0">
                <a:ea typeface="+mn-lt"/>
                <a:cs typeface="+mn-lt"/>
              </a:rPr>
              <a:t>Notification for FY 2020-21 monitoring</a:t>
            </a:r>
            <a:endParaRPr lang="en-US" dirty="0"/>
          </a:p>
          <a:p>
            <a:r>
              <a:rPr lang="en-US" dirty="0">
                <a:cs typeface="Arial"/>
              </a:rPr>
              <a:t>Training</a:t>
            </a:r>
          </a:p>
          <a:p>
            <a:pPr lvl="1"/>
            <a:r>
              <a:rPr lang="en-US" dirty="0">
                <a:cs typeface="Arial"/>
              </a:rPr>
              <a:t>Quality Practices During the COVID-19 Pandemic</a:t>
            </a:r>
          </a:p>
          <a:p>
            <a:pPr lvl="1"/>
            <a:r>
              <a:rPr lang="en-US" dirty="0">
                <a:cs typeface="Arial"/>
              </a:rPr>
              <a:t>Program Self-Evaluation (PSE)</a:t>
            </a:r>
          </a:p>
          <a:p>
            <a:pPr lvl="2"/>
            <a:r>
              <a:rPr lang="en-US" dirty="0">
                <a:cs typeface="Arial"/>
              </a:rPr>
              <a:t>PSE Management Bulletin </a:t>
            </a:r>
          </a:p>
        </p:txBody>
      </p:sp>
      <p:sp>
        <p:nvSpPr>
          <p:cNvPr id="4" name="Slide Number Placeholder 3">
            <a:extLst>
              <a:ext uri="{FF2B5EF4-FFF2-40B4-BE49-F238E27FC236}">
                <a16:creationId xmlns:a16="http://schemas.microsoft.com/office/drawing/2014/main" id="{7C119CD5-4454-4F61-979A-86E933FA228A}"/>
              </a:ext>
            </a:extLst>
          </p:cNvPr>
          <p:cNvSpPr>
            <a:spLocks noGrp="1"/>
          </p:cNvSpPr>
          <p:nvPr>
            <p:ph type="sldNum" sz="quarter" idx="10"/>
          </p:nvPr>
        </p:nvSpPr>
        <p:spPr/>
        <p:txBody>
          <a:bodyPr/>
          <a:lstStyle/>
          <a:p>
            <a:fld id="{2AA74813-043C-43CB-9E82-7CAA19F31821}" type="slidenum">
              <a:rPr lang="en-US" smtClean="0"/>
              <a:pPr/>
              <a:t>9</a:t>
            </a:fld>
            <a:endParaRPr lang="en-US"/>
          </a:p>
        </p:txBody>
      </p:sp>
    </p:spTree>
    <p:extLst>
      <p:ext uri="{BB962C8B-B14F-4D97-AF65-F5344CB8AC3E}">
        <p14:creationId xmlns:p14="http://schemas.microsoft.com/office/powerpoint/2010/main" val="3813775025"/>
      </p:ext>
    </p:extLst>
  </p:cSld>
  <p:clrMapOvr>
    <a:masterClrMapping/>
  </p:clrMapOvr>
</p:sld>
</file>

<file path=ppt/theme/theme1.xml><?xml version="1.0" encoding="utf-8"?>
<a:theme xmlns:a="http://schemas.openxmlformats.org/drawingml/2006/main" name="CDE Set 1">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DE Set 1">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34ED83EA0B5E468033F72E96A6CA4D" ma:contentTypeVersion="12" ma:contentTypeDescription="Create a new document." ma:contentTypeScope="" ma:versionID="3f12b9fb6a82d53c8f045e9df70566d4">
  <xsd:schema xmlns:xsd="http://www.w3.org/2001/XMLSchema" xmlns:xs="http://www.w3.org/2001/XMLSchema" xmlns:p="http://schemas.microsoft.com/office/2006/metadata/properties" xmlns:ns2="f89dec18-d0c2-45d2-8a15-31051f2519f8" xmlns:ns3="1aae30ff-d7bc-47e3-882e-cd3423d00d62" targetNamespace="http://schemas.microsoft.com/office/2006/metadata/properties" ma:root="true" ma:fieldsID="67c2e0de8315951159b03addbfd79343" ns2:_="" ns3:_="">
    <xsd:import namespace="f89dec18-d0c2-45d2-8a15-31051f2519f8"/>
    <xsd:import namespace="1aae30ff-d7bc-47e3-882e-cd3423d00d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9dec18-d0c2-45d2-8a15-31051f2519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ae30ff-d7bc-47e3-882e-cd3423d00d6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BBE173-A3C3-46E9-B17F-C3B4B2202C3F}">
  <ds:schemaRefs>
    <ds:schemaRef ds:uri="1aae30ff-d7bc-47e3-882e-cd3423d00d62"/>
    <ds:schemaRef ds:uri="f89dec18-d0c2-45d2-8a15-31051f2519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50E1FD2-2660-4B81-9AF6-B47E34FB289B}">
  <ds:schemaRefs>
    <ds:schemaRef ds:uri="http://purl.org/dc/elements/1.1/"/>
    <ds:schemaRef ds:uri="http://schemas.microsoft.com/office/2006/metadata/properties"/>
    <ds:schemaRef ds:uri="1aae30ff-d7bc-47e3-882e-cd3423d00d62"/>
    <ds:schemaRef ds:uri="http://schemas.microsoft.com/office/2006/documentManagement/types"/>
    <ds:schemaRef ds:uri="f89dec18-d0c2-45d2-8a15-31051f2519f8"/>
    <ds:schemaRef ds:uri="http://purl.org/dc/dcmitype/"/>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9DA24223-1B0F-4CD5-B668-16E6DC505D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40</TotalTime>
  <Words>1288</Words>
  <Application>Microsoft Office PowerPoint</Application>
  <PresentationFormat>Widescreen</PresentationFormat>
  <Paragraphs>159</Paragraphs>
  <Slides>18</Slides>
  <Notes>18</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18</vt:i4>
      </vt:variant>
    </vt:vector>
  </HeadingPairs>
  <TitlesOfParts>
    <vt:vector size="34" baseType="lpstr">
      <vt:lpstr>Arial</vt:lpstr>
      <vt:lpstr>Arial,Sans-Serif</vt:lpstr>
      <vt:lpstr>Calibri</vt:lpstr>
      <vt:lpstr>Courier New</vt:lpstr>
      <vt:lpstr>Wingdings</vt:lpstr>
      <vt:lpstr>CDE Set 1</vt:lpstr>
      <vt:lpstr>CDE Set 2</vt:lpstr>
      <vt:lpstr>CDE Set 3</vt:lpstr>
      <vt:lpstr>CDE Set 4</vt:lpstr>
      <vt:lpstr>CDE Set 5</vt:lpstr>
      <vt:lpstr>CDE Set 6</vt:lpstr>
      <vt:lpstr>CDE Set 7</vt:lpstr>
      <vt:lpstr>CDE Set 1</vt:lpstr>
      <vt:lpstr>CDE Set 1</vt:lpstr>
      <vt:lpstr>CDE Set 1</vt:lpstr>
      <vt:lpstr>CDE Set 1</vt:lpstr>
      <vt:lpstr>Webinar on COVID-19 Guidance for  Early Learning and Care Contractors</vt:lpstr>
      <vt:lpstr>Welcome and Introductions</vt:lpstr>
      <vt:lpstr>Meeting Agenda</vt:lpstr>
      <vt:lpstr>Where are the Federal Funds? </vt:lpstr>
      <vt:lpstr>Senate Bill (SB) 820, Section 61: Language for Additional Federal Funds</vt:lpstr>
      <vt:lpstr>SB 820, Section 61: Language for Additional Federal Funds (2)</vt:lpstr>
      <vt:lpstr>Management Bulletin 21-03</vt:lpstr>
      <vt:lpstr>Management Bulletin 21-04 </vt:lpstr>
      <vt:lpstr>Program Quality Implementation Office Update</vt:lpstr>
      <vt:lpstr>SB89 Cleaning Supplies for Childcare Providers  (CSCP) Update </vt:lpstr>
      <vt:lpstr>Fiscal Updates: Stipends or Hazardous Pay an Allowable Expense?</vt:lpstr>
      <vt:lpstr>Fiscal Updates: Hazardous Pay</vt:lpstr>
      <vt:lpstr>Fiscal Update: Status of the Remaining $110 Million Allocation</vt:lpstr>
      <vt:lpstr>Fiscal Updates: Family Fee Augmentation for CAPP Contractors</vt:lpstr>
      <vt:lpstr>Questions</vt:lpstr>
      <vt:lpstr>Resources</vt:lpstr>
      <vt:lpstr>Resources (2)</vt:lpstr>
      <vt:lpstr>Closing</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19 Guidance 02/05 - Resource (CA Dept of Education)</dc:title>
  <dc:subject>Early Learning and Care Division Webinar on COVID-19 Guidance February 2, 2021</dc:subject>
  <dc:creator>Eric Dunk</dc:creator>
  <cp:lastModifiedBy>Alice Ludwig</cp:lastModifiedBy>
  <cp:revision>32</cp:revision>
  <dcterms:created xsi:type="dcterms:W3CDTF">2020-08-25T03:09:04Z</dcterms:created>
  <dcterms:modified xsi:type="dcterms:W3CDTF">2023-11-16T21:49:03Z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0x0101003534ED83EA0B5E468033F72E96A6CA4D</vt:lpwstr>
  </property>
</Properties>
</file>