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4.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5.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6.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7.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8.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 id="2147483699" r:id="rId2"/>
    <p:sldMasterId id="2147483687" r:id="rId3"/>
    <p:sldMasterId id="2147483659" r:id="rId4"/>
    <p:sldMasterId id="2147483648" r:id="rId5"/>
    <p:sldMasterId id="2147483664" r:id="rId6"/>
    <p:sldMasterId id="2147483671" r:id="rId7"/>
    <p:sldMasterId id="2147483676" r:id="rId8"/>
    <p:sldMasterId id="2147483681" r:id="rId9"/>
  </p:sldMasterIdLst>
  <p:notesMasterIdLst>
    <p:notesMasterId r:id="rId40"/>
  </p:notesMasterIdLst>
  <p:handoutMasterIdLst>
    <p:handoutMasterId r:id="rId41"/>
  </p:handoutMasterIdLst>
  <p:sldIdLst>
    <p:sldId id="256" r:id="rId10"/>
    <p:sldId id="372" r:id="rId11"/>
    <p:sldId id="374" r:id="rId12"/>
    <p:sldId id="290" r:id="rId13"/>
    <p:sldId id="292" r:id="rId14"/>
    <p:sldId id="375" r:id="rId15"/>
    <p:sldId id="379" r:id="rId16"/>
    <p:sldId id="278" r:id="rId17"/>
    <p:sldId id="299" r:id="rId18"/>
    <p:sldId id="259" r:id="rId19"/>
    <p:sldId id="301" r:id="rId20"/>
    <p:sldId id="377" r:id="rId21"/>
    <p:sldId id="270" r:id="rId22"/>
    <p:sldId id="271" r:id="rId23"/>
    <p:sldId id="303" r:id="rId24"/>
    <p:sldId id="362" r:id="rId25"/>
    <p:sldId id="282" r:id="rId26"/>
    <p:sldId id="373" r:id="rId27"/>
    <p:sldId id="288" r:id="rId28"/>
    <p:sldId id="289" r:id="rId29"/>
    <p:sldId id="295" r:id="rId30"/>
    <p:sldId id="294" r:id="rId31"/>
    <p:sldId id="285" r:id="rId32"/>
    <p:sldId id="286" r:id="rId33"/>
    <p:sldId id="260" r:id="rId34"/>
    <p:sldId id="265" r:id="rId35"/>
    <p:sldId id="287" r:id="rId36"/>
    <p:sldId id="261" r:id="rId37"/>
    <p:sldId id="262" r:id="rId38"/>
    <p:sldId id="263"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e Tracy" initials="AT" lastIdx="1" clrIdx="0">
    <p:extLst>
      <p:ext uri="{19B8F6BF-5375-455C-9EA6-DF929625EA0E}">
        <p15:presenceInfo xmlns:p15="http://schemas.microsoft.com/office/powerpoint/2012/main" userId="S-1-5-21-2608872058-1432505909-2668327341-29047" providerId="AD"/>
      </p:ext>
    </p:extLst>
  </p:cmAuthor>
  <p:cmAuthor id="2" name="Laurie Yee" initials="LY" lastIdx="7" clrIdx="1">
    <p:extLst>
      <p:ext uri="{19B8F6BF-5375-455C-9EA6-DF929625EA0E}">
        <p15:presenceInfo xmlns:p15="http://schemas.microsoft.com/office/powerpoint/2012/main" userId="S-1-5-21-2608872058-1432505909-2668327341-26311" providerId="AD"/>
      </p:ext>
    </p:extLst>
  </p:cmAuthor>
  <p:cmAuthor id="3" name="Jeffrey Vincent PhD" initials=""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66FF"/>
    <a:srgbClr val="1E4B75"/>
    <a:srgbClr val="800000"/>
    <a:srgbClr val="ED8B6F"/>
    <a:srgbClr val="0C4A6D"/>
    <a:srgbClr val="FFFFC0"/>
    <a:srgbClr val="FEFE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0" autoAdjust="0"/>
    <p:restoredTop sz="95833" autoAdjust="0"/>
  </p:normalViewPr>
  <p:slideViewPr>
    <p:cSldViewPr snapToGrid="0">
      <p:cViewPr varScale="1">
        <p:scale>
          <a:sx n="100" d="100"/>
          <a:sy n="100" d="100"/>
        </p:scale>
        <p:origin x="78" y="18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7" d="100"/>
          <a:sy n="87" d="100"/>
        </p:scale>
        <p:origin x="298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3" Type="http://schemas.openxmlformats.org/officeDocument/2006/relationships/slideMaster" Target="slideMasters/slideMaster3.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commentAuthors" Target="commentAuthor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931343-2F6C-4EC9-9DC2-9270877BDB4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B7EEC52-11A2-463D-8A0E-792EF2BC214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08BE69-669F-416A-93EF-12E394687B13}" type="datetimeFigureOut">
              <a:rPr lang="en-US" smtClean="0"/>
              <a:t>4/6/2023</a:t>
            </a:fld>
            <a:endParaRPr lang="en-US"/>
          </a:p>
        </p:txBody>
      </p:sp>
      <p:sp>
        <p:nvSpPr>
          <p:cNvPr id="4" name="Footer Placeholder 3">
            <a:extLst>
              <a:ext uri="{FF2B5EF4-FFF2-40B4-BE49-F238E27FC236}">
                <a16:creationId xmlns:a16="http://schemas.microsoft.com/office/drawing/2014/main" id="{CA2C21C6-577A-414D-80D9-7CC98EBCB7A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8581264-43C8-4B2A-8249-E8564476D45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8F29019-704D-4805-9B43-8A1089A67E53}" type="slidenum">
              <a:rPr lang="en-US" smtClean="0"/>
              <a:t>‹#›</a:t>
            </a:fld>
            <a:endParaRPr lang="en-US"/>
          </a:p>
        </p:txBody>
      </p:sp>
    </p:spTree>
    <p:extLst>
      <p:ext uri="{BB962C8B-B14F-4D97-AF65-F5344CB8AC3E}">
        <p14:creationId xmlns:p14="http://schemas.microsoft.com/office/powerpoint/2010/main" val="3507462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110321-FE7C-41D5-A6A6-9361CA1AFD5B}" type="datetimeFigureOut">
              <a:rPr lang="en-US" smtClean="0"/>
              <a:t>4/6/2023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52AC79-A108-4FDF-A0BE-96CEB0D6FF0B}" type="slidenum">
              <a:rPr lang="en-US" smtClean="0"/>
              <a:t>‹#›</a:t>
            </a:fld>
            <a:endParaRPr lang="en-US"/>
          </a:p>
        </p:txBody>
      </p:sp>
    </p:spTree>
    <p:extLst>
      <p:ext uri="{BB962C8B-B14F-4D97-AF65-F5344CB8AC3E}">
        <p14:creationId xmlns:p14="http://schemas.microsoft.com/office/powerpoint/2010/main" val="2042869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Black" panose="020B0A04020102020204" pitchFamily="34" charset="0"/>
              </a:rPr>
              <a:t>Many of you might not know but we’ve been around for a very long time.  In fact, our Division was created in 1927 and originally called the Division of School House Planning.  From its inception, our Division was charged with developing standards for school buildings.  Back then, we also reviewed plans and specifications for all school buildings outside of areas that had building codes.  I bet many of you didn’t know that, right?  I sure didn’t.</a:t>
            </a:r>
            <a:endParaRPr lang="en-US" dirty="0"/>
          </a:p>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6</a:t>
            </a:fld>
            <a:endParaRPr lang="en-US"/>
          </a:p>
        </p:txBody>
      </p:sp>
    </p:spTree>
    <p:extLst>
      <p:ext uri="{BB962C8B-B14F-4D97-AF65-F5344CB8AC3E}">
        <p14:creationId xmlns:p14="http://schemas.microsoft.com/office/powerpoint/2010/main" val="7976854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B1694D7-DAE5-4C27-9EB5-E6697DA7532F}" type="slidenum">
              <a:rPr lang="en-US" smtClean="0"/>
              <a:t>29</a:t>
            </a:fld>
            <a:endParaRPr lang="en-US"/>
          </a:p>
        </p:txBody>
      </p:sp>
    </p:spTree>
    <p:extLst>
      <p:ext uri="{BB962C8B-B14F-4D97-AF65-F5344CB8AC3E}">
        <p14:creationId xmlns:p14="http://schemas.microsoft.com/office/powerpoint/2010/main" val="27330911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1694D7-DAE5-4C27-9EB5-E6697DA7532F}" type="slidenum">
              <a:rPr lang="en-US" smtClean="0"/>
              <a:t>30</a:t>
            </a:fld>
            <a:endParaRPr lang="en-US"/>
          </a:p>
        </p:txBody>
      </p:sp>
    </p:spTree>
    <p:extLst>
      <p:ext uri="{BB962C8B-B14F-4D97-AF65-F5344CB8AC3E}">
        <p14:creationId xmlns:p14="http://schemas.microsoft.com/office/powerpoint/2010/main" val="2578450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9</a:t>
            </a:fld>
            <a:endParaRPr lang="en-US"/>
          </a:p>
        </p:txBody>
      </p:sp>
    </p:spTree>
    <p:extLst>
      <p:ext uri="{BB962C8B-B14F-4D97-AF65-F5344CB8AC3E}">
        <p14:creationId xmlns:p14="http://schemas.microsoft.com/office/powerpoint/2010/main" val="1250760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Jake</a:t>
            </a:r>
          </a:p>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12</a:t>
            </a:fld>
            <a:endParaRPr lang="en-US"/>
          </a:p>
        </p:txBody>
      </p:sp>
    </p:spTree>
    <p:extLst>
      <p:ext uri="{BB962C8B-B14F-4D97-AF65-F5344CB8AC3E}">
        <p14:creationId xmlns:p14="http://schemas.microsoft.com/office/powerpoint/2010/main" val="2100773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B1694D7-DAE5-4C27-9EB5-E6697DA7532F}" type="slidenum">
              <a:rPr lang="en-US" smtClean="0"/>
              <a:t>23</a:t>
            </a:fld>
            <a:endParaRPr lang="en-US"/>
          </a:p>
        </p:txBody>
      </p:sp>
    </p:spTree>
    <p:extLst>
      <p:ext uri="{BB962C8B-B14F-4D97-AF65-F5344CB8AC3E}">
        <p14:creationId xmlns:p14="http://schemas.microsoft.com/office/powerpoint/2010/main" val="39369221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we only have five minutes, we may want to remove </a:t>
            </a:r>
            <a:r>
              <a:rPr lang="en-US" dirty="0" err="1"/>
              <a:t>CDEbox</a:t>
            </a:r>
            <a:r>
              <a:rPr lang="en-US" dirty="0"/>
              <a:t> stuff, unless it’s just a </a:t>
            </a:r>
            <a:r>
              <a:rPr lang="en-US" dirty="0" err="1"/>
              <a:t>mentionof</a:t>
            </a:r>
            <a:r>
              <a:rPr lang="en-US" dirty="0"/>
              <a:t> having a webpage and resources.</a:t>
            </a:r>
          </a:p>
        </p:txBody>
      </p:sp>
      <p:sp>
        <p:nvSpPr>
          <p:cNvPr id="4" name="Slide Number Placeholder 3"/>
          <p:cNvSpPr>
            <a:spLocks noGrp="1"/>
          </p:cNvSpPr>
          <p:nvPr>
            <p:ph type="sldNum" sz="quarter" idx="5"/>
          </p:nvPr>
        </p:nvSpPr>
        <p:spPr/>
        <p:txBody>
          <a:bodyPr/>
          <a:lstStyle/>
          <a:p>
            <a:fld id="{8B1694D7-DAE5-4C27-9EB5-E6697DA7532F}" type="slidenum">
              <a:rPr lang="en-US" smtClean="0"/>
              <a:t>24</a:t>
            </a:fld>
            <a:endParaRPr lang="en-US"/>
          </a:p>
        </p:txBody>
      </p:sp>
    </p:spTree>
    <p:extLst>
      <p:ext uri="{BB962C8B-B14F-4D97-AF65-F5344CB8AC3E}">
        <p14:creationId xmlns:p14="http://schemas.microsoft.com/office/powerpoint/2010/main" val="3523557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LEA Contact is the representative authorized by the governing board of the LEA to submit the project application and to request exemptions pursuant to Title 5, Section 14030(r).</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The LEA Contact for questions is the individual to be the first point of contact for the project if different from the LEA representative.</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Please provide accurate gross and net acres when reporting site sizes.  Be consistent with site sizes.  If there is a discrepancy in site sizes reported in previous projects, we will ask you to clarify the difference.</a:t>
            </a:r>
          </a:p>
        </p:txBody>
      </p:sp>
      <p:sp>
        <p:nvSpPr>
          <p:cNvPr id="4" name="Slide Number Placeholder 3"/>
          <p:cNvSpPr>
            <a:spLocks noGrp="1"/>
          </p:cNvSpPr>
          <p:nvPr>
            <p:ph type="sldNum" sz="quarter" idx="5"/>
          </p:nvPr>
        </p:nvSpPr>
        <p:spPr/>
        <p:txBody>
          <a:bodyPr/>
          <a:lstStyle/>
          <a:p>
            <a:fld id="{8B1694D7-DAE5-4C27-9EB5-E6697DA7532F}" type="slidenum">
              <a:rPr lang="en-US" smtClean="0"/>
              <a:t>25</a:t>
            </a:fld>
            <a:endParaRPr lang="en-US"/>
          </a:p>
        </p:txBody>
      </p:sp>
    </p:spTree>
    <p:extLst>
      <p:ext uri="{BB962C8B-B14F-4D97-AF65-F5344CB8AC3E}">
        <p14:creationId xmlns:p14="http://schemas.microsoft.com/office/powerpoint/2010/main" val="20102434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LEA Contact is the representative authorized by the governing board of the LEA to submit the project application and to request exemptions pursuant to Title 5, Section 14030(r).</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The LEA Contact for questions is the individual to be the first point of contact for the project if different from the LEA representative.</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Please provide accurate gross and net acres when reporting site sizes.  Be consistent with site sizes.  If there is a discrepancy in site sizes reported in previous projects, we will ask you to clarify the difference.</a:t>
            </a:r>
          </a:p>
        </p:txBody>
      </p:sp>
      <p:sp>
        <p:nvSpPr>
          <p:cNvPr id="4" name="Slide Number Placeholder 3"/>
          <p:cNvSpPr>
            <a:spLocks noGrp="1"/>
          </p:cNvSpPr>
          <p:nvPr>
            <p:ph type="sldNum" sz="quarter" idx="5"/>
          </p:nvPr>
        </p:nvSpPr>
        <p:spPr/>
        <p:txBody>
          <a:bodyPr/>
          <a:lstStyle/>
          <a:p>
            <a:fld id="{8B1694D7-DAE5-4C27-9EB5-E6697DA7532F}" type="slidenum">
              <a:rPr lang="en-US" smtClean="0"/>
              <a:t>26</a:t>
            </a:fld>
            <a:endParaRPr lang="en-US"/>
          </a:p>
        </p:txBody>
      </p:sp>
    </p:spTree>
    <p:extLst>
      <p:ext uri="{BB962C8B-B14F-4D97-AF65-F5344CB8AC3E}">
        <p14:creationId xmlns:p14="http://schemas.microsoft.com/office/powerpoint/2010/main" val="2749192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90 day turn around…this is the goal, having complete submittals help to get projects in and out.</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Ensure information is consistent between forms, plan summaries, and drawings. (For the level of approval you want, if only a prelim, certain things are not needed.) </a:t>
            </a:r>
            <a:r>
              <a:rPr lang="en-US"/>
              <a:t>For example SDUSD.</a:t>
            </a: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Required sigs here and here, be specific. (Regarding signatures on forms) – Please be aware that some of the forms have multiple areas that need to be signed, such as on the 4.07 and 4.08 forms that have 2 areas for LEA signatures.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Avoid having the document locked as we will need to annotate the PDF forms.</a:t>
            </a:r>
          </a:p>
        </p:txBody>
      </p:sp>
      <p:sp>
        <p:nvSpPr>
          <p:cNvPr id="4" name="Slide Number Placeholder 3"/>
          <p:cNvSpPr>
            <a:spLocks noGrp="1"/>
          </p:cNvSpPr>
          <p:nvPr>
            <p:ph type="sldNum" sz="quarter" idx="5"/>
          </p:nvPr>
        </p:nvSpPr>
        <p:spPr/>
        <p:txBody>
          <a:bodyPr/>
          <a:lstStyle/>
          <a:p>
            <a:fld id="{8B1694D7-DAE5-4C27-9EB5-E6697DA7532F}" type="slidenum">
              <a:rPr lang="en-US" smtClean="0"/>
              <a:t>27</a:t>
            </a:fld>
            <a:endParaRPr lang="en-US"/>
          </a:p>
        </p:txBody>
      </p:sp>
    </p:spTree>
    <p:extLst>
      <p:ext uri="{BB962C8B-B14F-4D97-AF65-F5344CB8AC3E}">
        <p14:creationId xmlns:p14="http://schemas.microsoft.com/office/powerpoint/2010/main" val="9007704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the minimum elements that we will need to see to review your project. </a:t>
            </a:r>
          </a:p>
        </p:txBody>
      </p:sp>
      <p:sp>
        <p:nvSpPr>
          <p:cNvPr id="4" name="Slide Number Placeholder 3"/>
          <p:cNvSpPr>
            <a:spLocks noGrp="1"/>
          </p:cNvSpPr>
          <p:nvPr>
            <p:ph type="sldNum" sz="quarter" idx="5"/>
          </p:nvPr>
        </p:nvSpPr>
        <p:spPr/>
        <p:txBody>
          <a:bodyPr/>
          <a:lstStyle/>
          <a:p>
            <a:fld id="{8B1694D7-DAE5-4C27-9EB5-E6697DA7532F}" type="slidenum">
              <a:rPr lang="en-US" smtClean="0"/>
              <a:t>28</a:t>
            </a:fld>
            <a:endParaRPr lang="en-US"/>
          </a:p>
        </p:txBody>
      </p:sp>
    </p:spTree>
    <p:extLst>
      <p:ext uri="{BB962C8B-B14F-4D97-AF65-F5344CB8AC3E}">
        <p14:creationId xmlns:p14="http://schemas.microsoft.com/office/powerpoint/2010/main" val="10213878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dirty="0">
                <a:solidFill>
                  <a:schemeClr val="tx1"/>
                </a:solidFill>
                <a:latin typeface="Arial" panose="020B0604020202020204" pitchFamily="34" charset="0"/>
                <a:cs typeface="Arial" panose="020B0604020202020204" pitchFamily="34" charset="0"/>
              </a:rPr>
              <a:t>CALIFORNIA DEPARTMENT OF EDUCATION</a:t>
            </a:r>
          </a:p>
          <a:p>
            <a:pPr algn="r"/>
            <a:r>
              <a:rPr lang="en-US" sz="2400" dirty="0">
                <a:solidFill>
                  <a:schemeClr val="tx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054048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2E7FE-13D8-5516-19A0-47E1D10963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B5A71F-9684-4EF2-9AD3-515EF89514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5BA9F2-8FAA-8701-FB13-3195DBFF9FA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5435F07-4442-4045-A463-604E0DFDA56B}"/>
              </a:ext>
            </a:extLst>
          </p:cNvPr>
          <p:cNvSpPr>
            <a:spLocks noGrp="1"/>
          </p:cNvSpPr>
          <p:nvPr>
            <p:ph type="dt" sz="half" idx="10"/>
          </p:nvPr>
        </p:nvSpPr>
        <p:spPr/>
        <p:txBody>
          <a:bodyPr/>
          <a:lstStyle/>
          <a:p>
            <a:fld id="{75AD29FB-6D80-41B6-AF95-FEC0A993A4DB}" type="datetimeFigureOut">
              <a:rPr lang="en-US" smtClean="0"/>
              <a:t>4/6/2023</a:t>
            </a:fld>
            <a:endParaRPr lang="en-US"/>
          </a:p>
        </p:txBody>
      </p:sp>
      <p:sp>
        <p:nvSpPr>
          <p:cNvPr id="6" name="Footer Placeholder 5">
            <a:extLst>
              <a:ext uri="{FF2B5EF4-FFF2-40B4-BE49-F238E27FC236}">
                <a16:creationId xmlns:a16="http://schemas.microsoft.com/office/drawing/2014/main" id="{D9EFF073-706C-AC4B-3B1F-ECF31ACE26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8D753D-1B9B-5005-3C48-5ED2A52BFD8D}"/>
              </a:ext>
            </a:extLst>
          </p:cNvPr>
          <p:cNvSpPr>
            <a:spLocks noGrp="1"/>
          </p:cNvSpPr>
          <p:nvPr>
            <p:ph type="sldNum" sz="quarter" idx="12"/>
          </p:nvPr>
        </p:nvSpPr>
        <p:spPr/>
        <p:txBody>
          <a:bodyPr/>
          <a:lstStyle/>
          <a:p>
            <a:fld id="{0D75D989-54E5-4537-B8F6-4F832A6F4AD7}" type="slidenum">
              <a:rPr lang="en-US" smtClean="0"/>
              <a:t>‹#›</a:t>
            </a:fld>
            <a:endParaRPr lang="en-US"/>
          </a:p>
        </p:txBody>
      </p:sp>
    </p:spTree>
    <p:extLst>
      <p:ext uri="{BB962C8B-B14F-4D97-AF65-F5344CB8AC3E}">
        <p14:creationId xmlns:p14="http://schemas.microsoft.com/office/powerpoint/2010/main" val="1269534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76DF3-9FC3-6B1D-0F8B-54D88F686B4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3D0417-F07F-41C8-0376-AA436360E6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21CD2C-9FAE-9AA3-5239-3CFF48CF74A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95AA3B-7827-0047-B4E1-75F90ED550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40CFB4-84D2-F02F-8D12-B97A34944B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3B9BB50-8307-D538-1D26-0222A921CE86}"/>
              </a:ext>
            </a:extLst>
          </p:cNvPr>
          <p:cNvSpPr>
            <a:spLocks noGrp="1"/>
          </p:cNvSpPr>
          <p:nvPr>
            <p:ph type="dt" sz="half" idx="10"/>
          </p:nvPr>
        </p:nvSpPr>
        <p:spPr/>
        <p:txBody>
          <a:bodyPr/>
          <a:lstStyle/>
          <a:p>
            <a:fld id="{75AD29FB-6D80-41B6-AF95-FEC0A993A4DB}" type="datetimeFigureOut">
              <a:rPr lang="en-US" smtClean="0"/>
              <a:t>4/6/2023</a:t>
            </a:fld>
            <a:endParaRPr lang="en-US"/>
          </a:p>
        </p:txBody>
      </p:sp>
      <p:sp>
        <p:nvSpPr>
          <p:cNvPr id="8" name="Footer Placeholder 7">
            <a:extLst>
              <a:ext uri="{FF2B5EF4-FFF2-40B4-BE49-F238E27FC236}">
                <a16:creationId xmlns:a16="http://schemas.microsoft.com/office/drawing/2014/main" id="{D433C60D-9592-AAC9-9688-68BA7F08843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1EB1495-0F22-082B-95A3-98557ECD1763}"/>
              </a:ext>
            </a:extLst>
          </p:cNvPr>
          <p:cNvSpPr>
            <a:spLocks noGrp="1"/>
          </p:cNvSpPr>
          <p:nvPr>
            <p:ph type="sldNum" sz="quarter" idx="12"/>
          </p:nvPr>
        </p:nvSpPr>
        <p:spPr/>
        <p:txBody>
          <a:bodyPr/>
          <a:lstStyle/>
          <a:p>
            <a:fld id="{0D75D989-54E5-4537-B8F6-4F832A6F4AD7}" type="slidenum">
              <a:rPr lang="en-US" smtClean="0"/>
              <a:t>‹#›</a:t>
            </a:fld>
            <a:endParaRPr lang="en-US"/>
          </a:p>
        </p:txBody>
      </p:sp>
    </p:spTree>
    <p:extLst>
      <p:ext uri="{BB962C8B-B14F-4D97-AF65-F5344CB8AC3E}">
        <p14:creationId xmlns:p14="http://schemas.microsoft.com/office/powerpoint/2010/main" val="28552113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49097-A4E1-A237-901E-85C42437FA6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C80C35F-70D2-9E3C-467F-0A9E22FC23C5}"/>
              </a:ext>
            </a:extLst>
          </p:cNvPr>
          <p:cNvSpPr>
            <a:spLocks noGrp="1"/>
          </p:cNvSpPr>
          <p:nvPr>
            <p:ph type="dt" sz="half" idx="10"/>
          </p:nvPr>
        </p:nvSpPr>
        <p:spPr/>
        <p:txBody>
          <a:bodyPr/>
          <a:lstStyle/>
          <a:p>
            <a:fld id="{75AD29FB-6D80-41B6-AF95-FEC0A993A4DB}" type="datetimeFigureOut">
              <a:rPr lang="en-US" smtClean="0"/>
              <a:t>4/6/2023</a:t>
            </a:fld>
            <a:endParaRPr lang="en-US"/>
          </a:p>
        </p:txBody>
      </p:sp>
      <p:sp>
        <p:nvSpPr>
          <p:cNvPr id="4" name="Footer Placeholder 3">
            <a:extLst>
              <a:ext uri="{FF2B5EF4-FFF2-40B4-BE49-F238E27FC236}">
                <a16:creationId xmlns:a16="http://schemas.microsoft.com/office/drawing/2014/main" id="{461A7B1E-B880-21B1-65F4-6DCE4172DF5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8FC1329-2B76-D1EC-C62A-50CD610A17A8}"/>
              </a:ext>
            </a:extLst>
          </p:cNvPr>
          <p:cNvSpPr>
            <a:spLocks noGrp="1"/>
          </p:cNvSpPr>
          <p:nvPr>
            <p:ph type="sldNum" sz="quarter" idx="12"/>
          </p:nvPr>
        </p:nvSpPr>
        <p:spPr/>
        <p:txBody>
          <a:bodyPr/>
          <a:lstStyle/>
          <a:p>
            <a:fld id="{0D75D989-54E5-4537-B8F6-4F832A6F4AD7}" type="slidenum">
              <a:rPr lang="en-US" smtClean="0"/>
              <a:t>‹#›</a:t>
            </a:fld>
            <a:endParaRPr lang="en-US"/>
          </a:p>
        </p:txBody>
      </p:sp>
    </p:spTree>
    <p:extLst>
      <p:ext uri="{BB962C8B-B14F-4D97-AF65-F5344CB8AC3E}">
        <p14:creationId xmlns:p14="http://schemas.microsoft.com/office/powerpoint/2010/main" val="26855685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506FE8-4281-346D-25B4-0DF88E245D34}"/>
              </a:ext>
            </a:extLst>
          </p:cNvPr>
          <p:cNvSpPr>
            <a:spLocks noGrp="1"/>
          </p:cNvSpPr>
          <p:nvPr>
            <p:ph type="dt" sz="half" idx="10"/>
          </p:nvPr>
        </p:nvSpPr>
        <p:spPr/>
        <p:txBody>
          <a:bodyPr/>
          <a:lstStyle/>
          <a:p>
            <a:fld id="{75AD29FB-6D80-41B6-AF95-FEC0A993A4DB}" type="datetimeFigureOut">
              <a:rPr lang="en-US" smtClean="0"/>
              <a:t>4/6/2023</a:t>
            </a:fld>
            <a:endParaRPr lang="en-US"/>
          </a:p>
        </p:txBody>
      </p:sp>
      <p:sp>
        <p:nvSpPr>
          <p:cNvPr id="3" name="Footer Placeholder 2">
            <a:extLst>
              <a:ext uri="{FF2B5EF4-FFF2-40B4-BE49-F238E27FC236}">
                <a16:creationId xmlns:a16="http://schemas.microsoft.com/office/drawing/2014/main" id="{1B0CD039-4357-A126-097E-B020A0B278F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E8C8EEA-5280-E273-99DE-96B942A7795A}"/>
              </a:ext>
            </a:extLst>
          </p:cNvPr>
          <p:cNvSpPr>
            <a:spLocks noGrp="1"/>
          </p:cNvSpPr>
          <p:nvPr>
            <p:ph type="sldNum" sz="quarter" idx="12"/>
          </p:nvPr>
        </p:nvSpPr>
        <p:spPr/>
        <p:txBody>
          <a:bodyPr/>
          <a:lstStyle/>
          <a:p>
            <a:fld id="{0D75D989-54E5-4537-B8F6-4F832A6F4AD7}" type="slidenum">
              <a:rPr lang="en-US" smtClean="0"/>
              <a:t>‹#›</a:t>
            </a:fld>
            <a:endParaRPr lang="en-US"/>
          </a:p>
        </p:txBody>
      </p:sp>
    </p:spTree>
    <p:extLst>
      <p:ext uri="{BB962C8B-B14F-4D97-AF65-F5344CB8AC3E}">
        <p14:creationId xmlns:p14="http://schemas.microsoft.com/office/powerpoint/2010/main" val="19399903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1C492-2024-9E21-3682-BFA8D0E419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6D01AEF-6217-533C-850F-9D2B0EFA15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BF08FB4-9C7F-B0B2-6F20-F87C951742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A17B0B-E109-C51B-4CEE-A5C3007CB196}"/>
              </a:ext>
            </a:extLst>
          </p:cNvPr>
          <p:cNvSpPr>
            <a:spLocks noGrp="1"/>
          </p:cNvSpPr>
          <p:nvPr>
            <p:ph type="dt" sz="half" idx="10"/>
          </p:nvPr>
        </p:nvSpPr>
        <p:spPr/>
        <p:txBody>
          <a:bodyPr/>
          <a:lstStyle/>
          <a:p>
            <a:fld id="{75AD29FB-6D80-41B6-AF95-FEC0A993A4DB}" type="datetimeFigureOut">
              <a:rPr lang="en-US" smtClean="0"/>
              <a:t>4/6/2023</a:t>
            </a:fld>
            <a:endParaRPr lang="en-US"/>
          </a:p>
        </p:txBody>
      </p:sp>
      <p:sp>
        <p:nvSpPr>
          <p:cNvPr id="6" name="Footer Placeholder 5">
            <a:extLst>
              <a:ext uri="{FF2B5EF4-FFF2-40B4-BE49-F238E27FC236}">
                <a16:creationId xmlns:a16="http://schemas.microsoft.com/office/drawing/2014/main" id="{8D4893AB-9439-25ED-7081-29FF547033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632371-F3D7-5BB4-5531-4A209F4F9922}"/>
              </a:ext>
            </a:extLst>
          </p:cNvPr>
          <p:cNvSpPr>
            <a:spLocks noGrp="1"/>
          </p:cNvSpPr>
          <p:nvPr>
            <p:ph type="sldNum" sz="quarter" idx="12"/>
          </p:nvPr>
        </p:nvSpPr>
        <p:spPr/>
        <p:txBody>
          <a:bodyPr/>
          <a:lstStyle/>
          <a:p>
            <a:fld id="{0D75D989-54E5-4537-B8F6-4F832A6F4AD7}" type="slidenum">
              <a:rPr lang="en-US" smtClean="0"/>
              <a:t>‹#›</a:t>
            </a:fld>
            <a:endParaRPr lang="en-US"/>
          </a:p>
        </p:txBody>
      </p:sp>
    </p:spTree>
    <p:extLst>
      <p:ext uri="{BB962C8B-B14F-4D97-AF65-F5344CB8AC3E}">
        <p14:creationId xmlns:p14="http://schemas.microsoft.com/office/powerpoint/2010/main" val="26875974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AD19B-814F-9B3D-C823-907532D486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5F29CC8-8887-AD45-6E0E-284625E15E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EFEC7BE-D31C-A662-B01E-13A322C6DA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97F3B4-2B7F-F4A8-401F-0341692A98F7}"/>
              </a:ext>
            </a:extLst>
          </p:cNvPr>
          <p:cNvSpPr>
            <a:spLocks noGrp="1"/>
          </p:cNvSpPr>
          <p:nvPr>
            <p:ph type="dt" sz="half" idx="10"/>
          </p:nvPr>
        </p:nvSpPr>
        <p:spPr/>
        <p:txBody>
          <a:bodyPr/>
          <a:lstStyle/>
          <a:p>
            <a:fld id="{75AD29FB-6D80-41B6-AF95-FEC0A993A4DB}" type="datetimeFigureOut">
              <a:rPr lang="en-US" smtClean="0"/>
              <a:t>4/6/2023</a:t>
            </a:fld>
            <a:endParaRPr lang="en-US"/>
          </a:p>
        </p:txBody>
      </p:sp>
      <p:sp>
        <p:nvSpPr>
          <p:cNvPr id="6" name="Footer Placeholder 5">
            <a:extLst>
              <a:ext uri="{FF2B5EF4-FFF2-40B4-BE49-F238E27FC236}">
                <a16:creationId xmlns:a16="http://schemas.microsoft.com/office/drawing/2014/main" id="{E7F1C27F-3CDF-35D8-F4E9-FAD77B324B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13E883-7F9F-9511-2A29-26F646695D1E}"/>
              </a:ext>
            </a:extLst>
          </p:cNvPr>
          <p:cNvSpPr>
            <a:spLocks noGrp="1"/>
          </p:cNvSpPr>
          <p:nvPr>
            <p:ph type="sldNum" sz="quarter" idx="12"/>
          </p:nvPr>
        </p:nvSpPr>
        <p:spPr/>
        <p:txBody>
          <a:bodyPr/>
          <a:lstStyle/>
          <a:p>
            <a:fld id="{0D75D989-54E5-4537-B8F6-4F832A6F4AD7}" type="slidenum">
              <a:rPr lang="en-US" smtClean="0"/>
              <a:t>‹#›</a:t>
            </a:fld>
            <a:endParaRPr lang="en-US"/>
          </a:p>
        </p:txBody>
      </p:sp>
    </p:spTree>
    <p:extLst>
      <p:ext uri="{BB962C8B-B14F-4D97-AF65-F5344CB8AC3E}">
        <p14:creationId xmlns:p14="http://schemas.microsoft.com/office/powerpoint/2010/main" val="32250556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8426D-53E2-18BC-C0B8-864854B7455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92DE479-343E-0049-3E47-E7116B6C80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921EDF-3C8C-72D5-A3DA-5033F685AB4E}"/>
              </a:ext>
            </a:extLst>
          </p:cNvPr>
          <p:cNvSpPr>
            <a:spLocks noGrp="1"/>
          </p:cNvSpPr>
          <p:nvPr>
            <p:ph type="dt" sz="half" idx="10"/>
          </p:nvPr>
        </p:nvSpPr>
        <p:spPr/>
        <p:txBody>
          <a:bodyPr/>
          <a:lstStyle/>
          <a:p>
            <a:fld id="{75AD29FB-6D80-41B6-AF95-FEC0A993A4DB}" type="datetimeFigureOut">
              <a:rPr lang="en-US" smtClean="0"/>
              <a:t>4/6/2023</a:t>
            </a:fld>
            <a:endParaRPr lang="en-US"/>
          </a:p>
        </p:txBody>
      </p:sp>
      <p:sp>
        <p:nvSpPr>
          <p:cNvPr id="5" name="Footer Placeholder 4">
            <a:extLst>
              <a:ext uri="{FF2B5EF4-FFF2-40B4-BE49-F238E27FC236}">
                <a16:creationId xmlns:a16="http://schemas.microsoft.com/office/drawing/2014/main" id="{B68AEBDB-E10A-01D0-B4F1-61B6711FD4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4FAB64-9663-CC11-4967-8028123D565A}"/>
              </a:ext>
            </a:extLst>
          </p:cNvPr>
          <p:cNvSpPr>
            <a:spLocks noGrp="1"/>
          </p:cNvSpPr>
          <p:nvPr>
            <p:ph type="sldNum" sz="quarter" idx="12"/>
          </p:nvPr>
        </p:nvSpPr>
        <p:spPr/>
        <p:txBody>
          <a:bodyPr/>
          <a:lstStyle/>
          <a:p>
            <a:fld id="{0D75D989-54E5-4537-B8F6-4F832A6F4AD7}" type="slidenum">
              <a:rPr lang="en-US" smtClean="0"/>
              <a:t>‹#›</a:t>
            </a:fld>
            <a:endParaRPr lang="en-US"/>
          </a:p>
        </p:txBody>
      </p:sp>
    </p:spTree>
    <p:extLst>
      <p:ext uri="{BB962C8B-B14F-4D97-AF65-F5344CB8AC3E}">
        <p14:creationId xmlns:p14="http://schemas.microsoft.com/office/powerpoint/2010/main" val="42011272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BCE49B-0944-454B-C2E1-A7191DDAA18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85E61B-FABF-9CE6-9698-91510C126D8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E0F0FD-7B71-280C-1672-C99FECD0B057}"/>
              </a:ext>
            </a:extLst>
          </p:cNvPr>
          <p:cNvSpPr>
            <a:spLocks noGrp="1"/>
          </p:cNvSpPr>
          <p:nvPr>
            <p:ph type="dt" sz="half" idx="10"/>
          </p:nvPr>
        </p:nvSpPr>
        <p:spPr/>
        <p:txBody>
          <a:bodyPr/>
          <a:lstStyle/>
          <a:p>
            <a:fld id="{75AD29FB-6D80-41B6-AF95-FEC0A993A4DB}" type="datetimeFigureOut">
              <a:rPr lang="en-US" smtClean="0"/>
              <a:t>4/6/2023</a:t>
            </a:fld>
            <a:endParaRPr lang="en-US"/>
          </a:p>
        </p:txBody>
      </p:sp>
      <p:sp>
        <p:nvSpPr>
          <p:cNvPr id="5" name="Footer Placeholder 4">
            <a:extLst>
              <a:ext uri="{FF2B5EF4-FFF2-40B4-BE49-F238E27FC236}">
                <a16:creationId xmlns:a16="http://schemas.microsoft.com/office/drawing/2014/main" id="{68CF275C-64EC-256E-4079-C37FBD7791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3207F4-8129-D3AF-EBF5-E86571A7AB19}"/>
              </a:ext>
            </a:extLst>
          </p:cNvPr>
          <p:cNvSpPr>
            <a:spLocks noGrp="1"/>
          </p:cNvSpPr>
          <p:nvPr>
            <p:ph type="sldNum" sz="quarter" idx="12"/>
          </p:nvPr>
        </p:nvSpPr>
        <p:spPr/>
        <p:txBody>
          <a:bodyPr/>
          <a:lstStyle/>
          <a:p>
            <a:fld id="{0D75D989-54E5-4537-B8F6-4F832A6F4AD7}" type="slidenum">
              <a:rPr lang="en-US" smtClean="0"/>
              <a:t>‹#›</a:t>
            </a:fld>
            <a:endParaRPr lang="en-US"/>
          </a:p>
        </p:txBody>
      </p:sp>
    </p:spTree>
    <p:extLst>
      <p:ext uri="{BB962C8B-B14F-4D97-AF65-F5344CB8AC3E}">
        <p14:creationId xmlns:p14="http://schemas.microsoft.com/office/powerpoint/2010/main" val="33301327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96C48-6606-FD0F-D6E9-5221A28C2AC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97473C-0DE3-9EE7-1C99-8D1ABF962C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3AAD0C1-FEA4-AC1B-D400-F97E1F2614EA}"/>
              </a:ext>
            </a:extLst>
          </p:cNvPr>
          <p:cNvSpPr>
            <a:spLocks noGrp="1"/>
          </p:cNvSpPr>
          <p:nvPr>
            <p:ph type="dt" sz="half" idx="10"/>
          </p:nvPr>
        </p:nvSpPr>
        <p:spPr/>
        <p:txBody>
          <a:bodyPr/>
          <a:lstStyle/>
          <a:p>
            <a:fld id="{EEDBFA93-4C28-44B0-BC29-AAE139579209}" type="datetimeFigureOut">
              <a:rPr lang="en-US" smtClean="0"/>
              <a:t>4/6/2023</a:t>
            </a:fld>
            <a:endParaRPr lang="en-US"/>
          </a:p>
        </p:txBody>
      </p:sp>
      <p:sp>
        <p:nvSpPr>
          <p:cNvPr id="5" name="Footer Placeholder 4">
            <a:extLst>
              <a:ext uri="{FF2B5EF4-FFF2-40B4-BE49-F238E27FC236}">
                <a16:creationId xmlns:a16="http://schemas.microsoft.com/office/drawing/2014/main" id="{591C9791-EFD9-2A77-D64C-922BC1BE94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3383AA-665E-DDDD-2229-00094E08C168}"/>
              </a:ext>
            </a:extLst>
          </p:cNvPr>
          <p:cNvSpPr>
            <a:spLocks noGrp="1"/>
          </p:cNvSpPr>
          <p:nvPr>
            <p:ph type="sldNum" sz="quarter" idx="12"/>
          </p:nvPr>
        </p:nvSpPr>
        <p:spPr/>
        <p:txBody>
          <a:bodyPr/>
          <a:lstStyle/>
          <a:p>
            <a:fld id="{5E4394CD-6DB8-4DD5-90CE-D3F4E78ADD74}" type="slidenum">
              <a:rPr lang="en-US" smtClean="0"/>
              <a:t>‹#›</a:t>
            </a:fld>
            <a:endParaRPr lang="en-US"/>
          </a:p>
        </p:txBody>
      </p:sp>
    </p:spTree>
    <p:extLst>
      <p:ext uri="{BB962C8B-B14F-4D97-AF65-F5344CB8AC3E}">
        <p14:creationId xmlns:p14="http://schemas.microsoft.com/office/powerpoint/2010/main" val="35815849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969CF-B6F9-0E44-59B4-3D389B4768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ECD2DC-1E5A-01A0-DD56-8716574D4F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AFBF07-01CB-8E77-9CCD-AFF628134145}"/>
              </a:ext>
            </a:extLst>
          </p:cNvPr>
          <p:cNvSpPr>
            <a:spLocks noGrp="1"/>
          </p:cNvSpPr>
          <p:nvPr>
            <p:ph type="dt" sz="half" idx="10"/>
          </p:nvPr>
        </p:nvSpPr>
        <p:spPr/>
        <p:txBody>
          <a:bodyPr/>
          <a:lstStyle/>
          <a:p>
            <a:fld id="{EEDBFA93-4C28-44B0-BC29-AAE139579209}" type="datetimeFigureOut">
              <a:rPr lang="en-US" smtClean="0"/>
              <a:t>4/6/2023</a:t>
            </a:fld>
            <a:endParaRPr lang="en-US"/>
          </a:p>
        </p:txBody>
      </p:sp>
      <p:sp>
        <p:nvSpPr>
          <p:cNvPr id="5" name="Footer Placeholder 4">
            <a:extLst>
              <a:ext uri="{FF2B5EF4-FFF2-40B4-BE49-F238E27FC236}">
                <a16:creationId xmlns:a16="http://schemas.microsoft.com/office/drawing/2014/main" id="{0F2000DC-2147-677B-AB11-191CABC171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479DB5-63B3-62A8-5EAC-98A0419DA170}"/>
              </a:ext>
            </a:extLst>
          </p:cNvPr>
          <p:cNvSpPr>
            <a:spLocks noGrp="1"/>
          </p:cNvSpPr>
          <p:nvPr>
            <p:ph type="sldNum" sz="quarter" idx="12"/>
          </p:nvPr>
        </p:nvSpPr>
        <p:spPr/>
        <p:txBody>
          <a:bodyPr/>
          <a:lstStyle/>
          <a:p>
            <a:fld id="{5E4394CD-6DB8-4DD5-90CE-D3F4E78ADD74}" type="slidenum">
              <a:rPr lang="en-US" smtClean="0"/>
              <a:t>‹#›</a:t>
            </a:fld>
            <a:endParaRPr lang="en-US"/>
          </a:p>
        </p:txBody>
      </p:sp>
    </p:spTree>
    <p:extLst>
      <p:ext uri="{BB962C8B-B14F-4D97-AF65-F5344CB8AC3E}">
        <p14:creationId xmlns:p14="http://schemas.microsoft.com/office/powerpoint/2010/main" val="854322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907964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8A6F0-F2E3-047F-04D3-CE832194A9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FCC7BE1-F93D-F65C-B29B-883E7E1285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B6F5CB-5496-1849-A8C5-BDFEEF4F0FA4}"/>
              </a:ext>
            </a:extLst>
          </p:cNvPr>
          <p:cNvSpPr>
            <a:spLocks noGrp="1"/>
          </p:cNvSpPr>
          <p:nvPr>
            <p:ph type="dt" sz="half" idx="10"/>
          </p:nvPr>
        </p:nvSpPr>
        <p:spPr/>
        <p:txBody>
          <a:bodyPr/>
          <a:lstStyle/>
          <a:p>
            <a:fld id="{EEDBFA93-4C28-44B0-BC29-AAE139579209}" type="datetimeFigureOut">
              <a:rPr lang="en-US" smtClean="0"/>
              <a:t>4/6/2023</a:t>
            </a:fld>
            <a:endParaRPr lang="en-US"/>
          </a:p>
        </p:txBody>
      </p:sp>
      <p:sp>
        <p:nvSpPr>
          <p:cNvPr id="5" name="Footer Placeholder 4">
            <a:extLst>
              <a:ext uri="{FF2B5EF4-FFF2-40B4-BE49-F238E27FC236}">
                <a16:creationId xmlns:a16="http://schemas.microsoft.com/office/drawing/2014/main" id="{1161EC79-A339-4FAF-CDE2-251FDAA183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54A0C9-36D1-19F7-DB37-EE84F57B3A17}"/>
              </a:ext>
            </a:extLst>
          </p:cNvPr>
          <p:cNvSpPr>
            <a:spLocks noGrp="1"/>
          </p:cNvSpPr>
          <p:nvPr>
            <p:ph type="sldNum" sz="quarter" idx="12"/>
          </p:nvPr>
        </p:nvSpPr>
        <p:spPr/>
        <p:txBody>
          <a:bodyPr/>
          <a:lstStyle/>
          <a:p>
            <a:fld id="{5E4394CD-6DB8-4DD5-90CE-D3F4E78ADD74}" type="slidenum">
              <a:rPr lang="en-US" smtClean="0"/>
              <a:t>‹#›</a:t>
            </a:fld>
            <a:endParaRPr lang="en-US"/>
          </a:p>
        </p:txBody>
      </p:sp>
    </p:spTree>
    <p:extLst>
      <p:ext uri="{BB962C8B-B14F-4D97-AF65-F5344CB8AC3E}">
        <p14:creationId xmlns:p14="http://schemas.microsoft.com/office/powerpoint/2010/main" val="10493458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83969-C643-A809-AF0D-8C0109F334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92B0DA-AE21-47BC-93D5-F7D76BCA5D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2A1EC9-0D9D-C348-F405-C286EED6D5F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2A43CF-C436-AB70-AEDF-8DDFD584052E}"/>
              </a:ext>
            </a:extLst>
          </p:cNvPr>
          <p:cNvSpPr>
            <a:spLocks noGrp="1"/>
          </p:cNvSpPr>
          <p:nvPr>
            <p:ph type="dt" sz="half" idx="10"/>
          </p:nvPr>
        </p:nvSpPr>
        <p:spPr/>
        <p:txBody>
          <a:bodyPr/>
          <a:lstStyle/>
          <a:p>
            <a:fld id="{EEDBFA93-4C28-44B0-BC29-AAE139579209}" type="datetimeFigureOut">
              <a:rPr lang="en-US" smtClean="0"/>
              <a:t>4/6/2023</a:t>
            </a:fld>
            <a:endParaRPr lang="en-US"/>
          </a:p>
        </p:txBody>
      </p:sp>
      <p:sp>
        <p:nvSpPr>
          <p:cNvPr id="6" name="Footer Placeholder 5">
            <a:extLst>
              <a:ext uri="{FF2B5EF4-FFF2-40B4-BE49-F238E27FC236}">
                <a16:creationId xmlns:a16="http://schemas.microsoft.com/office/drawing/2014/main" id="{91BE1814-1633-44B5-95F3-52811CB120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A939B1-32C7-8DC7-A766-31A9948FD06B}"/>
              </a:ext>
            </a:extLst>
          </p:cNvPr>
          <p:cNvSpPr>
            <a:spLocks noGrp="1"/>
          </p:cNvSpPr>
          <p:nvPr>
            <p:ph type="sldNum" sz="quarter" idx="12"/>
          </p:nvPr>
        </p:nvSpPr>
        <p:spPr/>
        <p:txBody>
          <a:bodyPr/>
          <a:lstStyle/>
          <a:p>
            <a:fld id="{5E4394CD-6DB8-4DD5-90CE-D3F4E78ADD74}" type="slidenum">
              <a:rPr lang="en-US" smtClean="0"/>
              <a:t>‹#›</a:t>
            </a:fld>
            <a:endParaRPr lang="en-US"/>
          </a:p>
        </p:txBody>
      </p:sp>
    </p:spTree>
    <p:extLst>
      <p:ext uri="{BB962C8B-B14F-4D97-AF65-F5344CB8AC3E}">
        <p14:creationId xmlns:p14="http://schemas.microsoft.com/office/powerpoint/2010/main" val="23003973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A69CB-9246-603E-7DCC-62DCEADBA1D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E635F12-8C32-D18B-5F5A-89074F0336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B50CBAF-CCE5-F011-FE8C-192BC412E44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D22269F-57E2-FCB5-3591-1D112FD92D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2AD161-27E4-4E80-03A7-1F8D842E1A5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DEAEFDD-FE79-DDD0-0FE1-327E23E6E8C4}"/>
              </a:ext>
            </a:extLst>
          </p:cNvPr>
          <p:cNvSpPr>
            <a:spLocks noGrp="1"/>
          </p:cNvSpPr>
          <p:nvPr>
            <p:ph type="dt" sz="half" idx="10"/>
          </p:nvPr>
        </p:nvSpPr>
        <p:spPr/>
        <p:txBody>
          <a:bodyPr/>
          <a:lstStyle/>
          <a:p>
            <a:fld id="{EEDBFA93-4C28-44B0-BC29-AAE139579209}" type="datetimeFigureOut">
              <a:rPr lang="en-US" smtClean="0"/>
              <a:t>4/6/2023</a:t>
            </a:fld>
            <a:endParaRPr lang="en-US"/>
          </a:p>
        </p:txBody>
      </p:sp>
      <p:sp>
        <p:nvSpPr>
          <p:cNvPr id="8" name="Footer Placeholder 7">
            <a:extLst>
              <a:ext uri="{FF2B5EF4-FFF2-40B4-BE49-F238E27FC236}">
                <a16:creationId xmlns:a16="http://schemas.microsoft.com/office/drawing/2014/main" id="{E67BDE5B-616E-7DF1-FB08-E7B3AB550C8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B7DC8A0-F928-21AD-79C5-60C91BBFF19B}"/>
              </a:ext>
            </a:extLst>
          </p:cNvPr>
          <p:cNvSpPr>
            <a:spLocks noGrp="1"/>
          </p:cNvSpPr>
          <p:nvPr>
            <p:ph type="sldNum" sz="quarter" idx="12"/>
          </p:nvPr>
        </p:nvSpPr>
        <p:spPr/>
        <p:txBody>
          <a:bodyPr/>
          <a:lstStyle/>
          <a:p>
            <a:fld id="{5E4394CD-6DB8-4DD5-90CE-D3F4E78ADD74}" type="slidenum">
              <a:rPr lang="en-US" smtClean="0"/>
              <a:t>‹#›</a:t>
            </a:fld>
            <a:endParaRPr lang="en-US"/>
          </a:p>
        </p:txBody>
      </p:sp>
    </p:spTree>
    <p:extLst>
      <p:ext uri="{BB962C8B-B14F-4D97-AF65-F5344CB8AC3E}">
        <p14:creationId xmlns:p14="http://schemas.microsoft.com/office/powerpoint/2010/main" val="12704047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62673-F649-FD79-7319-4EEA2E087F6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5323991-A380-2BA9-19AD-D7B63424D408}"/>
              </a:ext>
            </a:extLst>
          </p:cNvPr>
          <p:cNvSpPr>
            <a:spLocks noGrp="1"/>
          </p:cNvSpPr>
          <p:nvPr>
            <p:ph type="dt" sz="half" idx="10"/>
          </p:nvPr>
        </p:nvSpPr>
        <p:spPr/>
        <p:txBody>
          <a:bodyPr/>
          <a:lstStyle/>
          <a:p>
            <a:fld id="{EEDBFA93-4C28-44B0-BC29-AAE139579209}" type="datetimeFigureOut">
              <a:rPr lang="en-US" smtClean="0"/>
              <a:t>4/6/2023</a:t>
            </a:fld>
            <a:endParaRPr lang="en-US"/>
          </a:p>
        </p:txBody>
      </p:sp>
      <p:sp>
        <p:nvSpPr>
          <p:cNvPr id="4" name="Footer Placeholder 3">
            <a:extLst>
              <a:ext uri="{FF2B5EF4-FFF2-40B4-BE49-F238E27FC236}">
                <a16:creationId xmlns:a16="http://schemas.microsoft.com/office/drawing/2014/main" id="{8C4DA08A-0FD5-858F-47C6-CECB8E9B98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6DF0298-8110-64F6-5EA3-E216C2FC3756}"/>
              </a:ext>
            </a:extLst>
          </p:cNvPr>
          <p:cNvSpPr>
            <a:spLocks noGrp="1"/>
          </p:cNvSpPr>
          <p:nvPr>
            <p:ph type="sldNum" sz="quarter" idx="12"/>
          </p:nvPr>
        </p:nvSpPr>
        <p:spPr/>
        <p:txBody>
          <a:bodyPr/>
          <a:lstStyle/>
          <a:p>
            <a:fld id="{5E4394CD-6DB8-4DD5-90CE-D3F4E78ADD74}" type="slidenum">
              <a:rPr lang="en-US" smtClean="0"/>
              <a:t>‹#›</a:t>
            </a:fld>
            <a:endParaRPr lang="en-US"/>
          </a:p>
        </p:txBody>
      </p:sp>
    </p:spTree>
    <p:extLst>
      <p:ext uri="{BB962C8B-B14F-4D97-AF65-F5344CB8AC3E}">
        <p14:creationId xmlns:p14="http://schemas.microsoft.com/office/powerpoint/2010/main" val="25230804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5B768A-4BFB-90E4-E319-C30799227184}"/>
              </a:ext>
            </a:extLst>
          </p:cNvPr>
          <p:cNvSpPr>
            <a:spLocks noGrp="1"/>
          </p:cNvSpPr>
          <p:nvPr>
            <p:ph type="dt" sz="half" idx="10"/>
          </p:nvPr>
        </p:nvSpPr>
        <p:spPr/>
        <p:txBody>
          <a:bodyPr/>
          <a:lstStyle/>
          <a:p>
            <a:fld id="{EEDBFA93-4C28-44B0-BC29-AAE139579209}" type="datetimeFigureOut">
              <a:rPr lang="en-US" smtClean="0"/>
              <a:t>4/6/2023</a:t>
            </a:fld>
            <a:endParaRPr lang="en-US"/>
          </a:p>
        </p:txBody>
      </p:sp>
      <p:sp>
        <p:nvSpPr>
          <p:cNvPr id="3" name="Footer Placeholder 2">
            <a:extLst>
              <a:ext uri="{FF2B5EF4-FFF2-40B4-BE49-F238E27FC236}">
                <a16:creationId xmlns:a16="http://schemas.microsoft.com/office/drawing/2014/main" id="{2415396B-15E3-F083-D459-0A245C7486B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D9015E3-977A-A6AF-3C2A-2DEABBC0EBC7}"/>
              </a:ext>
            </a:extLst>
          </p:cNvPr>
          <p:cNvSpPr>
            <a:spLocks noGrp="1"/>
          </p:cNvSpPr>
          <p:nvPr>
            <p:ph type="sldNum" sz="quarter" idx="12"/>
          </p:nvPr>
        </p:nvSpPr>
        <p:spPr/>
        <p:txBody>
          <a:bodyPr/>
          <a:lstStyle/>
          <a:p>
            <a:fld id="{5E4394CD-6DB8-4DD5-90CE-D3F4E78ADD74}" type="slidenum">
              <a:rPr lang="en-US" smtClean="0"/>
              <a:t>‹#›</a:t>
            </a:fld>
            <a:endParaRPr lang="en-US"/>
          </a:p>
        </p:txBody>
      </p:sp>
    </p:spTree>
    <p:extLst>
      <p:ext uri="{BB962C8B-B14F-4D97-AF65-F5344CB8AC3E}">
        <p14:creationId xmlns:p14="http://schemas.microsoft.com/office/powerpoint/2010/main" val="8829400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D9ED1-4471-5711-EECC-EAE27B5D78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F70057B-464C-1919-18F2-E608A47ACE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FE63CB-88B9-3DB2-8ECD-D56A648485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B478F8-2387-064C-556D-665DF90613DA}"/>
              </a:ext>
            </a:extLst>
          </p:cNvPr>
          <p:cNvSpPr>
            <a:spLocks noGrp="1"/>
          </p:cNvSpPr>
          <p:nvPr>
            <p:ph type="dt" sz="half" idx="10"/>
          </p:nvPr>
        </p:nvSpPr>
        <p:spPr/>
        <p:txBody>
          <a:bodyPr/>
          <a:lstStyle/>
          <a:p>
            <a:fld id="{EEDBFA93-4C28-44B0-BC29-AAE139579209}" type="datetimeFigureOut">
              <a:rPr lang="en-US" smtClean="0"/>
              <a:t>4/6/2023</a:t>
            </a:fld>
            <a:endParaRPr lang="en-US"/>
          </a:p>
        </p:txBody>
      </p:sp>
      <p:sp>
        <p:nvSpPr>
          <p:cNvPr id="6" name="Footer Placeholder 5">
            <a:extLst>
              <a:ext uri="{FF2B5EF4-FFF2-40B4-BE49-F238E27FC236}">
                <a16:creationId xmlns:a16="http://schemas.microsoft.com/office/drawing/2014/main" id="{7033ACED-EE8F-845C-6D27-5AA63C943E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4F7EA4-1B12-C812-4A2C-2E7D9F4A65B8}"/>
              </a:ext>
            </a:extLst>
          </p:cNvPr>
          <p:cNvSpPr>
            <a:spLocks noGrp="1"/>
          </p:cNvSpPr>
          <p:nvPr>
            <p:ph type="sldNum" sz="quarter" idx="12"/>
          </p:nvPr>
        </p:nvSpPr>
        <p:spPr/>
        <p:txBody>
          <a:bodyPr/>
          <a:lstStyle/>
          <a:p>
            <a:fld id="{5E4394CD-6DB8-4DD5-90CE-D3F4E78ADD74}" type="slidenum">
              <a:rPr lang="en-US" smtClean="0"/>
              <a:t>‹#›</a:t>
            </a:fld>
            <a:endParaRPr lang="en-US"/>
          </a:p>
        </p:txBody>
      </p:sp>
    </p:spTree>
    <p:extLst>
      <p:ext uri="{BB962C8B-B14F-4D97-AF65-F5344CB8AC3E}">
        <p14:creationId xmlns:p14="http://schemas.microsoft.com/office/powerpoint/2010/main" val="36126399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984A0-5B19-6621-DA9A-1B6F9EC228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A528C28-CFA9-D4A6-0890-1596B8C9CA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8C03E79-4EA7-0E21-FDCA-DC5838B80B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8FF7FE-A57D-B590-7586-F3D7EBC1A531}"/>
              </a:ext>
            </a:extLst>
          </p:cNvPr>
          <p:cNvSpPr>
            <a:spLocks noGrp="1"/>
          </p:cNvSpPr>
          <p:nvPr>
            <p:ph type="dt" sz="half" idx="10"/>
          </p:nvPr>
        </p:nvSpPr>
        <p:spPr/>
        <p:txBody>
          <a:bodyPr/>
          <a:lstStyle/>
          <a:p>
            <a:fld id="{EEDBFA93-4C28-44B0-BC29-AAE139579209}" type="datetimeFigureOut">
              <a:rPr lang="en-US" smtClean="0"/>
              <a:t>4/6/2023</a:t>
            </a:fld>
            <a:endParaRPr lang="en-US"/>
          </a:p>
        </p:txBody>
      </p:sp>
      <p:sp>
        <p:nvSpPr>
          <p:cNvPr id="6" name="Footer Placeholder 5">
            <a:extLst>
              <a:ext uri="{FF2B5EF4-FFF2-40B4-BE49-F238E27FC236}">
                <a16:creationId xmlns:a16="http://schemas.microsoft.com/office/drawing/2014/main" id="{9F95D0F8-A2BF-1022-282F-5EFC6E044C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92DFC4-0188-E005-2F47-7FBBD4CFA89A}"/>
              </a:ext>
            </a:extLst>
          </p:cNvPr>
          <p:cNvSpPr>
            <a:spLocks noGrp="1"/>
          </p:cNvSpPr>
          <p:nvPr>
            <p:ph type="sldNum" sz="quarter" idx="12"/>
          </p:nvPr>
        </p:nvSpPr>
        <p:spPr/>
        <p:txBody>
          <a:bodyPr/>
          <a:lstStyle/>
          <a:p>
            <a:fld id="{5E4394CD-6DB8-4DD5-90CE-D3F4E78ADD74}" type="slidenum">
              <a:rPr lang="en-US" smtClean="0"/>
              <a:t>‹#›</a:t>
            </a:fld>
            <a:endParaRPr lang="en-US"/>
          </a:p>
        </p:txBody>
      </p:sp>
    </p:spTree>
    <p:extLst>
      <p:ext uri="{BB962C8B-B14F-4D97-AF65-F5344CB8AC3E}">
        <p14:creationId xmlns:p14="http://schemas.microsoft.com/office/powerpoint/2010/main" val="41347498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D90D8-9D4E-F4B5-3FB6-1ACBA96D0DD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423906-9025-DB71-5898-5089EB9B3A9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C75EEE-C67E-9ABB-C448-1378A9E9F5B6}"/>
              </a:ext>
            </a:extLst>
          </p:cNvPr>
          <p:cNvSpPr>
            <a:spLocks noGrp="1"/>
          </p:cNvSpPr>
          <p:nvPr>
            <p:ph type="dt" sz="half" idx="10"/>
          </p:nvPr>
        </p:nvSpPr>
        <p:spPr/>
        <p:txBody>
          <a:bodyPr/>
          <a:lstStyle/>
          <a:p>
            <a:fld id="{EEDBFA93-4C28-44B0-BC29-AAE139579209}" type="datetimeFigureOut">
              <a:rPr lang="en-US" smtClean="0"/>
              <a:t>4/6/2023</a:t>
            </a:fld>
            <a:endParaRPr lang="en-US"/>
          </a:p>
        </p:txBody>
      </p:sp>
      <p:sp>
        <p:nvSpPr>
          <p:cNvPr id="5" name="Footer Placeholder 4">
            <a:extLst>
              <a:ext uri="{FF2B5EF4-FFF2-40B4-BE49-F238E27FC236}">
                <a16:creationId xmlns:a16="http://schemas.microsoft.com/office/drawing/2014/main" id="{09A759AA-7C10-3D8F-F68C-8314E7645E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337C51-9012-5A60-B980-EF8EE3CBDE35}"/>
              </a:ext>
            </a:extLst>
          </p:cNvPr>
          <p:cNvSpPr>
            <a:spLocks noGrp="1"/>
          </p:cNvSpPr>
          <p:nvPr>
            <p:ph type="sldNum" sz="quarter" idx="12"/>
          </p:nvPr>
        </p:nvSpPr>
        <p:spPr/>
        <p:txBody>
          <a:bodyPr/>
          <a:lstStyle/>
          <a:p>
            <a:fld id="{5E4394CD-6DB8-4DD5-90CE-D3F4E78ADD74}" type="slidenum">
              <a:rPr lang="en-US" smtClean="0"/>
              <a:t>‹#›</a:t>
            </a:fld>
            <a:endParaRPr lang="en-US"/>
          </a:p>
        </p:txBody>
      </p:sp>
    </p:spTree>
    <p:extLst>
      <p:ext uri="{BB962C8B-B14F-4D97-AF65-F5344CB8AC3E}">
        <p14:creationId xmlns:p14="http://schemas.microsoft.com/office/powerpoint/2010/main" val="12127818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B1D593-1E01-4093-5076-E31A7EECDA7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582409A-9298-0E9D-E076-BB23A3EA474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8798BF-AD63-D3E0-2CAE-338FE4A4E14B}"/>
              </a:ext>
            </a:extLst>
          </p:cNvPr>
          <p:cNvSpPr>
            <a:spLocks noGrp="1"/>
          </p:cNvSpPr>
          <p:nvPr>
            <p:ph type="dt" sz="half" idx="10"/>
          </p:nvPr>
        </p:nvSpPr>
        <p:spPr/>
        <p:txBody>
          <a:bodyPr/>
          <a:lstStyle/>
          <a:p>
            <a:fld id="{EEDBFA93-4C28-44B0-BC29-AAE139579209}" type="datetimeFigureOut">
              <a:rPr lang="en-US" smtClean="0"/>
              <a:t>4/6/2023</a:t>
            </a:fld>
            <a:endParaRPr lang="en-US"/>
          </a:p>
        </p:txBody>
      </p:sp>
      <p:sp>
        <p:nvSpPr>
          <p:cNvPr id="5" name="Footer Placeholder 4">
            <a:extLst>
              <a:ext uri="{FF2B5EF4-FFF2-40B4-BE49-F238E27FC236}">
                <a16:creationId xmlns:a16="http://schemas.microsoft.com/office/drawing/2014/main" id="{F488042E-5043-106F-5C5A-4FC9AAD52D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8B4687-0039-74D0-5DC5-0427F851C4D2}"/>
              </a:ext>
            </a:extLst>
          </p:cNvPr>
          <p:cNvSpPr>
            <a:spLocks noGrp="1"/>
          </p:cNvSpPr>
          <p:nvPr>
            <p:ph type="sldNum" sz="quarter" idx="12"/>
          </p:nvPr>
        </p:nvSpPr>
        <p:spPr/>
        <p:txBody>
          <a:bodyPr/>
          <a:lstStyle/>
          <a:p>
            <a:fld id="{5E4394CD-6DB8-4DD5-90CE-D3F4E78ADD74}" type="slidenum">
              <a:rPr lang="en-US" smtClean="0"/>
              <a:t>‹#›</a:t>
            </a:fld>
            <a:endParaRPr lang="en-US"/>
          </a:p>
        </p:txBody>
      </p:sp>
    </p:spTree>
    <p:extLst>
      <p:ext uri="{BB962C8B-B14F-4D97-AF65-F5344CB8AC3E}">
        <p14:creationId xmlns:p14="http://schemas.microsoft.com/office/powerpoint/2010/main" val="42522712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dirty="0">
                  <a:solidFill>
                    <a:srgbClr val="0C4A6D"/>
                  </a:solidFill>
                  <a:latin typeface="Arial" panose="020B0604020202020204" pitchFamily="34" charset="0"/>
                  <a:cs typeface="Arial" panose="020B0604020202020204" pitchFamily="34" charset="0"/>
                </a:rPr>
                <a:t>CALIFORNIA DEPARTMENT OF EDUCATION</a:t>
              </a:r>
            </a:p>
            <a:p>
              <a:pPr algn="ctr"/>
              <a:r>
                <a:rPr lang="en-US" sz="2400" dirty="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683886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BF0C2-0ECC-7579-D8C5-C263D15C4176}"/>
              </a:ext>
            </a:extLst>
          </p:cNvPr>
          <p:cNvSpPr>
            <a:spLocks noGrp="1"/>
          </p:cNvSpPr>
          <p:nvPr>
            <p:ph type="title"/>
          </p:nvPr>
        </p:nvSpPr>
        <p:spPr/>
        <p:txBody>
          <a:bodyPr/>
          <a:lstStyle/>
          <a:p>
            <a:r>
              <a:rPr lang="en-US" dirty="0"/>
              <a:t>Click to edit Master title style</a:t>
            </a:r>
          </a:p>
        </p:txBody>
      </p:sp>
      <p:sp>
        <p:nvSpPr>
          <p:cNvPr id="4" name="Content Placeholder 3">
            <a:extLst>
              <a:ext uri="{FF2B5EF4-FFF2-40B4-BE49-F238E27FC236}">
                <a16:creationId xmlns:a16="http://schemas.microsoft.com/office/drawing/2014/main" id="{AB4CC0FD-F849-F982-98BE-6E82053BCBB2}"/>
              </a:ext>
            </a:extLst>
          </p:cNvPr>
          <p:cNvSpPr>
            <a:spLocks noGrp="1"/>
          </p:cNvSpPr>
          <p:nvPr>
            <p:ph sz="quarter" idx="10"/>
          </p:nvPr>
        </p:nvSpPr>
        <p:spPr>
          <a:xfrm>
            <a:off x="152400" y="1543050"/>
            <a:ext cx="11887200" cy="914400"/>
          </a:xfrm>
        </p:spPr>
        <p:txBody>
          <a:bodyPr/>
          <a:lstStyle/>
          <a:p>
            <a:pPr lvl="0"/>
            <a:r>
              <a:rPr lang="en-US" dirty="0"/>
              <a:t>Click to edit Master text styles</a:t>
            </a:r>
          </a:p>
          <a:p>
            <a:pPr lvl="1"/>
            <a:r>
              <a:rPr lang="en-US" dirty="0"/>
              <a:t>Second level</a:t>
            </a:r>
          </a:p>
        </p:txBody>
      </p:sp>
      <p:sp>
        <p:nvSpPr>
          <p:cNvPr id="6" name="Content Placeholder 5">
            <a:extLst>
              <a:ext uri="{FF2B5EF4-FFF2-40B4-BE49-F238E27FC236}">
                <a16:creationId xmlns:a16="http://schemas.microsoft.com/office/drawing/2014/main" id="{94250655-097C-4E2C-FD47-B6A74D988C61}"/>
              </a:ext>
            </a:extLst>
          </p:cNvPr>
          <p:cNvSpPr>
            <a:spLocks noGrp="1"/>
          </p:cNvSpPr>
          <p:nvPr>
            <p:ph sz="quarter" idx="11"/>
          </p:nvPr>
        </p:nvSpPr>
        <p:spPr>
          <a:xfrm>
            <a:off x="152400" y="2457450"/>
            <a:ext cx="2847975" cy="36195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a:extLst>
              <a:ext uri="{FF2B5EF4-FFF2-40B4-BE49-F238E27FC236}">
                <a16:creationId xmlns:a16="http://schemas.microsoft.com/office/drawing/2014/main" id="{CB5798BC-066A-4063-1E7A-2B30D60B515E}"/>
              </a:ext>
            </a:extLst>
          </p:cNvPr>
          <p:cNvSpPr>
            <a:spLocks noGrp="1"/>
          </p:cNvSpPr>
          <p:nvPr>
            <p:ph sz="quarter" idx="12"/>
          </p:nvPr>
        </p:nvSpPr>
        <p:spPr>
          <a:xfrm>
            <a:off x="3095625" y="2457450"/>
            <a:ext cx="8943975"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6991996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5157057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5165479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13105395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4372904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321883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29054589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61250775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15487318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34542000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530804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89659385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07593373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3409239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99724661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91604473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03347162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42339661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45116879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dirty="0"/>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536300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dirty="0"/>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54EA0-8853-4225-AA9A-B1815D2448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9F55E4E-10D0-4740-993B-D6951B0F61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5DF8D64-0F49-46F4-AED0-0DA49BDBB746}"/>
              </a:ext>
            </a:extLst>
          </p:cNvPr>
          <p:cNvSpPr>
            <a:spLocks noGrp="1"/>
          </p:cNvSpPr>
          <p:nvPr>
            <p:ph type="dt" sz="half" idx="10"/>
          </p:nvPr>
        </p:nvSpPr>
        <p:spPr/>
        <p:txBody>
          <a:bodyPr/>
          <a:lstStyle/>
          <a:p>
            <a:fld id="{C6A945C4-D2D0-4E09-9E89-0ACDDF7C4EDD}" type="datetimeFigureOut">
              <a:rPr lang="en-US" smtClean="0"/>
              <a:t>4/6/2023</a:t>
            </a:fld>
            <a:endParaRPr lang="en-US"/>
          </a:p>
        </p:txBody>
      </p:sp>
      <p:sp>
        <p:nvSpPr>
          <p:cNvPr id="5" name="Footer Placeholder 4">
            <a:extLst>
              <a:ext uri="{FF2B5EF4-FFF2-40B4-BE49-F238E27FC236}">
                <a16:creationId xmlns:a16="http://schemas.microsoft.com/office/drawing/2014/main" id="{76A03DBC-7EFF-4086-AB7F-EE16C7B065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43179A-CE4D-48D6-A546-EDF472EF2833}"/>
              </a:ext>
            </a:extLst>
          </p:cNvPr>
          <p:cNvSpPr>
            <a:spLocks noGrp="1"/>
          </p:cNvSpPr>
          <p:nvPr>
            <p:ph type="sldNum" sz="quarter" idx="12"/>
          </p:nvPr>
        </p:nvSpPr>
        <p:spPr/>
        <p:txBody>
          <a:bodyPr/>
          <a:lstStyle/>
          <a:p>
            <a:fld id="{77B76C31-FD8B-439B-AB94-66A2C1E37522}" type="slidenum">
              <a:rPr lang="en-US" smtClean="0"/>
              <a:t>‹#›</a:t>
            </a:fld>
            <a:endParaRPr lang="en-US"/>
          </a:p>
        </p:txBody>
      </p:sp>
    </p:spTree>
    <p:extLst>
      <p:ext uri="{BB962C8B-B14F-4D97-AF65-F5344CB8AC3E}">
        <p14:creationId xmlns:p14="http://schemas.microsoft.com/office/powerpoint/2010/main" val="4243137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DD769-5A7D-059E-222B-01B4A56D66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78794E-5CB5-3387-FD35-1D0E937FB2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DBCF05C-263C-D1EF-E933-1EFC79E82026}"/>
              </a:ext>
            </a:extLst>
          </p:cNvPr>
          <p:cNvSpPr>
            <a:spLocks noGrp="1"/>
          </p:cNvSpPr>
          <p:nvPr>
            <p:ph type="dt" sz="half" idx="10"/>
          </p:nvPr>
        </p:nvSpPr>
        <p:spPr/>
        <p:txBody>
          <a:bodyPr/>
          <a:lstStyle/>
          <a:p>
            <a:fld id="{75AD29FB-6D80-41B6-AF95-FEC0A993A4DB}" type="datetimeFigureOut">
              <a:rPr lang="en-US" smtClean="0"/>
              <a:t>4/6/2023</a:t>
            </a:fld>
            <a:endParaRPr lang="en-US"/>
          </a:p>
        </p:txBody>
      </p:sp>
      <p:sp>
        <p:nvSpPr>
          <p:cNvPr id="5" name="Footer Placeholder 4">
            <a:extLst>
              <a:ext uri="{FF2B5EF4-FFF2-40B4-BE49-F238E27FC236}">
                <a16:creationId xmlns:a16="http://schemas.microsoft.com/office/drawing/2014/main" id="{B06B7DB9-AC52-E37A-61FE-6487DD0E05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A492B2-35B1-ED28-B153-183DB469BE69}"/>
              </a:ext>
            </a:extLst>
          </p:cNvPr>
          <p:cNvSpPr>
            <a:spLocks noGrp="1"/>
          </p:cNvSpPr>
          <p:nvPr>
            <p:ph type="sldNum" sz="quarter" idx="12"/>
          </p:nvPr>
        </p:nvSpPr>
        <p:spPr/>
        <p:txBody>
          <a:bodyPr/>
          <a:lstStyle/>
          <a:p>
            <a:fld id="{0D75D989-54E5-4537-B8F6-4F832A6F4AD7}" type="slidenum">
              <a:rPr lang="en-US" smtClean="0"/>
              <a:t>‹#›</a:t>
            </a:fld>
            <a:endParaRPr lang="en-US"/>
          </a:p>
        </p:txBody>
      </p:sp>
    </p:spTree>
    <p:extLst>
      <p:ext uri="{BB962C8B-B14F-4D97-AF65-F5344CB8AC3E}">
        <p14:creationId xmlns:p14="http://schemas.microsoft.com/office/powerpoint/2010/main" val="3477960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3F493-34CD-ABBB-A605-60FD2547E0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C2DCD1-6DCF-3BA3-78D7-0534D067E9F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442633-6B1C-B329-E977-781C11345C24}"/>
              </a:ext>
            </a:extLst>
          </p:cNvPr>
          <p:cNvSpPr>
            <a:spLocks noGrp="1"/>
          </p:cNvSpPr>
          <p:nvPr>
            <p:ph type="dt" sz="half" idx="10"/>
          </p:nvPr>
        </p:nvSpPr>
        <p:spPr/>
        <p:txBody>
          <a:bodyPr/>
          <a:lstStyle/>
          <a:p>
            <a:fld id="{75AD29FB-6D80-41B6-AF95-FEC0A993A4DB}" type="datetimeFigureOut">
              <a:rPr lang="en-US" smtClean="0"/>
              <a:t>4/6/2023</a:t>
            </a:fld>
            <a:endParaRPr lang="en-US"/>
          </a:p>
        </p:txBody>
      </p:sp>
      <p:sp>
        <p:nvSpPr>
          <p:cNvPr id="5" name="Footer Placeholder 4">
            <a:extLst>
              <a:ext uri="{FF2B5EF4-FFF2-40B4-BE49-F238E27FC236}">
                <a16:creationId xmlns:a16="http://schemas.microsoft.com/office/drawing/2014/main" id="{86C2C901-ED9F-8B02-4B00-8503BB5D63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64BF30-4E7B-9351-444D-E2320BC95A90}"/>
              </a:ext>
            </a:extLst>
          </p:cNvPr>
          <p:cNvSpPr>
            <a:spLocks noGrp="1"/>
          </p:cNvSpPr>
          <p:nvPr>
            <p:ph type="sldNum" sz="quarter" idx="12"/>
          </p:nvPr>
        </p:nvSpPr>
        <p:spPr/>
        <p:txBody>
          <a:bodyPr/>
          <a:lstStyle/>
          <a:p>
            <a:fld id="{0D75D989-54E5-4537-B8F6-4F832A6F4AD7}" type="slidenum">
              <a:rPr lang="en-US" smtClean="0"/>
              <a:t>‹#›</a:t>
            </a:fld>
            <a:endParaRPr lang="en-US"/>
          </a:p>
        </p:txBody>
      </p:sp>
    </p:spTree>
    <p:extLst>
      <p:ext uri="{BB962C8B-B14F-4D97-AF65-F5344CB8AC3E}">
        <p14:creationId xmlns:p14="http://schemas.microsoft.com/office/powerpoint/2010/main" val="905190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501C3-6C02-1F0A-21C3-3E6F4463D3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2CF6B9-8E61-B3A2-1AAE-C002A11B3B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075F8B-0CF9-794C-760C-5FD4512D9DBD}"/>
              </a:ext>
            </a:extLst>
          </p:cNvPr>
          <p:cNvSpPr>
            <a:spLocks noGrp="1"/>
          </p:cNvSpPr>
          <p:nvPr>
            <p:ph type="dt" sz="half" idx="10"/>
          </p:nvPr>
        </p:nvSpPr>
        <p:spPr/>
        <p:txBody>
          <a:bodyPr/>
          <a:lstStyle/>
          <a:p>
            <a:fld id="{75AD29FB-6D80-41B6-AF95-FEC0A993A4DB}" type="datetimeFigureOut">
              <a:rPr lang="en-US" smtClean="0"/>
              <a:t>4/6/2023</a:t>
            </a:fld>
            <a:endParaRPr lang="en-US"/>
          </a:p>
        </p:txBody>
      </p:sp>
      <p:sp>
        <p:nvSpPr>
          <p:cNvPr id="5" name="Footer Placeholder 4">
            <a:extLst>
              <a:ext uri="{FF2B5EF4-FFF2-40B4-BE49-F238E27FC236}">
                <a16:creationId xmlns:a16="http://schemas.microsoft.com/office/drawing/2014/main" id="{E2AFE0CF-CABF-8B5B-3D0B-C8B3CF4E7B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DE31B1-8A54-6300-7FA1-B9204E639778}"/>
              </a:ext>
            </a:extLst>
          </p:cNvPr>
          <p:cNvSpPr>
            <a:spLocks noGrp="1"/>
          </p:cNvSpPr>
          <p:nvPr>
            <p:ph type="sldNum" sz="quarter" idx="12"/>
          </p:nvPr>
        </p:nvSpPr>
        <p:spPr/>
        <p:txBody>
          <a:bodyPr/>
          <a:lstStyle/>
          <a:p>
            <a:fld id="{0D75D989-54E5-4537-B8F6-4F832A6F4AD7}" type="slidenum">
              <a:rPr lang="en-US" smtClean="0"/>
              <a:t>‹#›</a:t>
            </a:fld>
            <a:endParaRPr lang="en-US"/>
          </a:p>
        </p:txBody>
      </p:sp>
    </p:spTree>
    <p:extLst>
      <p:ext uri="{BB962C8B-B14F-4D97-AF65-F5344CB8AC3E}">
        <p14:creationId xmlns:p14="http://schemas.microsoft.com/office/powerpoint/2010/main" val="9180046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slideLayout" Target="../slideLayouts/slideLayout30.xml"/><Relationship Id="rId1" Type="http://schemas.openxmlformats.org/officeDocument/2006/relationships/slideLayout" Target="../slideLayouts/slideLayout29.xml"/><Relationship Id="rId5" Type="http://schemas.openxmlformats.org/officeDocument/2006/relationships/theme" Target="../theme/theme4.xml"/><Relationship Id="rId4" Type="http://schemas.openxmlformats.org/officeDocument/2006/relationships/slideLayout" Target="../slideLayouts/slideLayout32.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5.xml"/><Relationship Id="rId2" Type="http://schemas.openxmlformats.org/officeDocument/2006/relationships/slideLayout" Target="../slideLayouts/slideLayout34.xml"/><Relationship Id="rId1" Type="http://schemas.openxmlformats.org/officeDocument/2006/relationships/slideLayout" Target="../slideLayouts/slideLayout33.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38.xml"/><Relationship Id="rId2" Type="http://schemas.openxmlformats.org/officeDocument/2006/relationships/slideLayout" Target="../slideLayouts/slideLayout37.xml"/><Relationship Id="rId1" Type="http://schemas.openxmlformats.org/officeDocument/2006/relationships/slideLayout" Target="../slideLayouts/slideLayout36.xml"/><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41.xml"/><Relationship Id="rId2" Type="http://schemas.openxmlformats.org/officeDocument/2006/relationships/slideLayout" Target="../slideLayouts/slideLayout40.xml"/><Relationship Id="rId1" Type="http://schemas.openxmlformats.org/officeDocument/2006/relationships/slideLayout" Target="../slideLayouts/slideLayout39.xml"/><Relationship Id="rId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44.xml"/><Relationship Id="rId2" Type="http://schemas.openxmlformats.org/officeDocument/2006/relationships/slideLayout" Target="../slideLayouts/slideLayout43.xml"/><Relationship Id="rId1" Type="http://schemas.openxmlformats.org/officeDocument/2006/relationships/slideLayout" Target="../slideLayouts/slideLayout42.xml"/><Relationship Id="rId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47.xml"/><Relationship Id="rId2" Type="http://schemas.openxmlformats.org/officeDocument/2006/relationships/slideLayout" Target="../slideLayouts/slideLayout46.xml"/><Relationship Id="rId1" Type="http://schemas.openxmlformats.org/officeDocument/2006/relationships/slideLayout" Target="../slideLayouts/slideLayout45.xml"/><Relationship Id="rId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711" r:id="rId3"/>
    <p:sldLayoutId id="2147483657" r:id="rId4"/>
    <p:sldLayoutId id="2147483658" r:id="rId5"/>
    <p:sldLayoutId id="2147483686" r:id="rId6"/>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5BB9D1-CD09-7473-1160-5E91A3C371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09CA0B1-0C5C-979E-D08C-00E42983E7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E93CFE-9E59-A8FA-1058-5961B71FA2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AD29FB-6D80-41B6-AF95-FEC0A993A4DB}" type="datetimeFigureOut">
              <a:rPr lang="en-US" smtClean="0"/>
              <a:t>4/6/2023</a:t>
            </a:fld>
            <a:endParaRPr lang="en-US"/>
          </a:p>
        </p:txBody>
      </p:sp>
      <p:sp>
        <p:nvSpPr>
          <p:cNvPr id="5" name="Footer Placeholder 4">
            <a:extLst>
              <a:ext uri="{FF2B5EF4-FFF2-40B4-BE49-F238E27FC236}">
                <a16:creationId xmlns:a16="http://schemas.microsoft.com/office/drawing/2014/main" id="{9B82F347-D3F6-3129-EE27-AE68500B8E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4C07880-BC22-324B-5E5C-D7607AF6AA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75D989-54E5-4537-B8F6-4F832A6F4AD7}" type="slidenum">
              <a:rPr lang="en-US" smtClean="0"/>
              <a:t>‹#›</a:t>
            </a:fld>
            <a:endParaRPr lang="en-US"/>
          </a:p>
        </p:txBody>
      </p:sp>
    </p:spTree>
    <p:extLst>
      <p:ext uri="{BB962C8B-B14F-4D97-AF65-F5344CB8AC3E}">
        <p14:creationId xmlns:p14="http://schemas.microsoft.com/office/powerpoint/2010/main" val="4175101118"/>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C13945-6070-F0D3-E201-3BD70E3F97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E21744-0135-E8CC-FEFC-5649BEA5F5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5D01CB-354D-A773-9AD9-A2026BD12D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DBFA93-4C28-44B0-BC29-AAE139579209}" type="datetimeFigureOut">
              <a:rPr lang="en-US" smtClean="0"/>
              <a:t>4/6/2023</a:t>
            </a:fld>
            <a:endParaRPr lang="en-US"/>
          </a:p>
        </p:txBody>
      </p:sp>
      <p:sp>
        <p:nvSpPr>
          <p:cNvPr id="5" name="Footer Placeholder 4">
            <a:extLst>
              <a:ext uri="{FF2B5EF4-FFF2-40B4-BE49-F238E27FC236}">
                <a16:creationId xmlns:a16="http://schemas.microsoft.com/office/drawing/2014/main" id="{E70E119E-7C35-FB28-8B95-471D61909C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5996F93-5A7F-8926-7416-E217DF7A0A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4394CD-6DB8-4DD5-90CE-D3F4E78ADD74}" type="slidenum">
              <a:rPr lang="en-US" smtClean="0"/>
              <a:t>‹#›</a:t>
            </a:fld>
            <a:endParaRPr lang="en-US"/>
          </a:p>
        </p:txBody>
      </p:sp>
    </p:spTree>
    <p:extLst>
      <p:ext uri="{BB962C8B-B14F-4D97-AF65-F5344CB8AC3E}">
        <p14:creationId xmlns:p14="http://schemas.microsoft.com/office/powerpoint/2010/main" val="3421909891"/>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402199638"/>
      </p:ext>
    </p:extLst>
  </p:cSld>
  <p:clrMap bg1="lt1" tx1="dk1" bg2="lt2" tx2="dk2" accent1="accent1" accent2="accent2" accent3="accent3" accent4="accent4" accent5="accent5" accent6="accent6" hlink="hlink" folHlink="folHlink"/>
  <p:sldLayoutIdLst>
    <p:sldLayoutId id="2147483669" r:id="rId1"/>
    <p:sldLayoutId id="2147483661" r:id="rId2"/>
    <p:sldLayoutId id="2147483662" r:id="rId3"/>
    <p:sldLayoutId id="2147483663" r:id="rId4"/>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877708683"/>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956017735"/>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2039600" y="0"/>
            <a:ext cx="152400" cy="6858000"/>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293969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49843474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Lst>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 y="6654200"/>
            <a:ext cx="12192000" cy="203799"/>
          </a:xfrm>
          <a:prstGeom prst="rect">
            <a:avLst/>
          </a:prstGeom>
          <a:solidFill>
            <a:srgbClr val="ED8B6F"/>
          </a:solidFill>
          <a:ln w="25400" cmpd="sng">
            <a:no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99010289"/>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SDO@cde.ca.gov" TargetMode="External"/><Relationship Id="rId2" Type="http://schemas.openxmlformats.org/officeDocument/2006/relationships/hyperlink" Target="https://www.cde.ca.gov/re/lr/do/"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https://www3.cde.ca.gov/ser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cde.ca.gov/fg/cr/" TargetMode="External"/><Relationship Id="rId2" Type="http://schemas.openxmlformats.org/officeDocument/2006/relationships/hyperlink" Target="https://www.cde.ca.gov/fg/cr/documents/fedfundscapitalexp.pdf" TargetMode="External"/><Relationship Id="rId1" Type="http://schemas.openxmlformats.org/officeDocument/2006/relationships/slideLayout" Target="../slideLayouts/slideLayout2.xml"/><Relationship Id="rId4" Type="http://schemas.openxmlformats.org/officeDocument/2006/relationships/hyperlink" Target="https://www.cde.ca.gov/fg/cr/capexpfaqs.as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34c031f8-c9fd-4018-8c5a-4159cdff6b0d-cdn-endpoint.azureedge.net/-/media/calfire-website/what-we-do/grants/urban-and-community-forestry/grant-guidelines_green-schoolyards_02272023.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cde.ca.gov/ls/fa/sf/longrangeplan.asp"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jvincent@berkeley.edu"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cde.ca.gov/re/di/or/overview.asp" TargetMode="External"/><Relationship Id="rId2" Type="http://schemas.openxmlformats.org/officeDocument/2006/relationships/hyperlink" Target="https://www.cde.ca.gov/re/di/or/documents/orgchartoverview.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bboyd@cde.ca.gov"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EmergencyServices@cde.ca.gov" TargetMode="Externa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hyperlink" Target="https://www.casc.net/resourcelist" TargetMode="Externa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s://www.cde.ca.gov/ls/fa/sf/schoolfacilitiescdebox.asp"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mailto:dneubauer@cde.ca.gov" TargetMode="External"/><Relationship Id="rId4" Type="http://schemas.openxmlformats.org/officeDocument/2006/relationships/hyperlink" Target="mailto:bwolfe@cde.ca.gov"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F287B-3956-4411-90CB-C098D6858A2F}"/>
              </a:ext>
            </a:extLst>
          </p:cNvPr>
          <p:cNvSpPr>
            <a:spLocks noGrp="1"/>
          </p:cNvSpPr>
          <p:nvPr>
            <p:ph type="ctrTitle"/>
          </p:nvPr>
        </p:nvSpPr>
        <p:spPr>
          <a:xfrm>
            <a:off x="0" y="854623"/>
            <a:ext cx="12088368" cy="3347821"/>
          </a:xfrm>
        </p:spPr>
        <p:txBody>
          <a:bodyPr>
            <a:normAutofit/>
          </a:bodyPr>
          <a:lstStyle/>
          <a:p>
            <a:r>
              <a:rPr lang="en-US" sz="4800" b="1" dirty="0">
                <a:solidFill>
                  <a:schemeClr val="tx1"/>
                </a:solidFill>
              </a:rPr>
              <a:t>School Facilities and Transportation Services Division</a:t>
            </a:r>
            <a:br>
              <a:rPr lang="en-US" sz="4800" b="1" dirty="0">
                <a:solidFill>
                  <a:schemeClr val="tx1"/>
                </a:solidFill>
              </a:rPr>
            </a:br>
            <a:r>
              <a:rPr lang="en-US" sz="1400" dirty="0">
                <a:solidFill>
                  <a:srgbClr val="000000"/>
                </a:solidFill>
                <a:latin typeface="Arial" panose="020B0604020202020204" pitchFamily="34" charset="0"/>
              </a:rPr>
              <a:t>P</a:t>
            </a:r>
            <a:r>
              <a:rPr lang="en-US" sz="1400" b="0" i="0" dirty="0">
                <a:solidFill>
                  <a:srgbClr val="000000"/>
                </a:solidFill>
                <a:effectLst/>
                <a:latin typeface="Arial" panose="020B0604020202020204" pitchFamily="34" charset="0"/>
              </a:rPr>
              <a:t>resentation date (February 23, 2023)</a:t>
            </a:r>
            <a:endParaRPr lang="en-US" sz="4800" b="1" dirty="0">
              <a:solidFill>
                <a:schemeClr val="tx1"/>
              </a:solidFill>
            </a:endParaRPr>
          </a:p>
        </p:txBody>
      </p:sp>
    </p:spTree>
    <p:extLst>
      <p:ext uri="{BB962C8B-B14F-4D97-AF65-F5344CB8AC3E}">
        <p14:creationId xmlns:p14="http://schemas.microsoft.com/office/powerpoint/2010/main" val="3682906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056DE-0145-4487-ABAC-9B07FFEB2ED5}"/>
              </a:ext>
            </a:extLst>
          </p:cNvPr>
          <p:cNvSpPr>
            <a:spLocks noGrp="1"/>
          </p:cNvSpPr>
          <p:nvPr>
            <p:ph type="title"/>
          </p:nvPr>
        </p:nvSpPr>
        <p:spPr/>
        <p:txBody>
          <a:bodyPr/>
          <a:lstStyle/>
          <a:p>
            <a:r>
              <a:rPr lang="en-US" b="1" dirty="0">
                <a:solidFill>
                  <a:schemeClr val="tx1"/>
                </a:solidFill>
              </a:rPr>
              <a:t>School District Organization Items</a:t>
            </a:r>
          </a:p>
        </p:txBody>
      </p:sp>
      <p:sp>
        <p:nvSpPr>
          <p:cNvPr id="3" name="Content Placeholder 2">
            <a:extLst>
              <a:ext uri="{FF2B5EF4-FFF2-40B4-BE49-F238E27FC236}">
                <a16:creationId xmlns:a16="http://schemas.microsoft.com/office/drawing/2014/main" id="{AC85F00B-9B19-45CB-B17E-8CBB9279ECC1}"/>
              </a:ext>
            </a:extLst>
          </p:cNvPr>
          <p:cNvSpPr>
            <a:spLocks noGrp="1"/>
          </p:cNvSpPr>
          <p:nvPr>
            <p:ph idx="1"/>
          </p:nvPr>
        </p:nvSpPr>
        <p:spPr>
          <a:xfrm>
            <a:off x="622570" y="1638301"/>
            <a:ext cx="10963073" cy="4480398"/>
          </a:xfrm>
        </p:spPr>
        <p:txBody>
          <a:bodyPr>
            <a:normAutofit/>
          </a:bodyPr>
          <a:lstStyle/>
          <a:p>
            <a:r>
              <a:rPr lang="en-US" dirty="0">
                <a:solidFill>
                  <a:schemeClr val="tx1"/>
                </a:solidFill>
              </a:rPr>
              <a:t>Actions to form a new school district</a:t>
            </a:r>
          </a:p>
          <a:p>
            <a:pPr lvl="1"/>
            <a:r>
              <a:rPr lang="en-US" sz="3200" dirty="0">
                <a:solidFill>
                  <a:schemeClr val="tx1"/>
                </a:solidFill>
              </a:rPr>
              <a:t>Dissolving, forming, unifying, or de-unifying</a:t>
            </a:r>
          </a:p>
          <a:p>
            <a:r>
              <a:rPr lang="en-US" dirty="0">
                <a:solidFill>
                  <a:schemeClr val="tx1"/>
                </a:solidFill>
              </a:rPr>
              <a:t>Actions to transfer territory</a:t>
            </a:r>
          </a:p>
          <a:p>
            <a:pPr lvl="1"/>
            <a:r>
              <a:rPr lang="en-US" sz="3200" dirty="0">
                <a:solidFill>
                  <a:schemeClr val="tx1"/>
                </a:solidFill>
              </a:rPr>
              <a:t>Between existing districts</a:t>
            </a:r>
          </a:p>
          <a:p>
            <a:pPr marL="0" lvl="1" indent="0">
              <a:buNone/>
            </a:pPr>
            <a:endParaRPr lang="en-US" sz="3200" dirty="0"/>
          </a:p>
          <a:p>
            <a:pPr marL="0" lvl="1" indent="0" algn="ctr">
              <a:buNone/>
            </a:pPr>
            <a:r>
              <a:rPr lang="en-US" sz="3200" dirty="0">
                <a:solidFill>
                  <a:schemeClr val="tx1"/>
                </a:solidFill>
              </a:rPr>
              <a:t>Learn more at </a:t>
            </a:r>
            <a:r>
              <a:rPr lang="en-US" sz="3200" dirty="0">
                <a:solidFill>
                  <a:srgbClr val="0000FF"/>
                </a:solidFill>
                <a:hlinkClick r:id="rId2" tooltip="School District Organization information web page.">
                  <a:extLst>
                    <a:ext uri="{A12FA001-AC4F-418D-AE19-62706E023703}">
                      <ahyp:hlinkClr xmlns:ahyp="http://schemas.microsoft.com/office/drawing/2018/hyperlinkcolor" val="tx"/>
                    </a:ext>
                  </a:extLst>
                </a:hlinkClick>
              </a:rPr>
              <a:t>https://www.cde.ca.gov/re/lr/do/</a:t>
            </a:r>
            <a:endParaRPr lang="en-US" sz="3200" dirty="0">
              <a:solidFill>
                <a:srgbClr val="0000FF"/>
              </a:solidFill>
            </a:endParaRPr>
          </a:p>
          <a:p>
            <a:pPr marL="0" lvl="1" indent="0" algn="ctr">
              <a:buNone/>
            </a:pPr>
            <a:r>
              <a:rPr lang="en-US" sz="3200" dirty="0">
                <a:solidFill>
                  <a:schemeClr val="tx1"/>
                </a:solidFill>
              </a:rPr>
              <a:t>Contact</a:t>
            </a:r>
            <a:r>
              <a:rPr lang="en-US" sz="3200" dirty="0"/>
              <a:t> </a:t>
            </a:r>
            <a:r>
              <a:rPr lang="en-US" sz="3200" dirty="0">
                <a:solidFill>
                  <a:srgbClr val="0000FF"/>
                </a:solidFill>
                <a:hlinkClick r:id="rId3">
                  <a:extLst>
                    <a:ext uri="{A12FA001-AC4F-418D-AE19-62706E023703}">
                      <ahyp:hlinkClr xmlns:ahyp="http://schemas.microsoft.com/office/drawing/2018/hyperlinkcolor" val="tx"/>
                    </a:ext>
                  </a:extLst>
                </a:hlinkClick>
              </a:rPr>
              <a:t>SDO@cde.ca.gov</a:t>
            </a:r>
            <a:endParaRPr lang="en-US" sz="3200" dirty="0">
              <a:solidFill>
                <a:srgbClr val="0000FF"/>
              </a:solidFill>
            </a:endParaRPr>
          </a:p>
        </p:txBody>
      </p:sp>
    </p:spTree>
    <p:extLst>
      <p:ext uri="{BB962C8B-B14F-4D97-AF65-F5344CB8AC3E}">
        <p14:creationId xmlns:p14="http://schemas.microsoft.com/office/powerpoint/2010/main" val="862208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056DE-0145-4487-ABAC-9B07FFEB2ED5}"/>
              </a:ext>
            </a:extLst>
          </p:cNvPr>
          <p:cNvSpPr>
            <a:spLocks noGrp="1"/>
          </p:cNvSpPr>
          <p:nvPr>
            <p:ph type="title"/>
          </p:nvPr>
        </p:nvSpPr>
        <p:spPr/>
        <p:txBody>
          <a:bodyPr/>
          <a:lstStyle/>
          <a:p>
            <a:r>
              <a:rPr lang="en-US" b="1" dirty="0">
                <a:solidFill>
                  <a:schemeClr val="tx1"/>
                </a:solidFill>
              </a:rPr>
              <a:t>Emergency Services Team</a:t>
            </a:r>
          </a:p>
        </p:txBody>
      </p:sp>
      <p:sp>
        <p:nvSpPr>
          <p:cNvPr id="3" name="Content Placeholder 2">
            <a:extLst>
              <a:ext uri="{FF2B5EF4-FFF2-40B4-BE49-F238E27FC236}">
                <a16:creationId xmlns:a16="http://schemas.microsoft.com/office/drawing/2014/main" id="{AC85F00B-9B19-45CB-B17E-8CBB9279ECC1}"/>
              </a:ext>
            </a:extLst>
          </p:cNvPr>
          <p:cNvSpPr>
            <a:spLocks noGrp="1"/>
          </p:cNvSpPr>
          <p:nvPr>
            <p:ph idx="1"/>
          </p:nvPr>
        </p:nvSpPr>
        <p:spPr>
          <a:xfrm>
            <a:off x="622570" y="1638301"/>
            <a:ext cx="10963073" cy="4480398"/>
          </a:xfrm>
        </p:spPr>
        <p:txBody>
          <a:bodyPr>
            <a:normAutofit/>
          </a:bodyPr>
          <a:lstStyle/>
          <a:p>
            <a:r>
              <a:rPr lang="en-US" dirty="0">
                <a:solidFill>
                  <a:schemeClr val="tx1"/>
                </a:solidFill>
              </a:rPr>
              <a:t>California Department of Education (CDE)</a:t>
            </a:r>
          </a:p>
          <a:p>
            <a:pPr lvl="1"/>
            <a:r>
              <a:rPr lang="en-US" sz="3200" dirty="0">
                <a:solidFill>
                  <a:schemeClr val="tx1"/>
                </a:solidFill>
              </a:rPr>
              <a:t>Department Operations Center (DOC)</a:t>
            </a:r>
          </a:p>
          <a:p>
            <a:pPr lvl="1"/>
            <a:r>
              <a:rPr lang="en-US" sz="3200" dirty="0">
                <a:solidFill>
                  <a:schemeClr val="tx1"/>
                </a:solidFill>
              </a:rPr>
              <a:t>Schools Emergency Response System (SERS)</a:t>
            </a:r>
          </a:p>
          <a:p>
            <a:r>
              <a:rPr lang="en-US" dirty="0">
                <a:solidFill>
                  <a:schemeClr val="tx1"/>
                </a:solidFill>
              </a:rPr>
              <a:t>Governor’s Office of Emergency Services (Cal OES)</a:t>
            </a:r>
          </a:p>
          <a:p>
            <a:pPr lvl="1"/>
            <a:r>
              <a:rPr lang="en-US" sz="3200" dirty="0">
                <a:solidFill>
                  <a:schemeClr val="tx1"/>
                </a:solidFill>
              </a:rPr>
              <a:t>Unified Coordination Group</a:t>
            </a:r>
          </a:p>
          <a:p>
            <a:pPr lvl="1"/>
            <a:r>
              <a:rPr lang="en-US" sz="3200" dirty="0">
                <a:solidFill>
                  <a:schemeClr val="tx1"/>
                </a:solidFill>
              </a:rPr>
              <a:t>Schools Task Force</a:t>
            </a:r>
          </a:p>
          <a:p>
            <a:pPr lvl="1"/>
            <a:r>
              <a:rPr lang="en-US" sz="3200" dirty="0">
                <a:solidFill>
                  <a:schemeClr val="tx1"/>
                </a:solidFill>
              </a:rPr>
              <a:t>State Operations Center (SOC)</a:t>
            </a:r>
          </a:p>
          <a:p>
            <a:r>
              <a:rPr lang="en-US" dirty="0">
                <a:solidFill>
                  <a:schemeClr val="tx1"/>
                </a:solidFill>
              </a:rPr>
              <a:t>Preparedness, Response, Recovery, Mitigation</a:t>
            </a:r>
          </a:p>
          <a:p>
            <a:pPr marL="0" indent="0">
              <a:buNone/>
            </a:pPr>
            <a:endParaRPr lang="en-US" sz="2800" dirty="0"/>
          </a:p>
        </p:txBody>
      </p:sp>
    </p:spTree>
    <p:extLst>
      <p:ext uri="{BB962C8B-B14F-4D97-AF65-F5344CB8AC3E}">
        <p14:creationId xmlns:p14="http://schemas.microsoft.com/office/powerpoint/2010/main" val="22361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BE56CF1-97D8-B780-A584-B6F8E6F2118B}"/>
              </a:ext>
            </a:extLst>
          </p:cNvPr>
          <p:cNvSpPr>
            <a:spLocks noGrp="1"/>
          </p:cNvSpPr>
          <p:nvPr>
            <p:ph type="title"/>
          </p:nvPr>
        </p:nvSpPr>
        <p:spPr/>
        <p:txBody>
          <a:bodyPr/>
          <a:lstStyle/>
          <a:p>
            <a:r>
              <a:rPr lang="en-US" b="1" dirty="0">
                <a:solidFill>
                  <a:schemeClr val="tx1"/>
                </a:solidFill>
              </a:rPr>
              <a:t>Emergency Services: SERS</a:t>
            </a:r>
            <a:endParaRPr lang="en-US" b="1" dirty="0"/>
          </a:p>
        </p:txBody>
      </p:sp>
      <p:pic>
        <p:nvPicPr>
          <p:cNvPr id="8" name="Content Placeholder 7" descr="School Emergency Reporting System login page for local educational agencies.&#10;">
            <a:extLst>
              <a:ext uri="{FF2B5EF4-FFF2-40B4-BE49-F238E27FC236}">
                <a16:creationId xmlns:a16="http://schemas.microsoft.com/office/drawing/2014/main" id="{A72C29E4-A769-10C8-1B77-1A4436A2CBC9}"/>
              </a:ext>
              <a:ext uri="{C183D7F6-B498-43B3-948B-1728B52AA6E4}">
                <adec:decorative xmlns:adec="http://schemas.microsoft.com/office/drawing/2017/decorative" val="0"/>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377449" y="2134512"/>
            <a:ext cx="4154092" cy="2432378"/>
          </a:xfrm>
        </p:spPr>
      </p:pic>
      <p:sp>
        <p:nvSpPr>
          <p:cNvPr id="6" name="Content Placeholder 5">
            <a:extLst>
              <a:ext uri="{FF2B5EF4-FFF2-40B4-BE49-F238E27FC236}">
                <a16:creationId xmlns:a16="http://schemas.microsoft.com/office/drawing/2014/main" id="{5A0BF48E-0D43-4FBE-1FCD-4131F4BC1916}"/>
              </a:ext>
            </a:extLst>
          </p:cNvPr>
          <p:cNvSpPr>
            <a:spLocks noGrp="1"/>
          </p:cNvSpPr>
          <p:nvPr>
            <p:ph sz="half" idx="2"/>
          </p:nvPr>
        </p:nvSpPr>
        <p:spPr>
          <a:xfrm>
            <a:off x="4701473" y="1638299"/>
            <a:ext cx="7338127" cy="4360165"/>
          </a:xfrm>
        </p:spPr>
        <p:txBody>
          <a:bodyPr>
            <a:normAutofit/>
          </a:bodyPr>
          <a:lstStyle/>
          <a:p>
            <a:r>
              <a:rPr lang="en-US" dirty="0">
                <a:solidFill>
                  <a:schemeClr val="tx1"/>
                </a:solidFill>
              </a:rPr>
              <a:t>School Emergency Reporting System</a:t>
            </a:r>
          </a:p>
          <a:p>
            <a:pPr lvl="1"/>
            <a:r>
              <a:rPr lang="en-US" sz="3200" dirty="0">
                <a:solidFill>
                  <a:schemeClr val="tx1"/>
                </a:solidFill>
              </a:rPr>
              <a:t>Direct contact from Local Educational Agencies (LEA) to CDE</a:t>
            </a:r>
          </a:p>
          <a:p>
            <a:pPr lvl="1"/>
            <a:r>
              <a:rPr lang="en-US" sz="3200" dirty="0">
                <a:solidFill>
                  <a:schemeClr val="tx1"/>
                </a:solidFill>
              </a:rPr>
              <a:t>Maintains situational awareness of schools in disasters</a:t>
            </a:r>
          </a:p>
          <a:p>
            <a:pPr lvl="1"/>
            <a:r>
              <a:rPr lang="en-US" sz="3200" dirty="0">
                <a:solidFill>
                  <a:schemeClr val="tx1"/>
                </a:solidFill>
              </a:rPr>
              <a:t>LEAs able to express needs immediately</a:t>
            </a:r>
          </a:p>
          <a:p>
            <a:pPr lvl="1"/>
            <a:r>
              <a:rPr lang="en-US" sz="3200" dirty="0">
                <a:solidFill>
                  <a:schemeClr val="tx1"/>
                </a:solidFill>
              </a:rPr>
              <a:t>Public-facing site:  </a:t>
            </a:r>
            <a:r>
              <a:rPr lang="en-US" sz="3200" dirty="0">
                <a:solidFill>
                  <a:srgbClr val="0000FF"/>
                </a:solidFill>
                <a:hlinkClick r:id="rId4" tooltip="School Emergency Reporting System's public facing web page.">
                  <a:extLst>
                    <a:ext uri="{A12FA001-AC4F-418D-AE19-62706E023703}">
                      <ahyp:hlinkClr xmlns:ahyp="http://schemas.microsoft.com/office/drawing/2018/hyperlinkcolor" val="tx"/>
                    </a:ext>
                  </a:extLst>
                </a:hlinkClick>
              </a:rPr>
              <a:t>https://www3.cde.ca.gov/sers </a:t>
            </a:r>
            <a:endParaRPr lang="en-US" sz="3200" dirty="0">
              <a:solidFill>
                <a:srgbClr val="0000FF"/>
              </a:solidFill>
            </a:endParaRPr>
          </a:p>
          <a:p>
            <a:endParaRPr lang="en-US" dirty="0"/>
          </a:p>
        </p:txBody>
      </p:sp>
    </p:spTree>
    <p:extLst>
      <p:ext uri="{BB962C8B-B14F-4D97-AF65-F5344CB8AC3E}">
        <p14:creationId xmlns:p14="http://schemas.microsoft.com/office/powerpoint/2010/main" val="3642813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3AF29-8653-45C1-BB00-1E8E882171D5}"/>
              </a:ext>
            </a:extLst>
          </p:cNvPr>
          <p:cNvSpPr>
            <a:spLocks noGrp="1"/>
          </p:cNvSpPr>
          <p:nvPr>
            <p:ph type="title"/>
          </p:nvPr>
        </p:nvSpPr>
        <p:spPr/>
        <p:txBody>
          <a:bodyPr/>
          <a:lstStyle/>
          <a:p>
            <a:r>
              <a:rPr lang="en-US" b="1" dirty="0">
                <a:solidFill>
                  <a:schemeClr val="tx1"/>
                </a:solidFill>
              </a:rPr>
              <a:t>ESSER I, ESSER II, ESSER III and GEER I </a:t>
            </a:r>
          </a:p>
        </p:txBody>
      </p:sp>
      <p:sp>
        <p:nvSpPr>
          <p:cNvPr id="3" name="Content Placeholder 2">
            <a:extLst>
              <a:ext uri="{FF2B5EF4-FFF2-40B4-BE49-F238E27FC236}">
                <a16:creationId xmlns:a16="http://schemas.microsoft.com/office/drawing/2014/main" id="{AE625E13-849A-48CD-B849-43EA36324BFD}"/>
              </a:ext>
            </a:extLst>
          </p:cNvPr>
          <p:cNvSpPr>
            <a:spLocks noGrp="1"/>
          </p:cNvSpPr>
          <p:nvPr>
            <p:ph idx="1"/>
          </p:nvPr>
        </p:nvSpPr>
        <p:spPr>
          <a:xfrm>
            <a:off x="622570" y="1638300"/>
            <a:ext cx="11001983" cy="4441487"/>
          </a:xfrm>
        </p:spPr>
        <p:txBody>
          <a:bodyPr>
            <a:normAutofit fontScale="92500" lnSpcReduction="20000"/>
          </a:bodyPr>
          <a:lstStyle/>
          <a:p>
            <a:r>
              <a:rPr lang="en-US" sz="2800" dirty="0">
                <a:solidFill>
                  <a:schemeClr val="tx1"/>
                </a:solidFill>
              </a:rPr>
              <a:t>LEAs must get preapproval to use the following fund sources for capital expenditure projects:</a:t>
            </a:r>
          </a:p>
          <a:p>
            <a:pPr lvl="1"/>
            <a:r>
              <a:rPr lang="en-US" dirty="0">
                <a:solidFill>
                  <a:schemeClr val="tx1"/>
                </a:solidFill>
              </a:rPr>
              <a:t>Elementary and Secondary School Emergency Relief I (ESSER I) Fund: $1,481,078,452</a:t>
            </a:r>
          </a:p>
          <a:p>
            <a:pPr lvl="1"/>
            <a:r>
              <a:rPr lang="en-US" dirty="0">
                <a:solidFill>
                  <a:schemeClr val="tx1"/>
                </a:solidFill>
              </a:rPr>
              <a:t>ESSER II Fund: $6,038,670,479 </a:t>
            </a:r>
          </a:p>
          <a:p>
            <a:pPr lvl="1"/>
            <a:r>
              <a:rPr lang="en-US" dirty="0">
                <a:solidFill>
                  <a:schemeClr val="tx1"/>
                </a:solidFill>
              </a:rPr>
              <a:t>ESSER III Fund: $13,561,996,091</a:t>
            </a:r>
          </a:p>
          <a:p>
            <a:pPr lvl="1"/>
            <a:r>
              <a:rPr lang="en-US" dirty="0">
                <a:solidFill>
                  <a:schemeClr val="tx1"/>
                </a:solidFill>
              </a:rPr>
              <a:t>Governor’s Emergency Education Relief I (GEER I) Fund: $355,227,000</a:t>
            </a:r>
          </a:p>
          <a:p>
            <a:pPr>
              <a:buClr>
                <a:schemeClr val="tx1"/>
              </a:buClr>
            </a:pPr>
            <a:r>
              <a:rPr lang="en-US" sz="2800" dirty="0">
                <a:solidFill>
                  <a:srgbClr val="0000FF"/>
                </a:solidFill>
                <a:hlinkClick r:id="rId2" tooltip="capital expenditure informational pdf file.">
                  <a:extLst>
                    <a:ext uri="{A12FA001-AC4F-418D-AE19-62706E023703}">
                      <ahyp:hlinkClr xmlns:ahyp="http://schemas.microsoft.com/office/drawing/2018/hyperlinkcolor" val="tx"/>
                    </a:ext>
                  </a:extLst>
                </a:hlinkClick>
              </a:rPr>
              <a:t>https://www.cde.ca.gov/fg/cr/documents/fedfundscapitalexp.pdf </a:t>
            </a:r>
            <a:endParaRPr lang="en-US" sz="2800" dirty="0">
              <a:solidFill>
                <a:srgbClr val="0000FF"/>
              </a:solidFill>
            </a:endParaRPr>
          </a:p>
          <a:p>
            <a:r>
              <a:rPr lang="en-US" sz="2800" dirty="0">
                <a:solidFill>
                  <a:schemeClr val="tx1"/>
                </a:solidFill>
              </a:rPr>
              <a:t>Projects must fit allowable uses (</a:t>
            </a:r>
            <a:r>
              <a:rPr lang="en-US" sz="2800" dirty="0">
                <a:solidFill>
                  <a:srgbClr val="0000FF"/>
                </a:solidFill>
                <a:hlinkClick r:id="rId3" tooltip="Federal Stimulus Funding web page.">
                  <a:extLst>
                    <a:ext uri="{A12FA001-AC4F-418D-AE19-62706E023703}">
                      <ahyp:hlinkClr xmlns:ahyp="http://schemas.microsoft.com/office/drawing/2018/hyperlinkcolor" val="tx"/>
                    </a:ext>
                  </a:extLst>
                </a:hlinkClick>
              </a:rPr>
              <a:t>https://www.cde.ca.gov/fg/cr/</a:t>
            </a:r>
            <a:r>
              <a:rPr lang="en-US" sz="2800" dirty="0">
                <a:solidFill>
                  <a:schemeClr val="tx1"/>
                </a:solidFill>
              </a:rPr>
              <a:t>) and be needed to prevent, prepare for, and respond to COVID-19. </a:t>
            </a:r>
          </a:p>
          <a:p>
            <a:r>
              <a:rPr lang="en-US" sz="2800" dirty="0">
                <a:solidFill>
                  <a:schemeClr val="tx1"/>
                </a:solidFill>
              </a:rPr>
              <a:t>Capital Expenditure FAQs: </a:t>
            </a:r>
            <a:r>
              <a:rPr lang="en-US" sz="2800" dirty="0">
                <a:solidFill>
                  <a:srgbClr val="0000FF"/>
                </a:solidFill>
                <a:hlinkClick r:id="rId4" tooltip="Capital Expenditures frequently asked questions web page.">
                  <a:extLst>
                    <a:ext uri="{A12FA001-AC4F-418D-AE19-62706E023703}">
                      <ahyp:hlinkClr xmlns:ahyp="http://schemas.microsoft.com/office/drawing/2018/hyperlinkcolor" val="tx"/>
                    </a:ext>
                  </a:extLst>
                </a:hlinkClick>
              </a:rPr>
              <a:t>https://www.cde.ca.gov/fg/cr/capexpfaqs.asp </a:t>
            </a:r>
            <a:endParaRPr lang="en-US" sz="2800" dirty="0">
              <a:solidFill>
                <a:srgbClr val="0000FF"/>
              </a:solidFill>
            </a:endParaRPr>
          </a:p>
        </p:txBody>
      </p:sp>
    </p:spTree>
    <p:extLst>
      <p:ext uri="{BB962C8B-B14F-4D97-AF65-F5344CB8AC3E}">
        <p14:creationId xmlns:p14="http://schemas.microsoft.com/office/powerpoint/2010/main" val="2632475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946D9-3411-4414-A50C-7D17D8E42041}"/>
              </a:ext>
            </a:extLst>
          </p:cNvPr>
          <p:cNvSpPr>
            <a:spLocks noGrp="1"/>
          </p:cNvSpPr>
          <p:nvPr>
            <p:ph type="title"/>
          </p:nvPr>
        </p:nvSpPr>
        <p:spPr/>
        <p:txBody>
          <a:bodyPr/>
          <a:lstStyle/>
          <a:p>
            <a:r>
              <a:rPr lang="en-US" b="1" dirty="0">
                <a:solidFill>
                  <a:schemeClr val="tx1"/>
                </a:solidFill>
              </a:rPr>
              <a:t>Preapproval Application</a:t>
            </a:r>
          </a:p>
        </p:txBody>
      </p:sp>
      <p:sp>
        <p:nvSpPr>
          <p:cNvPr id="3" name="Content Placeholder 2">
            <a:extLst>
              <a:ext uri="{FF2B5EF4-FFF2-40B4-BE49-F238E27FC236}">
                <a16:creationId xmlns:a16="http://schemas.microsoft.com/office/drawing/2014/main" id="{729CE0E4-4654-4CA0-A7B0-A4B38B193114}"/>
              </a:ext>
            </a:extLst>
          </p:cNvPr>
          <p:cNvSpPr>
            <a:spLocks noGrp="1"/>
          </p:cNvSpPr>
          <p:nvPr>
            <p:ph idx="1"/>
          </p:nvPr>
        </p:nvSpPr>
        <p:spPr>
          <a:xfrm>
            <a:off x="622570" y="1634247"/>
            <a:ext cx="10953345" cy="4503906"/>
          </a:xfrm>
        </p:spPr>
        <p:txBody>
          <a:bodyPr>
            <a:normAutofit fontScale="92500" lnSpcReduction="10000"/>
          </a:bodyPr>
          <a:lstStyle/>
          <a:p>
            <a:r>
              <a:rPr lang="en-US" sz="2800" dirty="0">
                <a:solidFill>
                  <a:schemeClr val="tx1"/>
                </a:solidFill>
              </a:rPr>
              <a:t>This is required for any single big-ticket purchases at the cost of $5,000 or more using the funding sources cited above. These purchases can include general purpose equipment, buildings, and land, including material improvements. For the application, it is expected that LEAs demonstrate the following:</a:t>
            </a:r>
          </a:p>
          <a:p>
            <a:pPr lvl="1"/>
            <a:r>
              <a:rPr lang="en-US" dirty="0">
                <a:solidFill>
                  <a:schemeClr val="tx1"/>
                </a:solidFill>
              </a:rPr>
              <a:t>Requestor/LEA Information</a:t>
            </a:r>
          </a:p>
          <a:p>
            <a:pPr lvl="1"/>
            <a:r>
              <a:rPr lang="en-US" dirty="0">
                <a:solidFill>
                  <a:schemeClr val="tx1"/>
                </a:solidFill>
              </a:rPr>
              <a:t>Funding Source/Cost</a:t>
            </a:r>
          </a:p>
          <a:p>
            <a:pPr lvl="1"/>
            <a:r>
              <a:rPr lang="en-US" dirty="0">
                <a:solidFill>
                  <a:schemeClr val="tx1"/>
                </a:solidFill>
              </a:rPr>
              <a:t>Description of Project</a:t>
            </a:r>
          </a:p>
          <a:p>
            <a:pPr lvl="1"/>
            <a:r>
              <a:rPr lang="en-US" dirty="0">
                <a:solidFill>
                  <a:schemeClr val="tx1"/>
                </a:solidFill>
              </a:rPr>
              <a:t>Fit with Allowable Uses</a:t>
            </a:r>
          </a:p>
          <a:p>
            <a:pPr lvl="1"/>
            <a:r>
              <a:rPr lang="en-US" dirty="0">
                <a:solidFill>
                  <a:schemeClr val="tx1"/>
                </a:solidFill>
              </a:rPr>
              <a:t>Reasonable, Necessary, and Allowable</a:t>
            </a:r>
          </a:p>
          <a:p>
            <a:pPr lvl="1"/>
            <a:r>
              <a:rPr lang="en-US" dirty="0">
                <a:solidFill>
                  <a:schemeClr val="tx1"/>
                </a:solidFill>
              </a:rPr>
              <a:t>Other Options</a:t>
            </a:r>
          </a:p>
          <a:p>
            <a:pPr lvl="1"/>
            <a:r>
              <a:rPr lang="en-US" dirty="0">
                <a:solidFill>
                  <a:schemeClr val="tx1"/>
                </a:solidFill>
              </a:rPr>
              <a:t>Proper Bidding Process</a:t>
            </a:r>
          </a:p>
          <a:p>
            <a:pPr lvl="1"/>
            <a:endParaRPr lang="en-US" dirty="0"/>
          </a:p>
        </p:txBody>
      </p:sp>
    </p:spTree>
    <p:extLst>
      <p:ext uri="{BB962C8B-B14F-4D97-AF65-F5344CB8AC3E}">
        <p14:creationId xmlns:p14="http://schemas.microsoft.com/office/powerpoint/2010/main" val="41055563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139F2-9538-434C-BFE9-3B59FE7386C8}"/>
              </a:ext>
            </a:extLst>
          </p:cNvPr>
          <p:cNvSpPr>
            <a:spLocks noGrp="1"/>
          </p:cNvSpPr>
          <p:nvPr>
            <p:ph type="title"/>
          </p:nvPr>
        </p:nvSpPr>
        <p:spPr/>
        <p:txBody>
          <a:bodyPr/>
          <a:lstStyle/>
          <a:p>
            <a:r>
              <a:rPr lang="en-US" b="1" dirty="0">
                <a:solidFill>
                  <a:schemeClr val="tx1"/>
                </a:solidFill>
              </a:rPr>
              <a:t>ESSER</a:t>
            </a:r>
          </a:p>
        </p:txBody>
      </p:sp>
      <p:sp>
        <p:nvSpPr>
          <p:cNvPr id="3" name="Content Placeholder 2">
            <a:extLst>
              <a:ext uri="{FF2B5EF4-FFF2-40B4-BE49-F238E27FC236}">
                <a16:creationId xmlns:a16="http://schemas.microsoft.com/office/drawing/2014/main" id="{2A8872AB-FFCA-4F16-9E42-B7255F986764}"/>
              </a:ext>
            </a:extLst>
          </p:cNvPr>
          <p:cNvSpPr>
            <a:spLocks noGrp="1"/>
          </p:cNvSpPr>
          <p:nvPr>
            <p:ph idx="1"/>
          </p:nvPr>
        </p:nvSpPr>
        <p:spPr>
          <a:xfrm>
            <a:off x="632298" y="1638300"/>
            <a:ext cx="10924162" cy="4519309"/>
          </a:xfrm>
        </p:spPr>
        <p:txBody>
          <a:bodyPr/>
          <a:lstStyle/>
          <a:p>
            <a:r>
              <a:rPr lang="en-US" dirty="0">
                <a:solidFill>
                  <a:schemeClr val="tx1"/>
                </a:solidFill>
              </a:rPr>
              <a:t>Received over 3200 Capitol Expenditures Applications for a total of $3.2 Billion</a:t>
            </a:r>
          </a:p>
          <a:p>
            <a:r>
              <a:rPr lang="en-US" dirty="0">
                <a:solidFill>
                  <a:schemeClr val="tx1"/>
                </a:solidFill>
              </a:rPr>
              <a:t>Main Types of Applications:</a:t>
            </a:r>
          </a:p>
          <a:p>
            <a:pPr lvl="1"/>
            <a:r>
              <a:rPr lang="en-US" dirty="0">
                <a:solidFill>
                  <a:schemeClr val="tx1"/>
                </a:solidFill>
              </a:rPr>
              <a:t>951 HVAC Requests - $1.6 Billion</a:t>
            </a:r>
          </a:p>
          <a:p>
            <a:pPr lvl="1"/>
            <a:r>
              <a:rPr lang="en-US" dirty="0">
                <a:solidFill>
                  <a:schemeClr val="tx1"/>
                </a:solidFill>
              </a:rPr>
              <a:t>392 Outdoor Shade Structure Requests - $260 Million</a:t>
            </a:r>
          </a:p>
          <a:p>
            <a:pPr lvl="1"/>
            <a:r>
              <a:rPr lang="en-US" dirty="0">
                <a:solidFill>
                  <a:schemeClr val="tx1"/>
                </a:solidFill>
              </a:rPr>
              <a:t>123 Updating Portable/Modular Classroom Requests - $219 Million</a:t>
            </a:r>
          </a:p>
        </p:txBody>
      </p:sp>
    </p:spTree>
    <p:extLst>
      <p:ext uri="{BB962C8B-B14F-4D97-AF65-F5344CB8AC3E}">
        <p14:creationId xmlns:p14="http://schemas.microsoft.com/office/powerpoint/2010/main" val="33205634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C62A7F9D-BD4B-4A48-9337-15378ABEC907}"/>
              </a:ext>
            </a:extLst>
          </p:cNvPr>
          <p:cNvSpPr>
            <a:spLocks noGrp="1"/>
          </p:cNvSpPr>
          <p:nvPr>
            <p:ph type="title"/>
          </p:nvPr>
        </p:nvSpPr>
        <p:spPr>
          <a:xfrm>
            <a:off x="152400" y="203799"/>
            <a:ext cx="11887200" cy="2399442"/>
          </a:xfrm>
        </p:spPr>
        <p:txBody>
          <a:bodyPr>
            <a:normAutofit/>
          </a:bodyPr>
          <a:lstStyle/>
          <a:p>
            <a:r>
              <a:rPr lang="en-US" b="1" dirty="0">
                <a:solidFill>
                  <a:schemeClr val="tx1"/>
                </a:solidFill>
              </a:rPr>
              <a:t>Green Schoolyard Grants</a:t>
            </a:r>
            <a:br>
              <a:rPr lang="en-US" b="1" dirty="0">
                <a:solidFill>
                  <a:schemeClr val="tx1"/>
                </a:solidFill>
              </a:rPr>
            </a:br>
            <a:r>
              <a:rPr lang="en-US" b="1" dirty="0">
                <a:solidFill>
                  <a:schemeClr val="tx1"/>
                </a:solidFill>
              </a:rPr>
              <a:t>California Department of Forestry </a:t>
            </a:r>
            <a:br>
              <a:rPr lang="en-US" b="1" dirty="0">
                <a:solidFill>
                  <a:schemeClr val="tx1"/>
                </a:solidFill>
              </a:rPr>
            </a:br>
            <a:r>
              <a:rPr lang="en-US" b="1" dirty="0">
                <a:solidFill>
                  <a:schemeClr val="tx1"/>
                </a:solidFill>
              </a:rPr>
              <a:t>and Fire Protection </a:t>
            </a:r>
          </a:p>
        </p:txBody>
      </p:sp>
      <p:sp>
        <p:nvSpPr>
          <p:cNvPr id="10" name="Content Placeholder 9">
            <a:extLst>
              <a:ext uri="{FF2B5EF4-FFF2-40B4-BE49-F238E27FC236}">
                <a16:creationId xmlns:a16="http://schemas.microsoft.com/office/drawing/2014/main" id="{010CE819-C726-44C8-BBB3-24DF7AB4D746}"/>
              </a:ext>
            </a:extLst>
          </p:cNvPr>
          <p:cNvSpPr>
            <a:spLocks noGrp="1"/>
          </p:cNvSpPr>
          <p:nvPr>
            <p:ph idx="1"/>
          </p:nvPr>
        </p:nvSpPr>
        <p:spPr>
          <a:xfrm>
            <a:off x="215774" y="2789852"/>
            <a:ext cx="11887200" cy="3032450"/>
          </a:xfrm>
        </p:spPr>
        <p:txBody>
          <a:bodyPr>
            <a:normAutofit/>
          </a:bodyPr>
          <a:lstStyle/>
          <a:p>
            <a:pPr marL="0" indent="0">
              <a:buNone/>
            </a:pPr>
            <a:r>
              <a:rPr lang="en-US" dirty="0">
                <a:solidFill>
                  <a:schemeClr val="tx1"/>
                </a:solidFill>
              </a:rPr>
              <a:t>The guidelines for Green Schoolyard Grants can be found on the California Department of Forestry and Fire Protection (CalFire) website at: </a:t>
            </a:r>
            <a:r>
              <a:rPr lang="en-US" dirty="0">
                <a:solidFill>
                  <a:srgbClr val="0000FF"/>
                </a:solidFill>
                <a:hlinkClick r:id="rId2" tooltip="Green Schoolyard Grants PowerPoints">
                  <a:extLst>
                    <a:ext uri="{A12FA001-AC4F-418D-AE19-62706E023703}">
                      <ahyp:hlinkClr xmlns:ahyp="http://schemas.microsoft.com/office/drawing/2018/hyperlinkcolor" val="tx"/>
                    </a:ext>
                  </a:extLst>
                </a:hlinkClick>
              </a:rPr>
              <a:t>https://34c031f8-c9fd-4018-8c5a-4159cdff6b0d-cdn-endpoint.azureedge.net/-/media/calfire-website/what-we-do/grants/urban-and-community-forestry/grant-guidelines_green-schoolyards_02272023.pdf</a:t>
            </a:r>
            <a:endParaRPr lang="en-US" dirty="0">
              <a:solidFill>
                <a:srgbClr val="0000FF"/>
              </a:solidFill>
            </a:endParaRPr>
          </a:p>
          <a:p>
            <a:pPr marL="0" indent="0">
              <a:buNone/>
            </a:pPr>
            <a:endParaRPr lang="en-US" dirty="0"/>
          </a:p>
        </p:txBody>
      </p:sp>
    </p:spTree>
    <p:extLst>
      <p:ext uri="{BB962C8B-B14F-4D97-AF65-F5344CB8AC3E}">
        <p14:creationId xmlns:p14="http://schemas.microsoft.com/office/powerpoint/2010/main" val="888372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F04BB-1663-4BD9-9654-3B5B9152F480}"/>
              </a:ext>
            </a:extLst>
          </p:cNvPr>
          <p:cNvSpPr>
            <a:spLocks noGrp="1"/>
          </p:cNvSpPr>
          <p:nvPr>
            <p:ph type="title"/>
          </p:nvPr>
        </p:nvSpPr>
        <p:spPr/>
        <p:txBody>
          <a:bodyPr/>
          <a:lstStyle/>
          <a:p>
            <a:r>
              <a:rPr lang="en-US" b="1" dirty="0">
                <a:solidFill>
                  <a:schemeClr val="tx1"/>
                </a:solidFill>
              </a:rPr>
              <a:t>Facility Master Planning</a:t>
            </a:r>
          </a:p>
        </p:txBody>
      </p:sp>
      <p:sp>
        <p:nvSpPr>
          <p:cNvPr id="3" name="Content Placeholder 2">
            <a:extLst>
              <a:ext uri="{FF2B5EF4-FFF2-40B4-BE49-F238E27FC236}">
                <a16:creationId xmlns:a16="http://schemas.microsoft.com/office/drawing/2014/main" id="{7A76B0E5-F16E-45AB-A072-BC3D55B54AD3}"/>
              </a:ext>
            </a:extLst>
          </p:cNvPr>
          <p:cNvSpPr>
            <a:spLocks noGrp="1"/>
          </p:cNvSpPr>
          <p:nvPr>
            <p:ph idx="1"/>
          </p:nvPr>
        </p:nvSpPr>
        <p:spPr>
          <a:xfrm>
            <a:off x="152400" y="1638300"/>
            <a:ext cx="11887200" cy="4435929"/>
          </a:xfrm>
        </p:spPr>
        <p:txBody>
          <a:bodyPr/>
          <a:lstStyle/>
          <a:p>
            <a:r>
              <a:rPr lang="en-US" dirty="0">
                <a:solidFill>
                  <a:schemeClr val="tx1"/>
                </a:solidFill>
              </a:rPr>
              <a:t>Guide for the Development of a Long-Range Facilities </a:t>
            </a:r>
            <a:br>
              <a:rPr lang="en-US" dirty="0">
                <a:solidFill>
                  <a:schemeClr val="tx1"/>
                </a:solidFill>
              </a:rPr>
            </a:br>
            <a:r>
              <a:rPr lang="en-US" dirty="0">
                <a:solidFill>
                  <a:schemeClr val="tx1"/>
                </a:solidFill>
              </a:rPr>
              <a:t>Plan, 1986</a:t>
            </a:r>
          </a:p>
          <a:p>
            <a:pPr lvl="1"/>
            <a:r>
              <a:rPr lang="en-US" sz="3200" dirty="0">
                <a:solidFill>
                  <a:schemeClr val="tx1"/>
                </a:solidFill>
              </a:rPr>
              <a:t>Education needs, existing facilities, demographic study, implementation plan, and evaluation plan</a:t>
            </a:r>
          </a:p>
          <a:p>
            <a:pPr lvl="1">
              <a:buClr>
                <a:schemeClr val="tx1"/>
              </a:buClr>
            </a:pPr>
            <a:r>
              <a:rPr lang="en-US" sz="3200" dirty="0">
                <a:solidFill>
                  <a:srgbClr val="0000FF"/>
                </a:solidFill>
                <a:hlinkClick r:id="rId2" tooltip="Guide for the Development of a Long-Range Facilities Plan pdf file.">
                  <a:extLst>
                    <a:ext uri="{A12FA001-AC4F-418D-AE19-62706E023703}">
                      <ahyp:hlinkClr xmlns:ahyp="http://schemas.microsoft.com/office/drawing/2018/hyperlinkcolor" val="tx"/>
                    </a:ext>
                  </a:extLst>
                </a:hlinkClick>
              </a:rPr>
              <a:t>https://www.cde.ca.gov/ls/fa/sf/longrangeplan.asp </a:t>
            </a:r>
            <a:endParaRPr lang="en-US" sz="3200" dirty="0">
              <a:solidFill>
                <a:srgbClr val="0000FF"/>
              </a:solidFill>
            </a:endParaRPr>
          </a:p>
          <a:p>
            <a:r>
              <a:rPr lang="en-US" dirty="0">
                <a:solidFill>
                  <a:schemeClr val="tx1"/>
                </a:solidFill>
              </a:rPr>
              <a:t>Working with the Center for Cities and Schools at UC Berkeley to do research on policy and best practice </a:t>
            </a:r>
          </a:p>
        </p:txBody>
      </p:sp>
    </p:spTree>
    <p:extLst>
      <p:ext uri="{BB962C8B-B14F-4D97-AF65-F5344CB8AC3E}">
        <p14:creationId xmlns:p14="http://schemas.microsoft.com/office/powerpoint/2010/main" val="38761984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575A6-5B58-13BD-E571-041446CED71D}"/>
              </a:ext>
            </a:extLst>
          </p:cNvPr>
          <p:cNvSpPr>
            <a:spLocks noGrp="1"/>
          </p:cNvSpPr>
          <p:nvPr>
            <p:ph type="ctrTitle"/>
          </p:nvPr>
        </p:nvSpPr>
        <p:spPr>
          <a:xfrm>
            <a:off x="1524000" y="182880"/>
            <a:ext cx="9144000" cy="2599802"/>
          </a:xfrm>
        </p:spPr>
        <p:txBody>
          <a:bodyPr>
            <a:normAutofit/>
          </a:bodyPr>
          <a:lstStyle/>
          <a:p>
            <a:r>
              <a:rPr lang="en-US" sz="4400" b="1" dirty="0">
                <a:solidFill>
                  <a:schemeClr val="tx1"/>
                </a:solidFill>
              </a:rPr>
              <a:t>Center for Cities and Schools</a:t>
            </a:r>
            <a:br>
              <a:rPr lang="en-US" sz="4400" b="1" dirty="0">
                <a:solidFill>
                  <a:schemeClr val="tx1"/>
                </a:solidFill>
              </a:rPr>
            </a:br>
            <a:r>
              <a:rPr lang="en-US" sz="4400" b="1" dirty="0">
                <a:solidFill>
                  <a:schemeClr val="tx1"/>
                </a:solidFill>
              </a:rPr>
              <a:t>Presentation on:</a:t>
            </a:r>
            <a:br>
              <a:rPr lang="en-US" sz="4400" b="1" dirty="0">
                <a:solidFill>
                  <a:schemeClr val="tx1"/>
                </a:solidFill>
              </a:rPr>
            </a:br>
            <a:r>
              <a:rPr lang="en-US" sz="4400" b="1" dirty="0">
                <a:solidFill>
                  <a:schemeClr val="tx1"/>
                </a:solidFill>
              </a:rPr>
              <a:t>School District Educational</a:t>
            </a:r>
            <a:br>
              <a:rPr lang="en-US" sz="4400" b="1" dirty="0">
                <a:solidFill>
                  <a:schemeClr val="tx1"/>
                </a:solidFill>
              </a:rPr>
            </a:br>
            <a:r>
              <a:rPr lang="en-US" sz="4400" b="1" dirty="0">
                <a:solidFill>
                  <a:schemeClr val="tx1"/>
                </a:solidFill>
              </a:rPr>
              <a:t>Facility Master Planning</a:t>
            </a:r>
          </a:p>
        </p:txBody>
      </p:sp>
      <p:sp>
        <p:nvSpPr>
          <p:cNvPr id="3" name="Subtitle 2">
            <a:extLst>
              <a:ext uri="{FF2B5EF4-FFF2-40B4-BE49-F238E27FC236}">
                <a16:creationId xmlns:a16="http://schemas.microsoft.com/office/drawing/2014/main" id="{8DA852EF-B4DF-C461-7EFF-F025C1915196}"/>
              </a:ext>
            </a:extLst>
          </p:cNvPr>
          <p:cNvSpPr>
            <a:spLocks noGrp="1"/>
          </p:cNvSpPr>
          <p:nvPr>
            <p:ph type="subTitle" idx="1"/>
          </p:nvPr>
        </p:nvSpPr>
        <p:spPr>
          <a:xfrm>
            <a:off x="647363" y="3209733"/>
            <a:ext cx="10956616" cy="2239347"/>
          </a:xfrm>
        </p:spPr>
        <p:txBody>
          <a:bodyPr>
            <a:normAutofit/>
          </a:bodyPr>
          <a:lstStyle/>
          <a:p>
            <a:pPr algn="l"/>
            <a:r>
              <a:rPr lang="en-US" sz="3500" dirty="0">
                <a:solidFill>
                  <a:schemeClr val="tx1"/>
                </a:solidFill>
              </a:rPr>
              <a:t>For a copy of the presentation made by </a:t>
            </a:r>
            <a:br>
              <a:rPr lang="en-US" sz="3500" dirty="0">
                <a:solidFill>
                  <a:schemeClr val="tx1"/>
                </a:solidFill>
              </a:rPr>
            </a:br>
            <a:r>
              <a:rPr lang="en-US" sz="3500" dirty="0">
                <a:solidFill>
                  <a:schemeClr val="tx1"/>
                </a:solidFill>
              </a:rPr>
              <a:t>Jeff Vincent of the Center for Cities and Schools, </a:t>
            </a:r>
            <a:br>
              <a:rPr lang="en-US" sz="3500" dirty="0">
                <a:solidFill>
                  <a:schemeClr val="tx1"/>
                </a:solidFill>
              </a:rPr>
            </a:br>
            <a:r>
              <a:rPr lang="en-US" sz="3500" dirty="0">
                <a:solidFill>
                  <a:schemeClr val="tx1"/>
                </a:solidFill>
              </a:rPr>
              <a:t>U.C. Berkeley, please contact him at:</a:t>
            </a:r>
          </a:p>
          <a:p>
            <a:r>
              <a:rPr lang="en-US" sz="3500" dirty="0">
                <a:solidFill>
                  <a:srgbClr val="0000FF"/>
                </a:solidFill>
                <a:hlinkClick r:id="rId2">
                  <a:extLst>
                    <a:ext uri="{A12FA001-AC4F-418D-AE19-62706E023703}">
                      <ahyp:hlinkClr xmlns:ahyp="http://schemas.microsoft.com/office/drawing/2018/hyperlinkcolor" val="tx"/>
                    </a:ext>
                  </a:extLst>
                </a:hlinkClick>
              </a:rPr>
              <a:t>jvincent@berkeley.edu</a:t>
            </a:r>
            <a:endParaRPr lang="en-US" dirty="0">
              <a:solidFill>
                <a:srgbClr val="0000FF"/>
              </a:solidFill>
            </a:endParaRPr>
          </a:p>
        </p:txBody>
      </p:sp>
    </p:spTree>
    <p:extLst>
      <p:ext uri="{BB962C8B-B14F-4D97-AF65-F5344CB8AC3E}">
        <p14:creationId xmlns:p14="http://schemas.microsoft.com/office/powerpoint/2010/main" val="8569820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07CB3-BB36-1789-66E8-2318DB9064CC}"/>
              </a:ext>
            </a:extLst>
          </p:cNvPr>
          <p:cNvSpPr>
            <a:spLocks noGrp="1"/>
          </p:cNvSpPr>
          <p:nvPr>
            <p:ph type="title"/>
          </p:nvPr>
        </p:nvSpPr>
        <p:spPr>
          <a:xfrm>
            <a:off x="152400" y="192024"/>
            <a:ext cx="11887200" cy="2258567"/>
          </a:xfrm>
        </p:spPr>
        <p:txBody>
          <a:bodyPr>
            <a:normAutofit fontScale="90000"/>
          </a:bodyPr>
          <a:lstStyle/>
          <a:p>
            <a:r>
              <a:rPr lang="en-US" sz="4900" b="1" dirty="0">
                <a:solidFill>
                  <a:schemeClr val="tx1"/>
                </a:solidFill>
              </a:rPr>
              <a:t>California Preschool, Transitional, Kindergarten and Full-Day Kindergarten Facilities Grant Program Funding </a:t>
            </a:r>
            <a:br>
              <a:rPr lang="en-US" dirty="0"/>
            </a:br>
            <a:endParaRPr lang="en-US" dirty="0"/>
          </a:p>
        </p:txBody>
      </p:sp>
      <p:sp>
        <p:nvSpPr>
          <p:cNvPr id="3" name="Content Placeholder 2">
            <a:extLst>
              <a:ext uri="{FF2B5EF4-FFF2-40B4-BE49-F238E27FC236}">
                <a16:creationId xmlns:a16="http://schemas.microsoft.com/office/drawing/2014/main" id="{F41BC836-9CEC-A2BB-50FC-AFD75ED58A84}"/>
              </a:ext>
            </a:extLst>
          </p:cNvPr>
          <p:cNvSpPr>
            <a:spLocks noGrp="1"/>
          </p:cNvSpPr>
          <p:nvPr>
            <p:ph idx="1"/>
          </p:nvPr>
        </p:nvSpPr>
        <p:spPr>
          <a:xfrm>
            <a:off x="339865" y="2706813"/>
            <a:ext cx="11531152" cy="5015901"/>
          </a:xfrm>
        </p:spPr>
        <p:txBody>
          <a:bodyPr/>
          <a:lstStyle/>
          <a:p>
            <a:pPr marL="0" indent="0">
              <a:buNone/>
            </a:pPr>
            <a:r>
              <a:rPr lang="en-US" dirty="0">
                <a:solidFill>
                  <a:schemeClr val="tx1"/>
                </a:solidFill>
              </a:rPr>
              <a:t>School districts can apply for this service to construct new classrooms or retrofit existing school facilities for the purpose of providing transitional kindergarten or full-day kindergarten instruction. Next funding round is open:</a:t>
            </a:r>
            <a:r>
              <a:rPr lang="en-US" dirty="0"/>
              <a:t> </a:t>
            </a:r>
          </a:p>
          <a:p>
            <a:pPr marL="0" indent="0" algn="ctr">
              <a:buNone/>
            </a:pPr>
            <a:r>
              <a:rPr lang="en-US" dirty="0">
                <a:solidFill>
                  <a:schemeClr val="tx1"/>
                </a:solidFill>
              </a:rPr>
              <a:t>February 1, 2023 – March 2, 2023</a:t>
            </a:r>
          </a:p>
          <a:p>
            <a:endParaRPr lang="en-US" dirty="0"/>
          </a:p>
        </p:txBody>
      </p:sp>
    </p:spTree>
    <p:extLst>
      <p:ext uri="{BB962C8B-B14F-4D97-AF65-F5344CB8AC3E}">
        <p14:creationId xmlns:p14="http://schemas.microsoft.com/office/powerpoint/2010/main" val="3240640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2DD43-43F5-0376-35B5-A83E2FED40D5}"/>
              </a:ext>
            </a:extLst>
          </p:cNvPr>
          <p:cNvSpPr>
            <a:spLocks noGrp="1"/>
          </p:cNvSpPr>
          <p:nvPr>
            <p:ph type="title"/>
          </p:nvPr>
        </p:nvSpPr>
        <p:spPr/>
        <p:txBody>
          <a:bodyPr/>
          <a:lstStyle/>
          <a:p>
            <a:r>
              <a:rPr lang="en-US" b="1" dirty="0">
                <a:solidFill>
                  <a:schemeClr val="tx1"/>
                </a:solidFill>
              </a:rPr>
              <a:t>CDE Organization Chart </a:t>
            </a:r>
          </a:p>
        </p:txBody>
      </p:sp>
      <p:sp>
        <p:nvSpPr>
          <p:cNvPr id="3" name="Content Placeholder 2">
            <a:extLst>
              <a:ext uri="{FF2B5EF4-FFF2-40B4-BE49-F238E27FC236}">
                <a16:creationId xmlns:a16="http://schemas.microsoft.com/office/drawing/2014/main" id="{1921F1CD-E6CA-ADE0-4E3D-9791CE0823DA}"/>
              </a:ext>
            </a:extLst>
          </p:cNvPr>
          <p:cNvSpPr>
            <a:spLocks noGrp="1"/>
          </p:cNvSpPr>
          <p:nvPr>
            <p:ph idx="1"/>
          </p:nvPr>
        </p:nvSpPr>
        <p:spPr/>
        <p:txBody>
          <a:bodyPr>
            <a:normAutofit/>
          </a:bodyPr>
          <a:lstStyle/>
          <a:p>
            <a:pPr>
              <a:spcAft>
                <a:spcPts val="1200"/>
              </a:spcAft>
            </a:pPr>
            <a:r>
              <a:rPr lang="en-US" dirty="0">
                <a:solidFill>
                  <a:schemeClr val="tx1"/>
                </a:solidFill>
                <a:latin typeface="Arial" panose="020B0604020202020204" pitchFamily="34" charset="0"/>
                <a:cs typeface="Arial" panose="020B0604020202020204" pitchFamily="34" charset="0"/>
              </a:rPr>
              <a:t>A graphical version of the Organization Chart can be found here:  </a:t>
            </a:r>
            <a:r>
              <a:rPr lang="en-US" dirty="0">
                <a:solidFill>
                  <a:srgbClr val="0000FF"/>
                </a:solidFill>
                <a:latin typeface="Arial" panose="020B0604020202020204" pitchFamily="34" charset="0"/>
                <a:cs typeface="Arial" panose="020B0604020202020204" pitchFamily="34" charset="0"/>
                <a:hlinkClick r:id="rId2" tooltip="CDE organization chart in a picture format.">
                  <a:extLst>
                    <a:ext uri="{A12FA001-AC4F-418D-AE19-62706E023703}">
                      <ahyp:hlinkClr xmlns:ahyp="http://schemas.microsoft.com/office/drawing/2018/hyperlinkcolor" val="tx"/>
                    </a:ext>
                  </a:extLst>
                </a:hlinkClick>
              </a:rPr>
              <a:t>https://www.cde.ca.gov/re/di/or/documents/</a:t>
            </a:r>
            <a:br>
              <a:rPr lang="en-US" dirty="0">
                <a:solidFill>
                  <a:srgbClr val="0000FF"/>
                </a:solidFill>
                <a:latin typeface="Arial" panose="020B0604020202020204" pitchFamily="34" charset="0"/>
                <a:cs typeface="Arial" panose="020B0604020202020204" pitchFamily="34" charset="0"/>
                <a:hlinkClick r:id="rId2" tooltip="CDE organization chart in a picture format.">
                  <a:extLst>
                    <a:ext uri="{A12FA001-AC4F-418D-AE19-62706E023703}">
                      <ahyp:hlinkClr xmlns:ahyp="http://schemas.microsoft.com/office/drawing/2018/hyperlinkcolor" val="tx"/>
                    </a:ext>
                  </a:extLst>
                </a:hlinkClick>
              </a:rPr>
            </a:br>
            <a:r>
              <a:rPr lang="en-US" dirty="0">
                <a:solidFill>
                  <a:srgbClr val="0000FF"/>
                </a:solidFill>
                <a:latin typeface="Arial" panose="020B0604020202020204" pitchFamily="34" charset="0"/>
                <a:cs typeface="Arial" panose="020B0604020202020204" pitchFamily="34" charset="0"/>
                <a:hlinkClick r:id="rId2" tooltip="CDE organization chart in a picture format.">
                  <a:extLst>
                    <a:ext uri="{A12FA001-AC4F-418D-AE19-62706E023703}">
                      <ahyp:hlinkClr xmlns:ahyp="http://schemas.microsoft.com/office/drawing/2018/hyperlinkcolor" val="tx"/>
                    </a:ext>
                  </a:extLst>
                </a:hlinkClick>
              </a:rPr>
              <a:t>orgchartoverview.pdf</a:t>
            </a:r>
            <a:endParaRPr lang="en-US" dirty="0">
              <a:solidFill>
                <a:srgbClr val="0000FF"/>
              </a:solidFill>
              <a:latin typeface="Arial" panose="020B0604020202020204" pitchFamily="34" charset="0"/>
              <a:cs typeface="Arial" panose="020B0604020202020204" pitchFamily="34" charset="0"/>
            </a:endParaRPr>
          </a:p>
          <a:p>
            <a:r>
              <a:rPr lang="en-US" b="0" i="0" u="none" strike="noStrike" baseline="0" dirty="0">
                <a:solidFill>
                  <a:schemeClr val="tx1"/>
                </a:solidFill>
                <a:latin typeface="Arial" panose="020B0604020202020204" pitchFamily="34" charset="0"/>
                <a:cs typeface="Arial" panose="020B0604020202020204" pitchFamily="34" charset="0"/>
              </a:rPr>
              <a:t>An accessible list version of the Organization Chart can be found h</a:t>
            </a:r>
            <a:r>
              <a:rPr lang="en-US" dirty="0">
                <a:solidFill>
                  <a:schemeClr val="tx1"/>
                </a:solidFill>
                <a:latin typeface="Arial" panose="020B0604020202020204" pitchFamily="34" charset="0"/>
                <a:cs typeface="Arial" panose="020B0604020202020204" pitchFamily="34" charset="0"/>
              </a:rPr>
              <a:t>ere: </a:t>
            </a:r>
            <a:r>
              <a:rPr lang="en-US" dirty="0">
                <a:solidFill>
                  <a:srgbClr val="0000FF"/>
                </a:solidFill>
                <a:latin typeface="Arial" panose="020B0604020202020204" pitchFamily="34" charset="0"/>
                <a:cs typeface="Arial" panose="020B0604020202020204" pitchFamily="34" charset="0"/>
                <a:hlinkClick r:id="rId3" tooltip="CDE organization chart in an accessible format.">
                  <a:extLst>
                    <a:ext uri="{A12FA001-AC4F-418D-AE19-62706E023703}">
                      <ahyp:hlinkClr xmlns:ahyp="http://schemas.microsoft.com/office/drawing/2018/hyperlinkcolor" val="tx"/>
                    </a:ext>
                  </a:extLst>
                </a:hlinkClick>
              </a:rPr>
              <a:t>http://www.cde.ca.gov/re/di/or/overview.asp</a:t>
            </a:r>
            <a:endParaRPr lang="en-US" dirty="0">
              <a:solidFill>
                <a:srgbClr val="0000FF"/>
              </a:solidFill>
              <a:latin typeface="Arial" panose="020B0604020202020204" pitchFamily="34" charset="0"/>
              <a:cs typeface="Arial" panose="020B0604020202020204" pitchFamily="34" charset="0"/>
            </a:endParaRPr>
          </a:p>
          <a:p>
            <a:endParaRPr lang="en-US" b="0" i="0" u="none" strike="noStrike" baseline="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55530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B0F5C-384C-BF55-DC2C-5796C93BBBE8}"/>
              </a:ext>
            </a:extLst>
          </p:cNvPr>
          <p:cNvSpPr>
            <a:spLocks noGrp="1"/>
          </p:cNvSpPr>
          <p:nvPr>
            <p:ph type="title"/>
          </p:nvPr>
        </p:nvSpPr>
        <p:spPr/>
        <p:txBody>
          <a:bodyPr/>
          <a:lstStyle/>
          <a:p>
            <a:r>
              <a:rPr lang="en-US" b="1" dirty="0">
                <a:solidFill>
                  <a:schemeClr val="tx1"/>
                </a:solidFill>
              </a:rPr>
              <a:t>Early Learning Facilities</a:t>
            </a:r>
            <a:br>
              <a:rPr lang="en-US" b="1" dirty="0">
                <a:solidFill>
                  <a:schemeClr val="tx1"/>
                </a:solidFill>
              </a:rPr>
            </a:br>
            <a:r>
              <a:rPr lang="en-US" b="1" dirty="0">
                <a:solidFill>
                  <a:schemeClr val="tx1"/>
                </a:solidFill>
              </a:rPr>
              <a:t>What is CDE’s Role?</a:t>
            </a:r>
          </a:p>
        </p:txBody>
      </p:sp>
      <p:sp>
        <p:nvSpPr>
          <p:cNvPr id="3" name="Content Placeholder 2">
            <a:extLst>
              <a:ext uri="{FF2B5EF4-FFF2-40B4-BE49-F238E27FC236}">
                <a16:creationId xmlns:a16="http://schemas.microsoft.com/office/drawing/2014/main" id="{F8566049-4719-1E5D-F2E6-02E18A0F73B6}"/>
              </a:ext>
            </a:extLst>
          </p:cNvPr>
          <p:cNvSpPr>
            <a:spLocks noGrp="1"/>
          </p:cNvSpPr>
          <p:nvPr>
            <p:ph idx="1"/>
          </p:nvPr>
        </p:nvSpPr>
        <p:spPr>
          <a:xfrm>
            <a:off x="152400" y="1529362"/>
            <a:ext cx="11887200" cy="5015901"/>
          </a:xfrm>
        </p:spPr>
        <p:txBody>
          <a:bodyPr/>
          <a:lstStyle/>
          <a:p>
            <a:r>
              <a:rPr lang="en-US" dirty="0">
                <a:solidFill>
                  <a:schemeClr val="tx1"/>
                </a:solidFill>
              </a:rPr>
              <a:t>Supporting LEAs Planning</a:t>
            </a:r>
          </a:p>
          <a:p>
            <a:r>
              <a:rPr lang="en-US" dirty="0">
                <a:solidFill>
                  <a:schemeClr val="tx1"/>
                </a:solidFill>
              </a:rPr>
              <a:t>Early Education Centers</a:t>
            </a:r>
          </a:p>
          <a:p>
            <a:r>
              <a:rPr lang="en-US" dirty="0">
                <a:solidFill>
                  <a:schemeClr val="tx1"/>
                </a:solidFill>
              </a:rPr>
              <a:t>Unused Property or closed schools</a:t>
            </a:r>
          </a:p>
          <a:p>
            <a:r>
              <a:rPr lang="en-US" dirty="0">
                <a:solidFill>
                  <a:schemeClr val="tx1"/>
                </a:solidFill>
              </a:rPr>
              <a:t>Shifts in grade spans</a:t>
            </a:r>
          </a:p>
          <a:p>
            <a:r>
              <a:rPr lang="en-US" dirty="0">
                <a:solidFill>
                  <a:schemeClr val="tx1"/>
                </a:solidFill>
              </a:rPr>
              <a:t>Costs, Topography and difficult access to sites.</a:t>
            </a:r>
          </a:p>
          <a:p>
            <a:endParaRPr lang="en-US" dirty="0"/>
          </a:p>
          <a:p>
            <a:pPr marL="0" indent="0">
              <a:buNone/>
            </a:pPr>
            <a:r>
              <a:rPr lang="en-US" dirty="0">
                <a:solidFill>
                  <a:schemeClr val="tx1"/>
                </a:solidFill>
              </a:rPr>
              <a:t>Need help?</a:t>
            </a:r>
          </a:p>
          <a:p>
            <a:pPr marL="0" indent="0">
              <a:buNone/>
            </a:pPr>
            <a:r>
              <a:rPr lang="en-US" dirty="0">
                <a:solidFill>
                  <a:schemeClr val="tx1"/>
                </a:solidFill>
              </a:rPr>
              <a:t>Bryan Boyd</a:t>
            </a:r>
            <a:r>
              <a:rPr lang="en-US" dirty="0"/>
              <a:t> </a:t>
            </a:r>
            <a:r>
              <a:rPr lang="en-US" dirty="0">
                <a:solidFill>
                  <a:srgbClr val="0000FF"/>
                </a:solidFill>
                <a:hlinkClick r:id="rId2">
                  <a:extLst>
                    <a:ext uri="{A12FA001-AC4F-418D-AE19-62706E023703}">
                      <ahyp:hlinkClr xmlns:ahyp="http://schemas.microsoft.com/office/drawing/2018/hyperlinkcolor" val="tx"/>
                    </a:ext>
                  </a:extLst>
                </a:hlinkClick>
              </a:rPr>
              <a:t>bboyd@cde.ca.gov </a:t>
            </a:r>
            <a:r>
              <a:rPr lang="en-US" dirty="0">
                <a:solidFill>
                  <a:schemeClr val="tx1"/>
                </a:solidFill>
              </a:rPr>
              <a:t>Early Learning Facilities Lead</a:t>
            </a:r>
          </a:p>
          <a:p>
            <a:pPr marL="0" indent="0">
              <a:buNone/>
            </a:pPr>
            <a:endParaRPr lang="en-US" dirty="0"/>
          </a:p>
        </p:txBody>
      </p:sp>
    </p:spTree>
    <p:extLst>
      <p:ext uri="{BB962C8B-B14F-4D97-AF65-F5344CB8AC3E}">
        <p14:creationId xmlns:p14="http://schemas.microsoft.com/office/powerpoint/2010/main" val="13493642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575A6-5B58-13BD-E571-041446CED71D}"/>
              </a:ext>
            </a:extLst>
          </p:cNvPr>
          <p:cNvSpPr>
            <a:spLocks noGrp="1"/>
          </p:cNvSpPr>
          <p:nvPr>
            <p:ph type="ctrTitle"/>
          </p:nvPr>
        </p:nvSpPr>
        <p:spPr>
          <a:xfrm>
            <a:off x="1524000" y="189689"/>
            <a:ext cx="9144000" cy="1446176"/>
          </a:xfrm>
        </p:spPr>
        <p:txBody>
          <a:bodyPr>
            <a:normAutofit fontScale="90000"/>
          </a:bodyPr>
          <a:lstStyle/>
          <a:p>
            <a:r>
              <a:rPr lang="en-US" sz="4900" b="1" dirty="0">
                <a:solidFill>
                  <a:schemeClr val="tx1"/>
                </a:solidFill>
              </a:rPr>
              <a:t>Flood Resources</a:t>
            </a:r>
            <a:br>
              <a:rPr lang="en-US" dirty="0"/>
            </a:br>
            <a:endParaRPr lang="en-US" dirty="0"/>
          </a:p>
        </p:txBody>
      </p:sp>
      <p:sp>
        <p:nvSpPr>
          <p:cNvPr id="3" name="Subtitle 2">
            <a:extLst>
              <a:ext uri="{FF2B5EF4-FFF2-40B4-BE49-F238E27FC236}">
                <a16:creationId xmlns:a16="http://schemas.microsoft.com/office/drawing/2014/main" id="{8DA852EF-B4DF-C461-7EFF-F025C1915196}"/>
              </a:ext>
            </a:extLst>
          </p:cNvPr>
          <p:cNvSpPr>
            <a:spLocks noGrp="1"/>
          </p:cNvSpPr>
          <p:nvPr>
            <p:ph type="subTitle" idx="1"/>
          </p:nvPr>
        </p:nvSpPr>
        <p:spPr>
          <a:xfrm>
            <a:off x="793019" y="1635865"/>
            <a:ext cx="10503461" cy="4069020"/>
          </a:xfrm>
        </p:spPr>
        <p:txBody>
          <a:bodyPr>
            <a:normAutofit fontScale="92500"/>
          </a:bodyPr>
          <a:lstStyle/>
          <a:p>
            <a:pPr algn="l">
              <a:spcBef>
                <a:spcPts val="0"/>
              </a:spcBef>
              <a:spcAft>
                <a:spcPts val="1800"/>
              </a:spcAft>
            </a:pPr>
            <a:r>
              <a:rPr lang="en-US" sz="3500" dirty="0">
                <a:solidFill>
                  <a:schemeClr val="tx1"/>
                </a:solidFill>
              </a:rPr>
              <a:t>The CDE has updated the Floods Resource Page with the Readiness and Emergency Management for Schools best practice guide on school preparedness including incorporating flooding in Emergency Operations Plans. </a:t>
            </a:r>
          </a:p>
          <a:p>
            <a:pPr>
              <a:spcBef>
                <a:spcPts val="0"/>
              </a:spcBef>
              <a:spcAft>
                <a:spcPts val="1800"/>
              </a:spcAft>
            </a:pPr>
            <a:r>
              <a:rPr lang="en-US" sz="3500" dirty="0">
                <a:solidFill>
                  <a:schemeClr val="tx1"/>
                </a:solidFill>
              </a:rPr>
              <a:t>Contact: </a:t>
            </a:r>
            <a:r>
              <a:rPr lang="en-US" sz="3500" dirty="0">
                <a:solidFill>
                  <a:srgbClr val="0000FF"/>
                </a:solidFill>
                <a:hlinkClick r:id="rId2">
                  <a:extLst>
                    <a:ext uri="{A12FA001-AC4F-418D-AE19-62706E023703}">
                      <ahyp:hlinkClr xmlns:ahyp="http://schemas.microsoft.com/office/drawing/2018/hyperlinkcolor" val="tx"/>
                    </a:ext>
                  </a:extLst>
                </a:hlinkClick>
              </a:rPr>
              <a:t>EmergencyServices@cde.ca.gov</a:t>
            </a:r>
            <a:endParaRPr lang="en-US" sz="3500" dirty="0">
              <a:solidFill>
                <a:srgbClr val="0000FF"/>
              </a:solidFill>
            </a:endParaRPr>
          </a:p>
          <a:p>
            <a:r>
              <a:rPr lang="en-US" sz="3500" dirty="0">
                <a:solidFill>
                  <a:schemeClr val="tx1"/>
                </a:solidFill>
              </a:rPr>
              <a:t>Or go to the CDE website and search “school floods.” It should be the first link.</a:t>
            </a:r>
            <a:r>
              <a:rPr lang="en-US" sz="3500" dirty="0"/>
              <a:t> </a:t>
            </a:r>
          </a:p>
          <a:p>
            <a:endParaRPr lang="en-US" dirty="0"/>
          </a:p>
        </p:txBody>
      </p:sp>
    </p:spTree>
    <p:extLst>
      <p:ext uri="{BB962C8B-B14F-4D97-AF65-F5344CB8AC3E}">
        <p14:creationId xmlns:p14="http://schemas.microsoft.com/office/powerpoint/2010/main" val="9930893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203AD-8927-CE4A-4548-F58EA67DCD9B}"/>
              </a:ext>
            </a:extLst>
          </p:cNvPr>
          <p:cNvSpPr>
            <a:spLocks noGrp="1"/>
          </p:cNvSpPr>
          <p:nvPr>
            <p:ph type="ctrTitle"/>
          </p:nvPr>
        </p:nvSpPr>
        <p:spPr>
          <a:xfrm>
            <a:off x="284252" y="178030"/>
            <a:ext cx="11465788" cy="2217218"/>
          </a:xfrm>
        </p:spPr>
        <p:txBody>
          <a:bodyPr>
            <a:normAutofit/>
          </a:bodyPr>
          <a:lstStyle/>
          <a:p>
            <a:r>
              <a:rPr lang="en-US" sz="4900" b="1" dirty="0">
                <a:solidFill>
                  <a:schemeClr val="tx1"/>
                </a:solidFill>
              </a:rPr>
              <a:t>The Menstrual Equity for All Act: </a:t>
            </a:r>
            <a:br>
              <a:rPr lang="en-US" sz="4900" b="1" dirty="0">
                <a:solidFill>
                  <a:schemeClr val="tx1"/>
                </a:solidFill>
              </a:rPr>
            </a:br>
            <a:r>
              <a:rPr lang="en-US" sz="4900" b="1" dirty="0">
                <a:solidFill>
                  <a:schemeClr val="tx1"/>
                </a:solidFill>
              </a:rPr>
              <a:t>A Handbook for California Public School Districts January 2023 </a:t>
            </a:r>
            <a:endParaRPr lang="en-US" dirty="0"/>
          </a:p>
        </p:txBody>
      </p:sp>
      <p:sp>
        <p:nvSpPr>
          <p:cNvPr id="3" name="Subtitle 2">
            <a:extLst>
              <a:ext uri="{FF2B5EF4-FFF2-40B4-BE49-F238E27FC236}">
                <a16:creationId xmlns:a16="http://schemas.microsoft.com/office/drawing/2014/main" id="{D57EFAB1-3DE8-4771-AF60-52B380815277}"/>
              </a:ext>
            </a:extLst>
          </p:cNvPr>
          <p:cNvSpPr>
            <a:spLocks noGrp="1"/>
          </p:cNvSpPr>
          <p:nvPr>
            <p:ph type="subTitle" idx="1"/>
          </p:nvPr>
        </p:nvSpPr>
        <p:spPr>
          <a:xfrm>
            <a:off x="0" y="2352781"/>
            <a:ext cx="11907748" cy="3780981"/>
          </a:xfrm>
        </p:spPr>
        <p:txBody>
          <a:bodyPr>
            <a:noAutofit/>
          </a:bodyPr>
          <a:lstStyle/>
          <a:p>
            <a:pPr algn="l"/>
            <a:r>
              <a:rPr lang="en-US" sz="3200" dirty="0">
                <a:solidFill>
                  <a:schemeClr val="tx1"/>
                </a:solidFill>
              </a:rPr>
              <a:t>AB367 The Menstrual Equity Act of 2021 is a California state mandate that requires all public schools serving grades 6-12 to supply free period supplies directly in the restrooms. </a:t>
            </a:r>
          </a:p>
          <a:p>
            <a:pPr algn="l"/>
            <a:r>
              <a:rPr lang="en-US" sz="3200" dirty="0">
                <a:solidFill>
                  <a:schemeClr val="tx1"/>
                </a:solidFill>
              </a:rPr>
              <a:t>The California Association of Student Councils recently produced a handbook that supports districts with implementing AB367 on their campuses. This resource is available for free:</a:t>
            </a:r>
          </a:p>
          <a:p>
            <a:pPr>
              <a:spcBef>
                <a:spcPts val="0"/>
              </a:spcBef>
            </a:pPr>
            <a:r>
              <a:rPr lang="en-US" sz="3200" dirty="0">
                <a:solidFill>
                  <a:srgbClr val="0000FF"/>
                </a:solidFill>
                <a:hlinkClick r:id="rId2" tooltip="Resources page on the California Association of Student Council's web page.">
                  <a:extLst>
                    <a:ext uri="{A12FA001-AC4F-418D-AE19-62706E023703}">
                      <ahyp:hlinkClr xmlns:ahyp="http://schemas.microsoft.com/office/drawing/2018/hyperlinkcolor" val="tx"/>
                    </a:ext>
                  </a:extLst>
                </a:hlinkClick>
              </a:rPr>
              <a:t>https://www.casc.net/resourcelist </a:t>
            </a:r>
            <a:endParaRPr lang="en-US" sz="3200" dirty="0">
              <a:solidFill>
                <a:srgbClr val="0000FF"/>
              </a:solidFill>
            </a:endParaRPr>
          </a:p>
          <a:p>
            <a:r>
              <a:rPr lang="en-US" sz="3200" dirty="0">
                <a:solidFill>
                  <a:schemeClr val="tx1"/>
                </a:solidFill>
              </a:rPr>
              <a:t>“Menstrual Equity Coalition Bill AB367”</a:t>
            </a:r>
          </a:p>
        </p:txBody>
      </p:sp>
    </p:spTree>
    <p:extLst>
      <p:ext uri="{BB962C8B-B14F-4D97-AF65-F5344CB8AC3E}">
        <p14:creationId xmlns:p14="http://schemas.microsoft.com/office/powerpoint/2010/main" val="26644434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600DA-63C3-4A2F-8C68-7E9FEE533113}"/>
              </a:ext>
            </a:extLst>
          </p:cNvPr>
          <p:cNvSpPr>
            <a:spLocks noGrp="1"/>
          </p:cNvSpPr>
          <p:nvPr>
            <p:ph type="ctrTitle"/>
          </p:nvPr>
        </p:nvSpPr>
        <p:spPr/>
        <p:txBody>
          <a:bodyPr>
            <a:normAutofit/>
          </a:bodyPr>
          <a:lstStyle/>
          <a:p>
            <a:r>
              <a:rPr lang="en-US" dirty="0">
                <a:solidFill>
                  <a:schemeClr val="tx1"/>
                </a:solidFill>
              </a:rPr>
              <a:t>Tips and Reminders for Project Submissions</a:t>
            </a:r>
          </a:p>
        </p:txBody>
      </p:sp>
    </p:spTree>
    <p:extLst>
      <p:ext uri="{BB962C8B-B14F-4D97-AF65-F5344CB8AC3E}">
        <p14:creationId xmlns:p14="http://schemas.microsoft.com/office/powerpoint/2010/main" val="4403005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98CDE-460C-4542-A1CE-0278D9EFC7F7}"/>
              </a:ext>
            </a:extLst>
          </p:cNvPr>
          <p:cNvSpPr>
            <a:spLocks noGrp="1"/>
          </p:cNvSpPr>
          <p:nvPr>
            <p:ph type="title"/>
          </p:nvPr>
        </p:nvSpPr>
        <p:spPr/>
        <p:txBody>
          <a:bodyPr/>
          <a:lstStyle/>
          <a:p>
            <a:r>
              <a:rPr lang="en-US" b="1" dirty="0" err="1">
                <a:solidFill>
                  <a:schemeClr val="tx1"/>
                </a:solidFill>
              </a:rPr>
              <a:t>CDEbox</a:t>
            </a:r>
            <a:r>
              <a:rPr lang="en-US" b="1" dirty="0">
                <a:solidFill>
                  <a:schemeClr val="tx1"/>
                </a:solidFill>
              </a:rPr>
              <a:t> Web Page</a:t>
            </a:r>
          </a:p>
        </p:txBody>
      </p:sp>
      <p:sp>
        <p:nvSpPr>
          <p:cNvPr id="3" name="Content Placeholder 2">
            <a:extLst>
              <a:ext uri="{FF2B5EF4-FFF2-40B4-BE49-F238E27FC236}">
                <a16:creationId xmlns:a16="http://schemas.microsoft.com/office/drawing/2014/main" id="{FF398510-D1F9-410F-920A-2223DD7727E6}"/>
              </a:ext>
            </a:extLst>
          </p:cNvPr>
          <p:cNvSpPr>
            <a:spLocks noGrp="1"/>
          </p:cNvSpPr>
          <p:nvPr>
            <p:ph idx="1"/>
          </p:nvPr>
        </p:nvSpPr>
        <p:spPr>
          <a:xfrm>
            <a:off x="152400" y="1638300"/>
            <a:ext cx="11887200" cy="4525736"/>
          </a:xfrm>
        </p:spPr>
        <p:txBody>
          <a:bodyPr>
            <a:normAutofit fontScale="85000" lnSpcReduction="10000"/>
          </a:bodyPr>
          <a:lstStyle/>
          <a:p>
            <a:pPr>
              <a:spcAft>
                <a:spcPts val="1200"/>
              </a:spcAft>
            </a:pPr>
            <a:r>
              <a:rPr lang="en-US" dirty="0">
                <a:solidFill>
                  <a:schemeClr val="tx1"/>
                </a:solidFill>
              </a:rPr>
              <a:t>Online portal for submission of site and plan review requests.</a:t>
            </a:r>
          </a:p>
          <a:p>
            <a:pPr>
              <a:spcAft>
                <a:spcPts val="1200"/>
              </a:spcAft>
            </a:pPr>
            <a:r>
              <a:rPr lang="en-US" dirty="0">
                <a:solidFill>
                  <a:schemeClr val="tx1"/>
                </a:solidFill>
              </a:rPr>
              <a:t>CDEbox is available at </a:t>
            </a:r>
            <a:r>
              <a:rPr lang="en-US" dirty="0">
                <a:solidFill>
                  <a:srgbClr val="0000FF"/>
                </a:solidFill>
                <a:hlinkClick r:id="rId3" tooltip="CDEbox resources web page.">
                  <a:extLst>
                    <a:ext uri="{A12FA001-AC4F-418D-AE19-62706E023703}">
                      <ahyp:hlinkClr xmlns:ahyp="http://schemas.microsoft.com/office/drawing/2018/hyperlinkcolor" val="tx"/>
                    </a:ext>
                  </a:extLst>
                </a:hlinkClick>
              </a:rPr>
              <a:t>https://www.cde.ca.gov/ls/fa/sf/schoolfacilitiescdebox.asp</a:t>
            </a:r>
            <a:endParaRPr lang="en-US" dirty="0">
              <a:solidFill>
                <a:srgbClr val="0000FF"/>
              </a:solidFill>
            </a:endParaRPr>
          </a:p>
          <a:p>
            <a:pPr>
              <a:spcAft>
                <a:spcPts val="1200"/>
              </a:spcAft>
            </a:pPr>
            <a:r>
              <a:rPr lang="en-US" dirty="0">
                <a:solidFill>
                  <a:schemeClr val="tx1"/>
                </a:solidFill>
              </a:rPr>
              <a:t>If you have any questions, </a:t>
            </a:r>
            <a:r>
              <a:rPr lang="en-US" dirty="0" err="1">
                <a:solidFill>
                  <a:schemeClr val="tx1"/>
                </a:solidFill>
              </a:rPr>
              <a:t>CDEbox</a:t>
            </a:r>
            <a:r>
              <a:rPr lang="en-US" dirty="0">
                <a:solidFill>
                  <a:schemeClr val="tx1"/>
                </a:solidFill>
              </a:rPr>
              <a:t> web page contains a:</a:t>
            </a:r>
          </a:p>
          <a:p>
            <a:pPr lvl="1">
              <a:spcAft>
                <a:spcPts val="1200"/>
              </a:spcAft>
            </a:pPr>
            <a:r>
              <a:rPr lang="en-US" dirty="0">
                <a:solidFill>
                  <a:schemeClr val="tx1"/>
                </a:solidFill>
              </a:rPr>
              <a:t>Frequently Asked Questions and Additional Resources page</a:t>
            </a:r>
          </a:p>
          <a:p>
            <a:pPr lvl="1">
              <a:spcAft>
                <a:spcPts val="1200"/>
              </a:spcAft>
            </a:pPr>
            <a:r>
              <a:rPr lang="en-US" dirty="0">
                <a:solidFill>
                  <a:schemeClr val="tx1"/>
                </a:solidFill>
              </a:rPr>
              <a:t>Short training video</a:t>
            </a:r>
          </a:p>
          <a:p>
            <a:pPr lvl="1">
              <a:spcBef>
                <a:spcPts val="600"/>
              </a:spcBef>
              <a:spcAft>
                <a:spcPts val="1200"/>
              </a:spcAft>
            </a:pPr>
            <a:r>
              <a:rPr lang="en-US" dirty="0">
                <a:solidFill>
                  <a:schemeClr val="tx1"/>
                </a:solidFill>
              </a:rPr>
              <a:t>You can also contact:</a:t>
            </a:r>
          </a:p>
          <a:p>
            <a:pPr lvl="2">
              <a:spcAft>
                <a:spcPts val="1200"/>
              </a:spcAft>
            </a:pPr>
            <a:r>
              <a:rPr lang="en-US" sz="2800" dirty="0"/>
              <a:t>Brandon Wolfe – Email:</a:t>
            </a:r>
            <a:r>
              <a:rPr lang="en-US" sz="2800" dirty="0">
                <a:solidFill>
                  <a:schemeClr val="bg1"/>
                </a:solidFill>
              </a:rPr>
              <a:t> </a:t>
            </a:r>
            <a:r>
              <a:rPr lang="en-US" sz="2800" dirty="0">
                <a:solidFill>
                  <a:srgbClr val="0000FF"/>
                </a:solidFill>
                <a:hlinkClick r:id="rId4">
                  <a:extLst>
                    <a:ext uri="{A12FA001-AC4F-418D-AE19-62706E023703}">
                      <ahyp:hlinkClr xmlns:ahyp="http://schemas.microsoft.com/office/drawing/2018/hyperlinkcolor" val="tx"/>
                    </a:ext>
                  </a:extLst>
                </a:hlinkClick>
              </a:rPr>
              <a:t>bwolfe@cde.ca.gov</a:t>
            </a:r>
            <a:endParaRPr lang="en-US" sz="2800" dirty="0">
              <a:solidFill>
                <a:srgbClr val="0000FF"/>
              </a:solidFill>
            </a:endParaRPr>
          </a:p>
          <a:p>
            <a:pPr lvl="2">
              <a:spcAft>
                <a:spcPts val="1200"/>
              </a:spcAft>
            </a:pPr>
            <a:r>
              <a:rPr lang="en-US" sz="2800" dirty="0"/>
              <a:t>Dana Neubauer – Email: </a:t>
            </a:r>
            <a:r>
              <a:rPr lang="en-US" sz="2800" dirty="0">
                <a:solidFill>
                  <a:srgbClr val="0000FF"/>
                </a:solidFill>
                <a:hlinkClick r:id="rId5">
                  <a:extLst>
                    <a:ext uri="{A12FA001-AC4F-418D-AE19-62706E023703}">
                      <ahyp:hlinkClr xmlns:ahyp="http://schemas.microsoft.com/office/drawing/2018/hyperlinkcolor" val="tx"/>
                    </a:ext>
                  </a:extLst>
                </a:hlinkClick>
              </a:rPr>
              <a:t>dneubauer@cde.ca.gov</a:t>
            </a:r>
            <a:r>
              <a:rPr lang="en-US" sz="2800" dirty="0">
                <a:solidFill>
                  <a:schemeClr val="bg1"/>
                </a:solidFill>
              </a:rPr>
              <a:t>				</a:t>
            </a:r>
          </a:p>
        </p:txBody>
      </p:sp>
    </p:spTree>
    <p:extLst>
      <p:ext uri="{BB962C8B-B14F-4D97-AF65-F5344CB8AC3E}">
        <p14:creationId xmlns:p14="http://schemas.microsoft.com/office/powerpoint/2010/main" val="18688860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F386C-D2AA-4D86-AD92-5DC15F0A8204}"/>
              </a:ext>
            </a:extLst>
          </p:cNvPr>
          <p:cNvSpPr>
            <a:spLocks noGrp="1"/>
          </p:cNvSpPr>
          <p:nvPr>
            <p:ph type="title"/>
          </p:nvPr>
        </p:nvSpPr>
        <p:spPr/>
        <p:txBody>
          <a:bodyPr/>
          <a:lstStyle/>
          <a:p>
            <a:r>
              <a:rPr lang="en-US" b="1" dirty="0">
                <a:solidFill>
                  <a:schemeClr val="tx1"/>
                </a:solidFill>
              </a:rPr>
              <a:t>Common Areas With Missing or Inaccurate Information in Project Submittals - Plans</a:t>
            </a:r>
          </a:p>
        </p:txBody>
      </p:sp>
      <p:sp>
        <p:nvSpPr>
          <p:cNvPr id="3" name="Content Placeholder 2">
            <a:extLst>
              <a:ext uri="{FF2B5EF4-FFF2-40B4-BE49-F238E27FC236}">
                <a16:creationId xmlns:a16="http://schemas.microsoft.com/office/drawing/2014/main" id="{19D7DE58-DCF3-49B2-A755-F6C08B09A452}"/>
              </a:ext>
            </a:extLst>
          </p:cNvPr>
          <p:cNvSpPr>
            <a:spLocks noGrp="1"/>
          </p:cNvSpPr>
          <p:nvPr>
            <p:ph idx="1"/>
          </p:nvPr>
        </p:nvSpPr>
        <p:spPr>
          <a:xfrm>
            <a:off x="152400" y="1902279"/>
            <a:ext cx="11887200" cy="4274004"/>
          </a:xfrm>
        </p:spPr>
        <p:txBody>
          <a:bodyPr>
            <a:normAutofit fontScale="77500" lnSpcReduction="20000"/>
          </a:bodyPr>
          <a:lstStyle/>
          <a:p>
            <a:pPr>
              <a:spcAft>
                <a:spcPts val="1800"/>
              </a:spcAft>
            </a:pPr>
            <a:r>
              <a:rPr lang="en-US" sz="3600" dirty="0">
                <a:solidFill>
                  <a:schemeClr val="tx1"/>
                </a:solidFill>
              </a:rPr>
              <a:t>LEA Contact information</a:t>
            </a:r>
          </a:p>
          <a:p>
            <a:pPr>
              <a:spcAft>
                <a:spcPts val="1800"/>
              </a:spcAft>
            </a:pPr>
            <a:r>
              <a:rPr lang="en-US" sz="3600" dirty="0">
                <a:solidFill>
                  <a:schemeClr val="tx1"/>
                </a:solidFill>
              </a:rPr>
              <a:t>LEA Contact for questions</a:t>
            </a:r>
          </a:p>
          <a:p>
            <a:pPr>
              <a:spcAft>
                <a:spcPts val="1800"/>
              </a:spcAft>
            </a:pPr>
            <a:r>
              <a:rPr lang="en-US" sz="3600" dirty="0">
                <a:solidFill>
                  <a:schemeClr val="tx1"/>
                </a:solidFill>
              </a:rPr>
              <a:t>Beginning and ending classroom counts that focus only on the classrooms in the project scope (4.08 modernization form)</a:t>
            </a:r>
          </a:p>
          <a:p>
            <a:pPr>
              <a:spcAft>
                <a:spcPts val="1800"/>
              </a:spcAft>
            </a:pPr>
            <a:r>
              <a:rPr lang="en-US" sz="3600" dirty="0">
                <a:solidFill>
                  <a:schemeClr val="tx1"/>
                </a:solidFill>
              </a:rPr>
              <a:t>Specification of a net loss or net gain in capacity</a:t>
            </a:r>
          </a:p>
          <a:p>
            <a:pPr>
              <a:spcAft>
                <a:spcPts val="1800"/>
              </a:spcAft>
            </a:pPr>
            <a:r>
              <a:rPr lang="en-US" sz="3600" dirty="0">
                <a:solidFill>
                  <a:schemeClr val="tx1"/>
                </a:solidFill>
              </a:rPr>
              <a:t>Space Conversions worksheet (SFPD 4.08C, Part 2, page 11)</a:t>
            </a:r>
          </a:p>
          <a:p>
            <a:pPr>
              <a:spcAft>
                <a:spcPts val="1800"/>
              </a:spcAft>
            </a:pPr>
            <a:r>
              <a:rPr lang="en-US" sz="3600" dirty="0">
                <a:solidFill>
                  <a:schemeClr val="tx1"/>
                </a:solidFill>
              </a:rPr>
              <a:t>Site sizes – provide gross and net acres</a:t>
            </a:r>
          </a:p>
          <a:p>
            <a:pPr marL="0" indent="0">
              <a:buNone/>
            </a:pPr>
            <a:endParaRPr lang="en-US" dirty="0"/>
          </a:p>
        </p:txBody>
      </p:sp>
    </p:spTree>
    <p:extLst>
      <p:ext uri="{BB962C8B-B14F-4D97-AF65-F5344CB8AC3E}">
        <p14:creationId xmlns:p14="http://schemas.microsoft.com/office/powerpoint/2010/main" val="31603278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F386C-D2AA-4D86-AD92-5DC15F0A8204}"/>
              </a:ext>
            </a:extLst>
          </p:cNvPr>
          <p:cNvSpPr>
            <a:spLocks noGrp="1"/>
          </p:cNvSpPr>
          <p:nvPr>
            <p:ph type="title"/>
          </p:nvPr>
        </p:nvSpPr>
        <p:spPr/>
        <p:txBody>
          <a:bodyPr/>
          <a:lstStyle/>
          <a:p>
            <a:r>
              <a:rPr lang="en-US" b="1" dirty="0">
                <a:solidFill>
                  <a:schemeClr val="tx1"/>
                </a:solidFill>
              </a:rPr>
              <a:t>Common Areas With Missing or Inaccurate Information in Project Submittals - Sites</a:t>
            </a:r>
          </a:p>
        </p:txBody>
      </p:sp>
      <p:sp>
        <p:nvSpPr>
          <p:cNvPr id="3" name="Content Placeholder 2">
            <a:extLst>
              <a:ext uri="{FF2B5EF4-FFF2-40B4-BE49-F238E27FC236}">
                <a16:creationId xmlns:a16="http://schemas.microsoft.com/office/drawing/2014/main" id="{19D7DE58-DCF3-49B2-A755-F6C08B09A452}"/>
              </a:ext>
            </a:extLst>
          </p:cNvPr>
          <p:cNvSpPr>
            <a:spLocks noGrp="1"/>
          </p:cNvSpPr>
          <p:nvPr>
            <p:ph idx="1"/>
          </p:nvPr>
        </p:nvSpPr>
        <p:spPr>
          <a:xfrm>
            <a:off x="152400" y="2281918"/>
            <a:ext cx="11887200" cy="3808639"/>
          </a:xfrm>
        </p:spPr>
        <p:txBody>
          <a:bodyPr>
            <a:normAutofit/>
          </a:bodyPr>
          <a:lstStyle/>
          <a:p>
            <a:pPr>
              <a:spcAft>
                <a:spcPts val="2400"/>
              </a:spcAft>
            </a:pPr>
            <a:r>
              <a:rPr lang="en-US" dirty="0">
                <a:solidFill>
                  <a:schemeClr val="tx1"/>
                </a:solidFill>
              </a:rPr>
              <a:t>Matching legal description with parcel map</a:t>
            </a:r>
          </a:p>
          <a:p>
            <a:pPr>
              <a:spcAft>
                <a:spcPts val="2400"/>
              </a:spcAft>
            </a:pPr>
            <a:r>
              <a:rPr lang="en-US" dirty="0">
                <a:solidFill>
                  <a:schemeClr val="tx1"/>
                </a:solidFill>
              </a:rPr>
              <a:t>Written response from air quality management district regarding the presence of hazardous air facilities and emitters within a ¼-mile of the site</a:t>
            </a:r>
          </a:p>
        </p:txBody>
      </p:sp>
    </p:spTree>
    <p:extLst>
      <p:ext uri="{BB962C8B-B14F-4D97-AF65-F5344CB8AC3E}">
        <p14:creationId xmlns:p14="http://schemas.microsoft.com/office/powerpoint/2010/main" val="42137147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5B909-43B9-4EC4-BEDB-28CF527D6141}"/>
              </a:ext>
            </a:extLst>
          </p:cNvPr>
          <p:cNvSpPr>
            <a:spLocks noGrp="1"/>
          </p:cNvSpPr>
          <p:nvPr>
            <p:ph type="title"/>
          </p:nvPr>
        </p:nvSpPr>
        <p:spPr/>
        <p:txBody>
          <a:bodyPr/>
          <a:lstStyle/>
          <a:p>
            <a:r>
              <a:rPr lang="en-US" b="1" dirty="0">
                <a:solidFill>
                  <a:schemeClr val="tx1"/>
                </a:solidFill>
              </a:rPr>
              <a:t>Best Practices for Submitting SFPD Forms</a:t>
            </a:r>
          </a:p>
        </p:txBody>
      </p:sp>
      <p:sp>
        <p:nvSpPr>
          <p:cNvPr id="3" name="Content Placeholder 2">
            <a:extLst>
              <a:ext uri="{FF2B5EF4-FFF2-40B4-BE49-F238E27FC236}">
                <a16:creationId xmlns:a16="http://schemas.microsoft.com/office/drawing/2014/main" id="{BFBA0DDB-ECA0-45AC-A011-BB41F7B85A39}"/>
              </a:ext>
            </a:extLst>
          </p:cNvPr>
          <p:cNvSpPr>
            <a:spLocks noGrp="1"/>
          </p:cNvSpPr>
          <p:nvPr>
            <p:ph idx="1"/>
          </p:nvPr>
        </p:nvSpPr>
        <p:spPr>
          <a:xfrm>
            <a:off x="152400" y="1638301"/>
            <a:ext cx="11887200" cy="4484914"/>
          </a:xfrm>
        </p:spPr>
        <p:txBody>
          <a:bodyPr/>
          <a:lstStyle/>
          <a:p>
            <a:pPr>
              <a:spcAft>
                <a:spcPts val="2400"/>
              </a:spcAft>
            </a:pPr>
            <a:r>
              <a:rPr lang="en-US" dirty="0">
                <a:solidFill>
                  <a:schemeClr val="tx1"/>
                </a:solidFill>
              </a:rPr>
              <a:t>Complete all sections/areas of the forms with correct information.</a:t>
            </a:r>
          </a:p>
          <a:p>
            <a:pPr>
              <a:spcAft>
                <a:spcPts val="2400"/>
              </a:spcAft>
            </a:pPr>
            <a:r>
              <a:rPr lang="en-US" dirty="0">
                <a:solidFill>
                  <a:schemeClr val="tx1"/>
                </a:solidFill>
              </a:rPr>
              <a:t>Ensure all areas of the forms are signed by the appropriate individual.</a:t>
            </a:r>
          </a:p>
          <a:p>
            <a:pPr>
              <a:spcAft>
                <a:spcPts val="2400"/>
              </a:spcAft>
            </a:pPr>
            <a:r>
              <a:rPr lang="en-US" dirty="0">
                <a:solidFill>
                  <a:schemeClr val="tx1"/>
                </a:solidFill>
              </a:rPr>
              <a:t>Submit forms unlocked and unprotected – especially if using electronic signatures.</a:t>
            </a:r>
          </a:p>
          <a:p>
            <a:endParaRPr lang="en-US" dirty="0"/>
          </a:p>
          <a:p>
            <a:endParaRPr lang="en-US" dirty="0"/>
          </a:p>
        </p:txBody>
      </p:sp>
    </p:spTree>
    <p:extLst>
      <p:ext uri="{BB962C8B-B14F-4D97-AF65-F5344CB8AC3E}">
        <p14:creationId xmlns:p14="http://schemas.microsoft.com/office/powerpoint/2010/main" val="30185610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8162F-20C6-4DCC-9132-5297B3E278B1}"/>
              </a:ext>
            </a:extLst>
          </p:cNvPr>
          <p:cNvSpPr>
            <a:spLocks noGrp="1"/>
          </p:cNvSpPr>
          <p:nvPr>
            <p:ph type="title"/>
          </p:nvPr>
        </p:nvSpPr>
        <p:spPr/>
        <p:txBody>
          <a:bodyPr/>
          <a:lstStyle/>
          <a:p>
            <a:r>
              <a:rPr lang="en-US" b="1" dirty="0">
                <a:solidFill>
                  <a:schemeClr val="tx1"/>
                </a:solidFill>
              </a:rPr>
              <a:t>Best Practices for Submitting Drawings</a:t>
            </a:r>
          </a:p>
        </p:txBody>
      </p:sp>
      <p:sp>
        <p:nvSpPr>
          <p:cNvPr id="3" name="Content Placeholder 2">
            <a:extLst>
              <a:ext uri="{FF2B5EF4-FFF2-40B4-BE49-F238E27FC236}">
                <a16:creationId xmlns:a16="http://schemas.microsoft.com/office/drawing/2014/main" id="{6D62BE0A-B1DC-497F-9F61-D3F92DDFBDB8}"/>
              </a:ext>
            </a:extLst>
          </p:cNvPr>
          <p:cNvSpPr>
            <a:spLocks noGrp="1"/>
          </p:cNvSpPr>
          <p:nvPr>
            <p:ph idx="1"/>
          </p:nvPr>
        </p:nvSpPr>
        <p:spPr>
          <a:xfrm>
            <a:off x="152400" y="1638301"/>
            <a:ext cx="11887200" cy="4521654"/>
          </a:xfrm>
        </p:spPr>
        <p:txBody>
          <a:bodyPr numCol="1">
            <a:normAutofit fontScale="92500"/>
          </a:bodyPr>
          <a:lstStyle/>
          <a:p>
            <a:pPr marL="0" indent="0">
              <a:spcAft>
                <a:spcPts val="2400"/>
              </a:spcAft>
              <a:buNone/>
            </a:pPr>
            <a:r>
              <a:rPr lang="en-US" dirty="0">
                <a:solidFill>
                  <a:schemeClr val="tx1"/>
                </a:solidFill>
              </a:rPr>
              <a:t>The set of drawings should be unlocked, unprotected, and contain:</a:t>
            </a:r>
          </a:p>
          <a:p>
            <a:pPr lvl="1">
              <a:spcAft>
                <a:spcPts val="2400"/>
              </a:spcAft>
            </a:pPr>
            <a:r>
              <a:rPr lang="en-US" dirty="0">
                <a:solidFill>
                  <a:schemeClr val="tx1"/>
                </a:solidFill>
              </a:rPr>
              <a:t>Overall site plan that covers entire site (including parking lots and play yards)</a:t>
            </a:r>
          </a:p>
          <a:p>
            <a:pPr lvl="1">
              <a:spcAft>
                <a:spcPts val="2400"/>
              </a:spcAft>
            </a:pPr>
            <a:r>
              <a:rPr lang="en-US" dirty="0">
                <a:solidFill>
                  <a:schemeClr val="tx1"/>
                </a:solidFill>
              </a:rPr>
              <a:t>Demo site plan</a:t>
            </a:r>
          </a:p>
          <a:p>
            <a:pPr lvl="1">
              <a:spcAft>
                <a:spcPts val="2400"/>
              </a:spcAft>
            </a:pPr>
            <a:r>
              <a:rPr lang="en-US" dirty="0">
                <a:solidFill>
                  <a:schemeClr val="tx1"/>
                </a:solidFill>
              </a:rPr>
              <a:t>Demo and proposed floor plans</a:t>
            </a:r>
          </a:p>
          <a:p>
            <a:pPr lvl="1">
              <a:spcAft>
                <a:spcPts val="2400"/>
              </a:spcAft>
            </a:pPr>
            <a:r>
              <a:rPr lang="en-US" dirty="0">
                <a:solidFill>
                  <a:schemeClr val="tx1"/>
                </a:solidFill>
              </a:rPr>
              <a:t>Interior and exterior elevations</a:t>
            </a:r>
          </a:p>
          <a:p>
            <a:pPr lvl="1">
              <a:spcAft>
                <a:spcPts val="2400"/>
              </a:spcAft>
            </a:pPr>
            <a:r>
              <a:rPr lang="en-US" dirty="0">
                <a:solidFill>
                  <a:schemeClr val="tx1"/>
                </a:solidFill>
              </a:rPr>
              <a:t>Door and window schedules</a:t>
            </a:r>
          </a:p>
        </p:txBody>
      </p:sp>
    </p:spTree>
    <p:extLst>
      <p:ext uri="{BB962C8B-B14F-4D97-AF65-F5344CB8AC3E}">
        <p14:creationId xmlns:p14="http://schemas.microsoft.com/office/powerpoint/2010/main" val="20924488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4572A-80A8-40FD-B134-50427D3127F7}"/>
              </a:ext>
            </a:extLst>
          </p:cNvPr>
          <p:cNvSpPr>
            <a:spLocks noGrp="1"/>
          </p:cNvSpPr>
          <p:nvPr>
            <p:ph type="title"/>
          </p:nvPr>
        </p:nvSpPr>
        <p:spPr/>
        <p:txBody>
          <a:bodyPr/>
          <a:lstStyle/>
          <a:p>
            <a:r>
              <a:rPr lang="en-US" b="1" dirty="0">
                <a:solidFill>
                  <a:schemeClr val="tx1"/>
                </a:solidFill>
              </a:rPr>
              <a:t>Best Practices for Submitting Drawings (cont.)</a:t>
            </a:r>
          </a:p>
        </p:txBody>
      </p:sp>
      <p:sp>
        <p:nvSpPr>
          <p:cNvPr id="3" name="Content Placeholder 2">
            <a:extLst>
              <a:ext uri="{FF2B5EF4-FFF2-40B4-BE49-F238E27FC236}">
                <a16:creationId xmlns:a16="http://schemas.microsoft.com/office/drawing/2014/main" id="{3FB3E917-3191-4CA9-8241-B9932928A350}"/>
              </a:ext>
            </a:extLst>
          </p:cNvPr>
          <p:cNvSpPr>
            <a:spLocks noGrp="1"/>
          </p:cNvSpPr>
          <p:nvPr>
            <p:ph idx="1"/>
          </p:nvPr>
        </p:nvSpPr>
        <p:spPr>
          <a:xfrm>
            <a:off x="152400" y="1638301"/>
            <a:ext cx="11887200" cy="4505324"/>
          </a:xfrm>
        </p:spPr>
        <p:txBody>
          <a:bodyPr>
            <a:normAutofit lnSpcReduction="10000"/>
          </a:bodyPr>
          <a:lstStyle/>
          <a:p>
            <a:pPr>
              <a:spcAft>
                <a:spcPts val="1800"/>
              </a:spcAft>
            </a:pPr>
            <a:r>
              <a:rPr lang="en-US" dirty="0">
                <a:solidFill>
                  <a:schemeClr val="tx1"/>
                </a:solidFill>
              </a:rPr>
              <a:t>Provide drawings with a scale, dimension measurements, and a scale bar.</a:t>
            </a:r>
          </a:p>
          <a:p>
            <a:pPr>
              <a:spcAft>
                <a:spcPts val="1800"/>
              </a:spcAft>
            </a:pPr>
            <a:r>
              <a:rPr lang="en-US" dirty="0">
                <a:solidFill>
                  <a:schemeClr val="tx1"/>
                </a:solidFill>
              </a:rPr>
              <a:t>Preferred that drawings not be DSA-approved.</a:t>
            </a:r>
          </a:p>
          <a:p>
            <a:pPr>
              <a:spcAft>
                <a:spcPts val="1800"/>
              </a:spcAft>
            </a:pPr>
            <a:r>
              <a:rPr lang="en-US" dirty="0">
                <a:solidFill>
                  <a:schemeClr val="tx1"/>
                </a:solidFill>
              </a:rPr>
              <a:t>Drawing sizes</a:t>
            </a:r>
          </a:p>
          <a:p>
            <a:pPr lvl="1">
              <a:spcBef>
                <a:spcPts val="0"/>
              </a:spcBef>
              <a:spcAft>
                <a:spcPts val="1200"/>
              </a:spcAft>
            </a:pPr>
            <a:r>
              <a:rPr lang="en-US" sz="2700" dirty="0">
                <a:solidFill>
                  <a:schemeClr val="tx1"/>
                </a:solidFill>
              </a:rPr>
              <a:t>Electronic submissions – Submit PDFs in as flattened a format as possible.</a:t>
            </a:r>
          </a:p>
          <a:p>
            <a:pPr lvl="2">
              <a:spcBef>
                <a:spcPts val="0"/>
              </a:spcBef>
              <a:spcAft>
                <a:spcPts val="1200"/>
              </a:spcAft>
            </a:pPr>
            <a:r>
              <a:rPr lang="en-US" sz="2600" dirty="0"/>
              <a:t>Submit as one file and not as separate pages.</a:t>
            </a:r>
          </a:p>
          <a:p>
            <a:pPr lvl="1">
              <a:spcBef>
                <a:spcPts val="0"/>
              </a:spcBef>
              <a:spcAft>
                <a:spcPts val="1200"/>
              </a:spcAft>
            </a:pPr>
            <a:r>
              <a:rPr lang="en-US" sz="2700" dirty="0">
                <a:solidFill>
                  <a:schemeClr val="tx1"/>
                </a:solidFill>
              </a:rPr>
              <a:t>Paper submission – Submit an 11” X 17” set with half-sized drawings.</a:t>
            </a:r>
          </a:p>
        </p:txBody>
      </p:sp>
    </p:spTree>
    <p:extLst>
      <p:ext uri="{BB962C8B-B14F-4D97-AF65-F5344CB8AC3E}">
        <p14:creationId xmlns:p14="http://schemas.microsoft.com/office/powerpoint/2010/main" val="2285853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31FEA02-D91D-3125-B528-D2256DCBF7E1}"/>
              </a:ext>
            </a:extLst>
          </p:cNvPr>
          <p:cNvSpPr>
            <a:spLocks noGrp="1"/>
          </p:cNvSpPr>
          <p:nvPr>
            <p:ph type="title"/>
          </p:nvPr>
        </p:nvSpPr>
        <p:spPr/>
        <p:txBody>
          <a:bodyPr/>
          <a:lstStyle/>
          <a:p>
            <a:r>
              <a:rPr lang="en-US" b="1" dirty="0">
                <a:solidFill>
                  <a:schemeClr val="tx1"/>
                </a:solidFill>
              </a:rPr>
              <a:t>School Facilities and Transportation </a:t>
            </a:r>
            <a:br>
              <a:rPr lang="en-US" b="1" dirty="0">
                <a:solidFill>
                  <a:schemeClr val="tx1"/>
                </a:solidFill>
              </a:rPr>
            </a:br>
            <a:r>
              <a:rPr lang="en-US" b="1" dirty="0">
                <a:solidFill>
                  <a:schemeClr val="tx1"/>
                </a:solidFill>
              </a:rPr>
              <a:t>Services Division</a:t>
            </a:r>
            <a:endParaRPr lang="en-US" b="1" dirty="0"/>
          </a:p>
        </p:txBody>
      </p:sp>
      <p:graphicFrame>
        <p:nvGraphicFramePr>
          <p:cNvPr id="9" name="Table 9">
            <a:extLst>
              <a:ext uri="{FF2B5EF4-FFF2-40B4-BE49-F238E27FC236}">
                <a16:creationId xmlns:a16="http://schemas.microsoft.com/office/drawing/2014/main" id="{C58E3B8A-8842-55E3-D63C-3197C1067BF9}"/>
              </a:ext>
            </a:extLst>
          </p:cNvPr>
          <p:cNvGraphicFramePr>
            <a:graphicFrameLocks noGrp="1"/>
          </p:cNvGraphicFramePr>
          <p:nvPr>
            <p:ph idx="1"/>
            <p:extLst>
              <p:ext uri="{D42A27DB-BD31-4B8C-83A1-F6EECF244321}">
                <p14:modId xmlns:p14="http://schemas.microsoft.com/office/powerpoint/2010/main" val="2468191716"/>
              </p:ext>
            </p:extLst>
          </p:nvPr>
        </p:nvGraphicFramePr>
        <p:xfrm>
          <a:off x="152400" y="1638300"/>
          <a:ext cx="11887200" cy="4023360"/>
        </p:xfrm>
        <a:graphic>
          <a:graphicData uri="http://schemas.openxmlformats.org/drawingml/2006/table">
            <a:tbl>
              <a:tblPr firstRow="1" bandRow="1">
                <a:tableStyleId>{69012ECD-51FC-41F1-AA8D-1B2483CD663E}</a:tableStyleId>
              </a:tblPr>
              <a:tblGrid>
                <a:gridCol w="2971800">
                  <a:extLst>
                    <a:ext uri="{9D8B030D-6E8A-4147-A177-3AD203B41FA5}">
                      <a16:colId xmlns:a16="http://schemas.microsoft.com/office/drawing/2014/main" val="334786956"/>
                    </a:ext>
                  </a:extLst>
                </a:gridCol>
                <a:gridCol w="2971800">
                  <a:extLst>
                    <a:ext uri="{9D8B030D-6E8A-4147-A177-3AD203B41FA5}">
                      <a16:colId xmlns:a16="http://schemas.microsoft.com/office/drawing/2014/main" val="722045182"/>
                    </a:ext>
                  </a:extLst>
                </a:gridCol>
                <a:gridCol w="2971800">
                  <a:extLst>
                    <a:ext uri="{9D8B030D-6E8A-4147-A177-3AD203B41FA5}">
                      <a16:colId xmlns:a16="http://schemas.microsoft.com/office/drawing/2014/main" val="3257212725"/>
                    </a:ext>
                  </a:extLst>
                </a:gridCol>
                <a:gridCol w="2971800">
                  <a:extLst>
                    <a:ext uri="{9D8B030D-6E8A-4147-A177-3AD203B41FA5}">
                      <a16:colId xmlns:a16="http://schemas.microsoft.com/office/drawing/2014/main" val="1498506027"/>
                    </a:ext>
                  </a:extLst>
                </a:gridCol>
              </a:tblGrid>
              <a:tr h="75515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FFFFC0"/>
                          </a:solidFill>
                        </a:rPr>
                        <a:t>Office of Learning Environments</a:t>
                      </a:r>
                    </a:p>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dirty="0">
                          <a:solidFill>
                            <a:srgbClr val="FFFFC0"/>
                          </a:solidFill>
                        </a:rPr>
                        <a:t>Office of School Transportation</a:t>
                      </a:r>
                    </a:p>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FFFFC0"/>
                          </a:solidFill>
                        </a:rPr>
                        <a:t>Emergency Services Team</a:t>
                      </a:r>
                    </a:p>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rgbClr val="FFFFC0"/>
                          </a:solidFill>
                        </a:rPr>
                        <a:t>Business Services Office</a:t>
                      </a:r>
                    </a:p>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316461118"/>
                  </a:ext>
                </a:extLst>
              </a:tr>
              <a:tr h="7551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rPr>
                        <a:t>Facilities Planning  Policy and Standards</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rPr>
                        <a:t>School Bus Driver Instructor Curriculum</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rPr>
                        <a:t>Mitigation</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rPr>
                        <a:t>Building Operations and Services</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3966588748"/>
                  </a:ext>
                </a:extLst>
              </a:tr>
              <a:tr h="7551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rPr>
                        <a:t>Facilities Field Operations</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rPr>
                        <a:t>School Bus Driver Instructor Training</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rPr>
                        <a:t>Preparedness</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rPr>
                        <a:t>Office 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3045607606"/>
                  </a:ext>
                </a:extLst>
              </a:tr>
              <a:tr h="7551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rPr>
                        <a:t>Administrative and Analytical Support</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rPr>
                        <a:t>School Bus Driver Instructor Certification</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rPr>
                        <a:t>Response</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rPr>
                        <a:t>None</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541348537"/>
                  </a:ext>
                </a:extLst>
              </a:tr>
              <a:tr h="306259">
                <a:tc>
                  <a:txBody>
                    <a:bodyPr/>
                    <a:lstStyle/>
                    <a:p>
                      <a:r>
                        <a:rPr lang="en-US" dirty="0">
                          <a:solidFill>
                            <a:schemeClr val="bg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r>
                        <a:rPr lang="en-US" dirty="0">
                          <a:solidFill>
                            <a:schemeClr val="bg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r>
                        <a:rPr lang="en-US" dirty="0">
                          <a:solidFill>
                            <a:schemeClr val="bg1"/>
                          </a:solidFill>
                        </a:rPr>
                        <a:t>Recovery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r>
                        <a:rPr lang="en-US" dirty="0">
                          <a:solidFill>
                            <a:schemeClr val="bg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2403274906"/>
                  </a:ext>
                </a:extLst>
              </a:tr>
            </a:tbl>
          </a:graphicData>
        </a:graphic>
      </p:graphicFrame>
    </p:spTree>
    <p:extLst>
      <p:ext uri="{BB962C8B-B14F-4D97-AF65-F5344CB8AC3E}">
        <p14:creationId xmlns:p14="http://schemas.microsoft.com/office/powerpoint/2010/main" val="24034962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68239-47C3-4302-8211-8E6F1DA20888}"/>
              </a:ext>
            </a:extLst>
          </p:cNvPr>
          <p:cNvSpPr>
            <a:spLocks noGrp="1"/>
          </p:cNvSpPr>
          <p:nvPr>
            <p:ph type="title"/>
          </p:nvPr>
        </p:nvSpPr>
        <p:spPr/>
        <p:txBody>
          <a:bodyPr/>
          <a:lstStyle/>
          <a:p>
            <a:r>
              <a:rPr lang="en-US" b="1" dirty="0">
                <a:solidFill>
                  <a:schemeClr val="tx1"/>
                </a:solidFill>
              </a:rPr>
              <a:t>Tips for Making Drawings Easier to Review</a:t>
            </a:r>
          </a:p>
        </p:txBody>
      </p:sp>
      <p:sp>
        <p:nvSpPr>
          <p:cNvPr id="3" name="Content Placeholder 2">
            <a:extLst>
              <a:ext uri="{FF2B5EF4-FFF2-40B4-BE49-F238E27FC236}">
                <a16:creationId xmlns:a16="http://schemas.microsoft.com/office/drawing/2014/main" id="{D5BC7018-6775-4DDE-8007-C2D287A37454}"/>
              </a:ext>
            </a:extLst>
          </p:cNvPr>
          <p:cNvSpPr>
            <a:spLocks noGrp="1"/>
          </p:cNvSpPr>
          <p:nvPr>
            <p:ph idx="1"/>
          </p:nvPr>
        </p:nvSpPr>
        <p:spPr>
          <a:xfrm>
            <a:off x="152400" y="1638301"/>
            <a:ext cx="11887200" cy="4488996"/>
          </a:xfrm>
        </p:spPr>
        <p:txBody>
          <a:bodyPr>
            <a:normAutofit/>
          </a:bodyPr>
          <a:lstStyle/>
          <a:p>
            <a:pPr>
              <a:spcAft>
                <a:spcPts val="1800"/>
              </a:spcAft>
            </a:pPr>
            <a:r>
              <a:rPr lang="en-US" dirty="0">
                <a:solidFill>
                  <a:schemeClr val="tx1"/>
                </a:solidFill>
              </a:rPr>
              <a:t>Identify the “what,” “where,” and “how many.”</a:t>
            </a:r>
          </a:p>
          <a:p>
            <a:pPr>
              <a:spcAft>
                <a:spcPts val="1800"/>
              </a:spcAft>
            </a:pPr>
            <a:r>
              <a:rPr lang="en-US" dirty="0">
                <a:solidFill>
                  <a:schemeClr val="tx1"/>
                </a:solidFill>
              </a:rPr>
              <a:t>Be specific, label, highlight, color code when identifying the areas of work.</a:t>
            </a:r>
          </a:p>
          <a:p>
            <a:pPr>
              <a:spcAft>
                <a:spcPts val="1800"/>
              </a:spcAft>
            </a:pPr>
            <a:r>
              <a:rPr lang="en-US" dirty="0">
                <a:solidFill>
                  <a:schemeClr val="tx1"/>
                </a:solidFill>
              </a:rPr>
              <a:t>Specify what is in the scope of the 4.07 and 4.08 projects and clearly differentiate phases, if there is more than one.</a:t>
            </a:r>
          </a:p>
          <a:p>
            <a:pPr>
              <a:spcAft>
                <a:spcPts val="1800"/>
              </a:spcAft>
            </a:pPr>
            <a:r>
              <a:rPr lang="en-US" dirty="0">
                <a:solidFill>
                  <a:schemeClr val="tx1"/>
                </a:solidFill>
              </a:rPr>
              <a:t>Ensure all spaces on the demo and proposed floor plans are clearly labeled.</a:t>
            </a:r>
          </a:p>
        </p:txBody>
      </p:sp>
    </p:spTree>
    <p:extLst>
      <p:ext uri="{BB962C8B-B14F-4D97-AF65-F5344CB8AC3E}">
        <p14:creationId xmlns:p14="http://schemas.microsoft.com/office/powerpoint/2010/main" val="2018688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2DD43-43F5-0376-35B5-A83E2FED40D5}"/>
              </a:ext>
            </a:extLst>
          </p:cNvPr>
          <p:cNvSpPr>
            <a:spLocks noGrp="1"/>
          </p:cNvSpPr>
          <p:nvPr>
            <p:ph type="title"/>
          </p:nvPr>
        </p:nvSpPr>
        <p:spPr>
          <a:xfrm>
            <a:off x="152400" y="203799"/>
            <a:ext cx="11887200" cy="845355"/>
          </a:xfrm>
        </p:spPr>
        <p:txBody>
          <a:bodyPr/>
          <a:lstStyle/>
          <a:p>
            <a:r>
              <a:rPr lang="en-US" b="1" dirty="0">
                <a:solidFill>
                  <a:schemeClr val="tx1"/>
                </a:solidFill>
              </a:rPr>
              <a:t>Conference Office Hours with the CDE</a:t>
            </a:r>
          </a:p>
        </p:txBody>
      </p:sp>
      <p:sp>
        <p:nvSpPr>
          <p:cNvPr id="3" name="Content Placeholder 2">
            <a:extLst>
              <a:ext uri="{FF2B5EF4-FFF2-40B4-BE49-F238E27FC236}">
                <a16:creationId xmlns:a16="http://schemas.microsoft.com/office/drawing/2014/main" id="{1921F1CD-E6CA-ADE0-4E3D-9791CE0823DA}"/>
              </a:ext>
            </a:extLst>
          </p:cNvPr>
          <p:cNvSpPr>
            <a:spLocks noGrp="1"/>
          </p:cNvSpPr>
          <p:nvPr>
            <p:ph idx="1"/>
          </p:nvPr>
        </p:nvSpPr>
        <p:spPr>
          <a:xfrm>
            <a:off x="152400" y="1203157"/>
            <a:ext cx="11887200" cy="4716379"/>
          </a:xfrm>
        </p:spPr>
        <p:txBody>
          <a:bodyPr>
            <a:normAutofit fontScale="92500" lnSpcReduction="20000"/>
          </a:bodyPr>
          <a:lstStyle/>
          <a:p>
            <a:pPr marL="0" indent="0">
              <a:buNone/>
            </a:pPr>
            <a:r>
              <a:rPr lang="en-US" sz="3500" b="0" i="0" u="none" strike="noStrike" baseline="0" dirty="0">
                <a:solidFill>
                  <a:schemeClr val="tx1"/>
                </a:solidFill>
                <a:latin typeface="Arial" panose="020B0604020202020204" pitchFamily="34" charset="0"/>
                <a:cs typeface="Arial" panose="020B0604020202020204" pitchFamily="34" charset="0"/>
              </a:rPr>
              <a:t>The Office of Learning Environments will hold office hours where you can meet your field representatives from your region and ask for guidance and support. Please stop by our table and say hello.</a:t>
            </a:r>
          </a:p>
          <a:p>
            <a:pPr marL="0" indent="0">
              <a:spcBef>
                <a:spcPts val="600"/>
              </a:spcBef>
              <a:buNone/>
            </a:pPr>
            <a:endParaRPr lang="en-US" sz="2800" b="0" i="0" u="none" strike="noStrike" baseline="0" dirty="0">
              <a:solidFill>
                <a:schemeClr val="tx1"/>
              </a:solidFill>
              <a:latin typeface="Arial" panose="020B0604020202020204" pitchFamily="34" charset="0"/>
              <a:cs typeface="Arial" panose="020B0604020202020204" pitchFamily="34" charset="0"/>
            </a:endParaRPr>
          </a:p>
          <a:p>
            <a:pPr marL="0" indent="0">
              <a:buNone/>
            </a:pPr>
            <a:r>
              <a:rPr lang="en-US" sz="2800" b="0" i="0" u="none" strike="noStrike" baseline="0" dirty="0">
                <a:solidFill>
                  <a:schemeClr val="tx1"/>
                </a:solidFill>
                <a:latin typeface="Arial" panose="020B0604020202020204" pitchFamily="34" charset="0"/>
                <a:cs typeface="Arial" panose="020B0604020202020204" pitchFamily="34" charset="0"/>
              </a:rPr>
              <a:t>Thursday, February 23, 2023 </a:t>
            </a:r>
          </a:p>
          <a:p>
            <a:pPr marL="0" indent="0">
              <a:buNone/>
            </a:pPr>
            <a:r>
              <a:rPr lang="en-US" sz="2800" b="0" i="0" u="none" strike="noStrike" baseline="0" dirty="0">
                <a:solidFill>
                  <a:schemeClr val="tx1"/>
                </a:solidFill>
                <a:latin typeface="Arial" panose="020B0604020202020204" pitchFamily="34" charset="0"/>
                <a:cs typeface="Arial" panose="020B0604020202020204" pitchFamily="34" charset="0"/>
              </a:rPr>
              <a:t>10:15-11:15 Angel Doughty </a:t>
            </a:r>
          </a:p>
          <a:p>
            <a:pPr marL="0" indent="0">
              <a:buNone/>
            </a:pPr>
            <a:r>
              <a:rPr lang="en-US" sz="2800" b="0" i="0" u="none" strike="noStrike" baseline="0" dirty="0">
                <a:solidFill>
                  <a:schemeClr val="tx1"/>
                </a:solidFill>
                <a:latin typeface="Arial" panose="020B0604020202020204" pitchFamily="34" charset="0"/>
                <a:cs typeface="Arial" panose="020B0604020202020204" pitchFamily="34" charset="0"/>
              </a:rPr>
              <a:t>11:00-Noon Bryan Boyd, Haley Leguizamo </a:t>
            </a:r>
          </a:p>
          <a:p>
            <a:pPr marL="0" indent="0">
              <a:lnSpc>
                <a:spcPct val="100000"/>
              </a:lnSpc>
              <a:spcBef>
                <a:spcPts val="600"/>
              </a:spcBef>
              <a:buNone/>
            </a:pPr>
            <a:endParaRPr lang="en-US" sz="2800" b="0" i="0" u="none" strike="noStrike" baseline="0" dirty="0">
              <a:solidFill>
                <a:schemeClr val="tx1"/>
              </a:solidFill>
              <a:latin typeface="Arial" panose="020B0604020202020204" pitchFamily="34" charset="0"/>
              <a:cs typeface="Arial" panose="020B0604020202020204" pitchFamily="34" charset="0"/>
            </a:endParaRPr>
          </a:p>
          <a:p>
            <a:pPr marL="0" indent="0">
              <a:buNone/>
            </a:pPr>
            <a:r>
              <a:rPr lang="en-US" sz="2800" dirty="0">
                <a:solidFill>
                  <a:schemeClr val="tx1"/>
                </a:solidFill>
                <a:latin typeface="Arial" panose="020B0604020202020204" pitchFamily="34" charset="0"/>
                <a:cs typeface="Arial" panose="020B0604020202020204" pitchFamily="34" charset="0"/>
              </a:rPr>
              <a:t>Friday, February 24, 2023 </a:t>
            </a:r>
          </a:p>
          <a:p>
            <a:pPr marL="0" indent="0">
              <a:buNone/>
            </a:pPr>
            <a:r>
              <a:rPr lang="en-US" sz="2800" dirty="0">
                <a:solidFill>
                  <a:schemeClr val="tx1"/>
                </a:solidFill>
                <a:latin typeface="Arial" panose="020B0604020202020204" pitchFamily="34" charset="0"/>
                <a:cs typeface="Arial" panose="020B0604020202020204" pitchFamily="34" charset="0"/>
              </a:rPr>
              <a:t>10:15 – 11:15 George Garcia, Bryan Boyd </a:t>
            </a:r>
          </a:p>
          <a:p>
            <a:pPr marL="0" indent="0">
              <a:buNone/>
            </a:pPr>
            <a:r>
              <a:rPr lang="en-US" sz="2800" dirty="0">
                <a:solidFill>
                  <a:schemeClr val="tx1"/>
                </a:solidFill>
                <a:latin typeface="Arial" panose="020B0604020202020204" pitchFamily="34" charset="0"/>
                <a:cs typeface="Arial" panose="020B0604020202020204" pitchFamily="34" charset="0"/>
              </a:rPr>
              <a:t>11:00 – Noon Jennifer Schwinn </a:t>
            </a:r>
          </a:p>
          <a:p>
            <a:pPr marL="0" indent="0">
              <a:buNone/>
            </a:pPr>
            <a:endParaRPr lang="en-US" b="0" i="0" u="none" strike="noStrike" baseline="0" dirty="0">
              <a:latin typeface="Arial" panose="020B0604020202020204" pitchFamily="34" charset="0"/>
              <a:cs typeface="Arial" panose="020B0604020202020204" pitchFamily="34" charset="0"/>
            </a:endParaRPr>
          </a:p>
          <a:p>
            <a:pPr marL="0" indent="0">
              <a:buNone/>
            </a:pPr>
            <a:endParaRPr lang="en-US" b="0" i="0" u="none" strike="noStrike" baseline="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4077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63A1C-1108-CAA2-FC29-493617FA5309}"/>
              </a:ext>
            </a:extLst>
          </p:cNvPr>
          <p:cNvSpPr>
            <a:spLocks noGrp="1"/>
          </p:cNvSpPr>
          <p:nvPr>
            <p:ph type="title"/>
          </p:nvPr>
        </p:nvSpPr>
        <p:spPr>
          <a:xfrm>
            <a:off x="152400" y="203799"/>
            <a:ext cx="11887200" cy="758727"/>
          </a:xfrm>
        </p:spPr>
        <p:txBody>
          <a:bodyPr/>
          <a:lstStyle/>
          <a:p>
            <a:r>
              <a:rPr lang="en-US" b="1" dirty="0">
                <a:solidFill>
                  <a:schemeClr val="tx1"/>
                </a:solidFill>
              </a:rPr>
              <a:t>Workshops</a:t>
            </a:r>
          </a:p>
        </p:txBody>
      </p:sp>
      <p:sp>
        <p:nvSpPr>
          <p:cNvPr id="3" name="Content Placeholder 2">
            <a:extLst>
              <a:ext uri="{FF2B5EF4-FFF2-40B4-BE49-F238E27FC236}">
                <a16:creationId xmlns:a16="http://schemas.microsoft.com/office/drawing/2014/main" id="{B67D1E88-8C87-66BE-AD24-E0307B8AAA48}"/>
              </a:ext>
            </a:extLst>
          </p:cNvPr>
          <p:cNvSpPr>
            <a:spLocks noGrp="1"/>
          </p:cNvSpPr>
          <p:nvPr>
            <p:ph idx="1"/>
          </p:nvPr>
        </p:nvSpPr>
        <p:spPr>
          <a:xfrm>
            <a:off x="152400" y="1049153"/>
            <a:ext cx="11887200" cy="4899259"/>
          </a:xfrm>
        </p:spPr>
        <p:txBody>
          <a:bodyPr>
            <a:normAutofit/>
          </a:bodyPr>
          <a:lstStyle/>
          <a:p>
            <a:pPr marL="0" indent="0">
              <a:buNone/>
            </a:pPr>
            <a:r>
              <a:rPr lang="en-US" sz="2600" dirty="0">
                <a:solidFill>
                  <a:schemeClr val="tx1"/>
                </a:solidFill>
              </a:rPr>
              <a:t>Thursday, February 23, 2023</a:t>
            </a:r>
          </a:p>
          <a:p>
            <a:pPr marL="0" indent="0">
              <a:buNone/>
            </a:pPr>
            <a:r>
              <a:rPr lang="en-US" sz="2600" dirty="0">
                <a:solidFill>
                  <a:schemeClr val="tx1"/>
                </a:solidFill>
              </a:rPr>
              <a:t>Mini Workshop, 10:00 a.m. ‐ 10:45 a.m.</a:t>
            </a:r>
          </a:p>
          <a:p>
            <a:pPr marL="0" indent="0">
              <a:buNone/>
            </a:pPr>
            <a:r>
              <a:rPr lang="en-US" sz="2600" dirty="0">
                <a:solidFill>
                  <a:schemeClr val="tx1"/>
                </a:solidFill>
              </a:rPr>
              <a:t>All Access Restroom Guidance</a:t>
            </a:r>
          </a:p>
          <a:p>
            <a:pPr marL="0" indent="0">
              <a:buNone/>
            </a:pPr>
            <a:r>
              <a:rPr lang="en-US" sz="2600" dirty="0">
                <a:solidFill>
                  <a:schemeClr val="tx1"/>
                </a:solidFill>
              </a:rPr>
              <a:t>Diane Waters, Bryan Boyd, John Gordon (CDE)</a:t>
            </a:r>
          </a:p>
          <a:p>
            <a:pPr marL="0" indent="0">
              <a:buNone/>
            </a:pPr>
            <a:endParaRPr lang="en-US" sz="2600" dirty="0">
              <a:solidFill>
                <a:schemeClr val="tx1"/>
              </a:solidFill>
            </a:endParaRPr>
          </a:p>
          <a:p>
            <a:pPr marL="0" indent="0">
              <a:buNone/>
            </a:pPr>
            <a:r>
              <a:rPr lang="en-US" sz="2600" dirty="0">
                <a:solidFill>
                  <a:schemeClr val="tx1"/>
                </a:solidFill>
              </a:rPr>
              <a:t>Friday, February 24, 2023</a:t>
            </a:r>
          </a:p>
          <a:p>
            <a:pPr marL="0" indent="0">
              <a:buNone/>
            </a:pPr>
            <a:r>
              <a:rPr lang="en-US" sz="2600" dirty="0">
                <a:solidFill>
                  <a:schemeClr val="tx1"/>
                </a:solidFill>
              </a:rPr>
              <a:t>Workshop, 9:00 a.m. ‐ 10:15 a.m.</a:t>
            </a:r>
          </a:p>
          <a:p>
            <a:pPr marL="0" indent="0">
              <a:buNone/>
            </a:pPr>
            <a:r>
              <a:rPr lang="en-US" sz="2600" dirty="0">
                <a:solidFill>
                  <a:schemeClr val="tx1"/>
                </a:solidFill>
              </a:rPr>
              <a:t>Campus Planning for an Inclusive Future</a:t>
            </a:r>
          </a:p>
          <a:p>
            <a:pPr marL="0" indent="0">
              <a:buNone/>
            </a:pPr>
            <a:r>
              <a:rPr lang="en-US" sz="2600" dirty="0">
                <a:solidFill>
                  <a:schemeClr val="tx1"/>
                </a:solidFill>
              </a:rPr>
              <a:t>Mariana </a:t>
            </a:r>
            <a:r>
              <a:rPr lang="en-US" sz="2600" dirty="0" err="1">
                <a:solidFill>
                  <a:schemeClr val="tx1"/>
                </a:solidFill>
              </a:rPr>
              <a:t>Lavezzo</a:t>
            </a:r>
            <a:r>
              <a:rPr lang="en-US" sz="2600" dirty="0">
                <a:solidFill>
                  <a:schemeClr val="tx1"/>
                </a:solidFill>
              </a:rPr>
              <a:t>, LPA Design Studios</a:t>
            </a:r>
          </a:p>
          <a:p>
            <a:pPr marL="0" indent="0">
              <a:buNone/>
            </a:pPr>
            <a:r>
              <a:rPr lang="en-US" sz="2600" dirty="0">
                <a:solidFill>
                  <a:schemeClr val="tx1"/>
                </a:solidFill>
              </a:rPr>
              <a:t>Diane Waters (CDE)</a:t>
            </a:r>
          </a:p>
          <a:p>
            <a:pPr marL="0" indent="0">
              <a:buNone/>
            </a:pPr>
            <a:endParaRPr lang="en-US" dirty="0"/>
          </a:p>
        </p:txBody>
      </p:sp>
    </p:spTree>
    <p:extLst>
      <p:ext uri="{BB962C8B-B14F-4D97-AF65-F5344CB8AC3E}">
        <p14:creationId xmlns:p14="http://schemas.microsoft.com/office/powerpoint/2010/main" val="2099152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FAB6780-5CCD-8F1B-2F63-D21D10A5EDFE}"/>
              </a:ext>
            </a:extLst>
          </p:cNvPr>
          <p:cNvSpPr>
            <a:spLocks noGrp="1"/>
          </p:cNvSpPr>
          <p:nvPr>
            <p:ph type="title"/>
          </p:nvPr>
        </p:nvSpPr>
        <p:spPr/>
        <p:txBody>
          <a:bodyPr/>
          <a:lstStyle/>
          <a:p>
            <a:r>
              <a:rPr lang="en-US" altLang="en-US" b="1" dirty="0">
                <a:solidFill>
                  <a:schemeClr val="tx1"/>
                </a:solidFill>
                <a:latin typeface="Arial" panose="020B0604020202020204" pitchFamily="34" charset="0"/>
                <a:cs typeface="Arial" panose="020B0604020202020204" pitchFamily="34" charset="0"/>
              </a:rPr>
              <a:t>Over </a:t>
            </a:r>
            <a:r>
              <a:rPr lang="en-US" altLang="en-US" b="1" i="1" dirty="0">
                <a:solidFill>
                  <a:schemeClr val="tx1"/>
                </a:solidFill>
                <a:latin typeface="Arial" panose="020B0604020202020204" pitchFamily="34" charset="0"/>
                <a:cs typeface="Arial" panose="020B0604020202020204" pitchFamily="34" charset="0"/>
              </a:rPr>
              <a:t>95</a:t>
            </a:r>
            <a:r>
              <a:rPr lang="en-US" altLang="en-US" b="1" dirty="0">
                <a:solidFill>
                  <a:schemeClr val="tx1"/>
                </a:solidFill>
                <a:latin typeface="Arial" panose="020B0604020202020204" pitchFamily="34" charset="0"/>
                <a:cs typeface="Arial" panose="020B0604020202020204" pitchFamily="34" charset="0"/>
              </a:rPr>
              <a:t> Years developing </a:t>
            </a:r>
            <a:br>
              <a:rPr lang="en-US" altLang="en-US" b="1" dirty="0">
                <a:solidFill>
                  <a:schemeClr val="tx1"/>
                </a:solidFill>
                <a:latin typeface="Arial" panose="020B0604020202020204" pitchFamily="34" charset="0"/>
                <a:cs typeface="Arial" panose="020B0604020202020204" pitchFamily="34" charset="0"/>
              </a:rPr>
            </a:br>
            <a:r>
              <a:rPr lang="en-US" altLang="en-US" b="1" dirty="0">
                <a:solidFill>
                  <a:schemeClr val="tx1"/>
                </a:solidFill>
                <a:latin typeface="Arial" panose="020B0604020202020204" pitchFamily="34" charset="0"/>
                <a:cs typeface="Arial" panose="020B0604020202020204" pitchFamily="34" charset="0"/>
              </a:rPr>
              <a:t>“schoolhouse” standards</a:t>
            </a:r>
            <a:endParaRPr lang="en-US" dirty="0"/>
          </a:p>
        </p:txBody>
      </p:sp>
      <p:pic>
        <p:nvPicPr>
          <p:cNvPr id="9" name="Content Placeholder 8" descr="Page of Education Code&#10;&#10;A page from the California Education Code, Chapter 406, from the year 1927.">
            <a:extLst>
              <a:ext uri="{FF2B5EF4-FFF2-40B4-BE49-F238E27FC236}">
                <a16:creationId xmlns:a16="http://schemas.microsoft.com/office/drawing/2014/main" id="{24951664-62D8-2E35-A7A3-399BE1573907}"/>
              </a:ext>
              <a:ext uri="{C183D7F6-B498-43B3-948B-1728B52AA6E4}">
                <adec:decorative xmlns:adec="http://schemas.microsoft.com/office/drawing/2017/decorative" val="0"/>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542526" y="1673069"/>
            <a:ext cx="3657600" cy="4168833"/>
          </a:xfrm>
        </p:spPr>
      </p:pic>
      <p:sp>
        <p:nvSpPr>
          <p:cNvPr id="7" name="Content Placeholder 6">
            <a:extLst>
              <a:ext uri="{FF2B5EF4-FFF2-40B4-BE49-F238E27FC236}">
                <a16:creationId xmlns:a16="http://schemas.microsoft.com/office/drawing/2014/main" id="{2B4B748F-1F60-A4FF-72E7-5C0D3FAC8FE6}"/>
              </a:ext>
            </a:extLst>
          </p:cNvPr>
          <p:cNvSpPr>
            <a:spLocks noGrp="1"/>
          </p:cNvSpPr>
          <p:nvPr>
            <p:ph sz="half" idx="2"/>
          </p:nvPr>
        </p:nvSpPr>
        <p:spPr>
          <a:xfrm>
            <a:off x="4701473" y="1638299"/>
            <a:ext cx="7338127" cy="5015901"/>
          </a:xfrm>
        </p:spPr>
        <p:txBody>
          <a:bodyPr/>
          <a:lstStyle/>
          <a:p>
            <a:r>
              <a:rPr lang="en-US" dirty="0">
                <a:solidFill>
                  <a:schemeClr val="tx1"/>
                </a:solidFill>
                <a:latin typeface="Arial" panose="020B0604020202020204" pitchFamily="34" charset="0"/>
                <a:cs typeface="Arial" panose="020B0604020202020204" pitchFamily="34" charset="0"/>
              </a:rPr>
              <a:t>Division of School House Planning created in </a:t>
            </a:r>
            <a:r>
              <a:rPr lang="en-US" i="1" dirty="0">
                <a:solidFill>
                  <a:schemeClr val="tx1"/>
                </a:solidFill>
                <a:latin typeface="Arial" panose="020B0604020202020204" pitchFamily="34" charset="0"/>
                <a:cs typeface="Arial" panose="020B0604020202020204" pitchFamily="34" charset="0"/>
              </a:rPr>
              <a:t>1927</a:t>
            </a:r>
          </a:p>
          <a:p>
            <a:r>
              <a:rPr lang="en-US" dirty="0">
                <a:solidFill>
                  <a:schemeClr val="tx1"/>
                </a:solidFill>
                <a:latin typeface="Arial" panose="020B0604020202020204" pitchFamily="34" charset="0"/>
                <a:cs typeface="Arial" panose="020B0604020202020204" pitchFamily="34" charset="0"/>
              </a:rPr>
              <a:t>Established in Political Code Section 362g</a:t>
            </a:r>
          </a:p>
          <a:p>
            <a:pPr lvl="1"/>
            <a:r>
              <a:rPr lang="en-US" dirty="0">
                <a:solidFill>
                  <a:schemeClr val="tx1"/>
                </a:solidFill>
                <a:latin typeface="Arial" panose="020B0604020202020204" pitchFamily="34" charset="0"/>
                <a:cs typeface="Arial" panose="020B0604020202020204" pitchFamily="34" charset="0"/>
              </a:rPr>
              <a:t>(a) Establish standards for school buildings</a:t>
            </a:r>
          </a:p>
          <a:p>
            <a:pPr lvl="1"/>
            <a:r>
              <a:rPr lang="en-US" dirty="0">
                <a:solidFill>
                  <a:schemeClr val="tx1"/>
                </a:solidFill>
                <a:latin typeface="Arial" panose="020B0604020202020204" pitchFamily="34" charset="0"/>
                <a:cs typeface="Arial" panose="020B0604020202020204" pitchFamily="34" charset="0"/>
              </a:rPr>
              <a:t>(b) Review plans and specifications for all school buildings outside Cities which have building codes</a:t>
            </a:r>
          </a:p>
          <a:p>
            <a:endParaRPr lang="en-US" dirty="0"/>
          </a:p>
        </p:txBody>
      </p:sp>
    </p:spTree>
    <p:extLst>
      <p:ext uri="{BB962C8B-B14F-4D97-AF65-F5344CB8AC3E}">
        <p14:creationId xmlns:p14="http://schemas.microsoft.com/office/powerpoint/2010/main" val="917952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DEB860-B73E-620D-42CE-AC20FAE6CD22}"/>
              </a:ext>
            </a:extLst>
          </p:cNvPr>
          <p:cNvSpPr>
            <a:spLocks noGrp="1"/>
          </p:cNvSpPr>
          <p:nvPr>
            <p:ph type="title"/>
          </p:nvPr>
        </p:nvSpPr>
        <p:spPr/>
        <p:txBody>
          <a:bodyPr/>
          <a:lstStyle/>
          <a:p>
            <a:r>
              <a:rPr lang="en-US" altLang="en-US" b="1" kern="1200" dirty="0">
                <a:solidFill>
                  <a:schemeClr val="tx1"/>
                </a:solidFill>
                <a:latin typeface="+mj-lt"/>
                <a:ea typeface="+mj-ea"/>
                <a:cs typeface="+mj-cs"/>
              </a:rPr>
              <a:t>Plans Approved in </a:t>
            </a:r>
            <a:br>
              <a:rPr lang="en-US" altLang="en-US" b="1" kern="1200" dirty="0">
                <a:solidFill>
                  <a:schemeClr val="tx1"/>
                </a:solidFill>
                <a:latin typeface="+mj-lt"/>
                <a:ea typeface="+mj-ea"/>
                <a:cs typeface="+mj-cs"/>
              </a:rPr>
            </a:br>
            <a:r>
              <a:rPr lang="en-US" altLang="en-US" b="1" kern="1200" dirty="0">
                <a:solidFill>
                  <a:schemeClr val="tx1"/>
                </a:solidFill>
                <a:latin typeface="+mj-lt"/>
                <a:ea typeface="+mj-ea"/>
                <a:cs typeface="+mj-cs"/>
              </a:rPr>
              <a:t>FY 1929-1930</a:t>
            </a:r>
            <a:endParaRPr lang="en-US" dirty="0"/>
          </a:p>
        </p:txBody>
      </p:sp>
      <p:sp>
        <p:nvSpPr>
          <p:cNvPr id="6" name="Content Placeholder 5">
            <a:extLst>
              <a:ext uri="{FF2B5EF4-FFF2-40B4-BE49-F238E27FC236}">
                <a16:creationId xmlns:a16="http://schemas.microsoft.com/office/drawing/2014/main" id="{6F881A1E-ABF1-FCEB-0871-9ABAB3D24274}"/>
              </a:ext>
            </a:extLst>
          </p:cNvPr>
          <p:cNvSpPr>
            <a:spLocks noGrp="1"/>
          </p:cNvSpPr>
          <p:nvPr>
            <p:ph sz="quarter" idx="10"/>
          </p:nvPr>
        </p:nvSpPr>
        <p:spPr>
          <a:xfrm>
            <a:off x="3095624" y="1543050"/>
            <a:ext cx="8943976" cy="476250"/>
          </a:xfrm>
        </p:spPr>
        <p:txBody>
          <a:bodyPr anchor="b">
            <a:normAutofit fontScale="92500" lnSpcReduction="10000"/>
          </a:bodyPr>
          <a:lstStyle/>
          <a:p>
            <a:pPr marL="0" indent="0" algn="ctr">
              <a:buNone/>
            </a:pPr>
            <a:r>
              <a:rPr lang="en-US" dirty="0">
                <a:solidFill>
                  <a:schemeClr val="tx1"/>
                </a:solidFill>
              </a:rPr>
              <a:t>County (Number of Projects)</a:t>
            </a:r>
          </a:p>
        </p:txBody>
      </p:sp>
      <p:pic>
        <p:nvPicPr>
          <p:cNvPr id="14" name="Content Placeholder 13" descr="A map of California &#10;&#10;This map shows each county and the number of dots in each county represent the number of approved plans from July 1, 1929 to June 30, 1930. ">
            <a:extLst>
              <a:ext uri="{FF2B5EF4-FFF2-40B4-BE49-F238E27FC236}">
                <a16:creationId xmlns:a16="http://schemas.microsoft.com/office/drawing/2014/main" id="{8A394B4C-9BBD-D523-F67B-6F92C58F98B7}"/>
              </a:ext>
            </a:extLst>
          </p:cNvPr>
          <p:cNvPicPr>
            <a:picLocks noGrp="1" noChangeAspect="1"/>
          </p:cNvPicPr>
          <p:nvPr>
            <p:ph sz="quarter" idx="11"/>
          </p:nvPr>
        </p:nvPicPr>
        <p:blipFill>
          <a:blip r:embed="rId2">
            <a:extLst>
              <a:ext uri="{28A0092B-C50C-407E-A947-70E740481C1C}">
                <a14:useLocalDpi xmlns:a14="http://schemas.microsoft.com/office/drawing/2010/main" val="0"/>
              </a:ext>
            </a:extLst>
          </a:blip>
          <a:stretch>
            <a:fillRect/>
          </a:stretch>
        </p:blipFill>
        <p:spPr>
          <a:xfrm>
            <a:off x="714375" y="2206054"/>
            <a:ext cx="2717447" cy="3861371"/>
          </a:xfrm>
        </p:spPr>
      </p:pic>
      <p:sp>
        <p:nvSpPr>
          <p:cNvPr id="8" name="Content Placeholder 7">
            <a:extLst>
              <a:ext uri="{FF2B5EF4-FFF2-40B4-BE49-F238E27FC236}">
                <a16:creationId xmlns:a16="http://schemas.microsoft.com/office/drawing/2014/main" id="{62441F59-06B8-2B69-1EBD-D100597990E2}"/>
              </a:ext>
            </a:extLst>
          </p:cNvPr>
          <p:cNvSpPr>
            <a:spLocks noGrp="1"/>
          </p:cNvSpPr>
          <p:nvPr>
            <p:ph sz="quarter" idx="12"/>
          </p:nvPr>
        </p:nvSpPr>
        <p:spPr>
          <a:xfrm>
            <a:off x="3705225" y="2181224"/>
            <a:ext cx="8334375" cy="3895725"/>
          </a:xfrm>
        </p:spPr>
        <p:txBody>
          <a:bodyPr numCol="3">
            <a:noAutofit/>
          </a:bodyPr>
          <a:lstStyle/>
          <a:p>
            <a:pPr marL="0">
              <a:spcBef>
                <a:spcPts val="600"/>
              </a:spcBef>
            </a:pPr>
            <a:r>
              <a:rPr lang="en-US" sz="1200" dirty="0">
                <a:solidFill>
                  <a:schemeClr val="tx1"/>
                </a:solidFill>
              </a:rPr>
              <a:t>Alameda - 5</a:t>
            </a:r>
          </a:p>
          <a:p>
            <a:pPr marL="0">
              <a:spcBef>
                <a:spcPts val="600"/>
              </a:spcBef>
            </a:pPr>
            <a:r>
              <a:rPr lang="en-US" sz="1200" dirty="0">
                <a:solidFill>
                  <a:schemeClr val="tx1"/>
                </a:solidFill>
              </a:rPr>
              <a:t>Colusa - 3</a:t>
            </a:r>
          </a:p>
          <a:p>
            <a:pPr marL="0">
              <a:spcBef>
                <a:spcPts val="600"/>
              </a:spcBef>
            </a:pPr>
            <a:r>
              <a:rPr lang="en-US" sz="1200" dirty="0">
                <a:solidFill>
                  <a:schemeClr val="tx1"/>
                </a:solidFill>
              </a:rPr>
              <a:t>Fresno - 2</a:t>
            </a:r>
          </a:p>
          <a:p>
            <a:pPr marL="0">
              <a:spcBef>
                <a:spcPts val="600"/>
              </a:spcBef>
            </a:pPr>
            <a:r>
              <a:rPr lang="en-US" sz="1200" dirty="0">
                <a:solidFill>
                  <a:schemeClr val="tx1"/>
                </a:solidFill>
              </a:rPr>
              <a:t>Humboldt - 1</a:t>
            </a:r>
          </a:p>
          <a:p>
            <a:pPr marL="0">
              <a:spcBef>
                <a:spcPts val="600"/>
              </a:spcBef>
            </a:pPr>
            <a:r>
              <a:rPr lang="en-US" sz="1200" dirty="0">
                <a:solidFill>
                  <a:schemeClr val="tx1"/>
                </a:solidFill>
              </a:rPr>
              <a:t>Kern - 17</a:t>
            </a:r>
          </a:p>
          <a:p>
            <a:pPr marL="0">
              <a:spcBef>
                <a:spcPts val="600"/>
              </a:spcBef>
            </a:pPr>
            <a:r>
              <a:rPr lang="en-US" sz="1200" dirty="0">
                <a:solidFill>
                  <a:schemeClr val="tx1"/>
                </a:solidFill>
              </a:rPr>
              <a:t>Lake - 1</a:t>
            </a:r>
          </a:p>
          <a:p>
            <a:pPr marL="0">
              <a:spcBef>
                <a:spcPts val="600"/>
              </a:spcBef>
            </a:pPr>
            <a:r>
              <a:rPr lang="en-US" sz="1200" dirty="0">
                <a:solidFill>
                  <a:schemeClr val="tx1"/>
                </a:solidFill>
              </a:rPr>
              <a:t>Madera - 1</a:t>
            </a:r>
          </a:p>
          <a:p>
            <a:pPr marL="0">
              <a:spcBef>
                <a:spcPts val="600"/>
              </a:spcBef>
            </a:pPr>
            <a:r>
              <a:rPr lang="en-US" sz="1200" dirty="0">
                <a:solidFill>
                  <a:schemeClr val="tx1"/>
                </a:solidFill>
              </a:rPr>
              <a:t>Mendocino - 3</a:t>
            </a:r>
          </a:p>
          <a:p>
            <a:pPr marL="0">
              <a:spcBef>
                <a:spcPts val="600"/>
              </a:spcBef>
            </a:pPr>
            <a:r>
              <a:rPr lang="en-US" sz="1200" dirty="0">
                <a:solidFill>
                  <a:schemeClr val="tx1"/>
                </a:solidFill>
              </a:rPr>
              <a:t>Modoc - 2</a:t>
            </a:r>
          </a:p>
          <a:p>
            <a:pPr marL="0">
              <a:spcBef>
                <a:spcPts val="600"/>
              </a:spcBef>
            </a:pPr>
            <a:r>
              <a:rPr lang="en-US" sz="1200" dirty="0">
                <a:solidFill>
                  <a:schemeClr val="tx1"/>
                </a:solidFill>
              </a:rPr>
              <a:t>Napa - 3</a:t>
            </a:r>
          </a:p>
          <a:p>
            <a:pPr marL="0">
              <a:spcBef>
                <a:spcPts val="600"/>
              </a:spcBef>
            </a:pPr>
            <a:r>
              <a:rPr lang="en-US" sz="1200" dirty="0">
                <a:solidFill>
                  <a:schemeClr val="tx1"/>
                </a:solidFill>
              </a:rPr>
              <a:t>Placer - 2</a:t>
            </a:r>
          </a:p>
          <a:p>
            <a:pPr marL="0">
              <a:spcBef>
                <a:spcPts val="600"/>
              </a:spcBef>
            </a:pPr>
            <a:r>
              <a:rPr lang="en-US" sz="1200" dirty="0">
                <a:solidFill>
                  <a:schemeClr val="tx1"/>
                </a:solidFill>
              </a:rPr>
              <a:t>Riverside - 2</a:t>
            </a:r>
          </a:p>
          <a:p>
            <a:pPr marL="0">
              <a:spcBef>
                <a:spcPts val="600"/>
              </a:spcBef>
            </a:pPr>
            <a:r>
              <a:rPr lang="en-US" sz="1200" dirty="0">
                <a:solidFill>
                  <a:schemeClr val="tx1"/>
                </a:solidFill>
              </a:rPr>
              <a:t>San Bernardino - 4</a:t>
            </a:r>
          </a:p>
          <a:p>
            <a:pPr marL="0">
              <a:spcBef>
                <a:spcPts val="600"/>
              </a:spcBef>
            </a:pPr>
            <a:r>
              <a:rPr lang="en-US" sz="1200" dirty="0">
                <a:solidFill>
                  <a:schemeClr val="tx1"/>
                </a:solidFill>
              </a:rPr>
              <a:t>San Francisco - 1</a:t>
            </a:r>
          </a:p>
          <a:p>
            <a:pPr marL="0">
              <a:spcBef>
                <a:spcPts val="600"/>
              </a:spcBef>
            </a:pPr>
            <a:r>
              <a:rPr lang="en-US" sz="1200" dirty="0">
                <a:solidFill>
                  <a:schemeClr val="tx1"/>
                </a:solidFill>
              </a:rPr>
              <a:t>San Mateo - 5</a:t>
            </a:r>
          </a:p>
          <a:p>
            <a:pPr marL="0">
              <a:spcBef>
                <a:spcPts val="600"/>
              </a:spcBef>
            </a:pPr>
            <a:r>
              <a:rPr lang="en-US" sz="1200" dirty="0">
                <a:solidFill>
                  <a:schemeClr val="tx1"/>
                </a:solidFill>
              </a:rPr>
              <a:t>Santa Clara - 9</a:t>
            </a:r>
          </a:p>
          <a:p>
            <a:pPr marL="0">
              <a:spcBef>
                <a:spcPts val="600"/>
              </a:spcBef>
            </a:pPr>
            <a:r>
              <a:rPr lang="en-US" sz="1200" dirty="0">
                <a:solidFill>
                  <a:schemeClr val="tx1"/>
                </a:solidFill>
              </a:rPr>
              <a:t>Sierra - 1</a:t>
            </a:r>
          </a:p>
          <a:p>
            <a:pPr marL="0">
              <a:spcBef>
                <a:spcPts val="600"/>
              </a:spcBef>
            </a:pPr>
            <a:r>
              <a:rPr lang="en-US" sz="1200" dirty="0">
                <a:solidFill>
                  <a:schemeClr val="tx1"/>
                </a:solidFill>
              </a:rPr>
              <a:t>Solano - 3</a:t>
            </a:r>
          </a:p>
          <a:p>
            <a:pPr marL="0">
              <a:spcBef>
                <a:spcPts val="600"/>
              </a:spcBef>
            </a:pPr>
            <a:r>
              <a:rPr lang="en-US" sz="1200" dirty="0">
                <a:solidFill>
                  <a:schemeClr val="tx1"/>
                </a:solidFill>
              </a:rPr>
              <a:t>Stanislaus - 4</a:t>
            </a:r>
          </a:p>
          <a:p>
            <a:pPr marL="0">
              <a:spcBef>
                <a:spcPts val="600"/>
              </a:spcBef>
            </a:pPr>
            <a:r>
              <a:rPr lang="en-US" sz="1200" dirty="0">
                <a:solidFill>
                  <a:schemeClr val="tx1"/>
                </a:solidFill>
              </a:rPr>
              <a:t>Tehama - 1</a:t>
            </a:r>
          </a:p>
          <a:p>
            <a:pPr marL="0">
              <a:spcBef>
                <a:spcPts val="600"/>
              </a:spcBef>
            </a:pPr>
            <a:r>
              <a:rPr lang="en-US" sz="1200" dirty="0">
                <a:solidFill>
                  <a:schemeClr val="tx1"/>
                </a:solidFill>
              </a:rPr>
              <a:t>Tulare - 5</a:t>
            </a:r>
          </a:p>
          <a:p>
            <a:pPr marL="0">
              <a:spcBef>
                <a:spcPts val="600"/>
              </a:spcBef>
            </a:pPr>
            <a:r>
              <a:rPr lang="en-US" sz="1200" dirty="0">
                <a:solidFill>
                  <a:schemeClr val="tx1"/>
                </a:solidFill>
              </a:rPr>
              <a:t>Yolo - 1</a:t>
            </a:r>
          </a:p>
          <a:p>
            <a:pPr marL="0">
              <a:spcBef>
                <a:spcPts val="600"/>
              </a:spcBef>
            </a:pPr>
            <a:r>
              <a:rPr lang="en-US" sz="1200" dirty="0">
                <a:solidFill>
                  <a:schemeClr val="tx1"/>
                </a:solidFill>
              </a:rPr>
              <a:t>Butte - 1</a:t>
            </a:r>
          </a:p>
          <a:p>
            <a:pPr marL="0">
              <a:spcBef>
                <a:spcPts val="600"/>
              </a:spcBef>
            </a:pPr>
            <a:r>
              <a:rPr lang="en-US" sz="1200" dirty="0">
                <a:solidFill>
                  <a:schemeClr val="tx1"/>
                </a:solidFill>
              </a:rPr>
              <a:t>Contra Costa - 6</a:t>
            </a:r>
          </a:p>
          <a:p>
            <a:pPr marL="0">
              <a:spcBef>
                <a:spcPts val="600"/>
              </a:spcBef>
            </a:pPr>
            <a:r>
              <a:rPr lang="en-US" sz="1200" dirty="0">
                <a:solidFill>
                  <a:schemeClr val="tx1"/>
                </a:solidFill>
              </a:rPr>
              <a:t>Glenn - 1</a:t>
            </a:r>
          </a:p>
          <a:p>
            <a:pPr marL="0">
              <a:spcBef>
                <a:spcPts val="600"/>
              </a:spcBef>
            </a:pPr>
            <a:r>
              <a:rPr lang="en-US" sz="1200" dirty="0">
                <a:solidFill>
                  <a:schemeClr val="tx1"/>
                </a:solidFill>
              </a:rPr>
              <a:t>Imperial - 4</a:t>
            </a:r>
          </a:p>
          <a:p>
            <a:pPr marL="0">
              <a:spcBef>
                <a:spcPts val="600"/>
              </a:spcBef>
            </a:pPr>
            <a:r>
              <a:rPr lang="en-US" sz="1200" dirty="0">
                <a:solidFill>
                  <a:schemeClr val="tx1"/>
                </a:solidFill>
              </a:rPr>
              <a:t>Kings - 5</a:t>
            </a:r>
          </a:p>
          <a:p>
            <a:pPr marL="0">
              <a:spcBef>
                <a:spcPts val="600"/>
              </a:spcBef>
            </a:pPr>
            <a:r>
              <a:rPr lang="en-US" sz="1200" dirty="0">
                <a:solidFill>
                  <a:schemeClr val="tx1"/>
                </a:solidFill>
              </a:rPr>
              <a:t>Los Angeles - 46</a:t>
            </a:r>
          </a:p>
          <a:p>
            <a:pPr marL="0">
              <a:spcBef>
                <a:spcPts val="600"/>
              </a:spcBef>
            </a:pPr>
            <a:r>
              <a:rPr lang="en-US" sz="1200" dirty="0">
                <a:solidFill>
                  <a:schemeClr val="tx1"/>
                </a:solidFill>
              </a:rPr>
              <a:t>Marin - 2</a:t>
            </a:r>
          </a:p>
          <a:p>
            <a:pPr marL="0">
              <a:spcBef>
                <a:spcPts val="600"/>
              </a:spcBef>
            </a:pPr>
            <a:r>
              <a:rPr lang="en-US" sz="1200" dirty="0">
                <a:solidFill>
                  <a:schemeClr val="tx1"/>
                </a:solidFill>
              </a:rPr>
              <a:t>Merced - 6</a:t>
            </a:r>
          </a:p>
          <a:p>
            <a:pPr marL="0">
              <a:spcBef>
                <a:spcPts val="600"/>
              </a:spcBef>
            </a:pPr>
            <a:r>
              <a:rPr lang="en-US" sz="1200" dirty="0">
                <a:solidFill>
                  <a:schemeClr val="tx1"/>
                </a:solidFill>
              </a:rPr>
              <a:t>Monterey - 5</a:t>
            </a:r>
          </a:p>
          <a:p>
            <a:pPr marL="0">
              <a:spcBef>
                <a:spcPts val="600"/>
              </a:spcBef>
            </a:pPr>
            <a:r>
              <a:rPr lang="en-US" sz="1200" dirty="0">
                <a:solidFill>
                  <a:schemeClr val="tx1"/>
                </a:solidFill>
              </a:rPr>
              <a:t>Orange - 4</a:t>
            </a:r>
          </a:p>
          <a:p>
            <a:pPr marL="0">
              <a:spcBef>
                <a:spcPts val="600"/>
              </a:spcBef>
            </a:pPr>
            <a:r>
              <a:rPr lang="en-US" sz="1200" dirty="0">
                <a:solidFill>
                  <a:schemeClr val="tx1"/>
                </a:solidFill>
              </a:rPr>
              <a:t>Plumas - 3</a:t>
            </a:r>
          </a:p>
          <a:p>
            <a:pPr marL="0">
              <a:spcBef>
                <a:spcPts val="600"/>
              </a:spcBef>
            </a:pPr>
            <a:r>
              <a:rPr lang="en-US" sz="1200" dirty="0">
                <a:solidFill>
                  <a:schemeClr val="tx1"/>
                </a:solidFill>
              </a:rPr>
              <a:t>Sacramento - 3</a:t>
            </a:r>
          </a:p>
          <a:p>
            <a:pPr marL="0">
              <a:spcBef>
                <a:spcPts val="600"/>
              </a:spcBef>
            </a:pPr>
            <a:r>
              <a:rPr lang="en-US" sz="1200" dirty="0">
                <a:solidFill>
                  <a:schemeClr val="tx1"/>
                </a:solidFill>
              </a:rPr>
              <a:t>San Diego - 7</a:t>
            </a:r>
          </a:p>
          <a:p>
            <a:pPr marL="0">
              <a:spcBef>
                <a:spcPts val="600"/>
              </a:spcBef>
            </a:pPr>
            <a:r>
              <a:rPr lang="en-US" sz="1200" dirty="0">
                <a:solidFill>
                  <a:schemeClr val="tx1"/>
                </a:solidFill>
              </a:rPr>
              <a:t>San Joaquin - 2</a:t>
            </a:r>
          </a:p>
          <a:p>
            <a:pPr marL="0">
              <a:spcBef>
                <a:spcPts val="600"/>
              </a:spcBef>
            </a:pPr>
            <a:r>
              <a:rPr lang="en-US" sz="1200" dirty="0">
                <a:solidFill>
                  <a:schemeClr val="tx1"/>
                </a:solidFill>
              </a:rPr>
              <a:t>Santa Barbara - 2</a:t>
            </a:r>
          </a:p>
          <a:p>
            <a:pPr marL="0">
              <a:spcBef>
                <a:spcPts val="600"/>
              </a:spcBef>
            </a:pPr>
            <a:r>
              <a:rPr lang="en-US" sz="1200" dirty="0">
                <a:solidFill>
                  <a:schemeClr val="tx1"/>
                </a:solidFill>
              </a:rPr>
              <a:t>Santa Cruz - 1</a:t>
            </a:r>
          </a:p>
          <a:p>
            <a:pPr marL="0">
              <a:spcBef>
                <a:spcPts val="600"/>
              </a:spcBef>
            </a:pPr>
            <a:r>
              <a:rPr lang="en-US" sz="1200" dirty="0">
                <a:solidFill>
                  <a:schemeClr val="tx1"/>
                </a:solidFill>
              </a:rPr>
              <a:t>Siskiyou - 2</a:t>
            </a:r>
          </a:p>
          <a:p>
            <a:pPr marL="0">
              <a:spcBef>
                <a:spcPts val="600"/>
              </a:spcBef>
            </a:pPr>
            <a:r>
              <a:rPr lang="en-US" sz="1200" dirty="0">
                <a:solidFill>
                  <a:schemeClr val="tx1"/>
                </a:solidFill>
              </a:rPr>
              <a:t>Sonoma - 1</a:t>
            </a:r>
          </a:p>
          <a:p>
            <a:pPr marL="0">
              <a:spcBef>
                <a:spcPts val="600"/>
              </a:spcBef>
            </a:pPr>
            <a:r>
              <a:rPr lang="en-US" sz="1200" dirty="0">
                <a:solidFill>
                  <a:schemeClr val="tx1"/>
                </a:solidFill>
              </a:rPr>
              <a:t>Sutter - 1</a:t>
            </a:r>
          </a:p>
          <a:p>
            <a:pPr marL="0">
              <a:spcBef>
                <a:spcPts val="600"/>
              </a:spcBef>
            </a:pPr>
            <a:r>
              <a:rPr lang="en-US" sz="1200" dirty="0">
                <a:solidFill>
                  <a:schemeClr val="tx1"/>
                </a:solidFill>
              </a:rPr>
              <a:t>Tuolumne - 2</a:t>
            </a:r>
          </a:p>
          <a:p>
            <a:pPr marL="0">
              <a:spcBef>
                <a:spcPts val="600"/>
              </a:spcBef>
            </a:pPr>
            <a:r>
              <a:rPr lang="en-US" sz="1200" dirty="0">
                <a:solidFill>
                  <a:schemeClr val="tx1"/>
                </a:solidFill>
              </a:rPr>
              <a:t>Ventura - 3</a:t>
            </a:r>
          </a:p>
          <a:p>
            <a:pPr marL="0">
              <a:spcBef>
                <a:spcPts val="600"/>
              </a:spcBef>
            </a:pPr>
            <a:r>
              <a:rPr lang="en-US" sz="1200" dirty="0">
                <a:solidFill>
                  <a:schemeClr val="tx1"/>
                </a:solidFill>
              </a:rPr>
              <a:t>Yuba - 2</a:t>
            </a:r>
          </a:p>
        </p:txBody>
      </p:sp>
    </p:spTree>
    <p:extLst>
      <p:ext uri="{BB962C8B-B14F-4D97-AF65-F5344CB8AC3E}">
        <p14:creationId xmlns:p14="http://schemas.microsoft.com/office/powerpoint/2010/main" val="1908189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41CEA-5795-4EB1-85FB-8C3A14055968}"/>
              </a:ext>
            </a:extLst>
          </p:cNvPr>
          <p:cNvSpPr>
            <a:spLocks noGrp="1"/>
          </p:cNvSpPr>
          <p:nvPr>
            <p:ph type="title"/>
          </p:nvPr>
        </p:nvSpPr>
        <p:spPr>
          <a:xfrm>
            <a:off x="519820" y="299253"/>
            <a:ext cx="11152360" cy="1325563"/>
          </a:xfrm>
        </p:spPr>
        <p:txBody>
          <a:bodyPr/>
          <a:lstStyle/>
          <a:p>
            <a:r>
              <a:rPr lang="en-US" b="1" dirty="0">
                <a:solidFill>
                  <a:schemeClr val="tx1"/>
                </a:solidFill>
                <a:cs typeface="Calibri Light" panose="020F0302020204030204" pitchFamily="34" charset="0"/>
              </a:rPr>
              <a:t>CDE’s Field Operations Unit Role</a:t>
            </a:r>
          </a:p>
        </p:txBody>
      </p:sp>
      <p:sp>
        <p:nvSpPr>
          <p:cNvPr id="3" name="Content Placeholder 2">
            <a:extLst>
              <a:ext uri="{FF2B5EF4-FFF2-40B4-BE49-F238E27FC236}">
                <a16:creationId xmlns:a16="http://schemas.microsoft.com/office/drawing/2014/main" id="{ECE63BCD-F44B-4EF3-B4E0-C1D4D864A675}"/>
              </a:ext>
            </a:extLst>
          </p:cNvPr>
          <p:cNvSpPr>
            <a:spLocks noGrp="1"/>
          </p:cNvSpPr>
          <p:nvPr>
            <p:ph idx="1"/>
          </p:nvPr>
        </p:nvSpPr>
        <p:spPr>
          <a:xfrm>
            <a:off x="519820" y="1530035"/>
            <a:ext cx="10916970" cy="4915936"/>
          </a:xfrm>
        </p:spPr>
        <p:txBody>
          <a:bodyPr/>
          <a:lstStyle/>
          <a:p>
            <a:r>
              <a:rPr lang="en-US" altLang="en-US" sz="2800" i="1" dirty="0">
                <a:solidFill>
                  <a:schemeClr val="tx1"/>
                </a:solidFill>
                <a:latin typeface="Calibri" panose="020F0502020204030204" pitchFamily="34" charset="0"/>
                <a:cs typeface="Calibri" panose="020F0502020204030204" pitchFamily="34" charset="0"/>
              </a:rPr>
              <a:t>Education Code</a:t>
            </a:r>
            <a:r>
              <a:rPr lang="en-US" altLang="en-US" sz="2800" dirty="0">
                <a:solidFill>
                  <a:schemeClr val="tx1"/>
                </a:solidFill>
                <a:latin typeface="Calibri" panose="020F0502020204030204" pitchFamily="34" charset="0"/>
                <a:cs typeface="Calibri" panose="020F0502020204030204" pitchFamily="34" charset="0"/>
              </a:rPr>
              <a:t>, Section 17251</a:t>
            </a:r>
          </a:p>
          <a:p>
            <a:pPr lvl="1"/>
            <a:r>
              <a:rPr lang="en-US" altLang="en-US" i="1" dirty="0">
                <a:solidFill>
                  <a:schemeClr val="tx1"/>
                </a:solidFill>
                <a:latin typeface="Calibri" panose="020F0502020204030204" pitchFamily="34" charset="0"/>
                <a:cs typeface="Calibri" panose="020F0502020204030204" pitchFamily="34" charset="0"/>
              </a:rPr>
              <a:t>"...develop standards for use by school districts in the selection of school sites.“</a:t>
            </a:r>
          </a:p>
          <a:p>
            <a:pPr lvl="1"/>
            <a:r>
              <a:rPr lang="en-US" altLang="en-US" dirty="0">
                <a:solidFill>
                  <a:schemeClr val="tx1"/>
                </a:solidFill>
                <a:latin typeface="Calibri" panose="020F0502020204030204" pitchFamily="34" charset="0"/>
                <a:cs typeface="Calibri" panose="020F0502020204030204" pitchFamily="34" charset="0"/>
              </a:rPr>
              <a:t>“…</a:t>
            </a:r>
            <a:r>
              <a:rPr lang="en-US" altLang="en-US" i="1" dirty="0">
                <a:solidFill>
                  <a:schemeClr val="tx1"/>
                </a:solidFill>
                <a:latin typeface="Calibri" panose="020F0502020204030204" pitchFamily="34" charset="0"/>
                <a:cs typeface="Calibri" panose="020F0502020204030204" pitchFamily="34" charset="0"/>
              </a:rPr>
              <a:t>establish standards for use by school districts to ensure the design and construction of school facilities are educationally appropriate and promote school safety.”</a:t>
            </a:r>
          </a:p>
          <a:p>
            <a:r>
              <a:rPr lang="en-US" altLang="en-US" sz="2800" i="1" dirty="0">
                <a:solidFill>
                  <a:schemeClr val="tx1"/>
                </a:solidFill>
                <a:latin typeface="Calibri" panose="020F0502020204030204" pitchFamily="34" charset="0"/>
                <a:cs typeface="Calibri" panose="020F0502020204030204" pitchFamily="34" charset="0"/>
              </a:rPr>
              <a:t>California</a:t>
            </a:r>
            <a:r>
              <a:rPr lang="en-US" altLang="en-US" sz="2800" dirty="0">
                <a:solidFill>
                  <a:schemeClr val="tx1"/>
                </a:solidFill>
                <a:latin typeface="Calibri" panose="020F0502020204030204" pitchFamily="34" charset="0"/>
                <a:cs typeface="Calibri" panose="020F0502020204030204" pitchFamily="34" charset="0"/>
              </a:rPr>
              <a:t> </a:t>
            </a:r>
            <a:r>
              <a:rPr lang="en-US" altLang="en-US" sz="2800" i="1" dirty="0">
                <a:solidFill>
                  <a:schemeClr val="tx1"/>
                </a:solidFill>
                <a:latin typeface="Calibri" panose="020F0502020204030204" pitchFamily="34" charset="0"/>
                <a:cs typeface="Calibri" panose="020F0502020204030204" pitchFamily="34" charset="0"/>
              </a:rPr>
              <a:t>Code of Regulations</a:t>
            </a:r>
            <a:r>
              <a:rPr lang="en-US" altLang="en-US" sz="2800" dirty="0">
                <a:solidFill>
                  <a:schemeClr val="tx1"/>
                </a:solidFill>
                <a:latin typeface="Calibri" panose="020F0502020204030204" pitchFamily="34" charset="0"/>
                <a:cs typeface="Calibri" panose="020F0502020204030204" pitchFamily="34" charset="0"/>
              </a:rPr>
              <a:t>, Title 5, </a:t>
            </a:r>
          </a:p>
          <a:p>
            <a:pPr lvl="1"/>
            <a:r>
              <a:rPr lang="en-US" altLang="en-US" dirty="0">
                <a:solidFill>
                  <a:schemeClr val="tx1"/>
                </a:solidFill>
                <a:latin typeface="Calibri" panose="020F0502020204030204" pitchFamily="34" charset="0"/>
                <a:cs typeface="Calibri" panose="020F0502020204030204" pitchFamily="34" charset="0"/>
              </a:rPr>
              <a:t>Section 14010 – </a:t>
            </a:r>
            <a:r>
              <a:rPr lang="en-US" dirty="0">
                <a:solidFill>
                  <a:schemeClr val="tx1"/>
                </a:solidFill>
                <a:latin typeface="Calibri" panose="020F0502020204030204" pitchFamily="34" charset="0"/>
                <a:cs typeface="Calibri" panose="020F0502020204030204" pitchFamily="34" charset="0"/>
              </a:rPr>
              <a:t>Standards for School Site Selection</a:t>
            </a:r>
            <a:endParaRPr lang="en-US" altLang="en-US" dirty="0">
              <a:solidFill>
                <a:schemeClr val="tx1"/>
              </a:solidFill>
              <a:latin typeface="Calibri" panose="020F0502020204030204" pitchFamily="34" charset="0"/>
              <a:cs typeface="Calibri" panose="020F0502020204030204" pitchFamily="34" charset="0"/>
            </a:endParaRPr>
          </a:p>
          <a:p>
            <a:pPr lvl="1"/>
            <a:r>
              <a:rPr lang="en-US" altLang="en-US" dirty="0">
                <a:solidFill>
                  <a:schemeClr val="tx1"/>
                </a:solidFill>
                <a:latin typeface="Calibri" panose="020F0502020204030204" pitchFamily="34" charset="0"/>
                <a:cs typeface="Calibri" panose="020F0502020204030204" pitchFamily="34" charset="0"/>
              </a:rPr>
              <a:t>Section 14030 – </a:t>
            </a:r>
            <a:r>
              <a:rPr lang="en-US" dirty="0">
                <a:solidFill>
                  <a:schemeClr val="tx1"/>
                </a:solidFill>
                <a:latin typeface="Calibri" panose="020F0502020204030204" pitchFamily="34" charset="0"/>
                <a:cs typeface="Calibri" panose="020F0502020204030204" pitchFamily="34" charset="0"/>
              </a:rPr>
              <a:t>Standards for Development of Plans for the Design and Construction of School Facilities</a:t>
            </a:r>
            <a:endParaRPr lang="en-US" altLang="en-US" dirty="0">
              <a:solidFill>
                <a:schemeClr val="tx1"/>
              </a:solidFill>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4282009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CA501-A063-4D75-BEAE-8D8064DD19C2}"/>
              </a:ext>
            </a:extLst>
          </p:cNvPr>
          <p:cNvSpPr>
            <a:spLocks noGrp="1"/>
          </p:cNvSpPr>
          <p:nvPr>
            <p:ph type="title"/>
          </p:nvPr>
        </p:nvSpPr>
        <p:spPr/>
        <p:txBody>
          <a:bodyPr/>
          <a:lstStyle/>
          <a:p>
            <a:r>
              <a:rPr lang="en-US" b="1" dirty="0">
                <a:solidFill>
                  <a:schemeClr val="tx1"/>
                </a:solidFill>
              </a:rPr>
              <a:t>“Traditional” Waivers of </a:t>
            </a:r>
            <a:r>
              <a:rPr lang="en-US" b="1" i="1" dirty="0">
                <a:solidFill>
                  <a:schemeClr val="tx1"/>
                </a:solidFill>
              </a:rPr>
              <a:t>Education Code</a:t>
            </a:r>
            <a:endParaRPr lang="en-US" b="1" dirty="0">
              <a:solidFill>
                <a:schemeClr val="tx1"/>
              </a:solidFill>
            </a:endParaRPr>
          </a:p>
        </p:txBody>
      </p:sp>
      <p:sp>
        <p:nvSpPr>
          <p:cNvPr id="3" name="Content Placeholder 2">
            <a:extLst>
              <a:ext uri="{FF2B5EF4-FFF2-40B4-BE49-F238E27FC236}">
                <a16:creationId xmlns:a16="http://schemas.microsoft.com/office/drawing/2014/main" id="{B4B170C9-B2BA-45D6-BBCE-B1A9156725B9}"/>
              </a:ext>
            </a:extLst>
          </p:cNvPr>
          <p:cNvSpPr>
            <a:spLocks noGrp="1"/>
          </p:cNvSpPr>
          <p:nvPr>
            <p:ph idx="1"/>
          </p:nvPr>
        </p:nvSpPr>
        <p:spPr>
          <a:xfrm>
            <a:off x="642026" y="1638300"/>
            <a:ext cx="10953344" cy="4519309"/>
          </a:xfrm>
        </p:spPr>
        <p:txBody>
          <a:bodyPr>
            <a:normAutofit/>
          </a:bodyPr>
          <a:lstStyle/>
          <a:p>
            <a:r>
              <a:rPr lang="en-US" dirty="0">
                <a:solidFill>
                  <a:schemeClr val="tx1"/>
                </a:solidFill>
              </a:rPr>
              <a:t>Exceeding statutorily set bond debt percentage</a:t>
            </a:r>
          </a:p>
          <a:p>
            <a:pPr lvl="1"/>
            <a:r>
              <a:rPr lang="en-US" dirty="0">
                <a:solidFill>
                  <a:schemeClr val="tx1"/>
                </a:solidFill>
              </a:rPr>
              <a:t>Elementary or High School District = 1.25 percent</a:t>
            </a:r>
          </a:p>
          <a:p>
            <a:pPr lvl="1"/>
            <a:r>
              <a:rPr lang="en-US" dirty="0">
                <a:solidFill>
                  <a:schemeClr val="tx1"/>
                </a:solidFill>
              </a:rPr>
              <a:t>Unified School District = 2.5 percent</a:t>
            </a:r>
          </a:p>
          <a:p>
            <a:r>
              <a:rPr lang="en-US" dirty="0">
                <a:solidFill>
                  <a:schemeClr val="tx1"/>
                </a:solidFill>
              </a:rPr>
              <a:t>Sale or lease of surplus property</a:t>
            </a:r>
          </a:p>
          <a:p>
            <a:pPr lvl="1"/>
            <a:r>
              <a:rPr lang="en-US" dirty="0">
                <a:solidFill>
                  <a:schemeClr val="tx1"/>
                </a:solidFill>
              </a:rPr>
              <a:t>Sealed bid requirement</a:t>
            </a:r>
          </a:p>
          <a:p>
            <a:pPr lvl="1"/>
            <a:r>
              <a:rPr lang="en-US" dirty="0">
                <a:solidFill>
                  <a:schemeClr val="tx1"/>
                </a:solidFill>
              </a:rPr>
              <a:t>Request for Proposal</a:t>
            </a:r>
          </a:p>
        </p:txBody>
      </p:sp>
    </p:spTree>
    <p:extLst>
      <p:ext uri="{BB962C8B-B14F-4D97-AF65-F5344CB8AC3E}">
        <p14:creationId xmlns:p14="http://schemas.microsoft.com/office/powerpoint/2010/main" val="638195562"/>
      </p:ext>
    </p:extLst>
  </p:cSld>
  <p:clrMapOvr>
    <a:masterClrMapping/>
  </p:clrMapOvr>
</p:sld>
</file>

<file path=ppt/theme/theme1.xml><?xml version="1.0" encoding="utf-8"?>
<a:theme xmlns:a="http://schemas.openxmlformats.org/drawingml/2006/main" name="CDE Set 1">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DE Set 2">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DE Set 3">
  <a:themeElements>
    <a:clrScheme name="Custom 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DE Set 4">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DE Set 5">
  <a:themeElements>
    <a:clrScheme name="Custom 6">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CDE Set 6">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CDE Set 7">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7647</TotalTime>
  <Words>2374</Words>
  <Application>Microsoft Office PowerPoint</Application>
  <PresentationFormat>Widescreen</PresentationFormat>
  <Paragraphs>264</Paragraphs>
  <Slides>30</Slides>
  <Notes>11</Notes>
  <HiddenSlides>0</HiddenSlides>
  <MMClips>0</MMClips>
  <ScaleCrop>false</ScaleCrop>
  <HeadingPairs>
    <vt:vector size="6" baseType="variant">
      <vt:variant>
        <vt:lpstr>Fonts Used</vt:lpstr>
      </vt:variant>
      <vt:variant>
        <vt:i4>4</vt:i4>
      </vt:variant>
      <vt:variant>
        <vt:lpstr>Theme</vt:lpstr>
      </vt:variant>
      <vt:variant>
        <vt:i4>9</vt:i4>
      </vt:variant>
      <vt:variant>
        <vt:lpstr>Slide Titles</vt:lpstr>
      </vt:variant>
      <vt:variant>
        <vt:i4>30</vt:i4>
      </vt:variant>
    </vt:vector>
  </HeadingPairs>
  <TitlesOfParts>
    <vt:vector size="43" baseType="lpstr">
      <vt:lpstr>Arial</vt:lpstr>
      <vt:lpstr>Arial Black</vt:lpstr>
      <vt:lpstr>Calibri</vt:lpstr>
      <vt:lpstr>Calibri Light</vt:lpstr>
      <vt:lpstr>CDE Set 1</vt:lpstr>
      <vt:lpstr>1_Custom Design</vt:lpstr>
      <vt:lpstr>Custom Design</vt:lpstr>
      <vt:lpstr>CDE Set 2</vt:lpstr>
      <vt:lpstr>CDE Set 3</vt:lpstr>
      <vt:lpstr>CDE Set 4</vt:lpstr>
      <vt:lpstr>CDE Set 5</vt:lpstr>
      <vt:lpstr>CDE Set 6</vt:lpstr>
      <vt:lpstr>CDE Set 7</vt:lpstr>
      <vt:lpstr>School Facilities and Transportation Services Division Presentation date (February 23, 2023)</vt:lpstr>
      <vt:lpstr>CDE Organization Chart </vt:lpstr>
      <vt:lpstr>School Facilities and Transportation  Services Division</vt:lpstr>
      <vt:lpstr>Conference Office Hours with the CDE</vt:lpstr>
      <vt:lpstr>Workshops</vt:lpstr>
      <vt:lpstr>Over 95 Years developing  “schoolhouse” standards</vt:lpstr>
      <vt:lpstr>Plans Approved in  FY 1929-1930</vt:lpstr>
      <vt:lpstr>CDE’s Field Operations Unit Role</vt:lpstr>
      <vt:lpstr>“Traditional” Waivers of Education Code</vt:lpstr>
      <vt:lpstr>School District Organization Items</vt:lpstr>
      <vt:lpstr>Emergency Services Team</vt:lpstr>
      <vt:lpstr>Emergency Services: SERS</vt:lpstr>
      <vt:lpstr>ESSER I, ESSER II, ESSER III and GEER I </vt:lpstr>
      <vt:lpstr>Preapproval Application</vt:lpstr>
      <vt:lpstr>ESSER</vt:lpstr>
      <vt:lpstr>Green Schoolyard Grants California Department of Forestry  and Fire Protection </vt:lpstr>
      <vt:lpstr>Facility Master Planning</vt:lpstr>
      <vt:lpstr>Center for Cities and Schools Presentation on: School District Educational Facility Master Planning</vt:lpstr>
      <vt:lpstr>California Preschool, Transitional, Kindergarten and Full-Day Kindergarten Facilities Grant Program Funding  </vt:lpstr>
      <vt:lpstr>Early Learning Facilities What is CDE’s Role?</vt:lpstr>
      <vt:lpstr>Flood Resources </vt:lpstr>
      <vt:lpstr>The Menstrual Equity for All Act:  A Handbook for California Public School Districts January 2023 </vt:lpstr>
      <vt:lpstr>Tips and Reminders for Project Submissions</vt:lpstr>
      <vt:lpstr>CDEbox Web Page</vt:lpstr>
      <vt:lpstr>Common Areas With Missing or Inaccurate Information in Project Submittals - Plans</vt:lpstr>
      <vt:lpstr>Common Areas With Missing or Inaccurate Information in Project Submittals - Sites</vt:lpstr>
      <vt:lpstr>Best Practices for Submitting SFPD Forms</vt:lpstr>
      <vt:lpstr>Best Practices for Submitting Drawings</vt:lpstr>
      <vt:lpstr>Best Practices for Submitting Drawings (cont.)</vt:lpstr>
      <vt:lpstr>Tips for Making Drawings Easier to Review</vt:lpstr>
    </vt:vector>
  </TitlesOfParts>
  <Company>California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CASH 2023 CDE School Facilities Division Update - Facilities (CA Dept of Education)</dc:title>
  <dc:subject>CDE PowerPoint used at the 2023 Coalition for Adequate School Housing Conference.</dc:subject>
  <dc:creator>sclaus</dc:creator>
  <cp:keywords>CASH, cde, school, district, annual</cp:keywords>
  <cp:lastModifiedBy>Lue Yang</cp:lastModifiedBy>
  <cp:revision>119</cp:revision>
  <dcterms:created xsi:type="dcterms:W3CDTF">2020-08-25T03:09:04Z</dcterms:created>
  <dcterms:modified xsi:type="dcterms:W3CDTF">2023-04-06T23:59:52Z</dcterms:modified>
</cp:coreProperties>
</file>