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4" r:id="rId6"/>
    <p:sldMasterId id="2147483680" r:id="rId7"/>
    <p:sldMasterId id="2147483687" r:id="rId8"/>
    <p:sldMasterId id="2147483694" r:id="rId9"/>
  </p:sldMasterIdLst>
  <p:notesMasterIdLst>
    <p:notesMasterId r:id="rId66"/>
  </p:notesMasterIdLst>
  <p:handoutMasterIdLst>
    <p:handoutMasterId r:id="rId67"/>
  </p:handoutMasterIdLst>
  <p:sldIdLst>
    <p:sldId id="257" r:id="rId10"/>
    <p:sldId id="467" r:id="rId11"/>
    <p:sldId id="1330" r:id="rId12"/>
    <p:sldId id="1145" r:id="rId13"/>
    <p:sldId id="1309" r:id="rId14"/>
    <p:sldId id="1283" r:id="rId15"/>
    <p:sldId id="1314" r:id="rId16"/>
    <p:sldId id="1074" r:id="rId17"/>
    <p:sldId id="1310" r:id="rId18"/>
    <p:sldId id="1248" r:id="rId19"/>
    <p:sldId id="1243" r:id="rId20"/>
    <p:sldId id="1297" r:id="rId21"/>
    <p:sldId id="1221" r:id="rId22"/>
    <p:sldId id="1180" r:id="rId23"/>
    <p:sldId id="1312" r:id="rId24"/>
    <p:sldId id="1261" r:id="rId25"/>
    <p:sldId id="1234" r:id="rId26"/>
    <p:sldId id="1299" r:id="rId27"/>
    <p:sldId id="1298" r:id="rId28"/>
    <p:sldId id="1294" r:id="rId29"/>
    <p:sldId id="1302" r:id="rId30"/>
    <p:sldId id="1151" r:id="rId31"/>
    <p:sldId id="1307" r:id="rId32"/>
    <p:sldId id="1321" r:id="rId33"/>
    <p:sldId id="1308" r:id="rId34"/>
    <p:sldId id="1317" r:id="rId35"/>
    <p:sldId id="1327" r:id="rId36"/>
    <p:sldId id="1323" r:id="rId37"/>
    <p:sldId id="1211" r:id="rId38"/>
    <p:sldId id="1285" r:id="rId39"/>
    <p:sldId id="1305" r:id="rId40"/>
    <p:sldId id="1311" r:id="rId41"/>
    <p:sldId id="1288" r:id="rId42"/>
    <p:sldId id="1324" r:id="rId43"/>
    <p:sldId id="1186" r:id="rId44"/>
    <p:sldId id="1320" r:id="rId45"/>
    <p:sldId id="1176" r:id="rId46"/>
    <p:sldId id="1328" r:id="rId47"/>
    <p:sldId id="1291" r:id="rId48"/>
    <p:sldId id="1313" r:id="rId49"/>
    <p:sldId id="1200" r:id="rId50"/>
    <p:sldId id="1286" r:id="rId51"/>
    <p:sldId id="1242" r:id="rId52"/>
    <p:sldId id="1287" r:id="rId53"/>
    <p:sldId id="1304" r:id="rId54"/>
    <p:sldId id="1293" r:id="rId55"/>
    <p:sldId id="1296" r:id="rId56"/>
    <p:sldId id="1259" r:id="rId57"/>
    <p:sldId id="1322" r:id="rId58"/>
    <p:sldId id="1306" r:id="rId59"/>
    <p:sldId id="1315" r:id="rId60"/>
    <p:sldId id="1325" r:id="rId61"/>
    <p:sldId id="719" r:id="rId62"/>
    <p:sldId id="1326" r:id="rId63"/>
    <p:sldId id="1329" r:id="rId64"/>
    <p:sldId id="280" r:id="rId65"/>
  </p:sldIdLst>
  <p:sldSz cx="12192000" cy="6858000"/>
  <p:notesSz cx="36385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4F803-5A6F-2E7E-7E29-2559A9EC802B}" name="Gurjeet Barayah" initials="GB" userId="S::gbarayah@cde.ca.gov::9f2ac913-1a8b-4a66-a22c-439907f75afc" providerId="AD"/>
  <p188:author id="{519EFC43-57F5-7005-1DBA-ECD254C7D621}" name="Katie Tully" initials="KT" userId="S::ktully@cde.ca.gov::7670ab16-3e6c-406e-adf6-d517c57dee42" providerId="AD"/>
  <p188:author id="{14EB3F47-E8A0-76BC-EFCA-60F016BA1C1C}" name="Antonia Romeo" initials="AR" userId="S::aromeo@cde.ca.gov::43f6a7ef-1d1b-4fd3-b9b7-6a29b7811e3b" providerId="AD"/>
  <p188:author id="{3B3F5F4B-A109-8FDD-5CFA-6471E40F7D40}" name="Andrea Bricker" initials="AB" userId="S::abricker@cde.ca.gov::7bb8ef03-fbaa-4082-a8f7-72812376991d" providerId="AD"/>
  <p188:author id="{128C1E63-3F64-C15C-12FF-628969E19160}" name="David Hazeleaf" initials="DH" userId="S::dhazeleaf@cde.ca.gov::103f155c-cccf-402d-a16e-1f125a487ba0" providerId="AD"/>
  <p188:author id="{AFF1316D-4A11-37EE-308F-A73403297BCA}" name="Julie BoarerPitchford" initials="JB" userId="S::jboarerpitchford@cde.ca.gov::e0699bf6-fc75-4ea3-af55-390d8bbb474b" providerId="AD"/>
  <p188:author id="{29842B8C-05D0-BB78-A699-B55242EFAD82}" name="Jackie Richardson" initials="JR" userId="S::jrichardson@cde.ca.gov::742f5f05-9b21-4506-bb18-0db7d346917c" providerId="AD"/>
  <p188:author id="{5590C2B2-9B0C-7D2A-383D-F7AA565CCACA}" name="Michael Danzik" initials="MD" userId="S::mdanzik@cde.ca.gov::69267e04-4319-439b-8d21-d16a30c5f2eb" providerId="AD"/>
  <p188:author id="{1FFE76BA-72F6-266C-07D2-207DA4F27833}" name="Kim Frinzell" initials="KF" userId="S::kfrinzell@cde.ca.gov::5aec74cc-6eb7-4b09-a269-1f8b68920ac6" providerId="AD"/>
  <p188:author id="{CA98AABC-BF54-80A5-94E5-4EBBFB83D0C3}" name="Antonia Romeo" initials="AR" userId="Antonia Romeo" providerId="None"/>
  <p188:author id="{B72E18C2-3BAC-550D-47D1-130714C251B8}" name="Carrie Robinson" initials="CR" userId="S::crobinson@cde.ca.gov::0d5d200b-6a15-4aa4-a8ec-30289feb9bed" providerId="AD"/>
  <p188:author id="{053439D6-139F-C536-E43F-3C030E4A2D95}" name="Michael Salazar" initials="MS" userId="S::msalazar@cde.ca.gov::8d19f5b4-d4a5-45ed-9381-49e007a6b497" providerId="AD"/>
  <p188:author id="{78296AE9-11F8-AE7D-5A7B-2C4F53E0B81C}" name="Christina Volkoff-Shoemaker" initials="CV" userId="S::cvolkoffshoemaker@cde.ca.gov::b3ed5749-55b9-43e7-95dc-bdf74838bc1c" providerId="AD"/>
  <p188:author id="{88761EF1-0D29-41A5-D78D-82D122470589}" name="Bart Lyszkiewicz" initials="BL" userId="S::blyszkiewicz@cde.ca.gov::d7aa0cf3-a2ab-4c5d-a38e-9cecf88846ab" providerId="AD"/>
  <p188:author id="{DF28B6FA-E9CE-82B9-458A-9A5BF9B2E64D}" name="Amy Bell" initials="AB" userId="S::abell@cde.ca.gov::0bf6322f-c88d-4113-aae2-798ffcd8d8f2" providerId="AD"/>
  <p188:author id="{50D44EFD-152D-9CFA-3710-CF9C75838B18}" name="Crystal Young" initials="CY" userId="S::cyoung@cde.ca.gov::7ad1548b-20ae-498d-91e3-e8660fa67f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kie Richardson" initials="JR" lastIdx="3" clrIdx="0">
    <p:extLst>
      <p:ext uri="{19B8F6BF-5375-455C-9EA6-DF929625EA0E}">
        <p15:presenceInfo xmlns:p15="http://schemas.microsoft.com/office/powerpoint/2012/main" userId="S-1-5-21-2608872058-1432505909-2668327341-30791" providerId="AD"/>
      </p:ext>
    </p:extLst>
  </p:cmAuthor>
  <p:cmAuthor id="2" name="Gurjeet Barayah" initials="GB" lastIdx="19" clrIdx="1">
    <p:extLst>
      <p:ext uri="{19B8F6BF-5375-455C-9EA6-DF929625EA0E}">
        <p15:presenceInfo xmlns:p15="http://schemas.microsoft.com/office/powerpoint/2012/main" userId="S::gbarayah@cde.ca.gov::9f2ac913-1a8b-4a66-a22c-439907f75afc" providerId="AD"/>
      </p:ext>
    </p:extLst>
  </p:cmAuthor>
  <p:cmAuthor id="3" name="David Hazeleaf" initials="DH" lastIdx="6" clrIdx="2">
    <p:extLst>
      <p:ext uri="{19B8F6BF-5375-455C-9EA6-DF929625EA0E}">
        <p15:presenceInfo xmlns:p15="http://schemas.microsoft.com/office/powerpoint/2012/main" userId="S::dhazeleaf@cde.ca.gov::103f155c-cccf-402d-a16e-1f125a487ba0" providerId="AD"/>
      </p:ext>
    </p:extLst>
  </p:cmAuthor>
  <p:cmAuthor id="4" name="Kim Frinzell" initials="KF" lastIdx="5" clrIdx="3">
    <p:extLst>
      <p:ext uri="{19B8F6BF-5375-455C-9EA6-DF929625EA0E}">
        <p15:presenceInfo xmlns:p15="http://schemas.microsoft.com/office/powerpoint/2012/main" userId="S::kfrinzell@cde.ca.gov::5aec74cc-6eb7-4b09-a269-1f8b68920ac6" providerId="AD"/>
      </p:ext>
    </p:extLst>
  </p:cmAuthor>
  <p:cmAuthor id="5" name="Julie BoarerPitchford" initials="JB" lastIdx="3" clrIdx="4">
    <p:extLst>
      <p:ext uri="{19B8F6BF-5375-455C-9EA6-DF929625EA0E}">
        <p15:presenceInfo xmlns:p15="http://schemas.microsoft.com/office/powerpoint/2012/main" userId="S::jboarerpitchford@cde.ca.gov::e0699bf6-fc75-4ea3-af55-390d8bbb474b" providerId="AD"/>
      </p:ext>
    </p:extLst>
  </p:cmAuthor>
  <p:cmAuthor id="6" name="Michael Danzik" initials="MD" lastIdx="3" clrIdx="5">
    <p:extLst>
      <p:ext uri="{19B8F6BF-5375-455C-9EA6-DF929625EA0E}">
        <p15:presenceInfo xmlns:p15="http://schemas.microsoft.com/office/powerpoint/2012/main" userId="S-1-5-21-2608872058-1432505909-2668327341-5384" providerId="AD"/>
      </p:ext>
    </p:extLst>
  </p:cmAuthor>
  <p:cmAuthor id="7" name="Andrea Bricker" initials="AB" lastIdx="1" clrIdx="6">
    <p:extLst>
      <p:ext uri="{19B8F6BF-5375-455C-9EA6-DF929625EA0E}">
        <p15:presenceInfo xmlns:p15="http://schemas.microsoft.com/office/powerpoint/2012/main" userId="S-1-5-21-2608872058-1432505909-2668327341-34481" providerId="AD"/>
      </p:ext>
    </p:extLst>
  </p:cmAuthor>
  <p:cmAuthor id="8" name="Andrea Bricker" initials="AB [2]" lastIdx="32" clrIdx="7">
    <p:extLst>
      <p:ext uri="{19B8F6BF-5375-455C-9EA6-DF929625EA0E}">
        <p15:presenceInfo xmlns:p15="http://schemas.microsoft.com/office/powerpoint/2012/main" userId="S::abricker@cde.ca.gov::7bb8ef03-fbaa-4082-a8f7-72812376991d" providerId="AD"/>
      </p:ext>
    </p:extLst>
  </p:cmAuthor>
  <p:cmAuthor id="9" name="Christina Volkoff-Shoemaker" initials="CV" lastIdx="1" clrIdx="8">
    <p:extLst>
      <p:ext uri="{19B8F6BF-5375-455C-9EA6-DF929625EA0E}">
        <p15:presenceInfo xmlns:p15="http://schemas.microsoft.com/office/powerpoint/2012/main" userId="S::cvolkoffshoemaker@cde.ca.gov::b3ed5749-55b9-43e7-95dc-bdf74838bc1c" providerId="AD"/>
      </p:ext>
    </p:extLst>
  </p:cmAuthor>
  <p:cmAuthor id="10" name="Marisa Montes" initials="MM" lastIdx="1" clrIdx="9">
    <p:extLst>
      <p:ext uri="{19B8F6BF-5375-455C-9EA6-DF929625EA0E}">
        <p15:presenceInfo xmlns:p15="http://schemas.microsoft.com/office/powerpoint/2012/main" userId="S::mmontes@cde.ca.gov::bd66fe21-13aa-4e8f-b997-050295787f74" providerId="AD"/>
      </p:ext>
    </p:extLst>
  </p:cmAuthor>
  <p:cmAuthor id="11" name="Angelica Foronda" initials="AF" lastIdx="1" clrIdx="10">
    <p:extLst>
      <p:ext uri="{19B8F6BF-5375-455C-9EA6-DF929625EA0E}">
        <p15:presenceInfo xmlns:p15="http://schemas.microsoft.com/office/powerpoint/2012/main" userId="S::aforonda@cde.ca.gov::80a1688f-7eb4-48be-8ff6-ed8ad08efdc0" providerId="AD"/>
      </p:ext>
    </p:extLst>
  </p:cmAuthor>
  <p:cmAuthor id="12" name="Tara Masse" initials="TM" lastIdx="1" clrIdx="11">
    <p:extLst>
      <p:ext uri="{19B8F6BF-5375-455C-9EA6-DF929625EA0E}">
        <p15:presenceInfo xmlns:p15="http://schemas.microsoft.com/office/powerpoint/2012/main" userId="S::tmasse@cde.ca.gov::08c15e02-2ed7-47a1-9685-a9d6fb44a115" providerId="AD"/>
      </p:ext>
    </p:extLst>
  </p:cmAuthor>
  <p:cmAuthor id="13" name="Crystal Young" initials="CY" lastIdx="6" clrIdx="12">
    <p:extLst>
      <p:ext uri="{19B8F6BF-5375-455C-9EA6-DF929625EA0E}">
        <p15:presenceInfo xmlns:p15="http://schemas.microsoft.com/office/powerpoint/2012/main" userId="S::cyoung@cde.ca.gov::7ad1548b-20ae-498d-91e3-e8660fa67fe4" providerId="AD"/>
      </p:ext>
    </p:extLst>
  </p:cmAuthor>
  <p:cmAuthor id="14" name="Amy Bell" initials="AB" lastIdx="3" clrIdx="13">
    <p:extLst>
      <p:ext uri="{19B8F6BF-5375-455C-9EA6-DF929625EA0E}">
        <p15:presenceInfo xmlns:p15="http://schemas.microsoft.com/office/powerpoint/2012/main" userId="S::abell@cde.ca.gov::0bf6322f-c88d-4113-aae2-798ffcd8d8f2" providerId="AD"/>
      </p:ext>
    </p:extLst>
  </p:cmAuthor>
  <p:cmAuthor id="15" name="Jackie Richardson" initials="JR [2]" lastIdx="17" clrIdx="14">
    <p:extLst>
      <p:ext uri="{19B8F6BF-5375-455C-9EA6-DF929625EA0E}">
        <p15:presenceInfo xmlns:p15="http://schemas.microsoft.com/office/powerpoint/2012/main" userId="S::jrichardson@cde.ca.gov::742f5f05-9b21-4506-bb18-0db7d346917c" providerId="AD"/>
      </p:ext>
    </p:extLst>
  </p:cmAuthor>
  <p:cmAuthor id="16" name="Carrie Robinson" initials="CR" lastIdx="4" clrIdx="15">
    <p:extLst>
      <p:ext uri="{19B8F6BF-5375-455C-9EA6-DF929625EA0E}">
        <p15:presenceInfo xmlns:p15="http://schemas.microsoft.com/office/powerpoint/2012/main" userId="S::crobinson@cde.ca.gov::0d5d200b-6a15-4aa4-a8ec-30289feb9b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1C10F"/>
    <a:srgbClr val="3399FF"/>
    <a:srgbClr val="87A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B4024-5B98-40DC-B0F8-F1BA5D8C77C4}" v="46" dt="2023-04-19T19:00:24.156"/>
    <p1510:client id="{0EE86176-3824-4F53-B8D2-9A6E69014898}" v="42" dt="2023-04-24T16:36:34.362"/>
    <p1510:client id="{1020A191-C67D-4DBF-AC12-20DE21170BC5}" v="13" dt="2023-04-21T21:20:41.778"/>
    <p1510:client id="{1557D595-FBBC-4FA4-4AFB-99375940D688}" v="1018" dt="2023-04-20T20:25:06.619"/>
    <p1510:client id="{18C7E67D-7441-625A-4E15-621C4A8D74D8}" v="1" dt="2023-04-17T16:17:48.431"/>
    <p1510:client id="{1A8FA7B0-E4FE-47E6-8B15-05F534B17CE6}" v="436" dt="2023-04-18T04:58:57.522"/>
    <p1510:client id="{1B391653-0272-7AB9-CD00-EA29A56CEADF}" v="274" dt="2023-04-24T14:32:02.621"/>
    <p1510:client id="{261D2CC1-0C3D-1A5D-1CBE-2DA10190BD3E}" v="1" dt="2023-04-20T22:27:55.073"/>
    <p1510:client id="{2C1910B0-1C82-4B99-9D90-9E81CB05EFBE}" v="1" dt="2023-04-24T14:40:07.783"/>
    <p1510:client id="{2EAF48A7-18FF-44AB-A2FA-6E44C39B870D}" v="10" dt="2023-04-25T13:17:28.286"/>
    <p1510:client id="{3163008A-FD58-7047-B289-E01B3176725E}" v="35" dt="2023-04-19T20:01:04.036"/>
    <p1510:client id="{38E958F5-607B-4EFD-8022-01897743C083}" v="1" dt="2023-04-18T15:41:00.514"/>
    <p1510:client id="{3E11AE16-2C2A-EA0D-D3E1-772B4D8D0827}" v="3" dt="2023-04-20T17:39:39.101"/>
    <p1510:client id="{4F5C3F3C-D08A-A5BC-79C5-4DEB9A0CD121}" v="144" dt="2023-04-19T18:52:34.641"/>
    <p1510:client id="{503F7045-D3B9-0370-3EB3-C6B1596E3653}" v="56" dt="2023-04-17T20:10:56.072"/>
    <p1510:client id="{57D4AF79-6D87-465C-8136-9DC987BB7CD1}" v="20" dt="2023-04-18T15:19:55.461"/>
    <p1510:client id="{68B5F51F-8D3D-C999-0730-669246487CE6}" v="752" dt="2023-04-17T18:46:52.679"/>
    <p1510:client id="{6C284A4E-5AE3-7C9C-404E-BDB9C576762C}" v="205" dt="2023-04-19T20:59:33.517"/>
    <p1510:client id="{6D3B6C1E-9391-9824-EB0E-0D0B3C58D2EF}" v="1" dt="2023-04-19T18:56:38.437"/>
    <p1510:client id="{6E5CAA71-2F99-0181-BE58-B830E3611D90}" v="5" dt="2023-04-20T16:42:17.116"/>
    <p1510:client id="{6F1D7493-0B16-4474-8FD2-11A52B6C762C}" v="54" dt="2023-04-19T17:10:53.064"/>
    <p1510:client id="{7550E4DC-D0C9-65C3-3728-49AD92560889}" v="111" dt="2023-04-20T16:46:32.016"/>
    <p1510:client id="{792CDB92-E171-4C14-41A6-FF51B0B76E7E}" v="1181" dt="2023-04-20T21:51:52.408"/>
    <p1510:client id="{7C00E3B8-46C1-49EE-90A5-71FA13C05A0F}" v="4" dt="2023-04-20T16:53:57.817"/>
    <p1510:client id="{7C057554-2B0A-6E94-2C0A-8C8F19BDFD6A}" v="1" dt="2023-04-20T16:42:53.027"/>
    <p1510:client id="{7E58FBB8-DC12-0704-4060-9350C5496DB8}" v="178" dt="2023-04-20T22:11:57.331"/>
    <p1510:client id="{80CE32B6-CBD4-4DC0-A0EB-AF1752E495C6}" v="1" dt="2023-04-26T15:58:33.717"/>
    <p1510:client id="{8BC5507A-7C6F-DCE2-5792-523E312497F0}" v="2" dt="2023-04-20T15:46:28.437"/>
    <p1510:client id="{8E10E200-4196-4A72-9EFA-65C90453BDEA}" v="17" dt="2023-04-24T13:57:56.770"/>
    <p1510:client id="{917D4C40-AD77-4723-9680-DFFEE2924458}" v="162" dt="2023-04-20T02:04:20.192"/>
    <p1510:client id="{94AA5EE7-9C76-42CB-AFD3-DBC5ACFFC8AB}" v="381" dt="2023-04-18T21:30:33.248"/>
    <p1510:client id="{9CA5056E-3A5E-4A42-95BE-0E3F5292EBB8}" v="259" dt="2023-04-24T20:24:00.522"/>
    <p1510:client id="{9E79C466-A259-F07F-824E-ECE2EB1693DA}" v="360" dt="2023-04-20T15:59:36.723"/>
    <p1510:client id="{9FB3EF2C-D483-C211-8658-3816B3281A77}" v="47" dt="2023-04-20T15:35:43.093"/>
    <p1510:client id="{A3E369CE-1137-46F5-AF6B-2756708196EF}" v="125" dt="2023-04-19T19:31:09.631"/>
    <p1510:client id="{B096964C-4B49-4AB5-AE6B-55305217E7F2}" v="3" dt="2023-04-21T20:09:17.783"/>
    <p1510:client id="{BA1BE711-40A2-84F1-3080-FFC8F54E1F7D}" v="50" dt="2023-04-20T19:50:39.815"/>
    <p1510:client id="{BF4EDF74-9B11-4466-812D-A41836100C4D}" v="3" dt="2023-04-20T03:31:35.715"/>
    <p1510:client id="{BFB979C1-7847-0236-34ED-93E9A07EFFE4}" v="9" dt="2023-04-20T18:39:19.946"/>
    <p1510:client id="{C8B1E819-BFBD-4986-9C4D-B2084A17383B}" v="144" dt="2023-04-21T20:27:36.269"/>
    <p1510:client id="{CA16C9AD-4C3A-40A8-B519-9AD80C7298C5}" v="30" dt="2023-04-18T16:26:36.896"/>
    <p1510:client id="{CD91C0BC-B32F-41DF-994F-830B78566DB2}" v="3" dt="2023-04-18T22:27:12.935"/>
    <p1510:client id="{D0DDE7D8-EA69-C3C0-ACC0-4F1C5F39C67E}" v="2" dt="2023-04-17T17:47:11.222"/>
    <p1510:client id="{D46E3017-E0C1-45E9-AF5B-238A82401471}" v="1" dt="2023-04-20T22:58:36.131"/>
    <p1510:client id="{D55A7045-D31A-4697-BF94-E1D8B06CCC3E}" v="9" dt="2023-04-21T21:31:21.134"/>
    <p1510:client id="{DA851D1B-A7AD-125E-864C-A223610DDF15}" v="5" dt="2023-04-18T18:33:48.188"/>
    <p1510:client id="{DC040D39-D361-49EA-B78C-DAE26824600A}" v="152" dt="2023-04-24T23:50:16.813"/>
    <p1510:client id="{E803BE22-E827-550C-A782-3189D7039DC2}" v="410" dt="2023-04-21T00:12:10.253"/>
    <p1510:client id="{EC712C48-61F9-07BE-623C-ADC0A5864C41}" v="373" dt="2023-04-18T23:46:52.594"/>
    <p1510:client id="{F6C53C86-F64A-4942-922A-7AD69FFEBE18}" v="393" dt="2023-04-20T16:33:13.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17" autoAdjust="0"/>
  </p:normalViewPr>
  <p:slideViewPr>
    <p:cSldViewPr snapToGrid="0">
      <p:cViewPr varScale="1">
        <p:scale>
          <a:sx n="100" d="100"/>
          <a:sy n="100" d="100"/>
        </p:scale>
        <p:origin x="876"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04T22:08:13.850" idx="3">
    <p:pos x="10" y="10"/>
    <p:text>Same comment re asterisk? May need to explain</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06184" cy="8767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2098905" y="0"/>
            <a:ext cx="1606184" cy="876700"/>
          </a:xfrm>
          <a:prstGeom prst="rect">
            <a:avLst/>
          </a:prstGeom>
        </p:spPr>
        <p:txBody>
          <a:bodyPr vert="horz" lIns="91440" tIns="45720" rIns="91440" bIns="45720" rtlCol="0"/>
          <a:lstStyle>
            <a:lvl1pPr algn="r">
              <a:defRPr sz="1200"/>
            </a:lvl1pPr>
          </a:lstStyle>
          <a:p>
            <a:fld id="{AC6494FB-3489-468D-A451-38C7FB0BB2D7}" type="datetimeFigureOut">
              <a:rPr lang="en-US" smtClean="0"/>
              <a:t>5/25/2023</a:t>
            </a:fld>
            <a:endParaRPr lang="en-US" dirty="0"/>
          </a:p>
        </p:txBody>
      </p:sp>
      <p:sp>
        <p:nvSpPr>
          <p:cNvPr id="4" name="Footer Placeholder 3"/>
          <p:cNvSpPr>
            <a:spLocks noGrp="1"/>
          </p:cNvSpPr>
          <p:nvPr>
            <p:ph type="ftr" sz="quarter" idx="2"/>
          </p:nvPr>
        </p:nvSpPr>
        <p:spPr>
          <a:xfrm>
            <a:off x="0" y="16621376"/>
            <a:ext cx="1606184" cy="87669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2098905" y="16621376"/>
            <a:ext cx="1606184" cy="876698"/>
          </a:xfrm>
          <a:prstGeom prst="rect">
            <a:avLst/>
          </a:prstGeom>
        </p:spPr>
        <p:txBody>
          <a:bodyPr vert="horz" lIns="91440" tIns="45720" rIns="91440" bIns="45720" rtlCol="0" anchor="b"/>
          <a:lstStyle>
            <a:lvl1pPr algn="r">
              <a:defRPr sz="1200"/>
            </a:lvl1pPr>
          </a:lstStyle>
          <a:p>
            <a:fld id="{963748F4-3E24-4BA1-83AB-0D46558EED30}" type="slidenum">
              <a:rPr lang="en-US" smtClean="0"/>
              <a:t>‹#›</a:t>
            </a:fld>
            <a:endParaRPr lang="en-US" dirty="0"/>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3525" y="157486"/>
            <a:ext cx="3111500" cy="1751013"/>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223839" y="1997476"/>
            <a:ext cx="3190874" cy="438396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2296610" y="6471821"/>
            <a:ext cx="1118102" cy="323298"/>
          </a:xfrm>
          <a:prstGeom prst="rect">
            <a:avLst/>
          </a:prstGeom>
        </p:spPr>
        <p:txBody>
          <a:bodyPr vert="horz" lIns="92958" tIns="46479" rIns="92958" bIns="46479" rtlCol="0" anchor="b"/>
          <a:lstStyle>
            <a:lvl1pPr algn="r">
              <a:defRPr sz="1200"/>
            </a:lvl1pPr>
          </a:lstStyle>
          <a:p>
            <a:fld id="{942787AA-9CC9-4BDC-9D76-FFA9D61A5303}" type="slidenum">
              <a:rPr lang="en-US" smtClean="0"/>
              <a:t>‹#›</a:t>
            </a:fld>
            <a:endParaRPr lang="en-US" dirty="0"/>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ffectLst/>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dirty="0"/>
          </a:p>
        </p:txBody>
      </p:sp>
    </p:spTree>
    <p:extLst>
      <p:ext uri="{BB962C8B-B14F-4D97-AF65-F5344CB8AC3E}">
        <p14:creationId xmlns:p14="http://schemas.microsoft.com/office/powerpoint/2010/main" val="289635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dirty="0"/>
          </a:p>
        </p:txBody>
      </p:sp>
    </p:spTree>
    <p:extLst>
      <p:ext uri="{BB962C8B-B14F-4D97-AF65-F5344CB8AC3E}">
        <p14:creationId xmlns:p14="http://schemas.microsoft.com/office/powerpoint/2010/main" val="141442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a:p>
            <a:endParaRPr lang="en-US" dirty="0"/>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dirty="0"/>
          </a:p>
        </p:txBody>
      </p:sp>
    </p:spTree>
    <p:extLst>
      <p:ext uri="{BB962C8B-B14F-4D97-AF65-F5344CB8AC3E}">
        <p14:creationId xmlns:p14="http://schemas.microsoft.com/office/powerpoint/2010/main" val="342575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dirty="0"/>
          </a:p>
        </p:txBody>
      </p:sp>
    </p:spTree>
    <p:extLst>
      <p:ext uri="{BB962C8B-B14F-4D97-AF65-F5344CB8AC3E}">
        <p14:creationId xmlns:p14="http://schemas.microsoft.com/office/powerpoint/2010/main" val="88462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a:p>
            <a:r>
              <a:rPr lang="en-US" dirty="0"/>
              <a:t> </a:t>
            </a:r>
            <a:endParaRPr lang="en-US" dirty="0">
              <a:cs typeface="Calibri"/>
            </a:endParaRPr>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dirty="0"/>
          </a:p>
        </p:txBody>
      </p:sp>
    </p:spTree>
    <p:extLst>
      <p:ext uri="{BB962C8B-B14F-4D97-AF65-F5344CB8AC3E}">
        <p14:creationId xmlns:p14="http://schemas.microsoft.com/office/powerpoint/2010/main" val="269150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dirty="0"/>
          </a:p>
        </p:txBody>
      </p:sp>
    </p:spTree>
    <p:extLst>
      <p:ext uri="{BB962C8B-B14F-4D97-AF65-F5344CB8AC3E}">
        <p14:creationId xmlns:p14="http://schemas.microsoft.com/office/powerpoint/2010/main" val="2115779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dirty="0"/>
          </a:p>
        </p:txBody>
      </p:sp>
    </p:spTree>
    <p:extLst>
      <p:ext uri="{BB962C8B-B14F-4D97-AF65-F5344CB8AC3E}">
        <p14:creationId xmlns:p14="http://schemas.microsoft.com/office/powerpoint/2010/main" val="696431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22</a:t>
            </a:fld>
            <a:endParaRPr lang="en-US" dirty="0"/>
          </a:p>
        </p:txBody>
      </p:sp>
    </p:spTree>
    <p:extLst>
      <p:ext uri="{BB962C8B-B14F-4D97-AF65-F5344CB8AC3E}">
        <p14:creationId xmlns:p14="http://schemas.microsoft.com/office/powerpoint/2010/main" val="4181575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23</a:t>
            </a:fld>
            <a:endParaRPr lang="en-US" dirty="0"/>
          </a:p>
        </p:txBody>
      </p:sp>
    </p:spTree>
    <p:extLst>
      <p:ext uri="{BB962C8B-B14F-4D97-AF65-F5344CB8AC3E}">
        <p14:creationId xmlns:p14="http://schemas.microsoft.com/office/powerpoint/2010/main" val="899366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dirty="0"/>
          </a:p>
        </p:txBody>
      </p:sp>
    </p:spTree>
    <p:extLst>
      <p:ext uri="{BB962C8B-B14F-4D97-AF65-F5344CB8AC3E}">
        <p14:creationId xmlns:p14="http://schemas.microsoft.com/office/powerpoint/2010/main" val="265905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br>
              <a:rPr lang="en-US" dirty="0">
                <a:cs typeface="+mn-lt"/>
              </a:rPr>
            </a:br>
            <a:endParaRPr lang="en-US" dirty="0"/>
          </a:p>
          <a:p>
            <a:endParaRPr lang="en-US" dirty="0"/>
          </a:p>
          <a:p>
            <a:endParaRPr lang="en-US" sz="1200" kern="1200" dirty="0">
              <a:solidFill>
                <a:schemeClr val="tx1"/>
              </a:solidFill>
              <a:effectLst/>
              <a:latin typeface="+mn-lt"/>
              <a:cs typeface="Calibri"/>
            </a:endParaRPr>
          </a:p>
          <a:p>
            <a:endParaRPr lang="en-US" dirty="0">
              <a:ea typeface="Calibri" panose="020F0502020204030204" pitchFamily="34" charset="0"/>
              <a:cs typeface="Calibri" panose="020F0502020204030204"/>
            </a:endParaRPr>
          </a:p>
          <a:p>
            <a:endParaRPr lang="en-US" dirty="0">
              <a:ea typeface="Calibri" panose="020F0502020204030204" pitchFamily="34" charset="0"/>
              <a:cs typeface="Calibri" panose="020F0502020204030204"/>
            </a:endParaRPr>
          </a:p>
          <a:p>
            <a:endParaRPr lang="en-US" dirty="0">
              <a:ea typeface="Calibri" panose="020F0502020204030204" pitchFamily="34" charset="0"/>
              <a:cs typeface="Calibri" panose="020F0502020204030204"/>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2</a:t>
            </a:fld>
            <a:endParaRPr lang="en-US" dirty="0"/>
          </a:p>
        </p:txBody>
      </p:sp>
    </p:spTree>
    <p:extLst>
      <p:ext uri="{BB962C8B-B14F-4D97-AF65-F5344CB8AC3E}">
        <p14:creationId xmlns:p14="http://schemas.microsoft.com/office/powerpoint/2010/main" val="299369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dirty="0"/>
          </a:p>
        </p:txBody>
      </p:sp>
    </p:spTree>
    <p:extLst>
      <p:ext uri="{BB962C8B-B14F-4D97-AF65-F5344CB8AC3E}">
        <p14:creationId xmlns:p14="http://schemas.microsoft.com/office/powerpoint/2010/main" val="3174727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26</a:t>
            </a:fld>
            <a:endParaRPr lang="en-US" dirty="0"/>
          </a:p>
        </p:txBody>
      </p:sp>
    </p:spTree>
    <p:extLst>
      <p:ext uri="{BB962C8B-B14F-4D97-AF65-F5344CB8AC3E}">
        <p14:creationId xmlns:p14="http://schemas.microsoft.com/office/powerpoint/2010/main" val="2300827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dirty="0"/>
          </a:p>
        </p:txBody>
      </p:sp>
    </p:spTree>
    <p:extLst>
      <p:ext uri="{BB962C8B-B14F-4D97-AF65-F5344CB8AC3E}">
        <p14:creationId xmlns:p14="http://schemas.microsoft.com/office/powerpoint/2010/main" val="18754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dirty="0"/>
          </a:p>
        </p:txBody>
      </p:sp>
    </p:spTree>
    <p:extLst>
      <p:ext uri="{BB962C8B-B14F-4D97-AF65-F5344CB8AC3E}">
        <p14:creationId xmlns:p14="http://schemas.microsoft.com/office/powerpoint/2010/main" val="2682770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spcBef>
                <a:spcPct val="20000"/>
              </a:spcBef>
              <a:spcAft>
                <a:spcPct val="0"/>
              </a:spcAft>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29</a:t>
            </a:fld>
            <a:endParaRPr lang="en-US" dirty="0"/>
          </a:p>
        </p:txBody>
      </p:sp>
    </p:spTree>
    <p:extLst>
      <p:ext uri="{BB962C8B-B14F-4D97-AF65-F5344CB8AC3E}">
        <p14:creationId xmlns:p14="http://schemas.microsoft.com/office/powerpoint/2010/main" val="2782688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30</a:t>
            </a:fld>
            <a:endParaRPr lang="en-US" dirty="0"/>
          </a:p>
        </p:txBody>
      </p:sp>
    </p:spTree>
    <p:extLst>
      <p:ext uri="{BB962C8B-B14F-4D97-AF65-F5344CB8AC3E}">
        <p14:creationId xmlns:p14="http://schemas.microsoft.com/office/powerpoint/2010/main" val="911349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31</a:t>
            </a:fld>
            <a:endParaRPr lang="en-US" dirty="0"/>
          </a:p>
        </p:txBody>
      </p:sp>
    </p:spTree>
    <p:extLst>
      <p:ext uri="{BB962C8B-B14F-4D97-AF65-F5344CB8AC3E}">
        <p14:creationId xmlns:p14="http://schemas.microsoft.com/office/powerpoint/2010/main" val="2875454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32</a:t>
            </a:fld>
            <a:endParaRPr lang="en-US" dirty="0"/>
          </a:p>
        </p:txBody>
      </p:sp>
    </p:spTree>
    <p:extLst>
      <p:ext uri="{BB962C8B-B14F-4D97-AF65-F5344CB8AC3E}">
        <p14:creationId xmlns:p14="http://schemas.microsoft.com/office/powerpoint/2010/main" val="3903264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dirty="0"/>
          </a:p>
        </p:txBody>
      </p:sp>
    </p:spTree>
    <p:extLst>
      <p:ext uri="{BB962C8B-B14F-4D97-AF65-F5344CB8AC3E}">
        <p14:creationId xmlns:p14="http://schemas.microsoft.com/office/powerpoint/2010/main" val="4022223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34</a:t>
            </a:fld>
            <a:endParaRPr lang="en-US" dirty="0"/>
          </a:p>
        </p:txBody>
      </p:sp>
    </p:spTree>
    <p:extLst>
      <p:ext uri="{BB962C8B-B14F-4D97-AF65-F5344CB8AC3E}">
        <p14:creationId xmlns:p14="http://schemas.microsoft.com/office/powerpoint/2010/main" val="127971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285750" indent="-285750">
              <a:buFont typeface="Arial"/>
              <a:buChar char="•"/>
            </a:pPr>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6</a:t>
            </a:fld>
            <a:endParaRPr lang="en-US" dirty="0"/>
          </a:p>
        </p:txBody>
      </p:sp>
    </p:spTree>
    <p:extLst>
      <p:ext uri="{BB962C8B-B14F-4D97-AF65-F5344CB8AC3E}">
        <p14:creationId xmlns:p14="http://schemas.microsoft.com/office/powerpoint/2010/main" val="1118992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35</a:t>
            </a:fld>
            <a:endParaRPr lang="en-US" dirty="0"/>
          </a:p>
        </p:txBody>
      </p:sp>
    </p:spTree>
    <p:extLst>
      <p:ext uri="{BB962C8B-B14F-4D97-AF65-F5344CB8AC3E}">
        <p14:creationId xmlns:p14="http://schemas.microsoft.com/office/powerpoint/2010/main" val="588841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a:p>
            <a:pPr marL="171450" indent="-171450">
              <a:buFont typeface="Arial"/>
              <a:buChar char="•"/>
            </a:pPr>
            <a:endParaRPr lang="en-US" dirty="0"/>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36</a:t>
            </a:fld>
            <a:endParaRPr lang="en-US" dirty="0"/>
          </a:p>
        </p:txBody>
      </p:sp>
    </p:spTree>
    <p:extLst>
      <p:ext uri="{BB962C8B-B14F-4D97-AF65-F5344CB8AC3E}">
        <p14:creationId xmlns:p14="http://schemas.microsoft.com/office/powerpoint/2010/main" val="1134549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37</a:t>
            </a:fld>
            <a:endParaRPr lang="en-US" dirty="0"/>
          </a:p>
        </p:txBody>
      </p:sp>
    </p:spTree>
    <p:extLst>
      <p:ext uri="{BB962C8B-B14F-4D97-AF65-F5344CB8AC3E}">
        <p14:creationId xmlns:p14="http://schemas.microsoft.com/office/powerpoint/2010/main" val="1759134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7AA-9CC9-4BDC-9D76-FFA9D61A53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999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39</a:t>
            </a:fld>
            <a:endParaRPr lang="en-US" dirty="0"/>
          </a:p>
        </p:txBody>
      </p:sp>
    </p:spTree>
    <p:extLst>
      <p:ext uri="{BB962C8B-B14F-4D97-AF65-F5344CB8AC3E}">
        <p14:creationId xmlns:p14="http://schemas.microsoft.com/office/powerpoint/2010/main" val="542083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41</a:t>
            </a:fld>
            <a:endParaRPr lang="en-US" dirty="0"/>
          </a:p>
        </p:txBody>
      </p:sp>
    </p:spTree>
    <p:extLst>
      <p:ext uri="{BB962C8B-B14F-4D97-AF65-F5344CB8AC3E}">
        <p14:creationId xmlns:p14="http://schemas.microsoft.com/office/powerpoint/2010/main" val="2418515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43</a:t>
            </a:fld>
            <a:endParaRPr lang="en-US" dirty="0"/>
          </a:p>
        </p:txBody>
      </p:sp>
    </p:spTree>
    <p:extLst>
      <p:ext uri="{BB962C8B-B14F-4D97-AF65-F5344CB8AC3E}">
        <p14:creationId xmlns:p14="http://schemas.microsoft.com/office/powerpoint/2010/main" val="4020294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44</a:t>
            </a:fld>
            <a:endParaRPr lang="en-US" dirty="0"/>
          </a:p>
        </p:txBody>
      </p:sp>
    </p:spTree>
    <p:extLst>
      <p:ext uri="{BB962C8B-B14F-4D97-AF65-F5344CB8AC3E}">
        <p14:creationId xmlns:p14="http://schemas.microsoft.com/office/powerpoint/2010/main" val="3707941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46</a:t>
            </a:fld>
            <a:endParaRPr lang="en-US" dirty="0"/>
          </a:p>
        </p:txBody>
      </p:sp>
    </p:spTree>
    <p:extLst>
      <p:ext uri="{BB962C8B-B14F-4D97-AF65-F5344CB8AC3E}">
        <p14:creationId xmlns:p14="http://schemas.microsoft.com/office/powerpoint/2010/main" val="2816350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47</a:t>
            </a:fld>
            <a:endParaRPr lang="en-US" dirty="0"/>
          </a:p>
        </p:txBody>
      </p:sp>
    </p:spTree>
    <p:extLst>
      <p:ext uri="{BB962C8B-B14F-4D97-AF65-F5344CB8AC3E}">
        <p14:creationId xmlns:p14="http://schemas.microsoft.com/office/powerpoint/2010/main" val="2462930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7</a:t>
            </a:fld>
            <a:endParaRPr lang="en-US" dirty="0"/>
          </a:p>
        </p:txBody>
      </p:sp>
    </p:spTree>
    <p:extLst>
      <p:ext uri="{BB962C8B-B14F-4D97-AF65-F5344CB8AC3E}">
        <p14:creationId xmlns:p14="http://schemas.microsoft.com/office/powerpoint/2010/main" val="3297309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48</a:t>
            </a:fld>
            <a:endParaRPr lang="en-US" dirty="0"/>
          </a:p>
        </p:txBody>
      </p:sp>
    </p:spTree>
    <p:extLst>
      <p:ext uri="{BB962C8B-B14F-4D97-AF65-F5344CB8AC3E}">
        <p14:creationId xmlns:p14="http://schemas.microsoft.com/office/powerpoint/2010/main" val="2083425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49</a:t>
            </a:fld>
            <a:endParaRPr lang="en-US" dirty="0"/>
          </a:p>
        </p:txBody>
      </p:sp>
    </p:spTree>
    <p:extLst>
      <p:ext uri="{BB962C8B-B14F-4D97-AF65-F5344CB8AC3E}">
        <p14:creationId xmlns:p14="http://schemas.microsoft.com/office/powerpoint/2010/main" val="1188114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r>
              <a:rPr lang="en-US" dirty="0"/>
              <a:t>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50</a:t>
            </a:fld>
            <a:endParaRPr lang="en-US" dirty="0"/>
          </a:p>
        </p:txBody>
      </p:sp>
    </p:spTree>
    <p:extLst>
      <p:ext uri="{BB962C8B-B14F-4D97-AF65-F5344CB8AC3E}">
        <p14:creationId xmlns:p14="http://schemas.microsoft.com/office/powerpoint/2010/main" val="1234306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285750" indent="-285750">
              <a:buFont typeface="Symbol"/>
              <a:buChar char="•"/>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51</a:t>
            </a:fld>
            <a:endParaRPr lang="en-US" dirty="0"/>
          </a:p>
        </p:txBody>
      </p:sp>
    </p:spTree>
    <p:extLst>
      <p:ext uri="{BB962C8B-B14F-4D97-AF65-F5344CB8AC3E}">
        <p14:creationId xmlns:p14="http://schemas.microsoft.com/office/powerpoint/2010/main" val="1827859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285750" indent="-285750">
              <a:buFont typeface="Symbol"/>
              <a:buChar char="•"/>
            </a:pPr>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52</a:t>
            </a:fld>
            <a:endParaRPr lang="en-US" dirty="0"/>
          </a:p>
        </p:txBody>
      </p:sp>
    </p:spTree>
    <p:extLst>
      <p:ext uri="{BB962C8B-B14F-4D97-AF65-F5344CB8AC3E}">
        <p14:creationId xmlns:p14="http://schemas.microsoft.com/office/powerpoint/2010/main" val="3415116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R="0" lvl="0">
              <a:spcBef>
                <a:spcPts val="0"/>
              </a:spcBef>
              <a:spcAft>
                <a:spcPts val="0"/>
              </a:spcAft>
              <a:tabLst>
                <a:tab pos="457200" algn="l"/>
              </a:tabLst>
            </a:pPr>
            <a:endParaRPr lang="en-US" dirty="0">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53</a:t>
            </a:fld>
            <a:endParaRPr lang="en-US" dirty="0"/>
          </a:p>
        </p:txBody>
      </p:sp>
    </p:spTree>
    <p:extLst>
      <p:ext uri="{BB962C8B-B14F-4D97-AF65-F5344CB8AC3E}">
        <p14:creationId xmlns:p14="http://schemas.microsoft.com/office/powerpoint/2010/main" val="987962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56</a:t>
            </a:fld>
            <a:endParaRPr lang="en-US" dirty="0"/>
          </a:p>
        </p:txBody>
      </p:sp>
    </p:spTree>
    <p:extLst>
      <p:ext uri="{BB962C8B-B14F-4D97-AF65-F5344CB8AC3E}">
        <p14:creationId xmlns:p14="http://schemas.microsoft.com/office/powerpoint/2010/main" val="92928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dirty="0"/>
          </a:p>
        </p:txBody>
      </p:sp>
    </p:spTree>
    <p:extLst>
      <p:ext uri="{BB962C8B-B14F-4D97-AF65-F5344CB8AC3E}">
        <p14:creationId xmlns:p14="http://schemas.microsoft.com/office/powerpoint/2010/main" val="132372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Symbol"/>
              <a:buChar char="•"/>
            </a:pPr>
            <a:endParaRPr lang="en-US" dirty="0">
              <a:cs typeface="Calibri"/>
            </a:endParaRPr>
          </a:p>
          <a:p>
            <a:pPr marL="171450" indent="-171450">
              <a:buFont typeface="Symbol"/>
              <a:buChar char="•"/>
            </a:pPr>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dirty="0"/>
          </a:p>
        </p:txBody>
      </p:sp>
    </p:spTree>
    <p:extLst>
      <p:ext uri="{BB962C8B-B14F-4D97-AF65-F5344CB8AC3E}">
        <p14:creationId xmlns:p14="http://schemas.microsoft.com/office/powerpoint/2010/main" val="319562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dirty="0"/>
          </a:p>
        </p:txBody>
      </p:sp>
    </p:spTree>
    <p:extLst>
      <p:ext uri="{BB962C8B-B14F-4D97-AF65-F5344CB8AC3E}">
        <p14:creationId xmlns:p14="http://schemas.microsoft.com/office/powerpoint/2010/main" val="219489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dirty="0"/>
          </a:p>
        </p:txBody>
      </p:sp>
    </p:spTree>
    <p:extLst>
      <p:ext uri="{BB962C8B-B14F-4D97-AF65-F5344CB8AC3E}">
        <p14:creationId xmlns:p14="http://schemas.microsoft.com/office/powerpoint/2010/main" val="418484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buFont typeface="Symbol"/>
              <a:buChar char="•"/>
            </a:pPr>
            <a:endParaRPr lang="en-US" dirty="0">
              <a:cs typeface="Calibri"/>
            </a:endParaRPr>
          </a:p>
          <a:p>
            <a:br>
              <a:rPr lang="en-US" dirty="0">
                <a:cs typeface="+mn-lt"/>
              </a:rPr>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13</a:t>
            </a:fld>
            <a:endParaRPr lang="en-US" dirty="0"/>
          </a:p>
        </p:txBody>
      </p:sp>
    </p:spTree>
    <p:extLst>
      <p:ext uri="{BB962C8B-B14F-4D97-AF65-F5344CB8AC3E}">
        <p14:creationId xmlns:p14="http://schemas.microsoft.com/office/powerpoint/2010/main" val="3444837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344218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226456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5/25/2023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9424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15517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40087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5/25/2023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chemeClr val="tx1"/>
                </a:solidFill>
                <a:latin typeface="Arial" panose="020B0604020202020204" pitchFamily="34" charset="0"/>
              </a:rPr>
              <a:t>CALIFORNIA DEPARTMENT OF EDUCATION</a:t>
            </a:r>
            <a:br>
              <a:rPr lang="en-US" altLang="en-US" sz="1100" b="1" dirty="0">
                <a:solidFill>
                  <a:schemeClr val="tx1"/>
                </a:solidFill>
                <a:latin typeface="Arial" panose="020B0604020202020204" pitchFamily="34" charset="0"/>
              </a:rPr>
            </a:br>
            <a:r>
              <a:rPr lang="en-US" altLang="en-US" sz="1100" dirty="0">
                <a:solidFill>
                  <a:schemeClr val="tx1"/>
                </a:solidFill>
                <a:latin typeface="Arial" panose="020B0604020202020204" pitchFamily="34" charset="0"/>
              </a:rPr>
              <a:t>Tony Thurmond, State Superintendent of Public Instruction</a:t>
            </a:r>
            <a:endParaRPr lang="en-US" altLang="en-US" sz="1200" b="1" dirty="0">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348030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51070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164396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5/25/2023</a:t>
            </a:fld>
            <a:endParaRPr lang="en-US" dirty="0"/>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dirty="0"/>
          </a:p>
        </p:txBody>
      </p:sp>
    </p:spTree>
    <p:extLst>
      <p:ext uri="{BB962C8B-B14F-4D97-AF65-F5344CB8AC3E}">
        <p14:creationId xmlns:p14="http://schemas.microsoft.com/office/powerpoint/2010/main" val="1580111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854846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4190206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319007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Tree>
    <p:extLst>
      <p:ext uri="{BB962C8B-B14F-4D97-AF65-F5344CB8AC3E}">
        <p14:creationId xmlns:p14="http://schemas.microsoft.com/office/powerpoint/2010/main" val="2146551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5/25/2023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557402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641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790227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228854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dirty="0"/>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5/25/2023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384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dirty="0"/>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39999" y="1944689"/>
            <a:ext cx="9167813"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hasCustomPrompt="1"/>
          </p:nvPr>
        </p:nvSpPr>
        <p:spPr>
          <a:xfrm>
            <a:off x="2540000" y="3578225"/>
            <a:ext cx="2257426" cy="795336"/>
          </a:xfrm>
        </p:spPr>
        <p:txBody>
          <a:bodyPr/>
          <a:lstStyle/>
          <a:p>
            <a:pPr lvl="0"/>
            <a:r>
              <a:rPr lang="en-US" dirty="0"/>
              <a:t>Click to edit Master text styles</a:t>
            </a:r>
          </a:p>
          <a:p>
            <a:pPr lvl="1"/>
            <a:endParaRPr lang="en-US" dirty="0"/>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hasCustomPrompt="1"/>
          </p:nvPr>
        </p:nvSpPr>
        <p:spPr>
          <a:xfrm>
            <a:off x="5574710" y="3429000"/>
            <a:ext cx="6286364" cy="1143000"/>
          </a:xfrm>
        </p:spPr>
        <p:txBody>
          <a:bodyPr/>
          <a:lstStyle/>
          <a:p>
            <a:pPr lvl="0"/>
            <a:r>
              <a:rPr lang="en-US" dirty="0"/>
              <a:t>Click to edit Master text styles</a:t>
            </a:r>
          </a:p>
        </p:txBody>
      </p:sp>
      <p:sp>
        <p:nvSpPr>
          <p:cNvPr id="12" name="Content Placeholder 11">
            <a:extLst>
              <a:ext uri="{FF2B5EF4-FFF2-40B4-BE49-F238E27FC236}">
                <a16:creationId xmlns:a16="http://schemas.microsoft.com/office/drawing/2014/main" id="{EBB42708-E232-4D99-B2BE-0C0411868930}"/>
              </a:ext>
            </a:extLst>
          </p:cNvPr>
          <p:cNvSpPr>
            <a:spLocks noGrp="1"/>
          </p:cNvSpPr>
          <p:nvPr>
            <p:ph sz="quarter" idx="16"/>
          </p:nvPr>
        </p:nvSpPr>
        <p:spPr>
          <a:xfrm>
            <a:off x="2539999" y="4973870"/>
            <a:ext cx="2711269" cy="366711"/>
          </a:xfrm>
        </p:spPr>
        <p:txBody>
          <a:bodyPr/>
          <a:lstStyle/>
          <a:p>
            <a:pPr lvl="1"/>
            <a:endParaRPr lang="en-US" dirty="0"/>
          </a:p>
        </p:txBody>
      </p:sp>
      <p:sp>
        <p:nvSpPr>
          <p:cNvPr id="14" name="Content Placeholder 13">
            <a:extLst>
              <a:ext uri="{FF2B5EF4-FFF2-40B4-BE49-F238E27FC236}">
                <a16:creationId xmlns:a16="http://schemas.microsoft.com/office/drawing/2014/main" id="{CCE08E5A-0168-4C41-85D2-73C2A3A73A21}"/>
              </a:ext>
            </a:extLst>
          </p:cNvPr>
          <p:cNvSpPr>
            <a:spLocks noGrp="1"/>
          </p:cNvSpPr>
          <p:nvPr>
            <p:ph sz="quarter" idx="17"/>
          </p:nvPr>
        </p:nvSpPr>
        <p:spPr>
          <a:xfrm>
            <a:off x="5575300" y="4919663"/>
            <a:ext cx="5645150" cy="931862"/>
          </a:xfrm>
        </p:spPr>
        <p:txBody>
          <a:bodyPr/>
          <a:lstStyle/>
          <a:p>
            <a:pPr lvl="0"/>
            <a:r>
              <a:rPr lang="en-US" dirty="0"/>
              <a:t>Edit Master text styles</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5/25/2023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252008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664" r:id="rId5"/>
    <p:sldLayoutId id="2147483665" r:id="rId6"/>
    <p:sldLayoutId id="2147483666"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70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158860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LFSGrant@cde.ca.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mailto:SFBP@cde.c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healthymealsincentive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tate.nokidhungry.org/california/summer-meal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npcafefundquestions@cde.c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hyperlink" Target="https://www.regulations.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www.regulations.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Tuesday @ 2 </a:t>
            </a:r>
            <a:br>
              <a:rPr lang="en-US" b="1" dirty="0"/>
            </a:br>
            <a:r>
              <a:rPr lang="en-US" b="1" dirty="0"/>
              <a:t>School Nutrition Town Hall </a:t>
            </a:r>
            <a:br>
              <a:rPr lang="en-US" b="1" dirty="0"/>
            </a:br>
            <a:r>
              <a:rPr lang="en-US" b="1" dirty="0"/>
              <a:t>April 2023</a:t>
            </a:r>
          </a:p>
        </p:txBody>
      </p:sp>
      <p:sp>
        <p:nvSpPr>
          <p:cNvPr id="3" name="Content Placeholder 2"/>
          <p:cNvSpPr>
            <a:spLocks noGrp="1"/>
          </p:cNvSpPr>
          <p:nvPr>
            <p:ph sz="quarter" idx="13"/>
          </p:nvPr>
        </p:nvSpPr>
        <p:spPr>
          <a:xfrm>
            <a:off x="2540000" y="2211388"/>
            <a:ext cx="9150350" cy="1366837"/>
          </a:xfrm>
        </p:spPr>
        <p:txBody>
          <a:bodyPr/>
          <a:lstStyle/>
          <a:p>
            <a:pPr marL="0" indent="0" algn="ctr">
              <a:buNone/>
            </a:pPr>
            <a:r>
              <a:rPr lang="en-US" sz="2800" b="1" dirty="0">
                <a:latin typeface="+mj-lt"/>
                <a:ea typeface="Verdana" panose="020B0604030504040204" pitchFamily="34" charset="0"/>
                <a:cs typeface="Verdana" panose="020B0604030504040204" pitchFamily="34" charset="0"/>
              </a:rPr>
              <a:t>California Department of Education </a:t>
            </a:r>
          </a:p>
          <a:p>
            <a:pPr marL="0" indent="0" algn="ctr">
              <a:buNone/>
            </a:pPr>
            <a:r>
              <a:rPr lang="en-US" sz="2800" b="1" dirty="0">
                <a:latin typeface="+mj-lt"/>
                <a:ea typeface="Verdana" panose="020B0604030504040204" pitchFamily="34" charset="0"/>
                <a:cs typeface="Verdana" panose="020B0604030504040204" pitchFamily="34" charset="0"/>
              </a:rPr>
              <a:t>Nutrition Services Division</a:t>
            </a:r>
          </a:p>
          <a:p>
            <a:pPr marL="0" indent="0" algn="ctr">
              <a:buNone/>
            </a:pPr>
            <a:endParaRPr lang="en-US" sz="2800" dirty="0">
              <a:latin typeface="+mj-lt"/>
              <a:ea typeface="Verdana" panose="020B0604030504040204" pitchFamily="34" charset="0"/>
              <a:cs typeface="Verdana" panose="020B0604030504040204" pitchFamily="34" charset="0"/>
            </a:endParaRPr>
          </a:p>
        </p:txBody>
      </p:sp>
      <p:pic>
        <p:nvPicPr>
          <p:cNvPr id="15" name="Content Placeholder 14">
            <a:extLst>
              <a:ext uri="{FF2B5EF4-FFF2-40B4-BE49-F238E27FC236}">
                <a16:creationId xmlns:a16="http://schemas.microsoft.com/office/drawing/2014/main" id="{2AE5F273-8892-4B36-BFDE-703904863665}"/>
              </a:ext>
              <a:ext uri="{C183D7F6-B498-43B3-948B-1728B52AA6E4}">
                <adec:decorative xmlns:adec="http://schemas.microsoft.com/office/drawing/2017/decorative" val="1"/>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389420" y="3429000"/>
            <a:ext cx="3802680" cy="2532380"/>
          </a:xfrm>
          <a:prstGeom prst="rect">
            <a:avLst/>
          </a:prstGeom>
          <a:ln w="127000" cap="sq">
            <a:solidFill>
              <a:schemeClr val="tx2"/>
            </a:solidFill>
            <a:miter lim="800000"/>
          </a:ln>
          <a:effectLst>
            <a:outerShdw blurRad="57150" dist="50800" dir="2700000" algn="tl" rotWithShape="0">
              <a:srgbClr val="000000">
                <a:alpha val="40000"/>
              </a:srgbClr>
            </a:outerShdw>
          </a:effectLst>
        </p:spPr>
      </p:pic>
      <p:sp>
        <p:nvSpPr>
          <p:cNvPr id="4" name="Content Placeholder 3">
            <a:extLst>
              <a:ext uri="{FF2B5EF4-FFF2-40B4-BE49-F238E27FC236}">
                <a16:creationId xmlns:a16="http://schemas.microsoft.com/office/drawing/2014/main" id="{458BAC0E-A6FE-4E35-BE21-7633998C3246}"/>
              </a:ext>
            </a:extLst>
          </p:cNvPr>
          <p:cNvSpPr>
            <a:spLocks noGrp="1"/>
          </p:cNvSpPr>
          <p:nvPr>
            <p:ph sz="quarter" idx="15"/>
          </p:nvPr>
        </p:nvSpPr>
        <p:spPr>
          <a:xfrm>
            <a:off x="2715585" y="6199071"/>
            <a:ext cx="9150350" cy="658929"/>
          </a:xfrm>
        </p:spPr>
        <p:txBody>
          <a:bodyPr/>
          <a:lstStyle/>
          <a:p>
            <a:pPr marL="0" indent="0">
              <a:buNone/>
            </a:pPr>
            <a:r>
              <a:rPr lang="en-US" dirty="0"/>
              <a:t>Note: (*) indicates updates to Town Hall slides</a:t>
            </a:r>
          </a:p>
        </p:txBody>
      </p:sp>
    </p:spTree>
    <p:extLst>
      <p:ext uri="{BB962C8B-B14F-4D97-AF65-F5344CB8AC3E}">
        <p14:creationId xmlns:p14="http://schemas.microsoft.com/office/powerpoint/2010/main" val="18734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63EE-FD6F-A201-A320-499C5F53A657}"/>
              </a:ext>
            </a:extLst>
          </p:cNvPr>
          <p:cNvSpPr>
            <a:spLocks noGrp="1"/>
          </p:cNvSpPr>
          <p:nvPr>
            <p:ph type="title"/>
          </p:nvPr>
        </p:nvSpPr>
        <p:spPr/>
        <p:txBody>
          <a:bodyPr/>
          <a:lstStyle/>
          <a:p>
            <a:r>
              <a:rPr lang="en-US" dirty="0">
                <a:cs typeface="Arial"/>
              </a:rPr>
              <a:t>May Budget Revise</a:t>
            </a:r>
            <a:endParaRPr lang="en-US" dirty="0"/>
          </a:p>
        </p:txBody>
      </p:sp>
      <p:sp>
        <p:nvSpPr>
          <p:cNvPr id="3" name="Content Placeholder 2">
            <a:extLst>
              <a:ext uri="{FF2B5EF4-FFF2-40B4-BE49-F238E27FC236}">
                <a16:creationId xmlns:a16="http://schemas.microsoft.com/office/drawing/2014/main" id="{A8EB66D6-940C-6188-3C05-BE456A92D3AD}"/>
              </a:ext>
            </a:extLst>
          </p:cNvPr>
          <p:cNvSpPr>
            <a:spLocks noGrp="1"/>
          </p:cNvSpPr>
          <p:nvPr>
            <p:ph sz="half" idx="1"/>
          </p:nvPr>
        </p:nvSpPr>
        <p:spPr>
          <a:xfrm>
            <a:off x="2540000" y="1981200"/>
            <a:ext cx="4082212" cy="3971027"/>
          </a:xfrm>
        </p:spPr>
        <p:txBody>
          <a:bodyPr/>
          <a:lstStyle/>
          <a:p>
            <a:r>
              <a:rPr lang="en-US" dirty="0">
                <a:cs typeface="Arial"/>
              </a:rPr>
              <a:t>May Budget Revise</a:t>
            </a:r>
          </a:p>
          <a:p>
            <a:pPr lvl="1"/>
            <a:r>
              <a:rPr lang="en-US" dirty="0">
                <a:cs typeface="Arial"/>
              </a:rPr>
              <a:t>State law requires California governors to revise their proposed budget for the upcoming fiscal year by May 14</a:t>
            </a:r>
          </a:p>
        </p:txBody>
      </p:sp>
      <p:pic>
        <p:nvPicPr>
          <p:cNvPr id="7" name="Content Placeholder 6">
            <a:extLst>
              <a:ext uri="{FF2B5EF4-FFF2-40B4-BE49-F238E27FC236}">
                <a16:creationId xmlns:a16="http://schemas.microsoft.com/office/drawing/2014/main" id="{84154418-D556-4403-81F1-325672E2B044}"/>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59910" y="1652016"/>
            <a:ext cx="2872579" cy="4300211"/>
          </a:xfrm>
        </p:spPr>
      </p:pic>
    </p:spTree>
    <p:extLst>
      <p:ext uri="{BB962C8B-B14F-4D97-AF65-F5344CB8AC3E}">
        <p14:creationId xmlns:p14="http://schemas.microsoft.com/office/powerpoint/2010/main" val="421536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3A1B-E191-5CBE-77A1-A4B932954B5C}"/>
              </a:ext>
            </a:extLst>
          </p:cNvPr>
          <p:cNvSpPr>
            <a:spLocks noGrp="1"/>
          </p:cNvSpPr>
          <p:nvPr>
            <p:ph type="title"/>
          </p:nvPr>
        </p:nvSpPr>
        <p:spPr/>
        <p:txBody>
          <a:bodyPr/>
          <a:lstStyle/>
          <a:p>
            <a:r>
              <a:rPr lang="en-US" dirty="0">
                <a:cs typeface="Arial"/>
              </a:rPr>
              <a:t>Universal Meal Program (UMP) Guidelines</a:t>
            </a:r>
            <a:endParaRPr lang="en-US" dirty="0"/>
          </a:p>
        </p:txBody>
      </p:sp>
      <p:sp>
        <p:nvSpPr>
          <p:cNvPr id="3" name="Content Placeholder 2">
            <a:extLst>
              <a:ext uri="{FF2B5EF4-FFF2-40B4-BE49-F238E27FC236}">
                <a16:creationId xmlns:a16="http://schemas.microsoft.com/office/drawing/2014/main" id="{4361F4A2-A572-70B7-05D2-714F536211EE}"/>
              </a:ext>
            </a:extLst>
          </p:cNvPr>
          <p:cNvSpPr>
            <a:spLocks noGrp="1"/>
          </p:cNvSpPr>
          <p:nvPr>
            <p:ph sz="half" idx="1"/>
          </p:nvPr>
        </p:nvSpPr>
        <p:spPr>
          <a:xfrm>
            <a:off x="2540001" y="2081841"/>
            <a:ext cx="6982561" cy="4175875"/>
          </a:xfrm>
        </p:spPr>
        <p:txBody>
          <a:bodyPr/>
          <a:lstStyle/>
          <a:p>
            <a:r>
              <a:rPr lang="en-US" dirty="0">
                <a:ea typeface="+mn-lt"/>
                <a:cs typeface="+mn-lt"/>
              </a:rPr>
              <a:t>April 3: Nutrition Services Division (NSD) held a public hearing</a:t>
            </a:r>
            <a:endParaRPr lang="en-US" dirty="0">
              <a:cs typeface="Arial"/>
            </a:endParaRPr>
          </a:p>
          <a:p>
            <a:r>
              <a:rPr lang="en-US" dirty="0">
                <a:ea typeface="+mn-lt"/>
                <a:cs typeface="+mn-lt"/>
              </a:rPr>
              <a:t>30-day comment period now closed</a:t>
            </a:r>
          </a:p>
          <a:p>
            <a:r>
              <a:rPr lang="en-US" dirty="0">
                <a:solidFill>
                  <a:srgbClr val="000000"/>
                </a:solidFill>
                <a:cs typeface="Arial"/>
              </a:rPr>
              <a:t>July 1: Final UMP Guidelines will be posted on California Department of Education's (CDE) UMP web page</a:t>
            </a:r>
          </a:p>
          <a:p>
            <a:endParaRPr lang="en-US" dirty="0">
              <a:solidFill>
                <a:srgbClr val="FF0000"/>
              </a:solidFill>
              <a:cs typeface="Arial"/>
            </a:endParaRPr>
          </a:p>
          <a:p>
            <a:endParaRPr lang="en-US" dirty="0">
              <a:cs typeface="Arial"/>
            </a:endParaRPr>
          </a:p>
        </p:txBody>
      </p:sp>
      <p:pic>
        <p:nvPicPr>
          <p:cNvPr id="7" name="Content Placeholder 6">
            <a:extLst>
              <a:ext uri="{FF2B5EF4-FFF2-40B4-BE49-F238E27FC236}">
                <a16:creationId xmlns:a16="http://schemas.microsoft.com/office/drawing/2014/main" id="{06FA1599-368B-440A-94FC-4B48A71783D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53746" y="2293536"/>
            <a:ext cx="2295280" cy="2909626"/>
          </a:xfrm>
        </p:spPr>
      </p:pic>
    </p:spTree>
    <p:extLst>
      <p:ext uri="{BB962C8B-B14F-4D97-AF65-F5344CB8AC3E}">
        <p14:creationId xmlns:p14="http://schemas.microsoft.com/office/powerpoint/2010/main" val="61593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3935-E140-A24A-D57B-F52F6556B3C2}"/>
              </a:ext>
            </a:extLst>
          </p:cNvPr>
          <p:cNvSpPr>
            <a:spLocks noGrp="1"/>
          </p:cNvSpPr>
          <p:nvPr>
            <p:ph type="title"/>
          </p:nvPr>
        </p:nvSpPr>
        <p:spPr/>
        <p:txBody>
          <a:bodyPr/>
          <a:lstStyle/>
          <a:p>
            <a:r>
              <a:rPr lang="en-US" dirty="0">
                <a:ea typeface="+mj-lt"/>
                <a:cs typeface="+mj-lt"/>
              </a:rPr>
              <a:t>Extension: CA Universal Meals Program Survey</a:t>
            </a:r>
            <a:endParaRPr lang="en-US" dirty="0"/>
          </a:p>
        </p:txBody>
      </p:sp>
      <p:sp>
        <p:nvSpPr>
          <p:cNvPr id="3" name="Content Placeholder 2">
            <a:extLst>
              <a:ext uri="{FF2B5EF4-FFF2-40B4-BE49-F238E27FC236}">
                <a16:creationId xmlns:a16="http://schemas.microsoft.com/office/drawing/2014/main" id="{4CDB87D2-3C0E-6C8A-FC4E-A10D5D6E6605}"/>
              </a:ext>
            </a:extLst>
          </p:cNvPr>
          <p:cNvSpPr>
            <a:spLocks noGrp="1"/>
          </p:cNvSpPr>
          <p:nvPr>
            <p:ph idx="1"/>
          </p:nvPr>
        </p:nvSpPr>
        <p:spPr>
          <a:xfrm>
            <a:off x="2540000" y="2344615"/>
            <a:ext cx="9144000" cy="4114800"/>
          </a:xfrm>
        </p:spPr>
        <p:txBody>
          <a:bodyPr/>
          <a:lstStyle/>
          <a:p>
            <a:r>
              <a:rPr lang="en-US" sz="3000" dirty="0">
                <a:cs typeface="Arial"/>
              </a:rPr>
              <a:t>Due Date: </a:t>
            </a:r>
            <a:r>
              <a:rPr lang="en-US" sz="3000" b="1" dirty="0">
                <a:cs typeface="Arial"/>
              </a:rPr>
              <a:t>April 27, 2023</a:t>
            </a:r>
            <a:endParaRPr lang="en-US" b="1" dirty="0">
              <a:cs typeface="Arial"/>
            </a:endParaRPr>
          </a:p>
          <a:p>
            <a:r>
              <a:rPr lang="en-US" sz="3000" dirty="0">
                <a:cs typeface="Arial"/>
              </a:rPr>
              <a:t>Length: 30 minutes</a:t>
            </a:r>
            <a:endParaRPr lang="en-US" dirty="0">
              <a:cs typeface="Arial"/>
            </a:endParaRPr>
          </a:p>
          <a:p>
            <a:r>
              <a:rPr lang="en-US" sz="3000" dirty="0">
                <a:cs typeface="Arial"/>
              </a:rPr>
              <a:t>Online Survey: see chat for link</a:t>
            </a:r>
            <a:endParaRPr lang="en-US" dirty="0">
              <a:cs typeface="Arial"/>
            </a:endParaRPr>
          </a:p>
          <a:p>
            <a:r>
              <a:rPr lang="en-US" sz="2800" dirty="0">
                <a:cs typeface="Arial"/>
              </a:rPr>
              <a:t>PDF available in CNIPS download forms </a:t>
            </a:r>
            <a:endParaRPr lang="en-US" dirty="0">
              <a:cs typeface="Arial"/>
            </a:endParaRPr>
          </a:p>
          <a:p>
            <a:pPr lvl="1"/>
            <a:r>
              <a:rPr lang="en-US" sz="2400" dirty="0">
                <a:cs typeface="Arial"/>
              </a:rPr>
              <a:t>Online 2023 FSD Survey</a:t>
            </a:r>
          </a:p>
          <a:p>
            <a:r>
              <a:rPr lang="en-US" sz="2800" dirty="0">
                <a:cs typeface="Arial"/>
              </a:rPr>
              <a:t>Multi-state survey to provide insights about the benefits and challenges of Universal School Meals </a:t>
            </a:r>
          </a:p>
          <a:p>
            <a:endParaRPr lang="en-US" dirty="0">
              <a:cs typeface="Arial"/>
            </a:endParaRPr>
          </a:p>
        </p:txBody>
      </p:sp>
    </p:spTree>
    <p:extLst>
      <p:ext uri="{BB962C8B-B14F-4D97-AF65-F5344CB8AC3E}">
        <p14:creationId xmlns:p14="http://schemas.microsoft.com/office/powerpoint/2010/main" val="426495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25623" y="236479"/>
            <a:ext cx="9144000" cy="1143000"/>
          </a:xfrm>
        </p:spPr>
        <p:txBody>
          <a:bodyPr/>
          <a:lstStyle/>
          <a:p>
            <a:r>
              <a:rPr lang="en-US" sz="4200" dirty="0"/>
              <a:t>Grant Funds Overview (1)</a:t>
            </a:r>
          </a:p>
        </p:txBody>
      </p:sp>
      <p:graphicFrame>
        <p:nvGraphicFramePr>
          <p:cNvPr id="5" name="Content Placeholder 4" descr="The left column grant funds and right column timelines are as follows: Kitchen Infrastructure and Training funding was announced on April 21, 2023, the 2022 Federal Equipment Grant Award notifications will be sent in May, Supply Chain Assistance Funds expect allocations and the Local Food for Schools funding notification and opt-in survey to post in late May. ">
            <a:extLst>
              <a:ext uri="{FF2B5EF4-FFF2-40B4-BE49-F238E27FC236}">
                <a16:creationId xmlns:a16="http://schemas.microsoft.com/office/drawing/2014/main" id="{19401267-1BA0-43A7-8154-DFD352A64FD7}"/>
              </a:ext>
            </a:extLst>
          </p:cNvPr>
          <p:cNvGraphicFramePr>
            <a:graphicFrameLocks noGrp="1"/>
          </p:cNvGraphicFramePr>
          <p:nvPr>
            <p:ph idx="1"/>
            <p:extLst>
              <p:ext uri="{D42A27DB-BD31-4B8C-83A1-F6EECF244321}">
                <p14:modId xmlns:p14="http://schemas.microsoft.com/office/powerpoint/2010/main" val="663870117"/>
              </p:ext>
            </p:extLst>
          </p:nvPr>
        </p:nvGraphicFramePr>
        <p:xfrm>
          <a:off x="2525623" y="1118484"/>
          <a:ext cx="9560556" cy="5121281"/>
        </p:xfrm>
        <a:graphic>
          <a:graphicData uri="http://schemas.openxmlformats.org/drawingml/2006/table">
            <a:tbl>
              <a:tblPr firstRow="1" bandRow="1">
                <a:tableStyleId>{5C22544A-7EE6-4342-B048-85BDC9FD1C3A}</a:tableStyleId>
              </a:tblPr>
              <a:tblGrid>
                <a:gridCol w="5992696">
                  <a:extLst>
                    <a:ext uri="{9D8B030D-6E8A-4147-A177-3AD203B41FA5}">
                      <a16:colId xmlns:a16="http://schemas.microsoft.com/office/drawing/2014/main" val="4064080176"/>
                    </a:ext>
                  </a:extLst>
                </a:gridCol>
                <a:gridCol w="3567860">
                  <a:extLst>
                    <a:ext uri="{9D8B030D-6E8A-4147-A177-3AD203B41FA5}">
                      <a16:colId xmlns:a16="http://schemas.microsoft.com/office/drawing/2014/main" val="1239151048"/>
                    </a:ext>
                  </a:extLst>
                </a:gridCol>
              </a:tblGrid>
              <a:tr h="550008">
                <a:tc>
                  <a:txBody>
                    <a:bodyPr/>
                    <a:lstStyle/>
                    <a:p>
                      <a:r>
                        <a:rPr lang="en-US" sz="2800" dirty="0"/>
                        <a:t>Grant</a:t>
                      </a:r>
                    </a:p>
                  </a:txBody>
                  <a:tcPr marL="183750" marR="183750"/>
                </a:tc>
                <a:tc>
                  <a:txBody>
                    <a:bodyPr/>
                    <a:lstStyle/>
                    <a:p>
                      <a:r>
                        <a:rPr lang="en-US" sz="2800" dirty="0"/>
                        <a:t>Timeline</a:t>
                      </a:r>
                    </a:p>
                  </a:txBody>
                  <a:tcPr marL="183750" marR="183750"/>
                </a:tc>
                <a:extLst>
                  <a:ext uri="{0D108BD9-81ED-4DB2-BD59-A6C34878D82A}">
                    <a16:rowId xmlns:a16="http://schemas.microsoft.com/office/drawing/2014/main" val="1454820400"/>
                  </a:ext>
                </a:extLst>
              </a:tr>
              <a:tr h="1127518">
                <a:tc>
                  <a:txBody>
                    <a:bodyPr/>
                    <a:lstStyle/>
                    <a:p>
                      <a:pPr lvl="0" algn="l">
                        <a:lnSpc>
                          <a:spcPct val="100000"/>
                        </a:lnSpc>
                        <a:spcBef>
                          <a:spcPts val="0"/>
                        </a:spcBef>
                        <a:spcAft>
                          <a:spcPts val="0"/>
                        </a:spcAft>
                        <a:buNone/>
                      </a:pPr>
                      <a:r>
                        <a:rPr lang="en-US" sz="2400" b="0" i="0" u="none" strike="noStrike" noProof="0" dirty="0">
                          <a:solidFill>
                            <a:schemeClr val="tx1"/>
                          </a:solidFill>
                        </a:rPr>
                        <a:t>2022 Kitchen Infrastructure and Training (KIT) </a:t>
                      </a:r>
                      <a:r>
                        <a:rPr lang="en-US" sz="2400" b="0" i="0" u="none" strike="noStrike" noProof="0" dirty="0">
                          <a:solidFill>
                            <a:schemeClr val="tx1"/>
                          </a:solidFill>
                          <a:latin typeface="Arial"/>
                        </a:rPr>
                        <a:t>funding announcement posted</a:t>
                      </a:r>
                      <a:endParaRPr lang="en-US" dirty="0">
                        <a:solidFill>
                          <a:schemeClr val="tx1"/>
                        </a:solidFill>
                      </a:endParaRPr>
                    </a:p>
                  </a:txBody>
                  <a:tcPr marL="183750" marR="183750" anchor="ctr"/>
                </a:tc>
                <a:tc>
                  <a:txBody>
                    <a:bodyPr/>
                    <a:lstStyle/>
                    <a:p>
                      <a:pPr lvl="0" algn="l">
                        <a:lnSpc>
                          <a:spcPct val="100000"/>
                        </a:lnSpc>
                        <a:spcBef>
                          <a:spcPts val="0"/>
                        </a:spcBef>
                        <a:spcAft>
                          <a:spcPts val="0"/>
                        </a:spcAft>
                        <a:buNone/>
                      </a:pPr>
                      <a:r>
                        <a:rPr lang="en-US" sz="2400" b="0" i="0" u="none" strike="noStrike" noProof="0" dirty="0">
                          <a:solidFill>
                            <a:schemeClr val="tx1"/>
                          </a:solidFill>
                        </a:rPr>
                        <a:t>April  21, 2023</a:t>
                      </a:r>
                      <a:endParaRPr lang="en-US" dirty="0">
                        <a:solidFill>
                          <a:schemeClr val="tx1"/>
                        </a:solidFill>
                      </a:endParaRPr>
                    </a:p>
                  </a:txBody>
                  <a:tcPr marL="183750" marR="183750" anchor="ctr"/>
                </a:tc>
                <a:extLst>
                  <a:ext uri="{0D108BD9-81ED-4DB2-BD59-A6C34878D82A}">
                    <a16:rowId xmlns:a16="http://schemas.microsoft.com/office/drawing/2014/main" val="2239037680"/>
                  </a:ext>
                </a:extLst>
              </a:tr>
              <a:tr h="1127517">
                <a:tc>
                  <a:txBody>
                    <a:bodyPr/>
                    <a:lstStyle/>
                    <a:p>
                      <a:pPr lvl="0">
                        <a:buNone/>
                      </a:pPr>
                      <a:r>
                        <a:rPr lang="en-US" sz="2400" b="0" i="0" u="none" strike="noStrike" noProof="0" dirty="0">
                          <a:solidFill>
                            <a:schemeClr val="tx1"/>
                          </a:solidFill>
                        </a:rPr>
                        <a:t>2022 Federal Equipment Grant Award Notifications</a:t>
                      </a:r>
                      <a:endParaRPr lang="en-US" sz="2400" dirty="0">
                        <a:solidFill>
                          <a:schemeClr val="tx1"/>
                        </a:solidFill>
                      </a:endParaRPr>
                    </a:p>
                  </a:txBody>
                  <a:tcPr marL="183750" marR="183750" anchor="ctr"/>
                </a:tc>
                <a:tc>
                  <a:txBody>
                    <a:bodyPr/>
                    <a:lstStyle/>
                    <a:p>
                      <a:pPr lvl="0" algn="l">
                        <a:lnSpc>
                          <a:spcPct val="100000"/>
                        </a:lnSpc>
                        <a:spcBef>
                          <a:spcPts val="0"/>
                        </a:spcBef>
                        <a:spcAft>
                          <a:spcPts val="0"/>
                        </a:spcAft>
                        <a:buNone/>
                      </a:pPr>
                      <a:r>
                        <a:rPr lang="en-US" sz="2400" b="0" i="0" u="none" strike="noStrike" noProof="0" dirty="0">
                          <a:solidFill>
                            <a:schemeClr val="tx1"/>
                          </a:solidFill>
                        </a:rPr>
                        <a:t>May 2023</a:t>
                      </a:r>
                      <a:endParaRPr lang="en-US" dirty="0">
                        <a:solidFill>
                          <a:schemeClr val="tx1"/>
                        </a:solidFill>
                      </a:endParaRPr>
                    </a:p>
                  </a:txBody>
                  <a:tcPr marL="183750" marR="183750" anchor="ctr"/>
                </a:tc>
                <a:extLst>
                  <a:ext uri="{0D108BD9-81ED-4DB2-BD59-A6C34878D82A}">
                    <a16:rowId xmlns:a16="http://schemas.microsoft.com/office/drawing/2014/main" val="3918288033"/>
                  </a:ext>
                </a:extLst>
              </a:tr>
              <a:tr h="1127518">
                <a:tc>
                  <a:txBody>
                    <a:bodyPr/>
                    <a:lstStyle/>
                    <a:p>
                      <a:pPr lvl="0">
                        <a:buNone/>
                      </a:pPr>
                      <a:r>
                        <a:rPr lang="en-US" sz="2400" b="0" i="0" u="none" strike="noStrike" noProof="0" dirty="0">
                          <a:solidFill>
                            <a:schemeClr val="tx1"/>
                          </a:solidFill>
                          <a:latin typeface="Arial"/>
                        </a:rPr>
                        <a:t>Supply Chain Assistance Release of Funds (Rounds Two &amp; Three)</a:t>
                      </a:r>
                      <a:endParaRPr lang="en-US" dirty="0">
                        <a:solidFill>
                          <a:schemeClr val="tx1"/>
                        </a:solidFill>
                      </a:endParaRPr>
                    </a:p>
                  </a:txBody>
                  <a:tcPr marL="183750" marR="183750" anchor="ctr"/>
                </a:tc>
                <a:tc>
                  <a:txBody>
                    <a:bodyPr/>
                    <a:lstStyle/>
                    <a:p>
                      <a:pPr lvl="0">
                        <a:buNone/>
                      </a:pPr>
                      <a:r>
                        <a:rPr lang="en-US" sz="2400" b="0" i="0" u="none" strike="noStrike" noProof="0" dirty="0">
                          <a:solidFill>
                            <a:schemeClr val="tx1"/>
                          </a:solidFill>
                          <a:latin typeface="Arial"/>
                        </a:rPr>
                        <a:t>Awards Posted</a:t>
                      </a:r>
                      <a:endParaRPr lang="en-US" dirty="0">
                        <a:solidFill>
                          <a:schemeClr val="tx1"/>
                        </a:solidFill>
                      </a:endParaRPr>
                    </a:p>
                    <a:p>
                      <a:pPr lvl="0">
                        <a:buNone/>
                      </a:pPr>
                      <a:r>
                        <a:rPr lang="en-US" sz="2400" b="0" i="0" u="none" strike="noStrike" noProof="0" dirty="0">
                          <a:solidFill>
                            <a:schemeClr val="tx1"/>
                          </a:solidFill>
                          <a:latin typeface="Arial"/>
                        </a:rPr>
                        <a:t>Allocations Late May </a:t>
                      </a:r>
                    </a:p>
                  </a:txBody>
                  <a:tcPr marL="183750" marR="183750" anchor="ctr"/>
                </a:tc>
                <a:extLst>
                  <a:ext uri="{0D108BD9-81ED-4DB2-BD59-A6C34878D82A}">
                    <a16:rowId xmlns:a16="http://schemas.microsoft.com/office/drawing/2014/main" val="710916210"/>
                  </a:ext>
                </a:extLst>
              </a:tr>
              <a:tr h="1127518">
                <a:tc>
                  <a:txBody>
                    <a:bodyPr/>
                    <a:lstStyle/>
                    <a:p>
                      <a:pPr lvl="0" algn="l">
                        <a:lnSpc>
                          <a:spcPct val="100000"/>
                        </a:lnSpc>
                        <a:spcBef>
                          <a:spcPts val="0"/>
                        </a:spcBef>
                        <a:spcAft>
                          <a:spcPts val="0"/>
                        </a:spcAft>
                        <a:buNone/>
                      </a:pPr>
                      <a:r>
                        <a:rPr lang="en-US" sz="2400" b="0" i="0" u="none" strike="noStrike" noProof="0" dirty="0">
                          <a:solidFill>
                            <a:schemeClr val="tx1"/>
                          </a:solidFill>
                        </a:rPr>
                        <a:t>Local Food for Schools, funding notification and second opt-in survey release </a:t>
                      </a:r>
                    </a:p>
                  </a:txBody>
                  <a:tcPr marL="183750" marR="183750" anchor="ctr"/>
                </a:tc>
                <a:tc>
                  <a:txBody>
                    <a:bodyPr/>
                    <a:lstStyle/>
                    <a:p>
                      <a:pPr lvl="0" algn="l">
                        <a:lnSpc>
                          <a:spcPct val="100000"/>
                        </a:lnSpc>
                        <a:spcBef>
                          <a:spcPts val="0"/>
                        </a:spcBef>
                        <a:spcAft>
                          <a:spcPts val="0"/>
                        </a:spcAft>
                        <a:buNone/>
                      </a:pPr>
                      <a:r>
                        <a:rPr lang="en-US" sz="2400" b="0" i="0" u="none" strike="noStrike" kern="1200" noProof="0" dirty="0">
                          <a:solidFill>
                            <a:schemeClr val="tx1"/>
                          </a:solidFill>
                          <a:latin typeface="Arial"/>
                        </a:rPr>
                        <a:t>Late May 2023</a:t>
                      </a:r>
                    </a:p>
                  </a:txBody>
                  <a:tcPr marL="183750" marR="183750" anchor="ctr"/>
                </a:tc>
                <a:extLst>
                  <a:ext uri="{0D108BD9-81ED-4DB2-BD59-A6C34878D82A}">
                    <a16:rowId xmlns:a16="http://schemas.microsoft.com/office/drawing/2014/main" val="492776431"/>
                  </a:ext>
                </a:extLst>
              </a:tr>
            </a:tbl>
          </a:graphicData>
        </a:graphic>
      </p:graphicFrame>
    </p:spTree>
    <p:extLst>
      <p:ext uri="{BB962C8B-B14F-4D97-AF65-F5344CB8AC3E}">
        <p14:creationId xmlns:p14="http://schemas.microsoft.com/office/powerpoint/2010/main" val="37088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25623" y="265234"/>
            <a:ext cx="9144000" cy="1143000"/>
          </a:xfrm>
        </p:spPr>
        <p:txBody>
          <a:bodyPr/>
          <a:lstStyle/>
          <a:p>
            <a:r>
              <a:rPr lang="en-US" sz="4200" dirty="0"/>
              <a:t>Grant Funds Overview (2)</a:t>
            </a:r>
          </a:p>
        </p:txBody>
      </p:sp>
      <p:graphicFrame>
        <p:nvGraphicFramePr>
          <p:cNvPr id="5" name="Content Placeholder 4" descr="The left column grant funds and right column timelines are as follows: School Breakfast and Summer Meals Start Up Grant Funding announcement will be released in May 2023, the School Food Best Practices registration form is due May 15, 2023, and 2023-24 Fresh Fruit and Vegetable Program Awardees will receive notification 6/30/23.">
            <a:extLst>
              <a:ext uri="{FF2B5EF4-FFF2-40B4-BE49-F238E27FC236}">
                <a16:creationId xmlns:a16="http://schemas.microsoft.com/office/drawing/2014/main" id="{19401267-1BA0-43A7-8154-DFD352A64FD7}"/>
              </a:ext>
            </a:extLst>
          </p:cNvPr>
          <p:cNvGraphicFramePr>
            <a:graphicFrameLocks noGrp="1"/>
          </p:cNvGraphicFramePr>
          <p:nvPr>
            <p:ph idx="1"/>
            <p:extLst>
              <p:ext uri="{D42A27DB-BD31-4B8C-83A1-F6EECF244321}">
                <p14:modId xmlns:p14="http://schemas.microsoft.com/office/powerpoint/2010/main" val="4108796673"/>
              </p:ext>
            </p:extLst>
          </p:nvPr>
        </p:nvGraphicFramePr>
        <p:xfrm>
          <a:off x="2357146" y="1715131"/>
          <a:ext cx="9318823" cy="3718560"/>
        </p:xfrm>
        <a:graphic>
          <a:graphicData uri="http://schemas.openxmlformats.org/drawingml/2006/table">
            <a:tbl>
              <a:tblPr firstRow="1" bandRow="1">
                <a:tableStyleId>{5C22544A-7EE6-4342-B048-85BDC9FD1C3A}</a:tableStyleId>
              </a:tblPr>
              <a:tblGrid>
                <a:gridCol w="5928527">
                  <a:extLst>
                    <a:ext uri="{9D8B030D-6E8A-4147-A177-3AD203B41FA5}">
                      <a16:colId xmlns:a16="http://schemas.microsoft.com/office/drawing/2014/main" val="4064080176"/>
                    </a:ext>
                  </a:extLst>
                </a:gridCol>
                <a:gridCol w="3390296">
                  <a:extLst>
                    <a:ext uri="{9D8B030D-6E8A-4147-A177-3AD203B41FA5}">
                      <a16:colId xmlns:a16="http://schemas.microsoft.com/office/drawing/2014/main" val="1239151048"/>
                    </a:ext>
                  </a:extLst>
                </a:gridCol>
              </a:tblGrid>
              <a:tr h="504530">
                <a:tc>
                  <a:txBody>
                    <a:bodyPr/>
                    <a:lstStyle/>
                    <a:p>
                      <a:r>
                        <a:rPr lang="en-US" sz="2800" dirty="0"/>
                        <a:t>Grant</a:t>
                      </a:r>
                    </a:p>
                  </a:txBody>
                  <a:tcPr marL="183750" marR="183750"/>
                </a:tc>
                <a:tc>
                  <a:txBody>
                    <a:bodyPr/>
                    <a:lstStyle/>
                    <a:p>
                      <a:r>
                        <a:rPr lang="en-US" sz="2800" dirty="0"/>
                        <a:t>Timeline</a:t>
                      </a:r>
                    </a:p>
                  </a:txBody>
                  <a:tcPr marL="183750" marR="183750"/>
                </a:tc>
                <a:extLst>
                  <a:ext uri="{0D108BD9-81ED-4DB2-BD59-A6C34878D82A}">
                    <a16:rowId xmlns:a16="http://schemas.microsoft.com/office/drawing/2014/main" val="1454820400"/>
                  </a:ext>
                </a:extLst>
              </a:tr>
              <a:tr h="802640">
                <a:tc>
                  <a:txBody>
                    <a:bodyPr/>
                    <a:lstStyle/>
                    <a:p>
                      <a:pPr lvl="0" algn="l">
                        <a:lnSpc>
                          <a:spcPct val="100000"/>
                        </a:lnSpc>
                        <a:spcBef>
                          <a:spcPts val="0"/>
                        </a:spcBef>
                        <a:spcAft>
                          <a:spcPts val="0"/>
                        </a:spcAft>
                        <a:buNone/>
                      </a:pPr>
                      <a:r>
                        <a:rPr lang="en-US" sz="2400" b="0" i="0" u="none" strike="noStrike" noProof="0" dirty="0">
                          <a:solidFill>
                            <a:schemeClr val="tx1"/>
                          </a:solidFill>
                        </a:rPr>
                        <a:t>School Breakfast and Summer Meals Program Start Up Grant Funding Announcement</a:t>
                      </a:r>
                      <a:endParaRPr lang="en-US" dirty="0"/>
                    </a:p>
                  </a:txBody>
                  <a:tcPr marL="183750" marR="183750" anchor="ctr"/>
                </a:tc>
                <a:tc>
                  <a:txBody>
                    <a:bodyPr/>
                    <a:lstStyle/>
                    <a:p>
                      <a:pPr lvl="0" algn="l">
                        <a:lnSpc>
                          <a:spcPct val="100000"/>
                        </a:lnSpc>
                        <a:spcBef>
                          <a:spcPts val="0"/>
                        </a:spcBef>
                        <a:spcAft>
                          <a:spcPts val="0"/>
                        </a:spcAft>
                        <a:buNone/>
                      </a:pPr>
                      <a:r>
                        <a:rPr lang="en-US" sz="2400" b="0" i="0" u="none" strike="noStrike" kern="1200" noProof="0" dirty="0">
                          <a:solidFill>
                            <a:schemeClr val="tx1"/>
                          </a:solidFill>
                          <a:latin typeface="Arial"/>
                        </a:rPr>
                        <a:t>May 2023</a:t>
                      </a:r>
                      <a:endParaRPr lang="en-US" dirty="0"/>
                    </a:p>
                  </a:txBody>
                  <a:tcPr marL="183750" marR="183750" anchor="ctr"/>
                </a:tc>
                <a:extLst>
                  <a:ext uri="{0D108BD9-81ED-4DB2-BD59-A6C34878D82A}">
                    <a16:rowId xmlns:a16="http://schemas.microsoft.com/office/drawing/2014/main" val="651372558"/>
                  </a:ext>
                </a:extLst>
              </a:tr>
              <a:tr h="802641">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School Food Best Practices Registration Form Due Date</a:t>
                      </a:r>
                      <a:endParaRPr lang="en-US" dirty="0">
                        <a:solidFill>
                          <a:schemeClr val="tx1"/>
                        </a:solidFill>
                      </a:endParaRPr>
                    </a:p>
                  </a:txBody>
                  <a:tcPr marL="183750" marR="183750" anchor="ctr"/>
                </a:tc>
                <a:tc>
                  <a:txBody>
                    <a:bodyPr/>
                    <a:lstStyle/>
                    <a:p>
                      <a:pPr lvl="0" algn="l">
                        <a:lnSpc>
                          <a:spcPct val="100000"/>
                        </a:lnSpc>
                        <a:spcBef>
                          <a:spcPts val="0"/>
                        </a:spcBef>
                        <a:spcAft>
                          <a:spcPts val="0"/>
                        </a:spcAft>
                        <a:buNone/>
                      </a:pPr>
                      <a:r>
                        <a:rPr lang="en-US" sz="2400" dirty="0">
                          <a:solidFill>
                            <a:schemeClr val="tx1"/>
                          </a:solidFill>
                        </a:rPr>
                        <a:t>May 15, 2023</a:t>
                      </a:r>
                      <a:endParaRPr lang="en-US" dirty="0">
                        <a:solidFill>
                          <a:schemeClr val="tx1"/>
                        </a:solidFill>
                      </a:endParaRPr>
                    </a:p>
                  </a:txBody>
                  <a:tcPr marL="183750" marR="183750" anchor="ctr"/>
                </a:tc>
                <a:extLst>
                  <a:ext uri="{0D108BD9-81ED-4DB2-BD59-A6C34878D82A}">
                    <a16:rowId xmlns:a16="http://schemas.microsoft.com/office/drawing/2014/main" val="4126422381"/>
                  </a:ext>
                </a:extLst>
              </a:tr>
              <a:tr h="802640">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2023–24 Fresh Fruit and Vegetable Program  </a:t>
                      </a:r>
                      <a:endParaRPr lang="en-US" dirty="0">
                        <a:solidFill>
                          <a:schemeClr val="tx1"/>
                        </a:solidFill>
                      </a:endParaRPr>
                    </a:p>
                    <a:p>
                      <a:pPr lvl="0" algn="l">
                        <a:lnSpc>
                          <a:spcPct val="100000"/>
                        </a:lnSpc>
                        <a:spcBef>
                          <a:spcPts val="0"/>
                        </a:spcBef>
                        <a:spcAft>
                          <a:spcPts val="0"/>
                        </a:spcAft>
                        <a:buNone/>
                      </a:pPr>
                      <a:r>
                        <a:rPr lang="en-US" sz="2400" b="0" i="0" u="none" strike="noStrike" noProof="0" dirty="0">
                          <a:solidFill>
                            <a:schemeClr val="tx1"/>
                          </a:solidFill>
                          <a:latin typeface="Arial"/>
                        </a:rPr>
                        <a:t>(FFVP) Award Notifications</a:t>
                      </a:r>
                    </a:p>
                  </a:txBody>
                  <a:tcPr marL="183750" marR="183750" anchor="ctr"/>
                </a:tc>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June 30, 2023</a:t>
                      </a:r>
                      <a:endParaRPr lang="en-US" b="0" dirty="0">
                        <a:solidFill>
                          <a:schemeClr val="tx1"/>
                        </a:solidFill>
                      </a:endParaRPr>
                    </a:p>
                  </a:txBody>
                  <a:tcPr marL="183750" marR="183750" anchor="ctr"/>
                </a:tc>
                <a:extLst>
                  <a:ext uri="{0D108BD9-81ED-4DB2-BD59-A6C34878D82A}">
                    <a16:rowId xmlns:a16="http://schemas.microsoft.com/office/drawing/2014/main" val="3263942718"/>
                  </a:ext>
                </a:extLst>
              </a:tr>
            </a:tbl>
          </a:graphicData>
        </a:graphic>
      </p:graphicFrame>
    </p:spTree>
    <p:extLst>
      <p:ext uri="{BB962C8B-B14F-4D97-AF65-F5344CB8AC3E}">
        <p14:creationId xmlns:p14="http://schemas.microsoft.com/office/powerpoint/2010/main" val="56835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381E-DE7E-6344-9AD3-053B499369F0}"/>
              </a:ext>
            </a:extLst>
          </p:cNvPr>
          <p:cNvSpPr>
            <a:spLocks noGrp="1"/>
          </p:cNvSpPr>
          <p:nvPr>
            <p:ph type="title"/>
          </p:nvPr>
        </p:nvSpPr>
        <p:spPr/>
        <p:txBody>
          <a:bodyPr/>
          <a:lstStyle/>
          <a:p>
            <a:r>
              <a:rPr lang="en-US" dirty="0">
                <a:cs typeface="Arial"/>
              </a:rPr>
              <a:t>CDE NSD What's New Web Page-Funding Tab</a:t>
            </a:r>
            <a:endParaRPr lang="en-US" dirty="0"/>
          </a:p>
        </p:txBody>
      </p:sp>
      <p:pic>
        <p:nvPicPr>
          <p:cNvPr id="14" name="Content Placeholder 13" descr="Screen shot of the CDE NSD Nutrition What's New web page and Funding tab.">
            <a:extLst>
              <a:ext uri="{FF2B5EF4-FFF2-40B4-BE49-F238E27FC236}">
                <a16:creationId xmlns:a16="http://schemas.microsoft.com/office/drawing/2014/main" id="{83A6B419-C324-4107-B5F3-7E95C93433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6200" y="1875084"/>
            <a:ext cx="6589059" cy="4636225"/>
          </a:xfrm>
        </p:spPr>
      </p:pic>
    </p:spTree>
    <p:extLst>
      <p:ext uri="{BB962C8B-B14F-4D97-AF65-F5344CB8AC3E}">
        <p14:creationId xmlns:p14="http://schemas.microsoft.com/office/powerpoint/2010/main" val="363858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2E10-1A8F-A7A7-E835-36136E4DDB4C}"/>
              </a:ext>
            </a:extLst>
          </p:cNvPr>
          <p:cNvSpPr>
            <a:spLocks noGrp="1"/>
          </p:cNvSpPr>
          <p:nvPr>
            <p:ph type="title"/>
          </p:nvPr>
        </p:nvSpPr>
        <p:spPr>
          <a:xfrm>
            <a:off x="2540000" y="300228"/>
            <a:ext cx="9144000" cy="1143000"/>
          </a:xfrm>
        </p:spPr>
        <p:txBody>
          <a:bodyPr/>
          <a:lstStyle/>
          <a:p>
            <a:r>
              <a:rPr lang="en-US" dirty="0">
                <a:cs typeface="Arial"/>
              </a:rPr>
              <a:t>Local Food for Schools  </a:t>
            </a:r>
            <a:br>
              <a:rPr lang="en-US" dirty="0">
                <a:cs typeface="Arial"/>
              </a:rPr>
            </a:br>
            <a:r>
              <a:rPr lang="en-US" dirty="0">
                <a:cs typeface="Arial"/>
              </a:rPr>
              <a:t>Part Two: May 2023</a:t>
            </a:r>
          </a:p>
        </p:txBody>
      </p:sp>
      <p:sp>
        <p:nvSpPr>
          <p:cNvPr id="3" name="Content Placeholder 2">
            <a:extLst>
              <a:ext uri="{FF2B5EF4-FFF2-40B4-BE49-F238E27FC236}">
                <a16:creationId xmlns:a16="http://schemas.microsoft.com/office/drawing/2014/main" id="{9A4AE106-E50E-94C1-9EB9-F833579F1836}"/>
              </a:ext>
            </a:extLst>
          </p:cNvPr>
          <p:cNvSpPr>
            <a:spLocks noGrp="1"/>
          </p:cNvSpPr>
          <p:nvPr>
            <p:ph sz="half" idx="1"/>
          </p:nvPr>
        </p:nvSpPr>
        <p:spPr>
          <a:xfrm>
            <a:off x="2540000" y="1716024"/>
            <a:ext cx="9013645" cy="4114800"/>
          </a:xfrm>
        </p:spPr>
        <p:txBody>
          <a:bodyPr/>
          <a:lstStyle/>
          <a:p>
            <a:r>
              <a:rPr lang="en-US" sz="2800" dirty="0">
                <a:ea typeface="+mn-lt"/>
                <a:cs typeface="+mn-lt"/>
              </a:rPr>
              <a:t>Items to be uploaded:</a:t>
            </a:r>
            <a:endParaRPr lang="en-US" sz="2800" dirty="0">
              <a:cs typeface="Arial"/>
            </a:endParaRPr>
          </a:p>
          <a:p>
            <a:pPr lvl="1"/>
            <a:r>
              <a:rPr lang="en-US" sz="2400" dirty="0">
                <a:ea typeface="+mn-lt"/>
                <a:cs typeface="+mn-lt"/>
              </a:rPr>
              <a:t>Procurement Documents</a:t>
            </a:r>
            <a:endParaRPr lang="en-US" sz="2400" dirty="0">
              <a:cs typeface="Arial"/>
            </a:endParaRPr>
          </a:p>
          <a:p>
            <a:pPr lvl="1"/>
            <a:r>
              <a:rPr lang="en-US" sz="2400" dirty="0">
                <a:ea typeface="+mn-lt"/>
                <a:cs typeface="+mn-lt"/>
              </a:rPr>
              <a:t>Spending Plan</a:t>
            </a:r>
          </a:p>
          <a:p>
            <a:r>
              <a:rPr lang="en-US" sz="2800" dirty="0">
                <a:ea typeface="+mn-lt"/>
                <a:cs typeface="+mn-lt"/>
              </a:rPr>
              <a:t>Information to have ready to upload:</a:t>
            </a:r>
            <a:endParaRPr lang="en-US" sz="2800" dirty="0">
              <a:cs typeface="Arial"/>
            </a:endParaRPr>
          </a:p>
          <a:p>
            <a:pPr lvl="1"/>
            <a:r>
              <a:rPr lang="en-US" sz="2400" dirty="0">
                <a:ea typeface="+mn-lt"/>
                <a:cs typeface="+mn-lt"/>
              </a:rPr>
              <a:t>Vendor information </a:t>
            </a:r>
          </a:p>
          <a:p>
            <a:pPr lvl="1"/>
            <a:r>
              <a:rPr lang="en-US" sz="2400" dirty="0">
                <a:ea typeface="+mn-lt"/>
                <a:cs typeface="+mn-lt"/>
              </a:rPr>
              <a:t>Distance of vendor</a:t>
            </a:r>
          </a:p>
          <a:p>
            <a:pPr lvl="1"/>
            <a:r>
              <a:rPr lang="en-US" sz="2400" dirty="0">
                <a:ea typeface="+mn-lt"/>
                <a:cs typeface="+mn-lt"/>
              </a:rPr>
              <a:t>New or existing contact and length</a:t>
            </a:r>
          </a:p>
          <a:p>
            <a:pPr lvl="1"/>
            <a:r>
              <a:rPr lang="en-US" sz="2400" dirty="0">
                <a:ea typeface="+mn-lt"/>
                <a:cs typeface="+mn-lt"/>
              </a:rPr>
              <a:t>Food to be purchased and value</a:t>
            </a:r>
          </a:p>
          <a:p>
            <a:pPr>
              <a:buFont typeface="Arial" panose="020B0604020202020204" pitchFamily="34" charset="0"/>
              <a:buChar char="•"/>
            </a:pPr>
            <a:r>
              <a:rPr lang="en-US" sz="2800" dirty="0">
                <a:ea typeface="+mn-lt"/>
                <a:cs typeface="+mn-lt"/>
              </a:rPr>
              <a:t>Questions: </a:t>
            </a:r>
            <a:r>
              <a:rPr lang="en-US" sz="2800" b="1" dirty="0">
                <a:ea typeface="+mn-lt"/>
                <a:cs typeface="+mn-lt"/>
                <a:hlinkClick r:id="rId3" tooltip="Local Food for School email address"/>
              </a:rPr>
              <a:t>LFSGrant@cde.ca.gov</a:t>
            </a:r>
            <a:r>
              <a:rPr lang="en-US" sz="2800" dirty="0">
                <a:ea typeface="+mn-lt"/>
                <a:cs typeface="+mn-lt"/>
              </a:rPr>
              <a:t> </a:t>
            </a:r>
            <a:endParaRPr lang="en-US" sz="2800" dirty="0">
              <a:cs typeface="Arial"/>
            </a:endParaRPr>
          </a:p>
          <a:p>
            <a:endParaRPr lang="en-US" dirty="0">
              <a:cs typeface="Arial"/>
            </a:endParaRPr>
          </a:p>
        </p:txBody>
      </p:sp>
      <p:pic>
        <p:nvPicPr>
          <p:cNvPr id="7" name="Content Placeholder 6">
            <a:extLst>
              <a:ext uri="{FF2B5EF4-FFF2-40B4-BE49-F238E27FC236}">
                <a16:creationId xmlns:a16="http://schemas.microsoft.com/office/drawing/2014/main" id="{B8FD2A1E-3CE7-4C2B-9C7B-66719ED63FA5}"/>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078668" y="2538983"/>
            <a:ext cx="2856481" cy="2849445"/>
          </a:xfrm>
        </p:spPr>
      </p:pic>
    </p:spTree>
    <p:extLst>
      <p:ext uri="{BB962C8B-B14F-4D97-AF65-F5344CB8AC3E}">
        <p14:creationId xmlns:p14="http://schemas.microsoft.com/office/powerpoint/2010/main" val="281362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2FC1-DD45-4484-ADAC-B5BC0B6BA36D}"/>
              </a:ext>
            </a:extLst>
          </p:cNvPr>
          <p:cNvSpPr>
            <a:spLocks noGrp="1"/>
          </p:cNvSpPr>
          <p:nvPr>
            <p:ph type="title"/>
          </p:nvPr>
        </p:nvSpPr>
        <p:spPr>
          <a:xfrm>
            <a:off x="2540000" y="454152"/>
            <a:ext cx="9144000" cy="1143000"/>
          </a:xfrm>
        </p:spPr>
        <p:txBody>
          <a:bodyPr/>
          <a:lstStyle/>
          <a:p>
            <a:r>
              <a:rPr lang="en-US" dirty="0"/>
              <a:t>School Food Best Practices (SFBP) Funding</a:t>
            </a:r>
          </a:p>
        </p:txBody>
      </p:sp>
      <p:sp>
        <p:nvSpPr>
          <p:cNvPr id="3" name="Content Placeholder 2">
            <a:extLst>
              <a:ext uri="{FF2B5EF4-FFF2-40B4-BE49-F238E27FC236}">
                <a16:creationId xmlns:a16="http://schemas.microsoft.com/office/drawing/2014/main" id="{64462CC9-B3BB-488D-92A9-986E90CEEDB7}"/>
              </a:ext>
            </a:extLst>
          </p:cNvPr>
          <p:cNvSpPr>
            <a:spLocks noGrp="1"/>
          </p:cNvSpPr>
          <p:nvPr>
            <p:ph idx="1"/>
          </p:nvPr>
        </p:nvSpPr>
        <p:spPr>
          <a:xfrm>
            <a:off x="2656237" y="2094803"/>
            <a:ext cx="9144000" cy="4114800"/>
          </a:xfrm>
        </p:spPr>
        <p:txBody>
          <a:bodyPr/>
          <a:lstStyle/>
          <a:p>
            <a:pPr>
              <a:lnSpc>
                <a:spcPct val="150000"/>
              </a:lnSpc>
            </a:pPr>
            <a:r>
              <a:rPr lang="en-US" dirty="0">
                <a:cs typeface="Arial"/>
              </a:rPr>
              <a:t>Online registration now available </a:t>
            </a:r>
            <a:endParaRPr lang="en-US" dirty="0"/>
          </a:p>
          <a:p>
            <a:pPr>
              <a:lnSpc>
                <a:spcPct val="150000"/>
              </a:lnSpc>
            </a:pPr>
            <a:r>
              <a:rPr lang="en-US" dirty="0">
                <a:cs typeface="Arial"/>
              </a:rPr>
              <a:t>160 operators opted-in so far</a:t>
            </a:r>
          </a:p>
          <a:p>
            <a:pPr>
              <a:lnSpc>
                <a:spcPct val="150000"/>
              </a:lnSpc>
            </a:pPr>
            <a:r>
              <a:rPr lang="en-US" dirty="0">
                <a:cs typeface="Arial"/>
              </a:rPr>
              <a:t>Due Date: May 15, 2023 </a:t>
            </a:r>
          </a:p>
          <a:p>
            <a:pPr>
              <a:lnSpc>
                <a:spcPct val="150000"/>
              </a:lnSpc>
            </a:pPr>
            <a:r>
              <a:rPr lang="en-US" dirty="0">
                <a:solidFill>
                  <a:srgbClr val="000000"/>
                </a:solidFill>
                <a:ea typeface="+mn-lt"/>
                <a:cs typeface="+mn-lt"/>
              </a:rPr>
              <a:t>Questions: </a:t>
            </a:r>
            <a:r>
              <a:rPr lang="en-US" b="1" dirty="0">
                <a:solidFill>
                  <a:srgbClr val="000000"/>
                </a:solidFill>
                <a:ea typeface="+mn-lt"/>
                <a:cs typeface="+mn-lt"/>
                <a:hlinkClick r:id="rId3" tooltip="School Foods Best Practices email address"/>
              </a:rPr>
              <a:t>SFBP@cde.ca.gov</a:t>
            </a:r>
            <a:r>
              <a:rPr lang="en-US" b="1" dirty="0">
                <a:solidFill>
                  <a:srgbClr val="000000"/>
                </a:solidFill>
                <a:ea typeface="+mn-lt"/>
                <a:cs typeface="+mn-lt"/>
              </a:rPr>
              <a:t> </a:t>
            </a:r>
            <a:endParaRPr lang="en-US" b="1" dirty="0">
              <a:solidFill>
                <a:srgbClr val="000000"/>
              </a:solidFill>
              <a:cs typeface="Arial"/>
            </a:endParaRPr>
          </a:p>
          <a:p>
            <a:endParaRPr lang="en-US" b="1" dirty="0">
              <a:solidFill>
                <a:srgbClr val="000000"/>
              </a:solidFill>
              <a:cs typeface="Arial"/>
            </a:endParaRPr>
          </a:p>
        </p:txBody>
      </p:sp>
    </p:spTree>
    <p:extLst>
      <p:ext uri="{BB962C8B-B14F-4D97-AF65-F5344CB8AC3E}">
        <p14:creationId xmlns:p14="http://schemas.microsoft.com/office/powerpoint/2010/main" val="8202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C0A2-89E9-F32B-0524-7345460FDE5B}"/>
              </a:ext>
            </a:extLst>
          </p:cNvPr>
          <p:cNvSpPr>
            <a:spLocks noGrp="1"/>
          </p:cNvSpPr>
          <p:nvPr>
            <p:ph type="title"/>
          </p:nvPr>
        </p:nvSpPr>
        <p:spPr/>
        <p:txBody>
          <a:bodyPr/>
          <a:lstStyle/>
          <a:p>
            <a:r>
              <a:rPr lang="en-US" dirty="0">
                <a:cs typeface="Arial"/>
              </a:rPr>
              <a:t>Other Grant Opportunities</a:t>
            </a:r>
            <a:endParaRPr lang="en-US" dirty="0"/>
          </a:p>
        </p:txBody>
      </p:sp>
      <p:pic>
        <p:nvPicPr>
          <p:cNvPr id="6" name="Content Placeholder 5">
            <a:extLst>
              <a:ext uri="{FF2B5EF4-FFF2-40B4-BE49-F238E27FC236}">
                <a16:creationId xmlns:a16="http://schemas.microsoft.com/office/drawing/2014/main" id="{4E2F3CBD-2834-4FF3-8F3B-63383D9BE507}"/>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3078" y="1981200"/>
            <a:ext cx="5997844" cy="4114800"/>
          </a:xfrm>
        </p:spPr>
      </p:pic>
    </p:spTree>
    <p:extLst>
      <p:ext uri="{BB962C8B-B14F-4D97-AF65-F5344CB8AC3E}">
        <p14:creationId xmlns:p14="http://schemas.microsoft.com/office/powerpoint/2010/main" val="4185548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C543-0871-8B37-64FD-E31B44F6ED07}"/>
              </a:ext>
            </a:extLst>
          </p:cNvPr>
          <p:cNvSpPr>
            <a:spLocks noGrp="1"/>
          </p:cNvSpPr>
          <p:nvPr>
            <p:ph type="title"/>
          </p:nvPr>
        </p:nvSpPr>
        <p:spPr/>
        <p:txBody>
          <a:bodyPr/>
          <a:lstStyle/>
          <a:p>
            <a:r>
              <a:rPr lang="en-US" dirty="0">
                <a:cs typeface="Arial"/>
              </a:rPr>
              <a:t>Team Nutrition Training Grant 2023-Nutrition Education for School-aged Children  </a:t>
            </a:r>
          </a:p>
        </p:txBody>
      </p:sp>
      <p:sp>
        <p:nvSpPr>
          <p:cNvPr id="3" name="Content Placeholder 2">
            <a:extLst>
              <a:ext uri="{FF2B5EF4-FFF2-40B4-BE49-F238E27FC236}">
                <a16:creationId xmlns:a16="http://schemas.microsoft.com/office/drawing/2014/main" id="{09C83394-4424-5D39-E8AF-E8A15D9D1533}"/>
              </a:ext>
            </a:extLst>
          </p:cNvPr>
          <p:cNvSpPr>
            <a:spLocks noGrp="1"/>
          </p:cNvSpPr>
          <p:nvPr>
            <p:ph idx="1"/>
          </p:nvPr>
        </p:nvSpPr>
        <p:spPr>
          <a:xfrm>
            <a:off x="2540000" y="2273808"/>
            <a:ext cx="9566656" cy="4419600"/>
          </a:xfrm>
        </p:spPr>
        <p:txBody>
          <a:bodyPr/>
          <a:lstStyle/>
          <a:p>
            <a:r>
              <a:rPr lang="en-US" dirty="0">
                <a:cs typeface="Arial"/>
              </a:rPr>
              <a:t>School Food Authorities (SFAs) may apply</a:t>
            </a:r>
          </a:p>
          <a:p>
            <a:r>
              <a:rPr lang="en-US" dirty="0">
                <a:cs typeface="Arial"/>
              </a:rPr>
              <a:t>Grant activities: </a:t>
            </a:r>
          </a:p>
          <a:p>
            <a:pPr lvl="1"/>
            <a:r>
              <a:rPr lang="en-US" dirty="0">
                <a:cs typeface="Arial"/>
              </a:rPr>
              <a:t>My Plate Nutrition Education</a:t>
            </a:r>
          </a:p>
          <a:p>
            <a:pPr lvl="1"/>
            <a:r>
              <a:rPr lang="en-US" dirty="0">
                <a:cs typeface="Arial"/>
              </a:rPr>
              <a:t>Development, implementation &amp; assessment of school wellness policies </a:t>
            </a:r>
          </a:p>
          <a:p>
            <a:r>
              <a:rPr lang="en-US" dirty="0">
                <a:cs typeface="Arial"/>
              </a:rPr>
              <a:t>Applications due: May 22, 2023</a:t>
            </a:r>
          </a:p>
          <a:p>
            <a:r>
              <a:rPr lang="en-US" dirty="0">
                <a:cs typeface="Arial"/>
              </a:rPr>
              <a:t>View grant opportunity on </a:t>
            </a:r>
            <a:r>
              <a:rPr lang="en-US" dirty="0">
                <a:cs typeface="Arial"/>
                <a:hlinkClick r:id="rId3"/>
              </a:rPr>
              <a:t>https://www.grants.gov/</a:t>
            </a:r>
            <a:r>
              <a:rPr lang="en-US" dirty="0">
                <a:cs typeface="Arial"/>
              </a:rPr>
              <a:t> web page</a:t>
            </a:r>
            <a:endParaRPr lang="en-US" b="1" dirty="0">
              <a:cs typeface="Arial"/>
            </a:endParaRPr>
          </a:p>
          <a:p>
            <a:pPr lvl="1"/>
            <a:endParaRPr lang="en-US" dirty="0">
              <a:solidFill>
                <a:srgbClr val="FF0000"/>
              </a:solidFill>
              <a:cs typeface="Arial"/>
            </a:endParaRPr>
          </a:p>
        </p:txBody>
      </p:sp>
    </p:spTree>
    <p:extLst>
      <p:ext uri="{BB962C8B-B14F-4D97-AF65-F5344CB8AC3E}">
        <p14:creationId xmlns:p14="http://schemas.microsoft.com/office/powerpoint/2010/main" val="312395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a:t>
            </a:r>
            <a:endParaRPr lang="en-US" b="1" dirty="0">
              <a:cs typeface="Arial"/>
            </a:endParaRPr>
          </a:p>
        </p:txBody>
      </p:sp>
      <p:sp>
        <p:nvSpPr>
          <p:cNvPr id="3" name="Content Placeholder 2"/>
          <p:cNvSpPr>
            <a:spLocks noGrp="1"/>
          </p:cNvSpPr>
          <p:nvPr>
            <p:ph sz="half" idx="1"/>
          </p:nvPr>
        </p:nvSpPr>
        <p:spPr/>
        <p:txBody>
          <a:bodyPr/>
          <a:lstStyle/>
          <a:p>
            <a:pPr marL="0" indent="0">
              <a:buNone/>
            </a:pPr>
            <a:r>
              <a:rPr lang="en-US" dirty="0"/>
              <a:t> Housekeeping:</a:t>
            </a:r>
          </a:p>
          <a:p>
            <a:pPr lvl="1">
              <a:buFont typeface="Arial"/>
              <a:buChar char="•"/>
            </a:pPr>
            <a:r>
              <a:rPr lang="en-US" sz="3200" dirty="0"/>
              <a:t>Lines muted</a:t>
            </a:r>
            <a:endParaRPr lang="en-US" sz="3200" dirty="0">
              <a:cs typeface="Arial"/>
            </a:endParaRPr>
          </a:p>
          <a:p>
            <a:pPr lvl="1">
              <a:buFont typeface="Arial"/>
              <a:buChar char="•"/>
            </a:pPr>
            <a:r>
              <a:rPr lang="en-US" sz="3200" dirty="0"/>
              <a:t>Links</a:t>
            </a:r>
            <a:r>
              <a:rPr lang="en-US" sz="3200" dirty="0">
                <a:ea typeface="+mn-lt"/>
                <a:cs typeface="+mn-lt"/>
              </a:rPr>
              <a:t> in chat</a:t>
            </a:r>
          </a:p>
          <a:p>
            <a:pPr lvl="1">
              <a:buFont typeface="Arial"/>
              <a:buChar char="•"/>
            </a:pPr>
            <a:r>
              <a:rPr lang="en-US" sz="3200" dirty="0">
                <a:ea typeface="+mn-lt"/>
                <a:cs typeface="+mn-lt"/>
              </a:rPr>
              <a:t>Live caption option</a:t>
            </a:r>
            <a:endParaRPr lang="en-US" dirty="0">
              <a:ea typeface="+mn-lt"/>
              <a:cs typeface="+mn-lt"/>
            </a:endParaRPr>
          </a:p>
          <a:p>
            <a:pPr lvl="1">
              <a:buFont typeface="Arial"/>
              <a:buChar char="•"/>
            </a:pPr>
            <a:r>
              <a:rPr lang="en-US" sz="3200" dirty="0"/>
              <a:t>Q&amp;A for questions</a:t>
            </a:r>
            <a:endParaRPr lang="en-US" sz="3200" dirty="0">
              <a:cs typeface="Arial"/>
            </a:endParaRPr>
          </a:p>
        </p:txBody>
      </p:sp>
      <p:pic>
        <p:nvPicPr>
          <p:cNvPr id="8" name="Content Placeholder 7" descr="Picture of saying Earth Day Everyday with green background surrounded by single white tulips.">
            <a:extLst>
              <a:ext uri="{FF2B5EF4-FFF2-40B4-BE49-F238E27FC236}">
                <a16:creationId xmlns:a16="http://schemas.microsoft.com/office/drawing/2014/main" id="{F421101E-74F8-4A3A-8FE7-F20131B449C4}"/>
              </a:ext>
              <a:ext uri="{C183D7F6-B498-43B3-948B-1728B52AA6E4}">
                <adec:decorative xmlns:adec="http://schemas.microsoft.com/office/drawing/2017/decorative" val="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91400" y="1981200"/>
            <a:ext cx="4114800" cy="4114800"/>
          </a:xfrm>
          <a:ln>
            <a:solidFill>
              <a:srgbClr val="000000"/>
            </a:solidFill>
          </a:ln>
        </p:spPr>
      </p:pic>
    </p:spTree>
    <p:extLst>
      <p:ext uri="{BB962C8B-B14F-4D97-AF65-F5344CB8AC3E}">
        <p14:creationId xmlns:p14="http://schemas.microsoft.com/office/powerpoint/2010/main" val="304064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D639-D13C-732D-09BE-F347F61D398C}"/>
              </a:ext>
            </a:extLst>
          </p:cNvPr>
          <p:cNvSpPr>
            <a:spLocks noGrp="1"/>
          </p:cNvSpPr>
          <p:nvPr>
            <p:ph type="title"/>
          </p:nvPr>
        </p:nvSpPr>
        <p:spPr>
          <a:xfrm>
            <a:off x="2481105" y="850063"/>
            <a:ext cx="9144000" cy="1143000"/>
          </a:xfrm>
        </p:spPr>
        <p:txBody>
          <a:bodyPr/>
          <a:lstStyle/>
          <a:p>
            <a:r>
              <a:rPr lang="en-US" dirty="0">
                <a:ea typeface="+mj-lt"/>
                <a:cs typeface="+mj-lt"/>
              </a:rPr>
              <a:t>Healthy Meals Incentives Grants for Small and/or Rural School Food Authorities (SFA)</a:t>
            </a:r>
            <a:endParaRPr lang="en-US" dirty="0">
              <a:cs typeface="Arial"/>
            </a:endParaRPr>
          </a:p>
          <a:p>
            <a:endParaRPr lang="en-US" dirty="0">
              <a:cs typeface="Arial"/>
            </a:endParaRPr>
          </a:p>
        </p:txBody>
      </p:sp>
      <p:sp>
        <p:nvSpPr>
          <p:cNvPr id="3" name="Content Placeholder 2">
            <a:extLst>
              <a:ext uri="{FF2B5EF4-FFF2-40B4-BE49-F238E27FC236}">
                <a16:creationId xmlns:a16="http://schemas.microsoft.com/office/drawing/2014/main" id="{ACFC94D0-2788-DAAB-A1B5-BE9BED886FBA}"/>
              </a:ext>
            </a:extLst>
          </p:cNvPr>
          <p:cNvSpPr>
            <a:spLocks noGrp="1"/>
          </p:cNvSpPr>
          <p:nvPr>
            <p:ph idx="1"/>
          </p:nvPr>
        </p:nvSpPr>
        <p:spPr>
          <a:xfrm>
            <a:off x="2353408" y="2291582"/>
            <a:ext cx="9664700" cy="4115080"/>
          </a:xfrm>
        </p:spPr>
        <p:txBody>
          <a:bodyPr/>
          <a:lstStyle/>
          <a:p>
            <a:pPr>
              <a:spcBef>
                <a:spcPts val="1400"/>
              </a:spcBef>
              <a:spcAft>
                <a:spcPts val="800"/>
              </a:spcAft>
            </a:pPr>
            <a:r>
              <a:rPr lang="en-US" dirty="0">
                <a:cs typeface="Arial"/>
              </a:rPr>
              <a:t>Small/rural SFAs who participate in National School Lunch and/or School Breakfast Program </a:t>
            </a:r>
            <a:endParaRPr lang="en-US" dirty="0"/>
          </a:p>
          <a:p>
            <a:pPr>
              <a:spcBef>
                <a:spcPts val="1400"/>
              </a:spcBef>
              <a:spcAft>
                <a:spcPts val="800"/>
              </a:spcAft>
            </a:pPr>
            <a:r>
              <a:rPr lang="en-US" dirty="0">
                <a:cs typeface="Arial"/>
              </a:rPr>
              <a:t>Focus: School meal nutritional quality</a:t>
            </a:r>
          </a:p>
          <a:p>
            <a:pPr>
              <a:spcBef>
                <a:spcPts val="1400"/>
              </a:spcBef>
              <a:spcAft>
                <a:spcPts val="800"/>
              </a:spcAft>
            </a:pPr>
            <a:r>
              <a:rPr lang="en-US" dirty="0">
                <a:cs typeface="Arial"/>
              </a:rPr>
              <a:t>Applications Due: May 26, 2023</a:t>
            </a:r>
          </a:p>
          <a:p>
            <a:pPr>
              <a:spcBef>
                <a:spcPts val="1400"/>
              </a:spcBef>
              <a:spcAft>
                <a:spcPts val="800"/>
              </a:spcAft>
            </a:pPr>
            <a:r>
              <a:rPr lang="en-US" dirty="0">
                <a:ea typeface="+mn-lt"/>
                <a:cs typeface="+mn-lt"/>
              </a:rPr>
              <a:t>Healthy Meals Incentives Initiatives website: </a:t>
            </a:r>
            <a:r>
              <a:rPr lang="en-US" sz="2800" b="1" dirty="0">
                <a:ea typeface="+mn-lt"/>
                <a:cs typeface="+mn-lt"/>
                <a:hlinkClick r:id="rId3" tooltip="Healthy Meals Incentive website"/>
              </a:rPr>
              <a:t>https://healthymealsincentives.org/</a:t>
            </a:r>
            <a:r>
              <a:rPr lang="en-US" sz="2800" b="1" dirty="0">
                <a:ea typeface="+mn-lt"/>
                <a:cs typeface="+mn-lt"/>
              </a:rPr>
              <a:t> </a:t>
            </a:r>
            <a:endParaRPr lang="en-US" sz="2800" b="1" dirty="0">
              <a:solidFill>
                <a:srgbClr val="FF0000"/>
              </a:solidFill>
              <a:cs typeface="Arial"/>
            </a:endParaRPr>
          </a:p>
          <a:p>
            <a:endParaRPr lang="en-US" dirty="0">
              <a:solidFill>
                <a:srgbClr val="FF0000"/>
              </a:solidFill>
              <a:cs typeface="Arial"/>
            </a:endParaRPr>
          </a:p>
        </p:txBody>
      </p:sp>
    </p:spTree>
    <p:extLst>
      <p:ext uri="{BB962C8B-B14F-4D97-AF65-F5344CB8AC3E}">
        <p14:creationId xmlns:p14="http://schemas.microsoft.com/office/powerpoint/2010/main" val="412935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3B22-743F-9EB0-B7D3-B37C1E523A53}"/>
              </a:ext>
            </a:extLst>
          </p:cNvPr>
          <p:cNvSpPr>
            <a:spLocks noGrp="1"/>
          </p:cNvSpPr>
          <p:nvPr>
            <p:ph type="title"/>
          </p:nvPr>
        </p:nvSpPr>
        <p:spPr>
          <a:xfrm>
            <a:off x="2454656" y="141732"/>
            <a:ext cx="9144000" cy="1143000"/>
          </a:xfrm>
        </p:spPr>
        <p:txBody>
          <a:bodyPr/>
          <a:lstStyle/>
          <a:p>
            <a:r>
              <a:rPr lang="en-US" dirty="0">
                <a:cs typeface="Arial"/>
              </a:rPr>
              <a:t>No Kid Hungry (NKH) California 2023 Summer Grant Inquiry Form</a:t>
            </a:r>
          </a:p>
        </p:txBody>
      </p:sp>
      <p:sp>
        <p:nvSpPr>
          <p:cNvPr id="3" name="Content Placeholder 2">
            <a:extLst>
              <a:ext uri="{FF2B5EF4-FFF2-40B4-BE49-F238E27FC236}">
                <a16:creationId xmlns:a16="http://schemas.microsoft.com/office/drawing/2014/main" id="{F29E0B83-D1AF-3F5B-E7BB-DEA2A99E20F1}"/>
              </a:ext>
            </a:extLst>
          </p:cNvPr>
          <p:cNvSpPr>
            <a:spLocks noGrp="1"/>
          </p:cNvSpPr>
          <p:nvPr>
            <p:ph idx="1"/>
          </p:nvPr>
        </p:nvSpPr>
        <p:spPr>
          <a:xfrm>
            <a:off x="2133600" y="1456944"/>
            <a:ext cx="9465056" cy="4163568"/>
          </a:xfrm>
        </p:spPr>
        <p:txBody>
          <a:bodyPr/>
          <a:lstStyle/>
          <a:p>
            <a:pPr marL="800100" indent="-457200">
              <a:spcBef>
                <a:spcPts val="1400"/>
              </a:spcBef>
              <a:spcAft>
                <a:spcPts val="1200"/>
              </a:spcAft>
              <a:buFont typeface="Arial"/>
              <a:buChar char="•"/>
            </a:pPr>
            <a:r>
              <a:rPr lang="en-US" dirty="0">
                <a:cs typeface="Arial"/>
              </a:rPr>
              <a:t>Schools and community organizations operating Summer Food Service Program (SFSP) or Seamless Summer Operation (SSO) in rural communities and serving noncongregate feeding models</a:t>
            </a:r>
            <a:endParaRPr lang="en-US" dirty="0"/>
          </a:p>
          <a:p>
            <a:pPr marL="800100" indent="-457200">
              <a:spcBef>
                <a:spcPts val="1400"/>
              </a:spcBef>
              <a:spcAft>
                <a:spcPts val="1200"/>
              </a:spcAft>
              <a:buFont typeface="Arial"/>
              <a:buChar char="•"/>
            </a:pPr>
            <a:r>
              <a:rPr lang="en-US" dirty="0">
                <a:cs typeface="Arial"/>
              </a:rPr>
              <a:t>Inquiry forms due: April 28, 2023</a:t>
            </a:r>
          </a:p>
          <a:p>
            <a:pPr marL="800100" indent="-457200">
              <a:spcBef>
                <a:spcPts val="1400"/>
              </a:spcBef>
              <a:spcAft>
                <a:spcPts val="1200"/>
              </a:spcAft>
              <a:buFont typeface="Arial"/>
              <a:buChar char="•"/>
            </a:pPr>
            <a:r>
              <a:rPr lang="en-US" dirty="0">
                <a:cs typeface="Arial"/>
              </a:rPr>
              <a:t>NKH CA Summer Meals web page: </a:t>
            </a:r>
            <a:r>
              <a:rPr lang="en-US" sz="2800" b="1" dirty="0">
                <a:solidFill>
                  <a:srgbClr val="0000FF"/>
                </a:solidFill>
                <a:ea typeface="+mn-lt"/>
                <a:cs typeface="+mn-lt"/>
                <a:hlinkClick r:id="rId3" tooltip="No Kid Hungry CA Summer Meals web page">
                  <a:extLst>
                    <a:ext uri="{A12FA001-AC4F-418D-AE19-62706E023703}">
                      <ahyp:hlinkClr xmlns:ahyp="http://schemas.microsoft.com/office/drawing/2018/hyperlinkcolor" val="tx"/>
                    </a:ext>
                  </a:extLst>
                </a:hlinkClick>
              </a:rPr>
              <a:t>https://state.nokidhungry.org/california/summer-meals/</a:t>
            </a:r>
            <a:endParaRPr lang="en-US" sz="2800" b="1" dirty="0">
              <a:solidFill>
                <a:srgbClr val="0000FF"/>
              </a:solidFill>
              <a:ea typeface="+mn-lt"/>
              <a:cs typeface="+mn-lt"/>
            </a:endParaRPr>
          </a:p>
        </p:txBody>
      </p:sp>
    </p:spTree>
    <p:extLst>
      <p:ext uri="{BB962C8B-B14F-4D97-AF65-F5344CB8AC3E}">
        <p14:creationId xmlns:p14="http://schemas.microsoft.com/office/powerpoint/2010/main" val="250853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81F3-CECD-40BF-8A20-8DA791389A6E}"/>
              </a:ext>
            </a:extLst>
          </p:cNvPr>
          <p:cNvSpPr>
            <a:spLocks noGrp="1"/>
          </p:cNvSpPr>
          <p:nvPr>
            <p:ph type="title"/>
          </p:nvPr>
        </p:nvSpPr>
        <p:spPr/>
        <p:txBody>
          <a:bodyPr/>
          <a:lstStyle/>
          <a:p>
            <a:r>
              <a:rPr lang="en-US" dirty="0"/>
              <a:t>Summer Food Service Program Application Deadline</a:t>
            </a:r>
          </a:p>
        </p:txBody>
      </p:sp>
      <p:sp>
        <p:nvSpPr>
          <p:cNvPr id="3" name="Content Placeholder 2">
            <a:extLst>
              <a:ext uri="{FF2B5EF4-FFF2-40B4-BE49-F238E27FC236}">
                <a16:creationId xmlns:a16="http://schemas.microsoft.com/office/drawing/2014/main" id="{4621FCB3-353A-4A63-AB1B-114ABEC6A094}"/>
              </a:ext>
            </a:extLst>
          </p:cNvPr>
          <p:cNvSpPr>
            <a:spLocks noGrp="1"/>
          </p:cNvSpPr>
          <p:nvPr>
            <p:ph sz="half" idx="1"/>
          </p:nvPr>
        </p:nvSpPr>
        <p:spPr>
          <a:xfrm>
            <a:off x="2540000" y="2128837"/>
            <a:ext cx="5334000" cy="4433455"/>
          </a:xfrm>
        </p:spPr>
        <p:txBody>
          <a:bodyPr/>
          <a:lstStyle/>
          <a:p>
            <a:r>
              <a:rPr lang="en-US" b="1" dirty="0">
                <a:ea typeface="+mn-lt"/>
                <a:cs typeface="+mn-lt"/>
              </a:rPr>
              <a:t>Applications open now</a:t>
            </a:r>
            <a:endParaRPr lang="en-US" dirty="0">
              <a:ea typeface="+mn-lt"/>
              <a:cs typeface="+mn-lt"/>
            </a:endParaRPr>
          </a:p>
          <a:p>
            <a:endParaRPr lang="en-US" dirty="0">
              <a:cs typeface="Arial"/>
            </a:endParaRPr>
          </a:p>
          <a:p>
            <a:r>
              <a:rPr lang="en-US" dirty="0">
                <a:cs typeface="Arial"/>
              </a:rPr>
              <a:t>SFSP Applications Due </a:t>
            </a:r>
            <a:r>
              <a:rPr lang="en-US" b="1" dirty="0">
                <a:cs typeface="Arial"/>
              </a:rPr>
              <a:t>May 15, 2023, </a:t>
            </a:r>
            <a:r>
              <a:rPr lang="en-US" dirty="0">
                <a:cs typeface="Arial"/>
              </a:rPr>
              <a:t>or </a:t>
            </a:r>
            <a:r>
              <a:rPr lang="en-US" b="1" dirty="0">
                <a:cs typeface="Arial"/>
              </a:rPr>
              <a:t>30 days prior to meal service operations, whichever comes first</a:t>
            </a:r>
            <a:endParaRPr lang="en-US" dirty="0">
              <a:cs typeface="Arial"/>
            </a:endParaRPr>
          </a:p>
          <a:p>
            <a:endParaRPr lang="en-US" b="1" dirty="0">
              <a:cs typeface="Arial"/>
            </a:endParaRPr>
          </a:p>
          <a:p>
            <a:endParaRPr lang="en-US" b="1" dirty="0">
              <a:cs typeface="Arial"/>
            </a:endParaRPr>
          </a:p>
        </p:txBody>
      </p:sp>
      <p:pic>
        <p:nvPicPr>
          <p:cNvPr id="7" name="Content Placeholder 6">
            <a:extLst>
              <a:ext uri="{FF2B5EF4-FFF2-40B4-BE49-F238E27FC236}">
                <a16:creationId xmlns:a16="http://schemas.microsoft.com/office/drawing/2014/main" id="{6CE72102-E57C-423F-8794-56F23577881A}"/>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67964" y="2314032"/>
            <a:ext cx="3810000" cy="3819525"/>
          </a:xfrm>
        </p:spPr>
      </p:pic>
    </p:spTree>
    <p:extLst>
      <p:ext uri="{BB962C8B-B14F-4D97-AF65-F5344CB8AC3E}">
        <p14:creationId xmlns:p14="http://schemas.microsoft.com/office/powerpoint/2010/main" val="232810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B20D-8D0E-4700-8E1D-99FED6E79B71}"/>
              </a:ext>
            </a:extLst>
          </p:cNvPr>
          <p:cNvSpPr>
            <a:spLocks noGrp="1"/>
          </p:cNvSpPr>
          <p:nvPr>
            <p:ph type="title"/>
          </p:nvPr>
        </p:nvSpPr>
        <p:spPr/>
        <p:txBody>
          <a:bodyPr/>
          <a:lstStyle/>
          <a:p>
            <a:r>
              <a:rPr lang="en-US" dirty="0">
                <a:cs typeface="Arial"/>
              </a:rPr>
              <a:t>Seamless Summer Site Applications</a:t>
            </a:r>
            <a:endParaRPr lang="en-US" dirty="0"/>
          </a:p>
        </p:txBody>
      </p:sp>
      <p:sp>
        <p:nvSpPr>
          <p:cNvPr id="3" name="Content Placeholder 2">
            <a:extLst>
              <a:ext uri="{FF2B5EF4-FFF2-40B4-BE49-F238E27FC236}">
                <a16:creationId xmlns:a16="http://schemas.microsoft.com/office/drawing/2014/main" id="{5608C678-CF63-FEB0-8225-4DD0E0F16364}"/>
              </a:ext>
            </a:extLst>
          </p:cNvPr>
          <p:cNvSpPr>
            <a:spLocks noGrp="1"/>
          </p:cNvSpPr>
          <p:nvPr>
            <p:ph sz="half" idx="1"/>
          </p:nvPr>
        </p:nvSpPr>
        <p:spPr/>
        <p:txBody>
          <a:bodyPr/>
          <a:lstStyle/>
          <a:p>
            <a:pPr marL="800100" indent="-457200">
              <a:spcBef>
                <a:spcPts val="800"/>
              </a:spcBef>
              <a:spcAft>
                <a:spcPts val="800"/>
              </a:spcAft>
              <a:buFont typeface="Arial"/>
              <a:buChar char="•"/>
            </a:pPr>
            <a:r>
              <a:rPr lang="en-US" dirty="0">
                <a:cs typeface="Arial"/>
              </a:rPr>
              <a:t>Applications are now open</a:t>
            </a:r>
          </a:p>
          <a:p>
            <a:pPr marL="800100" indent="-457200">
              <a:spcBef>
                <a:spcPts val="800"/>
              </a:spcBef>
              <a:spcAft>
                <a:spcPts val="800"/>
              </a:spcAft>
              <a:buFont typeface="Arial"/>
              <a:buChar char="•"/>
            </a:pPr>
            <a:r>
              <a:rPr lang="en-US" dirty="0">
                <a:cs typeface="Arial"/>
              </a:rPr>
              <a:t>Must submit </a:t>
            </a:r>
            <a:r>
              <a:rPr lang="en-US" b="1" dirty="0">
                <a:cs typeface="Arial"/>
              </a:rPr>
              <a:t>prior </a:t>
            </a:r>
            <a:r>
              <a:rPr lang="en-US" dirty="0">
                <a:cs typeface="Arial"/>
              </a:rPr>
              <a:t>to start of operations</a:t>
            </a:r>
          </a:p>
          <a:p>
            <a:pPr marL="800100" indent="-457200">
              <a:spcBef>
                <a:spcPts val="800"/>
              </a:spcBef>
              <a:spcAft>
                <a:spcPts val="800"/>
              </a:spcAft>
              <a:buFont typeface="Arial"/>
              <a:buChar char="•"/>
            </a:pPr>
            <a:r>
              <a:rPr lang="en-US" dirty="0">
                <a:cs typeface="Arial"/>
              </a:rPr>
              <a:t>No retroactive approvals</a:t>
            </a:r>
          </a:p>
        </p:txBody>
      </p:sp>
      <p:pic>
        <p:nvPicPr>
          <p:cNvPr id="8" name="Content Placeholder 7">
            <a:extLst>
              <a:ext uri="{FF2B5EF4-FFF2-40B4-BE49-F238E27FC236}">
                <a16:creationId xmlns:a16="http://schemas.microsoft.com/office/drawing/2014/main" id="{87034D30-47A4-4120-BFCD-F35B1113582E}"/>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0750" y="2584450"/>
            <a:ext cx="4356100" cy="2908300"/>
          </a:xfrm>
        </p:spPr>
      </p:pic>
    </p:spTree>
    <p:extLst>
      <p:ext uri="{BB962C8B-B14F-4D97-AF65-F5344CB8AC3E}">
        <p14:creationId xmlns:p14="http://schemas.microsoft.com/office/powerpoint/2010/main" val="2399700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BD9A-B6B0-4713-A441-5E0E66F563B8}"/>
              </a:ext>
            </a:extLst>
          </p:cNvPr>
          <p:cNvSpPr>
            <a:spLocks noGrp="1"/>
          </p:cNvSpPr>
          <p:nvPr>
            <p:ph type="title"/>
          </p:nvPr>
        </p:nvSpPr>
        <p:spPr/>
        <p:txBody>
          <a:bodyPr/>
          <a:lstStyle/>
          <a:p>
            <a:r>
              <a:rPr lang="en-US" dirty="0"/>
              <a:t>Feeding Options for Summer 2023 </a:t>
            </a:r>
          </a:p>
        </p:txBody>
      </p:sp>
      <p:sp>
        <p:nvSpPr>
          <p:cNvPr id="3" name="Content Placeholder 2">
            <a:extLst>
              <a:ext uri="{FF2B5EF4-FFF2-40B4-BE49-F238E27FC236}">
                <a16:creationId xmlns:a16="http://schemas.microsoft.com/office/drawing/2014/main" id="{5BEF4D1E-24F5-4C19-BE23-82D40F66D3F9}"/>
              </a:ext>
            </a:extLst>
          </p:cNvPr>
          <p:cNvSpPr>
            <a:spLocks noGrp="1"/>
          </p:cNvSpPr>
          <p:nvPr>
            <p:ph sz="half" idx="1"/>
          </p:nvPr>
        </p:nvSpPr>
        <p:spPr>
          <a:xfrm>
            <a:off x="2540000" y="1752600"/>
            <a:ext cx="4470400" cy="4114800"/>
          </a:xfrm>
        </p:spPr>
        <p:txBody>
          <a:bodyPr/>
          <a:lstStyle/>
          <a:p>
            <a:r>
              <a:rPr lang="en-US" dirty="0">
                <a:cs typeface="Arial"/>
              </a:rPr>
              <a:t>State Meal Mandate requirements</a:t>
            </a:r>
          </a:p>
          <a:p>
            <a:r>
              <a:rPr lang="en-US" dirty="0">
                <a:cs typeface="Arial"/>
              </a:rPr>
              <a:t>School Nutrition Program (SNP) vs SSO operations</a:t>
            </a:r>
          </a:p>
          <a:p>
            <a:r>
              <a:rPr lang="en-US" dirty="0">
                <a:cs typeface="Arial"/>
              </a:rPr>
              <a:t>Area eligibility requirements</a:t>
            </a:r>
          </a:p>
          <a:p>
            <a:r>
              <a:rPr lang="en-US" dirty="0">
                <a:cs typeface="Arial"/>
              </a:rPr>
              <a:t>Site types</a:t>
            </a:r>
          </a:p>
        </p:txBody>
      </p:sp>
      <p:pic>
        <p:nvPicPr>
          <p:cNvPr id="7" name="Content Placeholder 6">
            <a:extLst>
              <a:ext uri="{FF2B5EF4-FFF2-40B4-BE49-F238E27FC236}">
                <a16:creationId xmlns:a16="http://schemas.microsoft.com/office/drawing/2014/main" id="{DA7B3709-9B32-428B-A0CD-5015F961C37C}"/>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91425" y="2738437"/>
            <a:ext cx="3714750" cy="2600325"/>
          </a:xfrm>
        </p:spPr>
      </p:pic>
    </p:spTree>
    <p:extLst>
      <p:ext uri="{BB962C8B-B14F-4D97-AF65-F5344CB8AC3E}">
        <p14:creationId xmlns:p14="http://schemas.microsoft.com/office/powerpoint/2010/main" val="285868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CE3D-63BC-EEE9-191E-163D243C18EA}"/>
              </a:ext>
            </a:extLst>
          </p:cNvPr>
          <p:cNvSpPr>
            <a:spLocks noGrp="1"/>
          </p:cNvSpPr>
          <p:nvPr>
            <p:ph type="title"/>
          </p:nvPr>
        </p:nvSpPr>
        <p:spPr/>
        <p:txBody>
          <a:bodyPr/>
          <a:lstStyle/>
          <a:p>
            <a:r>
              <a:rPr lang="en-US" dirty="0">
                <a:cs typeface="Arial"/>
              </a:rPr>
              <a:t>Summer Noncongregate Pilot in Rural Areas (1)</a:t>
            </a:r>
            <a:endParaRPr lang="en-US" dirty="0"/>
          </a:p>
        </p:txBody>
      </p:sp>
      <p:sp>
        <p:nvSpPr>
          <p:cNvPr id="3" name="Content Placeholder 2">
            <a:extLst>
              <a:ext uri="{FF2B5EF4-FFF2-40B4-BE49-F238E27FC236}">
                <a16:creationId xmlns:a16="http://schemas.microsoft.com/office/drawing/2014/main" id="{264F5346-9716-4D6B-D2D5-8B3C32F4A646}"/>
              </a:ext>
            </a:extLst>
          </p:cNvPr>
          <p:cNvSpPr>
            <a:spLocks noGrp="1"/>
          </p:cNvSpPr>
          <p:nvPr>
            <p:ph idx="1"/>
          </p:nvPr>
        </p:nvSpPr>
        <p:spPr/>
        <p:txBody>
          <a:bodyPr/>
          <a:lstStyle/>
          <a:p>
            <a:pPr marL="0" indent="0">
              <a:spcBef>
                <a:spcPts val="1400"/>
              </a:spcBef>
              <a:spcAft>
                <a:spcPts val="1200"/>
              </a:spcAft>
              <a:buNone/>
            </a:pPr>
            <a:r>
              <a:rPr lang="en-US" dirty="0">
                <a:cs typeface="Arial"/>
              </a:rPr>
              <a:t>Two-Step Process:</a:t>
            </a:r>
          </a:p>
          <a:p>
            <a:pPr marL="457200" lvl="1" indent="0">
              <a:spcBef>
                <a:spcPts val="1400"/>
              </a:spcBef>
              <a:spcAft>
                <a:spcPts val="1200"/>
              </a:spcAft>
              <a:buNone/>
            </a:pPr>
            <a:r>
              <a:rPr lang="en-US" dirty="0">
                <a:cs typeface="Arial"/>
              </a:rPr>
              <a:t>Step #1: Submit CNIPS Site Application</a:t>
            </a:r>
          </a:p>
          <a:p>
            <a:pPr marL="457200" lvl="1" indent="0">
              <a:spcBef>
                <a:spcPts val="1400"/>
              </a:spcBef>
              <a:spcAft>
                <a:spcPts val="1200"/>
              </a:spcAft>
              <a:buNone/>
            </a:pPr>
            <a:r>
              <a:rPr lang="en-US" dirty="0">
                <a:cs typeface="Arial"/>
              </a:rPr>
              <a:t>Step #2: Submit Noncongregate SNAP Application</a:t>
            </a:r>
          </a:p>
          <a:p>
            <a:pPr marL="971550" lvl="1" indent="-514350">
              <a:buAutoNum type="arabicPeriod"/>
            </a:pPr>
            <a:endParaRPr lang="en-US" dirty="0">
              <a:cs typeface="Arial"/>
            </a:endParaRPr>
          </a:p>
          <a:p>
            <a:pPr marL="457200" lvl="1" indent="0">
              <a:buNone/>
            </a:pPr>
            <a:endParaRPr lang="en-US" dirty="0">
              <a:cs typeface="Arial"/>
            </a:endParaRPr>
          </a:p>
        </p:txBody>
      </p:sp>
    </p:spTree>
    <p:extLst>
      <p:ext uri="{BB962C8B-B14F-4D97-AF65-F5344CB8AC3E}">
        <p14:creationId xmlns:p14="http://schemas.microsoft.com/office/powerpoint/2010/main" val="221555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CE3D-63BC-EEE9-191E-163D243C18EA}"/>
              </a:ext>
            </a:extLst>
          </p:cNvPr>
          <p:cNvSpPr>
            <a:spLocks noGrp="1"/>
          </p:cNvSpPr>
          <p:nvPr>
            <p:ph type="title"/>
          </p:nvPr>
        </p:nvSpPr>
        <p:spPr/>
        <p:txBody>
          <a:bodyPr/>
          <a:lstStyle/>
          <a:p>
            <a:r>
              <a:rPr lang="en-US" dirty="0">
                <a:cs typeface="Arial"/>
              </a:rPr>
              <a:t>Summer Noncongregate Pilot in Rural Areas (2)</a:t>
            </a:r>
            <a:endParaRPr lang="en-US" dirty="0"/>
          </a:p>
        </p:txBody>
      </p:sp>
      <p:sp>
        <p:nvSpPr>
          <p:cNvPr id="3" name="Content Placeholder 2">
            <a:extLst>
              <a:ext uri="{FF2B5EF4-FFF2-40B4-BE49-F238E27FC236}">
                <a16:creationId xmlns:a16="http://schemas.microsoft.com/office/drawing/2014/main" id="{264F5346-9716-4D6B-D2D5-8B3C32F4A646}"/>
              </a:ext>
            </a:extLst>
          </p:cNvPr>
          <p:cNvSpPr>
            <a:spLocks noGrp="1"/>
          </p:cNvSpPr>
          <p:nvPr>
            <p:ph idx="1"/>
          </p:nvPr>
        </p:nvSpPr>
        <p:spPr/>
        <p:txBody>
          <a:bodyPr/>
          <a:lstStyle/>
          <a:p>
            <a:pPr marL="0" indent="0">
              <a:spcBef>
                <a:spcPts val="0"/>
              </a:spcBef>
              <a:spcAft>
                <a:spcPts val="0"/>
              </a:spcAft>
              <a:buNone/>
            </a:pPr>
            <a:r>
              <a:rPr lang="en-US" dirty="0">
                <a:latin typeface="Arial"/>
                <a:cs typeface="Calibri"/>
              </a:rPr>
              <a:t>Noncongregate sites must:</a:t>
            </a:r>
            <a:endParaRPr lang="en-US" dirty="0">
              <a:latin typeface="Arial"/>
              <a:cs typeface="Arial"/>
            </a:endParaRPr>
          </a:p>
          <a:p>
            <a:pPr marL="514350" indent="-514350">
              <a:spcBef>
                <a:spcPts val="0"/>
              </a:spcBef>
              <a:spcAft>
                <a:spcPts val="0"/>
              </a:spcAft>
              <a:buAutoNum type="arabicPeriod"/>
            </a:pPr>
            <a:r>
              <a:rPr lang="en-US" sz="2800" dirty="0">
                <a:latin typeface="Arial"/>
                <a:cs typeface="Calibri"/>
              </a:rPr>
              <a:t>Be located in a </a:t>
            </a:r>
            <a:r>
              <a:rPr lang="en-US" sz="2800" b="1" dirty="0">
                <a:latin typeface="Arial"/>
                <a:cs typeface="Calibri"/>
              </a:rPr>
              <a:t>rural </a:t>
            </a:r>
            <a:r>
              <a:rPr lang="en-US" sz="2800" dirty="0">
                <a:latin typeface="Arial"/>
                <a:cs typeface="Calibri"/>
              </a:rPr>
              <a:t>area</a:t>
            </a:r>
          </a:p>
          <a:p>
            <a:pPr marL="514350" indent="-514350">
              <a:spcBef>
                <a:spcPts val="0"/>
              </a:spcBef>
              <a:spcAft>
                <a:spcPts val="0"/>
              </a:spcAft>
              <a:buAutoNum type="arabicPeriod"/>
            </a:pPr>
            <a:r>
              <a:rPr lang="en-US" sz="2800" dirty="0">
                <a:latin typeface="Arial"/>
                <a:cs typeface="Calibri"/>
              </a:rPr>
              <a:t>Congregate meal service is not available (¼ mile or greater)*</a:t>
            </a:r>
          </a:p>
          <a:p>
            <a:pPr marL="514350" indent="-514350">
              <a:spcBef>
                <a:spcPts val="0"/>
              </a:spcBef>
              <a:spcAft>
                <a:spcPts val="0"/>
              </a:spcAft>
              <a:buFontTx/>
              <a:buAutoNum type="arabicPeriod"/>
            </a:pPr>
            <a:r>
              <a:rPr lang="en-US" sz="2800" dirty="0">
                <a:latin typeface="Arial"/>
                <a:cs typeface="Calibri"/>
              </a:rPr>
              <a:t>Meet area eligibility requirements (school or census data)</a:t>
            </a:r>
          </a:p>
          <a:p>
            <a:pPr marL="514350" indent="-514350">
              <a:spcBef>
                <a:spcPts val="0"/>
              </a:spcBef>
              <a:spcAft>
                <a:spcPts val="0"/>
              </a:spcAft>
              <a:buFontTx/>
              <a:buAutoNum type="arabicPeriod"/>
            </a:pPr>
            <a:r>
              <a:rPr lang="en-US" sz="2800" dirty="0">
                <a:latin typeface="Arial"/>
                <a:cs typeface="Calibri"/>
              </a:rPr>
              <a:t>Meet all other program requirements</a:t>
            </a:r>
          </a:p>
          <a:p>
            <a:pPr marL="514350" indent="-514350">
              <a:spcBef>
                <a:spcPts val="0"/>
              </a:spcBef>
              <a:spcAft>
                <a:spcPts val="0"/>
              </a:spcAft>
              <a:buAutoNum type="arabicPeriod"/>
            </a:pPr>
            <a:r>
              <a:rPr lang="en-US" sz="2800" dirty="0">
                <a:latin typeface="Arial"/>
                <a:cs typeface="Calibri"/>
              </a:rPr>
              <a:t>Agree to a program integrity plan</a:t>
            </a:r>
          </a:p>
          <a:p>
            <a:pPr marL="514350" indent="-514350">
              <a:spcBef>
                <a:spcPts val="0"/>
              </a:spcBef>
              <a:spcAft>
                <a:spcPts val="0"/>
              </a:spcAft>
              <a:buAutoNum type="arabicPeriod"/>
            </a:pPr>
            <a:endParaRPr lang="en-US" sz="2800" dirty="0">
              <a:latin typeface="Arial"/>
              <a:cs typeface="Calibri"/>
            </a:endParaRPr>
          </a:p>
          <a:p>
            <a:pPr marL="0" indent="0">
              <a:spcBef>
                <a:spcPts val="0"/>
              </a:spcBef>
              <a:spcAft>
                <a:spcPts val="0"/>
              </a:spcAft>
              <a:buNone/>
            </a:pPr>
            <a:r>
              <a:rPr lang="en-US" sz="2400" dirty="0"/>
              <a:t>Note: (*) indicates updates to Town Hall slides</a:t>
            </a:r>
          </a:p>
          <a:p>
            <a:pPr marL="0" indent="0">
              <a:spcBef>
                <a:spcPts val="0"/>
              </a:spcBef>
              <a:spcAft>
                <a:spcPts val="0"/>
              </a:spcAft>
              <a:buNone/>
            </a:pPr>
            <a:endParaRPr lang="en-US" sz="2800" dirty="0">
              <a:latin typeface="Arial"/>
              <a:cs typeface="Calibri"/>
            </a:endParaRPr>
          </a:p>
          <a:p>
            <a:pPr marL="971550" lvl="1" indent="-514350">
              <a:buAutoNum type="arabicPeriod"/>
            </a:pPr>
            <a:endParaRPr lang="en-US" dirty="0">
              <a:cs typeface="Arial"/>
            </a:endParaRPr>
          </a:p>
          <a:p>
            <a:pPr marL="457200" lvl="1" indent="0">
              <a:buNone/>
            </a:pPr>
            <a:endParaRPr lang="en-US" dirty="0">
              <a:cs typeface="Arial"/>
            </a:endParaRPr>
          </a:p>
        </p:txBody>
      </p:sp>
    </p:spTree>
    <p:extLst>
      <p:ext uri="{BB962C8B-B14F-4D97-AF65-F5344CB8AC3E}">
        <p14:creationId xmlns:p14="http://schemas.microsoft.com/office/powerpoint/2010/main" val="178369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67B2-28EB-43A7-996C-F210B0390B71}"/>
              </a:ext>
            </a:extLst>
          </p:cNvPr>
          <p:cNvSpPr>
            <a:spLocks noGrp="1"/>
          </p:cNvSpPr>
          <p:nvPr>
            <p:ph type="title"/>
          </p:nvPr>
        </p:nvSpPr>
        <p:spPr/>
        <p:txBody>
          <a:bodyPr/>
          <a:lstStyle/>
          <a:p>
            <a:r>
              <a:rPr lang="en-US" dirty="0">
                <a:cs typeface="Arial"/>
              </a:rPr>
              <a:t>Summer Noncongregate Pilot in Rural Areas (3)</a:t>
            </a:r>
            <a:endParaRPr lang="en-US" dirty="0"/>
          </a:p>
        </p:txBody>
      </p:sp>
      <p:sp>
        <p:nvSpPr>
          <p:cNvPr id="3" name="Content Placeholder 2">
            <a:extLst>
              <a:ext uri="{FF2B5EF4-FFF2-40B4-BE49-F238E27FC236}">
                <a16:creationId xmlns:a16="http://schemas.microsoft.com/office/drawing/2014/main" id="{DDCD8706-0584-4C18-A106-C6F21DF92E4D}"/>
              </a:ext>
            </a:extLst>
          </p:cNvPr>
          <p:cNvSpPr>
            <a:spLocks noGrp="1"/>
          </p:cNvSpPr>
          <p:nvPr>
            <p:ph idx="1"/>
          </p:nvPr>
        </p:nvSpPr>
        <p:spPr>
          <a:xfrm>
            <a:off x="2540000" y="2188464"/>
            <a:ext cx="9144000" cy="3383280"/>
          </a:xfrm>
        </p:spPr>
        <p:txBody>
          <a:bodyPr/>
          <a:lstStyle/>
          <a:p>
            <a:pPr marL="0" indent="0">
              <a:spcAft>
                <a:spcPts val="1200"/>
              </a:spcAft>
              <a:buNone/>
            </a:pPr>
            <a:r>
              <a:rPr lang="en-US" dirty="0"/>
              <a:t>How to Determine Summer Meal Sites Meet Rural Criteria:</a:t>
            </a:r>
          </a:p>
          <a:p>
            <a:pPr marL="914400" lvl="1" indent="-514350">
              <a:spcAft>
                <a:spcPts val="1200"/>
              </a:spcAft>
              <a:buFont typeface="+mj-lt"/>
              <a:buAutoNum type="arabicPeriod"/>
            </a:pPr>
            <a:r>
              <a:rPr lang="en-US" dirty="0"/>
              <a:t>Use the USDA Rural Designation Tool</a:t>
            </a:r>
          </a:p>
          <a:p>
            <a:pPr marL="914400" lvl="1" indent="-514350">
              <a:spcAft>
                <a:spcPts val="1200"/>
              </a:spcAft>
              <a:buFont typeface="+mj-lt"/>
              <a:buAutoNum type="arabicPeriod"/>
            </a:pPr>
            <a:r>
              <a:rPr lang="en-US" dirty="0"/>
              <a:t>Use the Rural Health Grants Eligibility Analyzer Mapping Tool</a:t>
            </a:r>
          </a:p>
        </p:txBody>
      </p:sp>
    </p:spTree>
    <p:extLst>
      <p:ext uri="{BB962C8B-B14F-4D97-AF65-F5344CB8AC3E}">
        <p14:creationId xmlns:p14="http://schemas.microsoft.com/office/powerpoint/2010/main" val="2805700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CE3D-63BC-EEE9-191E-163D243C18EA}"/>
              </a:ext>
            </a:extLst>
          </p:cNvPr>
          <p:cNvSpPr>
            <a:spLocks noGrp="1"/>
          </p:cNvSpPr>
          <p:nvPr>
            <p:ph type="title"/>
          </p:nvPr>
        </p:nvSpPr>
        <p:spPr>
          <a:xfrm>
            <a:off x="2540000" y="329184"/>
            <a:ext cx="9144000" cy="1143000"/>
          </a:xfrm>
        </p:spPr>
        <p:txBody>
          <a:bodyPr/>
          <a:lstStyle/>
          <a:p>
            <a:r>
              <a:rPr lang="en-US" dirty="0">
                <a:cs typeface="Arial"/>
              </a:rPr>
              <a:t>Summer Noncongregate Pilot in Rural Areas (4)</a:t>
            </a:r>
            <a:endParaRPr lang="en-US" dirty="0"/>
          </a:p>
        </p:txBody>
      </p:sp>
      <p:sp>
        <p:nvSpPr>
          <p:cNvPr id="3" name="Content Placeholder 2">
            <a:extLst>
              <a:ext uri="{FF2B5EF4-FFF2-40B4-BE49-F238E27FC236}">
                <a16:creationId xmlns:a16="http://schemas.microsoft.com/office/drawing/2014/main" id="{264F5346-9716-4D6B-D2D5-8B3C32F4A646}"/>
              </a:ext>
            </a:extLst>
          </p:cNvPr>
          <p:cNvSpPr>
            <a:spLocks noGrp="1"/>
          </p:cNvSpPr>
          <p:nvPr>
            <p:ph idx="1"/>
          </p:nvPr>
        </p:nvSpPr>
        <p:spPr>
          <a:xfrm>
            <a:off x="2540000" y="1725168"/>
            <a:ext cx="9144000" cy="4114800"/>
          </a:xfrm>
        </p:spPr>
        <p:txBody>
          <a:bodyPr/>
          <a:lstStyle/>
          <a:p>
            <a:pPr marL="0" indent="0">
              <a:spcBef>
                <a:spcPts val="0"/>
              </a:spcBef>
              <a:spcAft>
                <a:spcPts val="0"/>
              </a:spcAft>
              <a:buNone/>
            </a:pPr>
            <a:r>
              <a:rPr lang="en-US" dirty="0">
                <a:latin typeface="Arial"/>
                <a:cs typeface="Calibri"/>
              </a:rPr>
              <a:t>Limitations to Noncongregate Feeding in California:</a:t>
            </a:r>
          </a:p>
          <a:p>
            <a:pPr marL="0" indent="0">
              <a:spcBef>
                <a:spcPts val="0"/>
              </a:spcBef>
              <a:spcAft>
                <a:spcPts val="0"/>
              </a:spcAft>
              <a:buNone/>
            </a:pPr>
            <a:endParaRPr lang="en-US" sz="2000" b="1" dirty="0">
              <a:latin typeface="Arial"/>
              <a:cs typeface="Calibri"/>
            </a:endParaRPr>
          </a:p>
          <a:p>
            <a:pPr marL="457200" indent="-457200">
              <a:spcBef>
                <a:spcPts val="0"/>
              </a:spcBef>
              <a:spcAft>
                <a:spcPts val="2000"/>
              </a:spcAft>
              <a:buAutoNum type="arabicPeriod"/>
            </a:pPr>
            <a:r>
              <a:rPr lang="en-US" sz="2800" dirty="0">
                <a:cs typeface="Calibri"/>
              </a:rPr>
              <a:t>Bulk meal distribution and meals for multiple days at a time </a:t>
            </a:r>
            <a:r>
              <a:rPr lang="en-US" sz="2800" b="1" dirty="0">
                <a:cs typeface="Calibri"/>
              </a:rPr>
              <a:t>is not allowed.</a:t>
            </a:r>
          </a:p>
          <a:p>
            <a:pPr marL="457200" indent="-457200">
              <a:spcBef>
                <a:spcPts val="0"/>
              </a:spcBef>
              <a:spcAft>
                <a:spcPts val="2000"/>
              </a:spcAft>
              <a:buAutoNum type="arabicPeriod"/>
            </a:pPr>
            <a:r>
              <a:rPr lang="en-US" sz="2800" dirty="0">
                <a:cs typeface="Calibri"/>
              </a:rPr>
              <a:t>Noncongregate meal service is only available to eligible children who are </a:t>
            </a:r>
            <a:r>
              <a:rPr lang="en-US" sz="2800" b="1" dirty="0">
                <a:cs typeface="Calibri"/>
              </a:rPr>
              <a:t>present at pick up.</a:t>
            </a:r>
          </a:p>
          <a:p>
            <a:pPr marL="457200" indent="-457200">
              <a:spcBef>
                <a:spcPts val="0"/>
              </a:spcBef>
              <a:spcAft>
                <a:spcPts val="2000"/>
              </a:spcAft>
              <a:buAutoNum type="arabicPeriod"/>
            </a:pPr>
            <a:r>
              <a:rPr lang="en-US" sz="2800" dirty="0">
                <a:cs typeface="Calibri"/>
              </a:rPr>
              <a:t>Meal delivery is not allowed.</a:t>
            </a:r>
            <a:endParaRPr lang="en-US" sz="2800" b="1" dirty="0">
              <a:cs typeface="Calibri"/>
            </a:endParaRPr>
          </a:p>
        </p:txBody>
      </p:sp>
    </p:spTree>
    <p:extLst>
      <p:ext uri="{BB962C8B-B14F-4D97-AF65-F5344CB8AC3E}">
        <p14:creationId xmlns:p14="http://schemas.microsoft.com/office/powerpoint/2010/main" val="76884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30F4-44A8-120A-D33B-434A95476525}"/>
              </a:ext>
            </a:extLst>
          </p:cNvPr>
          <p:cNvSpPr>
            <a:spLocks noGrp="1"/>
          </p:cNvSpPr>
          <p:nvPr>
            <p:ph type="title"/>
          </p:nvPr>
        </p:nvSpPr>
        <p:spPr>
          <a:xfrm>
            <a:off x="2540000" y="290052"/>
            <a:ext cx="9144000" cy="1143000"/>
          </a:xfrm>
        </p:spPr>
        <p:txBody>
          <a:bodyPr/>
          <a:lstStyle/>
          <a:p>
            <a:r>
              <a:rPr lang="en-US" dirty="0">
                <a:cs typeface="Arial"/>
              </a:rPr>
              <a:t>Reminder: COVID-19 Waivers Ending (1)</a:t>
            </a:r>
          </a:p>
        </p:txBody>
      </p:sp>
      <p:sp>
        <p:nvSpPr>
          <p:cNvPr id="3" name="Content Placeholder 2">
            <a:extLst>
              <a:ext uri="{FF2B5EF4-FFF2-40B4-BE49-F238E27FC236}">
                <a16:creationId xmlns:a16="http://schemas.microsoft.com/office/drawing/2014/main" id="{C30187F6-89A8-411D-BDF0-FC33B71FB287}"/>
              </a:ext>
            </a:extLst>
          </p:cNvPr>
          <p:cNvSpPr>
            <a:spLocks noGrp="1"/>
          </p:cNvSpPr>
          <p:nvPr>
            <p:ph idx="1"/>
          </p:nvPr>
        </p:nvSpPr>
        <p:spPr>
          <a:xfrm>
            <a:off x="2469662" y="1882606"/>
            <a:ext cx="9492970" cy="4319279"/>
          </a:xfrm>
        </p:spPr>
        <p:txBody>
          <a:bodyPr/>
          <a:lstStyle/>
          <a:p>
            <a:pPr marL="0" indent="0">
              <a:buNone/>
            </a:pPr>
            <a:r>
              <a:rPr lang="en-US" sz="3000" b="1" dirty="0">
                <a:cs typeface="Arial"/>
              </a:rPr>
              <a:t>Unanticipated School Closures Due to COVID-19 Ending April 30, 2023</a:t>
            </a:r>
          </a:p>
          <a:p>
            <a:pPr lvl="1">
              <a:buFont typeface="Arial"/>
              <a:buChar char="•"/>
            </a:pPr>
            <a:r>
              <a:rPr lang="en-US" sz="3200" dirty="0">
                <a:ea typeface="+mn-lt"/>
                <a:cs typeface="+mn-lt"/>
              </a:rPr>
              <a:t>Noncongregate Meal Service </a:t>
            </a:r>
          </a:p>
          <a:p>
            <a:pPr lvl="1">
              <a:buFont typeface="Arial"/>
              <a:buChar char="•"/>
            </a:pPr>
            <a:r>
              <a:rPr lang="en-US" sz="3200" dirty="0">
                <a:ea typeface="+mn-lt"/>
                <a:cs typeface="+mn-lt"/>
              </a:rPr>
              <a:t>Parent and Guardian Meal Pick-Up</a:t>
            </a:r>
          </a:p>
          <a:p>
            <a:pPr lvl="1">
              <a:buFont typeface="Arial"/>
              <a:buChar char="•"/>
            </a:pPr>
            <a:r>
              <a:rPr lang="en-US" sz="3200" dirty="0">
                <a:ea typeface="+mn-lt"/>
                <a:cs typeface="+mn-lt"/>
              </a:rPr>
              <a:t>Meal Service Times</a:t>
            </a:r>
          </a:p>
          <a:p>
            <a:pPr lvl="1">
              <a:buFont typeface="Arial"/>
              <a:buChar char="•"/>
            </a:pPr>
            <a:r>
              <a:rPr lang="en-US" sz="3200" dirty="0">
                <a:ea typeface="+mn-lt"/>
                <a:cs typeface="+mn-lt"/>
              </a:rPr>
              <a:t>Service of Meals at School Sites</a:t>
            </a:r>
            <a:endParaRPr lang="en-US" sz="3200" dirty="0">
              <a:solidFill>
                <a:srgbClr val="000000"/>
              </a:solidFill>
              <a:cs typeface="Arial"/>
            </a:endParaRPr>
          </a:p>
        </p:txBody>
      </p:sp>
    </p:spTree>
    <p:extLst>
      <p:ext uri="{BB962C8B-B14F-4D97-AF65-F5344CB8AC3E}">
        <p14:creationId xmlns:p14="http://schemas.microsoft.com/office/powerpoint/2010/main" val="191302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10A080-C282-4692-B04C-875DE229E4AE}"/>
              </a:ext>
            </a:extLst>
          </p:cNvPr>
          <p:cNvSpPr>
            <a:spLocks noGrp="1"/>
          </p:cNvSpPr>
          <p:nvPr>
            <p:ph type="title"/>
          </p:nvPr>
        </p:nvSpPr>
        <p:spPr>
          <a:xfrm>
            <a:off x="2539999" y="201380"/>
            <a:ext cx="9144000" cy="1143000"/>
          </a:xfrm>
        </p:spPr>
        <p:txBody>
          <a:bodyPr/>
          <a:lstStyle/>
          <a:p>
            <a:r>
              <a:rPr lang="en-US" dirty="0"/>
              <a:t>Reminder: Town Hall Slides Available Now</a:t>
            </a:r>
          </a:p>
        </p:txBody>
      </p:sp>
      <p:sp>
        <p:nvSpPr>
          <p:cNvPr id="6" name="Content Placeholder 5">
            <a:extLst>
              <a:ext uri="{FF2B5EF4-FFF2-40B4-BE49-F238E27FC236}">
                <a16:creationId xmlns:a16="http://schemas.microsoft.com/office/drawing/2014/main" id="{8B373C13-1C93-45A1-AD85-7C01D5643FFD}"/>
              </a:ext>
            </a:extLst>
          </p:cNvPr>
          <p:cNvSpPr>
            <a:spLocks noGrp="1"/>
          </p:cNvSpPr>
          <p:nvPr>
            <p:ph sz="quarter" idx="13"/>
          </p:nvPr>
        </p:nvSpPr>
        <p:spPr>
          <a:xfrm>
            <a:off x="2539999" y="1540669"/>
            <a:ext cx="9167813" cy="1143000"/>
          </a:xfrm>
        </p:spPr>
        <p:txBody>
          <a:bodyPr/>
          <a:lstStyle/>
          <a:p>
            <a:r>
              <a:rPr lang="en-US" sz="2800" dirty="0">
                <a:cs typeface="Arial"/>
              </a:rPr>
              <a:t>Program Operators can download slides on the Child Nutrition Information Payment System (CNIPS) Download Forms: </a:t>
            </a:r>
            <a:r>
              <a:rPr lang="en-US" sz="2800" dirty="0">
                <a:ea typeface="+mn-lt"/>
                <a:cs typeface="+mn-lt"/>
              </a:rPr>
              <a:t>“</a:t>
            </a:r>
            <a:r>
              <a:rPr lang="en-US" sz="2800" b="1" dirty="0">
                <a:ea typeface="+mn-lt"/>
                <a:cs typeface="+mn-lt"/>
              </a:rPr>
              <a:t>NSD Townhall Slides</a:t>
            </a:r>
            <a:r>
              <a:rPr lang="en-US" sz="2800" dirty="0">
                <a:ea typeface="+mn-lt"/>
                <a:cs typeface="+mn-lt"/>
              </a:rPr>
              <a:t>” and SFSP module</a:t>
            </a:r>
            <a:endParaRPr lang="en-US" sz="2800" dirty="0"/>
          </a:p>
        </p:txBody>
      </p:sp>
      <p:sp>
        <p:nvSpPr>
          <p:cNvPr id="7" name="Content Placeholder 6">
            <a:extLst>
              <a:ext uri="{FF2B5EF4-FFF2-40B4-BE49-F238E27FC236}">
                <a16:creationId xmlns:a16="http://schemas.microsoft.com/office/drawing/2014/main" id="{A5B642F0-E102-49C8-904D-2B6A331E9B94}"/>
              </a:ext>
            </a:extLst>
          </p:cNvPr>
          <p:cNvSpPr>
            <a:spLocks noGrp="1"/>
          </p:cNvSpPr>
          <p:nvPr>
            <p:ph sz="quarter" idx="14"/>
          </p:nvPr>
        </p:nvSpPr>
        <p:spPr>
          <a:xfrm>
            <a:off x="2540000" y="3578224"/>
            <a:ext cx="3034710" cy="931861"/>
          </a:xfrm>
        </p:spPr>
        <p:txBody>
          <a:bodyPr/>
          <a:lstStyle/>
          <a:p>
            <a:r>
              <a:rPr lang="en-US" sz="2800" dirty="0">
                <a:ea typeface="+mn-lt"/>
                <a:cs typeface="+mn-lt"/>
              </a:rPr>
              <a:t>SNP Module:</a:t>
            </a:r>
          </a:p>
          <a:p>
            <a:endParaRPr lang="en-US" dirty="0"/>
          </a:p>
        </p:txBody>
      </p:sp>
      <p:pic>
        <p:nvPicPr>
          <p:cNvPr id="12" name="Content Placeholder 11" descr="Screen snip of the CNIPS SNP Module location of the NSD Town Hall slides in between NSD SFBP Webinar Slides and Online 2023 FSD Survey. ">
            <a:extLst>
              <a:ext uri="{FF2B5EF4-FFF2-40B4-BE49-F238E27FC236}">
                <a16:creationId xmlns:a16="http://schemas.microsoft.com/office/drawing/2014/main" id="{74EF49EA-261A-4B21-9520-1C4B93ABBC8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5300157" y="3508077"/>
            <a:ext cx="6888479" cy="1079151"/>
          </a:xfrm>
        </p:spPr>
      </p:pic>
      <p:sp>
        <p:nvSpPr>
          <p:cNvPr id="9" name="Content Placeholder 8">
            <a:extLst>
              <a:ext uri="{FF2B5EF4-FFF2-40B4-BE49-F238E27FC236}">
                <a16:creationId xmlns:a16="http://schemas.microsoft.com/office/drawing/2014/main" id="{4850834B-7C6D-4485-BA49-566A7AA651C0}"/>
              </a:ext>
            </a:extLst>
          </p:cNvPr>
          <p:cNvSpPr>
            <a:spLocks noGrp="1"/>
          </p:cNvSpPr>
          <p:nvPr>
            <p:ph sz="quarter" idx="16"/>
          </p:nvPr>
        </p:nvSpPr>
        <p:spPr>
          <a:xfrm>
            <a:off x="2539999" y="4973870"/>
            <a:ext cx="3034711" cy="492685"/>
          </a:xfrm>
        </p:spPr>
        <p:txBody>
          <a:bodyPr/>
          <a:lstStyle/>
          <a:p>
            <a:r>
              <a:rPr lang="en-US" sz="2800" dirty="0">
                <a:ea typeface="+mn-lt"/>
                <a:cs typeface="+mn-lt"/>
              </a:rPr>
              <a:t>SFSP Module: </a:t>
            </a:r>
            <a:endParaRPr lang="en-US" sz="2800" dirty="0">
              <a:cs typeface="Arial"/>
            </a:endParaRPr>
          </a:p>
          <a:p>
            <a:endParaRPr lang="en-US" sz="2800" dirty="0"/>
          </a:p>
        </p:txBody>
      </p:sp>
      <p:pic>
        <p:nvPicPr>
          <p:cNvPr id="14" name="Content Placeholder 13" descr="Screen snip of the CNIPS SFSP Module location of the NSD Town Hall slides in between MB SFSP and SFSP 01.">
            <a:extLst>
              <a:ext uri="{FF2B5EF4-FFF2-40B4-BE49-F238E27FC236}">
                <a16:creationId xmlns:a16="http://schemas.microsoft.com/office/drawing/2014/main" id="{DC6AFC76-4301-4264-B5CD-2A6C75B83ACA}"/>
              </a:ext>
            </a:extLst>
          </p:cNvPr>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5303520" y="5025435"/>
            <a:ext cx="6888479" cy="878964"/>
          </a:xfrm>
        </p:spPr>
      </p:pic>
    </p:spTree>
    <p:extLst>
      <p:ext uri="{BB962C8B-B14F-4D97-AF65-F5344CB8AC3E}">
        <p14:creationId xmlns:p14="http://schemas.microsoft.com/office/powerpoint/2010/main" val="324582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9A331-4B2E-4847-9ADD-54E934CDC6E7}"/>
              </a:ext>
            </a:extLst>
          </p:cNvPr>
          <p:cNvSpPr>
            <a:spLocks noGrp="1"/>
          </p:cNvSpPr>
          <p:nvPr>
            <p:ph type="title"/>
          </p:nvPr>
        </p:nvSpPr>
        <p:spPr>
          <a:xfrm>
            <a:off x="1982277" y="0"/>
            <a:ext cx="10564358" cy="1143000"/>
          </a:xfrm>
        </p:spPr>
        <p:txBody>
          <a:bodyPr/>
          <a:lstStyle/>
          <a:p>
            <a:r>
              <a:rPr lang="en-US" sz="4200" dirty="0">
                <a:cs typeface="Arial"/>
              </a:rPr>
              <a:t>Reminder: COVID-19 Waivers Ending (2)</a:t>
            </a:r>
            <a:endParaRPr lang="en-US" sz="4200" dirty="0"/>
          </a:p>
        </p:txBody>
      </p:sp>
      <p:sp>
        <p:nvSpPr>
          <p:cNvPr id="5" name="Content Placeholder 4">
            <a:extLst>
              <a:ext uri="{FF2B5EF4-FFF2-40B4-BE49-F238E27FC236}">
                <a16:creationId xmlns:a16="http://schemas.microsoft.com/office/drawing/2014/main" id="{1A0D1E73-DA90-4890-B95C-9F035E758F56}"/>
              </a:ext>
            </a:extLst>
          </p:cNvPr>
          <p:cNvSpPr>
            <a:spLocks noGrp="1"/>
          </p:cNvSpPr>
          <p:nvPr>
            <p:ph sz="quarter" idx="13"/>
          </p:nvPr>
        </p:nvSpPr>
        <p:spPr>
          <a:xfrm>
            <a:off x="2324100" y="957943"/>
            <a:ext cx="9167813" cy="1335087"/>
          </a:xfrm>
        </p:spPr>
        <p:txBody>
          <a:bodyPr/>
          <a:lstStyle/>
          <a:p>
            <a:pPr marL="0" indent="0">
              <a:buNone/>
            </a:pPr>
            <a:r>
              <a:rPr lang="en-US" b="1" dirty="0">
                <a:cs typeface="Arial"/>
              </a:rPr>
              <a:t>School Year Program Operations and Administration Ending June 30, 2023</a:t>
            </a:r>
            <a:endParaRPr lang="en-US" dirty="0">
              <a:cs typeface="Arial"/>
            </a:endParaRPr>
          </a:p>
          <a:p>
            <a:endParaRPr lang="en-US" dirty="0"/>
          </a:p>
        </p:txBody>
      </p:sp>
      <p:sp>
        <p:nvSpPr>
          <p:cNvPr id="6" name="Content Placeholder 5">
            <a:extLst>
              <a:ext uri="{FF2B5EF4-FFF2-40B4-BE49-F238E27FC236}">
                <a16:creationId xmlns:a16="http://schemas.microsoft.com/office/drawing/2014/main" id="{48269C8D-1981-4186-B185-7BA7B2971ADC}"/>
              </a:ext>
            </a:extLst>
          </p:cNvPr>
          <p:cNvSpPr>
            <a:spLocks noGrp="1"/>
          </p:cNvSpPr>
          <p:nvPr>
            <p:ph sz="quarter" idx="14"/>
          </p:nvPr>
        </p:nvSpPr>
        <p:spPr>
          <a:xfrm>
            <a:off x="1831126" y="2130709"/>
            <a:ext cx="5395230" cy="4112532"/>
          </a:xfrm>
        </p:spPr>
        <p:txBody>
          <a:bodyPr/>
          <a:lstStyle/>
          <a:p>
            <a:pPr lvl="1">
              <a:buFont typeface="Arial"/>
              <a:buChar char="•"/>
            </a:pPr>
            <a:r>
              <a:rPr lang="en-US" dirty="0">
                <a:cs typeface="Arial"/>
              </a:rPr>
              <a:t>Noncongregate Meal Service </a:t>
            </a:r>
          </a:p>
          <a:p>
            <a:pPr marL="1257300" lvl="2" indent="-342900">
              <a:buFont typeface="Courier New"/>
              <a:buChar char="o"/>
            </a:pPr>
            <a:r>
              <a:rPr lang="en-US" dirty="0">
                <a:cs typeface="Arial"/>
              </a:rPr>
              <a:t>Including Special Milk Program</a:t>
            </a:r>
            <a:endParaRPr lang="en-US" dirty="0">
              <a:ea typeface="+mn-lt"/>
              <a:cs typeface="+mn-lt"/>
            </a:endParaRPr>
          </a:p>
          <a:p>
            <a:pPr lvl="1">
              <a:buFont typeface="Arial"/>
              <a:buChar char="•"/>
            </a:pPr>
            <a:r>
              <a:rPr lang="en-US" dirty="0">
                <a:cs typeface="Arial"/>
              </a:rPr>
              <a:t>Parent and Guardian meal Pick Up</a:t>
            </a:r>
          </a:p>
          <a:p>
            <a:pPr marL="1257300" lvl="2" indent="-342900">
              <a:buFont typeface="Courier New"/>
              <a:buChar char="o"/>
            </a:pPr>
            <a:r>
              <a:rPr lang="en-US" dirty="0">
                <a:ea typeface="+mn-lt"/>
                <a:cs typeface="+mn-lt"/>
              </a:rPr>
              <a:t>Including Special Milk Program and FFVP</a:t>
            </a:r>
            <a:endParaRPr lang="en-US" dirty="0">
              <a:cs typeface="Arial"/>
            </a:endParaRPr>
          </a:p>
          <a:p>
            <a:pPr lvl="1">
              <a:buFont typeface="Arial"/>
              <a:buChar char="•"/>
            </a:pPr>
            <a:r>
              <a:rPr lang="en-US" dirty="0">
                <a:cs typeface="Arial"/>
              </a:rPr>
              <a:t>Meal Service Times </a:t>
            </a:r>
            <a:endParaRPr lang="en-US" dirty="0">
              <a:ea typeface="+mn-lt"/>
              <a:cs typeface="+mn-lt"/>
            </a:endParaRPr>
          </a:p>
          <a:p>
            <a:pPr marL="0" indent="0">
              <a:buNone/>
            </a:pPr>
            <a:endParaRPr lang="en-US" dirty="0"/>
          </a:p>
        </p:txBody>
      </p:sp>
      <p:sp>
        <p:nvSpPr>
          <p:cNvPr id="7" name="Content Placeholder 6">
            <a:extLst>
              <a:ext uri="{FF2B5EF4-FFF2-40B4-BE49-F238E27FC236}">
                <a16:creationId xmlns:a16="http://schemas.microsoft.com/office/drawing/2014/main" id="{7E4C10BC-380D-4FB3-8B2E-165F51FCF4B5}"/>
              </a:ext>
            </a:extLst>
          </p:cNvPr>
          <p:cNvSpPr>
            <a:spLocks noGrp="1"/>
          </p:cNvSpPr>
          <p:nvPr>
            <p:ph sz="quarter" idx="15"/>
          </p:nvPr>
        </p:nvSpPr>
        <p:spPr>
          <a:xfrm>
            <a:off x="6567487" y="2130425"/>
            <a:ext cx="6092825" cy="4112532"/>
          </a:xfrm>
        </p:spPr>
        <p:txBody>
          <a:bodyPr/>
          <a:lstStyle/>
          <a:p>
            <a:pPr lvl="1">
              <a:buFont typeface="Arial,Sans-Serif"/>
              <a:buChar char="•"/>
            </a:pPr>
            <a:r>
              <a:rPr lang="en-US" dirty="0">
                <a:ea typeface="+mn-lt"/>
                <a:cs typeface="+mn-lt"/>
              </a:rPr>
              <a:t>O</a:t>
            </a:r>
            <a:r>
              <a:rPr lang="en-US" dirty="0">
                <a:cs typeface="Arial"/>
              </a:rPr>
              <a:t>ffer Versus Serve </a:t>
            </a:r>
          </a:p>
          <a:p>
            <a:pPr lvl="1">
              <a:buFont typeface="Arial,Sans-Serif"/>
              <a:buChar char="•"/>
            </a:pPr>
            <a:r>
              <a:rPr lang="en-US" dirty="0">
                <a:cs typeface="Arial"/>
              </a:rPr>
              <a:t>Local School Wellness Policy Triennial Assessment</a:t>
            </a:r>
          </a:p>
          <a:p>
            <a:pPr marL="800100" lvl="1" indent="-342900">
              <a:buFont typeface="Arial"/>
              <a:buChar char="•"/>
            </a:pPr>
            <a:r>
              <a:rPr lang="en-US" dirty="0">
                <a:cs typeface="Arial"/>
              </a:rPr>
              <a:t>Food Service Management Company Contract Duration</a:t>
            </a:r>
          </a:p>
          <a:p>
            <a:pPr marL="800100" lvl="1" indent="-342900">
              <a:buFont typeface="Arial"/>
              <a:buChar char="•"/>
            </a:pPr>
            <a:r>
              <a:rPr lang="en-US" dirty="0">
                <a:cs typeface="Arial"/>
              </a:rPr>
              <a:t>Onsite Monitoring Requirements </a:t>
            </a:r>
          </a:p>
          <a:p>
            <a:pPr marL="800100" lvl="1" indent="-342900">
              <a:buFont typeface="Arial"/>
              <a:buChar char="•"/>
            </a:pPr>
            <a:r>
              <a:rPr lang="en-US" dirty="0">
                <a:cs typeface="Arial"/>
              </a:rPr>
              <a:t>FFVP Alternate Site </a:t>
            </a:r>
            <a:endParaRPr lang="en-US" dirty="0"/>
          </a:p>
        </p:txBody>
      </p:sp>
    </p:spTree>
    <p:extLst>
      <p:ext uri="{BB962C8B-B14F-4D97-AF65-F5344CB8AC3E}">
        <p14:creationId xmlns:p14="http://schemas.microsoft.com/office/powerpoint/2010/main" val="1964493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5BA3-2682-50DE-83B8-79E654C0C397}"/>
              </a:ext>
            </a:extLst>
          </p:cNvPr>
          <p:cNvSpPr>
            <a:spLocks noGrp="1"/>
          </p:cNvSpPr>
          <p:nvPr>
            <p:ph type="title"/>
          </p:nvPr>
        </p:nvSpPr>
        <p:spPr>
          <a:xfrm>
            <a:off x="2553138" y="307428"/>
            <a:ext cx="9144000" cy="1143000"/>
          </a:xfrm>
        </p:spPr>
        <p:txBody>
          <a:bodyPr/>
          <a:lstStyle/>
          <a:p>
            <a:r>
              <a:rPr lang="en-US" dirty="0">
                <a:cs typeface="Arial"/>
              </a:rPr>
              <a:t>Proactive Waiver for Unanticipated School Closures</a:t>
            </a:r>
            <a:endParaRPr lang="en-US" dirty="0"/>
          </a:p>
        </p:txBody>
      </p:sp>
      <p:sp>
        <p:nvSpPr>
          <p:cNvPr id="3" name="Content Placeholder 2">
            <a:extLst>
              <a:ext uri="{FF2B5EF4-FFF2-40B4-BE49-F238E27FC236}">
                <a16:creationId xmlns:a16="http://schemas.microsoft.com/office/drawing/2014/main" id="{840B79AD-56FF-6C18-854C-F4B34660CA48}"/>
              </a:ext>
            </a:extLst>
          </p:cNvPr>
          <p:cNvSpPr>
            <a:spLocks noGrp="1"/>
          </p:cNvSpPr>
          <p:nvPr>
            <p:ph idx="1"/>
          </p:nvPr>
        </p:nvSpPr>
        <p:spPr>
          <a:xfrm>
            <a:off x="2448035" y="1709022"/>
            <a:ext cx="9472447" cy="4071668"/>
          </a:xfrm>
        </p:spPr>
        <p:txBody>
          <a:bodyPr/>
          <a:lstStyle/>
          <a:p>
            <a:pPr marL="457200" indent="-457200">
              <a:buFont typeface="Arial"/>
              <a:buChar char="•"/>
            </a:pPr>
            <a:r>
              <a:rPr lang="en-US" sz="2800" dirty="0">
                <a:cs typeface="Arial"/>
              </a:rPr>
              <a:t>Waiver flexibilities are available if school is </a:t>
            </a:r>
            <a:r>
              <a:rPr lang="en-US" sz="2800" b="1" dirty="0">
                <a:cs typeface="Arial"/>
              </a:rPr>
              <a:t>closed</a:t>
            </a:r>
            <a:r>
              <a:rPr lang="en-US" sz="2800" dirty="0">
                <a:cs typeface="Arial"/>
              </a:rPr>
              <a:t> due to:</a:t>
            </a:r>
            <a:endParaRPr lang="en-US" dirty="0"/>
          </a:p>
          <a:p>
            <a:pPr marL="857250" lvl="1">
              <a:buFont typeface="Arial"/>
              <a:buChar char="•"/>
            </a:pPr>
            <a:r>
              <a:rPr lang="en-US" dirty="0">
                <a:cs typeface="Arial"/>
              </a:rPr>
              <a:t>Natural disaster</a:t>
            </a:r>
          </a:p>
          <a:p>
            <a:pPr marL="857250" lvl="1">
              <a:buFont typeface="Arial"/>
              <a:buChar char="•"/>
            </a:pPr>
            <a:r>
              <a:rPr lang="en-US" dirty="0">
                <a:cs typeface="Arial"/>
              </a:rPr>
              <a:t>Major building repairs</a:t>
            </a:r>
          </a:p>
          <a:p>
            <a:pPr marL="857250" lvl="1">
              <a:buFont typeface="Arial"/>
              <a:buChar char="•"/>
            </a:pPr>
            <a:r>
              <a:rPr lang="en-US" dirty="0">
                <a:cs typeface="Arial"/>
              </a:rPr>
              <a:t>Court orders regarding school safety</a:t>
            </a:r>
          </a:p>
          <a:p>
            <a:pPr marL="857250" lvl="1">
              <a:buFont typeface="Arial"/>
              <a:buChar char="•"/>
            </a:pPr>
            <a:r>
              <a:rPr lang="en-US" dirty="0">
                <a:cs typeface="Arial"/>
              </a:rPr>
              <a:t>Labor-management disputes</a:t>
            </a:r>
          </a:p>
          <a:p>
            <a:pPr marL="857250" lvl="1">
              <a:buFont typeface="Arial"/>
              <a:buChar char="•"/>
            </a:pPr>
            <a:r>
              <a:rPr lang="en-US" dirty="0">
                <a:cs typeface="Arial"/>
              </a:rPr>
              <a:t>Other similar causes</a:t>
            </a:r>
          </a:p>
          <a:p>
            <a:pPr marL="457200">
              <a:buFont typeface="Arial"/>
              <a:buChar char="•"/>
            </a:pPr>
            <a:r>
              <a:rPr lang="en-US" sz="2800" dirty="0">
                <a:cs typeface="Arial"/>
              </a:rPr>
              <a:t>Must complete opt-in survey for </a:t>
            </a:r>
            <a:r>
              <a:rPr lang="en-US" sz="2800" b="1" dirty="0">
                <a:cs typeface="Arial"/>
              </a:rPr>
              <a:t>each instance</a:t>
            </a:r>
            <a:r>
              <a:rPr lang="en-US" sz="2800" dirty="0">
                <a:cs typeface="Arial"/>
              </a:rPr>
              <a:t> in which the waiver is required</a:t>
            </a:r>
          </a:p>
          <a:p>
            <a:pPr marL="857250" lvl="1">
              <a:buFont typeface="Arial"/>
              <a:buChar char="•"/>
            </a:pPr>
            <a:endParaRPr lang="en-US" sz="2800" dirty="0">
              <a:solidFill>
                <a:srgbClr val="FF0000"/>
              </a:solidFill>
              <a:cs typeface="Arial"/>
            </a:endParaRPr>
          </a:p>
        </p:txBody>
      </p:sp>
    </p:spTree>
    <p:extLst>
      <p:ext uri="{BB962C8B-B14F-4D97-AF65-F5344CB8AC3E}">
        <p14:creationId xmlns:p14="http://schemas.microsoft.com/office/powerpoint/2010/main" val="3331203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B1879-3F71-647E-E4D4-385C8E314137}"/>
              </a:ext>
            </a:extLst>
          </p:cNvPr>
          <p:cNvSpPr>
            <a:spLocks noGrp="1"/>
          </p:cNvSpPr>
          <p:nvPr>
            <p:ph type="title"/>
          </p:nvPr>
        </p:nvSpPr>
        <p:spPr>
          <a:xfrm>
            <a:off x="2309963" y="135147"/>
            <a:ext cx="9647207" cy="1099869"/>
          </a:xfrm>
        </p:spPr>
        <p:txBody>
          <a:bodyPr/>
          <a:lstStyle/>
          <a:p>
            <a:r>
              <a:rPr lang="en-US" dirty="0">
                <a:cs typeface="Arial"/>
              </a:rPr>
              <a:t>Food Distribution Program (FDP) Reminders</a:t>
            </a:r>
            <a:endParaRPr lang="en-US" dirty="0"/>
          </a:p>
        </p:txBody>
      </p:sp>
      <p:sp>
        <p:nvSpPr>
          <p:cNvPr id="3" name="Content Placeholder 2">
            <a:extLst>
              <a:ext uri="{FF2B5EF4-FFF2-40B4-BE49-F238E27FC236}">
                <a16:creationId xmlns:a16="http://schemas.microsoft.com/office/drawing/2014/main" id="{981AD0E8-CE4B-6AAB-01B9-1B23AF66F773}"/>
              </a:ext>
            </a:extLst>
          </p:cNvPr>
          <p:cNvSpPr>
            <a:spLocks noGrp="1"/>
          </p:cNvSpPr>
          <p:nvPr>
            <p:ph idx="1"/>
          </p:nvPr>
        </p:nvSpPr>
        <p:spPr>
          <a:xfrm>
            <a:off x="2466848" y="1378272"/>
            <a:ext cx="9100868" cy="4502988"/>
          </a:xfrm>
        </p:spPr>
        <p:txBody>
          <a:bodyPr/>
          <a:lstStyle/>
          <a:p>
            <a:pPr>
              <a:spcBef>
                <a:spcPts val="600"/>
              </a:spcBef>
              <a:spcAft>
                <a:spcPts val="600"/>
              </a:spcAft>
            </a:pPr>
            <a:r>
              <a:rPr lang="en-US" sz="2800" dirty="0">
                <a:cs typeface="Arial"/>
              </a:rPr>
              <a:t>May 1, 2023: SFA deadline to expend Department of Defense (DoD) Entitlement for SY 2022-23*</a:t>
            </a:r>
          </a:p>
          <a:p>
            <a:pPr>
              <a:spcBef>
                <a:spcPts val="600"/>
              </a:spcBef>
              <a:spcAft>
                <a:spcPts val="600"/>
              </a:spcAft>
            </a:pPr>
            <a:r>
              <a:rPr lang="en-US" sz="2800" dirty="0">
                <a:cs typeface="Arial"/>
              </a:rPr>
              <a:t>May 17, CDE moves DoD entitlement to State account*</a:t>
            </a:r>
          </a:p>
          <a:p>
            <a:pPr>
              <a:spcBef>
                <a:spcPts val="600"/>
              </a:spcBef>
              <a:spcAft>
                <a:spcPts val="600"/>
              </a:spcAft>
            </a:pPr>
            <a:r>
              <a:rPr lang="en-US" sz="2800" dirty="0">
                <a:cs typeface="Arial"/>
              </a:rPr>
              <a:t>Annual FDP CNIPS contract update for SY 2023-24 by July 31, 2023</a:t>
            </a:r>
          </a:p>
          <a:p>
            <a:pPr>
              <a:spcBef>
                <a:spcPts val="600"/>
              </a:spcBef>
              <a:spcAft>
                <a:spcPts val="600"/>
              </a:spcAft>
            </a:pPr>
            <a:r>
              <a:rPr lang="en-US" sz="2800" dirty="0">
                <a:cs typeface="Arial"/>
              </a:rPr>
              <a:t>Allocation A opens for SY 2023-24 on May 3, 2023</a:t>
            </a:r>
          </a:p>
          <a:p>
            <a:pPr>
              <a:spcBef>
                <a:spcPts val="600"/>
              </a:spcBef>
              <a:spcAft>
                <a:spcPts val="600"/>
              </a:spcAft>
            </a:pPr>
            <a:r>
              <a:rPr lang="en-US" sz="2800" dirty="0">
                <a:cs typeface="Arial"/>
              </a:rPr>
              <a:t>More information on USDA Agriculture Foods for the Summer Food Service Program coming in May</a:t>
            </a:r>
          </a:p>
          <a:p>
            <a:pPr marL="0" indent="0">
              <a:spcBef>
                <a:spcPts val="600"/>
              </a:spcBef>
              <a:spcAft>
                <a:spcPts val="600"/>
              </a:spcAft>
              <a:buNone/>
            </a:pPr>
            <a:r>
              <a:rPr lang="en-US" sz="2400" dirty="0"/>
              <a:t>Note: (*) indicates updates to Town Hall slides</a:t>
            </a:r>
          </a:p>
          <a:p>
            <a:pPr marL="0" indent="0">
              <a:spcBef>
                <a:spcPts val="600"/>
              </a:spcBef>
              <a:spcAft>
                <a:spcPts val="600"/>
              </a:spcAft>
              <a:buNone/>
            </a:pPr>
            <a:endParaRPr lang="en-US" sz="2800" dirty="0">
              <a:cs typeface="Arial"/>
            </a:endParaRPr>
          </a:p>
          <a:p>
            <a:pPr marL="0" indent="0">
              <a:spcBef>
                <a:spcPts val="1400"/>
              </a:spcBef>
              <a:spcAft>
                <a:spcPts val="1200"/>
              </a:spcAft>
              <a:buNone/>
            </a:pPr>
            <a:endParaRPr lang="en-US" sz="2700" dirty="0">
              <a:cs typeface="Arial"/>
            </a:endParaRPr>
          </a:p>
          <a:p>
            <a:endParaRPr lang="en-US" dirty="0">
              <a:cs typeface="Arial"/>
            </a:endParaRPr>
          </a:p>
        </p:txBody>
      </p:sp>
    </p:spTree>
    <p:extLst>
      <p:ext uri="{BB962C8B-B14F-4D97-AF65-F5344CB8AC3E}">
        <p14:creationId xmlns:p14="http://schemas.microsoft.com/office/powerpoint/2010/main" val="1648763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4DE7-A945-4C30-BB6B-1D283CE3CC2A}"/>
              </a:ext>
            </a:extLst>
          </p:cNvPr>
          <p:cNvSpPr>
            <a:spLocks noGrp="1"/>
          </p:cNvSpPr>
          <p:nvPr>
            <p:ph type="title"/>
          </p:nvPr>
        </p:nvSpPr>
        <p:spPr>
          <a:xfrm>
            <a:off x="2540000" y="190500"/>
            <a:ext cx="9144000" cy="1143000"/>
          </a:xfrm>
        </p:spPr>
        <p:txBody>
          <a:bodyPr/>
          <a:lstStyle/>
          <a:p>
            <a:r>
              <a:rPr lang="en-US" dirty="0"/>
              <a:t>Reminder: Food Safety Inspections</a:t>
            </a:r>
          </a:p>
        </p:txBody>
      </p:sp>
      <p:sp>
        <p:nvSpPr>
          <p:cNvPr id="3" name="Content Placeholder 2">
            <a:extLst>
              <a:ext uri="{FF2B5EF4-FFF2-40B4-BE49-F238E27FC236}">
                <a16:creationId xmlns:a16="http://schemas.microsoft.com/office/drawing/2014/main" id="{ECE6B449-7C92-4421-B7E2-314907D0D155}"/>
              </a:ext>
            </a:extLst>
          </p:cNvPr>
          <p:cNvSpPr>
            <a:spLocks noGrp="1"/>
          </p:cNvSpPr>
          <p:nvPr>
            <p:ph idx="1"/>
          </p:nvPr>
        </p:nvSpPr>
        <p:spPr>
          <a:xfrm>
            <a:off x="2308352" y="1333500"/>
            <a:ext cx="9652000" cy="4835652"/>
          </a:xfrm>
        </p:spPr>
        <p:txBody>
          <a:bodyPr/>
          <a:lstStyle/>
          <a:p>
            <a:r>
              <a:rPr lang="en-US" b="1" dirty="0">
                <a:ea typeface="+mn-lt"/>
                <a:cs typeface="+mn-lt"/>
              </a:rPr>
              <a:t>SNP sponsors are required to obtain food safety inspections in School Year (SY) 2022–23 and report those results in SY 2023-24:</a:t>
            </a:r>
          </a:p>
          <a:p>
            <a:pPr lvl="1">
              <a:spcBef>
                <a:spcPts val="2400"/>
              </a:spcBef>
            </a:pPr>
            <a:r>
              <a:rPr lang="en-US" dirty="0">
                <a:ea typeface="+mn-lt"/>
                <a:cs typeface="+mn-lt"/>
              </a:rPr>
              <a:t>Obtain </a:t>
            </a:r>
            <a:r>
              <a:rPr lang="en-US" b="1" dirty="0">
                <a:ea typeface="+mn-lt"/>
                <a:cs typeface="+mn-lt"/>
              </a:rPr>
              <a:t>two</a:t>
            </a:r>
            <a:r>
              <a:rPr lang="en-US" dirty="0">
                <a:ea typeface="+mn-lt"/>
                <a:cs typeface="+mn-lt"/>
              </a:rPr>
              <a:t> food safety inspections at each site from their state or local environmental health department annually</a:t>
            </a:r>
            <a:endParaRPr lang="en-US" dirty="0">
              <a:cs typeface="Arial"/>
            </a:endParaRPr>
          </a:p>
          <a:p>
            <a:pPr lvl="1"/>
            <a:r>
              <a:rPr lang="en-US" dirty="0">
                <a:ea typeface="+mn-lt"/>
                <a:cs typeface="+mn-lt"/>
              </a:rPr>
              <a:t>Must report the inspection activities in CNIPS</a:t>
            </a:r>
            <a:endParaRPr lang="en-US" dirty="0">
              <a:cs typeface="Arial"/>
            </a:endParaRPr>
          </a:p>
          <a:p>
            <a:pPr lvl="1"/>
            <a:r>
              <a:rPr lang="en-US" dirty="0">
                <a:ea typeface="+mn-lt"/>
                <a:cs typeface="+mn-lt"/>
              </a:rPr>
              <a:t>In July, the CDE will open the 2022–23 Food Safety Inspection Survey (FSIS) in the 2023-24 CNIPS SY</a:t>
            </a:r>
            <a:endParaRPr lang="en-US" dirty="0">
              <a:cs typeface="Arial"/>
            </a:endParaRPr>
          </a:p>
          <a:p>
            <a:endParaRPr lang="en-US" sz="2800" dirty="0">
              <a:solidFill>
                <a:srgbClr val="FF0000"/>
              </a:solidFill>
              <a:cs typeface="Arial"/>
            </a:endParaRPr>
          </a:p>
        </p:txBody>
      </p:sp>
    </p:spTree>
    <p:extLst>
      <p:ext uri="{BB962C8B-B14F-4D97-AF65-F5344CB8AC3E}">
        <p14:creationId xmlns:p14="http://schemas.microsoft.com/office/powerpoint/2010/main" val="515000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47C3-5C89-23DA-68DD-6513F6265B02}"/>
              </a:ext>
            </a:extLst>
          </p:cNvPr>
          <p:cNvSpPr>
            <a:spLocks noGrp="1"/>
          </p:cNvSpPr>
          <p:nvPr>
            <p:ph type="title"/>
          </p:nvPr>
        </p:nvSpPr>
        <p:spPr/>
        <p:txBody>
          <a:bodyPr/>
          <a:lstStyle/>
          <a:p>
            <a:r>
              <a:rPr lang="en-US" dirty="0">
                <a:cs typeface="Arial"/>
              </a:rPr>
              <a:t>Reminder: Adult Meal Pricing</a:t>
            </a:r>
            <a:endParaRPr lang="en-US" dirty="0"/>
          </a:p>
        </p:txBody>
      </p:sp>
      <p:sp>
        <p:nvSpPr>
          <p:cNvPr id="3" name="Content Placeholder 2">
            <a:extLst>
              <a:ext uri="{FF2B5EF4-FFF2-40B4-BE49-F238E27FC236}">
                <a16:creationId xmlns:a16="http://schemas.microsoft.com/office/drawing/2014/main" id="{8D79B674-89F8-8604-5FA0-5725694D1EC0}"/>
              </a:ext>
            </a:extLst>
          </p:cNvPr>
          <p:cNvSpPr>
            <a:spLocks noGrp="1"/>
          </p:cNvSpPr>
          <p:nvPr>
            <p:ph idx="1"/>
          </p:nvPr>
        </p:nvSpPr>
        <p:spPr/>
        <p:txBody>
          <a:bodyPr/>
          <a:lstStyle/>
          <a:p>
            <a:r>
              <a:rPr lang="en-US" dirty="0">
                <a:latin typeface="Arial"/>
                <a:cs typeface="Arial"/>
              </a:rPr>
              <a:t>Price of an adult meal must fully cover all costs for the production of the meal</a:t>
            </a:r>
          </a:p>
          <a:p>
            <a:pPr lvl="1"/>
            <a:r>
              <a:rPr lang="en-US" dirty="0">
                <a:cs typeface="Arial"/>
              </a:rPr>
              <a:t>Labor and Food Costs</a:t>
            </a:r>
          </a:p>
          <a:p>
            <a:r>
              <a:rPr lang="en-US" dirty="0">
                <a:cs typeface="Arial"/>
              </a:rPr>
              <a:t>Adult Meal Pricing Tool, CNIPS Download Forms</a:t>
            </a:r>
          </a:p>
          <a:p>
            <a:r>
              <a:rPr lang="en-US" dirty="0">
                <a:cs typeface="Arial"/>
              </a:rPr>
              <a:t>Questions:</a:t>
            </a:r>
            <a:r>
              <a:rPr lang="en-US" b="1" dirty="0">
                <a:cs typeface="Arial"/>
              </a:rPr>
              <a:t> </a:t>
            </a:r>
            <a:r>
              <a:rPr lang="en-US" b="1" dirty="0">
                <a:cs typeface="Arial"/>
                <a:hlinkClick r:id="rId3" tooltip="CDE NSD School Nutrition Program Cafeteria Fund email address"/>
              </a:rPr>
              <a:t>snpcafefundquestions@cde.ca.gov</a:t>
            </a:r>
            <a:endParaRPr lang="en-US" b="1" dirty="0">
              <a:cs typeface="Arial"/>
            </a:endParaRPr>
          </a:p>
        </p:txBody>
      </p:sp>
    </p:spTree>
    <p:extLst>
      <p:ext uri="{BB962C8B-B14F-4D97-AF65-F5344CB8AC3E}">
        <p14:creationId xmlns:p14="http://schemas.microsoft.com/office/powerpoint/2010/main" val="3634538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60966" y="147713"/>
            <a:ext cx="9562530" cy="1067219"/>
          </a:xfrm>
        </p:spPr>
        <p:txBody>
          <a:bodyPr/>
          <a:lstStyle/>
          <a:p>
            <a:r>
              <a:rPr lang="en-US" dirty="0">
                <a:cs typeface="Arial"/>
              </a:rPr>
              <a:t>Important Operational Dates: </a:t>
            </a:r>
            <a:br>
              <a:rPr lang="en-US" dirty="0">
                <a:cs typeface="Arial"/>
              </a:rPr>
            </a:br>
            <a:r>
              <a:rPr lang="en-US" dirty="0">
                <a:cs typeface="Arial"/>
              </a:rPr>
              <a:t>Next 30 days (1)</a:t>
            </a:r>
            <a:endParaRPr lang="en-US" dirty="0"/>
          </a:p>
        </p:txBody>
      </p:sp>
      <p:graphicFrame>
        <p:nvGraphicFramePr>
          <p:cNvPr id="5" name="Content Placeholder 4" descr="Important dates for the next 30 days the action due and date due.  SFSP/SSO waivers end April 30, SFSP applications are due May 15 or 30 days prior to operations, SSO applications are due at the start of meal service, and the notification for Local Agency Procurement Review and Summer School Nutrition Review notifications are due in May 2023. ">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100547477"/>
              </p:ext>
            </p:extLst>
          </p:nvPr>
        </p:nvGraphicFramePr>
        <p:xfrm>
          <a:off x="2469931" y="1418896"/>
          <a:ext cx="9547895" cy="4478507"/>
        </p:xfrm>
        <a:graphic>
          <a:graphicData uri="http://schemas.openxmlformats.org/drawingml/2006/table">
            <a:tbl>
              <a:tblPr firstRow="1" bandRow="1">
                <a:tableStyleId>{5C22544A-7EE6-4342-B048-85BDC9FD1C3A}</a:tableStyleId>
              </a:tblPr>
              <a:tblGrid>
                <a:gridCol w="5071241">
                  <a:extLst>
                    <a:ext uri="{9D8B030D-6E8A-4147-A177-3AD203B41FA5}">
                      <a16:colId xmlns:a16="http://schemas.microsoft.com/office/drawing/2014/main" val="1020567512"/>
                    </a:ext>
                  </a:extLst>
                </a:gridCol>
                <a:gridCol w="4476654">
                  <a:extLst>
                    <a:ext uri="{9D8B030D-6E8A-4147-A177-3AD203B41FA5}">
                      <a16:colId xmlns:a16="http://schemas.microsoft.com/office/drawing/2014/main" val="866446811"/>
                    </a:ext>
                  </a:extLst>
                </a:gridCol>
              </a:tblGrid>
              <a:tr h="582705">
                <a:tc>
                  <a:txBody>
                    <a:bodyPr/>
                    <a:lstStyle/>
                    <a:p>
                      <a:pPr lvl="0" algn="ctr">
                        <a:buNone/>
                      </a:pPr>
                      <a:r>
                        <a:rPr lang="en-US" sz="3200" dirty="0">
                          <a:solidFill>
                            <a:schemeClr val="bg1"/>
                          </a:solidFill>
                        </a:rPr>
                        <a:t>Action</a:t>
                      </a:r>
                    </a:p>
                  </a:txBody>
                  <a:tcPr/>
                </a:tc>
                <a:tc>
                  <a:txBody>
                    <a:bodyPr/>
                    <a:lstStyle/>
                    <a:p>
                      <a:pPr lvl="0" algn="ctr">
                        <a:buNone/>
                      </a:pPr>
                      <a:r>
                        <a:rPr lang="en-US" sz="3200" dirty="0"/>
                        <a:t>Date</a:t>
                      </a:r>
                    </a:p>
                  </a:txBody>
                  <a:tcPr/>
                </a:tc>
                <a:extLst>
                  <a:ext uri="{0D108BD9-81ED-4DB2-BD59-A6C34878D82A}">
                    <a16:rowId xmlns:a16="http://schemas.microsoft.com/office/drawing/2014/main" val="2664261068"/>
                  </a:ext>
                </a:extLst>
              </a:tr>
              <a:tr h="942975">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SFSP/SSO waivers ending</a:t>
                      </a:r>
                    </a:p>
                  </a:txBody>
                  <a:tcP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April 30</a:t>
                      </a:r>
                    </a:p>
                  </a:txBody>
                  <a:tcPr/>
                </a:tc>
                <a:extLst>
                  <a:ext uri="{0D108BD9-81ED-4DB2-BD59-A6C34878D82A}">
                    <a16:rowId xmlns:a16="http://schemas.microsoft.com/office/drawing/2014/main" val="3017451740"/>
                  </a:ext>
                </a:extLst>
              </a:tr>
              <a:tr h="942975">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SFSP Application Deadline</a:t>
                      </a:r>
                    </a:p>
                  </a:txBody>
                  <a:tcP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May 15th (or 30 days prior to operations, whichever comes first)</a:t>
                      </a:r>
                    </a:p>
                  </a:txBody>
                  <a:tcPr/>
                </a:tc>
                <a:extLst>
                  <a:ext uri="{0D108BD9-81ED-4DB2-BD59-A6C34878D82A}">
                    <a16:rowId xmlns:a16="http://schemas.microsoft.com/office/drawing/2014/main" val="1777692539"/>
                  </a:ext>
                </a:extLst>
              </a:tr>
              <a:tr h="575387">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SSO Application</a:t>
                      </a:r>
                    </a:p>
                  </a:txBody>
                  <a:tcP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Prior to Start of Meal Service</a:t>
                      </a:r>
                    </a:p>
                  </a:txBody>
                  <a:tcPr/>
                </a:tc>
                <a:extLst>
                  <a:ext uri="{0D108BD9-81ED-4DB2-BD59-A6C34878D82A}">
                    <a16:rowId xmlns:a16="http://schemas.microsoft.com/office/drawing/2014/main" val="1401334236"/>
                  </a:ext>
                </a:extLst>
              </a:tr>
              <a:tr h="575387">
                <a:tc>
                  <a:txBody>
                    <a:bodyPr/>
                    <a:lstStyle/>
                    <a:p>
                      <a:pPr lvl="0" algn="l">
                        <a:lnSpc>
                          <a:spcPct val="100000"/>
                        </a:lnSpc>
                        <a:spcBef>
                          <a:spcPts val="0"/>
                        </a:spcBef>
                        <a:spcAft>
                          <a:spcPts val="0"/>
                        </a:spcAft>
                        <a:buNone/>
                      </a:pPr>
                      <a:r>
                        <a:rPr lang="en-US" sz="2400" b="0" i="0" u="none" strike="noStrike" kern="1200" noProof="0" dirty="0">
                          <a:solidFill>
                            <a:schemeClr val="tx1"/>
                          </a:solidFill>
                          <a:effectLst/>
                          <a:latin typeface="Arial"/>
                        </a:rPr>
                        <a:t>Notification for scheduled </a:t>
                      </a:r>
                      <a:r>
                        <a:rPr lang="en-US" sz="2400" kern="1200" dirty="0">
                          <a:solidFill>
                            <a:schemeClr val="tx1"/>
                          </a:solidFill>
                          <a:effectLst/>
                          <a:latin typeface="+mn-lt"/>
                          <a:ea typeface="+mn-ea"/>
                          <a:cs typeface="+mn-cs"/>
                        </a:rPr>
                        <a:t>Local Agency Procurement Review and, Summer School Nutrition Review </a:t>
                      </a:r>
                      <a:endParaRPr lang="en-US" sz="2400" dirty="0"/>
                    </a:p>
                  </a:txBody>
                  <a:tcPr/>
                </a:tc>
                <a:tc>
                  <a:txBody>
                    <a:bodyPr/>
                    <a:lstStyle/>
                    <a:p>
                      <a:pPr marL="0" marR="0" lvl="0" indent="0" algn="ctr">
                        <a:lnSpc>
                          <a:spcPct val="100000"/>
                        </a:lnSpc>
                        <a:spcBef>
                          <a:spcPts val="0"/>
                        </a:spcBef>
                        <a:spcAft>
                          <a:spcPts val="0"/>
                        </a:spcAft>
                        <a:buNone/>
                      </a:pPr>
                      <a:r>
                        <a:rPr lang="en-US" sz="2400" b="0" i="0" u="none" strike="noStrike" noProof="0" dirty="0">
                          <a:solidFill>
                            <a:schemeClr val="tx1"/>
                          </a:solidFill>
                          <a:latin typeface="+mn-lt"/>
                        </a:rPr>
                        <a:t>Notifications in</a:t>
                      </a:r>
                      <a:endParaRPr lang="en-US" sz="2400" dirty="0"/>
                    </a:p>
                    <a:p>
                      <a:pPr lvl="0" algn="ctr">
                        <a:lnSpc>
                          <a:spcPct val="100000"/>
                        </a:lnSpc>
                        <a:spcBef>
                          <a:spcPts val="0"/>
                        </a:spcBef>
                        <a:spcAft>
                          <a:spcPts val="0"/>
                        </a:spcAft>
                        <a:buNone/>
                      </a:pPr>
                      <a:r>
                        <a:rPr lang="en-US" sz="2400" b="0" i="0" u="none" strike="noStrike" noProof="0" dirty="0">
                          <a:solidFill>
                            <a:schemeClr val="tx1"/>
                          </a:solidFill>
                          <a:latin typeface="Arial"/>
                        </a:rPr>
                        <a:t>May</a:t>
                      </a:r>
                      <a:endParaRPr lang="en-US" sz="2400" dirty="0"/>
                    </a:p>
                  </a:txBody>
                  <a:tcPr/>
                </a:tc>
                <a:extLst>
                  <a:ext uri="{0D108BD9-81ED-4DB2-BD59-A6C34878D82A}">
                    <a16:rowId xmlns:a16="http://schemas.microsoft.com/office/drawing/2014/main" val="474996800"/>
                  </a:ext>
                </a:extLst>
              </a:tr>
            </a:tbl>
          </a:graphicData>
        </a:graphic>
      </p:graphicFrame>
    </p:spTree>
    <p:extLst>
      <p:ext uri="{BB962C8B-B14F-4D97-AF65-F5344CB8AC3E}">
        <p14:creationId xmlns:p14="http://schemas.microsoft.com/office/powerpoint/2010/main" val="3118897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p:txBody>
          <a:bodyPr/>
          <a:lstStyle/>
          <a:p>
            <a:r>
              <a:rPr lang="en-US" dirty="0">
                <a:cs typeface="Arial"/>
              </a:rPr>
              <a:t>Important Operational Dates: </a:t>
            </a:r>
            <a:br>
              <a:rPr lang="en-US" dirty="0">
                <a:cs typeface="Arial"/>
              </a:rPr>
            </a:br>
            <a:r>
              <a:rPr lang="en-US" dirty="0">
                <a:cs typeface="Arial"/>
              </a:rPr>
              <a:t>Next 30 days (2)</a:t>
            </a:r>
            <a:endParaRPr lang="en-US" dirty="0"/>
          </a:p>
        </p:txBody>
      </p:sp>
      <p:graphicFrame>
        <p:nvGraphicFramePr>
          <p:cNvPr id="5" name="Content Placeholder 4" descr="Important dates for the next 30 days the action due and date due. The SY 22-23 Department of Defense Fresh Entitlement Expenditure deadline is May 16, New Summer School Site Visits are due the first week of operations, and two Food Safety Inspections are required by the end of SY. ">
            <a:extLst>
              <a:ext uri="{FF2B5EF4-FFF2-40B4-BE49-F238E27FC236}">
                <a16:creationId xmlns:a16="http://schemas.microsoft.com/office/drawing/2014/main" id="{D0EF0EC8-E363-4926-9700-F7FD0023B2FD}"/>
              </a:ext>
            </a:extLst>
          </p:cNvPr>
          <p:cNvGraphicFramePr>
            <a:graphicFrameLocks noGrp="1"/>
          </p:cNvGraphicFramePr>
          <p:nvPr>
            <p:ph sz="half" idx="1"/>
            <p:extLst>
              <p:ext uri="{D42A27DB-BD31-4B8C-83A1-F6EECF244321}">
                <p14:modId xmlns:p14="http://schemas.microsoft.com/office/powerpoint/2010/main" val="3151659928"/>
              </p:ext>
            </p:extLst>
          </p:nvPr>
        </p:nvGraphicFramePr>
        <p:xfrm>
          <a:off x="2540000" y="1981201"/>
          <a:ext cx="8701024" cy="3845622"/>
        </p:xfrm>
        <a:graphic>
          <a:graphicData uri="http://schemas.openxmlformats.org/drawingml/2006/table">
            <a:tbl>
              <a:tblPr firstRow="1" bandRow="1">
                <a:tableStyleId>{5C22544A-7EE6-4342-B048-85BDC9FD1C3A}</a:tableStyleId>
              </a:tblPr>
              <a:tblGrid>
                <a:gridCol w="4948023">
                  <a:extLst>
                    <a:ext uri="{9D8B030D-6E8A-4147-A177-3AD203B41FA5}">
                      <a16:colId xmlns:a16="http://schemas.microsoft.com/office/drawing/2014/main" val="1020567512"/>
                    </a:ext>
                  </a:extLst>
                </a:gridCol>
                <a:gridCol w="3753001">
                  <a:extLst>
                    <a:ext uri="{9D8B030D-6E8A-4147-A177-3AD203B41FA5}">
                      <a16:colId xmlns:a16="http://schemas.microsoft.com/office/drawing/2014/main" val="866446811"/>
                    </a:ext>
                  </a:extLst>
                </a:gridCol>
              </a:tblGrid>
              <a:tr h="517655">
                <a:tc>
                  <a:txBody>
                    <a:bodyPr/>
                    <a:lstStyle/>
                    <a:p>
                      <a:pPr lvl="0" algn="ctr">
                        <a:buNone/>
                      </a:pPr>
                      <a:r>
                        <a:rPr lang="en-US" sz="3200" dirty="0">
                          <a:solidFill>
                            <a:schemeClr val="bg1"/>
                          </a:solidFill>
                        </a:rPr>
                        <a:t>Action</a:t>
                      </a:r>
                    </a:p>
                  </a:txBody>
                  <a:tcPr marL="42809" marR="42809"/>
                </a:tc>
                <a:tc>
                  <a:txBody>
                    <a:bodyPr/>
                    <a:lstStyle/>
                    <a:p>
                      <a:pPr lvl="0" algn="ctr">
                        <a:buNone/>
                      </a:pPr>
                      <a:r>
                        <a:rPr lang="en-US" sz="3200" dirty="0"/>
                        <a:t>Date</a:t>
                      </a:r>
                    </a:p>
                  </a:txBody>
                  <a:tcPr marL="42809" marR="42809"/>
                </a:tc>
                <a:extLst>
                  <a:ext uri="{0D108BD9-81ED-4DB2-BD59-A6C34878D82A}">
                    <a16:rowId xmlns:a16="http://schemas.microsoft.com/office/drawing/2014/main" val="2664261068"/>
                  </a:ext>
                </a:extLst>
              </a:tr>
              <a:tr h="1607455">
                <a:tc>
                  <a:txBody>
                    <a:bodyPr/>
                    <a:lstStyle/>
                    <a:p>
                      <a:pPr lvl="0" algn="l">
                        <a:lnSpc>
                          <a:spcPct val="100000"/>
                        </a:lnSpc>
                        <a:spcBef>
                          <a:spcPts val="0"/>
                        </a:spcBef>
                        <a:spcAft>
                          <a:spcPts val="0"/>
                        </a:spcAft>
                        <a:buNone/>
                      </a:pPr>
                      <a:r>
                        <a:rPr lang="en-US" sz="2800" kern="1200" dirty="0">
                          <a:solidFill>
                            <a:schemeClr val="tx1"/>
                          </a:solidFill>
                          <a:effectLst/>
                          <a:latin typeface="+mn-lt"/>
                          <a:ea typeface="+mn-ea"/>
                          <a:cs typeface="+mn-cs"/>
                        </a:rPr>
                        <a:t>Department of Defense (DoD) Fresh Entitlement Expenditure Deadline for SY 2022–2023</a:t>
                      </a:r>
                    </a:p>
                  </a:txBody>
                  <a:tcPr marL="42809" marR="42809"/>
                </a:tc>
                <a:tc>
                  <a:txBody>
                    <a:bodyPr/>
                    <a:lstStyle/>
                    <a:p>
                      <a:pPr marL="0" lvl="0" indent="0" algn="ctr">
                        <a:lnSpc>
                          <a:spcPct val="100000"/>
                        </a:lnSpc>
                        <a:spcBef>
                          <a:spcPts val="0"/>
                        </a:spcBef>
                        <a:spcAft>
                          <a:spcPts val="0"/>
                        </a:spcAft>
                        <a:buNone/>
                      </a:pPr>
                      <a:r>
                        <a:rPr lang="en-US" sz="2800" b="0" i="0" u="none" strike="noStrike" noProof="0" dirty="0">
                          <a:solidFill>
                            <a:schemeClr val="tx1"/>
                          </a:solidFill>
                          <a:latin typeface="+mn-lt"/>
                        </a:rPr>
                        <a:t>May 1*</a:t>
                      </a:r>
                    </a:p>
                  </a:txBody>
                  <a:tcPr marL="42809" marR="42809"/>
                </a:tc>
                <a:extLst>
                  <a:ext uri="{0D108BD9-81ED-4DB2-BD59-A6C34878D82A}">
                    <a16:rowId xmlns:a16="http://schemas.microsoft.com/office/drawing/2014/main" val="708215937"/>
                  </a:ext>
                </a:extLst>
              </a:tr>
              <a:tr h="844595">
                <a:tc>
                  <a:txBody>
                    <a:bodyPr/>
                    <a:lstStyle/>
                    <a:p>
                      <a:pPr lvl="0" algn="l">
                        <a:lnSpc>
                          <a:spcPct val="100000"/>
                        </a:lnSpc>
                        <a:spcBef>
                          <a:spcPts val="0"/>
                        </a:spcBef>
                        <a:spcAft>
                          <a:spcPts val="0"/>
                        </a:spcAft>
                        <a:buNone/>
                      </a:pPr>
                      <a:r>
                        <a:rPr lang="en-US" sz="2800" kern="1200" dirty="0">
                          <a:solidFill>
                            <a:schemeClr val="tx1"/>
                          </a:solidFill>
                          <a:effectLst/>
                          <a:latin typeface="+mn-lt"/>
                          <a:ea typeface="+mn-ea"/>
                          <a:cs typeface="+mn-cs"/>
                        </a:rPr>
                        <a:t>Site Visit for New Summer Sites</a:t>
                      </a:r>
                    </a:p>
                  </a:txBody>
                  <a:tcPr marL="42809" marR="42809"/>
                </a:tc>
                <a:tc>
                  <a:txBody>
                    <a:bodyPr/>
                    <a:lstStyle/>
                    <a:p>
                      <a:pPr marL="0" marR="0" lvl="0" indent="0" algn="ctr">
                        <a:lnSpc>
                          <a:spcPct val="100000"/>
                        </a:lnSpc>
                        <a:spcBef>
                          <a:spcPts val="0"/>
                        </a:spcBef>
                        <a:spcAft>
                          <a:spcPts val="0"/>
                        </a:spcAft>
                        <a:buNone/>
                      </a:pPr>
                      <a:r>
                        <a:rPr lang="en-US" sz="2800" b="0" i="0" u="none" strike="noStrike" noProof="0" dirty="0">
                          <a:solidFill>
                            <a:schemeClr val="tx1"/>
                          </a:solidFill>
                          <a:latin typeface="+mn-lt"/>
                        </a:rPr>
                        <a:t>First week of operations</a:t>
                      </a:r>
                    </a:p>
                  </a:txBody>
                  <a:tcPr marL="42809" marR="42809"/>
                </a:tc>
                <a:extLst>
                  <a:ext uri="{0D108BD9-81ED-4DB2-BD59-A6C34878D82A}">
                    <a16:rowId xmlns:a16="http://schemas.microsoft.com/office/drawing/2014/main" val="474996800"/>
                  </a:ext>
                </a:extLst>
              </a:tr>
              <a:tr h="523302">
                <a:tc>
                  <a:txBody>
                    <a:bodyPr/>
                    <a:lstStyle/>
                    <a:p>
                      <a:pPr lvl="0" algn="l">
                        <a:lnSpc>
                          <a:spcPct val="100000"/>
                        </a:lnSpc>
                        <a:spcBef>
                          <a:spcPts val="0"/>
                        </a:spcBef>
                        <a:spcAft>
                          <a:spcPts val="0"/>
                        </a:spcAft>
                        <a:buNone/>
                      </a:pPr>
                      <a:r>
                        <a:rPr lang="en-US" sz="2800" kern="1200" dirty="0">
                          <a:solidFill>
                            <a:schemeClr val="tx1"/>
                          </a:solidFill>
                          <a:effectLst/>
                          <a:latin typeface="+mn-lt"/>
                          <a:ea typeface="+mn-ea"/>
                          <a:cs typeface="+mn-cs"/>
                        </a:rPr>
                        <a:t>Food Safety Inspections (x 2)</a:t>
                      </a:r>
                    </a:p>
                  </a:txBody>
                  <a:tcPr marL="42809" marR="42809"/>
                </a:tc>
                <a:tc>
                  <a:txBody>
                    <a:bodyPr/>
                    <a:lstStyle/>
                    <a:p>
                      <a:pPr marL="0" lvl="0" indent="0" algn="ctr">
                        <a:lnSpc>
                          <a:spcPct val="100000"/>
                        </a:lnSpc>
                        <a:spcBef>
                          <a:spcPts val="0"/>
                        </a:spcBef>
                        <a:spcAft>
                          <a:spcPts val="0"/>
                        </a:spcAft>
                        <a:buNone/>
                      </a:pPr>
                      <a:r>
                        <a:rPr lang="en-US" sz="2800" b="0" i="0" u="none" strike="noStrike" noProof="0" dirty="0">
                          <a:solidFill>
                            <a:schemeClr val="tx1"/>
                          </a:solidFill>
                          <a:latin typeface="+mn-lt"/>
                        </a:rPr>
                        <a:t>End of SY</a:t>
                      </a:r>
                    </a:p>
                  </a:txBody>
                  <a:tcPr marL="42809" marR="42809"/>
                </a:tc>
                <a:extLst>
                  <a:ext uri="{0D108BD9-81ED-4DB2-BD59-A6C34878D82A}">
                    <a16:rowId xmlns:a16="http://schemas.microsoft.com/office/drawing/2014/main" val="3309845961"/>
                  </a:ext>
                </a:extLst>
              </a:tr>
            </a:tbl>
          </a:graphicData>
        </a:graphic>
      </p:graphicFrame>
      <p:sp>
        <p:nvSpPr>
          <p:cNvPr id="3" name="Content Placeholder 2">
            <a:extLst>
              <a:ext uri="{FF2B5EF4-FFF2-40B4-BE49-F238E27FC236}">
                <a16:creationId xmlns:a16="http://schemas.microsoft.com/office/drawing/2014/main" id="{BAD3493F-530F-46BF-97E0-9BD988BCB1BD}"/>
              </a:ext>
            </a:extLst>
          </p:cNvPr>
          <p:cNvSpPr>
            <a:spLocks noGrp="1"/>
          </p:cNvSpPr>
          <p:nvPr>
            <p:ph sz="half" idx="2"/>
          </p:nvPr>
        </p:nvSpPr>
        <p:spPr>
          <a:xfrm>
            <a:off x="2511981" y="5894832"/>
            <a:ext cx="9404096" cy="707136"/>
          </a:xfrm>
        </p:spPr>
        <p:txBody>
          <a:bodyPr/>
          <a:lstStyle/>
          <a:p>
            <a:pPr marL="0" indent="0">
              <a:buNone/>
            </a:pPr>
            <a:r>
              <a:rPr lang="en-US" sz="2400" dirty="0"/>
              <a:t>Note: (*) indicates updates to Town Hall slides</a:t>
            </a:r>
          </a:p>
          <a:p>
            <a:pPr marL="0" indent="0">
              <a:buNone/>
            </a:pPr>
            <a:endParaRPr lang="en-US" dirty="0"/>
          </a:p>
        </p:txBody>
      </p:sp>
    </p:spTree>
    <p:extLst>
      <p:ext uri="{BB962C8B-B14F-4D97-AF65-F5344CB8AC3E}">
        <p14:creationId xmlns:p14="http://schemas.microsoft.com/office/powerpoint/2010/main" val="396350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7FF8-23CD-F0C8-8F91-19141E4DDF2B}"/>
              </a:ext>
            </a:extLst>
          </p:cNvPr>
          <p:cNvSpPr>
            <a:spLocks noGrp="1"/>
          </p:cNvSpPr>
          <p:nvPr>
            <p:ph type="title"/>
          </p:nvPr>
        </p:nvSpPr>
        <p:spPr>
          <a:xfrm>
            <a:off x="2511245" y="307676"/>
            <a:ext cx="9144000" cy="1416170"/>
          </a:xfrm>
        </p:spPr>
        <p:txBody>
          <a:bodyPr/>
          <a:lstStyle/>
          <a:p>
            <a:r>
              <a:rPr lang="en-US" dirty="0">
                <a:ea typeface="+mj-lt"/>
                <a:cs typeface="+mj-lt"/>
              </a:rPr>
              <a:t>Important Operational Dates: </a:t>
            </a:r>
            <a:br>
              <a:rPr lang="en-US" dirty="0">
                <a:ea typeface="+mj-lt"/>
                <a:cs typeface="+mj-lt"/>
              </a:rPr>
            </a:br>
            <a:r>
              <a:rPr lang="en-US" dirty="0">
                <a:ea typeface="+mj-lt"/>
                <a:cs typeface="+mj-lt"/>
              </a:rPr>
              <a:t>Next 60 days</a:t>
            </a:r>
          </a:p>
          <a:p>
            <a:endParaRPr lang="en-US" dirty="0">
              <a:cs typeface="Arial"/>
            </a:endParaRPr>
          </a:p>
        </p:txBody>
      </p:sp>
      <p:graphicFrame>
        <p:nvGraphicFramePr>
          <p:cNvPr id="6" name="Table 6" descr="Important Dates for the next 60 days by action and date.  the CEP Application and Provision 2  Deadline is June 30, and the FDP CNIPS contracts for SY 23-24 are due July 31. ">
            <a:extLst>
              <a:ext uri="{FF2B5EF4-FFF2-40B4-BE49-F238E27FC236}">
                <a16:creationId xmlns:a16="http://schemas.microsoft.com/office/drawing/2014/main" id="{E7AEE342-F2E9-D1FF-34A5-4E4659D49C37}"/>
              </a:ext>
            </a:extLst>
          </p:cNvPr>
          <p:cNvGraphicFramePr>
            <a:graphicFrameLocks noGrp="1"/>
          </p:cNvGraphicFramePr>
          <p:nvPr>
            <p:ph idx="1"/>
            <p:extLst>
              <p:ext uri="{D42A27DB-BD31-4B8C-83A1-F6EECF244321}">
                <p14:modId xmlns:p14="http://schemas.microsoft.com/office/powerpoint/2010/main" val="3781034636"/>
              </p:ext>
            </p:extLst>
          </p:nvPr>
        </p:nvGraphicFramePr>
        <p:xfrm>
          <a:off x="2364476" y="1887503"/>
          <a:ext cx="9639425" cy="4215723"/>
        </p:xfrm>
        <a:graphic>
          <a:graphicData uri="http://schemas.openxmlformats.org/drawingml/2006/table">
            <a:tbl>
              <a:tblPr firstRow="1" bandRow="1">
                <a:tableStyleId>{5C22544A-7EE6-4342-B048-85BDC9FD1C3A}</a:tableStyleId>
              </a:tblPr>
              <a:tblGrid>
                <a:gridCol w="4825999">
                  <a:extLst>
                    <a:ext uri="{9D8B030D-6E8A-4147-A177-3AD203B41FA5}">
                      <a16:colId xmlns:a16="http://schemas.microsoft.com/office/drawing/2014/main" val="947222627"/>
                    </a:ext>
                  </a:extLst>
                </a:gridCol>
                <a:gridCol w="4813426">
                  <a:extLst>
                    <a:ext uri="{9D8B030D-6E8A-4147-A177-3AD203B41FA5}">
                      <a16:colId xmlns:a16="http://schemas.microsoft.com/office/drawing/2014/main" val="2674360927"/>
                    </a:ext>
                  </a:extLst>
                </a:gridCol>
              </a:tblGrid>
              <a:tr h="549786">
                <a:tc>
                  <a:txBody>
                    <a:bodyPr/>
                    <a:lstStyle/>
                    <a:p>
                      <a:pPr lvl="0" algn="ctr">
                        <a:buNone/>
                      </a:pPr>
                      <a:r>
                        <a:rPr lang="en-US" sz="3200" dirty="0">
                          <a:solidFill>
                            <a:schemeClr val="bg1"/>
                          </a:solidFill>
                        </a:rPr>
                        <a:t>Action</a:t>
                      </a:r>
                    </a:p>
                  </a:txBody>
                  <a:tcPr/>
                </a:tc>
                <a:tc>
                  <a:txBody>
                    <a:bodyPr/>
                    <a:lstStyle/>
                    <a:p>
                      <a:pPr lvl="0" algn="ctr">
                        <a:buNone/>
                      </a:pPr>
                      <a:r>
                        <a:rPr lang="en-US" sz="3200" dirty="0"/>
                        <a:t>Date</a:t>
                      </a:r>
                    </a:p>
                  </a:txBody>
                  <a:tcPr/>
                </a:tc>
                <a:extLst>
                  <a:ext uri="{0D108BD9-81ED-4DB2-BD59-A6C34878D82A}">
                    <a16:rowId xmlns:a16="http://schemas.microsoft.com/office/drawing/2014/main" val="3317616175"/>
                  </a:ext>
                </a:extLst>
              </a:tr>
              <a:tr h="893403">
                <a:tc>
                  <a:txBody>
                    <a:bodyPr/>
                    <a:lstStyle/>
                    <a:p>
                      <a:pPr lvl="0" algn="l">
                        <a:lnSpc>
                          <a:spcPct val="100000"/>
                        </a:lnSpc>
                        <a:spcBef>
                          <a:spcPts val="0"/>
                        </a:spcBef>
                        <a:spcAft>
                          <a:spcPts val="0"/>
                        </a:spcAft>
                        <a:buNone/>
                      </a:pPr>
                      <a:r>
                        <a:rPr lang="en-US" sz="2800" kern="1200" dirty="0">
                          <a:solidFill>
                            <a:schemeClr val="tx1"/>
                          </a:solidFill>
                          <a:effectLst/>
                          <a:latin typeface="+mn-lt"/>
                          <a:ea typeface="+mn-ea"/>
                          <a:cs typeface="+mn-cs"/>
                        </a:rPr>
                        <a:t>CEP Application Deadline</a:t>
                      </a:r>
                    </a:p>
                  </a:txBody>
                  <a:tcPr/>
                </a:tc>
                <a:tc>
                  <a:txBody>
                    <a:bodyPr/>
                    <a:lstStyle/>
                    <a:p>
                      <a:pPr lvl="0" algn="ctr">
                        <a:lnSpc>
                          <a:spcPct val="100000"/>
                        </a:lnSpc>
                        <a:spcBef>
                          <a:spcPts val="0"/>
                        </a:spcBef>
                        <a:spcAft>
                          <a:spcPts val="0"/>
                        </a:spcAft>
                        <a:buNone/>
                      </a:pPr>
                      <a:r>
                        <a:rPr lang="en-US" sz="2800" b="0" i="0" u="none" strike="noStrike" noProof="0" dirty="0">
                          <a:solidFill>
                            <a:schemeClr val="tx1"/>
                          </a:solidFill>
                          <a:latin typeface="Arial"/>
                        </a:rPr>
                        <a:t>June 30</a:t>
                      </a:r>
                    </a:p>
                  </a:txBody>
                  <a:tcPr/>
                </a:tc>
                <a:extLst>
                  <a:ext uri="{0D108BD9-81ED-4DB2-BD59-A6C34878D82A}">
                    <a16:rowId xmlns:a16="http://schemas.microsoft.com/office/drawing/2014/main" val="2616570603"/>
                  </a:ext>
                </a:extLst>
              </a:tr>
              <a:tr h="893403">
                <a:tc>
                  <a:txBody>
                    <a:bodyPr/>
                    <a:lstStyle/>
                    <a:p>
                      <a:pPr lvl="0" algn="l">
                        <a:lnSpc>
                          <a:spcPct val="100000"/>
                        </a:lnSpc>
                        <a:spcBef>
                          <a:spcPts val="0"/>
                        </a:spcBef>
                        <a:spcAft>
                          <a:spcPts val="0"/>
                        </a:spcAft>
                        <a:buNone/>
                      </a:pPr>
                      <a:r>
                        <a:rPr lang="en-US" sz="2800" kern="1200" dirty="0">
                          <a:solidFill>
                            <a:schemeClr val="tx1"/>
                          </a:solidFill>
                          <a:effectLst/>
                          <a:latin typeface="+mn-lt"/>
                          <a:ea typeface="+mn-ea"/>
                          <a:cs typeface="+mn-cs"/>
                        </a:rPr>
                        <a:t>Provision 2 Application Deadline</a:t>
                      </a:r>
                    </a:p>
                  </a:txBody>
                  <a:tcPr/>
                </a:tc>
                <a:tc>
                  <a:txBody>
                    <a:bodyPr/>
                    <a:lstStyle/>
                    <a:p>
                      <a:pPr lvl="0" algn="ctr">
                        <a:lnSpc>
                          <a:spcPct val="100000"/>
                        </a:lnSpc>
                        <a:spcBef>
                          <a:spcPts val="0"/>
                        </a:spcBef>
                        <a:spcAft>
                          <a:spcPts val="0"/>
                        </a:spcAft>
                        <a:buNone/>
                      </a:pPr>
                      <a:r>
                        <a:rPr lang="en-US" sz="2800" b="0" i="0" u="none" strike="noStrike" noProof="0" dirty="0">
                          <a:solidFill>
                            <a:schemeClr val="tx1"/>
                          </a:solidFill>
                          <a:latin typeface="Arial"/>
                        </a:rPr>
                        <a:t>June 30</a:t>
                      </a:r>
                    </a:p>
                  </a:txBody>
                  <a:tcPr/>
                </a:tc>
                <a:extLst>
                  <a:ext uri="{0D108BD9-81ED-4DB2-BD59-A6C34878D82A}">
                    <a16:rowId xmlns:a16="http://schemas.microsoft.com/office/drawing/2014/main" val="96313945"/>
                  </a:ext>
                </a:extLst>
              </a:tr>
              <a:tr h="893403">
                <a:tc>
                  <a:txBody>
                    <a:bodyPr/>
                    <a:lstStyle/>
                    <a:p>
                      <a:pPr lvl="0" algn="l">
                        <a:lnSpc>
                          <a:spcPct val="100000"/>
                        </a:lnSpc>
                        <a:spcBef>
                          <a:spcPts val="0"/>
                        </a:spcBef>
                        <a:spcAft>
                          <a:spcPts val="0"/>
                        </a:spcAft>
                        <a:buNone/>
                      </a:pPr>
                      <a:r>
                        <a:rPr lang="en-US" sz="2800" b="0" i="0" u="none" strike="noStrike" kern="1200" noProof="0" dirty="0">
                          <a:solidFill>
                            <a:schemeClr val="tx1"/>
                          </a:solidFill>
                          <a:effectLst/>
                          <a:latin typeface="Arial"/>
                        </a:rPr>
                        <a:t>Submit annual FDP CNIPS contract for SY 2023–2024</a:t>
                      </a:r>
                      <a:endParaRPr lang="en-US" dirty="0">
                        <a:solidFill>
                          <a:schemeClr val="tx1"/>
                        </a:solidFill>
                      </a:endParaRPr>
                    </a:p>
                  </a:txBody>
                  <a:tcPr/>
                </a:tc>
                <a:tc>
                  <a:txBody>
                    <a:bodyPr/>
                    <a:lstStyle/>
                    <a:p>
                      <a:pPr lvl="0" algn="ctr">
                        <a:lnSpc>
                          <a:spcPct val="100000"/>
                        </a:lnSpc>
                        <a:spcBef>
                          <a:spcPts val="0"/>
                        </a:spcBef>
                        <a:spcAft>
                          <a:spcPts val="0"/>
                        </a:spcAft>
                        <a:buNone/>
                      </a:pPr>
                      <a:r>
                        <a:rPr lang="en-US" sz="2800" b="0" i="0" u="none" strike="noStrike" noProof="0" dirty="0">
                          <a:solidFill>
                            <a:schemeClr val="tx1"/>
                          </a:solidFill>
                          <a:latin typeface="Arial"/>
                        </a:rPr>
                        <a:t>No later than July 31 (submitting before end of SY 2022–23 is preferred)</a:t>
                      </a:r>
                    </a:p>
                    <a:p>
                      <a:pPr lvl="0" algn="ctr">
                        <a:lnSpc>
                          <a:spcPct val="100000"/>
                        </a:lnSpc>
                        <a:spcBef>
                          <a:spcPts val="0"/>
                        </a:spcBef>
                        <a:spcAft>
                          <a:spcPts val="0"/>
                        </a:spcAft>
                        <a:buNone/>
                      </a:pPr>
                      <a:endParaRPr lang="en-US" sz="2800" b="0" i="0" u="none" strike="noStrike" noProof="0" dirty="0">
                        <a:solidFill>
                          <a:schemeClr val="tx1"/>
                        </a:solidFill>
                        <a:latin typeface="Arial"/>
                      </a:endParaRPr>
                    </a:p>
                  </a:txBody>
                  <a:tcPr/>
                </a:tc>
                <a:extLst>
                  <a:ext uri="{0D108BD9-81ED-4DB2-BD59-A6C34878D82A}">
                    <a16:rowId xmlns:a16="http://schemas.microsoft.com/office/drawing/2014/main" val="1925041976"/>
                  </a:ext>
                </a:extLst>
              </a:tr>
            </a:tbl>
          </a:graphicData>
        </a:graphic>
      </p:graphicFrame>
    </p:spTree>
    <p:extLst>
      <p:ext uri="{BB962C8B-B14F-4D97-AF65-F5344CB8AC3E}">
        <p14:creationId xmlns:p14="http://schemas.microsoft.com/office/powerpoint/2010/main" val="552702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47C3-5C89-23DA-68DD-6513F6265B02}"/>
              </a:ext>
            </a:extLst>
          </p:cNvPr>
          <p:cNvSpPr>
            <a:spLocks noGrp="1"/>
          </p:cNvSpPr>
          <p:nvPr>
            <p:ph type="title"/>
          </p:nvPr>
        </p:nvSpPr>
        <p:spPr/>
        <p:txBody>
          <a:bodyPr/>
          <a:lstStyle/>
          <a:p>
            <a:r>
              <a:rPr lang="en-US" dirty="0">
                <a:cs typeface="Arial"/>
              </a:rPr>
              <a:t>Direct Certification </a:t>
            </a:r>
            <a:r>
              <a:rPr lang="en-US">
                <a:cs typeface="Arial"/>
              </a:rPr>
              <a:t>(DC) File </a:t>
            </a:r>
            <a:r>
              <a:rPr lang="en-US" dirty="0">
                <a:cs typeface="Arial"/>
              </a:rPr>
              <a:t>Delay</a:t>
            </a:r>
            <a:endParaRPr lang="en-US" dirty="0"/>
          </a:p>
        </p:txBody>
      </p:sp>
      <p:sp>
        <p:nvSpPr>
          <p:cNvPr id="3" name="Content Placeholder 2">
            <a:extLst>
              <a:ext uri="{FF2B5EF4-FFF2-40B4-BE49-F238E27FC236}">
                <a16:creationId xmlns:a16="http://schemas.microsoft.com/office/drawing/2014/main" id="{8D79B674-89F8-8604-5FA0-5725694D1EC0}"/>
              </a:ext>
            </a:extLst>
          </p:cNvPr>
          <p:cNvSpPr>
            <a:spLocks noGrp="1"/>
          </p:cNvSpPr>
          <p:nvPr>
            <p:ph idx="1"/>
          </p:nvPr>
        </p:nvSpPr>
        <p:spPr/>
        <p:txBody>
          <a:bodyPr/>
          <a:lstStyle/>
          <a:p>
            <a:r>
              <a:rPr lang="en-US" dirty="0">
                <a:latin typeface="Arial"/>
                <a:cs typeface="Arial"/>
              </a:rPr>
              <a:t>Updated DC match file not available until Friday, April 21</a:t>
            </a:r>
          </a:p>
          <a:p>
            <a:r>
              <a:rPr lang="en-US" b="1" dirty="0">
                <a:latin typeface="Arial"/>
                <a:cs typeface="Arial"/>
              </a:rPr>
              <a:t>Pull California Longitudinal Pupil Achievement Data System (CALPADS) DC file AFTER April 21 to reflect April data</a:t>
            </a:r>
          </a:p>
          <a:p>
            <a:r>
              <a:rPr lang="en-US" dirty="0">
                <a:latin typeface="Arial"/>
                <a:cs typeface="Arial"/>
              </a:rPr>
              <a:t>Listserv announcement coming</a:t>
            </a:r>
            <a:endParaRPr lang="en-US" dirty="0">
              <a:cs typeface="Arial"/>
            </a:endParaRPr>
          </a:p>
        </p:txBody>
      </p:sp>
    </p:spTree>
    <p:extLst>
      <p:ext uri="{BB962C8B-B14F-4D97-AF65-F5344CB8AC3E}">
        <p14:creationId xmlns:p14="http://schemas.microsoft.com/office/powerpoint/2010/main" val="1866528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32FF-9D62-E108-F297-F71290380C55}"/>
              </a:ext>
            </a:extLst>
          </p:cNvPr>
          <p:cNvSpPr>
            <a:spLocks noGrp="1"/>
          </p:cNvSpPr>
          <p:nvPr>
            <p:ph type="title"/>
          </p:nvPr>
        </p:nvSpPr>
        <p:spPr/>
        <p:txBody>
          <a:bodyPr/>
          <a:lstStyle/>
          <a:p>
            <a:r>
              <a:rPr lang="en-US" dirty="0">
                <a:cs typeface="Arial"/>
              </a:rPr>
              <a:t>SFSP Reimbursement Rates</a:t>
            </a:r>
            <a:endParaRPr lang="en-US" dirty="0"/>
          </a:p>
        </p:txBody>
      </p:sp>
      <p:graphicFrame>
        <p:nvGraphicFramePr>
          <p:cNvPr id="5" name="Content Placeholder 4" descr="Summer Food Service Program Reimbursement Rates by Type of Meal for Rural or Self-prep for Breakfast is 2.8250, Lunch or Supper 4.950, &amp; Snacks 1.1675. And by all other types by meal respectively is 2.7725, 4.8700, &amp; 1.1400">
            <a:extLst>
              <a:ext uri="{FF2B5EF4-FFF2-40B4-BE49-F238E27FC236}">
                <a16:creationId xmlns:a16="http://schemas.microsoft.com/office/drawing/2014/main" id="{78187025-0A19-4BFE-FB0D-D3F787E9099A}"/>
              </a:ext>
            </a:extLst>
          </p:cNvPr>
          <p:cNvGraphicFramePr>
            <a:graphicFrameLocks noGrp="1"/>
          </p:cNvGraphicFramePr>
          <p:nvPr>
            <p:ph idx="1"/>
            <p:extLst>
              <p:ext uri="{D42A27DB-BD31-4B8C-83A1-F6EECF244321}">
                <p14:modId xmlns:p14="http://schemas.microsoft.com/office/powerpoint/2010/main" val="3705858132"/>
              </p:ext>
            </p:extLst>
          </p:nvPr>
        </p:nvGraphicFramePr>
        <p:xfrm>
          <a:off x="2540000" y="1981200"/>
          <a:ext cx="9143999" cy="3283578"/>
        </p:xfrm>
        <a:graphic>
          <a:graphicData uri="http://schemas.openxmlformats.org/drawingml/2006/table">
            <a:tbl>
              <a:tblPr firstRow="1" bandRow="1">
                <a:tableStyleId>{5C22544A-7EE6-4342-B048-85BDC9FD1C3A}</a:tableStyleId>
              </a:tblPr>
              <a:tblGrid>
                <a:gridCol w="3840375">
                  <a:extLst>
                    <a:ext uri="{9D8B030D-6E8A-4147-A177-3AD203B41FA5}">
                      <a16:colId xmlns:a16="http://schemas.microsoft.com/office/drawing/2014/main" val="1379253672"/>
                    </a:ext>
                  </a:extLst>
                </a:gridCol>
                <a:gridCol w="2377417">
                  <a:extLst>
                    <a:ext uri="{9D8B030D-6E8A-4147-A177-3AD203B41FA5}">
                      <a16:colId xmlns:a16="http://schemas.microsoft.com/office/drawing/2014/main" val="4181293597"/>
                    </a:ext>
                  </a:extLst>
                </a:gridCol>
                <a:gridCol w="2926207">
                  <a:extLst>
                    <a:ext uri="{9D8B030D-6E8A-4147-A177-3AD203B41FA5}">
                      <a16:colId xmlns:a16="http://schemas.microsoft.com/office/drawing/2014/main" val="698236362"/>
                    </a:ext>
                  </a:extLst>
                </a:gridCol>
              </a:tblGrid>
              <a:tr h="759246">
                <a:tc>
                  <a:txBody>
                    <a:bodyPr/>
                    <a:lstStyle/>
                    <a:p>
                      <a:pPr algn="ctr" fontAlgn="t"/>
                      <a:r>
                        <a:rPr lang="en-US" sz="2800" dirty="0">
                          <a:effectLst/>
                        </a:rPr>
                        <a:t>Type of Meal</a:t>
                      </a:r>
                      <a:endParaRPr lang="en-US" sz="2800" dirty="0">
                        <a:solidFill>
                          <a:srgbClr val="FFFFFF"/>
                        </a:solidFill>
                        <a:effectLst/>
                      </a:endParaRPr>
                    </a:p>
                  </a:txBody>
                  <a:tcPr marL="76200" marR="76200" marT="76200" marB="76200"/>
                </a:tc>
                <a:tc>
                  <a:txBody>
                    <a:bodyPr/>
                    <a:lstStyle/>
                    <a:p>
                      <a:pPr algn="ctr" fontAlgn="t"/>
                      <a:r>
                        <a:rPr lang="en-US" sz="2800" dirty="0">
                          <a:effectLst/>
                        </a:rPr>
                        <a:t>Rural or Self-prep</a:t>
                      </a:r>
                      <a:endParaRPr lang="en-US" sz="2800" dirty="0">
                        <a:solidFill>
                          <a:srgbClr val="FFFFFF"/>
                        </a:solidFill>
                        <a:effectLst/>
                      </a:endParaRPr>
                    </a:p>
                  </a:txBody>
                  <a:tcPr marL="76200" marR="76200" marT="76200" marB="76200"/>
                </a:tc>
                <a:tc>
                  <a:txBody>
                    <a:bodyPr/>
                    <a:lstStyle/>
                    <a:p>
                      <a:pPr algn="ctr" fontAlgn="t"/>
                      <a:r>
                        <a:rPr lang="en-US" sz="2800" dirty="0">
                          <a:effectLst/>
                        </a:rPr>
                        <a:t>All Other Site Types</a:t>
                      </a:r>
                      <a:endParaRPr lang="en-US" sz="2800" dirty="0">
                        <a:solidFill>
                          <a:srgbClr val="FFFFFF"/>
                        </a:solidFill>
                        <a:effectLst/>
                      </a:endParaRPr>
                    </a:p>
                  </a:txBody>
                  <a:tcPr marL="76200" marR="76200" marT="76200" marB="76200"/>
                </a:tc>
                <a:extLst>
                  <a:ext uri="{0D108BD9-81ED-4DB2-BD59-A6C34878D82A}">
                    <a16:rowId xmlns:a16="http://schemas.microsoft.com/office/drawing/2014/main" val="3134598676"/>
                  </a:ext>
                </a:extLst>
              </a:tr>
              <a:tr h="759246">
                <a:tc>
                  <a:txBody>
                    <a:bodyPr/>
                    <a:lstStyle/>
                    <a:p>
                      <a:pPr algn="ctr" fontAlgn="t"/>
                      <a:r>
                        <a:rPr lang="en-US" sz="2800" dirty="0">
                          <a:effectLst/>
                        </a:rPr>
                        <a:t>Breakfast</a:t>
                      </a:r>
                      <a:endParaRPr lang="en-US" sz="2800" dirty="0">
                        <a:solidFill>
                          <a:srgbClr val="FFFFFF"/>
                        </a:solidFill>
                        <a:effectLst/>
                      </a:endParaRPr>
                    </a:p>
                  </a:txBody>
                  <a:tcPr marL="76200" marR="76200" marT="76200" marB="76200"/>
                </a:tc>
                <a:tc>
                  <a:txBody>
                    <a:bodyPr/>
                    <a:lstStyle/>
                    <a:p>
                      <a:pPr algn="ctr" fontAlgn="t"/>
                      <a:r>
                        <a:rPr lang="en-US" sz="2800" dirty="0">
                          <a:effectLst/>
                        </a:rPr>
                        <a:t>2.8250</a:t>
                      </a:r>
                    </a:p>
                  </a:txBody>
                  <a:tcPr marL="76200" marR="76200" marT="76200" marB="76200"/>
                </a:tc>
                <a:tc>
                  <a:txBody>
                    <a:bodyPr/>
                    <a:lstStyle/>
                    <a:p>
                      <a:pPr algn="ctr" fontAlgn="t"/>
                      <a:r>
                        <a:rPr lang="en-US" sz="2800" dirty="0">
                          <a:effectLst/>
                        </a:rPr>
                        <a:t>2.7725</a:t>
                      </a:r>
                    </a:p>
                  </a:txBody>
                  <a:tcPr marL="76200" marR="76200" marT="76200" marB="76200"/>
                </a:tc>
                <a:extLst>
                  <a:ext uri="{0D108BD9-81ED-4DB2-BD59-A6C34878D82A}">
                    <a16:rowId xmlns:a16="http://schemas.microsoft.com/office/drawing/2014/main" val="211152770"/>
                  </a:ext>
                </a:extLst>
              </a:tr>
              <a:tr h="759246">
                <a:tc>
                  <a:txBody>
                    <a:bodyPr/>
                    <a:lstStyle/>
                    <a:p>
                      <a:pPr algn="ctr" fontAlgn="t"/>
                      <a:r>
                        <a:rPr lang="en-US" sz="2800" dirty="0">
                          <a:effectLst/>
                        </a:rPr>
                        <a:t>Lunch or Supper</a:t>
                      </a:r>
                      <a:endParaRPr lang="en-US" sz="2800" dirty="0">
                        <a:solidFill>
                          <a:srgbClr val="FFFFFF"/>
                        </a:solidFill>
                        <a:effectLst/>
                      </a:endParaRPr>
                    </a:p>
                  </a:txBody>
                  <a:tcPr marL="76200" marR="76200" marT="76200" marB="76200"/>
                </a:tc>
                <a:tc>
                  <a:txBody>
                    <a:bodyPr/>
                    <a:lstStyle/>
                    <a:p>
                      <a:pPr algn="ctr" fontAlgn="t"/>
                      <a:r>
                        <a:rPr lang="en-US" sz="2800" dirty="0">
                          <a:effectLst/>
                        </a:rPr>
                        <a:t>4.950</a:t>
                      </a:r>
                    </a:p>
                  </a:txBody>
                  <a:tcPr marL="76200" marR="76200" marT="76200" marB="76200"/>
                </a:tc>
                <a:tc>
                  <a:txBody>
                    <a:bodyPr/>
                    <a:lstStyle/>
                    <a:p>
                      <a:pPr algn="ctr" fontAlgn="t"/>
                      <a:r>
                        <a:rPr lang="en-US" sz="2800" dirty="0">
                          <a:effectLst/>
                        </a:rPr>
                        <a:t>4.8700</a:t>
                      </a:r>
                    </a:p>
                  </a:txBody>
                  <a:tcPr marL="76200" marR="76200" marT="76200" marB="76200"/>
                </a:tc>
                <a:extLst>
                  <a:ext uri="{0D108BD9-81ED-4DB2-BD59-A6C34878D82A}">
                    <a16:rowId xmlns:a16="http://schemas.microsoft.com/office/drawing/2014/main" val="3786344650"/>
                  </a:ext>
                </a:extLst>
              </a:tr>
              <a:tr h="759246">
                <a:tc>
                  <a:txBody>
                    <a:bodyPr/>
                    <a:lstStyle/>
                    <a:p>
                      <a:pPr algn="ctr" fontAlgn="t"/>
                      <a:r>
                        <a:rPr lang="en-US" sz="2800" dirty="0">
                          <a:effectLst/>
                        </a:rPr>
                        <a:t>Snacks</a:t>
                      </a:r>
                      <a:endParaRPr lang="en-US" sz="2800" dirty="0">
                        <a:solidFill>
                          <a:srgbClr val="FFFFFF"/>
                        </a:solidFill>
                        <a:effectLst/>
                      </a:endParaRPr>
                    </a:p>
                  </a:txBody>
                  <a:tcPr marL="76200" marR="76200" marT="76200" marB="76200"/>
                </a:tc>
                <a:tc>
                  <a:txBody>
                    <a:bodyPr/>
                    <a:lstStyle/>
                    <a:p>
                      <a:pPr algn="ctr" fontAlgn="t"/>
                      <a:r>
                        <a:rPr lang="en-US" sz="2800" dirty="0">
                          <a:effectLst/>
                        </a:rPr>
                        <a:t>1.1675</a:t>
                      </a:r>
                    </a:p>
                  </a:txBody>
                  <a:tcPr marL="76200" marR="76200" marT="76200" marB="76200"/>
                </a:tc>
                <a:tc>
                  <a:txBody>
                    <a:bodyPr/>
                    <a:lstStyle/>
                    <a:p>
                      <a:pPr algn="ctr" fontAlgn="t"/>
                      <a:r>
                        <a:rPr lang="en-US" sz="2800" dirty="0">
                          <a:effectLst/>
                        </a:rPr>
                        <a:t>1.1400</a:t>
                      </a:r>
                    </a:p>
                  </a:txBody>
                  <a:tcPr marL="76200" marR="76200" marT="76200" marB="76200"/>
                </a:tc>
                <a:extLst>
                  <a:ext uri="{0D108BD9-81ED-4DB2-BD59-A6C34878D82A}">
                    <a16:rowId xmlns:a16="http://schemas.microsoft.com/office/drawing/2014/main" val="993871465"/>
                  </a:ext>
                </a:extLst>
              </a:tr>
            </a:tbl>
          </a:graphicData>
        </a:graphic>
      </p:graphicFrame>
    </p:spTree>
    <p:extLst>
      <p:ext uri="{BB962C8B-B14F-4D97-AF65-F5344CB8AC3E}">
        <p14:creationId xmlns:p14="http://schemas.microsoft.com/office/powerpoint/2010/main" val="396666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F669-AA28-4DF6-9AA4-8D09FB756B97}"/>
              </a:ext>
            </a:extLst>
          </p:cNvPr>
          <p:cNvSpPr>
            <a:spLocks noGrp="1"/>
          </p:cNvSpPr>
          <p:nvPr>
            <p:ph type="title"/>
          </p:nvPr>
        </p:nvSpPr>
        <p:spPr>
          <a:xfrm>
            <a:off x="2540000" y="445477"/>
            <a:ext cx="9144000" cy="1143000"/>
          </a:xfrm>
        </p:spPr>
        <p:txBody>
          <a:bodyPr/>
          <a:lstStyle/>
          <a:p>
            <a:r>
              <a:rPr lang="en-US" dirty="0"/>
              <a:t>Town Hall-At a Glance</a:t>
            </a:r>
            <a:endParaRPr lang="en-US" dirty="0">
              <a:cs typeface="Arial"/>
            </a:endParaRPr>
          </a:p>
        </p:txBody>
      </p:sp>
      <p:sp>
        <p:nvSpPr>
          <p:cNvPr id="3" name="Content Placeholder 2">
            <a:extLst>
              <a:ext uri="{FF2B5EF4-FFF2-40B4-BE49-F238E27FC236}">
                <a16:creationId xmlns:a16="http://schemas.microsoft.com/office/drawing/2014/main" id="{E8F9D917-39F1-4060-A27C-9FCCC6C193B0}"/>
              </a:ext>
            </a:extLst>
          </p:cNvPr>
          <p:cNvSpPr>
            <a:spLocks noGrp="1"/>
          </p:cNvSpPr>
          <p:nvPr>
            <p:ph sz="half" idx="1"/>
          </p:nvPr>
        </p:nvSpPr>
        <p:spPr>
          <a:xfrm>
            <a:off x="2597611" y="1907183"/>
            <a:ext cx="8097623" cy="4421043"/>
          </a:xfrm>
        </p:spPr>
        <p:txBody>
          <a:bodyPr/>
          <a:lstStyle/>
          <a:p>
            <a:r>
              <a:rPr lang="en-US" dirty="0">
                <a:ea typeface="+mn-lt"/>
                <a:cs typeface="+mn-lt"/>
              </a:rPr>
              <a:t>Federal Updates</a:t>
            </a:r>
            <a:endParaRPr lang="en-US" dirty="0">
              <a:cs typeface="Arial"/>
            </a:endParaRPr>
          </a:p>
          <a:p>
            <a:r>
              <a:rPr lang="en-US" dirty="0">
                <a:cs typeface="Arial"/>
              </a:rPr>
              <a:t>State Updates</a:t>
            </a:r>
          </a:p>
          <a:p>
            <a:r>
              <a:rPr lang="en-US" dirty="0">
                <a:cs typeface="Arial"/>
              </a:rPr>
              <a:t>Funding Overview</a:t>
            </a:r>
          </a:p>
          <a:p>
            <a:r>
              <a:rPr lang="en-US" dirty="0">
                <a:cs typeface="Arial"/>
              </a:rPr>
              <a:t>Summer Meals </a:t>
            </a:r>
          </a:p>
          <a:p>
            <a:r>
              <a:rPr lang="en-US" dirty="0">
                <a:ea typeface="+mn-lt"/>
                <a:cs typeface="+mn-lt"/>
              </a:rPr>
              <a:t>Important Dates</a:t>
            </a:r>
          </a:p>
          <a:p>
            <a:r>
              <a:rPr lang="en-US" dirty="0">
                <a:cs typeface="Arial"/>
              </a:rPr>
              <a:t>Celebrations</a:t>
            </a:r>
          </a:p>
          <a:p>
            <a:r>
              <a:rPr lang="en-US" dirty="0">
                <a:cs typeface="Arial"/>
              </a:rPr>
              <a:t>Training</a:t>
            </a:r>
            <a:endParaRPr lang="en-US" dirty="0"/>
          </a:p>
          <a:p>
            <a:endParaRPr lang="en-US" dirty="0">
              <a:cs typeface="Arial"/>
            </a:endParaRPr>
          </a:p>
          <a:p>
            <a:endParaRPr lang="en-US" sz="2800" dirty="0">
              <a:solidFill>
                <a:srgbClr val="FF0000"/>
              </a:solidFill>
              <a:cs typeface="Arial"/>
            </a:endParaRPr>
          </a:p>
        </p:txBody>
      </p:sp>
      <p:pic>
        <p:nvPicPr>
          <p:cNvPr id="8" name="Content Placeholder 7">
            <a:extLst>
              <a:ext uri="{FF2B5EF4-FFF2-40B4-BE49-F238E27FC236}">
                <a16:creationId xmlns:a16="http://schemas.microsoft.com/office/drawing/2014/main" id="{5D4A760B-23D5-4718-B222-05B3AAA478BC}"/>
              </a:ext>
              <a:ext uri="{C183D7F6-B498-43B3-948B-1728B52AA6E4}">
                <adec:decorative xmlns:adec="http://schemas.microsoft.com/office/drawing/2017/decorative" val="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64099" y="2384431"/>
            <a:ext cx="4919901" cy="3281583"/>
          </a:xfrm>
          <a:scene3d>
            <a:camera prst="orthographicFront"/>
            <a:lightRig rig="threePt" dir="t"/>
          </a:scene3d>
          <a:sp3d>
            <a:bevelT prst="relaxedInset"/>
          </a:sp3d>
        </p:spPr>
      </p:pic>
    </p:spTree>
    <p:extLst>
      <p:ext uri="{BB962C8B-B14F-4D97-AF65-F5344CB8AC3E}">
        <p14:creationId xmlns:p14="http://schemas.microsoft.com/office/powerpoint/2010/main" val="1683633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4474-AC2A-595A-BFC9-407B2A8B1B33}"/>
              </a:ext>
            </a:extLst>
          </p:cNvPr>
          <p:cNvSpPr>
            <a:spLocks noGrp="1"/>
          </p:cNvSpPr>
          <p:nvPr>
            <p:ph type="title"/>
          </p:nvPr>
        </p:nvSpPr>
        <p:spPr>
          <a:xfrm>
            <a:off x="2599377" y="-3958"/>
            <a:ext cx="9144000" cy="1143000"/>
          </a:xfrm>
        </p:spPr>
        <p:txBody>
          <a:bodyPr/>
          <a:lstStyle/>
          <a:p>
            <a:r>
              <a:rPr lang="en-US" dirty="0">
                <a:cs typeface="Arial"/>
              </a:rPr>
              <a:t>Thank you, Rialto USD!</a:t>
            </a:r>
            <a:endParaRPr lang="en-US" dirty="0"/>
          </a:p>
        </p:txBody>
      </p:sp>
      <p:pic>
        <p:nvPicPr>
          <p:cNvPr id="10" name="Content Placeholder 9" descr="Outdoor group photo in Werner Garden  at Rialto USD">
            <a:extLst>
              <a:ext uri="{FF2B5EF4-FFF2-40B4-BE49-F238E27FC236}">
                <a16:creationId xmlns:a16="http://schemas.microsoft.com/office/drawing/2014/main" id="{0B9E2E95-52CB-4895-BBCE-DC698065956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96619" y="969329"/>
            <a:ext cx="5085768" cy="3907472"/>
          </a:xfrm>
        </p:spPr>
      </p:pic>
      <p:pic>
        <p:nvPicPr>
          <p:cNvPr id="12" name="Content Placeholder 11" descr="Food service staff serving USDA and CDE staff at Rialto USD site visit.">
            <a:extLst>
              <a:ext uri="{FF2B5EF4-FFF2-40B4-BE49-F238E27FC236}">
                <a16:creationId xmlns:a16="http://schemas.microsoft.com/office/drawing/2014/main" id="{2427518A-23FA-4C8D-A044-620C58B2D686}"/>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870408" y="3429000"/>
            <a:ext cx="3854036" cy="2309383"/>
          </a:xfrm>
        </p:spPr>
      </p:pic>
      <p:pic>
        <p:nvPicPr>
          <p:cNvPr id="14" name="Content Placeholder 13" descr="Rialto USD pod cast featuring Fausat Rahman-Davies, Rialto USD, Lead Child Nutrition Agent, Kim Frinzell CDE NSD Division Director and Cindy Long, Administrator of the USDA Food and Nutrition Service">
            <a:extLst>
              <a:ext uri="{FF2B5EF4-FFF2-40B4-BE49-F238E27FC236}">
                <a16:creationId xmlns:a16="http://schemas.microsoft.com/office/drawing/2014/main" id="{699CDFAA-DD9B-48B7-A17C-6048E291D0CD}"/>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7807949" y="3428999"/>
            <a:ext cx="3848971" cy="2309383"/>
          </a:xfrm>
        </p:spPr>
      </p:pic>
    </p:spTree>
    <p:extLst>
      <p:ext uri="{BB962C8B-B14F-4D97-AF65-F5344CB8AC3E}">
        <p14:creationId xmlns:p14="http://schemas.microsoft.com/office/powerpoint/2010/main" val="3875201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B184-12F5-9370-7B0A-66EE0FD0139F}"/>
              </a:ext>
            </a:extLst>
          </p:cNvPr>
          <p:cNvSpPr>
            <a:spLocks noGrp="1"/>
          </p:cNvSpPr>
          <p:nvPr>
            <p:ph type="title"/>
          </p:nvPr>
        </p:nvSpPr>
        <p:spPr>
          <a:xfrm>
            <a:off x="2510312" y="233548"/>
            <a:ext cx="9144000" cy="1143000"/>
          </a:xfrm>
        </p:spPr>
        <p:txBody>
          <a:bodyPr/>
          <a:lstStyle/>
          <a:p>
            <a:r>
              <a:rPr lang="en-US" dirty="0">
                <a:cs typeface="Arial"/>
              </a:rPr>
              <a:t>Celebrating Summer Meals</a:t>
            </a:r>
            <a:endParaRPr lang="en-US" dirty="0"/>
          </a:p>
        </p:txBody>
      </p:sp>
      <p:sp>
        <p:nvSpPr>
          <p:cNvPr id="3" name="Content Placeholder 2">
            <a:extLst>
              <a:ext uri="{FF2B5EF4-FFF2-40B4-BE49-F238E27FC236}">
                <a16:creationId xmlns:a16="http://schemas.microsoft.com/office/drawing/2014/main" id="{B8BD3E1C-B2EB-7F47-4CA1-04FE454647F3}"/>
              </a:ext>
            </a:extLst>
          </p:cNvPr>
          <p:cNvSpPr>
            <a:spLocks noGrp="1"/>
          </p:cNvSpPr>
          <p:nvPr>
            <p:ph sz="quarter" idx="13"/>
          </p:nvPr>
        </p:nvSpPr>
        <p:spPr>
          <a:xfrm>
            <a:off x="2324652" y="1520352"/>
            <a:ext cx="4981616" cy="3444523"/>
          </a:xfrm>
        </p:spPr>
        <p:txBody>
          <a:bodyPr/>
          <a:lstStyle/>
          <a:p>
            <a:pPr marL="0" indent="0">
              <a:buNone/>
            </a:pPr>
            <a:r>
              <a:rPr lang="en-US" b="1" dirty="0"/>
              <a:t>Rialto Unified School District (USD)</a:t>
            </a:r>
          </a:p>
          <a:p>
            <a:pPr>
              <a:buFont typeface="Arial"/>
              <a:buChar char="•"/>
            </a:pPr>
            <a:r>
              <a:rPr lang="en-US" dirty="0"/>
              <a:t>Fausat Rahman-Davies, Lead Child Nutrition Agent</a:t>
            </a:r>
            <a:endParaRPr lang="en-US" dirty="0">
              <a:cs typeface="Arial"/>
            </a:endParaRPr>
          </a:p>
          <a:p>
            <a:pPr>
              <a:buFont typeface="Arial"/>
              <a:buChar char="•"/>
            </a:pPr>
            <a:r>
              <a:rPr lang="en-US" dirty="0">
                <a:cs typeface="Arial"/>
              </a:rPr>
              <a:t>Kristina Kraushaar, Program Innovator</a:t>
            </a:r>
          </a:p>
          <a:p>
            <a:pPr>
              <a:buFont typeface="Arial"/>
              <a:buChar char="•"/>
            </a:pPr>
            <a:endParaRPr lang="en-US" dirty="0">
              <a:cs typeface="Arial"/>
            </a:endParaRPr>
          </a:p>
        </p:txBody>
      </p:sp>
      <p:sp>
        <p:nvSpPr>
          <p:cNvPr id="4" name="Content Placeholder 3">
            <a:extLst>
              <a:ext uri="{FF2B5EF4-FFF2-40B4-BE49-F238E27FC236}">
                <a16:creationId xmlns:a16="http://schemas.microsoft.com/office/drawing/2014/main" id="{F148BEE4-7BCC-5DD5-E295-32D0330397AC}"/>
              </a:ext>
            </a:extLst>
          </p:cNvPr>
          <p:cNvSpPr>
            <a:spLocks noGrp="1"/>
          </p:cNvSpPr>
          <p:nvPr>
            <p:ph sz="quarter" idx="14"/>
          </p:nvPr>
        </p:nvSpPr>
        <p:spPr>
          <a:xfrm>
            <a:off x="7454709" y="1520351"/>
            <a:ext cx="4574190" cy="3140844"/>
          </a:xfrm>
        </p:spPr>
        <p:txBody>
          <a:bodyPr/>
          <a:lstStyle/>
          <a:p>
            <a:pPr marL="0" indent="0">
              <a:buNone/>
            </a:pPr>
            <a:r>
              <a:rPr lang="en-US" b="1" dirty="0">
                <a:cs typeface="Arial"/>
              </a:rPr>
              <a:t>Yuba City USD</a:t>
            </a:r>
          </a:p>
          <a:p>
            <a:r>
              <a:rPr lang="en-US" dirty="0">
                <a:cs typeface="Arial"/>
              </a:rPr>
              <a:t>Chelsey Slattery, Director of Student Nutrition, Purchasing &amp; Warehouse Services</a:t>
            </a:r>
          </a:p>
        </p:txBody>
      </p:sp>
      <p:pic>
        <p:nvPicPr>
          <p:cNvPr id="8" name="Content Placeholder 7">
            <a:extLst>
              <a:ext uri="{FF2B5EF4-FFF2-40B4-BE49-F238E27FC236}">
                <a16:creationId xmlns:a16="http://schemas.microsoft.com/office/drawing/2014/main" id="{EE3DD954-8012-421F-89A3-6D431548358D}"/>
              </a:ext>
              <a:ext uri="{C183D7F6-B498-43B3-948B-1728B52AA6E4}">
                <adec:decorative xmlns:adec="http://schemas.microsoft.com/office/drawing/2017/decorative" val="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9546698" y="4324236"/>
            <a:ext cx="2642005" cy="2029507"/>
          </a:xfrm>
        </p:spPr>
      </p:pic>
    </p:spTree>
    <p:extLst>
      <p:ext uri="{BB962C8B-B14F-4D97-AF65-F5344CB8AC3E}">
        <p14:creationId xmlns:p14="http://schemas.microsoft.com/office/powerpoint/2010/main" val="530882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C3A2B0-2234-4804-B04F-88C11F67B1FE}"/>
              </a:ext>
            </a:extLst>
          </p:cNvPr>
          <p:cNvSpPr>
            <a:spLocks noGrp="1"/>
          </p:cNvSpPr>
          <p:nvPr>
            <p:ph type="title"/>
          </p:nvPr>
        </p:nvSpPr>
        <p:spPr/>
        <p:txBody>
          <a:bodyPr/>
          <a:lstStyle/>
          <a:p>
            <a:r>
              <a:rPr lang="en-US" sz="6600" dirty="0"/>
              <a:t>Celebrations</a:t>
            </a:r>
          </a:p>
        </p:txBody>
      </p:sp>
      <p:pic>
        <p:nvPicPr>
          <p:cNvPr id="6" name="Content Placeholder 5">
            <a:extLst>
              <a:ext uri="{FF2B5EF4-FFF2-40B4-BE49-F238E27FC236}">
                <a16:creationId xmlns:a16="http://schemas.microsoft.com/office/drawing/2014/main" id="{6AE3E8B8-AA83-4663-B1C0-A6F2C537025F}"/>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0979" y="1981200"/>
            <a:ext cx="3282042" cy="4114800"/>
          </a:xfrm>
        </p:spPr>
      </p:pic>
    </p:spTree>
    <p:extLst>
      <p:ext uri="{BB962C8B-B14F-4D97-AF65-F5344CB8AC3E}">
        <p14:creationId xmlns:p14="http://schemas.microsoft.com/office/powerpoint/2010/main" val="1982209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E928-C04D-07C8-F254-2C093DFDC940}"/>
              </a:ext>
            </a:extLst>
          </p:cNvPr>
          <p:cNvSpPr>
            <a:spLocks noGrp="1"/>
          </p:cNvSpPr>
          <p:nvPr>
            <p:ph type="title"/>
          </p:nvPr>
        </p:nvSpPr>
        <p:spPr>
          <a:xfrm>
            <a:off x="2667000" y="277446"/>
            <a:ext cx="9144000" cy="1143000"/>
          </a:xfrm>
        </p:spPr>
        <p:txBody>
          <a:bodyPr/>
          <a:lstStyle/>
          <a:p>
            <a:r>
              <a:rPr lang="en-US" dirty="0">
                <a:cs typeface="Arial"/>
              </a:rPr>
              <a:t>Celebrate School Nutrition Professionals!</a:t>
            </a:r>
            <a:endParaRPr lang="en-US" dirty="0"/>
          </a:p>
        </p:txBody>
      </p:sp>
      <p:sp>
        <p:nvSpPr>
          <p:cNvPr id="3" name="Content Placeholder 2">
            <a:extLst>
              <a:ext uri="{FF2B5EF4-FFF2-40B4-BE49-F238E27FC236}">
                <a16:creationId xmlns:a16="http://schemas.microsoft.com/office/drawing/2014/main" id="{E8A53FEF-E3A2-E6D5-A9B4-1C89E22A4304}"/>
              </a:ext>
            </a:extLst>
          </p:cNvPr>
          <p:cNvSpPr>
            <a:spLocks noGrp="1"/>
          </p:cNvSpPr>
          <p:nvPr>
            <p:ph sz="half" idx="1"/>
          </p:nvPr>
        </p:nvSpPr>
        <p:spPr>
          <a:xfrm>
            <a:off x="2361363" y="2055167"/>
            <a:ext cx="4470400" cy="4114800"/>
          </a:xfrm>
        </p:spPr>
        <p:txBody>
          <a:bodyPr/>
          <a:lstStyle/>
          <a:p>
            <a:r>
              <a:rPr lang="en-US" dirty="0">
                <a:cs typeface="Arial"/>
              </a:rPr>
              <a:t>Mark your calendars!</a:t>
            </a:r>
            <a:endParaRPr lang="en-US" dirty="0"/>
          </a:p>
          <a:p>
            <a:pPr lvl="1"/>
            <a:r>
              <a:rPr lang="en-US" dirty="0">
                <a:cs typeface="Arial"/>
              </a:rPr>
              <a:t>School Nutrition Employee Week is </a:t>
            </a:r>
            <a:r>
              <a:rPr lang="en-US" b="1" dirty="0">
                <a:cs typeface="Arial"/>
              </a:rPr>
              <a:t>May 1</a:t>
            </a:r>
            <a:r>
              <a:rPr lang="en-US" dirty="0">
                <a:ea typeface="+mn-lt"/>
                <a:cs typeface="+mn-lt"/>
              </a:rPr>
              <a:t>–</a:t>
            </a:r>
            <a:r>
              <a:rPr lang="en-US" b="1" dirty="0">
                <a:cs typeface="Arial"/>
              </a:rPr>
              <a:t>5, 2023</a:t>
            </a:r>
          </a:p>
          <a:p>
            <a:pPr marL="457200" lvl="1" indent="0">
              <a:buNone/>
            </a:pPr>
            <a:endParaRPr lang="en-US" dirty="0">
              <a:cs typeface="Arial"/>
            </a:endParaRPr>
          </a:p>
          <a:p>
            <a:pPr lvl="1"/>
            <a:r>
              <a:rPr lang="en-US" dirty="0">
                <a:cs typeface="Arial"/>
              </a:rPr>
              <a:t>School Lunch Hero Day, </a:t>
            </a:r>
            <a:r>
              <a:rPr lang="en-US" b="1" dirty="0">
                <a:cs typeface="Arial"/>
              </a:rPr>
              <a:t>May 5, 2023</a:t>
            </a:r>
          </a:p>
        </p:txBody>
      </p:sp>
      <p:pic>
        <p:nvPicPr>
          <p:cNvPr id="7" name="Content Placeholder 6" descr="School Lunch Hero Day logo is May 5, 2023 with five food service cartoon sketches of school nutrition staff posing with fierce looks on their faces. ">
            <a:extLst>
              <a:ext uri="{FF2B5EF4-FFF2-40B4-BE49-F238E27FC236}">
                <a16:creationId xmlns:a16="http://schemas.microsoft.com/office/drawing/2014/main" id="{9A538792-3929-4B0E-9E46-CC3A68E9C64A}"/>
              </a:ext>
              <a:ext uri="{C183D7F6-B498-43B3-948B-1728B52AA6E4}">
                <adec:decorative xmlns:adec="http://schemas.microsoft.com/office/drawing/2017/decorative" val="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59350" y="2592214"/>
            <a:ext cx="4951650" cy="260027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71490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7329-3D72-4B1A-B8BF-26B28556F4D4}"/>
              </a:ext>
            </a:extLst>
          </p:cNvPr>
          <p:cNvSpPr>
            <a:spLocks noGrp="1"/>
          </p:cNvSpPr>
          <p:nvPr>
            <p:ph type="title"/>
          </p:nvPr>
        </p:nvSpPr>
        <p:spPr/>
        <p:txBody>
          <a:bodyPr/>
          <a:lstStyle/>
          <a:p>
            <a:r>
              <a:rPr lang="en-US" dirty="0"/>
              <a:t>Farm to Summer Celebration Week: </a:t>
            </a:r>
            <a:br>
              <a:rPr lang="en-US" dirty="0"/>
            </a:br>
            <a:r>
              <a:rPr lang="en-US" dirty="0"/>
              <a:t>Create Your Own Farm Stand </a:t>
            </a:r>
          </a:p>
        </p:txBody>
      </p:sp>
      <p:sp>
        <p:nvSpPr>
          <p:cNvPr id="3" name="Content Placeholder 2">
            <a:extLst>
              <a:ext uri="{FF2B5EF4-FFF2-40B4-BE49-F238E27FC236}">
                <a16:creationId xmlns:a16="http://schemas.microsoft.com/office/drawing/2014/main" id="{750139EA-1A87-462A-8AE2-3ED56335CBB7}"/>
              </a:ext>
            </a:extLst>
          </p:cNvPr>
          <p:cNvSpPr>
            <a:spLocks noGrp="1"/>
          </p:cNvSpPr>
          <p:nvPr>
            <p:ph sz="half" idx="1"/>
          </p:nvPr>
        </p:nvSpPr>
        <p:spPr>
          <a:xfrm>
            <a:off x="2540000" y="2231136"/>
            <a:ext cx="6567424" cy="4626864"/>
          </a:xfrm>
        </p:spPr>
        <p:txBody>
          <a:bodyPr/>
          <a:lstStyle/>
          <a:p>
            <a:r>
              <a:rPr lang="en-US" dirty="0">
                <a:cs typeface="Arial"/>
              </a:rPr>
              <a:t>June 19-23, 2023</a:t>
            </a:r>
          </a:p>
          <a:p>
            <a:r>
              <a:rPr lang="en-US" dirty="0">
                <a:cs typeface="Arial"/>
              </a:rPr>
              <a:t>Pre-survey announced soon</a:t>
            </a:r>
          </a:p>
          <a:p>
            <a:r>
              <a:rPr lang="en-US" dirty="0">
                <a:cs typeface="Arial"/>
              </a:rPr>
              <a:t>Complete the three elements</a:t>
            </a:r>
          </a:p>
          <a:p>
            <a:pPr lvl="1"/>
            <a:r>
              <a:rPr lang="en-US" dirty="0">
                <a:cs typeface="Arial"/>
              </a:rPr>
              <a:t>Taste</a:t>
            </a:r>
          </a:p>
          <a:p>
            <a:pPr lvl="1"/>
            <a:r>
              <a:rPr lang="en-US" dirty="0">
                <a:cs typeface="Arial"/>
              </a:rPr>
              <a:t>Teach </a:t>
            </a:r>
          </a:p>
          <a:p>
            <a:pPr lvl="1"/>
            <a:r>
              <a:rPr lang="en-US" dirty="0">
                <a:cs typeface="Arial"/>
              </a:rPr>
              <a:t>Connect</a:t>
            </a:r>
          </a:p>
          <a:p>
            <a:pPr lvl="1"/>
            <a:r>
              <a:rPr lang="en-US" dirty="0">
                <a:cs typeface="Arial"/>
              </a:rPr>
              <a:t>Plus the post survey</a:t>
            </a:r>
          </a:p>
        </p:txBody>
      </p:sp>
      <p:pic>
        <p:nvPicPr>
          <p:cNvPr id="7" name="Content Placeholder 6">
            <a:extLst>
              <a:ext uri="{FF2B5EF4-FFF2-40B4-BE49-F238E27FC236}">
                <a16:creationId xmlns:a16="http://schemas.microsoft.com/office/drawing/2014/main" id="{403344CD-A998-4EF4-9C91-C9C1D68E4321}"/>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10016" y="3971612"/>
            <a:ext cx="3173984" cy="2112652"/>
          </a:xfrm>
        </p:spPr>
      </p:pic>
    </p:spTree>
    <p:extLst>
      <p:ext uri="{BB962C8B-B14F-4D97-AF65-F5344CB8AC3E}">
        <p14:creationId xmlns:p14="http://schemas.microsoft.com/office/powerpoint/2010/main" val="634682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C3A2B0-2234-4804-B04F-88C11F67B1FE}"/>
              </a:ext>
            </a:extLst>
          </p:cNvPr>
          <p:cNvSpPr>
            <a:spLocks noGrp="1"/>
          </p:cNvSpPr>
          <p:nvPr>
            <p:ph type="title"/>
          </p:nvPr>
        </p:nvSpPr>
        <p:spPr/>
        <p:txBody>
          <a:bodyPr/>
          <a:lstStyle/>
          <a:p>
            <a:r>
              <a:rPr lang="en-US" sz="6600" dirty="0"/>
              <a:t>In the News...</a:t>
            </a:r>
            <a:endParaRPr lang="en-US" dirty="0"/>
          </a:p>
        </p:txBody>
      </p:sp>
      <p:pic>
        <p:nvPicPr>
          <p:cNvPr id="6" name="Content Placeholder 5">
            <a:extLst>
              <a:ext uri="{FF2B5EF4-FFF2-40B4-BE49-F238E27FC236}">
                <a16:creationId xmlns:a16="http://schemas.microsoft.com/office/drawing/2014/main" id="{BB2CA569-1860-43A9-B846-4F62590CD4DE}"/>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5900" y="1981200"/>
            <a:ext cx="6172200" cy="4114800"/>
          </a:xfrm>
        </p:spPr>
      </p:pic>
    </p:spTree>
    <p:extLst>
      <p:ext uri="{BB962C8B-B14F-4D97-AF65-F5344CB8AC3E}">
        <p14:creationId xmlns:p14="http://schemas.microsoft.com/office/powerpoint/2010/main" val="2299631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05FA-F1FB-A736-B022-9BE090FC2F1D}"/>
              </a:ext>
            </a:extLst>
          </p:cNvPr>
          <p:cNvSpPr>
            <a:spLocks noGrp="1"/>
          </p:cNvSpPr>
          <p:nvPr>
            <p:ph type="title"/>
          </p:nvPr>
        </p:nvSpPr>
        <p:spPr/>
        <p:txBody>
          <a:bodyPr/>
          <a:lstStyle/>
          <a:p>
            <a:r>
              <a:rPr lang="en-US" sz="4000" dirty="0">
                <a:cs typeface="Arial"/>
              </a:rPr>
              <a:t>Farm to School</a:t>
            </a:r>
            <a:br>
              <a:rPr lang="en-US" sz="4000" dirty="0">
                <a:cs typeface="Arial"/>
              </a:rPr>
            </a:br>
            <a:r>
              <a:rPr lang="en-US" sz="4000" dirty="0">
                <a:cs typeface="Arial"/>
              </a:rPr>
              <a:t>Junior Chefs Cooking Up Healthy Fare at Modesto Schools</a:t>
            </a:r>
            <a:br>
              <a:rPr lang="en-US" sz="4000" dirty="0">
                <a:cs typeface="Arial"/>
              </a:rPr>
            </a:br>
            <a:r>
              <a:rPr lang="en-US" sz="4000" dirty="0">
                <a:cs typeface="Arial"/>
              </a:rPr>
              <a:t>Modesto Bee, April 10, 2023</a:t>
            </a:r>
          </a:p>
        </p:txBody>
      </p:sp>
      <p:sp>
        <p:nvSpPr>
          <p:cNvPr id="3" name="Content Placeholder 2">
            <a:extLst>
              <a:ext uri="{FF2B5EF4-FFF2-40B4-BE49-F238E27FC236}">
                <a16:creationId xmlns:a16="http://schemas.microsoft.com/office/drawing/2014/main" id="{75BD7865-C297-9F2F-529E-E9D61F479A5C}"/>
              </a:ext>
            </a:extLst>
          </p:cNvPr>
          <p:cNvSpPr>
            <a:spLocks noGrp="1"/>
          </p:cNvSpPr>
          <p:nvPr>
            <p:ph sz="half" idx="1"/>
          </p:nvPr>
        </p:nvSpPr>
        <p:spPr>
          <a:xfrm>
            <a:off x="2364547" y="2930593"/>
            <a:ext cx="6396966" cy="4071668"/>
          </a:xfrm>
        </p:spPr>
        <p:txBody>
          <a:bodyPr/>
          <a:lstStyle/>
          <a:p>
            <a:r>
              <a:rPr lang="en-US" dirty="0">
                <a:cs typeface="Arial"/>
              </a:rPr>
              <a:t>Farm to School Junior Chefs program </a:t>
            </a:r>
          </a:p>
          <a:p>
            <a:pPr lvl="1"/>
            <a:r>
              <a:rPr lang="en-US" dirty="0">
                <a:cs typeface="Arial"/>
              </a:rPr>
              <a:t>District farm tours</a:t>
            </a:r>
          </a:p>
          <a:p>
            <a:pPr lvl="1"/>
            <a:r>
              <a:rPr lang="en-US" dirty="0">
                <a:cs typeface="Arial"/>
              </a:rPr>
              <a:t>Three hands on sessions in the school cafeteria</a:t>
            </a:r>
          </a:p>
          <a:p>
            <a:pPr marL="457200" lvl="1" indent="0">
              <a:buNone/>
            </a:pPr>
            <a:endParaRPr lang="en-US" dirty="0">
              <a:solidFill>
                <a:srgbClr val="FF0000"/>
              </a:solidFill>
              <a:cs typeface="Arial"/>
            </a:endParaRPr>
          </a:p>
        </p:txBody>
      </p:sp>
      <p:pic>
        <p:nvPicPr>
          <p:cNvPr id="8" name="Content Placeholder 7">
            <a:extLst>
              <a:ext uri="{FF2B5EF4-FFF2-40B4-BE49-F238E27FC236}">
                <a16:creationId xmlns:a16="http://schemas.microsoft.com/office/drawing/2014/main" id="{470FEBD0-D6CE-455D-A218-F0C819EB06E0}"/>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761513" y="2527662"/>
            <a:ext cx="2480723" cy="3720738"/>
          </a:xfrm>
        </p:spPr>
      </p:pic>
    </p:spTree>
    <p:extLst>
      <p:ext uri="{BB962C8B-B14F-4D97-AF65-F5344CB8AC3E}">
        <p14:creationId xmlns:p14="http://schemas.microsoft.com/office/powerpoint/2010/main" val="882420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C2E0-782A-B316-BEDB-440740F19F70}"/>
              </a:ext>
            </a:extLst>
          </p:cNvPr>
          <p:cNvSpPr>
            <a:spLocks noGrp="1"/>
          </p:cNvSpPr>
          <p:nvPr>
            <p:ph type="title"/>
          </p:nvPr>
        </p:nvSpPr>
        <p:spPr>
          <a:xfrm>
            <a:off x="2299345" y="369830"/>
            <a:ext cx="9647207" cy="1502433"/>
          </a:xfrm>
        </p:spPr>
        <p:txBody>
          <a:bodyPr/>
          <a:lstStyle/>
          <a:p>
            <a:r>
              <a:rPr lang="en-US" sz="4000" dirty="0">
                <a:cs typeface="Arial"/>
              </a:rPr>
              <a:t>Riverside USD Schools Should Partner with Family Farms to Provide Nutrition and Education, EdSource, April 11, 2023</a:t>
            </a:r>
            <a:endParaRPr lang="en-US" sz="4000" dirty="0"/>
          </a:p>
        </p:txBody>
      </p:sp>
      <p:sp>
        <p:nvSpPr>
          <p:cNvPr id="3" name="Content Placeholder 2">
            <a:extLst>
              <a:ext uri="{FF2B5EF4-FFF2-40B4-BE49-F238E27FC236}">
                <a16:creationId xmlns:a16="http://schemas.microsoft.com/office/drawing/2014/main" id="{6DC70F47-338C-197A-7A02-32BF5F954F15}"/>
              </a:ext>
            </a:extLst>
          </p:cNvPr>
          <p:cNvSpPr>
            <a:spLocks noGrp="1"/>
          </p:cNvSpPr>
          <p:nvPr>
            <p:ph sz="half" idx="1"/>
          </p:nvPr>
        </p:nvSpPr>
        <p:spPr>
          <a:xfrm>
            <a:off x="2343104" y="2242242"/>
            <a:ext cx="8594507" cy="3821567"/>
          </a:xfrm>
        </p:spPr>
        <p:txBody>
          <a:bodyPr/>
          <a:lstStyle/>
          <a:p>
            <a:r>
              <a:rPr lang="en-US" sz="2800" dirty="0">
                <a:cs typeface="Arial"/>
              </a:rPr>
              <a:t>Op Ed Piece:</a:t>
            </a:r>
          </a:p>
          <a:p>
            <a:pPr lvl="1"/>
            <a:r>
              <a:rPr lang="en-US" dirty="0">
                <a:solidFill>
                  <a:srgbClr val="000000"/>
                </a:solidFill>
                <a:ea typeface="+mn-lt"/>
                <a:cs typeface="+mn-lt"/>
              </a:rPr>
              <a:t>Ad</a:t>
            </a:r>
            <a:r>
              <a:rPr lang="en-US" dirty="0">
                <a:solidFill>
                  <a:srgbClr val="333333"/>
                </a:solidFill>
                <a:ea typeface="+mn-lt"/>
                <a:cs typeface="+mn-lt"/>
              </a:rPr>
              <a:t>leit Asi, Director of Nutrition Services at Riverside USD </a:t>
            </a:r>
            <a:endParaRPr lang="en-US" dirty="0">
              <a:solidFill>
                <a:srgbClr val="000000"/>
              </a:solidFill>
              <a:ea typeface="+mn-lt"/>
              <a:cs typeface="+mn-lt"/>
            </a:endParaRPr>
          </a:p>
          <a:p>
            <a:pPr lvl="1"/>
            <a:r>
              <a:rPr lang="en-US" dirty="0">
                <a:solidFill>
                  <a:srgbClr val="333333"/>
                </a:solidFill>
                <a:ea typeface="+mn-lt"/>
                <a:cs typeface="+mn-lt"/>
              </a:rPr>
              <a:t>Alba Landaverde of Alba’s Oranges </a:t>
            </a:r>
          </a:p>
          <a:p>
            <a:pPr marL="285750" indent="-285750">
              <a:buFont typeface="Arial,Sans-Serif"/>
              <a:buChar char="•"/>
            </a:pPr>
            <a:r>
              <a:rPr lang="en-US" sz="2800" dirty="0">
                <a:solidFill>
                  <a:srgbClr val="000000"/>
                </a:solidFill>
                <a:cs typeface="Arial"/>
              </a:rPr>
              <a:t>Highlights California's investments in Universal Meals, Farm to School, KIT and CA rich agriculture</a:t>
            </a:r>
          </a:p>
          <a:p>
            <a:pPr marL="285750" indent="-285750">
              <a:buFont typeface="Arial,Sans-Serif"/>
              <a:buChar char="•"/>
            </a:pPr>
            <a:r>
              <a:rPr lang="en-US" sz="2800" dirty="0">
                <a:solidFill>
                  <a:srgbClr val="000000"/>
                </a:solidFill>
                <a:cs typeface="Arial"/>
              </a:rPr>
              <a:t>Encourages family farms and school partnerships</a:t>
            </a:r>
          </a:p>
          <a:p>
            <a:endParaRPr lang="en-US" dirty="0">
              <a:solidFill>
                <a:srgbClr val="333333"/>
              </a:solidFill>
              <a:cs typeface="Arial"/>
            </a:endParaRPr>
          </a:p>
        </p:txBody>
      </p:sp>
      <p:pic>
        <p:nvPicPr>
          <p:cNvPr id="7" name="Content Placeholder 6">
            <a:extLst>
              <a:ext uri="{FF2B5EF4-FFF2-40B4-BE49-F238E27FC236}">
                <a16:creationId xmlns:a16="http://schemas.microsoft.com/office/drawing/2014/main" id="{15A6F5DD-08A5-4EB7-998E-888663F1DB57}"/>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95832" y="2242242"/>
            <a:ext cx="1950720" cy="1950720"/>
          </a:xfrm>
        </p:spPr>
      </p:pic>
    </p:spTree>
    <p:extLst>
      <p:ext uri="{BB962C8B-B14F-4D97-AF65-F5344CB8AC3E}">
        <p14:creationId xmlns:p14="http://schemas.microsoft.com/office/powerpoint/2010/main" val="2546297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054-E093-68C1-AD4C-E8A2CC897CDA}"/>
              </a:ext>
            </a:extLst>
          </p:cNvPr>
          <p:cNvSpPr>
            <a:spLocks noGrp="1"/>
          </p:cNvSpPr>
          <p:nvPr>
            <p:ph type="title"/>
          </p:nvPr>
        </p:nvSpPr>
        <p:spPr>
          <a:xfrm>
            <a:off x="2563813" y="500276"/>
            <a:ext cx="9144000" cy="1143000"/>
          </a:xfrm>
        </p:spPr>
        <p:txBody>
          <a:bodyPr/>
          <a:lstStyle/>
          <a:p>
            <a:r>
              <a:rPr lang="en-US" dirty="0">
                <a:cs typeface="Arial"/>
              </a:rPr>
              <a:t>Celebrating National Nutrition Month – Fremont Union High School District </a:t>
            </a:r>
            <a:endParaRPr lang="en-US" dirty="0"/>
          </a:p>
        </p:txBody>
      </p:sp>
      <p:sp>
        <p:nvSpPr>
          <p:cNvPr id="3" name="Content Placeholder 2">
            <a:extLst>
              <a:ext uri="{FF2B5EF4-FFF2-40B4-BE49-F238E27FC236}">
                <a16:creationId xmlns:a16="http://schemas.microsoft.com/office/drawing/2014/main" id="{C7393ADD-60F3-E2AC-FB29-B53E2A08242D}"/>
              </a:ext>
            </a:extLst>
          </p:cNvPr>
          <p:cNvSpPr>
            <a:spLocks noGrp="1"/>
          </p:cNvSpPr>
          <p:nvPr>
            <p:ph sz="quarter" idx="13"/>
          </p:nvPr>
        </p:nvSpPr>
        <p:spPr>
          <a:xfrm>
            <a:off x="2162925" y="2263401"/>
            <a:ext cx="6594630" cy="4224304"/>
          </a:xfrm>
        </p:spPr>
        <p:txBody>
          <a:bodyPr/>
          <a:lstStyle/>
          <a:p>
            <a:r>
              <a:rPr lang="en-US" dirty="0">
                <a:cs typeface="Arial"/>
              </a:rPr>
              <a:t>Nutrition Services Student Board partnered with nutrition services to host sampling events:</a:t>
            </a:r>
            <a:endParaRPr lang="en-US" dirty="0"/>
          </a:p>
          <a:p>
            <a:pPr lvl="1"/>
            <a:r>
              <a:rPr lang="en-US" dirty="0">
                <a:cs typeface="Arial"/>
              </a:rPr>
              <a:t>Highlight cultural foods and diversity</a:t>
            </a:r>
          </a:p>
          <a:p>
            <a:pPr lvl="1"/>
            <a:r>
              <a:rPr lang="en-US" dirty="0">
                <a:cs typeface="Arial"/>
              </a:rPr>
              <a:t>Exotic fruits, locally produced naan &amp; plant-based burgers</a:t>
            </a:r>
          </a:p>
          <a:p>
            <a:pPr lvl="1"/>
            <a:endParaRPr lang="en-US" dirty="0">
              <a:cs typeface="Arial"/>
            </a:endParaRPr>
          </a:p>
          <a:p>
            <a:pPr lvl="1"/>
            <a:endParaRPr lang="en-US" dirty="0">
              <a:cs typeface="Arial"/>
            </a:endParaRPr>
          </a:p>
        </p:txBody>
      </p:sp>
      <p:pic>
        <p:nvPicPr>
          <p:cNvPr id="9" name="Content Placeholder 8">
            <a:extLst>
              <a:ext uri="{FF2B5EF4-FFF2-40B4-BE49-F238E27FC236}">
                <a16:creationId xmlns:a16="http://schemas.microsoft.com/office/drawing/2014/main" id="{26168E9C-95BF-45DC-9FFE-417D85A5C695}"/>
              </a:ext>
              <a:ext uri="{C183D7F6-B498-43B3-948B-1728B52AA6E4}">
                <adec:decorative xmlns:adec="http://schemas.microsoft.com/office/drawing/2017/decorative" val="1"/>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8712713" y="2207110"/>
            <a:ext cx="2832685" cy="2124514"/>
          </a:xfrm>
          <a:prstGeom prst="rect">
            <a:avLst/>
          </a:prstGeom>
          <a:ln w="88900" cap="sq" cmpd="thickThin">
            <a:solidFill>
              <a:srgbClr val="000000"/>
            </a:solidFill>
            <a:prstDash val="solid"/>
            <a:miter lim="800000"/>
          </a:ln>
          <a:effectLst>
            <a:innerShdw blurRad="76200">
              <a:srgbClr val="000000"/>
            </a:innerShdw>
          </a:effectLst>
        </p:spPr>
      </p:pic>
      <p:pic>
        <p:nvPicPr>
          <p:cNvPr id="12" name="Content Placeholder 11">
            <a:extLst>
              <a:ext uri="{FF2B5EF4-FFF2-40B4-BE49-F238E27FC236}">
                <a16:creationId xmlns:a16="http://schemas.microsoft.com/office/drawing/2014/main" id="{9C7451EA-0891-452F-9526-C6E806174F78}"/>
              </a:ext>
              <a:ext uri="{C183D7F6-B498-43B3-948B-1728B52AA6E4}">
                <adec:decorative xmlns:adec="http://schemas.microsoft.com/office/drawing/2017/decorative" val="1"/>
              </a:ext>
            </a:extLst>
          </p:cNvPr>
          <p:cNvPicPr>
            <a:picLocks noGrp="1" noChangeAspect="1"/>
          </p:cNvPicPr>
          <p:nvPr>
            <p:ph sz="quarter" idx="15"/>
          </p:nvPr>
        </p:nvPicPr>
        <p:blipFill>
          <a:blip r:embed="rId4" cstate="print">
            <a:extLst>
              <a:ext uri="{28A0092B-C50C-407E-A947-70E740481C1C}">
                <a14:useLocalDpi xmlns:a14="http://schemas.microsoft.com/office/drawing/2010/main" val="0"/>
              </a:ext>
            </a:extLst>
          </a:blip>
          <a:stretch>
            <a:fillRect/>
          </a:stretch>
        </p:blipFill>
        <p:spPr>
          <a:xfrm>
            <a:off x="8706210" y="4146947"/>
            <a:ext cx="3005242" cy="2253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8676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5F4C-7444-FCDE-690B-B67DF580C52F}"/>
              </a:ext>
            </a:extLst>
          </p:cNvPr>
          <p:cNvSpPr>
            <a:spLocks noGrp="1"/>
          </p:cNvSpPr>
          <p:nvPr>
            <p:ph type="title"/>
          </p:nvPr>
        </p:nvSpPr>
        <p:spPr>
          <a:xfrm>
            <a:off x="2074333" y="863600"/>
            <a:ext cx="10117666" cy="1326444"/>
          </a:xfrm>
        </p:spPr>
        <p:txBody>
          <a:bodyPr/>
          <a:lstStyle/>
          <a:p>
            <a:r>
              <a:rPr lang="en-US" sz="4000" dirty="0">
                <a:cs typeface="Arial"/>
              </a:rPr>
              <a:t>Taste of CA Challenge </a:t>
            </a:r>
            <a:br>
              <a:rPr lang="en-US" sz="4000" dirty="0">
                <a:cs typeface="Arial"/>
              </a:rPr>
            </a:br>
            <a:r>
              <a:rPr lang="en-US" sz="4000" dirty="0">
                <a:cs typeface="Arial"/>
              </a:rPr>
              <a:t>Recipe Standardization in Small Bites Workshop</a:t>
            </a:r>
            <a:br>
              <a:rPr lang="en-US" sz="4000" dirty="0">
                <a:cs typeface="Arial"/>
              </a:rPr>
            </a:br>
            <a:r>
              <a:rPr lang="en-US" sz="4000" dirty="0">
                <a:cs typeface="Arial"/>
              </a:rPr>
              <a:t>Riverside March 2023</a:t>
            </a:r>
          </a:p>
          <a:p>
            <a:endParaRPr lang="en-US" sz="4000" dirty="0">
              <a:cs typeface="Arial"/>
            </a:endParaRPr>
          </a:p>
        </p:txBody>
      </p:sp>
      <p:pic>
        <p:nvPicPr>
          <p:cNvPr id="5" name="Content Placeholder 4" descr="Two women wearing hair nets looking at various spices on a plate.">
            <a:extLst>
              <a:ext uri="{FF2B5EF4-FFF2-40B4-BE49-F238E27FC236}">
                <a16:creationId xmlns:a16="http://schemas.microsoft.com/office/drawing/2014/main" id="{EBFB033D-C2EF-497A-B01E-5D690F63C31F}"/>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621594" y="2644388"/>
            <a:ext cx="2776200" cy="3994331"/>
          </a:xfrm>
        </p:spPr>
      </p:pic>
      <p:pic>
        <p:nvPicPr>
          <p:cNvPr id="8" name="Content Placeholder 7" descr="Food service staff prepping cucumber wearing hair nets and gloves.">
            <a:extLst>
              <a:ext uri="{FF2B5EF4-FFF2-40B4-BE49-F238E27FC236}">
                <a16:creationId xmlns:a16="http://schemas.microsoft.com/office/drawing/2014/main" id="{03B8C3F7-618B-4031-9C34-BD3AC7CF2DAC}"/>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640917" y="2644389"/>
            <a:ext cx="3109501" cy="4047136"/>
          </a:xfrm>
        </p:spPr>
      </p:pic>
      <p:pic>
        <p:nvPicPr>
          <p:cNvPr id="11" name="Content Placeholder 10" descr="Bowl of Curryfornia dish">
            <a:extLst>
              <a:ext uri="{FF2B5EF4-FFF2-40B4-BE49-F238E27FC236}">
                <a16:creationId xmlns:a16="http://schemas.microsoft.com/office/drawing/2014/main" id="{5B14CCFF-2B0D-4E71-8635-09E95040F31E}"/>
              </a:ext>
            </a:extLst>
          </p:cNvPr>
          <p:cNvPicPr>
            <a:picLocks noGrp="1" noChangeAspect="1"/>
          </p:cNvPicPr>
          <p:nvPr>
            <p:ph sz="quarter" idx="15"/>
          </p:nvPr>
        </p:nvPicPr>
        <p:blipFill>
          <a:blip r:embed="rId5">
            <a:extLst>
              <a:ext uri="{28A0092B-C50C-407E-A947-70E740481C1C}">
                <a14:useLocalDpi xmlns:a14="http://schemas.microsoft.com/office/drawing/2010/main" val="0"/>
              </a:ext>
            </a:extLst>
          </a:blip>
          <a:stretch>
            <a:fillRect/>
          </a:stretch>
        </p:blipFill>
        <p:spPr>
          <a:xfrm>
            <a:off x="8993541" y="2644388"/>
            <a:ext cx="2856787" cy="4152746"/>
          </a:xfrm>
        </p:spPr>
      </p:pic>
    </p:spTree>
    <p:extLst>
      <p:ext uri="{BB962C8B-B14F-4D97-AF65-F5344CB8AC3E}">
        <p14:creationId xmlns:p14="http://schemas.microsoft.com/office/powerpoint/2010/main" val="398348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E1-B6A2-2CDD-A6D3-754984F403BD}"/>
              </a:ext>
            </a:extLst>
          </p:cNvPr>
          <p:cNvSpPr>
            <a:spLocks noGrp="1"/>
          </p:cNvSpPr>
          <p:nvPr>
            <p:ph type="title"/>
          </p:nvPr>
        </p:nvSpPr>
        <p:spPr/>
        <p:txBody>
          <a:bodyPr/>
          <a:lstStyle/>
          <a:p>
            <a:r>
              <a:rPr lang="en-US" dirty="0">
                <a:cs typeface="Arial"/>
              </a:rPr>
              <a:t>Federal Updates</a:t>
            </a:r>
            <a:endParaRPr lang="en-US" dirty="0"/>
          </a:p>
        </p:txBody>
      </p:sp>
      <p:pic>
        <p:nvPicPr>
          <p:cNvPr id="8" name="Content Placeholder 7">
            <a:extLst>
              <a:ext uri="{FF2B5EF4-FFF2-40B4-BE49-F238E27FC236}">
                <a16:creationId xmlns:a16="http://schemas.microsoft.com/office/drawing/2014/main" id="{EE9BBB89-B64C-4199-AC1F-A50016F2F5FC}"/>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3078" y="1981200"/>
            <a:ext cx="5997844" cy="4114800"/>
          </a:xfrm>
        </p:spPr>
      </p:pic>
    </p:spTree>
    <p:extLst>
      <p:ext uri="{BB962C8B-B14F-4D97-AF65-F5344CB8AC3E}">
        <p14:creationId xmlns:p14="http://schemas.microsoft.com/office/powerpoint/2010/main" val="3811870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024B-9AAF-575A-1804-C7AD4E220444}"/>
              </a:ext>
            </a:extLst>
          </p:cNvPr>
          <p:cNvSpPr>
            <a:spLocks noGrp="1"/>
          </p:cNvSpPr>
          <p:nvPr>
            <p:ph type="title"/>
          </p:nvPr>
        </p:nvSpPr>
        <p:spPr>
          <a:xfrm>
            <a:off x="2159000" y="623207"/>
            <a:ext cx="10518321" cy="1524000"/>
          </a:xfrm>
        </p:spPr>
        <p:txBody>
          <a:bodyPr/>
          <a:lstStyle/>
          <a:p>
            <a:r>
              <a:rPr lang="en-US" dirty="0">
                <a:ea typeface="+mj-lt"/>
                <a:cs typeface="+mj-lt"/>
              </a:rPr>
              <a:t>Training Opportunity: </a:t>
            </a:r>
            <a:br>
              <a:rPr lang="en-US" dirty="0">
                <a:ea typeface="+mj-lt"/>
                <a:cs typeface="+mj-lt"/>
              </a:rPr>
            </a:br>
            <a:r>
              <a:rPr lang="en-US" dirty="0">
                <a:ea typeface="+mj-lt"/>
                <a:cs typeface="+mj-lt"/>
              </a:rPr>
              <a:t>CA Healthy School Food Pathway </a:t>
            </a:r>
            <a:br>
              <a:rPr lang="en-US" dirty="0">
                <a:ea typeface="+mj-lt"/>
                <a:cs typeface="+mj-lt"/>
              </a:rPr>
            </a:br>
            <a:r>
              <a:rPr lang="en-US" dirty="0">
                <a:ea typeface="+mj-lt"/>
                <a:cs typeface="+mj-lt"/>
              </a:rPr>
              <a:t>Pre-Apprenticeship</a:t>
            </a:r>
            <a:endParaRPr lang="en-US" dirty="0"/>
          </a:p>
          <a:p>
            <a:endParaRPr lang="en-US" dirty="0">
              <a:cs typeface="Arial"/>
            </a:endParaRPr>
          </a:p>
        </p:txBody>
      </p:sp>
      <p:sp>
        <p:nvSpPr>
          <p:cNvPr id="3" name="Content Placeholder 2">
            <a:extLst>
              <a:ext uri="{FF2B5EF4-FFF2-40B4-BE49-F238E27FC236}">
                <a16:creationId xmlns:a16="http://schemas.microsoft.com/office/drawing/2014/main" id="{1B8505C2-2D4C-E9B6-CEB0-68DD3A0AE5ED}"/>
              </a:ext>
            </a:extLst>
          </p:cNvPr>
          <p:cNvSpPr>
            <a:spLocks noGrp="1"/>
          </p:cNvSpPr>
          <p:nvPr>
            <p:ph sz="half" idx="1"/>
          </p:nvPr>
        </p:nvSpPr>
        <p:spPr>
          <a:xfrm>
            <a:off x="2448773" y="2321637"/>
            <a:ext cx="5125984" cy="4319255"/>
          </a:xfrm>
        </p:spPr>
        <p:txBody>
          <a:bodyPr/>
          <a:lstStyle/>
          <a:p>
            <a:r>
              <a:rPr lang="en-US" dirty="0">
                <a:cs typeface="Arial"/>
              </a:rPr>
              <a:t>Application period is open</a:t>
            </a:r>
          </a:p>
          <a:p>
            <a:r>
              <a:rPr lang="en-US" dirty="0">
                <a:cs typeface="Arial"/>
              </a:rPr>
              <a:t>Deadline: August 25, 2023</a:t>
            </a:r>
          </a:p>
          <a:p>
            <a:r>
              <a:rPr lang="en-US" dirty="0">
                <a:cs typeface="Arial"/>
              </a:rPr>
              <a:t>Program start date: October 23, 2023</a:t>
            </a:r>
          </a:p>
          <a:p>
            <a:endParaRPr lang="en-US" dirty="0">
              <a:cs typeface="Arial"/>
            </a:endParaRPr>
          </a:p>
        </p:txBody>
      </p:sp>
      <p:sp>
        <p:nvSpPr>
          <p:cNvPr id="10" name="Content Placeholder 9">
            <a:extLst>
              <a:ext uri="{FF2B5EF4-FFF2-40B4-BE49-F238E27FC236}">
                <a16:creationId xmlns:a16="http://schemas.microsoft.com/office/drawing/2014/main" id="{98DECB3E-5E73-E649-4407-8A0A073D1925}"/>
              </a:ext>
            </a:extLst>
          </p:cNvPr>
          <p:cNvSpPr>
            <a:spLocks noGrp="1"/>
          </p:cNvSpPr>
          <p:nvPr>
            <p:ph sz="half" idx="2"/>
          </p:nvPr>
        </p:nvSpPr>
        <p:spPr>
          <a:xfrm>
            <a:off x="7031696" y="2321637"/>
            <a:ext cx="4798018" cy="4215282"/>
          </a:xfrm>
        </p:spPr>
        <p:txBody>
          <a:bodyPr/>
          <a:lstStyle/>
          <a:p>
            <a:r>
              <a:rPr lang="en-US" dirty="0">
                <a:cs typeface="Arial"/>
              </a:rPr>
              <a:t>Seven-week course:</a:t>
            </a:r>
          </a:p>
          <a:p>
            <a:pPr lvl="1"/>
            <a:r>
              <a:rPr lang="en-US" dirty="0">
                <a:cs typeface="Arial"/>
              </a:rPr>
              <a:t>4 School Food Institute courses: 20 hours </a:t>
            </a:r>
          </a:p>
          <a:p>
            <a:pPr lvl="1"/>
            <a:r>
              <a:rPr lang="en-US" dirty="0">
                <a:cs typeface="Arial"/>
              </a:rPr>
              <a:t>2 virtual learning sessions: 3 hours </a:t>
            </a:r>
          </a:p>
          <a:p>
            <a:pPr lvl="1"/>
            <a:r>
              <a:rPr lang="en-US" dirty="0">
                <a:cs typeface="Arial"/>
              </a:rPr>
              <a:t>On-the-job learning: 12 hours a week</a:t>
            </a:r>
          </a:p>
          <a:p>
            <a:pPr lvl="1"/>
            <a:endParaRPr lang="en-US" dirty="0"/>
          </a:p>
        </p:txBody>
      </p:sp>
    </p:spTree>
    <p:extLst>
      <p:ext uri="{BB962C8B-B14F-4D97-AF65-F5344CB8AC3E}">
        <p14:creationId xmlns:p14="http://schemas.microsoft.com/office/powerpoint/2010/main" val="3929132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EA90-0636-9575-6C00-497257D18EF6}"/>
              </a:ext>
            </a:extLst>
          </p:cNvPr>
          <p:cNvSpPr>
            <a:spLocks noGrp="1"/>
          </p:cNvSpPr>
          <p:nvPr>
            <p:ph type="title"/>
          </p:nvPr>
        </p:nvSpPr>
        <p:spPr/>
        <p:txBody>
          <a:bodyPr/>
          <a:lstStyle/>
          <a:p>
            <a:r>
              <a:rPr lang="en-US" dirty="0">
                <a:cs typeface="Arial"/>
              </a:rPr>
              <a:t>Webinar: Schools Vital Role in Supporting Nutrition Security</a:t>
            </a:r>
          </a:p>
        </p:txBody>
      </p:sp>
      <p:sp>
        <p:nvSpPr>
          <p:cNvPr id="3" name="Content Placeholder 2">
            <a:extLst>
              <a:ext uri="{FF2B5EF4-FFF2-40B4-BE49-F238E27FC236}">
                <a16:creationId xmlns:a16="http://schemas.microsoft.com/office/drawing/2014/main" id="{D01D7F99-F34D-CB5A-F586-F08B8A30D243}"/>
              </a:ext>
            </a:extLst>
          </p:cNvPr>
          <p:cNvSpPr>
            <a:spLocks noGrp="1"/>
          </p:cNvSpPr>
          <p:nvPr>
            <p:ph sz="half" idx="1"/>
          </p:nvPr>
        </p:nvSpPr>
        <p:spPr>
          <a:xfrm>
            <a:off x="2540000" y="1981200"/>
            <a:ext cx="5677935" cy="4429276"/>
          </a:xfrm>
        </p:spPr>
        <p:txBody>
          <a:bodyPr/>
          <a:lstStyle/>
          <a:p>
            <a:r>
              <a:rPr lang="en-US" dirty="0">
                <a:cs typeface="Arial"/>
              </a:rPr>
              <a:t>Sponsored by the CA Local School Wellness Policy Collaborative</a:t>
            </a:r>
          </a:p>
          <a:p>
            <a:r>
              <a:rPr lang="en-US" dirty="0">
                <a:cs typeface="Arial"/>
              </a:rPr>
              <a:t>Learn how schools can support nutrition security</a:t>
            </a:r>
          </a:p>
          <a:p>
            <a:r>
              <a:rPr lang="en-US" dirty="0">
                <a:cs typeface="Arial"/>
              </a:rPr>
              <a:t>May 3, 2023, 1:30 p.m.-3:00 p.m.</a:t>
            </a:r>
          </a:p>
        </p:txBody>
      </p:sp>
      <p:pic>
        <p:nvPicPr>
          <p:cNvPr id="7" name="Content Placeholder 6">
            <a:extLst>
              <a:ext uri="{FF2B5EF4-FFF2-40B4-BE49-F238E27FC236}">
                <a16:creationId xmlns:a16="http://schemas.microsoft.com/office/drawing/2014/main" id="{0C06CB41-BB70-4C05-8A36-3951082050E9}"/>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30359" y="2291479"/>
            <a:ext cx="3134162" cy="3372321"/>
          </a:xfrm>
        </p:spPr>
      </p:pic>
    </p:spTree>
    <p:extLst>
      <p:ext uri="{BB962C8B-B14F-4D97-AF65-F5344CB8AC3E}">
        <p14:creationId xmlns:p14="http://schemas.microsoft.com/office/powerpoint/2010/main" val="850503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EA90-0636-9575-6C00-497257D18EF6}"/>
              </a:ext>
            </a:extLst>
          </p:cNvPr>
          <p:cNvSpPr>
            <a:spLocks noGrp="1"/>
          </p:cNvSpPr>
          <p:nvPr>
            <p:ph type="title"/>
          </p:nvPr>
        </p:nvSpPr>
        <p:spPr/>
        <p:txBody>
          <a:bodyPr/>
          <a:lstStyle/>
          <a:p>
            <a:r>
              <a:rPr lang="en-US" dirty="0">
                <a:cs typeface="Arial"/>
              </a:rPr>
              <a:t>Conference: K-12 School Foodservice Forum </a:t>
            </a:r>
          </a:p>
        </p:txBody>
      </p:sp>
      <p:sp>
        <p:nvSpPr>
          <p:cNvPr id="3" name="Content Placeholder 2">
            <a:extLst>
              <a:ext uri="{FF2B5EF4-FFF2-40B4-BE49-F238E27FC236}">
                <a16:creationId xmlns:a16="http://schemas.microsoft.com/office/drawing/2014/main" id="{D01D7F99-F34D-CB5A-F586-F08B8A30D243}"/>
              </a:ext>
            </a:extLst>
          </p:cNvPr>
          <p:cNvSpPr>
            <a:spLocks noGrp="1"/>
          </p:cNvSpPr>
          <p:nvPr>
            <p:ph sz="half" idx="1"/>
          </p:nvPr>
        </p:nvSpPr>
        <p:spPr>
          <a:xfrm>
            <a:off x="2467149" y="2279752"/>
            <a:ext cx="5800805" cy="4429276"/>
          </a:xfrm>
        </p:spPr>
        <p:txBody>
          <a:bodyPr/>
          <a:lstStyle/>
          <a:p>
            <a:pPr>
              <a:spcBef>
                <a:spcPts val="1000"/>
              </a:spcBef>
              <a:spcAft>
                <a:spcPts val="1200"/>
              </a:spcAft>
            </a:pPr>
            <a:r>
              <a:rPr lang="en-US" dirty="0">
                <a:cs typeface="Arial"/>
              </a:rPr>
              <a:t>International Fresh Produce Association</a:t>
            </a:r>
          </a:p>
          <a:p>
            <a:pPr>
              <a:spcBef>
                <a:spcPts val="1000"/>
              </a:spcBef>
              <a:spcAft>
                <a:spcPts val="1200"/>
              </a:spcAft>
            </a:pPr>
            <a:r>
              <a:rPr lang="en-US" dirty="0">
                <a:cs typeface="Arial"/>
              </a:rPr>
              <a:t>July 27-28, Monterey</a:t>
            </a:r>
          </a:p>
          <a:p>
            <a:pPr>
              <a:spcBef>
                <a:spcPts val="1000"/>
              </a:spcBef>
              <a:spcAft>
                <a:spcPts val="1200"/>
              </a:spcAft>
            </a:pPr>
            <a:r>
              <a:rPr lang="en-US" dirty="0">
                <a:cs typeface="Arial"/>
              </a:rPr>
              <a:t>Complimentary conference registration to all K-12 school leaders </a:t>
            </a:r>
          </a:p>
          <a:p>
            <a:endParaRPr lang="en-US" dirty="0">
              <a:cs typeface="Arial"/>
            </a:endParaRPr>
          </a:p>
        </p:txBody>
      </p:sp>
      <p:pic>
        <p:nvPicPr>
          <p:cNvPr id="6" name="Content Placeholder 5">
            <a:extLst>
              <a:ext uri="{FF2B5EF4-FFF2-40B4-BE49-F238E27FC236}">
                <a16:creationId xmlns:a16="http://schemas.microsoft.com/office/drawing/2014/main" id="{ADFD10C5-FBE9-49B2-9943-D687E61365F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02396" y="2581148"/>
            <a:ext cx="3429000" cy="2768600"/>
          </a:xfrm>
        </p:spPr>
      </p:pic>
    </p:spTree>
    <p:extLst>
      <p:ext uri="{BB962C8B-B14F-4D97-AF65-F5344CB8AC3E}">
        <p14:creationId xmlns:p14="http://schemas.microsoft.com/office/powerpoint/2010/main" val="3752693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5A6-F2A6-43B3-AD16-F2CC188B8035}"/>
              </a:ext>
            </a:extLst>
          </p:cNvPr>
          <p:cNvSpPr>
            <a:spLocks noGrp="1"/>
          </p:cNvSpPr>
          <p:nvPr>
            <p:ph type="title"/>
          </p:nvPr>
        </p:nvSpPr>
        <p:spPr>
          <a:xfrm>
            <a:off x="2354943" y="313277"/>
            <a:ext cx="9412514" cy="1143000"/>
          </a:xfrm>
        </p:spPr>
        <p:txBody>
          <a:bodyPr/>
          <a:lstStyle/>
          <a:p>
            <a:r>
              <a:rPr lang="en-US" dirty="0"/>
              <a:t>Tuesday @ 2pm Town Hall Schedule</a:t>
            </a:r>
          </a:p>
        </p:txBody>
      </p:sp>
      <p:sp>
        <p:nvSpPr>
          <p:cNvPr id="3" name="Content Placeholder 2">
            <a:extLst>
              <a:ext uri="{FF2B5EF4-FFF2-40B4-BE49-F238E27FC236}">
                <a16:creationId xmlns:a16="http://schemas.microsoft.com/office/drawing/2014/main" id="{FC4A9185-9CB9-4EE8-92A3-A0FA101F8B89}"/>
              </a:ext>
            </a:extLst>
          </p:cNvPr>
          <p:cNvSpPr>
            <a:spLocks noGrp="1"/>
          </p:cNvSpPr>
          <p:nvPr>
            <p:ph sz="half" idx="2"/>
          </p:nvPr>
        </p:nvSpPr>
        <p:spPr>
          <a:xfrm>
            <a:off x="2540000" y="1469585"/>
            <a:ext cx="9042400" cy="466627"/>
          </a:xfrm>
        </p:spPr>
        <p:txBody>
          <a:bodyPr/>
          <a:lstStyle/>
          <a:p>
            <a:pPr marL="0" indent="0" algn="ctr">
              <a:buNone/>
            </a:pPr>
            <a:r>
              <a:rPr lang="en-US" sz="3200" dirty="0"/>
              <a:t>Held on the fourth Tuesday of the month</a:t>
            </a:r>
            <a:endParaRPr lang="en-US" dirty="0"/>
          </a:p>
        </p:txBody>
      </p:sp>
      <p:graphicFrame>
        <p:nvGraphicFramePr>
          <p:cNvPr id="5" name="Table 5" descr="The May 23, 2023 Town Hall includes state updates, the June 27, 2023  town hall includes state updates with a guest speaker and the July 25, 2023 town hall will include state updates only. ">
            <a:extLst>
              <a:ext uri="{FF2B5EF4-FFF2-40B4-BE49-F238E27FC236}">
                <a16:creationId xmlns:a16="http://schemas.microsoft.com/office/drawing/2014/main" id="{B69A7FEC-4728-4FFE-B4C6-BBE1F6709ECA}"/>
              </a:ext>
            </a:extLst>
          </p:cNvPr>
          <p:cNvGraphicFramePr>
            <a:graphicFrameLocks noGrp="1"/>
          </p:cNvGraphicFramePr>
          <p:nvPr>
            <p:ph sz="half" idx="1"/>
            <p:extLst>
              <p:ext uri="{D42A27DB-BD31-4B8C-83A1-F6EECF244321}">
                <p14:modId xmlns:p14="http://schemas.microsoft.com/office/powerpoint/2010/main" val="2055651054"/>
              </p:ext>
            </p:extLst>
          </p:nvPr>
        </p:nvGraphicFramePr>
        <p:xfrm>
          <a:off x="2354943" y="2338980"/>
          <a:ext cx="9304778" cy="3603093"/>
        </p:xfrm>
        <a:graphic>
          <a:graphicData uri="http://schemas.openxmlformats.org/drawingml/2006/table">
            <a:tbl>
              <a:tblPr firstRow="1" bandRow="1">
                <a:tableStyleId>{5C22544A-7EE6-4342-B048-85BDC9FD1C3A}</a:tableStyleId>
              </a:tblPr>
              <a:tblGrid>
                <a:gridCol w="1925955">
                  <a:extLst>
                    <a:ext uri="{9D8B030D-6E8A-4147-A177-3AD203B41FA5}">
                      <a16:colId xmlns:a16="http://schemas.microsoft.com/office/drawing/2014/main" val="1857206355"/>
                    </a:ext>
                  </a:extLst>
                </a:gridCol>
                <a:gridCol w="5594430">
                  <a:extLst>
                    <a:ext uri="{9D8B030D-6E8A-4147-A177-3AD203B41FA5}">
                      <a16:colId xmlns:a16="http://schemas.microsoft.com/office/drawing/2014/main" val="4211457138"/>
                    </a:ext>
                  </a:extLst>
                </a:gridCol>
                <a:gridCol w="1784393">
                  <a:extLst>
                    <a:ext uri="{9D8B030D-6E8A-4147-A177-3AD203B41FA5}">
                      <a16:colId xmlns:a16="http://schemas.microsoft.com/office/drawing/2014/main" val="398561056"/>
                    </a:ext>
                  </a:extLst>
                </a:gridCol>
              </a:tblGrid>
              <a:tr h="460577">
                <a:tc>
                  <a:txBody>
                    <a:bodyPr/>
                    <a:lstStyle/>
                    <a:p>
                      <a:pPr algn="ctr"/>
                      <a:r>
                        <a:rPr lang="en-US" sz="2800" dirty="0"/>
                        <a:t>Month</a:t>
                      </a:r>
                    </a:p>
                  </a:txBody>
                  <a:tcPr/>
                </a:tc>
                <a:tc>
                  <a:txBody>
                    <a:bodyPr/>
                    <a:lstStyle/>
                    <a:p>
                      <a:pPr algn="ctr"/>
                      <a:r>
                        <a:rPr lang="en-US" sz="2800" dirty="0"/>
                        <a:t>Format</a:t>
                      </a:r>
                    </a:p>
                  </a:txBody>
                  <a:tcPr/>
                </a:tc>
                <a:tc>
                  <a:txBody>
                    <a:bodyPr/>
                    <a:lstStyle/>
                    <a:p>
                      <a:pPr algn="ctr"/>
                      <a:r>
                        <a:rPr lang="en-US" sz="2800" dirty="0"/>
                        <a:t>Date</a:t>
                      </a:r>
                    </a:p>
                  </a:txBody>
                  <a:tcPr/>
                </a:tc>
                <a:extLst>
                  <a:ext uri="{0D108BD9-81ED-4DB2-BD59-A6C34878D82A}">
                    <a16:rowId xmlns:a16="http://schemas.microsoft.com/office/drawing/2014/main" val="90875962"/>
                  </a:ext>
                </a:extLst>
              </a:tr>
              <a:tr h="1028311">
                <a:tc>
                  <a:txBody>
                    <a:bodyPr/>
                    <a:lstStyle/>
                    <a:p>
                      <a:r>
                        <a:rPr lang="en-US" sz="2800" dirty="0"/>
                        <a:t>May</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2800" dirty="0"/>
                        <a:t>State Update </a:t>
                      </a:r>
                    </a:p>
                  </a:txBody>
                  <a:tcPr anchor="ctr"/>
                </a:tc>
                <a:tc>
                  <a:txBody>
                    <a:bodyPr/>
                    <a:lstStyle/>
                    <a:p>
                      <a:r>
                        <a:rPr lang="en-US" sz="2800" dirty="0"/>
                        <a:t>05/23/23</a:t>
                      </a:r>
                    </a:p>
                  </a:txBody>
                  <a:tcPr anchor="ctr"/>
                </a:tc>
                <a:extLst>
                  <a:ext uri="{0D108BD9-81ED-4DB2-BD59-A6C34878D82A}">
                    <a16:rowId xmlns:a16="http://schemas.microsoft.com/office/drawing/2014/main" val="2767328981"/>
                  </a:ext>
                </a:extLst>
              </a:tr>
              <a:tr h="1028311">
                <a:tc>
                  <a:txBody>
                    <a:bodyPr/>
                    <a:lstStyle/>
                    <a:p>
                      <a:r>
                        <a:rPr lang="en-US" sz="2800" dirty="0"/>
                        <a:t>June</a:t>
                      </a:r>
                    </a:p>
                  </a:txBody>
                  <a:tcPr anchor="ctr"/>
                </a:tc>
                <a:tc>
                  <a:txBody>
                    <a:bodyPr/>
                    <a:lstStyle/>
                    <a:p>
                      <a:pPr lvl="0"/>
                      <a:r>
                        <a:rPr lang="en-US" sz="2800" dirty="0"/>
                        <a:t>State Update </a:t>
                      </a:r>
                      <a:r>
                        <a:rPr lang="en-US" sz="2800" b="0" i="0" u="none" strike="noStrike" noProof="0" dirty="0">
                          <a:latin typeface="+mn-lt"/>
                        </a:rPr>
                        <a:t>and Guest Speaker</a:t>
                      </a:r>
                      <a:endParaRPr lang="en-US" sz="2800" dirty="0"/>
                    </a:p>
                  </a:txBody>
                  <a:tcPr anchor="ctr"/>
                </a:tc>
                <a:tc>
                  <a:txBody>
                    <a:bodyPr/>
                    <a:lstStyle/>
                    <a:p>
                      <a:r>
                        <a:rPr lang="en-US" sz="2800" dirty="0"/>
                        <a:t>06/27/23</a:t>
                      </a:r>
                    </a:p>
                  </a:txBody>
                  <a:tcPr anchor="ctr"/>
                </a:tc>
                <a:extLst>
                  <a:ext uri="{0D108BD9-81ED-4DB2-BD59-A6C34878D82A}">
                    <a16:rowId xmlns:a16="http://schemas.microsoft.com/office/drawing/2014/main" val="3320610543"/>
                  </a:ext>
                </a:extLst>
              </a:tr>
              <a:tr h="1028311">
                <a:tc>
                  <a:txBody>
                    <a:bodyPr/>
                    <a:lstStyle/>
                    <a:p>
                      <a:r>
                        <a:rPr lang="en-US" sz="2800" dirty="0"/>
                        <a:t>July</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2800" dirty="0"/>
                        <a:t>State Update </a:t>
                      </a:r>
                      <a:endParaRPr lang="en-US" sz="2800" b="1" dirty="0"/>
                    </a:p>
                  </a:txBody>
                  <a:tcPr anchor="ctr"/>
                </a:tc>
                <a:tc>
                  <a:txBody>
                    <a:bodyPr/>
                    <a:lstStyle/>
                    <a:p>
                      <a:r>
                        <a:rPr lang="en-US" sz="2800" dirty="0"/>
                        <a:t>07/25/23</a:t>
                      </a:r>
                    </a:p>
                  </a:txBody>
                  <a:tcPr anchor="ctr"/>
                </a:tc>
                <a:extLst>
                  <a:ext uri="{0D108BD9-81ED-4DB2-BD59-A6C34878D82A}">
                    <a16:rowId xmlns:a16="http://schemas.microsoft.com/office/drawing/2014/main" val="3944480549"/>
                  </a:ext>
                </a:extLst>
              </a:tr>
            </a:tbl>
          </a:graphicData>
        </a:graphic>
      </p:graphicFrame>
    </p:spTree>
    <p:extLst>
      <p:ext uri="{BB962C8B-B14F-4D97-AF65-F5344CB8AC3E}">
        <p14:creationId xmlns:p14="http://schemas.microsoft.com/office/powerpoint/2010/main" val="4094683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8A1F-BE7C-CD19-1001-117CEFEBFD94}"/>
              </a:ext>
            </a:extLst>
          </p:cNvPr>
          <p:cNvSpPr>
            <a:spLocks noGrp="1"/>
          </p:cNvSpPr>
          <p:nvPr>
            <p:ph type="title"/>
          </p:nvPr>
        </p:nvSpPr>
        <p:spPr/>
        <p:txBody>
          <a:bodyPr/>
          <a:lstStyle/>
          <a:p>
            <a:r>
              <a:rPr lang="en-US" dirty="0">
                <a:cs typeface="Arial"/>
              </a:rPr>
              <a:t>We'd love to visit you too!</a:t>
            </a:r>
            <a:endParaRPr lang="en-US" dirty="0"/>
          </a:p>
        </p:txBody>
      </p:sp>
      <p:pic>
        <p:nvPicPr>
          <p:cNvPr id="10" name="Content Placeholder 9" descr="Photo of CDE NSD staff with Shayne Zurilgen of Spork Food Hub standing in front of barn door.">
            <a:extLst>
              <a:ext uri="{FF2B5EF4-FFF2-40B4-BE49-F238E27FC236}">
                <a16:creationId xmlns:a16="http://schemas.microsoft.com/office/drawing/2014/main" id="{AD84E340-9AAE-4872-A7E0-2C9C323CD3B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17800" y="1981200"/>
            <a:ext cx="4114800" cy="4114800"/>
          </a:xfrm>
        </p:spPr>
      </p:pic>
      <p:sp>
        <p:nvSpPr>
          <p:cNvPr id="3" name="Content Placeholder 2">
            <a:extLst>
              <a:ext uri="{FF2B5EF4-FFF2-40B4-BE49-F238E27FC236}">
                <a16:creationId xmlns:a16="http://schemas.microsoft.com/office/drawing/2014/main" id="{0D983F5F-BD92-4B0E-B8EE-367D8E27D4D2}"/>
              </a:ext>
            </a:extLst>
          </p:cNvPr>
          <p:cNvSpPr>
            <a:spLocks noGrp="1"/>
          </p:cNvSpPr>
          <p:nvPr>
            <p:ph sz="half" idx="2"/>
          </p:nvPr>
        </p:nvSpPr>
        <p:spPr>
          <a:xfrm>
            <a:off x="7213600" y="2481072"/>
            <a:ext cx="4470400" cy="4114800"/>
          </a:xfrm>
        </p:spPr>
        <p:txBody>
          <a:bodyPr/>
          <a:lstStyle/>
          <a:p>
            <a:pPr marL="0" indent="0" algn="ctr">
              <a:buNone/>
            </a:pPr>
            <a:r>
              <a:rPr lang="en-US" sz="4800" dirty="0">
                <a:solidFill>
                  <a:schemeClr val="tx2"/>
                </a:solidFill>
                <a:cs typeface="Arial"/>
              </a:rPr>
              <a:t>Please invite us to your events and put us to work!</a:t>
            </a:r>
          </a:p>
          <a:p>
            <a:pPr marL="0" indent="0">
              <a:buNone/>
            </a:pPr>
            <a:endParaRPr lang="en-US" dirty="0"/>
          </a:p>
        </p:txBody>
      </p:sp>
    </p:spTree>
    <p:extLst>
      <p:ext uri="{BB962C8B-B14F-4D97-AF65-F5344CB8AC3E}">
        <p14:creationId xmlns:p14="http://schemas.microsoft.com/office/powerpoint/2010/main" val="1517421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A54A-DAD1-4F8D-AB63-FFFE97A40392}"/>
              </a:ext>
            </a:extLst>
          </p:cNvPr>
          <p:cNvSpPr>
            <a:spLocks noGrp="1"/>
          </p:cNvSpPr>
          <p:nvPr>
            <p:ph type="title"/>
          </p:nvPr>
        </p:nvSpPr>
        <p:spPr>
          <a:xfrm>
            <a:off x="2540000" y="231648"/>
            <a:ext cx="9144000" cy="1143000"/>
          </a:xfrm>
        </p:spPr>
        <p:txBody>
          <a:bodyPr/>
          <a:lstStyle/>
          <a:p>
            <a:r>
              <a:rPr lang="en-US" dirty="0"/>
              <a:t>Professional Standards Crediting</a:t>
            </a:r>
          </a:p>
        </p:txBody>
      </p:sp>
      <p:sp>
        <p:nvSpPr>
          <p:cNvPr id="3" name="Content Placeholder 2">
            <a:extLst>
              <a:ext uri="{FF2B5EF4-FFF2-40B4-BE49-F238E27FC236}">
                <a16:creationId xmlns:a16="http://schemas.microsoft.com/office/drawing/2014/main" id="{6C440A05-E203-48AC-8BBC-2CE7347E11D0}"/>
              </a:ext>
            </a:extLst>
          </p:cNvPr>
          <p:cNvSpPr>
            <a:spLocks noGrp="1"/>
          </p:cNvSpPr>
          <p:nvPr>
            <p:ph idx="1"/>
          </p:nvPr>
        </p:nvSpPr>
        <p:spPr>
          <a:xfrm>
            <a:off x="2540000" y="1505712"/>
            <a:ext cx="9286240" cy="4267200"/>
          </a:xfrm>
        </p:spPr>
        <p:txBody>
          <a:bodyPr/>
          <a:lstStyle/>
          <a:p>
            <a:pPr>
              <a:spcAft>
                <a:spcPts val="1200"/>
              </a:spcAft>
            </a:pPr>
            <a:r>
              <a:rPr lang="en-US" dirty="0"/>
              <a:t>SNP personnel participating in the Tuesday @ 2 Town Hall School Nutrition webinars may receive professional standards credit as follows:</a:t>
            </a:r>
          </a:p>
          <a:p>
            <a:pPr lvl="1">
              <a:spcAft>
                <a:spcPts val="1200"/>
              </a:spcAft>
            </a:pPr>
            <a:r>
              <a:rPr lang="en-US" b="1" dirty="0"/>
              <a:t>Instructional Hours:</a:t>
            </a:r>
            <a:r>
              <a:rPr lang="en-US" dirty="0"/>
              <a:t> 1.5 hours</a:t>
            </a:r>
          </a:p>
          <a:p>
            <a:pPr lvl="1">
              <a:spcAft>
                <a:spcPts val="1200"/>
              </a:spcAft>
            </a:pPr>
            <a:r>
              <a:rPr lang="en-US" b="1" dirty="0"/>
              <a:t>Key Area:</a:t>
            </a:r>
            <a:r>
              <a:rPr lang="en-US" dirty="0"/>
              <a:t> Administration (3000)</a:t>
            </a:r>
          </a:p>
          <a:p>
            <a:pPr lvl="1">
              <a:spcAft>
                <a:spcPts val="1200"/>
              </a:spcAft>
            </a:pPr>
            <a:r>
              <a:rPr lang="en-US" b="1" dirty="0"/>
              <a:t>Training Topic:</a:t>
            </a:r>
            <a:r>
              <a:rPr lang="en-US" dirty="0"/>
              <a:t> Program Management (3200)</a:t>
            </a:r>
          </a:p>
          <a:p>
            <a:pPr lvl="1">
              <a:spcAft>
                <a:spcPts val="1200"/>
              </a:spcAft>
            </a:pPr>
            <a:r>
              <a:rPr lang="en-US" b="1" dirty="0"/>
              <a:t>Learning Objectives:</a:t>
            </a:r>
            <a:r>
              <a:rPr lang="en-US" dirty="0"/>
              <a:t> Manage staff work including scheduling (3210)</a:t>
            </a:r>
          </a:p>
        </p:txBody>
      </p:sp>
    </p:spTree>
    <p:extLst>
      <p:ext uri="{BB962C8B-B14F-4D97-AF65-F5344CB8AC3E}">
        <p14:creationId xmlns:p14="http://schemas.microsoft.com/office/powerpoint/2010/main" val="2160770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3E98A-6E25-4EEA-B238-7C88F1FFBCD5}"/>
              </a:ext>
            </a:extLst>
          </p:cNvPr>
          <p:cNvSpPr>
            <a:spLocks noGrp="1"/>
          </p:cNvSpPr>
          <p:nvPr>
            <p:ph type="title"/>
          </p:nvPr>
        </p:nvSpPr>
        <p:spPr>
          <a:xfrm>
            <a:off x="2509854" y="459913"/>
            <a:ext cx="9144000" cy="1143000"/>
          </a:xfrm>
        </p:spPr>
        <p:txBody>
          <a:bodyPr/>
          <a:lstStyle/>
          <a:p>
            <a:r>
              <a:rPr lang="en-US" dirty="0"/>
              <a:t>Thank you!</a:t>
            </a:r>
          </a:p>
        </p:txBody>
      </p:sp>
      <p:pic>
        <p:nvPicPr>
          <p:cNvPr id="3" name="Content Placeholder 2" descr="Transforming California Schools: A schoolhouse is depicted in a circle in the center of the image. An outer circle is divided into seven segments of different colors: Universal Prekindergarten, Community Schools, Professional Learning, Antibias Education, Mental Health Programs, Expanded Learning Programs, and Universal Meals.">
            <a:extLst>
              <a:ext uri="{FF2B5EF4-FFF2-40B4-BE49-F238E27FC236}">
                <a16:creationId xmlns:a16="http://schemas.microsoft.com/office/drawing/2014/main" id="{675C2956-096F-40C7-9CFD-037DBDBF6E77}"/>
              </a:ext>
            </a:extLst>
          </p:cNvPr>
          <p:cNvPicPr>
            <a:picLocks noGrp="1" noChangeAspect="1"/>
          </p:cNvPicPr>
          <p:nvPr>
            <p:ph sz="quarter" idx="14"/>
          </p:nvPr>
        </p:nvPicPr>
        <p:blipFill>
          <a:blip r:embed="rId3"/>
          <a:stretch>
            <a:fillRect/>
          </a:stretch>
        </p:blipFill>
        <p:spPr>
          <a:xfrm>
            <a:off x="2382854" y="1923790"/>
            <a:ext cx="4450977" cy="3735864"/>
          </a:xfrm>
          <a:prstGeom prst="rect">
            <a:avLst/>
          </a:prstGeom>
        </p:spPr>
      </p:pic>
      <p:sp>
        <p:nvSpPr>
          <p:cNvPr id="4" name="Content Placeholder 3">
            <a:extLst>
              <a:ext uri="{FF2B5EF4-FFF2-40B4-BE49-F238E27FC236}">
                <a16:creationId xmlns:a16="http://schemas.microsoft.com/office/drawing/2014/main" id="{ED0776D3-2ACD-4467-963F-6F47B5CAF991}"/>
              </a:ext>
            </a:extLst>
          </p:cNvPr>
          <p:cNvSpPr>
            <a:spLocks noGrp="1"/>
          </p:cNvSpPr>
          <p:nvPr>
            <p:ph sz="quarter" idx="13"/>
          </p:nvPr>
        </p:nvSpPr>
        <p:spPr>
          <a:xfrm>
            <a:off x="6566334" y="2487073"/>
            <a:ext cx="5625666" cy="2730500"/>
          </a:xfrm>
        </p:spPr>
        <p:txBody>
          <a:bodyPr/>
          <a:lstStyle/>
          <a:p>
            <a:pPr marL="0" indent="0" algn="ctr">
              <a:buNone/>
            </a:pPr>
            <a:r>
              <a:rPr lang="en-US" sz="4800" dirty="0">
                <a:solidFill>
                  <a:schemeClr val="tx2"/>
                </a:solidFill>
                <a:latin typeface="+mj-lt"/>
                <a:ea typeface="+mj-ea"/>
                <a:cs typeface="+mj-cs"/>
              </a:rPr>
              <a:t>Next Town Hall:  </a:t>
            </a:r>
          </a:p>
          <a:p>
            <a:pPr marL="0" indent="0" algn="ctr">
              <a:buNone/>
            </a:pPr>
            <a:r>
              <a:rPr lang="en-US" sz="4800" dirty="0">
                <a:solidFill>
                  <a:schemeClr val="tx2"/>
                </a:solidFill>
                <a:latin typeface="+mj-lt"/>
                <a:ea typeface="+mj-ea"/>
                <a:cs typeface="+mj-cs"/>
              </a:rPr>
              <a:t>May 23, 2023</a:t>
            </a:r>
          </a:p>
          <a:p>
            <a:pPr marL="0" indent="0" algn="ctr">
              <a:buNone/>
            </a:pPr>
            <a:endParaRPr lang="en-US" dirty="0">
              <a:solidFill>
                <a:schemeClr val="tx2"/>
              </a:solidFill>
              <a:latin typeface="+mj-lt"/>
              <a:ea typeface="+mj-ea"/>
              <a:cs typeface="+mj-cs"/>
            </a:endParaRPr>
          </a:p>
          <a:p>
            <a:pPr marL="0" indent="0" algn="ctr">
              <a:buNone/>
            </a:pPr>
            <a:endParaRPr lang="en-US" dirty="0"/>
          </a:p>
        </p:txBody>
      </p:sp>
      <p:sp>
        <p:nvSpPr>
          <p:cNvPr id="11" name="Content Placeholder 10">
            <a:extLst>
              <a:ext uri="{FF2B5EF4-FFF2-40B4-BE49-F238E27FC236}">
                <a16:creationId xmlns:a16="http://schemas.microsoft.com/office/drawing/2014/main" id="{650A7208-5F38-40CE-B427-CA17C26165E2}"/>
              </a:ext>
            </a:extLst>
          </p:cNvPr>
          <p:cNvSpPr>
            <a:spLocks noGrp="1"/>
          </p:cNvSpPr>
          <p:nvPr>
            <p:ph sz="quarter" idx="15"/>
          </p:nvPr>
        </p:nvSpPr>
        <p:spPr>
          <a:xfrm>
            <a:off x="2737576" y="6101734"/>
            <a:ext cx="8703356" cy="614952"/>
          </a:xfrm>
        </p:spPr>
        <p:txBody>
          <a:bodyPr/>
          <a:lstStyle/>
          <a:p>
            <a:pPr marL="0" indent="0">
              <a:buNone/>
            </a:pPr>
            <a:r>
              <a:rPr lang="en-US" dirty="0">
                <a:solidFill>
                  <a:schemeClr val="tx2"/>
                </a:solidFill>
              </a:rPr>
              <a:t>This institution is an equal opportunity provider</a:t>
            </a:r>
            <a:endParaRPr lang="en-US" dirty="0">
              <a:solidFill>
                <a:schemeClr val="tx2"/>
              </a:solidFill>
              <a:cs typeface="Arial"/>
            </a:endParaRPr>
          </a:p>
          <a:p>
            <a:pPr marL="0" indent="0">
              <a:buNone/>
            </a:pPr>
            <a:endParaRPr lang="en-US" dirty="0"/>
          </a:p>
        </p:txBody>
      </p:sp>
    </p:spTree>
    <p:extLst>
      <p:ext uri="{BB962C8B-B14F-4D97-AF65-F5344CB8AC3E}">
        <p14:creationId xmlns:p14="http://schemas.microsoft.com/office/powerpoint/2010/main" val="222903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CDA1C-304A-D66C-2527-442269530457}"/>
              </a:ext>
            </a:extLst>
          </p:cNvPr>
          <p:cNvSpPr>
            <a:spLocks noGrp="1"/>
          </p:cNvSpPr>
          <p:nvPr>
            <p:ph type="title"/>
          </p:nvPr>
        </p:nvSpPr>
        <p:spPr>
          <a:xfrm>
            <a:off x="2439359" y="207034"/>
            <a:ext cx="9144000" cy="1143000"/>
          </a:xfrm>
        </p:spPr>
        <p:txBody>
          <a:bodyPr/>
          <a:lstStyle/>
          <a:p>
            <a:r>
              <a:rPr lang="en-US" dirty="0">
                <a:ea typeface="+mj-lt"/>
                <a:cs typeface="+mj-lt"/>
              </a:rPr>
              <a:t>Extension: Public Comment Period</a:t>
            </a:r>
            <a:endParaRPr lang="en-US" dirty="0"/>
          </a:p>
        </p:txBody>
      </p:sp>
      <p:sp>
        <p:nvSpPr>
          <p:cNvPr id="3" name="Content Placeholder 2">
            <a:extLst>
              <a:ext uri="{FF2B5EF4-FFF2-40B4-BE49-F238E27FC236}">
                <a16:creationId xmlns:a16="http://schemas.microsoft.com/office/drawing/2014/main" id="{9A407C5A-29ED-A5BE-2D98-830FF07BE76C}"/>
              </a:ext>
            </a:extLst>
          </p:cNvPr>
          <p:cNvSpPr>
            <a:spLocks noGrp="1"/>
          </p:cNvSpPr>
          <p:nvPr>
            <p:ph sz="half" idx="1"/>
          </p:nvPr>
        </p:nvSpPr>
        <p:spPr>
          <a:xfrm>
            <a:off x="2222126" y="1394648"/>
            <a:ext cx="9585368" cy="5462675"/>
          </a:xfrm>
        </p:spPr>
        <p:txBody>
          <a:bodyPr/>
          <a:lstStyle/>
          <a:p>
            <a:r>
              <a:rPr lang="en-US" b="1" dirty="0">
                <a:ea typeface="+mn-lt"/>
                <a:cs typeface="+mn-lt"/>
              </a:rPr>
              <a:t>U.S. Department of Agriculture (USDA) Proposed Rule: Child Nutrition Programs: Revisions to Meal Patterns Consistent with the 2020 Dietary Guidelines for Americans</a:t>
            </a:r>
            <a:endParaRPr lang="en-US" dirty="0">
              <a:ea typeface="+mn-lt"/>
              <a:cs typeface="+mn-lt"/>
            </a:endParaRPr>
          </a:p>
          <a:p>
            <a:pPr lvl="1"/>
            <a:r>
              <a:rPr lang="en-US" dirty="0">
                <a:ea typeface="+mn-lt"/>
                <a:cs typeface="+mn-lt"/>
              </a:rPr>
              <a:t>Public comment is </a:t>
            </a:r>
            <a:r>
              <a:rPr lang="en-US" b="1" dirty="0">
                <a:ea typeface="+mn-lt"/>
                <a:cs typeface="+mn-lt"/>
              </a:rPr>
              <a:t>extended</a:t>
            </a:r>
            <a:r>
              <a:rPr lang="en-US" dirty="0">
                <a:ea typeface="+mn-lt"/>
                <a:cs typeface="+mn-lt"/>
              </a:rPr>
              <a:t> through </a:t>
            </a:r>
            <a:r>
              <a:rPr lang="en-US" b="1" dirty="0">
                <a:ea typeface="+mn-lt"/>
                <a:cs typeface="+mn-lt"/>
              </a:rPr>
              <a:t>May 10, 2023</a:t>
            </a:r>
            <a:r>
              <a:rPr lang="en-US" dirty="0">
                <a:ea typeface="+mn-lt"/>
                <a:cs typeface="+mn-lt"/>
              </a:rPr>
              <a:t>  </a:t>
            </a:r>
          </a:p>
          <a:p>
            <a:pPr lvl="1"/>
            <a:r>
              <a:rPr lang="en-US" dirty="0">
                <a:hlinkClick r:id="rId3" tooltip="Regulations.gov web page"/>
              </a:rPr>
              <a:t>https://www.regulations.gov</a:t>
            </a:r>
            <a:r>
              <a:rPr lang="en-US" dirty="0"/>
              <a:t> </a:t>
            </a:r>
            <a:r>
              <a:rPr lang="en-US" dirty="0">
                <a:ea typeface="+mn-lt"/>
                <a:cs typeface="+mn-lt"/>
              </a:rPr>
              <a:t>web page</a:t>
            </a:r>
          </a:p>
        </p:txBody>
      </p:sp>
      <p:pic>
        <p:nvPicPr>
          <p:cNvPr id="7" name="Content Placeholder 6">
            <a:extLst>
              <a:ext uri="{FF2B5EF4-FFF2-40B4-BE49-F238E27FC236}">
                <a16:creationId xmlns:a16="http://schemas.microsoft.com/office/drawing/2014/main" id="{DE17BA95-76E4-408A-AD5F-7D1E3C359291}"/>
              </a:ext>
              <a:ext uri="{C183D7F6-B498-43B3-948B-1728B52AA6E4}">
                <adec:decorative xmlns:adec="http://schemas.microsoft.com/office/drawing/2017/decorative" val="1"/>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753855" y="4522549"/>
            <a:ext cx="2436359" cy="162835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3269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6F03-0C93-E76E-F0CA-FF30D7076922}"/>
              </a:ext>
            </a:extLst>
          </p:cNvPr>
          <p:cNvSpPr>
            <a:spLocks noGrp="1"/>
          </p:cNvSpPr>
          <p:nvPr>
            <p:ph type="title"/>
          </p:nvPr>
        </p:nvSpPr>
        <p:spPr>
          <a:xfrm>
            <a:off x="2540000" y="1085088"/>
            <a:ext cx="9144000" cy="1143000"/>
          </a:xfrm>
        </p:spPr>
        <p:txBody>
          <a:bodyPr/>
          <a:lstStyle/>
          <a:p>
            <a:r>
              <a:rPr lang="en-US" sz="4000" dirty="0">
                <a:cs typeface="Arial"/>
              </a:rPr>
              <a:t>Public Comment: </a:t>
            </a:r>
            <a:r>
              <a:rPr lang="en-US" sz="4000" dirty="0"/>
              <a:t>Child Nutrition Programs: Community Eligibility Provision (CEP): Increasing Options for Schools</a:t>
            </a:r>
            <a:endParaRPr lang="en-US" sz="4000" dirty="0">
              <a:cs typeface="Arial"/>
            </a:endParaRPr>
          </a:p>
          <a:p>
            <a:endParaRPr lang="en-US" dirty="0">
              <a:cs typeface="Arial"/>
            </a:endParaRPr>
          </a:p>
        </p:txBody>
      </p:sp>
      <p:sp>
        <p:nvSpPr>
          <p:cNvPr id="3" name="Content Placeholder 2">
            <a:extLst>
              <a:ext uri="{FF2B5EF4-FFF2-40B4-BE49-F238E27FC236}">
                <a16:creationId xmlns:a16="http://schemas.microsoft.com/office/drawing/2014/main" id="{85FD00C0-152B-7598-7EA6-9D6969C38D86}"/>
              </a:ext>
            </a:extLst>
          </p:cNvPr>
          <p:cNvSpPr>
            <a:spLocks noGrp="1"/>
          </p:cNvSpPr>
          <p:nvPr>
            <p:ph idx="1"/>
          </p:nvPr>
        </p:nvSpPr>
        <p:spPr>
          <a:xfrm>
            <a:off x="2540000" y="2743200"/>
            <a:ext cx="9144000" cy="3474720"/>
          </a:xfrm>
        </p:spPr>
        <p:txBody>
          <a:bodyPr/>
          <a:lstStyle/>
          <a:p>
            <a:r>
              <a:rPr lang="en-US" dirty="0">
                <a:cs typeface="Arial"/>
              </a:rPr>
              <a:t>Comments Due </a:t>
            </a:r>
            <a:r>
              <a:rPr lang="en-US" b="1" dirty="0">
                <a:cs typeface="Arial"/>
              </a:rPr>
              <a:t>May 8, 2023</a:t>
            </a:r>
          </a:p>
          <a:p>
            <a:r>
              <a:rPr lang="en-US" dirty="0">
                <a:cs typeface="Arial"/>
              </a:rPr>
              <a:t>Proposes to change </a:t>
            </a:r>
          </a:p>
          <a:p>
            <a:pPr lvl="1">
              <a:spcBef>
                <a:spcPts val="1400"/>
              </a:spcBef>
              <a:spcAft>
                <a:spcPts val="800"/>
              </a:spcAft>
            </a:pPr>
            <a:r>
              <a:rPr lang="en-US" dirty="0">
                <a:cs typeface="Arial"/>
              </a:rPr>
              <a:t>Identified Student Percent threshold to 25%</a:t>
            </a:r>
          </a:p>
          <a:p>
            <a:pPr lvl="1">
              <a:spcBef>
                <a:spcPts val="1400"/>
              </a:spcBef>
              <a:spcAft>
                <a:spcPts val="800"/>
              </a:spcAft>
            </a:pPr>
            <a:r>
              <a:rPr lang="en-US" dirty="0">
                <a:ea typeface="+mn-lt"/>
                <a:cs typeface="+mn-lt"/>
              </a:rPr>
              <a:t>CEP Multiplier remains at 1.6</a:t>
            </a:r>
          </a:p>
          <a:p>
            <a:r>
              <a:rPr lang="en-US" sz="3600" dirty="0">
                <a:hlinkClick r:id="rId3" tooltip="Regulations.gov web page"/>
              </a:rPr>
              <a:t>https://www.regulations.gov</a:t>
            </a:r>
            <a:r>
              <a:rPr lang="en-US" sz="3600" dirty="0"/>
              <a:t> </a:t>
            </a:r>
            <a:r>
              <a:rPr lang="en-US" sz="3600" dirty="0">
                <a:ea typeface="+mn-lt"/>
                <a:cs typeface="+mn-lt"/>
              </a:rPr>
              <a:t>web page</a:t>
            </a:r>
          </a:p>
          <a:p>
            <a:pPr>
              <a:spcBef>
                <a:spcPts val="1400"/>
              </a:spcBef>
              <a:spcAft>
                <a:spcPts val="1200"/>
              </a:spcAft>
            </a:pPr>
            <a:endParaRPr lang="en-US" dirty="0">
              <a:solidFill>
                <a:srgbClr val="FF0000"/>
              </a:solidFill>
              <a:cs typeface="Arial"/>
            </a:endParaRPr>
          </a:p>
          <a:p>
            <a:endParaRPr lang="en-US" dirty="0">
              <a:cs typeface="Arial"/>
            </a:endParaRPr>
          </a:p>
        </p:txBody>
      </p:sp>
    </p:spTree>
    <p:extLst>
      <p:ext uri="{BB962C8B-B14F-4D97-AF65-F5344CB8AC3E}">
        <p14:creationId xmlns:p14="http://schemas.microsoft.com/office/powerpoint/2010/main" val="264209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DAC1-A9C2-4298-92A8-107CC26929A0}"/>
              </a:ext>
            </a:extLst>
          </p:cNvPr>
          <p:cNvSpPr>
            <a:spLocks noGrp="1"/>
          </p:cNvSpPr>
          <p:nvPr>
            <p:ph type="title"/>
          </p:nvPr>
        </p:nvSpPr>
        <p:spPr>
          <a:xfrm>
            <a:off x="2540000" y="609599"/>
            <a:ext cx="9144000" cy="1941095"/>
          </a:xfrm>
        </p:spPr>
        <p:txBody>
          <a:bodyPr/>
          <a:lstStyle/>
          <a:p>
            <a:r>
              <a:rPr lang="en-US" dirty="0"/>
              <a:t>FD-152: USDA Food Distribution Programs: Discontinuance of the High Security Seal Requirement for USDA Foods Deliveries​</a:t>
            </a:r>
          </a:p>
        </p:txBody>
      </p:sp>
      <p:sp>
        <p:nvSpPr>
          <p:cNvPr id="3" name="Content Placeholder 2">
            <a:extLst>
              <a:ext uri="{FF2B5EF4-FFF2-40B4-BE49-F238E27FC236}">
                <a16:creationId xmlns:a16="http://schemas.microsoft.com/office/drawing/2014/main" id="{7E177B49-4F40-4A44-884B-2E305B533908}"/>
              </a:ext>
            </a:extLst>
          </p:cNvPr>
          <p:cNvSpPr>
            <a:spLocks noGrp="1"/>
          </p:cNvSpPr>
          <p:nvPr>
            <p:ph idx="1"/>
          </p:nvPr>
        </p:nvSpPr>
        <p:spPr>
          <a:xfrm>
            <a:off x="2540000" y="3256548"/>
            <a:ext cx="9144000" cy="2991853"/>
          </a:xfrm>
        </p:spPr>
        <p:txBody>
          <a:bodyPr/>
          <a:lstStyle/>
          <a:p>
            <a:pPr>
              <a:spcBef>
                <a:spcPts val="1400"/>
              </a:spcBef>
              <a:spcAft>
                <a:spcPts val="1200"/>
              </a:spcAft>
            </a:pPr>
            <a:r>
              <a:rPr lang="en-US" dirty="0"/>
              <a:t>USDA is discontinuing its requirement for high security seals for USDA Foods deliveries received on or after July 1, 2023</a:t>
            </a:r>
          </a:p>
          <a:p>
            <a:pPr>
              <a:spcBef>
                <a:spcPts val="1400"/>
              </a:spcBef>
              <a:spcAft>
                <a:spcPts val="1200"/>
              </a:spcAft>
            </a:pPr>
            <a:r>
              <a:rPr lang="en-US" dirty="0"/>
              <a:t>Deliveries after July 1, 2023, must contain a traceable tamper evident flat metal, wire or plastic commercial security seal </a:t>
            </a:r>
            <a:endParaRPr lang="en-US" dirty="0">
              <a:cs typeface="Arial"/>
            </a:endParaRPr>
          </a:p>
        </p:txBody>
      </p:sp>
    </p:spTree>
    <p:extLst>
      <p:ext uri="{BB962C8B-B14F-4D97-AF65-F5344CB8AC3E}">
        <p14:creationId xmlns:p14="http://schemas.microsoft.com/office/powerpoint/2010/main" val="355336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p:txBody>
          <a:bodyPr/>
          <a:lstStyle/>
          <a:p>
            <a:r>
              <a:rPr lang="en-US" dirty="0">
                <a:cs typeface="Arial"/>
              </a:rPr>
              <a:t>State Updates</a:t>
            </a:r>
            <a:endParaRPr lang="en-US" dirty="0"/>
          </a:p>
        </p:txBody>
      </p:sp>
      <p:pic>
        <p:nvPicPr>
          <p:cNvPr id="7" name="Content Placeholder 6">
            <a:extLst>
              <a:ext uri="{FF2B5EF4-FFF2-40B4-BE49-F238E27FC236}">
                <a16:creationId xmlns:a16="http://schemas.microsoft.com/office/drawing/2014/main" id="{B54671C8-5FA3-4AAB-81FF-2F56B448ECA5}"/>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3078" y="1981200"/>
            <a:ext cx="5997844" cy="4114800"/>
          </a:xfrm>
        </p:spPr>
      </p:pic>
    </p:spTree>
    <p:extLst>
      <p:ext uri="{BB962C8B-B14F-4D97-AF65-F5344CB8AC3E}">
        <p14:creationId xmlns:p14="http://schemas.microsoft.com/office/powerpoint/2010/main" val="440167902"/>
      </p:ext>
    </p:extLst>
  </p:cSld>
  <p:clrMapOvr>
    <a:masterClrMapping/>
  </p:clrMapOvr>
</p:sld>
</file>

<file path=ppt/theme/theme1.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D062B5-042C-4FFE-AACB-3EB40ED7E4B6}">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341BA0D9850D4A8A78E0E90CD611E0" ma:contentTypeVersion="6" ma:contentTypeDescription="Create a new document." ma:contentTypeScope="" ma:versionID="a782b2adf76bb67cc574d9c1cbf85afb">
  <xsd:schema xmlns:xsd="http://www.w3.org/2001/XMLSchema" xmlns:xs="http://www.w3.org/2001/XMLSchema" xmlns:p="http://schemas.microsoft.com/office/2006/metadata/properties" xmlns:ns2="55eafe1f-a5a4-4161-97cb-a5abf89329e1" xmlns:ns3="842f3430-4cc5-47cd-ba16-87eeaf32148c" targetNamespace="http://schemas.microsoft.com/office/2006/metadata/properties" ma:root="true" ma:fieldsID="4f5875461af8505667d2676733f61a79" ns2:_="" ns3:_="">
    <xsd:import namespace="55eafe1f-a5a4-4161-97cb-a5abf89329e1"/>
    <xsd:import namespace="842f3430-4cc5-47cd-ba16-87eeaf3214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afe1f-a5a4-4161-97cb-a5abf89329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2f3430-4cc5-47cd-ba16-87eeaf3214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42f3430-4cc5-47cd-ba16-87eeaf32148c">
      <UserInfo>
        <DisplayName>Michael Salazar</DisplayName>
        <AccountId>81</AccountId>
        <AccountType/>
      </UserInfo>
      <UserInfo>
        <DisplayName>Reema El-Murr</DisplayName>
        <AccountId>96</AccountId>
        <AccountType/>
      </UserInfo>
      <UserInfo>
        <DisplayName>Kristina Ricci</DisplayName>
        <AccountId>108</AccountId>
        <AccountType/>
      </UserInfo>
    </SharedWithUsers>
  </documentManagement>
</p:properties>
</file>

<file path=customXml/itemProps1.xml><?xml version="1.0" encoding="utf-8"?>
<ds:datastoreItem xmlns:ds="http://schemas.openxmlformats.org/officeDocument/2006/customXml" ds:itemID="{03702574-7B55-40EA-889C-5D211ED4CB41}">
  <ds:schemaRefs>
    <ds:schemaRef ds:uri="55eafe1f-a5a4-4161-97cb-a5abf89329e1"/>
    <ds:schemaRef ds:uri="842f3430-4cc5-47cd-ba16-87eeaf3214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45092E-47FD-4D16-BE8F-F0D50D19254F}">
  <ds:schemaRefs>
    <ds:schemaRef ds:uri="http://schemas.microsoft.com/sharepoint/v3/contenttype/forms"/>
  </ds:schemaRefs>
</ds:datastoreItem>
</file>

<file path=customXml/itemProps3.xml><?xml version="1.0" encoding="utf-8"?>
<ds:datastoreItem xmlns:ds="http://schemas.openxmlformats.org/officeDocument/2006/customXml" ds:itemID="{DF13FE34-5A7A-4036-8C58-9029D4512BC4}">
  <ds:schemaRefs>
    <ds:schemaRef ds:uri="55eafe1f-a5a4-4161-97cb-a5abf89329e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42f3430-4cc5-47cd-ba16-87eeaf32148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808</TotalTime>
  <Words>2130</Words>
  <Application>Microsoft Office PowerPoint</Application>
  <PresentationFormat>Widescreen</PresentationFormat>
  <Paragraphs>376</Paragraphs>
  <Slides>56</Slides>
  <Notes>46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56</vt:i4>
      </vt:variant>
    </vt:vector>
  </HeadingPairs>
  <TitlesOfParts>
    <vt:vector size="68" baseType="lpstr">
      <vt:lpstr>Arial</vt:lpstr>
      <vt:lpstr>Arial,Sans-Serif</vt:lpstr>
      <vt:lpstr>Calibri</vt:lpstr>
      <vt:lpstr>Courier New</vt:lpstr>
      <vt:lpstr>Symbol</vt:lpstr>
      <vt:lpstr>Times</vt:lpstr>
      <vt:lpstr>3_Blank Presentation</vt:lpstr>
      <vt:lpstr>4_Blank Presentation</vt:lpstr>
      <vt:lpstr>5_Blank Presentation</vt:lpstr>
      <vt:lpstr>Blank Presentation</vt:lpstr>
      <vt:lpstr>6_Blank Presentation</vt:lpstr>
      <vt:lpstr>7_Blank Presentation</vt:lpstr>
      <vt:lpstr>Tuesday @ 2  School Nutrition Town Hall  April 2023</vt:lpstr>
      <vt:lpstr>Welcome</vt:lpstr>
      <vt:lpstr>Reminder: Town Hall Slides Available Now</vt:lpstr>
      <vt:lpstr>Town Hall-At a Glance</vt:lpstr>
      <vt:lpstr>Federal Updates</vt:lpstr>
      <vt:lpstr>Extension: Public Comment Period</vt:lpstr>
      <vt:lpstr>Public Comment: Child Nutrition Programs: Community Eligibility Provision (CEP): Increasing Options for Schools </vt:lpstr>
      <vt:lpstr>FD-152: USDA Food Distribution Programs: Discontinuance of the High Security Seal Requirement for USDA Foods Deliveries​</vt:lpstr>
      <vt:lpstr>State Updates</vt:lpstr>
      <vt:lpstr>May Budget Revise</vt:lpstr>
      <vt:lpstr>Universal Meal Program (UMP) Guidelines</vt:lpstr>
      <vt:lpstr>Extension: CA Universal Meals Program Survey</vt:lpstr>
      <vt:lpstr>Grant Funds Overview (1)</vt:lpstr>
      <vt:lpstr>Grant Funds Overview (2)</vt:lpstr>
      <vt:lpstr>CDE NSD What's New Web Page-Funding Tab</vt:lpstr>
      <vt:lpstr>Local Food for Schools   Part Two: May 2023</vt:lpstr>
      <vt:lpstr>School Food Best Practices (SFBP) Funding</vt:lpstr>
      <vt:lpstr>Other Grant Opportunities</vt:lpstr>
      <vt:lpstr>Team Nutrition Training Grant 2023-Nutrition Education for School-aged Children  </vt:lpstr>
      <vt:lpstr>Healthy Meals Incentives Grants for Small and/or Rural School Food Authorities (SFA) </vt:lpstr>
      <vt:lpstr>No Kid Hungry (NKH) California 2023 Summer Grant Inquiry Form</vt:lpstr>
      <vt:lpstr>Summer Food Service Program Application Deadline</vt:lpstr>
      <vt:lpstr>Seamless Summer Site Applications</vt:lpstr>
      <vt:lpstr>Feeding Options for Summer 2023 </vt:lpstr>
      <vt:lpstr>Summer Noncongregate Pilot in Rural Areas (1)</vt:lpstr>
      <vt:lpstr>Summer Noncongregate Pilot in Rural Areas (2)</vt:lpstr>
      <vt:lpstr>Summer Noncongregate Pilot in Rural Areas (3)</vt:lpstr>
      <vt:lpstr>Summer Noncongregate Pilot in Rural Areas (4)</vt:lpstr>
      <vt:lpstr>Reminder: COVID-19 Waivers Ending (1)</vt:lpstr>
      <vt:lpstr>Reminder: COVID-19 Waivers Ending (2)</vt:lpstr>
      <vt:lpstr>Proactive Waiver for Unanticipated School Closures</vt:lpstr>
      <vt:lpstr>Food Distribution Program (FDP) Reminders</vt:lpstr>
      <vt:lpstr>Reminder: Food Safety Inspections</vt:lpstr>
      <vt:lpstr>Reminder: Adult Meal Pricing</vt:lpstr>
      <vt:lpstr>Important Operational Dates:  Next 30 days (1)</vt:lpstr>
      <vt:lpstr>Important Operational Dates:  Next 30 days (2)</vt:lpstr>
      <vt:lpstr>Important Operational Dates:  Next 60 days </vt:lpstr>
      <vt:lpstr>Direct Certification (DC) File Delay</vt:lpstr>
      <vt:lpstr>SFSP Reimbursement Rates</vt:lpstr>
      <vt:lpstr>Thank you, Rialto USD!</vt:lpstr>
      <vt:lpstr>Celebrating Summer Meals</vt:lpstr>
      <vt:lpstr>Celebrations</vt:lpstr>
      <vt:lpstr>Celebrate School Nutrition Professionals!</vt:lpstr>
      <vt:lpstr>Farm to Summer Celebration Week:  Create Your Own Farm Stand </vt:lpstr>
      <vt:lpstr>In the News...</vt:lpstr>
      <vt:lpstr>Farm to School Junior Chefs Cooking Up Healthy Fare at Modesto Schools Modesto Bee, April 10, 2023</vt:lpstr>
      <vt:lpstr>Riverside USD Schools Should Partner with Family Farms to Provide Nutrition and Education, EdSource, April 11, 2023</vt:lpstr>
      <vt:lpstr>Celebrating National Nutrition Month – Fremont Union High School District </vt:lpstr>
      <vt:lpstr>Taste of CA Challenge  Recipe Standardization in Small Bites Workshop Riverside March 2023 </vt:lpstr>
      <vt:lpstr>Training Opportunity:  CA Healthy School Food Pathway  Pre-Apprenticeship </vt:lpstr>
      <vt:lpstr>Webinar: Schools Vital Role in Supporting Nutrition Security</vt:lpstr>
      <vt:lpstr>Conference: K-12 School Foodservice Forum </vt:lpstr>
      <vt:lpstr>Tuesday @ 2pm Town Hall Schedule</vt:lpstr>
      <vt:lpstr>We'd love to visit you too!</vt:lpstr>
      <vt:lpstr>Professional Standards Crediting</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25, 2023 Tuesday at 2 Town Hall Slides - Nutrition (CA Dept of Education)</dc:title>
  <dc:subject>The PowerPoint includes district spotlights and state and federal school nutrition program updates as presented during the 04/25/23 Town Hall.</dc:subject>
  <dc:creator>Andrea Bricker</dc:creator>
  <cp:lastModifiedBy>Autumn Whitcomb</cp:lastModifiedBy>
  <cp:revision>47</cp:revision>
  <cp:lastPrinted>2019-11-05T19:09:12Z</cp:lastPrinted>
  <dcterms:created xsi:type="dcterms:W3CDTF">2019-10-18T22:56:25Z</dcterms:created>
  <dcterms:modified xsi:type="dcterms:W3CDTF">2023-05-25T16:42:01Z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0x0101009D341BA0D9850D4A8A78E0E90CD611E0</vt:lpwstr>
  </property>
</Properties>
</file>