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4" r:id="rId6"/>
    <p:sldMasterId id="2147483680" r:id="rId7"/>
    <p:sldMasterId id="2147483687" r:id="rId8"/>
    <p:sldMasterId id="2147483694" r:id="rId9"/>
  </p:sldMasterIdLst>
  <p:notesMasterIdLst>
    <p:notesMasterId r:id="rId59"/>
  </p:notesMasterIdLst>
  <p:handoutMasterIdLst>
    <p:handoutMasterId r:id="rId60"/>
  </p:handoutMasterIdLst>
  <p:sldIdLst>
    <p:sldId id="257" r:id="rId10"/>
    <p:sldId id="467" r:id="rId11"/>
    <p:sldId id="1145" r:id="rId12"/>
    <p:sldId id="1286" r:id="rId13"/>
    <p:sldId id="1400" r:id="rId14"/>
    <p:sldId id="1401" r:id="rId15"/>
    <p:sldId id="1359" r:id="rId16"/>
    <p:sldId id="1356" r:id="rId17"/>
    <p:sldId id="1309" r:id="rId18"/>
    <p:sldId id="1347" r:id="rId19"/>
    <p:sldId id="1385" r:id="rId20"/>
    <p:sldId id="1310" r:id="rId21"/>
    <p:sldId id="1362" r:id="rId22"/>
    <p:sldId id="1376" r:id="rId23"/>
    <p:sldId id="1367" r:id="rId24"/>
    <p:sldId id="1372" r:id="rId25"/>
    <p:sldId id="1383" r:id="rId26"/>
    <p:sldId id="1373" r:id="rId27"/>
    <p:sldId id="1352" r:id="rId28"/>
    <p:sldId id="1397" r:id="rId29"/>
    <p:sldId id="1399" r:id="rId30"/>
    <p:sldId id="1396" r:id="rId31"/>
    <p:sldId id="1395" r:id="rId32"/>
    <p:sldId id="1361" r:id="rId33"/>
    <p:sldId id="1365" r:id="rId34"/>
    <p:sldId id="1378" r:id="rId35"/>
    <p:sldId id="1379" r:id="rId36"/>
    <p:sldId id="1186" r:id="rId37"/>
    <p:sldId id="1348" r:id="rId38"/>
    <p:sldId id="1176" r:id="rId39"/>
    <p:sldId id="1390" r:id="rId40"/>
    <p:sldId id="1368" r:id="rId41"/>
    <p:sldId id="1391" r:id="rId42"/>
    <p:sldId id="1370" r:id="rId43"/>
    <p:sldId id="1221" r:id="rId44"/>
    <p:sldId id="1180" r:id="rId45"/>
    <p:sldId id="1402" r:id="rId46"/>
    <p:sldId id="1349" r:id="rId47"/>
    <p:sldId id="1350" r:id="rId48"/>
    <p:sldId id="1351" r:id="rId49"/>
    <p:sldId id="1382" r:id="rId50"/>
    <p:sldId id="1360" r:id="rId51"/>
    <p:sldId id="1381" r:id="rId52"/>
    <p:sldId id="1304" r:id="rId53"/>
    <p:sldId id="1364" r:id="rId54"/>
    <p:sldId id="1354" r:id="rId55"/>
    <p:sldId id="1388" r:id="rId56"/>
    <p:sldId id="719" r:id="rId57"/>
    <p:sldId id="1394" r:id="rId58"/>
  </p:sldIdLst>
  <p:sldSz cx="12192000" cy="6858000"/>
  <p:notesSz cx="36385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E4F803-5A6F-2E7E-7E29-2559A9EC802B}" name="Gurjeet Barayah" initials="GB" userId="S::gbarayah@cde.ca.gov::9f2ac913-1a8b-4a66-a22c-439907f75afc" providerId="AD"/>
  <p188:author id="{639EDC22-AF98-9821-AEC4-ADB3FBC29286}" name="Christy McCoy" initials="CM" userId="S::cmccoy@cde.ca.gov::d9d7ea10-3665-42d3-b6bc-8422894426f9" providerId="AD"/>
  <p188:author id="{5E7DC932-370D-7728-412C-45FA3AF0126E}" name="George Garcia" initials="GG" userId="S::ggarcia@cde.ca.gov::9e26b936-68f2-452b-8ec4-16b05852db6d" providerId="AD"/>
  <p188:author id="{519EFC43-57F5-7005-1DBA-ECD254C7D621}" name="Katie Tully" initials="KT" userId="S::ktully@cde.ca.gov::7670ab16-3e6c-406e-adf6-d517c57dee42" providerId="AD"/>
  <p188:author id="{14EB3F47-E8A0-76BC-EFCA-60F016BA1C1C}" name="Antonia Romeo" initials="AR" userId="S::aromeo@cde.ca.gov::43f6a7ef-1d1b-4fd3-b9b7-6a29b7811e3b" providerId="AD"/>
  <p188:author id="{3B3F5F4B-A109-8FDD-5CFA-6471E40F7D40}" name="Andrea Bricker" initials="AB" userId="S::abricker@cde.ca.gov::7bb8ef03-fbaa-4082-a8f7-72812376991d" providerId="AD"/>
  <p188:author id="{CF93455D-C053-ACBC-3069-58638B05D32F}" name="Alan Spengler" initials="AS" userId="S::aspengler@cde.ca.gov::4108523a-f406-4d1a-9951-acd38f53a014" providerId="AD"/>
  <p188:author id="{128C1E63-3F64-C15C-12FF-628969E19160}" name="David Hazeleaf" initials="DH" userId="S::dhazeleaf@cde.ca.gov::103f155c-cccf-402d-a16e-1f125a487ba0" providerId="AD"/>
  <p188:author id="{AFF1316D-4A11-37EE-308F-A73403297BCA}" name="Julie BoarerPitchford" initials="JB" userId="S::jboarerpitchford@cde.ca.gov::e0699bf6-fc75-4ea3-af55-390d8bbb474b" providerId="AD"/>
  <p188:author id="{29842B8C-05D0-BB78-A699-B55242EFAD82}" name="Jackie Richardson" initials="JR" userId="S::jrichardson@cde.ca.gov::742f5f05-9b21-4506-bb18-0db7d346917c" providerId="AD"/>
  <p188:author id="{C09FD5A3-23F1-8302-2D8C-E8FBB376AF45}" name="Rebecca Schupp" initials="RS" userId="S::rschupp@cde.ca.gov::f318c396-01de-41b4-971d-fd33d6b895e7" providerId="AD"/>
  <p188:author id="{3A4C23AF-DDEF-6862-724D-256F4145C01A}" name="Mia Bertacchi" initials="MB" userId="S::mbertacchi@cde.ca.gov::979a2d61-9cce-4dd3-83dc-dd636c845cef" providerId="AD"/>
  <p188:author id="{5590C2B2-9B0C-7D2A-383D-F7AA565CCACA}" name="Michael Danzik" initials="MD" userId="S::mdanzik@cde.ca.gov::69267e04-4319-439b-8d21-d16a30c5f2eb" providerId="AD"/>
  <p188:author id="{1FFE76BA-72F6-266C-07D2-207DA4F27833}" name="Kim Frinzell" initials="KF" userId="S::kfrinzell@cde.ca.gov::5aec74cc-6eb7-4b09-a269-1f8b68920ac6" providerId="AD"/>
  <p188:author id="{CA98AABC-BF54-80A5-94E5-4EBBFB83D0C3}" name="Antonia Romeo" initials="AR" userId="Antonia Romeo" providerId="None"/>
  <p188:author id="{B72E18C2-3BAC-550D-47D1-130714C251B8}" name="Carrie Robinson" initials="CR" userId="S::crobinson@cde.ca.gov::0d5d200b-6a15-4aa4-a8ec-30289feb9bed" providerId="AD"/>
  <p188:author id="{B31D1FC5-1E63-5E33-CF44-BF45224F6316}" name="Tara Masse" initials="TM" userId="S::tmasse@cde.ca.gov::08c15e02-2ed7-47a1-9685-a9d6fb44a115" providerId="AD"/>
  <p188:author id="{053439D6-139F-C536-E43F-3C030E4A2D95}" name="Michael Salazar" initials="MS" userId="S::msalazar@cde.ca.gov::8d19f5b4-d4a5-45ed-9381-49e007a6b497" providerId="AD"/>
  <p188:author id="{294FBDE0-B1F4-E7F7-5F41-F36AD7C1B4D1}" name="Desiree Rojo" initials="DR" userId="S::drojo@cde.ca.gov::402f2396-63e9-4900-8b7d-03bdf9e25d7d" providerId="AD"/>
  <p188:author id="{78296AE9-11F8-AE7D-5A7B-2C4F53E0B81C}" name="Christina Volkoff-Shoemaker" initials="CV" userId="S::cvolkoffshoemaker@cde.ca.gov::b3ed5749-55b9-43e7-95dc-bdf74838bc1c" providerId="AD"/>
  <p188:author id="{88761EF1-0D29-41A5-D78D-82D122470589}" name="Bart Lyszkiewicz" initials="BL" userId="S::blyszkiewicz@cde.ca.gov::d7aa0cf3-a2ab-4c5d-a38e-9cecf88846ab" providerId="AD"/>
  <p188:author id="{DF28B6FA-E9CE-82B9-458A-9A5BF9B2E64D}" name="Amy Bell" initials="AB" userId="S::abell@cde.ca.gov::0bf6322f-c88d-4113-aae2-798ffcd8d8f2" providerId="AD"/>
  <p188:author id="{50D44EFD-152D-9CFA-3710-CF9C75838B18}" name="Crystal Young" initials="CY" userId="S::cyoung@cde.ca.gov::7ad1548b-20ae-498d-91e3-e8660fa67f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kie Richardson" initials="JR" lastIdx="1" clrIdx="0">
    <p:extLst>
      <p:ext uri="{19B8F6BF-5375-455C-9EA6-DF929625EA0E}">
        <p15:presenceInfo xmlns:p15="http://schemas.microsoft.com/office/powerpoint/2012/main" userId="S-1-5-21-2608872058-1432505909-2668327341-30791" providerId="AD"/>
      </p:ext>
    </p:extLst>
  </p:cmAuthor>
  <p:cmAuthor id="2" name="Gurjeet Barayah" initials="GB" lastIdx="28" clrIdx="1">
    <p:extLst>
      <p:ext uri="{19B8F6BF-5375-455C-9EA6-DF929625EA0E}">
        <p15:presenceInfo xmlns:p15="http://schemas.microsoft.com/office/powerpoint/2012/main" userId="S::gbarayah@cde.ca.gov::9f2ac913-1a8b-4a66-a22c-439907f75afc" providerId="AD"/>
      </p:ext>
    </p:extLst>
  </p:cmAuthor>
  <p:cmAuthor id="3" name="David Hazeleaf" initials="DH" lastIdx="6" clrIdx="2">
    <p:extLst>
      <p:ext uri="{19B8F6BF-5375-455C-9EA6-DF929625EA0E}">
        <p15:presenceInfo xmlns:p15="http://schemas.microsoft.com/office/powerpoint/2012/main" userId="S::dhazeleaf@cde.ca.gov::103f155c-cccf-402d-a16e-1f125a487ba0" providerId="AD"/>
      </p:ext>
    </p:extLst>
  </p:cmAuthor>
  <p:cmAuthor id="4" name="Kim Frinzell" initials="KF" lastIdx="6" clrIdx="3">
    <p:extLst>
      <p:ext uri="{19B8F6BF-5375-455C-9EA6-DF929625EA0E}">
        <p15:presenceInfo xmlns:p15="http://schemas.microsoft.com/office/powerpoint/2012/main" userId="S::kfrinzell@cde.ca.gov::5aec74cc-6eb7-4b09-a269-1f8b68920ac6" providerId="AD"/>
      </p:ext>
    </p:extLst>
  </p:cmAuthor>
  <p:cmAuthor id="5" name="Julie BoarerPitchford" initials="JB" lastIdx="3" clrIdx="4">
    <p:extLst>
      <p:ext uri="{19B8F6BF-5375-455C-9EA6-DF929625EA0E}">
        <p15:presenceInfo xmlns:p15="http://schemas.microsoft.com/office/powerpoint/2012/main" userId="S::jboarerpitchford@cde.ca.gov::e0699bf6-fc75-4ea3-af55-390d8bbb474b" providerId="AD"/>
      </p:ext>
    </p:extLst>
  </p:cmAuthor>
  <p:cmAuthor id="6" name="Michael Danzik" initials="MD" lastIdx="3" clrIdx="5">
    <p:extLst>
      <p:ext uri="{19B8F6BF-5375-455C-9EA6-DF929625EA0E}">
        <p15:presenceInfo xmlns:p15="http://schemas.microsoft.com/office/powerpoint/2012/main" userId="S-1-5-21-2608872058-1432505909-2668327341-5384" providerId="AD"/>
      </p:ext>
    </p:extLst>
  </p:cmAuthor>
  <p:cmAuthor id="7" name="Andrea Bricker" initials="AB" lastIdx="7" clrIdx="6">
    <p:extLst>
      <p:ext uri="{19B8F6BF-5375-455C-9EA6-DF929625EA0E}">
        <p15:presenceInfo xmlns:p15="http://schemas.microsoft.com/office/powerpoint/2012/main" userId="S-1-5-21-2608872058-1432505909-2668327341-34481" providerId="AD"/>
      </p:ext>
    </p:extLst>
  </p:cmAuthor>
  <p:cmAuthor id="8" name="Andrea Bricker" initials="AB [2]" lastIdx="48" clrIdx="7">
    <p:extLst>
      <p:ext uri="{19B8F6BF-5375-455C-9EA6-DF929625EA0E}">
        <p15:presenceInfo xmlns:p15="http://schemas.microsoft.com/office/powerpoint/2012/main" userId="S::abricker@cde.ca.gov::7bb8ef03-fbaa-4082-a8f7-72812376991d" providerId="AD"/>
      </p:ext>
    </p:extLst>
  </p:cmAuthor>
  <p:cmAuthor id="9" name="Christina Volkoff-Shoemaker" initials="CV" lastIdx="2" clrIdx="8">
    <p:extLst>
      <p:ext uri="{19B8F6BF-5375-455C-9EA6-DF929625EA0E}">
        <p15:presenceInfo xmlns:p15="http://schemas.microsoft.com/office/powerpoint/2012/main" userId="S::cvolkoffshoemaker@cde.ca.gov::b3ed5749-55b9-43e7-95dc-bdf74838bc1c" providerId="AD"/>
      </p:ext>
    </p:extLst>
  </p:cmAuthor>
  <p:cmAuthor id="10" name="Marisa Montes" initials="MM" lastIdx="1" clrIdx="9">
    <p:extLst>
      <p:ext uri="{19B8F6BF-5375-455C-9EA6-DF929625EA0E}">
        <p15:presenceInfo xmlns:p15="http://schemas.microsoft.com/office/powerpoint/2012/main" userId="S::mmontes@cde.ca.gov::bd66fe21-13aa-4e8f-b997-050295787f74" providerId="AD"/>
      </p:ext>
    </p:extLst>
  </p:cmAuthor>
  <p:cmAuthor id="11" name="Angelica Foronda" initials="AF" lastIdx="1" clrIdx="10">
    <p:extLst>
      <p:ext uri="{19B8F6BF-5375-455C-9EA6-DF929625EA0E}">
        <p15:presenceInfo xmlns:p15="http://schemas.microsoft.com/office/powerpoint/2012/main" userId="S::aforonda@cde.ca.gov::80a1688f-7eb4-48be-8ff6-ed8ad08efdc0" providerId="AD"/>
      </p:ext>
    </p:extLst>
  </p:cmAuthor>
  <p:cmAuthor id="12" name="Tara Masse" initials="TM" lastIdx="1" clrIdx="11">
    <p:extLst>
      <p:ext uri="{19B8F6BF-5375-455C-9EA6-DF929625EA0E}">
        <p15:presenceInfo xmlns:p15="http://schemas.microsoft.com/office/powerpoint/2012/main" userId="S::tmasse@cde.ca.gov::08c15e02-2ed7-47a1-9685-a9d6fb44a115" providerId="AD"/>
      </p:ext>
    </p:extLst>
  </p:cmAuthor>
  <p:cmAuthor id="13" name="Crystal Young" initials="CY" lastIdx="7" clrIdx="12">
    <p:extLst>
      <p:ext uri="{19B8F6BF-5375-455C-9EA6-DF929625EA0E}">
        <p15:presenceInfo xmlns:p15="http://schemas.microsoft.com/office/powerpoint/2012/main" userId="S::cyoung@cde.ca.gov::7ad1548b-20ae-498d-91e3-e8660fa67fe4" providerId="AD"/>
      </p:ext>
    </p:extLst>
  </p:cmAuthor>
  <p:cmAuthor id="14" name="Amy Bell" initials="AB" lastIdx="3" clrIdx="13">
    <p:extLst>
      <p:ext uri="{19B8F6BF-5375-455C-9EA6-DF929625EA0E}">
        <p15:presenceInfo xmlns:p15="http://schemas.microsoft.com/office/powerpoint/2012/main" userId="S::abell@cde.ca.gov::0bf6322f-c88d-4113-aae2-798ffcd8d8f2" providerId="AD"/>
      </p:ext>
    </p:extLst>
  </p:cmAuthor>
  <p:cmAuthor id="15" name="Jackie Richardson" initials="JR [2]" lastIdx="34" clrIdx="14">
    <p:extLst>
      <p:ext uri="{19B8F6BF-5375-455C-9EA6-DF929625EA0E}">
        <p15:presenceInfo xmlns:p15="http://schemas.microsoft.com/office/powerpoint/2012/main" userId="S::jrichardson@cde.ca.gov::742f5f05-9b21-4506-bb18-0db7d346917c" providerId="AD"/>
      </p:ext>
    </p:extLst>
  </p:cmAuthor>
  <p:cmAuthor id="16" name="Carrie Robinson" initials="CR" lastIdx="5" clrIdx="15">
    <p:extLst>
      <p:ext uri="{19B8F6BF-5375-455C-9EA6-DF929625EA0E}">
        <p15:presenceInfo xmlns:p15="http://schemas.microsoft.com/office/powerpoint/2012/main" userId="S::crobinson@cde.ca.gov::0d5d200b-6a15-4aa4-a8ec-30289feb9bed" providerId="AD"/>
      </p:ext>
    </p:extLst>
  </p:cmAuthor>
  <p:cmAuthor id="17" name="Mia Bertacchi" initials="MB" lastIdx="1" clrIdx="16">
    <p:extLst>
      <p:ext uri="{19B8F6BF-5375-455C-9EA6-DF929625EA0E}">
        <p15:presenceInfo xmlns:p15="http://schemas.microsoft.com/office/powerpoint/2012/main" userId="S::mbertacchi@cde.ca.gov::979a2d61-9cce-4dd3-83dc-dd636c845cef" providerId="AD"/>
      </p:ext>
    </p:extLst>
  </p:cmAuthor>
  <p:cmAuthor id="18" name="Antonia Romeo" initials="AR" lastIdx="2" clrIdx="17">
    <p:extLst>
      <p:ext uri="{19B8F6BF-5375-455C-9EA6-DF929625EA0E}">
        <p15:presenceInfo xmlns:p15="http://schemas.microsoft.com/office/powerpoint/2012/main" userId="S::aromeo@cde.ca.gov::43f6a7ef-1d1b-4fd3-b9b7-6a29b7811e3b" providerId="AD"/>
      </p:ext>
    </p:extLst>
  </p:cmAuthor>
  <p:cmAuthor id="19" name="Christy McCoy" initials="CM" lastIdx="5" clrIdx="18">
    <p:extLst>
      <p:ext uri="{19B8F6BF-5375-455C-9EA6-DF929625EA0E}">
        <p15:presenceInfo xmlns:p15="http://schemas.microsoft.com/office/powerpoint/2012/main" userId="S::cmccoy@cde.ca.gov::d9d7ea10-3665-42d3-b6bc-8422894426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1C10F"/>
    <a:srgbClr val="3399FF"/>
    <a:srgbClr val="87A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90" autoAdjust="0"/>
  </p:normalViewPr>
  <p:slideViewPr>
    <p:cSldViewPr snapToGrid="0">
      <p:cViewPr varScale="1">
        <p:scale>
          <a:sx n="140" d="100"/>
          <a:sy n="140" d="100"/>
        </p:scale>
        <p:origin x="1056" y="1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606184" cy="8767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2098905" y="0"/>
            <a:ext cx="1606184" cy="876700"/>
          </a:xfrm>
          <a:prstGeom prst="rect">
            <a:avLst/>
          </a:prstGeom>
        </p:spPr>
        <p:txBody>
          <a:bodyPr vert="horz" lIns="91440" tIns="45720" rIns="91440" bIns="45720" rtlCol="0"/>
          <a:lstStyle>
            <a:lvl1pPr algn="r">
              <a:defRPr sz="1200"/>
            </a:lvl1pPr>
          </a:lstStyle>
          <a:p>
            <a:fld id="{AC6494FB-3489-468D-A451-38C7FB0BB2D7}" type="datetimeFigureOut">
              <a:rPr lang="en-US" smtClean="0"/>
              <a:t>8/28/2023</a:t>
            </a:fld>
            <a:endParaRPr lang="en-US" dirty="0"/>
          </a:p>
        </p:txBody>
      </p:sp>
      <p:sp>
        <p:nvSpPr>
          <p:cNvPr id="4" name="Footer Placeholder 3"/>
          <p:cNvSpPr>
            <a:spLocks noGrp="1"/>
          </p:cNvSpPr>
          <p:nvPr>
            <p:ph type="ftr" sz="quarter" idx="2"/>
          </p:nvPr>
        </p:nvSpPr>
        <p:spPr>
          <a:xfrm>
            <a:off x="0" y="16621376"/>
            <a:ext cx="1606184" cy="87669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2098905" y="16621376"/>
            <a:ext cx="1606184" cy="876698"/>
          </a:xfrm>
          <a:prstGeom prst="rect">
            <a:avLst/>
          </a:prstGeom>
        </p:spPr>
        <p:txBody>
          <a:bodyPr vert="horz" lIns="91440" tIns="45720" rIns="91440" bIns="45720" rtlCol="0" anchor="b"/>
          <a:lstStyle>
            <a:lvl1pPr algn="r">
              <a:defRPr sz="1200"/>
            </a:lvl1pPr>
          </a:lstStyle>
          <a:p>
            <a:fld id="{963748F4-3E24-4BA1-83AB-0D46558EED30}" type="slidenum">
              <a:rPr lang="en-US" smtClean="0"/>
              <a:t>‹#›</a:t>
            </a:fld>
            <a:endParaRPr lang="en-US" dirty="0"/>
          </a:p>
        </p:txBody>
      </p:sp>
    </p:spTree>
    <p:extLst>
      <p:ext uri="{BB962C8B-B14F-4D97-AF65-F5344CB8AC3E}">
        <p14:creationId xmlns:p14="http://schemas.microsoft.com/office/powerpoint/2010/main" val="124274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3525" y="157486"/>
            <a:ext cx="3111500" cy="1751013"/>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223839" y="1997476"/>
            <a:ext cx="3190874" cy="438396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2296610" y="6471821"/>
            <a:ext cx="1118102" cy="323298"/>
          </a:xfrm>
          <a:prstGeom prst="rect">
            <a:avLst/>
          </a:prstGeom>
        </p:spPr>
        <p:txBody>
          <a:bodyPr vert="horz" lIns="92958" tIns="46479" rIns="92958" bIns="46479" rtlCol="0" anchor="b"/>
          <a:lstStyle>
            <a:lvl1pPr algn="r">
              <a:defRPr sz="1200"/>
            </a:lvl1pPr>
          </a:lstStyle>
          <a:p>
            <a:fld id="{942787AA-9CC9-4BDC-9D76-FFA9D61A5303}" type="slidenum">
              <a:rPr lang="en-US" smtClean="0"/>
              <a:t>‹#›</a:t>
            </a:fld>
            <a:endParaRPr lang="en-US" dirty="0"/>
          </a:p>
        </p:txBody>
      </p:sp>
    </p:spTree>
    <p:extLst>
      <p:ext uri="{BB962C8B-B14F-4D97-AF65-F5344CB8AC3E}">
        <p14:creationId xmlns:p14="http://schemas.microsoft.com/office/powerpoint/2010/main" val="345359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ffectLst/>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552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13</a:t>
            </a:fld>
            <a:endParaRPr lang="en-US" dirty="0"/>
          </a:p>
        </p:txBody>
      </p:sp>
    </p:spTree>
    <p:extLst>
      <p:ext uri="{BB962C8B-B14F-4D97-AF65-F5344CB8AC3E}">
        <p14:creationId xmlns:p14="http://schemas.microsoft.com/office/powerpoint/2010/main" val="27265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14</a:t>
            </a:fld>
            <a:endParaRPr lang="en-US" dirty="0"/>
          </a:p>
        </p:txBody>
      </p:sp>
    </p:spTree>
    <p:extLst>
      <p:ext uri="{BB962C8B-B14F-4D97-AF65-F5344CB8AC3E}">
        <p14:creationId xmlns:p14="http://schemas.microsoft.com/office/powerpoint/2010/main" val="3661447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15</a:t>
            </a:fld>
            <a:endParaRPr lang="en-US" dirty="0"/>
          </a:p>
        </p:txBody>
      </p:sp>
    </p:spTree>
    <p:extLst>
      <p:ext uri="{BB962C8B-B14F-4D97-AF65-F5344CB8AC3E}">
        <p14:creationId xmlns:p14="http://schemas.microsoft.com/office/powerpoint/2010/main" val="114313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Symbol"/>
              <a:buChar char="•"/>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16</a:t>
            </a:fld>
            <a:endParaRPr lang="en-US" dirty="0"/>
          </a:p>
        </p:txBody>
      </p:sp>
    </p:spTree>
    <p:extLst>
      <p:ext uri="{BB962C8B-B14F-4D97-AF65-F5344CB8AC3E}">
        <p14:creationId xmlns:p14="http://schemas.microsoft.com/office/powerpoint/2010/main" val="1573102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17</a:t>
            </a:fld>
            <a:endParaRPr lang="en-US" dirty="0"/>
          </a:p>
        </p:txBody>
      </p:sp>
    </p:spTree>
    <p:extLst>
      <p:ext uri="{BB962C8B-B14F-4D97-AF65-F5344CB8AC3E}">
        <p14:creationId xmlns:p14="http://schemas.microsoft.com/office/powerpoint/2010/main" val="1333878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18</a:t>
            </a:fld>
            <a:endParaRPr lang="en-US" dirty="0"/>
          </a:p>
        </p:txBody>
      </p:sp>
    </p:spTree>
    <p:extLst>
      <p:ext uri="{BB962C8B-B14F-4D97-AF65-F5344CB8AC3E}">
        <p14:creationId xmlns:p14="http://schemas.microsoft.com/office/powerpoint/2010/main" val="309911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19</a:t>
            </a:fld>
            <a:endParaRPr lang="en-US" dirty="0"/>
          </a:p>
        </p:txBody>
      </p:sp>
    </p:spTree>
    <p:extLst>
      <p:ext uri="{BB962C8B-B14F-4D97-AF65-F5344CB8AC3E}">
        <p14:creationId xmlns:p14="http://schemas.microsoft.com/office/powerpoint/2010/main" val="767708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20</a:t>
            </a:fld>
            <a:endParaRPr lang="en-US" dirty="0"/>
          </a:p>
        </p:txBody>
      </p:sp>
    </p:spTree>
    <p:extLst>
      <p:ext uri="{BB962C8B-B14F-4D97-AF65-F5344CB8AC3E}">
        <p14:creationId xmlns:p14="http://schemas.microsoft.com/office/powerpoint/2010/main" val="94180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21</a:t>
            </a:fld>
            <a:endParaRPr lang="en-US" dirty="0"/>
          </a:p>
        </p:txBody>
      </p:sp>
    </p:spTree>
    <p:extLst>
      <p:ext uri="{BB962C8B-B14F-4D97-AF65-F5344CB8AC3E}">
        <p14:creationId xmlns:p14="http://schemas.microsoft.com/office/powerpoint/2010/main" val="1703787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22</a:t>
            </a:fld>
            <a:endParaRPr lang="en-US" dirty="0"/>
          </a:p>
        </p:txBody>
      </p:sp>
    </p:spTree>
    <p:extLst>
      <p:ext uri="{BB962C8B-B14F-4D97-AF65-F5344CB8AC3E}">
        <p14:creationId xmlns:p14="http://schemas.microsoft.com/office/powerpoint/2010/main" val="2739351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br>
              <a:rPr lang="en-US" dirty="0">
                <a:cs typeface="+mn-lt"/>
              </a:rPr>
            </a:br>
            <a:endParaRPr lang="en-US" dirty="0"/>
          </a:p>
          <a:p>
            <a:endParaRPr lang="en-US" dirty="0"/>
          </a:p>
          <a:p>
            <a:endParaRPr lang="en-US" sz="1200" kern="1200" dirty="0">
              <a:solidFill>
                <a:schemeClr val="tx1"/>
              </a:solidFill>
              <a:effectLst/>
              <a:latin typeface="+mn-lt"/>
              <a:cs typeface="Calibri"/>
            </a:endParaRPr>
          </a:p>
          <a:p>
            <a:endParaRPr lang="en-US" dirty="0">
              <a:ea typeface="Calibri" panose="020F0502020204030204" pitchFamily="34" charset="0"/>
              <a:cs typeface="Calibri" panose="020F0502020204030204"/>
            </a:endParaRPr>
          </a:p>
          <a:p>
            <a:endParaRPr lang="en-US" dirty="0">
              <a:ea typeface="Calibri" panose="020F0502020204030204" pitchFamily="34" charset="0"/>
              <a:cs typeface="Calibri" panose="020F0502020204030204"/>
            </a:endParaRPr>
          </a:p>
          <a:p>
            <a:endParaRPr lang="en-US" dirty="0">
              <a:ea typeface="Calibri" panose="020F0502020204030204" pitchFamily="34" charset="0"/>
              <a:cs typeface="Calibri" panose="020F0502020204030204"/>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2</a:t>
            </a:fld>
            <a:endParaRPr lang="en-US" dirty="0"/>
          </a:p>
        </p:txBody>
      </p:sp>
    </p:spTree>
    <p:extLst>
      <p:ext uri="{BB962C8B-B14F-4D97-AF65-F5344CB8AC3E}">
        <p14:creationId xmlns:p14="http://schemas.microsoft.com/office/powerpoint/2010/main" val="2993691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23</a:t>
            </a:fld>
            <a:endParaRPr lang="en-US" dirty="0"/>
          </a:p>
        </p:txBody>
      </p:sp>
    </p:spTree>
    <p:extLst>
      <p:ext uri="{BB962C8B-B14F-4D97-AF65-F5344CB8AC3E}">
        <p14:creationId xmlns:p14="http://schemas.microsoft.com/office/powerpoint/2010/main" val="597443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24</a:t>
            </a:fld>
            <a:endParaRPr lang="en-US" dirty="0"/>
          </a:p>
        </p:txBody>
      </p:sp>
    </p:spTree>
    <p:extLst>
      <p:ext uri="{BB962C8B-B14F-4D97-AF65-F5344CB8AC3E}">
        <p14:creationId xmlns:p14="http://schemas.microsoft.com/office/powerpoint/2010/main" val="3238394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algn="ctr"/>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25</a:t>
            </a:fld>
            <a:endParaRPr lang="en-US" dirty="0"/>
          </a:p>
        </p:txBody>
      </p:sp>
    </p:spTree>
    <p:extLst>
      <p:ext uri="{BB962C8B-B14F-4D97-AF65-F5344CB8AC3E}">
        <p14:creationId xmlns:p14="http://schemas.microsoft.com/office/powerpoint/2010/main" val="2142808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26</a:t>
            </a:fld>
            <a:endParaRPr lang="en-US" dirty="0"/>
          </a:p>
        </p:txBody>
      </p:sp>
    </p:spTree>
    <p:extLst>
      <p:ext uri="{BB962C8B-B14F-4D97-AF65-F5344CB8AC3E}">
        <p14:creationId xmlns:p14="http://schemas.microsoft.com/office/powerpoint/2010/main" val="1214833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27</a:t>
            </a:fld>
            <a:endParaRPr lang="en-US" dirty="0"/>
          </a:p>
        </p:txBody>
      </p:sp>
    </p:spTree>
    <p:extLst>
      <p:ext uri="{BB962C8B-B14F-4D97-AF65-F5344CB8AC3E}">
        <p14:creationId xmlns:p14="http://schemas.microsoft.com/office/powerpoint/2010/main" val="537236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28</a:t>
            </a:fld>
            <a:endParaRPr lang="en-US" dirty="0"/>
          </a:p>
        </p:txBody>
      </p:sp>
    </p:spTree>
    <p:extLst>
      <p:ext uri="{BB962C8B-B14F-4D97-AF65-F5344CB8AC3E}">
        <p14:creationId xmlns:p14="http://schemas.microsoft.com/office/powerpoint/2010/main" val="588841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29</a:t>
            </a:fld>
            <a:endParaRPr lang="en-US" dirty="0"/>
          </a:p>
        </p:txBody>
      </p:sp>
    </p:spTree>
    <p:extLst>
      <p:ext uri="{BB962C8B-B14F-4D97-AF65-F5344CB8AC3E}">
        <p14:creationId xmlns:p14="http://schemas.microsoft.com/office/powerpoint/2010/main" val="1629234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a:p>
            <a:pPr>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30</a:t>
            </a:fld>
            <a:endParaRPr lang="en-US" dirty="0"/>
          </a:p>
        </p:txBody>
      </p:sp>
    </p:spTree>
    <p:extLst>
      <p:ext uri="{BB962C8B-B14F-4D97-AF65-F5344CB8AC3E}">
        <p14:creationId xmlns:p14="http://schemas.microsoft.com/office/powerpoint/2010/main" val="1759134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31</a:t>
            </a:fld>
            <a:endParaRPr lang="en-US" dirty="0"/>
          </a:p>
        </p:txBody>
      </p:sp>
    </p:spTree>
    <p:extLst>
      <p:ext uri="{BB962C8B-B14F-4D97-AF65-F5344CB8AC3E}">
        <p14:creationId xmlns:p14="http://schemas.microsoft.com/office/powerpoint/2010/main" val="1924534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pPr algn="r"/>
            <a:endParaRPr lang="en-US" dirty="0">
              <a:cs typeface="Calibri"/>
            </a:endParaRPr>
          </a:p>
          <a:p>
            <a:r>
              <a:rPr lang="en-US" dirty="0"/>
              <a:t> </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32</a:t>
            </a:fld>
            <a:endParaRPr lang="en-US" dirty="0"/>
          </a:p>
        </p:txBody>
      </p:sp>
    </p:spTree>
    <p:extLst>
      <p:ext uri="{BB962C8B-B14F-4D97-AF65-F5344CB8AC3E}">
        <p14:creationId xmlns:p14="http://schemas.microsoft.com/office/powerpoint/2010/main" val="149581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a:t>
            </a:fld>
            <a:endParaRPr lang="en-US" dirty="0"/>
          </a:p>
        </p:txBody>
      </p:sp>
    </p:spTree>
    <p:extLst>
      <p:ext uri="{BB962C8B-B14F-4D97-AF65-F5344CB8AC3E}">
        <p14:creationId xmlns:p14="http://schemas.microsoft.com/office/powerpoint/2010/main" val="4167902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33</a:t>
            </a:fld>
            <a:endParaRPr lang="en-US" dirty="0"/>
          </a:p>
        </p:txBody>
      </p:sp>
    </p:spTree>
    <p:extLst>
      <p:ext uri="{BB962C8B-B14F-4D97-AF65-F5344CB8AC3E}">
        <p14:creationId xmlns:p14="http://schemas.microsoft.com/office/powerpoint/2010/main" val="245697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34</a:t>
            </a:fld>
            <a:endParaRPr lang="en-US" dirty="0"/>
          </a:p>
        </p:txBody>
      </p:sp>
    </p:spTree>
    <p:extLst>
      <p:ext uri="{BB962C8B-B14F-4D97-AF65-F5344CB8AC3E}">
        <p14:creationId xmlns:p14="http://schemas.microsoft.com/office/powerpoint/2010/main" val="1859399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35</a:t>
            </a:fld>
            <a:endParaRPr lang="en-US" dirty="0"/>
          </a:p>
        </p:txBody>
      </p:sp>
    </p:spTree>
    <p:extLst>
      <p:ext uri="{BB962C8B-B14F-4D97-AF65-F5344CB8AC3E}">
        <p14:creationId xmlns:p14="http://schemas.microsoft.com/office/powerpoint/2010/main" val="3444837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a:p>
            <a:pPr marL="171450" indent="-171450">
              <a:buFont typeface="Arial"/>
              <a:buChar char="•"/>
            </a:pPr>
            <a:endParaRPr lang="en-US" dirty="0">
              <a:cs typeface="Calibri"/>
            </a:endParaRPr>
          </a:p>
          <a:p>
            <a:pPr marL="171450" indent="-171450">
              <a:buFont typeface="Arial"/>
              <a:buChar char="•"/>
            </a:pP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36</a:t>
            </a:fld>
            <a:endParaRPr lang="en-US" dirty="0"/>
          </a:p>
        </p:txBody>
      </p:sp>
    </p:spTree>
    <p:extLst>
      <p:ext uri="{BB962C8B-B14F-4D97-AF65-F5344CB8AC3E}">
        <p14:creationId xmlns:p14="http://schemas.microsoft.com/office/powerpoint/2010/main" val="289635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38</a:t>
            </a:fld>
            <a:endParaRPr lang="en-US" dirty="0"/>
          </a:p>
        </p:txBody>
      </p:sp>
    </p:spTree>
    <p:extLst>
      <p:ext uri="{BB962C8B-B14F-4D97-AF65-F5344CB8AC3E}">
        <p14:creationId xmlns:p14="http://schemas.microsoft.com/office/powerpoint/2010/main" val="1793928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40</a:t>
            </a:fld>
            <a:endParaRPr lang="en-US" dirty="0"/>
          </a:p>
        </p:txBody>
      </p:sp>
    </p:spTree>
    <p:extLst>
      <p:ext uri="{BB962C8B-B14F-4D97-AF65-F5344CB8AC3E}">
        <p14:creationId xmlns:p14="http://schemas.microsoft.com/office/powerpoint/2010/main" val="1264278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41</a:t>
            </a:fld>
            <a:endParaRPr lang="en-US" dirty="0"/>
          </a:p>
        </p:txBody>
      </p:sp>
    </p:spTree>
    <p:extLst>
      <p:ext uri="{BB962C8B-B14F-4D97-AF65-F5344CB8AC3E}">
        <p14:creationId xmlns:p14="http://schemas.microsoft.com/office/powerpoint/2010/main" val="3057020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a:p>
            <a:pPr marL="171450" indent="-171450">
              <a:buFont typeface="Arial"/>
              <a:buChar char="•"/>
            </a:pPr>
            <a:endParaRPr lang="en-US" dirty="0">
              <a:ea typeface="Calibri"/>
              <a:cs typeface="Calibri"/>
            </a:endParaRPr>
          </a:p>
          <a:p>
            <a:pPr marL="171450" indent="-171450">
              <a:buFont typeface="Arial"/>
              <a:buChar char="•"/>
            </a:pP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42</a:t>
            </a:fld>
            <a:endParaRPr lang="en-US" dirty="0"/>
          </a:p>
        </p:txBody>
      </p:sp>
    </p:spTree>
    <p:extLst>
      <p:ext uri="{BB962C8B-B14F-4D97-AF65-F5344CB8AC3E}">
        <p14:creationId xmlns:p14="http://schemas.microsoft.com/office/powerpoint/2010/main" val="771277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43</a:t>
            </a:fld>
            <a:endParaRPr lang="en-US" dirty="0"/>
          </a:p>
        </p:txBody>
      </p:sp>
    </p:spTree>
    <p:extLst>
      <p:ext uri="{BB962C8B-B14F-4D97-AF65-F5344CB8AC3E}">
        <p14:creationId xmlns:p14="http://schemas.microsoft.com/office/powerpoint/2010/main" val="1758517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44</a:t>
            </a:fld>
            <a:endParaRPr lang="en-US" dirty="0"/>
          </a:p>
        </p:txBody>
      </p:sp>
    </p:spTree>
    <p:extLst>
      <p:ext uri="{BB962C8B-B14F-4D97-AF65-F5344CB8AC3E}">
        <p14:creationId xmlns:p14="http://schemas.microsoft.com/office/powerpoint/2010/main" val="157692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7</a:t>
            </a:fld>
            <a:endParaRPr lang="en-US" dirty="0"/>
          </a:p>
        </p:txBody>
      </p:sp>
    </p:spTree>
    <p:extLst>
      <p:ext uri="{BB962C8B-B14F-4D97-AF65-F5344CB8AC3E}">
        <p14:creationId xmlns:p14="http://schemas.microsoft.com/office/powerpoint/2010/main" val="3479334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45</a:t>
            </a:fld>
            <a:endParaRPr lang="en-US" dirty="0"/>
          </a:p>
        </p:txBody>
      </p:sp>
    </p:spTree>
    <p:extLst>
      <p:ext uri="{BB962C8B-B14F-4D97-AF65-F5344CB8AC3E}">
        <p14:creationId xmlns:p14="http://schemas.microsoft.com/office/powerpoint/2010/main" val="3253335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a:defRPr/>
            </a:pPr>
            <a:endParaRPr lang="en-US" dirty="0">
              <a:ea typeface="Calibri"/>
              <a:cs typeface="Calibri"/>
            </a:endParaRPr>
          </a:p>
          <a:p>
            <a:pPr>
              <a:defRPr/>
            </a:pPr>
            <a:endParaRPr lang="en-US" dirty="0">
              <a:ea typeface="Calibri"/>
              <a:cs typeface="Calibri"/>
            </a:endParaRPr>
          </a:p>
          <a:p>
            <a:pPr marL="0" marR="0" lvl="0" indent="0" algn="l" defTabSz="914400">
              <a:lnSpc>
                <a:spcPct val="100000"/>
              </a:lnSpc>
              <a:spcBef>
                <a:spcPts val="0"/>
              </a:spcBef>
              <a:spcAft>
                <a:spcPts val="0"/>
              </a:spcAft>
              <a:buClrTx/>
              <a:buSzTx/>
              <a:buFontTx/>
              <a:buNone/>
              <a:tabLst/>
              <a:defRPr/>
            </a:pPr>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46</a:t>
            </a:fld>
            <a:endParaRPr lang="en-US" dirty="0"/>
          </a:p>
        </p:txBody>
      </p:sp>
    </p:spTree>
    <p:extLst>
      <p:ext uri="{BB962C8B-B14F-4D97-AF65-F5344CB8AC3E}">
        <p14:creationId xmlns:p14="http://schemas.microsoft.com/office/powerpoint/2010/main" val="2654605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Arial,Sans-Serif"/>
              <a:buChar char="•"/>
            </a:pPr>
            <a:endParaRPr lang="en-US"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47</a:t>
            </a:fld>
            <a:endParaRPr lang="en-US" dirty="0"/>
          </a:p>
        </p:txBody>
      </p:sp>
    </p:spTree>
    <p:extLst>
      <p:ext uri="{BB962C8B-B14F-4D97-AF65-F5344CB8AC3E}">
        <p14:creationId xmlns:p14="http://schemas.microsoft.com/office/powerpoint/2010/main" val="745607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R="0" lvl="0">
              <a:spcBef>
                <a:spcPts val="0"/>
              </a:spcBef>
              <a:spcAft>
                <a:spcPts val="0"/>
              </a:spcAft>
              <a:tabLst>
                <a:tab pos="457200" algn="l"/>
              </a:tabLst>
            </a:pPr>
            <a:endParaRPr lang="en-US" dirty="0">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48</a:t>
            </a:fld>
            <a:endParaRPr lang="en-US" dirty="0"/>
          </a:p>
        </p:txBody>
      </p:sp>
    </p:spTree>
    <p:extLst>
      <p:ext uri="{BB962C8B-B14F-4D97-AF65-F5344CB8AC3E}">
        <p14:creationId xmlns:p14="http://schemas.microsoft.com/office/powerpoint/2010/main" val="987962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t>49</a:t>
            </a:fld>
            <a:endParaRPr lang="en-US" dirty="0"/>
          </a:p>
        </p:txBody>
      </p:sp>
    </p:spTree>
    <p:extLst>
      <p:ext uri="{BB962C8B-B14F-4D97-AF65-F5344CB8AC3E}">
        <p14:creationId xmlns:p14="http://schemas.microsoft.com/office/powerpoint/2010/main" val="92928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8</a:t>
            </a:fld>
            <a:endParaRPr lang="en-US" dirty="0"/>
          </a:p>
        </p:txBody>
      </p:sp>
    </p:spTree>
    <p:extLst>
      <p:ext uri="{BB962C8B-B14F-4D97-AF65-F5344CB8AC3E}">
        <p14:creationId xmlns:p14="http://schemas.microsoft.com/office/powerpoint/2010/main" val="110497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9</a:t>
            </a:fld>
            <a:endParaRPr lang="en-US" dirty="0"/>
          </a:p>
        </p:txBody>
      </p:sp>
    </p:spTree>
    <p:extLst>
      <p:ext uri="{BB962C8B-B14F-4D97-AF65-F5344CB8AC3E}">
        <p14:creationId xmlns:p14="http://schemas.microsoft.com/office/powerpoint/2010/main" val="335899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10</a:t>
            </a:fld>
            <a:endParaRPr lang="en-US" dirty="0"/>
          </a:p>
        </p:txBody>
      </p:sp>
    </p:spTree>
    <p:extLst>
      <p:ext uri="{BB962C8B-B14F-4D97-AF65-F5344CB8AC3E}">
        <p14:creationId xmlns:p14="http://schemas.microsoft.com/office/powerpoint/2010/main" val="255089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11</a:t>
            </a:fld>
            <a:endParaRPr lang="en-US" dirty="0"/>
          </a:p>
        </p:txBody>
      </p:sp>
    </p:spTree>
    <p:extLst>
      <p:ext uri="{BB962C8B-B14F-4D97-AF65-F5344CB8AC3E}">
        <p14:creationId xmlns:p14="http://schemas.microsoft.com/office/powerpoint/2010/main" val="79352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12</a:t>
            </a:fld>
            <a:endParaRPr lang="en-US" dirty="0"/>
          </a:p>
        </p:txBody>
      </p:sp>
    </p:spTree>
    <p:extLst>
      <p:ext uri="{BB962C8B-B14F-4D97-AF65-F5344CB8AC3E}">
        <p14:creationId xmlns:p14="http://schemas.microsoft.com/office/powerpoint/2010/main" val="3342902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252008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344218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2264564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8/28/2023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7842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2099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94248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728932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155170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400873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8/28/2023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216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73354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a:solidFill>
                  <a:schemeClr val="tx1"/>
                </a:solidFill>
                <a:latin typeface="Arial" panose="020B0604020202020204" pitchFamily="34" charset="0"/>
              </a:rPr>
              <a:t>CALIFORNIA DEPARTMENT OF EDUCATION</a:t>
            </a:r>
            <a:br>
              <a:rPr lang="en-US" altLang="en-US" sz="1100" b="1" dirty="0">
                <a:solidFill>
                  <a:schemeClr val="tx1"/>
                </a:solidFill>
                <a:latin typeface="Arial" panose="020B0604020202020204" pitchFamily="34" charset="0"/>
              </a:rPr>
            </a:br>
            <a:r>
              <a:rPr lang="en-US" altLang="en-US" sz="1100" dirty="0">
                <a:solidFill>
                  <a:schemeClr val="tx1"/>
                </a:solidFill>
                <a:latin typeface="Arial" panose="020B0604020202020204" pitchFamily="34" charset="0"/>
              </a:rPr>
              <a:t>Tony Thurmond, State Superintendent of Public Instruction</a:t>
            </a:r>
            <a:endParaRPr lang="en-US" altLang="en-US" sz="1200" b="1" dirty="0">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592793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3480307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510706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1643966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8/28/2023</a:t>
            </a:fld>
            <a:endParaRPr lang="en-US" dirty="0"/>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dirty="0"/>
          </a:p>
        </p:txBody>
      </p:sp>
    </p:spTree>
    <p:extLst>
      <p:ext uri="{BB962C8B-B14F-4D97-AF65-F5344CB8AC3E}">
        <p14:creationId xmlns:p14="http://schemas.microsoft.com/office/powerpoint/2010/main" val="1580111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704020202020204" pitchFamily="34" charset="0"/>
              </a:rPr>
              <a:t>CALIFORNIA DEPARTMENT OF EDUCATION</a:t>
            </a:r>
            <a:br>
              <a:rPr lang="en-US" altLang="en-US" sz="1100" b="1" dirty="0">
                <a:solidFill>
                  <a:srgbClr val="000000"/>
                </a:solidFill>
                <a:latin typeface="Arial" panose="020B0704020202020204" pitchFamily="34" charset="0"/>
              </a:rPr>
            </a:br>
            <a:r>
              <a:rPr lang="en-US" altLang="en-US" sz="1100" dirty="0">
                <a:solidFill>
                  <a:srgbClr val="000000"/>
                </a:solidFill>
                <a:latin typeface="Arial" panose="020B0704020202020204" pitchFamily="34" charset="0"/>
              </a:rPr>
              <a:t>Tony Thurmond, State Superintendent of Public Instruction</a:t>
            </a:r>
            <a:endParaRPr lang="en-US" altLang="en-US" sz="1200" b="1" dirty="0">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854846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dirty="0"/>
          </a:p>
        </p:txBody>
      </p:sp>
    </p:spTree>
    <p:extLst>
      <p:ext uri="{BB962C8B-B14F-4D97-AF65-F5344CB8AC3E}">
        <p14:creationId xmlns:p14="http://schemas.microsoft.com/office/powerpoint/2010/main" val="4190206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dirty="0"/>
          </a:p>
        </p:txBody>
      </p:sp>
    </p:spTree>
    <p:extLst>
      <p:ext uri="{BB962C8B-B14F-4D97-AF65-F5344CB8AC3E}">
        <p14:creationId xmlns:p14="http://schemas.microsoft.com/office/powerpoint/2010/main" val="3190071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dirty="0"/>
          </a:p>
        </p:txBody>
      </p:sp>
    </p:spTree>
    <p:extLst>
      <p:ext uri="{BB962C8B-B14F-4D97-AF65-F5344CB8AC3E}">
        <p14:creationId xmlns:p14="http://schemas.microsoft.com/office/powerpoint/2010/main" val="2146551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8/28/2023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55740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019398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64182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704020202020204" pitchFamily="34" charset="0"/>
              </a:rPr>
              <a:t>CALIFORNIA DEPARTMENT OF EDUCATION</a:t>
            </a:r>
            <a:br>
              <a:rPr lang="en-US" altLang="en-US" sz="1100" b="1" dirty="0">
                <a:solidFill>
                  <a:srgbClr val="000000"/>
                </a:solidFill>
                <a:latin typeface="Arial" panose="020B0704020202020204" pitchFamily="34" charset="0"/>
              </a:rPr>
            </a:br>
            <a:r>
              <a:rPr lang="en-US" altLang="en-US" sz="1100" dirty="0">
                <a:solidFill>
                  <a:srgbClr val="000000"/>
                </a:solidFill>
                <a:latin typeface="Arial" panose="020B0704020202020204" pitchFamily="34" charset="0"/>
              </a:rPr>
              <a:t>Tony Thurmond, State Superintendent of Public Instruction</a:t>
            </a:r>
            <a:endParaRPr lang="en-US" altLang="en-US" sz="1200" b="1" dirty="0">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956122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dirty="0"/>
          </a:p>
        </p:txBody>
      </p:sp>
    </p:spTree>
    <p:extLst>
      <p:ext uri="{BB962C8B-B14F-4D97-AF65-F5344CB8AC3E}">
        <p14:creationId xmlns:p14="http://schemas.microsoft.com/office/powerpoint/2010/main" val="790227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dirty="0"/>
          </a:p>
        </p:txBody>
      </p:sp>
    </p:spTree>
    <p:extLst>
      <p:ext uri="{BB962C8B-B14F-4D97-AF65-F5344CB8AC3E}">
        <p14:creationId xmlns:p14="http://schemas.microsoft.com/office/powerpoint/2010/main" val="2288541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t>‹#›</a:t>
            </a:fld>
            <a:endParaRPr lang="en-US" altLang="en-US" dirty="0"/>
          </a:p>
        </p:txBody>
      </p:sp>
      <p:sp>
        <p:nvSpPr>
          <p:cNvPr id="7" name="Content Placeholder 6"/>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832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dirty="0"/>
          </a:p>
        </p:txBody>
      </p:sp>
      <p:sp>
        <p:nvSpPr>
          <p:cNvPr id="7" name="Content Placeholder 6"/>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534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8/28/2023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419440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6384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dirty="0"/>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8/28/2023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267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39999" y="1944689"/>
            <a:ext cx="9167813"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hasCustomPrompt="1"/>
          </p:nvPr>
        </p:nvSpPr>
        <p:spPr>
          <a:xfrm>
            <a:off x="2540000" y="3578225"/>
            <a:ext cx="2257426" cy="795336"/>
          </a:xfrm>
        </p:spPr>
        <p:txBody>
          <a:bodyPr/>
          <a:lstStyle/>
          <a:p>
            <a:pPr lvl="0"/>
            <a:r>
              <a:rPr lang="en-US"/>
              <a:t>Click to edit Master text styles</a:t>
            </a:r>
          </a:p>
          <a:p>
            <a:pPr lvl="1"/>
            <a:endParaRPr lang="en-US"/>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hasCustomPrompt="1"/>
          </p:nvPr>
        </p:nvSpPr>
        <p:spPr>
          <a:xfrm>
            <a:off x="5574710" y="3429000"/>
            <a:ext cx="6286364" cy="1143000"/>
          </a:xfrm>
        </p:spPr>
        <p:txBody>
          <a:bodyPr/>
          <a:lstStyle/>
          <a:p>
            <a:pPr lvl="0"/>
            <a:r>
              <a:rPr lang="en-US"/>
              <a:t>Click to edit Master text styles</a:t>
            </a:r>
          </a:p>
        </p:txBody>
      </p:sp>
      <p:sp>
        <p:nvSpPr>
          <p:cNvPr id="12" name="Content Placeholder 11">
            <a:extLst>
              <a:ext uri="{FF2B5EF4-FFF2-40B4-BE49-F238E27FC236}">
                <a16:creationId xmlns:a16="http://schemas.microsoft.com/office/drawing/2014/main" id="{EBB42708-E232-4D99-B2BE-0C0411868930}"/>
              </a:ext>
            </a:extLst>
          </p:cNvPr>
          <p:cNvSpPr>
            <a:spLocks noGrp="1"/>
          </p:cNvSpPr>
          <p:nvPr>
            <p:ph sz="quarter" idx="16"/>
          </p:nvPr>
        </p:nvSpPr>
        <p:spPr>
          <a:xfrm>
            <a:off x="2539999" y="4973870"/>
            <a:ext cx="2711269" cy="366711"/>
          </a:xfrm>
        </p:spPr>
        <p:txBody>
          <a:bodyPr/>
          <a:lstStyle/>
          <a:p>
            <a:pPr lvl="1"/>
            <a:endParaRPr lang="en-US"/>
          </a:p>
        </p:txBody>
      </p:sp>
      <p:sp>
        <p:nvSpPr>
          <p:cNvPr id="14" name="Content Placeholder 13">
            <a:extLst>
              <a:ext uri="{FF2B5EF4-FFF2-40B4-BE49-F238E27FC236}">
                <a16:creationId xmlns:a16="http://schemas.microsoft.com/office/drawing/2014/main" id="{CCE08E5A-0168-4C41-85D2-73C2A3A73A21}"/>
              </a:ext>
            </a:extLst>
          </p:cNvPr>
          <p:cNvSpPr>
            <a:spLocks noGrp="1"/>
          </p:cNvSpPr>
          <p:nvPr>
            <p:ph sz="quarter" idx="17"/>
          </p:nvPr>
        </p:nvSpPr>
        <p:spPr>
          <a:xfrm>
            <a:off x="5575300" y="4919663"/>
            <a:ext cx="5645150" cy="931862"/>
          </a:xfrm>
        </p:spPr>
        <p:txBody>
          <a:bodyPr/>
          <a:lstStyle/>
          <a:p>
            <a:pPr lvl="0"/>
            <a:r>
              <a:rPr lang="en-US"/>
              <a:t>Edit Master text styles</a:t>
            </a:r>
          </a:p>
        </p:txBody>
      </p:sp>
    </p:spTree>
    <p:extLst>
      <p:ext uri="{BB962C8B-B14F-4D97-AF65-F5344CB8AC3E}">
        <p14:creationId xmlns:p14="http://schemas.microsoft.com/office/powerpoint/2010/main" val="420475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98961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jpe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2.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2.jpeg"/><Relationship Id="rId4" Type="http://schemas.openxmlformats.org/officeDocument/2006/relationships/slideLayout" Target="../slideLayouts/slideLayout3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6" r:id="rId4"/>
    <p:sldLayoutId id="2147483664" r:id="rId5"/>
    <p:sldLayoutId id="2147483665" r:id="rId6"/>
    <p:sldLayoutId id="2147483666" r:id="rId7"/>
    <p:sldLayoutId id="2147483704" r:id="rId8"/>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440079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702" r:id="rId6"/>
    <p:sldLayoutId id="2147483703"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3943933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chemeClr val="bg1"/>
                </a:solidFill>
                <a:latin typeface="Arial" panose="020B0604020202020204" pitchFamily="34" charset="0"/>
              </a:rPr>
              <a:t>TONY</a:t>
            </a:r>
            <a:r>
              <a:rPr lang="en-US" altLang="en-US" sz="1200" b="1" baseline="0" dirty="0">
                <a:solidFill>
                  <a:schemeClr val="bg1"/>
                </a:solidFill>
                <a:latin typeface="Arial" panose="020B0604020202020204" pitchFamily="34" charset="0"/>
              </a:rPr>
              <a:t> THURMOND</a:t>
            </a:r>
            <a:br>
              <a:rPr lang="en-US" altLang="en-US" sz="1000" b="1"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State Superintendent </a:t>
            </a:r>
            <a:br>
              <a:rPr lang="en-US" altLang="en-US" sz="1000"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of Public Instruction</a:t>
            </a:r>
            <a:endParaRPr lang="en-US" altLang="en-US" sz="1000" dirty="0">
              <a:solidFill>
                <a:schemeClr val="bg1"/>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8762118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dirty="0"/>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dirty="0">
                <a:solidFill>
                  <a:srgbClr val="FFFFFF"/>
                </a:solidFill>
                <a:latin typeface="Arial" panose="020B0704020202020204" pitchFamily="34" charset="0"/>
              </a:rPr>
              <a:t>TONY THURMOND</a:t>
            </a:r>
            <a:br>
              <a:rPr lang="en-US" altLang="en-US" sz="1000" b="1"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State Superintendent </a:t>
            </a:r>
            <a:br>
              <a:rPr lang="en-US" altLang="en-US" sz="1000"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158860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dirty="0"/>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dirty="0">
                <a:solidFill>
                  <a:srgbClr val="FFFFFF"/>
                </a:solidFill>
                <a:latin typeface="Arial" panose="020B0704020202020204" pitchFamily="34" charset="0"/>
              </a:rPr>
              <a:t>TONY THURMOND</a:t>
            </a:r>
            <a:br>
              <a:rPr lang="en-US" altLang="en-US" sz="1000" b="1"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State Superintendent </a:t>
            </a:r>
            <a:br>
              <a:rPr lang="en-US" altLang="en-US" sz="1000"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1120146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ca.gov/ls/nu/sn/umpguidepubliccomment.as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de.ca.gov/ls/nu/sn/cauniversalmeals.as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yeating.org/triennialassessm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de.ca.gov/ls/nu/he/wellness.as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lswp@cde.c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ca.gov/ls/nu/fd/mb-fdp-03-2022-a.as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cdfa.ca.gov/AHFSS/AnimalCar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CAfunds@cde.ca.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hyperlink" Target="https://www.cde.ca.gov/fg/fo/r9/lfsfundresults22.as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hyperlink" Target="mailto:NSDTownHall@cde.ca.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Tuesday @ 2 </a:t>
            </a:r>
            <a:br>
              <a:rPr lang="en-US" b="1" dirty="0"/>
            </a:br>
            <a:r>
              <a:rPr lang="en-US" b="1" dirty="0"/>
              <a:t>School Nutrition Town Hall </a:t>
            </a:r>
            <a:br>
              <a:rPr lang="en-US" b="1" dirty="0"/>
            </a:br>
            <a:r>
              <a:rPr lang="en-US" b="1" dirty="0"/>
              <a:t>June 2023</a:t>
            </a:r>
          </a:p>
        </p:txBody>
      </p:sp>
      <p:sp>
        <p:nvSpPr>
          <p:cNvPr id="3" name="Content Placeholder 2"/>
          <p:cNvSpPr>
            <a:spLocks noGrp="1"/>
          </p:cNvSpPr>
          <p:nvPr>
            <p:ph sz="half" idx="1"/>
          </p:nvPr>
        </p:nvSpPr>
        <p:spPr>
          <a:xfrm>
            <a:off x="3893312" y="2264110"/>
            <a:ext cx="6628384" cy="1164890"/>
          </a:xfrm>
        </p:spPr>
        <p:txBody>
          <a:bodyPr/>
          <a:lstStyle/>
          <a:p>
            <a:pPr marL="0" indent="0" algn="ctr">
              <a:buNone/>
            </a:pPr>
            <a:r>
              <a:rPr lang="en-US" sz="2800" b="1" dirty="0">
                <a:latin typeface="+mj-lt"/>
                <a:ea typeface="Verdana" panose="020B0604030504040204" pitchFamily="34" charset="0"/>
                <a:cs typeface="Verdana" panose="020B0604030504040204" pitchFamily="34" charset="0"/>
              </a:rPr>
              <a:t>California Department of Education </a:t>
            </a:r>
          </a:p>
          <a:p>
            <a:pPr marL="0" indent="0" algn="ctr">
              <a:buNone/>
            </a:pPr>
            <a:r>
              <a:rPr lang="en-US" sz="2800" b="1" dirty="0">
                <a:latin typeface="+mj-lt"/>
                <a:ea typeface="Verdana" panose="020B0604030504040204" pitchFamily="34" charset="0"/>
                <a:cs typeface="Verdana" panose="020B0604030504040204" pitchFamily="34" charset="0"/>
              </a:rPr>
              <a:t>Nutrition Services Division</a:t>
            </a:r>
          </a:p>
          <a:p>
            <a:pPr marL="0" indent="0" algn="ctr">
              <a:buNone/>
            </a:pPr>
            <a:endParaRPr lang="en-US" sz="2800" dirty="0">
              <a:latin typeface="+mj-lt"/>
              <a:ea typeface="Verdana" panose="020B0604030504040204" pitchFamily="34" charset="0"/>
              <a:cs typeface="Verdana" panose="020B0604030504040204" pitchFamily="34" charset="0"/>
            </a:endParaRPr>
          </a:p>
        </p:txBody>
      </p:sp>
      <p:pic>
        <p:nvPicPr>
          <p:cNvPr id="7" name="Content Placeholder 6">
            <a:extLst>
              <a:ext uri="{FF2B5EF4-FFF2-40B4-BE49-F238E27FC236}">
                <a16:creationId xmlns:a16="http://schemas.microsoft.com/office/drawing/2014/main" id="{05EB7B26-2253-435C-9B51-C03F8ECC90EC}"/>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6800" y="3471264"/>
            <a:ext cx="4470400" cy="2777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348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227B-79F2-A0E1-C7CB-C58B7D788A27}"/>
              </a:ext>
            </a:extLst>
          </p:cNvPr>
          <p:cNvSpPr>
            <a:spLocks noGrp="1"/>
          </p:cNvSpPr>
          <p:nvPr>
            <p:ph type="title"/>
          </p:nvPr>
        </p:nvSpPr>
        <p:spPr>
          <a:xfrm>
            <a:off x="2540000" y="810567"/>
            <a:ext cx="9144000" cy="1143000"/>
          </a:xfrm>
        </p:spPr>
        <p:txBody>
          <a:bodyPr/>
          <a:lstStyle/>
          <a:p>
            <a:r>
              <a:rPr lang="en-US" dirty="0">
                <a:cs typeface="Arial"/>
              </a:rPr>
              <a:t>Reminder: National School Lunch Program (NSLP) Sodium Limits Change</a:t>
            </a:r>
          </a:p>
          <a:p>
            <a:endParaRPr lang="en-US" dirty="0">
              <a:cs typeface="Arial"/>
            </a:endParaRPr>
          </a:p>
        </p:txBody>
      </p:sp>
      <p:graphicFrame>
        <p:nvGraphicFramePr>
          <p:cNvPr id="4" name="Table 4" descr="Sodium Target 1A limits for the NSLP by grade group effective July 1, 2023 ​ Grades K-5 ​ 1,110 mg, Grades 6-8 ​1,225 mg, ​Grades 9-12 ​ &#10;1,280 mg. Target 1 which ends June 30, 2023. All values are less than equal to.">
            <a:extLst>
              <a:ext uri="{FF2B5EF4-FFF2-40B4-BE49-F238E27FC236}">
                <a16:creationId xmlns:a16="http://schemas.microsoft.com/office/drawing/2014/main" id="{8BD929FC-07A8-1920-F1F1-8C7279683BEB}"/>
              </a:ext>
            </a:extLst>
          </p:cNvPr>
          <p:cNvGraphicFramePr>
            <a:graphicFrameLocks noGrp="1"/>
          </p:cNvGraphicFramePr>
          <p:nvPr>
            <p:ph sz="half" idx="2"/>
            <p:extLst>
              <p:ext uri="{D42A27DB-BD31-4B8C-83A1-F6EECF244321}">
                <p14:modId xmlns:p14="http://schemas.microsoft.com/office/powerpoint/2010/main" val="3825433109"/>
              </p:ext>
            </p:extLst>
          </p:nvPr>
        </p:nvGraphicFramePr>
        <p:xfrm>
          <a:off x="2350698" y="2133562"/>
          <a:ext cx="9698983" cy="2590800"/>
        </p:xfrm>
        <a:graphic>
          <a:graphicData uri="http://schemas.openxmlformats.org/drawingml/2006/table">
            <a:tbl>
              <a:tblPr firstRow="1" bandRow="1">
                <a:tableStyleId>{5C22544A-7EE6-4342-B048-85BDC9FD1C3A}</a:tableStyleId>
              </a:tblPr>
              <a:tblGrid>
                <a:gridCol w="4181230">
                  <a:extLst>
                    <a:ext uri="{9D8B030D-6E8A-4147-A177-3AD203B41FA5}">
                      <a16:colId xmlns:a16="http://schemas.microsoft.com/office/drawing/2014/main" val="2126963465"/>
                    </a:ext>
                  </a:extLst>
                </a:gridCol>
                <a:gridCol w="1810198">
                  <a:extLst>
                    <a:ext uri="{9D8B030D-6E8A-4147-A177-3AD203B41FA5}">
                      <a16:colId xmlns:a16="http://schemas.microsoft.com/office/drawing/2014/main" val="2945503119"/>
                    </a:ext>
                  </a:extLst>
                </a:gridCol>
                <a:gridCol w="1896475">
                  <a:extLst>
                    <a:ext uri="{9D8B030D-6E8A-4147-A177-3AD203B41FA5}">
                      <a16:colId xmlns:a16="http://schemas.microsoft.com/office/drawing/2014/main" val="2761783391"/>
                    </a:ext>
                  </a:extLst>
                </a:gridCol>
                <a:gridCol w="1811080">
                  <a:extLst>
                    <a:ext uri="{9D8B030D-6E8A-4147-A177-3AD203B41FA5}">
                      <a16:colId xmlns:a16="http://schemas.microsoft.com/office/drawing/2014/main" val="1198205445"/>
                    </a:ext>
                  </a:extLst>
                </a:gridCol>
              </a:tblGrid>
              <a:tr h="712034">
                <a:tc>
                  <a:txBody>
                    <a:bodyPr/>
                    <a:lstStyle/>
                    <a:p>
                      <a:r>
                        <a:rPr lang="en-US" sz="2800" dirty="0"/>
                        <a:t>Sodium Target and Date</a:t>
                      </a:r>
                    </a:p>
                  </a:txBody>
                  <a:tcPr/>
                </a:tc>
                <a:tc>
                  <a:txBody>
                    <a:bodyPr/>
                    <a:lstStyle/>
                    <a:p>
                      <a:pPr algn="ctr"/>
                      <a:r>
                        <a:rPr lang="en-US" sz="2800" dirty="0"/>
                        <a:t>Grades</a:t>
                      </a:r>
                    </a:p>
                    <a:p>
                      <a:pPr lvl="0" algn="ctr">
                        <a:buNone/>
                      </a:pPr>
                      <a:r>
                        <a:rPr lang="en-US" sz="2800" dirty="0"/>
                        <a:t>K-5</a:t>
                      </a:r>
                    </a:p>
                  </a:txBody>
                  <a:tcPr/>
                </a:tc>
                <a:tc>
                  <a:txBody>
                    <a:bodyPr/>
                    <a:lstStyle/>
                    <a:p>
                      <a:pPr algn="ctr"/>
                      <a:r>
                        <a:rPr lang="en-US" sz="2800" dirty="0"/>
                        <a:t>Grades </a:t>
                      </a:r>
                    </a:p>
                    <a:p>
                      <a:pPr lvl="0" algn="ctr">
                        <a:buNone/>
                      </a:pPr>
                      <a:r>
                        <a:rPr lang="en-US" sz="2800" dirty="0"/>
                        <a:t>6-8</a:t>
                      </a:r>
                    </a:p>
                  </a:txBody>
                  <a:tcPr/>
                </a:tc>
                <a:tc>
                  <a:txBody>
                    <a:bodyPr/>
                    <a:lstStyle/>
                    <a:p>
                      <a:pPr algn="ctr"/>
                      <a:r>
                        <a:rPr lang="en-US" sz="2800" dirty="0"/>
                        <a:t>Grades </a:t>
                      </a:r>
                    </a:p>
                    <a:p>
                      <a:pPr lvl="0" algn="ctr">
                        <a:buNone/>
                      </a:pPr>
                      <a:r>
                        <a:rPr lang="en-US" sz="2800" dirty="0"/>
                        <a:t>9-12</a:t>
                      </a:r>
                    </a:p>
                  </a:txBody>
                  <a:tcPr/>
                </a:tc>
                <a:extLst>
                  <a:ext uri="{0D108BD9-81ED-4DB2-BD59-A6C34878D82A}">
                    <a16:rowId xmlns:a16="http://schemas.microsoft.com/office/drawing/2014/main" val="3485296786"/>
                  </a:ext>
                </a:extLst>
              </a:tr>
              <a:tr h="729835">
                <a:tc>
                  <a:txBody>
                    <a:bodyPr/>
                    <a:lstStyle/>
                    <a:p>
                      <a:r>
                        <a:rPr lang="en-US" sz="2400" dirty="0"/>
                        <a:t>Target 1A</a:t>
                      </a:r>
                    </a:p>
                    <a:p>
                      <a:pPr lvl="0">
                        <a:buNone/>
                      </a:pPr>
                      <a:r>
                        <a:rPr lang="en-US" sz="2400" b="1" dirty="0"/>
                        <a:t>Effective July 1, 2023</a:t>
                      </a:r>
                    </a:p>
                  </a:txBody>
                  <a:tcPr/>
                </a:tc>
                <a:tc>
                  <a:txBody>
                    <a:bodyPr/>
                    <a:lstStyle/>
                    <a:p>
                      <a:pPr lvl="0">
                        <a:buNone/>
                      </a:pPr>
                      <a:r>
                        <a:rPr lang="en-US" sz="2400" b="0" i="0" u="none" strike="noStrike" kern="1200" noProof="0" dirty="0">
                          <a:solidFill>
                            <a:schemeClr val="dk1"/>
                          </a:solidFill>
                          <a:latin typeface="Arial"/>
                          <a:ea typeface="+mn-ea"/>
                          <a:cs typeface="+mn-cs"/>
                        </a:rPr>
                        <a:t>≤ 1,110 mg</a:t>
                      </a:r>
                      <a:endParaRPr lang="en-US" sz="2400" b="0" i="0" u="none" strike="noStrike" kern="1200" dirty="0">
                        <a:solidFill>
                          <a:schemeClr val="dk1"/>
                        </a:solidFill>
                        <a:latin typeface="Arial"/>
                        <a:ea typeface="+mn-ea"/>
                        <a:cs typeface="+mn-cs"/>
                      </a:endParaRPr>
                    </a:p>
                  </a:txBody>
                  <a:tcPr/>
                </a:tc>
                <a:tc>
                  <a:txBody>
                    <a:bodyPr/>
                    <a:lstStyle/>
                    <a:p>
                      <a:pPr lvl="0" algn="l">
                        <a:lnSpc>
                          <a:spcPct val="100000"/>
                        </a:lnSpc>
                        <a:spcBef>
                          <a:spcPts val="0"/>
                        </a:spcBef>
                        <a:spcAft>
                          <a:spcPts val="0"/>
                        </a:spcAft>
                        <a:buNone/>
                      </a:pPr>
                      <a:r>
                        <a:rPr lang="en-US" sz="2400" b="0" i="0" u="none" strike="noStrike" kern="1200" noProof="0" dirty="0">
                          <a:solidFill>
                            <a:schemeClr val="dk1"/>
                          </a:solidFill>
                          <a:latin typeface="Arial"/>
                          <a:ea typeface="+mn-ea"/>
                          <a:cs typeface="+mn-cs"/>
                        </a:rPr>
                        <a:t>≤ 1,225 mg</a:t>
                      </a:r>
                    </a:p>
                    <a:p>
                      <a:pPr lvl="0">
                        <a:buNone/>
                      </a:pPr>
                      <a:endParaRPr lang="en-US" sz="2400" b="0" i="0" u="none" strike="noStrike" kern="1200" noProof="0" dirty="0">
                        <a:solidFill>
                          <a:schemeClr val="dk1"/>
                        </a:solidFill>
                        <a:latin typeface="Arial"/>
                        <a:ea typeface="+mn-ea"/>
                        <a:cs typeface="+mn-cs"/>
                      </a:endParaRPr>
                    </a:p>
                  </a:txBody>
                  <a:tcPr/>
                </a:tc>
                <a:tc>
                  <a:txBody>
                    <a:bodyPr/>
                    <a:lstStyle/>
                    <a:p>
                      <a:pPr lvl="0" algn="l">
                        <a:lnSpc>
                          <a:spcPct val="100000"/>
                        </a:lnSpc>
                        <a:spcBef>
                          <a:spcPts val="0"/>
                        </a:spcBef>
                        <a:spcAft>
                          <a:spcPts val="0"/>
                        </a:spcAft>
                        <a:buNone/>
                      </a:pPr>
                      <a:r>
                        <a:rPr lang="en-US" sz="2400" b="0" i="0" u="none" strike="noStrike" kern="1200" noProof="0" dirty="0">
                          <a:solidFill>
                            <a:schemeClr val="dk1"/>
                          </a:solidFill>
                          <a:latin typeface="Arial"/>
                          <a:ea typeface="+mn-ea"/>
                          <a:cs typeface="+mn-cs"/>
                        </a:rPr>
                        <a:t>≤ 1,280 mg</a:t>
                      </a:r>
                    </a:p>
                    <a:p>
                      <a:pPr lvl="0">
                        <a:buNone/>
                      </a:pPr>
                      <a:endParaRPr lang="en-US" sz="2400" b="0" i="0" u="none" strike="noStrike" kern="1200" noProof="0" dirty="0">
                        <a:solidFill>
                          <a:schemeClr val="dk1"/>
                        </a:solidFill>
                        <a:latin typeface="Arial"/>
                        <a:ea typeface="+mn-ea"/>
                        <a:cs typeface="+mn-cs"/>
                      </a:endParaRPr>
                    </a:p>
                  </a:txBody>
                  <a:tcPr/>
                </a:tc>
                <a:extLst>
                  <a:ext uri="{0D108BD9-81ED-4DB2-BD59-A6C34878D82A}">
                    <a16:rowId xmlns:a16="http://schemas.microsoft.com/office/drawing/2014/main" val="2034307058"/>
                  </a:ext>
                </a:extLst>
              </a:tr>
              <a:tr h="729835">
                <a:tc>
                  <a:txBody>
                    <a:bodyPr/>
                    <a:lstStyle/>
                    <a:p>
                      <a:pPr lvl="0">
                        <a:buNone/>
                      </a:pPr>
                      <a:r>
                        <a:rPr lang="en-US" sz="2400" b="0" i="0" u="none" strike="noStrike" noProof="0" dirty="0">
                          <a:solidFill>
                            <a:srgbClr val="000000"/>
                          </a:solidFill>
                          <a:latin typeface="Arial"/>
                        </a:rPr>
                        <a:t>Target 1</a:t>
                      </a:r>
                    </a:p>
                    <a:p>
                      <a:pPr lvl="0">
                        <a:buNone/>
                      </a:pPr>
                      <a:r>
                        <a:rPr lang="en-US" sz="2400" b="1" i="0" u="none" strike="noStrike" noProof="0" dirty="0">
                          <a:solidFill>
                            <a:schemeClr val="tx1"/>
                          </a:solidFill>
                          <a:latin typeface="Arial"/>
                        </a:rPr>
                        <a:t>Ends</a:t>
                      </a:r>
                      <a:r>
                        <a:rPr lang="en-US" sz="2400" b="1" i="0" u="none" strike="noStrike" noProof="0" dirty="0">
                          <a:solidFill>
                            <a:srgbClr val="000000"/>
                          </a:solidFill>
                          <a:latin typeface="Arial"/>
                        </a:rPr>
                        <a:t> June 30, 2023</a:t>
                      </a:r>
                      <a:endParaRPr lang="en-US" sz="2400" dirty="0"/>
                    </a:p>
                  </a:txBody>
                  <a:tcPr/>
                </a:tc>
                <a:tc>
                  <a:txBody>
                    <a:bodyPr/>
                    <a:lstStyle/>
                    <a:p>
                      <a:pPr lvl="0">
                        <a:buNone/>
                      </a:pPr>
                      <a:r>
                        <a:rPr lang="en-US" sz="2400" b="0" i="0" u="none" strike="noStrike" noProof="0" dirty="0">
                          <a:latin typeface="Arial"/>
                        </a:rPr>
                        <a:t>≤ 1,230 mg</a:t>
                      </a:r>
                      <a:endParaRPr lang="en-US" sz="2400" dirty="0"/>
                    </a:p>
                  </a:txBody>
                  <a:tcPr/>
                </a:tc>
                <a:tc>
                  <a:txBody>
                    <a:bodyPr/>
                    <a:lstStyle/>
                    <a:p>
                      <a:pPr lvl="0">
                        <a:buNone/>
                      </a:pPr>
                      <a:r>
                        <a:rPr lang="en-US" sz="2400" b="0" i="0" u="none" strike="noStrike" noProof="0" dirty="0">
                          <a:latin typeface="Arial"/>
                        </a:rPr>
                        <a:t>≤ 1,360 mg</a:t>
                      </a:r>
                      <a:endParaRPr lang="en-US" sz="2400" dirty="0"/>
                    </a:p>
                  </a:txBody>
                  <a:tcPr/>
                </a:tc>
                <a:tc>
                  <a:txBody>
                    <a:bodyPr/>
                    <a:lstStyle/>
                    <a:p>
                      <a:pPr lvl="0">
                        <a:buNone/>
                      </a:pPr>
                      <a:r>
                        <a:rPr lang="en-US" sz="2400" b="0" i="0" u="none" strike="noStrike" noProof="0" dirty="0">
                          <a:latin typeface="Arial"/>
                        </a:rPr>
                        <a:t>≤ 1,420 mg</a:t>
                      </a:r>
                      <a:endParaRPr lang="en-US" sz="2400" dirty="0"/>
                    </a:p>
                  </a:txBody>
                  <a:tcPr/>
                </a:tc>
                <a:extLst>
                  <a:ext uri="{0D108BD9-81ED-4DB2-BD59-A6C34878D82A}">
                    <a16:rowId xmlns:a16="http://schemas.microsoft.com/office/drawing/2014/main" val="2867739953"/>
                  </a:ext>
                </a:extLst>
              </a:tr>
            </a:tbl>
          </a:graphicData>
        </a:graphic>
      </p:graphicFrame>
      <p:sp>
        <p:nvSpPr>
          <p:cNvPr id="3" name="Content Placeholder 2">
            <a:extLst>
              <a:ext uri="{FF2B5EF4-FFF2-40B4-BE49-F238E27FC236}">
                <a16:creationId xmlns:a16="http://schemas.microsoft.com/office/drawing/2014/main" id="{DAD280D0-DDFB-8802-26ED-465282BFD69C}"/>
              </a:ext>
            </a:extLst>
          </p:cNvPr>
          <p:cNvSpPr>
            <a:spLocks noGrp="1"/>
          </p:cNvSpPr>
          <p:nvPr>
            <p:ph sz="half" idx="1"/>
          </p:nvPr>
        </p:nvSpPr>
        <p:spPr>
          <a:xfrm>
            <a:off x="2352989" y="4849306"/>
            <a:ext cx="9696692" cy="1607250"/>
          </a:xfrm>
        </p:spPr>
        <p:txBody>
          <a:bodyPr/>
          <a:lstStyle/>
          <a:p>
            <a:r>
              <a:rPr lang="en-US" sz="2800" dirty="0">
                <a:cs typeface="Arial"/>
              </a:rPr>
              <a:t>Averaged over the course of the week</a:t>
            </a:r>
          </a:p>
          <a:p>
            <a:r>
              <a:rPr lang="en-US" sz="2800" dirty="0">
                <a:cs typeface="Arial"/>
              </a:rPr>
              <a:t>No change for breakfast; sodium limits remain at Target 1 for SY 2023-2024</a:t>
            </a:r>
          </a:p>
          <a:p>
            <a:endParaRPr lang="en-US" dirty="0">
              <a:cs typeface="Arial"/>
            </a:endParaRPr>
          </a:p>
          <a:p>
            <a:endParaRPr lang="en-US" sz="3000" dirty="0">
              <a:cs typeface="Arial"/>
            </a:endParaRPr>
          </a:p>
          <a:p>
            <a:endParaRPr lang="en-US" dirty="0">
              <a:cs typeface="Arial"/>
            </a:endParaRPr>
          </a:p>
        </p:txBody>
      </p:sp>
    </p:spTree>
    <p:extLst>
      <p:ext uri="{BB962C8B-B14F-4D97-AF65-F5344CB8AC3E}">
        <p14:creationId xmlns:p14="http://schemas.microsoft.com/office/powerpoint/2010/main" val="197360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6283-7996-EB4D-4A17-4B3CF81B67D2}"/>
              </a:ext>
            </a:extLst>
          </p:cNvPr>
          <p:cNvSpPr>
            <a:spLocks noGrp="1"/>
          </p:cNvSpPr>
          <p:nvPr>
            <p:ph type="title"/>
          </p:nvPr>
        </p:nvSpPr>
        <p:spPr>
          <a:xfrm>
            <a:off x="2393864" y="484340"/>
            <a:ext cx="9592848" cy="1268260"/>
          </a:xfrm>
        </p:spPr>
        <p:txBody>
          <a:bodyPr/>
          <a:lstStyle/>
          <a:p>
            <a:r>
              <a:rPr lang="en-US" dirty="0">
                <a:cs typeface="Arial"/>
              </a:rPr>
              <a:t>Annual Release of the Meal </a:t>
            </a:r>
            <a:br>
              <a:rPr lang="en-US" dirty="0">
                <a:cs typeface="Arial"/>
              </a:rPr>
            </a:br>
            <a:r>
              <a:rPr lang="en-US" dirty="0">
                <a:cs typeface="Arial"/>
              </a:rPr>
              <a:t>Reimbursement Rates for </a:t>
            </a:r>
            <a:br>
              <a:rPr lang="en-US" dirty="0">
                <a:cs typeface="Arial"/>
              </a:rPr>
            </a:br>
            <a:r>
              <a:rPr lang="en-US" dirty="0">
                <a:cs typeface="Arial"/>
              </a:rPr>
              <a:t>School Year (SY) 2023–2024</a:t>
            </a:r>
          </a:p>
        </p:txBody>
      </p:sp>
      <p:sp>
        <p:nvSpPr>
          <p:cNvPr id="3" name="Content Placeholder 2">
            <a:extLst>
              <a:ext uri="{FF2B5EF4-FFF2-40B4-BE49-F238E27FC236}">
                <a16:creationId xmlns:a16="http://schemas.microsoft.com/office/drawing/2014/main" id="{40F23788-A0EA-A1ED-94A1-21867144E682}"/>
              </a:ext>
            </a:extLst>
          </p:cNvPr>
          <p:cNvSpPr>
            <a:spLocks noGrp="1"/>
          </p:cNvSpPr>
          <p:nvPr>
            <p:ph sz="half" idx="1"/>
          </p:nvPr>
        </p:nvSpPr>
        <p:spPr>
          <a:xfrm>
            <a:off x="2736712" y="3080854"/>
            <a:ext cx="5392527" cy="2416697"/>
          </a:xfrm>
        </p:spPr>
        <p:txBody>
          <a:bodyPr/>
          <a:lstStyle/>
          <a:p>
            <a:pPr>
              <a:spcBef>
                <a:spcPts val="1400"/>
              </a:spcBef>
              <a:spcAft>
                <a:spcPts val="1200"/>
              </a:spcAft>
            </a:pPr>
            <a:r>
              <a:rPr lang="en-US" dirty="0">
                <a:cs typeface="Arial"/>
              </a:rPr>
              <a:t>Typically, the U.S. Department of Agriculture (USDA) releases the new rates in July </a:t>
            </a:r>
          </a:p>
        </p:txBody>
      </p:sp>
      <p:pic>
        <p:nvPicPr>
          <p:cNvPr id="7" name="Content Placeholder 6">
            <a:extLst>
              <a:ext uri="{FF2B5EF4-FFF2-40B4-BE49-F238E27FC236}">
                <a16:creationId xmlns:a16="http://schemas.microsoft.com/office/drawing/2014/main" id="{6916036D-4641-B8A5-AF1B-8664DF130938}"/>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08124" y="2408818"/>
            <a:ext cx="2705100" cy="3594100"/>
          </a:xfrm>
        </p:spPr>
      </p:pic>
    </p:spTree>
    <p:extLst>
      <p:ext uri="{BB962C8B-B14F-4D97-AF65-F5344CB8AC3E}">
        <p14:creationId xmlns:p14="http://schemas.microsoft.com/office/powerpoint/2010/main" val="315308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p:txBody>
          <a:bodyPr/>
          <a:lstStyle/>
          <a:p>
            <a:r>
              <a:rPr lang="en-US" dirty="0">
                <a:cs typeface="Arial"/>
              </a:rPr>
              <a:t>State Updates</a:t>
            </a:r>
            <a:endParaRPr lang="en-US" dirty="0"/>
          </a:p>
        </p:txBody>
      </p:sp>
      <p:pic>
        <p:nvPicPr>
          <p:cNvPr id="7" name="Content Placeholder 6">
            <a:extLst>
              <a:ext uri="{FF2B5EF4-FFF2-40B4-BE49-F238E27FC236}">
                <a16:creationId xmlns:a16="http://schemas.microsoft.com/office/drawing/2014/main" id="{B54671C8-5FA3-4AAB-81FF-2F56B448ECA5}"/>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3078" y="1981200"/>
            <a:ext cx="5997844" cy="4114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40167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6112-4014-672B-2D45-7B97C8692FDE}"/>
              </a:ext>
            </a:extLst>
          </p:cNvPr>
          <p:cNvSpPr>
            <a:spLocks noGrp="1"/>
          </p:cNvSpPr>
          <p:nvPr>
            <p:ph type="title"/>
          </p:nvPr>
        </p:nvSpPr>
        <p:spPr>
          <a:xfrm>
            <a:off x="2334847" y="609600"/>
            <a:ext cx="9857153" cy="1143000"/>
          </a:xfrm>
        </p:spPr>
        <p:txBody>
          <a:bodyPr/>
          <a:lstStyle/>
          <a:p>
            <a:r>
              <a:rPr lang="en-US" dirty="0">
                <a:cs typeface="Arial"/>
              </a:rPr>
              <a:t>Universal Meals Program (UMP) Guidelines </a:t>
            </a:r>
            <a:endParaRPr lang="en-US" dirty="0"/>
          </a:p>
        </p:txBody>
      </p:sp>
      <p:sp>
        <p:nvSpPr>
          <p:cNvPr id="3" name="Content Placeholder 2">
            <a:extLst>
              <a:ext uri="{FF2B5EF4-FFF2-40B4-BE49-F238E27FC236}">
                <a16:creationId xmlns:a16="http://schemas.microsoft.com/office/drawing/2014/main" id="{25992B3A-02A1-63BA-E9ED-7BBA91123DE6}"/>
              </a:ext>
            </a:extLst>
          </p:cNvPr>
          <p:cNvSpPr>
            <a:spLocks noGrp="1"/>
          </p:cNvSpPr>
          <p:nvPr>
            <p:ph idx="1"/>
          </p:nvPr>
        </p:nvSpPr>
        <p:spPr>
          <a:xfrm>
            <a:off x="2205974" y="1981200"/>
            <a:ext cx="9290934" cy="4374995"/>
          </a:xfrm>
        </p:spPr>
        <p:txBody>
          <a:bodyPr/>
          <a:lstStyle/>
          <a:p>
            <a:pPr>
              <a:spcBef>
                <a:spcPts val="0"/>
              </a:spcBef>
              <a:spcAft>
                <a:spcPts val="1200"/>
              </a:spcAft>
            </a:pPr>
            <a:r>
              <a:rPr lang="en-US" dirty="0">
                <a:cs typeface="Arial"/>
              </a:rPr>
              <a:t>Final guidelines are posted on CDE web page:</a:t>
            </a:r>
          </a:p>
          <a:p>
            <a:pPr lvl="1">
              <a:spcBef>
                <a:spcPts val="0"/>
              </a:spcBef>
              <a:spcAft>
                <a:spcPts val="1200"/>
              </a:spcAft>
            </a:pPr>
            <a:r>
              <a:rPr lang="en-US" dirty="0">
                <a:cs typeface="Arial"/>
              </a:rPr>
              <a:t>Universal Meals Public Comment web page at </a:t>
            </a:r>
            <a:r>
              <a:rPr lang="en-US" dirty="0">
                <a:hlinkClick r:id="rId3" tooltip="CDE Universal Meal Program Guidelines Public Comment web page"/>
              </a:rPr>
              <a:t>https://www.cde.ca.gov/ls/nu/sn/umpguidepubliccomment.asp</a:t>
            </a:r>
            <a:endParaRPr lang="en-US" dirty="0">
              <a:latin typeface="Arial"/>
              <a:ea typeface="Calibri"/>
              <a:cs typeface="Calibri"/>
            </a:endParaRPr>
          </a:p>
          <a:p>
            <a:pPr lvl="1" indent="-342900">
              <a:spcBef>
                <a:spcPts val="0"/>
              </a:spcBef>
              <a:spcAft>
                <a:spcPts val="1200"/>
              </a:spcAft>
            </a:pPr>
            <a:r>
              <a:rPr lang="en-US" dirty="0">
                <a:latin typeface="Arial"/>
                <a:ea typeface="Calibri"/>
                <a:cs typeface="Calibri"/>
              </a:rPr>
              <a:t>CA UMP Meals Program web page at </a:t>
            </a:r>
            <a:r>
              <a:rPr lang="en-US" dirty="0">
                <a:hlinkClick r:id="rId4" tooltip="California Universal Meals - School Nutrition (CA Dept of Education)  web page"/>
              </a:rPr>
              <a:t>https://www.cde.ca.gov/ls/nu/sn/cauniversalmeals.asp</a:t>
            </a:r>
            <a:endParaRPr lang="en-US" dirty="0">
              <a:solidFill>
                <a:srgbClr val="FF0000"/>
              </a:solidFill>
              <a:latin typeface="Arial"/>
              <a:ea typeface="Calibri"/>
              <a:cs typeface="Calibri"/>
            </a:endParaRPr>
          </a:p>
        </p:txBody>
      </p:sp>
    </p:spTree>
    <p:extLst>
      <p:ext uri="{BB962C8B-B14F-4D97-AF65-F5344CB8AC3E}">
        <p14:creationId xmlns:p14="http://schemas.microsoft.com/office/powerpoint/2010/main" val="280253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E2CF-D135-3A26-1988-31CD712D3A46}"/>
              </a:ext>
            </a:extLst>
          </p:cNvPr>
          <p:cNvSpPr>
            <a:spLocks noGrp="1"/>
          </p:cNvSpPr>
          <p:nvPr>
            <p:ph type="title"/>
          </p:nvPr>
        </p:nvSpPr>
        <p:spPr/>
        <p:txBody>
          <a:bodyPr/>
          <a:lstStyle/>
          <a:p>
            <a:r>
              <a:rPr lang="en-US" dirty="0">
                <a:cs typeface="Arial"/>
              </a:rPr>
              <a:t>SY 2023–2024 Annual Updates for School Nutrition Programs </a:t>
            </a:r>
            <a:endParaRPr lang="en-US" dirty="0"/>
          </a:p>
        </p:txBody>
      </p:sp>
      <p:sp>
        <p:nvSpPr>
          <p:cNvPr id="3" name="Content Placeholder 2">
            <a:extLst>
              <a:ext uri="{FF2B5EF4-FFF2-40B4-BE49-F238E27FC236}">
                <a16:creationId xmlns:a16="http://schemas.microsoft.com/office/drawing/2014/main" id="{9CB70EF4-F42B-623D-F701-D273F72AF93A}"/>
              </a:ext>
            </a:extLst>
          </p:cNvPr>
          <p:cNvSpPr>
            <a:spLocks noGrp="1"/>
          </p:cNvSpPr>
          <p:nvPr>
            <p:ph idx="1"/>
          </p:nvPr>
        </p:nvSpPr>
        <p:spPr>
          <a:xfrm>
            <a:off x="2540000" y="1947551"/>
            <a:ext cx="9144000" cy="4114800"/>
          </a:xfrm>
        </p:spPr>
        <p:txBody>
          <a:bodyPr/>
          <a:lstStyle/>
          <a:p>
            <a:pPr>
              <a:spcBef>
                <a:spcPts val="1400"/>
              </a:spcBef>
              <a:spcAft>
                <a:spcPts val="1200"/>
              </a:spcAft>
            </a:pPr>
            <a:r>
              <a:rPr lang="en-US" dirty="0">
                <a:cs typeface="Arial"/>
              </a:rPr>
              <a:t>CNIPS will open for SY 2023–2024 annual updates on June 30, 2023</a:t>
            </a:r>
            <a:endParaRPr lang="en-US" dirty="0"/>
          </a:p>
          <a:p>
            <a:pPr lvl="1">
              <a:spcBef>
                <a:spcPts val="1400"/>
              </a:spcBef>
              <a:spcAft>
                <a:spcPts val="1200"/>
              </a:spcAft>
            </a:pPr>
            <a:r>
              <a:rPr lang="en-US" dirty="0">
                <a:cs typeface="Arial"/>
              </a:rPr>
              <a:t>Application packet must be approved before submitting a claim for reimbursement</a:t>
            </a:r>
          </a:p>
          <a:p>
            <a:pPr lvl="1">
              <a:spcBef>
                <a:spcPts val="1400"/>
              </a:spcBef>
              <a:spcAft>
                <a:spcPts val="1200"/>
              </a:spcAft>
            </a:pPr>
            <a:r>
              <a:rPr lang="en-US" dirty="0">
                <a:cs typeface="Arial"/>
              </a:rPr>
              <a:t>Note: Do not submit Seamless Summer applications for Summer 2024</a:t>
            </a:r>
          </a:p>
        </p:txBody>
      </p:sp>
    </p:spTree>
    <p:extLst>
      <p:ext uri="{BB962C8B-B14F-4D97-AF65-F5344CB8AC3E}">
        <p14:creationId xmlns:p14="http://schemas.microsoft.com/office/powerpoint/2010/main" val="1583867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5DEC-B610-B3E4-6743-074D1A2775C0}"/>
              </a:ext>
            </a:extLst>
          </p:cNvPr>
          <p:cNvSpPr>
            <a:spLocks noGrp="1"/>
          </p:cNvSpPr>
          <p:nvPr>
            <p:ph type="title"/>
          </p:nvPr>
        </p:nvSpPr>
        <p:spPr/>
        <p:txBody>
          <a:bodyPr/>
          <a:lstStyle/>
          <a:p>
            <a:r>
              <a:rPr lang="en-US" dirty="0">
                <a:cs typeface="Arial"/>
              </a:rPr>
              <a:t>Provision Application Deadlines for SY 2023–24</a:t>
            </a:r>
          </a:p>
        </p:txBody>
      </p:sp>
      <p:sp>
        <p:nvSpPr>
          <p:cNvPr id="3" name="Content Placeholder 2">
            <a:extLst>
              <a:ext uri="{FF2B5EF4-FFF2-40B4-BE49-F238E27FC236}">
                <a16:creationId xmlns:a16="http://schemas.microsoft.com/office/drawing/2014/main" id="{248D12F8-C374-2909-FC5E-F3B2754681C7}"/>
              </a:ext>
            </a:extLst>
          </p:cNvPr>
          <p:cNvSpPr>
            <a:spLocks noGrp="1"/>
          </p:cNvSpPr>
          <p:nvPr>
            <p:ph sz="half" idx="1"/>
          </p:nvPr>
        </p:nvSpPr>
        <p:spPr>
          <a:xfrm>
            <a:off x="2641600" y="2661424"/>
            <a:ext cx="4470400" cy="2869581"/>
          </a:xfrm>
        </p:spPr>
        <p:txBody>
          <a:bodyPr/>
          <a:lstStyle/>
          <a:p>
            <a:r>
              <a:rPr lang="en-US" b="1" dirty="0">
                <a:cs typeface="Arial"/>
              </a:rPr>
              <a:t>Due June 30, 2023:</a:t>
            </a:r>
            <a:endParaRPr lang="en-US" dirty="0">
              <a:cs typeface="Arial"/>
            </a:endParaRPr>
          </a:p>
          <a:p>
            <a:pPr lvl="1"/>
            <a:r>
              <a:rPr lang="en-US" dirty="0">
                <a:cs typeface="Arial"/>
              </a:rPr>
              <a:t>Community Eligibility Provision</a:t>
            </a:r>
          </a:p>
          <a:p>
            <a:pPr lvl="1"/>
            <a:r>
              <a:rPr lang="en-US" dirty="0">
                <a:cs typeface="Arial"/>
              </a:rPr>
              <a:t>Provision 2 </a:t>
            </a:r>
          </a:p>
          <a:p>
            <a:endParaRPr lang="en-US" b="1" dirty="0">
              <a:cs typeface="Arial"/>
            </a:endParaRPr>
          </a:p>
        </p:txBody>
      </p:sp>
      <p:pic>
        <p:nvPicPr>
          <p:cNvPr id="7" name="Content Placeholder 6">
            <a:extLst>
              <a:ext uri="{FF2B5EF4-FFF2-40B4-BE49-F238E27FC236}">
                <a16:creationId xmlns:a16="http://schemas.microsoft.com/office/drawing/2014/main" id="{32F76B67-1CDA-535C-33FE-AE43D0C4E5F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98986" y="2743201"/>
            <a:ext cx="3568700" cy="2362200"/>
          </a:xfrm>
        </p:spPr>
      </p:pic>
    </p:spTree>
    <p:extLst>
      <p:ext uri="{BB962C8B-B14F-4D97-AF65-F5344CB8AC3E}">
        <p14:creationId xmlns:p14="http://schemas.microsoft.com/office/powerpoint/2010/main" val="298336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5DEC-B610-B3E4-6743-074D1A2775C0}"/>
              </a:ext>
            </a:extLst>
          </p:cNvPr>
          <p:cNvSpPr>
            <a:spLocks noGrp="1"/>
          </p:cNvSpPr>
          <p:nvPr>
            <p:ph type="title"/>
          </p:nvPr>
        </p:nvSpPr>
        <p:spPr/>
        <p:txBody>
          <a:bodyPr/>
          <a:lstStyle/>
          <a:p>
            <a:r>
              <a:rPr lang="en-US" sz="4000" dirty="0">
                <a:cs typeface="Arial"/>
              </a:rPr>
              <a:t>Local School Wellness Policy (LSWP) </a:t>
            </a:r>
            <a:br>
              <a:rPr lang="en-US" sz="4000" dirty="0">
                <a:cs typeface="Arial"/>
              </a:rPr>
            </a:br>
            <a:r>
              <a:rPr lang="en-US" sz="4000" dirty="0">
                <a:cs typeface="Arial"/>
              </a:rPr>
              <a:t>Triennial Assessment (TEA) (1)</a:t>
            </a:r>
          </a:p>
        </p:txBody>
      </p:sp>
      <p:sp>
        <p:nvSpPr>
          <p:cNvPr id="3" name="Content Placeholder 2">
            <a:extLst>
              <a:ext uri="{FF2B5EF4-FFF2-40B4-BE49-F238E27FC236}">
                <a16:creationId xmlns:a16="http://schemas.microsoft.com/office/drawing/2014/main" id="{248D12F8-C374-2909-FC5E-F3B2754681C7}"/>
              </a:ext>
            </a:extLst>
          </p:cNvPr>
          <p:cNvSpPr>
            <a:spLocks noGrp="1"/>
          </p:cNvSpPr>
          <p:nvPr>
            <p:ph idx="1"/>
          </p:nvPr>
        </p:nvSpPr>
        <p:spPr/>
        <p:txBody>
          <a:bodyPr/>
          <a:lstStyle/>
          <a:p>
            <a:pPr>
              <a:spcBef>
                <a:spcPts val="1200"/>
              </a:spcBef>
              <a:spcAft>
                <a:spcPts val="1200"/>
              </a:spcAft>
            </a:pPr>
            <a:r>
              <a:rPr lang="en-US" dirty="0">
                <a:cs typeface="Arial"/>
              </a:rPr>
              <a:t>The LSWP TEA is </a:t>
            </a:r>
            <a:r>
              <a:rPr lang="en-US" b="1" dirty="0">
                <a:cs typeface="Arial"/>
              </a:rPr>
              <a:t>due</a:t>
            </a:r>
            <a:r>
              <a:rPr lang="en-US" dirty="0">
                <a:cs typeface="Arial"/>
              </a:rPr>
              <a:t> </a:t>
            </a:r>
            <a:r>
              <a:rPr lang="en-US" b="1" dirty="0">
                <a:cs typeface="Arial"/>
              </a:rPr>
              <a:t>June 30, 2023</a:t>
            </a:r>
            <a:endParaRPr lang="en-US" dirty="0">
              <a:cs typeface="Arial"/>
            </a:endParaRPr>
          </a:p>
          <a:p>
            <a:pPr lvl="1">
              <a:spcBef>
                <a:spcPts val="1200"/>
              </a:spcBef>
              <a:spcAft>
                <a:spcPts val="1200"/>
              </a:spcAft>
            </a:pPr>
            <a:r>
              <a:rPr lang="en-US" dirty="0">
                <a:latin typeface="Arial"/>
                <a:cs typeface="Arial"/>
              </a:rPr>
              <a:t>For all National School Lunch Program and School Breakfast Program school food authorities (SFA) in operation prior to June 30, 2020.</a:t>
            </a:r>
            <a:endParaRPr lang="en-US" dirty="0">
              <a:cs typeface="Arial"/>
            </a:endParaRPr>
          </a:p>
          <a:p>
            <a:pPr>
              <a:spcBef>
                <a:spcPts val="1200"/>
              </a:spcBef>
              <a:spcAft>
                <a:spcPts val="1200"/>
              </a:spcAft>
            </a:pPr>
            <a:r>
              <a:rPr lang="en-US" dirty="0">
                <a:latin typeface="Arial"/>
                <a:cs typeface="Arial"/>
              </a:rPr>
              <a:t>All COVID-19 LSWP TEA waivers </a:t>
            </a:r>
            <a:r>
              <a:rPr lang="en-US" b="1" dirty="0">
                <a:latin typeface="Arial"/>
                <a:cs typeface="Arial"/>
              </a:rPr>
              <a:t>expire</a:t>
            </a:r>
            <a:r>
              <a:rPr lang="en-US" dirty="0">
                <a:latin typeface="Arial"/>
                <a:cs typeface="Arial"/>
              </a:rPr>
              <a:t> on June 30th.</a:t>
            </a:r>
          </a:p>
          <a:p>
            <a:pPr>
              <a:spcBef>
                <a:spcPts val="1200"/>
              </a:spcBef>
              <a:spcAft>
                <a:spcPts val="1200"/>
              </a:spcAft>
            </a:pPr>
            <a:endParaRPr lang="en-US" dirty="0">
              <a:latin typeface="Arial"/>
              <a:cs typeface="Arial"/>
            </a:endParaRPr>
          </a:p>
          <a:p>
            <a:pPr marL="0" indent="0">
              <a:spcBef>
                <a:spcPts val="1000"/>
              </a:spcBef>
              <a:spcAft>
                <a:spcPts val="1000"/>
              </a:spcAft>
              <a:buNone/>
            </a:pPr>
            <a:endParaRPr lang="en-US" sz="2400" dirty="0">
              <a:latin typeface="Arial"/>
              <a:cs typeface="Arial"/>
            </a:endParaRPr>
          </a:p>
          <a:p>
            <a:endParaRPr lang="en-US" sz="2400" dirty="0">
              <a:latin typeface="Arial"/>
              <a:cs typeface="Arial"/>
            </a:endParaRPr>
          </a:p>
        </p:txBody>
      </p:sp>
    </p:spTree>
    <p:extLst>
      <p:ext uri="{BB962C8B-B14F-4D97-AF65-F5344CB8AC3E}">
        <p14:creationId xmlns:p14="http://schemas.microsoft.com/office/powerpoint/2010/main" val="3553132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BA0AE-C046-4470-10EA-3E9755B871CF}"/>
              </a:ext>
            </a:extLst>
          </p:cNvPr>
          <p:cNvSpPr>
            <a:spLocks noGrp="1"/>
          </p:cNvSpPr>
          <p:nvPr>
            <p:ph type="title"/>
          </p:nvPr>
        </p:nvSpPr>
        <p:spPr>
          <a:xfrm>
            <a:off x="2540000" y="277091"/>
            <a:ext cx="9144000" cy="1143000"/>
          </a:xfrm>
        </p:spPr>
        <p:txBody>
          <a:bodyPr/>
          <a:lstStyle/>
          <a:p>
            <a:r>
              <a:rPr lang="en-US" dirty="0">
                <a:cs typeface="Arial"/>
              </a:rPr>
              <a:t>LSWP TEA (2)</a:t>
            </a:r>
            <a:endParaRPr lang="en-US" dirty="0"/>
          </a:p>
        </p:txBody>
      </p:sp>
      <p:sp>
        <p:nvSpPr>
          <p:cNvPr id="3" name="Content Placeholder 2">
            <a:extLst>
              <a:ext uri="{FF2B5EF4-FFF2-40B4-BE49-F238E27FC236}">
                <a16:creationId xmlns:a16="http://schemas.microsoft.com/office/drawing/2014/main" id="{C4254548-8E80-2C75-9A4C-92D1FFCD3288}"/>
              </a:ext>
            </a:extLst>
          </p:cNvPr>
          <p:cNvSpPr>
            <a:spLocks noGrp="1"/>
          </p:cNvSpPr>
          <p:nvPr>
            <p:ph idx="1"/>
          </p:nvPr>
        </p:nvSpPr>
        <p:spPr>
          <a:xfrm>
            <a:off x="2540000" y="1627927"/>
            <a:ext cx="9144000" cy="4446302"/>
          </a:xfrm>
        </p:spPr>
        <p:txBody>
          <a:bodyPr/>
          <a:lstStyle/>
          <a:p>
            <a:pPr>
              <a:spcBef>
                <a:spcPts val="1200"/>
              </a:spcBef>
              <a:spcAft>
                <a:spcPts val="1200"/>
              </a:spcAft>
            </a:pPr>
            <a:r>
              <a:rPr lang="en-US" dirty="0">
                <a:cs typeface="Arial"/>
              </a:rPr>
              <a:t>The CDE does not collect LSWPs or TEAs. </a:t>
            </a:r>
            <a:endParaRPr lang="en-US" dirty="0"/>
          </a:p>
          <a:p>
            <a:pPr>
              <a:spcBef>
                <a:spcPts val="1200"/>
              </a:spcBef>
              <a:spcAft>
                <a:spcPts val="1200"/>
              </a:spcAft>
            </a:pPr>
            <a:r>
              <a:rPr lang="en-US" dirty="0">
                <a:cs typeface="Arial"/>
              </a:rPr>
              <a:t>Keep LSWP TEA documentation on file for your next Administrative Review.</a:t>
            </a:r>
          </a:p>
          <a:p>
            <a:pPr>
              <a:spcBef>
                <a:spcPts val="1200"/>
              </a:spcBef>
              <a:spcAft>
                <a:spcPts val="1200"/>
              </a:spcAft>
            </a:pPr>
            <a:r>
              <a:rPr lang="en-US" dirty="0">
                <a:cs typeface="Arial"/>
              </a:rPr>
              <a:t>LSWP TEA Template available at </a:t>
            </a:r>
            <a:r>
              <a:rPr lang="en-US" sz="2800" dirty="0">
                <a:solidFill>
                  <a:srgbClr val="0000FF"/>
                </a:solidFill>
                <a:cs typeface="Arial"/>
                <a:hlinkClick r:id="rId3" tooltip="Let's Eat Healthy Triennial Assessment Template for Local Educational Agencies web page"/>
              </a:rPr>
              <a:t>https://www.healthyeating.org/triennialassessment  </a:t>
            </a:r>
            <a:endParaRPr lang="en-US" sz="2800" dirty="0">
              <a:solidFill>
                <a:srgbClr val="0000FF"/>
              </a:solidFill>
              <a:cs typeface="Arial"/>
            </a:endParaRPr>
          </a:p>
          <a:p>
            <a:pPr>
              <a:spcBef>
                <a:spcPts val="1200"/>
              </a:spcBef>
              <a:spcAft>
                <a:spcPts val="1200"/>
              </a:spcAft>
            </a:pPr>
            <a:r>
              <a:rPr lang="en-US" dirty="0">
                <a:cs typeface="Arial"/>
              </a:rPr>
              <a:t>CDE LSWP web page: </a:t>
            </a:r>
            <a:r>
              <a:rPr lang="en-US" sz="2800" dirty="0">
                <a:cs typeface="Arial"/>
                <a:hlinkClick r:id="rId4" tooltip="CDE Local School Wellness Policy web page"/>
              </a:rPr>
              <a:t>https://www.cde.ca.gov/ls/nu/he/wellness.asp </a:t>
            </a:r>
            <a:endParaRPr lang="en-US" sz="2800" dirty="0">
              <a:cs typeface="Arial"/>
            </a:endParaRPr>
          </a:p>
          <a:p>
            <a:pPr marL="0" indent="0">
              <a:buNone/>
            </a:pPr>
            <a:endParaRPr lang="en-US" dirty="0">
              <a:cs typeface="Arial"/>
            </a:endParaRPr>
          </a:p>
        </p:txBody>
      </p:sp>
    </p:spTree>
    <p:extLst>
      <p:ext uri="{BB962C8B-B14F-4D97-AF65-F5344CB8AC3E}">
        <p14:creationId xmlns:p14="http://schemas.microsoft.com/office/powerpoint/2010/main" val="2032402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5DEC-B610-B3E4-6743-074D1A2775C0}"/>
              </a:ext>
            </a:extLst>
          </p:cNvPr>
          <p:cNvSpPr>
            <a:spLocks noGrp="1"/>
          </p:cNvSpPr>
          <p:nvPr>
            <p:ph type="title"/>
          </p:nvPr>
        </p:nvSpPr>
        <p:spPr>
          <a:xfrm>
            <a:off x="2540000" y="203200"/>
            <a:ext cx="9144000" cy="1143000"/>
          </a:xfrm>
        </p:spPr>
        <p:txBody>
          <a:bodyPr/>
          <a:lstStyle/>
          <a:p>
            <a:r>
              <a:rPr lang="en-US" sz="4000" dirty="0">
                <a:cs typeface="Arial"/>
              </a:rPr>
              <a:t>What Should You Do if You Can't Make the LSWP TEA Deadline?</a:t>
            </a:r>
          </a:p>
        </p:txBody>
      </p:sp>
      <p:sp>
        <p:nvSpPr>
          <p:cNvPr id="3" name="Content Placeholder 2">
            <a:extLst>
              <a:ext uri="{FF2B5EF4-FFF2-40B4-BE49-F238E27FC236}">
                <a16:creationId xmlns:a16="http://schemas.microsoft.com/office/drawing/2014/main" id="{248D12F8-C374-2909-FC5E-F3B2754681C7}"/>
              </a:ext>
            </a:extLst>
          </p:cNvPr>
          <p:cNvSpPr>
            <a:spLocks noGrp="1"/>
          </p:cNvSpPr>
          <p:nvPr>
            <p:ph idx="1"/>
          </p:nvPr>
        </p:nvSpPr>
        <p:spPr>
          <a:xfrm>
            <a:off x="2500923" y="1586914"/>
            <a:ext cx="9144000" cy="4553527"/>
          </a:xfrm>
        </p:spPr>
        <p:txBody>
          <a:bodyPr/>
          <a:lstStyle/>
          <a:p>
            <a:pPr>
              <a:spcBef>
                <a:spcPts val="1200"/>
              </a:spcBef>
              <a:spcAft>
                <a:spcPts val="1200"/>
              </a:spcAft>
            </a:pPr>
            <a:r>
              <a:rPr lang="en-US" sz="2800" dirty="0">
                <a:solidFill>
                  <a:srgbClr val="000000"/>
                </a:solidFill>
                <a:cs typeface="Arial"/>
              </a:rPr>
              <a:t>Continue to work on completing the TEA as soon as possible and keep all your documentation on file.</a:t>
            </a:r>
            <a:endParaRPr lang="en-US" dirty="0"/>
          </a:p>
          <a:p>
            <a:pPr>
              <a:spcBef>
                <a:spcPts val="1200"/>
              </a:spcBef>
              <a:spcAft>
                <a:spcPts val="1200"/>
              </a:spcAft>
            </a:pPr>
            <a:r>
              <a:rPr lang="en-US" sz="2800" dirty="0">
                <a:solidFill>
                  <a:srgbClr val="000000"/>
                </a:solidFill>
                <a:latin typeface="Arial"/>
                <a:cs typeface="Arial"/>
              </a:rPr>
              <a:t>You may receive corrective action for not completing the TEA at your next Administrative Review</a:t>
            </a:r>
            <a:r>
              <a:rPr lang="en-US" sz="2800" dirty="0">
                <a:solidFill>
                  <a:srgbClr val="000000"/>
                </a:solidFill>
                <a:cs typeface="Arial"/>
              </a:rPr>
              <a:t>.</a:t>
            </a:r>
          </a:p>
          <a:p>
            <a:pPr>
              <a:spcBef>
                <a:spcPts val="1200"/>
              </a:spcBef>
              <a:spcAft>
                <a:spcPts val="1200"/>
              </a:spcAft>
            </a:pPr>
            <a:r>
              <a:rPr lang="en-US" sz="2800" dirty="0">
                <a:latin typeface="Arial"/>
                <a:cs typeface="Arial"/>
              </a:rPr>
              <a:t>You will still have to conduct the next LSWP TEA three years from the June 30, 2023, deadline. </a:t>
            </a:r>
          </a:p>
          <a:p>
            <a:pPr>
              <a:spcBef>
                <a:spcPts val="1200"/>
              </a:spcBef>
              <a:spcAft>
                <a:spcPts val="1200"/>
              </a:spcAft>
            </a:pPr>
            <a:r>
              <a:rPr lang="en-US" sz="2800" dirty="0">
                <a:latin typeface="Arial"/>
                <a:cs typeface="Arial"/>
              </a:rPr>
              <a:t>If you have any additional questions, please contact the CDE at </a:t>
            </a:r>
            <a:r>
              <a:rPr lang="en-US" sz="2800" dirty="0">
                <a:latin typeface="Arial"/>
                <a:cs typeface="Arial"/>
                <a:hlinkClick r:id="rId3" tooltip="CDE Local School Wellness policy email address"/>
              </a:rPr>
              <a:t>lswp@cde.ca.gov</a:t>
            </a:r>
            <a:r>
              <a:rPr lang="en-US" sz="2800" dirty="0">
                <a:latin typeface="Arial"/>
                <a:cs typeface="Arial"/>
              </a:rPr>
              <a:t>.  </a:t>
            </a:r>
          </a:p>
          <a:p>
            <a:endParaRPr lang="en-US" sz="2800" dirty="0">
              <a:latin typeface="Arial"/>
              <a:cs typeface="Arial"/>
            </a:endParaRPr>
          </a:p>
        </p:txBody>
      </p:sp>
    </p:spTree>
    <p:extLst>
      <p:ext uri="{BB962C8B-B14F-4D97-AF65-F5344CB8AC3E}">
        <p14:creationId xmlns:p14="http://schemas.microsoft.com/office/powerpoint/2010/main" val="1994818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BC26C-EE80-413E-96F4-D060183F2EC2}"/>
              </a:ext>
            </a:extLst>
          </p:cNvPr>
          <p:cNvSpPr>
            <a:spLocks noGrp="1"/>
          </p:cNvSpPr>
          <p:nvPr>
            <p:ph type="title"/>
          </p:nvPr>
        </p:nvSpPr>
        <p:spPr>
          <a:xfrm>
            <a:off x="2540000" y="263236"/>
            <a:ext cx="9144000" cy="1143000"/>
          </a:xfrm>
        </p:spPr>
        <p:txBody>
          <a:bodyPr/>
          <a:lstStyle/>
          <a:p>
            <a:r>
              <a:rPr lang="en-US" dirty="0"/>
              <a:t>Food Service Management Company Contract Preapproval</a:t>
            </a:r>
          </a:p>
        </p:txBody>
      </p:sp>
      <p:sp>
        <p:nvSpPr>
          <p:cNvPr id="3" name="Content Placeholder 2">
            <a:extLst>
              <a:ext uri="{FF2B5EF4-FFF2-40B4-BE49-F238E27FC236}">
                <a16:creationId xmlns:a16="http://schemas.microsoft.com/office/drawing/2014/main" id="{2B29245B-14F2-4AF5-B553-C8CBE69AFAAB}"/>
              </a:ext>
            </a:extLst>
          </p:cNvPr>
          <p:cNvSpPr>
            <a:spLocks noGrp="1"/>
          </p:cNvSpPr>
          <p:nvPr>
            <p:ph idx="1"/>
          </p:nvPr>
        </p:nvSpPr>
        <p:spPr>
          <a:xfrm>
            <a:off x="2381956" y="1719759"/>
            <a:ext cx="9385300" cy="4114800"/>
          </a:xfrm>
        </p:spPr>
        <p:txBody>
          <a:bodyPr/>
          <a:lstStyle/>
          <a:p>
            <a:pPr>
              <a:spcBef>
                <a:spcPts val="0"/>
              </a:spcBef>
              <a:spcAft>
                <a:spcPts val="1200"/>
              </a:spcAft>
            </a:pPr>
            <a:r>
              <a:rPr lang="en-US" sz="2900" dirty="0">
                <a:cs typeface="Arial"/>
              </a:rPr>
              <a:t>Management Bulletin (MB) SNP-05-2023</a:t>
            </a:r>
          </a:p>
          <a:p>
            <a:pPr>
              <a:spcBef>
                <a:spcPts val="0"/>
              </a:spcBef>
              <a:spcAft>
                <a:spcPts val="1200"/>
              </a:spcAft>
            </a:pPr>
            <a:r>
              <a:rPr lang="en-US" sz="2900" dirty="0"/>
              <a:t>Updated process for contracts that include the Child and Adult Care Program (CACFP)</a:t>
            </a:r>
            <a:endParaRPr lang="en-US" sz="2900" dirty="0">
              <a:cs typeface="Arial"/>
            </a:endParaRPr>
          </a:p>
          <a:p>
            <a:pPr lvl="1">
              <a:spcBef>
                <a:spcPts val="0"/>
              </a:spcBef>
              <a:spcAft>
                <a:spcPts val="1200"/>
              </a:spcAft>
            </a:pPr>
            <a:r>
              <a:rPr lang="en-US" sz="2900" dirty="0">
                <a:cs typeface="Arial"/>
              </a:rPr>
              <a:t>Transfer of CACFP to the California Department of Social Services (CDSS) requires the addition of a contract addendum</a:t>
            </a:r>
          </a:p>
          <a:p>
            <a:pPr lvl="1">
              <a:spcBef>
                <a:spcPts val="0"/>
              </a:spcBef>
              <a:spcAft>
                <a:spcPts val="1200"/>
              </a:spcAft>
            </a:pPr>
            <a:r>
              <a:rPr lang="en-US" sz="2900" dirty="0">
                <a:cs typeface="Arial"/>
              </a:rPr>
              <a:t>Addendum includes CDSS requirements</a:t>
            </a:r>
          </a:p>
        </p:txBody>
      </p:sp>
    </p:spTree>
    <p:extLst>
      <p:ext uri="{BB962C8B-B14F-4D97-AF65-F5344CB8AC3E}">
        <p14:creationId xmlns:p14="http://schemas.microsoft.com/office/powerpoint/2010/main" val="1150299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Welcome</a:t>
            </a:r>
            <a:endParaRPr lang="en-US" b="1" dirty="0">
              <a:cs typeface="Arial"/>
            </a:endParaRPr>
          </a:p>
        </p:txBody>
      </p:sp>
      <p:sp>
        <p:nvSpPr>
          <p:cNvPr id="3" name="Content Placeholder 2"/>
          <p:cNvSpPr>
            <a:spLocks noGrp="1"/>
          </p:cNvSpPr>
          <p:nvPr>
            <p:ph sz="half" idx="1"/>
          </p:nvPr>
        </p:nvSpPr>
        <p:spPr/>
        <p:txBody>
          <a:bodyPr/>
          <a:lstStyle/>
          <a:p>
            <a:pPr marL="0" indent="0">
              <a:buNone/>
            </a:pPr>
            <a:r>
              <a:rPr lang="en-US" dirty="0"/>
              <a:t> Housekeeping:</a:t>
            </a:r>
          </a:p>
          <a:p>
            <a:pPr lvl="1">
              <a:buFont typeface="Arial"/>
              <a:buChar char="•"/>
            </a:pPr>
            <a:r>
              <a:rPr lang="en-US" sz="3200" dirty="0"/>
              <a:t>Lines muted</a:t>
            </a:r>
            <a:endParaRPr lang="en-US" sz="3200" dirty="0">
              <a:cs typeface="Arial"/>
            </a:endParaRPr>
          </a:p>
          <a:p>
            <a:pPr lvl="1">
              <a:buFont typeface="Arial"/>
              <a:buChar char="•"/>
            </a:pPr>
            <a:r>
              <a:rPr lang="en-US" sz="3200" dirty="0"/>
              <a:t>Links</a:t>
            </a:r>
            <a:r>
              <a:rPr lang="en-US" sz="3200" dirty="0">
                <a:ea typeface="+mn-lt"/>
                <a:cs typeface="+mn-lt"/>
              </a:rPr>
              <a:t> in chat</a:t>
            </a:r>
          </a:p>
          <a:p>
            <a:pPr lvl="1">
              <a:buFont typeface="Arial"/>
              <a:buChar char="•"/>
            </a:pPr>
            <a:r>
              <a:rPr lang="en-US" sz="3200" dirty="0">
                <a:ea typeface="+mn-lt"/>
                <a:cs typeface="+mn-lt"/>
              </a:rPr>
              <a:t>Live caption option</a:t>
            </a:r>
            <a:endParaRPr lang="en-US" dirty="0">
              <a:ea typeface="+mn-lt"/>
              <a:cs typeface="+mn-lt"/>
            </a:endParaRPr>
          </a:p>
          <a:p>
            <a:pPr lvl="1">
              <a:buFont typeface="Arial"/>
              <a:buChar char="•"/>
            </a:pPr>
            <a:r>
              <a:rPr lang="en-US" sz="3200" dirty="0"/>
              <a:t>Q&amp;A for questions</a:t>
            </a:r>
            <a:endParaRPr lang="en-US" sz="3200" dirty="0">
              <a:cs typeface="Arial"/>
            </a:endParaRPr>
          </a:p>
        </p:txBody>
      </p:sp>
      <p:pic>
        <p:nvPicPr>
          <p:cNvPr id="6" name="Content Placeholder 5" descr="Kim Frinzell, Nutrition Services Director having fun participating in Summer Meals Kickoff event in Yuba City. ">
            <a:extLst>
              <a:ext uri="{FF2B5EF4-FFF2-40B4-BE49-F238E27FC236}">
                <a16:creationId xmlns:a16="http://schemas.microsoft.com/office/drawing/2014/main" id="{F30D323E-6569-7A0F-AA44-4B2875404744}"/>
              </a:ext>
              <a:ext uri="{C183D7F6-B498-43B3-948B-1728B52AA6E4}">
                <adec:decorative xmlns:adec="http://schemas.microsoft.com/office/drawing/2017/decorative" val="0"/>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6992" t="7911" r="1949" b="2528"/>
          <a:stretch/>
        </p:blipFill>
        <p:spPr>
          <a:xfrm>
            <a:off x="7164045" y="1981200"/>
            <a:ext cx="4096220" cy="3469887"/>
          </a:xfrm>
        </p:spPr>
      </p:pic>
    </p:spTree>
    <p:extLst>
      <p:ext uri="{BB962C8B-B14F-4D97-AF65-F5344CB8AC3E}">
        <p14:creationId xmlns:p14="http://schemas.microsoft.com/office/powerpoint/2010/main" val="3040646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9678-40C4-8F14-BF95-5073E018CF24}"/>
              </a:ext>
            </a:extLst>
          </p:cNvPr>
          <p:cNvSpPr>
            <a:spLocks noGrp="1"/>
          </p:cNvSpPr>
          <p:nvPr>
            <p:ph type="title"/>
          </p:nvPr>
        </p:nvSpPr>
        <p:spPr>
          <a:xfrm>
            <a:off x="2482491" y="429753"/>
            <a:ext cx="9144000" cy="1143000"/>
          </a:xfrm>
        </p:spPr>
        <p:txBody>
          <a:bodyPr/>
          <a:lstStyle/>
          <a:p>
            <a:r>
              <a:rPr lang="en-US" dirty="0">
                <a:cs typeface="Arial"/>
              </a:rPr>
              <a:t>Buy American Provision (SB 490)</a:t>
            </a:r>
            <a:br>
              <a:rPr lang="en-US" dirty="0">
                <a:cs typeface="Arial"/>
              </a:rPr>
            </a:br>
            <a:endParaRPr lang="en-US" dirty="0">
              <a:cs typeface="Arial"/>
            </a:endParaRPr>
          </a:p>
        </p:txBody>
      </p:sp>
      <p:sp>
        <p:nvSpPr>
          <p:cNvPr id="3" name="Content Placeholder 2">
            <a:extLst>
              <a:ext uri="{FF2B5EF4-FFF2-40B4-BE49-F238E27FC236}">
                <a16:creationId xmlns:a16="http://schemas.microsoft.com/office/drawing/2014/main" id="{71253068-8866-1621-B093-38D38A12A597}"/>
              </a:ext>
            </a:extLst>
          </p:cNvPr>
          <p:cNvSpPr>
            <a:spLocks noGrp="1"/>
          </p:cNvSpPr>
          <p:nvPr>
            <p:ph idx="1"/>
          </p:nvPr>
        </p:nvSpPr>
        <p:spPr>
          <a:xfrm>
            <a:off x="2554377" y="1132936"/>
            <a:ext cx="9326880" cy="4114800"/>
          </a:xfrm>
        </p:spPr>
        <p:txBody>
          <a:bodyPr/>
          <a:lstStyle/>
          <a:p>
            <a:pPr marL="0" indent="0">
              <a:spcBef>
                <a:spcPts val="1400"/>
              </a:spcBef>
              <a:spcAft>
                <a:spcPts val="1200"/>
              </a:spcAft>
              <a:buNone/>
            </a:pPr>
            <a:r>
              <a:rPr lang="en-US" sz="2800" b="1" dirty="0">
                <a:cs typeface="Arial"/>
              </a:rPr>
              <a:t>Effective January 1, 2024 through January 1, 2029</a:t>
            </a:r>
            <a:endParaRPr lang="en-US" dirty="0">
              <a:cs typeface="Arial"/>
            </a:endParaRPr>
          </a:p>
          <a:p>
            <a:pPr>
              <a:spcBef>
                <a:spcPts val="0"/>
              </a:spcBef>
              <a:spcAft>
                <a:spcPts val="1200"/>
              </a:spcAft>
            </a:pPr>
            <a:r>
              <a:rPr lang="en-US" sz="2400" dirty="0">
                <a:cs typeface="Arial"/>
              </a:rPr>
              <a:t>Applies to local educational agencies (LEA) who receive over $1,000,000 in federal meal reimbursement annually</a:t>
            </a:r>
          </a:p>
          <a:p>
            <a:pPr>
              <a:spcBef>
                <a:spcPts val="0"/>
              </a:spcBef>
              <a:spcAft>
                <a:spcPts val="1200"/>
              </a:spcAft>
            </a:pPr>
            <a:r>
              <a:rPr lang="en-US" sz="2400" dirty="0">
                <a:cs typeface="Arial"/>
              </a:rPr>
              <a:t>Requires LEAs to only purchase agricultural food products grown, packaged and processed domestically with </a:t>
            </a:r>
          </a:p>
          <a:p>
            <a:pPr>
              <a:spcBef>
                <a:spcPts val="0"/>
              </a:spcBef>
              <a:spcAft>
                <a:spcPts val="1200"/>
              </a:spcAft>
            </a:pPr>
            <a:r>
              <a:rPr lang="en-US" sz="2400" dirty="0">
                <a:cs typeface="Arial"/>
              </a:rPr>
              <a:t>Three exceptions: </a:t>
            </a:r>
          </a:p>
          <a:p>
            <a:pPr lvl="1">
              <a:spcBef>
                <a:spcPts val="0"/>
              </a:spcBef>
              <a:spcAft>
                <a:spcPts val="1200"/>
              </a:spcAft>
            </a:pPr>
            <a:r>
              <a:rPr lang="en-US" sz="2400" dirty="0">
                <a:cs typeface="Arial"/>
              </a:rPr>
              <a:t>Price </a:t>
            </a:r>
            <a:endParaRPr lang="en-US" dirty="0"/>
          </a:p>
          <a:p>
            <a:pPr lvl="1">
              <a:spcBef>
                <a:spcPts val="0"/>
              </a:spcBef>
              <a:spcAft>
                <a:spcPts val="1200"/>
              </a:spcAft>
            </a:pPr>
            <a:r>
              <a:rPr lang="en-US" sz="2400" dirty="0">
                <a:cs typeface="Arial"/>
              </a:rPr>
              <a:t>Quality </a:t>
            </a:r>
            <a:endParaRPr lang="en-US" dirty="0"/>
          </a:p>
          <a:p>
            <a:pPr lvl="1">
              <a:spcBef>
                <a:spcPts val="0"/>
              </a:spcBef>
              <a:spcAft>
                <a:spcPts val="1200"/>
              </a:spcAft>
            </a:pPr>
            <a:r>
              <a:rPr lang="en-US" sz="2400" dirty="0">
                <a:cs typeface="Arial"/>
              </a:rPr>
              <a:t>Insufficient quantities </a:t>
            </a:r>
          </a:p>
          <a:p>
            <a:pPr>
              <a:spcBef>
                <a:spcPts val="0"/>
              </a:spcBef>
              <a:spcAft>
                <a:spcPts val="1200"/>
              </a:spcAft>
            </a:pPr>
            <a:r>
              <a:rPr lang="en-US" sz="2400" dirty="0">
                <a:cs typeface="Arial"/>
              </a:rPr>
              <a:t>Does not apply to contracts already in place on January 1, 2024. </a:t>
            </a:r>
          </a:p>
          <a:p>
            <a:endParaRPr lang="en-US" sz="2800" b="1" dirty="0">
              <a:cs typeface="Arial"/>
            </a:endParaRPr>
          </a:p>
        </p:txBody>
      </p:sp>
    </p:spTree>
    <p:extLst>
      <p:ext uri="{BB962C8B-B14F-4D97-AF65-F5344CB8AC3E}">
        <p14:creationId xmlns:p14="http://schemas.microsoft.com/office/powerpoint/2010/main" val="1688339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075B-97E3-A9C1-BF59-4E11647B08CD}"/>
              </a:ext>
            </a:extLst>
          </p:cNvPr>
          <p:cNvSpPr>
            <a:spLocks noGrp="1"/>
          </p:cNvSpPr>
          <p:nvPr>
            <p:ph type="title"/>
          </p:nvPr>
        </p:nvSpPr>
        <p:spPr>
          <a:xfrm>
            <a:off x="2266031" y="803015"/>
            <a:ext cx="9503433" cy="1143000"/>
          </a:xfrm>
        </p:spPr>
        <p:txBody>
          <a:bodyPr/>
          <a:lstStyle/>
          <a:p>
            <a:r>
              <a:rPr lang="en-US" sz="4000" dirty="0"/>
              <a:t>AB 778 Institutional Purchasers: Purchase of California-grown Agricultural Food Products</a:t>
            </a:r>
            <a:endParaRPr lang="en-US" sz="4000" dirty="0">
              <a:solidFill>
                <a:srgbClr val="FF0000"/>
              </a:solidFill>
              <a:cs typeface="Arial"/>
            </a:endParaRPr>
          </a:p>
          <a:p>
            <a:endParaRPr lang="en-US" dirty="0">
              <a:solidFill>
                <a:srgbClr val="FF0000"/>
              </a:solidFill>
              <a:cs typeface="Arial"/>
            </a:endParaRPr>
          </a:p>
        </p:txBody>
      </p:sp>
      <p:sp>
        <p:nvSpPr>
          <p:cNvPr id="3" name="Content Placeholder 2">
            <a:extLst>
              <a:ext uri="{FF2B5EF4-FFF2-40B4-BE49-F238E27FC236}">
                <a16:creationId xmlns:a16="http://schemas.microsoft.com/office/drawing/2014/main" id="{BC8F5950-CEB7-3732-32DE-4079D61A41E2}"/>
              </a:ext>
            </a:extLst>
          </p:cNvPr>
          <p:cNvSpPr>
            <a:spLocks noGrp="1"/>
          </p:cNvSpPr>
          <p:nvPr>
            <p:ph idx="1"/>
          </p:nvPr>
        </p:nvSpPr>
        <p:spPr>
          <a:xfrm>
            <a:off x="2271184" y="1943100"/>
            <a:ext cx="9588500" cy="5626100"/>
          </a:xfrm>
        </p:spPr>
        <p:txBody>
          <a:bodyPr/>
          <a:lstStyle/>
          <a:p>
            <a:r>
              <a:rPr lang="en-US" sz="2800" dirty="0">
                <a:cs typeface="Arial"/>
              </a:rPr>
              <a:t>Include CA grown in solicitations and bids for agricultural food products.</a:t>
            </a:r>
          </a:p>
          <a:p>
            <a:r>
              <a:rPr lang="en-US" sz="2800" dirty="0">
                <a:cs typeface="Arial"/>
              </a:rPr>
              <a:t>Accept the bid for a CA grown item before accepting a bid for a domestic item grown outside the state when both conditions are met:</a:t>
            </a:r>
          </a:p>
          <a:p>
            <a:pPr marL="914400" lvl="1" indent="-514350">
              <a:buAutoNum type="arabicParenR"/>
            </a:pPr>
            <a:r>
              <a:rPr lang="en-US" dirty="0">
                <a:cs typeface="Arial"/>
              </a:rPr>
              <a:t>The CA grown food does not exceed the lowest bid for a domestic product produced outside the state.</a:t>
            </a:r>
          </a:p>
          <a:p>
            <a:pPr marL="914400" lvl="1" indent="-514350">
              <a:buAutoNum type="arabicParenR"/>
            </a:pPr>
            <a:r>
              <a:rPr lang="en-US" dirty="0">
                <a:cs typeface="Arial"/>
              </a:rPr>
              <a:t>The quality of the CA grown food is comparable to the domestic items produced in another state.</a:t>
            </a:r>
          </a:p>
          <a:p>
            <a:endParaRPr lang="en-US" sz="2400" dirty="0">
              <a:cs typeface="Arial"/>
            </a:endParaRPr>
          </a:p>
        </p:txBody>
      </p:sp>
    </p:spTree>
    <p:extLst>
      <p:ext uri="{BB962C8B-B14F-4D97-AF65-F5344CB8AC3E}">
        <p14:creationId xmlns:p14="http://schemas.microsoft.com/office/powerpoint/2010/main" val="292052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EF07-7E4A-7E53-4861-0FD2ADE26EEA}"/>
              </a:ext>
            </a:extLst>
          </p:cNvPr>
          <p:cNvSpPr>
            <a:spLocks noGrp="1"/>
          </p:cNvSpPr>
          <p:nvPr>
            <p:ph type="title"/>
          </p:nvPr>
        </p:nvSpPr>
        <p:spPr/>
        <p:txBody>
          <a:bodyPr/>
          <a:lstStyle/>
          <a:p>
            <a:r>
              <a:rPr lang="en-US" dirty="0">
                <a:cs typeface="Arial"/>
              </a:rPr>
              <a:t>Reminder: Proposition 12 </a:t>
            </a:r>
            <a:br>
              <a:rPr lang="en-US" dirty="0">
                <a:cs typeface="Arial"/>
              </a:rPr>
            </a:br>
            <a:r>
              <a:rPr lang="en-US" dirty="0">
                <a:cs typeface="Arial"/>
              </a:rPr>
              <a:t>Animal Care Program (1)</a:t>
            </a:r>
            <a:endParaRPr lang="en-US" dirty="0"/>
          </a:p>
        </p:txBody>
      </p:sp>
      <p:sp>
        <p:nvSpPr>
          <p:cNvPr id="3" name="Content Placeholder 2">
            <a:extLst>
              <a:ext uri="{FF2B5EF4-FFF2-40B4-BE49-F238E27FC236}">
                <a16:creationId xmlns:a16="http://schemas.microsoft.com/office/drawing/2014/main" id="{AD037EEF-499F-D008-EA05-D294E8DD59F5}"/>
              </a:ext>
            </a:extLst>
          </p:cNvPr>
          <p:cNvSpPr>
            <a:spLocks noGrp="1"/>
          </p:cNvSpPr>
          <p:nvPr>
            <p:ph idx="1"/>
          </p:nvPr>
        </p:nvSpPr>
        <p:spPr>
          <a:xfrm>
            <a:off x="2358079" y="2095452"/>
            <a:ext cx="9417169" cy="4114800"/>
          </a:xfrm>
        </p:spPr>
        <p:txBody>
          <a:bodyPr/>
          <a:lstStyle/>
          <a:p>
            <a:pPr>
              <a:spcBef>
                <a:spcPts val="0"/>
              </a:spcBef>
              <a:spcAft>
                <a:spcPts val="1200"/>
              </a:spcAft>
            </a:pPr>
            <a:r>
              <a:rPr lang="en-US" sz="2800" dirty="0">
                <a:cs typeface="Arial"/>
              </a:rPr>
              <a:t>For Egg and Pork Purchases, Effective September 1, 2022, </a:t>
            </a:r>
            <a:endParaRPr lang="en-US" dirty="0">
              <a:cs typeface="Arial"/>
            </a:endParaRPr>
          </a:p>
          <a:p>
            <a:pPr lvl="1">
              <a:spcBef>
                <a:spcPts val="0"/>
              </a:spcBef>
              <a:spcAft>
                <a:spcPts val="1200"/>
              </a:spcAft>
            </a:pPr>
            <a:r>
              <a:rPr lang="en-US" dirty="0">
                <a:cs typeface="Arial"/>
              </a:rPr>
              <a:t>Federal purchases in California, such as those made by the USDA for the USDA Foods Program, are exempt from the regulation  </a:t>
            </a:r>
          </a:p>
          <a:p>
            <a:pPr lvl="1">
              <a:spcBef>
                <a:spcPts val="0"/>
              </a:spcBef>
              <a:spcAft>
                <a:spcPts val="1200"/>
              </a:spcAft>
            </a:pPr>
            <a:r>
              <a:rPr lang="en-US" dirty="0">
                <a:cs typeface="Arial"/>
              </a:rPr>
              <a:t>Commercial purchases of shelled or liquid eggs and pork meat must comply with the requirements of the Final Rule</a:t>
            </a:r>
          </a:p>
          <a:p>
            <a:endParaRPr lang="en-US" sz="2800" dirty="0">
              <a:cs typeface="Arial"/>
            </a:endParaRPr>
          </a:p>
          <a:p>
            <a:endParaRPr lang="en-US" sz="2800" dirty="0">
              <a:cs typeface="Arial"/>
            </a:endParaRPr>
          </a:p>
          <a:p>
            <a:endParaRPr lang="en-US" sz="1200" dirty="0">
              <a:cs typeface="Arial"/>
            </a:endParaRPr>
          </a:p>
        </p:txBody>
      </p:sp>
    </p:spTree>
    <p:extLst>
      <p:ext uri="{BB962C8B-B14F-4D97-AF65-F5344CB8AC3E}">
        <p14:creationId xmlns:p14="http://schemas.microsoft.com/office/powerpoint/2010/main" val="1973974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EF07-7E4A-7E53-4861-0FD2ADE26EEA}"/>
              </a:ext>
            </a:extLst>
          </p:cNvPr>
          <p:cNvSpPr>
            <a:spLocks noGrp="1"/>
          </p:cNvSpPr>
          <p:nvPr>
            <p:ph type="title"/>
          </p:nvPr>
        </p:nvSpPr>
        <p:spPr/>
        <p:txBody>
          <a:bodyPr/>
          <a:lstStyle/>
          <a:p>
            <a:r>
              <a:rPr lang="en-US" dirty="0">
                <a:cs typeface="Arial"/>
              </a:rPr>
              <a:t>Reminder: Proposition 12 </a:t>
            </a:r>
            <a:br>
              <a:rPr lang="en-US" dirty="0">
                <a:cs typeface="Arial"/>
              </a:rPr>
            </a:br>
            <a:r>
              <a:rPr lang="en-US" dirty="0">
                <a:cs typeface="Arial"/>
              </a:rPr>
              <a:t>Animal Care Program (2)</a:t>
            </a:r>
            <a:endParaRPr lang="en-US" dirty="0"/>
          </a:p>
        </p:txBody>
      </p:sp>
      <p:sp>
        <p:nvSpPr>
          <p:cNvPr id="3" name="Content Placeholder 2">
            <a:extLst>
              <a:ext uri="{FF2B5EF4-FFF2-40B4-BE49-F238E27FC236}">
                <a16:creationId xmlns:a16="http://schemas.microsoft.com/office/drawing/2014/main" id="{AD037EEF-499F-D008-EA05-D294E8DD59F5}"/>
              </a:ext>
            </a:extLst>
          </p:cNvPr>
          <p:cNvSpPr>
            <a:spLocks noGrp="1"/>
          </p:cNvSpPr>
          <p:nvPr>
            <p:ph idx="1"/>
          </p:nvPr>
        </p:nvSpPr>
        <p:spPr>
          <a:xfrm>
            <a:off x="2398719" y="2207212"/>
            <a:ext cx="9417169" cy="4114800"/>
          </a:xfrm>
        </p:spPr>
        <p:txBody>
          <a:bodyPr/>
          <a:lstStyle/>
          <a:p>
            <a:pPr>
              <a:spcBef>
                <a:spcPts val="20"/>
              </a:spcBef>
            </a:pPr>
            <a:r>
              <a:rPr lang="en-US" sz="2800" dirty="0">
                <a:cs typeface="Arial"/>
              </a:rPr>
              <a:t>CDE Management Bulletin FDP-03-2022, Proposition 12 Final Rule, the Farm Animal Confinement Initiative </a:t>
            </a:r>
            <a:r>
              <a:rPr lang="en-US" sz="2800" dirty="0">
                <a:cs typeface="Arial"/>
                <a:hlinkClick r:id="rId3" tooltip="CDE Management Bulletin FDP-03-2022, Proposition 12 Final Rule, the Farm Animal Confinement Initiative web page"/>
              </a:rPr>
              <a:t>https://www.cde.ca.gov/ls/nu/fd/mb-fdp-03-2022-a.asp</a:t>
            </a:r>
            <a:endParaRPr lang="en-US" sz="2800" dirty="0">
              <a:cs typeface="Arial"/>
            </a:endParaRPr>
          </a:p>
          <a:p>
            <a:pPr>
              <a:spcBef>
                <a:spcPts val="20"/>
              </a:spcBef>
            </a:pPr>
            <a:endParaRPr lang="en-US" sz="2800" dirty="0">
              <a:cs typeface="Arial"/>
            </a:endParaRPr>
          </a:p>
          <a:p>
            <a:r>
              <a:rPr lang="en-US" sz="2800" dirty="0">
                <a:cs typeface="Arial"/>
              </a:rPr>
              <a:t>California Department of Food and Agriculture Animal Care Program, Proposition 12, Farm Animal Confinement web page </a:t>
            </a:r>
            <a:r>
              <a:rPr lang="en-US" sz="2800" dirty="0">
                <a:hlinkClick r:id="rId4" tooltip="CDFA - Animal Care Program Proposition 12, Farm Animal Confinement web page"/>
              </a:rPr>
              <a:t>https://www.cdfa.ca.gov/AHFSS/AnimalCare/</a:t>
            </a:r>
            <a:r>
              <a:rPr lang="en-US" sz="2800" dirty="0">
                <a:hlinkClick r:id="rId4"/>
              </a:rPr>
              <a:t> </a:t>
            </a:r>
            <a:r>
              <a:rPr lang="en-US" sz="2800" dirty="0"/>
              <a:t> </a:t>
            </a:r>
            <a:r>
              <a:rPr lang="en-US" sz="2800" dirty="0">
                <a:cs typeface="Arial"/>
              </a:rPr>
              <a:t> </a:t>
            </a:r>
          </a:p>
          <a:p>
            <a:endParaRPr lang="en-US" sz="2800" dirty="0">
              <a:cs typeface="Arial"/>
            </a:endParaRPr>
          </a:p>
          <a:p>
            <a:endParaRPr lang="en-US" sz="1200" dirty="0">
              <a:cs typeface="Arial"/>
            </a:endParaRPr>
          </a:p>
        </p:txBody>
      </p:sp>
    </p:spTree>
    <p:extLst>
      <p:ext uri="{BB962C8B-B14F-4D97-AF65-F5344CB8AC3E}">
        <p14:creationId xmlns:p14="http://schemas.microsoft.com/office/powerpoint/2010/main" val="3657208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C7A9-A9CF-0130-E475-DA756E2682D1}"/>
              </a:ext>
            </a:extLst>
          </p:cNvPr>
          <p:cNvSpPr>
            <a:spLocks noGrp="1"/>
          </p:cNvSpPr>
          <p:nvPr>
            <p:ph type="title"/>
          </p:nvPr>
        </p:nvSpPr>
        <p:spPr>
          <a:xfrm>
            <a:off x="2540000" y="172720"/>
            <a:ext cx="9144000" cy="1143000"/>
          </a:xfrm>
        </p:spPr>
        <p:txBody>
          <a:bodyPr/>
          <a:lstStyle/>
          <a:p>
            <a:r>
              <a:rPr lang="en-US" dirty="0">
                <a:ea typeface="+mj-lt"/>
                <a:cs typeface="+mj-lt"/>
              </a:rPr>
              <a:t>Leftover Food Donation in the School Nutrition Programs</a:t>
            </a:r>
            <a:endParaRPr lang="en-US" dirty="0"/>
          </a:p>
        </p:txBody>
      </p:sp>
      <p:sp>
        <p:nvSpPr>
          <p:cNvPr id="3" name="Content Placeholder 2">
            <a:extLst>
              <a:ext uri="{FF2B5EF4-FFF2-40B4-BE49-F238E27FC236}">
                <a16:creationId xmlns:a16="http://schemas.microsoft.com/office/drawing/2014/main" id="{7D2BB4EC-4EFB-DD50-4D39-F30A31D9F189}"/>
              </a:ext>
            </a:extLst>
          </p:cNvPr>
          <p:cNvSpPr>
            <a:spLocks noGrp="1"/>
          </p:cNvSpPr>
          <p:nvPr>
            <p:ph idx="1"/>
          </p:nvPr>
        </p:nvSpPr>
        <p:spPr>
          <a:xfrm>
            <a:off x="2540000" y="1473200"/>
            <a:ext cx="9144000" cy="4114800"/>
          </a:xfrm>
        </p:spPr>
        <p:txBody>
          <a:bodyPr/>
          <a:lstStyle/>
          <a:p>
            <a:pPr>
              <a:spcBef>
                <a:spcPts val="1400"/>
              </a:spcBef>
              <a:spcAft>
                <a:spcPts val="1200"/>
              </a:spcAft>
            </a:pPr>
            <a:r>
              <a:rPr lang="en-US" sz="2800" dirty="0">
                <a:cs typeface="Arial"/>
              </a:rPr>
              <a:t>Updates to the Bill Emerson Good Samaritan Food Donation Act did </a:t>
            </a:r>
            <a:r>
              <a:rPr lang="en-US" sz="2800" b="1" dirty="0">
                <a:cs typeface="Arial"/>
              </a:rPr>
              <a:t>not change</a:t>
            </a:r>
            <a:r>
              <a:rPr lang="en-US" sz="2800" dirty="0">
                <a:cs typeface="Arial"/>
              </a:rPr>
              <a:t> for SFAs.</a:t>
            </a:r>
            <a:endParaRPr lang="en-US" sz="1600" dirty="0">
              <a:cs typeface="Arial"/>
            </a:endParaRPr>
          </a:p>
          <a:p>
            <a:pPr lvl="1">
              <a:spcBef>
                <a:spcPts val="1400"/>
              </a:spcBef>
              <a:spcAft>
                <a:spcPts val="1200"/>
              </a:spcAft>
            </a:pPr>
            <a:r>
              <a:rPr lang="en-US" b="1" dirty="0">
                <a:cs typeface="Arial"/>
              </a:rPr>
              <a:t>Allowed:</a:t>
            </a:r>
            <a:r>
              <a:rPr lang="en-US" dirty="0">
                <a:cs typeface="Arial"/>
              </a:rPr>
              <a:t> food donations to food banks and other charitable organizations</a:t>
            </a:r>
          </a:p>
          <a:p>
            <a:pPr lvl="1">
              <a:spcBef>
                <a:spcPts val="1400"/>
              </a:spcBef>
              <a:spcAft>
                <a:spcPts val="1200"/>
              </a:spcAft>
            </a:pPr>
            <a:r>
              <a:rPr lang="en-US" b="1" dirty="0">
                <a:cs typeface="Arial"/>
              </a:rPr>
              <a:t>Not Allowed: </a:t>
            </a:r>
            <a:r>
              <a:rPr lang="en-US" dirty="0">
                <a:cs typeface="Arial"/>
              </a:rPr>
              <a:t>food donations directly to end recipients</a:t>
            </a:r>
          </a:p>
          <a:p>
            <a:pPr lvl="2">
              <a:spcBef>
                <a:spcPts val="1400"/>
              </a:spcBef>
              <a:spcAft>
                <a:spcPts val="1200"/>
              </a:spcAft>
            </a:pPr>
            <a:r>
              <a:rPr lang="en-US" dirty="0">
                <a:cs typeface="Arial"/>
              </a:rPr>
              <a:t>This is restricted by the National School Lunch Act</a:t>
            </a:r>
            <a:endParaRPr lang="en-US" dirty="0"/>
          </a:p>
        </p:txBody>
      </p:sp>
    </p:spTree>
    <p:extLst>
      <p:ext uri="{BB962C8B-B14F-4D97-AF65-F5344CB8AC3E}">
        <p14:creationId xmlns:p14="http://schemas.microsoft.com/office/powerpoint/2010/main" val="1308222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933A-3531-131C-431C-62AAB581E062}"/>
              </a:ext>
            </a:extLst>
          </p:cNvPr>
          <p:cNvSpPr>
            <a:spLocks noGrp="1"/>
          </p:cNvSpPr>
          <p:nvPr>
            <p:ph type="title"/>
          </p:nvPr>
        </p:nvSpPr>
        <p:spPr>
          <a:xfrm>
            <a:off x="2149231" y="573476"/>
            <a:ext cx="9808307" cy="1143000"/>
          </a:xfrm>
        </p:spPr>
        <p:txBody>
          <a:bodyPr/>
          <a:lstStyle/>
          <a:p>
            <a:r>
              <a:rPr lang="en-US" dirty="0">
                <a:cs typeface="Arial"/>
              </a:rPr>
              <a:t>Food Distribution Program (FDP)</a:t>
            </a:r>
            <a:br>
              <a:rPr lang="en-US" dirty="0">
                <a:cs typeface="Arial"/>
              </a:rPr>
            </a:br>
            <a:r>
              <a:rPr lang="en-US" dirty="0">
                <a:cs typeface="Arial"/>
              </a:rPr>
              <a:t> Administrative Fee Suspension </a:t>
            </a:r>
            <a:br>
              <a:rPr lang="en-US" dirty="0">
                <a:cs typeface="Arial"/>
              </a:rPr>
            </a:br>
            <a:r>
              <a:rPr lang="en-US" dirty="0">
                <a:cs typeface="Arial"/>
              </a:rPr>
              <a:t>for SY 2023–2024 (1)</a:t>
            </a:r>
            <a:endParaRPr lang="en-US" dirty="0"/>
          </a:p>
        </p:txBody>
      </p:sp>
      <p:sp>
        <p:nvSpPr>
          <p:cNvPr id="3" name="Content Placeholder 2">
            <a:extLst>
              <a:ext uri="{FF2B5EF4-FFF2-40B4-BE49-F238E27FC236}">
                <a16:creationId xmlns:a16="http://schemas.microsoft.com/office/drawing/2014/main" id="{734FF79B-1FFE-693A-CAC7-42692BC89AEF}"/>
              </a:ext>
            </a:extLst>
          </p:cNvPr>
          <p:cNvSpPr>
            <a:spLocks noGrp="1"/>
          </p:cNvSpPr>
          <p:nvPr>
            <p:ph idx="1"/>
          </p:nvPr>
        </p:nvSpPr>
        <p:spPr>
          <a:xfrm>
            <a:off x="2413000" y="2332892"/>
            <a:ext cx="9651999" cy="4114800"/>
          </a:xfrm>
        </p:spPr>
        <p:txBody>
          <a:bodyPr/>
          <a:lstStyle/>
          <a:p>
            <a:pPr>
              <a:spcBef>
                <a:spcPts val="1400"/>
              </a:spcBef>
              <a:spcAft>
                <a:spcPts val="1200"/>
              </a:spcAft>
            </a:pPr>
            <a:r>
              <a:rPr lang="en-US" sz="2800" dirty="0">
                <a:solidFill>
                  <a:srgbClr val="000000"/>
                </a:solidFill>
                <a:cs typeface="Arial"/>
              </a:rPr>
              <a:t>Suspension of the administrative fee ($0.90 per case or case equivalent) will continue in SY 2023-2024 only</a:t>
            </a:r>
          </a:p>
          <a:p>
            <a:pPr lvl="1">
              <a:spcBef>
                <a:spcPts val="1400"/>
              </a:spcBef>
              <a:spcAft>
                <a:spcPts val="1200"/>
              </a:spcAft>
            </a:pPr>
            <a:r>
              <a:rPr lang="en-US" sz="2400" dirty="0">
                <a:solidFill>
                  <a:srgbClr val="000000"/>
                </a:solidFill>
                <a:cs typeface="Arial"/>
              </a:rPr>
              <a:t>Direct delivery products</a:t>
            </a:r>
          </a:p>
          <a:p>
            <a:pPr lvl="1">
              <a:spcBef>
                <a:spcPts val="1400"/>
              </a:spcBef>
              <a:spcAft>
                <a:spcPts val="1200"/>
              </a:spcAft>
            </a:pPr>
            <a:r>
              <a:rPr lang="en-US" sz="2400" dirty="0">
                <a:solidFill>
                  <a:srgbClr val="000000"/>
                </a:solidFill>
                <a:cs typeface="Arial"/>
              </a:rPr>
              <a:t>Bulk foods to processors</a:t>
            </a:r>
          </a:p>
          <a:p>
            <a:pPr>
              <a:spcBef>
                <a:spcPts val="1400"/>
              </a:spcBef>
              <a:spcAft>
                <a:spcPts val="1200"/>
              </a:spcAft>
            </a:pPr>
            <a:r>
              <a:rPr lang="en-US" sz="2800" dirty="0">
                <a:solidFill>
                  <a:srgbClr val="000000"/>
                </a:solidFill>
                <a:cs typeface="Arial"/>
              </a:rPr>
              <a:t>Temporary: SFAs are encouraged to budget for these fees in future years</a:t>
            </a:r>
          </a:p>
        </p:txBody>
      </p:sp>
    </p:spTree>
    <p:extLst>
      <p:ext uri="{BB962C8B-B14F-4D97-AF65-F5344CB8AC3E}">
        <p14:creationId xmlns:p14="http://schemas.microsoft.com/office/powerpoint/2010/main" val="2087785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C0E5-1F8D-0E30-A131-086B85DE7A6B}"/>
              </a:ext>
            </a:extLst>
          </p:cNvPr>
          <p:cNvSpPr>
            <a:spLocks noGrp="1"/>
          </p:cNvSpPr>
          <p:nvPr>
            <p:ph type="title"/>
          </p:nvPr>
        </p:nvSpPr>
        <p:spPr>
          <a:xfrm>
            <a:off x="2540000" y="294640"/>
            <a:ext cx="9144000" cy="1143000"/>
          </a:xfrm>
        </p:spPr>
        <p:txBody>
          <a:bodyPr/>
          <a:lstStyle/>
          <a:p>
            <a:r>
              <a:rPr lang="en-US" dirty="0">
                <a:cs typeface="Arial"/>
              </a:rPr>
              <a:t>FDP Administrative Fee Suspension for SY 2023-2024 (2)</a:t>
            </a:r>
            <a:endParaRPr lang="en-US" dirty="0"/>
          </a:p>
        </p:txBody>
      </p:sp>
      <p:graphicFrame>
        <p:nvGraphicFramePr>
          <p:cNvPr id="4" name="Table 4" descr="SY 2023-24 FDP Administrative Fee Suspension.  For bulk and direct delivery USDA Foods the per case fee is zero for USDA foods delivered by the State Distribution Centers the delivery fee is $1.95 per case. ">
            <a:extLst>
              <a:ext uri="{FF2B5EF4-FFF2-40B4-BE49-F238E27FC236}">
                <a16:creationId xmlns:a16="http://schemas.microsoft.com/office/drawing/2014/main" id="{EA378FA7-6C65-2AAB-FA10-48CC9D2EF77C}"/>
              </a:ext>
            </a:extLst>
          </p:cNvPr>
          <p:cNvGraphicFramePr>
            <a:graphicFrameLocks noGrp="1"/>
          </p:cNvGraphicFramePr>
          <p:nvPr>
            <p:ph idx="1"/>
            <p:extLst>
              <p:ext uri="{D42A27DB-BD31-4B8C-83A1-F6EECF244321}">
                <p14:modId xmlns:p14="http://schemas.microsoft.com/office/powerpoint/2010/main" val="1847183006"/>
              </p:ext>
            </p:extLst>
          </p:nvPr>
        </p:nvGraphicFramePr>
        <p:xfrm>
          <a:off x="2611120" y="1744980"/>
          <a:ext cx="9280749" cy="3745811"/>
        </p:xfrm>
        <a:graphic>
          <a:graphicData uri="http://schemas.openxmlformats.org/drawingml/2006/table">
            <a:tbl>
              <a:tblPr firstRow="1" bandRow="1">
                <a:tableStyleId>{5C22544A-7EE6-4342-B048-85BDC9FD1C3A}</a:tableStyleId>
              </a:tblPr>
              <a:tblGrid>
                <a:gridCol w="4943230">
                  <a:extLst>
                    <a:ext uri="{9D8B030D-6E8A-4147-A177-3AD203B41FA5}">
                      <a16:colId xmlns:a16="http://schemas.microsoft.com/office/drawing/2014/main" val="2407919168"/>
                    </a:ext>
                  </a:extLst>
                </a:gridCol>
                <a:gridCol w="2039326">
                  <a:extLst>
                    <a:ext uri="{9D8B030D-6E8A-4147-A177-3AD203B41FA5}">
                      <a16:colId xmlns:a16="http://schemas.microsoft.com/office/drawing/2014/main" val="309012439"/>
                    </a:ext>
                  </a:extLst>
                </a:gridCol>
                <a:gridCol w="2298193">
                  <a:extLst>
                    <a:ext uri="{9D8B030D-6E8A-4147-A177-3AD203B41FA5}">
                      <a16:colId xmlns:a16="http://schemas.microsoft.com/office/drawing/2014/main" val="2428798630"/>
                    </a:ext>
                  </a:extLst>
                </a:gridCol>
              </a:tblGrid>
              <a:tr h="1066800">
                <a:tc>
                  <a:txBody>
                    <a:bodyPr/>
                    <a:lstStyle/>
                    <a:p>
                      <a:r>
                        <a:rPr lang="en-US" sz="3200" dirty="0"/>
                        <a:t>Program Fee</a:t>
                      </a:r>
                    </a:p>
                  </a:txBody>
                  <a:tcPr anchor="ctr"/>
                </a:tc>
                <a:tc>
                  <a:txBody>
                    <a:bodyPr/>
                    <a:lstStyle/>
                    <a:p>
                      <a:pPr algn="ctr"/>
                      <a:r>
                        <a:rPr lang="en-US" sz="3200" dirty="0"/>
                        <a:t>Standard Fee</a:t>
                      </a:r>
                    </a:p>
                  </a:txBody>
                  <a:tcPr/>
                </a:tc>
                <a:tc>
                  <a:txBody>
                    <a:bodyPr/>
                    <a:lstStyle/>
                    <a:p>
                      <a:pPr algn="ctr"/>
                      <a:r>
                        <a:rPr lang="en-US" sz="3200" dirty="0"/>
                        <a:t>Temporary Fee</a:t>
                      </a:r>
                    </a:p>
                  </a:txBody>
                  <a:tcPr/>
                </a:tc>
                <a:extLst>
                  <a:ext uri="{0D108BD9-81ED-4DB2-BD59-A6C34878D82A}">
                    <a16:rowId xmlns:a16="http://schemas.microsoft.com/office/drawing/2014/main" val="997091790"/>
                  </a:ext>
                </a:extLst>
              </a:tr>
              <a:tr h="1751261">
                <a:tc>
                  <a:txBody>
                    <a:bodyPr/>
                    <a:lstStyle/>
                    <a:p>
                      <a:pPr lvl="0" algn="l">
                        <a:lnSpc>
                          <a:spcPct val="100000"/>
                        </a:lnSpc>
                        <a:spcBef>
                          <a:spcPts val="0"/>
                        </a:spcBef>
                        <a:spcAft>
                          <a:spcPts val="0"/>
                        </a:spcAft>
                        <a:buNone/>
                      </a:pPr>
                      <a:r>
                        <a:rPr lang="en-US" sz="2400" b="0" i="0" u="none" strike="noStrike" noProof="0" dirty="0">
                          <a:latin typeface="Arial"/>
                        </a:rPr>
                        <a:t>Administrative fee for bulk and direct delivery USDA Foods sent to processors, distributors or direct to recipient agencies</a:t>
                      </a:r>
                      <a:endParaRPr lang="en-US" sz="2400" dirty="0"/>
                    </a:p>
                  </a:txBody>
                  <a:tcPr anchor="ctr"/>
                </a:tc>
                <a:tc>
                  <a:txBody>
                    <a:bodyPr/>
                    <a:lstStyle/>
                    <a:p>
                      <a:pPr algn="ctr"/>
                      <a:r>
                        <a:rPr lang="en-US" sz="2400" dirty="0"/>
                        <a:t>$0.90</a:t>
                      </a:r>
                    </a:p>
                  </a:txBody>
                  <a:tcPr anchor="ctr"/>
                </a:tc>
                <a:tc>
                  <a:txBody>
                    <a:bodyPr/>
                    <a:lstStyle/>
                    <a:p>
                      <a:pPr algn="ctr"/>
                      <a:r>
                        <a:rPr lang="en-US" sz="2400" dirty="0"/>
                        <a:t>$0.00</a:t>
                      </a:r>
                    </a:p>
                  </a:txBody>
                  <a:tcPr anchor="ctr"/>
                </a:tc>
                <a:extLst>
                  <a:ext uri="{0D108BD9-81ED-4DB2-BD59-A6C34878D82A}">
                    <a16:rowId xmlns:a16="http://schemas.microsoft.com/office/drawing/2014/main" val="2177747261"/>
                  </a:ext>
                </a:extLst>
              </a:tr>
              <a:tr h="927750">
                <a:tc>
                  <a:txBody>
                    <a:bodyPr/>
                    <a:lstStyle/>
                    <a:p>
                      <a:pPr lvl="0" algn="l">
                        <a:lnSpc>
                          <a:spcPct val="100000"/>
                        </a:lnSpc>
                        <a:spcBef>
                          <a:spcPts val="0"/>
                        </a:spcBef>
                        <a:spcAft>
                          <a:spcPts val="0"/>
                        </a:spcAft>
                        <a:buNone/>
                      </a:pPr>
                      <a:r>
                        <a:rPr lang="en-US" sz="2400" b="0" i="0" u="none" strike="noStrike" noProof="0" dirty="0">
                          <a:solidFill>
                            <a:srgbClr val="000000"/>
                          </a:solidFill>
                          <a:latin typeface="Arial"/>
                        </a:rPr>
                        <a:t>USDA Foods delivered by the State Distribution Centers (SDCs) </a:t>
                      </a:r>
                      <a:endParaRPr lang="en-US" sz="2400" dirty="0"/>
                    </a:p>
                  </a:txBody>
                  <a:tcPr anchor="ctr"/>
                </a:tc>
                <a:tc>
                  <a:txBody>
                    <a:bodyPr/>
                    <a:lstStyle/>
                    <a:p>
                      <a:pPr algn="ctr"/>
                      <a:r>
                        <a:rPr lang="en-US" sz="2400" dirty="0"/>
                        <a:t>$2.85</a:t>
                      </a:r>
                    </a:p>
                  </a:txBody>
                  <a:tcPr anchor="ctr"/>
                </a:tc>
                <a:tc>
                  <a:txBody>
                    <a:bodyPr/>
                    <a:lstStyle/>
                    <a:p>
                      <a:pPr algn="ctr"/>
                      <a:r>
                        <a:rPr lang="en-US" sz="2400" dirty="0"/>
                        <a:t>$1.95</a:t>
                      </a:r>
                    </a:p>
                  </a:txBody>
                  <a:tcPr anchor="ctr"/>
                </a:tc>
                <a:extLst>
                  <a:ext uri="{0D108BD9-81ED-4DB2-BD59-A6C34878D82A}">
                    <a16:rowId xmlns:a16="http://schemas.microsoft.com/office/drawing/2014/main" val="1618481286"/>
                  </a:ext>
                </a:extLst>
              </a:tr>
            </a:tbl>
          </a:graphicData>
        </a:graphic>
      </p:graphicFrame>
    </p:spTree>
    <p:extLst>
      <p:ext uri="{BB962C8B-B14F-4D97-AF65-F5344CB8AC3E}">
        <p14:creationId xmlns:p14="http://schemas.microsoft.com/office/powerpoint/2010/main" val="2112428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C0E5-1F8D-0E30-A131-086B85DE7A6B}"/>
              </a:ext>
            </a:extLst>
          </p:cNvPr>
          <p:cNvSpPr>
            <a:spLocks noGrp="1"/>
          </p:cNvSpPr>
          <p:nvPr>
            <p:ph type="title"/>
          </p:nvPr>
        </p:nvSpPr>
        <p:spPr>
          <a:xfrm>
            <a:off x="2540000" y="294640"/>
            <a:ext cx="9144000" cy="1143000"/>
          </a:xfrm>
        </p:spPr>
        <p:txBody>
          <a:bodyPr/>
          <a:lstStyle/>
          <a:p>
            <a:r>
              <a:rPr lang="en-US" dirty="0">
                <a:cs typeface="Arial"/>
              </a:rPr>
              <a:t>FDP Administrative Fee Suspension for SY 2023-24 (3)</a:t>
            </a:r>
            <a:endParaRPr lang="en-US" dirty="0"/>
          </a:p>
        </p:txBody>
      </p:sp>
      <p:graphicFrame>
        <p:nvGraphicFramePr>
          <p:cNvPr id="4" name="Table 4" descr="The program fee for SY 2023-24 for USDA foods picked up at the State Distribution Centers, is temporarily $1.50.">
            <a:extLst>
              <a:ext uri="{FF2B5EF4-FFF2-40B4-BE49-F238E27FC236}">
                <a16:creationId xmlns:a16="http://schemas.microsoft.com/office/drawing/2014/main" id="{EA378FA7-6C65-2AAB-FA10-48CC9D2EF77C}"/>
              </a:ext>
            </a:extLst>
          </p:cNvPr>
          <p:cNvGraphicFramePr>
            <a:graphicFrameLocks noGrp="1"/>
          </p:cNvGraphicFramePr>
          <p:nvPr>
            <p:ph sz="half" idx="1"/>
            <p:extLst>
              <p:ext uri="{D42A27DB-BD31-4B8C-83A1-F6EECF244321}">
                <p14:modId xmlns:p14="http://schemas.microsoft.com/office/powerpoint/2010/main" val="659380151"/>
              </p:ext>
            </p:extLst>
          </p:nvPr>
        </p:nvGraphicFramePr>
        <p:xfrm>
          <a:off x="2540000" y="1595120"/>
          <a:ext cx="9317061" cy="2259350"/>
        </p:xfrm>
        <a:graphic>
          <a:graphicData uri="http://schemas.openxmlformats.org/drawingml/2006/table">
            <a:tbl>
              <a:tblPr firstRow="1" bandRow="1">
                <a:tableStyleId>{5C22544A-7EE6-4342-B048-85BDC9FD1C3A}</a:tableStyleId>
              </a:tblPr>
              <a:tblGrid>
                <a:gridCol w="4852647">
                  <a:extLst>
                    <a:ext uri="{9D8B030D-6E8A-4147-A177-3AD203B41FA5}">
                      <a16:colId xmlns:a16="http://schemas.microsoft.com/office/drawing/2014/main" val="2407919168"/>
                    </a:ext>
                  </a:extLst>
                </a:gridCol>
                <a:gridCol w="2135163">
                  <a:extLst>
                    <a:ext uri="{9D8B030D-6E8A-4147-A177-3AD203B41FA5}">
                      <a16:colId xmlns:a16="http://schemas.microsoft.com/office/drawing/2014/main" val="309012439"/>
                    </a:ext>
                  </a:extLst>
                </a:gridCol>
                <a:gridCol w="2329251">
                  <a:extLst>
                    <a:ext uri="{9D8B030D-6E8A-4147-A177-3AD203B41FA5}">
                      <a16:colId xmlns:a16="http://schemas.microsoft.com/office/drawing/2014/main" val="2428798630"/>
                    </a:ext>
                  </a:extLst>
                </a:gridCol>
              </a:tblGrid>
              <a:tr h="1137920">
                <a:tc>
                  <a:txBody>
                    <a:bodyPr/>
                    <a:lstStyle/>
                    <a:p>
                      <a:r>
                        <a:rPr lang="en-US" sz="3200" dirty="0"/>
                        <a:t>Program Fee</a:t>
                      </a:r>
                    </a:p>
                  </a:txBody>
                  <a:tcPr anchor="ctr"/>
                </a:tc>
                <a:tc>
                  <a:txBody>
                    <a:bodyPr/>
                    <a:lstStyle/>
                    <a:p>
                      <a:pPr algn="ctr"/>
                      <a:r>
                        <a:rPr lang="en-US" sz="3200" dirty="0"/>
                        <a:t>Standard Fee</a:t>
                      </a:r>
                    </a:p>
                  </a:txBody>
                  <a:tcPr anchor="ctr"/>
                </a:tc>
                <a:tc>
                  <a:txBody>
                    <a:bodyPr/>
                    <a:lstStyle/>
                    <a:p>
                      <a:pPr algn="ctr"/>
                      <a:r>
                        <a:rPr lang="en-US" sz="3200" dirty="0"/>
                        <a:t>Temporary Fee</a:t>
                      </a:r>
                    </a:p>
                  </a:txBody>
                  <a:tcPr anchor="ctr"/>
                </a:tc>
                <a:extLst>
                  <a:ext uri="{0D108BD9-81ED-4DB2-BD59-A6C34878D82A}">
                    <a16:rowId xmlns:a16="http://schemas.microsoft.com/office/drawing/2014/main" val="997091790"/>
                  </a:ext>
                </a:extLst>
              </a:tr>
              <a:tr h="1121430">
                <a:tc>
                  <a:txBody>
                    <a:bodyPr/>
                    <a:lstStyle/>
                    <a:p>
                      <a:pPr lvl="0" algn="l">
                        <a:lnSpc>
                          <a:spcPct val="100000"/>
                        </a:lnSpc>
                        <a:spcBef>
                          <a:spcPts val="0"/>
                        </a:spcBef>
                        <a:spcAft>
                          <a:spcPts val="0"/>
                        </a:spcAft>
                        <a:buNone/>
                      </a:pPr>
                      <a:r>
                        <a:rPr lang="en-US" sz="2400" b="0" i="0" u="none" strike="noStrike" noProof="0" dirty="0">
                          <a:latin typeface="Arial"/>
                        </a:rPr>
                        <a:t>USDA Foods picked up at the SDCs </a:t>
                      </a:r>
                      <a:endParaRPr lang="en-US" sz="2400" dirty="0"/>
                    </a:p>
                  </a:txBody>
                  <a:tcPr anchor="ctr"/>
                </a:tc>
                <a:tc>
                  <a:txBody>
                    <a:bodyPr/>
                    <a:lstStyle/>
                    <a:p>
                      <a:pPr algn="ctr"/>
                      <a:r>
                        <a:rPr lang="en-US" sz="2400" dirty="0"/>
                        <a:t>$2.40</a:t>
                      </a:r>
                    </a:p>
                  </a:txBody>
                  <a:tcPr anchor="ctr"/>
                </a:tc>
                <a:tc>
                  <a:txBody>
                    <a:bodyPr/>
                    <a:lstStyle/>
                    <a:p>
                      <a:pPr algn="ctr"/>
                      <a:r>
                        <a:rPr lang="en-US" sz="2400" dirty="0"/>
                        <a:t>$1.50</a:t>
                      </a:r>
                    </a:p>
                  </a:txBody>
                  <a:tcPr anchor="ctr"/>
                </a:tc>
                <a:extLst>
                  <a:ext uri="{0D108BD9-81ED-4DB2-BD59-A6C34878D82A}">
                    <a16:rowId xmlns:a16="http://schemas.microsoft.com/office/drawing/2014/main" val="3240139806"/>
                  </a:ext>
                </a:extLst>
              </a:tr>
            </a:tbl>
          </a:graphicData>
        </a:graphic>
      </p:graphicFrame>
      <p:sp>
        <p:nvSpPr>
          <p:cNvPr id="5" name="Content Placeholder 4">
            <a:extLst>
              <a:ext uri="{FF2B5EF4-FFF2-40B4-BE49-F238E27FC236}">
                <a16:creationId xmlns:a16="http://schemas.microsoft.com/office/drawing/2014/main" id="{C0933ED5-59D9-4D56-AE4F-707232FD0E2C}"/>
              </a:ext>
            </a:extLst>
          </p:cNvPr>
          <p:cNvSpPr>
            <a:spLocks noGrp="1"/>
          </p:cNvSpPr>
          <p:nvPr>
            <p:ph sz="half" idx="2"/>
          </p:nvPr>
        </p:nvSpPr>
        <p:spPr>
          <a:xfrm>
            <a:off x="2540000" y="4104640"/>
            <a:ext cx="8961120" cy="1198880"/>
          </a:xfrm>
        </p:spPr>
        <p:txBody>
          <a:bodyPr/>
          <a:lstStyle/>
          <a:p>
            <a:pPr marL="0" indent="0">
              <a:buNone/>
            </a:pPr>
            <a:r>
              <a:rPr lang="en-US" sz="2800" dirty="0">
                <a:cs typeface="Arial"/>
              </a:rPr>
              <a:t>*Note that Department of Defense (DoD) Fresh and the Fresh Fruit and Vegetable Pilot Program administrative fees are not included in this temporary suspension.</a:t>
            </a:r>
          </a:p>
        </p:txBody>
      </p:sp>
    </p:spTree>
    <p:extLst>
      <p:ext uri="{BB962C8B-B14F-4D97-AF65-F5344CB8AC3E}">
        <p14:creationId xmlns:p14="http://schemas.microsoft.com/office/powerpoint/2010/main" val="3765021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B22B-EEBC-4946-9C86-DCEDFD69703C}"/>
              </a:ext>
            </a:extLst>
          </p:cNvPr>
          <p:cNvSpPr>
            <a:spLocks noGrp="1"/>
          </p:cNvSpPr>
          <p:nvPr>
            <p:ph type="title"/>
          </p:nvPr>
        </p:nvSpPr>
        <p:spPr>
          <a:xfrm>
            <a:off x="2460966" y="202826"/>
            <a:ext cx="9562530" cy="1067219"/>
          </a:xfrm>
        </p:spPr>
        <p:txBody>
          <a:bodyPr/>
          <a:lstStyle/>
          <a:p>
            <a:r>
              <a:rPr lang="en-US" dirty="0">
                <a:cs typeface="Arial"/>
              </a:rPr>
              <a:t>Important Operational Dates: </a:t>
            </a:r>
            <a:br>
              <a:rPr lang="en-US" dirty="0">
                <a:cs typeface="Arial"/>
              </a:rPr>
            </a:br>
            <a:r>
              <a:rPr lang="en-US" dirty="0">
                <a:cs typeface="Arial"/>
              </a:rPr>
              <a:t>Next 30 days (1)</a:t>
            </a:r>
            <a:endParaRPr lang="en-US" dirty="0"/>
          </a:p>
        </p:txBody>
      </p:sp>
      <p:graphicFrame>
        <p:nvGraphicFramePr>
          <p:cNvPr id="5" name="Content Placeholder 4" descr="Important dates: next 30 days.  New Summer Site Visits are due first two weeks of operation or combined with review visit, CEP, Provision 2 applications and LSWP TEAs are due June 30, 2023. ">
            <a:extLst>
              <a:ext uri="{FF2B5EF4-FFF2-40B4-BE49-F238E27FC236}">
                <a16:creationId xmlns:a16="http://schemas.microsoft.com/office/drawing/2014/main" id="{D0EF0EC8-E363-4926-9700-F7FD0023B2FD}"/>
              </a:ext>
            </a:extLst>
          </p:cNvPr>
          <p:cNvGraphicFramePr>
            <a:graphicFrameLocks noGrp="1"/>
          </p:cNvGraphicFramePr>
          <p:nvPr>
            <p:ph idx="1"/>
            <p:extLst>
              <p:ext uri="{D42A27DB-BD31-4B8C-83A1-F6EECF244321}">
                <p14:modId xmlns:p14="http://schemas.microsoft.com/office/powerpoint/2010/main" val="697459497"/>
              </p:ext>
            </p:extLst>
          </p:nvPr>
        </p:nvGraphicFramePr>
        <p:xfrm>
          <a:off x="2400944" y="1524138"/>
          <a:ext cx="9579420" cy="4724252"/>
        </p:xfrm>
        <a:graphic>
          <a:graphicData uri="http://schemas.openxmlformats.org/drawingml/2006/table">
            <a:tbl>
              <a:tblPr firstRow="1" bandRow="1">
                <a:tableStyleId>{5C22544A-7EE6-4342-B048-85BDC9FD1C3A}</a:tableStyleId>
              </a:tblPr>
              <a:tblGrid>
                <a:gridCol w="4629509">
                  <a:extLst>
                    <a:ext uri="{9D8B030D-6E8A-4147-A177-3AD203B41FA5}">
                      <a16:colId xmlns:a16="http://schemas.microsoft.com/office/drawing/2014/main" val="1020567512"/>
                    </a:ext>
                  </a:extLst>
                </a:gridCol>
                <a:gridCol w="4949911">
                  <a:extLst>
                    <a:ext uri="{9D8B030D-6E8A-4147-A177-3AD203B41FA5}">
                      <a16:colId xmlns:a16="http://schemas.microsoft.com/office/drawing/2014/main" val="866446811"/>
                    </a:ext>
                  </a:extLst>
                </a:gridCol>
              </a:tblGrid>
              <a:tr h="582705">
                <a:tc>
                  <a:txBody>
                    <a:bodyPr/>
                    <a:lstStyle/>
                    <a:p>
                      <a:pPr lvl="0" algn="ctr">
                        <a:buNone/>
                      </a:pPr>
                      <a:r>
                        <a:rPr lang="en-US" sz="3200" dirty="0">
                          <a:solidFill>
                            <a:schemeClr val="bg1"/>
                          </a:solidFill>
                        </a:rPr>
                        <a:t>Action</a:t>
                      </a:r>
                    </a:p>
                  </a:txBody>
                  <a:tcPr/>
                </a:tc>
                <a:tc>
                  <a:txBody>
                    <a:bodyPr/>
                    <a:lstStyle/>
                    <a:p>
                      <a:pPr lvl="0" algn="ctr">
                        <a:buNone/>
                      </a:pPr>
                      <a:r>
                        <a:rPr lang="en-US" sz="3200" dirty="0"/>
                        <a:t>Date</a:t>
                      </a:r>
                    </a:p>
                  </a:txBody>
                  <a:tcPr/>
                </a:tc>
                <a:extLst>
                  <a:ext uri="{0D108BD9-81ED-4DB2-BD59-A6C34878D82A}">
                    <a16:rowId xmlns:a16="http://schemas.microsoft.com/office/drawing/2014/main" val="2664261068"/>
                  </a:ext>
                </a:extLst>
              </a:tr>
              <a:tr h="575387">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Site Visit for New Summer Sites</a:t>
                      </a:r>
                    </a:p>
                  </a:txBody>
                  <a:tcPr anchor="ctr"/>
                </a:tc>
                <a:tc>
                  <a:txBody>
                    <a:bodyPr/>
                    <a:lstStyle/>
                    <a:p>
                      <a:pPr marL="0" marR="0" lvl="0" indent="0" algn="ctr">
                        <a:lnSpc>
                          <a:spcPct val="100000"/>
                        </a:lnSpc>
                        <a:spcBef>
                          <a:spcPts val="0"/>
                        </a:spcBef>
                        <a:spcAft>
                          <a:spcPts val="0"/>
                        </a:spcAft>
                        <a:buNone/>
                      </a:pPr>
                      <a:r>
                        <a:rPr lang="en-US" sz="2400" b="0" i="0" u="none" strike="noStrike" noProof="0" dirty="0">
                          <a:solidFill>
                            <a:schemeClr val="tx1"/>
                          </a:solidFill>
                          <a:latin typeface="+mn-lt"/>
                        </a:rPr>
                        <a:t>First visit within 2 weeks of operation</a:t>
                      </a:r>
                    </a:p>
                    <a:p>
                      <a:pPr marL="0" marR="0" lvl="0" indent="0" algn="ctr">
                        <a:lnSpc>
                          <a:spcPct val="100000"/>
                        </a:lnSpc>
                        <a:spcBef>
                          <a:spcPts val="0"/>
                        </a:spcBef>
                        <a:spcAft>
                          <a:spcPts val="0"/>
                        </a:spcAft>
                        <a:buNone/>
                      </a:pPr>
                      <a:r>
                        <a:rPr lang="en-US" sz="2400" b="0" i="0" u="none" strike="noStrike" noProof="0" dirty="0">
                          <a:solidFill>
                            <a:schemeClr val="tx1"/>
                          </a:solidFill>
                          <a:latin typeface="+mn-lt"/>
                        </a:rPr>
                        <a:t>(may combine with review visit required in first 4 weeks)</a:t>
                      </a:r>
                      <a:endParaRPr lang="en-US" dirty="0">
                        <a:solidFill>
                          <a:schemeClr val="tx1"/>
                        </a:solidFill>
                      </a:endParaRPr>
                    </a:p>
                  </a:txBody>
                  <a:tcPr anchor="ctr"/>
                </a:tc>
                <a:extLst>
                  <a:ext uri="{0D108BD9-81ED-4DB2-BD59-A6C34878D82A}">
                    <a16:rowId xmlns:a16="http://schemas.microsoft.com/office/drawing/2014/main" val="1402320578"/>
                  </a:ext>
                </a:extLst>
              </a:tr>
              <a:tr h="575387">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Community Eligibility Provision (CEP) Application Deadline for </a:t>
                      </a:r>
                      <a:r>
                        <a:rPr lang="en-US" sz="2400" b="0" i="0" u="none" strike="noStrike" kern="1200" noProof="0" dirty="0">
                          <a:solidFill>
                            <a:schemeClr val="tx1"/>
                          </a:solidFill>
                          <a:effectLst/>
                          <a:latin typeface="Arial"/>
                        </a:rPr>
                        <a:t>SY 20</a:t>
                      </a:r>
                      <a:r>
                        <a:rPr lang="en-US" sz="2400" kern="1200" dirty="0">
                          <a:solidFill>
                            <a:schemeClr val="tx1"/>
                          </a:solidFill>
                          <a:effectLst/>
                          <a:latin typeface="+mn-lt"/>
                          <a:ea typeface="+mn-ea"/>
                          <a:cs typeface="+mn-cs"/>
                        </a:rPr>
                        <a:t>23–2024 </a:t>
                      </a:r>
                      <a:endParaRPr lang="en-US" dirty="0">
                        <a:solidFill>
                          <a:schemeClr val="tx1"/>
                        </a:solidFill>
                      </a:endParaRPr>
                    </a:p>
                  </a:txBody>
                  <a:tcPr anchor="ct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June 30</a:t>
                      </a:r>
                      <a:endParaRPr lang="en-US" dirty="0">
                        <a:solidFill>
                          <a:schemeClr val="tx1"/>
                        </a:solidFill>
                      </a:endParaRPr>
                    </a:p>
                  </a:txBody>
                  <a:tcPr anchor="ctr"/>
                </a:tc>
                <a:extLst>
                  <a:ext uri="{0D108BD9-81ED-4DB2-BD59-A6C34878D82A}">
                    <a16:rowId xmlns:a16="http://schemas.microsoft.com/office/drawing/2014/main" val="64207375"/>
                  </a:ext>
                </a:extLst>
              </a:tr>
              <a:tr h="575387">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Provision 2 Application Deadline for </a:t>
                      </a:r>
                      <a:r>
                        <a:rPr lang="en-US" sz="2400" b="0" i="0" u="none" strike="noStrike" kern="1200" noProof="0" dirty="0">
                          <a:solidFill>
                            <a:schemeClr val="tx1"/>
                          </a:solidFill>
                          <a:effectLst/>
                          <a:latin typeface="Arial"/>
                        </a:rPr>
                        <a:t>SY 20</a:t>
                      </a:r>
                      <a:r>
                        <a:rPr lang="en-US" sz="2400" kern="1200" dirty="0">
                          <a:solidFill>
                            <a:schemeClr val="tx1"/>
                          </a:solidFill>
                          <a:effectLst/>
                          <a:latin typeface="+mn-lt"/>
                          <a:ea typeface="+mn-ea"/>
                          <a:cs typeface="+mn-cs"/>
                        </a:rPr>
                        <a:t>23–2024 </a:t>
                      </a:r>
                      <a:endParaRPr lang="en-US" dirty="0">
                        <a:solidFill>
                          <a:schemeClr val="tx1"/>
                        </a:solidFill>
                      </a:endParaRPr>
                    </a:p>
                  </a:txBody>
                  <a:tcPr anchor="ct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June 30</a:t>
                      </a:r>
                      <a:endParaRPr lang="en-US" dirty="0">
                        <a:solidFill>
                          <a:schemeClr val="tx1"/>
                        </a:solidFill>
                      </a:endParaRPr>
                    </a:p>
                  </a:txBody>
                  <a:tcPr anchor="ctr"/>
                </a:tc>
                <a:extLst>
                  <a:ext uri="{0D108BD9-81ED-4DB2-BD59-A6C34878D82A}">
                    <a16:rowId xmlns:a16="http://schemas.microsoft.com/office/drawing/2014/main" val="1545641358"/>
                  </a:ext>
                </a:extLst>
              </a:tr>
              <a:tr h="575387">
                <a:tc>
                  <a:txBody>
                    <a:bodyPr/>
                    <a:lstStyle/>
                    <a:p>
                      <a:pPr lvl="0" algn="l">
                        <a:lnSpc>
                          <a:spcPct val="100000"/>
                        </a:lnSpc>
                        <a:spcBef>
                          <a:spcPts val="0"/>
                        </a:spcBef>
                        <a:spcAft>
                          <a:spcPts val="0"/>
                        </a:spcAft>
                        <a:buNone/>
                      </a:pPr>
                      <a:r>
                        <a:rPr lang="en-US" sz="2400" b="0" i="0" u="none" strike="noStrike" kern="1200" noProof="0" dirty="0">
                          <a:solidFill>
                            <a:schemeClr val="tx1"/>
                          </a:solidFill>
                          <a:effectLst/>
                          <a:latin typeface="Arial"/>
                        </a:rPr>
                        <a:t>LSWP TEA, if applicable</a:t>
                      </a:r>
                      <a:endParaRPr lang="en-US" dirty="0"/>
                    </a:p>
                  </a:txBody>
                  <a:tcPr anchor="ct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June 30</a:t>
                      </a:r>
                      <a:endParaRPr lang="en-US" dirty="0"/>
                    </a:p>
                  </a:txBody>
                  <a:tcPr anchor="ctr"/>
                </a:tc>
                <a:extLst>
                  <a:ext uri="{0D108BD9-81ED-4DB2-BD59-A6C34878D82A}">
                    <a16:rowId xmlns:a16="http://schemas.microsoft.com/office/drawing/2014/main" val="130001105"/>
                  </a:ext>
                </a:extLst>
              </a:tr>
            </a:tbl>
          </a:graphicData>
        </a:graphic>
      </p:graphicFrame>
    </p:spTree>
    <p:extLst>
      <p:ext uri="{BB962C8B-B14F-4D97-AF65-F5344CB8AC3E}">
        <p14:creationId xmlns:p14="http://schemas.microsoft.com/office/powerpoint/2010/main" val="3118897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B22B-EEBC-4946-9C86-DCEDFD69703C}"/>
              </a:ext>
            </a:extLst>
          </p:cNvPr>
          <p:cNvSpPr>
            <a:spLocks noGrp="1"/>
          </p:cNvSpPr>
          <p:nvPr>
            <p:ph type="title"/>
          </p:nvPr>
        </p:nvSpPr>
        <p:spPr>
          <a:xfrm>
            <a:off x="2460966" y="120108"/>
            <a:ext cx="9562530" cy="1067219"/>
          </a:xfrm>
        </p:spPr>
        <p:txBody>
          <a:bodyPr/>
          <a:lstStyle/>
          <a:p>
            <a:r>
              <a:rPr lang="en-US" dirty="0">
                <a:cs typeface="Arial"/>
              </a:rPr>
              <a:t>Important Operational Dates: </a:t>
            </a:r>
            <a:br>
              <a:rPr lang="en-US" dirty="0">
                <a:cs typeface="Arial"/>
              </a:rPr>
            </a:br>
            <a:r>
              <a:rPr lang="en-US" dirty="0">
                <a:cs typeface="Arial"/>
              </a:rPr>
              <a:t>Next 30 days (2)</a:t>
            </a:r>
            <a:endParaRPr lang="en-US" dirty="0"/>
          </a:p>
        </p:txBody>
      </p:sp>
      <p:graphicFrame>
        <p:nvGraphicFramePr>
          <p:cNvPr id="5" name="Content Placeholder 4" descr="Important dates: next 30 days.  Two food safety inspections are due end of SY.  SNP annual updates are due July 1, SNP meal application eligibility determinations are due July 1. Direct Certifications are due beginning of SY. FDP contract packet is due July 31.">
            <a:extLst>
              <a:ext uri="{FF2B5EF4-FFF2-40B4-BE49-F238E27FC236}">
                <a16:creationId xmlns:a16="http://schemas.microsoft.com/office/drawing/2014/main" id="{D0EF0EC8-E363-4926-9700-F7FD0023B2FD}"/>
              </a:ext>
            </a:extLst>
          </p:cNvPr>
          <p:cNvGraphicFramePr>
            <a:graphicFrameLocks noGrp="1"/>
          </p:cNvGraphicFramePr>
          <p:nvPr>
            <p:ph idx="1"/>
            <p:extLst>
              <p:ext uri="{D42A27DB-BD31-4B8C-83A1-F6EECF244321}">
                <p14:modId xmlns:p14="http://schemas.microsoft.com/office/powerpoint/2010/main" val="2131141037"/>
              </p:ext>
            </p:extLst>
          </p:nvPr>
        </p:nvGraphicFramePr>
        <p:xfrm>
          <a:off x="2530341" y="1569857"/>
          <a:ext cx="9435357" cy="4393070"/>
        </p:xfrm>
        <a:graphic>
          <a:graphicData uri="http://schemas.openxmlformats.org/drawingml/2006/table">
            <a:tbl>
              <a:tblPr firstRow="1" bandRow="1">
                <a:tableStyleId>{5C22544A-7EE6-4342-B048-85BDC9FD1C3A}</a:tableStyleId>
              </a:tblPr>
              <a:tblGrid>
                <a:gridCol w="4559887">
                  <a:extLst>
                    <a:ext uri="{9D8B030D-6E8A-4147-A177-3AD203B41FA5}">
                      <a16:colId xmlns:a16="http://schemas.microsoft.com/office/drawing/2014/main" val="1020567512"/>
                    </a:ext>
                  </a:extLst>
                </a:gridCol>
                <a:gridCol w="4875470">
                  <a:extLst>
                    <a:ext uri="{9D8B030D-6E8A-4147-A177-3AD203B41FA5}">
                      <a16:colId xmlns:a16="http://schemas.microsoft.com/office/drawing/2014/main" val="866446811"/>
                    </a:ext>
                  </a:extLst>
                </a:gridCol>
              </a:tblGrid>
              <a:tr h="605406">
                <a:tc>
                  <a:txBody>
                    <a:bodyPr/>
                    <a:lstStyle/>
                    <a:p>
                      <a:pPr lvl="0" algn="ctr">
                        <a:buNone/>
                      </a:pPr>
                      <a:r>
                        <a:rPr lang="en-US" sz="3200" dirty="0">
                          <a:solidFill>
                            <a:schemeClr val="bg1"/>
                          </a:solidFill>
                        </a:rPr>
                        <a:t>Action</a:t>
                      </a:r>
                    </a:p>
                  </a:txBody>
                  <a:tcPr/>
                </a:tc>
                <a:tc>
                  <a:txBody>
                    <a:bodyPr/>
                    <a:lstStyle/>
                    <a:p>
                      <a:pPr lvl="0" algn="ctr">
                        <a:buNone/>
                      </a:pPr>
                      <a:r>
                        <a:rPr lang="en-US" sz="3200" dirty="0"/>
                        <a:t>Date</a:t>
                      </a:r>
                    </a:p>
                  </a:txBody>
                  <a:tcPr/>
                </a:tc>
                <a:extLst>
                  <a:ext uri="{0D108BD9-81ED-4DB2-BD59-A6C34878D82A}">
                    <a16:rowId xmlns:a16="http://schemas.microsoft.com/office/drawing/2014/main" val="2664261068"/>
                  </a:ext>
                </a:extLst>
              </a:tr>
              <a:tr h="605406">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Two Food Safety Inspections</a:t>
                      </a:r>
                    </a:p>
                  </a:txBody>
                  <a:tcPr anchor="ctr"/>
                </a:tc>
                <a:tc>
                  <a:txBody>
                    <a:bodyPr/>
                    <a:lstStyle/>
                    <a:p>
                      <a:pPr marL="0" lvl="0" indent="0" algn="ctr">
                        <a:lnSpc>
                          <a:spcPct val="100000"/>
                        </a:lnSpc>
                        <a:spcBef>
                          <a:spcPts val="0"/>
                        </a:spcBef>
                        <a:spcAft>
                          <a:spcPts val="0"/>
                        </a:spcAft>
                        <a:buNone/>
                      </a:pPr>
                      <a:r>
                        <a:rPr lang="en-US" sz="2400" b="0" i="0" u="none" strike="noStrike" noProof="0" dirty="0">
                          <a:solidFill>
                            <a:schemeClr val="tx1"/>
                          </a:solidFill>
                          <a:latin typeface="+mn-lt"/>
                        </a:rPr>
                        <a:t>End of SY</a:t>
                      </a:r>
                    </a:p>
                  </a:txBody>
                  <a:tcPr anchor="ctr"/>
                </a:tc>
                <a:extLst>
                  <a:ext uri="{0D108BD9-81ED-4DB2-BD59-A6C34878D82A}">
                    <a16:rowId xmlns:a16="http://schemas.microsoft.com/office/drawing/2014/main" val="2746881532"/>
                  </a:ext>
                </a:extLst>
              </a:tr>
              <a:tr h="838253">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School Nutrition Program (SNP) Annual Updates</a:t>
                      </a:r>
                      <a:endParaRPr lang="en-US" dirty="0">
                        <a:solidFill>
                          <a:schemeClr val="tx1"/>
                        </a:solidFill>
                      </a:endParaRPr>
                    </a:p>
                  </a:txBody>
                  <a:tcPr anchor="ct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Beginning July 1</a:t>
                      </a:r>
                      <a:endParaRPr lang="en-US" dirty="0">
                        <a:solidFill>
                          <a:schemeClr val="tx1"/>
                        </a:solidFill>
                      </a:endParaRPr>
                    </a:p>
                  </a:txBody>
                  <a:tcPr anchor="ctr"/>
                </a:tc>
                <a:extLst>
                  <a:ext uri="{0D108BD9-81ED-4DB2-BD59-A6C34878D82A}">
                    <a16:rowId xmlns:a16="http://schemas.microsoft.com/office/drawing/2014/main" val="2561849371"/>
                  </a:ext>
                </a:extLst>
              </a:tr>
              <a:tr h="900346">
                <a:tc>
                  <a:txBody>
                    <a:bodyPr/>
                    <a:lstStyle/>
                    <a:p>
                      <a:pPr marL="0" marR="0" lvl="0" algn="l">
                        <a:lnSpc>
                          <a:spcPct val="107000"/>
                        </a:lnSpc>
                        <a:spcBef>
                          <a:spcPts val="0"/>
                        </a:spcBef>
                        <a:spcAft>
                          <a:spcPts val="0"/>
                        </a:spcAft>
                        <a:buNone/>
                      </a:pPr>
                      <a:r>
                        <a:rPr lang="en-US" sz="2400" kern="1200" dirty="0">
                          <a:solidFill>
                            <a:schemeClr val="tx1"/>
                          </a:solidFill>
                          <a:effectLst/>
                          <a:latin typeface="+mn-lt"/>
                          <a:ea typeface="+mn-ea"/>
                          <a:cs typeface="+mn-cs"/>
                        </a:rPr>
                        <a:t>SNP Eligibility Determinations: Meal Applications</a:t>
                      </a:r>
                      <a:endParaRPr lang="en-US" dirty="0">
                        <a:solidFill>
                          <a:schemeClr val="tx1"/>
                        </a:solidFill>
                      </a:endParaRPr>
                    </a:p>
                  </a:txBody>
                  <a:tcPr anchor="ctr"/>
                </a:tc>
                <a:tc>
                  <a:txBody>
                    <a:bodyPr/>
                    <a:lstStyle/>
                    <a:p>
                      <a:pPr marL="0" lvl="0" algn="ctr" rtl="0">
                        <a:lnSpc>
                          <a:spcPct val="100000"/>
                        </a:lnSpc>
                        <a:spcBef>
                          <a:spcPts val="0"/>
                        </a:spcBef>
                        <a:spcAft>
                          <a:spcPts val="0"/>
                        </a:spcAft>
                        <a:buNone/>
                      </a:pPr>
                      <a:r>
                        <a:rPr lang="en-US" sz="2400" b="0" i="0" u="none" strike="noStrike" kern="1200" dirty="0">
                          <a:solidFill>
                            <a:schemeClr val="tx1"/>
                          </a:solidFill>
                          <a:latin typeface="Arial"/>
                          <a:ea typeface="+mn-ea"/>
                          <a:cs typeface="+mn-cs"/>
                        </a:rPr>
                        <a:t>July 1 annually</a:t>
                      </a:r>
                      <a:endParaRPr lang="en-US" sz="2400" b="0" i="0" u="none" strike="noStrike" kern="1200" noProof="0" dirty="0">
                        <a:solidFill>
                          <a:schemeClr val="tx1"/>
                        </a:solidFill>
                        <a:latin typeface="Arial"/>
                        <a:ea typeface="+mn-ea"/>
                        <a:cs typeface="+mn-cs"/>
                      </a:endParaRPr>
                    </a:p>
                  </a:txBody>
                  <a:tcPr anchor="ctr"/>
                </a:tc>
                <a:extLst>
                  <a:ext uri="{0D108BD9-81ED-4DB2-BD59-A6C34878D82A}">
                    <a16:rowId xmlns:a16="http://schemas.microsoft.com/office/drawing/2014/main" val="136691922"/>
                  </a:ext>
                </a:extLst>
              </a:tr>
              <a:tr h="838253">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SNP Eligibility Determinations: Direct Certification</a:t>
                      </a:r>
                      <a:endParaRPr lang="en-US" sz="2400" kern="1200" noProof="0" dirty="0">
                        <a:solidFill>
                          <a:schemeClr val="tx1"/>
                        </a:solidFill>
                        <a:effectLst/>
                        <a:latin typeface="+mn-lt"/>
                        <a:ea typeface="+mn-ea"/>
                        <a:cs typeface="+mn-cs"/>
                      </a:endParaRPr>
                    </a:p>
                  </a:txBody>
                  <a:tcPr anchor="ct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Beginning of the SY</a:t>
                      </a:r>
                      <a:endParaRPr lang="en-US" dirty="0"/>
                    </a:p>
                  </a:txBody>
                  <a:tcPr anchor="ctr"/>
                </a:tc>
                <a:extLst>
                  <a:ext uri="{0D108BD9-81ED-4DB2-BD59-A6C34878D82A}">
                    <a16:rowId xmlns:a16="http://schemas.microsoft.com/office/drawing/2014/main" val="1458158750"/>
                  </a:ext>
                </a:extLst>
              </a:tr>
              <a:tr h="605406">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FDP Contract Packet due </a:t>
                      </a:r>
                      <a:endParaRPr lang="en-US" dirty="0"/>
                    </a:p>
                  </a:txBody>
                  <a:tcPr anchor="ctr"/>
                </a:tc>
                <a:tc>
                  <a:txBody>
                    <a:bodyPr/>
                    <a:lstStyle/>
                    <a:p>
                      <a:pPr marL="0" lvl="0" indent="0" algn="ctr">
                        <a:lnSpc>
                          <a:spcPct val="100000"/>
                        </a:lnSpc>
                        <a:spcBef>
                          <a:spcPts val="0"/>
                        </a:spcBef>
                        <a:spcAft>
                          <a:spcPts val="0"/>
                        </a:spcAft>
                        <a:buNone/>
                      </a:pPr>
                      <a:r>
                        <a:rPr lang="en-US" sz="2400" b="0" i="0" u="none" strike="noStrike" noProof="0" dirty="0">
                          <a:solidFill>
                            <a:schemeClr val="tx1"/>
                          </a:solidFill>
                          <a:latin typeface="+mn-lt"/>
                        </a:rPr>
                        <a:t>July 31</a:t>
                      </a:r>
                      <a:endParaRPr lang="en-US" dirty="0"/>
                    </a:p>
                  </a:txBody>
                  <a:tcPr anchor="ctr"/>
                </a:tc>
                <a:extLst>
                  <a:ext uri="{0D108BD9-81ED-4DB2-BD59-A6C34878D82A}">
                    <a16:rowId xmlns:a16="http://schemas.microsoft.com/office/drawing/2014/main" val="1940176690"/>
                  </a:ext>
                </a:extLst>
              </a:tr>
            </a:tbl>
          </a:graphicData>
        </a:graphic>
      </p:graphicFrame>
    </p:spTree>
    <p:extLst>
      <p:ext uri="{BB962C8B-B14F-4D97-AF65-F5344CB8AC3E}">
        <p14:creationId xmlns:p14="http://schemas.microsoft.com/office/powerpoint/2010/main" val="1464764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F669-AA28-4DF6-9AA4-8D09FB756B97}"/>
              </a:ext>
            </a:extLst>
          </p:cNvPr>
          <p:cNvSpPr>
            <a:spLocks noGrp="1"/>
          </p:cNvSpPr>
          <p:nvPr>
            <p:ph type="title"/>
          </p:nvPr>
        </p:nvSpPr>
        <p:spPr>
          <a:xfrm>
            <a:off x="2540000" y="445477"/>
            <a:ext cx="9144000" cy="1143000"/>
          </a:xfrm>
        </p:spPr>
        <p:txBody>
          <a:bodyPr/>
          <a:lstStyle/>
          <a:p>
            <a:r>
              <a:rPr lang="en-US" dirty="0"/>
              <a:t>Town Hall-At a Glance</a:t>
            </a:r>
            <a:endParaRPr lang="en-US" dirty="0">
              <a:cs typeface="Arial"/>
            </a:endParaRPr>
          </a:p>
        </p:txBody>
      </p:sp>
      <p:sp>
        <p:nvSpPr>
          <p:cNvPr id="3" name="Content Placeholder 2">
            <a:extLst>
              <a:ext uri="{FF2B5EF4-FFF2-40B4-BE49-F238E27FC236}">
                <a16:creationId xmlns:a16="http://schemas.microsoft.com/office/drawing/2014/main" id="{E8F9D917-39F1-4060-A27C-9FCCC6C193B0}"/>
              </a:ext>
            </a:extLst>
          </p:cNvPr>
          <p:cNvSpPr>
            <a:spLocks noGrp="1"/>
          </p:cNvSpPr>
          <p:nvPr>
            <p:ph sz="half" idx="1"/>
          </p:nvPr>
        </p:nvSpPr>
        <p:spPr>
          <a:xfrm>
            <a:off x="2996442" y="1981783"/>
            <a:ext cx="8097623" cy="4421043"/>
          </a:xfrm>
        </p:spPr>
        <p:txBody>
          <a:bodyPr/>
          <a:lstStyle/>
          <a:p>
            <a:r>
              <a:rPr lang="en-US" dirty="0">
                <a:ea typeface="+mn-lt"/>
                <a:cs typeface="+mn-lt"/>
              </a:rPr>
              <a:t>Celebrations</a:t>
            </a:r>
          </a:p>
          <a:p>
            <a:r>
              <a:rPr lang="en-US" dirty="0">
                <a:ea typeface="+mn-lt"/>
                <a:cs typeface="+mn-lt"/>
              </a:rPr>
              <a:t>Federal Updates</a:t>
            </a:r>
            <a:endParaRPr lang="en-US" dirty="0">
              <a:cs typeface="Arial"/>
            </a:endParaRPr>
          </a:p>
          <a:p>
            <a:r>
              <a:rPr lang="en-US" dirty="0">
                <a:cs typeface="Arial"/>
              </a:rPr>
              <a:t>State Updates</a:t>
            </a:r>
          </a:p>
          <a:p>
            <a:r>
              <a:rPr lang="en-US" dirty="0">
                <a:cs typeface="Arial"/>
              </a:rPr>
              <a:t>Funding Updates</a:t>
            </a:r>
          </a:p>
          <a:p>
            <a:r>
              <a:rPr lang="en-US" dirty="0">
                <a:ea typeface="+mn-lt"/>
                <a:cs typeface="+mn-lt"/>
              </a:rPr>
              <a:t>Important Dates</a:t>
            </a:r>
          </a:p>
          <a:p>
            <a:r>
              <a:rPr lang="en-US" dirty="0">
                <a:cs typeface="Arial"/>
              </a:rPr>
              <a:t>Resources &amp; Other Announcements</a:t>
            </a:r>
          </a:p>
          <a:p>
            <a:r>
              <a:rPr lang="en-US" dirty="0">
                <a:cs typeface="Arial"/>
              </a:rPr>
              <a:t>In the News</a:t>
            </a:r>
            <a:endParaRPr lang="en-US" dirty="0"/>
          </a:p>
          <a:p>
            <a:endParaRPr lang="en-US" dirty="0">
              <a:cs typeface="Arial"/>
            </a:endParaRPr>
          </a:p>
          <a:p>
            <a:endParaRPr lang="en-US" dirty="0">
              <a:cs typeface="Arial"/>
            </a:endParaRPr>
          </a:p>
          <a:p>
            <a:endParaRPr lang="en-US" sz="2800" dirty="0">
              <a:solidFill>
                <a:srgbClr val="FF0000"/>
              </a:solidFill>
              <a:cs typeface="Arial"/>
            </a:endParaRPr>
          </a:p>
        </p:txBody>
      </p:sp>
      <p:pic>
        <p:nvPicPr>
          <p:cNvPr id="7" name="Content Placeholder 6" descr="Two children being assisted with school lunch by the Yuba City Unified School District foodservice director ">
            <a:extLst>
              <a:ext uri="{FF2B5EF4-FFF2-40B4-BE49-F238E27FC236}">
                <a16:creationId xmlns:a16="http://schemas.microsoft.com/office/drawing/2014/main" id="{1B870DB3-08B7-48F4-834E-1693A0440B21}"/>
              </a:ext>
              <a:ext uri="{C183D7F6-B498-43B3-948B-1728B52AA6E4}">
                <adec:decorative xmlns:adec="http://schemas.microsoft.com/office/drawing/2017/decorative" val="0"/>
              </a:ext>
            </a:extLst>
          </p:cNvPr>
          <p:cNvPicPr>
            <a:picLocks noGrp="1" noChangeAspect="1"/>
          </p:cNvPicPr>
          <p:nvPr>
            <p:ph sz="half" idx="2"/>
          </p:nvPr>
        </p:nvPicPr>
        <p:blipFill rotWithShape="1">
          <a:blip r:embed="rId2"/>
          <a:srcRect r="7633"/>
          <a:stretch/>
        </p:blipFill>
        <p:spPr>
          <a:xfrm>
            <a:off x="7395483" y="1821069"/>
            <a:ext cx="3547178" cy="2880246"/>
          </a:xfrm>
        </p:spPr>
      </p:pic>
    </p:spTree>
    <p:extLst>
      <p:ext uri="{BB962C8B-B14F-4D97-AF65-F5344CB8AC3E}">
        <p14:creationId xmlns:p14="http://schemas.microsoft.com/office/powerpoint/2010/main" val="1683633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7FF8-23CD-F0C8-8F91-19141E4DDF2B}"/>
              </a:ext>
            </a:extLst>
          </p:cNvPr>
          <p:cNvSpPr>
            <a:spLocks noGrp="1"/>
          </p:cNvSpPr>
          <p:nvPr>
            <p:ph type="title"/>
          </p:nvPr>
        </p:nvSpPr>
        <p:spPr>
          <a:xfrm>
            <a:off x="2604530" y="578129"/>
            <a:ext cx="9144000" cy="1416170"/>
          </a:xfrm>
        </p:spPr>
        <p:txBody>
          <a:bodyPr/>
          <a:lstStyle/>
          <a:p>
            <a:r>
              <a:rPr lang="en-US" dirty="0">
                <a:ea typeface="+mj-lt"/>
                <a:cs typeface="+mj-lt"/>
              </a:rPr>
              <a:t>Important Operational Dates: </a:t>
            </a:r>
            <a:br>
              <a:rPr lang="en-US" dirty="0">
                <a:ea typeface="+mj-lt"/>
                <a:cs typeface="+mj-lt"/>
              </a:rPr>
            </a:br>
            <a:r>
              <a:rPr lang="en-US" dirty="0">
                <a:ea typeface="+mj-lt"/>
                <a:cs typeface="+mj-lt"/>
              </a:rPr>
              <a:t>Next 60 days</a:t>
            </a:r>
          </a:p>
          <a:p>
            <a:endParaRPr lang="en-US" dirty="0">
              <a:cs typeface="Arial"/>
            </a:endParaRPr>
          </a:p>
        </p:txBody>
      </p:sp>
      <p:graphicFrame>
        <p:nvGraphicFramePr>
          <p:cNvPr id="6" name="Table 6" descr="Important Dates for the next 60 days.  The complete mandatory food safety inspection reports are due in CNIPS between August and October. ">
            <a:extLst>
              <a:ext uri="{FF2B5EF4-FFF2-40B4-BE49-F238E27FC236}">
                <a16:creationId xmlns:a16="http://schemas.microsoft.com/office/drawing/2014/main" id="{E7AEE342-F2E9-D1FF-34A5-4E4659D49C37}"/>
              </a:ext>
            </a:extLst>
          </p:cNvPr>
          <p:cNvGraphicFramePr>
            <a:graphicFrameLocks noGrp="1"/>
          </p:cNvGraphicFramePr>
          <p:nvPr>
            <p:ph idx="1"/>
            <p:extLst>
              <p:ext uri="{D42A27DB-BD31-4B8C-83A1-F6EECF244321}">
                <p14:modId xmlns:p14="http://schemas.microsoft.com/office/powerpoint/2010/main" val="4171062347"/>
              </p:ext>
            </p:extLst>
          </p:nvPr>
        </p:nvGraphicFramePr>
        <p:xfrm>
          <a:off x="2356818" y="2224864"/>
          <a:ext cx="9639423" cy="1767840"/>
        </p:xfrm>
        <a:graphic>
          <a:graphicData uri="http://schemas.openxmlformats.org/drawingml/2006/table">
            <a:tbl>
              <a:tblPr firstRow="1" bandRow="1">
                <a:tableStyleId>{5C22544A-7EE6-4342-B048-85BDC9FD1C3A}</a:tableStyleId>
              </a:tblPr>
              <a:tblGrid>
                <a:gridCol w="4658590">
                  <a:extLst>
                    <a:ext uri="{9D8B030D-6E8A-4147-A177-3AD203B41FA5}">
                      <a16:colId xmlns:a16="http://schemas.microsoft.com/office/drawing/2014/main" val="947222627"/>
                    </a:ext>
                  </a:extLst>
                </a:gridCol>
                <a:gridCol w="4980833">
                  <a:extLst>
                    <a:ext uri="{9D8B030D-6E8A-4147-A177-3AD203B41FA5}">
                      <a16:colId xmlns:a16="http://schemas.microsoft.com/office/drawing/2014/main" val="2674360927"/>
                    </a:ext>
                  </a:extLst>
                </a:gridCol>
              </a:tblGrid>
              <a:tr h="549786">
                <a:tc>
                  <a:txBody>
                    <a:bodyPr/>
                    <a:lstStyle/>
                    <a:p>
                      <a:pPr lvl="0" algn="ctr">
                        <a:buNone/>
                      </a:pPr>
                      <a:r>
                        <a:rPr lang="en-US" sz="3200" dirty="0">
                          <a:solidFill>
                            <a:schemeClr val="bg1"/>
                          </a:solidFill>
                        </a:rPr>
                        <a:t>Action</a:t>
                      </a:r>
                    </a:p>
                  </a:txBody>
                  <a:tcPr/>
                </a:tc>
                <a:tc>
                  <a:txBody>
                    <a:bodyPr/>
                    <a:lstStyle/>
                    <a:p>
                      <a:pPr lvl="0" algn="ctr">
                        <a:buNone/>
                      </a:pPr>
                      <a:r>
                        <a:rPr lang="en-US" sz="3200" dirty="0"/>
                        <a:t>Date</a:t>
                      </a:r>
                    </a:p>
                  </a:txBody>
                  <a:tcPr/>
                </a:tc>
                <a:extLst>
                  <a:ext uri="{0D108BD9-81ED-4DB2-BD59-A6C34878D82A}">
                    <a16:rowId xmlns:a16="http://schemas.microsoft.com/office/drawing/2014/main" val="3317616175"/>
                  </a:ext>
                </a:extLst>
              </a:tr>
              <a:tr h="893403">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Complete Mandatory Food Safety Inspection Reports in CNIPS</a:t>
                      </a:r>
                    </a:p>
                  </a:txBody>
                  <a:tcP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August-October</a:t>
                      </a:r>
                    </a:p>
                  </a:txBody>
                  <a:tcPr/>
                </a:tc>
                <a:extLst>
                  <a:ext uri="{0D108BD9-81ED-4DB2-BD59-A6C34878D82A}">
                    <a16:rowId xmlns:a16="http://schemas.microsoft.com/office/drawing/2014/main" val="2616570603"/>
                  </a:ext>
                </a:extLst>
              </a:tr>
            </a:tbl>
          </a:graphicData>
        </a:graphic>
      </p:graphicFrame>
    </p:spTree>
    <p:extLst>
      <p:ext uri="{BB962C8B-B14F-4D97-AF65-F5344CB8AC3E}">
        <p14:creationId xmlns:p14="http://schemas.microsoft.com/office/powerpoint/2010/main" val="552702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a:xfrm>
            <a:off x="2354384" y="482600"/>
            <a:ext cx="9144000" cy="1143000"/>
          </a:xfrm>
        </p:spPr>
        <p:txBody>
          <a:bodyPr/>
          <a:lstStyle/>
          <a:p>
            <a:r>
              <a:rPr lang="en-US" dirty="0">
                <a:cs typeface="Arial"/>
              </a:rPr>
              <a:t>Funding Updates</a:t>
            </a:r>
            <a:endParaRPr lang="en-US" dirty="0"/>
          </a:p>
        </p:txBody>
      </p:sp>
      <p:pic>
        <p:nvPicPr>
          <p:cNvPr id="6" name="Content Placeholder 5">
            <a:extLst>
              <a:ext uri="{FF2B5EF4-FFF2-40B4-BE49-F238E27FC236}">
                <a16:creationId xmlns:a16="http://schemas.microsoft.com/office/drawing/2014/main" id="{69F370ED-AA48-A6B3-923D-57CE2E0337E4}"/>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9717" y="1546302"/>
            <a:ext cx="5893334" cy="4564566"/>
          </a:xfrm>
        </p:spPr>
      </p:pic>
    </p:spTree>
    <p:extLst>
      <p:ext uri="{BB962C8B-B14F-4D97-AF65-F5344CB8AC3E}">
        <p14:creationId xmlns:p14="http://schemas.microsoft.com/office/powerpoint/2010/main" val="1660402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3B93-138F-89E9-72D5-233641B26777}"/>
              </a:ext>
            </a:extLst>
          </p:cNvPr>
          <p:cNvSpPr>
            <a:spLocks noGrp="1"/>
          </p:cNvSpPr>
          <p:nvPr>
            <p:ph type="title"/>
          </p:nvPr>
        </p:nvSpPr>
        <p:spPr>
          <a:xfrm>
            <a:off x="2344615" y="199292"/>
            <a:ext cx="9759461" cy="1250461"/>
          </a:xfrm>
        </p:spPr>
        <p:txBody>
          <a:bodyPr/>
          <a:lstStyle/>
          <a:p>
            <a:r>
              <a:rPr lang="en-US" dirty="0">
                <a:cs typeface="Arial"/>
              </a:rPr>
              <a:t>Supply Chain Assistance (SCA) Funds</a:t>
            </a:r>
            <a:br>
              <a:rPr lang="en-US" dirty="0">
                <a:cs typeface="Arial"/>
              </a:rPr>
            </a:br>
            <a:r>
              <a:rPr lang="en-US" dirty="0">
                <a:cs typeface="Arial"/>
              </a:rPr>
              <a:t>Fourth Round</a:t>
            </a:r>
          </a:p>
        </p:txBody>
      </p:sp>
      <p:sp>
        <p:nvSpPr>
          <p:cNvPr id="3" name="Content Placeholder 2">
            <a:extLst>
              <a:ext uri="{FF2B5EF4-FFF2-40B4-BE49-F238E27FC236}">
                <a16:creationId xmlns:a16="http://schemas.microsoft.com/office/drawing/2014/main" id="{0E5E2D42-E844-FD82-F40E-8AFFDDF8F295}"/>
              </a:ext>
            </a:extLst>
          </p:cNvPr>
          <p:cNvSpPr>
            <a:spLocks noGrp="1"/>
          </p:cNvSpPr>
          <p:nvPr>
            <p:ph sz="half" idx="1"/>
          </p:nvPr>
        </p:nvSpPr>
        <p:spPr>
          <a:xfrm>
            <a:off x="2393462" y="1492738"/>
            <a:ext cx="6289040" cy="4490720"/>
          </a:xfrm>
        </p:spPr>
        <p:txBody>
          <a:bodyPr/>
          <a:lstStyle/>
          <a:p>
            <a:pPr>
              <a:spcBef>
                <a:spcPts val="20"/>
              </a:spcBef>
              <a:buFont typeface="Arial"/>
              <a:buChar char="•"/>
            </a:pPr>
            <a:r>
              <a:rPr lang="en-US" dirty="0">
                <a:solidFill>
                  <a:srgbClr val="000000"/>
                </a:solidFill>
                <a:cs typeface="Arial"/>
              </a:rPr>
              <a:t>California will receive $142,575,990</a:t>
            </a:r>
            <a:endParaRPr lang="en-US" sz="1200" dirty="0">
              <a:solidFill>
                <a:srgbClr val="000000"/>
              </a:solidFill>
              <a:latin typeface="Calibri"/>
              <a:cs typeface="Calibri"/>
            </a:endParaRPr>
          </a:p>
          <a:p>
            <a:pPr>
              <a:buFont typeface="Arial"/>
              <a:buChar char="•"/>
            </a:pPr>
            <a:r>
              <a:rPr lang="en-US" dirty="0">
                <a:solidFill>
                  <a:srgbClr val="000000"/>
                </a:solidFill>
                <a:cs typeface="Arial"/>
              </a:rPr>
              <a:t>Attestation will be available in August 2023</a:t>
            </a:r>
            <a:endParaRPr lang="en-US" dirty="0"/>
          </a:p>
          <a:p>
            <a:pPr>
              <a:buFont typeface="Arial"/>
              <a:buChar char="•"/>
            </a:pPr>
            <a:r>
              <a:rPr lang="en-US" dirty="0">
                <a:solidFill>
                  <a:srgbClr val="000000"/>
                </a:solidFill>
                <a:cs typeface="Arial"/>
              </a:rPr>
              <a:t>Anticipated release of funds by December 2023</a:t>
            </a:r>
          </a:p>
          <a:p>
            <a:pPr>
              <a:buFont typeface="Arial"/>
              <a:buChar char="•"/>
            </a:pPr>
            <a:r>
              <a:rPr lang="en-US" dirty="0">
                <a:solidFill>
                  <a:srgbClr val="000000"/>
                </a:solidFill>
                <a:cs typeface="Arial"/>
              </a:rPr>
              <a:t>Questions: </a:t>
            </a:r>
            <a:r>
              <a:rPr lang="en-US" dirty="0">
                <a:solidFill>
                  <a:srgbClr val="000000"/>
                </a:solidFill>
                <a:cs typeface="Arial"/>
                <a:hlinkClick r:id="rId3" tooltip="Supply Chain Assistance (SCA) Funds email address"/>
              </a:rPr>
              <a:t>SCAfunds@cde.ca.gov </a:t>
            </a:r>
            <a:endParaRPr lang="en-US" dirty="0">
              <a:solidFill>
                <a:srgbClr val="000000"/>
              </a:solidFill>
              <a:cs typeface="Arial"/>
            </a:endParaRPr>
          </a:p>
        </p:txBody>
      </p:sp>
      <p:pic>
        <p:nvPicPr>
          <p:cNvPr id="7" name="Content Placeholder 6">
            <a:extLst>
              <a:ext uri="{FF2B5EF4-FFF2-40B4-BE49-F238E27FC236}">
                <a16:creationId xmlns:a16="http://schemas.microsoft.com/office/drawing/2014/main" id="{88D45636-5993-A401-6C8B-7F5F0DD6230F}"/>
              </a:ext>
              <a:ext uri="{C183D7F6-B498-43B3-948B-1728B52AA6E4}">
                <adec:decorative xmlns:adec="http://schemas.microsoft.com/office/drawing/2017/decorative" val="1"/>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8682502" y="2593072"/>
            <a:ext cx="3185842" cy="2123894"/>
          </a:xfrm>
        </p:spPr>
      </p:pic>
    </p:spTree>
    <p:extLst>
      <p:ext uri="{BB962C8B-B14F-4D97-AF65-F5344CB8AC3E}">
        <p14:creationId xmlns:p14="http://schemas.microsoft.com/office/powerpoint/2010/main" val="1265273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532B-CBEF-87D6-459C-DAE7B0A69C80}"/>
              </a:ext>
            </a:extLst>
          </p:cNvPr>
          <p:cNvSpPr>
            <a:spLocks noGrp="1"/>
          </p:cNvSpPr>
          <p:nvPr>
            <p:ph type="title"/>
          </p:nvPr>
        </p:nvSpPr>
        <p:spPr>
          <a:xfrm>
            <a:off x="2519680" y="400266"/>
            <a:ext cx="9144000" cy="1416169"/>
          </a:xfrm>
        </p:spPr>
        <p:txBody>
          <a:bodyPr/>
          <a:lstStyle/>
          <a:p>
            <a:r>
              <a:rPr lang="en-US" dirty="0">
                <a:cs typeface="Arial"/>
              </a:rPr>
              <a:t>Local Food for Schools (LFS):</a:t>
            </a:r>
            <a:br>
              <a:rPr lang="en-US" dirty="0">
                <a:cs typeface="Arial"/>
              </a:rPr>
            </a:br>
            <a:r>
              <a:rPr lang="en-US" dirty="0">
                <a:cs typeface="Arial"/>
              </a:rPr>
              <a:t> Funding Information</a:t>
            </a:r>
            <a:endParaRPr lang="en-US" dirty="0"/>
          </a:p>
        </p:txBody>
      </p:sp>
      <p:sp>
        <p:nvSpPr>
          <p:cNvPr id="3" name="Content Placeholder 2">
            <a:extLst>
              <a:ext uri="{FF2B5EF4-FFF2-40B4-BE49-F238E27FC236}">
                <a16:creationId xmlns:a16="http://schemas.microsoft.com/office/drawing/2014/main" id="{6B3E9852-2318-9A7D-FE15-88C9DCC295A2}"/>
              </a:ext>
            </a:extLst>
          </p:cNvPr>
          <p:cNvSpPr>
            <a:spLocks noGrp="1"/>
          </p:cNvSpPr>
          <p:nvPr>
            <p:ph idx="1"/>
          </p:nvPr>
        </p:nvSpPr>
        <p:spPr>
          <a:xfrm>
            <a:off x="2519680" y="2205870"/>
            <a:ext cx="9144000" cy="4114800"/>
          </a:xfrm>
        </p:spPr>
        <p:txBody>
          <a:bodyPr/>
          <a:lstStyle/>
          <a:p>
            <a:pPr>
              <a:spcBef>
                <a:spcPts val="1400"/>
              </a:spcBef>
              <a:spcAft>
                <a:spcPts val="1200"/>
              </a:spcAft>
            </a:pPr>
            <a:r>
              <a:rPr lang="en-US" sz="2800" dirty="0">
                <a:ea typeface="+mn-lt"/>
                <a:cs typeface="+mn-lt"/>
              </a:rPr>
              <a:t>Funding apportionment posted </a:t>
            </a:r>
            <a:r>
              <a:rPr lang="en-US" sz="2400" dirty="0">
                <a:ea typeface="+mn-lt"/>
                <a:cs typeface="+mn-lt"/>
                <a:hlinkClick r:id="rId3" tooltip="CDE Funding Results for Local Food for Schoool Funding web page"/>
              </a:rPr>
              <a:t>https://www.cde.ca.gov/fg/fo/r9/lfsfundresults22.asp  </a:t>
            </a:r>
            <a:endParaRPr lang="en-US" sz="2400" dirty="0">
              <a:cs typeface="Arial"/>
            </a:endParaRPr>
          </a:p>
          <a:p>
            <a:pPr>
              <a:spcBef>
                <a:spcPts val="1400"/>
              </a:spcBef>
              <a:spcAft>
                <a:spcPts val="1200"/>
              </a:spcAft>
            </a:pPr>
            <a:r>
              <a:rPr lang="en-US" sz="2800" dirty="0">
                <a:ea typeface="+mn-lt"/>
                <a:cs typeface="+mn-lt"/>
              </a:rPr>
              <a:t>Deposit funds into the Nonprofit Food Service Account (Fund 13)</a:t>
            </a:r>
            <a:endParaRPr lang="en-US" dirty="0">
              <a:cs typeface="Arial"/>
            </a:endParaRPr>
          </a:p>
          <a:p>
            <a:pPr lvl="1">
              <a:spcBef>
                <a:spcPts val="1400"/>
              </a:spcBef>
              <a:spcAft>
                <a:spcPts val="1200"/>
              </a:spcAft>
            </a:pPr>
            <a:r>
              <a:rPr lang="en-US" sz="2400" dirty="0">
                <a:ea typeface="+mn-lt"/>
                <a:cs typeface="+mn-lt"/>
              </a:rPr>
              <a:t>SACS Resource Code: 5467</a:t>
            </a:r>
          </a:p>
          <a:p>
            <a:pPr lvl="1">
              <a:spcBef>
                <a:spcPts val="1400"/>
              </a:spcBef>
              <a:spcAft>
                <a:spcPts val="1200"/>
              </a:spcAft>
            </a:pPr>
            <a:r>
              <a:rPr lang="en-US" sz="2400" dirty="0">
                <a:ea typeface="+mn-lt"/>
                <a:cs typeface="+mn-lt"/>
              </a:rPr>
              <a:t>Revenue Object Code: 8220</a:t>
            </a:r>
            <a:endParaRPr lang="en-US" sz="2400" dirty="0">
              <a:cs typeface="Arial"/>
            </a:endParaRPr>
          </a:p>
          <a:p>
            <a:endParaRPr lang="en-US" sz="2800" dirty="0">
              <a:cs typeface="Arial"/>
            </a:endParaRPr>
          </a:p>
          <a:p>
            <a:endParaRPr lang="en-US" dirty="0">
              <a:solidFill>
                <a:srgbClr val="FF0000"/>
              </a:solidFill>
              <a:cs typeface="Arial"/>
            </a:endParaRPr>
          </a:p>
        </p:txBody>
      </p:sp>
    </p:spTree>
    <p:extLst>
      <p:ext uri="{BB962C8B-B14F-4D97-AF65-F5344CB8AC3E}">
        <p14:creationId xmlns:p14="http://schemas.microsoft.com/office/powerpoint/2010/main" val="3441370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532B-CBEF-87D6-459C-DAE7B0A69C80}"/>
              </a:ext>
            </a:extLst>
          </p:cNvPr>
          <p:cNvSpPr>
            <a:spLocks noGrp="1"/>
          </p:cNvSpPr>
          <p:nvPr>
            <p:ph type="title"/>
          </p:nvPr>
        </p:nvSpPr>
        <p:spPr>
          <a:xfrm>
            <a:off x="2540000" y="79917"/>
            <a:ext cx="9144000" cy="1143000"/>
          </a:xfrm>
        </p:spPr>
        <p:txBody>
          <a:bodyPr/>
          <a:lstStyle/>
          <a:p>
            <a:r>
              <a:rPr lang="en-US" dirty="0">
                <a:cs typeface="Arial"/>
              </a:rPr>
              <a:t>LFS: Opt-in Part 2 Deadline</a:t>
            </a:r>
            <a:endParaRPr lang="en-US" dirty="0"/>
          </a:p>
        </p:txBody>
      </p:sp>
      <p:sp>
        <p:nvSpPr>
          <p:cNvPr id="3" name="Content Placeholder 2">
            <a:extLst>
              <a:ext uri="{FF2B5EF4-FFF2-40B4-BE49-F238E27FC236}">
                <a16:creationId xmlns:a16="http://schemas.microsoft.com/office/drawing/2014/main" id="{6B3E9852-2318-9A7D-FE15-88C9DCC295A2}"/>
              </a:ext>
            </a:extLst>
          </p:cNvPr>
          <p:cNvSpPr>
            <a:spLocks noGrp="1"/>
          </p:cNvSpPr>
          <p:nvPr>
            <p:ph sz="half" idx="1"/>
          </p:nvPr>
        </p:nvSpPr>
        <p:spPr>
          <a:xfrm>
            <a:off x="2540000" y="1222917"/>
            <a:ext cx="9414107" cy="3705922"/>
          </a:xfrm>
        </p:spPr>
        <p:txBody>
          <a:bodyPr/>
          <a:lstStyle/>
          <a:p>
            <a:pPr>
              <a:spcBef>
                <a:spcPts val="1400"/>
              </a:spcBef>
              <a:spcAft>
                <a:spcPts val="800"/>
              </a:spcAft>
            </a:pPr>
            <a:r>
              <a:rPr lang="en-US" sz="2800" dirty="0">
                <a:ea typeface="+mn-lt"/>
                <a:cs typeface="+mn-lt"/>
              </a:rPr>
              <a:t>Submission deadline: 5 pm Friday, July 21, 2023</a:t>
            </a:r>
            <a:endParaRPr lang="en-US" sz="2800" dirty="0">
              <a:cs typeface="Arial"/>
            </a:endParaRPr>
          </a:p>
          <a:p>
            <a:pPr lvl="1">
              <a:spcBef>
                <a:spcPts val="1400"/>
              </a:spcBef>
              <a:spcAft>
                <a:spcPts val="0"/>
              </a:spcAft>
            </a:pPr>
            <a:r>
              <a:rPr lang="en-US" sz="2400" dirty="0">
                <a:ea typeface="+mn-lt"/>
                <a:cs typeface="+mn-lt"/>
              </a:rPr>
              <a:t>Vendor information</a:t>
            </a:r>
            <a:endParaRPr lang="en-US" sz="2400" dirty="0">
              <a:cs typeface="Arial"/>
            </a:endParaRPr>
          </a:p>
          <a:p>
            <a:pPr lvl="1">
              <a:spcBef>
                <a:spcPts val="1400"/>
              </a:spcBef>
              <a:spcAft>
                <a:spcPts val="0"/>
              </a:spcAft>
            </a:pPr>
            <a:r>
              <a:rPr lang="en-US" sz="2400" dirty="0">
                <a:ea typeface="+mn-lt"/>
                <a:cs typeface="+mn-lt"/>
              </a:rPr>
              <a:t>Procurement documents</a:t>
            </a:r>
            <a:endParaRPr lang="en-US" sz="2400" dirty="0">
              <a:cs typeface="Arial"/>
            </a:endParaRPr>
          </a:p>
          <a:p>
            <a:pPr lvl="1">
              <a:spcBef>
                <a:spcPts val="1400"/>
              </a:spcBef>
              <a:spcAft>
                <a:spcPts val="800"/>
              </a:spcAft>
            </a:pPr>
            <a:r>
              <a:rPr lang="en-US" sz="2400" dirty="0">
                <a:ea typeface="+mn-lt"/>
                <a:cs typeface="+mn-lt"/>
              </a:rPr>
              <a:t>Purchasing schedule</a:t>
            </a:r>
            <a:endParaRPr lang="en-US" sz="2400" dirty="0">
              <a:cs typeface="Arial"/>
            </a:endParaRPr>
          </a:p>
          <a:p>
            <a:pPr>
              <a:spcBef>
                <a:spcPts val="1400"/>
              </a:spcBef>
              <a:spcAft>
                <a:spcPts val="800"/>
              </a:spcAft>
            </a:pPr>
            <a:r>
              <a:rPr lang="en-US" sz="2800" dirty="0">
                <a:cs typeface="Arial"/>
              </a:rPr>
              <a:t>Two-step submission process</a:t>
            </a:r>
          </a:p>
          <a:p>
            <a:pPr lvl="1">
              <a:spcBef>
                <a:spcPts val="1400"/>
              </a:spcBef>
              <a:spcAft>
                <a:spcPts val="0"/>
              </a:spcAft>
            </a:pPr>
            <a:r>
              <a:rPr lang="en-US" sz="2400" dirty="0">
                <a:solidFill>
                  <a:srgbClr val="000000"/>
                </a:solidFill>
                <a:cs typeface="Arial"/>
              </a:rPr>
              <a:t>Online survey</a:t>
            </a:r>
          </a:p>
          <a:p>
            <a:pPr lvl="1">
              <a:spcBef>
                <a:spcPts val="1400"/>
              </a:spcBef>
              <a:spcAft>
                <a:spcPts val="0"/>
              </a:spcAft>
            </a:pPr>
            <a:r>
              <a:rPr lang="en-US" sz="2400" dirty="0">
                <a:solidFill>
                  <a:srgbClr val="000000"/>
                </a:solidFill>
                <a:cs typeface="Arial"/>
              </a:rPr>
              <a:t>Box.com file upload</a:t>
            </a:r>
          </a:p>
          <a:p>
            <a:pPr>
              <a:spcBef>
                <a:spcPts val="1400"/>
              </a:spcBef>
              <a:spcAft>
                <a:spcPts val="800"/>
              </a:spcAft>
            </a:pPr>
            <a:r>
              <a:rPr lang="en-US" sz="2800" dirty="0">
                <a:solidFill>
                  <a:srgbClr val="000000"/>
                </a:solidFill>
                <a:cs typeface="Arial"/>
              </a:rPr>
              <a:t>Reference listserv sent June 15, 2023</a:t>
            </a:r>
          </a:p>
          <a:p>
            <a:endParaRPr lang="en-US" dirty="0">
              <a:solidFill>
                <a:srgbClr val="000000"/>
              </a:solidFill>
              <a:cs typeface="Arial"/>
            </a:endParaRPr>
          </a:p>
          <a:p>
            <a:endParaRPr lang="en-US" dirty="0">
              <a:solidFill>
                <a:srgbClr val="FF0000"/>
              </a:solidFill>
              <a:cs typeface="Arial"/>
            </a:endParaRPr>
          </a:p>
        </p:txBody>
      </p:sp>
      <p:pic>
        <p:nvPicPr>
          <p:cNvPr id="7" name="Content Placeholder 6">
            <a:extLst>
              <a:ext uri="{FF2B5EF4-FFF2-40B4-BE49-F238E27FC236}">
                <a16:creationId xmlns:a16="http://schemas.microsoft.com/office/drawing/2014/main" id="{41C0B32F-A16E-287B-7060-D7E4CD166677}"/>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950821" y="2365917"/>
            <a:ext cx="3911600" cy="2607096"/>
          </a:xfrm>
        </p:spPr>
      </p:pic>
    </p:spTree>
    <p:extLst>
      <p:ext uri="{BB962C8B-B14F-4D97-AF65-F5344CB8AC3E}">
        <p14:creationId xmlns:p14="http://schemas.microsoft.com/office/powerpoint/2010/main" val="3130394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93DF9-D315-4FE9-884A-12147493094E}"/>
              </a:ext>
            </a:extLst>
          </p:cNvPr>
          <p:cNvSpPr>
            <a:spLocks noGrp="1"/>
          </p:cNvSpPr>
          <p:nvPr>
            <p:ph type="title"/>
          </p:nvPr>
        </p:nvSpPr>
        <p:spPr>
          <a:xfrm>
            <a:off x="2525623" y="236479"/>
            <a:ext cx="9144000" cy="1143000"/>
          </a:xfrm>
        </p:spPr>
        <p:txBody>
          <a:bodyPr/>
          <a:lstStyle/>
          <a:p>
            <a:r>
              <a:rPr lang="en-US" sz="4200" dirty="0"/>
              <a:t>Grant Funds Overview (1)</a:t>
            </a:r>
          </a:p>
        </p:txBody>
      </p:sp>
      <p:graphicFrame>
        <p:nvGraphicFramePr>
          <p:cNvPr id="5" name="Content Placeholder 4" descr="Grant funds issue dates: Federal Equipment and SCA grant funds end of June, and SCA round four funds will be issued in December 2023. SCA attestation round four is due in August 2023. ">
            <a:extLst>
              <a:ext uri="{FF2B5EF4-FFF2-40B4-BE49-F238E27FC236}">
                <a16:creationId xmlns:a16="http://schemas.microsoft.com/office/drawing/2014/main" id="{19401267-1BA0-43A7-8154-DFD352A64FD7}"/>
              </a:ext>
            </a:extLst>
          </p:cNvPr>
          <p:cNvGraphicFramePr>
            <a:graphicFrameLocks noGrp="1"/>
          </p:cNvGraphicFramePr>
          <p:nvPr>
            <p:ph idx="1"/>
            <p:extLst>
              <p:ext uri="{D42A27DB-BD31-4B8C-83A1-F6EECF244321}">
                <p14:modId xmlns:p14="http://schemas.microsoft.com/office/powerpoint/2010/main" val="152297845"/>
              </p:ext>
            </p:extLst>
          </p:nvPr>
        </p:nvGraphicFramePr>
        <p:xfrm>
          <a:off x="2525623" y="1592937"/>
          <a:ext cx="9285377" cy="4363186"/>
        </p:xfrm>
        <a:graphic>
          <a:graphicData uri="http://schemas.openxmlformats.org/drawingml/2006/table">
            <a:tbl>
              <a:tblPr firstRow="1" bandRow="1">
                <a:tableStyleId>{5C22544A-7EE6-4342-B048-85BDC9FD1C3A}</a:tableStyleId>
              </a:tblPr>
              <a:tblGrid>
                <a:gridCol w="5460137">
                  <a:extLst>
                    <a:ext uri="{9D8B030D-6E8A-4147-A177-3AD203B41FA5}">
                      <a16:colId xmlns:a16="http://schemas.microsoft.com/office/drawing/2014/main" val="4064080176"/>
                    </a:ext>
                  </a:extLst>
                </a:gridCol>
                <a:gridCol w="3825240">
                  <a:extLst>
                    <a:ext uri="{9D8B030D-6E8A-4147-A177-3AD203B41FA5}">
                      <a16:colId xmlns:a16="http://schemas.microsoft.com/office/drawing/2014/main" val="1239151048"/>
                    </a:ext>
                  </a:extLst>
                </a:gridCol>
              </a:tblGrid>
              <a:tr h="511048">
                <a:tc>
                  <a:txBody>
                    <a:bodyPr/>
                    <a:lstStyle/>
                    <a:p>
                      <a:r>
                        <a:rPr lang="en-US" sz="2800" dirty="0"/>
                        <a:t>Grant</a:t>
                      </a:r>
                    </a:p>
                  </a:txBody>
                  <a:tcPr marL="183750" marR="183750"/>
                </a:tc>
                <a:tc>
                  <a:txBody>
                    <a:bodyPr/>
                    <a:lstStyle/>
                    <a:p>
                      <a:r>
                        <a:rPr lang="en-US" sz="2800" dirty="0"/>
                        <a:t>Timeline</a:t>
                      </a:r>
                    </a:p>
                  </a:txBody>
                  <a:tcPr marL="183750" marR="183750"/>
                </a:tc>
                <a:extLst>
                  <a:ext uri="{0D108BD9-81ED-4DB2-BD59-A6C34878D82A}">
                    <a16:rowId xmlns:a16="http://schemas.microsoft.com/office/drawing/2014/main" val="1454820400"/>
                  </a:ext>
                </a:extLst>
              </a:tr>
              <a:tr h="1143773">
                <a:tc>
                  <a:txBody>
                    <a:bodyPr/>
                    <a:lstStyle/>
                    <a:p>
                      <a:pPr lvl="0">
                        <a:buNone/>
                      </a:pPr>
                      <a:r>
                        <a:rPr lang="en-US" sz="2400" b="0" i="0" u="none" strike="noStrike" noProof="0" dirty="0">
                          <a:solidFill>
                            <a:schemeClr val="tx1"/>
                          </a:solidFill>
                        </a:rPr>
                        <a:t>2023 Federal Equipment Grant Funds Issued</a:t>
                      </a:r>
                    </a:p>
                  </a:txBody>
                  <a:tcPr marL="183750" marR="183750" anchor="ctr"/>
                </a:tc>
                <a:tc>
                  <a:txBody>
                    <a:bodyPr/>
                    <a:lstStyle/>
                    <a:p>
                      <a:pPr lvl="0" algn="ctr">
                        <a:lnSpc>
                          <a:spcPct val="100000"/>
                        </a:lnSpc>
                        <a:spcBef>
                          <a:spcPts val="0"/>
                        </a:spcBef>
                        <a:spcAft>
                          <a:spcPts val="0"/>
                        </a:spcAft>
                        <a:buNone/>
                      </a:pPr>
                      <a:r>
                        <a:rPr lang="en-US" sz="2400" dirty="0">
                          <a:solidFill>
                            <a:schemeClr val="tx1"/>
                          </a:solidFill>
                        </a:rPr>
                        <a:t>End of June</a:t>
                      </a:r>
                      <a:r>
                        <a:rPr lang="en-US" sz="2400" dirty="0">
                          <a:solidFill>
                            <a:srgbClr val="FF0000"/>
                          </a:solidFill>
                        </a:rPr>
                        <a:t> </a:t>
                      </a:r>
                      <a:r>
                        <a:rPr lang="en-US" sz="2400" dirty="0">
                          <a:solidFill>
                            <a:schemeClr val="tx1"/>
                          </a:solidFill>
                        </a:rPr>
                        <a:t>2023</a:t>
                      </a:r>
                      <a:r>
                        <a:rPr lang="en-US" sz="2400" dirty="0">
                          <a:solidFill>
                            <a:srgbClr val="FF0000"/>
                          </a:solidFill>
                        </a:rPr>
                        <a:t> </a:t>
                      </a:r>
                      <a:endParaRPr lang="en-US" dirty="0"/>
                    </a:p>
                  </a:txBody>
                  <a:tcPr marL="183750" marR="183750" anchor="ctr"/>
                </a:tc>
                <a:extLst>
                  <a:ext uri="{0D108BD9-81ED-4DB2-BD59-A6C34878D82A}">
                    <a16:rowId xmlns:a16="http://schemas.microsoft.com/office/drawing/2014/main" val="3918288033"/>
                  </a:ext>
                </a:extLst>
              </a:tr>
              <a:tr h="1058599">
                <a:tc>
                  <a:txBody>
                    <a:bodyPr/>
                    <a:lstStyle/>
                    <a:p>
                      <a:pPr lvl="0">
                        <a:buNone/>
                      </a:pPr>
                      <a:r>
                        <a:rPr lang="en-US" sz="2400" b="0" i="0" u="none" strike="noStrike" noProof="0" dirty="0">
                          <a:solidFill>
                            <a:schemeClr val="tx1"/>
                          </a:solidFill>
                          <a:latin typeface="Arial"/>
                        </a:rPr>
                        <a:t>SCA Funds Issued </a:t>
                      </a:r>
                      <a:endParaRPr lang="en-US" dirty="0">
                        <a:solidFill>
                          <a:schemeClr val="tx1"/>
                        </a:solidFill>
                      </a:endParaRPr>
                    </a:p>
                    <a:p>
                      <a:pPr lvl="0">
                        <a:buNone/>
                      </a:pPr>
                      <a:r>
                        <a:rPr lang="en-US" sz="2400" b="0" i="0" u="none" strike="noStrike" noProof="0" dirty="0">
                          <a:solidFill>
                            <a:schemeClr val="tx1"/>
                          </a:solidFill>
                          <a:latin typeface="Arial"/>
                        </a:rPr>
                        <a:t>(Rounds Two &amp; Three)</a:t>
                      </a:r>
                      <a:endParaRPr lang="en-US" dirty="0">
                        <a:solidFill>
                          <a:schemeClr val="tx1"/>
                        </a:solidFill>
                      </a:endParaRPr>
                    </a:p>
                  </a:txBody>
                  <a:tcPr marL="183750" marR="183750" anchor="ctr"/>
                </a:tc>
                <a:tc>
                  <a:txBody>
                    <a:bodyPr/>
                    <a:lstStyle/>
                    <a:p>
                      <a:pPr lvl="0" algn="ctr">
                        <a:buNone/>
                      </a:pPr>
                      <a:r>
                        <a:rPr lang="en-US" sz="2400" b="0" i="0" u="none" strike="noStrike" noProof="0" dirty="0">
                          <a:solidFill>
                            <a:schemeClr val="tx1"/>
                          </a:solidFill>
                          <a:latin typeface="Arial"/>
                        </a:rPr>
                        <a:t>End of June 2023</a:t>
                      </a:r>
                    </a:p>
                  </a:txBody>
                  <a:tcPr marL="183750" marR="183750" anchor="ctr"/>
                </a:tc>
                <a:extLst>
                  <a:ext uri="{0D108BD9-81ED-4DB2-BD59-A6C34878D82A}">
                    <a16:rowId xmlns:a16="http://schemas.microsoft.com/office/drawing/2014/main" val="710916210"/>
                  </a:ext>
                </a:extLst>
              </a:tr>
              <a:tr h="584055">
                <a:tc>
                  <a:txBody>
                    <a:bodyPr/>
                    <a:lstStyle/>
                    <a:p>
                      <a:pPr lvl="0" algn="l">
                        <a:lnSpc>
                          <a:spcPct val="100000"/>
                        </a:lnSpc>
                        <a:spcBef>
                          <a:spcPts val="0"/>
                        </a:spcBef>
                        <a:spcAft>
                          <a:spcPts val="0"/>
                        </a:spcAft>
                        <a:buNone/>
                      </a:pPr>
                      <a:r>
                        <a:rPr lang="en-US" sz="2400" b="0" i="0" u="none" strike="noStrike" noProof="0" dirty="0">
                          <a:solidFill>
                            <a:schemeClr val="tx1"/>
                          </a:solidFill>
                          <a:latin typeface="Arial"/>
                        </a:rPr>
                        <a:t>SCA Attestation (Round Four)</a:t>
                      </a:r>
                      <a:endParaRPr lang="en-US" sz="2400" b="0" i="0" u="none" strike="noStrike" noProof="0" dirty="0">
                        <a:solidFill>
                          <a:srgbClr val="000000"/>
                        </a:solidFill>
                        <a:latin typeface="Arial"/>
                      </a:endParaRPr>
                    </a:p>
                  </a:txBody>
                  <a:tcPr marL="183750" marR="183750" anchor="ctr"/>
                </a:tc>
                <a:tc>
                  <a:txBody>
                    <a:bodyPr/>
                    <a:lstStyle/>
                    <a:p>
                      <a:pPr lvl="0" algn="ctr">
                        <a:lnSpc>
                          <a:spcPct val="100000"/>
                        </a:lnSpc>
                        <a:spcBef>
                          <a:spcPts val="0"/>
                        </a:spcBef>
                        <a:spcAft>
                          <a:spcPts val="0"/>
                        </a:spcAft>
                        <a:buNone/>
                      </a:pPr>
                      <a:r>
                        <a:rPr lang="en-US" sz="2400" b="0" i="0" u="none" strike="noStrike" kern="1200" noProof="0" dirty="0">
                          <a:solidFill>
                            <a:schemeClr val="tx1"/>
                          </a:solidFill>
                          <a:latin typeface="Arial"/>
                        </a:rPr>
                        <a:t>August 2023</a:t>
                      </a:r>
                    </a:p>
                  </a:txBody>
                  <a:tcPr marL="183750" marR="183750" anchor="ctr"/>
                </a:tc>
                <a:extLst>
                  <a:ext uri="{0D108BD9-81ED-4DB2-BD59-A6C34878D82A}">
                    <a16:rowId xmlns:a16="http://schemas.microsoft.com/office/drawing/2014/main" val="146890856"/>
                  </a:ext>
                </a:extLst>
              </a:tr>
              <a:tr h="1058599">
                <a:tc>
                  <a:txBody>
                    <a:bodyPr/>
                    <a:lstStyle/>
                    <a:p>
                      <a:pPr lvl="0" algn="l">
                        <a:lnSpc>
                          <a:spcPct val="100000"/>
                        </a:lnSpc>
                        <a:spcBef>
                          <a:spcPts val="0"/>
                        </a:spcBef>
                        <a:spcAft>
                          <a:spcPts val="0"/>
                        </a:spcAft>
                        <a:buNone/>
                      </a:pPr>
                      <a:r>
                        <a:rPr lang="en-US" sz="2400" b="0" i="0" u="none" strike="noStrike" noProof="0" dirty="0">
                          <a:solidFill>
                            <a:schemeClr val="tx1"/>
                          </a:solidFill>
                          <a:latin typeface="Arial"/>
                        </a:rPr>
                        <a:t>SCA Funds Issued (Round Four)</a:t>
                      </a:r>
                      <a:endParaRPr lang="en-US" dirty="0">
                        <a:solidFill>
                          <a:schemeClr val="tx1"/>
                        </a:solidFill>
                      </a:endParaRPr>
                    </a:p>
                  </a:txBody>
                  <a:tcPr marL="183750" marR="183750" anchor="ctr"/>
                </a:tc>
                <a:tc>
                  <a:txBody>
                    <a:bodyPr/>
                    <a:lstStyle/>
                    <a:p>
                      <a:pPr lvl="0" algn="ctr">
                        <a:lnSpc>
                          <a:spcPct val="100000"/>
                        </a:lnSpc>
                        <a:spcBef>
                          <a:spcPts val="0"/>
                        </a:spcBef>
                        <a:spcAft>
                          <a:spcPts val="0"/>
                        </a:spcAft>
                        <a:buNone/>
                      </a:pPr>
                      <a:r>
                        <a:rPr lang="en-US" sz="2400" b="0" i="0" u="none" strike="noStrike" kern="1200" noProof="0" dirty="0">
                          <a:solidFill>
                            <a:schemeClr val="tx1"/>
                          </a:solidFill>
                          <a:latin typeface="Arial"/>
                        </a:rPr>
                        <a:t>December 2023</a:t>
                      </a:r>
                    </a:p>
                  </a:txBody>
                  <a:tcPr marL="183750" marR="183750" anchor="ctr"/>
                </a:tc>
                <a:extLst>
                  <a:ext uri="{0D108BD9-81ED-4DB2-BD59-A6C34878D82A}">
                    <a16:rowId xmlns:a16="http://schemas.microsoft.com/office/drawing/2014/main" val="492776431"/>
                  </a:ext>
                </a:extLst>
              </a:tr>
            </a:tbl>
          </a:graphicData>
        </a:graphic>
      </p:graphicFrame>
    </p:spTree>
    <p:extLst>
      <p:ext uri="{BB962C8B-B14F-4D97-AF65-F5344CB8AC3E}">
        <p14:creationId xmlns:p14="http://schemas.microsoft.com/office/powerpoint/2010/main" val="370886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93DF9-D315-4FE9-884A-12147493094E}"/>
              </a:ext>
            </a:extLst>
          </p:cNvPr>
          <p:cNvSpPr>
            <a:spLocks noGrp="1"/>
          </p:cNvSpPr>
          <p:nvPr>
            <p:ph type="title"/>
          </p:nvPr>
        </p:nvSpPr>
        <p:spPr>
          <a:xfrm>
            <a:off x="2525623" y="265234"/>
            <a:ext cx="9144000" cy="1143000"/>
          </a:xfrm>
        </p:spPr>
        <p:txBody>
          <a:bodyPr/>
          <a:lstStyle/>
          <a:p>
            <a:r>
              <a:rPr lang="en-US" sz="4200" dirty="0"/>
              <a:t>Grant Funds Overview (2)</a:t>
            </a:r>
          </a:p>
        </p:txBody>
      </p:sp>
      <p:graphicFrame>
        <p:nvGraphicFramePr>
          <p:cNvPr id="5" name="Content Placeholder 4" descr="The grant funds and timelines: School Breakfast and Summer Meals Start Up Grant notifications will be released in July 2023, 2023-24 FFVP awardees will receive funding notifications in July, and LFS submission deadlines is July 21, 2023 at 5 pm, and School Food Best Practices award notification release by July 31, 2023.">
            <a:extLst>
              <a:ext uri="{FF2B5EF4-FFF2-40B4-BE49-F238E27FC236}">
                <a16:creationId xmlns:a16="http://schemas.microsoft.com/office/drawing/2014/main" id="{19401267-1BA0-43A7-8154-DFD352A64FD7}"/>
              </a:ext>
            </a:extLst>
          </p:cNvPr>
          <p:cNvGraphicFramePr>
            <a:graphicFrameLocks noGrp="1"/>
          </p:cNvGraphicFramePr>
          <p:nvPr>
            <p:ph idx="1"/>
            <p:extLst>
              <p:ext uri="{D42A27DB-BD31-4B8C-83A1-F6EECF244321}">
                <p14:modId xmlns:p14="http://schemas.microsoft.com/office/powerpoint/2010/main" val="3952364017"/>
              </p:ext>
            </p:extLst>
          </p:nvPr>
        </p:nvGraphicFramePr>
        <p:xfrm>
          <a:off x="2440055" y="1417041"/>
          <a:ext cx="9318819" cy="4541520"/>
        </p:xfrm>
        <a:graphic>
          <a:graphicData uri="http://schemas.openxmlformats.org/drawingml/2006/table">
            <a:tbl>
              <a:tblPr firstRow="1" bandRow="1">
                <a:tableStyleId>{5C22544A-7EE6-4342-B048-85BDC9FD1C3A}</a:tableStyleId>
              </a:tblPr>
              <a:tblGrid>
                <a:gridCol w="6616700">
                  <a:extLst>
                    <a:ext uri="{9D8B030D-6E8A-4147-A177-3AD203B41FA5}">
                      <a16:colId xmlns:a16="http://schemas.microsoft.com/office/drawing/2014/main" val="4064080176"/>
                    </a:ext>
                  </a:extLst>
                </a:gridCol>
                <a:gridCol w="2702119">
                  <a:extLst>
                    <a:ext uri="{9D8B030D-6E8A-4147-A177-3AD203B41FA5}">
                      <a16:colId xmlns:a16="http://schemas.microsoft.com/office/drawing/2014/main" val="1239151048"/>
                    </a:ext>
                  </a:extLst>
                </a:gridCol>
              </a:tblGrid>
              <a:tr h="504530">
                <a:tc>
                  <a:txBody>
                    <a:bodyPr/>
                    <a:lstStyle/>
                    <a:p>
                      <a:r>
                        <a:rPr lang="en-US" sz="2800" dirty="0"/>
                        <a:t>Grant</a:t>
                      </a:r>
                    </a:p>
                  </a:txBody>
                  <a:tcPr marL="183750" marR="183750"/>
                </a:tc>
                <a:tc>
                  <a:txBody>
                    <a:bodyPr/>
                    <a:lstStyle/>
                    <a:p>
                      <a:r>
                        <a:rPr lang="en-US" sz="2800" dirty="0"/>
                        <a:t>Timeline</a:t>
                      </a:r>
                    </a:p>
                  </a:txBody>
                  <a:tcPr marL="183750" marR="183750"/>
                </a:tc>
                <a:extLst>
                  <a:ext uri="{0D108BD9-81ED-4DB2-BD59-A6C34878D82A}">
                    <a16:rowId xmlns:a16="http://schemas.microsoft.com/office/drawing/2014/main" val="1454820400"/>
                  </a:ext>
                </a:extLst>
              </a:tr>
              <a:tr h="802640">
                <a:tc>
                  <a:txBody>
                    <a:bodyPr/>
                    <a:lstStyle/>
                    <a:p>
                      <a:pPr lvl="0" algn="l">
                        <a:lnSpc>
                          <a:spcPct val="100000"/>
                        </a:lnSpc>
                        <a:spcBef>
                          <a:spcPts val="0"/>
                        </a:spcBef>
                        <a:spcAft>
                          <a:spcPts val="0"/>
                        </a:spcAft>
                        <a:buNone/>
                      </a:pPr>
                      <a:r>
                        <a:rPr lang="en-US" sz="2400" b="0" i="0" u="none" strike="noStrike" noProof="0" dirty="0">
                          <a:solidFill>
                            <a:schemeClr val="tx1"/>
                          </a:solidFill>
                        </a:rPr>
                        <a:t>School Breakfast and Summer Meals Program Start Up Grant </a:t>
                      </a:r>
                      <a:r>
                        <a:rPr lang="en-US" sz="2400" b="0" i="0" u="none" strike="noStrike" noProof="0" dirty="0">
                          <a:solidFill>
                            <a:schemeClr val="tx1"/>
                          </a:solidFill>
                          <a:latin typeface="Arial"/>
                        </a:rPr>
                        <a:t>Award Notifications</a:t>
                      </a:r>
                      <a:endParaRPr lang="en-US" dirty="0">
                        <a:solidFill>
                          <a:schemeClr val="tx1"/>
                        </a:solidFill>
                      </a:endParaRPr>
                    </a:p>
                  </a:txBody>
                  <a:tcPr marL="183750" marR="183750" anchor="ctr"/>
                </a:tc>
                <a:tc>
                  <a:txBody>
                    <a:bodyPr/>
                    <a:lstStyle/>
                    <a:p>
                      <a:pPr lvl="0" algn="ctr">
                        <a:lnSpc>
                          <a:spcPct val="100000"/>
                        </a:lnSpc>
                        <a:spcBef>
                          <a:spcPts val="0"/>
                        </a:spcBef>
                        <a:spcAft>
                          <a:spcPts val="0"/>
                        </a:spcAft>
                        <a:buNone/>
                      </a:pPr>
                      <a:r>
                        <a:rPr lang="en-US" sz="2400" dirty="0">
                          <a:solidFill>
                            <a:schemeClr val="tx1"/>
                          </a:solidFill>
                        </a:rPr>
                        <a:t> July 2023</a:t>
                      </a:r>
                      <a:endParaRPr lang="en-US" dirty="0"/>
                    </a:p>
                  </a:txBody>
                  <a:tcPr marL="183750" marR="183750" anchor="ctr"/>
                </a:tc>
                <a:extLst>
                  <a:ext uri="{0D108BD9-81ED-4DB2-BD59-A6C34878D82A}">
                    <a16:rowId xmlns:a16="http://schemas.microsoft.com/office/drawing/2014/main" val="3772162589"/>
                  </a:ext>
                </a:extLst>
              </a:tr>
              <a:tr h="802640">
                <a:tc>
                  <a:txBody>
                    <a:bodyPr/>
                    <a:lstStyle/>
                    <a:p>
                      <a:pPr lvl="0" algn="l">
                        <a:lnSpc>
                          <a:spcPct val="100000"/>
                        </a:lnSpc>
                        <a:spcBef>
                          <a:spcPts val="0"/>
                        </a:spcBef>
                        <a:spcAft>
                          <a:spcPts val="0"/>
                        </a:spcAft>
                        <a:buNone/>
                      </a:pPr>
                      <a:r>
                        <a:rPr lang="en-US" sz="2400" b="0" i="0" u="none" strike="noStrike" noProof="0" dirty="0">
                          <a:solidFill>
                            <a:schemeClr val="tx1"/>
                          </a:solidFill>
                          <a:latin typeface="Arial"/>
                        </a:rPr>
                        <a:t>2023–24 Fresh Fruit and Vegetable Program  </a:t>
                      </a:r>
                      <a:endParaRPr lang="en-US" dirty="0">
                        <a:solidFill>
                          <a:schemeClr val="tx1"/>
                        </a:solidFill>
                      </a:endParaRPr>
                    </a:p>
                    <a:p>
                      <a:pPr lvl="0" algn="l">
                        <a:lnSpc>
                          <a:spcPct val="100000"/>
                        </a:lnSpc>
                        <a:spcBef>
                          <a:spcPts val="0"/>
                        </a:spcBef>
                        <a:spcAft>
                          <a:spcPts val="0"/>
                        </a:spcAft>
                        <a:buNone/>
                      </a:pPr>
                      <a:r>
                        <a:rPr lang="en-US" sz="2400" b="0" i="0" u="none" strike="noStrike" noProof="0" dirty="0">
                          <a:solidFill>
                            <a:schemeClr val="tx1"/>
                          </a:solidFill>
                          <a:latin typeface="Arial"/>
                        </a:rPr>
                        <a:t>(FFVP) First Allocation Award Notifications</a:t>
                      </a:r>
                      <a:endParaRPr lang="en-US" dirty="0">
                        <a:solidFill>
                          <a:schemeClr val="tx1"/>
                        </a:solidFill>
                      </a:endParaRPr>
                    </a:p>
                  </a:txBody>
                  <a:tcPr marL="183750" marR="183750" anchor="ct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July 2023</a:t>
                      </a:r>
                      <a:endParaRPr lang="en-US" dirty="0">
                        <a:solidFill>
                          <a:schemeClr val="tx1"/>
                        </a:solidFill>
                      </a:endParaRPr>
                    </a:p>
                  </a:txBody>
                  <a:tcPr marL="183750" marR="183750" anchor="ctr"/>
                </a:tc>
                <a:extLst>
                  <a:ext uri="{0D108BD9-81ED-4DB2-BD59-A6C34878D82A}">
                    <a16:rowId xmlns:a16="http://schemas.microsoft.com/office/drawing/2014/main" val="658559473"/>
                  </a:ext>
                </a:extLst>
              </a:tr>
              <a:tr h="802640">
                <a:tc>
                  <a:txBody>
                    <a:bodyPr/>
                    <a:lstStyle/>
                    <a:p>
                      <a:pPr marL="0" marR="0" lvl="0" indent="0" algn="l">
                        <a:lnSpc>
                          <a:spcPct val="100000"/>
                        </a:lnSpc>
                        <a:spcBef>
                          <a:spcPct val="20000"/>
                        </a:spcBef>
                        <a:spcAft>
                          <a:spcPct val="0"/>
                        </a:spcAft>
                        <a:buNone/>
                      </a:pPr>
                      <a:r>
                        <a:rPr lang="en-US" sz="2400" b="0" i="0" u="none" strike="noStrike" noProof="0" dirty="0">
                          <a:solidFill>
                            <a:schemeClr val="tx1"/>
                          </a:solidFill>
                          <a:latin typeface="Arial"/>
                        </a:rPr>
                        <a:t>LFS submission deadlines for vendor information, procurement documents, and purchasing schedules</a:t>
                      </a:r>
                      <a:endParaRPr lang="en-US" dirty="0">
                        <a:solidFill>
                          <a:schemeClr val="tx1"/>
                        </a:solidFill>
                      </a:endParaRPr>
                    </a:p>
                  </a:txBody>
                  <a:tcPr marL="183750" marR="183750" anchor="ctr"/>
                </a:tc>
                <a:tc>
                  <a:txBody>
                    <a:bodyPr/>
                    <a:lstStyle/>
                    <a:p>
                      <a:pPr lvl="0" algn="ctr">
                        <a:lnSpc>
                          <a:spcPct val="100000"/>
                        </a:lnSpc>
                        <a:spcBef>
                          <a:spcPts val="0"/>
                        </a:spcBef>
                        <a:spcAft>
                          <a:spcPts val="0"/>
                        </a:spcAft>
                        <a:buNone/>
                      </a:pPr>
                      <a:r>
                        <a:rPr lang="en-US" sz="2400" dirty="0">
                          <a:solidFill>
                            <a:schemeClr val="tx1"/>
                          </a:solidFill>
                        </a:rPr>
                        <a:t>5 p.m.</a:t>
                      </a:r>
                    </a:p>
                    <a:p>
                      <a:pPr lvl="0" algn="ctr">
                        <a:lnSpc>
                          <a:spcPct val="100000"/>
                        </a:lnSpc>
                        <a:spcBef>
                          <a:spcPts val="0"/>
                        </a:spcBef>
                        <a:spcAft>
                          <a:spcPts val="0"/>
                        </a:spcAft>
                        <a:buNone/>
                      </a:pPr>
                      <a:r>
                        <a:rPr lang="en-US" sz="2400" dirty="0">
                          <a:solidFill>
                            <a:schemeClr val="tx1"/>
                          </a:solidFill>
                        </a:rPr>
                        <a:t>July 21, 2023</a:t>
                      </a:r>
                    </a:p>
                  </a:txBody>
                  <a:tcPr marL="183750" marR="183750" anchor="ctr"/>
                </a:tc>
                <a:extLst>
                  <a:ext uri="{0D108BD9-81ED-4DB2-BD59-A6C34878D82A}">
                    <a16:rowId xmlns:a16="http://schemas.microsoft.com/office/drawing/2014/main" val="1946634621"/>
                  </a:ext>
                </a:extLst>
              </a:tr>
              <a:tr h="802641">
                <a:tc>
                  <a:txBody>
                    <a:bodyPr/>
                    <a:lstStyle/>
                    <a:p>
                      <a:pPr lvl="0" algn="l">
                        <a:lnSpc>
                          <a:spcPct val="100000"/>
                        </a:lnSpc>
                        <a:spcBef>
                          <a:spcPts val="0"/>
                        </a:spcBef>
                        <a:spcAft>
                          <a:spcPts val="0"/>
                        </a:spcAft>
                        <a:buNone/>
                      </a:pPr>
                      <a:r>
                        <a:rPr lang="en-US" sz="2400" b="0" i="0" u="none" strike="noStrike" noProof="0" dirty="0">
                          <a:solidFill>
                            <a:schemeClr val="tx1"/>
                          </a:solidFill>
                          <a:latin typeface="Arial"/>
                        </a:rPr>
                        <a:t>School Food Best Practices Award Notifications</a:t>
                      </a:r>
                      <a:endParaRPr lang="en-US" dirty="0">
                        <a:solidFill>
                          <a:srgbClr val="FF0000"/>
                        </a:solidFill>
                      </a:endParaRPr>
                    </a:p>
                  </a:txBody>
                  <a:tcPr marL="183750" marR="183750" anchor="ctr"/>
                </a:tc>
                <a:tc>
                  <a:txBody>
                    <a:bodyPr/>
                    <a:lstStyle/>
                    <a:p>
                      <a:pPr lvl="0" algn="ctr">
                        <a:lnSpc>
                          <a:spcPct val="100000"/>
                        </a:lnSpc>
                        <a:spcBef>
                          <a:spcPts val="0"/>
                        </a:spcBef>
                        <a:spcAft>
                          <a:spcPts val="0"/>
                        </a:spcAft>
                        <a:buNone/>
                      </a:pPr>
                      <a:r>
                        <a:rPr lang="en-US" sz="2400" b="0" i="0" u="none" strike="noStrike" noProof="0" dirty="0">
                          <a:solidFill>
                            <a:schemeClr val="tx1"/>
                          </a:solidFill>
                          <a:latin typeface="Arial"/>
                        </a:rPr>
                        <a:t>End of July 2023</a:t>
                      </a:r>
                    </a:p>
                  </a:txBody>
                  <a:tcPr marL="183750" marR="183750" anchor="ctr"/>
                </a:tc>
                <a:extLst>
                  <a:ext uri="{0D108BD9-81ED-4DB2-BD59-A6C34878D82A}">
                    <a16:rowId xmlns:a16="http://schemas.microsoft.com/office/drawing/2014/main" val="4126422381"/>
                  </a:ext>
                </a:extLst>
              </a:tr>
            </a:tbl>
          </a:graphicData>
        </a:graphic>
      </p:graphicFrame>
    </p:spTree>
    <p:extLst>
      <p:ext uri="{BB962C8B-B14F-4D97-AF65-F5344CB8AC3E}">
        <p14:creationId xmlns:p14="http://schemas.microsoft.com/office/powerpoint/2010/main" val="568357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2C4D-86C0-0833-3CF8-0A3642C0080A}"/>
              </a:ext>
            </a:extLst>
          </p:cNvPr>
          <p:cNvSpPr>
            <a:spLocks noGrp="1"/>
          </p:cNvSpPr>
          <p:nvPr>
            <p:ph type="title"/>
          </p:nvPr>
        </p:nvSpPr>
        <p:spPr>
          <a:xfrm>
            <a:off x="2387600" y="308516"/>
            <a:ext cx="9652000" cy="1464527"/>
          </a:xfrm>
        </p:spPr>
        <p:txBody>
          <a:bodyPr/>
          <a:lstStyle/>
          <a:p>
            <a:r>
              <a:rPr lang="en-US" sz="4000" dirty="0">
                <a:cs typeface="Arial"/>
              </a:rPr>
              <a:t>Thank You for Completing the </a:t>
            </a:r>
            <a:br>
              <a:rPr lang="en-US" sz="4000" dirty="0">
                <a:cs typeface="Arial"/>
              </a:rPr>
            </a:br>
            <a:r>
              <a:rPr lang="en-US" sz="4000" dirty="0">
                <a:cs typeface="Arial"/>
              </a:rPr>
              <a:t>Kitchen Infrastructure and Training (KIT) </a:t>
            </a:r>
            <a:br>
              <a:rPr lang="en-US" sz="4000" dirty="0">
                <a:cs typeface="Arial"/>
              </a:rPr>
            </a:br>
            <a:r>
              <a:rPr lang="en-US" sz="4000" dirty="0">
                <a:cs typeface="Arial"/>
              </a:rPr>
              <a:t>2021 Mid-Term Report</a:t>
            </a:r>
            <a:endParaRPr lang="en-US" sz="4000" dirty="0"/>
          </a:p>
        </p:txBody>
      </p:sp>
      <p:pic>
        <p:nvPicPr>
          <p:cNvPr id="6" name="Content Placeholder 5" descr="Picture of school nutrition staff in training in Tahoe Truckee USD in kitchen food prep area in front of dishes prepared.">
            <a:extLst>
              <a:ext uri="{FF2B5EF4-FFF2-40B4-BE49-F238E27FC236}">
                <a16:creationId xmlns:a16="http://schemas.microsoft.com/office/drawing/2014/main" id="{54C91F59-B705-1282-8DA2-CBFA7A61490A}"/>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885687" y="2375209"/>
            <a:ext cx="4470400" cy="3352800"/>
          </a:xfrm>
        </p:spPr>
      </p:pic>
      <p:pic>
        <p:nvPicPr>
          <p:cNvPr id="8" name="Content Placeholder 7" descr="Man prepping food while women assists. Food preparation training at Tahoe Truckee USD.">
            <a:extLst>
              <a:ext uri="{FF2B5EF4-FFF2-40B4-BE49-F238E27FC236}">
                <a16:creationId xmlns:a16="http://schemas.microsoft.com/office/drawing/2014/main" id="{F496151D-FC4A-15EF-5BD6-DB99C400F6B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069830" y="2137316"/>
            <a:ext cx="3164340" cy="3828585"/>
          </a:xfrm>
        </p:spPr>
      </p:pic>
    </p:spTree>
    <p:extLst>
      <p:ext uri="{BB962C8B-B14F-4D97-AF65-F5344CB8AC3E}">
        <p14:creationId xmlns:p14="http://schemas.microsoft.com/office/powerpoint/2010/main" val="1470876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AE36-2E4F-4374-B990-267E252FF1A2}"/>
              </a:ext>
            </a:extLst>
          </p:cNvPr>
          <p:cNvSpPr>
            <a:spLocks noGrp="1"/>
          </p:cNvSpPr>
          <p:nvPr>
            <p:ph type="title"/>
          </p:nvPr>
        </p:nvSpPr>
        <p:spPr/>
        <p:txBody>
          <a:bodyPr/>
          <a:lstStyle/>
          <a:p>
            <a:r>
              <a:rPr lang="en-US" dirty="0"/>
              <a:t>Bulk Milk Grants</a:t>
            </a:r>
            <a:br>
              <a:rPr lang="en-US" dirty="0">
                <a:cs typeface="Arial"/>
              </a:rPr>
            </a:br>
            <a:r>
              <a:rPr lang="en-US" dirty="0"/>
              <a:t>Chef Ann Foundation</a:t>
            </a:r>
            <a:endParaRPr lang="en-US" dirty="0">
              <a:cs typeface="Arial"/>
            </a:endParaRPr>
          </a:p>
        </p:txBody>
      </p:sp>
      <p:sp>
        <p:nvSpPr>
          <p:cNvPr id="3" name="Content Placeholder 2">
            <a:extLst>
              <a:ext uri="{FF2B5EF4-FFF2-40B4-BE49-F238E27FC236}">
                <a16:creationId xmlns:a16="http://schemas.microsoft.com/office/drawing/2014/main" id="{3AC510E9-07B0-4BAB-A3A9-0141A2792C73}"/>
              </a:ext>
            </a:extLst>
          </p:cNvPr>
          <p:cNvSpPr>
            <a:spLocks noGrp="1"/>
          </p:cNvSpPr>
          <p:nvPr>
            <p:ph sz="quarter" idx="13"/>
          </p:nvPr>
        </p:nvSpPr>
        <p:spPr>
          <a:xfrm>
            <a:off x="2326640" y="1924368"/>
            <a:ext cx="5695950" cy="3266757"/>
          </a:xfrm>
        </p:spPr>
        <p:txBody>
          <a:bodyPr/>
          <a:lstStyle/>
          <a:p>
            <a:r>
              <a:rPr lang="en-US" dirty="0">
                <a:cs typeface="Arial"/>
              </a:rPr>
              <a:t>$5,000 value</a:t>
            </a:r>
          </a:p>
          <a:p>
            <a:r>
              <a:rPr lang="en-US" dirty="0">
                <a:cs typeface="Arial"/>
              </a:rPr>
              <a:t>Supports waste reduction</a:t>
            </a:r>
          </a:p>
          <a:p>
            <a:r>
              <a:rPr lang="en-US" dirty="0">
                <a:cs typeface="Arial"/>
              </a:rPr>
              <a:t>Helps transition from conventional milk to bulk milk served in reusable tumblers</a:t>
            </a:r>
          </a:p>
        </p:txBody>
      </p:sp>
      <p:sp>
        <p:nvSpPr>
          <p:cNvPr id="4" name="Content Placeholder 3">
            <a:extLst>
              <a:ext uri="{FF2B5EF4-FFF2-40B4-BE49-F238E27FC236}">
                <a16:creationId xmlns:a16="http://schemas.microsoft.com/office/drawing/2014/main" id="{01D9BE29-D9D8-C5B4-F136-84A583473008}"/>
              </a:ext>
            </a:extLst>
          </p:cNvPr>
          <p:cNvSpPr>
            <a:spLocks noGrp="1"/>
          </p:cNvSpPr>
          <p:nvPr>
            <p:ph sz="quarter" idx="14"/>
          </p:nvPr>
        </p:nvSpPr>
        <p:spPr>
          <a:xfrm>
            <a:off x="7583054" y="1840865"/>
            <a:ext cx="4313238" cy="2006600"/>
          </a:xfrm>
        </p:spPr>
        <p:txBody>
          <a:bodyPr/>
          <a:lstStyle/>
          <a:p>
            <a:r>
              <a:rPr lang="en-US" dirty="0">
                <a:cs typeface="Arial"/>
              </a:rPr>
              <a:t>Provides equipment such as: </a:t>
            </a:r>
            <a:endParaRPr lang="en-US" dirty="0"/>
          </a:p>
          <a:p>
            <a:pPr lvl="1"/>
            <a:r>
              <a:rPr lang="en-US" dirty="0">
                <a:cs typeface="Arial"/>
              </a:rPr>
              <a:t>Dispenser and stand</a:t>
            </a:r>
          </a:p>
          <a:p>
            <a:pPr lvl="1"/>
            <a:r>
              <a:rPr lang="en-US" dirty="0">
                <a:cs typeface="Arial"/>
              </a:rPr>
              <a:t>Reusable cups</a:t>
            </a:r>
          </a:p>
          <a:p>
            <a:pPr lvl="1"/>
            <a:r>
              <a:rPr lang="en-US" dirty="0">
                <a:cs typeface="Arial"/>
              </a:rPr>
              <a:t>Dish rack</a:t>
            </a:r>
          </a:p>
          <a:p>
            <a:pPr lvl="1"/>
            <a:r>
              <a:rPr lang="en-US" dirty="0">
                <a:cs typeface="Arial"/>
              </a:rPr>
              <a:t>Marketing &amp; training materials</a:t>
            </a:r>
          </a:p>
          <a:p>
            <a:pPr lvl="1"/>
            <a:endParaRPr lang="en-US" dirty="0">
              <a:cs typeface="Arial"/>
            </a:endParaRPr>
          </a:p>
        </p:txBody>
      </p:sp>
      <p:sp>
        <p:nvSpPr>
          <p:cNvPr id="5" name="Content Placeholder 4">
            <a:extLst>
              <a:ext uri="{FF2B5EF4-FFF2-40B4-BE49-F238E27FC236}">
                <a16:creationId xmlns:a16="http://schemas.microsoft.com/office/drawing/2014/main" id="{BF79DC0E-AAA3-22F7-4C03-102F14FB2F6B}"/>
              </a:ext>
            </a:extLst>
          </p:cNvPr>
          <p:cNvSpPr>
            <a:spLocks noGrp="1"/>
          </p:cNvSpPr>
          <p:nvPr>
            <p:ph sz="quarter" idx="15"/>
          </p:nvPr>
        </p:nvSpPr>
        <p:spPr>
          <a:xfrm>
            <a:off x="2324735" y="5457825"/>
            <a:ext cx="6964998" cy="1720850"/>
          </a:xfrm>
        </p:spPr>
        <p:txBody>
          <a:bodyPr/>
          <a:lstStyle/>
          <a:p>
            <a:r>
              <a:rPr lang="en-US" dirty="0">
                <a:cs typeface="Arial"/>
              </a:rPr>
              <a:t>Applications Due: July 31, 2023</a:t>
            </a:r>
          </a:p>
          <a:p>
            <a:endParaRPr lang="en-US" dirty="0">
              <a:cs typeface="Arial"/>
            </a:endParaRPr>
          </a:p>
          <a:p>
            <a:endParaRPr lang="en-US" dirty="0">
              <a:cs typeface="Arial"/>
            </a:endParaRPr>
          </a:p>
        </p:txBody>
      </p:sp>
    </p:spTree>
    <p:extLst>
      <p:ext uri="{BB962C8B-B14F-4D97-AF65-F5344CB8AC3E}">
        <p14:creationId xmlns:p14="http://schemas.microsoft.com/office/powerpoint/2010/main" val="1109694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96FC-02A4-4859-8AFE-8236A533D77A}"/>
              </a:ext>
            </a:extLst>
          </p:cNvPr>
          <p:cNvSpPr>
            <a:spLocks noGrp="1"/>
          </p:cNvSpPr>
          <p:nvPr>
            <p:ph type="title"/>
          </p:nvPr>
        </p:nvSpPr>
        <p:spPr/>
        <p:txBody>
          <a:bodyPr/>
          <a:lstStyle/>
          <a:p>
            <a:r>
              <a:rPr lang="en-US" dirty="0"/>
              <a:t>Resources &amp; Other Announcements</a:t>
            </a:r>
          </a:p>
        </p:txBody>
      </p:sp>
      <p:pic>
        <p:nvPicPr>
          <p:cNvPr id="6" name="Content Placeholder 5">
            <a:extLst>
              <a:ext uri="{FF2B5EF4-FFF2-40B4-BE49-F238E27FC236}">
                <a16:creationId xmlns:a16="http://schemas.microsoft.com/office/drawing/2014/main" id="{AA227159-5461-87AB-9C4E-AA2A4BFC1707}"/>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0500" y="1981200"/>
            <a:ext cx="6223000" cy="4114800"/>
          </a:xfrm>
        </p:spPr>
      </p:pic>
    </p:spTree>
    <p:extLst>
      <p:ext uri="{BB962C8B-B14F-4D97-AF65-F5344CB8AC3E}">
        <p14:creationId xmlns:p14="http://schemas.microsoft.com/office/powerpoint/2010/main" val="327531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C3A2B0-2234-4804-B04F-88C11F67B1FE}"/>
              </a:ext>
            </a:extLst>
          </p:cNvPr>
          <p:cNvSpPr>
            <a:spLocks noGrp="1"/>
          </p:cNvSpPr>
          <p:nvPr>
            <p:ph type="title"/>
          </p:nvPr>
        </p:nvSpPr>
        <p:spPr/>
        <p:txBody>
          <a:bodyPr/>
          <a:lstStyle/>
          <a:p>
            <a:r>
              <a:rPr lang="en-US" sz="6600" dirty="0"/>
              <a:t>Celebrate Summer</a:t>
            </a:r>
          </a:p>
        </p:txBody>
      </p:sp>
      <p:pic>
        <p:nvPicPr>
          <p:cNvPr id="6" name="Content Placeholder 5" descr="CDE staff Gurjeet Barayah (left) and Jackie Richardson (right) photos in a Food and Nutrition Services photo stand-in.">
            <a:extLst>
              <a:ext uri="{FF2B5EF4-FFF2-40B4-BE49-F238E27FC236}">
                <a16:creationId xmlns:a16="http://schemas.microsoft.com/office/drawing/2014/main" id="{BFE56E7F-C348-F49D-15A5-6704D7D01669}"/>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7317" y="2000250"/>
            <a:ext cx="5181600" cy="4076700"/>
          </a:xfrm>
        </p:spPr>
      </p:pic>
    </p:spTree>
    <p:extLst>
      <p:ext uri="{BB962C8B-B14F-4D97-AF65-F5344CB8AC3E}">
        <p14:creationId xmlns:p14="http://schemas.microsoft.com/office/powerpoint/2010/main" val="1982209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36E0-E5CF-4CDB-8D03-20851C7548FE}"/>
              </a:ext>
            </a:extLst>
          </p:cNvPr>
          <p:cNvSpPr>
            <a:spLocks noGrp="1"/>
          </p:cNvSpPr>
          <p:nvPr>
            <p:ph type="title"/>
          </p:nvPr>
        </p:nvSpPr>
        <p:spPr>
          <a:xfrm>
            <a:off x="2641600" y="228600"/>
            <a:ext cx="9144000" cy="1143000"/>
          </a:xfrm>
        </p:spPr>
        <p:txBody>
          <a:bodyPr/>
          <a:lstStyle/>
          <a:p>
            <a:r>
              <a:rPr lang="en-US" dirty="0"/>
              <a:t>New Resources: Crediting Grains in Child Nutrition Programs Tip Sheets</a:t>
            </a:r>
          </a:p>
        </p:txBody>
      </p:sp>
      <p:sp>
        <p:nvSpPr>
          <p:cNvPr id="4" name="Content Placeholder 3">
            <a:extLst>
              <a:ext uri="{FF2B5EF4-FFF2-40B4-BE49-F238E27FC236}">
                <a16:creationId xmlns:a16="http://schemas.microsoft.com/office/drawing/2014/main" id="{A903930D-C1EC-4094-8340-4BEC7EB3512F}"/>
              </a:ext>
            </a:extLst>
          </p:cNvPr>
          <p:cNvSpPr>
            <a:spLocks noGrp="1"/>
          </p:cNvSpPr>
          <p:nvPr>
            <p:ph sz="half" idx="1"/>
          </p:nvPr>
        </p:nvSpPr>
        <p:spPr>
          <a:xfrm>
            <a:off x="2499360" y="1767840"/>
            <a:ext cx="6456680" cy="4318000"/>
          </a:xfrm>
        </p:spPr>
        <p:txBody>
          <a:bodyPr/>
          <a:lstStyle/>
          <a:p>
            <a:pPr>
              <a:spcBef>
                <a:spcPts val="1400"/>
              </a:spcBef>
              <a:spcAft>
                <a:spcPts val="1200"/>
              </a:spcAft>
            </a:pPr>
            <a:r>
              <a:rPr lang="en-US" sz="2600" dirty="0">
                <a:cs typeface="Arial"/>
              </a:rPr>
              <a:t>Three easy-to-use tip sheets: </a:t>
            </a:r>
            <a:endParaRPr lang="en-US" dirty="0"/>
          </a:p>
          <a:p>
            <a:pPr lvl="1">
              <a:spcBef>
                <a:spcPts val="1400"/>
              </a:spcBef>
              <a:spcAft>
                <a:spcPts val="1200"/>
              </a:spcAft>
            </a:pPr>
            <a:r>
              <a:rPr lang="en-US" sz="2400" dirty="0">
                <a:cs typeface="Arial"/>
              </a:rPr>
              <a:t>Crediting, identifying, and understanding program grain requirements</a:t>
            </a:r>
          </a:p>
          <a:p>
            <a:pPr>
              <a:spcBef>
                <a:spcPts val="1400"/>
              </a:spcBef>
              <a:spcAft>
                <a:spcPts val="1200"/>
              </a:spcAft>
            </a:pPr>
            <a:r>
              <a:rPr lang="en-US" sz="2600" dirty="0">
                <a:cs typeface="Arial"/>
              </a:rPr>
              <a:t>Check out this resource and the four other crediting tip sheets in the series: fruit, vegetables, meat/meat alternates, and fluid milk</a:t>
            </a:r>
          </a:p>
          <a:p>
            <a:endParaRPr lang="en-US" dirty="0"/>
          </a:p>
        </p:txBody>
      </p:sp>
      <p:pic>
        <p:nvPicPr>
          <p:cNvPr id="7" name="Content Placeholder 6" descr="Screen shot of the USDA Food and Nutrition Service Crediting grains in the Child Nutrition Programs Tip Sheet, Part 1 Creditable Grains in Child Nutrition Programs.">
            <a:extLst>
              <a:ext uri="{FF2B5EF4-FFF2-40B4-BE49-F238E27FC236}">
                <a16:creationId xmlns:a16="http://schemas.microsoft.com/office/drawing/2014/main" id="{A15D15BE-3537-42B4-89B3-DE6DDB875FBE}"/>
              </a:ext>
              <a:ext uri="{C183D7F6-B498-43B3-948B-1728B52AA6E4}">
                <adec:decorative xmlns:adec="http://schemas.microsoft.com/office/drawing/2017/decorative" val="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100724" y="2011680"/>
            <a:ext cx="2776316" cy="3576320"/>
          </a:xfrm>
        </p:spPr>
      </p:pic>
    </p:spTree>
    <p:extLst>
      <p:ext uri="{BB962C8B-B14F-4D97-AF65-F5344CB8AC3E}">
        <p14:creationId xmlns:p14="http://schemas.microsoft.com/office/powerpoint/2010/main" val="2472337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ADF3-4377-4AFE-298F-E11882530715}"/>
              </a:ext>
            </a:extLst>
          </p:cNvPr>
          <p:cNvSpPr>
            <a:spLocks noGrp="1"/>
          </p:cNvSpPr>
          <p:nvPr>
            <p:ph type="title"/>
          </p:nvPr>
        </p:nvSpPr>
        <p:spPr/>
        <p:txBody>
          <a:bodyPr/>
          <a:lstStyle/>
          <a:p>
            <a:r>
              <a:rPr lang="en-US" dirty="0">
                <a:cs typeface="Arial"/>
              </a:rPr>
              <a:t>NEW: Summer Meals Flyer</a:t>
            </a:r>
            <a:endParaRPr lang="en-US" dirty="0"/>
          </a:p>
        </p:txBody>
      </p:sp>
      <p:sp>
        <p:nvSpPr>
          <p:cNvPr id="3" name="Content Placeholder 2">
            <a:extLst>
              <a:ext uri="{FF2B5EF4-FFF2-40B4-BE49-F238E27FC236}">
                <a16:creationId xmlns:a16="http://schemas.microsoft.com/office/drawing/2014/main" id="{A3F18BBD-D96A-7EE5-8961-3430C09C84BB}"/>
              </a:ext>
            </a:extLst>
          </p:cNvPr>
          <p:cNvSpPr>
            <a:spLocks noGrp="1"/>
          </p:cNvSpPr>
          <p:nvPr>
            <p:ph sz="half" idx="1"/>
          </p:nvPr>
        </p:nvSpPr>
        <p:spPr>
          <a:xfrm>
            <a:off x="2539999" y="1981200"/>
            <a:ext cx="6191405" cy="4586868"/>
          </a:xfrm>
        </p:spPr>
        <p:txBody>
          <a:bodyPr/>
          <a:lstStyle/>
          <a:p>
            <a:pPr>
              <a:spcBef>
                <a:spcPts val="0"/>
              </a:spcBef>
              <a:spcAft>
                <a:spcPts val="1200"/>
              </a:spcAft>
            </a:pPr>
            <a:r>
              <a:rPr lang="en-US" dirty="0">
                <a:cs typeface="Arial"/>
              </a:rPr>
              <a:t>School's Out &amp; FREE Summer Meals are available flyer </a:t>
            </a:r>
            <a:endParaRPr lang="en-US" dirty="0"/>
          </a:p>
          <a:p>
            <a:pPr>
              <a:spcBef>
                <a:spcPts val="0"/>
              </a:spcBef>
              <a:spcAft>
                <a:spcPts val="1200"/>
              </a:spcAft>
            </a:pPr>
            <a:r>
              <a:rPr lang="en-US" dirty="0">
                <a:cs typeface="Arial"/>
              </a:rPr>
              <a:t>Share with parents and community partners</a:t>
            </a:r>
          </a:p>
          <a:p>
            <a:pPr>
              <a:spcBef>
                <a:spcPts val="0"/>
              </a:spcBef>
              <a:spcAft>
                <a:spcPts val="1200"/>
              </a:spcAft>
            </a:pPr>
            <a:r>
              <a:rPr lang="en-US" dirty="0">
                <a:cs typeface="Arial"/>
              </a:rPr>
              <a:t>Coming soon to the CDE Summer Food Service Program web page</a:t>
            </a:r>
          </a:p>
          <a:p>
            <a:endParaRPr lang="en-US" dirty="0">
              <a:cs typeface="Arial"/>
            </a:endParaRPr>
          </a:p>
        </p:txBody>
      </p:sp>
      <p:pic>
        <p:nvPicPr>
          <p:cNvPr id="7" name="Content Placeholder 6" descr="Screen shot of the School's Out and Free Summer Meals are Available flyer includes information on how to find a Summer Meals site and other food resources for youth.">
            <a:extLst>
              <a:ext uri="{FF2B5EF4-FFF2-40B4-BE49-F238E27FC236}">
                <a16:creationId xmlns:a16="http://schemas.microsoft.com/office/drawing/2014/main" id="{E2859587-3B51-6181-AC75-332C0F06620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55872"/>
          <a:stretch/>
        </p:blipFill>
        <p:spPr>
          <a:xfrm>
            <a:off x="7449722" y="2660728"/>
            <a:ext cx="3198376" cy="1815790"/>
          </a:xfrm>
          <a:prstGeom prst="rect">
            <a:avLst/>
          </a:prstGeom>
          <a:ln>
            <a:noFill/>
          </a:ln>
          <a:effectLst>
            <a:softEdge rad="112500"/>
          </a:effectLst>
        </p:spPr>
      </p:pic>
    </p:spTree>
    <p:extLst>
      <p:ext uri="{BB962C8B-B14F-4D97-AF65-F5344CB8AC3E}">
        <p14:creationId xmlns:p14="http://schemas.microsoft.com/office/powerpoint/2010/main" val="1244495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9AA0-26D2-984B-47D6-70EDE688B828}"/>
              </a:ext>
            </a:extLst>
          </p:cNvPr>
          <p:cNvSpPr>
            <a:spLocks noGrp="1"/>
          </p:cNvSpPr>
          <p:nvPr>
            <p:ph type="title"/>
          </p:nvPr>
        </p:nvSpPr>
        <p:spPr>
          <a:xfrm>
            <a:off x="2138066" y="316523"/>
            <a:ext cx="10098593" cy="1109506"/>
          </a:xfrm>
        </p:spPr>
        <p:txBody>
          <a:bodyPr/>
          <a:lstStyle/>
          <a:p>
            <a:r>
              <a:rPr lang="en-US" dirty="0">
                <a:ea typeface="+mj-lt"/>
                <a:cs typeface="+mj-lt"/>
              </a:rPr>
              <a:t>2024 California Green Ribbon Schools</a:t>
            </a:r>
            <a:br>
              <a:rPr lang="en-US" dirty="0">
                <a:ea typeface="+mj-lt"/>
                <a:cs typeface="+mj-lt"/>
              </a:rPr>
            </a:br>
            <a:r>
              <a:rPr lang="en-US" dirty="0">
                <a:ea typeface="+mj-lt"/>
                <a:cs typeface="+mj-lt"/>
              </a:rPr>
              <a:t>Recognition Program</a:t>
            </a:r>
            <a:endParaRPr lang="en-US" dirty="0"/>
          </a:p>
        </p:txBody>
      </p:sp>
      <p:sp>
        <p:nvSpPr>
          <p:cNvPr id="3" name="Content Placeholder 2">
            <a:extLst>
              <a:ext uri="{FF2B5EF4-FFF2-40B4-BE49-F238E27FC236}">
                <a16:creationId xmlns:a16="http://schemas.microsoft.com/office/drawing/2014/main" id="{D44151B8-BD5A-B8B3-4F97-E3FCCB3EE494}"/>
              </a:ext>
            </a:extLst>
          </p:cNvPr>
          <p:cNvSpPr>
            <a:spLocks noGrp="1"/>
          </p:cNvSpPr>
          <p:nvPr>
            <p:ph sz="half" idx="1"/>
          </p:nvPr>
        </p:nvSpPr>
        <p:spPr>
          <a:xfrm>
            <a:off x="2398603" y="1714346"/>
            <a:ext cx="9488349" cy="4235115"/>
          </a:xfrm>
        </p:spPr>
        <p:txBody>
          <a:bodyPr/>
          <a:lstStyle/>
          <a:p>
            <a:pPr>
              <a:spcBef>
                <a:spcPts val="0"/>
              </a:spcBef>
              <a:spcAft>
                <a:spcPts val="1200"/>
              </a:spcAft>
            </a:pPr>
            <a:r>
              <a:rPr lang="en-US" sz="2800" dirty="0">
                <a:cs typeface="Arial"/>
              </a:rPr>
              <a:t>Honors excellence in whole-school sustainability</a:t>
            </a:r>
            <a:endParaRPr lang="en-US" dirty="0"/>
          </a:p>
          <a:p>
            <a:pPr>
              <a:spcBef>
                <a:spcPts val="0"/>
              </a:spcBef>
              <a:spcAft>
                <a:spcPts val="1200"/>
              </a:spcAft>
            </a:pPr>
            <a:r>
              <a:rPr lang="en-US" sz="2800" dirty="0">
                <a:cs typeface="Arial"/>
              </a:rPr>
              <a:t>Awardees receive CDE recognition and award plaque</a:t>
            </a:r>
          </a:p>
          <a:p>
            <a:pPr>
              <a:spcBef>
                <a:spcPts val="0"/>
              </a:spcBef>
              <a:spcAft>
                <a:spcPts val="1200"/>
              </a:spcAft>
            </a:pPr>
            <a:r>
              <a:rPr lang="en-US" sz="2800" dirty="0">
                <a:cs typeface="Arial"/>
              </a:rPr>
              <a:t>First  step: complete the </a:t>
            </a:r>
            <a:r>
              <a:rPr lang="en-US" sz="2800" b="1" dirty="0">
                <a:cs typeface="Arial"/>
              </a:rPr>
              <a:t>Application Interest Survey</a:t>
            </a:r>
            <a:endParaRPr lang="en-US" sz="2800" dirty="0">
              <a:cs typeface="Arial"/>
            </a:endParaRPr>
          </a:p>
          <a:p>
            <a:pPr>
              <a:spcBef>
                <a:spcPts val="0"/>
              </a:spcBef>
              <a:spcAft>
                <a:spcPts val="1200"/>
              </a:spcAft>
            </a:pPr>
            <a:r>
              <a:rPr lang="en-US" sz="2800" dirty="0">
                <a:cs typeface="Arial"/>
              </a:rPr>
              <a:t>Applications due Friday, October 27, 2023</a:t>
            </a:r>
          </a:p>
          <a:p>
            <a:pPr>
              <a:spcBef>
                <a:spcPts val="0"/>
              </a:spcBef>
              <a:spcAft>
                <a:spcPts val="1200"/>
              </a:spcAft>
            </a:pPr>
            <a:r>
              <a:rPr lang="en-US" sz="2800" dirty="0">
                <a:cs typeface="Arial"/>
              </a:rPr>
              <a:t>Apply early, submit what you are currently doing, then request application support from CDE staff</a:t>
            </a:r>
          </a:p>
          <a:p>
            <a:pPr>
              <a:spcBef>
                <a:spcPts val="1400"/>
              </a:spcBef>
              <a:spcAft>
                <a:spcPts val="1200"/>
              </a:spcAft>
            </a:pPr>
            <a:endParaRPr lang="en-US" dirty="0">
              <a:cs typeface="Arial"/>
            </a:endParaRPr>
          </a:p>
        </p:txBody>
      </p:sp>
      <p:pic>
        <p:nvPicPr>
          <p:cNvPr id="7" name="Content Placeholder 6" descr="California Green Ribbon logo">
            <a:extLst>
              <a:ext uri="{FF2B5EF4-FFF2-40B4-BE49-F238E27FC236}">
                <a16:creationId xmlns:a16="http://schemas.microsoft.com/office/drawing/2014/main" id="{F8B8DF28-2E8C-B12F-561A-8D0270A6688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82047" y="5143654"/>
            <a:ext cx="3822700" cy="1117600"/>
          </a:xfrm>
        </p:spPr>
      </p:pic>
    </p:spTree>
    <p:extLst>
      <p:ext uri="{BB962C8B-B14F-4D97-AF65-F5344CB8AC3E}">
        <p14:creationId xmlns:p14="http://schemas.microsoft.com/office/powerpoint/2010/main" val="3184109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449A-0317-6B41-E52E-94C7408C925C}"/>
              </a:ext>
            </a:extLst>
          </p:cNvPr>
          <p:cNvSpPr>
            <a:spLocks noGrp="1"/>
          </p:cNvSpPr>
          <p:nvPr>
            <p:ph type="title"/>
          </p:nvPr>
        </p:nvSpPr>
        <p:spPr>
          <a:xfrm>
            <a:off x="2497425" y="652175"/>
            <a:ext cx="9144000" cy="1143000"/>
          </a:xfrm>
        </p:spPr>
        <p:txBody>
          <a:bodyPr/>
          <a:lstStyle/>
          <a:p>
            <a:r>
              <a:rPr lang="en-US" dirty="0">
                <a:ea typeface="+mj-lt"/>
                <a:cs typeface="+mj-lt"/>
              </a:rPr>
              <a:t>CA School Nutrition Association's (CSNA) and Chef Anne Foundation Vacancy and Turnover Rate Survey</a:t>
            </a:r>
            <a:endParaRPr lang="en-US" dirty="0"/>
          </a:p>
        </p:txBody>
      </p:sp>
      <p:sp>
        <p:nvSpPr>
          <p:cNvPr id="3" name="Content Placeholder 2">
            <a:extLst>
              <a:ext uri="{FF2B5EF4-FFF2-40B4-BE49-F238E27FC236}">
                <a16:creationId xmlns:a16="http://schemas.microsoft.com/office/drawing/2014/main" id="{2A9AF2DF-7272-17AE-C2B2-93598FBE8DBE}"/>
              </a:ext>
            </a:extLst>
          </p:cNvPr>
          <p:cNvSpPr>
            <a:spLocks noGrp="1"/>
          </p:cNvSpPr>
          <p:nvPr>
            <p:ph sz="half" idx="1"/>
          </p:nvPr>
        </p:nvSpPr>
        <p:spPr>
          <a:xfrm>
            <a:off x="2378398" y="2311065"/>
            <a:ext cx="7422203" cy="3975454"/>
          </a:xfrm>
        </p:spPr>
        <p:txBody>
          <a:bodyPr/>
          <a:lstStyle/>
          <a:p>
            <a:pPr>
              <a:spcBef>
                <a:spcPts val="0"/>
              </a:spcBef>
              <a:spcAft>
                <a:spcPts val="1200"/>
              </a:spcAft>
            </a:pPr>
            <a:r>
              <a:rPr lang="en-US" sz="2800" dirty="0">
                <a:cs typeface="Arial"/>
              </a:rPr>
              <a:t>Goal: Assess California's school food labor challenges</a:t>
            </a:r>
            <a:endParaRPr lang="en-US" dirty="0">
              <a:cs typeface="Arial"/>
            </a:endParaRPr>
          </a:p>
          <a:p>
            <a:pPr>
              <a:spcBef>
                <a:spcPts val="0"/>
              </a:spcBef>
              <a:spcAft>
                <a:spcPts val="1200"/>
              </a:spcAft>
            </a:pPr>
            <a:r>
              <a:rPr lang="en-US" sz="2800" dirty="0">
                <a:cs typeface="Arial"/>
              </a:rPr>
              <a:t>Responses will be used to identify solutions.</a:t>
            </a:r>
          </a:p>
          <a:p>
            <a:pPr>
              <a:spcBef>
                <a:spcPts val="0"/>
              </a:spcBef>
              <a:spcAft>
                <a:spcPts val="1200"/>
              </a:spcAft>
            </a:pPr>
            <a:r>
              <a:rPr lang="en-US" sz="2800" dirty="0">
                <a:cs typeface="Arial"/>
              </a:rPr>
              <a:t>CSNA is distributing the survey via email</a:t>
            </a:r>
          </a:p>
          <a:p>
            <a:pPr>
              <a:spcBef>
                <a:spcPts val="0"/>
              </a:spcBef>
              <a:spcAft>
                <a:spcPts val="1200"/>
              </a:spcAft>
            </a:pPr>
            <a:r>
              <a:rPr lang="en-US" sz="2800" dirty="0">
                <a:cs typeface="Arial"/>
              </a:rPr>
              <a:t>Due: August 25, 2023</a:t>
            </a:r>
          </a:p>
          <a:p>
            <a:pPr>
              <a:spcBef>
                <a:spcPts val="0"/>
              </a:spcBef>
              <a:spcAft>
                <a:spcPts val="1200"/>
              </a:spcAft>
            </a:pPr>
            <a:endParaRPr lang="en-US" sz="2800" dirty="0">
              <a:cs typeface="Arial"/>
            </a:endParaRPr>
          </a:p>
        </p:txBody>
      </p:sp>
      <p:pic>
        <p:nvPicPr>
          <p:cNvPr id="7" name="Content Placeholder 6">
            <a:extLst>
              <a:ext uri="{FF2B5EF4-FFF2-40B4-BE49-F238E27FC236}">
                <a16:creationId xmlns:a16="http://schemas.microsoft.com/office/drawing/2014/main" id="{3F6E9EEE-4B31-4725-B765-81E5A1CD2045}"/>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501078" y="2915173"/>
            <a:ext cx="2456746" cy="1957909"/>
          </a:xfrm>
        </p:spPr>
      </p:pic>
    </p:spTree>
    <p:extLst>
      <p:ext uri="{BB962C8B-B14F-4D97-AF65-F5344CB8AC3E}">
        <p14:creationId xmlns:p14="http://schemas.microsoft.com/office/powerpoint/2010/main" val="962311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C3A2B0-2234-4804-B04F-88C11F67B1FE}"/>
              </a:ext>
            </a:extLst>
          </p:cNvPr>
          <p:cNvSpPr>
            <a:spLocks noGrp="1"/>
          </p:cNvSpPr>
          <p:nvPr>
            <p:ph type="title"/>
          </p:nvPr>
        </p:nvSpPr>
        <p:spPr/>
        <p:txBody>
          <a:bodyPr/>
          <a:lstStyle/>
          <a:p>
            <a:r>
              <a:rPr lang="en-US" sz="6600" dirty="0"/>
              <a:t>In the News...</a:t>
            </a:r>
            <a:endParaRPr lang="en-US" dirty="0"/>
          </a:p>
        </p:txBody>
      </p:sp>
      <p:pic>
        <p:nvPicPr>
          <p:cNvPr id="6" name="Content Placeholder 5">
            <a:extLst>
              <a:ext uri="{FF2B5EF4-FFF2-40B4-BE49-F238E27FC236}">
                <a16:creationId xmlns:a16="http://schemas.microsoft.com/office/drawing/2014/main" id="{BB2CA569-1860-43A9-B846-4F62590CD4DE}"/>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25900" y="1981200"/>
            <a:ext cx="6172200" cy="4114800"/>
          </a:xfrm>
        </p:spPr>
      </p:pic>
    </p:spTree>
    <p:extLst>
      <p:ext uri="{BB962C8B-B14F-4D97-AF65-F5344CB8AC3E}">
        <p14:creationId xmlns:p14="http://schemas.microsoft.com/office/powerpoint/2010/main" val="2299631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8555-69F6-020A-D57B-024492156194}"/>
              </a:ext>
            </a:extLst>
          </p:cNvPr>
          <p:cNvSpPr>
            <a:spLocks noGrp="1"/>
          </p:cNvSpPr>
          <p:nvPr>
            <p:ph type="title"/>
          </p:nvPr>
        </p:nvSpPr>
        <p:spPr/>
        <p:txBody>
          <a:bodyPr/>
          <a:lstStyle/>
          <a:p>
            <a:r>
              <a:rPr lang="en-US" sz="4000" dirty="0">
                <a:cs typeface="Arial"/>
              </a:rPr>
              <a:t>Wonderful College Prep Academy and Chef Devinder Kumar Featured in Forbes Magazine (June 2023)</a:t>
            </a:r>
            <a:endParaRPr lang="en-US" dirty="0"/>
          </a:p>
        </p:txBody>
      </p:sp>
      <p:sp>
        <p:nvSpPr>
          <p:cNvPr id="4" name="Content Placeholder 3">
            <a:extLst>
              <a:ext uri="{FF2B5EF4-FFF2-40B4-BE49-F238E27FC236}">
                <a16:creationId xmlns:a16="http://schemas.microsoft.com/office/drawing/2014/main" id="{DAD223A1-5D93-0472-7D10-F721DCF1C9A1}"/>
              </a:ext>
            </a:extLst>
          </p:cNvPr>
          <p:cNvSpPr>
            <a:spLocks noGrp="1"/>
          </p:cNvSpPr>
          <p:nvPr>
            <p:ph sz="half" idx="2"/>
          </p:nvPr>
        </p:nvSpPr>
        <p:spPr>
          <a:xfrm>
            <a:off x="2373490" y="2630311"/>
            <a:ext cx="6248400" cy="4763910"/>
          </a:xfrm>
        </p:spPr>
        <p:txBody>
          <a:bodyPr/>
          <a:lstStyle/>
          <a:p>
            <a:pPr>
              <a:spcBef>
                <a:spcPts val="1000"/>
              </a:spcBef>
              <a:spcAft>
                <a:spcPts val="1200"/>
              </a:spcAft>
              <a:buFont typeface="Arial,Sans-Serif"/>
            </a:pPr>
            <a:r>
              <a:rPr lang="en-US" sz="2800" dirty="0">
                <a:cs typeface="Arial"/>
              </a:rPr>
              <a:t>Taste of CA Challenge Ambassador</a:t>
            </a:r>
            <a:endParaRPr lang="en-US" dirty="0"/>
          </a:p>
          <a:p>
            <a:pPr>
              <a:spcBef>
                <a:spcPts val="1000"/>
              </a:spcBef>
              <a:spcAft>
                <a:spcPts val="1200"/>
              </a:spcAft>
              <a:buFont typeface="Arial,Sans-Serif"/>
            </a:pPr>
            <a:r>
              <a:rPr lang="en-US" sz="2800" dirty="0">
                <a:cs typeface="Arial"/>
              </a:rPr>
              <a:t>Creator of the Curryfornia Bowl</a:t>
            </a:r>
          </a:p>
          <a:p>
            <a:pPr>
              <a:spcBef>
                <a:spcPts val="1000"/>
              </a:spcBef>
              <a:spcAft>
                <a:spcPts val="1200"/>
              </a:spcAft>
              <a:buFont typeface="Arial,Sans-Serif"/>
            </a:pPr>
            <a:r>
              <a:rPr lang="en-US" sz="2800" dirty="0">
                <a:cs typeface="Arial"/>
              </a:rPr>
              <a:t>Farm to School</a:t>
            </a:r>
          </a:p>
          <a:p>
            <a:pPr>
              <a:spcBef>
                <a:spcPts val="1000"/>
              </a:spcBef>
              <a:spcAft>
                <a:spcPts val="1200"/>
              </a:spcAft>
              <a:buFont typeface="Arial,Sans-Serif"/>
            </a:pPr>
            <a:r>
              <a:rPr lang="en-US" sz="2800" dirty="0">
                <a:cs typeface="Arial"/>
              </a:rPr>
              <a:t>Serving 2,400 students and preparing 6,500 scratch-cooked meals daily</a:t>
            </a:r>
          </a:p>
          <a:p>
            <a:endParaRPr lang="en-US" dirty="0">
              <a:cs typeface="Arial"/>
            </a:endParaRPr>
          </a:p>
        </p:txBody>
      </p:sp>
      <p:pic>
        <p:nvPicPr>
          <p:cNvPr id="9" name="Content Placeholder 8">
            <a:extLst>
              <a:ext uri="{FF2B5EF4-FFF2-40B4-BE49-F238E27FC236}">
                <a16:creationId xmlns:a16="http://schemas.microsoft.com/office/drawing/2014/main" id="{18C59C41-2D18-31B4-3DA1-3CF39EFF7F5D}"/>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650559">
            <a:off x="8485218" y="3520283"/>
            <a:ext cx="3569152" cy="1843408"/>
          </a:xfrm>
          <a:prstGeom prst="rect">
            <a:avLst/>
          </a:prstGeom>
          <a:ln>
            <a:noFill/>
          </a:ln>
          <a:effectLst>
            <a:softEdge rad="112500"/>
          </a:effectLst>
        </p:spPr>
      </p:pic>
    </p:spTree>
    <p:extLst>
      <p:ext uri="{BB962C8B-B14F-4D97-AF65-F5344CB8AC3E}">
        <p14:creationId xmlns:p14="http://schemas.microsoft.com/office/powerpoint/2010/main" val="4114338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8FB6-8F6B-4CD1-8452-11BB6B34B903}"/>
              </a:ext>
            </a:extLst>
          </p:cNvPr>
          <p:cNvSpPr>
            <a:spLocks noGrp="1"/>
          </p:cNvSpPr>
          <p:nvPr>
            <p:ph type="title"/>
          </p:nvPr>
        </p:nvSpPr>
        <p:spPr/>
        <p:txBody>
          <a:bodyPr/>
          <a:lstStyle/>
          <a:p>
            <a:r>
              <a:rPr lang="en-US" dirty="0"/>
              <a:t>"Continuing to Improve the Quality of School Nutrition in CA"</a:t>
            </a:r>
          </a:p>
        </p:txBody>
      </p:sp>
      <p:sp>
        <p:nvSpPr>
          <p:cNvPr id="3" name="Content Placeholder 2">
            <a:extLst>
              <a:ext uri="{FF2B5EF4-FFF2-40B4-BE49-F238E27FC236}">
                <a16:creationId xmlns:a16="http://schemas.microsoft.com/office/drawing/2014/main" id="{9C22E48C-DBE2-411F-8735-98EAC29F75DD}"/>
              </a:ext>
            </a:extLst>
          </p:cNvPr>
          <p:cNvSpPr>
            <a:spLocks noGrp="1"/>
          </p:cNvSpPr>
          <p:nvPr>
            <p:ph idx="1"/>
          </p:nvPr>
        </p:nvSpPr>
        <p:spPr>
          <a:xfrm>
            <a:off x="2540000" y="1981200"/>
            <a:ext cx="9647207" cy="4186686"/>
          </a:xfrm>
        </p:spPr>
        <p:txBody>
          <a:bodyPr/>
          <a:lstStyle/>
          <a:p>
            <a:pPr>
              <a:spcBef>
                <a:spcPts val="0"/>
              </a:spcBef>
              <a:spcAft>
                <a:spcPts val="1200"/>
              </a:spcAft>
            </a:pPr>
            <a:r>
              <a:rPr lang="en-US" sz="2800" dirty="0">
                <a:cs typeface="Arial"/>
              </a:rPr>
              <a:t>EdSource Commentary May 28, 2023</a:t>
            </a:r>
          </a:p>
          <a:p>
            <a:pPr>
              <a:spcBef>
                <a:spcPts val="0"/>
              </a:spcBef>
              <a:spcAft>
                <a:spcPts val="1200"/>
              </a:spcAft>
            </a:pPr>
            <a:r>
              <a:rPr lang="en-US" sz="2800" dirty="0">
                <a:cs typeface="Arial"/>
              </a:rPr>
              <a:t>Authors: </a:t>
            </a:r>
          </a:p>
          <a:p>
            <a:pPr lvl="1">
              <a:spcBef>
                <a:spcPts val="0"/>
              </a:spcBef>
              <a:spcAft>
                <a:spcPts val="1200"/>
              </a:spcAft>
            </a:pPr>
            <a:r>
              <a:rPr lang="en-US" sz="2400" dirty="0">
                <a:cs typeface="Arial"/>
              </a:rPr>
              <a:t>Erin Primer, Director of Food and Nutrition Services in San Luis Coastal USD</a:t>
            </a:r>
          </a:p>
          <a:p>
            <a:pPr lvl="1">
              <a:spcBef>
                <a:spcPts val="0"/>
              </a:spcBef>
              <a:spcAft>
                <a:spcPts val="1200"/>
              </a:spcAft>
            </a:pPr>
            <a:r>
              <a:rPr lang="en-US" sz="2400" dirty="0">
                <a:cs typeface="Arial"/>
              </a:rPr>
              <a:t>Lena Alsarraf, Osteopathic Physician and General Practitioner</a:t>
            </a:r>
          </a:p>
          <a:p>
            <a:pPr>
              <a:spcBef>
                <a:spcPts val="0"/>
              </a:spcBef>
              <a:spcAft>
                <a:spcPts val="1200"/>
              </a:spcAft>
            </a:pPr>
            <a:r>
              <a:rPr lang="en-US" sz="2800" dirty="0">
                <a:cs typeface="Arial"/>
              </a:rPr>
              <a:t>Highlights the importance of school meals and </a:t>
            </a:r>
            <a:r>
              <a:rPr lang="en-US" sz="2800" dirty="0">
                <a:solidFill>
                  <a:srgbClr val="000000"/>
                </a:solidFill>
                <a:cs typeface="Arial"/>
              </a:rPr>
              <a:t>San Luis Coastal USD's shift towards locally sourced, freshly prepared, healthy menu options </a:t>
            </a:r>
          </a:p>
          <a:p>
            <a:endParaRPr lang="en-US" sz="2800" dirty="0">
              <a:solidFill>
                <a:srgbClr val="000000"/>
              </a:solidFill>
              <a:cs typeface="Arial"/>
            </a:endParaRPr>
          </a:p>
        </p:txBody>
      </p:sp>
    </p:spTree>
    <p:extLst>
      <p:ext uri="{BB962C8B-B14F-4D97-AF65-F5344CB8AC3E}">
        <p14:creationId xmlns:p14="http://schemas.microsoft.com/office/powerpoint/2010/main" val="374547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D765C-06EB-EC8A-2D13-DBEDE2AFA70A}"/>
              </a:ext>
            </a:extLst>
          </p:cNvPr>
          <p:cNvSpPr>
            <a:spLocks noGrp="1"/>
          </p:cNvSpPr>
          <p:nvPr>
            <p:ph type="title"/>
          </p:nvPr>
        </p:nvSpPr>
        <p:spPr/>
        <p:txBody>
          <a:bodyPr/>
          <a:lstStyle/>
          <a:p>
            <a:r>
              <a:rPr lang="en-US" dirty="0">
                <a:cs typeface="Arial"/>
              </a:rPr>
              <a:t>Santa Clara USD’s District Farm </a:t>
            </a:r>
            <a:endParaRPr lang="en-US" dirty="0"/>
          </a:p>
        </p:txBody>
      </p:sp>
      <p:sp>
        <p:nvSpPr>
          <p:cNvPr id="3" name="Content Placeholder 2">
            <a:extLst>
              <a:ext uri="{FF2B5EF4-FFF2-40B4-BE49-F238E27FC236}">
                <a16:creationId xmlns:a16="http://schemas.microsoft.com/office/drawing/2014/main" id="{B37EADB6-A7E9-C7ED-B495-B830E67B53D9}"/>
              </a:ext>
            </a:extLst>
          </p:cNvPr>
          <p:cNvSpPr>
            <a:spLocks noGrp="1"/>
          </p:cNvSpPr>
          <p:nvPr>
            <p:ph sz="half" idx="1"/>
          </p:nvPr>
        </p:nvSpPr>
        <p:spPr>
          <a:xfrm>
            <a:off x="2369639" y="1811201"/>
            <a:ext cx="6922225" cy="4114800"/>
          </a:xfrm>
        </p:spPr>
        <p:txBody>
          <a:bodyPr/>
          <a:lstStyle/>
          <a:p>
            <a:r>
              <a:rPr lang="en-US" sz="2800" dirty="0">
                <a:cs typeface="Arial"/>
              </a:rPr>
              <a:t>Featured in Bay Area Bountiful on Public Broadcasting Service (PBS)</a:t>
            </a:r>
          </a:p>
          <a:p>
            <a:pPr>
              <a:spcBef>
                <a:spcPts val="1400"/>
              </a:spcBef>
              <a:spcAft>
                <a:spcPts val="1200"/>
              </a:spcAft>
            </a:pPr>
            <a:r>
              <a:rPr lang="en-US" sz="2800" dirty="0">
                <a:cs typeface="Arial"/>
              </a:rPr>
              <a:t>Video segment features Peterson Middle School students harvesting broccoli at their farm, serving it in the cafeteria, and nutrition education in the classroom</a:t>
            </a:r>
          </a:p>
          <a:p>
            <a:pPr>
              <a:spcBef>
                <a:spcPts val="1400"/>
              </a:spcBef>
              <a:spcAft>
                <a:spcPts val="1200"/>
              </a:spcAft>
            </a:pPr>
            <a:r>
              <a:rPr lang="en-US" sz="2800" dirty="0">
                <a:cs typeface="Arial"/>
              </a:rPr>
              <a:t>Partnership with Center for Ecoliteracy</a:t>
            </a:r>
          </a:p>
          <a:p>
            <a:endParaRPr lang="en-US" dirty="0">
              <a:cs typeface="Arial"/>
            </a:endParaRPr>
          </a:p>
          <a:p>
            <a:pPr marL="0" indent="0">
              <a:buNone/>
            </a:pPr>
            <a:endParaRPr lang="en-US" dirty="0">
              <a:cs typeface="Arial"/>
            </a:endParaRPr>
          </a:p>
        </p:txBody>
      </p:sp>
      <p:pic>
        <p:nvPicPr>
          <p:cNvPr id="7" name="Content Placeholder 6">
            <a:extLst>
              <a:ext uri="{FF2B5EF4-FFF2-40B4-BE49-F238E27FC236}">
                <a16:creationId xmlns:a16="http://schemas.microsoft.com/office/drawing/2014/main" id="{D57706EB-6520-4EBF-39A9-46D484426529}"/>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398000" y="2206978"/>
            <a:ext cx="2286000" cy="3505200"/>
          </a:xfrm>
        </p:spPr>
      </p:pic>
    </p:spTree>
    <p:extLst>
      <p:ext uri="{BB962C8B-B14F-4D97-AF65-F5344CB8AC3E}">
        <p14:creationId xmlns:p14="http://schemas.microsoft.com/office/powerpoint/2010/main" val="3674047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15A6-F2A6-43B3-AD16-F2CC188B8035}"/>
              </a:ext>
            </a:extLst>
          </p:cNvPr>
          <p:cNvSpPr>
            <a:spLocks noGrp="1"/>
          </p:cNvSpPr>
          <p:nvPr>
            <p:ph type="title"/>
          </p:nvPr>
        </p:nvSpPr>
        <p:spPr>
          <a:xfrm>
            <a:off x="2354943" y="313277"/>
            <a:ext cx="9412514" cy="1143000"/>
          </a:xfrm>
        </p:spPr>
        <p:txBody>
          <a:bodyPr/>
          <a:lstStyle/>
          <a:p>
            <a:r>
              <a:rPr lang="en-US" dirty="0"/>
              <a:t>Tuesday @ 2pm Town Hall Schedule</a:t>
            </a:r>
          </a:p>
        </p:txBody>
      </p:sp>
      <p:sp>
        <p:nvSpPr>
          <p:cNvPr id="3" name="Content Placeholder 2">
            <a:extLst>
              <a:ext uri="{FF2B5EF4-FFF2-40B4-BE49-F238E27FC236}">
                <a16:creationId xmlns:a16="http://schemas.microsoft.com/office/drawing/2014/main" id="{FC4A9185-9CB9-4EE8-92A3-A0FA101F8B89}"/>
              </a:ext>
            </a:extLst>
          </p:cNvPr>
          <p:cNvSpPr>
            <a:spLocks noGrp="1"/>
          </p:cNvSpPr>
          <p:nvPr>
            <p:ph sz="half" idx="2"/>
          </p:nvPr>
        </p:nvSpPr>
        <p:spPr>
          <a:xfrm>
            <a:off x="2540000" y="1469585"/>
            <a:ext cx="9042400" cy="466627"/>
          </a:xfrm>
        </p:spPr>
        <p:txBody>
          <a:bodyPr/>
          <a:lstStyle/>
          <a:p>
            <a:pPr marL="0" indent="0" algn="ctr">
              <a:buNone/>
            </a:pPr>
            <a:r>
              <a:rPr lang="en-US" sz="3200" dirty="0"/>
              <a:t>Held on the fourth Tuesday of the month</a:t>
            </a:r>
            <a:endParaRPr lang="en-US" dirty="0"/>
          </a:p>
        </p:txBody>
      </p:sp>
      <p:graphicFrame>
        <p:nvGraphicFramePr>
          <p:cNvPr id="5" name="Table 5" descr="The July 25, 2023 and the September 25, 2023 Town Hall includes state updates. The August 28, 2023 town hall includes state updates with a guest speaker.">
            <a:extLst>
              <a:ext uri="{FF2B5EF4-FFF2-40B4-BE49-F238E27FC236}">
                <a16:creationId xmlns:a16="http://schemas.microsoft.com/office/drawing/2014/main" id="{B69A7FEC-4728-4FFE-B4C6-BBE1F6709ECA}"/>
              </a:ext>
            </a:extLst>
          </p:cNvPr>
          <p:cNvGraphicFramePr>
            <a:graphicFrameLocks noGrp="1"/>
          </p:cNvGraphicFramePr>
          <p:nvPr>
            <p:ph sz="half" idx="1"/>
            <p:extLst>
              <p:ext uri="{D42A27DB-BD31-4B8C-83A1-F6EECF244321}">
                <p14:modId xmlns:p14="http://schemas.microsoft.com/office/powerpoint/2010/main" val="1520009769"/>
              </p:ext>
            </p:extLst>
          </p:nvPr>
        </p:nvGraphicFramePr>
        <p:xfrm>
          <a:off x="2354943" y="2338980"/>
          <a:ext cx="9304776" cy="3093805"/>
        </p:xfrm>
        <a:graphic>
          <a:graphicData uri="http://schemas.openxmlformats.org/drawingml/2006/table">
            <a:tbl>
              <a:tblPr firstRow="1" bandRow="1">
                <a:tableStyleId>{5C22544A-7EE6-4342-B048-85BDC9FD1C3A}</a:tableStyleId>
              </a:tblPr>
              <a:tblGrid>
                <a:gridCol w="2521323">
                  <a:extLst>
                    <a:ext uri="{9D8B030D-6E8A-4147-A177-3AD203B41FA5}">
                      <a16:colId xmlns:a16="http://schemas.microsoft.com/office/drawing/2014/main" val="1857206355"/>
                    </a:ext>
                  </a:extLst>
                </a:gridCol>
                <a:gridCol w="4999060">
                  <a:extLst>
                    <a:ext uri="{9D8B030D-6E8A-4147-A177-3AD203B41FA5}">
                      <a16:colId xmlns:a16="http://schemas.microsoft.com/office/drawing/2014/main" val="4211457138"/>
                    </a:ext>
                  </a:extLst>
                </a:gridCol>
                <a:gridCol w="1784393">
                  <a:extLst>
                    <a:ext uri="{9D8B030D-6E8A-4147-A177-3AD203B41FA5}">
                      <a16:colId xmlns:a16="http://schemas.microsoft.com/office/drawing/2014/main" val="398561056"/>
                    </a:ext>
                  </a:extLst>
                </a:gridCol>
              </a:tblGrid>
              <a:tr h="457410">
                <a:tc>
                  <a:txBody>
                    <a:bodyPr/>
                    <a:lstStyle/>
                    <a:p>
                      <a:pPr algn="ctr"/>
                      <a:r>
                        <a:rPr lang="en-US" sz="2800" dirty="0"/>
                        <a:t>Month</a:t>
                      </a:r>
                    </a:p>
                  </a:txBody>
                  <a:tcPr/>
                </a:tc>
                <a:tc>
                  <a:txBody>
                    <a:bodyPr/>
                    <a:lstStyle/>
                    <a:p>
                      <a:pPr algn="ctr"/>
                      <a:r>
                        <a:rPr lang="en-US" sz="2800" dirty="0"/>
                        <a:t>Format</a:t>
                      </a:r>
                    </a:p>
                  </a:txBody>
                  <a:tcPr/>
                </a:tc>
                <a:tc>
                  <a:txBody>
                    <a:bodyPr/>
                    <a:lstStyle/>
                    <a:p>
                      <a:pPr algn="ctr"/>
                      <a:r>
                        <a:rPr lang="en-US" sz="2800" dirty="0"/>
                        <a:t>Date</a:t>
                      </a:r>
                    </a:p>
                  </a:txBody>
                  <a:tcPr/>
                </a:tc>
                <a:extLst>
                  <a:ext uri="{0D108BD9-81ED-4DB2-BD59-A6C34878D82A}">
                    <a16:rowId xmlns:a16="http://schemas.microsoft.com/office/drawing/2014/main" val="90875962"/>
                  </a:ext>
                </a:extLst>
              </a:tr>
              <a:tr h="815383">
                <a:tc>
                  <a:txBody>
                    <a:bodyPr/>
                    <a:lstStyle/>
                    <a:p>
                      <a:r>
                        <a:rPr lang="en-US" sz="2800" dirty="0"/>
                        <a:t>July</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2800" dirty="0"/>
                        <a:t>State Update</a:t>
                      </a:r>
                      <a:endParaRPr lang="en-US" sz="2800" b="1" dirty="0"/>
                    </a:p>
                  </a:txBody>
                  <a:tcPr anchor="ctr"/>
                </a:tc>
                <a:tc>
                  <a:txBody>
                    <a:bodyPr/>
                    <a:lstStyle/>
                    <a:p>
                      <a:r>
                        <a:rPr lang="en-US" sz="2800" dirty="0"/>
                        <a:t>07/25/23</a:t>
                      </a:r>
                    </a:p>
                  </a:txBody>
                  <a:tcPr anchor="ctr"/>
                </a:tc>
                <a:extLst>
                  <a:ext uri="{0D108BD9-81ED-4DB2-BD59-A6C34878D82A}">
                    <a16:rowId xmlns:a16="http://schemas.microsoft.com/office/drawing/2014/main" val="2767328981"/>
                  </a:ext>
                </a:extLst>
              </a:tr>
              <a:tr h="815383">
                <a:tc>
                  <a:txBody>
                    <a:bodyPr/>
                    <a:lstStyle/>
                    <a:p>
                      <a:r>
                        <a:rPr lang="en-US" sz="2800" dirty="0"/>
                        <a:t>August</a:t>
                      </a:r>
                    </a:p>
                  </a:txBody>
                  <a:tcPr anchor="ctr"/>
                </a:tc>
                <a:tc>
                  <a:txBody>
                    <a:bodyPr/>
                    <a:lstStyle/>
                    <a:p>
                      <a:pPr lvl="0"/>
                      <a:r>
                        <a:rPr lang="en-US" sz="2800" dirty="0"/>
                        <a:t>State Update and Guest Speaker</a:t>
                      </a:r>
                    </a:p>
                  </a:txBody>
                  <a:tcPr anchor="ctr"/>
                </a:tc>
                <a:tc>
                  <a:txBody>
                    <a:bodyPr/>
                    <a:lstStyle/>
                    <a:p>
                      <a:r>
                        <a:rPr lang="en-US" sz="2800" dirty="0"/>
                        <a:t>08/22/23</a:t>
                      </a:r>
                    </a:p>
                  </a:txBody>
                  <a:tcPr anchor="ctr"/>
                </a:tc>
                <a:extLst>
                  <a:ext uri="{0D108BD9-81ED-4DB2-BD59-A6C34878D82A}">
                    <a16:rowId xmlns:a16="http://schemas.microsoft.com/office/drawing/2014/main" val="2386885460"/>
                  </a:ext>
                </a:extLst>
              </a:tr>
              <a:tr h="815382">
                <a:tc>
                  <a:txBody>
                    <a:bodyPr/>
                    <a:lstStyle/>
                    <a:p>
                      <a:pPr lvl="0">
                        <a:buNone/>
                      </a:pPr>
                      <a:r>
                        <a:rPr lang="en-US" sz="2800" dirty="0"/>
                        <a:t>September </a:t>
                      </a:r>
                    </a:p>
                  </a:txBody>
                  <a:tcPr anchor="ctr"/>
                </a:tc>
                <a:tc>
                  <a:txBody>
                    <a:bodyPr/>
                    <a:lstStyle/>
                    <a:p>
                      <a:pPr lvl="0">
                        <a:buNone/>
                      </a:pPr>
                      <a:r>
                        <a:rPr lang="en-US" sz="2800" b="0" i="0" u="none" strike="noStrike" noProof="0" dirty="0">
                          <a:solidFill>
                            <a:srgbClr val="000000"/>
                          </a:solidFill>
                          <a:latin typeface="Arial"/>
                        </a:rPr>
                        <a:t>State Update</a:t>
                      </a:r>
                      <a:endParaRPr lang="en-US" dirty="0"/>
                    </a:p>
                  </a:txBody>
                  <a:tcPr anchor="ctr"/>
                </a:tc>
                <a:tc>
                  <a:txBody>
                    <a:bodyPr/>
                    <a:lstStyle/>
                    <a:p>
                      <a:pPr lvl="0">
                        <a:buNone/>
                      </a:pPr>
                      <a:r>
                        <a:rPr lang="en-US" sz="2800" dirty="0"/>
                        <a:t>09/26/23</a:t>
                      </a:r>
                    </a:p>
                  </a:txBody>
                  <a:tcPr anchor="ctr"/>
                </a:tc>
                <a:extLst>
                  <a:ext uri="{0D108BD9-81ED-4DB2-BD59-A6C34878D82A}">
                    <a16:rowId xmlns:a16="http://schemas.microsoft.com/office/drawing/2014/main" val="1791366756"/>
                  </a:ext>
                </a:extLst>
              </a:tr>
            </a:tbl>
          </a:graphicData>
        </a:graphic>
      </p:graphicFrame>
    </p:spTree>
    <p:extLst>
      <p:ext uri="{BB962C8B-B14F-4D97-AF65-F5344CB8AC3E}">
        <p14:creationId xmlns:p14="http://schemas.microsoft.com/office/powerpoint/2010/main" val="4094683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3E98A-6E25-4EEA-B238-7C88F1FFBCD5}"/>
              </a:ext>
            </a:extLst>
          </p:cNvPr>
          <p:cNvSpPr>
            <a:spLocks noGrp="1"/>
          </p:cNvSpPr>
          <p:nvPr>
            <p:ph type="title"/>
          </p:nvPr>
        </p:nvSpPr>
        <p:spPr>
          <a:xfrm>
            <a:off x="2509854" y="459913"/>
            <a:ext cx="9144000" cy="1143000"/>
          </a:xfrm>
        </p:spPr>
        <p:txBody>
          <a:bodyPr/>
          <a:lstStyle/>
          <a:p>
            <a:r>
              <a:rPr lang="en-US" dirty="0"/>
              <a:t>Thank you!</a:t>
            </a:r>
          </a:p>
        </p:txBody>
      </p:sp>
      <p:pic>
        <p:nvPicPr>
          <p:cNvPr id="3" name="Content Placeholder 2" descr="Transforming California Schools: A schoolhouse surrounded by seven segments: Universal Prekindergarten, Community Schools, Professional Learning, Antibias Education, Mental Health Programs, Expanded Learning Programs, and Universal Meals.">
            <a:extLst>
              <a:ext uri="{FF2B5EF4-FFF2-40B4-BE49-F238E27FC236}">
                <a16:creationId xmlns:a16="http://schemas.microsoft.com/office/drawing/2014/main" id="{675C2956-096F-40C7-9CFD-037DBDBF6E77}"/>
              </a:ext>
            </a:extLst>
          </p:cNvPr>
          <p:cNvPicPr>
            <a:picLocks noGrp="1" noChangeAspect="1"/>
          </p:cNvPicPr>
          <p:nvPr>
            <p:ph sz="quarter" idx="14"/>
          </p:nvPr>
        </p:nvPicPr>
        <p:blipFill>
          <a:blip r:embed="rId3"/>
          <a:stretch>
            <a:fillRect/>
          </a:stretch>
        </p:blipFill>
        <p:spPr>
          <a:xfrm>
            <a:off x="2742288" y="1981299"/>
            <a:ext cx="4005279" cy="3333298"/>
          </a:xfrm>
          <a:prstGeom prst="rect">
            <a:avLst/>
          </a:prstGeom>
        </p:spPr>
      </p:pic>
      <p:sp>
        <p:nvSpPr>
          <p:cNvPr id="4" name="Content Placeholder 3">
            <a:extLst>
              <a:ext uri="{FF2B5EF4-FFF2-40B4-BE49-F238E27FC236}">
                <a16:creationId xmlns:a16="http://schemas.microsoft.com/office/drawing/2014/main" id="{ED0776D3-2ACD-4467-963F-6F47B5CAF991}"/>
              </a:ext>
            </a:extLst>
          </p:cNvPr>
          <p:cNvSpPr>
            <a:spLocks noGrp="1"/>
          </p:cNvSpPr>
          <p:nvPr>
            <p:ph sz="quarter" idx="13"/>
          </p:nvPr>
        </p:nvSpPr>
        <p:spPr>
          <a:xfrm>
            <a:off x="6566334" y="2487073"/>
            <a:ext cx="5625666" cy="2730500"/>
          </a:xfrm>
        </p:spPr>
        <p:txBody>
          <a:bodyPr/>
          <a:lstStyle/>
          <a:p>
            <a:pPr marL="0" indent="0" algn="ctr">
              <a:buNone/>
            </a:pPr>
            <a:r>
              <a:rPr lang="en-US" sz="4800" dirty="0">
                <a:solidFill>
                  <a:schemeClr val="tx2"/>
                </a:solidFill>
                <a:latin typeface="+mj-lt"/>
                <a:ea typeface="+mj-ea"/>
                <a:cs typeface="+mj-cs"/>
              </a:rPr>
              <a:t>Next Town Hall:  </a:t>
            </a:r>
            <a:endParaRPr lang="en-US" dirty="0">
              <a:solidFill>
                <a:schemeClr val="tx2"/>
              </a:solidFill>
              <a:latin typeface="+mj-lt"/>
              <a:ea typeface="+mj-ea"/>
              <a:cs typeface="+mj-cs"/>
            </a:endParaRPr>
          </a:p>
          <a:p>
            <a:pPr marL="0" indent="0" algn="ctr">
              <a:buNone/>
            </a:pPr>
            <a:r>
              <a:rPr lang="en-US" sz="4800" b="1" dirty="0">
                <a:solidFill>
                  <a:schemeClr val="tx2"/>
                </a:solidFill>
                <a:latin typeface="+mj-lt"/>
                <a:ea typeface="+mj-ea"/>
                <a:cs typeface="+mj-cs"/>
              </a:rPr>
              <a:t>July 25, 2023</a:t>
            </a:r>
            <a:endParaRPr lang="en-US" b="1" dirty="0">
              <a:solidFill>
                <a:schemeClr val="tx2"/>
              </a:solidFill>
              <a:ea typeface="+mj-ea"/>
              <a:cs typeface="+mj-cs"/>
            </a:endParaRPr>
          </a:p>
          <a:p>
            <a:pPr marL="0" indent="0" algn="ctr">
              <a:buNone/>
            </a:pPr>
            <a:endParaRPr lang="en-US" dirty="0">
              <a:solidFill>
                <a:schemeClr val="tx2"/>
              </a:solidFill>
              <a:latin typeface="+mj-lt"/>
              <a:ea typeface="+mj-ea"/>
              <a:cs typeface="+mj-cs"/>
            </a:endParaRPr>
          </a:p>
          <a:p>
            <a:pPr marL="0" indent="0" algn="ctr">
              <a:buNone/>
            </a:pPr>
            <a:endParaRPr lang="en-US" dirty="0"/>
          </a:p>
        </p:txBody>
      </p:sp>
      <p:sp>
        <p:nvSpPr>
          <p:cNvPr id="11" name="Content Placeholder 10">
            <a:extLst>
              <a:ext uri="{FF2B5EF4-FFF2-40B4-BE49-F238E27FC236}">
                <a16:creationId xmlns:a16="http://schemas.microsoft.com/office/drawing/2014/main" id="{650A7208-5F38-40CE-B427-CA17C26165E2}"/>
              </a:ext>
            </a:extLst>
          </p:cNvPr>
          <p:cNvSpPr>
            <a:spLocks noGrp="1"/>
          </p:cNvSpPr>
          <p:nvPr>
            <p:ph sz="quarter" idx="15"/>
          </p:nvPr>
        </p:nvSpPr>
        <p:spPr>
          <a:xfrm>
            <a:off x="2737576" y="6101734"/>
            <a:ext cx="8703356" cy="614952"/>
          </a:xfrm>
        </p:spPr>
        <p:txBody>
          <a:bodyPr/>
          <a:lstStyle/>
          <a:p>
            <a:pPr marL="0" indent="0">
              <a:buNone/>
            </a:pPr>
            <a:r>
              <a:rPr lang="en-US" dirty="0">
                <a:solidFill>
                  <a:schemeClr val="tx2"/>
                </a:solidFill>
              </a:rPr>
              <a:t>This institution is an equal opportunity provider</a:t>
            </a:r>
            <a:endParaRPr lang="en-US" dirty="0">
              <a:solidFill>
                <a:schemeClr val="tx2"/>
              </a:solidFill>
              <a:cs typeface="Arial"/>
            </a:endParaRPr>
          </a:p>
          <a:p>
            <a:pPr marL="0" indent="0">
              <a:buNone/>
            </a:pPr>
            <a:endParaRPr lang="en-US" dirty="0"/>
          </a:p>
        </p:txBody>
      </p:sp>
    </p:spTree>
    <p:extLst>
      <p:ext uri="{BB962C8B-B14F-4D97-AF65-F5344CB8AC3E}">
        <p14:creationId xmlns:p14="http://schemas.microsoft.com/office/powerpoint/2010/main" val="307572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62ECA5-A321-1E49-996A-C3C7AB7F9A3C}"/>
              </a:ext>
            </a:extLst>
          </p:cNvPr>
          <p:cNvSpPr>
            <a:spLocks noGrp="1"/>
          </p:cNvSpPr>
          <p:nvPr>
            <p:ph type="title"/>
          </p:nvPr>
        </p:nvSpPr>
        <p:spPr/>
        <p:txBody>
          <a:bodyPr/>
          <a:lstStyle/>
          <a:p>
            <a:r>
              <a:rPr lang="en-US" dirty="0">
                <a:cs typeface="Arial"/>
              </a:rPr>
              <a:t>Summer Meals Kickoff Event</a:t>
            </a:r>
            <a:br>
              <a:rPr lang="en-US" dirty="0">
                <a:cs typeface="Arial"/>
              </a:rPr>
            </a:br>
            <a:r>
              <a:rPr lang="en-US" dirty="0">
                <a:cs typeface="Arial"/>
              </a:rPr>
              <a:t>Yuba City Unified School District (USD) </a:t>
            </a:r>
            <a:endParaRPr lang="en-US" dirty="0"/>
          </a:p>
        </p:txBody>
      </p:sp>
      <p:pic>
        <p:nvPicPr>
          <p:cNvPr id="9" name="Content Placeholder 8" descr="Yuba City USD Summer Meals event tent, e vehicle and BBQ pictured.">
            <a:extLst>
              <a:ext uri="{FF2B5EF4-FFF2-40B4-BE49-F238E27FC236}">
                <a16:creationId xmlns:a16="http://schemas.microsoft.com/office/drawing/2014/main" id="{2B345E1A-5A01-58FE-3F95-5D8D62E3671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800195" y="2072268"/>
            <a:ext cx="3617952" cy="2713464"/>
          </a:xfrm>
          <a:prstGeom prst="rect">
            <a:avLst/>
          </a:prstGeom>
          <a:ln>
            <a:noFill/>
          </a:ln>
          <a:effectLst>
            <a:softEdge rad="112500"/>
          </a:effectLst>
        </p:spPr>
      </p:pic>
      <p:pic>
        <p:nvPicPr>
          <p:cNvPr id="13" name="Content Placeholder 12" descr="Food service worker with apron grilling burgers.">
            <a:extLst>
              <a:ext uri="{FF2B5EF4-FFF2-40B4-BE49-F238E27FC236}">
                <a16:creationId xmlns:a16="http://schemas.microsoft.com/office/drawing/2014/main" id="{5678DEA1-82B3-56B2-0F39-0D4BDC2CCA8E}"/>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8407742" y="1995862"/>
            <a:ext cx="3503688" cy="2627766"/>
          </a:xfrm>
          <a:prstGeom prst="rect">
            <a:avLst/>
          </a:prstGeom>
          <a:ln>
            <a:noFill/>
          </a:ln>
          <a:effectLst>
            <a:softEdge rad="112500"/>
          </a:effectLst>
        </p:spPr>
      </p:pic>
      <p:pic>
        <p:nvPicPr>
          <p:cNvPr id="11" name="Content Placeholder 10" descr="Four tents at an outside event.">
            <a:extLst>
              <a:ext uri="{FF2B5EF4-FFF2-40B4-BE49-F238E27FC236}">
                <a16:creationId xmlns:a16="http://schemas.microsoft.com/office/drawing/2014/main" id="{24FF9A55-60B6-30CD-E84F-1D17F94CCFDB}"/>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239422" y="3429000"/>
            <a:ext cx="4152383" cy="3114289"/>
          </a:xfrm>
          <a:prstGeom prst="ellipse">
            <a:avLst/>
          </a:prstGeom>
          <a:ln>
            <a:noFill/>
          </a:ln>
          <a:effectLst>
            <a:softEdge rad="112500"/>
          </a:effectLst>
        </p:spPr>
      </p:pic>
    </p:spTree>
    <p:extLst>
      <p:ext uri="{BB962C8B-B14F-4D97-AF65-F5344CB8AC3E}">
        <p14:creationId xmlns:p14="http://schemas.microsoft.com/office/powerpoint/2010/main" val="3640434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3D5A-B92C-A740-C717-03F7AA905EA5}"/>
              </a:ext>
              <a:ext uri="{C183D7F6-B498-43B3-948B-1728B52AA6E4}">
                <adec:decorative xmlns:adec="http://schemas.microsoft.com/office/drawing/2017/decorative" val="0"/>
              </a:ext>
            </a:extLst>
          </p:cNvPr>
          <p:cNvSpPr>
            <a:spLocks noGrp="1"/>
          </p:cNvSpPr>
          <p:nvPr>
            <p:ph type="title"/>
          </p:nvPr>
        </p:nvSpPr>
        <p:spPr/>
        <p:txBody>
          <a:bodyPr/>
          <a:lstStyle/>
          <a:p>
            <a:r>
              <a:rPr lang="en-US" dirty="0">
                <a:cs typeface="Arial"/>
              </a:rPr>
              <a:t>Pittsburgh USD </a:t>
            </a:r>
            <a:br>
              <a:rPr lang="en-US" dirty="0">
                <a:cs typeface="Arial"/>
              </a:rPr>
            </a:br>
            <a:r>
              <a:rPr lang="en-US" dirty="0">
                <a:cs typeface="Arial"/>
              </a:rPr>
              <a:t>Summer Food Service Program Kickoff</a:t>
            </a:r>
            <a:endParaRPr lang="en-US" dirty="0"/>
          </a:p>
        </p:txBody>
      </p:sp>
      <p:pic>
        <p:nvPicPr>
          <p:cNvPr id="7" name="Content Placeholder 6" descr="Pittsburgh School District Summer Food Kickoff BBQ.">
            <a:extLst>
              <a:ext uri="{FF2B5EF4-FFF2-40B4-BE49-F238E27FC236}">
                <a16:creationId xmlns:a16="http://schemas.microsoft.com/office/drawing/2014/main" id="{F34621AD-B45D-2B0E-3E35-83BDE4FA38FB}"/>
              </a:ext>
              <a:ext uri="{C183D7F6-B498-43B3-948B-1728B52AA6E4}">
                <adec:decorative xmlns:adec="http://schemas.microsoft.com/office/drawing/2017/decorative" val="0"/>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7419" t="14740" r="35969" b="23315"/>
          <a:stretch/>
        </p:blipFill>
        <p:spPr>
          <a:xfrm>
            <a:off x="2311879" y="2103361"/>
            <a:ext cx="3563628" cy="2924499"/>
          </a:xfrm>
          <a:prstGeom prst="rect">
            <a:avLst/>
          </a:prstGeom>
          <a:ln>
            <a:noFill/>
          </a:ln>
          <a:effectLst>
            <a:softEdge rad="112500"/>
          </a:effectLst>
        </p:spPr>
      </p:pic>
      <p:pic>
        <p:nvPicPr>
          <p:cNvPr id="9" name="Content Placeholder 8" descr="School Nutrition Partner organization pictured offering nutrition education opportunities under a tent.">
            <a:extLst>
              <a:ext uri="{FF2B5EF4-FFF2-40B4-BE49-F238E27FC236}">
                <a16:creationId xmlns:a16="http://schemas.microsoft.com/office/drawing/2014/main" id="{0FADE1B8-E90B-1C26-A2EE-5D07B7DC4574}"/>
              </a:ext>
              <a:ext uri="{C183D7F6-B498-43B3-948B-1728B52AA6E4}">
                <adec:decorative xmlns:adec="http://schemas.microsoft.com/office/drawing/2017/decorative" val="0"/>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675123" y="2734862"/>
            <a:ext cx="2817929" cy="3716738"/>
          </a:xfrm>
          <a:prstGeom prst="ellipse">
            <a:avLst/>
          </a:prstGeom>
          <a:ln>
            <a:noFill/>
          </a:ln>
          <a:effectLst>
            <a:softEdge rad="112500"/>
          </a:effectLst>
        </p:spPr>
      </p:pic>
      <p:pic>
        <p:nvPicPr>
          <p:cNvPr id="11" name="Content Placeholder 10" descr="Pittsburgh USD e-vehicle with Pittsburg High Pirate logo.">
            <a:extLst>
              <a:ext uri="{FF2B5EF4-FFF2-40B4-BE49-F238E27FC236}">
                <a16:creationId xmlns:a16="http://schemas.microsoft.com/office/drawing/2014/main" id="{5882BB31-C05B-ECCA-08DF-595E13BFE52D}"/>
              </a:ext>
              <a:ext uri="{C183D7F6-B498-43B3-948B-1728B52AA6E4}">
                <adec:decorative xmlns:adec="http://schemas.microsoft.com/office/drawing/2017/decorative" val="0"/>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8292668" y="2103361"/>
            <a:ext cx="3899332" cy="2924500"/>
          </a:xfrm>
          <a:prstGeom prst="rect">
            <a:avLst/>
          </a:prstGeom>
          <a:ln>
            <a:noFill/>
          </a:ln>
          <a:effectLst>
            <a:softEdge rad="112500"/>
          </a:effectLst>
        </p:spPr>
      </p:pic>
    </p:spTree>
    <p:extLst>
      <p:ext uri="{BB962C8B-B14F-4D97-AF65-F5344CB8AC3E}">
        <p14:creationId xmlns:p14="http://schemas.microsoft.com/office/powerpoint/2010/main" val="133454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491E-EC4F-0A9D-9CDA-F51205BE39C5}"/>
              </a:ext>
            </a:extLst>
          </p:cNvPr>
          <p:cNvSpPr>
            <a:spLocks noGrp="1"/>
          </p:cNvSpPr>
          <p:nvPr>
            <p:ph type="title"/>
          </p:nvPr>
        </p:nvSpPr>
        <p:spPr/>
        <p:txBody>
          <a:bodyPr/>
          <a:lstStyle/>
          <a:p>
            <a:r>
              <a:rPr lang="en-US" dirty="0">
                <a:cs typeface="Arial"/>
              </a:rPr>
              <a:t>Invite CDE to Your Next Event!</a:t>
            </a:r>
            <a:endParaRPr lang="en-US" dirty="0"/>
          </a:p>
        </p:txBody>
      </p:sp>
      <p:sp>
        <p:nvSpPr>
          <p:cNvPr id="3" name="Content Placeholder 2">
            <a:extLst>
              <a:ext uri="{FF2B5EF4-FFF2-40B4-BE49-F238E27FC236}">
                <a16:creationId xmlns:a16="http://schemas.microsoft.com/office/drawing/2014/main" id="{55A669E9-671D-3C80-19FE-A154F391C897}"/>
              </a:ext>
            </a:extLst>
          </p:cNvPr>
          <p:cNvSpPr>
            <a:spLocks noGrp="1"/>
          </p:cNvSpPr>
          <p:nvPr>
            <p:ph sz="half" idx="1"/>
          </p:nvPr>
        </p:nvSpPr>
        <p:spPr>
          <a:xfrm>
            <a:off x="2540000" y="1981200"/>
            <a:ext cx="5600390" cy="4114800"/>
          </a:xfrm>
        </p:spPr>
        <p:txBody>
          <a:bodyPr/>
          <a:lstStyle/>
          <a:p>
            <a:pPr>
              <a:spcBef>
                <a:spcPts val="1200"/>
              </a:spcBef>
              <a:spcAft>
                <a:spcPts val="1200"/>
              </a:spcAft>
            </a:pPr>
            <a:r>
              <a:rPr lang="en-US" dirty="0">
                <a:cs typeface="Arial"/>
              </a:rPr>
              <a:t>Email event invites to </a:t>
            </a:r>
            <a:r>
              <a:rPr lang="en-US" dirty="0">
                <a:cs typeface="Arial"/>
                <a:hlinkClick r:id="rId3" tooltip="CDE Nutriton Services Division Town Hall email address"/>
              </a:rPr>
              <a:t>NSDTownHall@cde.ca.gov</a:t>
            </a:r>
            <a:r>
              <a:rPr lang="en-US" dirty="0">
                <a:cs typeface="Arial"/>
              </a:rPr>
              <a:t>  </a:t>
            </a:r>
          </a:p>
          <a:p>
            <a:pPr>
              <a:spcBef>
                <a:spcPts val="1200"/>
              </a:spcBef>
              <a:spcAft>
                <a:spcPts val="1200"/>
              </a:spcAft>
            </a:pPr>
            <a:r>
              <a:rPr lang="en-US" dirty="0">
                <a:cs typeface="Arial"/>
              </a:rPr>
              <a:t>Put us to work</a:t>
            </a:r>
          </a:p>
          <a:p>
            <a:pPr>
              <a:spcBef>
                <a:spcPts val="1200"/>
              </a:spcBef>
              <a:spcAft>
                <a:spcPts val="1200"/>
              </a:spcAft>
            </a:pPr>
            <a:r>
              <a:rPr lang="en-US" dirty="0">
                <a:cs typeface="Arial"/>
              </a:rPr>
              <a:t>We look forward to visiting you soon!</a:t>
            </a:r>
          </a:p>
        </p:txBody>
      </p:sp>
      <p:pic>
        <p:nvPicPr>
          <p:cNvPr id="6" name="Content Placeholder 5" descr="Kim Frinzell, riding in River Valley Falcons electric vehicle.">
            <a:extLst>
              <a:ext uri="{FF2B5EF4-FFF2-40B4-BE49-F238E27FC236}">
                <a16:creationId xmlns:a16="http://schemas.microsoft.com/office/drawing/2014/main" id="{41F962AE-0CA4-9596-F0B1-543BC88FECE9}"/>
              </a:ext>
              <a:ext uri="{C183D7F6-B498-43B3-948B-1728B52AA6E4}">
                <adec:decorative xmlns:adec="http://schemas.microsoft.com/office/drawing/2017/decorative" val="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187472" y="2362200"/>
            <a:ext cx="3496527" cy="2622395"/>
          </a:xfrm>
        </p:spPr>
      </p:pic>
    </p:spTree>
    <p:extLst>
      <p:ext uri="{BB962C8B-B14F-4D97-AF65-F5344CB8AC3E}">
        <p14:creationId xmlns:p14="http://schemas.microsoft.com/office/powerpoint/2010/main" val="222360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8A61-6F35-4137-AD3F-3F0FEB6D5088}"/>
              </a:ext>
            </a:extLst>
          </p:cNvPr>
          <p:cNvSpPr>
            <a:spLocks noGrp="1"/>
          </p:cNvSpPr>
          <p:nvPr>
            <p:ph type="title"/>
          </p:nvPr>
        </p:nvSpPr>
        <p:spPr/>
        <p:txBody>
          <a:bodyPr/>
          <a:lstStyle/>
          <a:p>
            <a:r>
              <a:rPr lang="en-US" dirty="0"/>
              <a:t>Turnip the Beet Awards for </a:t>
            </a:r>
            <a:br>
              <a:rPr lang="en-US" dirty="0"/>
            </a:br>
            <a:r>
              <a:rPr lang="en-US" dirty="0"/>
              <a:t>Summer 2023</a:t>
            </a:r>
          </a:p>
        </p:txBody>
      </p:sp>
      <p:sp>
        <p:nvSpPr>
          <p:cNvPr id="3" name="Content Placeholder 2">
            <a:extLst>
              <a:ext uri="{FF2B5EF4-FFF2-40B4-BE49-F238E27FC236}">
                <a16:creationId xmlns:a16="http://schemas.microsoft.com/office/drawing/2014/main" id="{7A4EED1B-1000-4FF5-822E-F3E9E2AFC0E2}"/>
              </a:ext>
            </a:extLst>
          </p:cNvPr>
          <p:cNvSpPr>
            <a:spLocks noGrp="1"/>
          </p:cNvSpPr>
          <p:nvPr>
            <p:ph sz="half" idx="1"/>
          </p:nvPr>
        </p:nvSpPr>
        <p:spPr>
          <a:xfrm>
            <a:off x="2540000" y="1981200"/>
            <a:ext cx="8794482" cy="4271107"/>
          </a:xfrm>
        </p:spPr>
        <p:txBody>
          <a:bodyPr/>
          <a:lstStyle/>
          <a:p>
            <a:r>
              <a:rPr lang="en-US" dirty="0">
                <a:cs typeface="Arial"/>
              </a:rPr>
              <a:t>Recognition for outstanding Summer Meal Program Sponsors</a:t>
            </a:r>
          </a:p>
          <a:p>
            <a:pPr marL="0" indent="0">
              <a:buNone/>
            </a:pPr>
            <a:endParaRPr lang="en-US" sz="1200" dirty="0">
              <a:cs typeface="Arial"/>
            </a:endParaRPr>
          </a:p>
          <a:p>
            <a:r>
              <a:rPr lang="en-US" dirty="0">
                <a:cs typeface="Arial"/>
              </a:rPr>
              <a:t>Open to Summer Food Service Program and Seamless Summer Option</a:t>
            </a:r>
          </a:p>
          <a:p>
            <a:endParaRPr lang="en-US" sz="1200" dirty="0">
              <a:cs typeface="Arial"/>
            </a:endParaRPr>
          </a:p>
          <a:p>
            <a:pPr>
              <a:spcBef>
                <a:spcPts val="0"/>
              </a:spcBef>
            </a:pPr>
            <a:r>
              <a:rPr lang="en-US" dirty="0">
                <a:cs typeface="Arial"/>
              </a:rPr>
              <a:t>Nominations due to CDE by </a:t>
            </a:r>
          </a:p>
          <a:p>
            <a:pPr marL="0" indent="0">
              <a:spcBef>
                <a:spcPts val="0"/>
              </a:spcBef>
              <a:buNone/>
            </a:pPr>
            <a:r>
              <a:rPr lang="en-US" b="1" dirty="0">
                <a:cs typeface="Arial"/>
              </a:rPr>
              <a:t>   August 30, 2023</a:t>
            </a:r>
          </a:p>
        </p:txBody>
      </p:sp>
      <p:pic>
        <p:nvPicPr>
          <p:cNvPr id="7" name="Content Placeholder 6">
            <a:extLst>
              <a:ext uri="{FF2B5EF4-FFF2-40B4-BE49-F238E27FC236}">
                <a16:creationId xmlns:a16="http://schemas.microsoft.com/office/drawing/2014/main" id="{93937797-087B-1189-090B-0C7D25A465C8}"/>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958353" y="4116753"/>
            <a:ext cx="2564367" cy="1971164"/>
          </a:xfrm>
        </p:spPr>
      </p:pic>
    </p:spTree>
    <p:extLst>
      <p:ext uri="{BB962C8B-B14F-4D97-AF65-F5344CB8AC3E}">
        <p14:creationId xmlns:p14="http://schemas.microsoft.com/office/powerpoint/2010/main" val="363522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8E1-B6A2-2CDD-A6D3-754984F403BD}"/>
              </a:ext>
            </a:extLst>
          </p:cNvPr>
          <p:cNvSpPr>
            <a:spLocks noGrp="1"/>
          </p:cNvSpPr>
          <p:nvPr>
            <p:ph type="title"/>
          </p:nvPr>
        </p:nvSpPr>
        <p:spPr/>
        <p:txBody>
          <a:bodyPr/>
          <a:lstStyle/>
          <a:p>
            <a:r>
              <a:rPr lang="en-US" dirty="0">
                <a:cs typeface="Arial"/>
              </a:rPr>
              <a:t>Federal Updates</a:t>
            </a:r>
            <a:endParaRPr lang="en-US" dirty="0"/>
          </a:p>
        </p:txBody>
      </p:sp>
      <p:pic>
        <p:nvPicPr>
          <p:cNvPr id="8" name="Content Placeholder 7">
            <a:extLst>
              <a:ext uri="{FF2B5EF4-FFF2-40B4-BE49-F238E27FC236}">
                <a16:creationId xmlns:a16="http://schemas.microsoft.com/office/drawing/2014/main" id="{EE9BBB89-B64C-4199-AC1F-A50016F2F5FC}"/>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0198" y="1757680"/>
            <a:ext cx="6363604" cy="4368800"/>
          </a:xfrm>
        </p:spPr>
      </p:pic>
    </p:spTree>
    <p:extLst>
      <p:ext uri="{BB962C8B-B14F-4D97-AF65-F5344CB8AC3E}">
        <p14:creationId xmlns:p14="http://schemas.microsoft.com/office/powerpoint/2010/main" val="3811870782"/>
      </p:ext>
    </p:extLst>
  </p:cSld>
  <p:clrMapOvr>
    <a:masterClrMapping/>
  </p:clrMapOvr>
</p:sld>
</file>

<file path=ppt/theme/theme1.xml><?xml version="1.0" encoding="utf-8"?>
<a:theme xmlns:a="http://schemas.openxmlformats.org/drawingml/2006/main" name="3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Presentation">
  <a:themeElements>
    <a:clrScheme name="Custom 5">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9D062B5-042C-4FFE-AACB-3EB40ED7E4B6}">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42f3430-4cc5-47cd-ba16-87eeaf32148c">
      <UserInfo>
        <DisplayName>Michael Salazar</DisplayName>
        <AccountId>81</AccountId>
        <AccountType/>
      </UserInfo>
      <UserInfo>
        <DisplayName>Reema El-Murr</DisplayName>
        <AccountId>96</AccountId>
        <AccountType/>
      </UserInfo>
      <UserInfo>
        <DisplayName>Kristina Ricci</DisplayName>
        <AccountId>108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341BA0D9850D4A8A78E0E90CD611E0" ma:contentTypeVersion="6" ma:contentTypeDescription="Create a new document." ma:contentTypeScope="" ma:versionID="a782b2adf76bb67cc574d9c1cbf85afb">
  <xsd:schema xmlns:xsd="http://www.w3.org/2001/XMLSchema" xmlns:xs="http://www.w3.org/2001/XMLSchema" xmlns:p="http://schemas.microsoft.com/office/2006/metadata/properties" xmlns:ns2="55eafe1f-a5a4-4161-97cb-a5abf89329e1" xmlns:ns3="842f3430-4cc5-47cd-ba16-87eeaf32148c" targetNamespace="http://schemas.microsoft.com/office/2006/metadata/properties" ma:root="true" ma:fieldsID="4f5875461af8505667d2676733f61a79" ns2:_="" ns3:_="">
    <xsd:import namespace="55eafe1f-a5a4-4161-97cb-a5abf89329e1"/>
    <xsd:import namespace="842f3430-4cc5-47cd-ba16-87eeaf3214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afe1f-a5a4-4161-97cb-a5abf89329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2f3430-4cc5-47cd-ba16-87eeaf3214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13FE34-5A7A-4036-8C58-9029D4512BC4}">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42f3430-4cc5-47cd-ba16-87eeaf32148c"/>
    <ds:schemaRef ds:uri="http://purl.org/dc/terms/"/>
    <ds:schemaRef ds:uri="http://schemas.openxmlformats.org/package/2006/metadata/core-properties"/>
    <ds:schemaRef ds:uri="55eafe1f-a5a4-4161-97cb-a5abf89329e1"/>
    <ds:schemaRef ds:uri="http://www.w3.org/XML/1998/namespace"/>
  </ds:schemaRefs>
</ds:datastoreItem>
</file>

<file path=customXml/itemProps2.xml><?xml version="1.0" encoding="utf-8"?>
<ds:datastoreItem xmlns:ds="http://schemas.openxmlformats.org/officeDocument/2006/customXml" ds:itemID="{03702574-7B55-40EA-889C-5D211ED4CB41}">
  <ds:schemaRefs>
    <ds:schemaRef ds:uri="55eafe1f-a5a4-4161-97cb-a5abf89329e1"/>
    <ds:schemaRef ds:uri="842f3430-4cc5-47cd-ba16-87eeaf3214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45092E-47FD-4D16-BE8F-F0D50D1925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305</TotalTime>
  <Words>2061</Words>
  <Application>Microsoft Office PowerPoint</Application>
  <PresentationFormat>Widescreen</PresentationFormat>
  <Paragraphs>337</Paragraphs>
  <Slides>49</Slides>
  <Notes>44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49</vt:i4>
      </vt:variant>
    </vt:vector>
  </HeadingPairs>
  <TitlesOfParts>
    <vt:vector size="60" baseType="lpstr">
      <vt:lpstr>Arial</vt:lpstr>
      <vt:lpstr>Arial,Sans-Serif</vt:lpstr>
      <vt:lpstr>Calibri</vt:lpstr>
      <vt:lpstr>Symbol</vt:lpstr>
      <vt:lpstr>Times</vt:lpstr>
      <vt:lpstr>3_Blank Presentation</vt:lpstr>
      <vt:lpstr>4_Blank Presentation</vt:lpstr>
      <vt:lpstr>5_Blank Presentation</vt:lpstr>
      <vt:lpstr>Blank Presentation</vt:lpstr>
      <vt:lpstr>6_Blank Presentation</vt:lpstr>
      <vt:lpstr>7_Blank Presentation</vt:lpstr>
      <vt:lpstr>Tuesday @ 2  School Nutrition Town Hall  June 2023</vt:lpstr>
      <vt:lpstr>Welcome</vt:lpstr>
      <vt:lpstr>Town Hall-At a Glance</vt:lpstr>
      <vt:lpstr>Celebrate Summer</vt:lpstr>
      <vt:lpstr>Summer Meals Kickoff Event Yuba City Unified School District (USD) </vt:lpstr>
      <vt:lpstr>Pittsburgh USD  Summer Food Service Program Kickoff</vt:lpstr>
      <vt:lpstr>Invite CDE to Your Next Event!</vt:lpstr>
      <vt:lpstr>Turnip the Beet Awards for  Summer 2023</vt:lpstr>
      <vt:lpstr>Federal Updates</vt:lpstr>
      <vt:lpstr>Reminder: National School Lunch Program (NSLP) Sodium Limits Change </vt:lpstr>
      <vt:lpstr>Annual Release of the Meal  Reimbursement Rates for  School Year (SY) 2023–2024</vt:lpstr>
      <vt:lpstr>State Updates</vt:lpstr>
      <vt:lpstr>Universal Meals Program (UMP) Guidelines </vt:lpstr>
      <vt:lpstr>SY 2023–2024 Annual Updates for School Nutrition Programs </vt:lpstr>
      <vt:lpstr>Provision Application Deadlines for SY 2023–24</vt:lpstr>
      <vt:lpstr>Local School Wellness Policy (LSWP)  Triennial Assessment (TEA) (1)</vt:lpstr>
      <vt:lpstr>LSWP TEA (2)</vt:lpstr>
      <vt:lpstr>What Should You Do if You Can't Make the LSWP TEA Deadline?</vt:lpstr>
      <vt:lpstr>Food Service Management Company Contract Preapproval</vt:lpstr>
      <vt:lpstr>Buy American Provision (SB 490) </vt:lpstr>
      <vt:lpstr>AB 778 Institutional Purchasers: Purchase of California-grown Agricultural Food Products </vt:lpstr>
      <vt:lpstr>Reminder: Proposition 12  Animal Care Program (1)</vt:lpstr>
      <vt:lpstr>Reminder: Proposition 12  Animal Care Program (2)</vt:lpstr>
      <vt:lpstr>Leftover Food Donation in the School Nutrition Programs</vt:lpstr>
      <vt:lpstr>Food Distribution Program (FDP)  Administrative Fee Suspension  for SY 2023–2024 (1)</vt:lpstr>
      <vt:lpstr>FDP Administrative Fee Suspension for SY 2023-2024 (2)</vt:lpstr>
      <vt:lpstr>FDP Administrative Fee Suspension for SY 2023-24 (3)</vt:lpstr>
      <vt:lpstr>Important Operational Dates:  Next 30 days (1)</vt:lpstr>
      <vt:lpstr>Important Operational Dates:  Next 30 days (2)</vt:lpstr>
      <vt:lpstr>Important Operational Dates:  Next 60 days </vt:lpstr>
      <vt:lpstr>Funding Updates</vt:lpstr>
      <vt:lpstr>Supply Chain Assistance (SCA) Funds Fourth Round</vt:lpstr>
      <vt:lpstr>Local Food for Schools (LFS):  Funding Information</vt:lpstr>
      <vt:lpstr>LFS: Opt-in Part 2 Deadline</vt:lpstr>
      <vt:lpstr>Grant Funds Overview (1)</vt:lpstr>
      <vt:lpstr>Grant Funds Overview (2)</vt:lpstr>
      <vt:lpstr>Thank You for Completing the  Kitchen Infrastructure and Training (KIT)  2021 Mid-Term Report</vt:lpstr>
      <vt:lpstr>Bulk Milk Grants Chef Ann Foundation</vt:lpstr>
      <vt:lpstr>Resources &amp; Other Announcements</vt:lpstr>
      <vt:lpstr>New Resources: Crediting Grains in Child Nutrition Programs Tip Sheets</vt:lpstr>
      <vt:lpstr>NEW: Summer Meals Flyer</vt:lpstr>
      <vt:lpstr>2024 California Green Ribbon Schools Recognition Program</vt:lpstr>
      <vt:lpstr>CA School Nutrition Association's (CSNA) and Chef Anne Foundation Vacancy and Turnover Rate Survey</vt:lpstr>
      <vt:lpstr>In the News...</vt:lpstr>
      <vt:lpstr>Wonderful College Prep Academy and Chef Devinder Kumar Featured in Forbes Magazine (June 2023)</vt:lpstr>
      <vt:lpstr>"Continuing to Improve the Quality of School Nutrition in CA"</vt:lpstr>
      <vt:lpstr>Santa Clara USD’s District Farm </vt:lpstr>
      <vt:lpstr>Tuesday @ 2pm Town Hall Schedule</vt:lpstr>
      <vt:lpstr>Thank you!</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27, 2023 Tuesday at 2 Town Hall Slides - Nutrition (CA Dept of Education)</dc:title>
  <dc:subject>The PowerPoint includes district spotlights and state and federal school nutrition program updates as presented during the 06/27/23 Town Hall.</dc:subject>
  <dc:creator>Andrea Bricker</dc:creator>
  <cp:lastModifiedBy>Nicholas Nguyen</cp:lastModifiedBy>
  <cp:revision>15</cp:revision>
  <cp:lastPrinted>2019-11-05T19:09:12Z</cp:lastPrinted>
  <dcterms:created xsi:type="dcterms:W3CDTF">2019-10-18T22:56:25Z</dcterms:created>
  <dcterms:modified xsi:type="dcterms:W3CDTF">2023-08-28T17:55:50Z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0x0101009D341BA0D9850D4A8A78E0E90CD611E0</vt:lpwstr>
  </property>
</Properties>
</file>