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58"/>
  </p:notesMasterIdLst>
  <p:handoutMasterIdLst>
    <p:handoutMasterId r:id="rId59"/>
  </p:handoutMasterIdLst>
  <p:sldIdLst>
    <p:sldId id="256" r:id="rId8"/>
    <p:sldId id="484" r:id="rId9"/>
    <p:sldId id="852" r:id="rId10"/>
    <p:sldId id="495" r:id="rId11"/>
    <p:sldId id="850" r:id="rId12"/>
    <p:sldId id="580" r:id="rId13"/>
    <p:sldId id="329" r:id="rId14"/>
    <p:sldId id="853" r:id="rId15"/>
    <p:sldId id="890" r:id="rId16"/>
    <p:sldId id="855" r:id="rId17"/>
    <p:sldId id="856" r:id="rId18"/>
    <p:sldId id="547" r:id="rId19"/>
    <p:sldId id="581" r:id="rId20"/>
    <p:sldId id="582" r:id="rId21"/>
    <p:sldId id="583" r:id="rId22"/>
    <p:sldId id="584" r:id="rId23"/>
    <p:sldId id="585" r:id="rId24"/>
    <p:sldId id="857" r:id="rId25"/>
    <p:sldId id="498" r:id="rId26"/>
    <p:sldId id="497" r:id="rId27"/>
    <p:sldId id="858" r:id="rId28"/>
    <p:sldId id="567" r:id="rId29"/>
    <p:sldId id="870" r:id="rId30"/>
    <p:sldId id="887" r:id="rId31"/>
    <p:sldId id="908" r:id="rId32"/>
    <p:sldId id="871" r:id="rId33"/>
    <p:sldId id="909" r:id="rId34"/>
    <p:sldId id="910" r:id="rId35"/>
    <p:sldId id="891" r:id="rId36"/>
    <p:sldId id="892" r:id="rId37"/>
    <p:sldId id="893" r:id="rId38"/>
    <p:sldId id="894" r:id="rId39"/>
    <p:sldId id="907" r:id="rId40"/>
    <p:sldId id="895" r:id="rId41"/>
    <p:sldId id="898" r:id="rId42"/>
    <p:sldId id="899" r:id="rId43"/>
    <p:sldId id="896" r:id="rId44"/>
    <p:sldId id="897" r:id="rId45"/>
    <p:sldId id="900" r:id="rId46"/>
    <p:sldId id="901" r:id="rId47"/>
    <p:sldId id="902" r:id="rId48"/>
    <p:sldId id="906" r:id="rId49"/>
    <p:sldId id="568" r:id="rId50"/>
    <p:sldId id="558" r:id="rId51"/>
    <p:sldId id="888" r:id="rId52"/>
    <p:sldId id="561" r:id="rId53"/>
    <p:sldId id="859" r:id="rId54"/>
    <p:sldId id="875" r:id="rId55"/>
    <p:sldId id="564" r:id="rId56"/>
    <p:sldId id="370"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DFC"/>
    <a:srgbClr val="DBF200"/>
    <a:srgbClr val="FFFF00"/>
    <a:srgbClr val="EDFF3F"/>
    <a:srgbClr val="0C4A6D"/>
    <a:srgbClr val="80FF80"/>
    <a:srgbClr val="0000FF"/>
    <a:srgbClr val="FFD9B3"/>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554" autoAdjust="0"/>
    <p:restoredTop sz="93850" autoAdjust="0"/>
  </p:normalViewPr>
  <p:slideViewPr>
    <p:cSldViewPr snapToGrid="0">
      <p:cViewPr varScale="1">
        <p:scale>
          <a:sx n="115" d="100"/>
          <a:sy n="115" d="100"/>
        </p:scale>
        <p:origin x="619" y="77"/>
      </p:cViewPr>
      <p:guideLst/>
    </p:cSldViewPr>
  </p:slideViewPr>
  <p:outlineViewPr>
    <p:cViewPr>
      <p:scale>
        <a:sx n="33" d="100"/>
        <a:sy n="33" d="100"/>
      </p:scale>
      <p:origin x="0" y="-6090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C62A0-19A6-4AE2-91E0-5B24277EAC23}" type="doc">
      <dgm:prSet loTypeId="urn:microsoft.com/office/officeart/2005/8/layout/process2" loCatId="process" qsTypeId="urn:microsoft.com/office/officeart/2005/8/quickstyle/simple1" qsCatId="simple" csTypeId="urn:microsoft.com/office/officeart/2005/8/colors/accent1_2" csCatId="accent1" phldr="1"/>
      <dgm:spPr/>
    </dgm:pt>
    <dgm:pt modelId="{A1D008C2-1658-45B0-B4A7-30080EDDA660}">
      <dgm:prSet phldrT="[Text]" phldr="0"/>
      <dgm:spPr/>
      <dgm:t>
        <a:bodyPr/>
        <a:lstStyle/>
        <a:p>
          <a:pPr rtl="0"/>
          <a:r>
            <a:rPr lang="en-US" dirty="0">
              <a:latin typeface="Arial" panose="020B0604020202020204"/>
            </a:rPr>
            <a:t>       Gather Data      </a:t>
          </a:r>
          <a:endParaRPr lang="en-US" dirty="0"/>
        </a:p>
      </dgm:t>
    </dgm:pt>
    <dgm:pt modelId="{9AE9DCB2-F2EF-45FB-8ABC-243DB80C02B3}" type="parTrans" cxnId="{32EBE505-CA3E-4325-A8A6-4E4FC041F44A}">
      <dgm:prSet/>
      <dgm:spPr/>
      <dgm:t>
        <a:bodyPr/>
        <a:lstStyle/>
        <a:p>
          <a:endParaRPr lang="en-US"/>
        </a:p>
      </dgm:t>
    </dgm:pt>
    <dgm:pt modelId="{5095C650-0699-455F-A6DE-FF7C7FE0BC77}" type="sibTrans" cxnId="{32EBE505-CA3E-4325-A8A6-4E4FC041F44A}">
      <dgm:prSet/>
      <dgm:spPr/>
      <dgm:t>
        <a:bodyPr/>
        <a:lstStyle/>
        <a:p>
          <a:endParaRPr lang="en-US" dirty="0"/>
        </a:p>
      </dgm:t>
    </dgm:pt>
    <dgm:pt modelId="{7E51604B-88B9-4C57-900C-F68FCD0F1F8E}">
      <dgm:prSet phldrT="[Text]" phldr="0"/>
      <dgm:spPr/>
      <dgm:t>
        <a:bodyPr/>
        <a:lstStyle/>
        <a:p>
          <a:pPr rtl="0"/>
          <a:r>
            <a:rPr lang="en-US" dirty="0">
              <a:latin typeface="Arial" panose="020B0604020202020204"/>
            </a:rPr>
            <a:t>       Analyze  Data      </a:t>
          </a:r>
          <a:endParaRPr lang="en-US" dirty="0"/>
        </a:p>
      </dgm:t>
    </dgm:pt>
    <dgm:pt modelId="{92624B2D-B29C-40C3-B99A-F7ADB9F45DA3}" type="parTrans" cxnId="{C39C3395-6237-4289-9203-3A496528FAE0}">
      <dgm:prSet/>
      <dgm:spPr/>
      <dgm:t>
        <a:bodyPr/>
        <a:lstStyle/>
        <a:p>
          <a:endParaRPr lang="en-US"/>
        </a:p>
      </dgm:t>
    </dgm:pt>
    <dgm:pt modelId="{FC84623C-4987-4FD6-B85E-9FA4464E0664}" type="sibTrans" cxnId="{C39C3395-6237-4289-9203-3A496528FAE0}">
      <dgm:prSet/>
      <dgm:spPr/>
      <dgm:t>
        <a:bodyPr/>
        <a:lstStyle/>
        <a:p>
          <a:endParaRPr lang="en-US" dirty="0"/>
        </a:p>
      </dgm:t>
    </dgm:pt>
    <dgm:pt modelId="{7E2140D1-1C5B-420A-B58F-8361D00F1273}">
      <dgm:prSet phldrT="[Text]" phldr="0"/>
      <dgm:spPr/>
      <dgm:t>
        <a:bodyPr/>
        <a:lstStyle/>
        <a:p>
          <a:pPr rtl="0"/>
          <a:r>
            <a:rPr lang="en-US" dirty="0">
              <a:latin typeface="Arial" panose="020B0604020202020204"/>
            </a:rPr>
            <a:t>       Submit PSE       </a:t>
          </a:r>
          <a:endParaRPr lang="en-US" dirty="0"/>
        </a:p>
      </dgm:t>
    </dgm:pt>
    <dgm:pt modelId="{2216E3E9-862E-4CC4-92CE-4771D25C13F4}" type="parTrans" cxnId="{AA026B76-5D20-4D69-9EB2-1EA41D850C71}">
      <dgm:prSet/>
      <dgm:spPr/>
      <dgm:t>
        <a:bodyPr/>
        <a:lstStyle/>
        <a:p>
          <a:endParaRPr lang="en-US"/>
        </a:p>
      </dgm:t>
    </dgm:pt>
    <dgm:pt modelId="{FBBD78A5-6D5A-421B-8BB8-1B697F08C3C2}" type="sibTrans" cxnId="{AA026B76-5D20-4D69-9EB2-1EA41D850C71}">
      <dgm:prSet/>
      <dgm:spPr/>
      <dgm:t>
        <a:bodyPr/>
        <a:lstStyle/>
        <a:p>
          <a:endParaRPr lang="en-US" dirty="0"/>
        </a:p>
      </dgm:t>
    </dgm:pt>
    <dgm:pt modelId="{0049B1EE-FFB2-4222-A09D-11453E503C53}">
      <dgm:prSet phldr="0"/>
      <dgm:spPr/>
      <dgm:t>
        <a:bodyPr/>
        <a:lstStyle/>
        <a:p>
          <a:pPr rtl="0"/>
          <a:r>
            <a:rPr lang="en-US" dirty="0">
              <a:latin typeface="Arial" panose="020B0604020202020204"/>
            </a:rPr>
            <a:t>      Implement  PSE  Plan       </a:t>
          </a:r>
        </a:p>
      </dgm:t>
    </dgm:pt>
    <dgm:pt modelId="{429A7609-C67F-40A8-BF9E-0B53CDCE048E}" type="parTrans" cxnId="{F213CB85-EEDA-4630-827A-0AD4B1DE0E5F}">
      <dgm:prSet/>
      <dgm:spPr/>
      <dgm:t>
        <a:bodyPr/>
        <a:lstStyle/>
        <a:p>
          <a:endParaRPr lang="en-US"/>
        </a:p>
      </dgm:t>
    </dgm:pt>
    <dgm:pt modelId="{2C56D538-5AE3-481D-97D6-7119F1830186}" type="sibTrans" cxnId="{F213CB85-EEDA-4630-827A-0AD4B1DE0E5F}">
      <dgm:prSet/>
      <dgm:spPr/>
      <dgm:t>
        <a:bodyPr/>
        <a:lstStyle/>
        <a:p>
          <a:endParaRPr lang="en-US"/>
        </a:p>
      </dgm:t>
    </dgm:pt>
    <dgm:pt modelId="{8C53B0AE-FDAE-4D35-ABCA-03C07C9A2826}" type="pres">
      <dgm:prSet presAssocID="{585C62A0-19A6-4AE2-91E0-5B24277EAC23}" presName="linearFlow" presStyleCnt="0">
        <dgm:presLayoutVars>
          <dgm:resizeHandles val="exact"/>
        </dgm:presLayoutVars>
      </dgm:prSet>
      <dgm:spPr/>
    </dgm:pt>
    <dgm:pt modelId="{72A4FB5B-9CD4-4952-A826-02E0F3BF1296}" type="pres">
      <dgm:prSet presAssocID="{A1D008C2-1658-45B0-B4A7-30080EDDA660}" presName="node" presStyleLbl="node1" presStyleIdx="0" presStyleCnt="4">
        <dgm:presLayoutVars>
          <dgm:bulletEnabled val="1"/>
        </dgm:presLayoutVars>
      </dgm:prSet>
      <dgm:spPr/>
    </dgm:pt>
    <dgm:pt modelId="{4C029332-CDDD-4BFE-8775-37AD2B8D862A}" type="pres">
      <dgm:prSet presAssocID="{5095C650-0699-455F-A6DE-FF7C7FE0BC77}" presName="sibTrans" presStyleLbl="sibTrans2D1" presStyleIdx="0" presStyleCnt="3"/>
      <dgm:spPr/>
    </dgm:pt>
    <dgm:pt modelId="{CA74ED13-F967-4FE0-9860-3CB1171DF387}" type="pres">
      <dgm:prSet presAssocID="{5095C650-0699-455F-A6DE-FF7C7FE0BC77}" presName="connectorText" presStyleLbl="sibTrans2D1" presStyleIdx="0" presStyleCnt="3"/>
      <dgm:spPr/>
    </dgm:pt>
    <dgm:pt modelId="{84704EC5-9F05-4781-8029-CC87D0E4CB58}" type="pres">
      <dgm:prSet presAssocID="{7E51604B-88B9-4C57-900C-F68FCD0F1F8E}" presName="node" presStyleLbl="node1" presStyleIdx="1" presStyleCnt="4">
        <dgm:presLayoutVars>
          <dgm:bulletEnabled val="1"/>
        </dgm:presLayoutVars>
      </dgm:prSet>
      <dgm:spPr/>
    </dgm:pt>
    <dgm:pt modelId="{56F4FB47-DDB0-4467-8609-E7D9D71325A9}" type="pres">
      <dgm:prSet presAssocID="{FC84623C-4987-4FD6-B85E-9FA4464E0664}" presName="sibTrans" presStyleLbl="sibTrans2D1" presStyleIdx="1" presStyleCnt="3"/>
      <dgm:spPr/>
    </dgm:pt>
    <dgm:pt modelId="{F0CAE141-ED6B-4814-A038-3388D0954672}" type="pres">
      <dgm:prSet presAssocID="{FC84623C-4987-4FD6-B85E-9FA4464E0664}" presName="connectorText" presStyleLbl="sibTrans2D1" presStyleIdx="1" presStyleCnt="3"/>
      <dgm:spPr/>
    </dgm:pt>
    <dgm:pt modelId="{FDA86868-ED5A-4F53-A936-8677BDD60A61}" type="pres">
      <dgm:prSet presAssocID="{7E2140D1-1C5B-420A-B58F-8361D00F1273}" presName="node" presStyleLbl="node1" presStyleIdx="2" presStyleCnt="4">
        <dgm:presLayoutVars>
          <dgm:bulletEnabled val="1"/>
        </dgm:presLayoutVars>
      </dgm:prSet>
      <dgm:spPr/>
    </dgm:pt>
    <dgm:pt modelId="{FB86E5B9-E422-4EA3-9540-297B6B80D79B}" type="pres">
      <dgm:prSet presAssocID="{FBBD78A5-6D5A-421B-8BB8-1B697F08C3C2}" presName="sibTrans" presStyleLbl="sibTrans2D1" presStyleIdx="2" presStyleCnt="3"/>
      <dgm:spPr/>
    </dgm:pt>
    <dgm:pt modelId="{7B9F02ED-8377-4F0B-8527-188002BFE734}" type="pres">
      <dgm:prSet presAssocID="{FBBD78A5-6D5A-421B-8BB8-1B697F08C3C2}" presName="connectorText" presStyleLbl="sibTrans2D1" presStyleIdx="2" presStyleCnt="3"/>
      <dgm:spPr/>
    </dgm:pt>
    <dgm:pt modelId="{39817106-7C95-4EA1-8C21-E6E7662B10AE}" type="pres">
      <dgm:prSet presAssocID="{0049B1EE-FFB2-4222-A09D-11453E503C53}" presName="node" presStyleLbl="node1" presStyleIdx="3" presStyleCnt="4">
        <dgm:presLayoutVars>
          <dgm:bulletEnabled val="1"/>
        </dgm:presLayoutVars>
      </dgm:prSet>
      <dgm:spPr/>
    </dgm:pt>
  </dgm:ptLst>
  <dgm:cxnLst>
    <dgm:cxn modelId="{32EBE505-CA3E-4325-A8A6-4E4FC041F44A}" srcId="{585C62A0-19A6-4AE2-91E0-5B24277EAC23}" destId="{A1D008C2-1658-45B0-B4A7-30080EDDA660}" srcOrd="0" destOrd="0" parTransId="{9AE9DCB2-F2EF-45FB-8ABC-243DB80C02B3}" sibTransId="{5095C650-0699-455F-A6DE-FF7C7FE0BC77}"/>
    <dgm:cxn modelId="{A4325414-FCBA-4E8F-BADC-56D629C28085}" type="presOf" srcId="{585C62A0-19A6-4AE2-91E0-5B24277EAC23}" destId="{8C53B0AE-FDAE-4D35-ABCA-03C07C9A2826}" srcOrd="0" destOrd="0" presId="urn:microsoft.com/office/officeart/2005/8/layout/process2"/>
    <dgm:cxn modelId="{0D930D28-8953-487B-AF27-405526597F86}" type="presOf" srcId="{5095C650-0699-455F-A6DE-FF7C7FE0BC77}" destId="{4C029332-CDDD-4BFE-8775-37AD2B8D862A}" srcOrd="0" destOrd="0" presId="urn:microsoft.com/office/officeart/2005/8/layout/process2"/>
    <dgm:cxn modelId="{C5258B47-C156-41A3-9484-9105B1A716F1}" type="presOf" srcId="{7E51604B-88B9-4C57-900C-F68FCD0F1F8E}" destId="{84704EC5-9F05-4781-8029-CC87D0E4CB58}" srcOrd="0" destOrd="0" presId="urn:microsoft.com/office/officeart/2005/8/layout/process2"/>
    <dgm:cxn modelId="{6CF76F6C-D002-49F7-9732-6C5D0592D7A6}" type="presOf" srcId="{7E2140D1-1C5B-420A-B58F-8361D00F1273}" destId="{FDA86868-ED5A-4F53-A936-8677BDD60A61}" srcOrd="0" destOrd="0" presId="urn:microsoft.com/office/officeart/2005/8/layout/process2"/>
    <dgm:cxn modelId="{CE02D950-2562-4F73-B376-76EFDB6E2F95}" type="presOf" srcId="{A1D008C2-1658-45B0-B4A7-30080EDDA660}" destId="{72A4FB5B-9CD4-4952-A826-02E0F3BF1296}" srcOrd="0" destOrd="0" presId="urn:microsoft.com/office/officeart/2005/8/layout/process2"/>
    <dgm:cxn modelId="{AA026B76-5D20-4D69-9EB2-1EA41D850C71}" srcId="{585C62A0-19A6-4AE2-91E0-5B24277EAC23}" destId="{7E2140D1-1C5B-420A-B58F-8361D00F1273}" srcOrd="2" destOrd="0" parTransId="{2216E3E9-862E-4CC4-92CE-4771D25C13F4}" sibTransId="{FBBD78A5-6D5A-421B-8BB8-1B697F08C3C2}"/>
    <dgm:cxn modelId="{528ED67C-5DF1-4020-95BA-E3AA236B14CF}" type="presOf" srcId="{FC84623C-4987-4FD6-B85E-9FA4464E0664}" destId="{56F4FB47-DDB0-4467-8609-E7D9D71325A9}" srcOrd="0" destOrd="0" presId="urn:microsoft.com/office/officeart/2005/8/layout/process2"/>
    <dgm:cxn modelId="{F213CB85-EEDA-4630-827A-0AD4B1DE0E5F}" srcId="{585C62A0-19A6-4AE2-91E0-5B24277EAC23}" destId="{0049B1EE-FFB2-4222-A09D-11453E503C53}" srcOrd="3" destOrd="0" parTransId="{429A7609-C67F-40A8-BF9E-0B53CDCE048E}" sibTransId="{2C56D538-5AE3-481D-97D6-7119F1830186}"/>
    <dgm:cxn modelId="{A062DF86-A345-4057-9379-54B454DA3753}" type="presOf" srcId="{FBBD78A5-6D5A-421B-8BB8-1B697F08C3C2}" destId="{FB86E5B9-E422-4EA3-9540-297B6B80D79B}" srcOrd="0" destOrd="0" presId="urn:microsoft.com/office/officeart/2005/8/layout/process2"/>
    <dgm:cxn modelId="{C39C3395-6237-4289-9203-3A496528FAE0}" srcId="{585C62A0-19A6-4AE2-91E0-5B24277EAC23}" destId="{7E51604B-88B9-4C57-900C-F68FCD0F1F8E}" srcOrd="1" destOrd="0" parTransId="{92624B2D-B29C-40C3-B99A-F7ADB9F45DA3}" sibTransId="{FC84623C-4987-4FD6-B85E-9FA4464E0664}"/>
    <dgm:cxn modelId="{FB6038B9-E0D4-4DE7-8313-DC50A63D5795}" type="presOf" srcId="{5095C650-0699-455F-A6DE-FF7C7FE0BC77}" destId="{CA74ED13-F967-4FE0-9860-3CB1171DF387}" srcOrd="1" destOrd="0" presId="urn:microsoft.com/office/officeart/2005/8/layout/process2"/>
    <dgm:cxn modelId="{9C9E1FD9-1DBD-4947-ACAA-78DC82AB855E}" type="presOf" srcId="{0049B1EE-FFB2-4222-A09D-11453E503C53}" destId="{39817106-7C95-4EA1-8C21-E6E7662B10AE}" srcOrd="0" destOrd="0" presId="urn:microsoft.com/office/officeart/2005/8/layout/process2"/>
    <dgm:cxn modelId="{5E26C2DC-21B2-416D-B4C6-856E7F36BE60}" type="presOf" srcId="{FC84623C-4987-4FD6-B85E-9FA4464E0664}" destId="{F0CAE141-ED6B-4814-A038-3388D0954672}" srcOrd="1" destOrd="0" presId="urn:microsoft.com/office/officeart/2005/8/layout/process2"/>
    <dgm:cxn modelId="{3FDD58F6-D043-40D2-BF17-67A825B5E805}" type="presOf" srcId="{FBBD78A5-6D5A-421B-8BB8-1B697F08C3C2}" destId="{7B9F02ED-8377-4F0B-8527-188002BFE734}" srcOrd="1" destOrd="0" presId="urn:microsoft.com/office/officeart/2005/8/layout/process2"/>
    <dgm:cxn modelId="{8C04F27C-1906-4181-86BC-A0FD32816EA8}" type="presParOf" srcId="{8C53B0AE-FDAE-4D35-ABCA-03C07C9A2826}" destId="{72A4FB5B-9CD4-4952-A826-02E0F3BF1296}" srcOrd="0" destOrd="0" presId="urn:microsoft.com/office/officeart/2005/8/layout/process2"/>
    <dgm:cxn modelId="{C127EF2B-5040-45DA-8C74-4CCB06F56216}" type="presParOf" srcId="{8C53B0AE-FDAE-4D35-ABCA-03C07C9A2826}" destId="{4C029332-CDDD-4BFE-8775-37AD2B8D862A}" srcOrd="1" destOrd="0" presId="urn:microsoft.com/office/officeart/2005/8/layout/process2"/>
    <dgm:cxn modelId="{9005ED97-DA9E-4B10-9B34-6B0D0643D923}" type="presParOf" srcId="{4C029332-CDDD-4BFE-8775-37AD2B8D862A}" destId="{CA74ED13-F967-4FE0-9860-3CB1171DF387}" srcOrd="0" destOrd="0" presId="urn:microsoft.com/office/officeart/2005/8/layout/process2"/>
    <dgm:cxn modelId="{E5C4D9E6-AB4C-44FB-93A7-D94A672446EA}" type="presParOf" srcId="{8C53B0AE-FDAE-4D35-ABCA-03C07C9A2826}" destId="{84704EC5-9F05-4781-8029-CC87D0E4CB58}" srcOrd="2" destOrd="0" presId="urn:microsoft.com/office/officeart/2005/8/layout/process2"/>
    <dgm:cxn modelId="{7A2B70E2-A512-4E91-B377-978360D277C5}" type="presParOf" srcId="{8C53B0AE-FDAE-4D35-ABCA-03C07C9A2826}" destId="{56F4FB47-DDB0-4467-8609-E7D9D71325A9}" srcOrd="3" destOrd="0" presId="urn:microsoft.com/office/officeart/2005/8/layout/process2"/>
    <dgm:cxn modelId="{79506B3F-80F9-4760-90A5-CE6449566953}" type="presParOf" srcId="{56F4FB47-DDB0-4467-8609-E7D9D71325A9}" destId="{F0CAE141-ED6B-4814-A038-3388D0954672}" srcOrd="0" destOrd="0" presId="urn:microsoft.com/office/officeart/2005/8/layout/process2"/>
    <dgm:cxn modelId="{B7C2E113-5DC8-4608-BFE4-0B00C5FE6FFF}" type="presParOf" srcId="{8C53B0AE-FDAE-4D35-ABCA-03C07C9A2826}" destId="{FDA86868-ED5A-4F53-A936-8677BDD60A61}" srcOrd="4" destOrd="0" presId="urn:microsoft.com/office/officeart/2005/8/layout/process2"/>
    <dgm:cxn modelId="{4FE9912B-9C20-46AD-8050-F53A3E228F40}" type="presParOf" srcId="{8C53B0AE-FDAE-4D35-ABCA-03C07C9A2826}" destId="{FB86E5B9-E422-4EA3-9540-297B6B80D79B}" srcOrd="5" destOrd="0" presId="urn:microsoft.com/office/officeart/2005/8/layout/process2"/>
    <dgm:cxn modelId="{E68E7D6D-F53C-4C3E-9D40-02EB5292153B}" type="presParOf" srcId="{FB86E5B9-E422-4EA3-9540-297B6B80D79B}" destId="{7B9F02ED-8377-4F0B-8527-188002BFE734}" srcOrd="0" destOrd="0" presId="urn:microsoft.com/office/officeart/2005/8/layout/process2"/>
    <dgm:cxn modelId="{9675C801-0A02-4F6E-8BB8-86C27955277B}" type="presParOf" srcId="{8C53B0AE-FDAE-4D35-ABCA-03C07C9A2826}" destId="{39817106-7C95-4EA1-8C21-E6E7662B10AE}"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4FB5B-9CD4-4952-A826-02E0F3BF1296}">
      <dsp:nvSpPr>
        <dsp:cNvPr id="0" name=""/>
        <dsp:cNvSpPr/>
      </dsp:nvSpPr>
      <dsp:spPr>
        <a:xfrm>
          <a:off x="4309624" y="2449"/>
          <a:ext cx="3267951" cy="91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a:rPr>
            <a:t>       Gather Data      </a:t>
          </a:r>
          <a:endParaRPr lang="en-US" sz="1800" kern="1200" dirty="0"/>
        </a:p>
      </dsp:txBody>
      <dsp:txXfrm>
        <a:off x="4336312" y="29137"/>
        <a:ext cx="3214575" cy="857824"/>
      </dsp:txXfrm>
    </dsp:sp>
    <dsp:sp modelId="{4C029332-CDDD-4BFE-8775-37AD2B8D862A}">
      <dsp:nvSpPr>
        <dsp:cNvPr id="0" name=""/>
        <dsp:cNvSpPr/>
      </dsp:nvSpPr>
      <dsp:spPr>
        <a:xfrm rot="5400000">
          <a:off x="5772749" y="936429"/>
          <a:ext cx="341700" cy="4100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5820587" y="970599"/>
        <a:ext cx="246024" cy="239190"/>
      </dsp:txXfrm>
    </dsp:sp>
    <dsp:sp modelId="{84704EC5-9F05-4781-8029-CC87D0E4CB58}">
      <dsp:nvSpPr>
        <dsp:cNvPr id="0" name=""/>
        <dsp:cNvSpPr/>
      </dsp:nvSpPr>
      <dsp:spPr>
        <a:xfrm>
          <a:off x="4309624" y="1369249"/>
          <a:ext cx="3267951" cy="91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a:rPr>
            <a:t>       Analyze  Data      </a:t>
          </a:r>
          <a:endParaRPr lang="en-US" sz="1800" kern="1200" dirty="0"/>
        </a:p>
      </dsp:txBody>
      <dsp:txXfrm>
        <a:off x="4336312" y="1395937"/>
        <a:ext cx="3214575" cy="857824"/>
      </dsp:txXfrm>
    </dsp:sp>
    <dsp:sp modelId="{56F4FB47-DDB0-4467-8609-E7D9D71325A9}">
      <dsp:nvSpPr>
        <dsp:cNvPr id="0" name=""/>
        <dsp:cNvSpPr/>
      </dsp:nvSpPr>
      <dsp:spPr>
        <a:xfrm rot="5400000">
          <a:off x="5772749" y="2303229"/>
          <a:ext cx="341700" cy="4100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5820587" y="2337399"/>
        <a:ext cx="246024" cy="239190"/>
      </dsp:txXfrm>
    </dsp:sp>
    <dsp:sp modelId="{FDA86868-ED5A-4F53-A936-8677BDD60A61}">
      <dsp:nvSpPr>
        <dsp:cNvPr id="0" name=""/>
        <dsp:cNvSpPr/>
      </dsp:nvSpPr>
      <dsp:spPr>
        <a:xfrm>
          <a:off x="4309624" y="2736050"/>
          <a:ext cx="3267951" cy="91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a:rPr>
            <a:t>       Submit PSE       </a:t>
          </a:r>
          <a:endParaRPr lang="en-US" sz="1800" kern="1200" dirty="0"/>
        </a:p>
      </dsp:txBody>
      <dsp:txXfrm>
        <a:off x="4336312" y="2762738"/>
        <a:ext cx="3214575" cy="857824"/>
      </dsp:txXfrm>
    </dsp:sp>
    <dsp:sp modelId="{FB86E5B9-E422-4EA3-9540-297B6B80D79B}">
      <dsp:nvSpPr>
        <dsp:cNvPr id="0" name=""/>
        <dsp:cNvSpPr/>
      </dsp:nvSpPr>
      <dsp:spPr>
        <a:xfrm rot="5400000">
          <a:off x="5772749" y="3670030"/>
          <a:ext cx="341700" cy="4100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5820587" y="3704200"/>
        <a:ext cx="246024" cy="239190"/>
      </dsp:txXfrm>
    </dsp:sp>
    <dsp:sp modelId="{39817106-7C95-4EA1-8C21-E6E7662B10AE}">
      <dsp:nvSpPr>
        <dsp:cNvPr id="0" name=""/>
        <dsp:cNvSpPr/>
      </dsp:nvSpPr>
      <dsp:spPr>
        <a:xfrm>
          <a:off x="4309624" y="4102850"/>
          <a:ext cx="3267951" cy="911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a:rPr>
            <a:t>      Implement  PSE  Plan       </a:t>
          </a:r>
        </a:p>
      </dsp:txBody>
      <dsp:txXfrm>
        <a:off x="4336312" y="4129538"/>
        <a:ext cx="3214575" cy="8578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1" y="0"/>
            <a:ext cx="3169920" cy="481728"/>
          </a:xfrm>
          <a:prstGeom prst="rect">
            <a:avLst/>
          </a:prstGeom>
        </p:spPr>
        <p:txBody>
          <a:bodyPr vert="horz" lIns="96644" tIns="48323" rIns="96644" bIns="48323"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4143587" y="0"/>
            <a:ext cx="3169920" cy="481728"/>
          </a:xfrm>
          <a:prstGeom prst="rect">
            <a:avLst/>
          </a:prstGeom>
        </p:spPr>
        <p:txBody>
          <a:bodyPr vert="horz" lIns="96644" tIns="48323" rIns="96644" bIns="48323" rtlCol="0"/>
          <a:lstStyle>
            <a:lvl1pPr algn="r">
              <a:defRPr sz="1200"/>
            </a:lvl1pPr>
          </a:lstStyle>
          <a:p>
            <a:fld id="{8A08BE69-669F-416A-93EF-12E394687B13}" type="datetimeFigureOut">
              <a:rPr lang="en-US" smtClean="0"/>
              <a:t>5/15/2024</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1" y="9119474"/>
            <a:ext cx="3169920" cy="481727"/>
          </a:xfrm>
          <a:prstGeom prst="rect">
            <a:avLst/>
          </a:prstGeom>
        </p:spPr>
        <p:txBody>
          <a:bodyPr vert="horz" lIns="96644" tIns="48323" rIns="96644" bIns="4832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4143587" y="9119474"/>
            <a:ext cx="3169920" cy="481727"/>
          </a:xfrm>
          <a:prstGeom prst="rect">
            <a:avLst/>
          </a:prstGeom>
        </p:spPr>
        <p:txBody>
          <a:bodyPr vert="horz" lIns="96644" tIns="48323" rIns="96644" bIns="48323"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8"/>
          </a:xfrm>
          <a:prstGeom prst="rect">
            <a:avLst/>
          </a:prstGeom>
        </p:spPr>
        <p:txBody>
          <a:bodyPr vert="horz" lIns="96644" tIns="48323" rIns="96644" bIns="48323"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8"/>
          </a:xfrm>
          <a:prstGeom prst="rect">
            <a:avLst/>
          </a:prstGeom>
        </p:spPr>
        <p:txBody>
          <a:bodyPr vert="horz" lIns="96644" tIns="48323" rIns="96644" bIns="48323" rtlCol="0"/>
          <a:lstStyle>
            <a:lvl1pPr algn="r">
              <a:defRPr sz="1200"/>
            </a:lvl1pPr>
          </a:lstStyle>
          <a:p>
            <a:fld id="{45110321-FE7C-41D5-A6A6-9361CA1AFD5B}" type="datetimeFigureOut">
              <a:rPr lang="en-US" smtClean="0"/>
              <a:t>5/15/2024</a:t>
            </a:fld>
            <a:endParaRPr lang="en-US" dirty="0"/>
          </a:p>
        </p:txBody>
      </p:sp>
      <p:sp>
        <p:nvSpPr>
          <p:cNvPr id="4" name="Slide Image Placeholder 3"/>
          <p:cNvSpPr>
            <a:spLocks noGrp="1" noRot="1" noChangeAspect="1"/>
          </p:cNvSpPr>
          <p:nvPr>
            <p:ph type="sldImg" idx="2"/>
          </p:nvPr>
        </p:nvSpPr>
        <p:spPr>
          <a:xfrm>
            <a:off x="777875" y="1201738"/>
            <a:ext cx="5759450" cy="3240087"/>
          </a:xfrm>
          <a:prstGeom prst="rect">
            <a:avLst/>
          </a:prstGeom>
          <a:noFill/>
          <a:ln w="12700">
            <a:solidFill>
              <a:prstClr val="black"/>
            </a:solidFill>
          </a:ln>
        </p:spPr>
        <p:txBody>
          <a:bodyPr vert="horz" lIns="96644" tIns="48323" rIns="96644" bIns="48323" rtlCol="0" anchor="ctr"/>
          <a:lstStyle/>
          <a:p>
            <a:endParaRPr lang="en-US" dirty="0"/>
          </a:p>
        </p:txBody>
      </p:sp>
      <p:sp>
        <p:nvSpPr>
          <p:cNvPr id="5" name="Notes Placeholder 4"/>
          <p:cNvSpPr>
            <a:spLocks noGrp="1"/>
          </p:cNvSpPr>
          <p:nvPr>
            <p:ph type="body" sz="quarter" idx="3"/>
          </p:nvPr>
        </p:nvSpPr>
        <p:spPr>
          <a:xfrm>
            <a:off x="731520" y="4620580"/>
            <a:ext cx="5852160" cy="3780472"/>
          </a:xfrm>
          <a:prstGeom prst="rect">
            <a:avLst/>
          </a:prstGeom>
        </p:spPr>
        <p:txBody>
          <a:bodyPr vert="horz" lIns="96644" tIns="48323" rIns="96644" bIns="483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1727"/>
          </a:xfrm>
          <a:prstGeom prst="rect">
            <a:avLst/>
          </a:prstGeom>
        </p:spPr>
        <p:txBody>
          <a:bodyPr vert="horz" lIns="96644" tIns="48323" rIns="96644" bIns="483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6644" tIns="48323" rIns="96644" bIns="48323"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3507536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3228034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74130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369356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889215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244287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429065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3979653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246748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334629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108840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63">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316723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284210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63">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24037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107738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1540325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3654183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dirty="0"/>
          </a:p>
        </p:txBody>
      </p:sp>
    </p:spTree>
    <p:extLst>
      <p:ext uri="{BB962C8B-B14F-4D97-AF65-F5344CB8AC3E}">
        <p14:creationId xmlns:p14="http://schemas.microsoft.com/office/powerpoint/2010/main" val="3176411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dirty="0"/>
          </a:p>
        </p:txBody>
      </p:sp>
    </p:spTree>
    <p:extLst>
      <p:ext uri="{BB962C8B-B14F-4D97-AF65-F5344CB8AC3E}">
        <p14:creationId xmlns:p14="http://schemas.microsoft.com/office/powerpoint/2010/main" val="429766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dirty="0"/>
          </a:p>
        </p:txBody>
      </p:sp>
    </p:spTree>
    <p:extLst>
      <p:ext uri="{BB962C8B-B14F-4D97-AF65-F5344CB8AC3E}">
        <p14:creationId xmlns:p14="http://schemas.microsoft.com/office/powerpoint/2010/main" val="2535150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187910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1684339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4136009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dirty="0"/>
          </a:p>
        </p:txBody>
      </p:sp>
    </p:spTree>
    <p:extLst>
      <p:ext uri="{BB962C8B-B14F-4D97-AF65-F5344CB8AC3E}">
        <p14:creationId xmlns:p14="http://schemas.microsoft.com/office/powerpoint/2010/main" val="2358850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dirty="0"/>
          </a:p>
        </p:txBody>
      </p:sp>
    </p:spTree>
    <p:extLst>
      <p:ext uri="{BB962C8B-B14F-4D97-AF65-F5344CB8AC3E}">
        <p14:creationId xmlns:p14="http://schemas.microsoft.com/office/powerpoint/2010/main" val="4209762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dirty="0"/>
          </a:p>
        </p:txBody>
      </p:sp>
    </p:spTree>
    <p:extLst>
      <p:ext uri="{BB962C8B-B14F-4D97-AF65-F5344CB8AC3E}">
        <p14:creationId xmlns:p14="http://schemas.microsoft.com/office/powerpoint/2010/main" val="1845042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dirty="0"/>
          </a:p>
        </p:txBody>
      </p:sp>
    </p:spTree>
    <p:extLst>
      <p:ext uri="{BB962C8B-B14F-4D97-AF65-F5344CB8AC3E}">
        <p14:creationId xmlns:p14="http://schemas.microsoft.com/office/powerpoint/2010/main" val="289560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dirty="0"/>
          </a:p>
        </p:txBody>
      </p:sp>
    </p:spTree>
    <p:extLst>
      <p:ext uri="{BB962C8B-B14F-4D97-AF65-F5344CB8AC3E}">
        <p14:creationId xmlns:p14="http://schemas.microsoft.com/office/powerpoint/2010/main" val="33381003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dirty="0"/>
          </a:p>
        </p:txBody>
      </p:sp>
    </p:spTree>
    <p:extLst>
      <p:ext uri="{BB962C8B-B14F-4D97-AF65-F5344CB8AC3E}">
        <p14:creationId xmlns:p14="http://schemas.microsoft.com/office/powerpoint/2010/main" val="4194213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dirty="0"/>
          </a:p>
        </p:txBody>
      </p:sp>
    </p:spTree>
    <p:extLst>
      <p:ext uri="{BB962C8B-B14F-4D97-AF65-F5344CB8AC3E}">
        <p14:creationId xmlns:p14="http://schemas.microsoft.com/office/powerpoint/2010/main" val="427838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dirty="0"/>
          </a:p>
        </p:txBody>
      </p:sp>
    </p:spTree>
    <p:extLst>
      <p:ext uri="{BB962C8B-B14F-4D97-AF65-F5344CB8AC3E}">
        <p14:creationId xmlns:p14="http://schemas.microsoft.com/office/powerpoint/2010/main" val="819785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dirty="0"/>
          </a:p>
        </p:txBody>
      </p:sp>
    </p:spTree>
    <p:extLst>
      <p:ext uri="{BB962C8B-B14F-4D97-AF65-F5344CB8AC3E}">
        <p14:creationId xmlns:p14="http://schemas.microsoft.com/office/powerpoint/2010/main" val="37782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F9A82-6BD7-4150-BD13-EBF8C7C241A5}" type="slidenum">
              <a:rPr lang="en-US" smtClean="0"/>
              <a:t>4</a:t>
            </a:fld>
            <a:endParaRPr lang="en-US" dirty="0"/>
          </a:p>
        </p:txBody>
      </p:sp>
    </p:spTree>
    <p:extLst>
      <p:ext uri="{BB962C8B-B14F-4D97-AF65-F5344CB8AC3E}">
        <p14:creationId xmlns:p14="http://schemas.microsoft.com/office/powerpoint/2010/main" val="1529985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dirty="0"/>
          </a:p>
        </p:txBody>
      </p:sp>
    </p:spTree>
    <p:extLst>
      <p:ext uri="{BB962C8B-B14F-4D97-AF65-F5344CB8AC3E}">
        <p14:creationId xmlns:p14="http://schemas.microsoft.com/office/powerpoint/2010/main" val="289470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dirty="0"/>
          </a:p>
        </p:txBody>
      </p:sp>
    </p:spTree>
    <p:extLst>
      <p:ext uri="{BB962C8B-B14F-4D97-AF65-F5344CB8AC3E}">
        <p14:creationId xmlns:p14="http://schemas.microsoft.com/office/powerpoint/2010/main" val="57796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dirty="0"/>
          </a:p>
        </p:txBody>
      </p:sp>
    </p:spTree>
    <p:extLst>
      <p:ext uri="{BB962C8B-B14F-4D97-AF65-F5344CB8AC3E}">
        <p14:creationId xmlns:p14="http://schemas.microsoft.com/office/powerpoint/2010/main" val="1450179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46</a:t>
            </a:fld>
            <a:endParaRPr lang="en-US" dirty="0"/>
          </a:p>
        </p:txBody>
      </p:sp>
    </p:spTree>
    <p:extLst>
      <p:ext uri="{BB962C8B-B14F-4D97-AF65-F5344CB8AC3E}">
        <p14:creationId xmlns:p14="http://schemas.microsoft.com/office/powerpoint/2010/main" val="3301279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47</a:t>
            </a:fld>
            <a:endParaRPr lang="en-US" dirty="0"/>
          </a:p>
        </p:txBody>
      </p:sp>
    </p:spTree>
    <p:extLst>
      <p:ext uri="{BB962C8B-B14F-4D97-AF65-F5344CB8AC3E}">
        <p14:creationId xmlns:p14="http://schemas.microsoft.com/office/powerpoint/2010/main" val="601019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48</a:t>
            </a:fld>
            <a:endParaRPr lang="en-US" dirty="0"/>
          </a:p>
        </p:txBody>
      </p:sp>
    </p:spTree>
    <p:extLst>
      <p:ext uri="{BB962C8B-B14F-4D97-AF65-F5344CB8AC3E}">
        <p14:creationId xmlns:p14="http://schemas.microsoft.com/office/powerpoint/2010/main" val="1822886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49</a:t>
            </a:fld>
            <a:endParaRPr lang="en-US" dirty="0"/>
          </a:p>
        </p:txBody>
      </p:sp>
    </p:spTree>
    <p:extLst>
      <p:ext uri="{BB962C8B-B14F-4D97-AF65-F5344CB8AC3E}">
        <p14:creationId xmlns:p14="http://schemas.microsoft.com/office/powerpoint/2010/main" val="952789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50</a:t>
            </a:fld>
            <a:endParaRPr lang="en-US" dirty="0"/>
          </a:p>
        </p:txBody>
      </p:sp>
    </p:spTree>
    <p:extLst>
      <p:ext uri="{BB962C8B-B14F-4D97-AF65-F5344CB8AC3E}">
        <p14:creationId xmlns:p14="http://schemas.microsoft.com/office/powerpoint/2010/main" val="168252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6449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422788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185161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800"/>
              </a:spcAft>
              <a:tabLst>
                <a:tab pos="457200" algn="l"/>
              </a:tabLst>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319148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2355959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65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926D2A7-F5FB-480D-9D59-F3B8ED148227}"/>
              </a:ext>
            </a:extLst>
          </p:cNvPr>
          <p:cNvSpPr>
            <a:spLocks noGrp="1"/>
          </p:cNvSpPr>
          <p:nvPr>
            <p:ph type="sldNum" sz="quarter" idx="10"/>
          </p:nvPr>
        </p:nvSpPr>
        <p:spPr/>
        <p:txBody>
          <a:bodyPr/>
          <a:lstStyle>
            <a:lvl1pPr>
              <a:defRPr>
                <a:solidFill>
                  <a:srgbClr val="0C4A6D"/>
                </a:solidFill>
              </a:defRPr>
            </a:lvl1pPr>
          </a:lstStyle>
          <a:p>
            <a:fld id="{0C39CDE4-793C-4482-9A56-1E540F859475}" type="slidenum">
              <a:rPr lang="en-US" smtClean="0"/>
              <a:pPr/>
              <a:t>‹#›</a:t>
            </a:fld>
            <a:endParaRPr lang="en-US" dirty="0"/>
          </a:p>
        </p:txBody>
      </p:sp>
    </p:spTree>
    <p:extLst>
      <p:ext uri="{BB962C8B-B14F-4D97-AF65-F5344CB8AC3E}">
        <p14:creationId xmlns:p14="http://schemas.microsoft.com/office/powerpoint/2010/main" val="46585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58033E93-2EC3-435F-8B4B-9F22AEBC37BA}"/>
              </a:ext>
            </a:extLst>
          </p:cNvPr>
          <p:cNvSpPr>
            <a:spLocks noGrp="1"/>
          </p:cNvSpPr>
          <p:nvPr>
            <p:ph type="sldNum" sz="quarter" idx="10"/>
          </p:nvPr>
        </p:nvSpPr>
        <p:spPr/>
        <p:txBody>
          <a:bodyPr/>
          <a:lstStyle/>
          <a:p>
            <a:fld id="{0C39CDE4-793C-4482-9A56-1E540F859475}" type="slidenum">
              <a:rPr lang="en-US" smtClean="0"/>
              <a:pPr/>
              <a:t>‹#›</a:t>
            </a:fld>
            <a:endParaRPr lang="en-US" dirty="0"/>
          </a:p>
        </p:txBody>
      </p:sp>
    </p:spTree>
    <p:extLst>
      <p:ext uri="{BB962C8B-B14F-4D97-AF65-F5344CB8AC3E}">
        <p14:creationId xmlns:p14="http://schemas.microsoft.com/office/powerpoint/2010/main" val="1543729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22EE0A9-57A9-4A2B-8517-5E2F593F2A42}"/>
              </a:ext>
            </a:extLst>
          </p:cNvPr>
          <p:cNvSpPr>
            <a:spLocks noGrp="1"/>
          </p:cNvSpPr>
          <p:nvPr>
            <p:ph type="sldNum" sz="quarter" idx="10"/>
          </p:nvPr>
        </p:nvSpPr>
        <p:spPr/>
        <p:txBody>
          <a:bodyPr/>
          <a:lstStyle/>
          <a:p>
            <a:fld id="{0C39CDE4-793C-4482-9A56-1E540F859475}" type="slidenum">
              <a:rPr lang="en-US" smtClean="0"/>
              <a:pPr/>
              <a:t>‹#›</a:t>
            </a:fld>
            <a:endParaRPr lang="en-US" dirty="0"/>
          </a:p>
        </p:txBody>
      </p:sp>
    </p:spTree>
    <p:extLst>
      <p:ext uri="{BB962C8B-B14F-4D97-AF65-F5344CB8AC3E}">
        <p14:creationId xmlns:p14="http://schemas.microsoft.com/office/powerpoint/2010/main" val="123218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668446D-EC16-45C6-BA47-452199A4BDE1}"/>
              </a:ext>
            </a:extLst>
          </p:cNvPr>
          <p:cNvSpPr>
            <a:spLocks noGrp="1"/>
          </p:cNvSpPr>
          <p:nvPr>
            <p:ph type="sldNum" sz="quarter" idx="10"/>
          </p:nvPr>
        </p:nvSpPr>
        <p:spPr/>
        <p:txBody>
          <a:bodyPr/>
          <a:lstStyle/>
          <a:p>
            <a:fld id="{0C39CDE4-793C-4482-9A56-1E540F859475}" type="slidenum">
              <a:rPr lang="en-US" smtClean="0"/>
              <a:pPr/>
              <a:t>‹#›</a:t>
            </a:fld>
            <a:endParaRPr lang="en-US" dirty="0"/>
          </a:p>
        </p:txBody>
      </p:sp>
    </p:spTree>
    <p:extLst>
      <p:ext uri="{BB962C8B-B14F-4D97-AF65-F5344CB8AC3E}">
        <p14:creationId xmlns:p14="http://schemas.microsoft.com/office/powerpoint/2010/main" val="290545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26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FC84317F-4004-42B5-BC82-C0FEF4DFC845}"/>
              </a:ext>
            </a:extLst>
          </p:cNvPr>
          <p:cNvSpPr>
            <a:spLocks noGrp="1"/>
          </p:cNvSpPr>
          <p:nvPr>
            <p:ph type="sldNum" sz="quarter" idx="10"/>
          </p:nvPr>
        </p:nvSpPr>
        <p:spPr/>
        <p:txBody>
          <a:bodyPr/>
          <a:lstStyle/>
          <a:p>
            <a:fld id="{D6CDC8E9-B84D-471C-BA50-E2C499D683E8}" type="slidenum">
              <a:rPr lang="en-US" smtClean="0"/>
              <a:pPr/>
              <a:t>‹#›</a:t>
            </a:fld>
            <a:endParaRPr lang="en-US" dirty="0"/>
          </a:p>
        </p:txBody>
      </p:sp>
    </p:spTree>
    <p:extLst>
      <p:ext uri="{BB962C8B-B14F-4D97-AF65-F5344CB8AC3E}">
        <p14:creationId xmlns:p14="http://schemas.microsoft.com/office/powerpoint/2010/main" val="4213720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17729590-504B-4405-81A3-ECD26562D10A}"/>
              </a:ext>
            </a:extLst>
          </p:cNvPr>
          <p:cNvSpPr>
            <a:spLocks noGrp="1"/>
          </p:cNvSpPr>
          <p:nvPr>
            <p:ph type="sldNum" sz="quarter" idx="10"/>
          </p:nvPr>
        </p:nvSpPr>
        <p:spPr/>
        <p:txBody>
          <a:bodyPr/>
          <a:lstStyle/>
          <a:p>
            <a:fld id="{D6CDC8E9-B84D-471C-BA50-E2C499D683E8}" type="slidenum">
              <a:rPr lang="en-US" smtClean="0"/>
              <a:pPr/>
              <a:t>‹#›</a:t>
            </a:fld>
            <a:endParaRPr lang="en-US" dirty="0"/>
          </a:p>
        </p:txBody>
      </p:sp>
    </p:spTree>
    <p:extLst>
      <p:ext uri="{BB962C8B-B14F-4D97-AF65-F5344CB8AC3E}">
        <p14:creationId xmlns:p14="http://schemas.microsoft.com/office/powerpoint/2010/main" val="361250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8219258-F4E3-42F2-B24F-1CBAC3FA1F33}"/>
              </a:ext>
            </a:extLst>
          </p:cNvPr>
          <p:cNvSpPr>
            <a:spLocks noGrp="1"/>
          </p:cNvSpPr>
          <p:nvPr>
            <p:ph type="sldNum" sz="quarter" idx="10"/>
          </p:nvPr>
        </p:nvSpPr>
        <p:spPr/>
        <p:txBody>
          <a:bodyPr/>
          <a:lstStyle/>
          <a:p>
            <a:fld id="{D6CDC8E9-B84D-471C-BA50-E2C499D683E8}" type="slidenum">
              <a:rPr lang="en-US" smtClean="0"/>
              <a:pPr/>
              <a:t>‹#›</a:t>
            </a:fld>
            <a:endParaRPr lang="en-US" dirty="0"/>
          </a:p>
        </p:txBody>
      </p:sp>
    </p:spTree>
    <p:extLst>
      <p:ext uri="{BB962C8B-B14F-4D97-AF65-F5344CB8AC3E}">
        <p14:creationId xmlns:p14="http://schemas.microsoft.com/office/powerpoint/2010/main" val="215487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5688FA7-1FE4-4306-B4CE-AA7D7054BF86}"/>
              </a:ext>
            </a:extLst>
          </p:cNvPr>
          <p:cNvSpPr>
            <a:spLocks noGrp="1"/>
          </p:cNvSpPr>
          <p:nvPr>
            <p:ph type="sldNum" sz="quarter" idx="10"/>
          </p:nvPr>
        </p:nvSpPr>
        <p:spPr/>
        <p:txBody>
          <a:bodyPr/>
          <a:lstStyle/>
          <a:p>
            <a:fld id="{D6CDC8E9-B84D-471C-BA50-E2C499D683E8}" type="slidenum">
              <a:rPr lang="en-US" smtClean="0"/>
              <a:pPr/>
              <a:t>‹#›</a:t>
            </a:fld>
            <a:endParaRPr lang="en-US" dirty="0"/>
          </a:p>
        </p:txBody>
      </p:sp>
    </p:spTree>
    <p:extLst>
      <p:ext uri="{BB962C8B-B14F-4D97-AF65-F5344CB8AC3E}">
        <p14:creationId xmlns:p14="http://schemas.microsoft.com/office/powerpoint/2010/main" val="134542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a:xfrm>
            <a:off x="152400" y="203799"/>
            <a:ext cx="118872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2131BFE-E823-477D-82B9-C6E49B6B6626}"/>
              </a:ext>
            </a:extLst>
          </p:cNvPr>
          <p:cNvSpPr>
            <a:spLocks noGrp="1"/>
          </p:cNvSpPr>
          <p:nvPr>
            <p:ph type="sldNum" sz="quarter" idx="10"/>
          </p:nvPr>
        </p:nvSpPr>
        <p:spPr/>
        <p:txBody>
          <a:bodyPr/>
          <a:lstStyle/>
          <a:p>
            <a:fld id="{7D766DFC-3A80-4B23-8F34-5E6B9B8F3ED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327F477-21E6-4571-A6B7-6CA0C488ABEC}"/>
              </a:ext>
            </a:extLst>
          </p:cNvPr>
          <p:cNvSpPr>
            <a:spLocks noGrp="1"/>
          </p:cNvSpPr>
          <p:nvPr>
            <p:ph type="sldNum" sz="quarter" idx="10"/>
          </p:nvPr>
        </p:nvSpPr>
        <p:spPr/>
        <p:txBody>
          <a:bodyPr/>
          <a:lstStyle>
            <a:lvl1pPr>
              <a:defRPr>
                <a:solidFill>
                  <a:srgbClr val="0C4A6D"/>
                </a:solidFill>
              </a:defRPr>
            </a:lvl1pPr>
          </a:lstStyle>
          <a:p>
            <a:fld id="{DEE69842-7252-4EFC-9235-C1FD55AB08D6}" type="slidenum">
              <a:rPr lang="en-US" smtClean="0"/>
              <a:pPr/>
              <a:t>‹#›</a:t>
            </a:fld>
            <a:endParaRPr lang="en-US" dirty="0"/>
          </a:p>
        </p:txBody>
      </p:sp>
    </p:spTree>
    <p:extLst>
      <p:ext uri="{BB962C8B-B14F-4D97-AF65-F5344CB8AC3E}">
        <p14:creationId xmlns:p14="http://schemas.microsoft.com/office/powerpoint/2010/main" val="74879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ED4037C9-1E22-4DA3-976F-07FA86F83060}"/>
              </a:ext>
            </a:extLst>
          </p:cNvPr>
          <p:cNvSpPr>
            <a:spLocks noGrp="1"/>
          </p:cNvSpPr>
          <p:nvPr>
            <p:ph type="sldNum" sz="quarter" idx="10"/>
          </p:nvPr>
        </p:nvSpPr>
        <p:spPr/>
        <p:txBody>
          <a:bodyPr/>
          <a:lstStyle/>
          <a:p>
            <a:fld id="{DEE69842-7252-4EFC-9235-C1FD55AB08D6}" type="slidenum">
              <a:rPr lang="en-US" smtClean="0"/>
              <a:pPr/>
              <a:t>‹#›</a:t>
            </a:fld>
            <a:endParaRPr lang="en-US" dirty="0"/>
          </a:p>
        </p:txBody>
      </p:sp>
    </p:spTree>
    <p:extLst>
      <p:ext uri="{BB962C8B-B14F-4D97-AF65-F5344CB8AC3E}">
        <p14:creationId xmlns:p14="http://schemas.microsoft.com/office/powerpoint/2010/main" val="2530804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0AC92D1-01FB-4BC4-B588-72822A486224}"/>
              </a:ext>
            </a:extLst>
          </p:cNvPr>
          <p:cNvSpPr>
            <a:spLocks noGrp="1"/>
          </p:cNvSpPr>
          <p:nvPr>
            <p:ph type="sldNum" sz="quarter" idx="10"/>
          </p:nvPr>
        </p:nvSpPr>
        <p:spPr/>
        <p:txBody>
          <a:bodyPr/>
          <a:lstStyle/>
          <a:p>
            <a:fld id="{DEE69842-7252-4EFC-9235-C1FD55AB08D6}" type="slidenum">
              <a:rPr lang="en-US" smtClean="0"/>
              <a:pPr/>
              <a:t>‹#›</a:t>
            </a:fld>
            <a:endParaRPr lang="en-US" dirty="0"/>
          </a:p>
        </p:txBody>
      </p:sp>
    </p:spTree>
    <p:extLst>
      <p:ext uri="{BB962C8B-B14F-4D97-AF65-F5344CB8AC3E}">
        <p14:creationId xmlns:p14="http://schemas.microsoft.com/office/powerpoint/2010/main" val="2075933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6C9F76C-9E00-467D-B8E5-0B824761100D}"/>
              </a:ext>
            </a:extLst>
          </p:cNvPr>
          <p:cNvSpPr>
            <a:spLocks noGrp="1"/>
          </p:cNvSpPr>
          <p:nvPr>
            <p:ph type="sldNum" sz="quarter" idx="10"/>
          </p:nvPr>
        </p:nvSpPr>
        <p:spPr/>
        <p:txBody>
          <a:bodyPr/>
          <a:lstStyle/>
          <a:p>
            <a:fld id="{DEE69842-7252-4EFC-9235-C1FD55AB08D6}" type="slidenum">
              <a:rPr lang="en-US" smtClean="0"/>
              <a:pPr/>
              <a:t>‹#›</a:t>
            </a:fld>
            <a:endParaRPr lang="en-US" dirty="0"/>
          </a:p>
        </p:txBody>
      </p:sp>
    </p:spTree>
    <p:extLst>
      <p:ext uri="{BB962C8B-B14F-4D97-AF65-F5344CB8AC3E}">
        <p14:creationId xmlns:p14="http://schemas.microsoft.com/office/powerpoint/2010/main" val="1834092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43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C8415A9-5F90-4386-BDFF-AE0D733B6FC4}"/>
              </a:ext>
            </a:extLst>
          </p:cNvPr>
          <p:cNvSpPr>
            <a:spLocks noGrp="1"/>
          </p:cNvSpPr>
          <p:nvPr>
            <p:ph type="sldNum" sz="quarter" idx="10"/>
          </p:nvPr>
        </p:nvSpPr>
        <p:spPr/>
        <p:txBody>
          <a:bodyPr/>
          <a:lstStyle/>
          <a:p>
            <a:fld id="{2283271A-7880-465A-ACA1-F2B95ABC6F8F}" type="slidenum">
              <a:rPr lang="en-US" smtClean="0"/>
              <a:t>‹#›</a:t>
            </a:fld>
            <a:endParaRPr lang="en-US" dirty="0"/>
          </a:p>
        </p:txBody>
      </p:sp>
    </p:spTree>
    <p:extLst>
      <p:ext uri="{BB962C8B-B14F-4D97-AF65-F5344CB8AC3E}">
        <p14:creationId xmlns:p14="http://schemas.microsoft.com/office/powerpoint/2010/main" val="267099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54DDDE8D-8CAB-4563-A224-ABBE02B77FCB}"/>
              </a:ext>
            </a:extLst>
          </p:cNvPr>
          <p:cNvSpPr>
            <a:spLocks noGrp="1"/>
          </p:cNvSpPr>
          <p:nvPr>
            <p:ph type="sldNum" sz="quarter" idx="10"/>
          </p:nvPr>
        </p:nvSpPr>
        <p:spPr/>
        <p:txBody>
          <a:bodyPr/>
          <a:lstStyle/>
          <a:p>
            <a:fld id="{2283271A-7880-465A-ACA1-F2B95ABC6F8F}" type="slidenum">
              <a:rPr lang="en-US" smtClean="0"/>
              <a:pPr/>
              <a:t>‹#›</a:t>
            </a:fld>
            <a:endParaRPr lang="en-US" dirty="0"/>
          </a:p>
        </p:txBody>
      </p:sp>
    </p:spTree>
    <p:extLst>
      <p:ext uri="{BB962C8B-B14F-4D97-AF65-F5344CB8AC3E}">
        <p14:creationId xmlns:p14="http://schemas.microsoft.com/office/powerpoint/2010/main" val="99724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494B0A19-3B12-4F7E-84CE-BBC73EA38B9F}"/>
              </a:ext>
            </a:extLst>
          </p:cNvPr>
          <p:cNvSpPr>
            <a:spLocks noGrp="1"/>
          </p:cNvSpPr>
          <p:nvPr>
            <p:ph type="sldNum" sz="quarter" idx="10"/>
          </p:nvPr>
        </p:nvSpPr>
        <p:spPr/>
        <p:txBody>
          <a:bodyPr/>
          <a:lstStyle/>
          <a:p>
            <a:fld id="{2283271A-7880-465A-ACA1-F2B95ABC6F8F}" type="slidenum">
              <a:rPr lang="en-US" smtClean="0"/>
              <a:pPr/>
              <a:t>‹#›</a:t>
            </a:fld>
            <a:endParaRPr lang="en-US" dirty="0"/>
          </a:p>
        </p:txBody>
      </p:sp>
    </p:spTree>
    <p:extLst>
      <p:ext uri="{BB962C8B-B14F-4D97-AF65-F5344CB8AC3E}">
        <p14:creationId xmlns:p14="http://schemas.microsoft.com/office/powerpoint/2010/main" val="391604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6637FB30-0FDA-4592-8DA1-D8D20BAC04BE}"/>
              </a:ext>
            </a:extLst>
          </p:cNvPr>
          <p:cNvSpPr>
            <a:spLocks noGrp="1"/>
          </p:cNvSpPr>
          <p:nvPr>
            <p:ph type="sldNum" sz="quarter" idx="10"/>
          </p:nvPr>
        </p:nvSpPr>
        <p:spPr/>
        <p:txBody>
          <a:bodyPr/>
          <a:lstStyle/>
          <a:p>
            <a:fld id="{2283271A-7880-465A-ACA1-F2B95ABC6F8F}" type="slidenum">
              <a:rPr lang="en-US" smtClean="0"/>
              <a:pPr/>
              <a:t>‹#›</a:t>
            </a:fld>
            <a:endParaRPr lang="en-US" dirty="0"/>
          </a:p>
        </p:txBody>
      </p:sp>
    </p:spTree>
    <p:extLst>
      <p:ext uri="{BB962C8B-B14F-4D97-AF65-F5344CB8AC3E}">
        <p14:creationId xmlns:p14="http://schemas.microsoft.com/office/powerpoint/2010/main" val="103347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F1BB11B-7F96-40F2-ADE2-66CD2F883640}"/>
              </a:ext>
            </a:extLst>
          </p:cNvPr>
          <p:cNvSpPr>
            <a:spLocks noGrp="1"/>
          </p:cNvSpPr>
          <p:nvPr>
            <p:ph type="sldNum" sz="quarter" idx="10"/>
          </p:nvPr>
        </p:nvSpPr>
        <p:spPr/>
        <p:txBody>
          <a:bodyPr/>
          <a:lstStyle>
            <a:lvl1pPr>
              <a:defRPr>
                <a:solidFill>
                  <a:srgbClr val="0C4A6D"/>
                </a:solidFill>
              </a:defRPr>
            </a:lvl1pPr>
          </a:lstStyle>
          <a:p>
            <a:fld id="{FA630121-DC4E-4CA5-BD93-E97206AE121D}" type="slidenum">
              <a:rPr lang="en-US" smtClean="0"/>
              <a:pPr/>
              <a:t>‹#›</a:t>
            </a:fld>
            <a:endParaRPr lang="en-US" dirty="0"/>
          </a:p>
        </p:txBody>
      </p:sp>
    </p:spTree>
    <p:extLst>
      <p:ext uri="{BB962C8B-B14F-4D97-AF65-F5344CB8AC3E}">
        <p14:creationId xmlns:p14="http://schemas.microsoft.com/office/powerpoint/2010/main" val="2789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F16C60B1-8167-48B6-87B5-E535188A5E08}"/>
              </a:ext>
            </a:extLst>
          </p:cNvPr>
          <p:cNvSpPr>
            <a:spLocks noGrp="1"/>
          </p:cNvSpPr>
          <p:nvPr>
            <p:ph type="sldNum" sz="quarter" idx="10"/>
          </p:nvPr>
        </p:nvSpPr>
        <p:spPr/>
        <p:txBody>
          <a:bodyPr/>
          <a:lstStyle/>
          <a:p>
            <a:fld id="{7D766DFC-3A80-4B23-8F34-5E6B9B8F3ED1}" type="slidenum">
              <a:rPr lang="en-US" smtClean="0"/>
              <a:pPr/>
              <a:t>‹#›</a:t>
            </a:fld>
            <a:endParaRPr lang="en-US" dirty="0"/>
          </a:p>
        </p:txBody>
      </p:sp>
      <p:sp>
        <p:nvSpPr>
          <p:cNvPr id="10" name="Content Placeholder 9">
            <a:extLst>
              <a:ext uri="{FF2B5EF4-FFF2-40B4-BE49-F238E27FC236}">
                <a16:creationId xmlns:a16="http://schemas.microsoft.com/office/drawing/2014/main" id="{E584CC48-67B0-47C9-8C2A-E49682192C55}"/>
              </a:ext>
            </a:extLst>
          </p:cNvPr>
          <p:cNvSpPr>
            <a:spLocks noGrp="1"/>
          </p:cNvSpPr>
          <p:nvPr>
            <p:ph sz="quarter" idx="11"/>
          </p:nvPr>
        </p:nvSpPr>
        <p:spPr>
          <a:xfrm>
            <a:off x="152400" y="1638300"/>
            <a:ext cx="5851525" cy="5016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84B9C49-424E-4293-B792-1A9C2FC88311}"/>
              </a:ext>
            </a:extLst>
          </p:cNvPr>
          <p:cNvSpPr>
            <a:spLocks noGrp="1"/>
          </p:cNvSpPr>
          <p:nvPr>
            <p:ph type="sldNum" sz="quarter" idx="10"/>
          </p:nvPr>
        </p:nvSpPr>
        <p:spPr/>
        <p:txBody>
          <a:bodyPr/>
          <a:lstStyle/>
          <a:p>
            <a:fld id="{FA630121-DC4E-4CA5-BD93-E97206AE121D}" type="slidenum">
              <a:rPr lang="en-US" smtClean="0"/>
              <a:pPr/>
              <a:t>‹#›</a:t>
            </a:fld>
            <a:endParaRPr lang="en-US" dirty="0"/>
          </a:p>
        </p:txBody>
      </p:sp>
    </p:spTree>
    <p:extLst>
      <p:ext uri="{BB962C8B-B14F-4D97-AF65-F5344CB8AC3E}">
        <p14:creationId xmlns:p14="http://schemas.microsoft.com/office/powerpoint/2010/main" val="42339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96CD9C64-E51C-489B-92B1-D4769889E126}"/>
              </a:ext>
            </a:extLst>
          </p:cNvPr>
          <p:cNvSpPr>
            <a:spLocks noGrp="1"/>
          </p:cNvSpPr>
          <p:nvPr>
            <p:ph type="sldNum" sz="quarter" idx="10"/>
          </p:nvPr>
        </p:nvSpPr>
        <p:spPr/>
        <p:txBody>
          <a:bodyPr/>
          <a:lstStyle/>
          <a:p>
            <a:fld id="{FA630121-DC4E-4CA5-BD93-E97206AE121D}" type="slidenum">
              <a:rPr lang="en-US" smtClean="0"/>
              <a:pPr/>
              <a:t>‹#›</a:t>
            </a:fld>
            <a:endParaRPr lang="en-US" dirty="0"/>
          </a:p>
        </p:txBody>
      </p:sp>
    </p:spTree>
    <p:extLst>
      <p:ext uri="{BB962C8B-B14F-4D97-AF65-F5344CB8AC3E}">
        <p14:creationId xmlns:p14="http://schemas.microsoft.com/office/powerpoint/2010/main" val="3451168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537935A-B2B4-4323-A056-785264E69EFE}"/>
              </a:ext>
            </a:extLst>
          </p:cNvPr>
          <p:cNvSpPr>
            <a:spLocks noGrp="1"/>
          </p:cNvSpPr>
          <p:nvPr>
            <p:ph type="sldNum" sz="quarter" idx="10"/>
          </p:nvPr>
        </p:nvSpPr>
        <p:spPr/>
        <p:txBody>
          <a:bodyPr/>
          <a:lstStyle/>
          <a:p>
            <a:fld id="{FA630121-DC4E-4CA5-BD93-E97206AE121D}" type="slidenum">
              <a:rPr lang="en-US" smtClean="0"/>
              <a:pPr/>
              <a:t>‹#›</a:t>
            </a:fld>
            <a:endParaRPr lang="en-US" dirty="0"/>
          </a:p>
        </p:txBody>
      </p:sp>
    </p:spTree>
    <p:extLst>
      <p:ext uri="{BB962C8B-B14F-4D97-AF65-F5344CB8AC3E}">
        <p14:creationId xmlns:p14="http://schemas.microsoft.com/office/powerpoint/2010/main" val="53630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0"/>
            <a:ext cx="11680022" cy="2380379"/>
          </a:xfrm>
        </p:spPr>
        <p:txBody>
          <a:bodyPr anchor="ctr"/>
          <a:lstStyle>
            <a:lvl1pPr algn="ctr">
              <a:defRPr sz="6000">
                <a:solidFill>
                  <a:srgbClr val="80FF80"/>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33523F91-4CC3-47A3-B74F-F946D2471D1F}"/>
              </a:ext>
            </a:extLst>
          </p:cNvPr>
          <p:cNvSpPr>
            <a:spLocks noGrp="1"/>
          </p:cNvSpPr>
          <p:nvPr>
            <p:ph sz="quarter" idx="10"/>
          </p:nvPr>
        </p:nvSpPr>
        <p:spPr>
          <a:xfrm>
            <a:off x="4259263" y="2677557"/>
            <a:ext cx="7718425" cy="2265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45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C0747D50-9EDD-41E2-A649-0FC5756FFD88}"/>
              </a:ext>
            </a:extLst>
          </p:cNvPr>
          <p:cNvSpPr>
            <a:spLocks noGrp="1"/>
          </p:cNvSpPr>
          <p:nvPr>
            <p:ph type="sldNum" sz="quarter" idx="10"/>
          </p:nvPr>
        </p:nvSpPr>
        <p:spPr/>
        <p:txBody>
          <a:bodyPr/>
          <a:lstStyle/>
          <a:p>
            <a:fld id="{7D766DFC-3A80-4B23-8F34-5E6B9B8F3ED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327F477-21E6-4571-A6B7-6CA0C488ABEC}"/>
              </a:ext>
            </a:extLst>
          </p:cNvPr>
          <p:cNvSpPr>
            <a:spLocks noGrp="1"/>
          </p:cNvSpPr>
          <p:nvPr>
            <p:ph type="sldNum" sz="quarter" idx="10"/>
          </p:nvPr>
        </p:nvSpPr>
        <p:spPr/>
        <p:txBody>
          <a:bodyPr/>
          <a:lstStyle>
            <a:lvl1pPr>
              <a:defRPr>
                <a:solidFill>
                  <a:srgbClr val="0C4A6D"/>
                </a:solidFill>
              </a:defRPr>
            </a:lvl1pPr>
          </a:lstStyle>
          <a:p>
            <a:fld id="{DEE69842-7252-4EFC-9235-C1FD55AB08D6}" type="slidenum">
              <a:rPr lang="en-US" smtClean="0"/>
              <a:pPr/>
              <a:t>‹#›</a:t>
            </a:fld>
            <a:endParaRPr lang="en-US" dirty="0"/>
          </a:p>
        </p:txBody>
      </p:sp>
    </p:spTree>
    <p:extLst>
      <p:ext uri="{BB962C8B-B14F-4D97-AF65-F5344CB8AC3E}">
        <p14:creationId xmlns:p14="http://schemas.microsoft.com/office/powerpoint/2010/main" val="223532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b="1">
                <a:solidFill>
                  <a:srgbClr val="80FF8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1199648A-FFF9-4005-B3AD-7589B40A00C4}"/>
              </a:ext>
            </a:extLst>
          </p:cNvPr>
          <p:cNvSpPr>
            <a:spLocks noGrp="1"/>
          </p:cNvSpPr>
          <p:nvPr>
            <p:ph type="sldNum" sz="quarter" idx="10"/>
          </p:nvPr>
        </p:nvSpPr>
        <p:spPr/>
        <p:txBody>
          <a:bodyPr/>
          <a:lstStyle/>
          <a:p>
            <a:fld id="{5F815779-AED6-42A4-B148-7011BD02478E}" type="slidenum">
              <a:rPr lang="en-US" smtClean="0"/>
              <a:pPr/>
              <a:t>‹#›</a:t>
            </a:fld>
            <a:endParaRPr lang="en-US" dirty="0"/>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A14176A-0FCB-46B2-9A10-08C09007B9D0}"/>
              </a:ext>
            </a:extLst>
          </p:cNvPr>
          <p:cNvSpPr>
            <a:spLocks noGrp="1"/>
          </p:cNvSpPr>
          <p:nvPr>
            <p:ph type="sldNum" sz="quarter" idx="10"/>
          </p:nvPr>
        </p:nvSpPr>
        <p:spPr/>
        <p:txBody>
          <a:bodyPr/>
          <a:lstStyle/>
          <a:p>
            <a:fld id="{5F815779-AED6-42A4-B148-7011BD02478E}" type="slidenum">
              <a:rPr lang="en-US" smtClean="0"/>
              <a:pPr/>
              <a:t>‹#›</a:t>
            </a:fld>
            <a:endParaRPr lang="en-US" dirty="0"/>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FC54B9C2-EB5E-4723-BC8D-DD07909262B7}"/>
              </a:ext>
            </a:extLst>
          </p:cNvPr>
          <p:cNvSpPr>
            <a:spLocks noGrp="1"/>
          </p:cNvSpPr>
          <p:nvPr>
            <p:ph type="sldNum" sz="quarter" idx="10"/>
          </p:nvPr>
        </p:nvSpPr>
        <p:spPr/>
        <p:txBody>
          <a:bodyPr/>
          <a:lstStyle/>
          <a:p>
            <a:fld id="{5F815779-AED6-42A4-B148-7011BD02478E}" type="slidenum">
              <a:rPr lang="en-US" smtClean="0"/>
              <a:pPr/>
              <a:t>‹#›</a:t>
            </a:fld>
            <a:endParaRPr lang="en-US" dirty="0"/>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BFFE0-97CD-4DC1-AC71-5BCED0F6AF49}"/>
              </a:ext>
            </a:extLst>
          </p:cNvPr>
          <p:cNvSpPr>
            <a:spLocks noGrp="1"/>
          </p:cNvSpPr>
          <p:nvPr>
            <p:ph type="sldNum" sz="quarter" idx="10"/>
          </p:nvPr>
        </p:nvSpPr>
        <p:spPr/>
        <p:txBody>
          <a:bodyPr/>
          <a:lstStyle/>
          <a:p>
            <a:fld id="{5F815779-AED6-42A4-B148-7011BD02478E}" type="slidenum">
              <a:rPr lang="en-US" smtClean="0"/>
              <a:pPr/>
              <a:t>‹#›</a:t>
            </a:fld>
            <a:endParaRPr lang="en-US" dirty="0"/>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7.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70F1DA39-DBB5-4B99-8A51-2C3AD6CB9845}"/>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7D766DFC-3A80-4B23-8F34-5E6B9B8F3ED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hf hdr="0" ftr="0" dt="0"/>
  <p:txStyles>
    <p:titleStyle>
      <a:lvl1pPr algn="ctr" defTabSz="914400" rtl="0" eaLnBrk="1" latinLnBrk="0" hangingPunct="1">
        <a:lnSpc>
          <a:spcPct val="90000"/>
        </a:lnSpc>
        <a:spcBef>
          <a:spcPct val="0"/>
        </a:spcBef>
        <a:buNone/>
        <a:defRPr sz="4400" b="1" kern="1200">
          <a:solidFill>
            <a:srgbClr val="80FF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Courier New" panose="02070309020205020404" pitchFamily="49" charset="0"/>
        <a:buChar char="o"/>
        <a:defRPr sz="3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E7D5E32-E8B3-4253-8BBE-0A9782D2C7D7}"/>
              </a:ext>
            </a:extLst>
          </p:cNvPr>
          <p:cNvSpPr>
            <a:spLocks noGrp="1"/>
          </p:cNvSpPr>
          <p:nvPr>
            <p:ph type="sldNum" sz="quarter" idx="4"/>
          </p:nvPr>
        </p:nvSpPr>
        <p:spPr>
          <a:xfrm>
            <a:off x="9296400" y="6331711"/>
            <a:ext cx="2743200" cy="365125"/>
          </a:xfrm>
          <a:prstGeom prst="rect">
            <a:avLst/>
          </a:prstGeom>
        </p:spPr>
        <p:txBody>
          <a:bodyPr vert="horz" lIns="91440" tIns="45720" rIns="91440" bIns="45720" rtlCol="0" anchor="ctr"/>
          <a:lstStyle>
            <a:lvl1pPr algn="r">
              <a:defRPr sz="2400">
                <a:solidFill>
                  <a:srgbClr val="0C4A6D"/>
                </a:solidFill>
              </a:defRPr>
            </a:lvl1pPr>
          </a:lstStyle>
          <a:p>
            <a:fld id="{5F815779-AED6-42A4-B148-7011BD02478E}" type="slidenum">
              <a:rPr lang="en-US" smtClean="0"/>
              <a:pPr/>
              <a:t>‹#›</a:t>
            </a:fld>
            <a:endParaRPr lang="en-US" dirty="0"/>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90" r:id="rId5"/>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609D6BE-ACD9-49DF-8351-B78930F91C6D}"/>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0C39CDE4-793C-4482-9A56-1E540F859475}" type="slidenum">
              <a:rPr lang="en-US" smtClean="0"/>
              <a:pPr/>
              <a:t>‹#›</a:t>
            </a:fld>
            <a:endParaRPr lang="en-US" dirty="0"/>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87"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3D94A1B1-E27F-4A41-AED6-E34204D9AA93}"/>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rgbClr val="0C4A6D"/>
                </a:solidFill>
              </a:defRPr>
            </a:lvl1pPr>
          </a:lstStyle>
          <a:p>
            <a:fld id="{D6CDC8E9-B84D-471C-BA50-E2C499D683E8}" type="slidenum">
              <a:rPr lang="en-US" smtClean="0"/>
              <a:pPr/>
              <a:t>‹#›</a:t>
            </a:fld>
            <a:endParaRPr lang="en-US" dirty="0"/>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1B706051-2E81-433A-967C-AF8D1554A402}"/>
              </a:ext>
            </a:extLst>
          </p:cNvPr>
          <p:cNvSpPr>
            <a:spLocks noGrp="1"/>
          </p:cNvSpPr>
          <p:nvPr>
            <p:ph type="sldNum" sz="quarter" idx="4"/>
          </p:nvPr>
        </p:nvSpPr>
        <p:spPr>
          <a:xfrm>
            <a:off x="9296400" y="6364782"/>
            <a:ext cx="2743200" cy="365125"/>
          </a:xfrm>
          <a:prstGeom prst="rect">
            <a:avLst/>
          </a:prstGeom>
        </p:spPr>
        <p:txBody>
          <a:bodyPr vert="horz" lIns="91440" tIns="45720" rIns="91440" bIns="45720" rtlCol="0" anchor="ctr"/>
          <a:lstStyle>
            <a:lvl1pPr algn="r">
              <a:defRPr sz="2400">
                <a:solidFill>
                  <a:schemeClr val="bg1"/>
                </a:solidFill>
              </a:defRPr>
            </a:lvl1pPr>
          </a:lstStyle>
          <a:p>
            <a:fld id="{DEE69842-7252-4EFC-9235-C1FD55AB08D6}" type="slidenum">
              <a:rPr lang="en-US" smtClean="0"/>
              <a:pPr/>
              <a:t>‹#›</a:t>
            </a:fld>
            <a:endParaRPr lang="en-US" dirty="0"/>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89"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722EE3BA-287D-433C-8F88-BDA36DDC6143}"/>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800">
                <a:solidFill>
                  <a:srgbClr val="0C4A6D"/>
                </a:solidFill>
              </a:defRPr>
            </a:lvl1pPr>
          </a:lstStyle>
          <a:p>
            <a:fld id="{2283271A-7880-465A-ACA1-F2B95ABC6F8F}" type="slidenum">
              <a:rPr lang="en-US" smtClean="0"/>
              <a:pPr/>
              <a:t>‹#›</a:t>
            </a:fld>
            <a:endParaRPr lang="en-US" dirty="0"/>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D8646D6-F85B-4CBD-B60A-8461FD7D9BC1}"/>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FA630121-DC4E-4CA5-BD93-E97206AE121D}" type="slidenum">
              <a:rPr lang="en-US" smtClean="0"/>
              <a:pPr/>
              <a:t>‹#›</a:t>
            </a:fld>
            <a:endParaRPr lang="en-US" dirty="0"/>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8"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psefy2324@cde.ca.gov"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e.ca.gov/sp/cd/ci/documents/eed2324proginstrument.pdf"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8" Type="http://schemas.openxmlformats.org/officeDocument/2006/relationships/hyperlink" Target="mailto:PSEFY2324@cde.ca.gov" TargetMode="External"/><Relationship Id="rId3" Type="http://schemas.openxmlformats.org/officeDocument/2006/relationships/hyperlink" Target="https://www.cde.ca.gov/sp/cd/ci/pseforms.asp" TargetMode="External"/><Relationship Id="rId7" Type="http://schemas.openxmlformats.org/officeDocument/2006/relationships/hyperlink" Target="https://www.cde.ca.gov/sp/cd/ci/documents/eed2324proginstrument.pdf"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www.cde.ca.gov/sp/cd/ci/documents/fy2324pseinstructions.docx" TargetMode="External"/><Relationship Id="rId5" Type="http://schemas.openxmlformats.org/officeDocument/2006/relationships/hyperlink" Target="https://www.cde.ca.gov/sp/cd/ci/psefy2324faqs.asp" TargetMode="External"/><Relationship Id="rId4" Type="http://schemas.openxmlformats.org/officeDocument/2006/relationships/hyperlink" Target="https://www.cde.ca.gov/sp/cd/ci/mb2402.as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A16097-6B8A-44B8-B8A1-BE502F9849A3}"/>
              </a:ext>
            </a:extLst>
          </p:cNvPr>
          <p:cNvSpPr>
            <a:spLocks noGrp="1"/>
          </p:cNvSpPr>
          <p:nvPr>
            <p:ph type="ctrTitle"/>
          </p:nvPr>
        </p:nvSpPr>
        <p:spPr>
          <a:xfrm>
            <a:off x="-3736" y="182880"/>
            <a:ext cx="12298247" cy="1914803"/>
          </a:xfrm>
        </p:spPr>
        <p:txBody>
          <a:bodyPr>
            <a:normAutofit/>
          </a:bodyPr>
          <a:lstStyle/>
          <a:p>
            <a:r>
              <a:rPr lang="en-US" altLang="en-US" sz="3600" b="1" dirty="0">
                <a:solidFill>
                  <a:srgbClr val="C4FDFC"/>
                </a:solidFill>
              </a:rPr>
              <a:t>Completing and Submitting the Fiscal Year</a:t>
            </a:r>
            <a:br>
              <a:rPr lang="en-US" altLang="en-US" sz="3600" b="1" dirty="0"/>
            </a:br>
            <a:r>
              <a:rPr lang="en-US" altLang="en-US" sz="3600" b="1" dirty="0">
                <a:solidFill>
                  <a:srgbClr val="C4FDFC"/>
                </a:solidFill>
              </a:rPr>
              <a:t> 2023–24 California State Preschool Program (CSPP)</a:t>
            </a:r>
            <a:br>
              <a:rPr lang="en-US" altLang="en-US" sz="3600" b="1" dirty="0">
                <a:cs typeface="Arial"/>
              </a:rPr>
            </a:br>
            <a:r>
              <a:rPr lang="en-US" altLang="en-US" sz="3600" b="1" dirty="0">
                <a:solidFill>
                  <a:srgbClr val="C4FDFC"/>
                </a:solidFill>
              </a:rPr>
              <a:t>Program Self-Evaluation (PSE)</a:t>
            </a:r>
            <a:endParaRPr lang="en-US" sz="3600" b="1" dirty="0">
              <a:solidFill>
                <a:srgbClr val="C4FDFC"/>
              </a:solidFill>
            </a:endParaRPr>
          </a:p>
        </p:txBody>
      </p:sp>
      <p:sp>
        <p:nvSpPr>
          <p:cNvPr id="5" name="Content Placeholder 4">
            <a:extLst>
              <a:ext uri="{FF2B5EF4-FFF2-40B4-BE49-F238E27FC236}">
                <a16:creationId xmlns:a16="http://schemas.microsoft.com/office/drawing/2014/main" id="{4DBA6484-A14E-4176-98E1-9EA446054A9D}"/>
              </a:ext>
            </a:extLst>
          </p:cNvPr>
          <p:cNvSpPr>
            <a:spLocks noGrp="1"/>
          </p:cNvSpPr>
          <p:nvPr>
            <p:ph sz="quarter" idx="10"/>
          </p:nvPr>
        </p:nvSpPr>
        <p:spPr>
          <a:xfrm>
            <a:off x="1082172" y="2310714"/>
            <a:ext cx="10198317" cy="2682188"/>
          </a:xfrm>
        </p:spPr>
        <p:txBody>
          <a:bodyPr vert="horz" lIns="91440" tIns="45720" rIns="91440" bIns="45720" rtlCol="0" anchor="t">
            <a:normAutofit/>
          </a:bodyPr>
          <a:lstStyle/>
          <a:p>
            <a:pPr marL="0" indent="0" algn="ctr">
              <a:buNone/>
            </a:pPr>
            <a:r>
              <a:rPr lang="en-US" altLang="en-US" b="1" dirty="0"/>
              <a:t>California Department of Education (CDE)</a:t>
            </a:r>
            <a:br>
              <a:rPr lang="en-US" altLang="en-US" b="1" dirty="0"/>
            </a:br>
            <a:r>
              <a:rPr lang="en-US" altLang="en-US" b="1" dirty="0"/>
              <a:t>Early Education Division (EED)</a:t>
            </a:r>
          </a:p>
          <a:p>
            <a:pPr marL="0" indent="0" algn="ctr">
              <a:buNone/>
            </a:pPr>
            <a:endParaRPr lang="en-US" b="1" dirty="0"/>
          </a:p>
          <a:p>
            <a:pPr marL="0" indent="0" algn="ctr">
              <a:buNone/>
            </a:pPr>
            <a:r>
              <a:rPr lang="en-US" b="1" dirty="0"/>
              <a:t>Date: April 17, 2024</a:t>
            </a:r>
            <a:endParaRPr lang="en-US" b="1" dirty="0">
              <a:cs typeface="Arial"/>
            </a:endParaRPr>
          </a:p>
          <a:p>
            <a:pPr marL="0" indent="0" algn="ctr">
              <a:buNone/>
            </a:pPr>
            <a:r>
              <a:rPr lang="en-US" b="1" dirty="0"/>
              <a:t>Time: 1:00pm-3:30pm</a:t>
            </a:r>
            <a:endParaRPr lang="en-US" b="1" dirty="0">
              <a:cs typeface="Arial"/>
            </a:endParaRPr>
          </a:p>
          <a:p>
            <a:pPr marL="0" indent="0" algn="ctr">
              <a:buNone/>
            </a:pPr>
            <a:endParaRPr lang="en-US" sz="4000" dirty="0"/>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9724-9B94-4DAB-8DDC-1D0741F18830}"/>
              </a:ext>
            </a:extLst>
          </p:cNvPr>
          <p:cNvSpPr>
            <a:spLocks noGrp="1"/>
          </p:cNvSpPr>
          <p:nvPr>
            <p:ph type="title"/>
          </p:nvPr>
        </p:nvSpPr>
        <p:spPr/>
        <p:txBody>
          <a:bodyPr/>
          <a:lstStyle/>
          <a:p>
            <a:r>
              <a:rPr lang="en-US" b="1" dirty="0">
                <a:solidFill>
                  <a:srgbClr val="C4FDFC"/>
                </a:solidFill>
                <a:cs typeface="Arial"/>
              </a:rPr>
              <a:t>The PSE Process (2) </a:t>
            </a:r>
          </a:p>
        </p:txBody>
      </p:sp>
      <p:graphicFrame>
        <p:nvGraphicFramePr>
          <p:cNvPr id="5" name="Content Placeholder 4" descr="The PSE Process: 1) Gather Data, 2)Analyze Data, 3) Submit PSE,  4) Implement PSE Plan. An arrow is moving from Step 4 back to Step 1. ">
            <a:extLst>
              <a:ext uri="{FF2B5EF4-FFF2-40B4-BE49-F238E27FC236}">
                <a16:creationId xmlns:a16="http://schemas.microsoft.com/office/drawing/2014/main" id="{67535D64-AB78-3B96-489D-BC0C8D8B627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606117550"/>
              </p:ext>
            </p:extLst>
          </p:nvPr>
        </p:nvGraphicFramePr>
        <p:xfrm>
          <a:off x="-4176" y="1450409"/>
          <a:ext cx="11887200" cy="501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5" name="Arrow: U-Turn 124">
            <a:extLst>
              <a:ext uri="{FF2B5EF4-FFF2-40B4-BE49-F238E27FC236}">
                <a16:creationId xmlns:a16="http://schemas.microsoft.com/office/drawing/2014/main" id="{08BFBE9E-CCAC-6E34-B455-DC932BEA13BC}"/>
              </a:ext>
              <a:ext uri="{C183D7F6-B498-43B3-948B-1728B52AA6E4}">
                <adec:decorative xmlns:adec="http://schemas.microsoft.com/office/drawing/2017/decorative" val="1"/>
              </a:ext>
            </a:extLst>
          </p:cNvPr>
          <p:cNvSpPr/>
          <p:nvPr/>
        </p:nvSpPr>
        <p:spPr>
          <a:xfrm rot="5400000" flipH="1">
            <a:off x="6612696" y="2176399"/>
            <a:ext cx="5229614" cy="3277644"/>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1779859B-FDFF-4092-BD51-F6AAFEF98316}"/>
              </a:ext>
            </a:extLst>
          </p:cNvPr>
          <p:cNvSpPr>
            <a:spLocks noGrp="1"/>
          </p:cNvSpPr>
          <p:nvPr>
            <p:ph type="sldNum" sz="quarter" idx="10"/>
          </p:nvPr>
        </p:nvSpPr>
        <p:spPr/>
        <p:txBody>
          <a:bodyPr/>
          <a:lstStyle/>
          <a:p>
            <a:fld id="{0C39CDE4-793C-4482-9A56-1E540F859475}" type="slidenum">
              <a:rPr lang="en-US" smtClean="0"/>
              <a:pPr/>
              <a:t>10</a:t>
            </a:fld>
            <a:endParaRPr lang="en-US" dirty="0"/>
          </a:p>
        </p:txBody>
      </p:sp>
    </p:spTree>
    <p:extLst>
      <p:ext uri="{BB962C8B-B14F-4D97-AF65-F5344CB8AC3E}">
        <p14:creationId xmlns:p14="http://schemas.microsoft.com/office/powerpoint/2010/main" val="196944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2E9AE6-AF95-45D6-A921-DE4662EBAF97}"/>
              </a:ext>
            </a:extLst>
          </p:cNvPr>
          <p:cNvSpPr>
            <a:spLocks noGrp="1"/>
          </p:cNvSpPr>
          <p:nvPr>
            <p:ph type="ctrTitle"/>
          </p:nvPr>
        </p:nvSpPr>
        <p:spPr/>
        <p:txBody>
          <a:bodyPr/>
          <a:lstStyle/>
          <a:p>
            <a:r>
              <a:rPr lang="en-US" b="1" dirty="0">
                <a:solidFill>
                  <a:srgbClr val="C4FDFC"/>
                </a:solidFill>
              </a:rPr>
              <a:t>Gathering Data</a:t>
            </a:r>
          </a:p>
        </p:txBody>
      </p:sp>
      <p:sp>
        <p:nvSpPr>
          <p:cNvPr id="4" name="Slide Number Placeholder 3">
            <a:extLst>
              <a:ext uri="{FF2B5EF4-FFF2-40B4-BE49-F238E27FC236}">
                <a16:creationId xmlns:a16="http://schemas.microsoft.com/office/drawing/2014/main" id="{0AEC288E-8EC0-40FB-A266-607299974122}"/>
              </a:ext>
            </a:extLst>
          </p:cNvPr>
          <p:cNvSpPr>
            <a:spLocks noGrp="1"/>
          </p:cNvSpPr>
          <p:nvPr>
            <p:ph type="sldNum" sz="quarter" idx="10"/>
          </p:nvPr>
        </p:nvSpPr>
        <p:spPr/>
        <p:txBody>
          <a:bodyPr/>
          <a:lstStyle/>
          <a:p>
            <a:fld id="{0C39CDE4-793C-4482-9A56-1E540F859475}" type="slidenum">
              <a:rPr lang="en-US" smtClean="0"/>
              <a:pPr/>
              <a:t>11</a:t>
            </a:fld>
            <a:endParaRPr lang="en-US" dirty="0"/>
          </a:p>
        </p:txBody>
      </p:sp>
    </p:spTree>
    <p:extLst>
      <p:ext uri="{BB962C8B-B14F-4D97-AF65-F5344CB8AC3E}">
        <p14:creationId xmlns:p14="http://schemas.microsoft.com/office/powerpoint/2010/main" val="29681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A480-E606-42D2-8991-30F88A804D23}"/>
              </a:ext>
            </a:extLst>
          </p:cNvPr>
          <p:cNvSpPr>
            <a:spLocks noGrp="1"/>
          </p:cNvSpPr>
          <p:nvPr>
            <p:ph type="title"/>
          </p:nvPr>
        </p:nvSpPr>
        <p:spPr/>
        <p:txBody>
          <a:bodyPr>
            <a:normAutofit/>
          </a:bodyPr>
          <a:lstStyle/>
          <a:p>
            <a:r>
              <a:rPr lang="en-US" sz="4000" b="1" dirty="0">
                <a:solidFill>
                  <a:srgbClr val="C4FDFC"/>
                </a:solidFill>
              </a:rPr>
              <a:t>Gathering Data for the PSE</a:t>
            </a:r>
            <a:endParaRPr lang="en-US" sz="4000" dirty="0">
              <a:solidFill>
                <a:srgbClr val="C4FDFC"/>
              </a:solidFill>
              <a:cs typeface="Arial"/>
            </a:endParaRPr>
          </a:p>
        </p:txBody>
      </p:sp>
      <p:sp>
        <p:nvSpPr>
          <p:cNvPr id="3" name="Content Placeholder 2">
            <a:extLst>
              <a:ext uri="{FF2B5EF4-FFF2-40B4-BE49-F238E27FC236}">
                <a16:creationId xmlns:a16="http://schemas.microsoft.com/office/drawing/2014/main" id="{0ADE1B85-1150-4327-A826-86CCB2EBE27E}"/>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0" indent="0">
              <a:buNone/>
            </a:pPr>
            <a:r>
              <a:rPr lang="en-US" dirty="0"/>
              <a:t>The annual plan for the PSE shall include:</a:t>
            </a:r>
          </a:p>
          <a:p>
            <a:pPr marL="0" indent="0">
              <a:buNone/>
            </a:pPr>
            <a:endParaRPr lang="en-US" dirty="0"/>
          </a:p>
          <a:p>
            <a:pPr lvl="1"/>
            <a:r>
              <a:rPr lang="en-US" sz="3200" dirty="0"/>
              <a:t>A self-evaluation based on the use of the FY 2023-24 Program Instrument (PI), items 1–20</a:t>
            </a: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1EE1F5F-F784-4603-AF53-445D654D3259}"/>
              </a:ext>
            </a:extLst>
          </p:cNvPr>
          <p:cNvSpPr>
            <a:spLocks noGrp="1"/>
          </p:cNvSpPr>
          <p:nvPr>
            <p:ph type="sldNum" sz="quarter" idx="10"/>
          </p:nvPr>
        </p:nvSpPr>
        <p:spPr/>
        <p:txBody>
          <a:bodyPr/>
          <a:lstStyle/>
          <a:p>
            <a:fld id="{7D766DFC-3A80-4B23-8F34-5E6B9B8F3ED1}" type="slidenum">
              <a:rPr lang="en-US" smtClean="0"/>
              <a:pPr/>
              <a:t>12</a:t>
            </a:fld>
            <a:endParaRPr lang="en-US" dirty="0"/>
          </a:p>
        </p:txBody>
      </p:sp>
    </p:spTree>
    <p:extLst>
      <p:ext uri="{BB962C8B-B14F-4D97-AF65-F5344CB8AC3E}">
        <p14:creationId xmlns:p14="http://schemas.microsoft.com/office/powerpoint/2010/main" val="386602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2621-606F-F145-A737-B0915B4C92A7}"/>
              </a:ext>
            </a:extLst>
          </p:cNvPr>
          <p:cNvSpPr>
            <a:spLocks noGrp="1"/>
          </p:cNvSpPr>
          <p:nvPr>
            <p:ph type="title"/>
          </p:nvPr>
        </p:nvSpPr>
        <p:spPr>
          <a:xfrm>
            <a:off x="152400" y="348483"/>
            <a:ext cx="11887200" cy="1325563"/>
          </a:xfrm>
        </p:spPr>
        <p:txBody>
          <a:bodyPr/>
          <a:lstStyle/>
          <a:p>
            <a:r>
              <a:rPr lang="en-US" b="1" dirty="0">
                <a:solidFill>
                  <a:srgbClr val="C4FDFC"/>
                </a:solidFill>
              </a:rPr>
              <a:t>Key Dimension I</a:t>
            </a:r>
            <a:br>
              <a:rPr lang="en-US" b="1" dirty="0"/>
            </a:br>
            <a:r>
              <a:rPr lang="en-US" b="1" dirty="0">
                <a:solidFill>
                  <a:srgbClr val="C4FDFC"/>
                </a:solidFill>
              </a:rPr>
              <a:t>Family Files</a:t>
            </a:r>
          </a:p>
        </p:txBody>
      </p:sp>
      <p:sp>
        <p:nvSpPr>
          <p:cNvPr id="3" name="Content Placeholder 2">
            <a:extLst>
              <a:ext uri="{FF2B5EF4-FFF2-40B4-BE49-F238E27FC236}">
                <a16:creationId xmlns:a16="http://schemas.microsoft.com/office/drawing/2014/main" id="{3273351B-C334-E4A8-A3D6-EF09ABB9B62C}"/>
              </a:ext>
            </a:extLst>
          </p:cNvPr>
          <p:cNvSpPr>
            <a:spLocks noGrp="1"/>
          </p:cNvSpPr>
          <p:nvPr>
            <p:ph idx="1"/>
          </p:nvPr>
        </p:nvSpPr>
        <p:spPr>
          <a:xfrm>
            <a:off x="152400" y="1956955"/>
            <a:ext cx="11887200" cy="5015901"/>
          </a:xfrm>
        </p:spPr>
        <p:txBody>
          <a:bodyPr vert="horz" lIns="91440" tIns="45720" rIns="91440" bIns="45720" rtlCol="0" anchor="t">
            <a:normAutofit/>
          </a:bodyPr>
          <a:lstStyle/>
          <a:p>
            <a:endParaRPr lang="en-US" sz="2800" dirty="0"/>
          </a:p>
          <a:p>
            <a:r>
              <a:rPr lang="en-US" sz="2800" dirty="0"/>
              <a:t>EED 01: Family Selection</a:t>
            </a:r>
            <a:endParaRPr lang="en-US" altLang="en-US" sz="2800" dirty="0">
              <a:cs typeface="Arial"/>
            </a:endParaRPr>
          </a:p>
          <a:p>
            <a:r>
              <a:rPr lang="en-US" altLang="en-US" sz="2800" dirty="0"/>
              <a:t>EED 02: Family Eligibility Requirements</a:t>
            </a:r>
            <a:endParaRPr lang="en-US" altLang="en-US" sz="2800" dirty="0">
              <a:cs typeface="Arial"/>
            </a:endParaRPr>
          </a:p>
          <a:p>
            <a:r>
              <a:rPr lang="en-US" altLang="en-US" sz="2800" dirty="0"/>
              <a:t>EED 03: Child Need Requirement Verification for Full-day CSPP</a:t>
            </a:r>
            <a:endParaRPr lang="en-US" altLang="en-US" sz="2800" dirty="0">
              <a:cs typeface="Arial"/>
            </a:endParaRPr>
          </a:p>
          <a:p>
            <a:r>
              <a:rPr lang="en-US" altLang="en-US" sz="2800" dirty="0"/>
              <a:t>EED 04: Correct Fee Assessed</a:t>
            </a:r>
            <a:endParaRPr lang="en-US" sz="2800" dirty="0">
              <a:cs typeface="Arial"/>
            </a:endParaRPr>
          </a:p>
          <a:p>
            <a:r>
              <a:rPr lang="en-US" sz="2800" dirty="0"/>
              <a:t>EED 05: Compliance with Due Process</a:t>
            </a:r>
            <a:endParaRPr lang="en-US" altLang="en-US" sz="2800" dirty="0">
              <a:cs typeface="Arial"/>
            </a:endParaRPr>
          </a:p>
          <a:p>
            <a:r>
              <a:rPr lang="en-US" altLang="en-US" sz="2800" dirty="0"/>
              <a:t>EED 06: Recording and Reporting Attendance</a:t>
            </a:r>
            <a:endParaRPr lang="en-US" sz="2800" dirty="0"/>
          </a:p>
        </p:txBody>
      </p:sp>
      <p:sp>
        <p:nvSpPr>
          <p:cNvPr id="4" name="Slide Number Placeholder 3">
            <a:extLst>
              <a:ext uri="{FF2B5EF4-FFF2-40B4-BE49-F238E27FC236}">
                <a16:creationId xmlns:a16="http://schemas.microsoft.com/office/drawing/2014/main" id="{03A4E974-7C32-57BF-DE9C-ADD264EEB9D9}"/>
              </a:ext>
            </a:extLst>
          </p:cNvPr>
          <p:cNvSpPr>
            <a:spLocks noGrp="1"/>
          </p:cNvSpPr>
          <p:nvPr>
            <p:ph type="sldNum" sz="quarter" idx="10"/>
          </p:nvPr>
        </p:nvSpPr>
        <p:spPr/>
        <p:txBody>
          <a:bodyPr/>
          <a:lstStyle/>
          <a:p>
            <a:fld id="{0C39CDE4-793C-4482-9A56-1E540F859475}" type="slidenum">
              <a:rPr lang="en-US" smtClean="0"/>
              <a:pPr/>
              <a:t>13</a:t>
            </a:fld>
            <a:endParaRPr lang="en-US" dirty="0"/>
          </a:p>
        </p:txBody>
      </p:sp>
    </p:spTree>
    <p:extLst>
      <p:ext uri="{BB962C8B-B14F-4D97-AF65-F5344CB8AC3E}">
        <p14:creationId xmlns:p14="http://schemas.microsoft.com/office/powerpoint/2010/main" val="206428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7B45-D1CB-CD53-ACF7-31D67CEA0906}"/>
              </a:ext>
            </a:extLst>
          </p:cNvPr>
          <p:cNvSpPr>
            <a:spLocks noGrp="1"/>
          </p:cNvSpPr>
          <p:nvPr>
            <p:ph type="title"/>
          </p:nvPr>
        </p:nvSpPr>
        <p:spPr>
          <a:xfrm>
            <a:off x="152400" y="435293"/>
            <a:ext cx="11887200" cy="1325563"/>
          </a:xfrm>
        </p:spPr>
        <p:txBody>
          <a:bodyPr/>
          <a:lstStyle/>
          <a:p>
            <a:r>
              <a:rPr lang="en-US" b="1" dirty="0">
                <a:solidFill>
                  <a:srgbClr val="C4FDFC"/>
                </a:solidFill>
              </a:rPr>
              <a:t>Key Dimension II</a:t>
            </a:r>
            <a:br>
              <a:rPr lang="en-US" b="1" dirty="0"/>
            </a:br>
            <a:r>
              <a:rPr lang="en-US" b="1" dirty="0">
                <a:solidFill>
                  <a:srgbClr val="C4FDFC"/>
                </a:solidFill>
              </a:rPr>
              <a:t>Family Engagement and Strengthening</a:t>
            </a:r>
          </a:p>
        </p:txBody>
      </p:sp>
      <p:sp>
        <p:nvSpPr>
          <p:cNvPr id="3" name="Content Placeholder 2">
            <a:extLst>
              <a:ext uri="{FF2B5EF4-FFF2-40B4-BE49-F238E27FC236}">
                <a16:creationId xmlns:a16="http://schemas.microsoft.com/office/drawing/2014/main" id="{FA3CAC4F-A2C9-1BC0-7072-9143F8C78899}"/>
              </a:ext>
            </a:extLst>
          </p:cNvPr>
          <p:cNvSpPr>
            <a:spLocks noGrp="1"/>
          </p:cNvSpPr>
          <p:nvPr>
            <p:ph idx="1"/>
          </p:nvPr>
        </p:nvSpPr>
        <p:spPr>
          <a:xfrm>
            <a:off x="152400" y="2247900"/>
            <a:ext cx="11887200" cy="5015901"/>
          </a:xfrm>
        </p:spPr>
        <p:txBody>
          <a:bodyPr vert="horz" lIns="91440" tIns="45720" rIns="91440" bIns="45720" rtlCol="0" anchor="t">
            <a:normAutofit/>
          </a:bodyPr>
          <a:lstStyle/>
          <a:p>
            <a:endParaRPr lang="en-US" altLang="en-US" sz="3200" b="1" dirty="0">
              <a:solidFill>
                <a:srgbClr val="80FF80"/>
              </a:solidFill>
            </a:endParaRPr>
          </a:p>
          <a:p>
            <a:r>
              <a:rPr lang="en-US" altLang="en-US" dirty="0"/>
              <a:t>EED 07: Plan for Parent Involvement</a:t>
            </a:r>
            <a:endParaRPr lang="en-US" dirty="0">
              <a:cs typeface="Arial"/>
            </a:endParaRPr>
          </a:p>
          <a:p>
            <a:endParaRPr lang="en-US" altLang="en-US" dirty="0"/>
          </a:p>
          <a:p>
            <a:r>
              <a:rPr lang="en-US" dirty="0"/>
              <a:t>EED 08: Health and Social Services</a:t>
            </a:r>
            <a:endParaRPr lang="en-US" dirty="0">
              <a:cs typeface="Arial"/>
            </a:endParaRPr>
          </a:p>
        </p:txBody>
      </p:sp>
      <p:sp>
        <p:nvSpPr>
          <p:cNvPr id="4" name="Slide Number Placeholder 3">
            <a:extLst>
              <a:ext uri="{FF2B5EF4-FFF2-40B4-BE49-F238E27FC236}">
                <a16:creationId xmlns:a16="http://schemas.microsoft.com/office/drawing/2014/main" id="{8AAB498E-8BD2-B74C-FF7F-70A1FE3B5428}"/>
              </a:ext>
            </a:extLst>
          </p:cNvPr>
          <p:cNvSpPr>
            <a:spLocks noGrp="1"/>
          </p:cNvSpPr>
          <p:nvPr>
            <p:ph type="sldNum" sz="quarter" idx="10"/>
          </p:nvPr>
        </p:nvSpPr>
        <p:spPr/>
        <p:txBody>
          <a:bodyPr/>
          <a:lstStyle/>
          <a:p>
            <a:fld id="{0C39CDE4-793C-4482-9A56-1E540F859475}" type="slidenum">
              <a:rPr lang="en-US" smtClean="0"/>
              <a:pPr/>
              <a:t>14</a:t>
            </a:fld>
            <a:endParaRPr lang="en-US" dirty="0"/>
          </a:p>
        </p:txBody>
      </p:sp>
    </p:spTree>
    <p:extLst>
      <p:ext uri="{BB962C8B-B14F-4D97-AF65-F5344CB8AC3E}">
        <p14:creationId xmlns:p14="http://schemas.microsoft.com/office/powerpoint/2010/main" val="157856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33C1-3AB7-7AE5-518C-FAA5B8A797AD}"/>
              </a:ext>
            </a:extLst>
          </p:cNvPr>
          <p:cNvSpPr>
            <a:spLocks noGrp="1"/>
          </p:cNvSpPr>
          <p:nvPr>
            <p:ph type="title"/>
          </p:nvPr>
        </p:nvSpPr>
        <p:spPr>
          <a:xfrm>
            <a:off x="152400" y="358128"/>
            <a:ext cx="11887200" cy="1325563"/>
          </a:xfrm>
        </p:spPr>
        <p:txBody>
          <a:bodyPr/>
          <a:lstStyle/>
          <a:p>
            <a:r>
              <a:rPr lang="en-US" b="1" dirty="0">
                <a:solidFill>
                  <a:srgbClr val="C4FDFC"/>
                </a:solidFill>
              </a:rPr>
              <a:t>Key Dimension III</a:t>
            </a:r>
            <a:br>
              <a:rPr lang="en-US" b="1" dirty="0"/>
            </a:br>
            <a:r>
              <a:rPr lang="en-US" b="1" dirty="0">
                <a:solidFill>
                  <a:srgbClr val="C4FDFC"/>
                </a:solidFill>
              </a:rPr>
              <a:t>Program Quality</a:t>
            </a:r>
          </a:p>
        </p:txBody>
      </p:sp>
      <p:sp>
        <p:nvSpPr>
          <p:cNvPr id="3" name="Content Placeholder 2">
            <a:extLst>
              <a:ext uri="{FF2B5EF4-FFF2-40B4-BE49-F238E27FC236}">
                <a16:creationId xmlns:a16="http://schemas.microsoft.com/office/drawing/2014/main" id="{E98A1831-BA84-3D5B-C935-926C9699B445}"/>
              </a:ext>
            </a:extLst>
          </p:cNvPr>
          <p:cNvSpPr>
            <a:spLocks noGrp="1"/>
          </p:cNvSpPr>
          <p:nvPr>
            <p:ph idx="1"/>
          </p:nvPr>
        </p:nvSpPr>
        <p:spPr>
          <a:xfrm>
            <a:off x="152400" y="1721427"/>
            <a:ext cx="11887200" cy="5015901"/>
          </a:xfrm>
        </p:spPr>
        <p:txBody>
          <a:bodyPr vert="horz" lIns="91440" tIns="45720" rIns="91440" bIns="45720" rtlCol="0" anchor="t">
            <a:normAutofit/>
          </a:bodyPr>
          <a:lstStyle/>
          <a:p>
            <a:r>
              <a:rPr lang="en-US" altLang="en-US" sz="3200" dirty="0"/>
              <a:t>EED 09: Site Licensure</a:t>
            </a:r>
            <a:endParaRPr lang="en-US" sz="3200" dirty="0">
              <a:cs typeface="Arial"/>
            </a:endParaRPr>
          </a:p>
          <a:p>
            <a:r>
              <a:rPr lang="en-US" sz="3200" dirty="0"/>
              <a:t>EED 10: Staff-Child Ratios</a:t>
            </a:r>
            <a:endParaRPr lang="en-US" sz="3200" dirty="0">
              <a:cs typeface="Arial"/>
            </a:endParaRPr>
          </a:p>
          <a:p>
            <a:r>
              <a:rPr lang="en-US" sz="3200" dirty="0"/>
              <a:t>EED 11: Environment Rating Scale</a:t>
            </a:r>
            <a:endParaRPr lang="en-US" sz="3200" dirty="0">
              <a:cs typeface="Arial"/>
            </a:endParaRPr>
          </a:p>
          <a:p>
            <a:r>
              <a:rPr lang="en-US" sz="3200" dirty="0"/>
              <a:t>EED 12: </a:t>
            </a:r>
            <a:r>
              <a:rPr lang="en-US" dirty="0"/>
              <a:t>Nutrition</a:t>
            </a:r>
            <a:endParaRPr lang="en-US" altLang="en-US" sz="3200" dirty="0">
              <a:cs typeface="Arial"/>
            </a:endParaRPr>
          </a:p>
          <a:p>
            <a:r>
              <a:rPr lang="en-US" altLang="en-US" sz="3200" dirty="0"/>
              <a:t>EED 13: </a:t>
            </a:r>
            <a:r>
              <a:rPr lang="en-US" altLang="en-US" dirty="0"/>
              <a:t>Developmental </a:t>
            </a:r>
            <a:r>
              <a:rPr lang="en-US" altLang="en-US" sz="3200" dirty="0"/>
              <a:t>Profile</a:t>
            </a:r>
            <a:r>
              <a:rPr lang="en-US" altLang="en-US" dirty="0"/>
              <a:t> </a:t>
            </a:r>
            <a:endParaRPr lang="en-US" sz="3200" dirty="0">
              <a:cs typeface="Arial"/>
            </a:endParaRPr>
          </a:p>
          <a:p>
            <a:r>
              <a:rPr lang="en-US" sz="3200" dirty="0"/>
              <a:t>EED 14: Staff </a:t>
            </a:r>
            <a:r>
              <a:rPr lang="en-US" dirty="0"/>
              <a:t>Qualifications </a:t>
            </a:r>
            <a:endParaRPr lang="en-US" altLang="en-US" sz="3200" dirty="0">
              <a:cs typeface="Arial"/>
            </a:endParaRPr>
          </a:p>
          <a:p>
            <a:r>
              <a:rPr lang="en-US" altLang="en-US" sz="3200" dirty="0"/>
              <a:t>EED 15: Staff</a:t>
            </a:r>
            <a:r>
              <a:rPr lang="en-US" altLang="en-US" dirty="0"/>
              <a:t> Professional</a:t>
            </a:r>
            <a:r>
              <a:rPr lang="en-US" altLang="en-US" sz="3200" dirty="0"/>
              <a:t> Development Program</a:t>
            </a:r>
            <a:endParaRPr lang="en-US" sz="3200" dirty="0">
              <a:cs typeface="Arial"/>
            </a:endParaRPr>
          </a:p>
          <a:p>
            <a:r>
              <a:rPr lang="en-US" sz="3200" dirty="0"/>
              <a:t>EED 16: </a:t>
            </a:r>
            <a:r>
              <a:rPr lang="en-US" dirty="0"/>
              <a:t>Prohibition Against Religious Instruction or Worship</a:t>
            </a:r>
            <a:endParaRPr lang="en-US" sz="3200" dirty="0">
              <a:cs typeface="Arial"/>
            </a:endParaRPr>
          </a:p>
          <a:p>
            <a:endParaRPr lang="en-US" b="1" dirty="0">
              <a:solidFill>
                <a:srgbClr val="80FF80"/>
              </a:solidFill>
            </a:endParaRPr>
          </a:p>
          <a:p>
            <a:endParaRPr lang="en-US" dirty="0"/>
          </a:p>
        </p:txBody>
      </p:sp>
      <p:sp>
        <p:nvSpPr>
          <p:cNvPr id="4" name="Slide Number Placeholder 3">
            <a:extLst>
              <a:ext uri="{FF2B5EF4-FFF2-40B4-BE49-F238E27FC236}">
                <a16:creationId xmlns:a16="http://schemas.microsoft.com/office/drawing/2014/main" id="{46D25AA3-BCC3-81D8-47C2-E66FE8CAE43F}"/>
              </a:ext>
            </a:extLst>
          </p:cNvPr>
          <p:cNvSpPr>
            <a:spLocks noGrp="1"/>
          </p:cNvSpPr>
          <p:nvPr>
            <p:ph type="sldNum" sz="quarter" idx="10"/>
          </p:nvPr>
        </p:nvSpPr>
        <p:spPr/>
        <p:txBody>
          <a:bodyPr/>
          <a:lstStyle/>
          <a:p>
            <a:fld id="{0C39CDE4-793C-4482-9A56-1E540F859475}" type="slidenum">
              <a:rPr lang="en-US" smtClean="0"/>
              <a:pPr/>
              <a:t>15</a:t>
            </a:fld>
            <a:endParaRPr lang="en-US" dirty="0"/>
          </a:p>
        </p:txBody>
      </p:sp>
    </p:spTree>
    <p:extLst>
      <p:ext uri="{BB962C8B-B14F-4D97-AF65-F5344CB8AC3E}">
        <p14:creationId xmlns:p14="http://schemas.microsoft.com/office/powerpoint/2010/main" val="354870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C6A-EBDF-9ED7-451A-7A9631646724}"/>
              </a:ext>
            </a:extLst>
          </p:cNvPr>
          <p:cNvSpPr>
            <a:spLocks noGrp="1"/>
          </p:cNvSpPr>
          <p:nvPr>
            <p:ph type="title"/>
          </p:nvPr>
        </p:nvSpPr>
        <p:spPr>
          <a:xfrm>
            <a:off x="152400" y="512457"/>
            <a:ext cx="11887200" cy="1325563"/>
          </a:xfrm>
        </p:spPr>
        <p:txBody>
          <a:bodyPr/>
          <a:lstStyle/>
          <a:p>
            <a:r>
              <a:rPr lang="en-US" b="1" dirty="0">
                <a:solidFill>
                  <a:srgbClr val="C4FDFC"/>
                </a:solidFill>
              </a:rPr>
              <a:t>Key Dimension IV</a:t>
            </a:r>
            <a:br>
              <a:rPr lang="en-US" b="1" dirty="0"/>
            </a:br>
            <a:r>
              <a:rPr lang="en-US" b="1" dirty="0">
                <a:solidFill>
                  <a:srgbClr val="C4FDFC"/>
                </a:solidFill>
              </a:rPr>
              <a:t>Administrative</a:t>
            </a:r>
          </a:p>
        </p:txBody>
      </p:sp>
      <p:sp>
        <p:nvSpPr>
          <p:cNvPr id="3" name="Content Placeholder 2">
            <a:extLst>
              <a:ext uri="{FF2B5EF4-FFF2-40B4-BE49-F238E27FC236}">
                <a16:creationId xmlns:a16="http://schemas.microsoft.com/office/drawing/2014/main" id="{9637B269-2CC5-3766-CB2B-ACDBB84213FB}"/>
              </a:ext>
            </a:extLst>
          </p:cNvPr>
          <p:cNvSpPr>
            <a:spLocks noGrp="1"/>
          </p:cNvSpPr>
          <p:nvPr>
            <p:ph idx="1"/>
          </p:nvPr>
        </p:nvSpPr>
        <p:spPr>
          <a:xfrm>
            <a:off x="152400" y="2621972"/>
            <a:ext cx="11887200" cy="4032229"/>
          </a:xfrm>
        </p:spPr>
        <p:txBody>
          <a:bodyPr vert="horz" lIns="91440" tIns="45720" rIns="91440" bIns="45720" rtlCol="0" anchor="t">
            <a:normAutofit/>
          </a:bodyPr>
          <a:lstStyle/>
          <a:p>
            <a:r>
              <a:rPr lang="en-US" altLang="en-US" sz="3200" dirty="0"/>
              <a:t>EED 17: Inventory Records</a:t>
            </a:r>
          </a:p>
          <a:p>
            <a:pPr marL="0" indent="0">
              <a:buNone/>
            </a:pPr>
            <a:endParaRPr lang="en-US" altLang="en-US" dirty="0">
              <a:cs typeface="Arial" panose="020B0604020202020204"/>
            </a:endParaRPr>
          </a:p>
          <a:p>
            <a:r>
              <a:rPr lang="en-US" altLang="en-US" sz="3200" dirty="0"/>
              <a:t>EED 18: Annual Evaluation Plan</a:t>
            </a:r>
            <a:endParaRPr lang="en-US" altLang="en-US" sz="3200" dirty="0">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F786FF5C-1B4F-087F-9684-A90F063C4E16}"/>
              </a:ext>
            </a:extLst>
          </p:cNvPr>
          <p:cNvSpPr>
            <a:spLocks noGrp="1"/>
          </p:cNvSpPr>
          <p:nvPr>
            <p:ph type="sldNum" sz="quarter" idx="10"/>
          </p:nvPr>
        </p:nvSpPr>
        <p:spPr/>
        <p:txBody>
          <a:bodyPr/>
          <a:lstStyle/>
          <a:p>
            <a:fld id="{0C39CDE4-793C-4482-9A56-1E540F859475}" type="slidenum">
              <a:rPr lang="en-US" smtClean="0"/>
              <a:pPr/>
              <a:t>16</a:t>
            </a:fld>
            <a:endParaRPr lang="en-US" dirty="0"/>
          </a:p>
        </p:txBody>
      </p:sp>
    </p:spTree>
    <p:extLst>
      <p:ext uri="{BB962C8B-B14F-4D97-AF65-F5344CB8AC3E}">
        <p14:creationId xmlns:p14="http://schemas.microsoft.com/office/powerpoint/2010/main" val="204259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470F-6FCC-75CD-6D2B-A6D5649B340E}"/>
              </a:ext>
            </a:extLst>
          </p:cNvPr>
          <p:cNvSpPr>
            <a:spLocks noGrp="1"/>
          </p:cNvSpPr>
          <p:nvPr>
            <p:ph type="title"/>
          </p:nvPr>
        </p:nvSpPr>
        <p:spPr>
          <a:xfrm>
            <a:off x="152400" y="444938"/>
            <a:ext cx="11887200" cy="1325563"/>
          </a:xfrm>
        </p:spPr>
        <p:txBody>
          <a:bodyPr/>
          <a:lstStyle/>
          <a:p>
            <a:r>
              <a:rPr lang="en-US" b="1" dirty="0">
                <a:solidFill>
                  <a:srgbClr val="C4FDFC"/>
                </a:solidFill>
              </a:rPr>
              <a:t>Key Dimension V</a:t>
            </a:r>
            <a:br>
              <a:rPr lang="en-US" b="1" dirty="0"/>
            </a:br>
            <a:r>
              <a:rPr lang="en-US" b="1" dirty="0">
                <a:solidFill>
                  <a:srgbClr val="C4FDFC"/>
                </a:solidFill>
              </a:rPr>
              <a:t>Fiscal/Audit</a:t>
            </a:r>
          </a:p>
        </p:txBody>
      </p:sp>
      <p:sp>
        <p:nvSpPr>
          <p:cNvPr id="3" name="Content Placeholder 2">
            <a:extLst>
              <a:ext uri="{FF2B5EF4-FFF2-40B4-BE49-F238E27FC236}">
                <a16:creationId xmlns:a16="http://schemas.microsoft.com/office/drawing/2014/main" id="{ABC5D287-6CCE-8956-61CF-E91502437D8B}"/>
              </a:ext>
            </a:extLst>
          </p:cNvPr>
          <p:cNvSpPr>
            <a:spLocks noGrp="1"/>
          </p:cNvSpPr>
          <p:nvPr>
            <p:ph idx="1"/>
          </p:nvPr>
        </p:nvSpPr>
        <p:spPr>
          <a:xfrm>
            <a:off x="152400" y="2552700"/>
            <a:ext cx="11887200" cy="4101501"/>
          </a:xfrm>
        </p:spPr>
        <p:txBody>
          <a:bodyPr vert="horz" lIns="91440" tIns="45720" rIns="91440" bIns="45720" rtlCol="0" anchor="t">
            <a:normAutofit/>
          </a:bodyPr>
          <a:lstStyle/>
          <a:p>
            <a:r>
              <a:rPr lang="en-US" dirty="0"/>
              <a:t>E</a:t>
            </a:r>
            <a:r>
              <a:rPr lang="en-US" sz="3200" dirty="0"/>
              <a:t>ED 19: Fiscal Reporting</a:t>
            </a:r>
          </a:p>
          <a:p>
            <a:pPr marL="0" indent="0">
              <a:buNone/>
            </a:pPr>
            <a:endParaRPr lang="en-US" sz="3200" dirty="0">
              <a:cs typeface="Arial"/>
            </a:endParaRPr>
          </a:p>
          <a:p>
            <a:r>
              <a:rPr lang="en-US" sz="3200" dirty="0"/>
              <a:t>EED 20: Annual Fiscal Audit</a:t>
            </a:r>
            <a:r>
              <a:rPr lang="en-US" dirty="0"/>
              <a:t> </a:t>
            </a:r>
          </a:p>
        </p:txBody>
      </p:sp>
      <p:sp>
        <p:nvSpPr>
          <p:cNvPr id="4" name="Slide Number Placeholder 3">
            <a:extLst>
              <a:ext uri="{FF2B5EF4-FFF2-40B4-BE49-F238E27FC236}">
                <a16:creationId xmlns:a16="http://schemas.microsoft.com/office/drawing/2014/main" id="{C7FBEDC5-D596-2D8F-B666-77346113AC46}"/>
              </a:ext>
            </a:extLst>
          </p:cNvPr>
          <p:cNvSpPr>
            <a:spLocks noGrp="1"/>
          </p:cNvSpPr>
          <p:nvPr>
            <p:ph type="sldNum" sz="quarter" idx="10"/>
          </p:nvPr>
        </p:nvSpPr>
        <p:spPr/>
        <p:txBody>
          <a:bodyPr/>
          <a:lstStyle/>
          <a:p>
            <a:fld id="{0C39CDE4-793C-4482-9A56-1E540F859475}" type="slidenum">
              <a:rPr lang="en-US" smtClean="0"/>
              <a:pPr/>
              <a:t>17</a:t>
            </a:fld>
            <a:endParaRPr lang="en-US" dirty="0"/>
          </a:p>
        </p:txBody>
      </p:sp>
    </p:spTree>
    <p:extLst>
      <p:ext uri="{BB962C8B-B14F-4D97-AF65-F5344CB8AC3E}">
        <p14:creationId xmlns:p14="http://schemas.microsoft.com/office/powerpoint/2010/main" val="165223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2E9AE6-AF95-45D6-A921-DE4662EBAF97}"/>
              </a:ext>
            </a:extLst>
          </p:cNvPr>
          <p:cNvSpPr>
            <a:spLocks noGrp="1"/>
          </p:cNvSpPr>
          <p:nvPr>
            <p:ph type="ctrTitle"/>
          </p:nvPr>
        </p:nvSpPr>
        <p:spPr/>
        <p:txBody>
          <a:bodyPr/>
          <a:lstStyle/>
          <a:p>
            <a:r>
              <a:rPr lang="en-US" b="1" dirty="0">
                <a:solidFill>
                  <a:srgbClr val="C4FDFC"/>
                </a:solidFill>
              </a:rPr>
              <a:t>Analyzing Data</a:t>
            </a:r>
          </a:p>
        </p:txBody>
      </p:sp>
      <p:sp>
        <p:nvSpPr>
          <p:cNvPr id="4" name="Slide Number Placeholder 3">
            <a:extLst>
              <a:ext uri="{FF2B5EF4-FFF2-40B4-BE49-F238E27FC236}">
                <a16:creationId xmlns:a16="http://schemas.microsoft.com/office/drawing/2014/main" id="{0AEC288E-8EC0-40FB-A266-607299974122}"/>
              </a:ext>
            </a:extLst>
          </p:cNvPr>
          <p:cNvSpPr>
            <a:spLocks noGrp="1"/>
          </p:cNvSpPr>
          <p:nvPr>
            <p:ph type="sldNum" sz="quarter" idx="10"/>
          </p:nvPr>
        </p:nvSpPr>
        <p:spPr/>
        <p:txBody>
          <a:bodyPr/>
          <a:lstStyle/>
          <a:p>
            <a:fld id="{0C39CDE4-793C-4482-9A56-1E540F859475}" type="slidenum">
              <a:rPr lang="en-US" smtClean="0"/>
              <a:pPr/>
              <a:t>18</a:t>
            </a:fld>
            <a:endParaRPr lang="en-US" dirty="0"/>
          </a:p>
        </p:txBody>
      </p:sp>
    </p:spTree>
    <p:extLst>
      <p:ext uri="{BB962C8B-B14F-4D97-AF65-F5344CB8AC3E}">
        <p14:creationId xmlns:p14="http://schemas.microsoft.com/office/powerpoint/2010/main" val="142924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E66D-4314-4DEB-B2CD-6A5C007ACC23}"/>
              </a:ext>
            </a:extLst>
          </p:cNvPr>
          <p:cNvSpPr>
            <a:spLocks noGrp="1"/>
          </p:cNvSpPr>
          <p:nvPr>
            <p:ph type="title"/>
          </p:nvPr>
        </p:nvSpPr>
        <p:spPr/>
        <p:txBody>
          <a:bodyPr>
            <a:normAutofit/>
          </a:bodyPr>
          <a:lstStyle/>
          <a:p>
            <a:r>
              <a:rPr lang="en-US" b="1" dirty="0">
                <a:solidFill>
                  <a:srgbClr val="C4FDFC"/>
                </a:solidFill>
              </a:rPr>
              <a:t>Analyzing Data for the PSE</a:t>
            </a:r>
            <a:endParaRPr lang="en-US" dirty="0">
              <a:solidFill>
                <a:srgbClr val="C4FDFC"/>
              </a:solidFill>
            </a:endParaRPr>
          </a:p>
        </p:txBody>
      </p:sp>
      <p:sp>
        <p:nvSpPr>
          <p:cNvPr id="3" name="Content Placeholder 2">
            <a:extLst>
              <a:ext uri="{FF2B5EF4-FFF2-40B4-BE49-F238E27FC236}">
                <a16:creationId xmlns:a16="http://schemas.microsoft.com/office/drawing/2014/main" id="{FD6B1040-B03F-4D5A-B197-88622641E860}"/>
              </a:ext>
            </a:extLst>
          </p:cNvPr>
          <p:cNvSpPr>
            <a:spLocks noGrp="1"/>
          </p:cNvSpPr>
          <p:nvPr>
            <p:ph idx="1"/>
          </p:nvPr>
        </p:nvSpPr>
        <p:spPr>
          <a:xfrm>
            <a:off x="152400" y="1337310"/>
            <a:ext cx="11887200" cy="4859691"/>
          </a:xfrm>
        </p:spPr>
        <p:txBody>
          <a:bodyPr vert="horz" lIns="91440" tIns="45720" rIns="91440" bIns="45720" rtlCol="0" anchor="t">
            <a:normAutofit/>
          </a:bodyPr>
          <a:lstStyle/>
          <a:p>
            <a:pPr marL="0" indent="0">
              <a:buNone/>
            </a:pPr>
            <a:endParaRPr lang="en-US" dirty="0"/>
          </a:p>
          <a:p>
            <a:pPr>
              <a:spcAft>
                <a:spcPts val="1200"/>
              </a:spcAft>
            </a:pPr>
            <a:r>
              <a:rPr lang="en-US" dirty="0"/>
              <a:t>An analysis of the findings, including the Desired Results Developmental Profiles (DRDP), the Environment Rating Scales (ERS), and the Desired Results Parent Survey.</a:t>
            </a:r>
            <a:endParaRPr lang="en-US" dirty="0">
              <a:cs typeface="Arial"/>
            </a:endParaRPr>
          </a:p>
          <a:p>
            <a:pPr>
              <a:spcAft>
                <a:spcPts val="1200"/>
              </a:spcAft>
            </a:pPr>
            <a:r>
              <a:rPr lang="en-US" dirty="0"/>
              <a:t>An assessment of the program by staff and board members, as evidenced by written documentation.</a:t>
            </a:r>
            <a:endParaRPr lang="en-US" dirty="0">
              <a:cs typeface="Arial"/>
            </a:endParaRPr>
          </a:p>
        </p:txBody>
      </p:sp>
      <p:sp>
        <p:nvSpPr>
          <p:cNvPr id="4" name="Slide Number Placeholder 3">
            <a:extLst>
              <a:ext uri="{FF2B5EF4-FFF2-40B4-BE49-F238E27FC236}">
                <a16:creationId xmlns:a16="http://schemas.microsoft.com/office/drawing/2014/main" id="{D0A7D368-F1DD-4EEB-8E7C-5BFCD75E3FD7}"/>
              </a:ext>
            </a:extLst>
          </p:cNvPr>
          <p:cNvSpPr>
            <a:spLocks noGrp="1"/>
          </p:cNvSpPr>
          <p:nvPr>
            <p:ph type="sldNum" sz="quarter" idx="10"/>
          </p:nvPr>
        </p:nvSpPr>
        <p:spPr/>
        <p:txBody>
          <a:bodyPr/>
          <a:lstStyle/>
          <a:p>
            <a:fld id="{7D766DFC-3A80-4B23-8F34-5E6B9B8F3ED1}" type="slidenum">
              <a:rPr lang="en-US" smtClean="0"/>
              <a:pPr/>
              <a:t>19</a:t>
            </a:fld>
            <a:endParaRPr lang="en-US" dirty="0"/>
          </a:p>
        </p:txBody>
      </p:sp>
    </p:spTree>
    <p:extLst>
      <p:ext uri="{BB962C8B-B14F-4D97-AF65-F5344CB8AC3E}">
        <p14:creationId xmlns:p14="http://schemas.microsoft.com/office/powerpoint/2010/main" val="348959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normAutofit/>
          </a:bodyPr>
          <a:lstStyle/>
          <a:p>
            <a:r>
              <a:rPr lang="en-US" sz="3800" b="1" dirty="0">
                <a:solidFill>
                  <a:srgbClr val="C4FDFC"/>
                </a:solidFill>
              </a:rPr>
              <a:t>Welcome and Introductions</a:t>
            </a:r>
            <a:endParaRPr lang="en-US" sz="3800" dirty="0">
              <a:solidFill>
                <a:srgbClr val="C4FDFC"/>
              </a:solidFill>
            </a:endParaRPr>
          </a:p>
        </p:txBody>
      </p:sp>
      <p:pic>
        <p:nvPicPr>
          <p:cNvPr id="6" name="Picture 6" descr="A picture containing children and early learning and care (ELC) programs. &#10;&#10;Photo Credit: Hayward Unified School District&#10;">
            <a:extLst>
              <a:ext uri="{FF2B5EF4-FFF2-40B4-BE49-F238E27FC236}">
                <a16:creationId xmlns:a16="http://schemas.microsoft.com/office/drawing/2014/main" id="{42CD5436-2B39-47CE-B661-D3EDF19FD4B8}"/>
              </a:ext>
            </a:extLst>
          </p:cNvPr>
          <p:cNvPicPr>
            <a:picLocks noGrp="1" noChangeAspect="1"/>
          </p:cNvPicPr>
          <p:nvPr>
            <p:ph idx="1"/>
          </p:nvPr>
        </p:nvPicPr>
        <p:blipFill>
          <a:blip r:embed="rId3"/>
          <a:stretch>
            <a:fillRect/>
          </a:stretch>
        </p:blipFill>
        <p:spPr>
          <a:xfrm>
            <a:off x="2469342" y="1678300"/>
            <a:ext cx="7253316" cy="4461837"/>
          </a:xfrm>
        </p:spPr>
      </p:pic>
      <p:sp>
        <p:nvSpPr>
          <p:cNvPr id="4" name="Slide Number Placeholder 3"/>
          <p:cNvSpPr>
            <a:spLocks noGrp="1"/>
          </p:cNvSpPr>
          <p:nvPr>
            <p:ph type="sldNum" sz="quarter" idx="10"/>
          </p:nvPr>
        </p:nvSpPr>
        <p:spPr/>
        <p:txBody>
          <a:bodyPr/>
          <a:lstStyle/>
          <a:p>
            <a:fld id="{B69ECBBE-C740-4DC6-AD12-BF9691A6AD0E}" type="slidenum">
              <a:rPr lang="en-US" smtClean="0"/>
              <a:pPr/>
              <a:t>2</a:t>
            </a:fld>
            <a:endParaRPr lang="en-US" dirty="0"/>
          </a:p>
        </p:txBody>
      </p:sp>
    </p:spTree>
    <p:extLst>
      <p:ext uri="{BB962C8B-B14F-4D97-AF65-F5344CB8AC3E}">
        <p14:creationId xmlns:p14="http://schemas.microsoft.com/office/powerpoint/2010/main" val="47647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CDDF-7F53-45CA-B807-822986BEA55D}"/>
              </a:ext>
            </a:extLst>
          </p:cNvPr>
          <p:cNvSpPr>
            <a:spLocks noGrp="1"/>
          </p:cNvSpPr>
          <p:nvPr>
            <p:ph type="title"/>
          </p:nvPr>
        </p:nvSpPr>
        <p:spPr/>
        <p:txBody>
          <a:bodyPr>
            <a:normAutofit/>
          </a:bodyPr>
          <a:lstStyle/>
          <a:p>
            <a:r>
              <a:rPr lang="en-US" b="1" dirty="0">
                <a:solidFill>
                  <a:srgbClr val="C4FDFC"/>
                </a:solidFill>
              </a:rPr>
              <a:t>Analyzing Data (2)</a:t>
            </a:r>
            <a:endParaRPr lang="en-US" dirty="0">
              <a:solidFill>
                <a:srgbClr val="C4FDFC"/>
              </a:solidFill>
            </a:endParaRPr>
          </a:p>
        </p:txBody>
      </p:sp>
      <p:sp>
        <p:nvSpPr>
          <p:cNvPr id="3" name="Content Placeholder 2">
            <a:extLst>
              <a:ext uri="{FF2B5EF4-FFF2-40B4-BE49-F238E27FC236}">
                <a16:creationId xmlns:a16="http://schemas.microsoft.com/office/drawing/2014/main" id="{C3D18A81-37C4-479C-A185-D8C8B5348760}"/>
              </a:ext>
            </a:extLst>
          </p:cNvPr>
          <p:cNvSpPr>
            <a:spLocks noGrp="1"/>
          </p:cNvSpPr>
          <p:nvPr>
            <p:ph idx="1"/>
          </p:nvPr>
        </p:nvSpPr>
        <p:spPr>
          <a:xfrm>
            <a:off x="152400" y="1638300"/>
            <a:ext cx="11887200" cy="5015901"/>
          </a:xfrm>
        </p:spPr>
        <p:txBody>
          <a:bodyPr vert="horz" lIns="91440" tIns="45720" rIns="91440" bIns="45720" rtlCol="0" anchor="t">
            <a:normAutofit/>
          </a:bodyPr>
          <a:lstStyle/>
          <a:p>
            <a:pPr marL="457200" lvl="1" indent="-457200">
              <a:spcBef>
                <a:spcPts val="600"/>
              </a:spcBef>
              <a:spcAft>
                <a:spcPts val="1200"/>
              </a:spcAft>
            </a:pPr>
            <a:r>
              <a:rPr lang="en-US" sz="3200" dirty="0"/>
              <a:t>CSPP contractors shall use the Program Instrument to conduct the PSE, and shall evaluate the agencies’ performance for </a:t>
            </a:r>
            <a:r>
              <a:rPr lang="en-US" sz="3200" b="1" i="1" dirty="0"/>
              <a:t>each</a:t>
            </a:r>
            <a:r>
              <a:rPr lang="en-US" sz="3200" dirty="0"/>
              <a:t> item that is applicable to the CSPP contract and develop a written:</a:t>
            </a:r>
            <a:endParaRPr lang="en-US" sz="3200" dirty="0">
              <a:solidFill>
                <a:schemeClr val="tx1"/>
              </a:solidFill>
              <a:cs typeface="Arial"/>
            </a:endParaRPr>
          </a:p>
          <a:p>
            <a:pPr marL="914400" lvl="2" indent="-457200">
              <a:spcBef>
                <a:spcPts val="600"/>
              </a:spcBef>
              <a:spcAft>
                <a:spcPts val="1200"/>
              </a:spcAft>
            </a:pPr>
            <a:r>
              <a:rPr lang="en-US" sz="2800" dirty="0">
                <a:solidFill>
                  <a:schemeClr val="bg1"/>
                </a:solidFill>
              </a:rPr>
              <a:t>List of tasks needed to modify the program to address all areas that need improvement.</a:t>
            </a:r>
            <a:endParaRPr lang="en-US" sz="2800" dirty="0">
              <a:solidFill>
                <a:schemeClr val="bg1"/>
              </a:solidFill>
              <a:cs typeface="Arial"/>
            </a:endParaRPr>
          </a:p>
          <a:p>
            <a:pPr marL="914400" lvl="2" indent="-457200">
              <a:spcBef>
                <a:spcPts val="600"/>
              </a:spcBef>
              <a:spcAft>
                <a:spcPts val="1200"/>
              </a:spcAft>
            </a:pPr>
            <a:r>
              <a:rPr lang="en-US" sz="2800" dirty="0">
                <a:solidFill>
                  <a:schemeClr val="bg1"/>
                </a:solidFill>
              </a:rPr>
              <a:t>Procedure for ongoing monitoring to ensure that areas that are satisfactory continue to meet standards.</a:t>
            </a:r>
            <a:endParaRPr lang="en-US" sz="2800" dirty="0">
              <a:solidFill>
                <a:schemeClr val="bg1"/>
              </a:solidFill>
              <a:cs typeface="Arial"/>
            </a:endParaRPr>
          </a:p>
          <a:p>
            <a:pPr marL="228600" lvl="1">
              <a:spcBef>
                <a:spcPts val="1000"/>
              </a:spcBef>
              <a:buFont typeface="Arial" panose="020B0604020202020204" pitchFamily="34" charset="0"/>
              <a:buChar char="•"/>
            </a:pPr>
            <a:endParaRPr lang="en-US" sz="3200" dirty="0"/>
          </a:p>
          <a:p>
            <a:pPr marL="228600" lvl="1">
              <a:spcBef>
                <a:spcPts val="1000"/>
              </a:spcBef>
              <a:buFont typeface="Arial" panose="020B0604020202020204" pitchFamily="34" charset="0"/>
              <a:buChar char="•"/>
            </a:pPr>
            <a:endParaRPr lang="en-US" sz="3200" dirty="0"/>
          </a:p>
          <a:p>
            <a:pPr marL="228600" lvl="1">
              <a:spcBef>
                <a:spcPts val="1000"/>
              </a:spcBef>
              <a:buFont typeface="Arial" panose="020B0604020202020204" pitchFamily="34" charset="0"/>
              <a:buChar char="•"/>
            </a:pPr>
            <a:endParaRPr lang="en-US" sz="3200" dirty="0"/>
          </a:p>
        </p:txBody>
      </p:sp>
      <p:sp>
        <p:nvSpPr>
          <p:cNvPr id="4" name="Slide Number Placeholder 3">
            <a:extLst>
              <a:ext uri="{FF2B5EF4-FFF2-40B4-BE49-F238E27FC236}">
                <a16:creationId xmlns:a16="http://schemas.microsoft.com/office/drawing/2014/main" id="{DDDB8301-AC03-46C4-8750-BE132D179461}"/>
              </a:ext>
            </a:extLst>
          </p:cNvPr>
          <p:cNvSpPr>
            <a:spLocks noGrp="1"/>
          </p:cNvSpPr>
          <p:nvPr>
            <p:ph type="sldNum" sz="quarter" idx="10"/>
          </p:nvPr>
        </p:nvSpPr>
        <p:spPr/>
        <p:txBody>
          <a:bodyPr/>
          <a:lstStyle/>
          <a:p>
            <a:fld id="{7D766DFC-3A80-4B23-8F34-5E6B9B8F3ED1}" type="slidenum">
              <a:rPr lang="en-US" smtClean="0"/>
              <a:pPr/>
              <a:t>20</a:t>
            </a:fld>
            <a:endParaRPr lang="en-US" dirty="0"/>
          </a:p>
        </p:txBody>
      </p:sp>
    </p:spTree>
    <p:extLst>
      <p:ext uri="{BB962C8B-B14F-4D97-AF65-F5344CB8AC3E}">
        <p14:creationId xmlns:p14="http://schemas.microsoft.com/office/powerpoint/2010/main" val="277759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A480-E606-42D2-8991-30F88A804D23}"/>
              </a:ext>
            </a:extLst>
          </p:cNvPr>
          <p:cNvSpPr>
            <a:spLocks noGrp="1"/>
          </p:cNvSpPr>
          <p:nvPr>
            <p:ph type="title"/>
          </p:nvPr>
        </p:nvSpPr>
        <p:spPr/>
        <p:txBody>
          <a:bodyPr>
            <a:normAutofit/>
          </a:bodyPr>
          <a:lstStyle/>
          <a:p>
            <a:r>
              <a:rPr lang="en-US" b="1" dirty="0">
                <a:solidFill>
                  <a:srgbClr val="C4FDFC"/>
                </a:solidFill>
              </a:rPr>
              <a:t>Analyzing Data (3)</a:t>
            </a:r>
            <a:endParaRPr lang="en-US" dirty="0">
              <a:solidFill>
                <a:srgbClr val="C4FDFC"/>
              </a:solidFill>
            </a:endParaRPr>
          </a:p>
        </p:txBody>
      </p:sp>
      <p:sp>
        <p:nvSpPr>
          <p:cNvPr id="3" name="Content Placeholder 2">
            <a:extLst>
              <a:ext uri="{FF2B5EF4-FFF2-40B4-BE49-F238E27FC236}">
                <a16:creationId xmlns:a16="http://schemas.microsoft.com/office/drawing/2014/main" id="{0ADE1B85-1150-4327-A826-86CCB2EBE27E}"/>
              </a:ext>
            </a:extLst>
          </p:cNvPr>
          <p:cNvSpPr>
            <a:spLocks noGrp="1"/>
          </p:cNvSpPr>
          <p:nvPr>
            <p:ph idx="1"/>
          </p:nvPr>
        </p:nvSpPr>
        <p:spPr>
          <a:xfrm>
            <a:off x="152400" y="1609545"/>
            <a:ext cx="12491049" cy="5677259"/>
          </a:xfrm>
        </p:spPr>
        <p:txBody>
          <a:bodyPr vert="horz" lIns="91440" tIns="45720" rIns="91440" bIns="45720" rtlCol="0" anchor="t">
            <a:normAutofit/>
          </a:bodyPr>
          <a:lstStyle/>
          <a:p>
            <a:pPr marL="0" indent="0">
              <a:buNone/>
            </a:pPr>
            <a:endParaRPr lang="en-US" dirty="0"/>
          </a:p>
          <a:p>
            <a:pPr marL="0" indent="0">
              <a:buNone/>
            </a:pPr>
            <a:r>
              <a:rPr lang="en-US" dirty="0"/>
              <a:t>The annual plan for the PSE shall include:</a:t>
            </a:r>
          </a:p>
          <a:p>
            <a:pPr marL="457200" lvl="1" indent="0">
              <a:lnSpc>
                <a:spcPct val="107000"/>
              </a:lnSpc>
              <a:spcBef>
                <a:spcPts val="3000"/>
              </a:spcBef>
              <a:buNone/>
              <a:tabLst>
                <a:tab pos="914400" algn="l"/>
              </a:tabLst>
            </a:pPr>
            <a:r>
              <a:rPr lang="en-US" sz="3200" dirty="0">
                <a:ea typeface="Calibri"/>
                <a:cs typeface="Times New Roman"/>
              </a:rPr>
              <a:t>An assessment of the program by parents using the Desired Results Parent Survey or applicable parent survey.</a:t>
            </a:r>
            <a:endParaRPr lang="en-US" sz="3200"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EE1F5F-F784-4603-AF53-445D654D3259}"/>
              </a:ext>
            </a:extLst>
          </p:cNvPr>
          <p:cNvSpPr>
            <a:spLocks noGrp="1"/>
          </p:cNvSpPr>
          <p:nvPr>
            <p:ph type="sldNum" sz="quarter" idx="10"/>
          </p:nvPr>
        </p:nvSpPr>
        <p:spPr/>
        <p:txBody>
          <a:bodyPr/>
          <a:lstStyle/>
          <a:p>
            <a:fld id="{7D766DFC-3A80-4B23-8F34-5E6B9B8F3ED1}" type="slidenum">
              <a:rPr lang="en-US" smtClean="0"/>
              <a:pPr/>
              <a:t>21</a:t>
            </a:fld>
            <a:endParaRPr lang="en-US" dirty="0"/>
          </a:p>
        </p:txBody>
      </p:sp>
    </p:spTree>
    <p:extLst>
      <p:ext uri="{BB962C8B-B14F-4D97-AF65-F5344CB8AC3E}">
        <p14:creationId xmlns:p14="http://schemas.microsoft.com/office/powerpoint/2010/main" val="298089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D790-06C5-4C1E-9406-5284EB55CA2E}"/>
              </a:ext>
            </a:extLst>
          </p:cNvPr>
          <p:cNvSpPr>
            <a:spLocks noGrp="1"/>
          </p:cNvSpPr>
          <p:nvPr>
            <p:ph type="ctrTitle"/>
          </p:nvPr>
        </p:nvSpPr>
        <p:spPr>
          <a:xfrm>
            <a:off x="1032387" y="2035277"/>
            <a:ext cx="9763432" cy="2308123"/>
          </a:xfrm>
        </p:spPr>
        <p:txBody>
          <a:bodyPr>
            <a:normAutofit/>
          </a:bodyPr>
          <a:lstStyle/>
          <a:p>
            <a:r>
              <a:rPr lang="en-US" b="1" dirty="0">
                <a:solidFill>
                  <a:srgbClr val="C4FDFC"/>
                </a:solidFill>
              </a:rPr>
              <a:t>Completing the 2023-24 PSE</a:t>
            </a:r>
          </a:p>
        </p:txBody>
      </p:sp>
      <p:sp>
        <p:nvSpPr>
          <p:cNvPr id="3" name="Slide Number Placeholder 2">
            <a:extLst>
              <a:ext uri="{FF2B5EF4-FFF2-40B4-BE49-F238E27FC236}">
                <a16:creationId xmlns:a16="http://schemas.microsoft.com/office/drawing/2014/main" id="{EFA8738F-6A5B-4BC2-AFF7-3E0586003B73}"/>
              </a:ext>
            </a:extLst>
          </p:cNvPr>
          <p:cNvSpPr>
            <a:spLocks noGrp="1"/>
          </p:cNvSpPr>
          <p:nvPr>
            <p:ph type="sldNum" sz="quarter" idx="10"/>
          </p:nvPr>
        </p:nvSpPr>
        <p:spPr/>
        <p:txBody>
          <a:bodyPr/>
          <a:lstStyle/>
          <a:p>
            <a:fld id="{DEE69842-7252-4EFC-9235-C1FD55AB08D6}" type="slidenum">
              <a:rPr lang="en-US" smtClean="0"/>
              <a:pPr/>
              <a:t>22</a:t>
            </a:fld>
            <a:endParaRPr lang="en-US" dirty="0"/>
          </a:p>
        </p:txBody>
      </p:sp>
    </p:spTree>
    <p:extLst>
      <p:ext uri="{BB962C8B-B14F-4D97-AF65-F5344CB8AC3E}">
        <p14:creationId xmlns:p14="http://schemas.microsoft.com/office/powerpoint/2010/main" val="81054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F64E-0983-4D56-8113-EE5D71899D54}"/>
              </a:ext>
            </a:extLst>
          </p:cNvPr>
          <p:cNvSpPr>
            <a:spLocks noGrp="1"/>
          </p:cNvSpPr>
          <p:nvPr>
            <p:ph type="title"/>
          </p:nvPr>
        </p:nvSpPr>
        <p:spPr/>
        <p:txBody>
          <a:bodyPr/>
          <a:lstStyle/>
          <a:p>
            <a:r>
              <a:rPr lang="en-US" dirty="0">
                <a:cs typeface="Arial"/>
              </a:rPr>
              <a:t>Program Self-Evaluation Coversheet</a:t>
            </a:r>
          </a:p>
        </p:txBody>
      </p:sp>
      <p:sp>
        <p:nvSpPr>
          <p:cNvPr id="4" name="Slide Number Placeholder 3">
            <a:extLst>
              <a:ext uri="{FF2B5EF4-FFF2-40B4-BE49-F238E27FC236}">
                <a16:creationId xmlns:a16="http://schemas.microsoft.com/office/drawing/2014/main" id="{673481E4-FBF7-488F-895D-953E958A1EA9}"/>
              </a:ext>
            </a:extLst>
          </p:cNvPr>
          <p:cNvSpPr>
            <a:spLocks noGrp="1"/>
          </p:cNvSpPr>
          <p:nvPr>
            <p:ph type="sldNum" sz="quarter" idx="10"/>
          </p:nvPr>
        </p:nvSpPr>
        <p:spPr/>
        <p:txBody>
          <a:bodyPr/>
          <a:lstStyle/>
          <a:p>
            <a:fld id="{0C39CDE4-793C-4482-9A56-1E540F859475}" type="slidenum">
              <a:rPr lang="en-US" smtClean="0"/>
              <a:pPr/>
              <a:t>23</a:t>
            </a:fld>
            <a:endParaRPr lang="en-US" dirty="0"/>
          </a:p>
        </p:txBody>
      </p:sp>
      <p:sp>
        <p:nvSpPr>
          <p:cNvPr id="5" name="Content Placeholder 4">
            <a:extLst>
              <a:ext uri="{FF2B5EF4-FFF2-40B4-BE49-F238E27FC236}">
                <a16:creationId xmlns:a16="http://schemas.microsoft.com/office/drawing/2014/main" id="{33F92D31-8B02-465F-67A9-0781328AB98D}"/>
              </a:ext>
            </a:extLst>
          </p:cNvPr>
          <p:cNvSpPr>
            <a:spLocks noGrp="1"/>
          </p:cNvSpPr>
          <p:nvPr>
            <p:ph idx="1"/>
          </p:nvPr>
        </p:nvSpPr>
        <p:spPr/>
        <p:txBody>
          <a:bodyPr>
            <a:normAutofit/>
          </a:bodyPr>
          <a:lstStyle/>
          <a:p>
            <a:r>
              <a:rPr lang="en-US" sz="2400" dirty="0"/>
              <a:t>For Fiscal Year (FY) 2023-24, California State Preschool contractors (CSPP) contractors will use the Early Education Division’s Program Instrument (PI) to conduct the FY 23-24 Program Self-Evaluation (PSE) and will complete the following questions to satisfy the submission requirements for the PSE. The PSE will identify how programs met or did not meet the contract terms and conditions of the CSPP contract.</a:t>
            </a:r>
          </a:p>
          <a:p>
            <a:r>
              <a:rPr lang="en-US" sz="2400" dirty="0"/>
              <a:t>Along with responses for items 1-20 in the PI, contractors will include a written list of tasks needed to modify the program in order to address all areas identified through the PSE process as needing improvement, including how those will be addressed in a timely manner, and/or procedures for the ongoing monitoring of the program to ensure that areas of the program that are satisfactory continue to meet standards.</a:t>
            </a:r>
          </a:p>
          <a:p>
            <a:r>
              <a:rPr lang="en-US" sz="2400" b="1" dirty="0"/>
              <a:t>All components of this PSE must be completed.</a:t>
            </a:r>
          </a:p>
        </p:txBody>
      </p:sp>
    </p:spTree>
    <p:extLst>
      <p:ext uri="{BB962C8B-B14F-4D97-AF65-F5344CB8AC3E}">
        <p14:creationId xmlns:p14="http://schemas.microsoft.com/office/powerpoint/2010/main" val="336069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768D-E60E-DB96-280C-7CB0DA96B428}"/>
              </a:ext>
            </a:extLst>
          </p:cNvPr>
          <p:cNvSpPr>
            <a:spLocks noGrp="1"/>
          </p:cNvSpPr>
          <p:nvPr>
            <p:ph type="title"/>
          </p:nvPr>
        </p:nvSpPr>
        <p:spPr/>
        <p:txBody>
          <a:bodyPr/>
          <a:lstStyle/>
          <a:p>
            <a:r>
              <a:rPr lang="en-US" dirty="0">
                <a:cs typeface="Arial"/>
              </a:rPr>
              <a:t>Program Self-Evaluation Coversheet (2)</a:t>
            </a:r>
            <a:endParaRPr lang="en-US" dirty="0"/>
          </a:p>
        </p:txBody>
      </p:sp>
      <p:sp>
        <p:nvSpPr>
          <p:cNvPr id="4" name="Slide Number Placeholder 3">
            <a:extLst>
              <a:ext uri="{FF2B5EF4-FFF2-40B4-BE49-F238E27FC236}">
                <a16:creationId xmlns:a16="http://schemas.microsoft.com/office/drawing/2014/main" id="{618A449D-C521-BB22-231F-E825F9E1C22A}"/>
              </a:ext>
            </a:extLst>
          </p:cNvPr>
          <p:cNvSpPr>
            <a:spLocks noGrp="1"/>
          </p:cNvSpPr>
          <p:nvPr>
            <p:ph type="sldNum" sz="quarter" idx="10"/>
          </p:nvPr>
        </p:nvSpPr>
        <p:spPr/>
        <p:txBody>
          <a:bodyPr/>
          <a:lstStyle/>
          <a:p>
            <a:fld id="{0C39CDE4-793C-4482-9A56-1E540F859475}" type="slidenum">
              <a:rPr lang="en-US" smtClean="0"/>
              <a:pPr/>
              <a:t>24</a:t>
            </a:fld>
            <a:endParaRPr lang="en-US" dirty="0"/>
          </a:p>
        </p:txBody>
      </p:sp>
      <p:sp>
        <p:nvSpPr>
          <p:cNvPr id="6" name="Content Placeholder 5">
            <a:extLst>
              <a:ext uri="{FF2B5EF4-FFF2-40B4-BE49-F238E27FC236}">
                <a16:creationId xmlns:a16="http://schemas.microsoft.com/office/drawing/2014/main" id="{ED053A38-B23C-5C98-5FF8-0D6C25333B23}"/>
              </a:ext>
            </a:extLst>
          </p:cNvPr>
          <p:cNvSpPr>
            <a:spLocks noGrp="1"/>
          </p:cNvSpPr>
          <p:nvPr>
            <p:ph idx="1"/>
          </p:nvPr>
        </p:nvSpPr>
        <p:spPr/>
        <p:txBody>
          <a:bodyPr>
            <a:normAutofit/>
          </a:bodyPr>
          <a:lstStyle/>
          <a:p>
            <a:r>
              <a:rPr lang="en-US" sz="2400" dirty="0"/>
              <a:t>It is highly recommended to download the latest version of Adobe Reader to ensure access to the FY 2023-24 PSE form EED-4000.</a:t>
            </a:r>
          </a:p>
          <a:p>
            <a:r>
              <a:rPr lang="en-US" sz="2400" dirty="0"/>
              <a:t>All CSPP contractors are required to compete the PSE. </a:t>
            </a:r>
          </a:p>
          <a:p>
            <a:r>
              <a:rPr lang="en-US" sz="2400" dirty="0"/>
              <a:t>Please have one (1) staff member submit the PSE on behalf of your CSPP agency no later than </a:t>
            </a:r>
            <a:r>
              <a:rPr lang="en-US" sz="2400" b="1" dirty="0"/>
              <a:t>5:00pm on Monday, June 3, 2024.</a:t>
            </a:r>
          </a:p>
          <a:p>
            <a:r>
              <a:rPr lang="en-US" sz="2400" dirty="0"/>
              <a:t>All questions are required unless stated otherwise.</a:t>
            </a:r>
          </a:p>
          <a:p>
            <a:r>
              <a:rPr lang="en-US" sz="2400" dirty="0"/>
              <a:t>Email the signed PSE, including additional sheets that answer any PSE questions, together to </a:t>
            </a:r>
            <a:r>
              <a:rPr lang="en-US" sz="2400" dirty="0">
                <a:hlinkClick r:id="rId3"/>
              </a:rPr>
              <a:t>PSEFY2324@cde.ca.gov</a:t>
            </a:r>
            <a:r>
              <a:rPr lang="en-US" sz="2400" dirty="0"/>
              <a:t>, using the FY and the contractor’s legal name in the subject line (e.g., PSE 23-24 XYZ School  District).</a:t>
            </a:r>
          </a:p>
        </p:txBody>
      </p:sp>
    </p:spTree>
    <p:extLst>
      <p:ext uri="{BB962C8B-B14F-4D97-AF65-F5344CB8AC3E}">
        <p14:creationId xmlns:p14="http://schemas.microsoft.com/office/powerpoint/2010/main" val="116294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2389-DC41-AE72-61C7-B1EAA9B79742}"/>
              </a:ext>
            </a:extLst>
          </p:cNvPr>
          <p:cNvSpPr>
            <a:spLocks noGrp="1"/>
          </p:cNvSpPr>
          <p:nvPr>
            <p:ph type="title"/>
          </p:nvPr>
        </p:nvSpPr>
        <p:spPr/>
        <p:txBody>
          <a:bodyPr/>
          <a:lstStyle/>
          <a:p>
            <a:r>
              <a:rPr lang="en-US" dirty="0">
                <a:cs typeface="Arial"/>
              </a:rPr>
              <a:t>Program Self-Evaluation Coversheet (3)</a:t>
            </a:r>
            <a:endParaRPr lang="en-US" dirty="0"/>
          </a:p>
        </p:txBody>
      </p:sp>
      <p:sp>
        <p:nvSpPr>
          <p:cNvPr id="3" name="Content Placeholder 2">
            <a:extLst>
              <a:ext uri="{FF2B5EF4-FFF2-40B4-BE49-F238E27FC236}">
                <a16:creationId xmlns:a16="http://schemas.microsoft.com/office/drawing/2014/main" id="{527FC6AC-B789-FD00-D849-6C698F607E88}"/>
              </a:ext>
            </a:extLst>
          </p:cNvPr>
          <p:cNvSpPr>
            <a:spLocks noGrp="1"/>
          </p:cNvSpPr>
          <p:nvPr>
            <p:ph idx="1"/>
          </p:nvPr>
        </p:nvSpPr>
        <p:spPr/>
        <p:txBody>
          <a:bodyPr>
            <a:normAutofit/>
          </a:bodyPr>
          <a:lstStyle/>
          <a:p>
            <a:endParaRPr lang="en-US" dirty="0"/>
          </a:p>
          <a:p>
            <a:r>
              <a:rPr lang="en-US" dirty="0"/>
              <a:t>Complete the following information under Agency Information:</a:t>
            </a:r>
          </a:p>
          <a:p>
            <a:pPr marL="0" indent="0">
              <a:buNone/>
            </a:pPr>
            <a:endParaRPr lang="en-US" dirty="0"/>
          </a:p>
          <a:p>
            <a:pPr lvl="1"/>
            <a:r>
              <a:rPr lang="en-US" sz="3200" dirty="0"/>
              <a:t>Enter Contractor Legal Name (Full spelling of Legal Name only. Acronyms or site names are not acceptable)</a:t>
            </a:r>
          </a:p>
          <a:p>
            <a:pPr lvl="1"/>
            <a:r>
              <a:rPr lang="en-US" sz="3200" dirty="0"/>
              <a:t>Enter your four or five digit Vendor Number</a:t>
            </a:r>
          </a:p>
          <a:p>
            <a:pPr lvl="1"/>
            <a:r>
              <a:rPr lang="en-US" sz="3200" dirty="0"/>
              <a:t>Select your Lead County using the drop box</a:t>
            </a:r>
          </a:p>
          <a:p>
            <a:pPr lvl="1"/>
            <a:r>
              <a:rPr lang="en-US" sz="3200" dirty="0"/>
              <a:t>Select the Service Planning Area (For Los Angeles Counties only) using the drop box.</a:t>
            </a:r>
          </a:p>
        </p:txBody>
      </p:sp>
      <p:sp>
        <p:nvSpPr>
          <p:cNvPr id="4" name="Slide Number Placeholder 3">
            <a:extLst>
              <a:ext uri="{FF2B5EF4-FFF2-40B4-BE49-F238E27FC236}">
                <a16:creationId xmlns:a16="http://schemas.microsoft.com/office/drawing/2014/main" id="{CD695585-D20D-9598-B31F-D7B26763EA58}"/>
              </a:ext>
            </a:extLst>
          </p:cNvPr>
          <p:cNvSpPr>
            <a:spLocks noGrp="1"/>
          </p:cNvSpPr>
          <p:nvPr>
            <p:ph type="sldNum" sz="quarter" idx="10"/>
          </p:nvPr>
        </p:nvSpPr>
        <p:spPr/>
        <p:txBody>
          <a:bodyPr/>
          <a:lstStyle/>
          <a:p>
            <a:fld id="{0C39CDE4-793C-4482-9A56-1E540F859475}" type="slidenum">
              <a:rPr lang="en-US" smtClean="0"/>
              <a:pPr/>
              <a:t>25</a:t>
            </a:fld>
            <a:endParaRPr lang="en-US" dirty="0"/>
          </a:p>
        </p:txBody>
      </p:sp>
    </p:spTree>
    <p:extLst>
      <p:ext uri="{BB962C8B-B14F-4D97-AF65-F5344CB8AC3E}">
        <p14:creationId xmlns:p14="http://schemas.microsoft.com/office/powerpoint/2010/main" val="254784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F64E-0983-4D56-8113-EE5D71899D54}"/>
              </a:ext>
            </a:extLst>
          </p:cNvPr>
          <p:cNvSpPr>
            <a:spLocks noGrp="1"/>
          </p:cNvSpPr>
          <p:nvPr>
            <p:ph type="title"/>
          </p:nvPr>
        </p:nvSpPr>
        <p:spPr>
          <a:xfrm>
            <a:off x="152400" y="203800"/>
            <a:ext cx="11887200" cy="913334"/>
          </a:xfrm>
        </p:spPr>
        <p:txBody>
          <a:bodyPr/>
          <a:lstStyle/>
          <a:p>
            <a:r>
              <a:rPr lang="en-US" dirty="0">
                <a:cs typeface="Arial"/>
              </a:rPr>
              <a:t>Program Self-Evaluation Coversheet (4) </a:t>
            </a:r>
          </a:p>
        </p:txBody>
      </p:sp>
      <p:sp>
        <p:nvSpPr>
          <p:cNvPr id="4" name="Slide Number Placeholder 3">
            <a:extLst>
              <a:ext uri="{FF2B5EF4-FFF2-40B4-BE49-F238E27FC236}">
                <a16:creationId xmlns:a16="http://schemas.microsoft.com/office/drawing/2014/main" id="{673481E4-FBF7-488F-895D-953E958A1EA9}"/>
              </a:ext>
            </a:extLst>
          </p:cNvPr>
          <p:cNvSpPr>
            <a:spLocks noGrp="1"/>
          </p:cNvSpPr>
          <p:nvPr>
            <p:ph type="sldNum" sz="quarter" idx="10"/>
          </p:nvPr>
        </p:nvSpPr>
        <p:spPr/>
        <p:txBody>
          <a:bodyPr/>
          <a:lstStyle/>
          <a:p>
            <a:fld id="{0C39CDE4-793C-4482-9A56-1E540F859475}" type="slidenum">
              <a:rPr lang="en-US" dirty="0" smtClean="0"/>
              <a:pPr/>
              <a:t>26</a:t>
            </a:fld>
            <a:endParaRPr lang="en-US" dirty="0"/>
          </a:p>
        </p:txBody>
      </p:sp>
      <p:sp>
        <p:nvSpPr>
          <p:cNvPr id="6" name="Content Placeholder 5">
            <a:extLst>
              <a:ext uri="{FF2B5EF4-FFF2-40B4-BE49-F238E27FC236}">
                <a16:creationId xmlns:a16="http://schemas.microsoft.com/office/drawing/2014/main" id="{78E1D6BE-2D34-4DA8-5B36-2A5644A5708B}"/>
              </a:ext>
            </a:extLst>
          </p:cNvPr>
          <p:cNvSpPr>
            <a:spLocks noGrp="1"/>
          </p:cNvSpPr>
          <p:nvPr>
            <p:ph idx="1"/>
          </p:nvPr>
        </p:nvSpPr>
        <p:spPr>
          <a:xfrm>
            <a:off x="152400" y="1360898"/>
            <a:ext cx="11887200" cy="5015901"/>
          </a:xfrm>
        </p:spPr>
        <p:txBody>
          <a:bodyPr>
            <a:normAutofit/>
          </a:bodyPr>
          <a:lstStyle/>
          <a:p>
            <a:endParaRPr lang="en-US" sz="2400" dirty="0"/>
          </a:p>
          <a:p>
            <a:r>
              <a:rPr lang="en-US" dirty="0"/>
              <a:t>Complete the Contact Information for Executive or Program Director</a:t>
            </a:r>
          </a:p>
          <a:p>
            <a:endParaRPr lang="en-US" dirty="0"/>
          </a:p>
          <a:p>
            <a:pPr lvl="1"/>
            <a:r>
              <a:rPr lang="en-US" dirty="0"/>
              <a:t>Choose Agency Role of Contact Person using the drop box</a:t>
            </a:r>
          </a:p>
          <a:p>
            <a:pPr lvl="1"/>
            <a:r>
              <a:rPr lang="en-US" dirty="0"/>
              <a:t>First name of Executive or Program Director</a:t>
            </a:r>
          </a:p>
          <a:p>
            <a:pPr lvl="1"/>
            <a:r>
              <a:rPr lang="en-US" dirty="0"/>
              <a:t>Last name of Executive or Program Director</a:t>
            </a:r>
          </a:p>
          <a:p>
            <a:pPr lvl="1"/>
            <a:r>
              <a:rPr lang="en-US" dirty="0"/>
              <a:t>Email Address of Executive or Program Director</a:t>
            </a:r>
          </a:p>
          <a:p>
            <a:pPr lvl="1"/>
            <a:r>
              <a:rPr lang="en-US" dirty="0"/>
              <a:t>Phone Number of Executive or Program Director</a:t>
            </a:r>
          </a:p>
          <a:p>
            <a:endParaRPr lang="en-US" sz="2400" dirty="0"/>
          </a:p>
        </p:txBody>
      </p:sp>
    </p:spTree>
    <p:extLst>
      <p:ext uri="{BB962C8B-B14F-4D97-AF65-F5344CB8AC3E}">
        <p14:creationId xmlns:p14="http://schemas.microsoft.com/office/powerpoint/2010/main" val="4485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4459-43D7-7A46-CE1B-2568764615F4}"/>
              </a:ext>
            </a:extLst>
          </p:cNvPr>
          <p:cNvSpPr>
            <a:spLocks noGrp="1"/>
          </p:cNvSpPr>
          <p:nvPr>
            <p:ph type="title"/>
          </p:nvPr>
        </p:nvSpPr>
        <p:spPr>
          <a:xfrm>
            <a:off x="152400" y="203799"/>
            <a:ext cx="11887200" cy="995081"/>
          </a:xfrm>
        </p:spPr>
        <p:txBody>
          <a:bodyPr/>
          <a:lstStyle/>
          <a:p>
            <a:r>
              <a:rPr lang="en-US" dirty="0">
                <a:cs typeface="Arial"/>
              </a:rPr>
              <a:t>Program Self-Evaluation Coversheet (5) </a:t>
            </a:r>
            <a:endParaRPr lang="en-US" dirty="0"/>
          </a:p>
        </p:txBody>
      </p:sp>
      <p:sp>
        <p:nvSpPr>
          <p:cNvPr id="3" name="Content Placeholder 2">
            <a:extLst>
              <a:ext uri="{FF2B5EF4-FFF2-40B4-BE49-F238E27FC236}">
                <a16:creationId xmlns:a16="http://schemas.microsoft.com/office/drawing/2014/main" id="{D3CF035E-726E-AA89-075E-B3D23C7BAB66}"/>
              </a:ext>
            </a:extLst>
          </p:cNvPr>
          <p:cNvSpPr>
            <a:spLocks noGrp="1"/>
          </p:cNvSpPr>
          <p:nvPr>
            <p:ph idx="1"/>
          </p:nvPr>
        </p:nvSpPr>
        <p:spPr>
          <a:xfrm>
            <a:off x="152400" y="1198880"/>
            <a:ext cx="11887200" cy="5455321"/>
          </a:xfrm>
        </p:spPr>
        <p:txBody>
          <a:bodyPr>
            <a:normAutofit/>
          </a:bodyPr>
          <a:lstStyle/>
          <a:p>
            <a:r>
              <a:rPr lang="en-US" dirty="0"/>
              <a:t>Statement of Completion</a:t>
            </a:r>
            <a:r>
              <a:rPr lang="en-US" sz="2800" dirty="0"/>
              <a:t>:</a:t>
            </a:r>
            <a:br>
              <a:rPr lang="en-US" sz="900" dirty="0"/>
            </a:br>
            <a:endParaRPr lang="en-US" sz="2800" dirty="0"/>
          </a:p>
          <a:p>
            <a:pPr marL="0" indent="0">
              <a:buNone/>
            </a:pPr>
            <a:r>
              <a:rPr lang="en-US" sz="2400" i="1" dirty="0"/>
              <a:t>By providing an electronic signature, I certify that an annual plan has been developed and implemented for the Program Self-Evaluation (PSE) that includes the use of the Program (PI), the Desired Results Parent Survey, and the Desired Results Development Profile and age-appropriate Environment Rating Scales for all applicable contract types, per California Code of Regulations, Title 5 (5 CCR0, Section 17709. I also certify that all documents required as part of the PSE have been completed and are available for review and/or for submittal upon request.</a:t>
            </a:r>
          </a:p>
          <a:p>
            <a:pPr marL="0" indent="0">
              <a:buNone/>
            </a:pPr>
            <a:endParaRPr lang="en-US" sz="2400" i="1" dirty="0"/>
          </a:p>
          <a:p>
            <a:pPr lvl="1"/>
            <a:r>
              <a:rPr lang="en-US" sz="2400" i="1" dirty="0">
                <a:hlinkClick r:id="rId2"/>
              </a:rPr>
              <a:t>The Program Instrument</a:t>
            </a:r>
            <a:r>
              <a:rPr lang="en-US" sz="2400" i="1" dirty="0"/>
              <a:t> including Items 1 through 20, as applicable, was used to complete the PSE; and</a:t>
            </a:r>
          </a:p>
          <a:p>
            <a:pPr lvl="1"/>
            <a:r>
              <a:rPr lang="en-US" sz="2400" i="1" dirty="0"/>
              <a:t>Staff and board members were involved in the PSE process</a:t>
            </a:r>
          </a:p>
          <a:p>
            <a:pPr lvl="1"/>
            <a:endParaRPr lang="en-US" sz="2400" i="1" dirty="0"/>
          </a:p>
        </p:txBody>
      </p:sp>
      <p:sp>
        <p:nvSpPr>
          <p:cNvPr id="4" name="Slide Number Placeholder 3">
            <a:extLst>
              <a:ext uri="{FF2B5EF4-FFF2-40B4-BE49-F238E27FC236}">
                <a16:creationId xmlns:a16="http://schemas.microsoft.com/office/drawing/2014/main" id="{2AFA2C26-7B07-5F32-51A7-AD7250BFBB12}"/>
              </a:ext>
            </a:extLst>
          </p:cNvPr>
          <p:cNvSpPr>
            <a:spLocks noGrp="1"/>
          </p:cNvSpPr>
          <p:nvPr>
            <p:ph type="sldNum" sz="quarter" idx="10"/>
          </p:nvPr>
        </p:nvSpPr>
        <p:spPr/>
        <p:txBody>
          <a:bodyPr/>
          <a:lstStyle/>
          <a:p>
            <a:fld id="{0C39CDE4-793C-4482-9A56-1E540F859475}" type="slidenum">
              <a:rPr lang="en-US" smtClean="0"/>
              <a:pPr/>
              <a:t>27</a:t>
            </a:fld>
            <a:endParaRPr lang="en-US" dirty="0"/>
          </a:p>
        </p:txBody>
      </p:sp>
    </p:spTree>
    <p:extLst>
      <p:ext uri="{BB962C8B-B14F-4D97-AF65-F5344CB8AC3E}">
        <p14:creationId xmlns:p14="http://schemas.microsoft.com/office/powerpoint/2010/main" val="1384466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2C33-7776-F500-2658-33B4F2A32707}"/>
              </a:ext>
            </a:extLst>
          </p:cNvPr>
          <p:cNvSpPr>
            <a:spLocks noGrp="1"/>
          </p:cNvSpPr>
          <p:nvPr>
            <p:ph type="title"/>
          </p:nvPr>
        </p:nvSpPr>
        <p:spPr/>
        <p:txBody>
          <a:bodyPr/>
          <a:lstStyle/>
          <a:p>
            <a:r>
              <a:rPr lang="en-US" dirty="0">
                <a:cs typeface="Arial"/>
              </a:rPr>
              <a:t>Program Self-Evaluation Coversheet (6) </a:t>
            </a:r>
            <a:endParaRPr lang="en-US" dirty="0"/>
          </a:p>
        </p:txBody>
      </p:sp>
      <p:sp>
        <p:nvSpPr>
          <p:cNvPr id="3" name="Content Placeholder 2">
            <a:extLst>
              <a:ext uri="{FF2B5EF4-FFF2-40B4-BE49-F238E27FC236}">
                <a16:creationId xmlns:a16="http://schemas.microsoft.com/office/drawing/2014/main" id="{B7E632A0-44CD-5924-5537-955EFDE6C5B9}"/>
              </a:ext>
            </a:extLst>
          </p:cNvPr>
          <p:cNvSpPr>
            <a:spLocks noGrp="1"/>
          </p:cNvSpPr>
          <p:nvPr>
            <p:ph idx="1"/>
          </p:nvPr>
        </p:nvSpPr>
        <p:spPr/>
        <p:txBody>
          <a:bodyPr/>
          <a:lstStyle/>
          <a:p>
            <a:r>
              <a:rPr lang="en-US" b="1" i="1" dirty="0"/>
              <a:t>Reminder: All </a:t>
            </a:r>
            <a:r>
              <a:rPr lang="en-US" i="1" dirty="0"/>
              <a:t>supporting documents required as part of the PSE (see Statement of Completion) are to be kept on site and </a:t>
            </a:r>
            <a:r>
              <a:rPr lang="en-US" b="1" i="1" dirty="0"/>
              <a:t>shall not be included </a:t>
            </a:r>
            <a:r>
              <a:rPr lang="en-US" i="1" dirty="0"/>
              <a:t>with the submission of the PSE.</a:t>
            </a:r>
          </a:p>
          <a:p>
            <a:pPr marL="0" indent="0">
              <a:buNone/>
            </a:pPr>
            <a:endParaRPr lang="en-US" i="1" dirty="0"/>
          </a:p>
          <a:p>
            <a:r>
              <a:rPr lang="en-US" dirty="0"/>
              <a:t>Respondent Signature, and</a:t>
            </a:r>
          </a:p>
          <a:p>
            <a:r>
              <a:rPr lang="en-US" dirty="0"/>
              <a:t>Submission Date: in a (MM/DD/YYYY) format.</a:t>
            </a:r>
          </a:p>
        </p:txBody>
      </p:sp>
      <p:sp>
        <p:nvSpPr>
          <p:cNvPr id="4" name="Slide Number Placeholder 3">
            <a:extLst>
              <a:ext uri="{FF2B5EF4-FFF2-40B4-BE49-F238E27FC236}">
                <a16:creationId xmlns:a16="http://schemas.microsoft.com/office/drawing/2014/main" id="{BAD9EF0D-5E6F-E445-D946-5884734A60B0}"/>
              </a:ext>
            </a:extLst>
          </p:cNvPr>
          <p:cNvSpPr>
            <a:spLocks noGrp="1"/>
          </p:cNvSpPr>
          <p:nvPr>
            <p:ph type="sldNum" sz="quarter" idx="10"/>
          </p:nvPr>
        </p:nvSpPr>
        <p:spPr/>
        <p:txBody>
          <a:bodyPr/>
          <a:lstStyle/>
          <a:p>
            <a:fld id="{0C39CDE4-793C-4482-9A56-1E540F859475}" type="slidenum">
              <a:rPr lang="en-US" smtClean="0"/>
              <a:pPr/>
              <a:t>28</a:t>
            </a:fld>
            <a:endParaRPr lang="en-US" dirty="0"/>
          </a:p>
        </p:txBody>
      </p:sp>
    </p:spTree>
    <p:extLst>
      <p:ext uri="{BB962C8B-B14F-4D97-AF65-F5344CB8AC3E}">
        <p14:creationId xmlns:p14="http://schemas.microsoft.com/office/powerpoint/2010/main" val="3441681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5ADC-EFDA-4EB9-890C-5C9C16BE8930}"/>
              </a:ext>
            </a:extLst>
          </p:cNvPr>
          <p:cNvSpPr>
            <a:spLocks noGrp="1"/>
          </p:cNvSpPr>
          <p:nvPr>
            <p:ph type="title"/>
          </p:nvPr>
        </p:nvSpPr>
        <p:spPr>
          <a:xfrm>
            <a:off x="190500" y="203800"/>
            <a:ext cx="11849100" cy="951384"/>
          </a:xfrm>
        </p:spPr>
        <p:txBody>
          <a:bodyPr>
            <a:normAutofit/>
          </a:bodyPr>
          <a:lstStyle/>
          <a:p>
            <a:r>
              <a:rPr lang="en-US" sz="4000" b="1" dirty="0">
                <a:solidFill>
                  <a:srgbClr val="C4FDFC"/>
                </a:solidFill>
                <a:cs typeface="Arial"/>
              </a:rPr>
              <a:t>Staff and Board Member Participation</a:t>
            </a:r>
          </a:p>
        </p:txBody>
      </p:sp>
      <p:sp>
        <p:nvSpPr>
          <p:cNvPr id="3" name="Content Placeholder 2">
            <a:extLst>
              <a:ext uri="{FF2B5EF4-FFF2-40B4-BE49-F238E27FC236}">
                <a16:creationId xmlns:a16="http://schemas.microsoft.com/office/drawing/2014/main" id="{32DB84CB-6EEA-892A-DAB8-D79A30BBFE6D}"/>
              </a:ext>
            </a:extLst>
          </p:cNvPr>
          <p:cNvSpPr>
            <a:spLocks noGrp="1"/>
          </p:cNvSpPr>
          <p:nvPr>
            <p:ph idx="1"/>
          </p:nvPr>
        </p:nvSpPr>
        <p:spPr>
          <a:xfrm>
            <a:off x="190500" y="1155183"/>
            <a:ext cx="11810999" cy="5306549"/>
          </a:xfrm>
        </p:spPr>
        <p:txBody>
          <a:bodyPr vert="horz" lIns="91440" tIns="45720" rIns="91440" bIns="45720" rtlCol="0" anchor="t">
            <a:noAutofit/>
          </a:bodyPr>
          <a:lstStyle/>
          <a:p>
            <a:pPr>
              <a:lnSpc>
                <a:spcPct val="100000"/>
              </a:lnSpc>
              <a:spcBef>
                <a:spcPts val="0"/>
              </a:spcBef>
            </a:pPr>
            <a:r>
              <a:rPr lang="en-US" sz="2400" dirty="0">
                <a:cs typeface="Arial"/>
              </a:rPr>
              <a:t>The preschool staff, along with board members, have been meeting to discuss the process of assessing the program. They have established a comprehensive process and have analyzed the results of the Contract Monitoring and reporting process. This analysis included the evaluation of various metrics, such as the Desired Results Developmental Profiles, environment rating scales, and parent surveys. Based on the findings, the team has developed a task list to address all areas identified in the analysis that require improvement. The purpose of these tasks is to modify the program to meet the required standards.  </a:t>
            </a:r>
            <a:endParaRPr lang="en-US" dirty="0"/>
          </a:p>
          <a:p>
            <a:pPr marL="0" indent="0">
              <a:lnSpc>
                <a:spcPct val="100000"/>
              </a:lnSpc>
              <a:spcBef>
                <a:spcPts val="0"/>
              </a:spcBef>
              <a:buNone/>
            </a:pPr>
            <a:endParaRPr lang="en-US" sz="2400" dirty="0">
              <a:cs typeface="Arial"/>
            </a:endParaRPr>
          </a:p>
          <a:p>
            <a:pPr>
              <a:lnSpc>
                <a:spcPct val="100000"/>
              </a:lnSpc>
              <a:spcBef>
                <a:spcPts val="0"/>
              </a:spcBef>
            </a:pPr>
            <a:r>
              <a:rPr lang="en-US" sz="2400" dirty="0">
                <a:cs typeface="Arial"/>
              </a:rPr>
              <a:t>Additionally, procedures have been established for ongoing monitoring of the program to ensure that areas of the program deemed satisfactory continue to meet standards. We are committed to ensuring that the preschool program meets all required standards and provides the best possible service to our students and their families.  </a:t>
            </a:r>
          </a:p>
          <a:p>
            <a:pPr marL="0" indent="0">
              <a:lnSpc>
                <a:spcPct val="100000"/>
              </a:lnSpc>
              <a:spcBef>
                <a:spcPts val="0"/>
              </a:spcBef>
              <a:buNone/>
            </a:pPr>
            <a:endParaRPr lang="en-US" sz="2400" dirty="0">
              <a:cs typeface="Arial"/>
            </a:endParaRPr>
          </a:p>
          <a:p>
            <a:pPr marL="0" indent="0">
              <a:buNone/>
            </a:pPr>
            <a:endParaRPr lang="en-US" sz="2000" dirty="0">
              <a:cs typeface="Arial"/>
            </a:endParaRPr>
          </a:p>
        </p:txBody>
      </p:sp>
      <p:sp>
        <p:nvSpPr>
          <p:cNvPr id="4" name="Slide Number Placeholder 3">
            <a:extLst>
              <a:ext uri="{FF2B5EF4-FFF2-40B4-BE49-F238E27FC236}">
                <a16:creationId xmlns:a16="http://schemas.microsoft.com/office/drawing/2014/main" id="{12E66CA5-D694-610F-C019-6AA7029D5535}"/>
              </a:ext>
            </a:extLst>
          </p:cNvPr>
          <p:cNvSpPr>
            <a:spLocks noGrp="1"/>
          </p:cNvSpPr>
          <p:nvPr>
            <p:ph type="sldNum" sz="quarter" idx="10"/>
          </p:nvPr>
        </p:nvSpPr>
        <p:spPr/>
        <p:txBody>
          <a:bodyPr/>
          <a:lstStyle/>
          <a:p>
            <a:fld id="{0C39CDE4-793C-4482-9A56-1E540F859475}" type="slidenum">
              <a:rPr lang="en-US" smtClean="0"/>
              <a:pPr/>
              <a:t>29</a:t>
            </a:fld>
            <a:endParaRPr lang="en-US" dirty="0"/>
          </a:p>
        </p:txBody>
      </p:sp>
    </p:spTree>
    <p:extLst>
      <p:ext uri="{BB962C8B-B14F-4D97-AF65-F5344CB8AC3E}">
        <p14:creationId xmlns:p14="http://schemas.microsoft.com/office/powerpoint/2010/main" val="171905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4430-7B53-4870-B199-04561BADBF85}"/>
              </a:ext>
            </a:extLst>
          </p:cNvPr>
          <p:cNvSpPr>
            <a:spLocks noGrp="1"/>
          </p:cNvSpPr>
          <p:nvPr>
            <p:ph type="title"/>
          </p:nvPr>
        </p:nvSpPr>
        <p:spPr>
          <a:xfrm>
            <a:off x="152400" y="203798"/>
            <a:ext cx="11887200" cy="1325563"/>
          </a:xfrm>
        </p:spPr>
        <p:txBody>
          <a:bodyPr/>
          <a:lstStyle/>
          <a:p>
            <a:r>
              <a:rPr lang="en-US" b="1" dirty="0">
                <a:solidFill>
                  <a:srgbClr val="C4FDFC"/>
                </a:solidFill>
              </a:rPr>
              <a:t>Agenda</a:t>
            </a:r>
            <a:endParaRPr lang="en-US" b="1" dirty="0">
              <a:solidFill>
                <a:srgbClr val="C4FDFC"/>
              </a:solidFill>
              <a:cs typeface="Arial"/>
            </a:endParaRPr>
          </a:p>
        </p:txBody>
      </p:sp>
      <p:sp>
        <p:nvSpPr>
          <p:cNvPr id="3" name="Content Placeholder 2">
            <a:extLst>
              <a:ext uri="{FF2B5EF4-FFF2-40B4-BE49-F238E27FC236}">
                <a16:creationId xmlns:a16="http://schemas.microsoft.com/office/drawing/2014/main" id="{E5F024CF-2770-4145-A14E-B9E559F2698D}"/>
              </a:ext>
            </a:extLst>
          </p:cNvPr>
          <p:cNvSpPr>
            <a:spLocks noGrp="1"/>
          </p:cNvSpPr>
          <p:nvPr>
            <p:ph idx="1"/>
          </p:nvPr>
        </p:nvSpPr>
        <p:spPr>
          <a:xfrm>
            <a:off x="152400" y="1529360"/>
            <a:ext cx="11887200" cy="5124841"/>
          </a:xfrm>
        </p:spPr>
        <p:txBody>
          <a:bodyPr vert="horz" lIns="91440" tIns="45720" rIns="91440" bIns="45720" rtlCol="0" anchor="t">
            <a:normAutofit/>
          </a:bodyPr>
          <a:lstStyle/>
          <a:p>
            <a:r>
              <a:rPr lang="en-US" sz="3600" dirty="0">
                <a:ea typeface="+mn-lt"/>
                <a:cs typeface="+mn-lt"/>
              </a:rPr>
              <a:t>Early Education Division (EED) Mission and Vision</a:t>
            </a:r>
          </a:p>
          <a:p>
            <a:r>
              <a:rPr lang="en-US" sz="3600" dirty="0">
                <a:ea typeface="+mn-lt"/>
                <a:cs typeface="+mn-lt"/>
              </a:rPr>
              <a:t>Program Quality Implementation (PQI) Office </a:t>
            </a:r>
            <a:endParaRPr lang="en-US" sz="3600" dirty="0">
              <a:cs typeface="Arial"/>
            </a:endParaRPr>
          </a:p>
          <a:p>
            <a:r>
              <a:rPr lang="en-US" altLang="en-US" sz="3600" dirty="0"/>
              <a:t>Purpose</a:t>
            </a:r>
            <a:endParaRPr lang="en-US" altLang="en-US" sz="3600" dirty="0">
              <a:cs typeface="Arial"/>
            </a:endParaRPr>
          </a:p>
          <a:p>
            <a:r>
              <a:rPr lang="en-US" altLang="en-US" sz="3600" dirty="0">
                <a:cs typeface="Arial"/>
              </a:rPr>
              <a:t>Program Self Evaluation (PSE) Process</a:t>
            </a:r>
          </a:p>
          <a:p>
            <a:pPr lvl="1"/>
            <a:r>
              <a:rPr lang="en-US" altLang="en-US" sz="3200" dirty="0">
                <a:cs typeface="Arial"/>
              </a:rPr>
              <a:t>Gathering Data</a:t>
            </a:r>
          </a:p>
          <a:p>
            <a:pPr lvl="1"/>
            <a:r>
              <a:rPr lang="en-US" altLang="en-US" sz="3200" dirty="0">
                <a:cs typeface="Arial"/>
              </a:rPr>
              <a:t>Analyzing Data</a:t>
            </a:r>
          </a:p>
          <a:p>
            <a:pPr lvl="1"/>
            <a:r>
              <a:rPr lang="en-US" altLang="en-US" sz="3200" dirty="0">
                <a:cs typeface="Arial"/>
              </a:rPr>
              <a:t>Completing and Submitting the PSE</a:t>
            </a:r>
          </a:p>
          <a:p>
            <a:pPr lvl="1"/>
            <a:r>
              <a:rPr lang="en-US" altLang="en-US" sz="3200" dirty="0">
                <a:cs typeface="Arial"/>
              </a:rPr>
              <a:t>Implementing Action Plan</a:t>
            </a:r>
          </a:p>
          <a:p>
            <a:r>
              <a:rPr lang="en-US" altLang="en-US" sz="3600" dirty="0"/>
              <a:t>Resources</a:t>
            </a:r>
            <a:endParaRPr lang="en-US" altLang="en-US" sz="3600" dirty="0">
              <a:cs typeface="Arial" panose="020B0604020202020204"/>
            </a:endParaRPr>
          </a:p>
        </p:txBody>
      </p:sp>
      <p:sp>
        <p:nvSpPr>
          <p:cNvPr id="4" name="Slide Number Placeholder 3">
            <a:extLst>
              <a:ext uri="{FF2B5EF4-FFF2-40B4-BE49-F238E27FC236}">
                <a16:creationId xmlns:a16="http://schemas.microsoft.com/office/drawing/2014/main" id="{90883E48-5D5B-463F-A2CE-F69FF35ECE4D}"/>
              </a:ext>
            </a:extLst>
          </p:cNvPr>
          <p:cNvSpPr>
            <a:spLocks noGrp="1"/>
          </p:cNvSpPr>
          <p:nvPr>
            <p:ph type="sldNum" sz="quarter" idx="10"/>
          </p:nvPr>
        </p:nvSpPr>
        <p:spPr/>
        <p:txBody>
          <a:bodyPr/>
          <a:lstStyle/>
          <a:p>
            <a:fld id="{7D766DFC-3A80-4B23-8F34-5E6B9B8F3ED1}" type="slidenum">
              <a:rPr lang="en-US" smtClean="0"/>
              <a:pPr/>
              <a:t>3</a:t>
            </a:fld>
            <a:endParaRPr lang="en-US" dirty="0"/>
          </a:p>
        </p:txBody>
      </p:sp>
    </p:spTree>
    <p:extLst>
      <p:ext uri="{BB962C8B-B14F-4D97-AF65-F5344CB8AC3E}">
        <p14:creationId xmlns:p14="http://schemas.microsoft.com/office/powerpoint/2010/main" val="2466630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F08B-D983-D9AE-CA43-A058CF9AFAF6}"/>
              </a:ext>
            </a:extLst>
          </p:cNvPr>
          <p:cNvSpPr>
            <a:spLocks noGrp="1"/>
          </p:cNvSpPr>
          <p:nvPr>
            <p:ph type="title"/>
          </p:nvPr>
        </p:nvSpPr>
        <p:spPr/>
        <p:txBody>
          <a:bodyPr/>
          <a:lstStyle/>
          <a:p>
            <a:r>
              <a:rPr lang="en-US" b="1" dirty="0">
                <a:solidFill>
                  <a:srgbClr val="C4FDFC"/>
                </a:solidFill>
                <a:cs typeface="Arial"/>
              </a:rPr>
              <a:t>Key Dimension I, Family Files (Part 1)</a:t>
            </a:r>
          </a:p>
        </p:txBody>
      </p:sp>
      <p:sp>
        <p:nvSpPr>
          <p:cNvPr id="3" name="Content Placeholder 2">
            <a:extLst>
              <a:ext uri="{FF2B5EF4-FFF2-40B4-BE49-F238E27FC236}">
                <a16:creationId xmlns:a16="http://schemas.microsoft.com/office/drawing/2014/main" id="{A08150AD-9955-A83A-D868-100533AE1C2D}"/>
              </a:ext>
            </a:extLst>
          </p:cNvPr>
          <p:cNvSpPr>
            <a:spLocks noGrp="1"/>
          </p:cNvSpPr>
          <p:nvPr>
            <p:ph idx="1"/>
          </p:nvPr>
        </p:nvSpPr>
        <p:spPr>
          <a:xfrm>
            <a:off x="491066" y="1223010"/>
            <a:ext cx="11283951" cy="5431191"/>
          </a:xfrm>
        </p:spPr>
        <p:txBody>
          <a:bodyPr vert="horz" lIns="91440" tIns="45720" rIns="91440" bIns="45720" rtlCol="0" anchor="t">
            <a:noAutofit/>
          </a:bodyPr>
          <a:lstStyle/>
          <a:p>
            <a:pPr>
              <a:lnSpc>
                <a:spcPct val="100000"/>
              </a:lnSpc>
              <a:spcBef>
                <a:spcPts val="0"/>
              </a:spcBef>
            </a:pPr>
            <a:endParaRPr lang="en-US" sz="2000" dirty="0">
              <a:cs typeface="Arial" panose="020B0604020202020204"/>
            </a:endParaRPr>
          </a:p>
          <a:p>
            <a:pPr marL="0" indent="0">
              <a:lnSpc>
                <a:spcPct val="100000"/>
              </a:lnSpc>
              <a:spcBef>
                <a:spcPts val="0"/>
              </a:spcBef>
              <a:buNone/>
            </a:pPr>
            <a:r>
              <a:rPr lang="en-US" sz="2400" dirty="0">
                <a:latin typeface="Arial"/>
                <a:cs typeface="Calibri"/>
              </a:rPr>
              <a:t>Our agency found we met many requirements related to Family Files. Foremost,  our procedures and timelines for certification and recertifications ensure we were able to meet requirements. Our agency created a master tracking sheet that alerts enrollment staff of when parents approach their 50-day recertification date. We will continue to utilize this tracker and update with any changes issued by the Early Education Department. </a:t>
            </a:r>
          </a:p>
          <a:p>
            <a:pPr>
              <a:lnSpc>
                <a:spcPct val="100000"/>
              </a:lnSpc>
              <a:spcBef>
                <a:spcPts val="0"/>
              </a:spcBef>
            </a:pPr>
            <a:endParaRPr lang="en-US" sz="2400" dirty="0">
              <a:latin typeface="Arial"/>
              <a:cs typeface="Calibri"/>
            </a:endParaRPr>
          </a:p>
          <a:p>
            <a:pPr marL="0" indent="0">
              <a:lnSpc>
                <a:spcPct val="100000"/>
              </a:lnSpc>
              <a:spcBef>
                <a:spcPts val="0"/>
              </a:spcBef>
              <a:buNone/>
            </a:pPr>
            <a:r>
              <a:rPr lang="en-US" sz="2400" dirty="0">
                <a:latin typeface="Arial"/>
                <a:cs typeface="Calibri"/>
              </a:rPr>
              <a:t>In addition, our attendance records reflected full captured signatures which is quite a feat! We have ensured we emphasize this requirement during orientations and parent meetings throughout the year and will continue to do so.</a:t>
            </a:r>
            <a:endParaRPr lang="en-US" sz="2400" dirty="0">
              <a:latin typeface="Arial"/>
              <a:cs typeface="Arial"/>
            </a:endParaRPr>
          </a:p>
        </p:txBody>
      </p:sp>
      <p:sp>
        <p:nvSpPr>
          <p:cNvPr id="4" name="Slide Number Placeholder 3">
            <a:extLst>
              <a:ext uri="{FF2B5EF4-FFF2-40B4-BE49-F238E27FC236}">
                <a16:creationId xmlns:a16="http://schemas.microsoft.com/office/drawing/2014/main" id="{60FE40AE-A8CE-7D21-7DDF-6715EE859668}"/>
              </a:ext>
            </a:extLst>
          </p:cNvPr>
          <p:cNvSpPr>
            <a:spLocks noGrp="1"/>
          </p:cNvSpPr>
          <p:nvPr>
            <p:ph type="sldNum" sz="quarter" idx="10"/>
          </p:nvPr>
        </p:nvSpPr>
        <p:spPr/>
        <p:txBody>
          <a:bodyPr/>
          <a:lstStyle/>
          <a:p>
            <a:fld id="{0C39CDE4-793C-4482-9A56-1E540F859475}" type="slidenum">
              <a:rPr lang="en-US" smtClean="0"/>
              <a:pPr/>
              <a:t>30</a:t>
            </a:fld>
            <a:endParaRPr lang="en-US" dirty="0"/>
          </a:p>
        </p:txBody>
      </p:sp>
    </p:spTree>
    <p:extLst>
      <p:ext uri="{BB962C8B-B14F-4D97-AF65-F5344CB8AC3E}">
        <p14:creationId xmlns:p14="http://schemas.microsoft.com/office/powerpoint/2010/main" val="230320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4E44-BAA2-90CF-AB60-F7CCB870A903}"/>
              </a:ext>
            </a:extLst>
          </p:cNvPr>
          <p:cNvSpPr>
            <a:spLocks noGrp="1"/>
          </p:cNvSpPr>
          <p:nvPr>
            <p:ph type="title"/>
          </p:nvPr>
        </p:nvSpPr>
        <p:spPr/>
        <p:txBody>
          <a:bodyPr/>
          <a:lstStyle/>
          <a:p>
            <a:r>
              <a:rPr lang="en-US" b="1" dirty="0">
                <a:solidFill>
                  <a:srgbClr val="C4FDFC"/>
                </a:solidFill>
                <a:cs typeface="Arial"/>
              </a:rPr>
              <a:t>Key Dimension I, Family Files (Part 2)</a:t>
            </a:r>
          </a:p>
        </p:txBody>
      </p:sp>
      <p:sp>
        <p:nvSpPr>
          <p:cNvPr id="3" name="Content Placeholder 2">
            <a:extLst>
              <a:ext uri="{FF2B5EF4-FFF2-40B4-BE49-F238E27FC236}">
                <a16:creationId xmlns:a16="http://schemas.microsoft.com/office/drawing/2014/main" id="{9FEE1A6B-1F5F-D350-FC19-BB07FD4B9F05}"/>
              </a:ext>
            </a:extLst>
          </p:cNvPr>
          <p:cNvSpPr>
            <a:spLocks noGrp="1"/>
          </p:cNvSpPr>
          <p:nvPr>
            <p:ph idx="1"/>
          </p:nvPr>
        </p:nvSpPr>
        <p:spPr>
          <a:xfrm>
            <a:off x="341822" y="1259169"/>
            <a:ext cx="11525250" cy="5222448"/>
          </a:xfrm>
        </p:spPr>
        <p:txBody>
          <a:bodyPr vert="horz" lIns="91440" tIns="45720" rIns="91440" bIns="45720" rtlCol="0" anchor="t">
            <a:noAutofit/>
          </a:bodyPr>
          <a:lstStyle/>
          <a:p>
            <a:pPr marL="0" indent="0">
              <a:lnSpc>
                <a:spcPct val="100000"/>
              </a:lnSpc>
              <a:spcBef>
                <a:spcPts val="0"/>
              </a:spcBef>
              <a:buNone/>
            </a:pPr>
            <a:r>
              <a:rPr lang="en-US" sz="2600" dirty="0">
                <a:latin typeface="Arial"/>
                <a:cs typeface="Calibri"/>
              </a:rPr>
              <a:t>When reviewing waitlist priorities, it was found our agency was using incorrect priorities to rank families placed on our waitlist. To correct this, we have updated our waitlist policy to reflect current Management Bulletin 23-01. In addition, all administrative and enrollment staff have ensured they are signed up for the Early Education Division listserv to receive updated regulations.</a:t>
            </a:r>
          </a:p>
          <a:p>
            <a:pPr marL="0" indent="0">
              <a:lnSpc>
                <a:spcPct val="100000"/>
              </a:lnSpc>
              <a:spcBef>
                <a:spcPts val="0"/>
              </a:spcBef>
              <a:buNone/>
            </a:pPr>
            <a:endParaRPr lang="en-US" sz="2600" dirty="0">
              <a:latin typeface="Arial"/>
              <a:cs typeface="Calibri"/>
            </a:endParaRPr>
          </a:p>
          <a:p>
            <a:pPr marL="0" indent="0">
              <a:lnSpc>
                <a:spcPct val="100000"/>
              </a:lnSpc>
              <a:spcBef>
                <a:spcPts val="0"/>
              </a:spcBef>
              <a:buNone/>
            </a:pPr>
            <a:r>
              <a:rPr lang="en-US" sz="2600" dirty="0">
                <a:latin typeface="Arial"/>
                <a:cs typeface="Arial"/>
              </a:rPr>
              <a:t>Collecting documentation and calculating proper total countable income was another area we found that did not meet requirements. To rectify this, we have created a checklist that will be used during enrollment and encompasses all documentation required during certification and have added a second reviewer to confirm everything has been properly collected and calculated for enrollment.</a:t>
            </a:r>
            <a:endParaRPr lang="en-US" sz="2600" dirty="0">
              <a:cs typeface="Arial"/>
            </a:endParaRPr>
          </a:p>
          <a:p>
            <a:pPr marL="0" indent="0">
              <a:lnSpc>
                <a:spcPct val="100000"/>
              </a:lnSpc>
              <a:spcBef>
                <a:spcPts val="0"/>
              </a:spcBef>
              <a:buNone/>
            </a:pPr>
            <a:endParaRPr lang="en-US" sz="2600" dirty="0">
              <a:latin typeface="Arial"/>
              <a:cs typeface="Calibri"/>
            </a:endParaRPr>
          </a:p>
          <a:p>
            <a:pPr marL="0" indent="0">
              <a:lnSpc>
                <a:spcPct val="100000"/>
              </a:lnSpc>
              <a:spcBef>
                <a:spcPts val="0"/>
              </a:spcBef>
              <a:buNone/>
            </a:pPr>
            <a:endParaRPr lang="en-US" sz="2600" dirty="0">
              <a:solidFill>
                <a:srgbClr val="000000"/>
              </a:solidFill>
              <a:latin typeface="Arial"/>
              <a:cs typeface="Calibri"/>
            </a:endParaRPr>
          </a:p>
          <a:p>
            <a:pPr marL="0" indent="0">
              <a:lnSpc>
                <a:spcPct val="100000"/>
              </a:lnSpc>
              <a:spcBef>
                <a:spcPts val="0"/>
              </a:spcBef>
              <a:buNone/>
            </a:pPr>
            <a:endParaRPr lang="en-US" sz="2600" dirty="0">
              <a:solidFill>
                <a:srgbClr val="000000"/>
              </a:solidFill>
              <a:latin typeface="Arial"/>
              <a:cs typeface="Calibri"/>
            </a:endParaRPr>
          </a:p>
          <a:p>
            <a:pPr>
              <a:lnSpc>
                <a:spcPct val="100000"/>
              </a:lnSpc>
              <a:spcBef>
                <a:spcPts val="0"/>
              </a:spcBef>
            </a:pPr>
            <a:endParaRPr lang="en-US" sz="2600" dirty="0">
              <a:solidFill>
                <a:srgbClr val="000000"/>
              </a:solidFill>
              <a:latin typeface="Calibri"/>
              <a:cs typeface="Calibri"/>
            </a:endParaRPr>
          </a:p>
          <a:p>
            <a:pPr marL="0" indent="0">
              <a:buNone/>
            </a:pPr>
            <a:endParaRPr lang="en-US" sz="2600" dirty="0">
              <a:solidFill>
                <a:srgbClr val="000000"/>
              </a:solidFill>
              <a:latin typeface="Calibri"/>
              <a:ea typeface="Calibri"/>
              <a:cs typeface="Calibri"/>
            </a:endParaRPr>
          </a:p>
        </p:txBody>
      </p:sp>
      <p:sp>
        <p:nvSpPr>
          <p:cNvPr id="4" name="Slide Number Placeholder 3">
            <a:extLst>
              <a:ext uri="{FF2B5EF4-FFF2-40B4-BE49-F238E27FC236}">
                <a16:creationId xmlns:a16="http://schemas.microsoft.com/office/drawing/2014/main" id="{33280952-8C68-3BEA-9D3A-97333736038E}"/>
              </a:ext>
            </a:extLst>
          </p:cNvPr>
          <p:cNvSpPr>
            <a:spLocks noGrp="1"/>
          </p:cNvSpPr>
          <p:nvPr>
            <p:ph type="sldNum" sz="quarter" idx="10"/>
          </p:nvPr>
        </p:nvSpPr>
        <p:spPr/>
        <p:txBody>
          <a:bodyPr/>
          <a:lstStyle/>
          <a:p>
            <a:fld id="{0C39CDE4-793C-4482-9A56-1E540F859475}" type="slidenum">
              <a:rPr lang="en-US" smtClean="0"/>
              <a:pPr/>
              <a:t>31</a:t>
            </a:fld>
            <a:endParaRPr lang="en-US" dirty="0"/>
          </a:p>
        </p:txBody>
      </p:sp>
    </p:spTree>
    <p:extLst>
      <p:ext uri="{BB962C8B-B14F-4D97-AF65-F5344CB8AC3E}">
        <p14:creationId xmlns:p14="http://schemas.microsoft.com/office/powerpoint/2010/main" val="4069737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FE0F-79AF-E253-746A-D19DFD2B4C1D}"/>
              </a:ext>
            </a:extLst>
          </p:cNvPr>
          <p:cNvSpPr>
            <a:spLocks noGrp="1"/>
          </p:cNvSpPr>
          <p:nvPr>
            <p:ph type="title"/>
          </p:nvPr>
        </p:nvSpPr>
        <p:spPr>
          <a:xfrm>
            <a:off x="152400" y="848568"/>
            <a:ext cx="11887200" cy="680794"/>
          </a:xfrm>
        </p:spPr>
        <p:txBody>
          <a:bodyPr>
            <a:normAutofit fontScale="90000"/>
          </a:bodyPr>
          <a:lstStyle/>
          <a:p>
            <a:r>
              <a:rPr lang="en-US" b="1" dirty="0">
                <a:solidFill>
                  <a:srgbClr val="C4FDFC"/>
                </a:solidFill>
                <a:cs typeface="Arial"/>
              </a:rPr>
              <a:t>Key Dimension II, Family Engagement and Strengthening (Part 1)</a:t>
            </a:r>
          </a:p>
          <a:p>
            <a:endParaRPr lang="en-US" dirty="0">
              <a:cs typeface="Arial"/>
            </a:endParaRPr>
          </a:p>
        </p:txBody>
      </p:sp>
      <p:sp>
        <p:nvSpPr>
          <p:cNvPr id="3" name="Content Placeholder 2">
            <a:extLst>
              <a:ext uri="{FF2B5EF4-FFF2-40B4-BE49-F238E27FC236}">
                <a16:creationId xmlns:a16="http://schemas.microsoft.com/office/drawing/2014/main" id="{8E2FCDAB-949F-D8EC-8C9B-B141DB9087AC}"/>
              </a:ext>
            </a:extLst>
          </p:cNvPr>
          <p:cNvSpPr>
            <a:spLocks noGrp="1"/>
          </p:cNvSpPr>
          <p:nvPr>
            <p:ph idx="1"/>
          </p:nvPr>
        </p:nvSpPr>
        <p:spPr>
          <a:xfrm>
            <a:off x="767861" y="1530839"/>
            <a:ext cx="10802816" cy="5133463"/>
          </a:xfrm>
        </p:spPr>
        <p:txBody>
          <a:bodyPr vert="horz" lIns="91440" tIns="45720" rIns="91440" bIns="45720" rtlCol="0" anchor="t">
            <a:noAutofit/>
          </a:bodyPr>
          <a:lstStyle/>
          <a:p>
            <a:pPr marL="0" indent="0">
              <a:lnSpc>
                <a:spcPct val="100000"/>
              </a:lnSpc>
              <a:spcBef>
                <a:spcPts val="0"/>
              </a:spcBef>
              <a:buNone/>
            </a:pPr>
            <a:r>
              <a:rPr lang="en-US" sz="2400" dirty="0">
                <a:latin typeface="Arial"/>
                <a:cs typeface="Calibri"/>
              </a:rPr>
              <a:t>We have an open-door policy; parents can visit the classroom at any time. Parent education meetings are conducted every month, the topics we select are based on the interests of the parents who fill out a survey at the beginning of the year. </a:t>
            </a:r>
            <a:endParaRPr lang="en-US" sz="2400" dirty="0">
              <a:latin typeface="Arial"/>
              <a:cs typeface="Arial"/>
            </a:endParaRPr>
          </a:p>
          <a:p>
            <a:pPr marL="0" indent="0">
              <a:lnSpc>
                <a:spcPct val="100000"/>
              </a:lnSpc>
              <a:spcBef>
                <a:spcPts val="0"/>
              </a:spcBef>
              <a:buNone/>
            </a:pPr>
            <a:endParaRPr lang="en-US" sz="2400" dirty="0">
              <a:latin typeface="Arial"/>
              <a:cs typeface="Calibri"/>
            </a:endParaRPr>
          </a:p>
          <a:p>
            <a:pPr marL="0" indent="0">
              <a:lnSpc>
                <a:spcPct val="100000"/>
              </a:lnSpc>
              <a:spcBef>
                <a:spcPts val="0"/>
              </a:spcBef>
              <a:buNone/>
            </a:pPr>
            <a:r>
              <a:rPr lang="en-US" sz="2400" dirty="0">
                <a:latin typeface="Arial"/>
                <a:cs typeface="Calibri"/>
              </a:rPr>
              <a:t>Our Parent Advisory Committee consists of parents and stakeholders form the surrounding community. They meet twice a year to discuss the program's needs and future goals. Meeting minutes and agendas are kept in a file located in the front office. </a:t>
            </a:r>
          </a:p>
          <a:p>
            <a:pPr marL="0" indent="0">
              <a:lnSpc>
                <a:spcPct val="100000"/>
              </a:lnSpc>
              <a:spcBef>
                <a:spcPts val="0"/>
              </a:spcBef>
              <a:buNone/>
            </a:pPr>
            <a:endParaRPr lang="en-US" sz="2400" dirty="0">
              <a:latin typeface="Arial"/>
              <a:cs typeface="Calibri"/>
            </a:endParaRPr>
          </a:p>
          <a:p>
            <a:pPr marL="0" indent="0">
              <a:lnSpc>
                <a:spcPct val="100000"/>
              </a:lnSpc>
              <a:spcBef>
                <a:spcPts val="0"/>
              </a:spcBef>
              <a:buNone/>
            </a:pPr>
            <a:r>
              <a:rPr lang="en-US" sz="2400" dirty="0">
                <a:latin typeface="Arial"/>
                <a:cs typeface="Calibri"/>
              </a:rPr>
              <a:t>Classroom lead teachers meet at least twice a year to discuss and document the results of the child's assessment.  If needed, parents can schedule additional conferences throughout the year. Parents also communicate with the teachers on a daily basis via our communication app.</a:t>
            </a:r>
          </a:p>
          <a:p>
            <a:pPr marL="0" indent="0">
              <a:lnSpc>
                <a:spcPct val="100000"/>
              </a:lnSpc>
              <a:spcBef>
                <a:spcPts val="0"/>
              </a:spcBef>
              <a:buNone/>
            </a:pPr>
            <a:endParaRPr lang="en-US" sz="2400" dirty="0">
              <a:latin typeface="Arial"/>
              <a:cs typeface="Calibri"/>
            </a:endParaRPr>
          </a:p>
          <a:p>
            <a:pPr>
              <a:lnSpc>
                <a:spcPct val="100000"/>
              </a:lnSpc>
              <a:spcBef>
                <a:spcPts val="0"/>
              </a:spcBef>
            </a:pPr>
            <a:endParaRPr lang="en-US" sz="1800" dirty="0">
              <a:solidFill>
                <a:srgbClr val="000000"/>
              </a:solidFill>
              <a:latin typeface="Calibri"/>
              <a:ea typeface="Calibri"/>
              <a:cs typeface="Calibri"/>
            </a:endParaRPr>
          </a:p>
          <a:p>
            <a:endParaRPr lang="en-US" dirty="0">
              <a:cs typeface="Arial"/>
            </a:endParaRPr>
          </a:p>
        </p:txBody>
      </p:sp>
      <p:sp>
        <p:nvSpPr>
          <p:cNvPr id="4" name="Slide Number Placeholder 3">
            <a:extLst>
              <a:ext uri="{FF2B5EF4-FFF2-40B4-BE49-F238E27FC236}">
                <a16:creationId xmlns:a16="http://schemas.microsoft.com/office/drawing/2014/main" id="{B7415B36-A787-F982-0B76-CCD37EB13C7A}"/>
              </a:ext>
            </a:extLst>
          </p:cNvPr>
          <p:cNvSpPr>
            <a:spLocks noGrp="1"/>
          </p:cNvSpPr>
          <p:nvPr>
            <p:ph type="sldNum" sz="quarter" idx="10"/>
          </p:nvPr>
        </p:nvSpPr>
        <p:spPr/>
        <p:txBody>
          <a:bodyPr/>
          <a:lstStyle/>
          <a:p>
            <a:fld id="{0C39CDE4-793C-4482-9A56-1E540F859475}" type="slidenum">
              <a:rPr lang="en-US" smtClean="0"/>
              <a:pPr/>
              <a:t>32</a:t>
            </a:fld>
            <a:endParaRPr lang="en-US" dirty="0"/>
          </a:p>
        </p:txBody>
      </p:sp>
    </p:spTree>
    <p:extLst>
      <p:ext uri="{BB962C8B-B14F-4D97-AF65-F5344CB8AC3E}">
        <p14:creationId xmlns:p14="http://schemas.microsoft.com/office/powerpoint/2010/main" val="274522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FE0F-79AF-E253-746A-D19DFD2B4C1D}"/>
              </a:ext>
            </a:extLst>
          </p:cNvPr>
          <p:cNvSpPr>
            <a:spLocks noGrp="1"/>
          </p:cNvSpPr>
          <p:nvPr>
            <p:ph type="title"/>
          </p:nvPr>
        </p:nvSpPr>
        <p:spPr>
          <a:xfrm>
            <a:off x="152400" y="848568"/>
            <a:ext cx="11887200" cy="680794"/>
          </a:xfrm>
        </p:spPr>
        <p:txBody>
          <a:bodyPr>
            <a:normAutofit fontScale="90000"/>
          </a:bodyPr>
          <a:lstStyle/>
          <a:p>
            <a:r>
              <a:rPr lang="en-US" b="1" dirty="0">
                <a:solidFill>
                  <a:srgbClr val="C4FDFC"/>
                </a:solidFill>
                <a:cs typeface="Arial"/>
              </a:rPr>
              <a:t>Key Dimension II, Family Engagement and Strengthening (Part 1) (2)</a:t>
            </a:r>
          </a:p>
          <a:p>
            <a:endParaRPr lang="en-US" dirty="0">
              <a:cs typeface="Arial"/>
            </a:endParaRPr>
          </a:p>
        </p:txBody>
      </p:sp>
      <p:sp>
        <p:nvSpPr>
          <p:cNvPr id="3" name="Content Placeholder 2">
            <a:extLst>
              <a:ext uri="{FF2B5EF4-FFF2-40B4-BE49-F238E27FC236}">
                <a16:creationId xmlns:a16="http://schemas.microsoft.com/office/drawing/2014/main" id="{8E2FCDAB-949F-D8EC-8C9B-B141DB9087AC}"/>
              </a:ext>
            </a:extLst>
          </p:cNvPr>
          <p:cNvSpPr>
            <a:spLocks noGrp="1"/>
          </p:cNvSpPr>
          <p:nvPr>
            <p:ph idx="1"/>
          </p:nvPr>
        </p:nvSpPr>
        <p:spPr>
          <a:xfrm>
            <a:off x="767861" y="1530839"/>
            <a:ext cx="10802816" cy="5172208"/>
          </a:xfrm>
        </p:spPr>
        <p:txBody>
          <a:bodyPr vert="horz" lIns="91440" tIns="45720" rIns="91440" bIns="45720" rtlCol="0" anchor="t">
            <a:noAutofit/>
          </a:bodyPr>
          <a:lstStyle/>
          <a:p>
            <a:pPr marL="0" indent="0">
              <a:lnSpc>
                <a:spcPct val="100000"/>
              </a:lnSpc>
              <a:spcBef>
                <a:spcPts val="0"/>
              </a:spcBef>
              <a:buNone/>
            </a:pPr>
            <a:r>
              <a:rPr lang="en-US" sz="1800" dirty="0">
                <a:latin typeface="Arial"/>
                <a:cs typeface="Calibri"/>
              </a:rPr>
              <a:t> </a:t>
            </a:r>
          </a:p>
          <a:p>
            <a:pPr marL="0" indent="0">
              <a:lnSpc>
                <a:spcPct val="100000"/>
              </a:lnSpc>
              <a:spcBef>
                <a:spcPts val="0"/>
              </a:spcBef>
              <a:buNone/>
            </a:pPr>
            <a:r>
              <a:rPr lang="en-US" sz="2400" dirty="0">
                <a:latin typeface="Arial"/>
                <a:cs typeface="Calibri"/>
              </a:rPr>
              <a:t>Upon enrollment, parents are asked to indicate their need for health and social services, such as low-income housing, food, legal services, healthcare and more. Our program director reviews the forms, finds appropriate resources for the parents, and provides information on how they can be accessed. Every three months, teachers follow up with the parents to see if they received the services they needed, or if there are any additional needs. Follow up conversations are documented on the back of the survey. </a:t>
            </a:r>
          </a:p>
          <a:p>
            <a:pPr marL="0" indent="0">
              <a:lnSpc>
                <a:spcPct val="100000"/>
              </a:lnSpc>
              <a:spcBef>
                <a:spcPts val="0"/>
              </a:spcBef>
              <a:buNone/>
            </a:pPr>
            <a:endParaRPr lang="en-US" sz="2400" dirty="0">
              <a:latin typeface="Arial"/>
              <a:cs typeface="Calibri"/>
            </a:endParaRPr>
          </a:p>
          <a:p>
            <a:pPr>
              <a:lnSpc>
                <a:spcPct val="100000"/>
              </a:lnSpc>
              <a:spcBef>
                <a:spcPts val="0"/>
              </a:spcBef>
            </a:pPr>
            <a:endParaRPr lang="en-US" sz="2400" dirty="0">
              <a:solidFill>
                <a:srgbClr val="000000"/>
              </a:solidFill>
              <a:latin typeface="Calibri"/>
              <a:ea typeface="Calibri"/>
              <a:cs typeface="Calibri"/>
            </a:endParaRPr>
          </a:p>
          <a:p>
            <a:endParaRPr lang="en-US" dirty="0">
              <a:cs typeface="Arial"/>
            </a:endParaRPr>
          </a:p>
        </p:txBody>
      </p:sp>
      <p:sp>
        <p:nvSpPr>
          <p:cNvPr id="4" name="Slide Number Placeholder 3">
            <a:extLst>
              <a:ext uri="{FF2B5EF4-FFF2-40B4-BE49-F238E27FC236}">
                <a16:creationId xmlns:a16="http://schemas.microsoft.com/office/drawing/2014/main" id="{B7415B36-A787-F982-0B76-CCD37EB13C7A}"/>
              </a:ext>
            </a:extLst>
          </p:cNvPr>
          <p:cNvSpPr>
            <a:spLocks noGrp="1"/>
          </p:cNvSpPr>
          <p:nvPr>
            <p:ph type="sldNum" sz="quarter" idx="10"/>
          </p:nvPr>
        </p:nvSpPr>
        <p:spPr/>
        <p:txBody>
          <a:bodyPr/>
          <a:lstStyle/>
          <a:p>
            <a:fld id="{0C39CDE4-793C-4482-9A56-1E540F859475}" type="slidenum">
              <a:rPr lang="en-US" smtClean="0"/>
              <a:pPr/>
              <a:t>33</a:t>
            </a:fld>
            <a:endParaRPr lang="en-US" dirty="0"/>
          </a:p>
        </p:txBody>
      </p:sp>
    </p:spTree>
    <p:extLst>
      <p:ext uri="{BB962C8B-B14F-4D97-AF65-F5344CB8AC3E}">
        <p14:creationId xmlns:p14="http://schemas.microsoft.com/office/powerpoint/2010/main" val="2529128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7E69-90BF-8037-129B-A5CB75F24D81}"/>
              </a:ext>
            </a:extLst>
          </p:cNvPr>
          <p:cNvSpPr>
            <a:spLocks noGrp="1"/>
          </p:cNvSpPr>
          <p:nvPr>
            <p:ph type="title"/>
          </p:nvPr>
        </p:nvSpPr>
        <p:spPr>
          <a:xfrm>
            <a:off x="152400" y="1001830"/>
            <a:ext cx="11886946" cy="527532"/>
          </a:xfrm>
        </p:spPr>
        <p:txBody>
          <a:bodyPr>
            <a:normAutofit fontScale="90000"/>
          </a:bodyPr>
          <a:lstStyle/>
          <a:p>
            <a:r>
              <a:rPr lang="en-US" sz="4000" b="1" dirty="0">
                <a:solidFill>
                  <a:srgbClr val="C4FDFC"/>
                </a:solidFill>
                <a:cs typeface="Arial"/>
              </a:rPr>
              <a:t>Key Dimension II, Family Engagement and </a:t>
            </a:r>
            <a:br>
              <a:rPr lang="en-US" sz="4000" b="1" dirty="0">
                <a:cs typeface="Arial"/>
              </a:rPr>
            </a:br>
            <a:r>
              <a:rPr lang="en-US" sz="4000" b="1" dirty="0">
                <a:solidFill>
                  <a:srgbClr val="C4FDFC"/>
                </a:solidFill>
                <a:cs typeface="Arial"/>
              </a:rPr>
              <a:t>Strengthening (Part 2)</a:t>
            </a:r>
          </a:p>
          <a:p>
            <a:endParaRPr lang="en-US" dirty="0">
              <a:cs typeface="Arial"/>
            </a:endParaRPr>
          </a:p>
        </p:txBody>
      </p:sp>
      <p:sp>
        <p:nvSpPr>
          <p:cNvPr id="3" name="Content Placeholder 2">
            <a:extLst>
              <a:ext uri="{FF2B5EF4-FFF2-40B4-BE49-F238E27FC236}">
                <a16:creationId xmlns:a16="http://schemas.microsoft.com/office/drawing/2014/main" id="{606375BD-F967-C246-0289-489F3A4EB3A9}"/>
              </a:ext>
            </a:extLst>
          </p:cNvPr>
          <p:cNvSpPr>
            <a:spLocks noGrp="1"/>
          </p:cNvSpPr>
          <p:nvPr>
            <p:ph idx="1"/>
          </p:nvPr>
        </p:nvSpPr>
        <p:spPr>
          <a:xfrm>
            <a:off x="622253" y="1508020"/>
            <a:ext cx="11229450" cy="4351550"/>
          </a:xfrm>
        </p:spPr>
        <p:txBody>
          <a:bodyPr vert="horz" lIns="91440" tIns="45720" rIns="91440" bIns="45720" rtlCol="0" anchor="t">
            <a:noAutofit/>
          </a:bodyPr>
          <a:lstStyle/>
          <a:p>
            <a:pPr marL="0" indent="0">
              <a:lnSpc>
                <a:spcPct val="100000"/>
              </a:lnSpc>
              <a:spcBef>
                <a:spcPts val="0"/>
              </a:spcBef>
              <a:buNone/>
            </a:pPr>
            <a:r>
              <a:rPr lang="en-US" sz="2400" dirty="0">
                <a:latin typeface="Arial"/>
                <a:cs typeface="Calibri"/>
              </a:rPr>
              <a:t>Many children of our former Parent Advisory Committee members left our program to enter Kindergarten and we were not able to find new parents or community stakeholders interested in serving on the committee. To establish a new Parent Advisory Committee, we personally talk to and encourage parents and stakeholders in the community, send out letters of invitation, and offer virtual meetings in addition to in person meetings. We anticipate having a new PAC by the beginning of the next fiscal year. </a:t>
            </a:r>
            <a:endParaRPr lang="en-US" sz="2400" dirty="0">
              <a:cs typeface="Arial"/>
            </a:endParaRPr>
          </a:p>
          <a:p>
            <a:pPr marL="0" indent="0">
              <a:lnSpc>
                <a:spcPct val="100000"/>
              </a:lnSpc>
              <a:spcBef>
                <a:spcPts val="0"/>
              </a:spcBef>
              <a:buNone/>
            </a:pPr>
            <a:endParaRPr lang="en-US" sz="2400" dirty="0">
              <a:latin typeface="Arial"/>
              <a:cs typeface="Calibri"/>
            </a:endParaRPr>
          </a:p>
          <a:p>
            <a:pPr marL="0" indent="0">
              <a:lnSpc>
                <a:spcPct val="100000"/>
              </a:lnSpc>
              <a:spcBef>
                <a:spcPts val="0"/>
              </a:spcBef>
              <a:buNone/>
            </a:pPr>
            <a:r>
              <a:rPr lang="en-US" sz="2400" dirty="0">
                <a:latin typeface="Arial"/>
                <a:cs typeface="Calibri"/>
              </a:rPr>
              <a:t>Although we ask parents if they have any needs for health or social services when they enroll their child, we do not follow up with the parents. To correct this standard, we will follow up quarterly and document the parents' responses on the back of the health and social service survey they filled out upon enrollment. During the follow-up interviews, we also check to see if there might be any additional needs. </a:t>
            </a:r>
          </a:p>
          <a:p>
            <a:pPr>
              <a:lnSpc>
                <a:spcPct val="100000"/>
              </a:lnSpc>
              <a:spcBef>
                <a:spcPts val="0"/>
              </a:spcBef>
            </a:pPr>
            <a:endParaRPr lang="en-US" sz="2400" dirty="0">
              <a:latin typeface="Arial"/>
              <a:cs typeface="Calibri"/>
            </a:endParaRPr>
          </a:p>
          <a:p>
            <a:pPr>
              <a:lnSpc>
                <a:spcPct val="100000"/>
              </a:lnSpc>
              <a:spcBef>
                <a:spcPts val="0"/>
              </a:spcBef>
            </a:pPr>
            <a:endParaRPr lang="en-US" sz="2000" dirty="0">
              <a:latin typeface="Arial"/>
              <a:cs typeface="Calibri"/>
            </a:endParaRPr>
          </a:p>
          <a:p>
            <a:endParaRPr lang="en-US" dirty="0">
              <a:cs typeface="Arial"/>
            </a:endParaRPr>
          </a:p>
        </p:txBody>
      </p:sp>
      <p:sp>
        <p:nvSpPr>
          <p:cNvPr id="4" name="Slide Number Placeholder 3">
            <a:extLst>
              <a:ext uri="{FF2B5EF4-FFF2-40B4-BE49-F238E27FC236}">
                <a16:creationId xmlns:a16="http://schemas.microsoft.com/office/drawing/2014/main" id="{1CC7A535-2B10-DA5E-8742-9807AEE14A31}"/>
              </a:ext>
            </a:extLst>
          </p:cNvPr>
          <p:cNvSpPr>
            <a:spLocks noGrp="1"/>
          </p:cNvSpPr>
          <p:nvPr>
            <p:ph type="sldNum" sz="quarter" idx="10"/>
          </p:nvPr>
        </p:nvSpPr>
        <p:spPr/>
        <p:txBody>
          <a:bodyPr/>
          <a:lstStyle/>
          <a:p>
            <a:fld id="{0C39CDE4-793C-4482-9A56-1E540F859475}" type="slidenum">
              <a:rPr lang="en-US" smtClean="0"/>
              <a:pPr/>
              <a:t>34</a:t>
            </a:fld>
            <a:endParaRPr lang="en-US" dirty="0"/>
          </a:p>
        </p:txBody>
      </p:sp>
    </p:spTree>
    <p:extLst>
      <p:ext uri="{BB962C8B-B14F-4D97-AF65-F5344CB8AC3E}">
        <p14:creationId xmlns:p14="http://schemas.microsoft.com/office/powerpoint/2010/main" val="515337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9592-9A34-174B-C32F-1D7B85A213F5}"/>
              </a:ext>
            </a:extLst>
          </p:cNvPr>
          <p:cNvSpPr>
            <a:spLocks noGrp="1"/>
          </p:cNvSpPr>
          <p:nvPr>
            <p:ph type="title"/>
          </p:nvPr>
        </p:nvSpPr>
        <p:spPr>
          <a:xfrm>
            <a:off x="152400" y="711799"/>
            <a:ext cx="11887200" cy="1481871"/>
          </a:xfrm>
        </p:spPr>
        <p:txBody>
          <a:bodyPr>
            <a:normAutofit/>
          </a:bodyPr>
          <a:lstStyle/>
          <a:p>
            <a:r>
              <a:rPr lang="en-US" sz="4000" b="1" dirty="0">
                <a:solidFill>
                  <a:srgbClr val="C4FDFC"/>
                </a:solidFill>
                <a:cs typeface="Arial"/>
              </a:rPr>
              <a:t>Key Dimension III, Program Quality </a:t>
            </a:r>
            <a:br>
              <a:rPr lang="en-US" sz="4000" b="1" dirty="0">
                <a:cs typeface="Arial"/>
              </a:rPr>
            </a:br>
            <a:r>
              <a:rPr lang="en-US" sz="4000" b="1" dirty="0">
                <a:solidFill>
                  <a:srgbClr val="C4FDFC"/>
                </a:solidFill>
                <a:cs typeface="Arial"/>
              </a:rPr>
              <a:t>(Part 1)</a:t>
            </a:r>
          </a:p>
          <a:p>
            <a:endParaRPr lang="en-US" sz="4000" dirty="0">
              <a:cs typeface="Arial"/>
            </a:endParaRPr>
          </a:p>
          <a:p>
            <a:endParaRPr lang="en-US" dirty="0">
              <a:cs typeface="Arial"/>
            </a:endParaRPr>
          </a:p>
        </p:txBody>
      </p:sp>
      <p:sp>
        <p:nvSpPr>
          <p:cNvPr id="3" name="Content Placeholder 2">
            <a:extLst>
              <a:ext uri="{FF2B5EF4-FFF2-40B4-BE49-F238E27FC236}">
                <a16:creationId xmlns:a16="http://schemas.microsoft.com/office/drawing/2014/main" id="{C2B17B68-3747-6885-E245-FEB96E9F8230}"/>
              </a:ext>
            </a:extLst>
          </p:cNvPr>
          <p:cNvSpPr>
            <a:spLocks noGrp="1"/>
          </p:cNvSpPr>
          <p:nvPr>
            <p:ph idx="1"/>
          </p:nvPr>
        </p:nvSpPr>
        <p:spPr>
          <a:xfrm>
            <a:off x="570635" y="1394440"/>
            <a:ext cx="11171246" cy="5072856"/>
          </a:xfrm>
        </p:spPr>
        <p:txBody>
          <a:bodyPr vert="horz" lIns="91440" tIns="45720" rIns="91440" bIns="45720" rtlCol="0" anchor="t">
            <a:noAutofit/>
          </a:bodyPr>
          <a:lstStyle/>
          <a:p>
            <a:pPr marL="0" indent="0">
              <a:buNone/>
            </a:pPr>
            <a:r>
              <a:rPr lang="en-US" sz="2400" dirty="0">
                <a:ea typeface="+mn-lt"/>
                <a:cs typeface="+mn-lt"/>
              </a:rPr>
              <a:t>Our agency utilizes a platform to document evidence, collect data, enter ratings, and view a child's developmental progress. Educational staff collected evidence to create a child portfolio, which includes multiple observations, such as photos, videos, children's work samples, documentation from families, and written observation to monitor a child's growth. </a:t>
            </a:r>
            <a:endParaRPr lang="en-US" sz="2400" dirty="0">
              <a:cs typeface="Arial"/>
            </a:endParaRPr>
          </a:p>
          <a:p>
            <a:pPr marL="0" indent="0">
              <a:buNone/>
            </a:pPr>
            <a:endParaRPr lang="en-US" sz="2400" dirty="0">
              <a:ea typeface="+mn-lt"/>
              <a:cs typeface="+mn-lt"/>
            </a:endParaRPr>
          </a:p>
          <a:p>
            <a:pPr marL="0" indent="0">
              <a:buNone/>
            </a:pPr>
            <a:r>
              <a:rPr lang="en-US" sz="2400" dirty="0">
                <a:ea typeface="+mn-lt"/>
                <a:cs typeface="+mn-lt"/>
              </a:rPr>
              <a:t>Educational staff use the summary of findings as a living document to plan age and developmentally appropriate activity plans, follow through on those plans and review results over time. Each classroom’s educational team meets weekly to  develop activities and review those activities. At parent conferences teachers share the child's growth and goals in the classroom, and parents set goals and strategies to be completed at home that will support the child's growth. Bilingual Support staff are assigned to each classroom if needed to communicate with parents in their primary language. </a:t>
            </a:r>
            <a:endParaRPr lang="en-US" sz="2400" dirty="0">
              <a:cs typeface="Arial"/>
            </a:endParaRPr>
          </a:p>
          <a:p>
            <a:pPr marL="0" indent="0">
              <a:buNone/>
            </a:pPr>
            <a:endParaRPr lang="en-US" sz="2400" dirty="0">
              <a:cs typeface="Arial"/>
            </a:endParaRPr>
          </a:p>
          <a:p>
            <a:pPr marL="0" indent="0">
              <a:buNone/>
            </a:pPr>
            <a:endParaRPr lang="en-US" sz="2000" dirty="0">
              <a:cs typeface="Arial"/>
            </a:endParaRPr>
          </a:p>
        </p:txBody>
      </p:sp>
      <p:sp>
        <p:nvSpPr>
          <p:cNvPr id="4" name="Slide Number Placeholder 3">
            <a:extLst>
              <a:ext uri="{FF2B5EF4-FFF2-40B4-BE49-F238E27FC236}">
                <a16:creationId xmlns:a16="http://schemas.microsoft.com/office/drawing/2014/main" id="{5EE5415E-6A85-BEA6-70BA-BB6F1A28B9A4}"/>
              </a:ext>
            </a:extLst>
          </p:cNvPr>
          <p:cNvSpPr>
            <a:spLocks noGrp="1"/>
          </p:cNvSpPr>
          <p:nvPr>
            <p:ph type="sldNum" sz="quarter" idx="10"/>
          </p:nvPr>
        </p:nvSpPr>
        <p:spPr/>
        <p:txBody>
          <a:bodyPr/>
          <a:lstStyle/>
          <a:p>
            <a:fld id="{0C39CDE4-793C-4482-9A56-1E540F859475}" type="slidenum">
              <a:rPr lang="en-US" smtClean="0"/>
              <a:pPr/>
              <a:t>35</a:t>
            </a:fld>
            <a:endParaRPr lang="en-US" dirty="0"/>
          </a:p>
        </p:txBody>
      </p:sp>
    </p:spTree>
    <p:extLst>
      <p:ext uri="{BB962C8B-B14F-4D97-AF65-F5344CB8AC3E}">
        <p14:creationId xmlns:p14="http://schemas.microsoft.com/office/powerpoint/2010/main" val="1529057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4DCB-269E-0322-365E-0B79A110166C}"/>
              </a:ext>
            </a:extLst>
          </p:cNvPr>
          <p:cNvSpPr>
            <a:spLocks noGrp="1"/>
          </p:cNvSpPr>
          <p:nvPr>
            <p:ph type="title"/>
          </p:nvPr>
        </p:nvSpPr>
        <p:spPr/>
        <p:txBody>
          <a:bodyPr/>
          <a:lstStyle/>
          <a:p>
            <a:r>
              <a:rPr lang="en-US" sz="4000" b="1" dirty="0">
                <a:solidFill>
                  <a:srgbClr val="C4FDFC"/>
                </a:solidFill>
                <a:cs typeface="Arial"/>
              </a:rPr>
              <a:t>Key Dimension III, Program Quality </a:t>
            </a:r>
            <a:br>
              <a:rPr lang="en-US" sz="4000" b="1" dirty="0">
                <a:cs typeface="Arial"/>
              </a:rPr>
            </a:br>
            <a:r>
              <a:rPr lang="en-US" sz="4000" b="1" dirty="0">
                <a:solidFill>
                  <a:srgbClr val="C4FDFC"/>
                </a:solidFill>
                <a:cs typeface="Arial"/>
              </a:rPr>
              <a:t>(Part 2)</a:t>
            </a:r>
          </a:p>
        </p:txBody>
      </p:sp>
      <p:sp>
        <p:nvSpPr>
          <p:cNvPr id="3" name="Content Placeholder 2">
            <a:extLst>
              <a:ext uri="{FF2B5EF4-FFF2-40B4-BE49-F238E27FC236}">
                <a16:creationId xmlns:a16="http://schemas.microsoft.com/office/drawing/2014/main" id="{04E55090-3409-1AF4-C278-11BD03B8D3BE}"/>
              </a:ext>
            </a:extLst>
          </p:cNvPr>
          <p:cNvSpPr>
            <a:spLocks noGrp="1"/>
          </p:cNvSpPr>
          <p:nvPr>
            <p:ph idx="1"/>
          </p:nvPr>
        </p:nvSpPr>
        <p:spPr>
          <a:xfrm>
            <a:off x="467185" y="1550347"/>
            <a:ext cx="11261015" cy="4919948"/>
          </a:xfrm>
        </p:spPr>
        <p:txBody>
          <a:bodyPr vert="horz" lIns="91440" tIns="45720" rIns="91440" bIns="45720" rtlCol="0" anchor="t">
            <a:noAutofit/>
          </a:bodyPr>
          <a:lstStyle/>
          <a:p>
            <a:pPr marL="0" indent="0">
              <a:lnSpc>
                <a:spcPct val="100000"/>
              </a:lnSpc>
              <a:spcBef>
                <a:spcPts val="0"/>
              </a:spcBef>
              <a:buNone/>
            </a:pPr>
            <a:r>
              <a:rPr lang="en-US" sz="2400" dirty="0">
                <a:latin typeface="Arial"/>
                <a:cs typeface="Calibri"/>
              </a:rPr>
              <a:t>Our agency did not complete the Environmental Rating Scales (ERS) in all our classrooms; therefore, no summary of findings were completed.  </a:t>
            </a:r>
            <a:endParaRPr lang="en-US" sz="2400" dirty="0">
              <a:latin typeface="Arial"/>
              <a:cs typeface="Arial" panose="020B0604020202020204"/>
            </a:endParaRPr>
          </a:p>
          <a:p>
            <a:pPr marL="0" indent="0">
              <a:lnSpc>
                <a:spcPct val="100000"/>
              </a:lnSpc>
              <a:spcBef>
                <a:spcPts val="0"/>
              </a:spcBef>
              <a:buNone/>
            </a:pPr>
            <a:endParaRPr lang="en-US" sz="2400" dirty="0">
              <a:latin typeface="Arial"/>
              <a:cs typeface="Calibri"/>
            </a:endParaRPr>
          </a:p>
          <a:p>
            <a:pPr marL="0" indent="0">
              <a:lnSpc>
                <a:spcPct val="100000"/>
              </a:lnSpc>
              <a:spcBef>
                <a:spcPts val="0"/>
              </a:spcBef>
              <a:buNone/>
            </a:pPr>
            <a:r>
              <a:rPr lang="en-US" sz="2400" dirty="0">
                <a:latin typeface="Arial"/>
                <a:cs typeface="Calibri"/>
              </a:rPr>
              <a:t>To ensure that out agency will complete the ERS, I will create a preschool calendar that will provide dates annually as to when ERS needs to completed. I will also meet with the preschool staff regularly to collaborate with staff on ways to use the results of the summary of findings to improve our CSPP program.</a:t>
            </a:r>
          </a:p>
          <a:p>
            <a:pPr marL="0" indent="0">
              <a:lnSpc>
                <a:spcPct val="100000"/>
              </a:lnSpc>
              <a:spcBef>
                <a:spcPts val="0"/>
              </a:spcBef>
              <a:buNone/>
            </a:pPr>
            <a:endParaRPr lang="en-US" sz="2400" dirty="0">
              <a:latin typeface="Arial"/>
              <a:cs typeface="Calibri"/>
            </a:endParaRPr>
          </a:p>
          <a:p>
            <a:pPr marL="0" indent="0">
              <a:lnSpc>
                <a:spcPct val="100000"/>
              </a:lnSpc>
              <a:spcBef>
                <a:spcPts val="0"/>
              </a:spcBef>
              <a:buNone/>
            </a:pPr>
            <a:endParaRPr lang="en-US" sz="2400" dirty="0">
              <a:latin typeface="Arial"/>
              <a:cs typeface="Calibri"/>
            </a:endParaRPr>
          </a:p>
        </p:txBody>
      </p:sp>
      <p:sp>
        <p:nvSpPr>
          <p:cNvPr id="4" name="Slide Number Placeholder 3">
            <a:extLst>
              <a:ext uri="{FF2B5EF4-FFF2-40B4-BE49-F238E27FC236}">
                <a16:creationId xmlns:a16="http://schemas.microsoft.com/office/drawing/2014/main" id="{9EFB4B1F-8921-DA85-C204-8FD7C81D2380}"/>
              </a:ext>
            </a:extLst>
          </p:cNvPr>
          <p:cNvSpPr>
            <a:spLocks noGrp="1"/>
          </p:cNvSpPr>
          <p:nvPr>
            <p:ph type="sldNum" sz="quarter" idx="10"/>
          </p:nvPr>
        </p:nvSpPr>
        <p:spPr/>
        <p:txBody>
          <a:bodyPr/>
          <a:lstStyle/>
          <a:p>
            <a:fld id="{0C39CDE4-793C-4482-9A56-1E540F859475}" type="slidenum">
              <a:rPr lang="en-US" smtClean="0"/>
              <a:pPr/>
              <a:t>36</a:t>
            </a:fld>
            <a:endParaRPr lang="en-US" dirty="0"/>
          </a:p>
        </p:txBody>
      </p:sp>
    </p:spTree>
    <p:extLst>
      <p:ext uri="{BB962C8B-B14F-4D97-AF65-F5344CB8AC3E}">
        <p14:creationId xmlns:p14="http://schemas.microsoft.com/office/powerpoint/2010/main" val="696479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1CC9-B145-FE40-45D7-4552CBCA45CD}"/>
              </a:ext>
            </a:extLst>
          </p:cNvPr>
          <p:cNvSpPr>
            <a:spLocks noGrp="1"/>
          </p:cNvSpPr>
          <p:nvPr>
            <p:ph type="title"/>
          </p:nvPr>
        </p:nvSpPr>
        <p:spPr>
          <a:xfrm>
            <a:off x="-3908" y="838799"/>
            <a:ext cx="11887200" cy="1325563"/>
          </a:xfrm>
        </p:spPr>
        <p:txBody>
          <a:bodyPr>
            <a:normAutofit fontScale="90000"/>
          </a:bodyPr>
          <a:lstStyle/>
          <a:p>
            <a:r>
              <a:rPr lang="en-US" sz="4000" b="1" dirty="0">
                <a:solidFill>
                  <a:srgbClr val="C4FDFC"/>
                </a:solidFill>
                <a:cs typeface="Arial"/>
              </a:rPr>
              <a:t>Key Dimension IV, Administrative (Part 1)</a:t>
            </a:r>
            <a:br>
              <a:rPr lang="en-US" sz="4000" b="1" dirty="0">
                <a:cs typeface="Arial"/>
              </a:rPr>
            </a:br>
            <a:br>
              <a:rPr lang="en-US" sz="3600" dirty="0">
                <a:cs typeface="Arial"/>
              </a:rPr>
            </a:br>
            <a:br>
              <a:rPr lang="en-US" sz="3600" dirty="0">
                <a:cs typeface="Arial"/>
              </a:rPr>
            </a:br>
            <a:endParaRPr lang="en-US" sz="3600" dirty="0">
              <a:solidFill>
                <a:srgbClr val="C4FDFC"/>
              </a:solidFill>
              <a:cs typeface="Arial"/>
            </a:endParaRPr>
          </a:p>
        </p:txBody>
      </p:sp>
      <p:sp>
        <p:nvSpPr>
          <p:cNvPr id="3" name="Content Placeholder 2">
            <a:extLst>
              <a:ext uri="{FF2B5EF4-FFF2-40B4-BE49-F238E27FC236}">
                <a16:creationId xmlns:a16="http://schemas.microsoft.com/office/drawing/2014/main" id="{172DA0EA-DCC1-D6C3-45F2-BED226CCA457}"/>
              </a:ext>
            </a:extLst>
          </p:cNvPr>
          <p:cNvSpPr>
            <a:spLocks noGrp="1"/>
          </p:cNvSpPr>
          <p:nvPr>
            <p:ph idx="1"/>
          </p:nvPr>
        </p:nvSpPr>
        <p:spPr>
          <a:xfrm>
            <a:off x="474784" y="1523649"/>
            <a:ext cx="11502883" cy="4642090"/>
          </a:xfrm>
        </p:spPr>
        <p:txBody>
          <a:bodyPr vert="horz" lIns="91440" tIns="45720" rIns="91440" bIns="45720" rtlCol="0" anchor="t">
            <a:noAutofit/>
          </a:bodyPr>
          <a:lstStyle/>
          <a:p>
            <a:pPr marL="0" indent="0">
              <a:lnSpc>
                <a:spcPct val="100000"/>
              </a:lnSpc>
              <a:spcBef>
                <a:spcPts val="0"/>
              </a:spcBef>
              <a:buNone/>
            </a:pPr>
            <a:r>
              <a:rPr lang="en-US" sz="2400" dirty="0">
                <a:latin typeface="Arial"/>
                <a:cs typeface="Calibri"/>
              </a:rPr>
              <a:t>We uphold a process of maintaining and assessing our inventory records monthly, pertaining to all equipment and non-disposable items that have an estimated useful life of over one year and have been purchased, in whole or in part, with contract funds. Our records provide a comprehensive description of each acquisition as describe on the program instrument.</a:t>
            </a:r>
          </a:p>
          <a:p>
            <a:pPr marL="0" indent="0">
              <a:lnSpc>
                <a:spcPct val="100000"/>
              </a:lnSpc>
              <a:spcBef>
                <a:spcPts val="0"/>
              </a:spcBef>
              <a:buNone/>
            </a:pPr>
            <a:endParaRPr lang="en-US" sz="2400" dirty="0">
              <a:latin typeface="Arial"/>
              <a:cs typeface="Calibri"/>
            </a:endParaRPr>
          </a:p>
          <a:p>
            <a:pPr marL="0" indent="0">
              <a:lnSpc>
                <a:spcPct val="100000"/>
              </a:lnSpc>
              <a:spcBef>
                <a:spcPts val="0"/>
              </a:spcBef>
              <a:buNone/>
            </a:pPr>
            <a:r>
              <a:rPr lang="en-US" sz="2400" dirty="0">
                <a:latin typeface="Arial"/>
                <a:cs typeface="Calibri"/>
              </a:rPr>
              <a:t>We perform monthly checks on our inventory records to ensure that they are accurate and up to date. We also have a second reviewer that checks every two years to ensure that our agency tracks our spending and reports correctly.</a:t>
            </a:r>
          </a:p>
          <a:p>
            <a:pPr>
              <a:lnSpc>
                <a:spcPct val="100000"/>
              </a:lnSpc>
              <a:spcBef>
                <a:spcPts val="0"/>
              </a:spcBef>
            </a:pPr>
            <a:endParaRPr lang="en-US" sz="2400" dirty="0">
              <a:solidFill>
                <a:srgbClr val="000000"/>
              </a:solidFill>
              <a:latin typeface="Calibri"/>
              <a:cs typeface="Calibri"/>
            </a:endParaRPr>
          </a:p>
          <a:p>
            <a:endParaRPr lang="en-US" dirty="0">
              <a:cs typeface="Arial"/>
            </a:endParaRPr>
          </a:p>
        </p:txBody>
      </p:sp>
      <p:sp>
        <p:nvSpPr>
          <p:cNvPr id="4" name="Slide Number Placeholder 3">
            <a:extLst>
              <a:ext uri="{FF2B5EF4-FFF2-40B4-BE49-F238E27FC236}">
                <a16:creationId xmlns:a16="http://schemas.microsoft.com/office/drawing/2014/main" id="{82568298-C29B-0158-B82B-331D13AA6134}"/>
              </a:ext>
            </a:extLst>
          </p:cNvPr>
          <p:cNvSpPr>
            <a:spLocks noGrp="1"/>
          </p:cNvSpPr>
          <p:nvPr>
            <p:ph type="sldNum" sz="quarter" idx="10"/>
          </p:nvPr>
        </p:nvSpPr>
        <p:spPr/>
        <p:txBody>
          <a:bodyPr/>
          <a:lstStyle/>
          <a:p>
            <a:fld id="{0C39CDE4-793C-4482-9A56-1E540F859475}" type="slidenum">
              <a:rPr lang="en-US" dirty="0" smtClean="0"/>
              <a:pPr/>
              <a:t>37</a:t>
            </a:fld>
            <a:endParaRPr lang="en-US" dirty="0"/>
          </a:p>
        </p:txBody>
      </p:sp>
    </p:spTree>
    <p:extLst>
      <p:ext uri="{BB962C8B-B14F-4D97-AF65-F5344CB8AC3E}">
        <p14:creationId xmlns:p14="http://schemas.microsoft.com/office/powerpoint/2010/main" val="1079368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61A52-AC9C-BEE7-B244-61DAA1575FEA}"/>
              </a:ext>
            </a:extLst>
          </p:cNvPr>
          <p:cNvSpPr>
            <a:spLocks noGrp="1"/>
          </p:cNvSpPr>
          <p:nvPr>
            <p:ph type="title"/>
          </p:nvPr>
        </p:nvSpPr>
        <p:spPr>
          <a:xfrm>
            <a:off x="152400" y="203799"/>
            <a:ext cx="11867408" cy="1434420"/>
          </a:xfrm>
        </p:spPr>
        <p:txBody>
          <a:bodyPr>
            <a:normAutofit/>
          </a:bodyPr>
          <a:lstStyle/>
          <a:p>
            <a:r>
              <a:rPr lang="en-US" sz="4000" b="1" dirty="0">
                <a:solidFill>
                  <a:srgbClr val="C4FDFC"/>
                </a:solidFill>
                <a:cs typeface="Arial"/>
              </a:rPr>
              <a:t>Key Dimension IV, Administrative (Part 2)</a:t>
            </a:r>
            <a:br>
              <a:rPr lang="en-US" sz="4000" b="1" dirty="0">
                <a:cs typeface="Arial"/>
              </a:rPr>
            </a:br>
            <a:endParaRPr lang="en-US" sz="3200" dirty="0">
              <a:cs typeface="Arial"/>
            </a:endParaRPr>
          </a:p>
        </p:txBody>
      </p:sp>
      <p:sp>
        <p:nvSpPr>
          <p:cNvPr id="4" name="Slide Number Placeholder 3">
            <a:extLst>
              <a:ext uri="{FF2B5EF4-FFF2-40B4-BE49-F238E27FC236}">
                <a16:creationId xmlns:a16="http://schemas.microsoft.com/office/drawing/2014/main" id="{D5EC1A26-0C24-2565-E9A0-9CCDF1867C9A}"/>
              </a:ext>
            </a:extLst>
          </p:cNvPr>
          <p:cNvSpPr>
            <a:spLocks noGrp="1"/>
          </p:cNvSpPr>
          <p:nvPr>
            <p:ph type="sldNum" sz="quarter" idx="10"/>
          </p:nvPr>
        </p:nvSpPr>
        <p:spPr/>
        <p:txBody>
          <a:bodyPr/>
          <a:lstStyle/>
          <a:p>
            <a:fld id="{0C39CDE4-793C-4482-9A56-1E540F859475}" type="slidenum">
              <a:rPr lang="en-US" smtClean="0"/>
              <a:pPr/>
              <a:t>38</a:t>
            </a:fld>
            <a:endParaRPr lang="en-US" dirty="0"/>
          </a:p>
        </p:txBody>
      </p:sp>
      <p:sp>
        <p:nvSpPr>
          <p:cNvPr id="9" name="Content Placeholder 8">
            <a:extLst>
              <a:ext uri="{FF2B5EF4-FFF2-40B4-BE49-F238E27FC236}">
                <a16:creationId xmlns:a16="http://schemas.microsoft.com/office/drawing/2014/main" id="{6ECB1369-2D63-F1C3-1DE9-B44C253F8A26}"/>
              </a:ext>
            </a:extLst>
          </p:cNvPr>
          <p:cNvSpPr>
            <a:spLocks noGrp="1"/>
          </p:cNvSpPr>
          <p:nvPr>
            <p:ph idx="1"/>
          </p:nvPr>
        </p:nvSpPr>
        <p:spPr>
          <a:xfrm>
            <a:off x="676893" y="1084306"/>
            <a:ext cx="11064705" cy="5569895"/>
          </a:xfrm>
        </p:spPr>
        <p:txBody>
          <a:bodyPr vert="horz" lIns="91440" tIns="45720" rIns="91440" bIns="45720" rtlCol="0" anchor="t">
            <a:noAutofit/>
          </a:bodyPr>
          <a:lstStyle/>
          <a:p>
            <a:pPr marL="0" indent="0">
              <a:lnSpc>
                <a:spcPct val="100000"/>
              </a:lnSpc>
              <a:spcBef>
                <a:spcPts val="0"/>
              </a:spcBef>
              <a:buNone/>
            </a:pPr>
            <a:r>
              <a:rPr lang="en-US" sz="2400" dirty="0">
                <a:cs typeface="Arial"/>
              </a:rPr>
              <a:t>During the process of completing our program's self-evaluation, we realized that the DRDP and the Health and Social Services sections on the program instrument were not completed and therefore made it difficult to complete this assessment. The reason for not having these items completed was due to staff shortages and classroom closures preventing us from completing what was required. </a:t>
            </a:r>
          </a:p>
          <a:p>
            <a:pPr marL="0" indent="0">
              <a:lnSpc>
                <a:spcPct val="100000"/>
              </a:lnSpc>
              <a:spcBef>
                <a:spcPts val="0"/>
              </a:spcBef>
              <a:buNone/>
            </a:pPr>
            <a:endParaRPr lang="en-US" sz="2400" dirty="0">
              <a:cs typeface="Arial"/>
            </a:endParaRPr>
          </a:p>
          <a:p>
            <a:pPr marL="0" indent="0">
              <a:lnSpc>
                <a:spcPct val="100000"/>
              </a:lnSpc>
              <a:spcBef>
                <a:spcPts val="0"/>
              </a:spcBef>
              <a:buNone/>
            </a:pPr>
            <a:r>
              <a:rPr lang="en-US" sz="2400" dirty="0">
                <a:cs typeface="Arial"/>
              </a:rPr>
              <a:t>Moving forward we will start implementing the requirements from the beginning of the school year in our daily practice.  To achieve this, our preschool team will convene regularly throughout the year to work on this process. During these meetings, we will focus our attention on one or two items at a time, allowing us to thoroughly assess and identify the areas that require improvement. By adopting this approach, we can concentrate on specific areas and effectively develop strategies that will lead to meaningful improvements in our program. </a:t>
            </a:r>
          </a:p>
          <a:p>
            <a:pPr>
              <a:lnSpc>
                <a:spcPct val="100000"/>
              </a:lnSpc>
              <a:spcBef>
                <a:spcPts val="0"/>
              </a:spcBef>
            </a:pPr>
            <a:endParaRPr lang="en-US" sz="2400" dirty="0">
              <a:cs typeface="Arial"/>
            </a:endParaRPr>
          </a:p>
          <a:p>
            <a:endParaRPr lang="en-US" sz="2400" dirty="0">
              <a:cs typeface="Arial"/>
            </a:endParaRPr>
          </a:p>
        </p:txBody>
      </p:sp>
    </p:spTree>
    <p:extLst>
      <p:ext uri="{BB962C8B-B14F-4D97-AF65-F5344CB8AC3E}">
        <p14:creationId xmlns:p14="http://schemas.microsoft.com/office/powerpoint/2010/main" val="2511854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F23B-D771-3DB0-38EB-564097DFE361}"/>
              </a:ext>
            </a:extLst>
          </p:cNvPr>
          <p:cNvSpPr>
            <a:spLocks noGrp="1"/>
          </p:cNvSpPr>
          <p:nvPr>
            <p:ph type="title"/>
          </p:nvPr>
        </p:nvSpPr>
        <p:spPr/>
        <p:txBody>
          <a:bodyPr>
            <a:normAutofit/>
          </a:bodyPr>
          <a:lstStyle/>
          <a:p>
            <a:r>
              <a:rPr lang="en-US" sz="4000" b="1" dirty="0">
                <a:solidFill>
                  <a:srgbClr val="C4FDFC"/>
                </a:solidFill>
                <a:cs typeface="Arial"/>
              </a:rPr>
              <a:t>Key Dimension V, Fiscal/Audit (Part 1)</a:t>
            </a:r>
            <a:endParaRPr lang="en-US" sz="4000" b="1" dirty="0">
              <a:cs typeface="Arial"/>
            </a:endParaRPr>
          </a:p>
        </p:txBody>
      </p:sp>
      <p:sp>
        <p:nvSpPr>
          <p:cNvPr id="3" name="Content Placeholder 2">
            <a:extLst>
              <a:ext uri="{FF2B5EF4-FFF2-40B4-BE49-F238E27FC236}">
                <a16:creationId xmlns:a16="http://schemas.microsoft.com/office/drawing/2014/main" id="{17D7B85A-3B25-17E4-6EDF-F2B182CF2B58}"/>
              </a:ext>
            </a:extLst>
          </p:cNvPr>
          <p:cNvSpPr>
            <a:spLocks noGrp="1"/>
          </p:cNvSpPr>
          <p:nvPr>
            <p:ph idx="1"/>
          </p:nvPr>
        </p:nvSpPr>
        <p:spPr>
          <a:xfrm>
            <a:off x="572476" y="1433147"/>
            <a:ext cx="10974055" cy="5048526"/>
          </a:xfrm>
        </p:spPr>
        <p:txBody>
          <a:bodyPr vert="horz" lIns="91440" tIns="45720" rIns="91440" bIns="45720" rtlCol="0" anchor="t">
            <a:normAutofit/>
          </a:bodyPr>
          <a:lstStyle/>
          <a:p>
            <a:pPr marL="0" indent="0">
              <a:lnSpc>
                <a:spcPct val="100000"/>
              </a:lnSpc>
              <a:spcBef>
                <a:spcPts val="0"/>
              </a:spcBef>
              <a:buNone/>
            </a:pPr>
            <a:r>
              <a:rPr lang="en-US" sz="2400" dirty="0">
                <a:latin typeface="Arial"/>
                <a:cs typeface="Calibri"/>
              </a:rPr>
              <a:t>As an agency, we take pride in our commitment to meeting deadlines when submitting fiscal attendance and accounting reports to the California Department of Education (CDE). We are mindful in utilizing the 5% set aside and made it our goal to enroll children with exceptional needs and dual language learners. By doing so, we can provide high-quality services that are tailored to the unique needs of these children.  </a:t>
            </a:r>
            <a:endParaRPr lang="en-US" dirty="0"/>
          </a:p>
          <a:p>
            <a:pPr marL="0" indent="0">
              <a:lnSpc>
                <a:spcPct val="100000"/>
              </a:lnSpc>
              <a:spcBef>
                <a:spcPts val="0"/>
              </a:spcBef>
              <a:buNone/>
            </a:pPr>
            <a:endParaRPr lang="en-US" sz="2400" dirty="0">
              <a:latin typeface="Arial"/>
              <a:cs typeface="Calibri"/>
            </a:endParaRPr>
          </a:p>
          <a:p>
            <a:pPr marL="0" indent="0">
              <a:lnSpc>
                <a:spcPct val="100000"/>
              </a:lnSpc>
              <a:spcBef>
                <a:spcPts val="0"/>
              </a:spcBef>
              <a:buNone/>
            </a:pPr>
            <a:r>
              <a:rPr lang="en-US" sz="2400" dirty="0">
                <a:latin typeface="Arial"/>
                <a:cs typeface="Calibri"/>
              </a:rPr>
              <a:t>We maintain a calendar that includes the due date for our fiscal audit, and we ensure that our audit is submitted at least 30 days prior to the deadline. This approach helps us to meet all requirements for timely submission and ensures that we maintain the highest standards of fiscal responsibility. </a:t>
            </a:r>
            <a:endParaRPr lang="en-US" sz="2400" dirty="0">
              <a:latin typeface="Arial"/>
              <a:cs typeface="Arial" panose="020B0604020202020204"/>
            </a:endParaRPr>
          </a:p>
        </p:txBody>
      </p:sp>
      <p:sp>
        <p:nvSpPr>
          <p:cNvPr id="4" name="Slide Number Placeholder 3">
            <a:extLst>
              <a:ext uri="{FF2B5EF4-FFF2-40B4-BE49-F238E27FC236}">
                <a16:creationId xmlns:a16="http://schemas.microsoft.com/office/drawing/2014/main" id="{05F2D61D-5F91-1B72-EB49-A925480B03D3}"/>
              </a:ext>
            </a:extLst>
          </p:cNvPr>
          <p:cNvSpPr>
            <a:spLocks noGrp="1"/>
          </p:cNvSpPr>
          <p:nvPr>
            <p:ph type="sldNum" sz="quarter" idx="10"/>
          </p:nvPr>
        </p:nvSpPr>
        <p:spPr/>
        <p:txBody>
          <a:bodyPr/>
          <a:lstStyle/>
          <a:p>
            <a:fld id="{0C39CDE4-793C-4482-9A56-1E540F859475}" type="slidenum">
              <a:rPr lang="en-US" smtClean="0"/>
              <a:pPr/>
              <a:t>39</a:t>
            </a:fld>
            <a:endParaRPr lang="en-US" dirty="0"/>
          </a:p>
        </p:txBody>
      </p:sp>
    </p:spTree>
    <p:extLst>
      <p:ext uri="{BB962C8B-B14F-4D97-AF65-F5344CB8AC3E}">
        <p14:creationId xmlns:p14="http://schemas.microsoft.com/office/powerpoint/2010/main" val="126622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0F2-ABB4-49F9-AD51-8587C6331E88}"/>
              </a:ext>
            </a:extLst>
          </p:cNvPr>
          <p:cNvSpPr>
            <a:spLocks noGrp="1"/>
          </p:cNvSpPr>
          <p:nvPr>
            <p:ph type="title"/>
          </p:nvPr>
        </p:nvSpPr>
        <p:spPr/>
        <p:txBody>
          <a:bodyPr/>
          <a:lstStyle/>
          <a:p>
            <a:r>
              <a:rPr lang="en-US" b="1" dirty="0">
                <a:solidFill>
                  <a:srgbClr val="C4FDFC"/>
                </a:solidFill>
              </a:rPr>
              <a:t>Early Education Division</a:t>
            </a:r>
            <a:r>
              <a:rPr lang="en-US" dirty="0">
                <a:solidFill>
                  <a:srgbClr val="C4FDFC"/>
                </a:solidFill>
              </a:rPr>
              <a:t> </a:t>
            </a:r>
          </a:p>
        </p:txBody>
      </p:sp>
      <p:sp>
        <p:nvSpPr>
          <p:cNvPr id="3" name="Content Placeholder 2">
            <a:extLst>
              <a:ext uri="{FF2B5EF4-FFF2-40B4-BE49-F238E27FC236}">
                <a16:creationId xmlns:a16="http://schemas.microsoft.com/office/drawing/2014/main" id="{294E3F82-5F51-432A-AC73-DECA70EB97DD}"/>
              </a:ext>
            </a:extLst>
          </p:cNvPr>
          <p:cNvSpPr>
            <a:spLocks noGrp="1"/>
          </p:cNvSpPr>
          <p:nvPr>
            <p:ph idx="1"/>
          </p:nvPr>
        </p:nvSpPr>
        <p:spPr/>
        <p:txBody>
          <a:bodyPr vert="horz" lIns="91440" tIns="45720" rIns="91440" bIns="45720" rtlCol="0" anchor="t">
            <a:normAutofit/>
          </a:bodyPr>
          <a:lstStyle/>
          <a:p>
            <a:pPr marL="0" indent="0">
              <a:buNone/>
            </a:pPr>
            <a:r>
              <a:rPr lang="en-US" b="1" dirty="0"/>
              <a:t>Vision</a:t>
            </a:r>
            <a:endParaRPr lang="en-US" dirty="0"/>
          </a:p>
          <a:p>
            <a:pPr lvl="1"/>
            <a:r>
              <a:rPr lang="en-US" dirty="0"/>
              <a:t>All California’s children have a strong early learning and education foundation, supporting the whole child and school and lifelong success.</a:t>
            </a:r>
            <a:endParaRPr lang="en-US" dirty="0">
              <a:cs typeface="Arial"/>
            </a:endParaRPr>
          </a:p>
          <a:p>
            <a:pPr lvl="1"/>
            <a:endParaRPr lang="en-US" dirty="0"/>
          </a:p>
          <a:p>
            <a:pPr marL="0" indent="0">
              <a:buNone/>
            </a:pPr>
            <a:r>
              <a:rPr lang="en-US" b="1" dirty="0"/>
              <a:t>Mission</a:t>
            </a:r>
            <a:endParaRPr lang="en-US" b="1" dirty="0">
              <a:cs typeface="Arial"/>
            </a:endParaRPr>
          </a:p>
          <a:p>
            <a:pPr lvl="1"/>
            <a:r>
              <a:rPr lang="en-US" dirty="0"/>
              <a:t>Lead an innovative, inclusive, and high-performing early learning and education system by advancing equitable opportunities that optimize thriving children, families, and communities.</a:t>
            </a:r>
            <a:endParaRPr lang="en-US" dirty="0">
              <a:cs typeface="Arial"/>
            </a:endParaRPr>
          </a:p>
          <a:p>
            <a:pPr marL="0" indent="0">
              <a:buNone/>
            </a:pPr>
            <a:endParaRPr lang="en-US" dirty="0"/>
          </a:p>
        </p:txBody>
      </p:sp>
      <p:sp>
        <p:nvSpPr>
          <p:cNvPr id="5" name="Slide Number Placeholder 4"/>
          <p:cNvSpPr>
            <a:spLocks noGrp="1"/>
          </p:cNvSpPr>
          <p:nvPr>
            <p:ph type="sldNum" sz="quarter" idx="10"/>
          </p:nvPr>
        </p:nvSpPr>
        <p:spPr/>
        <p:txBody>
          <a:bodyPr/>
          <a:lstStyle/>
          <a:p>
            <a:fld id="{B69ECBBE-C740-4DC6-AD12-BF9691A6AD0E}" type="slidenum">
              <a:rPr lang="en-US" smtClean="0"/>
              <a:pPr/>
              <a:t>4</a:t>
            </a:fld>
            <a:endParaRPr lang="en-US" dirty="0"/>
          </a:p>
        </p:txBody>
      </p:sp>
    </p:spTree>
    <p:extLst>
      <p:ext uri="{BB962C8B-B14F-4D97-AF65-F5344CB8AC3E}">
        <p14:creationId xmlns:p14="http://schemas.microsoft.com/office/powerpoint/2010/main" val="36270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D8A5-8DF8-9F67-9801-0C0D4BB4C712}"/>
              </a:ext>
            </a:extLst>
          </p:cNvPr>
          <p:cNvSpPr>
            <a:spLocks noGrp="1"/>
          </p:cNvSpPr>
          <p:nvPr>
            <p:ph type="title"/>
          </p:nvPr>
        </p:nvSpPr>
        <p:spPr/>
        <p:txBody>
          <a:bodyPr/>
          <a:lstStyle/>
          <a:p>
            <a:r>
              <a:rPr lang="en-US" sz="4000" b="1" dirty="0">
                <a:solidFill>
                  <a:srgbClr val="C4FDFC"/>
                </a:solidFill>
                <a:cs typeface="Arial"/>
              </a:rPr>
              <a:t>Key Dimension V, Fiscal/Audit (Part 2)</a:t>
            </a:r>
          </a:p>
          <a:p>
            <a:endParaRPr lang="en-US" dirty="0">
              <a:cs typeface="Arial"/>
            </a:endParaRPr>
          </a:p>
        </p:txBody>
      </p:sp>
      <p:sp>
        <p:nvSpPr>
          <p:cNvPr id="3" name="Content Placeholder 2">
            <a:extLst>
              <a:ext uri="{FF2B5EF4-FFF2-40B4-BE49-F238E27FC236}">
                <a16:creationId xmlns:a16="http://schemas.microsoft.com/office/drawing/2014/main" id="{C61EF3A8-DBAE-3424-2B78-598B1BB54C23}"/>
              </a:ext>
            </a:extLst>
          </p:cNvPr>
          <p:cNvSpPr>
            <a:spLocks noGrp="1"/>
          </p:cNvSpPr>
          <p:nvPr>
            <p:ph idx="1"/>
          </p:nvPr>
        </p:nvSpPr>
        <p:spPr>
          <a:xfrm>
            <a:off x="779362" y="1213895"/>
            <a:ext cx="10565757" cy="5440306"/>
          </a:xfrm>
        </p:spPr>
        <p:txBody>
          <a:bodyPr vert="horz" lIns="91440" tIns="45720" rIns="91440" bIns="45720" rtlCol="0" anchor="t">
            <a:normAutofit/>
          </a:bodyPr>
          <a:lstStyle/>
          <a:p>
            <a:pPr marL="0" indent="0">
              <a:lnSpc>
                <a:spcPct val="100000"/>
              </a:lnSpc>
              <a:spcBef>
                <a:spcPts val="0"/>
              </a:spcBef>
              <a:buNone/>
            </a:pPr>
            <a:r>
              <a:rPr lang="en-US" sz="2800" dirty="0">
                <a:latin typeface="Arial"/>
                <a:cs typeface="Calibri"/>
              </a:rPr>
              <a:t>Our fiscal and audit reports were turned in after the deadline due to staff turnover that causes delays in completing work. To make improvements in this area and submit our fiscal and audit reports in a timely manner we need to create a master calendar for important deadlines and give access to all staff. </a:t>
            </a:r>
            <a:endParaRPr lang="en-US" sz="2800" dirty="0">
              <a:cs typeface="Arial"/>
            </a:endParaRPr>
          </a:p>
          <a:p>
            <a:pPr marL="0" indent="0">
              <a:lnSpc>
                <a:spcPct val="100000"/>
              </a:lnSpc>
              <a:spcBef>
                <a:spcPts val="0"/>
              </a:spcBef>
              <a:buNone/>
            </a:pPr>
            <a:endParaRPr lang="en-US" sz="2800" dirty="0">
              <a:latin typeface="Arial"/>
              <a:cs typeface="Calibri"/>
            </a:endParaRPr>
          </a:p>
          <a:p>
            <a:pPr marL="0" indent="0">
              <a:lnSpc>
                <a:spcPct val="100000"/>
              </a:lnSpc>
              <a:spcBef>
                <a:spcPts val="0"/>
              </a:spcBef>
              <a:buNone/>
            </a:pPr>
            <a:r>
              <a:rPr lang="en-US" sz="2800" dirty="0">
                <a:latin typeface="Arial"/>
                <a:cs typeface="Calibri"/>
              </a:rPr>
              <a:t>There also needs to be more than one staff member responsible for ensuring that deadlines are met.  At the start of next school year, the preschool staff will meet to develop this calendar. </a:t>
            </a:r>
            <a:endParaRPr lang="en-US" sz="2800" dirty="0">
              <a:cs typeface="Arial"/>
            </a:endParaRPr>
          </a:p>
          <a:p>
            <a:pPr marL="0" indent="0">
              <a:lnSpc>
                <a:spcPct val="100000"/>
              </a:lnSpc>
              <a:spcBef>
                <a:spcPts val="0"/>
              </a:spcBef>
              <a:buNone/>
            </a:pPr>
            <a:endParaRPr lang="en-US" sz="2800" dirty="0">
              <a:latin typeface="Arial"/>
              <a:cs typeface="Calibri"/>
            </a:endParaRPr>
          </a:p>
          <a:p>
            <a:pPr>
              <a:lnSpc>
                <a:spcPct val="100000"/>
              </a:lnSpc>
              <a:spcBef>
                <a:spcPts val="0"/>
              </a:spcBef>
            </a:pPr>
            <a:endParaRPr lang="en-US" sz="2400" dirty="0">
              <a:solidFill>
                <a:srgbClr val="000000"/>
              </a:solidFill>
              <a:latin typeface="Calibri"/>
              <a:cs typeface="Calibri"/>
            </a:endParaRPr>
          </a:p>
          <a:p>
            <a:pPr>
              <a:lnSpc>
                <a:spcPct val="100000"/>
              </a:lnSpc>
              <a:spcBef>
                <a:spcPts val="0"/>
              </a:spcBef>
            </a:pPr>
            <a:endParaRPr lang="en-US" sz="2400" dirty="0">
              <a:solidFill>
                <a:srgbClr val="000000"/>
              </a:solidFill>
              <a:latin typeface="Calibri"/>
              <a:cs typeface="Calibri"/>
            </a:endParaRPr>
          </a:p>
          <a:p>
            <a:endParaRPr lang="en-US" sz="2400" dirty="0">
              <a:cs typeface="Arial"/>
            </a:endParaRPr>
          </a:p>
        </p:txBody>
      </p:sp>
      <p:sp>
        <p:nvSpPr>
          <p:cNvPr id="4" name="Slide Number Placeholder 3">
            <a:extLst>
              <a:ext uri="{FF2B5EF4-FFF2-40B4-BE49-F238E27FC236}">
                <a16:creationId xmlns:a16="http://schemas.microsoft.com/office/drawing/2014/main" id="{ED63E4C2-F40D-7DDD-7471-C66C77F242D2}"/>
              </a:ext>
            </a:extLst>
          </p:cNvPr>
          <p:cNvSpPr>
            <a:spLocks noGrp="1"/>
          </p:cNvSpPr>
          <p:nvPr>
            <p:ph type="sldNum" sz="quarter" idx="10"/>
          </p:nvPr>
        </p:nvSpPr>
        <p:spPr/>
        <p:txBody>
          <a:bodyPr/>
          <a:lstStyle/>
          <a:p>
            <a:fld id="{0C39CDE4-793C-4482-9A56-1E540F859475}" type="slidenum">
              <a:rPr lang="en-US" smtClean="0"/>
              <a:pPr/>
              <a:t>40</a:t>
            </a:fld>
            <a:endParaRPr lang="en-US" dirty="0"/>
          </a:p>
        </p:txBody>
      </p:sp>
    </p:spTree>
    <p:extLst>
      <p:ext uri="{BB962C8B-B14F-4D97-AF65-F5344CB8AC3E}">
        <p14:creationId xmlns:p14="http://schemas.microsoft.com/office/powerpoint/2010/main" val="1652117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44F6-7FF6-3C79-CFB5-18D7BB76233E}"/>
              </a:ext>
            </a:extLst>
          </p:cNvPr>
          <p:cNvSpPr>
            <a:spLocks noGrp="1"/>
          </p:cNvSpPr>
          <p:nvPr>
            <p:ph type="title"/>
          </p:nvPr>
        </p:nvSpPr>
        <p:spPr/>
        <p:txBody>
          <a:bodyPr/>
          <a:lstStyle/>
          <a:p>
            <a:r>
              <a:rPr lang="en-US" sz="4000" b="1" dirty="0">
                <a:solidFill>
                  <a:srgbClr val="C4FDFC"/>
                </a:solidFill>
                <a:cs typeface="Arial"/>
              </a:rPr>
              <a:t>Percentage of Contractor's Funded Enrollment</a:t>
            </a:r>
          </a:p>
        </p:txBody>
      </p:sp>
      <p:sp>
        <p:nvSpPr>
          <p:cNvPr id="3" name="Content Placeholder 2">
            <a:extLst>
              <a:ext uri="{FF2B5EF4-FFF2-40B4-BE49-F238E27FC236}">
                <a16:creationId xmlns:a16="http://schemas.microsoft.com/office/drawing/2014/main" id="{EBA5A3DA-6D12-12C5-220D-1CEB3ADCCCC9}"/>
              </a:ext>
            </a:extLst>
          </p:cNvPr>
          <p:cNvSpPr>
            <a:spLocks noGrp="1"/>
          </p:cNvSpPr>
          <p:nvPr>
            <p:ph idx="1"/>
          </p:nvPr>
        </p:nvSpPr>
        <p:spPr>
          <a:xfrm>
            <a:off x="748323" y="1364762"/>
            <a:ext cx="10744200" cy="5289439"/>
          </a:xfrm>
        </p:spPr>
        <p:txBody>
          <a:bodyPr vert="horz" lIns="91440" tIns="45720" rIns="91440" bIns="45720" rtlCol="0" anchor="t">
            <a:normAutofit/>
          </a:bodyPr>
          <a:lstStyle/>
          <a:p>
            <a:pPr marL="0" indent="0">
              <a:buNone/>
            </a:pPr>
            <a:r>
              <a:rPr lang="en-US" sz="2800" dirty="0">
                <a:latin typeface="Arial"/>
                <a:cs typeface="Helvetica"/>
              </a:rPr>
              <a:t>A percentage of the contractor’s funded enrollment will be set aside specifically to allow children with exceptional needs, including children with severe disabilities, to be enrolled until the set aside is filled. </a:t>
            </a:r>
            <a:endParaRPr lang="en-US" sz="2800" dirty="0">
              <a:latin typeface="Arial"/>
              <a:cs typeface="Arial" panose="020B0604020202020204"/>
            </a:endParaRPr>
          </a:p>
          <a:p>
            <a:pPr marL="0" indent="0">
              <a:buNone/>
            </a:pPr>
            <a:r>
              <a:rPr lang="en-US" sz="2800" dirty="0">
                <a:latin typeface="Arial"/>
                <a:cs typeface="Helvetica"/>
              </a:rPr>
              <a:t>Please indicate the total percentage of children with exceptional needs (including severe disabilities) that are currently being served under your CSPP enrollment. </a:t>
            </a:r>
            <a:endParaRPr lang="en-US" sz="2800" dirty="0">
              <a:latin typeface="Arial"/>
              <a:cs typeface="Arial" panose="020B0604020202020204"/>
            </a:endParaRPr>
          </a:p>
          <a:p>
            <a:pPr marL="0" indent="0">
              <a:buNone/>
            </a:pPr>
            <a:endParaRPr lang="en-US" sz="2800" dirty="0">
              <a:latin typeface="Arial"/>
              <a:cs typeface="Helvetica"/>
            </a:endParaRPr>
          </a:p>
          <a:p>
            <a:pPr marL="0" indent="0">
              <a:buNone/>
            </a:pPr>
            <a:r>
              <a:rPr lang="en-US" sz="2800" dirty="0">
                <a:latin typeface="Arial"/>
                <a:cs typeface="Helvetica"/>
              </a:rPr>
              <a:t>If your program is not meeting the required set aside percentage at this time, what strategies will you implement to increase enrollment of children with exceptional needs? </a:t>
            </a:r>
            <a:endParaRPr lang="en-US" sz="2800" dirty="0">
              <a:cs typeface="Arial"/>
            </a:endParaRPr>
          </a:p>
        </p:txBody>
      </p:sp>
      <p:pic>
        <p:nvPicPr>
          <p:cNvPr id="5" name="Picture 4" descr="A rectangular with a red border. Contractor is to fill in the percentage of contractor's funded enrollment.">
            <a:extLst>
              <a:ext uri="{FF2B5EF4-FFF2-40B4-BE49-F238E27FC236}">
                <a16:creationId xmlns:a16="http://schemas.microsoft.com/office/drawing/2014/main" id="{0A075C24-5C1D-971C-6ABD-2B752EBBA1BB}"/>
              </a:ext>
            </a:extLst>
          </p:cNvPr>
          <p:cNvPicPr>
            <a:picLocks noChangeAspect="1"/>
          </p:cNvPicPr>
          <p:nvPr/>
        </p:nvPicPr>
        <p:blipFill>
          <a:blip r:embed="rId3"/>
          <a:stretch>
            <a:fillRect/>
          </a:stretch>
        </p:blipFill>
        <p:spPr>
          <a:xfrm>
            <a:off x="5955846" y="3922107"/>
            <a:ext cx="3642783" cy="719213"/>
          </a:xfrm>
          <a:prstGeom prst="rect">
            <a:avLst/>
          </a:prstGeom>
        </p:spPr>
      </p:pic>
      <p:sp>
        <p:nvSpPr>
          <p:cNvPr id="4" name="Slide Number Placeholder 3">
            <a:extLst>
              <a:ext uri="{FF2B5EF4-FFF2-40B4-BE49-F238E27FC236}">
                <a16:creationId xmlns:a16="http://schemas.microsoft.com/office/drawing/2014/main" id="{B3243E90-7D57-5E8F-2EFA-1D45ABA41761}"/>
              </a:ext>
            </a:extLst>
          </p:cNvPr>
          <p:cNvSpPr>
            <a:spLocks noGrp="1"/>
          </p:cNvSpPr>
          <p:nvPr>
            <p:ph type="sldNum" sz="quarter" idx="10"/>
          </p:nvPr>
        </p:nvSpPr>
        <p:spPr/>
        <p:txBody>
          <a:bodyPr/>
          <a:lstStyle/>
          <a:p>
            <a:fld id="{0C39CDE4-793C-4482-9A56-1E540F859475}" type="slidenum">
              <a:rPr lang="en-US" smtClean="0"/>
              <a:pPr/>
              <a:t>41</a:t>
            </a:fld>
            <a:endParaRPr lang="en-US" dirty="0"/>
          </a:p>
        </p:txBody>
      </p:sp>
    </p:spTree>
    <p:extLst>
      <p:ext uri="{BB962C8B-B14F-4D97-AF65-F5344CB8AC3E}">
        <p14:creationId xmlns:p14="http://schemas.microsoft.com/office/powerpoint/2010/main" val="1889193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44F6-7FF6-3C79-CFB5-18D7BB76233E}"/>
              </a:ext>
            </a:extLst>
          </p:cNvPr>
          <p:cNvSpPr>
            <a:spLocks noGrp="1"/>
          </p:cNvSpPr>
          <p:nvPr>
            <p:ph type="title"/>
          </p:nvPr>
        </p:nvSpPr>
        <p:spPr/>
        <p:txBody>
          <a:bodyPr>
            <a:normAutofit/>
          </a:bodyPr>
          <a:lstStyle/>
          <a:p>
            <a:r>
              <a:rPr lang="en-US" sz="3600" b="1" dirty="0">
                <a:solidFill>
                  <a:srgbClr val="C4FDFC"/>
                </a:solidFill>
                <a:cs typeface="Arial"/>
              </a:rPr>
              <a:t>Percentage of Contractor's Funded Enrollment (2)</a:t>
            </a:r>
          </a:p>
        </p:txBody>
      </p:sp>
      <p:sp>
        <p:nvSpPr>
          <p:cNvPr id="3" name="Content Placeholder 2">
            <a:extLst>
              <a:ext uri="{FF2B5EF4-FFF2-40B4-BE49-F238E27FC236}">
                <a16:creationId xmlns:a16="http://schemas.microsoft.com/office/drawing/2014/main" id="{EBA5A3DA-6D12-12C5-220D-1CEB3ADCCCC9}"/>
              </a:ext>
            </a:extLst>
          </p:cNvPr>
          <p:cNvSpPr>
            <a:spLocks noGrp="1"/>
          </p:cNvSpPr>
          <p:nvPr>
            <p:ph idx="1"/>
          </p:nvPr>
        </p:nvSpPr>
        <p:spPr>
          <a:xfrm>
            <a:off x="748323" y="1364762"/>
            <a:ext cx="10744200" cy="5289439"/>
          </a:xfrm>
        </p:spPr>
        <p:txBody>
          <a:bodyPr vert="horz" lIns="91440" tIns="45720" rIns="91440" bIns="45720" rtlCol="0" anchor="t">
            <a:normAutofit/>
          </a:bodyPr>
          <a:lstStyle/>
          <a:p>
            <a:pPr marL="0" indent="0">
              <a:lnSpc>
                <a:spcPct val="100000"/>
              </a:lnSpc>
              <a:spcBef>
                <a:spcPts val="0"/>
              </a:spcBef>
              <a:buNone/>
            </a:pPr>
            <a:r>
              <a:rPr lang="en-US" sz="2800" dirty="0">
                <a:latin typeface="Arial"/>
                <a:ea typeface="Calibri"/>
                <a:cs typeface="Calibri"/>
              </a:rPr>
              <a:t>It has been a challenge for our CSPP program to meet the required set-aside of 5% for enrollment of children with special needs. To address this issue, we plan to conduct community outreach to local special education programs, including the county office of education, neighboring schools and health and social services agencies in our area. </a:t>
            </a:r>
            <a:endParaRPr lang="en-US" sz="2800" dirty="0">
              <a:latin typeface="Arial"/>
              <a:ea typeface="Calibri"/>
              <a:cs typeface="Arial" panose="020B0604020202020204"/>
            </a:endParaRPr>
          </a:p>
          <a:p>
            <a:pPr marL="0" indent="0">
              <a:lnSpc>
                <a:spcPct val="100000"/>
              </a:lnSpc>
              <a:spcBef>
                <a:spcPts val="0"/>
              </a:spcBef>
              <a:buNone/>
            </a:pPr>
            <a:endParaRPr lang="en-US" sz="2800" dirty="0">
              <a:latin typeface="Arial"/>
              <a:ea typeface="Calibri"/>
              <a:cs typeface="Calibri"/>
            </a:endParaRPr>
          </a:p>
          <a:p>
            <a:pPr marL="0" indent="0">
              <a:lnSpc>
                <a:spcPct val="100000"/>
              </a:lnSpc>
              <a:spcBef>
                <a:spcPts val="0"/>
              </a:spcBef>
              <a:buNone/>
            </a:pPr>
            <a:r>
              <a:rPr lang="en-US" sz="2800" dirty="0">
                <a:latin typeface="Arial"/>
                <a:ea typeface="Calibri"/>
                <a:cs typeface="Calibri"/>
              </a:rPr>
              <a:t>Our goal is to improve our outreach efforts to ensure that the community is aware of our inclusive program for all children in our community.</a:t>
            </a:r>
            <a:endParaRPr lang="en-US" sz="2800" dirty="0">
              <a:cs typeface="Arial"/>
            </a:endParaRPr>
          </a:p>
          <a:p>
            <a:pPr marL="0" indent="0">
              <a:lnSpc>
                <a:spcPct val="100000"/>
              </a:lnSpc>
              <a:spcBef>
                <a:spcPts val="0"/>
              </a:spcBef>
              <a:buNone/>
            </a:pPr>
            <a:endParaRPr lang="en-US" sz="2800" dirty="0">
              <a:solidFill>
                <a:srgbClr val="444444"/>
              </a:solidFill>
              <a:latin typeface="Arial"/>
              <a:ea typeface="Calibri"/>
              <a:cs typeface="Calibri"/>
            </a:endParaRPr>
          </a:p>
          <a:p>
            <a:pPr marL="0" indent="0">
              <a:lnSpc>
                <a:spcPct val="100000"/>
              </a:lnSpc>
              <a:spcBef>
                <a:spcPts val="0"/>
              </a:spcBef>
              <a:buNone/>
            </a:pPr>
            <a:endParaRPr lang="en-US" sz="2800" dirty="0">
              <a:solidFill>
                <a:srgbClr val="444444"/>
              </a:solidFill>
              <a:latin typeface="Calibri"/>
              <a:ea typeface="Calibri"/>
              <a:cs typeface="Calibri"/>
            </a:endParaRPr>
          </a:p>
          <a:p>
            <a:pPr marL="0" indent="0">
              <a:lnSpc>
                <a:spcPct val="100000"/>
              </a:lnSpc>
              <a:spcBef>
                <a:spcPts val="0"/>
              </a:spcBef>
              <a:buNone/>
            </a:pPr>
            <a:endParaRPr lang="en-US" sz="1200" dirty="0">
              <a:solidFill>
                <a:srgbClr val="444444"/>
              </a:solidFill>
              <a:latin typeface="Calibri"/>
              <a:ea typeface="Calibri"/>
              <a:cs typeface="Calibri"/>
            </a:endParaRPr>
          </a:p>
          <a:p>
            <a:pPr marL="0" indent="0">
              <a:buNone/>
            </a:pPr>
            <a:endParaRPr lang="en-US" sz="1200" dirty="0">
              <a:solidFill>
                <a:srgbClr val="444444"/>
              </a:solidFill>
              <a:latin typeface="Calibri"/>
              <a:ea typeface="Calibri"/>
              <a:cs typeface="Calibri"/>
            </a:endParaRPr>
          </a:p>
          <a:p>
            <a:pPr marL="0" indent="0">
              <a:buNone/>
            </a:pPr>
            <a:endParaRPr lang="en-US" sz="2800" dirty="0">
              <a:cs typeface="Helvetica"/>
            </a:endParaRPr>
          </a:p>
        </p:txBody>
      </p:sp>
      <p:sp>
        <p:nvSpPr>
          <p:cNvPr id="4" name="Slide Number Placeholder 3">
            <a:extLst>
              <a:ext uri="{FF2B5EF4-FFF2-40B4-BE49-F238E27FC236}">
                <a16:creationId xmlns:a16="http://schemas.microsoft.com/office/drawing/2014/main" id="{B3243E90-7D57-5E8F-2EFA-1D45ABA41761}"/>
              </a:ext>
            </a:extLst>
          </p:cNvPr>
          <p:cNvSpPr>
            <a:spLocks noGrp="1"/>
          </p:cNvSpPr>
          <p:nvPr>
            <p:ph type="sldNum" sz="quarter" idx="10"/>
          </p:nvPr>
        </p:nvSpPr>
        <p:spPr/>
        <p:txBody>
          <a:bodyPr/>
          <a:lstStyle/>
          <a:p>
            <a:fld id="{0C39CDE4-793C-4482-9A56-1E540F859475}" type="slidenum">
              <a:rPr lang="en-US" smtClean="0"/>
              <a:pPr/>
              <a:t>42</a:t>
            </a:fld>
            <a:endParaRPr lang="en-US" dirty="0"/>
          </a:p>
        </p:txBody>
      </p:sp>
    </p:spTree>
    <p:extLst>
      <p:ext uri="{BB962C8B-B14F-4D97-AF65-F5344CB8AC3E}">
        <p14:creationId xmlns:p14="http://schemas.microsoft.com/office/powerpoint/2010/main" val="2516966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A95-3194-4974-89B1-626584D83DC4}"/>
              </a:ext>
            </a:extLst>
          </p:cNvPr>
          <p:cNvSpPr>
            <a:spLocks noGrp="1"/>
          </p:cNvSpPr>
          <p:nvPr>
            <p:ph type="ctrTitle"/>
          </p:nvPr>
        </p:nvSpPr>
        <p:spPr/>
        <p:txBody>
          <a:bodyPr>
            <a:normAutofit/>
          </a:bodyPr>
          <a:lstStyle/>
          <a:p>
            <a:r>
              <a:rPr lang="en-US" b="1" dirty="0">
                <a:solidFill>
                  <a:srgbClr val="C4FDFC"/>
                </a:solidFill>
              </a:rPr>
              <a:t>Submission Requirements</a:t>
            </a:r>
            <a:endParaRPr lang="en-US" b="1" dirty="0">
              <a:solidFill>
                <a:srgbClr val="C4FDFC"/>
              </a:solidFill>
              <a:cs typeface="Arial"/>
            </a:endParaRPr>
          </a:p>
        </p:txBody>
      </p:sp>
      <p:sp>
        <p:nvSpPr>
          <p:cNvPr id="3" name="Slide Number Placeholder 2">
            <a:extLst>
              <a:ext uri="{FF2B5EF4-FFF2-40B4-BE49-F238E27FC236}">
                <a16:creationId xmlns:a16="http://schemas.microsoft.com/office/drawing/2014/main" id="{F8E366D1-731B-405B-8B6D-26D9F7A3DE0C}"/>
              </a:ext>
            </a:extLst>
          </p:cNvPr>
          <p:cNvSpPr>
            <a:spLocks noGrp="1"/>
          </p:cNvSpPr>
          <p:nvPr>
            <p:ph type="sldNum" sz="quarter" idx="10"/>
          </p:nvPr>
        </p:nvSpPr>
        <p:spPr/>
        <p:txBody>
          <a:bodyPr/>
          <a:lstStyle/>
          <a:p>
            <a:fld id="{DEE69842-7252-4EFC-9235-C1FD55AB08D6}" type="slidenum">
              <a:rPr lang="en-US" smtClean="0"/>
              <a:pPr/>
              <a:t>43</a:t>
            </a:fld>
            <a:endParaRPr lang="en-US" dirty="0"/>
          </a:p>
        </p:txBody>
      </p:sp>
    </p:spTree>
    <p:extLst>
      <p:ext uri="{BB962C8B-B14F-4D97-AF65-F5344CB8AC3E}">
        <p14:creationId xmlns:p14="http://schemas.microsoft.com/office/powerpoint/2010/main" val="4289973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5F526-2C3C-4EE8-8434-BBA440A650A7}"/>
              </a:ext>
            </a:extLst>
          </p:cNvPr>
          <p:cNvSpPr>
            <a:spLocks noGrp="1"/>
          </p:cNvSpPr>
          <p:nvPr>
            <p:ph type="title"/>
          </p:nvPr>
        </p:nvSpPr>
        <p:spPr/>
        <p:txBody>
          <a:bodyPr>
            <a:normAutofit/>
          </a:bodyPr>
          <a:lstStyle/>
          <a:p>
            <a:r>
              <a:rPr lang="en-US" sz="3800" b="1" dirty="0">
                <a:solidFill>
                  <a:srgbClr val="80FF80"/>
                </a:solidFill>
              </a:rPr>
              <a:t> </a:t>
            </a:r>
            <a:r>
              <a:rPr lang="en-US" sz="4000" b="1" dirty="0">
                <a:solidFill>
                  <a:srgbClr val="C4FDFC"/>
                </a:solidFill>
              </a:rPr>
              <a:t>Submission Requirements</a:t>
            </a:r>
            <a:endParaRPr lang="en-US" sz="4000" b="1" dirty="0">
              <a:solidFill>
                <a:srgbClr val="C4FDFC"/>
              </a:solidFill>
              <a:cs typeface="Arial"/>
            </a:endParaRPr>
          </a:p>
        </p:txBody>
      </p:sp>
      <p:sp>
        <p:nvSpPr>
          <p:cNvPr id="3" name="Content Placeholder 2">
            <a:extLst>
              <a:ext uri="{FF2B5EF4-FFF2-40B4-BE49-F238E27FC236}">
                <a16:creationId xmlns:a16="http://schemas.microsoft.com/office/drawing/2014/main" id="{5F486FC4-99DC-4D9E-BE8A-99E7116341B8}"/>
              </a:ext>
            </a:extLst>
          </p:cNvPr>
          <p:cNvSpPr>
            <a:spLocks noGrp="1"/>
          </p:cNvSpPr>
          <p:nvPr>
            <p:ph idx="1"/>
          </p:nvPr>
        </p:nvSpPr>
        <p:spPr>
          <a:xfrm>
            <a:off x="152400" y="1895912"/>
            <a:ext cx="11887200" cy="4758289"/>
          </a:xfrm>
        </p:spPr>
        <p:txBody>
          <a:bodyPr vert="horz" lIns="91440" tIns="45720" rIns="91440" bIns="45720" rtlCol="0" anchor="t">
            <a:normAutofit/>
          </a:bodyPr>
          <a:lstStyle/>
          <a:p>
            <a:r>
              <a:rPr lang="en-US" dirty="0"/>
              <a:t>Contractors are required to submit the PSE Survey to the CDE on or before Monday, June 3, 2024, 5:00 p.m.</a:t>
            </a:r>
          </a:p>
          <a:p>
            <a:pPr marL="0" indent="0">
              <a:buNone/>
            </a:pPr>
            <a:endParaRPr lang="en-US" sz="800" dirty="0"/>
          </a:p>
          <a:p>
            <a:r>
              <a:rPr lang="en-US" b="1" dirty="0"/>
              <a:t>Contractors must submit </a:t>
            </a:r>
            <a:r>
              <a:rPr lang="en-US" b="1" i="1" dirty="0"/>
              <a:t>only</a:t>
            </a:r>
            <a:r>
              <a:rPr lang="en-US" b="1" dirty="0"/>
              <a:t> the PSE Survey</a:t>
            </a:r>
            <a:endParaRPr lang="en-US" b="1" dirty="0">
              <a:cs typeface="Arial"/>
            </a:endParaRPr>
          </a:p>
          <a:p>
            <a:pPr marL="0" indent="0">
              <a:buNone/>
            </a:pPr>
            <a:endParaRPr lang="en-US" sz="800" dirty="0"/>
          </a:p>
          <a:p>
            <a:r>
              <a:rPr lang="en-US" dirty="0"/>
              <a:t>All other required documentation completed as part of the PSE process shall be kept on-site and available for review upon request</a:t>
            </a:r>
            <a:endParaRPr lang="en-US" dirty="0">
              <a:cs typeface="Arial"/>
            </a:endParaRPr>
          </a:p>
          <a:p>
            <a:pPr marL="0" indent="0">
              <a:buNone/>
            </a:pPr>
            <a:endParaRPr lang="en-US" sz="800" dirty="0"/>
          </a:p>
          <a:p>
            <a:r>
              <a:rPr lang="en-US" dirty="0">
                <a:cs typeface="Arial"/>
              </a:rPr>
              <a:t>Encourage you to save and print before submitting </a:t>
            </a:r>
          </a:p>
        </p:txBody>
      </p:sp>
      <p:sp>
        <p:nvSpPr>
          <p:cNvPr id="4" name="Slide Number Placeholder 3">
            <a:extLst>
              <a:ext uri="{FF2B5EF4-FFF2-40B4-BE49-F238E27FC236}">
                <a16:creationId xmlns:a16="http://schemas.microsoft.com/office/drawing/2014/main" id="{16292BB1-680B-4AD0-9D9B-DDDF8BE714EE}"/>
              </a:ext>
            </a:extLst>
          </p:cNvPr>
          <p:cNvSpPr>
            <a:spLocks noGrp="1"/>
          </p:cNvSpPr>
          <p:nvPr>
            <p:ph type="sldNum" sz="quarter" idx="10"/>
          </p:nvPr>
        </p:nvSpPr>
        <p:spPr/>
        <p:txBody>
          <a:bodyPr/>
          <a:lstStyle/>
          <a:p>
            <a:fld id="{DEE69842-7252-4EFC-9235-C1FD55AB08D6}" type="slidenum">
              <a:rPr lang="en-US" smtClean="0"/>
              <a:pPr/>
              <a:t>44</a:t>
            </a:fld>
            <a:endParaRPr lang="en-US" dirty="0"/>
          </a:p>
        </p:txBody>
      </p:sp>
    </p:spTree>
    <p:extLst>
      <p:ext uri="{BB962C8B-B14F-4D97-AF65-F5344CB8AC3E}">
        <p14:creationId xmlns:p14="http://schemas.microsoft.com/office/powerpoint/2010/main" val="906365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C2B4-65D0-6B7B-6354-BEBA4F01EE5E}"/>
              </a:ext>
            </a:extLst>
          </p:cNvPr>
          <p:cNvSpPr>
            <a:spLocks noGrp="1"/>
          </p:cNvSpPr>
          <p:nvPr>
            <p:ph type="title"/>
          </p:nvPr>
        </p:nvSpPr>
        <p:spPr/>
        <p:txBody>
          <a:bodyPr>
            <a:normAutofit/>
          </a:bodyPr>
          <a:lstStyle/>
          <a:p>
            <a:r>
              <a:rPr lang="en-US" sz="4000" b="1" dirty="0">
                <a:solidFill>
                  <a:srgbClr val="C4FDFC"/>
                </a:solidFill>
              </a:rPr>
              <a:t>Signature Submission</a:t>
            </a:r>
            <a:endParaRPr lang="en-US" sz="4000" b="1" dirty="0">
              <a:solidFill>
                <a:srgbClr val="C4FDFC"/>
              </a:solidFill>
              <a:cs typeface="Arial"/>
            </a:endParaRPr>
          </a:p>
        </p:txBody>
      </p:sp>
      <p:pic>
        <p:nvPicPr>
          <p:cNvPr id="8" name="Content Placeholder 7" descr="A screenshot of the PSE instructions for signature submission for the Respondent's signature and submission date.&#10;">
            <a:extLst>
              <a:ext uri="{FF2B5EF4-FFF2-40B4-BE49-F238E27FC236}">
                <a16:creationId xmlns:a16="http://schemas.microsoft.com/office/drawing/2014/main" id="{4DAE0C96-9413-50A3-3B59-10ADE4D1B6A4}"/>
              </a:ext>
            </a:extLst>
          </p:cNvPr>
          <p:cNvPicPr>
            <a:picLocks noGrp="1" noChangeAspect="1"/>
          </p:cNvPicPr>
          <p:nvPr>
            <p:ph idx="1"/>
          </p:nvPr>
        </p:nvPicPr>
        <p:blipFill>
          <a:blip r:embed="rId3"/>
          <a:stretch>
            <a:fillRect/>
          </a:stretch>
        </p:blipFill>
        <p:spPr>
          <a:xfrm>
            <a:off x="519112" y="2326127"/>
            <a:ext cx="11153775" cy="1552575"/>
          </a:xfrm>
        </p:spPr>
      </p:pic>
      <p:sp>
        <p:nvSpPr>
          <p:cNvPr id="4" name="Slide Number Placeholder 3">
            <a:extLst>
              <a:ext uri="{FF2B5EF4-FFF2-40B4-BE49-F238E27FC236}">
                <a16:creationId xmlns:a16="http://schemas.microsoft.com/office/drawing/2014/main" id="{B84F0C28-60AF-B9F7-D3A7-DF42AC5A62EC}"/>
              </a:ext>
            </a:extLst>
          </p:cNvPr>
          <p:cNvSpPr>
            <a:spLocks noGrp="1"/>
          </p:cNvSpPr>
          <p:nvPr>
            <p:ph type="sldNum" sz="quarter" idx="10"/>
          </p:nvPr>
        </p:nvSpPr>
        <p:spPr/>
        <p:txBody>
          <a:bodyPr/>
          <a:lstStyle/>
          <a:p>
            <a:fld id="{0C39CDE4-793C-4482-9A56-1E540F859475}" type="slidenum">
              <a:rPr lang="en-US" smtClean="0"/>
              <a:pPr/>
              <a:t>45</a:t>
            </a:fld>
            <a:endParaRPr lang="en-US" dirty="0"/>
          </a:p>
        </p:txBody>
      </p:sp>
    </p:spTree>
    <p:extLst>
      <p:ext uri="{BB962C8B-B14F-4D97-AF65-F5344CB8AC3E}">
        <p14:creationId xmlns:p14="http://schemas.microsoft.com/office/powerpoint/2010/main" val="66831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18D3-6E1F-433D-9041-711F25E49F31}"/>
              </a:ext>
            </a:extLst>
          </p:cNvPr>
          <p:cNvSpPr>
            <a:spLocks noGrp="1"/>
          </p:cNvSpPr>
          <p:nvPr>
            <p:ph type="title"/>
          </p:nvPr>
        </p:nvSpPr>
        <p:spPr/>
        <p:txBody>
          <a:bodyPr>
            <a:normAutofit/>
          </a:bodyPr>
          <a:lstStyle/>
          <a:p>
            <a:r>
              <a:rPr lang="en-US" sz="4000" b="1" dirty="0">
                <a:solidFill>
                  <a:srgbClr val="C4FDFC"/>
                </a:solidFill>
              </a:rPr>
              <a:t>Multiple Contract Types</a:t>
            </a:r>
            <a:endParaRPr lang="en-US" sz="4000" b="1" dirty="0">
              <a:solidFill>
                <a:srgbClr val="C4FDFC"/>
              </a:solidFill>
              <a:cs typeface="Arial"/>
            </a:endParaRPr>
          </a:p>
        </p:txBody>
      </p:sp>
      <p:sp>
        <p:nvSpPr>
          <p:cNvPr id="3" name="Content Placeholder 2">
            <a:extLst>
              <a:ext uri="{FF2B5EF4-FFF2-40B4-BE49-F238E27FC236}">
                <a16:creationId xmlns:a16="http://schemas.microsoft.com/office/drawing/2014/main" id="{A32F703B-FF08-46D9-A505-90B77D6805A5}"/>
              </a:ext>
            </a:extLst>
          </p:cNvPr>
          <p:cNvSpPr>
            <a:spLocks noGrp="1"/>
          </p:cNvSpPr>
          <p:nvPr>
            <p:ph idx="1"/>
          </p:nvPr>
        </p:nvSpPr>
        <p:spPr>
          <a:xfrm>
            <a:off x="152400" y="1862356"/>
            <a:ext cx="11887200" cy="4791845"/>
          </a:xfrm>
        </p:spPr>
        <p:txBody>
          <a:bodyPr/>
          <a:lstStyle/>
          <a:p>
            <a:r>
              <a:rPr lang="en-US" dirty="0">
                <a:cs typeface="Arial"/>
              </a:rPr>
              <a:t>If your program has contracts with both the California Department of Education (CDE) and California Department of Social Services (CDSS), you must complete and submit the PSE Survey to the CDE for your CSPP.</a:t>
            </a:r>
          </a:p>
          <a:p>
            <a:pPr marL="342900" lvl="0" indent="-342900">
              <a:lnSpc>
                <a:spcPct val="107000"/>
              </a:lnSpc>
              <a:spcBef>
                <a:spcPts val="3000"/>
              </a:spcBef>
              <a:tabLst>
                <a:tab pos="457200" algn="l"/>
              </a:tabLst>
            </a:pPr>
            <a:r>
              <a:rPr lang="en-US" dirty="0">
                <a:latin typeface="+mj-lt"/>
                <a:ea typeface="Calibri" panose="020F0502020204030204" pitchFamily="34" charset="0"/>
                <a:cs typeface="Times New Roman" panose="02020603050405020304" pitchFamily="18" charset="0"/>
              </a:rPr>
              <a:t>Follow CDSS guidance for PSE submission requirements for all other contract types.</a:t>
            </a:r>
          </a:p>
          <a:p>
            <a:endParaRPr lang="en-US" dirty="0"/>
          </a:p>
        </p:txBody>
      </p:sp>
      <p:sp>
        <p:nvSpPr>
          <p:cNvPr id="4" name="Slide Number Placeholder 3">
            <a:extLst>
              <a:ext uri="{FF2B5EF4-FFF2-40B4-BE49-F238E27FC236}">
                <a16:creationId xmlns:a16="http://schemas.microsoft.com/office/drawing/2014/main" id="{1C62D363-75D9-4D19-B66E-6E9D7B6C11AF}"/>
              </a:ext>
            </a:extLst>
          </p:cNvPr>
          <p:cNvSpPr>
            <a:spLocks noGrp="1"/>
          </p:cNvSpPr>
          <p:nvPr>
            <p:ph type="sldNum" sz="quarter" idx="10"/>
          </p:nvPr>
        </p:nvSpPr>
        <p:spPr/>
        <p:txBody>
          <a:bodyPr/>
          <a:lstStyle/>
          <a:p>
            <a:fld id="{DEE69842-7252-4EFC-9235-C1FD55AB08D6}" type="slidenum">
              <a:rPr lang="en-US" dirty="0" smtClean="0"/>
              <a:pPr/>
              <a:t>46</a:t>
            </a:fld>
            <a:endParaRPr lang="en-US" dirty="0"/>
          </a:p>
        </p:txBody>
      </p:sp>
    </p:spTree>
    <p:extLst>
      <p:ext uri="{BB962C8B-B14F-4D97-AF65-F5344CB8AC3E}">
        <p14:creationId xmlns:p14="http://schemas.microsoft.com/office/powerpoint/2010/main" val="3394768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FE09A-5BBE-4647-AF48-466B430988DA}"/>
              </a:ext>
            </a:extLst>
          </p:cNvPr>
          <p:cNvSpPr>
            <a:spLocks noGrp="1"/>
          </p:cNvSpPr>
          <p:nvPr>
            <p:ph type="ctrTitle"/>
          </p:nvPr>
        </p:nvSpPr>
        <p:spPr/>
        <p:txBody>
          <a:bodyPr/>
          <a:lstStyle/>
          <a:p>
            <a:r>
              <a:rPr lang="en-US" b="1" dirty="0">
                <a:solidFill>
                  <a:srgbClr val="C4FDFC"/>
                </a:solidFill>
              </a:rPr>
              <a:t>Implement Action Plan</a:t>
            </a:r>
            <a:endParaRPr lang="en-US" b="1" dirty="0">
              <a:solidFill>
                <a:srgbClr val="C4FDFC"/>
              </a:solidFill>
              <a:cs typeface="Arial"/>
            </a:endParaRPr>
          </a:p>
        </p:txBody>
      </p:sp>
      <p:sp>
        <p:nvSpPr>
          <p:cNvPr id="4" name="Slide Number Placeholder 3">
            <a:extLst>
              <a:ext uri="{FF2B5EF4-FFF2-40B4-BE49-F238E27FC236}">
                <a16:creationId xmlns:a16="http://schemas.microsoft.com/office/drawing/2014/main" id="{FD62F1AB-2AD1-4309-B56C-8C303D0A5FA1}"/>
              </a:ext>
            </a:extLst>
          </p:cNvPr>
          <p:cNvSpPr>
            <a:spLocks noGrp="1"/>
          </p:cNvSpPr>
          <p:nvPr>
            <p:ph type="sldNum" sz="quarter" idx="10"/>
          </p:nvPr>
        </p:nvSpPr>
        <p:spPr/>
        <p:txBody>
          <a:bodyPr/>
          <a:lstStyle/>
          <a:p>
            <a:fld id="{0C39CDE4-793C-4482-9A56-1E540F859475}" type="slidenum">
              <a:rPr lang="en-US" smtClean="0"/>
              <a:pPr/>
              <a:t>47</a:t>
            </a:fld>
            <a:endParaRPr lang="en-US" dirty="0"/>
          </a:p>
        </p:txBody>
      </p:sp>
    </p:spTree>
    <p:extLst>
      <p:ext uri="{BB962C8B-B14F-4D97-AF65-F5344CB8AC3E}">
        <p14:creationId xmlns:p14="http://schemas.microsoft.com/office/powerpoint/2010/main" val="1150075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E77A-57CB-4E33-8264-CD62B60AF271}"/>
              </a:ext>
            </a:extLst>
          </p:cNvPr>
          <p:cNvSpPr>
            <a:spLocks noGrp="1"/>
          </p:cNvSpPr>
          <p:nvPr>
            <p:ph type="title"/>
          </p:nvPr>
        </p:nvSpPr>
        <p:spPr/>
        <p:txBody>
          <a:bodyPr>
            <a:normAutofit/>
          </a:bodyPr>
          <a:lstStyle/>
          <a:p>
            <a:r>
              <a:rPr lang="en-US" sz="4000" b="1" dirty="0">
                <a:solidFill>
                  <a:srgbClr val="C4FDFC"/>
                </a:solidFill>
              </a:rPr>
              <a:t>How to use data and PSE throughout the year</a:t>
            </a:r>
            <a:endParaRPr lang="en-US" sz="4000" b="1" dirty="0">
              <a:solidFill>
                <a:srgbClr val="FFFFFF"/>
              </a:solidFill>
              <a:cs typeface="Arial"/>
            </a:endParaRPr>
          </a:p>
        </p:txBody>
      </p:sp>
      <p:sp>
        <p:nvSpPr>
          <p:cNvPr id="3" name="Content Placeholder 2">
            <a:extLst>
              <a:ext uri="{FF2B5EF4-FFF2-40B4-BE49-F238E27FC236}">
                <a16:creationId xmlns:a16="http://schemas.microsoft.com/office/drawing/2014/main" id="{EE852B22-ABE5-4D5E-AB03-C3ADAD7EC0A3}"/>
              </a:ext>
            </a:extLst>
          </p:cNvPr>
          <p:cNvSpPr>
            <a:spLocks noGrp="1"/>
          </p:cNvSpPr>
          <p:nvPr>
            <p:ph idx="1"/>
          </p:nvPr>
        </p:nvSpPr>
        <p:spPr>
          <a:xfrm>
            <a:off x="707571" y="1024467"/>
            <a:ext cx="10338708" cy="5629432"/>
          </a:xfrm>
        </p:spPr>
        <p:txBody>
          <a:bodyPr vert="horz" lIns="91440" tIns="45720" rIns="91440" bIns="45720" rtlCol="0" anchor="t">
            <a:normAutofit/>
          </a:bodyPr>
          <a:lstStyle/>
          <a:p>
            <a:endParaRPr lang="en-US" dirty="0">
              <a:cs typeface="Arial"/>
            </a:endParaRPr>
          </a:p>
          <a:p>
            <a:r>
              <a:rPr lang="en-US" dirty="0">
                <a:cs typeface="Arial"/>
              </a:rPr>
              <a:t>Meet regularly throughout the year to assess all areas that need improvement.</a:t>
            </a:r>
          </a:p>
          <a:p>
            <a:r>
              <a:rPr lang="en-US" dirty="0">
                <a:latin typeface="Arial"/>
                <a:ea typeface="Calibri"/>
                <a:cs typeface="Calibri"/>
              </a:rPr>
              <a:t>Making necessary adjustments to support Preschool Staff.</a:t>
            </a:r>
            <a:endParaRPr lang="en-US" dirty="0">
              <a:latin typeface="Arial"/>
              <a:cs typeface="Arial"/>
            </a:endParaRPr>
          </a:p>
          <a:p>
            <a:r>
              <a:rPr lang="en-US" dirty="0">
                <a:cs typeface="Arial"/>
              </a:rPr>
              <a:t>Make necessary adjustments or modifications to the areas that are identified in your PSE that needs improvements.</a:t>
            </a:r>
            <a:endParaRPr lang="en-US" dirty="0">
              <a:solidFill>
                <a:srgbClr val="000000"/>
              </a:solidFill>
              <a:cs typeface="Arial"/>
            </a:endParaRPr>
          </a:p>
          <a:p>
            <a:r>
              <a:rPr lang="en-US" dirty="0">
                <a:cs typeface="Arial"/>
              </a:rPr>
              <a:t>Create procedures that will help assure that all areas of the program that are satisfactory continue to meet or exceed standards.</a:t>
            </a:r>
            <a:endParaRPr lang="en-US" dirty="0">
              <a:solidFill>
                <a:srgbClr val="000000"/>
              </a:solidFill>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6C81055A-618B-4BBF-B7BB-585777B8F154}"/>
              </a:ext>
            </a:extLst>
          </p:cNvPr>
          <p:cNvSpPr>
            <a:spLocks noGrp="1"/>
          </p:cNvSpPr>
          <p:nvPr>
            <p:ph type="sldNum" sz="quarter" idx="10"/>
          </p:nvPr>
        </p:nvSpPr>
        <p:spPr/>
        <p:txBody>
          <a:bodyPr/>
          <a:lstStyle/>
          <a:p>
            <a:fld id="{0C39CDE4-793C-4482-9A56-1E540F859475}" type="slidenum">
              <a:rPr lang="en-US" dirty="0" smtClean="0"/>
              <a:pPr/>
              <a:t>48</a:t>
            </a:fld>
            <a:endParaRPr lang="en-US" dirty="0"/>
          </a:p>
        </p:txBody>
      </p:sp>
    </p:spTree>
    <p:extLst>
      <p:ext uri="{BB962C8B-B14F-4D97-AF65-F5344CB8AC3E}">
        <p14:creationId xmlns:p14="http://schemas.microsoft.com/office/powerpoint/2010/main" val="848631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B555-5AD6-4135-BF4C-134BAD5151F8}"/>
              </a:ext>
            </a:extLst>
          </p:cNvPr>
          <p:cNvSpPr>
            <a:spLocks noGrp="1"/>
          </p:cNvSpPr>
          <p:nvPr>
            <p:ph type="title"/>
          </p:nvPr>
        </p:nvSpPr>
        <p:spPr/>
        <p:txBody>
          <a:bodyPr>
            <a:normAutofit/>
          </a:bodyPr>
          <a:lstStyle/>
          <a:p>
            <a:r>
              <a:rPr lang="en-US" sz="4000" b="1" dirty="0">
                <a:solidFill>
                  <a:srgbClr val="C4FDFC"/>
                </a:solidFill>
              </a:rPr>
              <a:t>PSE Resource Page </a:t>
            </a:r>
            <a:br>
              <a:rPr lang="en-US" sz="4000" b="1" dirty="0"/>
            </a:br>
            <a:endParaRPr lang="en-US" sz="3800" b="1" dirty="0">
              <a:solidFill>
                <a:srgbClr val="80FF80"/>
              </a:solidFill>
              <a:cs typeface="Arial"/>
            </a:endParaRPr>
          </a:p>
        </p:txBody>
      </p:sp>
      <p:sp>
        <p:nvSpPr>
          <p:cNvPr id="3" name="Content Placeholder 2">
            <a:extLst>
              <a:ext uri="{FF2B5EF4-FFF2-40B4-BE49-F238E27FC236}">
                <a16:creationId xmlns:a16="http://schemas.microsoft.com/office/drawing/2014/main" id="{F85199B9-8781-49AE-A9AD-BFCE39995439}"/>
              </a:ext>
            </a:extLst>
          </p:cNvPr>
          <p:cNvSpPr>
            <a:spLocks noGrp="1"/>
          </p:cNvSpPr>
          <p:nvPr>
            <p:ph idx="1"/>
          </p:nvPr>
        </p:nvSpPr>
        <p:spPr>
          <a:xfrm>
            <a:off x="721488" y="1069453"/>
            <a:ext cx="10710442" cy="5583508"/>
          </a:xfrm>
        </p:spPr>
        <p:txBody>
          <a:bodyPr vert="horz" lIns="91440" tIns="45720" rIns="91440" bIns="45720" rtlCol="0" anchor="t">
            <a:normAutofit/>
          </a:bodyPr>
          <a:lstStyle/>
          <a:p>
            <a:pPr marL="457200" lvl="1" indent="0">
              <a:buNone/>
            </a:pPr>
            <a:endParaRPr lang="en-US" dirty="0"/>
          </a:p>
          <a:p>
            <a:pPr marL="914400" lvl="1" indent="-457200"/>
            <a:r>
              <a:rPr lang="en-US" dirty="0">
                <a:hlinkClick r:id="rId3"/>
              </a:rPr>
              <a:t>PSE Web Page</a:t>
            </a:r>
            <a:endParaRPr lang="en-US" dirty="0"/>
          </a:p>
          <a:p>
            <a:pPr marL="914400" lvl="1" indent="-457200"/>
            <a:endParaRPr lang="en-US" dirty="0">
              <a:hlinkClick r:id="rId4"/>
            </a:endParaRPr>
          </a:p>
          <a:p>
            <a:pPr marL="914400" lvl="1" indent="-457200"/>
            <a:r>
              <a:rPr lang="en-US" dirty="0">
                <a:hlinkClick r:id="rId4"/>
              </a:rPr>
              <a:t>Management Bulletin 24-02</a:t>
            </a:r>
            <a:endParaRPr lang="en-US" dirty="0"/>
          </a:p>
          <a:p>
            <a:pPr marL="914400" lvl="1" indent="-457200"/>
            <a:endParaRPr lang="en-US" dirty="0">
              <a:cs typeface="Arial"/>
            </a:endParaRPr>
          </a:p>
          <a:p>
            <a:pPr marL="914400" lvl="1" indent="-457200"/>
            <a:r>
              <a:rPr lang="en-US" dirty="0">
                <a:hlinkClick r:id="rId5"/>
              </a:rPr>
              <a:t>Frequently Asked Questions</a:t>
            </a:r>
            <a:endParaRPr lang="en-US" dirty="0"/>
          </a:p>
          <a:p>
            <a:pPr marL="914400" lvl="1" indent="-457200"/>
            <a:endParaRPr lang="en-US" dirty="0">
              <a:cs typeface="Arial"/>
            </a:endParaRPr>
          </a:p>
          <a:p>
            <a:pPr marL="914400" lvl="1" indent="-457200"/>
            <a:r>
              <a:rPr lang="en-US" dirty="0">
                <a:cs typeface="Arial"/>
                <a:hlinkClick r:id="rId6"/>
              </a:rPr>
              <a:t>FY 2023-24 PSE Survey Instructions</a:t>
            </a:r>
            <a:endParaRPr lang="en-US" dirty="0">
              <a:cs typeface="Arial"/>
            </a:endParaRPr>
          </a:p>
          <a:p>
            <a:pPr marL="914400" lvl="1" indent="-457200"/>
            <a:endParaRPr lang="en-US" dirty="0">
              <a:cs typeface="Arial"/>
            </a:endParaRPr>
          </a:p>
          <a:p>
            <a:pPr marL="914400" lvl="1" indent="-457200"/>
            <a:r>
              <a:rPr lang="en-US" dirty="0">
                <a:ea typeface="Calibri"/>
                <a:cs typeface="Arial" panose="020B0604020202020204"/>
                <a:hlinkClick r:id="rId7"/>
              </a:rPr>
              <a:t>Program Instrument</a:t>
            </a:r>
            <a:endParaRPr lang="en-US" dirty="0">
              <a:ea typeface="Calibri"/>
              <a:cs typeface="Arial" panose="020B0604020202020204"/>
            </a:endParaRPr>
          </a:p>
          <a:p>
            <a:pPr marL="914400" lvl="1" indent="-457200"/>
            <a:endParaRPr lang="en-US" dirty="0">
              <a:ea typeface="Calibri" panose="020F0502020204030204" pitchFamily="34" charset="0"/>
              <a:cs typeface="Arial" panose="020B0604020202020204"/>
            </a:endParaRPr>
          </a:p>
          <a:p>
            <a:pPr marL="914400" lvl="1" indent="-457200"/>
            <a:r>
              <a:rPr lang="en-US" dirty="0">
                <a:ea typeface="Calibri"/>
                <a:cs typeface="Arial" panose="020B0604020202020204"/>
                <a:hlinkClick r:id="rId8"/>
              </a:rPr>
              <a:t>PSE Email</a:t>
            </a:r>
            <a:endParaRPr lang="en-US" dirty="0">
              <a:ea typeface="Calibri" panose="020F0502020204030204" pitchFamily="34" charset="0"/>
              <a:cs typeface="Arial" panose="020B0604020202020204"/>
            </a:endParaRPr>
          </a:p>
          <a:p>
            <a:pPr marL="0" indent="0">
              <a:buNone/>
            </a:pPr>
            <a:endParaRPr lang="en-US" dirty="0">
              <a:ea typeface="Calibri" panose="020F0502020204030204" pitchFamily="34" charset="0"/>
              <a:cs typeface="Arial" panose="020B0604020202020204"/>
            </a:endParaRPr>
          </a:p>
          <a:p>
            <a:pPr marL="0" indent="0">
              <a:buNone/>
            </a:pPr>
            <a:endParaRPr lang="en-US" dirty="0">
              <a:solidFill>
                <a:srgbClr val="FFFFFF"/>
              </a:solidFill>
              <a:ea typeface="Calibri" panose="020F0502020204030204" pitchFamily="34" charset="0"/>
              <a:cs typeface="Arial" panose="020B0604020202020204"/>
            </a:endParaRPr>
          </a:p>
          <a:p>
            <a:pPr lvl="1"/>
            <a:endParaRPr lang="en-US" dirty="0">
              <a:ea typeface="Calibri" panose="020F0502020204030204" pitchFamily="34" charset="0"/>
              <a:cs typeface="Arial" panose="020B0604020202020204"/>
            </a:endParaRPr>
          </a:p>
          <a:p>
            <a:pPr marL="0" marR="0" indent="0" algn="ctr">
              <a:lnSpc>
                <a:spcPct val="107000"/>
              </a:lnSpc>
              <a:spcBef>
                <a:spcPts val="3000"/>
              </a:spcBef>
              <a:spcAft>
                <a:spcPts val="0"/>
              </a:spcAft>
              <a:buNone/>
            </a:pPr>
            <a:endParaRPr lang="en-US" sz="3000" dirty="0">
              <a:solidFill>
                <a:srgbClr val="FFFFFF"/>
              </a:solidFill>
              <a:ea typeface="Calibri" panose="020F0502020204030204" pitchFamily="34" charset="0"/>
              <a:cs typeface="Times New Roman"/>
            </a:endParaRPr>
          </a:p>
        </p:txBody>
      </p:sp>
      <p:sp>
        <p:nvSpPr>
          <p:cNvPr id="4" name="Slide Number Placeholder 3">
            <a:extLst>
              <a:ext uri="{FF2B5EF4-FFF2-40B4-BE49-F238E27FC236}">
                <a16:creationId xmlns:a16="http://schemas.microsoft.com/office/drawing/2014/main" id="{7DBA0365-2E01-43DD-9162-C80E2892E457}"/>
              </a:ext>
            </a:extLst>
          </p:cNvPr>
          <p:cNvSpPr>
            <a:spLocks noGrp="1"/>
          </p:cNvSpPr>
          <p:nvPr>
            <p:ph type="sldNum" sz="quarter" idx="10"/>
          </p:nvPr>
        </p:nvSpPr>
        <p:spPr/>
        <p:txBody>
          <a:bodyPr/>
          <a:lstStyle/>
          <a:p>
            <a:fld id="{DEE69842-7252-4EFC-9235-C1FD55AB08D6}" type="slidenum">
              <a:rPr lang="en-US" smtClean="0"/>
              <a:pPr/>
              <a:t>49</a:t>
            </a:fld>
            <a:endParaRPr lang="en-US" dirty="0"/>
          </a:p>
        </p:txBody>
      </p:sp>
    </p:spTree>
    <p:extLst>
      <p:ext uri="{BB962C8B-B14F-4D97-AF65-F5344CB8AC3E}">
        <p14:creationId xmlns:p14="http://schemas.microsoft.com/office/powerpoint/2010/main" val="319678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A9ED-6387-4C8F-B95E-172CDF29DB10}"/>
              </a:ext>
            </a:extLst>
          </p:cNvPr>
          <p:cNvSpPr>
            <a:spLocks noGrp="1"/>
          </p:cNvSpPr>
          <p:nvPr>
            <p:ph type="title"/>
          </p:nvPr>
        </p:nvSpPr>
        <p:spPr>
          <a:xfrm>
            <a:off x="432179" y="689522"/>
            <a:ext cx="4605868" cy="5030521"/>
          </a:xfrm>
          <a:prstGeom prst="rect">
            <a:avLst/>
          </a:prstGeom>
          <a:ln w="127000">
            <a:solidFill>
              <a:srgbClr val="C4FDFC"/>
            </a:solidFill>
          </a:ln>
        </p:spPr>
        <p:txBody>
          <a:bodyPr>
            <a:noAutofit/>
          </a:bodyPr>
          <a:lstStyle/>
          <a:p>
            <a:r>
              <a:rPr lang="en-US" dirty="0">
                <a:solidFill>
                  <a:schemeClr val="bg1"/>
                </a:solidFill>
                <a:cs typeface="Arial"/>
              </a:rPr>
              <a:t>Program Quality Implementation Office</a:t>
            </a:r>
            <a:br>
              <a:rPr lang="en-US" dirty="0">
                <a:solidFill>
                  <a:schemeClr val="bg1"/>
                </a:solidFill>
                <a:cs typeface="Arial"/>
              </a:rPr>
            </a:br>
            <a:r>
              <a:rPr lang="en-US" dirty="0">
                <a:solidFill>
                  <a:schemeClr val="bg1"/>
                </a:solidFill>
                <a:cs typeface="Arial"/>
              </a:rPr>
              <a:t>(PQI)</a:t>
            </a:r>
            <a:endParaRPr lang="en-US" dirty="0">
              <a:solidFill>
                <a:schemeClr val="bg1"/>
              </a:solidFill>
            </a:endParaRPr>
          </a:p>
        </p:txBody>
      </p:sp>
      <p:pic>
        <p:nvPicPr>
          <p:cNvPr id="5" name="Picture 6" descr="A screenshot of a computer screen">
            <a:extLst>
              <a:ext uri="{FF2B5EF4-FFF2-40B4-BE49-F238E27FC236}">
                <a16:creationId xmlns:a16="http://schemas.microsoft.com/office/drawing/2014/main" id="{25775C55-1E80-34A9-1616-F5C269F44B13}"/>
              </a:ext>
            </a:extLst>
          </p:cNvPr>
          <p:cNvPicPr>
            <a:picLocks noChangeAspect="1"/>
          </p:cNvPicPr>
          <p:nvPr/>
        </p:nvPicPr>
        <p:blipFill>
          <a:blip r:embed="rId3"/>
          <a:stretch>
            <a:fillRect/>
          </a:stretch>
        </p:blipFill>
        <p:spPr>
          <a:xfrm>
            <a:off x="5542199" y="410410"/>
            <a:ext cx="5833046" cy="5439670"/>
          </a:xfrm>
          <a:prstGeom prst="rect">
            <a:avLst/>
          </a:prstGeom>
        </p:spPr>
      </p:pic>
      <p:sp>
        <p:nvSpPr>
          <p:cNvPr id="4" name="Slide Number Placeholder 3">
            <a:extLst>
              <a:ext uri="{FF2B5EF4-FFF2-40B4-BE49-F238E27FC236}">
                <a16:creationId xmlns:a16="http://schemas.microsoft.com/office/drawing/2014/main" id="{8E6066CE-E413-42C7-A249-E086029BD9E6}"/>
              </a:ext>
            </a:extLst>
          </p:cNvPr>
          <p:cNvSpPr>
            <a:spLocks noGrp="1"/>
          </p:cNvSpPr>
          <p:nvPr>
            <p:ph type="sldNum" sz="quarter" idx="10"/>
          </p:nvPr>
        </p:nvSpPr>
        <p:spPr/>
        <p:txBody>
          <a:bodyPr/>
          <a:lstStyle/>
          <a:p>
            <a:fld id="{7D766DFC-3A80-4B23-8F34-5E6B9B8F3ED1}" type="slidenum">
              <a:rPr lang="en-US" smtClean="0"/>
              <a:pPr/>
              <a:t>5</a:t>
            </a:fld>
            <a:endParaRPr lang="en-US" dirty="0"/>
          </a:p>
        </p:txBody>
      </p:sp>
    </p:spTree>
    <p:extLst>
      <p:ext uri="{BB962C8B-B14F-4D97-AF65-F5344CB8AC3E}">
        <p14:creationId xmlns:p14="http://schemas.microsoft.com/office/powerpoint/2010/main" val="3337928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0834FD-5E74-400D-B0DE-9D0C4E3117FC}"/>
              </a:ext>
            </a:extLst>
          </p:cNvPr>
          <p:cNvSpPr>
            <a:spLocks noGrp="1"/>
          </p:cNvSpPr>
          <p:nvPr>
            <p:ph type="title"/>
          </p:nvPr>
        </p:nvSpPr>
        <p:spPr/>
        <p:txBody>
          <a:bodyPr>
            <a:normAutofit/>
          </a:bodyPr>
          <a:lstStyle/>
          <a:p>
            <a:r>
              <a:rPr lang="en-US" sz="4000" b="1" dirty="0">
                <a:solidFill>
                  <a:srgbClr val="C4FDFC"/>
                </a:solidFill>
              </a:rPr>
              <a:t>Thank you for Your Participation!</a:t>
            </a:r>
            <a:endParaRPr lang="en-US" altLang="en-US" sz="3800" dirty="0">
              <a:cs typeface="Arial"/>
            </a:endParaRPr>
          </a:p>
        </p:txBody>
      </p:sp>
      <p:sp>
        <p:nvSpPr>
          <p:cNvPr id="2" name="Slide Number Placeholder 1">
            <a:extLst>
              <a:ext uri="{FF2B5EF4-FFF2-40B4-BE49-F238E27FC236}">
                <a16:creationId xmlns:a16="http://schemas.microsoft.com/office/drawing/2014/main" id="{6F6D2446-94C7-4B91-BB1D-A71E035BAF99}"/>
              </a:ext>
            </a:extLst>
          </p:cNvPr>
          <p:cNvSpPr>
            <a:spLocks noGrp="1"/>
          </p:cNvSpPr>
          <p:nvPr>
            <p:ph type="sldNum" sz="quarter" idx="10"/>
          </p:nvPr>
        </p:nvSpPr>
        <p:spPr/>
        <p:txBody>
          <a:bodyPr/>
          <a:lstStyle/>
          <a:p>
            <a:fld id="{7D766DFC-3A80-4B23-8F34-5E6B9B8F3ED1}" type="slidenum">
              <a:rPr lang="en-US" smtClean="0"/>
              <a:pPr/>
              <a:t>50</a:t>
            </a:fld>
            <a:endParaRPr lang="en-US" dirty="0"/>
          </a:p>
        </p:txBody>
      </p:sp>
    </p:spTree>
    <p:extLst>
      <p:ext uri="{BB962C8B-B14F-4D97-AF65-F5344CB8AC3E}">
        <p14:creationId xmlns:p14="http://schemas.microsoft.com/office/powerpoint/2010/main" val="45107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14E7-6D82-A237-6377-A342E907BC91}"/>
              </a:ext>
            </a:extLst>
          </p:cNvPr>
          <p:cNvSpPr>
            <a:spLocks noGrp="1"/>
          </p:cNvSpPr>
          <p:nvPr>
            <p:ph type="title"/>
          </p:nvPr>
        </p:nvSpPr>
        <p:spPr/>
        <p:txBody>
          <a:bodyPr/>
          <a:lstStyle/>
          <a:p>
            <a:r>
              <a:rPr lang="en-US" b="1" dirty="0">
                <a:solidFill>
                  <a:srgbClr val="C4FDFC"/>
                </a:solidFill>
              </a:rPr>
              <a:t>Purpose</a:t>
            </a:r>
            <a:endParaRPr lang="en-US" b="1" dirty="0">
              <a:solidFill>
                <a:srgbClr val="C4FDFC"/>
              </a:solidFill>
              <a:cs typeface="Arial"/>
            </a:endParaRPr>
          </a:p>
        </p:txBody>
      </p:sp>
      <p:sp>
        <p:nvSpPr>
          <p:cNvPr id="3" name="Content Placeholder 2">
            <a:extLst>
              <a:ext uri="{FF2B5EF4-FFF2-40B4-BE49-F238E27FC236}">
                <a16:creationId xmlns:a16="http://schemas.microsoft.com/office/drawing/2014/main" id="{8C582AD1-DCB8-660F-FF4E-10E5A570BF0E}"/>
              </a:ext>
            </a:extLst>
          </p:cNvPr>
          <p:cNvSpPr>
            <a:spLocks noGrp="1"/>
          </p:cNvSpPr>
          <p:nvPr>
            <p:ph idx="1"/>
          </p:nvPr>
        </p:nvSpPr>
        <p:spPr/>
        <p:txBody>
          <a:bodyPr vert="horz" lIns="91440" tIns="45720" rIns="91440" bIns="45720" rtlCol="0" anchor="t">
            <a:normAutofit/>
          </a:bodyPr>
          <a:lstStyle/>
          <a:p>
            <a:pPr marL="0" indent="0">
              <a:buNone/>
            </a:pPr>
            <a:r>
              <a:rPr lang="en-US" dirty="0">
                <a:ea typeface="Calibri"/>
                <a:cs typeface="Times New Roman"/>
              </a:rPr>
              <a:t>Provide CSPP contractors information regarding the Program Self-Evaluation process and submission requirements for Fiscal Year (FY) 2023-24.</a:t>
            </a:r>
          </a:p>
          <a:p>
            <a:pPr marL="0" indent="0">
              <a:buNone/>
            </a:pPr>
            <a:endParaRPr lang="en-US" dirty="0"/>
          </a:p>
        </p:txBody>
      </p:sp>
      <p:sp>
        <p:nvSpPr>
          <p:cNvPr id="4" name="Slide Number Placeholder 3">
            <a:extLst>
              <a:ext uri="{FF2B5EF4-FFF2-40B4-BE49-F238E27FC236}">
                <a16:creationId xmlns:a16="http://schemas.microsoft.com/office/drawing/2014/main" id="{7288C325-FA5E-042A-D8EC-E98B7DEF3A5F}"/>
              </a:ext>
            </a:extLst>
          </p:cNvPr>
          <p:cNvSpPr>
            <a:spLocks noGrp="1"/>
          </p:cNvSpPr>
          <p:nvPr>
            <p:ph type="sldNum" sz="quarter" idx="10"/>
          </p:nvPr>
        </p:nvSpPr>
        <p:spPr/>
        <p:txBody>
          <a:bodyPr/>
          <a:lstStyle/>
          <a:p>
            <a:fld id="{0C39CDE4-793C-4482-9A56-1E540F859475}" type="slidenum">
              <a:rPr lang="en-US" smtClean="0"/>
              <a:pPr/>
              <a:t>6</a:t>
            </a:fld>
            <a:endParaRPr lang="en-US" dirty="0"/>
          </a:p>
        </p:txBody>
      </p:sp>
    </p:spTree>
    <p:extLst>
      <p:ext uri="{BB962C8B-B14F-4D97-AF65-F5344CB8AC3E}">
        <p14:creationId xmlns:p14="http://schemas.microsoft.com/office/powerpoint/2010/main" val="420082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E0649-C609-442C-B4E6-CB88F079FFAB}"/>
              </a:ext>
            </a:extLst>
          </p:cNvPr>
          <p:cNvSpPr>
            <a:spLocks noGrp="1"/>
          </p:cNvSpPr>
          <p:nvPr>
            <p:ph type="ctrTitle"/>
          </p:nvPr>
        </p:nvSpPr>
        <p:spPr/>
        <p:txBody>
          <a:bodyPr/>
          <a:lstStyle/>
          <a:p>
            <a:r>
              <a:rPr lang="en-US" b="1" dirty="0">
                <a:solidFill>
                  <a:srgbClr val="C4FDFC"/>
                </a:solidFill>
              </a:rPr>
              <a:t>The Program Self Evaluation</a:t>
            </a:r>
            <a:endParaRPr lang="en-US" dirty="0">
              <a:solidFill>
                <a:srgbClr val="C4FDFC"/>
              </a:solidFill>
            </a:endParaRPr>
          </a:p>
        </p:txBody>
      </p:sp>
      <p:sp>
        <p:nvSpPr>
          <p:cNvPr id="3" name="Slide Number Placeholder 2">
            <a:extLst>
              <a:ext uri="{FF2B5EF4-FFF2-40B4-BE49-F238E27FC236}">
                <a16:creationId xmlns:a16="http://schemas.microsoft.com/office/drawing/2014/main" id="{DB4E4D96-0482-483A-9477-6848FAC9141D}"/>
              </a:ext>
            </a:extLst>
          </p:cNvPr>
          <p:cNvSpPr>
            <a:spLocks noGrp="1"/>
          </p:cNvSpPr>
          <p:nvPr>
            <p:ph type="sldNum" sz="quarter" idx="10"/>
          </p:nvPr>
        </p:nvSpPr>
        <p:spPr/>
        <p:txBody>
          <a:bodyPr/>
          <a:lstStyle/>
          <a:p>
            <a:fld id="{5F815779-AED6-42A4-B148-7011BD02478E}" type="slidenum">
              <a:rPr lang="en-US" smtClean="0"/>
              <a:pPr/>
              <a:t>7</a:t>
            </a:fld>
            <a:endParaRPr lang="en-US" dirty="0"/>
          </a:p>
        </p:txBody>
      </p:sp>
    </p:spTree>
    <p:extLst>
      <p:ext uri="{BB962C8B-B14F-4D97-AF65-F5344CB8AC3E}">
        <p14:creationId xmlns:p14="http://schemas.microsoft.com/office/powerpoint/2010/main" val="201143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4F12-851F-4D48-BDC4-05FD9E56CB95}"/>
              </a:ext>
            </a:extLst>
          </p:cNvPr>
          <p:cNvSpPr>
            <a:spLocks noGrp="1"/>
          </p:cNvSpPr>
          <p:nvPr>
            <p:ph type="title"/>
          </p:nvPr>
        </p:nvSpPr>
        <p:spPr/>
        <p:txBody>
          <a:bodyPr/>
          <a:lstStyle/>
          <a:p>
            <a:r>
              <a:rPr lang="en-US" b="1" dirty="0">
                <a:solidFill>
                  <a:srgbClr val="C4FDFC"/>
                </a:solidFill>
              </a:rPr>
              <a:t>What is the PSE?</a:t>
            </a:r>
            <a:endParaRPr lang="en-US" b="1" dirty="0">
              <a:solidFill>
                <a:srgbClr val="C4FDFC"/>
              </a:solidFill>
              <a:cs typeface="Arial"/>
            </a:endParaRPr>
          </a:p>
        </p:txBody>
      </p:sp>
      <p:sp>
        <p:nvSpPr>
          <p:cNvPr id="3" name="Content Placeholder 2">
            <a:extLst>
              <a:ext uri="{FF2B5EF4-FFF2-40B4-BE49-F238E27FC236}">
                <a16:creationId xmlns:a16="http://schemas.microsoft.com/office/drawing/2014/main" id="{D9A18418-FA7D-46AA-BC3E-1AB1CB85F034}"/>
              </a:ext>
            </a:extLst>
          </p:cNvPr>
          <p:cNvSpPr>
            <a:spLocks noGrp="1"/>
          </p:cNvSpPr>
          <p:nvPr>
            <p:ph idx="1"/>
          </p:nvPr>
        </p:nvSpPr>
        <p:spPr/>
        <p:txBody>
          <a:bodyPr vert="horz" lIns="91440" tIns="45720" rIns="91440" bIns="45720" rtlCol="0" anchor="t">
            <a:normAutofit/>
          </a:bodyPr>
          <a:lstStyle/>
          <a:p>
            <a:pPr marL="0" lvl="0" indent="0">
              <a:lnSpc>
                <a:spcPct val="107000"/>
              </a:lnSpc>
              <a:spcBef>
                <a:spcPts val="0"/>
              </a:spcBef>
              <a:spcAft>
                <a:spcPts val="800"/>
              </a:spcAft>
              <a:buNone/>
              <a:tabLst>
                <a:tab pos="457200" algn="l"/>
              </a:tabLst>
            </a:pPr>
            <a:r>
              <a:rPr lang="en-US" sz="3600" i="1" dirty="0">
                <a:ea typeface="Calibri" panose="020F0502020204030204" pitchFamily="34" charset="0"/>
                <a:cs typeface="Times New Roman"/>
              </a:rPr>
              <a:t>California Code of Regulations</a:t>
            </a:r>
            <a:r>
              <a:rPr lang="en-US" sz="3600" dirty="0">
                <a:ea typeface="Calibri" panose="020F0502020204030204" pitchFamily="34" charset="0"/>
                <a:cs typeface="Times New Roman"/>
              </a:rPr>
              <a:t>, Title 5 (5 </a:t>
            </a:r>
            <a:r>
              <a:rPr lang="en-US" sz="3600" i="1" dirty="0">
                <a:ea typeface="Calibri" panose="020F0502020204030204" pitchFamily="34" charset="0"/>
                <a:cs typeface="Times New Roman"/>
              </a:rPr>
              <a:t>CCR</a:t>
            </a:r>
            <a:r>
              <a:rPr lang="en-US" sz="3600" dirty="0">
                <a:ea typeface="Calibri" panose="020F0502020204030204" pitchFamily="34" charset="0"/>
                <a:cs typeface="Times New Roman"/>
              </a:rPr>
              <a:t>), Section 17709: </a:t>
            </a:r>
            <a:endParaRPr lang="en-US" sz="3600" dirty="0">
              <a:cs typeface="Times New Roman"/>
            </a:endParaRPr>
          </a:p>
          <a:p>
            <a:pPr marL="742950" lvl="1" indent="-285750">
              <a:lnSpc>
                <a:spcPct val="107000"/>
              </a:lnSpc>
              <a:spcBef>
                <a:spcPts val="0"/>
              </a:spcBef>
              <a:spcAft>
                <a:spcPts val="800"/>
              </a:spcAft>
              <a:tabLst>
                <a:tab pos="914400" algn="l"/>
              </a:tabLst>
            </a:pPr>
            <a:r>
              <a:rPr lang="en-US" sz="3200" dirty="0">
                <a:ea typeface="Calibri" panose="020F0502020204030204" pitchFamily="34" charset="0"/>
                <a:cs typeface="Times New Roman"/>
              </a:rPr>
              <a:t>Each CSPP contractor shall develop and implement an annual plan for its annual Program Self-Evaluation (PSE) process. </a:t>
            </a:r>
          </a:p>
          <a:p>
            <a:pPr marL="742950" lvl="1" indent="-285750">
              <a:lnSpc>
                <a:spcPct val="107000"/>
              </a:lnSpc>
              <a:spcBef>
                <a:spcPts val="0"/>
              </a:spcBef>
              <a:spcAft>
                <a:spcPts val="800"/>
              </a:spcAft>
              <a:tabLst>
                <a:tab pos="914400" algn="l"/>
              </a:tabLst>
            </a:pPr>
            <a:r>
              <a:rPr lang="en-US" sz="3200" dirty="0">
                <a:ea typeface="Calibri" panose="020F0502020204030204" pitchFamily="34" charset="0"/>
                <a:cs typeface="Times New Roman"/>
              </a:rPr>
              <a:t>The PSE is due on or before June 1, each year.  </a:t>
            </a:r>
            <a:endParaRPr lang="en-US" sz="3200"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68995E2-D3C2-4613-85A7-D258FCF5E6E6}"/>
              </a:ext>
            </a:extLst>
          </p:cNvPr>
          <p:cNvSpPr>
            <a:spLocks noGrp="1"/>
          </p:cNvSpPr>
          <p:nvPr>
            <p:ph type="sldNum" sz="quarter" idx="10"/>
          </p:nvPr>
        </p:nvSpPr>
        <p:spPr/>
        <p:txBody>
          <a:bodyPr/>
          <a:lstStyle/>
          <a:p>
            <a:fld id="{0C39CDE4-793C-4482-9A56-1E540F859475}" type="slidenum">
              <a:rPr lang="en-US" smtClean="0"/>
              <a:pPr/>
              <a:t>8</a:t>
            </a:fld>
            <a:endParaRPr lang="en-US" dirty="0"/>
          </a:p>
        </p:txBody>
      </p:sp>
    </p:spTree>
    <p:extLst>
      <p:ext uri="{BB962C8B-B14F-4D97-AF65-F5344CB8AC3E}">
        <p14:creationId xmlns:p14="http://schemas.microsoft.com/office/powerpoint/2010/main" val="149747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33AC-8F30-E647-4D8B-7E2AEE32FE81}"/>
              </a:ext>
            </a:extLst>
          </p:cNvPr>
          <p:cNvSpPr>
            <a:spLocks noGrp="1"/>
          </p:cNvSpPr>
          <p:nvPr>
            <p:ph type="title"/>
          </p:nvPr>
        </p:nvSpPr>
        <p:spPr/>
        <p:txBody>
          <a:bodyPr>
            <a:normAutofit/>
          </a:bodyPr>
          <a:lstStyle/>
          <a:p>
            <a:r>
              <a:rPr lang="en-US" b="1" dirty="0">
                <a:solidFill>
                  <a:srgbClr val="C4FDFC"/>
                </a:solidFill>
              </a:rPr>
              <a:t>The PSE Process</a:t>
            </a:r>
            <a:endParaRPr lang="en-US" dirty="0"/>
          </a:p>
        </p:txBody>
      </p:sp>
      <p:sp>
        <p:nvSpPr>
          <p:cNvPr id="3" name="Content Placeholder 2">
            <a:extLst>
              <a:ext uri="{FF2B5EF4-FFF2-40B4-BE49-F238E27FC236}">
                <a16:creationId xmlns:a16="http://schemas.microsoft.com/office/drawing/2014/main" id="{780179A4-1894-18B3-C8D3-011A436E739F}"/>
              </a:ext>
            </a:extLst>
          </p:cNvPr>
          <p:cNvSpPr>
            <a:spLocks noGrp="1"/>
          </p:cNvSpPr>
          <p:nvPr>
            <p:ph idx="1"/>
          </p:nvPr>
        </p:nvSpPr>
        <p:spPr/>
        <p:txBody>
          <a:bodyPr vert="horz" lIns="91440" tIns="45720" rIns="91440" bIns="45720" rtlCol="0" anchor="t">
            <a:normAutofit/>
          </a:bodyPr>
          <a:lstStyle/>
          <a:p>
            <a:pPr marL="0" indent="0" algn="ctr">
              <a:buNone/>
            </a:pPr>
            <a:endParaRPr lang="en-US" sz="4800" b="1" dirty="0">
              <a:solidFill>
                <a:srgbClr val="C4FDFC"/>
              </a:solidFill>
              <a:cs typeface="Arial"/>
            </a:endParaRPr>
          </a:p>
          <a:p>
            <a:pPr marL="0" indent="0" algn="ctr">
              <a:buNone/>
            </a:pPr>
            <a:r>
              <a:rPr lang="en-US" sz="4800" b="1" dirty="0">
                <a:solidFill>
                  <a:srgbClr val="C4FDFC"/>
                </a:solidFill>
                <a:cs typeface="Arial"/>
              </a:rPr>
              <a:t>Why is the PSE process </a:t>
            </a:r>
            <a:endParaRPr lang="en-US" sz="4800" dirty="0">
              <a:solidFill>
                <a:srgbClr val="FFFFFF"/>
              </a:solidFill>
              <a:cs typeface="Arial"/>
            </a:endParaRPr>
          </a:p>
          <a:p>
            <a:pPr marL="0" indent="0" algn="ctr">
              <a:buNone/>
            </a:pPr>
            <a:r>
              <a:rPr lang="en-US" sz="4800" b="1" dirty="0">
                <a:solidFill>
                  <a:srgbClr val="C4FDFC"/>
                </a:solidFill>
                <a:cs typeface="Arial"/>
              </a:rPr>
              <a:t>important for maintaining </a:t>
            </a:r>
            <a:endParaRPr lang="en-US" sz="4800" dirty="0">
              <a:solidFill>
                <a:srgbClr val="FFFFFF"/>
              </a:solidFill>
              <a:cs typeface="Arial"/>
            </a:endParaRPr>
          </a:p>
          <a:p>
            <a:pPr marL="0" indent="0" algn="ctr">
              <a:buNone/>
            </a:pPr>
            <a:r>
              <a:rPr lang="en-US" sz="4800" b="1" dirty="0">
                <a:solidFill>
                  <a:srgbClr val="C4FDFC"/>
                </a:solidFill>
                <a:cs typeface="Arial"/>
              </a:rPr>
              <a:t>program quality? </a:t>
            </a:r>
            <a:endParaRPr lang="en-US" sz="4800" dirty="0">
              <a:cs typeface="Arial" panose="020B0604020202020204"/>
            </a:endParaRPr>
          </a:p>
        </p:txBody>
      </p:sp>
      <p:sp>
        <p:nvSpPr>
          <p:cNvPr id="4" name="Slide Number Placeholder 3">
            <a:extLst>
              <a:ext uri="{FF2B5EF4-FFF2-40B4-BE49-F238E27FC236}">
                <a16:creationId xmlns:a16="http://schemas.microsoft.com/office/drawing/2014/main" id="{EC85FC34-3E85-9D9B-8680-EAC9E2CA635F}"/>
              </a:ext>
            </a:extLst>
          </p:cNvPr>
          <p:cNvSpPr>
            <a:spLocks noGrp="1"/>
          </p:cNvSpPr>
          <p:nvPr>
            <p:ph type="sldNum" sz="quarter" idx="10"/>
          </p:nvPr>
        </p:nvSpPr>
        <p:spPr/>
        <p:txBody>
          <a:bodyPr/>
          <a:lstStyle/>
          <a:p>
            <a:fld id="{0C39CDE4-793C-4482-9A56-1E540F859475}" type="slidenum">
              <a:rPr lang="en-US" smtClean="0"/>
              <a:pPr/>
              <a:t>9</a:t>
            </a:fld>
            <a:endParaRPr lang="en-US" dirty="0"/>
          </a:p>
        </p:txBody>
      </p:sp>
    </p:spTree>
    <p:extLst>
      <p:ext uri="{BB962C8B-B14F-4D97-AF65-F5344CB8AC3E}">
        <p14:creationId xmlns:p14="http://schemas.microsoft.com/office/powerpoint/2010/main" val="397217093"/>
      </p:ext>
    </p:extLst>
  </p:cSld>
  <p:clrMapOvr>
    <a:masterClrMapping/>
  </p:clrMapOvr>
</p:sld>
</file>

<file path=ppt/theme/theme1.xml><?xml version="1.0" encoding="utf-8"?>
<a:theme xmlns:a="http://schemas.openxmlformats.org/drawingml/2006/main" name="CDE Set 1">
  <a:themeElements>
    <a:clrScheme name="Custom 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3349</Words>
  <Application>Microsoft Office PowerPoint</Application>
  <PresentationFormat>Widescreen</PresentationFormat>
  <Paragraphs>336</Paragraphs>
  <Slides>50</Slides>
  <Notes>47</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50</vt:i4>
      </vt:variant>
    </vt:vector>
  </HeadingPairs>
  <TitlesOfParts>
    <vt:vector size="63" baseType="lpstr">
      <vt:lpstr>Arial</vt:lpstr>
      <vt:lpstr>Calibri</vt:lpstr>
      <vt:lpstr>Courier New</vt:lpstr>
      <vt:lpstr>Helvetica</vt:lpstr>
      <vt:lpstr>Times New Roman</vt:lpstr>
      <vt:lpstr>Wingdings</vt:lpstr>
      <vt:lpstr>CDE Set 1</vt:lpstr>
      <vt:lpstr>CDE Set 2</vt:lpstr>
      <vt:lpstr>CDE Set 3</vt:lpstr>
      <vt:lpstr>CDE Set 4</vt:lpstr>
      <vt:lpstr>CDE Set 5</vt:lpstr>
      <vt:lpstr>CDE Set 6</vt:lpstr>
      <vt:lpstr>CDE Set 7</vt:lpstr>
      <vt:lpstr>Completing and Submitting the Fiscal Year  2023–24 California State Preschool Program (CSPP) Program Self-Evaluation (PSE)</vt:lpstr>
      <vt:lpstr>Welcome and Introductions</vt:lpstr>
      <vt:lpstr>Agenda</vt:lpstr>
      <vt:lpstr>Early Education Division </vt:lpstr>
      <vt:lpstr>Program Quality Implementation Office (PQI)</vt:lpstr>
      <vt:lpstr>Purpose</vt:lpstr>
      <vt:lpstr>The Program Self Evaluation</vt:lpstr>
      <vt:lpstr>What is the PSE?</vt:lpstr>
      <vt:lpstr>The PSE Process</vt:lpstr>
      <vt:lpstr>The PSE Process (2) </vt:lpstr>
      <vt:lpstr>Gathering Data</vt:lpstr>
      <vt:lpstr>Gathering Data for the PSE</vt:lpstr>
      <vt:lpstr>Key Dimension I Family Files</vt:lpstr>
      <vt:lpstr>Key Dimension II Family Engagement and Strengthening</vt:lpstr>
      <vt:lpstr>Key Dimension III Program Quality</vt:lpstr>
      <vt:lpstr>Key Dimension IV Administrative</vt:lpstr>
      <vt:lpstr>Key Dimension V Fiscal/Audit</vt:lpstr>
      <vt:lpstr>Analyzing Data</vt:lpstr>
      <vt:lpstr>Analyzing Data for the PSE</vt:lpstr>
      <vt:lpstr>Analyzing Data (2)</vt:lpstr>
      <vt:lpstr>Analyzing Data (3)</vt:lpstr>
      <vt:lpstr>Completing the 2023-24 PSE</vt:lpstr>
      <vt:lpstr>Program Self-Evaluation Coversheet</vt:lpstr>
      <vt:lpstr>Program Self-Evaluation Coversheet (2)</vt:lpstr>
      <vt:lpstr>Program Self-Evaluation Coversheet (3)</vt:lpstr>
      <vt:lpstr>Program Self-Evaluation Coversheet (4) </vt:lpstr>
      <vt:lpstr>Program Self-Evaluation Coversheet (5) </vt:lpstr>
      <vt:lpstr>Program Self-Evaluation Coversheet (6) </vt:lpstr>
      <vt:lpstr>Staff and Board Member Participation</vt:lpstr>
      <vt:lpstr>Key Dimension I, Family Files (Part 1)</vt:lpstr>
      <vt:lpstr>Key Dimension I, Family Files (Part 2)</vt:lpstr>
      <vt:lpstr>Key Dimension II, Family Engagement and Strengthening (Part 1) </vt:lpstr>
      <vt:lpstr>Key Dimension II, Family Engagement and Strengthening (Part 1) (2) </vt:lpstr>
      <vt:lpstr>Key Dimension II, Family Engagement and  Strengthening (Part 2) </vt:lpstr>
      <vt:lpstr>Key Dimension III, Program Quality  (Part 1)  </vt:lpstr>
      <vt:lpstr>Key Dimension III, Program Quality  (Part 2)</vt:lpstr>
      <vt:lpstr>Key Dimension IV, Administrative (Part 1)   </vt:lpstr>
      <vt:lpstr>Key Dimension IV, Administrative (Part 2) </vt:lpstr>
      <vt:lpstr>Key Dimension V, Fiscal/Audit (Part 1)</vt:lpstr>
      <vt:lpstr>Key Dimension V, Fiscal/Audit (Part 2) </vt:lpstr>
      <vt:lpstr>Percentage of Contractor's Funded Enrollment</vt:lpstr>
      <vt:lpstr>Percentage of Contractor's Funded Enrollment (2)</vt:lpstr>
      <vt:lpstr>Submission Requirements</vt:lpstr>
      <vt:lpstr> Submission Requirements</vt:lpstr>
      <vt:lpstr>Signature Submission</vt:lpstr>
      <vt:lpstr>Multiple Contract Types</vt:lpstr>
      <vt:lpstr>Implement Action Plan</vt:lpstr>
      <vt:lpstr>How to use data and PSE throughout the year</vt:lpstr>
      <vt:lpstr>PSE Resource Page  </vt:lpstr>
      <vt:lpstr>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2023-24 PSE Webinar - Child Development (CA Dept. of Education)</dc:title>
  <dc:subject>Instructions for completing and submitting the fiscal year 2023-24 Program Self Evaluation.</dc:subject>
  <dc:creator/>
  <cp:lastModifiedBy/>
  <cp:revision>1</cp:revision>
  <dcterms:created xsi:type="dcterms:W3CDTF">2024-05-15T19:19:01Z</dcterms:created>
  <dcterms:modified xsi:type="dcterms:W3CDTF">2024-05-15T20:17:40Z</dcterms:modified>
</cp:coreProperties>
</file>