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3093" r:id="rId4"/>
    <p:sldId id="262" r:id="rId5"/>
    <p:sldId id="260" r:id="rId6"/>
    <p:sldId id="30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A6D"/>
    <a:srgbClr val="004D9A"/>
    <a:srgbClr val="121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F3B7-CC41-4C09-84EB-13AF999A0F6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9D0E-30D4-4175-BB74-4735F346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0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FBEE2FD-4E00-4BA3-9AE6-16AD13DABA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9592"/>
            <a:ext cx="12192000" cy="29984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69413E-CEE1-43FA-99C7-1AD58985B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2937" y="1122362"/>
            <a:ext cx="9144000" cy="3304671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3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8D3D9-4D45-4FFD-8EED-CF3DAEBF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6F1DB-B5F2-4DE6-8C0B-3F4D81E6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89EA-1277-4141-A2C1-FA150C1C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3E75E900-3A7D-4300-976D-D2FEA3E61E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4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B39AB9-566D-4E66-9360-C8B9581C4C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23136"/>
            <a:ext cx="12192000" cy="731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C8D3D9-4D45-4FFD-8EED-CF3DAEBF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C4A6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6F1DB-B5F2-4DE6-8C0B-3F4D81E6A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78" y="1825625"/>
            <a:ext cx="11794210" cy="4297511"/>
          </a:xfrm>
        </p:spPr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  <a:lvl2pPr>
              <a:defRPr>
                <a:solidFill>
                  <a:srgbClr val="0C4A6D"/>
                </a:solidFill>
              </a:defRPr>
            </a:lvl2pPr>
            <a:lvl3pPr>
              <a:defRPr>
                <a:solidFill>
                  <a:srgbClr val="0C4A6D"/>
                </a:solidFill>
              </a:defRPr>
            </a:lvl3pPr>
            <a:lvl4pPr>
              <a:defRPr>
                <a:solidFill>
                  <a:srgbClr val="0C4A6D"/>
                </a:solidFill>
              </a:defRPr>
            </a:lvl4pPr>
            <a:lvl5pPr>
              <a:defRPr>
                <a:solidFill>
                  <a:srgbClr val="0C4A6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89EA-1277-4141-A2C1-FA150C1C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75E900-3A7D-4300-976D-D2FEA3E61E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5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229D-0C46-43A5-95CC-921F9D9C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CB1FE-46B4-4A6D-9094-FF5B47909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478" y="1825625"/>
            <a:ext cx="5818322" cy="4240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CE9D7-1179-41C7-B240-3401F0D67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18321" cy="42406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7A9ED-5D70-44BD-9EEA-0E4E06DF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BCBDCE-CA3D-4674-9EF8-517AEF8167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23136"/>
            <a:ext cx="12192000" cy="731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2B229D-0C46-43A5-95CC-921F9D9C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CB1FE-46B4-4A6D-9094-FF5B47909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478" y="1825625"/>
            <a:ext cx="5818322" cy="4240638"/>
          </a:xfrm>
        </p:spPr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  <a:lvl2pPr>
              <a:defRPr>
                <a:solidFill>
                  <a:srgbClr val="0C4A6D"/>
                </a:solidFill>
              </a:defRPr>
            </a:lvl2pPr>
            <a:lvl3pPr>
              <a:defRPr>
                <a:solidFill>
                  <a:srgbClr val="0C4A6D"/>
                </a:solidFill>
              </a:defRPr>
            </a:lvl3pPr>
            <a:lvl4pPr>
              <a:defRPr>
                <a:solidFill>
                  <a:srgbClr val="0C4A6D"/>
                </a:solidFill>
              </a:defRPr>
            </a:lvl4pPr>
            <a:lvl5pPr>
              <a:defRPr>
                <a:solidFill>
                  <a:srgbClr val="0C4A6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CE9D7-1179-41C7-B240-3401F0D67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18321" cy="4240638"/>
          </a:xfrm>
        </p:spPr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  <a:lvl2pPr>
              <a:defRPr>
                <a:solidFill>
                  <a:srgbClr val="0C4A6D"/>
                </a:solidFill>
              </a:defRPr>
            </a:lvl2pPr>
            <a:lvl3pPr>
              <a:defRPr>
                <a:solidFill>
                  <a:srgbClr val="0C4A6D"/>
                </a:solidFill>
              </a:defRPr>
            </a:lvl3pPr>
            <a:lvl4pPr>
              <a:defRPr>
                <a:solidFill>
                  <a:srgbClr val="0C4A6D"/>
                </a:solidFill>
              </a:defRPr>
            </a:lvl4pPr>
            <a:lvl5pPr>
              <a:defRPr>
                <a:solidFill>
                  <a:srgbClr val="0C4A6D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7A9ED-5D70-44BD-9EEA-0E4E06DF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3E75E900-3A7D-4300-976D-D2FEA3E61E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7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6857-A08B-422C-A002-0912789C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80" y="365125"/>
            <a:ext cx="1180970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B90B3-0736-474D-8071-EFAB2D2FC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980" y="1773043"/>
            <a:ext cx="5811595" cy="524107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28214-6B06-40CF-A78D-CF075F650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5980" y="2308302"/>
            <a:ext cx="5811595" cy="38025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79224-E189-4842-AAD0-01817F4D5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73043"/>
            <a:ext cx="5833820" cy="524108"/>
          </a:xfrm>
        </p:spPr>
        <p:txBody>
          <a:bodyPr anchor="b"/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D0F99-C741-45FB-BE13-0A89DDC73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08302"/>
            <a:ext cx="5833819" cy="38025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69889-75BA-495A-A7BF-089E3917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2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2F18-05BD-4E5A-B9E1-8FA1D1D2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38930-1F35-465C-9685-3FB8B00250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The official seal of the California Department of Education">
            <a:extLst>
              <a:ext uri="{FF2B5EF4-FFF2-40B4-BE49-F238E27FC236}">
                <a16:creationId xmlns:a16="http://schemas.microsoft.com/office/drawing/2014/main" id="{ED42BF45-61DF-430B-8757-AC247372C8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7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924FE6-2F9B-4560-B2BF-C3F02DE1CFA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6140824"/>
            <a:ext cx="12192000" cy="71717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6AF1A5-5BE0-4098-A527-02D8323C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78" y="365125"/>
            <a:ext cx="117942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F8ECC-64A7-41C6-B24B-CC8EAD4ED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478" y="1825625"/>
            <a:ext cx="11794210" cy="429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EC19E-16DB-422A-8C1C-E3EDCE321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873" y="6316849"/>
            <a:ext cx="514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75E900-3A7D-4300-976D-D2FEA3E61E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1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2" r:id="rId4"/>
    <p:sldLayoutId id="2147483656" r:id="rId5"/>
    <p:sldLayoutId id="2147483653" r:id="rId6"/>
    <p:sldLayoutId id="2147483654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827D18-7A19-4683-BD82-A7F7207F7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2433" y="1545149"/>
            <a:ext cx="9144000" cy="3304671"/>
          </a:xfrm>
        </p:spPr>
        <p:txBody>
          <a:bodyPr anchor="ctr"/>
          <a:lstStyle/>
          <a:p>
            <a:r>
              <a:rPr lang="en-US" dirty="0"/>
              <a:t>Item 02: Retroactive Funding Determination Request</a:t>
            </a:r>
          </a:p>
        </p:txBody>
      </p:sp>
    </p:spTree>
    <p:extLst>
      <p:ext uri="{BB962C8B-B14F-4D97-AF65-F5344CB8AC3E}">
        <p14:creationId xmlns:p14="http://schemas.microsoft.com/office/powerpoint/2010/main" val="85302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C2419F-7ED1-49D2-B4A3-42D87772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02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9A8744-8304-4E8A-BDF2-B94246565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Retroactive request for determination of funding for one renewing nonclassroom-based charter school, New Day Academy (charter number 1920)</a:t>
            </a:r>
          </a:p>
          <a:p>
            <a:r>
              <a:rPr lang="en-US" dirty="0"/>
              <a:t>New Day Academy did not submit a funding determination request by the February 1 regulatory deadline</a:t>
            </a:r>
          </a:p>
          <a:p>
            <a:pPr lvl="1"/>
            <a:r>
              <a:rPr lang="en-US" dirty="0"/>
              <a:t>Whitmore Union Elementary School District submitted a waiver to the State Board of Education (SBE), which is anticipated to be heard at its March 2021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0D557-B816-4E56-A568-25289D0E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F85D-B8FD-453E-86D5-A3E645F2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 for New Day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49825-62FA-4284-B8D3-B7052B6C0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78" y="1825625"/>
            <a:ext cx="11794210" cy="4297511"/>
          </a:xfrm>
        </p:spPr>
        <p:txBody>
          <a:bodyPr/>
          <a:lstStyle/>
          <a:p>
            <a:r>
              <a:rPr lang="en-US" dirty="0"/>
              <a:t>New Day Academy originally planned to close at the end of fiscal year 2019–20 in order to come into compliance with Assembly Bill 1507</a:t>
            </a:r>
          </a:p>
          <a:p>
            <a:pPr lvl="1"/>
            <a:r>
              <a:rPr lang="en-US" dirty="0"/>
              <a:t>Closure plans included the transfer of some of its pupils to Shasta View Academy</a:t>
            </a:r>
          </a:p>
          <a:p>
            <a:r>
              <a:rPr lang="en-US" dirty="0"/>
              <a:t>Pursuant to Senate Bills 98 and 820, 2019–20 average daily attendance is used to calculated 2020–21 funding</a:t>
            </a:r>
          </a:p>
          <a:p>
            <a:pPr lvl="1"/>
            <a:r>
              <a:rPr lang="en-US" dirty="0"/>
              <a:t>Local Control Formula Funding would be lost; Shasta View Academy would not be able to claim revenues associated with New Day Academy student transfers</a:t>
            </a:r>
          </a:p>
          <a:p>
            <a:r>
              <a:rPr lang="en-US" dirty="0"/>
              <a:t>The decision to close New Day Academy was reversed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3A870-6D1E-42E8-A474-9E7508E2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4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5C906-C642-4A47-94B3-238BF019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Level Criteria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27330B4-8DD2-4FEB-AB39-A5BE1710C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45704"/>
              </p:ext>
            </p:extLst>
          </p:nvPr>
        </p:nvGraphicFramePr>
        <p:xfrm>
          <a:off x="201613" y="1825625"/>
          <a:ext cx="11794074" cy="3572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31358">
                  <a:extLst>
                    <a:ext uri="{9D8B030D-6E8A-4147-A177-3AD203B41FA5}">
                      <a16:colId xmlns:a16="http://schemas.microsoft.com/office/drawing/2014/main" val="2841156458"/>
                    </a:ext>
                  </a:extLst>
                </a:gridCol>
                <a:gridCol w="3931358">
                  <a:extLst>
                    <a:ext uri="{9D8B030D-6E8A-4147-A177-3AD203B41FA5}">
                      <a16:colId xmlns:a16="http://schemas.microsoft.com/office/drawing/2014/main" val="3790054062"/>
                    </a:ext>
                  </a:extLst>
                </a:gridCol>
                <a:gridCol w="3931358">
                  <a:extLst>
                    <a:ext uri="{9D8B030D-6E8A-4147-A177-3AD203B41FA5}">
                      <a16:colId xmlns:a16="http://schemas.microsoft.com/office/drawing/2014/main" val="3902695419"/>
                    </a:ext>
                  </a:extLst>
                </a:gridCol>
              </a:tblGrid>
              <a:tr h="8931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Criteria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100 Percent (Full) Funding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Day Academy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096319"/>
                  </a:ext>
                </a:extLst>
              </a:tr>
              <a:tr h="8931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Instructional Certificated Salaries and Benefits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≥ 40 percent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57.39 percent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9590827"/>
                  </a:ext>
                </a:extLst>
              </a:tr>
              <a:tr h="8931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Instruction and Related Services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≥ 80 percent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86.72 percent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568901"/>
                  </a:ext>
                </a:extLst>
              </a:tr>
              <a:tr h="8931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Pupil to Teacher Ratio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 to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20.02 to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76304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8F85E-2E0F-472F-9064-D1709DC6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3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93F7B-FF92-4E29-B4C7-6C99747A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F483A-B98D-4917-9B4D-8B90BD5C8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California Department of Education (CDE) proposes to recommend that the SBE approve the determination of funding request at 100 percent for a period of three fiscal years (2020–21 through 2022–23)</a:t>
            </a:r>
          </a:p>
          <a:p>
            <a:r>
              <a:rPr lang="en-US" dirty="0"/>
              <a:t>Note: The CDE’s recommendation is contingent upon the SBE approving the waiver at its March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73BDA-0268-4012-9E4F-906131D1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4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F84DF4-7190-4F9C-99BE-829FD145D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02 Public Comment </a:t>
            </a:r>
            <a:br>
              <a:rPr lang="en-US" dirty="0"/>
            </a:br>
            <a:r>
              <a:rPr lang="en-US" dirty="0"/>
              <a:t>Call-In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022CD3-BBBE-409E-A0F0-DB4CEDE9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Telephone Number: 712-770-4906</a:t>
            </a:r>
          </a:p>
          <a:p>
            <a:pPr marL="0" indent="0" algn="ctr">
              <a:buNone/>
            </a:pPr>
            <a:r>
              <a:rPr lang="en-US" sz="3600" dirty="0"/>
              <a:t>Access Code: 1166083#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Notes: Turn down the volume of your computer or live webcast to avoid background echoes.​ </a:t>
            </a:r>
          </a:p>
          <a:p>
            <a:pPr marL="0" indent="0">
              <a:buNone/>
            </a:pPr>
            <a:r>
              <a:rPr lang="en-US" dirty="0"/>
              <a:t>When it is your turn, an operator will announce, “Please say your name and affiliation and begin public comment. Your time begins now.”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EC6C5-C035-4E7D-9066-09E8A0AF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E900-3A7D-4300-976D-D2FEA3E61E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2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Template" id="{CAFF4F11-E6CB-4AC7-A3BB-D28E91E66A14}" vid="{9576DABB-0297-4E77-BD16-D92A140FA3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</Template>
  <TotalTime>484</TotalTime>
  <Words>332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Item 02: Retroactive Funding Determination Request</vt:lpstr>
      <vt:lpstr>Item 02</vt:lpstr>
      <vt:lpstr>Waiver for New Day Academy</vt:lpstr>
      <vt:lpstr>Funding Level Criteria</vt:lpstr>
      <vt:lpstr>Proposed Recommendation</vt:lpstr>
      <vt:lpstr>Item 02 Public Comment  Call-In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2021 ACCS Agenda Item 02  Presentation - Advisory Commission on Charter Schools (CA State Board of Education)</dc:title>
  <dc:subject>Presentation: Retroactive Funding Determination Request.</dc:subject>
  <dc:creator/>
  <cp:lastModifiedBy>Shauna Rodriguez</cp:lastModifiedBy>
  <cp:revision>17</cp:revision>
  <dcterms:created xsi:type="dcterms:W3CDTF">2021-01-27T20:21:53Z</dcterms:created>
  <dcterms:modified xsi:type="dcterms:W3CDTF">2021-02-12T20:49:12Z</dcterms:modified>
</cp:coreProperties>
</file>