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57" r:id="rId3"/>
    <p:sldId id="271" r:id="rId4"/>
    <p:sldId id="259" r:id="rId5"/>
    <p:sldId id="270" r:id="rId6"/>
    <p:sldId id="261" r:id="rId7"/>
    <p:sldId id="263" r:id="rId8"/>
    <p:sldId id="264" r:id="rId9"/>
    <p:sldId id="265" r:id="rId10"/>
    <p:sldId id="266" r:id="rId11"/>
    <p:sldId id="267" r:id="rId12"/>
    <p:sldId id="268" r:id="rId13"/>
    <p:sldId id="272" r:id="rId14"/>
    <p:sldId id="273" r:id="rId15"/>
    <p:sldId id="274" r:id="rId16"/>
    <p:sldId id="269" r:id="rId17"/>
    <p:sldId id="275" r:id="rId18"/>
    <p:sldId id="30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A6D"/>
    <a:srgbClr val="004D9A"/>
    <a:srgbClr val="121F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CF3B7-CC41-4C09-84EB-13AF999A0F6B}" type="datetimeFigureOut">
              <a:rPr lang="en-US" smtClean="0"/>
              <a:t>2/12/2021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59D0E-30D4-4175-BB74-4735F3466A4D}" type="slidenum">
              <a:rPr lang="en-US" smtClean="0"/>
              <a:t>‹#›</a:t>
            </a:fld>
            <a:endParaRPr lang="en-US" dirty="0"/>
          </a:p>
        </p:txBody>
      </p:sp>
    </p:spTree>
    <p:extLst>
      <p:ext uri="{BB962C8B-B14F-4D97-AF65-F5344CB8AC3E}">
        <p14:creationId xmlns:p14="http://schemas.microsoft.com/office/powerpoint/2010/main" val="2903002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FBEE2FD-4E00-4BA3-9AE6-16AD13DABACC}"/>
              </a:ext>
            </a:extLst>
          </p:cNvPr>
          <p:cNvPicPr>
            <a:picLocks noChangeAspect="1"/>
          </p:cNvPicPr>
          <p:nvPr userDrawn="1"/>
        </p:nvPicPr>
        <p:blipFill>
          <a:blip r:embed="rId2"/>
          <a:stretch>
            <a:fillRect/>
          </a:stretch>
        </p:blipFill>
        <p:spPr>
          <a:xfrm>
            <a:off x="0" y="3859592"/>
            <a:ext cx="12192000" cy="2998408"/>
          </a:xfrm>
          <a:prstGeom prst="rect">
            <a:avLst/>
          </a:prstGeom>
        </p:spPr>
      </p:pic>
      <p:sp>
        <p:nvSpPr>
          <p:cNvPr id="2" name="Title 1">
            <a:extLst>
              <a:ext uri="{FF2B5EF4-FFF2-40B4-BE49-F238E27FC236}">
                <a16:creationId xmlns:a16="http://schemas.microsoft.com/office/drawing/2014/main" id="{1369413E-CEE1-43FA-99C7-1AD58985BE76}"/>
              </a:ext>
            </a:extLst>
          </p:cNvPr>
          <p:cNvSpPr>
            <a:spLocks noGrp="1"/>
          </p:cNvSpPr>
          <p:nvPr>
            <p:ph type="ctrTitle"/>
          </p:nvPr>
        </p:nvSpPr>
        <p:spPr>
          <a:xfrm>
            <a:off x="2772937" y="1122362"/>
            <a:ext cx="9144000" cy="3304671"/>
          </a:xfrm>
        </p:spPr>
        <p:txBody>
          <a:bodyPr anchor="b">
            <a:norm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115403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8D3D9-4D45-4FFD-8EED-CF3DAEBFE98D}"/>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F66F1DB-B5F2-4DE6-8C0B-3F4D81E6A6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33889EA-1277-4141-A2C1-FA150C1C60D9}"/>
              </a:ext>
            </a:extLst>
          </p:cNvPr>
          <p:cNvSpPr>
            <a:spLocks noGrp="1"/>
          </p:cNvSpPr>
          <p:nvPr>
            <p:ph type="sldNum" sz="quarter" idx="12"/>
          </p:nvPr>
        </p:nvSpPr>
        <p:spPr/>
        <p:txBody>
          <a:bodyPr/>
          <a:lstStyle>
            <a:lvl1pPr>
              <a:defRPr sz="1800"/>
            </a:lvl1pPr>
          </a:lstStyle>
          <a:p>
            <a:fld id="{3E75E900-3A7D-4300-976D-D2FEA3E61EBD}" type="slidenum">
              <a:rPr lang="en-US" smtClean="0"/>
              <a:pPr/>
              <a:t>‹#›</a:t>
            </a:fld>
            <a:endParaRPr lang="en-US" dirty="0"/>
          </a:p>
        </p:txBody>
      </p:sp>
    </p:spTree>
    <p:extLst>
      <p:ext uri="{BB962C8B-B14F-4D97-AF65-F5344CB8AC3E}">
        <p14:creationId xmlns:p14="http://schemas.microsoft.com/office/powerpoint/2010/main" val="232664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5B39AB9-566D-4E66-9360-C8B9581C4C82}"/>
              </a:ext>
            </a:extLst>
          </p:cNvPr>
          <p:cNvPicPr>
            <a:picLocks noChangeAspect="1"/>
          </p:cNvPicPr>
          <p:nvPr userDrawn="1"/>
        </p:nvPicPr>
        <p:blipFill>
          <a:blip r:embed="rId2"/>
          <a:stretch>
            <a:fillRect/>
          </a:stretch>
        </p:blipFill>
        <p:spPr>
          <a:xfrm>
            <a:off x="0" y="6123136"/>
            <a:ext cx="12192000" cy="731977"/>
          </a:xfrm>
          <a:prstGeom prst="rect">
            <a:avLst/>
          </a:prstGeom>
        </p:spPr>
      </p:pic>
      <p:sp>
        <p:nvSpPr>
          <p:cNvPr id="2" name="Title 1">
            <a:extLst>
              <a:ext uri="{FF2B5EF4-FFF2-40B4-BE49-F238E27FC236}">
                <a16:creationId xmlns:a16="http://schemas.microsoft.com/office/drawing/2014/main" id="{45C8D3D9-4D45-4FFD-8EED-CF3DAEBFE98D}"/>
              </a:ext>
            </a:extLst>
          </p:cNvPr>
          <p:cNvSpPr>
            <a:spLocks noGrp="1"/>
          </p:cNvSpPr>
          <p:nvPr>
            <p:ph type="title"/>
          </p:nvPr>
        </p:nvSpPr>
        <p:spPr/>
        <p:txBody>
          <a:bodyPr/>
          <a:lstStyle>
            <a:lvl1pPr algn="ctr">
              <a:defRPr>
                <a:solidFill>
                  <a:srgbClr val="0C4A6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F66F1DB-B5F2-4DE6-8C0B-3F4D81E6A6EF}"/>
              </a:ext>
            </a:extLst>
          </p:cNvPr>
          <p:cNvSpPr>
            <a:spLocks noGrp="1"/>
          </p:cNvSpPr>
          <p:nvPr>
            <p:ph idx="1"/>
          </p:nvPr>
        </p:nvSpPr>
        <p:spPr>
          <a:xfrm>
            <a:off x="201478" y="1825625"/>
            <a:ext cx="11794210" cy="4297511"/>
          </a:xfrm>
        </p:spPr>
        <p:txBody>
          <a:bodyPr/>
          <a:lstStyle>
            <a:lvl1pPr>
              <a:defRPr>
                <a:solidFill>
                  <a:srgbClr val="0C4A6D"/>
                </a:solidFill>
              </a:defRPr>
            </a:lvl1pPr>
            <a:lvl2pPr>
              <a:defRPr>
                <a:solidFill>
                  <a:srgbClr val="0C4A6D"/>
                </a:solidFill>
              </a:defRPr>
            </a:lvl2pPr>
            <a:lvl3pPr>
              <a:defRPr>
                <a:solidFill>
                  <a:srgbClr val="0C4A6D"/>
                </a:solidFill>
              </a:defRPr>
            </a:lvl3pPr>
            <a:lvl4pPr>
              <a:defRPr>
                <a:solidFill>
                  <a:srgbClr val="0C4A6D"/>
                </a:solidFill>
              </a:defRPr>
            </a:lvl4pPr>
            <a:lvl5pPr>
              <a:defRPr>
                <a:solidFill>
                  <a:srgbClr val="0C4A6D"/>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33889EA-1277-4141-A2C1-FA150C1C60D9}"/>
              </a:ext>
            </a:extLst>
          </p:cNvPr>
          <p:cNvSpPr>
            <a:spLocks noGrp="1"/>
          </p:cNvSpPr>
          <p:nvPr>
            <p:ph type="sldNum" sz="quarter" idx="12"/>
          </p:nvPr>
        </p:nvSpPr>
        <p:spPr/>
        <p:txBody>
          <a:bodyPr/>
          <a:lstStyle>
            <a:lvl1pPr>
              <a:defRPr>
                <a:solidFill>
                  <a:schemeClr val="bg1"/>
                </a:solidFill>
              </a:defRPr>
            </a:lvl1pPr>
          </a:lstStyle>
          <a:p>
            <a:fld id="{3E75E900-3A7D-4300-976D-D2FEA3E61EBD}" type="slidenum">
              <a:rPr lang="en-US" smtClean="0"/>
              <a:pPr/>
              <a:t>‹#›</a:t>
            </a:fld>
            <a:endParaRPr lang="en-US" dirty="0"/>
          </a:p>
        </p:txBody>
      </p:sp>
    </p:spTree>
    <p:extLst>
      <p:ext uri="{BB962C8B-B14F-4D97-AF65-F5344CB8AC3E}">
        <p14:creationId xmlns:p14="http://schemas.microsoft.com/office/powerpoint/2010/main" val="3058855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B229D-0C46-43A5-95CC-921F9D9C0C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CB1FE-46B4-4A6D-9094-FF5B47909B46}"/>
              </a:ext>
            </a:extLst>
          </p:cNvPr>
          <p:cNvSpPr>
            <a:spLocks noGrp="1"/>
          </p:cNvSpPr>
          <p:nvPr>
            <p:ph sz="half" idx="1"/>
          </p:nvPr>
        </p:nvSpPr>
        <p:spPr>
          <a:xfrm>
            <a:off x="201478" y="1825625"/>
            <a:ext cx="5818322" cy="4240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8ACE9D7-1179-41C7-B240-3401F0D67674}"/>
              </a:ext>
            </a:extLst>
          </p:cNvPr>
          <p:cNvSpPr>
            <a:spLocks noGrp="1"/>
          </p:cNvSpPr>
          <p:nvPr>
            <p:ph sz="half" idx="2"/>
          </p:nvPr>
        </p:nvSpPr>
        <p:spPr>
          <a:xfrm>
            <a:off x="6172199" y="1825625"/>
            <a:ext cx="5818321" cy="42406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397A9ED-5D70-44BD-9EEA-0E4E06DF2FAC}"/>
              </a:ext>
            </a:extLst>
          </p:cNvPr>
          <p:cNvSpPr>
            <a:spLocks noGrp="1"/>
          </p:cNvSpPr>
          <p:nvPr>
            <p:ph type="sldNum" sz="quarter" idx="12"/>
          </p:nvPr>
        </p:nvSpPr>
        <p:spPr/>
        <p:txBody>
          <a:bodyPr/>
          <a:lstStyle/>
          <a:p>
            <a:fld id="{3E75E900-3A7D-4300-976D-D2FEA3E61EBD}" type="slidenum">
              <a:rPr lang="en-US" smtClean="0"/>
              <a:t>‹#›</a:t>
            </a:fld>
            <a:endParaRPr lang="en-US" dirty="0"/>
          </a:p>
        </p:txBody>
      </p:sp>
    </p:spTree>
    <p:extLst>
      <p:ext uri="{BB962C8B-B14F-4D97-AF65-F5344CB8AC3E}">
        <p14:creationId xmlns:p14="http://schemas.microsoft.com/office/powerpoint/2010/main" val="318608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EBCBDCE-CA3D-4674-9EF8-517AEF81671A}"/>
              </a:ext>
            </a:extLst>
          </p:cNvPr>
          <p:cNvPicPr>
            <a:picLocks noChangeAspect="1"/>
          </p:cNvPicPr>
          <p:nvPr userDrawn="1"/>
        </p:nvPicPr>
        <p:blipFill>
          <a:blip r:embed="rId2"/>
          <a:stretch>
            <a:fillRect/>
          </a:stretch>
        </p:blipFill>
        <p:spPr>
          <a:xfrm>
            <a:off x="0" y="6123136"/>
            <a:ext cx="12192000" cy="731977"/>
          </a:xfrm>
          <a:prstGeom prst="rect">
            <a:avLst/>
          </a:prstGeom>
        </p:spPr>
      </p:pic>
      <p:sp>
        <p:nvSpPr>
          <p:cNvPr id="2" name="Title 1">
            <a:extLst>
              <a:ext uri="{FF2B5EF4-FFF2-40B4-BE49-F238E27FC236}">
                <a16:creationId xmlns:a16="http://schemas.microsoft.com/office/drawing/2014/main" id="{002B229D-0C46-43A5-95CC-921F9D9C0C12}"/>
              </a:ext>
            </a:extLst>
          </p:cNvPr>
          <p:cNvSpPr>
            <a:spLocks noGrp="1"/>
          </p:cNvSpPr>
          <p:nvPr>
            <p:ph type="title"/>
          </p:nvPr>
        </p:nvSpPr>
        <p:spPr/>
        <p:txBody>
          <a:bodyPr/>
          <a:lstStyle>
            <a:lvl1pPr>
              <a:defRPr>
                <a:solidFill>
                  <a:srgbClr val="0C4A6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2CB1FE-46B4-4A6D-9094-FF5B47909B46}"/>
              </a:ext>
            </a:extLst>
          </p:cNvPr>
          <p:cNvSpPr>
            <a:spLocks noGrp="1"/>
          </p:cNvSpPr>
          <p:nvPr>
            <p:ph sz="half" idx="1"/>
          </p:nvPr>
        </p:nvSpPr>
        <p:spPr>
          <a:xfrm>
            <a:off x="201478" y="1825625"/>
            <a:ext cx="5818322" cy="4240638"/>
          </a:xfrm>
        </p:spPr>
        <p:txBody>
          <a:bodyPr/>
          <a:lstStyle>
            <a:lvl1pPr>
              <a:defRPr>
                <a:solidFill>
                  <a:srgbClr val="0C4A6D"/>
                </a:solidFill>
              </a:defRPr>
            </a:lvl1pPr>
            <a:lvl2pPr>
              <a:defRPr>
                <a:solidFill>
                  <a:srgbClr val="0C4A6D"/>
                </a:solidFill>
              </a:defRPr>
            </a:lvl2pPr>
            <a:lvl3pPr>
              <a:defRPr>
                <a:solidFill>
                  <a:srgbClr val="0C4A6D"/>
                </a:solidFill>
              </a:defRPr>
            </a:lvl3pPr>
            <a:lvl4pPr>
              <a:defRPr>
                <a:solidFill>
                  <a:srgbClr val="0C4A6D"/>
                </a:solidFill>
              </a:defRPr>
            </a:lvl4pPr>
            <a:lvl5pPr>
              <a:defRPr>
                <a:solidFill>
                  <a:srgbClr val="0C4A6D"/>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8ACE9D7-1179-41C7-B240-3401F0D67674}"/>
              </a:ext>
            </a:extLst>
          </p:cNvPr>
          <p:cNvSpPr>
            <a:spLocks noGrp="1"/>
          </p:cNvSpPr>
          <p:nvPr>
            <p:ph sz="half" idx="2"/>
          </p:nvPr>
        </p:nvSpPr>
        <p:spPr>
          <a:xfrm>
            <a:off x="6172199" y="1825625"/>
            <a:ext cx="5818321" cy="4240638"/>
          </a:xfrm>
        </p:spPr>
        <p:txBody>
          <a:bodyPr/>
          <a:lstStyle>
            <a:lvl1pPr>
              <a:defRPr>
                <a:solidFill>
                  <a:srgbClr val="0C4A6D"/>
                </a:solidFill>
              </a:defRPr>
            </a:lvl1pPr>
            <a:lvl2pPr>
              <a:defRPr>
                <a:solidFill>
                  <a:srgbClr val="0C4A6D"/>
                </a:solidFill>
              </a:defRPr>
            </a:lvl2pPr>
            <a:lvl3pPr>
              <a:defRPr>
                <a:solidFill>
                  <a:srgbClr val="0C4A6D"/>
                </a:solidFill>
              </a:defRPr>
            </a:lvl3pPr>
            <a:lvl4pPr>
              <a:defRPr>
                <a:solidFill>
                  <a:srgbClr val="0C4A6D"/>
                </a:solidFill>
              </a:defRPr>
            </a:lvl4pPr>
            <a:lvl5pPr>
              <a:defRPr>
                <a:solidFill>
                  <a:srgbClr val="0C4A6D"/>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C397A9ED-5D70-44BD-9EEA-0E4E06DF2FAC}"/>
              </a:ext>
            </a:extLst>
          </p:cNvPr>
          <p:cNvSpPr>
            <a:spLocks noGrp="1"/>
          </p:cNvSpPr>
          <p:nvPr>
            <p:ph type="sldNum" sz="quarter" idx="12"/>
          </p:nvPr>
        </p:nvSpPr>
        <p:spPr/>
        <p:txBody>
          <a:bodyPr/>
          <a:lstStyle>
            <a:lvl1pPr>
              <a:defRPr sz="1800"/>
            </a:lvl1pPr>
          </a:lstStyle>
          <a:p>
            <a:fld id="{3E75E900-3A7D-4300-976D-D2FEA3E61EBD}" type="slidenum">
              <a:rPr lang="en-US" smtClean="0"/>
              <a:pPr/>
              <a:t>‹#›</a:t>
            </a:fld>
            <a:endParaRPr lang="en-US" dirty="0"/>
          </a:p>
        </p:txBody>
      </p:sp>
    </p:spTree>
    <p:extLst>
      <p:ext uri="{BB962C8B-B14F-4D97-AF65-F5344CB8AC3E}">
        <p14:creationId xmlns:p14="http://schemas.microsoft.com/office/powerpoint/2010/main" val="200857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96857-A08B-422C-A002-0912789C17BB}"/>
              </a:ext>
            </a:extLst>
          </p:cNvPr>
          <p:cNvSpPr>
            <a:spLocks noGrp="1"/>
          </p:cNvSpPr>
          <p:nvPr>
            <p:ph type="title"/>
          </p:nvPr>
        </p:nvSpPr>
        <p:spPr>
          <a:xfrm>
            <a:off x="185980" y="365125"/>
            <a:ext cx="11809708"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AB90B3-0736-474D-8071-EFAB2D2FC146}"/>
              </a:ext>
            </a:extLst>
          </p:cNvPr>
          <p:cNvSpPr>
            <a:spLocks noGrp="1"/>
          </p:cNvSpPr>
          <p:nvPr>
            <p:ph type="body" idx="1"/>
          </p:nvPr>
        </p:nvSpPr>
        <p:spPr>
          <a:xfrm>
            <a:off x="185980" y="1773043"/>
            <a:ext cx="5811595" cy="524107"/>
          </a:xfrm>
        </p:spPr>
        <p:txBody>
          <a:bodyPr anchor="b">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428214-6B06-40CF-A78D-CF075F650222}"/>
              </a:ext>
            </a:extLst>
          </p:cNvPr>
          <p:cNvSpPr>
            <a:spLocks noGrp="1"/>
          </p:cNvSpPr>
          <p:nvPr>
            <p:ph sz="half" idx="2"/>
          </p:nvPr>
        </p:nvSpPr>
        <p:spPr>
          <a:xfrm>
            <a:off x="185980" y="2308302"/>
            <a:ext cx="5811595" cy="3802566"/>
          </a:xfrm>
        </p:spPr>
        <p:txBody>
          <a:bodyPr/>
          <a:lstStyle>
            <a:lvl1pPr>
              <a:defRPr sz="24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8079224-E189-4842-AAD0-01817F4D5084}"/>
              </a:ext>
            </a:extLst>
          </p:cNvPr>
          <p:cNvSpPr>
            <a:spLocks noGrp="1"/>
          </p:cNvSpPr>
          <p:nvPr>
            <p:ph type="body" sz="quarter" idx="3"/>
          </p:nvPr>
        </p:nvSpPr>
        <p:spPr>
          <a:xfrm>
            <a:off x="6172200" y="1773043"/>
            <a:ext cx="5833820" cy="524108"/>
          </a:xfrm>
        </p:spPr>
        <p:txBody>
          <a:bodyPr anchor="b"/>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D0F99-C741-45FB-BE13-0A89DDC73C8D}"/>
              </a:ext>
            </a:extLst>
          </p:cNvPr>
          <p:cNvSpPr>
            <a:spLocks noGrp="1"/>
          </p:cNvSpPr>
          <p:nvPr>
            <p:ph sz="quarter" idx="4"/>
          </p:nvPr>
        </p:nvSpPr>
        <p:spPr>
          <a:xfrm>
            <a:off x="6172199" y="2308302"/>
            <a:ext cx="5833819" cy="3802566"/>
          </a:xfrm>
        </p:spPr>
        <p:txBody>
          <a:bodyPr/>
          <a:lstStyle>
            <a:lvl1pPr>
              <a:defRPr sz="2400"/>
            </a:lvl1pPr>
            <a:lvl2pPr>
              <a:defRPr sz="2000"/>
            </a:lvl2pPr>
            <a:lvl3pPr>
              <a:defRPr sz="18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A4669889-75BA-495A-A7BF-089E3917F664}"/>
              </a:ext>
            </a:extLst>
          </p:cNvPr>
          <p:cNvSpPr>
            <a:spLocks noGrp="1"/>
          </p:cNvSpPr>
          <p:nvPr>
            <p:ph type="sldNum" sz="quarter" idx="12"/>
          </p:nvPr>
        </p:nvSpPr>
        <p:spPr/>
        <p:txBody>
          <a:bodyPr/>
          <a:lstStyle/>
          <a:p>
            <a:fld id="{3E75E900-3A7D-4300-976D-D2FEA3E61EBD}" type="slidenum">
              <a:rPr lang="en-US" smtClean="0"/>
              <a:t>‹#›</a:t>
            </a:fld>
            <a:endParaRPr lang="en-US" dirty="0"/>
          </a:p>
        </p:txBody>
      </p:sp>
    </p:spTree>
    <p:extLst>
      <p:ext uri="{BB962C8B-B14F-4D97-AF65-F5344CB8AC3E}">
        <p14:creationId xmlns:p14="http://schemas.microsoft.com/office/powerpoint/2010/main" val="3997727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D2F18-05BD-4E5A-B9E1-8FA1D1D22AAF}"/>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F0638930-1F35-465C-9685-3FB8B00250A5}"/>
              </a:ext>
            </a:extLst>
          </p:cNvPr>
          <p:cNvSpPr>
            <a:spLocks noGrp="1"/>
          </p:cNvSpPr>
          <p:nvPr>
            <p:ph type="sldNum" sz="quarter" idx="10"/>
          </p:nvPr>
        </p:nvSpPr>
        <p:spPr/>
        <p:txBody>
          <a:bodyPr/>
          <a:lstStyle/>
          <a:p>
            <a:fld id="{3E75E900-3A7D-4300-976D-D2FEA3E61EBD}" type="slidenum">
              <a:rPr lang="en-US" smtClean="0"/>
              <a:pPr/>
              <a:t>‹#›</a:t>
            </a:fld>
            <a:endParaRPr lang="en-US" dirty="0"/>
          </a:p>
        </p:txBody>
      </p:sp>
      <p:pic>
        <p:nvPicPr>
          <p:cNvPr id="4" name="Picture 3" descr="The official seal of the California Department of Education">
            <a:extLst>
              <a:ext uri="{FF2B5EF4-FFF2-40B4-BE49-F238E27FC236}">
                <a16:creationId xmlns:a16="http://schemas.microsoft.com/office/drawing/2014/main" id="{ED42BF45-61DF-430B-8757-AC247372C841}"/>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373237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4A6D"/>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2924FE6-2F9B-4560-B2BF-C3F02DE1CFA7}"/>
              </a:ext>
            </a:extLst>
          </p:cNvPr>
          <p:cNvPicPr>
            <a:picLocks noChangeAspect="1"/>
          </p:cNvPicPr>
          <p:nvPr userDrawn="1"/>
        </p:nvPicPr>
        <p:blipFill>
          <a:blip r:embed="rId9"/>
          <a:stretch>
            <a:fillRect/>
          </a:stretch>
        </p:blipFill>
        <p:spPr>
          <a:xfrm>
            <a:off x="0" y="6140824"/>
            <a:ext cx="12192000" cy="717176"/>
          </a:xfrm>
          <a:prstGeom prst="rect">
            <a:avLst/>
          </a:prstGeom>
        </p:spPr>
      </p:pic>
      <p:sp>
        <p:nvSpPr>
          <p:cNvPr id="2" name="Title Placeholder 1">
            <a:extLst>
              <a:ext uri="{FF2B5EF4-FFF2-40B4-BE49-F238E27FC236}">
                <a16:creationId xmlns:a16="http://schemas.microsoft.com/office/drawing/2014/main" id="{796AF1A5-5BE0-4098-A527-02D8323CEBED}"/>
              </a:ext>
            </a:extLst>
          </p:cNvPr>
          <p:cNvSpPr>
            <a:spLocks noGrp="1"/>
          </p:cNvSpPr>
          <p:nvPr>
            <p:ph type="title"/>
          </p:nvPr>
        </p:nvSpPr>
        <p:spPr>
          <a:xfrm>
            <a:off x="201478" y="365125"/>
            <a:ext cx="1179421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2F8ECC-64A7-41C6-B24B-CC8EAD4ED2F5}"/>
              </a:ext>
            </a:extLst>
          </p:cNvPr>
          <p:cNvSpPr>
            <a:spLocks noGrp="1"/>
          </p:cNvSpPr>
          <p:nvPr>
            <p:ph type="body" idx="1"/>
          </p:nvPr>
        </p:nvSpPr>
        <p:spPr>
          <a:xfrm>
            <a:off x="201478" y="1825625"/>
            <a:ext cx="11794210" cy="429751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Slide Number Placeholder 5">
            <a:extLst>
              <a:ext uri="{FF2B5EF4-FFF2-40B4-BE49-F238E27FC236}">
                <a16:creationId xmlns:a16="http://schemas.microsoft.com/office/drawing/2014/main" id="{D4DEC19E-16DB-422A-8C1C-E3EDCE321502}"/>
              </a:ext>
            </a:extLst>
          </p:cNvPr>
          <p:cNvSpPr>
            <a:spLocks noGrp="1"/>
          </p:cNvSpPr>
          <p:nvPr>
            <p:ph type="sldNum" sz="quarter" idx="4"/>
          </p:nvPr>
        </p:nvSpPr>
        <p:spPr>
          <a:xfrm>
            <a:off x="11480873" y="6316849"/>
            <a:ext cx="514815" cy="365125"/>
          </a:xfrm>
          <a:prstGeom prst="rect">
            <a:avLst/>
          </a:prstGeom>
        </p:spPr>
        <p:txBody>
          <a:bodyPr vert="horz" lIns="91440" tIns="45720" rIns="91440" bIns="45720" rtlCol="0" anchor="ctr"/>
          <a:lstStyle>
            <a:lvl1pPr algn="r">
              <a:defRPr sz="1800">
                <a:solidFill>
                  <a:schemeClr val="bg1"/>
                </a:solidFill>
              </a:defRPr>
            </a:lvl1pPr>
          </a:lstStyle>
          <a:p>
            <a:fld id="{3E75E900-3A7D-4300-976D-D2FEA3E61EBD}" type="slidenum">
              <a:rPr lang="en-US" smtClean="0"/>
              <a:pPr/>
              <a:t>‹#›</a:t>
            </a:fld>
            <a:endParaRPr lang="en-US" dirty="0"/>
          </a:p>
        </p:txBody>
      </p:sp>
    </p:spTree>
    <p:extLst>
      <p:ext uri="{BB962C8B-B14F-4D97-AF65-F5344CB8AC3E}">
        <p14:creationId xmlns:p14="http://schemas.microsoft.com/office/powerpoint/2010/main" val="2369919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2" r:id="rId4"/>
    <p:sldLayoutId id="2147483656" r:id="rId5"/>
    <p:sldLayoutId id="2147483653" r:id="rId6"/>
    <p:sldLayoutId id="2147483654" r:id="rId7"/>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827D18-7A19-4683-BD82-A7F7207F7A45}"/>
              </a:ext>
            </a:extLst>
          </p:cNvPr>
          <p:cNvSpPr>
            <a:spLocks noGrp="1"/>
          </p:cNvSpPr>
          <p:nvPr>
            <p:ph type="ctrTitle"/>
          </p:nvPr>
        </p:nvSpPr>
        <p:spPr>
          <a:xfrm>
            <a:off x="1524000" y="753246"/>
            <a:ext cx="9144000" cy="3304671"/>
          </a:xfrm>
        </p:spPr>
        <p:txBody>
          <a:bodyPr>
            <a:normAutofit fontScale="90000"/>
          </a:bodyPr>
          <a:lstStyle/>
          <a:p>
            <a:r>
              <a:rPr lang="en-US" altLang="en-US" sz="3600" dirty="0"/>
              <a:t>Advisory Commission on Charter Schools February 11, 2021 Meeting – Item # 3</a:t>
            </a:r>
            <a:br>
              <a:rPr lang="en-US" altLang="en-US" sz="3600" dirty="0"/>
            </a:br>
            <a:br>
              <a:rPr lang="en-US" altLang="en-US" sz="3600" dirty="0"/>
            </a:br>
            <a:r>
              <a:rPr lang="en-US" altLang="en-US" dirty="0"/>
              <a:t>Appeal of the Ross Valley Charter Renewal Petition</a:t>
            </a:r>
            <a:br>
              <a:rPr lang="en-US" altLang="en-US" dirty="0"/>
            </a:br>
            <a:endParaRPr lang="en-US" dirty="0"/>
          </a:p>
        </p:txBody>
      </p:sp>
    </p:spTree>
    <p:extLst>
      <p:ext uri="{BB962C8B-B14F-4D97-AF65-F5344CB8AC3E}">
        <p14:creationId xmlns:p14="http://schemas.microsoft.com/office/powerpoint/2010/main" val="85302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DFEA-8344-48F8-8BCC-2B4FFFB56840}"/>
              </a:ext>
            </a:extLst>
          </p:cNvPr>
          <p:cNvSpPr>
            <a:spLocks noGrp="1"/>
          </p:cNvSpPr>
          <p:nvPr>
            <p:ph type="title"/>
          </p:nvPr>
        </p:nvSpPr>
        <p:spPr/>
        <p:txBody>
          <a:bodyPr/>
          <a:lstStyle/>
          <a:p>
            <a:r>
              <a:rPr lang="en-US" dirty="0"/>
              <a:t>Fiscal Analysis (Slide 4)</a:t>
            </a:r>
          </a:p>
        </p:txBody>
      </p:sp>
      <p:sp>
        <p:nvSpPr>
          <p:cNvPr id="3" name="Content Placeholder 2">
            <a:extLst>
              <a:ext uri="{FF2B5EF4-FFF2-40B4-BE49-F238E27FC236}">
                <a16:creationId xmlns:a16="http://schemas.microsoft.com/office/drawing/2014/main" id="{FF237B2B-112B-4180-B130-AA6A45F48349}"/>
              </a:ext>
            </a:extLst>
          </p:cNvPr>
          <p:cNvSpPr>
            <a:spLocks noGrp="1"/>
          </p:cNvSpPr>
          <p:nvPr>
            <p:ph idx="1"/>
          </p:nvPr>
        </p:nvSpPr>
        <p:spPr>
          <a:xfrm>
            <a:off x="196312" y="1607511"/>
            <a:ext cx="11794210" cy="4297511"/>
          </a:xfrm>
        </p:spPr>
        <p:txBody>
          <a:bodyPr>
            <a:normAutofit lnSpcReduction="10000"/>
          </a:bodyPr>
          <a:lstStyle/>
          <a:p>
            <a:pPr marL="0" indent="0">
              <a:buNone/>
            </a:pPr>
            <a:r>
              <a:rPr lang="en-US" b="1" i="1" dirty="0"/>
              <a:t>Debt and Sustainability</a:t>
            </a:r>
          </a:p>
          <a:p>
            <a:r>
              <a:rPr lang="en-US" dirty="0"/>
              <a:t>100 percent forgiveness of the PPP loan increased RVC’s net revenue by $270,653. This revenue was reflected in the updated budget report. </a:t>
            </a:r>
          </a:p>
          <a:p>
            <a:r>
              <a:rPr lang="en-US" dirty="0"/>
              <a:t>On August 28, 2020, a letter of complaint was sent to the Marin County of Education (MCOE). MCOE referred the complaint to the Fiscal Crisis and Management Assistance Team (FCMAT). On September 18, 2020, the FCMAT responded and did not recommend that an extraordinary audit be conducted. </a:t>
            </a:r>
          </a:p>
          <a:p>
            <a:r>
              <a:rPr lang="en-US" dirty="0"/>
              <a:t>CDE concludes that the projected financial plan for RVC is fiscally sustainable.</a:t>
            </a:r>
            <a:endParaRPr lang="en-US" b="1" i="1" dirty="0"/>
          </a:p>
          <a:p>
            <a:endParaRPr lang="en-US" b="1" i="1" dirty="0"/>
          </a:p>
          <a:p>
            <a:endParaRPr lang="en-US" b="1" i="1" dirty="0"/>
          </a:p>
          <a:p>
            <a:endParaRPr lang="en-US" dirty="0"/>
          </a:p>
        </p:txBody>
      </p:sp>
      <p:sp>
        <p:nvSpPr>
          <p:cNvPr id="4" name="Slide Number Placeholder 3">
            <a:extLst>
              <a:ext uri="{FF2B5EF4-FFF2-40B4-BE49-F238E27FC236}">
                <a16:creationId xmlns:a16="http://schemas.microsoft.com/office/drawing/2014/main" id="{6ED35AB3-A69C-42F1-8FDD-88CA67EB36A3}"/>
              </a:ext>
            </a:extLst>
          </p:cNvPr>
          <p:cNvSpPr>
            <a:spLocks noGrp="1"/>
          </p:cNvSpPr>
          <p:nvPr>
            <p:ph type="sldNum" sz="quarter" idx="12"/>
          </p:nvPr>
        </p:nvSpPr>
        <p:spPr/>
        <p:txBody>
          <a:bodyPr/>
          <a:lstStyle/>
          <a:p>
            <a:fld id="{3E75E900-3A7D-4300-976D-D2FEA3E61EBD}" type="slidenum">
              <a:rPr lang="en-US" smtClean="0"/>
              <a:pPr/>
              <a:t>10</a:t>
            </a:fld>
            <a:endParaRPr lang="en-US" dirty="0"/>
          </a:p>
        </p:txBody>
      </p:sp>
    </p:spTree>
    <p:extLst>
      <p:ext uri="{BB962C8B-B14F-4D97-AF65-F5344CB8AC3E}">
        <p14:creationId xmlns:p14="http://schemas.microsoft.com/office/powerpoint/2010/main" val="2832934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171-8B85-4419-827B-F3C8BA66B605}"/>
              </a:ext>
            </a:extLst>
          </p:cNvPr>
          <p:cNvSpPr>
            <a:spLocks noGrp="1"/>
          </p:cNvSpPr>
          <p:nvPr>
            <p:ph type="title"/>
          </p:nvPr>
        </p:nvSpPr>
        <p:spPr/>
        <p:txBody>
          <a:bodyPr/>
          <a:lstStyle/>
          <a:p>
            <a:r>
              <a:rPr lang="en-US" dirty="0"/>
              <a:t>Charter Elements</a:t>
            </a:r>
          </a:p>
        </p:txBody>
      </p:sp>
      <p:sp>
        <p:nvSpPr>
          <p:cNvPr id="3" name="Content Placeholder 2">
            <a:extLst>
              <a:ext uri="{FF2B5EF4-FFF2-40B4-BE49-F238E27FC236}">
                <a16:creationId xmlns:a16="http://schemas.microsoft.com/office/drawing/2014/main" id="{A8CAAD30-C324-4D01-9D2D-0F08153CB889}"/>
              </a:ext>
            </a:extLst>
          </p:cNvPr>
          <p:cNvSpPr>
            <a:spLocks noGrp="1"/>
          </p:cNvSpPr>
          <p:nvPr>
            <p:ph idx="1"/>
          </p:nvPr>
        </p:nvSpPr>
        <p:spPr>
          <a:xfrm>
            <a:off x="201478" y="2328421"/>
            <a:ext cx="11794210" cy="3794715"/>
          </a:xfrm>
        </p:spPr>
        <p:txBody>
          <a:bodyPr/>
          <a:lstStyle/>
          <a:p>
            <a:r>
              <a:rPr lang="en-US" dirty="0"/>
              <a:t>CDE finds that the RVC petition does provide a reasonably comprehensive description of all of the required charter elements.</a:t>
            </a:r>
          </a:p>
          <a:p>
            <a:r>
              <a:rPr lang="en-US" dirty="0"/>
              <a:t>However, the CDE notes that the following elements could be strengthened.  </a:t>
            </a:r>
          </a:p>
          <a:p>
            <a:endParaRPr lang="en-US" dirty="0"/>
          </a:p>
          <a:p>
            <a:endParaRPr lang="en-US" dirty="0"/>
          </a:p>
        </p:txBody>
      </p:sp>
      <p:sp>
        <p:nvSpPr>
          <p:cNvPr id="4" name="Slide Number Placeholder 3">
            <a:extLst>
              <a:ext uri="{FF2B5EF4-FFF2-40B4-BE49-F238E27FC236}">
                <a16:creationId xmlns:a16="http://schemas.microsoft.com/office/drawing/2014/main" id="{7AC4A79F-706F-49A6-A08C-9484E7907E11}"/>
              </a:ext>
            </a:extLst>
          </p:cNvPr>
          <p:cNvSpPr>
            <a:spLocks noGrp="1"/>
          </p:cNvSpPr>
          <p:nvPr>
            <p:ph type="sldNum" sz="quarter" idx="12"/>
          </p:nvPr>
        </p:nvSpPr>
        <p:spPr/>
        <p:txBody>
          <a:bodyPr/>
          <a:lstStyle/>
          <a:p>
            <a:fld id="{3E75E900-3A7D-4300-976D-D2FEA3E61EBD}" type="slidenum">
              <a:rPr lang="en-US" smtClean="0"/>
              <a:pPr/>
              <a:t>11</a:t>
            </a:fld>
            <a:endParaRPr lang="en-US" dirty="0"/>
          </a:p>
        </p:txBody>
      </p:sp>
    </p:spTree>
    <p:extLst>
      <p:ext uri="{BB962C8B-B14F-4D97-AF65-F5344CB8AC3E}">
        <p14:creationId xmlns:p14="http://schemas.microsoft.com/office/powerpoint/2010/main" val="2935844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628CA-DA2A-4B7F-8B42-ECC09889DA79}"/>
              </a:ext>
            </a:extLst>
          </p:cNvPr>
          <p:cNvSpPr>
            <a:spLocks noGrp="1"/>
          </p:cNvSpPr>
          <p:nvPr>
            <p:ph type="title"/>
          </p:nvPr>
        </p:nvSpPr>
        <p:spPr>
          <a:xfrm>
            <a:off x="198895" y="625183"/>
            <a:ext cx="11794210" cy="1325563"/>
          </a:xfrm>
        </p:spPr>
        <p:txBody>
          <a:bodyPr/>
          <a:lstStyle/>
          <a:p>
            <a:r>
              <a:rPr lang="en-US" dirty="0"/>
              <a:t>Element A—Description of Educational Program</a:t>
            </a:r>
          </a:p>
        </p:txBody>
      </p:sp>
      <p:sp>
        <p:nvSpPr>
          <p:cNvPr id="3" name="Content Placeholder 2">
            <a:extLst>
              <a:ext uri="{FF2B5EF4-FFF2-40B4-BE49-F238E27FC236}">
                <a16:creationId xmlns:a16="http://schemas.microsoft.com/office/drawing/2014/main" id="{6AB3A42C-57A9-4C16-8489-58B4A403FE11}"/>
              </a:ext>
            </a:extLst>
          </p:cNvPr>
          <p:cNvSpPr>
            <a:spLocks noGrp="1"/>
          </p:cNvSpPr>
          <p:nvPr>
            <p:ph idx="1"/>
          </p:nvPr>
        </p:nvSpPr>
        <p:spPr>
          <a:xfrm>
            <a:off x="201478" y="2611225"/>
            <a:ext cx="11794210" cy="3511911"/>
          </a:xfrm>
        </p:spPr>
        <p:txBody>
          <a:bodyPr/>
          <a:lstStyle/>
          <a:p>
            <a:r>
              <a:rPr lang="en-US" dirty="0"/>
              <a:t>The CDE finds that the RVC petition is consistent with sound educational practice and presents a reasonably comprehensive description of the English Language Development (ELD) </a:t>
            </a:r>
            <a:r>
              <a:rPr lang="en-US"/>
              <a:t>program.</a:t>
            </a:r>
            <a:endParaRPr lang="en-US" dirty="0"/>
          </a:p>
        </p:txBody>
      </p:sp>
      <p:sp>
        <p:nvSpPr>
          <p:cNvPr id="4" name="Slide Number Placeholder 3">
            <a:extLst>
              <a:ext uri="{FF2B5EF4-FFF2-40B4-BE49-F238E27FC236}">
                <a16:creationId xmlns:a16="http://schemas.microsoft.com/office/drawing/2014/main" id="{65B86D07-B07E-4939-9CD0-31A080A06B03}"/>
              </a:ext>
            </a:extLst>
          </p:cNvPr>
          <p:cNvSpPr>
            <a:spLocks noGrp="1"/>
          </p:cNvSpPr>
          <p:nvPr>
            <p:ph type="sldNum" sz="quarter" idx="12"/>
          </p:nvPr>
        </p:nvSpPr>
        <p:spPr/>
        <p:txBody>
          <a:bodyPr/>
          <a:lstStyle/>
          <a:p>
            <a:fld id="{3E75E900-3A7D-4300-976D-D2FEA3E61EBD}" type="slidenum">
              <a:rPr lang="en-US" smtClean="0"/>
              <a:pPr/>
              <a:t>12</a:t>
            </a:fld>
            <a:endParaRPr lang="en-US" dirty="0"/>
          </a:p>
        </p:txBody>
      </p:sp>
    </p:spTree>
    <p:extLst>
      <p:ext uri="{BB962C8B-B14F-4D97-AF65-F5344CB8AC3E}">
        <p14:creationId xmlns:p14="http://schemas.microsoft.com/office/powerpoint/2010/main" val="1614947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5904-1B35-4531-84EB-B476D71646F7}"/>
              </a:ext>
            </a:extLst>
          </p:cNvPr>
          <p:cNvSpPr>
            <a:spLocks noGrp="1"/>
          </p:cNvSpPr>
          <p:nvPr>
            <p:ph type="title"/>
          </p:nvPr>
        </p:nvSpPr>
        <p:spPr>
          <a:xfrm>
            <a:off x="198895" y="516126"/>
            <a:ext cx="11794210" cy="1325563"/>
          </a:xfrm>
        </p:spPr>
        <p:txBody>
          <a:bodyPr/>
          <a:lstStyle/>
          <a:p>
            <a:r>
              <a:rPr lang="en-US" dirty="0"/>
              <a:t>Plan for English Learners (Slide 1)</a:t>
            </a:r>
          </a:p>
        </p:txBody>
      </p:sp>
      <p:sp>
        <p:nvSpPr>
          <p:cNvPr id="3" name="Content Placeholder 2">
            <a:extLst>
              <a:ext uri="{FF2B5EF4-FFF2-40B4-BE49-F238E27FC236}">
                <a16:creationId xmlns:a16="http://schemas.microsoft.com/office/drawing/2014/main" id="{5A7341A8-3D53-40C6-BC2B-A6912CAFA4A3}"/>
              </a:ext>
            </a:extLst>
          </p:cNvPr>
          <p:cNvSpPr>
            <a:spLocks noGrp="1"/>
          </p:cNvSpPr>
          <p:nvPr>
            <p:ph idx="1"/>
          </p:nvPr>
        </p:nvSpPr>
        <p:spPr>
          <a:xfrm>
            <a:off x="201478" y="2516957"/>
            <a:ext cx="11794210" cy="3606179"/>
          </a:xfrm>
        </p:spPr>
        <p:txBody>
          <a:bodyPr/>
          <a:lstStyle/>
          <a:p>
            <a:r>
              <a:rPr lang="en-US" dirty="0"/>
              <a:t>If approved by the SBE, as a condition of approval, the petitioner will be required to revise the petition to include necessary language for Element A—Description of Educational Program by updating the following:</a:t>
            </a:r>
          </a:p>
        </p:txBody>
      </p:sp>
      <p:sp>
        <p:nvSpPr>
          <p:cNvPr id="4" name="Slide Number Placeholder 3">
            <a:extLst>
              <a:ext uri="{FF2B5EF4-FFF2-40B4-BE49-F238E27FC236}">
                <a16:creationId xmlns:a16="http://schemas.microsoft.com/office/drawing/2014/main" id="{D08CDAE8-83C6-4285-B814-21C67F3CAB93}"/>
              </a:ext>
            </a:extLst>
          </p:cNvPr>
          <p:cNvSpPr>
            <a:spLocks noGrp="1"/>
          </p:cNvSpPr>
          <p:nvPr>
            <p:ph type="sldNum" sz="quarter" idx="12"/>
          </p:nvPr>
        </p:nvSpPr>
        <p:spPr/>
        <p:txBody>
          <a:bodyPr/>
          <a:lstStyle/>
          <a:p>
            <a:fld id="{3E75E900-3A7D-4300-976D-D2FEA3E61EBD}" type="slidenum">
              <a:rPr lang="en-US" smtClean="0"/>
              <a:pPr/>
              <a:t>13</a:t>
            </a:fld>
            <a:endParaRPr lang="en-US" dirty="0"/>
          </a:p>
        </p:txBody>
      </p:sp>
    </p:spTree>
    <p:extLst>
      <p:ext uri="{BB962C8B-B14F-4D97-AF65-F5344CB8AC3E}">
        <p14:creationId xmlns:p14="http://schemas.microsoft.com/office/powerpoint/2010/main" val="3001778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3A9B-90DA-4D0E-97B6-914DFAC6CF9D}"/>
              </a:ext>
            </a:extLst>
          </p:cNvPr>
          <p:cNvSpPr>
            <a:spLocks noGrp="1"/>
          </p:cNvSpPr>
          <p:nvPr>
            <p:ph type="title"/>
          </p:nvPr>
        </p:nvSpPr>
        <p:spPr/>
        <p:txBody>
          <a:bodyPr/>
          <a:lstStyle/>
          <a:p>
            <a:r>
              <a:rPr lang="en-US" dirty="0"/>
              <a:t>Plan for English Learners (Slide 2)</a:t>
            </a:r>
          </a:p>
        </p:txBody>
      </p:sp>
      <p:sp>
        <p:nvSpPr>
          <p:cNvPr id="3" name="Content Placeholder 2">
            <a:extLst>
              <a:ext uri="{FF2B5EF4-FFF2-40B4-BE49-F238E27FC236}">
                <a16:creationId xmlns:a16="http://schemas.microsoft.com/office/drawing/2014/main" id="{DEC28D90-A16C-4029-BFDF-F7E8093179C7}"/>
              </a:ext>
            </a:extLst>
          </p:cNvPr>
          <p:cNvSpPr>
            <a:spLocks noGrp="1"/>
          </p:cNvSpPr>
          <p:nvPr>
            <p:ph idx="1"/>
          </p:nvPr>
        </p:nvSpPr>
        <p:spPr/>
        <p:txBody>
          <a:bodyPr>
            <a:normAutofit/>
          </a:bodyPr>
          <a:lstStyle/>
          <a:p>
            <a:pPr lvl="0"/>
            <a:r>
              <a:rPr lang="en-US" dirty="0"/>
              <a:t>The RVC petition will need to state that the Home Language Survey is completed when a student first enrolls in a California public school. </a:t>
            </a:r>
          </a:p>
          <a:p>
            <a:pPr lvl="0"/>
            <a:r>
              <a:rPr lang="en-US" dirty="0"/>
              <a:t>The RVC petition will need to state that the requirement for proficiency on the English Language Proficiency Assessment for California (ELPAC) is a score of a four.</a:t>
            </a:r>
          </a:p>
          <a:p>
            <a:pPr lvl="0"/>
            <a:r>
              <a:rPr lang="en-US" dirty="0"/>
              <a:t>The RVC petition will need to be updated to include descriptions of the integrated and designated ELD instruction, as well as identify that integrated ELD and pupil monitoring is to occur across all subject matters. </a:t>
            </a:r>
          </a:p>
          <a:p>
            <a:endParaRPr lang="en-US" dirty="0"/>
          </a:p>
        </p:txBody>
      </p:sp>
      <p:sp>
        <p:nvSpPr>
          <p:cNvPr id="4" name="Slide Number Placeholder 3">
            <a:extLst>
              <a:ext uri="{FF2B5EF4-FFF2-40B4-BE49-F238E27FC236}">
                <a16:creationId xmlns:a16="http://schemas.microsoft.com/office/drawing/2014/main" id="{657C05CD-59DB-4CF6-9C27-13FEBA0ED6D2}"/>
              </a:ext>
            </a:extLst>
          </p:cNvPr>
          <p:cNvSpPr>
            <a:spLocks noGrp="1"/>
          </p:cNvSpPr>
          <p:nvPr>
            <p:ph type="sldNum" sz="quarter" idx="12"/>
          </p:nvPr>
        </p:nvSpPr>
        <p:spPr/>
        <p:txBody>
          <a:bodyPr/>
          <a:lstStyle/>
          <a:p>
            <a:fld id="{3E75E900-3A7D-4300-976D-D2FEA3E61EBD}" type="slidenum">
              <a:rPr lang="en-US" smtClean="0"/>
              <a:pPr/>
              <a:t>14</a:t>
            </a:fld>
            <a:endParaRPr lang="en-US" dirty="0"/>
          </a:p>
        </p:txBody>
      </p:sp>
    </p:spTree>
    <p:extLst>
      <p:ext uri="{BB962C8B-B14F-4D97-AF65-F5344CB8AC3E}">
        <p14:creationId xmlns:p14="http://schemas.microsoft.com/office/powerpoint/2010/main" val="2589836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B73C8-6CF5-4325-B542-CEC4D78CAA47}"/>
              </a:ext>
            </a:extLst>
          </p:cNvPr>
          <p:cNvSpPr>
            <a:spLocks noGrp="1"/>
          </p:cNvSpPr>
          <p:nvPr>
            <p:ph type="title"/>
          </p:nvPr>
        </p:nvSpPr>
        <p:spPr>
          <a:xfrm>
            <a:off x="196312" y="500062"/>
            <a:ext cx="11794210" cy="1325563"/>
          </a:xfrm>
        </p:spPr>
        <p:txBody>
          <a:bodyPr>
            <a:normAutofit fontScale="90000"/>
          </a:bodyPr>
          <a:lstStyle/>
          <a:p>
            <a:r>
              <a:rPr lang="en-US" dirty="0"/>
              <a:t>Element J—Suspension and Expulsion </a:t>
            </a:r>
            <a:br>
              <a:rPr lang="en-US" dirty="0"/>
            </a:br>
            <a:r>
              <a:rPr lang="en-US" dirty="0"/>
              <a:t>Procedures (Slide 1)</a:t>
            </a:r>
            <a:br>
              <a:rPr lang="en-US" dirty="0"/>
            </a:br>
            <a:endParaRPr lang="en-US" dirty="0"/>
          </a:p>
        </p:txBody>
      </p:sp>
      <p:sp>
        <p:nvSpPr>
          <p:cNvPr id="3" name="Content Placeholder 2">
            <a:extLst>
              <a:ext uri="{FF2B5EF4-FFF2-40B4-BE49-F238E27FC236}">
                <a16:creationId xmlns:a16="http://schemas.microsoft.com/office/drawing/2014/main" id="{6460CF66-AD06-4C39-B938-DABA8DDA6DFF}"/>
              </a:ext>
            </a:extLst>
          </p:cNvPr>
          <p:cNvSpPr>
            <a:spLocks noGrp="1"/>
          </p:cNvSpPr>
          <p:nvPr>
            <p:ph idx="1"/>
          </p:nvPr>
        </p:nvSpPr>
        <p:spPr/>
        <p:txBody>
          <a:bodyPr/>
          <a:lstStyle/>
          <a:p>
            <a:r>
              <a:rPr lang="en-US" dirty="0"/>
              <a:t>The RVC petition does present a reasonably comprehensive description of suspension and expulsion procedures. </a:t>
            </a:r>
          </a:p>
          <a:p>
            <a:r>
              <a:rPr lang="en-US" dirty="0"/>
              <a:t>If approved by the SBE, as a condition of approval, the petitioner will be required to revise the petition to include necessary language for Element J—Suspension and Expulsion Procedures to include SB 419 that</a:t>
            </a:r>
            <a:r>
              <a:rPr lang="en-US" b="1" dirty="0"/>
              <a:t> </a:t>
            </a:r>
            <a:r>
              <a:rPr lang="en-US" dirty="0"/>
              <a:t>extended the permanent prohibition against suspending students enrolled in kindergarten through grade three for disruption or willful defiance to include students in grades four and five. Additionally, the petitioner will state the expansion of this prohibition to include students in grades six through eight until July 1, 2025. </a:t>
            </a:r>
          </a:p>
          <a:p>
            <a:endParaRPr lang="en-US" dirty="0"/>
          </a:p>
        </p:txBody>
      </p:sp>
      <p:sp>
        <p:nvSpPr>
          <p:cNvPr id="4" name="Slide Number Placeholder 3">
            <a:extLst>
              <a:ext uri="{FF2B5EF4-FFF2-40B4-BE49-F238E27FC236}">
                <a16:creationId xmlns:a16="http://schemas.microsoft.com/office/drawing/2014/main" id="{E1FC9F76-1BBD-4876-B7DE-8470E2F9706E}"/>
              </a:ext>
            </a:extLst>
          </p:cNvPr>
          <p:cNvSpPr>
            <a:spLocks noGrp="1"/>
          </p:cNvSpPr>
          <p:nvPr>
            <p:ph type="sldNum" sz="quarter" idx="12"/>
          </p:nvPr>
        </p:nvSpPr>
        <p:spPr/>
        <p:txBody>
          <a:bodyPr/>
          <a:lstStyle/>
          <a:p>
            <a:fld id="{3E75E900-3A7D-4300-976D-D2FEA3E61EBD}" type="slidenum">
              <a:rPr lang="en-US" smtClean="0"/>
              <a:pPr/>
              <a:t>15</a:t>
            </a:fld>
            <a:endParaRPr lang="en-US" dirty="0"/>
          </a:p>
        </p:txBody>
      </p:sp>
    </p:spTree>
    <p:extLst>
      <p:ext uri="{BB962C8B-B14F-4D97-AF65-F5344CB8AC3E}">
        <p14:creationId xmlns:p14="http://schemas.microsoft.com/office/powerpoint/2010/main" val="3506026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E893-287A-4BC9-B937-B5E732FBC3D8}"/>
              </a:ext>
            </a:extLst>
          </p:cNvPr>
          <p:cNvSpPr>
            <a:spLocks noGrp="1"/>
          </p:cNvSpPr>
          <p:nvPr>
            <p:ph type="title"/>
          </p:nvPr>
        </p:nvSpPr>
        <p:spPr/>
        <p:txBody>
          <a:bodyPr/>
          <a:lstStyle/>
          <a:p>
            <a:r>
              <a:rPr lang="en-US" dirty="0"/>
              <a:t>Element J—Suspension and Expulsion Procedures (Slide 2)</a:t>
            </a:r>
          </a:p>
        </p:txBody>
      </p:sp>
      <p:sp>
        <p:nvSpPr>
          <p:cNvPr id="3" name="Content Placeholder 2">
            <a:extLst>
              <a:ext uri="{FF2B5EF4-FFF2-40B4-BE49-F238E27FC236}">
                <a16:creationId xmlns:a16="http://schemas.microsoft.com/office/drawing/2014/main" id="{142CEC1A-E32B-446B-9EFF-4F6EF9339556}"/>
              </a:ext>
            </a:extLst>
          </p:cNvPr>
          <p:cNvSpPr>
            <a:spLocks noGrp="1"/>
          </p:cNvSpPr>
          <p:nvPr>
            <p:ph idx="1"/>
          </p:nvPr>
        </p:nvSpPr>
        <p:spPr>
          <a:xfrm>
            <a:off x="201478" y="2130458"/>
            <a:ext cx="11794210" cy="3992678"/>
          </a:xfrm>
        </p:spPr>
        <p:txBody>
          <a:bodyPr>
            <a:normAutofit/>
          </a:bodyPr>
          <a:lstStyle/>
          <a:p>
            <a:r>
              <a:rPr lang="en-US" dirty="0"/>
              <a:t>The RVC petition needs to be revised to clarify that when an appeal relating to the placement of a pupil or the manifestation determination has been requested by either the parent or RVC, the pupil shall remain in the interim alternative educational setting pending the decision of the hearing officer or until the expiration of the time provided in 20 </a:t>
            </a:r>
            <a:r>
              <a:rPr lang="en-US" i="1" dirty="0"/>
              <a:t>USC</a:t>
            </a:r>
            <a:r>
              <a:rPr lang="en-US" dirty="0"/>
              <a:t> Section 1415(k)(1)(C), whichever occurs first, unless the parent and RVC agree otherwise.</a:t>
            </a:r>
          </a:p>
          <a:p>
            <a:endParaRPr lang="en-US" dirty="0"/>
          </a:p>
        </p:txBody>
      </p:sp>
      <p:sp>
        <p:nvSpPr>
          <p:cNvPr id="4" name="Slide Number Placeholder 3">
            <a:extLst>
              <a:ext uri="{FF2B5EF4-FFF2-40B4-BE49-F238E27FC236}">
                <a16:creationId xmlns:a16="http://schemas.microsoft.com/office/drawing/2014/main" id="{A8BB4CF6-1B7B-4C85-86AE-5778FC31B316}"/>
              </a:ext>
            </a:extLst>
          </p:cNvPr>
          <p:cNvSpPr>
            <a:spLocks noGrp="1"/>
          </p:cNvSpPr>
          <p:nvPr>
            <p:ph type="sldNum" sz="quarter" idx="12"/>
          </p:nvPr>
        </p:nvSpPr>
        <p:spPr/>
        <p:txBody>
          <a:bodyPr/>
          <a:lstStyle/>
          <a:p>
            <a:fld id="{3E75E900-3A7D-4300-976D-D2FEA3E61EBD}" type="slidenum">
              <a:rPr lang="en-US" smtClean="0"/>
              <a:pPr/>
              <a:t>16</a:t>
            </a:fld>
            <a:endParaRPr lang="en-US" dirty="0"/>
          </a:p>
        </p:txBody>
      </p:sp>
    </p:spTree>
    <p:extLst>
      <p:ext uri="{BB962C8B-B14F-4D97-AF65-F5344CB8AC3E}">
        <p14:creationId xmlns:p14="http://schemas.microsoft.com/office/powerpoint/2010/main" val="2603365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FA637-8F09-46AD-AD37-CDBF48F9643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C9FCE9F-5D9D-44E7-98FC-48BEF4A1038E}"/>
              </a:ext>
            </a:extLst>
          </p:cNvPr>
          <p:cNvSpPr>
            <a:spLocks noGrp="1"/>
          </p:cNvSpPr>
          <p:nvPr>
            <p:ph idx="1"/>
          </p:nvPr>
        </p:nvSpPr>
        <p:spPr>
          <a:xfrm>
            <a:off x="201478" y="2347274"/>
            <a:ext cx="11794210" cy="3775862"/>
          </a:xfrm>
        </p:spPr>
        <p:txBody>
          <a:bodyPr/>
          <a:lstStyle/>
          <a:p>
            <a:r>
              <a:rPr lang="en-US" dirty="0"/>
              <a:t>CDE staff is recommending approval of the RVC renewal petition.</a:t>
            </a:r>
          </a:p>
          <a:p>
            <a:r>
              <a:rPr lang="en-US" dirty="0"/>
              <a:t>If approved, the SBE will assign oversight of RVC to a local entity, either the local district or the county office of education.</a:t>
            </a:r>
          </a:p>
          <a:p>
            <a:endParaRPr lang="en-US" dirty="0"/>
          </a:p>
          <a:p>
            <a:endParaRPr lang="en-US" dirty="0"/>
          </a:p>
        </p:txBody>
      </p:sp>
      <p:sp>
        <p:nvSpPr>
          <p:cNvPr id="4" name="Slide Number Placeholder 3">
            <a:extLst>
              <a:ext uri="{FF2B5EF4-FFF2-40B4-BE49-F238E27FC236}">
                <a16:creationId xmlns:a16="http://schemas.microsoft.com/office/drawing/2014/main" id="{AE5ACD6A-CE54-485D-BE6C-3965A0127FD7}"/>
              </a:ext>
            </a:extLst>
          </p:cNvPr>
          <p:cNvSpPr>
            <a:spLocks noGrp="1"/>
          </p:cNvSpPr>
          <p:nvPr>
            <p:ph type="sldNum" sz="quarter" idx="12"/>
          </p:nvPr>
        </p:nvSpPr>
        <p:spPr/>
        <p:txBody>
          <a:bodyPr/>
          <a:lstStyle/>
          <a:p>
            <a:fld id="{3E75E900-3A7D-4300-976D-D2FEA3E61EBD}" type="slidenum">
              <a:rPr lang="en-US" smtClean="0"/>
              <a:pPr/>
              <a:t>17</a:t>
            </a:fld>
            <a:endParaRPr lang="en-US" dirty="0"/>
          </a:p>
        </p:txBody>
      </p:sp>
    </p:spTree>
    <p:extLst>
      <p:ext uri="{BB962C8B-B14F-4D97-AF65-F5344CB8AC3E}">
        <p14:creationId xmlns:p14="http://schemas.microsoft.com/office/powerpoint/2010/main" val="2401749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7F84DF4-7190-4F9C-99BE-829FD145D379}"/>
              </a:ext>
            </a:extLst>
          </p:cNvPr>
          <p:cNvSpPr>
            <a:spLocks noGrp="1"/>
          </p:cNvSpPr>
          <p:nvPr>
            <p:ph type="title"/>
          </p:nvPr>
        </p:nvSpPr>
        <p:spPr/>
        <p:txBody>
          <a:bodyPr>
            <a:normAutofit/>
          </a:bodyPr>
          <a:lstStyle/>
          <a:p>
            <a:r>
              <a:rPr lang="en-US" dirty="0"/>
              <a:t>Public Comment / Audiencia </a:t>
            </a:r>
            <a:r>
              <a:rPr lang="en-US" dirty="0" err="1"/>
              <a:t>pública</a:t>
            </a:r>
            <a:endParaRPr lang="en-US" dirty="0"/>
          </a:p>
        </p:txBody>
      </p:sp>
      <p:sp>
        <p:nvSpPr>
          <p:cNvPr id="7" name="Content Placeholder 6">
            <a:extLst>
              <a:ext uri="{FF2B5EF4-FFF2-40B4-BE49-F238E27FC236}">
                <a16:creationId xmlns:a16="http://schemas.microsoft.com/office/drawing/2014/main" id="{5D022CD3-BBBE-409E-A0F0-DB4CEDE95BC5}"/>
              </a:ext>
            </a:extLst>
          </p:cNvPr>
          <p:cNvSpPr>
            <a:spLocks noGrp="1"/>
          </p:cNvSpPr>
          <p:nvPr>
            <p:ph sz="half" idx="1"/>
          </p:nvPr>
        </p:nvSpPr>
        <p:spPr/>
        <p:txBody>
          <a:bodyPr>
            <a:normAutofit/>
          </a:bodyPr>
          <a:lstStyle/>
          <a:p>
            <a:r>
              <a:rPr lang="en-US" sz="2600" dirty="0"/>
              <a:t>Telephone Number: </a:t>
            </a:r>
            <a:r>
              <a:rPr lang="en-US" sz="2600" b="1" dirty="0"/>
              <a:t>712-770-4906</a:t>
            </a:r>
          </a:p>
          <a:p>
            <a:r>
              <a:rPr lang="en-US" sz="2600" dirty="0"/>
              <a:t>Access Code: </a:t>
            </a:r>
            <a:r>
              <a:rPr lang="en-US" sz="2600" b="1" dirty="0"/>
              <a:t>1166083#</a:t>
            </a:r>
          </a:p>
          <a:p>
            <a:endParaRPr lang="en-US" sz="2600" dirty="0"/>
          </a:p>
          <a:p>
            <a:r>
              <a:rPr lang="en-US" sz="2600" dirty="0"/>
              <a:t>When it is your turn, an operator will announce, “Please say your name and affiliation and begin public comment. Your time begins now.”</a:t>
            </a:r>
          </a:p>
        </p:txBody>
      </p:sp>
      <p:sp>
        <p:nvSpPr>
          <p:cNvPr id="4" name="Content Placeholder 3">
            <a:extLst>
              <a:ext uri="{FF2B5EF4-FFF2-40B4-BE49-F238E27FC236}">
                <a16:creationId xmlns:a16="http://schemas.microsoft.com/office/drawing/2014/main" id="{23A16025-7809-4FED-A602-AA15DF3F67A9}"/>
              </a:ext>
            </a:extLst>
          </p:cNvPr>
          <p:cNvSpPr>
            <a:spLocks noGrp="1"/>
          </p:cNvSpPr>
          <p:nvPr>
            <p:ph sz="half" idx="2"/>
          </p:nvPr>
        </p:nvSpPr>
        <p:spPr/>
        <p:txBody>
          <a:bodyPr>
            <a:noAutofit/>
          </a:bodyPr>
          <a:lstStyle/>
          <a:p>
            <a:r>
              <a:rPr lang="en-US" sz="2600" dirty="0" err="1"/>
              <a:t>Número</a:t>
            </a:r>
            <a:r>
              <a:rPr lang="en-US" sz="2600" dirty="0"/>
              <a:t> de </a:t>
            </a:r>
            <a:r>
              <a:rPr lang="en-US" sz="2600" dirty="0" err="1"/>
              <a:t>teléfono</a:t>
            </a:r>
            <a:r>
              <a:rPr lang="en-US" sz="2600" dirty="0"/>
              <a:t>: </a:t>
            </a:r>
            <a:r>
              <a:rPr lang="en-US" sz="2600" b="1" dirty="0"/>
              <a:t>712-770-4906</a:t>
            </a:r>
          </a:p>
          <a:p>
            <a:r>
              <a:rPr lang="en-US" sz="2600" dirty="0"/>
              <a:t>Código de </a:t>
            </a:r>
            <a:r>
              <a:rPr lang="en-US" sz="2600" dirty="0" err="1"/>
              <a:t>acceso</a:t>
            </a:r>
            <a:r>
              <a:rPr lang="en-US" sz="2600" dirty="0"/>
              <a:t>: </a:t>
            </a:r>
            <a:r>
              <a:rPr lang="en-US" sz="2600" b="1" dirty="0"/>
              <a:t>1166083#</a:t>
            </a:r>
          </a:p>
          <a:p>
            <a:pPr marL="0" indent="0">
              <a:buNone/>
            </a:pPr>
            <a:endParaRPr lang="en-US" sz="2600" dirty="0"/>
          </a:p>
          <a:p>
            <a:r>
              <a:rPr lang="en-US" sz="2600" dirty="0" err="1"/>
              <a:t>Cuando</a:t>
            </a:r>
            <a:r>
              <a:rPr lang="en-US" sz="2600" dirty="0"/>
              <a:t> sea </a:t>
            </a:r>
            <a:r>
              <a:rPr lang="en-US" sz="2600" dirty="0" err="1"/>
              <a:t>su</a:t>
            </a:r>
            <a:r>
              <a:rPr lang="en-US" sz="2600" dirty="0"/>
              <a:t> </a:t>
            </a:r>
            <a:r>
              <a:rPr lang="en-US" sz="2600" dirty="0" err="1"/>
              <a:t>turno</a:t>
            </a:r>
            <a:r>
              <a:rPr lang="en-US" sz="2600" dirty="0"/>
              <a:t>, un </a:t>
            </a:r>
            <a:r>
              <a:rPr lang="en-US" sz="2600" dirty="0" err="1"/>
              <a:t>operador</a:t>
            </a:r>
            <a:r>
              <a:rPr lang="en-US" sz="2600" dirty="0"/>
              <a:t> le </a:t>
            </a:r>
            <a:r>
              <a:rPr lang="en-US" sz="2600" dirty="0" err="1"/>
              <a:t>pidará</a:t>
            </a:r>
            <a:r>
              <a:rPr lang="en-US" sz="2600" dirty="0"/>
              <a:t> </a:t>
            </a:r>
            <a:r>
              <a:rPr lang="en-US" sz="2600" dirty="0" err="1"/>
              <a:t>en</a:t>
            </a:r>
            <a:r>
              <a:rPr lang="en-US" sz="2600" dirty="0"/>
              <a:t> </a:t>
            </a:r>
            <a:r>
              <a:rPr lang="en-US" sz="2600" dirty="0" err="1"/>
              <a:t>inglés</a:t>
            </a:r>
            <a:r>
              <a:rPr lang="en-US" sz="2600" dirty="0"/>
              <a:t> que </a:t>
            </a:r>
            <a:r>
              <a:rPr lang="en-US" sz="2600" dirty="0" err="1"/>
              <a:t>diga</a:t>
            </a:r>
            <a:r>
              <a:rPr lang="en-US" sz="2600" dirty="0"/>
              <a:t> </a:t>
            </a:r>
            <a:r>
              <a:rPr lang="en-US" sz="2600" dirty="0" err="1"/>
              <a:t>su</a:t>
            </a:r>
            <a:r>
              <a:rPr lang="en-US" sz="2600" dirty="0"/>
              <a:t> </a:t>
            </a:r>
            <a:r>
              <a:rPr lang="en-US" sz="2600" dirty="0" err="1"/>
              <a:t>nombre</a:t>
            </a:r>
            <a:r>
              <a:rPr lang="en-US" sz="2600" dirty="0"/>
              <a:t> y </a:t>
            </a:r>
            <a:r>
              <a:rPr lang="en-US" sz="2600" dirty="0" err="1"/>
              <a:t>afiliación</a:t>
            </a:r>
            <a:r>
              <a:rPr lang="en-US" sz="2600" dirty="0"/>
              <a:t> y </a:t>
            </a:r>
            <a:r>
              <a:rPr lang="en-US" sz="2600" dirty="0" err="1"/>
              <a:t>comience</a:t>
            </a:r>
            <a:r>
              <a:rPr lang="en-US" sz="2600" dirty="0"/>
              <a:t> </a:t>
            </a:r>
            <a:r>
              <a:rPr lang="en-US" sz="2600" dirty="0" err="1"/>
              <a:t>su</a:t>
            </a:r>
            <a:r>
              <a:rPr lang="en-US" sz="2600" dirty="0"/>
              <a:t> </a:t>
            </a:r>
            <a:r>
              <a:rPr lang="en-US" sz="2600" dirty="0" err="1"/>
              <a:t>intervención</a:t>
            </a:r>
            <a:r>
              <a:rPr lang="en-US" sz="2600" dirty="0"/>
              <a:t>. </a:t>
            </a:r>
            <a:r>
              <a:rPr lang="en-US" sz="2600" dirty="0" err="1"/>
              <a:t>Dígale</a:t>
            </a:r>
            <a:r>
              <a:rPr lang="en-US" sz="2600" dirty="0"/>
              <a:t>, “Mi </a:t>
            </a:r>
            <a:r>
              <a:rPr lang="en-US" sz="2600" dirty="0" err="1"/>
              <a:t>nombre</a:t>
            </a:r>
            <a:r>
              <a:rPr lang="en-US" sz="2600" dirty="0"/>
              <a:t> es ______, </a:t>
            </a:r>
            <a:r>
              <a:rPr lang="en-US" sz="2600" dirty="0" err="1"/>
              <a:t>represento</a:t>
            </a:r>
            <a:r>
              <a:rPr lang="en-US" sz="2600" dirty="0"/>
              <a:t> _______, y </a:t>
            </a:r>
            <a:r>
              <a:rPr lang="en-US" sz="2600" dirty="0" err="1"/>
              <a:t>necesito</a:t>
            </a:r>
            <a:r>
              <a:rPr lang="en-US" sz="2600" dirty="0"/>
              <a:t> un </a:t>
            </a:r>
            <a:r>
              <a:rPr lang="en-US" sz="2600" dirty="0" err="1"/>
              <a:t>traductor</a:t>
            </a:r>
            <a:r>
              <a:rPr lang="en-US" sz="2600" dirty="0"/>
              <a:t>.” </a:t>
            </a:r>
            <a:r>
              <a:rPr lang="en-US" sz="2600" dirty="0" err="1"/>
              <a:t>Su</a:t>
            </a:r>
            <a:r>
              <a:rPr lang="en-US" sz="2600" dirty="0"/>
              <a:t> </a:t>
            </a:r>
            <a:r>
              <a:rPr lang="en-US" sz="2600" dirty="0" err="1"/>
              <a:t>turno</a:t>
            </a:r>
            <a:r>
              <a:rPr lang="en-US" sz="2600" dirty="0"/>
              <a:t> </a:t>
            </a:r>
            <a:r>
              <a:rPr lang="en-US" sz="2600" dirty="0" err="1"/>
              <a:t>empieza</a:t>
            </a:r>
            <a:r>
              <a:rPr lang="en-US" sz="2600" dirty="0"/>
              <a:t> </a:t>
            </a:r>
            <a:r>
              <a:rPr lang="en-US" sz="2600" dirty="0" err="1"/>
              <a:t>ya</a:t>
            </a:r>
            <a:r>
              <a:rPr lang="en-US" sz="2600" dirty="0"/>
              <a:t>. </a:t>
            </a:r>
          </a:p>
        </p:txBody>
      </p:sp>
      <p:sp>
        <p:nvSpPr>
          <p:cNvPr id="5" name="Slide Number Placeholder 4">
            <a:extLst>
              <a:ext uri="{FF2B5EF4-FFF2-40B4-BE49-F238E27FC236}">
                <a16:creationId xmlns:a16="http://schemas.microsoft.com/office/drawing/2014/main" id="{1BDEC6C5-C035-4E7D-9066-09E8A0AFFF10}"/>
              </a:ext>
            </a:extLst>
          </p:cNvPr>
          <p:cNvSpPr>
            <a:spLocks noGrp="1"/>
          </p:cNvSpPr>
          <p:nvPr>
            <p:ph type="sldNum" sz="quarter" idx="12"/>
          </p:nvPr>
        </p:nvSpPr>
        <p:spPr/>
        <p:txBody>
          <a:bodyPr/>
          <a:lstStyle/>
          <a:p>
            <a:fld id="{3E75E900-3A7D-4300-976D-D2FEA3E61EBD}" type="slidenum">
              <a:rPr lang="en-US" smtClean="0"/>
              <a:t>18</a:t>
            </a:fld>
            <a:endParaRPr lang="en-US"/>
          </a:p>
        </p:txBody>
      </p:sp>
    </p:spTree>
    <p:extLst>
      <p:ext uri="{BB962C8B-B14F-4D97-AF65-F5344CB8AC3E}">
        <p14:creationId xmlns:p14="http://schemas.microsoft.com/office/powerpoint/2010/main" val="425012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C2419F-7ED1-49D2-B4A3-42D87772E777}"/>
              </a:ext>
            </a:extLst>
          </p:cNvPr>
          <p:cNvSpPr>
            <a:spLocks noGrp="1"/>
          </p:cNvSpPr>
          <p:nvPr>
            <p:ph type="title"/>
          </p:nvPr>
        </p:nvSpPr>
        <p:spPr/>
        <p:txBody>
          <a:bodyPr/>
          <a:lstStyle/>
          <a:p>
            <a:r>
              <a:rPr lang="en-US" dirty="0"/>
              <a:t>Timeline</a:t>
            </a:r>
          </a:p>
        </p:txBody>
      </p:sp>
      <p:sp>
        <p:nvSpPr>
          <p:cNvPr id="5" name="Content Placeholder 4">
            <a:extLst>
              <a:ext uri="{FF2B5EF4-FFF2-40B4-BE49-F238E27FC236}">
                <a16:creationId xmlns:a16="http://schemas.microsoft.com/office/drawing/2014/main" id="{3A9A8744-8304-4E8A-BDF2-B9424656567A}"/>
              </a:ext>
            </a:extLst>
          </p:cNvPr>
          <p:cNvSpPr>
            <a:spLocks noGrp="1"/>
          </p:cNvSpPr>
          <p:nvPr>
            <p:ph idx="1"/>
          </p:nvPr>
        </p:nvSpPr>
        <p:spPr/>
        <p:txBody>
          <a:bodyPr/>
          <a:lstStyle/>
          <a:p>
            <a:r>
              <a:rPr lang="en-US" dirty="0"/>
              <a:t>Ross Valley Charter (RVC) is seeking authorization from the State Board of Education to renew their TK through grade five charter school within the boundaries of the Ross Valley Elementary School District (RVESD).</a:t>
            </a:r>
          </a:p>
          <a:p>
            <a:r>
              <a:rPr lang="en-US" dirty="0"/>
              <a:t>The petitioners sought authorization through RVESD.</a:t>
            </a:r>
          </a:p>
          <a:p>
            <a:r>
              <a:rPr lang="en-US" dirty="0"/>
              <a:t>On November 10, 2020, RVESD denied the petitioner request for renewal by a vote of five to zero.</a:t>
            </a:r>
          </a:p>
          <a:p>
            <a:r>
              <a:rPr lang="en-US" dirty="0"/>
              <a:t>The CDE received the appeal on November 30, 2020. </a:t>
            </a:r>
          </a:p>
          <a:p>
            <a:endParaRPr lang="en-US" dirty="0"/>
          </a:p>
        </p:txBody>
      </p:sp>
      <p:sp>
        <p:nvSpPr>
          <p:cNvPr id="6" name="Slide Number Placeholder 5">
            <a:extLst>
              <a:ext uri="{FF2B5EF4-FFF2-40B4-BE49-F238E27FC236}">
                <a16:creationId xmlns:a16="http://schemas.microsoft.com/office/drawing/2014/main" id="{C880D557-B816-4E56-A568-25289D0E81B2}"/>
              </a:ext>
            </a:extLst>
          </p:cNvPr>
          <p:cNvSpPr>
            <a:spLocks noGrp="1"/>
          </p:cNvSpPr>
          <p:nvPr>
            <p:ph type="sldNum" sz="quarter" idx="12"/>
          </p:nvPr>
        </p:nvSpPr>
        <p:spPr/>
        <p:txBody>
          <a:bodyPr/>
          <a:lstStyle/>
          <a:p>
            <a:fld id="{3E75E900-3A7D-4300-976D-D2FEA3E61EBD}" type="slidenum">
              <a:rPr lang="en-US" smtClean="0"/>
              <a:t>2</a:t>
            </a:fld>
            <a:endParaRPr lang="en-US" dirty="0"/>
          </a:p>
        </p:txBody>
      </p:sp>
    </p:spTree>
    <p:extLst>
      <p:ext uri="{BB962C8B-B14F-4D97-AF65-F5344CB8AC3E}">
        <p14:creationId xmlns:p14="http://schemas.microsoft.com/office/powerpoint/2010/main" val="144651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B35CE-2422-4CCE-A966-B37BF350CFCC}"/>
              </a:ext>
            </a:extLst>
          </p:cNvPr>
          <p:cNvSpPr>
            <a:spLocks noGrp="1"/>
          </p:cNvSpPr>
          <p:nvPr>
            <p:ph type="title"/>
          </p:nvPr>
        </p:nvSpPr>
        <p:spPr/>
        <p:txBody>
          <a:bodyPr/>
          <a:lstStyle/>
          <a:p>
            <a:r>
              <a:rPr lang="en-US" dirty="0"/>
              <a:t>CDE Recommendation</a:t>
            </a:r>
          </a:p>
        </p:txBody>
      </p:sp>
      <p:sp>
        <p:nvSpPr>
          <p:cNvPr id="3" name="Content Placeholder 2">
            <a:extLst>
              <a:ext uri="{FF2B5EF4-FFF2-40B4-BE49-F238E27FC236}">
                <a16:creationId xmlns:a16="http://schemas.microsoft.com/office/drawing/2014/main" id="{5AC60F9A-21B3-418D-93B4-FBC135DB25E9}"/>
              </a:ext>
            </a:extLst>
          </p:cNvPr>
          <p:cNvSpPr>
            <a:spLocks noGrp="1"/>
          </p:cNvSpPr>
          <p:nvPr>
            <p:ph idx="1"/>
          </p:nvPr>
        </p:nvSpPr>
        <p:spPr/>
        <p:txBody>
          <a:bodyPr/>
          <a:lstStyle/>
          <a:p>
            <a:r>
              <a:rPr lang="en-US" dirty="0"/>
              <a:t>CDE proposes to recommend that the SBE hold a public hearing to approve the request to renew RVC, a TK through grade five charter school. </a:t>
            </a:r>
          </a:p>
          <a:p>
            <a:r>
              <a:rPr lang="en-US" dirty="0"/>
              <a:t>If approved, the SBE will designate an authorizer for the charter for oversight of the school. </a:t>
            </a:r>
          </a:p>
          <a:p>
            <a:endParaRPr lang="en-US" dirty="0"/>
          </a:p>
        </p:txBody>
      </p:sp>
      <p:sp>
        <p:nvSpPr>
          <p:cNvPr id="4" name="Slide Number Placeholder 3">
            <a:extLst>
              <a:ext uri="{FF2B5EF4-FFF2-40B4-BE49-F238E27FC236}">
                <a16:creationId xmlns:a16="http://schemas.microsoft.com/office/drawing/2014/main" id="{EA4F5D05-2348-487B-B4EF-C18CA6917E59}"/>
              </a:ext>
            </a:extLst>
          </p:cNvPr>
          <p:cNvSpPr>
            <a:spLocks noGrp="1"/>
          </p:cNvSpPr>
          <p:nvPr>
            <p:ph type="sldNum" sz="quarter" idx="12"/>
          </p:nvPr>
        </p:nvSpPr>
        <p:spPr/>
        <p:txBody>
          <a:bodyPr/>
          <a:lstStyle/>
          <a:p>
            <a:fld id="{3E75E900-3A7D-4300-976D-D2FEA3E61EBD}" type="slidenum">
              <a:rPr lang="en-US" smtClean="0"/>
              <a:pPr/>
              <a:t>3</a:t>
            </a:fld>
            <a:endParaRPr lang="en-US" dirty="0"/>
          </a:p>
        </p:txBody>
      </p:sp>
    </p:spTree>
    <p:extLst>
      <p:ext uri="{BB962C8B-B14F-4D97-AF65-F5344CB8AC3E}">
        <p14:creationId xmlns:p14="http://schemas.microsoft.com/office/powerpoint/2010/main" val="226658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1FC0A2-827C-4BE5-AFC4-5CBEACA4201E}"/>
              </a:ext>
            </a:extLst>
          </p:cNvPr>
          <p:cNvSpPr>
            <a:spLocks noGrp="1"/>
          </p:cNvSpPr>
          <p:nvPr>
            <p:ph type="title"/>
          </p:nvPr>
        </p:nvSpPr>
        <p:spPr/>
        <p:txBody>
          <a:bodyPr/>
          <a:lstStyle/>
          <a:p>
            <a:r>
              <a:rPr lang="en-US" dirty="0"/>
              <a:t>Educational Program of RVC</a:t>
            </a:r>
          </a:p>
        </p:txBody>
      </p:sp>
      <p:sp>
        <p:nvSpPr>
          <p:cNvPr id="5" name="Content Placeholder 4">
            <a:extLst>
              <a:ext uri="{FF2B5EF4-FFF2-40B4-BE49-F238E27FC236}">
                <a16:creationId xmlns:a16="http://schemas.microsoft.com/office/drawing/2014/main" id="{EBF663DE-15F1-4BD0-B28D-DF0855F871B1}"/>
              </a:ext>
            </a:extLst>
          </p:cNvPr>
          <p:cNvSpPr>
            <a:spLocks noGrp="1"/>
          </p:cNvSpPr>
          <p:nvPr>
            <p:ph sz="half" idx="1"/>
          </p:nvPr>
        </p:nvSpPr>
        <p:spPr/>
        <p:txBody>
          <a:bodyPr/>
          <a:lstStyle/>
          <a:p>
            <a:r>
              <a:rPr lang="en-US" dirty="0"/>
              <a:t>The mission of RVC is to provide a public-school option that leverages a progressive education model emphasizing deep inquiry and exploration; hands-on, immersion-based experiences; and active learning-by-doing approaches.</a:t>
            </a:r>
          </a:p>
        </p:txBody>
      </p:sp>
      <p:sp>
        <p:nvSpPr>
          <p:cNvPr id="6" name="Content Placeholder 5">
            <a:extLst>
              <a:ext uri="{FF2B5EF4-FFF2-40B4-BE49-F238E27FC236}">
                <a16:creationId xmlns:a16="http://schemas.microsoft.com/office/drawing/2014/main" id="{5C51A720-B441-4AEF-9A60-ABC6112FC2C1}"/>
              </a:ext>
            </a:extLst>
          </p:cNvPr>
          <p:cNvSpPr>
            <a:spLocks noGrp="1"/>
          </p:cNvSpPr>
          <p:nvPr>
            <p:ph sz="half" idx="2"/>
          </p:nvPr>
        </p:nvSpPr>
        <p:spPr/>
        <p:txBody>
          <a:bodyPr/>
          <a:lstStyle/>
          <a:p>
            <a:r>
              <a:rPr lang="en-US" dirty="0"/>
              <a:t>This model prepares pupils to collaborate effectively in teams, think critically, seek information to solve problems, and be lifelong learners and culturally competent members of their diverse global community. </a:t>
            </a:r>
          </a:p>
        </p:txBody>
      </p:sp>
      <p:sp>
        <p:nvSpPr>
          <p:cNvPr id="7" name="Slide Number Placeholder 6">
            <a:extLst>
              <a:ext uri="{FF2B5EF4-FFF2-40B4-BE49-F238E27FC236}">
                <a16:creationId xmlns:a16="http://schemas.microsoft.com/office/drawing/2014/main" id="{2D8FC259-9E1A-4E19-8AD8-6E7E14E0B862}"/>
              </a:ext>
            </a:extLst>
          </p:cNvPr>
          <p:cNvSpPr>
            <a:spLocks noGrp="1"/>
          </p:cNvSpPr>
          <p:nvPr>
            <p:ph type="sldNum" sz="quarter" idx="12"/>
          </p:nvPr>
        </p:nvSpPr>
        <p:spPr/>
        <p:txBody>
          <a:bodyPr/>
          <a:lstStyle/>
          <a:p>
            <a:fld id="{3E75E900-3A7D-4300-976D-D2FEA3E61EBD}" type="slidenum">
              <a:rPr lang="en-US" smtClean="0"/>
              <a:t>4</a:t>
            </a:fld>
            <a:endParaRPr lang="en-US" dirty="0"/>
          </a:p>
        </p:txBody>
      </p:sp>
    </p:spTree>
    <p:extLst>
      <p:ext uri="{BB962C8B-B14F-4D97-AF65-F5344CB8AC3E}">
        <p14:creationId xmlns:p14="http://schemas.microsoft.com/office/powerpoint/2010/main" val="1063752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8B83-89A7-4D43-A549-853C3EA75356}"/>
              </a:ext>
            </a:extLst>
          </p:cNvPr>
          <p:cNvSpPr>
            <a:spLocks noGrp="1"/>
          </p:cNvSpPr>
          <p:nvPr>
            <p:ph type="title"/>
          </p:nvPr>
        </p:nvSpPr>
        <p:spPr>
          <a:xfrm>
            <a:off x="198895" y="2038809"/>
            <a:ext cx="11794210" cy="1325563"/>
          </a:xfrm>
        </p:spPr>
        <p:txBody>
          <a:bodyPr/>
          <a:lstStyle/>
          <a:p>
            <a:r>
              <a:rPr lang="en-US" dirty="0"/>
              <a:t>The California Department of Education’s Findings and Concerns</a:t>
            </a:r>
          </a:p>
        </p:txBody>
      </p:sp>
      <p:sp>
        <p:nvSpPr>
          <p:cNvPr id="4" name="Slide Number Placeholder 3">
            <a:extLst>
              <a:ext uri="{FF2B5EF4-FFF2-40B4-BE49-F238E27FC236}">
                <a16:creationId xmlns:a16="http://schemas.microsoft.com/office/drawing/2014/main" id="{12EC6047-6FC0-43D4-A08C-CE29F6943BAF}"/>
              </a:ext>
            </a:extLst>
          </p:cNvPr>
          <p:cNvSpPr>
            <a:spLocks noGrp="1"/>
          </p:cNvSpPr>
          <p:nvPr>
            <p:ph type="sldNum" sz="quarter" idx="12"/>
          </p:nvPr>
        </p:nvSpPr>
        <p:spPr/>
        <p:txBody>
          <a:bodyPr/>
          <a:lstStyle/>
          <a:p>
            <a:fld id="{3E75E900-3A7D-4300-976D-D2FEA3E61EBD}" type="slidenum">
              <a:rPr lang="en-US" smtClean="0"/>
              <a:pPr/>
              <a:t>5</a:t>
            </a:fld>
            <a:endParaRPr lang="en-US" dirty="0"/>
          </a:p>
        </p:txBody>
      </p:sp>
    </p:spTree>
    <p:extLst>
      <p:ext uri="{BB962C8B-B14F-4D97-AF65-F5344CB8AC3E}">
        <p14:creationId xmlns:p14="http://schemas.microsoft.com/office/powerpoint/2010/main" val="17786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008F45-218C-4135-8B6E-EB85D7A3F980}"/>
              </a:ext>
            </a:extLst>
          </p:cNvPr>
          <p:cNvSpPr>
            <a:spLocks noGrp="1"/>
          </p:cNvSpPr>
          <p:nvPr>
            <p:ph type="title"/>
          </p:nvPr>
        </p:nvSpPr>
        <p:spPr/>
        <p:txBody>
          <a:bodyPr/>
          <a:lstStyle/>
          <a:p>
            <a:r>
              <a:rPr lang="en-US" dirty="0"/>
              <a:t>Basis for Recommendation</a:t>
            </a:r>
          </a:p>
        </p:txBody>
      </p:sp>
      <p:sp>
        <p:nvSpPr>
          <p:cNvPr id="7" name="Content Placeholder 6">
            <a:extLst>
              <a:ext uri="{FF2B5EF4-FFF2-40B4-BE49-F238E27FC236}">
                <a16:creationId xmlns:a16="http://schemas.microsoft.com/office/drawing/2014/main" id="{AABC94EC-4FCA-4848-96E6-586159F80B7D}"/>
              </a:ext>
            </a:extLst>
          </p:cNvPr>
          <p:cNvSpPr>
            <a:spLocks noGrp="1"/>
          </p:cNvSpPr>
          <p:nvPr>
            <p:ph sz="half" idx="2"/>
          </p:nvPr>
        </p:nvSpPr>
        <p:spPr>
          <a:xfrm>
            <a:off x="357670" y="1690688"/>
            <a:ext cx="11466328" cy="3802566"/>
          </a:xfrm>
        </p:spPr>
        <p:txBody>
          <a:bodyPr>
            <a:normAutofit/>
          </a:bodyPr>
          <a:lstStyle/>
          <a:p>
            <a:r>
              <a:rPr lang="en-US" dirty="0"/>
              <a:t>The CDE has determined that RVC has met the applicable academic renewal criteria pursuant to </a:t>
            </a:r>
            <a:r>
              <a:rPr lang="en-US" i="1" dirty="0"/>
              <a:t>EC </a:t>
            </a:r>
            <a:r>
              <a:rPr lang="en-US" dirty="0"/>
              <a:t>Section 47607(c). </a:t>
            </a:r>
          </a:p>
          <a:p>
            <a:r>
              <a:rPr lang="en-US" dirty="0"/>
              <a:t>Due to a delay in opening the school in 2016, RVC only has CAASPP data for school years (SY) 2017–18 and    2018–19. CDE’s analysis of 2017–18 through 2018–19 data shows that RVC does perform sufficiently by state metrics in accordance with </a:t>
            </a:r>
            <a:r>
              <a:rPr lang="en-US" i="1" dirty="0"/>
              <a:t>EC </a:t>
            </a:r>
            <a:r>
              <a:rPr lang="en-US" dirty="0"/>
              <a:t>Section 47607.2(b)(3)(A).</a:t>
            </a:r>
          </a:p>
          <a:p>
            <a:endParaRPr lang="en-US" dirty="0"/>
          </a:p>
        </p:txBody>
      </p:sp>
      <p:sp>
        <p:nvSpPr>
          <p:cNvPr id="10" name="Slide Number Placeholder 9">
            <a:extLst>
              <a:ext uri="{FF2B5EF4-FFF2-40B4-BE49-F238E27FC236}">
                <a16:creationId xmlns:a16="http://schemas.microsoft.com/office/drawing/2014/main" id="{2923A2AD-1B17-460F-A562-03C4A13AC269}"/>
              </a:ext>
            </a:extLst>
          </p:cNvPr>
          <p:cNvSpPr>
            <a:spLocks noGrp="1"/>
          </p:cNvSpPr>
          <p:nvPr>
            <p:ph type="sldNum" sz="quarter" idx="12"/>
          </p:nvPr>
        </p:nvSpPr>
        <p:spPr/>
        <p:txBody>
          <a:bodyPr/>
          <a:lstStyle/>
          <a:p>
            <a:fld id="{3E75E900-3A7D-4300-976D-D2FEA3E61EBD}" type="slidenum">
              <a:rPr lang="en-US" smtClean="0"/>
              <a:t>6</a:t>
            </a:fld>
            <a:endParaRPr lang="en-US" dirty="0"/>
          </a:p>
        </p:txBody>
      </p:sp>
    </p:spTree>
    <p:extLst>
      <p:ext uri="{BB962C8B-B14F-4D97-AF65-F5344CB8AC3E}">
        <p14:creationId xmlns:p14="http://schemas.microsoft.com/office/powerpoint/2010/main" val="299147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5C03C-4DB9-4C16-BFA7-F8D659CA7171}"/>
              </a:ext>
            </a:extLst>
          </p:cNvPr>
          <p:cNvSpPr>
            <a:spLocks noGrp="1"/>
          </p:cNvSpPr>
          <p:nvPr>
            <p:ph type="title"/>
          </p:nvPr>
        </p:nvSpPr>
        <p:spPr/>
        <p:txBody>
          <a:bodyPr/>
          <a:lstStyle/>
          <a:p>
            <a:r>
              <a:rPr lang="en-US" dirty="0"/>
              <a:t>Fiscal Analysis (Slide 1)</a:t>
            </a:r>
          </a:p>
        </p:txBody>
      </p:sp>
      <p:sp>
        <p:nvSpPr>
          <p:cNvPr id="3" name="Content Placeholder 2">
            <a:extLst>
              <a:ext uri="{FF2B5EF4-FFF2-40B4-BE49-F238E27FC236}">
                <a16:creationId xmlns:a16="http://schemas.microsoft.com/office/drawing/2014/main" id="{379C514B-E8BD-450C-9C14-E6D8F12E8563}"/>
              </a:ext>
            </a:extLst>
          </p:cNvPr>
          <p:cNvSpPr>
            <a:spLocks noGrp="1"/>
          </p:cNvSpPr>
          <p:nvPr>
            <p:ph idx="1"/>
          </p:nvPr>
        </p:nvSpPr>
        <p:spPr/>
        <p:txBody>
          <a:bodyPr/>
          <a:lstStyle/>
          <a:p>
            <a:r>
              <a:rPr lang="en-US" dirty="0"/>
              <a:t>RVC has a good financial record under the SBE’s authorization. </a:t>
            </a:r>
          </a:p>
          <a:p>
            <a:r>
              <a:rPr lang="en-US" dirty="0"/>
              <a:t>RVC’s fiscal year (FY) 2020–21 first interim, December 2020, indicates that RVC is projecting a positive ending fund balance of $495,845 and reserves of 22 percent.</a:t>
            </a:r>
          </a:p>
          <a:p>
            <a:r>
              <a:rPr lang="en-US" dirty="0"/>
              <a:t>FY 2019–20 audit report that reflected an unqualified status, ending fund balance of $248,997 and an 11.61 percent reserve.</a:t>
            </a:r>
            <a:endParaRPr lang="en-US" b="1" i="1" dirty="0"/>
          </a:p>
          <a:p>
            <a:endParaRPr lang="en-US" dirty="0"/>
          </a:p>
        </p:txBody>
      </p:sp>
      <p:sp>
        <p:nvSpPr>
          <p:cNvPr id="4" name="Slide Number Placeholder 3">
            <a:extLst>
              <a:ext uri="{FF2B5EF4-FFF2-40B4-BE49-F238E27FC236}">
                <a16:creationId xmlns:a16="http://schemas.microsoft.com/office/drawing/2014/main" id="{AB3BF807-B253-4B71-812F-3A162D42EC90}"/>
              </a:ext>
            </a:extLst>
          </p:cNvPr>
          <p:cNvSpPr>
            <a:spLocks noGrp="1"/>
          </p:cNvSpPr>
          <p:nvPr>
            <p:ph type="sldNum" sz="quarter" idx="12"/>
          </p:nvPr>
        </p:nvSpPr>
        <p:spPr/>
        <p:txBody>
          <a:bodyPr/>
          <a:lstStyle/>
          <a:p>
            <a:fld id="{3E75E900-3A7D-4300-976D-D2FEA3E61EBD}" type="slidenum">
              <a:rPr lang="en-US" smtClean="0"/>
              <a:pPr/>
              <a:t>7</a:t>
            </a:fld>
            <a:endParaRPr lang="en-US" dirty="0"/>
          </a:p>
        </p:txBody>
      </p:sp>
    </p:spTree>
    <p:extLst>
      <p:ext uri="{BB962C8B-B14F-4D97-AF65-F5344CB8AC3E}">
        <p14:creationId xmlns:p14="http://schemas.microsoft.com/office/powerpoint/2010/main" val="3905480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A1219-32CD-4456-B507-C17281CDAC1C}"/>
              </a:ext>
            </a:extLst>
          </p:cNvPr>
          <p:cNvSpPr>
            <a:spLocks noGrp="1"/>
          </p:cNvSpPr>
          <p:nvPr>
            <p:ph type="title"/>
          </p:nvPr>
        </p:nvSpPr>
        <p:spPr/>
        <p:txBody>
          <a:bodyPr/>
          <a:lstStyle/>
          <a:p>
            <a:r>
              <a:rPr lang="en-US" dirty="0"/>
              <a:t>Fiscal Analysis (Slide 2)</a:t>
            </a:r>
          </a:p>
        </p:txBody>
      </p:sp>
      <p:sp>
        <p:nvSpPr>
          <p:cNvPr id="3" name="Content Placeholder 2">
            <a:extLst>
              <a:ext uri="{FF2B5EF4-FFF2-40B4-BE49-F238E27FC236}">
                <a16:creationId xmlns:a16="http://schemas.microsoft.com/office/drawing/2014/main" id="{DB7CFB83-57D9-466B-AA09-1A3A431FB608}"/>
              </a:ext>
            </a:extLst>
          </p:cNvPr>
          <p:cNvSpPr>
            <a:spLocks noGrp="1"/>
          </p:cNvSpPr>
          <p:nvPr>
            <p:ph idx="1"/>
          </p:nvPr>
        </p:nvSpPr>
        <p:spPr>
          <a:xfrm>
            <a:off x="201478" y="1476463"/>
            <a:ext cx="11794210" cy="4646674"/>
          </a:xfrm>
        </p:spPr>
        <p:txBody>
          <a:bodyPr>
            <a:normAutofit/>
          </a:bodyPr>
          <a:lstStyle/>
          <a:p>
            <a:pPr marL="0" indent="0">
              <a:buNone/>
            </a:pPr>
            <a:r>
              <a:rPr lang="en-US" b="1" i="1" dirty="0"/>
              <a:t>Revenue</a:t>
            </a:r>
          </a:p>
          <a:p>
            <a:r>
              <a:rPr lang="en-US" dirty="0"/>
              <a:t>The RVC multi-year projected budget includes fundraising of $208,240 each year for FYs 2021–22 through 2025–26. </a:t>
            </a:r>
          </a:p>
          <a:p>
            <a:r>
              <a:rPr lang="en-US" dirty="0"/>
              <a:t>Total contributions received over last the three years is $1,244,250 (source: Fiscal Audit Report of FY 2017–18 through FY 2019–20). Therefore, projected fundraising or donations of $208,000 each year appears reasonable. </a:t>
            </a:r>
          </a:p>
          <a:p>
            <a:r>
              <a:rPr lang="en-US" dirty="0"/>
              <a:t>RVC’s cash flow statement reflects a Pacific Charter School Development loan of $350,000 and Revenue Anticipation Notes of $220,000. </a:t>
            </a:r>
          </a:p>
          <a:p>
            <a:endParaRPr lang="en-US" dirty="0"/>
          </a:p>
        </p:txBody>
      </p:sp>
      <p:sp>
        <p:nvSpPr>
          <p:cNvPr id="4" name="Slide Number Placeholder 3">
            <a:extLst>
              <a:ext uri="{FF2B5EF4-FFF2-40B4-BE49-F238E27FC236}">
                <a16:creationId xmlns:a16="http://schemas.microsoft.com/office/drawing/2014/main" id="{31657C40-84EF-44B6-9E0D-F210655A3F19}"/>
              </a:ext>
            </a:extLst>
          </p:cNvPr>
          <p:cNvSpPr>
            <a:spLocks noGrp="1"/>
          </p:cNvSpPr>
          <p:nvPr>
            <p:ph type="sldNum" sz="quarter" idx="12"/>
          </p:nvPr>
        </p:nvSpPr>
        <p:spPr/>
        <p:txBody>
          <a:bodyPr/>
          <a:lstStyle/>
          <a:p>
            <a:fld id="{3E75E900-3A7D-4300-976D-D2FEA3E61EBD}" type="slidenum">
              <a:rPr lang="en-US" smtClean="0"/>
              <a:pPr/>
              <a:t>8</a:t>
            </a:fld>
            <a:endParaRPr lang="en-US" dirty="0"/>
          </a:p>
        </p:txBody>
      </p:sp>
    </p:spTree>
    <p:extLst>
      <p:ext uri="{BB962C8B-B14F-4D97-AF65-F5344CB8AC3E}">
        <p14:creationId xmlns:p14="http://schemas.microsoft.com/office/powerpoint/2010/main" val="1470241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34BD3-B542-4EDA-9CF7-BE721382C100}"/>
              </a:ext>
            </a:extLst>
          </p:cNvPr>
          <p:cNvSpPr>
            <a:spLocks noGrp="1"/>
          </p:cNvSpPr>
          <p:nvPr>
            <p:ph type="title"/>
          </p:nvPr>
        </p:nvSpPr>
        <p:spPr/>
        <p:txBody>
          <a:bodyPr/>
          <a:lstStyle/>
          <a:p>
            <a:r>
              <a:rPr lang="en-US" dirty="0"/>
              <a:t>Fiscal Analysis (Slide 3)</a:t>
            </a:r>
          </a:p>
        </p:txBody>
      </p:sp>
      <p:sp>
        <p:nvSpPr>
          <p:cNvPr id="3" name="Content Placeholder 2">
            <a:extLst>
              <a:ext uri="{FF2B5EF4-FFF2-40B4-BE49-F238E27FC236}">
                <a16:creationId xmlns:a16="http://schemas.microsoft.com/office/drawing/2014/main" id="{3CAE1462-8A4A-45BF-81A3-416DE8EDD5D6}"/>
              </a:ext>
            </a:extLst>
          </p:cNvPr>
          <p:cNvSpPr>
            <a:spLocks noGrp="1"/>
          </p:cNvSpPr>
          <p:nvPr>
            <p:ph idx="1"/>
          </p:nvPr>
        </p:nvSpPr>
        <p:spPr>
          <a:xfrm>
            <a:off x="201478" y="1690689"/>
            <a:ext cx="11794210" cy="4432448"/>
          </a:xfrm>
        </p:spPr>
        <p:txBody>
          <a:bodyPr/>
          <a:lstStyle/>
          <a:p>
            <a:pPr marL="0" indent="0">
              <a:buNone/>
            </a:pPr>
            <a:r>
              <a:rPr lang="en-US" b="1" i="1" dirty="0"/>
              <a:t>Revenue</a:t>
            </a:r>
          </a:p>
          <a:p>
            <a:r>
              <a:rPr lang="en-US" dirty="0"/>
              <a:t>The RVC has projected a positive ending cash balance for FY 2020–21 through 2025–26.</a:t>
            </a:r>
          </a:p>
          <a:p>
            <a:pPr marL="0" indent="0">
              <a:buNone/>
            </a:pPr>
            <a:r>
              <a:rPr lang="en-US" b="1" i="1" dirty="0"/>
              <a:t>Expenditures</a:t>
            </a:r>
          </a:p>
          <a:p>
            <a:r>
              <a:rPr lang="en-US" dirty="0"/>
              <a:t>RVC’s FY 2020–21 updated budget report dated September 2020, and narrative of November 12, 2020, indicates that RVC is projecting a positive ending fund balance of $399,663 and reserves of 18 percent.</a:t>
            </a:r>
          </a:p>
          <a:p>
            <a:endParaRPr lang="en-US" dirty="0"/>
          </a:p>
        </p:txBody>
      </p:sp>
      <p:sp>
        <p:nvSpPr>
          <p:cNvPr id="4" name="Slide Number Placeholder 3">
            <a:extLst>
              <a:ext uri="{FF2B5EF4-FFF2-40B4-BE49-F238E27FC236}">
                <a16:creationId xmlns:a16="http://schemas.microsoft.com/office/drawing/2014/main" id="{CAD15A2C-1D70-44EB-B9E2-050D2953DFFB}"/>
              </a:ext>
            </a:extLst>
          </p:cNvPr>
          <p:cNvSpPr>
            <a:spLocks noGrp="1"/>
          </p:cNvSpPr>
          <p:nvPr>
            <p:ph type="sldNum" sz="quarter" idx="12"/>
          </p:nvPr>
        </p:nvSpPr>
        <p:spPr/>
        <p:txBody>
          <a:bodyPr/>
          <a:lstStyle/>
          <a:p>
            <a:fld id="{3E75E900-3A7D-4300-976D-D2FEA3E61EBD}" type="slidenum">
              <a:rPr lang="en-US" smtClean="0"/>
              <a:pPr/>
              <a:t>9</a:t>
            </a:fld>
            <a:endParaRPr lang="en-US" dirty="0"/>
          </a:p>
        </p:txBody>
      </p:sp>
    </p:spTree>
    <p:extLst>
      <p:ext uri="{BB962C8B-B14F-4D97-AF65-F5344CB8AC3E}">
        <p14:creationId xmlns:p14="http://schemas.microsoft.com/office/powerpoint/2010/main" val="3349258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Template" id="{CAFF4F11-E6CB-4AC7-A3BB-D28E91E66A14}" vid="{9576DABB-0297-4E77-BD16-D92A140FA3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Template_PPT</Template>
  <TotalTime>321</TotalTime>
  <Words>1218</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Advisory Commission on Charter Schools February 11, 2021 Meeting – Item # 3  Appeal of the Ross Valley Charter Renewal Petition </vt:lpstr>
      <vt:lpstr>Timeline</vt:lpstr>
      <vt:lpstr>CDE Recommendation</vt:lpstr>
      <vt:lpstr>Educational Program of RVC</vt:lpstr>
      <vt:lpstr>The California Department of Education’s Findings and Concerns</vt:lpstr>
      <vt:lpstr>Basis for Recommendation</vt:lpstr>
      <vt:lpstr>Fiscal Analysis (Slide 1)</vt:lpstr>
      <vt:lpstr>Fiscal Analysis (Slide 2)</vt:lpstr>
      <vt:lpstr>Fiscal Analysis (Slide 3)</vt:lpstr>
      <vt:lpstr>Fiscal Analysis (Slide 4)</vt:lpstr>
      <vt:lpstr>Charter Elements</vt:lpstr>
      <vt:lpstr>Element A—Description of Educational Program</vt:lpstr>
      <vt:lpstr>Plan for English Learners (Slide 1)</vt:lpstr>
      <vt:lpstr>Plan for English Learners (Slide 2)</vt:lpstr>
      <vt:lpstr>Element J—Suspension and Expulsion  Procedures (Slide 1) </vt:lpstr>
      <vt:lpstr>Element J—Suspension and Expulsion Procedures (Slide 2)</vt:lpstr>
      <vt:lpstr>Summary</vt:lpstr>
      <vt:lpstr>Public Comment / Audiencia pública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2021 ACCS Agenda Item 03 Presentation - Advisory Commission on Charter Schools (CA State Board of Education)</dc:title>
  <dc:subject>Presentation: Item 3 Appeal of the Ross Valley Charter Renewal Petition.</dc:subject>
  <dc:creator/>
  <cp:lastModifiedBy>Shauna Rodriguez</cp:lastModifiedBy>
  <cp:revision>50</cp:revision>
  <dcterms:created xsi:type="dcterms:W3CDTF">2021-02-02T20:26:58Z</dcterms:created>
  <dcterms:modified xsi:type="dcterms:W3CDTF">2021-02-12T21:14:42Z</dcterms:modified>
</cp:coreProperties>
</file>