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22" r:id="rId5"/>
    <p:sldMasterId id="2147483713" r:id="rId6"/>
    <p:sldMasterId id="2147483664" r:id="rId7"/>
    <p:sldMasterId id="2147483671" r:id="rId8"/>
    <p:sldMasterId id="2147483676" r:id="rId9"/>
    <p:sldMasterId id="2147483681" r:id="rId10"/>
    <p:sldMasterId id="2147483705" r:id="rId11"/>
    <p:sldMasterId id="2147483648" r:id="rId12"/>
    <p:sldMasterId id="2147483724" r:id="rId13"/>
  </p:sldMasterIdLst>
  <p:notesMasterIdLst>
    <p:notesMasterId r:id="rId62"/>
  </p:notesMasterIdLst>
  <p:handoutMasterIdLst>
    <p:handoutMasterId r:id="rId63"/>
  </p:handoutMasterIdLst>
  <p:sldIdLst>
    <p:sldId id="332" r:id="rId14"/>
    <p:sldId id="408" r:id="rId15"/>
    <p:sldId id="444" r:id="rId16"/>
    <p:sldId id="445" r:id="rId17"/>
    <p:sldId id="414" r:id="rId18"/>
    <p:sldId id="416" r:id="rId19"/>
    <p:sldId id="423" r:id="rId20"/>
    <p:sldId id="443" r:id="rId21"/>
    <p:sldId id="446" r:id="rId22"/>
    <p:sldId id="391" r:id="rId23"/>
    <p:sldId id="392" r:id="rId24"/>
    <p:sldId id="393" r:id="rId25"/>
    <p:sldId id="394" r:id="rId26"/>
    <p:sldId id="447" r:id="rId27"/>
    <p:sldId id="424" r:id="rId28"/>
    <p:sldId id="427" r:id="rId29"/>
    <p:sldId id="329" r:id="rId30"/>
    <p:sldId id="331" r:id="rId31"/>
    <p:sldId id="348" r:id="rId32"/>
    <p:sldId id="448" r:id="rId33"/>
    <p:sldId id="449" r:id="rId34"/>
    <p:sldId id="450" r:id="rId35"/>
    <p:sldId id="401" r:id="rId36"/>
    <p:sldId id="458" r:id="rId37"/>
    <p:sldId id="459" r:id="rId38"/>
    <p:sldId id="451" r:id="rId39"/>
    <p:sldId id="452" r:id="rId40"/>
    <p:sldId id="426" r:id="rId41"/>
    <p:sldId id="453" r:id="rId42"/>
    <p:sldId id="388" r:id="rId43"/>
    <p:sldId id="411" r:id="rId44"/>
    <p:sldId id="436" r:id="rId45"/>
    <p:sldId id="440" r:id="rId46"/>
    <p:sldId id="441" r:id="rId47"/>
    <p:sldId id="454" r:id="rId48"/>
    <p:sldId id="343" r:id="rId49"/>
    <p:sldId id="455" r:id="rId50"/>
    <p:sldId id="456" r:id="rId51"/>
    <p:sldId id="344" r:id="rId52"/>
    <p:sldId id="347" r:id="rId53"/>
    <p:sldId id="396" r:id="rId54"/>
    <p:sldId id="379" r:id="rId55"/>
    <p:sldId id="457" r:id="rId56"/>
    <p:sldId id="345" r:id="rId57"/>
    <p:sldId id="346" r:id="rId58"/>
    <p:sldId id="354" r:id="rId59"/>
    <p:sldId id="433" r:id="rId60"/>
    <p:sldId id="37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39222-84DD-B4F8-5140-AD4996079EC3}" name="Sara Dawson" initials="SD" userId="S::sdawson@cde.ca.gov::d832d985-03a2-4533-b4e7-ec1ef93cb65d" providerId="AD"/>
  <p188:author id="{D5C5E035-7AFA-54FA-06CB-5A30120D5F89}" name="Jennifer Osalbo" initials="JO" userId="S::josalbo@cde.ca.gov::01bce0eb-f15d-40d4-8858-3c9510062403" providerId="AD"/>
  <p188:author id="{BB09A639-4BD3-13D3-CCCC-8C387DCBDEE7}" name="Patrisia Gonzalez" initials="PG" userId="S::pgonzalez@cde.ca.gov::bcc36c34-930b-4a6d-8cd5-2978d7bf765a" providerId="AD"/>
  <p188:author id="{26C3F33A-708E-1B43-C893-CD8FF36A412A}" name="Virginia Early" initials="VE" userId="S::vearly@cde.ca.gov::42929ea7-4389-4ffc-bd0b-f8133d7ef99f" providerId="AD"/>
  <p188:author id="{109CF33B-E027-BC56-BEC9-C44C2AF4D0B4}" name="Brianne Rood" initials="BR" userId="S::brood@cde.ca.gov::d693d9a5-1a35-4a36-9bcb-7e6b07df75c7" providerId="AD"/>
  <p188:author id="{A8462756-B012-613E-F700-C15D4738DA9A}" name="Alana Pinsler" initials="AP" userId="S::apinsler@cde.ca.gov::d336b2b8-3478-4328-8ca2-dbdae80dba75" providerId="AD"/>
  <p188:author id="{A87BE489-8FA2-08D6-8483-B336F28E20D8}" name="Stephen Propheter" initials="SP" userId="S::spropheter@cde.ca.gov::11fb58e5-2f2b-4a13-b081-018d2675a5df" providerId="AD"/>
  <p188:author id="{B53AA5A1-0575-0E53-1FDC-77B57ACD42CF}" name="Alice Ludwig" initials="AL" userId="S::ALudwig@cde.ca.gov::391cf0f5-cdb3-40e9-b09b-81d7bf06efe4" providerId="AD"/>
  <p188:author id="{6C788EB1-EEEC-CD89-6A62-9BEB1E1D9CFC}" name="Mai Thao" initials="MT" userId="S::mthao@cde.ca.gov::a1f588c4-1fd5-47ad-9f59-ef46fe4cb68b" providerId="AD"/>
  <p188:author id="{5682DCC4-12CB-B179-6A69-E456F1DF90EC}" name="Benjamin Allen" initials="BA" userId="S::ballen@cde.ca.gov::b29a26e3-71b0-4857-ab65-a43961ab0cd4" providerId="AD"/>
  <p188:author id="{C64FECD9-E80C-DC9A-41AD-2388F599732A}" name="Eddie Tanimoto" initials="ET" userId="S::etanimoto@cde.ca.gov::878a6b70-e153-44f4-b25c-45853eb12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6" clrIdx="0">
    <p:extLst>
      <p:ext uri="{19B8F6BF-5375-455C-9EA6-DF929625EA0E}">
        <p15:presenceInfo xmlns:p15="http://schemas.microsoft.com/office/powerpoint/2012/main" userId="S::spropheter@cde.ca.gov::11fb58e5-2f2b-4a13-b081-018d2675a5df" providerId="AD"/>
      </p:ext>
    </p:extLst>
  </p:cmAuthor>
  <p:cmAuthor id="2" name="Brianne Rood" initials="BR" lastIdx="3" clrIdx="1">
    <p:extLst>
      <p:ext uri="{19B8F6BF-5375-455C-9EA6-DF929625EA0E}">
        <p15:presenceInfo xmlns:p15="http://schemas.microsoft.com/office/powerpoint/2012/main" userId="S::brood@cde.ca.gov::d693d9a5-1a35-4a36-9bcb-7e6b07df75c7" providerId="AD"/>
      </p:ext>
    </p:extLst>
  </p:cmAuthor>
  <p:cmAuthor id="3" name="Jennifer Zoffel" initials="JZ" lastIdx="5" clrIdx="2">
    <p:extLst>
      <p:ext uri="{19B8F6BF-5375-455C-9EA6-DF929625EA0E}">
        <p15:presenceInfo xmlns:p15="http://schemas.microsoft.com/office/powerpoint/2012/main" userId="S::jzoffel@wested.org::a079f361-4628-467f-a920-d461dff60d83" providerId="AD"/>
      </p:ext>
    </p:extLst>
  </p:cmAuthor>
  <p:cmAuthor id="4" name="Brianne Rood" initials="BR [2]" lastIdx="3" clrIdx="3">
    <p:extLst>
      <p:ext uri="{19B8F6BF-5375-455C-9EA6-DF929625EA0E}">
        <p15:presenceInfo xmlns:p15="http://schemas.microsoft.com/office/powerpoint/2012/main" userId="S-1-5-21-2608872058-1432505909-2668327341-27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B9AD86"/>
    <a:srgbClr val="FFFF66"/>
    <a:srgbClr val="0B4A4A"/>
    <a:srgbClr val="6D0B4B"/>
    <a:srgbClr val="2E75B6"/>
    <a:srgbClr val="1B786E"/>
    <a:srgbClr val="FDFDFE"/>
    <a:srgbClr val="4B6D0B"/>
    <a:srgbClr val="507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554" autoAdjust="0"/>
    <p:restoredTop sz="93850" autoAdjust="0"/>
  </p:normalViewPr>
  <p:slideViewPr>
    <p:cSldViewPr snapToGrid="0">
      <p:cViewPr varScale="1">
        <p:scale>
          <a:sx n="109" d="100"/>
          <a:sy n="109" d="100"/>
        </p:scale>
        <p:origin x="1416" y="17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8/14/2023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0836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29734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406554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47061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36957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376148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06918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4245822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2832082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97295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1450">
              <a:lnSpc>
                <a:spcPct val="90000"/>
              </a:lnSpc>
              <a:spcBef>
                <a:spcPts val="500"/>
              </a:spcBef>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424317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849158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145655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202239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407425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947698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2051721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2284836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545021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3981109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243133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1083110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3072845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2164132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2178330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1" dirty="0">
              <a:cs typeface="Calibri"/>
            </a:endParaRPr>
          </a:p>
        </p:txBody>
      </p:sp>
      <p:sp>
        <p:nvSpPr>
          <p:cNvPr id="494" name="Google Shape;4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254;p16:notes">
            <a:extLst>
              <a:ext uri="{FF2B5EF4-FFF2-40B4-BE49-F238E27FC236}">
                <a16:creationId xmlns:a16="http://schemas.microsoft.com/office/drawing/2014/main" id="{EA30F840-0464-4F31-8FC3-58738BCC3F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63890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2223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61067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241884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221338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836831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sp>
        <p:nvSpPr>
          <p:cNvPr id="15" name="Google Shape;15;p50"/>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50"/>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50"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18" name="Google Shape;18;p50"/>
          <p:cNvSpPr txBox="1"/>
          <p:nvPr/>
        </p:nvSpPr>
        <p:spPr>
          <a:xfrm>
            <a:off x="3500437" y="5705051"/>
            <a:ext cx="8477250" cy="83099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CALIFORNIA DEPARTMENT OF EDUCATION</a:t>
            </a:r>
            <a:endParaRPr sz="1800" b="0" i="0" u="none" strike="noStrike" cap="none">
              <a:solidFill>
                <a:schemeClr val="dk1"/>
              </a:solidFill>
              <a:latin typeface="Arial"/>
              <a:ea typeface="Arial"/>
              <a:cs typeface="Arial"/>
              <a:sym typeface="Arial"/>
            </a:endParaRPr>
          </a:p>
          <a:p>
            <a:pPr marL="0" marR="0" lvl="0" indent="0" algn="r" rtl="0">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Tony Thurmond, State Superintendent of Public Instruction</a:t>
            </a:r>
            <a:endParaRPr sz="1800" b="0" i="0" u="none" strike="noStrike" cap="none">
              <a:solidFill>
                <a:schemeClr val="dk1"/>
              </a:solidFill>
              <a:latin typeface="Arial"/>
              <a:ea typeface="Arial"/>
              <a:cs typeface="Arial"/>
              <a:sym typeface="Arial"/>
            </a:endParaRPr>
          </a:p>
        </p:txBody>
      </p:sp>
      <p:sp>
        <p:nvSpPr>
          <p:cNvPr id="19" name="Google Shape;19;p50"/>
          <p:cNvSpPr txBox="1">
            <a:spLocks noGrp="1"/>
          </p:cNvSpPr>
          <p:nvPr>
            <p:ph type="ctrTitle"/>
          </p:nvPr>
        </p:nvSpPr>
        <p:spPr>
          <a:xfrm>
            <a:off x="2867816" y="1390650"/>
            <a:ext cx="9153525" cy="334782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defRPr>
            </a:lvl1pPr>
            <a:lvl2pPr marL="914400" lvl="1" indent="-406400" algn="l">
              <a:lnSpc>
                <a:spcPct val="90000"/>
              </a:lnSpc>
              <a:spcBef>
                <a:spcPts val="500"/>
              </a:spcBef>
              <a:spcAft>
                <a:spcPts val="0"/>
              </a:spcAft>
              <a:buClr>
                <a:schemeClr val="lt1"/>
              </a:buClr>
              <a:buSzPts val="2800"/>
              <a:buFont typeface="Arial"/>
              <a:buChar char="‒"/>
              <a:defRPr sz="2800">
                <a:solidFill>
                  <a:schemeClr val="lt1"/>
                </a:solidFill>
              </a:defRPr>
            </a:lvl2pPr>
            <a:lvl3pPr marL="1371600" lvl="2" indent="-381000" algn="l">
              <a:lnSpc>
                <a:spcPct val="90000"/>
              </a:lnSpc>
              <a:spcBef>
                <a:spcPts val="500"/>
              </a:spcBef>
              <a:spcAft>
                <a:spcPts val="0"/>
              </a:spcAft>
              <a:buClr>
                <a:schemeClr val="lt1"/>
              </a:buClr>
              <a:buSzPts val="2400"/>
              <a:buFont typeface="Courier New"/>
              <a:buChar char="o"/>
              <a:defRPr sz="2400">
                <a:solidFill>
                  <a:schemeClr val="lt1"/>
                </a:solidFill>
              </a:defRPr>
            </a:lvl3pPr>
            <a:lvl4pPr marL="1828800" lvl="3" indent="-381000" algn="l">
              <a:lnSpc>
                <a:spcPct val="90000"/>
              </a:lnSpc>
              <a:spcBef>
                <a:spcPts val="500"/>
              </a:spcBef>
              <a:spcAft>
                <a:spcPts val="0"/>
              </a:spcAft>
              <a:buClr>
                <a:schemeClr val="lt1"/>
              </a:buClr>
              <a:buSzPts val="2400"/>
              <a:buFont typeface="Noto Sans Symbols"/>
              <a:buChar char="▪"/>
              <a:defRPr sz="2400">
                <a:solidFill>
                  <a:schemeClr val="lt1"/>
                </a:solidFill>
              </a:defRPr>
            </a:lvl4pPr>
            <a:lvl5pPr marL="2286000" lvl="4" indent="-381000" algn="l">
              <a:lnSpc>
                <a:spcPct val="90000"/>
              </a:lnSpc>
              <a:spcBef>
                <a:spcPts val="500"/>
              </a:spcBef>
              <a:spcAft>
                <a:spcPts val="0"/>
              </a:spcAft>
              <a:buClr>
                <a:schemeClr val="lt1"/>
              </a:buClr>
              <a:buSzPts val="2400"/>
              <a:buFont typeface="Noto Sans Symbols"/>
              <a:buChar char="❖"/>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1"/>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4"/>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4"/>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40;p5">
            <a:extLst>
              <a:ext uri="{FF2B5EF4-FFF2-40B4-BE49-F238E27FC236}">
                <a16:creationId xmlns:a16="http://schemas.microsoft.com/office/drawing/2014/main" id="{A0AED226-E261-4B94-8E03-6B05CFF63AF0}"/>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l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3867979"/>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 Placeholder 6">
            <a:extLst>
              <a:ext uri="{FF2B5EF4-FFF2-40B4-BE49-F238E27FC236}">
                <a16:creationId xmlns:a16="http://schemas.microsoft.com/office/drawing/2014/main" id="{0C756311-047B-4CF6-8AF4-6AB0CEFEEBEA}"/>
              </a:ext>
            </a:extLst>
          </p:cNvPr>
          <p:cNvSpPr>
            <a:spLocks noGrp="1"/>
          </p:cNvSpPr>
          <p:nvPr>
            <p:ph type="body" sz="quarter" idx="13"/>
          </p:nvPr>
        </p:nvSpPr>
        <p:spPr>
          <a:xfrm>
            <a:off x="6188075" y="5651500"/>
            <a:ext cx="5851525" cy="431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768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6"/>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6"/>
          <p:cNvSpPr txBox="1">
            <a:spLocks noGrp="1"/>
          </p:cNvSpPr>
          <p:nvPr>
            <p:ph type="body" idx="1"/>
          </p:nvPr>
        </p:nvSpPr>
        <p:spPr>
          <a:xfrm>
            <a:off x="152400" y="1638300"/>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6"/>
          <p:cNvSpPr txBox="1">
            <a:spLocks noGrp="1"/>
          </p:cNvSpPr>
          <p:nvPr>
            <p:ph type="body" idx="2"/>
          </p:nvPr>
        </p:nvSpPr>
        <p:spPr>
          <a:xfrm>
            <a:off x="6187440" y="1638299"/>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6"/>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preserve="1" userDrawn="1">
  <p:cSld name="2_Two Content">
    <p:spTree>
      <p:nvGrpSpPr>
        <p:cNvPr id="1" name="Shape 32"/>
        <p:cNvGrpSpPr/>
        <p:nvPr/>
      </p:nvGrpSpPr>
      <p:grpSpPr>
        <a:xfrm>
          <a:off x="0" y="0"/>
          <a:ext cx="0" cy="0"/>
          <a:chOff x="0" y="0"/>
          <a:chExt cx="0" cy="0"/>
        </a:xfrm>
      </p:grpSpPr>
      <p:sp>
        <p:nvSpPr>
          <p:cNvPr id="33" name="Google Shape;33;p56"/>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6"/>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 name="Content Placeholder 2">
            <a:extLst>
              <a:ext uri="{FF2B5EF4-FFF2-40B4-BE49-F238E27FC236}">
                <a16:creationId xmlns:a16="http://schemas.microsoft.com/office/drawing/2014/main" id="{94949255-D588-4557-9C33-B975B6935B30}"/>
              </a:ext>
            </a:extLst>
          </p:cNvPr>
          <p:cNvSpPr>
            <a:spLocks noGrp="1"/>
          </p:cNvSpPr>
          <p:nvPr>
            <p:ph sz="quarter" idx="13"/>
          </p:nvPr>
        </p:nvSpPr>
        <p:spPr>
          <a:xfrm>
            <a:off x="152400" y="1679575"/>
            <a:ext cx="5607050" cy="4392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3D0577B-F28B-4261-A759-C1553F06F73A}"/>
              </a:ext>
            </a:extLst>
          </p:cNvPr>
          <p:cNvSpPr>
            <a:spLocks noGrp="1"/>
          </p:cNvSpPr>
          <p:nvPr>
            <p:ph sz="quarter" idx="14"/>
          </p:nvPr>
        </p:nvSpPr>
        <p:spPr>
          <a:xfrm>
            <a:off x="5946775" y="1679575"/>
            <a:ext cx="3095625" cy="4392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F1381BF-4B2E-4EAC-A4FC-9F0563B8996E}"/>
              </a:ext>
            </a:extLst>
          </p:cNvPr>
          <p:cNvSpPr>
            <a:spLocks noGrp="1"/>
          </p:cNvSpPr>
          <p:nvPr>
            <p:ph sz="quarter" idx="15"/>
          </p:nvPr>
        </p:nvSpPr>
        <p:spPr>
          <a:xfrm>
            <a:off x="9472613" y="1679575"/>
            <a:ext cx="2566987" cy="884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754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57"/>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2400">
                <a:solidFill>
                  <a:schemeClr val="lt1"/>
                </a:solidFill>
                <a:latin typeface="Arial"/>
                <a:ea typeface="Arial"/>
                <a:cs typeface="Arial"/>
                <a:sym typeface="Arial"/>
              </a:defRPr>
            </a:lvl1pPr>
            <a:lvl2pPr marL="0" marR="0" lvl="1" indent="0" algn="r">
              <a:spcBef>
                <a:spcPts val="0"/>
              </a:spcBef>
              <a:buNone/>
              <a:defRPr sz="2400">
                <a:solidFill>
                  <a:schemeClr val="lt1"/>
                </a:solidFill>
                <a:latin typeface="Arial"/>
                <a:ea typeface="Arial"/>
                <a:cs typeface="Arial"/>
                <a:sym typeface="Arial"/>
              </a:defRPr>
            </a:lvl2pPr>
            <a:lvl3pPr marL="0" marR="0" lvl="2" indent="0" algn="r">
              <a:spcBef>
                <a:spcPts val="0"/>
              </a:spcBef>
              <a:buNone/>
              <a:defRPr sz="2400">
                <a:solidFill>
                  <a:schemeClr val="lt1"/>
                </a:solidFill>
                <a:latin typeface="Arial"/>
                <a:ea typeface="Arial"/>
                <a:cs typeface="Arial"/>
                <a:sym typeface="Arial"/>
              </a:defRPr>
            </a:lvl3pPr>
            <a:lvl4pPr marL="0" marR="0" lvl="3" indent="0" algn="r">
              <a:spcBef>
                <a:spcPts val="0"/>
              </a:spcBef>
              <a:buNone/>
              <a:defRPr sz="2400">
                <a:solidFill>
                  <a:schemeClr val="lt1"/>
                </a:solidFill>
                <a:latin typeface="Arial"/>
                <a:ea typeface="Arial"/>
                <a:cs typeface="Arial"/>
                <a:sym typeface="Arial"/>
              </a:defRPr>
            </a:lvl4pPr>
            <a:lvl5pPr marL="0" marR="0" lvl="4" indent="0" algn="r">
              <a:spcBef>
                <a:spcPts val="0"/>
              </a:spcBef>
              <a:buNone/>
              <a:defRPr sz="2400">
                <a:solidFill>
                  <a:schemeClr val="lt1"/>
                </a:solidFill>
                <a:latin typeface="Arial"/>
                <a:ea typeface="Arial"/>
                <a:cs typeface="Arial"/>
                <a:sym typeface="Arial"/>
              </a:defRPr>
            </a:lvl5pPr>
            <a:lvl6pPr marL="0" marR="0" lvl="5" indent="0" algn="r">
              <a:spcBef>
                <a:spcPts val="0"/>
              </a:spcBef>
              <a:buNone/>
              <a:defRPr sz="2400">
                <a:solidFill>
                  <a:schemeClr val="lt1"/>
                </a:solidFill>
                <a:latin typeface="Arial"/>
                <a:ea typeface="Arial"/>
                <a:cs typeface="Arial"/>
                <a:sym typeface="Arial"/>
              </a:defRPr>
            </a:lvl6pPr>
            <a:lvl7pPr marL="0" marR="0" lvl="6" indent="0" algn="r">
              <a:spcBef>
                <a:spcPts val="0"/>
              </a:spcBef>
              <a:buNone/>
              <a:defRPr sz="2400">
                <a:solidFill>
                  <a:schemeClr val="lt1"/>
                </a:solidFill>
                <a:latin typeface="Arial"/>
                <a:ea typeface="Arial"/>
                <a:cs typeface="Arial"/>
                <a:sym typeface="Arial"/>
              </a:defRPr>
            </a:lvl7pPr>
            <a:lvl8pPr marL="0" marR="0" lvl="7" indent="0" algn="r">
              <a:spcBef>
                <a:spcPts val="0"/>
              </a:spcBef>
              <a:buNone/>
              <a:defRPr sz="2400">
                <a:solidFill>
                  <a:schemeClr val="lt1"/>
                </a:solidFill>
                <a:latin typeface="Arial"/>
                <a:ea typeface="Arial"/>
                <a:cs typeface="Arial"/>
                <a:sym typeface="Arial"/>
              </a:defRPr>
            </a:lvl8pPr>
            <a:lvl9pPr marL="0" marR="0" lvl="8" indent="0" algn="r">
              <a:spcBef>
                <a:spcPts val="0"/>
              </a:spcBef>
              <a:buNone/>
              <a:defRPr sz="2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47"/>
        <p:cNvGrpSpPr/>
        <p:nvPr/>
      </p:nvGrpSpPr>
      <p:grpSpPr>
        <a:xfrm>
          <a:off x="0" y="0"/>
          <a:ext cx="0" cy="0"/>
          <a:chOff x="0" y="0"/>
          <a:chExt cx="0" cy="0"/>
        </a:xfrm>
      </p:grpSpPr>
      <p:sp>
        <p:nvSpPr>
          <p:cNvPr id="48" name="Google Shape;48;p59"/>
          <p:cNvSpPr txBox="1">
            <a:spLocks noGrp="1"/>
          </p:cNvSpPr>
          <p:nvPr>
            <p:ph type="title"/>
          </p:nvPr>
        </p:nvSpPr>
        <p:spPr>
          <a:xfrm>
            <a:off x="177800" y="189707"/>
            <a:ext cx="11851640" cy="6942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0490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9"/>
          <p:cNvSpPr txBox="1">
            <a:spLocks noGrp="1"/>
          </p:cNvSpPr>
          <p:nvPr>
            <p:ph type="body" idx="1"/>
          </p:nvPr>
        </p:nvSpPr>
        <p:spPr>
          <a:xfrm>
            <a:off x="1778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9"/>
          <p:cNvSpPr txBox="1">
            <a:spLocks noGrp="1"/>
          </p:cNvSpPr>
          <p:nvPr>
            <p:ph type="body" idx="2"/>
          </p:nvPr>
        </p:nvSpPr>
        <p:spPr>
          <a:xfrm>
            <a:off x="42672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9"/>
          <p:cNvSpPr txBox="1">
            <a:spLocks noGrp="1"/>
          </p:cNvSpPr>
          <p:nvPr>
            <p:ph type="body" idx="3"/>
          </p:nvPr>
        </p:nvSpPr>
        <p:spPr>
          <a:xfrm>
            <a:off x="2164413" y="3968074"/>
            <a:ext cx="3657600" cy="20879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9"/>
          <p:cNvSpPr txBox="1">
            <a:spLocks noGrp="1"/>
          </p:cNvSpPr>
          <p:nvPr>
            <p:ph type="body" idx="4"/>
          </p:nvPr>
        </p:nvSpPr>
        <p:spPr>
          <a:xfrm>
            <a:off x="6330013" y="3987384"/>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9"/>
          <p:cNvSpPr txBox="1">
            <a:spLocks noGrp="1"/>
          </p:cNvSpPr>
          <p:nvPr>
            <p:ph type="body" idx="5"/>
          </p:nvPr>
        </p:nvSpPr>
        <p:spPr>
          <a:xfrm>
            <a:off x="837184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40;p5">
            <a:extLst>
              <a:ext uri="{FF2B5EF4-FFF2-40B4-BE49-F238E27FC236}">
                <a16:creationId xmlns:a16="http://schemas.microsoft.com/office/drawing/2014/main" id="{E8222C81-47D4-42C7-969D-0B94ABD2C6D6}"/>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
        <p:nvSpPr>
          <p:cNvPr id="55" name="Google Shape;55;p61"/>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61"/>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7" name="Google Shape;57;p61"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58" name="Google Shape;58;p61"/>
          <p:cNvSpPr txBox="1"/>
          <p:nvPr/>
        </p:nvSpPr>
        <p:spPr>
          <a:xfrm>
            <a:off x="3500437" y="5705051"/>
            <a:ext cx="8477250"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lt1"/>
                </a:solidFill>
                <a:latin typeface="Arial"/>
                <a:ea typeface="Arial"/>
                <a:cs typeface="Arial"/>
                <a:sym typeface="Arial"/>
              </a:rPr>
              <a:t>CALIFORNIA DEPARTMENT OF EDUCATION</a:t>
            </a:r>
            <a:endParaRPr/>
          </a:p>
          <a:p>
            <a:pPr marL="0" marR="0" lvl="0" indent="0" algn="r" rtl="0">
              <a:spcBef>
                <a:spcPts val="0"/>
              </a:spcBef>
              <a:spcAft>
                <a:spcPts val="0"/>
              </a:spcAft>
              <a:buNone/>
            </a:pPr>
            <a:r>
              <a:rPr lang="en-US" sz="2400">
                <a:solidFill>
                  <a:schemeClr val="lt1"/>
                </a:solidFill>
                <a:latin typeface="Arial"/>
                <a:ea typeface="Arial"/>
                <a:cs typeface="Arial"/>
                <a:sym typeface="Arial"/>
              </a:rPr>
              <a:t>Tony Thurmond, State Superintendent of Public Instruction</a:t>
            </a:r>
            <a:endParaRPr/>
          </a:p>
        </p:txBody>
      </p:sp>
      <p:sp>
        <p:nvSpPr>
          <p:cNvPr id="59" name="Google Shape;59;p61"/>
          <p:cNvSpPr txBox="1">
            <a:spLocks noGrp="1"/>
          </p:cNvSpPr>
          <p:nvPr>
            <p:ph type="ctrTitle"/>
          </p:nvPr>
        </p:nvSpPr>
        <p:spPr>
          <a:xfrm>
            <a:off x="341320" y="182881"/>
            <a:ext cx="11680022" cy="1478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1514475" y="1800225"/>
            <a:ext cx="9260205" cy="313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152400" y="1638300"/>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2"/>
          <p:cNvSpPr txBox="1">
            <a:spLocks noGrp="1"/>
          </p:cNvSpPr>
          <p:nvPr>
            <p:ph type="body" idx="2"/>
          </p:nvPr>
        </p:nvSpPr>
        <p:spPr>
          <a:xfrm>
            <a:off x="6187440" y="1638299"/>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2"/>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2"/>
          <p:cNvSpPr txBox="1">
            <a:spLocks noGrp="1"/>
          </p:cNvSpPr>
          <p:nvPr>
            <p:ph type="body" idx="3"/>
          </p:nvPr>
        </p:nvSpPr>
        <p:spPr>
          <a:xfrm>
            <a:off x="152400"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2"/>
          <p:cNvSpPr txBox="1">
            <a:spLocks noGrp="1"/>
          </p:cNvSpPr>
          <p:nvPr>
            <p:ph type="body" idx="4"/>
          </p:nvPr>
        </p:nvSpPr>
        <p:spPr>
          <a:xfrm>
            <a:off x="6188075"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152400" y="83244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63" descr="The official seal of the California Department of Education"/>
          <p:cNvPicPr preferRelativeResize="0"/>
          <p:nvPr/>
        </p:nvPicPr>
        <p:blipFill rotWithShape="1">
          <a:blip r:embed="rId2">
            <a:alphaModFix/>
          </a:blip>
          <a:srcRect/>
          <a:stretch/>
        </p:blipFill>
        <p:spPr>
          <a:xfrm>
            <a:off x="4918081" y="2448361"/>
            <a:ext cx="2355839" cy="2380379"/>
          </a:xfrm>
          <a:prstGeom prst="rect">
            <a:avLst/>
          </a:prstGeom>
          <a:noFill/>
          <a:ln>
            <a:noFill/>
          </a:ln>
        </p:spPr>
      </p:pic>
      <p:sp>
        <p:nvSpPr>
          <p:cNvPr id="71" name="Google Shape;71;p63"/>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10.xml"/><Relationship Id="rId4"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8.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719" r:id="rId2"/>
    <p:sldLayoutId id="2147483720" r:id="rId3"/>
    <p:sldLayoutId id="2147483729" r:id="rId4"/>
    <p:sldLayoutId id="2147483721" r:id="rId5"/>
    <p:sldLayoutId id="2147483710" r:id="rId6"/>
    <p:sldLayoutId id="2147483723" r:id="rId7"/>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11" r:id="rId2"/>
    <p:sldLayoutId id="214748371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4" r:id="rId4"/>
    <p:sldLayoutId id="2147483709"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Shape 9"/>
        <p:cNvGrpSpPr/>
        <p:nvPr/>
      </p:nvGrpSpPr>
      <p:grpSpPr>
        <a:xfrm>
          <a:off x="0" y="0"/>
          <a:ext cx="0" cy="0"/>
          <a:chOff x="0" y="0"/>
          <a:chExt cx="0" cy="0"/>
        </a:xfrm>
      </p:grpSpPr>
      <p:sp>
        <p:nvSpPr>
          <p:cNvPr id="10" name="Google Shape;10;p49"/>
          <p:cNvSpPr/>
          <p:nvPr/>
        </p:nvSpPr>
        <p:spPr>
          <a:xfrm rot="5400000">
            <a:off x="5730240" y="396240"/>
            <a:ext cx="731520" cy="12191998"/>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49"/>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800"/>
              <a:buFont typeface="Arial"/>
              <a:buNone/>
              <a:defRPr sz="3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19100" algn="l" rtl="0">
              <a:lnSpc>
                <a:spcPct val="90000"/>
              </a:lnSpc>
              <a:spcBef>
                <a:spcPts val="5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2pPr>
            <a:lvl3pPr marL="1371600" marR="0" lvl="2" indent="-406400" algn="l" rtl="0">
              <a:lnSpc>
                <a:spcPct val="90000"/>
              </a:lnSpc>
              <a:spcBef>
                <a:spcPts val="500"/>
              </a:spcBef>
              <a:spcAft>
                <a:spcPts val="0"/>
              </a:spcAft>
              <a:buClr>
                <a:schemeClr val="lt1"/>
              </a:buClr>
              <a:buSzPts val="2800"/>
              <a:buFont typeface="Courier New"/>
              <a:buChar char="o"/>
              <a:defRPr sz="2800" b="0" i="0" u="none" strike="noStrike" cap="none">
                <a:solidFill>
                  <a:schemeClr val="lt1"/>
                </a:solidFill>
                <a:latin typeface="Arial"/>
                <a:ea typeface="Arial"/>
                <a:cs typeface="Arial"/>
                <a:sym typeface="Arial"/>
              </a:defRPr>
            </a:lvl3pPr>
            <a:lvl4pPr marL="1828800" marR="0" lvl="3" indent="-393700" algn="l" rtl="0">
              <a:lnSpc>
                <a:spcPct val="90000"/>
              </a:lnSpc>
              <a:spcBef>
                <a:spcPts val="500"/>
              </a:spcBef>
              <a:spcAft>
                <a:spcPts val="0"/>
              </a:spcAft>
              <a:buClr>
                <a:schemeClr val="lt1"/>
              </a:buClr>
              <a:buSzPts val="2600"/>
              <a:buFont typeface="Noto Sans Symbols"/>
              <a:buChar char="▪"/>
              <a:defRPr sz="2600" b="0" i="0" u="none" strike="noStrike" cap="none">
                <a:solidFill>
                  <a:schemeClr val="lt1"/>
                </a:solidFill>
                <a:latin typeface="Arial"/>
                <a:ea typeface="Arial"/>
                <a:cs typeface="Arial"/>
                <a:sym typeface="Arial"/>
              </a:defRPr>
            </a:lvl4pPr>
            <a:lvl5pPr marL="2286000" marR="0" lvl="4"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49"/>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chemeClr val="lt1"/>
                </a:solidFill>
                <a:latin typeface="Arial"/>
                <a:ea typeface="Arial"/>
                <a:cs typeface="Arial"/>
                <a:sym typeface="Arial"/>
              </a:defRPr>
            </a:lvl1pPr>
            <a:lvl2pPr marL="0" marR="0" lvl="1" indent="0" algn="r" rtl="0">
              <a:spcBef>
                <a:spcPts val="0"/>
              </a:spcBef>
              <a:buNone/>
              <a:defRPr sz="2400" b="0" i="0" u="none" strike="noStrike" cap="none">
                <a:solidFill>
                  <a:schemeClr val="lt1"/>
                </a:solidFill>
                <a:latin typeface="Arial"/>
                <a:ea typeface="Arial"/>
                <a:cs typeface="Arial"/>
                <a:sym typeface="Arial"/>
              </a:defRPr>
            </a:lvl2pPr>
            <a:lvl3pPr marL="0" marR="0" lvl="2" indent="0" algn="r" rtl="0">
              <a:spcBef>
                <a:spcPts val="0"/>
              </a:spcBef>
              <a:buNone/>
              <a:defRPr sz="2400" b="0" i="0" u="none" strike="noStrike" cap="none">
                <a:solidFill>
                  <a:schemeClr val="lt1"/>
                </a:solidFill>
                <a:latin typeface="Arial"/>
                <a:ea typeface="Arial"/>
                <a:cs typeface="Arial"/>
                <a:sym typeface="Arial"/>
              </a:defRPr>
            </a:lvl3pPr>
            <a:lvl4pPr marL="0" marR="0" lvl="3" indent="0" algn="r" rtl="0">
              <a:spcBef>
                <a:spcPts val="0"/>
              </a:spcBef>
              <a:buNone/>
              <a:defRPr sz="2400" b="0" i="0" u="none" strike="noStrike" cap="none">
                <a:solidFill>
                  <a:schemeClr val="lt1"/>
                </a:solidFill>
                <a:latin typeface="Arial"/>
                <a:ea typeface="Arial"/>
                <a:cs typeface="Arial"/>
                <a:sym typeface="Arial"/>
              </a:defRPr>
            </a:lvl4pPr>
            <a:lvl5pPr marL="0" marR="0" lvl="4" indent="0" algn="r" rtl="0">
              <a:spcBef>
                <a:spcPts val="0"/>
              </a:spcBef>
              <a:buNone/>
              <a:defRPr sz="2400" b="0" i="0" u="none" strike="noStrike" cap="none">
                <a:solidFill>
                  <a:schemeClr val="lt1"/>
                </a:solidFill>
                <a:latin typeface="Arial"/>
                <a:ea typeface="Arial"/>
                <a:cs typeface="Arial"/>
                <a:sym typeface="Arial"/>
              </a:defRPr>
            </a:lvl5pPr>
            <a:lvl6pPr marL="0" marR="0" lvl="5" indent="0" algn="r" rtl="0">
              <a:spcBef>
                <a:spcPts val="0"/>
              </a:spcBef>
              <a:buNone/>
              <a:defRPr sz="2400" b="0" i="0" u="none" strike="noStrike" cap="none">
                <a:solidFill>
                  <a:schemeClr val="lt1"/>
                </a:solidFill>
                <a:latin typeface="Arial"/>
                <a:ea typeface="Arial"/>
                <a:cs typeface="Arial"/>
                <a:sym typeface="Arial"/>
              </a:defRPr>
            </a:lvl6pPr>
            <a:lvl7pPr marL="0" marR="0" lvl="6" indent="0" algn="r" rtl="0">
              <a:spcBef>
                <a:spcPts val="0"/>
              </a:spcBef>
              <a:buNone/>
              <a:defRPr sz="2400" b="0" i="0" u="none" strike="noStrike" cap="none">
                <a:solidFill>
                  <a:schemeClr val="lt1"/>
                </a:solidFill>
                <a:latin typeface="Arial"/>
                <a:ea typeface="Arial"/>
                <a:cs typeface="Arial"/>
                <a:sym typeface="Arial"/>
              </a:defRPr>
            </a:lvl7pPr>
            <a:lvl8pPr marL="0" marR="0" lvl="7" indent="0" algn="r" rtl="0">
              <a:spcBef>
                <a:spcPts val="0"/>
              </a:spcBef>
              <a:buNone/>
              <a:defRPr sz="2400" b="0" i="0" u="none" strike="noStrike" cap="none">
                <a:solidFill>
                  <a:schemeClr val="lt1"/>
                </a:solidFill>
                <a:latin typeface="Arial"/>
                <a:ea typeface="Arial"/>
                <a:cs typeface="Arial"/>
                <a:sym typeface="Arial"/>
              </a:defRPr>
            </a:lvl8pPr>
            <a:lvl9pPr marL="0" marR="0" lvl="8" indent="0" algn="r" rtl="0">
              <a:spcBef>
                <a:spcPts val="0"/>
              </a:spcBef>
              <a:buNone/>
              <a:defRPr sz="2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30" r:id="rId6"/>
    <p:sldLayoutId id="2147483654"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ci/gs/em/documents/finalupktemp.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ccsesa.org/region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UPKWorkforceRFA@cde.c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UPK@cde.ca.gov" TargetMode="External"/><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hyperlink" Target="https://www.cde.ca.gov/ci/gs/e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D5E9-546C-4D65-AA9D-B7400DA22F60}"/>
              </a:ext>
            </a:extLst>
          </p:cNvPr>
          <p:cNvSpPr>
            <a:spLocks noGrp="1"/>
          </p:cNvSpPr>
          <p:nvPr>
            <p:ph type="ctrTitle"/>
          </p:nvPr>
        </p:nvSpPr>
        <p:spPr>
          <a:xfrm>
            <a:off x="-87580" y="187891"/>
            <a:ext cx="12254442" cy="4121956"/>
          </a:xfrm>
        </p:spPr>
        <p:txBody>
          <a:bodyPr>
            <a:normAutofit fontScale="90000"/>
          </a:bodyPr>
          <a:lstStyle/>
          <a:p>
            <a:br>
              <a:rPr lang="en-US" b="1" dirty="0">
                <a:latin typeface="Arial" panose="020B0604020202020204" pitchFamily="34" charset="0"/>
                <a:ea typeface="+mj-lt"/>
                <a:cs typeface="Arial" panose="020B0604020202020204" pitchFamily="34" charset="0"/>
              </a:rPr>
            </a:br>
            <a:r>
              <a:rPr lang="en-US" b="1" dirty="0">
                <a:latin typeface="Arial" panose="020B0604020202020204" pitchFamily="34" charset="0"/>
                <a:ea typeface="+mj-lt"/>
                <a:cs typeface="Arial" panose="020B0604020202020204" pitchFamily="34" charset="0"/>
              </a:rPr>
              <a:t>Universal Prekindergarten (UPK) </a:t>
            </a:r>
            <a:br>
              <a:rPr lang="en-US" b="1" dirty="0">
                <a:latin typeface="Arial" panose="020B0604020202020204" pitchFamily="34" charset="0"/>
                <a:ea typeface="+mj-lt"/>
                <a:cs typeface="Arial" panose="020B0604020202020204" pitchFamily="34" charset="0"/>
              </a:rPr>
            </a:br>
            <a:r>
              <a:rPr lang="en-US" b="1" dirty="0">
                <a:latin typeface="Arial" panose="020B0604020202020204" pitchFamily="34" charset="0"/>
                <a:ea typeface="+mj-lt"/>
                <a:cs typeface="Arial" panose="020B0604020202020204" pitchFamily="34" charset="0"/>
              </a:rPr>
              <a:t>Planning Template </a:t>
            </a:r>
            <a:br>
              <a:rPr lang="en-US" b="1" dirty="0">
                <a:latin typeface="Arial" panose="020B0604020202020204" pitchFamily="34" charset="0"/>
                <a:ea typeface="+mj-lt"/>
                <a:cs typeface="Arial" panose="020B0604020202020204" pitchFamily="34" charset="0"/>
              </a:rPr>
            </a:br>
            <a:r>
              <a:rPr lang="en-US" b="1" dirty="0">
                <a:latin typeface="Arial" panose="020B0604020202020204" pitchFamily="34" charset="0"/>
                <a:ea typeface="+mj-lt"/>
                <a:cs typeface="Arial" panose="020B0604020202020204" pitchFamily="34" charset="0"/>
              </a:rPr>
              <a:t>Webinar </a:t>
            </a:r>
            <a:br>
              <a:rPr lang="en-US" b="1" dirty="0">
                <a:latin typeface="Arial" panose="020B0604020202020204" pitchFamily="34" charset="0"/>
                <a:ea typeface="+mj-lt"/>
                <a:cs typeface="Arial" panose="020B0604020202020204" pitchFamily="34" charset="0"/>
              </a:rPr>
            </a:br>
            <a:r>
              <a:rPr lang="en-US" b="1" dirty="0">
                <a:latin typeface="Arial" panose="020B0604020202020204" pitchFamily="34" charset="0"/>
                <a:ea typeface="+mj-lt"/>
                <a:cs typeface="Arial" panose="020B0604020202020204" pitchFamily="34" charset="0"/>
              </a:rPr>
              <a:t>Early Education Division (EED)</a:t>
            </a:r>
            <a:br>
              <a:rPr lang="en-US" b="1" dirty="0">
                <a:latin typeface="Arial" panose="020B0604020202020204" pitchFamily="34" charset="0"/>
                <a:ea typeface="+mj-lt"/>
                <a:cs typeface="Arial" panose="020B0604020202020204" pitchFamily="34" charset="0"/>
              </a:rPr>
            </a:br>
            <a:br>
              <a:rPr lang="en-US" b="1" dirty="0">
                <a:latin typeface="Arial" panose="020B0604020202020204" pitchFamily="34" charset="0"/>
                <a:ea typeface="+mj-lt"/>
                <a:cs typeface="Arial" panose="020B0604020202020204" pitchFamily="34" charset="0"/>
              </a:rPr>
            </a:br>
            <a:r>
              <a:rPr lang="en-US" sz="4000" dirty="0">
                <a:latin typeface="Arial" panose="020B0604020202020204" pitchFamily="34" charset="0"/>
                <a:ea typeface="+mj-lt"/>
                <a:cs typeface="Arial" panose="020B0604020202020204" pitchFamily="34" charset="0"/>
              </a:rPr>
              <a:t>January 13, 2022</a:t>
            </a:r>
          </a:p>
          <a:p>
            <a:endParaRPr lang="en-US" dirty="0">
              <a:cs typeface="Arial"/>
            </a:endParaRPr>
          </a:p>
        </p:txBody>
      </p:sp>
    </p:spTree>
    <p:extLst>
      <p:ext uri="{BB962C8B-B14F-4D97-AF65-F5344CB8AC3E}">
        <p14:creationId xmlns:p14="http://schemas.microsoft.com/office/powerpoint/2010/main" val="32018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BB67-265B-4AF9-AED3-E599AEA22C12}"/>
              </a:ext>
            </a:extLst>
          </p:cNvPr>
          <p:cNvSpPr>
            <a:spLocks noGrp="1"/>
          </p:cNvSpPr>
          <p:nvPr>
            <p:ph type="title"/>
          </p:nvPr>
        </p:nvSpPr>
        <p:spPr/>
        <p:txBody>
          <a:bodyPr>
            <a:normAutofit/>
          </a:bodyPr>
          <a:lstStyle/>
          <a:p>
            <a:r>
              <a:rPr lang="en-US" sz="4000" b="1" dirty="0">
                <a:latin typeface="Arial"/>
                <a:cs typeface="Arial"/>
              </a:rPr>
              <a:t>Governor's Budget: UTK</a:t>
            </a:r>
          </a:p>
        </p:txBody>
      </p:sp>
      <p:sp>
        <p:nvSpPr>
          <p:cNvPr id="3" name="Content Placeholder 2">
            <a:extLst>
              <a:ext uri="{FF2B5EF4-FFF2-40B4-BE49-F238E27FC236}">
                <a16:creationId xmlns:a16="http://schemas.microsoft.com/office/drawing/2014/main" id="{1588001F-8E0E-4869-B4E4-FE97DAD7D7B0}"/>
              </a:ext>
            </a:extLst>
          </p:cNvPr>
          <p:cNvSpPr>
            <a:spLocks noGrp="1"/>
          </p:cNvSpPr>
          <p:nvPr>
            <p:ph idx="1"/>
          </p:nvPr>
        </p:nvSpPr>
        <p:spPr>
          <a:xfrm>
            <a:off x="152400" y="1547928"/>
            <a:ext cx="11887200" cy="4502143"/>
          </a:xfrm>
        </p:spPr>
        <p:txBody>
          <a:bodyPr vert="horz" lIns="91440" tIns="45720" rIns="91440" bIns="45720" rtlCol="0" anchor="t">
            <a:noAutofit/>
          </a:bodyPr>
          <a:lstStyle/>
          <a:p>
            <a:r>
              <a:rPr lang="en-US" sz="3000" b="1">
                <a:latin typeface="Arial"/>
                <a:cs typeface="Arial"/>
              </a:rPr>
              <a:t>UTK</a:t>
            </a:r>
            <a:endParaRPr lang="en-US" sz="3000" b="1">
              <a:latin typeface="Arial"/>
              <a:ea typeface="+mn-lt"/>
              <a:cs typeface="Arial"/>
            </a:endParaRPr>
          </a:p>
          <a:p>
            <a:pPr lvl="1"/>
            <a:r>
              <a:rPr lang="en-US">
                <a:latin typeface="Arial"/>
                <a:ea typeface="+mn-lt"/>
                <a:cs typeface="Arial"/>
              </a:rPr>
              <a:t>$640 million to expand eligibility for TK, for all children turning five-years-old September 2 and February 2, beginning 2022</a:t>
            </a:r>
            <a:r>
              <a:rPr lang="en-US">
                <a:latin typeface="Arial" panose="020B0604020202020204" pitchFamily="34" charset="0"/>
                <a:cs typeface="Arial" panose="020B0604020202020204" pitchFamily="34" charset="0"/>
              </a:rPr>
              <a:t>–</a:t>
            </a:r>
            <a:r>
              <a:rPr lang="en-US">
                <a:latin typeface="Arial"/>
                <a:ea typeface="+mn-lt"/>
                <a:cs typeface="Arial"/>
              </a:rPr>
              <a:t>23.</a:t>
            </a:r>
          </a:p>
          <a:p>
            <a:pPr lvl="1"/>
            <a:r>
              <a:rPr lang="en-US">
                <a:latin typeface="Arial"/>
                <a:ea typeface="+mn-lt"/>
                <a:cs typeface="Arial"/>
              </a:rPr>
              <a:t>$383 million to add an educator to every TK class</a:t>
            </a:r>
          </a:p>
          <a:p>
            <a:pPr lvl="1"/>
            <a:endParaRPr lang="en-US">
              <a:latin typeface="Arial"/>
              <a:ea typeface="+mn-lt"/>
              <a:cs typeface="Arial"/>
            </a:endParaRPr>
          </a:p>
          <a:p>
            <a:r>
              <a:rPr lang="en-US" sz="3000">
                <a:latin typeface="Arial"/>
                <a:ea typeface="+mn-lt"/>
                <a:cs typeface="Arial"/>
              </a:rPr>
              <a:t>Expanded Learning (Includes Support for TK) Increases:</a:t>
            </a:r>
          </a:p>
          <a:p>
            <a:pPr lvl="1"/>
            <a:r>
              <a:rPr lang="en-US">
                <a:latin typeface="Arial"/>
                <a:ea typeface="+mn-lt"/>
                <a:cs typeface="Arial"/>
              </a:rPr>
              <a:t>$3.4 billion for expanded learning rates and the Expanded Learning Opportunities Program (ELO-P)</a:t>
            </a:r>
            <a:endParaRPr lang="en-US">
              <a:latin typeface="Arial"/>
              <a:cs typeface="Arial"/>
            </a:endParaRPr>
          </a:p>
          <a:p>
            <a:pPr lvl="1"/>
            <a:endParaRPr lang="en-US">
              <a:latin typeface="Arial"/>
              <a:ea typeface="+mn-lt"/>
              <a:cs typeface="Arial"/>
            </a:endParaRPr>
          </a:p>
        </p:txBody>
      </p:sp>
      <p:sp>
        <p:nvSpPr>
          <p:cNvPr id="4" name="Slide Number Placeholder 3">
            <a:extLst>
              <a:ext uri="{FF2B5EF4-FFF2-40B4-BE49-F238E27FC236}">
                <a16:creationId xmlns:a16="http://schemas.microsoft.com/office/drawing/2014/main" id="{B47662E1-C7A0-496B-BE2C-83CAA0BB8664}"/>
              </a:ext>
            </a:extLst>
          </p:cNvPr>
          <p:cNvSpPr>
            <a:spLocks noGrp="1"/>
          </p:cNvSpPr>
          <p:nvPr>
            <p:ph type="sldNum" idx="12"/>
          </p:nvPr>
        </p:nvSpPr>
        <p:spPr>
          <a:xfrm>
            <a:off x="10359025" y="6172200"/>
            <a:ext cx="1528175" cy="566803"/>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10</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BB67-265B-4AF9-AED3-E599AEA22C12}"/>
              </a:ext>
            </a:extLst>
          </p:cNvPr>
          <p:cNvSpPr>
            <a:spLocks noGrp="1"/>
          </p:cNvSpPr>
          <p:nvPr>
            <p:ph type="title"/>
          </p:nvPr>
        </p:nvSpPr>
        <p:spPr/>
        <p:txBody>
          <a:bodyPr>
            <a:normAutofit/>
          </a:bodyPr>
          <a:lstStyle/>
          <a:p>
            <a:r>
              <a:rPr lang="en-US" sz="4000" b="1" dirty="0">
                <a:latin typeface="Arial"/>
                <a:cs typeface="Arial"/>
              </a:rPr>
              <a:t>Governor's Budget: CSPP</a:t>
            </a:r>
          </a:p>
        </p:txBody>
      </p:sp>
      <p:sp>
        <p:nvSpPr>
          <p:cNvPr id="3" name="Content Placeholder 2">
            <a:extLst>
              <a:ext uri="{FF2B5EF4-FFF2-40B4-BE49-F238E27FC236}">
                <a16:creationId xmlns:a16="http://schemas.microsoft.com/office/drawing/2014/main" id="{1588001F-8E0E-4869-B4E4-FE97DAD7D7B0}"/>
              </a:ext>
            </a:extLst>
          </p:cNvPr>
          <p:cNvSpPr>
            <a:spLocks noGrp="1"/>
          </p:cNvSpPr>
          <p:nvPr>
            <p:ph idx="1"/>
          </p:nvPr>
        </p:nvSpPr>
        <p:spPr>
          <a:xfrm>
            <a:off x="189571" y="1077360"/>
            <a:ext cx="11887200" cy="5015901"/>
          </a:xfrm>
        </p:spPr>
        <p:txBody>
          <a:bodyPr vert="horz" lIns="91440" tIns="45720" rIns="91440" bIns="45720" rtlCol="0" anchor="t">
            <a:normAutofit/>
          </a:bodyPr>
          <a:lstStyle/>
          <a:p>
            <a:pPr marL="0" indent="0">
              <a:buNone/>
            </a:pPr>
            <a:endParaRPr lang="en-US">
              <a:cs typeface="Calibri" panose="020F0502020204030204"/>
            </a:endParaRPr>
          </a:p>
          <a:p>
            <a:r>
              <a:rPr lang="en-US">
                <a:ea typeface="+mn-lt"/>
                <a:cs typeface="+mn-lt"/>
              </a:rPr>
              <a:t>$309 million to increase CSPP adjustment factors to better support students with disabilities and dual language learners.</a:t>
            </a:r>
          </a:p>
          <a:p>
            <a:r>
              <a:rPr lang="en-US">
                <a:ea typeface="+mn-lt"/>
                <a:cs typeface="+mn-lt"/>
              </a:rPr>
              <a:t>All students participating in CSPP will maintain continuous eligibility for 24 months (increased from 12 months). </a:t>
            </a:r>
            <a:endParaRPr lang="en-US">
              <a:cs typeface="Calibri" panose="020F0502020204030204"/>
            </a:endParaRPr>
          </a:p>
          <a:p>
            <a:r>
              <a:rPr lang="en-US">
                <a:cs typeface="Calibri" panose="020F0502020204030204"/>
              </a:rPr>
              <a:t>After all eligible three- and four-year-old children are served, CSPP can serve eligible two-year-old children as last priority.</a:t>
            </a:r>
          </a:p>
          <a:p>
            <a:endParaRPr lang="en-US">
              <a:cs typeface="Calibri" panose="020F0502020204030204"/>
            </a:endParaRPr>
          </a:p>
        </p:txBody>
      </p:sp>
      <p:sp>
        <p:nvSpPr>
          <p:cNvPr id="4" name="Slide Number Placeholder 3">
            <a:extLst>
              <a:ext uri="{FF2B5EF4-FFF2-40B4-BE49-F238E27FC236}">
                <a16:creationId xmlns:a16="http://schemas.microsoft.com/office/drawing/2014/main" id="{C6C92FF0-E598-4964-AB66-48A635035CFC}"/>
              </a:ext>
            </a:extLst>
          </p:cNvPr>
          <p:cNvSpPr>
            <a:spLocks noGrp="1"/>
          </p:cNvSpPr>
          <p:nvPr>
            <p:ph type="sldNum" idx="12"/>
          </p:nvPr>
        </p:nvSpPr>
        <p:spPr>
          <a:xfrm>
            <a:off x="9857984" y="6172200"/>
            <a:ext cx="2029216" cy="55427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11</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45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BB67-265B-4AF9-AED3-E599AEA22C12}"/>
              </a:ext>
            </a:extLst>
          </p:cNvPr>
          <p:cNvSpPr>
            <a:spLocks noGrp="1"/>
          </p:cNvSpPr>
          <p:nvPr>
            <p:ph type="title"/>
          </p:nvPr>
        </p:nvSpPr>
        <p:spPr/>
        <p:txBody>
          <a:bodyPr>
            <a:normAutofit/>
          </a:bodyPr>
          <a:lstStyle/>
          <a:p>
            <a:r>
              <a:rPr lang="en-US" sz="4000" b="1" dirty="0">
                <a:latin typeface="Arial"/>
                <a:cs typeface="Arial"/>
              </a:rPr>
              <a:t>Governor's Budget: Inclusion</a:t>
            </a:r>
          </a:p>
        </p:txBody>
      </p:sp>
      <p:sp>
        <p:nvSpPr>
          <p:cNvPr id="3" name="Content Placeholder 2">
            <a:extLst>
              <a:ext uri="{FF2B5EF4-FFF2-40B4-BE49-F238E27FC236}">
                <a16:creationId xmlns:a16="http://schemas.microsoft.com/office/drawing/2014/main" id="{1588001F-8E0E-4869-B4E4-FE97DAD7D7B0}"/>
              </a:ext>
            </a:extLst>
          </p:cNvPr>
          <p:cNvSpPr>
            <a:spLocks noGrp="1"/>
          </p:cNvSpPr>
          <p:nvPr>
            <p:ph idx="1"/>
          </p:nvPr>
        </p:nvSpPr>
        <p:spPr>
          <a:xfrm>
            <a:off x="152400" y="1418741"/>
            <a:ext cx="11887200" cy="5015901"/>
          </a:xfrm>
        </p:spPr>
        <p:txBody>
          <a:bodyPr vert="horz" lIns="91440" tIns="45720" rIns="91440" bIns="45720" rtlCol="0" anchor="t">
            <a:normAutofit/>
          </a:bodyPr>
          <a:lstStyle/>
          <a:p>
            <a:r>
              <a:rPr lang="en-US">
                <a:cs typeface="Calibri"/>
              </a:rPr>
              <a:t>Children with an individualized education program (IEP) will be categorically eligible for CSPP.</a:t>
            </a:r>
            <a:endParaRPr lang="en-US">
              <a:ea typeface="+mn-lt"/>
              <a:cs typeface="+mn-lt"/>
            </a:endParaRPr>
          </a:p>
          <a:p>
            <a:r>
              <a:rPr lang="en-US">
                <a:cs typeface="Calibri"/>
              </a:rPr>
              <a:t>New requirement for CSPP to serve at least 10 percent of children with IEP (similar to Head Start). </a:t>
            </a:r>
            <a:endParaRPr lang="en-US">
              <a:ea typeface="+mn-lt"/>
              <a:cs typeface="+mn-lt"/>
            </a:endParaRPr>
          </a:p>
          <a:p>
            <a:r>
              <a:rPr lang="en-US">
                <a:cs typeface="Calibri"/>
              </a:rPr>
              <a:t>$500 million to support the Inclusive Early Education Expansion Program (IEEEP)</a:t>
            </a:r>
            <a:endParaRPr lang="en-US">
              <a:ea typeface="+mn-lt"/>
              <a:cs typeface="+mn-lt"/>
            </a:endParaRPr>
          </a:p>
          <a:p>
            <a:r>
              <a:rPr lang="en-US">
                <a:ea typeface="+mn-lt"/>
                <a:cs typeface="+mn-lt"/>
              </a:rPr>
              <a:t>$2 million to incorporate early identification for learning disabilities into the state’s preschool assessment tools </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EB4C34D6-369C-4BA2-9740-7FD792B8FC33}"/>
              </a:ext>
            </a:extLst>
          </p:cNvPr>
          <p:cNvSpPr>
            <a:spLocks noGrp="1"/>
          </p:cNvSpPr>
          <p:nvPr>
            <p:ph type="sldNum" idx="12"/>
          </p:nvPr>
        </p:nvSpPr>
        <p:spPr>
          <a:xfrm>
            <a:off x="10647123" y="6172200"/>
            <a:ext cx="1240077" cy="49164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12</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4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BB67-265B-4AF9-AED3-E599AEA22C12}"/>
              </a:ext>
            </a:extLst>
          </p:cNvPr>
          <p:cNvSpPr>
            <a:spLocks noGrp="1"/>
          </p:cNvSpPr>
          <p:nvPr>
            <p:ph type="title"/>
          </p:nvPr>
        </p:nvSpPr>
        <p:spPr>
          <a:xfrm>
            <a:off x="-54633" y="-193269"/>
            <a:ext cx="12246633" cy="1354317"/>
          </a:xfrm>
        </p:spPr>
        <p:txBody>
          <a:bodyPr>
            <a:normAutofit/>
          </a:bodyPr>
          <a:lstStyle/>
          <a:p>
            <a:r>
              <a:rPr lang="en-US" sz="4000" b="1" dirty="0">
                <a:latin typeface="Arial"/>
                <a:cs typeface="Arial"/>
              </a:rPr>
              <a:t>Governor's Budget: Professional Development</a:t>
            </a:r>
          </a:p>
        </p:txBody>
      </p:sp>
      <p:sp>
        <p:nvSpPr>
          <p:cNvPr id="3" name="Content Placeholder 2">
            <a:extLst>
              <a:ext uri="{FF2B5EF4-FFF2-40B4-BE49-F238E27FC236}">
                <a16:creationId xmlns:a16="http://schemas.microsoft.com/office/drawing/2014/main" id="{1588001F-8E0E-4869-B4E4-FE97DAD7D7B0}"/>
              </a:ext>
            </a:extLst>
          </p:cNvPr>
          <p:cNvSpPr>
            <a:spLocks noGrp="1"/>
          </p:cNvSpPr>
          <p:nvPr>
            <p:ph idx="1"/>
          </p:nvPr>
        </p:nvSpPr>
        <p:spPr>
          <a:xfrm>
            <a:off x="57625" y="794060"/>
            <a:ext cx="11887200" cy="5416273"/>
          </a:xfrm>
        </p:spPr>
        <p:txBody>
          <a:bodyPr vert="horz" lIns="91440" tIns="45720" rIns="91440" bIns="45720" rtlCol="0" anchor="t">
            <a:normAutofit/>
          </a:bodyPr>
          <a:lstStyle/>
          <a:p>
            <a:endParaRPr lang="en-US">
              <a:cs typeface="Calibri"/>
            </a:endParaRPr>
          </a:p>
          <a:p>
            <a:r>
              <a:rPr lang="en-US">
                <a:cs typeface="Calibri"/>
              </a:rPr>
              <a:t>$60 million to provide training for educators on effective use of assessment tools</a:t>
            </a:r>
            <a:endParaRPr lang="en-US"/>
          </a:p>
          <a:p>
            <a:r>
              <a:rPr lang="en-US">
                <a:ea typeface="+mn-lt"/>
                <a:cs typeface="+mn-lt"/>
              </a:rPr>
              <a:t>$54.4 million to build upon the multi-year investments included in the 2021 Budget Act to support efforts to enhance schools’ ability to hire qualified teachers and substitutes</a:t>
            </a:r>
            <a:endParaRPr lang="en-US">
              <a:cs typeface="Calibri"/>
            </a:endParaRPr>
          </a:p>
        </p:txBody>
      </p:sp>
      <p:sp>
        <p:nvSpPr>
          <p:cNvPr id="4" name="Slide Number Placeholder 3">
            <a:extLst>
              <a:ext uri="{FF2B5EF4-FFF2-40B4-BE49-F238E27FC236}">
                <a16:creationId xmlns:a16="http://schemas.microsoft.com/office/drawing/2014/main" id="{1CD414C1-FA2A-4955-9E72-91518D36C76A}"/>
              </a:ext>
            </a:extLst>
          </p:cNvPr>
          <p:cNvSpPr>
            <a:spLocks noGrp="1"/>
          </p:cNvSpPr>
          <p:nvPr>
            <p:ph type="sldNum" idx="12"/>
          </p:nvPr>
        </p:nvSpPr>
        <p:spPr>
          <a:xfrm>
            <a:off x="11037885" y="6343650"/>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13</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68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4A45-D8BB-4472-B8A2-0CABC63FAACE}"/>
              </a:ext>
            </a:extLst>
          </p:cNvPr>
          <p:cNvSpPr>
            <a:spLocks noGrp="1"/>
          </p:cNvSpPr>
          <p:nvPr>
            <p:ph type="title"/>
          </p:nvPr>
        </p:nvSpPr>
        <p:spPr>
          <a:xfrm>
            <a:off x="304800" y="2250012"/>
            <a:ext cx="4935166" cy="2033081"/>
          </a:xfrm>
        </p:spPr>
        <p:txBody>
          <a:bodyPr>
            <a:normAutofit/>
          </a:bodyPr>
          <a:lstStyle/>
          <a:p>
            <a:r>
              <a:rPr lang="en-US" b="1" dirty="0">
                <a:latin typeface="Arial" panose="020B0604020202020204" pitchFamily="34" charset="0"/>
                <a:cs typeface="Arial" panose="020B0604020202020204" pitchFamily="34" charset="0"/>
              </a:rPr>
              <a:t>Introduction to UPK Planning and Resources</a:t>
            </a:r>
            <a:endParaRPr lang="en-US" dirty="0"/>
          </a:p>
        </p:txBody>
      </p:sp>
      <p:pic>
        <p:nvPicPr>
          <p:cNvPr id="7" name="Content Placeholder 6" descr="A student diligently working on an assignment. Has a pencil in his hand writing on paper. ">
            <a:extLst>
              <a:ext uri="{FF2B5EF4-FFF2-40B4-BE49-F238E27FC236}">
                <a16:creationId xmlns:a16="http://schemas.microsoft.com/office/drawing/2014/main" id="{83A4F6DF-5E4E-4011-96E8-E53A4A65B30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39967" y="787375"/>
            <a:ext cx="6647234" cy="442827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A7CC80DC-3050-42A9-B601-8639A48E8AD2}"/>
              </a:ext>
            </a:extLst>
          </p:cNvPr>
          <p:cNvSpPr>
            <a:spLocks noGrp="1"/>
          </p:cNvSpPr>
          <p:nvPr>
            <p:ph sz="half" idx="2"/>
          </p:nvPr>
        </p:nvSpPr>
        <p:spPr>
          <a:xfrm>
            <a:off x="5145932" y="5276444"/>
            <a:ext cx="6893668" cy="774161"/>
          </a:xfrm>
        </p:spPr>
        <p:txBody>
          <a:bodyPr/>
          <a:lstStyle/>
          <a:p>
            <a:pPr marL="0" indent="0">
              <a:buNone/>
            </a:pPr>
            <a:r>
              <a:rPr lang="en-US" sz="2400" dirty="0">
                <a:latin typeface="Arial"/>
                <a:cs typeface="Arial"/>
              </a:rPr>
              <a:t>Photo Credit: Poplar Avenue School; Oroville, CA</a:t>
            </a:r>
          </a:p>
          <a:p>
            <a:pPr marL="0" indent="0">
              <a:buNone/>
            </a:pPr>
            <a:endParaRPr lang="en-US" dirty="0"/>
          </a:p>
        </p:txBody>
      </p:sp>
      <p:sp>
        <p:nvSpPr>
          <p:cNvPr id="5" name="Slide Number Placeholder 4">
            <a:extLst>
              <a:ext uri="{FF2B5EF4-FFF2-40B4-BE49-F238E27FC236}">
                <a16:creationId xmlns:a16="http://schemas.microsoft.com/office/drawing/2014/main" id="{624963A5-5AE7-41FF-9743-9EC6B90151CC}"/>
              </a:ext>
            </a:extLst>
          </p:cNvPr>
          <p:cNvSpPr>
            <a:spLocks noGrp="1"/>
          </p:cNvSpPr>
          <p:nvPr>
            <p:ph type="sldNum" idx="12"/>
          </p:nvPr>
        </p:nvSpPr>
        <p:spPr>
          <a:xfrm>
            <a:off x="11065985" y="6343650"/>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14</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74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D9AB-7A22-4986-AC7A-B105DA734DE6}"/>
              </a:ext>
            </a:extLst>
          </p:cNvPr>
          <p:cNvSpPr>
            <a:spLocks noGrp="1"/>
          </p:cNvSpPr>
          <p:nvPr>
            <p:ph type="title"/>
          </p:nvPr>
        </p:nvSpPr>
        <p:spPr>
          <a:xfrm>
            <a:off x="96982" y="-17874"/>
            <a:ext cx="11887200" cy="1325563"/>
          </a:xfrm>
        </p:spPr>
        <p:txBody>
          <a:bodyPr>
            <a:normAutofit/>
          </a:bodyPr>
          <a:lstStyle/>
          <a:p>
            <a:r>
              <a:rPr lang="en-US" sz="4000" b="1" dirty="0">
                <a:latin typeface="Arial" panose="020B0604020202020204" pitchFamily="34" charset="0"/>
                <a:cs typeface="Arial" panose="020B0604020202020204" pitchFamily="34" charset="0"/>
              </a:rPr>
              <a:t>UPK Plan Requirements</a:t>
            </a:r>
          </a:p>
        </p:txBody>
      </p:sp>
      <p:sp>
        <p:nvSpPr>
          <p:cNvPr id="3" name="Content Placeholder 2">
            <a:extLst>
              <a:ext uri="{FF2B5EF4-FFF2-40B4-BE49-F238E27FC236}">
                <a16:creationId xmlns:a16="http://schemas.microsoft.com/office/drawing/2014/main" id="{6A28CE21-4447-41BE-ABB0-53414C5BDA46}"/>
              </a:ext>
            </a:extLst>
          </p:cNvPr>
          <p:cNvSpPr>
            <a:spLocks noGrp="1"/>
          </p:cNvSpPr>
          <p:nvPr>
            <p:ph idx="1"/>
          </p:nvPr>
        </p:nvSpPr>
        <p:spPr>
          <a:xfrm>
            <a:off x="152400" y="1052186"/>
            <a:ext cx="11887200" cy="5255652"/>
          </a:xfrm>
        </p:spPr>
        <p:txBody>
          <a:bodyPr vert="horz" lIns="91440" tIns="45720" rIns="91440" bIns="45720" rtlCol="0" anchor="t">
            <a:normAutofit/>
          </a:bodyPr>
          <a:lstStyle/>
          <a:p>
            <a:r>
              <a:rPr lang="en-US" sz="2800" dirty="0">
                <a:latin typeface="Arial" panose="020B0604020202020204" pitchFamily="34" charset="0"/>
                <a:ea typeface="+mn-lt"/>
                <a:cs typeface="Arial" panose="020B0604020202020204" pitchFamily="34" charset="0"/>
              </a:rPr>
              <a:t>As specified in </a:t>
            </a:r>
            <a:r>
              <a:rPr lang="en-US" sz="2800" i="1" dirty="0">
                <a:latin typeface="Arial" panose="020B0604020202020204" pitchFamily="34" charset="0"/>
                <a:ea typeface="+mn-lt"/>
                <a:cs typeface="Arial" panose="020B0604020202020204" pitchFamily="34" charset="0"/>
              </a:rPr>
              <a:t>Education Code </a:t>
            </a:r>
            <a:r>
              <a:rPr lang="en-US" sz="2800" dirty="0">
                <a:latin typeface="Arial" panose="020B0604020202020204" pitchFamily="34" charset="0"/>
                <a:ea typeface="+mn-lt"/>
                <a:cs typeface="Arial" panose="020B0604020202020204" pitchFamily="34" charset="0"/>
              </a:rPr>
              <a:t>(</a:t>
            </a:r>
            <a:r>
              <a:rPr lang="en-US" sz="2800" i="1" dirty="0">
                <a:latin typeface="Arial" panose="020B0604020202020204" pitchFamily="34" charset="0"/>
                <a:ea typeface="+mn-lt"/>
                <a:cs typeface="Arial" panose="020B0604020202020204" pitchFamily="34" charset="0"/>
              </a:rPr>
              <a:t>EC</a:t>
            </a:r>
            <a:r>
              <a:rPr lang="en-US" sz="2800" dirty="0">
                <a:latin typeface="Arial" panose="020B0604020202020204" pitchFamily="34" charset="0"/>
                <a:ea typeface="+mn-lt"/>
                <a:cs typeface="Arial" panose="020B0604020202020204" pitchFamily="34" charset="0"/>
              </a:rPr>
              <a:t>) 8281.5, LEAs must:</a:t>
            </a:r>
            <a:r>
              <a:rPr lang="en-US" dirty="0">
                <a:latin typeface="Arial" panose="020B0604020202020204" pitchFamily="34" charset="0"/>
                <a:ea typeface="+mn-lt"/>
                <a:cs typeface="Arial" panose="020B0604020202020204" pitchFamily="34" charset="0"/>
              </a:rPr>
              <a:t> </a:t>
            </a:r>
          </a:p>
          <a:p>
            <a:pPr lvl="1">
              <a:buFont typeface="Arial" panose="020B0604020202020204" pitchFamily="34" charset="0"/>
              <a:buChar char="‒"/>
            </a:pPr>
            <a:r>
              <a:rPr lang="en-US" sz="2600" dirty="0">
                <a:solidFill>
                  <a:schemeClr val="bg1"/>
                </a:solidFill>
                <a:latin typeface="Arial" panose="020B0604020202020204" pitchFamily="34" charset="0"/>
                <a:ea typeface="+mn-lt"/>
                <a:cs typeface="Arial" panose="020B0604020202020204" pitchFamily="34" charset="0"/>
              </a:rPr>
              <a:t>Develop a plan for consideration by the governing board or body at a public meeting </a:t>
            </a:r>
            <a:r>
              <a:rPr lang="en-US" sz="2600" b="1" dirty="0">
                <a:solidFill>
                  <a:schemeClr val="bg1"/>
                </a:solidFill>
                <a:latin typeface="Arial" panose="020B0604020202020204" pitchFamily="34" charset="0"/>
                <a:ea typeface="+mn-lt"/>
                <a:cs typeface="Arial" panose="020B0604020202020204" pitchFamily="34" charset="0"/>
              </a:rPr>
              <a:t>on or before June 30, 2022</a:t>
            </a:r>
            <a:r>
              <a:rPr lang="en-US" sz="2600" dirty="0">
                <a:solidFill>
                  <a:schemeClr val="bg1"/>
                </a:solidFill>
                <a:latin typeface="Arial" panose="020B0604020202020204" pitchFamily="34" charset="0"/>
                <a:ea typeface="+mn-lt"/>
                <a:cs typeface="Arial" panose="020B0604020202020204" pitchFamily="34" charset="0"/>
              </a:rPr>
              <a:t>, for how </a:t>
            </a:r>
            <a:r>
              <a:rPr lang="en-US" sz="2600" b="1" dirty="0">
                <a:solidFill>
                  <a:schemeClr val="bg1"/>
                </a:solidFill>
                <a:latin typeface="Arial" panose="020B0604020202020204" pitchFamily="34" charset="0"/>
                <a:ea typeface="+mn-lt"/>
                <a:cs typeface="Arial" panose="020B0604020202020204" pitchFamily="34" charset="0"/>
              </a:rPr>
              <a:t>all children</a:t>
            </a:r>
            <a:r>
              <a:rPr lang="en-US" sz="2600" dirty="0">
                <a:solidFill>
                  <a:schemeClr val="bg1"/>
                </a:solidFill>
                <a:latin typeface="Arial" panose="020B0604020202020204" pitchFamily="34" charset="0"/>
                <a:ea typeface="+mn-lt"/>
                <a:cs typeface="Arial" panose="020B0604020202020204" pitchFamily="34" charset="0"/>
              </a:rPr>
              <a:t> in the attendance area of the local educational agency will have access to </a:t>
            </a:r>
            <a:r>
              <a:rPr lang="en-US" sz="2600" b="1" dirty="0">
                <a:solidFill>
                  <a:schemeClr val="bg1"/>
                </a:solidFill>
                <a:latin typeface="Arial" panose="020B0604020202020204" pitchFamily="34" charset="0"/>
                <a:ea typeface="+mn-lt"/>
                <a:cs typeface="Arial" panose="020B0604020202020204" pitchFamily="34" charset="0"/>
              </a:rPr>
              <a:t>full-day</a:t>
            </a:r>
            <a:r>
              <a:rPr lang="en-US" sz="2600" dirty="0">
                <a:solidFill>
                  <a:schemeClr val="bg1"/>
                </a:solidFill>
                <a:latin typeface="Arial" panose="020B0604020202020204" pitchFamily="34" charset="0"/>
                <a:ea typeface="+mn-lt"/>
                <a:cs typeface="Arial" panose="020B0604020202020204" pitchFamily="34" charset="0"/>
              </a:rPr>
              <a:t> learning programs the year before kindergarten that meet the needs of parents, including through partnerships with:</a:t>
            </a:r>
          </a:p>
          <a:p>
            <a:pPr lvl="3">
              <a:buFont typeface="Courier New" panose="02070309020205020404" pitchFamily="49" charset="0"/>
              <a:buChar char="o"/>
            </a:pPr>
            <a:r>
              <a:rPr lang="en-US" sz="2400" dirty="0">
                <a:solidFill>
                  <a:schemeClr val="bg1"/>
                </a:solidFill>
                <a:latin typeface="Arial" panose="020B0604020202020204" pitchFamily="34" charset="0"/>
                <a:ea typeface="+mn-lt"/>
                <a:cs typeface="Arial" panose="020B0604020202020204" pitchFamily="34" charset="0"/>
              </a:rPr>
              <a:t>the local educational agency’s </a:t>
            </a:r>
            <a:r>
              <a:rPr lang="en-US" sz="2400" b="1" dirty="0">
                <a:solidFill>
                  <a:schemeClr val="bg1"/>
                </a:solidFill>
                <a:latin typeface="Arial" panose="020B0604020202020204" pitchFamily="34" charset="0"/>
                <a:ea typeface="+mn-lt"/>
                <a:cs typeface="Arial" panose="020B0604020202020204" pitchFamily="34" charset="0"/>
              </a:rPr>
              <a:t>expanded learning</a:t>
            </a:r>
            <a:r>
              <a:rPr lang="en-US" sz="2400" dirty="0">
                <a:solidFill>
                  <a:schemeClr val="bg1"/>
                </a:solidFill>
                <a:latin typeface="Arial" panose="020B0604020202020204" pitchFamily="34" charset="0"/>
                <a:ea typeface="+mn-lt"/>
                <a:cs typeface="Arial" panose="020B0604020202020204" pitchFamily="34" charset="0"/>
              </a:rPr>
              <a:t> offerings, </a:t>
            </a:r>
          </a:p>
          <a:p>
            <a:pPr lvl="3">
              <a:buFont typeface="Courier New" panose="02070309020205020404" pitchFamily="49" charset="0"/>
              <a:buChar char="o"/>
            </a:pPr>
            <a:r>
              <a:rPr lang="en-US" sz="2400" dirty="0">
                <a:solidFill>
                  <a:schemeClr val="bg1"/>
                </a:solidFill>
                <a:latin typeface="Arial" panose="020B0604020202020204" pitchFamily="34" charset="0"/>
                <a:ea typeface="+mn-lt"/>
                <a:cs typeface="Arial" panose="020B0604020202020204" pitchFamily="34" charset="0"/>
              </a:rPr>
              <a:t>the </a:t>
            </a:r>
            <a:r>
              <a:rPr lang="en-US" sz="2400" b="1" dirty="0">
                <a:solidFill>
                  <a:schemeClr val="bg1"/>
                </a:solidFill>
                <a:latin typeface="Arial" panose="020B0604020202020204" pitchFamily="34" charset="0"/>
                <a:ea typeface="+mn-lt"/>
                <a:cs typeface="Arial" panose="020B0604020202020204" pitchFamily="34" charset="0"/>
              </a:rPr>
              <a:t>After School Education and Safety Program</a:t>
            </a:r>
            <a:r>
              <a:rPr lang="en-US" sz="2400" dirty="0">
                <a:solidFill>
                  <a:schemeClr val="bg1"/>
                </a:solidFill>
                <a:latin typeface="Arial" panose="020B0604020202020204" pitchFamily="34" charset="0"/>
                <a:ea typeface="+mn-lt"/>
                <a:cs typeface="Arial" panose="020B0604020202020204" pitchFamily="34" charset="0"/>
              </a:rPr>
              <a:t>, </a:t>
            </a:r>
          </a:p>
          <a:p>
            <a:pPr lvl="3">
              <a:buFont typeface="Courier New" panose="02070309020205020404" pitchFamily="49" charset="0"/>
              <a:buChar char="o"/>
            </a:pPr>
            <a:r>
              <a:rPr lang="en-US" sz="2400" dirty="0">
                <a:solidFill>
                  <a:schemeClr val="bg1"/>
                </a:solidFill>
                <a:latin typeface="Arial" panose="020B0604020202020204" pitchFamily="34" charset="0"/>
                <a:ea typeface="+mn-lt"/>
                <a:cs typeface="Arial" panose="020B0604020202020204" pitchFamily="34" charset="0"/>
              </a:rPr>
              <a:t>the </a:t>
            </a:r>
            <a:r>
              <a:rPr lang="en-US" sz="2400" b="1" dirty="0">
                <a:solidFill>
                  <a:schemeClr val="bg1"/>
                </a:solidFill>
                <a:latin typeface="Arial" panose="020B0604020202020204" pitchFamily="34" charset="0"/>
                <a:ea typeface="+mn-lt"/>
                <a:cs typeface="Arial" panose="020B0604020202020204" pitchFamily="34" charset="0"/>
              </a:rPr>
              <a:t>California state preschool program</a:t>
            </a:r>
            <a:r>
              <a:rPr lang="en-US" sz="2400" dirty="0">
                <a:solidFill>
                  <a:schemeClr val="bg1"/>
                </a:solidFill>
                <a:latin typeface="Arial" panose="020B0604020202020204" pitchFamily="34" charset="0"/>
                <a:ea typeface="+mn-lt"/>
                <a:cs typeface="Arial" panose="020B0604020202020204" pitchFamily="34" charset="0"/>
              </a:rPr>
              <a:t>, </a:t>
            </a:r>
          </a:p>
          <a:p>
            <a:pPr lvl="3">
              <a:buFont typeface="Courier New" panose="02070309020205020404" pitchFamily="49" charset="0"/>
              <a:buChar char="o"/>
            </a:pPr>
            <a:r>
              <a:rPr lang="en-US" sz="2400" b="1" dirty="0">
                <a:solidFill>
                  <a:schemeClr val="bg1"/>
                </a:solidFill>
                <a:latin typeface="Arial" panose="020B0604020202020204" pitchFamily="34" charset="0"/>
                <a:ea typeface="+mn-lt"/>
                <a:cs typeface="Arial" panose="020B0604020202020204" pitchFamily="34" charset="0"/>
              </a:rPr>
              <a:t>Head Start</a:t>
            </a:r>
            <a:r>
              <a:rPr lang="en-US" sz="2400" dirty="0">
                <a:solidFill>
                  <a:schemeClr val="bg1"/>
                </a:solidFill>
                <a:latin typeface="Arial" panose="020B0604020202020204" pitchFamily="34" charset="0"/>
                <a:ea typeface="+mn-lt"/>
                <a:cs typeface="Arial" panose="020B0604020202020204" pitchFamily="34" charset="0"/>
              </a:rPr>
              <a:t> programs, </a:t>
            </a:r>
          </a:p>
          <a:p>
            <a:pPr lvl="3">
              <a:buFont typeface="Courier New" panose="02070309020205020404" pitchFamily="49" charset="0"/>
              <a:buChar char="o"/>
            </a:pPr>
            <a:r>
              <a:rPr lang="en-US" sz="2400" dirty="0">
                <a:solidFill>
                  <a:schemeClr val="bg1"/>
                </a:solidFill>
                <a:latin typeface="Arial" panose="020B0604020202020204" pitchFamily="34" charset="0"/>
                <a:ea typeface="+mn-lt"/>
                <a:cs typeface="Arial" panose="020B0604020202020204" pitchFamily="34" charset="0"/>
              </a:rPr>
              <a:t>and other </a:t>
            </a:r>
            <a:r>
              <a:rPr lang="en-US" sz="2400" b="1" dirty="0">
                <a:solidFill>
                  <a:schemeClr val="bg1"/>
                </a:solidFill>
                <a:latin typeface="Arial" panose="020B0604020202020204" pitchFamily="34" charset="0"/>
                <a:ea typeface="+mn-lt"/>
                <a:cs typeface="Arial" panose="020B0604020202020204" pitchFamily="34" charset="0"/>
              </a:rPr>
              <a:t>community-based early learning and care</a:t>
            </a:r>
            <a:r>
              <a:rPr lang="en-US" sz="2400" dirty="0">
                <a:solidFill>
                  <a:schemeClr val="bg1"/>
                </a:solidFill>
                <a:latin typeface="Arial" panose="020B0604020202020204" pitchFamily="34" charset="0"/>
                <a:ea typeface="+mn-lt"/>
                <a:cs typeface="Arial" panose="020B0604020202020204" pitchFamily="34" charset="0"/>
              </a:rPr>
              <a:t> programs.</a:t>
            </a:r>
            <a:endParaRPr lang="en-US" sz="240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FDB769-195B-4EBA-B1FC-F84AF687DE53}"/>
              </a:ext>
            </a:extLst>
          </p:cNvPr>
          <p:cNvSpPr>
            <a:spLocks noGrp="1"/>
          </p:cNvSpPr>
          <p:nvPr>
            <p:ph type="sldNum" idx="12"/>
          </p:nvPr>
        </p:nvSpPr>
        <p:spPr>
          <a:xfrm>
            <a:off x="10647123" y="6172200"/>
            <a:ext cx="1240077" cy="454068"/>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15</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58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97B2-EB96-4CEB-9D44-AFC381175691}"/>
              </a:ext>
            </a:extLst>
          </p:cNvPr>
          <p:cNvSpPr>
            <a:spLocks noGrp="1"/>
          </p:cNvSpPr>
          <p:nvPr>
            <p:ph type="title"/>
          </p:nvPr>
        </p:nvSpPr>
        <p:spPr>
          <a:xfrm>
            <a:off x="164926" y="122655"/>
            <a:ext cx="11887200" cy="1109903"/>
          </a:xfrm>
        </p:spPr>
        <p:txBody>
          <a:bodyPr>
            <a:noAutofit/>
          </a:bodyPr>
          <a:lstStyle/>
          <a:p>
            <a:r>
              <a:rPr lang="en-US" sz="4000" b="1">
                <a:latin typeface="Arial"/>
                <a:cs typeface="Arial"/>
              </a:rPr>
              <a:t>Funding to Support </a:t>
            </a:r>
            <a:br>
              <a:rPr lang="en-US" sz="4000" b="1">
                <a:latin typeface="Arial"/>
                <a:cs typeface="Arial"/>
              </a:rPr>
            </a:br>
            <a:r>
              <a:rPr lang="en-US" sz="4000" b="1">
                <a:latin typeface="Arial"/>
                <a:cs typeface="Arial"/>
              </a:rPr>
              <a:t>UPK Planning and Implementation</a:t>
            </a:r>
          </a:p>
        </p:txBody>
      </p:sp>
      <p:sp>
        <p:nvSpPr>
          <p:cNvPr id="3" name="Content Placeholder 2">
            <a:extLst>
              <a:ext uri="{FF2B5EF4-FFF2-40B4-BE49-F238E27FC236}">
                <a16:creationId xmlns:a16="http://schemas.microsoft.com/office/drawing/2014/main" id="{36193E7A-0CF2-44D5-B7CE-329A37F5A7C1}"/>
              </a:ext>
            </a:extLst>
          </p:cNvPr>
          <p:cNvSpPr>
            <a:spLocks noGrp="1"/>
          </p:cNvSpPr>
          <p:nvPr>
            <p:ph idx="1"/>
          </p:nvPr>
        </p:nvSpPr>
        <p:spPr>
          <a:xfrm>
            <a:off x="152400" y="1460769"/>
            <a:ext cx="11887200" cy="5015901"/>
          </a:xfrm>
        </p:spPr>
        <p:txBody>
          <a:bodyPr vert="horz" lIns="91440" tIns="45720" rIns="91440" bIns="45720" rtlCol="0" anchor="t">
            <a:normAutofit/>
          </a:bodyPr>
          <a:lstStyle/>
          <a:p>
            <a:r>
              <a:rPr lang="en-US" sz="2800">
                <a:latin typeface="Arial"/>
                <a:cs typeface="Arial"/>
              </a:rPr>
              <a:t>$200 million available to school districts, county offices of education, and charter schools for planning and implementation</a:t>
            </a:r>
          </a:p>
          <a:p>
            <a:pPr lvl="1">
              <a:buFont typeface="Arial" panose="020B0604020202020204" pitchFamily="34" charset="0"/>
              <a:buChar char="‒"/>
            </a:pPr>
            <a:r>
              <a:rPr lang="en-US" sz="2400">
                <a:latin typeface="Arial"/>
                <a:cs typeface="Arial"/>
              </a:rPr>
              <a:t>$176 million in grants to LEAs with kindergarten enrollment in specific years to plan for UPK</a:t>
            </a:r>
          </a:p>
          <a:p>
            <a:pPr lvl="1">
              <a:buFont typeface="Arial" panose="020B0604020202020204" pitchFamily="34" charset="0"/>
              <a:buChar char="‒"/>
            </a:pPr>
            <a:r>
              <a:rPr lang="en-US" sz="2400">
                <a:latin typeface="Arial"/>
                <a:cs typeface="Arial"/>
              </a:rPr>
              <a:t>$24 million in grants to County Offices of Education for countywide planning and capacity building</a:t>
            </a:r>
          </a:p>
          <a:p>
            <a:r>
              <a:rPr lang="en-US" sz="2800">
                <a:latin typeface="Arial"/>
                <a:cs typeface="Arial"/>
              </a:rPr>
              <a:t>Individual allocations can be found on the CDE Funding Results Page</a:t>
            </a:r>
          </a:p>
          <a:p>
            <a:r>
              <a:rPr lang="en-US" sz="2800">
                <a:latin typeface="Arial"/>
                <a:cs typeface="Arial"/>
              </a:rPr>
              <a:t>Allowable uses of funds include: planning costs, hiring and recruitment costs, staff training and professional development, classroom materials, and supplies</a:t>
            </a:r>
          </a:p>
        </p:txBody>
      </p:sp>
      <p:sp>
        <p:nvSpPr>
          <p:cNvPr id="4" name="Slide Number Placeholder 3">
            <a:extLst>
              <a:ext uri="{FF2B5EF4-FFF2-40B4-BE49-F238E27FC236}">
                <a16:creationId xmlns:a16="http://schemas.microsoft.com/office/drawing/2014/main" id="{8D5F17FF-8BDA-4A01-B0C2-5AECA39B71D6}"/>
              </a:ext>
            </a:extLst>
          </p:cNvPr>
          <p:cNvSpPr>
            <a:spLocks noGrp="1"/>
          </p:cNvSpPr>
          <p:nvPr>
            <p:ph type="sldNum" idx="12"/>
          </p:nvPr>
        </p:nvSpPr>
        <p:spPr>
          <a:xfrm>
            <a:off x="10747332" y="6172200"/>
            <a:ext cx="1139868" cy="591855"/>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16</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4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8323-A568-4A2D-9549-245A418F8D35}"/>
              </a:ext>
            </a:extLst>
          </p:cNvPr>
          <p:cNvSpPr>
            <a:spLocks noGrp="1"/>
          </p:cNvSpPr>
          <p:nvPr>
            <p:ph type="title"/>
          </p:nvPr>
        </p:nvSpPr>
        <p:spPr>
          <a:xfrm>
            <a:off x="152400" y="-97826"/>
            <a:ext cx="11887200" cy="1325563"/>
          </a:xfrm>
        </p:spPr>
        <p:txBody>
          <a:bodyPr>
            <a:normAutofit/>
          </a:bodyPr>
          <a:lstStyle/>
          <a:p>
            <a:r>
              <a:rPr lang="en-US" sz="4000" b="1">
                <a:latin typeface="Arial"/>
                <a:cs typeface="Arial"/>
              </a:rPr>
              <a:t>UPK Template and Guidance</a:t>
            </a:r>
            <a:endParaRPr lang="en-US" sz="4000">
              <a:latin typeface="Arial"/>
              <a:cs typeface="Arial"/>
            </a:endParaRPr>
          </a:p>
        </p:txBody>
      </p:sp>
      <p:sp>
        <p:nvSpPr>
          <p:cNvPr id="3" name="Content Placeholder 2">
            <a:extLst>
              <a:ext uri="{FF2B5EF4-FFF2-40B4-BE49-F238E27FC236}">
                <a16:creationId xmlns:a16="http://schemas.microsoft.com/office/drawing/2014/main" id="{E9C3CD76-EB2D-4CE9-A186-0B48D81A578E}"/>
              </a:ext>
            </a:extLst>
          </p:cNvPr>
          <p:cNvSpPr>
            <a:spLocks noGrp="1"/>
          </p:cNvSpPr>
          <p:nvPr>
            <p:ph idx="1"/>
          </p:nvPr>
        </p:nvSpPr>
        <p:spPr>
          <a:xfrm>
            <a:off x="-20128" y="1022170"/>
            <a:ext cx="12059728" cy="5015901"/>
          </a:xfrm>
        </p:spPr>
        <p:txBody>
          <a:bodyPr vert="horz" lIns="91440" tIns="45720" rIns="91440" bIns="45720" rtlCol="0" anchor="t">
            <a:normAutofit/>
          </a:bodyPr>
          <a:lstStyle/>
          <a:p>
            <a:r>
              <a:rPr lang="en-US" sz="2800" b="1" dirty="0">
                <a:latin typeface="Arial"/>
                <a:ea typeface="+mn-lt"/>
                <a:cs typeface="Arial"/>
              </a:rPr>
              <a:t>Template: </a:t>
            </a:r>
            <a:r>
              <a:rPr lang="en-US" sz="2800" dirty="0">
                <a:solidFill>
                  <a:srgbClr val="FFE699"/>
                </a:solidFill>
                <a:latin typeface="Arial"/>
                <a:ea typeface="+mn-lt"/>
                <a:cs typeface="Arial"/>
                <a:hlinkClick r:id="rId3" tooltip="UPK Template">
                  <a:extLst>
                    <a:ext uri="{A12FA001-AC4F-418D-AE19-62706E023703}">
                      <ahyp:hlinkClr xmlns:ahyp="http://schemas.microsoft.com/office/drawing/2018/hyperlinkcolor" val="tx"/>
                    </a:ext>
                  </a:extLst>
                </a:hlinkClick>
              </a:rPr>
              <a:t>https://www.cde.ca.gov/ci/gs/em/documents/finalupktemp.docx</a:t>
            </a:r>
            <a:endParaRPr lang="en-US" sz="2800" dirty="0">
              <a:solidFill>
                <a:srgbClr val="FFE699"/>
              </a:solidFill>
              <a:latin typeface="Arial"/>
              <a:ea typeface="+mn-lt"/>
              <a:cs typeface="Arial"/>
            </a:endParaRPr>
          </a:p>
          <a:p>
            <a:r>
              <a:rPr lang="en-US" sz="2800" b="1" dirty="0">
                <a:latin typeface="Arial"/>
                <a:ea typeface="+mn-lt"/>
                <a:cs typeface="Arial"/>
              </a:rPr>
              <a:t>Purpose of Template:</a:t>
            </a:r>
            <a:endParaRPr lang="en-US" sz="2800" dirty="0">
              <a:latin typeface="Arial"/>
              <a:ea typeface="+mn-lt"/>
              <a:cs typeface="Arial"/>
            </a:endParaRPr>
          </a:p>
          <a:p>
            <a:pPr lvl="1">
              <a:buFont typeface="Arial" panose="020B0604020202020204" pitchFamily="34" charset="0"/>
              <a:buChar char="‒"/>
            </a:pPr>
            <a:r>
              <a:rPr lang="en-US" sz="2600" dirty="0">
                <a:latin typeface="Arial"/>
                <a:ea typeface="+mn-lt"/>
                <a:cs typeface="Arial"/>
              </a:rPr>
              <a:t>Offer planning questions to support development of comprehensive plans for UPK (not required)</a:t>
            </a:r>
          </a:p>
          <a:p>
            <a:pPr lvl="1">
              <a:buFont typeface="Arial" panose="020B0604020202020204" pitchFamily="34" charset="0"/>
              <a:buChar char="‒"/>
            </a:pPr>
            <a:r>
              <a:rPr lang="en-US" sz="2600" dirty="0">
                <a:latin typeface="Arial"/>
                <a:ea typeface="+mn-lt"/>
                <a:cs typeface="Arial"/>
              </a:rPr>
              <a:t>Outline the data that will be required for submission to the California Department of Education (CDE) to meet the requirements of </a:t>
            </a:r>
            <a:r>
              <a:rPr lang="en-US" sz="2600" i="1" dirty="0">
                <a:latin typeface="Arial"/>
                <a:ea typeface="+mn-lt"/>
                <a:cs typeface="Arial"/>
              </a:rPr>
              <a:t>EC </a:t>
            </a:r>
            <a:r>
              <a:rPr lang="en-US" sz="2600" dirty="0">
                <a:latin typeface="Arial"/>
                <a:ea typeface="+mn-lt"/>
                <a:cs typeface="Arial"/>
              </a:rPr>
              <a:t>8281.5 through a survey after June 30, 2022</a:t>
            </a:r>
            <a:endParaRPr lang="en-US" sz="2600" i="1" dirty="0">
              <a:latin typeface="Arial"/>
              <a:ea typeface="+mn-lt"/>
              <a:cs typeface="Arial"/>
            </a:endParaRPr>
          </a:p>
          <a:p>
            <a:pPr lvl="1">
              <a:buFont typeface="Arial" panose="020B0604020202020204" pitchFamily="34" charset="0"/>
              <a:buChar char="‒"/>
            </a:pPr>
            <a:r>
              <a:rPr lang="en-US" sz="2600" dirty="0">
                <a:latin typeface="Arial"/>
                <a:cs typeface="Arial"/>
              </a:rPr>
              <a:t>Provide additional deep planning questions for LEAs want to go deeper</a:t>
            </a:r>
          </a:p>
          <a:p>
            <a:r>
              <a:rPr lang="en-US" sz="2800" dirty="0">
                <a:latin typeface="Arial"/>
                <a:cs typeface="Arial"/>
              </a:rPr>
              <a:t>CDE will be issuing additional guidance for LEAs to implement UPK. Topics for this guidance are listed in the template</a:t>
            </a:r>
            <a:endParaRPr lang="en-US" sz="2800" i="1"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392B483A-649A-46CC-9D37-56D60A4572FC}"/>
              </a:ext>
            </a:extLst>
          </p:cNvPr>
          <p:cNvSpPr>
            <a:spLocks noGrp="1"/>
          </p:cNvSpPr>
          <p:nvPr>
            <p:ph type="sldNum" idx="12"/>
          </p:nvPr>
        </p:nvSpPr>
        <p:spPr>
          <a:xfrm>
            <a:off x="10359025" y="6172200"/>
            <a:ext cx="1528175" cy="541751"/>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17</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97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8323-A568-4A2D-9549-245A418F8D35}"/>
              </a:ext>
            </a:extLst>
          </p:cNvPr>
          <p:cNvSpPr>
            <a:spLocks noGrp="1"/>
          </p:cNvSpPr>
          <p:nvPr>
            <p:ph type="title"/>
          </p:nvPr>
        </p:nvSpPr>
        <p:spPr>
          <a:xfrm>
            <a:off x="164926" y="100207"/>
            <a:ext cx="11887200" cy="1141795"/>
          </a:xfrm>
        </p:spPr>
        <p:txBody>
          <a:bodyPr>
            <a:normAutofit/>
          </a:bodyPr>
          <a:lstStyle/>
          <a:p>
            <a:r>
              <a:rPr lang="en-US" sz="4000" b="1">
                <a:cs typeface="Arial"/>
              </a:rPr>
              <a:t>UPK Template Elements</a:t>
            </a:r>
            <a:endParaRPr lang="en-US" sz="4000"/>
          </a:p>
        </p:txBody>
      </p:sp>
      <p:sp>
        <p:nvSpPr>
          <p:cNvPr id="3" name="Content Placeholder 2">
            <a:extLst>
              <a:ext uri="{FF2B5EF4-FFF2-40B4-BE49-F238E27FC236}">
                <a16:creationId xmlns:a16="http://schemas.microsoft.com/office/drawing/2014/main" id="{E9C3CD76-EB2D-4CE9-A186-0B48D81A578E}"/>
              </a:ext>
            </a:extLst>
          </p:cNvPr>
          <p:cNvSpPr>
            <a:spLocks noGrp="1"/>
          </p:cNvSpPr>
          <p:nvPr>
            <p:ph idx="1"/>
          </p:nvPr>
        </p:nvSpPr>
        <p:spPr>
          <a:xfrm>
            <a:off x="152400" y="1230642"/>
            <a:ext cx="11887200" cy="4740934"/>
          </a:xfrm>
        </p:spPr>
        <p:txBody>
          <a:bodyPr vert="horz" lIns="91440" tIns="45720" rIns="91440" bIns="45720" rtlCol="0" anchor="t">
            <a:normAutofit fontScale="92500" lnSpcReduction="10000"/>
          </a:bodyPr>
          <a:lstStyle/>
          <a:p>
            <a:r>
              <a:rPr lang="en-US">
                <a:latin typeface="Arial"/>
                <a:ea typeface="+mn-lt"/>
                <a:cs typeface="Arial"/>
              </a:rPr>
              <a:t>Self-Certifications</a:t>
            </a:r>
          </a:p>
          <a:p>
            <a:r>
              <a:rPr lang="en-US">
                <a:latin typeface="Arial"/>
                <a:ea typeface="+mn-lt"/>
                <a:cs typeface="Arial"/>
              </a:rPr>
              <a:t>Projected Enrollment and Needs Assessment</a:t>
            </a:r>
          </a:p>
          <a:p>
            <a:r>
              <a:rPr lang="en-US" b="1">
                <a:latin typeface="Arial"/>
                <a:ea typeface="+mn-lt"/>
                <a:cs typeface="Arial"/>
              </a:rPr>
              <a:t>Planning and Implementation Focus Areas</a:t>
            </a:r>
            <a:endParaRPr lang="en-US" b="1">
              <a:latin typeface="Arial"/>
              <a:cs typeface="Arial"/>
            </a:endParaRPr>
          </a:p>
          <a:p>
            <a:pPr lvl="1">
              <a:buFont typeface="Arial" panose="020B0604020202020204" pitchFamily="34" charset="0"/>
              <a:buChar char="‒"/>
            </a:pPr>
            <a:r>
              <a:rPr lang="en-US">
                <a:latin typeface="Arial"/>
                <a:ea typeface="+mn-lt"/>
                <a:cs typeface="Arial"/>
              </a:rPr>
              <a:t>Focus Area A: Vision and Coherence</a:t>
            </a:r>
            <a:endParaRPr lang="en-US">
              <a:latin typeface="Arial"/>
              <a:cs typeface="Arial"/>
            </a:endParaRPr>
          </a:p>
          <a:p>
            <a:pPr lvl="1">
              <a:buFont typeface="Arial" panose="020B0604020202020204" pitchFamily="34" charset="0"/>
              <a:buChar char="‒"/>
            </a:pPr>
            <a:r>
              <a:rPr lang="en-US">
                <a:latin typeface="Arial"/>
                <a:ea typeface="+mn-lt"/>
                <a:cs typeface="Arial"/>
              </a:rPr>
              <a:t>Focus Area B: Community Engagement and Partnerships</a:t>
            </a:r>
            <a:endParaRPr lang="en-US">
              <a:latin typeface="Arial"/>
              <a:cs typeface="Arial"/>
            </a:endParaRPr>
          </a:p>
          <a:p>
            <a:pPr lvl="1">
              <a:buFont typeface="Arial" panose="020B0604020202020204" pitchFamily="34" charset="0"/>
              <a:buChar char="‒"/>
            </a:pPr>
            <a:r>
              <a:rPr lang="en-US">
                <a:latin typeface="Arial"/>
                <a:ea typeface="+mn-lt"/>
                <a:cs typeface="Arial"/>
              </a:rPr>
              <a:t>Focus Area C: Workforce Recruitment and Professional Learning</a:t>
            </a:r>
            <a:endParaRPr lang="en-US">
              <a:latin typeface="Arial"/>
              <a:cs typeface="Arial"/>
            </a:endParaRPr>
          </a:p>
          <a:p>
            <a:pPr lvl="1">
              <a:buFont typeface="Arial" panose="020B0604020202020204" pitchFamily="34" charset="0"/>
              <a:buChar char="‒"/>
            </a:pPr>
            <a:r>
              <a:rPr lang="en-US">
                <a:latin typeface="Arial"/>
                <a:ea typeface="+mn-lt"/>
                <a:cs typeface="Arial"/>
              </a:rPr>
              <a:t>Focus Area D: Curriculum and Instruction</a:t>
            </a:r>
            <a:endParaRPr lang="en-US">
              <a:latin typeface="Arial"/>
              <a:cs typeface="Arial"/>
            </a:endParaRPr>
          </a:p>
          <a:p>
            <a:pPr lvl="1">
              <a:buFont typeface="Arial" panose="020B0604020202020204" pitchFamily="34" charset="0"/>
              <a:buChar char="‒"/>
            </a:pPr>
            <a:r>
              <a:rPr lang="en-US">
                <a:latin typeface="Arial"/>
                <a:ea typeface="+mn-lt"/>
                <a:cs typeface="Arial"/>
              </a:rPr>
              <a:t>Focus Area E: District Facilities, Services, and Operations</a:t>
            </a:r>
            <a:endParaRPr lang="en-US">
              <a:latin typeface="Arial"/>
              <a:cs typeface="Arial"/>
            </a:endParaRPr>
          </a:p>
          <a:p>
            <a:r>
              <a:rPr lang="en-US">
                <a:latin typeface="Arial"/>
                <a:cs typeface="Arial"/>
              </a:rPr>
              <a:t>Appendix I: Definitions</a:t>
            </a:r>
          </a:p>
          <a:p>
            <a:r>
              <a:rPr lang="en-US">
                <a:latin typeface="Arial"/>
                <a:cs typeface="Arial"/>
              </a:rPr>
              <a:t>Appendix II: Additional Optional Deeper Planning Questions for Each Focus Area</a:t>
            </a:r>
          </a:p>
          <a:p>
            <a:endParaRPr lang="en-US">
              <a:latin typeface="Arial"/>
              <a:cs typeface="Arial"/>
            </a:endParaRPr>
          </a:p>
        </p:txBody>
      </p:sp>
      <p:sp>
        <p:nvSpPr>
          <p:cNvPr id="4" name="Slide Number Placeholder 3">
            <a:extLst>
              <a:ext uri="{FF2B5EF4-FFF2-40B4-BE49-F238E27FC236}">
                <a16:creationId xmlns:a16="http://schemas.microsoft.com/office/drawing/2014/main" id="{64B5EF8C-E796-4047-90DF-EB885DE08970}"/>
              </a:ext>
            </a:extLst>
          </p:cNvPr>
          <p:cNvSpPr>
            <a:spLocks noGrp="1"/>
          </p:cNvSpPr>
          <p:nvPr>
            <p:ph type="sldNum" idx="12"/>
          </p:nvPr>
        </p:nvSpPr>
        <p:spPr>
          <a:xfrm>
            <a:off x="10333973" y="6172200"/>
            <a:ext cx="1553227" cy="566803"/>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18</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05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B271-94DC-4BBD-95BC-C7C786702229}"/>
              </a:ext>
            </a:extLst>
          </p:cNvPr>
          <p:cNvSpPr>
            <a:spLocks noGrp="1"/>
          </p:cNvSpPr>
          <p:nvPr>
            <p:ph type="title"/>
          </p:nvPr>
        </p:nvSpPr>
        <p:spPr>
          <a:xfrm>
            <a:off x="152400" y="87682"/>
            <a:ext cx="11887200" cy="1340285"/>
          </a:xfrm>
        </p:spPr>
        <p:txBody>
          <a:bodyPr>
            <a:normAutofit/>
          </a:bodyPr>
          <a:lstStyle/>
          <a:p>
            <a:r>
              <a:rPr lang="en-US" sz="4000" b="1">
                <a:cs typeface="Arial"/>
              </a:rPr>
              <a:t>Joint Plan</a:t>
            </a:r>
          </a:p>
        </p:txBody>
      </p:sp>
      <p:sp>
        <p:nvSpPr>
          <p:cNvPr id="3" name="Content Placeholder 2">
            <a:extLst>
              <a:ext uri="{FF2B5EF4-FFF2-40B4-BE49-F238E27FC236}">
                <a16:creationId xmlns:a16="http://schemas.microsoft.com/office/drawing/2014/main" id="{29E9B318-F582-479B-BCC0-FA6214C88F46}"/>
              </a:ext>
            </a:extLst>
          </p:cNvPr>
          <p:cNvSpPr>
            <a:spLocks noGrp="1"/>
          </p:cNvSpPr>
          <p:nvPr>
            <p:ph idx="1"/>
          </p:nvPr>
        </p:nvSpPr>
        <p:spPr>
          <a:xfrm>
            <a:off x="114821" y="1464038"/>
            <a:ext cx="11887200" cy="5015901"/>
          </a:xfrm>
        </p:spPr>
        <p:txBody>
          <a:bodyPr vert="horz" lIns="91440" tIns="45720" rIns="91440" bIns="45720" rtlCol="0" anchor="t">
            <a:normAutofit/>
          </a:bodyPr>
          <a:lstStyle/>
          <a:p>
            <a:r>
              <a:rPr lang="en-US" sz="3000">
                <a:latin typeface="Arial"/>
                <a:cs typeface="Arial"/>
              </a:rPr>
              <a:t>LEAs are permitted to partner in creating a joint UPK plan and may submit the same plan for multiple LEAs</a:t>
            </a:r>
          </a:p>
          <a:p>
            <a:r>
              <a:rPr lang="en-US" sz="3000">
                <a:latin typeface="Arial"/>
                <a:cs typeface="Arial"/>
              </a:rPr>
              <a:t>LEAs may partner with their county office of education (COEs) to create a single, countywide plan</a:t>
            </a:r>
          </a:p>
          <a:p>
            <a:r>
              <a:rPr lang="en-US" sz="3000">
                <a:latin typeface="Arial"/>
                <a:cs typeface="Arial"/>
              </a:rPr>
              <a:t>Small and rural LEAs are strongly encouraged to create a joint UPK plan including non-district learning programs</a:t>
            </a:r>
            <a:endParaRPr lang="en-US" sz="3000">
              <a:latin typeface="Arial"/>
              <a:ea typeface="+mn-lt"/>
              <a:cs typeface="+mn-lt"/>
            </a:endParaRPr>
          </a:p>
          <a:p>
            <a:r>
              <a:rPr lang="en-US" sz="3000">
                <a:latin typeface="Arial"/>
                <a:ea typeface="+mn-lt"/>
                <a:cs typeface="+mn-lt"/>
              </a:rPr>
              <a:t>Plans should be developed in conjunction with CSPP, Head Start, other preschool programs, and early learning and care providers </a:t>
            </a:r>
            <a:endParaRPr lang="en-US" sz="3000">
              <a:latin typeface="Arial"/>
              <a:cs typeface="Calibri"/>
            </a:endParaRPr>
          </a:p>
        </p:txBody>
      </p:sp>
      <p:sp>
        <p:nvSpPr>
          <p:cNvPr id="4" name="Slide Number Placeholder 3">
            <a:extLst>
              <a:ext uri="{FF2B5EF4-FFF2-40B4-BE49-F238E27FC236}">
                <a16:creationId xmlns:a16="http://schemas.microsoft.com/office/drawing/2014/main" id="{1B26D95D-CB7F-4617-90BB-68B169F127BF}"/>
              </a:ext>
            </a:extLst>
          </p:cNvPr>
          <p:cNvSpPr>
            <a:spLocks noGrp="1"/>
          </p:cNvSpPr>
          <p:nvPr>
            <p:ph type="sldNum" idx="12"/>
          </p:nvPr>
        </p:nvSpPr>
        <p:spPr>
          <a:xfrm>
            <a:off x="10371551" y="6172200"/>
            <a:ext cx="1515649" cy="441542"/>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19</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08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4400" b="1">
                <a:latin typeface="Arial"/>
                <a:cs typeface="Calibri"/>
              </a:rPr>
              <a:t>Welcome and </a:t>
            </a:r>
            <a:r>
              <a:rPr lang="en-US" sz="4400">
                <a:latin typeface="Arial"/>
                <a:cs typeface="Calibri"/>
              </a:rPr>
              <a:t>Introductions</a:t>
            </a:r>
            <a:endParaRPr lang="en-US" sz="4400" b="1">
              <a:latin typeface="Arial"/>
              <a:cs typeface="Calibri"/>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6" name="Slide Number Placeholder 5">
            <a:extLst>
              <a:ext uri="{FF2B5EF4-FFF2-40B4-BE49-F238E27FC236}">
                <a16:creationId xmlns:a16="http://schemas.microsoft.com/office/drawing/2014/main" id="{73D4E30B-7D8E-43F8-8C45-AC156E7F4AB3}"/>
              </a:ext>
            </a:extLst>
          </p:cNvPr>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161640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5B52-1F81-4FCA-9458-72FA3F1F7DD6}"/>
              </a:ext>
            </a:extLst>
          </p:cNvPr>
          <p:cNvSpPr>
            <a:spLocks noGrp="1"/>
          </p:cNvSpPr>
          <p:nvPr>
            <p:ph type="title"/>
          </p:nvPr>
        </p:nvSpPr>
        <p:spPr>
          <a:xfrm>
            <a:off x="567446" y="2422188"/>
            <a:ext cx="4841132" cy="2013624"/>
          </a:xfrm>
        </p:spPr>
        <p:txBody>
          <a:bodyPr>
            <a:normAutofit fontScale="90000"/>
          </a:bodyPr>
          <a:lstStyle/>
          <a:p>
            <a:r>
              <a:rPr lang="en-US" sz="4900" b="1" dirty="0">
                <a:latin typeface="Arial" panose="020B0604020202020204" pitchFamily="34" charset="0"/>
                <a:cs typeface="Arial" panose="020B0604020202020204" pitchFamily="34" charset="0"/>
              </a:rPr>
              <a:t>Projected</a:t>
            </a:r>
            <a:r>
              <a:rPr lang="en-US" b="1" dirty="0">
                <a:latin typeface="Arial" panose="020B0604020202020204" pitchFamily="34" charset="0"/>
                <a:cs typeface="Arial" panose="020B0604020202020204" pitchFamily="34" charset="0"/>
              </a:rPr>
              <a:t> Enrollment and Needs Assessment</a:t>
            </a:r>
            <a:endParaRPr lang="en-US" dirty="0"/>
          </a:p>
        </p:txBody>
      </p:sp>
      <p:pic>
        <p:nvPicPr>
          <p:cNvPr id="7" name="Content Placeholder 6" descr="A child, facing forward, smiling, sitting on a desk with a crayon in hands and open notebook .">
            <a:extLst>
              <a:ext uri="{FF2B5EF4-FFF2-40B4-BE49-F238E27FC236}">
                <a16:creationId xmlns:a16="http://schemas.microsoft.com/office/drawing/2014/main" id="{28C22F54-D23A-430E-9057-8A1DC87B6D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72016" y="408801"/>
            <a:ext cx="5976144" cy="476792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BDCD076E-F8D5-47D2-B3C6-62AFEB57093C}"/>
              </a:ext>
            </a:extLst>
          </p:cNvPr>
          <p:cNvSpPr>
            <a:spLocks noGrp="1"/>
          </p:cNvSpPr>
          <p:nvPr>
            <p:ph sz="half" idx="2"/>
          </p:nvPr>
        </p:nvSpPr>
        <p:spPr>
          <a:xfrm>
            <a:off x="5972016" y="5359129"/>
            <a:ext cx="5852160" cy="813071"/>
          </a:xfrm>
        </p:spPr>
        <p:txBody>
          <a:bodyPr/>
          <a:lstStyle/>
          <a:p>
            <a:pPr marL="0" indent="0">
              <a:buNone/>
            </a:pPr>
            <a:r>
              <a:rPr lang="en-US" sz="2400" dirty="0">
                <a:latin typeface="Arial"/>
                <a:cs typeface="Calibri"/>
              </a:rPr>
              <a:t>Photo Credit: Ford and Shannon Transitional Kindergarten; Richmond, CA</a:t>
            </a:r>
          </a:p>
          <a:p>
            <a:endParaRPr lang="en-US" dirty="0"/>
          </a:p>
        </p:txBody>
      </p:sp>
      <p:sp>
        <p:nvSpPr>
          <p:cNvPr id="5" name="Slide Number Placeholder 4">
            <a:extLst>
              <a:ext uri="{FF2B5EF4-FFF2-40B4-BE49-F238E27FC236}">
                <a16:creationId xmlns:a16="http://schemas.microsoft.com/office/drawing/2014/main" id="{204DB322-B404-400A-8C7A-BE59ADC69AEF}"/>
              </a:ext>
            </a:extLst>
          </p:cNvPr>
          <p:cNvSpPr>
            <a:spLocks noGrp="1"/>
          </p:cNvSpPr>
          <p:nvPr>
            <p:ph type="sldNum" idx="12"/>
          </p:nvPr>
        </p:nvSpPr>
        <p:spPr>
          <a:xfrm>
            <a:off x="10988211" y="6323276"/>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25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2DA3-DCA8-48E4-AA86-03EBB0C5653B}"/>
              </a:ext>
            </a:extLst>
          </p:cNvPr>
          <p:cNvSpPr>
            <a:spLocks noGrp="1"/>
          </p:cNvSpPr>
          <p:nvPr>
            <p:ph type="title"/>
          </p:nvPr>
        </p:nvSpPr>
        <p:spPr>
          <a:xfrm>
            <a:off x="152400" y="-126459"/>
            <a:ext cx="11887200" cy="1325563"/>
          </a:xfrm>
        </p:spPr>
        <p:txBody>
          <a:bodyPr>
            <a:normAutofit/>
          </a:bodyPr>
          <a:lstStyle/>
          <a:p>
            <a:r>
              <a:rPr lang="en-US" sz="3600" b="1" dirty="0">
                <a:latin typeface="Arial" panose="020B0604020202020204" pitchFamily="34" charset="0"/>
                <a:ea typeface="+mj-lt"/>
                <a:cs typeface="Arial" panose="020B0604020202020204" pitchFamily="34" charset="0"/>
              </a:rPr>
              <a:t>TK Eligibility and Ratios by School Year</a:t>
            </a:r>
            <a:endParaRPr lang="en-US" sz="3600" dirty="0"/>
          </a:p>
        </p:txBody>
      </p:sp>
      <p:graphicFrame>
        <p:nvGraphicFramePr>
          <p:cNvPr id="6" name="Content Placeholder 5">
            <a:extLst>
              <a:ext uri="{FF2B5EF4-FFF2-40B4-BE49-F238E27FC236}">
                <a16:creationId xmlns:a16="http://schemas.microsoft.com/office/drawing/2014/main" id="{3B9D472E-1942-4F64-A20F-94A36AC5770C}"/>
              </a:ext>
            </a:extLst>
          </p:cNvPr>
          <p:cNvGraphicFramePr>
            <a:graphicFrameLocks noGrp="1"/>
          </p:cNvGraphicFramePr>
          <p:nvPr>
            <p:ph sz="half" idx="1"/>
            <p:extLst>
              <p:ext uri="{D42A27DB-BD31-4B8C-83A1-F6EECF244321}">
                <p14:modId xmlns:p14="http://schemas.microsoft.com/office/powerpoint/2010/main" val="971589914"/>
              </p:ext>
            </p:extLst>
          </p:nvPr>
        </p:nvGraphicFramePr>
        <p:xfrm>
          <a:off x="152399" y="818982"/>
          <a:ext cx="11877924" cy="5214011"/>
        </p:xfrm>
        <a:graphic>
          <a:graphicData uri="http://schemas.openxmlformats.org/drawingml/2006/table">
            <a:tbl>
              <a:tblPr firstRow="1" bandRow="1">
                <a:tableStyleId>{5C22544A-7EE6-4342-B048-85BDC9FD1C3A}</a:tableStyleId>
              </a:tblPr>
              <a:tblGrid>
                <a:gridCol w="2240944">
                  <a:extLst>
                    <a:ext uri="{9D8B030D-6E8A-4147-A177-3AD203B41FA5}">
                      <a16:colId xmlns:a16="http://schemas.microsoft.com/office/drawing/2014/main" val="1619423886"/>
                    </a:ext>
                  </a:extLst>
                </a:gridCol>
                <a:gridCol w="3101008">
                  <a:extLst>
                    <a:ext uri="{9D8B030D-6E8A-4147-A177-3AD203B41FA5}">
                      <a16:colId xmlns:a16="http://schemas.microsoft.com/office/drawing/2014/main" val="1482748104"/>
                    </a:ext>
                  </a:extLst>
                </a:gridCol>
                <a:gridCol w="3331597">
                  <a:extLst>
                    <a:ext uri="{9D8B030D-6E8A-4147-A177-3AD203B41FA5}">
                      <a16:colId xmlns:a16="http://schemas.microsoft.com/office/drawing/2014/main" val="3798574342"/>
                    </a:ext>
                  </a:extLst>
                </a:gridCol>
                <a:gridCol w="3204375">
                  <a:extLst>
                    <a:ext uri="{9D8B030D-6E8A-4147-A177-3AD203B41FA5}">
                      <a16:colId xmlns:a16="http://schemas.microsoft.com/office/drawing/2014/main" val="1866842426"/>
                    </a:ext>
                  </a:extLst>
                </a:gridCol>
              </a:tblGrid>
              <a:tr h="749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Arial"/>
                          <a:ea typeface="+mn-ea"/>
                          <a:cs typeface="+mn-cs"/>
                        </a:rPr>
                        <a:t>Type of Requirement</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2021–22</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2022–23</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2023–24</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52218083"/>
                  </a:ext>
                </a:extLst>
              </a:tr>
              <a:tr h="2767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Arial"/>
                        </a:rPr>
                        <a:t>Eligibility</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Aft>
                          <a:spcPts val="0"/>
                        </a:spcAft>
                      </a:pPr>
                      <a:r>
                        <a:rPr lang="en-US" sz="2400" dirty="0">
                          <a:solidFill>
                            <a:schemeClr val="tx1"/>
                          </a:solidFill>
                          <a:effectLst/>
                          <a:latin typeface="Arial"/>
                        </a:rPr>
                        <a:t>Turn five between</a:t>
                      </a:r>
                    </a:p>
                    <a:p>
                      <a:pPr>
                        <a:spcAft>
                          <a:spcPts val="0"/>
                        </a:spcAft>
                      </a:pPr>
                      <a:r>
                        <a:rPr lang="en-US" sz="2400" dirty="0">
                          <a:solidFill>
                            <a:schemeClr val="tx1"/>
                          </a:solidFill>
                          <a:effectLst/>
                          <a:latin typeface="Arial"/>
                        </a:rPr>
                        <a:t>September 2 and</a:t>
                      </a:r>
                    </a:p>
                    <a:p>
                      <a:pPr>
                        <a:spcAft>
                          <a:spcPts val="0"/>
                        </a:spcAft>
                      </a:pPr>
                      <a:r>
                        <a:rPr lang="en-US" sz="2400" dirty="0">
                          <a:solidFill>
                            <a:schemeClr val="tx1"/>
                          </a:solidFill>
                          <a:effectLst/>
                          <a:latin typeface="Arial"/>
                        </a:rPr>
                        <a:t>December 2; at LEA discretion, turn five between December 3 and the end of the school year</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2400" dirty="0">
                          <a:solidFill>
                            <a:schemeClr val="tx1"/>
                          </a:solidFill>
                          <a:effectLst/>
                          <a:latin typeface="Arial"/>
                        </a:rPr>
                        <a:t>Turn five between</a:t>
                      </a:r>
                    </a:p>
                    <a:p>
                      <a:pPr>
                        <a:spcAft>
                          <a:spcPts val="0"/>
                        </a:spcAft>
                      </a:pPr>
                      <a:r>
                        <a:rPr lang="en-US" sz="2400" dirty="0">
                          <a:solidFill>
                            <a:schemeClr val="tx1"/>
                          </a:solidFill>
                          <a:effectLst/>
                          <a:latin typeface="Arial"/>
                        </a:rPr>
                        <a:t>September 2 and</a:t>
                      </a:r>
                    </a:p>
                    <a:p>
                      <a:pPr>
                        <a:spcAft>
                          <a:spcPts val="0"/>
                        </a:spcAft>
                      </a:pPr>
                      <a:r>
                        <a:rPr lang="en-US" sz="2400" dirty="0">
                          <a:solidFill>
                            <a:schemeClr val="tx1"/>
                          </a:solidFill>
                          <a:effectLst/>
                          <a:latin typeface="Arial"/>
                        </a:rPr>
                        <a:t>February 2; at LEA discretion, turn five between February 3 and the end of the school year</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2400" dirty="0">
                          <a:solidFill>
                            <a:schemeClr val="tx1"/>
                          </a:solidFill>
                          <a:effectLst/>
                          <a:latin typeface="Arial"/>
                        </a:rPr>
                        <a:t>Turn five between</a:t>
                      </a:r>
                    </a:p>
                    <a:p>
                      <a:pPr>
                        <a:spcAft>
                          <a:spcPts val="0"/>
                        </a:spcAft>
                      </a:pPr>
                      <a:r>
                        <a:rPr lang="en-US" sz="2400" dirty="0">
                          <a:solidFill>
                            <a:schemeClr val="tx1"/>
                          </a:solidFill>
                          <a:effectLst/>
                          <a:latin typeface="Arial"/>
                        </a:rPr>
                        <a:t>September 2 and April 2; at LEA discretion, turn five between April 3 and the end of the school year</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733899"/>
                  </a:ext>
                </a:extLst>
              </a:tr>
              <a:tr h="1086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Arial"/>
                        </a:rPr>
                        <a:t>Ratios</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Not specified</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1:12</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1:10 (</a:t>
                      </a:r>
                      <a:r>
                        <a:rPr lang="en-US" sz="2400" b="1" dirty="0">
                          <a:latin typeface="Arial"/>
                        </a:rPr>
                        <a:t>Subject to future legislative appropriation</a:t>
                      </a:r>
                      <a:r>
                        <a:rPr lang="en-US" sz="2400" dirty="0">
                          <a:latin typeface="Arial"/>
                        </a:rPr>
                        <a:t>)</a:t>
                      </a:r>
                      <a:endParaRPr lang="en-US" sz="2400" dirty="0">
                        <a:solidFill>
                          <a:schemeClr val="tx1"/>
                        </a:solidFill>
                        <a:effectLst/>
                        <a:latin typeface="Arial"/>
                      </a:endParaRP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4906"/>
                  </a:ext>
                </a:extLst>
              </a:tr>
              <a:tr h="414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Arial"/>
                        </a:rPr>
                        <a:t>Class Size</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24</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24</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24</a:t>
                      </a:r>
                    </a:p>
                  </a:txBody>
                  <a:tcPr marL="84057" marR="84057" marT="42029" marB="420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3595034"/>
                  </a:ext>
                </a:extLst>
              </a:tr>
            </a:tbl>
          </a:graphicData>
        </a:graphic>
      </p:graphicFrame>
      <p:sp>
        <p:nvSpPr>
          <p:cNvPr id="5" name="Slide Number Placeholder 4">
            <a:extLst>
              <a:ext uri="{FF2B5EF4-FFF2-40B4-BE49-F238E27FC236}">
                <a16:creationId xmlns:a16="http://schemas.microsoft.com/office/drawing/2014/main" id="{B5EFFF01-D39E-432C-A85E-21B560440EBB}"/>
              </a:ext>
            </a:extLst>
          </p:cNvPr>
          <p:cNvSpPr>
            <a:spLocks noGrp="1"/>
          </p:cNvSpPr>
          <p:nvPr>
            <p:ph type="sldNum" idx="12"/>
          </p:nvPr>
        </p:nvSpPr>
        <p:spPr>
          <a:xfrm>
            <a:off x="11043870" y="6339178"/>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738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1F52-FE6B-41A4-91DB-D85F7603CD45}"/>
              </a:ext>
            </a:extLst>
          </p:cNvPr>
          <p:cNvSpPr>
            <a:spLocks noGrp="1"/>
          </p:cNvSpPr>
          <p:nvPr>
            <p:ph type="title"/>
          </p:nvPr>
        </p:nvSpPr>
        <p:spPr>
          <a:xfrm>
            <a:off x="152400" y="0"/>
            <a:ext cx="11887200" cy="1325563"/>
          </a:xfrm>
        </p:spPr>
        <p:txBody>
          <a:bodyPr>
            <a:normAutofit/>
          </a:bodyPr>
          <a:lstStyle/>
          <a:p>
            <a:r>
              <a:rPr lang="en-US" sz="3600" b="1" dirty="0">
                <a:solidFill>
                  <a:srgbClr val="FFFFFF"/>
                </a:solidFill>
                <a:latin typeface="Arial" panose="020B0604020202020204" pitchFamily="34" charset="0"/>
                <a:cs typeface="Arial" panose="020B0604020202020204" pitchFamily="34" charset="0"/>
              </a:rPr>
              <a:t>TK Eligibility and Ratios by School Year (2)</a:t>
            </a:r>
            <a:endParaRPr lang="en-US" sz="3600"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4EBCF1A1-5BD1-432B-A004-A63A110B322F}"/>
              </a:ext>
            </a:extLst>
          </p:cNvPr>
          <p:cNvGraphicFramePr>
            <a:graphicFrameLocks noGrp="1"/>
          </p:cNvGraphicFramePr>
          <p:nvPr>
            <p:ph sz="half" idx="1"/>
            <p:extLst>
              <p:ext uri="{D42A27DB-BD31-4B8C-83A1-F6EECF244321}">
                <p14:modId xmlns:p14="http://schemas.microsoft.com/office/powerpoint/2010/main" val="4106619739"/>
              </p:ext>
            </p:extLst>
          </p:nvPr>
        </p:nvGraphicFramePr>
        <p:xfrm>
          <a:off x="405517" y="1074117"/>
          <a:ext cx="11187485" cy="4611174"/>
        </p:xfrm>
        <a:graphic>
          <a:graphicData uri="http://schemas.openxmlformats.org/drawingml/2006/table">
            <a:tbl>
              <a:tblPr firstRow="1" bandRow="1">
                <a:tableStyleId>{5C22544A-7EE6-4342-B048-85BDC9FD1C3A}</a:tableStyleId>
              </a:tblPr>
              <a:tblGrid>
                <a:gridCol w="2186608">
                  <a:extLst>
                    <a:ext uri="{9D8B030D-6E8A-4147-A177-3AD203B41FA5}">
                      <a16:colId xmlns:a16="http://schemas.microsoft.com/office/drawing/2014/main" val="2182376836"/>
                    </a:ext>
                  </a:extLst>
                </a:gridCol>
                <a:gridCol w="4579952">
                  <a:extLst>
                    <a:ext uri="{9D8B030D-6E8A-4147-A177-3AD203B41FA5}">
                      <a16:colId xmlns:a16="http://schemas.microsoft.com/office/drawing/2014/main" val="592106276"/>
                    </a:ext>
                  </a:extLst>
                </a:gridCol>
                <a:gridCol w="4420925">
                  <a:extLst>
                    <a:ext uri="{9D8B030D-6E8A-4147-A177-3AD203B41FA5}">
                      <a16:colId xmlns:a16="http://schemas.microsoft.com/office/drawing/2014/main" val="1342622082"/>
                    </a:ext>
                  </a:extLst>
                </a:gridCol>
              </a:tblGrid>
              <a:tr h="679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Type of Requirement</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2024–25</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2025–26</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736572"/>
                  </a:ext>
                </a:extLst>
              </a:tr>
              <a:tr h="1552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Arial"/>
                        </a:rPr>
                        <a:t>Eligibility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Aft>
                          <a:spcPts val="0"/>
                        </a:spcAft>
                      </a:pPr>
                      <a:r>
                        <a:rPr lang="en-US" sz="2400" dirty="0">
                          <a:solidFill>
                            <a:schemeClr val="tx1"/>
                          </a:solidFill>
                          <a:effectLst/>
                          <a:latin typeface="Arial"/>
                        </a:rPr>
                        <a:t>Turn five between</a:t>
                      </a:r>
                    </a:p>
                    <a:p>
                      <a:pPr>
                        <a:spcAft>
                          <a:spcPts val="0"/>
                        </a:spcAft>
                      </a:pPr>
                      <a:r>
                        <a:rPr lang="en-US" sz="2400" dirty="0">
                          <a:solidFill>
                            <a:schemeClr val="tx1"/>
                          </a:solidFill>
                          <a:effectLst/>
                          <a:latin typeface="Arial"/>
                        </a:rPr>
                        <a:t>September 2 and June 2; at district discretion, turn five between June 3 and the end of the school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2400" dirty="0">
                          <a:solidFill>
                            <a:schemeClr val="tx1"/>
                          </a:solidFill>
                          <a:effectLst/>
                          <a:latin typeface="Arial"/>
                        </a:rPr>
                        <a:t>Turn four by </a:t>
                      </a:r>
                    </a:p>
                    <a:p>
                      <a:pPr>
                        <a:spcAft>
                          <a:spcPts val="0"/>
                        </a:spcAft>
                      </a:pPr>
                      <a:r>
                        <a:rPr lang="en-US" sz="2400" dirty="0">
                          <a:solidFill>
                            <a:schemeClr val="tx1"/>
                          </a:solidFill>
                          <a:effectLst/>
                          <a:latin typeface="Arial"/>
                        </a:rPr>
                        <a:t>September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152557"/>
                  </a:ext>
                </a:extLst>
              </a:tr>
              <a:tr h="679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Arial"/>
                        </a:rPr>
                        <a:t>Ratios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1:10 (</a:t>
                      </a:r>
                      <a:r>
                        <a:rPr lang="en-US" sz="2400" b="1" dirty="0">
                          <a:latin typeface="Arial"/>
                        </a:rPr>
                        <a:t>Subject to future legislative appropriation</a:t>
                      </a:r>
                      <a:r>
                        <a:rPr lang="en-US" sz="2400" dirty="0">
                          <a:latin typeface="Arial"/>
                        </a:rPr>
                        <a:t>)</a:t>
                      </a:r>
                      <a:endParaRPr lang="en-US" sz="2400" dirty="0">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1:10 (</a:t>
                      </a:r>
                      <a:r>
                        <a:rPr lang="en-US" sz="2400" b="1" dirty="0">
                          <a:latin typeface="Arial"/>
                        </a:rPr>
                        <a:t>Subject to future legislative appropriation</a:t>
                      </a:r>
                      <a:r>
                        <a:rPr lang="en-US" sz="2400" dirty="0">
                          <a:latin typeface="Arial"/>
                        </a:rPr>
                        <a:t>)</a:t>
                      </a:r>
                      <a:endParaRPr lang="en-US" sz="2400" dirty="0">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08462"/>
                  </a:ext>
                </a:extLst>
              </a:tr>
              <a:tr h="679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Arial"/>
                        </a:rPr>
                        <a:t>Class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Aria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0557583"/>
                  </a:ext>
                </a:extLst>
              </a:tr>
            </a:tbl>
          </a:graphicData>
        </a:graphic>
      </p:graphicFrame>
      <p:sp>
        <p:nvSpPr>
          <p:cNvPr id="5" name="Slide Number Placeholder 4">
            <a:extLst>
              <a:ext uri="{FF2B5EF4-FFF2-40B4-BE49-F238E27FC236}">
                <a16:creationId xmlns:a16="http://schemas.microsoft.com/office/drawing/2014/main" id="{C3DF5E87-5C49-47A2-8D38-46191C15CBA9}"/>
              </a:ext>
            </a:extLst>
          </p:cNvPr>
          <p:cNvSpPr>
            <a:spLocks noGrp="1"/>
          </p:cNvSpPr>
          <p:nvPr>
            <p:ph type="sldNum" idx="12"/>
          </p:nvPr>
        </p:nvSpPr>
        <p:spPr>
          <a:xfrm>
            <a:off x="11020017" y="6347129"/>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49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48C4-5FD8-47C4-9AF0-B56404007950}"/>
              </a:ext>
            </a:extLst>
          </p:cNvPr>
          <p:cNvSpPr>
            <a:spLocks noGrp="1"/>
          </p:cNvSpPr>
          <p:nvPr>
            <p:ph type="title"/>
          </p:nvPr>
        </p:nvSpPr>
        <p:spPr>
          <a:xfrm>
            <a:off x="79948" y="146013"/>
            <a:ext cx="12112052" cy="738449"/>
          </a:xfrm>
        </p:spPr>
        <p:txBody>
          <a:bodyPr vert="horz" lIns="91440" tIns="45720" rIns="91440" bIns="45720" rtlCol="0" anchor="ctr">
            <a:noAutofit/>
          </a:bodyPr>
          <a:lstStyle/>
          <a:p>
            <a:r>
              <a:rPr lang="en-US" sz="4000" b="1">
                <a:ea typeface="+mj-lt"/>
                <a:cs typeface="+mj-lt"/>
              </a:rPr>
              <a:t>Data</a:t>
            </a:r>
            <a:endParaRPr lang="en-US" sz="4000">
              <a:cs typeface="Arial"/>
            </a:endParaRPr>
          </a:p>
        </p:txBody>
      </p:sp>
      <p:sp>
        <p:nvSpPr>
          <p:cNvPr id="3" name="Content Placeholder 2">
            <a:extLst>
              <a:ext uri="{FF2B5EF4-FFF2-40B4-BE49-F238E27FC236}">
                <a16:creationId xmlns:a16="http://schemas.microsoft.com/office/drawing/2014/main" id="{530612D7-D683-41AF-8FB4-1C90B0F91435}"/>
              </a:ext>
            </a:extLst>
          </p:cNvPr>
          <p:cNvSpPr>
            <a:spLocks noGrp="1"/>
          </p:cNvSpPr>
          <p:nvPr>
            <p:ph idx="1"/>
          </p:nvPr>
        </p:nvSpPr>
        <p:spPr>
          <a:xfrm>
            <a:off x="0" y="963828"/>
            <a:ext cx="11887200" cy="5015901"/>
          </a:xfrm>
        </p:spPr>
        <p:txBody>
          <a:bodyPr vert="horz" lIns="91440" tIns="45720" rIns="91440" bIns="45720" rtlCol="0" anchor="t">
            <a:noAutofit/>
          </a:bodyPr>
          <a:lstStyle/>
          <a:p>
            <a:pPr marL="0" indent="0">
              <a:spcAft>
                <a:spcPts val="1200"/>
              </a:spcAft>
              <a:buNone/>
            </a:pPr>
            <a:r>
              <a:rPr lang="en-US" sz="3000" b="1">
                <a:latin typeface="Arial"/>
                <a:ea typeface="+mn-lt"/>
                <a:cs typeface="Arial"/>
              </a:rPr>
              <a:t>To develop enrollment projections, LEAs could use the following:</a:t>
            </a:r>
            <a:endParaRPr lang="en-US" sz="3000" b="1">
              <a:latin typeface="Arial"/>
              <a:cs typeface="Arial"/>
            </a:endParaRPr>
          </a:p>
          <a:p>
            <a:pPr lvl="1" indent="-514350">
              <a:spcAft>
                <a:spcPts val="1200"/>
              </a:spcAft>
              <a:buAutoNum type="arabicPeriod"/>
            </a:pPr>
            <a:r>
              <a:rPr lang="en-US">
                <a:latin typeface="Arial"/>
                <a:ea typeface="+mn-lt"/>
                <a:cs typeface="Arial"/>
              </a:rPr>
              <a:t>TK and kindergarten census day and cumulative enrollment counts from 2013–2019 as reported to the CDE.  </a:t>
            </a:r>
            <a:endParaRPr lang="en-US">
              <a:latin typeface="Arial"/>
              <a:cs typeface="Arial"/>
            </a:endParaRPr>
          </a:p>
          <a:p>
            <a:pPr lvl="1" indent="-514350">
              <a:spcAft>
                <a:spcPts val="1200"/>
              </a:spcAft>
              <a:buAutoNum type="arabicPeriod"/>
            </a:pPr>
            <a:r>
              <a:rPr lang="en-US">
                <a:latin typeface="Arial"/>
                <a:ea typeface="+mn-lt"/>
                <a:cs typeface="Arial"/>
              </a:rPr>
              <a:t>Count of births in each ZIP Code in California as reported by the California Department of Health and Human Services; estimated counts of births in each LEA from 2013–2019; and estimated count of births in each LEA: 3, 4, 5, and 6 years prior to 2013–2026.</a:t>
            </a:r>
            <a:endParaRPr lang="en-US">
              <a:latin typeface="Arial"/>
              <a:cs typeface="Arial"/>
            </a:endParaRPr>
          </a:p>
          <a:p>
            <a:pPr lvl="1" indent="-514350">
              <a:spcAft>
                <a:spcPts val="1200"/>
              </a:spcAft>
              <a:buAutoNum type="arabicPeriod"/>
            </a:pPr>
            <a:r>
              <a:rPr lang="en-US">
                <a:latin typeface="Arial"/>
                <a:ea typeface="+mn-lt"/>
                <a:cs typeface="Arial"/>
              </a:rPr>
              <a:t>Estimated population of 3-, 4-, 5-, and 6-year-old children for each county from 2013–2026 produced by the California Department of Finance.</a:t>
            </a:r>
            <a:endParaRPr lang="en-US">
              <a:latin typeface="Arial"/>
              <a:cs typeface="Arial"/>
            </a:endParaRPr>
          </a:p>
          <a:p>
            <a:endParaRPr lang="en-US" sz="2800">
              <a:latin typeface="Arial"/>
              <a:cs typeface="Arial"/>
            </a:endParaRPr>
          </a:p>
        </p:txBody>
      </p:sp>
      <p:sp>
        <p:nvSpPr>
          <p:cNvPr id="4" name="Slide Number Placeholder 3">
            <a:extLst>
              <a:ext uri="{FF2B5EF4-FFF2-40B4-BE49-F238E27FC236}">
                <a16:creationId xmlns:a16="http://schemas.microsoft.com/office/drawing/2014/main" id="{47576FF7-0A7D-4A74-9574-B99751587057}"/>
              </a:ext>
            </a:extLst>
          </p:cNvPr>
          <p:cNvSpPr>
            <a:spLocks noGrp="1"/>
          </p:cNvSpPr>
          <p:nvPr>
            <p:ph type="sldNum" idx="12"/>
          </p:nvPr>
        </p:nvSpPr>
        <p:spPr>
          <a:xfrm>
            <a:off x="10521863" y="6172200"/>
            <a:ext cx="1365337" cy="5166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23</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9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A20A-E459-48CA-A4CE-C60EE2141AAC}"/>
              </a:ext>
            </a:extLst>
          </p:cNvPr>
          <p:cNvSpPr>
            <a:spLocks noGrp="1"/>
          </p:cNvSpPr>
          <p:nvPr>
            <p:ph type="title"/>
          </p:nvPr>
        </p:nvSpPr>
        <p:spPr>
          <a:xfrm>
            <a:off x="152400" y="121920"/>
            <a:ext cx="11887200" cy="1325563"/>
          </a:xfrm>
        </p:spPr>
        <p:txBody>
          <a:bodyPr/>
          <a:lstStyle/>
          <a:p>
            <a:r>
              <a:rPr lang="en-US" b="1" dirty="0">
                <a:latin typeface="Arial" panose="020B0604020202020204" pitchFamily="34" charset="0"/>
                <a:ea typeface="+mj-lt"/>
                <a:cs typeface="Arial" panose="020B0604020202020204" pitchFamily="34" charset="0"/>
              </a:rPr>
              <a:t>Factors That May </a:t>
            </a:r>
            <a:r>
              <a:rPr lang="en-US" b="1" i="1" dirty="0">
                <a:latin typeface="Arial" panose="020B0604020202020204" pitchFamily="34" charset="0"/>
                <a:ea typeface="+mj-lt"/>
                <a:cs typeface="Arial" panose="020B0604020202020204" pitchFamily="34" charset="0"/>
              </a:rPr>
              <a:t>Increase </a:t>
            </a:r>
            <a:r>
              <a:rPr lang="en-US" b="1" dirty="0">
                <a:latin typeface="Arial" panose="020B0604020202020204" pitchFamily="34" charset="0"/>
                <a:ea typeface="+mj-lt"/>
                <a:cs typeface="Arial" panose="020B0604020202020204" pitchFamily="34" charset="0"/>
              </a:rPr>
              <a:t>Projections</a:t>
            </a:r>
            <a:endParaRPr lang="en-US" dirty="0"/>
          </a:p>
        </p:txBody>
      </p:sp>
      <p:sp>
        <p:nvSpPr>
          <p:cNvPr id="3" name="Content Placeholder 2">
            <a:extLst>
              <a:ext uri="{FF2B5EF4-FFF2-40B4-BE49-F238E27FC236}">
                <a16:creationId xmlns:a16="http://schemas.microsoft.com/office/drawing/2014/main" id="{4DD7081D-7BC2-4169-B300-2BC4659D14F3}"/>
              </a:ext>
            </a:extLst>
          </p:cNvPr>
          <p:cNvSpPr>
            <a:spLocks noGrp="1"/>
          </p:cNvSpPr>
          <p:nvPr>
            <p:ph idx="1"/>
          </p:nvPr>
        </p:nvSpPr>
        <p:spPr>
          <a:xfrm>
            <a:off x="152400" y="1294798"/>
            <a:ext cx="11887200" cy="5015901"/>
          </a:xfrm>
        </p:spPr>
        <p:txBody>
          <a:bodyPr>
            <a:normAutofit fontScale="85000" lnSpcReduction="20000"/>
          </a:bodyPr>
          <a:lstStyle/>
          <a:p>
            <a:pPr marL="0" indent="0">
              <a:spcAft>
                <a:spcPts val="1200"/>
              </a:spcAft>
              <a:buNone/>
            </a:pPr>
            <a:r>
              <a:rPr lang="en-US" sz="3600" b="1" dirty="0">
                <a:latin typeface="Arial"/>
                <a:ea typeface="+mn-lt"/>
                <a:cs typeface="Arial"/>
              </a:rPr>
              <a:t>Local changes that may lead an LEA to </a:t>
            </a:r>
            <a:r>
              <a:rPr lang="en-US" sz="3600" b="1" i="1" dirty="0">
                <a:latin typeface="Arial"/>
                <a:ea typeface="+mn-lt"/>
                <a:cs typeface="Arial"/>
              </a:rPr>
              <a:t>increase </a:t>
            </a:r>
            <a:r>
              <a:rPr lang="en-US" sz="3600" b="1" dirty="0">
                <a:latin typeface="Arial"/>
                <a:ea typeface="+mn-lt"/>
                <a:cs typeface="Arial"/>
              </a:rPr>
              <a:t>its enrollment estimates:</a:t>
            </a:r>
            <a:endParaRPr lang="en-US" sz="3600" b="1" dirty="0">
              <a:latin typeface="Arial"/>
              <a:cs typeface="Arial"/>
            </a:endParaRPr>
          </a:p>
          <a:p>
            <a:pPr marL="285750" indent="-285750">
              <a:spcAft>
                <a:spcPts val="1200"/>
              </a:spcAft>
              <a:buFont typeface="Arial,Sans-Serif"/>
              <a:buChar char="•"/>
            </a:pPr>
            <a:r>
              <a:rPr lang="en-US" dirty="0">
                <a:latin typeface="Arial"/>
                <a:ea typeface="+mn-lt"/>
                <a:cs typeface="Arial"/>
              </a:rPr>
              <a:t>Early Learning and Care providers in the community that serve TK eligible children have closed or reduced the number of slots they offer</a:t>
            </a:r>
          </a:p>
          <a:p>
            <a:pPr marL="285750" indent="-285750">
              <a:spcAft>
                <a:spcPts val="1200"/>
              </a:spcAft>
              <a:buFont typeface="Arial,Sans-Serif"/>
              <a:buChar char="•"/>
            </a:pPr>
            <a:r>
              <a:rPr lang="en-US" dirty="0">
                <a:latin typeface="Arial"/>
                <a:cs typeface="Arial"/>
              </a:rPr>
              <a:t>New housing developments or large-scale employers moving into the LEAs attendance area or in the instance of employers, general proximity </a:t>
            </a:r>
            <a:endParaRPr lang="en-US" dirty="0">
              <a:latin typeface="Arial"/>
              <a:ea typeface="+mn-lt"/>
              <a:cs typeface="Arial"/>
            </a:endParaRPr>
          </a:p>
          <a:p>
            <a:pPr marL="285750" indent="-285750">
              <a:spcAft>
                <a:spcPts val="1200"/>
              </a:spcAft>
              <a:buFont typeface="Arial,Sans-Serif"/>
              <a:buChar char="•"/>
            </a:pPr>
            <a:r>
              <a:rPr lang="en-US" dirty="0">
                <a:latin typeface="Arial"/>
                <a:ea typeface="+mn-lt"/>
                <a:cs typeface="Arial"/>
              </a:rPr>
              <a:t>Migration of children and families into the district is increasing or migration of children out of the district is decreasing </a:t>
            </a:r>
          </a:p>
          <a:p>
            <a:pPr marL="285750" indent="-285750">
              <a:spcAft>
                <a:spcPts val="1200"/>
              </a:spcAft>
              <a:buFont typeface="Arial,Sans-Serif"/>
              <a:buChar char="•"/>
            </a:pPr>
            <a:r>
              <a:rPr lang="en-US" dirty="0">
                <a:latin typeface="Arial"/>
                <a:ea typeface="+mn-lt"/>
                <a:cs typeface="Arial"/>
              </a:rPr>
              <a:t>Birth rates in the district area are increasing</a:t>
            </a:r>
          </a:p>
          <a:p>
            <a:pPr marL="285750" indent="-285750">
              <a:spcAft>
                <a:spcPts val="1200"/>
              </a:spcAft>
              <a:buFont typeface="Arial,Sans-Serif"/>
              <a:buChar char="•"/>
            </a:pPr>
            <a:r>
              <a:rPr lang="en-US" dirty="0">
                <a:latin typeface="Arial"/>
                <a:ea typeface="+mn-lt"/>
                <a:cs typeface="Arial"/>
              </a:rPr>
              <a:t>The LEA plans to switch from offering part-day to full-day TK</a:t>
            </a:r>
            <a:endParaRPr lang="en-US"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F684A6B3-B03B-4816-9122-5D8D8AA19484}"/>
              </a:ext>
            </a:extLst>
          </p:cNvPr>
          <p:cNvSpPr>
            <a:spLocks noGrp="1"/>
          </p:cNvSpPr>
          <p:nvPr>
            <p:ph type="sldNum" idx="12"/>
          </p:nvPr>
        </p:nvSpPr>
        <p:spPr>
          <a:xfrm>
            <a:off x="10968068" y="6310699"/>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24</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913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5D17-03F3-448A-8BD4-0BA947481931}"/>
              </a:ext>
            </a:extLst>
          </p:cNvPr>
          <p:cNvSpPr>
            <a:spLocks noGrp="1"/>
          </p:cNvSpPr>
          <p:nvPr>
            <p:ph type="title"/>
          </p:nvPr>
        </p:nvSpPr>
        <p:spPr/>
        <p:txBody>
          <a:bodyPr/>
          <a:lstStyle/>
          <a:p>
            <a:r>
              <a:rPr lang="en-US" b="1" dirty="0">
                <a:latin typeface="Arial" panose="020B0604020202020204" pitchFamily="34" charset="0"/>
                <a:ea typeface="+mj-lt"/>
                <a:cs typeface="Arial" panose="020B0604020202020204" pitchFamily="34" charset="0"/>
              </a:rPr>
              <a:t>Factors That May </a:t>
            </a:r>
            <a:r>
              <a:rPr lang="en-US" b="1" i="1" dirty="0">
                <a:latin typeface="Arial" panose="020B0604020202020204" pitchFamily="34" charset="0"/>
                <a:ea typeface="+mj-lt"/>
                <a:cs typeface="Arial" panose="020B0604020202020204" pitchFamily="34" charset="0"/>
              </a:rPr>
              <a:t>Decrease </a:t>
            </a:r>
            <a:r>
              <a:rPr lang="en-US" b="1" dirty="0">
                <a:latin typeface="Arial" panose="020B0604020202020204" pitchFamily="34" charset="0"/>
                <a:ea typeface="+mj-lt"/>
                <a:cs typeface="Arial" panose="020B0604020202020204" pitchFamily="34" charset="0"/>
              </a:rPr>
              <a:t>Projections</a:t>
            </a:r>
            <a:endParaRPr lang="en-US" dirty="0"/>
          </a:p>
        </p:txBody>
      </p:sp>
      <p:sp>
        <p:nvSpPr>
          <p:cNvPr id="3" name="Content Placeholder 2">
            <a:extLst>
              <a:ext uri="{FF2B5EF4-FFF2-40B4-BE49-F238E27FC236}">
                <a16:creationId xmlns:a16="http://schemas.microsoft.com/office/drawing/2014/main" id="{57E81F66-5D2E-4346-8E66-D896C4FA99D6}"/>
              </a:ext>
            </a:extLst>
          </p:cNvPr>
          <p:cNvSpPr>
            <a:spLocks noGrp="1"/>
          </p:cNvSpPr>
          <p:nvPr>
            <p:ph idx="1"/>
          </p:nvPr>
        </p:nvSpPr>
        <p:spPr>
          <a:xfrm>
            <a:off x="152400" y="1342831"/>
            <a:ext cx="11887200" cy="5015901"/>
          </a:xfrm>
        </p:spPr>
        <p:txBody>
          <a:bodyPr>
            <a:normAutofit fontScale="77500" lnSpcReduction="20000"/>
          </a:bodyPr>
          <a:lstStyle/>
          <a:p>
            <a:pPr marL="0" indent="0">
              <a:spcAft>
                <a:spcPts val="1200"/>
              </a:spcAft>
              <a:buNone/>
            </a:pPr>
            <a:r>
              <a:rPr lang="en-US" sz="3600" b="1" dirty="0">
                <a:latin typeface="Arial"/>
                <a:ea typeface="+mn-lt"/>
                <a:cs typeface="Arial"/>
              </a:rPr>
              <a:t>Local changes that may lead an LEA to decrease its enrollment estimates:</a:t>
            </a:r>
            <a:endParaRPr lang="en-US" sz="3600" b="1" dirty="0">
              <a:latin typeface="Arial"/>
              <a:cs typeface="Arial"/>
            </a:endParaRPr>
          </a:p>
          <a:p>
            <a:pPr marL="285750" indent="-285750">
              <a:spcAft>
                <a:spcPts val="1200"/>
              </a:spcAft>
              <a:buFont typeface="Arial,Sans-Serif"/>
              <a:buChar char="•"/>
            </a:pPr>
            <a:r>
              <a:rPr lang="en-US" dirty="0">
                <a:latin typeface="Arial"/>
                <a:cs typeface="Arial"/>
              </a:rPr>
              <a:t>Early Learning and Care providers in the community that serve TK-eligible children have opened or increased the number of slots they offer</a:t>
            </a:r>
            <a:endParaRPr lang="en-US" dirty="0">
              <a:latin typeface="Arial"/>
              <a:ea typeface="+mn-lt"/>
              <a:cs typeface="Arial"/>
            </a:endParaRPr>
          </a:p>
          <a:p>
            <a:pPr marL="285750" indent="-285750">
              <a:spcAft>
                <a:spcPts val="1200"/>
              </a:spcAft>
              <a:buFont typeface="Arial,Sans-Serif"/>
              <a:buChar char="•"/>
            </a:pPr>
            <a:r>
              <a:rPr lang="en-US" dirty="0">
                <a:latin typeface="Arial"/>
                <a:cs typeface="Arial"/>
              </a:rPr>
              <a:t>For future year projections, the LEA assumes fewer parents will choose to enroll younger children in TK</a:t>
            </a:r>
            <a:endParaRPr lang="en-US" dirty="0">
              <a:latin typeface="Arial"/>
              <a:ea typeface="+mn-lt"/>
              <a:cs typeface="Arial"/>
            </a:endParaRPr>
          </a:p>
          <a:p>
            <a:pPr marL="285750" indent="-285750">
              <a:spcAft>
                <a:spcPts val="1200"/>
              </a:spcAft>
              <a:buFont typeface="Arial,Sans-Serif"/>
              <a:buChar char="•"/>
            </a:pPr>
            <a:r>
              <a:rPr lang="en-US" dirty="0">
                <a:latin typeface="Arial"/>
                <a:cs typeface="Arial"/>
              </a:rPr>
              <a:t>Closure of large-scale employers in the LEAs general proximity</a:t>
            </a:r>
            <a:endParaRPr lang="en-US" dirty="0">
              <a:latin typeface="Arial"/>
              <a:ea typeface="+mn-lt"/>
              <a:cs typeface="Arial"/>
            </a:endParaRPr>
          </a:p>
          <a:p>
            <a:pPr marL="285750" indent="-285750">
              <a:spcAft>
                <a:spcPts val="1200"/>
              </a:spcAft>
              <a:buFont typeface="Arial,Sans-Serif"/>
              <a:buChar char="•"/>
            </a:pPr>
            <a:r>
              <a:rPr lang="en-US" dirty="0">
                <a:latin typeface="Arial"/>
                <a:cs typeface="Arial"/>
              </a:rPr>
              <a:t>Migration of children and families into the district is decreasing or migration of children out of the district is increasing</a:t>
            </a:r>
            <a:endParaRPr lang="en-US" dirty="0">
              <a:latin typeface="Arial"/>
              <a:ea typeface="+mn-lt"/>
              <a:cs typeface="Arial"/>
            </a:endParaRPr>
          </a:p>
          <a:p>
            <a:pPr marL="285750" indent="-285750">
              <a:spcAft>
                <a:spcPts val="1200"/>
              </a:spcAft>
              <a:buFont typeface="Arial,Sans-Serif"/>
              <a:buChar char="•"/>
            </a:pPr>
            <a:r>
              <a:rPr lang="en-US" dirty="0">
                <a:latin typeface="Arial"/>
                <a:cs typeface="Arial"/>
              </a:rPr>
              <a:t>Birth rates in the district area are decreasing</a:t>
            </a:r>
            <a:endParaRPr lang="en-US" dirty="0">
              <a:latin typeface="Arial"/>
              <a:ea typeface="+mn-lt"/>
              <a:cs typeface="Arial"/>
            </a:endParaRPr>
          </a:p>
          <a:p>
            <a:pPr marL="285750" indent="-285750">
              <a:spcAft>
                <a:spcPts val="1200"/>
              </a:spcAft>
              <a:buFont typeface="Arial,Sans-Serif"/>
              <a:buChar char="•"/>
            </a:pPr>
            <a:r>
              <a:rPr lang="en-US" dirty="0">
                <a:latin typeface="Arial"/>
                <a:cs typeface="Arial"/>
              </a:rPr>
              <a:t>The LEA plans to switch from offering full-day to part-day TK</a:t>
            </a:r>
          </a:p>
          <a:p>
            <a:pPr marL="0" indent="0">
              <a:buNone/>
            </a:pPr>
            <a:endParaRPr lang="en-US" dirty="0"/>
          </a:p>
        </p:txBody>
      </p:sp>
      <p:sp>
        <p:nvSpPr>
          <p:cNvPr id="4" name="Slide Number Placeholder 3">
            <a:extLst>
              <a:ext uri="{FF2B5EF4-FFF2-40B4-BE49-F238E27FC236}">
                <a16:creationId xmlns:a16="http://schemas.microsoft.com/office/drawing/2014/main" id="{5D1EA236-44C7-4DAD-9226-F330E32BA52E}"/>
              </a:ext>
            </a:extLst>
          </p:cNvPr>
          <p:cNvSpPr>
            <a:spLocks noGrp="1"/>
          </p:cNvSpPr>
          <p:nvPr>
            <p:ph type="sldNum" idx="12"/>
          </p:nvPr>
        </p:nvSpPr>
        <p:spPr>
          <a:xfrm>
            <a:off x="10980260" y="6358732"/>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24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6E7C-A2EA-431E-9CFE-1700E964B2CE}"/>
              </a:ext>
            </a:extLst>
          </p:cNvPr>
          <p:cNvSpPr>
            <a:spLocks noGrp="1"/>
          </p:cNvSpPr>
          <p:nvPr>
            <p:ph type="title"/>
          </p:nvPr>
        </p:nvSpPr>
        <p:spPr>
          <a:xfrm>
            <a:off x="5868055" y="1444540"/>
            <a:ext cx="6109916" cy="3170978"/>
          </a:xfrm>
        </p:spPr>
        <p:txBody>
          <a:bodyPr>
            <a:normAutofit/>
          </a:bodyPr>
          <a:lstStyle/>
          <a:p>
            <a:r>
              <a:rPr lang="en-US" b="1" dirty="0">
                <a:latin typeface="Arial" panose="020B0604020202020204" pitchFamily="34" charset="0"/>
                <a:cs typeface="Arial" panose="020B0604020202020204" pitchFamily="34" charset="0"/>
              </a:rPr>
              <a:t>How comfortable/confident is your LEA projecting TK Enrollment?</a:t>
            </a:r>
            <a:endParaRPr lang="en-US" dirty="0"/>
          </a:p>
        </p:txBody>
      </p:sp>
      <p:pic>
        <p:nvPicPr>
          <p:cNvPr id="7" name="Content Placeholder 6" descr="A child sitting on top of a play structure shaped like a caterpillar.">
            <a:extLst>
              <a:ext uri="{FF2B5EF4-FFF2-40B4-BE49-F238E27FC236}">
                <a16:creationId xmlns:a16="http://schemas.microsoft.com/office/drawing/2014/main" id="{9BF273BB-A3C5-4DC5-950E-3AA5DA6B873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6846" y="648154"/>
            <a:ext cx="5431546" cy="4549741"/>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6020BEC9-7CDA-4E85-A856-833584706D54}"/>
              </a:ext>
            </a:extLst>
          </p:cNvPr>
          <p:cNvSpPr>
            <a:spLocks noGrp="1"/>
          </p:cNvSpPr>
          <p:nvPr>
            <p:ph sz="half" idx="2"/>
          </p:nvPr>
        </p:nvSpPr>
        <p:spPr>
          <a:xfrm>
            <a:off x="376846" y="5263270"/>
            <a:ext cx="5852160" cy="1211905"/>
          </a:xfrm>
        </p:spPr>
        <p:txBody>
          <a:bodyPr/>
          <a:lstStyle/>
          <a:p>
            <a:pPr marL="0" indent="0">
              <a:buNone/>
            </a:pPr>
            <a:r>
              <a:rPr lang="en-US" sz="2400" dirty="0">
                <a:latin typeface="Arial" panose="020B0604020202020204" pitchFamily="34" charset="0"/>
                <a:cs typeface="Arial" panose="020B0604020202020204" pitchFamily="34" charset="0"/>
              </a:rPr>
              <a:t>Photo Credit: Patricia Angulo's Family Child Care; Ventura, CA</a:t>
            </a:r>
          </a:p>
          <a:p>
            <a:pPr marL="0" indent="0">
              <a:buNone/>
            </a:pPr>
            <a:endParaRPr lang="en-US" dirty="0"/>
          </a:p>
        </p:txBody>
      </p:sp>
      <p:sp>
        <p:nvSpPr>
          <p:cNvPr id="5" name="Slide Number Placeholder 4">
            <a:extLst>
              <a:ext uri="{FF2B5EF4-FFF2-40B4-BE49-F238E27FC236}">
                <a16:creationId xmlns:a16="http://schemas.microsoft.com/office/drawing/2014/main" id="{4BEF175B-ED66-49F2-83F3-28CB81280B49}"/>
              </a:ext>
            </a:extLst>
          </p:cNvPr>
          <p:cNvSpPr>
            <a:spLocks noGrp="1"/>
          </p:cNvSpPr>
          <p:nvPr>
            <p:ph type="sldNum" idx="12"/>
          </p:nvPr>
        </p:nvSpPr>
        <p:spPr>
          <a:xfrm>
            <a:off x="10989987" y="6336676"/>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007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2BC0-81E3-4F5B-BD08-89E1CCF1125F}"/>
              </a:ext>
            </a:extLst>
          </p:cNvPr>
          <p:cNvSpPr>
            <a:spLocks noGrp="1"/>
          </p:cNvSpPr>
          <p:nvPr>
            <p:ph type="title"/>
          </p:nvPr>
        </p:nvSpPr>
        <p:spPr>
          <a:xfrm>
            <a:off x="304800" y="1552680"/>
            <a:ext cx="5470187" cy="3346797"/>
          </a:xfrm>
        </p:spPr>
        <p:txBody>
          <a:bodyPr/>
          <a:lstStyle/>
          <a:p>
            <a:r>
              <a:rPr lang="en-US" b="1" dirty="0">
                <a:latin typeface="Arial"/>
                <a:cs typeface="Calibri"/>
              </a:rPr>
              <a:t>Focus Area A: Vision and Coherence</a:t>
            </a:r>
            <a:endParaRPr lang="en-US" dirty="0"/>
          </a:p>
        </p:txBody>
      </p:sp>
      <p:pic>
        <p:nvPicPr>
          <p:cNvPr id="7" name="Content Placeholder 6" descr="A child on the floor playing over table with toys.">
            <a:extLst>
              <a:ext uri="{FF2B5EF4-FFF2-40B4-BE49-F238E27FC236}">
                <a16:creationId xmlns:a16="http://schemas.microsoft.com/office/drawing/2014/main" id="{0AEAED88-6DDC-4785-8C33-C49FEC859DA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34317" y="237086"/>
            <a:ext cx="3901722" cy="50165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3CD1B61B-2568-4585-9203-7B04DFD22E5B}"/>
              </a:ext>
            </a:extLst>
          </p:cNvPr>
          <p:cNvSpPr>
            <a:spLocks noGrp="1"/>
          </p:cNvSpPr>
          <p:nvPr>
            <p:ph sz="half" idx="2"/>
          </p:nvPr>
        </p:nvSpPr>
        <p:spPr>
          <a:xfrm>
            <a:off x="5178357" y="5327725"/>
            <a:ext cx="7013643" cy="770336"/>
          </a:xfrm>
        </p:spPr>
        <p:txBody>
          <a:bodyPr/>
          <a:lstStyle/>
          <a:p>
            <a:pPr marL="0" indent="0">
              <a:buNone/>
            </a:pPr>
            <a:r>
              <a:rPr lang="en-US" sz="2400" dirty="0">
                <a:latin typeface="Arial"/>
                <a:cs typeface="Calibri" panose="020F0502020204030204"/>
              </a:rPr>
              <a:t>Photo Credit: Debra Manrique Family Child Care; Oxnard, CA</a:t>
            </a:r>
          </a:p>
          <a:p>
            <a:pPr marL="0" indent="0">
              <a:buNone/>
            </a:pPr>
            <a:endParaRPr lang="en-US" dirty="0"/>
          </a:p>
        </p:txBody>
      </p:sp>
      <p:sp>
        <p:nvSpPr>
          <p:cNvPr id="5" name="Slide Number Placeholder 4">
            <a:extLst>
              <a:ext uri="{FF2B5EF4-FFF2-40B4-BE49-F238E27FC236}">
                <a16:creationId xmlns:a16="http://schemas.microsoft.com/office/drawing/2014/main" id="{FE5A2178-0898-48EA-8A62-865BDAD5198E}"/>
              </a:ext>
            </a:extLst>
          </p:cNvPr>
          <p:cNvSpPr>
            <a:spLocks noGrp="1"/>
          </p:cNvSpPr>
          <p:nvPr>
            <p:ph type="sldNum" idx="12"/>
          </p:nvPr>
        </p:nvSpPr>
        <p:spPr>
          <a:xfrm>
            <a:off x="11037410" y="6387809"/>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27</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32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019B-387C-4C82-A707-298CDF14FF8A}"/>
              </a:ext>
            </a:extLst>
          </p:cNvPr>
          <p:cNvSpPr>
            <a:spLocks noGrp="1"/>
          </p:cNvSpPr>
          <p:nvPr>
            <p:ph type="title"/>
          </p:nvPr>
        </p:nvSpPr>
        <p:spPr/>
        <p:txBody>
          <a:bodyPr/>
          <a:lstStyle/>
          <a:p>
            <a:r>
              <a:rPr lang="en-US" sz="4000" b="1">
                <a:latin typeface="Arial" panose="020B0604020202020204" pitchFamily="34" charset="0"/>
                <a:ea typeface="+mj-lt"/>
                <a:cs typeface="Arial" panose="020B0604020202020204" pitchFamily="34" charset="0"/>
              </a:rPr>
              <a:t>Focus Area A: Vision and Coherence</a:t>
            </a:r>
          </a:p>
          <a:p>
            <a:endParaRPr lang="en-US">
              <a:cs typeface="Arial"/>
            </a:endParaRPr>
          </a:p>
        </p:txBody>
      </p:sp>
      <p:sp>
        <p:nvSpPr>
          <p:cNvPr id="3" name="Content Placeholder 2">
            <a:extLst>
              <a:ext uri="{FF2B5EF4-FFF2-40B4-BE49-F238E27FC236}">
                <a16:creationId xmlns:a16="http://schemas.microsoft.com/office/drawing/2014/main" id="{8883A4CB-5B66-4838-B94B-F232ED70A926}"/>
              </a:ext>
            </a:extLst>
          </p:cNvPr>
          <p:cNvSpPr>
            <a:spLocks noGrp="1"/>
          </p:cNvSpPr>
          <p:nvPr>
            <p:ph idx="1"/>
          </p:nvPr>
        </p:nvSpPr>
        <p:spPr>
          <a:xfrm>
            <a:off x="152400" y="1170952"/>
            <a:ext cx="11887200" cy="5240396"/>
          </a:xfrm>
        </p:spPr>
        <p:txBody>
          <a:bodyPr vert="horz" lIns="91440" tIns="45720" rIns="91440" bIns="45720" rtlCol="0" anchor="t">
            <a:normAutofit/>
          </a:bodyPr>
          <a:lstStyle/>
          <a:p>
            <a:pPr marL="0" indent="0">
              <a:buNone/>
            </a:pPr>
            <a:r>
              <a:rPr lang="en-US" b="1">
                <a:latin typeface="Arial" panose="020B0604020202020204" pitchFamily="34" charset="0"/>
                <a:cs typeface="Arial" panose="020B0604020202020204" pitchFamily="34" charset="0"/>
              </a:rPr>
              <a:t>Required Questions for Reporting to the CDE:</a:t>
            </a:r>
            <a:endParaRPr lang="en-US">
              <a:latin typeface="Arial" panose="020B0604020202020204" pitchFamily="34" charset="0"/>
              <a:cs typeface="Arial" panose="020B0604020202020204" pitchFamily="34" charset="0"/>
            </a:endParaRPr>
          </a:p>
          <a:p>
            <a:pPr marL="457200" indent="-457200">
              <a:buAutoNum type="arabicPeriod"/>
            </a:pPr>
            <a:r>
              <a:rPr lang="en-US" sz="2400">
                <a:latin typeface="Arial" panose="020B0604020202020204" pitchFamily="34" charset="0"/>
                <a:ea typeface="+mn-lt"/>
                <a:cs typeface="Arial" panose="020B0604020202020204" pitchFamily="34" charset="0"/>
              </a:rPr>
              <a:t>What model(s) of service delivery does the LEA plan to implement for UPK for all four-year-old children, including classes fully inclusive of children with disabilities, to provide access to the least restrictive environment for learning?</a:t>
            </a:r>
          </a:p>
          <a:p>
            <a:pPr marL="457200" indent="-457200">
              <a:buAutoNum type="arabicPeriod"/>
            </a:pPr>
            <a:r>
              <a:rPr lang="en-US" sz="2400">
                <a:latin typeface="Arial" panose="020B0604020202020204" pitchFamily="34" charset="0"/>
                <a:ea typeface="+mn-lt"/>
                <a:cs typeface="Arial" panose="020B0604020202020204" pitchFamily="34" charset="0"/>
              </a:rPr>
              <a:t>Does the LEA plant to implement full-day TK, part-day, or both?</a:t>
            </a:r>
          </a:p>
          <a:p>
            <a:pPr marL="457200" indent="-457200">
              <a:buAutoNum type="arabicPeriod"/>
            </a:pPr>
            <a:r>
              <a:rPr lang="en-US" sz="2400">
                <a:latin typeface="Arial" panose="020B0604020202020204" pitchFamily="34" charset="0"/>
                <a:ea typeface="+mn-lt"/>
                <a:cs typeface="Arial" panose="020B0604020202020204" pitchFamily="34" charset="0"/>
              </a:rPr>
              <a:t>Describe how the model(s) of service delivery selected in the preceding two questions will be implemented across the LEA’s sites and why.</a:t>
            </a:r>
          </a:p>
          <a:p>
            <a:pPr marL="457200" indent="-457200">
              <a:buAutoNum type="arabicPeriod"/>
            </a:pPr>
            <a:r>
              <a:rPr lang="en-US" sz="2400">
                <a:latin typeface="Arial" panose="020B0604020202020204" pitchFamily="34" charset="0"/>
                <a:ea typeface="+mn-lt"/>
                <a:cs typeface="Arial" panose="020B0604020202020204" pitchFamily="34" charset="0"/>
              </a:rPr>
              <a:t>Does the LEA plan to begin operating a CSPP or expand its current CSPP contract? </a:t>
            </a:r>
          </a:p>
          <a:p>
            <a:pPr marL="457200" indent="-457200">
              <a:buAutoNum type="arabicPeriod"/>
            </a:pPr>
            <a:r>
              <a:rPr lang="en-US" sz="2400">
                <a:latin typeface="Arial" panose="020B0604020202020204" pitchFamily="34" charset="0"/>
                <a:ea typeface="+mn-lt"/>
                <a:cs typeface="Arial" panose="020B0604020202020204" pitchFamily="34" charset="0"/>
              </a:rPr>
              <a:t>What age of children does the LEA plan to serve through a CSPP contract?</a:t>
            </a:r>
          </a:p>
          <a:p>
            <a:pPr marL="457200" indent="-457200">
              <a:buAutoNum type="arabicPeriod"/>
            </a:pPr>
            <a:r>
              <a:rPr lang="en-US" sz="2400">
                <a:latin typeface="Arial" panose="020B0604020202020204" pitchFamily="34" charset="0"/>
                <a:ea typeface="+mn-lt"/>
                <a:cs typeface="Arial" panose="020B0604020202020204" pitchFamily="34" charset="0"/>
              </a:rPr>
              <a:t>Does the LEA plans to serve students in ETK?</a:t>
            </a:r>
            <a:endParaRPr lang="en-US" sz="2400">
              <a:latin typeface="Arial" panose="020B0604020202020204" pitchFamily="34" charset="0"/>
              <a:cs typeface="Arial" panose="020B0604020202020204" pitchFamily="34" charset="0"/>
            </a:endParaRPr>
          </a:p>
          <a:p>
            <a:pPr marL="457200" indent="-457200">
              <a:buAutoNum type="arabicPeriod"/>
            </a:pPr>
            <a:endParaRPr lang="en-US" sz="2400">
              <a:ea typeface="+mn-lt"/>
              <a:cs typeface="+mn-lt"/>
            </a:endParaRPr>
          </a:p>
        </p:txBody>
      </p:sp>
      <p:sp>
        <p:nvSpPr>
          <p:cNvPr id="4" name="Slide Number Placeholder 3">
            <a:extLst>
              <a:ext uri="{FF2B5EF4-FFF2-40B4-BE49-F238E27FC236}">
                <a16:creationId xmlns:a16="http://schemas.microsoft.com/office/drawing/2014/main" id="{5BCAF991-30D9-418A-A49A-DE1C3B20E1FC}"/>
              </a:ext>
            </a:extLst>
          </p:cNvPr>
          <p:cNvSpPr>
            <a:spLocks noGrp="1"/>
          </p:cNvSpPr>
          <p:nvPr>
            <p:ph type="sldNum" idx="12"/>
          </p:nvPr>
        </p:nvSpPr>
        <p:spPr>
          <a:xfrm>
            <a:off x="10609545" y="6172200"/>
            <a:ext cx="1277655" cy="5166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28</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12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9AF3-7FB2-4D37-AAF8-38EAA2291EB8}"/>
              </a:ext>
            </a:extLst>
          </p:cNvPr>
          <p:cNvSpPr>
            <a:spLocks noGrp="1"/>
          </p:cNvSpPr>
          <p:nvPr>
            <p:ph type="title"/>
          </p:nvPr>
        </p:nvSpPr>
        <p:spPr>
          <a:xfrm>
            <a:off x="6096000" y="770605"/>
            <a:ext cx="5943600" cy="4163920"/>
          </a:xfrm>
        </p:spPr>
        <p:txBody>
          <a:bodyPr/>
          <a:lstStyle/>
          <a:p>
            <a:r>
              <a:rPr lang="en-US" b="1" dirty="0">
                <a:solidFill>
                  <a:schemeClr val="lt1"/>
                </a:solidFill>
                <a:latin typeface="Arial" panose="020B0604020202020204" pitchFamily="34" charset="0"/>
                <a:cs typeface="Arial" panose="020B0604020202020204" pitchFamily="34" charset="0"/>
              </a:rPr>
              <a:t>How familiar are you with </a:t>
            </a:r>
            <a:br>
              <a:rPr lang="en-US" b="1" dirty="0">
                <a:solidFill>
                  <a:schemeClr val="lt1"/>
                </a:solidFill>
                <a:latin typeface="Arial" panose="020B0604020202020204" pitchFamily="34" charset="0"/>
                <a:cs typeface="Arial" panose="020B0604020202020204" pitchFamily="34" charset="0"/>
              </a:rPr>
            </a:br>
            <a:r>
              <a:rPr lang="en-US" b="1" dirty="0">
                <a:solidFill>
                  <a:schemeClr val="lt1"/>
                </a:solidFill>
                <a:latin typeface="Arial" panose="020B0604020202020204" pitchFamily="34" charset="0"/>
                <a:cs typeface="Arial" panose="020B0604020202020204" pitchFamily="34" charset="0"/>
              </a:rPr>
              <a:t>early learning and care programs?</a:t>
            </a:r>
            <a:endParaRPr lang="en-US" dirty="0"/>
          </a:p>
        </p:txBody>
      </p:sp>
      <p:pic>
        <p:nvPicPr>
          <p:cNvPr id="7" name="Content Placeholder 6" descr="A child, indoors, playing with plastic cash register, holding scanner to one ear.">
            <a:extLst>
              <a:ext uri="{FF2B5EF4-FFF2-40B4-BE49-F238E27FC236}">
                <a16:creationId xmlns:a16="http://schemas.microsoft.com/office/drawing/2014/main" id="{77378230-8A98-4D33-A762-70702486D93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036" y="770605"/>
            <a:ext cx="5851525" cy="446729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7FDB008B-4FC6-4A2B-AB6E-837B2852F930}"/>
              </a:ext>
            </a:extLst>
          </p:cNvPr>
          <p:cNvSpPr>
            <a:spLocks noGrp="1"/>
          </p:cNvSpPr>
          <p:nvPr>
            <p:ph sz="half" idx="2"/>
          </p:nvPr>
        </p:nvSpPr>
        <p:spPr>
          <a:xfrm>
            <a:off x="152717" y="5332690"/>
            <a:ext cx="5868703" cy="754705"/>
          </a:xfrm>
        </p:spPr>
        <p:txBody>
          <a:bodyPr/>
          <a:lstStyle/>
          <a:p>
            <a:pPr marL="0" indent="0">
              <a:buNone/>
            </a:pPr>
            <a:r>
              <a:rPr lang="en-US" sz="2400" dirty="0">
                <a:latin typeface="Arial" panose="020B0604020202020204" pitchFamily="34" charset="0"/>
                <a:cs typeface="Arial" panose="020B0604020202020204" pitchFamily="34" charset="0"/>
              </a:rPr>
              <a:t>Debra Manrique Family Child Care; Oxnard, CA</a:t>
            </a:r>
          </a:p>
          <a:p>
            <a:pPr marL="0" indent="0">
              <a:buNone/>
            </a:pPr>
            <a:endParaRPr lang="en-US" dirty="0"/>
          </a:p>
        </p:txBody>
      </p:sp>
      <p:sp>
        <p:nvSpPr>
          <p:cNvPr id="5" name="Slide Number Placeholder 4">
            <a:extLst>
              <a:ext uri="{FF2B5EF4-FFF2-40B4-BE49-F238E27FC236}">
                <a16:creationId xmlns:a16="http://schemas.microsoft.com/office/drawing/2014/main" id="{DC7773F1-405C-4588-BAD5-F13592E591CA}"/>
              </a:ext>
            </a:extLst>
          </p:cNvPr>
          <p:cNvSpPr>
            <a:spLocks noGrp="1"/>
          </p:cNvSpPr>
          <p:nvPr>
            <p:ph type="sldNum" idx="12"/>
          </p:nvPr>
        </p:nvSpPr>
        <p:spPr>
          <a:xfrm>
            <a:off x="11038626" y="6357026"/>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29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8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9FA8-8184-4578-BD67-1BCBB68238AC}"/>
              </a:ext>
            </a:extLst>
          </p:cNvPr>
          <p:cNvSpPr>
            <a:spLocks noGrp="1"/>
          </p:cNvSpPr>
          <p:nvPr>
            <p:ph type="title"/>
          </p:nvPr>
        </p:nvSpPr>
        <p:spPr>
          <a:xfrm>
            <a:off x="152400" y="84530"/>
            <a:ext cx="11887200" cy="1128045"/>
          </a:xfrm>
        </p:spPr>
        <p:txBody>
          <a:bodyPr/>
          <a:lstStyle/>
          <a:p>
            <a:r>
              <a:rPr lang="en-US" b="1" dirty="0">
                <a:solidFill>
                  <a:schemeClr val="lt1"/>
                </a:solidFill>
                <a:latin typeface="Arial"/>
                <a:cs typeface="Arial"/>
              </a:rPr>
              <a:t>Who is in the ‘room’ with us today?</a:t>
            </a:r>
            <a:endParaRPr lang="en-US" dirty="0"/>
          </a:p>
        </p:txBody>
      </p:sp>
      <p:pic>
        <p:nvPicPr>
          <p:cNvPr id="9" name="Content Placeholder 8" descr="Map of California county superintendents educational services association regions. ">
            <a:extLst>
              <a:ext uri="{FF2B5EF4-FFF2-40B4-BE49-F238E27FC236}">
                <a16:creationId xmlns:a16="http://schemas.microsoft.com/office/drawing/2014/main" id="{4D8C2C07-1483-4F3F-AAD3-0DB02B4030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1568" y="1166192"/>
            <a:ext cx="4061791" cy="4855349"/>
          </a:xfrm>
        </p:spPr>
      </p:pic>
      <p:sp>
        <p:nvSpPr>
          <p:cNvPr id="4" name="Content Placeholder 3">
            <a:extLst>
              <a:ext uri="{FF2B5EF4-FFF2-40B4-BE49-F238E27FC236}">
                <a16:creationId xmlns:a16="http://schemas.microsoft.com/office/drawing/2014/main" id="{EA3CC29A-132A-4F4A-AEBE-C4CAED1BA283}"/>
              </a:ext>
            </a:extLst>
          </p:cNvPr>
          <p:cNvSpPr>
            <a:spLocks noGrp="1"/>
          </p:cNvSpPr>
          <p:nvPr>
            <p:ph sz="half" idx="2"/>
          </p:nvPr>
        </p:nvSpPr>
        <p:spPr>
          <a:xfrm>
            <a:off x="4372526" y="1212575"/>
            <a:ext cx="7667074" cy="3867979"/>
          </a:xfrm>
        </p:spPr>
        <p:txBody>
          <a:bodyPr>
            <a:normAutofit fontScale="85000" lnSpcReduction="10000"/>
          </a:bodyPr>
          <a:lstStyle/>
          <a:p>
            <a:pPr marL="0" indent="0">
              <a:buNone/>
            </a:pPr>
            <a:r>
              <a:rPr lang="en-US" dirty="0">
                <a:latin typeface="Arial"/>
                <a:cs typeface="Arial"/>
              </a:rPr>
              <a:t>California County Superintendents Educational Services Association (CCSESA) regions:</a:t>
            </a:r>
            <a:endParaRPr lang="en-US" dirty="0">
              <a:ea typeface="+mn-lt"/>
              <a:cs typeface="+mn-lt"/>
            </a:endParaRPr>
          </a:p>
          <a:p>
            <a:pPr marL="0" indent="0">
              <a:buNone/>
            </a:pPr>
            <a:r>
              <a:rPr lang="en-US" dirty="0">
                <a:latin typeface="Arial"/>
                <a:cs typeface="Arial"/>
              </a:rPr>
              <a:t>Northern CA: Regions 1 and 2 (orange)</a:t>
            </a:r>
            <a:endParaRPr lang="en-US" dirty="0">
              <a:ea typeface="+mn-lt"/>
              <a:cs typeface="+mn-lt"/>
            </a:endParaRPr>
          </a:p>
          <a:p>
            <a:pPr marL="0" indent="0">
              <a:buNone/>
            </a:pPr>
            <a:r>
              <a:rPr lang="en-US" dirty="0">
                <a:latin typeface="Arial"/>
                <a:cs typeface="Arial"/>
              </a:rPr>
              <a:t>Greater Sacramento: Regions 3 and 6 (blue)</a:t>
            </a:r>
            <a:endParaRPr lang="en-US" dirty="0">
              <a:ea typeface="+mn-lt"/>
              <a:cs typeface="+mn-lt"/>
            </a:endParaRPr>
          </a:p>
          <a:p>
            <a:pPr marL="0" indent="0">
              <a:buNone/>
            </a:pPr>
            <a:r>
              <a:rPr lang="en-US" dirty="0">
                <a:latin typeface="Arial"/>
                <a:cs typeface="Arial"/>
              </a:rPr>
              <a:t>Bay Area/Coastal: Regions 4 and 5 (purple)</a:t>
            </a:r>
            <a:endParaRPr lang="en-US" dirty="0">
              <a:ea typeface="+mn-lt"/>
              <a:cs typeface="+mn-lt"/>
            </a:endParaRPr>
          </a:p>
          <a:p>
            <a:pPr marL="0" indent="0">
              <a:buNone/>
            </a:pPr>
            <a:r>
              <a:rPr lang="en-US" dirty="0">
                <a:latin typeface="Arial"/>
                <a:cs typeface="Arial"/>
              </a:rPr>
              <a:t>Central Valley: Region 7 (green)</a:t>
            </a:r>
            <a:endParaRPr lang="en-US" dirty="0">
              <a:ea typeface="+mn-lt"/>
              <a:cs typeface="+mn-lt"/>
            </a:endParaRPr>
          </a:p>
          <a:p>
            <a:pPr marL="0" indent="0">
              <a:buNone/>
            </a:pPr>
            <a:r>
              <a:rPr lang="en-US" dirty="0">
                <a:latin typeface="Arial"/>
                <a:cs typeface="Arial"/>
              </a:rPr>
              <a:t>Inland Empire: Region 10 (yellow)</a:t>
            </a:r>
          </a:p>
          <a:p>
            <a:pPr marL="0" indent="0">
              <a:buNone/>
            </a:pPr>
            <a:r>
              <a:rPr lang="en-US" dirty="0">
                <a:latin typeface="Arial"/>
                <a:cs typeface="Arial"/>
              </a:rPr>
              <a:t>Southern CA: Regions 8, 9 and 11 (red)</a:t>
            </a:r>
          </a:p>
          <a:p>
            <a:pPr marL="0" indent="0">
              <a:buNone/>
            </a:pPr>
            <a:endParaRPr lang="en-US" dirty="0"/>
          </a:p>
        </p:txBody>
      </p:sp>
      <p:sp>
        <p:nvSpPr>
          <p:cNvPr id="6" name="Text Placeholder 5">
            <a:extLst>
              <a:ext uri="{FF2B5EF4-FFF2-40B4-BE49-F238E27FC236}">
                <a16:creationId xmlns:a16="http://schemas.microsoft.com/office/drawing/2014/main" id="{5DD6A167-A1A1-45E1-96B0-CC21E383C2CD}"/>
              </a:ext>
            </a:extLst>
          </p:cNvPr>
          <p:cNvSpPr>
            <a:spLocks noGrp="1"/>
          </p:cNvSpPr>
          <p:nvPr>
            <p:ph type="body" sz="quarter" idx="13"/>
          </p:nvPr>
        </p:nvSpPr>
        <p:spPr>
          <a:xfrm>
            <a:off x="4372526" y="5589741"/>
            <a:ext cx="5851525" cy="431800"/>
          </a:xfrm>
        </p:spPr>
        <p:txBody>
          <a:bodyPr>
            <a:normAutofit fontScale="85000" lnSpcReduction="10000"/>
          </a:bodyPr>
          <a:lstStyle/>
          <a:p>
            <a:pPr marL="0" indent="0">
              <a:buNone/>
            </a:pPr>
            <a:r>
              <a:rPr lang="en-US" dirty="0">
                <a:latin typeface="Arial"/>
                <a:cs typeface="Arial"/>
              </a:rPr>
              <a:t>CCSESA: </a:t>
            </a:r>
            <a:r>
              <a:rPr lang="en-US" dirty="0">
                <a:solidFill>
                  <a:srgbClr val="FFE699"/>
                </a:solidFill>
                <a:ea typeface="+mn-lt"/>
                <a:cs typeface="+mn-lt"/>
                <a:hlinkClick r:id="rId3" tooltip="California CCSESA County Region Map">
                  <a:extLst>
                    <a:ext uri="{A12FA001-AC4F-418D-AE19-62706E023703}">
                      <ahyp:hlinkClr xmlns:ahyp="http://schemas.microsoft.com/office/drawing/2018/hyperlinkcolor" val="tx"/>
                    </a:ext>
                  </a:extLst>
                </a:hlinkClick>
              </a:rPr>
              <a:t>http://CCSESA.org/regions/</a:t>
            </a:r>
            <a:r>
              <a:rPr lang="en-US" dirty="0">
                <a:solidFill>
                  <a:srgbClr val="FFE699"/>
                </a:solidFill>
                <a:ea typeface="+mn-lt"/>
                <a:cs typeface="+mn-lt"/>
              </a:rPr>
              <a:t> </a:t>
            </a:r>
            <a:r>
              <a:rPr lang="en-US" dirty="0">
                <a:solidFill>
                  <a:schemeClr val="accent4"/>
                </a:solidFill>
                <a:ea typeface="+mn-lt"/>
                <a:cs typeface="+mn-lt"/>
              </a:rPr>
              <a:t> </a:t>
            </a:r>
          </a:p>
          <a:p>
            <a:pPr marL="0" indent="0">
              <a:buNone/>
            </a:pPr>
            <a:endParaRPr lang="en-US" dirty="0"/>
          </a:p>
        </p:txBody>
      </p:sp>
      <p:sp>
        <p:nvSpPr>
          <p:cNvPr id="5" name="Slide Number Placeholder 4">
            <a:extLst>
              <a:ext uri="{FF2B5EF4-FFF2-40B4-BE49-F238E27FC236}">
                <a16:creationId xmlns:a16="http://schemas.microsoft.com/office/drawing/2014/main" id="{A69CDE97-008F-49FA-92CA-C430F96164D9}"/>
              </a:ext>
            </a:extLst>
          </p:cNvPr>
          <p:cNvSpPr>
            <a:spLocks noGrp="1"/>
          </p:cNvSpPr>
          <p:nvPr>
            <p:ph type="sldNum" idx="12"/>
          </p:nvPr>
        </p:nvSpPr>
        <p:spPr>
          <a:xfrm>
            <a:off x="11037410" y="6305550"/>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57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3486-10CB-442C-8B3F-E4B90C8B141D}"/>
              </a:ext>
            </a:extLst>
          </p:cNvPr>
          <p:cNvSpPr>
            <a:spLocks noGrp="1"/>
          </p:cNvSpPr>
          <p:nvPr>
            <p:ph type="title"/>
          </p:nvPr>
        </p:nvSpPr>
        <p:spPr>
          <a:xfrm>
            <a:off x="152400" y="-269396"/>
            <a:ext cx="11887200" cy="1135063"/>
          </a:xfrm>
        </p:spPr>
        <p:txBody>
          <a:bodyPr>
            <a:normAutofit/>
          </a:bodyPr>
          <a:lstStyle/>
          <a:p>
            <a:r>
              <a:rPr lang="en-US" sz="4000" b="1">
                <a:latin typeface="Arial" panose="020B0604020202020204" pitchFamily="34" charset="0"/>
                <a:cs typeface="Arial" panose="020B0604020202020204" pitchFamily="34" charset="0"/>
              </a:rPr>
              <a:t>Comparing Service Deliveries (1)</a:t>
            </a:r>
          </a:p>
        </p:txBody>
      </p:sp>
      <p:graphicFrame>
        <p:nvGraphicFramePr>
          <p:cNvPr id="5" name="Content Placeholder 4">
            <a:extLst>
              <a:ext uri="{FF2B5EF4-FFF2-40B4-BE49-F238E27FC236}">
                <a16:creationId xmlns:a16="http://schemas.microsoft.com/office/drawing/2014/main" id="{9F463F58-2248-4EA2-A121-F45BA237F75E}"/>
              </a:ext>
            </a:extLst>
          </p:cNvPr>
          <p:cNvGraphicFramePr>
            <a:graphicFrameLocks noGrp="1"/>
          </p:cNvGraphicFramePr>
          <p:nvPr>
            <p:ph idx="1"/>
            <p:extLst>
              <p:ext uri="{D42A27DB-BD31-4B8C-83A1-F6EECF244321}">
                <p14:modId xmlns:p14="http://schemas.microsoft.com/office/powerpoint/2010/main" val="2492849490"/>
              </p:ext>
            </p:extLst>
          </p:nvPr>
        </p:nvGraphicFramePr>
        <p:xfrm>
          <a:off x="62740" y="731543"/>
          <a:ext cx="12066520" cy="5204889"/>
        </p:xfrm>
        <a:graphic>
          <a:graphicData uri="http://schemas.openxmlformats.org/drawingml/2006/table">
            <a:tbl>
              <a:tblPr firstRow="1" firstCol="1" bandRow="1">
                <a:tableStyleId>{5C22544A-7EE6-4342-B048-85BDC9FD1C3A}</a:tableStyleId>
              </a:tblPr>
              <a:tblGrid>
                <a:gridCol w="1111048">
                  <a:extLst>
                    <a:ext uri="{9D8B030D-6E8A-4147-A177-3AD203B41FA5}">
                      <a16:colId xmlns:a16="http://schemas.microsoft.com/office/drawing/2014/main" val="2019148053"/>
                    </a:ext>
                  </a:extLst>
                </a:gridCol>
                <a:gridCol w="1234499">
                  <a:extLst>
                    <a:ext uri="{9D8B030D-6E8A-4147-A177-3AD203B41FA5}">
                      <a16:colId xmlns:a16="http://schemas.microsoft.com/office/drawing/2014/main" val="3726670035"/>
                    </a:ext>
                  </a:extLst>
                </a:gridCol>
                <a:gridCol w="3034970">
                  <a:extLst>
                    <a:ext uri="{9D8B030D-6E8A-4147-A177-3AD203B41FA5}">
                      <a16:colId xmlns:a16="http://schemas.microsoft.com/office/drawing/2014/main" val="2562414980"/>
                    </a:ext>
                  </a:extLst>
                </a:gridCol>
                <a:gridCol w="6686003">
                  <a:extLst>
                    <a:ext uri="{9D8B030D-6E8A-4147-A177-3AD203B41FA5}">
                      <a16:colId xmlns:a16="http://schemas.microsoft.com/office/drawing/2014/main" val="3986770240"/>
                    </a:ext>
                  </a:extLst>
                </a:gridCol>
              </a:tblGrid>
              <a:tr h="792629">
                <a:tc>
                  <a:txBody>
                    <a:bodyPr/>
                    <a:lstStyle/>
                    <a:p>
                      <a:pPr>
                        <a:spcAft>
                          <a:spcPts val="0"/>
                        </a:spcAft>
                      </a:pP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Age (years)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General Income Requirements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Ratios (adult: child)</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567835342"/>
                  </a:ext>
                </a:extLst>
              </a:tr>
              <a:tr h="1486180">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TK and ETK</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Age eligible, not based on income</a:t>
                      </a:r>
                      <a:endParaRPr lang="en-US" sz="2400" b="0" i="0" u="none" strike="noStrike" noProof="0">
                        <a:effectLst/>
                        <a:latin typeface="Arial" panose="020B0604020202020204" pitchFamily="34" charset="0"/>
                        <a:cs typeface="Arial" panose="020B0604020202020204" pitchFamily="34"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1:12 in 2022-23 or 1:10 in 2023-24 with funding</a:t>
                      </a:r>
                    </a:p>
                    <a:p>
                      <a:pPr>
                        <a:spcAft>
                          <a:spcPts val="0"/>
                        </a:spcAft>
                      </a:pPr>
                      <a:r>
                        <a:rPr lang="en-US" sz="2400" dirty="0">
                          <a:solidFill>
                            <a:schemeClr val="tx1"/>
                          </a:solidFill>
                          <a:effectLst/>
                          <a:latin typeface="Arial" panose="020B0604020202020204" pitchFamily="34" charset="0"/>
                          <a:cs typeface="Arial" panose="020B0604020202020204" pitchFamily="34" charset="0"/>
                        </a:rPr>
                        <a:t>Maximum 33 students</a:t>
                      </a:r>
                    </a:p>
                    <a:p>
                      <a:pPr>
                        <a:spcAft>
                          <a:spcPts val="0"/>
                        </a:spcAft>
                      </a:pPr>
                      <a:r>
                        <a:rPr lang="en-US" sz="2400" dirty="0">
                          <a:solidFill>
                            <a:schemeClr val="tx1"/>
                          </a:solidFill>
                          <a:effectLst/>
                          <a:latin typeface="Arial" panose="020B0604020202020204" pitchFamily="34" charset="0"/>
                          <a:cs typeface="Arial" panose="020B0604020202020204" pitchFamily="34" charset="0"/>
                        </a:rPr>
                        <a:t>24 average class size across the school site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44659305"/>
                  </a:ext>
                </a:extLst>
              </a:tr>
              <a:tr h="972357">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CSPP</a:t>
                      </a:r>
                      <a:endParaRPr lang="en-US">
                        <a:latin typeface="Arial" panose="020B0604020202020204" pitchFamily="34" charset="0"/>
                        <a:cs typeface="Arial" panose="020B0604020202020204" pitchFamily="34" charset="0"/>
                      </a:endParaRP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85% or less of state median 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1:8</a:t>
                      </a:r>
                    </a:p>
                    <a:p>
                      <a:pPr>
                        <a:spcAft>
                          <a:spcPts val="0"/>
                        </a:spcAft>
                      </a:pPr>
                      <a:r>
                        <a:rPr lang="en-US" sz="2400" dirty="0">
                          <a:solidFill>
                            <a:schemeClr val="tx1"/>
                          </a:solidFill>
                          <a:effectLst/>
                          <a:latin typeface="Arial" panose="020B0604020202020204" pitchFamily="34" charset="0"/>
                          <a:cs typeface="Arial" panose="020B0604020202020204" pitchFamily="34" charset="0"/>
                        </a:rPr>
                        <a:t>1 teacher 24 students</a:t>
                      </a:r>
                    </a:p>
                    <a:p>
                      <a:pPr>
                        <a:spcAft>
                          <a:spcPts val="0"/>
                        </a:spcAft>
                      </a:pP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008736918"/>
                  </a:ext>
                </a:extLst>
              </a:tr>
              <a:tr h="1610028">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Head Start</a:t>
                      </a:r>
                      <a:endParaRPr lang="en-US" sz="2400">
                        <a:solidFill>
                          <a:srgbClr val="000000"/>
                        </a:solidFill>
                        <a:effectLst/>
                        <a:latin typeface="Arial" panose="020B0604020202020204" pitchFamily="34" charset="0"/>
                        <a:cs typeface="Arial" panose="020B0604020202020204" pitchFamily="34"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3-4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spcAft>
                          <a:spcPts val="0"/>
                        </a:spcAft>
                      </a:pPr>
                      <a:r>
                        <a:rPr lang="en-US" sz="2400">
                          <a:solidFill>
                            <a:schemeClr val="tx1"/>
                          </a:solidFill>
                          <a:effectLst/>
                          <a:latin typeface="Arial" panose="020B0604020202020204" pitchFamily="34" charset="0"/>
                          <a:cs typeface="Arial" panose="020B0604020202020204" pitchFamily="34" charset="0"/>
                        </a:rPr>
                        <a:t>Income below poverty line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spcAft>
                          <a:spcPts val="0"/>
                        </a:spcAft>
                      </a:pPr>
                      <a:r>
                        <a:rPr lang="en-US" sz="2400" dirty="0">
                          <a:solidFill>
                            <a:schemeClr val="tx1"/>
                          </a:solidFill>
                          <a:effectLst/>
                          <a:latin typeface="Arial" panose="020B0604020202020204" pitchFamily="34" charset="0"/>
                          <a:cs typeface="Arial" panose="020B0604020202020204" pitchFamily="34" charset="0"/>
                        </a:rPr>
                        <a:t>1:10</a:t>
                      </a:r>
                    </a:p>
                    <a:p>
                      <a:pPr>
                        <a:spcAft>
                          <a:spcPts val="0"/>
                        </a:spcAft>
                      </a:pPr>
                      <a:r>
                        <a:rPr lang="en-US" sz="2400" b="1" u="none" dirty="0">
                          <a:solidFill>
                            <a:schemeClr val="tx1"/>
                          </a:solidFill>
                          <a:effectLst/>
                          <a:latin typeface="Arial" panose="020B0604020202020204" pitchFamily="34" charset="0"/>
                          <a:cs typeface="Arial" panose="020B0604020202020204" pitchFamily="34" charset="0"/>
                        </a:rPr>
                        <a:t>3s only: </a:t>
                      </a:r>
                      <a:r>
                        <a:rPr lang="en-US" sz="2400" dirty="0">
                          <a:solidFill>
                            <a:schemeClr val="tx1"/>
                          </a:solidFill>
                          <a:effectLst/>
                          <a:latin typeface="Arial" panose="020B0604020202020204" pitchFamily="34" charset="0"/>
                          <a:cs typeface="Arial" panose="020B0604020202020204" pitchFamily="34" charset="0"/>
                        </a:rPr>
                        <a:t>Maximum 17 students</a:t>
                      </a:r>
                      <a:r>
                        <a:rPr lang="en-US" sz="2400" i="1" dirty="0">
                          <a:solidFill>
                            <a:schemeClr val="tx1"/>
                          </a:solidFill>
                          <a:effectLst/>
                          <a:latin typeface="Arial" panose="020B0604020202020204" pitchFamily="34" charset="0"/>
                          <a:cs typeface="Arial" panose="020B0604020202020204" pitchFamily="34" charset="0"/>
                        </a:rPr>
                        <a:t>, 15 for double-session</a:t>
                      </a:r>
                    </a:p>
                    <a:p>
                      <a:pPr>
                        <a:spcAft>
                          <a:spcPts val="0"/>
                        </a:spcAft>
                      </a:pPr>
                      <a:r>
                        <a:rPr lang="en-US" sz="2400" b="1" u="none" dirty="0">
                          <a:solidFill>
                            <a:schemeClr val="tx1"/>
                          </a:solidFill>
                          <a:effectLst/>
                          <a:latin typeface="Arial" panose="020B0604020202020204" pitchFamily="34" charset="0"/>
                          <a:cs typeface="Arial" panose="020B0604020202020204" pitchFamily="34" charset="0"/>
                        </a:rPr>
                        <a:t>4-5s: </a:t>
                      </a:r>
                      <a:r>
                        <a:rPr lang="en-US" sz="2400" dirty="0">
                          <a:solidFill>
                            <a:schemeClr val="tx1"/>
                          </a:solidFill>
                          <a:effectLst/>
                          <a:latin typeface="Arial" panose="020B0604020202020204" pitchFamily="34" charset="0"/>
                          <a:cs typeface="Arial" panose="020B0604020202020204" pitchFamily="34" charset="0"/>
                        </a:rPr>
                        <a:t>Maximum 20 students, </a:t>
                      </a:r>
                      <a:r>
                        <a:rPr lang="en-US" sz="2400" i="1" dirty="0">
                          <a:solidFill>
                            <a:schemeClr val="tx1"/>
                          </a:solidFill>
                          <a:effectLst/>
                          <a:latin typeface="Arial" panose="020B0604020202020204" pitchFamily="34" charset="0"/>
                          <a:cs typeface="Arial" panose="020B0604020202020204" pitchFamily="34" charset="0"/>
                        </a:rPr>
                        <a:t>17 for double-session</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98787598"/>
                  </a:ext>
                </a:extLst>
              </a:tr>
            </a:tbl>
          </a:graphicData>
        </a:graphic>
      </p:graphicFrame>
      <p:sp>
        <p:nvSpPr>
          <p:cNvPr id="3" name="Slide Number Placeholder 2">
            <a:extLst>
              <a:ext uri="{FF2B5EF4-FFF2-40B4-BE49-F238E27FC236}">
                <a16:creationId xmlns:a16="http://schemas.microsoft.com/office/drawing/2014/main" id="{D226B1EE-EDA8-4870-8297-51AB4898D3A1}"/>
              </a:ext>
            </a:extLst>
          </p:cNvPr>
          <p:cNvSpPr>
            <a:spLocks noGrp="1"/>
          </p:cNvSpPr>
          <p:nvPr>
            <p:ph type="sldNum" idx="12"/>
          </p:nvPr>
        </p:nvSpPr>
        <p:spPr>
          <a:xfrm>
            <a:off x="10346499" y="6172200"/>
            <a:ext cx="1540701" cy="49164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30</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250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3486-10CB-442C-8B3F-E4B90C8B141D}"/>
              </a:ext>
            </a:extLst>
          </p:cNvPr>
          <p:cNvSpPr>
            <a:spLocks noGrp="1"/>
          </p:cNvSpPr>
          <p:nvPr>
            <p:ph type="title"/>
          </p:nvPr>
        </p:nvSpPr>
        <p:spPr>
          <a:xfrm>
            <a:off x="189979" y="-263045"/>
            <a:ext cx="11887200" cy="1139868"/>
          </a:xfrm>
        </p:spPr>
        <p:txBody>
          <a:bodyPr>
            <a:normAutofit/>
          </a:bodyPr>
          <a:lstStyle/>
          <a:p>
            <a:r>
              <a:rPr lang="en-US" sz="4000" b="1">
                <a:latin typeface="Arial" panose="020B0604020202020204" pitchFamily="34" charset="0"/>
                <a:cs typeface="Arial" panose="020B0604020202020204" pitchFamily="34" charset="0"/>
              </a:rPr>
              <a:t>Comparing Service Deliveries (2)</a:t>
            </a:r>
          </a:p>
        </p:txBody>
      </p:sp>
      <p:graphicFrame>
        <p:nvGraphicFramePr>
          <p:cNvPr id="5" name="Content Placeholder 4">
            <a:extLst>
              <a:ext uri="{FF2B5EF4-FFF2-40B4-BE49-F238E27FC236}">
                <a16:creationId xmlns:a16="http://schemas.microsoft.com/office/drawing/2014/main" id="{9F463F58-2248-4EA2-A121-F45BA237F75E}"/>
              </a:ext>
            </a:extLst>
          </p:cNvPr>
          <p:cNvGraphicFramePr>
            <a:graphicFrameLocks noGrp="1"/>
          </p:cNvGraphicFramePr>
          <p:nvPr>
            <p:ph idx="1"/>
            <p:extLst>
              <p:ext uri="{D42A27DB-BD31-4B8C-83A1-F6EECF244321}">
                <p14:modId xmlns:p14="http://schemas.microsoft.com/office/powerpoint/2010/main" val="1953663185"/>
              </p:ext>
            </p:extLst>
          </p:nvPr>
        </p:nvGraphicFramePr>
        <p:xfrm>
          <a:off x="114821" y="557652"/>
          <a:ext cx="11913202" cy="5509232"/>
        </p:xfrm>
        <a:graphic>
          <a:graphicData uri="http://schemas.openxmlformats.org/drawingml/2006/table">
            <a:tbl>
              <a:tblPr firstRow="1" firstCol="1" bandRow="1">
                <a:tableStyleId>{5C22544A-7EE6-4342-B048-85BDC9FD1C3A}</a:tableStyleId>
              </a:tblPr>
              <a:tblGrid>
                <a:gridCol w="1473752">
                  <a:extLst>
                    <a:ext uri="{9D8B030D-6E8A-4147-A177-3AD203B41FA5}">
                      <a16:colId xmlns:a16="http://schemas.microsoft.com/office/drawing/2014/main" val="2019148053"/>
                    </a:ext>
                  </a:extLst>
                </a:gridCol>
                <a:gridCol w="4402712">
                  <a:extLst>
                    <a:ext uri="{9D8B030D-6E8A-4147-A177-3AD203B41FA5}">
                      <a16:colId xmlns:a16="http://schemas.microsoft.com/office/drawing/2014/main" val="1606244163"/>
                    </a:ext>
                  </a:extLst>
                </a:gridCol>
                <a:gridCol w="6036738">
                  <a:extLst>
                    <a:ext uri="{9D8B030D-6E8A-4147-A177-3AD203B41FA5}">
                      <a16:colId xmlns:a16="http://schemas.microsoft.com/office/drawing/2014/main" val="1131293783"/>
                    </a:ext>
                  </a:extLst>
                </a:gridCol>
              </a:tblGrid>
              <a:tr h="409617">
                <a:tc>
                  <a:txBody>
                    <a:bodyPr/>
                    <a:lstStyle/>
                    <a:p>
                      <a:pPr>
                        <a:spcAft>
                          <a:spcPts val="0"/>
                        </a:spcAft>
                      </a:pPr>
                      <a:endParaRPr lang="en-US" sz="2400">
                        <a:solidFill>
                          <a:schemeClr val="tx1"/>
                        </a:solidFill>
                        <a:effectLst/>
                        <a:latin typeface="Arial"/>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spcAft>
                          <a:spcPts val="0"/>
                        </a:spcAft>
                      </a:pPr>
                      <a:r>
                        <a:rPr lang="en-US" sz="2400">
                          <a:solidFill>
                            <a:schemeClr val="tx1"/>
                          </a:solidFill>
                          <a:effectLst/>
                          <a:latin typeface="Arial"/>
                        </a:rPr>
                        <a:t>Teacher Requirements</a:t>
                      </a:r>
                    </a:p>
                  </a:txBody>
                  <a:tcPr marL="68580" marR="6858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Aft>
                          <a:spcPts val="0"/>
                        </a:spcAft>
                      </a:pPr>
                      <a:r>
                        <a:rPr lang="en-US" sz="2400">
                          <a:solidFill>
                            <a:schemeClr val="tx1"/>
                          </a:solidFill>
                          <a:effectLst/>
                          <a:latin typeface="Arial"/>
                        </a:rPr>
                        <a:t>Other Notes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567835342"/>
                  </a:ext>
                </a:extLst>
              </a:tr>
              <a:tr h="2152135">
                <a:tc>
                  <a:txBody>
                    <a:bodyPr/>
                    <a:lstStyle/>
                    <a:p>
                      <a:pPr>
                        <a:spcAft>
                          <a:spcPts val="0"/>
                        </a:spcAft>
                      </a:pPr>
                      <a:r>
                        <a:rPr lang="en-US" sz="2400">
                          <a:solidFill>
                            <a:schemeClr val="tx1"/>
                          </a:solidFill>
                          <a:effectLst/>
                          <a:latin typeface="Arial"/>
                        </a:rPr>
                        <a:t>TK and ETK</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spcAft>
                          <a:spcPts val="0"/>
                        </a:spcAft>
                      </a:pPr>
                      <a:r>
                        <a:rPr lang="en-US" sz="2400" dirty="0">
                          <a:solidFill>
                            <a:schemeClr val="tx1"/>
                          </a:solidFill>
                          <a:effectLst/>
                          <a:latin typeface="Arial"/>
                        </a:rPr>
                        <a:t>Multiple-Subject Credential</a:t>
                      </a:r>
                      <a:r>
                        <a:rPr lang="en-US" sz="2400" b="0" i="0" u="none" strike="noStrike" noProof="0" dirty="0">
                          <a:solidFill>
                            <a:schemeClr val="tx1"/>
                          </a:solidFill>
                          <a:effectLst/>
                          <a:latin typeface="Arial"/>
                        </a:rPr>
                        <a:t> (and 24 units of child development or early childhood education [ECE] by August 1, 2023)</a:t>
                      </a:r>
                      <a:endParaRPr lang="en-US" sz="2400" dirty="0">
                        <a:solidFill>
                          <a:schemeClr val="tx1"/>
                        </a:solidFill>
                        <a:effectLst/>
                        <a:latin typeface="Arial"/>
                      </a:endParaRPr>
                    </a:p>
                  </a:txBody>
                  <a:tcPr marL="68580" marR="6858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spcAft>
                          <a:spcPts val="0"/>
                        </a:spcAft>
                        <a:buNone/>
                      </a:pPr>
                      <a:r>
                        <a:rPr lang="en-US" sz="2400" b="0" i="0" u="none" strike="noStrike" noProof="0">
                          <a:solidFill>
                            <a:schemeClr val="tx1"/>
                          </a:solidFill>
                          <a:effectLst/>
                          <a:latin typeface="Arial"/>
                        </a:rPr>
                        <a:t>If teacher first assigned after July 1, 2015, then they need 24 units of ECE by August 2023</a:t>
                      </a:r>
                    </a:p>
                    <a:p>
                      <a:pPr lvl="0">
                        <a:spcAft>
                          <a:spcPts val="0"/>
                        </a:spcAft>
                        <a:buNone/>
                      </a:pPr>
                      <a:r>
                        <a:rPr lang="en-US" sz="2400" b="0" i="0" u="none" strike="noStrike" noProof="0">
                          <a:solidFill>
                            <a:schemeClr val="tx1"/>
                          </a:solidFill>
                          <a:effectLst/>
                          <a:latin typeface="Arial"/>
                        </a:rPr>
                        <a:t>Intent to align with Preschool Learning Foundations (PLFs)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44659305"/>
                  </a:ext>
                </a:extLst>
              </a:tr>
              <a:tr h="1315089">
                <a:tc>
                  <a:txBody>
                    <a:bodyPr/>
                    <a:lstStyle/>
                    <a:p>
                      <a:pPr>
                        <a:spcAft>
                          <a:spcPts val="0"/>
                        </a:spcAft>
                      </a:pPr>
                      <a:r>
                        <a:rPr lang="en-US" sz="2400">
                          <a:solidFill>
                            <a:schemeClr val="tx1"/>
                          </a:solidFill>
                          <a:effectLst/>
                          <a:latin typeface="Arial"/>
                        </a:rPr>
                        <a:t>CSPP</a:t>
                      </a: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a:spcAft>
                          <a:spcPts val="0"/>
                        </a:spcAft>
                      </a:pPr>
                      <a:r>
                        <a:rPr lang="en-US" sz="2400">
                          <a:solidFill>
                            <a:schemeClr val="tx1"/>
                          </a:solidFill>
                          <a:effectLst/>
                          <a:latin typeface="Arial"/>
                        </a:rPr>
                        <a:t>Child Development Associate Teacher Permit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2400">
                          <a:solidFill>
                            <a:schemeClr val="tx1"/>
                          </a:solidFill>
                          <a:effectLst/>
                          <a:latin typeface="Arial"/>
                        </a:rPr>
                        <a:t>Required use of Early Childhood Environmental Rating Scale (ECERS),</a:t>
                      </a:r>
                      <a:br>
                        <a:rPr lang="en-US" sz="2400">
                          <a:solidFill>
                            <a:srgbClr val="000000"/>
                          </a:solidFill>
                          <a:effectLst/>
                          <a:latin typeface="Arial"/>
                        </a:rPr>
                      </a:br>
                      <a:r>
                        <a:rPr lang="en-US" sz="2400">
                          <a:solidFill>
                            <a:schemeClr val="tx1"/>
                          </a:solidFill>
                          <a:effectLst/>
                          <a:latin typeface="Arial"/>
                        </a:rPr>
                        <a:t>Desired Results Developmental Profile (DRDP) assessment, and curriculum aligned to PLFs</a:t>
                      </a:r>
                      <a:endParaRPr lang="en-US" sz="2400">
                        <a:latin typeface="Arial"/>
                      </a:endParaRPr>
                    </a:p>
                  </a:txBody>
                  <a:tcPr marL="68580" marR="6858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008736918"/>
                  </a:ext>
                </a:extLst>
              </a:tr>
              <a:tr h="1118680">
                <a:tc>
                  <a:txBody>
                    <a:bodyPr/>
                    <a:lstStyle/>
                    <a:p>
                      <a:pPr>
                        <a:spcAft>
                          <a:spcPts val="0"/>
                        </a:spcAft>
                      </a:pPr>
                      <a:r>
                        <a:rPr lang="en-US" sz="2400">
                          <a:solidFill>
                            <a:schemeClr val="tx1"/>
                          </a:solidFill>
                          <a:effectLst/>
                          <a:latin typeface="Arial"/>
                        </a:rPr>
                        <a:t>Head Start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spcAft>
                          <a:spcPts val="0"/>
                        </a:spcAft>
                      </a:pPr>
                      <a:r>
                        <a:rPr lang="en-US" sz="2400">
                          <a:solidFill>
                            <a:schemeClr val="tx1"/>
                          </a:solidFill>
                          <a:effectLst/>
                          <a:latin typeface="Arial"/>
                        </a:rPr>
                        <a:t>Teacher: Associates' in ECE</a:t>
                      </a:r>
                    </a:p>
                    <a:p>
                      <a:pPr lvl="0">
                        <a:spcAft>
                          <a:spcPts val="0"/>
                        </a:spcAft>
                        <a:buNone/>
                      </a:pPr>
                      <a:r>
                        <a:rPr lang="en-US" sz="2400">
                          <a:solidFill>
                            <a:schemeClr val="tx1"/>
                          </a:solidFill>
                          <a:effectLst/>
                          <a:latin typeface="Arial"/>
                        </a:rPr>
                        <a:t>Instructional Aide: at least 12 units of ECE</a:t>
                      </a:r>
                    </a:p>
                  </a:txBody>
                  <a:tcPr marL="68580" marR="6858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a:spcAft>
                          <a:spcPts val="0"/>
                        </a:spcAft>
                      </a:pPr>
                      <a:r>
                        <a:rPr lang="en-US" sz="2400" dirty="0">
                          <a:solidFill>
                            <a:schemeClr val="tx1"/>
                          </a:solidFill>
                          <a:effectLst/>
                          <a:latin typeface="Arial"/>
                        </a:rPr>
                        <a:t>Comprehensive services in Performance Standards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98787598"/>
                  </a:ext>
                </a:extLst>
              </a:tr>
            </a:tbl>
          </a:graphicData>
        </a:graphic>
      </p:graphicFrame>
      <p:sp>
        <p:nvSpPr>
          <p:cNvPr id="3" name="Slide Number Placeholder 2">
            <a:extLst>
              <a:ext uri="{FF2B5EF4-FFF2-40B4-BE49-F238E27FC236}">
                <a16:creationId xmlns:a16="http://schemas.microsoft.com/office/drawing/2014/main" id="{C3612D3C-A06C-465E-9A5D-8B98AA5DACF3}"/>
              </a:ext>
            </a:extLst>
          </p:cNvPr>
          <p:cNvSpPr>
            <a:spLocks noGrp="1"/>
          </p:cNvSpPr>
          <p:nvPr>
            <p:ph type="sldNum" idx="12"/>
          </p:nvPr>
        </p:nvSpPr>
        <p:spPr>
          <a:xfrm>
            <a:off x="10521863" y="6322512"/>
            <a:ext cx="1365337" cy="42901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31</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31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D43FA-831D-4E93-83AF-CF50CAF2F73F}"/>
              </a:ext>
            </a:extLst>
          </p:cNvPr>
          <p:cNvSpPr>
            <a:spLocks noGrp="1"/>
          </p:cNvSpPr>
          <p:nvPr>
            <p:ph type="title"/>
          </p:nvPr>
        </p:nvSpPr>
        <p:spPr>
          <a:xfrm>
            <a:off x="102296" y="0"/>
            <a:ext cx="11887200" cy="946310"/>
          </a:xfrm>
        </p:spPr>
        <p:txBody>
          <a:bodyPr>
            <a:normAutofit/>
          </a:bodyPr>
          <a:lstStyle/>
          <a:p>
            <a:r>
              <a:rPr lang="en-US" sz="4000" b="1">
                <a:latin typeface="Arial"/>
                <a:cs typeface="Arial"/>
              </a:rPr>
              <a:t>How CSPP Can Support UPK Efforts</a:t>
            </a:r>
          </a:p>
        </p:txBody>
      </p:sp>
      <p:sp>
        <p:nvSpPr>
          <p:cNvPr id="3" name="Content Placeholder 2">
            <a:extLst>
              <a:ext uri="{FF2B5EF4-FFF2-40B4-BE49-F238E27FC236}">
                <a16:creationId xmlns:a16="http://schemas.microsoft.com/office/drawing/2014/main" id="{CD208063-2A3B-487C-81FA-D8049EE021FF}"/>
              </a:ext>
            </a:extLst>
          </p:cNvPr>
          <p:cNvSpPr>
            <a:spLocks noGrp="1"/>
          </p:cNvSpPr>
          <p:nvPr>
            <p:ph idx="1"/>
          </p:nvPr>
        </p:nvSpPr>
        <p:spPr>
          <a:xfrm>
            <a:off x="152400" y="991320"/>
            <a:ext cx="11887200" cy="5260315"/>
          </a:xfrm>
        </p:spPr>
        <p:txBody>
          <a:bodyPr vert="horz" lIns="91440" tIns="45720" rIns="91440" bIns="45720" rtlCol="0" anchor="t">
            <a:normAutofit fontScale="92500" lnSpcReduction="20000"/>
          </a:bodyPr>
          <a:lstStyle/>
          <a:p>
            <a:pPr>
              <a:spcAft>
                <a:spcPts val="1200"/>
              </a:spcAft>
            </a:pPr>
            <a:r>
              <a:rPr lang="en-US" sz="2800">
                <a:latin typeface="Arial"/>
                <a:ea typeface="+mn-lt"/>
                <a:cs typeface="Arial"/>
              </a:rPr>
              <a:t>CSPP can provide additional resources for LEAs to serve three-year-old children so that children receive two years of high-quality, educational programs to children before kindergarten. </a:t>
            </a:r>
            <a:endParaRPr lang="en-US" sz="2800">
              <a:latin typeface="Arial"/>
              <a:cs typeface="Arial"/>
            </a:endParaRPr>
          </a:p>
          <a:p>
            <a:pPr>
              <a:spcAft>
                <a:spcPts val="1200"/>
              </a:spcAft>
            </a:pPr>
            <a:r>
              <a:rPr lang="en-US" sz="2800">
                <a:latin typeface="Arial"/>
                <a:ea typeface="+mn-lt"/>
                <a:cs typeface="Arial"/>
              </a:rPr>
              <a:t>CSPP can provide extended learning and care to TK and kindergarten students to support full-day programming for children</a:t>
            </a:r>
            <a:endParaRPr lang="en-US" sz="2800">
              <a:latin typeface="Arial"/>
              <a:cs typeface="Arial"/>
            </a:endParaRPr>
          </a:p>
          <a:p>
            <a:pPr>
              <a:spcAft>
                <a:spcPts val="1200"/>
              </a:spcAft>
            </a:pPr>
            <a:r>
              <a:rPr lang="en-US" sz="2800">
                <a:latin typeface="Arial"/>
                <a:cs typeface="Arial"/>
              </a:rPr>
              <a:t>If districts want to expand UPK faster than the state timeline, CSPP can support the costs of children before their fifth birthday when LEAs can start generating average daily attendance (ADA). </a:t>
            </a:r>
          </a:p>
          <a:p>
            <a:pPr>
              <a:spcAft>
                <a:spcPts val="1200"/>
              </a:spcAft>
            </a:pPr>
            <a:r>
              <a:rPr lang="en-US" sz="2800">
                <a:latin typeface="Arial"/>
                <a:cs typeface="Arial"/>
              </a:rPr>
              <a:t>A CSPP Request for Applications (RFA) will be released </a:t>
            </a:r>
            <a:r>
              <a:rPr lang="en-US" sz="2800">
                <a:latin typeface="Arial"/>
                <a:ea typeface="+mn-lt"/>
                <a:cs typeface="Arial"/>
              </a:rPr>
              <a:t>in the near future through the EED email distribution list. </a:t>
            </a:r>
          </a:p>
          <a:p>
            <a:pPr lvl="1">
              <a:spcAft>
                <a:spcPts val="1200"/>
              </a:spcAft>
              <a:buFont typeface="Arial" panose="020B0604020202020204" pitchFamily="34" charset="0"/>
              <a:buChar char="‒"/>
            </a:pPr>
            <a:r>
              <a:rPr lang="en-US" sz="2600">
                <a:latin typeface="Arial"/>
                <a:ea typeface="+mn-lt"/>
                <a:cs typeface="Arial"/>
              </a:rPr>
              <a:t>$130 million in CSPP expansion funding is available to LEAs to provide both part-day/year and full-day/year CSPP. </a:t>
            </a:r>
          </a:p>
          <a:p>
            <a:pPr lvl="1">
              <a:spcAft>
                <a:spcPts val="1200"/>
              </a:spcAft>
              <a:buFont typeface="Arial" panose="020B0604020202020204" pitchFamily="34" charset="0"/>
              <a:buChar char="‒"/>
            </a:pPr>
            <a:r>
              <a:rPr lang="en-US" sz="2600">
                <a:latin typeface="Arial"/>
                <a:ea typeface="+mn-lt"/>
                <a:cs typeface="Arial"/>
              </a:rPr>
              <a:t>LEAs directly operate these services, subcontract with CBOs, or provide through a family child care home education network (FCCHEN). </a:t>
            </a:r>
            <a:endParaRPr lang="en-US" sz="2600">
              <a:latin typeface="Arial"/>
              <a:cs typeface="Arial"/>
            </a:endParaRPr>
          </a:p>
        </p:txBody>
      </p:sp>
      <p:sp>
        <p:nvSpPr>
          <p:cNvPr id="4" name="Slide Number Placeholder 3">
            <a:extLst>
              <a:ext uri="{FF2B5EF4-FFF2-40B4-BE49-F238E27FC236}">
                <a16:creationId xmlns:a16="http://schemas.microsoft.com/office/drawing/2014/main" id="{F9C01D17-1A78-4454-B2D0-D560A24A0C36}"/>
              </a:ext>
            </a:extLst>
          </p:cNvPr>
          <p:cNvSpPr>
            <a:spLocks noGrp="1"/>
          </p:cNvSpPr>
          <p:nvPr>
            <p:ph type="sldNum" idx="12"/>
          </p:nvPr>
        </p:nvSpPr>
        <p:spPr>
          <a:xfrm>
            <a:off x="10521863" y="6309986"/>
            <a:ext cx="1440494" cy="45406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32</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237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A501-5002-4B2F-80D9-144294617787}"/>
              </a:ext>
            </a:extLst>
          </p:cNvPr>
          <p:cNvSpPr>
            <a:spLocks noGrp="1"/>
          </p:cNvSpPr>
          <p:nvPr>
            <p:ph type="title"/>
          </p:nvPr>
        </p:nvSpPr>
        <p:spPr>
          <a:xfrm>
            <a:off x="114821" y="0"/>
            <a:ext cx="11887200" cy="1325563"/>
          </a:xfrm>
        </p:spPr>
        <p:txBody>
          <a:bodyPr>
            <a:normAutofit/>
          </a:bodyPr>
          <a:lstStyle/>
          <a:p>
            <a:r>
              <a:rPr lang="en-US" sz="4000" b="1">
                <a:latin typeface="Arial"/>
                <a:cs typeface="Arial"/>
              </a:rPr>
              <a:t>Leveraging CSPP Funds to Support TK</a:t>
            </a:r>
            <a:endParaRPr lang="en-US" sz="4000"/>
          </a:p>
        </p:txBody>
      </p:sp>
      <p:sp>
        <p:nvSpPr>
          <p:cNvPr id="3" name="Content Placeholder 2">
            <a:extLst>
              <a:ext uri="{FF2B5EF4-FFF2-40B4-BE49-F238E27FC236}">
                <a16:creationId xmlns:a16="http://schemas.microsoft.com/office/drawing/2014/main" id="{37B8A05C-645A-44A6-848F-7682ED099CED}"/>
              </a:ext>
            </a:extLst>
          </p:cNvPr>
          <p:cNvSpPr>
            <a:spLocks noGrp="1"/>
          </p:cNvSpPr>
          <p:nvPr>
            <p:ph idx="1"/>
          </p:nvPr>
        </p:nvSpPr>
        <p:spPr>
          <a:xfrm>
            <a:off x="152400" y="1321998"/>
            <a:ext cx="11887200" cy="4828281"/>
          </a:xfrm>
        </p:spPr>
        <p:txBody>
          <a:bodyPr vert="horz" lIns="91440" tIns="45720" rIns="91440" bIns="45720" rtlCol="0" anchor="t">
            <a:normAutofit fontScale="85000" lnSpcReduction="10000"/>
          </a:bodyPr>
          <a:lstStyle/>
          <a:p>
            <a:pPr marL="0" indent="0">
              <a:lnSpc>
                <a:spcPct val="100000"/>
              </a:lnSpc>
              <a:spcBef>
                <a:spcPts val="0"/>
              </a:spcBef>
              <a:buNone/>
            </a:pPr>
            <a:r>
              <a:rPr lang="en-US" sz="3300">
                <a:latin typeface="Arial" panose="020B0604020202020204" pitchFamily="34" charset="0"/>
                <a:cs typeface="Arial" panose="020B0604020202020204" pitchFamily="34" charset="0"/>
              </a:rPr>
              <a:t>Funding sources can be leveraged to support educational costs to ensure consistency, eliminate duplication of services, and allow for maximum flexibility of funds.</a:t>
            </a:r>
          </a:p>
          <a:p>
            <a:pPr marL="0" indent="0">
              <a:lnSpc>
                <a:spcPct val="200000"/>
              </a:lnSpc>
              <a:spcBef>
                <a:spcPts val="0"/>
              </a:spcBef>
              <a:buNone/>
            </a:pPr>
            <a:r>
              <a:rPr lang="en-US" sz="3300" b="1">
                <a:latin typeface="Arial" panose="020B0604020202020204" pitchFamily="34" charset="0"/>
                <a:cs typeface="Arial" panose="020B0604020202020204" pitchFamily="34" charset="0"/>
              </a:rPr>
              <a:t>Scenario 1: </a:t>
            </a:r>
            <a:r>
              <a:rPr lang="en-US" sz="3300">
                <a:latin typeface="Arial" panose="020B0604020202020204" pitchFamily="34" charset="0"/>
                <a:cs typeface="Arial" panose="020B0604020202020204" pitchFamily="34" charset="0"/>
              </a:rPr>
              <a:t>Children funded by one program in one portion of the day </a:t>
            </a:r>
            <a:endParaRPr lang="en-US" sz="3300">
              <a:latin typeface="Arial" panose="020B0604020202020204" pitchFamily="34" charset="0"/>
              <a:ea typeface="+mn-lt"/>
              <a:cs typeface="Arial" panose="020B0604020202020204" pitchFamily="34" charset="0"/>
            </a:endParaRPr>
          </a:p>
          <a:p>
            <a:pPr lvl="1">
              <a:lnSpc>
                <a:spcPct val="150000"/>
              </a:lnSpc>
              <a:spcBef>
                <a:spcPts val="0"/>
              </a:spcBef>
              <a:spcAft>
                <a:spcPts val="1200"/>
              </a:spcAft>
            </a:pPr>
            <a:r>
              <a:rPr lang="en-US">
                <a:solidFill>
                  <a:schemeClr val="bg1"/>
                </a:solidFill>
                <a:latin typeface="Arial" panose="020B0604020202020204" pitchFamily="34" charset="0"/>
                <a:ea typeface="+mn-lt"/>
                <a:cs typeface="Arial" panose="020B0604020202020204" pitchFamily="34" charset="0"/>
              </a:rPr>
              <a:t>For example, TK in the morning and CSPP in the afternoon</a:t>
            </a:r>
            <a:endParaRPr lang="en-US">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3300" b="1">
                <a:latin typeface="Arial" panose="020B0604020202020204" pitchFamily="34" charset="0"/>
                <a:ea typeface="+mn-lt"/>
                <a:cs typeface="Arial" panose="020B0604020202020204" pitchFamily="34" charset="0"/>
              </a:rPr>
              <a:t>Scenario 2: </a:t>
            </a:r>
            <a:r>
              <a:rPr lang="en-US" sz="3300">
                <a:latin typeface="Arial" panose="020B0604020202020204" pitchFamily="34" charset="0"/>
                <a:ea typeface="+mn-lt"/>
                <a:cs typeface="Arial" panose="020B0604020202020204" pitchFamily="34" charset="0"/>
              </a:rPr>
              <a:t>Children in same classroom, some funded by one program and other children funded by the other, during the same hours</a:t>
            </a:r>
            <a:endParaRPr lang="en-US" sz="3300">
              <a:latin typeface="Arial" panose="020B0604020202020204" pitchFamily="34" charset="0"/>
              <a:cs typeface="Arial" panose="020B0604020202020204" pitchFamily="34" charset="0"/>
            </a:endParaRPr>
          </a:p>
          <a:p>
            <a:pPr marL="628650" lvl="1" indent="-171450">
              <a:lnSpc>
                <a:spcPct val="150000"/>
              </a:lnSpc>
              <a:spcBef>
                <a:spcPts val="1200"/>
              </a:spcBef>
              <a:spcAft>
                <a:spcPts val="1200"/>
              </a:spcAft>
              <a:buFont typeface="Arial,Sans-Serif" panose="020B0604020202020204" pitchFamily="34" charset="0"/>
            </a:pPr>
            <a:r>
              <a:rPr lang="en-US">
                <a:latin typeface="Arial" panose="020B0604020202020204" pitchFamily="34" charset="0"/>
                <a:cs typeface="Arial" panose="020B0604020202020204" pitchFamily="34" charset="0"/>
              </a:rPr>
              <a:t>For example, half students funded by CSPP, half students funded by TK</a:t>
            </a: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CBF3F6A3-F0DC-484A-9C46-18472C54B813}"/>
              </a:ext>
            </a:extLst>
          </p:cNvPr>
          <p:cNvSpPr>
            <a:spLocks noGrp="1"/>
          </p:cNvSpPr>
          <p:nvPr>
            <p:ph type="sldNum" idx="12"/>
          </p:nvPr>
        </p:nvSpPr>
        <p:spPr>
          <a:xfrm>
            <a:off x="10571967" y="6172200"/>
            <a:ext cx="1315233" cy="541751"/>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33</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903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EF65-A5F0-4C2A-9396-F59CCFC57347}"/>
              </a:ext>
            </a:extLst>
          </p:cNvPr>
          <p:cNvSpPr>
            <a:spLocks noGrp="1"/>
          </p:cNvSpPr>
          <p:nvPr>
            <p:ph type="title"/>
          </p:nvPr>
        </p:nvSpPr>
        <p:spPr>
          <a:xfrm>
            <a:off x="152400" y="2516"/>
            <a:ext cx="11887200" cy="1325563"/>
          </a:xfrm>
        </p:spPr>
        <p:txBody>
          <a:bodyPr>
            <a:normAutofit/>
          </a:bodyPr>
          <a:lstStyle/>
          <a:p>
            <a:r>
              <a:rPr lang="en-US" sz="4000" b="1">
                <a:latin typeface="Arial"/>
                <a:cs typeface="Calibri"/>
              </a:rPr>
              <a:t>Notes Regarding Full-Day UPK</a:t>
            </a:r>
          </a:p>
        </p:txBody>
      </p:sp>
      <p:sp>
        <p:nvSpPr>
          <p:cNvPr id="3" name="Content Placeholder 2">
            <a:extLst>
              <a:ext uri="{FF2B5EF4-FFF2-40B4-BE49-F238E27FC236}">
                <a16:creationId xmlns:a16="http://schemas.microsoft.com/office/drawing/2014/main" id="{C3AF5485-9860-4326-9347-8715BAF8612F}"/>
              </a:ext>
            </a:extLst>
          </p:cNvPr>
          <p:cNvSpPr>
            <a:spLocks noGrp="1"/>
          </p:cNvSpPr>
          <p:nvPr>
            <p:ph idx="1"/>
          </p:nvPr>
        </p:nvSpPr>
        <p:spPr>
          <a:xfrm>
            <a:off x="152400" y="1321999"/>
            <a:ext cx="11887200" cy="4815754"/>
          </a:xfrm>
        </p:spPr>
        <p:txBody>
          <a:bodyPr vert="horz" lIns="91440" tIns="45720" rIns="91440" bIns="45720" rtlCol="0" anchor="t">
            <a:normAutofit/>
          </a:bodyPr>
          <a:lstStyle/>
          <a:p>
            <a:pPr marL="0" indent="0">
              <a:buNone/>
            </a:pPr>
            <a:r>
              <a:rPr lang="en-US" sz="2800" b="1">
                <a:latin typeface="Arial"/>
                <a:cs typeface="Calibri"/>
              </a:rPr>
              <a:t>UPK Plans: </a:t>
            </a:r>
            <a:r>
              <a:rPr lang="en-US" sz="2800">
                <a:latin typeface="Arial"/>
                <a:cs typeface="Calibri"/>
              </a:rPr>
              <a:t>LEAs are required to submit to governing board requiring LEAs to plan for "full-day" learning programs that "meet the needs of parents"</a:t>
            </a:r>
          </a:p>
          <a:p>
            <a:pPr lvl="1">
              <a:spcBef>
                <a:spcPts val="1200"/>
              </a:spcBef>
              <a:spcAft>
                <a:spcPts val="1200"/>
              </a:spcAft>
            </a:pPr>
            <a:r>
              <a:rPr lang="en-US" sz="2400">
                <a:latin typeface="Arial"/>
                <a:ea typeface="+mn-lt"/>
                <a:cs typeface="+mn-lt"/>
              </a:rPr>
              <a:t>If LEAs have the Expanded Learning Opportunities Program funds, full-day means at least 9 hours.</a:t>
            </a:r>
            <a:endParaRPr lang="en-US" sz="2400">
              <a:latin typeface="Arial"/>
              <a:cs typeface="Calibri"/>
            </a:endParaRPr>
          </a:p>
          <a:p>
            <a:pPr lvl="1">
              <a:spcBef>
                <a:spcPts val="1200"/>
              </a:spcBef>
              <a:spcAft>
                <a:spcPts val="1200"/>
              </a:spcAft>
            </a:pPr>
            <a:r>
              <a:rPr lang="en-US" sz="2400">
                <a:latin typeface="Arial"/>
                <a:cs typeface="Calibri"/>
              </a:rPr>
              <a:t>This can be accomplished through partnerships with CSPP, Head Start, expanded learning programs, and other early learning and care programs.</a:t>
            </a:r>
            <a:endParaRPr lang="en-US" sz="2400">
              <a:latin typeface="Arial"/>
              <a:cs typeface="Arial"/>
            </a:endParaRPr>
          </a:p>
          <a:p>
            <a:pPr lvl="1">
              <a:spcBef>
                <a:spcPts val="1200"/>
              </a:spcBef>
              <a:spcAft>
                <a:spcPts val="1200"/>
              </a:spcAft>
            </a:pPr>
            <a:r>
              <a:rPr lang="en-US" sz="2400">
                <a:latin typeface="Arial"/>
                <a:cs typeface="Calibri"/>
              </a:rPr>
              <a:t>It is allowable for LEAs to operate kindergarten programs that have a different length of day than their TK programs (</a:t>
            </a:r>
            <a:r>
              <a:rPr lang="en-US" sz="2400" i="1">
                <a:latin typeface="Arial"/>
                <a:cs typeface="Calibri"/>
              </a:rPr>
              <a:t>EC </a:t>
            </a:r>
            <a:r>
              <a:rPr lang="en-US" sz="2400">
                <a:latin typeface="Arial"/>
                <a:ea typeface="+mn-lt"/>
                <a:cs typeface="+mn-lt"/>
              </a:rPr>
              <a:t>37202)</a:t>
            </a:r>
            <a:endParaRPr lang="en-US" sz="2400">
              <a:latin typeface="Arial"/>
              <a:cs typeface="Calibri"/>
            </a:endParaRPr>
          </a:p>
        </p:txBody>
      </p:sp>
      <p:sp>
        <p:nvSpPr>
          <p:cNvPr id="4" name="Slide Number Placeholder 3">
            <a:extLst>
              <a:ext uri="{FF2B5EF4-FFF2-40B4-BE49-F238E27FC236}">
                <a16:creationId xmlns:a16="http://schemas.microsoft.com/office/drawing/2014/main" id="{2B65904A-D03D-4DD5-8ABC-5C771322F285}"/>
              </a:ext>
            </a:extLst>
          </p:cNvPr>
          <p:cNvSpPr>
            <a:spLocks noGrp="1"/>
          </p:cNvSpPr>
          <p:nvPr>
            <p:ph type="sldNum" idx="12"/>
          </p:nvPr>
        </p:nvSpPr>
        <p:spPr>
          <a:xfrm>
            <a:off x="10684701" y="6172200"/>
            <a:ext cx="1202499" cy="55427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34</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933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4692-8C40-41CE-BD58-D7A71BF65B79}"/>
              </a:ext>
            </a:extLst>
          </p:cNvPr>
          <p:cNvSpPr>
            <a:spLocks noGrp="1"/>
          </p:cNvSpPr>
          <p:nvPr>
            <p:ph type="title"/>
          </p:nvPr>
        </p:nvSpPr>
        <p:spPr>
          <a:xfrm>
            <a:off x="865758" y="1458805"/>
            <a:ext cx="5090809" cy="2519462"/>
          </a:xfrm>
        </p:spPr>
        <p:txBody>
          <a:bodyPr>
            <a:normAutofit/>
          </a:bodyPr>
          <a:lstStyle/>
          <a:p>
            <a:r>
              <a:rPr lang="en-US" b="1" dirty="0">
                <a:latin typeface="Arial"/>
                <a:cs typeface="Calibri"/>
              </a:rPr>
              <a:t>Focus Area B: Community Engagement and Partnerships</a:t>
            </a:r>
            <a:endParaRPr lang="en-US" dirty="0"/>
          </a:p>
        </p:txBody>
      </p:sp>
      <p:pic>
        <p:nvPicPr>
          <p:cNvPr id="7" name="Content Placeholder 6" descr="An adult and one child, outdoors, playing catch with a ball in mid-air">
            <a:extLst>
              <a:ext uri="{FF2B5EF4-FFF2-40B4-BE49-F238E27FC236}">
                <a16:creationId xmlns:a16="http://schemas.microsoft.com/office/drawing/2014/main" id="{31BD1297-6B36-4923-890C-55F9E164B5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13064" y="365928"/>
            <a:ext cx="3461749" cy="50165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10895061-1ED0-485A-9FC7-B158ADD06B62}"/>
              </a:ext>
            </a:extLst>
          </p:cNvPr>
          <p:cNvSpPr>
            <a:spLocks noGrp="1"/>
          </p:cNvSpPr>
          <p:nvPr>
            <p:ph sz="half" idx="2"/>
          </p:nvPr>
        </p:nvSpPr>
        <p:spPr>
          <a:xfrm>
            <a:off x="4435812" y="5382428"/>
            <a:ext cx="7451387" cy="881165"/>
          </a:xfrm>
        </p:spPr>
        <p:txBody>
          <a:bodyPr/>
          <a:lstStyle/>
          <a:p>
            <a:pPr marL="0" indent="0">
              <a:buNone/>
            </a:pPr>
            <a:r>
              <a:rPr lang="en-US" sz="2400" dirty="0">
                <a:latin typeface="Arial" panose="020B0604020202020204" pitchFamily="34" charset="0"/>
                <a:cs typeface="Arial" panose="020B0604020202020204" pitchFamily="34" charset="0"/>
              </a:rPr>
              <a:t>Photo Credit: </a:t>
            </a:r>
            <a:r>
              <a:rPr lang="en-US" sz="2400" dirty="0" err="1">
                <a:latin typeface="Arial" panose="020B0604020202020204" pitchFamily="34" charset="0"/>
                <a:cs typeface="Arial" panose="020B0604020202020204" pitchFamily="34" charset="0"/>
              </a:rPr>
              <a:t>Kidango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Decoto</a:t>
            </a:r>
            <a:r>
              <a:rPr lang="en-US" sz="2400" dirty="0">
                <a:latin typeface="Arial" panose="020B0604020202020204" pitchFamily="34" charset="0"/>
                <a:cs typeface="Arial" panose="020B0604020202020204" pitchFamily="34" charset="0"/>
              </a:rPr>
              <a:t> Center; Union City, CA</a:t>
            </a:r>
          </a:p>
          <a:p>
            <a:pPr marL="0" indent="0">
              <a:buNone/>
            </a:pPr>
            <a:endParaRPr lang="en-US" dirty="0"/>
          </a:p>
        </p:txBody>
      </p:sp>
      <p:sp>
        <p:nvSpPr>
          <p:cNvPr id="5" name="Slide Number Placeholder 4">
            <a:extLst>
              <a:ext uri="{FF2B5EF4-FFF2-40B4-BE49-F238E27FC236}">
                <a16:creationId xmlns:a16="http://schemas.microsoft.com/office/drawing/2014/main" id="{54338D90-FE73-4E46-B650-AF29B5033B6E}"/>
              </a:ext>
            </a:extLst>
          </p:cNvPr>
          <p:cNvSpPr>
            <a:spLocks noGrp="1"/>
          </p:cNvSpPr>
          <p:nvPr>
            <p:ph type="sldNum" idx="12"/>
          </p:nvPr>
        </p:nvSpPr>
        <p:spPr>
          <a:xfrm>
            <a:off x="10980259" y="6353572"/>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139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633D-2DCF-4807-A4A7-88AB914EF6A9}"/>
              </a:ext>
            </a:extLst>
          </p:cNvPr>
          <p:cNvSpPr>
            <a:spLocks noGrp="1"/>
          </p:cNvSpPr>
          <p:nvPr>
            <p:ph type="title"/>
          </p:nvPr>
        </p:nvSpPr>
        <p:spPr>
          <a:xfrm>
            <a:off x="126478" y="93413"/>
            <a:ext cx="11887200" cy="1325563"/>
          </a:xfrm>
        </p:spPr>
        <p:txBody>
          <a:bodyPr>
            <a:normAutofit/>
          </a:bodyPr>
          <a:lstStyle/>
          <a:p>
            <a:r>
              <a:rPr lang="en-US" sz="4000" b="1" dirty="0">
                <a:latin typeface="Arial" panose="020B0604020202020204" pitchFamily="34" charset="0"/>
                <a:cs typeface="Arial" panose="020B0604020202020204" pitchFamily="34" charset="0"/>
              </a:rPr>
              <a:t>Focus Area B: Community Engagement and Partnerships (2)</a:t>
            </a:r>
          </a:p>
        </p:txBody>
      </p:sp>
      <p:sp>
        <p:nvSpPr>
          <p:cNvPr id="3" name="Content Placeholder 2">
            <a:extLst>
              <a:ext uri="{FF2B5EF4-FFF2-40B4-BE49-F238E27FC236}">
                <a16:creationId xmlns:a16="http://schemas.microsoft.com/office/drawing/2014/main" id="{40D370DE-D34F-43F5-A583-56DB9029BAA0}"/>
              </a:ext>
            </a:extLst>
          </p:cNvPr>
          <p:cNvSpPr>
            <a:spLocks noGrp="1"/>
          </p:cNvSpPr>
          <p:nvPr>
            <p:ph idx="1"/>
          </p:nvPr>
        </p:nvSpPr>
        <p:spPr>
          <a:xfrm>
            <a:off x="177452" y="1522289"/>
            <a:ext cx="11887200" cy="4465152"/>
          </a:xfrm>
        </p:spPr>
        <p:txBody>
          <a:bodyPr vert="horz" lIns="91440" tIns="45720" rIns="91440" bIns="45720" rtlCol="0" anchor="t">
            <a:normAutofit/>
          </a:bodyPr>
          <a:lstStyle/>
          <a:p>
            <a:pPr marL="0" indent="0">
              <a:buNone/>
            </a:pPr>
            <a:r>
              <a:rPr lang="en-US" b="1">
                <a:latin typeface="Arial"/>
                <a:cs typeface="Arial"/>
              </a:rPr>
              <a:t>Required Questions:</a:t>
            </a:r>
            <a:r>
              <a:rPr lang="en-US">
                <a:latin typeface="Arial"/>
                <a:cs typeface="Arial"/>
              </a:rPr>
              <a:t> </a:t>
            </a:r>
          </a:p>
          <a:p>
            <a:pPr marL="457200" indent="-457200">
              <a:spcBef>
                <a:spcPts val="1200"/>
              </a:spcBef>
              <a:spcAft>
                <a:spcPts val="1200"/>
              </a:spcAft>
            </a:pPr>
            <a:r>
              <a:rPr lang="en-US" sz="2800">
                <a:latin typeface="Arial"/>
                <a:ea typeface="+mn-lt"/>
                <a:cs typeface="+mn-lt"/>
              </a:rPr>
              <a:t>Identify how LEA obtained public input on the UPK Plan.</a:t>
            </a:r>
            <a:endParaRPr lang="en-US" sz="2800">
              <a:latin typeface="Arial"/>
              <a:cs typeface="Arial"/>
            </a:endParaRPr>
          </a:p>
          <a:p>
            <a:pPr marL="457200" indent="-457200">
              <a:spcBef>
                <a:spcPts val="1200"/>
              </a:spcBef>
              <a:spcAft>
                <a:spcPts val="1200"/>
              </a:spcAft>
            </a:pPr>
            <a:r>
              <a:rPr lang="en-US" sz="2800">
                <a:latin typeface="Arial"/>
                <a:ea typeface="+mn-lt"/>
                <a:cs typeface="+mn-lt"/>
              </a:rPr>
              <a:t>Which programs does the LEA plan to combine with the TK instructional day to offer nine hours per day of programming (instructional day plus programming) for children whose families opt in for extended learning and care.</a:t>
            </a:r>
            <a:endParaRPr lang="en-US" sz="2800">
              <a:latin typeface="Arial"/>
              <a:cs typeface="Arial"/>
            </a:endParaRPr>
          </a:p>
          <a:p>
            <a:pPr marL="457200" indent="-457200"/>
            <a:endParaRPr lang="en-US">
              <a:latin typeface="Arial"/>
              <a:cs typeface="Arial"/>
            </a:endParaRPr>
          </a:p>
          <a:p>
            <a:endParaRPr lang="en-US">
              <a:latin typeface="Arial"/>
              <a:cs typeface="Arial"/>
            </a:endParaRPr>
          </a:p>
        </p:txBody>
      </p:sp>
      <p:sp>
        <p:nvSpPr>
          <p:cNvPr id="4" name="Slide Number Placeholder 3">
            <a:extLst>
              <a:ext uri="{FF2B5EF4-FFF2-40B4-BE49-F238E27FC236}">
                <a16:creationId xmlns:a16="http://schemas.microsoft.com/office/drawing/2014/main" id="{ADBC392E-B9DE-4BFE-8A8D-E28B9BD5B18C}"/>
              </a:ext>
            </a:extLst>
          </p:cNvPr>
          <p:cNvSpPr>
            <a:spLocks noGrp="1"/>
          </p:cNvSpPr>
          <p:nvPr>
            <p:ph type="sldNum" idx="12"/>
          </p:nvPr>
        </p:nvSpPr>
        <p:spPr>
          <a:xfrm>
            <a:off x="10985678" y="6172200"/>
            <a:ext cx="901521" cy="59238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36</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527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1A44-1280-4EAE-9531-7175EC71291E}"/>
              </a:ext>
            </a:extLst>
          </p:cNvPr>
          <p:cNvSpPr>
            <a:spLocks noGrp="1"/>
          </p:cNvSpPr>
          <p:nvPr>
            <p:ph type="title"/>
          </p:nvPr>
        </p:nvSpPr>
        <p:spPr>
          <a:xfrm>
            <a:off x="6386614" y="1878859"/>
            <a:ext cx="5557736" cy="2413160"/>
          </a:xfrm>
        </p:spPr>
        <p:txBody>
          <a:bodyPr>
            <a:normAutofit fontScale="90000"/>
          </a:bodyPr>
          <a:lstStyle/>
          <a:p>
            <a:r>
              <a:rPr lang="en-US" b="1" dirty="0">
                <a:solidFill>
                  <a:schemeClr val="lt1"/>
                </a:solidFill>
                <a:latin typeface="Arial" panose="020B0604020202020204" pitchFamily="34" charset="0"/>
                <a:cs typeface="Arial" panose="020B0604020202020204" pitchFamily="34" charset="0"/>
              </a:rPr>
              <a:t>Do you know who your partners will be </a:t>
            </a:r>
            <a:br>
              <a:rPr lang="en-US" b="1" dirty="0">
                <a:solidFill>
                  <a:schemeClr val="lt1"/>
                </a:solidFill>
                <a:latin typeface="Arial" panose="020B0604020202020204" pitchFamily="34" charset="0"/>
                <a:cs typeface="Arial" panose="020B0604020202020204" pitchFamily="34" charset="0"/>
              </a:rPr>
            </a:br>
            <a:r>
              <a:rPr lang="en-US" b="1" dirty="0">
                <a:solidFill>
                  <a:schemeClr val="lt1"/>
                </a:solidFill>
                <a:latin typeface="Arial" panose="020B0604020202020204" pitchFamily="34" charset="0"/>
                <a:cs typeface="Arial" panose="020B0604020202020204" pitchFamily="34" charset="0"/>
              </a:rPr>
              <a:t>in implementing UPK?</a:t>
            </a:r>
            <a:endParaRPr lang="en-US" dirty="0"/>
          </a:p>
        </p:txBody>
      </p:sp>
      <p:pic>
        <p:nvPicPr>
          <p:cNvPr id="7" name="Content Placeholder 6" descr="Two children, outside, one on wooden balance beam, another child standing to the side.">
            <a:extLst>
              <a:ext uri="{FF2B5EF4-FFF2-40B4-BE49-F238E27FC236}">
                <a16:creationId xmlns:a16="http://schemas.microsoft.com/office/drawing/2014/main" id="{58212AD3-DBD4-4F90-9627-786F4194801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7650" y="1570205"/>
            <a:ext cx="5848350" cy="391477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CBC7FCD9-C3E8-4208-8AFE-5300D40ECD15}"/>
              </a:ext>
            </a:extLst>
          </p:cNvPr>
          <p:cNvSpPr>
            <a:spLocks noGrp="1"/>
          </p:cNvSpPr>
          <p:nvPr>
            <p:ph sz="half" idx="2"/>
          </p:nvPr>
        </p:nvSpPr>
        <p:spPr>
          <a:xfrm>
            <a:off x="149806" y="5660686"/>
            <a:ext cx="5852160" cy="511514"/>
          </a:xfrm>
        </p:spPr>
        <p:txBody>
          <a:bodyPr/>
          <a:lstStyle/>
          <a:p>
            <a:pPr marL="0" indent="0">
              <a:buNone/>
            </a:pPr>
            <a:r>
              <a:rPr lang="en-US" sz="2400" dirty="0">
                <a:latin typeface="Arial" panose="020B0604020202020204" pitchFamily="34" charset="0"/>
                <a:cs typeface="Arial" panose="020B0604020202020204" pitchFamily="34" charset="0"/>
              </a:rPr>
              <a:t>Lighthouse for Children CDC; Fresno, CA </a:t>
            </a:r>
          </a:p>
          <a:p>
            <a:pPr marL="0" indent="0">
              <a:buNone/>
            </a:pPr>
            <a:endParaRPr lang="en-US" dirty="0"/>
          </a:p>
        </p:txBody>
      </p:sp>
      <p:sp>
        <p:nvSpPr>
          <p:cNvPr id="5" name="Slide Number Placeholder 4">
            <a:extLst>
              <a:ext uri="{FF2B5EF4-FFF2-40B4-BE49-F238E27FC236}">
                <a16:creationId xmlns:a16="http://schemas.microsoft.com/office/drawing/2014/main" id="{9BE28471-8AC8-43C0-B51F-EDB90CFE7670}"/>
              </a:ext>
            </a:extLst>
          </p:cNvPr>
          <p:cNvSpPr>
            <a:spLocks noGrp="1"/>
          </p:cNvSpPr>
          <p:nvPr>
            <p:ph type="sldNum" idx="12"/>
          </p:nvPr>
        </p:nvSpPr>
        <p:spPr>
          <a:xfrm>
            <a:off x="10980260" y="6377202"/>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636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F085-F6D3-4C08-BC28-99FD7F8EA47D}"/>
              </a:ext>
            </a:extLst>
          </p:cNvPr>
          <p:cNvSpPr>
            <a:spLocks noGrp="1"/>
          </p:cNvSpPr>
          <p:nvPr>
            <p:ph type="title"/>
          </p:nvPr>
        </p:nvSpPr>
        <p:spPr>
          <a:xfrm>
            <a:off x="152400" y="2184748"/>
            <a:ext cx="5571355" cy="1325563"/>
          </a:xfrm>
        </p:spPr>
        <p:txBody>
          <a:bodyPr>
            <a:normAutofit fontScale="90000"/>
          </a:bodyPr>
          <a:lstStyle/>
          <a:p>
            <a:r>
              <a:rPr lang="en-US" b="1" dirty="0">
                <a:latin typeface="Arial"/>
                <a:cs typeface="Calibri"/>
              </a:rPr>
              <a:t>Focus Area C: Workforce Recruitment and Professional Learning</a:t>
            </a:r>
            <a:endParaRPr lang="en-US" dirty="0"/>
          </a:p>
        </p:txBody>
      </p:sp>
      <p:pic>
        <p:nvPicPr>
          <p:cNvPr id="7" name="Content Placeholder 6" descr="One adult and one child, outdoors. The adult is holding a butterfly in one hand, the child has both hands on his face.">
            <a:extLst>
              <a:ext uri="{FF2B5EF4-FFF2-40B4-BE49-F238E27FC236}">
                <a16:creationId xmlns:a16="http://schemas.microsoft.com/office/drawing/2014/main" id="{A86E0A7C-CD8E-4C9B-B490-DC1B6201CFF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55914" y="879960"/>
            <a:ext cx="5851525" cy="402705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0F1B30C9-3869-4D3E-868C-F7B27BEC0DBC}"/>
              </a:ext>
            </a:extLst>
          </p:cNvPr>
          <p:cNvSpPr>
            <a:spLocks noGrp="1"/>
          </p:cNvSpPr>
          <p:nvPr>
            <p:ph sz="half" idx="2"/>
          </p:nvPr>
        </p:nvSpPr>
        <p:spPr>
          <a:xfrm>
            <a:off x="5723755" y="5017680"/>
            <a:ext cx="6315845" cy="997897"/>
          </a:xfrm>
        </p:spPr>
        <p:txBody>
          <a:bodyPr>
            <a:normAutofit/>
          </a:bodyPr>
          <a:lstStyle/>
          <a:p>
            <a:pPr marL="0" lvl="0" indent="0">
              <a:buNone/>
            </a:pPr>
            <a:r>
              <a:rPr lang="en-US" sz="2400" dirty="0">
                <a:solidFill>
                  <a:prstClr val="white"/>
                </a:solidFill>
                <a:latin typeface="Arial"/>
                <a:cs typeface="Arial"/>
              </a:rPr>
              <a:t>Photo Credit: </a:t>
            </a:r>
            <a:r>
              <a:rPr lang="en-US" sz="2400" dirty="0">
                <a:solidFill>
                  <a:prstClr val="white"/>
                </a:solidFill>
                <a:latin typeface="Arial"/>
                <a:ea typeface="+mn-lt"/>
                <a:cs typeface="Arial"/>
              </a:rPr>
              <a:t>Ford and Shannon Transitional Kindergarten; Richmond, CA</a:t>
            </a:r>
            <a:endParaRPr lang="en-US" dirty="0">
              <a:solidFill>
                <a:prstClr val="white"/>
              </a:solidFill>
              <a:cs typeface="Arial"/>
            </a:endParaRPr>
          </a:p>
          <a:p>
            <a:pPr marL="0" indent="0">
              <a:buNone/>
            </a:pPr>
            <a:endParaRPr lang="en-US" dirty="0"/>
          </a:p>
        </p:txBody>
      </p:sp>
      <p:sp>
        <p:nvSpPr>
          <p:cNvPr id="5" name="Slide Number Placeholder 4">
            <a:extLst>
              <a:ext uri="{FF2B5EF4-FFF2-40B4-BE49-F238E27FC236}">
                <a16:creationId xmlns:a16="http://schemas.microsoft.com/office/drawing/2014/main" id="{1C96976F-087C-47F1-8C65-23503E12CF8A}"/>
              </a:ext>
            </a:extLst>
          </p:cNvPr>
          <p:cNvSpPr>
            <a:spLocks noGrp="1"/>
          </p:cNvSpPr>
          <p:nvPr>
            <p:ph type="sldNum" idx="12"/>
          </p:nvPr>
        </p:nvSpPr>
        <p:spPr>
          <a:xfrm>
            <a:off x="11132660" y="6343650"/>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38</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975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7A47-9CBE-4569-9086-6E306A4B1C9C}"/>
              </a:ext>
            </a:extLst>
          </p:cNvPr>
          <p:cNvSpPr>
            <a:spLocks noGrp="1"/>
          </p:cNvSpPr>
          <p:nvPr>
            <p:ph type="title"/>
          </p:nvPr>
        </p:nvSpPr>
        <p:spPr>
          <a:xfrm>
            <a:off x="152400" y="-50201"/>
            <a:ext cx="11887200" cy="1325563"/>
          </a:xfrm>
        </p:spPr>
        <p:txBody>
          <a:bodyPr>
            <a:normAutofit/>
          </a:bodyPr>
          <a:lstStyle/>
          <a:p>
            <a:r>
              <a:rPr lang="en-US" sz="4000" b="1">
                <a:latin typeface="Arial" panose="020B0604020202020204" pitchFamily="34" charset="0"/>
                <a:cs typeface="Arial" panose="020B0604020202020204" pitchFamily="34" charset="0"/>
              </a:rPr>
              <a:t>Focus Area C:  Workforce Recruitment and </a:t>
            </a:r>
            <a:br>
              <a:rPr lang="en-US" sz="4000" b="1">
                <a:latin typeface="Arial" panose="020B0604020202020204" pitchFamily="34" charset="0"/>
                <a:cs typeface="Arial" panose="020B0604020202020204" pitchFamily="34" charset="0"/>
              </a:rPr>
            </a:br>
            <a:r>
              <a:rPr lang="en-US" sz="4000" b="1">
                <a:latin typeface="Arial" panose="020B0604020202020204" pitchFamily="34" charset="0"/>
                <a:cs typeface="Arial" panose="020B0604020202020204" pitchFamily="34" charset="0"/>
              </a:rPr>
              <a:t>Professional Learning (1)</a:t>
            </a:r>
            <a:endParaRPr lang="en-US"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3D6A1C-3ECC-46F4-BF26-A573483531B4}"/>
              </a:ext>
            </a:extLst>
          </p:cNvPr>
          <p:cNvSpPr>
            <a:spLocks noGrp="1"/>
          </p:cNvSpPr>
          <p:nvPr>
            <p:ph idx="1"/>
          </p:nvPr>
        </p:nvSpPr>
        <p:spPr>
          <a:xfrm>
            <a:off x="155396" y="1353949"/>
            <a:ext cx="11887200" cy="4855952"/>
          </a:xfrm>
        </p:spPr>
        <p:txBody>
          <a:bodyPr vert="horz" lIns="91440" tIns="45720" rIns="91440" bIns="45720" rtlCol="0" anchor="t">
            <a:noAutofit/>
          </a:bodyPr>
          <a:lstStyle/>
          <a:p>
            <a:pPr marL="0" indent="0">
              <a:buNone/>
            </a:pPr>
            <a:r>
              <a:rPr lang="en-US" sz="2800" b="1">
                <a:latin typeface="Arial"/>
                <a:cs typeface="Arial"/>
              </a:rPr>
              <a:t>Required Questions: </a:t>
            </a:r>
          </a:p>
          <a:p>
            <a:pPr marL="514350" indent="-514350">
              <a:spcBef>
                <a:spcPts val="1200"/>
              </a:spcBef>
              <a:spcAft>
                <a:spcPts val="1200"/>
              </a:spcAft>
              <a:buAutoNum type="arabicPeriod"/>
            </a:pPr>
            <a:r>
              <a:rPr lang="en-US" sz="2400">
                <a:latin typeface="Arial"/>
                <a:ea typeface="+mn-lt"/>
                <a:cs typeface="Arial"/>
              </a:rPr>
              <a:t>What strategies does the LEA intend to use to support diverse and effective prospective TK teachers, including multilingual educators, to earn a Multiple Subject Teaching Credential?</a:t>
            </a:r>
            <a:endParaRPr lang="en-US" sz="2400" b="1">
              <a:latin typeface="Arial"/>
              <a:cs typeface="Arial"/>
            </a:endParaRPr>
          </a:p>
          <a:p>
            <a:pPr marL="514350" indent="-514350">
              <a:spcBef>
                <a:spcPts val="1200"/>
              </a:spcBef>
              <a:spcAft>
                <a:spcPts val="1200"/>
              </a:spcAft>
              <a:buAutoNum type="arabicPeriod"/>
            </a:pPr>
            <a:r>
              <a:rPr lang="en-US" sz="2400">
                <a:latin typeface="Arial"/>
                <a:ea typeface="+mn-lt"/>
                <a:cs typeface="Arial"/>
              </a:rPr>
              <a:t>What strategies does the LEA intend to employ to support diverse and effective prospective TK teachers, including multilingual educators, to meet the requirements under </a:t>
            </a:r>
            <a:r>
              <a:rPr lang="en-US" sz="2400" i="1">
                <a:latin typeface="Arial"/>
                <a:ea typeface="+mn-lt"/>
                <a:cs typeface="Arial"/>
              </a:rPr>
              <a:t>EC </a:t>
            </a:r>
            <a:r>
              <a:rPr lang="en-US" sz="2400">
                <a:latin typeface="Arial"/>
                <a:ea typeface="+mn-lt"/>
                <a:cs typeface="Arial"/>
              </a:rPr>
              <a:t>Section 48000(g)(4)?</a:t>
            </a:r>
            <a:endParaRPr lang="en-US" sz="2400">
              <a:latin typeface="Arial"/>
              <a:cs typeface="Arial"/>
            </a:endParaRPr>
          </a:p>
          <a:p>
            <a:pPr marL="514350" indent="-514350">
              <a:spcBef>
                <a:spcPts val="1200"/>
              </a:spcBef>
              <a:spcAft>
                <a:spcPts val="1200"/>
              </a:spcAft>
              <a:buAutoNum type="arabicPeriod"/>
            </a:pPr>
            <a:r>
              <a:rPr lang="en-US" sz="2400">
                <a:latin typeface="Arial"/>
                <a:ea typeface="+mn-lt"/>
                <a:cs typeface="Arial"/>
              </a:rPr>
              <a:t>What strategies does the LEA intend to employ to support diverse and effective prospective CSPP teachers, including multilingual educators, to obtain a Child Development Teacher Permit?</a:t>
            </a:r>
            <a:endParaRPr lang="en-US" sz="2400">
              <a:latin typeface="Arial"/>
              <a:cs typeface="Arial"/>
            </a:endParaRPr>
          </a:p>
        </p:txBody>
      </p:sp>
      <p:sp>
        <p:nvSpPr>
          <p:cNvPr id="4" name="Slide Number Placeholder 3">
            <a:extLst>
              <a:ext uri="{FF2B5EF4-FFF2-40B4-BE49-F238E27FC236}">
                <a16:creationId xmlns:a16="http://schemas.microsoft.com/office/drawing/2014/main" id="{67491040-ED55-488D-B8DF-9D908DDD45C5}"/>
              </a:ext>
            </a:extLst>
          </p:cNvPr>
          <p:cNvSpPr>
            <a:spLocks noGrp="1"/>
          </p:cNvSpPr>
          <p:nvPr>
            <p:ph type="sldNum" idx="12"/>
          </p:nvPr>
        </p:nvSpPr>
        <p:spPr>
          <a:xfrm>
            <a:off x="10258816" y="6172200"/>
            <a:ext cx="1628384" cy="566803"/>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39</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30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3B7B-5F05-4ABD-9B65-AB4E51314DA7}"/>
              </a:ext>
            </a:extLst>
          </p:cNvPr>
          <p:cNvSpPr>
            <a:spLocks noGrp="1"/>
          </p:cNvSpPr>
          <p:nvPr>
            <p:ph type="title"/>
          </p:nvPr>
        </p:nvSpPr>
        <p:spPr>
          <a:xfrm>
            <a:off x="600453" y="1740951"/>
            <a:ext cx="4923693" cy="2067596"/>
          </a:xfrm>
        </p:spPr>
        <p:txBody>
          <a:bodyPr>
            <a:normAutofit/>
          </a:bodyPr>
          <a:lstStyle/>
          <a:p>
            <a:r>
              <a:rPr lang="en-US" sz="4400" dirty="0"/>
              <a:t>Introduction to </a:t>
            </a:r>
            <a:br>
              <a:rPr lang="en-US" sz="4400" dirty="0"/>
            </a:br>
            <a:r>
              <a:rPr lang="en-US" sz="4400" dirty="0"/>
              <a:t>Universal </a:t>
            </a:r>
            <a:br>
              <a:rPr lang="en-US" sz="4400" dirty="0"/>
            </a:br>
            <a:r>
              <a:rPr lang="en-US" sz="4400" dirty="0"/>
              <a:t>Prekindergarten </a:t>
            </a:r>
          </a:p>
        </p:txBody>
      </p:sp>
      <p:pic>
        <p:nvPicPr>
          <p:cNvPr id="10" name="Content Placeholder 9" descr="Collage of children playing outside on slides and inside with arts and crafts. ">
            <a:extLst>
              <a:ext uri="{FF2B5EF4-FFF2-40B4-BE49-F238E27FC236}">
                <a16:creationId xmlns:a16="http://schemas.microsoft.com/office/drawing/2014/main" id="{171DBE53-A50D-44B2-9C2F-3C87CC6E6DD1}"/>
              </a:ext>
              <a:ext uri="{C183D7F6-B498-43B3-948B-1728B52AA6E4}">
                <adec:decorative xmlns:adec="http://schemas.microsoft.com/office/drawing/2017/decorative" val="0"/>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573" r="573"/>
          <a:stretch/>
        </p:blipFill>
        <p:spPr>
          <a:xfrm>
            <a:off x="5983329" y="386708"/>
            <a:ext cx="6056271" cy="477608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8" name="Content Placeholder 7">
            <a:extLst>
              <a:ext uri="{FF2B5EF4-FFF2-40B4-BE49-F238E27FC236}">
                <a16:creationId xmlns:a16="http://schemas.microsoft.com/office/drawing/2014/main" id="{D437E3A8-8C7A-4129-B9BF-10E96C4A89A3}"/>
              </a:ext>
            </a:extLst>
          </p:cNvPr>
          <p:cNvSpPr>
            <a:spLocks noGrp="1"/>
          </p:cNvSpPr>
          <p:nvPr>
            <p:ph sz="quarter" idx="15"/>
          </p:nvPr>
        </p:nvSpPr>
        <p:spPr>
          <a:xfrm>
            <a:off x="5983329" y="5294114"/>
            <a:ext cx="6056271" cy="884238"/>
          </a:xfrm>
        </p:spPr>
        <p:txBody>
          <a:bodyPr>
            <a:normAutofit/>
          </a:bodyPr>
          <a:lstStyle/>
          <a:p>
            <a:pPr marL="25400" indent="0">
              <a:buNone/>
            </a:pPr>
            <a:r>
              <a:rPr lang="en-US" sz="2400" dirty="0">
                <a:solidFill>
                  <a:schemeClr val="bg1"/>
                </a:solidFill>
              </a:rPr>
              <a:t>Photo Credit: UPS Preschool; Camarillo, CA</a:t>
            </a:r>
          </a:p>
          <a:p>
            <a:pPr marL="25400" indent="0">
              <a:buNone/>
            </a:pPr>
            <a:endParaRPr lang="en-US" dirty="0"/>
          </a:p>
        </p:txBody>
      </p:sp>
      <p:sp>
        <p:nvSpPr>
          <p:cNvPr id="5" name="Slide Number Placeholder 4">
            <a:extLst>
              <a:ext uri="{FF2B5EF4-FFF2-40B4-BE49-F238E27FC236}">
                <a16:creationId xmlns:a16="http://schemas.microsoft.com/office/drawing/2014/main" id="{C2FBE7D2-E000-4E7F-A4FA-5CF8689E68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815199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74C1-0EBC-490B-8E59-4D80AB47FB94}"/>
              </a:ext>
            </a:extLst>
          </p:cNvPr>
          <p:cNvSpPr>
            <a:spLocks noGrp="1"/>
          </p:cNvSpPr>
          <p:nvPr>
            <p:ph type="title"/>
          </p:nvPr>
        </p:nvSpPr>
        <p:spPr>
          <a:xfrm>
            <a:off x="164926" y="288100"/>
            <a:ext cx="11887200" cy="1315232"/>
          </a:xfrm>
        </p:spPr>
        <p:txBody>
          <a:bodyPr/>
          <a:lstStyle/>
          <a:p>
            <a:r>
              <a:rPr lang="en-US" sz="4000" b="1">
                <a:latin typeface="Arial" panose="020B0604020202020204" pitchFamily="34" charset="0"/>
                <a:ea typeface="+mj-lt"/>
                <a:cs typeface="Arial" panose="020B0604020202020204" pitchFamily="34" charset="0"/>
              </a:rPr>
              <a:t>Focus Area C: Workforce Recruitment and </a:t>
            </a:r>
            <a:br>
              <a:rPr lang="en-US" sz="4000" b="1">
                <a:latin typeface="Arial" panose="020B0604020202020204" pitchFamily="34" charset="0"/>
                <a:ea typeface="+mj-lt"/>
                <a:cs typeface="Arial" panose="020B0604020202020204" pitchFamily="34" charset="0"/>
              </a:rPr>
            </a:br>
            <a:r>
              <a:rPr lang="en-US" sz="4000" b="1">
                <a:latin typeface="Arial" panose="020B0604020202020204" pitchFamily="34" charset="0"/>
                <a:ea typeface="+mj-lt"/>
                <a:cs typeface="Arial" panose="020B0604020202020204" pitchFamily="34" charset="0"/>
              </a:rPr>
              <a:t>Professional Learning (2)</a:t>
            </a:r>
            <a:endParaRPr lang="en-US" sz="4000">
              <a:latin typeface="Arial" panose="020B0604020202020204" pitchFamily="34" charset="0"/>
              <a:ea typeface="+mj-lt"/>
              <a:cs typeface="Arial" panose="020B0604020202020204" pitchFamily="34" charset="0"/>
            </a:endParaRPr>
          </a:p>
          <a:p>
            <a:endParaRPr lang="en-US" sz="3600">
              <a:cs typeface="Arial"/>
            </a:endParaRPr>
          </a:p>
        </p:txBody>
      </p:sp>
      <p:sp>
        <p:nvSpPr>
          <p:cNvPr id="3" name="Content Placeholder 2">
            <a:extLst>
              <a:ext uri="{FF2B5EF4-FFF2-40B4-BE49-F238E27FC236}">
                <a16:creationId xmlns:a16="http://schemas.microsoft.com/office/drawing/2014/main" id="{223E06DE-DCA9-4BFA-A95B-4579405B9E2D}"/>
              </a:ext>
            </a:extLst>
          </p:cNvPr>
          <p:cNvSpPr>
            <a:spLocks noGrp="1"/>
          </p:cNvSpPr>
          <p:nvPr>
            <p:ph idx="1"/>
          </p:nvPr>
        </p:nvSpPr>
        <p:spPr>
          <a:xfrm>
            <a:off x="152400" y="1520498"/>
            <a:ext cx="11887200" cy="4604729"/>
          </a:xfrm>
        </p:spPr>
        <p:txBody>
          <a:bodyPr vert="horz" lIns="91440" tIns="45720" rIns="91440" bIns="45720" rtlCol="0" anchor="t">
            <a:normAutofit/>
          </a:bodyPr>
          <a:lstStyle/>
          <a:p>
            <a:pPr marL="0" indent="0">
              <a:spcBef>
                <a:spcPts val="1200"/>
              </a:spcBef>
              <a:spcAft>
                <a:spcPts val="2400"/>
              </a:spcAft>
              <a:buNone/>
            </a:pPr>
            <a:r>
              <a:rPr lang="en-US" b="1">
                <a:latin typeface="Arial"/>
                <a:cs typeface="Arial"/>
              </a:rPr>
              <a:t>Required Questions:</a:t>
            </a:r>
            <a:r>
              <a:rPr lang="en-US">
                <a:latin typeface="Arial"/>
                <a:cs typeface="Arial"/>
              </a:rPr>
              <a:t> </a:t>
            </a:r>
          </a:p>
          <a:p>
            <a:pPr marL="514350" indent="-514350">
              <a:spcBef>
                <a:spcPts val="1200"/>
              </a:spcBef>
              <a:spcAft>
                <a:spcPts val="2400"/>
              </a:spcAft>
              <a:buFont typeface="+mj-lt"/>
              <a:buAutoNum type="arabicPeriod" startAt="4"/>
            </a:pPr>
            <a:r>
              <a:rPr lang="en-US" sz="2800">
                <a:latin typeface="Arial"/>
                <a:ea typeface="+mn-lt"/>
                <a:cs typeface="Arial"/>
              </a:rPr>
              <a:t>What child observational assessments does the LEA intend to offer professional learning to TK, CSPP, and other early education teachers during the 2022–23 school year?</a:t>
            </a:r>
          </a:p>
          <a:p>
            <a:pPr marL="514350" indent="-514350">
              <a:spcBef>
                <a:spcPts val="1200"/>
              </a:spcBef>
              <a:spcAft>
                <a:spcPts val="2400"/>
              </a:spcAft>
              <a:buFont typeface="+mj-lt"/>
              <a:buAutoNum type="arabicPeriod" startAt="4"/>
            </a:pPr>
            <a:r>
              <a:rPr lang="en-US" sz="2800">
                <a:latin typeface="Arial"/>
                <a:ea typeface="+mn-lt"/>
                <a:cs typeface="Arial"/>
              </a:rPr>
              <a:t>What topics does the LEA intend to offer professional learning regarding early childhood education to site leaders and principals?</a:t>
            </a:r>
          </a:p>
          <a:p>
            <a:endParaRPr lang="en-US">
              <a:latin typeface="Arial"/>
              <a:ea typeface="+mn-lt"/>
              <a:cs typeface="Arial"/>
            </a:endParaRPr>
          </a:p>
        </p:txBody>
      </p:sp>
      <p:sp>
        <p:nvSpPr>
          <p:cNvPr id="4" name="Slide Number Placeholder 3">
            <a:extLst>
              <a:ext uri="{FF2B5EF4-FFF2-40B4-BE49-F238E27FC236}">
                <a16:creationId xmlns:a16="http://schemas.microsoft.com/office/drawing/2014/main" id="{C15702BD-D725-402F-BFF7-D699F19C4735}"/>
              </a:ext>
            </a:extLst>
          </p:cNvPr>
          <p:cNvSpPr>
            <a:spLocks noGrp="1"/>
          </p:cNvSpPr>
          <p:nvPr>
            <p:ph type="sldNum" idx="12"/>
          </p:nvPr>
        </p:nvSpPr>
        <p:spPr>
          <a:xfrm>
            <a:off x="10759858" y="6172200"/>
            <a:ext cx="1127342" cy="529225"/>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40</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051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5ADF-126F-8D4E-A81E-2C9107267A73}"/>
              </a:ext>
            </a:extLst>
          </p:cNvPr>
          <p:cNvSpPr>
            <a:spLocks noGrp="1"/>
          </p:cNvSpPr>
          <p:nvPr>
            <p:ph type="title"/>
          </p:nvPr>
        </p:nvSpPr>
        <p:spPr/>
        <p:txBody>
          <a:bodyPr>
            <a:normAutofit/>
          </a:bodyPr>
          <a:lstStyle/>
          <a:p>
            <a:r>
              <a:rPr lang="en-US" sz="4000" b="1">
                <a:latin typeface="Arial" panose="020B0604020202020204" pitchFamily="34" charset="0"/>
                <a:cs typeface="Arial" panose="020B0604020202020204" pitchFamily="34" charset="0"/>
              </a:rPr>
              <a:t>Funding Opportunities to support </a:t>
            </a:r>
            <a:br>
              <a:rPr lang="en-US" sz="4000" b="1">
                <a:latin typeface="Arial" panose="020B0604020202020204" pitchFamily="34" charset="0"/>
                <a:cs typeface="Arial" panose="020B0604020202020204" pitchFamily="34" charset="0"/>
              </a:rPr>
            </a:br>
            <a:r>
              <a:rPr lang="en-US" sz="4000" b="1">
                <a:latin typeface="Arial" panose="020B0604020202020204" pitchFamily="34" charset="0"/>
                <a:cs typeface="Arial" panose="020B0604020202020204" pitchFamily="34" charset="0"/>
              </a:rPr>
              <a:t>UPK and P-3 Workforce Development</a:t>
            </a:r>
          </a:p>
        </p:txBody>
      </p:sp>
      <p:sp>
        <p:nvSpPr>
          <p:cNvPr id="3" name="Content Placeholder 2">
            <a:extLst>
              <a:ext uri="{FF2B5EF4-FFF2-40B4-BE49-F238E27FC236}">
                <a16:creationId xmlns:a16="http://schemas.microsoft.com/office/drawing/2014/main" id="{46073F74-89FF-3C45-AABB-BBEA59D7CFB0}"/>
              </a:ext>
            </a:extLst>
          </p:cNvPr>
          <p:cNvSpPr>
            <a:spLocks noGrp="1"/>
          </p:cNvSpPr>
          <p:nvPr>
            <p:ph idx="1"/>
          </p:nvPr>
        </p:nvSpPr>
        <p:spPr>
          <a:xfrm>
            <a:off x="152400" y="1753644"/>
            <a:ext cx="11887199" cy="4392780"/>
          </a:xfrm>
        </p:spPr>
        <p:txBody>
          <a:bodyPr vert="horz" lIns="91440" tIns="45720" rIns="91440" bIns="45720" rtlCol="0" anchor="t">
            <a:normAutofit fontScale="92500" lnSpcReduction="20000"/>
          </a:bodyPr>
          <a:lstStyle/>
          <a:p>
            <a:pPr>
              <a:spcBef>
                <a:spcPts val="1200"/>
              </a:spcBef>
              <a:spcAft>
                <a:spcPts val="1200"/>
              </a:spcAft>
            </a:pPr>
            <a:r>
              <a:rPr lang="en-US" sz="3000">
                <a:latin typeface="Arial" panose="020B0604020202020204" pitchFamily="34" charset="0"/>
                <a:cs typeface="Arial" panose="020B0604020202020204" pitchFamily="34" charset="0"/>
              </a:rPr>
              <a:t>The</a:t>
            </a:r>
            <a:r>
              <a:rPr lang="en-US" sz="3000">
                <a:latin typeface="Arial" panose="020B0604020202020204" pitchFamily="34" charset="0"/>
                <a:ea typeface="+mn-lt"/>
                <a:cs typeface="Arial" panose="020B0604020202020204" pitchFamily="34" charset="0"/>
              </a:rPr>
              <a:t> Early Educator Development Grant - </a:t>
            </a:r>
            <a:r>
              <a:rPr lang="en-US" sz="3000" b="1">
                <a:latin typeface="Arial" panose="020B0604020202020204" pitchFamily="34" charset="0"/>
                <a:ea typeface="+mn-lt"/>
                <a:cs typeface="Arial" panose="020B0604020202020204" pitchFamily="34" charset="0"/>
              </a:rPr>
              <a:t>$100M; LEA</a:t>
            </a:r>
            <a:endParaRPr lang="en-US" sz="3000" b="1">
              <a:latin typeface="Arial" panose="020B0604020202020204" pitchFamily="34" charset="0"/>
              <a:cs typeface="Arial" panose="020B0604020202020204" pitchFamily="34" charset="0"/>
            </a:endParaRPr>
          </a:p>
          <a:p>
            <a:pPr>
              <a:spcBef>
                <a:spcPts val="1200"/>
              </a:spcBef>
              <a:spcAft>
                <a:spcPts val="1200"/>
              </a:spcAft>
            </a:pPr>
            <a:r>
              <a:rPr lang="en-US" sz="3000">
                <a:latin typeface="Arial" panose="020B0604020202020204" pitchFamily="34" charset="0"/>
                <a:cs typeface="Arial" panose="020B0604020202020204" pitchFamily="34" charset="0"/>
              </a:rPr>
              <a:t>Educator Effectiveness Block Grant - </a:t>
            </a:r>
            <a:r>
              <a:rPr lang="en-US" sz="3000" b="1">
                <a:latin typeface="Arial" panose="020B0604020202020204" pitchFamily="34" charset="0"/>
                <a:cs typeface="Arial" panose="020B0604020202020204" pitchFamily="34" charset="0"/>
              </a:rPr>
              <a:t>$1.5B; LEA </a:t>
            </a:r>
            <a:endParaRPr lang="en-US" sz="3000" b="1">
              <a:latin typeface="Arial" panose="020B0604020202020204" pitchFamily="34" charset="0"/>
              <a:ea typeface="+mn-lt"/>
              <a:cs typeface="Arial" panose="020B0604020202020204" pitchFamily="34" charset="0"/>
            </a:endParaRPr>
          </a:p>
          <a:p>
            <a:pPr>
              <a:spcBef>
                <a:spcPts val="1200"/>
              </a:spcBef>
              <a:spcAft>
                <a:spcPts val="1200"/>
              </a:spcAft>
            </a:pPr>
            <a:r>
              <a:rPr lang="en-US" sz="3000">
                <a:latin typeface="Arial" panose="020B0604020202020204" pitchFamily="34" charset="0"/>
                <a:ea typeface="+mn-lt"/>
                <a:cs typeface="Arial" panose="020B0604020202020204" pitchFamily="34" charset="0"/>
              </a:rPr>
              <a:t>National Board for Professional Teaching Standards Certification Incentive Program – </a:t>
            </a:r>
            <a:r>
              <a:rPr lang="en-US" sz="3000" b="1">
                <a:latin typeface="Arial" panose="020B0604020202020204" pitchFamily="34" charset="0"/>
                <a:ea typeface="+mn-lt"/>
                <a:cs typeface="Arial" panose="020B0604020202020204" pitchFamily="34" charset="0"/>
              </a:rPr>
              <a:t>$250M; LEA (school districts)</a:t>
            </a:r>
            <a:endParaRPr lang="en-US" sz="3000" b="1">
              <a:latin typeface="Arial" panose="020B0604020202020204" pitchFamily="34" charset="0"/>
              <a:cs typeface="Arial" panose="020B0604020202020204" pitchFamily="34" charset="0"/>
            </a:endParaRPr>
          </a:p>
          <a:p>
            <a:pPr>
              <a:spcBef>
                <a:spcPts val="1200"/>
              </a:spcBef>
              <a:spcAft>
                <a:spcPts val="1200"/>
              </a:spcAft>
            </a:pPr>
            <a:r>
              <a:rPr lang="en-US" sz="3000">
                <a:latin typeface="Arial" panose="020B0604020202020204" pitchFamily="34" charset="0"/>
                <a:ea typeface="+mn-lt"/>
                <a:cs typeface="Arial" panose="020B0604020202020204" pitchFamily="34" charset="0"/>
              </a:rPr>
              <a:t>Teacher Residency Grant Program –</a:t>
            </a:r>
            <a:r>
              <a:rPr lang="en-US" sz="3000" i="1">
                <a:latin typeface="Arial" panose="020B0604020202020204" pitchFamily="34" charset="0"/>
                <a:ea typeface="+mn-lt"/>
                <a:cs typeface="Arial" panose="020B0604020202020204" pitchFamily="34" charset="0"/>
              </a:rPr>
              <a:t> </a:t>
            </a:r>
            <a:r>
              <a:rPr lang="en-US" sz="3000" b="1">
                <a:latin typeface="Arial" panose="020B0604020202020204" pitchFamily="34" charset="0"/>
                <a:ea typeface="+mn-lt"/>
                <a:cs typeface="Arial" panose="020B0604020202020204" pitchFamily="34" charset="0"/>
              </a:rPr>
              <a:t>$350M; LEA</a:t>
            </a:r>
          </a:p>
          <a:p>
            <a:pPr>
              <a:spcBef>
                <a:spcPts val="1200"/>
              </a:spcBef>
              <a:spcAft>
                <a:spcPts val="1200"/>
              </a:spcAft>
            </a:pPr>
            <a:r>
              <a:rPr lang="en-US" sz="3000">
                <a:latin typeface="Arial" panose="020B0604020202020204" pitchFamily="34" charset="0"/>
                <a:ea typeface="+mn-lt"/>
                <a:cs typeface="Arial" panose="020B0604020202020204" pitchFamily="34" charset="0"/>
              </a:rPr>
              <a:t>California Classified School Employee Teacher Credentialing Program - </a:t>
            </a:r>
            <a:r>
              <a:rPr lang="en-US" sz="3000" b="1">
                <a:latin typeface="Arial" panose="020B0604020202020204" pitchFamily="34" charset="0"/>
                <a:ea typeface="+mn-lt"/>
                <a:cs typeface="Arial" panose="020B0604020202020204" pitchFamily="34" charset="0"/>
              </a:rPr>
              <a:t>$125M; LEA</a:t>
            </a:r>
          </a:p>
          <a:p>
            <a:pPr>
              <a:spcBef>
                <a:spcPts val="1200"/>
              </a:spcBef>
              <a:spcAft>
                <a:spcPts val="1200"/>
              </a:spcAft>
            </a:pPr>
            <a:r>
              <a:rPr lang="en-US" sz="3000">
                <a:latin typeface="Arial" panose="020B0604020202020204" pitchFamily="34" charset="0"/>
                <a:ea typeface="+mn-lt"/>
                <a:cs typeface="Arial" panose="020B0604020202020204" pitchFamily="34" charset="0"/>
              </a:rPr>
              <a:t>Golden State Teacher Grant Program – </a:t>
            </a:r>
            <a:r>
              <a:rPr lang="en-US" sz="3000" b="1">
                <a:latin typeface="Arial" panose="020B0604020202020204" pitchFamily="34" charset="0"/>
                <a:ea typeface="+mn-lt"/>
                <a:cs typeface="Arial" panose="020B0604020202020204" pitchFamily="34" charset="0"/>
              </a:rPr>
              <a:t>$500M; Individual students</a:t>
            </a:r>
          </a:p>
          <a:p>
            <a:pPr>
              <a:spcBef>
                <a:spcPts val="1200"/>
              </a:spcBef>
              <a:spcAft>
                <a:spcPts val="1200"/>
              </a:spcAft>
            </a:pPr>
            <a:endParaRPr lang="en-US" sz="3000"/>
          </a:p>
          <a:p>
            <a:pPr>
              <a:spcBef>
                <a:spcPts val="1200"/>
              </a:spcBef>
              <a:spcAft>
                <a:spcPts val="1200"/>
              </a:spcAft>
            </a:pPr>
            <a:endParaRPr lang="en-US">
              <a:cs typeface="Arial"/>
            </a:endParaRPr>
          </a:p>
        </p:txBody>
      </p:sp>
      <p:sp>
        <p:nvSpPr>
          <p:cNvPr id="4" name="Slide Number Placeholder 3">
            <a:extLst>
              <a:ext uri="{FF2B5EF4-FFF2-40B4-BE49-F238E27FC236}">
                <a16:creationId xmlns:a16="http://schemas.microsoft.com/office/drawing/2014/main" id="{0F1B68A5-949E-4070-A357-9B1BB7044376}"/>
              </a:ext>
            </a:extLst>
          </p:cNvPr>
          <p:cNvSpPr>
            <a:spLocks noGrp="1"/>
          </p:cNvSpPr>
          <p:nvPr>
            <p:ph type="sldNum" idx="12"/>
          </p:nvPr>
        </p:nvSpPr>
        <p:spPr>
          <a:xfrm>
            <a:off x="10809962" y="6172200"/>
            <a:ext cx="1077238" cy="55427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41</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211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F01E-60C0-4849-B156-0AAED2769245}"/>
              </a:ext>
            </a:extLst>
          </p:cNvPr>
          <p:cNvSpPr>
            <a:spLocks noGrp="1"/>
          </p:cNvSpPr>
          <p:nvPr>
            <p:ph type="title"/>
          </p:nvPr>
        </p:nvSpPr>
        <p:spPr>
          <a:xfrm>
            <a:off x="139874" y="0"/>
            <a:ext cx="11887200" cy="1325563"/>
          </a:xfrm>
        </p:spPr>
        <p:txBody>
          <a:bodyPr>
            <a:normAutofit fontScale="90000"/>
          </a:bodyPr>
          <a:lstStyle/>
          <a:p>
            <a:r>
              <a:rPr lang="en-US" b="1">
                <a:latin typeface="Arial" panose="020B0604020202020204" pitchFamily="34" charset="0"/>
                <a:ea typeface="+mj-lt"/>
                <a:cs typeface="Arial" panose="020B0604020202020204" pitchFamily="34" charset="0"/>
              </a:rPr>
              <a:t>The Early Education Teacher Development </a:t>
            </a:r>
            <a:br>
              <a:rPr lang="en-US" b="1">
                <a:latin typeface="Arial" panose="020B0604020202020204" pitchFamily="34" charset="0"/>
                <a:ea typeface="+mj-lt"/>
                <a:cs typeface="Arial" panose="020B0604020202020204" pitchFamily="34" charset="0"/>
              </a:rPr>
            </a:br>
            <a:r>
              <a:rPr lang="en-US" b="1">
                <a:latin typeface="Arial" panose="020B0604020202020204" pitchFamily="34" charset="0"/>
                <a:ea typeface="+mj-lt"/>
                <a:cs typeface="Arial" panose="020B0604020202020204" pitchFamily="34" charset="0"/>
              </a:rPr>
              <a:t>Grant Program</a:t>
            </a:r>
            <a:r>
              <a:rPr lang="en-US" sz="4800" b="1">
                <a:ea typeface="+mj-lt"/>
                <a:cs typeface="+mj-lt"/>
              </a:rPr>
              <a:t> </a:t>
            </a:r>
            <a:endParaRPr lang="en-US"/>
          </a:p>
        </p:txBody>
      </p:sp>
      <p:sp>
        <p:nvSpPr>
          <p:cNvPr id="3" name="Content Placeholder 2">
            <a:extLst>
              <a:ext uri="{FF2B5EF4-FFF2-40B4-BE49-F238E27FC236}">
                <a16:creationId xmlns:a16="http://schemas.microsoft.com/office/drawing/2014/main" id="{D488C9E8-5D10-4092-BCED-3D74C717361C}"/>
              </a:ext>
            </a:extLst>
          </p:cNvPr>
          <p:cNvSpPr>
            <a:spLocks noGrp="1"/>
          </p:cNvSpPr>
          <p:nvPr>
            <p:ph idx="1"/>
          </p:nvPr>
        </p:nvSpPr>
        <p:spPr>
          <a:xfrm>
            <a:off x="8627" y="1206979"/>
            <a:ext cx="12018448" cy="5156243"/>
          </a:xfrm>
        </p:spPr>
        <p:txBody>
          <a:bodyPr vert="horz" lIns="91440" tIns="45720" rIns="91440" bIns="45720" rtlCol="0" anchor="t">
            <a:normAutofit fontScale="92500" lnSpcReduction="20000"/>
          </a:bodyPr>
          <a:lstStyle/>
          <a:p>
            <a:pPr marL="0" indent="0">
              <a:buNone/>
            </a:pPr>
            <a:endParaRPr lang="en-US" b="1" dirty="0">
              <a:cs typeface="Arial"/>
            </a:endParaRPr>
          </a:p>
          <a:p>
            <a:pPr marL="457200" lvl="1" indent="0">
              <a:buNone/>
            </a:pPr>
            <a:r>
              <a:rPr lang="en-US" sz="3000" dirty="0">
                <a:latin typeface="Arial" panose="020B0604020202020204" pitchFamily="34" charset="0"/>
                <a:cs typeface="Arial" panose="020B0604020202020204" pitchFamily="34" charset="0"/>
              </a:rPr>
              <a:t>Funds are available to eligible LEAs, which include charter schools, school districts, and county offices of education.</a:t>
            </a:r>
            <a:endParaRPr lang="en-US" sz="3000" dirty="0">
              <a:latin typeface="Arial" panose="020B0604020202020204" pitchFamily="34" charset="0"/>
              <a:ea typeface="+mn-lt"/>
              <a:cs typeface="Arial" panose="020B0604020202020204" pitchFamily="34" charset="0"/>
            </a:endParaRPr>
          </a:p>
          <a:p>
            <a:pPr lvl="2"/>
            <a:r>
              <a:rPr lang="en-US" sz="3000" b="1" dirty="0">
                <a:solidFill>
                  <a:schemeClr val="bg1"/>
                </a:solidFill>
                <a:latin typeface="Arial" panose="020B0604020202020204" pitchFamily="34" charset="0"/>
                <a:ea typeface="+mn-lt"/>
                <a:cs typeface="Arial" panose="020B0604020202020204" pitchFamily="34" charset="0"/>
              </a:rPr>
              <a:t>Goals are: </a:t>
            </a:r>
          </a:p>
          <a:p>
            <a:pPr marL="1885950" lvl="3" indent="-514350">
              <a:spcBef>
                <a:spcPts val="1200"/>
              </a:spcBef>
              <a:spcAft>
                <a:spcPts val="1200"/>
              </a:spcAft>
              <a:buAutoNum type="arabicPeriod"/>
            </a:pPr>
            <a:r>
              <a:rPr lang="en-US" sz="3000" dirty="0">
                <a:solidFill>
                  <a:schemeClr val="bg1"/>
                </a:solidFill>
                <a:latin typeface="Arial" panose="020B0604020202020204" pitchFamily="34" charset="0"/>
                <a:ea typeface="+mn-lt"/>
                <a:cs typeface="Arial" panose="020B0604020202020204" pitchFamily="34" charset="0"/>
              </a:rPr>
              <a:t>To </a:t>
            </a:r>
            <a:r>
              <a:rPr lang="en-US" sz="3000" b="1" dirty="0">
                <a:solidFill>
                  <a:schemeClr val="bg1"/>
                </a:solidFill>
                <a:latin typeface="Arial" panose="020B0604020202020204" pitchFamily="34" charset="0"/>
                <a:ea typeface="+mn-lt"/>
                <a:cs typeface="Arial" panose="020B0604020202020204" pitchFamily="34" charset="0"/>
              </a:rPr>
              <a:t>increase</a:t>
            </a:r>
            <a:r>
              <a:rPr lang="en-US" sz="3000" dirty="0">
                <a:solidFill>
                  <a:schemeClr val="bg1"/>
                </a:solidFill>
                <a:latin typeface="Arial" panose="020B0604020202020204" pitchFamily="34" charset="0"/>
                <a:ea typeface="+mn-lt"/>
                <a:cs typeface="Arial" panose="020B0604020202020204" pitchFamily="34" charset="0"/>
              </a:rPr>
              <a:t> the numbers of highly-qualified teachers available to serve in CSPP and TK. </a:t>
            </a:r>
          </a:p>
          <a:p>
            <a:pPr marL="1885950" lvl="3" indent="-514350">
              <a:spcBef>
                <a:spcPts val="1200"/>
              </a:spcBef>
              <a:spcAft>
                <a:spcPts val="1200"/>
              </a:spcAft>
              <a:buAutoNum type="arabicPeriod"/>
            </a:pPr>
            <a:r>
              <a:rPr lang="en-US" sz="3000" b="1" dirty="0">
                <a:solidFill>
                  <a:schemeClr val="bg1"/>
                </a:solidFill>
                <a:latin typeface="Arial" panose="020B0604020202020204" pitchFamily="34" charset="0"/>
                <a:ea typeface="+mn-lt"/>
                <a:cs typeface="Arial" panose="020B0604020202020204" pitchFamily="34" charset="0"/>
              </a:rPr>
              <a:t>Provide</a:t>
            </a:r>
            <a:r>
              <a:rPr lang="en-US" sz="3000" dirty="0">
                <a:solidFill>
                  <a:schemeClr val="bg1"/>
                </a:solidFill>
                <a:latin typeface="Arial" panose="020B0604020202020204" pitchFamily="34" charset="0"/>
                <a:ea typeface="+mn-lt"/>
                <a:cs typeface="Arial" panose="020B0604020202020204" pitchFamily="34" charset="0"/>
              </a:rPr>
              <a:t> and elevate CSPP, TK, and K teachers training in specific competencies.</a:t>
            </a:r>
          </a:p>
          <a:p>
            <a:pPr lvl="4">
              <a:spcBef>
                <a:spcPts val="1200"/>
              </a:spcBef>
              <a:spcAft>
                <a:spcPts val="1200"/>
              </a:spcAft>
              <a:buFont typeface="Calibri" panose="020F0502020204030204" pitchFamily="34" charset="0"/>
              <a:buChar char="‒"/>
            </a:pPr>
            <a:r>
              <a:rPr lang="en-US" sz="2600" b="1" dirty="0">
                <a:solidFill>
                  <a:schemeClr val="bg1"/>
                </a:solidFill>
                <a:latin typeface="Arial" panose="020B0604020202020204" pitchFamily="34" charset="0"/>
                <a:ea typeface="+mn-lt"/>
                <a:cs typeface="Arial" panose="020B0604020202020204" pitchFamily="34" charset="0"/>
              </a:rPr>
              <a:t>January 19, 2022 5 pm: </a:t>
            </a:r>
            <a:r>
              <a:rPr lang="en-US" sz="2600" dirty="0">
                <a:solidFill>
                  <a:schemeClr val="bg1"/>
                </a:solidFill>
                <a:latin typeface="Arial" panose="020B0604020202020204" pitchFamily="34" charset="0"/>
                <a:ea typeface="+mn-lt"/>
                <a:cs typeface="Arial" panose="020B0604020202020204" pitchFamily="34" charset="0"/>
              </a:rPr>
              <a:t>letter of intent (LOI) due to:</a:t>
            </a:r>
            <a:r>
              <a:rPr lang="en-US" sz="2600" dirty="0">
                <a:latin typeface="Arial" panose="020B0604020202020204" pitchFamily="34" charset="0"/>
                <a:ea typeface="+mn-lt"/>
                <a:cs typeface="Arial" panose="020B0604020202020204" pitchFamily="34" charset="0"/>
              </a:rPr>
              <a:t> </a:t>
            </a:r>
            <a:r>
              <a:rPr lang="en-US" sz="2600" dirty="0">
                <a:solidFill>
                  <a:schemeClr val="accent4">
                    <a:lumMod val="40000"/>
                    <a:lumOff val="60000"/>
                  </a:schemeClr>
                </a:solidFill>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UPKWorkforceRFA@cde.ca.gov</a:t>
            </a:r>
            <a:r>
              <a:rPr lang="en-US" sz="2600" dirty="0">
                <a:latin typeface="Arial" panose="020B0604020202020204" pitchFamily="34" charset="0"/>
                <a:ea typeface="+mn-lt"/>
                <a:cs typeface="Arial" panose="020B0604020202020204" pitchFamily="34" charset="0"/>
              </a:rPr>
              <a:t> </a:t>
            </a:r>
          </a:p>
          <a:p>
            <a:pPr lvl="4">
              <a:spcBef>
                <a:spcPts val="1200"/>
              </a:spcBef>
              <a:spcAft>
                <a:spcPts val="1200"/>
              </a:spcAft>
              <a:buFont typeface="Calibri" panose="020F0502020204030204" pitchFamily="34" charset="0"/>
              <a:buChar char="‒"/>
            </a:pPr>
            <a:r>
              <a:rPr lang="en-US" sz="2600" b="1" dirty="0">
                <a:solidFill>
                  <a:schemeClr val="bg1"/>
                </a:solidFill>
                <a:latin typeface="Arial" panose="020B0604020202020204" pitchFamily="34" charset="0"/>
                <a:ea typeface="+mn-lt"/>
                <a:cs typeface="Arial" panose="020B0604020202020204" pitchFamily="34" charset="0"/>
              </a:rPr>
              <a:t>February 2022: </a:t>
            </a:r>
            <a:r>
              <a:rPr lang="en-US" sz="2600" dirty="0">
                <a:solidFill>
                  <a:schemeClr val="bg1"/>
                </a:solidFill>
                <a:latin typeface="Arial" panose="020B0604020202020204" pitchFamily="34" charset="0"/>
                <a:ea typeface="+mn-lt"/>
                <a:cs typeface="Arial" panose="020B0604020202020204" pitchFamily="34" charset="0"/>
              </a:rPr>
              <a:t>Application released; technical assistance (TA) webinar to follow</a:t>
            </a:r>
            <a:endParaRPr lang="en-US" sz="2600" dirty="0">
              <a:solidFill>
                <a:schemeClr val="bg1"/>
              </a:solidFill>
              <a:latin typeface="Arial" panose="020B0604020202020204" pitchFamily="34" charset="0"/>
              <a:cs typeface="Arial" panose="020B0604020202020204" pitchFamily="34" charset="0"/>
            </a:endParaRPr>
          </a:p>
          <a:p>
            <a:pPr marL="457200" lvl="1" indent="0">
              <a:buNone/>
            </a:pPr>
            <a:endParaRPr lang="en-US" sz="3200" dirty="0">
              <a:cs typeface="Arial"/>
            </a:endParaRPr>
          </a:p>
          <a:p>
            <a:pPr lvl="1"/>
            <a:endParaRPr lang="en-US" sz="3200" dirty="0">
              <a:cs typeface="Arial"/>
            </a:endParaRPr>
          </a:p>
          <a:p>
            <a:pPr lvl="1"/>
            <a:endParaRPr lang="en-US" sz="3200" dirty="0">
              <a:cs typeface="Arial"/>
            </a:endParaRPr>
          </a:p>
          <a:p>
            <a:pPr lvl="1"/>
            <a:endParaRPr lang="en-US" sz="3200"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35369CFB-1F95-4A0F-A7F8-4A1B18284440}"/>
              </a:ext>
            </a:extLst>
          </p:cNvPr>
          <p:cNvSpPr>
            <a:spLocks noGrp="1"/>
          </p:cNvSpPr>
          <p:nvPr>
            <p:ph type="sldNum" idx="12"/>
          </p:nvPr>
        </p:nvSpPr>
        <p:spPr>
          <a:xfrm>
            <a:off x="10747332" y="6172200"/>
            <a:ext cx="1139868" cy="566803"/>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42</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838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69D4-081E-45E7-B564-3E8024942AEC}"/>
              </a:ext>
            </a:extLst>
          </p:cNvPr>
          <p:cNvSpPr>
            <a:spLocks noGrp="1"/>
          </p:cNvSpPr>
          <p:nvPr>
            <p:ph type="title"/>
          </p:nvPr>
        </p:nvSpPr>
        <p:spPr>
          <a:xfrm>
            <a:off x="481181" y="280987"/>
            <a:ext cx="6365132" cy="5014913"/>
          </a:xfrm>
        </p:spPr>
        <p:txBody>
          <a:bodyPr>
            <a:normAutofit/>
          </a:bodyPr>
          <a:lstStyle/>
          <a:p>
            <a:r>
              <a:rPr lang="en-US" b="1" dirty="0">
                <a:latin typeface="Arial"/>
                <a:cs typeface="Calibri"/>
              </a:rPr>
              <a:t>Focus Area D and E:</a:t>
            </a:r>
            <a:br>
              <a:rPr lang="en-US" b="1" dirty="0">
                <a:latin typeface="Arial"/>
                <a:ea typeface="+mj-lt"/>
                <a:cs typeface="+mj-lt"/>
              </a:rPr>
            </a:br>
            <a:r>
              <a:rPr lang="en-US" b="1" dirty="0">
                <a:latin typeface="Arial"/>
                <a:ea typeface="+mj-lt"/>
                <a:cs typeface="+mj-lt"/>
              </a:rPr>
              <a:t>Curriculum, Instruction, and Assessment</a:t>
            </a:r>
            <a:br>
              <a:rPr lang="en-US" b="1" dirty="0">
                <a:latin typeface="Arial"/>
                <a:ea typeface="+mj-lt"/>
                <a:cs typeface="+mj-lt"/>
              </a:rPr>
            </a:br>
            <a:r>
              <a:rPr lang="en-US" b="1" dirty="0">
                <a:latin typeface="Arial"/>
                <a:ea typeface="+mj-lt"/>
                <a:cs typeface="+mj-lt"/>
              </a:rPr>
              <a:t>District Facilities, Services, and Operations</a:t>
            </a:r>
            <a:endParaRPr lang="en-US" dirty="0"/>
          </a:p>
        </p:txBody>
      </p:sp>
      <p:sp>
        <p:nvSpPr>
          <p:cNvPr id="3" name="Content Placeholder 2">
            <a:extLst>
              <a:ext uri="{FF2B5EF4-FFF2-40B4-BE49-F238E27FC236}">
                <a16:creationId xmlns:a16="http://schemas.microsoft.com/office/drawing/2014/main" id="{1DD96B2F-FBB4-45E4-82F4-5FB59B4F3E50}"/>
              </a:ext>
            </a:extLst>
          </p:cNvPr>
          <p:cNvSpPr>
            <a:spLocks noGrp="1"/>
          </p:cNvSpPr>
          <p:nvPr>
            <p:ph sz="half" idx="1"/>
          </p:nvPr>
        </p:nvSpPr>
        <p:spPr>
          <a:xfrm>
            <a:off x="6378104" y="5295900"/>
            <a:ext cx="5813896" cy="1153299"/>
          </a:xfrm>
        </p:spPr>
        <p:txBody>
          <a:bodyPr>
            <a:normAutofit/>
          </a:bodyPr>
          <a:lstStyle/>
          <a:p>
            <a:pPr marL="0" indent="0">
              <a:buNone/>
            </a:pPr>
            <a:r>
              <a:rPr lang="en-US" sz="2400" dirty="0">
                <a:latin typeface="Arial"/>
                <a:cs typeface="Arial"/>
              </a:rPr>
              <a:t>Photo Credit: Tulare City School District, </a:t>
            </a:r>
            <a:br>
              <a:rPr lang="en-US" sz="2400" dirty="0">
                <a:latin typeface="Arial"/>
                <a:cs typeface="Arial"/>
              </a:rPr>
            </a:br>
            <a:r>
              <a:rPr lang="en-US" sz="2400" dirty="0">
                <a:latin typeface="Arial"/>
                <a:cs typeface="Arial"/>
              </a:rPr>
              <a:t>Garden School (Preschool); Tulare, CA</a:t>
            </a:r>
            <a:endParaRPr lang="en-US" sz="2400" dirty="0">
              <a:cs typeface="Calibri" panose="020F0502020204030204"/>
            </a:endParaRPr>
          </a:p>
        </p:txBody>
      </p:sp>
      <p:pic>
        <p:nvPicPr>
          <p:cNvPr id="7" name="Content Placeholder 6" descr="One adult and one child playing an active game outside. ">
            <a:extLst>
              <a:ext uri="{FF2B5EF4-FFF2-40B4-BE49-F238E27FC236}">
                <a16:creationId xmlns:a16="http://schemas.microsoft.com/office/drawing/2014/main" id="{ECFA5BE8-CA48-4D1D-B5B3-9B1A1BAEA07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3006" y="280987"/>
            <a:ext cx="3504091" cy="5014913"/>
          </a:xfrm>
        </p:spPr>
      </p:pic>
      <p:sp>
        <p:nvSpPr>
          <p:cNvPr id="5" name="Slide Number Placeholder 4">
            <a:extLst>
              <a:ext uri="{FF2B5EF4-FFF2-40B4-BE49-F238E27FC236}">
                <a16:creationId xmlns:a16="http://schemas.microsoft.com/office/drawing/2014/main" id="{7EE8CF11-1AE6-4BD8-8DB3-61AEE3EF1A89}"/>
              </a:ext>
            </a:extLst>
          </p:cNvPr>
          <p:cNvSpPr>
            <a:spLocks noGrp="1"/>
          </p:cNvSpPr>
          <p:nvPr>
            <p:ph type="sldNum" idx="12"/>
          </p:nvPr>
        </p:nvSpPr>
        <p:spPr>
          <a:xfrm>
            <a:off x="11037097" y="6310699"/>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882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977C-7A0F-44B4-8D94-FC37D10B335F}"/>
              </a:ext>
            </a:extLst>
          </p:cNvPr>
          <p:cNvSpPr>
            <a:spLocks noGrp="1"/>
          </p:cNvSpPr>
          <p:nvPr>
            <p:ph type="title"/>
          </p:nvPr>
        </p:nvSpPr>
        <p:spPr>
          <a:xfrm>
            <a:off x="-237640" y="100037"/>
            <a:ext cx="12696724" cy="1102461"/>
          </a:xfrm>
        </p:spPr>
        <p:txBody>
          <a:bodyPr>
            <a:noAutofit/>
          </a:bodyPr>
          <a:lstStyle/>
          <a:p>
            <a:r>
              <a:rPr lang="en-US" sz="4000" b="1">
                <a:latin typeface="Arial" panose="020B0604020202020204" pitchFamily="34" charset="0"/>
                <a:cs typeface="Arial" panose="020B0604020202020204" pitchFamily="34" charset="0"/>
              </a:rPr>
              <a:t>Focus Area D: Curriculum, Instruction, and Assessment</a:t>
            </a:r>
          </a:p>
        </p:txBody>
      </p:sp>
      <p:sp>
        <p:nvSpPr>
          <p:cNvPr id="3" name="Content Placeholder 2">
            <a:extLst>
              <a:ext uri="{FF2B5EF4-FFF2-40B4-BE49-F238E27FC236}">
                <a16:creationId xmlns:a16="http://schemas.microsoft.com/office/drawing/2014/main" id="{F629EFFF-ED38-45C2-B2F7-2641A2D782D1}"/>
              </a:ext>
            </a:extLst>
          </p:cNvPr>
          <p:cNvSpPr>
            <a:spLocks noGrp="1"/>
          </p:cNvSpPr>
          <p:nvPr>
            <p:ph idx="1"/>
          </p:nvPr>
        </p:nvSpPr>
        <p:spPr>
          <a:xfrm>
            <a:off x="164927" y="1490597"/>
            <a:ext cx="11509332" cy="5210827"/>
          </a:xfrm>
        </p:spPr>
        <p:txBody>
          <a:bodyPr vert="horz" lIns="91440" tIns="45720" rIns="91440" bIns="45720" rtlCol="0" anchor="t">
            <a:normAutofit lnSpcReduction="10000"/>
          </a:bodyPr>
          <a:lstStyle/>
          <a:p>
            <a:pPr marL="0" indent="0">
              <a:buNone/>
            </a:pPr>
            <a:r>
              <a:rPr lang="en-US" sz="2800" b="1" dirty="0">
                <a:latin typeface="Arial"/>
                <a:cs typeface="Arial"/>
              </a:rPr>
              <a:t>Required Questions:</a:t>
            </a:r>
            <a:r>
              <a:rPr lang="en-US" sz="2800" dirty="0">
                <a:latin typeface="Arial"/>
                <a:cs typeface="Arial"/>
              </a:rPr>
              <a:t> </a:t>
            </a:r>
            <a:endParaRPr lang="en-US" sz="2800" dirty="0">
              <a:latin typeface="Arial"/>
              <a:cs typeface="Calibri" panose="020F0502020204030204"/>
            </a:endParaRPr>
          </a:p>
          <a:p>
            <a:pPr marL="514350" indent="-514350">
              <a:spcBef>
                <a:spcPts val="1200"/>
              </a:spcBef>
              <a:spcAft>
                <a:spcPts val="1200"/>
              </a:spcAft>
              <a:buAutoNum type="arabicPeriod"/>
            </a:pPr>
            <a:r>
              <a:rPr lang="en-US" sz="2400" dirty="0">
                <a:latin typeface="Arial"/>
                <a:ea typeface="+mn-lt"/>
                <a:cs typeface="+mn-lt"/>
              </a:rPr>
              <a:t>Does the LEA plan to provide any language model(s) for TK students?</a:t>
            </a:r>
            <a:endParaRPr lang="en-US" sz="2400" dirty="0">
              <a:latin typeface="Arial"/>
              <a:cs typeface="Arial"/>
            </a:endParaRPr>
          </a:p>
          <a:p>
            <a:pPr marL="514350" indent="-514350">
              <a:spcBef>
                <a:spcPts val="1200"/>
              </a:spcBef>
              <a:spcAft>
                <a:spcPts val="1200"/>
              </a:spcAft>
              <a:buAutoNum type="arabicPeriod"/>
            </a:pPr>
            <a:r>
              <a:rPr lang="en-US" sz="2400" dirty="0">
                <a:latin typeface="Arial"/>
                <a:ea typeface="+mn-lt"/>
                <a:cs typeface="+mn-lt"/>
              </a:rPr>
              <a:t>If the LEA administers CSPP, does it plan to provide any language model(s) for CSPP students?</a:t>
            </a:r>
          </a:p>
          <a:p>
            <a:pPr marL="514350" indent="-514350">
              <a:spcBef>
                <a:spcPts val="1200"/>
              </a:spcBef>
              <a:spcAft>
                <a:spcPts val="1200"/>
              </a:spcAft>
              <a:buAutoNum type="arabicPeriod"/>
            </a:pPr>
            <a:r>
              <a:rPr lang="en-US" sz="2400" dirty="0">
                <a:latin typeface="Arial"/>
                <a:ea typeface="+mn-lt"/>
                <a:cs typeface="+mn-lt"/>
              </a:rPr>
              <a:t>Identify methods the LEA plans to use to support the development of social-emotional learning and executive function skills through specific instruction in these areas and by embedding and reinforcing this instruction in all curriculum areas.</a:t>
            </a:r>
            <a:endParaRPr lang="en-US" sz="2400" dirty="0">
              <a:latin typeface="Arial"/>
              <a:cs typeface="Arial" panose="020B0604020202020204"/>
            </a:endParaRPr>
          </a:p>
          <a:p>
            <a:pPr marL="514350" indent="-514350">
              <a:spcBef>
                <a:spcPts val="1200"/>
              </a:spcBef>
              <a:spcAft>
                <a:spcPts val="1200"/>
              </a:spcAft>
              <a:buAutoNum type="arabicPeriod"/>
            </a:pPr>
            <a:r>
              <a:rPr lang="en-US" sz="2400" dirty="0">
                <a:latin typeface="Arial"/>
                <a:ea typeface="+mn-lt"/>
                <a:cs typeface="+mn-lt"/>
              </a:rPr>
              <a:t>What instructional practices does the LEA plan to implement to support children with disabilities in UPK programming?</a:t>
            </a:r>
            <a:endParaRPr lang="en-US" sz="2400" dirty="0">
              <a:latin typeface="Arial"/>
              <a:cs typeface="Arial" panose="020B0604020202020204"/>
            </a:endParaRPr>
          </a:p>
          <a:p>
            <a:pPr marL="514350" indent="-514350">
              <a:spcBef>
                <a:spcPts val="1200"/>
              </a:spcBef>
              <a:spcAft>
                <a:spcPts val="1200"/>
              </a:spcAft>
              <a:buAutoNum type="arabicPeriod"/>
            </a:pPr>
            <a:r>
              <a:rPr lang="en-US" sz="2400" dirty="0">
                <a:latin typeface="Arial"/>
                <a:ea typeface="+mn-lt"/>
                <a:cs typeface="+mn-lt"/>
              </a:rPr>
              <a:t>What assessments does the LEA plan to use in TK or kindergarten?</a:t>
            </a:r>
            <a:endParaRPr lang="en-US" sz="2400" dirty="0">
              <a:latin typeface="Arial"/>
              <a:cs typeface="Arial" panose="020B0604020202020204"/>
            </a:endParaRPr>
          </a:p>
          <a:p>
            <a:endParaRPr lang="en-US" sz="2400" dirty="0">
              <a:latin typeface="Arial"/>
              <a:cs typeface="Arial" panose="020B0604020202020204"/>
            </a:endParaRPr>
          </a:p>
        </p:txBody>
      </p:sp>
      <p:sp>
        <p:nvSpPr>
          <p:cNvPr id="4" name="Slide Number Placeholder 3">
            <a:extLst>
              <a:ext uri="{FF2B5EF4-FFF2-40B4-BE49-F238E27FC236}">
                <a16:creationId xmlns:a16="http://schemas.microsoft.com/office/drawing/2014/main" id="{F0760BB8-34F5-4A4C-A6C8-4A9F5EA63E93}"/>
              </a:ext>
            </a:extLst>
          </p:cNvPr>
          <p:cNvSpPr>
            <a:spLocks noGrp="1"/>
          </p:cNvSpPr>
          <p:nvPr>
            <p:ph type="sldNum" idx="12"/>
          </p:nvPr>
        </p:nvSpPr>
        <p:spPr>
          <a:xfrm>
            <a:off x="10709753" y="6172200"/>
            <a:ext cx="1177447" cy="529225"/>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44</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128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AC18B-A3F1-4AA0-BD89-794BA523B8DA}"/>
              </a:ext>
            </a:extLst>
          </p:cNvPr>
          <p:cNvSpPr>
            <a:spLocks noGrp="1"/>
          </p:cNvSpPr>
          <p:nvPr>
            <p:ph type="title"/>
          </p:nvPr>
        </p:nvSpPr>
        <p:spPr/>
        <p:txBody>
          <a:bodyPr>
            <a:normAutofit/>
          </a:bodyPr>
          <a:lstStyle/>
          <a:p>
            <a:r>
              <a:rPr lang="en-US" sz="4000" b="1">
                <a:latin typeface="Arial"/>
                <a:cs typeface="Arial"/>
              </a:rPr>
              <a:t>Focus Area E: District Facilities, Services, and Operations</a:t>
            </a:r>
          </a:p>
        </p:txBody>
      </p:sp>
      <p:sp>
        <p:nvSpPr>
          <p:cNvPr id="3" name="Content Placeholder 2">
            <a:extLst>
              <a:ext uri="{FF2B5EF4-FFF2-40B4-BE49-F238E27FC236}">
                <a16:creationId xmlns:a16="http://schemas.microsoft.com/office/drawing/2014/main" id="{19B6821C-4CC3-475B-B849-F27556F2E3B0}"/>
              </a:ext>
            </a:extLst>
          </p:cNvPr>
          <p:cNvSpPr>
            <a:spLocks noGrp="1"/>
          </p:cNvSpPr>
          <p:nvPr>
            <p:ph idx="1"/>
          </p:nvPr>
        </p:nvSpPr>
        <p:spPr>
          <a:xfrm>
            <a:off x="129199" y="1530759"/>
            <a:ext cx="11887200" cy="4043323"/>
          </a:xfrm>
        </p:spPr>
        <p:txBody>
          <a:bodyPr vert="horz" lIns="91440" tIns="45720" rIns="91440" bIns="45720" rtlCol="0" anchor="t">
            <a:normAutofit lnSpcReduction="10000"/>
          </a:bodyPr>
          <a:lstStyle/>
          <a:p>
            <a:pPr marL="0" indent="0">
              <a:spcBef>
                <a:spcPts val="1200"/>
              </a:spcBef>
              <a:spcAft>
                <a:spcPts val="1200"/>
              </a:spcAft>
              <a:buNone/>
            </a:pPr>
            <a:r>
              <a:rPr lang="en-US" sz="2800" b="1">
                <a:latin typeface="Arial"/>
                <a:cs typeface="Arial"/>
              </a:rPr>
              <a:t>Required Questions:</a:t>
            </a:r>
            <a:r>
              <a:rPr lang="en-US" sz="2400">
                <a:latin typeface="Arial"/>
                <a:cs typeface="Arial"/>
              </a:rPr>
              <a:t> </a:t>
            </a:r>
          </a:p>
          <a:p>
            <a:pPr marL="457200" indent="-457200">
              <a:spcBef>
                <a:spcPts val="1200"/>
              </a:spcBef>
              <a:spcAft>
                <a:spcPts val="1200"/>
              </a:spcAft>
              <a:buAutoNum type="arabicPeriod"/>
            </a:pPr>
            <a:r>
              <a:rPr lang="en-US" sz="2400">
                <a:latin typeface="Arial"/>
                <a:ea typeface="+mn-lt"/>
                <a:cs typeface="Arial"/>
              </a:rPr>
              <a:t>To support an overall increase in UPK access, what efforts does the LEA plan to make to prevent the displacement of any early education programs on LEA campuses, including both LEA-administered and non-LEA-administered programs?</a:t>
            </a:r>
            <a:endParaRPr lang="en-US" sz="2400">
              <a:latin typeface="Arial"/>
              <a:cs typeface="Arial"/>
            </a:endParaRPr>
          </a:p>
          <a:p>
            <a:pPr marL="457200" indent="-457200">
              <a:spcBef>
                <a:spcPts val="1200"/>
              </a:spcBef>
              <a:spcAft>
                <a:spcPts val="1200"/>
              </a:spcAft>
              <a:buAutoNum type="arabicPeriod"/>
            </a:pPr>
            <a:r>
              <a:rPr lang="en-US" sz="2400">
                <a:latin typeface="Arial"/>
                <a:ea typeface="+mn-lt"/>
                <a:cs typeface="Arial"/>
              </a:rPr>
              <a:t>Does the LEA have adequate classroom space to meet the Projected Enrollment of TK students listed in the Projected Enrollment and Needs Assessment section, for the respective implementation year?</a:t>
            </a:r>
            <a:endParaRPr lang="en-US" sz="2400">
              <a:latin typeface="Arial"/>
              <a:cs typeface="Arial"/>
            </a:endParaRPr>
          </a:p>
          <a:p>
            <a:pPr marL="457200" indent="-457200">
              <a:spcBef>
                <a:spcPts val="1200"/>
              </a:spcBef>
              <a:spcAft>
                <a:spcPts val="1200"/>
              </a:spcAft>
              <a:buAutoNum type="arabicPeriod"/>
            </a:pPr>
            <a:r>
              <a:rPr lang="en-US" sz="2400">
                <a:latin typeface="Arial"/>
                <a:ea typeface="+mn-lt"/>
                <a:cs typeface="Arial"/>
              </a:rPr>
              <a:t>Does the space meet the kindergarten standards described in </a:t>
            </a:r>
            <a:r>
              <a:rPr lang="en-US" sz="2400" i="1">
                <a:latin typeface="Arial"/>
                <a:ea typeface="+mn-lt"/>
                <a:cs typeface="Arial"/>
              </a:rPr>
              <a:t>California Code of Regulations</a:t>
            </a:r>
            <a:r>
              <a:rPr lang="en-US" sz="2400">
                <a:latin typeface="Arial"/>
                <a:ea typeface="+mn-lt"/>
                <a:cs typeface="Arial"/>
              </a:rPr>
              <a:t>, Title 5, Section14030(h)(2)? </a:t>
            </a:r>
            <a:endParaRPr lang="en-US" sz="2400">
              <a:latin typeface="Arial"/>
              <a:cs typeface="Arial"/>
            </a:endParaRPr>
          </a:p>
          <a:p>
            <a:endParaRPr lang="en-US" sz="2400">
              <a:latin typeface="Arial"/>
              <a:cs typeface="Arial"/>
            </a:endParaRPr>
          </a:p>
        </p:txBody>
      </p:sp>
      <p:sp>
        <p:nvSpPr>
          <p:cNvPr id="4" name="Slide Number Placeholder 3">
            <a:extLst>
              <a:ext uri="{FF2B5EF4-FFF2-40B4-BE49-F238E27FC236}">
                <a16:creationId xmlns:a16="http://schemas.microsoft.com/office/drawing/2014/main" id="{217F8B34-C316-4E97-8A0F-506F70E4971E}"/>
              </a:ext>
            </a:extLst>
          </p:cNvPr>
          <p:cNvSpPr>
            <a:spLocks noGrp="1"/>
          </p:cNvSpPr>
          <p:nvPr>
            <p:ph type="sldNum" idx="12"/>
          </p:nvPr>
        </p:nvSpPr>
        <p:spPr>
          <a:xfrm>
            <a:off x="10647123" y="6172200"/>
            <a:ext cx="1240077" cy="55427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45</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377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C5AE-549A-4629-922C-7AB4177A4FF7}"/>
              </a:ext>
            </a:extLst>
          </p:cNvPr>
          <p:cNvSpPr>
            <a:spLocks noGrp="1"/>
          </p:cNvSpPr>
          <p:nvPr>
            <p:ph type="title"/>
          </p:nvPr>
        </p:nvSpPr>
        <p:spPr>
          <a:xfrm>
            <a:off x="152400" y="0"/>
            <a:ext cx="11887200" cy="1325563"/>
          </a:xfrm>
        </p:spPr>
        <p:txBody>
          <a:bodyPr>
            <a:normAutofit/>
          </a:bodyPr>
          <a:lstStyle/>
          <a:p>
            <a:r>
              <a:rPr lang="en-US" sz="4000" b="1">
                <a:latin typeface="Arial" panose="020B0604020202020204" pitchFamily="34" charset="0"/>
                <a:ea typeface="+mj-lt"/>
                <a:cs typeface="Arial" panose="020B0604020202020204" pitchFamily="34" charset="0"/>
              </a:rPr>
              <a:t>Focus Area E: District Facilities, Services, and Operations (2)</a:t>
            </a:r>
            <a:endParaRPr lang="en-US"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F6B287-35E9-4C2C-8F84-A1D31B7C6C58}"/>
              </a:ext>
            </a:extLst>
          </p:cNvPr>
          <p:cNvSpPr>
            <a:spLocks noGrp="1"/>
          </p:cNvSpPr>
          <p:nvPr>
            <p:ph idx="1"/>
          </p:nvPr>
        </p:nvSpPr>
        <p:spPr>
          <a:xfrm>
            <a:off x="152400" y="1540701"/>
            <a:ext cx="11887200" cy="4947781"/>
          </a:xfrm>
        </p:spPr>
        <p:txBody>
          <a:bodyPr vert="horz" lIns="91440" tIns="45720" rIns="91440" bIns="45720" rtlCol="0" anchor="t">
            <a:normAutofit fontScale="92500" lnSpcReduction="20000"/>
          </a:bodyPr>
          <a:lstStyle/>
          <a:p>
            <a:pPr marL="0" indent="0">
              <a:spcBef>
                <a:spcPts val="1200"/>
              </a:spcBef>
              <a:spcAft>
                <a:spcPts val="1200"/>
              </a:spcAft>
              <a:buNone/>
            </a:pPr>
            <a:r>
              <a:rPr lang="en-US" sz="3000" b="1">
                <a:latin typeface="Arial"/>
                <a:cs typeface="Arial"/>
              </a:rPr>
              <a:t>Required Responses: </a:t>
            </a:r>
          </a:p>
          <a:p>
            <a:pPr marL="514350" indent="-514350">
              <a:spcBef>
                <a:spcPts val="1200"/>
              </a:spcBef>
              <a:spcAft>
                <a:spcPts val="1200"/>
              </a:spcAft>
              <a:buFont typeface="+mj-lt"/>
              <a:buAutoNum type="arabicPeriod" startAt="4"/>
            </a:pPr>
            <a:r>
              <a:rPr lang="en-US" sz="2600">
                <a:latin typeface="Arial"/>
                <a:ea typeface="+mn-lt"/>
                <a:cs typeface="Arial"/>
              </a:rPr>
              <a:t>Does the space contain necessary adaptive equipment, assistive technology, or   other accommodations to ensure children with disabilities have access to education in the least restrictive environment? </a:t>
            </a:r>
            <a:endParaRPr lang="en-US" sz="2600">
              <a:latin typeface="Arial"/>
              <a:cs typeface="Arial"/>
            </a:endParaRPr>
          </a:p>
          <a:p>
            <a:pPr marL="514350" indent="-514350">
              <a:spcBef>
                <a:spcPts val="1200"/>
              </a:spcBef>
              <a:spcAft>
                <a:spcPts val="1200"/>
              </a:spcAft>
              <a:buFont typeface="+mj-lt"/>
              <a:buAutoNum type="arabicPeriod" startAt="4"/>
            </a:pPr>
            <a:r>
              <a:rPr lang="en-US" sz="2600">
                <a:latin typeface="Arial"/>
                <a:ea typeface="+mn-lt"/>
                <a:cs typeface="Arial"/>
              </a:rPr>
              <a:t>Does the LEA’s Facilities Master Plan adequately address the need for UPK programming? </a:t>
            </a:r>
            <a:endParaRPr lang="en-US" sz="2600">
              <a:latin typeface="Arial"/>
              <a:cs typeface="Arial"/>
            </a:endParaRPr>
          </a:p>
          <a:p>
            <a:pPr marL="514350" indent="-514350">
              <a:spcBef>
                <a:spcPts val="1200"/>
              </a:spcBef>
              <a:spcAft>
                <a:spcPts val="1200"/>
              </a:spcAft>
              <a:buFont typeface="+mj-lt"/>
              <a:buAutoNum type="arabicPeriod" startAt="4"/>
            </a:pPr>
            <a:r>
              <a:rPr lang="en-US" sz="2600">
                <a:latin typeface="Arial"/>
                <a:ea typeface="+mn-lt"/>
                <a:cs typeface="Arial"/>
              </a:rPr>
              <a:t>Where does the LEA intend to make updates to facilities? </a:t>
            </a:r>
            <a:endParaRPr lang="en-US" sz="2600">
              <a:latin typeface="Arial"/>
              <a:cs typeface="Arial"/>
            </a:endParaRPr>
          </a:p>
          <a:p>
            <a:pPr marL="514350" indent="-514350">
              <a:spcBef>
                <a:spcPts val="1200"/>
              </a:spcBef>
              <a:spcAft>
                <a:spcPts val="1200"/>
              </a:spcAft>
              <a:buFont typeface="+mj-lt"/>
              <a:buAutoNum type="arabicPeriod" startAt="4"/>
            </a:pPr>
            <a:r>
              <a:rPr lang="en-US" sz="2600">
                <a:latin typeface="Arial"/>
                <a:ea typeface="+mn-lt"/>
                <a:cs typeface="Arial"/>
              </a:rPr>
              <a:t>What transportation will the LEA offer to children enrolled in TK? </a:t>
            </a:r>
          </a:p>
          <a:p>
            <a:pPr marL="514350" indent="-514350">
              <a:spcBef>
                <a:spcPts val="1200"/>
              </a:spcBef>
              <a:spcAft>
                <a:spcPts val="1200"/>
              </a:spcAft>
              <a:buFont typeface="+mj-lt"/>
              <a:buAutoNum type="arabicPeriod" startAt="4"/>
            </a:pPr>
            <a:r>
              <a:rPr lang="en-US" sz="2600">
                <a:latin typeface="Arial"/>
                <a:ea typeface="+mn-lt"/>
                <a:cs typeface="Arial"/>
              </a:rPr>
              <a:t>Will the LEA offer transportation to transport TK children to extended learning and care opportunities that are at other sites than the one the child is enrolled at for TK?</a:t>
            </a:r>
            <a:endParaRPr lang="en-US" sz="2600">
              <a:latin typeface="Arial"/>
              <a:cs typeface="Arial"/>
            </a:endParaRPr>
          </a:p>
          <a:p>
            <a:endParaRPr lang="en-US" sz="2400">
              <a:latin typeface="Arial"/>
              <a:cs typeface="Arial"/>
            </a:endParaRPr>
          </a:p>
          <a:p>
            <a:endParaRPr lang="en-US" sz="2400">
              <a:latin typeface="Arial"/>
              <a:cs typeface="Arial"/>
            </a:endParaRPr>
          </a:p>
          <a:p>
            <a:endParaRPr lang="en-US" sz="2400" b="1">
              <a:latin typeface="Arial"/>
              <a:cs typeface="Arial"/>
            </a:endParaRPr>
          </a:p>
        </p:txBody>
      </p:sp>
      <p:sp>
        <p:nvSpPr>
          <p:cNvPr id="4" name="Slide Number Placeholder 3">
            <a:extLst>
              <a:ext uri="{FF2B5EF4-FFF2-40B4-BE49-F238E27FC236}">
                <a16:creationId xmlns:a16="http://schemas.microsoft.com/office/drawing/2014/main" id="{EE624C49-C032-436D-8E90-8C1FE01CAC87}"/>
              </a:ext>
            </a:extLst>
          </p:cNvPr>
          <p:cNvSpPr>
            <a:spLocks noGrp="1"/>
          </p:cNvSpPr>
          <p:nvPr>
            <p:ph type="sldNum" idx="12"/>
          </p:nvPr>
        </p:nvSpPr>
        <p:spPr>
          <a:xfrm>
            <a:off x="10722279" y="6172200"/>
            <a:ext cx="1164921" cy="57932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46</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991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5698-8BD3-48DD-975F-FCB33298040B}"/>
              </a:ext>
            </a:extLst>
          </p:cNvPr>
          <p:cNvSpPr>
            <a:spLocks noGrp="1"/>
          </p:cNvSpPr>
          <p:nvPr>
            <p:ph type="title"/>
          </p:nvPr>
        </p:nvSpPr>
        <p:spPr>
          <a:xfrm>
            <a:off x="156600" y="-125260"/>
            <a:ext cx="11887200" cy="1615858"/>
          </a:xfrm>
        </p:spPr>
        <p:txBody>
          <a:bodyPr>
            <a:normAutofit/>
          </a:bodyPr>
          <a:lstStyle/>
          <a:p>
            <a:r>
              <a:rPr lang="en-US" sz="4000" b="1">
                <a:latin typeface="Arial" panose="020B0604020202020204" pitchFamily="34" charset="0"/>
                <a:cs typeface="Arial" panose="020B0604020202020204" pitchFamily="34" charset="0"/>
              </a:rPr>
              <a:t>Investments to Support UPK: </a:t>
            </a:r>
            <a:br>
              <a:rPr lang="en-US" sz="4000" b="1">
                <a:latin typeface="Arial" panose="020B0604020202020204" pitchFamily="34" charset="0"/>
                <a:cs typeface="Arial" panose="020B0604020202020204" pitchFamily="34" charset="0"/>
              </a:rPr>
            </a:br>
            <a:r>
              <a:rPr lang="en-US" sz="4000" b="1">
                <a:latin typeface="Arial" panose="020B0604020202020204" pitchFamily="34" charset="0"/>
                <a:cs typeface="Arial" panose="020B0604020202020204" pitchFamily="34" charset="0"/>
              </a:rPr>
              <a:t>Focus Area D and Focus Area E</a:t>
            </a:r>
          </a:p>
        </p:txBody>
      </p:sp>
      <p:sp>
        <p:nvSpPr>
          <p:cNvPr id="3" name="Content Placeholder 2">
            <a:extLst>
              <a:ext uri="{FF2B5EF4-FFF2-40B4-BE49-F238E27FC236}">
                <a16:creationId xmlns:a16="http://schemas.microsoft.com/office/drawing/2014/main" id="{6CA4F3E7-675F-42EB-BA3A-71A92F98581A}"/>
              </a:ext>
            </a:extLst>
          </p:cNvPr>
          <p:cNvSpPr>
            <a:spLocks noGrp="1"/>
          </p:cNvSpPr>
          <p:nvPr>
            <p:ph idx="1"/>
          </p:nvPr>
        </p:nvSpPr>
        <p:spPr>
          <a:xfrm>
            <a:off x="311036" y="1340285"/>
            <a:ext cx="11880964" cy="4960307"/>
          </a:xfrm>
        </p:spPr>
        <p:txBody>
          <a:bodyPr vert="horz" lIns="91440" tIns="45720" rIns="91440" bIns="45720" rtlCol="0" anchor="t">
            <a:normAutofit fontScale="92500" lnSpcReduction="10000"/>
          </a:bodyPr>
          <a:lstStyle/>
          <a:p>
            <a:pPr marL="0" indent="0">
              <a:spcBef>
                <a:spcPts val="1200"/>
              </a:spcBef>
              <a:spcAft>
                <a:spcPts val="1200"/>
              </a:spcAft>
              <a:buNone/>
            </a:pPr>
            <a:r>
              <a:rPr lang="en-US" sz="3000" b="1">
                <a:latin typeface="Arial"/>
                <a:ea typeface="+mn-lt"/>
                <a:cs typeface="Arial"/>
              </a:rPr>
              <a:t>California Preschool, Transitional Kindergarten, and Full-Day Kindergarten Facilities Grant Program:</a:t>
            </a:r>
            <a:r>
              <a:rPr lang="en-US" sz="3500">
                <a:latin typeface="Arial"/>
                <a:ea typeface="+mn-lt"/>
                <a:cs typeface="Arial"/>
              </a:rPr>
              <a:t> </a:t>
            </a:r>
            <a:endParaRPr lang="en-US" sz="3500">
              <a:ea typeface="+mn-lt"/>
              <a:cs typeface="+mn-lt"/>
            </a:endParaRPr>
          </a:p>
          <a:p>
            <a:pPr>
              <a:spcBef>
                <a:spcPts val="1200"/>
              </a:spcBef>
              <a:spcAft>
                <a:spcPts val="1200"/>
              </a:spcAft>
              <a:buFont typeface="Arial"/>
              <a:buChar char="•"/>
            </a:pPr>
            <a:r>
              <a:rPr lang="en-US" sz="2800">
                <a:latin typeface="Arial"/>
                <a:ea typeface="+mn-lt"/>
                <a:cs typeface="Arial"/>
              </a:rPr>
              <a:t>$490M for one-time grants to construct new or retrofit existing school facilities. </a:t>
            </a:r>
            <a:endParaRPr lang="en-US" sz="2800">
              <a:ea typeface="+mn-lt"/>
              <a:cs typeface="+mn-lt"/>
            </a:endParaRPr>
          </a:p>
          <a:p>
            <a:pPr marL="1028700" lvl="1" indent="-342900">
              <a:spcBef>
                <a:spcPts val="1200"/>
              </a:spcBef>
              <a:spcAft>
                <a:spcPts val="1200"/>
              </a:spcAft>
              <a:buFont typeface="Arial" panose="020B0604020202020204" pitchFamily="34" charset="0"/>
              <a:buChar char="‒"/>
            </a:pPr>
            <a:r>
              <a:rPr lang="en-US" sz="2600">
                <a:latin typeface="Arial"/>
                <a:ea typeface="+mn-lt"/>
                <a:cs typeface="Arial"/>
              </a:rPr>
              <a:t>Funds also can be used to modernize classrooms to expand a CSPP or TK program</a:t>
            </a:r>
            <a:endParaRPr lang="en-US" sz="2600" b="1">
              <a:latin typeface="Arial"/>
              <a:ea typeface="+mn-lt"/>
              <a:cs typeface="Arial"/>
            </a:endParaRPr>
          </a:p>
          <a:p>
            <a:pPr marL="0" indent="0">
              <a:spcBef>
                <a:spcPts val="1200"/>
              </a:spcBef>
              <a:spcAft>
                <a:spcPts val="1200"/>
              </a:spcAft>
              <a:buFont typeface="Arial"/>
              <a:buNone/>
            </a:pPr>
            <a:r>
              <a:rPr lang="en-US" sz="3000" b="1">
                <a:latin typeface="Arial"/>
                <a:ea typeface="+mn-lt"/>
                <a:cs typeface="Arial"/>
              </a:rPr>
              <a:t>CA Preschool Learning Foundations Alignment:</a:t>
            </a:r>
            <a:endParaRPr lang="en-US" sz="3000" b="1">
              <a:latin typeface="Arial"/>
              <a:cs typeface="Arial"/>
            </a:endParaRPr>
          </a:p>
          <a:p>
            <a:pPr>
              <a:spcBef>
                <a:spcPts val="1200"/>
              </a:spcBef>
              <a:spcAft>
                <a:spcPts val="1200"/>
              </a:spcAft>
            </a:pPr>
            <a:r>
              <a:rPr lang="en-US" sz="2800">
                <a:latin typeface="Arial"/>
                <a:ea typeface="+mn-lt"/>
                <a:cs typeface="Arial"/>
              </a:rPr>
              <a:t>$10M to update the CA Preschool Learning Foundations to incorporate recent research in the field, and to develop curriculum, assessment, and educator resources to address preschool to 2nd grade.</a:t>
            </a:r>
            <a:r>
              <a:rPr lang="en-US" sz="3000">
                <a:latin typeface="Arial"/>
                <a:ea typeface="+mn-lt"/>
                <a:cs typeface="Arial"/>
              </a:rPr>
              <a:t> </a:t>
            </a:r>
            <a:endParaRPr lang="en-US" sz="3000">
              <a:latin typeface="Arial"/>
              <a:cs typeface="Arial"/>
            </a:endParaRPr>
          </a:p>
          <a:p>
            <a:pPr marL="0" indent="0">
              <a:spcBef>
                <a:spcPts val="1200"/>
              </a:spcBef>
              <a:buNone/>
            </a:pPr>
            <a:endParaRPr lang="en-US" sz="2400">
              <a:latin typeface="Arial"/>
              <a:cs typeface="Arial"/>
            </a:endParaRPr>
          </a:p>
          <a:p>
            <a:pPr marL="0" indent="0">
              <a:spcBef>
                <a:spcPts val="1200"/>
              </a:spcBef>
              <a:buNone/>
            </a:pPr>
            <a:endParaRPr lang="en-US" sz="2400">
              <a:latin typeface="Arial"/>
              <a:cs typeface="Arial"/>
            </a:endParaRPr>
          </a:p>
          <a:p>
            <a:pPr marL="0" indent="0">
              <a:buNone/>
            </a:pPr>
            <a:endParaRPr lang="en-US" sz="2400">
              <a:latin typeface="Arial"/>
              <a:cs typeface="Arial"/>
            </a:endParaRPr>
          </a:p>
          <a:p>
            <a:pPr marL="0" indent="0">
              <a:buNone/>
            </a:pPr>
            <a:endParaRPr lang="en-US" sz="2400">
              <a:latin typeface="Arial"/>
              <a:cs typeface="Arial"/>
            </a:endParaRPr>
          </a:p>
          <a:p>
            <a:endParaRPr lang="en-US" sz="2400">
              <a:latin typeface="Arial"/>
              <a:cs typeface="Arial"/>
            </a:endParaRPr>
          </a:p>
          <a:p>
            <a:pPr lvl="1"/>
            <a:endParaRPr lang="en-US" sz="2400">
              <a:latin typeface="Arial"/>
              <a:cs typeface="Arial"/>
            </a:endParaRPr>
          </a:p>
          <a:p>
            <a:pPr lvl="1"/>
            <a:endParaRPr lang="en-US" sz="2400">
              <a:latin typeface="Arial"/>
              <a:cs typeface="Arial"/>
            </a:endParaRPr>
          </a:p>
          <a:p>
            <a:pPr marL="457200" lvl="1" indent="0">
              <a:buNone/>
            </a:pPr>
            <a:endParaRPr lang="en-US" sz="2400">
              <a:latin typeface="Arial"/>
              <a:cs typeface="Arial"/>
            </a:endParaRPr>
          </a:p>
        </p:txBody>
      </p:sp>
      <p:sp>
        <p:nvSpPr>
          <p:cNvPr id="4" name="Slide Number Placeholder 3">
            <a:extLst>
              <a:ext uri="{FF2B5EF4-FFF2-40B4-BE49-F238E27FC236}">
                <a16:creationId xmlns:a16="http://schemas.microsoft.com/office/drawing/2014/main" id="{F80E5095-0298-4565-91A3-1124AF5317EE}"/>
              </a:ext>
            </a:extLst>
          </p:cNvPr>
          <p:cNvSpPr>
            <a:spLocks noGrp="1"/>
          </p:cNvSpPr>
          <p:nvPr>
            <p:ph type="sldNum" idx="12"/>
          </p:nvPr>
        </p:nvSpPr>
        <p:spPr>
          <a:xfrm>
            <a:off x="10559441" y="6172200"/>
            <a:ext cx="1327759" cy="57932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47</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03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95"/>
        <p:cNvGrpSpPr/>
        <p:nvPr/>
      </p:nvGrpSpPr>
      <p:grpSpPr>
        <a:xfrm>
          <a:off x="0" y="0"/>
          <a:ext cx="0" cy="0"/>
          <a:chOff x="0" y="0"/>
          <a:chExt cx="0" cy="0"/>
        </a:xfrm>
      </p:grpSpPr>
      <p:sp>
        <p:nvSpPr>
          <p:cNvPr id="496" name="Title"/>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800"/>
              <a:buFont typeface="Arial"/>
              <a:buNone/>
            </a:pPr>
            <a:r>
              <a:rPr lang="en-US" sz="4000"/>
              <a:t>Closing and Next Steps</a:t>
            </a:r>
            <a:endParaRPr sz="4000"/>
          </a:p>
        </p:txBody>
      </p:sp>
      <p:sp>
        <p:nvSpPr>
          <p:cNvPr id="497" name="Content Placeholder"/>
          <p:cNvSpPr txBox="1">
            <a:spLocks noGrp="1"/>
          </p:cNvSpPr>
          <p:nvPr>
            <p:ph type="body" idx="1"/>
          </p:nvPr>
        </p:nvSpPr>
        <p:spPr>
          <a:xfrm>
            <a:off x="151779" y="1638302"/>
            <a:ext cx="11802177" cy="4049383"/>
          </a:xfrm>
          <a:prstGeom prst="rect">
            <a:avLst/>
          </a:prstGeom>
          <a:noFill/>
          <a:ln>
            <a:noFill/>
          </a:ln>
        </p:spPr>
        <p:txBody>
          <a:bodyPr spcFirstLastPara="1" wrap="square" lIns="91425" tIns="45700" rIns="91425" bIns="45700" anchor="t" anchorCtr="0">
            <a:noAutofit/>
          </a:bodyPr>
          <a:lstStyle/>
          <a:p>
            <a:pPr marL="457200" lvl="1" indent="0" algn="ctr">
              <a:buNone/>
            </a:pPr>
            <a:r>
              <a:rPr lang="en-US" sz="3200" dirty="0"/>
              <a:t>Inbox for questions and comments: </a:t>
            </a:r>
            <a:r>
              <a:rPr lang="en-US" sz="3200"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UPK</a:t>
            </a:r>
            <a:r>
              <a:rPr lang="en-US" sz="3200" u="sng"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@cde.ca.gov</a:t>
            </a:r>
            <a:r>
              <a:rPr lang="en-US" sz="3200" u="sng" dirty="0">
                <a:solidFill>
                  <a:schemeClr val="accent4">
                    <a:lumMod val="40000"/>
                    <a:lumOff val="60000"/>
                  </a:schemeClr>
                </a:solidFill>
              </a:rPr>
              <a:t> </a:t>
            </a:r>
            <a:endParaRPr lang="en-US" dirty="0">
              <a:solidFill>
                <a:schemeClr val="accent4">
                  <a:lumMod val="40000"/>
                  <a:lumOff val="60000"/>
                </a:schemeClr>
              </a:solidFill>
            </a:endParaRPr>
          </a:p>
          <a:p>
            <a:pPr marL="457200" lvl="1" indent="0">
              <a:buNone/>
            </a:pPr>
            <a:endParaRPr lang="en-US" sz="3200" dirty="0"/>
          </a:p>
          <a:p>
            <a:pPr marL="457200" lvl="1" indent="0">
              <a:buNone/>
            </a:pPr>
            <a:r>
              <a:rPr lang="en-US" sz="3200" dirty="0"/>
              <a:t>We will post this webinar to the California Department of Education Elementary web page:</a:t>
            </a:r>
            <a:br>
              <a:rPr lang="en-US" sz="3200" dirty="0"/>
            </a:br>
            <a:r>
              <a:rPr lang="en-US" sz="3200" dirty="0"/>
              <a:t> </a:t>
            </a:r>
            <a:r>
              <a:rPr lang="en-US" sz="3200" u="sng" dirty="0">
                <a:solidFill>
                  <a:srgbClr val="FFE699"/>
                </a:solidFill>
                <a:hlinkClick r:id="rId4" tooltip="Elementary web page">
                  <a:extLst>
                    <a:ext uri="{A12FA001-AC4F-418D-AE19-62706E023703}">
                      <ahyp:hlinkClr xmlns:ahyp="http://schemas.microsoft.com/office/drawing/2018/hyperlinkcolor" val="tx"/>
                    </a:ext>
                  </a:extLst>
                </a:hlinkClick>
              </a:rPr>
              <a:t>https://www.cde.ca.gov/ci/gs/em/</a:t>
            </a:r>
            <a:r>
              <a:rPr lang="en-US" sz="3200" dirty="0"/>
              <a:t> </a:t>
            </a:r>
            <a:endParaRPr lang="en-US" dirty="0"/>
          </a:p>
          <a:p>
            <a:pPr marL="685800" indent="0">
              <a:spcBef>
                <a:spcPts val="500"/>
              </a:spcBef>
              <a:buNone/>
            </a:pPr>
            <a:endParaRPr lang="en-US" sz="3600" dirty="0"/>
          </a:p>
          <a:p>
            <a:pPr marL="0" indent="0" algn="ctr">
              <a:spcBef>
                <a:spcPts val="500"/>
              </a:spcBef>
              <a:buNone/>
            </a:pPr>
            <a:r>
              <a:rPr lang="en-US" b="1" dirty="0"/>
              <a:t>We look forward to providing the Guidance document </a:t>
            </a:r>
          </a:p>
          <a:p>
            <a:pPr marL="0" indent="0" algn="ctr">
              <a:spcBef>
                <a:spcPts val="500"/>
              </a:spcBef>
              <a:buNone/>
            </a:pPr>
            <a:r>
              <a:rPr lang="en-US" b="1" dirty="0"/>
              <a:t>for the UPK Planning and Implementation Grant! </a:t>
            </a:r>
            <a:endParaRPr lang="en-US" sz="3600" dirty="0"/>
          </a:p>
          <a:p>
            <a:pPr marL="0" indent="0">
              <a:spcBef>
                <a:spcPts val="500"/>
              </a:spcBef>
              <a:buNone/>
            </a:pPr>
            <a:endParaRPr lang="en-US" b="1" dirty="0"/>
          </a:p>
          <a:p>
            <a:pPr marL="0" indent="0" algn="ctr">
              <a:spcBef>
                <a:spcPts val="500"/>
              </a:spcBef>
              <a:buNone/>
            </a:pPr>
            <a:r>
              <a:rPr lang="en-US" b="1" dirty="0"/>
              <a:t>Thank you!</a:t>
            </a:r>
          </a:p>
        </p:txBody>
      </p:sp>
      <p:sp>
        <p:nvSpPr>
          <p:cNvPr id="4" name="Slide Number Placeholder 3">
            <a:extLst>
              <a:ext uri="{FF2B5EF4-FFF2-40B4-BE49-F238E27FC236}">
                <a16:creationId xmlns:a16="http://schemas.microsoft.com/office/drawing/2014/main" id="{22BC9CCE-4010-4F9D-A79A-FCE0DDB9DD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375414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7B67-9C54-4EE9-ACC6-F00D0F7160F8}"/>
              </a:ext>
            </a:extLst>
          </p:cNvPr>
          <p:cNvSpPr>
            <a:spLocks noGrp="1"/>
          </p:cNvSpPr>
          <p:nvPr>
            <p:ph type="title"/>
          </p:nvPr>
        </p:nvSpPr>
        <p:spPr>
          <a:xfrm>
            <a:off x="164926" y="103591"/>
            <a:ext cx="11887200" cy="1325563"/>
          </a:xfrm>
        </p:spPr>
        <p:txBody>
          <a:bodyPr>
            <a:normAutofit/>
          </a:bodyPr>
          <a:lstStyle/>
          <a:p>
            <a:r>
              <a:rPr lang="en-US" sz="4800" b="1">
                <a:latin typeface="Arial" panose="020B0604020202020204" pitchFamily="34" charset="0"/>
                <a:cs typeface="Arial" panose="020B0604020202020204" pitchFamily="34" charset="0"/>
              </a:rPr>
              <a:t>What is UPK?</a:t>
            </a:r>
          </a:p>
        </p:txBody>
      </p:sp>
      <p:sp>
        <p:nvSpPr>
          <p:cNvPr id="3" name="Text Placeholder 2">
            <a:extLst>
              <a:ext uri="{FF2B5EF4-FFF2-40B4-BE49-F238E27FC236}">
                <a16:creationId xmlns:a16="http://schemas.microsoft.com/office/drawing/2014/main" id="{21114E4F-E7D3-4B7B-B0C7-091BC527726D}"/>
              </a:ext>
            </a:extLst>
          </p:cNvPr>
          <p:cNvSpPr>
            <a:spLocks noGrp="1"/>
          </p:cNvSpPr>
          <p:nvPr>
            <p:ph sz="half" idx="1"/>
          </p:nvPr>
        </p:nvSpPr>
        <p:spPr>
          <a:xfrm>
            <a:off x="164926" y="1337675"/>
            <a:ext cx="5852160" cy="5015901"/>
          </a:xfrm>
        </p:spPr>
        <p:txBody>
          <a:bodyPr>
            <a:normAutofit/>
          </a:bodyPr>
          <a:lstStyle/>
          <a:p>
            <a:pPr marL="114300" indent="0">
              <a:lnSpc>
                <a:spcPct val="100000"/>
              </a:lnSpc>
              <a:buNone/>
            </a:pPr>
            <a:r>
              <a:rPr lang="en-US" sz="2400">
                <a:latin typeface="Arial" panose="020B0604020202020204" pitchFamily="34" charset="0"/>
                <a:cs typeface="Arial" panose="020B0604020202020204" pitchFamily="34" charset="0"/>
              </a:rPr>
              <a:t>UPK will bring together programs across early learning and K-12, relying heavily on Universal Transitional Kindergarten (UTK) and California State Preschool Program (CSPP), as well as Head Start, community-based organizations (CBOs), and private preschool to ensure every four-year old child – regardless of background, race, zip code, immigration status, or income level – has access to a quality learning experience the year before kindergarten.</a:t>
            </a:r>
          </a:p>
        </p:txBody>
      </p:sp>
      <p:pic>
        <p:nvPicPr>
          <p:cNvPr id="13" name="Content Placeholder 12" descr="Picture of funnel showing overlapping bubbles representing Private, Head Start, CSPP, and UTK, funneling through with a final outcome of UPK coming out the funnel spout.">
            <a:extLst>
              <a:ext uri="{FF2B5EF4-FFF2-40B4-BE49-F238E27FC236}">
                <a16:creationId xmlns:a16="http://schemas.microsoft.com/office/drawing/2014/main" id="{BA1D31CB-EDFC-4696-BAC7-09BA6CC6B0E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581" t="3263" r="5484" b="7294"/>
          <a:stretch/>
        </p:blipFill>
        <p:spPr>
          <a:xfrm>
            <a:off x="6715691" y="1437461"/>
            <a:ext cx="4597639" cy="4491572"/>
          </a:xfrm>
        </p:spPr>
      </p:pic>
      <p:sp>
        <p:nvSpPr>
          <p:cNvPr id="8" name="Slide Number Placeholder 7">
            <a:extLst>
              <a:ext uri="{FF2B5EF4-FFF2-40B4-BE49-F238E27FC236}">
                <a16:creationId xmlns:a16="http://schemas.microsoft.com/office/drawing/2014/main" id="{D25DB367-93BA-4709-8638-21FCF94BECA6}"/>
              </a:ext>
            </a:extLst>
          </p:cNvPr>
          <p:cNvSpPr>
            <a:spLocks noGrp="1"/>
          </p:cNvSpPr>
          <p:nvPr>
            <p:ph type="sldNum" idx="12"/>
          </p:nvPr>
        </p:nvSpPr>
        <p:spPr>
          <a:xfrm>
            <a:off x="10734805" y="6172200"/>
            <a:ext cx="1152395" cy="49164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5</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37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icture of three overlapping semi-circles with the title boxes, P-3, UPK, and TK.">
            <a:extLst>
              <a:ext uri="{FF2B5EF4-FFF2-40B4-BE49-F238E27FC236}">
                <a16:creationId xmlns:a16="http://schemas.microsoft.com/office/drawing/2014/main" id="{8DC361C8-6282-41F8-B9CB-BDA524987B46}"/>
              </a:ext>
            </a:extLst>
          </p:cNvPr>
          <p:cNvSpPr>
            <a:spLocks noGrp="1"/>
          </p:cNvSpPr>
          <p:nvPr>
            <p:ph type="title"/>
          </p:nvPr>
        </p:nvSpPr>
        <p:spPr>
          <a:xfrm>
            <a:off x="0" y="367202"/>
            <a:ext cx="11887200" cy="974834"/>
          </a:xfrm>
        </p:spPr>
        <p:txBody>
          <a:bodyPr>
            <a:noAutofit/>
          </a:bodyPr>
          <a:lstStyle/>
          <a:p>
            <a:r>
              <a:rPr lang="en-US" sz="4000" b="1" dirty="0">
                <a:latin typeface="Arial" panose="020B0604020202020204" pitchFamily="34" charset="0"/>
                <a:cs typeface="Arial" panose="020B0604020202020204" pitchFamily="34" charset="0"/>
              </a:rPr>
              <a:t>How Do Transitional Kindergarten (TK) , UPK and P-3 (Preschool through grade 3) Alignment Work Together?</a:t>
            </a:r>
          </a:p>
        </p:txBody>
      </p:sp>
      <p:pic>
        <p:nvPicPr>
          <p:cNvPr id="10" name="Content Placeholder 9" descr="Picture of three semi-circles overlapping together with title boxes showing P-3, UPK, and TK.">
            <a:extLst>
              <a:ext uri="{FF2B5EF4-FFF2-40B4-BE49-F238E27FC236}">
                <a16:creationId xmlns:a16="http://schemas.microsoft.com/office/drawing/2014/main" id="{6C2C3009-EAEF-49B2-BA7E-41C970930D0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7040" t="8877" r="18339" b="17233"/>
          <a:stretch/>
        </p:blipFill>
        <p:spPr>
          <a:xfrm>
            <a:off x="75157" y="1695450"/>
            <a:ext cx="4647156" cy="4321479"/>
          </a:xfrm>
        </p:spPr>
      </p:pic>
      <p:sp>
        <p:nvSpPr>
          <p:cNvPr id="8" name="Content Placeholder 7">
            <a:extLst>
              <a:ext uri="{FF2B5EF4-FFF2-40B4-BE49-F238E27FC236}">
                <a16:creationId xmlns:a16="http://schemas.microsoft.com/office/drawing/2014/main" id="{332A7F29-1CFC-4D6D-9DD4-8624E775B3A7}"/>
              </a:ext>
            </a:extLst>
          </p:cNvPr>
          <p:cNvSpPr>
            <a:spLocks noGrp="1"/>
          </p:cNvSpPr>
          <p:nvPr>
            <p:ph sz="half" idx="2"/>
          </p:nvPr>
        </p:nvSpPr>
        <p:spPr>
          <a:xfrm>
            <a:off x="4889325" y="1695450"/>
            <a:ext cx="7227518" cy="4434214"/>
          </a:xfrm>
        </p:spPr>
        <p:txBody>
          <a:bodyPr>
            <a:normAutofit fontScale="92500" lnSpcReduction="10000"/>
          </a:bodyPr>
          <a:lstStyle/>
          <a:p>
            <a:pPr lvl="0"/>
            <a:r>
              <a:rPr lang="en-US" sz="2600" b="1" dirty="0">
                <a:latin typeface="Arial" panose="020B0604020202020204" pitchFamily="34" charset="0"/>
                <a:cs typeface="Arial" panose="020B0604020202020204" pitchFamily="34" charset="0"/>
              </a:rPr>
              <a:t>P-3 </a:t>
            </a:r>
            <a:r>
              <a:rPr lang="en-US" sz="2600" dirty="0">
                <a:latin typeface="Arial" panose="020B0604020202020204" pitchFamily="34" charset="0"/>
                <a:cs typeface="Arial" panose="020B0604020202020204" pitchFamily="34" charset="0"/>
              </a:rPr>
              <a:t>Connects UPK with Kindergarten, 1st, 2nd, and 3rd grade</a:t>
            </a:r>
          </a:p>
          <a:p>
            <a:pPr lvl="0"/>
            <a:r>
              <a:rPr lang="en-US" sz="2600" dirty="0">
                <a:latin typeface="Arial" panose="020B0604020202020204" pitchFamily="34" charset="0"/>
                <a:cs typeface="Arial" panose="020B0604020202020204" pitchFamily="34" charset="0"/>
              </a:rPr>
              <a:t>Aligning developmentally informed best practices, UPK– 3rd grade.</a:t>
            </a:r>
          </a:p>
          <a:p>
            <a:pPr lvl="0"/>
            <a:r>
              <a:rPr lang="en-US" sz="2600" b="1" dirty="0">
                <a:latin typeface="Arial" panose="020B0604020202020204" pitchFamily="34" charset="0"/>
                <a:cs typeface="Arial" panose="020B0604020202020204" pitchFamily="34" charset="0"/>
              </a:rPr>
              <a:t>UPK </a:t>
            </a:r>
            <a:r>
              <a:rPr lang="en-US" sz="2600" dirty="0">
                <a:latin typeface="Arial" panose="020B0604020202020204" pitchFamily="34" charset="0"/>
                <a:cs typeface="Arial" panose="020B0604020202020204" pitchFamily="34" charset="0"/>
              </a:rPr>
              <a:t>is a mixed-delivery system of UTK, CSPP, Head Start, private providers, and more</a:t>
            </a:r>
          </a:p>
          <a:p>
            <a:pPr lvl="0"/>
            <a:r>
              <a:rPr lang="en-US" sz="2600" dirty="0">
                <a:latin typeface="Arial" panose="020B0604020202020204" pitchFamily="34" charset="0"/>
                <a:cs typeface="Arial" panose="020B0604020202020204" pitchFamily="34" charset="0"/>
              </a:rPr>
              <a:t>Provides every four-year old access to high quality learning the year before kindergarten</a:t>
            </a:r>
          </a:p>
          <a:p>
            <a:pPr lvl="0"/>
            <a:r>
              <a:rPr lang="en-US" sz="2600" b="1" dirty="0">
                <a:latin typeface="Arial" panose="020B0604020202020204" pitchFamily="34" charset="0"/>
                <a:cs typeface="Arial" panose="020B0604020202020204" pitchFamily="34" charset="0"/>
              </a:rPr>
              <a:t>TK</a:t>
            </a:r>
            <a:r>
              <a:rPr lang="en-US" sz="2600" dirty="0">
                <a:latin typeface="Arial" panose="020B0604020202020204" pitchFamily="34" charset="0"/>
                <a:cs typeface="Arial" panose="020B0604020202020204" pitchFamily="34" charset="0"/>
              </a:rPr>
              <a:t> is an integral program in the mixed delivery system for achieving UPK</a:t>
            </a:r>
          </a:p>
          <a:p>
            <a:pPr lvl="0"/>
            <a:r>
              <a:rPr lang="en-US" sz="2600" dirty="0">
                <a:latin typeface="Arial" panose="020B0604020202020204" pitchFamily="34" charset="0"/>
                <a:cs typeface="Arial" panose="020B0604020202020204" pitchFamily="34" charset="0"/>
              </a:rPr>
              <a:t>The only program that must serve any four-year old child that wants to enroll by 2025-26.</a:t>
            </a: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81BEC82-085C-4925-9106-16B49E7BEBEC}"/>
              </a:ext>
            </a:extLst>
          </p:cNvPr>
          <p:cNvSpPr>
            <a:spLocks noGrp="1"/>
          </p:cNvSpPr>
          <p:nvPr>
            <p:ph type="sldNum" idx="12"/>
          </p:nvPr>
        </p:nvSpPr>
        <p:spPr>
          <a:xfrm>
            <a:off x="10647123" y="6172200"/>
            <a:ext cx="1240077" cy="5166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6</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94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56FF-1174-48CE-B11F-4E9BED6C924E}"/>
              </a:ext>
            </a:extLst>
          </p:cNvPr>
          <p:cNvSpPr>
            <a:spLocks noGrp="1"/>
          </p:cNvSpPr>
          <p:nvPr>
            <p:ph type="title"/>
          </p:nvPr>
        </p:nvSpPr>
        <p:spPr>
          <a:xfrm>
            <a:off x="187890" y="0"/>
            <a:ext cx="11887200" cy="1078426"/>
          </a:xfrm>
        </p:spPr>
        <p:txBody>
          <a:bodyPr>
            <a:normAutofit/>
          </a:bodyPr>
          <a:lstStyle/>
          <a:p>
            <a:r>
              <a:rPr lang="en-US" sz="4000" b="1"/>
              <a:t>UPK Implementation Timeline (1)</a:t>
            </a:r>
          </a:p>
        </p:txBody>
      </p:sp>
      <p:pic>
        <p:nvPicPr>
          <p:cNvPr id="9" name="Content Placeholder 8">
            <a:extLst>
              <a:ext uri="{FF2B5EF4-FFF2-40B4-BE49-F238E27FC236}">
                <a16:creationId xmlns:a16="http://schemas.microsoft.com/office/drawing/2014/main" id="{CF122B9E-E410-43DD-AEF2-4B1303378FB0}"/>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7508" y="826718"/>
            <a:ext cx="1817038" cy="4981458"/>
          </a:xfrm>
        </p:spPr>
      </p:pic>
      <p:sp>
        <p:nvSpPr>
          <p:cNvPr id="7" name="Content Placeholder 6">
            <a:extLst>
              <a:ext uri="{FF2B5EF4-FFF2-40B4-BE49-F238E27FC236}">
                <a16:creationId xmlns:a16="http://schemas.microsoft.com/office/drawing/2014/main" id="{1ECE7769-384F-415A-8CD0-E659D0525533}"/>
              </a:ext>
            </a:extLst>
          </p:cNvPr>
          <p:cNvSpPr>
            <a:spLocks noGrp="1"/>
          </p:cNvSpPr>
          <p:nvPr>
            <p:ph sz="half" idx="2"/>
          </p:nvPr>
        </p:nvSpPr>
        <p:spPr>
          <a:xfrm>
            <a:off x="2129426" y="1002081"/>
            <a:ext cx="9695144" cy="4634631"/>
          </a:xfrm>
        </p:spPr>
        <p:txBody>
          <a:bodyPr vert="horz" lIns="91440" tIns="45720" rIns="91440" bIns="45720" rtlCol="0" anchor="t">
            <a:normAutofit/>
          </a:bodyPr>
          <a:lstStyle/>
          <a:p>
            <a:pPr lvl="0"/>
            <a:r>
              <a:rPr lang="en-US" b="1" dirty="0">
                <a:latin typeface="Arial" panose="020B0604020202020204" pitchFamily="34" charset="0"/>
                <a:cs typeface="Arial" panose="020B0604020202020204" pitchFamily="34" charset="0"/>
              </a:rPr>
              <a:t>2021–22</a:t>
            </a:r>
            <a:r>
              <a:rPr lang="en-US" sz="3500" dirty="0">
                <a:latin typeface="Arial" panose="020B0604020202020204" pitchFamily="34" charset="0"/>
                <a:cs typeface="Arial" panose="020B0604020202020204" pitchFamily="34" charset="0"/>
              </a:rPr>
              <a:t> </a:t>
            </a:r>
          </a:p>
          <a:p>
            <a:pPr lvl="1"/>
            <a:r>
              <a:rPr lang="en-US" sz="2600" dirty="0">
                <a:latin typeface="Arial" panose="020B0604020202020204" pitchFamily="34" charset="0"/>
                <a:cs typeface="Arial" panose="020B0604020202020204" pitchFamily="34" charset="0"/>
              </a:rPr>
              <a:t>Plan for UPK. Funding available for planning and workforce development.</a:t>
            </a:r>
          </a:p>
          <a:p>
            <a:pPr lvl="1"/>
            <a:r>
              <a:rPr lang="en-US" sz="2600" dirty="0">
                <a:latin typeface="Arial"/>
                <a:cs typeface="Arial"/>
              </a:rPr>
              <a:t>Any child who turns five Sep. 2 – Dec. 2 eligible for TK. Children born Dec. 3 – Jun. 30 may be served at local educational agency (LEA) discretion in Early Admittance TK (ETK). </a:t>
            </a:r>
          </a:p>
          <a:p>
            <a:pPr lvl="1"/>
            <a:r>
              <a:rPr lang="en-US" sz="2600" dirty="0">
                <a:latin typeface="Arial"/>
                <a:cs typeface="Arial"/>
              </a:rPr>
              <a:t>$130 million available for LEAs to expand CSPP. Rates in CSPP increased.</a:t>
            </a:r>
          </a:p>
          <a:p>
            <a:pPr lvl="1"/>
            <a:r>
              <a:rPr lang="en-US" sz="2600" dirty="0">
                <a:latin typeface="Arial"/>
                <a:cs typeface="Arial"/>
              </a:rPr>
              <a:t>Plans for full-day UPK due to governing board by Jun. 30, 2022 for consideration.</a:t>
            </a:r>
          </a:p>
          <a:p>
            <a:pPr lvl="1"/>
            <a:endParaRPr lang="en-US" sz="7200" dirty="0">
              <a:latin typeface="Arial" panose="020B0604020202020204" pitchFamily="34" charset="0"/>
              <a:cs typeface="Arial" panose="020B0604020202020204" pitchFamily="34" charset="0"/>
            </a:endParaRPr>
          </a:p>
          <a:p>
            <a:pPr lvl="1"/>
            <a:endParaRPr lang="en-US" sz="7200" dirty="0">
              <a:latin typeface="Arial" panose="020B0604020202020204" pitchFamily="34" charset="0"/>
              <a:cs typeface="Arial" panose="020B0604020202020204" pitchFamily="34" charset="0"/>
            </a:endParaRPr>
          </a:p>
          <a:p>
            <a:pPr lvl="1"/>
            <a:endParaRPr lang="en-US" sz="7000" dirty="0">
              <a:latin typeface="Arial" panose="020B0604020202020204" pitchFamily="34" charset="0"/>
              <a:cs typeface="Arial" panose="020B060402020202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39B3B79D-1C4E-4671-8D76-31A91D777FA3}"/>
              </a:ext>
            </a:extLst>
          </p:cNvPr>
          <p:cNvSpPr>
            <a:spLocks noGrp="1"/>
          </p:cNvSpPr>
          <p:nvPr>
            <p:ph type="sldNum" idx="12"/>
          </p:nvPr>
        </p:nvSpPr>
        <p:spPr>
          <a:xfrm>
            <a:off x="10459233" y="6012492"/>
            <a:ext cx="1427967" cy="626303"/>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7</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45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56FF-1174-48CE-B11F-4E9BED6C924E}"/>
              </a:ext>
            </a:extLst>
          </p:cNvPr>
          <p:cNvSpPr>
            <a:spLocks noGrp="1"/>
          </p:cNvSpPr>
          <p:nvPr>
            <p:ph type="title"/>
          </p:nvPr>
        </p:nvSpPr>
        <p:spPr>
          <a:xfrm>
            <a:off x="0" y="-212942"/>
            <a:ext cx="11887200" cy="1078426"/>
          </a:xfrm>
        </p:spPr>
        <p:txBody>
          <a:bodyPr>
            <a:normAutofit/>
          </a:bodyPr>
          <a:lstStyle/>
          <a:p>
            <a:r>
              <a:rPr lang="en-US" sz="4000" b="1"/>
              <a:t>UPK Implementation Timeline (2)</a:t>
            </a:r>
          </a:p>
        </p:txBody>
      </p:sp>
      <p:pic>
        <p:nvPicPr>
          <p:cNvPr id="9" name="Content Placeholder 8">
            <a:extLst>
              <a:ext uri="{FF2B5EF4-FFF2-40B4-BE49-F238E27FC236}">
                <a16:creationId xmlns:a16="http://schemas.microsoft.com/office/drawing/2014/main" id="{CF122B9E-E410-43DD-AEF2-4B1303378FB0}"/>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0853" y="766434"/>
            <a:ext cx="1840450" cy="5045643"/>
          </a:xfrm>
        </p:spPr>
      </p:pic>
      <p:sp>
        <p:nvSpPr>
          <p:cNvPr id="7" name="Content Placeholder 6">
            <a:extLst>
              <a:ext uri="{FF2B5EF4-FFF2-40B4-BE49-F238E27FC236}">
                <a16:creationId xmlns:a16="http://schemas.microsoft.com/office/drawing/2014/main" id="{1ECE7769-384F-415A-8CD0-E659D0525533}"/>
              </a:ext>
            </a:extLst>
          </p:cNvPr>
          <p:cNvSpPr>
            <a:spLocks noGrp="1"/>
          </p:cNvSpPr>
          <p:nvPr>
            <p:ph sz="half" idx="2"/>
          </p:nvPr>
        </p:nvSpPr>
        <p:spPr>
          <a:xfrm>
            <a:off x="2129425" y="814192"/>
            <a:ext cx="9782827" cy="5354876"/>
          </a:xfrm>
        </p:spPr>
        <p:txBody>
          <a:bodyPr vert="horz" lIns="91440" tIns="45720" rIns="91440" bIns="45720" rtlCol="0" anchor="t">
            <a:normAutofit/>
          </a:bodyPr>
          <a:lstStyle/>
          <a:p>
            <a:r>
              <a:rPr lang="en-US" b="1">
                <a:latin typeface="Arial" panose="020B0604020202020204" pitchFamily="34" charset="0"/>
                <a:cs typeface="Arial" panose="020B0604020202020204" pitchFamily="34" charset="0"/>
              </a:rPr>
              <a:t>2022–25</a:t>
            </a:r>
            <a:r>
              <a:rPr lang="en-US" sz="4100" b="1">
                <a:latin typeface="Arial" panose="020B0604020202020204" pitchFamily="34" charset="0"/>
                <a:cs typeface="Arial" panose="020B0604020202020204" pitchFamily="34" charset="0"/>
              </a:rPr>
              <a:t> </a:t>
            </a:r>
          </a:p>
          <a:p>
            <a:pPr lvl="1"/>
            <a:r>
              <a:rPr lang="en-US" sz="2600">
                <a:latin typeface="Arial"/>
                <a:cs typeface="Arial"/>
              </a:rPr>
              <a:t>Plans for full-day UPK due to governing board by Jun. 30, 2022 for consideration.</a:t>
            </a:r>
            <a:endParaRPr lang="en-US" sz="2600">
              <a:latin typeface="Arial" panose="020B0604020202020204" pitchFamily="34" charset="0"/>
              <a:cs typeface="Arial" panose="020B0604020202020204" pitchFamily="34" charset="0"/>
            </a:endParaRPr>
          </a:p>
          <a:p>
            <a:pPr lvl="1"/>
            <a:r>
              <a:rPr lang="en-US" sz="2600">
                <a:latin typeface="Arial"/>
                <a:cs typeface="Arial"/>
              </a:rPr>
              <a:t>LEAs required to expand TK to serve two months more of birthdays each year.</a:t>
            </a:r>
          </a:p>
          <a:p>
            <a:pPr lvl="1"/>
            <a:r>
              <a:rPr lang="en-US" sz="2600">
                <a:latin typeface="Arial"/>
                <a:cs typeface="Arial"/>
              </a:rPr>
              <a:t>TK: Average class size: 24. Adult/child ratio: 1:12 (2022–23) and 1:10 starting in 2023.</a:t>
            </a:r>
            <a:endParaRPr lang="en-US" sz="2600">
              <a:latin typeface="Arial" panose="020B0604020202020204" pitchFamily="34" charset="0"/>
              <a:cs typeface="Arial" panose="020B0604020202020204" pitchFamily="34" charset="0"/>
            </a:endParaRPr>
          </a:p>
          <a:p>
            <a:pPr lvl="1"/>
            <a:r>
              <a:rPr lang="en-US" sz="2600">
                <a:latin typeface="Arial" panose="020B0604020202020204" pitchFamily="34" charset="0"/>
                <a:cs typeface="Arial" panose="020B0604020202020204" pitchFamily="34" charset="0"/>
              </a:rPr>
              <a:t>LEAs can phase-in UTK faster if they choose by serving children in ETK.</a:t>
            </a:r>
          </a:p>
          <a:p>
            <a:r>
              <a:rPr lang="en-US" b="1">
                <a:latin typeface="Arial" panose="020B0604020202020204" pitchFamily="34" charset="0"/>
                <a:cs typeface="Arial" panose="020B0604020202020204" pitchFamily="34" charset="0"/>
              </a:rPr>
              <a:t>2025–26</a:t>
            </a:r>
          </a:p>
          <a:p>
            <a:pPr lvl="1"/>
            <a:r>
              <a:rPr lang="en-US" sz="2600">
                <a:latin typeface="Arial" panose="020B0604020202020204" pitchFamily="34" charset="0"/>
                <a:cs typeface="Arial" panose="020B0604020202020204" pitchFamily="34" charset="0"/>
              </a:rPr>
              <a:t>LEAs required to make TK available to all children who will have their fourth birthday by Sep. 1 of the school year.</a:t>
            </a:r>
          </a:p>
          <a:p>
            <a:pPr lvl="1"/>
            <a:endParaRPr lang="en-US" sz="7200">
              <a:latin typeface="Arial" panose="020B0604020202020204" pitchFamily="34" charset="0"/>
              <a:cs typeface="Arial" panose="020B0604020202020204" pitchFamily="34" charset="0"/>
            </a:endParaRPr>
          </a:p>
          <a:p>
            <a:pPr lvl="1"/>
            <a:endParaRPr lang="en-US" sz="7200">
              <a:latin typeface="Arial" panose="020B0604020202020204" pitchFamily="34" charset="0"/>
              <a:cs typeface="Arial" panose="020B0604020202020204" pitchFamily="34" charset="0"/>
            </a:endParaRPr>
          </a:p>
          <a:p>
            <a:pPr lvl="1"/>
            <a:endParaRPr lang="en-US" sz="7000">
              <a:latin typeface="Arial" panose="020B0604020202020204" pitchFamily="34" charset="0"/>
              <a:cs typeface="Arial" panose="020B0604020202020204" pitchFamily="34" charset="0"/>
            </a:endParaRPr>
          </a:p>
          <a:p>
            <a:pPr marL="0" indent="0">
              <a:buNone/>
            </a:pPr>
            <a:endParaRPr lang="en-US"/>
          </a:p>
        </p:txBody>
      </p:sp>
      <p:sp>
        <p:nvSpPr>
          <p:cNvPr id="3" name="Slide Number Placeholder 2">
            <a:extLst>
              <a:ext uri="{FF2B5EF4-FFF2-40B4-BE49-F238E27FC236}">
                <a16:creationId xmlns:a16="http://schemas.microsoft.com/office/drawing/2014/main" id="{39B3B79D-1C4E-4671-8D76-31A91D777FA3}"/>
              </a:ext>
            </a:extLst>
          </p:cNvPr>
          <p:cNvSpPr>
            <a:spLocks noGrp="1"/>
          </p:cNvSpPr>
          <p:nvPr>
            <p:ph type="sldNum" idx="12"/>
          </p:nvPr>
        </p:nvSpPr>
        <p:spPr>
          <a:xfrm>
            <a:off x="10647123" y="6062597"/>
            <a:ext cx="1240077" cy="57619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8</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30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676E-753D-47C6-BE57-5167F59833CC}"/>
              </a:ext>
            </a:extLst>
          </p:cNvPr>
          <p:cNvSpPr>
            <a:spLocks noGrp="1"/>
          </p:cNvSpPr>
          <p:nvPr>
            <p:ph type="title"/>
          </p:nvPr>
        </p:nvSpPr>
        <p:spPr>
          <a:xfrm>
            <a:off x="418938" y="2596803"/>
            <a:ext cx="5852160" cy="1325563"/>
          </a:xfrm>
        </p:spPr>
        <p:txBody>
          <a:bodyPr/>
          <a:lstStyle/>
          <a:p>
            <a:r>
              <a:rPr lang="en-US" b="1" dirty="0">
                <a:latin typeface="Arial"/>
                <a:cs typeface="Arial"/>
              </a:rPr>
              <a:t>Governor’s Budget</a:t>
            </a:r>
            <a:endParaRPr lang="en-US" dirty="0"/>
          </a:p>
        </p:txBody>
      </p:sp>
      <p:pic>
        <p:nvPicPr>
          <p:cNvPr id="7" name="Content Placeholder 6" descr="A child sitting outside, reading a book titled Feeling Happy.">
            <a:extLst>
              <a:ext uri="{FF2B5EF4-FFF2-40B4-BE49-F238E27FC236}">
                <a16:creationId xmlns:a16="http://schemas.microsoft.com/office/drawing/2014/main" id="{558A9095-0BA8-4FFA-9EF6-C1F27C374C7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35825" y="268288"/>
            <a:ext cx="4064000" cy="48641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99ABB711-AB67-489C-A0E3-95AF8A0DCBAD}"/>
              </a:ext>
            </a:extLst>
          </p:cNvPr>
          <p:cNvSpPr>
            <a:spLocks noGrp="1"/>
          </p:cNvSpPr>
          <p:nvPr>
            <p:ph sz="half" idx="2"/>
          </p:nvPr>
        </p:nvSpPr>
        <p:spPr>
          <a:xfrm>
            <a:off x="7235825" y="5255486"/>
            <a:ext cx="4308703" cy="793615"/>
          </a:xfrm>
        </p:spPr>
        <p:txBody>
          <a:bodyPr/>
          <a:lstStyle/>
          <a:p>
            <a:pPr marL="0" indent="0">
              <a:buNone/>
            </a:pPr>
            <a:r>
              <a:rPr lang="en-US" sz="2400" dirty="0">
                <a:latin typeface="Arial"/>
                <a:cs typeface="Calibri"/>
              </a:rPr>
              <a:t>Photo Credit: </a:t>
            </a:r>
            <a:r>
              <a:rPr lang="en-US" sz="2400" dirty="0" err="1">
                <a:latin typeface="Arial"/>
                <a:cs typeface="Calibri"/>
              </a:rPr>
              <a:t>Kidango</a:t>
            </a:r>
            <a:r>
              <a:rPr lang="en-US" sz="2400" dirty="0">
                <a:latin typeface="Arial"/>
                <a:cs typeface="Calibri"/>
              </a:rPr>
              <a:t> </a:t>
            </a:r>
            <a:r>
              <a:rPr lang="en-US" sz="2400" dirty="0" err="1">
                <a:latin typeface="Arial"/>
                <a:cs typeface="Calibri"/>
              </a:rPr>
              <a:t>Decoto</a:t>
            </a:r>
            <a:r>
              <a:rPr lang="en-US" sz="2400" dirty="0">
                <a:latin typeface="Arial"/>
                <a:cs typeface="Calibri"/>
              </a:rPr>
              <a:t> Center; Union City, CA</a:t>
            </a:r>
          </a:p>
          <a:p>
            <a:endParaRPr lang="en-US" dirty="0"/>
          </a:p>
        </p:txBody>
      </p:sp>
      <p:sp>
        <p:nvSpPr>
          <p:cNvPr id="5" name="Slide Number Placeholder 4">
            <a:extLst>
              <a:ext uri="{FF2B5EF4-FFF2-40B4-BE49-F238E27FC236}">
                <a16:creationId xmlns:a16="http://schemas.microsoft.com/office/drawing/2014/main" id="{0AC97891-D870-49B0-B87F-E1997FA7116C}"/>
              </a:ext>
            </a:extLst>
          </p:cNvPr>
          <p:cNvSpPr>
            <a:spLocks noGrp="1"/>
          </p:cNvSpPr>
          <p:nvPr>
            <p:ph type="sldNum" idx="12"/>
          </p:nvPr>
        </p:nvSpPr>
        <p:spPr>
          <a:xfrm>
            <a:off x="11091058" y="6312713"/>
            <a:ext cx="906940" cy="276999"/>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9</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523593"/>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Niki Niknia</DisplayName>
        <AccountId>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79981-4D15-429D-AE2A-51E317984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3ea53-e63a-4839-8c69-aececa15c404"/>
    <ds:schemaRef ds:uri="6a92aa00-d659-46d6-b4cf-e266ad63a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9B6559-0ED3-4D0D-99E2-1A30FBBF8114}">
  <ds:schemaRefs>
    <ds:schemaRef ds:uri="http://schemas.microsoft.com/office/2006/documentManagement/types"/>
    <ds:schemaRef ds:uri="http://schemas.microsoft.com/office/infopath/2007/PartnerControls"/>
    <ds:schemaRef ds:uri="d173ea53-e63a-4839-8c69-aececa15c404"/>
    <ds:schemaRef ds:uri="http://purl.org/dc/elements/1.1/"/>
    <ds:schemaRef ds:uri="http://schemas.microsoft.com/office/2006/metadata/properties"/>
    <ds:schemaRef ds:uri="http://purl.org/dc/terms/"/>
    <ds:schemaRef ds:uri="http://schemas.openxmlformats.org/package/2006/metadata/core-properties"/>
    <ds:schemaRef ds:uri="6a92aa00-d659-46d6-b4cf-e266ad63a1ef"/>
    <ds:schemaRef ds:uri="http://www.w3.org/XML/1998/namespace"/>
    <ds:schemaRef ds:uri="http://purl.org/dc/dcmitype/"/>
  </ds:schemaRefs>
</ds:datastoreItem>
</file>

<file path=customXml/itemProps3.xml><?xml version="1.0" encoding="utf-8"?>
<ds:datastoreItem xmlns:ds="http://schemas.openxmlformats.org/officeDocument/2006/customXml" ds:itemID="{30191934-4B4B-4A9C-BA31-51F13663C2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TotalTime>
  <Words>3615</Words>
  <Application>Microsoft Office PowerPoint</Application>
  <PresentationFormat>Widescreen</PresentationFormat>
  <Paragraphs>393</Paragraphs>
  <Slides>48</Slides>
  <Notes>33</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48</vt:i4>
      </vt:variant>
    </vt:vector>
  </HeadingPairs>
  <TitlesOfParts>
    <vt:vector size="66" baseType="lpstr">
      <vt:lpstr>Arial</vt:lpstr>
      <vt:lpstr>Arial,Sans-Serif</vt:lpstr>
      <vt:lpstr>Calibri</vt:lpstr>
      <vt:lpstr>Cambria</vt:lpstr>
      <vt:lpstr>Courier New</vt:lpstr>
      <vt:lpstr>DM Sans</vt:lpstr>
      <vt:lpstr>Noto Sans Symbols</vt:lpstr>
      <vt:lpstr>Wingdings</vt:lpstr>
      <vt:lpstr>CDE Set 1</vt:lpstr>
      <vt:lpstr>CDE Set 2</vt:lpstr>
      <vt:lpstr>CDE Set 3</vt:lpstr>
      <vt:lpstr>CDE Set 4</vt:lpstr>
      <vt:lpstr>CDE Set 5</vt:lpstr>
      <vt:lpstr>CDE Set 6</vt:lpstr>
      <vt:lpstr>CDE Set 7</vt:lpstr>
      <vt:lpstr>CDE Set 1</vt:lpstr>
      <vt:lpstr>CDE Set 1</vt:lpstr>
      <vt:lpstr>CDE Set 5</vt:lpstr>
      <vt:lpstr> Universal Prekindergarten (UPK)  Planning Template  Webinar  Early Education Division (EED)  January 13, 2022 </vt:lpstr>
      <vt:lpstr>Welcome and Introductions</vt:lpstr>
      <vt:lpstr>Who is in the ‘room’ with us today?</vt:lpstr>
      <vt:lpstr>Introduction to  Universal  Prekindergarten </vt:lpstr>
      <vt:lpstr>What is UPK?</vt:lpstr>
      <vt:lpstr>How Do Transitional Kindergarten (TK) , UPK and P-3 (Preschool through grade 3) Alignment Work Together?</vt:lpstr>
      <vt:lpstr>UPK Implementation Timeline (1)</vt:lpstr>
      <vt:lpstr>UPK Implementation Timeline (2)</vt:lpstr>
      <vt:lpstr>Governor’s Budget</vt:lpstr>
      <vt:lpstr>Governor's Budget: UTK</vt:lpstr>
      <vt:lpstr>Governor's Budget: CSPP</vt:lpstr>
      <vt:lpstr>Governor's Budget: Inclusion</vt:lpstr>
      <vt:lpstr>Governor's Budget: Professional Development</vt:lpstr>
      <vt:lpstr>Introduction to UPK Planning and Resources</vt:lpstr>
      <vt:lpstr>UPK Plan Requirements</vt:lpstr>
      <vt:lpstr>Funding to Support  UPK Planning and Implementation</vt:lpstr>
      <vt:lpstr>UPK Template and Guidance</vt:lpstr>
      <vt:lpstr>UPK Template Elements</vt:lpstr>
      <vt:lpstr>Joint Plan</vt:lpstr>
      <vt:lpstr>Projected Enrollment and Needs Assessment</vt:lpstr>
      <vt:lpstr>TK Eligibility and Ratios by School Year</vt:lpstr>
      <vt:lpstr>TK Eligibility and Ratios by School Year (2)</vt:lpstr>
      <vt:lpstr>Data</vt:lpstr>
      <vt:lpstr>Factors That May Increase Projections</vt:lpstr>
      <vt:lpstr>Factors That May Decrease Projections</vt:lpstr>
      <vt:lpstr>How comfortable/confident is your LEA projecting TK Enrollment?</vt:lpstr>
      <vt:lpstr>Focus Area A: Vision and Coherence</vt:lpstr>
      <vt:lpstr>Focus Area A: Vision and Coherence </vt:lpstr>
      <vt:lpstr>How familiar are you with  early learning and care programs?</vt:lpstr>
      <vt:lpstr>Comparing Service Deliveries (1)</vt:lpstr>
      <vt:lpstr>Comparing Service Deliveries (2)</vt:lpstr>
      <vt:lpstr>How CSPP Can Support UPK Efforts</vt:lpstr>
      <vt:lpstr>Leveraging CSPP Funds to Support TK</vt:lpstr>
      <vt:lpstr>Notes Regarding Full-Day UPK</vt:lpstr>
      <vt:lpstr>Focus Area B: Community Engagement and Partnerships</vt:lpstr>
      <vt:lpstr>Focus Area B: Community Engagement and Partnerships (2)</vt:lpstr>
      <vt:lpstr>Do you know who your partners will be  in implementing UPK?</vt:lpstr>
      <vt:lpstr>Focus Area C: Workforce Recruitment and Professional Learning</vt:lpstr>
      <vt:lpstr>Focus Area C:  Workforce Recruitment and  Professional Learning (1)</vt:lpstr>
      <vt:lpstr>Focus Area C: Workforce Recruitment and  Professional Learning (2) </vt:lpstr>
      <vt:lpstr>Funding Opportunities to support  UPK and P-3 Workforce Development</vt:lpstr>
      <vt:lpstr>The Early Education Teacher Development  Grant Program </vt:lpstr>
      <vt:lpstr>Focus Area D and E: Curriculum, Instruction, and Assessment District Facilities, Services, and Operations</vt:lpstr>
      <vt:lpstr>Focus Area D: Curriculum, Instruction, and Assessment</vt:lpstr>
      <vt:lpstr>Focus Area E: District Facilities, Services, and Operations</vt:lpstr>
      <vt:lpstr>Focus Area E: District Facilities, Services, and Operations (2)</vt:lpstr>
      <vt:lpstr>Investments to Support UPK:  Focus Area D and Focus Area E</vt:lpstr>
      <vt:lpstr>Closing and Next Steps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UPK Webinar Slides - Elementary (CA Dept of Education)</dc:title>
  <dc:subject>Powerpoint slides used for the January 13, 2022 Universal Prekindergarten (UPK) webinar hosted by the Early Education Division (EED).</dc:subject>
  <dc:creator>Brandon Rood</dc:creator>
  <cp:lastModifiedBy>Alice Ludwig</cp:lastModifiedBy>
  <cp:revision>29</cp:revision>
  <dcterms:created xsi:type="dcterms:W3CDTF">2020-08-25T03:09:04Z</dcterms:created>
  <dcterms:modified xsi:type="dcterms:W3CDTF">2023-08-14T18:00:52Z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