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73" r:id="rId2"/>
    <p:sldId id="356" r:id="rId3"/>
    <p:sldId id="326" r:id="rId4"/>
    <p:sldId id="328" r:id="rId5"/>
    <p:sldId id="378" r:id="rId6"/>
    <p:sldId id="310" r:id="rId7"/>
    <p:sldId id="272" r:id="rId8"/>
    <p:sldId id="277" r:id="rId9"/>
    <p:sldId id="331" r:id="rId10"/>
    <p:sldId id="347" r:id="rId11"/>
    <p:sldId id="298" r:id="rId12"/>
    <p:sldId id="306" r:id="rId13"/>
    <p:sldId id="309" r:id="rId14"/>
    <p:sldId id="363" r:id="rId15"/>
    <p:sldId id="349" r:id="rId16"/>
    <p:sldId id="357" r:id="rId17"/>
    <p:sldId id="350" r:id="rId18"/>
    <p:sldId id="358" r:id="rId19"/>
    <p:sldId id="351" r:id="rId20"/>
    <p:sldId id="359" r:id="rId21"/>
    <p:sldId id="377" r:id="rId22"/>
    <p:sldId id="379" r:id="rId23"/>
    <p:sldId id="380" r:id="rId24"/>
    <p:sldId id="381" r:id="rId25"/>
    <p:sldId id="305" r:id="rId26"/>
    <p:sldId id="342" r:id="rId27"/>
    <p:sldId id="355" r:id="rId28"/>
    <p:sldId id="302" r:id="rId29"/>
    <p:sldId id="267" r:id="rId30"/>
    <p:sldId id="276" r:id="rId31"/>
    <p:sldId id="303" r:id="rId32"/>
    <p:sldId id="376" r:id="rId33"/>
    <p:sldId id="375" r:id="rId34"/>
    <p:sldId id="360" r:id="rId35"/>
    <p:sldId id="361" r:id="rId36"/>
    <p:sldId id="362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4" r:id="rId4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9EA"/>
    <a:srgbClr val="CFD1D3"/>
    <a:srgbClr val="3366CC"/>
    <a:srgbClr val="FFFFFF"/>
    <a:srgbClr val="CDCDCD"/>
    <a:srgbClr val="C7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68" autoAdjust="0"/>
  </p:normalViewPr>
  <p:slideViewPr>
    <p:cSldViewPr snapToGrid="0">
      <p:cViewPr varScale="1">
        <p:scale>
          <a:sx n="109" d="100"/>
          <a:sy n="109" d="100"/>
        </p:scale>
        <p:origin x="636" y="66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9" y="4343400"/>
            <a:ext cx="6092824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9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78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7" y="4343400"/>
            <a:ext cx="6092825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8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14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7" y="4343400"/>
            <a:ext cx="6092825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22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8" y="4343400"/>
            <a:ext cx="6092824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56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28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7" y="4343400"/>
            <a:ext cx="6092825" cy="4114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35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7" y="4343400"/>
            <a:ext cx="6092825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5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4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5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7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36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8" y="4343400"/>
            <a:ext cx="6092824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41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8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1" y="4343400"/>
            <a:ext cx="5942012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1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9" y="4343400"/>
            <a:ext cx="6092824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8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19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7" y="4343400"/>
            <a:ext cx="6092825" cy="4114800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93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6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7" y="4343400"/>
            <a:ext cx="6092825" cy="411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1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2AB2FAE-41AF-4BEF-8ECC-3714CEBACF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51370" y="406400"/>
            <a:ext cx="2606675" cy="2209800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5E0FDE4-5005-4F1F-9011-89394922D8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89763" y="5468938"/>
            <a:ext cx="3579812" cy="606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24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9998" y="6356351"/>
            <a:ext cx="705855" cy="365125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2AB2FAE-41AF-4BEF-8ECC-3714CEBACF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51370" y="406400"/>
            <a:ext cx="2606675" cy="22098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F6523-DBEE-4846-BE2D-19E2F61812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3095" y="6096763"/>
            <a:ext cx="5809239" cy="51917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CALIFORNIA DEPARTMENT OF EDUCATION</a:t>
            </a:r>
          </a:p>
          <a:p>
            <a:pPr lvl="0"/>
            <a:r>
              <a:rPr lang="en-US" dirty="0"/>
              <a:t>Tony Thurmond, State Superintendent of Public Instruction</a:t>
            </a:r>
          </a:p>
        </p:txBody>
      </p:sp>
    </p:spTree>
    <p:extLst>
      <p:ext uri="{BB962C8B-B14F-4D97-AF65-F5344CB8AC3E}">
        <p14:creationId xmlns:p14="http://schemas.microsoft.com/office/powerpoint/2010/main" val="42368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804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1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ci/ma/im/" TargetMode="External"/><Relationship Id="rId2" Type="http://schemas.openxmlformats.org/officeDocument/2006/relationships/hyperlink" Target="https://www.cde.ca.gov/ci/ma/cf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dalmquis@cde.ca.gov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ca.gov/ci/ma/im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CE4D-FDC6-48DA-BE52-56EF5A49E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896" y="3277657"/>
            <a:ext cx="8329031" cy="2680127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en-US" sz="4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 for California Public Schools, Kindergarten Through Grade Twelve </a:t>
            </a:r>
            <a:br>
              <a:rPr lang="en-US" sz="4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Publisher/Developer Webinar 1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7, 2023</a:t>
            </a:r>
            <a:b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California Department of Education Seal.">
            <a:extLst>
              <a:ext uri="{FF2B5EF4-FFF2-40B4-BE49-F238E27FC236}">
                <a16:creationId xmlns:a16="http://schemas.microsoft.com/office/drawing/2014/main" id="{5D39781E-7840-43E6-9B2F-773EEBCD58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56" y="30480"/>
            <a:ext cx="2209800" cy="2209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0A64AA-5E36-4005-A196-815A0EEA6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2331" y="5957784"/>
            <a:ext cx="8204861" cy="840717"/>
          </a:xfrm>
        </p:spPr>
        <p:txBody>
          <a:bodyPr>
            <a:noAutofit/>
          </a:bodyPr>
          <a:lstStyle/>
          <a:p>
            <a:r>
              <a:rPr lang="en-US" sz="2400" b="1" dirty="0"/>
              <a:t>CALIFORNIA DEPARTMENT OF EDUCATION</a:t>
            </a:r>
          </a:p>
          <a:p>
            <a:r>
              <a:rPr lang="en-US" sz="2400" dirty="0"/>
              <a:t>Tony Thurmond, State Superintendent of Public Instruction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F51C4-1BE3-47D8-BE12-541036BA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5" y="54708"/>
            <a:ext cx="9782801" cy="925228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Ideas of the 2023 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B1E8BE1-893C-F902-392F-E595CEE2A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5" y="1128144"/>
            <a:ext cx="9782801" cy="5276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 problem-solving, multidimensional teaching, and other engagement strategies reach all students.</a:t>
            </a:r>
          </a:p>
          <a:p>
            <a:pPr marL="977900" lvl="2" indent="-24638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Vignettes and practical examples help teachers understand and apply these ideas</a:t>
            </a:r>
          </a:p>
          <a:p>
            <a:pPr marL="977900" lvl="2" indent="-246380">
              <a:spcBef>
                <a:spcPts val="1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and distance learning increase options for high-quality instruction</a:t>
            </a:r>
          </a:p>
          <a:p>
            <a:pPr marL="246380" indent="-246380">
              <a:buFont typeface="Euphemia"/>
              <a:buChar char="›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 and course options allow students to achieve, up to Calculus (or an alternate course of their interest)</a:t>
            </a:r>
          </a:p>
          <a:p>
            <a:pPr marL="246380" indent="-246380">
              <a:buFont typeface="Euphemia"/>
              <a:buChar char="›"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>
              <a:spcBef>
                <a:spcPts val="1000"/>
              </a:spcBef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6380" indent="-24638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6380" indent="-24638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2F7C5-D5DE-4D1C-A037-FC58B765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9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30" y="2687289"/>
            <a:ext cx="8271450" cy="82526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Guidance for Instructional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959D5-2825-4F92-A6DB-7A1CB018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045-3357-4A76-B58B-BBF5CFD5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228600"/>
            <a:ext cx="9782801" cy="73183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578B2-B76C-42AC-AD9B-A293E071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248" y="1520257"/>
            <a:ext cx="9149176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6380" indent="-246380">
              <a:spcBef>
                <a:spcPts val="210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overarching mathematical concepts at each grade level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6380" indent="-246380">
              <a:spcBef>
                <a:spcPts val="210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clusters of content standards</a:t>
            </a:r>
          </a:p>
          <a:p>
            <a:pPr marL="246380" indent="-246380">
              <a:spcBef>
                <a:spcPts val="210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mathematical concepts</a:t>
            </a:r>
          </a:p>
          <a:p>
            <a:pPr marL="246380" indent="-246380">
              <a:spcBef>
                <a:spcPts val="210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 to support multidimensional teaching and authentic problem solving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19145-AC6C-49AD-9614-46C0B5DA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045-3357-4A76-B58B-BBF5CFD5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828" y="737307"/>
            <a:ext cx="9782801" cy="13939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6 </a:t>
            </a:r>
            <a:b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Ideas</a:t>
            </a:r>
            <a:b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 descr="Representation of the connections and relationships of some sixth-grade mathematics concepts. A link to the long description is available below the image.">
            <a:extLst>
              <a:ext uri="{FF2B5EF4-FFF2-40B4-BE49-F238E27FC236}">
                <a16:creationId xmlns:a16="http://schemas.microsoft.com/office/drawing/2014/main" id="{090F06BA-5A47-436C-844B-E636F3566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0006" y="282943"/>
            <a:ext cx="6246095" cy="596326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3A594-78E1-4947-8872-ED816A201088}"/>
              </a:ext>
            </a:extLst>
          </p:cNvPr>
          <p:cNvSpPr txBox="1">
            <a:spLocks/>
          </p:cNvSpPr>
          <p:nvPr/>
        </p:nvSpPr>
        <p:spPr>
          <a:xfrm>
            <a:off x="8084468" y="6063641"/>
            <a:ext cx="3579812" cy="365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61BFE-3739-4396-885C-21CB2C99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BA38-1773-45D2-B428-717BFB32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10" y="1935480"/>
            <a:ext cx="3487957" cy="1371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WHY, How, and What OF MATHEMATICS INSTRUCTION </a:t>
            </a:r>
            <a:endParaRPr lang="en-US" sz="3600" dirty="0"/>
          </a:p>
        </p:txBody>
      </p:sp>
      <p:pic>
        <p:nvPicPr>
          <p:cNvPr id="7" name="Content Placeholder 5" descr="Drivers of Investigation, Standards for Mathematical Practice, and Content Connections. A link to the long description is available below the image.">
            <a:extLst>
              <a:ext uri="{FF2B5EF4-FFF2-40B4-BE49-F238E27FC236}">
                <a16:creationId xmlns:a16="http://schemas.microsoft.com/office/drawing/2014/main" id="{46331304-6D12-40CC-92E1-A1D597713E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67788" y="189992"/>
            <a:ext cx="5493531" cy="5798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E151E-5B40-4503-8E2D-CA48AFE74E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91870" y="5989637"/>
            <a:ext cx="3579812" cy="365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0A20E-D950-4AB2-B69C-81F3122B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7F24-36DE-3655-8040-1FF064A4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Drivers of Investigation (1)</a:t>
            </a:r>
          </a:p>
        </p:txBody>
      </p:sp>
      <p:pic>
        <p:nvPicPr>
          <p:cNvPr id="4" name="Content Placeholder 3" descr="Drivers of Investigation, Standards for Mathematical Practice, and Content Connections. A link to the long description is available below the image.">
            <a:extLst>
              <a:ext uri="{FF2B5EF4-FFF2-40B4-BE49-F238E27FC236}">
                <a16:creationId xmlns:a16="http://schemas.microsoft.com/office/drawing/2014/main" id="{A9489D3F-47BA-45F2-C1DB-C039C3743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5878" y="1974814"/>
            <a:ext cx="8820918" cy="321271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CDBA5-AFFB-4CC2-96D2-4E08CF9D8D50}"/>
              </a:ext>
            </a:extLst>
          </p:cNvPr>
          <p:cNvSpPr txBox="1">
            <a:spLocks/>
          </p:cNvSpPr>
          <p:nvPr/>
        </p:nvSpPr>
        <p:spPr>
          <a:xfrm>
            <a:off x="7991870" y="5989637"/>
            <a:ext cx="3579812" cy="365125"/>
          </a:xfrm>
          <a:prstGeom prst="rect">
            <a:avLst/>
          </a:prstGeom>
        </p:spPr>
        <p:txBody>
          <a:bodyPr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71052-84CB-4464-9ECF-966EF46D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8249-C831-4359-92BE-6A6C2AB8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Drivers of Investigation (2)</a:t>
            </a:r>
          </a:p>
        </p:txBody>
      </p:sp>
      <p:pic>
        <p:nvPicPr>
          <p:cNvPr id="8" name="Content Placeholder 7" descr="Drivers of Investigation. A link to the long description is available below the image.">
            <a:extLst>
              <a:ext uri="{FF2B5EF4-FFF2-40B4-BE49-F238E27FC236}">
                <a16:creationId xmlns:a16="http://schemas.microsoft.com/office/drawing/2014/main" id="{E089185E-36BA-43A4-9DB8-EB45BE9D75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4117" y="1785026"/>
            <a:ext cx="2867425" cy="396295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5531F-B637-4159-B34A-E7B2BAC98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8814" y="1966913"/>
            <a:ext cx="4814586" cy="4572000"/>
          </a:xfrm>
        </p:spPr>
        <p:txBody>
          <a:bodyPr/>
          <a:lstStyle/>
          <a:p>
            <a:pPr marL="457200" lvl="0" indent="-355600">
              <a:spcBef>
                <a:spcPts val="1200"/>
              </a:spcBef>
              <a:buSzPct val="100000"/>
              <a:buAutoNum type="arabicPeriod"/>
            </a:pPr>
            <a:r>
              <a:rPr lang="en-US" dirty="0"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Make sense of the world </a:t>
            </a:r>
            <a:r>
              <a:rPr lang="en-US" i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(understand and explain)</a:t>
            </a:r>
            <a:endParaRPr lang="en-US" i="1" dirty="0">
              <a:latin typeface="Arial" panose="020B0604020202020204" pitchFamily="34" charset="0"/>
              <a:ea typeface="Raleway"/>
              <a:cs typeface="Arial" panose="020B0604020202020204" pitchFamily="34" charset="0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i="1" dirty="0">
              <a:latin typeface="Arial" panose="020B0604020202020204" pitchFamily="34" charset="0"/>
              <a:ea typeface="Raleway"/>
              <a:cs typeface="Arial" panose="020B0604020202020204" pitchFamily="34" charset="0"/>
            </a:endParaRPr>
          </a:p>
          <a:p>
            <a:pPr marL="558800" lvl="0" indent="-457200">
              <a:spcBef>
                <a:spcPts val="0"/>
              </a:spcBef>
              <a:buSzPct val="100000"/>
              <a:buFont typeface="+mj-lt"/>
              <a:buAutoNum type="arabicPeriod" startAt="2"/>
            </a:pPr>
            <a:r>
              <a:rPr lang="en-US" dirty="0"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Predict what could happen </a:t>
            </a:r>
            <a:r>
              <a:rPr lang="en-US" i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(predict)</a:t>
            </a:r>
            <a:endParaRPr lang="en-US" i="1" dirty="0">
              <a:latin typeface="Arial" panose="020B0604020202020204" pitchFamily="34" charset="0"/>
              <a:ea typeface="Raleway"/>
              <a:cs typeface="Arial" panose="020B0604020202020204" pitchFamily="34" charset="0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i="1" dirty="0">
              <a:latin typeface="Arial" panose="020B0604020202020204" pitchFamily="34" charset="0"/>
              <a:ea typeface="Raleway"/>
              <a:cs typeface="Arial" panose="020B0604020202020204" pitchFamily="34" charset="0"/>
            </a:endParaRPr>
          </a:p>
          <a:p>
            <a:pPr marL="558800" lvl="0" indent="-457200">
              <a:spcBef>
                <a:spcPts val="0"/>
              </a:spcBef>
              <a:buSzPct val="100000"/>
              <a:buFont typeface="+mj-lt"/>
              <a:buAutoNum type="arabicPeriod" startAt="3"/>
            </a:pPr>
            <a:r>
              <a:rPr lang="en-US" dirty="0"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Impact the future </a:t>
            </a:r>
            <a:r>
              <a:rPr lang="en-US" i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(affect)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204C8-7E0E-47D3-85AF-0CAB1DD17CA0}"/>
              </a:ext>
            </a:extLst>
          </p:cNvPr>
          <p:cNvSpPr txBox="1">
            <a:spLocks/>
          </p:cNvSpPr>
          <p:nvPr/>
        </p:nvSpPr>
        <p:spPr>
          <a:xfrm>
            <a:off x="7796425" y="5991226"/>
            <a:ext cx="3579812" cy="365125"/>
          </a:xfrm>
          <a:prstGeom prst="rect">
            <a:avLst/>
          </a:prstGeom>
        </p:spPr>
        <p:txBody>
          <a:bodyPr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 tooltip=" 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48480-B7D9-4EAB-9496-B2B9AA5F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2C78-6204-4DE2-474A-0FFE34C6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Standards for Mathematical Practice (1) </a:t>
            </a:r>
          </a:p>
          <a:p>
            <a:endParaRPr lang="en-US" dirty="0"/>
          </a:p>
        </p:txBody>
      </p:sp>
      <p:pic>
        <p:nvPicPr>
          <p:cNvPr id="4" name="Content Placeholder 3" descr="Drivers of Investigation, Standards for Mathematical Practice, and Content Connections, with emphasis on Standards for Mathematical Practice. A link to the long description is available below the image.">
            <a:extLst>
              <a:ext uri="{FF2B5EF4-FFF2-40B4-BE49-F238E27FC236}">
                <a16:creationId xmlns:a16="http://schemas.microsoft.com/office/drawing/2014/main" id="{9A687493-045C-7025-7ED6-91F18DE52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8646" y="1715267"/>
            <a:ext cx="9188489" cy="346902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914C9-B016-47B9-84D6-FAE9405EDEC7}"/>
              </a:ext>
            </a:extLst>
          </p:cNvPr>
          <p:cNvSpPr txBox="1">
            <a:spLocks/>
          </p:cNvSpPr>
          <p:nvPr/>
        </p:nvSpPr>
        <p:spPr>
          <a:xfrm>
            <a:off x="7796425" y="5991226"/>
            <a:ext cx="3579812" cy="365125"/>
          </a:xfrm>
          <a:prstGeom prst="rect">
            <a:avLst/>
          </a:prstGeom>
        </p:spPr>
        <p:txBody>
          <a:bodyPr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 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E7B44-D923-438C-A1CA-AD8C21DB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0990-40FF-42E9-88FC-D585FA5B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7132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Standards for Mathematical Practice (2)</a:t>
            </a:r>
          </a:p>
        </p:txBody>
      </p:sp>
      <p:pic>
        <p:nvPicPr>
          <p:cNvPr id="13" name="Content Placeholder 12" descr="Standards for Mathematical Practice. A link to the long description is available below the image.">
            <a:extLst>
              <a:ext uri="{FF2B5EF4-FFF2-40B4-BE49-F238E27FC236}">
                <a16:creationId xmlns:a16="http://schemas.microsoft.com/office/drawing/2014/main" id="{97CF5EEF-08E6-4DDF-8455-8F9C32BE93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3436" y="949125"/>
            <a:ext cx="2700645" cy="488832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8F500-D717-4936-9C2F-5C5B18303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6569" y="1064048"/>
            <a:ext cx="6869668" cy="4888320"/>
          </a:xfrm>
        </p:spPr>
        <p:txBody>
          <a:bodyPr>
            <a:noAutofit/>
          </a:bodyPr>
          <a:lstStyle/>
          <a:p>
            <a:pPr marL="584200" lvl="0" indent="-457200">
              <a:spcBef>
                <a:spcPts val="10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Make sense of problems and persevere in solving them</a:t>
            </a:r>
            <a:endParaRPr lang="en-US" sz="2400" i="1" dirty="0">
              <a:latin typeface="Arial" panose="020B0604020202020204" pitchFamily="34" charset="0"/>
              <a:ea typeface="Raleway Medium"/>
              <a:cs typeface="Arial" panose="020B0604020202020204" pitchFamily="34" charset="0"/>
            </a:endParaRPr>
          </a:p>
          <a:p>
            <a:pPr marL="584200" lvl="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Reason abstractly and quantitatively</a:t>
            </a:r>
            <a:endParaRPr lang="en-US" sz="2400" dirty="0">
              <a:latin typeface="Arial" panose="020B0604020202020204" pitchFamily="34" charset="0"/>
              <a:ea typeface="Raleway Medium"/>
              <a:cs typeface="Arial" panose="020B0604020202020204" pitchFamily="34" charset="0"/>
            </a:endParaRPr>
          </a:p>
          <a:p>
            <a:pPr marL="584200" lvl="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Construct viable arguments and critique the reasoning of others</a:t>
            </a:r>
            <a:endParaRPr lang="en-US" sz="2400" dirty="0">
              <a:latin typeface="Arial" panose="020B0604020202020204" pitchFamily="34" charset="0"/>
              <a:ea typeface="Raleway Medium"/>
              <a:cs typeface="Arial" panose="020B0604020202020204" pitchFamily="34" charset="0"/>
            </a:endParaRPr>
          </a:p>
          <a:p>
            <a:pPr marL="584200" lvl="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Model with mathematics</a:t>
            </a:r>
            <a:endParaRPr lang="en-US" sz="2400" dirty="0">
              <a:latin typeface="Arial" panose="020B0604020202020204" pitchFamily="34" charset="0"/>
              <a:ea typeface="Raleway Medium"/>
              <a:cs typeface="Arial" panose="020B0604020202020204" pitchFamily="34" charset="0"/>
            </a:endParaRPr>
          </a:p>
          <a:p>
            <a:pPr marL="584200" lvl="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Use appropriate tools strategically</a:t>
            </a:r>
            <a:endParaRPr lang="en-US" sz="2400" dirty="0">
              <a:latin typeface="Arial" panose="020B0604020202020204" pitchFamily="34" charset="0"/>
              <a:ea typeface="Raleway Medium"/>
              <a:cs typeface="Arial" panose="020B0604020202020204" pitchFamily="34" charset="0"/>
            </a:endParaRPr>
          </a:p>
          <a:p>
            <a:pPr marL="584200" lvl="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Attend to precision</a:t>
            </a:r>
            <a:endParaRPr lang="en-US" sz="2400" dirty="0">
              <a:latin typeface="Arial" panose="020B0604020202020204" pitchFamily="34" charset="0"/>
              <a:ea typeface="Raleway Medium"/>
              <a:cs typeface="Arial" panose="020B0604020202020204" pitchFamily="34" charset="0"/>
            </a:endParaRPr>
          </a:p>
          <a:p>
            <a:pPr marL="584200" lvl="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Look for and make use of structure</a:t>
            </a:r>
            <a:endParaRPr lang="en-US" sz="2400" dirty="0">
              <a:latin typeface="Arial" panose="020B0604020202020204" pitchFamily="34" charset="0"/>
              <a:ea typeface="Raleway Medium"/>
              <a:cs typeface="Arial" panose="020B0604020202020204" pitchFamily="34" charset="0"/>
            </a:endParaRPr>
          </a:p>
          <a:p>
            <a:pPr marL="584200" lvl="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Raleway Medium"/>
              </a:rPr>
              <a:t>Look for and make use of repeated reasoning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FC8E7-D75B-47AC-A381-575AA87C5AB0}"/>
              </a:ext>
            </a:extLst>
          </p:cNvPr>
          <p:cNvSpPr txBox="1">
            <a:spLocks/>
          </p:cNvSpPr>
          <p:nvPr/>
        </p:nvSpPr>
        <p:spPr>
          <a:xfrm>
            <a:off x="7426035" y="6085979"/>
            <a:ext cx="3579812" cy="365125"/>
          </a:xfrm>
          <a:prstGeom prst="rect">
            <a:avLst/>
          </a:prstGeom>
        </p:spPr>
        <p:txBody>
          <a:bodyPr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 tooltip=" 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FE3C5-BBF7-415E-809D-1404C2E5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ABB32-FE8D-C417-A531-A264512ED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Content Connections (1)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Drivers of Investigation, Standards for Mathematical Practice, and Content Connections, with emphasis on Content Connections. A link to the long description is available below the image.">
            <a:extLst>
              <a:ext uri="{FF2B5EF4-FFF2-40B4-BE49-F238E27FC236}">
                <a16:creationId xmlns:a16="http://schemas.microsoft.com/office/drawing/2014/main" id="{5ACC1005-CB81-4619-DFD4-656894442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5708" y="1963440"/>
            <a:ext cx="7834045" cy="340268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701C9-E4A9-4167-8A7C-6BB731260FD4}"/>
              </a:ext>
            </a:extLst>
          </p:cNvPr>
          <p:cNvSpPr txBox="1">
            <a:spLocks/>
          </p:cNvSpPr>
          <p:nvPr/>
        </p:nvSpPr>
        <p:spPr>
          <a:xfrm>
            <a:off x="7991870" y="5989637"/>
            <a:ext cx="3579812" cy="365125"/>
          </a:xfrm>
          <a:prstGeom prst="rect">
            <a:avLst/>
          </a:prstGeom>
        </p:spPr>
        <p:txBody>
          <a:bodyPr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 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BDA75-E3C1-463D-BE22-4D537DC8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D797-862B-4E5C-BE17-528C270E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CCBB9-F665-40F2-A845-960372FD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984" y="1917701"/>
            <a:ext cx="8776856" cy="44386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9600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Dr. Mike Torres, Director</a:t>
            </a:r>
            <a:endParaRPr lang="en-US" sz="9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0">
              <a:lnSpc>
                <a:spcPts val="1200"/>
              </a:lnSpc>
              <a:spcAft>
                <a:spcPts val="600"/>
              </a:spcAft>
              <a:buNone/>
            </a:pPr>
            <a:r>
              <a:rPr lang="en-US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Frameworks &amp; Instructional Resources Division</a:t>
            </a:r>
          </a:p>
          <a:p>
            <a:pPr>
              <a:lnSpc>
                <a:spcPts val="1200"/>
              </a:lnSpc>
              <a:spcBef>
                <a:spcPts val="1000"/>
              </a:spcBef>
              <a:spcAft>
                <a:spcPts val="600"/>
              </a:spcAft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Marla Clayton Johnson, Education Administrator  </a:t>
            </a:r>
          </a:p>
          <a:p>
            <a:pPr marL="233363" indent="0">
              <a:lnSpc>
                <a:spcPts val="1200"/>
              </a:lnSpc>
              <a:spcAft>
                <a:spcPts val="600"/>
              </a:spcAft>
              <a:buNone/>
            </a:pPr>
            <a:r>
              <a:rPr lang="en-US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Materials and Access Unit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 Marovich, Education Programs Consultant</a:t>
            </a:r>
          </a:p>
          <a:p>
            <a:pPr marL="233363" indent="0">
              <a:lnSpc>
                <a:spcPts val="1200"/>
              </a:lnSpc>
              <a:spcAft>
                <a:spcPts val="600"/>
              </a:spcAft>
              <a:buNone/>
            </a:pPr>
            <a:r>
              <a:rPr lang="en-US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and Curricular Guidance Unit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en-US" sz="9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Johanna Harder, Education Programs Consultant</a:t>
            </a:r>
          </a:p>
          <a:p>
            <a:pPr marL="233363" indent="0">
              <a:lnSpc>
                <a:spcPts val="1200"/>
              </a:lnSpc>
              <a:spcAft>
                <a:spcPts val="600"/>
              </a:spcAft>
              <a:buNone/>
            </a:pPr>
            <a:r>
              <a:rPr lang="en-US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and Curricular Guidance Unit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4F03D-6A07-4DED-BFEA-74216405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C4CA-01AF-49B5-A91D-D62BF557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 Connections (2)</a:t>
            </a:r>
          </a:p>
        </p:txBody>
      </p:sp>
      <p:pic>
        <p:nvPicPr>
          <p:cNvPr id="11" name="Content Placeholder 10" descr="Content Connections. A link to the long description is available below the image.">
            <a:extLst>
              <a:ext uri="{FF2B5EF4-FFF2-40B4-BE49-F238E27FC236}">
                <a16:creationId xmlns:a16="http://schemas.microsoft.com/office/drawing/2014/main" id="{292E0321-2639-46A0-9E47-904AAE9238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8366" y="1417637"/>
            <a:ext cx="4281497" cy="518144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5D563-E75C-4CC9-9F63-E942B5D80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339" y="1490472"/>
            <a:ext cx="4814586" cy="4572000"/>
          </a:xfrm>
        </p:spPr>
        <p:txBody>
          <a:bodyPr/>
          <a:lstStyle/>
          <a:p>
            <a:pPr marL="615950" lvl="0" indent="-51435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Reasoning with data</a:t>
            </a:r>
            <a:endParaRPr lang="en-US" dirty="0">
              <a:latin typeface="Arial" panose="020B0604020202020204" pitchFamily="34" charset="0"/>
              <a:ea typeface="Raleway SemiBold"/>
              <a:cs typeface="Arial" panose="020B0604020202020204" pitchFamily="34" charset="0"/>
            </a:endParaRPr>
          </a:p>
          <a:p>
            <a:pPr marL="971550" lvl="0" indent="-514350">
              <a:spcBef>
                <a:spcPts val="0"/>
              </a:spcBef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ea typeface="Raleway SemiBold"/>
              <a:cs typeface="Arial" panose="020B0604020202020204" pitchFamily="34" charset="0"/>
            </a:endParaRPr>
          </a:p>
          <a:p>
            <a:pPr marL="615950" lvl="0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Exploring changing quantities</a:t>
            </a:r>
            <a:endParaRPr lang="en-US" dirty="0">
              <a:latin typeface="Arial" panose="020B0604020202020204" pitchFamily="34" charset="0"/>
              <a:ea typeface="Raleway SemiBold"/>
              <a:cs typeface="Arial" panose="020B0604020202020204" pitchFamily="34" charset="0"/>
            </a:endParaRPr>
          </a:p>
          <a:p>
            <a:pPr marL="971550" lvl="0" indent="-514350">
              <a:spcBef>
                <a:spcPts val="0"/>
              </a:spcBef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ea typeface="Raleway SemiBold"/>
              <a:cs typeface="Arial" panose="020B0604020202020204" pitchFamily="34" charset="0"/>
            </a:endParaRPr>
          </a:p>
          <a:p>
            <a:pPr marL="615950" lvl="0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Taking wholes apart and putting parts together</a:t>
            </a:r>
            <a:endParaRPr lang="en-US" dirty="0">
              <a:latin typeface="Arial" panose="020B0604020202020204" pitchFamily="34" charset="0"/>
              <a:ea typeface="Raleway SemiBold"/>
              <a:cs typeface="Arial" panose="020B0604020202020204" pitchFamily="34" charset="0"/>
            </a:endParaRPr>
          </a:p>
          <a:p>
            <a:pPr marL="971550" lvl="0" indent="-514350">
              <a:spcBef>
                <a:spcPts val="0"/>
              </a:spcBef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ea typeface="Raleway SemiBold"/>
              <a:cs typeface="Arial" panose="020B0604020202020204" pitchFamily="34" charset="0"/>
            </a:endParaRPr>
          </a:p>
          <a:p>
            <a:pPr marL="615950" lvl="0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Raleway SemiBold"/>
                <a:cs typeface="Arial" panose="020B0604020202020204" pitchFamily="34" charset="0"/>
                <a:sym typeface="Raleway SemiBold"/>
              </a:rPr>
              <a:t>Discovering shape and space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F1E04-20AA-4CC0-8E2B-EF8F0299FB4B}"/>
              </a:ext>
            </a:extLst>
          </p:cNvPr>
          <p:cNvSpPr txBox="1">
            <a:spLocks/>
          </p:cNvSpPr>
          <p:nvPr/>
        </p:nvSpPr>
        <p:spPr>
          <a:xfrm>
            <a:off x="7796425" y="5991226"/>
            <a:ext cx="3579812" cy="365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6222E-7372-4D96-A62C-05723891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4F69-9FD8-7FCF-1B54-35DD51B2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-85883"/>
            <a:ext cx="10004322" cy="12398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Progression Chart of Big Ideas, Grades 6–8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8C5F19-4F35-4EC2-BD26-49FC8DBEB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0157"/>
              </p:ext>
            </p:extLst>
          </p:nvPr>
        </p:nvGraphicFramePr>
        <p:xfrm>
          <a:off x="1371601" y="1153954"/>
          <a:ext cx="10353676" cy="49987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933701">
                  <a:extLst>
                    <a:ext uri="{9D8B030D-6E8A-4147-A177-3AD203B41FA5}">
                      <a16:colId xmlns:a16="http://schemas.microsoft.com/office/drawing/2014/main" val="109027999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80921399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78716399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3939960726"/>
                    </a:ext>
                  </a:extLst>
                </a:gridCol>
              </a:tblGrid>
              <a:tr h="35239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Ideas: </a:t>
                      </a:r>
                      <a:b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Ideas: Grade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Ideas: Grade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8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CFD1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</a:t>
                      </a:r>
                    </a:p>
                    <a:p>
                      <a:pPr lvl="0" algn="l">
                        <a:buNone/>
                      </a:pPr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Proportional </a:t>
                      </a:r>
                    </a:p>
                    <a:p>
                      <a:pPr lvl="0" algn="l">
                        <a:buNone/>
                      </a:pPr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 </a:t>
                      </a:r>
                    </a:p>
                    <a:p>
                      <a:pPr lvl="0" algn="l">
                        <a:buNone/>
                      </a:pPr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representations of 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0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Patterns inside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numbers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rates in the 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 equations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68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CFD1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Generalizing with multiple </a:t>
                      </a:r>
                    </a:p>
                    <a:p>
                      <a:pPr lvl="0" algn="l">
                        <a:buNone/>
                      </a:pPr>
                      <a:r>
                        <a:rPr lang="en-US" sz="2400" b="0" i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Graphing </a:t>
                      </a:r>
                    </a:p>
                    <a:p>
                      <a:pPr lvl="0" algn="l">
                        <a:buNone/>
                      </a:pPr>
                      <a:r>
                        <a:rPr lang="en-US" sz="2400" b="0" i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Slopes and </a:t>
                      </a:r>
                    </a:p>
                    <a:p>
                      <a:pPr lvl="0" algn="l">
                        <a:buNone/>
                      </a:pPr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36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Relationships </a:t>
                      </a:r>
                    </a:p>
                    <a:p>
                      <a:pPr lvl="0" algn="l">
                        <a:buNone/>
                      </a:pPr>
                      <a:r>
                        <a:rPr lang="en-US" sz="2400" b="0" i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 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Scale 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 scatter </a:t>
                      </a:r>
                    </a:p>
                    <a:p>
                      <a:pPr lvl="0" algn="l">
                        <a:buNone/>
                      </a:pPr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2168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1EBAD-C4DF-6EA9-7F5D-2EA155B1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4F69-9FD8-7FCF-1B54-35DD51B2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10004322" cy="12398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Grade 6 Content Connection, Big Ideas, and Standards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8C5F19-4F35-4EC2-BD26-49FC8DBEB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834092"/>
              </p:ext>
            </p:extLst>
          </p:nvPr>
        </p:nvGraphicFramePr>
        <p:xfrm>
          <a:off x="1371600" y="1344266"/>
          <a:ext cx="9445623" cy="49987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513590">
                  <a:extLst>
                    <a:ext uri="{9D8B030D-6E8A-4147-A177-3AD203B41FA5}">
                      <a16:colId xmlns:a16="http://schemas.microsoft.com/office/drawing/2014/main" val="1090279990"/>
                    </a:ext>
                  </a:extLst>
                </a:gridCol>
                <a:gridCol w="3194172">
                  <a:extLst>
                    <a:ext uri="{9D8B030D-6E8A-4147-A177-3AD203B41FA5}">
                      <a16:colId xmlns:a16="http://schemas.microsoft.com/office/drawing/2014/main" val="1809213996"/>
                    </a:ext>
                  </a:extLst>
                </a:gridCol>
                <a:gridCol w="2737861">
                  <a:extLst>
                    <a:ext uri="{9D8B030D-6E8A-4147-A177-3AD203B41FA5}">
                      <a16:colId xmlns:a16="http://schemas.microsoft.com/office/drawing/2014/main" val="2278716399"/>
                    </a:ext>
                  </a:extLst>
                </a:gridCol>
              </a:tblGrid>
              <a:tr h="35239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Ideas: </a:t>
                      </a:r>
                      <a:b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CCSS Grade 6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8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CFD1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 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NS.1, </a:t>
                      </a:r>
                      <a:br>
                        <a:rPr lang="en-US" sz="2400" b="0" i="0" u="none" strike="noStrike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0" i="0" u="none" strike="noStrike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RP.1, RP.3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0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Patterns inside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NS.4, </a:t>
                      </a:r>
                      <a:b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68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CFD1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Generalizing with multiple representations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EE.2, EE.3, EE.4, EE.6, EE.7</a:t>
                      </a:r>
                      <a:b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RP.1, RP.2, RP.3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36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Relationships between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EE.5, EE.9, RP.1, RP.2, RP.3</a:t>
                      </a:r>
                      <a:b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NS.8, SP.1, SP.2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2168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1EBAD-C4DF-6EA9-7F5D-2EA155B1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4F69-9FD8-7FCF-1B54-35DD51B2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-85883"/>
            <a:ext cx="10004322" cy="12398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Progression Chart of Big Ideas, Grades 3–5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8C5F19-4F35-4EC2-BD26-49FC8DBEB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406937"/>
              </p:ext>
            </p:extLst>
          </p:nvPr>
        </p:nvGraphicFramePr>
        <p:xfrm>
          <a:off x="1371601" y="1153954"/>
          <a:ext cx="10353676" cy="47091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933701">
                  <a:extLst>
                    <a:ext uri="{9D8B030D-6E8A-4147-A177-3AD203B41FA5}">
                      <a16:colId xmlns:a16="http://schemas.microsoft.com/office/drawing/2014/main" val="109027999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80921399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78716399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3939960726"/>
                    </a:ext>
                  </a:extLst>
                </a:gridCol>
              </a:tblGrid>
              <a:tr h="35239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 Ideas: </a:t>
                      </a:r>
                    </a:p>
                    <a:p>
                      <a:pPr lvl="0" algn="l">
                        <a:buNone/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 Ideas: </a:t>
                      </a:r>
                    </a:p>
                    <a:p>
                      <a:pPr lvl="0" algn="l">
                        <a:buNone/>
                      </a:pPr>
                      <a:r>
                        <a:rPr lang="en-US" sz="2400" b="0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 Ideas: </a:t>
                      </a:r>
                    </a:p>
                    <a:p>
                      <a:pPr lvl="0" algn="l">
                        <a:buNone/>
                      </a:pPr>
                      <a:r>
                        <a:rPr lang="en-US" sz="24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8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CFD1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Patterns in four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and shape patterns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Telling a data 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0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flexibility to 100 for all four operations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 and area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 and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68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CFD1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Multi-digit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36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 connections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2168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1EBAD-C4DF-6EA9-7F5D-2EA155B1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4F69-9FD8-7FCF-1B54-35DD51B2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4236"/>
            <a:ext cx="10004322" cy="12398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Grade 3 Content Connections, Big Ideas, and Standards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8C5F19-4F35-4EC2-BD26-49FC8DBEB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284236"/>
              </p:ext>
            </p:extLst>
          </p:nvPr>
        </p:nvGraphicFramePr>
        <p:xfrm>
          <a:off x="1371600" y="1533333"/>
          <a:ext cx="9445623" cy="39319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513590">
                  <a:extLst>
                    <a:ext uri="{9D8B030D-6E8A-4147-A177-3AD203B41FA5}">
                      <a16:colId xmlns:a16="http://schemas.microsoft.com/office/drawing/2014/main" val="1090279990"/>
                    </a:ext>
                  </a:extLst>
                </a:gridCol>
                <a:gridCol w="3194172">
                  <a:extLst>
                    <a:ext uri="{9D8B030D-6E8A-4147-A177-3AD203B41FA5}">
                      <a16:colId xmlns:a16="http://schemas.microsoft.com/office/drawing/2014/main" val="1809213996"/>
                    </a:ext>
                  </a:extLst>
                </a:gridCol>
                <a:gridCol w="2737861">
                  <a:extLst>
                    <a:ext uri="{9D8B030D-6E8A-4147-A177-3AD203B41FA5}">
                      <a16:colId xmlns:a16="http://schemas.microsoft.com/office/drawing/2014/main" val="2278716399"/>
                    </a:ext>
                  </a:extLst>
                </a:gridCol>
              </a:tblGrid>
              <a:tr h="35239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Ideas: Grade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CCSS Grade 3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8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CFD1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Patterns in Four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NBT.2 </a:t>
                      </a:r>
                      <a:br>
                        <a:rPr lang="en-US" sz="2400" b="0" i="0" u="none" strike="noStrike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0" i="0" u="none" strike="noStrike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OA.8, OA.9</a:t>
                      </a:r>
                    </a:p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MD.1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0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Changing 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None/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</a:t>
                      </a:r>
                    </a:p>
                  </a:txBody>
                  <a:tcPr>
                    <a:solidFill>
                      <a:srgbClr val="E9E9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Flexibility to 100 for All Four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OA.1, OA.2, OA.3, OA.4, OA.5, OA.6, OA.7, OA.8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NBT.1, NBT.3, 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68119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1EBAD-C4DF-6EA9-7F5D-2EA155B1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381000"/>
            <a:ext cx="3681624" cy="3048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WHY, How, and What Of Mathematics Instruction (2)</a:t>
            </a:r>
          </a:p>
        </p:txBody>
      </p:sp>
      <p:pic>
        <p:nvPicPr>
          <p:cNvPr id="7" name="Content Placeholder 6" descr="A spiral graphic shows how the Drivers of Investigation, Standards for Mathematical Practice, and Content Connections interact. A link to the long description is available below the image.">
            <a:extLst>
              <a:ext uri="{FF2B5EF4-FFF2-40B4-BE49-F238E27FC236}">
                <a16:creationId xmlns:a16="http://schemas.microsoft.com/office/drawing/2014/main" id="{6C9E0228-EC3D-43A8-8667-BD75D67CC9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79" y="294153"/>
            <a:ext cx="5310717" cy="52226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DBB730C-B0A2-4A49-B113-8257F633B208}"/>
              </a:ext>
            </a:extLst>
          </p:cNvPr>
          <p:cNvSpPr txBox="1">
            <a:spLocks/>
          </p:cNvSpPr>
          <p:nvPr/>
        </p:nvSpPr>
        <p:spPr>
          <a:xfrm>
            <a:off x="7796425" y="5991226"/>
            <a:ext cx="3579812" cy="365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 tooltip="Link to long 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long description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2AB85-DCC4-4BCD-A898-A09E0D2E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CAEA-E762-CF56-B7DD-4F15BA5E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Components of Equitable and Engaging Teaching</a:t>
            </a:r>
          </a:p>
        </p:txBody>
      </p:sp>
      <p:pic>
        <p:nvPicPr>
          <p:cNvPr id="7" name="Content Placeholder 6" descr="Interconnecting circles representing five components of equitable and engaging teaching: Plan teaching around Big Ideas; Use open, engaging tasks; Teach toward social justice; Invite student questions and conjectures; and Prioritize reasoning and justification.">
            <a:extLst>
              <a:ext uri="{FF2B5EF4-FFF2-40B4-BE49-F238E27FC236}">
                <a16:creationId xmlns:a16="http://schemas.microsoft.com/office/drawing/2014/main" id="{E0DDEEB9-E0C9-4002-9AD9-1CFF8BF99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5909" y="1417637"/>
            <a:ext cx="6163837" cy="44041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9C126-08C8-4FA6-8CB8-D114FB6C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30" y="2687289"/>
            <a:ext cx="8271450" cy="82526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B69F9-0AD9-4AFE-A473-77A23495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75851" y="316523"/>
            <a:ext cx="9782801" cy="626329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of the </a:t>
            </a:r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76454" y="1415068"/>
            <a:ext cx="9869042" cy="3637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6380" indent="-246380"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1: Mathematics for All: Purpose, Understanding, and Connection</a:t>
            </a:r>
          </a:p>
          <a:p>
            <a:pPr marL="246380" indent="-246380"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2: Teaching for Equity and Engagement</a:t>
            </a:r>
          </a:p>
          <a:p>
            <a:pPr marL="246380" indent="-246380"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Number Sense</a:t>
            </a:r>
          </a:p>
          <a:p>
            <a:pPr marL="246380" indent="-24638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4: Exploring, Discovering, and Reasoning With and About Mathematics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E1D6D-2442-45AA-AFED-F6352370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75851" y="246185"/>
            <a:ext cx="9782801" cy="643914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of the </a:t>
            </a:r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75850" y="1377462"/>
            <a:ext cx="9782801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6380" indent="-246380"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5: Mathematical Foundations of Data Science</a:t>
            </a:r>
          </a:p>
          <a:p>
            <a:pPr marL="246380" indent="-246380"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 Mathematics: Investigating and Connecting, Transitional Kindergarten through Grade Five</a:t>
            </a:r>
          </a:p>
          <a:p>
            <a:pPr marL="246380" indent="-246380"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 Mathematics: Investigating and Connecting, Grades Six through Eight</a:t>
            </a:r>
          </a:p>
          <a:p>
            <a:pPr marL="246380" indent="-246380"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8: Mathematics: Investigating and Connecting, High School</a:t>
            </a:r>
          </a:p>
          <a:p>
            <a:pPr>
              <a:spcAft>
                <a:spcPts val="18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5905" indent="-255905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5905" indent="-255905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F30E2A-221E-46D4-9F50-53B1CEDB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757C-9EF0-FDFD-A8EA-3700CF6C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10092914" cy="983841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Webinars for Content Developers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54C7-4932-BADD-B4C7-274B532E7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28, 10:30 a.m.–12:30 p.m.</a:t>
            </a:r>
          </a:p>
          <a:p>
            <a:pPr marL="612140" lvl="1" indent="-24638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 Ideas of the 2023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</a:t>
            </a:r>
            <a:endParaRPr lang="en-US" i="1" dirty="0">
              <a:solidFill>
                <a:schemeClr val="tx2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9420" lvl="4" indent="-246380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–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5</a:t>
            </a:r>
          </a:p>
          <a:p>
            <a:pPr marL="1709420" lvl="4" indent="-246380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Grades 6–8</a:t>
            </a:r>
          </a:p>
          <a:p>
            <a:pPr marL="246380" indent="-24638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19, 10:30–11:30 a.m.</a:t>
            </a:r>
          </a:p>
          <a:p>
            <a:pPr marL="612140" lvl="1" indent="-24638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Materials to Support Systemic Improvement in Mathematics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E8A17-94B8-443A-B84C-742E41AB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3436" y="246185"/>
            <a:ext cx="9782801" cy="720969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of the </a:t>
            </a:r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93436" y="1230923"/>
            <a:ext cx="9782801" cy="4572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46380" indent="-246380">
              <a:lnSpc>
                <a:spcPct val="100000"/>
              </a:lnSpc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9: Structuring School Experiences for Equity and Engagement</a:t>
            </a:r>
          </a:p>
          <a:p>
            <a:pPr marL="246380" indent="-24638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10: Supporting Educators in Offering Equitable and Engaging Mathematics Instruction</a:t>
            </a:r>
          </a:p>
          <a:p>
            <a:pPr marL="246380" indent="-24638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11: Technology and Distance Learning in the Teaching of Mathematics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F266A-9753-4B77-9B7A-311B5F00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5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3436" y="246185"/>
            <a:ext cx="9782801" cy="720969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of the </a:t>
            </a:r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93436" y="1143000"/>
            <a:ext cx="9782801" cy="4572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46380" indent="-24638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12: Mathematics Assessment in the 21st Century</a:t>
            </a:r>
          </a:p>
          <a:p>
            <a:pPr marL="246380" indent="-24638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Instructional Materials to Support Equitable and Engaging Learning of the California Common Core State Standards for Mathematics</a:t>
            </a:r>
          </a:p>
          <a:p>
            <a:pPr marL="246380" indent="-24638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14: Glossary: Acronyms and Terms</a:t>
            </a:r>
          </a:p>
          <a:p>
            <a:pPr marL="246380" indent="-24638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Appendices A, B, and 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EEEBDF-5CD3-4B7B-BCF4-9A0DD33E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0812-AA5F-DC9F-D1D3-7AA363D9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45A47-7C27-0C81-B643-4957DC2CF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California Mathematics Framework: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2023 California Mathematics Framewo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https://www.cde.ca.gov/ci/ma/cf/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California Mathematics Adoption: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3" tooltip="2025 California Mathematics Adoption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https://www.cde.ca.gov/ci/ma/im/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 </a:t>
            </a:r>
          </a:p>
          <a:p>
            <a:pPr marL="365760" lvl="1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Almquist, Publisher Liaison</a:t>
            </a:r>
          </a:p>
          <a:p>
            <a:pPr marL="365760" lvl="1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Materials and Access Unit</a:t>
            </a:r>
          </a:p>
          <a:p>
            <a:pPr marL="365760" lvl="1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dalmquis@cde.ca.gov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6BEC2-1494-8DEF-F80B-98EEFD68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C73A-0693-00F7-DE9E-38DA3AFE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 for attending.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14C7B-76EB-2530-C038-B39D5BB0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950" y="1600994"/>
            <a:ext cx="76200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see the mathematics adoption web page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2025 California Mathematics Adoption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https://www.cde.ca.gov/ci/ma/im/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register for our upcoming Mathematics Instructional Materials Adoption webinars: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28: </a:t>
            </a:r>
            <a:r>
              <a:rPr lang="en-US" sz="2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Big Ideas of the 2023 Mathematics Framework</a:t>
            </a:r>
          </a:p>
          <a:p>
            <a:pPr marL="685800" indent="-342900">
              <a:spcBef>
                <a:spcPts val="1400"/>
              </a:spcBef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19: Instructional Materials to Support Systemic Improvement in Mathematics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9C28E-873D-F1C3-E23F-24A46241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8" y="136524"/>
            <a:ext cx="9782801" cy="58083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Description for Slide 13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38" y="872805"/>
            <a:ext cx="9782801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graphic illustrates the connections and relationships of some sixth-grade mathematics concepts. Direct connections include:</a:t>
            </a:r>
          </a:p>
          <a:p>
            <a:pPr marL="512763" indent="-246063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Variability in Data directly connects to: The Shape of Distributions, Relationships Between Variables</a:t>
            </a:r>
          </a:p>
          <a:p>
            <a:pPr marL="512763" indent="-246063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Shape of Distributions directly connects to: Relationships Between Variables, Variability in Data</a:t>
            </a:r>
          </a:p>
          <a:p>
            <a:pPr marL="512763" indent="-246063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Relationships directly connects to: Patterns Inside Numbers, Generalizing with Multiple Representations, Model the World, Relationships Between Variables</a:t>
            </a:r>
          </a:p>
          <a:p>
            <a:pPr marL="512763" indent="-246063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Inside Numbers directly connects to: Fraction Relationships, Generalizing with Multiple Representations, Model the World, Relationships Between Variables</a:t>
            </a:r>
          </a:p>
          <a:p>
            <a:pPr marL="26670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63" y="501649"/>
            <a:ext cx="9782801" cy="58083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Description for Slide 13 (2)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62" y="1316736"/>
            <a:ext cx="9782801" cy="4572000"/>
          </a:xfrm>
        </p:spPr>
        <p:txBody>
          <a:bodyPr>
            <a:noAutofit/>
          </a:bodyPr>
          <a:lstStyle/>
          <a:p>
            <a:pPr marL="512763" indent="-246063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Generalizing with Multiple Representations directly connects to: Patterns Inside Numbers, Fraction Relationships, Model the World, Relationships Between Variables, Nets &amp; Surface Area, Graphing Shapes</a:t>
            </a:r>
          </a:p>
          <a:p>
            <a:pPr marL="512763" indent="-246063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 World directly connects to: Fraction Relationships, Relationships Between Variables, Patterns Inside Numbers, Generalizing with Multiple Representations, Graphing Shapes</a:t>
            </a:r>
          </a:p>
          <a:p>
            <a:pPr marL="512763" indent="-246063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Graphing Shapes directly connects to: Model the World, Generalizing with Multiple Representations, Relationships Between Variables, Distance &amp; Direction, Nets &amp; Surface</a:t>
            </a:r>
          </a:p>
          <a:p>
            <a:pPr marL="26670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  <a:p>
            <a:pPr marL="26670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8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4D34-BB58-4551-A238-ED1C2CA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63" y="501649"/>
            <a:ext cx="9782801" cy="58083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Description for Slide 13 (3)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05E-5461-435D-9098-FE3C88F8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62" y="1289304"/>
            <a:ext cx="9782801" cy="5432172"/>
          </a:xfrm>
        </p:spPr>
        <p:txBody>
          <a:bodyPr>
            <a:noAutofit/>
          </a:bodyPr>
          <a:lstStyle/>
          <a:p>
            <a:pPr marL="512763" indent="-246063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Nets &amp; Surface directly connects to: Graphing Shapes, Generalizing with Multiple Representations, Distance &amp; Direction</a:t>
            </a:r>
          </a:p>
          <a:p>
            <a:pPr marL="512763" indent="-246063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&amp; Direction directly connects to: Graphing Shapes, Nets &amp; Surface</a:t>
            </a:r>
          </a:p>
          <a:p>
            <a:pPr marL="512763" indent="-246063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Between Variables directly connects to: Variability in Data, The Shape of Distributions, Fraction Relationships, Patterns Inside Numbers, Generalizing with Multiple Representations, Model the World, Graphing Shapes</a:t>
            </a:r>
          </a:p>
          <a:p>
            <a:pPr marL="512763" indent="-24606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4606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46063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 algn="r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13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9264-F2AE-49F9-9F9B-E7551057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83" y="0"/>
            <a:ext cx="9782801" cy="66344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Description for Slide 14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2D87B-4395-4DF9-9FDA-19913386C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9031" y="663448"/>
            <a:ext cx="10109925" cy="475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Why, How, and What of Learning Mathematics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34" y="1161668"/>
            <a:ext cx="9978247" cy="508089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of Investigation (Why): In order to… DI1. Make Sense of the World Understand and Explain; DI2. Predict What Could Happen (Predict); DI3. Impact the Future (Affect)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for Mathematical Practice (How): Students will… SMP1. Make Sense of Problems and Persevere in Solving Them; SMP2. Reason Abstractly and Quantitatively; SMP3. Construct Viable Arguments and Critique the Reasoning of Others; SMP4. Model with Mathematics; SMP5. Use Appropriate Tools Strategically; SMP6. Attend to Precision; SMP7. Look for and Make Use of Structure; SMP8. Look for and Express Regularity in Repeated Reasoning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Connections (What): While… CC1. Reasoning with Data; CC2. Exploring Changing Quantities; CC3. Taking Wholes Apart, Putting Parts Together; and CC4. Discovering Shape and Space.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4EBE5C-C317-4DD1-A72A-7C9760E6F22B}"/>
              </a:ext>
            </a:extLst>
          </p:cNvPr>
          <p:cNvSpPr txBox="1">
            <a:spLocks/>
          </p:cNvSpPr>
          <p:nvPr/>
        </p:nvSpPr>
        <p:spPr>
          <a:xfrm>
            <a:off x="8000547" y="6289549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14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7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83" y="0"/>
            <a:ext cx="9782801" cy="66344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Description for Slide 15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986" y="1161668"/>
            <a:ext cx="10101696" cy="508089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column headers with column 1 labeled Drivers of Investigation; Why; In order to…. This is the focus slide with the heading circled and a yellow arrow pointing to it.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2 is Standards for Mathematical Practice; How; Students will….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3 is Content Connections; What; While….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4EBE5C-C317-4DD1-A72A-7C9760E6F22B}"/>
              </a:ext>
            </a:extLst>
          </p:cNvPr>
          <p:cNvSpPr txBox="1">
            <a:spLocks/>
          </p:cNvSpPr>
          <p:nvPr/>
        </p:nvSpPr>
        <p:spPr>
          <a:xfrm>
            <a:off x="8000547" y="6289549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15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83" y="0"/>
            <a:ext cx="9782801" cy="66344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Description for Slide 16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986" y="1161668"/>
            <a:ext cx="10101696" cy="508089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headed Drivers of Investigation; Why; In order to .... This is followed by Driver of Investigation 1 (DI1) ... Make sense of the world (understand and explain);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DI2 ... Predict what could happen (predict); and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DI3 ... Impact the future (affect).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4EBE5C-C317-4DD1-A72A-7C9760E6F22B}"/>
              </a:ext>
            </a:extLst>
          </p:cNvPr>
          <p:cNvSpPr txBox="1">
            <a:spLocks/>
          </p:cNvSpPr>
          <p:nvPr/>
        </p:nvSpPr>
        <p:spPr>
          <a:xfrm>
            <a:off x="7952590" y="5887021"/>
            <a:ext cx="2766249" cy="470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16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D16D-C6B9-25E6-57AE-DA3B70D7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 on CDE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ECB9-1FFF-C5EB-8F66-B343F40F8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Mathematics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2140" lvl="1" indent="-24638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Summary</a:t>
            </a:r>
          </a:p>
          <a:p>
            <a:pPr marL="612140" lvl="1" indent="-24638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Chapters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appendices</a:t>
            </a:r>
          </a:p>
          <a:p>
            <a:pPr marL="612140" lvl="1" indent="-24638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materials evaluation criteria (Ch 13)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</a:p>
          <a:p>
            <a:pPr marL="612140" lvl="1" indent="-24638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related (on California Department of Education [CDE] website)</a:t>
            </a:r>
          </a:p>
          <a:p>
            <a:pPr marL="612140" lvl="1" indent="-24638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materials adoption (forthcoming)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793C0-3162-43E7-A377-C11092E2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4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83" y="0"/>
            <a:ext cx="9782801" cy="66344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Description for Slide 17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986" y="1161668"/>
            <a:ext cx="10101696" cy="508089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column headers with column 1 labeled Drivers of Investigation; Why; In order to….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2 is Standards for Mathematical Practice; How; Students will…. This is the focus slide with the heading circled and a yellow arrow pointing to it.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3 is Content Connections; What; While….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4EBE5C-C317-4DD1-A72A-7C9760E6F22B}"/>
              </a:ext>
            </a:extLst>
          </p:cNvPr>
          <p:cNvSpPr txBox="1">
            <a:spLocks/>
          </p:cNvSpPr>
          <p:nvPr/>
        </p:nvSpPr>
        <p:spPr>
          <a:xfrm>
            <a:off x="8000547" y="6289549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17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83" y="0"/>
            <a:ext cx="9782801" cy="66344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Description for Slide 18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986" y="1161668"/>
            <a:ext cx="10101696" cy="508089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column is headed Drivers of Investigation; Why; In order to .... This is followed by DI1 ... Make sense of the world (understand and explain); DI2 ... Predict what could happen (predict); and DI3 ... Impact the future (affect).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column is headed Standards for Mathematical Practice; How; Students will …. This is followed by SMP1. Make Sense of Problems and Persevere in Solving Them; SMP2. Reason Abstractly and Quantitatively; SMP3. Construct Viable Arguments and Critique the Reasoning of Others; SMP4. Model with Mathematics; SMP5. Use Appropriate Tools Strategically; SMP6. Attend to Precision; SMP7. Look for and Make Use of Structure; SMP8. Look for and Express Regularity in Repeated Reasoning.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4EBE5C-C317-4DD1-A72A-7C9760E6F22B}"/>
              </a:ext>
            </a:extLst>
          </p:cNvPr>
          <p:cNvSpPr txBox="1">
            <a:spLocks/>
          </p:cNvSpPr>
          <p:nvPr/>
        </p:nvSpPr>
        <p:spPr>
          <a:xfrm>
            <a:off x="7952590" y="5884667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18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83" y="0"/>
            <a:ext cx="9782801" cy="66344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Description for Slide 19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986" y="1161668"/>
            <a:ext cx="10101696" cy="508089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column headers with column 1 labeled Drivers of Investigation; Why; In order to….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2 is Standards for Mathematical Practice; How; Students will….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3 is Content Connections; What; While…. This is the focus slide with the heading circled and a yellow arrow pointing to it.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4EBE5C-C317-4DD1-A72A-7C9760E6F22B}"/>
              </a:ext>
            </a:extLst>
          </p:cNvPr>
          <p:cNvSpPr txBox="1">
            <a:spLocks/>
          </p:cNvSpPr>
          <p:nvPr/>
        </p:nvSpPr>
        <p:spPr>
          <a:xfrm>
            <a:off x="8000547" y="6289549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19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83" y="0"/>
            <a:ext cx="9782801" cy="66344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Description for Slide 20 (1)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986" y="1161668"/>
            <a:ext cx="10101696" cy="508089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column is headed Drivers of Investigation; Why; In order to .... This is followed by DI1 ... Make sense of the world (understand and explain); DI2 ... Predict what could happen (predict); and DI3 ... Impact the future (affect).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column is headed Standards for Mathematical Practice; How; Students will …. This is followed by SMP1. Make Sense of Problems and Persevere in Solving Them; SMP2. Reason Abstractly and Quantitatively; SMP3. Construct Viable Arguments and Critique the Reasoning of Others; SMP4. Model with Mathematics; SMP5. Use Appropriate Tools Strategically; SMP6. Attend to Precision; SMP7. Look for and Make Use of Structure; SMP8. Look for and Express Regularity in Repeated Reasoning.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(Continues on next slide)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986" y="166121"/>
            <a:ext cx="9782801" cy="66344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Description for Slide 20 (2)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986" y="1161668"/>
            <a:ext cx="10101696" cy="508089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column is headed Content Connections; What; While .... This is followed by CC1. Reasoning with Data; CC2. Exploring Changing Quantities; CC3. Taking Wholes Apart, Putting Parts Together; and CC4. Discovering Shape and Space.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4EBE5C-C317-4DD1-A72A-7C9760E6F22B}"/>
              </a:ext>
            </a:extLst>
          </p:cNvPr>
          <p:cNvSpPr txBox="1">
            <a:spLocks/>
          </p:cNvSpPr>
          <p:nvPr/>
        </p:nvSpPr>
        <p:spPr>
          <a:xfrm>
            <a:off x="7952590" y="5884667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20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9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2FB-6194-407C-AD87-CC601381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83" y="0"/>
            <a:ext cx="9782801" cy="66344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Description for Slide 25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4F3A1F-4B38-44F8-B3E5-727D9AC4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986" y="733612"/>
            <a:ext cx="10101696" cy="53662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spiral graphic shows how the Drivers of Investigation (DIs), Standards for Mathematical Practice (SMPs) and Content Connections (CCs) interact. The DIs are the “Why,” described as, “In order to...”: DI1. Make Sense of the World (Understand and Explain); DI2. Predict What Could Happen (Predict); DI3. Impact the Future (Affect). The SMPs are the “How,” listed under “Students will...”: SMP1. Make sense of problems and persevere in solving them; SMP2. Reason abstractly and quantitatively; SMP3. Construct viable arguments and critique the reasoning of others; SMP4. Model with mathematics; SMP5. Use appropriate tools strategically; SMP6. Attend to precision; SMP7. Look for and make use of structure; SMP8. Look for and express regularity in repeated reasoning. Finally, the CCs are the “What,” listed under, “While...”: CC1. Reasoning with Data; CC2. Exploring Changing Quantities; CC3. Taking Wholes Apart, Putting Parts Together; CC4. Discovering Shape and Space.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4EBE5C-C317-4DD1-A72A-7C9760E6F22B}"/>
              </a:ext>
            </a:extLst>
          </p:cNvPr>
          <p:cNvSpPr txBox="1">
            <a:spLocks/>
          </p:cNvSpPr>
          <p:nvPr/>
        </p:nvSpPr>
        <p:spPr>
          <a:xfrm>
            <a:off x="7848418" y="6236880"/>
            <a:ext cx="2766249" cy="47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 tooltip="Return to Slide 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Slide 25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7E7-FCA3-4338-8EB1-6963DED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70143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 of Today's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6C63-4A47-4118-BB3D-BF8A26ACD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2737" y="1493196"/>
            <a:ext cx="8036947" cy="45720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/>
              <a:t>1.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the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its Core Ideas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398463" indent="-398463">
              <a:buNone/>
            </a:pPr>
            <a:r>
              <a:rPr lang="en-US" dirty="0"/>
              <a:t>2.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Describe the Guidance for Instructional Planning in the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 an Overview of the Chapters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A92F6-7DF0-45F0-825F-20E36A1A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956" y="2688857"/>
            <a:ext cx="8163341" cy="9144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48478-DC5A-4AC9-976C-93034301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1291657"/>
            <a:ext cx="3873712" cy="35089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the 2023 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Mathematics Framework for California Public Schools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FACF23B-DB18-51B1-FC60-5192886C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225" y="418368"/>
            <a:ext cx="6196012" cy="56248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46380" indent="-24638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on implementing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 standards in grades TK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–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marL="246380" indent="-24638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on development and evaluation of instructional materials 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6380" indent="-24638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Grounded in research and experience of California math educators</a:t>
            </a:r>
          </a:p>
          <a:p>
            <a:pPr marL="246380" indent="-24638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effective and equitable practices in math instruction</a:t>
            </a:r>
          </a:p>
          <a:p>
            <a:pPr marL="246380" indent="-24638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is to help students achieve proficiency and become powerful users of mathematics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8D666-0F25-453B-AC9E-714B9733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6796" y="6365587"/>
            <a:ext cx="804886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5" y="270284"/>
            <a:ext cx="9782801" cy="736600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Ideas of the 2023 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B1E8BE1-893C-F902-392F-E595CEE2A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093" y="1330246"/>
            <a:ext cx="9782801" cy="5342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students can achieve and be successful in mathematics and are encouraged to get as far and deep into mathematics as possible.</a:t>
            </a:r>
          </a:p>
          <a:p>
            <a:pPr marL="977900" lvl="2" indent="-24638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 equity and access in mathematics instruction woven throughout</a:t>
            </a:r>
          </a:p>
          <a:p>
            <a:pPr marL="977900" lvl="2" indent="-246380">
              <a:spcBef>
                <a:spcPts val="1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Culturally responsible instruction should build from student assets and enable growth-mindset </a:t>
            </a:r>
          </a:p>
          <a:p>
            <a:pPr marL="246380" indent="-246380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Standards-aligned content is organized around Big Ideas at each grade level.</a:t>
            </a:r>
          </a:p>
          <a:p>
            <a:pPr marL="977900" lvl="2" indent="-24638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Ideas enable rigor, focus, and coherence across grade levels</a:t>
            </a:r>
          </a:p>
          <a:p>
            <a:pPr marL="246380" indent="-246380"/>
            <a:endParaRPr lang="en-US" sz="2400" dirty="0">
              <a:solidFill>
                <a:srgbClr val="465562"/>
              </a:solidFill>
              <a:latin typeface="Euphemia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D08FE-55D3-4FE0-B431-7A0DFD33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5" y="189443"/>
            <a:ext cx="9782801" cy="736600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Ideas of the 2023 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Framework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B1E8BE1-893C-F902-392F-E595CEE2A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625" y="1518874"/>
            <a:ext cx="9782801" cy="47780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Inquiry-based instruction 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977900" lvl="2" indent="-24638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Teaching structured through Standards for Mathematical Practice, Drivers of Investigation, and Content Connections</a:t>
            </a:r>
          </a:p>
          <a:p>
            <a:pPr marL="977900" lvl="2" indent="-2463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Real world connections support student curiosity and inquiry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6380" indent="-246380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Data Science and data use in math instruction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7900" lvl="2" indent="-24638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Allows more focused treatment of (especially) statistics standards across grade levels</a:t>
            </a:r>
          </a:p>
          <a:p>
            <a:pPr marL="246380" indent="-246380"/>
            <a:endParaRPr lang="en-US" dirty="0">
              <a:solidFill>
                <a:srgbClr val="465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6380" indent="-24638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6380" indent="-24638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407D6-664D-4DE4-8BCB-DC621033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2741</Words>
  <Application>Microsoft Office PowerPoint</Application>
  <PresentationFormat>Custom</PresentationFormat>
  <Paragraphs>370</Paragraphs>
  <Slides>45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Euphemia</vt:lpstr>
      <vt:lpstr>Wingdings</vt:lpstr>
      <vt:lpstr>Math 16x9</vt:lpstr>
      <vt:lpstr>2023 Mathematics Framework for California Public Schools, Kindergarten Through Grade Twelve   Publisher/Developer Webinar 1 November 7, 2023 </vt:lpstr>
      <vt:lpstr>Presenters</vt:lpstr>
      <vt:lpstr>Upcoming Webinars for Content Developers</vt:lpstr>
      <vt:lpstr>Resources on CDE Website</vt:lpstr>
      <vt:lpstr>Purpose of Today's Webinar</vt:lpstr>
      <vt:lpstr>Mathematics Framework Background</vt:lpstr>
      <vt:lpstr>What is the 2023 Mathematics Framework for California Public Schools ?</vt:lpstr>
      <vt:lpstr>Core Ideas of the 2023 Mathematics Framework (1)</vt:lpstr>
      <vt:lpstr>Core Ideas of the 2023 Mathematics Framework (2)</vt:lpstr>
      <vt:lpstr>Core Ideas of the 2023 Mathematics Framework (3)</vt:lpstr>
      <vt:lpstr>Mathematics Framework Guidance for Instructional Planning</vt:lpstr>
      <vt:lpstr>The Big Ideas</vt:lpstr>
      <vt:lpstr>Grade 6  Big Ideas </vt:lpstr>
      <vt:lpstr>The WHY, How, and What OF MATHEMATICS INSTRUCTION </vt:lpstr>
      <vt:lpstr>Drivers of Investigation (1)</vt:lpstr>
      <vt:lpstr>Drivers of Investigation (2)</vt:lpstr>
      <vt:lpstr>Standards for Mathematical Practice (1)  </vt:lpstr>
      <vt:lpstr>Standards for Mathematical Practice (2)</vt:lpstr>
      <vt:lpstr>Content Connections (1)</vt:lpstr>
      <vt:lpstr>Content Connections (2)</vt:lpstr>
      <vt:lpstr>Example: Progression Chart of Big Ideas, Grades 6–8</vt:lpstr>
      <vt:lpstr>Example: Grade 6 Content Connection, Big Ideas, and Standards</vt:lpstr>
      <vt:lpstr>Example: Progression Chart of Big Ideas, Grades 3–5</vt:lpstr>
      <vt:lpstr>Example: Grade 3 Content Connections, Big Ideas, and Standards</vt:lpstr>
      <vt:lpstr>The WHY, How, and What Of Mathematics Instruction (2)</vt:lpstr>
      <vt:lpstr>Five Components of Equitable and Engaging Teaching</vt:lpstr>
      <vt:lpstr>Mathematics Framework Organization</vt:lpstr>
      <vt:lpstr>Organization of the Mathematics Framework (1)</vt:lpstr>
      <vt:lpstr>Organization of the Mathematics Framework (2)</vt:lpstr>
      <vt:lpstr>Organization of the Mathematics Framework (3)</vt:lpstr>
      <vt:lpstr>Organization of the Mathematics Framework (4)</vt:lpstr>
      <vt:lpstr>Resources</vt:lpstr>
      <vt:lpstr>Thank you for attending.</vt:lpstr>
      <vt:lpstr>Long Description for Slide 13 (1)</vt:lpstr>
      <vt:lpstr>Long Description for Slide 13 (2)</vt:lpstr>
      <vt:lpstr>Long Description for Slide 13 (3)</vt:lpstr>
      <vt:lpstr>Long Description for Slide 14</vt:lpstr>
      <vt:lpstr>Long Description for Slide 15</vt:lpstr>
      <vt:lpstr>Long Description for Slide 16</vt:lpstr>
      <vt:lpstr>Long Description for Slide 17</vt:lpstr>
      <vt:lpstr>Long Description for Slide 18</vt:lpstr>
      <vt:lpstr>Long Description for Slide 19</vt:lpstr>
      <vt:lpstr>Long Description for Slide 20 (1)</vt:lpstr>
      <vt:lpstr>Long Description for Slide 20 (2)</vt:lpstr>
      <vt:lpstr>Long Description for Slide 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Mathematics Framework Overview PPTX - Instructional Materials (CA Dept of Education)</dc:title>
  <dc:subject>Overview of the 2023 Mathematics Framework.</dc:subject>
  <dc:creator/>
  <cp:lastModifiedBy/>
  <cp:revision>1</cp:revision>
  <dcterms:created xsi:type="dcterms:W3CDTF">2023-11-07T21:33:10Z</dcterms:created>
  <dcterms:modified xsi:type="dcterms:W3CDTF">2023-11-21T00:48:16Z</dcterms:modified>
</cp:coreProperties>
</file>