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83"/>
  </p:notesMasterIdLst>
  <p:handoutMasterIdLst>
    <p:handoutMasterId r:id="rId84"/>
  </p:handoutMasterIdLst>
  <p:sldIdLst>
    <p:sldId id="306" r:id="rId2"/>
    <p:sldId id="467" r:id="rId3"/>
    <p:sldId id="470" r:id="rId4"/>
    <p:sldId id="305" r:id="rId5"/>
    <p:sldId id="316" r:id="rId6"/>
    <p:sldId id="1574" r:id="rId7"/>
    <p:sldId id="1580" r:id="rId8"/>
    <p:sldId id="1628" r:id="rId9"/>
    <p:sldId id="1584" r:id="rId10"/>
    <p:sldId id="1591" r:id="rId11"/>
    <p:sldId id="1596" r:id="rId12"/>
    <p:sldId id="1585" r:id="rId13"/>
    <p:sldId id="1583" r:id="rId14"/>
    <p:sldId id="437" r:id="rId15"/>
    <p:sldId id="1599" r:id="rId16"/>
    <p:sldId id="349" r:id="rId17"/>
    <p:sldId id="423" r:id="rId18"/>
    <p:sldId id="1610" r:id="rId19"/>
    <p:sldId id="1611" r:id="rId20"/>
    <p:sldId id="1612" r:id="rId21"/>
    <p:sldId id="1613" r:id="rId22"/>
    <p:sldId id="1614" r:id="rId23"/>
    <p:sldId id="1615" r:id="rId24"/>
    <p:sldId id="1616" r:id="rId25"/>
    <p:sldId id="1617" r:id="rId26"/>
    <p:sldId id="1618" r:id="rId27"/>
    <p:sldId id="1633" r:id="rId28"/>
    <p:sldId id="1619" r:id="rId29"/>
    <p:sldId id="1620" r:id="rId30"/>
    <p:sldId id="1621" r:id="rId31"/>
    <p:sldId id="1622" r:id="rId32"/>
    <p:sldId id="321" r:id="rId33"/>
    <p:sldId id="323" r:id="rId34"/>
    <p:sldId id="1608" r:id="rId35"/>
    <p:sldId id="324" r:id="rId36"/>
    <p:sldId id="325" r:id="rId37"/>
    <p:sldId id="327" r:id="rId38"/>
    <p:sldId id="328" r:id="rId39"/>
    <p:sldId id="330" r:id="rId40"/>
    <p:sldId id="279" r:id="rId41"/>
    <p:sldId id="281" r:id="rId42"/>
    <p:sldId id="282" r:id="rId43"/>
    <p:sldId id="283" r:id="rId44"/>
    <p:sldId id="284" r:id="rId45"/>
    <p:sldId id="1554" r:id="rId46"/>
    <p:sldId id="1630" r:id="rId47"/>
    <p:sldId id="469" r:id="rId48"/>
    <p:sldId id="410" r:id="rId49"/>
    <p:sldId id="1606" r:id="rId50"/>
    <p:sldId id="1605" r:id="rId51"/>
    <p:sldId id="432" r:id="rId52"/>
    <p:sldId id="296" r:id="rId53"/>
    <p:sldId id="1604" r:id="rId54"/>
    <p:sldId id="1588" r:id="rId55"/>
    <p:sldId id="1557" r:id="rId56"/>
    <p:sldId id="1558" r:id="rId57"/>
    <p:sldId id="1634" r:id="rId58"/>
    <p:sldId id="1609" r:id="rId59"/>
    <p:sldId id="1603" r:id="rId60"/>
    <p:sldId id="465" r:id="rId61"/>
    <p:sldId id="472" r:id="rId62"/>
    <p:sldId id="1602" r:id="rId63"/>
    <p:sldId id="1623" r:id="rId64"/>
    <p:sldId id="1624" r:id="rId65"/>
    <p:sldId id="476" r:id="rId66"/>
    <p:sldId id="475" r:id="rId67"/>
    <p:sldId id="1561" r:id="rId68"/>
    <p:sldId id="489" r:id="rId69"/>
    <p:sldId id="1563" r:id="rId70"/>
    <p:sldId id="270" r:id="rId71"/>
    <p:sldId id="271" r:id="rId72"/>
    <p:sldId id="272" r:id="rId73"/>
    <p:sldId id="1569" r:id="rId74"/>
    <p:sldId id="275" r:id="rId75"/>
    <p:sldId id="1627" r:id="rId76"/>
    <p:sldId id="1551" r:id="rId77"/>
    <p:sldId id="1625" r:id="rId78"/>
    <p:sldId id="1626" r:id="rId79"/>
    <p:sldId id="468" r:id="rId80"/>
    <p:sldId id="319" r:id="rId81"/>
    <p:sldId id="1632" r:id="rId8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BF6"/>
    <a:srgbClr val="C5E0B3"/>
    <a:srgbClr val="F1E4F0"/>
    <a:srgbClr val="FFD9FF"/>
    <a:srgbClr val="FFCCFF"/>
    <a:srgbClr val="1704A0"/>
    <a:srgbClr val="FFFF00"/>
    <a:srgbClr val="FFFF66"/>
    <a:srgbClr val="FF9D0D"/>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23" autoAdjust="0"/>
    <p:restoredTop sz="77347" autoAdjust="0"/>
  </p:normalViewPr>
  <p:slideViewPr>
    <p:cSldViewPr snapToGrid="0">
      <p:cViewPr varScale="1">
        <p:scale>
          <a:sx n="70" d="100"/>
          <a:sy n="70" d="100"/>
        </p:scale>
        <p:origin x="66" y="348"/>
      </p:cViewPr>
      <p:guideLst/>
    </p:cSldViewPr>
  </p:slideViewPr>
  <p:notesTextViewPr>
    <p:cViewPr>
      <p:scale>
        <a:sx n="1" d="1"/>
        <a:sy n="1" d="1"/>
      </p:scale>
      <p:origin x="0" y="0"/>
    </p:cViewPr>
  </p:notesTextViewPr>
  <p:notesViewPr>
    <p:cSldViewPr snapToGrid="0">
      <p:cViewPr varScale="1">
        <p:scale>
          <a:sx n="85" d="100"/>
          <a:sy n="85" d="100"/>
        </p:scale>
        <p:origin x="376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154C6E1-5628-4B86-82DB-91F6FFC6A6BC}" type="datetimeFigureOut">
              <a:rPr lang="en-US" smtClean="0"/>
              <a:t>2/9/2021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008A048-3F3D-4FD5-98BC-66D9CA518D76}" type="slidenum">
              <a:rPr lang="en-US" smtClean="0"/>
              <a:t>‹#›</a:t>
            </a:fld>
            <a:endParaRPr lang="en-US"/>
          </a:p>
        </p:txBody>
      </p:sp>
    </p:spTree>
    <p:extLst>
      <p:ext uri="{BB962C8B-B14F-4D97-AF65-F5344CB8AC3E}">
        <p14:creationId xmlns:p14="http://schemas.microsoft.com/office/powerpoint/2010/main" val="253508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F0DD823-4B24-4612-9EC7-C43CE7648678}" type="datetimeFigureOut">
              <a:rPr lang="en-US" smtClean="0"/>
              <a:t>2/9/2021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DE2599-B6DD-4604-94C4-ECDEF8D6962A}" type="slidenum">
              <a:rPr lang="en-US" smtClean="0"/>
              <a:t>‹#›</a:t>
            </a:fld>
            <a:endParaRPr lang="en-US"/>
          </a:p>
        </p:txBody>
      </p:sp>
    </p:spTree>
    <p:extLst>
      <p:ext uri="{BB962C8B-B14F-4D97-AF65-F5344CB8AC3E}">
        <p14:creationId xmlns:p14="http://schemas.microsoft.com/office/powerpoint/2010/main" val="40989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b365715933_1_19:notes"/>
          <p:cNvSpPr txBox="1">
            <a:spLocks noGrp="1"/>
          </p:cNvSpPr>
          <p:nvPr>
            <p:ph type="body" idx="1"/>
          </p:nvPr>
        </p:nvSpPr>
        <p:spPr>
          <a:xfrm>
            <a:off x="698500" y="4467780"/>
            <a:ext cx="5588100" cy="36555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dirty="0"/>
          </a:p>
        </p:txBody>
      </p:sp>
      <p:sp>
        <p:nvSpPr>
          <p:cNvPr id="320" name="Google Shape;320;gb365715933_1_19: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0581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35</a:t>
            </a:fld>
            <a:endParaRPr lang="en-US"/>
          </a:p>
        </p:txBody>
      </p:sp>
    </p:spTree>
    <p:extLst>
      <p:ext uri="{BB962C8B-B14F-4D97-AF65-F5344CB8AC3E}">
        <p14:creationId xmlns:p14="http://schemas.microsoft.com/office/powerpoint/2010/main" val="3250156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dirty="0"/>
          </a:p>
        </p:txBody>
      </p:sp>
      <p:sp>
        <p:nvSpPr>
          <p:cNvPr id="4" name="Slide Number Placeholder 3"/>
          <p:cNvSpPr>
            <a:spLocks noGrp="1"/>
          </p:cNvSpPr>
          <p:nvPr>
            <p:ph type="sldNum" sz="quarter" idx="10"/>
          </p:nvPr>
        </p:nvSpPr>
        <p:spPr/>
        <p:txBody>
          <a:bodyPr/>
          <a:lstStyle/>
          <a:p>
            <a:fld id="{493F7F58-00A9-4C14-8527-12C8975C690D}"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321196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702bed07ac_2_236:notes"/>
          <p:cNvSpPr txBox="1">
            <a:spLocks noGrp="1"/>
          </p:cNvSpPr>
          <p:nvPr>
            <p:ph type="body" idx="1"/>
          </p:nvPr>
        </p:nvSpPr>
        <p:spPr>
          <a:xfrm>
            <a:off x="698500" y="4467780"/>
            <a:ext cx="5588000" cy="3655457"/>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91" name="Google Shape;391;g702bed07ac_2_236: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702bed07ac_2_249: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g702bed07ac_2_249:notes"/>
          <p:cNvSpPr txBox="1">
            <a:spLocks noGrp="1"/>
          </p:cNvSpPr>
          <p:nvPr>
            <p:ph type="body" idx="1"/>
          </p:nvPr>
        </p:nvSpPr>
        <p:spPr>
          <a:xfrm>
            <a:off x="698500" y="4467780"/>
            <a:ext cx="5588000" cy="3655457"/>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406" name="Google Shape;406;g702bed07ac_2_249:notes"/>
          <p:cNvSpPr txBox="1">
            <a:spLocks noGrp="1"/>
          </p:cNvSpPr>
          <p:nvPr>
            <p:ph type="sldNum" idx="12"/>
          </p:nvPr>
        </p:nvSpPr>
        <p:spPr>
          <a:xfrm>
            <a:off x="3956551" y="8817905"/>
            <a:ext cx="3026833" cy="465796"/>
          </a:xfrm>
          <a:prstGeom prst="rect">
            <a:avLst/>
          </a:prstGeom>
          <a:noFill/>
          <a:ln>
            <a:noFill/>
          </a:ln>
        </p:spPr>
        <p:txBody>
          <a:bodyPr spcFirstLastPara="1" wrap="square" lIns="92950" tIns="46475" rIns="92950" bIns="464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41</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702bed07ac_2_256: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g702bed07ac_2_256:notes"/>
          <p:cNvSpPr txBox="1">
            <a:spLocks noGrp="1"/>
          </p:cNvSpPr>
          <p:nvPr>
            <p:ph type="body" idx="1"/>
          </p:nvPr>
        </p:nvSpPr>
        <p:spPr>
          <a:xfrm>
            <a:off x="698500" y="4467780"/>
            <a:ext cx="5588000" cy="3655457"/>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414" name="Google Shape;414;g702bed07ac_2_256:notes"/>
          <p:cNvSpPr txBox="1">
            <a:spLocks noGrp="1"/>
          </p:cNvSpPr>
          <p:nvPr>
            <p:ph type="sldNum" idx="12"/>
          </p:nvPr>
        </p:nvSpPr>
        <p:spPr>
          <a:xfrm>
            <a:off x="3956551" y="8817905"/>
            <a:ext cx="3026833" cy="465796"/>
          </a:xfrm>
          <a:prstGeom prst="rect">
            <a:avLst/>
          </a:prstGeom>
          <a:noFill/>
          <a:ln>
            <a:noFill/>
          </a:ln>
        </p:spPr>
        <p:txBody>
          <a:bodyPr spcFirstLastPara="1" wrap="square" lIns="92950" tIns="46475" rIns="92950" bIns="464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42</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702bed07ac_2_263: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g702bed07ac_2_263:notes"/>
          <p:cNvSpPr txBox="1">
            <a:spLocks noGrp="1"/>
          </p:cNvSpPr>
          <p:nvPr>
            <p:ph type="body" idx="1"/>
          </p:nvPr>
        </p:nvSpPr>
        <p:spPr>
          <a:xfrm>
            <a:off x="698500" y="4467780"/>
            <a:ext cx="5588000" cy="3655457"/>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22" name="Google Shape;422;g702bed07ac_2_263:notes"/>
          <p:cNvSpPr txBox="1">
            <a:spLocks noGrp="1"/>
          </p:cNvSpPr>
          <p:nvPr>
            <p:ph type="sldNum" idx="12"/>
          </p:nvPr>
        </p:nvSpPr>
        <p:spPr>
          <a:xfrm>
            <a:off x="3956551" y="8817905"/>
            <a:ext cx="3026833" cy="465796"/>
          </a:xfrm>
          <a:prstGeom prst="rect">
            <a:avLst/>
          </a:prstGeom>
          <a:noFill/>
          <a:ln>
            <a:noFill/>
          </a:ln>
        </p:spPr>
        <p:txBody>
          <a:bodyPr spcFirstLastPara="1" wrap="square" lIns="92950" tIns="46475" rIns="92950" bIns="464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43</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702bed07ac_2_272:notes"/>
          <p:cNvSpPr txBox="1">
            <a:spLocks noGrp="1"/>
          </p:cNvSpPr>
          <p:nvPr>
            <p:ph type="body" idx="1"/>
          </p:nvPr>
        </p:nvSpPr>
        <p:spPr>
          <a:xfrm>
            <a:off x="698500" y="4467780"/>
            <a:ext cx="5588000" cy="3655457"/>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31" name="Google Shape;431;g702bed07ac_2_272: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DE2599-B6DD-4604-94C4-ECDEF8D6962A}" type="slidenum">
              <a:rPr lang="en-US" smtClean="0"/>
              <a:t>47</a:t>
            </a:fld>
            <a:endParaRPr lang="en-US"/>
          </a:p>
        </p:txBody>
      </p:sp>
    </p:spTree>
    <p:extLst>
      <p:ext uri="{BB962C8B-B14F-4D97-AF65-F5344CB8AC3E}">
        <p14:creationId xmlns:p14="http://schemas.microsoft.com/office/powerpoint/2010/main" val="3722650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d6091538c_3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d6091538c_3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For </a:t>
            </a:r>
            <a:r>
              <a:rPr lang="en-US" dirty="0" err="1"/>
              <a:t>MoP</a:t>
            </a:r>
            <a:r>
              <a:rPr lang="en-US" dirty="0"/>
              <a:t> goals, will still describe actions that will help maintain progress.</a:t>
            </a:r>
            <a:endParaRPr dirty="0"/>
          </a:p>
        </p:txBody>
      </p:sp>
    </p:spTree>
    <p:extLst>
      <p:ext uri="{BB962C8B-B14F-4D97-AF65-F5344CB8AC3E}">
        <p14:creationId xmlns:p14="http://schemas.microsoft.com/office/powerpoint/2010/main" val="2991728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55</a:t>
            </a:fld>
            <a:endParaRPr lang="en-US"/>
          </a:p>
        </p:txBody>
      </p:sp>
    </p:spTree>
    <p:extLst>
      <p:ext uri="{BB962C8B-B14F-4D97-AF65-F5344CB8AC3E}">
        <p14:creationId xmlns:p14="http://schemas.microsoft.com/office/powerpoint/2010/main" val="2099671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b495f8a397_1_177: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b495f8a397_1_177:notes"/>
          <p:cNvSpPr txBox="1">
            <a:spLocks noGrp="1"/>
          </p:cNvSpPr>
          <p:nvPr>
            <p:ph type="body" idx="1"/>
          </p:nvPr>
        </p:nvSpPr>
        <p:spPr>
          <a:xfrm>
            <a:off x="698500" y="4467780"/>
            <a:ext cx="5587800" cy="3655500"/>
          </a:xfrm>
          <a:prstGeom prst="rect">
            <a:avLst/>
          </a:prstGeom>
          <a:noFill/>
          <a:ln>
            <a:noFill/>
          </a:ln>
        </p:spPr>
        <p:txBody>
          <a:bodyPr spcFirstLastPara="1" wrap="square" lIns="92900" tIns="46450" rIns="92900" bIns="46450" anchor="t" anchorCtr="0">
            <a:noAutofit/>
          </a:bodyPr>
          <a:lstStyle/>
          <a:p>
            <a:pPr marL="165100" lvl="0" indent="-165100" algn="l" rtl="0">
              <a:spcBef>
                <a:spcPts val="0"/>
              </a:spcBef>
              <a:spcAft>
                <a:spcPts val="0"/>
              </a:spcAft>
              <a:buClr>
                <a:schemeClr val="dk1"/>
              </a:buClr>
              <a:buSzPts val="1200"/>
              <a:buFont typeface="Arial"/>
              <a:buChar char="•"/>
            </a:pPr>
            <a:endParaRPr dirty="0"/>
          </a:p>
        </p:txBody>
      </p:sp>
      <p:sp>
        <p:nvSpPr>
          <p:cNvPr id="228" name="Google Shape;228;gb495f8a397_1_177:notes"/>
          <p:cNvSpPr txBox="1">
            <a:spLocks noGrp="1"/>
          </p:cNvSpPr>
          <p:nvPr>
            <p:ph type="sldNum" idx="12"/>
          </p:nvPr>
        </p:nvSpPr>
        <p:spPr>
          <a:xfrm>
            <a:off x="3956550" y="8817904"/>
            <a:ext cx="3026700" cy="465900"/>
          </a:xfrm>
          <a:prstGeom prst="rect">
            <a:avLst/>
          </a:prstGeom>
          <a:noFill/>
          <a:ln>
            <a:noFill/>
          </a:ln>
        </p:spPr>
        <p:txBody>
          <a:bodyPr spcFirstLastPara="1" wrap="square" lIns="92900" tIns="46450" rIns="92900" bIns="4645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Affirmations/Assurances are provided as actions (ensure that all students have access to standards aligned instructional materials.) actions: inventory, purchase, distribute</a:t>
            </a:r>
          </a:p>
        </p:txBody>
      </p:sp>
      <p:sp>
        <p:nvSpPr>
          <p:cNvPr id="4" name="Slide Number Placeholder 3"/>
          <p:cNvSpPr>
            <a:spLocks noGrp="1"/>
          </p:cNvSpPr>
          <p:nvPr>
            <p:ph type="sldNum" sz="quarter" idx="5"/>
          </p:nvPr>
        </p:nvSpPr>
        <p:spPr/>
        <p:txBody>
          <a:bodyPr/>
          <a:lstStyle/>
          <a:p>
            <a:fld id="{C4DE2599-B6DD-4604-94C4-ECDEF8D6962A}" type="slidenum">
              <a:rPr lang="en-US" smtClean="0"/>
              <a:t>56</a:t>
            </a:fld>
            <a:endParaRPr lang="en-US"/>
          </a:p>
        </p:txBody>
      </p:sp>
    </p:spTree>
    <p:extLst>
      <p:ext uri="{BB962C8B-B14F-4D97-AF65-F5344CB8AC3E}">
        <p14:creationId xmlns:p14="http://schemas.microsoft.com/office/powerpoint/2010/main" val="1183998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Year 1, Year 2, and Year 3 Outcomes should not be completed.</a:t>
            </a:r>
          </a:p>
        </p:txBody>
      </p:sp>
      <p:sp>
        <p:nvSpPr>
          <p:cNvPr id="4" name="Slide Number Placeholder 3"/>
          <p:cNvSpPr>
            <a:spLocks noGrp="1"/>
          </p:cNvSpPr>
          <p:nvPr>
            <p:ph type="sldNum" sz="quarter" idx="5"/>
          </p:nvPr>
        </p:nvSpPr>
        <p:spPr/>
        <p:txBody>
          <a:bodyPr/>
          <a:lstStyle/>
          <a:p>
            <a:fld id="{C4DE2599-B6DD-4604-94C4-ECDEF8D6962A}" type="slidenum">
              <a:rPr lang="en-US" smtClean="0"/>
              <a:t>57</a:t>
            </a:fld>
            <a:endParaRPr lang="en-US"/>
          </a:p>
        </p:txBody>
      </p:sp>
    </p:spTree>
    <p:extLst>
      <p:ext uri="{BB962C8B-B14F-4D97-AF65-F5344CB8AC3E}">
        <p14:creationId xmlns:p14="http://schemas.microsoft.com/office/powerpoint/2010/main" val="805057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58</a:t>
            </a:fld>
            <a:endParaRPr lang="en-US"/>
          </a:p>
        </p:txBody>
      </p:sp>
    </p:spTree>
    <p:extLst>
      <p:ext uri="{BB962C8B-B14F-4D97-AF65-F5344CB8AC3E}">
        <p14:creationId xmlns:p14="http://schemas.microsoft.com/office/powerpoint/2010/main" val="2323528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DE2599-B6DD-4604-94C4-ECDEF8D6962A}" type="slidenum">
              <a:rPr lang="en-US" smtClean="0"/>
              <a:t>60</a:t>
            </a:fld>
            <a:endParaRPr lang="en-US"/>
          </a:p>
        </p:txBody>
      </p:sp>
    </p:spTree>
    <p:extLst>
      <p:ext uri="{BB962C8B-B14F-4D97-AF65-F5344CB8AC3E}">
        <p14:creationId xmlns:p14="http://schemas.microsoft.com/office/powerpoint/2010/main" val="363385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61</a:t>
            </a:fld>
            <a:endParaRPr lang="en-US"/>
          </a:p>
        </p:txBody>
      </p:sp>
    </p:spTree>
    <p:extLst>
      <p:ext uri="{BB962C8B-B14F-4D97-AF65-F5344CB8AC3E}">
        <p14:creationId xmlns:p14="http://schemas.microsoft.com/office/powerpoint/2010/main" val="1926695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6e00ecd5b9_0_5: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6e00ecd5b9_0_5:notes"/>
          <p:cNvSpPr txBox="1">
            <a:spLocks noGrp="1"/>
          </p:cNvSpPr>
          <p:nvPr>
            <p:ph type="body" idx="1"/>
          </p:nvPr>
        </p:nvSpPr>
        <p:spPr>
          <a:xfrm>
            <a:off x="698500" y="4467781"/>
            <a:ext cx="5588100" cy="3655500"/>
          </a:xfrm>
          <a:prstGeom prst="rect">
            <a:avLst/>
          </a:prstGeom>
        </p:spPr>
        <p:txBody>
          <a:bodyPr spcFirstLastPara="1" wrap="square" lIns="92925" tIns="46450" rIns="92925" bIns="46450" anchor="t" anchorCtr="0">
            <a:noAutofit/>
          </a:bodyPr>
          <a:lstStyle/>
          <a:p>
            <a:pPr marL="0" lvl="0" indent="0" algn="l" rtl="0">
              <a:spcBef>
                <a:spcPts val="0"/>
              </a:spcBef>
              <a:spcAft>
                <a:spcPts val="0"/>
              </a:spcAft>
              <a:buNone/>
            </a:pPr>
            <a:endParaRPr/>
          </a:p>
        </p:txBody>
      </p:sp>
      <p:sp>
        <p:nvSpPr>
          <p:cNvPr id="105" name="Google Shape;105;g6e00ecd5b9_0_5:notes"/>
          <p:cNvSpPr txBox="1">
            <a:spLocks noGrp="1"/>
          </p:cNvSpPr>
          <p:nvPr>
            <p:ph type="sldNum" idx="12"/>
          </p:nvPr>
        </p:nvSpPr>
        <p:spPr>
          <a:xfrm>
            <a:off x="3956551" y="8817905"/>
            <a:ext cx="3026700" cy="465900"/>
          </a:xfrm>
          <a:prstGeom prst="rect">
            <a:avLst/>
          </a:prstGeom>
        </p:spPr>
        <p:txBody>
          <a:bodyPr spcFirstLastPara="1" wrap="square" lIns="92925" tIns="46450" rIns="92925" bIns="46450"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66</a:t>
            </a:fld>
            <a:endParaRPr/>
          </a:p>
        </p:txBody>
      </p:sp>
    </p:spTree>
    <p:extLst>
      <p:ext uri="{BB962C8B-B14F-4D97-AF65-F5344CB8AC3E}">
        <p14:creationId xmlns:p14="http://schemas.microsoft.com/office/powerpoint/2010/main" val="1340945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4395fbb9e_0_95: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74395fbb9e_0_95:notes"/>
          <p:cNvSpPr txBox="1">
            <a:spLocks noGrp="1"/>
          </p:cNvSpPr>
          <p:nvPr>
            <p:ph type="body" idx="1"/>
          </p:nvPr>
        </p:nvSpPr>
        <p:spPr>
          <a:xfrm>
            <a:off x="698500" y="4467781"/>
            <a:ext cx="5588100" cy="3655500"/>
          </a:xfrm>
          <a:prstGeom prst="rect">
            <a:avLst/>
          </a:prstGeom>
          <a:noFill/>
          <a:ln>
            <a:noFill/>
          </a:ln>
        </p:spPr>
        <p:txBody>
          <a:bodyPr spcFirstLastPara="1" wrap="square" lIns="92925" tIns="46450" rIns="92925" bIns="46450" anchor="t" anchorCtr="0">
            <a:noAutofit/>
          </a:bodyPr>
          <a:lstStyle/>
          <a:p>
            <a:pPr marL="0" lvl="0" indent="0" algn="l" rtl="0">
              <a:lnSpc>
                <a:spcPct val="100000"/>
              </a:lnSpc>
              <a:spcBef>
                <a:spcPts val="0"/>
              </a:spcBef>
              <a:spcAft>
                <a:spcPts val="0"/>
              </a:spcAft>
              <a:buSzPts val="1400"/>
              <a:buNone/>
            </a:pPr>
            <a:r>
              <a:rPr lang="en-US"/>
              <a:t>stop for questions</a:t>
            </a:r>
            <a:endParaRPr/>
          </a:p>
        </p:txBody>
      </p:sp>
      <p:sp>
        <p:nvSpPr>
          <p:cNvPr id="120" name="Google Shape;120;g74395fbb9e_0_95:notes"/>
          <p:cNvSpPr txBox="1">
            <a:spLocks noGrp="1"/>
          </p:cNvSpPr>
          <p:nvPr>
            <p:ph type="sldNum" idx="12"/>
          </p:nvPr>
        </p:nvSpPr>
        <p:spPr>
          <a:xfrm>
            <a:off x="3956551" y="8817905"/>
            <a:ext cx="3026700" cy="465900"/>
          </a:xfrm>
          <a:prstGeom prst="rect">
            <a:avLst/>
          </a:prstGeom>
          <a:noFill/>
          <a:ln>
            <a:noFill/>
          </a:ln>
        </p:spPr>
        <p:txBody>
          <a:bodyPr spcFirstLastPara="1" wrap="square" lIns="92925" tIns="46450" rIns="92925" bIns="46450" anchor="b" anchorCtr="0">
            <a:noAutofit/>
          </a:bodyPr>
          <a:lstStyle/>
          <a:p>
            <a:pPr marL="0" lvl="0" indent="0" algn="r" rtl="0">
              <a:lnSpc>
                <a:spcPct val="100000"/>
              </a:lnSpc>
              <a:spcBef>
                <a:spcPts val="0"/>
              </a:spcBef>
              <a:spcAft>
                <a:spcPts val="0"/>
              </a:spcAft>
              <a:buSzPts val="1400"/>
              <a:buNone/>
            </a:pPr>
            <a:fld id="{00000000-1234-1234-1234-123412341234}" type="slidenum">
              <a:rPr lang="en-US"/>
              <a:t>67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4395fbb9e_0_36: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74395fbb9e_0_36:notes"/>
          <p:cNvSpPr txBox="1">
            <a:spLocks noGrp="1"/>
          </p:cNvSpPr>
          <p:nvPr>
            <p:ph type="body" idx="1"/>
          </p:nvPr>
        </p:nvSpPr>
        <p:spPr>
          <a:xfrm>
            <a:off x="698500" y="4467781"/>
            <a:ext cx="5588100" cy="3655500"/>
          </a:xfrm>
          <a:prstGeom prst="rect">
            <a:avLst/>
          </a:prstGeom>
          <a:noFill/>
          <a:ln>
            <a:noFill/>
          </a:ln>
        </p:spPr>
        <p:txBody>
          <a:bodyPr spcFirstLastPara="1" wrap="square" lIns="92925" tIns="46450" rIns="92925" bIns="46450" anchor="t" anchorCtr="0">
            <a:noAutofit/>
          </a:bodyPr>
          <a:lstStyle/>
          <a:p>
            <a:pPr marL="0" lvl="0" indent="0" algn="l" rtl="0">
              <a:lnSpc>
                <a:spcPct val="100000"/>
              </a:lnSpc>
              <a:spcBef>
                <a:spcPts val="0"/>
              </a:spcBef>
              <a:spcAft>
                <a:spcPts val="0"/>
              </a:spcAft>
              <a:buSzPts val="1400"/>
              <a:buNone/>
            </a:pPr>
            <a:r>
              <a:rPr lang="en-US" dirty="0"/>
              <a:t>Ensure that a “Y” or an “N” is selected in the ‘Contributing’ column.</a:t>
            </a:r>
            <a:endParaRPr dirty="0"/>
          </a:p>
        </p:txBody>
      </p:sp>
      <p:sp>
        <p:nvSpPr>
          <p:cNvPr id="128" name="Google Shape;128;g74395fbb9e_0_36:notes"/>
          <p:cNvSpPr txBox="1">
            <a:spLocks noGrp="1"/>
          </p:cNvSpPr>
          <p:nvPr>
            <p:ph type="sldNum" idx="12"/>
          </p:nvPr>
        </p:nvSpPr>
        <p:spPr>
          <a:xfrm>
            <a:off x="3956551" y="8817905"/>
            <a:ext cx="3026700" cy="465900"/>
          </a:xfrm>
          <a:prstGeom prst="rect">
            <a:avLst/>
          </a:prstGeom>
          <a:noFill/>
          <a:ln>
            <a:noFill/>
          </a:ln>
        </p:spPr>
        <p:txBody>
          <a:bodyPr spcFirstLastPara="1" wrap="square" lIns="92925" tIns="46450" rIns="92925" bIns="46450"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extLst>
      <p:ext uri="{BB962C8B-B14F-4D97-AF65-F5344CB8AC3E}">
        <p14:creationId xmlns:p14="http://schemas.microsoft.com/office/powerpoint/2010/main" val="3642926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a4f2b422b_0_61: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7a4f2b422b_0_61:notes"/>
          <p:cNvSpPr txBox="1">
            <a:spLocks noGrp="1"/>
          </p:cNvSpPr>
          <p:nvPr>
            <p:ph type="body" idx="1"/>
          </p:nvPr>
        </p:nvSpPr>
        <p:spPr>
          <a:xfrm>
            <a:off x="698500" y="4467781"/>
            <a:ext cx="5588100" cy="3655500"/>
          </a:xfrm>
          <a:prstGeom prst="rect">
            <a:avLst/>
          </a:prstGeom>
          <a:noFill/>
          <a:ln>
            <a:noFill/>
          </a:ln>
        </p:spPr>
        <p:txBody>
          <a:bodyPr spcFirstLastPara="1" wrap="square" lIns="92925" tIns="46450" rIns="92925" bIns="46450" anchor="t" anchorCtr="0">
            <a:noAutofit/>
          </a:bodyPr>
          <a:lstStyle/>
          <a:p>
            <a:pPr marL="0" lvl="0" indent="0" algn="l" rtl="0">
              <a:lnSpc>
                <a:spcPct val="100000"/>
              </a:lnSpc>
              <a:spcBef>
                <a:spcPts val="0"/>
              </a:spcBef>
              <a:spcAft>
                <a:spcPts val="0"/>
              </a:spcAft>
              <a:buSzPts val="1400"/>
              <a:buNone/>
            </a:pPr>
            <a:endParaRPr/>
          </a:p>
        </p:txBody>
      </p:sp>
      <p:sp>
        <p:nvSpPr>
          <p:cNvPr id="137" name="Google Shape;137;g7a4f2b422b_0_61:notes"/>
          <p:cNvSpPr txBox="1">
            <a:spLocks noGrp="1"/>
          </p:cNvSpPr>
          <p:nvPr>
            <p:ph type="sldNum" idx="12"/>
          </p:nvPr>
        </p:nvSpPr>
        <p:spPr>
          <a:xfrm>
            <a:off x="3956551" y="8817905"/>
            <a:ext cx="3026700" cy="465900"/>
          </a:xfrm>
          <a:prstGeom prst="rect">
            <a:avLst/>
          </a:prstGeom>
          <a:noFill/>
          <a:ln>
            <a:noFill/>
          </a:ln>
        </p:spPr>
        <p:txBody>
          <a:bodyPr spcFirstLastPara="1" wrap="square" lIns="92925" tIns="46450" rIns="92925" bIns="464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595a8ad0e_0_117: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7595a8ad0e_0_117:notes"/>
          <p:cNvSpPr txBox="1">
            <a:spLocks noGrp="1"/>
          </p:cNvSpPr>
          <p:nvPr>
            <p:ph type="body" idx="1"/>
          </p:nvPr>
        </p:nvSpPr>
        <p:spPr>
          <a:xfrm>
            <a:off x="698500" y="4467781"/>
            <a:ext cx="5588100" cy="3655500"/>
          </a:xfrm>
          <a:prstGeom prst="rect">
            <a:avLst/>
          </a:prstGeom>
          <a:noFill/>
          <a:ln>
            <a:noFill/>
          </a:ln>
        </p:spPr>
        <p:txBody>
          <a:bodyPr spcFirstLastPara="1" wrap="square" lIns="92925" tIns="46450" rIns="92925" bIns="46450" anchor="t" anchorCtr="0">
            <a:noAutofit/>
          </a:bodyPr>
          <a:lstStyle/>
          <a:p>
            <a:pPr marL="0" lvl="0" indent="0" algn="l" rtl="0">
              <a:lnSpc>
                <a:spcPct val="100000"/>
              </a:lnSpc>
              <a:spcBef>
                <a:spcPts val="0"/>
              </a:spcBef>
              <a:spcAft>
                <a:spcPts val="0"/>
              </a:spcAft>
              <a:buSzPts val="1400"/>
              <a:buNone/>
            </a:pPr>
            <a:endParaRPr dirty="0"/>
          </a:p>
        </p:txBody>
      </p:sp>
      <p:sp>
        <p:nvSpPr>
          <p:cNvPr id="209" name="Google Shape;209;g7595a8ad0e_0_117:notes"/>
          <p:cNvSpPr txBox="1">
            <a:spLocks noGrp="1"/>
          </p:cNvSpPr>
          <p:nvPr>
            <p:ph type="sldNum" idx="12"/>
          </p:nvPr>
        </p:nvSpPr>
        <p:spPr>
          <a:xfrm>
            <a:off x="3956551" y="8817905"/>
            <a:ext cx="3026700" cy="465900"/>
          </a:xfrm>
          <a:prstGeom prst="rect">
            <a:avLst/>
          </a:prstGeom>
          <a:noFill/>
          <a:ln>
            <a:noFill/>
          </a:ln>
        </p:spPr>
        <p:txBody>
          <a:bodyPr spcFirstLastPara="1" wrap="square" lIns="92925" tIns="46450" rIns="92925" bIns="46450" anchor="b" anchorCtr="0">
            <a:noAutofit/>
          </a:bodyPr>
          <a:lstStyle/>
          <a:p>
            <a:pPr marL="0" lvl="0" indent="0" algn="r" rtl="0">
              <a:lnSpc>
                <a:spcPct val="100000"/>
              </a:lnSpc>
              <a:spcBef>
                <a:spcPts val="0"/>
              </a:spcBef>
              <a:spcAft>
                <a:spcPts val="0"/>
              </a:spcAft>
              <a:buSzPts val="1400"/>
              <a:buNone/>
            </a:pPr>
            <a:fld id="{00000000-1234-1234-1234-123412341234}" type="slidenum">
              <a:rPr lang="en-US"/>
              <a:t>70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5:notes"/>
          <p:cNvSpPr txBox="1">
            <a:spLocks noGrp="1"/>
          </p:cNvSpPr>
          <p:nvPr>
            <p:ph type="body" idx="1"/>
          </p:nvPr>
        </p:nvSpPr>
        <p:spPr>
          <a:xfrm>
            <a:off x="698500" y="4467780"/>
            <a:ext cx="5588000" cy="3655457"/>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dirty="0"/>
          </a:p>
        </p:txBody>
      </p:sp>
      <p:sp>
        <p:nvSpPr>
          <p:cNvPr id="261" name="Google Shape;261;p5: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6e00ecd5b9_0_24: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6e00ecd5b9_0_24:notes"/>
          <p:cNvSpPr txBox="1">
            <a:spLocks noGrp="1"/>
          </p:cNvSpPr>
          <p:nvPr>
            <p:ph type="body" idx="1"/>
          </p:nvPr>
        </p:nvSpPr>
        <p:spPr>
          <a:xfrm>
            <a:off x="698500" y="4467781"/>
            <a:ext cx="5588100" cy="3655500"/>
          </a:xfrm>
          <a:prstGeom prst="rect">
            <a:avLst/>
          </a:prstGeom>
        </p:spPr>
        <p:txBody>
          <a:bodyPr spcFirstLastPara="1" wrap="square" lIns="92925" tIns="46450" rIns="92925" bIns="46450" anchor="t" anchorCtr="0">
            <a:noAutofit/>
          </a:bodyPr>
          <a:lstStyle/>
          <a:p>
            <a:pPr marL="0" lvl="0" indent="0" algn="l" rtl="0">
              <a:spcBef>
                <a:spcPts val="0"/>
              </a:spcBef>
              <a:spcAft>
                <a:spcPts val="0"/>
              </a:spcAft>
              <a:buNone/>
            </a:pPr>
            <a:endParaRPr dirty="0"/>
          </a:p>
        </p:txBody>
      </p:sp>
      <p:sp>
        <p:nvSpPr>
          <p:cNvPr id="218" name="Google Shape;218;g6e00ecd5b9_0_24:notes"/>
          <p:cNvSpPr txBox="1">
            <a:spLocks noGrp="1"/>
          </p:cNvSpPr>
          <p:nvPr>
            <p:ph type="sldNum" idx="12"/>
          </p:nvPr>
        </p:nvSpPr>
        <p:spPr>
          <a:xfrm>
            <a:off x="3956551" y="8817905"/>
            <a:ext cx="3026700" cy="465900"/>
          </a:xfrm>
          <a:prstGeom prst="rect">
            <a:avLst/>
          </a:prstGeom>
        </p:spPr>
        <p:txBody>
          <a:bodyPr spcFirstLastPara="1" wrap="square" lIns="92925" tIns="46450" rIns="92925" bIns="46450"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71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6e00ecd5b9_0_32: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6e00ecd5b9_0_32:notes"/>
          <p:cNvSpPr txBox="1">
            <a:spLocks noGrp="1"/>
          </p:cNvSpPr>
          <p:nvPr>
            <p:ph type="body" idx="1"/>
          </p:nvPr>
        </p:nvSpPr>
        <p:spPr>
          <a:xfrm>
            <a:off x="698500" y="4467781"/>
            <a:ext cx="5588100" cy="3655500"/>
          </a:xfrm>
          <a:prstGeom prst="rect">
            <a:avLst/>
          </a:prstGeom>
        </p:spPr>
        <p:txBody>
          <a:bodyPr spcFirstLastPara="1" wrap="square" lIns="92925" tIns="46450" rIns="92925" bIns="46450" anchor="t" anchorCtr="0">
            <a:noAutofit/>
          </a:bodyPr>
          <a:lstStyle/>
          <a:p>
            <a:pPr marL="0" lvl="0" indent="0" algn="l" rtl="0">
              <a:spcBef>
                <a:spcPts val="0"/>
              </a:spcBef>
              <a:spcAft>
                <a:spcPts val="0"/>
              </a:spcAft>
              <a:buNone/>
            </a:pPr>
            <a:endParaRPr/>
          </a:p>
        </p:txBody>
      </p:sp>
      <p:sp>
        <p:nvSpPr>
          <p:cNvPr id="226" name="Google Shape;226;g6e00ecd5b9_0_32:notes"/>
          <p:cNvSpPr txBox="1">
            <a:spLocks noGrp="1"/>
          </p:cNvSpPr>
          <p:nvPr>
            <p:ph type="sldNum" idx="12"/>
          </p:nvPr>
        </p:nvSpPr>
        <p:spPr>
          <a:xfrm>
            <a:off x="3956551" y="8817905"/>
            <a:ext cx="3026700" cy="465900"/>
          </a:xfrm>
          <a:prstGeom prst="rect">
            <a:avLst/>
          </a:prstGeom>
        </p:spPr>
        <p:txBody>
          <a:bodyPr spcFirstLastPara="1" wrap="square" lIns="92925" tIns="46450" rIns="92925" bIns="46450"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72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74395fbb9e_0_128: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74395fbb9e_0_128:notes"/>
          <p:cNvSpPr txBox="1">
            <a:spLocks noGrp="1"/>
          </p:cNvSpPr>
          <p:nvPr>
            <p:ph type="body" idx="1"/>
          </p:nvPr>
        </p:nvSpPr>
        <p:spPr>
          <a:xfrm>
            <a:off x="698500" y="4467781"/>
            <a:ext cx="5588100" cy="3655500"/>
          </a:xfrm>
          <a:prstGeom prst="rect">
            <a:avLst/>
          </a:prstGeom>
          <a:noFill/>
          <a:ln>
            <a:noFill/>
          </a:ln>
        </p:spPr>
        <p:txBody>
          <a:bodyPr spcFirstLastPara="1" wrap="square" lIns="92925" tIns="46450" rIns="92925" bIns="46450" anchor="t" anchorCtr="0">
            <a:noAutofit/>
          </a:bodyPr>
          <a:lstStyle/>
          <a:p>
            <a:pPr marL="0" lvl="0" indent="0" algn="l" rtl="0">
              <a:lnSpc>
                <a:spcPct val="100000"/>
              </a:lnSpc>
              <a:spcBef>
                <a:spcPts val="0"/>
              </a:spcBef>
              <a:spcAft>
                <a:spcPts val="0"/>
              </a:spcAft>
              <a:buSzPts val="1400"/>
              <a:buNone/>
            </a:pPr>
            <a:endParaRPr sz="1000" dirty="0"/>
          </a:p>
        </p:txBody>
      </p:sp>
      <p:sp>
        <p:nvSpPr>
          <p:cNvPr id="234" name="Google Shape;234;g74395fbb9e_0_128:notes"/>
          <p:cNvSpPr txBox="1">
            <a:spLocks noGrp="1"/>
          </p:cNvSpPr>
          <p:nvPr>
            <p:ph type="sldNum" idx="12"/>
          </p:nvPr>
        </p:nvSpPr>
        <p:spPr>
          <a:xfrm>
            <a:off x="3956551" y="8817905"/>
            <a:ext cx="3026700" cy="465900"/>
          </a:xfrm>
          <a:prstGeom prst="rect">
            <a:avLst/>
          </a:prstGeom>
          <a:noFill/>
          <a:ln>
            <a:noFill/>
          </a:ln>
        </p:spPr>
        <p:txBody>
          <a:bodyPr spcFirstLastPara="1" wrap="square" lIns="92925" tIns="46450" rIns="92925" bIns="46450" anchor="b" anchorCtr="0">
            <a:noAutofit/>
          </a:bodyPr>
          <a:lstStyle/>
          <a:p>
            <a:pPr marL="0" lvl="0" indent="0" algn="r" rtl="0">
              <a:lnSpc>
                <a:spcPct val="100000"/>
              </a:lnSpc>
              <a:spcBef>
                <a:spcPts val="0"/>
              </a:spcBef>
              <a:spcAft>
                <a:spcPts val="0"/>
              </a:spcAft>
              <a:buSzPts val="1400"/>
              <a:buNone/>
            </a:pPr>
            <a:fld id="{00000000-1234-1234-1234-123412341234}" type="slidenum">
              <a:rPr lang="en-US"/>
              <a:t>73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6e00ecd5b9_0_40: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6e00ecd5b9_0_40:notes"/>
          <p:cNvSpPr txBox="1">
            <a:spLocks noGrp="1"/>
          </p:cNvSpPr>
          <p:nvPr>
            <p:ph type="body" idx="1"/>
          </p:nvPr>
        </p:nvSpPr>
        <p:spPr>
          <a:xfrm>
            <a:off x="698500" y="4467781"/>
            <a:ext cx="5588100" cy="3655500"/>
          </a:xfrm>
          <a:prstGeom prst="rect">
            <a:avLst/>
          </a:prstGeom>
        </p:spPr>
        <p:txBody>
          <a:bodyPr spcFirstLastPara="1" wrap="square" lIns="92925" tIns="46450" rIns="92925" bIns="46450" anchor="t" anchorCtr="0">
            <a:noAutofit/>
          </a:bodyPr>
          <a:lstStyle/>
          <a:p>
            <a:pPr marL="0" lvl="0" indent="0" algn="l" rtl="0">
              <a:spcBef>
                <a:spcPts val="0"/>
              </a:spcBef>
              <a:spcAft>
                <a:spcPts val="0"/>
              </a:spcAft>
              <a:buNone/>
            </a:pPr>
            <a:endParaRPr/>
          </a:p>
        </p:txBody>
      </p:sp>
      <p:sp>
        <p:nvSpPr>
          <p:cNvPr id="252" name="Google Shape;252;g6e00ecd5b9_0_40:notes"/>
          <p:cNvSpPr txBox="1">
            <a:spLocks noGrp="1"/>
          </p:cNvSpPr>
          <p:nvPr>
            <p:ph type="sldNum" idx="12"/>
          </p:nvPr>
        </p:nvSpPr>
        <p:spPr>
          <a:xfrm>
            <a:off x="3956551" y="8817905"/>
            <a:ext cx="3026700" cy="465900"/>
          </a:xfrm>
          <a:prstGeom prst="rect">
            <a:avLst/>
          </a:prstGeom>
        </p:spPr>
        <p:txBody>
          <a:bodyPr spcFirstLastPara="1" wrap="square" lIns="92925" tIns="46450" rIns="92925" bIns="46450"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74</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77</a:t>
            </a:fld>
            <a:endParaRPr lang="en-US"/>
          </a:p>
        </p:txBody>
      </p:sp>
    </p:spTree>
    <p:extLst>
      <p:ext uri="{BB962C8B-B14F-4D97-AF65-F5344CB8AC3E}">
        <p14:creationId xmlns:p14="http://schemas.microsoft.com/office/powerpoint/2010/main" val="22744503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a7b218ea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a7b218e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8395431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b365715933_1_19:notes"/>
          <p:cNvSpPr txBox="1">
            <a:spLocks noGrp="1"/>
          </p:cNvSpPr>
          <p:nvPr>
            <p:ph type="body" idx="1"/>
          </p:nvPr>
        </p:nvSpPr>
        <p:spPr>
          <a:xfrm>
            <a:off x="698500" y="4467780"/>
            <a:ext cx="5588100" cy="36555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dirty="0"/>
          </a:p>
        </p:txBody>
      </p:sp>
      <p:sp>
        <p:nvSpPr>
          <p:cNvPr id="320" name="Google Shape;320;gb365715933_1_19: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24961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15: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Google Shape;682;p15:notes"/>
          <p:cNvSpPr txBox="1">
            <a:spLocks noGrp="1"/>
          </p:cNvSpPr>
          <p:nvPr>
            <p:ph type="body" idx="1"/>
          </p:nvPr>
        </p:nvSpPr>
        <p:spPr>
          <a:xfrm>
            <a:off x="698500" y="4467780"/>
            <a:ext cx="5588000" cy="3655457"/>
          </a:xfrm>
          <a:prstGeom prst="rect">
            <a:avLst/>
          </a:prstGeom>
          <a:noFill/>
          <a:ln>
            <a:noFill/>
          </a:ln>
        </p:spPr>
        <p:txBody>
          <a:bodyPr spcFirstLastPara="1" wrap="square" lIns="92950" tIns="46475" rIns="92950" bIns="46475" anchor="t" anchorCtr="0">
            <a:noAutofit/>
          </a:bodyPr>
          <a:lstStyle/>
          <a:p>
            <a:pPr marL="457200" marR="0" lvl="0" indent="-228600" algn="l" rtl="0">
              <a:lnSpc>
                <a:spcPct val="100000"/>
              </a:lnSpc>
              <a:spcBef>
                <a:spcPts val="0"/>
              </a:spcBef>
              <a:spcAft>
                <a:spcPts val="0"/>
              </a:spcAft>
              <a:buSzPts val="1400"/>
              <a:buNone/>
            </a:pPr>
            <a:endParaRPr/>
          </a:p>
        </p:txBody>
      </p:sp>
      <p:sp>
        <p:nvSpPr>
          <p:cNvPr id="683" name="Google Shape;683;p15:notes"/>
          <p:cNvSpPr txBox="1">
            <a:spLocks noGrp="1"/>
          </p:cNvSpPr>
          <p:nvPr>
            <p:ph type="sldNum" idx="12"/>
          </p:nvPr>
        </p:nvSpPr>
        <p:spPr>
          <a:xfrm>
            <a:off x="3956551" y="8817905"/>
            <a:ext cx="3026833" cy="465796"/>
          </a:xfrm>
          <a:prstGeom prst="rect">
            <a:avLst/>
          </a:prstGeom>
          <a:noFill/>
          <a:ln>
            <a:noFill/>
          </a:ln>
        </p:spPr>
        <p:txBody>
          <a:bodyPr spcFirstLastPara="1" wrap="square" lIns="92950" tIns="46475" rIns="92950" bIns="46475" anchor="b" anchorCtr="0">
            <a:noAutofit/>
          </a:bodyPr>
          <a:lstStyle/>
          <a:p>
            <a:pPr marL="0" lvl="0" indent="0" algn="l" rtl="0">
              <a:lnSpc>
                <a:spcPct val="100000"/>
              </a:lnSpc>
              <a:spcBef>
                <a:spcPts val="0"/>
              </a:spcBef>
              <a:spcAft>
                <a:spcPts val="0"/>
              </a:spcAft>
              <a:buNone/>
            </a:pPr>
            <a:fld id="{00000000-1234-1234-1234-123412341234}" type="slidenum">
              <a:rPr lang="en-US"/>
              <a:t>80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6:notes"/>
          <p:cNvSpPr txBox="1">
            <a:spLocks noGrp="1"/>
          </p:cNvSpPr>
          <p:nvPr>
            <p:ph type="body" idx="1"/>
          </p:nvPr>
        </p:nvSpPr>
        <p:spPr>
          <a:xfrm>
            <a:off x="698500" y="4467780"/>
            <a:ext cx="5588000" cy="3655457"/>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dirty="0"/>
          </a:p>
        </p:txBody>
      </p:sp>
      <p:sp>
        <p:nvSpPr>
          <p:cNvPr id="290" name="Google Shape;290;p6: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702bed07ac_2_135: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702bed07ac_2_135:notes"/>
          <p:cNvSpPr txBox="1">
            <a:spLocks noGrp="1"/>
          </p:cNvSpPr>
          <p:nvPr>
            <p:ph type="body" idx="1"/>
          </p:nvPr>
        </p:nvSpPr>
        <p:spPr>
          <a:xfrm>
            <a:off x="698500" y="4467780"/>
            <a:ext cx="5588000" cy="3655457"/>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34" name="Google Shape;234;g702bed07ac_2_135:notes"/>
          <p:cNvSpPr txBox="1">
            <a:spLocks noGrp="1"/>
          </p:cNvSpPr>
          <p:nvPr>
            <p:ph type="sldNum" idx="12"/>
          </p:nvPr>
        </p:nvSpPr>
        <p:spPr>
          <a:xfrm>
            <a:off x="3956551" y="8817905"/>
            <a:ext cx="3026833" cy="465796"/>
          </a:xfrm>
          <a:prstGeom prst="rect">
            <a:avLst/>
          </a:prstGeom>
          <a:noFill/>
          <a:ln>
            <a:noFill/>
          </a:ln>
        </p:spPr>
        <p:txBody>
          <a:bodyPr spcFirstLastPara="1" wrap="square" lIns="92950" tIns="46475" rIns="92950" bIns="464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10</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8:notes"/>
          <p:cNvSpPr txBox="1">
            <a:spLocks noGrp="1"/>
          </p:cNvSpPr>
          <p:nvPr>
            <p:ph type="body" idx="1"/>
          </p:nvPr>
        </p:nvSpPr>
        <p:spPr>
          <a:xfrm>
            <a:off x="698500" y="4467780"/>
            <a:ext cx="5588000" cy="3655457"/>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15000"/>
              </a:lnSpc>
              <a:spcBef>
                <a:spcPts val="1200"/>
              </a:spcBef>
              <a:spcAft>
                <a:spcPts val="0"/>
              </a:spcAft>
              <a:buClr>
                <a:schemeClr val="dk1"/>
              </a:buClr>
              <a:buSzPts val="1100"/>
              <a:buFont typeface="Arial"/>
              <a:buNone/>
            </a:pPr>
            <a:endParaRPr dirty="0"/>
          </a:p>
          <a:p>
            <a:pPr marL="0" lvl="0" indent="0" algn="l" rtl="0">
              <a:lnSpc>
                <a:spcPct val="100000"/>
              </a:lnSpc>
              <a:spcBef>
                <a:spcPts val="1200"/>
              </a:spcBef>
              <a:spcAft>
                <a:spcPts val="0"/>
              </a:spcAft>
              <a:buSzPts val="1400"/>
              <a:buNone/>
            </a:pPr>
            <a:endParaRPr dirty="0"/>
          </a:p>
        </p:txBody>
      </p:sp>
      <p:sp>
        <p:nvSpPr>
          <p:cNvPr id="305" name="Google Shape;305;p8: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b495f8a397_0_8: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b495f8a397_0_8:notes"/>
          <p:cNvSpPr txBox="1">
            <a:spLocks noGrp="1"/>
          </p:cNvSpPr>
          <p:nvPr>
            <p:ph type="body" idx="1"/>
          </p:nvPr>
        </p:nvSpPr>
        <p:spPr>
          <a:xfrm>
            <a:off x="698500" y="4467780"/>
            <a:ext cx="5588100" cy="3655500"/>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r>
              <a:rPr lang="en-US" dirty="0"/>
              <a:t>Development Phase (data analysis and reflection, engaging stakeholders in that process, writing the plan)</a:t>
            </a:r>
            <a:endParaRPr dirty="0"/>
          </a:p>
          <a:p>
            <a:pPr marL="0" lvl="0" indent="0" algn="l" rtl="0">
              <a:spcBef>
                <a:spcPts val="0"/>
              </a:spcBef>
              <a:spcAft>
                <a:spcPts val="0"/>
              </a:spcAft>
              <a:buNone/>
            </a:pPr>
            <a:r>
              <a:rPr lang="en-US" dirty="0"/>
              <a:t>Adoption Phase (hearing, adoption meeting, local indicator presentation)</a:t>
            </a:r>
            <a:endParaRPr dirty="0"/>
          </a:p>
          <a:p>
            <a:pPr marL="0" lvl="0" indent="0" algn="l" rtl="0">
              <a:spcBef>
                <a:spcPts val="0"/>
              </a:spcBef>
              <a:spcAft>
                <a:spcPts val="0"/>
              </a:spcAft>
              <a:buNone/>
            </a:pPr>
            <a:r>
              <a:rPr lang="en-US" dirty="0"/>
              <a:t>Review and Approval Phase (COE/CDE reviews the plan, makes recs, approves plan assuming it meets requirements)</a:t>
            </a:r>
            <a:endParaRPr dirty="0"/>
          </a:p>
          <a:p>
            <a:pPr marL="0" lvl="0" indent="0" algn="l" rtl="0">
              <a:spcBef>
                <a:spcPts val="0"/>
              </a:spcBef>
              <a:spcAft>
                <a:spcPts val="0"/>
              </a:spcAft>
              <a:buNone/>
            </a:pPr>
            <a:r>
              <a:rPr lang="en-US" dirty="0"/>
              <a:t>Implementation Phase (LEA is actually implementing plan)</a:t>
            </a:r>
            <a:endParaRPr dirty="0"/>
          </a:p>
        </p:txBody>
      </p:sp>
      <p:sp>
        <p:nvSpPr>
          <p:cNvPr id="298" name="Google Shape;298;gb495f8a397_0_8:notes"/>
          <p:cNvSpPr txBox="1">
            <a:spLocks noGrp="1"/>
          </p:cNvSpPr>
          <p:nvPr>
            <p:ph type="sldNum" idx="12"/>
          </p:nvPr>
        </p:nvSpPr>
        <p:spPr>
          <a:xfrm>
            <a:off x="3956551" y="8817905"/>
            <a:ext cx="3026700" cy="465900"/>
          </a:xfrm>
          <a:prstGeom prst="rect">
            <a:avLst/>
          </a:prstGeom>
        </p:spPr>
        <p:txBody>
          <a:bodyPr spcFirstLastPara="1" wrap="square" lIns="92950" tIns="46475" rIns="92950" bIns="464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14</a:t>
            </a:fld>
            <a:endParaRPr lang="en-US"/>
          </a:p>
        </p:txBody>
      </p:sp>
    </p:spTree>
    <p:extLst>
      <p:ext uri="{BB962C8B-B14F-4D97-AF65-F5344CB8AC3E}">
        <p14:creationId xmlns:p14="http://schemas.microsoft.com/office/powerpoint/2010/main" val="1722830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Responsive to stakeholder feedback</a:t>
            </a:r>
          </a:p>
          <a:p>
            <a:r>
              <a:rPr lang="en-US" dirty="0"/>
              <a:t>RaDene</a:t>
            </a:r>
          </a:p>
        </p:txBody>
      </p:sp>
      <p:sp>
        <p:nvSpPr>
          <p:cNvPr id="4" name="Slide Number Placeholder 3"/>
          <p:cNvSpPr>
            <a:spLocks noGrp="1"/>
          </p:cNvSpPr>
          <p:nvPr>
            <p:ph type="sldNum" sz="quarter" idx="5"/>
          </p:nvPr>
        </p:nvSpPr>
        <p:spPr/>
        <p:txBody>
          <a:bodyPr/>
          <a:lstStyle/>
          <a:p>
            <a:fld id="{C4DE2599-B6DD-4604-94C4-ECDEF8D6962A}" type="slidenum">
              <a:rPr lang="en-US" smtClean="0"/>
              <a:t>17</a:t>
            </a:fld>
            <a:endParaRPr lang="en-US"/>
          </a:p>
        </p:txBody>
      </p:sp>
    </p:spTree>
    <p:extLst>
      <p:ext uri="{BB962C8B-B14F-4D97-AF65-F5344CB8AC3E}">
        <p14:creationId xmlns:p14="http://schemas.microsoft.com/office/powerpoint/2010/main" val="2932837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7" name="Rectangle 6"/>
          <p:cNvSpPr/>
          <p:nvPr/>
        </p:nvSpPr>
        <p:spPr>
          <a:xfrm>
            <a:off x="3175" y="6418741"/>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8" name="Rectangle 7"/>
          <p:cNvSpPr/>
          <p:nvPr/>
        </p:nvSpPr>
        <p:spPr>
          <a:xfrm>
            <a:off x="0" y="635096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1097280" y="6506339"/>
            <a:ext cx="9985898" cy="261610"/>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1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Tony Thurmond, </a:t>
            </a:r>
            <a:r>
              <a:rPr kumimoji="0" lang="en-US" altLang="en-US"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State Superintendent of Public Instruction				        California Department of Education</a:t>
            </a:r>
            <a:endParaRPr kumimoji="0" lang="en-US" alt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8074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82633" y="374073"/>
            <a:ext cx="3507971" cy="2506286"/>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6519793-518F-4E40-8F9C-5D996A53D7DA}" type="datetime1">
              <a:rPr lang="en-US" smtClean="0"/>
              <a:t>2/9/2021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E47FE53-EBF0-4DA7-9D9D-CC1C3A20F3CB}" type="slidenum">
              <a:rPr lang="en-US" smtClean="0"/>
              <a:t>‹#›</a:t>
            </a:fld>
            <a:endParaRPr lang="en-US"/>
          </a:p>
        </p:txBody>
      </p:sp>
      <p:pic>
        <p:nvPicPr>
          <p:cNvPr id="12" name="Picture 11"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3255974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Four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9" name="Content Placeholder 8">
            <a:extLst>
              <a:ext uri="{FF2B5EF4-FFF2-40B4-BE49-F238E27FC236}">
                <a16:creationId xmlns:a16="http://schemas.microsoft.com/office/drawing/2014/main" id="{0E41EA04-D529-47B8-946F-6CD08757EAB6}"/>
              </a:ext>
            </a:extLst>
          </p:cNvPr>
          <p:cNvSpPr>
            <a:spLocks noGrp="1"/>
          </p:cNvSpPr>
          <p:nvPr>
            <p:ph sz="quarter" idx="13"/>
          </p:nvPr>
        </p:nvSpPr>
        <p:spPr>
          <a:xfrm>
            <a:off x="1096963" y="1846263"/>
            <a:ext cx="2351087" cy="21431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half" idx="1"/>
          </p:nvPr>
        </p:nvSpPr>
        <p:spPr>
          <a:xfrm>
            <a:off x="3569550" y="1845734"/>
            <a:ext cx="7586129" cy="2144375"/>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9">
            <a:extLst>
              <a:ext uri="{FF2B5EF4-FFF2-40B4-BE49-F238E27FC236}">
                <a16:creationId xmlns:a16="http://schemas.microsoft.com/office/drawing/2014/main" id="{5A07CBC1-975F-41AD-849D-87662FA7AF96}"/>
              </a:ext>
            </a:extLst>
          </p:cNvPr>
          <p:cNvSpPr>
            <a:spLocks noGrp="1"/>
          </p:cNvSpPr>
          <p:nvPr>
            <p:ph sz="quarter" idx="14"/>
          </p:nvPr>
        </p:nvSpPr>
        <p:spPr>
          <a:xfrm>
            <a:off x="1096962" y="4098291"/>
            <a:ext cx="2351087" cy="21431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569550" y="4098483"/>
            <a:ext cx="7586130" cy="214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20453334-D8E5-427C-A36B-C6955A6F8EE4}" type="datetime1">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4016261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00481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4675"/>
          <a:stretch/>
        </p:blipFill>
        <p:spPr>
          <a:xfrm>
            <a:off x="440575" y="5685855"/>
            <a:ext cx="3333404" cy="666750"/>
          </a:xfrm>
          <a:prstGeom prst="rect">
            <a:avLst/>
          </a:prstGeom>
        </p:spPr>
      </p:pic>
      <p:sp>
        <p:nvSpPr>
          <p:cNvPr id="8" name="Rectangle 7"/>
          <p:cNvSpPr/>
          <p:nvPr/>
        </p:nvSpPr>
        <p:spPr>
          <a:xfrm>
            <a:off x="15" y="6342629"/>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440575" y="6498595"/>
            <a:ext cx="10642603" cy="261610"/>
          </a:xfrm>
          <a:prstGeom prst="rect">
            <a:avLst/>
          </a:prstGeom>
        </p:spPr>
        <p:txBody>
          <a:bodyPr wrap="square">
            <a:spAutoFit/>
          </a:bodyPr>
          <a:lstStyle/>
          <a:p>
            <a:pPr marL="0" marR="0" lvl="0" indent="0" algn="l" defTabSz="914400" rtl="0" eaLnBrk="0" fontAlgn="base" latinLnBrk="0" hangingPunct="0">
              <a:lnSpc>
                <a:spcPct val="100000"/>
              </a:lnSpc>
              <a:spcBef>
                <a:spcPts val="800"/>
              </a:spcBef>
              <a:spcAft>
                <a:spcPct val="0"/>
              </a:spcAft>
              <a:buClrTx/>
              <a:buSzTx/>
              <a:buFontTx/>
              <a:buNone/>
              <a:tabLst/>
              <a:defRPr/>
            </a:pPr>
            <a:r>
              <a:rPr kumimoji="0" lang="en-US" altLang="en-US"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Tony Thurmond, State Superintendent of Public Instruction</a:t>
            </a:r>
            <a:endParaRPr kumimoji="0" lang="en-US" alt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248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16" name="Rectangle 15"/>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485502" y="758952"/>
            <a:ext cx="9152313"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2576943" y="4343400"/>
            <a:ext cx="898837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1" descr="Official Seal of the California Department of Educatio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1"/>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rgbClr val="070C51"/>
                </a:solidFill>
                <a:latin typeface="Arial" panose="020B0604020202020204" pitchFamily="34" charset="0"/>
              </a:rPr>
              <a:t>TONY</a:t>
            </a:r>
            <a:r>
              <a:rPr lang="en-US" altLang="en-US" sz="1200" b="1" baseline="0" dirty="0">
                <a:solidFill>
                  <a:srgbClr val="070C51"/>
                </a:solidFill>
                <a:latin typeface="Arial" panose="020B0604020202020204" pitchFamily="34" charset="0"/>
              </a:rPr>
              <a:t> THURMOND</a:t>
            </a:r>
            <a:br>
              <a:rPr lang="en-US" altLang="en-US" sz="1000" b="1"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State Superintendent </a:t>
            </a:r>
            <a:br>
              <a:rPr lang="en-US" altLang="en-US" sz="1000"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of Public Instruction</a:t>
            </a:r>
            <a:endParaRPr lang="en-US" altLang="en-US" sz="1000" dirty="0">
              <a:solidFill>
                <a:schemeClr val="tx2"/>
              </a:solidFill>
            </a:endParaRPr>
          </a:p>
        </p:txBody>
      </p:sp>
    </p:spTree>
    <p:extLst>
      <p:ext uri="{BB962C8B-B14F-4D97-AF65-F5344CB8AC3E}">
        <p14:creationId xmlns:p14="http://schemas.microsoft.com/office/powerpoint/2010/main" val="992142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4C90B67-6885-469D-949D-1C9F1EE9E27E}" type="datetime1">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825629" y="6456128"/>
            <a:ext cx="1312025" cy="365125"/>
          </a:xfrm>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396990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26003"/>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0FDFCEB-B372-4F20-BD96-6B4D373B272E}" type="datetime1">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7FE53-EBF0-4DA7-9D9D-CC1C3A20F3C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188217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3A627F1-849E-434A-A3D8-15CE90F0A870}" type="datetime1">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83660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708DC4A9-3440-444D-8243-280C898050D2}" type="datetime1">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1291907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A7D044-DB4F-4B3F-800A-815EC576BFC8}" type="datetime1">
              <a:rPr lang="en-US" smtClean="0"/>
              <a:t>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35039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1B784EE-D2B1-4D94-B10F-CCD5AE331CE3}" type="datetime1">
              <a:rPr lang="en-US" smtClean="0"/>
              <a:t>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271922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3"/>
            <a:ext cx="10058400" cy="4355561"/>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FCA0019-B7D2-409F-BCF9-2EABC8485E26}" type="datetime1">
              <a:rPr lang="en-US" smtClean="0"/>
              <a:t>2/9/2021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825629" y="6431189"/>
            <a:ext cx="1312025" cy="365125"/>
          </a:xfrm>
          <a:prstGeom prst="rect">
            <a:avLst/>
          </a:prstGeom>
        </p:spPr>
        <p:txBody>
          <a:bodyPr vert="horz" lIns="91440" tIns="45720" rIns="91440" bIns="45720" rtlCol="0" anchor="ctr"/>
          <a:lstStyle>
            <a:lvl1pPr algn="r">
              <a:defRPr sz="2400">
                <a:solidFill>
                  <a:srgbClr val="FFFFFF"/>
                </a:solidFill>
              </a:defRPr>
            </a:lvl1pPr>
          </a:lstStyle>
          <a:p>
            <a:fld id="{1E47FE53-EBF0-4DA7-9D9D-CC1C3A20F3CB}"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3240565278"/>
      </p:ext>
    </p:extLst>
  </p:cSld>
  <p:clrMap bg1="lt1" tx1="dk1" bg2="lt2" tx2="dk2" accent1="accent1" accent2="accent2" accent3="accent3" accent4="accent4" accent5="accent5" accent6="accent6" hlink="hlink" folHlink="folHlink"/>
  <p:sldLayoutIdLst>
    <p:sldLayoutId id="2147483701" r:id="rId1"/>
    <p:sldLayoutId id="2147483690" r:id="rId2"/>
    <p:sldLayoutId id="2147483700" r:id="rId3"/>
    <p:sldLayoutId id="2147483691" r:id="rId4"/>
    <p:sldLayoutId id="2147483692" r:id="rId5"/>
    <p:sldLayoutId id="2147483693" r:id="rId6"/>
    <p:sldLayoutId id="2147483699" r:id="rId7"/>
    <p:sldLayoutId id="2147483694" r:id="rId8"/>
    <p:sldLayoutId id="2147483695" r:id="rId9"/>
    <p:sldLayoutId id="2147483697" r:id="rId10"/>
    <p:sldLayoutId id="2147483702" r:id="rId11"/>
    <p:sldLayoutId id="2147483704"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176213" indent="-176213" algn="l" defTabSz="914400" rtl="0" eaLnBrk="1" latinLnBrk="0" hangingPunct="1">
        <a:lnSpc>
          <a:spcPct val="90000"/>
        </a:lnSpc>
        <a:spcBef>
          <a:spcPts val="1200"/>
        </a:spcBef>
        <a:spcAft>
          <a:spcPts val="200"/>
        </a:spcAft>
        <a:buClrTx/>
        <a:buSzPct val="100000"/>
        <a:buFont typeface="Arial" panose="020B0604020202020204" pitchFamily="34" charset="0"/>
        <a:buChar char="•"/>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e.ca.gov/fg/aa/lc/documents/tues2stake2122lcap.pptx" TargetMode="External"/><Relationship Id="rId2" Type="http://schemas.openxmlformats.org/officeDocument/2006/relationships/hyperlink" Target="https://www.cde.ca.gov/fg/aa/lc/documents/tues2introlcff.pptx"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ca.gov/re/lc/documents/lcapexpendituretable.xlsx" TargetMode="External"/><Relationship Id="rId2" Type="http://schemas.openxmlformats.org/officeDocument/2006/relationships/hyperlink" Target="https://www.cde.ca.gov/re/lc/documents/lcaptemplate2020rev.docx" TargetMode="External"/><Relationship Id="rId1" Type="http://schemas.openxmlformats.org/officeDocument/2006/relationships/slideLayout" Target="../slideLayouts/slideLayout4.xml"/><Relationship Id="rId4" Type="http://schemas.openxmlformats.org/officeDocument/2006/relationships/hyperlink" Target="https://www.cde.ca.gov/re/lc/documents/lcapannuupd2021rev.docx"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hyperlink" Target="https://www.cde.ca.gov/fg/aa/lc/documents/tues2stake2122lcap.pptx"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hyperlink" Target="https://www.cde.ca.gov/fg/aa/lc/documents/thurs3datalcap1.pptx" TargetMode="Externa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hyperlink" Target="https://www.cde.ca.gov/fg/aa/lc/documents/thurs3incrorimpr.pptx" TargetMode="Externa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slide" Target="slide81.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hyperlink" Target="mailto:LCFF@cde.ca.gov"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hyperlink" Target="https://www.cde.ca.gov/fg/aa/lc/tuesdaysat2.asp"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a:t>Template and Instructions</a:t>
            </a:r>
          </a:p>
        </p:txBody>
      </p:sp>
      <p:sp>
        <p:nvSpPr>
          <p:cNvPr id="3" name="Subtitle 2"/>
          <p:cNvSpPr>
            <a:spLocks noGrp="1"/>
          </p:cNvSpPr>
          <p:nvPr>
            <p:ph type="subTitle" idx="1"/>
          </p:nvPr>
        </p:nvSpPr>
        <p:spPr>
          <a:xfrm>
            <a:off x="2485501" y="4455620"/>
            <a:ext cx="9155085" cy="1643427"/>
          </a:xfrm>
        </p:spPr>
        <p:txBody>
          <a:bodyPr/>
          <a:lstStyle/>
          <a:p>
            <a:r>
              <a:rPr lang="en-US" dirty="0"/>
              <a:t>The Template and Instructions for the Annual Update and Local Control and Accountability Plan Templates</a:t>
            </a:r>
          </a:p>
          <a:p>
            <a:r>
              <a:rPr lang="en-US"/>
              <a:t>February 2, 2021</a:t>
            </a:r>
            <a:endParaRPr lang="en-US" dirty="0"/>
          </a:p>
        </p:txBody>
      </p:sp>
    </p:spTree>
    <p:extLst>
      <p:ext uri="{BB962C8B-B14F-4D97-AF65-F5344CB8AC3E}">
        <p14:creationId xmlns:p14="http://schemas.microsoft.com/office/powerpoint/2010/main" val="373912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g702bed07ac_2_135"/>
          <p:cNvSpPr txBox="1">
            <a:spLocks noGrp="1"/>
          </p:cNvSpPr>
          <p:nvPr>
            <p:ph type="title"/>
          </p:nvPr>
        </p:nvSpPr>
        <p:spPr/>
        <p:txBody>
          <a:bodyPr/>
          <a:lstStyle/>
          <a:p>
            <a:pPr lvl="0"/>
            <a:r>
              <a:rPr lang="en-US" dirty="0"/>
              <a:t>Reminders</a:t>
            </a:r>
          </a:p>
        </p:txBody>
      </p:sp>
      <p:sp>
        <p:nvSpPr>
          <p:cNvPr id="236" name="Google Shape;236;g702bed07ac_2_135"/>
          <p:cNvSpPr txBox="1">
            <a:spLocks noGrp="1"/>
          </p:cNvSpPr>
          <p:nvPr>
            <p:ph type="body" idx="1"/>
          </p:nvPr>
        </p:nvSpPr>
        <p:spPr/>
        <p:txBody>
          <a:bodyPr/>
          <a:lstStyle/>
          <a:p>
            <a:pPr lvl="0"/>
            <a:r>
              <a:rPr lang="en-US" dirty="0"/>
              <a:t>The prompts in the LCAP Template are required to be written in a way that is understandable and accessible to parents. </a:t>
            </a:r>
          </a:p>
          <a:p>
            <a:pPr lvl="0"/>
            <a:r>
              <a:rPr lang="en-US" dirty="0"/>
              <a:t>The Instructions provide technical information for local educational agencies (LEAs) to complete the template properly.</a:t>
            </a:r>
          </a:p>
          <a:p>
            <a:pPr lvl="1"/>
            <a:r>
              <a:rPr lang="en-US" dirty="0"/>
              <a:t>Instructions have the full force of the law and supersede the prompts.</a:t>
            </a:r>
          </a:p>
          <a:p>
            <a:pPr lvl="1"/>
            <a:r>
              <a:rPr lang="en-US" dirty="0"/>
              <a:t>LCAP approval criteria include adherence to the template</a:t>
            </a:r>
          </a:p>
          <a:p>
            <a:pPr lvl="1"/>
            <a:r>
              <a:rPr lang="en-US" dirty="0"/>
              <a:t>Instructions are part of the template and must be included when posting the LCAP</a:t>
            </a:r>
          </a:p>
        </p:txBody>
      </p:sp>
      <p:sp>
        <p:nvSpPr>
          <p:cNvPr id="237" name="Google Shape;237;g702bed07ac_2_135"/>
          <p:cNvSpPr txBox="1">
            <a:spLocks noGrp="1"/>
          </p:cNvSpPr>
          <p:nvPr>
            <p:ph type="sldNum" idx="12"/>
          </p:nvPr>
        </p:nvSpPr>
        <p:spPr/>
        <p:txBody>
          <a:bodyPr/>
          <a:lstStyle/>
          <a:p>
            <a:pPr lvl="0"/>
            <a:fld id="{00000000-1234-1234-1234-123412341234}" type="slidenum">
              <a:rPr lang="en-US" smtClean="0"/>
              <a:pPr lvl="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976A5-4736-454B-9558-518E4A163575}"/>
              </a:ext>
            </a:extLst>
          </p:cNvPr>
          <p:cNvSpPr>
            <a:spLocks noGrp="1"/>
          </p:cNvSpPr>
          <p:nvPr>
            <p:ph type="title"/>
          </p:nvPr>
        </p:nvSpPr>
        <p:spPr/>
        <p:txBody>
          <a:bodyPr/>
          <a:lstStyle/>
          <a:p>
            <a:r>
              <a:rPr lang="en-US" dirty="0"/>
              <a:t>What Data Do We Use?</a:t>
            </a:r>
          </a:p>
        </p:txBody>
      </p:sp>
      <p:sp>
        <p:nvSpPr>
          <p:cNvPr id="3" name="Content Placeholder 2">
            <a:extLst>
              <a:ext uri="{FF2B5EF4-FFF2-40B4-BE49-F238E27FC236}">
                <a16:creationId xmlns:a16="http://schemas.microsoft.com/office/drawing/2014/main" id="{9E34F175-1950-4536-8F72-3BA297D33800}"/>
              </a:ext>
            </a:extLst>
          </p:cNvPr>
          <p:cNvSpPr>
            <a:spLocks noGrp="1"/>
          </p:cNvSpPr>
          <p:nvPr>
            <p:ph idx="1"/>
          </p:nvPr>
        </p:nvSpPr>
        <p:spPr/>
        <p:txBody>
          <a:bodyPr>
            <a:normAutofit/>
          </a:bodyPr>
          <a:lstStyle/>
          <a:p>
            <a:r>
              <a:rPr lang="en-US" dirty="0"/>
              <a:t>In the absence of state and local indicators within the California School Dashboard (Dashboard), LEAs will need to use </a:t>
            </a:r>
          </a:p>
          <a:p>
            <a:pPr lvl="1">
              <a:spcBef>
                <a:spcPts val="1200"/>
              </a:spcBef>
            </a:pPr>
            <a:r>
              <a:rPr lang="en-US" sz="2800" dirty="0"/>
              <a:t>available state data; </a:t>
            </a:r>
          </a:p>
          <a:p>
            <a:pPr lvl="1">
              <a:spcBef>
                <a:spcPts val="1200"/>
              </a:spcBef>
            </a:pPr>
            <a:r>
              <a:rPr lang="en-US" sz="2800" dirty="0"/>
              <a:t>available local data; and </a:t>
            </a:r>
          </a:p>
          <a:p>
            <a:pPr lvl="1">
              <a:spcBef>
                <a:spcPts val="1200"/>
              </a:spcBef>
            </a:pPr>
            <a:r>
              <a:rPr lang="en-US" sz="2800" dirty="0"/>
              <a:t>stakeholder input</a:t>
            </a:r>
          </a:p>
        </p:txBody>
      </p:sp>
      <p:sp>
        <p:nvSpPr>
          <p:cNvPr id="4" name="Slide Number Placeholder 3">
            <a:extLst>
              <a:ext uri="{FF2B5EF4-FFF2-40B4-BE49-F238E27FC236}">
                <a16:creationId xmlns:a16="http://schemas.microsoft.com/office/drawing/2014/main" id="{C36B5FD5-ED53-4956-8779-678C6B10E3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7FE53-EBF0-4DA7-9D9D-CC1C3A20F3CB}" type="slidenum">
              <a:rPr kumimoji="0" lang="en-US"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883134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8"/>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dirty="0"/>
              <a:t>Approval Criteria</a:t>
            </a:r>
            <a:endParaRPr dirty="0"/>
          </a:p>
        </p:txBody>
      </p:sp>
      <p:sp>
        <p:nvSpPr>
          <p:cNvPr id="308" name="Google Shape;308;p8"/>
          <p:cNvSpPr txBox="1">
            <a:spLocks noGrp="1"/>
          </p:cNvSpPr>
          <p:nvPr>
            <p:ph idx="1"/>
          </p:nvPr>
        </p:nvSpPr>
        <p:spPr>
          <a:xfrm>
            <a:off x="1097279" y="1845733"/>
            <a:ext cx="10058399" cy="4355561"/>
          </a:xfrm>
          <a:prstGeom prst="rect">
            <a:avLst/>
          </a:prstGeom>
          <a:noFill/>
          <a:ln>
            <a:noFill/>
          </a:ln>
        </p:spPr>
        <p:txBody>
          <a:bodyPr spcFirstLastPara="1" wrap="square" lIns="45700" tIns="45700" rIns="45700" bIns="45700" anchor="t" anchorCtr="0">
            <a:normAutofit/>
          </a:bodyPr>
          <a:lstStyle/>
          <a:p>
            <a:pPr marL="76200" marR="0" lvl="0" indent="0" algn="l" rtl="0">
              <a:lnSpc>
                <a:spcPct val="90000"/>
              </a:lnSpc>
              <a:spcBef>
                <a:spcPts val="1200"/>
              </a:spcBef>
              <a:spcAft>
                <a:spcPts val="0"/>
              </a:spcAft>
              <a:buSzPts val="2400"/>
              <a:buNone/>
            </a:pPr>
            <a:r>
              <a:rPr lang="en-US" dirty="0"/>
              <a:t>For Districts and COEs</a:t>
            </a:r>
          </a:p>
          <a:p>
            <a:pPr marL="457200" marR="0" lvl="0" indent="-381000" algn="l" rtl="0">
              <a:lnSpc>
                <a:spcPct val="90000"/>
              </a:lnSpc>
              <a:spcBef>
                <a:spcPts val="1200"/>
              </a:spcBef>
              <a:spcAft>
                <a:spcPts val="0"/>
              </a:spcAft>
              <a:buSzPts val="2400"/>
              <a:buChar char="•"/>
            </a:pPr>
            <a:r>
              <a:rPr lang="en-US" dirty="0"/>
              <a:t>The LEA has adhered to the template </a:t>
            </a:r>
            <a:r>
              <a:rPr lang="en-US" b="1" dirty="0"/>
              <a:t>and</a:t>
            </a:r>
            <a:r>
              <a:rPr lang="en-US" dirty="0"/>
              <a:t> has followed the instructions for completing the template </a:t>
            </a:r>
            <a:endParaRPr dirty="0"/>
          </a:p>
          <a:p>
            <a:pPr marL="457200" marR="0" lvl="0" indent="-381000" algn="l" rtl="0">
              <a:lnSpc>
                <a:spcPct val="90000"/>
              </a:lnSpc>
              <a:spcBef>
                <a:spcPts val="1200"/>
              </a:spcBef>
              <a:spcAft>
                <a:spcPts val="0"/>
              </a:spcAft>
              <a:buSzPts val="2400"/>
              <a:buChar char="•"/>
            </a:pPr>
            <a:r>
              <a:rPr lang="en-US" dirty="0"/>
              <a:t>The LEA budget for the fiscal year includes expenditures that are sufficient to implement the actions in the LCAP</a:t>
            </a:r>
            <a:endParaRPr dirty="0"/>
          </a:p>
          <a:p>
            <a:pPr marL="457200" marR="0" lvl="0" indent="-381000" algn="l" rtl="0">
              <a:lnSpc>
                <a:spcPct val="90000"/>
              </a:lnSpc>
              <a:spcBef>
                <a:spcPts val="1200"/>
              </a:spcBef>
              <a:spcAft>
                <a:spcPts val="0"/>
              </a:spcAft>
              <a:buSzPts val="2400"/>
              <a:buChar char="•"/>
            </a:pPr>
            <a:r>
              <a:rPr lang="en-US" dirty="0"/>
              <a:t>The LEA has demonstrated how it is meeting its requirement to increase or improve services for students who are low-income, English learners, or foster youth </a:t>
            </a:r>
            <a:endParaRPr dirty="0"/>
          </a:p>
        </p:txBody>
      </p:sp>
      <p:sp>
        <p:nvSpPr>
          <p:cNvPr id="309" name="Google Shape;309;p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12</a:t>
            </a:fld>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b495f8a397_0_8"/>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LCAP Process</a:t>
            </a:r>
            <a:endParaRPr dirty="0"/>
          </a:p>
        </p:txBody>
      </p:sp>
      <p:sp>
        <p:nvSpPr>
          <p:cNvPr id="301" name="Google Shape;301;gb495f8a397_0_8"/>
          <p:cNvSpPr txBox="1">
            <a:spLocks noGrp="1"/>
          </p:cNvSpPr>
          <p:nvPr>
            <p:ph sz="half" idx="1"/>
          </p:nvPr>
        </p:nvSpPr>
        <p:spPr>
          <a:xfrm>
            <a:off x="1036320" y="1845733"/>
            <a:ext cx="4998718" cy="4388811"/>
          </a:xfrm>
          <a:prstGeom prst="rect">
            <a:avLst/>
          </a:prstGeom>
        </p:spPr>
        <p:txBody>
          <a:bodyPr spcFirstLastPara="1" wrap="square" lIns="45700" tIns="45700" rIns="45700" bIns="45700" anchor="t" anchorCtr="0">
            <a:noAutofit/>
          </a:bodyPr>
          <a:lstStyle/>
          <a:p>
            <a:pPr marL="0" lvl="0" indent="0" algn="l" rtl="0">
              <a:spcBef>
                <a:spcPts val="0"/>
              </a:spcBef>
              <a:spcAft>
                <a:spcPts val="0"/>
              </a:spcAft>
              <a:buNone/>
            </a:pPr>
            <a:r>
              <a:rPr lang="en-US" dirty="0"/>
              <a:t>Development Phase</a:t>
            </a:r>
            <a:endParaRPr dirty="0"/>
          </a:p>
          <a:p>
            <a:pPr marL="457200" lvl="0" indent="-381000" algn="l" rtl="0">
              <a:spcBef>
                <a:spcPts val="0"/>
              </a:spcBef>
              <a:spcAft>
                <a:spcPts val="0"/>
              </a:spcAft>
              <a:buSzPts val="2400"/>
              <a:buChar char="-"/>
            </a:pPr>
            <a:r>
              <a:rPr lang="en-US" dirty="0"/>
              <a:t>Engaging stakeholders</a:t>
            </a:r>
            <a:endParaRPr dirty="0"/>
          </a:p>
          <a:p>
            <a:pPr marL="457200" lvl="0" indent="-381000" algn="l" rtl="0">
              <a:spcBef>
                <a:spcPts val="0"/>
              </a:spcBef>
              <a:spcAft>
                <a:spcPts val="0"/>
              </a:spcAft>
              <a:buSzPts val="2400"/>
              <a:buChar char="-"/>
            </a:pPr>
            <a:r>
              <a:rPr lang="en-US" dirty="0"/>
              <a:t>Data analysis and reflection process</a:t>
            </a:r>
            <a:endParaRPr dirty="0"/>
          </a:p>
          <a:p>
            <a:pPr marL="457200" lvl="0" indent="-381000" algn="l" rtl="0">
              <a:spcBef>
                <a:spcPts val="0"/>
              </a:spcBef>
              <a:spcAft>
                <a:spcPts val="0"/>
              </a:spcAft>
              <a:buSzPts val="2400"/>
              <a:buChar char="-"/>
            </a:pPr>
            <a:r>
              <a:rPr lang="en-US" dirty="0"/>
              <a:t>Writing the plan</a:t>
            </a:r>
            <a:endParaRPr dirty="0"/>
          </a:p>
          <a:p>
            <a:pPr marL="0" lvl="0" indent="0" algn="l" rtl="0">
              <a:spcBef>
                <a:spcPts val="1000"/>
              </a:spcBef>
              <a:spcAft>
                <a:spcPts val="0"/>
              </a:spcAft>
              <a:buNone/>
            </a:pPr>
            <a:r>
              <a:rPr lang="en-US" dirty="0"/>
              <a:t>Adoption Phase</a:t>
            </a:r>
            <a:endParaRPr dirty="0"/>
          </a:p>
          <a:p>
            <a:pPr marL="457200" lvl="0" indent="-381000" algn="l" rtl="0">
              <a:spcBef>
                <a:spcPts val="0"/>
              </a:spcBef>
              <a:spcAft>
                <a:spcPts val="0"/>
              </a:spcAft>
              <a:buSzPts val="2400"/>
              <a:buChar char="-"/>
            </a:pPr>
            <a:r>
              <a:rPr lang="en-US" dirty="0"/>
              <a:t>Public Hearing, to solicit public input</a:t>
            </a:r>
            <a:endParaRPr dirty="0"/>
          </a:p>
          <a:p>
            <a:pPr marL="457200" lvl="0" indent="-381000" algn="l" rtl="0">
              <a:spcBef>
                <a:spcPts val="0"/>
              </a:spcBef>
              <a:spcAft>
                <a:spcPts val="0"/>
              </a:spcAft>
              <a:buSzPts val="2400"/>
              <a:buChar char="-"/>
            </a:pPr>
            <a:r>
              <a:rPr lang="en-US" dirty="0"/>
              <a:t>Public Meeting, to adopt the LCAP, the budget, and report on local indicators</a:t>
            </a:r>
            <a:endParaRPr dirty="0"/>
          </a:p>
        </p:txBody>
      </p:sp>
      <p:sp>
        <p:nvSpPr>
          <p:cNvPr id="2" name="Content Placeholder 1">
            <a:extLst>
              <a:ext uri="{FF2B5EF4-FFF2-40B4-BE49-F238E27FC236}">
                <a16:creationId xmlns:a16="http://schemas.microsoft.com/office/drawing/2014/main" id="{F7A62F0E-32D8-4AC9-81E3-EC1D40A7F229}"/>
              </a:ext>
            </a:extLst>
          </p:cNvPr>
          <p:cNvSpPr>
            <a:spLocks noGrp="1"/>
          </p:cNvSpPr>
          <p:nvPr>
            <p:ph sz="half" idx="2"/>
          </p:nvPr>
        </p:nvSpPr>
        <p:spPr/>
        <p:txBody>
          <a:bodyPr/>
          <a:lstStyle/>
          <a:p>
            <a:pPr marL="0" lvl="0" indent="0">
              <a:spcBef>
                <a:spcPts val="1000"/>
              </a:spcBef>
              <a:spcAft>
                <a:spcPts val="0"/>
              </a:spcAft>
              <a:buNone/>
            </a:pPr>
            <a:r>
              <a:rPr lang="en-US" dirty="0"/>
              <a:t>Review and Approval Phase</a:t>
            </a:r>
          </a:p>
          <a:p>
            <a:pPr marL="0" lvl="0" indent="0">
              <a:spcBef>
                <a:spcPts val="1000"/>
              </a:spcBef>
              <a:spcAft>
                <a:spcPts val="0"/>
              </a:spcAft>
              <a:buNone/>
            </a:pPr>
            <a:r>
              <a:rPr lang="en-US" dirty="0"/>
              <a:t>Posting</a:t>
            </a:r>
          </a:p>
          <a:p>
            <a:pPr marL="0" lvl="0" indent="0">
              <a:spcBef>
                <a:spcPts val="1000"/>
              </a:spcBef>
              <a:spcAft>
                <a:spcPts val="1000"/>
              </a:spcAft>
              <a:buNone/>
            </a:pPr>
            <a:r>
              <a:rPr lang="en-US" dirty="0"/>
              <a:t>Implementation Phase</a:t>
            </a:r>
          </a:p>
          <a:p>
            <a:pPr marL="0" indent="0">
              <a:buNone/>
            </a:pPr>
            <a:endParaRPr lang="en-US" dirty="0"/>
          </a:p>
        </p:txBody>
      </p:sp>
      <p:pic>
        <p:nvPicPr>
          <p:cNvPr id="5" name="Picture 4" descr="Block cycle diagram with 4 different colored rectangles starting with Development, Adoption, Review and then the last being Implementation.">
            <a:extLst>
              <a:ext uri="{FF2B5EF4-FFF2-40B4-BE49-F238E27FC236}">
                <a16:creationId xmlns:a16="http://schemas.microsoft.com/office/drawing/2014/main" id="{BDFBCCCD-BF9D-47C5-B17D-9E97409B9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5832" y="3429000"/>
            <a:ext cx="3145809" cy="2725148"/>
          </a:xfrm>
          <a:prstGeom prst="rect">
            <a:avLst/>
          </a:prstGeom>
        </p:spPr>
      </p:pic>
      <p:sp>
        <p:nvSpPr>
          <p:cNvPr id="302" name="Google Shape;302;gb495f8a397_0_8"/>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13</a:t>
            </a:fld>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B455D-31C5-4FC8-87B4-71A35AA7BE53}"/>
              </a:ext>
            </a:extLst>
          </p:cNvPr>
          <p:cNvSpPr>
            <a:spLocks noGrp="1"/>
          </p:cNvSpPr>
          <p:nvPr>
            <p:ph type="title"/>
          </p:nvPr>
        </p:nvSpPr>
        <p:spPr/>
        <p:txBody>
          <a:bodyPr/>
          <a:lstStyle/>
          <a:p>
            <a:r>
              <a:rPr lang="en-US" dirty="0"/>
              <a:t>Posting Order </a:t>
            </a:r>
          </a:p>
        </p:txBody>
      </p:sp>
      <p:sp>
        <p:nvSpPr>
          <p:cNvPr id="7" name="Content Placeholder 6">
            <a:extLst>
              <a:ext uri="{FF2B5EF4-FFF2-40B4-BE49-F238E27FC236}">
                <a16:creationId xmlns:a16="http://schemas.microsoft.com/office/drawing/2014/main" id="{536CC4B4-8070-4916-A3E5-C7470E14EEF7}"/>
              </a:ext>
            </a:extLst>
          </p:cNvPr>
          <p:cNvSpPr>
            <a:spLocks noGrp="1"/>
          </p:cNvSpPr>
          <p:nvPr>
            <p:ph idx="1"/>
          </p:nvPr>
        </p:nvSpPr>
        <p:spPr>
          <a:xfrm>
            <a:off x="1097280" y="1903956"/>
            <a:ext cx="10058400" cy="4081582"/>
          </a:xfrm>
        </p:spPr>
        <p:txBody>
          <a:bodyPr>
            <a:normAutofit/>
          </a:bodyPr>
          <a:lstStyle/>
          <a:p>
            <a:pPr lvl="0"/>
            <a:r>
              <a:rPr lang="en-US" dirty="0"/>
              <a:t>Components of LCAP</a:t>
            </a:r>
          </a:p>
          <a:p>
            <a:pPr lvl="1"/>
            <a:r>
              <a:rPr lang="en-US" dirty="0"/>
              <a:t>Budget Overview for Parents</a:t>
            </a:r>
          </a:p>
          <a:p>
            <a:pPr lvl="1"/>
            <a:r>
              <a:rPr lang="en-US" dirty="0"/>
              <a:t>2019–20 and 2020–21 Annual Update (with Instructions)</a:t>
            </a:r>
          </a:p>
          <a:p>
            <a:pPr lvl="1"/>
            <a:r>
              <a:rPr lang="en-US" dirty="0"/>
              <a:t>Plan Summary </a:t>
            </a:r>
          </a:p>
          <a:p>
            <a:pPr lvl="1"/>
            <a:r>
              <a:rPr lang="en-US" dirty="0"/>
              <a:t>Stakeholder Engagement</a:t>
            </a:r>
          </a:p>
          <a:p>
            <a:pPr lvl="1"/>
            <a:r>
              <a:rPr lang="en-US" dirty="0"/>
              <a:t>Goals and Actions</a:t>
            </a:r>
          </a:p>
          <a:p>
            <a:pPr lvl="1"/>
            <a:r>
              <a:rPr lang="en-US" dirty="0"/>
              <a:t>Increased or Improved Services for Foster Youth, English Learners, and Low-income students</a:t>
            </a:r>
          </a:p>
          <a:p>
            <a:pPr lvl="1"/>
            <a:r>
              <a:rPr lang="en-US" dirty="0"/>
              <a:t>Expenditure Tables</a:t>
            </a:r>
          </a:p>
          <a:p>
            <a:pPr lvl="1"/>
            <a:r>
              <a:rPr lang="en-US" dirty="0"/>
              <a:t>LCAP Template Instructions</a:t>
            </a:r>
          </a:p>
        </p:txBody>
      </p:sp>
      <p:sp>
        <p:nvSpPr>
          <p:cNvPr id="4" name="Slide Number Placeholder 3">
            <a:extLst>
              <a:ext uri="{FF2B5EF4-FFF2-40B4-BE49-F238E27FC236}">
                <a16:creationId xmlns:a16="http://schemas.microsoft.com/office/drawing/2014/main" id="{8F8A6DDB-65EC-4B3C-82F8-2B69F1C38865}"/>
              </a:ext>
            </a:extLst>
          </p:cNvPr>
          <p:cNvSpPr>
            <a:spLocks noGrp="1"/>
          </p:cNvSpPr>
          <p:nvPr>
            <p:ph type="sldNum" sz="quarter" idx="12"/>
          </p:nvPr>
        </p:nvSpPr>
        <p:spPr/>
        <p:txBody>
          <a:bodyPr/>
          <a:lstStyle/>
          <a:p>
            <a:fld id="{1E47FE53-EBF0-4DA7-9D9D-CC1C3A20F3CB}" type="slidenum">
              <a:rPr lang="en-US" smtClean="0"/>
              <a:t>14</a:t>
            </a:fld>
            <a:endParaRPr lang="en-US" dirty="0"/>
          </a:p>
        </p:txBody>
      </p:sp>
    </p:spTree>
    <p:extLst>
      <p:ext uri="{BB962C8B-B14F-4D97-AF65-F5344CB8AC3E}">
        <p14:creationId xmlns:p14="http://schemas.microsoft.com/office/powerpoint/2010/main" val="1961568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EAD05-D603-40B2-B133-9D97209B08E4}"/>
              </a:ext>
            </a:extLst>
          </p:cNvPr>
          <p:cNvSpPr>
            <a:spLocks noGrp="1"/>
          </p:cNvSpPr>
          <p:nvPr>
            <p:ph type="title"/>
          </p:nvPr>
        </p:nvSpPr>
        <p:spPr/>
        <p:txBody>
          <a:bodyPr/>
          <a:lstStyle/>
          <a:p>
            <a:r>
              <a:rPr lang="en-US" dirty="0"/>
              <a:t>Additional Information (1)</a:t>
            </a:r>
          </a:p>
        </p:txBody>
      </p:sp>
      <p:sp>
        <p:nvSpPr>
          <p:cNvPr id="3" name="Content Placeholder 2">
            <a:extLst>
              <a:ext uri="{FF2B5EF4-FFF2-40B4-BE49-F238E27FC236}">
                <a16:creationId xmlns:a16="http://schemas.microsoft.com/office/drawing/2014/main" id="{E016339B-8E03-4FA5-85CF-0ECBF3A45469}"/>
              </a:ext>
            </a:extLst>
          </p:cNvPr>
          <p:cNvSpPr>
            <a:spLocks noGrp="1"/>
          </p:cNvSpPr>
          <p:nvPr>
            <p:ph idx="1"/>
          </p:nvPr>
        </p:nvSpPr>
        <p:spPr/>
        <p:txBody>
          <a:bodyPr/>
          <a:lstStyle/>
          <a:p>
            <a:r>
              <a:rPr lang="en-US" dirty="0"/>
              <a:t>For additional information please see </a:t>
            </a:r>
          </a:p>
          <a:p>
            <a:pPr lvl="1">
              <a:spcBef>
                <a:spcPts val="600"/>
              </a:spcBef>
            </a:pPr>
            <a:r>
              <a:rPr lang="en-US" sz="2800" dirty="0"/>
              <a:t>Introduction to the Local Control Funding Formula PowerPoint, available at </a:t>
            </a:r>
            <a:r>
              <a:rPr lang="en-US" sz="2800" dirty="0">
                <a:solidFill>
                  <a:srgbClr val="1704A0"/>
                </a:solidFill>
                <a:hlinkClick r:id="rId2" tooltip="Introduction to the Local Control Funding Formula PowerPoint">
                  <a:extLst>
                    <a:ext uri="{A12FA001-AC4F-418D-AE19-62706E023703}">
                      <ahyp:hlinkClr xmlns:ahyp="http://schemas.microsoft.com/office/drawing/2018/hyperlinkcolor" val="tx"/>
                    </a:ext>
                  </a:extLst>
                </a:hlinkClick>
              </a:rPr>
              <a:t>https://www.cde.ca.gov/fg/aa/lc/documents/tues2introlcff.pptx</a:t>
            </a:r>
            <a:r>
              <a:rPr lang="en-US" sz="2800" dirty="0"/>
              <a:t> </a:t>
            </a:r>
          </a:p>
          <a:p>
            <a:pPr lvl="1">
              <a:spcBef>
                <a:spcPts val="600"/>
              </a:spcBef>
            </a:pPr>
            <a:r>
              <a:rPr lang="en-US" sz="2800" dirty="0"/>
              <a:t>Stakeholders and the 2021–22 LCAP PowerPoint, available at </a:t>
            </a:r>
            <a:r>
              <a:rPr lang="en-US" sz="2800" dirty="0">
                <a:solidFill>
                  <a:srgbClr val="1704A0"/>
                </a:solidFill>
                <a:hlinkClick r:id="rId3" tooltip="Stakeholders and the 2021–22 LCAP PowerPoint">
                  <a:extLst>
                    <a:ext uri="{A12FA001-AC4F-418D-AE19-62706E023703}">
                      <ahyp:hlinkClr xmlns:ahyp="http://schemas.microsoft.com/office/drawing/2018/hyperlinkcolor" val="tx"/>
                    </a:ext>
                  </a:extLst>
                </a:hlinkClick>
              </a:rPr>
              <a:t>https://www.cde.ca.gov/fg/aa/lc/documents/tues2stake2122lcap.pptx</a:t>
            </a:r>
            <a:r>
              <a:rPr lang="en-US" sz="2800" dirty="0">
                <a:solidFill>
                  <a:srgbClr val="1704A0"/>
                </a:solidFill>
              </a:rPr>
              <a:t> </a:t>
            </a:r>
          </a:p>
        </p:txBody>
      </p:sp>
      <p:sp>
        <p:nvSpPr>
          <p:cNvPr id="4" name="Slide Number Placeholder 3">
            <a:extLst>
              <a:ext uri="{FF2B5EF4-FFF2-40B4-BE49-F238E27FC236}">
                <a16:creationId xmlns:a16="http://schemas.microsoft.com/office/drawing/2014/main" id="{45ECC586-567C-4439-94B6-0DD37296BEB4}"/>
              </a:ext>
            </a:extLst>
          </p:cNvPr>
          <p:cNvSpPr>
            <a:spLocks noGrp="1"/>
          </p:cNvSpPr>
          <p:nvPr>
            <p:ph type="sldNum" sz="quarter" idx="12"/>
          </p:nvPr>
        </p:nvSpPr>
        <p:spPr/>
        <p:txBody>
          <a:bodyPr/>
          <a:lstStyle/>
          <a:p>
            <a:fld id="{1E47FE53-EBF0-4DA7-9D9D-CC1C3A20F3CB}" type="slidenum">
              <a:rPr lang="en-US" smtClean="0"/>
              <a:t>15</a:t>
            </a:fld>
            <a:endParaRPr lang="en-US"/>
          </a:p>
        </p:txBody>
      </p:sp>
    </p:spTree>
    <p:extLst>
      <p:ext uri="{BB962C8B-B14F-4D97-AF65-F5344CB8AC3E}">
        <p14:creationId xmlns:p14="http://schemas.microsoft.com/office/powerpoint/2010/main" val="2860835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Annual Update Template</a:t>
            </a:r>
          </a:p>
        </p:txBody>
      </p:sp>
      <p:sp>
        <p:nvSpPr>
          <p:cNvPr id="3" name="Subtitle 2"/>
          <p:cNvSpPr>
            <a:spLocks noGrp="1"/>
          </p:cNvSpPr>
          <p:nvPr>
            <p:ph type="body" idx="1"/>
          </p:nvPr>
        </p:nvSpPr>
        <p:spPr/>
        <p:txBody>
          <a:bodyPr/>
          <a:lstStyle/>
          <a:p>
            <a:r>
              <a:rPr lang="en-US" dirty="0"/>
              <a:t>For 2019–20 and 2020–21 </a:t>
            </a:r>
          </a:p>
        </p:txBody>
      </p:sp>
      <p:sp>
        <p:nvSpPr>
          <p:cNvPr id="4" name="Slide Number Placeholder 3">
            <a:extLst>
              <a:ext uri="{FF2B5EF4-FFF2-40B4-BE49-F238E27FC236}">
                <a16:creationId xmlns:a16="http://schemas.microsoft.com/office/drawing/2014/main" id="{5FA02990-166B-4609-ABA3-6E0A6F24C3FB}"/>
              </a:ext>
            </a:extLst>
          </p:cNvPr>
          <p:cNvSpPr>
            <a:spLocks noGrp="1"/>
          </p:cNvSpPr>
          <p:nvPr>
            <p:ph type="sldNum" sz="quarter" idx="12"/>
          </p:nvPr>
        </p:nvSpPr>
        <p:spPr/>
        <p:txBody>
          <a:bodyPr/>
          <a:lstStyle/>
          <a:p>
            <a:fld id="{1E47FE53-EBF0-4DA7-9D9D-CC1C3A20F3CB}" type="slidenum">
              <a:rPr lang="en-US" smtClean="0"/>
              <a:t>16</a:t>
            </a:fld>
            <a:endParaRPr lang="en-US"/>
          </a:p>
        </p:txBody>
      </p:sp>
    </p:spTree>
    <p:extLst>
      <p:ext uri="{BB962C8B-B14F-4D97-AF65-F5344CB8AC3E}">
        <p14:creationId xmlns:p14="http://schemas.microsoft.com/office/powerpoint/2010/main" val="1354271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8533D-CFB1-4369-A21C-E4C7C2B08F16}"/>
              </a:ext>
            </a:extLst>
          </p:cNvPr>
          <p:cNvSpPr>
            <a:spLocks noGrp="1"/>
          </p:cNvSpPr>
          <p:nvPr>
            <p:ph type="title"/>
          </p:nvPr>
        </p:nvSpPr>
        <p:spPr>
          <a:xfrm>
            <a:off x="1097280" y="286603"/>
            <a:ext cx="10206596" cy="1450757"/>
          </a:xfrm>
        </p:spPr>
        <p:txBody>
          <a:bodyPr/>
          <a:lstStyle/>
          <a:p>
            <a:r>
              <a:rPr lang="en-US" dirty="0"/>
              <a:t>2019–20 and 2020–21 Annual Update</a:t>
            </a:r>
          </a:p>
        </p:txBody>
      </p:sp>
      <p:sp>
        <p:nvSpPr>
          <p:cNvPr id="3" name="Content Placeholder 2">
            <a:extLst>
              <a:ext uri="{FF2B5EF4-FFF2-40B4-BE49-F238E27FC236}">
                <a16:creationId xmlns:a16="http://schemas.microsoft.com/office/drawing/2014/main" id="{9528C7F0-F283-4C64-B5AC-28846DC50C23}"/>
              </a:ext>
            </a:extLst>
          </p:cNvPr>
          <p:cNvSpPr>
            <a:spLocks noGrp="1"/>
          </p:cNvSpPr>
          <p:nvPr>
            <p:ph idx="1"/>
          </p:nvPr>
        </p:nvSpPr>
        <p:spPr>
          <a:xfrm>
            <a:off x="1097280" y="1845733"/>
            <a:ext cx="10058400" cy="4355561"/>
          </a:xfrm>
        </p:spPr>
        <p:txBody>
          <a:bodyPr>
            <a:normAutofit lnSpcReduction="10000"/>
          </a:bodyPr>
          <a:lstStyle/>
          <a:p>
            <a:pPr marL="0" indent="0">
              <a:buNone/>
            </a:pPr>
            <a:r>
              <a:rPr lang="en-US" dirty="0"/>
              <a:t>On September 16</a:t>
            </a:r>
            <a:r>
              <a:rPr lang="en-US" baseline="30000" dirty="0"/>
              <a:t>th</a:t>
            </a:r>
            <a:r>
              <a:rPr lang="en-US" dirty="0"/>
              <a:t>, 2020, Senate Bill (SB) 820 was signed into law. Among other things, Section 57 of SB 820 required that the State Superintendent of Public Instruction, in consultation with the executive director of the California State Board of Education, update the template and instructions for the Annual Update of the 2021–22 Local Control and Accountability Plan (LCAP) to include both the Learning Continuity and Attendance Plan (Learning Continuity Plan) and the 2019–20 LCAP by January 31, 2021.</a:t>
            </a:r>
          </a:p>
          <a:p>
            <a:pPr marL="0" indent="0">
              <a:buNone/>
            </a:pPr>
            <a:r>
              <a:rPr lang="en-US" dirty="0"/>
              <a:t>The revised Annual Update template and instructions was released on January 25, 2021.</a:t>
            </a:r>
          </a:p>
        </p:txBody>
      </p:sp>
      <p:sp>
        <p:nvSpPr>
          <p:cNvPr id="4" name="Slide Number Placeholder 3">
            <a:extLst>
              <a:ext uri="{FF2B5EF4-FFF2-40B4-BE49-F238E27FC236}">
                <a16:creationId xmlns:a16="http://schemas.microsoft.com/office/drawing/2014/main" id="{E16A323E-A099-47F4-89D9-8E65E724BCA4}"/>
              </a:ext>
            </a:extLst>
          </p:cNvPr>
          <p:cNvSpPr>
            <a:spLocks noGrp="1"/>
          </p:cNvSpPr>
          <p:nvPr>
            <p:ph type="sldNum" sz="quarter" idx="12"/>
          </p:nvPr>
        </p:nvSpPr>
        <p:spPr/>
        <p:txBody>
          <a:bodyPr/>
          <a:lstStyle/>
          <a:p>
            <a:fld id="{1E47FE53-EBF0-4DA7-9D9D-CC1C3A20F3CB}" type="slidenum">
              <a:rPr lang="en-US" smtClean="0"/>
              <a:t>17</a:t>
            </a:fld>
            <a:endParaRPr lang="en-US"/>
          </a:p>
        </p:txBody>
      </p:sp>
    </p:spTree>
    <p:extLst>
      <p:ext uri="{BB962C8B-B14F-4D97-AF65-F5344CB8AC3E}">
        <p14:creationId xmlns:p14="http://schemas.microsoft.com/office/powerpoint/2010/main" val="3761318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BE87-5025-4837-BE31-C9721BBD33AD}"/>
              </a:ext>
            </a:extLst>
          </p:cNvPr>
          <p:cNvSpPr>
            <a:spLocks noGrp="1"/>
          </p:cNvSpPr>
          <p:nvPr>
            <p:ph type="title"/>
          </p:nvPr>
        </p:nvSpPr>
        <p:spPr/>
        <p:txBody>
          <a:bodyPr/>
          <a:lstStyle/>
          <a:p>
            <a:r>
              <a:rPr lang="en-US" dirty="0"/>
              <a:t>Components</a:t>
            </a:r>
          </a:p>
        </p:txBody>
      </p:sp>
      <p:sp>
        <p:nvSpPr>
          <p:cNvPr id="3" name="Content Placeholder 2">
            <a:extLst>
              <a:ext uri="{FF2B5EF4-FFF2-40B4-BE49-F238E27FC236}">
                <a16:creationId xmlns:a16="http://schemas.microsoft.com/office/drawing/2014/main" id="{E16AC814-AC83-467F-8E53-04E9C72F9F78}"/>
              </a:ext>
            </a:extLst>
          </p:cNvPr>
          <p:cNvSpPr>
            <a:spLocks noGrp="1"/>
          </p:cNvSpPr>
          <p:nvPr>
            <p:ph idx="1"/>
          </p:nvPr>
        </p:nvSpPr>
        <p:spPr/>
        <p:txBody>
          <a:bodyPr/>
          <a:lstStyle/>
          <a:p>
            <a:r>
              <a:rPr lang="en-US" dirty="0"/>
              <a:t>Annual Update for the 2019–20 Local Control and Accountability Plan Year</a:t>
            </a:r>
          </a:p>
          <a:p>
            <a:r>
              <a:rPr lang="en-US" dirty="0"/>
              <a:t>Annual Update for the 2020–21 Learning Continuity and Attendance Plan</a:t>
            </a:r>
          </a:p>
          <a:p>
            <a:r>
              <a:rPr lang="en-US" dirty="0"/>
              <a:t>Overall Analysis of the 2019–20 LCAP and the 2020–21 Learning Continuity and Attendance Plan </a:t>
            </a:r>
          </a:p>
        </p:txBody>
      </p:sp>
      <p:sp>
        <p:nvSpPr>
          <p:cNvPr id="4" name="Slide Number Placeholder 3">
            <a:extLst>
              <a:ext uri="{FF2B5EF4-FFF2-40B4-BE49-F238E27FC236}">
                <a16:creationId xmlns:a16="http://schemas.microsoft.com/office/drawing/2014/main" id="{B33539E5-2195-4C98-9623-7D9259234705}"/>
              </a:ext>
            </a:extLst>
          </p:cNvPr>
          <p:cNvSpPr>
            <a:spLocks noGrp="1"/>
          </p:cNvSpPr>
          <p:nvPr>
            <p:ph type="sldNum" sz="quarter" idx="12"/>
          </p:nvPr>
        </p:nvSpPr>
        <p:spPr/>
        <p:txBody>
          <a:bodyPr/>
          <a:lstStyle/>
          <a:p>
            <a:fld id="{1E47FE53-EBF0-4DA7-9D9D-CC1C3A20F3CB}" type="slidenum">
              <a:rPr lang="en-US" smtClean="0"/>
              <a:t>18</a:t>
            </a:fld>
            <a:endParaRPr lang="en-US"/>
          </a:p>
        </p:txBody>
      </p:sp>
    </p:spTree>
    <p:extLst>
      <p:ext uri="{BB962C8B-B14F-4D97-AF65-F5344CB8AC3E}">
        <p14:creationId xmlns:p14="http://schemas.microsoft.com/office/powerpoint/2010/main" val="2579487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3DE5-5810-40F4-A506-3675E410BB63}"/>
              </a:ext>
            </a:extLst>
          </p:cNvPr>
          <p:cNvSpPr>
            <a:spLocks noGrp="1"/>
          </p:cNvSpPr>
          <p:nvPr>
            <p:ph type="title"/>
          </p:nvPr>
        </p:nvSpPr>
        <p:spPr/>
        <p:txBody>
          <a:bodyPr/>
          <a:lstStyle/>
          <a:p>
            <a:r>
              <a:rPr lang="en-US" dirty="0"/>
              <a:t>2019–20: Goals</a:t>
            </a:r>
          </a:p>
        </p:txBody>
      </p:sp>
      <p:sp>
        <p:nvSpPr>
          <p:cNvPr id="3" name="TextBox 2">
            <a:extLst>
              <a:ext uri="{FF2B5EF4-FFF2-40B4-BE49-F238E27FC236}">
                <a16:creationId xmlns:a16="http://schemas.microsoft.com/office/drawing/2014/main" id="{F550836D-3FBD-4117-8C73-D9AE4E7D9372}"/>
              </a:ext>
            </a:extLst>
          </p:cNvPr>
          <p:cNvSpPr txBox="1"/>
          <p:nvPr/>
        </p:nvSpPr>
        <p:spPr>
          <a:xfrm>
            <a:off x="906780" y="1737360"/>
            <a:ext cx="11083158" cy="461665"/>
          </a:xfrm>
          <a:prstGeom prst="rect">
            <a:avLst/>
          </a:prstGeom>
          <a:noFill/>
        </p:spPr>
        <p:txBody>
          <a:bodyPr wrap="square" rtlCol="0">
            <a:spAutoFit/>
          </a:bodyPr>
          <a:lstStyle/>
          <a:p>
            <a:r>
              <a:rPr lang="en-US" sz="2400" dirty="0"/>
              <a:t>Goal 1</a:t>
            </a:r>
          </a:p>
        </p:txBody>
      </p:sp>
      <p:sp>
        <p:nvSpPr>
          <p:cNvPr id="5" name="TextBox 4">
            <a:extLst>
              <a:ext uri="{FF2B5EF4-FFF2-40B4-BE49-F238E27FC236}">
                <a16:creationId xmlns:a16="http://schemas.microsoft.com/office/drawing/2014/main" id="{DEDBAA56-15DE-43A9-B862-ED785E7CD0B8}"/>
              </a:ext>
            </a:extLst>
          </p:cNvPr>
          <p:cNvSpPr txBox="1"/>
          <p:nvPr/>
        </p:nvSpPr>
        <p:spPr>
          <a:xfrm>
            <a:off x="906780" y="2213366"/>
            <a:ext cx="10378440" cy="461665"/>
          </a:xfrm>
          <a:prstGeom prst="rect">
            <a:avLst/>
          </a:prstGeom>
          <a:solidFill>
            <a:srgbClr val="F1E4F0"/>
          </a:solidFill>
        </p:spPr>
        <p:txBody>
          <a:bodyPr wrap="square" rtlCol="0">
            <a:spAutoFit/>
          </a:bodyPr>
          <a:lstStyle/>
          <a:p>
            <a:r>
              <a:rPr lang="en-US" sz="2400" dirty="0"/>
              <a:t>[Describe goal here]</a:t>
            </a:r>
          </a:p>
        </p:txBody>
      </p:sp>
      <p:sp>
        <p:nvSpPr>
          <p:cNvPr id="7" name="TextBox 6">
            <a:extLst>
              <a:ext uri="{FF2B5EF4-FFF2-40B4-BE49-F238E27FC236}">
                <a16:creationId xmlns:a16="http://schemas.microsoft.com/office/drawing/2014/main" id="{EA482A57-AFEF-470C-AB11-F9523BA1B41B}"/>
              </a:ext>
            </a:extLst>
          </p:cNvPr>
          <p:cNvSpPr txBox="1"/>
          <p:nvPr/>
        </p:nvSpPr>
        <p:spPr>
          <a:xfrm>
            <a:off x="906780" y="2670630"/>
            <a:ext cx="9949659" cy="461665"/>
          </a:xfrm>
          <a:prstGeom prst="rect">
            <a:avLst/>
          </a:prstGeom>
          <a:noFill/>
        </p:spPr>
        <p:txBody>
          <a:bodyPr wrap="square" rtlCol="0">
            <a:spAutoFit/>
          </a:bodyPr>
          <a:lstStyle/>
          <a:p>
            <a:r>
              <a:rPr lang="en-US" sz="2400" dirty="0"/>
              <a:t>State and/or Local Priorities addressed by this goal:</a:t>
            </a:r>
          </a:p>
        </p:txBody>
      </p:sp>
      <p:sp>
        <p:nvSpPr>
          <p:cNvPr id="8" name="TextBox 7">
            <a:extLst>
              <a:ext uri="{FF2B5EF4-FFF2-40B4-BE49-F238E27FC236}">
                <a16:creationId xmlns:a16="http://schemas.microsoft.com/office/drawing/2014/main" id="{E67C5E66-54BE-41AF-9108-246C77EE6E15}"/>
              </a:ext>
            </a:extLst>
          </p:cNvPr>
          <p:cNvSpPr txBox="1"/>
          <p:nvPr/>
        </p:nvSpPr>
        <p:spPr>
          <a:xfrm>
            <a:off x="906780" y="3132295"/>
            <a:ext cx="10378440" cy="830997"/>
          </a:xfrm>
          <a:prstGeom prst="rect">
            <a:avLst/>
          </a:prstGeom>
          <a:solidFill>
            <a:srgbClr val="F1E4F0"/>
          </a:solidFill>
        </p:spPr>
        <p:txBody>
          <a:bodyPr wrap="square" rtlCol="0">
            <a:spAutoFit/>
          </a:bodyPr>
          <a:lstStyle/>
          <a:p>
            <a:r>
              <a:rPr lang="en-US" sz="2400" dirty="0"/>
              <a:t>State Priorities: [List State Priorities Here]</a:t>
            </a:r>
          </a:p>
          <a:p>
            <a:r>
              <a:rPr lang="en-US" sz="2400" dirty="0"/>
              <a:t>Local Priorities: [Add Local Priorities Here]</a:t>
            </a:r>
          </a:p>
        </p:txBody>
      </p:sp>
      <p:sp>
        <p:nvSpPr>
          <p:cNvPr id="6" name="Content Placeholder 5">
            <a:extLst>
              <a:ext uri="{FF2B5EF4-FFF2-40B4-BE49-F238E27FC236}">
                <a16:creationId xmlns:a16="http://schemas.microsoft.com/office/drawing/2014/main" id="{D7F92F3A-C4EF-45C9-A9DF-81EF40C0C644}"/>
              </a:ext>
            </a:extLst>
          </p:cNvPr>
          <p:cNvSpPr>
            <a:spLocks noGrp="1"/>
          </p:cNvSpPr>
          <p:nvPr>
            <p:ph sz="half" idx="2"/>
          </p:nvPr>
        </p:nvSpPr>
        <p:spPr>
          <a:xfrm>
            <a:off x="777240" y="4420556"/>
            <a:ext cx="10698480" cy="2144375"/>
          </a:xfrm>
        </p:spPr>
        <p:txBody>
          <a:bodyPr>
            <a:normAutofit/>
          </a:bodyPr>
          <a:lstStyle/>
          <a:p>
            <a:pPr marL="0" indent="0">
              <a:buNone/>
            </a:pPr>
            <a:r>
              <a:rPr lang="en-US" sz="2400" dirty="0"/>
              <a:t>The planned goals, state and/or local priorities, expected outcomes, actions/services, and budgeted expenditures must be copied verbatim from the approved 2019–20 Local Control and Accountability Plan (LCAP). Minor typographical errors may be corrected. Duplicate the Goal, Annual Measurable Outcomes, Actions / Services and Analysis tables as needed.</a:t>
            </a:r>
          </a:p>
        </p:txBody>
      </p:sp>
      <p:sp>
        <p:nvSpPr>
          <p:cNvPr id="4" name="Slide Number Placeholder 3">
            <a:extLst>
              <a:ext uri="{FF2B5EF4-FFF2-40B4-BE49-F238E27FC236}">
                <a16:creationId xmlns:a16="http://schemas.microsoft.com/office/drawing/2014/main" id="{5F868F29-4599-49DA-97B2-B3BDA67B315D}"/>
              </a:ext>
            </a:extLst>
          </p:cNvPr>
          <p:cNvSpPr>
            <a:spLocks noGrp="1"/>
          </p:cNvSpPr>
          <p:nvPr>
            <p:ph type="sldNum" sz="quarter" idx="12"/>
          </p:nvPr>
        </p:nvSpPr>
        <p:spPr/>
        <p:txBody>
          <a:bodyPr/>
          <a:lstStyle/>
          <a:p>
            <a:fld id="{1E47FE53-EBF0-4DA7-9D9D-CC1C3A20F3CB}" type="slidenum">
              <a:rPr lang="en-US" smtClean="0"/>
              <a:t>19</a:t>
            </a:fld>
            <a:endParaRPr lang="en-US"/>
          </a:p>
        </p:txBody>
      </p:sp>
    </p:spTree>
    <p:extLst>
      <p:ext uri="{BB962C8B-B14F-4D97-AF65-F5344CB8AC3E}">
        <p14:creationId xmlns:p14="http://schemas.microsoft.com/office/powerpoint/2010/main" val="220369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b365715933_1_19"/>
          <p:cNvSpPr txBox="1">
            <a:spLocks noGrp="1"/>
          </p:cNvSpPr>
          <p:nvPr>
            <p:ph type="title"/>
          </p:nvPr>
        </p:nvSpPr>
        <p:spPr/>
        <p:txBody>
          <a:bodyPr/>
          <a:lstStyle/>
          <a:p>
            <a:pPr lvl="0"/>
            <a:r>
              <a:rPr lang="en-US" dirty="0"/>
              <a:t>Webinar Series</a:t>
            </a:r>
          </a:p>
        </p:txBody>
      </p:sp>
      <p:sp>
        <p:nvSpPr>
          <p:cNvPr id="323" name="Google Shape;323;gb365715933_1_19"/>
          <p:cNvSpPr txBox="1">
            <a:spLocks noGrp="1"/>
          </p:cNvSpPr>
          <p:nvPr>
            <p:ph type="body" idx="1"/>
          </p:nvPr>
        </p:nvSpPr>
        <p:spPr/>
        <p:txBody>
          <a:bodyPr/>
          <a:lstStyle/>
          <a:p>
            <a:pPr lvl="0"/>
            <a:r>
              <a:rPr lang="en-US" dirty="0"/>
              <a:t>Tuesdays @ 2</a:t>
            </a:r>
          </a:p>
        </p:txBody>
      </p:sp>
      <p:sp>
        <p:nvSpPr>
          <p:cNvPr id="2" name="Text Placeholder 1">
            <a:extLst>
              <a:ext uri="{FF2B5EF4-FFF2-40B4-BE49-F238E27FC236}">
                <a16:creationId xmlns:a16="http://schemas.microsoft.com/office/drawing/2014/main" id="{C2020C05-1451-4E9A-884B-C8C9BDB04BF5}"/>
              </a:ext>
            </a:extLst>
          </p:cNvPr>
          <p:cNvSpPr>
            <a:spLocks noGrp="1"/>
          </p:cNvSpPr>
          <p:nvPr>
            <p:ph type="body" idx="2"/>
          </p:nvPr>
        </p:nvSpPr>
        <p:spPr>
          <a:xfrm>
            <a:off x="1097280" y="2582333"/>
            <a:ext cx="4937760" cy="3701235"/>
          </a:xfrm>
        </p:spPr>
        <p:txBody>
          <a:bodyPr>
            <a:normAutofit/>
          </a:bodyPr>
          <a:lstStyle/>
          <a:p>
            <a:pPr lvl="0"/>
            <a:r>
              <a:rPr lang="en-US" sz="2600" dirty="0"/>
              <a:t>2/2: </a:t>
            </a:r>
            <a:r>
              <a:rPr lang="en-US" sz="2600" dirty="0">
                <a:highlight>
                  <a:srgbClr val="FFFF00"/>
                </a:highlight>
              </a:rPr>
              <a:t>LCAP and Annual Update Templates and Instructions for the 2021-22 School Year </a:t>
            </a:r>
          </a:p>
          <a:p>
            <a:pPr lvl="0"/>
            <a:r>
              <a:rPr lang="en-US" sz="2600" dirty="0"/>
              <a:t>2/9: Developing Focus Goals and Maintenance Goals for the LCAP</a:t>
            </a:r>
          </a:p>
        </p:txBody>
      </p:sp>
      <p:sp>
        <p:nvSpPr>
          <p:cNvPr id="3" name="Text Placeholder 2">
            <a:extLst>
              <a:ext uri="{FF2B5EF4-FFF2-40B4-BE49-F238E27FC236}">
                <a16:creationId xmlns:a16="http://schemas.microsoft.com/office/drawing/2014/main" id="{1B62B3BC-40C3-4DB9-A219-2F551DD8FFAB}"/>
              </a:ext>
            </a:extLst>
          </p:cNvPr>
          <p:cNvSpPr>
            <a:spLocks noGrp="1"/>
          </p:cNvSpPr>
          <p:nvPr>
            <p:ph type="body" idx="3"/>
          </p:nvPr>
        </p:nvSpPr>
        <p:spPr/>
        <p:txBody>
          <a:bodyPr/>
          <a:lstStyle/>
          <a:p>
            <a:r>
              <a:rPr lang="en-US" dirty="0"/>
              <a:t>Thursdays @ 3</a:t>
            </a:r>
          </a:p>
        </p:txBody>
      </p:sp>
      <p:sp>
        <p:nvSpPr>
          <p:cNvPr id="4" name="Text Placeholder 3">
            <a:extLst>
              <a:ext uri="{FF2B5EF4-FFF2-40B4-BE49-F238E27FC236}">
                <a16:creationId xmlns:a16="http://schemas.microsoft.com/office/drawing/2014/main" id="{43C93102-AA20-4FF4-9000-C6388505DDAF}"/>
              </a:ext>
            </a:extLst>
          </p:cNvPr>
          <p:cNvSpPr>
            <a:spLocks noGrp="1"/>
          </p:cNvSpPr>
          <p:nvPr>
            <p:ph type="body" idx="4"/>
          </p:nvPr>
        </p:nvSpPr>
        <p:spPr>
          <a:xfrm>
            <a:off x="6217920" y="2582333"/>
            <a:ext cx="4937760" cy="3989063"/>
          </a:xfrm>
        </p:spPr>
        <p:txBody>
          <a:bodyPr>
            <a:normAutofit/>
          </a:bodyPr>
          <a:lstStyle/>
          <a:p>
            <a:r>
              <a:rPr lang="en-US" dirty="0"/>
              <a:t>2/4: Developing Broad Goals for the LCAP</a:t>
            </a:r>
          </a:p>
          <a:p>
            <a:r>
              <a:rPr lang="en-US" dirty="0"/>
              <a:t>2/11: The CA School Dashboard Local Indicator Process for 2021–22</a:t>
            </a:r>
          </a:p>
          <a:p>
            <a:r>
              <a:rPr lang="en-US" dirty="0"/>
              <a:t>2/18: Data and the LCAP, Part 2</a:t>
            </a:r>
          </a:p>
        </p:txBody>
      </p:sp>
      <p:sp>
        <p:nvSpPr>
          <p:cNvPr id="324" name="Google Shape;324;gb365715933_1_19"/>
          <p:cNvSpPr txBox="1">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b="0" i="0" u="none" strike="noStrike" kern="1200" cap="none" spc="0" normalizeH="0" baseline="0" noProof="0" smtClean="0">
                <a:ln>
                  <a:noFill/>
                </a:ln>
                <a:solidFill>
                  <a:srgbClr val="FFFFFF"/>
                </a:solidFill>
                <a:effectLst/>
                <a:uLnTx/>
                <a:uFillTx/>
                <a:latin typeface="Arial"/>
                <a:ea typeface="+mn-ea"/>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b="0" i="0" u="none" strike="noStrike" kern="120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137618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84CDA-4DD2-4BDD-8CDF-AAEF3484A541}"/>
              </a:ext>
            </a:extLst>
          </p:cNvPr>
          <p:cNvSpPr>
            <a:spLocks noGrp="1"/>
          </p:cNvSpPr>
          <p:nvPr>
            <p:ph type="title"/>
          </p:nvPr>
        </p:nvSpPr>
        <p:spPr/>
        <p:txBody>
          <a:bodyPr/>
          <a:lstStyle/>
          <a:p>
            <a:r>
              <a:rPr lang="en-US" dirty="0"/>
              <a:t>2019–20: Annual Measurable Outcomes</a:t>
            </a:r>
          </a:p>
        </p:txBody>
      </p:sp>
      <p:sp>
        <p:nvSpPr>
          <p:cNvPr id="7" name="TextBox 6">
            <a:extLst>
              <a:ext uri="{FF2B5EF4-FFF2-40B4-BE49-F238E27FC236}">
                <a16:creationId xmlns:a16="http://schemas.microsoft.com/office/drawing/2014/main" id="{667C7E31-0862-432E-A093-94316590E1CB}"/>
              </a:ext>
            </a:extLst>
          </p:cNvPr>
          <p:cNvSpPr txBox="1"/>
          <p:nvPr/>
        </p:nvSpPr>
        <p:spPr>
          <a:xfrm>
            <a:off x="825301" y="2094153"/>
            <a:ext cx="6445135" cy="461665"/>
          </a:xfrm>
          <a:prstGeom prst="rect">
            <a:avLst/>
          </a:prstGeom>
          <a:noFill/>
        </p:spPr>
        <p:txBody>
          <a:bodyPr wrap="square" rtlCol="0">
            <a:spAutoFit/>
          </a:bodyPr>
          <a:lstStyle/>
          <a:p>
            <a:r>
              <a:rPr lang="en-US" sz="2400" dirty="0"/>
              <a:t>Annual Measurable Outcomes</a:t>
            </a:r>
          </a:p>
        </p:txBody>
      </p:sp>
      <p:graphicFrame>
        <p:nvGraphicFramePr>
          <p:cNvPr id="3" name="Table 2">
            <a:extLst>
              <a:ext uri="{FF2B5EF4-FFF2-40B4-BE49-F238E27FC236}">
                <a16:creationId xmlns:a16="http://schemas.microsoft.com/office/drawing/2014/main" id="{57FF634E-CBDF-4978-BA66-2ED9ACDE98B1}"/>
              </a:ext>
            </a:extLst>
          </p:cNvPr>
          <p:cNvGraphicFramePr>
            <a:graphicFrameLocks noGrp="1"/>
          </p:cNvGraphicFramePr>
          <p:nvPr>
            <p:extLst>
              <p:ext uri="{D42A27DB-BD31-4B8C-83A1-F6EECF244321}">
                <p14:modId xmlns:p14="http://schemas.microsoft.com/office/powerpoint/2010/main" val="827290690"/>
              </p:ext>
            </p:extLst>
          </p:nvPr>
        </p:nvGraphicFramePr>
        <p:xfrm>
          <a:off x="825301" y="2555818"/>
          <a:ext cx="10541398" cy="1371600"/>
        </p:xfrm>
        <a:graphic>
          <a:graphicData uri="http://schemas.openxmlformats.org/drawingml/2006/table">
            <a:tbl>
              <a:tblPr firstRow="1">
                <a:tableStyleId>{5C22544A-7EE6-4342-B048-85BDC9FD1C3A}</a:tableStyleId>
              </a:tblPr>
              <a:tblGrid>
                <a:gridCol w="5270699">
                  <a:extLst>
                    <a:ext uri="{9D8B030D-6E8A-4147-A177-3AD203B41FA5}">
                      <a16:colId xmlns:a16="http://schemas.microsoft.com/office/drawing/2014/main" val="3628888858"/>
                    </a:ext>
                  </a:extLst>
                </a:gridCol>
                <a:gridCol w="5270699">
                  <a:extLst>
                    <a:ext uri="{9D8B030D-6E8A-4147-A177-3AD203B41FA5}">
                      <a16:colId xmlns:a16="http://schemas.microsoft.com/office/drawing/2014/main" val="1496676676"/>
                    </a:ext>
                  </a:extLst>
                </a:gridCol>
              </a:tblGrid>
              <a:tr h="370840">
                <a:tc>
                  <a:txBody>
                    <a:bodyPr/>
                    <a:lstStyle/>
                    <a:p>
                      <a:pPr algn="ctr"/>
                      <a:r>
                        <a:rPr lang="en-US" sz="2400" dirty="0">
                          <a:solidFill>
                            <a:schemeClr val="tx1">
                              <a:lumMod val="75000"/>
                              <a:lumOff val="25000"/>
                            </a:schemeClr>
                          </a:solidFill>
                        </a:rPr>
                        <a:t>Expected</a:t>
                      </a:r>
                    </a:p>
                  </a:txBody>
                  <a:tcPr>
                    <a:lnL w="12700" cap="flat" cmpd="sng" algn="ctr">
                      <a:solidFill>
                        <a:srgbClr val="FFCCFF"/>
                      </a:solidFill>
                      <a:prstDash val="solid"/>
                      <a:round/>
                      <a:headEnd type="none" w="med" len="med"/>
                      <a:tailEnd type="none" w="med" len="med"/>
                    </a:lnL>
                    <a:lnR w="12700" cap="flat" cmpd="sng" algn="ctr">
                      <a:solidFill>
                        <a:srgbClr val="FFCCFF"/>
                      </a:solidFill>
                      <a:prstDash val="solid"/>
                      <a:round/>
                      <a:headEnd type="none" w="med" len="med"/>
                      <a:tailEnd type="none" w="med" len="med"/>
                    </a:lnR>
                    <a:lnT w="12700" cap="flat" cmpd="sng" algn="ctr">
                      <a:solidFill>
                        <a:srgbClr val="FFCCFF"/>
                      </a:solidFill>
                      <a:prstDash val="solid"/>
                      <a:round/>
                      <a:headEnd type="none" w="med" len="med"/>
                      <a:tailEnd type="none" w="med" len="med"/>
                    </a:lnT>
                    <a:lnB w="12700" cap="flat" cmpd="sng" algn="ctr">
                      <a:solidFill>
                        <a:srgbClr val="FFCCFF"/>
                      </a:solidFill>
                      <a:prstDash val="solid"/>
                      <a:round/>
                      <a:headEnd type="none" w="med" len="med"/>
                      <a:tailEnd type="none" w="med" len="med"/>
                    </a:lnB>
                    <a:solidFill>
                      <a:schemeClr val="bg1"/>
                    </a:solidFill>
                  </a:tcPr>
                </a:tc>
                <a:tc>
                  <a:txBody>
                    <a:bodyPr/>
                    <a:lstStyle/>
                    <a:p>
                      <a:pPr algn="ctr"/>
                      <a:r>
                        <a:rPr lang="en-US" sz="2400" dirty="0">
                          <a:solidFill>
                            <a:schemeClr val="tx1">
                              <a:lumMod val="75000"/>
                              <a:lumOff val="25000"/>
                            </a:schemeClr>
                          </a:solidFill>
                        </a:rPr>
                        <a:t>Actual</a:t>
                      </a:r>
                    </a:p>
                  </a:txBody>
                  <a:tcPr>
                    <a:lnL w="12700" cap="flat" cmpd="sng" algn="ctr">
                      <a:solidFill>
                        <a:srgbClr val="FFCCFF"/>
                      </a:solidFill>
                      <a:prstDash val="solid"/>
                      <a:round/>
                      <a:headEnd type="none" w="med" len="med"/>
                      <a:tailEnd type="none" w="med" len="med"/>
                    </a:lnL>
                    <a:lnR w="12700" cap="flat" cmpd="sng" algn="ctr">
                      <a:solidFill>
                        <a:srgbClr val="FFCCFF"/>
                      </a:solidFill>
                      <a:prstDash val="solid"/>
                      <a:round/>
                      <a:headEnd type="none" w="med" len="med"/>
                      <a:tailEnd type="none" w="med" len="med"/>
                    </a:lnR>
                    <a:lnT w="12700" cap="flat" cmpd="sng" algn="ctr">
                      <a:solidFill>
                        <a:srgbClr val="FFCCFF"/>
                      </a:solidFill>
                      <a:prstDash val="solid"/>
                      <a:round/>
                      <a:headEnd type="none" w="med" len="med"/>
                      <a:tailEnd type="none" w="med" len="med"/>
                    </a:lnT>
                    <a:lnB w="12700" cap="flat" cmpd="sng" algn="ctr">
                      <a:solidFill>
                        <a:srgbClr val="FFCCFF"/>
                      </a:solidFill>
                      <a:prstDash val="solid"/>
                      <a:round/>
                      <a:headEnd type="none" w="med" len="med"/>
                      <a:tailEnd type="none" w="med" len="med"/>
                    </a:lnB>
                    <a:solidFill>
                      <a:schemeClr val="bg1"/>
                    </a:solidFill>
                  </a:tcPr>
                </a:tc>
                <a:extLst>
                  <a:ext uri="{0D108BD9-81ED-4DB2-BD59-A6C34878D82A}">
                    <a16:rowId xmlns:a16="http://schemas.microsoft.com/office/drawing/2014/main" val="2742076639"/>
                  </a:ext>
                </a:extLst>
              </a:tr>
              <a:tr h="370840">
                <a:tc>
                  <a:txBody>
                    <a:bodyPr/>
                    <a:lstStyle/>
                    <a:p>
                      <a:r>
                        <a:rPr lang="en-US" sz="2400" dirty="0"/>
                        <a:t>[Add expected outcome here]</a:t>
                      </a:r>
                    </a:p>
                  </a:txBody>
                  <a:tcPr>
                    <a:lnL w="12700" cap="flat" cmpd="sng" algn="ctr">
                      <a:solidFill>
                        <a:srgbClr val="FFCCFF"/>
                      </a:solidFill>
                      <a:prstDash val="solid"/>
                      <a:round/>
                      <a:headEnd type="none" w="med" len="med"/>
                      <a:tailEnd type="none" w="med" len="med"/>
                    </a:lnL>
                    <a:lnR w="12700" cap="flat" cmpd="sng" algn="ctr">
                      <a:solidFill>
                        <a:srgbClr val="FFCCFF"/>
                      </a:solidFill>
                      <a:prstDash val="solid"/>
                      <a:round/>
                      <a:headEnd type="none" w="med" len="med"/>
                      <a:tailEnd type="none" w="med" len="med"/>
                    </a:lnR>
                    <a:lnT w="12700" cap="flat" cmpd="sng" algn="ctr">
                      <a:solidFill>
                        <a:srgbClr val="FFCCFF"/>
                      </a:solidFill>
                      <a:prstDash val="solid"/>
                      <a:round/>
                      <a:headEnd type="none" w="med" len="med"/>
                      <a:tailEnd type="none" w="med" len="med"/>
                    </a:lnT>
                    <a:lnB w="12700" cap="flat" cmpd="sng" algn="ctr">
                      <a:solidFill>
                        <a:srgbClr val="FFCCFF"/>
                      </a:solidFill>
                      <a:prstDash val="solid"/>
                      <a:round/>
                      <a:headEnd type="none" w="med" len="med"/>
                      <a:tailEnd type="none" w="med" len="med"/>
                    </a:lnB>
                    <a:solidFill>
                      <a:srgbClr val="F1E4F0"/>
                    </a:solidFill>
                  </a:tcPr>
                </a:tc>
                <a:tc>
                  <a:txBody>
                    <a:bodyPr/>
                    <a:lstStyle/>
                    <a:p>
                      <a:r>
                        <a:rPr lang="en-US" sz="2400" dirty="0"/>
                        <a:t>[Add actual outcome here]</a:t>
                      </a:r>
                    </a:p>
                  </a:txBody>
                  <a:tcPr>
                    <a:lnL w="12700" cap="flat" cmpd="sng" algn="ctr">
                      <a:solidFill>
                        <a:srgbClr val="FFCCFF"/>
                      </a:solidFill>
                      <a:prstDash val="solid"/>
                      <a:round/>
                      <a:headEnd type="none" w="med" len="med"/>
                      <a:tailEnd type="none" w="med" len="med"/>
                    </a:lnL>
                    <a:lnR w="12700" cap="flat" cmpd="sng" algn="ctr">
                      <a:solidFill>
                        <a:srgbClr val="FFCCFF"/>
                      </a:solidFill>
                      <a:prstDash val="solid"/>
                      <a:round/>
                      <a:headEnd type="none" w="med" len="med"/>
                      <a:tailEnd type="none" w="med" len="med"/>
                    </a:lnR>
                    <a:lnT w="12700" cap="flat" cmpd="sng" algn="ctr">
                      <a:solidFill>
                        <a:srgbClr val="FFCCFF"/>
                      </a:solidFill>
                      <a:prstDash val="solid"/>
                      <a:round/>
                      <a:headEnd type="none" w="med" len="med"/>
                      <a:tailEnd type="none" w="med" len="med"/>
                    </a:lnT>
                    <a:lnB w="12700" cap="flat" cmpd="sng" algn="ctr">
                      <a:solidFill>
                        <a:srgbClr val="FFCCFF"/>
                      </a:solidFill>
                      <a:prstDash val="solid"/>
                      <a:round/>
                      <a:headEnd type="none" w="med" len="med"/>
                      <a:tailEnd type="none" w="med" len="med"/>
                    </a:lnB>
                    <a:solidFill>
                      <a:srgbClr val="F1E4F0"/>
                    </a:solidFill>
                  </a:tcPr>
                </a:tc>
                <a:extLst>
                  <a:ext uri="{0D108BD9-81ED-4DB2-BD59-A6C34878D82A}">
                    <a16:rowId xmlns:a16="http://schemas.microsoft.com/office/drawing/2014/main" val="798616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[Add expected outcome here]</a:t>
                      </a:r>
                    </a:p>
                  </a:txBody>
                  <a:tcPr>
                    <a:lnL w="12700" cap="flat" cmpd="sng" algn="ctr">
                      <a:solidFill>
                        <a:srgbClr val="FFCCFF"/>
                      </a:solidFill>
                      <a:prstDash val="solid"/>
                      <a:round/>
                      <a:headEnd type="none" w="med" len="med"/>
                      <a:tailEnd type="none" w="med" len="med"/>
                    </a:lnL>
                    <a:lnR w="12700" cap="flat" cmpd="sng" algn="ctr">
                      <a:solidFill>
                        <a:srgbClr val="FFCCFF"/>
                      </a:solidFill>
                      <a:prstDash val="solid"/>
                      <a:round/>
                      <a:headEnd type="none" w="med" len="med"/>
                      <a:tailEnd type="none" w="med" len="med"/>
                    </a:lnR>
                    <a:lnT w="12700" cap="flat" cmpd="sng" algn="ctr">
                      <a:solidFill>
                        <a:srgbClr val="FFCCFF"/>
                      </a:solidFill>
                      <a:prstDash val="solid"/>
                      <a:round/>
                      <a:headEnd type="none" w="med" len="med"/>
                      <a:tailEnd type="none" w="med" len="med"/>
                    </a:lnT>
                    <a:lnB w="12700" cap="flat" cmpd="sng" algn="ctr">
                      <a:solidFill>
                        <a:srgbClr val="FFCCFF"/>
                      </a:solidFill>
                      <a:prstDash val="solid"/>
                      <a:round/>
                      <a:headEnd type="none" w="med" len="med"/>
                      <a:tailEnd type="none" w="med" len="med"/>
                    </a:lnB>
                    <a:solidFill>
                      <a:srgbClr val="F1E4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[Add actual outcome here]</a:t>
                      </a:r>
                    </a:p>
                  </a:txBody>
                  <a:tcPr>
                    <a:lnL w="12700" cap="flat" cmpd="sng" algn="ctr">
                      <a:solidFill>
                        <a:srgbClr val="FFCCFF"/>
                      </a:solidFill>
                      <a:prstDash val="solid"/>
                      <a:round/>
                      <a:headEnd type="none" w="med" len="med"/>
                      <a:tailEnd type="none" w="med" len="med"/>
                    </a:lnL>
                    <a:lnR w="12700" cap="flat" cmpd="sng" algn="ctr">
                      <a:solidFill>
                        <a:srgbClr val="FFCCFF"/>
                      </a:solidFill>
                      <a:prstDash val="solid"/>
                      <a:round/>
                      <a:headEnd type="none" w="med" len="med"/>
                      <a:tailEnd type="none" w="med" len="med"/>
                    </a:lnR>
                    <a:lnT w="12700" cap="flat" cmpd="sng" algn="ctr">
                      <a:solidFill>
                        <a:srgbClr val="FFCCFF"/>
                      </a:solidFill>
                      <a:prstDash val="solid"/>
                      <a:round/>
                      <a:headEnd type="none" w="med" len="med"/>
                      <a:tailEnd type="none" w="med" len="med"/>
                    </a:lnT>
                    <a:lnB w="12700" cap="flat" cmpd="sng" algn="ctr">
                      <a:solidFill>
                        <a:srgbClr val="FFCCFF"/>
                      </a:solidFill>
                      <a:prstDash val="solid"/>
                      <a:round/>
                      <a:headEnd type="none" w="med" len="med"/>
                      <a:tailEnd type="none" w="med" len="med"/>
                    </a:lnB>
                    <a:solidFill>
                      <a:srgbClr val="F1E4F0"/>
                    </a:solidFill>
                  </a:tcPr>
                </a:tc>
                <a:extLst>
                  <a:ext uri="{0D108BD9-81ED-4DB2-BD59-A6C34878D82A}">
                    <a16:rowId xmlns:a16="http://schemas.microsoft.com/office/drawing/2014/main" val="2281050422"/>
                  </a:ext>
                </a:extLst>
              </a:tr>
            </a:tbl>
          </a:graphicData>
        </a:graphic>
      </p:graphicFrame>
      <p:sp>
        <p:nvSpPr>
          <p:cNvPr id="4" name="Content Placeholder 3">
            <a:extLst>
              <a:ext uri="{FF2B5EF4-FFF2-40B4-BE49-F238E27FC236}">
                <a16:creationId xmlns:a16="http://schemas.microsoft.com/office/drawing/2014/main" id="{6D098C7B-3893-4E5F-B4A8-5838A704A44A}"/>
              </a:ext>
            </a:extLst>
          </p:cNvPr>
          <p:cNvSpPr>
            <a:spLocks noGrp="1"/>
          </p:cNvSpPr>
          <p:nvPr>
            <p:ph sz="half" idx="2"/>
          </p:nvPr>
        </p:nvSpPr>
        <p:spPr/>
        <p:txBody>
          <a:bodyPr>
            <a:normAutofit fontScale="85000" lnSpcReduction="10000"/>
          </a:bodyPr>
          <a:lstStyle/>
          <a:p>
            <a:pPr marL="0" indent="0">
              <a:buNone/>
            </a:pPr>
            <a:r>
              <a:rPr lang="en-US" dirty="0"/>
              <a:t>For each goal in 2019–20, identify and review the actual measurable outcomes as compared to the expected annual measurable outcomes identified in 2019–20 for the goal. If an actual measurable outcome is not available due to the impact of COVID-19 provide a brief explanation of why the actual measurable outcome is not available. If an alternative metric was used to measure progress towards the goal, specify the metric used and the actual measurable outcome for that metric.</a:t>
            </a:r>
          </a:p>
        </p:txBody>
      </p:sp>
      <p:sp>
        <p:nvSpPr>
          <p:cNvPr id="5" name="Slide Number Placeholder 4">
            <a:extLst>
              <a:ext uri="{FF2B5EF4-FFF2-40B4-BE49-F238E27FC236}">
                <a16:creationId xmlns:a16="http://schemas.microsoft.com/office/drawing/2014/main" id="{AC5CCC9C-2ED5-48F5-B2AB-80E185AA5B7A}"/>
              </a:ext>
            </a:extLst>
          </p:cNvPr>
          <p:cNvSpPr>
            <a:spLocks noGrp="1"/>
          </p:cNvSpPr>
          <p:nvPr>
            <p:ph type="sldNum" sz="quarter" idx="12"/>
          </p:nvPr>
        </p:nvSpPr>
        <p:spPr/>
        <p:txBody>
          <a:bodyPr/>
          <a:lstStyle/>
          <a:p>
            <a:fld id="{1E47FE53-EBF0-4DA7-9D9D-CC1C3A20F3CB}" type="slidenum">
              <a:rPr lang="en-US" smtClean="0"/>
              <a:t>20</a:t>
            </a:fld>
            <a:endParaRPr lang="en-US"/>
          </a:p>
        </p:txBody>
      </p:sp>
    </p:spTree>
    <p:extLst>
      <p:ext uri="{BB962C8B-B14F-4D97-AF65-F5344CB8AC3E}">
        <p14:creationId xmlns:p14="http://schemas.microsoft.com/office/powerpoint/2010/main" val="2604815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62E8E-1433-4A1D-AD32-5DB37CC9F86D}"/>
              </a:ext>
            </a:extLst>
          </p:cNvPr>
          <p:cNvSpPr>
            <a:spLocks noGrp="1"/>
          </p:cNvSpPr>
          <p:nvPr>
            <p:ph type="title"/>
          </p:nvPr>
        </p:nvSpPr>
        <p:spPr/>
        <p:txBody>
          <a:bodyPr/>
          <a:lstStyle/>
          <a:p>
            <a:r>
              <a:rPr lang="en-US" dirty="0"/>
              <a:t>2019–20: Actions / Services</a:t>
            </a:r>
          </a:p>
        </p:txBody>
      </p:sp>
      <p:sp>
        <p:nvSpPr>
          <p:cNvPr id="3" name="TextBox 2">
            <a:extLst>
              <a:ext uri="{FF2B5EF4-FFF2-40B4-BE49-F238E27FC236}">
                <a16:creationId xmlns:a16="http://schemas.microsoft.com/office/drawing/2014/main" id="{4F19DC6F-4DE4-413C-9538-2DC274E5C77C}"/>
              </a:ext>
            </a:extLst>
          </p:cNvPr>
          <p:cNvSpPr txBox="1"/>
          <p:nvPr/>
        </p:nvSpPr>
        <p:spPr>
          <a:xfrm>
            <a:off x="241609" y="1812328"/>
            <a:ext cx="3724507" cy="461665"/>
          </a:xfrm>
          <a:prstGeom prst="rect">
            <a:avLst/>
          </a:prstGeom>
          <a:noFill/>
        </p:spPr>
        <p:txBody>
          <a:bodyPr wrap="square" rtlCol="0">
            <a:spAutoFit/>
          </a:bodyPr>
          <a:lstStyle/>
          <a:p>
            <a:r>
              <a:rPr lang="en-US" sz="2400" dirty="0"/>
              <a:t>Actions/Services</a:t>
            </a:r>
          </a:p>
        </p:txBody>
      </p:sp>
      <p:graphicFrame>
        <p:nvGraphicFramePr>
          <p:cNvPr id="6" name="Table 5">
            <a:extLst>
              <a:ext uri="{FF2B5EF4-FFF2-40B4-BE49-F238E27FC236}">
                <a16:creationId xmlns:a16="http://schemas.microsoft.com/office/drawing/2014/main" id="{7F07D1CB-5073-40E5-9595-6CA4BF4517D7}"/>
              </a:ext>
            </a:extLst>
          </p:cNvPr>
          <p:cNvGraphicFramePr>
            <a:graphicFrameLocks noGrp="1"/>
          </p:cNvGraphicFramePr>
          <p:nvPr>
            <p:extLst>
              <p:ext uri="{D42A27DB-BD31-4B8C-83A1-F6EECF244321}">
                <p14:modId xmlns:p14="http://schemas.microsoft.com/office/powerpoint/2010/main" val="2688725404"/>
              </p:ext>
            </p:extLst>
          </p:nvPr>
        </p:nvGraphicFramePr>
        <p:xfrm>
          <a:off x="241609" y="2307316"/>
          <a:ext cx="11708781" cy="2468880"/>
        </p:xfrm>
        <a:graphic>
          <a:graphicData uri="http://schemas.openxmlformats.org/drawingml/2006/table">
            <a:tbl>
              <a:tblPr firstRow="1">
                <a:tableStyleId>{5C22544A-7EE6-4342-B048-85BDC9FD1C3A}</a:tableStyleId>
              </a:tblPr>
              <a:tblGrid>
                <a:gridCol w="5196467">
                  <a:extLst>
                    <a:ext uri="{9D8B030D-6E8A-4147-A177-3AD203B41FA5}">
                      <a16:colId xmlns:a16="http://schemas.microsoft.com/office/drawing/2014/main" val="3628888858"/>
                    </a:ext>
                  </a:extLst>
                </a:gridCol>
                <a:gridCol w="3256157">
                  <a:extLst>
                    <a:ext uri="{9D8B030D-6E8A-4147-A177-3AD203B41FA5}">
                      <a16:colId xmlns:a16="http://schemas.microsoft.com/office/drawing/2014/main" val="1496676676"/>
                    </a:ext>
                  </a:extLst>
                </a:gridCol>
                <a:gridCol w="3256157">
                  <a:extLst>
                    <a:ext uri="{9D8B030D-6E8A-4147-A177-3AD203B41FA5}">
                      <a16:colId xmlns:a16="http://schemas.microsoft.com/office/drawing/2014/main" val="2516123415"/>
                    </a:ext>
                  </a:extLst>
                </a:gridCol>
              </a:tblGrid>
              <a:tr h="370840">
                <a:tc>
                  <a:txBody>
                    <a:bodyPr/>
                    <a:lstStyle/>
                    <a:p>
                      <a:pPr algn="ctr"/>
                      <a:r>
                        <a:rPr lang="en-US" sz="2400" dirty="0">
                          <a:solidFill>
                            <a:schemeClr val="tx1">
                              <a:lumMod val="75000"/>
                              <a:lumOff val="25000"/>
                            </a:schemeClr>
                          </a:solidFill>
                        </a:rPr>
                        <a:t>Planned Action/Service</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lang="en-US" sz="2400" dirty="0">
                          <a:solidFill>
                            <a:schemeClr val="tx1">
                              <a:lumMod val="75000"/>
                              <a:lumOff val="25000"/>
                            </a:schemeClr>
                          </a:solidFill>
                        </a:rPr>
                        <a:t>Budgeted Expenditures</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lang="en-US" sz="2400" dirty="0">
                          <a:solidFill>
                            <a:schemeClr val="tx1">
                              <a:lumMod val="75000"/>
                              <a:lumOff val="25000"/>
                            </a:schemeClr>
                          </a:solidFill>
                        </a:rPr>
                        <a:t>Actual Expenditures</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42076639"/>
                  </a:ext>
                </a:extLst>
              </a:tr>
              <a:tr h="370840">
                <a:tc>
                  <a:txBody>
                    <a:bodyPr/>
                    <a:lstStyle/>
                    <a:p>
                      <a:r>
                        <a:rPr lang="en-US" sz="2400" dirty="0"/>
                        <a:t>[Add planned action/service here]</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rgbClr val="F1E4F0"/>
                    </a:solidFill>
                  </a:tcPr>
                </a:tc>
                <a:tc>
                  <a:txBody>
                    <a:bodyPr/>
                    <a:lstStyle/>
                    <a:p>
                      <a:r>
                        <a:rPr lang="en-US" sz="2400" dirty="0"/>
                        <a:t>[Add budgeted expenditures here]</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rgbClr val="F1E4F0"/>
                    </a:solidFill>
                  </a:tcPr>
                </a:tc>
                <a:tc>
                  <a:txBody>
                    <a:bodyPr/>
                    <a:lstStyle/>
                    <a:p>
                      <a:r>
                        <a:rPr lang="en-US" sz="2400" dirty="0"/>
                        <a:t>[Add actual expenditures here]</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rgbClr val="F1E4F0"/>
                    </a:solidFill>
                  </a:tcPr>
                </a:tc>
                <a:extLst>
                  <a:ext uri="{0D108BD9-81ED-4DB2-BD59-A6C34878D82A}">
                    <a16:rowId xmlns:a16="http://schemas.microsoft.com/office/drawing/2014/main" val="79861660"/>
                  </a:ext>
                </a:extLst>
              </a:tr>
              <a:tr h="370840">
                <a:tc>
                  <a:txBody>
                    <a:bodyPr/>
                    <a:lstStyle/>
                    <a:p>
                      <a:r>
                        <a:rPr lang="en-US" sz="2400" dirty="0"/>
                        <a:t>[Add planned action/service here]</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rgbClr val="F1E4F0"/>
                    </a:solidFill>
                  </a:tcPr>
                </a:tc>
                <a:tc>
                  <a:txBody>
                    <a:bodyPr/>
                    <a:lstStyle/>
                    <a:p>
                      <a:r>
                        <a:rPr lang="en-US" sz="2400" dirty="0"/>
                        <a:t>[Add budgeted expenditures here]</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rgbClr val="F1E4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[Add actual expenditures here]</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rgbClr val="F1E4F0"/>
                    </a:solidFill>
                  </a:tcPr>
                </a:tc>
                <a:extLst>
                  <a:ext uri="{0D108BD9-81ED-4DB2-BD59-A6C34878D82A}">
                    <a16:rowId xmlns:a16="http://schemas.microsoft.com/office/drawing/2014/main" val="2281050422"/>
                  </a:ext>
                </a:extLst>
              </a:tr>
            </a:tbl>
          </a:graphicData>
        </a:graphic>
      </p:graphicFrame>
      <p:sp>
        <p:nvSpPr>
          <p:cNvPr id="4" name="Content Placeholder 3">
            <a:extLst>
              <a:ext uri="{FF2B5EF4-FFF2-40B4-BE49-F238E27FC236}">
                <a16:creationId xmlns:a16="http://schemas.microsoft.com/office/drawing/2014/main" id="{272CC4C5-607B-44AB-94B9-466C74543114}"/>
              </a:ext>
            </a:extLst>
          </p:cNvPr>
          <p:cNvSpPr>
            <a:spLocks noGrp="1"/>
          </p:cNvSpPr>
          <p:nvPr>
            <p:ph sz="half" idx="2"/>
          </p:nvPr>
        </p:nvSpPr>
        <p:spPr>
          <a:xfrm>
            <a:off x="1097278" y="5040351"/>
            <a:ext cx="10058402" cy="1202507"/>
          </a:xfrm>
        </p:spPr>
        <p:txBody>
          <a:bodyPr>
            <a:normAutofit/>
          </a:bodyPr>
          <a:lstStyle/>
          <a:p>
            <a:pPr marL="0" indent="0">
              <a:buNone/>
            </a:pPr>
            <a:r>
              <a:rPr lang="en-US" sz="2400" dirty="0"/>
              <a:t>Identify the planned Actions/Services, the budgeted expenditures to implement these actions toward achieving the described goal and the actual expenditures to implement the actions/services.</a:t>
            </a:r>
          </a:p>
        </p:txBody>
      </p:sp>
      <p:sp>
        <p:nvSpPr>
          <p:cNvPr id="5" name="Slide Number Placeholder 4">
            <a:extLst>
              <a:ext uri="{FF2B5EF4-FFF2-40B4-BE49-F238E27FC236}">
                <a16:creationId xmlns:a16="http://schemas.microsoft.com/office/drawing/2014/main" id="{905BA952-F846-4CA8-AA41-881B40837BC5}"/>
              </a:ext>
            </a:extLst>
          </p:cNvPr>
          <p:cNvSpPr>
            <a:spLocks noGrp="1"/>
          </p:cNvSpPr>
          <p:nvPr>
            <p:ph type="sldNum" sz="quarter" idx="12"/>
          </p:nvPr>
        </p:nvSpPr>
        <p:spPr/>
        <p:txBody>
          <a:bodyPr/>
          <a:lstStyle/>
          <a:p>
            <a:fld id="{1E47FE53-EBF0-4DA7-9D9D-CC1C3A20F3CB}" type="slidenum">
              <a:rPr lang="en-US" smtClean="0"/>
              <a:t>21</a:t>
            </a:fld>
            <a:endParaRPr lang="en-US"/>
          </a:p>
        </p:txBody>
      </p:sp>
    </p:spTree>
    <p:extLst>
      <p:ext uri="{BB962C8B-B14F-4D97-AF65-F5344CB8AC3E}">
        <p14:creationId xmlns:p14="http://schemas.microsoft.com/office/powerpoint/2010/main" val="3518709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A9BFE-380F-48B3-ACD4-BB4B2456BF99}"/>
              </a:ext>
            </a:extLst>
          </p:cNvPr>
          <p:cNvSpPr>
            <a:spLocks noGrp="1"/>
          </p:cNvSpPr>
          <p:nvPr>
            <p:ph type="title"/>
          </p:nvPr>
        </p:nvSpPr>
        <p:spPr/>
        <p:txBody>
          <a:bodyPr/>
          <a:lstStyle/>
          <a:p>
            <a:r>
              <a:rPr lang="en-US" dirty="0"/>
              <a:t>2019–20: Goal Analysis (1)</a:t>
            </a:r>
          </a:p>
        </p:txBody>
      </p:sp>
      <p:sp>
        <p:nvSpPr>
          <p:cNvPr id="3" name="TextBox 2">
            <a:extLst>
              <a:ext uri="{FF2B5EF4-FFF2-40B4-BE49-F238E27FC236}">
                <a16:creationId xmlns:a16="http://schemas.microsoft.com/office/drawing/2014/main" id="{1F073174-2790-484C-A642-43E6A9629C5B}"/>
              </a:ext>
            </a:extLst>
          </p:cNvPr>
          <p:cNvSpPr txBox="1"/>
          <p:nvPr/>
        </p:nvSpPr>
        <p:spPr>
          <a:xfrm>
            <a:off x="468351" y="1906681"/>
            <a:ext cx="11255298" cy="830997"/>
          </a:xfrm>
          <a:prstGeom prst="rect">
            <a:avLst/>
          </a:prstGeom>
          <a:noFill/>
        </p:spPr>
        <p:txBody>
          <a:bodyPr wrap="square" rtlCol="0">
            <a:spAutoFit/>
          </a:bodyPr>
          <a:lstStyle/>
          <a:p>
            <a:r>
              <a:rPr lang="en-US" sz="2400" dirty="0"/>
              <a:t>A description of how funds budgeted for Actions/Services that were not implemented were used to support students, families, teachers, and staff.</a:t>
            </a:r>
          </a:p>
        </p:txBody>
      </p:sp>
      <p:sp>
        <p:nvSpPr>
          <p:cNvPr id="7" name="TextBox 6">
            <a:extLst>
              <a:ext uri="{FF2B5EF4-FFF2-40B4-BE49-F238E27FC236}">
                <a16:creationId xmlns:a16="http://schemas.microsoft.com/office/drawing/2014/main" id="{734960A8-D3D2-49F2-BB02-56BDBF53DE1C}"/>
              </a:ext>
            </a:extLst>
          </p:cNvPr>
          <p:cNvSpPr txBox="1"/>
          <p:nvPr/>
        </p:nvSpPr>
        <p:spPr>
          <a:xfrm>
            <a:off x="468351" y="2757822"/>
            <a:ext cx="11255298" cy="830997"/>
          </a:xfrm>
          <a:prstGeom prst="rect">
            <a:avLst/>
          </a:prstGeom>
          <a:solidFill>
            <a:srgbClr val="F1E4F0"/>
          </a:solidFill>
        </p:spPr>
        <p:txBody>
          <a:bodyPr wrap="square" rtlCol="0">
            <a:spAutoFit/>
          </a:bodyPr>
          <a:lstStyle/>
          <a:p>
            <a:r>
              <a:rPr lang="en-US" sz="2400" dirty="0"/>
              <a:t>[Add text here]</a:t>
            </a:r>
          </a:p>
          <a:p>
            <a:endParaRPr lang="en-US" sz="2400" dirty="0"/>
          </a:p>
        </p:txBody>
      </p:sp>
      <p:sp>
        <p:nvSpPr>
          <p:cNvPr id="4" name="Content Placeholder 3">
            <a:extLst>
              <a:ext uri="{FF2B5EF4-FFF2-40B4-BE49-F238E27FC236}">
                <a16:creationId xmlns:a16="http://schemas.microsoft.com/office/drawing/2014/main" id="{E67C2E8A-633C-4E66-A59F-E19347F9F433}"/>
              </a:ext>
            </a:extLst>
          </p:cNvPr>
          <p:cNvSpPr>
            <a:spLocks noGrp="1"/>
          </p:cNvSpPr>
          <p:nvPr>
            <p:ph sz="half" idx="2"/>
          </p:nvPr>
        </p:nvSpPr>
        <p:spPr>
          <a:xfrm>
            <a:off x="1097278" y="3925229"/>
            <a:ext cx="10058402" cy="2505960"/>
          </a:xfrm>
        </p:spPr>
        <p:txBody>
          <a:bodyPr>
            <a:normAutofit fontScale="85000" lnSpcReduction="20000"/>
          </a:bodyPr>
          <a:lstStyle/>
          <a:p>
            <a:pPr marL="0" indent="0">
              <a:lnSpc>
                <a:spcPct val="100000"/>
              </a:lnSpc>
              <a:buNone/>
            </a:pPr>
            <a:r>
              <a:rPr lang="en-US" sz="3100" dirty="0"/>
              <a:t>If funds budgeted for Actions/Services that were not implemented were expended on other actions and services through the end of the school year, describe how the funds were used to support students, including low-income, English learner, or foster youth students, families, teachers and staff. This description may include a description of actions/services implemented to mitigate the impact of COVID-19 that were not part of the 2019–20 LCAP.</a:t>
            </a:r>
          </a:p>
          <a:p>
            <a:endParaRPr lang="en-US" dirty="0"/>
          </a:p>
        </p:txBody>
      </p:sp>
      <p:sp>
        <p:nvSpPr>
          <p:cNvPr id="5" name="Slide Number Placeholder 4">
            <a:extLst>
              <a:ext uri="{FF2B5EF4-FFF2-40B4-BE49-F238E27FC236}">
                <a16:creationId xmlns:a16="http://schemas.microsoft.com/office/drawing/2014/main" id="{5711B92C-18FD-41C1-86D9-A119CA436213}"/>
              </a:ext>
            </a:extLst>
          </p:cNvPr>
          <p:cNvSpPr>
            <a:spLocks noGrp="1"/>
          </p:cNvSpPr>
          <p:nvPr>
            <p:ph type="sldNum" sz="quarter" idx="12"/>
          </p:nvPr>
        </p:nvSpPr>
        <p:spPr/>
        <p:txBody>
          <a:bodyPr/>
          <a:lstStyle/>
          <a:p>
            <a:fld id="{1E47FE53-EBF0-4DA7-9D9D-CC1C3A20F3CB}" type="slidenum">
              <a:rPr lang="en-US" smtClean="0"/>
              <a:t>22</a:t>
            </a:fld>
            <a:endParaRPr lang="en-US"/>
          </a:p>
        </p:txBody>
      </p:sp>
    </p:spTree>
    <p:extLst>
      <p:ext uri="{BB962C8B-B14F-4D97-AF65-F5344CB8AC3E}">
        <p14:creationId xmlns:p14="http://schemas.microsoft.com/office/powerpoint/2010/main" val="4245755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A9BFE-380F-48B3-ACD4-BB4B2456BF99}"/>
              </a:ext>
            </a:extLst>
          </p:cNvPr>
          <p:cNvSpPr>
            <a:spLocks noGrp="1"/>
          </p:cNvSpPr>
          <p:nvPr>
            <p:ph type="title"/>
          </p:nvPr>
        </p:nvSpPr>
        <p:spPr/>
        <p:txBody>
          <a:bodyPr/>
          <a:lstStyle/>
          <a:p>
            <a:r>
              <a:rPr lang="en-US" dirty="0"/>
              <a:t>2019–20: Goal Analysis (2)</a:t>
            </a:r>
          </a:p>
        </p:txBody>
      </p:sp>
      <p:sp>
        <p:nvSpPr>
          <p:cNvPr id="7" name="TextBox 6">
            <a:extLst>
              <a:ext uri="{FF2B5EF4-FFF2-40B4-BE49-F238E27FC236}">
                <a16:creationId xmlns:a16="http://schemas.microsoft.com/office/drawing/2014/main" id="{2BF20054-28CF-4D39-82F0-73078F39B94A}"/>
              </a:ext>
            </a:extLst>
          </p:cNvPr>
          <p:cNvSpPr txBox="1"/>
          <p:nvPr/>
        </p:nvSpPr>
        <p:spPr>
          <a:xfrm>
            <a:off x="468351" y="1906681"/>
            <a:ext cx="11255298" cy="830997"/>
          </a:xfrm>
          <a:prstGeom prst="rect">
            <a:avLst/>
          </a:prstGeom>
          <a:noFill/>
        </p:spPr>
        <p:txBody>
          <a:bodyPr wrap="square" rtlCol="0">
            <a:spAutoFit/>
          </a:bodyPr>
          <a:lstStyle/>
          <a:p>
            <a:r>
              <a:rPr lang="en-US" sz="2400" dirty="0"/>
              <a:t>A description of the successes and challenges in implementing the actions/services to achieve the goal.</a:t>
            </a:r>
          </a:p>
        </p:txBody>
      </p:sp>
      <p:sp>
        <p:nvSpPr>
          <p:cNvPr id="8" name="TextBox 7">
            <a:extLst>
              <a:ext uri="{FF2B5EF4-FFF2-40B4-BE49-F238E27FC236}">
                <a16:creationId xmlns:a16="http://schemas.microsoft.com/office/drawing/2014/main" id="{C206D982-56D4-4A33-B75E-00DA71A17461}"/>
              </a:ext>
            </a:extLst>
          </p:cNvPr>
          <p:cNvSpPr txBox="1"/>
          <p:nvPr/>
        </p:nvSpPr>
        <p:spPr>
          <a:xfrm>
            <a:off x="468351" y="2757822"/>
            <a:ext cx="11255298" cy="830997"/>
          </a:xfrm>
          <a:prstGeom prst="rect">
            <a:avLst/>
          </a:prstGeom>
          <a:solidFill>
            <a:srgbClr val="F1E4F0"/>
          </a:solidFill>
        </p:spPr>
        <p:txBody>
          <a:bodyPr wrap="square" rtlCol="0">
            <a:spAutoFit/>
          </a:bodyPr>
          <a:lstStyle/>
          <a:p>
            <a:r>
              <a:rPr lang="en-US" sz="2400" dirty="0"/>
              <a:t>[Add text here]</a:t>
            </a:r>
          </a:p>
          <a:p>
            <a:endParaRPr lang="en-US" sz="2400" dirty="0"/>
          </a:p>
        </p:txBody>
      </p:sp>
      <p:sp>
        <p:nvSpPr>
          <p:cNvPr id="4" name="Content Placeholder 3">
            <a:extLst>
              <a:ext uri="{FF2B5EF4-FFF2-40B4-BE49-F238E27FC236}">
                <a16:creationId xmlns:a16="http://schemas.microsoft.com/office/drawing/2014/main" id="{E67C2E8A-633C-4E66-A59F-E19347F9F433}"/>
              </a:ext>
            </a:extLst>
          </p:cNvPr>
          <p:cNvSpPr>
            <a:spLocks noGrp="1"/>
          </p:cNvSpPr>
          <p:nvPr>
            <p:ph sz="half" idx="2"/>
          </p:nvPr>
        </p:nvSpPr>
        <p:spPr/>
        <p:txBody>
          <a:bodyPr>
            <a:normAutofit fontScale="92500" lnSpcReduction="10000"/>
          </a:bodyPr>
          <a:lstStyle/>
          <a:p>
            <a:pPr marL="0" indent="0">
              <a:buNone/>
            </a:pPr>
            <a:r>
              <a:rPr lang="en-US" dirty="0"/>
              <a:t>Describe the overall successes and challenges in implementing the actions/services. As part of the description, specify which actions/services were not implemented due to the impact of COVID-19, as applicable. To the extent practicable, LEAs are encouraged to include a description of the overall effectiveness of the actions/services to achieve the goal.</a:t>
            </a:r>
          </a:p>
        </p:txBody>
      </p:sp>
      <p:sp>
        <p:nvSpPr>
          <p:cNvPr id="5" name="Slide Number Placeholder 4">
            <a:extLst>
              <a:ext uri="{FF2B5EF4-FFF2-40B4-BE49-F238E27FC236}">
                <a16:creationId xmlns:a16="http://schemas.microsoft.com/office/drawing/2014/main" id="{5711B92C-18FD-41C1-86D9-A119CA436213}"/>
              </a:ext>
            </a:extLst>
          </p:cNvPr>
          <p:cNvSpPr>
            <a:spLocks noGrp="1"/>
          </p:cNvSpPr>
          <p:nvPr>
            <p:ph type="sldNum" sz="quarter" idx="12"/>
          </p:nvPr>
        </p:nvSpPr>
        <p:spPr/>
        <p:txBody>
          <a:bodyPr/>
          <a:lstStyle/>
          <a:p>
            <a:fld id="{1E47FE53-EBF0-4DA7-9D9D-CC1C3A20F3CB}" type="slidenum">
              <a:rPr lang="en-US" smtClean="0"/>
              <a:t>23</a:t>
            </a:fld>
            <a:endParaRPr lang="en-US"/>
          </a:p>
        </p:txBody>
      </p:sp>
    </p:spTree>
    <p:extLst>
      <p:ext uri="{BB962C8B-B14F-4D97-AF65-F5344CB8AC3E}">
        <p14:creationId xmlns:p14="http://schemas.microsoft.com/office/powerpoint/2010/main" val="2163771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50797-83D2-41D8-B357-F2BAD59BC1C7}"/>
              </a:ext>
            </a:extLst>
          </p:cNvPr>
          <p:cNvSpPr>
            <a:spLocks noGrp="1"/>
          </p:cNvSpPr>
          <p:nvPr>
            <p:ph type="title"/>
          </p:nvPr>
        </p:nvSpPr>
        <p:spPr/>
        <p:txBody>
          <a:bodyPr/>
          <a:lstStyle/>
          <a:p>
            <a:r>
              <a:rPr lang="en-US" dirty="0"/>
              <a:t>2020–21: Action Tables</a:t>
            </a:r>
          </a:p>
        </p:txBody>
      </p:sp>
      <p:graphicFrame>
        <p:nvGraphicFramePr>
          <p:cNvPr id="3" name="Table 2">
            <a:extLst>
              <a:ext uri="{FF2B5EF4-FFF2-40B4-BE49-F238E27FC236}">
                <a16:creationId xmlns:a16="http://schemas.microsoft.com/office/drawing/2014/main" id="{1420C1F7-1ACE-4F87-A374-C4D74BB20FC3}"/>
              </a:ext>
            </a:extLst>
          </p:cNvPr>
          <p:cNvGraphicFramePr>
            <a:graphicFrameLocks noGrp="1"/>
          </p:cNvGraphicFramePr>
          <p:nvPr>
            <p:extLst>
              <p:ext uri="{D42A27DB-BD31-4B8C-83A1-F6EECF244321}">
                <p14:modId xmlns:p14="http://schemas.microsoft.com/office/powerpoint/2010/main" val="2469170683"/>
              </p:ext>
            </p:extLst>
          </p:nvPr>
        </p:nvGraphicFramePr>
        <p:xfrm>
          <a:off x="149427" y="1874042"/>
          <a:ext cx="11954103" cy="2103120"/>
        </p:xfrm>
        <a:graphic>
          <a:graphicData uri="http://schemas.openxmlformats.org/drawingml/2006/table">
            <a:tbl>
              <a:tblPr firstRow="1">
                <a:tableStyleId>{5C22544A-7EE6-4342-B048-85BDC9FD1C3A}</a:tableStyleId>
              </a:tblPr>
              <a:tblGrid>
                <a:gridCol w="5330283">
                  <a:extLst>
                    <a:ext uri="{9D8B030D-6E8A-4147-A177-3AD203B41FA5}">
                      <a16:colId xmlns:a16="http://schemas.microsoft.com/office/drawing/2014/main" val="3686464898"/>
                    </a:ext>
                  </a:extLst>
                </a:gridCol>
                <a:gridCol w="2207940">
                  <a:extLst>
                    <a:ext uri="{9D8B030D-6E8A-4147-A177-3AD203B41FA5}">
                      <a16:colId xmlns:a16="http://schemas.microsoft.com/office/drawing/2014/main" val="2892610978"/>
                    </a:ext>
                  </a:extLst>
                </a:gridCol>
                <a:gridCol w="2207940">
                  <a:extLst>
                    <a:ext uri="{9D8B030D-6E8A-4147-A177-3AD203B41FA5}">
                      <a16:colId xmlns:a16="http://schemas.microsoft.com/office/drawing/2014/main" val="1370249109"/>
                    </a:ext>
                  </a:extLst>
                </a:gridCol>
                <a:gridCol w="2207940">
                  <a:extLst>
                    <a:ext uri="{9D8B030D-6E8A-4147-A177-3AD203B41FA5}">
                      <a16:colId xmlns:a16="http://schemas.microsoft.com/office/drawing/2014/main" val="184468835"/>
                    </a:ext>
                  </a:extLst>
                </a:gridCol>
              </a:tblGrid>
              <a:tr h="370840">
                <a:tc>
                  <a:txBody>
                    <a:bodyPr/>
                    <a:lstStyle/>
                    <a:p>
                      <a:r>
                        <a:rPr lang="en-US" sz="2400" b="0" dirty="0">
                          <a:solidFill>
                            <a:schemeClr val="tx1">
                              <a:lumMod val="85000"/>
                              <a:lumOff val="15000"/>
                            </a:schemeClr>
                          </a:solidFill>
                        </a:rPr>
                        <a:t>Description</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C5E0B3"/>
                    </a:solidFill>
                  </a:tcPr>
                </a:tc>
                <a:tc>
                  <a:txBody>
                    <a:bodyPr/>
                    <a:lstStyle/>
                    <a:p>
                      <a:r>
                        <a:rPr lang="en-US" sz="2400" b="0" dirty="0">
                          <a:solidFill>
                            <a:schemeClr val="tx1">
                              <a:lumMod val="85000"/>
                              <a:lumOff val="15000"/>
                            </a:schemeClr>
                          </a:solidFill>
                        </a:rPr>
                        <a:t>Total Budgeted Funds</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C5E0B3"/>
                    </a:solidFill>
                  </a:tcPr>
                </a:tc>
                <a:tc>
                  <a:txBody>
                    <a:bodyPr/>
                    <a:lstStyle/>
                    <a:p>
                      <a:r>
                        <a:rPr lang="en-US" sz="2400" b="0" dirty="0">
                          <a:solidFill>
                            <a:schemeClr val="tx1">
                              <a:lumMod val="85000"/>
                              <a:lumOff val="15000"/>
                            </a:schemeClr>
                          </a:solidFill>
                        </a:rPr>
                        <a:t>Estimated Actual Expenditures</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C5E0B3"/>
                    </a:solidFill>
                  </a:tcPr>
                </a:tc>
                <a:tc>
                  <a:txBody>
                    <a:bodyPr/>
                    <a:lstStyle/>
                    <a:p>
                      <a:r>
                        <a:rPr lang="en-US" sz="2400" b="0" dirty="0">
                          <a:solidFill>
                            <a:schemeClr val="tx1">
                              <a:lumMod val="85000"/>
                              <a:lumOff val="15000"/>
                            </a:schemeClr>
                          </a:solidFill>
                        </a:rPr>
                        <a:t>Contributing</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C5E0B3"/>
                    </a:solidFill>
                  </a:tcPr>
                </a:tc>
                <a:extLst>
                  <a:ext uri="{0D108BD9-81ED-4DB2-BD59-A6C34878D82A}">
                    <a16:rowId xmlns:a16="http://schemas.microsoft.com/office/drawing/2014/main" val="1658811820"/>
                  </a:ext>
                </a:extLst>
              </a:tr>
              <a:tr h="370840">
                <a:tc>
                  <a:txBody>
                    <a:bodyPr/>
                    <a:lstStyle/>
                    <a:p>
                      <a:r>
                        <a:rPr lang="en-US" sz="2400" dirty="0">
                          <a:solidFill>
                            <a:schemeClr val="tx1">
                              <a:lumMod val="85000"/>
                              <a:lumOff val="15000"/>
                            </a:schemeClr>
                          </a:solidFill>
                        </a:rPr>
                        <a:t>[Description of the action]</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r>
                        <a:rPr lang="en-US" sz="2400" dirty="0">
                          <a:solidFill>
                            <a:schemeClr val="tx1">
                              <a:lumMod val="85000"/>
                              <a:lumOff val="15000"/>
                            </a:schemeClr>
                          </a:solidFill>
                        </a:rPr>
                        <a:t>[$0.00]</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r>
                        <a:rPr lang="en-US" sz="2400" dirty="0">
                          <a:solidFill>
                            <a:schemeClr val="tx1">
                              <a:lumMod val="85000"/>
                              <a:lumOff val="15000"/>
                            </a:schemeClr>
                          </a:solidFill>
                        </a:rPr>
                        <a:t>[$0.00]</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r>
                        <a:rPr lang="en-US" sz="2400" dirty="0">
                          <a:solidFill>
                            <a:schemeClr val="tx1">
                              <a:lumMod val="85000"/>
                              <a:lumOff val="15000"/>
                            </a:schemeClr>
                          </a:solidFill>
                        </a:rPr>
                        <a:t>[Y/N]</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8105384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85000"/>
                              <a:lumOff val="15000"/>
                            </a:schemeClr>
                          </a:solidFill>
                        </a:rPr>
                        <a:t>[Description of the action]</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85000"/>
                              <a:lumOff val="15000"/>
                            </a:schemeClr>
                          </a:solidFill>
                        </a:rPr>
                        <a:t>[$0.00]</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85000"/>
                              <a:lumOff val="15000"/>
                            </a:schemeClr>
                          </a:solidFill>
                        </a:rPr>
                        <a:t>[$0.00]</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85000"/>
                              <a:lumOff val="15000"/>
                            </a:schemeClr>
                          </a:solidFill>
                        </a:rPr>
                        <a:t>[Y/N]</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96111532"/>
                  </a:ext>
                </a:extLst>
              </a:tr>
            </a:tbl>
          </a:graphicData>
        </a:graphic>
      </p:graphicFrame>
      <p:sp>
        <p:nvSpPr>
          <p:cNvPr id="4" name="Content Placeholder 3">
            <a:extLst>
              <a:ext uri="{FF2B5EF4-FFF2-40B4-BE49-F238E27FC236}">
                <a16:creationId xmlns:a16="http://schemas.microsoft.com/office/drawing/2014/main" id="{521D1F7E-7E35-4EAC-AE4B-67267BB880CC}"/>
              </a:ext>
            </a:extLst>
          </p:cNvPr>
          <p:cNvSpPr>
            <a:spLocks noGrp="1"/>
          </p:cNvSpPr>
          <p:nvPr>
            <p:ph sz="half" idx="2"/>
          </p:nvPr>
        </p:nvSpPr>
        <p:spPr>
          <a:xfrm>
            <a:off x="1054346" y="4427022"/>
            <a:ext cx="10058402" cy="2144375"/>
          </a:xfrm>
        </p:spPr>
        <p:txBody>
          <a:bodyPr/>
          <a:lstStyle/>
          <a:p>
            <a:pPr marL="0" indent="0">
              <a:buNone/>
            </a:pPr>
            <a:r>
              <a:rPr lang="en-US" dirty="0"/>
              <a:t>In the table, identify the planned actions and the budgeted expenditures to implement actions related to [blank] and the estimated actual expenditures to implement the actions. Add additional rows to the table as needed.</a:t>
            </a:r>
          </a:p>
        </p:txBody>
      </p:sp>
      <p:sp>
        <p:nvSpPr>
          <p:cNvPr id="5" name="Slide Number Placeholder 4">
            <a:extLst>
              <a:ext uri="{FF2B5EF4-FFF2-40B4-BE49-F238E27FC236}">
                <a16:creationId xmlns:a16="http://schemas.microsoft.com/office/drawing/2014/main" id="{E85CDCC7-5625-43DC-8DBA-55F0EE4D6215}"/>
              </a:ext>
            </a:extLst>
          </p:cNvPr>
          <p:cNvSpPr>
            <a:spLocks noGrp="1"/>
          </p:cNvSpPr>
          <p:nvPr>
            <p:ph type="sldNum" sz="quarter" idx="12"/>
          </p:nvPr>
        </p:nvSpPr>
        <p:spPr/>
        <p:txBody>
          <a:bodyPr/>
          <a:lstStyle/>
          <a:p>
            <a:fld id="{1E47FE53-EBF0-4DA7-9D9D-CC1C3A20F3CB}" type="slidenum">
              <a:rPr lang="en-US" smtClean="0"/>
              <a:t>24</a:t>
            </a:fld>
            <a:endParaRPr lang="en-US"/>
          </a:p>
        </p:txBody>
      </p:sp>
    </p:spTree>
    <p:extLst>
      <p:ext uri="{BB962C8B-B14F-4D97-AF65-F5344CB8AC3E}">
        <p14:creationId xmlns:p14="http://schemas.microsoft.com/office/powerpoint/2010/main" val="2905057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35A5-D3E3-480E-93D3-CDC707C7A2B7}"/>
              </a:ext>
            </a:extLst>
          </p:cNvPr>
          <p:cNvSpPr>
            <a:spLocks noGrp="1"/>
          </p:cNvSpPr>
          <p:nvPr>
            <p:ph type="title"/>
          </p:nvPr>
        </p:nvSpPr>
        <p:spPr/>
        <p:txBody>
          <a:bodyPr/>
          <a:lstStyle/>
          <a:p>
            <a:r>
              <a:rPr lang="en-US" dirty="0"/>
              <a:t>2020–21: Substantive Differences </a:t>
            </a:r>
          </a:p>
        </p:txBody>
      </p:sp>
      <p:sp>
        <p:nvSpPr>
          <p:cNvPr id="7" name="TextBox 6">
            <a:extLst>
              <a:ext uri="{FF2B5EF4-FFF2-40B4-BE49-F238E27FC236}">
                <a16:creationId xmlns:a16="http://schemas.microsoft.com/office/drawing/2014/main" id="{2FCC1127-4247-4EEA-B580-769E9AEC69C0}"/>
              </a:ext>
            </a:extLst>
          </p:cNvPr>
          <p:cNvSpPr txBox="1"/>
          <p:nvPr/>
        </p:nvSpPr>
        <p:spPr>
          <a:xfrm>
            <a:off x="468351" y="1906681"/>
            <a:ext cx="11255298" cy="1200329"/>
          </a:xfrm>
          <a:prstGeom prst="rect">
            <a:avLst/>
          </a:prstGeom>
          <a:noFill/>
        </p:spPr>
        <p:txBody>
          <a:bodyPr wrap="square" rtlCol="0">
            <a:spAutoFit/>
          </a:bodyPr>
          <a:lstStyle/>
          <a:p>
            <a:r>
              <a:rPr lang="en-US" sz="2400" dirty="0"/>
              <a:t>A description of any substantive differences between the planned actions and/or budgeted expenditures for in-person instruction and what was implemented and/or expended on the actions.</a:t>
            </a:r>
          </a:p>
        </p:txBody>
      </p:sp>
      <p:sp>
        <p:nvSpPr>
          <p:cNvPr id="8" name="TextBox 7">
            <a:extLst>
              <a:ext uri="{FF2B5EF4-FFF2-40B4-BE49-F238E27FC236}">
                <a16:creationId xmlns:a16="http://schemas.microsoft.com/office/drawing/2014/main" id="{0126AD21-26F7-4523-B452-6D76D931FFCA}"/>
              </a:ext>
            </a:extLst>
          </p:cNvPr>
          <p:cNvSpPr txBox="1"/>
          <p:nvPr/>
        </p:nvSpPr>
        <p:spPr>
          <a:xfrm>
            <a:off x="468351" y="3096440"/>
            <a:ext cx="11255298" cy="830997"/>
          </a:xfrm>
          <a:prstGeom prst="rect">
            <a:avLst/>
          </a:prstGeom>
          <a:solidFill>
            <a:srgbClr val="C5E0B3"/>
          </a:solidFill>
        </p:spPr>
        <p:txBody>
          <a:bodyPr wrap="square" rtlCol="0">
            <a:spAutoFit/>
          </a:bodyPr>
          <a:lstStyle/>
          <a:p>
            <a:r>
              <a:rPr lang="en-US" sz="2400" dirty="0"/>
              <a:t>[Add text here]</a:t>
            </a:r>
          </a:p>
          <a:p>
            <a:endParaRPr lang="en-US" sz="2400" dirty="0"/>
          </a:p>
        </p:txBody>
      </p:sp>
      <p:sp>
        <p:nvSpPr>
          <p:cNvPr id="4" name="Content Placeholder 3">
            <a:extLst>
              <a:ext uri="{FF2B5EF4-FFF2-40B4-BE49-F238E27FC236}">
                <a16:creationId xmlns:a16="http://schemas.microsoft.com/office/drawing/2014/main" id="{944D5377-7ADB-418B-956B-A2DEFCE31C84}"/>
              </a:ext>
            </a:extLst>
          </p:cNvPr>
          <p:cNvSpPr>
            <a:spLocks noGrp="1"/>
          </p:cNvSpPr>
          <p:nvPr>
            <p:ph sz="half" idx="2"/>
          </p:nvPr>
        </p:nvSpPr>
        <p:spPr>
          <a:xfrm>
            <a:off x="1054346" y="4431792"/>
            <a:ext cx="10058402" cy="1999397"/>
          </a:xfrm>
        </p:spPr>
        <p:txBody>
          <a:bodyPr/>
          <a:lstStyle/>
          <a:p>
            <a:pPr marL="0" indent="0">
              <a:buNone/>
            </a:pPr>
            <a:r>
              <a:rPr lang="en-US" dirty="0"/>
              <a:t>Describe any substantive differences between the planned actions and/or budgeted expenditures for [blank] and what was implemented and/or expended on the actions, as applicable. </a:t>
            </a:r>
          </a:p>
        </p:txBody>
      </p:sp>
      <p:sp>
        <p:nvSpPr>
          <p:cNvPr id="5" name="Slide Number Placeholder 4">
            <a:extLst>
              <a:ext uri="{FF2B5EF4-FFF2-40B4-BE49-F238E27FC236}">
                <a16:creationId xmlns:a16="http://schemas.microsoft.com/office/drawing/2014/main" id="{6BECA8B6-CE19-472E-B78E-10A8D9E86117}"/>
              </a:ext>
            </a:extLst>
          </p:cNvPr>
          <p:cNvSpPr>
            <a:spLocks noGrp="1"/>
          </p:cNvSpPr>
          <p:nvPr>
            <p:ph type="sldNum" sz="quarter" idx="12"/>
          </p:nvPr>
        </p:nvSpPr>
        <p:spPr/>
        <p:txBody>
          <a:bodyPr/>
          <a:lstStyle/>
          <a:p>
            <a:fld id="{1E47FE53-EBF0-4DA7-9D9D-CC1C3A20F3CB}" type="slidenum">
              <a:rPr lang="en-US" smtClean="0"/>
              <a:t>25</a:t>
            </a:fld>
            <a:endParaRPr lang="en-US"/>
          </a:p>
        </p:txBody>
      </p:sp>
    </p:spTree>
    <p:extLst>
      <p:ext uri="{BB962C8B-B14F-4D97-AF65-F5344CB8AC3E}">
        <p14:creationId xmlns:p14="http://schemas.microsoft.com/office/powerpoint/2010/main" val="3023340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7F893-9616-4468-8B79-1E1392811D44}"/>
              </a:ext>
            </a:extLst>
          </p:cNvPr>
          <p:cNvSpPr>
            <a:spLocks noGrp="1"/>
          </p:cNvSpPr>
          <p:nvPr>
            <p:ph type="title"/>
          </p:nvPr>
        </p:nvSpPr>
        <p:spPr/>
        <p:txBody>
          <a:bodyPr/>
          <a:lstStyle/>
          <a:p>
            <a:r>
              <a:rPr lang="en-US" dirty="0"/>
              <a:t>2020–21: Analysis (1)</a:t>
            </a:r>
          </a:p>
        </p:txBody>
      </p:sp>
      <p:sp>
        <p:nvSpPr>
          <p:cNvPr id="7" name="TextBox 6">
            <a:extLst>
              <a:ext uri="{FF2B5EF4-FFF2-40B4-BE49-F238E27FC236}">
                <a16:creationId xmlns:a16="http://schemas.microsoft.com/office/drawing/2014/main" id="{0D185EDC-ED20-4B21-AF63-EAD062B7DA64}"/>
              </a:ext>
            </a:extLst>
          </p:cNvPr>
          <p:cNvSpPr txBox="1"/>
          <p:nvPr/>
        </p:nvSpPr>
        <p:spPr>
          <a:xfrm>
            <a:off x="468351" y="1906681"/>
            <a:ext cx="11255298" cy="830997"/>
          </a:xfrm>
          <a:prstGeom prst="rect">
            <a:avLst/>
          </a:prstGeom>
          <a:noFill/>
        </p:spPr>
        <p:txBody>
          <a:bodyPr wrap="square" rtlCol="0">
            <a:spAutoFit/>
          </a:bodyPr>
          <a:lstStyle/>
          <a:p>
            <a:r>
              <a:rPr lang="en-US" sz="2400" dirty="0"/>
              <a:t>A description of the successes and challenges in implementing in-person instruction in the 2020–21 school year.</a:t>
            </a:r>
          </a:p>
        </p:txBody>
      </p:sp>
      <p:sp>
        <p:nvSpPr>
          <p:cNvPr id="8" name="TextBox 7">
            <a:extLst>
              <a:ext uri="{FF2B5EF4-FFF2-40B4-BE49-F238E27FC236}">
                <a16:creationId xmlns:a16="http://schemas.microsoft.com/office/drawing/2014/main" id="{9248459E-A6AB-4FA8-A176-D71646A1752C}"/>
              </a:ext>
            </a:extLst>
          </p:cNvPr>
          <p:cNvSpPr txBox="1"/>
          <p:nvPr/>
        </p:nvSpPr>
        <p:spPr>
          <a:xfrm>
            <a:off x="468349" y="2738554"/>
            <a:ext cx="11255298" cy="830997"/>
          </a:xfrm>
          <a:prstGeom prst="rect">
            <a:avLst/>
          </a:prstGeom>
          <a:solidFill>
            <a:srgbClr val="C5E0B3"/>
          </a:solidFill>
        </p:spPr>
        <p:txBody>
          <a:bodyPr wrap="square" rtlCol="0">
            <a:spAutoFit/>
          </a:bodyPr>
          <a:lstStyle/>
          <a:p>
            <a:r>
              <a:rPr lang="en-US" sz="2400" dirty="0"/>
              <a:t>[Add text here]</a:t>
            </a:r>
          </a:p>
          <a:p>
            <a:endParaRPr lang="en-US" sz="2400" dirty="0"/>
          </a:p>
        </p:txBody>
      </p:sp>
      <p:sp>
        <p:nvSpPr>
          <p:cNvPr id="4" name="Content Placeholder 3">
            <a:extLst>
              <a:ext uri="{FF2B5EF4-FFF2-40B4-BE49-F238E27FC236}">
                <a16:creationId xmlns:a16="http://schemas.microsoft.com/office/drawing/2014/main" id="{2F7F897C-7A1A-4FD3-B9F1-9CAB5B9DF483}"/>
              </a:ext>
            </a:extLst>
          </p:cNvPr>
          <p:cNvSpPr>
            <a:spLocks noGrp="1"/>
          </p:cNvSpPr>
          <p:nvPr>
            <p:ph sz="half" idx="2"/>
          </p:nvPr>
        </p:nvSpPr>
        <p:spPr>
          <a:xfrm>
            <a:off x="695951" y="4025900"/>
            <a:ext cx="10800097" cy="2311399"/>
          </a:xfrm>
        </p:spPr>
        <p:txBody>
          <a:bodyPr>
            <a:normAutofit/>
          </a:bodyPr>
          <a:lstStyle/>
          <a:p>
            <a:r>
              <a:rPr lang="en-US" dirty="0"/>
              <a:t>The instructions for the various analysis prompts require the following language:</a:t>
            </a:r>
          </a:p>
          <a:p>
            <a:pPr lvl="1">
              <a:spcBef>
                <a:spcPts val="600"/>
              </a:spcBef>
            </a:pPr>
            <a:r>
              <a:rPr lang="en-US" dirty="0"/>
              <a:t>Using available state and/or local data and feedback from stakeholders, including parents, students, teachers and staff, describe the successes and challenges experienced in implementing [blank] in the 2020–21 school year, as applicable.</a:t>
            </a:r>
          </a:p>
        </p:txBody>
      </p:sp>
      <p:sp>
        <p:nvSpPr>
          <p:cNvPr id="5" name="Slide Number Placeholder 4">
            <a:extLst>
              <a:ext uri="{FF2B5EF4-FFF2-40B4-BE49-F238E27FC236}">
                <a16:creationId xmlns:a16="http://schemas.microsoft.com/office/drawing/2014/main" id="{0F566FC9-00F3-409F-9AF3-60AA02EC40FD}"/>
              </a:ext>
            </a:extLst>
          </p:cNvPr>
          <p:cNvSpPr>
            <a:spLocks noGrp="1"/>
          </p:cNvSpPr>
          <p:nvPr>
            <p:ph type="sldNum" sz="quarter" idx="12"/>
          </p:nvPr>
        </p:nvSpPr>
        <p:spPr/>
        <p:txBody>
          <a:bodyPr/>
          <a:lstStyle/>
          <a:p>
            <a:fld id="{1E47FE53-EBF0-4DA7-9D9D-CC1C3A20F3CB}" type="slidenum">
              <a:rPr lang="en-US" smtClean="0"/>
              <a:t>26</a:t>
            </a:fld>
            <a:endParaRPr lang="en-US"/>
          </a:p>
        </p:txBody>
      </p:sp>
    </p:spTree>
    <p:extLst>
      <p:ext uri="{BB962C8B-B14F-4D97-AF65-F5344CB8AC3E}">
        <p14:creationId xmlns:p14="http://schemas.microsoft.com/office/powerpoint/2010/main" val="2526662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7F893-9616-4468-8B79-1E1392811D44}"/>
              </a:ext>
            </a:extLst>
          </p:cNvPr>
          <p:cNvSpPr>
            <a:spLocks noGrp="1"/>
          </p:cNvSpPr>
          <p:nvPr>
            <p:ph type="title"/>
          </p:nvPr>
        </p:nvSpPr>
        <p:spPr/>
        <p:txBody>
          <a:bodyPr/>
          <a:lstStyle/>
          <a:p>
            <a:r>
              <a:rPr lang="en-US" dirty="0"/>
              <a:t>2020–21: Analysis (2)</a:t>
            </a:r>
          </a:p>
        </p:txBody>
      </p:sp>
      <p:sp>
        <p:nvSpPr>
          <p:cNvPr id="4" name="Content Placeholder 3">
            <a:extLst>
              <a:ext uri="{FF2B5EF4-FFF2-40B4-BE49-F238E27FC236}">
                <a16:creationId xmlns:a16="http://schemas.microsoft.com/office/drawing/2014/main" id="{2F7F897C-7A1A-4FD3-B9F1-9CAB5B9DF483}"/>
              </a:ext>
            </a:extLst>
          </p:cNvPr>
          <p:cNvSpPr>
            <a:spLocks noGrp="1"/>
          </p:cNvSpPr>
          <p:nvPr>
            <p:ph sz="half" idx="2"/>
          </p:nvPr>
        </p:nvSpPr>
        <p:spPr>
          <a:xfrm>
            <a:off x="695951" y="2933700"/>
            <a:ext cx="10800097" cy="3403600"/>
          </a:xfrm>
        </p:spPr>
        <p:txBody>
          <a:bodyPr>
            <a:normAutofit/>
          </a:bodyPr>
          <a:lstStyle/>
          <a:p>
            <a:pPr>
              <a:spcBef>
                <a:spcPts val="600"/>
              </a:spcBef>
            </a:pPr>
            <a:r>
              <a:rPr lang="en-US" dirty="0"/>
              <a:t>However, note that the instructions for each analysis prompt contain requirements that are specific to the component being addressed.</a:t>
            </a:r>
          </a:p>
        </p:txBody>
      </p:sp>
      <p:sp>
        <p:nvSpPr>
          <p:cNvPr id="5" name="Slide Number Placeholder 4">
            <a:extLst>
              <a:ext uri="{FF2B5EF4-FFF2-40B4-BE49-F238E27FC236}">
                <a16:creationId xmlns:a16="http://schemas.microsoft.com/office/drawing/2014/main" id="{0F566FC9-00F3-409F-9AF3-60AA02EC40FD}"/>
              </a:ext>
            </a:extLst>
          </p:cNvPr>
          <p:cNvSpPr>
            <a:spLocks noGrp="1"/>
          </p:cNvSpPr>
          <p:nvPr>
            <p:ph type="sldNum" sz="quarter" idx="12"/>
          </p:nvPr>
        </p:nvSpPr>
        <p:spPr/>
        <p:txBody>
          <a:bodyPr/>
          <a:lstStyle/>
          <a:p>
            <a:fld id="{1E47FE53-EBF0-4DA7-9D9D-CC1C3A20F3CB}" type="slidenum">
              <a:rPr lang="en-US" smtClean="0"/>
              <a:t>27</a:t>
            </a:fld>
            <a:endParaRPr lang="en-US"/>
          </a:p>
        </p:txBody>
      </p:sp>
    </p:spTree>
    <p:extLst>
      <p:ext uri="{BB962C8B-B14F-4D97-AF65-F5344CB8AC3E}">
        <p14:creationId xmlns:p14="http://schemas.microsoft.com/office/powerpoint/2010/main" val="1245880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BC3E-FDC3-422B-99B0-7AC32B1AA696}"/>
              </a:ext>
            </a:extLst>
          </p:cNvPr>
          <p:cNvSpPr>
            <a:spLocks noGrp="1"/>
          </p:cNvSpPr>
          <p:nvPr>
            <p:ph type="title"/>
          </p:nvPr>
        </p:nvSpPr>
        <p:spPr/>
        <p:txBody>
          <a:bodyPr/>
          <a:lstStyle/>
          <a:p>
            <a:r>
              <a:rPr lang="en-US" dirty="0"/>
              <a:t>2020–21: Overall Analysis (1)</a:t>
            </a:r>
          </a:p>
        </p:txBody>
      </p:sp>
      <p:sp>
        <p:nvSpPr>
          <p:cNvPr id="7" name="TextBox 6">
            <a:extLst>
              <a:ext uri="{FF2B5EF4-FFF2-40B4-BE49-F238E27FC236}">
                <a16:creationId xmlns:a16="http://schemas.microsoft.com/office/drawing/2014/main" id="{B82E35D0-D4B2-4644-9CA4-39CC3EF71B1B}"/>
              </a:ext>
            </a:extLst>
          </p:cNvPr>
          <p:cNvSpPr txBox="1"/>
          <p:nvPr/>
        </p:nvSpPr>
        <p:spPr>
          <a:xfrm>
            <a:off x="498831" y="1805372"/>
            <a:ext cx="11255298" cy="1200329"/>
          </a:xfrm>
          <a:prstGeom prst="rect">
            <a:avLst/>
          </a:prstGeom>
          <a:noFill/>
        </p:spPr>
        <p:txBody>
          <a:bodyPr wrap="square" rtlCol="0">
            <a:spAutoFit/>
          </a:bodyPr>
          <a:lstStyle/>
          <a:p>
            <a:r>
              <a:rPr lang="en-US" sz="2400" dirty="0"/>
              <a:t>An explanation of how lessons learned from implementing in-person and distance learning programs in 2020–21 have informed the development of goals and actions in the 2021–24 LCAP.</a:t>
            </a:r>
          </a:p>
        </p:txBody>
      </p:sp>
      <p:sp>
        <p:nvSpPr>
          <p:cNvPr id="8" name="TextBox 7">
            <a:extLst>
              <a:ext uri="{FF2B5EF4-FFF2-40B4-BE49-F238E27FC236}">
                <a16:creationId xmlns:a16="http://schemas.microsoft.com/office/drawing/2014/main" id="{34F3BD17-1AAB-4DFC-8AA3-CC9EAA91FCDF}"/>
              </a:ext>
            </a:extLst>
          </p:cNvPr>
          <p:cNvSpPr txBox="1"/>
          <p:nvPr/>
        </p:nvSpPr>
        <p:spPr>
          <a:xfrm>
            <a:off x="468349" y="2928376"/>
            <a:ext cx="11255298" cy="830997"/>
          </a:xfrm>
          <a:prstGeom prst="rect">
            <a:avLst/>
          </a:prstGeom>
          <a:solidFill>
            <a:srgbClr val="C5E0B3"/>
          </a:solidFill>
        </p:spPr>
        <p:txBody>
          <a:bodyPr wrap="square" rtlCol="0">
            <a:spAutoFit/>
          </a:bodyPr>
          <a:lstStyle/>
          <a:p>
            <a:r>
              <a:rPr lang="en-US" sz="2400" dirty="0"/>
              <a:t>[Add text here]</a:t>
            </a:r>
          </a:p>
          <a:p>
            <a:endParaRPr lang="en-US" sz="2400" dirty="0"/>
          </a:p>
        </p:txBody>
      </p:sp>
      <p:sp>
        <p:nvSpPr>
          <p:cNvPr id="4" name="Content Placeholder 3">
            <a:extLst>
              <a:ext uri="{FF2B5EF4-FFF2-40B4-BE49-F238E27FC236}">
                <a16:creationId xmlns:a16="http://schemas.microsoft.com/office/drawing/2014/main" id="{3235C66B-860B-425D-B33A-C57BA935EE4A}"/>
              </a:ext>
            </a:extLst>
          </p:cNvPr>
          <p:cNvSpPr>
            <a:spLocks noGrp="1"/>
          </p:cNvSpPr>
          <p:nvPr>
            <p:ph sz="half" idx="2"/>
          </p:nvPr>
        </p:nvSpPr>
        <p:spPr>
          <a:xfrm>
            <a:off x="555975" y="3759373"/>
            <a:ext cx="11080049" cy="2812024"/>
          </a:xfrm>
        </p:spPr>
        <p:txBody>
          <a:bodyPr>
            <a:normAutofit fontScale="92500" lnSpcReduction="10000"/>
          </a:bodyPr>
          <a:lstStyle/>
          <a:p>
            <a:r>
              <a:rPr lang="en-US" dirty="0"/>
              <a:t>Provide an explanation of how the lessons learned from implementing in-person and distance learning programs in 2020–21 have informed the development of goals and actions in the 2021–24 LCAP. </a:t>
            </a:r>
          </a:p>
          <a:p>
            <a:pPr lvl="1">
              <a:spcBef>
                <a:spcPts val="600"/>
              </a:spcBef>
            </a:pPr>
            <a:r>
              <a:rPr lang="en-US" sz="2600" dirty="0"/>
              <a:t>As part of this analysis, LEAs are encouraged to consider how their ongoing response to the COVID-19 pandemic has informed the development of goals and actions in the 2021–24 LCAP, such as health and safety considerations, distance learning, monitoring and supporting mental health and social-emotional well-being and engaging pupils and families.</a:t>
            </a:r>
          </a:p>
          <a:p>
            <a:endParaRPr lang="en-US" dirty="0"/>
          </a:p>
        </p:txBody>
      </p:sp>
      <p:sp>
        <p:nvSpPr>
          <p:cNvPr id="5" name="Slide Number Placeholder 4">
            <a:extLst>
              <a:ext uri="{FF2B5EF4-FFF2-40B4-BE49-F238E27FC236}">
                <a16:creationId xmlns:a16="http://schemas.microsoft.com/office/drawing/2014/main" id="{F48AA02E-09CF-4527-8791-82DC11117680}"/>
              </a:ext>
            </a:extLst>
          </p:cNvPr>
          <p:cNvSpPr>
            <a:spLocks noGrp="1"/>
          </p:cNvSpPr>
          <p:nvPr>
            <p:ph type="sldNum" sz="quarter" idx="12"/>
          </p:nvPr>
        </p:nvSpPr>
        <p:spPr/>
        <p:txBody>
          <a:bodyPr/>
          <a:lstStyle/>
          <a:p>
            <a:fld id="{1E47FE53-EBF0-4DA7-9D9D-CC1C3A20F3CB}" type="slidenum">
              <a:rPr lang="en-US" smtClean="0"/>
              <a:t>28</a:t>
            </a:fld>
            <a:endParaRPr lang="en-US"/>
          </a:p>
        </p:txBody>
      </p:sp>
    </p:spTree>
    <p:extLst>
      <p:ext uri="{BB962C8B-B14F-4D97-AF65-F5344CB8AC3E}">
        <p14:creationId xmlns:p14="http://schemas.microsoft.com/office/powerpoint/2010/main" val="1860378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BC3E-FDC3-422B-99B0-7AC32B1AA696}"/>
              </a:ext>
            </a:extLst>
          </p:cNvPr>
          <p:cNvSpPr>
            <a:spLocks noGrp="1"/>
          </p:cNvSpPr>
          <p:nvPr>
            <p:ph type="title"/>
          </p:nvPr>
        </p:nvSpPr>
        <p:spPr/>
        <p:txBody>
          <a:bodyPr/>
          <a:lstStyle/>
          <a:p>
            <a:r>
              <a:rPr lang="en-US" dirty="0"/>
              <a:t>2020–21: Overall Analysis (2)</a:t>
            </a:r>
          </a:p>
        </p:txBody>
      </p:sp>
      <p:sp>
        <p:nvSpPr>
          <p:cNvPr id="7" name="TextBox 6">
            <a:extLst>
              <a:ext uri="{FF2B5EF4-FFF2-40B4-BE49-F238E27FC236}">
                <a16:creationId xmlns:a16="http://schemas.microsoft.com/office/drawing/2014/main" id="{DBBF10A7-C0C7-4B4C-BB30-EDE0C52102E8}"/>
              </a:ext>
            </a:extLst>
          </p:cNvPr>
          <p:cNvSpPr txBox="1"/>
          <p:nvPr/>
        </p:nvSpPr>
        <p:spPr>
          <a:xfrm>
            <a:off x="498831" y="1914816"/>
            <a:ext cx="11255298" cy="830997"/>
          </a:xfrm>
          <a:prstGeom prst="rect">
            <a:avLst/>
          </a:prstGeom>
          <a:noFill/>
        </p:spPr>
        <p:txBody>
          <a:bodyPr wrap="square" rtlCol="0">
            <a:spAutoFit/>
          </a:bodyPr>
          <a:lstStyle/>
          <a:p>
            <a:r>
              <a:rPr lang="en-US" sz="2400" dirty="0"/>
              <a:t>An explanation of how pupil learning loss continues to be assessed and addressed in the 2021–24 LCAP, especially for pupils with unique needs.</a:t>
            </a:r>
          </a:p>
        </p:txBody>
      </p:sp>
      <p:sp>
        <p:nvSpPr>
          <p:cNvPr id="8" name="TextBox 7">
            <a:extLst>
              <a:ext uri="{FF2B5EF4-FFF2-40B4-BE49-F238E27FC236}">
                <a16:creationId xmlns:a16="http://schemas.microsoft.com/office/drawing/2014/main" id="{0D51CD9B-6152-46DF-B745-88719088DE1E}"/>
              </a:ext>
            </a:extLst>
          </p:cNvPr>
          <p:cNvSpPr txBox="1"/>
          <p:nvPr/>
        </p:nvSpPr>
        <p:spPr>
          <a:xfrm>
            <a:off x="498831" y="2745813"/>
            <a:ext cx="11255298" cy="830997"/>
          </a:xfrm>
          <a:prstGeom prst="rect">
            <a:avLst/>
          </a:prstGeom>
          <a:solidFill>
            <a:srgbClr val="C5E0B3"/>
          </a:solidFill>
        </p:spPr>
        <p:txBody>
          <a:bodyPr wrap="square" rtlCol="0">
            <a:spAutoFit/>
          </a:bodyPr>
          <a:lstStyle/>
          <a:p>
            <a:r>
              <a:rPr lang="en-US" sz="2400" dirty="0"/>
              <a:t>[Add text here]</a:t>
            </a:r>
          </a:p>
          <a:p>
            <a:endParaRPr lang="en-US" sz="2400" dirty="0"/>
          </a:p>
        </p:txBody>
      </p:sp>
      <p:sp>
        <p:nvSpPr>
          <p:cNvPr id="4" name="Content Placeholder 3">
            <a:extLst>
              <a:ext uri="{FF2B5EF4-FFF2-40B4-BE49-F238E27FC236}">
                <a16:creationId xmlns:a16="http://schemas.microsoft.com/office/drawing/2014/main" id="{3235C66B-860B-425D-B33A-C57BA935EE4A}"/>
              </a:ext>
            </a:extLst>
          </p:cNvPr>
          <p:cNvSpPr>
            <a:spLocks noGrp="1"/>
          </p:cNvSpPr>
          <p:nvPr>
            <p:ph sz="half" idx="2"/>
          </p:nvPr>
        </p:nvSpPr>
        <p:spPr>
          <a:xfrm>
            <a:off x="588052" y="3917289"/>
            <a:ext cx="11015892" cy="2696462"/>
          </a:xfrm>
        </p:spPr>
        <p:txBody>
          <a:bodyPr>
            <a:normAutofit/>
          </a:bodyPr>
          <a:lstStyle/>
          <a:p>
            <a:r>
              <a:rPr lang="en-US" dirty="0"/>
              <a:t>Provide an explanation of how pupil learning loss continues to be assessed and addressed in the 2021–24 LCAP, especially for pupils with unique needs (including low-income students, English learners, pupils with disabilities served across the full continuum of placements, pupils in foster care, and pupils who are experiencing homelessness).</a:t>
            </a:r>
          </a:p>
        </p:txBody>
      </p:sp>
      <p:sp>
        <p:nvSpPr>
          <p:cNvPr id="5" name="Slide Number Placeholder 4">
            <a:extLst>
              <a:ext uri="{FF2B5EF4-FFF2-40B4-BE49-F238E27FC236}">
                <a16:creationId xmlns:a16="http://schemas.microsoft.com/office/drawing/2014/main" id="{F48AA02E-09CF-4527-8791-82DC11117680}"/>
              </a:ext>
            </a:extLst>
          </p:cNvPr>
          <p:cNvSpPr>
            <a:spLocks noGrp="1"/>
          </p:cNvSpPr>
          <p:nvPr>
            <p:ph type="sldNum" sz="quarter" idx="12"/>
          </p:nvPr>
        </p:nvSpPr>
        <p:spPr/>
        <p:txBody>
          <a:bodyPr/>
          <a:lstStyle/>
          <a:p>
            <a:fld id="{1E47FE53-EBF0-4DA7-9D9D-CC1C3A20F3CB}" type="slidenum">
              <a:rPr lang="en-US" smtClean="0"/>
              <a:t>29</a:t>
            </a:fld>
            <a:endParaRPr lang="en-US"/>
          </a:p>
        </p:txBody>
      </p:sp>
    </p:spTree>
    <p:extLst>
      <p:ext uri="{BB962C8B-B14F-4D97-AF65-F5344CB8AC3E}">
        <p14:creationId xmlns:p14="http://schemas.microsoft.com/office/powerpoint/2010/main" val="927845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896A7-BABB-435A-A544-08DFBC24D4CF}"/>
              </a:ext>
            </a:extLst>
          </p:cNvPr>
          <p:cNvSpPr>
            <a:spLocks noGrp="1"/>
          </p:cNvSpPr>
          <p:nvPr>
            <p:ph type="title"/>
          </p:nvPr>
        </p:nvSpPr>
        <p:spPr/>
        <p:txBody>
          <a:bodyPr/>
          <a:lstStyle/>
          <a:p>
            <a:r>
              <a:rPr lang="en-US" dirty="0"/>
              <a:t>Availability of Templates</a:t>
            </a:r>
          </a:p>
        </p:txBody>
      </p:sp>
      <p:sp>
        <p:nvSpPr>
          <p:cNvPr id="3" name="Content Placeholder 2">
            <a:extLst>
              <a:ext uri="{FF2B5EF4-FFF2-40B4-BE49-F238E27FC236}">
                <a16:creationId xmlns:a16="http://schemas.microsoft.com/office/drawing/2014/main" id="{2B19BDD7-52D5-4415-A907-7A17E80CA85E}"/>
              </a:ext>
            </a:extLst>
          </p:cNvPr>
          <p:cNvSpPr>
            <a:spLocks noGrp="1"/>
          </p:cNvSpPr>
          <p:nvPr>
            <p:ph idx="1"/>
          </p:nvPr>
        </p:nvSpPr>
        <p:spPr/>
        <p:txBody>
          <a:bodyPr>
            <a:normAutofit lnSpcReduction="10000"/>
          </a:bodyPr>
          <a:lstStyle/>
          <a:p>
            <a:r>
              <a:rPr lang="en-US" dirty="0"/>
              <a:t>Approved LCAP Template: </a:t>
            </a:r>
            <a:r>
              <a:rPr lang="en-US" dirty="0">
                <a:solidFill>
                  <a:srgbClr val="1704A0"/>
                </a:solidFill>
                <a:hlinkClick r:id="rId2" tooltip="Approved LCAP Template">
                  <a:extLst>
                    <a:ext uri="{A12FA001-AC4F-418D-AE19-62706E023703}">
                      <ahyp:hlinkClr xmlns:ahyp="http://schemas.microsoft.com/office/drawing/2018/hyperlinkcolor" val="tx"/>
                    </a:ext>
                  </a:extLst>
                </a:hlinkClick>
              </a:rPr>
              <a:t>https://www.cde.ca.gov/re/lc/documents/lcaptemplate2020rev.docx</a:t>
            </a:r>
            <a:r>
              <a:rPr lang="en-US" dirty="0"/>
              <a:t> </a:t>
            </a:r>
          </a:p>
          <a:p>
            <a:r>
              <a:rPr lang="en-US" dirty="0"/>
              <a:t>LCAP Expenditure Tables Template: </a:t>
            </a:r>
            <a:r>
              <a:rPr lang="en-US" dirty="0">
                <a:solidFill>
                  <a:srgbClr val="1704A0"/>
                </a:solidFill>
                <a:hlinkClick r:id="rId3" tooltip="LCAP Expenditure Tables Template">
                  <a:extLst>
                    <a:ext uri="{A12FA001-AC4F-418D-AE19-62706E023703}">
                      <ahyp:hlinkClr xmlns:ahyp="http://schemas.microsoft.com/office/drawing/2018/hyperlinkcolor" val="tx"/>
                    </a:ext>
                  </a:extLst>
                </a:hlinkClick>
              </a:rPr>
              <a:t>https://www.cde.ca.gov/re/lc/documents/lcapexpendituretable.xlsx</a:t>
            </a:r>
            <a:r>
              <a:rPr lang="en-US" dirty="0">
                <a:hlinkClick r:id="rId3" tooltip="LCAP Expenditure Tables Template">
                  <a:extLst>
                    <a:ext uri="{A12FA001-AC4F-418D-AE19-62706E023703}">
                      <ahyp:hlinkClr xmlns:ahyp="http://schemas.microsoft.com/office/drawing/2018/hyperlinkcolor" val="tx"/>
                    </a:ext>
                  </a:extLst>
                </a:hlinkClick>
              </a:rPr>
              <a:t> </a:t>
            </a:r>
            <a:endParaRPr lang="en-US" dirty="0"/>
          </a:p>
          <a:p>
            <a:r>
              <a:rPr lang="en-US" dirty="0"/>
              <a:t>Approved LCAP Annual Update Template: </a:t>
            </a:r>
            <a:r>
              <a:rPr lang="en-US" dirty="0">
                <a:solidFill>
                  <a:srgbClr val="1704A0"/>
                </a:solidFill>
                <a:hlinkClick r:id="rId4" tooltip="Approved LCAP Annual Update Template">
                  <a:extLst>
                    <a:ext uri="{A12FA001-AC4F-418D-AE19-62706E023703}">
                      <ahyp:hlinkClr xmlns:ahyp="http://schemas.microsoft.com/office/drawing/2018/hyperlinkcolor" val="tx"/>
                    </a:ext>
                  </a:extLst>
                </a:hlinkClick>
              </a:rPr>
              <a:t>https://www.cde.ca.gov/re/lc/documents/lcapannuupd2021rev.docx</a:t>
            </a:r>
            <a:r>
              <a:rPr lang="en-US" dirty="0"/>
              <a:t> </a:t>
            </a:r>
          </a:p>
          <a:p>
            <a:r>
              <a:rPr lang="en-US" dirty="0" err="1"/>
              <a:t>eTemplate</a:t>
            </a:r>
            <a:r>
              <a:rPr lang="en-US" dirty="0"/>
              <a:t> – anticipated launch by March 1, 2021</a:t>
            </a:r>
          </a:p>
          <a:p>
            <a:endParaRPr lang="en-US" dirty="0"/>
          </a:p>
        </p:txBody>
      </p:sp>
      <p:sp>
        <p:nvSpPr>
          <p:cNvPr id="4" name="Slide Number Placeholder 3">
            <a:extLst>
              <a:ext uri="{FF2B5EF4-FFF2-40B4-BE49-F238E27FC236}">
                <a16:creationId xmlns:a16="http://schemas.microsoft.com/office/drawing/2014/main" id="{AC4226A1-4491-4267-ACBA-6335D2CF0F6C}"/>
              </a:ext>
            </a:extLst>
          </p:cNvPr>
          <p:cNvSpPr>
            <a:spLocks noGrp="1"/>
          </p:cNvSpPr>
          <p:nvPr>
            <p:ph type="sldNum" sz="quarter" idx="12"/>
          </p:nvPr>
        </p:nvSpPr>
        <p:spPr/>
        <p:txBody>
          <a:bodyPr/>
          <a:lstStyle/>
          <a:p>
            <a:fld id="{1E47FE53-EBF0-4DA7-9D9D-CC1C3A20F3CB}" type="slidenum">
              <a:rPr lang="en-US" smtClean="0"/>
              <a:t>3</a:t>
            </a:fld>
            <a:endParaRPr lang="en-US"/>
          </a:p>
        </p:txBody>
      </p:sp>
    </p:spTree>
    <p:extLst>
      <p:ext uri="{BB962C8B-B14F-4D97-AF65-F5344CB8AC3E}">
        <p14:creationId xmlns:p14="http://schemas.microsoft.com/office/powerpoint/2010/main" val="2105592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BC3E-FDC3-422B-99B0-7AC32B1AA696}"/>
              </a:ext>
            </a:extLst>
          </p:cNvPr>
          <p:cNvSpPr>
            <a:spLocks noGrp="1"/>
          </p:cNvSpPr>
          <p:nvPr>
            <p:ph type="title"/>
          </p:nvPr>
        </p:nvSpPr>
        <p:spPr/>
        <p:txBody>
          <a:bodyPr/>
          <a:lstStyle/>
          <a:p>
            <a:r>
              <a:rPr lang="en-US" dirty="0"/>
              <a:t>2020–21: Overall Analysis (3)</a:t>
            </a:r>
          </a:p>
        </p:txBody>
      </p:sp>
      <p:sp>
        <p:nvSpPr>
          <p:cNvPr id="7" name="TextBox 6">
            <a:extLst>
              <a:ext uri="{FF2B5EF4-FFF2-40B4-BE49-F238E27FC236}">
                <a16:creationId xmlns:a16="http://schemas.microsoft.com/office/drawing/2014/main" id="{62847C4C-0068-40AF-8595-0270EC3A0E27}"/>
              </a:ext>
            </a:extLst>
          </p:cNvPr>
          <p:cNvSpPr txBox="1"/>
          <p:nvPr/>
        </p:nvSpPr>
        <p:spPr>
          <a:xfrm>
            <a:off x="468351" y="1737360"/>
            <a:ext cx="11255298" cy="1569660"/>
          </a:xfrm>
          <a:prstGeom prst="rect">
            <a:avLst/>
          </a:prstGeom>
          <a:noFill/>
        </p:spPr>
        <p:txBody>
          <a:bodyPr wrap="square" rtlCol="0">
            <a:spAutoFit/>
          </a:bodyPr>
          <a:lstStyle/>
          <a:p>
            <a:r>
              <a:rPr lang="en-US" sz="2400" dirty="0"/>
              <a:t>A description of any substantive differences between the description of the actions or services identified as contributing towards meeting the increased or improved services requirement and the actions or services implemented to meet the increased or improved services requirement.</a:t>
            </a:r>
          </a:p>
        </p:txBody>
      </p:sp>
      <p:sp>
        <p:nvSpPr>
          <p:cNvPr id="8" name="TextBox 7">
            <a:extLst>
              <a:ext uri="{FF2B5EF4-FFF2-40B4-BE49-F238E27FC236}">
                <a16:creationId xmlns:a16="http://schemas.microsoft.com/office/drawing/2014/main" id="{79CECB01-12DF-418D-9749-D1FA71028359}"/>
              </a:ext>
            </a:extLst>
          </p:cNvPr>
          <p:cNvSpPr txBox="1"/>
          <p:nvPr/>
        </p:nvSpPr>
        <p:spPr>
          <a:xfrm>
            <a:off x="477809" y="3289447"/>
            <a:ext cx="11255298" cy="830997"/>
          </a:xfrm>
          <a:prstGeom prst="rect">
            <a:avLst/>
          </a:prstGeom>
          <a:solidFill>
            <a:srgbClr val="C5E0B3"/>
          </a:solidFill>
        </p:spPr>
        <p:txBody>
          <a:bodyPr wrap="square" rtlCol="0">
            <a:spAutoFit/>
          </a:bodyPr>
          <a:lstStyle/>
          <a:p>
            <a:r>
              <a:rPr lang="en-US" sz="2400" dirty="0"/>
              <a:t>[Add text here]</a:t>
            </a:r>
          </a:p>
          <a:p>
            <a:endParaRPr lang="en-US" sz="2400" dirty="0"/>
          </a:p>
        </p:txBody>
      </p:sp>
      <p:sp>
        <p:nvSpPr>
          <p:cNvPr id="4" name="Content Placeholder 3">
            <a:extLst>
              <a:ext uri="{FF2B5EF4-FFF2-40B4-BE49-F238E27FC236}">
                <a16:creationId xmlns:a16="http://schemas.microsoft.com/office/drawing/2014/main" id="{3235C66B-860B-425D-B33A-C57BA935EE4A}"/>
              </a:ext>
            </a:extLst>
          </p:cNvPr>
          <p:cNvSpPr>
            <a:spLocks noGrp="1"/>
          </p:cNvSpPr>
          <p:nvPr>
            <p:ph sz="half" idx="2"/>
          </p:nvPr>
        </p:nvSpPr>
        <p:spPr>
          <a:xfrm>
            <a:off x="546100" y="4277398"/>
            <a:ext cx="11099799" cy="2293999"/>
          </a:xfrm>
        </p:spPr>
        <p:txBody>
          <a:bodyPr>
            <a:normAutofit lnSpcReduction="10000"/>
          </a:bodyPr>
          <a:lstStyle/>
          <a:p>
            <a:r>
              <a:rPr lang="en-US" dirty="0"/>
              <a:t>Describe any substantive differences between the actions and/or services identified as contributing towards meeting the increased or improved services requirement, pursuant to </a:t>
            </a:r>
            <a:r>
              <a:rPr lang="en-US" i="1" dirty="0"/>
              <a:t>California Code of Regulations</a:t>
            </a:r>
            <a:r>
              <a:rPr lang="en-US" dirty="0"/>
              <a:t>, Title 5 (5 </a:t>
            </a:r>
            <a:r>
              <a:rPr lang="en-US" i="1" dirty="0"/>
              <a:t>CCR</a:t>
            </a:r>
            <a:r>
              <a:rPr lang="en-US" dirty="0"/>
              <a:t>) Section 15496, and the actions and/or services that the LEA implemented to meet the increased or improved services requirement. </a:t>
            </a:r>
          </a:p>
        </p:txBody>
      </p:sp>
      <p:sp>
        <p:nvSpPr>
          <p:cNvPr id="5" name="Slide Number Placeholder 4">
            <a:extLst>
              <a:ext uri="{FF2B5EF4-FFF2-40B4-BE49-F238E27FC236}">
                <a16:creationId xmlns:a16="http://schemas.microsoft.com/office/drawing/2014/main" id="{F48AA02E-09CF-4527-8791-82DC11117680}"/>
              </a:ext>
            </a:extLst>
          </p:cNvPr>
          <p:cNvSpPr>
            <a:spLocks noGrp="1"/>
          </p:cNvSpPr>
          <p:nvPr>
            <p:ph type="sldNum" sz="quarter" idx="12"/>
          </p:nvPr>
        </p:nvSpPr>
        <p:spPr/>
        <p:txBody>
          <a:bodyPr/>
          <a:lstStyle/>
          <a:p>
            <a:fld id="{1E47FE53-EBF0-4DA7-9D9D-CC1C3A20F3CB}" type="slidenum">
              <a:rPr lang="en-US" smtClean="0"/>
              <a:t>30</a:t>
            </a:fld>
            <a:endParaRPr lang="en-US"/>
          </a:p>
        </p:txBody>
      </p:sp>
    </p:spTree>
    <p:extLst>
      <p:ext uri="{BB962C8B-B14F-4D97-AF65-F5344CB8AC3E}">
        <p14:creationId xmlns:p14="http://schemas.microsoft.com/office/powerpoint/2010/main" val="1032519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4C1EE-FA4A-4788-BDF9-C6181783728C}"/>
              </a:ext>
            </a:extLst>
          </p:cNvPr>
          <p:cNvSpPr>
            <a:spLocks noGrp="1"/>
          </p:cNvSpPr>
          <p:nvPr>
            <p:ph type="title"/>
          </p:nvPr>
        </p:nvSpPr>
        <p:spPr/>
        <p:txBody>
          <a:bodyPr/>
          <a:lstStyle/>
          <a:p>
            <a:r>
              <a:rPr lang="en-US" dirty="0"/>
              <a:t>Overall Analysis of 2019–20 and 2020–21 </a:t>
            </a:r>
          </a:p>
        </p:txBody>
      </p:sp>
      <p:sp>
        <p:nvSpPr>
          <p:cNvPr id="7" name="TextBox 6">
            <a:extLst>
              <a:ext uri="{FF2B5EF4-FFF2-40B4-BE49-F238E27FC236}">
                <a16:creationId xmlns:a16="http://schemas.microsoft.com/office/drawing/2014/main" id="{72B0A3E4-191D-496C-B3D4-EA7D011D62E4}"/>
              </a:ext>
            </a:extLst>
          </p:cNvPr>
          <p:cNvSpPr txBox="1"/>
          <p:nvPr/>
        </p:nvSpPr>
        <p:spPr>
          <a:xfrm>
            <a:off x="468351" y="1847856"/>
            <a:ext cx="11255298" cy="1200329"/>
          </a:xfrm>
          <a:prstGeom prst="rect">
            <a:avLst/>
          </a:prstGeom>
          <a:noFill/>
        </p:spPr>
        <p:txBody>
          <a:bodyPr wrap="square" rtlCol="0">
            <a:spAutoFit/>
          </a:bodyPr>
          <a:lstStyle/>
          <a:p>
            <a:r>
              <a:rPr lang="en-US" sz="2400" dirty="0"/>
              <a:t>A description of how the analysis and reflection on student outcomes in the 2019–20 LCAP and the 2020–21 Learning Continuity and Attendance Plan have informed the development of the 21–22 through 23–24 LCAP.</a:t>
            </a:r>
          </a:p>
        </p:txBody>
      </p:sp>
      <p:sp>
        <p:nvSpPr>
          <p:cNvPr id="8" name="TextBox 7">
            <a:extLst>
              <a:ext uri="{FF2B5EF4-FFF2-40B4-BE49-F238E27FC236}">
                <a16:creationId xmlns:a16="http://schemas.microsoft.com/office/drawing/2014/main" id="{874F6DD1-A56E-4954-A084-FBA7AE28CAD3}"/>
              </a:ext>
            </a:extLst>
          </p:cNvPr>
          <p:cNvSpPr txBox="1"/>
          <p:nvPr/>
        </p:nvSpPr>
        <p:spPr>
          <a:xfrm>
            <a:off x="498831" y="3013501"/>
            <a:ext cx="11255298" cy="830997"/>
          </a:xfrm>
          <a:prstGeom prst="rect">
            <a:avLst/>
          </a:prstGeom>
          <a:solidFill>
            <a:srgbClr val="DEEBF6"/>
          </a:solidFill>
        </p:spPr>
        <p:txBody>
          <a:bodyPr wrap="square" rtlCol="0">
            <a:spAutoFit/>
          </a:bodyPr>
          <a:lstStyle/>
          <a:p>
            <a:r>
              <a:rPr lang="en-US" sz="2400" dirty="0"/>
              <a:t>[Add text here]</a:t>
            </a:r>
          </a:p>
          <a:p>
            <a:endParaRPr lang="en-US" sz="2400" dirty="0"/>
          </a:p>
        </p:txBody>
      </p:sp>
      <p:sp>
        <p:nvSpPr>
          <p:cNvPr id="4" name="Content Placeholder 3">
            <a:extLst>
              <a:ext uri="{FF2B5EF4-FFF2-40B4-BE49-F238E27FC236}">
                <a16:creationId xmlns:a16="http://schemas.microsoft.com/office/drawing/2014/main" id="{94BB4DD5-7E98-47EA-8C4E-053C752EE612}"/>
              </a:ext>
            </a:extLst>
          </p:cNvPr>
          <p:cNvSpPr>
            <a:spLocks noGrp="1"/>
          </p:cNvSpPr>
          <p:nvPr>
            <p:ph sz="half" idx="2"/>
          </p:nvPr>
        </p:nvSpPr>
        <p:spPr>
          <a:xfrm>
            <a:off x="652384" y="4213830"/>
            <a:ext cx="10887232" cy="2029029"/>
          </a:xfrm>
        </p:spPr>
        <p:txBody>
          <a:bodyPr/>
          <a:lstStyle/>
          <a:p>
            <a:r>
              <a:rPr lang="en-US" dirty="0"/>
              <a:t>Describe how the analysis and reflection related to student outcomes in the 2019–20 LCAP and 2020–21 Learning Continuity and Attendance Plan have informed the development of the 2021–22 through 2023–24 LCAP, as applicable.</a:t>
            </a:r>
          </a:p>
        </p:txBody>
      </p:sp>
      <p:sp>
        <p:nvSpPr>
          <p:cNvPr id="5" name="Slide Number Placeholder 4">
            <a:extLst>
              <a:ext uri="{FF2B5EF4-FFF2-40B4-BE49-F238E27FC236}">
                <a16:creationId xmlns:a16="http://schemas.microsoft.com/office/drawing/2014/main" id="{C9AD1FD7-D64E-4784-B6B9-49C5109223C3}"/>
              </a:ext>
            </a:extLst>
          </p:cNvPr>
          <p:cNvSpPr>
            <a:spLocks noGrp="1"/>
          </p:cNvSpPr>
          <p:nvPr>
            <p:ph type="sldNum" sz="quarter" idx="12"/>
          </p:nvPr>
        </p:nvSpPr>
        <p:spPr/>
        <p:txBody>
          <a:bodyPr/>
          <a:lstStyle/>
          <a:p>
            <a:fld id="{1E47FE53-EBF0-4DA7-9D9D-CC1C3A20F3CB}" type="slidenum">
              <a:rPr lang="en-US" smtClean="0"/>
              <a:t>31</a:t>
            </a:fld>
            <a:endParaRPr lang="en-US"/>
          </a:p>
        </p:txBody>
      </p:sp>
    </p:spTree>
    <p:extLst>
      <p:ext uri="{BB962C8B-B14F-4D97-AF65-F5344CB8AC3E}">
        <p14:creationId xmlns:p14="http://schemas.microsoft.com/office/powerpoint/2010/main" val="1730510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79937-B43D-4FF8-A2F7-4AD4ACE25E79}"/>
              </a:ext>
            </a:extLst>
          </p:cNvPr>
          <p:cNvSpPr>
            <a:spLocks noGrp="1"/>
          </p:cNvSpPr>
          <p:nvPr>
            <p:ph type="title"/>
          </p:nvPr>
        </p:nvSpPr>
        <p:spPr/>
        <p:txBody>
          <a:bodyPr/>
          <a:lstStyle/>
          <a:p>
            <a:r>
              <a:rPr lang="en-US"/>
              <a:t>Plan Summary</a:t>
            </a:r>
            <a:endParaRPr lang="en-US" dirty="0"/>
          </a:p>
        </p:txBody>
      </p:sp>
      <p:sp>
        <p:nvSpPr>
          <p:cNvPr id="4" name="Slide Number Placeholder 3">
            <a:extLst>
              <a:ext uri="{FF2B5EF4-FFF2-40B4-BE49-F238E27FC236}">
                <a16:creationId xmlns:a16="http://schemas.microsoft.com/office/drawing/2014/main" id="{83E5D95C-704E-4AFF-A9C3-5765B59F42A3}"/>
              </a:ext>
            </a:extLst>
          </p:cNvPr>
          <p:cNvSpPr>
            <a:spLocks noGrp="1"/>
          </p:cNvSpPr>
          <p:nvPr>
            <p:ph type="sldNum" sz="quarter" idx="12"/>
          </p:nvPr>
        </p:nvSpPr>
        <p:spPr/>
        <p:txBody>
          <a:bodyPr/>
          <a:lstStyle/>
          <a:p>
            <a:fld id="{1E47FE53-EBF0-4DA7-9D9D-CC1C3A20F3CB}" type="slidenum">
              <a:rPr lang="en-US" smtClean="0"/>
              <a:pPr/>
              <a:t>32</a:t>
            </a:fld>
            <a:endParaRPr lang="en-US" dirty="0"/>
          </a:p>
        </p:txBody>
      </p:sp>
    </p:spTree>
    <p:extLst>
      <p:ext uri="{BB962C8B-B14F-4D97-AF65-F5344CB8AC3E}">
        <p14:creationId xmlns:p14="http://schemas.microsoft.com/office/powerpoint/2010/main" val="990378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154ED-C9CB-4625-8A2D-F548B3900DE8}"/>
              </a:ext>
            </a:extLst>
          </p:cNvPr>
          <p:cNvSpPr>
            <a:spLocks noGrp="1"/>
          </p:cNvSpPr>
          <p:nvPr>
            <p:ph type="title"/>
          </p:nvPr>
        </p:nvSpPr>
        <p:spPr/>
        <p:txBody>
          <a:bodyPr/>
          <a:lstStyle/>
          <a:p>
            <a:r>
              <a:rPr lang="en-US" dirty="0">
                <a:solidFill>
                  <a:schemeClr val="tx1"/>
                </a:solidFill>
                <a:latin typeface="Arial" panose="020B0604020202020204" pitchFamily="34" charset="0"/>
                <a:ea typeface="SimSun" panose="02010600030101010101" pitchFamily="2" charset="-122"/>
                <a:cs typeface="Times New Roman" panose="02020603050405020304" pitchFamily="18" charset="0"/>
              </a:rPr>
              <a:t>Plan Summary - Purpose</a:t>
            </a:r>
            <a:endParaRPr lang="en-US" dirty="0">
              <a:solidFill>
                <a:schemeClr val="tx1"/>
              </a:solidFill>
            </a:endParaRPr>
          </a:p>
        </p:txBody>
      </p:sp>
      <p:sp>
        <p:nvSpPr>
          <p:cNvPr id="3" name="Content Placeholder 2">
            <a:extLst>
              <a:ext uri="{FF2B5EF4-FFF2-40B4-BE49-F238E27FC236}">
                <a16:creationId xmlns:a16="http://schemas.microsoft.com/office/drawing/2014/main" id="{CB997CAD-DDCD-45F5-91CF-0332B85A3958}"/>
              </a:ext>
            </a:extLst>
          </p:cNvPr>
          <p:cNvSpPr>
            <a:spLocks noGrp="1"/>
          </p:cNvSpPr>
          <p:nvPr>
            <p:ph idx="1"/>
          </p:nvPr>
        </p:nvSpPr>
        <p:spPr/>
        <p:txBody>
          <a:bodyPr/>
          <a:lstStyle/>
          <a:p>
            <a:r>
              <a:rPr lang="en-US"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A well-developed Plan Summary section provides a meaningful context for the LCAP. </a:t>
            </a:r>
          </a:p>
          <a:p>
            <a:r>
              <a:rPr lang="en-US"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This section provides information about an LEA’s community as well as relevant information about student needs and performance. </a:t>
            </a:r>
          </a:p>
          <a:p>
            <a:r>
              <a:rPr lang="en-US"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In order to provide a meaningful context for the rest of the LCAP, the content of this section should be clearly and meaningfully related to the content included in the subsequent sections of the LCAP.</a:t>
            </a:r>
          </a:p>
          <a:p>
            <a:endParaRPr lang="en-US" dirty="0">
              <a:solidFill>
                <a:schemeClr val="tx1"/>
              </a:solidFill>
            </a:endParaRPr>
          </a:p>
        </p:txBody>
      </p:sp>
      <p:sp>
        <p:nvSpPr>
          <p:cNvPr id="4" name="Slide Number Placeholder 3">
            <a:extLst>
              <a:ext uri="{FF2B5EF4-FFF2-40B4-BE49-F238E27FC236}">
                <a16:creationId xmlns:a16="http://schemas.microsoft.com/office/drawing/2014/main" id="{5711FB89-7F23-4303-856F-030743747BCF}"/>
              </a:ext>
            </a:extLst>
          </p:cNvPr>
          <p:cNvSpPr>
            <a:spLocks noGrp="1"/>
          </p:cNvSpPr>
          <p:nvPr>
            <p:ph type="sldNum" sz="quarter" idx="12"/>
          </p:nvPr>
        </p:nvSpPr>
        <p:spPr/>
        <p:txBody>
          <a:bodyPr/>
          <a:lstStyle/>
          <a:p>
            <a:fld id="{1E47FE53-EBF0-4DA7-9D9D-CC1C3A20F3CB}" type="slidenum">
              <a:rPr lang="en-US" smtClean="0">
                <a:solidFill>
                  <a:schemeClr val="bg1"/>
                </a:solidFill>
              </a:rPr>
              <a:t>33</a:t>
            </a:fld>
            <a:endParaRPr lang="en-US" dirty="0">
              <a:solidFill>
                <a:schemeClr val="bg1"/>
              </a:solidFill>
            </a:endParaRPr>
          </a:p>
        </p:txBody>
      </p:sp>
    </p:spTree>
    <p:extLst>
      <p:ext uri="{BB962C8B-B14F-4D97-AF65-F5344CB8AC3E}">
        <p14:creationId xmlns:p14="http://schemas.microsoft.com/office/powerpoint/2010/main" val="1352089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7CA5E-CBE6-4312-8BB7-48BFA5AA83FD}"/>
              </a:ext>
            </a:extLst>
          </p:cNvPr>
          <p:cNvSpPr>
            <a:spLocks noGrp="1"/>
          </p:cNvSpPr>
          <p:nvPr>
            <p:ph type="title"/>
          </p:nvPr>
        </p:nvSpPr>
        <p:spPr/>
        <p:txBody>
          <a:bodyPr/>
          <a:lstStyle/>
          <a:p>
            <a:r>
              <a:rPr lang="en-US" dirty="0"/>
              <a:t>Plan Summary Components</a:t>
            </a:r>
          </a:p>
        </p:txBody>
      </p:sp>
      <p:sp>
        <p:nvSpPr>
          <p:cNvPr id="3" name="Content Placeholder 2">
            <a:extLst>
              <a:ext uri="{FF2B5EF4-FFF2-40B4-BE49-F238E27FC236}">
                <a16:creationId xmlns:a16="http://schemas.microsoft.com/office/drawing/2014/main" id="{232343FB-134C-4C1E-B8B5-C41B7A9EE4FE}"/>
              </a:ext>
            </a:extLst>
          </p:cNvPr>
          <p:cNvSpPr>
            <a:spLocks noGrp="1"/>
          </p:cNvSpPr>
          <p:nvPr>
            <p:ph idx="1"/>
          </p:nvPr>
        </p:nvSpPr>
        <p:spPr/>
        <p:txBody>
          <a:bodyPr/>
          <a:lstStyle/>
          <a:p>
            <a:r>
              <a:rPr lang="en-US" dirty="0"/>
              <a:t>General Information</a:t>
            </a:r>
          </a:p>
          <a:p>
            <a:r>
              <a:rPr lang="en-US" dirty="0"/>
              <a:t>Reflections: Successes</a:t>
            </a:r>
          </a:p>
          <a:p>
            <a:r>
              <a:rPr lang="en-US" dirty="0"/>
              <a:t>Reflections: Identified Need</a:t>
            </a:r>
          </a:p>
          <a:p>
            <a:r>
              <a:rPr lang="en-US" dirty="0"/>
              <a:t>LCAP Highlights</a:t>
            </a:r>
          </a:p>
          <a:p>
            <a:r>
              <a:rPr lang="en-US" dirty="0"/>
              <a:t>Comprehensive Support and Improvement (CSI) Prompts</a:t>
            </a:r>
          </a:p>
        </p:txBody>
      </p:sp>
      <p:sp>
        <p:nvSpPr>
          <p:cNvPr id="4" name="Slide Number Placeholder 3">
            <a:extLst>
              <a:ext uri="{FF2B5EF4-FFF2-40B4-BE49-F238E27FC236}">
                <a16:creationId xmlns:a16="http://schemas.microsoft.com/office/drawing/2014/main" id="{85952503-772E-42BD-877C-767013DADA94}"/>
              </a:ext>
            </a:extLst>
          </p:cNvPr>
          <p:cNvSpPr>
            <a:spLocks noGrp="1"/>
          </p:cNvSpPr>
          <p:nvPr>
            <p:ph type="sldNum" sz="quarter" idx="12"/>
          </p:nvPr>
        </p:nvSpPr>
        <p:spPr/>
        <p:txBody>
          <a:bodyPr/>
          <a:lstStyle/>
          <a:p>
            <a:fld id="{1E47FE53-EBF0-4DA7-9D9D-CC1C3A20F3CB}" type="slidenum">
              <a:rPr lang="en-US" smtClean="0"/>
              <a:t>34</a:t>
            </a:fld>
            <a:endParaRPr lang="en-US"/>
          </a:p>
        </p:txBody>
      </p:sp>
    </p:spTree>
    <p:extLst>
      <p:ext uri="{BB962C8B-B14F-4D97-AF65-F5344CB8AC3E}">
        <p14:creationId xmlns:p14="http://schemas.microsoft.com/office/powerpoint/2010/main" val="4102917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6117-913D-4DAA-90B0-E72F6713EDB7}"/>
              </a:ext>
            </a:extLst>
          </p:cNvPr>
          <p:cNvSpPr>
            <a:spLocks noGrp="1"/>
          </p:cNvSpPr>
          <p:nvPr>
            <p:ph type="title"/>
          </p:nvPr>
        </p:nvSpPr>
        <p:spPr/>
        <p:txBody>
          <a:bodyPr/>
          <a:lstStyle/>
          <a:p>
            <a:r>
              <a:rPr lang="en-US"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General Information </a:t>
            </a:r>
            <a:endParaRPr lang="en-US" dirty="0">
              <a:solidFill>
                <a:schemeClr val="tx1"/>
              </a:solidFill>
            </a:endParaRPr>
          </a:p>
        </p:txBody>
      </p:sp>
      <p:sp>
        <p:nvSpPr>
          <p:cNvPr id="3" name="Content Placeholder 2">
            <a:extLst>
              <a:ext uri="{FF2B5EF4-FFF2-40B4-BE49-F238E27FC236}">
                <a16:creationId xmlns:a16="http://schemas.microsoft.com/office/drawing/2014/main" id="{70C027B7-D55B-486D-9251-A01DDDAA5E54}"/>
              </a:ext>
            </a:extLst>
          </p:cNvPr>
          <p:cNvSpPr>
            <a:spLocks noGrp="1"/>
          </p:cNvSpPr>
          <p:nvPr>
            <p:ph idx="1"/>
          </p:nvPr>
        </p:nvSpPr>
        <p:spPr>
          <a:xfrm>
            <a:off x="1097280" y="1891862"/>
            <a:ext cx="10058400" cy="3868858"/>
          </a:xfrm>
        </p:spPr>
        <p:txBody>
          <a:bodyPr/>
          <a:lstStyle/>
          <a:p>
            <a:r>
              <a:rPr lang="en-US" dirty="0">
                <a:solidFill>
                  <a:schemeClr val="tx1"/>
                </a:solidFill>
                <a:latin typeface="Arial" panose="020B0604020202020204" pitchFamily="34" charset="0"/>
                <a:ea typeface="Arial" panose="020B0604020202020204" pitchFamily="34" charset="0"/>
                <a:cs typeface="Times New Roman" panose="02020603050405020304" pitchFamily="18" charset="0"/>
              </a:rPr>
              <a:t>This section will </a:t>
            </a:r>
            <a:r>
              <a:rPr lang="en-US" dirty="0">
                <a:solidFill>
                  <a:schemeClr val="tx1"/>
                </a:solidFill>
                <a:latin typeface="Arial" panose="020B0604020202020204" pitchFamily="34" charset="0"/>
                <a:ea typeface="Arial" panose="020B0604020202020204" pitchFamily="34" charset="0"/>
                <a:cs typeface="Arial" panose="020B0604020202020204" pitchFamily="34" charset="0"/>
              </a:rPr>
              <a:t>describe the LEA’s students and community.</a:t>
            </a:r>
            <a:endParaRPr lang="en-US" dirty="0">
              <a:solidFill>
                <a:schemeClr val="tx1"/>
              </a:solidFill>
              <a:latin typeface="Arial" panose="020B0604020202020204" pitchFamily="34" charset="0"/>
              <a:ea typeface="Arial" panose="020B0604020202020204" pitchFamily="34" charset="0"/>
              <a:cs typeface="Times New Roman" panose="02020603050405020304" pitchFamily="18" charset="0"/>
            </a:endParaRPr>
          </a:p>
          <a:p>
            <a:r>
              <a:rPr lang="en-US"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Information about an LEA in terms of geography, enrollment, or employment, the number and size of specific schools, recent community challenges, and other such information as an LEA wishes to include can enable a reader to more fully understand an LEA’s LCAP.</a:t>
            </a:r>
          </a:p>
          <a:p>
            <a:endParaRPr lang="en-US" dirty="0">
              <a:solidFill>
                <a:schemeClr val="tx1"/>
              </a:solidFill>
            </a:endParaRPr>
          </a:p>
        </p:txBody>
      </p:sp>
      <p:sp>
        <p:nvSpPr>
          <p:cNvPr id="4" name="Slide Number Placeholder 3">
            <a:extLst>
              <a:ext uri="{FF2B5EF4-FFF2-40B4-BE49-F238E27FC236}">
                <a16:creationId xmlns:a16="http://schemas.microsoft.com/office/drawing/2014/main" id="{906CE538-134D-45E1-B74B-8481B76A026A}"/>
              </a:ext>
            </a:extLst>
          </p:cNvPr>
          <p:cNvSpPr>
            <a:spLocks noGrp="1"/>
          </p:cNvSpPr>
          <p:nvPr>
            <p:ph type="sldNum" sz="quarter" idx="12"/>
          </p:nvPr>
        </p:nvSpPr>
        <p:spPr/>
        <p:txBody>
          <a:bodyPr/>
          <a:lstStyle/>
          <a:p>
            <a:fld id="{1E47FE53-EBF0-4DA7-9D9D-CC1C3A20F3CB}" type="slidenum">
              <a:rPr lang="en-US" smtClean="0">
                <a:solidFill>
                  <a:schemeClr val="bg1"/>
                </a:solidFill>
              </a:rPr>
              <a:t>35</a:t>
            </a:fld>
            <a:endParaRPr lang="en-US" dirty="0">
              <a:solidFill>
                <a:schemeClr val="bg1"/>
              </a:solidFill>
            </a:endParaRPr>
          </a:p>
        </p:txBody>
      </p:sp>
    </p:spTree>
    <p:extLst>
      <p:ext uri="{BB962C8B-B14F-4D97-AF65-F5344CB8AC3E}">
        <p14:creationId xmlns:p14="http://schemas.microsoft.com/office/powerpoint/2010/main" val="3789054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6117-913D-4DAA-90B0-E72F6713EDB7}"/>
              </a:ext>
            </a:extLst>
          </p:cNvPr>
          <p:cNvSpPr>
            <a:spLocks noGrp="1"/>
          </p:cNvSpPr>
          <p:nvPr>
            <p:ph type="title"/>
          </p:nvPr>
        </p:nvSpPr>
        <p:spPr/>
        <p:txBody>
          <a:bodyPr/>
          <a:lstStyle/>
          <a:p>
            <a:r>
              <a:rPr lang="en-US" dirty="0"/>
              <a:t>Reflections: Successes</a:t>
            </a:r>
          </a:p>
        </p:txBody>
      </p:sp>
      <p:sp>
        <p:nvSpPr>
          <p:cNvPr id="3" name="Content Placeholder 2">
            <a:extLst>
              <a:ext uri="{FF2B5EF4-FFF2-40B4-BE49-F238E27FC236}">
                <a16:creationId xmlns:a16="http://schemas.microsoft.com/office/drawing/2014/main" id="{70C027B7-D55B-486D-9251-A01DDDAA5E54}"/>
              </a:ext>
            </a:extLst>
          </p:cNvPr>
          <p:cNvSpPr>
            <a:spLocks noGrp="1"/>
          </p:cNvSpPr>
          <p:nvPr>
            <p:ph idx="1"/>
          </p:nvPr>
        </p:nvSpPr>
        <p:spPr/>
        <p:txBody>
          <a:bodyPr/>
          <a:lstStyle/>
          <a:p>
            <a:r>
              <a:rPr lang="en-US" dirty="0"/>
              <a:t>Based on a review of available state and local data, including input from stakeholders (teachers, principals, administrators, other school personnel, local bargaining units*, parents, and pupils), the LEA reports on the progress for which it is most proud of and explains how it plans to maintain or build upon that success. </a:t>
            </a:r>
          </a:p>
          <a:p>
            <a:pPr marL="0" lvl="0" indent="0">
              <a:buNone/>
            </a:pPr>
            <a:r>
              <a:rPr lang="en-US" dirty="0">
                <a:solidFill>
                  <a:srgbClr val="000000">
                    <a:lumMod val="75000"/>
                    <a:lumOff val="25000"/>
                  </a:srgbClr>
                </a:solidFill>
              </a:rPr>
              <a:t>*Note: Charter schools are not required to consult with local bargaining units</a:t>
            </a:r>
          </a:p>
        </p:txBody>
      </p:sp>
      <p:sp>
        <p:nvSpPr>
          <p:cNvPr id="4" name="Slide Number Placeholder 3">
            <a:extLst>
              <a:ext uri="{FF2B5EF4-FFF2-40B4-BE49-F238E27FC236}">
                <a16:creationId xmlns:a16="http://schemas.microsoft.com/office/drawing/2014/main" id="{906CE538-134D-45E1-B74B-8481B76A026A}"/>
              </a:ext>
            </a:extLst>
          </p:cNvPr>
          <p:cNvSpPr>
            <a:spLocks noGrp="1"/>
          </p:cNvSpPr>
          <p:nvPr>
            <p:ph type="sldNum" sz="quarter" idx="12"/>
          </p:nvPr>
        </p:nvSpPr>
        <p:spPr/>
        <p:txBody>
          <a:bodyPr/>
          <a:lstStyle/>
          <a:p>
            <a:fld id="{1E47FE53-EBF0-4DA7-9D9D-CC1C3A20F3CB}" type="slidenum">
              <a:rPr lang="en-US" smtClean="0"/>
              <a:pPr/>
              <a:t>36</a:t>
            </a:fld>
            <a:endParaRPr lang="en-US" dirty="0"/>
          </a:p>
        </p:txBody>
      </p:sp>
    </p:spTree>
    <p:extLst>
      <p:ext uri="{BB962C8B-B14F-4D97-AF65-F5344CB8AC3E}">
        <p14:creationId xmlns:p14="http://schemas.microsoft.com/office/powerpoint/2010/main" val="3661976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6117-913D-4DAA-90B0-E72F6713EDB7}"/>
              </a:ext>
            </a:extLst>
          </p:cNvPr>
          <p:cNvSpPr>
            <a:spLocks noGrp="1"/>
          </p:cNvSpPr>
          <p:nvPr>
            <p:ph type="title"/>
          </p:nvPr>
        </p:nvSpPr>
        <p:spPr/>
        <p:txBody>
          <a:bodyPr/>
          <a:lstStyle/>
          <a:p>
            <a:r>
              <a:rPr lang="en-US" dirty="0"/>
              <a:t>Reflections: Identified Need</a:t>
            </a:r>
          </a:p>
        </p:txBody>
      </p:sp>
      <p:sp>
        <p:nvSpPr>
          <p:cNvPr id="3" name="Content Placeholder 2">
            <a:extLst>
              <a:ext uri="{FF2B5EF4-FFF2-40B4-BE49-F238E27FC236}">
                <a16:creationId xmlns:a16="http://schemas.microsoft.com/office/drawing/2014/main" id="{70C027B7-D55B-486D-9251-A01DDDAA5E54}"/>
              </a:ext>
            </a:extLst>
          </p:cNvPr>
          <p:cNvSpPr>
            <a:spLocks noGrp="1"/>
          </p:cNvSpPr>
          <p:nvPr>
            <p:ph idx="1"/>
          </p:nvPr>
        </p:nvSpPr>
        <p:spPr/>
        <p:txBody>
          <a:bodyPr>
            <a:normAutofit fontScale="92500" lnSpcReduction="20000"/>
          </a:bodyPr>
          <a:lstStyle/>
          <a:p>
            <a:r>
              <a:rPr lang="en-US" dirty="0"/>
              <a:t>For the 2021–22 LCAP reflections on identified needs should based on a review of available state and local data, including input from stakeholders (teachers, principals, administrators, other school personnel, local bargaining units*, parents, and pupils). </a:t>
            </a:r>
          </a:p>
          <a:p>
            <a:r>
              <a:rPr lang="en-US" dirty="0"/>
              <a:t>LEA identifies the steps that are being planned to take to address these areas of need. </a:t>
            </a:r>
          </a:p>
          <a:p>
            <a:r>
              <a:rPr lang="en-US" dirty="0"/>
              <a:t>Other needs may be identified using data collected to inform the self-reflection tools and reporting local indicators on the Dashboard.</a:t>
            </a:r>
          </a:p>
          <a:p>
            <a:pPr marL="0" indent="0">
              <a:buNone/>
            </a:pPr>
            <a:endParaRPr lang="en-US" dirty="0"/>
          </a:p>
          <a:p>
            <a:pPr marL="0" indent="0">
              <a:buNone/>
            </a:pPr>
            <a:r>
              <a:rPr lang="en-US" dirty="0">
                <a:solidFill>
                  <a:srgbClr val="000000">
                    <a:lumMod val="75000"/>
                    <a:lumOff val="25000"/>
                  </a:srgbClr>
                </a:solidFill>
              </a:rPr>
              <a:t>*Note: Charter schools are not required to consult with local bargaining units</a:t>
            </a:r>
          </a:p>
          <a:p>
            <a:endParaRPr lang="en-US" dirty="0"/>
          </a:p>
          <a:p>
            <a:endParaRPr lang="en-US" dirty="0"/>
          </a:p>
        </p:txBody>
      </p:sp>
      <p:sp>
        <p:nvSpPr>
          <p:cNvPr id="4" name="Slide Number Placeholder 3">
            <a:extLst>
              <a:ext uri="{FF2B5EF4-FFF2-40B4-BE49-F238E27FC236}">
                <a16:creationId xmlns:a16="http://schemas.microsoft.com/office/drawing/2014/main" id="{906CE538-134D-45E1-B74B-8481B76A026A}"/>
              </a:ext>
            </a:extLst>
          </p:cNvPr>
          <p:cNvSpPr>
            <a:spLocks noGrp="1"/>
          </p:cNvSpPr>
          <p:nvPr>
            <p:ph type="sldNum" sz="quarter" idx="12"/>
          </p:nvPr>
        </p:nvSpPr>
        <p:spPr/>
        <p:txBody>
          <a:bodyPr/>
          <a:lstStyle/>
          <a:p>
            <a:fld id="{1E47FE53-EBF0-4DA7-9D9D-CC1C3A20F3CB}" type="slidenum">
              <a:rPr lang="en-US" smtClean="0"/>
              <a:pPr/>
              <a:t>37</a:t>
            </a:fld>
            <a:endParaRPr lang="en-US" dirty="0"/>
          </a:p>
        </p:txBody>
      </p:sp>
    </p:spTree>
    <p:extLst>
      <p:ext uri="{BB962C8B-B14F-4D97-AF65-F5344CB8AC3E}">
        <p14:creationId xmlns:p14="http://schemas.microsoft.com/office/powerpoint/2010/main" val="2283011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6117-913D-4DAA-90B0-E72F6713EDB7}"/>
              </a:ext>
            </a:extLst>
          </p:cNvPr>
          <p:cNvSpPr>
            <a:spLocks noGrp="1"/>
          </p:cNvSpPr>
          <p:nvPr>
            <p:ph type="title"/>
          </p:nvPr>
        </p:nvSpPr>
        <p:spPr/>
        <p:txBody>
          <a:bodyPr/>
          <a:lstStyle/>
          <a:p>
            <a:r>
              <a:rPr lang="en-US" dirty="0"/>
              <a:t>LCAP Highlights</a:t>
            </a:r>
          </a:p>
        </p:txBody>
      </p:sp>
      <p:sp>
        <p:nvSpPr>
          <p:cNvPr id="3" name="Content Placeholder 2">
            <a:extLst>
              <a:ext uri="{FF2B5EF4-FFF2-40B4-BE49-F238E27FC236}">
                <a16:creationId xmlns:a16="http://schemas.microsoft.com/office/drawing/2014/main" id="{70C027B7-D55B-486D-9251-A01DDDAA5E54}"/>
              </a:ext>
            </a:extLst>
          </p:cNvPr>
          <p:cNvSpPr>
            <a:spLocks noGrp="1"/>
          </p:cNvSpPr>
          <p:nvPr>
            <p:ph idx="1"/>
          </p:nvPr>
        </p:nvSpPr>
        <p:spPr/>
        <p:txBody>
          <a:bodyPr/>
          <a:lstStyle/>
          <a:p>
            <a:r>
              <a:rPr lang="en-US" dirty="0"/>
              <a:t>Identify and briefly summarize the key features of this year’s LCAP</a:t>
            </a:r>
          </a:p>
        </p:txBody>
      </p:sp>
      <p:sp>
        <p:nvSpPr>
          <p:cNvPr id="4" name="Slide Number Placeholder 3">
            <a:extLst>
              <a:ext uri="{FF2B5EF4-FFF2-40B4-BE49-F238E27FC236}">
                <a16:creationId xmlns:a16="http://schemas.microsoft.com/office/drawing/2014/main" id="{906CE538-134D-45E1-B74B-8481B76A026A}"/>
              </a:ext>
            </a:extLst>
          </p:cNvPr>
          <p:cNvSpPr>
            <a:spLocks noGrp="1"/>
          </p:cNvSpPr>
          <p:nvPr>
            <p:ph type="sldNum" sz="quarter" idx="12"/>
          </p:nvPr>
        </p:nvSpPr>
        <p:spPr/>
        <p:txBody>
          <a:bodyPr/>
          <a:lstStyle/>
          <a:p>
            <a:fld id="{1E47FE53-EBF0-4DA7-9D9D-CC1C3A20F3CB}" type="slidenum">
              <a:rPr lang="en-US" smtClean="0"/>
              <a:pPr/>
              <a:t>38</a:t>
            </a:fld>
            <a:endParaRPr lang="en-US" dirty="0"/>
          </a:p>
        </p:txBody>
      </p:sp>
    </p:spTree>
    <p:extLst>
      <p:ext uri="{BB962C8B-B14F-4D97-AF65-F5344CB8AC3E}">
        <p14:creationId xmlns:p14="http://schemas.microsoft.com/office/powerpoint/2010/main" val="3133036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28546"/>
            <a:ext cx="10058400" cy="1450757"/>
          </a:xfrm>
        </p:spPr>
        <p:txBody>
          <a:bodyPr/>
          <a:lstStyle/>
          <a:p>
            <a:r>
              <a:rPr lang="en-US" dirty="0">
                <a:solidFill>
                  <a:schemeClr val="tx1"/>
                </a:solidFill>
              </a:rPr>
              <a:t>CSI Summary in LCAP</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solidFill>
                  <a:schemeClr val="tx1"/>
                </a:solidFill>
              </a:rPr>
              <a:t>Identify the schools within the LEA that have been identified for CSI</a:t>
            </a:r>
          </a:p>
          <a:p>
            <a:pPr marL="514350" indent="-514350">
              <a:buFont typeface="+mj-lt"/>
              <a:buAutoNum type="arabicPeriod"/>
            </a:pPr>
            <a:r>
              <a:rPr lang="en-US" dirty="0">
                <a:solidFill>
                  <a:schemeClr val="tx1"/>
                </a:solidFill>
              </a:rPr>
              <a:t>Describe how the LEA is supporting the identified schools to develop the CSI plans</a:t>
            </a:r>
          </a:p>
          <a:p>
            <a:pPr marL="514350" indent="-514350">
              <a:buFont typeface="+mj-lt"/>
              <a:buAutoNum type="arabicPeriod"/>
            </a:pPr>
            <a:r>
              <a:rPr lang="en-US" dirty="0">
                <a:solidFill>
                  <a:schemeClr val="tx1"/>
                </a:solidFill>
              </a:rPr>
              <a:t>Describe how the LEA will monitor and evaluate the implementation and effectiveness of the CSI plan to support student and school improvement</a:t>
            </a:r>
          </a:p>
        </p:txBody>
      </p:sp>
      <p:sp>
        <p:nvSpPr>
          <p:cNvPr id="4" name="Slide Number Placeholder 3"/>
          <p:cNvSpPr>
            <a:spLocks noGrp="1"/>
          </p:cNvSpPr>
          <p:nvPr>
            <p:ph type="sldNum" sz="quarter" idx="12"/>
          </p:nvPr>
        </p:nvSpPr>
        <p:spPr/>
        <p:txBody>
          <a:bodyPr/>
          <a:lstStyle/>
          <a:p>
            <a:fld id="{D6029DA4-09B0-4A2D-AA4B-CC45A202471A}" type="slidenum">
              <a:rPr lang="en-US" altLang="en-US" smtClean="0">
                <a:solidFill>
                  <a:schemeClr val="bg1"/>
                </a:solidFill>
              </a:rPr>
              <a:pPr/>
              <a:t>39</a:t>
            </a:fld>
            <a:endParaRPr lang="en-US" altLang="en-US" dirty="0">
              <a:solidFill>
                <a:schemeClr val="bg1"/>
              </a:solidFill>
            </a:endParaRPr>
          </a:p>
        </p:txBody>
      </p:sp>
    </p:spTree>
    <p:extLst>
      <p:ext uri="{BB962C8B-B14F-4D97-AF65-F5344CB8AC3E}">
        <p14:creationId xmlns:p14="http://schemas.microsoft.com/office/powerpoint/2010/main" val="116771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p:txBody>
          <a:bodyPr/>
          <a:lstStyle/>
          <a:p>
            <a:r>
              <a:rPr lang="en-US" dirty="0"/>
              <a:t>To review the Local Control and Accountability Plan (LCAP) development requirements</a:t>
            </a:r>
          </a:p>
          <a:p>
            <a:r>
              <a:rPr lang="en-US" dirty="0"/>
              <a:t>To provide an overview of the </a:t>
            </a:r>
          </a:p>
          <a:p>
            <a:pPr lvl="1">
              <a:spcBef>
                <a:spcPts val="600"/>
              </a:spcBef>
            </a:pPr>
            <a:r>
              <a:rPr lang="en-US" dirty="0"/>
              <a:t>Annual Update template and instructions for use in developing the 2021–22 LCAP</a:t>
            </a:r>
          </a:p>
          <a:p>
            <a:pPr lvl="1">
              <a:spcBef>
                <a:spcPts val="600"/>
              </a:spcBef>
            </a:pPr>
            <a:r>
              <a:rPr lang="en-US" dirty="0"/>
              <a:t>The LCAP template and instructions for the 2021–22 through 2023–24 LCAP cycle</a:t>
            </a:r>
          </a:p>
        </p:txBody>
      </p:sp>
      <p:sp>
        <p:nvSpPr>
          <p:cNvPr id="4" name="Slide Number Placeholder 3"/>
          <p:cNvSpPr>
            <a:spLocks noGrp="1"/>
          </p:cNvSpPr>
          <p:nvPr>
            <p:ph type="sldNum" sz="quarter" idx="12"/>
          </p:nvPr>
        </p:nvSpPr>
        <p:spPr/>
        <p:txBody>
          <a:bodyPr/>
          <a:lstStyle/>
          <a:p>
            <a:fld id="{1E47FE53-EBF0-4DA7-9D9D-CC1C3A20F3CB}" type="slidenum">
              <a:rPr lang="en-US" smtClean="0"/>
              <a:t>4</a:t>
            </a:fld>
            <a:endParaRPr lang="en-US"/>
          </a:p>
        </p:txBody>
      </p:sp>
    </p:spTree>
    <p:extLst>
      <p:ext uri="{BB962C8B-B14F-4D97-AF65-F5344CB8AC3E}">
        <p14:creationId xmlns:p14="http://schemas.microsoft.com/office/powerpoint/2010/main" val="33713471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702bed07ac_2_236"/>
          <p:cNvSpPr txBox="1">
            <a:spLocks noGrp="1"/>
          </p:cNvSpPr>
          <p:nvPr>
            <p:ph type="title"/>
          </p:nvPr>
        </p:nvSpPr>
        <p:spPr/>
        <p:txBody>
          <a:bodyPr>
            <a:normAutofit/>
          </a:bodyPr>
          <a:lstStyle/>
          <a:p>
            <a:pPr lvl="0"/>
            <a:r>
              <a:rPr lang="en-US" sz="6600" dirty="0"/>
              <a:t>Stakeholder Engagement</a:t>
            </a:r>
          </a:p>
        </p:txBody>
      </p:sp>
      <p:sp>
        <p:nvSpPr>
          <p:cNvPr id="394" name="Google Shape;394;g702bed07ac_2_236"/>
          <p:cNvSpPr txBox="1">
            <a:spLocks noGrp="1"/>
          </p:cNvSpPr>
          <p:nvPr>
            <p:ph type="body" idx="1"/>
          </p:nvPr>
        </p:nvSpPr>
        <p:spPr/>
        <p:txBody>
          <a:bodyPr/>
          <a:lstStyle/>
          <a:p>
            <a:pPr lvl="0"/>
            <a:r>
              <a:rPr lang="en-US" dirty="0"/>
              <a:t>Stakeholder Engagement Section</a:t>
            </a:r>
          </a:p>
        </p:txBody>
      </p:sp>
      <p:sp>
        <p:nvSpPr>
          <p:cNvPr id="2" name="Slide Number Placeholder 1">
            <a:extLst>
              <a:ext uri="{FF2B5EF4-FFF2-40B4-BE49-F238E27FC236}">
                <a16:creationId xmlns:a16="http://schemas.microsoft.com/office/drawing/2014/main" id="{3EA41081-C1D4-49C5-B3F1-17ECFCB1B44E}"/>
              </a:ext>
            </a:extLst>
          </p:cNvPr>
          <p:cNvSpPr>
            <a:spLocks noGrp="1"/>
          </p:cNvSpPr>
          <p:nvPr>
            <p:ph type="sldNum" sz="quarter" idx="12"/>
          </p:nvPr>
        </p:nvSpPr>
        <p:spPr/>
        <p:txBody>
          <a:bodyPr/>
          <a:lstStyle/>
          <a:p>
            <a:fld id="{1E47FE53-EBF0-4DA7-9D9D-CC1C3A20F3CB}" type="slidenum">
              <a:rPr lang="en-US" smtClean="0"/>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702bed07ac_2_249"/>
          <p:cNvSpPr txBox="1">
            <a:spLocks noGrp="1"/>
          </p:cNvSpPr>
          <p:nvPr>
            <p:ph type="title"/>
          </p:nvPr>
        </p:nvSpPr>
        <p:spPr/>
        <p:txBody>
          <a:bodyPr/>
          <a:lstStyle/>
          <a:p>
            <a:pPr lvl="0"/>
            <a:r>
              <a:rPr lang="en-US" dirty="0"/>
              <a:t>Stakeholder Engagement - Purpose</a:t>
            </a:r>
          </a:p>
        </p:txBody>
      </p:sp>
      <p:sp>
        <p:nvSpPr>
          <p:cNvPr id="409" name="Google Shape;409;g702bed07ac_2_249"/>
          <p:cNvSpPr txBox="1">
            <a:spLocks noGrp="1"/>
          </p:cNvSpPr>
          <p:nvPr>
            <p:ph type="body" idx="1"/>
          </p:nvPr>
        </p:nvSpPr>
        <p:spPr/>
        <p:txBody>
          <a:bodyPr/>
          <a:lstStyle/>
          <a:p>
            <a:pPr lvl="0"/>
            <a:r>
              <a:rPr lang="en-US" dirty="0"/>
              <a:t>Significant and purposeful engagement of parents, students, educators, and other stakeholders, including those representing the student groups identified by LCFF, is critical to the development of the LCAP and the budget process.</a:t>
            </a:r>
          </a:p>
          <a:p>
            <a:pPr lvl="0"/>
            <a:r>
              <a:rPr lang="en-US" dirty="0"/>
              <a:t>Consistent with statute, such stakeholder engagement should support comprehensive strategic planning, accountability, and improvement across the state priorities and locally identified priorities (California </a:t>
            </a:r>
            <a:r>
              <a:rPr lang="en-US" i="1" dirty="0"/>
              <a:t>Education Code </a:t>
            </a:r>
            <a:r>
              <a:rPr lang="en-US" dirty="0"/>
              <a:t>(</a:t>
            </a:r>
            <a:r>
              <a:rPr lang="en-US" i="1" dirty="0"/>
              <a:t>EC</a:t>
            </a:r>
            <a:r>
              <a:rPr lang="en-US" dirty="0"/>
              <a:t>) Section 52064(e)(1)). </a:t>
            </a:r>
          </a:p>
          <a:p>
            <a:pPr lvl="0"/>
            <a:r>
              <a:rPr lang="en-US" dirty="0"/>
              <a:t>Stakeholder engagement is an ongoing, annual process.</a:t>
            </a:r>
          </a:p>
          <a:p>
            <a:pPr lvl="0"/>
            <a:endParaRPr lang="en-US" dirty="0"/>
          </a:p>
        </p:txBody>
      </p:sp>
      <p:sp>
        <p:nvSpPr>
          <p:cNvPr id="410" name="Google Shape;410;g702bed07ac_2_249"/>
          <p:cNvSpPr txBox="1">
            <a:spLocks noGrp="1"/>
          </p:cNvSpPr>
          <p:nvPr>
            <p:ph type="sldNum" idx="12"/>
          </p:nvPr>
        </p:nvSpPr>
        <p:spPr/>
        <p:txBody>
          <a:bodyPr/>
          <a:lstStyle/>
          <a:p>
            <a:pPr lvl="0"/>
            <a:fld id="{00000000-1234-1234-1234-123412341234}" type="slidenum">
              <a:rPr lang="en-US" smtClean="0"/>
              <a:pPr lvl="0"/>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g702bed07ac_2_256"/>
          <p:cNvSpPr txBox="1">
            <a:spLocks noGrp="1"/>
          </p:cNvSpPr>
          <p:nvPr>
            <p:ph type="title"/>
          </p:nvPr>
        </p:nvSpPr>
        <p:spPr/>
        <p:txBody>
          <a:bodyPr/>
          <a:lstStyle/>
          <a:p>
            <a:pPr lvl="0"/>
            <a:r>
              <a:rPr lang="en-US" dirty="0"/>
              <a:t>Purpose (2)</a:t>
            </a:r>
          </a:p>
        </p:txBody>
      </p:sp>
      <p:sp>
        <p:nvSpPr>
          <p:cNvPr id="417" name="Google Shape;417;g702bed07ac_2_256"/>
          <p:cNvSpPr txBox="1">
            <a:spLocks noGrp="1"/>
          </p:cNvSpPr>
          <p:nvPr>
            <p:ph type="body" idx="1"/>
          </p:nvPr>
        </p:nvSpPr>
        <p:spPr/>
        <p:txBody>
          <a:bodyPr/>
          <a:lstStyle/>
          <a:p>
            <a:pPr lvl="0"/>
            <a:r>
              <a:rPr lang="en-US" dirty="0"/>
              <a:t>This section is designed to reflect how stakeholder engagement influenced the decisions reflected in the adopted LCAP. </a:t>
            </a:r>
          </a:p>
          <a:p>
            <a:pPr lvl="0"/>
            <a:r>
              <a:rPr lang="en-US" dirty="0"/>
              <a:t>The goal is to allow stakeholders that participated in the LCAP development process and the broader public understand how the LEA engaged stakeholders and the impact of that engagement. </a:t>
            </a:r>
          </a:p>
          <a:p>
            <a:pPr lvl="0"/>
            <a:r>
              <a:rPr lang="en-US" dirty="0"/>
              <a:t>LEAs are encouraged to keep this goal in the forefront when completing this section. </a:t>
            </a:r>
          </a:p>
          <a:p>
            <a:pPr lvl="0"/>
            <a:endParaRPr lang="en-US" dirty="0"/>
          </a:p>
        </p:txBody>
      </p:sp>
      <p:sp>
        <p:nvSpPr>
          <p:cNvPr id="418" name="Google Shape;418;g702bed07ac_2_256"/>
          <p:cNvSpPr txBox="1">
            <a:spLocks noGrp="1"/>
          </p:cNvSpPr>
          <p:nvPr>
            <p:ph type="sldNum" idx="12"/>
          </p:nvPr>
        </p:nvSpPr>
        <p:spPr/>
        <p:txBody>
          <a:bodyPr/>
          <a:lstStyle/>
          <a:p>
            <a:pPr lvl="0"/>
            <a:fld id="{00000000-1234-1234-1234-123412341234}" type="slidenum">
              <a:rPr lang="en-US" smtClean="0"/>
              <a:pPr lvl="0"/>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702bed07ac_2_263"/>
          <p:cNvSpPr txBox="1">
            <a:spLocks noGrp="1"/>
          </p:cNvSpPr>
          <p:nvPr>
            <p:ph type="title"/>
          </p:nvPr>
        </p:nvSpPr>
        <p:spPr/>
        <p:txBody>
          <a:bodyPr/>
          <a:lstStyle/>
          <a:p>
            <a:pPr lvl="0"/>
            <a:r>
              <a:rPr lang="en-US" dirty="0"/>
              <a:t>Summary of Stakeholder Process</a:t>
            </a:r>
          </a:p>
        </p:txBody>
      </p:sp>
      <p:sp>
        <p:nvSpPr>
          <p:cNvPr id="5" name="Content Placeholder 4">
            <a:extLst>
              <a:ext uri="{FF2B5EF4-FFF2-40B4-BE49-F238E27FC236}">
                <a16:creationId xmlns:a16="http://schemas.microsoft.com/office/drawing/2014/main" id="{8F63B042-9002-445F-81FA-DFD6D35E5E75}"/>
              </a:ext>
            </a:extLst>
          </p:cNvPr>
          <p:cNvSpPr>
            <a:spLocks noGrp="1"/>
          </p:cNvSpPr>
          <p:nvPr>
            <p:ph sz="quarter" idx="13"/>
          </p:nvPr>
        </p:nvSpPr>
        <p:spPr>
          <a:xfrm>
            <a:off x="1096964" y="1846263"/>
            <a:ext cx="1975422" cy="1152969"/>
          </a:xfrm>
        </p:spPr>
        <p:txBody>
          <a:bodyPr anchor="t"/>
          <a:lstStyle/>
          <a:p>
            <a:pPr marL="0" indent="0">
              <a:buNone/>
            </a:pPr>
            <a:r>
              <a:rPr lang="en-US" dirty="0">
                <a:sym typeface="Arial"/>
              </a:rPr>
              <a:t>Prompt 1</a:t>
            </a:r>
          </a:p>
        </p:txBody>
      </p:sp>
      <p:sp>
        <p:nvSpPr>
          <p:cNvPr id="10" name="Content Placeholder 9">
            <a:extLst>
              <a:ext uri="{FF2B5EF4-FFF2-40B4-BE49-F238E27FC236}">
                <a16:creationId xmlns:a16="http://schemas.microsoft.com/office/drawing/2014/main" id="{5284547E-87E3-47AC-A34C-2EC163EE5F42}"/>
              </a:ext>
            </a:extLst>
          </p:cNvPr>
          <p:cNvSpPr>
            <a:spLocks noGrp="1"/>
          </p:cNvSpPr>
          <p:nvPr>
            <p:ph sz="half" idx="1"/>
          </p:nvPr>
        </p:nvSpPr>
        <p:spPr>
          <a:xfrm>
            <a:off x="3194304" y="1845735"/>
            <a:ext cx="7961375" cy="1152969"/>
          </a:xfrm>
        </p:spPr>
        <p:txBody>
          <a:bodyPr>
            <a:normAutofit/>
          </a:bodyPr>
          <a:lstStyle/>
          <a:p>
            <a:pPr marL="0" indent="0">
              <a:buNone/>
            </a:pPr>
            <a:r>
              <a:rPr lang="en-US" sz="2400" dirty="0"/>
              <a:t>A summary of the stakeholder process and how the stakeholder engagement was considered before finalizing the LCAP</a:t>
            </a:r>
          </a:p>
        </p:txBody>
      </p:sp>
      <p:sp>
        <p:nvSpPr>
          <p:cNvPr id="6" name="Content Placeholder 5">
            <a:extLst>
              <a:ext uri="{FF2B5EF4-FFF2-40B4-BE49-F238E27FC236}">
                <a16:creationId xmlns:a16="http://schemas.microsoft.com/office/drawing/2014/main" id="{BAD96888-CC22-4424-9BF0-2D907C7ED5DF}"/>
              </a:ext>
            </a:extLst>
          </p:cNvPr>
          <p:cNvSpPr>
            <a:spLocks noGrp="1"/>
          </p:cNvSpPr>
          <p:nvPr>
            <p:ph sz="quarter" idx="14"/>
          </p:nvPr>
        </p:nvSpPr>
        <p:spPr>
          <a:xfrm>
            <a:off x="1096963" y="3108135"/>
            <a:ext cx="1975422" cy="3133281"/>
          </a:xfrm>
        </p:spPr>
        <p:txBody>
          <a:bodyPr anchor="t"/>
          <a:lstStyle/>
          <a:p>
            <a:pPr marL="0" indent="0">
              <a:buNone/>
            </a:pPr>
            <a:r>
              <a:rPr lang="en-US" dirty="0">
                <a:sym typeface="Arial"/>
              </a:rPr>
              <a:t>Instructions </a:t>
            </a:r>
          </a:p>
        </p:txBody>
      </p:sp>
      <p:sp>
        <p:nvSpPr>
          <p:cNvPr id="4" name="Content Placeholder 3">
            <a:extLst>
              <a:ext uri="{FF2B5EF4-FFF2-40B4-BE49-F238E27FC236}">
                <a16:creationId xmlns:a16="http://schemas.microsoft.com/office/drawing/2014/main" id="{B71BAAF5-9004-4A8A-B3BC-9E5788F6B472}"/>
              </a:ext>
            </a:extLst>
          </p:cNvPr>
          <p:cNvSpPr>
            <a:spLocks noGrp="1"/>
          </p:cNvSpPr>
          <p:nvPr>
            <p:ph sz="half" idx="2"/>
          </p:nvPr>
        </p:nvSpPr>
        <p:spPr>
          <a:xfrm>
            <a:off x="3194304" y="3107078"/>
            <a:ext cx="8314944" cy="3244953"/>
          </a:xfrm>
        </p:spPr>
        <p:txBody>
          <a:bodyPr>
            <a:normAutofit/>
          </a:bodyPr>
          <a:lstStyle/>
          <a:p>
            <a:pPr marL="0" lvl="0" indent="0">
              <a:buNone/>
            </a:pPr>
            <a:r>
              <a:rPr lang="en-US" sz="2400" dirty="0">
                <a:sym typeface="Arial"/>
              </a:rPr>
              <a:t>Describe the stakeholder engagement process used by the LEA to involve stakeholders in the development of the LCAP, including, at a minimum, describing how the LEA met its obligation to consult with all statutorily required stakeholder groups as applicable to the type of LEA. </a:t>
            </a:r>
          </a:p>
        </p:txBody>
      </p:sp>
      <p:sp>
        <p:nvSpPr>
          <p:cNvPr id="2" name="Slide Number Placeholder 1">
            <a:extLst>
              <a:ext uri="{FF2B5EF4-FFF2-40B4-BE49-F238E27FC236}">
                <a16:creationId xmlns:a16="http://schemas.microsoft.com/office/drawing/2014/main" id="{D2DAD77A-7564-498E-A7C6-00D660937EDC}"/>
              </a:ext>
            </a:extLst>
          </p:cNvPr>
          <p:cNvSpPr>
            <a:spLocks noGrp="1"/>
          </p:cNvSpPr>
          <p:nvPr>
            <p:ph type="sldNum" sz="quarter" idx="12"/>
          </p:nvPr>
        </p:nvSpPr>
        <p:spPr/>
        <p:txBody>
          <a:bodyPr/>
          <a:lstStyle/>
          <a:p>
            <a:fld id="{1E47FE53-EBF0-4DA7-9D9D-CC1C3A20F3CB}" type="slidenum">
              <a:rPr lang="en-US" smtClean="0"/>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702bed07ac_2_272"/>
          <p:cNvSpPr txBox="1">
            <a:spLocks noGrp="1"/>
          </p:cNvSpPr>
          <p:nvPr>
            <p:ph type="title"/>
          </p:nvPr>
        </p:nvSpPr>
        <p:spPr/>
        <p:txBody>
          <a:bodyPr/>
          <a:lstStyle/>
          <a:p>
            <a:pPr lvl="0"/>
            <a:r>
              <a:rPr lang="en-US" dirty="0"/>
              <a:t>Summary of Feedback</a:t>
            </a:r>
          </a:p>
        </p:txBody>
      </p:sp>
      <p:sp>
        <p:nvSpPr>
          <p:cNvPr id="9" name="Content Placeholder 8">
            <a:extLst>
              <a:ext uri="{FF2B5EF4-FFF2-40B4-BE49-F238E27FC236}">
                <a16:creationId xmlns:a16="http://schemas.microsoft.com/office/drawing/2014/main" id="{93521935-4B62-4DEB-B8BF-F290DE37CDE4}"/>
              </a:ext>
            </a:extLst>
          </p:cNvPr>
          <p:cNvSpPr>
            <a:spLocks noGrp="1"/>
          </p:cNvSpPr>
          <p:nvPr>
            <p:ph sz="quarter" idx="13"/>
          </p:nvPr>
        </p:nvSpPr>
        <p:spPr>
          <a:xfrm>
            <a:off x="1096963" y="1846264"/>
            <a:ext cx="2351087" cy="944234"/>
          </a:xfrm>
        </p:spPr>
        <p:txBody>
          <a:bodyPr/>
          <a:lstStyle/>
          <a:p>
            <a:pPr marL="0" indent="0">
              <a:buNone/>
            </a:pPr>
            <a:r>
              <a:rPr lang="en-US" dirty="0">
                <a:sym typeface="Arial"/>
              </a:rPr>
              <a:t>Prompt 2</a:t>
            </a:r>
          </a:p>
        </p:txBody>
      </p:sp>
      <p:sp>
        <p:nvSpPr>
          <p:cNvPr id="7" name="Content Placeholder 6">
            <a:extLst>
              <a:ext uri="{FF2B5EF4-FFF2-40B4-BE49-F238E27FC236}">
                <a16:creationId xmlns:a16="http://schemas.microsoft.com/office/drawing/2014/main" id="{368C931A-4D4F-4C17-B0D4-E2D28EE0AFCC}"/>
              </a:ext>
            </a:extLst>
          </p:cNvPr>
          <p:cNvSpPr>
            <a:spLocks noGrp="1"/>
          </p:cNvSpPr>
          <p:nvPr>
            <p:ph sz="half" idx="1"/>
          </p:nvPr>
        </p:nvSpPr>
        <p:spPr>
          <a:xfrm>
            <a:off x="3569550" y="1845735"/>
            <a:ext cx="7586129" cy="1129114"/>
          </a:xfrm>
        </p:spPr>
        <p:txBody>
          <a:bodyPr/>
          <a:lstStyle/>
          <a:p>
            <a:pPr marL="0" indent="0">
              <a:buNone/>
            </a:pPr>
            <a:r>
              <a:rPr lang="en-US" dirty="0"/>
              <a:t>A summary of the feedback provided by specific stakeholder groups</a:t>
            </a:r>
          </a:p>
        </p:txBody>
      </p:sp>
      <p:sp>
        <p:nvSpPr>
          <p:cNvPr id="10" name="Content Placeholder 9">
            <a:extLst>
              <a:ext uri="{FF2B5EF4-FFF2-40B4-BE49-F238E27FC236}">
                <a16:creationId xmlns:a16="http://schemas.microsoft.com/office/drawing/2014/main" id="{977FAB04-59B3-484D-A19E-68204AF3A9AD}"/>
              </a:ext>
            </a:extLst>
          </p:cNvPr>
          <p:cNvSpPr>
            <a:spLocks noGrp="1"/>
          </p:cNvSpPr>
          <p:nvPr>
            <p:ph sz="quarter" idx="14"/>
          </p:nvPr>
        </p:nvSpPr>
        <p:spPr>
          <a:xfrm>
            <a:off x="1096962" y="3081783"/>
            <a:ext cx="2351087" cy="3159634"/>
          </a:xfrm>
        </p:spPr>
        <p:txBody>
          <a:bodyPr/>
          <a:lstStyle/>
          <a:p>
            <a:pPr marL="0" indent="0">
              <a:buNone/>
            </a:pPr>
            <a:r>
              <a:rPr lang="en-US" dirty="0">
                <a:sym typeface="Arial"/>
              </a:rPr>
              <a:t>Instructions </a:t>
            </a:r>
          </a:p>
        </p:txBody>
      </p:sp>
      <p:sp>
        <p:nvSpPr>
          <p:cNvPr id="8" name="Content Placeholder 7">
            <a:extLst>
              <a:ext uri="{FF2B5EF4-FFF2-40B4-BE49-F238E27FC236}">
                <a16:creationId xmlns:a16="http://schemas.microsoft.com/office/drawing/2014/main" id="{A295F09D-87BD-4A71-8956-E8593EDABF73}"/>
              </a:ext>
            </a:extLst>
          </p:cNvPr>
          <p:cNvSpPr>
            <a:spLocks noGrp="1"/>
          </p:cNvSpPr>
          <p:nvPr>
            <p:ph sz="half" idx="2"/>
          </p:nvPr>
        </p:nvSpPr>
        <p:spPr>
          <a:xfrm>
            <a:off x="3569550" y="3083225"/>
            <a:ext cx="7586130" cy="3159634"/>
          </a:xfrm>
        </p:spPr>
        <p:txBody>
          <a:bodyPr>
            <a:normAutofit/>
          </a:bodyPr>
          <a:lstStyle/>
          <a:p>
            <a:pPr marL="0" indent="0">
              <a:buNone/>
            </a:pPr>
            <a:r>
              <a:rPr lang="en-US" dirty="0">
                <a:sym typeface="Arial"/>
              </a:rPr>
              <a:t>Describe and summarize the stakeholder feedback provided by specific stakeholders. </a:t>
            </a:r>
          </a:p>
        </p:txBody>
      </p:sp>
      <p:sp>
        <p:nvSpPr>
          <p:cNvPr id="2" name="Slide Number Placeholder 1">
            <a:extLst>
              <a:ext uri="{FF2B5EF4-FFF2-40B4-BE49-F238E27FC236}">
                <a16:creationId xmlns:a16="http://schemas.microsoft.com/office/drawing/2014/main" id="{42300230-8484-41C4-961C-2C79654DEC33}"/>
              </a:ext>
            </a:extLst>
          </p:cNvPr>
          <p:cNvSpPr>
            <a:spLocks noGrp="1"/>
          </p:cNvSpPr>
          <p:nvPr>
            <p:ph type="sldNum" sz="quarter" idx="12"/>
          </p:nvPr>
        </p:nvSpPr>
        <p:spPr/>
        <p:txBody>
          <a:bodyPr/>
          <a:lstStyle/>
          <a:p>
            <a:fld id="{1E47FE53-EBF0-4DA7-9D9D-CC1C3A20F3CB}" type="slidenum">
              <a:rPr lang="en-US" smtClean="0"/>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3DA4FB-7E96-4FAC-8628-5FC234C9968B}"/>
              </a:ext>
            </a:extLst>
          </p:cNvPr>
          <p:cNvSpPr>
            <a:spLocks noGrp="1"/>
          </p:cNvSpPr>
          <p:nvPr>
            <p:ph type="title"/>
          </p:nvPr>
        </p:nvSpPr>
        <p:spPr>
          <a:xfrm>
            <a:off x="282633" y="374073"/>
            <a:ext cx="3507971" cy="2506286"/>
          </a:xfrm>
        </p:spPr>
        <p:txBody>
          <a:bodyPr>
            <a:normAutofit/>
          </a:bodyPr>
          <a:lstStyle/>
          <a:p>
            <a:r>
              <a:rPr lang="en-US" sz="4800" dirty="0"/>
              <a:t>Description of Aspects</a:t>
            </a:r>
          </a:p>
        </p:txBody>
      </p:sp>
      <p:sp>
        <p:nvSpPr>
          <p:cNvPr id="14" name="Text Placeholder 13">
            <a:extLst>
              <a:ext uri="{FF2B5EF4-FFF2-40B4-BE49-F238E27FC236}">
                <a16:creationId xmlns:a16="http://schemas.microsoft.com/office/drawing/2014/main" id="{E3918C0D-9D3B-402C-8B6D-C62018217474}"/>
              </a:ext>
            </a:extLst>
          </p:cNvPr>
          <p:cNvSpPr>
            <a:spLocks noGrp="1"/>
          </p:cNvSpPr>
          <p:nvPr>
            <p:ph type="body" sz="half" idx="2"/>
          </p:nvPr>
        </p:nvSpPr>
        <p:spPr>
          <a:xfrm>
            <a:off x="282633" y="3328416"/>
            <a:ext cx="3507971" cy="2976788"/>
          </a:xfrm>
        </p:spPr>
        <p:txBody>
          <a:bodyPr>
            <a:normAutofit/>
          </a:bodyPr>
          <a:lstStyle/>
          <a:p>
            <a:r>
              <a:rPr lang="en-US" sz="2800" dirty="0"/>
              <a:t>Prompt 3: </a:t>
            </a:r>
          </a:p>
          <a:p>
            <a:r>
              <a:rPr lang="en-US" sz="2800" dirty="0"/>
              <a:t>A description of the aspects of the LCAP that were influenced by specific stakeholder input</a:t>
            </a:r>
          </a:p>
        </p:txBody>
      </p:sp>
      <p:sp>
        <p:nvSpPr>
          <p:cNvPr id="13" name="Content Placeholder 12">
            <a:extLst>
              <a:ext uri="{FF2B5EF4-FFF2-40B4-BE49-F238E27FC236}">
                <a16:creationId xmlns:a16="http://schemas.microsoft.com/office/drawing/2014/main" id="{64D04716-3CE5-43C1-9521-CD5EBDACAF4D}"/>
              </a:ext>
            </a:extLst>
          </p:cNvPr>
          <p:cNvSpPr>
            <a:spLocks noGrp="1"/>
          </p:cNvSpPr>
          <p:nvPr>
            <p:ph idx="1"/>
          </p:nvPr>
        </p:nvSpPr>
        <p:spPr>
          <a:xfrm>
            <a:off x="4272741" y="374073"/>
            <a:ext cx="7631083" cy="6233991"/>
          </a:xfrm>
        </p:spPr>
        <p:txBody>
          <a:bodyPr>
            <a:normAutofit/>
          </a:bodyPr>
          <a:lstStyle/>
          <a:p>
            <a:pPr marL="0" indent="0">
              <a:buNone/>
            </a:pPr>
            <a:r>
              <a:rPr lang="en-US" dirty="0"/>
              <a:t>Instructions:</a:t>
            </a:r>
          </a:p>
          <a:p>
            <a:r>
              <a:rPr lang="en-US" dirty="0"/>
              <a:t>A sufficient response to this prompt will </a:t>
            </a:r>
            <a:r>
              <a:rPr lang="en-US" dirty="0">
                <a:solidFill>
                  <a:schemeClr val="tx1">
                    <a:lumMod val="85000"/>
                    <a:lumOff val="15000"/>
                  </a:schemeClr>
                </a:solidFill>
              </a:rPr>
              <a:t>provide stakeholders and the public clear, specific information about how the stakeholder engagement process influenced the development of the LCAP. </a:t>
            </a:r>
          </a:p>
          <a:p>
            <a:r>
              <a:rPr lang="en-US" dirty="0">
                <a:solidFill>
                  <a:schemeClr val="tx1">
                    <a:lumMod val="85000"/>
                    <a:lumOff val="15000"/>
                  </a:schemeClr>
                </a:solidFill>
              </a:rPr>
              <a:t>The response must describe aspects of the LCAP that were influenced by or developed in response to the stakeholder feedback described in response to Prompt 2. This </a:t>
            </a:r>
            <a:r>
              <a:rPr lang="en-US" dirty="0"/>
              <a:t>may include a description of how the LEA prioritized stakeholder requests within the context of the budgetary resources available or otherwise prioritized areas of focus within the LCAP. </a:t>
            </a:r>
          </a:p>
        </p:txBody>
      </p:sp>
      <p:sp>
        <p:nvSpPr>
          <p:cNvPr id="7" name="Slide Number Placeholder 6">
            <a:extLst>
              <a:ext uri="{FF2B5EF4-FFF2-40B4-BE49-F238E27FC236}">
                <a16:creationId xmlns:a16="http://schemas.microsoft.com/office/drawing/2014/main" id="{B40FC3DE-BC4A-4627-90DC-5560DA09B36E}"/>
              </a:ext>
            </a:extLst>
          </p:cNvPr>
          <p:cNvSpPr>
            <a:spLocks noGrp="1"/>
          </p:cNvSpPr>
          <p:nvPr>
            <p:ph type="sldNum" sz="quarter" idx="12"/>
          </p:nvPr>
        </p:nvSpPr>
        <p:spPr/>
        <p:txBody>
          <a:bodyPr/>
          <a:lstStyle/>
          <a:p>
            <a:fld id="{1E47FE53-EBF0-4DA7-9D9D-CC1C3A20F3CB}" type="slidenum">
              <a:rPr lang="en-US" smtClean="0"/>
              <a:pPr/>
              <a:t>45</a:t>
            </a:fld>
            <a:endParaRPr lang="en-US"/>
          </a:p>
        </p:txBody>
      </p:sp>
    </p:spTree>
    <p:extLst>
      <p:ext uri="{BB962C8B-B14F-4D97-AF65-F5344CB8AC3E}">
        <p14:creationId xmlns:p14="http://schemas.microsoft.com/office/powerpoint/2010/main" val="5432447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A5890-2CFC-47D9-89D2-262F342D4533}"/>
              </a:ext>
            </a:extLst>
          </p:cNvPr>
          <p:cNvSpPr>
            <a:spLocks noGrp="1"/>
          </p:cNvSpPr>
          <p:nvPr>
            <p:ph type="title"/>
          </p:nvPr>
        </p:nvSpPr>
        <p:spPr/>
        <p:txBody>
          <a:bodyPr/>
          <a:lstStyle/>
          <a:p>
            <a:r>
              <a:rPr lang="en-US" dirty="0"/>
              <a:t>Additional Information (2)</a:t>
            </a:r>
          </a:p>
        </p:txBody>
      </p:sp>
      <p:sp>
        <p:nvSpPr>
          <p:cNvPr id="3" name="Content Placeholder 2">
            <a:extLst>
              <a:ext uri="{FF2B5EF4-FFF2-40B4-BE49-F238E27FC236}">
                <a16:creationId xmlns:a16="http://schemas.microsoft.com/office/drawing/2014/main" id="{BC4F5EC6-4889-4BBE-96D9-93812CF55D76}"/>
              </a:ext>
            </a:extLst>
          </p:cNvPr>
          <p:cNvSpPr>
            <a:spLocks noGrp="1"/>
          </p:cNvSpPr>
          <p:nvPr>
            <p:ph idx="1"/>
          </p:nvPr>
        </p:nvSpPr>
        <p:spPr/>
        <p:txBody>
          <a:bodyPr/>
          <a:lstStyle/>
          <a:p>
            <a:r>
              <a:rPr lang="en-US" dirty="0"/>
              <a:t>For additional information please see </a:t>
            </a:r>
          </a:p>
          <a:p>
            <a:pPr lvl="1">
              <a:spcBef>
                <a:spcPts val="600"/>
              </a:spcBef>
            </a:pPr>
            <a:r>
              <a:rPr lang="en-US" sz="2800" dirty="0"/>
              <a:t>Stakeholders and the 2021–22 LCAP PowerPoint, available at </a:t>
            </a:r>
            <a:r>
              <a:rPr lang="en-US" sz="2800" dirty="0">
                <a:solidFill>
                  <a:srgbClr val="1704A0"/>
                </a:solidFill>
                <a:hlinkClick r:id="rId2" tooltip="Stakeholders and the 2021–22 LCAP PowerPoint">
                  <a:extLst>
                    <a:ext uri="{A12FA001-AC4F-418D-AE19-62706E023703}">
                      <ahyp:hlinkClr xmlns:ahyp="http://schemas.microsoft.com/office/drawing/2018/hyperlinkcolor" val="tx"/>
                    </a:ext>
                  </a:extLst>
                </a:hlinkClick>
              </a:rPr>
              <a:t>https://www.cde.ca.gov/fg/aa/lc/documents/tues2stake2122lcap.pptx </a:t>
            </a:r>
            <a:endParaRPr lang="en-US" dirty="0">
              <a:solidFill>
                <a:srgbClr val="1704A0"/>
              </a:solidFill>
            </a:endParaRPr>
          </a:p>
        </p:txBody>
      </p:sp>
      <p:sp>
        <p:nvSpPr>
          <p:cNvPr id="4" name="Slide Number Placeholder 3">
            <a:extLst>
              <a:ext uri="{FF2B5EF4-FFF2-40B4-BE49-F238E27FC236}">
                <a16:creationId xmlns:a16="http://schemas.microsoft.com/office/drawing/2014/main" id="{38AD8BD9-1F53-4CFF-8ED0-A25991B3228F}"/>
              </a:ext>
            </a:extLst>
          </p:cNvPr>
          <p:cNvSpPr>
            <a:spLocks noGrp="1"/>
          </p:cNvSpPr>
          <p:nvPr>
            <p:ph type="sldNum" sz="quarter" idx="12"/>
          </p:nvPr>
        </p:nvSpPr>
        <p:spPr/>
        <p:txBody>
          <a:bodyPr/>
          <a:lstStyle/>
          <a:p>
            <a:fld id="{1E47FE53-EBF0-4DA7-9D9D-CC1C3A20F3CB}" type="slidenum">
              <a:rPr lang="en-US" smtClean="0"/>
              <a:t>46</a:t>
            </a:fld>
            <a:endParaRPr lang="en-US"/>
          </a:p>
        </p:txBody>
      </p:sp>
    </p:spTree>
    <p:extLst>
      <p:ext uri="{BB962C8B-B14F-4D97-AF65-F5344CB8AC3E}">
        <p14:creationId xmlns:p14="http://schemas.microsoft.com/office/powerpoint/2010/main" val="38089822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7200" dirty="0"/>
              <a:t>Goals and Actions</a:t>
            </a:r>
          </a:p>
        </p:txBody>
      </p:sp>
      <p:sp>
        <p:nvSpPr>
          <p:cNvPr id="4" name="Slide Number Placeholder 3"/>
          <p:cNvSpPr>
            <a:spLocks noGrp="1"/>
          </p:cNvSpPr>
          <p:nvPr>
            <p:ph type="sldNum" sz="quarter" idx="12"/>
          </p:nvPr>
        </p:nvSpPr>
        <p:spPr/>
        <p:txBody>
          <a:bodyPr/>
          <a:lstStyle/>
          <a:p>
            <a:fld id="{1E47FE53-EBF0-4DA7-9D9D-CC1C3A20F3CB}" type="slidenum">
              <a:rPr lang="en-US" smtClean="0"/>
              <a:t>47</a:t>
            </a:fld>
            <a:endParaRPr lang="en-US"/>
          </a:p>
        </p:txBody>
      </p:sp>
    </p:spTree>
    <p:extLst>
      <p:ext uri="{BB962C8B-B14F-4D97-AF65-F5344CB8AC3E}">
        <p14:creationId xmlns:p14="http://schemas.microsoft.com/office/powerpoint/2010/main" val="20119257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FD54E-C205-49E0-B8C6-F18A5BBD0834}"/>
              </a:ext>
            </a:extLst>
          </p:cNvPr>
          <p:cNvSpPr>
            <a:spLocks noGrp="1"/>
          </p:cNvSpPr>
          <p:nvPr>
            <p:ph type="title"/>
          </p:nvPr>
        </p:nvSpPr>
        <p:spPr/>
        <p:txBody>
          <a:bodyPr/>
          <a:lstStyle/>
          <a:p>
            <a:r>
              <a:rPr lang="en-US" dirty="0"/>
              <a:t>Goals and Actions - Purpose</a:t>
            </a:r>
          </a:p>
        </p:txBody>
      </p:sp>
      <p:sp>
        <p:nvSpPr>
          <p:cNvPr id="3" name="Content Placeholder 2">
            <a:extLst>
              <a:ext uri="{FF2B5EF4-FFF2-40B4-BE49-F238E27FC236}">
                <a16:creationId xmlns:a16="http://schemas.microsoft.com/office/drawing/2014/main" id="{E07C0596-97E9-4840-A2BC-7E8ABF10B8BF}"/>
              </a:ext>
            </a:extLst>
          </p:cNvPr>
          <p:cNvSpPr>
            <a:spLocks noGrp="1"/>
          </p:cNvSpPr>
          <p:nvPr>
            <p:ph idx="1"/>
          </p:nvPr>
        </p:nvSpPr>
        <p:spPr/>
        <p:txBody>
          <a:bodyPr>
            <a:normAutofit lnSpcReduction="10000"/>
          </a:bodyPr>
          <a:lstStyle/>
          <a:p>
            <a:r>
              <a:rPr lang="en-US" dirty="0"/>
              <a:t>Communicate to Stakeholders:</a:t>
            </a:r>
          </a:p>
          <a:p>
            <a:pPr lvl="1">
              <a:spcBef>
                <a:spcPts val="600"/>
              </a:spcBef>
            </a:pPr>
            <a:r>
              <a:rPr lang="en-US" dirty="0"/>
              <a:t>What an LEA plans to accomplish;</a:t>
            </a:r>
          </a:p>
          <a:p>
            <a:pPr lvl="1">
              <a:spcBef>
                <a:spcPts val="600"/>
              </a:spcBef>
            </a:pPr>
            <a:r>
              <a:rPr lang="en-US" dirty="0"/>
              <a:t>What an LEA plans to do in order to accomplish the goal;</a:t>
            </a:r>
          </a:p>
          <a:p>
            <a:pPr lvl="1">
              <a:spcBef>
                <a:spcPts val="600"/>
              </a:spcBef>
            </a:pPr>
            <a:r>
              <a:rPr lang="en-US" dirty="0"/>
              <a:t>How an LEA will know when it has accomplished the goal.</a:t>
            </a:r>
          </a:p>
          <a:p>
            <a:r>
              <a:rPr lang="en-US" dirty="0"/>
              <a:t>A goal should be aligned with its metrics, expected outcomes, and actions.</a:t>
            </a:r>
          </a:p>
          <a:p>
            <a:r>
              <a:rPr lang="en-US" dirty="0"/>
              <a:t>A goal can be focused on the performance of all students, a specific student group(s), narrowing performance gaps, or the implementation of programs and strategies to improve student outcomes.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D15ED296-0DE2-4EFC-882C-739DA1034783}"/>
              </a:ext>
            </a:extLst>
          </p:cNvPr>
          <p:cNvSpPr>
            <a:spLocks noGrp="1"/>
          </p:cNvSpPr>
          <p:nvPr>
            <p:ph type="sldNum" sz="quarter" idx="12"/>
          </p:nvPr>
        </p:nvSpPr>
        <p:spPr/>
        <p:txBody>
          <a:bodyPr/>
          <a:lstStyle/>
          <a:p>
            <a:fld id="{1E47FE53-EBF0-4DA7-9D9D-CC1C3A20F3CB}" type="slidenum">
              <a:rPr lang="en-US" smtClean="0"/>
              <a:pPr/>
              <a:t>48</a:t>
            </a:fld>
            <a:endParaRPr lang="en-US"/>
          </a:p>
        </p:txBody>
      </p:sp>
    </p:spTree>
    <p:extLst>
      <p:ext uri="{BB962C8B-B14F-4D97-AF65-F5344CB8AC3E}">
        <p14:creationId xmlns:p14="http://schemas.microsoft.com/office/powerpoint/2010/main" val="25054534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D482D-9210-4BE7-A0BF-2CF205D851D0}"/>
              </a:ext>
            </a:extLst>
          </p:cNvPr>
          <p:cNvSpPr>
            <a:spLocks noGrp="1"/>
          </p:cNvSpPr>
          <p:nvPr>
            <p:ph type="title"/>
          </p:nvPr>
        </p:nvSpPr>
        <p:spPr/>
        <p:txBody>
          <a:bodyPr/>
          <a:lstStyle/>
          <a:p>
            <a:r>
              <a:rPr lang="en-US" dirty="0"/>
              <a:t>Goals and Actions - Components</a:t>
            </a:r>
          </a:p>
        </p:txBody>
      </p:sp>
      <p:sp>
        <p:nvSpPr>
          <p:cNvPr id="3" name="Content Placeholder 2">
            <a:extLst>
              <a:ext uri="{FF2B5EF4-FFF2-40B4-BE49-F238E27FC236}">
                <a16:creationId xmlns:a16="http://schemas.microsoft.com/office/drawing/2014/main" id="{206002D3-4D6E-4497-8953-DEE236642BE9}"/>
              </a:ext>
            </a:extLst>
          </p:cNvPr>
          <p:cNvSpPr>
            <a:spLocks noGrp="1"/>
          </p:cNvSpPr>
          <p:nvPr>
            <p:ph idx="1"/>
          </p:nvPr>
        </p:nvSpPr>
        <p:spPr/>
        <p:txBody>
          <a:bodyPr/>
          <a:lstStyle/>
          <a:p>
            <a:r>
              <a:rPr lang="en-US" dirty="0"/>
              <a:t>Goal description and “why”</a:t>
            </a:r>
          </a:p>
          <a:p>
            <a:r>
              <a:rPr lang="en-US" dirty="0"/>
              <a:t>Measuring and Reporting Results</a:t>
            </a:r>
          </a:p>
          <a:p>
            <a:r>
              <a:rPr lang="en-US" dirty="0"/>
              <a:t>Actions</a:t>
            </a:r>
          </a:p>
          <a:p>
            <a:r>
              <a:rPr lang="en-US" dirty="0"/>
              <a:t>Goal Analysis</a:t>
            </a:r>
          </a:p>
          <a:p>
            <a:pPr lvl="1">
              <a:spcBef>
                <a:spcPts val="600"/>
              </a:spcBef>
            </a:pPr>
            <a:r>
              <a:rPr lang="en-US" sz="2800" dirty="0"/>
              <a:t>NOTE: Not to be used for 2021–22; this component will be used to analyze each goal as part of the development of the 2022–23 LCAP</a:t>
            </a:r>
          </a:p>
          <a:p>
            <a:r>
              <a:rPr lang="en-US" dirty="0"/>
              <a:t>Expenditure Tables</a:t>
            </a:r>
          </a:p>
          <a:p>
            <a:endParaRPr lang="en-US" dirty="0"/>
          </a:p>
          <a:p>
            <a:endParaRPr lang="en-US" dirty="0"/>
          </a:p>
        </p:txBody>
      </p:sp>
      <p:sp>
        <p:nvSpPr>
          <p:cNvPr id="4" name="Slide Number Placeholder 3">
            <a:extLst>
              <a:ext uri="{FF2B5EF4-FFF2-40B4-BE49-F238E27FC236}">
                <a16:creationId xmlns:a16="http://schemas.microsoft.com/office/drawing/2014/main" id="{99353D2E-9E8D-4589-A878-DEF2D8F702BA}"/>
              </a:ext>
            </a:extLst>
          </p:cNvPr>
          <p:cNvSpPr>
            <a:spLocks noGrp="1"/>
          </p:cNvSpPr>
          <p:nvPr>
            <p:ph type="sldNum" sz="quarter" idx="12"/>
          </p:nvPr>
        </p:nvSpPr>
        <p:spPr/>
        <p:txBody>
          <a:bodyPr/>
          <a:lstStyle/>
          <a:p>
            <a:fld id="{1E47FE53-EBF0-4DA7-9D9D-CC1C3A20F3CB}" type="slidenum">
              <a:rPr lang="en-US" smtClean="0"/>
              <a:t>49</a:t>
            </a:fld>
            <a:endParaRPr lang="en-US"/>
          </a:p>
        </p:txBody>
      </p:sp>
    </p:spTree>
    <p:extLst>
      <p:ext uri="{BB962C8B-B14F-4D97-AF65-F5344CB8AC3E}">
        <p14:creationId xmlns:p14="http://schemas.microsoft.com/office/powerpoint/2010/main" val="3864654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D9B84E-FDDD-44C0-9E0F-641D02568E6E}"/>
              </a:ext>
            </a:extLst>
          </p:cNvPr>
          <p:cNvSpPr>
            <a:spLocks noGrp="1"/>
          </p:cNvSpPr>
          <p:nvPr>
            <p:ph type="title"/>
          </p:nvPr>
        </p:nvSpPr>
        <p:spPr/>
        <p:txBody>
          <a:bodyPr>
            <a:normAutofit/>
          </a:bodyPr>
          <a:lstStyle/>
          <a:p>
            <a:r>
              <a:rPr lang="en-US" sz="6600" dirty="0"/>
              <a:t>Framing the LCAP</a:t>
            </a:r>
          </a:p>
        </p:txBody>
      </p:sp>
      <p:sp>
        <p:nvSpPr>
          <p:cNvPr id="6" name="Text Placeholder 5">
            <a:extLst>
              <a:ext uri="{FF2B5EF4-FFF2-40B4-BE49-F238E27FC236}">
                <a16:creationId xmlns:a16="http://schemas.microsoft.com/office/drawing/2014/main" id="{292ED981-A237-4244-A180-5E48F0616087}"/>
              </a:ext>
            </a:extLst>
          </p:cNvPr>
          <p:cNvSpPr>
            <a:spLocks noGrp="1"/>
          </p:cNvSpPr>
          <p:nvPr>
            <p:ph type="body" idx="1"/>
          </p:nvPr>
        </p:nvSpPr>
        <p:spPr/>
        <p:txBody>
          <a:bodyPr/>
          <a:lstStyle/>
          <a:p>
            <a:r>
              <a:rPr lang="en-US" dirty="0"/>
              <a:t>A tool to set goals, plan actions, and leverage resources to improve student outcomes</a:t>
            </a:r>
          </a:p>
        </p:txBody>
      </p:sp>
      <p:sp>
        <p:nvSpPr>
          <p:cNvPr id="4" name="Slide Number Placeholder 3">
            <a:extLst>
              <a:ext uri="{FF2B5EF4-FFF2-40B4-BE49-F238E27FC236}">
                <a16:creationId xmlns:a16="http://schemas.microsoft.com/office/drawing/2014/main" id="{491B7E42-373A-48C4-BE6D-53D7F836E934}"/>
              </a:ext>
            </a:extLst>
          </p:cNvPr>
          <p:cNvSpPr>
            <a:spLocks noGrp="1"/>
          </p:cNvSpPr>
          <p:nvPr>
            <p:ph type="sldNum" sz="quarter" idx="12"/>
          </p:nvPr>
        </p:nvSpPr>
        <p:spPr/>
        <p:txBody>
          <a:bodyPr/>
          <a:lstStyle/>
          <a:p>
            <a:fld id="{1E47FE53-EBF0-4DA7-9D9D-CC1C3A20F3CB}" type="slidenum">
              <a:rPr lang="en-US" smtClean="0"/>
              <a:t>5</a:t>
            </a:fld>
            <a:endParaRPr lang="en-US" dirty="0"/>
          </a:p>
        </p:txBody>
      </p:sp>
    </p:spTree>
    <p:extLst>
      <p:ext uri="{BB962C8B-B14F-4D97-AF65-F5344CB8AC3E}">
        <p14:creationId xmlns:p14="http://schemas.microsoft.com/office/powerpoint/2010/main" val="30120801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27FCBF-287B-4A5A-AEE0-C988A876CCA4}"/>
              </a:ext>
            </a:extLst>
          </p:cNvPr>
          <p:cNvSpPr>
            <a:spLocks noGrp="1"/>
          </p:cNvSpPr>
          <p:nvPr>
            <p:ph type="title"/>
          </p:nvPr>
        </p:nvSpPr>
        <p:spPr/>
        <p:txBody>
          <a:bodyPr/>
          <a:lstStyle/>
          <a:p>
            <a:r>
              <a:rPr lang="en-US" dirty="0"/>
              <a:t>Description and “Why”</a:t>
            </a:r>
          </a:p>
        </p:txBody>
      </p:sp>
      <p:sp>
        <p:nvSpPr>
          <p:cNvPr id="2" name="TextBox 1">
            <a:extLst>
              <a:ext uri="{FF2B5EF4-FFF2-40B4-BE49-F238E27FC236}">
                <a16:creationId xmlns:a16="http://schemas.microsoft.com/office/drawing/2014/main" id="{33577E65-345C-4576-8CD5-CACE491F254E}"/>
              </a:ext>
            </a:extLst>
          </p:cNvPr>
          <p:cNvSpPr txBox="1"/>
          <p:nvPr/>
        </p:nvSpPr>
        <p:spPr>
          <a:xfrm>
            <a:off x="465723" y="1809447"/>
            <a:ext cx="2490952" cy="461665"/>
          </a:xfrm>
          <a:prstGeom prst="rect">
            <a:avLst/>
          </a:prstGeom>
          <a:noFill/>
        </p:spPr>
        <p:txBody>
          <a:bodyPr wrap="square" rtlCol="0">
            <a:spAutoFit/>
          </a:bodyPr>
          <a:lstStyle/>
          <a:p>
            <a:r>
              <a:rPr lang="en-US" sz="2400" dirty="0"/>
              <a:t>Goal</a:t>
            </a:r>
          </a:p>
        </p:txBody>
      </p:sp>
      <p:graphicFrame>
        <p:nvGraphicFramePr>
          <p:cNvPr id="5" name="Table 4">
            <a:extLst>
              <a:ext uri="{FF2B5EF4-FFF2-40B4-BE49-F238E27FC236}">
                <a16:creationId xmlns:a16="http://schemas.microsoft.com/office/drawing/2014/main" id="{9347DD8D-3938-4A2A-BAF3-E55B7C2EAF1D}"/>
              </a:ext>
            </a:extLst>
          </p:cNvPr>
          <p:cNvGraphicFramePr>
            <a:graphicFrameLocks noGrp="1"/>
          </p:cNvGraphicFramePr>
          <p:nvPr>
            <p:extLst>
              <p:ext uri="{D42A27DB-BD31-4B8C-83A1-F6EECF244321}">
                <p14:modId xmlns:p14="http://schemas.microsoft.com/office/powerpoint/2010/main" val="1926588218"/>
              </p:ext>
            </p:extLst>
          </p:nvPr>
        </p:nvGraphicFramePr>
        <p:xfrm>
          <a:off x="498831" y="2271112"/>
          <a:ext cx="11255298" cy="914400"/>
        </p:xfrm>
        <a:graphic>
          <a:graphicData uri="http://schemas.openxmlformats.org/drawingml/2006/table">
            <a:tbl>
              <a:tblPr firstRow="1">
                <a:tableStyleId>{5C22544A-7EE6-4342-B048-85BDC9FD1C3A}</a:tableStyleId>
              </a:tblPr>
              <a:tblGrid>
                <a:gridCol w="1724479">
                  <a:extLst>
                    <a:ext uri="{9D8B030D-6E8A-4147-A177-3AD203B41FA5}">
                      <a16:colId xmlns:a16="http://schemas.microsoft.com/office/drawing/2014/main" val="1686285306"/>
                    </a:ext>
                  </a:extLst>
                </a:gridCol>
                <a:gridCol w="9530819">
                  <a:extLst>
                    <a:ext uri="{9D8B030D-6E8A-4147-A177-3AD203B41FA5}">
                      <a16:colId xmlns:a16="http://schemas.microsoft.com/office/drawing/2014/main" val="4024140968"/>
                    </a:ext>
                  </a:extLst>
                </a:gridCol>
              </a:tblGrid>
              <a:tr h="370840">
                <a:tc>
                  <a:txBody>
                    <a:bodyPr/>
                    <a:lstStyle/>
                    <a:p>
                      <a:pPr algn="ctr"/>
                      <a:r>
                        <a:rPr lang="en-US" sz="2400" b="1" dirty="0">
                          <a:solidFill>
                            <a:schemeClr val="tx1"/>
                          </a:solidFill>
                        </a:rPr>
                        <a:t>Goal #</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DEEBF6"/>
                    </a:solidFill>
                  </a:tcPr>
                </a:tc>
                <a:tc>
                  <a:txBody>
                    <a:bodyPr/>
                    <a:lstStyle/>
                    <a:p>
                      <a:r>
                        <a:rPr lang="en-US" sz="2400" b="1" dirty="0">
                          <a:solidFill>
                            <a:schemeClr val="tx1"/>
                          </a:solidFill>
                        </a:rPr>
                        <a:t>Description</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DEEBF6"/>
                    </a:solidFill>
                  </a:tcPr>
                </a:tc>
                <a:extLst>
                  <a:ext uri="{0D108BD9-81ED-4DB2-BD59-A6C34878D82A}">
                    <a16:rowId xmlns:a16="http://schemas.microsoft.com/office/drawing/2014/main" val="2740644280"/>
                  </a:ext>
                </a:extLst>
              </a:tr>
              <a:tr h="370840">
                <a:tc>
                  <a:txBody>
                    <a:bodyPr/>
                    <a:lstStyle/>
                    <a:p>
                      <a:pPr algn="ctr"/>
                      <a:r>
                        <a:rPr lang="en-US" sz="2400" dirty="0"/>
                        <a:t>[Goal #]</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a:txBody>
                    <a:bodyPr/>
                    <a:lstStyle/>
                    <a:p>
                      <a:r>
                        <a:rPr lang="en-US" sz="2400" dirty="0"/>
                        <a:t>[A description of what the LEA plans to accomplish.]</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8188282"/>
                  </a:ext>
                </a:extLst>
              </a:tr>
            </a:tbl>
          </a:graphicData>
        </a:graphic>
      </p:graphicFrame>
      <p:sp>
        <p:nvSpPr>
          <p:cNvPr id="7" name="TextBox 6">
            <a:extLst>
              <a:ext uri="{FF2B5EF4-FFF2-40B4-BE49-F238E27FC236}">
                <a16:creationId xmlns:a16="http://schemas.microsoft.com/office/drawing/2014/main" id="{9B8C53BC-CAB3-40F9-882B-29AACD5E6DD5}"/>
              </a:ext>
            </a:extLst>
          </p:cNvPr>
          <p:cNvSpPr txBox="1"/>
          <p:nvPr/>
        </p:nvSpPr>
        <p:spPr>
          <a:xfrm>
            <a:off x="465723" y="3257599"/>
            <a:ext cx="11255298" cy="461665"/>
          </a:xfrm>
          <a:prstGeom prst="rect">
            <a:avLst/>
          </a:prstGeom>
          <a:noFill/>
        </p:spPr>
        <p:txBody>
          <a:bodyPr wrap="square" rtlCol="0">
            <a:spAutoFit/>
          </a:bodyPr>
          <a:lstStyle/>
          <a:p>
            <a:r>
              <a:rPr lang="en-US" sz="2400" dirty="0"/>
              <a:t>An explanation of why the LEA has developed this goal.</a:t>
            </a:r>
          </a:p>
        </p:txBody>
      </p:sp>
      <p:sp>
        <p:nvSpPr>
          <p:cNvPr id="8" name="TextBox 7">
            <a:extLst>
              <a:ext uri="{FF2B5EF4-FFF2-40B4-BE49-F238E27FC236}">
                <a16:creationId xmlns:a16="http://schemas.microsoft.com/office/drawing/2014/main" id="{E2686D0B-C9F2-42BB-939D-F7E41E170037}"/>
              </a:ext>
            </a:extLst>
          </p:cNvPr>
          <p:cNvSpPr txBox="1"/>
          <p:nvPr/>
        </p:nvSpPr>
        <p:spPr>
          <a:xfrm>
            <a:off x="465723" y="3722946"/>
            <a:ext cx="11255298" cy="830997"/>
          </a:xfrm>
          <a:prstGeom prst="rect">
            <a:avLst/>
          </a:prstGeom>
          <a:solidFill>
            <a:srgbClr val="DEEBF6"/>
          </a:solidFill>
        </p:spPr>
        <p:txBody>
          <a:bodyPr wrap="square" rtlCol="0">
            <a:spAutoFit/>
          </a:bodyPr>
          <a:lstStyle/>
          <a:p>
            <a:r>
              <a:rPr lang="en-US" sz="2400" dirty="0"/>
              <a:t>[Respond here]</a:t>
            </a:r>
          </a:p>
          <a:p>
            <a:endParaRPr lang="en-US" sz="2400" dirty="0"/>
          </a:p>
        </p:txBody>
      </p:sp>
      <p:sp>
        <p:nvSpPr>
          <p:cNvPr id="3" name="Slide Number Placeholder 2">
            <a:extLst>
              <a:ext uri="{FF2B5EF4-FFF2-40B4-BE49-F238E27FC236}">
                <a16:creationId xmlns:a16="http://schemas.microsoft.com/office/drawing/2014/main" id="{4FECD03C-82C1-4DC7-8B61-31592A28096E}"/>
              </a:ext>
            </a:extLst>
          </p:cNvPr>
          <p:cNvSpPr>
            <a:spLocks noGrp="1"/>
          </p:cNvSpPr>
          <p:nvPr>
            <p:ph type="sldNum" sz="quarter" idx="12"/>
          </p:nvPr>
        </p:nvSpPr>
        <p:spPr/>
        <p:txBody>
          <a:bodyPr/>
          <a:lstStyle/>
          <a:p>
            <a:fld id="{1E47FE53-EBF0-4DA7-9D9D-CC1C3A20F3CB}" type="slidenum">
              <a:rPr lang="en-US" smtClean="0"/>
              <a:t>50</a:t>
            </a:fld>
            <a:endParaRPr lang="en-US"/>
          </a:p>
        </p:txBody>
      </p:sp>
    </p:spTree>
    <p:extLst>
      <p:ext uri="{BB962C8B-B14F-4D97-AF65-F5344CB8AC3E}">
        <p14:creationId xmlns:p14="http://schemas.microsoft.com/office/powerpoint/2010/main" val="22576970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Prioritizing LCFF Priorities/Goals</a:t>
            </a:r>
            <a:endParaRPr lang="en-US" dirty="0"/>
          </a:p>
        </p:txBody>
      </p:sp>
      <p:sp>
        <p:nvSpPr>
          <p:cNvPr id="3" name="Content Placeholder 2"/>
          <p:cNvSpPr>
            <a:spLocks noGrp="1"/>
          </p:cNvSpPr>
          <p:nvPr>
            <p:ph idx="1"/>
          </p:nvPr>
        </p:nvSpPr>
        <p:spPr/>
        <p:txBody>
          <a:bodyPr>
            <a:normAutofit/>
          </a:bodyPr>
          <a:lstStyle/>
          <a:p>
            <a:r>
              <a:rPr lang="en-US" dirty="0"/>
              <a:t>To approach the planning process differently, the instructions specify that LEAs should prioritize the state priorities within the planning process and consider its performance on available state and local data and stakeholder input in determining how to prioritize the specific actions and expenditures.</a:t>
            </a:r>
          </a:p>
          <a:p>
            <a:r>
              <a:rPr lang="en-US" dirty="0"/>
              <a:t>LEAs must continue to track progress of metrics in all LCFF priorities, as applicable</a:t>
            </a:r>
          </a:p>
          <a:p>
            <a:pPr lvl="1"/>
            <a:endParaRPr lang="en-US" dirty="0"/>
          </a:p>
        </p:txBody>
      </p:sp>
      <p:sp>
        <p:nvSpPr>
          <p:cNvPr id="4" name="Slide Number Placeholder 3"/>
          <p:cNvSpPr>
            <a:spLocks noGrp="1"/>
          </p:cNvSpPr>
          <p:nvPr>
            <p:ph type="sldNum" sz="quarter" idx="12"/>
          </p:nvPr>
        </p:nvSpPr>
        <p:spPr/>
        <p:txBody>
          <a:bodyPr/>
          <a:lstStyle/>
          <a:p>
            <a:fld id="{1E47FE53-EBF0-4DA7-9D9D-CC1C3A20F3CB}" type="slidenum">
              <a:rPr lang="en-US" smtClean="0"/>
              <a:pPr/>
              <a:t>51</a:t>
            </a:fld>
            <a:endParaRPr lang="en-US"/>
          </a:p>
        </p:txBody>
      </p:sp>
    </p:spTree>
    <p:extLst>
      <p:ext uri="{BB962C8B-B14F-4D97-AF65-F5344CB8AC3E}">
        <p14:creationId xmlns:p14="http://schemas.microsoft.com/office/powerpoint/2010/main" val="28121581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2" name="Google Shape;632;p86"/>
          <p:cNvSpPr txBox="1">
            <a:spLocks noGrp="1"/>
          </p:cNvSpPr>
          <p:nvPr>
            <p:ph type="title"/>
          </p:nvPr>
        </p:nvSpPr>
        <p:spPr/>
        <p:txBody>
          <a:bodyPr/>
          <a:lstStyle/>
          <a:p>
            <a:r>
              <a:rPr lang="en-US" dirty="0">
                <a:sym typeface="Open Sans SemiBold"/>
              </a:rPr>
              <a:t>Types of Goals</a:t>
            </a:r>
            <a:endParaRPr lang="en-US" dirty="0"/>
          </a:p>
        </p:txBody>
      </p:sp>
      <p:sp>
        <p:nvSpPr>
          <p:cNvPr id="5" name="Content Placeholder 4">
            <a:extLst>
              <a:ext uri="{FF2B5EF4-FFF2-40B4-BE49-F238E27FC236}">
                <a16:creationId xmlns:a16="http://schemas.microsoft.com/office/drawing/2014/main" id="{A89D8650-78CC-4C79-977A-733B3185C171}"/>
              </a:ext>
            </a:extLst>
          </p:cNvPr>
          <p:cNvSpPr>
            <a:spLocks noGrp="1"/>
          </p:cNvSpPr>
          <p:nvPr>
            <p:ph idx="1"/>
          </p:nvPr>
        </p:nvSpPr>
        <p:spPr/>
        <p:txBody>
          <a:bodyPr>
            <a:normAutofit lnSpcReduction="10000"/>
          </a:bodyPr>
          <a:lstStyle/>
          <a:p>
            <a:r>
              <a:rPr lang="en-US" b="1" dirty="0">
                <a:sym typeface="Open Sans"/>
              </a:rPr>
              <a:t>Focus Goal: </a:t>
            </a:r>
            <a:r>
              <a:rPr lang="en-US" dirty="0">
                <a:sym typeface="Open Sans"/>
              </a:rPr>
              <a:t>A Focus Goal is relatively more concentrated in scope and may focus on a fewer number of metrics to measure improvement. A Focus Goal statement will be time bound and make clear how the goal is to be measured.</a:t>
            </a:r>
          </a:p>
          <a:p>
            <a:r>
              <a:rPr lang="en-US" b="1" dirty="0">
                <a:sym typeface="Open Sans"/>
              </a:rPr>
              <a:t>Broad Goal: </a:t>
            </a:r>
            <a:r>
              <a:rPr lang="en-US" dirty="0">
                <a:sym typeface="Open Sans"/>
              </a:rPr>
              <a:t>A Broad Goal is relatively less concentrated in its scope and may focus on improving performance across a wide range of metrics.</a:t>
            </a:r>
          </a:p>
          <a:p>
            <a:r>
              <a:rPr lang="en-US" b="1" dirty="0">
                <a:sym typeface="Open Sans"/>
              </a:rPr>
              <a:t>Maintenance of Progress Goal: </a:t>
            </a:r>
            <a:r>
              <a:rPr lang="en-US" dirty="0">
                <a:sym typeface="Open Sans"/>
              </a:rPr>
              <a:t>A Maintenance of Progress Goal includes actions that may be ongoing without significant changes and allows an LEA to track performance on any metrics not addressed in the other goals of the LCAP.</a:t>
            </a:r>
          </a:p>
        </p:txBody>
      </p:sp>
      <p:sp>
        <p:nvSpPr>
          <p:cNvPr id="2" name="Slide Number Placeholder 1">
            <a:extLst>
              <a:ext uri="{FF2B5EF4-FFF2-40B4-BE49-F238E27FC236}">
                <a16:creationId xmlns:a16="http://schemas.microsoft.com/office/drawing/2014/main" id="{93F045EB-3774-44FF-B3C5-87533EAD0FF2}"/>
              </a:ext>
            </a:extLst>
          </p:cNvPr>
          <p:cNvSpPr>
            <a:spLocks noGrp="1"/>
          </p:cNvSpPr>
          <p:nvPr>
            <p:ph type="sldNum" sz="quarter" idx="12"/>
          </p:nvPr>
        </p:nvSpPr>
        <p:spPr/>
        <p:txBody>
          <a:bodyPr/>
          <a:lstStyle/>
          <a:p>
            <a:fld id="{1E47FE53-EBF0-4DA7-9D9D-CC1C3A20F3CB}" type="slidenum">
              <a:rPr lang="en-US" smtClean="0"/>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36F8-75B1-40A9-A626-4BE6C6BCBB62}"/>
              </a:ext>
            </a:extLst>
          </p:cNvPr>
          <p:cNvSpPr>
            <a:spLocks noGrp="1"/>
          </p:cNvSpPr>
          <p:nvPr>
            <p:ph type="title"/>
          </p:nvPr>
        </p:nvSpPr>
        <p:spPr/>
        <p:txBody>
          <a:bodyPr/>
          <a:lstStyle/>
          <a:p>
            <a:r>
              <a:rPr lang="en-US" dirty="0"/>
              <a:t>Measuring and Reporting Results</a:t>
            </a:r>
          </a:p>
        </p:txBody>
      </p:sp>
      <p:sp>
        <p:nvSpPr>
          <p:cNvPr id="3" name="TextBox 2">
            <a:extLst>
              <a:ext uri="{FF2B5EF4-FFF2-40B4-BE49-F238E27FC236}">
                <a16:creationId xmlns:a16="http://schemas.microsoft.com/office/drawing/2014/main" id="{25B0444F-9F07-466A-967D-E9D2297DFBA7}"/>
              </a:ext>
            </a:extLst>
          </p:cNvPr>
          <p:cNvSpPr txBox="1"/>
          <p:nvPr/>
        </p:nvSpPr>
        <p:spPr>
          <a:xfrm>
            <a:off x="157119" y="1864958"/>
            <a:ext cx="6083260" cy="523220"/>
          </a:xfrm>
          <a:prstGeom prst="rect">
            <a:avLst/>
          </a:prstGeom>
          <a:noFill/>
        </p:spPr>
        <p:txBody>
          <a:bodyPr wrap="square" rtlCol="0">
            <a:spAutoFit/>
          </a:bodyPr>
          <a:lstStyle/>
          <a:p>
            <a:r>
              <a:rPr lang="en-US" sz="2800" dirty="0"/>
              <a:t>Measuring and Reporting Results</a:t>
            </a:r>
          </a:p>
        </p:txBody>
      </p:sp>
      <p:graphicFrame>
        <p:nvGraphicFramePr>
          <p:cNvPr id="7" name="Table 6">
            <a:extLst>
              <a:ext uri="{FF2B5EF4-FFF2-40B4-BE49-F238E27FC236}">
                <a16:creationId xmlns:a16="http://schemas.microsoft.com/office/drawing/2014/main" id="{458FC8D5-9A03-4DDE-A53D-7C634152EDEF}"/>
              </a:ext>
            </a:extLst>
          </p:cNvPr>
          <p:cNvGraphicFramePr>
            <a:graphicFrameLocks noGrp="1"/>
          </p:cNvGraphicFramePr>
          <p:nvPr>
            <p:extLst>
              <p:ext uri="{D42A27DB-BD31-4B8C-83A1-F6EECF244321}">
                <p14:modId xmlns:p14="http://schemas.microsoft.com/office/powerpoint/2010/main" val="1897587618"/>
              </p:ext>
            </p:extLst>
          </p:nvPr>
        </p:nvGraphicFramePr>
        <p:xfrm>
          <a:off x="187599" y="2388178"/>
          <a:ext cx="11877762" cy="3566160"/>
        </p:xfrm>
        <a:graphic>
          <a:graphicData uri="http://schemas.openxmlformats.org/drawingml/2006/table">
            <a:tbl>
              <a:tblPr firstRow="1">
                <a:tableStyleId>{5C22544A-7EE6-4342-B048-85BDC9FD1C3A}</a:tableStyleId>
              </a:tblPr>
              <a:tblGrid>
                <a:gridCol w="1979627">
                  <a:extLst>
                    <a:ext uri="{9D8B030D-6E8A-4147-A177-3AD203B41FA5}">
                      <a16:colId xmlns:a16="http://schemas.microsoft.com/office/drawing/2014/main" val="1686285306"/>
                    </a:ext>
                  </a:extLst>
                </a:gridCol>
                <a:gridCol w="1979627">
                  <a:extLst>
                    <a:ext uri="{9D8B030D-6E8A-4147-A177-3AD203B41FA5}">
                      <a16:colId xmlns:a16="http://schemas.microsoft.com/office/drawing/2014/main" val="4024140968"/>
                    </a:ext>
                  </a:extLst>
                </a:gridCol>
                <a:gridCol w="1979627">
                  <a:extLst>
                    <a:ext uri="{9D8B030D-6E8A-4147-A177-3AD203B41FA5}">
                      <a16:colId xmlns:a16="http://schemas.microsoft.com/office/drawing/2014/main" val="1321357653"/>
                    </a:ext>
                  </a:extLst>
                </a:gridCol>
                <a:gridCol w="1979627">
                  <a:extLst>
                    <a:ext uri="{9D8B030D-6E8A-4147-A177-3AD203B41FA5}">
                      <a16:colId xmlns:a16="http://schemas.microsoft.com/office/drawing/2014/main" val="1103903751"/>
                    </a:ext>
                  </a:extLst>
                </a:gridCol>
                <a:gridCol w="1979627">
                  <a:extLst>
                    <a:ext uri="{9D8B030D-6E8A-4147-A177-3AD203B41FA5}">
                      <a16:colId xmlns:a16="http://schemas.microsoft.com/office/drawing/2014/main" val="1714467648"/>
                    </a:ext>
                  </a:extLst>
                </a:gridCol>
                <a:gridCol w="1979627">
                  <a:extLst>
                    <a:ext uri="{9D8B030D-6E8A-4147-A177-3AD203B41FA5}">
                      <a16:colId xmlns:a16="http://schemas.microsoft.com/office/drawing/2014/main" val="1461783104"/>
                    </a:ext>
                  </a:extLst>
                </a:gridCol>
              </a:tblGrid>
              <a:tr h="370840">
                <a:tc>
                  <a:txBody>
                    <a:bodyPr/>
                    <a:lstStyle/>
                    <a:p>
                      <a:pPr algn="ctr"/>
                      <a:r>
                        <a:rPr lang="en-US" sz="2400" b="1" dirty="0">
                          <a:solidFill>
                            <a:schemeClr val="tx1"/>
                          </a:solidFill>
                        </a:rPr>
                        <a:t>Metric</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DEEBF6"/>
                    </a:solidFill>
                  </a:tcPr>
                </a:tc>
                <a:tc>
                  <a:txBody>
                    <a:bodyPr/>
                    <a:lstStyle/>
                    <a:p>
                      <a:pPr algn="ctr"/>
                      <a:r>
                        <a:rPr lang="en-US" sz="2400" b="1" dirty="0">
                          <a:solidFill>
                            <a:schemeClr val="tx1"/>
                          </a:solidFill>
                        </a:rPr>
                        <a:t>Baseline</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DEEBF6"/>
                    </a:solidFill>
                  </a:tcPr>
                </a:tc>
                <a:tc>
                  <a:txBody>
                    <a:bodyPr/>
                    <a:lstStyle/>
                    <a:p>
                      <a:pPr algn="ctr"/>
                      <a:r>
                        <a:rPr lang="en-US" sz="2400" b="1" dirty="0">
                          <a:solidFill>
                            <a:schemeClr val="tx1"/>
                          </a:solidFill>
                        </a:rPr>
                        <a:t>Year 1 Outcome</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DEEBF6"/>
                    </a:solidFill>
                  </a:tcPr>
                </a:tc>
                <a:tc>
                  <a:txBody>
                    <a:bodyPr/>
                    <a:lstStyle/>
                    <a:p>
                      <a:pPr algn="ctr"/>
                      <a:r>
                        <a:rPr lang="en-US" sz="2400" b="1" dirty="0">
                          <a:solidFill>
                            <a:schemeClr val="tx1"/>
                          </a:solidFill>
                        </a:rPr>
                        <a:t>Year 2 Outcome</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DEEBF6"/>
                    </a:solidFill>
                  </a:tcPr>
                </a:tc>
                <a:tc>
                  <a:txBody>
                    <a:bodyPr/>
                    <a:lstStyle/>
                    <a:p>
                      <a:pPr algn="ctr"/>
                      <a:r>
                        <a:rPr lang="en-US" sz="2400" b="1" dirty="0">
                          <a:solidFill>
                            <a:schemeClr val="tx1"/>
                          </a:solidFill>
                        </a:rPr>
                        <a:t>Year 3 Outcome</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DEEBF6"/>
                    </a:solidFill>
                  </a:tcPr>
                </a:tc>
                <a:tc>
                  <a:txBody>
                    <a:bodyPr/>
                    <a:lstStyle/>
                    <a:p>
                      <a:pPr algn="ctr"/>
                      <a:r>
                        <a:rPr lang="en-US" sz="2400" b="1" dirty="0">
                          <a:solidFill>
                            <a:schemeClr val="tx1"/>
                          </a:solidFill>
                        </a:rPr>
                        <a:t>Desired Outcome for 2023–24</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DEEBF6"/>
                    </a:solidFill>
                  </a:tcPr>
                </a:tc>
                <a:extLst>
                  <a:ext uri="{0D108BD9-81ED-4DB2-BD59-A6C34878D82A}">
                    <a16:rowId xmlns:a16="http://schemas.microsoft.com/office/drawing/2014/main" val="2740644280"/>
                  </a:ext>
                </a:extLst>
              </a:tr>
              <a:tr h="0">
                <a:tc>
                  <a:txBody>
                    <a:bodyPr/>
                    <a:lstStyle/>
                    <a:p>
                      <a:pPr algn="ctr"/>
                      <a:r>
                        <a:rPr lang="en-US" sz="2400" dirty="0"/>
                        <a:t>[Respond here]</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a:txBody>
                    <a:bodyPr/>
                    <a:lstStyle/>
                    <a:p>
                      <a:pPr algn="l"/>
                      <a:r>
                        <a:rPr lang="en-US" sz="2400" dirty="0"/>
                        <a:t>[Respond here]</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[Insert outcome here]</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[Insert outcome here]</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[Insert outcome here]</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[Respond here]</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8188282"/>
                  </a:ext>
                </a:extLst>
              </a:tr>
              <a:tr h="370840">
                <a:tc>
                  <a:txBody>
                    <a:bodyPr/>
                    <a:lstStyle/>
                    <a:p>
                      <a:pPr algn="ctr"/>
                      <a:r>
                        <a:rPr lang="en-US" sz="2400" dirty="0"/>
                        <a:t>[Respond here]</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a:txBody>
                    <a:bodyPr/>
                    <a:lstStyle/>
                    <a:p>
                      <a:pPr algn="l"/>
                      <a:r>
                        <a:rPr lang="en-US" sz="2400" dirty="0"/>
                        <a:t>[Respond here]</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[Insert outcome here]</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[Insert outcome here]</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[Insert outcome here]</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[Respond here]</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56303210"/>
                  </a:ext>
                </a:extLst>
              </a:tr>
            </a:tbl>
          </a:graphicData>
        </a:graphic>
      </p:graphicFrame>
      <p:sp>
        <p:nvSpPr>
          <p:cNvPr id="4" name="Slide Number Placeholder 3">
            <a:extLst>
              <a:ext uri="{FF2B5EF4-FFF2-40B4-BE49-F238E27FC236}">
                <a16:creationId xmlns:a16="http://schemas.microsoft.com/office/drawing/2014/main" id="{4B2F5D39-4EED-4990-ADBE-BBB047C8021A}"/>
              </a:ext>
            </a:extLst>
          </p:cNvPr>
          <p:cNvSpPr>
            <a:spLocks noGrp="1"/>
          </p:cNvSpPr>
          <p:nvPr>
            <p:ph type="sldNum" sz="quarter" idx="12"/>
          </p:nvPr>
        </p:nvSpPr>
        <p:spPr/>
        <p:txBody>
          <a:bodyPr/>
          <a:lstStyle/>
          <a:p>
            <a:fld id="{1E47FE53-EBF0-4DA7-9D9D-CC1C3A20F3CB}" type="slidenum">
              <a:rPr lang="en-US" smtClean="0"/>
              <a:t>53</a:t>
            </a:fld>
            <a:endParaRPr lang="en-US"/>
          </a:p>
        </p:txBody>
      </p:sp>
    </p:spTree>
    <p:extLst>
      <p:ext uri="{BB962C8B-B14F-4D97-AF65-F5344CB8AC3E}">
        <p14:creationId xmlns:p14="http://schemas.microsoft.com/office/powerpoint/2010/main" val="32059684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976A5-4736-454B-9558-518E4A163575}"/>
              </a:ext>
            </a:extLst>
          </p:cNvPr>
          <p:cNvSpPr>
            <a:spLocks noGrp="1"/>
          </p:cNvSpPr>
          <p:nvPr>
            <p:ph type="title"/>
          </p:nvPr>
        </p:nvSpPr>
        <p:spPr/>
        <p:txBody>
          <a:bodyPr/>
          <a:lstStyle/>
          <a:p>
            <a:r>
              <a:rPr lang="en-US" dirty="0"/>
              <a:t>What Data Do We Use for 2021–22?</a:t>
            </a:r>
          </a:p>
        </p:txBody>
      </p:sp>
      <p:sp>
        <p:nvSpPr>
          <p:cNvPr id="3" name="Content Placeholder 2">
            <a:extLst>
              <a:ext uri="{FF2B5EF4-FFF2-40B4-BE49-F238E27FC236}">
                <a16:creationId xmlns:a16="http://schemas.microsoft.com/office/drawing/2014/main" id="{9E34F175-1950-4536-8F72-3BA297D33800}"/>
              </a:ext>
            </a:extLst>
          </p:cNvPr>
          <p:cNvSpPr>
            <a:spLocks noGrp="1"/>
          </p:cNvSpPr>
          <p:nvPr>
            <p:ph idx="1"/>
          </p:nvPr>
        </p:nvSpPr>
        <p:spPr/>
        <p:txBody>
          <a:bodyPr>
            <a:normAutofit lnSpcReduction="10000"/>
          </a:bodyPr>
          <a:lstStyle/>
          <a:p>
            <a:pPr marL="0" indent="0">
              <a:buNone/>
            </a:pPr>
            <a:r>
              <a:rPr lang="en-US" dirty="0"/>
              <a:t>In the absence of state and local indicators within the California School Dashboard (Dashboard), LEAs will use </a:t>
            </a:r>
            <a:r>
              <a:rPr lang="en-US" b="1" dirty="0"/>
              <a:t>available state and local data and stakeholder input</a:t>
            </a:r>
            <a:r>
              <a:rPr lang="en-US" dirty="0"/>
              <a:t> to </a:t>
            </a:r>
          </a:p>
          <a:p>
            <a:r>
              <a:rPr lang="en-US" dirty="0"/>
              <a:t>inform the review of progress for the 2019–20 and 2020–21 school years</a:t>
            </a:r>
          </a:p>
          <a:p>
            <a:r>
              <a:rPr lang="en-US" dirty="0"/>
              <a:t>identify needs</a:t>
            </a:r>
          </a:p>
          <a:p>
            <a:r>
              <a:rPr lang="en-US" dirty="0"/>
              <a:t>identify metrics, baselines, and desired outcomes for goals</a:t>
            </a:r>
          </a:p>
          <a:p>
            <a:r>
              <a:rPr lang="en-US" dirty="0"/>
              <a:t>determining whether or not actions identified as contributing to the increased or improved services in the 2017–2020 LCAP were effective as expected, as applicable</a:t>
            </a:r>
          </a:p>
          <a:p>
            <a:endParaRPr lang="en-US" dirty="0"/>
          </a:p>
        </p:txBody>
      </p:sp>
      <p:sp>
        <p:nvSpPr>
          <p:cNvPr id="4" name="Slide Number Placeholder 3">
            <a:extLst>
              <a:ext uri="{FF2B5EF4-FFF2-40B4-BE49-F238E27FC236}">
                <a16:creationId xmlns:a16="http://schemas.microsoft.com/office/drawing/2014/main" id="{C36B5FD5-ED53-4956-8779-678C6B10E3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7FE53-EBF0-4DA7-9D9D-CC1C3A20F3CB}" type="slidenum">
              <a:rPr kumimoji="0" lang="en-US"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442693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D805C-129E-447F-83C2-A83D268128E1}"/>
              </a:ext>
            </a:extLst>
          </p:cNvPr>
          <p:cNvSpPr>
            <a:spLocks noGrp="1"/>
          </p:cNvSpPr>
          <p:nvPr>
            <p:ph type="title"/>
          </p:nvPr>
        </p:nvSpPr>
        <p:spPr/>
        <p:txBody>
          <a:bodyPr/>
          <a:lstStyle/>
          <a:p>
            <a:r>
              <a:rPr lang="en-US" dirty="0"/>
              <a:t>Metrics and Outcomes vs Actions</a:t>
            </a:r>
          </a:p>
        </p:txBody>
      </p:sp>
      <p:sp>
        <p:nvSpPr>
          <p:cNvPr id="7" name="Content Placeholder 6">
            <a:extLst>
              <a:ext uri="{FF2B5EF4-FFF2-40B4-BE49-F238E27FC236}">
                <a16:creationId xmlns:a16="http://schemas.microsoft.com/office/drawing/2014/main" id="{971D8FBE-CB39-4415-978F-6F4EC233DF47}"/>
              </a:ext>
            </a:extLst>
          </p:cNvPr>
          <p:cNvSpPr>
            <a:spLocks noGrp="1"/>
          </p:cNvSpPr>
          <p:nvPr>
            <p:ph idx="1"/>
          </p:nvPr>
        </p:nvSpPr>
        <p:spPr/>
        <p:txBody>
          <a:bodyPr>
            <a:normAutofit/>
          </a:bodyPr>
          <a:lstStyle/>
          <a:p>
            <a:r>
              <a:rPr lang="en-US" dirty="0"/>
              <a:t>A metric indicates the unit of measurement for an expected outcome.</a:t>
            </a:r>
          </a:p>
          <a:p>
            <a:r>
              <a:rPr lang="en-US" dirty="0"/>
              <a:t>An action is something that is done to cause the expected outcome.</a:t>
            </a:r>
          </a:p>
          <a:p>
            <a:r>
              <a:rPr lang="en-US" dirty="0"/>
              <a:t>Example:</a:t>
            </a:r>
          </a:p>
          <a:p>
            <a:pPr lvl="1"/>
            <a:r>
              <a:rPr lang="en-US" dirty="0"/>
              <a:t>Metric: 			Suspension Rate as a Percentage</a:t>
            </a:r>
          </a:p>
          <a:p>
            <a:pPr lvl="1"/>
            <a:r>
              <a:rPr lang="en-US" dirty="0"/>
              <a:t>Expected Outcome: 	Reduce by 5%</a:t>
            </a:r>
          </a:p>
          <a:p>
            <a:pPr lvl="1"/>
            <a:r>
              <a:rPr lang="en-US" dirty="0"/>
              <a:t>Action:			Staff Training in PBIS</a:t>
            </a:r>
          </a:p>
        </p:txBody>
      </p:sp>
      <p:sp>
        <p:nvSpPr>
          <p:cNvPr id="3" name="Slide Number Placeholder 2">
            <a:extLst>
              <a:ext uri="{FF2B5EF4-FFF2-40B4-BE49-F238E27FC236}">
                <a16:creationId xmlns:a16="http://schemas.microsoft.com/office/drawing/2014/main" id="{40E2137E-4115-47B2-A086-05AED1542C43}"/>
              </a:ext>
            </a:extLst>
          </p:cNvPr>
          <p:cNvSpPr>
            <a:spLocks noGrp="1"/>
          </p:cNvSpPr>
          <p:nvPr>
            <p:ph type="sldNum" sz="quarter" idx="12"/>
          </p:nvPr>
        </p:nvSpPr>
        <p:spPr/>
        <p:txBody>
          <a:bodyPr/>
          <a:lstStyle/>
          <a:p>
            <a:fld id="{1E47FE53-EBF0-4DA7-9D9D-CC1C3A20F3CB}" type="slidenum">
              <a:rPr lang="en-US" smtClean="0"/>
              <a:pPr/>
              <a:t>55</a:t>
            </a:fld>
            <a:endParaRPr lang="en-US"/>
          </a:p>
        </p:txBody>
      </p:sp>
    </p:spTree>
    <p:extLst>
      <p:ext uri="{BB962C8B-B14F-4D97-AF65-F5344CB8AC3E}">
        <p14:creationId xmlns:p14="http://schemas.microsoft.com/office/powerpoint/2010/main" val="31212488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D805C-129E-447F-83C2-A83D268128E1}"/>
              </a:ext>
            </a:extLst>
          </p:cNvPr>
          <p:cNvSpPr>
            <a:spLocks noGrp="1"/>
          </p:cNvSpPr>
          <p:nvPr>
            <p:ph type="title"/>
          </p:nvPr>
        </p:nvSpPr>
        <p:spPr/>
        <p:txBody>
          <a:bodyPr/>
          <a:lstStyle/>
          <a:p>
            <a:r>
              <a:rPr lang="en-US" dirty="0"/>
              <a:t>Actions vs Metrics and Outcomes</a:t>
            </a:r>
          </a:p>
        </p:txBody>
      </p:sp>
      <p:sp>
        <p:nvSpPr>
          <p:cNvPr id="4" name="Content Placeholder 3">
            <a:extLst>
              <a:ext uri="{FF2B5EF4-FFF2-40B4-BE49-F238E27FC236}">
                <a16:creationId xmlns:a16="http://schemas.microsoft.com/office/drawing/2014/main" id="{55EC224A-7DB0-49B9-A9D1-CB9054B05B8D}"/>
              </a:ext>
            </a:extLst>
          </p:cNvPr>
          <p:cNvSpPr>
            <a:spLocks noGrp="1"/>
          </p:cNvSpPr>
          <p:nvPr>
            <p:ph idx="1"/>
          </p:nvPr>
        </p:nvSpPr>
        <p:spPr/>
        <p:txBody>
          <a:bodyPr/>
          <a:lstStyle/>
          <a:p>
            <a:r>
              <a:rPr lang="en-US" dirty="0"/>
              <a:t>Measuring is not an Action:</a:t>
            </a:r>
          </a:p>
          <a:p>
            <a:pPr lvl="1">
              <a:spcBef>
                <a:spcPts val="600"/>
              </a:spcBef>
            </a:pPr>
            <a:r>
              <a:rPr lang="en-US" sz="2800" dirty="0"/>
              <a:t>Measure student performance on reading comprehension (Not an action – measuring)</a:t>
            </a:r>
          </a:p>
          <a:p>
            <a:r>
              <a:rPr lang="en-US" dirty="0"/>
              <a:t>Actions are not Outcomes:</a:t>
            </a:r>
          </a:p>
          <a:p>
            <a:pPr lvl="1">
              <a:spcBef>
                <a:spcPts val="600"/>
              </a:spcBef>
            </a:pPr>
            <a:r>
              <a:rPr lang="en-US" sz="2800" dirty="0"/>
              <a:t>Implement a new reading program (Not an outcome)</a:t>
            </a:r>
          </a:p>
        </p:txBody>
      </p:sp>
      <p:sp>
        <p:nvSpPr>
          <p:cNvPr id="3" name="Slide Number Placeholder 2">
            <a:extLst>
              <a:ext uri="{FF2B5EF4-FFF2-40B4-BE49-F238E27FC236}">
                <a16:creationId xmlns:a16="http://schemas.microsoft.com/office/drawing/2014/main" id="{40E2137E-4115-47B2-A086-05AED1542C43}"/>
              </a:ext>
            </a:extLst>
          </p:cNvPr>
          <p:cNvSpPr>
            <a:spLocks noGrp="1"/>
          </p:cNvSpPr>
          <p:nvPr>
            <p:ph type="sldNum" sz="quarter" idx="12"/>
          </p:nvPr>
        </p:nvSpPr>
        <p:spPr/>
        <p:txBody>
          <a:bodyPr/>
          <a:lstStyle/>
          <a:p>
            <a:fld id="{1E47FE53-EBF0-4DA7-9D9D-CC1C3A20F3CB}" type="slidenum">
              <a:rPr lang="en-US" smtClean="0"/>
              <a:pPr/>
              <a:t>56</a:t>
            </a:fld>
            <a:endParaRPr lang="en-US"/>
          </a:p>
        </p:txBody>
      </p:sp>
    </p:spTree>
    <p:extLst>
      <p:ext uri="{BB962C8B-B14F-4D97-AF65-F5344CB8AC3E}">
        <p14:creationId xmlns:p14="http://schemas.microsoft.com/office/powerpoint/2010/main" val="35709723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36F8-75B1-40A9-A626-4BE6C6BCBB62}"/>
              </a:ext>
            </a:extLst>
          </p:cNvPr>
          <p:cNvSpPr>
            <a:spLocks noGrp="1"/>
          </p:cNvSpPr>
          <p:nvPr>
            <p:ph type="title"/>
          </p:nvPr>
        </p:nvSpPr>
        <p:spPr/>
        <p:txBody>
          <a:bodyPr/>
          <a:lstStyle/>
          <a:p>
            <a:r>
              <a:rPr lang="en-US" dirty="0"/>
              <a:t>Yearly Outcomes (1)</a:t>
            </a:r>
          </a:p>
        </p:txBody>
      </p:sp>
      <p:sp>
        <p:nvSpPr>
          <p:cNvPr id="3" name="TextBox 2">
            <a:extLst>
              <a:ext uri="{FF2B5EF4-FFF2-40B4-BE49-F238E27FC236}">
                <a16:creationId xmlns:a16="http://schemas.microsoft.com/office/drawing/2014/main" id="{25B0444F-9F07-466A-967D-E9D2297DFBA7}"/>
              </a:ext>
            </a:extLst>
          </p:cNvPr>
          <p:cNvSpPr txBox="1"/>
          <p:nvPr/>
        </p:nvSpPr>
        <p:spPr>
          <a:xfrm>
            <a:off x="157119" y="1864958"/>
            <a:ext cx="6083260" cy="523220"/>
          </a:xfrm>
          <a:prstGeom prst="rect">
            <a:avLst/>
          </a:prstGeom>
          <a:noFill/>
        </p:spPr>
        <p:txBody>
          <a:bodyPr wrap="square" rtlCol="0">
            <a:spAutoFit/>
          </a:bodyPr>
          <a:lstStyle/>
          <a:p>
            <a:r>
              <a:rPr lang="en-US" sz="2800" dirty="0"/>
              <a:t>Measuring and Reporting Results</a:t>
            </a:r>
          </a:p>
        </p:txBody>
      </p:sp>
      <p:graphicFrame>
        <p:nvGraphicFramePr>
          <p:cNvPr id="7" name="Table 6">
            <a:extLst>
              <a:ext uri="{FF2B5EF4-FFF2-40B4-BE49-F238E27FC236}">
                <a16:creationId xmlns:a16="http://schemas.microsoft.com/office/drawing/2014/main" id="{458FC8D5-9A03-4DDE-A53D-7C634152EDEF}"/>
              </a:ext>
            </a:extLst>
          </p:cNvPr>
          <p:cNvGraphicFramePr>
            <a:graphicFrameLocks noGrp="1"/>
          </p:cNvGraphicFramePr>
          <p:nvPr>
            <p:extLst/>
          </p:nvPr>
        </p:nvGraphicFramePr>
        <p:xfrm>
          <a:off x="187599" y="2388178"/>
          <a:ext cx="11877762" cy="3566160"/>
        </p:xfrm>
        <a:graphic>
          <a:graphicData uri="http://schemas.openxmlformats.org/drawingml/2006/table">
            <a:tbl>
              <a:tblPr firstRow="1">
                <a:tableStyleId>{5C22544A-7EE6-4342-B048-85BDC9FD1C3A}</a:tableStyleId>
              </a:tblPr>
              <a:tblGrid>
                <a:gridCol w="1979627">
                  <a:extLst>
                    <a:ext uri="{9D8B030D-6E8A-4147-A177-3AD203B41FA5}">
                      <a16:colId xmlns:a16="http://schemas.microsoft.com/office/drawing/2014/main" val="1686285306"/>
                    </a:ext>
                  </a:extLst>
                </a:gridCol>
                <a:gridCol w="1979627">
                  <a:extLst>
                    <a:ext uri="{9D8B030D-6E8A-4147-A177-3AD203B41FA5}">
                      <a16:colId xmlns:a16="http://schemas.microsoft.com/office/drawing/2014/main" val="4024140968"/>
                    </a:ext>
                  </a:extLst>
                </a:gridCol>
                <a:gridCol w="1979627">
                  <a:extLst>
                    <a:ext uri="{9D8B030D-6E8A-4147-A177-3AD203B41FA5}">
                      <a16:colId xmlns:a16="http://schemas.microsoft.com/office/drawing/2014/main" val="1321357653"/>
                    </a:ext>
                  </a:extLst>
                </a:gridCol>
                <a:gridCol w="1979627">
                  <a:extLst>
                    <a:ext uri="{9D8B030D-6E8A-4147-A177-3AD203B41FA5}">
                      <a16:colId xmlns:a16="http://schemas.microsoft.com/office/drawing/2014/main" val="1103903751"/>
                    </a:ext>
                  </a:extLst>
                </a:gridCol>
                <a:gridCol w="1979627">
                  <a:extLst>
                    <a:ext uri="{9D8B030D-6E8A-4147-A177-3AD203B41FA5}">
                      <a16:colId xmlns:a16="http://schemas.microsoft.com/office/drawing/2014/main" val="1714467648"/>
                    </a:ext>
                  </a:extLst>
                </a:gridCol>
                <a:gridCol w="1979627">
                  <a:extLst>
                    <a:ext uri="{9D8B030D-6E8A-4147-A177-3AD203B41FA5}">
                      <a16:colId xmlns:a16="http://schemas.microsoft.com/office/drawing/2014/main" val="1461783104"/>
                    </a:ext>
                  </a:extLst>
                </a:gridCol>
              </a:tblGrid>
              <a:tr h="370840">
                <a:tc>
                  <a:txBody>
                    <a:bodyPr/>
                    <a:lstStyle/>
                    <a:p>
                      <a:pPr algn="ctr"/>
                      <a:r>
                        <a:rPr lang="en-US" sz="2400" b="1" dirty="0">
                          <a:solidFill>
                            <a:schemeClr val="tx1"/>
                          </a:solidFill>
                        </a:rPr>
                        <a:t>Metric</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DEEBF6"/>
                    </a:solidFill>
                  </a:tcPr>
                </a:tc>
                <a:tc>
                  <a:txBody>
                    <a:bodyPr/>
                    <a:lstStyle/>
                    <a:p>
                      <a:pPr algn="ctr"/>
                      <a:r>
                        <a:rPr lang="en-US" sz="2400" b="1" dirty="0">
                          <a:solidFill>
                            <a:schemeClr val="tx1"/>
                          </a:solidFill>
                        </a:rPr>
                        <a:t>Baseline</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DEEBF6"/>
                    </a:solidFill>
                  </a:tcPr>
                </a:tc>
                <a:tc>
                  <a:txBody>
                    <a:bodyPr/>
                    <a:lstStyle/>
                    <a:p>
                      <a:pPr algn="ctr"/>
                      <a:r>
                        <a:rPr lang="en-US" sz="2400" b="1" dirty="0">
                          <a:solidFill>
                            <a:schemeClr val="tx1"/>
                          </a:solidFill>
                        </a:rPr>
                        <a:t>Year 1 Outcome</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DEEBF6"/>
                    </a:solidFill>
                  </a:tcPr>
                </a:tc>
                <a:tc>
                  <a:txBody>
                    <a:bodyPr/>
                    <a:lstStyle/>
                    <a:p>
                      <a:pPr algn="ctr"/>
                      <a:r>
                        <a:rPr lang="en-US" sz="2400" b="1" dirty="0">
                          <a:solidFill>
                            <a:schemeClr val="tx1"/>
                          </a:solidFill>
                        </a:rPr>
                        <a:t>Year 2 Outcome</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DEEBF6"/>
                    </a:solidFill>
                  </a:tcPr>
                </a:tc>
                <a:tc>
                  <a:txBody>
                    <a:bodyPr/>
                    <a:lstStyle/>
                    <a:p>
                      <a:pPr algn="ctr"/>
                      <a:r>
                        <a:rPr lang="en-US" sz="2400" b="1" dirty="0">
                          <a:solidFill>
                            <a:schemeClr val="tx1"/>
                          </a:solidFill>
                        </a:rPr>
                        <a:t>Year 3 Outcome</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DEEBF6"/>
                    </a:solidFill>
                  </a:tcPr>
                </a:tc>
                <a:tc>
                  <a:txBody>
                    <a:bodyPr/>
                    <a:lstStyle/>
                    <a:p>
                      <a:pPr algn="ctr"/>
                      <a:r>
                        <a:rPr lang="en-US" sz="2400" b="1" dirty="0">
                          <a:solidFill>
                            <a:schemeClr val="tx1"/>
                          </a:solidFill>
                        </a:rPr>
                        <a:t>Desired Outcome for 2023–24</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DEEBF6"/>
                    </a:solidFill>
                  </a:tcPr>
                </a:tc>
                <a:extLst>
                  <a:ext uri="{0D108BD9-81ED-4DB2-BD59-A6C34878D82A}">
                    <a16:rowId xmlns:a16="http://schemas.microsoft.com/office/drawing/2014/main" val="2740644280"/>
                  </a:ext>
                </a:extLst>
              </a:tr>
              <a:tr h="0">
                <a:tc>
                  <a:txBody>
                    <a:bodyPr/>
                    <a:lstStyle/>
                    <a:p>
                      <a:pPr algn="ctr"/>
                      <a:r>
                        <a:rPr lang="en-US" sz="2400" dirty="0"/>
                        <a:t>[Respond here]</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a:txBody>
                    <a:bodyPr/>
                    <a:lstStyle/>
                    <a:p>
                      <a:pPr algn="l"/>
                      <a:r>
                        <a:rPr lang="en-US" sz="2400" dirty="0"/>
                        <a:t>[Respond here]</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[Insert outcome here]</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[Insert outcome here]</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[Insert outcome here]</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[Respond here]</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8188282"/>
                  </a:ext>
                </a:extLst>
              </a:tr>
              <a:tr h="370840">
                <a:tc>
                  <a:txBody>
                    <a:bodyPr/>
                    <a:lstStyle/>
                    <a:p>
                      <a:pPr algn="ctr"/>
                      <a:r>
                        <a:rPr lang="en-US" sz="2400" dirty="0"/>
                        <a:t>[Respond here]</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a:txBody>
                    <a:bodyPr/>
                    <a:lstStyle/>
                    <a:p>
                      <a:pPr algn="l"/>
                      <a:r>
                        <a:rPr lang="en-US" sz="2400" dirty="0"/>
                        <a:t>[Respond here]</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[Insert outcome here]</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[Insert outcome here]</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[Insert outcome here]</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[Respond here]</a:t>
                      </a:r>
                    </a:p>
                  </a:txBody>
                  <a:tcP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56303210"/>
                  </a:ext>
                </a:extLst>
              </a:tr>
            </a:tbl>
          </a:graphicData>
        </a:graphic>
      </p:graphicFrame>
      <p:sp>
        <p:nvSpPr>
          <p:cNvPr id="4" name="Slide Number Placeholder 3">
            <a:extLst>
              <a:ext uri="{FF2B5EF4-FFF2-40B4-BE49-F238E27FC236}">
                <a16:creationId xmlns:a16="http://schemas.microsoft.com/office/drawing/2014/main" id="{4B2F5D39-4EED-4990-ADBE-BBB047C8021A}"/>
              </a:ext>
            </a:extLst>
          </p:cNvPr>
          <p:cNvSpPr>
            <a:spLocks noGrp="1"/>
          </p:cNvSpPr>
          <p:nvPr>
            <p:ph type="sldNum" sz="quarter" idx="12"/>
          </p:nvPr>
        </p:nvSpPr>
        <p:spPr/>
        <p:txBody>
          <a:bodyPr/>
          <a:lstStyle/>
          <a:p>
            <a:fld id="{1E47FE53-EBF0-4DA7-9D9D-CC1C3A20F3CB}" type="slidenum">
              <a:rPr lang="en-US" smtClean="0"/>
              <a:t>57</a:t>
            </a:fld>
            <a:endParaRPr lang="en-US"/>
          </a:p>
        </p:txBody>
      </p:sp>
    </p:spTree>
    <p:extLst>
      <p:ext uri="{BB962C8B-B14F-4D97-AF65-F5344CB8AC3E}">
        <p14:creationId xmlns:p14="http://schemas.microsoft.com/office/powerpoint/2010/main" val="16577153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36F8-75B1-40A9-A626-4BE6C6BCBB62}"/>
              </a:ext>
            </a:extLst>
          </p:cNvPr>
          <p:cNvSpPr>
            <a:spLocks noGrp="1"/>
          </p:cNvSpPr>
          <p:nvPr>
            <p:ph type="title"/>
          </p:nvPr>
        </p:nvSpPr>
        <p:spPr/>
        <p:txBody>
          <a:bodyPr/>
          <a:lstStyle/>
          <a:p>
            <a:r>
              <a:rPr lang="en-US" dirty="0"/>
              <a:t>Yearly Outcomes (2)</a:t>
            </a:r>
          </a:p>
        </p:txBody>
      </p:sp>
      <p:sp>
        <p:nvSpPr>
          <p:cNvPr id="3" name="Content Placeholder 2">
            <a:extLst>
              <a:ext uri="{FF2B5EF4-FFF2-40B4-BE49-F238E27FC236}">
                <a16:creationId xmlns:a16="http://schemas.microsoft.com/office/drawing/2014/main" id="{0927EF88-5E18-46B5-906E-81D1692E9B67}"/>
              </a:ext>
            </a:extLst>
          </p:cNvPr>
          <p:cNvSpPr>
            <a:spLocks noGrp="1"/>
          </p:cNvSpPr>
          <p:nvPr>
            <p:ph sz="half" idx="2"/>
          </p:nvPr>
        </p:nvSpPr>
        <p:spPr>
          <a:xfrm>
            <a:off x="1097278" y="1935127"/>
            <a:ext cx="10058402" cy="4307732"/>
          </a:xfrm>
        </p:spPr>
        <p:txBody>
          <a:bodyPr/>
          <a:lstStyle/>
          <a:p>
            <a:pPr marL="0" indent="0">
              <a:buNone/>
            </a:pPr>
            <a:r>
              <a:rPr lang="en-US" dirty="0"/>
              <a:t>Yearly Outcomes will be completed as part of analyzing progress towards the goal in the coming years. </a:t>
            </a:r>
          </a:p>
          <a:p>
            <a:pPr marL="0" indent="0">
              <a:buNone/>
            </a:pPr>
            <a:r>
              <a:rPr lang="en-US" dirty="0"/>
              <a:t>For the 2021-22 LCAP the Yearly Outcomes will be left blank.</a:t>
            </a:r>
          </a:p>
        </p:txBody>
      </p:sp>
      <p:sp>
        <p:nvSpPr>
          <p:cNvPr id="4" name="Slide Number Placeholder 3">
            <a:extLst>
              <a:ext uri="{FF2B5EF4-FFF2-40B4-BE49-F238E27FC236}">
                <a16:creationId xmlns:a16="http://schemas.microsoft.com/office/drawing/2014/main" id="{4B2F5D39-4EED-4990-ADBE-BBB047C8021A}"/>
              </a:ext>
            </a:extLst>
          </p:cNvPr>
          <p:cNvSpPr>
            <a:spLocks noGrp="1"/>
          </p:cNvSpPr>
          <p:nvPr>
            <p:ph type="sldNum" sz="quarter" idx="12"/>
          </p:nvPr>
        </p:nvSpPr>
        <p:spPr/>
        <p:txBody>
          <a:bodyPr/>
          <a:lstStyle/>
          <a:p>
            <a:fld id="{1E47FE53-EBF0-4DA7-9D9D-CC1C3A20F3CB}" type="slidenum">
              <a:rPr lang="en-US" smtClean="0"/>
              <a:t>58</a:t>
            </a:fld>
            <a:endParaRPr lang="en-US"/>
          </a:p>
        </p:txBody>
      </p:sp>
    </p:spTree>
    <p:extLst>
      <p:ext uri="{BB962C8B-B14F-4D97-AF65-F5344CB8AC3E}">
        <p14:creationId xmlns:p14="http://schemas.microsoft.com/office/powerpoint/2010/main" val="3559869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9894E-4945-4999-B425-E3CB01D4D33B}"/>
              </a:ext>
            </a:extLst>
          </p:cNvPr>
          <p:cNvSpPr>
            <a:spLocks noGrp="1"/>
          </p:cNvSpPr>
          <p:nvPr>
            <p:ph type="title"/>
          </p:nvPr>
        </p:nvSpPr>
        <p:spPr/>
        <p:txBody>
          <a:bodyPr/>
          <a:lstStyle/>
          <a:p>
            <a:r>
              <a:rPr lang="en-US" dirty="0"/>
              <a:t>Actions</a:t>
            </a:r>
          </a:p>
        </p:txBody>
      </p:sp>
      <p:graphicFrame>
        <p:nvGraphicFramePr>
          <p:cNvPr id="6" name="Table 5">
            <a:extLst>
              <a:ext uri="{FF2B5EF4-FFF2-40B4-BE49-F238E27FC236}">
                <a16:creationId xmlns:a16="http://schemas.microsoft.com/office/drawing/2014/main" id="{1685F02F-F980-4F58-AB5E-7B641ED2B755}"/>
              </a:ext>
            </a:extLst>
          </p:cNvPr>
          <p:cNvGraphicFramePr>
            <a:graphicFrameLocks noGrp="1"/>
          </p:cNvGraphicFramePr>
          <p:nvPr>
            <p:extLst>
              <p:ext uri="{D42A27DB-BD31-4B8C-83A1-F6EECF244321}">
                <p14:modId xmlns:p14="http://schemas.microsoft.com/office/powerpoint/2010/main" val="2006552507"/>
              </p:ext>
            </p:extLst>
          </p:nvPr>
        </p:nvGraphicFramePr>
        <p:xfrm>
          <a:off x="281885" y="1822941"/>
          <a:ext cx="11689190" cy="4663440"/>
        </p:xfrm>
        <a:graphic>
          <a:graphicData uri="http://schemas.openxmlformats.org/drawingml/2006/table">
            <a:tbl>
              <a:tblPr firstRow="1" bandRow="1">
                <a:tableStyleId>{17292A2E-F333-43FB-9621-5CBBE7FDCDCB}</a:tableStyleId>
              </a:tblPr>
              <a:tblGrid>
                <a:gridCol w="1262435">
                  <a:extLst>
                    <a:ext uri="{9D8B030D-6E8A-4147-A177-3AD203B41FA5}">
                      <a16:colId xmlns:a16="http://schemas.microsoft.com/office/drawing/2014/main" val="2372057591"/>
                    </a:ext>
                  </a:extLst>
                </a:gridCol>
                <a:gridCol w="2458720">
                  <a:extLst>
                    <a:ext uri="{9D8B030D-6E8A-4147-A177-3AD203B41FA5}">
                      <a16:colId xmlns:a16="http://schemas.microsoft.com/office/drawing/2014/main" val="3891123680"/>
                    </a:ext>
                  </a:extLst>
                </a:gridCol>
                <a:gridCol w="4592320">
                  <a:extLst>
                    <a:ext uri="{9D8B030D-6E8A-4147-A177-3AD203B41FA5}">
                      <a16:colId xmlns:a16="http://schemas.microsoft.com/office/drawing/2014/main" val="1496045031"/>
                    </a:ext>
                  </a:extLst>
                </a:gridCol>
                <a:gridCol w="1239520">
                  <a:extLst>
                    <a:ext uri="{9D8B030D-6E8A-4147-A177-3AD203B41FA5}">
                      <a16:colId xmlns:a16="http://schemas.microsoft.com/office/drawing/2014/main" val="3708074606"/>
                    </a:ext>
                  </a:extLst>
                </a:gridCol>
                <a:gridCol w="2136195">
                  <a:extLst>
                    <a:ext uri="{9D8B030D-6E8A-4147-A177-3AD203B41FA5}">
                      <a16:colId xmlns:a16="http://schemas.microsoft.com/office/drawing/2014/main" val="1482550388"/>
                    </a:ext>
                  </a:extLst>
                </a:gridCol>
              </a:tblGrid>
              <a:tr h="775782">
                <a:tc>
                  <a:txBody>
                    <a:bodyPr/>
                    <a:lstStyle/>
                    <a:p>
                      <a:r>
                        <a:rPr lang="en-US" sz="2400" dirty="0">
                          <a:solidFill>
                            <a:schemeClr val="tx1"/>
                          </a:solidFill>
                        </a:rPr>
                        <a:t>Action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6"/>
                    </a:solidFill>
                  </a:tcPr>
                </a:tc>
                <a:tc>
                  <a:txBody>
                    <a:bodyPr/>
                    <a:lstStyle/>
                    <a:p>
                      <a:r>
                        <a:rPr lang="en-US" sz="2400" dirty="0">
                          <a:solidFill>
                            <a:schemeClr val="tx1"/>
                          </a:solidFill>
                        </a:rPr>
                        <a:t>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6"/>
                    </a:solidFill>
                  </a:tcPr>
                </a:tc>
                <a:tc>
                  <a:txBody>
                    <a:bodyPr/>
                    <a:lstStyle/>
                    <a:p>
                      <a:r>
                        <a:rPr lang="en-US" sz="2400" dirty="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6"/>
                    </a:solidFill>
                  </a:tcPr>
                </a:tc>
                <a:tc>
                  <a:txBody>
                    <a:bodyPr/>
                    <a:lstStyle/>
                    <a:p>
                      <a:r>
                        <a:rPr lang="en-US" sz="2400" dirty="0">
                          <a:solidFill>
                            <a:schemeClr val="tx1"/>
                          </a:solidFill>
                        </a:rPr>
                        <a:t>Total Funds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6"/>
                    </a:solidFill>
                  </a:tcPr>
                </a:tc>
                <a:tc>
                  <a:txBody>
                    <a:bodyPr/>
                    <a:lstStyle/>
                    <a:p>
                      <a:r>
                        <a:rPr lang="en-US" sz="2400" dirty="0">
                          <a:solidFill>
                            <a:schemeClr val="tx1"/>
                          </a:solidFill>
                        </a:rPr>
                        <a:t>Contributing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6"/>
                    </a:solidFill>
                  </a:tcPr>
                </a:tc>
                <a:extLst>
                  <a:ext uri="{0D108BD9-81ED-4DB2-BD59-A6C34878D82A}">
                    <a16:rowId xmlns:a16="http://schemas.microsoft.com/office/drawing/2014/main" val="4272734029"/>
                  </a:ext>
                </a:extLst>
              </a:tr>
              <a:tr h="775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[Action #]</a:t>
                      </a:r>
                    </a:p>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tx1"/>
                          </a:solidFill>
                        </a:rPr>
                        <a:t>[A short title for the action; this will appear in the expenditure tables]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tx1"/>
                          </a:solidFill>
                        </a:rPr>
                        <a:t>[A description of what the action is; may include a description of how the action contributes to increasing or improving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tx1"/>
                          </a:solidFill>
                        </a:rPr>
                        <a:t>[Y/N]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7355401"/>
                  </a:ext>
                </a:extLst>
              </a:tr>
              <a:tr h="775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[Action #]</a:t>
                      </a:r>
                    </a:p>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[A short title for the action; this will appear in the expenditure tables]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[A description of what the action is; may include a description of how the action contributes to increasing or improving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[$0.00]</a:t>
                      </a:r>
                    </a:p>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[Y/N]</a:t>
                      </a:r>
                    </a:p>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4085148"/>
                  </a:ext>
                </a:extLst>
              </a:tr>
            </a:tbl>
          </a:graphicData>
        </a:graphic>
      </p:graphicFrame>
      <p:sp>
        <p:nvSpPr>
          <p:cNvPr id="4" name="Slide Number Placeholder 3">
            <a:extLst>
              <a:ext uri="{FF2B5EF4-FFF2-40B4-BE49-F238E27FC236}">
                <a16:creationId xmlns:a16="http://schemas.microsoft.com/office/drawing/2014/main" id="{1BB7957A-26AD-4C7C-86D4-C5324D07BADE}"/>
              </a:ext>
            </a:extLst>
          </p:cNvPr>
          <p:cNvSpPr>
            <a:spLocks noGrp="1"/>
          </p:cNvSpPr>
          <p:nvPr>
            <p:ph type="sldNum" sz="quarter" idx="12"/>
          </p:nvPr>
        </p:nvSpPr>
        <p:spPr/>
        <p:txBody>
          <a:bodyPr/>
          <a:lstStyle/>
          <a:p>
            <a:fld id="{1E47FE53-EBF0-4DA7-9D9D-CC1C3A20F3CB}" type="slidenum">
              <a:rPr lang="en-US" smtClean="0"/>
              <a:t>59</a:t>
            </a:fld>
            <a:endParaRPr lang="en-US"/>
          </a:p>
        </p:txBody>
      </p:sp>
    </p:spTree>
    <p:extLst>
      <p:ext uri="{BB962C8B-B14F-4D97-AF65-F5344CB8AC3E}">
        <p14:creationId xmlns:p14="http://schemas.microsoft.com/office/powerpoint/2010/main" val="3685293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b495f8a397_1_177"/>
          <p:cNvSpPr txBox="1">
            <a:spLocks noGrp="1"/>
          </p:cNvSpPr>
          <p:nvPr>
            <p:ph type="title"/>
          </p:nvPr>
        </p:nvSpPr>
        <p:spPr/>
        <p:txBody>
          <a:bodyPr>
            <a:normAutofit/>
          </a:bodyPr>
          <a:lstStyle/>
          <a:p>
            <a:pPr lvl="0"/>
            <a:r>
              <a:rPr lang="en-US" sz="4000" dirty="0"/>
              <a:t>The Local Control and Accountability Plan</a:t>
            </a:r>
          </a:p>
        </p:txBody>
      </p:sp>
      <p:sp>
        <p:nvSpPr>
          <p:cNvPr id="231" name="Google Shape;231;gb495f8a397_1_177"/>
          <p:cNvSpPr txBox="1">
            <a:spLocks noGrp="1"/>
          </p:cNvSpPr>
          <p:nvPr>
            <p:ph idx="1"/>
          </p:nvPr>
        </p:nvSpPr>
        <p:spPr/>
        <p:txBody>
          <a:bodyPr>
            <a:normAutofit/>
          </a:bodyPr>
          <a:lstStyle/>
          <a:p>
            <a:pPr lvl="0"/>
            <a:r>
              <a:rPr lang="en-US" dirty="0"/>
              <a:t>LEAs are required to develop, adopt, and annually update a three-year LCAP using a template adopted by the California State Board of Education (SBE)</a:t>
            </a:r>
          </a:p>
          <a:p>
            <a:pPr lvl="0"/>
            <a:r>
              <a:rPr lang="en-US" dirty="0"/>
              <a:t>The LCAP must include a description of the annual goals to be achieved for each student group for each state priority and for any local priorities identified by the local governing board or body of the school district or COE, or in the charter school petition</a:t>
            </a:r>
          </a:p>
          <a:p>
            <a:pPr lvl="0"/>
            <a:r>
              <a:rPr lang="en-US" dirty="0"/>
              <a:t>The LCAP must include an annual review of the effectiveness of the goals, actions, and services from the prior year</a:t>
            </a:r>
          </a:p>
        </p:txBody>
      </p:sp>
      <p:sp>
        <p:nvSpPr>
          <p:cNvPr id="233" name="Google Shape;233;gb495f8a397_1_177"/>
          <p:cNvSpPr txBox="1">
            <a:spLocks noGrp="1"/>
          </p:cNvSpPr>
          <p:nvPr>
            <p:ph type="sldNum" sz="quarter" idx="12"/>
          </p:nvPr>
        </p:nvSpPr>
        <p:spPr/>
        <p:txBody>
          <a:bodyPr/>
          <a:lstStyle/>
          <a:p>
            <a:pPr lvl="0"/>
            <a:fld id="{00000000-1234-1234-1234-123412341234}" type="slidenum">
              <a:rPr lang="en-US" smtClean="0"/>
              <a:pPr lvl="0"/>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478188"/>
          </a:xfrm>
        </p:spPr>
        <p:txBody>
          <a:bodyPr>
            <a:normAutofit/>
          </a:bodyPr>
          <a:lstStyle/>
          <a:p>
            <a:r>
              <a:rPr lang="en-US" sz="4600" dirty="0"/>
              <a:t>English Learner Programs in the LCAP</a:t>
            </a:r>
          </a:p>
        </p:txBody>
      </p:sp>
      <p:sp>
        <p:nvSpPr>
          <p:cNvPr id="3" name="Content Placeholder 2"/>
          <p:cNvSpPr>
            <a:spLocks noGrp="1"/>
          </p:cNvSpPr>
          <p:nvPr>
            <p:ph idx="1"/>
          </p:nvPr>
        </p:nvSpPr>
        <p:spPr>
          <a:xfrm>
            <a:off x="1076396" y="1934268"/>
            <a:ext cx="10058400" cy="4153553"/>
          </a:xfrm>
        </p:spPr>
        <p:txBody>
          <a:bodyPr>
            <a:normAutofit/>
          </a:bodyPr>
          <a:lstStyle/>
          <a:p>
            <a:pPr>
              <a:spcAft>
                <a:spcPts val="1800"/>
              </a:spcAft>
            </a:pPr>
            <a:r>
              <a:rPr lang="en-US" dirty="0"/>
              <a:t>The instructions specify that LEAs that have a numerically significant group of English learners, must include actions/services related to, at a minimum, its EL language acquisition programs, and professional development activities related to English learners in the LCAP.</a:t>
            </a:r>
          </a:p>
          <a:p>
            <a:pPr lvl="1">
              <a:spcAft>
                <a:spcPts val="1800"/>
              </a:spcAft>
            </a:pPr>
            <a:r>
              <a:rPr lang="en-US" dirty="0"/>
              <a:t> </a:t>
            </a:r>
            <a:r>
              <a:rPr lang="en-US" sz="2800" dirty="0"/>
              <a:t>LEAs will continue to report progress on EL metrics. </a:t>
            </a:r>
          </a:p>
        </p:txBody>
      </p:sp>
      <p:sp>
        <p:nvSpPr>
          <p:cNvPr id="4" name="Slide Number Placeholder 3"/>
          <p:cNvSpPr>
            <a:spLocks noGrp="1"/>
          </p:cNvSpPr>
          <p:nvPr>
            <p:ph type="sldNum" sz="quarter" idx="12"/>
          </p:nvPr>
        </p:nvSpPr>
        <p:spPr/>
        <p:txBody>
          <a:bodyPr/>
          <a:lstStyle/>
          <a:p>
            <a:fld id="{1E47FE53-EBF0-4DA7-9D9D-CC1C3A20F3CB}" type="slidenum">
              <a:rPr lang="en-US" smtClean="0"/>
              <a:t>60</a:t>
            </a:fld>
            <a:endParaRPr lang="en-US"/>
          </a:p>
        </p:txBody>
      </p:sp>
    </p:spTree>
    <p:extLst>
      <p:ext uri="{BB962C8B-B14F-4D97-AF65-F5344CB8AC3E}">
        <p14:creationId xmlns:p14="http://schemas.microsoft.com/office/powerpoint/2010/main" val="17647272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ED24F-E64E-4663-BA34-2555FA598C49}"/>
              </a:ext>
            </a:extLst>
          </p:cNvPr>
          <p:cNvSpPr>
            <a:spLocks noGrp="1"/>
          </p:cNvSpPr>
          <p:nvPr>
            <p:ph type="title"/>
          </p:nvPr>
        </p:nvSpPr>
        <p:spPr/>
        <p:txBody>
          <a:bodyPr/>
          <a:lstStyle/>
          <a:p>
            <a:r>
              <a:rPr lang="en-US" dirty="0"/>
              <a:t>Goal Analysis</a:t>
            </a:r>
          </a:p>
        </p:txBody>
      </p:sp>
      <p:sp>
        <p:nvSpPr>
          <p:cNvPr id="3" name="Slide Number Placeholder 2">
            <a:extLst>
              <a:ext uri="{FF2B5EF4-FFF2-40B4-BE49-F238E27FC236}">
                <a16:creationId xmlns:a16="http://schemas.microsoft.com/office/drawing/2014/main" id="{CD83347B-FFB8-4413-95B2-DBC4AEFA39EC}"/>
              </a:ext>
            </a:extLst>
          </p:cNvPr>
          <p:cNvSpPr>
            <a:spLocks noGrp="1"/>
          </p:cNvSpPr>
          <p:nvPr>
            <p:ph type="sldNum" sz="quarter" idx="12"/>
          </p:nvPr>
        </p:nvSpPr>
        <p:spPr/>
        <p:txBody>
          <a:bodyPr/>
          <a:lstStyle/>
          <a:p>
            <a:fld id="{1E47FE53-EBF0-4DA7-9D9D-CC1C3A20F3CB}" type="slidenum">
              <a:rPr lang="en-US" smtClean="0"/>
              <a:t>61</a:t>
            </a:fld>
            <a:endParaRPr lang="en-US"/>
          </a:p>
        </p:txBody>
      </p:sp>
      <p:sp>
        <p:nvSpPr>
          <p:cNvPr id="7" name="TextBox 6">
            <a:extLst>
              <a:ext uri="{FF2B5EF4-FFF2-40B4-BE49-F238E27FC236}">
                <a16:creationId xmlns:a16="http://schemas.microsoft.com/office/drawing/2014/main" id="{F32BBDA4-AC74-4D09-BED6-2EA3992BEE74}"/>
              </a:ext>
            </a:extLst>
          </p:cNvPr>
          <p:cNvSpPr txBox="1"/>
          <p:nvPr/>
        </p:nvSpPr>
        <p:spPr>
          <a:xfrm>
            <a:off x="1097280" y="2403287"/>
            <a:ext cx="9828628" cy="1569660"/>
          </a:xfrm>
          <a:prstGeom prst="rect">
            <a:avLst/>
          </a:prstGeom>
          <a:noFill/>
        </p:spPr>
        <p:txBody>
          <a:bodyPr wrap="square" rtlCol="0">
            <a:spAutoFit/>
          </a:bodyPr>
          <a:lstStyle/>
          <a:p>
            <a:r>
              <a:rPr lang="en-US" sz="3200" dirty="0"/>
              <a:t>Goal Analysis should be left blank for next year analysis.</a:t>
            </a:r>
          </a:p>
          <a:p>
            <a:endParaRPr lang="en-US" sz="3200" dirty="0"/>
          </a:p>
        </p:txBody>
      </p:sp>
    </p:spTree>
    <p:extLst>
      <p:ext uri="{BB962C8B-B14F-4D97-AF65-F5344CB8AC3E}">
        <p14:creationId xmlns:p14="http://schemas.microsoft.com/office/powerpoint/2010/main" val="23499752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EAD05-D603-40B2-B133-9D97209B08E4}"/>
              </a:ext>
            </a:extLst>
          </p:cNvPr>
          <p:cNvSpPr>
            <a:spLocks noGrp="1"/>
          </p:cNvSpPr>
          <p:nvPr>
            <p:ph type="title"/>
          </p:nvPr>
        </p:nvSpPr>
        <p:spPr/>
        <p:txBody>
          <a:bodyPr/>
          <a:lstStyle/>
          <a:p>
            <a:r>
              <a:rPr lang="en-US" dirty="0"/>
              <a:t>Additional Information (3)</a:t>
            </a:r>
          </a:p>
        </p:txBody>
      </p:sp>
      <p:sp>
        <p:nvSpPr>
          <p:cNvPr id="3" name="Content Placeholder 2">
            <a:extLst>
              <a:ext uri="{FF2B5EF4-FFF2-40B4-BE49-F238E27FC236}">
                <a16:creationId xmlns:a16="http://schemas.microsoft.com/office/drawing/2014/main" id="{E016339B-8E03-4FA5-85CF-0ECBF3A45469}"/>
              </a:ext>
            </a:extLst>
          </p:cNvPr>
          <p:cNvSpPr>
            <a:spLocks noGrp="1"/>
          </p:cNvSpPr>
          <p:nvPr>
            <p:ph idx="1"/>
          </p:nvPr>
        </p:nvSpPr>
        <p:spPr/>
        <p:txBody>
          <a:bodyPr/>
          <a:lstStyle/>
          <a:p>
            <a:r>
              <a:rPr lang="en-US" dirty="0"/>
              <a:t>For additional information please refer to the Data and the 2021-22 LCAP PowerPoint at </a:t>
            </a:r>
            <a:r>
              <a:rPr lang="en-US" dirty="0">
                <a:solidFill>
                  <a:srgbClr val="1704A0"/>
                </a:solidFill>
                <a:hlinkClick r:id="rId2" tooltip="Data and the 2021-22 LCAP PowerPoint">
                  <a:extLst>
                    <a:ext uri="{A12FA001-AC4F-418D-AE19-62706E023703}">
                      <ahyp:hlinkClr xmlns:ahyp="http://schemas.microsoft.com/office/drawing/2018/hyperlinkcolor" val="tx"/>
                    </a:ext>
                  </a:extLst>
                </a:hlinkClick>
              </a:rPr>
              <a:t>https://www.cde.ca.gov/fg/aa/lc/documents/thurs3datalcap1.pptx</a:t>
            </a:r>
            <a:r>
              <a:rPr lang="en-US" dirty="0"/>
              <a:t> </a:t>
            </a:r>
          </a:p>
        </p:txBody>
      </p:sp>
      <p:sp>
        <p:nvSpPr>
          <p:cNvPr id="4" name="Slide Number Placeholder 3">
            <a:extLst>
              <a:ext uri="{FF2B5EF4-FFF2-40B4-BE49-F238E27FC236}">
                <a16:creationId xmlns:a16="http://schemas.microsoft.com/office/drawing/2014/main" id="{45ECC586-567C-4439-94B6-0DD37296BEB4}"/>
              </a:ext>
            </a:extLst>
          </p:cNvPr>
          <p:cNvSpPr>
            <a:spLocks noGrp="1"/>
          </p:cNvSpPr>
          <p:nvPr>
            <p:ph type="sldNum" sz="quarter" idx="12"/>
          </p:nvPr>
        </p:nvSpPr>
        <p:spPr/>
        <p:txBody>
          <a:bodyPr/>
          <a:lstStyle/>
          <a:p>
            <a:fld id="{1E47FE53-EBF0-4DA7-9D9D-CC1C3A20F3CB}" type="slidenum">
              <a:rPr lang="en-US" smtClean="0"/>
              <a:t>62</a:t>
            </a:fld>
            <a:endParaRPr lang="en-US"/>
          </a:p>
        </p:txBody>
      </p:sp>
    </p:spTree>
    <p:extLst>
      <p:ext uri="{BB962C8B-B14F-4D97-AF65-F5344CB8AC3E}">
        <p14:creationId xmlns:p14="http://schemas.microsoft.com/office/powerpoint/2010/main" val="7255442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8A2C6C-62CC-4004-ADFD-51DB78F2903F}"/>
              </a:ext>
            </a:extLst>
          </p:cNvPr>
          <p:cNvSpPr>
            <a:spLocks noGrp="1"/>
          </p:cNvSpPr>
          <p:nvPr>
            <p:ph type="title"/>
          </p:nvPr>
        </p:nvSpPr>
        <p:spPr/>
        <p:txBody>
          <a:bodyPr>
            <a:normAutofit/>
          </a:bodyPr>
          <a:lstStyle/>
          <a:p>
            <a:r>
              <a:rPr lang="en-US" sz="6600" dirty="0"/>
              <a:t>Expenditure Tables</a:t>
            </a:r>
          </a:p>
        </p:txBody>
      </p:sp>
      <p:sp>
        <p:nvSpPr>
          <p:cNvPr id="5" name="Text Placeholder 4">
            <a:extLst>
              <a:ext uri="{FF2B5EF4-FFF2-40B4-BE49-F238E27FC236}">
                <a16:creationId xmlns:a16="http://schemas.microsoft.com/office/drawing/2014/main" id="{CE80E033-F5ED-4B32-8097-84F5A2103CFB}"/>
              </a:ext>
            </a:extLst>
          </p:cNvPr>
          <p:cNvSpPr>
            <a:spLocks noGrp="1"/>
          </p:cNvSpPr>
          <p:nvPr>
            <p:ph type="body" idx="1"/>
          </p:nvPr>
        </p:nvSpPr>
        <p:spPr/>
        <p:txBody>
          <a:bodyPr/>
          <a:lstStyle/>
          <a:p>
            <a:r>
              <a:rPr lang="en-US" dirty="0"/>
              <a:t>Reporting </a:t>
            </a:r>
          </a:p>
        </p:txBody>
      </p:sp>
      <p:sp>
        <p:nvSpPr>
          <p:cNvPr id="3" name="Slide Number Placeholder 2">
            <a:extLst>
              <a:ext uri="{FF2B5EF4-FFF2-40B4-BE49-F238E27FC236}">
                <a16:creationId xmlns:a16="http://schemas.microsoft.com/office/drawing/2014/main" id="{41C2AD63-4104-4E16-AF8C-3D2C5EA11FF4}"/>
              </a:ext>
            </a:extLst>
          </p:cNvPr>
          <p:cNvSpPr>
            <a:spLocks noGrp="1"/>
          </p:cNvSpPr>
          <p:nvPr>
            <p:ph type="sldNum" sz="quarter" idx="12"/>
          </p:nvPr>
        </p:nvSpPr>
        <p:spPr/>
        <p:txBody>
          <a:bodyPr/>
          <a:lstStyle/>
          <a:p>
            <a:fld id="{1E47FE53-EBF0-4DA7-9D9D-CC1C3A20F3CB}" type="slidenum">
              <a:rPr lang="en-US" smtClean="0"/>
              <a:t>63</a:t>
            </a:fld>
            <a:endParaRPr lang="en-US"/>
          </a:p>
        </p:txBody>
      </p:sp>
    </p:spTree>
    <p:extLst>
      <p:ext uri="{BB962C8B-B14F-4D97-AF65-F5344CB8AC3E}">
        <p14:creationId xmlns:p14="http://schemas.microsoft.com/office/powerpoint/2010/main" val="32180387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AAE4C-A70F-4B18-8202-7F699693DED7}"/>
              </a:ext>
            </a:extLst>
          </p:cNvPr>
          <p:cNvSpPr>
            <a:spLocks noGrp="1"/>
          </p:cNvSpPr>
          <p:nvPr>
            <p:ph type="title"/>
          </p:nvPr>
        </p:nvSpPr>
        <p:spPr/>
        <p:txBody>
          <a:bodyPr/>
          <a:lstStyle/>
          <a:p>
            <a:r>
              <a:rPr lang="en-US" dirty="0"/>
              <a:t>Expenditure Table Requirements</a:t>
            </a:r>
          </a:p>
        </p:txBody>
      </p:sp>
      <p:sp>
        <p:nvSpPr>
          <p:cNvPr id="3" name="Content Placeholder 2">
            <a:extLst>
              <a:ext uri="{FF2B5EF4-FFF2-40B4-BE49-F238E27FC236}">
                <a16:creationId xmlns:a16="http://schemas.microsoft.com/office/drawing/2014/main" id="{EBD2CC3B-F33C-48C5-83CC-CE6DC1462C10}"/>
              </a:ext>
            </a:extLst>
          </p:cNvPr>
          <p:cNvSpPr>
            <a:spLocks noGrp="1"/>
          </p:cNvSpPr>
          <p:nvPr>
            <p:ph idx="1"/>
          </p:nvPr>
        </p:nvSpPr>
        <p:spPr>
          <a:xfrm>
            <a:off x="1097280" y="1845733"/>
            <a:ext cx="10058400" cy="4453467"/>
          </a:xfrm>
        </p:spPr>
        <p:txBody>
          <a:bodyPr>
            <a:normAutofit/>
          </a:bodyPr>
          <a:lstStyle/>
          <a:p>
            <a:pPr marL="0" indent="0">
              <a:buNone/>
            </a:pPr>
            <a:r>
              <a:rPr lang="en-US" dirty="0"/>
              <a:t>The following expenditure tables are required to be included in the LCAP as adopted by the local governing board or governing body:</a:t>
            </a:r>
          </a:p>
          <a:p>
            <a:pPr lvl="0"/>
            <a:r>
              <a:rPr lang="en-US" dirty="0"/>
              <a:t>Table 1: Actions</a:t>
            </a:r>
          </a:p>
          <a:p>
            <a:pPr lvl="0"/>
            <a:r>
              <a:rPr lang="en-US" dirty="0"/>
              <a:t>Table 2: Total Expenditures</a:t>
            </a:r>
          </a:p>
          <a:p>
            <a:pPr lvl="0"/>
            <a:r>
              <a:rPr lang="en-US" dirty="0"/>
              <a:t>Table 3: Contributing Expenditures</a:t>
            </a:r>
          </a:p>
          <a:p>
            <a:pPr lvl="0"/>
            <a:r>
              <a:rPr lang="en-US" dirty="0"/>
              <a:t>Table 4: Annual Update Expenditures</a:t>
            </a:r>
          </a:p>
          <a:p>
            <a:pPr marL="0" lvl="0" indent="0">
              <a:buNone/>
            </a:pPr>
            <a:r>
              <a:rPr lang="en-US" dirty="0"/>
              <a:t>See the LCAP Instructions for details on completing the Expenditure Tables.</a:t>
            </a:r>
          </a:p>
        </p:txBody>
      </p:sp>
      <p:sp>
        <p:nvSpPr>
          <p:cNvPr id="4" name="Slide Number Placeholder 3">
            <a:extLst>
              <a:ext uri="{FF2B5EF4-FFF2-40B4-BE49-F238E27FC236}">
                <a16:creationId xmlns:a16="http://schemas.microsoft.com/office/drawing/2014/main" id="{C45804B4-FED1-4E54-9C7A-07EE9861A59B}"/>
              </a:ext>
            </a:extLst>
          </p:cNvPr>
          <p:cNvSpPr>
            <a:spLocks noGrp="1"/>
          </p:cNvSpPr>
          <p:nvPr>
            <p:ph type="sldNum" sz="quarter" idx="12"/>
          </p:nvPr>
        </p:nvSpPr>
        <p:spPr/>
        <p:txBody>
          <a:bodyPr/>
          <a:lstStyle/>
          <a:p>
            <a:fld id="{1E47FE53-EBF0-4DA7-9D9D-CC1C3A20F3CB}" type="slidenum">
              <a:rPr lang="en-US" smtClean="0"/>
              <a:t>64</a:t>
            </a:fld>
            <a:endParaRPr lang="en-US"/>
          </a:p>
        </p:txBody>
      </p:sp>
    </p:spTree>
    <p:extLst>
      <p:ext uri="{BB962C8B-B14F-4D97-AF65-F5344CB8AC3E}">
        <p14:creationId xmlns:p14="http://schemas.microsoft.com/office/powerpoint/2010/main" val="5569066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54B549-6D47-4EDB-8658-19BF4F7EFBBF}"/>
              </a:ext>
            </a:extLst>
          </p:cNvPr>
          <p:cNvSpPr>
            <a:spLocks noGrp="1"/>
          </p:cNvSpPr>
          <p:nvPr>
            <p:ph type="title"/>
          </p:nvPr>
        </p:nvSpPr>
        <p:spPr/>
        <p:txBody>
          <a:bodyPr>
            <a:noAutofit/>
          </a:bodyPr>
          <a:lstStyle/>
          <a:p>
            <a:r>
              <a:rPr lang="en-US" sz="5400" dirty="0"/>
              <a:t>The Increased or Improved Services for Foster Youth, English Learners, and Low-Income Students Section</a:t>
            </a:r>
          </a:p>
        </p:txBody>
      </p:sp>
      <p:sp>
        <p:nvSpPr>
          <p:cNvPr id="5" name="Slide Number Placeholder 4">
            <a:extLst>
              <a:ext uri="{FF2B5EF4-FFF2-40B4-BE49-F238E27FC236}">
                <a16:creationId xmlns:a16="http://schemas.microsoft.com/office/drawing/2014/main" id="{13A1CD9F-82D4-449A-89F8-F6C60C1EDAD6}"/>
              </a:ext>
            </a:extLst>
          </p:cNvPr>
          <p:cNvSpPr>
            <a:spLocks noGrp="1"/>
          </p:cNvSpPr>
          <p:nvPr>
            <p:ph type="sldNum" sz="quarter" idx="12"/>
          </p:nvPr>
        </p:nvSpPr>
        <p:spPr/>
        <p:txBody>
          <a:bodyPr/>
          <a:lstStyle/>
          <a:p>
            <a:fld id="{1E47FE53-EBF0-4DA7-9D9D-CC1C3A20F3CB}" type="slidenum">
              <a:rPr lang="en-US" smtClean="0"/>
              <a:t>65</a:t>
            </a:fld>
            <a:endParaRPr lang="en-US"/>
          </a:p>
        </p:txBody>
      </p:sp>
    </p:spTree>
    <p:extLst>
      <p:ext uri="{BB962C8B-B14F-4D97-AF65-F5344CB8AC3E}">
        <p14:creationId xmlns:p14="http://schemas.microsoft.com/office/powerpoint/2010/main" val="14821145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6e00ecd5b9_0_5"/>
          <p:cNvSpPr txBox="1">
            <a:spLocks noGrp="1"/>
          </p:cNvSpPr>
          <p:nvPr>
            <p:ph type="title"/>
          </p:nvPr>
        </p:nvSpPr>
        <p:spPr/>
        <p:txBody>
          <a:bodyPr/>
          <a:lstStyle/>
          <a:p>
            <a:pPr lvl="0"/>
            <a:r>
              <a:rPr lang="en-US" dirty="0"/>
              <a:t>Purpose of the Section</a:t>
            </a:r>
          </a:p>
        </p:txBody>
      </p:sp>
      <p:sp>
        <p:nvSpPr>
          <p:cNvPr id="108" name="Google Shape;108;g6e00ecd5b9_0_5"/>
          <p:cNvSpPr txBox="1">
            <a:spLocks noGrp="1"/>
          </p:cNvSpPr>
          <p:nvPr>
            <p:ph idx="1"/>
          </p:nvPr>
        </p:nvSpPr>
        <p:spPr/>
        <p:txBody>
          <a:bodyPr>
            <a:normAutofit lnSpcReduction="10000"/>
          </a:bodyPr>
          <a:lstStyle/>
          <a:p>
            <a:pPr marL="0" lvl="0" indent="0">
              <a:buNone/>
            </a:pPr>
            <a:r>
              <a:rPr lang="en-US" dirty="0"/>
              <a:t>A well-written Increased or Improved Services section provides stakeholders with a comprehensive description, within a single dedicated section, of how an LEA plans to increase or improved services for its unduplicated students as compared to all students and how LEA-wide or schoolwide actions identified for this purpose meet regulatory requirements. </a:t>
            </a:r>
          </a:p>
          <a:p>
            <a:r>
              <a:rPr lang="en-US" dirty="0"/>
              <a:t>Descriptions provided should include sufficient detail yet be sufficiently succinct to promote a broader understanding of stakeholders to facilitate their ability to provide input. </a:t>
            </a:r>
          </a:p>
          <a:p>
            <a:r>
              <a:rPr lang="en-US" dirty="0"/>
              <a:t>An LEA’s description in this section must align with the actions included in the Goals and Actions section as contributing.</a:t>
            </a:r>
          </a:p>
        </p:txBody>
      </p:sp>
      <p:sp>
        <p:nvSpPr>
          <p:cNvPr id="109" name="Google Shape;109;g6e00ecd5b9_0_5"/>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66</a:t>
            </a:fld>
            <a:endParaRPr/>
          </a:p>
        </p:txBody>
      </p:sp>
    </p:spTree>
    <p:extLst>
      <p:ext uri="{BB962C8B-B14F-4D97-AF65-F5344CB8AC3E}">
        <p14:creationId xmlns:p14="http://schemas.microsoft.com/office/powerpoint/2010/main" val="13764085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74395fbb9e_0_95"/>
          <p:cNvSpPr txBox="1">
            <a:spLocks noGrp="1"/>
          </p:cNvSpPr>
          <p:nvPr>
            <p:ph type="title"/>
          </p:nvPr>
        </p:nvSpPr>
        <p:spPr/>
        <p:txBody>
          <a:bodyPr/>
          <a:lstStyle/>
          <a:p>
            <a:pPr lvl="0"/>
            <a:r>
              <a:rPr lang="en-US" dirty="0"/>
              <a:t>Increased or Improved Services (1)</a:t>
            </a:r>
          </a:p>
        </p:txBody>
      </p:sp>
      <p:sp>
        <p:nvSpPr>
          <p:cNvPr id="123" name="Google Shape;123;g74395fbb9e_0_95"/>
          <p:cNvSpPr txBox="1">
            <a:spLocks noGrp="1"/>
          </p:cNvSpPr>
          <p:nvPr>
            <p:ph idx="1"/>
          </p:nvPr>
        </p:nvSpPr>
        <p:spPr/>
        <p:txBody>
          <a:bodyPr/>
          <a:lstStyle/>
          <a:p>
            <a:pPr lvl="0"/>
            <a:r>
              <a:rPr lang="en-US" dirty="0"/>
              <a:t>Prompt 1. Provide Justification for “Wide” Services</a:t>
            </a:r>
          </a:p>
          <a:p>
            <a:r>
              <a:rPr lang="en-US" dirty="0"/>
              <a:t>Prompt 2. Describe Increase or Improvement in Services</a:t>
            </a:r>
          </a:p>
          <a:p>
            <a:pPr lvl="1">
              <a:spcBef>
                <a:spcPts val="600"/>
              </a:spcBef>
            </a:pPr>
            <a:r>
              <a:rPr lang="en-US" dirty="0"/>
              <a:t>Must seek to address one or more specific identified needs of students who are low income or English learners or foster youth</a:t>
            </a:r>
          </a:p>
          <a:p>
            <a:pPr lvl="1">
              <a:spcBef>
                <a:spcPts val="600"/>
              </a:spcBef>
            </a:pPr>
            <a:r>
              <a:rPr lang="en-US" dirty="0"/>
              <a:t>Over and above what is done for all students</a:t>
            </a:r>
          </a:p>
          <a:p>
            <a:pPr lvl="1">
              <a:spcBef>
                <a:spcPts val="600"/>
              </a:spcBef>
            </a:pPr>
            <a:r>
              <a:rPr lang="en-US" dirty="0"/>
              <a:t>To improve services means to grow services in quality</a:t>
            </a:r>
          </a:p>
          <a:p>
            <a:pPr lvl="1">
              <a:spcBef>
                <a:spcPts val="600"/>
              </a:spcBef>
            </a:pPr>
            <a:r>
              <a:rPr lang="en-US" dirty="0"/>
              <a:t>To increase services means to grow services in quantity</a:t>
            </a:r>
          </a:p>
          <a:p>
            <a:pPr lvl="1">
              <a:spcBef>
                <a:spcPts val="600"/>
              </a:spcBef>
            </a:pPr>
            <a:r>
              <a:rPr lang="en-US" dirty="0"/>
              <a:t>Must include LCFF funding</a:t>
            </a:r>
          </a:p>
          <a:p>
            <a:pPr lvl="1">
              <a:spcBef>
                <a:spcPts val="600"/>
              </a:spcBef>
            </a:pPr>
            <a:endParaRPr lang="en-US" dirty="0"/>
          </a:p>
        </p:txBody>
      </p:sp>
      <p:sp>
        <p:nvSpPr>
          <p:cNvPr id="124" name="Google Shape;124;g74395fbb9e_0_95"/>
          <p:cNvSpPr txBox="1">
            <a:spLocks noGrp="1"/>
          </p:cNvSpPr>
          <p:nvPr>
            <p:ph type="sldNum" sz="quarter" idx="12"/>
          </p:nvPr>
        </p:nvSpPr>
        <p:spPr/>
        <p:txBody>
          <a:bodyPr/>
          <a:lstStyle/>
          <a:p>
            <a:pPr lvl="0"/>
            <a:fld id="{00000000-1234-1234-1234-123412341234}" type="slidenum">
              <a:rPr lang="en-US" smtClean="0"/>
              <a:pPr lvl="0"/>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g74395fbb9e_0_36"/>
          <p:cNvSpPr txBox="1">
            <a:spLocks noGrp="1"/>
          </p:cNvSpPr>
          <p:nvPr>
            <p:ph type="title"/>
          </p:nvPr>
        </p:nvSpPr>
        <p:spPr/>
        <p:txBody>
          <a:bodyPr/>
          <a:lstStyle/>
          <a:p>
            <a:pPr lvl="0"/>
            <a:r>
              <a:rPr lang="en-US" dirty="0"/>
              <a:t>Increased or Improved Services (2)</a:t>
            </a:r>
          </a:p>
        </p:txBody>
      </p:sp>
      <p:graphicFrame>
        <p:nvGraphicFramePr>
          <p:cNvPr id="2" name="Table 1">
            <a:extLst>
              <a:ext uri="{FF2B5EF4-FFF2-40B4-BE49-F238E27FC236}">
                <a16:creationId xmlns:a16="http://schemas.microsoft.com/office/drawing/2014/main" id="{ADC554C8-D737-456F-87D5-740B317147E7}"/>
              </a:ext>
            </a:extLst>
          </p:cNvPr>
          <p:cNvGraphicFramePr>
            <a:graphicFrameLocks noGrp="1"/>
          </p:cNvGraphicFramePr>
          <p:nvPr>
            <p:extLst>
              <p:ext uri="{D42A27DB-BD31-4B8C-83A1-F6EECF244321}">
                <p14:modId xmlns:p14="http://schemas.microsoft.com/office/powerpoint/2010/main" val="4191807933"/>
              </p:ext>
            </p:extLst>
          </p:nvPr>
        </p:nvGraphicFramePr>
        <p:xfrm>
          <a:off x="281885" y="1822941"/>
          <a:ext cx="11689190" cy="4663440"/>
        </p:xfrm>
        <a:graphic>
          <a:graphicData uri="http://schemas.openxmlformats.org/drawingml/2006/table">
            <a:tbl>
              <a:tblPr firstRow="1" bandRow="1">
                <a:tableStyleId>{17292A2E-F333-43FB-9621-5CBBE7FDCDCB}</a:tableStyleId>
              </a:tblPr>
              <a:tblGrid>
                <a:gridCol w="1262435">
                  <a:extLst>
                    <a:ext uri="{9D8B030D-6E8A-4147-A177-3AD203B41FA5}">
                      <a16:colId xmlns:a16="http://schemas.microsoft.com/office/drawing/2014/main" val="2372057591"/>
                    </a:ext>
                  </a:extLst>
                </a:gridCol>
                <a:gridCol w="2458720">
                  <a:extLst>
                    <a:ext uri="{9D8B030D-6E8A-4147-A177-3AD203B41FA5}">
                      <a16:colId xmlns:a16="http://schemas.microsoft.com/office/drawing/2014/main" val="3891123680"/>
                    </a:ext>
                  </a:extLst>
                </a:gridCol>
                <a:gridCol w="4592320">
                  <a:extLst>
                    <a:ext uri="{9D8B030D-6E8A-4147-A177-3AD203B41FA5}">
                      <a16:colId xmlns:a16="http://schemas.microsoft.com/office/drawing/2014/main" val="1496045031"/>
                    </a:ext>
                  </a:extLst>
                </a:gridCol>
                <a:gridCol w="1239520">
                  <a:extLst>
                    <a:ext uri="{9D8B030D-6E8A-4147-A177-3AD203B41FA5}">
                      <a16:colId xmlns:a16="http://schemas.microsoft.com/office/drawing/2014/main" val="3708074606"/>
                    </a:ext>
                  </a:extLst>
                </a:gridCol>
                <a:gridCol w="2136195">
                  <a:extLst>
                    <a:ext uri="{9D8B030D-6E8A-4147-A177-3AD203B41FA5}">
                      <a16:colId xmlns:a16="http://schemas.microsoft.com/office/drawing/2014/main" val="1482550388"/>
                    </a:ext>
                  </a:extLst>
                </a:gridCol>
              </a:tblGrid>
              <a:tr h="775782">
                <a:tc>
                  <a:txBody>
                    <a:bodyPr/>
                    <a:lstStyle/>
                    <a:p>
                      <a:r>
                        <a:rPr lang="en-US" sz="2400" dirty="0">
                          <a:solidFill>
                            <a:schemeClr val="tx1"/>
                          </a:solidFill>
                        </a:rPr>
                        <a:t>Action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6"/>
                    </a:solidFill>
                  </a:tcPr>
                </a:tc>
                <a:tc>
                  <a:txBody>
                    <a:bodyPr/>
                    <a:lstStyle/>
                    <a:p>
                      <a:r>
                        <a:rPr lang="en-US" sz="2400" dirty="0">
                          <a:solidFill>
                            <a:schemeClr val="tx1"/>
                          </a:solidFill>
                        </a:rPr>
                        <a:t>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6"/>
                    </a:solidFill>
                  </a:tcPr>
                </a:tc>
                <a:tc>
                  <a:txBody>
                    <a:bodyPr/>
                    <a:lstStyle/>
                    <a:p>
                      <a:r>
                        <a:rPr lang="en-US" sz="2400" dirty="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6"/>
                    </a:solidFill>
                  </a:tcPr>
                </a:tc>
                <a:tc>
                  <a:txBody>
                    <a:bodyPr/>
                    <a:lstStyle/>
                    <a:p>
                      <a:r>
                        <a:rPr lang="en-US" sz="2400" dirty="0">
                          <a:solidFill>
                            <a:schemeClr val="tx1"/>
                          </a:solidFill>
                        </a:rPr>
                        <a:t>Total Funds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6"/>
                    </a:solidFill>
                  </a:tcPr>
                </a:tc>
                <a:tc>
                  <a:txBody>
                    <a:bodyPr/>
                    <a:lstStyle/>
                    <a:p>
                      <a:r>
                        <a:rPr lang="en-US" sz="2400" dirty="0">
                          <a:solidFill>
                            <a:schemeClr val="tx1"/>
                          </a:solidFill>
                        </a:rPr>
                        <a:t>Contributing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6"/>
                    </a:solidFill>
                  </a:tcPr>
                </a:tc>
                <a:extLst>
                  <a:ext uri="{0D108BD9-81ED-4DB2-BD59-A6C34878D82A}">
                    <a16:rowId xmlns:a16="http://schemas.microsoft.com/office/drawing/2014/main" val="4272734029"/>
                  </a:ext>
                </a:extLst>
              </a:tr>
              <a:tr h="775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[Action #]</a:t>
                      </a:r>
                    </a:p>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tx1"/>
                          </a:solidFill>
                        </a:rPr>
                        <a:t>[A short title for the action; this will appear in the expenditure tables]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tx1"/>
                          </a:solidFill>
                        </a:rPr>
                        <a:t>[A description of what the action is; may include a description of how the action contributes to increasing or improving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tx1"/>
                          </a:solidFill>
                        </a:rPr>
                        <a:t>[Y/N]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7355401"/>
                  </a:ext>
                </a:extLst>
              </a:tr>
              <a:tr h="775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[Action #]</a:t>
                      </a:r>
                    </a:p>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[A short title for the action; this will appear in the expenditure tables]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[A description of what the action is; may include a description of how the action contributes to increasing or improving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[$0.00]</a:t>
                      </a:r>
                    </a:p>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[Y/N]</a:t>
                      </a:r>
                    </a:p>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4085148"/>
                  </a:ext>
                </a:extLst>
              </a:tr>
            </a:tbl>
          </a:graphicData>
        </a:graphic>
      </p:graphicFrame>
      <p:sp>
        <p:nvSpPr>
          <p:cNvPr id="132" name="Google Shape;132;g74395fbb9e_0_3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2400"/>
              <a:t>68</a:t>
            </a:fld>
            <a:endParaRPr sz="2400" dirty="0"/>
          </a:p>
        </p:txBody>
      </p:sp>
    </p:spTree>
    <p:extLst>
      <p:ext uri="{BB962C8B-B14F-4D97-AF65-F5344CB8AC3E}">
        <p14:creationId xmlns:p14="http://schemas.microsoft.com/office/powerpoint/2010/main" val="42655983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7a4f2b422b_0_61"/>
          <p:cNvSpPr txBox="1">
            <a:spLocks noGrp="1"/>
          </p:cNvSpPr>
          <p:nvPr>
            <p:ph type="title"/>
          </p:nvPr>
        </p:nvSpPr>
        <p:spPr/>
        <p:txBody>
          <a:bodyPr/>
          <a:lstStyle/>
          <a:p>
            <a:pPr lvl="0"/>
            <a:r>
              <a:rPr lang="en-US" dirty="0"/>
              <a:t>Contributing Actions</a:t>
            </a:r>
          </a:p>
        </p:txBody>
      </p:sp>
      <p:sp>
        <p:nvSpPr>
          <p:cNvPr id="140" name="Google Shape;140;g7a4f2b422b_0_61"/>
          <p:cNvSpPr txBox="1">
            <a:spLocks noGrp="1"/>
          </p:cNvSpPr>
          <p:nvPr>
            <p:ph idx="1"/>
          </p:nvPr>
        </p:nvSpPr>
        <p:spPr/>
        <p:txBody>
          <a:bodyPr/>
          <a:lstStyle/>
          <a:p>
            <a:pPr marL="0" lvl="0" indent="0">
              <a:buNone/>
            </a:pPr>
            <a:r>
              <a:rPr lang="en-US" dirty="0"/>
              <a:t>Two Kinds of Contributing Actions (Scope)</a:t>
            </a:r>
          </a:p>
          <a:p>
            <a:r>
              <a:rPr lang="en-US" dirty="0"/>
              <a:t>Limited (provided only to unduplicated pupils)</a:t>
            </a:r>
          </a:p>
          <a:p>
            <a:r>
              <a:rPr lang="en-US" dirty="0"/>
              <a:t>“Wide” (LEA wide, districtwide, schoolwide, </a:t>
            </a:r>
            <a:r>
              <a:rPr lang="en-US" dirty="0" err="1"/>
              <a:t>charterwide</a:t>
            </a:r>
            <a:r>
              <a:rPr lang="en-US" dirty="0"/>
              <a:t>, countywide)</a:t>
            </a:r>
          </a:p>
          <a:p>
            <a:pPr lvl="1">
              <a:spcBef>
                <a:spcPts val="600"/>
              </a:spcBef>
            </a:pPr>
            <a:r>
              <a:rPr lang="en-US" dirty="0"/>
              <a:t>Required for “Wide” Actions/Services: “Describe in the LCAP how such services are principally directed towards, and are effective in, meeting the [LEA’s] goals for its unduplicated pupils in the state and any local priority areas, as applicable.”</a:t>
            </a:r>
          </a:p>
          <a:p>
            <a:pPr lvl="1">
              <a:spcBef>
                <a:spcPts val="600"/>
              </a:spcBef>
            </a:pPr>
            <a:r>
              <a:rPr lang="en-US" dirty="0"/>
              <a:t>Note that there are additional requirements for School Districts within the instructions</a:t>
            </a:r>
          </a:p>
        </p:txBody>
      </p:sp>
      <p:sp>
        <p:nvSpPr>
          <p:cNvPr id="141" name="Google Shape;141;g7a4f2b422b_0_61"/>
          <p:cNvSpPr txBox="1">
            <a:spLocks noGrp="1"/>
          </p:cNvSpPr>
          <p:nvPr>
            <p:ph type="sldNum" sz="quarter" idx="12"/>
          </p:nvPr>
        </p:nvSpPr>
        <p:spPr/>
        <p:txBody>
          <a:bodyPr/>
          <a:lstStyle/>
          <a:p>
            <a:pPr lvl="0"/>
            <a:fld id="{00000000-1234-1234-1234-123412341234}" type="slidenum">
              <a:rPr lang="en-US" smtClean="0"/>
              <a:pPr lvl="0"/>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
          <p:cNvSpPr txBox="1">
            <a:spLocks noGrp="1"/>
          </p:cNvSpPr>
          <p:nvPr>
            <p:ph type="title"/>
          </p:nvPr>
        </p:nvSpPr>
        <p:spPr/>
        <p:txBody>
          <a:bodyPr/>
          <a:lstStyle/>
          <a:p>
            <a:pPr lvl="0"/>
            <a:r>
              <a:rPr lang="en-US" dirty="0"/>
              <a:t>Framing the LCAP (1)</a:t>
            </a:r>
          </a:p>
        </p:txBody>
      </p:sp>
      <p:sp>
        <p:nvSpPr>
          <p:cNvPr id="264" name="Google Shape;264;p5"/>
          <p:cNvSpPr txBox="1">
            <a:spLocks noGrp="1"/>
          </p:cNvSpPr>
          <p:nvPr>
            <p:ph idx="1"/>
          </p:nvPr>
        </p:nvSpPr>
        <p:spPr/>
        <p:txBody>
          <a:bodyPr>
            <a:normAutofit/>
          </a:bodyPr>
          <a:lstStyle/>
          <a:p>
            <a:pPr marL="0" lvl="0" indent="0">
              <a:buNone/>
            </a:pPr>
            <a:r>
              <a:rPr lang="en-US" dirty="0"/>
              <a:t>The LCAP development process serves three distinct, but related functions: </a:t>
            </a:r>
          </a:p>
          <a:p>
            <a:pPr lvl="0"/>
            <a:r>
              <a:rPr lang="en-US" dirty="0"/>
              <a:t>Comprehensive Strategic Planning</a:t>
            </a:r>
          </a:p>
          <a:p>
            <a:pPr lvl="0"/>
            <a:r>
              <a:rPr lang="en-US" dirty="0"/>
              <a:t>Meaningful Stakeholder Engagement</a:t>
            </a:r>
          </a:p>
          <a:p>
            <a:pPr lvl="0"/>
            <a:r>
              <a:rPr lang="en-US" dirty="0"/>
              <a:t>Accountability and Compliance</a:t>
            </a:r>
          </a:p>
        </p:txBody>
      </p:sp>
      <p:sp>
        <p:nvSpPr>
          <p:cNvPr id="265" name="Google Shape;265;p5"/>
          <p:cNvSpPr txBox="1">
            <a:spLocks noGrp="1"/>
          </p:cNvSpPr>
          <p:nvPr>
            <p:ph type="sldNum" sz="quarter" idx="12"/>
          </p:nvPr>
        </p:nvSpPr>
        <p:spPr/>
        <p:txBody>
          <a:bodyPr/>
          <a:lstStyle/>
          <a:p>
            <a:pPr lvl="0"/>
            <a:fld id="{00000000-1234-1234-1234-123412341234}" type="slidenum">
              <a:rPr lang="en-US" smtClean="0"/>
              <a:pPr lvl="0"/>
              <a:t>7</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7595a8ad0e_0_117"/>
          <p:cNvSpPr txBox="1">
            <a:spLocks noGrp="1"/>
          </p:cNvSpPr>
          <p:nvPr>
            <p:ph type="title"/>
          </p:nvPr>
        </p:nvSpPr>
        <p:spPr/>
        <p:txBody>
          <a:bodyPr>
            <a:normAutofit/>
          </a:bodyPr>
          <a:lstStyle/>
          <a:p>
            <a:pPr lvl="0"/>
            <a:r>
              <a:rPr lang="en-US" dirty="0"/>
              <a:t>Principally Directed and Effective</a:t>
            </a:r>
          </a:p>
        </p:txBody>
      </p:sp>
      <p:sp>
        <p:nvSpPr>
          <p:cNvPr id="212" name="Google Shape;212;g7595a8ad0e_0_117"/>
          <p:cNvSpPr txBox="1">
            <a:spLocks noGrp="1"/>
          </p:cNvSpPr>
          <p:nvPr>
            <p:ph idx="1"/>
          </p:nvPr>
        </p:nvSpPr>
        <p:spPr>
          <a:xfrm>
            <a:off x="1097280" y="2036064"/>
            <a:ext cx="10058400" cy="4165230"/>
          </a:xfrm>
        </p:spPr>
        <p:txBody>
          <a:bodyPr>
            <a:normAutofit lnSpcReduction="10000"/>
          </a:bodyPr>
          <a:lstStyle/>
          <a:p>
            <a:pPr marL="514350" lvl="0" indent="-514350">
              <a:buFont typeface="+mj-lt"/>
              <a:buAutoNum type="arabicPeriod"/>
            </a:pPr>
            <a:r>
              <a:rPr lang="en-US" dirty="0"/>
              <a:t>Needs, Conditions, Circumstances</a:t>
            </a:r>
          </a:p>
          <a:p>
            <a:pPr marL="514350" lvl="0" indent="-514350">
              <a:buFont typeface="+mj-lt"/>
              <a:buAutoNum type="arabicPeriod"/>
            </a:pPr>
            <a:r>
              <a:rPr lang="en-US" dirty="0"/>
              <a:t>Action</a:t>
            </a:r>
          </a:p>
          <a:p>
            <a:pPr marL="514350" lvl="0" indent="-514350">
              <a:buFont typeface="+mj-lt"/>
              <a:buAutoNum type="arabicPeriod"/>
            </a:pPr>
            <a:r>
              <a:rPr lang="en-US" dirty="0"/>
              <a:t>Measurable Outcomes</a:t>
            </a:r>
          </a:p>
          <a:p>
            <a:pPr marL="0" lvl="0" indent="0">
              <a:buNone/>
            </a:pPr>
            <a:endParaRPr lang="en-US" dirty="0"/>
          </a:p>
          <a:p>
            <a:pPr marL="514350" lvl="0" indent="-514350">
              <a:buFont typeface="+mj-lt"/>
              <a:buAutoNum type="arabicPeriod"/>
            </a:pPr>
            <a:r>
              <a:rPr lang="en-US" dirty="0"/>
              <a:t>What specifically are we trying to accomplish?</a:t>
            </a:r>
          </a:p>
          <a:p>
            <a:pPr marL="514350" lvl="0" indent="-514350">
              <a:buFont typeface="+mj-lt"/>
              <a:buAutoNum type="arabicPeriod"/>
            </a:pPr>
            <a:r>
              <a:rPr lang="en-US" dirty="0"/>
              <a:t>What change might we introduce and why?</a:t>
            </a:r>
          </a:p>
          <a:p>
            <a:pPr marL="514350" lvl="0" indent="-514350">
              <a:buFont typeface="+mj-lt"/>
              <a:buAutoNum type="arabicPeriod"/>
            </a:pPr>
            <a:r>
              <a:rPr lang="en-US" dirty="0"/>
              <a:t>How will we know that a change is actually an improvement?</a:t>
            </a:r>
          </a:p>
        </p:txBody>
      </p:sp>
      <p:sp>
        <p:nvSpPr>
          <p:cNvPr id="213" name="Google Shape;213;g7595a8ad0e_0_117"/>
          <p:cNvSpPr txBox="1">
            <a:spLocks noGrp="1"/>
          </p:cNvSpPr>
          <p:nvPr>
            <p:ph type="sldNum" sz="quarter" idx="12"/>
          </p:nvPr>
        </p:nvSpPr>
        <p:spPr/>
        <p:txBody>
          <a:bodyPr/>
          <a:lstStyle/>
          <a:p>
            <a:pPr lvl="0"/>
            <a:fld id="{00000000-1234-1234-1234-123412341234}" type="slidenum">
              <a:rPr lang="en-US" smtClean="0"/>
              <a:pPr lvl="0"/>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6e00ecd5b9_0_24"/>
          <p:cNvSpPr txBox="1">
            <a:spLocks noGrp="1"/>
          </p:cNvSpPr>
          <p:nvPr>
            <p:ph type="title"/>
          </p:nvPr>
        </p:nvSpPr>
        <p:spPr/>
        <p:txBody>
          <a:bodyPr/>
          <a:lstStyle/>
          <a:p>
            <a:pPr lvl="0"/>
            <a:r>
              <a:rPr lang="en-US" dirty="0"/>
              <a:t>Conclusory Statements</a:t>
            </a:r>
          </a:p>
        </p:txBody>
      </p:sp>
      <p:sp>
        <p:nvSpPr>
          <p:cNvPr id="221" name="Google Shape;221;g6e00ecd5b9_0_24"/>
          <p:cNvSpPr txBox="1">
            <a:spLocks noGrp="1"/>
          </p:cNvSpPr>
          <p:nvPr>
            <p:ph idx="1"/>
          </p:nvPr>
        </p:nvSpPr>
        <p:spPr/>
        <p:txBody>
          <a:bodyPr/>
          <a:lstStyle/>
          <a:p>
            <a:pPr marL="0" lvl="0" indent="0">
              <a:buNone/>
            </a:pPr>
            <a:r>
              <a:rPr lang="en-US" dirty="0"/>
              <a:t>Conclusory statements that a service will help achieve an expected outcome for the goal, without an explicit connection or further explanation as to how, are not sufficient.</a:t>
            </a:r>
          </a:p>
          <a:p>
            <a:pPr lvl="0"/>
            <a:endParaRPr lang="en-US" dirty="0"/>
          </a:p>
          <a:p>
            <a:pPr marL="0" lvl="0" indent="0">
              <a:buNone/>
            </a:pPr>
            <a:r>
              <a:rPr lang="en-US" dirty="0"/>
              <a:t>Ex: “This action is principally directed towards and effective in meeting the needs of our unduplicated students.”</a:t>
            </a:r>
          </a:p>
        </p:txBody>
      </p:sp>
      <p:sp>
        <p:nvSpPr>
          <p:cNvPr id="222" name="Google Shape;222;g6e00ecd5b9_0_24"/>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6e00ecd5b9_0_32"/>
          <p:cNvSpPr txBox="1">
            <a:spLocks noGrp="1"/>
          </p:cNvSpPr>
          <p:nvPr>
            <p:ph type="title"/>
          </p:nvPr>
        </p:nvSpPr>
        <p:spPr/>
        <p:txBody>
          <a:bodyPr/>
          <a:lstStyle/>
          <a:p>
            <a:pPr lvl="0"/>
            <a:r>
              <a:rPr lang="en-US" dirty="0"/>
              <a:t>Enrollment is not a Justification (1)</a:t>
            </a:r>
          </a:p>
        </p:txBody>
      </p:sp>
      <p:sp>
        <p:nvSpPr>
          <p:cNvPr id="229" name="Google Shape;229;g6e00ecd5b9_0_32"/>
          <p:cNvSpPr txBox="1">
            <a:spLocks noGrp="1"/>
          </p:cNvSpPr>
          <p:nvPr>
            <p:ph idx="1"/>
          </p:nvPr>
        </p:nvSpPr>
        <p:spPr>
          <a:xfrm>
            <a:off x="1097280" y="2170544"/>
            <a:ext cx="10058400" cy="3084947"/>
          </a:xfrm>
        </p:spPr>
        <p:txBody>
          <a:bodyPr/>
          <a:lstStyle/>
          <a:p>
            <a:pPr marL="0" lvl="0" indent="0">
              <a:buNone/>
            </a:pPr>
            <a:r>
              <a:rPr lang="en-US" dirty="0"/>
              <a:t>Simply stating that an LEA has a high enrollment percentage of a specific student group or groups does not meet the increase or improve services standard because enrolling students is not the same as serving students.</a:t>
            </a:r>
          </a:p>
          <a:p>
            <a:pPr lvl="0"/>
            <a:endParaRPr lang="en-US" dirty="0"/>
          </a:p>
          <a:p>
            <a:pPr lvl="0"/>
            <a:endParaRPr lang="en-US" dirty="0"/>
          </a:p>
        </p:txBody>
      </p:sp>
      <p:sp>
        <p:nvSpPr>
          <p:cNvPr id="230" name="Google Shape;230;g6e00ecd5b9_0_32"/>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72</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74395fbb9e_0_128"/>
          <p:cNvSpPr txBox="1">
            <a:spLocks noGrp="1"/>
          </p:cNvSpPr>
          <p:nvPr>
            <p:ph type="title"/>
          </p:nvPr>
        </p:nvSpPr>
        <p:spPr/>
        <p:txBody>
          <a:bodyPr/>
          <a:lstStyle/>
          <a:p>
            <a:pPr lvl="0"/>
            <a:r>
              <a:rPr lang="en-US" dirty="0"/>
              <a:t>Enrollment is not a Justification (2)</a:t>
            </a:r>
          </a:p>
        </p:txBody>
      </p:sp>
      <p:sp>
        <p:nvSpPr>
          <p:cNvPr id="4" name="Rectangle 3">
            <a:extLst>
              <a:ext uri="{FF2B5EF4-FFF2-40B4-BE49-F238E27FC236}">
                <a16:creationId xmlns:a16="http://schemas.microsoft.com/office/drawing/2014/main" id="{FE4CE88C-7398-4BD2-89AB-24C6925CB4F8}"/>
              </a:ext>
            </a:extLst>
          </p:cNvPr>
          <p:cNvSpPr/>
          <p:nvPr/>
        </p:nvSpPr>
        <p:spPr>
          <a:xfrm>
            <a:off x="1219200" y="1997839"/>
            <a:ext cx="9605818" cy="3539430"/>
          </a:xfrm>
          <a:prstGeom prst="rect">
            <a:avLst/>
          </a:prstGeom>
        </p:spPr>
        <p:txBody>
          <a:bodyPr wrap="square">
            <a:spAutoFit/>
          </a:bodyPr>
          <a:lstStyle/>
          <a:p>
            <a:r>
              <a:rPr lang="en-US" sz="2800" dirty="0">
                <a:solidFill>
                  <a:schemeClr val="tx1">
                    <a:lumMod val="85000"/>
                    <a:lumOff val="15000"/>
                  </a:schemeClr>
                </a:solidFill>
              </a:rPr>
              <a:t>Example: “Because of our high percentage of enrollment of unduplicated students, these actions are invariably principally directed towards and effective in meeting goals for unduplicated students.”</a:t>
            </a:r>
          </a:p>
          <a:p>
            <a:endParaRPr lang="en-US" sz="2800" dirty="0">
              <a:solidFill>
                <a:schemeClr val="tx1">
                  <a:lumMod val="85000"/>
                  <a:lumOff val="15000"/>
                </a:schemeClr>
              </a:solidFill>
            </a:endParaRPr>
          </a:p>
          <a:p>
            <a:r>
              <a:rPr lang="en-US" sz="2800" dirty="0">
                <a:solidFill>
                  <a:schemeClr val="tx1">
                    <a:lumMod val="85000"/>
                    <a:lumOff val="15000"/>
                  </a:schemeClr>
                </a:solidFill>
              </a:rPr>
              <a:t>“Because of our high percentage of enrollment of unduplicated students, these actions will invariably improve outcomes for unduplicated students.”</a:t>
            </a:r>
          </a:p>
        </p:txBody>
      </p:sp>
      <p:sp>
        <p:nvSpPr>
          <p:cNvPr id="238" name="Google Shape;238;g74395fbb9e_0_12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73</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6e00ecd5b9_0_40"/>
          <p:cNvSpPr txBox="1">
            <a:spLocks noGrp="1"/>
          </p:cNvSpPr>
          <p:nvPr>
            <p:ph type="title"/>
          </p:nvPr>
        </p:nvSpPr>
        <p:spPr/>
        <p:txBody>
          <a:bodyPr/>
          <a:lstStyle/>
          <a:p>
            <a:pPr lvl="0"/>
            <a:r>
              <a:rPr lang="en-US" dirty="0"/>
              <a:t>Instructions – “Wide” Actions (1)</a:t>
            </a:r>
          </a:p>
        </p:txBody>
      </p:sp>
      <p:sp>
        <p:nvSpPr>
          <p:cNvPr id="255" name="Google Shape;255;g6e00ecd5b9_0_40"/>
          <p:cNvSpPr txBox="1">
            <a:spLocks noGrp="1"/>
          </p:cNvSpPr>
          <p:nvPr>
            <p:ph idx="1"/>
          </p:nvPr>
        </p:nvSpPr>
        <p:spPr>
          <a:xfrm>
            <a:off x="1097280" y="2124364"/>
            <a:ext cx="10058400" cy="2996278"/>
          </a:xfrm>
        </p:spPr>
        <p:txBody>
          <a:bodyPr>
            <a:normAutofit/>
          </a:bodyPr>
          <a:lstStyle/>
          <a:p>
            <a:pPr marL="0" lvl="0" indent="0">
              <a:buNone/>
            </a:pPr>
            <a:r>
              <a:rPr lang="en-US" dirty="0"/>
              <a:t>“For any such actions continued into the 2021–24 LCAP from the 2017–2020 LCAP, the LEA must determine whether or not the action was effective as expected, and this determination must reflect evidence of outcome data or actual implementation to date.”</a:t>
            </a:r>
          </a:p>
        </p:txBody>
      </p:sp>
      <p:sp>
        <p:nvSpPr>
          <p:cNvPr id="256" name="Google Shape;256;g6e00ecd5b9_0_40"/>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74</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EAD05-D603-40B2-B133-9D97209B08E4}"/>
              </a:ext>
            </a:extLst>
          </p:cNvPr>
          <p:cNvSpPr>
            <a:spLocks noGrp="1"/>
          </p:cNvSpPr>
          <p:nvPr>
            <p:ph type="title"/>
          </p:nvPr>
        </p:nvSpPr>
        <p:spPr/>
        <p:txBody>
          <a:bodyPr/>
          <a:lstStyle/>
          <a:p>
            <a:r>
              <a:rPr lang="en-US" dirty="0"/>
              <a:t>Additional Information (4)</a:t>
            </a:r>
          </a:p>
        </p:txBody>
      </p:sp>
      <p:sp>
        <p:nvSpPr>
          <p:cNvPr id="3" name="Content Placeholder 2">
            <a:extLst>
              <a:ext uri="{FF2B5EF4-FFF2-40B4-BE49-F238E27FC236}">
                <a16:creationId xmlns:a16="http://schemas.microsoft.com/office/drawing/2014/main" id="{E016339B-8E03-4FA5-85CF-0ECBF3A45469}"/>
              </a:ext>
            </a:extLst>
          </p:cNvPr>
          <p:cNvSpPr>
            <a:spLocks noGrp="1"/>
          </p:cNvSpPr>
          <p:nvPr>
            <p:ph idx="1"/>
          </p:nvPr>
        </p:nvSpPr>
        <p:spPr/>
        <p:txBody>
          <a:bodyPr/>
          <a:lstStyle/>
          <a:p>
            <a:r>
              <a:rPr lang="en-US" dirty="0"/>
              <a:t>For additional information please refer to the Increasing or Improving Services for Students who are Low-Income, English Learners, and Foster Youth PowerPoint at </a:t>
            </a:r>
            <a:r>
              <a:rPr lang="en-US" dirty="0">
                <a:solidFill>
                  <a:srgbClr val="1704A0"/>
                </a:solidFill>
                <a:hlinkClick r:id="rId2" tooltip="Increasing or Improving Services for Students who are Low-Income, English Learners, and Foster Youth PowerPoint">
                  <a:extLst>
                    <a:ext uri="{A12FA001-AC4F-418D-AE19-62706E023703}">
                      <ahyp:hlinkClr xmlns:ahyp="http://schemas.microsoft.com/office/drawing/2018/hyperlinkcolor" val="tx"/>
                    </a:ext>
                  </a:extLst>
                </a:hlinkClick>
              </a:rPr>
              <a:t>https://www.cde.ca.gov/fg/aa/lc/documents/thurs3incrorimpr.pptx</a:t>
            </a:r>
            <a:r>
              <a:rPr lang="en-US" dirty="0"/>
              <a:t> </a:t>
            </a:r>
          </a:p>
        </p:txBody>
      </p:sp>
      <p:sp>
        <p:nvSpPr>
          <p:cNvPr id="4" name="Slide Number Placeholder 3">
            <a:extLst>
              <a:ext uri="{FF2B5EF4-FFF2-40B4-BE49-F238E27FC236}">
                <a16:creationId xmlns:a16="http://schemas.microsoft.com/office/drawing/2014/main" id="{45ECC586-567C-4439-94B6-0DD37296BEB4}"/>
              </a:ext>
            </a:extLst>
          </p:cNvPr>
          <p:cNvSpPr>
            <a:spLocks noGrp="1"/>
          </p:cNvSpPr>
          <p:nvPr>
            <p:ph type="sldNum" sz="quarter" idx="12"/>
          </p:nvPr>
        </p:nvSpPr>
        <p:spPr/>
        <p:txBody>
          <a:bodyPr/>
          <a:lstStyle/>
          <a:p>
            <a:fld id="{1E47FE53-EBF0-4DA7-9D9D-CC1C3A20F3CB}" type="slidenum">
              <a:rPr lang="en-US" smtClean="0"/>
              <a:t>75</a:t>
            </a:fld>
            <a:endParaRPr lang="en-US"/>
          </a:p>
        </p:txBody>
      </p:sp>
    </p:spTree>
    <p:extLst>
      <p:ext uri="{BB962C8B-B14F-4D97-AF65-F5344CB8AC3E}">
        <p14:creationId xmlns:p14="http://schemas.microsoft.com/office/powerpoint/2010/main" val="14729485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84F408-4929-443B-8EFF-1D13FBD78E1E}"/>
              </a:ext>
            </a:extLst>
          </p:cNvPr>
          <p:cNvSpPr>
            <a:spLocks noGrp="1"/>
          </p:cNvSpPr>
          <p:nvPr>
            <p:ph type="title"/>
          </p:nvPr>
        </p:nvSpPr>
        <p:spPr/>
        <p:txBody>
          <a:bodyPr/>
          <a:lstStyle/>
          <a:p>
            <a:r>
              <a:rPr lang="en-US" dirty="0"/>
              <a:t>Closing Thoughts</a:t>
            </a:r>
          </a:p>
        </p:txBody>
      </p:sp>
      <p:sp>
        <p:nvSpPr>
          <p:cNvPr id="5" name="Slide Number Placeholder 4">
            <a:extLst>
              <a:ext uri="{FF2B5EF4-FFF2-40B4-BE49-F238E27FC236}">
                <a16:creationId xmlns:a16="http://schemas.microsoft.com/office/drawing/2014/main" id="{40036106-F36D-495E-9991-EC4D8397486F}"/>
              </a:ext>
            </a:extLst>
          </p:cNvPr>
          <p:cNvSpPr>
            <a:spLocks noGrp="1"/>
          </p:cNvSpPr>
          <p:nvPr>
            <p:ph type="sldNum" sz="quarter" idx="12"/>
          </p:nvPr>
        </p:nvSpPr>
        <p:spPr/>
        <p:txBody>
          <a:bodyPr/>
          <a:lstStyle/>
          <a:p>
            <a:fld id="{1E47FE53-EBF0-4DA7-9D9D-CC1C3A20F3CB}" type="slidenum">
              <a:rPr lang="en-US" smtClean="0"/>
              <a:t>76</a:t>
            </a:fld>
            <a:endParaRPr lang="en-US"/>
          </a:p>
        </p:txBody>
      </p:sp>
    </p:spTree>
    <p:extLst>
      <p:ext uri="{BB962C8B-B14F-4D97-AF65-F5344CB8AC3E}">
        <p14:creationId xmlns:p14="http://schemas.microsoft.com/office/powerpoint/2010/main" val="20594830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21BD3E4-5A42-4C09-9BED-9B7EBFB652A5}"/>
              </a:ext>
            </a:extLst>
          </p:cNvPr>
          <p:cNvSpPr>
            <a:spLocks noGrp="1"/>
          </p:cNvSpPr>
          <p:nvPr>
            <p:ph type="title"/>
          </p:nvPr>
        </p:nvSpPr>
        <p:spPr/>
        <p:txBody>
          <a:bodyPr/>
          <a:lstStyle/>
          <a:p>
            <a:r>
              <a:rPr lang="en-US" dirty="0"/>
              <a:t>The Through-line</a:t>
            </a:r>
          </a:p>
        </p:txBody>
      </p:sp>
      <p:pic>
        <p:nvPicPr>
          <p:cNvPr id="3" name="Picture 2" descr="See Addendum 1 for descriptive text">
            <a:extLst>
              <a:ext uri="{FF2B5EF4-FFF2-40B4-BE49-F238E27FC236}">
                <a16:creationId xmlns:a16="http://schemas.microsoft.com/office/drawing/2014/main" id="{742FDBAD-88A4-4D10-8817-E9F6BAD49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429" y="1737360"/>
            <a:ext cx="11693141" cy="4011516"/>
          </a:xfrm>
          <a:prstGeom prst="rect">
            <a:avLst/>
          </a:prstGeom>
        </p:spPr>
      </p:pic>
      <p:sp>
        <p:nvSpPr>
          <p:cNvPr id="4" name="TextBox 3">
            <a:extLst>
              <a:ext uri="{FF2B5EF4-FFF2-40B4-BE49-F238E27FC236}">
                <a16:creationId xmlns:a16="http://schemas.microsoft.com/office/drawing/2014/main" id="{DDD824C9-AF39-4D7F-B9D6-FF1413EF7872}"/>
              </a:ext>
            </a:extLst>
          </p:cNvPr>
          <p:cNvSpPr txBox="1"/>
          <p:nvPr/>
        </p:nvSpPr>
        <p:spPr>
          <a:xfrm>
            <a:off x="378371" y="5801710"/>
            <a:ext cx="5391807" cy="461665"/>
          </a:xfrm>
          <a:prstGeom prst="rect">
            <a:avLst/>
          </a:prstGeom>
          <a:noFill/>
        </p:spPr>
        <p:txBody>
          <a:bodyPr wrap="square" rtlCol="0">
            <a:spAutoFit/>
          </a:bodyPr>
          <a:lstStyle/>
          <a:p>
            <a:r>
              <a:rPr lang="en-US" sz="2400" dirty="0"/>
              <a:t>*See </a:t>
            </a:r>
            <a:r>
              <a:rPr lang="en-US" sz="2400" dirty="0">
                <a:solidFill>
                  <a:srgbClr val="1704A0"/>
                </a:solidFill>
                <a:hlinkClick r:id="rId4" action="ppaction://hlinksldjump">
                  <a:extLst>
                    <a:ext uri="{A12FA001-AC4F-418D-AE19-62706E023703}">
                      <ahyp:hlinkClr xmlns:ahyp="http://schemas.microsoft.com/office/drawing/2018/hyperlinkcolor" val="tx"/>
                    </a:ext>
                  </a:extLst>
                </a:hlinkClick>
              </a:rPr>
              <a:t>Addendum 1</a:t>
            </a:r>
            <a:r>
              <a:rPr lang="en-US" sz="2400" dirty="0"/>
              <a:t> for descriptive text</a:t>
            </a:r>
          </a:p>
        </p:txBody>
      </p:sp>
      <p:sp>
        <p:nvSpPr>
          <p:cNvPr id="7" name="Slide Number Placeholder 6">
            <a:extLst>
              <a:ext uri="{FF2B5EF4-FFF2-40B4-BE49-F238E27FC236}">
                <a16:creationId xmlns:a16="http://schemas.microsoft.com/office/drawing/2014/main" id="{7F7E2F0C-CB31-4944-981F-ABF824D7FB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7FE53-EBF0-4DA7-9D9D-CC1C3A20F3CB}" type="slidenum">
              <a:rPr kumimoji="0" lang="en-US"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5770028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6" name="Google Shape;56;p13"/>
          <p:cNvSpPr txBox="1">
            <a:spLocks noGrp="1"/>
          </p:cNvSpPr>
          <p:nvPr>
            <p:ph type="title"/>
          </p:nvPr>
        </p:nvSpPr>
        <p:spPr/>
        <p:txBody>
          <a:bodyPr/>
          <a:lstStyle/>
          <a:p>
            <a:r>
              <a:rPr lang="en-US" dirty="0"/>
              <a:t>Primary Beneficiaries: Students</a:t>
            </a:r>
          </a:p>
        </p:txBody>
      </p:sp>
      <p:sp>
        <p:nvSpPr>
          <p:cNvPr id="6" name="Content Placeholder 5">
            <a:extLst>
              <a:ext uri="{FF2B5EF4-FFF2-40B4-BE49-F238E27FC236}">
                <a16:creationId xmlns:a16="http://schemas.microsoft.com/office/drawing/2014/main" id="{F1359F21-E1E0-4A61-B851-7CB02E3A0D71}"/>
              </a:ext>
            </a:extLst>
          </p:cNvPr>
          <p:cNvSpPr>
            <a:spLocks noGrp="1"/>
          </p:cNvSpPr>
          <p:nvPr>
            <p:ph sz="half" idx="1"/>
          </p:nvPr>
        </p:nvSpPr>
        <p:spPr/>
        <p:txBody>
          <a:bodyPr>
            <a:normAutofit/>
          </a:bodyPr>
          <a:lstStyle/>
          <a:p>
            <a:r>
              <a:rPr lang="en-US" dirty="0"/>
              <a:t>Continuous Improvement seeks to achieve better results </a:t>
            </a:r>
          </a:p>
          <a:p>
            <a:r>
              <a:rPr lang="en-US" dirty="0"/>
              <a:t>Compliance documents those results</a:t>
            </a:r>
          </a:p>
          <a:p>
            <a:r>
              <a:rPr lang="en-US" dirty="0"/>
              <a:t>Compliance is not about executing a process without deviations</a:t>
            </a:r>
          </a:p>
        </p:txBody>
      </p:sp>
      <p:pic>
        <p:nvPicPr>
          <p:cNvPr id="8" name="Content Placeholder 7" descr="Aerial view of a baseball field from home plate looking out to the rest of the field.">
            <a:extLst>
              <a:ext uri="{FF2B5EF4-FFF2-40B4-BE49-F238E27FC236}">
                <a16:creationId xmlns:a16="http://schemas.microsoft.com/office/drawing/2014/main" id="{253A05FC-15AC-48C9-BA10-6AA5647E2242}"/>
              </a:ext>
            </a:extLst>
          </p:cNvPr>
          <p:cNvPicPr>
            <a:picLocks noGrp="1" noChangeAspect="1"/>
          </p:cNvPicPr>
          <p:nvPr>
            <p:ph sz="half" idx="2"/>
          </p:nvPr>
        </p:nvPicPr>
        <p:blipFill>
          <a:blip r:embed="rId3"/>
          <a:stretch>
            <a:fillRect/>
          </a:stretch>
        </p:blipFill>
        <p:spPr>
          <a:xfrm>
            <a:off x="6218238" y="2152634"/>
            <a:ext cx="4937125" cy="3775108"/>
          </a:xfrm>
          <a:prstGeom prst="rect">
            <a:avLst/>
          </a:prstGeom>
        </p:spPr>
      </p:pic>
      <p:sp>
        <p:nvSpPr>
          <p:cNvPr id="2" name="Slide Number Placeholder 1">
            <a:extLst>
              <a:ext uri="{FF2B5EF4-FFF2-40B4-BE49-F238E27FC236}">
                <a16:creationId xmlns:a16="http://schemas.microsoft.com/office/drawing/2014/main" id="{C9296091-D9AC-4EA3-99C4-0BF7F3F0CDDD}"/>
              </a:ext>
            </a:extLst>
          </p:cNvPr>
          <p:cNvSpPr>
            <a:spLocks noGrp="1"/>
          </p:cNvSpPr>
          <p:nvPr>
            <p:ph type="sldNum" sz="quarter" idx="12"/>
          </p:nvPr>
        </p:nvSpPr>
        <p:spPr/>
        <p:txBody>
          <a:bodyPr/>
          <a:lstStyle/>
          <a:p>
            <a:fld id="{1E47FE53-EBF0-4DA7-9D9D-CC1C3A20F3CB}" type="slidenum">
              <a:rPr lang="en-US" smtClean="0"/>
              <a:t>78</a:t>
            </a:fld>
            <a:endParaRPr lang="en-US"/>
          </a:p>
        </p:txBody>
      </p:sp>
    </p:spTree>
    <p:extLst>
      <p:ext uri="{BB962C8B-B14F-4D97-AF65-F5344CB8AC3E}">
        <p14:creationId xmlns:p14="http://schemas.microsoft.com/office/powerpoint/2010/main" val="38334588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b365715933_1_19"/>
          <p:cNvSpPr txBox="1">
            <a:spLocks noGrp="1"/>
          </p:cNvSpPr>
          <p:nvPr>
            <p:ph type="title"/>
          </p:nvPr>
        </p:nvSpPr>
        <p:spPr/>
        <p:txBody>
          <a:bodyPr/>
          <a:lstStyle/>
          <a:p>
            <a:pPr lvl="0"/>
            <a:r>
              <a:rPr lang="en-US" dirty="0"/>
              <a:t>Upcoming Webinars</a:t>
            </a:r>
          </a:p>
        </p:txBody>
      </p:sp>
      <p:sp>
        <p:nvSpPr>
          <p:cNvPr id="323" name="Google Shape;323;gb365715933_1_19"/>
          <p:cNvSpPr txBox="1">
            <a:spLocks noGrp="1"/>
          </p:cNvSpPr>
          <p:nvPr>
            <p:ph type="body" idx="1"/>
          </p:nvPr>
        </p:nvSpPr>
        <p:spPr/>
        <p:txBody>
          <a:bodyPr/>
          <a:lstStyle/>
          <a:p>
            <a:pPr lvl="0"/>
            <a:r>
              <a:rPr lang="en-US" dirty="0"/>
              <a:t>Tuesdays @ 2</a:t>
            </a:r>
          </a:p>
        </p:txBody>
      </p:sp>
      <p:sp>
        <p:nvSpPr>
          <p:cNvPr id="2" name="Text Placeholder 1">
            <a:extLst>
              <a:ext uri="{FF2B5EF4-FFF2-40B4-BE49-F238E27FC236}">
                <a16:creationId xmlns:a16="http://schemas.microsoft.com/office/drawing/2014/main" id="{C2020C05-1451-4E9A-884B-C8C9BDB04BF5}"/>
              </a:ext>
            </a:extLst>
          </p:cNvPr>
          <p:cNvSpPr>
            <a:spLocks noGrp="1"/>
          </p:cNvSpPr>
          <p:nvPr>
            <p:ph type="body" idx="2"/>
          </p:nvPr>
        </p:nvSpPr>
        <p:spPr>
          <a:xfrm>
            <a:off x="1097280" y="2582333"/>
            <a:ext cx="4937760" cy="3701235"/>
          </a:xfrm>
        </p:spPr>
        <p:txBody>
          <a:bodyPr>
            <a:normAutofit/>
          </a:bodyPr>
          <a:lstStyle/>
          <a:p>
            <a:pPr lvl="0"/>
            <a:r>
              <a:rPr lang="en-US" sz="2600" dirty="0"/>
              <a:t>2/9: Developing Focus Goals and Maintenance Goals for the LCAP</a:t>
            </a:r>
          </a:p>
        </p:txBody>
      </p:sp>
      <p:sp>
        <p:nvSpPr>
          <p:cNvPr id="3" name="Text Placeholder 2">
            <a:extLst>
              <a:ext uri="{FF2B5EF4-FFF2-40B4-BE49-F238E27FC236}">
                <a16:creationId xmlns:a16="http://schemas.microsoft.com/office/drawing/2014/main" id="{1B62B3BC-40C3-4DB9-A219-2F551DD8FFAB}"/>
              </a:ext>
            </a:extLst>
          </p:cNvPr>
          <p:cNvSpPr>
            <a:spLocks noGrp="1"/>
          </p:cNvSpPr>
          <p:nvPr>
            <p:ph type="body" idx="3"/>
          </p:nvPr>
        </p:nvSpPr>
        <p:spPr/>
        <p:txBody>
          <a:bodyPr/>
          <a:lstStyle/>
          <a:p>
            <a:r>
              <a:rPr lang="en-US" dirty="0"/>
              <a:t>Thursdays @ 3</a:t>
            </a:r>
          </a:p>
        </p:txBody>
      </p:sp>
      <p:sp>
        <p:nvSpPr>
          <p:cNvPr id="4" name="Text Placeholder 3">
            <a:extLst>
              <a:ext uri="{FF2B5EF4-FFF2-40B4-BE49-F238E27FC236}">
                <a16:creationId xmlns:a16="http://schemas.microsoft.com/office/drawing/2014/main" id="{43C93102-AA20-4FF4-9000-C6388505DDAF}"/>
              </a:ext>
            </a:extLst>
          </p:cNvPr>
          <p:cNvSpPr>
            <a:spLocks noGrp="1"/>
          </p:cNvSpPr>
          <p:nvPr>
            <p:ph type="body" idx="4"/>
          </p:nvPr>
        </p:nvSpPr>
        <p:spPr>
          <a:xfrm>
            <a:off x="6217920" y="2582333"/>
            <a:ext cx="4937760" cy="3989063"/>
          </a:xfrm>
        </p:spPr>
        <p:txBody>
          <a:bodyPr>
            <a:normAutofit/>
          </a:bodyPr>
          <a:lstStyle/>
          <a:p>
            <a:r>
              <a:rPr lang="en-US" dirty="0"/>
              <a:t>2/4: Developing Broad Goals for the LCAP</a:t>
            </a:r>
          </a:p>
          <a:p>
            <a:r>
              <a:rPr lang="en-US" dirty="0"/>
              <a:t>2/11: The CA School Dashboard Local Indicator Process for 2021-22</a:t>
            </a:r>
          </a:p>
          <a:p>
            <a:r>
              <a:rPr lang="en-US" dirty="0"/>
              <a:t>2/18: Data and the LCAP, Part 2</a:t>
            </a:r>
          </a:p>
        </p:txBody>
      </p:sp>
      <p:sp>
        <p:nvSpPr>
          <p:cNvPr id="324" name="Google Shape;324;gb365715933_1_19"/>
          <p:cNvSpPr txBox="1">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b="0" i="0" u="none" strike="noStrike" kern="1200" cap="none" spc="0" normalizeH="0" baseline="0" noProof="0" smtClean="0">
                <a:ln>
                  <a:noFill/>
                </a:ln>
                <a:solidFill>
                  <a:srgbClr val="FFFFFF"/>
                </a:solidFill>
                <a:effectLst/>
                <a:uLnTx/>
                <a:uFillTx/>
                <a:latin typeface="Arial"/>
                <a:ea typeface="+mn-ea"/>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b="0" i="0" u="none" strike="noStrike" kern="120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3243155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8A734-5CE2-407A-BADC-DECA92031F2D}"/>
              </a:ext>
            </a:extLst>
          </p:cNvPr>
          <p:cNvSpPr>
            <a:spLocks noGrp="1"/>
          </p:cNvSpPr>
          <p:nvPr>
            <p:ph type="title"/>
          </p:nvPr>
        </p:nvSpPr>
        <p:spPr/>
        <p:txBody>
          <a:bodyPr/>
          <a:lstStyle/>
          <a:p>
            <a:r>
              <a:rPr lang="en-US" dirty="0"/>
              <a:t>Continuous Improvement and Compliance</a:t>
            </a:r>
          </a:p>
        </p:txBody>
      </p:sp>
      <p:sp>
        <p:nvSpPr>
          <p:cNvPr id="3" name="Content Placeholder 2">
            <a:extLst>
              <a:ext uri="{FF2B5EF4-FFF2-40B4-BE49-F238E27FC236}">
                <a16:creationId xmlns:a16="http://schemas.microsoft.com/office/drawing/2014/main" id="{CFA987FE-3219-48D5-8073-3A8D00EFB131}"/>
              </a:ext>
            </a:extLst>
          </p:cNvPr>
          <p:cNvSpPr>
            <a:spLocks noGrp="1"/>
          </p:cNvSpPr>
          <p:nvPr>
            <p:ph sz="half" idx="1"/>
          </p:nvPr>
        </p:nvSpPr>
        <p:spPr/>
        <p:txBody>
          <a:bodyPr>
            <a:normAutofit fontScale="92500" lnSpcReduction="10000"/>
          </a:bodyPr>
          <a:lstStyle/>
          <a:p>
            <a:r>
              <a:rPr lang="en-US" dirty="0"/>
              <a:t>Two sides of a coin: one is about achieving better results and the other is about documenting those results</a:t>
            </a:r>
          </a:p>
          <a:p>
            <a:r>
              <a:rPr lang="en-US" dirty="0"/>
              <a:t>Primary beneficiaries of compliance are the same beneficiaries of our continuous improvement efforts - students</a:t>
            </a:r>
          </a:p>
          <a:p>
            <a:r>
              <a:rPr lang="en-US" dirty="0"/>
              <a:t>Compliance is not about executing a process without deviations</a:t>
            </a:r>
          </a:p>
          <a:p>
            <a:endParaRPr lang="en-US" dirty="0"/>
          </a:p>
        </p:txBody>
      </p:sp>
      <p:pic>
        <p:nvPicPr>
          <p:cNvPr id="6" name="Content Placeholder 7" descr="Aerial view of a baseball field from home plate looking out to the rest of the field.">
            <a:extLst>
              <a:ext uri="{FF2B5EF4-FFF2-40B4-BE49-F238E27FC236}">
                <a16:creationId xmlns:a16="http://schemas.microsoft.com/office/drawing/2014/main" id="{7E47B867-7E82-4C44-ABF4-43CC9D6BB2B5}"/>
              </a:ext>
            </a:extLst>
          </p:cNvPr>
          <p:cNvPicPr>
            <a:picLocks noGrp="1" noChangeAspect="1"/>
          </p:cNvPicPr>
          <p:nvPr>
            <p:ph sz="half" idx="2"/>
          </p:nvPr>
        </p:nvPicPr>
        <p:blipFill>
          <a:blip r:embed="rId2"/>
          <a:stretch>
            <a:fillRect/>
          </a:stretch>
        </p:blipFill>
        <p:spPr>
          <a:xfrm>
            <a:off x="6218238" y="2152634"/>
            <a:ext cx="4937125" cy="3775108"/>
          </a:xfrm>
          <a:prstGeom prst="rect">
            <a:avLst/>
          </a:prstGeom>
        </p:spPr>
      </p:pic>
      <p:sp>
        <p:nvSpPr>
          <p:cNvPr id="5" name="Slide Number Placeholder 4">
            <a:extLst>
              <a:ext uri="{FF2B5EF4-FFF2-40B4-BE49-F238E27FC236}">
                <a16:creationId xmlns:a16="http://schemas.microsoft.com/office/drawing/2014/main" id="{B4F07BA7-722F-4F2C-88C4-64EE154DA26F}"/>
              </a:ext>
            </a:extLst>
          </p:cNvPr>
          <p:cNvSpPr>
            <a:spLocks noGrp="1"/>
          </p:cNvSpPr>
          <p:nvPr>
            <p:ph type="sldNum" sz="quarter" idx="12"/>
          </p:nvPr>
        </p:nvSpPr>
        <p:spPr/>
        <p:txBody>
          <a:bodyPr/>
          <a:lstStyle/>
          <a:p>
            <a:fld id="{1E47FE53-EBF0-4DA7-9D9D-CC1C3A20F3CB}" type="slidenum">
              <a:rPr lang="en-US" smtClean="0"/>
              <a:t>8</a:t>
            </a:fld>
            <a:endParaRPr lang="en-US"/>
          </a:p>
        </p:txBody>
      </p:sp>
    </p:spTree>
    <p:extLst>
      <p:ext uri="{BB962C8B-B14F-4D97-AF65-F5344CB8AC3E}">
        <p14:creationId xmlns:p14="http://schemas.microsoft.com/office/powerpoint/2010/main" val="15575716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15"/>
          <p:cNvSpPr txBox="1">
            <a:spLocks noGrp="1"/>
          </p:cNvSpPr>
          <p:nvPr>
            <p:ph type="title"/>
          </p:nvPr>
        </p:nvSpPr>
        <p:spPr/>
        <p:txBody>
          <a:bodyPr/>
          <a:lstStyle/>
          <a:p>
            <a:pPr lvl="0"/>
            <a:r>
              <a:rPr lang="en-US"/>
              <a:t>Questions</a:t>
            </a:r>
          </a:p>
        </p:txBody>
      </p:sp>
      <p:sp>
        <p:nvSpPr>
          <p:cNvPr id="4" name="Content Placeholder 3">
            <a:extLst>
              <a:ext uri="{FF2B5EF4-FFF2-40B4-BE49-F238E27FC236}">
                <a16:creationId xmlns:a16="http://schemas.microsoft.com/office/drawing/2014/main" id="{F7692C70-8E5C-4865-9ABD-AEBF6848A270}"/>
              </a:ext>
            </a:extLst>
          </p:cNvPr>
          <p:cNvSpPr>
            <a:spLocks noGrp="1"/>
          </p:cNvSpPr>
          <p:nvPr>
            <p:ph idx="1"/>
          </p:nvPr>
        </p:nvSpPr>
        <p:spPr/>
        <p:txBody>
          <a:bodyPr/>
          <a:lstStyle/>
          <a:p>
            <a:r>
              <a:rPr lang="en-US" dirty="0">
                <a:sym typeface="Arial"/>
              </a:rPr>
              <a:t>If you have any questions, please contact the Local Agency Systems Support Office at </a:t>
            </a:r>
            <a:r>
              <a:rPr lang="en-US" dirty="0">
                <a:solidFill>
                  <a:srgbClr val="1704A0"/>
                </a:solidFill>
                <a:sym typeface="Arial"/>
                <a:hlinkClick r:id="rId3" tooltip="LCFF@cde.ca.gov">
                  <a:extLst>
                    <a:ext uri="{A12FA001-AC4F-418D-AE19-62706E023703}">
                      <ahyp:hlinkClr xmlns:ahyp="http://schemas.microsoft.com/office/drawing/2018/hyperlinkcolor" val="tx"/>
                    </a:ext>
                  </a:extLst>
                </a:hlinkClick>
              </a:rPr>
              <a:t>LCFF@cde.ca.gov</a:t>
            </a:r>
            <a:r>
              <a:rPr lang="en-US" dirty="0">
                <a:sym typeface="Arial"/>
              </a:rPr>
              <a:t>  </a:t>
            </a:r>
            <a:endParaRPr lang="en-US" dirty="0"/>
          </a:p>
          <a:p>
            <a:endParaRPr lang="en-US" dirty="0">
              <a:sym typeface="Arial"/>
            </a:endParaRPr>
          </a:p>
          <a:p>
            <a:r>
              <a:rPr lang="en-US" dirty="0">
                <a:sym typeface="Arial"/>
              </a:rPr>
              <a:t>Tuesdays @ 2 webpage: </a:t>
            </a:r>
            <a:r>
              <a:rPr lang="en-US" dirty="0">
                <a:solidFill>
                  <a:srgbClr val="1704A0"/>
                </a:solidFill>
                <a:sym typeface="Arial"/>
                <a:hlinkClick r:id="rId4" tooltip="Tuesdays @ 2 webpage">
                  <a:extLst>
                    <a:ext uri="{A12FA001-AC4F-418D-AE19-62706E023703}">
                      <ahyp:hlinkClr xmlns:ahyp="http://schemas.microsoft.com/office/drawing/2018/hyperlinkcolor" val="tx"/>
                    </a:ext>
                  </a:extLst>
                </a:hlinkClick>
              </a:rPr>
              <a:t>https://www.cde.ca.gov/fg/aa/lc/tuesdaysat2.asp</a:t>
            </a:r>
            <a:r>
              <a:rPr lang="en-US" dirty="0">
                <a:sym typeface="Arial"/>
              </a:rPr>
              <a:t> </a:t>
            </a:r>
          </a:p>
          <a:p>
            <a:endParaRPr lang="en-US" dirty="0"/>
          </a:p>
        </p:txBody>
      </p:sp>
      <p:sp>
        <p:nvSpPr>
          <p:cNvPr id="686" name="Google Shape;686;p15"/>
          <p:cNvSpPr txBox="1">
            <a:spLocks noGrp="1"/>
          </p:cNvSpPr>
          <p:nvPr>
            <p:ph type="sldNum" idx="12"/>
          </p:nvPr>
        </p:nvSpPr>
        <p:spPr/>
        <p:txBody>
          <a:bodyPr/>
          <a:lstStyle/>
          <a:p>
            <a:pPr lvl="0"/>
            <a:fld id="{00000000-1234-1234-1234-123412341234}" type="slidenum">
              <a:rPr lang="en-US" smtClean="0"/>
              <a:pPr lvl="0"/>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47E05-5367-4979-9636-822C8009660C}"/>
              </a:ext>
            </a:extLst>
          </p:cNvPr>
          <p:cNvSpPr>
            <a:spLocks noGrp="1"/>
          </p:cNvSpPr>
          <p:nvPr>
            <p:ph type="title"/>
          </p:nvPr>
        </p:nvSpPr>
        <p:spPr/>
        <p:txBody>
          <a:bodyPr/>
          <a:lstStyle/>
          <a:p>
            <a:r>
              <a:rPr lang="en-US" dirty="0"/>
              <a:t>Addendum 1</a:t>
            </a:r>
          </a:p>
        </p:txBody>
      </p:sp>
      <p:sp>
        <p:nvSpPr>
          <p:cNvPr id="3" name="Content Placeholder 2">
            <a:extLst>
              <a:ext uri="{FF2B5EF4-FFF2-40B4-BE49-F238E27FC236}">
                <a16:creationId xmlns:a16="http://schemas.microsoft.com/office/drawing/2014/main" id="{50376B35-C815-48A3-8A12-85FE0CD7CC87}"/>
              </a:ext>
            </a:extLst>
          </p:cNvPr>
          <p:cNvSpPr>
            <a:spLocks noGrp="1"/>
          </p:cNvSpPr>
          <p:nvPr>
            <p:ph idx="1"/>
          </p:nvPr>
        </p:nvSpPr>
        <p:spPr/>
        <p:txBody>
          <a:bodyPr/>
          <a:lstStyle/>
          <a:p>
            <a:pPr marL="0" indent="0">
              <a:buNone/>
            </a:pPr>
            <a:r>
              <a:rPr lang="en-US" dirty="0"/>
              <a:t>A large arrow pointing from left to right with 5 colored circles (blue, aqua green, green, olive green, and brown) in the middle that illustrates how the process should be implemented in chronological order. First is “Review progress”. Second dot is “Engage stakeholders”. Third dot is “Identify Needs”. Fourth dot is “Develop a plan, remembering that there is flexibility”. Fifth dot is “Implement and monitor progress”.</a:t>
            </a:r>
          </a:p>
          <a:p>
            <a:pPr marL="0" indent="0">
              <a:buNone/>
            </a:pPr>
            <a:endParaRPr lang="en-US" dirty="0"/>
          </a:p>
        </p:txBody>
      </p:sp>
      <p:sp>
        <p:nvSpPr>
          <p:cNvPr id="4" name="Slide Number Placeholder 3">
            <a:extLst>
              <a:ext uri="{FF2B5EF4-FFF2-40B4-BE49-F238E27FC236}">
                <a16:creationId xmlns:a16="http://schemas.microsoft.com/office/drawing/2014/main" id="{40841BA2-33C4-4D7D-BAEF-FA8A1A9C0CD8}"/>
              </a:ext>
            </a:extLst>
          </p:cNvPr>
          <p:cNvSpPr>
            <a:spLocks noGrp="1"/>
          </p:cNvSpPr>
          <p:nvPr>
            <p:ph type="sldNum" sz="quarter" idx="12"/>
          </p:nvPr>
        </p:nvSpPr>
        <p:spPr/>
        <p:txBody>
          <a:bodyPr/>
          <a:lstStyle/>
          <a:p>
            <a:fld id="{1E47FE53-EBF0-4DA7-9D9D-CC1C3A20F3CB}" type="slidenum">
              <a:rPr lang="en-US" smtClean="0"/>
              <a:t>81</a:t>
            </a:fld>
            <a:endParaRPr lang="en-US"/>
          </a:p>
        </p:txBody>
      </p:sp>
    </p:spTree>
    <p:extLst>
      <p:ext uri="{BB962C8B-B14F-4D97-AF65-F5344CB8AC3E}">
        <p14:creationId xmlns:p14="http://schemas.microsoft.com/office/powerpoint/2010/main" val="3237038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6"/>
          <p:cNvSpPr txBox="1">
            <a:spLocks noGrp="1"/>
          </p:cNvSpPr>
          <p:nvPr>
            <p:ph type="title"/>
          </p:nvPr>
        </p:nvSpPr>
        <p:spPr/>
        <p:txBody>
          <a:bodyPr/>
          <a:lstStyle/>
          <a:p>
            <a:pPr lvl="0"/>
            <a:r>
              <a:rPr lang="en-US" dirty="0"/>
              <a:t>Sections of the LCAP</a:t>
            </a:r>
          </a:p>
        </p:txBody>
      </p:sp>
      <p:sp>
        <p:nvSpPr>
          <p:cNvPr id="2" name="Content Placeholder 1">
            <a:extLst>
              <a:ext uri="{FF2B5EF4-FFF2-40B4-BE49-F238E27FC236}">
                <a16:creationId xmlns:a16="http://schemas.microsoft.com/office/drawing/2014/main" id="{56A4991C-86AC-44A9-B23D-5EE02054D775}"/>
              </a:ext>
            </a:extLst>
          </p:cNvPr>
          <p:cNvSpPr>
            <a:spLocks noGrp="1"/>
          </p:cNvSpPr>
          <p:nvPr>
            <p:ph idx="1"/>
          </p:nvPr>
        </p:nvSpPr>
        <p:spPr/>
        <p:txBody>
          <a:bodyPr/>
          <a:lstStyle/>
          <a:p>
            <a:r>
              <a:rPr lang="en-US" dirty="0"/>
              <a:t>Budget Overview For Parents</a:t>
            </a:r>
          </a:p>
          <a:p>
            <a:pPr lvl="0"/>
            <a:r>
              <a:rPr lang="en-US" dirty="0"/>
              <a:t>Annual Update and Instructions (for the 2021–22 LCAP only)</a:t>
            </a:r>
          </a:p>
          <a:p>
            <a:pPr lvl="0"/>
            <a:r>
              <a:rPr lang="en-US" dirty="0"/>
              <a:t>Plan Summary</a:t>
            </a:r>
          </a:p>
          <a:p>
            <a:pPr lvl="0"/>
            <a:r>
              <a:rPr lang="en-US" dirty="0"/>
              <a:t>Stakeholder Engagement</a:t>
            </a:r>
          </a:p>
          <a:p>
            <a:pPr lvl="0"/>
            <a:r>
              <a:rPr lang="en-US" dirty="0"/>
              <a:t>Goals and Actions</a:t>
            </a:r>
          </a:p>
          <a:p>
            <a:pPr lvl="0"/>
            <a:r>
              <a:rPr lang="en-US" dirty="0"/>
              <a:t>Increased or Improved Services for Foster Youth, English Learners, and Low-Income Students</a:t>
            </a:r>
          </a:p>
          <a:p>
            <a:pPr lvl="0"/>
            <a:r>
              <a:rPr lang="en-US" dirty="0"/>
              <a:t>Expenditure Tables</a:t>
            </a:r>
          </a:p>
        </p:txBody>
      </p:sp>
      <p:sp>
        <p:nvSpPr>
          <p:cNvPr id="293" name="Google Shape;293;p6"/>
          <p:cNvSpPr txBox="1">
            <a:spLocks noGrp="1"/>
          </p:cNvSpPr>
          <p:nvPr>
            <p:ph type="sldNum" sz="quarter" idx="12"/>
          </p:nvPr>
        </p:nvSpPr>
        <p:spPr/>
        <p:txBody>
          <a:bodyPr/>
          <a:lstStyle/>
          <a:p>
            <a:pPr lvl="0"/>
            <a:fld id="{00000000-1234-1234-1234-123412341234}" type="slidenum">
              <a:rPr lang="en-US" smtClean="0"/>
              <a:pPr lvl="0"/>
              <a:t>9</a:t>
            </a:fld>
            <a:endParaRPr lang="en-US" dirty="0"/>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5817</TotalTime>
  <Words>5141</Words>
  <Application>Microsoft Office PowerPoint</Application>
  <PresentationFormat>Widescreen</PresentationFormat>
  <Paragraphs>551</Paragraphs>
  <Slides>81</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81</vt:i4>
      </vt:variant>
    </vt:vector>
  </HeadingPairs>
  <TitlesOfParts>
    <vt:vector size="89" baseType="lpstr">
      <vt:lpstr>SimSun</vt:lpstr>
      <vt:lpstr>Arial</vt:lpstr>
      <vt:lpstr>Calibri</vt:lpstr>
      <vt:lpstr>Open Sans</vt:lpstr>
      <vt:lpstr>Open Sans SemiBold</vt:lpstr>
      <vt:lpstr>Times</vt:lpstr>
      <vt:lpstr>Times New Roman</vt:lpstr>
      <vt:lpstr>Retrospect</vt:lpstr>
      <vt:lpstr>Template and Instructions</vt:lpstr>
      <vt:lpstr>Webinar Series</vt:lpstr>
      <vt:lpstr>Availability of Templates</vt:lpstr>
      <vt:lpstr>Purpose</vt:lpstr>
      <vt:lpstr>Framing the LCAP</vt:lpstr>
      <vt:lpstr>The Local Control and Accountability Plan</vt:lpstr>
      <vt:lpstr>Framing the LCAP (1)</vt:lpstr>
      <vt:lpstr>Continuous Improvement and Compliance</vt:lpstr>
      <vt:lpstr>Sections of the LCAP</vt:lpstr>
      <vt:lpstr>Reminders</vt:lpstr>
      <vt:lpstr>What Data Do We Use?</vt:lpstr>
      <vt:lpstr>Approval Criteria</vt:lpstr>
      <vt:lpstr>LCAP Process</vt:lpstr>
      <vt:lpstr>Posting Order </vt:lpstr>
      <vt:lpstr>Additional Information (1)</vt:lpstr>
      <vt:lpstr>Annual Update Template</vt:lpstr>
      <vt:lpstr>2019–20 and 2020–21 Annual Update</vt:lpstr>
      <vt:lpstr>Components</vt:lpstr>
      <vt:lpstr>2019–20: Goals</vt:lpstr>
      <vt:lpstr>2019–20: Annual Measurable Outcomes</vt:lpstr>
      <vt:lpstr>2019–20: Actions / Services</vt:lpstr>
      <vt:lpstr>2019–20: Goal Analysis (1)</vt:lpstr>
      <vt:lpstr>2019–20: Goal Analysis (2)</vt:lpstr>
      <vt:lpstr>2020–21: Action Tables</vt:lpstr>
      <vt:lpstr>2020–21: Substantive Differences </vt:lpstr>
      <vt:lpstr>2020–21: Analysis (1)</vt:lpstr>
      <vt:lpstr>2020–21: Analysis (2)</vt:lpstr>
      <vt:lpstr>2020–21: Overall Analysis (1)</vt:lpstr>
      <vt:lpstr>2020–21: Overall Analysis (2)</vt:lpstr>
      <vt:lpstr>2020–21: Overall Analysis (3)</vt:lpstr>
      <vt:lpstr>Overall Analysis of 2019–20 and 2020–21 </vt:lpstr>
      <vt:lpstr>Plan Summary</vt:lpstr>
      <vt:lpstr>Plan Summary - Purpose</vt:lpstr>
      <vt:lpstr>Plan Summary Components</vt:lpstr>
      <vt:lpstr>General Information </vt:lpstr>
      <vt:lpstr>Reflections: Successes</vt:lpstr>
      <vt:lpstr>Reflections: Identified Need</vt:lpstr>
      <vt:lpstr>LCAP Highlights</vt:lpstr>
      <vt:lpstr>CSI Summary in LCAP</vt:lpstr>
      <vt:lpstr>Stakeholder Engagement</vt:lpstr>
      <vt:lpstr>Stakeholder Engagement - Purpose</vt:lpstr>
      <vt:lpstr>Purpose (2)</vt:lpstr>
      <vt:lpstr>Summary of Stakeholder Process</vt:lpstr>
      <vt:lpstr>Summary of Feedback</vt:lpstr>
      <vt:lpstr>Description of Aspects</vt:lpstr>
      <vt:lpstr>Additional Information (2)</vt:lpstr>
      <vt:lpstr>Goals and Actions</vt:lpstr>
      <vt:lpstr>Goals and Actions - Purpose</vt:lpstr>
      <vt:lpstr>Goals and Actions - Components</vt:lpstr>
      <vt:lpstr>Description and “Why”</vt:lpstr>
      <vt:lpstr>Prioritizing LCFF Priorities/Goals</vt:lpstr>
      <vt:lpstr>Types of Goals</vt:lpstr>
      <vt:lpstr>Measuring and Reporting Results</vt:lpstr>
      <vt:lpstr>What Data Do We Use for 2021–22?</vt:lpstr>
      <vt:lpstr>Metrics and Outcomes vs Actions</vt:lpstr>
      <vt:lpstr>Actions vs Metrics and Outcomes</vt:lpstr>
      <vt:lpstr>Yearly Outcomes (1)</vt:lpstr>
      <vt:lpstr>Yearly Outcomes (2)</vt:lpstr>
      <vt:lpstr>Actions</vt:lpstr>
      <vt:lpstr>English Learner Programs in the LCAP</vt:lpstr>
      <vt:lpstr>Goal Analysis</vt:lpstr>
      <vt:lpstr>Additional Information (3)</vt:lpstr>
      <vt:lpstr>Expenditure Tables</vt:lpstr>
      <vt:lpstr>Expenditure Table Requirements</vt:lpstr>
      <vt:lpstr>The Increased or Improved Services for Foster Youth, English Learners, and Low-Income Students Section</vt:lpstr>
      <vt:lpstr>Purpose of the Section</vt:lpstr>
      <vt:lpstr>Increased or Improved Services (1)</vt:lpstr>
      <vt:lpstr>Increased or Improved Services (2)</vt:lpstr>
      <vt:lpstr>Contributing Actions</vt:lpstr>
      <vt:lpstr>Principally Directed and Effective</vt:lpstr>
      <vt:lpstr>Conclusory Statements</vt:lpstr>
      <vt:lpstr>Enrollment is not a Justification (1)</vt:lpstr>
      <vt:lpstr>Enrollment is not a Justification (2)</vt:lpstr>
      <vt:lpstr>Instructions – “Wide” Actions (1)</vt:lpstr>
      <vt:lpstr>Additional Information (4)</vt:lpstr>
      <vt:lpstr>Closing Thoughts</vt:lpstr>
      <vt:lpstr>The Through-line</vt:lpstr>
      <vt:lpstr>Primary Beneficiaries: Students</vt:lpstr>
      <vt:lpstr>Upcoming Webinars</vt:lpstr>
      <vt:lpstr>Questions</vt:lpstr>
      <vt:lpstr>Addendum 1</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Update Template and Instructions - LCFF (CA Dept of Education)</dc:title>
  <dc:subject>Webinar presentation regarding the Annual Update and instructions and the LCAP and instructions.</dc:subject>
  <dc:creator>Local Agency Systems Support Office</dc:creator>
  <cp:keywords>lcap, annual, update, instructions, local, control, accountability, plan, template</cp:keywords>
  <cp:lastModifiedBy>Susan Aglubat-Alvarez</cp:lastModifiedBy>
  <cp:revision>319</cp:revision>
  <cp:lastPrinted>2016-11-14T18:06:51Z</cp:lastPrinted>
  <dcterms:created xsi:type="dcterms:W3CDTF">2016-11-08T21:28:02Z</dcterms:created>
  <dcterms:modified xsi:type="dcterms:W3CDTF">2021-02-09T17:08:53Z</dcterms:modified>
</cp:coreProperties>
</file>