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37"/>
  </p:notesMasterIdLst>
  <p:handoutMasterIdLst>
    <p:handoutMasterId r:id="rId38"/>
  </p:handoutMasterIdLst>
  <p:sldIdLst>
    <p:sldId id="256" r:id="rId8"/>
    <p:sldId id="330" r:id="rId9"/>
    <p:sldId id="351" r:id="rId10"/>
    <p:sldId id="338" r:id="rId11"/>
    <p:sldId id="347" r:id="rId12"/>
    <p:sldId id="352" r:id="rId13"/>
    <p:sldId id="348" r:id="rId14"/>
    <p:sldId id="354" r:id="rId15"/>
    <p:sldId id="353" r:id="rId16"/>
    <p:sldId id="337" r:id="rId17"/>
    <p:sldId id="339" r:id="rId18"/>
    <p:sldId id="341" r:id="rId19"/>
    <p:sldId id="349" r:id="rId20"/>
    <p:sldId id="326" r:id="rId21"/>
    <p:sldId id="328" r:id="rId22"/>
    <p:sldId id="340" r:id="rId23"/>
    <p:sldId id="345" r:id="rId24"/>
    <p:sldId id="325" r:id="rId25"/>
    <p:sldId id="344" r:id="rId26"/>
    <p:sldId id="342" r:id="rId27"/>
    <p:sldId id="355" r:id="rId28"/>
    <p:sldId id="356" r:id="rId29"/>
    <p:sldId id="343" r:id="rId30"/>
    <p:sldId id="327" r:id="rId31"/>
    <p:sldId id="332" r:id="rId32"/>
    <p:sldId id="333" r:id="rId33"/>
    <p:sldId id="331" r:id="rId34"/>
    <p:sldId id="335" r:id="rId35"/>
    <p:sldId id="26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84" autoAdjust="0"/>
    <p:restoredTop sz="75708" autoAdjust="0"/>
  </p:normalViewPr>
  <p:slideViewPr>
    <p:cSldViewPr snapToGrid="0">
      <p:cViewPr varScale="1">
        <p:scale>
          <a:sx n="74" d="100"/>
          <a:sy n="74" d="100"/>
        </p:scale>
        <p:origin x="114"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618"/>
    </p:cViewPr>
  </p:sorterViewPr>
  <p:notesViewPr>
    <p:cSldViewPr snapToGrid="0">
      <p:cViewPr varScale="1">
        <p:scale>
          <a:sx n="75" d="100"/>
          <a:sy n="75" d="100"/>
        </p:scale>
        <p:origin x="274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microsoft.com/office/2018/10/relationships/authors" Targe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2/20/2024</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2/20/2024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1969060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dirty="0"/>
          </a:p>
        </p:txBody>
      </p:sp>
    </p:spTree>
    <p:extLst>
      <p:ext uri="{BB962C8B-B14F-4D97-AF65-F5344CB8AC3E}">
        <p14:creationId xmlns:p14="http://schemas.microsoft.com/office/powerpoint/2010/main" val="2189195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2BE69-646A-CC88-2252-F4577EE3F1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D5BA1B-1050-B43C-2A16-F560A89E14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82EE99-81B9-11B9-524D-7C67BD4A582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CDA74AE-DBD0-5879-4FDC-C5A2A5E496E4}"/>
              </a:ext>
            </a:extLst>
          </p:cNvPr>
          <p:cNvSpPr>
            <a:spLocks noGrp="1"/>
          </p:cNvSpPr>
          <p:nvPr>
            <p:ph type="sldNum" sz="quarter" idx="5"/>
          </p:nvPr>
        </p:nvSpPr>
        <p:spPr/>
        <p:txBody>
          <a:bodyPr/>
          <a:lstStyle/>
          <a:p>
            <a:fld id="{0852AC79-A108-4FDF-A0BE-96CEB0D6FF0B}" type="slidenum">
              <a:rPr lang="en-US" smtClean="0"/>
              <a:t>17</a:t>
            </a:fld>
            <a:endParaRPr lang="en-US" dirty="0"/>
          </a:p>
        </p:txBody>
      </p:sp>
    </p:spTree>
    <p:extLst>
      <p:ext uri="{BB962C8B-B14F-4D97-AF65-F5344CB8AC3E}">
        <p14:creationId xmlns:p14="http://schemas.microsoft.com/office/powerpoint/2010/main" val="2278649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2392813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DA381-643A-16A8-6164-9F7C48810D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4A7329-90E7-A6AD-D193-D0207071F2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87D085-1B10-BA18-6134-D28729C78E0F}"/>
              </a:ext>
            </a:extLst>
          </p:cNvPr>
          <p:cNvSpPr>
            <a:spLocks noGrp="1"/>
          </p:cNvSpPr>
          <p:nvPr>
            <p:ph type="body" idx="1"/>
          </p:nvPr>
        </p:nvSpPr>
        <p:spPr/>
        <p:txBody>
          <a:bodyPr/>
          <a:lstStyle/>
          <a:p>
            <a:endParaRPr lang="en-US" sz="1400" dirty="0"/>
          </a:p>
        </p:txBody>
      </p:sp>
      <p:sp>
        <p:nvSpPr>
          <p:cNvPr id="4" name="Slide Number Placeholder 3">
            <a:extLst>
              <a:ext uri="{FF2B5EF4-FFF2-40B4-BE49-F238E27FC236}">
                <a16:creationId xmlns:a16="http://schemas.microsoft.com/office/drawing/2014/main" id="{FD87734E-538D-C9DD-4352-0364FEE2CD19}"/>
              </a:ext>
            </a:extLst>
          </p:cNvPr>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47537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75A8E-5182-9134-FE91-83E9F61EB4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EEE3FE-18CF-B854-9649-0478C59F64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E4B1659-4F1F-9E59-4B02-D369D72A6826}"/>
              </a:ext>
            </a:extLst>
          </p:cNvPr>
          <p:cNvSpPr>
            <a:spLocks noGrp="1"/>
          </p:cNvSpPr>
          <p:nvPr>
            <p:ph type="body" idx="1"/>
          </p:nvPr>
        </p:nvSpPr>
        <p:spPr/>
        <p:txBody>
          <a:bodyPr/>
          <a:lstStyle/>
          <a:p>
            <a:endParaRPr lang="en-US" sz="1400" dirty="0"/>
          </a:p>
        </p:txBody>
      </p:sp>
      <p:sp>
        <p:nvSpPr>
          <p:cNvPr id="4" name="Slide Number Placeholder 3">
            <a:extLst>
              <a:ext uri="{FF2B5EF4-FFF2-40B4-BE49-F238E27FC236}">
                <a16:creationId xmlns:a16="http://schemas.microsoft.com/office/drawing/2014/main" id="{DBF05342-B3F1-D960-3053-3EEBA254E55A}"/>
              </a:ext>
            </a:extLst>
          </p:cNvPr>
          <p:cNvSpPr>
            <a:spLocks noGrp="1"/>
          </p:cNvSpPr>
          <p:nvPr>
            <p:ph type="sldNum" sz="quarter" idx="5"/>
          </p:nvPr>
        </p:nvSpPr>
        <p:spPr/>
        <p:txBody>
          <a:bodyPr/>
          <a:lstStyle/>
          <a:p>
            <a:fld id="{0852AC79-A108-4FDF-A0BE-96CEB0D6FF0B}" type="slidenum">
              <a:rPr lang="en-US" smtClean="0"/>
              <a:t>20</a:t>
            </a:fld>
            <a:endParaRPr lang="en-US" dirty="0"/>
          </a:p>
        </p:txBody>
      </p:sp>
    </p:spTree>
    <p:extLst>
      <p:ext uri="{BB962C8B-B14F-4D97-AF65-F5344CB8AC3E}">
        <p14:creationId xmlns:p14="http://schemas.microsoft.com/office/powerpoint/2010/main" val="345337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AB4A4-03BD-2985-BE84-5953492402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E06DD8-9A54-C673-2667-FC339F7FDE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07E95C-A112-488D-64AE-F7BF52058246}"/>
              </a:ext>
            </a:extLst>
          </p:cNvPr>
          <p:cNvSpPr>
            <a:spLocks noGrp="1"/>
          </p:cNvSpPr>
          <p:nvPr>
            <p:ph type="body" idx="1"/>
          </p:nvPr>
        </p:nvSpPr>
        <p:spPr/>
        <p:txBody>
          <a:bodyPr/>
          <a:lstStyle/>
          <a:p>
            <a:endParaRPr lang="en-US" sz="1400" dirty="0"/>
          </a:p>
        </p:txBody>
      </p:sp>
      <p:sp>
        <p:nvSpPr>
          <p:cNvPr id="4" name="Slide Number Placeholder 3">
            <a:extLst>
              <a:ext uri="{FF2B5EF4-FFF2-40B4-BE49-F238E27FC236}">
                <a16:creationId xmlns:a16="http://schemas.microsoft.com/office/drawing/2014/main" id="{95A2FE8F-3409-411B-86D8-0F80D7FD0A74}"/>
              </a:ext>
            </a:extLst>
          </p:cNvPr>
          <p:cNvSpPr>
            <a:spLocks noGrp="1"/>
          </p:cNvSpPr>
          <p:nvPr>
            <p:ph type="sldNum" sz="quarter" idx="5"/>
          </p:nvPr>
        </p:nvSpPr>
        <p:spPr/>
        <p:txBody>
          <a:bodyPr/>
          <a:lstStyle/>
          <a:p>
            <a:fld id="{0852AC79-A108-4FDF-A0BE-96CEB0D6FF0B}" type="slidenum">
              <a:rPr lang="en-US" smtClean="0"/>
              <a:t>21</a:t>
            </a:fld>
            <a:endParaRPr lang="en-US" dirty="0"/>
          </a:p>
        </p:txBody>
      </p:sp>
    </p:spTree>
    <p:extLst>
      <p:ext uri="{BB962C8B-B14F-4D97-AF65-F5344CB8AC3E}">
        <p14:creationId xmlns:p14="http://schemas.microsoft.com/office/powerpoint/2010/main" val="3560082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E1C59-DE6D-8748-C38A-E0242AFF09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B612AB-6A7B-86CC-ABCE-036C513841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38F942-A74D-4141-F0E1-43BACA34C87F}"/>
              </a:ext>
            </a:extLst>
          </p:cNvPr>
          <p:cNvSpPr>
            <a:spLocks noGrp="1"/>
          </p:cNvSpPr>
          <p:nvPr>
            <p:ph type="body" idx="1"/>
          </p:nvPr>
        </p:nvSpPr>
        <p:spPr/>
        <p:txBody>
          <a:bodyPr/>
          <a:lstStyle/>
          <a:p>
            <a:endParaRPr lang="en-US" sz="1400" dirty="0"/>
          </a:p>
        </p:txBody>
      </p:sp>
      <p:sp>
        <p:nvSpPr>
          <p:cNvPr id="4" name="Slide Number Placeholder 3">
            <a:extLst>
              <a:ext uri="{FF2B5EF4-FFF2-40B4-BE49-F238E27FC236}">
                <a16:creationId xmlns:a16="http://schemas.microsoft.com/office/drawing/2014/main" id="{C48B01FD-AF40-F098-B7E5-30BE9E54829B}"/>
              </a:ext>
            </a:extLst>
          </p:cNvPr>
          <p:cNvSpPr>
            <a:spLocks noGrp="1"/>
          </p:cNvSpPr>
          <p:nvPr>
            <p:ph type="sldNum" sz="quarter" idx="5"/>
          </p:nvPr>
        </p:nvSpPr>
        <p:spPr/>
        <p:txBody>
          <a:bodyPr/>
          <a:lstStyle/>
          <a:p>
            <a:fld id="{0852AC79-A108-4FDF-A0BE-96CEB0D6FF0B}" type="slidenum">
              <a:rPr lang="en-US" smtClean="0"/>
              <a:t>22</a:t>
            </a:fld>
            <a:endParaRPr lang="en-US" dirty="0"/>
          </a:p>
        </p:txBody>
      </p:sp>
    </p:spTree>
    <p:extLst>
      <p:ext uri="{BB962C8B-B14F-4D97-AF65-F5344CB8AC3E}">
        <p14:creationId xmlns:p14="http://schemas.microsoft.com/office/powerpoint/2010/main" val="2736846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836E3-4659-2654-9C56-C878170E59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7D0CCE-E819-B338-122C-1ABFAB48A2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C10058-D35A-E017-CC50-5386955BDFCE}"/>
              </a:ext>
            </a:extLst>
          </p:cNvPr>
          <p:cNvSpPr>
            <a:spLocks noGrp="1"/>
          </p:cNvSpPr>
          <p:nvPr>
            <p:ph type="body" idx="1"/>
          </p:nvPr>
        </p:nvSpPr>
        <p:spPr/>
        <p:txBody>
          <a:bodyPr/>
          <a:lstStyle/>
          <a:p>
            <a:endParaRPr lang="en-US" sz="1400" dirty="0"/>
          </a:p>
        </p:txBody>
      </p:sp>
      <p:sp>
        <p:nvSpPr>
          <p:cNvPr id="4" name="Slide Number Placeholder 3">
            <a:extLst>
              <a:ext uri="{FF2B5EF4-FFF2-40B4-BE49-F238E27FC236}">
                <a16:creationId xmlns:a16="http://schemas.microsoft.com/office/drawing/2014/main" id="{1EA268C1-B3D5-D404-116B-65B9478354FD}"/>
              </a:ext>
            </a:extLst>
          </p:cNvPr>
          <p:cNvSpPr>
            <a:spLocks noGrp="1"/>
          </p:cNvSpPr>
          <p:nvPr>
            <p:ph type="sldNum" sz="quarter" idx="5"/>
          </p:nvPr>
        </p:nvSpPr>
        <p:spPr/>
        <p:txBody>
          <a:bodyPr/>
          <a:lstStyle/>
          <a:p>
            <a:fld id="{0852AC79-A108-4FDF-A0BE-96CEB0D6FF0B}" type="slidenum">
              <a:rPr lang="en-US" smtClean="0"/>
              <a:t>23</a:t>
            </a:fld>
            <a:endParaRPr lang="en-US" dirty="0"/>
          </a:p>
        </p:txBody>
      </p:sp>
    </p:spTree>
    <p:extLst>
      <p:ext uri="{BB962C8B-B14F-4D97-AF65-F5344CB8AC3E}">
        <p14:creationId xmlns:p14="http://schemas.microsoft.com/office/powerpoint/2010/main" val="1118807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dirty="0"/>
          </a:p>
        </p:txBody>
      </p:sp>
    </p:spTree>
    <p:extLst>
      <p:ext uri="{BB962C8B-B14F-4D97-AF65-F5344CB8AC3E}">
        <p14:creationId xmlns:p14="http://schemas.microsoft.com/office/powerpoint/2010/main" val="2911068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31788"/>
            <a:ext cx="5486400" cy="3086100"/>
          </a:xfrm>
        </p:spPr>
      </p:sp>
      <p:sp>
        <p:nvSpPr>
          <p:cNvPr id="3" name="Notes Placeholder 2"/>
          <p:cNvSpPr>
            <a:spLocks noGrp="1"/>
          </p:cNvSpPr>
          <p:nvPr>
            <p:ph type="body" idx="1"/>
          </p:nvPr>
        </p:nvSpPr>
        <p:spPr>
          <a:xfrm>
            <a:off x="685800" y="3796701"/>
            <a:ext cx="5486400" cy="3600450"/>
          </a:xfrm>
        </p:spPr>
        <p:txBody>
          <a:bodyPr/>
          <a:lstStyle/>
          <a:p>
            <a:endParaRPr lang="en-US" sz="1600" dirty="0"/>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dirty="0"/>
          </a:p>
        </p:txBody>
      </p:sp>
    </p:spTree>
    <p:extLst>
      <p:ext uri="{BB962C8B-B14F-4D97-AF65-F5344CB8AC3E}">
        <p14:creationId xmlns:p14="http://schemas.microsoft.com/office/powerpoint/2010/main" val="3268649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dirty="0"/>
          </a:p>
        </p:txBody>
      </p:sp>
    </p:spTree>
    <p:extLst>
      <p:ext uri="{BB962C8B-B14F-4D97-AF65-F5344CB8AC3E}">
        <p14:creationId xmlns:p14="http://schemas.microsoft.com/office/powerpoint/2010/main" val="1302161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34975"/>
            <a:ext cx="5486400" cy="3086100"/>
          </a:xfrm>
        </p:spPr>
      </p:sp>
      <p:sp>
        <p:nvSpPr>
          <p:cNvPr id="3" name="Notes Placeholder 2"/>
          <p:cNvSpPr>
            <a:spLocks noGrp="1"/>
          </p:cNvSpPr>
          <p:nvPr>
            <p:ph type="body" idx="1"/>
          </p:nvPr>
        </p:nvSpPr>
        <p:spPr>
          <a:xfrm>
            <a:off x="685800" y="3951977"/>
            <a:ext cx="5486400" cy="3600450"/>
          </a:xfrm>
        </p:spPr>
        <p:txBody>
          <a:bodyPr/>
          <a:lstStyle/>
          <a:p>
            <a:endParaRPr lang="en-US" sz="1800" dirty="0"/>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dirty="0"/>
          </a:p>
        </p:txBody>
      </p:sp>
    </p:spTree>
    <p:extLst>
      <p:ext uri="{BB962C8B-B14F-4D97-AF65-F5344CB8AC3E}">
        <p14:creationId xmlns:p14="http://schemas.microsoft.com/office/powerpoint/2010/main" val="2970421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dirty="0"/>
          </a:p>
        </p:txBody>
      </p:sp>
    </p:spTree>
    <p:extLst>
      <p:ext uri="{BB962C8B-B14F-4D97-AF65-F5344CB8AC3E}">
        <p14:creationId xmlns:p14="http://schemas.microsoft.com/office/powerpoint/2010/main" val="2935750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dirty="0"/>
          </a:p>
        </p:txBody>
      </p:sp>
    </p:spTree>
    <p:extLst>
      <p:ext uri="{BB962C8B-B14F-4D97-AF65-F5344CB8AC3E}">
        <p14:creationId xmlns:p14="http://schemas.microsoft.com/office/powerpoint/2010/main" val="3528765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dirty="0"/>
          </a:p>
        </p:txBody>
      </p:sp>
    </p:spTree>
    <p:extLst>
      <p:ext uri="{BB962C8B-B14F-4D97-AF65-F5344CB8AC3E}">
        <p14:creationId xmlns:p14="http://schemas.microsoft.com/office/powerpoint/2010/main" val="2125366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0A399-9DCE-33D1-A9C8-687117CE84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A43DD5-8984-339E-84FE-41286C8AA5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E8790F-AAAF-490D-2294-457B90D0901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14BBDC0-F19F-8B5A-E453-26DBA0C2ED60}"/>
              </a:ext>
            </a:extLst>
          </p:cNvPr>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2912518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1F4551-9C57-59E0-514F-8BBEEDE3DA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1B0AC0-F727-42C3-1C4A-4E7CAF181D9E}"/>
              </a:ext>
            </a:extLst>
          </p:cNvPr>
          <p:cNvSpPr>
            <a:spLocks noGrp="1" noRot="1" noChangeAspect="1"/>
          </p:cNvSpPr>
          <p:nvPr>
            <p:ph type="sldImg"/>
          </p:nvPr>
        </p:nvSpPr>
        <p:spPr>
          <a:xfrm>
            <a:off x="685800" y="565150"/>
            <a:ext cx="5486400" cy="3086100"/>
          </a:xfrm>
        </p:spPr>
      </p:sp>
      <p:sp>
        <p:nvSpPr>
          <p:cNvPr id="3" name="Notes Placeholder 2">
            <a:extLst>
              <a:ext uri="{FF2B5EF4-FFF2-40B4-BE49-F238E27FC236}">
                <a16:creationId xmlns:a16="http://schemas.microsoft.com/office/drawing/2014/main" id="{E97CF656-F054-6402-1BBD-0603B843BE49}"/>
              </a:ext>
            </a:extLst>
          </p:cNvPr>
          <p:cNvSpPr>
            <a:spLocks noGrp="1"/>
          </p:cNvSpPr>
          <p:nvPr>
            <p:ph type="body" idx="1"/>
          </p:nvPr>
        </p:nvSpPr>
        <p:spPr>
          <a:xfrm>
            <a:off x="685800" y="3865712"/>
            <a:ext cx="5486400" cy="3600450"/>
          </a:xfrm>
        </p:spPr>
        <p:txBody>
          <a:bodyPr/>
          <a:lstStyle/>
          <a:p>
            <a:endParaRPr lang="en-US" dirty="0"/>
          </a:p>
        </p:txBody>
      </p:sp>
      <p:sp>
        <p:nvSpPr>
          <p:cNvPr id="4" name="Slide Number Placeholder 3">
            <a:extLst>
              <a:ext uri="{FF2B5EF4-FFF2-40B4-BE49-F238E27FC236}">
                <a16:creationId xmlns:a16="http://schemas.microsoft.com/office/drawing/2014/main" id="{8BA1FE78-5D6E-EAD0-3044-13D9178D1B0E}"/>
              </a:ext>
            </a:extLst>
          </p:cNvPr>
          <p:cNvSpPr>
            <a:spLocks noGrp="1"/>
          </p:cNvSpPr>
          <p:nvPr>
            <p:ph type="sldNum" sz="quarter" idx="5"/>
          </p:nvPr>
        </p:nvSpPr>
        <p:spPr/>
        <p:txBody>
          <a:bodyPr/>
          <a:lstStyle/>
          <a:p>
            <a:fld id="{0852AC79-A108-4FDF-A0BE-96CEB0D6FF0B}" type="slidenum">
              <a:rPr lang="en-US" smtClean="0"/>
              <a:t>4</a:t>
            </a:fld>
            <a:endParaRPr lang="en-US" dirty="0"/>
          </a:p>
        </p:txBody>
      </p:sp>
    </p:spTree>
    <p:extLst>
      <p:ext uri="{BB962C8B-B14F-4D97-AF65-F5344CB8AC3E}">
        <p14:creationId xmlns:p14="http://schemas.microsoft.com/office/powerpoint/2010/main" val="119474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dirty="0"/>
          </a:p>
        </p:txBody>
      </p:sp>
    </p:spTree>
    <p:extLst>
      <p:ext uri="{BB962C8B-B14F-4D97-AF65-F5344CB8AC3E}">
        <p14:creationId xmlns:p14="http://schemas.microsoft.com/office/powerpoint/2010/main" val="796609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dirty="0"/>
          </a:p>
        </p:txBody>
      </p:sp>
    </p:spTree>
    <p:extLst>
      <p:ext uri="{BB962C8B-B14F-4D97-AF65-F5344CB8AC3E}">
        <p14:creationId xmlns:p14="http://schemas.microsoft.com/office/powerpoint/2010/main" val="983044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975B22-FC2F-2F77-4FAF-1C95AD6C2E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986AC5-3DB8-9699-3F95-5DB11087CF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A18253C-F0D2-21FE-F999-2A42DC59865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5026997-30EA-52D0-BB30-A8D9ECDBC151}"/>
              </a:ext>
            </a:extLst>
          </p:cNvPr>
          <p:cNvSpPr>
            <a:spLocks noGrp="1"/>
          </p:cNvSpPr>
          <p:nvPr>
            <p:ph type="sldNum" sz="quarter" idx="5"/>
          </p:nvPr>
        </p:nvSpPr>
        <p:spPr/>
        <p:txBody>
          <a:bodyPr/>
          <a:lstStyle/>
          <a:p>
            <a:fld id="{0852AC79-A108-4FDF-A0BE-96CEB0D6FF0B}" type="slidenum">
              <a:rPr lang="en-US" smtClean="0"/>
              <a:t>12</a:t>
            </a:fld>
            <a:endParaRPr lang="en-US" dirty="0"/>
          </a:p>
        </p:txBody>
      </p:sp>
    </p:spTree>
    <p:extLst>
      <p:ext uri="{BB962C8B-B14F-4D97-AF65-F5344CB8AC3E}">
        <p14:creationId xmlns:p14="http://schemas.microsoft.com/office/powerpoint/2010/main" val="3895401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dirty="0"/>
          </a:p>
        </p:txBody>
      </p:sp>
    </p:spTree>
    <p:extLst>
      <p:ext uri="{BB962C8B-B14F-4D97-AF65-F5344CB8AC3E}">
        <p14:creationId xmlns:p14="http://schemas.microsoft.com/office/powerpoint/2010/main" val="75533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dirty="0"/>
          </a:p>
        </p:txBody>
      </p:sp>
    </p:spTree>
    <p:extLst>
      <p:ext uri="{BB962C8B-B14F-4D97-AF65-F5344CB8AC3E}">
        <p14:creationId xmlns:p14="http://schemas.microsoft.com/office/powerpoint/2010/main" val="3070584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cfr.gov/current/title-34/subtitle-A/part-76/subpart-G/subject-group-ECFRae39e5300d1271f/section-76.70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EDReliefFunds@cde.c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fg/cr/capexpfaqs.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cde.ca.gov/fg/cr/documents/fedfundscapitalexp.pdf" TargetMode="External"/><Relationship Id="rId3" Type="http://schemas.openxmlformats.org/officeDocument/2006/relationships/hyperlink" Target="https://www.cde.ca.gov/fg/cr/arpact.asp#esseriiiuses" TargetMode="External"/><Relationship Id="rId7" Type="http://schemas.openxmlformats.org/officeDocument/2006/relationships/hyperlink" Target="https://www.cde.ca.gov/fg/cr/capexpfaqs.asp"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 Id="rId6" Type="http://schemas.openxmlformats.org/officeDocument/2006/relationships/hyperlink" Target="https://www.cde.ca.gov/fg/cr/#capital" TargetMode="External"/><Relationship Id="rId5" Type="http://schemas.openxmlformats.org/officeDocument/2006/relationships/hyperlink" Target="https://www.cde.ca.gov/fg/cr/reportinghelp.asp#esseriii3213fundexp" TargetMode="External"/><Relationship Id="rId4" Type="http://schemas.openxmlformats.org/officeDocument/2006/relationships/hyperlink" Target="https://www.cde.ca.gov/fg/cr/esseriiifaqs.as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EDReliefFunds@CDE.c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FiscalMonitoring@cde.ca.gov" TargetMode="External"/><Relationship Id="rId5" Type="http://schemas.openxmlformats.org/officeDocument/2006/relationships/hyperlink" Target="mailto:HOMELESSED@cde.ca.gov" TargetMode="External"/><Relationship Id="rId4" Type="http://schemas.openxmlformats.org/officeDocument/2006/relationships/hyperlink" Target="mailto:ELOGrants@cde.ca.gov"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join-edrelieffunds@mlist.cde.ca.gov"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fg/cr/arpact.asp#esseriiiuses"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hyperlink" Target="https://www.cde.ca.gov/ls/he/hn/elostrategies.as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cr/esseriiifaqs.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487362" y="989693"/>
            <a:ext cx="7800070" cy="3989284"/>
          </a:xfrm>
        </p:spPr>
        <p:txBody>
          <a:bodyPr>
            <a:normAutofit/>
          </a:bodyPr>
          <a:lstStyle/>
          <a:p>
            <a:pPr algn="l">
              <a:spcBef>
                <a:spcPts val="4200"/>
              </a:spcBef>
              <a:spcAft>
                <a:spcPts val="1200"/>
              </a:spcAft>
            </a:pPr>
            <a:r>
              <a:rPr lang="en-US" sz="4000" dirty="0"/>
              <a:t>Federal Stimulus Funds: ESSER III Allowable Uses and Capital Expenditures</a:t>
            </a:r>
            <a:br>
              <a:rPr lang="en-US" sz="4000" dirty="0"/>
            </a:br>
            <a:r>
              <a:rPr lang="en-US" sz="3200" dirty="0">
                <a:latin typeface="+mn-lt"/>
              </a:rPr>
              <a:t>February 21, 2024</a:t>
            </a:r>
            <a:endParaRPr lang="en-US" sz="32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6"/>
            <a:ext cx="11887200" cy="4629068"/>
          </a:xfrm>
        </p:spPr>
        <p:txBody>
          <a:bodyPr vert="horz" lIns="91440" tIns="45720" rIns="91440" bIns="45720" rtlCol="0" anchor="t">
            <a:normAutofit lnSpcReduction="10000"/>
          </a:bodyPr>
          <a:lstStyle/>
          <a:p>
            <a:r>
              <a:rPr lang="en-US" sz="3600" dirty="0"/>
              <a:t>ARP Act Funds</a:t>
            </a:r>
          </a:p>
          <a:p>
            <a:pPr lvl="1"/>
            <a:r>
              <a:rPr lang="en-US" sz="3200" dirty="0"/>
              <a:t>Obligation Deadline: September 30, 2024</a:t>
            </a:r>
          </a:p>
          <a:p>
            <a:pPr lvl="2"/>
            <a:r>
              <a:rPr lang="en-US" sz="2400" dirty="0">
                <a:solidFill>
                  <a:schemeClr val="bg1"/>
                </a:solidFill>
              </a:rPr>
              <a:t>There is NO opportunity to extend the obligation deadline for these funds</a:t>
            </a:r>
          </a:p>
          <a:p>
            <a:pPr lvl="1"/>
            <a:r>
              <a:rPr lang="en-US" sz="3200" dirty="0"/>
              <a:t>Standard 120-Day Liquidation Deadline: January 28, 2025</a:t>
            </a:r>
          </a:p>
          <a:p>
            <a:pPr lvl="1"/>
            <a:r>
              <a:rPr lang="en-US" sz="3200" dirty="0"/>
              <a:t>Extended Liquidation Deadline (only if approved by both the California Department of Education [CDE] and U.S. Department of Education): up to March 31, 2026</a:t>
            </a:r>
          </a:p>
          <a:p>
            <a:pPr lvl="1"/>
            <a:r>
              <a:rPr lang="en-US" sz="3200" dirty="0"/>
              <a:t>CDE strongly recommends LEAs plan to obligate and liquidate funds </a:t>
            </a:r>
            <a:r>
              <a:rPr lang="en-US" sz="3200" b="1" dirty="0"/>
              <a:t>within the standard deadlines</a:t>
            </a:r>
            <a:r>
              <a:rPr lang="en-US" sz="3200" dirty="0"/>
              <a:t>, as not all requests for liquidation extensions will be approved</a:t>
            </a:r>
          </a:p>
        </p:txBody>
      </p:sp>
    </p:spTree>
    <p:extLst>
      <p:ext uri="{BB962C8B-B14F-4D97-AF65-F5344CB8AC3E}">
        <p14:creationId xmlns:p14="http://schemas.microsoft.com/office/powerpoint/2010/main" val="4083512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 – Obligation of Funds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446055"/>
            <a:ext cx="11887200" cy="5015901"/>
          </a:xfrm>
        </p:spPr>
        <p:txBody>
          <a:bodyPr vert="horz" lIns="91440" tIns="45720" rIns="91440" bIns="45720" rtlCol="0" anchor="t">
            <a:normAutofit/>
          </a:bodyPr>
          <a:lstStyle/>
          <a:p>
            <a:r>
              <a:rPr lang="en-US" sz="3600" dirty="0"/>
              <a:t>An obligation refers to orders placed for property and services, contracts and subawards made, and similar transactions that require payment</a:t>
            </a:r>
          </a:p>
          <a:p>
            <a:r>
              <a:rPr lang="en-US" sz="3600" dirty="0"/>
              <a:t>For specific information to determine when an obligation has occurred for various activities, in alignment with the federal requirements, please refer to 34 </a:t>
            </a:r>
            <a:r>
              <a:rPr lang="en-US" sz="3600" i="1" dirty="0"/>
              <a:t>CFR</a:t>
            </a:r>
            <a:r>
              <a:rPr lang="en-US" sz="3600" dirty="0"/>
              <a:t> 76.707: </a:t>
            </a:r>
            <a:r>
              <a:rPr lang="en-US" sz="3600" dirty="0">
                <a:solidFill>
                  <a:schemeClr val="accent5">
                    <a:lumMod val="40000"/>
                    <a:lumOff val="60000"/>
                  </a:schemeClr>
                </a:solidFill>
                <a:hlinkClick r:id="rId3" tooltip="eCFR 34 CFR 76.707 - When obligations are made">
                  <a:extLst>
                    <a:ext uri="{A12FA001-AC4F-418D-AE19-62706E023703}">
                      <ahyp:hlinkClr xmlns:ahyp="http://schemas.microsoft.com/office/drawing/2018/hyperlinkcolor" val="tx"/>
                    </a:ext>
                  </a:extLst>
                </a:hlinkClick>
              </a:rPr>
              <a:t>https://www.ecfr.gov/current/title-34/subtitle-A/part-76/subpart-G/subject-group-ECFRae39e5300d1271f/section-76.707</a:t>
            </a:r>
            <a:endParaRPr lang="en-US" sz="3600" dirty="0">
              <a:solidFill>
                <a:schemeClr val="accent5">
                  <a:lumMod val="40000"/>
                  <a:lumOff val="60000"/>
                </a:schemeClr>
              </a:solidFill>
            </a:endParaRPr>
          </a:p>
        </p:txBody>
      </p:sp>
    </p:spTree>
    <p:extLst>
      <p:ext uri="{BB962C8B-B14F-4D97-AF65-F5344CB8AC3E}">
        <p14:creationId xmlns:p14="http://schemas.microsoft.com/office/powerpoint/2010/main" val="569049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B81B2-6D33-DFBB-03BC-082E51E387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56D701-15DD-890D-90F6-ACD7D5C9D0D2}"/>
              </a:ext>
            </a:extLst>
          </p:cNvPr>
          <p:cNvSpPr>
            <a:spLocks noGrp="1"/>
          </p:cNvSpPr>
          <p:nvPr>
            <p:ph type="title"/>
          </p:nvPr>
        </p:nvSpPr>
        <p:spPr/>
        <p:txBody>
          <a:bodyPr/>
          <a:lstStyle/>
          <a:p>
            <a:r>
              <a:rPr lang="en-US" dirty="0"/>
              <a:t>Grant Timelines – Obligation of Funds Example</a:t>
            </a:r>
          </a:p>
        </p:txBody>
      </p:sp>
      <p:sp>
        <p:nvSpPr>
          <p:cNvPr id="3" name="Content Placeholder 2">
            <a:extLst>
              <a:ext uri="{FF2B5EF4-FFF2-40B4-BE49-F238E27FC236}">
                <a16:creationId xmlns:a16="http://schemas.microsoft.com/office/drawing/2014/main" id="{5F0B7B83-53D2-290A-81F6-994FC4076894}"/>
              </a:ext>
            </a:extLst>
          </p:cNvPr>
          <p:cNvSpPr>
            <a:spLocks noGrp="1"/>
          </p:cNvSpPr>
          <p:nvPr>
            <p:ph idx="1"/>
          </p:nvPr>
        </p:nvSpPr>
        <p:spPr>
          <a:xfrm>
            <a:off x="152400" y="1621420"/>
            <a:ext cx="11887200" cy="4491282"/>
          </a:xfrm>
        </p:spPr>
        <p:txBody>
          <a:bodyPr vert="horz" lIns="91440" tIns="45720" rIns="91440" bIns="45720" rtlCol="0" anchor="t">
            <a:normAutofit/>
          </a:bodyPr>
          <a:lstStyle/>
          <a:p>
            <a:r>
              <a:rPr lang="en-US" dirty="0"/>
              <a:t>An LEA pays for an additional school counselor with ESSER III funds to address students’ additional social-emotional needs due to the COVID-19 pandemic. The LEA has a contract with this employee for the 2024–25 school year. The LEA considers this an obligation for the entire year and continues to pay the employee’s salary through the entire standard liquidation period.</a:t>
            </a:r>
          </a:p>
          <a:p>
            <a:pPr lvl="1"/>
            <a:r>
              <a:rPr lang="en-US" sz="2400" dirty="0"/>
              <a:t>The employee’s salary after September 30, 2024, is </a:t>
            </a:r>
            <a:r>
              <a:rPr lang="en-US" sz="2400" b="1" dirty="0"/>
              <a:t>not</a:t>
            </a:r>
            <a:r>
              <a:rPr lang="en-US" sz="2400" dirty="0"/>
              <a:t> allocable to ESSER III, in accordance with 34 </a:t>
            </a:r>
            <a:r>
              <a:rPr lang="en-US" sz="2400" i="1" dirty="0"/>
              <a:t>CFR</a:t>
            </a:r>
            <a:r>
              <a:rPr lang="en-US" sz="2400" dirty="0"/>
              <a:t> 76.707</a:t>
            </a:r>
          </a:p>
        </p:txBody>
      </p:sp>
    </p:spTree>
    <p:extLst>
      <p:ext uri="{BB962C8B-B14F-4D97-AF65-F5344CB8AC3E}">
        <p14:creationId xmlns:p14="http://schemas.microsoft.com/office/powerpoint/2010/main" val="1691430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400F9-B89F-11D3-BE87-5CF636EBB604}"/>
              </a:ext>
            </a:extLst>
          </p:cNvPr>
          <p:cNvSpPr>
            <a:spLocks noGrp="1"/>
          </p:cNvSpPr>
          <p:nvPr>
            <p:ph type="title"/>
          </p:nvPr>
        </p:nvSpPr>
        <p:spPr/>
        <p:txBody>
          <a:bodyPr/>
          <a:lstStyle/>
          <a:p>
            <a:r>
              <a:rPr lang="en-US" dirty="0"/>
              <a:t>Grant Timelines – Liquidation of Funds</a:t>
            </a:r>
          </a:p>
        </p:txBody>
      </p:sp>
      <p:sp>
        <p:nvSpPr>
          <p:cNvPr id="3" name="Content Placeholder 2">
            <a:extLst>
              <a:ext uri="{FF2B5EF4-FFF2-40B4-BE49-F238E27FC236}">
                <a16:creationId xmlns:a16="http://schemas.microsoft.com/office/drawing/2014/main" id="{C1D13CB6-B038-D370-1108-81B670EB1A89}"/>
              </a:ext>
            </a:extLst>
          </p:cNvPr>
          <p:cNvSpPr>
            <a:spLocks noGrp="1"/>
          </p:cNvSpPr>
          <p:nvPr>
            <p:ph idx="1"/>
          </p:nvPr>
        </p:nvSpPr>
        <p:spPr>
          <a:xfrm>
            <a:off x="152400" y="1638300"/>
            <a:ext cx="11887200" cy="4281237"/>
          </a:xfrm>
        </p:spPr>
        <p:txBody>
          <a:bodyPr>
            <a:normAutofit/>
          </a:bodyPr>
          <a:lstStyle/>
          <a:p>
            <a:r>
              <a:rPr lang="en-US" sz="4000" dirty="0">
                <a:ea typeface="Calibri" panose="020F0502020204030204" pitchFamily="34" charset="0"/>
              </a:rPr>
              <a:t>Liquidation refers to the draw down and expenditure of funds for obligations incurred during the grant’s legal obligation period</a:t>
            </a:r>
          </a:p>
          <a:p>
            <a:pPr lvl="1"/>
            <a:r>
              <a:rPr lang="en-US" sz="3600" dirty="0"/>
              <a:t>Applicable activities completed (goods and services received)</a:t>
            </a:r>
          </a:p>
          <a:p>
            <a:pPr lvl="1"/>
            <a:r>
              <a:rPr lang="en-US" sz="3600" dirty="0"/>
              <a:t>Applicable payments made</a:t>
            </a:r>
          </a:p>
          <a:p>
            <a:pPr lvl="1"/>
            <a:r>
              <a:rPr lang="en-US" sz="3600" dirty="0">
                <a:effectLst/>
                <a:ea typeface="Calibri" panose="020F0502020204030204" pitchFamily="34" charset="0"/>
              </a:rPr>
              <a:t>All accounting completed</a:t>
            </a:r>
          </a:p>
        </p:txBody>
      </p:sp>
    </p:spTree>
    <p:extLst>
      <p:ext uri="{BB962C8B-B14F-4D97-AF65-F5344CB8AC3E}">
        <p14:creationId xmlns:p14="http://schemas.microsoft.com/office/powerpoint/2010/main" val="702772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089E-E801-4A47-8BF3-C3EDD7888026}"/>
              </a:ext>
            </a:extLst>
          </p:cNvPr>
          <p:cNvSpPr>
            <a:spLocks noGrp="1"/>
          </p:cNvSpPr>
          <p:nvPr>
            <p:ph type="title"/>
          </p:nvPr>
        </p:nvSpPr>
        <p:spPr/>
        <p:txBody>
          <a:bodyPr/>
          <a:lstStyle/>
          <a:p>
            <a:r>
              <a:rPr lang="en-US" dirty="0"/>
              <a:t>What else should we be aware of? – Grant Timelines</a:t>
            </a:r>
          </a:p>
        </p:txBody>
      </p:sp>
      <p:sp>
        <p:nvSpPr>
          <p:cNvPr id="3" name="Content Placeholder 2">
            <a:extLst>
              <a:ext uri="{FF2B5EF4-FFF2-40B4-BE49-F238E27FC236}">
                <a16:creationId xmlns:a16="http://schemas.microsoft.com/office/drawing/2014/main" id="{1216B4B4-3D8E-44EB-8D03-7ABE878A5B24}"/>
              </a:ext>
            </a:extLst>
          </p:cNvPr>
          <p:cNvSpPr>
            <a:spLocks noGrp="1"/>
          </p:cNvSpPr>
          <p:nvPr>
            <p:ph idx="1"/>
          </p:nvPr>
        </p:nvSpPr>
        <p:spPr>
          <a:xfrm>
            <a:off x="152400" y="1638300"/>
            <a:ext cx="11887200" cy="4561778"/>
          </a:xfrm>
        </p:spPr>
        <p:txBody>
          <a:bodyPr>
            <a:normAutofit fontScale="92500" lnSpcReduction="10000"/>
          </a:bodyPr>
          <a:lstStyle/>
          <a:p>
            <a:r>
              <a:rPr lang="en-US" sz="3600" dirty="0"/>
              <a:t>In accordance with 2 </a:t>
            </a:r>
            <a:r>
              <a:rPr lang="en-US" sz="3600" i="1" dirty="0"/>
              <a:t>CFR</a:t>
            </a:r>
            <a:r>
              <a:rPr lang="en-US" sz="3600" dirty="0"/>
              <a:t> 200.403(h), “costs must be incurred during the approved budget period” for the applicable fund source.</a:t>
            </a:r>
          </a:p>
          <a:p>
            <a:pPr lvl="1"/>
            <a:r>
              <a:rPr lang="en-US" sz="3200" dirty="0"/>
              <a:t>LEAs must ensure that activities </a:t>
            </a:r>
            <a:r>
              <a:rPr lang="en-US" sz="3200" i="1" dirty="0"/>
              <a:t>even partially </a:t>
            </a:r>
            <a:r>
              <a:rPr lang="en-US" sz="3200" dirty="0"/>
              <a:t>funded through federal funds are </a:t>
            </a:r>
            <a:r>
              <a:rPr lang="en-US" sz="3200" i="1" dirty="0"/>
              <a:t>fully</a:t>
            </a:r>
            <a:r>
              <a:rPr lang="en-US" sz="3200" dirty="0"/>
              <a:t> completed within the applicable grant timeline.</a:t>
            </a:r>
            <a:endParaRPr lang="en-US" dirty="0"/>
          </a:p>
          <a:p>
            <a:r>
              <a:rPr lang="en-US" dirty="0"/>
              <a:t>Licenses/subscriptions/contracts for services that extend beyond the grant period are not allowed</a:t>
            </a:r>
          </a:p>
          <a:p>
            <a:r>
              <a:rPr lang="en-US" dirty="0"/>
              <a:t>The full scope of a facilities project must be completed within the grant period if these funds contribute even partially</a:t>
            </a:r>
          </a:p>
        </p:txBody>
      </p:sp>
    </p:spTree>
    <p:extLst>
      <p:ext uri="{BB962C8B-B14F-4D97-AF65-F5344CB8AC3E}">
        <p14:creationId xmlns:p14="http://schemas.microsoft.com/office/powerpoint/2010/main" val="2917968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 – Liquidation of Funds Example (1)</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702727"/>
            <a:ext cx="11887200" cy="4409313"/>
          </a:xfrm>
        </p:spPr>
        <p:txBody>
          <a:bodyPr vert="horz" lIns="91440" tIns="45720" rIns="91440" bIns="45720" rtlCol="0" anchor="t">
            <a:normAutofit/>
          </a:bodyPr>
          <a:lstStyle/>
          <a:p>
            <a:r>
              <a:rPr lang="en-US" sz="3600" dirty="0"/>
              <a:t>An LEA pre-pays for a five year subscription for data analysis software to support efforts to address the impact of lost instructional time on academic success using ESSER III funds. The subscription is purchased on August 1, 2023, and is active August 1, 2023 – July 31, 2027.</a:t>
            </a:r>
          </a:p>
          <a:p>
            <a:pPr lvl="1"/>
            <a:r>
              <a:rPr lang="en-US" dirty="0"/>
              <a:t>Not allocable to ESSER III</a:t>
            </a:r>
          </a:p>
        </p:txBody>
      </p:sp>
    </p:spTree>
    <p:extLst>
      <p:ext uri="{BB962C8B-B14F-4D97-AF65-F5344CB8AC3E}">
        <p14:creationId xmlns:p14="http://schemas.microsoft.com/office/powerpoint/2010/main" val="2737387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Grant Timelines – Liquidation of Funds Example (2)</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542308"/>
            <a:ext cx="11887200" cy="4569734"/>
          </a:xfrm>
        </p:spPr>
        <p:txBody>
          <a:bodyPr vert="horz" lIns="91440" tIns="45720" rIns="91440" bIns="45720" rtlCol="0" anchor="t">
            <a:normAutofit/>
          </a:bodyPr>
          <a:lstStyle/>
          <a:p>
            <a:r>
              <a:rPr lang="en-US" sz="3000" dirty="0"/>
              <a:t>An LEA applies for and receives pre-approval to enter into a contract to build shade structures throughout the LEA, using ESSER III funds for the equipment and installation. The LEA enters into the obligation as of December 2023. The full contracted scope isn’t scheduled to be completed until July of 2025. The LEA charges the expenditures that occurred through September 30, 2024, to ESSER III and charges the remaining balance to unrestricted funds.</a:t>
            </a:r>
          </a:p>
          <a:p>
            <a:pPr lvl="1"/>
            <a:r>
              <a:rPr lang="en-US" dirty="0"/>
              <a:t>Not allocable to ESSER III</a:t>
            </a:r>
          </a:p>
        </p:txBody>
      </p:sp>
    </p:spTree>
    <p:extLst>
      <p:ext uri="{BB962C8B-B14F-4D97-AF65-F5344CB8AC3E}">
        <p14:creationId xmlns:p14="http://schemas.microsoft.com/office/powerpoint/2010/main" val="198633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B8A9E-B5F5-3E23-A451-393A30B9E5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BEB636-0D53-17E8-CC83-B775121B94FA}"/>
              </a:ext>
            </a:extLst>
          </p:cNvPr>
          <p:cNvSpPr>
            <a:spLocks noGrp="1"/>
          </p:cNvSpPr>
          <p:nvPr>
            <p:ph type="title"/>
          </p:nvPr>
        </p:nvSpPr>
        <p:spPr/>
        <p:txBody>
          <a:bodyPr/>
          <a:lstStyle/>
          <a:p>
            <a:r>
              <a:rPr lang="en-US" dirty="0"/>
              <a:t>Grant Timelines – Liquidation of Funds Example (3)</a:t>
            </a:r>
          </a:p>
        </p:txBody>
      </p:sp>
      <p:sp>
        <p:nvSpPr>
          <p:cNvPr id="3" name="Content Placeholder 2">
            <a:extLst>
              <a:ext uri="{FF2B5EF4-FFF2-40B4-BE49-F238E27FC236}">
                <a16:creationId xmlns:a16="http://schemas.microsoft.com/office/drawing/2014/main" id="{7EA6FEFC-C3DE-4364-2187-3789358224CB}"/>
              </a:ext>
            </a:extLst>
          </p:cNvPr>
          <p:cNvSpPr>
            <a:spLocks noGrp="1"/>
          </p:cNvSpPr>
          <p:nvPr>
            <p:ph idx="1"/>
          </p:nvPr>
        </p:nvSpPr>
        <p:spPr>
          <a:xfrm>
            <a:off x="152400" y="1622518"/>
            <a:ext cx="11887200" cy="4473482"/>
          </a:xfrm>
        </p:spPr>
        <p:txBody>
          <a:bodyPr vert="horz" lIns="91440" tIns="45720" rIns="91440" bIns="45720" rtlCol="0" anchor="t">
            <a:normAutofit/>
          </a:bodyPr>
          <a:lstStyle/>
          <a:p>
            <a:r>
              <a:rPr lang="en-US" sz="3000" dirty="0"/>
              <a:t>An LEA applies for and receives pre-approval to enter into a contract to replace HVAC systems in a school building, using ESSER III funds for the equipment and installation. The LEA enters into the obligation with a signed contract as of December 2023. The project is scheduled to be completed October 31, 2024. All work and close out activities are completed and expenditures for this project are paid to the contractor by January 15, 2025. The LEA charges the entire project to ESSER III.</a:t>
            </a:r>
          </a:p>
          <a:p>
            <a:pPr lvl="1"/>
            <a:r>
              <a:rPr lang="en-US" dirty="0"/>
              <a:t>Likely allocable to ESSER III</a:t>
            </a:r>
          </a:p>
        </p:txBody>
      </p:sp>
    </p:spTree>
    <p:extLst>
      <p:ext uri="{BB962C8B-B14F-4D97-AF65-F5344CB8AC3E}">
        <p14:creationId xmlns:p14="http://schemas.microsoft.com/office/powerpoint/2010/main" val="3933502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53D4-E827-EEF8-9789-C0160A380F9D}"/>
              </a:ext>
            </a:extLst>
          </p:cNvPr>
          <p:cNvSpPr>
            <a:spLocks noGrp="1"/>
          </p:cNvSpPr>
          <p:nvPr>
            <p:ph type="title"/>
          </p:nvPr>
        </p:nvSpPr>
        <p:spPr/>
        <p:txBody>
          <a:bodyPr/>
          <a:lstStyle/>
          <a:p>
            <a:r>
              <a:rPr lang="en-US" dirty="0"/>
              <a:t>When do I need to submit a Capital Expenditure Pre-Approval Application?</a:t>
            </a:r>
          </a:p>
        </p:txBody>
      </p:sp>
      <p:sp>
        <p:nvSpPr>
          <p:cNvPr id="3" name="Content Placeholder 2">
            <a:extLst>
              <a:ext uri="{FF2B5EF4-FFF2-40B4-BE49-F238E27FC236}">
                <a16:creationId xmlns:a16="http://schemas.microsoft.com/office/drawing/2014/main" id="{AC3574CD-2F4E-6CA2-DC59-9ED73B10833E}"/>
              </a:ext>
            </a:extLst>
          </p:cNvPr>
          <p:cNvSpPr>
            <a:spLocks noGrp="1"/>
          </p:cNvSpPr>
          <p:nvPr>
            <p:ph idx="1"/>
          </p:nvPr>
        </p:nvSpPr>
        <p:spPr>
          <a:xfrm>
            <a:off x="152400" y="1638301"/>
            <a:ext cx="11887200" cy="4583206"/>
          </a:xfrm>
        </p:spPr>
        <p:txBody>
          <a:bodyPr>
            <a:normAutofit lnSpcReduction="10000"/>
          </a:bodyPr>
          <a:lstStyle/>
          <a:p>
            <a:r>
              <a:rPr lang="en-US" dirty="0"/>
              <a:t>ESSER and GEER funds require prior approval for the single unit (or several items that make up a unit) purchases of $5,000 or more (as do federal funds generally, in alignment with 2 </a:t>
            </a:r>
            <a:r>
              <a:rPr lang="en-US" i="1" dirty="0"/>
              <a:t>CFR</a:t>
            </a:r>
            <a:r>
              <a:rPr lang="en-US" dirty="0"/>
              <a:t> 200.439) for:</a:t>
            </a:r>
          </a:p>
          <a:p>
            <a:pPr lvl="1"/>
            <a:r>
              <a:rPr lang="en-US" dirty="0"/>
              <a:t>General purpose equipment</a:t>
            </a:r>
          </a:p>
          <a:p>
            <a:pPr lvl="1"/>
            <a:r>
              <a:rPr lang="en-US" dirty="0"/>
              <a:t>Buildings</a:t>
            </a:r>
          </a:p>
          <a:p>
            <a:pPr lvl="1"/>
            <a:r>
              <a:rPr lang="en-US" dirty="0"/>
              <a:t>Land</a:t>
            </a:r>
          </a:p>
          <a:p>
            <a:pPr lvl="1"/>
            <a:r>
              <a:rPr lang="en-US" dirty="0"/>
              <a:t>Material improvements</a:t>
            </a:r>
          </a:p>
          <a:p>
            <a:r>
              <a:rPr lang="en-US" dirty="0"/>
              <a:t>Costs may include ancillary expenses such as design costs, new electrical circuit for the item, and other related fees</a:t>
            </a:r>
          </a:p>
        </p:txBody>
      </p:sp>
    </p:spTree>
    <p:extLst>
      <p:ext uri="{BB962C8B-B14F-4D97-AF65-F5344CB8AC3E}">
        <p14:creationId xmlns:p14="http://schemas.microsoft.com/office/powerpoint/2010/main" val="2991209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0CBF7-3502-719F-C3F4-1713D627FA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66BD7B-870A-D91B-7660-1CE1B6936687}"/>
              </a:ext>
            </a:extLst>
          </p:cNvPr>
          <p:cNvSpPr>
            <a:spLocks noGrp="1"/>
          </p:cNvSpPr>
          <p:nvPr>
            <p:ph type="title"/>
          </p:nvPr>
        </p:nvSpPr>
        <p:spPr/>
        <p:txBody>
          <a:bodyPr/>
          <a:lstStyle/>
          <a:p>
            <a:r>
              <a:rPr lang="en-US" dirty="0"/>
              <a:t>Why has the Capital Expenditure Pre-Approval Application been revised?</a:t>
            </a:r>
          </a:p>
        </p:txBody>
      </p:sp>
      <p:sp>
        <p:nvSpPr>
          <p:cNvPr id="3" name="Content Placeholder 2">
            <a:extLst>
              <a:ext uri="{FF2B5EF4-FFF2-40B4-BE49-F238E27FC236}">
                <a16:creationId xmlns:a16="http://schemas.microsoft.com/office/drawing/2014/main" id="{6ED65B66-BADB-82AD-FCAA-B6D685BC8943}"/>
              </a:ext>
            </a:extLst>
          </p:cNvPr>
          <p:cNvSpPr>
            <a:spLocks noGrp="1"/>
          </p:cNvSpPr>
          <p:nvPr>
            <p:ph idx="1"/>
          </p:nvPr>
        </p:nvSpPr>
        <p:spPr>
          <a:xfrm>
            <a:off x="152400" y="1638301"/>
            <a:ext cx="11887200" cy="4583206"/>
          </a:xfrm>
        </p:spPr>
        <p:txBody>
          <a:bodyPr>
            <a:normAutofit lnSpcReduction="10000"/>
          </a:bodyPr>
          <a:lstStyle/>
          <a:p>
            <a:r>
              <a:rPr lang="en-US" dirty="0"/>
              <a:t>Goals of the revised application:</a:t>
            </a:r>
          </a:p>
          <a:p>
            <a:pPr lvl="1"/>
            <a:r>
              <a:rPr lang="en-US" dirty="0"/>
              <a:t>Facilitating the review process</a:t>
            </a:r>
          </a:p>
          <a:p>
            <a:pPr lvl="1"/>
            <a:r>
              <a:rPr lang="en-US" dirty="0"/>
              <a:t>Clarifying guidance for allowable use of funds</a:t>
            </a:r>
          </a:p>
          <a:p>
            <a:r>
              <a:rPr lang="en-US" dirty="0"/>
              <a:t>LEA responsibilities when completing the revised application:</a:t>
            </a:r>
          </a:p>
          <a:p>
            <a:pPr lvl="1"/>
            <a:r>
              <a:rPr lang="en-US" dirty="0"/>
              <a:t>Thoroughly review all questions and certifications</a:t>
            </a:r>
          </a:p>
          <a:p>
            <a:pPr lvl="1"/>
            <a:r>
              <a:rPr lang="en-US" dirty="0"/>
              <a:t>Provide </a:t>
            </a:r>
            <a:r>
              <a:rPr lang="en-US" b="1" dirty="0"/>
              <a:t>descriptive answers with specific relevant details</a:t>
            </a:r>
          </a:p>
          <a:p>
            <a:pPr lvl="1"/>
            <a:r>
              <a:rPr lang="en-US" dirty="0"/>
              <a:t>Submit the application to </a:t>
            </a:r>
            <a:r>
              <a:rPr lang="en-US"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EDReliefFunds@cde.ca.gov</a:t>
            </a:r>
            <a:r>
              <a:rPr lang="en-US" dirty="0"/>
              <a:t> along with any necessary supplemental documentation</a:t>
            </a:r>
          </a:p>
          <a:p>
            <a:r>
              <a:rPr lang="en-US" dirty="0"/>
              <a:t>All new applications submitted as of March 4, 2024, must use the new application to be reviewed</a:t>
            </a:r>
          </a:p>
        </p:txBody>
      </p:sp>
    </p:spTree>
    <p:extLst>
      <p:ext uri="{BB962C8B-B14F-4D97-AF65-F5344CB8AC3E}">
        <p14:creationId xmlns:p14="http://schemas.microsoft.com/office/powerpoint/2010/main" val="94092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105F-94B8-4B36-9D1C-2D3262F3FA70}"/>
              </a:ext>
            </a:extLst>
          </p:cNvPr>
          <p:cNvSpPr>
            <a:spLocks noGrp="1"/>
          </p:cNvSpPr>
          <p:nvPr>
            <p:ph type="title"/>
          </p:nvPr>
        </p:nvSpPr>
        <p:spPr/>
        <p:txBody>
          <a:bodyPr/>
          <a:lstStyle/>
          <a:p>
            <a:r>
              <a:rPr lang="en-US" dirty="0"/>
              <a:t>Applicable Fund Sources</a:t>
            </a:r>
          </a:p>
        </p:txBody>
      </p:sp>
      <p:sp>
        <p:nvSpPr>
          <p:cNvPr id="3" name="Content Placeholder 2">
            <a:extLst>
              <a:ext uri="{FF2B5EF4-FFF2-40B4-BE49-F238E27FC236}">
                <a16:creationId xmlns:a16="http://schemas.microsoft.com/office/drawing/2014/main" id="{F40B61F3-FE5B-470F-BF19-74D995D86F06}"/>
              </a:ext>
            </a:extLst>
          </p:cNvPr>
          <p:cNvSpPr>
            <a:spLocks noGrp="1"/>
          </p:cNvSpPr>
          <p:nvPr>
            <p:ph idx="1"/>
          </p:nvPr>
        </p:nvSpPr>
        <p:spPr>
          <a:xfrm>
            <a:off x="152400" y="1619250"/>
            <a:ext cx="11887200" cy="5219700"/>
          </a:xfrm>
        </p:spPr>
        <p:txBody>
          <a:bodyPr vert="horz" lIns="91440" tIns="45720" rIns="91440" bIns="45720" rtlCol="0" anchor="t">
            <a:normAutofit fontScale="85000" lnSpcReduction="20000"/>
          </a:bodyPr>
          <a:lstStyle/>
          <a:p>
            <a:r>
              <a:rPr lang="en-US" sz="3600" dirty="0"/>
              <a:t>Coronavirus Aid, Relief, and Economic Security (CARES) Act</a:t>
            </a:r>
          </a:p>
          <a:p>
            <a:pPr lvl="1"/>
            <a:r>
              <a:rPr lang="en-US" sz="3200" dirty="0"/>
              <a:t>Elementary and Secondary School Emergency Relief (ESSER) I (Resource Code 3210)</a:t>
            </a:r>
          </a:p>
          <a:p>
            <a:pPr lvl="1"/>
            <a:r>
              <a:rPr lang="en-US" sz="3200" dirty="0"/>
              <a:t>Governor’s Emergency Education Relief (GEER) I (Resource Code 3215)</a:t>
            </a:r>
          </a:p>
          <a:p>
            <a:pPr lvl="1"/>
            <a:r>
              <a:rPr lang="en-US" sz="3200" dirty="0"/>
              <a:t>Obligation deadline 9/30/22</a:t>
            </a:r>
          </a:p>
          <a:p>
            <a:r>
              <a:rPr lang="en-US" sz="3600" dirty="0"/>
              <a:t>Coronavirus Response and Relief Supplemental Appropriations (CRRSA) Act</a:t>
            </a:r>
          </a:p>
          <a:p>
            <a:pPr lvl="1"/>
            <a:r>
              <a:rPr lang="en-US" sz="3200" dirty="0"/>
              <a:t>ESSER II (Resource Codes 3212 and 3216)</a:t>
            </a:r>
          </a:p>
          <a:p>
            <a:pPr lvl="1"/>
            <a:r>
              <a:rPr lang="en-US" sz="3200" dirty="0"/>
              <a:t>GEER II (Resource Code 3217)</a:t>
            </a:r>
          </a:p>
          <a:p>
            <a:pPr lvl="1"/>
            <a:r>
              <a:rPr lang="en-US" sz="3200" dirty="0"/>
              <a:t>Obligation deadline 9/30/23</a:t>
            </a:r>
          </a:p>
          <a:p>
            <a:r>
              <a:rPr lang="en-US" sz="3600" b="1" dirty="0"/>
              <a:t>American Rescue Plan (ARP) Act</a:t>
            </a:r>
          </a:p>
          <a:p>
            <a:pPr lvl="1"/>
            <a:r>
              <a:rPr lang="en-US" sz="3200" b="1" dirty="0"/>
              <a:t>ESSER III (Resource Codes 3213, 3214, 3218, and 3219)</a:t>
            </a:r>
          </a:p>
          <a:p>
            <a:pPr lvl="1"/>
            <a:r>
              <a:rPr lang="en-US" sz="3200" b="1" dirty="0"/>
              <a:t>Obligation deadline 9/30/24</a:t>
            </a:r>
            <a:endParaRPr lang="en-US" sz="3600" b="1" dirty="0"/>
          </a:p>
        </p:txBody>
      </p:sp>
    </p:spTree>
    <p:extLst>
      <p:ext uri="{BB962C8B-B14F-4D97-AF65-F5344CB8AC3E}">
        <p14:creationId xmlns:p14="http://schemas.microsoft.com/office/powerpoint/2010/main" val="3856985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EA9C4-C9BE-5E67-82AF-FAF2098E8A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536D3E-490C-072C-E463-D0144BBB2511}"/>
              </a:ext>
            </a:extLst>
          </p:cNvPr>
          <p:cNvSpPr>
            <a:spLocks noGrp="1"/>
          </p:cNvSpPr>
          <p:nvPr>
            <p:ph type="title"/>
          </p:nvPr>
        </p:nvSpPr>
        <p:spPr/>
        <p:txBody>
          <a:bodyPr/>
          <a:lstStyle/>
          <a:p>
            <a:r>
              <a:rPr lang="en-US" dirty="0"/>
              <a:t>What has changed on the Capital Expenditure Pre-Approval Application? (1)</a:t>
            </a:r>
          </a:p>
        </p:txBody>
      </p:sp>
      <p:sp>
        <p:nvSpPr>
          <p:cNvPr id="3" name="Content Placeholder 2">
            <a:extLst>
              <a:ext uri="{FF2B5EF4-FFF2-40B4-BE49-F238E27FC236}">
                <a16:creationId xmlns:a16="http://schemas.microsoft.com/office/drawing/2014/main" id="{94E6157D-E71B-F2E4-D33E-B74EC4DD9005}"/>
              </a:ext>
            </a:extLst>
          </p:cNvPr>
          <p:cNvSpPr>
            <a:spLocks noGrp="1"/>
          </p:cNvSpPr>
          <p:nvPr>
            <p:ph idx="1"/>
          </p:nvPr>
        </p:nvSpPr>
        <p:spPr>
          <a:xfrm>
            <a:off x="152400" y="1638301"/>
            <a:ext cx="11887200" cy="4583206"/>
          </a:xfrm>
        </p:spPr>
        <p:txBody>
          <a:bodyPr>
            <a:normAutofit/>
          </a:bodyPr>
          <a:lstStyle/>
          <a:p>
            <a:r>
              <a:rPr lang="en-US" dirty="0"/>
              <a:t>Federal Stimulus Funding Source(s) Used (must include resource code[s])</a:t>
            </a:r>
          </a:p>
          <a:p>
            <a:pPr lvl="1"/>
            <a:r>
              <a:rPr lang="en-US" dirty="0"/>
              <a:t>Example - ESSER III 3213</a:t>
            </a:r>
          </a:p>
          <a:p>
            <a:r>
              <a:rPr lang="en-US" dirty="0"/>
              <a:t>Estimated Completion Date of Project or Projected Date of Receipt of All Related Goods and Services</a:t>
            </a:r>
          </a:p>
          <a:p>
            <a:pPr lvl="1"/>
            <a:r>
              <a:rPr lang="en-US" dirty="0"/>
              <a:t>Requested capital expenditure must be expected to be completed within standard grant timelines</a:t>
            </a:r>
          </a:p>
        </p:txBody>
      </p:sp>
    </p:spTree>
    <p:extLst>
      <p:ext uri="{BB962C8B-B14F-4D97-AF65-F5344CB8AC3E}">
        <p14:creationId xmlns:p14="http://schemas.microsoft.com/office/powerpoint/2010/main" val="4257535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4BFE4-9BAF-5336-5C33-1C83D7500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4CB1AC-D9BF-B0E6-865B-4E861B0E1C22}"/>
              </a:ext>
            </a:extLst>
          </p:cNvPr>
          <p:cNvSpPr>
            <a:spLocks noGrp="1"/>
          </p:cNvSpPr>
          <p:nvPr>
            <p:ph type="title"/>
          </p:nvPr>
        </p:nvSpPr>
        <p:spPr/>
        <p:txBody>
          <a:bodyPr/>
          <a:lstStyle/>
          <a:p>
            <a:r>
              <a:rPr lang="en-US" dirty="0"/>
              <a:t>What has changed on the Capital Expenditure Pre-Approval Application? (2)</a:t>
            </a:r>
          </a:p>
        </p:txBody>
      </p:sp>
      <p:sp>
        <p:nvSpPr>
          <p:cNvPr id="3" name="Content Placeholder 2">
            <a:extLst>
              <a:ext uri="{FF2B5EF4-FFF2-40B4-BE49-F238E27FC236}">
                <a16:creationId xmlns:a16="http://schemas.microsoft.com/office/drawing/2014/main" id="{77DC8576-1DED-EBD2-28EB-2A140640D8F7}"/>
              </a:ext>
            </a:extLst>
          </p:cNvPr>
          <p:cNvSpPr>
            <a:spLocks noGrp="1"/>
          </p:cNvSpPr>
          <p:nvPr>
            <p:ph idx="1"/>
          </p:nvPr>
        </p:nvSpPr>
        <p:spPr>
          <a:xfrm>
            <a:off x="152400" y="1638301"/>
            <a:ext cx="11887200" cy="4583206"/>
          </a:xfrm>
        </p:spPr>
        <p:txBody>
          <a:bodyPr>
            <a:normAutofit/>
          </a:bodyPr>
          <a:lstStyle/>
          <a:p>
            <a:r>
              <a:rPr lang="en-US" dirty="0"/>
              <a:t>Please </a:t>
            </a:r>
            <a:r>
              <a:rPr lang="en-US" b="1" dirty="0"/>
              <a:t>describe</a:t>
            </a:r>
            <a:r>
              <a:rPr lang="en-US" dirty="0"/>
              <a:t> how this purchase aligns with at least one allowable use of funds for the applicable fund source. For a list of the allowable uses of each fund source, please see the links to the web pages within the introduction of this application. </a:t>
            </a:r>
            <a:r>
              <a:rPr lang="en-US" b="1" dirty="0"/>
              <a:t>If utilizing federal fund sources that contribute to the ELO-G, please include descriptions specific to the connection to the ELO-G allowable uses</a:t>
            </a:r>
          </a:p>
          <a:p>
            <a:pPr lvl="1"/>
            <a:r>
              <a:rPr lang="en-US" dirty="0"/>
              <a:t>Response must contain a specific description of how this purchase matches an allowable use, rather than just copying the text of the allowable uses</a:t>
            </a:r>
          </a:p>
        </p:txBody>
      </p:sp>
    </p:spTree>
    <p:extLst>
      <p:ext uri="{BB962C8B-B14F-4D97-AF65-F5344CB8AC3E}">
        <p14:creationId xmlns:p14="http://schemas.microsoft.com/office/powerpoint/2010/main" val="221730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FE7C31-40D4-4697-A847-030F744EDA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104428-6BAE-E154-0483-D8EAF355183F}"/>
              </a:ext>
            </a:extLst>
          </p:cNvPr>
          <p:cNvSpPr>
            <a:spLocks noGrp="1"/>
          </p:cNvSpPr>
          <p:nvPr>
            <p:ph type="title"/>
          </p:nvPr>
        </p:nvSpPr>
        <p:spPr/>
        <p:txBody>
          <a:bodyPr/>
          <a:lstStyle/>
          <a:p>
            <a:r>
              <a:rPr lang="en-US" dirty="0"/>
              <a:t>What has changed on the Capital Expenditure Pre-Approval Application? (3)</a:t>
            </a:r>
          </a:p>
        </p:txBody>
      </p:sp>
      <p:sp>
        <p:nvSpPr>
          <p:cNvPr id="3" name="Content Placeholder 2">
            <a:extLst>
              <a:ext uri="{FF2B5EF4-FFF2-40B4-BE49-F238E27FC236}">
                <a16:creationId xmlns:a16="http://schemas.microsoft.com/office/drawing/2014/main" id="{ACD6C6DF-CC86-6997-9137-60D930F8400A}"/>
              </a:ext>
            </a:extLst>
          </p:cNvPr>
          <p:cNvSpPr>
            <a:spLocks noGrp="1"/>
          </p:cNvSpPr>
          <p:nvPr>
            <p:ph idx="1"/>
          </p:nvPr>
        </p:nvSpPr>
        <p:spPr>
          <a:xfrm>
            <a:off x="152400" y="1638301"/>
            <a:ext cx="11887200" cy="4583206"/>
          </a:xfrm>
        </p:spPr>
        <p:txBody>
          <a:bodyPr>
            <a:normAutofit/>
          </a:bodyPr>
          <a:lstStyle/>
          <a:p>
            <a:r>
              <a:rPr lang="en-US" dirty="0"/>
              <a:t>Please provide a </a:t>
            </a:r>
            <a:r>
              <a:rPr lang="en-US" b="1" dirty="0"/>
              <a:t>detailed description </a:t>
            </a:r>
            <a:r>
              <a:rPr lang="en-US" dirty="0"/>
              <a:t>of how this purchase directly prevents, prepares for, or responds to the challenges posed by the COVID-19 pandemic. This </a:t>
            </a:r>
            <a:r>
              <a:rPr lang="en-US" b="1" dirty="0"/>
              <a:t>must include details specific to your LEA’s context</a:t>
            </a:r>
            <a:r>
              <a:rPr lang="en-US" dirty="0"/>
              <a:t>, such as why existing practices or equipment are insufficient for the LEA’s needs</a:t>
            </a:r>
          </a:p>
          <a:p>
            <a:pPr lvl="1"/>
            <a:r>
              <a:rPr lang="en-US" dirty="0"/>
              <a:t>This connection to the pandemic is vital for determining allowability of the capital expenditure</a:t>
            </a:r>
          </a:p>
          <a:p>
            <a:pPr lvl="1"/>
            <a:r>
              <a:rPr lang="en-US" dirty="0"/>
              <a:t>Allowability often depends on specific context</a:t>
            </a:r>
          </a:p>
        </p:txBody>
      </p:sp>
    </p:spTree>
    <p:extLst>
      <p:ext uri="{BB962C8B-B14F-4D97-AF65-F5344CB8AC3E}">
        <p14:creationId xmlns:p14="http://schemas.microsoft.com/office/powerpoint/2010/main" val="13705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95B4CF-BEAA-2796-E74D-087C275A7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06BB5A-85FA-CC19-CBE4-1C579B4F8096}"/>
              </a:ext>
            </a:extLst>
          </p:cNvPr>
          <p:cNvSpPr>
            <a:spLocks noGrp="1"/>
          </p:cNvSpPr>
          <p:nvPr>
            <p:ph type="title"/>
          </p:nvPr>
        </p:nvSpPr>
        <p:spPr/>
        <p:txBody>
          <a:bodyPr/>
          <a:lstStyle/>
          <a:p>
            <a:r>
              <a:rPr lang="en-US" dirty="0"/>
              <a:t>What has changed on the Capital Expenditure Pre-Approval Application? (4)</a:t>
            </a:r>
          </a:p>
        </p:txBody>
      </p:sp>
      <p:sp>
        <p:nvSpPr>
          <p:cNvPr id="3" name="Content Placeholder 2">
            <a:extLst>
              <a:ext uri="{FF2B5EF4-FFF2-40B4-BE49-F238E27FC236}">
                <a16:creationId xmlns:a16="http://schemas.microsoft.com/office/drawing/2014/main" id="{C7006A61-84B8-C588-E2FE-1D5653E21E3C}"/>
              </a:ext>
            </a:extLst>
          </p:cNvPr>
          <p:cNvSpPr>
            <a:spLocks noGrp="1"/>
          </p:cNvSpPr>
          <p:nvPr>
            <p:ph idx="1"/>
          </p:nvPr>
        </p:nvSpPr>
        <p:spPr>
          <a:xfrm>
            <a:off x="152400" y="1638301"/>
            <a:ext cx="11887200" cy="4583206"/>
          </a:xfrm>
        </p:spPr>
        <p:txBody>
          <a:bodyPr>
            <a:normAutofit/>
          </a:bodyPr>
          <a:lstStyle/>
          <a:p>
            <a:r>
              <a:rPr lang="en-US" dirty="0"/>
              <a:t>Please describe the planned procurement process for this project, in accordance with 2 </a:t>
            </a:r>
            <a:r>
              <a:rPr lang="en-US" i="1" dirty="0"/>
              <a:t>CFR</a:t>
            </a:r>
            <a:r>
              <a:rPr lang="en-US" dirty="0"/>
              <a:t> 200.317–327 and California </a:t>
            </a:r>
            <a:r>
              <a:rPr lang="en-US" i="1" dirty="0"/>
              <a:t>Public Contract Code</a:t>
            </a:r>
            <a:r>
              <a:rPr lang="en-US" dirty="0"/>
              <a:t> (</a:t>
            </a:r>
            <a:r>
              <a:rPr lang="en-US" i="1" dirty="0"/>
              <a:t>PCC</a:t>
            </a:r>
            <a:r>
              <a:rPr lang="en-US" dirty="0"/>
              <a:t>) sections 20110–20118.4. </a:t>
            </a:r>
            <a:r>
              <a:rPr lang="en-US" b="1" dirty="0"/>
              <a:t>Please review state and federal procurement requirements and provide a detailed response to demonstrate compliance with all applicable requirements</a:t>
            </a:r>
          </a:p>
          <a:p>
            <a:pPr lvl="1"/>
            <a:r>
              <a:rPr lang="en-US" dirty="0"/>
              <a:t>Response must show an understanding and planned compliance with state and federal procurement requirements</a:t>
            </a:r>
          </a:p>
        </p:txBody>
      </p:sp>
    </p:spTree>
    <p:extLst>
      <p:ext uri="{BB962C8B-B14F-4D97-AF65-F5344CB8AC3E}">
        <p14:creationId xmlns:p14="http://schemas.microsoft.com/office/powerpoint/2010/main" val="3114059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089E-E801-4A47-8BF3-C3EDD7888026}"/>
              </a:ext>
            </a:extLst>
          </p:cNvPr>
          <p:cNvSpPr>
            <a:spLocks noGrp="1"/>
          </p:cNvSpPr>
          <p:nvPr>
            <p:ph type="title"/>
          </p:nvPr>
        </p:nvSpPr>
        <p:spPr/>
        <p:txBody>
          <a:bodyPr/>
          <a:lstStyle/>
          <a:p>
            <a:r>
              <a:rPr lang="en-US" dirty="0"/>
              <a:t>What else should we be aware of? – Procurement Requirements</a:t>
            </a:r>
          </a:p>
        </p:txBody>
      </p:sp>
      <p:sp>
        <p:nvSpPr>
          <p:cNvPr id="3" name="Content Placeholder 2">
            <a:extLst>
              <a:ext uri="{FF2B5EF4-FFF2-40B4-BE49-F238E27FC236}">
                <a16:creationId xmlns:a16="http://schemas.microsoft.com/office/drawing/2014/main" id="{1216B4B4-3D8E-44EB-8D03-7ABE878A5B24}"/>
              </a:ext>
            </a:extLst>
          </p:cNvPr>
          <p:cNvSpPr>
            <a:spLocks noGrp="1"/>
          </p:cNvSpPr>
          <p:nvPr>
            <p:ph idx="1"/>
          </p:nvPr>
        </p:nvSpPr>
        <p:spPr>
          <a:xfrm>
            <a:off x="152400" y="1638300"/>
            <a:ext cx="11887200" cy="4294149"/>
          </a:xfrm>
        </p:spPr>
        <p:txBody>
          <a:bodyPr/>
          <a:lstStyle/>
          <a:p>
            <a:r>
              <a:rPr lang="en-US" dirty="0"/>
              <a:t>LEAs must ensure they are meeting all applicable state and federal procurement requirements</a:t>
            </a:r>
          </a:p>
          <a:p>
            <a:pPr lvl="1"/>
            <a:r>
              <a:rPr lang="en-US" dirty="0"/>
              <a:t>State requirements: California </a:t>
            </a:r>
            <a:r>
              <a:rPr lang="en-US" i="1" dirty="0"/>
              <a:t>PCC</a:t>
            </a:r>
            <a:r>
              <a:rPr lang="en-US" dirty="0"/>
              <a:t> sections 20100–22178</a:t>
            </a:r>
          </a:p>
          <a:p>
            <a:pPr lvl="1"/>
            <a:r>
              <a:rPr lang="en-US" dirty="0"/>
              <a:t>Federal requirements: 2 </a:t>
            </a:r>
            <a:r>
              <a:rPr lang="en-US" i="1" dirty="0"/>
              <a:t>CFR</a:t>
            </a:r>
            <a:r>
              <a:rPr lang="en-US" dirty="0"/>
              <a:t> 200.317–327</a:t>
            </a:r>
          </a:p>
          <a:p>
            <a:pPr lvl="2"/>
            <a:r>
              <a:rPr lang="en-US" sz="2400" dirty="0">
                <a:solidFill>
                  <a:schemeClr val="bg1"/>
                </a:solidFill>
              </a:rPr>
              <a:t>In situations where the requirements differ, the most restrictive rule must be applied</a:t>
            </a:r>
          </a:p>
          <a:p>
            <a:r>
              <a:rPr lang="en-US" dirty="0"/>
              <a:t>Often seen finding: non-compliance with federal competition requirements</a:t>
            </a:r>
          </a:p>
        </p:txBody>
      </p:sp>
    </p:spTree>
    <p:extLst>
      <p:ext uri="{BB962C8B-B14F-4D97-AF65-F5344CB8AC3E}">
        <p14:creationId xmlns:p14="http://schemas.microsoft.com/office/powerpoint/2010/main" val="4078222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6C7F-794D-4871-9CFB-8A84541EE7AF}"/>
              </a:ext>
            </a:extLst>
          </p:cNvPr>
          <p:cNvSpPr>
            <a:spLocks noGrp="1"/>
          </p:cNvSpPr>
          <p:nvPr>
            <p:ph type="title"/>
          </p:nvPr>
        </p:nvSpPr>
        <p:spPr>
          <a:xfrm>
            <a:off x="152400" y="203799"/>
            <a:ext cx="11887200" cy="1875522"/>
          </a:xfrm>
        </p:spPr>
        <p:txBody>
          <a:bodyPr>
            <a:noAutofit/>
          </a:bodyPr>
          <a:lstStyle/>
          <a:p>
            <a:r>
              <a:rPr lang="en-US" dirty="0"/>
              <a:t>Can we use cooperative purchasing agreements or piggyback contracts with these funds?</a:t>
            </a:r>
          </a:p>
        </p:txBody>
      </p:sp>
      <p:sp>
        <p:nvSpPr>
          <p:cNvPr id="3" name="Content Placeholder 2">
            <a:extLst>
              <a:ext uri="{FF2B5EF4-FFF2-40B4-BE49-F238E27FC236}">
                <a16:creationId xmlns:a16="http://schemas.microsoft.com/office/drawing/2014/main" id="{260DA559-4C25-46DA-B8B5-30354358769E}"/>
              </a:ext>
            </a:extLst>
          </p:cNvPr>
          <p:cNvSpPr>
            <a:spLocks noGrp="1"/>
          </p:cNvSpPr>
          <p:nvPr>
            <p:ph idx="1"/>
          </p:nvPr>
        </p:nvSpPr>
        <p:spPr>
          <a:xfrm>
            <a:off x="152400" y="2377335"/>
            <a:ext cx="11887200" cy="4393531"/>
          </a:xfrm>
        </p:spPr>
        <p:txBody>
          <a:bodyPr>
            <a:normAutofit/>
          </a:bodyPr>
          <a:lstStyle/>
          <a:p>
            <a:r>
              <a:rPr lang="en-US" sz="2800" dirty="0"/>
              <a:t>The U.S. Department of Education has not provided guidance on this issue</a:t>
            </a:r>
          </a:p>
          <a:p>
            <a:r>
              <a:rPr lang="en-US" sz="2800" dirty="0"/>
              <a:t>In limited circumstances, this may be allowed, in alignment with 2 </a:t>
            </a:r>
            <a:r>
              <a:rPr lang="en-US" sz="2800" i="1" dirty="0"/>
              <a:t>CFR</a:t>
            </a:r>
            <a:r>
              <a:rPr lang="en-US" sz="2800" dirty="0"/>
              <a:t> 200.318</a:t>
            </a:r>
          </a:p>
          <a:p>
            <a:pPr lvl="1"/>
            <a:r>
              <a:rPr lang="en-US" sz="2400" dirty="0"/>
              <a:t>Must be utilized in conjunction with remaining procurement requirements</a:t>
            </a:r>
          </a:p>
          <a:p>
            <a:pPr lvl="1"/>
            <a:r>
              <a:rPr lang="en-US" sz="2400" dirty="0"/>
              <a:t>Must be under the same terms and scope as the original contract</a:t>
            </a:r>
          </a:p>
          <a:p>
            <a:pPr lvl="1"/>
            <a:r>
              <a:rPr lang="en-US" sz="2400" dirty="0"/>
              <a:t>Original contract must have met all required applicable state and federal procurement standards</a:t>
            </a:r>
          </a:p>
          <a:p>
            <a:pPr lvl="1"/>
            <a:r>
              <a:rPr lang="en-US" sz="2400" dirty="0"/>
              <a:t>Can be difficult to demonstrate compliance with federal requirements</a:t>
            </a:r>
          </a:p>
        </p:txBody>
      </p:sp>
    </p:spTree>
    <p:extLst>
      <p:ext uri="{BB962C8B-B14F-4D97-AF65-F5344CB8AC3E}">
        <p14:creationId xmlns:p14="http://schemas.microsoft.com/office/powerpoint/2010/main" val="3510133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E10-DF6E-448D-8E05-94B8C1236A61}"/>
              </a:ext>
            </a:extLst>
          </p:cNvPr>
          <p:cNvSpPr>
            <a:spLocks noGrp="1"/>
          </p:cNvSpPr>
          <p:nvPr>
            <p:ph type="title"/>
          </p:nvPr>
        </p:nvSpPr>
        <p:spPr/>
        <p:txBody>
          <a:bodyPr/>
          <a:lstStyle/>
          <a:p>
            <a:r>
              <a:rPr lang="en-US" dirty="0"/>
              <a:t>What else should we be aware of? – Additional Reporting Requirements</a:t>
            </a:r>
          </a:p>
        </p:txBody>
      </p:sp>
      <p:sp>
        <p:nvSpPr>
          <p:cNvPr id="3" name="Content Placeholder 2">
            <a:extLst>
              <a:ext uri="{FF2B5EF4-FFF2-40B4-BE49-F238E27FC236}">
                <a16:creationId xmlns:a16="http://schemas.microsoft.com/office/drawing/2014/main" id="{6E9D97BF-6F8A-48A1-8334-1B5DC295AFB2}"/>
              </a:ext>
            </a:extLst>
          </p:cNvPr>
          <p:cNvSpPr>
            <a:spLocks noGrp="1"/>
          </p:cNvSpPr>
          <p:nvPr>
            <p:ph idx="1"/>
          </p:nvPr>
        </p:nvSpPr>
        <p:spPr/>
        <p:txBody>
          <a:bodyPr/>
          <a:lstStyle/>
          <a:p>
            <a:r>
              <a:rPr lang="en-US" dirty="0"/>
              <a:t>Davis-Bacon Related Acts may be applicable for construction, repair, or alteration (including painting) contracts over $2,000</a:t>
            </a:r>
          </a:p>
          <a:p>
            <a:r>
              <a:rPr lang="en-US" dirty="0"/>
              <a:t>Additional federal reporting requirements</a:t>
            </a:r>
          </a:p>
          <a:p>
            <a:pPr lvl="1"/>
            <a:r>
              <a:rPr lang="en-US" dirty="0"/>
              <a:t>Record the federal interest in the title</a:t>
            </a:r>
          </a:p>
          <a:p>
            <a:pPr lvl="1"/>
            <a:r>
              <a:rPr lang="en-US" dirty="0"/>
              <a:t>When used to acquire or improve real property, see 2 </a:t>
            </a:r>
            <a:r>
              <a:rPr lang="en-US" i="1" dirty="0"/>
              <a:t>CFR</a:t>
            </a:r>
            <a:r>
              <a:rPr lang="en-US" dirty="0"/>
              <a:t> 200.310–313</a:t>
            </a:r>
          </a:p>
          <a:p>
            <a:pPr lvl="1"/>
            <a:r>
              <a:rPr lang="en-US" dirty="0"/>
              <a:t>2 </a:t>
            </a:r>
            <a:r>
              <a:rPr lang="en-US" i="1" dirty="0"/>
              <a:t>CFR</a:t>
            </a:r>
            <a:r>
              <a:rPr lang="en-US" dirty="0"/>
              <a:t> 200.330 – status of real property</a:t>
            </a:r>
          </a:p>
          <a:p>
            <a:r>
              <a:rPr lang="en-US" dirty="0"/>
              <a:t>See more details within the Capital Expenditures FAQs: </a:t>
            </a:r>
            <a:r>
              <a:rPr lang="en-US" dirty="0">
                <a:solidFill>
                  <a:schemeClr val="accent5">
                    <a:lumMod val="40000"/>
                    <a:lumOff val="60000"/>
                  </a:schemeClr>
                </a:solidFill>
                <a:hlinkClick r:id="rId3" tooltip="Capital Expenditures FAQs">
                  <a:extLst>
                    <a:ext uri="{A12FA001-AC4F-418D-AE19-62706E023703}">
                      <ahyp:hlinkClr xmlns:ahyp="http://schemas.microsoft.com/office/drawing/2018/hyperlinkcolor" val="tx"/>
                    </a:ext>
                  </a:extLst>
                </a:hlinkClick>
              </a:rPr>
              <a:t>https://www.cde.ca.gov/fg/cr/capexpfaqs.asp</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2117948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0E5BD-CB17-4A59-888F-EC1B27910FD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5EED30AB-852F-428F-8EF0-65C7C23AE662}"/>
              </a:ext>
            </a:extLst>
          </p:cNvPr>
          <p:cNvSpPr>
            <a:spLocks noGrp="1"/>
          </p:cNvSpPr>
          <p:nvPr>
            <p:ph idx="1"/>
          </p:nvPr>
        </p:nvSpPr>
        <p:spPr/>
        <p:txBody>
          <a:bodyPr>
            <a:normAutofit fontScale="92500" lnSpcReduction="10000"/>
          </a:bodyPr>
          <a:lstStyle/>
          <a:p>
            <a:r>
              <a:rPr lang="en-US" dirty="0"/>
              <a:t>ESSER III Allowable Uses: </a:t>
            </a:r>
            <a:r>
              <a:rPr lang="en-US" dirty="0">
                <a:solidFill>
                  <a:schemeClr val="accent5">
                    <a:lumMod val="40000"/>
                    <a:lumOff val="60000"/>
                  </a:schemeClr>
                </a:solidFill>
                <a:hlinkClick r:id="rId3" tooltip="ARP Act Funding - ESSER III Allowable Uses">
                  <a:extLst>
                    <a:ext uri="{A12FA001-AC4F-418D-AE19-62706E023703}">
                      <ahyp:hlinkClr xmlns:ahyp="http://schemas.microsoft.com/office/drawing/2018/hyperlinkcolor" val="tx"/>
                    </a:ext>
                  </a:extLst>
                </a:hlinkClick>
              </a:rPr>
              <a:t>https://www.cde.ca.gov/fg/cr/arpact.asp#esseriiiuses</a:t>
            </a:r>
            <a:endParaRPr lang="en-US" dirty="0">
              <a:solidFill>
                <a:schemeClr val="accent5">
                  <a:lumMod val="40000"/>
                  <a:lumOff val="60000"/>
                </a:schemeClr>
              </a:solidFill>
            </a:endParaRPr>
          </a:p>
          <a:p>
            <a:r>
              <a:rPr lang="en-US" dirty="0"/>
              <a:t>ESSER III Fund FAQs: </a:t>
            </a:r>
            <a:r>
              <a:rPr lang="en-US" sz="3200" dirty="0">
                <a:solidFill>
                  <a:schemeClr val="accent5">
                    <a:lumMod val="40000"/>
                    <a:lumOff val="60000"/>
                  </a:schemeClr>
                </a:solidFill>
                <a:hlinkClick r:id="rId4" tooltip="ESSER III Fund FAQs - Federal Stimulus Funding">
                  <a:extLst>
                    <a:ext uri="{A12FA001-AC4F-418D-AE19-62706E023703}">
                      <ahyp:hlinkClr xmlns:ahyp="http://schemas.microsoft.com/office/drawing/2018/hyperlinkcolor" val="tx"/>
                    </a:ext>
                  </a:extLst>
                </a:hlinkClick>
              </a:rPr>
              <a:t>https://www.cde.ca.gov/fg/cr/esseriiifaqs.asp</a:t>
            </a:r>
            <a:endParaRPr lang="en-US" sz="3200" dirty="0">
              <a:solidFill>
                <a:schemeClr val="accent5">
                  <a:lumMod val="40000"/>
                  <a:lumOff val="60000"/>
                </a:schemeClr>
              </a:solidFill>
            </a:endParaRPr>
          </a:p>
          <a:p>
            <a:r>
              <a:rPr lang="en-US" dirty="0"/>
              <a:t>Federal Stimulus Quarterly Reporting Help Page: </a:t>
            </a:r>
            <a:r>
              <a:rPr lang="en-US" dirty="0">
                <a:solidFill>
                  <a:schemeClr val="accent5">
                    <a:lumMod val="40000"/>
                    <a:lumOff val="60000"/>
                  </a:schemeClr>
                </a:solidFill>
                <a:hlinkClick r:id="rId5" tooltip="Federal Stimulus Quarterly Reporting Help Page - ESSER III 3213">
                  <a:extLst>
                    <a:ext uri="{A12FA001-AC4F-418D-AE19-62706E023703}">
                      <ahyp:hlinkClr xmlns:ahyp="http://schemas.microsoft.com/office/drawing/2018/hyperlinkcolor" val="tx"/>
                    </a:ext>
                  </a:extLst>
                </a:hlinkClick>
              </a:rPr>
              <a:t>https://www.cde.ca.gov/fg/cr/reportinghelp.asp#esseriii3213fundexp</a:t>
            </a:r>
            <a:endParaRPr lang="en-US" dirty="0">
              <a:solidFill>
                <a:schemeClr val="accent5">
                  <a:lumMod val="40000"/>
                  <a:lumOff val="60000"/>
                </a:schemeClr>
              </a:solidFill>
            </a:endParaRPr>
          </a:p>
          <a:p>
            <a:r>
              <a:rPr lang="en-US" dirty="0"/>
              <a:t>Capital Expenditures section of the Federal Stimulus Funding web page: </a:t>
            </a:r>
            <a:r>
              <a:rPr lang="en-US" dirty="0">
                <a:solidFill>
                  <a:schemeClr val="accent5">
                    <a:lumMod val="40000"/>
                    <a:lumOff val="60000"/>
                  </a:schemeClr>
                </a:solidFill>
                <a:hlinkClick r:id="rId6" tooltip="Federal Stimulus Funding - Capital Expenditures">
                  <a:extLst>
                    <a:ext uri="{A12FA001-AC4F-418D-AE19-62706E023703}">
                      <ahyp:hlinkClr xmlns:ahyp="http://schemas.microsoft.com/office/drawing/2018/hyperlinkcolor" val="tx"/>
                    </a:ext>
                  </a:extLst>
                </a:hlinkClick>
              </a:rPr>
              <a:t>https://www.cde.ca.gov/fg/cr/#capital</a:t>
            </a:r>
            <a:endParaRPr lang="en-US" dirty="0">
              <a:solidFill>
                <a:schemeClr val="accent5">
                  <a:lumMod val="40000"/>
                  <a:lumOff val="60000"/>
                </a:schemeClr>
              </a:solidFill>
            </a:endParaRPr>
          </a:p>
          <a:p>
            <a:r>
              <a:rPr lang="en-US" dirty="0"/>
              <a:t>Capital Expenditures FAQs: </a:t>
            </a:r>
            <a:r>
              <a:rPr lang="en-US" dirty="0">
                <a:solidFill>
                  <a:schemeClr val="accent5">
                    <a:lumMod val="40000"/>
                    <a:lumOff val="60000"/>
                  </a:schemeClr>
                </a:solidFill>
                <a:hlinkClick r:id="rId7" tooltip="Capital Expenditures FAQs">
                  <a:extLst>
                    <a:ext uri="{A12FA001-AC4F-418D-AE19-62706E023703}">
                      <ahyp:hlinkClr xmlns:ahyp="http://schemas.microsoft.com/office/drawing/2018/hyperlinkcolor" val="tx"/>
                    </a:ext>
                  </a:extLst>
                </a:hlinkClick>
              </a:rPr>
              <a:t>https://www.cde.ca.gov/fg/cr/capexpfaqs.asp</a:t>
            </a:r>
            <a:endParaRPr lang="en-US" dirty="0">
              <a:solidFill>
                <a:schemeClr val="accent5">
                  <a:lumMod val="40000"/>
                  <a:lumOff val="60000"/>
                </a:schemeClr>
              </a:solidFill>
            </a:endParaRPr>
          </a:p>
          <a:p>
            <a:r>
              <a:rPr lang="en-US" dirty="0"/>
              <a:t>Revised Capital Expenditures Pre-Approval Application Form: </a:t>
            </a:r>
            <a:r>
              <a:rPr lang="en-US" dirty="0">
                <a:solidFill>
                  <a:schemeClr val="accent5">
                    <a:lumMod val="40000"/>
                    <a:lumOff val="60000"/>
                  </a:schemeClr>
                </a:solidFill>
                <a:hlinkClick r:id="rId8" tooltip="Capital Expenditure Pre-Approval Application Form">
                  <a:extLst>
                    <a:ext uri="{A12FA001-AC4F-418D-AE19-62706E023703}">
                      <ahyp:hlinkClr xmlns:ahyp="http://schemas.microsoft.com/office/drawing/2018/hyperlinkcolor" val="tx"/>
                    </a:ext>
                  </a:extLst>
                </a:hlinkClick>
              </a:rPr>
              <a:t>https://www.cde.ca.gov/fg/cr/documents/fedfundscapitalexp.pdf</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3713329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6329-C0F8-4F85-A4B3-97176C4535C2}"/>
              </a:ext>
            </a:extLst>
          </p:cNvPr>
          <p:cNvSpPr>
            <a:spLocks noGrp="1"/>
          </p:cNvSpPr>
          <p:nvPr>
            <p:ph type="title"/>
          </p:nvPr>
        </p:nvSpPr>
        <p:spPr/>
        <p:txBody>
          <a:bodyPr/>
          <a:lstStyle/>
          <a:p>
            <a:r>
              <a:rPr lang="en-US" dirty="0"/>
              <a:t>Additional Questions?</a:t>
            </a:r>
          </a:p>
        </p:txBody>
      </p:sp>
      <p:sp>
        <p:nvSpPr>
          <p:cNvPr id="3" name="Content Placeholder 2">
            <a:extLst>
              <a:ext uri="{FF2B5EF4-FFF2-40B4-BE49-F238E27FC236}">
                <a16:creationId xmlns:a16="http://schemas.microsoft.com/office/drawing/2014/main" id="{8DA4AFE3-575D-4BE0-BF44-56B337A8DA61}"/>
              </a:ext>
            </a:extLst>
          </p:cNvPr>
          <p:cNvSpPr>
            <a:spLocks noGrp="1"/>
          </p:cNvSpPr>
          <p:nvPr>
            <p:ph idx="1"/>
          </p:nvPr>
        </p:nvSpPr>
        <p:spPr/>
        <p:txBody>
          <a:bodyPr>
            <a:normAutofit/>
          </a:bodyPr>
          <a:lstStyle/>
          <a:p>
            <a:r>
              <a:rPr lang="en-US" sz="3600" dirty="0"/>
              <a:t>For Federal Stimulus Fund Questions: </a:t>
            </a:r>
          </a:p>
          <a:p>
            <a:pPr lvl="1"/>
            <a:r>
              <a:rPr lang="en-US" sz="3200"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EDReliefFunds@CDE.ca.gov</a:t>
            </a:r>
            <a:r>
              <a:rPr lang="en-US" sz="3200" dirty="0">
                <a:solidFill>
                  <a:schemeClr val="accent5">
                    <a:lumMod val="40000"/>
                    <a:lumOff val="60000"/>
                  </a:schemeClr>
                </a:solidFill>
              </a:rPr>
              <a:t> </a:t>
            </a:r>
          </a:p>
          <a:p>
            <a:r>
              <a:rPr lang="en-US" sz="3600" dirty="0"/>
              <a:t>For ELO-G Questions: </a:t>
            </a:r>
          </a:p>
          <a:p>
            <a:pPr lvl="1"/>
            <a:r>
              <a:rPr lang="en-US" sz="3200" dirty="0">
                <a:solidFill>
                  <a:schemeClr val="accent5">
                    <a:lumMod val="40000"/>
                    <a:lumOff val="60000"/>
                  </a:schemeClr>
                </a:solidFill>
                <a:hlinkClick r:id="rId4">
                  <a:extLst>
                    <a:ext uri="{A12FA001-AC4F-418D-AE19-62706E023703}">
                      <ahyp:hlinkClr xmlns:ahyp="http://schemas.microsoft.com/office/drawing/2018/hyperlinkcolor" val="tx"/>
                    </a:ext>
                  </a:extLst>
                </a:hlinkClick>
              </a:rPr>
              <a:t>ELOGrants@cde.ca.gov</a:t>
            </a:r>
            <a:r>
              <a:rPr lang="en-US" sz="3200" dirty="0"/>
              <a:t> </a:t>
            </a:r>
          </a:p>
          <a:p>
            <a:r>
              <a:rPr lang="en-US" sz="3600" dirty="0"/>
              <a:t>For ARP-HCY II Fund Questions: </a:t>
            </a:r>
          </a:p>
          <a:p>
            <a:pPr lvl="1"/>
            <a:r>
              <a:rPr lang="en-US" sz="3200" dirty="0">
                <a:solidFill>
                  <a:schemeClr val="accent5">
                    <a:lumMod val="40000"/>
                    <a:lumOff val="60000"/>
                  </a:schemeClr>
                </a:solidFill>
                <a:hlinkClick r:id="rId5">
                  <a:extLst>
                    <a:ext uri="{A12FA001-AC4F-418D-AE19-62706E023703}">
                      <ahyp:hlinkClr xmlns:ahyp="http://schemas.microsoft.com/office/drawing/2018/hyperlinkcolor" val="tx"/>
                    </a:ext>
                  </a:extLst>
                </a:hlinkClick>
              </a:rPr>
              <a:t>HOMELESSED@cde.ca.gov</a:t>
            </a:r>
            <a:r>
              <a:rPr lang="en-US" sz="3200" dirty="0">
                <a:solidFill>
                  <a:schemeClr val="accent5">
                    <a:lumMod val="40000"/>
                    <a:lumOff val="60000"/>
                  </a:schemeClr>
                </a:solidFill>
              </a:rPr>
              <a:t> </a:t>
            </a:r>
          </a:p>
          <a:p>
            <a:r>
              <a:rPr lang="en-US" sz="3600" dirty="0"/>
              <a:t>For Federal Program Monitoring Questions: </a:t>
            </a:r>
          </a:p>
          <a:p>
            <a:pPr lvl="1"/>
            <a:r>
              <a:rPr lang="en-US" sz="3200" dirty="0">
                <a:solidFill>
                  <a:schemeClr val="accent5">
                    <a:lumMod val="40000"/>
                    <a:lumOff val="60000"/>
                  </a:schemeClr>
                </a:solidFill>
                <a:hlinkClick r:id="rId6">
                  <a:extLst>
                    <a:ext uri="{A12FA001-AC4F-418D-AE19-62706E023703}">
                      <ahyp:hlinkClr xmlns:ahyp="http://schemas.microsoft.com/office/drawing/2018/hyperlinkcolor" val="tx"/>
                    </a:ext>
                  </a:extLst>
                </a:hlinkClick>
              </a:rPr>
              <a:t>FiscalMonitoring@cde.ca.gov</a:t>
            </a:r>
            <a:endParaRPr lang="en-US" sz="3200" dirty="0">
              <a:solidFill>
                <a:schemeClr val="accent5">
                  <a:lumMod val="40000"/>
                  <a:lumOff val="60000"/>
                </a:schemeClr>
              </a:solidFill>
            </a:endParaRPr>
          </a:p>
        </p:txBody>
      </p:sp>
    </p:spTree>
    <p:extLst>
      <p:ext uri="{BB962C8B-B14F-4D97-AF65-F5344CB8AC3E}">
        <p14:creationId xmlns:p14="http://schemas.microsoft.com/office/powerpoint/2010/main" val="1632321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9E6D90-E669-4E19-B742-48CAFAF9C624}"/>
              </a:ext>
            </a:extLst>
          </p:cNvPr>
          <p:cNvSpPr>
            <a:spLocks noGrp="1"/>
          </p:cNvSpPr>
          <p:nvPr>
            <p:ph type="title"/>
          </p:nvPr>
        </p:nvSpPr>
        <p:spPr>
          <a:xfrm>
            <a:off x="152400" y="1171662"/>
            <a:ext cx="11887200" cy="1325563"/>
          </a:xfrm>
        </p:spPr>
        <p:txBody>
          <a:bodyPr>
            <a:normAutofit fontScale="90000"/>
          </a:bodyPr>
          <a:lstStyle/>
          <a:p>
            <a:r>
              <a:rPr lang="en-US" sz="5300" b="1" dirty="0"/>
              <a:t>Join Our Listserv</a:t>
            </a:r>
            <a:br>
              <a:rPr lang="en-US" dirty="0"/>
            </a:br>
            <a:r>
              <a:rPr lang="en-US" dirty="0"/>
              <a:t> </a:t>
            </a:r>
            <a:r>
              <a:rPr lang="en-US" dirty="0">
                <a:latin typeface="+mn-lt"/>
              </a:rPr>
              <a:t>send a blank email message to </a:t>
            </a:r>
            <a:br>
              <a:rPr lang="en-US" dirty="0">
                <a:latin typeface="+mn-lt"/>
              </a:rPr>
            </a:br>
            <a:r>
              <a:rPr lang="en-US" u="sng" dirty="0">
                <a:solidFill>
                  <a:schemeClr val="accent5">
                    <a:lumMod val="40000"/>
                    <a:lumOff val="60000"/>
                  </a:schemeClr>
                </a:solidFill>
                <a:latin typeface="+mn-lt"/>
                <a:hlinkClick r:id="rId3">
                  <a:extLst>
                    <a:ext uri="{A12FA001-AC4F-418D-AE19-62706E023703}">
                      <ahyp:hlinkClr xmlns:ahyp="http://schemas.microsoft.com/office/drawing/2018/hyperlinkcolor" val="tx"/>
                    </a:ext>
                  </a:extLst>
                </a:hlinkClick>
              </a:rPr>
              <a:t>join-edrelieffunds@mlist.cde.ca.gov</a:t>
            </a:r>
            <a:r>
              <a:rPr lang="en-US" dirty="0">
                <a:latin typeface="+mn-lt"/>
              </a:rPr>
              <a:t>.</a:t>
            </a:r>
            <a:br>
              <a:rPr lang="en-US" dirty="0">
                <a:latin typeface="+mn-lt"/>
              </a:rPr>
            </a:br>
            <a:r>
              <a:rPr lang="en-US" dirty="0"/>
              <a:t> </a:t>
            </a:r>
          </a:p>
        </p:txBody>
      </p:sp>
    </p:spTree>
    <p:extLst>
      <p:ext uri="{BB962C8B-B14F-4D97-AF65-F5344CB8AC3E}">
        <p14:creationId xmlns:p14="http://schemas.microsoft.com/office/powerpoint/2010/main" val="248977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2CAD8-2A93-57CC-862E-B3E1A3B3DD4D}"/>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272F8852-184A-4AC0-A122-2DA98C2482A3}"/>
              </a:ext>
            </a:extLst>
          </p:cNvPr>
          <p:cNvSpPr>
            <a:spLocks noGrp="1"/>
          </p:cNvSpPr>
          <p:nvPr>
            <p:ph type="title"/>
          </p:nvPr>
        </p:nvSpPr>
        <p:spPr>
          <a:xfrm>
            <a:off x="152400" y="203799"/>
            <a:ext cx="11887200" cy="1325563"/>
          </a:xfrm>
        </p:spPr>
        <p:txBody>
          <a:bodyPr/>
          <a:lstStyle/>
          <a:p>
            <a:r>
              <a:rPr lang="en-US" dirty="0"/>
              <a:t>ESSER III Allowable Uses</a:t>
            </a:r>
          </a:p>
        </p:txBody>
      </p:sp>
      <p:sp>
        <p:nvSpPr>
          <p:cNvPr id="9" name="Content Placeholder 2">
            <a:extLst>
              <a:ext uri="{FF2B5EF4-FFF2-40B4-BE49-F238E27FC236}">
                <a16:creationId xmlns:a16="http://schemas.microsoft.com/office/drawing/2014/main" id="{F248483E-1CC7-144B-0594-F7441F95EC36}"/>
              </a:ext>
            </a:extLst>
          </p:cNvPr>
          <p:cNvSpPr>
            <a:spLocks noGrp="1"/>
          </p:cNvSpPr>
          <p:nvPr>
            <p:ph idx="1"/>
          </p:nvPr>
        </p:nvSpPr>
        <p:spPr>
          <a:xfrm>
            <a:off x="152400" y="1638300"/>
            <a:ext cx="11887200" cy="5015901"/>
          </a:xfrm>
        </p:spPr>
        <p:txBody>
          <a:bodyPr>
            <a:noAutofit/>
          </a:bodyPr>
          <a:lstStyle/>
          <a:p>
            <a:pPr>
              <a:lnSpc>
                <a:spcPct val="120000"/>
              </a:lnSpc>
              <a:spcBef>
                <a:spcPts val="0"/>
              </a:spcBef>
            </a:pPr>
            <a:r>
              <a:rPr lang="en-US" sz="2400" dirty="0"/>
              <a:t>Must always meet the following three criteria:</a:t>
            </a:r>
          </a:p>
          <a:p>
            <a:pPr marL="971550" lvl="1" indent="-514350">
              <a:lnSpc>
                <a:spcPct val="120000"/>
              </a:lnSpc>
              <a:spcBef>
                <a:spcPts val="0"/>
              </a:spcBef>
              <a:buFont typeface="+mj-lt"/>
              <a:buAutoNum type="arabicPeriod"/>
            </a:pPr>
            <a:r>
              <a:rPr lang="en-US" sz="2400" dirty="0"/>
              <a:t>Align with the allowable uses of the applicable fund source </a:t>
            </a:r>
          </a:p>
          <a:p>
            <a:pPr marL="1371600" lvl="2" indent="-457200">
              <a:lnSpc>
                <a:spcPct val="120000"/>
              </a:lnSpc>
              <a:spcBef>
                <a:spcPts val="0"/>
              </a:spcBef>
              <a:buFont typeface="+mj-lt"/>
              <a:buAutoNum type="alphaLcPeriod"/>
            </a:pPr>
            <a:r>
              <a:rPr lang="en-US" sz="2400" dirty="0">
                <a:solidFill>
                  <a:schemeClr val="bg1"/>
                </a:solidFill>
              </a:rPr>
              <a:t>ESSER III, Resource Codes 3213 and 3214: </a:t>
            </a:r>
            <a:r>
              <a:rPr lang="en-US" sz="2400" dirty="0">
                <a:solidFill>
                  <a:schemeClr val="accent5">
                    <a:lumMod val="40000"/>
                    <a:lumOff val="60000"/>
                  </a:schemeClr>
                </a:solidFill>
                <a:hlinkClick r:id="rId3" tooltip="ARP Act Funding - ESSER III Allowable Uses">
                  <a:extLst>
                    <a:ext uri="{A12FA001-AC4F-418D-AE19-62706E023703}">
                      <ahyp:hlinkClr xmlns:ahyp="http://schemas.microsoft.com/office/drawing/2018/hyperlinkcolor" val="tx"/>
                    </a:ext>
                  </a:extLst>
                </a:hlinkClick>
              </a:rPr>
              <a:t>https://www.cde.ca.gov/fg/cr/arpact.asp#esseriiiuses</a:t>
            </a:r>
            <a:endParaRPr lang="en-US" sz="2400" dirty="0"/>
          </a:p>
          <a:p>
            <a:pPr marL="1371600" lvl="2" indent="-457200">
              <a:lnSpc>
                <a:spcPct val="120000"/>
              </a:lnSpc>
              <a:spcBef>
                <a:spcPts val="0"/>
              </a:spcBef>
              <a:buFont typeface="+mj-lt"/>
              <a:buAutoNum type="alphaLcPeriod"/>
            </a:pPr>
            <a:r>
              <a:rPr lang="en-US" sz="2400" dirty="0">
                <a:solidFill>
                  <a:schemeClr val="bg1"/>
                </a:solidFill>
              </a:rPr>
              <a:t>Expanded Learning Opportunities Grant (ELO-G) ESSER III, Resource Codes 3218 and 3219: </a:t>
            </a:r>
            <a:r>
              <a:rPr lang="en-US" sz="2400" dirty="0">
                <a:solidFill>
                  <a:schemeClr val="accent5">
                    <a:lumMod val="40000"/>
                    <a:lumOff val="60000"/>
                  </a:schemeClr>
                </a:solidFill>
                <a:hlinkClick r:id="rId4" tooltip="Expanded Learning Opportunities Grants Strategies - Health Services &amp; School Nursing (CA Dept of Education)">
                  <a:extLst>
                    <a:ext uri="{A12FA001-AC4F-418D-AE19-62706E023703}">
                      <ahyp:hlinkClr xmlns:ahyp="http://schemas.microsoft.com/office/drawing/2018/hyperlinkcolor" val="tx"/>
                    </a:ext>
                  </a:extLst>
                </a:hlinkClick>
              </a:rPr>
              <a:t>https://www.cde.ca.gov/ls/he/hn/elostrategies.asp</a:t>
            </a:r>
            <a:endParaRPr lang="en-US" sz="2400" dirty="0">
              <a:solidFill>
                <a:schemeClr val="accent5">
                  <a:lumMod val="40000"/>
                  <a:lumOff val="60000"/>
                </a:schemeClr>
              </a:solidFill>
            </a:endParaRPr>
          </a:p>
          <a:p>
            <a:pPr marL="914400" lvl="1" indent="-457200">
              <a:lnSpc>
                <a:spcPct val="120000"/>
              </a:lnSpc>
              <a:spcBef>
                <a:spcPts val="0"/>
              </a:spcBef>
              <a:buFont typeface="+mj-lt"/>
              <a:buAutoNum type="arabicPeriod"/>
            </a:pPr>
            <a:r>
              <a:rPr lang="en-US" sz="2400" dirty="0"/>
              <a:t>The cost is reasonable and necessary to prevent, prepare for, or respond to the COVID-19 pandemic</a:t>
            </a:r>
          </a:p>
          <a:p>
            <a:pPr marL="971550" lvl="1" indent="-514350">
              <a:lnSpc>
                <a:spcPct val="120000"/>
              </a:lnSpc>
              <a:spcBef>
                <a:spcPts val="0"/>
              </a:spcBef>
              <a:buFont typeface="+mj-lt"/>
              <a:buAutoNum type="arabicPeriod"/>
            </a:pPr>
            <a:r>
              <a:rPr lang="en-US" sz="2400" dirty="0"/>
              <a:t>Align with all relevant cost principles and requirements outlined in the </a:t>
            </a:r>
            <a:r>
              <a:rPr lang="en-US" sz="2400" i="1" dirty="0"/>
              <a:t>Uniform Grants Guidance</a:t>
            </a:r>
            <a:r>
              <a:rPr lang="en-US" sz="2400" dirty="0"/>
              <a:t> (</a:t>
            </a:r>
            <a:r>
              <a:rPr lang="en-US" sz="2400" i="1" dirty="0"/>
              <a:t>UGG</a:t>
            </a:r>
            <a:r>
              <a:rPr lang="en-US" sz="2400" dirty="0"/>
              <a:t>) and </a:t>
            </a:r>
            <a:r>
              <a:rPr lang="en-US" sz="2400" i="1" dirty="0"/>
              <a:t>Code of Federal Regulations </a:t>
            </a:r>
            <a:r>
              <a:rPr lang="en-US" sz="2400" dirty="0"/>
              <a:t>(</a:t>
            </a:r>
            <a:r>
              <a:rPr lang="en-US" sz="2400" i="1" dirty="0"/>
              <a:t>CFR</a:t>
            </a:r>
            <a:r>
              <a:rPr lang="en-US" sz="2400" dirty="0"/>
              <a:t>)</a:t>
            </a:r>
          </a:p>
          <a:p>
            <a:pPr>
              <a:lnSpc>
                <a:spcPct val="120000"/>
              </a:lnSpc>
              <a:spcBef>
                <a:spcPts val="0"/>
              </a:spcBef>
            </a:pPr>
            <a:r>
              <a:rPr lang="en-US" sz="2400" dirty="0"/>
              <a:t>A purchase may be allowable in one situation, but may not be in another</a:t>
            </a:r>
          </a:p>
        </p:txBody>
      </p:sp>
    </p:spTree>
    <p:extLst>
      <p:ext uri="{BB962C8B-B14F-4D97-AF65-F5344CB8AC3E}">
        <p14:creationId xmlns:p14="http://schemas.microsoft.com/office/powerpoint/2010/main" val="101646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F6FF6-3E42-77AC-1EB8-15D154A251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B8F717-54FC-CD28-881E-2E1775DF52E0}"/>
              </a:ext>
            </a:extLst>
          </p:cNvPr>
          <p:cNvSpPr>
            <a:spLocks noGrp="1"/>
          </p:cNvSpPr>
          <p:nvPr>
            <p:ph type="title"/>
          </p:nvPr>
        </p:nvSpPr>
        <p:spPr/>
        <p:txBody>
          <a:bodyPr/>
          <a:lstStyle/>
          <a:p>
            <a:r>
              <a:rPr lang="en-US" dirty="0"/>
              <a:t>ESSER III, Resource Code 3214</a:t>
            </a:r>
          </a:p>
        </p:txBody>
      </p:sp>
      <p:sp>
        <p:nvSpPr>
          <p:cNvPr id="3" name="Content Placeholder 2">
            <a:extLst>
              <a:ext uri="{FF2B5EF4-FFF2-40B4-BE49-F238E27FC236}">
                <a16:creationId xmlns:a16="http://schemas.microsoft.com/office/drawing/2014/main" id="{33C5ABEB-C03C-9FE4-E135-A2DE6EA1934A}"/>
              </a:ext>
            </a:extLst>
          </p:cNvPr>
          <p:cNvSpPr>
            <a:spLocks noGrp="1"/>
          </p:cNvSpPr>
          <p:nvPr>
            <p:ph idx="1"/>
          </p:nvPr>
        </p:nvSpPr>
        <p:spPr>
          <a:xfrm>
            <a:off x="152400" y="1638300"/>
            <a:ext cx="11887200" cy="4583205"/>
          </a:xfrm>
        </p:spPr>
        <p:txBody>
          <a:bodyPr>
            <a:normAutofit fontScale="77500" lnSpcReduction="20000"/>
          </a:bodyPr>
          <a:lstStyle/>
          <a:p>
            <a:pPr>
              <a:lnSpc>
                <a:spcPct val="120000"/>
              </a:lnSpc>
            </a:pPr>
            <a:r>
              <a:rPr lang="en-US" dirty="0"/>
              <a:t>Represents the 20% of the total ESSER III mandatory subgrant allocation that must be reserved to address the impact of lost instructional time through evidence-based interventions, in accordance with Section 2001(e)(1) of the ARP Act</a:t>
            </a:r>
          </a:p>
          <a:p>
            <a:pPr>
              <a:lnSpc>
                <a:spcPct val="120000"/>
              </a:lnSpc>
            </a:pPr>
            <a:r>
              <a:rPr lang="en-US" dirty="0"/>
              <a:t>Prioritize the use of available ESSER III, Resource Code 3214, funds</a:t>
            </a:r>
          </a:p>
          <a:p>
            <a:pPr lvl="1">
              <a:lnSpc>
                <a:spcPct val="120000"/>
              </a:lnSpc>
            </a:pPr>
            <a:r>
              <a:rPr lang="en-US" dirty="0"/>
              <a:t>The U.S. Department of Education has indicated that the failure of a local educational agency (LEA) to expend 20% of its total ESSER III allocation for this purpose (designated by ESSER III, Resource Code 3214) may reflect lack of compliance with a federal requirement</a:t>
            </a:r>
          </a:p>
          <a:p>
            <a:pPr>
              <a:lnSpc>
                <a:spcPct val="120000"/>
              </a:lnSpc>
            </a:pPr>
            <a:r>
              <a:rPr lang="en-US" dirty="0"/>
              <a:t>Additional information available on the ESSER III Fund Frequently Asked Questions page: </a:t>
            </a:r>
            <a:r>
              <a:rPr lang="en-US" dirty="0">
                <a:solidFill>
                  <a:schemeClr val="accent5">
                    <a:lumMod val="40000"/>
                    <a:lumOff val="60000"/>
                  </a:schemeClr>
                </a:solidFill>
                <a:hlinkClick r:id="rId3" tooltip="ESSER III Fund FAQs - Federal Stimulus Funding">
                  <a:extLst>
                    <a:ext uri="{A12FA001-AC4F-418D-AE19-62706E023703}">
                      <ahyp:hlinkClr xmlns:ahyp="http://schemas.microsoft.com/office/drawing/2018/hyperlinkcolor" val="tx"/>
                    </a:ext>
                  </a:extLst>
                </a:hlinkClick>
              </a:rPr>
              <a:t>https://www.cde.ca.gov/fg/cr/esseriiifaqs.asp</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129779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156D-28E7-5A83-8D25-37DE57E54FED}"/>
              </a:ext>
            </a:extLst>
          </p:cNvPr>
          <p:cNvSpPr>
            <a:spLocks noGrp="1"/>
          </p:cNvSpPr>
          <p:nvPr>
            <p:ph type="title"/>
          </p:nvPr>
        </p:nvSpPr>
        <p:spPr/>
        <p:txBody>
          <a:bodyPr/>
          <a:lstStyle/>
          <a:p>
            <a:r>
              <a:rPr lang="en-US" dirty="0"/>
              <a:t>Allowable Use Example – ESSER III, Resource Code 3213 (1)</a:t>
            </a:r>
          </a:p>
        </p:txBody>
      </p:sp>
      <p:sp>
        <p:nvSpPr>
          <p:cNvPr id="3" name="Content Placeholder 2">
            <a:extLst>
              <a:ext uri="{FF2B5EF4-FFF2-40B4-BE49-F238E27FC236}">
                <a16:creationId xmlns:a16="http://schemas.microsoft.com/office/drawing/2014/main" id="{09C277A3-A3BD-D25F-784F-DAE33F720F21}"/>
              </a:ext>
            </a:extLst>
          </p:cNvPr>
          <p:cNvSpPr>
            <a:spLocks noGrp="1"/>
          </p:cNvSpPr>
          <p:nvPr>
            <p:ph idx="1"/>
          </p:nvPr>
        </p:nvSpPr>
        <p:spPr>
          <a:xfrm>
            <a:off x="152400" y="1638302"/>
            <a:ext cx="11887200" cy="4522656"/>
          </a:xfrm>
        </p:spPr>
        <p:txBody>
          <a:bodyPr>
            <a:normAutofit/>
          </a:bodyPr>
          <a:lstStyle/>
          <a:p>
            <a:r>
              <a:rPr lang="en-US" dirty="0"/>
              <a:t>An LEA wants to purchase a bus to transport students to and from school. </a:t>
            </a:r>
            <a:r>
              <a:rPr lang="en-US" dirty="0">
                <a:solidFill>
                  <a:schemeClr val="bg1"/>
                </a:solidFill>
              </a:rPr>
              <a:t>The LEA wants to replace </a:t>
            </a:r>
            <a:r>
              <a:rPr lang="en-US" dirty="0"/>
              <a:t>a</a:t>
            </a:r>
            <a:r>
              <a:rPr lang="en-US" dirty="0">
                <a:solidFill>
                  <a:schemeClr val="bg1"/>
                </a:solidFill>
              </a:rPr>
              <a:t> bus currently in use because it only has a couple more years of use left and the LEA has Stimulus funds to use now.</a:t>
            </a:r>
          </a:p>
          <a:p>
            <a:r>
              <a:rPr lang="en-US" dirty="0"/>
              <a:t>Is this allowable?</a:t>
            </a:r>
          </a:p>
          <a:p>
            <a:pPr lvl="1"/>
            <a:r>
              <a:rPr lang="en-US" dirty="0">
                <a:solidFill>
                  <a:schemeClr val="bg1"/>
                </a:solidFill>
              </a:rPr>
              <a:t>This would </a:t>
            </a:r>
            <a:r>
              <a:rPr lang="en-US" b="1" dirty="0">
                <a:solidFill>
                  <a:schemeClr val="bg1"/>
                </a:solidFill>
              </a:rPr>
              <a:t>not</a:t>
            </a:r>
            <a:r>
              <a:rPr lang="en-US" dirty="0">
                <a:solidFill>
                  <a:schemeClr val="bg1"/>
                </a:solidFill>
              </a:rPr>
              <a:t> be allowable, as there is no connection to the COVID-19 pandemic</a:t>
            </a:r>
          </a:p>
        </p:txBody>
      </p:sp>
    </p:spTree>
    <p:extLst>
      <p:ext uri="{BB962C8B-B14F-4D97-AF65-F5344CB8AC3E}">
        <p14:creationId xmlns:p14="http://schemas.microsoft.com/office/powerpoint/2010/main" val="257790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D79E4-639C-4DF3-D066-59758241C7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0B1811-6232-6BC5-082D-A80DBDAC9F41}"/>
              </a:ext>
            </a:extLst>
          </p:cNvPr>
          <p:cNvSpPr>
            <a:spLocks noGrp="1"/>
          </p:cNvSpPr>
          <p:nvPr>
            <p:ph type="title"/>
          </p:nvPr>
        </p:nvSpPr>
        <p:spPr/>
        <p:txBody>
          <a:bodyPr/>
          <a:lstStyle/>
          <a:p>
            <a:r>
              <a:rPr lang="en-US" dirty="0"/>
              <a:t>Allowable Use Example – ESSER III, Resource Code 3213 (2)</a:t>
            </a:r>
          </a:p>
        </p:txBody>
      </p:sp>
      <p:sp>
        <p:nvSpPr>
          <p:cNvPr id="3" name="Content Placeholder 2">
            <a:extLst>
              <a:ext uri="{FF2B5EF4-FFF2-40B4-BE49-F238E27FC236}">
                <a16:creationId xmlns:a16="http://schemas.microsoft.com/office/drawing/2014/main" id="{C0553F67-E9AA-9D31-85FB-A53588908C76}"/>
              </a:ext>
            </a:extLst>
          </p:cNvPr>
          <p:cNvSpPr>
            <a:spLocks noGrp="1"/>
          </p:cNvSpPr>
          <p:nvPr>
            <p:ph idx="1"/>
          </p:nvPr>
        </p:nvSpPr>
        <p:spPr>
          <a:xfrm>
            <a:off x="152400" y="1638302"/>
            <a:ext cx="11887200" cy="4522656"/>
          </a:xfrm>
        </p:spPr>
        <p:txBody>
          <a:bodyPr>
            <a:normAutofit lnSpcReduction="10000"/>
          </a:bodyPr>
          <a:lstStyle/>
          <a:p>
            <a:r>
              <a:rPr lang="en-US" dirty="0"/>
              <a:t>An LEA wants to purchase a bus to transport students to and from school. The LEA needs to purchase an additional bus to accommodate the additional bus routes for increased student capacity attending new afterschool programs that are designed to address the impact of lost instruction time resulting from the COVID-19 pandemic.</a:t>
            </a:r>
          </a:p>
          <a:p>
            <a:r>
              <a:rPr lang="en-US" dirty="0"/>
              <a:t>Is this allowable?</a:t>
            </a:r>
          </a:p>
          <a:p>
            <a:pPr lvl="1"/>
            <a:r>
              <a:rPr lang="en-US" dirty="0">
                <a:solidFill>
                  <a:schemeClr val="bg1"/>
                </a:solidFill>
              </a:rPr>
              <a:t>This may possibly be allowable, as there is a clear connection to the LEA’s pandemic response needs</a:t>
            </a:r>
          </a:p>
          <a:p>
            <a:pPr lvl="1"/>
            <a:r>
              <a:rPr lang="en-US" dirty="0">
                <a:solidFill>
                  <a:schemeClr val="bg1"/>
                </a:solidFill>
              </a:rPr>
              <a:t>Capital expenditure pre-approval would additionally be required</a:t>
            </a:r>
          </a:p>
        </p:txBody>
      </p:sp>
    </p:spTree>
    <p:extLst>
      <p:ext uri="{BB962C8B-B14F-4D97-AF65-F5344CB8AC3E}">
        <p14:creationId xmlns:p14="http://schemas.microsoft.com/office/powerpoint/2010/main" val="288542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BD424-98FB-3B82-F366-2E9B0DAB91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E942F0-9C56-257F-FD59-2B104EF7CC1A}"/>
              </a:ext>
            </a:extLst>
          </p:cNvPr>
          <p:cNvSpPr>
            <a:spLocks noGrp="1"/>
          </p:cNvSpPr>
          <p:nvPr>
            <p:ph type="title"/>
          </p:nvPr>
        </p:nvSpPr>
        <p:spPr/>
        <p:txBody>
          <a:bodyPr/>
          <a:lstStyle/>
          <a:p>
            <a:r>
              <a:rPr lang="en-US" dirty="0"/>
              <a:t>Allowable Use Example – ESSER III, Resource Code 3214 (1)</a:t>
            </a:r>
          </a:p>
        </p:txBody>
      </p:sp>
      <p:sp>
        <p:nvSpPr>
          <p:cNvPr id="3" name="Content Placeholder 2">
            <a:extLst>
              <a:ext uri="{FF2B5EF4-FFF2-40B4-BE49-F238E27FC236}">
                <a16:creationId xmlns:a16="http://schemas.microsoft.com/office/drawing/2014/main" id="{9557DE57-09A8-1686-AFA5-7C6102303EC8}"/>
              </a:ext>
            </a:extLst>
          </p:cNvPr>
          <p:cNvSpPr>
            <a:spLocks noGrp="1"/>
          </p:cNvSpPr>
          <p:nvPr>
            <p:ph idx="1"/>
          </p:nvPr>
        </p:nvSpPr>
        <p:spPr>
          <a:xfrm>
            <a:off x="152400" y="1638302"/>
            <a:ext cx="11887200" cy="4582616"/>
          </a:xfrm>
        </p:spPr>
        <p:txBody>
          <a:bodyPr>
            <a:normAutofit/>
          </a:bodyPr>
          <a:lstStyle/>
          <a:p>
            <a:r>
              <a:rPr lang="en-US" dirty="0"/>
              <a:t>An LEA has hired additional staff to implement a new reading program. The LEA chose this reading program based on high-quality research findings that demonstrate the specific strategies included are likely to improve student outcomes in reading, which the LEA is focusing on after a significant drop in reading scores as a result of the pandemic.</a:t>
            </a:r>
          </a:p>
          <a:p>
            <a:r>
              <a:rPr lang="en-US" dirty="0"/>
              <a:t>Is this allowable?</a:t>
            </a:r>
          </a:p>
          <a:p>
            <a:pPr lvl="1"/>
            <a:r>
              <a:rPr lang="en-US" dirty="0">
                <a:solidFill>
                  <a:schemeClr val="bg1"/>
                </a:solidFill>
              </a:rPr>
              <a:t>This may possibly be allowable, assuming all other state and federal requirements met, including time and effort documentation</a:t>
            </a:r>
          </a:p>
        </p:txBody>
      </p:sp>
    </p:spTree>
    <p:extLst>
      <p:ext uri="{BB962C8B-B14F-4D97-AF65-F5344CB8AC3E}">
        <p14:creationId xmlns:p14="http://schemas.microsoft.com/office/powerpoint/2010/main" val="11236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3BB6F-B375-6336-A516-183550A6FF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D59FA7-54B5-B869-81C2-B338C8438CFA}"/>
              </a:ext>
            </a:extLst>
          </p:cNvPr>
          <p:cNvSpPr>
            <a:spLocks noGrp="1"/>
          </p:cNvSpPr>
          <p:nvPr>
            <p:ph type="title"/>
          </p:nvPr>
        </p:nvSpPr>
        <p:spPr/>
        <p:txBody>
          <a:bodyPr/>
          <a:lstStyle/>
          <a:p>
            <a:r>
              <a:rPr lang="en-US" dirty="0"/>
              <a:t>Allowable Use Example – ESSER III, Resource Code 3214 (2)</a:t>
            </a:r>
          </a:p>
        </p:txBody>
      </p:sp>
      <p:sp>
        <p:nvSpPr>
          <p:cNvPr id="3" name="Content Placeholder 2">
            <a:extLst>
              <a:ext uri="{FF2B5EF4-FFF2-40B4-BE49-F238E27FC236}">
                <a16:creationId xmlns:a16="http://schemas.microsoft.com/office/drawing/2014/main" id="{B1B06F37-59AF-A4E0-6BE8-3741099AB774}"/>
              </a:ext>
            </a:extLst>
          </p:cNvPr>
          <p:cNvSpPr>
            <a:spLocks noGrp="1"/>
          </p:cNvSpPr>
          <p:nvPr>
            <p:ph idx="1"/>
          </p:nvPr>
        </p:nvSpPr>
        <p:spPr>
          <a:xfrm>
            <a:off x="152400" y="1638302"/>
            <a:ext cx="11887200" cy="4349139"/>
          </a:xfrm>
        </p:spPr>
        <p:txBody>
          <a:bodyPr>
            <a:normAutofit/>
          </a:bodyPr>
          <a:lstStyle/>
          <a:p>
            <a:r>
              <a:rPr lang="en-US" dirty="0"/>
              <a:t>An LEA has hired additional staff to implement a new reading program. The LEA wanted to implement this program prior to the COVID-19 pandemic after attending a presentation and now has stimulus funds to implement the program</a:t>
            </a:r>
          </a:p>
          <a:p>
            <a:r>
              <a:rPr lang="en-US" dirty="0"/>
              <a:t>Is this allowable?</a:t>
            </a:r>
            <a:endParaRPr lang="en-US" dirty="0">
              <a:solidFill>
                <a:schemeClr val="tx1"/>
              </a:solidFill>
            </a:endParaRPr>
          </a:p>
          <a:p>
            <a:pPr lvl="1"/>
            <a:r>
              <a:rPr lang="en-US" dirty="0">
                <a:solidFill>
                  <a:schemeClr val="bg1"/>
                </a:solidFill>
              </a:rPr>
              <a:t>This would likely </a:t>
            </a:r>
            <a:r>
              <a:rPr lang="en-US" b="1" dirty="0">
                <a:solidFill>
                  <a:schemeClr val="bg1"/>
                </a:solidFill>
              </a:rPr>
              <a:t>not</a:t>
            </a:r>
            <a:r>
              <a:rPr lang="en-US" dirty="0">
                <a:solidFill>
                  <a:schemeClr val="bg1"/>
                </a:solidFill>
              </a:rPr>
              <a:t> be allowable, as this program hasn’t been evaluated to determine if it is evidence-based, and there is no connection to the needs of students as a result of the COVID-19 pandemic</a:t>
            </a:r>
          </a:p>
        </p:txBody>
      </p:sp>
    </p:spTree>
    <p:extLst>
      <p:ext uri="{BB962C8B-B14F-4D97-AF65-F5344CB8AC3E}">
        <p14:creationId xmlns:p14="http://schemas.microsoft.com/office/powerpoint/2010/main" val="89348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5EDF8-EFD3-02C7-6343-7FC875F70494}"/>
              </a:ext>
            </a:extLst>
          </p:cNvPr>
          <p:cNvSpPr>
            <a:spLocks noGrp="1"/>
          </p:cNvSpPr>
          <p:nvPr>
            <p:ph type="title"/>
          </p:nvPr>
        </p:nvSpPr>
        <p:spPr/>
        <p:txBody>
          <a:bodyPr/>
          <a:lstStyle/>
          <a:p>
            <a:r>
              <a:rPr lang="en-US" dirty="0"/>
              <a:t>Allowability Essentials</a:t>
            </a:r>
          </a:p>
        </p:txBody>
      </p:sp>
      <p:sp>
        <p:nvSpPr>
          <p:cNvPr id="3" name="Content Placeholder 2">
            <a:extLst>
              <a:ext uri="{FF2B5EF4-FFF2-40B4-BE49-F238E27FC236}">
                <a16:creationId xmlns:a16="http://schemas.microsoft.com/office/drawing/2014/main" id="{415F2761-3007-84E1-3871-7A46A7042DD6}"/>
              </a:ext>
            </a:extLst>
          </p:cNvPr>
          <p:cNvSpPr>
            <a:spLocks noGrp="1"/>
          </p:cNvSpPr>
          <p:nvPr>
            <p:ph idx="1"/>
          </p:nvPr>
        </p:nvSpPr>
        <p:spPr/>
        <p:txBody>
          <a:bodyPr/>
          <a:lstStyle/>
          <a:p>
            <a:r>
              <a:rPr lang="en-US" dirty="0"/>
              <a:t>The allowability of expenditures using ESSER III funds depends strongly on the purpose of the expenditure and how that purpose is connected to the LEA’s plan to respond to the COVID-19 pandemic</a:t>
            </a:r>
          </a:p>
          <a:p>
            <a:r>
              <a:rPr lang="en-US" dirty="0"/>
              <a:t>The burden is on the LEA to be able to maintain sufficient documentation to justify allowability in the event of monitoring or reviews</a:t>
            </a:r>
          </a:p>
        </p:txBody>
      </p:sp>
    </p:spTree>
    <p:extLst>
      <p:ext uri="{BB962C8B-B14F-4D97-AF65-F5344CB8AC3E}">
        <p14:creationId xmlns:p14="http://schemas.microsoft.com/office/powerpoint/2010/main" val="2473361708"/>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2460</Words>
  <Application>Microsoft Office PowerPoint</Application>
  <PresentationFormat>Widescreen</PresentationFormat>
  <Paragraphs>169</Paragraphs>
  <Slides>29</Slides>
  <Notes>23</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29</vt:i4>
      </vt:variant>
    </vt:vector>
  </HeadingPairs>
  <TitlesOfParts>
    <vt:vector size="38" baseType="lpstr">
      <vt:lpstr>Arial</vt:lpstr>
      <vt:lpstr>Calibri</vt:lpstr>
      <vt:lpstr>CDE Set 1</vt:lpstr>
      <vt:lpstr>CDE Set 2</vt:lpstr>
      <vt:lpstr>CDE Set 3</vt:lpstr>
      <vt:lpstr>CDE Set 4</vt:lpstr>
      <vt:lpstr>CDE Set 5</vt:lpstr>
      <vt:lpstr>CDE Set 6</vt:lpstr>
      <vt:lpstr>CDE Set 7</vt:lpstr>
      <vt:lpstr>Federal Stimulus Funds: ESSER III Allowable Uses and Capital Expenditures February 21, 2024</vt:lpstr>
      <vt:lpstr>Applicable Fund Sources</vt:lpstr>
      <vt:lpstr>ESSER III Allowable Uses</vt:lpstr>
      <vt:lpstr>ESSER III, Resource Code 3214</vt:lpstr>
      <vt:lpstr>Allowable Use Example – ESSER III, Resource Code 3213 (1)</vt:lpstr>
      <vt:lpstr>Allowable Use Example – ESSER III, Resource Code 3213 (2)</vt:lpstr>
      <vt:lpstr>Allowable Use Example – ESSER III, Resource Code 3214 (1)</vt:lpstr>
      <vt:lpstr>Allowable Use Example – ESSER III, Resource Code 3214 (2)</vt:lpstr>
      <vt:lpstr>Allowability Essentials</vt:lpstr>
      <vt:lpstr>Grant Timelines</vt:lpstr>
      <vt:lpstr>Grant Timelines – Obligation of Funds</vt:lpstr>
      <vt:lpstr>Grant Timelines – Obligation of Funds Example</vt:lpstr>
      <vt:lpstr>Grant Timelines – Liquidation of Funds</vt:lpstr>
      <vt:lpstr>What else should we be aware of? – Grant Timelines</vt:lpstr>
      <vt:lpstr>Grant Timelines – Liquidation of Funds Example (1)</vt:lpstr>
      <vt:lpstr>Grant Timelines – Liquidation of Funds Example (2)</vt:lpstr>
      <vt:lpstr>Grant Timelines – Liquidation of Funds Example (3)</vt:lpstr>
      <vt:lpstr>When do I need to submit a Capital Expenditure Pre-Approval Application?</vt:lpstr>
      <vt:lpstr>Why has the Capital Expenditure Pre-Approval Application been revised?</vt:lpstr>
      <vt:lpstr>What has changed on the Capital Expenditure Pre-Approval Application? (1)</vt:lpstr>
      <vt:lpstr>What has changed on the Capital Expenditure Pre-Approval Application? (2)</vt:lpstr>
      <vt:lpstr>What has changed on the Capital Expenditure Pre-Approval Application? (3)</vt:lpstr>
      <vt:lpstr>What has changed on the Capital Expenditure Pre-Approval Application? (4)</vt:lpstr>
      <vt:lpstr>What else should we be aware of? – Procurement Requirements</vt:lpstr>
      <vt:lpstr>Can we use cooperative purchasing agreements or piggyback contracts with these funds?</vt:lpstr>
      <vt:lpstr>What else should we be aware of? – Additional Reporting Requirements</vt:lpstr>
      <vt:lpstr>Resources</vt:lpstr>
      <vt:lpstr>Additional Questions?</vt:lpstr>
      <vt:lpstr>Join Our Listserv  send a blank email message to  join-edrelieffunds@mlist.cde.ca.gov.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Allowable Uses and Capital Expenditures Webinar - Federal Stimulus Funding (CA Dept of Education)</dc:title>
  <dc:subject>Training slide deck for the February 21, 2024, webinar regarding federal stimulus funding allowable uses and capital expenditure pre-approval applications.</dc:subject>
  <dc:creator/>
  <cp:lastModifiedBy/>
  <cp:revision>1</cp:revision>
  <dcterms:created xsi:type="dcterms:W3CDTF">2024-02-14T17:30:33Z</dcterms:created>
  <dcterms:modified xsi:type="dcterms:W3CDTF">2024-02-20T16:50:50Z</dcterms:modified>
</cp:coreProperties>
</file>