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571" r:id="rId1"/>
  </p:sldMasterIdLst>
  <p:notesMasterIdLst>
    <p:notesMasterId r:id="rId43"/>
  </p:notesMasterIdLst>
  <p:handoutMasterIdLst>
    <p:handoutMasterId r:id="rId44"/>
  </p:handoutMasterIdLst>
  <p:sldIdLst>
    <p:sldId id="258" r:id="rId2"/>
    <p:sldId id="271" r:id="rId3"/>
    <p:sldId id="272" r:id="rId4"/>
    <p:sldId id="312" r:id="rId5"/>
    <p:sldId id="335" r:id="rId6"/>
    <p:sldId id="274" r:id="rId7"/>
    <p:sldId id="317" r:id="rId8"/>
    <p:sldId id="322" r:id="rId9"/>
    <p:sldId id="327" r:id="rId10"/>
    <p:sldId id="328" r:id="rId11"/>
    <p:sldId id="329" r:id="rId12"/>
    <p:sldId id="336" r:id="rId13"/>
    <p:sldId id="332" r:id="rId14"/>
    <p:sldId id="343" r:id="rId15"/>
    <p:sldId id="344" r:id="rId16"/>
    <p:sldId id="314" r:id="rId17"/>
    <p:sldId id="278" r:id="rId18"/>
    <p:sldId id="354" r:id="rId19"/>
    <p:sldId id="355" r:id="rId20"/>
    <p:sldId id="339" r:id="rId21"/>
    <p:sldId id="331" r:id="rId22"/>
    <p:sldId id="330" r:id="rId23"/>
    <p:sldId id="325" r:id="rId24"/>
    <p:sldId id="324" r:id="rId25"/>
    <p:sldId id="356" r:id="rId26"/>
    <p:sldId id="333" r:id="rId27"/>
    <p:sldId id="286" r:id="rId28"/>
    <p:sldId id="287" r:id="rId29"/>
    <p:sldId id="316" r:id="rId30"/>
    <p:sldId id="311" r:id="rId31"/>
    <p:sldId id="294" r:id="rId32"/>
    <p:sldId id="296" r:id="rId33"/>
    <p:sldId id="297" r:id="rId34"/>
    <p:sldId id="334" r:id="rId35"/>
    <p:sldId id="298" r:id="rId36"/>
    <p:sldId id="300" r:id="rId37"/>
    <p:sldId id="302" r:id="rId38"/>
    <p:sldId id="308" r:id="rId39"/>
    <p:sldId id="319" r:id="rId40"/>
    <p:sldId id="341" r:id="rId41"/>
    <p:sldId id="309" r:id="rId42"/>
  </p:sldIdLst>
  <p:sldSz cx="12192000" cy="6858000"/>
  <p:notesSz cx="6985000" cy="9283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E70"/>
    <a:srgbClr val="FFFF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1F0E86-B630-85A6-5226-D3B011314858}" v="7" dt="2023-07-10T23:37:21.9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7779" autoAdjust="0"/>
  </p:normalViewPr>
  <p:slideViewPr>
    <p:cSldViewPr snapToGrid="0">
      <p:cViewPr varScale="1">
        <p:scale>
          <a:sx n="112" d="100"/>
          <a:sy n="112" d="100"/>
        </p:scale>
        <p:origin x="114"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2885" tIns="46442" rIns="92885" bIns="4644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56050" y="0"/>
            <a:ext cx="3027363" cy="465138"/>
          </a:xfrm>
          <a:prstGeom prst="rect">
            <a:avLst/>
          </a:prstGeom>
        </p:spPr>
        <p:txBody>
          <a:bodyPr vert="horz" lIns="92885" tIns="46442" rIns="92885" bIns="46442" rtlCol="0"/>
          <a:lstStyle>
            <a:lvl1pPr algn="r" eaLnBrk="1" fontAlgn="auto" hangingPunct="1">
              <a:spcBef>
                <a:spcPts val="0"/>
              </a:spcBef>
              <a:spcAft>
                <a:spcPts val="0"/>
              </a:spcAft>
              <a:defRPr sz="1200">
                <a:latin typeface="+mn-lt"/>
              </a:defRPr>
            </a:lvl1pPr>
          </a:lstStyle>
          <a:p>
            <a:pPr>
              <a:defRPr/>
            </a:pPr>
            <a:fld id="{6F01448E-779D-4A74-A5BD-4B49BA4912B4}" type="datetimeFigureOut">
              <a:rPr lang="en-US"/>
              <a:pPr>
                <a:defRPr/>
              </a:pPr>
              <a:t>7/11/2023</a:t>
            </a:fld>
            <a:endParaRPr lang="en-US"/>
          </a:p>
        </p:txBody>
      </p:sp>
      <p:sp>
        <p:nvSpPr>
          <p:cNvPr id="4" name="Footer Placeholder 3"/>
          <p:cNvSpPr>
            <a:spLocks noGrp="1"/>
          </p:cNvSpPr>
          <p:nvPr>
            <p:ph type="ftr" sz="quarter" idx="2"/>
          </p:nvPr>
        </p:nvSpPr>
        <p:spPr>
          <a:xfrm>
            <a:off x="0" y="8818563"/>
            <a:ext cx="3027363" cy="465137"/>
          </a:xfrm>
          <a:prstGeom prst="rect">
            <a:avLst/>
          </a:prstGeom>
        </p:spPr>
        <p:txBody>
          <a:bodyPr vert="horz" lIns="92885" tIns="46442" rIns="92885" bIns="4644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2885" tIns="46442" rIns="92885" bIns="46442" rtlCol="0" anchor="b"/>
          <a:lstStyle>
            <a:lvl1pPr algn="r" eaLnBrk="1" fontAlgn="auto" hangingPunct="1">
              <a:spcBef>
                <a:spcPts val="0"/>
              </a:spcBef>
              <a:spcAft>
                <a:spcPts val="0"/>
              </a:spcAft>
              <a:defRPr sz="1200">
                <a:latin typeface="+mn-lt"/>
              </a:defRPr>
            </a:lvl1pPr>
          </a:lstStyle>
          <a:p>
            <a:pPr>
              <a:defRPr/>
            </a:pPr>
            <a:fld id="{322679A0-4656-4BEE-B98B-771F8EC7855B}" type="slidenum">
              <a:rPr lang="en-US"/>
              <a:pPr>
                <a:defRPr/>
              </a:pPr>
              <a:t>‹#›</a:t>
            </a:fld>
            <a:endParaRPr lang="en-US"/>
          </a:p>
        </p:txBody>
      </p:sp>
    </p:spTree>
    <p:extLst>
      <p:ext uri="{BB962C8B-B14F-4D97-AF65-F5344CB8AC3E}">
        <p14:creationId xmlns:p14="http://schemas.microsoft.com/office/powerpoint/2010/main" val="2387279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F2B5A60-7D4C-4100-A1F7-6811A355FC99}" type="datetimeFigureOut">
              <a:rPr lang="en-US"/>
              <a:pPr>
                <a:defRPr/>
              </a:pPr>
              <a:t>7/11/2023</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98500" y="4468813"/>
            <a:ext cx="5588000" cy="36544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EFB0760-907B-4301-B786-8A587F736DFF}" type="slidenum">
              <a:rPr lang="en-US"/>
              <a:pPr>
                <a:defRPr/>
              </a:pPr>
              <a:t>‹#›</a:t>
            </a:fld>
            <a:endParaRPr lang="en-US"/>
          </a:p>
        </p:txBody>
      </p:sp>
    </p:spTree>
    <p:extLst>
      <p:ext uri="{BB962C8B-B14F-4D97-AF65-F5344CB8AC3E}">
        <p14:creationId xmlns:p14="http://schemas.microsoft.com/office/powerpoint/2010/main" val="1677180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latin typeface="Arial" panose="020B0604020202020204" pitchFamily="34" charset="0"/>
              <a:cs typeface="Arial" panose="020B0604020202020204" pitchFamily="34" charset="0"/>
            </a:endParaRP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278FAF8-C64F-4870-94DC-7AC3EADAFA45}"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513431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endParaRPr lang="en-US" sz="1200" dirty="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046481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11</a:t>
            </a:fld>
            <a:endParaRPr lang="en-US"/>
          </a:p>
        </p:txBody>
      </p:sp>
    </p:spTree>
    <p:extLst>
      <p:ext uri="{BB962C8B-B14F-4D97-AF65-F5344CB8AC3E}">
        <p14:creationId xmlns:p14="http://schemas.microsoft.com/office/powerpoint/2010/main" val="1375493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12</a:t>
            </a:fld>
            <a:endParaRPr lang="en-US"/>
          </a:p>
        </p:txBody>
      </p:sp>
    </p:spTree>
    <p:extLst>
      <p:ext uri="{BB962C8B-B14F-4D97-AF65-F5344CB8AC3E}">
        <p14:creationId xmlns:p14="http://schemas.microsoft.com/office/powerpoint/2010/main" val="4104408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13</a:t>
            </a:fld>
            <a:endParaRPr lang="en-US"/>
          </a:p>
        </p:txBody>
      </p:sp>
    </p:spTree>
    <p:extLst>
      <p:ext uri="{BB962C8B-B14F-4D97-AF65-F5344CB8AC3E}">
        <p14:creationId xmlns:p14="http://schemas.microsoft.com/office/powerpoint/2010/main" val="1541284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14</a:t>
            </a:fld>
            <a:endParaRPr lang="en-US"/>
          </a:p>
        </p:txBody>
      </p:sp>
    </p:spTree>
    <p:extLst>
      <p:ext uri="{BB962C8B-B14F-4D97-AF65-F5344CB8AC3E}">
        <p14:creationId xmlns:p14="http://schemas.microsoft.com/office/powerpoint/2010/main" val="1942602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15</a:t>
            </a:fld>
            <a:endParaRPr lang="en-US"/>
          </a:p>
        </p:txBody>
      </p:sp>
    </p:spTree>
    <p:extLst>
      <p:ext uri="{BB962C8B-B14F-4D97-AF65-F5344CB8AC3E}">
        <p14:creationId xmlns:p14="http://schemas.microsoft.com/office/powerpoint/2010/main" val="285339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818814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336550" indent="-336550" eaLnBrk="1" hangingPunct="1">
              <a:lnSpc>
                <a:spcPct val="100000"/>
              </a:lnSpc>
              <a:spcBef>
                <a:spcPct val="0"/>
              </a:spcBef>
              <a:spcAft>
                <a:spcPts val="1200"/>
              </a:spcAft>
              <a:defRPr/>
            </a:pPr>
            <a:endParaRPr lang="en-US" alt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9EB039F-E041-429B-8562-C5C8F30783B2}" type="slidenum">
              <a:rPr lang="en-US" altLang="en-US" smtClean="0">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246398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18</a:t>
            </a:fld>
            <a:endParaRPr lang="en-US"/>
          </a:p>
        </p:txBody>
      </p:sp>
    </p:spTree>
    <p:extLst>
      <p:ext uri="{BB962C8B-B14F-4D97-AF65-F5344CB8AC3E}">
        <p14:creationId xmlns:p14="http://schemas.microsoft.com/office/powerpoint/2010/main" val="29924561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19</a:t>
            </a:fld>
            <a:endParaRPr lang="en-US"/>
          </a:p>
        </p:txBody>
      </p:sp>
    </p:spTree>
    <p:extLst>
      <p:ext uri="{BB962C8B-B14F-4D97-AF65-F5344CB8AC3E}">
        <p14:creationId xmlns:p14="http://schemas.microsoft.com/office/powerpoint/2010/main" val="2701120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1200"/>
              </a:spcAft>
              <a:defRPr/>
            </a:pPr>
            <a:endParaRPr lang="en-US" dirty="0">
              <a:solidFill>
                <a:srgbClr val="FF0000"/>
              </a:solidFill>
              <a:latin typeface="Arial" panose="020B0604020202020204" pitchFamily="34" charset="0"/>
              <a:cs typeface="Arial" panose="020B0604020202020204" pitchFamily="3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FFA4DE5-8228-43A2-A117-09BFADE151C3}"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1134626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spcAft>
                <a:spcPts val="1200"/>
              </a:spcAft>
            </a:pPr>
            <a:endParaRPr lang="en-US" alt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20</a:t>
            </a:fld>
            <a:endParaRPr lang="en-US"/>
          </a:p>
        </p:txBody>
      </p:sp>
    </p:spTree>
    <p:extLst>
      <p:ext uri="{BB962C8B-B14F-4D97-AF65-F5344CB8AC3E}">
        <p14:creationId xmlns:p14="http://schemas.microsoft.com/office/powerpoint/2010/main" val="3885065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21</a:t>
            </a:fld>
            <a:endParaRPr lang="en-US"/>
          </a:p>
        </p:txBody>
      </p:sp>
    </p:spTree>
    <p:extLst>
      <p:ext uri="{BB962C8B-B14F-4D97-AF65-F5344CB8AC3E}">
        <p14:creationId xmlns:p14="http://schemas.microsoft.com/office/powerpoint/2010/main" val="3126282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22</a:t>
            </a:fld>
            <a:endParaRPr lang="en-US"/>
          </a:p>
        </p:txBody>
      </p:sp>
    </p:spTree>
    <p:extLst>
      <p:ext uri="{BB962C8B-B14F-4D97-AF65-F5344CB8AC3E}">
        <p14:creationId xmlns:p14="http://schemas.microsoft.com/office/powerpoint/2010/main" val="19638214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336550" eaLnBrk="1" hangingPunct="1">
              <a:spcBef>
                <a:spcPct val="0"/>
              </a:spcBef>
              <a:spcAft>
                <a:spcPts val="1200"/>
              </a:spcAft>
              <a:defRPr/>
            </a:pPr>
            <a:endParaRPr lang="en-US" altLang="en-US"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F2595FD-0444-47C6-A007-F2609E8F660A}" type="slidenum">
              <a:rPr lang="en-US" altLang="en-US" smtClean="0">
                <a:latin typeface="Calibri" panose="020F0502020204030204" pitchFamily="34" charset="0"/>
              </a:rPr>
              <a:pPr fontAlgn="base">
                <a:spcBef>
                  <a:spcPct val="0"/>
                </a:spcBef>
                <a:spcAft>
                  <a:spcPct val="0"/>
                </a:spcAft>
              </a:pPr>
              <a:t>23</a:t>
            </a:fld>
            <a:endParaRPr lang="en-US" altLang="en-US">
              <a:latin typeface="Calibri" panose="020F0502020204030204" pitchFamily="34" charset="0"/>
            </a:endParaRPr>
          </a:p>
        </p:txBody>
      </p:sp>
    </p:spTree>
    <p:extLst>
      <p:ext uri="{BB962C8B-B14F-4D97-AF65-F5344CB8AC3E}">
        <p14:creationId xmlns:p14="http://schemas.microsoft.com/office/powerpoint/2010/main" val="1213661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altLang="en-US"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F2595FD-0444-47C6-A007-F2609E8F660A}" type="slidenum">
              <a:rPr lang="en-US" altLang="en-US" smtClean="0">
                <a:latin typeface="Calibri" panose="020F0502020204030204" pitchFamily="34" charset="0"/>
              </a:rPr>
              <a:pPr fontAlgn="base">
                <a:spcBef>
                  <a:spcPct val="0"/>
                </a:spcBef>
                <a:spcAft>
                  <a:spcPct val="0"/>
                </a:spcAft>
              </a:pPr>
              <a:t>24</a:t>
            </a:fld>
            <a:endParaRPr lang="en-US" altLang="en-US">
              <a:latin typeface="Calibri" panose="020F0502020204030204" pitchFamily="34" charset="0"/>
            </a:endParaRPr>
          </a:p>
        </p:txBody>
      </p:sp>
    </p:spTree>
    <p:extLst>
      <p:ext uri="{BB962C8B-B14F-4D97-AF65-F5344CB8AC3E}">
        <p14:creationId xmlns:p14="http://schemas.microsoft.com/office/powerpoint/2010/main" val="18611374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EFB0760-907B-4301-B786-8A587F736DFF}" type="slidenum">
              <a:rPr lang="en-US"/>
              <a:pPr>
                <a:defRPr/>
              </a:pPr>
              <a:t>25</a:t>
            </a:fld>
            <a:endParaRPr lang="en-US"/>
          </a:p>
        </p:txBody>
      </p:sp>
    </p:spTree>
    <p:extLst>
      <p:ext uri="{BB962C8B-B14F-4D97-AF65-F5344CB8AC3E}">
        <p14:creationId xmlns:p14="http://schemas.microsoft.com/office/powerpoint/2010/main" val="13166068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26</a:t>
            </a:fld>
            <a:endParaRPr lang="en-US"/>
          </a:p>
        </p:txBody>
      </p:sp>
    </p:spTree>
    <p:extLst>
      <p:ext uri="{BB962C8B-B14F-4D97-AF65-F5344CB8AC3E}">
        <p14:creationId xmlns:p14="http://schemas.microsoft.com/office/powerpoint/2010/main" val="37502344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endParaRPr lang="en-US" altLang="en-US" dirty="0">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0089055-257C-4569-8AC6-C58BA61081EB}" type="slidenum">
              <a:rPr lang="en-US" altLang="en-US" smtClean="0">
                <a:latin typeface="Calibri" panose="020F0502020204030204" pitchFamily="34" charset="0"/>
              </a:rPr>
              <a:pPr fontAlgn="base">
                <a:spcBef>
                  <a:spcPct val="0"/>
                </a:spcBef>
                <a:spcAft>
                  <a:spcPct val="0"/>
                </a:spcAft>
              </a:pPr>
              <a:t>27</a:t>
            </a:fld>
            <a:endParaRPr lang="en-US" altLang="en-US">
              <a:latin typeface="Calibri" panose="020F0502020204030204" pitchFamily="34" charset="0"/>
            </a:endParaRPr>
          </a:p>
        </p:txBody>
      </p:sp>
    </p:spTree>
    <p:extLst>
      <p:ext uri="{BB962C8B-B14F-4D97-AF65-F5344CB8AC3E}">
        <p14:creationId xmlns:p14="http://schemas.microsoft.com/office/powerpoint/2010/main" val="15039660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endParaRPr lang="en-US" sz="1200" dirty="0">
              <a:latin typeface="Arial" panose="020B0604020202020204" pitchFamily="34" charset="0"/>
              <a:cs typeface="Arial" panose="020B0604020202020204" pitchFamily="34" charset="0"/>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8F5D996-9955-45CC-B288-E5817FCF38A9}" type="slidenum">
              <a:rPr lang="en-US" altLang="en-US" smtClean="0">
                <a:latin typeface="Calibri" panose="020F0502020204030204" pitchFamily="34" charset="0"/>
              </a:rPr>
              <a:pPr fontAlgn="base">
                <a:spcBef>
                  <a:spcPct val="0"/>
                </a:spcBef>
                <a:spcAft>
                  <a:spcPct val="0"/>
                </a:spcAft>
              </a:pPr>
              <a:t>28</a:t>
            </a:fld>
            <a:endParaRPr lang="en-US" altLang="en-US">
              <a:latin typeface="Calibri" panose="020F0502020204030204" pitchFamily="34" charset="0"/>
            </a:endParaRPr>
          </a:p>
        </p:txBody>
      </p:sp>
    </p:spTree>
    <p:extLst>
      <p:ext uri="{BB962C8B-B14F-4D97-AF65-F5344CB8AC3E}">
        <p14:creationId xmlns:p14="http://schemas.microsoft.com/office/powerpoint/2010/main" val="3509626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336550" indent="-336550" eaLnBrk="1" fontAlgn="auto" hangingPunct="1">
              <a:spcBef>
                <a:spcPts val="0"/>
              </a:spcBef>
              <a:spcAft>
                <a:spcPts val="1200"/>
              </a:spcAft>
              <a:defRPr/>
            </a:pPr>
            <a:endParaRPr lang="en-US" dirty="0">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9E6A5AF-6300-41E2-9F92-2F60BA2AC1D2}" type="slidenum">
              <a:rPr lang="en-US" altLang="en-US" smtClean="0">
                <a:latin typeface="Calibri" panose="020F0502020204030204" pitchFamily="34" charset="0"/>
              </a:rPr>
              <a:pPr fontAlgn="base">
                <a:spcBef>
                  <a:spcPct val="0"/>
                </a:spcBef>
                <a:spcAft>
                  <a:spcPct val="0"/>
                </a:spcAft>
              </a:pPr>
              <a:t>29</a:t>
            </a:fld>
            <a:endParaRPr lang="en-US" altLang="en-US">
              <a:latin typeface="Calibri" panose="020F0502020204030204" pitchFamily="34" charset="0"/>
            </a:endParaRPr>
          </a:p>
        </p:txBody>
      </p:sp>
    </p:spTree>
    <p:extLst>
      <p:ext uri="{BB962C8B-B14F-4D97-AF65-F5344CB8AC3E}">
        <p14:creationId xmlns:p14="http://schemas.microsoft.com/office/powerpoint/2010/main" val="1877789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spcBef>
                <a:spcPts val="0"/>
              </a:spcBef>
              <a:spcAft>
                <a:spcPts val="1200"/>
              </a:spcAft>
              <a:buNone/>
              <a:defRPr/>
            </a:pPr>
            <a:endParaRPr lang="en-US" sz="1200" dirty="0">
              <a:latin typeface="Arial" panose="020B0604020202020204" pitchFamily="34" charset="0"/>
              <a:cs typeface="Arial" panose="020B0604020202020204" pitchFamily="34" charset="0"/>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44B5A41-2C86-484A-9F0F-1957F5129AD9}"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3357847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D180008-97F5-4C23-89EE-2E7BA1D364A5}" type="slidenum">
              <a:rPr lang="en-US" altLang="en-US" smtClean="0">
                <a:latin typeface="Calibri" panose="020F0502020204030204" pitchFamily="34" charset="0"/>
              </a:rPr>
              <a:pPr fontAlgn="base">
                <a:spcBef>
                  <a:spcPct val="0"/>
                </a:spcBef>
                <a:spcAft>
                  <a:spcPct val="0"/>
                </a:spcAft>
              </a:pPr>
              <a:t>30</a:t>
            </a:fld>
            <a:endParaRPr lang="en-US" altLang="en-US">
              <a:latin typeface="Calibri" panose="020F0502020204030204" pitchFamily="34" charset="0"/>
            </a:endParaRPr>
          </a:p>
        </p:txBody>
      </p:sp>
    </p:spTree>
    <p:extLst>
      <p:ext uri="{BB962C8B-B14F-4D97-AF65-F5344CB8AC3E}">
        <p14:creationId xmlns:p14="http://schemas.microsoft.com/office/powerpoint/2010/main" val="2669498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lnSpc>
                <a:spcPct val="100000"/>
              </a:lnSpc>
              <a:spcBef>
                <a:spcPts val="0"/>
              </a:spcBef>
              <a:spcAft>
                <a:spcPts val="1200"/>
              </a:spcAft>
              <a:buFont typeface="Wingdings" panose="05000000000000000000" pitchFamily="2" charset="2"/>
              <a:buNone/>
              <a:defRPr/>
            </a:pPr>
            <a:endParaRPr lang="en-US" sz="1200" b="1" i="1" dirty="0">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6A9A2C-8535-41CB-9C65-43CA46A605C2}" type="slidenum">
              <a:rPr lang="en-US" altLang="en-US" smtClean="0">
                <a:latin typeface="Calibri" panose="020F0502020204030204" pitchFamily="34" charset="0"/>
              </a:rPr>
              <a:pPr fontAlgn="base">
                <a:spcBef>
                  <a:spcPct val="0"/>
                </a:spcBef>
                <a:spcAft>
                  <a:spcPct val="0"/>
                </a:spcAft>
              </a:pPr>
              <a:t>31</a:t>
            </a:fld>
            <a:endParaRPr lang="en-US" altLang="en-US">
              <a:latin typeface="Calibri" panose="020F0502020204030204" pitchFamily="34" charset="0"/>
            </a:endParaRPr>
          </a:p>
        </p:txBody>
      </p:sp>
    </p:spTree>
    <p:extLst>
      <p:ext uri="{BB962C8B-B14F-4D97-AF65-F5344CB8AC3E}">
        <p14:creationId xmlns:p14="http://schemas.microsoft.com/office/powerpoint/2010/main" val="27142464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endParaRPr 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5FDEA90-A5D8-4701-95D3-5BBEEAA1E491}" type="slidenum">
              <a:rPr lang="en-US" altLang="en-US" smtClean="0">
                <a:latin typeface="Calibri" panose="020F0502020204030204" pitchFamily="34" charset="0"/>
              </a:rPr>
              <a:pPr fontAlgn="base">
                <a:spcBef>
                  <a:spcPct val="0"/>
                </a:spcBef>
                <a:spcAft>
                  <a:spcPct val="0"/>
                </a:spcAft>
              </a:pPr>
              <a:t>32</a:t>
            </a:fld>
            <a:endParaRPr lang="en-US" altLang="en-US">
              <a:latin typeface="Calibri" panose="020F0502020204030204" pitchFamily="34" charset="0"/>
            </a:endParaRPr>
          </a:p>
        </p:txBody>
      </p:sp>
    </p:spTree>
    <p:extLst>
      <p:ext uri="{BB962C8B-B14F-4D97-AF65-F5344CB8AC3E}">
        <p14:creationId xmlns:p14="http://schemas.microsoft.com/office/powerpoint/2010/main" val="19770140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33</a:t>
            </a:fld>
            <a:endParaRPr lang="en-US" altLang="en-US">
              <a:latin typeface="Calibri" panose="020F0502020204030204" pitchFamily="34" charset="0"/>
            </a:endParaRPr>
          </a:p>
        </p:txBody>
      </p:sp>
    </p:spTree>
    <p:extLst>
      <p:ext uri="{BB962C8B-B14F-4D97-AF65-F5344CB8AC3E}">
        <p14:creationId xmlns:p14="http://schemas.microsoft.com/office/powerpoint/2010/main" val="30220643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36550" indent="-336550" eaLnBrk="1" hangingPunct="1">
              <a:lnSpc>
                <a:spcPct val="100000"/>
              </a:lnSpc>
              <a:spcBef>
                <a:spcPts val="0"/>
              </a:spcBef>
              <a:spcAft>
                <a:spcPts val="1200"/>
              </a:spcAft>
            </a:pPr>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34</a:t>
            </a:fld>
            <a:endParaRPr lang="en-US" altLang="en-US">
              <a:latin typeface="Calibri" panose="020F0502020204030204" pitchFamily="34" charset="0"/>
            </a:endParaRPr>
          </a:p>
        </p:txBody>
      </p:sp>
    </p:spTree>
    <p:extLst>
      <p:ext uri="{BB962C8B-B14F-4D97-AF65-F5344CB8AC3E}">
        <p14:creationId xmlns:p14="http://schemas.microsoft.com/office/powerpoint/2010/main" val="39586314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latin typeface="Arial" panose="020B0604020202020204" pitchFamily="34" charset="0"/>
              <a:cs typeface="Arial" panose="020B0604020202020204" pitchFamily="34" charset="0"/>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93306D4-37F5-4FE5-85AA-51F4F7535934}" type="slidenum">
              <a:rPr lang="en-US" altLang="en-US" smtClean="0">
                <a:latin typeface="Calibri" panose="020F0502020204030204" pitchFamily="34" charset="0"/>
              </a:rPr>
              <a:pPr fontAlgn="base">
                <a:spcBef>
                  <a:spcPct val="0"/>
                </a:spcBef>
                <a:spcAft>
                  <a:spcPct val="0"/>
                </a:spcAft>
              </a:pPr>
              <a:t>35</a:t>
            </a:fld>
            <a:endParaRPr lang="en-US" altLang="en-US">
              <a:latin typeface="Calibri" panose="020F0502020204030204" pitchFamily="34" charset="0"/>
            </a:endParaRPr>
          </a:p>
        </p:txBody>
      </p:sp>
    </p:spTree>
    <p:extLst>
      <p:ext uri="{BB962C8B-B14F-4D97-AF65-F5344CB8AC3E}">
        <p14:creationId xmlns:p14="http://schemas.microsoft.com/office/powerpoint/2010/main" val="42764506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endParaRPr lang="en-US" altLang="en-US" b="1" dirty="0">
              <a:latin typeface="Arial" panose="020B0604020202020204" pitchFamily="34" charset="0"/>
              <a:cs typeface="Arial" panose="020B0604020202020204" pitchFamily="34" charset="0"/>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087A181-0A94-4F19-BC73-9C9C88467A90}" type="slidenum">
              <a:rPr lang="en-US" altLang="en-US" smtClean="0">
                <a:latin typeface="Calibri" panose="020F0502020204030204" pitchFamily="34" charset="0"/>
              </a:rPr>
              <a:pPr fontAlgn="base">
                <a:spcBef>
                  <a:spcPct val="0"/>
                </a:spcBef>
                <a:spcAft>
                  <a:spcPct val="0"/>
                </a:spcAft>
              </a:pPr>
              <a:t>36</a:t>
            </a:fld>
            <a:endParaRPr lang="en-US" altLang="en-US">
              <a:latin typeface="Calibri" panose="020F0502020204030204" pitchFamily="34" charset="0"/>
            </a:endParaRPr>
          </a:p>
        </p:txBody>
      </p:sp>
    </p:spTree>
    <p:extLst>
      <p:ext uri="{BB962C8B-B14F-4D97-AF65-F5344CB8AC3E}">
        <p14:creationId xmlns:p14="http://schemas.microsoft.com/office/powerpoint/2010/main" val="17349063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1200"/>
              </a:spcAft>
              <a:buFont typeface="Arial" panose="020B0604020202020204" pitchFamily="34" charset="0"/>
              <a:buChar char="•"/>
              <a:defRPr/>
            </a:pPr>
            <a:endParaRPr lang="en-US" dirty="0">
              <a:latin typeface="Arial" panose="020B0604020202020204" pitchFamily="34" charset="0"/>
              <a:ea typeface="Times New Roman" panose="02020603050405020304" pitchFamily="18" charset="0"/>
              <a:cs typeface="Arial" panose="020B0604020202020204" pitchFamily="34" charset="0"/>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9BBB375-C610-44EB-92D0-29AF26B74DE7}" type="slidenum">
              <a:rPr lang="en-US" altLang="en-US" smtClean="0">
                <a:latin typeface="Calibri" panose="020F0502020204030204" pitchFamily="34" charset="0"/>
              </a:rPr>
              <a:pPr fontAlgn="base">
                <a:spcBef>
                  <a:spcPct val="0"/>
                </a:spcBef>
                <a:spcAft>
                  <a:spcPct val="0"/>
                </a:spcAft>
              </a:pPr>
              <a:t>37</a:t>
            </a:fld>
            <a:endParaRPr lang="en-US" altLang="en-US">
              <a:latin typeface="Calibri" panose="020F0502020204030204" pitchFamily="34" charset="0"/>
            </a:endParaRPr>
          </a:p>
        </p:txBody>
      </p:sp>
    </p:spTree>
    <p:extLst>
      <p:ext uri="{BB962C8B-B14F-4D97-AF65-F5344CB8AC3E}">
        <p14:creationId xmlns:p14="http://schemas.microsoft.com/office/powerpoint/2010/main" val="29264364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200"/>
              </a:spcAft>
              <a:buClrTx/>
              <a:buSzTx/>
              <a:buFontTx/>
              <a:buNone/>
              <a:tabLst/>
              <a:defRPr/>
            </a:pPr>
            <a:endParaRPr lang="en-US" altLang="en-US" dirty="0">
              <a:latin typeface="Arial" panose="020B0604020202020204" pitchFamily="34" charset="0"/>
              <a:cs typeface="Arial" panose="020B0604020202020204" pitchFamily="34" charset="0"/>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3C6F271-70F5-4570-ADCA-2FA982FAB0C1}" type="slidenum">
              <a:rPr lang="en-US" altLang="en-US" smtClean="0">
                <a:latin typeface="Calibri" panose="020F0502020204030204" pitchFamily="34" charset="0"/>
              </a:rPr>
              <a:pPr fontAlgn="base">
                <a:spcBef>
                  <a:spcPct val="0"/>
                </a:spcBef>
                <a:spcAft>
                  <a:spcPct val="0"/>
                </a:spcAft>
              </a:pPr>
              <a:t>38</a:t>
            </a:fld>
            <a:endParaRPr lang="en-US" altLang="en-US">
              <a:latin typeface="Calibri" panose="020F0502020204030204" pitchFamily="34" charset="0"/>
            </a:endParaRPr>
          </a:p>
        </p:txBody>
      </p:sp>
    </p:spTree>
    <p:extLst>
      <p:ext uri="{BB962C8B-B14F-4D97-AF65-F5344CB8AC3E}">
        <p14:creationId xmlns:p14="http://schemas.microsoft.com/office/powerpoint/2010/main" val="30141458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xfrm>
            <a:off x="698500" y="4468813"/>
            <a:ext cx="5588000" cy="4065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Arial" panose="020B0604020202020204" pitchFamily="34" charset="0"/>
              <a:cs typeface="Arial" panose="020B0604020202020204"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50945BF-8F5A-4C3C-BE52-A776E39922F4}" type="slidenum">
              <a:rPr lang="en-US" altLang="en-US" smtClean="0">
                <a:latin typeface="Calibri" panose="020F0502020204030204" pitchFamily="34" charset="0"/>
              </a:rPr>
              <a:pPr fontAlgn="base">
                <a:spcBef>
                  <a:spcPct val="0"/>
                </a:spcBef>
                <a:spcAft>
                  <a:spcPct val="0"/>
                </a:spcAft>
              </a:pPr>
              <a:t>39</a:t>
            </a:fld>
            <a:endParaRPr lang="en-US" altLang="en-US">
              <a:latin typeface="Calibri" panose="020F0502020204030204" pitchFamily="34" charset="0"/>
            </a:endParaRPr>
          </a:p>
        </p:txBody>
      </p:sp>
    </p:spTree>
    <p:extLst>
      <p:ext uri="{BB962C8B-B14F-4D97-AF65-F5344CB8AC3E}">
        <p14:creationId xmlns:p14="http://schemas.microsoft.com/office/powerpoint/2010/main" val="1154106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74A6311-CABB-4CB9-B4C7-EE43A710F3F7}"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38936273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xfrm>
            <a:off x="698500" y="4468813"/>
            <a:ext cx="5588000" cy="4065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Arial" panose="020B0604020202020204" pitchFamily="34" charset="0"/>
              <a:cs typeface="Arial" panose="020B0604020202020204" pitchFamily="34"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50945BF-8F5A-4C3C-BE52-A776E39922F4}" type="slidenum">
              <a:rPr lang="en-US" altLang="en-US" smtClean="0">
                <a:latin typeface="Calibri" panose="020F0502020204030204" pitchFamily="34" charset="0"/>
              </a:rPr>
              <a:pPr fontAlgn="base">
                <a:spcBef>
                  <a:spcPct val="0"/>
                </a:spcBef>
                <a:spcAft>
                  <a:spcPct val="0"/>
                </a:spcAft>
              </a:pPr>
              <a:t>40</a:t>
            </a:fld>
            <a:endParaRPr lang="en-US" altLang="en-US">
              <a:latin typeface="Calibri" panose="020F0502020204030204" pitchFamily="34" charset="0"/>
            </a:endParaRPr>
          </a:p>
        </p:txBody>
      </p:sp>
    </p:spTree>
    <p:extLst>
      <p:ext uri="{BB962C8B-B14F-4D97-AF65-F5344CB8AC3E}">
        <p14:creationId xmlns:p14="http://schemas.microsoft.com/office/powerpoint/2010/main" val="24041983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C482919-2A2C-4DEC-83C6-C6AF97DF968F}" type="slidenum">
              <a:rPr lang="en-US" altLang="en-US" smtClean="0">
                <a:latin typeface="Calibri" panose="020F0502020204030204" pitchFamily="34" charset="0"/>
              </a:rPr>
              <a:pPr fontAlgn="base">
                <a:spcBef>
                  <a:spcPct val="0"/>
                </a:spcBef>
                <a:spcAft>
                  <a:spcPct val="0"/>
                </a:spcAft>
              </a:pPr>
              <a:t>41</a:t>
            </a:fld>
            <a:endParaRPr lang="en-US" altLang="en-US">
              <a:latin typeface="Calibri" panose="020F0502020204030204" pitchFamily="34" charset="0"/>
            </a:endParaRPr>
          </a:p>
        </p:txBody>
      </p:sp>
    </p:spTree>
    <p:extLst>
      <p:ext uri="{BB962C8B-B14F-4D97-AF65-F5344CB8AC3E}">
        <p14:creationId xmlns:p14="http://schemas.microsoft.com/office/powerpoint/2010/main" val="610704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566420" indent="-566420" eaLnBrk="1" hangingPunct="1">
              <a:lnSpc>
                <a:spcPct val="100000"/>
              </a:lnSpc>
              <a:spcBef>
                <a:spcPts val="0"/>
              </a:spcBef>
              <a:spcAft>
                <a:spcPts val="1200"/>
              </a:spcAft>
            </a:pPr>
            <a:endParaRPr lang="en-US" dirty="0">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74A6311-CABB-4CB9-B4C7-EE43A710F3F7}" type="slidenum">
              <a:rPr lang="en-US" altLang="en-US" smtClean="0">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426240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566420" indent="-566420" eaLnBrk="1" fontAlgn="auto" hangingPunct="1">
              <a:spcAft>
                <a:spcPts val="1200"/>
              </a:spcAft>
              <a:defRPr/>
            </a:pPr>
            <a:endParaRPr lang="en-US" sz="1200" b="0" i="0" kern="1200" dirty="0">
              <a:solidFill>
                <a:schemeClr val="tx1"/>
              </a:solidFill>
              <a:effectLst/>
              <a:latin typeface="Arial" panose="020B0604020202020204" pitchFamily="34" charset="0"/>
              <a:ea typeface="+mn-ea"/>
              <a:cs typeface="Arial" panose="020B0604020202020204" pitchFamily="34"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5D3ED72-0C1B-4B52-92E1-76247AA16ABB}" type="slidenum">
              <a:rPr lang="en-US" altLang="en-US" smtClean="0">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346034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a:spcAft>
                <a:spcPts val="1200"/>
              </a:spcAft>
              <a:buNone/>
            </a:pPr>
            <a:endParaRPr lang="en-US" dirty="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3863798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endParaRPr lang="en-US" sz="1200" dirty="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3353480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endParaRPr lang="en-US" sz="1200" dirty="0">
              <a:latin typeface="Arial" panose="020B0604020202020204" pitchFamily="34" charset="0"/>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3568607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12"/>
          <p:cNvSpPr txBox="1">
            <a:spLocks noChangeArrowheads="1"/>
          </p:cNvSpPr>
          <p:nvPr userDrawn="1"/>
        </p:nvSpPr>
        <p:spPr bwMode="auto">
          <a:xfrm>
            <a:off x="1524000" y="5710238"/>
            <a:ext cx="60658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400">
                <a:solidFill>
                  <a:srgbClr val="1E5E70"/>
                </a:solidFill>
              </a:rPr>
              <a:t>CALIFORNIA DEPARTMENT OF EDUCATION</a:t>
            </a:r>
          </a:p>
          <a:p>
            <a:pPr eaLnBrk="1" hangingPunct="1">
              <a:defRPr/>
            </a:pPr>
            <a:r>
              <a:rPr lang="en-US" altLang="en-US" sz="1400">
                <a:solidFill>
                  <a:srgbClr val="1E5E70"/>
                </a:solidFill>
              </a:rPr>
              <a:t>Tony Thurmond, State Superintendent of Public Instruction</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4E27224F-81D0-432B-8506-57C2D2CB5027}" type="datetime1">
              <a:rPr lang="en-US"/>
              <a:pPr>
                <a:defRPr/>
              </a:pPr>
              <a:t>7/11/2023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B7A375-D1D6-4351-AC45-7BF52A4E0234}" type="slidenum">
              <a:rPr lang="en-US"/>
              <a:pPr>
                <a:defRPr/>
              </a:pPr>
              <a:t>‹#›</a:t>
            </a:fld>
            <a:endParaRPr lang="en-US"/>
          </a:p>
        </p:txBody>
      </p:sp>
    </p:spTree>
    <p:extLst>
      <p:ext uri="{BB962C8B-B14F-4D97-AF65-F5344CB8AC3E}">
        <p14:creationId xmlns:p14="http://schemas.microsoft.com/office/powerpoint/2010/main" val="344538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AB7C5A-235C-4274-B0BC-677262A07100}" type="datetime1">
              <a:rPr lang="en-US"/>
              <a:pPr>
                <a:defRPr/>
              </a:pPr>
              <a:t>7/11/2023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AF53E6-4341-4E42-BE69-AA149FC0C8B1}" type="slidenum">
              <a:rPr lang="en-US"/>
              <a:pPr>
                <a:defRPr/>
              </a:pPr>
              <a:t>‹#›</a:t>
            </a:fld>
            <a:endParaRPr lang="en-US"/>
          </a:p>
        </p:txBody>
      </p:sp>
    </p:spTree>
    <p:extLst>
      <p:ext uri="{BB962C8B-B14F-4D97-AF65-F5344CB8AC3E}">
        <p14:creationId xmlns:p14="http://schemas.microsoft.com/office/powerpoint/2010/main" val="46666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1A7707-0884-4BA5-99A0-9A088CE02BF6}" type="datetime1">
              <a:rPr lang="en-US"/>
              <a:pPr>
                <a:defRPr/>
              </a:pPr>
              <a:t>7/11/2023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4C4956-3BE2-4377-A743-66C95C133F5F}" type="slidenum">
              <a:rPr lang="en-US"/>
              <a:pPr>
                <a:defRPr/>
              </a:pPr>
              <a:t>‹#›</a:t>
            </a:fld>
            <a:endParaRPr lang="en-US"/>
          </a:p>
        </p:txBody>
      </p:sp>
    </p:spTree>
    <p:extLst>
      <p:ext uri="{BB962C8B-B14F-4D97-AF65-F5344CB8AC3E}">
        <p14:creationId xmlns:p14="http://schemas.microsoft.com/office/powerpoint/2010/main" val="316329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2BFC04-A37A-4BF0-A6BA-37028EA39B48}" type="datetime1">
              <a:rPr lang="en-US"/>
              <a:pPr>
                <a:defRPr/>
              </a:pPr>
              <a:t>7/11/2023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77837C-3A74-4D9C-B454-2AF0D956BB88}" type="slidenum">
              <a:rPr lang="en-US"/>
              <a:pPr>
                <a:defRPr/>
              </a:pPr>
              <a:t>‹#›</a:t>
            </a:fld>
            <a:endParaRPr lang="en-US"/>
          </a:p>
        </p:txBody>
      </p:sp>
    </p:spTree>
    <p:extLst>
      <p:ext uri="{BB962C8B-B14F-4D97-AF65-F5344CB8AC3E}">
        <p14:creationId xmlns:p14="http://schemas.microsoft.com/office/powerpoint/2010/main" val="39483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A5C085C-405A-4798-AFF6-B80B0132C4D7}" type="datetime1">
              <a:rPr lang="en-US"/>
              <a:pPr>
                <a:defRPr/>
              </a:pPr>
              <a:t>7/11/2023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37FC2C-3A43-440E-A76B-05634A58E601}" type="slidenum">
              <a:rPr lang="en-US"/>
              <a:pPr>
                <a:defRPr/>
              </a:pPr>
              <a:t>‹#›</a:t>
            </a:fld>
            <a:endParaRPr lang="en-US"/>
          </a:p>
        </p:txBody>
      </p:sp>
    </p:spTree>
    <p:extLst>
      <p:ext uri="{BB962C8B-B14F-4D97-AF65-F5344CB8AC3E}">
        <p14:creationId xmlns:p14="http://schemas.microsoft.com/office/powerpoint/2010/main" val="50378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93DC54-2AB5-42D5-B537-0D69D1572AD5}" type="datetime1">
              <a:rPr lang="en-US"/>
              <a:pPr>
                <a:defRPr/>
              </a:pPr>
              <a:t>7/11/2023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7A2D47-257A-4003-8A12-BC359A040516}" type="slidenum">
              <a:rPr lang="en-US"/>
              <a:pPr>
                <a:defRPr/>
              </a:pPr>
              <a:t>‹#›</a:t>
            </a:fld>
            <a:endParaRPr lang="en-US"/>
          </a:p>
        </p:txBody>
      </p:sp>
    </p:spTree>
    <p:extLst>
      <p:ext uri="{BB962C8B-B14F-4D97-AF65-F5344CB8AC3E}">
        <p14:creationId xmlns:p14="http://schemas.microsoft.com/office/powerpoint/2010/main" val="1705810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CFF0CC5-9F51-483C-958C-408514A162D0}" type="datetime1">
              <a:rPr lang="en-US"/>
              <a:pPr>
                <a:defRPr/>
              </a:pPr>
              <a:t>7/11/2023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1D20BA-36F3-43DE-B6F8-EAFF20282F30}" type="slidenum">
              <a:rPr lang="en-US"/>
              <a:pPr>
                <a:defRPr/>
              </a:pPr>
              <a:t>‹#›</a:t>
            </a:fld>
            <a:endParaRPr lang="en-US"/>
          </a:p>
        </p:txBody>
      </p:sp>
    </p:spTree>
    <p:extLst>
      <p:ext uri="{BB962C8B-B14F-4D97-AF65-F5344CB8AC3E}">
        <p14:creationId xmlns:p14="http://schemas.microsoft.com/office/powerpoint/2010/main" val="391569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E8E890-9101-4673-B8DF-178D6FB9B293}" type="datetime1">
              <a:rPr lang="en-US"/>
              <a:pPr>
                <a:defRPr/>
              </a:pPr>
              <a:t>7/11/2023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8B60D4-DFBA-4D94-8089-50CAC6CE6369}" type="slidenum">
              <a:rPr lang="en-US"/>
              <a:pPr>
                <a:defRPr/>
              </a:pPr>
              <a:t>‹#›</a:t>
            </a:fld>
            <a:endParaRPr lang="en-US"/>
          </a:p>
        </p:txBody>
      </p:sp>
    </p:spTree>
    <p:extLst>
      <p:ext uri="{BB962C8B-B14F-4D97-AF65-F5344CB8AC3E}">
        <p14:creationId xmlns:p14="http://schemas.microsoft.com/office/powerpoint/2010/main" val="383684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B1BAD5-871E-4AED-A83F-E609BEC811FF}" type="datetime1">
              <a:rPr lang="en-US"/>
              <a:pPr>
                <a:defRPr/>
              </a:pPr>
              <a:t>7/11/2023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4B3465-2C8E-4820-909F-11FA77F0194C}" type="slidenum">
              <a:rPr lang="en-US"/>
              <a:pPr>
                <a:defRPr/>
              </a:pPr>
              <a:t>‹#›</a:t>
            </a:fld>
            <a:endParaRPr lang="en-US"/>
          </a:p>
        </p:txBody>
      </p:sp>
    </p:spTree>
    <p:extLst>
      <p:ext uri="{BB962C8B-B14F-4D97-AF65-F5344CB8AC3E}">
        <p14:creationId xmlns:p14="http://schemas.microsoft.com/office/powerpoint/2010/main" val="234456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FCF0C83-C61A-4CFD-B59B-79507E001286}" type="datetime1">
              <a:rPr lang="en-US"/>
              <a:pPr>
                <a:defRPr/>
              </a:pPr>
              <a:t>7/11/2023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65A5F3-B90C-4D8A-973F-4FB64D7DC74B}" type="slidenum">
              <a:rPr lang="en-US"/>
              <a:pPr>
                <a:defRPr/>
              </a:pPr>
              <a:t>‹#›</a:t>
            </a:fld>
            <a:endParaRPr lang="en-US"/>
          </a:p>
        </p:txBody>
      </p:sp>
    </p:spTree>
    <p:extLst>
      <p:ext uri="{BB962C8B-B14F-4D97-AF65-F5344CB8AC3E}">
        <p14:creationId xmlns:p14="http://schemas.microsoft.com/office/powerpoint/2010/main" val="418250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28BE16F-B3A8-4EDD-9E23-8C6A9BF0B9FF}" type="datetime1">
              <a:rPr lang="en-US"/>
              <a:pPr>
                <a:defRPr/>
              </a:pPr>
              <a:t>7/11/2023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45F8A8-12B3-4836-A3B6-A0517C77C143}" type="slidenum">
              <a:rPr lang="en-US"/>
              <a:pPr>
                <a:defRPr/>
              </a:pPr>
              <a:t>‹#›</a:t>
            </a:fld>
            <a:endParaRPr lang="en-US"/>
          </a:p>
        </p:txBody>
      </p:sp>
    </p:spTree>
    <p:extLst>
      <p:ext uri="{BB962C8B-B14F-4D97-AF65-F5344CB8AC3E}">
        <p14:creationId xmlns:p14="http://schemas.microsoft.com/office/powerpoint/2010/main" val="23259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A7C29"/>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6650" y="1027113"/>
            <a:ext cx="2025650" cy="1776412"/>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ounded Rectangle 7"/>
          <p:cNvSpPr/>
          <p:nvPr userDrawn="1"/>
        </p:nvSpPr>
        <p:spPr>
          <a:xfrm>
            <a:off x="657225" y="220663"/>
            <a:ext cx="10944225" cy="6318250"/>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Title Placeholder 1"/>
          <p:cNvSpPr>
            <a:spLocks noGrp="1"/>
          </p:cNvSpPr>
          <p:nvPr>
            <p:ph type="title"/>
          </p:nvPr>
        </p:nvSpPr>
        <p:spPr bwMode="auto">
          <a:xfrm>
            <a:off x="1354138" y="365125"/>
            <a:ext cx="948055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p:cNvSpPr>
            <a:spLocks noGrp="1"/>
          </p:cNvSpPr>
          <p:nvPr>
            <p:ph type="body" idx="1"/>
          </p:nvPr>
        </p:nvSpPr>
        <p:spPr bwMode="auto">
          <a:xfrm>
            <a:off x="1354138" y="1825625"/>
            <a:ext cx="94805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B159D28-4611-4800-B11B-403A0A60D356}" type="datetime1">
              <a:rPr lang="en-US"/>
              <a:pPr>
                <a:defRPr/>
              </a:pPr>
              <a:t>7/11/2023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1B32336-4D2B-44FA-B21A-74BDD01FE967}" type="slidenum">
              <a:rPr lang="en-US"/>
              <a:pPr>
                <a:defRPr/>
              </a:pPr>
              <a:t>‹#›</a:t>
            </a:fld>
            <a:endParaRPr lang="en-US"/>
          </a:p>
        </p:txBody>
      </p:sp>
      <p:sp>
        <p:nvSpPr>
          <p:cNvPr id="10" name="Rounded Rectangle 9"/>
          <p:cNvSpPr/>
          <p:nvPr userDrawn="1"/>
        </p:nvSpPr>
        <p:spPr>
          <a:xfrm>
            <a:off x="11353800" y="576263"/>
            <a:ext cx="2025650" cy="723900"/>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ounded Rectangle 8"/>
          <p:cNvSpPr/>
          <p:nvPr userDrawn="1"/>
        </p:nvSpPr>
        <p:spPr>
          <a:xfrm>
            <a:off x="10496550" y="-485775"/>
            <a:ext cx="1268413" cy="1192213"/>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5" name="Picture 11" descr="Official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0013" y="5389563"/>
            <a:ext cx="12954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26" r:id="rId1"/>
    <p:sldLayoutId id="2147484716" r:id="rId2"/>
    <p:sldLayoutId id="2147484717" r:id="rId3"/>
    <p:sldLayoutId id="2147484718" r:id="rId4"/>
    <p:sldLayoutId id="2147484719" r:id="rId5"/>
    <p:sldLayoutId id="2147484720" r:id="rId6"/>
    <p:sldLayoutId id="2147484721" r:id="rId7"/>
    <p:sldLayoutId id="2147484722" r:id="rId8"/>
    <p:sldLayoutId id="2147484723" r:id="rId9"/>
    <p:sldLayoutId id="2147484724" r:id="rId10"/>
    <p:sldLayoutId id="2147484725" r:id="rId11"/>
  </p:sldLayoutIdLst>
  <p:hf hdr="0" ftr="0" dt="0"/>
  <p:txStyles>
    <p:titleStyle>
      <a:lvl1pPr algn="ctr" rtl="0" eaLnBrk="0" fontAlgn="base" hangingPunct="0">
        <a:lnSpc>
          <a:spcPct val="90000"/>
        </a:lnSpc>
        <a:spcBef>
          <a:spcPct val="0"/>
        </a:spcBef>
        <a:spcAft>
          <a:spcPct val="0"/>
        </a:spcAft>
        <a:defRPr sz="4400" kern="1200">
          <a:solidFill>
            <a:srgbClr val="993300"/>
          </a:solidFill>
          <a:latin typeface="+mj-lt"/>
          <a:ea typeface="+mj-ea"/>
          <a:cs typeface="+mj-cs"/>
        </a:defRPr>
      </a:lvl1pPr>
      <a:lvl2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2pPr>
      <a:lvl3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3pPr>
      <a:lvl4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4pPr>
      <a:lvl5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5pPr>
      <a:lvl6pPr marL="457200" algn="ctr" rtl="0" fontAlgn="base">
        <a:lnSpc>
          <a:spcPct val="90000"/>
        </a:lnSpc>
        <a:spcBef>
          <a:spcPct val="0"/>
        </a:spcBef>
        <a:spcAft>
          <a:spcPct val="0"/>
        </a:spcAft>
        <a:defRPr sz="4400">
          <a:solidFill>
            <a:srgbClr val="993300"/>
          </a:solidFill>
          <a:latin typeface="Arial" panose="020B0604020202020204" pitchFamily="34" charset="0"/>
        </a:defRPr>
      </a:lvl6pPr>
      <a:lvl7pPr marL="914400" algn="ctr" rtl="0" fontAlgn="base">
        <a:lnSpc>
          <a:spcPct val="90000"/>
        </a:lnSpc>
        <a:spcBef>
          <a:spcPct val="0"/>
        </a:spcBef>
        <a:spcAft>
          <a:spcPct val="0"/>
        </a:spcAft>
        <a:defRPr sz="4400">
          <a:solidFill>
            <a:srgbClr val="993300"/>
          </a:solidFill>
          <a:latin typeface="Arial" panose="020B0604020202020204" pitchFamily="34" charset="0"/>
        </a:defRPr>
      </a:lvl7pPr>
      <a:lvl8pPr marL="1371600" algn="ctr" rtl="0" fontAlgn="base">
        <a:lnSpc>
          <a:spcPct val="90000"/>
        </a:lnSpc>
        <a:spcBef>
          <a:spcPct val="0"/>
        </a:spcBef>
        <a:spcAft>
          <a:spcPct val="0"/>
        </a:spcAft>
        <a:defRPr sz="4400">
          <a:solidFill>
            <a:srgbClr val="993300"/>
          </a:solidFill>
          <a:latin typeface="Arial" panose="020B0604020202020204" pitchFamily="34" charset="0"/>
        </a:defRPr>
      </a:lvl8pPr>
      <a:lvl9pPr marL="1828800" algn="ctr" rtl="0" fontAlgn="base">
        <a:lnSpc>
          <a:spcPct val="90000"/>
        </a:lnSpc>
        <a:spcBef>
          <a:spcPct val="0"/>
        </a:spcBef>
        <a:spcAft>
          <a:spcPct val="0"/>
        </a:spcAft>
        <a:defRPr sz="4400">
          <a:solidFill>
            <a:srgbClr val="993300"/>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Century Gothic" panose="020B0502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Wingdings" panose="05000000000000000000" pitchFamily="2" charset="2"/>
        <a:buChar char="§"/>
        <a:defRPr sz="24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Wingdings" panose="05000000000000000000" pitchFamily="2" charset="2"/>
        <a:buChar char=""/>
        <a:defRPr sz="24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ngress.gov/114/plaws/publ95/PLAW-114publ9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ibrary.belenetwork.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belenetwork.org/library_resources/the-bele-framework"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pd/ps/antibiasgrant.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drive.google.com/file/d/13eKih_Dv-qrha4Xs44weHrdtG6wxCCI0/view" TargetMode="External"/><Relationship Id="rId3" Type="http://schemas.openxmlformats.org/officeDocument/2006/relationships/hyperlink" Target="https://drive.google.com/file/d/1kYi1s40hXdqxxcGGVrjSTjlnGsCrGwpw/view" TargetMode="External"/><Relationship Id="rId7" Type="http://schemas.openxmlformats.org/officeDocument/2006/relationships/hyperlink" Target="https://drive.google.com/file/d/1k4V6UWqunKOg9LOaFayRZPFQNQ-WBVZJ/view"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dium.com/national-equity-project/implicit-bias-structural-racism-6c52cf0f4a92" TargetMode="External"/><Relationship Id="rId5" Type="http://schemas.openxmlformats.org/officeDocument/2006/relationships/hyperlink" Target="https://drive.google.com/file/d/1mdxwnBPuY0_oOsNT8lWcTQl7Rb-A96ib/view" TargetMode="External"/><Relationship Id="rId4" Type="http://schemas.openxmlformats.org/officeDocument/2006/relationships/hyperlink" Target="https://docs.google.com/document/d/1p_hije8fMuUE_OrSas2F90RvLFdJmGWVeyKtFc12o8s/edit"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www.cde.ca.gov/fg/fo/r12/antibias22rfa.asp"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www.cde.ca.gov/pd/ee/assetbasedpedagogies.asp"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s://www.cde.ca.gov/pd/ee/supportlgbtq.as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e.ca.gov/ci/se/tsel.asp"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https://www.wested.org/wp-content/uploads/2021/04/anti-racist-evaluations-R10_FINAL-ADA.pdf" TargetMode="External"/><Relationship Id="rId4" Type="http://schemas.openxmlformats.org/officeDocument/2006/relationships/hyperlink" Target="https://www.cde.ca.gov/pd/ps/qpls.asp"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mailto:Antibiasgrants@cde.ca.gov"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98525" y="477838"/>
            <a:ext cx="10394950" cy="3132137"/>
          </a:xfrm>
        </p:spPr>
        <p:txBody>
          <a:bodyPr/>
          <a:lstStyle/>
          <a:p>
            <a:pPr eaLnBrk="1" hangingPunct="1"/>
            <a:r>
              <a:rPr lang="en-US" altLang="en-US" sz="5000" b="1" dirty="0"/>
              <a:t>Antibias Education Grant Program</a:t>
            </a:r>
            <a:br>
              <a:rPr lang="en-US" altLang="en-US" sz="5000" b="1" dirty="0"/>
            </a:br>
            <a:r>
              <a:rPr lang="en-US" altLang="en-US" sz="5000" b="1" dirty="0"/>
              <a:t>Request for Applications</a:t>
            </a:r>
          </a:p>
        </p:txBody>
      </p:sp>
      <p:sp>
        <p:nvSpPr>
          <p:cNvPr id="5123" name="Subtitle 2"/>
          <p:cNvSpPr>
            <a:spLocks noGrp="1"/>
          </p:cNvSpPr>
          <p:nvPr>
            <p:ph type="subTitle" idx="1"/>
          </p:nvPr>
        </p:nvSpPr>
        <p:spPr>
          <a:xfrm>
            <a:off x="1524000" y="4017963"/>
            <a:ext cx="9144000" cy="1319212"/>
          </a:xfrm>
        </p:spPr>
        <p:txBody>
          <a:bodyPr/>
          <a:lstStyle/>
          <a:p>
            <a:pPr eaLnBrk="1" hangingPunct="1">
              <a:spcBef>
                <a:spcPct val="0"/>
              </a:spcBef>
            </a:pPr>
            <a:r>
              <a:rPr lang="en-US" altLang="en-US" sz="2800" dirty="0"/>
              <a:t>Application Webinar Presented by the </a:t>
            </a:r>
          </a:p>
          <a:p>
            <a:pPr eaLnBrk="1" hangingPunct="1">
              <a:spcBef>
                <a:spcPct val="0"/>
              </a:spcBef>
            </a:pPr>
            <a:r>
              <a:rPr lang="en-US" altLang="en-US" sz="2800" dirty="0"/>
              <a:t>Educator Excellence and Equity Division</a:t>
            </a:r>
          </a:p>
          <a:p>
            <a:pPr eaLnBrk="1" hangingPunct="1"/>
            <a:r>
              <a:rPr lang="en-US" altLang="en-US" sz="2800" dirty="0"/>
              <a:t>June 21,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356518" y="174196"/>
            <a:ext cx="9478963" cy="1325563"/>
          </a:xfrm>
        </p:spPr>
        <p:txBody>
          <a:bodyPr/>
          <a:lstStyle/>
          <a:p>
            <a:pPr eaLnBrk="1" hangingPunct="1"/>
            <a:r>
              <a:rPr lang="en-US" altLang="en-US" sz="4000" b="1"/>
              <a:t>Program Overview (4)</a:t>
            </a:r>
          </a:p>
        </p:txBody>
      </p:sp>
      <p:sp>
        <p:nvSpPr>
          <p:cNvPr id="3" name="Content Placeholder 2"/>
          <p:cNvSpPr>
            <a:spLocks noGrp="1"/>
          </p:cNvSpPr>
          <p:nvPr>
            <p:ph idx="1"/>
          </p:nvPr>
        </p:nvSpPr>
        <p:spPr>
          <a:xfrm>
            <a:off x="1135063" y="1436688"/>
            <a:ext cx="9478962" cy="5067300"/>
          </a:xfrm>
        </p:spPr>
        <p:txBody>
          <a:bodyPr rtlCol="0">
            <a:noAutofit/>
          </a:bodyPr>
          <a:lstStyle/>
          <a:p>
            <a:pPr lvl="0">
              <a:lnSpc>
                <a:spcPct val="100000"/>
              </a:lnSpc>
              <a:spcBef>
                <a:spcPts val="0"/>
              </a:spcBef>
              <a:spcAft>
                <a:spcPts val="1200"/>
              </a:spcAft>
            </a:pPr>
            <a:r>
              <a:rPr lang="en-US" sz="2400"/>
              <a:t>Curriculum that is appropriate for pupils in kindergarten or any of grades one through twelve, inclusive of topics that address hate, bigotry, racism, or any form of bias or prejudice, promote self-love, self-acceptance, and pride in one’s multiple identities, understanding of one’s own and others’ cultural histories and contributions, and empathy for and meaningful connections with others.</a:t>
            </a:r>
          </a:p>
          <a:p>
            <a:pPr lvl="0">
              <a:lnSpc>
                <a:spcPct val="100000"/>
              </a:lnSpc>
              <a:spcBef>
                <a:spcPts val="0"/>
              </a:spcBef>
              <a:spcAft>
                <a:spcPts val="1200"/>
              </a:spcAft>
            </a:pPr>
            <a:r>
              <a:rPr lang="en-US" sz="2400"/>
              <a:t>Support of pupil-initiated and pupil-led efforts to combat hate, bigotry, racism, or any form of bias or prejudice, and to co-design new approaches to mitigate bias and foster a sense of belonging and connection, and to ensure that decisions, actions, and designs are informed by student voice, needs, and aspirations.</a:t>
            </a:r>
            <a:endParaRPr lang="en-US" sz="2500"/>
          </a:p>
        </p:txBody>
      </p:sp>
      <p:sp>
        <p:nvSpPr>
          <p:cNvPr id="5" name="Slide Number Placeholder 4"/>
          <p:cNvSpPr>
            <a:spLocks noGrp="1"/>
          </p:cNvSpPr>
          <p:nvPr>
            <p:ph type="sldNum" sz="quarter" idx="12"/>
          </p:nvPr>
        </p:nvSpPr>
        <p:spPr/>
        <p:txBody>
          <a:bodyPr/>
          <a:lstStyle/>
          <a:p>
            <a:pPr>
              <a:defRPr/>
            </a:pPr>
            <a:fld id="{2E1C7C27-6971-4435-8C30-D53E09ABFB51}" type="slidenum">
              <a:rPr lang="en-US"/>
              <a:pPr>
                <a:defRPr/>
              </a:pPr>
              <a:t>10</a:t>
            </a:fld>
            <a:endParaRPr lang="en-US"/>
          </a:p>
        </p:txBody>
      </p:sp>
    </p:spTree>
    <p:extLst>
      <p:ext uri="{BB962C8B-B14F-4D97-AF65-F5344CB8AC3E}">
        <p14:creationId xmlns:p14="http://schemas.microsoft.com/office/powerpoint/2010/main" val="280195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sz="4000" b="1"/>
              <a:t>Defining Evidence-Based (1)</a:t>
            </a:r>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a:xfrm>
            <a:off x="1354137" y="1578489"/>
            <a:ext cx="9902867" cy="4351338"/>
          </a:xfrm>
        </p:spPr>
        <p:txBody>
          <a:bodyPr/>
          <a:lstStyle/>
          <a:p>
            <a:pPr>
              <a:lnSpc>
                <a:spcPct val="100000"/>
              </a:lnSpc>
              <a:spcBef>
                <a:spcPts val="0"/>
              </a:spcBef>
              <a:spcAft>
                <a:spcPts val="1200"/>
              </a:spcAft>
            </a:pPr>
            <a:r>
              <a:rPr lang="en-US" sz="2400"/>
              <a:t>Professional development and curriculum for the Antibias Education Grant Program shall use evidence-based strategies. For the purposes of this grant, the CDE has borrowed the following definition for evidence-based practice. As defined by the Every Student Succeeds Act (</a:t>
            </a:r>
            <a:r>
              <a:rPr lang="en-US" sz="2400" u="sng">
                <a:hlinkClick r:id="rId3" tooltip="Link to PDF download of the Every Student Succeeds Act"/>
              </a:rPr>
              <a:t>https://www.congress.gov/114/plaws/publ95/PLAW-114publ95.pdf</a:t>
            </a:r>
            <a:r>
              <a:rPr lang="en-US" sz="2400"/>
              <a:t>), an evidence-based practice is an activity, strategy, or intervention that “demonstrates a statistically significant effect on improving student outcomes or other relevant outcomes” based on strong evidence, moderate evidence, promising evidence, or a rationale with “ongoing efforts to examine the effects of activity, strategy or intervention.”</a:t>
            </a: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11</a:t>
            </a:fld>
            <a:endParaRPr lang="en-US"/>
          </a:p>
        </p:txBody>
      </p:sp>
    </p:spTree>
    <p:extLst>
      <p:ext uri="{BB962C8B-B14F-4D97-AF65-F5344CB8AC3E}">
        <p14:creationId xmlns:p14="http://schemas.microsoft.com/office/powerpoint/2010/main" val="4112527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sz="4000" b="1"/>
              <a:t>Defining Evidence-Based (2)</a:t>
            </a:r>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pPr>
              <a:spcAft>
                <a:spcPts val="2400"/>
              </a:spcAft>
            </a:pPr>
            <a:r>
              <a:rPr lang="en-US" sz="2400" dirty="0"/>
              <a:t>Building Equitable Learning Environments (BELE) Equitable Learning Library at </a:t>
            </a:r>
            <a:r>
              <a:rPr lang="en-US" sz="2400" u="sng" dirty="0">
                <a:hlinkClick r:id="rId3" tooltip="Building Equitable Learning Environments Equitable Learning Library"/>
              </a:rPr>
              <a:t>https://library.belenetwork.org</a:t>
            </a:r>
            <a:r>
              <a:rPr lang="en-US" sz="2400" dirty="0"/>
              <a:t>. Grounded in the pillars of the BELE Framework, these resources describe the changes and processes needed to create supportive, engaging, and caring environments for students and adults to learn and thrive. </a:t>
            </a:r>
          </a:p>
          <a:p>
            <a:pPr>
              <a:spcAft>
                <a:spcPts val="2400"/>
              </a:spcAft>
            </a:pPr>
            <a:r>
              <a:rPr lang="en-US" sz="2400" dirty="0"/>
              <a:t>The BELE Framework, may be found on the BELE Network Framework web page at </a:t>
            </a:r>
            <a:r>
              <a:rPr lang="en-US" sz="2400" u="sng" dirty="0">
                <a:hlinkClick r:id="rId4" tooltip="BELE Framework web page"/>
              </a:rPr>
              <a:t>https://belenetwork.org/library_resources/the-bele-framework</a:t>
            </a:r>
            <a:r>
              <a:rPr lang="en-US" sz="2400" dirty="0"/>
              <a:t>. </a:t>
            </a: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12</a:t>
            </a:fld>
            <a:endParaRPr lang="en-US"/>
          </a:p>
        </p:txBody>
      </p:sp>
    </p:spTree>
    <p:extLst>
      <p:ext uri="{BB962C8B-B14F-4D97-AF65-F5344CB8AC3E}">
        <p14:creationId xmlns:p14="http://schemas.microsoft.com/office/powerpoint/2010/main" val="791147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F9DBA-4BF6-4B17-AC1F-42D9A4095C2A}"/>
              </a:ext>
            </a:extLst>
          </p:cNvPr>
          <p:cNvSpPr>
            <a:spLocks noGrp="1"/>
          </p:cNvSpPr>
          <p:nvPr>
            <p:ph type="title"/>
          </p:nvPr>
        </p:nvSpPr>
        <p:spPr>
          <a:xfrm>
            <a:off x="838200" y="1091900"/>
            <a:ext cx="10515600" cy="2852737"/>
          </a:xfrm>
        </p:spPr>
        <p:txBody>
          <a:bodyPr/>
          <a:lstStyle/>
          <a:p>
            <a:pPr>
              <a:lnSpc>
                <a:spcPct val="100000"/>
              </a:lnSpc>
            </a:pPr>
            <a:r>
              <a:rPr lang="en-US" sz="5400" b="1"/>
              <a:t>Collaboration with the National Equity Project</a:t>
            </a:r>
          </a:p>
        </p:txBody>
      </p:sp>
      <p:sp>
        <p:nvSpPr>
          <p:cNvPr id="4" name="Slide Number Placeholder 3">
            <a:extLst>
              <a:ext uri="{FF2B5EF4-FFF2-40B4-BE49-F238E27FC236}">
                <a16:creationId xmlns:a16="http://schemas.microsoft.com/office/drawing/2014/main" id="{EC6C2E70-ACDE-4B6F-B08E-9A8FCC1C6A64}"/>
              </a:ext>
            </a:extLst>
          </p:cNvPr>
          <p:cNvSpPr>
            <a:spLocks noGrp="1"/>
          </p:cNvSpPr>
          <p:nvPr>
            <p:ph type="sldNum" sz="quarter" idx="12"/>
          </p:nvPr>
        </p:nvSpPr>
        <p:spPr/>
        <p:txBody>
          <a:bodyPr/>
          <a:lstStyle/>
          <a:p>
            <a:pPr>
              <a:defRPr/>
            </a:pPr>
            <a:fld id="{4377837C-3A74-4D9C-B454-2AF0D956BB88}" type="slidenum">
              <a:rPr lang="en-US" smtClean="0"/>
              <a:pPr>
                <a:defRPr/>
              </a:pPr>
              <a:t>13</a:t>
            </a:fld>
            <a:endParaRPr lang="en-US"/>
          </a:p>
        </p:txBody>
      </p:sp>
    </p:spTree>
    <p:extLst>
      <p:ext uri="{BB962C8B-B14F-4D97-AF65-F5344CB8AC3E}">
        <p14:creationId xmlns:p14="http://schemas.microsoft.com/office/powerpoint/2010/main" val="1262156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6D2BA1-1275-4A31-9F0C-6EA6B19ED713}"/>
              </a:ext>
            </a:extLst>
          </p:cNvPr>
          <p:cNvSpPr>
            <a:spLocks noGrp="1"/>
          </p:cNvSpPr>
          <p:nvPr>
            <p:ph type="title"/>
          </p:nvPr>
        </p:nvSpPr>
        <p:spPr/>
        <p:txBody>
          <a:bodyPr/>
          <a:lstStyle/>
          <a:p>
            <a:r>
              <a:rPr lang="en-US" sz="4000" b="1"/>
              <a:t>National Equity Project</a:t>
            </a:r>
          </a:p>
        </p:txBody>
      </p:sp>
      <p:sp>
        <p:nvSpPr>
          <p:cNvPr id="6" name="Content Placeholder 5">
            <a:extLst>
              <a:ext uri="{FF2B5EF4-FFF2-40B4-BE49-F238E27FC236}">
                <a16:creationId xmlns:a16="http://schemas.microsoft.com/office/drawing/2014/main" id="{7CEBE964-0606-449F-ADED-6A3BC4CEA8EE}"/>
              </a:ext>
            </a:extLst>
          </p:cNvPr>
          <p:cNvSpPr>
            <a:spLocks noGrp="1"/>
          </p:cNvSpPr>
          <p:nvPr>
            <p:ph idx="1"/>
          </p:nvPr>
        </p:nvSpPr>
        <p:spPr>
          <a:xfrm>
            <a:off x="1354138" y="1690688"/>
            <a:ext cx="9480550" cy="4351338"/>
          </a:xfrm>
        </p:spPr>
        <p:txBody>
          <a:bodyPr/>
          <a:lstStyle/>
          <a:p>
            <a:pPr>
              <a:lnSpc>
                <a:spcPct val="100000"/>
              </a:lnSpc>
              <a:spcBef>
                <a:spcPts val="0"/>
              </a:spcBef>
              <a:spcAft>
                <a:spcPts val="1200"/>
              </a:spcAft>
            </a:pPr>
            <a:r>
              <a:rPr lang="en-US"/>
              <a:t>The National Equity Project is a leadership development and systems change organization committed to developing people’s capacity to achieve thriving, self-determining, educated, and just communities.</a:t>
            </a:r>
          </a:p>
          <a:p>
            <a:pPr>
              <a:lnSpc>
                <a:spcPct val="100000"/>
              </a:lnSpc>
              <a:spcBef>
                <a:spcPts val="0"/>
              </a:spcBef>
              <a:spcAft>
                <a:spcPts val="1200"/>
              </a:spcAft>
            </a:pPr>
            <a:r>
              <a:rPr lang="en-US"/>
              <a:t>Our mission is to transform the experiences, outcomes, and life options for children and families who have been historically underserved by our institutions and systems.</a:t>
            </a:r>
          </a:p>
          <a:p>
            <a:endParaRPr lang="en-US"/>
          </a:p>
        </p:txBody>
      </p:sp>
      <p:sp>
        <p:nvSpPr>
          <p:cNvPr id="4" name="Slide Number Placeholder 3">
            <a:extLst>
              <a:ext uri="{FF2B5EF4-FFF2-40B4-BE49-F238E27FC236}">
                <a16:creationId xmlns:a16="http://schemas.microsoft.com/office/drawing/2014/main" id="{67A333A3-E17C-4868-8E2D-9E48F92B09A5}"/>
              </a:ext>
            </a:extLst>
          </p:cNvPr>
          <p:cNvSpPr>
            <a:spLocks noGrp="1"/>
          </p:cNvSpPr>
          <p:nvPr>
            <p:ph type="sldNum" sz="quarter" idx="12"/>
          </p:nvPr>
        </p:nvSpPr>
        <p:spPr/>
        <p:txBody>
          <a:bodyPr/>
          <a:lstStyle/>
          <a:p>
            <a:pPr>
              <a:defRPr/>
            </a:pPr>
            <a:fld id="{4837FC2C-3A43-440E-A76B-05634A58E601}" type="slidenum">
              <a:rPr lang="en-US" smtClean="0"/>
              <a:pPr>
                <a:defRPr/>
              </a:pPr>
              <a:t>14</a:t>
            </a:fld>
            <a:endParaRPr lang="en-US"/>
          </a:p>
        </p:txBody>
      </p:sp>
    </p:spTree>
    <p:extLst>
      <p:ext uri="{BB962C8B-B14F-4D97-AF65-F5344CB8AC3E}">
        <p14:creationId xmlns:p14="http://schemas.microsoft.com/office/powerpoint/2010/main" val="2511647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6D2BA1-1275-4A31-9F0C-6EA6B19ED713}"/>
              </a:ext>
            </a:extLst>
          </p:cNvPr>
          <p:cNvSpPr>
            <a:spLocks noGrp="1"/>
          </p:cNvSpPr>
          <p:nvPr>
            <p:ph type="title"/>
          </p:nvPr>
        </p:nvSpPr>
        <p:spPr/>
        <p:txBody>
          <a:bodyPr/>
          <a:lstStyle/>
          <a:p>
            <a:r>
              <a:rPr lang="en-US" sz="4000" b="1"/>
              <a:t>National Equity Project Core Belief</a:t>
            </a:r>
          </a:p>
        </p:txBody>
      </p:sp>
      <p:sp>
        <p:nvSpPr>
          <p:cNvPr id="6" name="Content Placeholder 5">
            <a:extLst>
              <a:ext uri="{FF2B5EF4-FFF2-40B4-BE49-F238E27FC236}">
                <a16:creationId xmlns:a16="http://schemas.microsoft.com/office/drawing/2014/main" id="{7CEBE964-0606-449F-ADED-6A3BC4CEA8EE}"/>
              </a:ext>
            </a:extLst>
          </p:cNvPr>
          <p:cNvSpPr>
            <a:spLocks noGrp="1"/>
          </p:cNvSpPr>
          <p:nvPr>
            <p:ph idx="1"/>
          </p:nvPr>
        </p:nvSpPr>
        <p:spPr/>
        <p:txBody>
          <a:bodyPr/>
          <a:lstStyle/>
          <a:p>
            <a:pPr>
              <a:lnSpc>
                <a:spcPct val="100000"/>
              </a:lnSpc>
              <a:spcBef>
                <a:spcPts val="0"/>
              </a:spcBef>
              <a:spcAft>
                <a:spcPts val="1200"/>
              </a:spcAft>
            </a:pPr>
            <a:r>
              <a:rPr lang="en-US"/>
              <a:t>The role of rebel leaders is to make inequities visible; to disrupt harmful discourse, practices and policies that perpetuate racialized outcomes; and imagine new ways to engage and co-design with our communities so that each of us (adults and young people) can learn, develop,  thrive and experience a sense of belonging.</a:t>
            </a:r>
          </a:p>
          <a:p>
            <a:endParaRPr lang="en-US"/>
          </a:p>
        </p:txBody>
      </p:sp>
      <p:sp>
        <p:nvSpPr>
          <p:cNvPr id="4" name="Slide Number Placeholder 3">
            <a:extLst>
              <a:ext uri="{FF2B5EF4-FFF2-40B4-BE49-F238E27FC236}">
                <a16:creationId xmlns:a16="http://schemas.microsoft.com/office/drawing/2014/main" id="{67A333A3-E17C-4868-8E2D-9E48F92B09A5}"/>
              </a:ext>
            </a:extLst>
          </p:cNvPr>
          <p:cNvSpPr>
            <a:spLocks noGrp="1"/>
          </p:cNvSpPr>
          <p:nvPr>
            <p:ph type="sldNum" sz="quarter" idx="12"/>
          </p:nvPr>
        </p:nvSpPr>
        <p:spPr/>
        <p:txBody>
          <a:bodyPr/>
          <a:lstStyle/>
          <a:p>
            <a:pPr>
              <a:defRPr/>
            </a:pPr>
            <a:fld id="{4837FC2C-3A43-440E-A76B-05634A58E601}" type="slidenum">
              <a:rPr lang="en-US" smtClean="0"/>
              <a:pPr>
                <a:defRPr/>
              </a:pPr>
              <a:t>15</a:t>
            </a:fld>
            <a:endParaRPr lang="en-US"/>
          </a:p>
        </p:txBody>
      </p:sp>
    </p:spTree>
    <p:extLst>
      <p:ext uri="{BB962C8B-B14F-4D97-AF65-F5344CB8AC3E}">
        <p14:creationId xmlns:p14="http://schemas.microsoft.com/office/powerpoint/2010/main" val="3152778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z="4000" b="1"/>
              <a:t>Program Duration</a:t>
            </a:r>
          </a:p>
        </p:txBody>
      </p:sp>
      <p:sp>
        <p:nvSpPr>
          <p:cNvPr id="3" name="Content Placeholder 2"/>
          <p:cNvSpPr>
            <a:spLocks noGrp="1"/>
          </p:cNvSpPr>
          <p:nvPr>
            <p:ph idx="1"/>
          </p:nvPr>
        </p:nvSpPr>
        <p:spPr>
          <a:xfrm>
            <a:off x="1354239" y="1690688"/>
            <a:ext cx="9999561" cy="4351338"/>
          </a:xfrm>
        </p:spPr>
        <p:txBody>
          <a:bodyPr rtlCol="0">
            <a:noAutofit/>
          </a:bodyPr>
          <a:lstStyle/>
          <a:p>
            <a:pPr marL="336550" indent="-336550" eaLnBrk="1" fontAlgn="auto" hangingPunct="1">
              <a:lnSpc>
                <a:spcPct val="100000"/>
              </a:lnSpc>
              <a:spcBef>
                <a:spcPts val="0"/>
              </a:spcBef>
              <a:spcAft>
                <a:spcPts val="1200"/>
              </a:spcAft>
              <a:defRPr/>
            </a:pPr>
            <a:r>
              <a:rPr lang="en-US"/>
              <a:t>The grant period is from September 2023, through March 30, 2026. </a:t>
            </a:r>
          </a:p>
          <a:p>
            <a:pPr marL="336550" indent="-336550" eaLnBrk="1" fontAlgn="auto" hangingPunct="1">
              <a:lnSpc>
                <a:spcPct val="100000"/>
              </a:lnSpc>
              <a:spcBef>
                <a:spcPts val="0"/>
              </a:spcBef>
              <a:spcAft>
                <a:spcPts val="1200"/>
              </a:spcAft>
              <a:defRPr/>
            </a:pPr>
            <a:r>
              <a:rPr lang="en-US"/>
              <a:t>The CDE shall evaluate the grantee’s performance and success. </a:t>
            </a:r>
            <a:endParaRPr lang="en-US" strike="sngStrike"/>
          </a:p>
          <a:p>
            <a:pPr marL="336550" indent="-336550" eaLnBrk="1" fontAlgn="auto" hangingPunct="1">
              <a:lnSpc>
                <a:spcPct val="100000"/>
              </a:lnSpc>
              <a:spcBef>
                <a:spcPts val="0"/>
              </a:spcBef>
              <a:spcAft>
                <a:spcPts val="1200"/>
              </a:spcAft>
              <a:defRPr/>
            </a:pPr>
            <a:r>
              <a:rPr lang="en-US"/>
              <a:t>The Antibias Education Grant Program recipients will comply with the reporting needs specified by the CDE. This may include data collection and analysis not proposed by the LEA throughout the expenditure period ending in 2026.</a:t>
            </a:r>
            <a:endParaRPr lang="en-US">
              <a:highlight>
                <a:srgbClr val="FFFF00"/>
              </a:highlight>
            </a:endParaRP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35831" y="154245"/>
            <a:ext cx="10320337" cy="1325562"/>
          </a:xfrm>
        </p:spPr>
        <p:txBody>
          <a:bodyPr/>
          <a:lstStyle/>
          <a:p>
            <a:pPr eaLnBrk="1" hangingPunct="1"/>
            <a:r>
              <a:rPr lang="en-US" altLang="en-US" sz="4000" b="1"/>
              <a:t>Applicant Eligibility (1)</a:t>
            </a:r>
          </a:p>
        </p:txBody>
      </p:sp>
      <p:sp>
        <p:nvSpPr>
          <p:cNvPr id="27651" name="Content Placeholder 2"/>
          <p:cNvSpPr>
            <a:spLocks noGrp="1"/>
          </p:cNvSpPr>
          <p:nvPr>
            <p:ph idx="1"/>
          </p:nvPr>
        </p:nvSpPr>
        <p:spPr>
          <a:xfrm>
            <a:off x="1354138" y="1466850"/>
            <a:ext cx="9999662" cy="4660900"/>
          </a:xfrm>
        </p:spPr>
        <p:txBody>
          <a:bodyPr/>
          <a:lstStyle/>
          <a:p>
            <a:pPr marL="336550" indent="-336550" eaLnBrk="1" hangingPunct="1">
              <a:lnSpc>
                <a:spcPct val="100000"/>
              </a:lnSpc>
              <a:spcBef>
                <a:spcPct val="0"/>
              </a:spcBef>
              <a:spcAft>
                <a:spcPts val="1200"/>
              </a:spcAft>
              <a:defRPr/>
            </a:pPr>
            <a:r>
              <a:rPr lang="en-US" altLang="en-US" sz="2600" dirty="0"/>
              <a:t>Applicant eligibility is limited to LEAs, defined as a school district, county offices of education (COE), or directly funded charter schools, within the State of California that serves students in transitional kindergarten through grade twelve. </a:t>
            </a:r>
          </a:p>
          <a:p>
            <a:pPr marL="336550" indent="-336550" eaLnBrk="1" hangingPunct="1">
              <a:lnSpc>
                <a:spcPct val="100000"/>
              </a:lnSpc>
              <a:spcBef>
                <a:spcPct val="0"/>
              </a:spcBef>
              <a:spcAft>
                <a:spcPts val="1200"/>
              </a:spcAft>
              <a:defRPr/>
            </a:pPr>
            <a:r>
              <a:rPr lang="en-US" altLang="en-US" sz="2600" dirty="0"/>
              <a:t>Applicants must demonstrate a need for additional antibias education and training, and describe how the funds will be used. </a:t>
            </a:r>
          </a:p>
          <a:p>
            <a:pPr marL="336550" indent="-336550" eaLnBrk="1" hangingPunct="1">
              <a:lnSpc>
                <a:spcPct val="100000"/>
              </a:lnSpc>
              <a:spcBef>
                <a:spcPct val="0"/>
              </a:spcBef>
              <a:spcAft>
                <a:spcPts val="1200"/>
              </a:spcAft>
              <a:defRPr/>
            </a:pPr>
            <a:r>
              <a:rPr lang="en-US" altLang="en-US" sz="2600" dirty="0"/>
              <a:t>Community agencies, private schools, individual public schools, and state special schools are not eligible to apply for the Antibias Education Grant Program.</a:t>
            </a:r>
          </a:p>
          <a:p>
            <a:pPr marL="336550" indent="-336550" eaLnBrk="1" hangingPunct="1">
              <a:lnSpc>
                <a:spcPct val="100000"/>
              </a:lnSpc>
              <a:spcBef>
                <a:spcPct val="0"/>
              </a:spcBef>
              <a:spcAft>
                <a:spcPts val="1200"/>
              </a:spcAft>
              <a:defRPr/>
            </a:pPr>
            <a:endParaRPr lang="en-US" altLang="en-US" dirty="0"/>
          </a:p>
        </p:txBody>
      </p:sp>
      <p:sp>
        <p:nvSpPr>
          <p:cNvPr id="5" name="Slide Number Placeholder 4"/>
          <p:cNvSpPr>
            <a:spLocks noGrp="1"/>
          </p:cNvSpPr>
          <p:nvPr>
            <p:ph type="sldNum" sz="quarter" idx="12"/>
          </p:nvPr>
        </p:nvSpPr>
        <p:spPr/>
        <p:txBody>
          <a:bodyPr/>
          <a:lstStyle/>
          <a:p>
            <a:pPr>
              <a:defRPr/>
            </a:pPr>
            <a:fld id="{F20F9458-F54A-47D2-A4FB-11993FB70069}" type="slidenum">
              <a:rPr lang="en-US"/>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F17FF-269A-C078-C034-78693D1D610A}"/>
              </a:ext>
            </a:extLst>
          </p:cNvPr>
          <p:cNvSpPr>
            <a:spLocks noGrp="1"/>
          </p:cNvSpPr>
          <p:nvPr>
            <p:ph type="title"/>
          </p:nvPr>
        </p:nvSpPr>
        <p:spPr>
          <a:xfrm>
            <a:off x="1354138" y="365125"/>
            <a:ext cx="9480550" cy="1190959"/>
          </a:xfrm>
        </p:spPr>
        <p:txBody>
          <a:bodyPr/>
          <a:lstStyle/>
          <a:p>
            <a:r>
              <a:rPr lang="en-US" altLang="en-US" sz="4000" b="1"/>
              <a:t>Applicant Eligibility (2)</a:t>
            </a:r>
            <a:endParaRPr lang="en-US" sz="4000"/>
          </a:p>
        </p:txBody>
      </p:sp>
      <p:sp>
        <p:nvSpPr>
          <p:cNvPr id="3" name="Content Placeholder 2">
            <a:extLst>
              <a:ext uri="{FF2B5EF4-FFF2-40B4-BE49-F238E27FC236}">
                <a16:creationId xmlns:a16="http://schemas.microsoft.com/office/drawing/2014/main" id="{C6D723DE-8A05-6877-C593-52784BF0F745}"/>
              </a:ext>
            </a:extLst>
          </p:cNvPr>
          <p:cNvSpPr>
            <a:spLocks noGrp="1"/>
          </p:cNvSpPr>
          <p:nvPr>
            <p:ph idx="1"/>
          </p:nvPr>
        </p:nvSpPr>
        <p:spPr>
          <a:xfrm>
            <a:off x="1142979" y="1405001"/>
            <a:ext cx="9902867" cy="4951349"/>
          </a:xfrm>
        </p:spPr>
        <p:txBody>
          <a:bodyPr/>
          <a:lstStyle/>
          <a:p>
            <a:pPr algn="l" rtl="0" fontAlgn="base">
              <a:lnSpc>
                <a:spcPct val="100000"/>
              </a:lnSpc>
              <a:spcBef>
                <a:spcPts val="0"/>
              </a:spcBef>
              <a:spcAft>
                <a:spcPts val="1200"/>
              </a:spcAft>
            </a:pPr>
            <a:r>
              <a:rPr lang="en-US" sz="2400" b="0" i="0">
                <a:solidFill>
                  <a:srgbClr val="000000"/>
                </a:solidFill>
                <a:effectLst/>
                <a:latin typeface="Arial" panose="020B0604020202020204" pitchFamily="34" charset="0"/>
              </a:rPr>
              <a:t>Consortiums of LEAs may apply, and each participating LEA in a consortium is eligible to apply for up to $200,000. The maximum grant award for each consortium depends on the number of participating LEAs. The lead applicant will serve as the fiscal agent and be responsible for all grant deliverables. The lead applicant should:   </a:t>
            </a:r>
          </a:p>
          <a:p>
            <a:pPr lvl="1">
              <a:lnSpc>
                <a:spcPct val="100000"/>
              </a:lnSpc>
              <a:spcBef>
                <a:spcPts val="0"/>
              </a:spcBef>
              <a:spcAft>
                <a:spcPts val="1200"/>
              </a:spcAft>
              <a:buFont typeface="Arial" panose="020B0604020202020204" pitchFamily="34" charset="0"/>
              <a:buChar char="•"/>
            </a:pPr>
            <a:r>
              <a:rPr lang="en-US" b="0" i="0">
                <a:solidFill>
                  <a:srgbClr val="000000"/>
                </a:solidFill>
                <a:effectLst/>
                <a:latin typeface="Arial" panose="020B0604020202020204" pitchFamily="34" charset="0"/>
              </a:rPr>
              <a:t>Submit one application on behalf of the consortium, and indicate in the Executive Summary all LEAs to be included in the consortium. </a:t>
            </a:r>
          </a:p>
          <a:p>
            <a:pPr lvl="1">
              <a:lnSpc>
                <a:spcPct val="100000"/>
              </a:lnSpc>
              <a:spcBef>
                <a:spcPts val="0"/>
              </a:spcBef>
              <a:spcAft>
                <a:spcPts val="1200"/>
              </a:spcAft>
              <a:buFont typeface="Arial" panose="020B0604020202020204" pitchFamily="34" charset="0"/>
              <a:buChar char="•"/>
            </a:pPr>
            <a:r>
              <a:rPr lang="en-US" b="0" i="0">
                <a:solidFill>
                  <a:srgbClr val="000000"/>
                </a:solidFill>
                <a:effectLst/>
                <a:latin typeface="Arial" panose="020B0604020202020204" pitchFamily="34" charset="0"/>
              </a:rPr>
              <a:t>Include one project budget for the consortium. (The budget narrative should clearly explain how funds will be spent among the consortium members.) No one consortium member may expend more than $200,000. </a:t>
            </a:r>
          </a:p>
          <a:p>
            <a:pPr marL="0" indent="0">
              <a:buNone/>
            </a:pPr>
            <a:endParaRPr lang="en-US"/>
          </a:p>
        </p:txBody>
      </p:sp>
      <p:sp>
        <p:nvSpPr>
          <p:cNvPr id="4" name="Slide Number Placeholder 3">
            <a:extLst>
              <a:ext uri="{FF2B5EF4-FFF2-40B4-BE49-F238E27FC236}">
                <a16:creationId xmlns:a16="http://schemas.microsoft.com/office/drawing/2014/main" id="{6DCA050B-2159-CAA5-88BF-FECA5B456EDF}"/>
              </a:ext>
            </a:extLst>
          </p:cNvPr>
          <p:cNvSpPr>
            <a:spLocks noGrp="1"/>
          </p:cNvSpPr>
          <p:nvPr>
            <p:ph type="sldNum" sz="quarter" idx="12"/>
          </p:nvPr>
        </p:nvSpPr>
        <p:spPr/>
        <p:txBody>
          <a:bodyPr/>
          <a:lstStyle/>
          <a:p>
            <a:pPr>
              <a:defRPr/>
            </a:pPr>
            <a:fld id="{4377837C-3A74-4D9C-B454-2AF0D956BB88}" type="slidenum">
              <a:rPr lang="en-US" smtClean="0"/>
              <a:pPr>
                <a:defRPr/>
              </a:pPr>
              <a:t>18</a:t>
            </a:fld>
            <a:endParaRPr lang="en-US"/>
          </a:p>
        </p:txBody>
      </p:sp>
    </p:spTree>
    <p:extLst>
      <p:ext uri="{BB962C8B-B14F-4D97-AF65-F5344CB8AC3E}">
        <p14:creationId xmlns:p14="http://schemas.microsoft.com/office/powerpoint/2010/main" val="2852917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AFF40-18C1-DE92-5767-FD9D853A772C}"/>
              </a:ext>
            </a:extLst>
          </p:cNvPr>
          <p:cNvSpPr>
            <a:spLocks noGrp="1"/>
          </p:cNvSpPr>
          <p:nvPr>
            <p:ph type="title"/>
          </p:nvPr>
        </p:nvSpPr>
        <p:spPr>
          <a:xfrm>
            <a:off x="1354138" y="365126"/>
            <a:ext cx="9480550" cy="1046580"/>
          </a:xfrm>
        </p:spPr>
        <p:txBody>
          <a:bodyPr/>
          <a:lstStyle/>
          <a:p>
            <a:r>
              <a:rPr lang="en-US" altLang="en-US" sz="4000" b="1"/>
              <a:t>Applicant Eligibility (3)</a:t>
            </a:r>
            <a:endParaRPr lang="en-US" sz="4000"/>
          </a:p>
        </p:txBody>
      </p:sp>
      <p:sp>
        <p:nvSpPr>
          <p:cNvPr id="3" name="Content Placeholder 2">
            <a:extLst>
              <a:ext uri="{FF2B5EF4-FFF2-40B4-BE49-F238E27FC236}">
                <a16:creationId xmlns:a16="http://schemas.microsoft.com/office/drawing/2014/main" id="{E6543254-9949-D7C5-C4DC-88176CF7D5C8}"/>
              </a:ext>
            </a:extLst>
          </p:cNvPr>
          <p:cNvSpPr>
            <a:spLocks noGrp="1"/>
          </p:cNvSpPr>
          <p:nvPr>
            <p:ph idx="1"/>
          </p:nvPr>
        </p:nvSpPr>
        <p:spPr>
          <a:xfrm>
            <a:off x="1354138" y="1411704"/>
            <a:ext cx="9480550" cy="4944645"/>
          </a:xfrm>
        </p:spPr>
        <p:txBody>
          <a:bodyPr/>
          <a:lstStyle/>
          <a:p>
            <a:pPr marL="234950" lvl="1" indent="-234950">
              <a:lnSpc>
                <a:spcPct val="100000"/>
              </a:lnSpc>
              <a:spcBef>
                <a:spcPts val="0"/>
              </a:spcBef>
              <a:spcAft>
                <a:spcPts val="1200"/>
              </a:spcAft>
              <a:buFont typeface="Arial" panose="020B0604020202020204" pitchFamily="34" charset="0"/>
              <a:buChar char="•"/>
            </a:pPr>
            <a:r>
              <a:rPr lang="en-US" sz="2800" b="0" i="0">
                <a:solidFill>
                  <a:srgbClr val="000000"/>
                </a:solidFill>
                <a:effectLst/>
                <a:latin typeface="Arial" panose="020B0604020202020204" pitchFamily="34" charset="0"/>
              </a:rPr>
              <a:t>Provide any additional information related to the operations of the consortium in the Proposed Activities section of the online application. </a:t>
            </a:r>
          </a:p>
          <a:p>
            <a:pPr marL="284163" lvl="1" indent="-284163">
              <a:lnSpc>
                <a:spcPct val="100000"/>
              </a:lnSpc>
              <a:spcBef>
                <a:spcPts val="0"/>
              </a:spcBef>
              <a:spcAft>
                <a:spcPts val="1200"/>
              </a:spcAft>
              <a:buFont typeface="Arial" panose="020B0604020202020204" pitchFamily="34" charset="0"/>
              <a:buChar char="•"/>
            </a:pPr>
            <a:r>
              <a:rPr lang="en-US" sz="2800" b="0" i="0">
                <a:solidFill>
                  <a:srgbClr val="000000"/>
                </a:solidFill>
                <a:effectLst/>
                <a:latin typeface="Arial"/>
                <a:cs typeface="Arial"/>
              </a:rPr>
              <a:t>Be prepared to provide Letters of Commitment from all consortium members prior to a Grant Award Notification being issued. </a:t>
            </a:r>
          </a:p>
          <a:p>
            <a:pPr>
              <a:buFont typeface="Arial" panose="020B0604020202020204" pitchFamily="34" charset="0"/>
              <a:buChar char="•"/>
            </a:pPr>
            <a:endParaRPr lang="en-US" b="0" i="0">
              <a:solidFill>
                <a:srgbClr val="000000"/>
              </a:solidFill>
              <a:effectLst/>
              <a:latin typeface="Arial" panose="020B0604020202020204" pitchFamily="34" charset="0"/>
              <a:cs typeface="Arial"/>
            </a:endParaRPr>
          </a:p>
        </p:txBody>
      </p:sp>
      <p:sp>
        <p:nvSpPr>
          <p:cNvPr id="4" name="Slide Number Placeholder 3">
            <a:extLst>
              <a:ext uri="{FF2B5EF4-FFF2-40B4-BE49-F238E27FC236}">
                <a16:creationId xmlns:a16="http://schemas.microsoft.com/office/drawing/2014/main" id="{F82D5C58-D30A-4224-2977-EEE55951E7E3}"/>
              </a:ext>
            </a:extLst>
          </p:cNvPr>
          <p:cNvSpPr>
            <a:spLocks noGrp="1"/>
          </p:cNvSpPr>
          <p:nvPr>
            <p:ph type="sldNum" sz="quarter" idx="12"/>
          </p:nvPr>
        </p:nvSpPr>
        <p:spPr/>
        <p:txBody>
          <a:bodyPr/>
          <a:lstStyle/>
          <a:p>
            <a:pPr>
              <a:defRPr/>
            </a:pPr>
            <a:fld id="{4377837C-3A74-4D9C-B454-2AF0D956BB88}" type="slidenum">
              <a:rPr lang="en-US" smtClean="0"/>
              <a:pPr>
                <a:defRPr/>
              </a:pPr>
              <a:t>19</a:t>
            </a:fld>
            <a:endParaRPr lang="en-US"/>
          </a:p>
        </p:txBody>
      </p:sp>
    </p:spTree>
    <p:extLst>
      <p:ext uri="{BB962C8B-B14F-4D97-AF65-F5344CB8AC3E}">
        <p14:creationId xmlns:p14="http://schemas.microsoft.com/office/powerpoint/2010/main" val="2446473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55725" y="218281"/>
            <a:ext cx="9480550" cy="935038"/>
          </a:xfrm>
        </p:spPr>
        <p:txBody>
          <a:bodyPr/>
          <a:lstStyle/>
          <a:p>
            <a:pPr eaLnBrk="1" hangingPunct="1">
              <a:lnSpc>
                <a:spcPct val="100000"/>
              </a:lnSpc>
              <a:spcAft>
                <a:spcPts val="1200"/>
              </a:spcAft>
            </a:pPr>
            <a:r>
              <a:rPr lang="en-US" altLang="en-US" sz="4000" b="1" dirty="0"/>
              <a:t>Housekeeping</a:t>
            </a:r>
          </a:p>
        </p:txBody>
      </p:sp>
      <p:sp>
        <p:nvSpPr>
          <p:cNvPr id="3" name="Content Placeholder 2"/>
          <p:cNvSpPr>
            <a:spLocks noGrp="1"/>
          </p:cNvSpPr>
          <p:nvPr>
            <p:ph idx="1"/>
          </p:nvPr>
        </p:nvSpPr>
        <p:spPr>
          <a:xfrm>
            <a:off x="1527174" y="1101725"/>
            <a:ext cx="9826625" cy="5070475"/>
          </a:xfrm>
        </p:spPr>
        <p:txBody>
          <a:bodyPr rtlCol="0">
            <a:noAutofit/>
          </a:bodyPr>
          <a:lstStyle/>
          <a:p>
            <a:pPr marL="566420" indent="-566420" eaLnBrk="1" fontAlgn="auto" hangingPunct="1">
              <a:lnSpc>
                <a:spcPct val="100000"/>
              </a:lnSpc>
              <a:spcBef>
                <a:spcPts val="0"/>
              </a:spcBef>
              <a:spcAft>
                <a:spcPts val="1200"/>
              </a:spcAft>
              <a:defRPr/>
            </a:pPr>
            <a:endParaRPr lang="en-US" sz="2900" dirty="0">
              <a:cs typeface="Arial" panose="020B0604020202020204"/>
            </a:endParaRPr>
          </a:p>
          <a:p>
            <a:pPr marL="336550" indent="-336550" eaLnBrk="1" fontAlgn="auto" hangingPunct="1">
              <a:lnSpc>
                <a:spcPct val="100000"/>
              </a:lnSpc>
              <a:spcBef>
                <a:spcPts val="0"/>
              </a:spcBef>
              <a:spcAft>
                <a:spcPts val="1200"/>
              </a:spcAft>
              <a:defRPr/>
            </a:pPr>
            <a:r>
              <a:rPr lang="en-US" dirty="0"/>
              <a:t>Webinar participants have been placed on mute.</a:t>
            </a:r>
            <a:endParaRPr lang="en-US" dirty="0">
              <a:cs typeface="Arial"/>
            </a:endParaRPr>
          </a:p>
          <a:p>
            <a:pPr marL="336550" indent="-336550" eaLnBrk="1" fontAlgn="auto" hangingPunct="1">
              <a:lnSpc>
                <a:spcPct val="100000"/>
              </a:lnSpc>
              <a:spcBef>
                <a:spcPts val="0"/>
              </a:spcBef>
              <a:spcAft>
                <a:spcPts val="1200"/>
              </a:spcAft>
              <a:defRPr/>
            </a:pPr>
            <a:r>
              <a:rPr lang="en-US" dirty="0"/>
              <a:t>Question/Answer session toward the end of the webinar.</a:t>
            </a:r>
            <a:endParaRPr lang="en-US" dirty="0">
              <a:cs typeface="Arial"/>
            </a:endParaRPr>
          </a:p>
          <a:p>
            <a:pPr marL="336550" indent="-336550" eaLnBrk="1" fontAlgn="auto" hangingPunct="1">
              <a:lnSpc>
                <a:spcPct val="100000"/>
              </a:lnSpc>
              <a:spcBef>
                <a:spcPts val="0"/>
              </a:spcBef>
              <a:spcAft>
                <a:spcPts val="1200"/>
              </a:spcAft>
              <a:defRPr/>
            </a:pPr>
            <a:r>
              <a:rPr lang="en-US" dirty="0"/>
              <a:t>PowerPoint with notes and recorded webinar will be available on the California Department of Education (CDE) Antibias Education web page at </a:t>
            </a:r>
            <a:r>
              <a:rPr lang="en-US" dirty="0">
                <a:hlinkClick r:id="rId3" tooltip="Antibias Education Grant Program web page "/>
              </a:rPr>
              <a:t>https://www.cde.ca.gov/pd/ps/antibiasgrant.asp</a:t>
            </a:r>
            <a:r>
              <a:rPr lang="en-US" dirty="0"/>
              <a:t>. </a:t>
            </a:r>
            <a:endParaRPr lang="en-US" dirty="0">
              <a:solidFill>
                <a:srgbClr val="FF0000"/>
              </a:solidFill>
              <a:highlight>
                <a:srgbClr val="FFFF00"/>
              </a:highlight>
              <a:cs typeface="Arial"/>
            </a:endParaRPr>
          </a:p>
        </p:txBody>
      </p:sp>
      <p:sp>
        <p:nvSpPr>
          <p:cNvPr id="5" name="Slide Number Placeholder 4"/>
          <p:cNvSpPr>
            <a:spLocks noGrp="1"/>
          </p:cNvSpPr>
          <p:nvPr>
            <p:ph type="sldNum" sz="quarter" idx="12"/>
          </p:nvPr>
        </p:nvSpPr>
        <p:spPr/>
        <p:txBody>
          <a:bodyPr/>
          <a:lstStyle/>
          <a:p>
            <a:pPr>
              <a:defRPr/>
            </a:pPr>
            <a:fld id="{E6106088-5B32-40A5-96DB-3843A8E43BA7}" type="slidenum">
              <a:rPr lang="en-US"/>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5AD6F4-8347-4AF9-B8DC-65D714884E25}"/>
              </a:ext>
            </a:extLst>
          </p:cNvPr>
          <p:cNvSpPr>
            <a:spLocks noGrp="1"/>
          </p:cNvSpPr>
          <p:nvPr>
            <p:ph type="title"/>
          </p:nvPr>
        </p:nvSpPr>
        <p:spPr>
          <a:xfrm>
            <a:off x="831850" y="1277252"/>
            <a:ext cx="10515600" cy="2852737"/>
          </a:xfrm>
        </p:spPr>
        <p:txBody>
          <a:bodyPr/>
          <a:lstStyle/>
          <a:p>
            <a:r>
              <a:rPr lang="en-US" sz="5400" b="1"/>
              <a:t>Resources to Support Application Development</a:t>
            </a:r>
          </a:p>
        </p:txBody>
      </p:sp>
      <p:sp>
        <p:nvSpPr>
          <p:cNvPr id="4" name="Slide Number Placeholder 3">
            <a:extLst>
              <a:ext uri="{FF2B5EF4-FFF2-40B4-BE49-F238E27FC236}">
                <a16:creationId xmlns:a16="http://schemas.microsoft.com/office/drawing/2014/main" id="{E5C3F5B9-B715-4EBA-8AD1-731BA83081E9}"/>
              </a:ext>
            </a:extLst>
          </p:cNvPr>
          <p:cNvSpPr>
            <a:spLocks noGrp="1"/>
          </p:cNvSpPr>
          <p:nvPr>
            <p:ph type="sldNum" sz="quarter" idx="12"/>
          </p:nvPr>
        </p:nvSpPr>
        <p:spPr/>
        <p:txBody>
          <a:bodyPr/>
          <a:lstStyle/>
          <a:p>
            <a:pPr>
              <a:defRPr/>
            </a:pPr>
            <a:fld id="{4377837C-3A74-4D9C-B454-2AF0D956BB88}" type="slidenum">
              <a:rPr lang="en-US" smtClean="0"/>
              <a:pPr>
                <a:defRPr/>
              </a:pPr>
              <a:t>20</a:t>
            </a:fld>
            <a:endParaRPr lang="en-US"/>
          </a:p>
        </p:txBody>
      </p:sp>
    </p:spTree>
    <p:extLst>
      <p:ext uri="{BB962C8B-B14F-4D97-AF65-F5344CB8AC3E}">
        <p14:creationId xmlns:p14="http://schemas.microsoft.com/office/powerpoint/2010/main" val="2547835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AE652-8535-4990-AA71-0C96EA46CD87}"/>
              </a:ext>
            </a:extLst>
          </p:cNvPr>
          <p:cNvSpPr>
            <a:spLocks noGrp="1"/>
          </p:cNvSpPr>
          <p:nvPr>
            <p:ph type="title"/>
          </p:nvPr>
        </p:nvSpPr>
        <p:spPr/>
        <p:txBody>
          <a:bodyPr/>
          <a:lstStyle/>
          <a:p>
            <a:r>
              <a:rPr lang="en-US" sz="4000" b="1"/>
              <a:t>Asset-Based Pedagogies</a:t>
            </a:r>
          </a:p>
        </p:txBody>
      </p:sp>
      <p:sp>
        <p:nvSpPr>
          <p:cNvPr id="3" name="Content Placeholder 2">
            <a:extLst>
              <a:ext uri="{FF2B5EF4-FFF2-40B4-BE49-F238E27FC236}">
                <a16:creationId xmlns:a16="http://schemas.microsoft.com/office/drawing/2014/main" id="{0E0BD981-AAA4-4C60-9CCE-25249A0898CD}"/>
              </a:ext>
            </a:extLst>
          </p:cNvPr>
          <p:cNvSpPr>
            <a:spLocks noGrp="1"/>
          </p:cNvSpPr>
          <p:nvPr>
            <p:ph idx="1"/>
          </p:nvPr>
        </p:nvSpPr>
        <p:spPr/>
        <p:txBody>
          <a:bodyPr/>
          <a:lstStyle/>
          <a:p>
            <a:pPr>
              <a:lnSpc>
                <a:spcPct val="100000"/>
              </a:lnSpc>
              <a:spcBef>
                <a:spcPts val="0"/>
              </a:spcBef>
              <a:spcAft>
                <a:spcPts val="1200"/>
              </a:spcAft>
            </a:pPr>
            <a:r>
              <a:rPr lang="en-US" b="1"/>
              <a:t>CDE’s Asset-Based Pedagogies web page</a:t>
            </a:r>
            <a:r>
              <a:rPr lang="en-US"/>
              <a:t>. Asset-Based Pedagogies focus on the strengths that diverse students bring to the classroom. It is a direct response to deficit-based models to education of the past. This web page provides definitions and resources.</a:t>
            </a:r>
          </a:p>
          <a:p>
            <a:endParaRPr lang="en-US"/>
          </a:p>
        </p:txBody>
      </p:sp>
      <p:sp>
        <p:nvSpPr>
          <p:cNvPr id="4" name="Slide Number Placeholder 3">
            <a:extLst>
              <a:ext uri="{FF2B5EF4-FFF2-40B4-BE49-F238E27FC236}">
                <a16:creationId xmlns:a16="http://schemas.microsoft.com/office/drawing/2014/main" id="{303B9879-95E6-4FF0-A813-CA5617D74627}"/>
              </a:ext>
            </a:extLst>
          </p:cNvPr>
          <p:cNvSpPr>
            <a:spLocks noGrp="1"/>
          </p:cNvSpPr>
          <p:nvPr>
            <p:ph type="sldNum" sz="quarter" idx="12"/>
          </p:nvPr>
        </p:nvSpPr>
        <p:spPr/>
        <p:txBody>
          <a:bodyPr/>
          <a:lstStyle/>
          <a:p>
            <a:pPr>
              <a:defRPr/>
            </a:pPr>
            <a:fld id="{4377837C-3A74-4D9C-B454-2AF0D956BB88}" type="slidenum">
              <a:rPr lang="en-US" smtClean="0"/>
              <a:pPr>
                <a:defRPr/>
              </a:pPr>
              <a:t>21</a:t>
            </a:fld>
            <a:endParaRPr lang="en-US"/>
          </a:p>
        </p:txBody>
      </p:sp>
    </p:spTree>
    <p:extLst>
      <p:ext uri="{BB962C8B-B14F-4D97-AF65-F5344CB8AC3E}">
        <p14:creationId xmlns:p14="http://schemas.microsoft.com/office/powerpoint/2010/main" val="146742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AE652-8535-4990-AA71-0C96EA46CD87}"/>
              </a:ext>
            </a:extLst>
          </p:cNvPr>
          <p:cNvSpPr>
            <a:spLocks noGrp="1"/>
          </p:cNvSpPr>
          <p:nvPr>
            <p:ph type="title"/>
          </p:nvPr>
        </p:nvSpPr>
        <p:spPr/>
        <p:txBody>
          <a:bodyPr/>
          <a:lstStyle/>
          <a:p>
            <a:r>
              <a:rPr lang="en-US" sz="4000" b="1"/>
              <a:t>LGBTQ+ Resources</a:t>
            </a:r>
          </a:p>
        </p:txBody>
      </p:sp>
      <p:sp>
        <p:nvSpPr>
          <p:cNvPr id="3" name="Content Placeholder 2">
            <a:extLst>
              <a:ext uri="{FF2B5EF4-FFF2-40B4-BE49-F238E27FC236}">
                <a16:creationId xmlns:a16="http://schemas.microsoft.com/office/drawing/2014/main" id="{0E0BD981-AAA4-4C60-9CCE-25249A0898CD}"/>
              </a:ext>
            </a:extLst>
          </p:cNvPr>
          <p:cNvSpPr>
            <a:spLocks noGrp="1"/>
          </p:cNvSpPr>
          <p:nvPr>
            <p:ph idx="1"/>
          </p:nvPr>
        </p:nvSpPr>
        <p:spPr>
          <a:xfrm>
            <a:off x="1354138" y="1690688"/>
            <a:ext cx="9480550" cy="4351338"/>
          </a:xfrm>
        </p:spPr>
        <p:txBody>
          <a:bodyPr/>
          <a:lstStyle/>
          <a:p>
            <a:pPr>
              <a:lnSpc>
                <a:spcPct val="100000"/>
              </a:lnSpc>
              <a:spcBef>
                <a:spcPts val="0"/>
              </a:spcBef>
              <a:spcAft>
                <a:spcPts val="1200"/>
              </a:spcAft>
            </a:pPr>
            <a:r>
              <a:rPr lang="en-US" b="1"/>
              <a:t>CDE’s Research, Data and Reports web page</a:t>
            </a:r>
            <a:r>
              <a:rPr lang="en-US"/>
              <a:t>. Research, data, and reports on supporting LGBTQ+ students and improving overall school climate for LGBTQ+ students, their educators and their families.</a:t>
            </a:r>
          </a:p>
          <a:p>
            <a:pPr>
              <a:lnSpc>
                <a:spcPct val="100000"/>
              </a:lnSpc>
              <a:spcBef>
                <a:spcPts val="0"/>
              </a:spcBef>
              <a:spcAft>
                <a:spcPts val="1200"/>
              </a:spcAft>
            </a:pPr>
            <a:r>
              <a:rPr lang="en-US" b="1"/>
              <a:t>CDE’s Supporting LGBTQ+ Students web page.</a:t>
            </a:r>
            <a:br>
              <a:rPr lang="en-US"/>
            </a:br>
            <a:r>
              <a:rPr lang="en-US"/>
              <a:t>Instructional guidance, law, and policies for local educational agencies to support LGBTQ+ students and provide safe learning environments that protect the health and safety of LGBTQ+ students.</a:t>
            </a:r>
          </a:p>
          <a:p>
            <a:endParaRPr lang="en-US"/>
          </a:p>
        </p:txBody>
      </p:sp>
      <p:sp>
        <p:nvSpPr>
          <p:cNvPr id="4" name="Slide Number Placeholder 3">
            <a:extLst>
              <a:ext uri="{FF2B5EF4-FFF2-40B4-BE49-F238E27FC236}">
                <a16:creationId xmlns:a16="http://schemas.microsoft.com/office/drawing/2014/main" id="{303B9879-95E6-4FF0-A813-CA5617D74627}"/>
              </a:ext>
            </a:extLst>
          </p:cNvPr>
          <p:cNvSpPr>
            <a:spLocks noGrp="1"/>
          </p:cNvSpPr>
          <p:nvPr>
            <p:ph type="sldNum" sz="quarter" idx="12"/>
          </p:nvPr>
        </p:nvSpPr>
        <p:spPr/>
        <p:txBody>
          <a:bodyPr/>
          <a:lstStyle/>
          <a:p>
            <a:pPr>
              <a:defRPr/>
            </a:pPr>
            <a:fld id="{4377837C-3A74-4D9C-B454-2AF0D956BB88}" type="slidenum">
              <a:rPr lang="en-US" smtClean="0"/>
              <a:pPr>
                <a:defRPr/>
              </a:pPr>
              <a:t>22</a:t>
            </a:fld>
            <a:endParaRPr lang="en-US"/>
          </a:p>
        </p:txBody>
      </p:sp>
    </p:spTree>
    <p:extLst>
      <p:ext uri="{BB962C8B-B14F-4D97-AF65-F5344CB8AC3E}">
        <p14:creationId xmlns:p14="http://schemas.microsoft.com/office/powerpoint/2010/main" val="2910710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211263" y="365125"/>
            <a:ext cx="9932987" cy="1622425"/>
          </a:xfrm>
        </p:spPr>
        <p:txBody>
          <a:bodyPr/>
          <a:lstStyle/>
          <a:p>
            <a:pPr eaLnBrk="1" hangingPunct="1"/>
            <a:r>
              <a:rPr lang="en-US" altLang="en-US" sz="4000" b="1"/>
              <a:t>Transformative Social and Emotional Learning Competencies and Conditions </a:t>
            </a:r>
          </a:p>
        </p:txBody>
      </p:sp>
      <p:sp>
        <p:nvSpPr>
          <p:cNvPr id="27651" name="Content Placeholder 2"/>
          <p:cNvSpPr>
            <a:spLocks noGrp="1"/>
          </p:cNvSpPr>
          <p:nvPr>
            <p:ph idx="1"/>
          </p:nvPr>
        </p:nvSpPr>
        <p:spPr>
          <a:xfrm>
            <a:off x="1354138" y="1987550"/>
            <a:ext cx="9999662" cy="3937000"/>
          </a:xfrm>
        </p:spPr>
        <p:txBody>
          <a:bodyPr/>
          <a:lstStyle/>
          <a:p>
            <a:pPr marL="336550" indent="-336550" eaLnBrk="1" hangingPunct="1">
              <a:lnSpc>
                <a:spcPct val="100000"/>
              </a:lnSpc>
              <a:spcBef>
                <a:spcPct val="0"/>
              </a:spcBef>
              <a:spcAft>
                <a:spcPts val="1200"/>
              </a:spcAft>
            </a:pPr>
            <a:r>
              <a:rPr lang="en-US"/>
              <a:t>The Transformative Social and Emotional Learning (SEL) Competencies describe the knowledge, skills, dispositions, and capacities that children and young people can develop when the conditions are supportive to their healthy, whole development.</a:t>
            </a:r>
            <a:r>
              <a:rPr lang="en-US" altLang="en-US"/>
              <a:t> </a:t>
            </a:r>
          </a:p>
          <a:p>
            <a:pPr marL="336550" indent="-336550" eaLnBrk="1" hangingPunct="1">
              <a:lnSpc>
                <a:spcPct val="100000"/>
              </a:lnSpc>
              <a:spcBef>
                <a:spcPct val="0"/>
              </a:spcBef>
              <a:spcAft>
                <a:spcPts val="1200"/>
              </a:spcAft>
            </a:pPr>
            <a:r>
              <a:rPr lang="en-US" altLang="en-US">
                <a:latin typeface="Arial" panose="020B0604020202020204" pitchFamily="34" charset="0"/>
                <a:cs typeface="Arial" panose="020B0604020202020204" pitchFamily="34" charset="0"/>
              </a:rPr>
              <a:t>The Conditions for Thriving provide recommended practices and actions that adults across the education system can use to co-create conditions that support Transformative SEL development. </a:t>
            </a:r>
            <a:r>
              <a:rPr lang="en-US" altLang="en-US"/>
              <a:t> </a:t>
            </a:r>
          </a:p>
          <a:p>
            <a:pPr marL="336550" indent="-336550" eaLnBrk="1" hangingPunct="1">
              <a:lnSpc>
                <a:spcPct val="100000"/>
              </a:lnSpc>
              <a:spcBef>
                <a:spcPct val="0"/>
              </a:spcBef>
              <a:spcAft>
                <a:spcPts val="1200"/>
              </a:spcAft>
            </a:pPr>
            <a:endParaRPr lang="en-US" altLang="en-US" sz="3200"/>
          </a:p>
        </p:txBody>
      </p:sp>
      <p:sp>
        <p:nvSpPr>
          <p:cNvPr id="5" name="Slide Number Placeholder 4"/>
          <p:cNvSpPr>
            <a:spLocks noGrp="1"/>
          </p:cNvSpPr>
          <p:nvPr>
            <p:ph type="sldNum" sz="quarter" idx="12"/>
          </p:nvPr>
        </p:nvSpPr>
        <p:spPr/>
        <p:txBody>
          <a:bodyPr/>
          <a:lstStyle/>
          <a:p>
            <a:pPr>
              <a:defRPr/>
            </a:pPr>
            <a:fld id="{FCB845DE-A7B2-4FA5-B856-4103DE2E75E8}" type="slidenum">
              <a:rPr lang="en-US"/>
              <a:pPr>
                <a:defRPr/>
              </a:pPr>
              <a:t>23</a:t>
            </a:fld>
            <a:endParaRPr lang="en-US"/>
          </a:p>
        </p:txBody>
      </p:sp>
    </p:spTree>
    <p:extLst>
      <p:ext uri="{BB962C8B-B14F-4D97-AF65-F5344CB8AC3E}">
        <p14:creationId xmlns:p14="http://schemas.microsoft.com/office/powerpoint/2010/main" val="236300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354138" y="365125"/>
            <a:ext cx="9480550" cy="1622425"/>
          </a:xfrm>
        </p:spPr>
        <p:txBody>
          <a:bodyPr/>
          <a:lstStyle/>
          <a:p>
            <a:pPr eaLnBrk="1" hangingPunct="1"/>
            <a:r>
              <a:rPr lang="en-US" altLang="en-US" sz="4000" b="1"/>
              <a:t>Quality Professional Learning Standards</a:t>
            </a:r>
          </a:p>
        </p:txBody>
      </p:sp>
      <p:sp>
        <p:nvSpPr>
          <p:cNvPr id="27651" name="Content Placeholder 2"/>
          <p:cNvSpPr>
            <a:spLocks noGrp="1"/>
          </p:cNvSpPr>
          <p:nvPr>
            <p:ph idx="1"/>
          </p:nvPr>
        </p:nvSpPr>
        <p:spPr>
          <a:xfrm>
            <a:off x="1354138" y="1987550"/>
            <a:ext cx="9804013" cy="4368800"/>
          </a:xfrm>
        </p:spPr>
        <p:txBody>
          <a:bodyPr/>
          <a:lstStyle/>
          <a:p>
            <a:pPr marL="336550" indent="-336550" eaLnBrk="1" hangingPunct="1">
              <a:lnSpc>
                <a:spcPct val="100000"/>
              </a:lnSpc>
              <a:spcBef>
                <a:spcPct val="0"/>
              </a:spcBef>
              <a:spcAft>
                <a:spcPts val="1200"/>
              </a:spcAft>
            </a:pPr>
            <a:r>
              <a:rPr lang="en-US" altLang="en-US" sz="2400"/>
              <a:t>The Quality Professional Learning Standards (QPLS) lay the foundation for creating a coherent set of professional learning policies and activities that span the career continuum of an educator, leading to improved educator knowledge, skills, and dispositions and, ultimately, increased student learning results. </a:t>
            </a:r>
          </a:p>
          <a:p>
            <a:pPr marL="336550" indent="-336550" eaLnBrk="1" hangingPunct="1">
              <a:lnSpc>
                <a:spcPct val="100000"/>
              </a:lnSpc>
              <a:spcBef>
                <a:spcPct val="0"/>
              </a:spcBef>
              <a:spcAft>
                <a:spcPts val="1200"/>
              </a:spcAft>
            </a:pPr>
            <a:r>
              <a:rPr lang="en-US" altLang="en-US" sz="2400"/>
              <a:t>The standards describe the criteria for quality professional learning and point educators and stakeholders toward using evidence-based elements and indicators when making decisions about how to create and/or improve professional learning in their own systems. </a:t>
            </a:r>
          </a:p>
          <a:p>
            <a:pPr marL="336550" indent="-336550" eaLnBrk="1" hangingPunct="1">
              <a:lnSpc>
                <a:spcPct val="100000"/>
              </a:lnSpc>
              <a:spcBef>
                <a:spcPct val="0"/>
              </a:spcBef>
              <a:spcAft>
                <a:spcPts val="1200"/>
              </a:spcAft>
            </a:pPr>
            <a:endParaRPr lang="en-US" altLang="en-US" sz="3200"/>
          </a:p>
        </p:txBody>
      </p:sp>
      <p:sp>
        <p:nvSpPr>
          <p:cNvPr id="5" name="Slide Number Placeholder 4"/>
          <p:cNvSpPr>
            <a:spLocks noGrp="1"/>
          </p:cNvSpPr>
          <p:nvPr>
            <p:ph type="sldNum" sz="quarter" idx="12"/>
          </p:nvPr>
        </p:nvSpPr>
        <p:spPr/>
        <p:txBody>
          <a:bodyPr/>
          <a:lstStyle/>
          <a:p>
            <a:pPr>
              <a:defRPr/>
            </a:pPr>
            <a:fld id="{FCB845DE-A7B2-4FA5-B856-4103DE2E75E8}" type="slidenum">
              <a:rPr lang="en-US"/>
              <a:pPr>
                <a:defRPr/>
              </a:pPr>
              <a:t>24</a:t>
            </a:fld>
            <a:endParaRPr lang="en-US"/>
          </a:p>
        </p:txBody>
      </p:sp>
    </p:spTree>
    <p:extLst>
      <p:ext uri="{BB962C8B-B14F-4D97-AF65-F5344CB8AC3E}">
        <p14:creationId xmlns:p14="http://schemas.microsoft.com/office/powerpoint/2010/main" val="41497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976F-802F-1EBB-DD08-64D7EEEC32B8}"/>
              </a:ext>
            </a:extLst>
          </p:cNvPr>
          <p:cNvSpPr>
            <a:spLocks noGrp="1"/>
          </p:cNvSpPr>
          <p:nvPr>
            <p:ph type="title"/>
          </p:nvPr>
        </p:nvSpPr>
        <p:spPr/>
        <p:txBody>
          <a:bodyPr/>
          <a:lstStyle/>
          <a:p>
            <a:r>
              <a:rPr lang="en-US" sz="4000" b="1">
                <a:cs typeface="Arial"/>
              </a:rPr>
              <a:t>The National Equity Project Resources</a:t>
            </a:r>
          </a:p>
        </p:txBody>
      </p:sp>
      <p:sp>
        <p:nvSpPr>
          <p:cNvPr id="3" name="Content Placeholder 2">
            <a:extLst>
              <a:ext uri="{FF2B5EF4-FFF2-40B4-BE49-F238E27FC236}">
                <a16:creationId xmlns:a16="http://schemas.microsoft.com/office/drawing/2014/main" id="{D4192808-1140-647A-E36D-B86941D765D6}"/>
              </a:ext>
            </a:extLst>
          </p:cNvPr>
          <p:cNvSpPr>
            <a:spLocks noGrp="1"/>
          </p:cNvSpPr>
          <p:nvPr>
            <p:ph idx="1"/>
          </p:nvPr>
        </p:nvSpPr>
        <p:spPr/>
        <p:txBody>
          <a:bodyPr/>
          <a:lstStyle/>
          <a:p>
            <a:r>
              <a:rPr lang="en-US" sz="2400" dirty="0">
                <a:cs typeface="Arial"/>
                <a:hlinkClick r:id="rId3" tooltip="Responding to Microagressions and Unconscious Bias pdf "/>
              </a:rPr>
              <a:t>https://drive.google.com/file/d/1kYi1s40hXdqxxcGGVrjSTjlnGsCrGwpw/view</a:t>
            </a:r>
            <a:endParaRPr lang="en-US" sz="2400" dirty="0">
              <a:cs typeface="Arial"/>
            </a:endParaRPr>
          </a:p>
          <a:p>
            <a:r>
              <a:rPr lang="en-US" sz="2400" dirty="0">
                <a:cs typeface="Arial"/>
                <a:hlinkClick r:id="rId4" tooltip="Implicit Bias Strategies document "/>
              </a:rPr>
              <a:t>https://docs.google.com/document/d/1p_hije8fMuUE_OrSas2F90RvLFdJmGWVeyKtFc12o8s/edit</a:t>
            </a:r>
            <a:endParaRPr lang="en-US" sz="2400" dirty="0">
              <a:cs typeface="Arial"/>
              <a:hlinkClick r:id="rId4"/>
            </a:endParaRPr>
          </a:p>
          <a:p>
            <a:r>
              <a:rPr lang="en-US" sz="2400" dirty="0">
                <a:cs typeface="Arial"/>
                <a:hlinkClick r:id="rId5" tooltip="Implicit Bias, Racial Anxiety, and Stereotype Threat pdf "/>
              </a:rPr>
              <a:t>https://drive.google.com/file/d/1mdxwnBPuY0_oOsNT8lWcTQl7Rb-A96ib/view</a:t>
            </a:r>
            <a:endParaRPr lang="en-US" sz="2400" dirty="0">
              <a:cs typeface="Arial"/>
              <a:hlinkClick r:id="rId5"/>
            </a:endParaRPr>
          </a:p>
          <a:p>
            <a:r>
              <a:rPr lang="en-US" sz="2400" dirty="0">
                <a:cs typeface="Arial"/>
                <a:hlinkClick r:id="rId6" tooltip="Don't Talk about Implicit Bias Without Talking about Structual Racism article "/>
              </a:rPr>
              <a:t>https://medium.com/national-equity-project/implicit-bias-structural-racism-6c52cf0f4a92</a:t>
            </a:r>
            <a:r>
              <a:rPr lang="en-US" sz="2400" dirty="0">
                <a:cs typeface="Arial"/>
              </a:rPr>
              <a:t> </a:t>
            </a:r>
            <a:endParaRPr lang="en-US" sz="2400">
              <a:cs typeface="Arial"/>
            </a:endParaRPr>
          </a:p>
          <a:p>
            <a:r>
              <a:rPr lang="en-US" sz="2400" dirty="0">
                <a:cs typeface="Arial"/>
                <a:hlinkClick r:id="rId7" tooltip="Lens of Systemic Oppression pdf "/>
              </a:rPr>
              <a:t>https://drive.google.com/file/d/1k4V6UWqunKOg9LOaFayRZPFQNQ-WBVZJ/view</a:t>
            </a:r>
            <a:endParaRPr lang="en-US" sz="2400" dirty="0">
              <a:cs typeface="Arial"/>
              <a:hlinkClick r:id="rId7"/>
            </a:endParaRPr>
          </a:p>
          <a:p>
            <a:r>
              <a:rPr lang="en-US" sz="2400" dirty="0">
                <a:cs typeface="Arial"/>
                <a:hlinkClick r:id="rId8" tooltip="Art of Conversation pdf "/>
              </a:rPr>
              <a:t>https://drive.google.com/file/d/13eKih_Dv-qrha4Xs44weHrdtG6wxCCI0/view</a:t>
            </a:r>
            <a:r>
              <a:rPr lang="en-US" sz="2400" dirty="0">
                <a:cs typeface="Arial"/>
              </a:rPr>
              <a:t> </a:t>
            </a:r>
          </a:p>
        </p:txBody>
      </p:sp>
      <p:sp>
        <p:nvSpPr>
          <p:cNvPr id="4" name="Slide Number Placeholder 3">
            <a:extLst>
              <a:ext uri="{FF2B5EF4-FFF2-40B4-BE49-F238E27FC236}">
                <a16:creationId xmlns:a16="http://schemas.microsoft.com/office/drawing/2014/main" id="{E8E93E37-9796-7696-DBB9-B7B3B0619DE0}"/>
              </a:ext>
            </a:extLst>
          </p:cNvPr>
          <p:cNvSpPr>
            <a:spLocks noGrp="1"/>
          </p:cNvSpPr>
          <p:nvPr>
            <p:ph type="sldNum" sz="quarter" idx="12"/>
          </p:nvPr>
        </p:nvSpPr>
        <p:spPr/>
        <p:txBody>
          <a:bodyPr/>
          <a:lstStyle/>
          <a:p>
            <a:pPr>
              <a:defRPr/>
            </a:pPr>
            <a:fld id="{4377837C-3A74-4D9C-B454-2AF0D956BB88}" type="slidenum">
              <a:rPr lang="en-US"/>
              <a:pPr>
                <a:defRPr/>
              </a:pPr>
              <a:t>25</a:t>
            </a:fld>
            <a:endParaRPr lang="en-US"/>
          </a:p>
        </p:txBody>
      </p:sp>
    </p:spTree>
    <p:extLst>
      <p:ext uri="{BB962C8B-B14F-4D97-AF65-F5344CB8AC3E}">
        <p14:creationId xmlns:p14="http://schemas.microsoft.com/office/powerpoint/2010/main" val="2482340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9BD7-F1A3-4B5D-A92D-9D80CEED4639}"/>
              </a:ext>
            </a:extLst>
          </p:cNvPr>
          <p:cNvSpPr>
            <a:spLocks noGrp="1"/>
          </p:cNvSpPr>
          <p:nvPr>
            <p:ph type="title"/>
          </p:nvPr>
        </p:nvSpPr>
        <p:spPr/>
        <p:txBody>
          <a:bodyPr/>
          <a:lstStyle/>
          <a:p>
            <a:r>
              <a:rPr lang="en-US" sz="4000" b="1"/>
              <a:t>Additional Resources</a:t>
            </a:r>
          </a:p>
        </p:txBody>
      </p:sp>
      <p:sp>
        <p:nvSpPr>
          <p:cNvPr id="3" name="Content Placeholder 2">
            <a:extLst>
              <a:ext uri="{FF2B5EF4-FFF2-40B4-BE49-F238E27FC236}">
                <a16:creationId xmlns:a16="http://schemas.microsoft.com/office/drawing/2014/main" id="{67B092A4-0B37-41B7-AD1A-2137108ECBE6}"/>
              </a:ext>
            </a:extLst>
          </p:cNvPr>
          <p:cNvSpPr>
            <a:spLocks noGrp="1"/>
          </p:cNvSpPr>
          <p:nvPr>
            <p:ph idx="1"/>
          </p:nvPr>
        </p:nvSpPr>
        <p:spPr/>
        <p:txBody>
          <a:bodyPr/>
          <a:lstStyle/>
          <a:p>
            <a:pPr>
              <a:lnSpc>
                <a:spcPct val="100000"/>
              </a:lnSpc>
              <a:spcBef>
                <a:spcPts val="0"/>
              </a:spcBef>
              <a:spcAft>
                <a:spcPts val="1200"/>
              </a:spcAft>
            </a:pPr>
            <a:r>
              <a:rPr lang="en-US" b="1" err="1"/>
              <a:t>WestEd’s</a:t>
            </a:r>
            <a:r>
              <a:rPr lang="en-US" b="1"/>
              <a:t> </a:t>
            </a:r>
            <a:r>
              <a:rPr lang="en-US" b="1" i="1"/>
              <a:t>Anti-racist evaluation strategies: A guide for evaluation teams </a:t>
            </a:r>
            <a:r>
              <a:rPr lang="en-US"/>
              <a:t>contains strategies to conduct anti-racist evaluations.  </a:t>
            </a:r>
          </a:p>
        </p:txBody>
      </p:sp>
      <p:sp>
        <p:nvSpPr>
          <p:cNvPr id="4" name="Slide Number Placeholder 3">
            <a:extLst>
              <a:ext uri="{FF2B5EF4-FFF2-40B4-BE49-F238E27FC236}">
                <a16:creationId xmlns:a16="http://schemas.microsoft.com/office/drawing/2014/main" id="{AEE357DD-A631-4737-85F7-6C99AEC9AEC1}"/>
              </a:ext>
            </a:extLst>
          </p:cNvPr>
          <p:cNvSpPr>
            <a:spLocks noGrp="1"/>
          </p:cNvSpPr>
          <p:nvPr>
            <p:ph type="sldNum" sz="quarter" idx="12"/>
          </p:nvPr>
        </p:nvSpPr>
        <p:spPr/>
        <p:txBody>
          <a:bodyPr/>
          <a:lstStyle/>
          <a:p>
            <a:pPr>
              <a:defRPr/>
            </a:pPr>
            <a:fld id="{4377837C-3A74-4D9C-B454-2AF0D956BB88}" type="slidenum">
              <a:rPr lang="en-US" smtClean="0"/>
              <a:pPr>
                <a:defRPr/>
              </a:pPr>
              <a:t>26</a:t>
            </a:fld>
            <a:endParaRPr lang="en-US"/>
          </a:p>
        </p:txBody>
      </p:sp>
    </p:spTree>
    <p:extLst>
      <p:ext uri="{BB962C8B-B14F-4D97-AF65-F5344CB8AC3E}">
        <p14:creationId xmlns:p14="http://schemas.microsoft.com/office/powerpoint/2010/main" val="1940860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66875" y="1173163"/>
            <a:ext cx="9086850" cy="2852737"/>
          </a:xfrm>
        </p:spPr>
        <p:txBody>
          <a:bodyPr rtlCol="0">
            <a:normAutofit fontScale="90000"/>
          </a:bodyPr>
          <a:lstStyle/>
          <a:p>
            <a:pPr eaLnBrk="1" fontAlgn="auto" hangingPunct="1">
              <a:spcAft>
                <a:spcPts val="0"/>
              </a:spcAft>
              <a:defRPr/>
            </a:pPr>
            <a:r>
              <a:rPr lang="en-US" b="1"/>
              <a:t>Requirements of the Antibias Education Grant Program Application</a:t>
            </a:r>
          </a:p>
        </p:txBody>
      </p:sp>
      <p:sp>
        <p:nvSpPr>
          <p:cNvPr id="3" name="Slide Number Placeholder 2"/>
          <p:cNvSpPr>
            <a:spLocks noGrp="1"/>
          </p:cNvSpPr>
          <p:nvPr>
            <p:ph type="sldNum" sz="quarter" idx="12"/>
          </p:nvPr>
        </p:nvSpPr>
        <p:spPr/>
        <p:txBody>
          <a:bodyPr/>
          <a:lstStyle/>
          <a:p>
            <a:pPr>
              <a:defRPr/>
            </a:pPr>
            <a:fld id="{8ACA5B13-16FC-4788-9082-E4A47FEDFD3C}" type="slidenum">
              <a:rPr lang="en-US"/>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22048" y="376173"/>
            <a:ext cx="9480550" cy="1236727"/>
          </a:xfrm>
        </p:spPr>
        <p:txBody>
          <a:bodyPr/>
          <a:lstStyle/>
          <a:p>
            <a:pPr eaLnBrk="1" hangingPunct="1">
              <a:lnSpc>
                <a:spcPct val="100000"/>
              </a:lnSpc>
            </a:pPr>
            <a:r>
              <a:rPr lang="en-US" altLang="en-US" sz="4000" b="1"/>
              <a:t>Submission Requirements (1)</a:t>
            </a:r>
          </a:p>
        </p:txBody>
      </p:sp>
      <p:sp>
        <p:nvSpPr>
          <p:cNvPr id="3" name="Content Placeholder 2"/>
          <p:cNvSpPr>
            <a:spLocks noGrp="1"/>
          </p:cNvSpPr>
          <p:nvPr>
            <p:ph idx="1"/>
          </p:nvPr>
        </p:nvSpPr>
        <p:spPr>
          <a:xfrm>
            <a:off x="1354138" y="1612900"/>
            <a:ext cx="9816370" cy="4021782"/>
          </a:xfrm>
        </p:spPr>
        <p:txBody>
          <a:bodyPr rtlCol="0">
            <a:noAutofit/>
          </a:bodyPr>
          <a:lstStyle/>
          <a:p>
            <a:pPr marL="336550" indent="-336550" eaLnBrk="1" fontAlgn="auto" hangingPunct="1">
              <a:lnSpc>
                <a:spcPct val="100000"/>
              </a:lnSpc>
              <a:spcBef>
                <a:spcPts val="0"/>
              </a:spcBef>
              <a:spcAft>
                <a:spcPts val="1200"/>
              </a:spcAft>
              <a:defRPr/>
            </a:pPr>
            <a:r>
              <a:rPr lang="en-US"/>
              <a:t>Complete an electronic application available at </a:t>
            </a:r>
            <a:r>
              <a:rPr lang="en-US" u="sng">
                <a:hlinkClick r:id="rId3" tooltip="Antibias Education Grant Program RFA web page "/>
              </a:rPr>
              <a:t>https://www.cde.ca.gov/fg/fo/r12/antibias22rfa.asp</a:t>
            </a:r>
            <a:r>
              <a:rPr lang="en-US"/>
              <a:t>.  </a:t>
            </a:r>
          </a:p>
          <a:p>
            <a:pPr marL="336550" indent="-336550" eaLnBrk="1" fontAlgn="auto" hangingPunct="1">
              <a:lnSpc>
                <a:spcPct val="100000"/>
              </a:lnSpc>
              <a:spcBef>
                <a:spcPts val="0"/>
              </a:spcBef>
              <a:spcAft>
                <a:spcPts val="1200"/>
              </a:spcAft>
              <a:defRPr/>
            </a:pPr>
            <a:r>
              <a:rPr lang="en-US"/>
              <a:t>Online Application Instructions for the Antibias Education Grant Program are included in the Appendix of the Request for Applications (RFA). </a:t>
            </a:r>
          </a:p>
          <a:p>
            <a:pPr marL="336550" indent="-336550" eaLnBrk="1" fontAlgn="auto" hangingPunct="1">
              <a:lnSpc>
                <a:spcPct val="100000"/>
              </a:lnSpc>
              <a:spcBef>
                <a:spcPts val="0"/>
              </a:spcBef>
              <a:spcAft>
                <a:spcPts val="1200"/>
              </a:spcAft>
              <a:defRPr/>
            </a:pPr>
            <a:r>
              <a:rPr lang="en-US"/>
              <a:t>Respond to all sections of each prompt of the narrative description. </a:t>
            </a:r>
          </a:p>
          <a:p>
            <a:pPr marL="336550" indent="-336550" eaLnBrk="1" fontAlgn="auto" hangingPunct="1">
              <a:lnSpc>
                <a:spcPct val="100000"/>
              </a:lnSpc>
              <a:spcBef>
                <a:spcPts val="0"/>
              </a:spcBef>
              <a:spcAft>
                <a:spcPts val="1200"/>
              </a:spcAft>
              <a:defRPr/>
            </a:pPr>
            <a:endParaRPr lang="en-US"/>
          </a:p>
        </p:txBody>
      </p:sp>
      <p:sp>
        <p:nvSpPr>
          <p:cNvPr id="5" name="Slide Number Placeholder 4"/>
          <p:cNvSpPr>
            <a:spLocks noGrp="1"/>
          </p:cNvSpPr>
          <p:nvPr>
            <p:ph type="sldNum" sz="quarter" idx="12"/>
          </p:nvPr>
        </p:nvSpPr>
        <p:spPr/>
        <p:txBody>
          <a:bodyPr/>
          <a:lstStyle/>
          <a:p>
            <a:pPr>
              <a:defRPr/>
            </a:pPr>
            <a:fld id="{CD2DDEFC-8283-4F62-9456-C77CF3BF0F90}" type="slidenum">
              <a:rPr lang="en-US"/>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171575" y="455612"/>
            <a:ext cx="9848850" cy="725488"/>
          </a:xfrm>
        </p:spPr>
        <p:txBody>
          <a:bodyPr/>
          <a:lstStyle/>
          <a:p>
            <a:pPr eaLnBrk="1" hangingPunct="1">
              <a:lnSpc>
                <a:spcPct val="100000"/>
              </a:lnSpc>
            </a:pPr>
            <a:r>
              <a:rPr lang="en-US" altLang="en-US" sz="4000" b="1"/>
              <a:t>Submission Requirements (2)</a:t>
            </a:r>
          </a:p>
        </p:txBody>
      </p:sp>
      <p:sp>
        <p:nvSpPr>
          <p:cNvPr id="3" name="Content Placeholder 2"/>
          <p:cNvSpPr>
            <a:spLocks noGrp="1"/>
          </p:cNvSpPr>
          <p:nvPr>
            <p:ph idx="1"/>
          </p:nvPr>
        </p:nvSpPr>
        <p:spPr>
          <a:xfrm>
            <a:off x="1414462" y="1431925"/>
            <a:ext cx="9939338" cy="4422775"/>
          </a:xfrm>
        </p:spPr>
        <p:txBody>
          <a:bodyPr rtlCol="0">
            <a:noAutofit/>
          </a:bodyPr>
          <a:lstStyle/>
          <a:p>
            <a:pPr marL="336550" indent="-336550" eaLnBrk="1" fontAlgn="auto" hangingPunct="1">
              <a:lnSpc>
                <a:spcPct val="100000"/>
              </a:lnSpc>
              <a:spcBef>
                <a:spcPts val="0"/>
              </a:spcBef>
              <a:spcAft>
                <a:spcPts val="1200"/>
              </a:spcAft>
              <a:defRPr/>
            </a:pPr>
            <a:r>
              <a:rPr lang="en-US"/>
              <a:t>Separately attach supporting evidence, such as budgets, assurances and certifications, and letters of commitment, if applicable.</a:t>
            </a:r>
          </a:p>
          <a:p>
            <a:pPr marL="336550" indent="-336550" eaLnBrk="1" fontAlgn="auto" hangingPunct="1">
              <a:lnSpc>
                <a:spcPct val="100000"/>
              </a:lnSpc>
              <a:spcBef>
                <a:spcPts val="0"/>
              </a:spcBef>
              <a:spcAft>
                <a:spcPts val="1200"/>
              </a:spcAft>
              <a:defRPr/>
            </a:pPr>
            <a:r>
              <a:rPr lang="en-US"/>
              <a:t>Provide the appropriate digital signature.</a:t>
            </a:r>
          </a:p>
          <a:p>
            <a:pPr marL="336550" indent="-336550" eaLnBrk="1" fontAlgn="auto" hangingPunct="1">
              <a:lnSpc>
                <a:spcPct val="100000"/>
              </a:lnSpc>
              <a:spcBef>
                <a:spcPts val="0"/>
              </a:spcBef>
              <a:spcAft>
                <a:spcPts val="1200"/>
              </a:spcAft>
              <a:defRPr/>
            </a:pPr>
            <a:r>
              <a:rPr lang="en-US"/>
              <a:t>Submit the application by </a:t>
            </a:r>
            <a:r>
              <a:rPr lang="en-US" b="1"/>
              <a:t>July 20, 2023, before 4 p.m.</a:t>
            </a:r>
          </a:p>
          <a:p>
            <a:pPr marL="0" indent="0" eaLnBrk="1" fontAlgn="auto" hangingPunct="1">
              <a:lnSpc>
                <a:spcPct val="100000"/>
              </a:lnSpc>
              <a:spcBef>
                <a:spcPts val="0"/>
              </a:spcBef>
              <a:spcAft>
                <a:spcPts val="1200"/>
              </a:spcAft>
              <a:buNone/>
              <a:defRPr/>
            </a:pPr>
            <a:r>
              <a:rPr lang="en-US"/>
              <a:t>Refer to the scoring rubric for the Antibias Education Grant Program to understand how responses for each application will be evaluated by the reading panel.</a:t>
            </a:r>
          </a:p>
        </p:txBody>
      </p:sp>
      <p:sp>
        <p:nvSpPr>
          <p:cNvPr id="5" name="Slide Number Placeholder 4"/>
          <p:cNvSpPr>
            <a:spLocks noGrp="1"/>
          </p:cNvSpPr>
          <p:nvPr>
            <p:ph type="sldNum" sz="quarter" idx="12"/>
          </p:nvPr>
        </p:nvSpPr>
        <p:spPr/>
        <p:txBody>
          <a:bodyPr/>
          <a:lstStyle/>
          <a:p>
            <a:pPr>
              <a:defRPr/>
            </a:pPr>
            <a:fld id="{9F6E4D5F-D5CF-43F1-B473-BADAC47C5D6B}" type="slidenum">
              <a:rPr lang="en-US"/>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08100" y="111125"/>
            <a:ext cx="9478963" cy="1325563"/>
          </a:xfrm>
        </p:spPr>
        <p:txBody>
          <a:bodyPr/>
          <a:lstStyle/>
          <a:p>
            <a:pPr eaLnBrk="1" hangingPunct="1"/>
            <a:r>
              <a:rPr lang="en-US" altLang="en-US" sz="4000" b="1" dirty="0"/>
              <a:t>Program Authority</a:t>
            </a:r>
          </a:p>
        </p:txBody>
      </p:sp>
      <p:sp>
        <p:nvSpPr>
          <p:cNvPr id="3" name="Content Placeholder 2"/>
          <p:cNvSpPr>
            <a:spLocks noGrp="1"/>
          </p:cNvSpPr>
          <p:nvPr>
            <p:ph idx="1"/>
          </p:nvPr>
        </p:nvSpPr>
        <p:spPr>
          <a:xfrm>
            <a:off x="1396315" y="1278844"/>
            <a:ext cx="9478962" cy="5067300"/>
          </a:xfrm>
        </p:spPr>
        <p:txBody>
          <a:bodyPr rtlCol="0">
            <a:noAutofit/>
          </a:bodyPr>
          <a:lstStyle/>
          <a:p>
            <a:pPr marL="0" indent="0" eaLnBrk="1" fontAlgn="auto" hangingPunct="1">
              <a:lnSpc>
                <a:spcPct val="100000"/>
              </a:lnSpc>
              <a:spcBef>
                <a:spcPts val="0"/>
              </a:spcBef>
              <a:spcAft>
                <a:spcPts val="1200"/>
              </a:spcAft>
              <a:buNone/>
              <a:defRPr/>
            </a:pPr>
            <a:r>
              <a:rPr lang="en-US" dirty="0">
                <a:latin typeface="Arial" panose="020B0604020202020204" pitchFamily="34" charset="0"/>
                <a:cs typeface="Arial" panose="020B0604020202020204" pitchFamily="34" charset="0"/>
              </a:rPr>
              <a:t>The Antibias Education Grant Program funding was established by Assembly Bill 130 Chapter 44 Section 157 of the 2021–22 California State Budget. </a:t>
            </a:r>
          </a:p>
          <a:p>
            <a:pPr marL="0" indent="0" eaLnBrk="1" fontAlgn="auto" hangingPunct="1">
              <a:lnSpc>
                <a:spcPct val="100000"/>
              </a:lnSpc>
              <a:spcBef>
                <a:spcPts val="0"/>
              </a:spcBef>
              <a:spcAft>
                <a:spcPts val="1200"/>
              </a:spcAft>
              <a:buNone/>
              <a:defRPr/>
            </a:pPr>
            <a:r>
              <a:rPr lang="en-US" dirty="0">
                <a:latin typeface="Arial" panose="020B0604020202020204" pitchFamily="34" charset="0"/>
                <a:cs typeface="Arial" panose="020B0604020202020204" pitchFamily="34" charset="0"/>
              </a:rPr>
              <a:t>The law requires that the State Superintendent of Public Instruction (SSPI) award a minimum of 50 grants to local educational agencies (LEAs). Funds are available for expenditure or encumbrance through the 2025–26 fiscal year.  </a:t>
            </a:r>
          </a:p>
        </p:txBody>
      </p:sp>
      <p:sp>
        <p:nvSpPr>
          <p:cNvPr id="5" name="Slide Number Placeholder 4"/>
          <p:cNvSpPr>
            <a:spLocks noGrp="1"/>
          </p:cNvSpPr>
          <p:nvPr>
            <p:ph type="sldNum" sz="quarter" idx="12"/>
          </p:nvPr>
        </p:nvSpPr>
        <p:spPr/>
        <p:txBody>
          <a:bodyPr/>
          <a:lstStyle/>
          <a:p>
            <a:pPr>
              <a:defRPr/>
            </a:pPr>
            <a:fld id="{90221DC6-0BFC-4CCC-891B-469659E9825B}" type="slidenum">
              <a:rPr lang="en-US"/>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354138" y="106363"/>
            <a:ext cx="9480550" cy="1325562"/>
          </a:xfrm>
        </p:spPr>
        <p:txBody>
          <a:bodyPr/>
          <a:lstStyle/>
          <a:p>
            <a:pPr eaLnBrk="1" hangingPunct="1">
              <a:lnSpc>
                <a:spcPct val="100000"/>
              </a:lnSpc>
            </a:pPr>
            <a:r>
              <a:rPr lang="en-US" altLang="en-US" sz="4000" b="1"/>
              <a:t>Saving Responses</a:t>
            </a:r>
          </a:p>
        </p:txBody>
      </p:sp>
      <p:sp>
        <p:nvSpPr>
          <p:cNvPr id="39939" name="Content Placeholder 2"/>
          <p:cNvSpPr>
            <a:spLocks noGrp="1"/>
          </p:cNvSpPr>
          <p:nvPr>
            <p:ph idx="1"/>
          </p:nvPr>
        </p:nvSpPr>
        <p:spPr>
          <a:xfrm>
            <a:off x="1354138" y="1361303"/>
            <a:ext cx="9666287" cy="4968875"/>
          </a:xfrm>
        </p:spPr>
        <p:txBody>
          <a:bodyPr/>
          <a:lstStyle/>
          <a:p>
            <a:pPr marL="336550" indent="-336550" eaLnBrk="1" hangingPunct="1">
              <a:lnSpc>
                <a:spcPct val="100000"/>
              </a:lnSpc>
              <a:spcBef>
                <a:spcPct val="0"/>
              </a:spcBef>
              <a:spcAft>
                <a:spcPts val="1200"/>
              </a:spcAft>
              <a:defRPr/>
            </a:pPr>
            <a:r>
              <a:rPr lang="en-US" altLang="en-US"/>
              <a:t>Select the </a:t>
            </a:r>
            <a:r>
              <a:rPr lang="en-US" altLang="en-US" b="1"/>
              <a:t>Save Responses</a:t>
            </a:r>
            <a:r>
              <a:rPr lang="en-US" altLang="en-US"/>
              <a:t> button on the first page of the online application if you do not intend to complete the application in one session.</a:t>
            </a:r>
          </a:p>
          <a:p>
            <a:pPr marL="336550" indent="-336550" eaLnBrk="1" hangingPunct="1">
              <a:lnSpc>
                <a:spcPct val="100000"/>
              </a:lnSpc>
              <a:spcBef>
                <a:spcPct val="0"/>
              </a:spcBef>
              <a:spcAft>
                <a:spcPts val="1200"/>
              </a:spcAft>
              <a:defRPr/>
            </a:pPr>
            <a:r>
              <a:rPr lang="en-US" altLang="en-US"/>
              <a:t>Ensure the email address you provide is accurate.</a:t>
            </a:r>
          </a:p>
          <a:p>
            <a:pPr marL="336550" indent="-336550" eaLnBrk="1" hangingPunct="1">
              <a:lnSpc>
                <a:spcPct val="100000"/>
              </a:lnSpc>
              <a:spcBef>
                <a:spcPct val="0"/>
              </a:spcBef>
              <a:spcAft>
                <a:spcPts val="1200"/>
              </a:spcAft>
              <a:defRPr/>
            </a:pPr>
            <a:r>
              <a:rPr lang="en-US" altLang="en-US"/>
              <a:t>Copy the </a:t>
            </a:r>
            <a:r>
              <a:rPr lang="en-US" altLang="en-US" b="1"/>
              <a:t>unique </a:t>
            </a:r>
            <a:r>
              <a:rPr lang="en-US" altLang="en-US"/>
              <a:t>URL (web address) for entrance back into the application.</a:t>
            </a:r>
          </a:p>
        </p:txBody>
      </p:sp>
      <p:sp>
        <p:nvSpPr>
          <p:cNvPr id="5" name="Slide Number Placeholder 4"/>
          <p:cNvSpPr>
            <a:spLocks noGrp="1"/>
          </p:cNvSpPr>
          <p:nvPr>
            <p:ph type="sldNum" sz="quarter" idx="12"/>
          </p:nvPr>
        </p:nvSpPr>
        <p:spPr/>
        <p:txBody>
          <a:bodyPr/>
          <a:lstStyle/>
          <a:p>
            <a:pPr>
              <a:defRPr/>
            </a:pPr>
            <a:fld id="{0BA02348-98B8-4D7A-90F9-633040F52EBB}" type="slidenum">
              <a:rPr lang="en-US"/>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784225" y="365125"/>
            <a:ext cx="10431463" cy="1325563"/>
          </a:xfrm>
        </p:spPr>
        <p:txBody>
          <a:bodyPr/>
          <a:lstStyle/>
          <a:p>
            <a:pPr eaLnBrk="1" hangingPunct="1">
              <a:lnSpc>
                <a:spcPct val="100000"/>
              </a:lnSpc>
            </a:pPr>
            <a:r>
              <a:rPr lang="en-US" altLang="en-US" sz="4000" b="1"/>
              <a:t>Completing the Application Narrative</a:t>
            </a:r>
          </a:p>
        </p:txBody>
      </p:sp>
      <p:sp>
        <p:nvSpPr>
          <p:cNvPr id="3" name="Content Placeholder 2"/>
          <p:cNvSpPr>
            <a:spLocks noGrp="1"/>
          </p:cNvSpPr>
          <p:nvPr>
            <p:ph idx="1"/>
          </p:nvPr>
        </p:nvSpPr>
        <p:spPr>
          <a:xfrm>
            <a:off x="1354138" y="1692275"/>
            <a:ext cx="9861550" cy="4800600"/>
          </a:xfrm>
        </p:spPr>
        <p:txBody>
          <a:bodyPr rtlCol="0">
            <a:noAutofit/>
          </a:bodyPr>
          <a:lstStyle/>
          <a:p>
            <a:pPr marL="336550" indent="-336550" eaLnBrk="1" fontAlgn="t" hangingPunct="1">
              <a:lnSpc>
                <a:spcPct val="100000"/>
              </a:lnSpc>
              <a:spcBef>
                <a:spcPts val="0"/>
              </a:spcBef>
              <a:spcAft>
                <a:spcPts val="1200"/>
              </a:spcAft>
              <a:defRPr/>
            </a:pPr>
            <a:r>
              <a:rPr lang="en-US" sz="2600"/>
              <a:t>The application narrative for the Antibias Education Grant Program contains the following sections:</a:t>
            </a:r>
          </a:p>
          <a:p>
            <a:pPr marL="1885950" lvl="3" indent="-514350" eaLnBrk="1" fontAlgn="t" hangingPunct="1">
              <a:lnSpc>
                <a:spcPct val="100000"/>
              </a:lnSpc>
              <a:spcBef>
                <a:spcPts val="0"/>
              </a:spcBef>
              <a:spcAft>
                <a:spcPts val="0"/>
              </a:spcAft>
              <a:buFont typeface="+mj-lt"/>
              <a:buAutoNum type="arabicPeriod"/>
              <a:defRPr/>
            </a:pPr>
            <a:r>
              <a:rPr lang="en-US" sz="2600"/>
              <a:t> Executive Summary</a:t>
            </a:r>
            <a:endParaRPr lang="en-US" sz="2600">
              <a:cs typeface="Arial"/>
            </a:endParaRPr>
          </a:p>
          <a:p>
            <a:pPr marL="1885950" lvl="3" indent="-514350" eaLnBrk="1" fontAlgn="t" hangingPunct="1">
              <a:lnSpc>
                <a:spcPct val="100000"/>
              </a:lnSpc>
              <a:spcBef>
                <a:spcPts val="0"/>
              </a:spcBef>
              <a:spcAft>
                <a:spcPts val="0"/>
              </a:spcAft>
              <a:buFont typeface="+mj-lt"/>
              <a:buAutoNum type="arabicPeriod"/>
              <a:defRPr/>
            </a:pPr>
            <a:r>
              <a:rPr lang="en-US" sz="2600"/>
              <a:t> Theory of Action</a:t>
            </a:r>
            <a:endParaRPr lang="en-US" sz="2600">
              <a:cs typeface="Arial" panose="020B0604020202020204"/>
            </a:endParaRPr>
          </a:p>
          <a:p>
            <a:pPr marL="1885950" lvl="3" indent="-514350">
              <a:lnSpc>
                <a:spcPct val="100000"/>
              </a:lnSpc>
              <a:spcBef>
                <a:spcPts val="0"/>
              </a:spcBef>
              <a:spcAft>
                <a:spcPts val="0"/>
              </a:spcAft>
              <a:buFont typeface="+mj-lt"/>
              <a:buAutoNum type="arabicPeriod"/>
              <a:defRPr/>
            </a:pPr>
            <a:r>
              <a:rPr lang="en-US" sz="2600"/>
              <a:t> Demonstrated Need and Past Antibias Efforts</a:t>
            </a:r>
            <a:endParaRPr lang="en-US" sz="2600">
              <a:cs typeface="Arial"/>
            </a:endParaRPr>
          </a:p>
          <a:p>
            <a:pPr marL="1885950" lvl="3" indent="-514350" eaLnBrk="1" fontAlgn="t" hangingPunct="1">
              <a:lnSpc>
                <a:spcPct val="100000"/>
              </a:lnSpc>
              <a:spcBef>
                <a:spcPts val="0"/>
              </a:spcBef>
              <a:spcAft>
                <a:spcPts val="0"/>
              </a:spcAft>
              <a:buFont typeface="+mj-lt"/>
              <a:buAutoNum type="arabicPeriod"/>
              <a:defRPr/>
            </a:pPr>
            <a:r>
              <a:rPr lang="en-US" sz="2600"/>
              <a:t> Proposed Activities</a:t>
            </a:r>
            <a:endParaRPr lang="en-US" sz="2600">
              <a:cs typeface="Arial" panose="020B0604020202020204"/>
            </a:endParaRPr>
          </a:p>
          <a:p>
            <a:pPr marL="1885950" lvl="3" indent="-514350">
              <a:lnSpc>
                <a:spcPct val="100000"/>
              </a:lnSpc>
              <a:spcBef>
                <a:spcPts val="0"/>
              </a:spcBef>
              <a:spcAft>
                <a:spcPts val="0"/>
              </a:spcAft>
              <a:buFont typeface="+mj-lt"/>
              <a:buAutoNum type="arabicPeriod"/>
              <a:defRPr/>
            </a:pPr>
            <a:r>
              <a:rPr lang="en-US" sz="2600">
                <a:ea typeface="+mn-lt"/>
                <a:cs typeface="+mn-lt"/>
              </a:rPr>
              <a:t> Proposed Metrics</a:t>
            </a:r>
            <a:endParaRPr lang="en-US" sz="2600">
              <a:cs typeface="Arial" panose="020B0604020202020204"/>
            </a:endParaRPr>
          </a:p>
          <a:p>
            <a:pPr marL="1885950" lvl="3" indent="-514350">
              <a:lnSpc>
                <a:spcPct val="100000"/>
              </a:lnSpc>
              <a:spcBef>
                <a:spcPts val="0"/>
              </a:spcBef>
              <a:spcAft>
                <a:spcPts val="0"/>
              </a:spcAft>
              <a:buFont typeface="+mj-lt"/>
              <a:buAutoNum type="arabicPeriod"/>
              <a:defRPr/>
            </a:pPr>
            <a:r>
              <a:rPr lang="en-US" sz="2600">
                <a:ea typeface="+mn-lt"/>
                <a:cs typeface="+mn-lt"/>
              </a:rPr>
              <a:t> Application Budget</a:t>
            </a:r>
          </a:p>
          <a:p>
            <a:pPr marL="0" indent="0" eaLnBrk="1" fontAlgn="auto" hangingPunct="1">
              <a:spcAft>
                <a:spcPts val="1200"/>
              </a:spcAft>
              <a:buNone/>
              <a:defRPr/>
            </a:pPr>
            <a:endParaRPr lang="en-US"/>
          </a:p>
        </p:txBody>
      </p:sp>
      <p:sp>
        <p:nvSpPr>
          <p:cNvPr id="5" name="Slide Number Placeholder 4"/>
          <p:cNvSpPr>
            <a:spLocks noGrp="1"/>
          </p:cNvSpPr>
          <p:nvPr>
            <p:ph type="sldNum" sz="quarter" idx="12"/>
          </p:nvPr>
        </p:nvSpPr>
        <p:spPr/>
        <p:txBody>
          <a:bodyPr/>
          <a:lstStyle/>
          <a:p>
            <a:pPr>
              <a:defRPr/>
            </a:pPr>
            <a:fld id="{07A190E8-83D9-4B5E-A73A-935937F1ADA8}" type="slidenum">
              <a:rPr lang="en-US"/>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75252" y="365126"/>
            <a:ext cx="10578548" cy="1163638"/>
          </a:xfrm>
        </p:spPr>
        <p:txBody>
          <a:bodyPr/>
          <a:lstStyle/>
          <a:p>
            <a:pPr eaLnBrk="1" hangingPunct="1">
              <a:lnSpc>
                <a:spcPct val="100000"/>
              </a:lnSpc>
            </a:pPr>
            <a:r>
              <a:rPr lang="en-US" altLang="en-US" sz="4000" b="1"/>
              <a:t>Completing the Application Budget (1)</a:t>
            </a:r>
          </a:p>
        </p:txBody>
      </p:sp>
      <p:sp>
        <p:nvSpPr>
          <p:cNvPr id="3" name="Content Placeholder 2"/>
          <p:cNvSpPr>
            <a:spLocks noGrp="1"/>
          </p:cNvSpPr>
          <p:nvPr>
            <p:ph idx="1"/>
          </p:nvPr>
        </p:nvSpPr>
        <p:spPr>
          <a:xfrm>
            <a:off x="1467402" y="1390740"/>
            <a:ext cx="9886398" cy="5102134"/>
          </a:xfrm>
        </p:spPr>
        <p:txBody>
          <a:bodyPr rtlCol="0">
            <a:noAutofit/>
          </a:bodyPr>
          <a:lstStyle/>
          <a:p>
            <a:pPr marL="336550" indent="-336550" eaLnBrk="1" fontAlgn="auto" hangingPunct="1">
              <a:lnSpc>
                <a:spcPct val="100000"/>
              </a:lnSpc>
              <a:spcBef>
                <a:spcPts val="0"/>
              </a:spcBef>
              <a:spcAft>
                <a:spcPts val="1200"/>
              </a:spcAft>
              <a:defRPr/>
            </a:pPr>
            <a:r>
              <a:rPr lang="en-US" dirty="0"/>
              <a:t>Covers the entire grant period (September 2023–March 2026).</a:t>
            </a:r>
          </a:p>
          <a:p>
            <a:pPr marL="336550" indent="-336550" eaLnBrk="1" fontAlgn="auto" hangingPunct="1">
              <a:lnSpc>
                <a:spcPct val="100000"/>
              </a:lnSpc>
              <a:spcBef>
                <a:spcPts val="0"/>
              </a:spcBef>
              <a:spcAft>
                <a:spcPts val="1200"/>
              </a:spcAft>
              <a:defRPr/>
            </a:pPr>
            <a:r>
              <a:rPr lang="en-US" dirty="0"/>
              <a:t>Includes six tabs for completion: </a:t>
            </a:r>
          </a:p>
          <a:p>
            <a:pPr marL="793750" lvl="1" indent="-336550" eaLnBrk="1" fontAlgn="auto" hangingPunct="1">
              <a:lnSpc>
                <a:spcPct val="100000"/>
              </a:lnSpc>
              <a:spcBef>
                <a:spcPts val="0"/>
              </a:spcBef>
              <a:spcAft>
                <a:spcPts val="1200"/>
              </a:spcAft>
              <a:defRPr/>
            </a:pPr>
            <a:r>
              <a:rPr lang="en-US" sz="2800" dirty="0"/>
              <a:t>One tab for the cover sheet</a:t>
            </a:r>
          </a:p>
          <a:p>
            <a:pPr marL="793750" lvl="1" indent="-336550" eaLnBrk="1" fontAlgn="auto" hangingPunct="1">
              <a:lnSpc>
                <a:spcPct val="100000"/>
              </a:lnSpc>
              <a:spcBef>
                <a:spcPts val="0"/>
              </a:spcBef>
              <a:spcAft>
                <a:spcPts val="1200"/>
              </a:spcAft>
              <a:defRPr/>
            </a:pPr>
            <a:r>
              <a:rPr lang="en-US" sz="2800" dirty="0"/>
              <a:t>One tab for the budget summary </a:t>
            </a:r>
          </a:p>
          <a:p>
            <a:pPr marL="793750" lvl="1" indent="-336550" eaLnBrk="1" fontAlgn="auto" hangingPunct="1">
              <a:lnSpc>
                <a:spcPct val="100000"/>
              </a:lnSpc>
              <a:spcBef>
                <a:spcPts val="0"/>
              </a:spcBef>
              <a:spcAft>
                <a:spcPts val="1200"/>
              </a:spcAft>
              <a:defRPr/>
            </a:pPr>
            <a:r>
              <a:rPr lang="en-US" sz="2800" dirty="0"/>
              <a:t>Four tabs for the budget narratives (one tab for each year of the grant)</a:t>
            </a:r>
          </a:p>
          <a:p>
            <a:pPr marL="336550" indent="-336550" eaLnBrk="1" fontAlgn="auto" hangingPunct="1">
              <a:lnSpc>
                <a:spcPct val="100000"/>
              </a:lnSpc>
              <a:spcBef>
                <a:spcPts val="0"/>
              </a:spcBef>
              <a:spcAft>
                <a:spcPts val="1200"/>
              </a:spcAft>
              <a:defRPr/>
            </a:pPr>
            <a:r>
              <a:rPr lang="en-US" dirty="0"/>
              <a:t>Submit as an attached file.</a:t>
            </a:r>
          </a:p>
          <a:p>
            <a:pPr marL="336550" indent="-336550" eaLnBrk="1" fontAlgn="auto" hangingPunct="1">
              <a:lnSpc>
                <a:spcPct val="100000"/>
              </a:lnSpc>
              <a:spcBef>
                <a:spcPts val="0"/>
              </a:spcBef>
              <a:spcAft>
                <a:spcPts val="1200"/>
              </a:spcAft>
              <a:defRPr/>
            </a:pPr>
            <a:r>
              <a:rPr lang="en-US" dirty="0"/>
              <a:t>The budget will be reviewed and scored.</a:t>
            </a:r>
            <a:endParaRPr lang="en-US" b="1" dirty="0"/>
          </a:p>
          <a:p>
            <a:pPr marL="336550" indent="-336550" eaLnBrk="1" fontAlgn="auto" hangingPunct="1">
              <a:spcBef>
                <a:spcPts val="0"/>
              </a:spcBef>
              <a:spcAft>
                <a:spcPts val="1200"/>
              </a:spcAft>
              <a:defRPr/>
            </a:pPr>
            <a:endParaRPr lang="en-US" dirty="0"/>
          </a:p>
        </p:txBody>
      </p:sp>
      <p:sp>
        <p:nvSpPr>
          <p:cNvPr id="5" name="Slide Number Placeholder 4"/>
          <p:cNvSpPr>
            <a:spLocks noGrp="1"/>
          </p:cNvSpPr>
          <p:nvPr>
            <p:ph type="sldNum" sz="quarter" idx="12"/>
          </p:nvPr>
        </p:nvSpPr>
        <p:spPr/>
        <p:txBody>
          <a:bodyPr/>
          <a:lstStyle/>
          <a:p>
            <a:pPr>
              <a:defRPr/>
            </a:pPr>
            <a:fld id="{9824793E-939E-491F-A0D9-5092F75CBBED}" type="slidenum">
              <a:rPr lang="en-US"/>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52463" y="365125"/>
            <a:ext cx="10701337" cy="1214293"/>
          </a:xfrm>
        </p:spPr>
        <p:txBody>
          <a:bodyPr/>
          <a:lstStyle/>
          <a:p>
            <a:pPr eaLnBrk="1" hangingPunct="1"/>
            <a:r>
              <a:rPr lang="en-US" altLang="en-US" sz="4000" b="1"/>
              <a:t>Completing the Application Budget (2)</a:t>
            </a:r>
          </a:p>
        </p:txBody>
      </p:sp>
      <p:sp>
        <p:nvSpPr>
          <p:cNvPr id="50179" name="Content Placeholder 2"/>
          <p:cNvSpPr>
            <a:spLocks noGrp="1"/>
          </p:cNvSpPr>
          <p:nvPr>
            <p:ph idx="1"/>
          </p:nvPr>
        </p:nvSpPr>
        <p:spPr>
          <a:xfrm>
            <a:off x="1447800" y="1397836"/>
            <a:ext cx="10142838" cy="4830436"/>
          </a:xfrm>
        </p:spPr>
        <p:txBody>
          <a:bodyPr/>
          <a:lstStyle/>
          <a:p>
            <a:pPr marL="336550" indent="-336550" eaLnBrk="1" hangingPunct="1">
              <a:lnSpc>
                <a:spcPct val="100000"/>
              </a:lnSpc>
              <a:spcBef>
                <a:spcPts val="0"/>
              </a:spcBef>
              <a:spcAft>
                <a:spcPts val="1200"/>
              </a:spcAft>
            </a:pPr>
            <a:r>
              <a:rPr lang="en-US" altLang="en-US"/>
              <a:t>Proposed Budget Detail must include a detailed budget description for each line item within the grant period</a:t>
            </a:r>
          </a:p>
          <a:p>
            <a:pPr lvl="2" eaLnBrk="1" hangingPunct="1">
              <a:lnSpc>
                <a:spcPct val="100000"/>
              </a:lnSpc>
              <a:spcBef>
                <a:spcPts val="0"/>
              </a:spcBef>
              <a:spcAft>
                <a:spcPts val="1200"/>
              </a:spcAft>
              <a:buFont typeface="Wingdings" panose="05000000000000000000" pitchFamily="2" charset="2"/>
              <a:buChar char="Ø"/>
            </a:pPr>
            <a:r>
              <a:rPr lang="en-US" altLang="en-US" sz="2800"/>
              <a:t> Provide sufficient detail and a breakdown/calculation that justifies each line item </a:t>
            </a:r>
            <a:endParaRPr lang="en-US" altLang="en-US" sz="2800">
              <a:cs typeface="Arial"/>
            </a:endParaRPr>
          </a:p>
          <a:p>
            <a:pPr lvl="2" eaLnBrk="1" hangingPunct="1">
              <a:lnSpc>
                <a:spcPct val="100000"/>
              </a:lnSpc>
              <a:spcBef>
                <a:spcPts val="0"/>
              </a:spcBef>
              <a:spcAft>
                <a:spcPts val="1200"/>
              </a:spcAft>
              <a:buFont typeface="Wingdings" panose="05000000000000000000" pitchFamily="2" charset="2"/>
              <a:buChar char="Ø"/>
            </a:pPr>
            <a:r>
              <a:rPr lang="en-US" altLang="en-US" sz="2800"/>
              <a:t> Group line items by the Object Code services </a:t>
            </a:r>
            <a:endParaRPr lang="en-US" altLang="en-US" sz="2800">
              <a:cs typeface="Arial"/>
            </a:endParaRPr>
          </a:p>
          <a:p>
            <a:pPr lvl="2" eaLnBrk="1" hangingPunct="1">
              <a:lnSpc>
                <a:spcPct val="100000"/>
              </a:lnSpc>
              <a:spcBef>
                <a:spcPts val="0"/>
              </a:spcBef>
              <a:spcAft>
                <a:spcPts val="1200"/>
              </a:spcAft>
              <a:buFont typeface="Wingdings" panose="05000000000000000000" pitchFamily="2" charset="2"/>
              <a:buChar char="Ø"/>
            </a:pPr>
            <a:r>
              <a:rPr lang="en-US" altLang="en-US" sz="2800"/>
              <a:t> Provide lines for Object Code totals</a:t>
            </a:r>
            <a:endParaRPr lang="en-US" altLang="en-US" sz="2800">
              <a:cs typeface="Arial" panose="020B0604020202020204"/>
            </a:endParaRPr>
          </a:p>
          <a:p>
            <a:pPr marL="336550" indent="-336550" eaLnBrk="1" hangingPunct="1">
              <a:lnSpc>
                <a:spcPct val="100000"/>
              </a:lnSpc>
              <a:spcBef>
                <a:spcPts val="0"/>
              </a:spcBef>
              <a:spcAft>
                <a:spcPts val="1200"/>
              </a:spcAft>
            </a:pPr>
            <a:r>
              <a:rPr lang="en-US" altLang="en-US"/>
              <a:t>Proposed Budget Summary must provide totals for each Object Code and must align with the Proposed Budget Detail.</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52463" y="365125"/>
            <a:ext cx="10701337" cy="1214293"/>
          </a:xfrm>
        </p:spPr>
        <p:txBody>
          <a:bodyPr/>
          <a:lstStyle/>
          <a:p>
            <a:pPr eaLnBrk="1" hangingPunct="1">
              <a:lnSpc>
                <a:spcPct val="100000"/>
              </a:lnSpc>
            </a:pPr>
            <a:r>
              <a:rPr lang="en-US" altLang="en-US" sz="4000" b="1"/>
              <a:t>Completing the Application Budget (3)</a:t>
            </a:r>
          </a:p>
        </p:txBody>
      </p:sp>
      <p:sp>
        <p:nvSpPr>
          <p:cNvPr id="50179" name="Content Placeholder 2"/>
          <p:cNvSpPr>
            <a:spLocks noGrp="1"/>
          </p:cNvSpPr>
          <p:nvPr>
            <p:ph idx="1"/>
          </p:nvPr>
        </p:nvSpPr>
        <p:spPr>
          <a:xfrm>
            <a:off x="1210962" y="1515387"/>
            <a:ext cx="10142838" cy="4622510"/>
          </a:xfrm>
        </p:spPr>
        <p:txBody>
          <a:bodyPr/>
          <a:lstStyle/>
          <a:p>
            <a:pPr marL="336550" indent="-336550" eaLnBrk="1" hangingPunct="1">
              <a:lnSpc>
                <a:spcPct val="100000"/>
              </a:lnSpc>
              <a:spcBef>
                <a:spcPts val="0"/>
              </a:spcBef>
              <a:spcAft>
                <a:spcPts val="1200"/>
              </a:spcAft>
            </a:pPr>
            <a:r>
              <a:rPr lang="en-US" altLang="en-US"/>
              <a:t>Ensure that the budget includes funding for at least one team member to participate in person in one community of practice convening. </a:t>
            </a:r>
            <a:r>
              <a:rPr lang="en-US"/>
              <a:t>Alternative funding sources may be used to fund the expenses of an additional team member to attend and participate in these meetings.</a:t>
            </a:r>
            <a:endParaRPr lang="en-US" altLang="en-US"/>
          </a:p>
          <a:p>
            <a:pPr marL="336550" indent="-336550" eaLnBrk="1" hangingPunct="1">
              <a:lnSpc>
                <a:spcPct val="100000"/>
              </a:lnSpc>
              <a:spcBef>
                <a:spcPts val="0"/>
              </a:spcBef>
              <a:spcAft>
                <a:spcPts val="1200"/>
              </a:spcAft>
            </a:pPr>
            <a:r>
              <a:rPr lang="en-US" altLang="en-US"/>
              <a:t>Other funding may be used to procure goods or services from the National Equity Project. However, due to the CDE’s partnership with the National Equity Project, Antibias Education Grant Program grant funds may not be used to purchase National Equity Project goods nor services. </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34</a:t>
            </a:fld>
            <a:endParaRPr lang="en-US"/>
          </a:p>
        </p:txBody>
      </p:sp>
    </p:spTree>
    <p:extLst>
      <p:ext uri="{BB962C8B-B14F-4D97-AF65-F5344CB8AC3E}">
        <p14:creationId xmlns:p14="http://schemas.microsoft.com/office/powerpoint/2010/main" val="183509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355725" y="303340"/>
            <a:ext cx="9480550" cy="882908"/>
          </a:xfrm>
        </p:spPr>
        <p:txBody>
          <a:bodyPr/>
          <a:lstStyle/>
          <a:p>
            <a:pPr eaLnBrk="1" hangingPunct="1">
              <a:lnSpc>
                <a:spcPct val="100000"/>
              </a:lnSpc>
            </a:pPr>
            <a:r>
              <a:rPr lang="en-US" altLang="en-US" sz="4000" b="1"/>
              <a:t>Review Process</a:t>
            </a:r>
          </a:p>
        </p:txBody>
      </p:sp>
      <p:sp>
        <p:nvSpPr>
          <p:cNvPr id="3" name="Content Placeholder 2"/>
          <p:cNvSpPr>
            <a:spLocks noGrp="1"/>
          </p:cNvSpPr>
          <p:nvPr>
            <p:ph idx="1"/>
          </p:nvPr>
        </p:nvSpPr>
        <p:spPr>
          <a:xfrm>
            <a:off x="1002463" y="1309815"/>
            <a:ext cx="10187073" cy="5842000"/>
          </a:xfrm>
        </p:spPr>
        <p:txBody>
          <a:bodyPr rtlCol="0">
            <a:noAutofit/>
          </a:bodyPr>
          <a:lstStyle/>
          <a:p>
            <a:pPr eaLnBrk="1" fontAlgn="auto" hangingPunct="1">
              <a:lnSpc>
                <a:spcPct val="100000"/>
              </a:lnSpc>
              <a:spcBef>
                <a:spcPts val="0"/>
              </a:spcBef>
              <a:spcAft>
                <a:spcPts val="1800"/>
              </a:spcAft>
              <a:defRPr/>
            </a:pPr>
            <a:r>
              <a:rPr lang="en-US"/>
              <a:t>Only fully completed applications will be considered eligible for consideration and advance to the Reader Conference. </a:t>
            </a:r>
          </a:p>
          <a:p>
            <a:pPr marL="336550" indent="-336550" eaLnBrk="1" fontAlgn="auto" hangingPunct="1">
              <a:lnSpc>
                <a:spcPct val="100000"/>
              </a:lnSpc>
              <a:spcBef>
                <a:spcPts val="0"/>
              </a:spcBef>
              <a:spcAft>
                <a:spcPts val="1800"/>
              </a:spcAft>
              <a:defRPr/>
            </a:pPr>
            <a:r>
              <a:rPr lang="en-US"/>
              <a:t>A panel of readers selected for their expertise will read, review, and score each eligible application using a scoring rubric (see rubrics in the RFA). </a:t>
            </a:r>
          </a:p>
          <a:p>
            <a:pPr marL="336550" indent="-336550" eaLnBrk="1" fontAlgn="auto" hangingPunct="1">
              <a:lnSpc>
                <a:spcPct val="100000"/>
              </a:lnSpc>
              <a:spcBef>
                <a:spcPts val="0"/>
              </a:spcBef>
              <a:spcAft>
                <a:spcPts val="1800"/>
              </a:spcAft>
              <a:defRPr/>
            </a:pPr>
            <a:r>
              <a:rPr lang="en-US"/>
              <a:t>Although scores are important, they will not be the only factor considered when selecting awards.</a:t>
            </a:r>
          </a:p>
          <a:p>
            <a:pPr marL="0" indent="0" eaLnBrk="1" fontAlgn="auto" hangingPunct="1">
              <a:spcAft>
                <a:spcPts val="1200"/>
              </a:spcAft>
              <a:buFont typeface="Arial" panose="020B0604020202020204" pitchFamily="34" charset="0"/>
              <a:buNone/>
              <a:defRPr/>
            </a:pPr>
            <a:endParaRPr lang="en-US" sz="2400"/>
          </a:p>
        </p:txBody>
      </p:sp>
      <p:sp>
        <p:nvSpPr>
          <p:cNvPr id="5" name="Slide Number Placeholder 4"/>
          <p:cNvSpPr>
            <a:spLocks noGrp="1"/>
          </p:cNvSpPr>
          <p:nvPr>
            <p:ph type="sldNum" sz="quarter" idx="12"/>
          </p:nvPr>
        </p:nvSpPr>
        <p:spPr/>
        <p:txBody>
          <a:bodyPr/>
          <a:lstStyle/>
          <a:p>
            <a:pPr>
              <a:defRPr/>
            </a:pPr>
            <a:fld id="{38308334-7C53-43A7-9BD5-1AEB6AACC434}" type="slidenum">
              <a:rPr lang="en-US"/>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sz="4000" b="1"/>
              <a:t>Application Maximum Point Values</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3175424204"/>
              </p:ext>
            </p:extLst>
          </p:nvPr>
        </p:nvGraphicFramePr>
        <p:xfrm>
          <a:off x="1601272" y="1792288"/>
          <a:ext cx="9480549" cy="4183560"/>
        </p:xfrm>
        <a:graphic>
          <a:graphicData uri="http://schemas.openxmlformats.org/drawingml/2006/table">
            <a:tbl>
              <a:tblPr firstRow="1" firstCol="1" bandRow="1"/>
              <a:tblGrid>
                <a:gridCol w="7684416">
                  <a:extLst>
                    <a:ext uri="{9D8B030D-6E8A-4147-A177-3AD203B41FA5}">
                      <a16:colId xmlns:a16="http://schemas.microsoft.com/office/drawing/2014/main" val="20001"/>
                    </a:ext>
                  </a:extLst>
                </a:gridCol>
                <a:gridCol w="1796133">
                  <a:extLst>
                    <a:ext uri="{9D8B030D-6E8A-4147-A177-3AD203B41FA5}">
                      <a16:colId xmlns:a16="http://schemas.microsoft.com/office/drawing/2014/main" val="20002"/>
                    </a:ext>
                  </a:extLst>
                </a:gridCol>
              </a:tblGrid>
              <a:tr h="770751">
                <a:tc>
                  <a:txBody>
                    <a:bodyPr/>
                    <a:lstStyle/>
                    <a:p>
                      <a:pPr algn="ctr">
                        <a:lnSpc>
                          <a:spcPct val="107000"/>
                        </a:lnSpc>
                      </a:pPr>
                      <a:r>
                        <a:rPr lang="en-US" sz="2400" b="1" dirty="0">
                          <a:effectLst/>
                          <a:latin typeface="+mj-lt"/>
                        </a:rPr>
                        <a:t>Section</a:t>
                      </a:r>
                      <a:endParaRPr lang="en-US" sz="2400" b="1" dirty="0">
                        <a:effectLst/>
                        <a:latin typeface="+mj-lt"/>
                        <a:cs typeface="Times New Roman" panose="02020603050405020304" pitchFamily="18" charset="0"/>
                      </a:endParaRPr>
                    </a:p>
                  </a:txBody>
                  <a:tcPr marL="73023" marR="73023" marT="36830" marB="36830" anchor="ctr">
                    <a:solidFill>
                      <a:schemeClr val="accent2">
                        <a:lumMod val="60000"/>
                        <a:lumOff val="40000"/>
                      </a:schemeClr>
                    </a:solidFill>
                  </a:tcPr>
                </a:tc>
                <a:tc>
                  <a:txBody>
                    <a:bodyPr/>
                    <a:lstStyle/>
                    <a:p>
                      <a:pPr algn="ctr">
                        <a:lnSpc>
                          <a:spcPct val="107000"/>
                        </a:lnSpc>
                      </a:pPr>
                      <a:r>
                        <a:rPr lang="en-US" sz="2400" b="1">
                          <a:effectLst/>
                          <a:latin typeface="+mj-lt"/>
                        </a:rPr>
                        <a:t>Point Value</a:t>
                      </a:r>
                      <a:endParaRPr lang="en-US" sz="2400" b="1">
                        <a:effectLst/>
                        <a:latin typeface="+mj-lt"/>
                        <a:cs typeface="Times New Roman" panose="02020603050405020304" pitchFamily="18" charset="0"/>
                      </a:endParaRPr>
                    </a:p>
                  </a:txBody>
                  <a:tcPr marL="73023" marR="73023" marT="36830" marB="36830" anchor="ctr">
                    <a:solidFill>
                      <a:schemeClr val="accent2">
                        <a:lumMod val="60000"/>
                        <a:lumOff val="40000"/>
                      </a:schemeClr>
                    </a:solidFill>
                  </a:tcPr>
                </a:tc>
                <a:extLst>
                  <a:ext uri="{0D108BD9-81ED-4DB2-BD59-A6C34878D82A}">
                    <a16:rowId xmlns:a16="http://schemas.microsoft.com/office/drawing/2014/main" val="10000"/>
                  </a:ext>
                </a:extLst>
              </a:tr>
              <a:tr h="460988">
                <a:tc>
                  <a:txBody>
                    <a:bodyPr/>
                    <a:lstStyle/>
                    <a:p>
                      <a:pPr>
                        <a:lnSpc>
                          <a:spcPct val="107000"/>
                        </a:lnSpc>
                      </a:pPr>
                      <a:r>
                        <a:rPr lang="en-US" sz="2400">
                          <a:effectLst/>
                          <a:latin typeface="+mj-lt"/>
                          <a:cs typeface="Times New Roman" panose="02020603050405020304" pitchFamily="18" charset="0"/>
                        </a:rPr>
                        <a:t>Executive Summary</a:t>
                      </a:r>
                    </a:p>
                  </a:txBody>
                  <a:tcPr marL="73023" marR="73023" marT="36830" marB="36830">
                    <a:noFill/>
                  </a:tcPr>
                </a:tc>
                <a:tc>
                  <a:txBody>
                    <a:bodyPr/>
                    <a:lstStyle/>
                    <a:p>
                      <a:pPr>
                        <a:lnSpc>
                          <a:spcPct val="107000"/>
                        </a:lnSpc>
                      </a:pPr>
                      <a:r>
                        <a:rPr lang="en-US" sz="2400">
                          <a:effectLst/>
                          <a:latin typeface="+mj-lt"/>
                        </a:rPr>
                        <a:t>4 points</a:t>
                      </a:r>
                      <a:endParaRPr lang="en-US" sz="240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1"/>
                  </a:ext>
                </a:extLst>
              </a:tr>
              <a:tr h="46098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400" kern="1200">
                          <a:solidFill>
                            <a:schemeClr val="tx1"/>
                          </a:solidFill>
                          <a:effectLst/>
                          <a:latin typeface="+mn-lt"/>
                          <a:ea typeface="+mn-ea"/>
                          <a:cs typeface="Times New Roman" panose="02020603050405020304" pitchFamily="18" charset="0"/>
                        </a:rPr>
                        <a:t>Theory of Action</a:t>
                      </a:r>
                    </a:p>
                  </a:txBody>
                  <a:tcPr marL="73023" marR="73023" marT="36830" marB="36830">
                    <a:noFill/>
                  </a:tcPr>
                </a:tc>
                <a:tc>
                  <a:txBody>
                    <a:bodyPr/>
                    <a:lstStyle/>
                    <a:p>
                      <a:pPr>
                        <a:lnSpc>
                          <a:spcPct val="107000"/>
                        </a:lnSpc>
                      </a:pPr>
                      <a:r>
                        <a:rPr lang="en-US" sz="2400">
                          <a:effectLst/>
                          <a:latin typeface="+mj-lt"/>
                        </a:rPr>
                        <a:t>12 points</a:t>
                      </a:r>
                      <a:endParaRPr lang="en-US" sz="240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2"/>
                  </a:ext>
                </a:extLst>
              </a:tr>
              <a:tr h="460988">
                <a:tc>
                  <a:txBody>
                    <a:bodyPr/>
                    <a:lstStyle/>
                    <a:p>
                      <a:pPr>
                        <a:lnSpc>
                          <a:spcPct val="107000"/>
                        </a:lnSpc>
                      </a:pPr>
                      <a:r>
                        <a:rPr lang="en-US" sz="2400">
                          <a:effectLst/>
                          <a:latin typeface="+mj-lt"/>
                        </a:rPr>
                        <a:t>Demonstrated Need and Past Antibias Efforts</a:t>
                      </a:r>
                      <a:endParaRPr lang="en-US" sz="240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a:effectLst/>
                          <a:latin typeface="+mj-lt"/>
                        </a:rPr>
                        <a:t>20 points</a:t>
                      </a:r>
                      <a:endParaRPr lang="en-US" sz="240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3"/>
                  </a:ext>
                </a:extLst>
              </a:tr>
              <a:tr h="460988">
                <a:tc>
                  <a:txBody>
                    <a:bodyPr/>
                    <a:lstStyle/>
                    <a:p>
                      <a:pPr>
                        <a:lnSpc>
                          <a:spcPct val="107000"/>
                        </a:lnSpc>
                      </a:pPr>
                      <a:r>
                        <a:rPr lang="en-US" sz="2400" kern="1200">
                          <a:solidFill>
                            <a:schemeClr val="tx1"/>
                          </a:solidFill>
                          <a:effectLst/>
                          <a:latin typeface="+mn-lt"/>
                          <a:ea typeface="+mn-ea"/>
                          <a:cs typeface="+mn-cs"/>
                        </a:rPr>
                        <a:t>Proposed Activities </a:t>
                      </a:r>
                      <a:endParaRPr lang="en-US" sz="2400" kern="1200">
                        <a:solidFill>
                          <a:schemeClr val="tx1"/>
                        </a:solidFill>
                        <a:effectLst/>
                        <a:latin typeface="+mn-lt"/>
                        <a:ea typeface="+mn-ea"/>
                        <a:cs typeface="Times New Roman" panose="02020603050405020304" pitchFamily="18" charset="0"/>
                      </a:endParaRPr>
                    </a:p>
                  </a:txBody>
                  <a:tcPr marL="73023" marR="73023" marT="36830" marB="36830">
                    <a:noFill/>
                  </a:tcPr>
                </a:tc>
                <a:tc>
                  <a:txBody>
                    <a:bodyPr/>
                    <a:lstStyle/>
                    <a:p>
                      <a:pPr>
                        <a:lnSpc>
                          <a:spcPct val="107000"/>
                        </a:lnSpc>
                      </a:pPr>
                      <a:r>
                        <a:rPr lang="en-US" sz="2400">
                          <a:effectLst/>
                          <a:latin typeface="+mj-lt"/>
                        </a:rPr>
                        <a:t>24 points</a:t>
                      </a:r>
                      <a:endParaRPr lang="en-US" sz="240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5"/>
                  </a:ext>
                </a:extLst>
              </a:tr>
              <a:tr h="460988">
                <a:tc>
                  <a:txBody>
                    <a:bodyPr/>
                    <a:lstStyle/>
                    <a:p>
                      <a:pPr>
                        <a:lnSpc>
                          <a:spcPct val="107000"/>
                        </a:lnSpc>
                      </a:pPr>
                      <a:r>
                        <a:rPr lang="en-US" sz="2400">
                          <a:effectLst/>
                          <a:latin typeface="+mj-lt"/>
                        </a:rPr>
                        <a:t>Proposed Metrics</a:t>
                      </a:r>
                      <a:endParaRPr lang="en-US" sz="240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a:effectLst/>
                          <a:latin typeface="+mj-lt"/>
                        </a:rPr>
                        <a:t>16 points</a:t>
                      </a:r>
                      <a:endParaRPr lang="en-US" sz="240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6"/>
                  </a:ext>
                </a:extLst>
              </a:tr>
              <a:tr h="1107869">
                <a:tc>
                  <a:txBody>
                    <a:bodyPr/>
                    <a:lstStyle/>
                    <a:p>
                      <a:pPr>
                        <a:lnSpc>
                          <a:spcPct val="107000"/>
                        </a:lnSpc>
                        <a:spcAft>
                          <a:spcPts val="0"/>
                        </a:spcAft>
                      </a:pPr>
                      <a:r>
                        <a:rPr lang="en-US" sz="2400">
                          <a:effectLst/>
                          <a:latin typeface="+mj-lt"/>
                        </a:rPr>
                        <a:t>Budget and Cost Effectiveness</a:t>
                      </a:r>
                    </a:p>
                    <a:p>
                      <a:pPr lvl="0">
                        <a:lnSpc>
                          <a:spcPct val="107000"/>
                        </a:lnSpc>
                        <a:spcBef>
                          <a:spcPts val="0"/>
                        </a:spcBef>
                        <a:spcAft>
                          <a:spcPts val="0"/>
                        </a:spcAft>
                        <a:buNone/>
                      </a:pPr>
                      <a:r>
                        <a:rPr lang="en-US" sz="2400" b="1">
                          <a:effectLst/>
                          <a:latin typeface="+mj-lt"/>
                          <a:cs typeface="Times New Roman"/>
                        </a:rPr>
                        <a:t>Note:</a:t>
                      </a:r>
                      <a:r>
                        <a:rPr lang="en-US" sz="2400" b="1" baseline="0">
                          <a:effectLst/>
                          <a:latin typeface="+mj-lt"/>
                          <a:cs typeface="Times New Roman"/>
                        </a:rPr>
                        <a:t> </a:t>
                      </a:r>
                      <a:r>
                        <a:rPr lang="en-US" sz="2400">
                          <a:effectLst/>
                          <a:latin typeface="+mj-lt"/>
                          <a:cs typeface="Times New Roman"/>
                        </a:rPr>
                        <a:t>Budgets may be requested to be revised</a:t>
                      </a:r>
                      <a:r>
                        <a:rPr lang="en-US" sz="2400"/>
                        <a:t>. </a:t>
                      </a:r>
                      <a:endParaRPr lang="en-US"/>
                    </a:p>
                  </a:txBody>
                  <a:tcPr marL="73023" marR="73023" marT="36830" marB="36830"/>
                </a:tc>
                <a:tc>
                  <a:txBody>
                    <a:bodyPr/>
                    <a:lstStyle/>
                    <a:p>
                      <a:pPr>
                        <a:lnSpc>
                          <a:spcPct val="107000"/>
                        </a:lnSpc>
                      </a:pPr>
                      <a:r>
                        <a:rPr lang="en-US" sz="2400" dirty="0">
                          <a:effectLst/>
                          <a:latin typeface="+mj-lt"/>
                        </a:rPr>
                        <a:t>8 points</a:t>
                      </a:r>
                      <a:endParaRPr lang="en-US" sz="2400" dirty="0">
                        <a:effectLst/>
                        <a:latin typeface="+mj-lt"/>
                        <a:cs typeface="Times New Roman" panose="02020603050405020304" pitchFamily="18" charset="0"/>
                      </a:endParaRPr>
                    </a:p>
                  </a:txBody>
                  <a:tcPr marL="73023" marR="73023" marT="36830" marB="36830"/>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sz="quarter" idx="12"/>
          </p:nvPr>
        </p:nvSpPr>
        <p:spPr/>
        <p:txBody>
          <a:bodyPr/>
          <a:lstStyle/>
          <a:p>
            <a:pPr>
              <a:defRPr/>
            </a:pPr>
            <a:fld id="{090A649F-C7D9-4191-8373-F3501F5B770F}" type="slidenum">
              <a:rPr lang="en-US"/>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354138" y="298451"/>
            <a:ext cx="9480550" cy="817562"/>
          </a:xfrm>
        </p:spPr>
        <p:txBody>
          <a:bodyPr/>
          <a:lstStyle/>
          <a:p>
            <a:pPr eaLnBrk="1" hangingPunct="1">
              <a:lnSpc>
                <a:spcPct val="100000"/>
              </a:lnSpc>
            </a:pPr>
            <a:r>
              <a:rPr lang="en-US" altLang="en-US" sz="4000" b="1"/>
              <a:t>Application Timeline</a:t>
            </a:r>
          </a:p>
        </p:txBody>
      </p:sp>
      <p:graphicFrame>
        <p:nvGraphicFramePr>
          <p:cNvPr id="5" name="Content Placeholder 4" descr="This table lists the grant application activities and their due dates. "/>
          <p:cNvGraphicFramePr>
            <a:graphicFrameLocks noGrp="1"/>
          </p:cNvGraphicFramePr>
          <p:nvPr>
            <p:ph idx="1"/>
            <p:extLst>
              <p:ext uri="{D42A27DB-BD31-4B8C-83A1-F6EECF244321}">
                <p14:modId xmlns:p14="http://schemas.microsoft.com/office/powerpoint/2010/main" val="2206227589"/>
              </p:ext>
            </p:extLst>
          </p:nvPr>
        </p:nvGraphicFramePr>
        <p:xfrm>
          <a:off x="1354138" y="1493838"/>
          <a:ext cx="9837737" cy="4475314"/>
        </p:xfrm>
        <a:graphic>
          <a:graphicData uri="http://schemas.openxmlformats.org/drawingml/2006/table">
            <a:tbl>
              <a:tblPr firstRow="1"/>
              <a:tblGrid>
                <a:gridCol w="4364491">
                  <a:extLst>
                    <a:ext uri="{9D8B030D-6E8A-4147-A177-3AD203B41FA5}">
                      <a16:colId xmlns:a16="http://schemas.microsoft.com/office/drawing/2014/main" val="20000"/>
                    </a:ext>
                  </a:extLst>
                </a:gridCol>
                <a:gridCol w="5473246">
                  <a:extLst>
                    <a:ext uri="{9D8B030D-6E8A-4147-A177-3AD203B41FA5}">
                      <a16:colId xmlns:a16="http://schemas.microsoft.com/office/drawing/2014/main" val="20001"/>
                    </a:ext>
                  </a:extLst>
                </a:gridCol>
              </a:tblGrid>
              <a:tr h="441356">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Activity</a:t>
                      </a:r>
                      <a:endParaRPr kumimoji="0" lang="en-US" altLang="en-US" sz="2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39A28"/>
                    </a:solid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a:ea typeface="Times New Roman" panose="02020603050405020304" pitchFamily="18" charset="0"/>
                          <a:cs typeface="Arial"/>
                        </a:rPr>
                        <a:t>Date</a:t>
                      </a:r>
                      <a:endParaRPr kumimoji="0" lang="en-US" altLang="en-US" sz="2400" b="0" i="0" u="none" strike="noStrike" cap="none" normalizeH="0" baseline="0">
                        <a:ln>
                          <a:noFill/>
                        </a:ln>
                        <a:solidFill>
                          <a:schemeClr val="tx1"/>
                        </a:solidFill>
                        <a:effectLst/>
                        <a:latin typeface="Arial"/>
                        <a:ea typeface="Times New Roman" panose="02020603050405020304" pitchFamily="18" charset="0"/>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39A28"/>
                    </a:solidFill>
                  </a:tcPr>
                </a:tc>
                <a:extLst>
                  <a:ext uri="{0D108BD9-81ED-4DB2-BD59-A6C34878D82A}">
                    <a16:rowId xmlns:a16="http://schemas.microsoft.com/office/drawing/2014/main" val="10000"/>
                  </a:ext>
                </a:extLst>
              </a:tr>
              <a:tr h="777875">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RFA Release </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June 1, 2023</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25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Application due to the CDE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July 20, 2023, by 4 p.m. </a:t>
                      </a:r>
                      <a:endParaRPr kumimoji="0" lang="en-US" altLang="en-US" sz="26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93750">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Intent to Award Posted</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Week of  August 28, 2023</a:t>
                      </a:r>
                      <a:endParaRPr kumimoji="0" lang="en-US" altLang="en-US" sz="26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5887">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Last day for Appeals to be Received by the CDE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lang="en-US" sz="2600" b="0" i="0" kern="1200">
                          <a:solidFill>
                            <a:schemeClr val="tx1"/>
                          </a:solidFill>
                          <a:effectLst/>
                          <a:latin typeface="Arial" panose="020B0604020202020204" pitchFamily="34" charset="0"/>
                          <a:ea typeface="+mn-ea"/>
                          <a:cs typeface="+mn-cs"/>
                        </a:rPr>
                        <a:t>One week after Intent to Award is Posted</a:t>
                      </a:r>
                      <a:endParaRPr kumimoji="0" lang="en-US" altLang="en-US" sz="26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8187">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Final Awards Posted</a:t>
                      </a:r>
                      <a:endParaRPr kumimoji="0" lang="en-US" altLang="en-US" sz="2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September 2023</a:t>
                      </a:r>
                      <a:endParaRPr kumimoji="0" lang="en-US" altLang="en-US" sz="26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pPr>
              <a:defRPr/>
            </a:pPr>
            <a:fld id="{D7A1024E-DFAD-4802-80F6-6E61AD58976D}" type="slidenum">
              <a:rPr lang="en-US"/>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911225" y="2465388"/>
            <a:ext cx="10515600" cy="1122362"/>
          </a:xfrm>
        </p:spPr>
        <p:txBody>
          <a:bodyPr/>
          <a:lstStyle/>
          <a:p>
            <a:pPr eaLnBrk="1" hangingPunct="1"/>
            <a:r>
              <a:rPr lang="en-US" altLang="en-US" sz="5400" b="1"/>
              <a:t>Questions?</a:t>
            </a:r>
          </a:p>
        </p:txBody>
      </p:sp>
      <p:sp>
        <p:nvSpPr>
          <p:cNvPr id="4" name="Slide Number Placeholder 3"/>
          <p:cNvSpPr>
            <a:spLocks noGrp="1"/>
          </p:cNvSpPr>
          <p:nvPr>
            <p:ph type="sldNum" sz="quarter" idx="12"/>
          </p:nvPr>
        </p:nvSpPr>
        <p:spPr/>
        <p:txBody>
          <a:bodyPr/>
          <a:lstStyle/>
          <a:p>
            <a:pPr>
              <a:defRPr/>
            </a:pPr>
            <a:fld id="{5FA1A205-03DD-4E2F-86AF-E2783411B25A}" type="slidenum">
              <a:rPr lang="en-US"/>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354138" y="298450"/>
            <a:ext cx="9480550" cy="1325563"/>
          </a:xfrm>
        </p:spPr>
        <p:txBody>
          <a:bodyPr/>
          <a:lstStyle/>
          <a:p>
            <a:pPr eaLnBrk="1" hangingPunct="1"/>
            <a:r>
              <a:rPr lang="en-US" altLang="en-US" sz="4000" b="1"/>
              <a:t>Resources (1)</a:t>
            </a:r>
          </a:p>
        </p:txBody>
      </p:sp>
      <p:sp>
        <p:nvSpPr>
          <p:cNvPr id="4" name="Slide Number Placeholder 3"/>
          <p:cNvSpPr>
            <a:spLocks noGrp="1"/>
          </p:cNvSpPr>
          <p:nvPr>
            <p:ph type="sldNum" sz="quarter" idx="12"/>
          </p:nvPr>
        </p:nvSpPr>
        <p:spPr/>
        <p:txBody>
          <a:bodyPr/>
          <a:lstStyle/>
          <a:p>
            <a:pPr>
              <a:defRPr/>
            </a:pPr>
            <a:fld id="{71364897-1BA9-48F9-82FC-A532F3A6367B}" type="slidenum">
              <a:rPr lang="en-US"/>
              <a:pPr>
                <a:defRPr/>
              </a:pPr>
              <a:t>39</a:t>
            </a:fld>
            <a:endParaRPr lang="en-US"/>
          </a:p>
        </p:txBody>
      </p:sp>
      <p:sp>
        <p:nvSpPr>
          <p:cNvPr id="2" name="Content Placeholder 1"/>
          <p:cNvSpPr>
            <a:spLocks noGrp="1"/>
          </p:cNvSpPr>
          <p:nvPr>
            <p:ph idx="1"/>
          </p:nvPr>
        </p:nvSpPr>
        <p:spPr>
          <a:xfrm>
            <a:off x="1299606" y="1422144"/>
            <a:ext cx="10054194" cy="5218112"/>
          </a:xfrm>
        </p:spPr>
        <p:txBody>
          <a:bodyPr/>
          <a:lstStyle/>
          <a:p>
            <a:pPr marL="0" indent="0">
              <a:lnSpc>
                <a:spcPct val="100000"/>
              </a:lnSpc>
              <a:spcBef>
                <a:spcPts val="0"/>
              </a:spcBef>
              <a:spcAft>
                <a:spcPts val="1200"/>
              </a:spcAft>
              <a:buFont typeface="Arial" panose="020B0604020202020204" pitchFamily="34" charset="0"/>
              <a:buNone/>
              <a:defRPr/>
            </a:pPr>
            <a:r>
              <a:rPr lang="en-US"/>
              <a:t>Applicants may find the following resources helpful in the development of the Antibias Education Grant Program application:</a:t>
            </a:r>
          </a:p>
          <a:p>
            <a:pPr marL="466725">
              <a:lnSpc>
                <a:spcPct val="100000"/>
              </a:lnSpc>
              <a:spcBef>
                <a:spcPts val="0"/>
              </a:spcBef>
              <a:spcAft>
                <a:spcPts val="1200"/>
              </a:spcAft>
              <a:defRPr/>
            </a:pPr>
            <a:r>
              <a:rPr lang="en-US" b="1"/>
              <a:t>CDE Asset Based Pedagogy</a:t>
            </a:r>
            <a:br>
              <a:rPr lang="en-US" b="1"/>
            </a:br>
            <a:r>
              <a:rPr lang="en-US">
                <a:hlinkClick r:id="rId3" tooltip="CDE Asset-Based Pedagogy web page "/>
              </a:rPr>
              <a:t>https://www.cde.ca.gov/pd/ee/assetbasedpedagogies.asp</a:t>
            </a:r>
            <a:r>
              <a:rPr lang="en-US"/>
              <a:t> </a:t>
            </a:r>
          </a:p>
          <a:p>
            <a:pPr marL="466725">
              <a:lnSpc>
                <a:spcPct val="100000"/>
              </a:lnSpc>
              <a:spcBef>
                <a:spcPts val="0"/>
              </a:spcBef>
              <a:spcAft>
                <a:spcPts val="1200"/>
              </a:spcAft>
              <a:defRPr/>
            </a:pPr>
            <a:r>
              <a:rPr lang="en-US" b="1"/>
              <a:t>CDE LGBTQ+ Resources</a:t>
            </a:r>
            <a:br>
              <a:rPr lang="en-US" b="1">
                <a:highlight>
                  <a:srgbClr val="FFFF00"/>
                </a:highlight>
              </a:rPr>
            </a:br>
            <a:r>
              <a:rPr lang="en-US">
                <a:hlinkClick r:id="rId4" tooltip="CDE Supporting LGBTQ+ Students web page "/>
              </a:rPr>
              <a:t>https://www.cde.ca.gov/pd/ee/supportlgbtq.asp</a:t>
            </a:r>
            <a:r>
              <a:rPr lang="en-US"/>
              <a:t> </a:t>
            </a:r>
            <a:endParaRPr lang="en-US">
              <a:highlight>
                <a:srgbClr val="FFFF00"/>
              </a:highlight>
            </a:endParaRPr>
          </a:p>
          <a:p>
            <a:pPr marL="466725">
              <a:lnSpc>
                <a:spcPct val="100000"/>
              </a:lnSpc>
              <a:spcBef>
                <a:spcPts val="0"/>
              </a:spcBef>
              <a:spcAft>
                <a:spcPts val="1200"/>
              </a:spcAft>
              <a:defRPr/>
            </a:pPr>
            <a:endParaRPr lang="en-US" sz="2400"/>
          </a:p>
          <a:p>
            <a:pPr marL="466725">
              <a:lnSpc>
                <a:spcPct val="100000"/>
              </a:lnSpc>
              <a:spcBef>
                <a:spcPts val="0"/>
              </a:spcBef>
              <a:spcAft>
                <a:spcPts val="1200"/>
              </a:spcAft>
              <a:defRPr/>
            </a:pPr>
            <a:endParaRPr 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354138" y="123583"/>
            <a:ext cx="9480550" cy="1325563"/>
          </a:xfrm>
        </p:spPr>
        <p:txBody>
          <a:bodyPr/>
          <a:lstStyle/>
          <a:p>
            <a:pPr eaLnBrk="1" hangingPunct="1"/>
            <a:r>
              <a:rPr lang="en-US" altLang="en-US" sz="4000" b="1" dirty="0"/>
              <a:t>Program Funding (1)</a:t>
            </a:r>
          </a:p>
        </p:txBody>
      </p:sp>
      <p:sp>
        <p:nvSpPr>
          <p:cNvPr id="13315" name="Content Placeholder 2"/>
          <p:cNvSpPr>
            <a:spLocks noGrp="1"/>
          </p:cNvSpPr>
          <p:nvPr>
            <p:ph idx="1"/>
          </p:nvPr>
        </p:nvSpPr>
        <p:spPr>
          <a:xfrm>
            <a:off x="1354138" y="1224767"/>
            <a:ext cx="9812626" cy="5056688"/>
          </a:xfrm>
        </p:spPr>
        <p:txBody>
          <a:bodyPr/>
          <a:lstStyle/>
          <a:p>
            <a:pPr>
              <a:lnSpc>
                <a:spcPct val="100000"/>
              </a:lnSpc>
              <a:spcBef>
                <a:spcPts val="0"/>
              </a:spcBef>
              <a:spcAft>
                <a:spcPts val="1200"/>
              </a:spcAft>
            </a:pPr>
            <a:r>
              <a:rPr lang="en-US" dirty="0"/>
              <a:t>For the 2021–22 fiscal year, the sum of $10 million was appropriated from the General Fund to the SSPI. The SSPI shall award a minimum of 50 grants to LEAs. An LEA shall not receive a grant of less than $75,000 and no more than $200,000. </a:t>
            </a:r>
          </a:p>
          <a:p>
            <a:pPr>
              <a:lnSpc>
                <a:spcPct val="100000"/>
              </a:lnSpc>
              <a:spcBef>
                <a:spcPts val="0"/>
              </a:spcBef>
              <a:spcAft>
                <a:spcPts val="1200"/>
              </a:spcAft>
            </a:pPr>
            <a:r>
              <a:rPr lang="en-US" dirty="0"/>
              <a:t>These funds are available for expenditure or encumbrance through the 2025–26 fiscal year.</a:t>
            </a:r>
            <a:endParaRPr lang="en-US" dirty="0">
              <a:cs typeface="Arial" panose="020B0604020202020204"/>
            </a:endParaRPr>
          </a:p>
          <a:p>
            <a:pPr>
              <a:lnSpc>
                <a:spcPct val="100000"/>
              </a:lnSpc>
              <a:spcBef>
                <a:spcPts val="0"/>
              </a:spcBef>
              <a:spcAft>
                <a:spcPts val="1200"/>
              </a:spcAft>
            </a:pPr>
            <a:r>
              <a:rPr lang="en-US" dirty="0"/>
              <a:t>LEAs may expend all Antibias Education Grant Program funds early. Regardless of whether funds are expended early, LEAs must commit to participating in the four community of practice convenings.</a:t>
            </a:r>
            <a:endParaRPr lang="en-US" dirty="0">
              <a:cs typeface="Arial" panose="020B0604020202020204"/>
            </a:endParaRPr>
          </a:p>
          <a:p>
            <a:endParaRPr lang="en-US" dirty="0"/>
          </a:p>
        </p:txBody>
      </p:sp>
      <p:sp>
        <p:nvSpPr>
          <p:cNvPr id="5" name="Slide Number Placeholder 4"/>
          <p:cNvSpPr>
            <a:spLocks noGrp="1"/>
          </p:cNvSpPr>
          <p:nvPr>
            <p:ph type="sldNum" sz="quarter" idx="12"/>
          </p:nvPr>
        </p:nvSpPr>
        <p:spPr/>
        <p:txBody>
          <a:bodyPr/>
          <a:lstStyle/>
          <a:p>
            <a:pPr>
              <a:defRPr/>
            </a:pPr>
            <a:fld id="{4D9C92C8-5438-4100-85A4-17F5688126D7}" type="slidenum">
              <a:rPr lang="en-US"/>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299606" y="217744"/>
            <a:ext cx="9480550" cy="1325563"/>
          </a:xfrm>
        </p:spPr>
        <p:txBody>
          <a:bodyPr/>
          <a:lstStyle/>
          <a:p>
            <a:pPr eaLnBrk="1" hangingPunct="1">
              <a:lnSpc>
                <a:spcPct val="100000"/>
              </a:lnSpc>
            </a:pPr>
            <a:r>
              <a:rPr lang="en-US" altLang="en-US" sz="4000" b="1"/>
              <a:t>Resources (2)</a:t>
            </a:r>
          </a:p>
        </p:txBody>
      </p:sp>
      <p:sp>
        <p:nvSpPr>
          <p:cNvPr id="4" name="Slide Number Placeholder 3"/>
          <p:cNvSpPr>
            <a:spLocks noGrp="1"/>
          </p:cNvSpPr>
          <p:nvPr>
            <p:ph type="sldNum" sz="quarter" idx="12"/>
          </p:nvPr>
        </p:nvSpPr>
        <p:spPr/>
        <p:txBody>
          <a:bodyPr/>
          <a:lstStyle/>
          <a:p>
            <a:pPr>
              <a:defRPr/>
            </a:pPr>
            <a:fld id="{71364897-1BA9-48F9-82FC-A532F3A6367B}" type="slidenum">
              <a:rPr lang="en-US"/>
              <a:pPr>
                <a:defRPr/>
              </a:pPr>
              <a:t>40</a:t>
            </a:fld>
            <a:endParaRPr lang="en-US"/>
          </a:p>
        </p:txBody>
      </p:sp>
      <p:sp>
        <p:nvSpPr>
          <p:cNvPr id="2" name="Content Placeholder 1"/>
          <p:cNvSpPr>
            <a:spLocks noGrp="1"/>
          </p:cNvSpPr>
          <p:nvPr>
            <p:ph idx="1"/>
          </p:nvPr>
        </p:nvSpPr>
        <p:spPr>
          <a:xfrm>
            <a:off x="1299606" y="1422144"/>
            <a:ext cx="10054194" cy="5218112"/>
          </a:xfrm>
        </p:spPr>
        <p:txBody>
          <a:bodyPr/>
          <a:lstStyle/>
          <a:p>
            <a:pPr>
              <a:lnSpc>
                <a:spcPct val="100000"/>
              </a:lnSpc>
              <a:spcBef>
                <a:spcPts val="0"/>
              </a:spcBef>
              <a:spcAft>
                <a:spcPts val="1200"/>
              </a:spcAft>
              <a:defRPr/>
            </a:pPr>
            <a:r>
              <a:rPr lang="en-US" b="1"/>
              <a:t>CDE Transformative SEL Competencies and Conditions</a:t>
            </a:r>
            <a:br>
              <a:rPr lang="en-US" b="1"/>
            </a:br>
            <a:r>
              <a:rPr lang="en-US">
                <a:hlinkClick r:id="rId3" tooltip="CDE T-SEL Competencies and Conditions for Thriving web page "/>
              </a:rPr>
              <a:t>https://www.cde.ca.gov/ci/se/tsel.asp</a:t>
            </a:r>
            <a:endParaRPr lang="en-US" b="1"/>
          </a:p>
          <a:p>
            <a:pPr>
              <a:lnSpc>
                <a:spcPct val="100000"/>
              </a:lnSpc>
              <a:spcBef>
                <a:spcPts val="0"/>
              </a:spcBef>
              <a:spcAft>
                <a:spcPts val="1200"/>
              </a:spcAft>
              <a:defRPr/>
            </a:pPr>
            <a:r>
              <a:rPr lang="en-US" b="1"/>
              <a:t>QPLS                        </a:t>
            </a:r>
            <a:br>
              <a:rPr lang="en-US" b="1"/>
            </a:br>
            <a:r>
              <a:rPr lang="en-US" u="sng">
                <a:hlinkClick r:id="rId4" tooltip="CDE Quality Professional Learning Standards web page "/>
              </a:rPr>
              <a:t>https://www.cde.ca.gov/pd/ps/qpls.asp</a:t>
            </a:r>
            <a:r>
              <a:rPr lang="en-US"/>
              <a:t> </a:t>
            </a:r>
          </a:p>
          <a:p>
            <a:pPr>
              <a:lnSpc>
                <a:spcPct val="100000"/>
              </a:lnSpc>
              <a:spcBef>
                <a:spcPts val="0"/>
              </a:spcBef>
              <a:spcAft>
                <a:spcPts val="1200"/>
              </a:spcAft>
              <a:defRPr/>
            </a:pPr>
            <a:r>
              <a:rPr lang="en-US" b="1" err="1"/>
              <a:t>WestEd’s</a:t>
            </a:r>
            <a:r>
              <a:rPr lang="en-US" b="1"/>
              <a:t> </a:t>
            </a:r>
            <a:r>
              <a:rPr lang="en-US" b="1" i="1"/>
              <a:t>Anti-racist evaluation strategies: A guide for evaluation teams</a:t>
            </a:r>
            <a:br>
              <a:rPr lang="en-US" b="1" i="1"/>
            </a:br>
            <a:r>
              <a:rPr lang="en-US">
                <a:hlinkClick r:id="rId5" tooltip="WestEd's Anti-Racist Evaluation Strategies pdf "/>
              </a:rPr>
              <a:t>https://www.wested.org/wp-content/uploads/2021/04/anti-racist-evaluations-R10_FINAL-ADA.pdf</a:t>
            </a:r>
            <a:r>
              <a:rPr lang="en-US"/>
              <a:t> </a:t>
            </a:r>
          </a:p>
          <a:p>
            <a:pPr marL="466725">
              <a:lnSpc>
                <a:spcPct val="100000"/>
              </a:lnSpc>
              <a:spcBef>
                <a:spcPts val="0"/>
              </a:spcBef>
              <a:spcAft>
                <a:spcPts val="1200"/>
              </a:spcAft>
              <a:defRPr/>
            </a:pPr>
            <a:endParaRPr lang="en-US" sz="2400"/>
          </a:p>
          <a:p>
            <a:pPr marL="466725">
              <a:lnSpc>
                <a:spcPct val="100000"/>
              </a:lnSpc>
              <a:spcBef>
                <a:spcPts val="0"/>
              </a:spcBef>
              <a:spcAft>
                <a:spcPts val="1200"/>
              </a:spcAft>
              <a:defRPr/>
            </a:pPr>
            <a:endParaRPr lang="en-US" sz="2400"/>
          </a:p>
        </p:txBody>
      </p:sp>
    </p:spTree>
    <p:extLst>
      <p:ext uri="{BB962C8B-B14F-4D97-AF65-F5344CB8AC3E}">
        <p14:creationId xmlns:p14="http://schemas.microsoft.com/office/powerpoint/2010/main" val="3023163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738" y="365125"/>
            <a:ext cx="10331450" cy="1900238"/>
          </a:xfrm>
        </p:spPr>
        <p:txBody>
          <a:bodyPr rtlCol="0">
            <a:normAutofit fontScale="90000"/>
          </a:bodyPr>
          <a:lstStyle/>
          <a:p>
            <a:pPr eaLnBrk="1" fontAlgn="auto" hangingPunct="1">
              <a:lnSpc>
                <a:spcPct val="100000"/>
              </a:lnSpc>
              <a:spcAft>
                <a:spcPts val="0"/>
              </a:spcAft>
              <a:defRPr/>
            </a:pPr>
            <a:r>
              <a:rPr lang="en-US" b="1"/>
              <a:t>Educator Excellence and Equity Division</a:t>
            </a:r>
            <a:br>
              <a:rPr lang="en-US" b="1"/>
            </a:br>
            <a:r>
              <a:rPr lang="en-US" b="1"/>
              <a:t>Contacts</a:t>
            </a:r>
          </a:p>
        </p:txBody>
      </p:sp>
      <p:sp>
        <p:nvSpPr>
          <p:cNvPr id="62467" name="Content Placeholder 2"/>
          <p:cNvSpPr>
            <a:spLocks noGrp="1"/>
          </p:cNvSpPr>
          <p:nvPr>
            <p:ph idx="1"/>
          </p:nvPr>
        </p:nvSpPr>
        <p:spPr>
          <a:xfrm>
            <a:off x="976184" y="2398079"/>
            <a:ext cx="10484923" cy="2194559"/>
          </a:xfrm>
        </p:spPr>
        <p:txBody>
          <a:bodyPr/>
          <a:lstStyle/>
          <a:p>
            <a:pPr marL="0" indent="0" algn="ctr" eaLnBrk="1" hangingPunct="1">
              <a:lnSpc>
                <a:spcPct val="100000"/>
              </a:lnSpc>
              <a:spcBef>
                <a:spcPct val="0"/>
              </a:spcBef>
              <a:spcAft>
                <a:spcPts val="1200"/>
              </a:spcAft>
              <a:buFont typeface="Arial" panose="020B0604020202020204" pitchFamily="34" charset="0"/>
              <a:buNone/>
            </a:pPr>
            <a:r>
              <a:rPr lang="en-US" altLang="en-US" b="1"/>
              <a:t>For additional information, contact:</a:t>
            </a:r>
            <a:endParaRPr lang="en-US" altLang="en-US"/>
          </a:p>
          <a:p>
            <a:pPr marL="0" indent="0" algn="ctr" eaLnBrk="1" hangingPunct="1">
              <a:lnSpc>
                <a:spcPct val="100000"/>
              </a:lnSpc>
              <a:spcBef>
                <a:spcPct val="0"/>
              </a:spcBef>
              <a:spcAft>
                <a:spcPts val="1200"/>
              </a:spcAft>
              <a:buFont typeface="Arial" panose="020B0604020202020204" pitchFamily="34" charset="0"/>
              <a:buNone/>
            </a:pPr>
            <a:r>
              <a:rPr lang="en-US" altLang="en-US"/>
              <a:t>The Antibias Education Grant Program Team</a:t>
            </a:r>
          </a:p>
          <a:p>
            <a:pPr marL="0" indent="0" algn="ctr" eaLnBrk="1" hangingPunct="1">
              <a:lnSpc>
                <a:spcPct val="100000"/>
              </a:lnSpc>
              <a:spcBef>
                <a:spcPct val="0"/>
              </a:spcBef>
              <a:spcAft>
                <a:spcPts val="1200"/>
              </a:spcAft>
              <a:buNone/>
            </a:pPr>
            <a:r>
              <a:rPr lang="en-US" altLang="en-US"/>
              <a:t>Email: </a:t>
            </a:r>
            <a:r>
              <a:rPr lang="en-US" altLang="en-US" u="sng">
                <a:hlinkClick r:id="rId3"/>
              </a:rPr>
              <a:t>Antibiasgrants@cde.ca.gov</a:t>
            </a:r>
            <a:r>
              <a:rPr lang="en-US" altLang="en-US" u="sng"/>
              <a:t> </a:t>
            </a:r>
            <a:br>
              <a:rPr lang="en-US" altLang="en-US" sz="2400" b="1"/>
            </a:br>
            <a:endParaRPr lang="en-US" altLang="en-US" sz="2400"/>
          </a:p>
        </p:txBody>
      </p:sp>
      <p:sp>
        <p:nvSpPr>
          <p:cNvPr id="5" name="Slide Number Placeholder 4"/>
          <p:cNvSpPr>
            <a:spLocks noGrp="1"/>
          </p:cNvSpPr>
          <p:nvPr>
            <p:ph type="sldNum" sz="quarter" idx="12"/>
          </p:nvPr>
        </p:nvSpPr>
        <p:spPr/>
        <p:txBody>
          <a:bodyPr/>
          <a:lstStyle/>
          <a:p>
            <a:pPr>
              <a:defRPr/>
            </a:pPr>
            <a:fld id="{0C187154-915E-4461-BE91-B1BC052B70A3}" type="slidenum">
              <a:rPr lang="en-US"/>
              <a:pPr>
                <a:defRPr/>
              </a:pPr>
              <a:t>41</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4000" b="1"/>
              <a:t>Program Funding (2)</a:t>
            </a:r>
          </a:p>
        </p:txBody>
      </p:sp>
      <p:sp>
        <p:nvSpPr>
          <p:cNvPr id="13315" name="Content Placeholder 2"/>
          <p:cNvSpPr>
            <a:spLocks noGrp="1"/>
          </p:cNvSpPr>
          <p:nvPr>
            <p:ph idx="1"/>
          </p:nvPr>
        </p:nvSpPr>
        <p:spPr>
          <a:xfrm>
            <a:off x="1354138" y="1690688"/>
            <a:ext cx="9480550" cy="3713162"/>
          </a:xfrm>
        </p:spPr>
        <p:txBody>
          <a:bodyPr/>
          <a:lstStyle/>
          <a:p>
            <a:pPr>
              <a:lnSpc>
                <a:spcPct val="100000"/>
              </a:lnSpc>
              <a:spcBef>
                <a:spcPts val="0"/>
              </a:spcBef>
              <a:spcAft>
                <a:spcPts val="2400"/>
              </a:spcAft>
            </a:pPr>
            <a:r>
              <a:rPr lang="en-US"/>
              <a:t>On June 30, 2022, AB 181 Section 138 of the Education Omnibus Budget Trailer Bill was chaptered. The legislation appropriates $10 million for the 2022–23 fiscal year for the Antibias Education Grant Program. The CDE may utilize this competitive grant process to award this additional $10 million. The 2022–23 funding requires that the SSPI award a minimum of 50 grants to LEAs.  </a:t>
            </a:r>
          </a:p>
        </p:txBody>
      </p:sp>
      <p:sp>
        <p:nvSpPr>
          <p:cNvPr id="5" name="Slide Number Placeholder 4"/>
          <p:cNvSpPr>
            <a:spLocks noGrp="1"/>
          </p:cNvSpPr>
          <p:nvPr>
            <p:ph type="sldNum" sz="quarter" idx="12"/>
          </p:nvPr>
        </p:nvSpPr>
        <p:spPr/>
        <p:txBody>
          <a:bodyPr/>
          <a:lstStyle/>
          <a:p>
            <a:pPr>
              <a:defRPr/>
            </a:pPr>
            <a:fld id="{4D9C92C8-5438-4100-85A4-17F5688126D7}" type="slidenum">
              <a:rPr lang="en-US"/>
              <a:pPr>
                <a:defRPr/>
              </a:pPr>
              <a:t>5</a:t>
            </a:fld>
            <a:endParaRPr lang="en-US"/>
          </a:p>
        </p:txBody>
      </p:sp>
    </p:spTree>
    <p:extLst>
      <p:ext uri="{BB962C8B-B14F-4D97-AF65-F5344CB8AC3E}">
        <p14:creationId xmlns:p14="http://schemas.microsoft.com/office/powerpoint/2010/main" val="2990984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z="4000" b="1" dirty="0"/>
              <a:t>Program Purpose</a:t>
            </a:r>
          </a:p>
        </p:txBody>
      </p:sp>
      <p:sp>
        <p:nvSpPr>
          <p:cNvPr id="3" name="Content Placeholder 2"/>
          <p:cNvSpPr>
            <a:spLocks noGrp="1"/>
          </p:cNvSpPr>
          <p:nvPr>
            <p:ph idx="1"/>
          </p:nvPr>
        </p:nvSpPr>
        <p:spPr>
          <a:xfrm>
            <a:off x="1358901" y="1624014"/>
            <a:ext cx="9732962" cy="4292600"/>
          </a:xfrm>
        </p:spPr>
        <p:txBody>
          <a:bodyPr rtlCol="0">
            <a:noAutofit/>
          </a:bodyPr>
          <a:lstStyle/>
          <a:p>
            <a:pPr marL="234950" indent="-234950" eaLnBrk="1" fontAlgn="auto" hangingPunct="1">
              <a:lnSpc>
                <a:spcPct val="100000"/>
              </a:lnSpc>
              <a:spcBef>
                <a:spcPts val="0"/>
              </a:spcBef>
              <a:spcAft>
                <a:spcPts val="1200"/>
              </a:spcAft>
              <a:defRPr/>
            </a:pPr>
            <a:r>
              <a:rPr lang="en-US" dirty="0"/>
              <a:t>The purpose of the Antibias Education Grant Program is to prevent, address, and eliminate racism and bias in all California public schools, and making all public schools inclusive and supportive of all people. The grant program seeks to provide professional support to educators to develop skill and competency to interrupt and eliminate bias by activating changes to structures, processes, and practices that when implemented will make a real difference in the educational experiences and outcomes of students.</a:t>
            </a:r>
          </a:p>
          <a:p>
            <a:pPr marL="566738" indent="-566738" eaLnBrk="1" fontAlgn="auto" hangingPunct="1">
              <a:spcAft>
                <a:spcPts val="1200"/>
              </a:spcAft>
              <a:defRPr/>
            </a:pPr>
            <a:endParaRPr lang="en-US" dirty="0"/>
          </a:p>
        </p:txBody>
      </p:sp>
      <p:sp>
        <p:nvSpPr>
          <p:cNvPr id="5" name="Slide Number Placeholder 4"/>
          <p:cNvSpPr>
            <a:spLocks noGrp="1"/>
          </p:cNvSpPr>
          <p:nvPr>
            <p:ph type="sldNum" sz="quarter" idx="12"/>
          </p:nvPr>
        </p:nvSpPr>
        <p:spPr/>
        <p:txBody>
          <a:bodyPr/>
          <a:lstStyle/>
          <a:p>
            <a:pPr>
              <a:defRPr/>
            </a:pPr>
            <a:fld id="{C2D7973E-B649-45D1-A4E3-6C996D550B83}"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308099" y="198909"/>
            <a:ext cx="9478963" cy="1325563"/>
          </a:xfrm>
        </p:spPr>
        <p:txBody>
          <a:bodyPr/>
          <a:lstStyle/>
          <a:p>
            <a:pPr eaLnBrk="1" hangingPunct="1"/>
            <a:r>
              <a:rPr lang="en-US" altLang="en-US" sz="4000" b="1" dirty="0"/>
              <a:t>Program Overview (1)</a:t>
            </a:r>
          </a:p>
        </p:txBody>
      </p:sp>
      <p:sp>
        <p:nvSpPr>
          <p:cNvPr id="3" name="Content Placeholder 2"/>
          <p:cNvSpPr>
            <a:spLocks noGrp="1"/>
          </p:cNvSpPr>
          <p:nvPr>
            <p:ph idx="1"/>
          </p:nvPr>
        </p:nvSpPr>
        <p:spPr>
          <a:xfrm>
            <a:off x="1308099" y="1436688"/>
            <a:ext cx="9305925" cy="4851400"/>
          </a:xfrm>
        </p:spPr>
        <p:txBody>
          <a:bodyPr rtlCol="0">
            <a:noAutofit/>
          </a:bodyPr>
          <a:lstStyle/>
          <a:p>
            <a:pPr>
              <a:lnSpc>
                <a:spcPct val="100000"/>
              </a:lnSpc>
              <a:spcBef>
                <a:spcPts val="0"/>
              </a:spcBef>
              <a:spcAft>
                <a:spcPts val="1200"/>
              </a:spcAft>
            </a:pPr>
            <a:r>
              <a:rPr lang="en-US" sz="2400" dirty="0">
                <a:latin typeface="Arial" panose="020B0604020202020204" pitchFamily="34" charset="0"/>
                <a:cs typeface="Arial" panose="020B0604020202020204" pitchFamily="34" charset="0"/>
              </a:rPr>
              <a:t>Antibias Education Grant Program funds may be </a:t>
            </a:r>
            <a:r>
              <a:rPr lang="en-US" sz="2400" dirty="0"/>
              <a:t>used for training and resources to prevent and address bias or prejudice toward any group of people based on race, ethnicity, religion, gender, gender identity, sexual orientation, disability, immigration status, language, or any actual or perceived characteristic listed in Section 422.55 of the Penal Code. </a:t>
            </a:r>
          </a:p>
          <a:p>
            <a:pPr>
              <a:lnSpc>
                <a:spcPct val="100000"/>
              </a:lnSpc>
              <a:spcBef>
                <a:spcPts val="0"/>
              </a:spcBef>
              <a:spcAft>
                <a:spcPts val="1200"/>
              </a:spcAft>
            </a:pPr>
            <a:r>
              <a:rPr lang="en-US" sz="2400" dirty="0"/>
              <a:t>Emphasis shall be on preventing bias or prejudice toward groups, including, but not limited to, Jews and members of the Jewish community, African Americans, Asian-Pacific Islanders, Latinos, and people who are lesbian, gay, bisexual, transgender, or questioning youth.</a:t>
            </a:r>
            <a:endParaRPr 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2E1C7C27-6971-4435-8C30-D53E09ABFB51}"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356518" y="171363"/>
            <a:ext cx="9478963" cy="1325563"/>
          </a:xfrm>
        </p:spPr>
        <p:txBody>
          <a:bodyPr/>
          <a:lstStyle/>
          <a:p>
            <a:pPr eaLnBrk="1" hangingPunct="1"/>
            <a:r>
              <a:rPr lang="en-US" altLang="en-US" sz="4000" b="1"/>
              <a:t>Program Overview (2)</a:t>
            </a:r>
          </a:p>
        </p:txBody>
      </p:sp>
      <p:sp>
        <p:nvSpPr>
          <p:cNvPr id="3" name="Content Placeholder 2"/>
          <p:cNvSpPr>
            <a:spLocks noGrp="1"/>
          </p:cNvSpPr>
          <p:nvPr>
            <p:ph idx="1"/>
          </p:nvPr>
        </p:nvSpPr>
        <p:spPr>
          <a:xfrm>
            <a:off x="1184490" y="1471612"/>
            <a:ext cx="9478962" cy="5067300"/>
          </a:xfrm>
        </p:spPr>
        <p:txBody>
          <a:bodyPr rtlCol="0">
            <a:noAutofit/>
          </a:bodyPr>
          <a:lstStyle/>
          <a:p>
            <a:pPr marL="0" lvl="0" indent="0">
              <a:lnSpc>
                <a:spcPct val="100000"/>
              </a:lnSpc>
              <a:spcBef>
                <a:spcPts val="0"/>
              </a:spcBef>
              <a:spcAft>
                <a:spcPts val="1200"/>
              </a:spcAft>
              <a:buNone/>
            </a:pPr>
            <a:r>
              <a:rPr lang="en-US" sz="2400"/>
              <a:t>Allowable activities for an Antibias Education Grant may include, but are not limited to, any of the following:</a:t>
            </a:r>
          </a:p>
          <a:p>
            <a:pPr>
              <a:lnSpc>
                <a:spcPct val="100000"/>
              </a:lnSpc>
              <a:spcBef>
                <a:spcPts val="0"/>
              </a:spcBef>
              <a:spcAft>
                <a:spcPts val="1200"/>
              </a:spcAft>
            </a:pPr>
            <a:r>
              <a:rPr lang="en-US" sz="2400"/>
              <a:t>Professional development on topics that address hate, bigotry, racism, or any form of bias or prejudice, including, but not limited to, design features of equitable learning environments, classroom management techniques, emotional wellness and self-regulation, and strategies designed to increase teachers’ skills for mitigating bias, fostering caring developmental relationships, and practices and approaches when managing pupils in academic and disciplinary settings to support deep and engaged learning.</a:t>
            </a:r>
          </a:p>
        </p:txBody>
      </p:sp>
      <p:sp>
        <p:nvSpPr>
          <p:cNvPr id="5" name="Slide Number Placeholder 4"/>
          <p:cNvSpPr>
            <a:spLocks noGrp="1"/>
          </p:cNvSpPr>
          <p:nvPr>
            <p:ph type="sldNum" sz="quarter" idx="12"/>
          </p:nvPr>
        </p:nvSpPr>
        <p:spPr/>
        <p:txBody>
          <a:bodyPr/>
          <a:lstStyle/>
          <a:p>
            <a:pPr>
              <a:defRPr/>
            </a:pPr>
            <a:fld id="{2E1C7C27-6971-4435-8C30-D53E09ABFB51}" type="slidenum">
              <a:rPr lang="en-US"/>
              <a:pPr>
                <a:defRPr/>
              </a:pPr>
              <a:t>8</a:t>
            </a:fld>
            <a:endParaRPr lang="en-US"/>
          </a:p>
        </p:txBody>
      </p:sp>
    </p:spTree>
    <p:extLst>
      <p:ext uri="{BB962C8B-B14F-4D97-AF65-F5344CB8AC3E}">
        <p14:creationId xmlns:p14="http://schemas.microsoft.com/office/powerpoint/2010/main" val="1233991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356518" y="161839"/>
            <a:ext cx="9478963" cy="1325563"/>
          </a:xfrm>
        </p:spPr>
        <p:txBody>
          <a:bodyPr/>
          <a:lstStyle/>
          <a:p>
            <a:pPr eaLnBrk="1" hangingPunct="1"/>
            <a:r>
              <a:rPr lang="en-US" altLang="en-US" sz="4000" b="1"/>
              <a:t>Program Overview (3)</a:t>
            </a:r>
          </a:p>
        </p:txBody>
      </p:sp>
      <p:sp>
        <p:nvSpPr>
          <p:cNvPr id="3" name="Content Placeholder 2"/>
          <p:cNvSpPr>
            <a:spLocks noGrp="1"/>
          </p:cNvSpPr>
          <p:nvPr>
            <p:ph idx="1"/>
          </p:nvPr>
        </p:nvSpPr>
        <p:spPr>
          <a:xfrm>
            <a:off x="1033119" y="1436688"/>
            <a:ext cx="9478962" cy="5067300"/>
          </a:xfrm>
        </p:spPr>
        <p:txBody>
          <a:bodyPr rtlCol="0">
            <a:noAutofit/>
          </a:bodyPr>
          <a:lstStyle/>
          <a:p>
            <a:pPr>
              <a:lnSpc>
                <a:spcPct val="100000"/>
              </a:lnSpc>
              <a:spcBef>
                <a:spcPts val="0"/>
              </a:spcBef>
              <a:spcAft>
                <a:spcPts val="1200"/>
              </a:spcAft>
            </a:pPr>
            <a:r>
              <a:rPr lang="en-US" sz="2400" dirty="0"/>
              <a:t>Opportunities for teachers, administrators, pupils, other school staff, and members of the governing board or body of the LEA to review policies, practices, and procedures that can promote bias, such as referrals for discipline, special education, and course placement, and to update those policies, practices, and procedures to foster in pupils a sense of belonging and connection. </a:t>
            </a:r>
          </a:p>
          <a:p>
            <a:pPr>
              <a:lnSpc>
                <a:spcPct val="100000"/>
              </a:lnSpc>
              <a:spcBef>
                <a:spcPts val="0"/>
              </a:spcBef>
              <a:spcAft>
                <a:spcPts val="1200"/>
              </a:spcAft>
            </a:pPr>
            <a:r>
              <a:rPr lang="en-US" sz="2400" dirty="0"/>
              <a:t>The development (or updating) of a comprehensive bias mitigation or diversity plan based on the identified needs of the LEA using its data and tied to specific outcomes, such as increasing staff diversity or more racially proportionate pupil discipline referrals.</a:t>
            </a:r>
          </a:p>
        </p:txBody>
      </p:sp>
      <p:sp>
        <p:nvSpPr>
          <p:cNvPr id="5" name="Slide Number Placeholder 4"/>
          <p:cNvSpPr>
            <a:spLocks noGrp="1"/>
          </p:cNvSpPr>
          <p:nvPr>
            <p:ph type="sldNum" sz="quarter" idx="12"/>
          </p:nvPr>
        </p:nvSpPr>
        <p:spPr/>
        <p:txBody>
          <a:bodyPr/>
          <a:lstStyle/>
          <a:p>
            <a:pPr>
              <a:defRPr/>
            </a:pPr>
            <a:fld id="{2E1C7C27-6971-4435-8C30-D53E09ABFB51}" type="slidenum">
              <a:rPr lang="en-US"/>
              <a:pPr>
                <a:defRPr/>
              </a:pPr>
              <a:t>9</a:t>
            </a:fld>
            <a:endParaRPr lang="en-US"/>
          </a:p>
        </p:txBody>
      </p:sp>
    </p:spTree>
    <p:extLst>
      <p:ext uri="{BB962C8B-B14F-4D97-AF65-F5344CB8AC3E}">
        <p14:creationId xmlns:p14="http://schemas.microsoft.com/office/powerpoint/2010/main" val="3426990936"/>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2867</Words>
  <Application>Microsoft Office PowerPoint</Application>
  <PresentationFormat>Widescreen</PresentationFormat>
  <Paragraphs>245</Paragraphs>
  <Slides>41</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Century Gothic</vt:lpstr>
      <vt:lpstr>Wingdings</vt:lpstr>
      <vt:lpstr>Office Theme</vt:lpstr>
      <vt:lpstr>Antibias Education Grant Program Request for Applications</vt:lpstr>
      <vt:lpstr>Housekeeping</vt:lpstr>
      <vt:lpstr>Program Authority</vt:lpstr>
      <vt:lpstr>Program Funding (1)</vt:lpstr>
      <vt:lpstr>Program Funding (2)</vt:lpstr>
      <vt:lpstr>Program Purpose</vt:lpstr>
      <vt:lpstr>Program Overview (1)</vt:lpstr>
      <vt:lpstr>Program Overview (2)</vt:lpstr>
      <vt:lpstr>Program Overview (3)</vt:lpstr>
      <vt:lpstr>Program Overview (4)</vt:lpstr>
      <vt:lpstr>Defining Evidence-Based (1)</vt:lpstr>
      <vt:lpstr>Defining Evidence-Based (2)</vt:lpstr>
      <vt:lpstr>Collaboration with the National Equity Project</vt:lpstr>
      <vt:lpstr>National Equity Project</vt:lpstr>
      <vt:lpstr>National Equity Project Core Belief</vt:lpstr>
      <vt:lpstr>Program Duration</vt:lpstr>
      <vt:lpstr>Applicant Eligibility (1)</vt:lpstr>
      <vt:lpstr>Applicant Eligibility (2)</vt:lpstr>
      <vt:lpstr>Applicant Eligibility (3)</vt:lpstr>
      <vt:lpstr>Resources to Support Application Development</vt:lpstr>
      <vt:lpstr>Asset-Based Pedagogies</vt:lpstr>
      <vt:lpstr>LGBTQ+ Resources</vt:lpstr>
      <vt:lpstr>Transformative Social and Emotional Learning Competencies and Conditions </vt:lpstr>
      <vt:lpstr>Quality Professional Learning Standards</vt:lpstr>
      <vt:lpstr>The National Equity Project Resources</vt:lpstr>
      <vt:lpstr>Additional Resources</vt:lpstr>
      <vt:lpstr>Requirements of the Antibias Education Grant Program Application</vt:lpstr>
      <vt:lpstr>Submission Requirements (1)</vt:lpstr>
      <vt:lpstr>Submission Requirements (2)</vt:lpstr>
      <vt:lpstr>Saving Responses</vt:lpstr>
      <vt:lpstr>Completing the Application Narrative</vt:lpstr>
      <vt:lpstr>Completing the Application Budget (1)</vt:lpstr>
      <vt:lpstr>Completing the Application Budget (2)</vt:lpstr>
      <vt:lpstr>Completing the Application Budget (3)</vt:lpstr>
      <vt:lpstr>Review Process</vt:lpstr>
      <vt:lpstr>Application Maximum Point Values</vt:lpstr>
      <vt:lpstr>Application Timeline</vt:lpstr>
      <vt:lpstr>Questions?</vt:lpstr>
      <vt:lpstr>Resources (1)</vt:lpstr>
      <vt:lpstr>Resources (2)</vt:lpstr>
      <vt:lpstr>Educator Excellence and Equity Division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Pres-23: Antibias Education Grant (CA Dept of Education)</dc:title>
  <dc:subject>Webinar slides on the Request for Applications for the second round of the Antibias Education Grant Program presented on June 21, 2023.</dc:subject>
  <dc:creator/>
  <cp:lastModifiedBy/>
  <cp:revision>1</cp:revision>
  <dcterms:created xsi:type="dcterms:W3CDTF">2023-07-11T23:20:20Z</dcterms:created>
  <dcterms:modified xsi:type="dcterms:W3CDTF">2023-07-11T23:21:40Z</dcterms:modified>
</cp:coreProperties>
</file>