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71" r:id="rId4"/>
  </p:sldMasterIdLst>
  <p:notesMasterIdLst>
    <p:notesMasterId r:id="rId49"/>
  </p:notesMasterIdLst>
  <p:handoutMasterIdLst>
    <p:handoutMasterId r:id="rId50"/>
  </p:handoutMasterIdLst>
  <p:sldIdLst>
    <p:sldId id="258" r:id="rId5"/>
    <p:sldId id="331" r:id="rId6"/>
    <p:sldId id="335" r:id="rId7"/>
    <p:sldId id="271" r:id="rId8"/>
    <p:sldId id="330" r:id="rId9"/>
    <p:sldId id="272" r:id="rId10"/>
    <p:sldId id="313" r:id="rId11"/>
    <p:sldId id="274" r:id="rId12"/>
    <p:sldId id="312" r:id="rId13"/>
    <p:sldId id="277" r:id="rId14"/>
    <p:sldId id="278" r:id="rId15"/>
    <p:sldId id="310" r:id="rId16"/>
    <p:sldId id="332" r:id="rId17"/>
    <p:sldId id="314" r:id="rId18"/>
    <p:sldId id="315" r:id="rId19"/>
    <p:sldId id="316" r:id="rId20"/>
    <p:sldId id="317" r:id="rId21"/>
    <p:sldId id="318" r:id="rId22"/>
    <p:sldId id="319" r:id="rId23"/>
    <p:sldId id="320" r:id="rId24"/>
    <p:sldId id="333" r:id="rId25"/>
    <p:sldId id="334" r:id="rId26"/>
    <p:sldId id="286" r:id="rId27"/>
    <p:sldId id="287" r:id="rId28"/>
    <p:sldId id="311" r:id="rId29"/>
    <p:sldId id="294" r:id="rId30"/>
    <p:sldId id="295" r:id="rId31"/>
    <p:sldId id="296" r:id="rId32"/>
    <p:sldId id="297" r:id="rId33"/>
    <p:sldId id="321" r:id="rId34"/>
    <p:sldId id="322" r:id="rId35"/>
    <p:sldId id="323" r:id="rId36"/>
    <p:sldId id="325" r:id="rId37"/>
    <p:sldId id="298" r:id="rId38"/>
    <p:sldId id="300" r:id="rId39"/>
    <p:sldId id="326" r:id="rId40"/>
    <p:sldId id="336" r:id="rId41"/>
    <p:sldId id="327" r:id="rId42"/>
    <p:sldId id="328" r:id="rId43"/>
    <p:sldId id="329" r:id="rId44"/>
    <p:sldId id="302" r:id="rId45"/>
    <p:sldId id="305" r:id="rId46"/>
    <p:sldId id="308" r:id="rId47"/>
    <p:sldId id="309" r:id="rId48"/>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O" initials="E" lastIdx="2" clrIdx="0">
    <p:extLst>
      <p:ext uri="{19B8F6BF-5375-455C-9EA6-DF929625EA0E}">
        <p15:presenceInfo xmlns:p15="http://schemas.microsoft.com/office/powerpoint/2012/main" userId="EO" providerId="None"/>
      </p:ext>
    </p:extLst>
  </p:cmAuthor>
  <p:cmAuthor id="2" name="Julia Agostinelli" initials="JA" lastIdx="11" clrIdx="1">
    <p:extLst>
      <p:ext uri="{19B8F6BF-5375-455C-9EA6-DF929625EA0E}">
        <p15:presenceInfo xmlns:p15="http://schemas.microsoft.com/office/powerpoint/2012/main" userId="S::jagostinelli@cde.ca.gov::de5e76bf-c2b9-44a8-a4ae-4fe921e80ce1" providerId="AD"/>
      </p:ext>
    </p:extLst>
  </p:cmAuthor>
  <p:cmAuthor id="3" name="Jennifer" initials="J" lastIdx="14" clrIdx="2">
    <p:extLst>
      <p:ext uri="{19B8F6BF-5375-455C-9EA6-DF929625EA0E}">
        <p15:presenceInfo xmlns:p15="http://schemas.microsoft.com/office/powerpoint/2012/main" userId="Jennifer" providerId="None"/>
      </p:ext>
    </p:extLst>
  </p:cmAuthor>
  <p:cmAuthor id="4" name="Emily Oliva" initials="EO" lastIdx="12" clrIdx="3">
    <p:extLst>
      <p:ext uri="{19B8F6BF-5375-455C-9EA6-DF929625EA0E}">
        <p15:presenceInfo xmlns:p15="http://schemas.microsoft.com/office/powerpoint/2012/main" userId="S-1-5-21-2608872058-1432505909-2668327341-9610" providerId="AD"/>
      </p:ext>
    </p:extLst>
  </p:cmAuthor>
  <p:cmAuthor id="5" name="Barbara Murchison" initials="BM" lastIdx="9" clrIdx="4">
    <p:extLst>
      <p:ext uri="{19B8F6BF-5375-455C-9EA6-DF929625EA0E}">
        <p15:presenceInfo xmlns:p15="http://schemas.microsoft.com/office/powerpoint/2012/main" userId="S-1-5-21-2608872058-1432505909-2668327341-122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5E70"/>
    <a:srgbClr val="FFFFFF"/>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33338F-986D-4B97-B62C-31C40B1B7269}" v="82" dt="2020-09-30T16:32:57.375"/>
    <p1510:client id="{ED096E36-01BE-471C-8D67-D5E918E5724C}" v="1" dt="2020-09-30T16:28:03.2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713" autoAdjust="0"/>
  </p:normalViewPr>
  <p:slideViewPr>
    <p:cSldViewPr snapToGrid="0">
      <p:cViewPr varScale="1">
        <p:scale>
          <a:sx n="49" d="100"/>
          <a:sy n="49" d="100"/>
        </p:scale>
        <p:origin x="1692" y="72"/>
      </p:cViewPr>
      <p:guideLst/>
    </p:cSldViewPr>
  </p:slideViewPr>
  <p:notesTextViewPr>
    <p:cViewPr>
      <p:scale>
        <a:sx n="1" d="1"/>
        <a:sy n="1" d="1"/>
      </p:scale>
      <p:origin x="0" y="0"/>
    </p:cViewPr>
  </p:notesTextViewPr>
  <p:notesViewPr>
    <p:cSldViewPr snapToGrid="0">
      <p:cViewPr varScale="1">
        <p:scale>
          <a:sx n="72" d="100"/>
          <a:sy n="72" d="100"/>
        </p:scale>
        <p:origin x="1914" y="5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commentAuthors" Target="commentAuthors.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6833" cy="465797"/>
          </a:xfrm>
          <a:prstGeom prst="rect">
            <a:avLst/>
          </a:prstGeom>
        </p:spPr>
        <p:txBody>
          <a:bodyPr vert="horz" lIns="92885" tIns="46442" rIns="92885" bIns="46442" rtlCol="0"/>
          <a:lstStyle>
            <a:lvl1pPr algn="l">
              <a:defRPr sz="1200"/>
            </a:lvl1pPr>
          </a:lstStyle>
          <a:p>
            <a:endParaRPr lang="en-US"/>
          </a:p>
        </p:txBody>
      </p:sp>
      <p:sp>
        <p:nvSpPr>
          <p:cNvPr id="3" name="Date Placeholder 2"/>
          <p:cNvSpPr>
            <a:spLocks noGrp="1"/>
          </p:cNvSpPr>
          <p:nvPr>
            <p:ph type="dt" sz="quarter" idx="1"/>
          </p:nvPr>
        </p:nvSpPr>
        <p:spPr>
          <a:xfrm>
            <a:off x="3956551" y="0"/>
            <a:ext cx="3026833" cy="465797"/>
          </a:xfrm>
          <a:prstGeom prst="rect">
            <a:avLst/>
          </a:prstGeom>
        </p:spPr>
        <p:txBody>
          <a:bodyPr vert="horz" lIns="92885" tIns="46442" rIns="92885" bIns="46442" rtlCol="0"/>
          <a:lstStyle>
            <a:lvl1pPr algn="r">
              <a:defRPr sz="1200"/>
            </a:lvl1pPr>
          </a:lstStyle>
          <a:p>
            <a:fld id="{9266523C-5B6B-4917-ACBD-5B142FA87CB1}" type="datetimeFigureOut">
              <a:rPr lang="en-US" smtClean="0"/>
              <a:t>3/13/2024</a:t>
            </a:fld>
            <a:endParaRPr lang="en-US"/>
          </a:p>
        </p:txBody>
      </p:sp>
      <p:sp>
        <p:nvSpPr>
          <p:cNvPr id="4" name="Footer Placeholder 3"/>
          <p:cNvSpPr>
            <a:spLocks noGrp="1"/>
          </p:cNvSpPr>
          <p:nvPr>
            <p:ph type="ftr" sz="quarter" idx="2"/>
          </p:nvPr>
        </p:nvSpPr>
        <p:spPr>
          <a:xfrm>
            <a:off x="1" y="8817904"/>
            <a:ext cx="3026833" cy="465796"/>
          </a:xfrm>
          <a:prstGeom prst="rect">
            <a:avLst/>
          </a:prstGeom>
        </p:spPr>
        <p:txBody>
          <a:bodyPr vert="horz" lIns="92885" tIns="46442" rIns="92885" bIns="46442" rtlCol="0" anchor="b"/>
          <a:lstStyle>
            <a:lvl1pPr algn="l">
              <a:defRPr sz="1200"/>
            </a:lvl1pPr>
          </a:lstStyle>
          <a:p>
            <a:endParaRPr lang="en-US"/>
          </a:p>
        </p:txBody>
      </p:sp>
      <p:sp>
        <p:nvSpPr>
          <p:cNvPr id="5" name="Slide Number Placeholder 4"/>
          <p:cNvSpPr>
            <a:spLocks noGrp="1"/>
          </p:cNvSpPr>
          <p:nvPr>
            <p:ph type="sldNum" sz="quarter" idx="3"/>
          </p:nvPr>
        </p:nvSpPr>
        <p:spPr>
          <a:xfrm>
            <a:off x="3956551" y="8817904"/>
            <a:ext cx="3026833" cy="465796"/>
          </a:xfrm>
          <a:prstGeom prst="rect">
            <a:avLst/>
          </a:prstGeom>
        </p:spPr>
        <p:txBody>
          <a:bodyPr vert="horz" lIns="92885" tIns="46442" rIns="92885" bIns="46442" rtlCol="0" anchor="b"/>
          <a:lstStyle>
            <a:lvl1pPr algn="r">
              <a:defRPr sz="1200"/>
            </a:lvl1pPr>
          </a:lstStyle>
          <a:p>
            <a:fld id="{286E483F-EE9B-47DE-BF88-0FBE1DB689F5}" type="slidenum">
              <a:rPr lang="en-US" smtClean="0"/>
              <a:t>‹#›</a:t>
            </a:fld>
            <a:endParaRPr lang="en-US"/>
          </a:p>
        </p:txBody>
      </p:sp>
    </p:spTree>
    <p:extLst>
      <p:ext uri="{BB962C8B-B14F-4D97-AF65-F5344CB8AC3E}">
        <p14:creationId xmlns:p14="http://schemas.microsoft.com/office/powerpoint/2010/main" val="3347129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363" cy="4657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1" y="0"/>
            <a:ext cx="3027363" cy="465775"/>
          </a:xfrm>
          <a:prstGeom prst="rect">
            <a:avLst/>
          </a:prstGeom>
        </p:spPr>
        <p:txBody>
          <a:bodyPr vert="horz" lIns="91440" tIns="45720" rIns="91440" bIns="45720" rtlCol="0"/>
          <a:lstStyle>
            <a:lvl1pPr algn="r">
              <a:defRPr sz="1200"/>
            </a:lvl1pPr>
          </a:lstStyle>
          <a:p>
            <a:fld id="{6A86A943-E7A8-4501-B3C0-A6D88030B484}" type="datetimeFigureOut">
              <a:rPr lang="en-US" smtClean="0"/>
              <a:t>3/13/2024</a:t>
            </a:fld>
            <a:endParaRPr lang="en-US"/>
          </a:p>
        </p:txBody>
      </p:sp>
      <p:sp>
        <p:nvSpPr>
          <p:cNvPr id="4" name="Slide Image Placeholder 3"/>
          <p:cNvSpPr>
            <a:spLocks noGrp="1" noRot="1" noChangeAspect="1"/>
          </p:cNvSpPr>
          <p:nvPr>
            <p:ph type="sldImg" idx="2"/>
          </p:nvPr>
        </p:nvSpPr>
        <p:spPr>
          <a:xfrm>
            <a:off x="708025" y="1160463"/>
            <a:ext cx="5568950" cy="3133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68576"/>
            <a:ext cx="5588000" cy="3654662"/>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 y="8817926"/>
            <a:ext cx="3027363" cy="46577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1" y="8817926"/>
            <a:ext cx="3027363" cy="465774"/>
          </a:xfrm>
          <a:prstGeom prst="rect">
            <a:avLst/>
          </a:prstGeom>
        </p:spPr>
        <p:txBody>
          <a:bodyPr vert="horz" lIns="91440" tIns="45720" rIns="91440" bIns="45720" rtlCol="0" anchor="b"/>
          <a:lstStyle>
            <a:lvl1pPr algn="r">
              <a:defRPr sz="1200"/>
            </a:lvl1pPr>
          </a:lstStyle>
          <a:p>
            <a:fld id="{959E779C-9ADE-44A1-8072-EF7F172A3590}" type="slidenum">
              <a:rPr lang="en-US" smtClean="0"/>
              <a:t>‹#›</a:t>
            </a:fld>
            <a:endParaRPr lang="en-US"/>
          </a:p>
        </p:txBody>
      </p:sp>
    </p:spTree>
    <p:extLst>
      <p:ext uri="{BB962C8B-B14F-4D97-AF65-F5344CB8AC3E}">
        <p14:creationId xmlns:p14="http://schemas.microsoft.com/office/powerpoint/2010/main" val="3894179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3" Type="http://schemas.openxmlformats.org/officeDocument/2006/relationships/hyperlink" Target="https://bit.ly/3jjY56R" TargetMode="External"/><Relationship Id="rId2" Type="http://schemas.openxmlformats.org/officeDocument/2006/relationships/slide" Target="../slides/slide42.xml"/><Relationship Id="rId1" Type="http://schemas.openxmlformats.org/officeDocument/2006/relationships/notesMaster" Target="../notesMasters/notesMaster1.xml"/><Relationship Id="rId5" Type="http://schemas.openxmlformats.org/officeDocument/2006/relationships/hyperlink" Target="https://bit.ly/2S9nRyS" TargetMode="External"/><Relationship Id="rId4" Type="http://schemas.openxmlformats.org/officeDocument/2006/relationships/hyperlink" Target="https://bit.ly/3jiYLJA" TargetMode="Externa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3" Type="http://schemas.openxmlformats.org/officeDocument/2006/relationships/hyperlink" Target="mailto:ELSBgrant@cde.ca.gov"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Jennifer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Good morning.</a:t>
            </a:r>
            <a:r>
              <a:rPr lang="en-US" baseline="0" dirty="0">
                <a:latin typeface="Arial" panose="020B0604020202020204" pitchFamily="34" charset="0"/>
                <a:cs typeface="Arial" panose="020B0604020202020204" pitchFamily="34" charset="0"/>
              </a:rPr>
              <a:t> Thank you for joining us for the presentation of the </a:t>
            </a:r>
            <a:r>
              <a:rPr lang="en-US" dirty="0">
                <a:latin typeface="Arial" panose="020B0604020202020204" pitchFamily="34" charset="0"/>
                <a:cs typeface="Arial" panose="020B0604020202020204" pitchFamily="34" charset="0"/>
              </a:rPr>
              <a:t>Early Literacy Support Block Grant Request for Applications: expert lead in literacy</a:t>
            </a:r>
            <a:r>
              <a:rPr lang="en-US" baseline="0"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a:r>
            <a:endParaRPr lang="en-US" baseline="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959E779C-9ADE-44A1-8072-EF7F172A3590}" type="slidenum">
              <a:rPr lang="en-US" smtClean="0"/>
              <a:t>1</a:t>
            </a:fld>
            <a:endParaRPr lang="en-US"/>
          </a:p>
        </p:txBody>
      </p:sp>
    </p:spTree>
    <p:extLst>
      <p:ext uri="{BB962C8B-B14F-4D97-AF65-F5344CB8AC3E}">
        <p14:creationId xmlns:p14="http://schemas.microsoft.com/office/powerpoint/2010/main" val="179517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rPr>
              <a:t>Hector</a:t>
            </a:r>
          </a:p>
          <a:p>
            <a:endParaRPr lang="en-US" sz="1200" kern="1200" dirty="0">
              <a:solidFill>
                <a:schemeClr val="tx1"/>
              </a:solidFill>
              <a:effectLst/>
            </a:endParaRPr>
          </a:p>
          <a:p>
            <a:r>
              <a:rPr lang="en-US" sz="1200" kern="1200" dirty="0">
                <a:solidFill>
                  <a:schemeClr val="tx1"/>
                </a:solidFill>
                <a:effectLst/>
              </a:rPr>
              <a:t>The ELSB expert lead in literacy grant will fund one successful applicant a total of $3 million. The grant period is from December 1, 2020</a:t>
            </a:r>
            <a:r>
              <a:rPr lang="en-US" dirty="0"/>
              <a:t>,</a:t>
            </a:r>
            <a:r>
              <a:rPr lang="en-US" sz="1200" kern="1200" dirty="0">
                <a:solidFill>
                  <a:schemeClr val="tx1"/>
                </a:solidFill>
                <a:effectLst/>
              </a:rPr>
              <a:t> to June 30, 2023. Applications are due on October 23, 2020, before 4:00 p.m.</a:t>
            </a:r>
            <a:r>
              <a:rPr lang="en-US" dirty="0"/>
              <a:t> </a:t>
            </a:r>
            <a:endParaRPr lang="en-US" sz="1200" kern="1200" dirty="0">
              <a:solidFill>
                <a:schemeClr val="tx1"/>
              </a:solidFill>
              <a:effectLst/>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10</a:t>
            </a:fld>
            <a:endParaRPr lang="en-US"/>
          </a:p>
        </p:txBody>
      </p:sp>
    </p:spTree>
    <p:extLst>
      <p:ext uri="{BB962C8B-B14F-4D97-AF65-F5344CB8AC3E}">
        <p14:creationId xmlns:p14="http://schemas.microsoft.com/office/powerpoint/2010/main" val="2233384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rPr>
              <a:t>Hector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rPr>
              <a:t>The lead applicant must be a COE. The COE may partner as a consortium with other LEAs, institutions of higher education (IHEs), or nonprofit organization</a:t>
            </a:r>
            <a:r>
              <a:rPr lang="en-US" sz="1200" kern="1200" baseline="0" dirty="0">
                <a:solidFill>
                  <a:schemeClr val="tx1"/>
                </a:solidFill>
                <a:effectLst/>
              </a:rPr>
              <a:t> </a:t>
            </a:r>
            <a:r>
              <a:rPr lang="en-US" sz="1200" kern="1200" dirty="0">
                <a:solidFill>
                  <a:schemeClr val="tx1"/>
                </a:solidFill>
                <a:effectLst/>
              </a:rPr>
              <a:t>educational services providers.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lvl="0">
              <a:defRPr/>
            </a:pPr>
            <a:r>
              <a:rPr lang="en-US" dirty="0"/>
              <a:t>If a consortium, the lead applicant must submit the application.</a:t>
            </a:r>
            <a:endParaRPr lang="en-US" sz="1200" kern="1200" dirty="0">
              <a:solidFill>
                <a:schemeClr val="tx1"/>
              </a:solidFill>
              <a:effectLst/>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11</a:t>
            </a:fld>
            <a:endParaRPr lang="en-US"/>
          </a:p>
        </p:txBody>
      </p:sp>
    </p:spTree>
    <p:extLst>
      <p:ext uri="{BB962C8B-B14F-4D97-AF65-F5344CB8AC3E}">
        <p14:creationId xmlns:p14="http://schemas.microsoft.com/office/powerpoint/2010/main" val="2167876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a:spcBef>
                <a:spcPts val="0"/>
              </a:spcBef>
              <a:spcAft>
                <a:spcPts val="1200"/>
              </a:spcAft>
            </a:pPr>
            <a:r>
              <a:rPr lang="en-US" dirty="0">
                <a:effectLst/>
                <a:latin typeface="Arial" panose="020B0604020202020204" pitchFamily="34" charset="0"/>
                <a:ea typeface="Calibri" panose="020F0502020204030204" pitchFamily="34" charset="0"/>
                <a:cs typeface="Arial" panose="020B0604020202020204" pitchFamily="34" charset="0"/>
              </a:rPr>
              <a:t>Hector</a:t>
            </a:r>
          </a:p>
          <a:p>
            <a:pPr marL="228600" marR="0">
              <a:spcBef>
                <a:spcPts val="0"/>
              </a:spcBef>
              <a:spcAft>
                <a:spcPts val="1200"/>
              </a:spcAft>
            </a:pPr>
            <a:r>
              <a:rPr lang="en-US" dirty="0">
                <a:effectLst/>
                <a:latin typeface="Arial" panose="020B0604020202020204" pitchFamily="34" charset="0"/>
                <a:ea typeface="Calibri" panose="020F0502020204030204" pitchFamily="34" charset="0"/>
                <a:cs typeface="Arial" panose="020B0604020202020204" pitchFamily="34" charset="0"/>
              </a:rPr>
              <a:t>Successful applicants will demonstrate substantive expertise and documented experience in facilitating PL and coaching that is rooted in student and educator needs; grounded in cycles of inquiry; designed and structured to be ongoing, intensive, and embedded in practice; and focused on deepening content expertise and pedagogy, and addressing issues of equity in literacy instruction for diverse student populations. </a:t>
            </a:r>
            <a:endParaRPr lang="en-US" dirty="0">
              <a:solidFill>
                <a:srgbClr val="333333"/>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12</a:t>
            </a:fld>
            <a:endParaRPr lang="en-US"/>
          </a:p>
        </p:txBody>
      </p:sp>
    </p:spTree>
    <p:extLst>
      <p:ext uri="{BB962C8B-B14F-4D97-AF65-F5344CB8AC3E}">
        <p14:creationId xmlns:p14="http://schemas.microsoft.com/office/powerpoint/2010/main" val="8360072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a:spcBef>
                <a:spcPts val="0"/>
              </a:spcBef>
              <a:spcAft>
                <a:spcPts val="1200"/>
              </a:spcAft>
            </a:pPr>
            <a:r>
              <a:rPr lang="en-US" dirty="0">
                <a:latin typeface="Arial" panose="020B0604020202020204" pitchFamily="34" charset="0"/>
                <a:ea typeface="Calibri" panose="020F0502020204030204" pitchFamily="34" charset="0"/>
                <a:cs typeface="Times New Roman" panose="02020603050405020304" pitchFamily="18" charset="0"/>
              </a:rPr>
              <a:t>Hector</a:t>
            </a:r>
          </a:p>
          <a:p>
            <a:pPr marL="228600" marR="0">
              <a:spcBef>
                <a:spcPts val="0"/>
              </a:spcBef>
              <a:spcAft>
                <a:spcPts val="1200"/>
              </a:spcAft>
            </a:pPr>
            <a:r>
              <a:rPr lang="en-US" dirty="0">
                <a:latin typeface="Arial" panose="020B0604020202020204" pitchFamily="34" charset="0"/>
                <a:ea typeface="Calibri" panose="020F0502020204030204" pitchFamily="34" charset="0"/>
                <a:cs typeface="Times New Roman" panose="02020603050405020304" pitchFamily="18" charset="0"/>
              </a:rPr>
              <a:t>The grantee will collaboratively work with the Statewide </a:t>
            </a:r>
            <a:r>
              <a:rPr lang="en-US" dirty="0" err="1">
                <a:latin typeface="Arial" panose="020B0604020202020204" pitchFamily="34" charset="0"/>
                <a:ea typeface="Calibri" panose="020F0502020204030204" pitchFamily="34" charset="0"/>
                <a:cs typeface="Times New Roman" panose="02020603050405020304" pitchFamily="18" charset="0"/>
              </a:rPr>
              <a:t>SoS</a:t>
            </a:r>
            <a:r>
              <a:rPr lang="en-US" dirty="0">
                <a:latin typeface="Arial" panose="020B0604020202020204" pitchFamily="34" charset="0"/>
                <a:ea typeface="Calibri" panose="020F0502020204030204" pitchFamily="34" charset="0"/>
                <a:cs typeface="Times New Roman" panose="02020603050405020304" pitchFamily="18" charset="0"/>
              </a:rPr>
              <a:t> to build the capacity of LEAs across the state to implement effective literacy instruction and support programs at their schools. Applicants should describe their capacity to support the following: </a:t>
            </a:r>
          </a:p>
          <a:p>
            <a:pPr marL="800100" marR="0" lvl="1" indent="-342900" fontAlgn="base">
              <a:spcBef>
                <a:spcPts val="0"/>
              </a:spcBef>
              <a:spcAft>
                <a:spcPts val="1200"/>
              </a:spcAft>
              <a:buFont typeface="Symbol" panose="05050102010706020507" pitchFamily="18" charset="2"/>
              <a:buChar char=""/>
            </a:pPr>
            <a:r>
              <a:rPr lang="en-US" dirty="0">
                <a:solidFill>
                  <a:srgbClr val="333333"/>
                </a:solidFill>
                <a:latin typeface="Arial" panose="020B0604020202020204" pitchFamily="34" charset="0"/>
                <a:ea typeface="Times New Roman" panose="02020603050405020304" pitchFamily="18" charset="0"/>
                <a:cs typeface="Arial" panose="020B0604020202020204" pitchFamily="34" charset="0"/>
              </a:rPr>
              <a:t>The development and implementation of literacy instruction and support programs, particularly focused on literacy in early grades.</a:t>
            </a:r>
            <a:endParaRPr lang="en-US" dirty="0">
              <a:latin typeface="Arial" panose="020B0604020202020204" pitchFamily="34" charset="0"/>
              <a:ea typeface="Calibri" panose="020F0502020204030204" pitchFamily="34" charset="0"/>
              <a:cs typeface="Times New Roman" panose="02020603050405020304" pitchFamily="18" charset="0"/>
            </a:endParaRPr>
          </a:p>
          <a:p>
            <a:pPr marL="800100" marR="0" lvl="1" indent="-342900" fontAlgn="base">
              <a:spcBef>
                <a:spcPts val="0"/>
              </a:spcBef>
              <a:spcAft>
                <a:spcPts val="1200"/>
              </a:spcAft>
              <a:buFont typeface="Symbol" panose="05050102010706020507" pitchFamily="18" charset="2"/>
              <a:buChar char=""/>
            </a:pPr>
            <a:r>
              <a:rPr lang="en-US" dirty="0">
                <a:solidFill>
                  <a:srgbClr val="333333"/>
                </a:solidFill>
                <a:latin typeface="Arial" panose="020B0604020202020204" pitchFamily="34" charset="0"/>
                <a:ea typeface="Times New Roman" panose="02020603050405020304" pitchFamily="18" charset="0"/>
                <a:cs typeface="Arial" panose="020B0604020202020204" pitchFamily="34" charset="0"/>
              </a:rPr>
              <a:t>The ability to support other LEAs and their schools in implementing literacy instruction and support programs, particularly focused on literacy in early grades.</a:t>
            </a:r>
            <a:endParaRPr lang="en-US" dirty="0">
              <a:latin typeface="Arial" panose="020B0604020202020204" pitchFamily="34" charset="0"/>
              <a:ea typeface="Calibri" panose="020F0502020204030204" pitchFamily="34" charset="0"/>
              <a:cs typeface="Times New Roman" panose="02020603050405020304" pitchFamily="18" charset="0"/>
            </a:endParaRPr>
          </a:p>
          <a:p>
            <a:pPr marL="800100" marR="0" lvl="1" indent="-342900" fontAlgn="base">
              <a:spcBef>
                <a:spcPts val="0"/>
              </a:spcBef>
              <a:spcAft>
                <a:spcPts val="1200"/>
              </a:spcAft>
              <a:buFont typeface="Symbol" panose="05050102010706020507" pitchFamily="18" charset="2"/>
              <a:buChar char=""/>
            </a:pPr>
            <a:r>
              <a:rPr lang="en-US" dirty="0">
                <a:solidFill>
                  <a:srgbClr val="333333"/>
                </a:solidFill>
                <a:latin typeface="Arial" panose="020B0604020202020204" pitchFamily="34" charset="0"/>
                <a:ea typeface="Times New Roman" panose="02020603050405020304" pitchFamily="18" charset="0"/>
                <a:cs typeface="Arial" panose="020B0604020202020204" pitchFamily="34" charset="0"/>
              </a:rPr>
              <a:t>The four categories of programs and services specified in SB 98, Section 113(e)</a:t>
            </a:r>
          </a:p>
          <a:p>
            <a:pPr lvl="0" fontAlgn="base">
              <a:spcAft>
                <a:spcPts val="1200"/>
              </a:spcAft>
            </a:pPr>
            <a:r>
              <a:rPr lang="en-US" dirty="0">
                <a:solidFill>
                  <a:srgbClr val="333333"/>
                </a:solidFill>
                <a:latin typeface="Arial" panose="020B0604020202020204" pitchFamily="34" charset="0"/>
                <a:ea typeface="Calibri" panose="020F0502020204030204" pitchFamily="34" charset="0"/>
                <a:cs typeface="Times New Roman" panose="02020603050405020304" pitchFamily="18" charset="0"/>
              </a:rPr>
              <a:t>Next, I will hand it over to Julia, who will go over the four categories.</a:t>
            </a:r>
            <a:endParaRPr lang="en-US" dirty="0">
              <a:solidFill>
                <a:srgbClr val="333333"/>
              </a:solidFill>
              <a:latin typeface="Arial" panose="020B060402020202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959E779C-9ADE-44A1-8072-EF7F172A3590}" type="slidenum">
              <a:rPr lang="en-US" smtClean="0"/>
              <a:t>13</a:t>
            </a:fld>
            <a:endParaRPr lang="en-US"/>
          </a:p>
        </p:txBody>
      </p:sp>
    </p:spTree>
    <p:extLst>
      <p:ext uri="{BB962C8B-B14F-4D97-AF65-F5344CB8AC3E}">
        <p14:creationId xmlns:p14="http://schemas.microsoft.com/office/powerpoint/2010/main" val="29550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Julia</a:t>
            </a:r>
          </a:p>
          <a:p>
            <a:endParaRPr lang="en-US" dirty="0"/>
          </a:p>
          <a:p>
            <a:r>
              <a:rPr lang="en-US" dirty="0"/>
              <a:t>Category 1 includes: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sz="1200" dirty="0"/>
              <a:t>Hiring of literacy coaches or instructional aides to provide support to struggling pupils, including, among others, bilingual reading specialists to support English learner programs.</a:t>
            </a:r>
          </a:p>
          <a:p>
            <a:pPr marL="0" indent="0">
              <a:buFont typeface="Arial" panose="020B0604020202020204" pitchFamily="34" charset="0"/>
              <a:buNone/>
            </a:pPr>
            <a:endParaRPr lang="en-US" sz="1200" dirty="0"/>
          </a:p>
          <a:p>
            <a:pPr marL="171450" indent="-171450">
              <a:buFont typeface="Arial" panose="020B0604020202020204" pitchFamily="34" charset="0"/>
              <a:buChar char="•"/>
            </a:pPr>
            <a:r>
              <a:rPr lang="en-US" sz="1200" dirty="0"/>
              <a:t>Development of strategies to provide culturally responsive curriculum and instruction.</a:t>
            </a:r>
          </a:p>
          <a:p>
            <a:pPr marL="0" indent="0">
              <a:buFont typeface="Arial" panose="020B0604020202020204" pitchFamily="34" charset="0"/>
              <a:buNone/>
            </a:pPr>
            <a:endParaRPr lang="en-US" sz="1200" dirty="0"/>
          </a:p>
          <a:p>
            <a:pPr marL="171450" indent="-171450">
              <a:buFont typeface="Arial" panose="020B0604020202020204" pitchFamily="34" charset="0"/>
              <a:buChar char="•"/>
            </a:pPr>
            <a:r>
              <a:rPr lang="en-US" sz="1200" dirty="0"/>
              <a:t>Evidence-based professional development for teachers, instructional aides, and school leaders regarding literacy instruction and literacy achievement and the use of data to help identify and support struggling pupils.</a:t>
            </a:r>
          </a:p>
          <a:p>
            <a:pPr marL="0" indent="0">
              <a:buFont typeface="Arial" panose="020B0604020202020204" pitchFamily="34" charset="0"/>
              <a:buNone/>
            </a:pPr>
            <a:endParaRPr lang="en-US" sz="1200" dirty="0"/>
          </a:p>
          <a:p>
            <a:pPr marL="171450" indent="-171450">
              <a:buFont typeface="Arial" panose="020B0604020202020204" pitchFamily="34" charset="0"/>
              <a:buChar char="•"/>
            </a:pPr>
            <a:r>
              <a:rPr lang="en-US" sz="1200" dirty="0"/>
              <a:t>PL for teachers and school leaders regarding implementation of the ELA/ELD Framework and the use of data to support effective instruction.</a:t>
            </a: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14</a:t>
            </a:fld>
            <a:endParaRPr lang="en-US"/>
          </a:p>
        </p:txBody>
      </p:sp>
    </p:spTree>
    <p:extLst>
      <p:ext uri="{BB962C8B-B14F-4D97-AF65-F5344CB8AC3E}">
        <p14:creationId xmlns:p14="http://schemas.microsoft.com/office/powerpoint/2010/main" val="17032641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Julia</a:t>
            </a:r>
          </a:p>
          <a:p>
            <a:endParaRPr lang="en-US" dirty="0"/>
          </a:p>
          <a:p>
            <a:r>
              <a:rPr lang="en-US" dirty="0"/>
              <a:t>Category 2 includes:</a:t>
            </a:r>
          </a:p>
          <a:p>
            <a:endParaRPr lang="en-US" dirty="0"/>
          </a:p>
          <a:p>
            <a:pPr marL="171450" indent="-171450">
              <a:buFont typeface="Arial" panose="020B0604020202020204" pitchFamily="34" charset="0"/>
              <a:buChar char="•"/>
            </a:pPr>
            <a:r>
              <a:rPr lang="en-US" dirty="0"/>
              <a:t>Purchase of literacy curriculum resources and instructional materials aligned with the ELA content standards and the ELA/ELD framework, but only if the literacy</a:t>
            </a:r>
            <a:r>
              <a:rPr lang="en-US" baseline="0" dirty="0"/>
              <a:t> p</a:t>
            </a:r>
            <a:r>
              <a:rPr lang="en-US" dirty="0"/>
              <a:t>lan also includes PL for staff on effective use of these materials.</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Purchase of diagnostic assessment instruments to help assess pupil needs and progress and training for school staff regarding the use of those assessment instruments.</a:t>
            </a: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15</a:t>
            </a:fld>
            <a:endParaRPr lang="en-US"/>
          </a:p>
        </p:txBody>
      </p:sp>
    </p:spTree>
    <p:extLst>
      <p:ext uri="{BB962C8B-B14F-4D97-AF65-F5344CB8AC3E}">
        <p14:creationId xmlns:p14="http://schemas.microsoft.com/office/powerpoint/2010/main" val="35926725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Julia</a:t>
            </a:r>
          </a:p>
          <a:p>
            <a:endParaRPr lang="en-US" dirty="0"/>
          </a:p>
          <a:p>
            <a:r>
              <a:rPr lang="en-US" dirty="0"/>
              <a:t>Category 3 includes:</a:t>
            </a:r>
          </a:p>
          <a:p>
            <a:endParaRPr lang="en-US" dirty="0"/>
          </a:p>
          <a:p>
            <a:pPr marL="171450" indent="-171450">
              <a:buFont typeface="Arial" panose="020B0604020202020204" pitchFamily="34" charset="0"/>
              <a:buChar char="•"/>
            </a:pPr>
            <a:r>
              <a:rPr lang="en-US" sz="1200" dirty="0"/>
              <a:t>Expanded learning programs, such as before- and after-school programs or summer school, to improve pupils’ access to literacy instruction.</a:t>
            </a:r>
          </a:p>
          <a:p>
            <a:pPr marL="171450" indent="-171450">
              <a:buFont typeface="Arial" panose="020B0604020202020204" pitchFamily="34" charset="0"/>
              <a:buChar char="•"/>
            </a:pPr>
            <a:r>
              <a:rPr lang="en-US" sz="1200" dirty="0"/>
              <a:t>Extended school day to enable implementation of breakfast in the classroom or library models to support expanded literacy instruction.</a:t>
            </a:r>
          </a:p>
          <a:p>
            <a:pPr marL="171450" indent="-171450">
              <a:buFont typeface="Arial" panose="020B0604020202020204" pitchFamily="34" charset="0"/>
              <a:buChar char="•"/>
            </a:pPr>
            <a:r>
              <a:rPr lang="en-US" sz="1200" dirty="0"/>
              <a:t>Strategies to improve school climate, pupil connectedness, and attendance and to reduce exclusionary discipline practices, including in-school suspensions that may limit a pupil’s time in school.</a:t>
            </a:r>
          </a:p>
          <a:p>
            <a:pPr marL="171450" indent="-171450">
              <a:buFont typeface="Arial" panose="020B0604020202020204" pitchFamily="34" charset="0"/>
              <a:buChar char="•"/>
            </a:pPr>
            <a:r>
              <a:rPr lang="en-US" sz="1200" dirty="0"/>
              <a:t>Strategies to implement research-based social-emotional learning approaches, including restorative justice.</a:t>
            </a:r>
          </a:p>
          <a:p>
            <a:pPr marL="171450" indent="-171450">
              <a:buFont typeface="Arial" panose="020B0604020202020204" pitchFamily="34" charset="0"/>
              <a:buChar char="•"/>
            </a:pPr>
            <a:r>
              <a:rPr lang="en-US" sz="1200" dirty="0"/>
              <a:t>Expanded access to the school library.</a:t>
            </a: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16</a:t>
            </a:fld>
            <a:endParaRPr lang="en-US"/>
          </a:p>
        </p:txBody>
      </p:sp>
    </p:spTree>
    <p:extLst>
      <p:ext uri="{BB962C8B-B14F-4D97-AF65-F5344CB8AC3E}">
        <p14:creationId xmlns:p14="http://schemas.microsoft.com/office/powerpoint/2010/main" val="3336852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Julia</a:t>
            </a:r>
          </a:p>
          <a:p>
            <a:endParaRPr lang="en-US" dirty="0"/>
          </a:p>
          <a:p>
            <a:r>
              <a:rPr lang="en-US" dirty="0"/>
              <a:t>Category 4 includes:</a:t>
            </a:r>
          </a:p>
          <a:p>
            <a:endParaRPr lang="en-US" dirty="0"/>
          </a:p>
          <a:p>
            <a:pPr marL="171450" indent="-171450">
              <a:buFont typeface="Arial" panose="020B0604020202020204" pitchFamily="34" charset="0"/>
              <a:buChar char="•"/>
            </a:pPr>
            <a:r>
              <a:rPr lang="en-US" sz="1200" dirty="0"/>
              <a:t>Development of trauma-informed practices and supports for pupils and families.</a:t>
            </a:r>
          </a:p>
          <a:p>
            <a:pPr marL="171450" indent="-171450">
              <a:buFont typeface="Arial" panose="020B0604020202020204" pitchFamily="34" charset="0"/>
              <a:buChar char="•"/>
            </a:pPr>
            <a:r>
              <a:rPr lang="en-US" sz="1200" dirty="0"/>
              <a:t>Provision of mental health resources to support pupil learning.</a:t>
            </a:r>
          </a:p>
          <a:p>
            <a:pPr marL="171450" indent="-171450">
              <a:buFont typeface="Arial" panose="020B0604020202020204" pitchFamily="34" charset="0"/>
              <a:buChar char="•"/>
            </a:pPr>
            <a:r>
              <a:rPr lang="en-US" sz="1200" dirty="0"/>
              <a:t>Strategies to implement Multi-tiered Systems of Support and the response to intervention approach.</a:t>
            </a:r>
          </a:p>
          <a:p>
            <a:pPr marL="171450" indent="-171450">
              <a:buFont typeface="Arial" panose="020B0604020202020204" pitchFamily="34" charset="0"/>
              <a:buChar char="•"/>
            </a:pPr>
            <a:r>
              <a:rPr lang="en-US" sz="1200" dirty="0"/>
              <a:t>Development of literacy training and education for parents to help develop a supportive literacy environment in the home.</a:t>
            </a:r>
          </a:p>
          <a:p>
            <a:pPr marL="171450" indent="-171450">
              <a:buFont typeface="Arial" panose="020B0604020202020204" pitchFamily="34" charset="0"/>
              <a:buChar char="•"/>
            </a:pPr>
            <a:r>
              <a:rPr lang="en-US" sz="1200" dirty="0"/>
              <a:t>Strategies to improve parent and community engagement and to improve communication with parents regarding how to address pupils’ literacy needs.</a:t>
            </a: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17</a:t>
            </a:fld>
            <a:endParaRPr lang="en-US"/>
          </a:p>
        </p:txBody>
      </p:sp>
    </p:spTree>
    <p:extLst>
      <p:ext uri="{BB962C8B-B14F-4D97-AF65-F5344CB8AC3E}">
        <p14:creationId xmlns:p14="http://schemas.microsoft.com/office/powerpoint/2010/main" val="21307878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Julia</a:t>
            </a:r>
          </a:p>
          <a:p>
            <a:endParaRPr lang="en-US" dirty="0"/>
          </a:p>
          <a:p>
            <a:r>
              <a:rPr lang="en-US" dirty="0"/>
              <a:t>Allowable costs for the expert lead in literacy include entering into subcontracts with one or more LEAs, IHEs, or a not-for-profit educational service providers.</a:t>
            </a:r>
          </a:p>
          <a:p>
            <a:endParaRPr lang="en-US" dirty="0"/>
          </a:p>
          <a:p>
            <a:r>
              <a:rPr lang="en-US" dirty="0"/>
              <a:t>All expenditures must contribute to the goals and objectives outlined in the RFA.</a:t>
            </a:r>
          </a:p>
        </p:txBody>
      </p:sp>
      <p:sp>
        <p:nvSpPr>
          <p:cNvPr id="4" name="Slide Number Placeholder 3"/>
          <p:cNvSpPr>
            <a:spLocks noGrp="1"/>
          </p:cNvSpPr>
          <p:nvPr>
            <p:ph type="sldNum" sz="quarter" idx="5"/>
          </p:nvPr>
        </p:nvSpPr>
        <p:spPr/>
        <p:txBody>
          <a:bodyPr/>
          <a:lstStyle/>
          <a:p>
            <a:fld id="{959E779C-9ADE-44A1-8072-EF7F172A3590}" type="slidenum">
              <a:rPr lang="en-US" smtClean="0"/>
              <a:t>18</a:t>
            </a:fld>
            <a:endParaRPr lang="en-US"/>
          </a:p>
        </p:txBody>
      </p:sp>
    </p:spTree>
    <p:extLst>
      <p:ext uri="{BB962C8B-B14F-4D97-AF65-F5344CB8AC3E}">
        <p14:creationId xmlns:p14="http://schemas.microsoft.com/office/powerpoint/2010/main" val="2948137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Julia</a:t>
            </a:r>
          </a:p>
          <a:p>
            <a:endParaRPr lang="en-US" dirty="0"/>
          </a:p>
          <a:p>
            <a:r>
              <a:rPr lang="en-US" dirty="0"/>
              <a:t>Non-allowable costs include:</a:t>
            </a:r>
          </a:p>
          <a:p>
            <a:endParaRPr lang="en-US" dirty="0"/>
          </a:p>
          <a:p>
            <a:pPr marL="171450" indent="-171450">
              <a:buFont typeface="Arial" panose="020B0604020202020204" pitchFamily="34" charset="0"/>
              <a:buChar char="•"/>
            </a:pPr>
            <a:r>
              <a:rPr lang="en-US" sz="1200" dirty="0"/>
              <a:t>Supplanting of existing funding and efforts</a:t>
            </a:r>
          </a:p>
          <a:p>
            <a:pPr marL="171450" indent="-171450">
              <a:buFont typeface="Arial" panose="020B0604020202020204" pitchFamily="34" charset="0"/>
              <a:buChar char="•"/>
            </a:pPr>
            <a:r>
              <a:rPr lang="en-US" sz="1200" dirty="0"/>
              <a:t>Acquisition of equipment for administrative or personal use</a:t>
            </a:r>
          </a:p>
          <a:p>
            <a:pPr marL="171450" indent="-171450">
              <a:buFont typeface="Arial" panose="020B0604020202020204" pitchFamily="34" charset="0"/>
              <a:buChar char="•"/>
            </a:pPr>
            <a:r>
              <a:rPr lang="en-US" sz="1200" dirty="0"/>
              <a:t>Acquisition of furniture, unless an integral part of an equipment workstation or to provide reasonable accommodations to students with disabilities</a:t>
            </a:r>
          </a:p>
          <a:p>
            <a:pPr marL="171450" indent="-171450">
              <a:buFont typeface="Arial" panose="020B0604020202020204" pitchFamily="34" charset="0"/>
              <a:buChar char="•"/>
            </a:pPr>
            <a:r>
              <a:rPr lang="en-US" sz="1200" dirty="0"/>
              <a:t>Food services, refreshments, banquets, meals</a:t>
            </a:r>
          </a:p>
          <a:p>
            <a:pPr marL="171450" indent="-171450">
              <a:buFont typeface="Arial" panose="020B0604020202020204" pitchFamily="34" charset="0"/>
              <a:buChar char="•"/>
            </a:pPr>
            <a:r>
              <a:rPr lang="en-US" sz="1200" dirty="0"/>
              <a:t>Purchase of space</a:t>
            </a:r>
          </a:p>
          <a:p>
            <a:pPr marL="171450" indent="-171450">
              <a:buFont typeface="Arial" panose="020B0604020202020204" pitchFamily="34" charset="0"/>
              <a:buChar char="•"/>
            </a:pPr>
            <a:r>
              <a:rPr lang="en-US" sz="1200" dirty="0"/>
              <a:t>Payment for memberships in professional organizations</a:t>
            </a:r>
          </a:p>
          <a:p>
            <a:pPr marL="171450" indent="-171450">
              <a:buFont typeface="Arial" panose="020B0604020202020204" pitchFamily="34" charset="0"/>
              <a:buChar char="•"/>
            </a:pPr>
            <a:r>
              <a:rPr lang="en-US" sz="1200" dirty="0"/>
              <a:t>Purchase of promotional favors</a:t>
            </a:r>
          </a:p>
          <a:p>
            <a:pPr marL="171450" indent="-171450">
              <a:buFont typeface="Arial" panose="020B0604020202020204" pitchFamily="34" charset="0"/>
              <a:buChar char="•"/>
            </a:pPr>
            <a:r>
              <a:rPr lang="en-US" sz="1200" dirty="0"/>
              <a:t>Subscriptions to journals or magazines</a:t>
            </a:r>
          </a:p>
          <a:p>
            <a:pPr marL="171450" indent="-171450">
              <a:buFont typeface="Arial" panose="020B0604020202020204" pitchFamily="34" charset="0"/>
              <a:buChar char="•"/>
            </a:pPr>
            <a:r>
              <a:rPr lang="en-US" sz="1200" dirty="0"/>
              <a:t>Travel outside the United States or to states included in Assembly Bill 1887’s travel prohibition list</a:t>
            </a:r>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19</a:t>
            </a:fld>
            <a:endParaRPr lang="en-US"/>
          </a:p>
        </p:txBody>
      </p:sp>
    </p:spTree>
    <p:extLst>
      <p:ext uri="{BB962C8B-B14F-4D97-AF65-F5344CB8AC3E}">
        <p14:creationId xmlns:p14="http://schemas.microsoft.com/office/powerpoint/2010/main" val="1136877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Jennifer</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This technical assistance webinar is provided by the Educator Excellence and Equity Division at the California Department of Education (CDE).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My name is Jennifer </a:t>
            </a:r>
            <a:r>
              <a:rPr lang="en-US" dirty="0" err="1">
                <a:latin typeface="Arial" panose="020B0604020202020204" pitchFamily="34" charset="0"/>
                <a:cs typeface="Arial" panose="020B0604020202020204" pitchFamily="34" charset="0"/>
              </a:rPr>
              <a:t>Howerter</a:t>
            </a:r>
            <a:r>
              <a:rPr lang="en-US" dirty="0">
                <a:latin typeface="Arial" panose="020B0604020202020204" pitchFamily="34" charset="0"/>
                <a:cs typeface="Arial" panose="020B0604020202020204" pitchFamily="34" charset="0"/>
              </a:rPr>
              <a:t>, and I am an Education Programs Consultant in the Professional Learning Innovations Office.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 will be presenting today with my colleague, Julia </a:t>
            </a:r>
            <a:r>
              <a:rPr lang="en-US" dirty="0" err="1">
                <a:latin typeface="Arial" panose="020B0604020202020204" pitchFamily="34" charset="0"/>
                <a:cs typeface="Arial" panose="020B0604020202020204" pitchFamily="34" charset="0"/>
              </a:rPr>
              <a:t>Agostinelli</a:t>
            </a:r>
            <a:r>
              <a:rPr lang="en-US" dirty="0">
                <a:latin typeface="Arial" panose="020B0604020202020204" pitchFamily="34" charset="0"/>
                <a:cs typeface="Arial" panose="020B0604020202020204" pitchFamily="34" charset="0"/>
              </a:rPr>
              <a:t>, also a consultant in the Educator Excellence and Equity Division.</a:t>
            </a:r>
          </a:p>
          <a:p>
            <a:endParaRPr lang="en-US" dirty="0"/>
          </a:p>
        </p:txBody>
      </p:sp>
      <p:sp>
        <p:nvSpPr>
          <p:cNvPr id="4" name="Slide Number Placeholder 3"/>
          <p:cNvSpPr>
            <a:spLocks noGrp="1"/>
          </p:cNvSpPr>
          <p:nvPr>
            <p:ph type="sldNum" sz="quarter" idx="10"/>
          </p:nvPr>
        </p:nvSpPr>
        <p:spPr/>
        <p:txBody>
          <a:bodyPr/>
          <a:lstStyle/>
          <a:p>
            <a:fld id="{959E779C-9ADE-44A1-8072-EF7F172A3590}" type="slidenum">
              <a:rPr lang="en-US" smtClean="0"/>
              <a:t>2</a:t>
            </a:fld>
            <a:endParaRPr lang="en-US"/>
          </a:p>
        </p:txBody>
      </p:sp>
    </p:spTree>
    <p:extLst>
      <p:ext uri="{BB962C8B-B14F-4D97-AF65-F5344CB8AC3E}">
        <p14:creationId xmlns:p14="http://schemas.microsoft.com/office/powerpoint/2010/main" val="184202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a:spcBef>
                <a:spcPts val="0"/>
              </a:spcBef>
              <a:spcAft>
                <a:spcPts val="1200"/>
              </a:spcAft>
            </a:pPr>
            <a:r>
              <a:rPr lang="en-US" dirty="0">
                <a:effectLst/>
                <a:latin typeface="Arial" panose="020B0604020202020204" pitchFamily="34" charset="0"/>
                <a:ea typeface="Calibri" panose="020F0502020204030204" pitchFamily="34" charset="0"/>
                <a:cs typeface="Times New Roman" panose="02020603050405020304" pitchFamily="18" charset="0"/>
              </a:rPr>
              <a:t>Julia</a:t>
            </a:r>
          </a:p>
          <a:p>
            <a:pPr marL="457200" marR="0">
              <a:spcBef>
                <a:spcPts val="0"/>
              </a:spcBef>
              <a:spcAft>
                <a:spcPts val="1200"/>
              </a:spcAft>
            </a:pPr>
            <a:r>
              <a:rPr lang="en-US" dirty="0">
                <a:effectLst/>
                <a:latin typeface="Arial" panose="020B0604020202020204" pitchFamily="34" charset="0"/>
                <a:ea typeface="Calibri" panose="020F0502020204030204" pitchFamily="34" charset="0"/>
                <a:cs typeface="Times New Roman" panose="02020603050405020304" pitchFamily="18" charset="0"/>
              </a:rPr>
              <a:t>An integral part of the reporting requirements is ongoing communication with the CCEE, the CDE, and other Lead Agencies in the Statewide </a:t>
            </a:r>
            <a:r>
              <a:rPr lang="en-US" dirty="0" err="1">
                <a:effectLst/>
                <a:latin typeface="Arial" panose="020B0604020202020204" pitchFamily="34" charset="0"/>
                <a:ea typeface="Calibri" panose="020F0502020204030204" pitchFamily="34" charset="0"/>
                <a:cs typeface="Times New Roman" panose="02020603050405020304" pitchFamily="18" charset="0"/>
              </a:rPr>
              <a:t>SoS</a:t>
            </a:r>
            <a:r>
              <a:rPr lang="en-US" dirty="0">
                <a:effectLst/>
                <a:latin typeface="Arial" panose="020B0604020202020204" pitchFamily="34" charset="0"/>
                <a:ea typeface="Calibri" panose="020F0502020204030204" pitchFamily="34" charset="0"/>
                <a:cs typeface="Times New Roman" panose="02020603050405020304" pitchFamily="18" charset="0"/>
              </a:rPr>
              <a:t>. The grantee will participate in regular meetings to be convened by the CCEE and the CDE. Additionally, the following regular reporting will be completed and submitted to the CDE:</a:t>
            </a:r>
          </a:p>
          <a:p>
            <a:pPr marL="571500" marR="0" lvl="2" indent="-342900">
              <a:spcBef>
                <a:spcPts val="0"/>
              </a:spcBef>
              <a:spcAft>
                <a:spcPts val="120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Times New Roman" panose="02020603050405020304" pitchFamily="18" charset="0"/>
              </a:rPr>
              <a:t>Provide a quarterly written report to the CDE demonstrating expenditures are consistent with the agreed-upon budget and</a:t>
            </a:r>
          </a:p>
          <a:p>
            <a:pPr marL="571500" marR="0" lvl="2" indent="-342900">
              <a:spcBef>
                <a:spcPts val="0"/>
              </a:spcBef>
              <a:spcAft>
                <a:spcPts val="120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Times New Roman" panose="02020603050405020304" pitchFamily="18" charset="0"/>
              </a:rPr>
              <a:t>Provide an annual report to the CDE on the achievement towards the actions and goals described, and an assessment of progress made on the metrics identified in </a:t>
            </a:r>
            <a:r>
              <a:rPr lang="en-US" dirty="0">
                <a:effectLst/>
                <a:latin typeface="Arial" panose="020B0604020202020204" pitchFamily="34" charset="0"/>
                <a:ea typeface="Calibri" panose="020F0502020204030204" pitchFamily="34" charset="0"/>
                <a:cs typeface="Arial" panose="020B0604020202020204" pitchFamily="34" charset="0"/>
              </a:rPr>
              <a:t>ELSB Grant: Expert Lead in Literacy Activities, Timeline, and Responsible Parties</a:t>
            </a:r>
            <a:r>
              <a:rPr lang="en-US" dirty="0">
                <a:effectLst/>
                <a:latin typeface="Arial" panose="020B0604020202020204" pitchFamily="34" charset="0"/>
                <a:ea typeface="Calibri" panose="020F0502020204030204" pitchFamily="34" charset="0"/>
                <a:cs typeface="Times New Roman" panose="02020603050405020304" pitchFamily="18" charset="0"/>
              </a:rPr>
              <a:t>. </a:t>
            </a: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20</a:t>
            </a:fld>
            <a:endParaRPr lang="en-US"/>
          </a:p>
        </p:txBody>
      </p:sp>
    </p:spTree>
    <p:extLst>
      <p:ext uri="{BB962C8B-B14F-4D97-AF65-F5344CB8AC3E}">
        <p14:creationId xmlns:p14="http://schemas.microsoft.com/office/powerpoint/2010/main" val="26717856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2" indent="0">
              <a:spcBef>
                <a:spcPts val="0"/>
              </a:spcBef>
              <a:spcAft>
                <a:spcPts val="1200"/>
              </a:spcAft>
              <a:buFont typeface="Symbol" panose="05050102010706020507" pitchFamily="18" charset="2"/>
              <a:buNone/>
            </a:pPr>
            <a:r>
              <a:rPr lang="en-US" dirty="0">
                <a:effectLst/>
                <a:latin typeface="Arial" panose="020B0604020202020204" pitchFamily="34" charset="0"/>
                <a:ea typeface="Calibri" panose="020F0502020204030204" pitchFamily="34" charset="0"/>
                <a:cs typeface="Times New Roman" panose="02020603050405020304" pitchFamily="18" charset="0"/>
              </a:rPr>
              <a:t>Julia</a:t>
            </a:r>
          </a:p>
          <a:p>
            <a:pPr marL="228600" marR="0" lvl="2" indent="0">
              <a:spcBef>
                <a:spcPts val="0"/>
              </a:spcBef>
              <a:spcAft>
                <a:spcPts val="1200"/>
              </a:spcAft>
              <a:buFont typeface="Symbol" panose="05050102010706020507" pitchFamily="18" charset="2"/>
              <a:buNone/>
            </a:pPr>
            <a:r>
              <a:rPr lang="en-US" dirty="0">
                <a:effectLst/>
                <a:latin typeface="Arial" panose="020B0604020202020204" pitchFamily="34" charset="0"/>
                <a:ea typeface="Calibri" panose="020F0502020204030204" pitchFamily="34" charset="0"/>
                <a:cs typeface="Times New Roman" panose="02020603050405020304" pitchFamily="18" charset="0"/>
              </a:rPr>
              <a:t>The grantee must provide a summary of activities in the annual report identifying both individual and collective contributions including, but not limited to:</a:t>
            </a:r>
          </a:p>
          <a:p>
            <a:pPr marL="571500" marR="0" lvl="2" indent="-342900">
              <a:spcBef>
                <a:spcPts val="0"/>
              </a:spcBef>
              <a:spcAft>
                <a:spcPts val="120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Times New Roman" panose="02020603050405020304" pitchFamily="18" charset="0"/>
              </a:rPr>
              <a:t>Proposed multiple measures to evaluate progress towards the program goals that evaluate the increased capacity of the grantee and partner(s) to provide quality assistance and expertise to LEAs;</a:t>
            </a:r>
          </a:p>
          <a:p>
            <a:pPr marL="571500" marR="0" lvl="2" indent="-342900">
              <a:spcBef>
                <a:spcPts val="0"/>
              </a:spcBef>
              <a:spcAft>
                <a:spcPts val="120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Times New Roman" panose="02020603050405020304" pitchFamily="18" charset="0"/>
              </a:rPr>
              <a:t>Technical assistance and PL opportunities provided to LEAs regarding the root cause analysis and needs assessment;</a:t>
            </a:r>
          </a:p>
          <a:p>
            <a:pPr marL="571500" marR="0" lvl="2" indent="-342900">
              <a:spcBef>
                <a:spcPts val="0"/>
              </a:spcBef>
              <a:spcAft>
                <a:spcPts val="120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Times New Roman" panose="02020603050405020304" pitchFamily="18" charset="0"/>
              </a:rPr>
              <a:t>Technical assistance and PL opportunities provided to LEAs regarding the Plans;</a:t>
            </a:r>
          </a:p>
          <a:p>
            <a:pPr marL="571500" marR="0" lvl="2" indent="-342900">
              <a:spcBef>
                <a:spcPts val="0"/>
              </a:spcBef>
              <a:spcAft>
                <a:spcPts val="120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Times New Roman" panose="02020603050405020304" pitchFamily="18" charset="0"/>
              </a:rPr>
              <a:t>Evidence of coordination and collaboration with other agencies of the Statewide </a:t>
            </a:r>
            <a:r>
              <a:rPr lang="en-US" dirty="0" err="1">
                <a:effectLst/>
                <a:latin typeface="Arial" panose="020B0604020202020204" pitchFamily="34" charset="0"/>
                <a:ea typeface="Calibri" panose="020F0502020204030204" pitchFamily="34" charset="0"/>
                <a:cs typeface="Times New Roman" panose="02020603050405020304" pitchFamily="18" charset="0"/>
              </a:rPr>
              <a:t>SoS</a:t>
            </a:r>
            <a:r>
              <a:rPr lang="en-US" dirty="0">
                <a:effectLst/>
                <a:latin typeface="Arial" panose="020B0604020202020204" pitchFamily="34" charset="0"/>
                <a:ea typeface="Calibri" panose="020F0502020204030204" pitchFamily="34" charset="0"/>
                <a:cs typeface="Times New Roman" panose="02020603050405020304" pitchFamily="18" charset="0"/>
              </a:rPr>
              <a:t>, including but not limited to COEs, the CCEE, the CDE, and LEAs; and</a:t>
            </a:r>
          </a:p>
          <a:p>
            <a:endParaRPr lang="en-US" dirty="0"/>
          </a:p>
        </p:txBody>
      </p:sp>
      <p:sp>
        <p:nvSpPr>
          <p:cNvPr id="4" name="Slide Number Placeholder 3"/>
          <p:cNvSpPr>
            <a:spLocks noGrp="1"/>
          </p:cNvSpPr>
          <p:nvPr>
            <p:ph type="sldNum" sz="quarter" idx="10"/>
          </p:nvPr>
        </p:nvSpPr>
        <p:spPr/>
        <p:txBody>
          <a:bodyPr/>
          <a:lstStyle/>
          <a:p>
            <a:fld id="{959E779C-9ADE-44A1-8072-EF7F172A3590}" type="slidenum">
              <a:rPr lang="en-US" smtClean="0"/>
              <a:t>21</a:t>
            </a:fld>
            <a:endParaRPr lang="en-US"/>
          </a:p>
        </p:txBody>
      </p:sp>
    </p:spTree>
    <p:extLst>
      <p:ext uri="{BB962C8B-B14F-4D97-AF65-F5344CB8AC3E}">
        <p14:creationId xmlns:p14="http://schemas.microsoft.com/office/powerpoint/2010/main" val="18106885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ea typeface="Calibri" panose="020F0502020204030204" pitchFamily="34" charset="0"/>
                <a:cs typeface="Times New Roman" panose="02020603050405020304" pitchFamily="18" charset="0"/>
              </a:rPr>
              <a:t>Julia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effectLst/>
                <a:latin typeface="Arial" panose="020B0604020202020204" pitchFamily="34" charset="0"/>
                <a:ea typeface="Calibri" panose="020F0502020204030204" pitchFamily="34" charset="0"/>
                <a:cs typeface="Times New Roman" panose="02020603050405020304" pitchFamily="18" charset="0"/>
              </a:rPr>
              <a:t>Number of activities accomplished; the impact of these activities; and the number of teachers, paraprofessionals, school leaders, school counselors, LEAs, counties, and regions impacted by these activities.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ea typeface="Calibri" panose="020F0502020204030204" pitchFamily="34" charset="0"/>
                <a:cs typeface="Times New Roman" panose="02020603050405020304" pitchFamily="18" charset="0"/>
              </a:rPr>
              <a:t>If the grantee does not provide the required reports to the CCEE and the CDE, program activities are not completed, there is a lack of participation in meetings, or there is a negative trend in the dissemination of technical assistance, funding may be halted.</a:t>
            </a:r>
          </a:p>
          <a:p>
            <a:endParaRPr lang="en-US" dirty="0"/>
          </a:p>
          <a:p>
            <a:r>
              <a:rPr lang="en-US" dirty="0"/>
              <a:t>Now I will hand it over to Jennifer, who will discuss the specific requirements for the RFA.</a:t>
            </a:r>
          </a:p>
        </p:txBody>
      </p:sp>
      <p:sp>
        <p:nvSpPr>
          <p:cNvPr id="4" name="Slide Number Placeholder 3"/>
          <p:cNvSpPr>
            <a:spLocks noGrp="1"/>
          </p:cNvSpPr>
          <p:nvPr>
            <p:ph type="sldNum" sz="quarter" idx="10"/>
          </p:nvPr>
        </p:nvSpPr>
        <p:spPr/>
        <p:txBody>
          <a:bodyPr/>
          <a:lstStyle/>
          <a:p>
            <a:fld id="{959E779C-9ADE-44A1-8072-EF7F172A3590}" type="slidenum">
              <a:rPr lang="en-US" smtClean="0"/>
              <a:t>22</a:t>
            </a:fld>
            <a:endParaRPr lang="en-US"/>
          </a:p>
        </p:txBody>
      </p:sp>
    </p:spTree>
    <p:extLst>
      <p:ext uri="{BB962C8B-B14F-4D97-AF65-F5344CB8AC3E}">
        <p14:creationId xmlns:p14="http://schemas.microsoft.com/office/powerpoint/2010/main" val="19493382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Jennifer</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The following</a:t>
            </a:r>
            <a:r>
              <a:rPr lang="en-US" baseline="0" dirty="0">
                <a:latin typeface="Arial" panose="020B0604020202020204" pitchFamily="34" charset="0"/>
                <a:cs typeface="Arial" panose="020B0604020202020204" pitchFamily="34" charset="0"/>
              </a:rPr>
              <a:t> slides address specific requirements of the ELSB: expert lead in literacy grant application.</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23</a:t>
            </a:fld>
            <a:endParaRPr lang="en-US"/>
          </a:p>
        </p:txBody>
      </p:sp>
    </p:spTree>
    <p:extLst>
      <p:ext uri="{BB962C8B-B14F-4D97-AF65-F5344CB8AC3E}">
        <p14:creationId xmlns:p14="http://schemas.microsoft.com/office/powerpoint/2010/main" val="41498798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Jennifer</a:t>
            </a:r>
          </a:p>
          <a:p>
            <a:r>
              <a:rPr lang="en-US"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US" sz="1200" dirty="0"/>
              <a:t>Complete the application electronically through the ELSB Online Application, which is available on the Request for Applications (RFA) web page. You can find this web page by going to the CDE website and searching for ELSB.</a:t>
            </a:r>
          </a:p>
          <a:p>
            <a:pPr marL="171450" indent="-171450">
              <a:buFont typeface="Arial" panose="020B0604020202020204" pitchFamily="34" charset="0"/>
              <a:buChar char="•"/>
            </a:pPr>
            <a:r>
              <a:rPr lang="en-US" sz="1200" u="none" dirty="0"/>
              <a:t>Online application instructions are included in appendix B</a:t>
            </a:r>
          </a:p>
          <a:p>
            <a:pPr marL="171450" indent="-171450">
              <a:buFont typeface="Arial" panose="020B0604020202020204" pitchFamily="34" charset="0"/>
              <a:buChar char="•"/>
            </a:pPr>
            <a:r>
              <a:rPr lang="en-US" sz="1200" u="none" dirty="0"/>
              <a:t>Respond to all prompts in each section of the narrative description.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Attach supporting evidence at  the end of the application, including Forms B, C, and D as well as CVs and/or resumes and letters of commitment, if applicable.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Submit a complete application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Provide the appropriate digital signature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Submit the application by Friday, October 23, 2020, before 4:00 p.m.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marL="0" indent="0">
              <a:buNone/>
            </a:pPr>
            <a:r>
              <a:rPr lang="en-US" sz="1200" dirty="0"/>
              <a:t>Refer to the scoring rubric (Appendix A) to understand how responses will be evaluated by the reading panel.</a:t>
            </a:r>
          </a:p>
        </p:txBody>
      </p:sp>
      <p:sp>
        <p:nvSpPr>
          <p:cNvPr id="4" name="Slide Number Placeholder 3"/>
          <p:cNvSpPr>
            <a:spLocks noGrp="1"/>
          </p:cNvSpPr>
          <p:nvPr>
            <p:ph type="sldNum" sz="quarter" idx="10"/>
          </p:nvPr>
        </p:nvSpPr>
        <p:spPr/>
        <p:txBody>
          <a:bodyPr/>
          <a:lstStyle/>
          <a:p>
            <a:fld id="{947B8990-41DF-454F-A325-72A5D5917BE1}" type="slidenum">
              <a:rPr lang="en-US" smtClean="0"/>
              <a:t>24</a:t>
            </a:fld>
            <a:endParaRPr lang="en-US"/>
          </a:p>
        </p:txBody>
      </p:sp>
    </p:spTree>
    <p:extLst>
      <p:ext uri="{BB962C8B-B14F-4D97-AF65-F5344CB8AC3E}">
        <p14:creationId xmlns:p14="http://schemas.microsoft.com/office/powerpoint/2010/main" val="20472273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Jennifer</a:t>
            </a:r>
          </a:p>
          <a:p>
            <a:r>
              <a:rPr lang="en-US" dirty="0"/>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rPr>
              <a:t>You must select the Save Responses button on the first page of the online application if you do not intend to complete the application in one session. Once you select the Save Responses button, a page will appear that asks for your email address. You will receive an email with a unique URL (web address) for entrance back into the application. Although you should receive the confirmation email, it is recommended that you copy the URL on the application page and save it. This address will allow you to return to your application.</a:t>
            </a:r>
          </a:p>
        </p:txBody>
      </p:sp>
      <p:sp>
        <p:nvSpPr>
          <p:cNvPr id="4" name="Slide Number Placeholder 3"/>
          <p:cNvSpPr>
            <a:spLocks noGrp="1"/>
          </p:cNvSpPr>
          <p:nvPr>
            <p:ph type="sldNum" sz="quarter" idx="10"/>
          </p:nvPr>
        </p:nvSpPr>
        <p:spPr/>
        <p:txBody>
          <a:bodyPr/>
          <a:lstStyle/>
          <a:p>
            <a:fld id="{947B8990-41DF-454F-A325-72A5D5917BE1}" type="slidenum">
              <a:rPr lang="en-US" smtClean="0"/>
              <a:t>25</a:t>
            </a:fld>
            <a:endParaRPr lang="en-US"/>
          </a:p>
        </p:txBody>
      </p:sp>
    </p:spTree>
    <p:extLst>
      <p:ext uri="{BB962C8B-B14F-4D97-AF65-F5344CB8AC3E}">
        <p14:creationId xmlns:p14="http://schemas.microsoft.com/office/powerpoint/2010/main" val="31720447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Jennifer</a:t>
            </a:r>
          </a:p>
          <a:p>
            <a:r>
              <a:rPr lang="en-US" dirty="0">
                <a:latin typeface="Arial" panose="020B0604020202020204" pitchFamily="34" charset="0"/>
                <a:cs typeface="Arial" panose="020B0604020202020204" pitchFamily="34" charset="0"/>
              </a:rPr>
              <a:t> </a:t>
            </a:r>
          </a:p>
          <a:p>
            <a:pPr>
              <a:spcBef>
                <a:spcPts val="0"/>
              </a:spcBef>
              <a:spcAft>
                <a:spcPts val="0"/>
              </a:spcAft>
            </a:pPr>
            <a:r>
              <a:rPr lang="en-US" sz="1200" kern="1200" dirty="0">
                <a:solidFill>
                  <a:schemeClr val="tx1"/>
                </a:solidFill>
                <a:effectLst/>
                <a:latin typeface="Arial" panose="020B0604020202020204" pitchFamily="34" charset="0"/>
                <a:ea typeface="+mn-ea"/>
                <a:cs typeface="Arial" panose="020B0604020202020204" pitchFamily="34" charset="0"/>
              </a:rPr>
              <a:t>The Application has five parts that must be addressed:</a:t>
            </a:r>
          </a:p>
          <a:p>
            <a:pPr>
              <a:spcBef>
                <a:spcPts val="0"/>
              </a:spcBef>
              <a:spcAft>
                <a:spcPts val="0"/>
              </a:spcAft>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228600" indent="-228600">
              <a:spcBef>
                <a:spcPts val="0"/>
              </a:spcBef>
              <a:spcAft>
                <a:spcPts val="0"/>
              </a:spcAft>
              <a:buFont typeface="+mj-lt"/>
              <a:buAutoNum type="arabicPeriod"/>
            </a:pPr>
            <a:r>
              <a:rPr lang="en-US" dirty="0"/>
              <a:t>Capacity and Program Facilitation</a:t>
            </a:r>
          </a:p>
          <a:p>
            <a:pPr marL="228600" indent="-228600">
              <a:spcAft>
                <a:spcPts val="1200"/>
              </a:spcAft>
              <a:buFont typeface="+mj-lt"/>
              <a:buAutoNum type="arabicPeriod"/>
            </a:pPr>
            <a:r>
              <a:rPr lang="en-US" dirty="0"/>
              <a:t>Goals and Expected Outcomes</a:t>
            </a:r>
          </a:p>
          <a:p>
            <a:pPr marL="228600" indent="-228600">
              <a:spcAft>
                <a:spcPts val="1200"/>
              </a:spcAft>
              <a:buFont typeface="+mj-lt"/>
              <a:buAutoNum type="arabicPeriod"/>
            </a:pPr>
            <a:r>
              <a:rPr lang="en-US" dirty="0"/>
              <a:t>Project Leadership</a:t>
            </a:r>
          </a:p>
          <a:p>
            <a:pPr marL="228600" indent="-228600">
              <a:spcAft>
                <a:spcPts val="1200"/>
              </a:spcAft>
              <a:buFont typeface="+mj-lt"/>
              <a:buAutoNum type="arabicPeriod"/>
            </a:pPr>
            <a:r>
              <a:rPr lang="en-US" dirty="0"/>
              <a:t>Project Staff</a:t>
            </a:r>
          </a:p>
          <a:p>
            <a:pPr marL="228600" indent="-228600">
              <a:spcAft>
                <a:spcPts val="1200"/>
              </a:spcAft>
              <a:buFont typeface="+mj-lt"/>
              <a:buAutoNum type="arabicPeriod"/>
            </a:pPr>
            <a:r>
              <a:rPr lang="en-US" dirty="0"/>
              <a:t>Budget and Cost Effectiveness</a:t>
            </a:r>
          </a:p>
          <a:p>
            <a:pPr>
              <a:spcBef>
                <a:spcPts val="0"/>
              </a:spcBef>
              <a:spcAft>
                <a:spcPts val="0"/>
              </a:spcAft>
            </a:pPr>
            <a:endParaRPr lang="en-US" sz="1200" kern="120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26</a:t>
            </a:fld>
            <a:endParaRPr lang="en-US"/>
          </a:p>
        </p:txBody>
      </p:sp>
    </p:spTree>
    <p:extLst>
      <p:ext uri="{BB962C8B-B14F-4D97-AF65-F5344CB8AC3E}">
        <p14:creationId xmlns:p14="http://schemas.microsoft.com/office/powerpoint/2010/main" val="7231646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Jennifer</a:t>
            </a:r>
          </a:p>
          <a:p>
            <a:r>
              <a:rPr lang="en-US" dirty="0">
                <a:latin typeface="Arial" panose="020B0604020202020204" pitchFamily="34" charset="0"/>
                <a:cs typeface="Arial" panose="020B0604020202020204" pitchFamily="34" charset="0"/>
              </a:rPr>
              <a:t> </a:t>
            </a:r>
          </a:p>
          <a:p>
            <a:pPr marL="0" indent="0">
              <a:spcBef>
                <a:spcPts val="0"/>
              </a:spcBef>
              <a:spcAft>
                <a:spcPts val="0"/>
              </a:spcAft>
              <a:buFont typeface="Arial" panose="020B0604020202020204" pitchFamily="34" charset="0"/>
              <a:buNone/>
            </a:pPr>
            <a:r>
              <a:rPr lang="en-US" sz="1200" kern="1200" dirty="0">
                <a:solidFill>
                  <a:schemeClr val="tx1"/>
                </a:solidFill>
                <a:effectLst/>
                <a:latin typeface="Arial" panose="020B0604020202020204" pitchFamily="34" charset="0"/>
                <a:ea typeface="+mn-ea"/>
                <a:cs typeface="Arial" panose="020B0604020202020204" pitchFamily="34" charset="0"/>
              </a:rPr>
              <a:t>In each part of the application narrative, applicants should address the prompts and refer to the Evaluation Rubric in Appendix A.</a:t>
            </a:r>
          </a:p>
          <a:p>
            <a:pPr marL="0" indent="0">
              <a:spcBef>
                <a:spcPts val="0"/>
              </a:spcBef>
              <a:spcAft>
                <a:spcPts val="0"/>
              </a:spcAft>
              <a:buFont typeface="Arial" panose="020B0604020202020204" pitchFamily="34" charset="0"/>
              <a:buNone/>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indent="0">
              <a:spcBef>
                <a:spcPts val="0"/>
              </a:spcBef>
              <a:spcAft>
                <a:spcPts val="0"/>
              </a:spcAft>
              <a:buFont typeface="Arial" panose="020B0604020202020204" pitchFamily="34" charset="0"/>
              <a:buNone/>
            </a:pPr>
            <a:r>
              <a:rPr lang="en-US" sz="1200" kern="1200" dirty="0">
                <a:solidFill>
                  <a:schemeClr val="tx1"/>
                </a:solidFill>
                <a:effectLst/>
                <a:latin typeface="Arial" panose="020B0604020202020204" pitchFamily="34" charset="0"/>
                <a:ea typeface="+mn-ea"/>
                <a:cs typeface="Arial" panose="020B0604020202020204" pitchFamily="34" charset="0"/>
              </a:rPr>
              <a:t>Be sure to also refer to the Program Application section in the RFA to read a description and additional details for each part of the narrative.</a:t>
            </a:r>
          </a:p>
          <a:p>
            <a:pPr marL="0" indent="0">
              <a:spcBef>
                <a:spcPts val="0"/>
              </a:spcBef>
              <a:spcAft>
                <a:spcPts val="0"/>
              </a:spcAft>
              <a:buFont typeface="Arial" panose="020B0604020202020204" pitchFamily="34" charset="0"/>
              <a:buNone/>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indent="0">
              <a:spcBef>
                <a:spcPts val="0"/>
              </a:spcBef>
              <a:spcAft>
                <a:spcPts val="0"/>
              </a:spcAft>
              <a:buFont typeface="Arial" panose="020B0604020202020204" pitchFamily="34" charset="0"/>
              <a:buNone/>
            </a:pPr>
            <a:r>
              <a:rPr lang="en-US" sz="1200" kern="1200" dirty="0">
                <a:solidFill>
                  <a:schemeClr val="tx1"/>
                </a:solidFill>
                <a:effectLst/>
                <a:latin typeface="Arial" panose="020B0604020202020204" pitchFamily="34" charset="0"/>
                <a:ea typeface="+mn-ea"/>
                <a:cs typeface="Arial" panose="020B0604020202020204" pitchFamily="34" charset="0"/>
              </a:rPr>
              <a:t>It is also critical to adhere to the character limit for each question – the survey will not collect data beyond the character limit. </a:t>
            </a:r>
          </a:p>
        </p:txBody>
      </p:sp>
      <p:sp>
        <p:nvSpPr>
          <p:cNvPr id="4" name="Slide Number Placeholder 3"/>
          <p:cNvSpPr>
            <a:spLocks noGrp="1"/>
          </p:cNvSpPr>
          <p:nvPr>
            <p:ph type="sldNum" sz="quarter" idx="10"/>
          </p:nvPr>
        </p:nvSpPr>
        <p:spPr/>
        <p:txBody>
          <a:bodyPr/>
          <a:lstStyle/>
          <a:p>
            <a:fld id="{947B8990-41DF-454F-A325-72A5D5917BE1}" type="slidenum">
              <a:rPr lang="en-US" smtClean="0"/>
              <a:t>27</a:t>
            </a:fld>
            <a:endParaRPr lang="en-US"/>
          </a:p>
        </p:txBody>
      </p:sp>
    </p:spTree>
    <p:extLst>
      <p:ext uri="{BB962C8B-B14F-4D97-AF65-F5344CB8AC3E}">
        <p14:creationId xmlns:p14="http://schemas.microsoft.com/office/powerpoint/2010/main" val="34586599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Jennifer</a:t>
            </a:r>
          </a:p>
          <a:p>
            <a:r>
              <a:rPr lang="en-US" dirty="0"/>
              <a:t> </a:t>
            </a:r>
          </a:p>
          <a:p>
            <a:r>
              <a:rPr lang="en-US" sz="1200" kern="1200" dirty="0">
                <a:solidFill>
                  <a:schemeClr val="tx1"/>
                </a:solidFill>
                <a:effectLst/>
              </a:rPr>
              <a:t>The application budget covers the entire grant period, December 1, 2020 through June 30, 2023. The ELSB Proposed Budget Template is available on the ELSB RFA web page.</a:t>
            </a:r>
          </a:p>
          <a:p>
            <a:endParaRPr lang="en-US" sz="1200" kern="1200" dirty="0">
              <a:solidFill>
                <a:schemeClr val="tx1"/>
              </a:solidFill>
              <a:effectLst/>
            </a:endParaRPr>
          </a:p>
          <a:p>
            <a:r>
              <a:rPr lang="en-US" sz="1200" kern="1200" dirty="0">
                <a:solidFill>
                  <a:schemeClr val="tx1"/>
                </a:solidFill>
                <a:effectLst/>
              </a:rPr>
              <a:t>There are six tabs: </a:t>
            </a:r>
          </a:p>
          <a:p>
            <a:endParaRPr lang="en-US" sz="1200" kern="1200" dirty="0">
              <a:solidFill>
                <a:schemeClr val="tx1"/>
              </a:solidFill>
              <a:effectLst/>
            </a:endParaRPr>
          </a:p>
          <a:p>
            <a:pPr marL="171450" indent="-171450">
              <a:buFont typeface="Arial" panose="020B0604020202020204" pitchFamily="34" charset="0"/>
              <a:buChar char="•"/>
            </a:pPr>
            <a:r>
              <a:rPr lang="en-US" sz="1200" dirty="0"/>
              <a:t>Budget Form Instructions; </a:t>
            </a:r>
          </a:p>
          <a:p>
            <a:pPr marL="171450" indent="-171450">
              <a:buFont typeface="Arial" panose="020B0604020202020204" pitchFamily="34" charset="0"/>
              <a:buChar char="•"/>
            </a:pPr>
            <a:r>
              <a:rPr lang="en-US" sz="1200" dirty="0"/>
              <a:t>Proposed Budget Summary; </a:t>
            </a:r>
          </a:p>
          <a:p>
            <a:pPr marL="171450" indent="-171450">
              <a:buFont typeface="Arial" panose="020B0604020202020204" pitchFamily="34" charset="0"/>
              <a:buChar char="•"/>
            </a:pPr>
            <a:r>
              <a:rPr lang="en-US" sz="1200" dirty="0"/>
              <a:t>Years 1, 2, and 3 Budget Narrative; and </a:t>
            </a:r>
          </a:p>
          <a:p>
            <a:pPr marL="171450" indent="-171450">
              <a:buFont typeface="Arial" panose="020B0604020202020204" pitchFamily="34" charset="0"/>
              <a:buChar char="•"/>
            </a:pPr>
            <a:r>
              <a:rPr lang="en-US" sz="1200" dirty="0"/>
              <a:t>Form Approval</a:t>
            </a:r>
          </a:p>
          <a:p>
            <a:pPr marL="0" indent="0">
              <a:buFont typeface="Arial" panose="020B0604020202020204" pitchFamily="34" charset="0"/>
              <a:buNone/>
            </a:pPr>
            <a:endParaRPr lang="en-US" sz="1200" dirty="0"/>
          </a:p>
          <a:p>
            <a:pPr marL="0" indent="0">
              <a:buFont typeface="Arial" panose="020B0604020202020204" pitchFamily="34" charset="0"/>
              <a:buNone/>
            </a:pPr>
            <a:r>
              <a:rPr lang="en-US" sz="1200" dirty="0"/>
              <a:t>The final tab, form approval, is for CDE use only. </a:t>
            </a:r>
          </a:p>
          <a:p>
            <a:pPr marL="0" indent="0">
              <a:buFont typeface="Arial" panose="020B0604020202020204" pitchFamily="34" charset="0"/>
              <a:buNone/>
            </a:pPr>
            <a:endParaRPr lang="en-US" sz="1200" kern="1200" dirty="0">
              <a:solidFill>
                <a:schemeClr val="tx1"/>
              </a:solidFill>
              <a:effectLst/>
            </a:endParaRPr>
          </a:p>
          <a:p>
            <a:r>
              <a:rPr lang="en-US" sz="1200" kern="1200" dirty="0">
                <a:solidFill>
                  <a:schemeClr val="tx1"/>
                </a:solidFill>
                <a:effectLst/>
              </a:rPr>
              <a:t>The ELSB Proposed Budget must be submitted as an Excel file through the online application. Please see the attachment instructions in Appendix B: Online Application Instructions.</a:t>
            </a:r>
          </a:p>
          <a:p>
            <a:br>
              <a:rPr lang="en-US" sz="1200" kern="1200" dirty="0">
                <a:solidFill>
                  <a:schemeClr val="tx1"/>
                </a:solidFill>
                <a:effectLst/>
              </a:rPr>
            </a:br>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28</a:t>
            </a:fld>
            <a:endParaRPr lang="en-US"/>
          </a:p>
        </p:txBody>
      </p:sp>
    </p:spTree>
    <p:extLst>
      <p:ext uri="{BB962C8B-B14F-4D97-AF65-F5344CB8AC3E}">
        <p14:creationId xmlns:p14="http://schemas.microsoft.com/office/powerpoint/2010/main" val="28961096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Jennifer</a:t>
            </a:r>
          </a:p>
          <a:p>
            <a:r>
              <a:rPr lang="en-US" dirty="0"/>
              <a:t> </a:t>
            </a:r>
          </a:p>
          <a:p>
            <a:pPr>
              <a:spcAft>
                <a:spcPts val="0"/>
              </a:spcAft>
            </a:pPr>
            <a:r>
              <a:rPr lang="en-US" sz="1200" kern="1200" dirty="0">
                <a:solidFill>
                  <a:schemeClr val="tx1"/>
                </a:solidFill>
                <a:effectLst/>
              </a:rPr>
              <a:t>The Proposed Budget Detail must include a detailed budget narrative (description) for each line item included in the grant period. The narrative should include how the proposed costs are necessary and reasonable in terms of grant activities, benefits to participants, and grant outcomes. Provide sufficient detail and a breakdown/calculation that justifies each line item. Group line items by the Object Code series and provide lines for Object Code totals. </a:t>
            </a:r>
          </a:p>
          <a:p>
            <a:pPr>
              <a:spcAft>
                <a:spcPts val="0"/>
              </a:spcAft>
            </a:pPr>
            <a:endParaRPr lang="en-US" sz="1200" kern="120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rPr>
              <a:t>The Proposed Budget Summary should provide totals for each Object Code and should align with the Proposed Budget Detail. </a:t>
            </a:r>
          </a:p>
          <a:p>
            <a:pPr>
              <a:spcAft>
                <a:spcPts val="0"/>
              </a:spcAft>
            </a:pPr>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29</a:t>
            </a:fld>
            <a:endParaRPr lang="en-US"/>
          </a:p>
        </p:txBody>
      </p:sp>
    </p:spTree>
    <p:extLst>
      <p:ext uri="{BB962C8B-B14F-4D97-AF65-F5344CB8AC3E}">
        <p14:creationId xmlns:p14="http://schemas.microsoft.com/office/powerpoint/2010/main" val="1185943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Jennifer</a:t>
            </a:r>
          </a:p>
          <a:p>
            <a:endParaRPr lang="en-US" dirty="0"/>
          </a:p>
          <a:p>
            <a:r>
              <a:rPr lang="en-US" dirty="0"/>
              <a:t>We are joined by colleagues from the California Collaborative for Educational Excellence. I will now hand it over to them to allow them to introduce themselves.</a:t>
            </a:r>
          </a:p>
          <a:p>
            <a:endParaRPr lang="en-US" dirty="0"/>
          </a:p>
          <a:p>
            <a:r>
              <a:rPr lang="en-US" dirty="0"/>
              <a:t>[CCEE introduces themselves]</a:t>
            </a:r>
          </a:p>
        </p:txBody>
      </p:sp>
      <p:sp>
        <p:nvSpPr>
          <p:cNvPr id="4" name="Slide Number Placeholder 3"/>
          <p:cNvSpPr>
            <a:spLocks noGrp="1"/>
          </p:cNvSpPr>
          <p:nvPr>
            <p:ph type="sldNum" sz="quarter" idx="5"/>
          </p:nvPr>
        </p:nvSpPr>
        <p:spPr/>
        <p:txBody>
          <a:bodyPr/>
          <a:lstStyle/>
          <a:p>
            <a:fld id="{959E779C-9ADE-44A1-8072-EF7F172A3590}" type="slidenum">
              <a:rPr lang="en-US" smtClean="0"/>
              <a:t>3</a:t>
            </a:fld>
            <a:endParaRPr lang="en-US"/>
          </a:p>
        </p:txBody>
      </p:sp>
    </p:spTree>
    <p:extLst>
      <p:ext uri="{BB962C8B-B14F-4D97-AF65-F5344CB8AC3E}">
        <p14:creationId xmlns:p14="http://schemas.microsoft.com/office/powerpoint/2010/main" val="2425683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Jennifer</a:t>
            </a:r>
          </a:p>
          <a:p>
            <a:r>
              <a:rPr lang="en-US" dirty="0">
                <a:latin typeface="Arial" panose="020B0604020202020204" pitchFamily="34" charset="0"/>
                <a:cs typeface="Arial" panose="020B0604020202020204" pitchFamily="34" charset="0"/>
              </a:rPr>
              <a:t> </a:t>
            </a:r>
          </a:p>
          <a:p>
            <a:r>
              <a:rPr lang="en-US" dirty="0"/>
              <a:t>Applicants must complete and upload Form D: ELSB Grant: Expert Lead in Literacy Activities, Timeline, and Responsible Parties. I will explain how to upload documents later on in the presentation.  </a:t>
            </a:r>
          </a:p>
          <a:p>
            <a:endParaRPr lang="en-US" dirty="0"/>
          </a:p>
          <a:p>
            <a:r>
              <a:rPr lang="en-US" dirty="0"/>
              <a:t>Applicants must clearly describe each individual, their role, and their responsibilities. Please note that only one person can be identified as the Project Director. Finally, for each key project personnel, upload into the survey a CV or resume, and note that each CV or resume cannot be longer than one page.</a:t>
            </a:r>
          </a:p>
        </p:txBody>
      </p:sp>
      <p:sp>
        <p:nvSpPr>
          <p:cNvPr id="4" name="Slide Number Placeholder 3"/>
          <p:cNvSpPr>
            <a:spLocks noGrp="1"/>
          </p:cNvSpPr>
          <p:nvPr>
            <p:ph type="sldNum" sz="quarter" idx="5"/>
          </p:nvPr>
        </p:nvSpPr>
        <p:spPr/>
        <p:txBody>
          <a:bodyPr/>
          <a:lstStyle/>
          <a:p>
            <a:fld id="{959E779C-9ADE-44A1-8072-EF7F172A3590}" type="slidenum">
              <a:rPr lang="en-US" smtClean="0"/>
              <a:t>30</a:t>
            </a:fld>
            <a:endParaRPr lang="en-US"/>
          </a:p>
        </p:txBody>
      </p:sp>
    </p:spTree>
    <p:extLst>
      <p:ext uri="{BB962C8B-B14F-4D97-AF65-F5344CB8AC3E}">
        <p14:creationId xmlns:p14="http://schemas.microsoft.com/office/powerpoint/2010/main" val="5178426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Jennifer</a:t>
            </a:r>
          </a:p>
          <a:p>
            <a:r>
              <a:rPr lang="en-US" dirty="0">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you have them, upload into the survey any formal agreements or letters of commitment that demonstrate high levels of cooperation, coordination, and formalized relationships between the partners.</a:t>
            </a: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31</a:t>
            </a:fld>
            <a:endParaRPr lang="en-US"/>
          </a:p>
        </p:txBody>
      </p:sp>
    </p:spTree>
    <p:extLst>
      <p:ext uri="{BB962C8B-B14F-4D97-AF65-F5344CB8AC3E}">
        <p14:creationId xmlns:p14="http://schemas.microsoft.com/office/powerpoint/2010/main" val="7139845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Jennifer</a:t>
            </a:r>
          </a:p>
          <a:p>
            <a:r>
              <a:rPr lang="en-US" dirty="0"/>
              <a:t> </a:t>
            </a:r>
          </a:p>
          <a:p>
            <a:pPr marL="0" indent="0">
              <a:buNone/>
            </a:pPr>
            <a:r>
              <a:rPr lang="en-US" dirty="0"/>
              <a:t>At the end of the online application, applicants will be asked to upload ALL files requested in a single zip file. Files requested include:</a:t>
            </a:r>
          </a:p>
          <a:p>
            <a:pPr marL="0" indent="0">
              <a:buNone/>
            </a:pPr>
            <a:endParaRPr lang="en-US" dirty="0"/>
          </a:p>
          <a:p>
            <a:pPr marL="171450" indent="-171450">
              <a:buFont typeface="Arial" panose="020B0604020202020204" pitchFamily="34" charset="0"/>
              <a:buChar char="•"/>
            </a:pPr>
            <a:r>
              <a:rPr lang="en-US" dirty="0"/>
              <a:t>Form B: Proposed Budget Summary</a:t>
            </a:r>
          </a:p>
          <a:p>
            <a:pPr marL="171450" indent="-171450">
              <a:buFont typeface="Arial" panose="020B0604020202020204" pitchFamily="34" charset="0"/>
              <a:buChar char="•"/>
            </a:pPr>
            <a:r>
              <a:rPr lang="en-US" dirty="0"/>
              <a:t>Form C: Proposed Budget Narrative</a:t>
            </a:r>
          </a:p>
          <a:p>
            <a:pPr marL="171450" indent="-171450">
              <a:buFont typeface="Arial" panose="020B0604020202020204" pitchFamily="34" charset="0"/>
              <a:buChar char="•"/>
            </a:pPr>
            <a:r>
              <a:rPr lang="en-US" dirty="0"/>
              <a:t>Form D: ELSB Expert Lead in Literacy Activities, Timeline, and Responsible Parties</a:t>
            </a:r>
          </a:p>
          <a:p>
            <a:pPr marL="171450" indent="-171450">
              <a:buFont typeface="Arial" panose="020B0604020202020204" pitchFamily="34" charset="0"/>
              <a:buChar char="•"/>
            </a:pPr>
            <a:r>
              <a:rPr lang="en-US" dirty="0"/>
              <a:t>CV or </a:t>
            </a:r>
            <a:r>
              <a:rPr lang="en-US" sz="1200" kern="1200" dirty="0">
                <a:solidFill>
                  <a:schemeClr val="tx1"/>
                </a:solidFill>
                <a:effectLst/>
              </a:rPr>
              <a:t>résumé </a:t>
            </a:r>
            <a:r>
              <a:rPr lang="en-US" dirty="0"/>
              <a:t>(one page maximum) for each of the key project personnel</a:t>
            </a:r>
          </a:p>
          <a:p>
            <a:pPr marL="171450" indent="-171450">
              <a:buFont typeface="Arial" panose="020B0604020202020204" pitchFamily="34" charset="0"/>
              <a:buChar char="•"/>
            </a:pPr>
            <a:r>
              <a:rPr lang="en-US" dirty="0"/>
              <a:t>Formal agreements or letters of support (if applicable)</a:t>
            </a: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32</a:t>
            </a:fld>
            <a:endParaRPr lang="en-US"/>
          </a:p>
        </p:txBody>
      </p:sp>
    </p:spTree>
    <p:extLst>
      <p:ext uri="{BB962C8B-B14F-4D97-AF65-F5344CB8AC3E}">
        <p14:creationId xmlns:p14="http://schemas.microsoft.com/office/powerpoint/2010/main" val="32507411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Jennifer</a:t>
            </a:r>
          </a:p>
          <a:p>
            <a:r>
              <a:rPr lang="en-US" dirty="0">
                <a:latin typeface="Arial" panose="020B0604020202020204" pitchFamily="34" charset="0"/>
                <a:cs typeface="Arial" panose="020B0604020202020204" pitchFamily="34" charset="0"/>
              </a:rPr>
              <a:t> </a:t>
            </a:r>
          </a:p>
          <a:p>
            <a:r>
              <a:rPr lang="en-US" dirty="0"/>
              <a:t>Applicants must save all files into a single zip file (only one file can be uploaded per applicant). No additional information in the zip file will be reviewed. Note that the zip file size limit is 20MB.</a:t>
            </a: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33</a:t>
            </a:fld>
            <a:endParaRPr lang="en-US"/>
          </a:p>
        </p:txBody>
      </p:sp>
    </p:spTree>
    <p:extLst>
      <p:ext uri="{BB962C8B-B14F-4D97-AF65-F5344CB8AC3E}">
        <p14:creationId xmlns:p14="http://schemas.microsoft.com/office/powerpoint/2010/main" val="33033409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Jennifer</a:t>
            </a:r>
          </a:p>
          <a:p>
            <a:r>
              <a:rPr lang="en-US" dirty="0">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Only fully completed applications will be considered eligible for consideration and advanced to the Reader Conference.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A panel of readers selected for their expertise will read, review, and score each eligible application using a scoring rubric (see Appendix A). </a:t>
            </a:r>
          </a:p>
          <a:p>
            <a:pPr>
              <a:spcBef>
                <a:spcPts val="0"/>
              </a:spcBef>
              <a:spcAft>
                <a:spcPts val="0"/>
              </a:spcAft>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Readers will be instructed to read each proposal in its entirety to get an overall impression of the project and whether it makes sense overall. </a:t>
            </a:r>
          </a:p>
          <a:p>
            <a:pPr>
              <a:spcBef>
                <a:spcPts val="0"/>
              </a:spcBef>
              <a:spcAft>
                <a:spcPts val="0"/>
              </a:spcAft>
            </a:pPr>
            <a:endParaRPr lang="en-US" dirty="0">
              <a:latin typeface="Arial" panose="020B0604020202020204" pitchFamily="34" charset="0"/>
              <a:cs typeface="Arial" panose="020B0604020202020204" pitchFamily="34" charset="0"/>
            </a:endParaRPr>
          </a:p>
          <a:p>
            <a:pPr>
              <a:spcBef>
                <a:spcPts val="0"/>
              </a:spcBef>
              <a:spcAft>
                <a:spcPts val="0"/>
              </a:spcAft>
            </a:pPr>
            <a:r>
              <a:rPr lang="en-US" sz="1200" dirty="0">
                <a:latin typeface="Arial" panose="020B0604020202020204" pitchFamily="34" charset="0"/>
                <a:cs typeface="Arial" panose="020B0604020202020204" pitchFamily="34" charset="0"/>
              </a:rPr>
              <a:t>Points will be awarded based on completeness and responsiveness of the application to each of the required application components.</a:t>
            </a:r>
          </a:p>
          <a:p>
            <a:pPr>
              <a:spcBef>
                <a:spcPts val="0"/>
              </a:spcBef>
              <a:spcAft>
                <a:spcPts val="0"/>
              </a:spcAft>
            </a:pPr>
            <a:endParaRPr lang="en-US" sz="1200" kern="1200" dirty="0">
              <a:solidFill>
                <a:schemeClr val="tx1"/>
              </a:solidFill>
              <a:effectLst/>
              <a:latin typeface="+mn-lt"/>
              <a:ea typeface="+mn-ea"/>
              <a:cs typeface="+mn-cs"/>
            </a:endParaRPr>
          </a:p>
          <a:p>
            <a:pPr>
              <a:spcBef>
                <a:spcPts val="0"/>
              </a:spcBef>
              <a:spcAft>
                <a:spcPts val="0"/>
              </a:spcAft>
            </a:pPr>
            <a:r>
              <a:rPr lang="en-US" dirty="0">
                <a:latin typeface="Arial" panose="020B0604020202020204" pitchFamily="34" charset="0"/>
                <a:cs typeface="Arial" panose="020B0604020202020204" pitchFamily="34" charset="0"/>
              </a:rPr>
              <a:t>Interviews with potential grantees may be conducted. All costs associated with the interviews will be the responsibility of the applicant.</a:t>
            </a:r>
          </a:p>
          <a:p>
            <a:pPr>
              <a:spcBef>
                <a:spcPts val="0"/>
              </a:spcBef>
              <a:spcAft>
                <a:spcPts val="0"/>
              </a:spcAft>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The selected applicant is subject to approval by the Executive Director of the State Board of Education.</a:t>
            </a:r>
          </a:p>
        </p:txBody>
      </p:sp>
      <p:sp>
        <p:nvSpPr>
          <p:cNvPr id="4" name="Slide Number Placeholder 3"/>
          <p:cNvSpPr>
            <a:spLocks noGrp="1"/>
          </p:cNvSpPr>
          <p:nvPr>
            <p:ph type="sldNum" sz="quarter" idx="10"/>
          </p:nvPr>
        </p:nvSpPr>
        <p:spPr/>
        <p:txBody>
          <a:bodyPr/>
          <a:lstStyle/>
          <a:p>
            <a:fld id="{947B8990-41DF-454F-A325-72A5D5917BE1}" type="slidenum">
              <a:rPr lang="en-US" smtClean="0"/>
              <a:t>34</a:t>
            </a:fld>
            <a:endParaRPr lang="en-US"/>
          </a:p>
        </p:txBody>
      </p:sp>
    </p:spTree>
    <p:extLst>
      <p:ext uri="{BB962C8B-B14F-4D97-AF65-F5344CB8AC3E}">
        <p14:creationId xmlns:p14="http://schemas.microsoft.com/office/powerpoint/2010/main" val="104564547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Jennifer</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Part 1 has a total possible point value of 48. [review</a:t>
            </a:r>
            <a:r>
              <a:rPr lang="en-US" baseline="0" dirty="0">
                <a:latin typeface="Arial" panose="020B0604020202020204" pitchFamily="34" charset="0"/>
                <a:cs typeface="Arial" panose="020B0604020202020204" pitchFamily="34" charset="0"/>
              </a:rPr>
              <a:t> slide]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35</a:t>
            </a:fld>
            <a:endParaRPr lang="en-US"/>
          </a:p>
        </p:txBody>
      </p:sp>
    </p:spTree>
    <p:extLst>
      <p:ext uri="{BB962C8B-B14F-4D97-AF65-F5344CB8AC3E}">
        <p14:creationId xmlns:p14="http://schemas.microsoft.com/office/powerpoint/2010/main" val="10009379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Jennifer</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Part 2 has a total possible point value of 48. [review slide]</a:t>
            </a:r>
          </a:p>
        </p:txBody>
      </p:sp>
      <p:sp>
        <p:nvSpPr>
          <p:cNvPr id="4" name="Slide Number Placeholder 3"/>
          <p:cNvSpPr>
            <a:spLocks noGrp="1"/>
          </p:cNvSpPr>
          <p:nvPr>
            <p:ph type="sldNum" sz="quarter" idx="10"/>
          </p:nvPr>
        </p:nvSpPr>
        <p:spPr/>
        <p:txBody>
          <a:bodyPr/>
          <a:lstStyle/>
          <a:p>
            <a:fld id="{947B8990-41DF-454F-A325-72A5D5917BE1}" type="slidenum">
              <a:rPr lang="en-US" smtClean="0"/>
              <a:t>36</a:t>
            </a:fld>
            <a:endParaRPr lang="en-US"/>
          </a:p>
        </p:txBody>
      </p:sp>
    </p:spTree>
    <p:extLst>
      <p:ext uri="{BB962C8B-B14F-4D97-AF65-F5344CB8AC3E}">
        <p14:creationId xmlns:p14="http://schemas.microsoft.com/office/powerpoint/2010/main" val="25564565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Jennifer</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Part 2 has a total possible point value of 48. [review slide]</a:t>
            </a:r>
          </a:p>
        </p:txBody>
      </p:sp>
      <p:sp>
        <p:nvSpPr>
          <p:cNvPr id="4" name="Slide Number Placeholder 3"/>
          <p:cNvSpPr>
            <a:spLocks noGrp="1"/>
          </p:cNvSpPr>
          <p:nvPr>
            <p:ph type="sldNum" sz="quarter" idx="10"/>
          </p:nvPr>
        </p:nvSpPr>
        <p:spPr/>
        <p:txBody>
          <a:bodyPr/>
          <a:lstStyle/>
          <a:p>
            <a:fld id="{947B8990-41DF-454F-A325-72A5D5917BE1}" type="slidenum">
              <a:rPr lang="en-US" smtClean="0"/>
              <a:t>37</a:t>
            </a:fld>
            <a:endParaRPr lang="en-US"/>
          </a:p>
        </p:txBody>
      </p:sp>
    </p:spTree>
    <p:extLst>
      <p:ext uri="{BB962C8B-B14F-4D97-AF65-F5344CB8AC3E}">
        <p14:creationId xmlns:p14="http://schemas.microsoft.com/office/powerpoint/2010/main" val="235215243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Jennifer</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Part 3 has a total possible point value of 8. [review slide]</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38</a:t>
            </a:fld>
            <a:endParaRPr lang="en-US"/>
          </a:p>
        </p:txBody>
      </p:sp>
    </p:spTree>
    <p:extLst>
      <p:ext uri="{BB962C8B-B14F-4D97-AF65-F5344CB8AC3E}">
        <p14:creationId xmlns:p14="http://schemas.microsoft.com/office/powerpoint/2010/main" val="164065566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Jennifer</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Part 4 has a total possible point value of 12. [review slide]</a:t>
            </a:r>
          </a:p>
        </p:txBody>
      </p:sp>
      <p:sp>
        <p:nvSpPr>
          <p:cNvPr id="4" name="Slide Number Placeholder 3"/>
          <p:cNvSpPr>
            <a:spLocks noGrp="1"/>
          </p:cNvSpPr>
          <p:nvPr>
            <p:ph type="sldNum" sz="quarter" idx="10"/>
          </p:nvPr>
        </p:nvSpPr>
        <p:spPr/>
        <p:txBody>
          <a:bodyPr/>
          <a:lstStyle/>
          <a:p>
            <a:fld id="{947B8990-41DF-454F-A325-72A5D5917BE1}" type="slidenum">
              <a:rPr lang="en-US" smtClean="0"/>
              <a:t>39</a:t>
            </a:fld>
            <a:endParaRPr lang="en-US"/>
          </a:p>
        </p:txBody>
      </p:sp>
    </p:spTree>
    <p:extLst>
      <p:ext uri="{BB962C8B-B14F-4D97-AF65-F5344CB8AC3E}">
        <p14:creationId xmlns:p14="http://schemas.microsoft.com/office/powerpoint/2010/main" val="1175365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latin typeface="Arial" panose="020B0604020202020204" pitchFamily="34" charset="0"/>
                <a:cs typeface="Arial" panose="020B0604020202020204" pitchFamily="34" charset="0"/>
              </a:rPr>
              <a:t>Jennifer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latin typeface="Arial" panose="020B0604020202020204" pitchFamily="34" charset="0"/>
                <a:cs typeface="Arial" panose="020B0604020202020204" pitchFamily="34" charset="0"/>
              </a:rPr>
              <a:t>At this time, all webinar participants have been placed on mute. Also, please note that this webinar is being recorded.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latin typeface="Arial" panose="020B0604020202020204" pitchFamily="34" charset="0"/>
                <a:cs typeface="Arial" panose="020B0604020202020204" pitchFamily="34" charset="0"/>
              </a:rPr>
              <a:t>As questions arise during the webinar, please type them in the chat box. We will do our best to answer those questions during the questions and answers portion of the webinar</a:t>
            </a:r>
            <a:r>
              <a:rPr lang="en-US" baseline="0">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latin typeface="Arial" panose="020B0604020202020204" pitchFamily="34" charset="0"/>
              <a:cs typeface="Arial" panose="020B0604020202020204" pitchFamily="34" charset="0"/>
            </a:endParaRPr>
          </a:p>
          <a:p>
            <a:pPr lvl="0">
              <a:defRPr/>
            </a:pPr>
            <a:r>
              <a:rPr lang="en-US" baseline="0" dirty="0">
                <a:latin typeface="Arial" panose="020B0604020202020204" pitchFamily="34" charset="0"/>
                <a:cs typeface="Arial" panose="020B0604020202020204" pitchFamily="34" charset="0"/>
              </a:rPr>
              <a:t>Lastly, the slides and notes will be posted on the CDE Early Literacy Support Block (ELSB</a:t>
            </a:r>
            <a:r>
              <a:rPr lang="en-US" dirty="0">
                <a:latin typeface="Arial" panose="020B0604020202020204" pitchFamily="34" charset="0"/>
                <a:cs typeface="Arial" panose="020B0604020202020204" pitchFamily="34" charset="0"/>
              </a:rPr>
              <a:t>) Grant web </a:t>
            </a:r>
            <a:r>
              <a:rPr lang="en-US" baseline="0" dirty="0">
                <a:latin typeface="Arial" panose="020B0604020202020204" pitchFamily="34" charset="0"/>
                <a:cs typeface="Arial" panose="020B0604020202020204" pitchFamily="34" charset="0"/>
              </a:rPr>
              <a:t>page. To find the ELSB grant web page, go to the CDE website and search for ELSB grant.</a:t>
            </a:r>
          </a:p>
          <a:p>
            <a:pPr lvl="0">
              <a:defRPr/>
            </a:pPr>
            <a:endParaRPr lang="en-US" baseline="0" dirty="0">
              <a:latin typeface="Arial" panose="020B0604020202020204" pitchFamily="34" charset="0"/>
              <a:cs typeface="Arial" panose="020B0604020202020204" pitchFamily="34" charset="0"/>
            </a:endParaRPr>
          </a:p>
          <a:p>
            <a:pPr lvl="0">
              <a:defRPr/>
            </a:pPr>
            <a:r>
              <a:rPr lang="en-US" baseline="0" dirty="0">
                <a:latin typeface="Arial" panose="020B0604020202020204" pitchFamily="34" charset="0"/>
                <a:cs typeface="Arial" panose="020B0604020202020204" pitchFamily="34" charset="0"/>
              </a:rPr>
              <a:t>Let’s transition now to an overview of the grant.</a:t>
            </a:r>
          </a:p>
        </p:txBody>
      </p:sp>
      <p:sp>
        <p:nvSpPr>
          <p:cNvPr id="4" name="Slide Number Placeholder 3"/>
          <p:cNvSpPr>
            <a:spLocks noGrp="1"/>
          </p:cNvSpPr>
          <p:nvPr>
            <p:ph type="sldNum" sz="quarter" idx="10"/>
          </p:nvPr>
        </p:nvSpPr>
        <p:spPr/>
        <p:txBody>
          <a:bodyPr/>
          <a:lstStyle/>
          <a:p>
            <a:fld id="{959E779C-9ADE-44A1-8072-EF7F172A3590}" type="slidenum">
              <a:rPr lang="en-US" smtClean="0"/>
              <a:t>4</a:t>
            </a:fld>
            <a:endParaRPr lang="en-US"/>
          </a:p>
        </p:txBody>
      </p:sp>
    </p:spTree>
    <p:extLst>
      <p:ext uri="{BB962C8B-B14F-4D97-AF65-F5344CB8AC3E}">
        <p14:creationId xmlns:p14="http://schemas.microsoft.com/office/powerpoint/2010/main" val="142537530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Jennifer</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Part 5 has a total possible point value of 8.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total point value of all five sections is 124.</a:t>
            </a:r>
          </a:p>
        </p:txBody>
      </p:sp>
      <p:sp>
        <p:nvSpPr>
          <p:cNvPr id="4" name="Slide Number Placeholder 3"/>
          <p:cNvSpPr>
            <a:spLocks noGrp="1"/>
          </p:cNvSpPr>
          <p:nvPr>
            <p:ph type="sldNum" sz="quarter" idx="10"/>
          </p:nvPr>
        </p:nvSpPr>
        <p:spPr/>
        <p:txBody>
          <a:bodyPr/>
          <a:lstStyle/>
          <a:p>
            <a:fld id="{947B8990-41DF-454F-A325-72A5D5917BE1}" type="slidenum">
              <a:rPr lang="en-US" smtClean="0"/>
              <a:t>40</a:t>
            </a:fld>
            <a:endParaRPr lang="en-US"/>
          </a:p>
        </p:txBody>
      </p:sp>
    </p:spTree>
    <p:extLst>
      <p:ext uri="{BB962C8B-B14F-4D97-AF65-F5344CB8AC3E}">
        <p14:creationId xmlns:p14="http://schemas.microsoft.com/office/powerpoint/2010/main" val="80977932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Jennifer</a:t>
            </a:r>
          </a:p>
          <a:p>
            <a:r>
              <a:rPr lang="en-US" dirty="0"/>
              <a:t> </a:t>
            </a:r>
          </a:p>
          <a:p>
            <a:pPr>
              <a:spcBef>
                <a:spcPts val="0"/>
              </a:spcBef>
              <a:spcAft>
                <a:spcPts val="0"/>
              </a:spcAft>
            </a:pPr>
            <a:r>
              <a:rPr lang="en-US" sz="1200" dirty="0"/>
              <a:t>Please note the important upcoming deadlines for the ELSB </a:t>
            </a:r>
            <a:r>
              <a:rPr lang="en-US" sz="1200" baseline="0" dirty="0"/>
              <a:t>application. </a:t>
            </a:r>
          </a:p>
          <a:p>
            <a:pPr>
              <a:spcBef>
                <a:spcPts val="0"/>
              </a:spcBef>
              <a:spcAft>
                <a:spcPts val="0"/>
              </a:spcAft>
            </a:pPr>
            <a:endParaRPr lang="en-US" sz="1200" baseline="0" dirty="0"/>
          </a:p>
          <a:p>
            <a:r>
              <a:rPr lang="en-US" sz="1200" kern="1200" dirty="0">
                <a:solidFill>
                  <a:schemeClr val="tx1"/>
                </a:solidFill>
                <a:effectLst/>
              </a:rPr>
              <a:t>Application due to the CDE:</a:t>
            </a:r>
            <a:r>
              <a:rPr lang="en-US" sz="1200" kern="1200" baseline="0" dirty="0">
                <a:solidFill>
                  <a:schemeClr val="tx1"/>
                </a:solidFill>
                <a:effectLst/>
              </a:rPr>
              <a:t> </a:t>
            </a:r>
            <a:r>
              <a:rPr lang="en-US" sz="1200" kern="1200" dirty="0">
                <a:solidFill>
                  <a:schemeClr val="tx1"/>
                </a:solidFill>
                <a:effectLst/>
              </a:rPr>
              <a:t>October 23, 2020, by 4:00 p.m.</a:t>
            </a:r>
          </a:p>
          <a:p>
            <a:r>
              <a:rPr lang="en-US" sz="1200" kern="1200" dirty="0">
                <a:solidFill>
                  <a:schemeClr val="tx1"/>
                </a:solidFill>
                <a:effectLst/>
              </a:rPr>
              <a:t>Intent to Award posted:</a:t>
            </a:r>
            <a:r>
              <a:rPr lang="en-US" sz="1200" kern="1200" baseline="0" dirty="0">
                <a:solidFill>
                  <a:schemeClr val="tx1"/>
                </a:solidFill>
                <a:effectLst/>
              </a:rPr>
              <a:t> </a:t>
            </a:r>
            <a:r>
              <a:rPr lang="en-US" sz="1200" kern="1200" dirty="0">
                <a:solidFill>
                  <a:schemeClr val="tx1"/>
                </a:solidFill>
                <a:effectLst/>
              </a:rPr>
              <a:t>November 6, 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rPr>
              <a:t>Last day for Appeals to be received by the CDE:</a:t>
            </a:r>
            <a:r>
              <a:rPr lang="en-US" sz="1200" kern="1200" baseline="0" dirty="0">
                <a:solidFill>
                  <a:schemeClr val="tx1"/>
                </a:solidFill>
                <a:effectLst/>
              </a:rPr>
              <a:t> </a:t>
            </a:r>
            <a:r>
              <a:rPr lang="en-US" sz="1200" kern="1200" dirty="0">
                <a:solidFill>
                  <a:schemeClr val="tx1"/>
                </a:solidFill>
                <a:effectLst/>
              </a:rPr>
              <a:t>November 13, 2020, by 4:00 p.m.</a:t>
            </a:r>
          </a:p>
          <a:p>
            <a:r>
              <a:rPr lang="en-US" sz="1200" kern="1200" dirty="0">
                <a:solidFill>
                  <a:schemeClr val="tx1"/>
                </a:solidFill>
                <a:effectLst/>
              </a:rPr>
              <a:t>Final Awards posted:</a:t>
            </a:r>
            <a:r>
              <a:rPr lang="en-US" sz="1200" kern="1200" baseline="0" dirty="0">
                <a:solidFill>
                  <a:schemeClr val="tx1"/>
                </a:solidFill>
                <a:effectLst/>
              </a:rPr>
              <a:t> </a:t>
            </a:r>
            <a:r>
              <a:rPr lang="en-US" sz="1200" kern="1200" dirty="0">
                <a:solidFill>
                  <a:schemeClr val="tx1"/>
                </a:solidFill>
                <a:effectLst/>
              </a:rPr>
              <a:t>November 18, 2020</a:t>
            </a:r>
          </a:p>
          <a:p>
            <a:r>
              <a:rPr lang="en-US" sz="1200" kern="1200" dirty="0">
                <a:solidFill>
                  <a:schemeClr val="tx1"/>
                </a:solidFill>
                <a:effectLst/>
              </a:rPr>
              <a:t>Project start date: December 1, 2020</a:t>
            </a:r>
          </a:p>
        </p:txBody>
      </p:sp>
      <p:sp>
        <p:nvSpPr>
          <p:cNvPr id="4" name="Slide Number Placeholder 3"/>
          <p:cNvSpPr>
            <a:spLocks noGrp="1"/>
          </p:cNvSpPr>
          <p:nvPr>
            <p:ph type="sldNum" sz="quarter" idx="10"/>
          </p:nvPr>
        </p:nvSpPr>
        <p:spPr/>
        <p:txBody>
          <a:bodyPr/>
          <a:lstStyle/>
          <a:p>
            <a:fld id="{947B8990-41DF-454F-A325-72A5D5917BE1}" type="slidenum">
              <a:rPr lang="en-US" smtClean="0"/>
              <a:t>41</a:t>
            </a:fld>
            <a:endParaRPr lang="en-US"/>
          </a:p>
        </p:txBody>
      </p:sp>
    </p:spTree>
    <p:extLst>
      <p:ext uri="{BB962C8B-B14F-4D97-AF65-F5344CB8AC3E}">
        <p14:creationId xmlns:p14="http://schemas.microsoft.com/office/powerpoint/2010/main" val="91218146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Jennifer</a:t>
            </a:r>
          </a:p>
          <a:p>
            <a:r>
              <a:rPr lang="en-US" dirty="0"/>
              <a:t> </a:t>
            </a:r>
          </a:p>
          <a:p>
            <a:r>
              <a:rPr lang="en-US" sz="1200" kern="1200" dirty="0">
                <a:solidFill>
                  <a:schemeClr val="tx1"/>
                </a:solidFill>
                <a:effectLst/>
              </a:rPr>
              <a:t>Detailed information about the ELSB and the specific requirements are provided in the RFA. However, applicants should be familiar with the listed resources that contain further information </a:t>
            </a:r>
            <a:r>
              <a:rPr lang="en-US" sz="1200" dirty="0"/>
              <a:t>pertinent to the ELSB application</a:t>
            </a:r>
            <a:r>
              <a:rPr lang="en-US" sz="1200" kern="1200" dirty="0">
                <a:solidFill>
                  <a:schemeClr val="tx1"/>
                </a:solidFill>
                <a:effectLst/>
              </a:rPr>
              <a:t>. </a:t>
            </a:r>
          </a:p>
          <a:p>
            <a:endParaRPr lang="en-US" sz="1200" kern="120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rPr>
              <a:t>The Quality Professional Learning Standards </a:t>
            </a:r>
            <a:r>
              <a:rPr lang="en-US" sz="1200" kern="1200" dirty="0">
                <a:solidFill>
                  <a:schemeClr val="tx1"/>
                </a:solidFill>
                <a:effectLst/>
              </a:rPr>
              <a:t>serve as a foundation for the content, processes, and conditions essential to all educator PL over time. They can be found at </a:t>
            </a:r>
            <a:r>
              <a:rPr lang="en-US" sz="1200" u="sng" dirty="0">
                <a:hlinkClick r:id="rId3"/>
              </a:rPr>
              <a:t>https://bit.ly/3jjY56R</a:t>
            </a:r>
            <a:r>
              <a:rPr lang="en-US" sz="1200" u="sng" dirty="0"/>
              <a:t>. </a:t>
            </a:r>
            <a:endParaRPr lang="en-US" sz="1200" kern="1200" dirty="0">
              <a:solidFill>
                <a:schemeClr val="tx1"/>
              </a:solidFill>
              <a:effectLst/>
            </a:endParaRPr>
          </a:p>
          <a:p>
            <a:endParaRPr lang="en-US" sz="1200" kern="120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rPr>
              <a:t>The 2020 SB 98 Authorization of the ELSB grant provides details on the requirements of this grant as well as the $50 million grant for the 75 LEAs. We recommend reviewing the legislation to inform the writing of your RFA. It can be found at </a:t>
            </a:r>
            <a:r>
              <a:rPr lang="en-US" sz="1200" u="sng" dirty="0">
                <a:hlinkClick r:id="rId4"/>
              </a:rPr>
              <a:t>https://bit.ly/3jiYLJA</a:t>
            </a:r>
            <a:r>
              <a:rPr lang="en-US" sz="1200" u="sng" dirty="0"/>
              <a:t> </a:t>
            </a:r>
            <a:endParaRPr lang="en-US" sz="1200" kern="1200" dirty="0">
              <a:solidFill>
                <a:schemeClr val="tx1"/>
              </a:solidFill>
              <a:effectLst/>
            </a:endParaRPr>
          </a:p>
          <a:p>
            <a:endParaRPr lang="en-US" sz="1200" i="0" kern="120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kern="1200" dirty="0">
                <a:solidFill>
                  <a:schemeClr val="tx1"/>
                </a:solidFill>
                <a:effectLst/>
              </a:rPr>
              <a:t>The California</a:t>
            </a:r>
            <a:r>
              <a:rPr lang="en-US" sz="1200" i="0" kern="1200" baseline="0" dirty="0">
                <a:solidFill>
                  <a:schemeClr val="tx1"/>
                </a:solidFill>
                <a:effectLst/>
              </a:rPr>
              <a:t> Statewide </a:t>
            </a:r>
            <a:r>
              <a:rPr lang="en-US" sz="1200" i="0" kern="1200" baseline="0" dirty="0" err="1">
                <a:solidFill>
                  <a:schemeClr val="tx1"/>
                </a:solidFill>
                <a:effectLst/>
              </a:rPr>
              <a:t>SoS</a:t>
            </a:r>
            <a:r>
              <a:rPr lang="en-US" sz="1200" i="0" kern="1200" baseline="0" dirty="0">
                <a:solidFill>
                  <a:schemeClr val="tx1"/>
                </a:solidFill>
                <a:effectLst/>
              </a:rPr>
              <a:t> </a:t>
            </a:r>
            <a:r>
              <a:rPr lang="en-US" sz="1200" kern="1200" dirty="0">
                <a:solidFill>
                  <a:schemeClr val="tx1"/>
                </a:solidFill>
                <a:effectLst/>
              </a:rPr>
              <a:t>is designed to build local capacity and assist LEAs in identifying and addressing inequities, as part of the continuous improvement process. This support includes three levels: (1) support for all; (2) individually designed, or differentiated assistance; and (3) intensive intervention. Learn more at </a:t>
            </a:r>
            <a:r>
              <a:rPr lang="en-US" sz="1200" u="sng" dirty="0">
                <a:hlinkClick r:id="rId5"/>
              </a:rPr>
              <a:t>https://bit.ly/2S9nRyS</a:t>
            </a:r>
            <a:r>
              <a:rPr lang="en-US" sz="1200" u="sng" dirty="0"/>
              <a:t> </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rPr>
              <a:t> </a:t>
            </a:r>
          </a:p>
          <a:p>
            <a:endParaRPr lang="en-US" i="0" dirty="0"/>
          </a:p>
        </p:txBody>
      </p:sp>
      <p:sp>
        <p:nvSpPr>
          <p:cNvPr id="4" name="Slide Number Placeholder 3"/>
          <p:cNvSpPr>
            <a:spLocks noGrp="1"/>
          </p:cNvSpPr>
          <p:nvPr>
            <p:ph type="sldNum" sz="quarter" idx="10"/>
          </p:nvPr>
        </p:nvSpPr>
        <p:spPr/>
        <p:txBody>
          <a:bodyPr/>
          <a:lstStyle/>
          <a:p>
            <a:fld id="{947B8990-41DF-454F-A325-72A5D5917BE1}" type="slidenum">
              <a:rPr lang="en-US" smtClean="0"/>
              <a:t>42</a:t>
            </a:fld>
            <a:endParaRPr lang="en-US"/>
          </a:p>
        </p:txBody>
      </p:sp>
    </p:spTree>
    <p:extLst>
      <p:ext uri="{BB962C8B-B14F-4D97-AF65-F5344CB8AC3E}">
        <p14:creationId xmlns:p14="http://schemas.microsoft.com/office/powerpoint/2010/main" val="370397910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Now we will take some time to answer questions posed in the chat. We will attempt to answer as many questions as we can in the time we have.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(Take time to answer any questions that have been posted in the chat.)</a:t>
            </a:r>
          </a:p>
        </p:txBody>
      </p:sp>
      <p:sp>
        <p:nvSpPr>
          <p:cNvPr id="4" name="Slide Number Placeholder 3"/>
          <p:cNvSpPr>
            <a:spLocks noGrp="1"/>
          </p:cNvSpPr>
          <p:nvPr>
            <p:ph type="sldNum" sz="quarter" idx="10"/>
          </p:nvPr>
        </p:nvSpPr>
        <p:spPr/>
        <p:txBody>
          <a:bodyPr/>
          <a:lstStyle/>
          <a:p>
            <a:fld id="{947B8990-41DF-454F-A325-72A5D5917BE1}" type="slidenum">
              <a:rPr lang="en-US" smtClean="0"/>
              <a:t>43</a:t>
            </a:fld>
            <a:endParaRPr lang="en-US"/>
          </a:p>
        </p:txBody>
      </p:sp>
    </p:spTree>
    <p:extLst>
      <p:ext uri="{BB962C8B-B14F-4D97-AF65-F5344CB8AC3E}">
        <p14:creationId xmlns:p14="http://schemas.microsoft.com/office/powerpoint/2010/main" val="260326531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Jennifer</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For additional</a:t>
            </a:r>
            <a:r>
              <a:rPr lang="en-US" baseline="0" dirty="0">
                <a:latin typeface="Arial" panose="020B0604020202020204" pitchFamily="34" charset="0"/>
                <a:cs typeface="Arial" panose="020B0604020202020204" pitchFamily="34" charset="0"/>
              </a:rPr>
              <a:t> information, you are encouraged to contact the Educator Excellence and Equity Division staff noted on the slide. </a:t>
            </a:r>
          </a:p>
          <a:p>
            <a:pPr marL="0" indent="0" algn="ctr">
              <a:lnSpc>
                <a:spcPct val="100000"/>
              </a:lnSpc>
              <a:spcBef>
                <a:spcPts val="0"/>
              </a:spcBef>
              <a:spcAft>
                <a:spcPts val="1200"/>
              </a:spcAft>
              <a:buNone/>
            </a:pPr>
            <a:endParaRPr lang="en-US" sz="1200" dirty="0"/>
          </a:p>
          <a:p>
            <a:pPr marL="0" indent="0" algn="ctr">
              <a:lnSpc>
                <a:spcPct val="100000"/>
              </a:lnSpc>
              <a:spcBef>
                <a:spcPts val="0"/>
              </a:spcBef>
              <a:spcAft>
                <a:spcPts val="1200"/>
              </a:spcAft>
              <a:buNone/>
            </a:pPr>
            <a:r>
              <a:rPr lang="en-US" sz="1200" dirty="0"/>
              <a:t>Email: </a:t>
            </a:r>
            <a:r>
              <a:rPr lang="en-US" sz="1200" u="sng" dirty="0">
                <a:hlinkClick r:id="rId3"/>
              </a:rPr>
              <a:t>ELSBgrant@cde.ca.gov</a:t>
            </a:r>
            <a:endParaRPr lang="en-US" sz="1200" u="sng" dirty="0"/>
          </a:p>
          <a:p>
            <a:endParaRPr lang="en-US" baseline="0" dirty="0">
              <a:latin typeface="Arial" panose="020B0604020202020204" pitchFamily="34" charset="0"/>
              <a:cs typeface="Arial" panose="020B0604020202020204" pitchFamily="34" charset="0"/>
            </a:endParaRPr>
          </a:p>
          <a:p>
            <a:r>
              <a:rPr lang="en-US" baseline="0" dirty="0">
                <a:latin typeface="Arial" panose="020B0604020202020204" pitchFamily="34" charset="0"/>
                <a:cs typeface="Arial" panose="020B0604020202020204" pitchFamily="34" charset="0"/>
              </a:rPr>
              <a:t>That concludes our presentation. Thank you very much and have a great day.</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44</a:t>
            </a:fld>
            <a:endParaRPr lang="en-US"/>
          </a:p>
        </p:txBody>
      </p:sp>
    </p:spTree>
    <p:extLst>
      <p:ext uri="{BB962C8B-B14F-4D97-AF65-F5344CB8AC3E}">
        <p14:creationId xmlns:p14="http://schemas.microsoft.com/office/powerpoint/2010/main" val="3263356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Jennifer</a:t>
            </a:r>
          </a:p>
          <a:p>
            <a:endParaRPr lang="en-US" dirty="0"/>
          </a:p>
          <a:p>
            <a:r>
              <a:rPr lang="en-US" dirty="0"/>
              <a:t>Senate Bill 98 provides $50 million to fund eligible local educational agencies (LEAs) to improve early literacy using a variety of strategies, programs, and/or services. </a:t>
            </a:r>
          </a:p>
          <a:p>
            <a:r>
              <a:rPr lang="en-US" dirty="0"/>
              <a:t>These LEAs are the 75 schools with the highest percentage of students in grade three scoring at level 1 on the 2018 and 2019 English Language Arts summative assessment. LEA grantees have already been identified</a:t>
            </a:r>
            <a:r>
              <a:rPr lang="en-US" baseline="0" dirty="0"/>
              <a:t> and are posted on the California Department of Education (CDE) Early Literacy Support Block (ELSB) grant web page.</a:t>
            </a:r>
          </a:p>
          <a:p>
            <a:endParaRPr lang="en-US" baseline="0" dirty="0"/>
          </a:p>
          <a:p>
            <a:r>
              <a:rPr lang="en-US" baseline="0" dirty="0"/>
              <a:t>Hector will explain how the expert lead in literacy will support these LEAs.</a:t>
            </a:r>
            <a:endParaRPr lang="en-US" dirty="0"/>
          </a:p>
          <a:p>
            <a:endParaRPr lang="en-US" dirty="0"/>
          </a:p>
        </p:txBody>
      </p:sp>
      <p:sp>
        <p:nvSpPr>
          <p:cNvPr id="4" name="Slide Number Placeholder 3"/>
          <p:cNvSpPr>
            <a:spLocks noGrp="1"/>
          </p:cNvSpPr>
          <p:nvPr>
            <p:ph type="sldNum" sz="quarter" idx="10"/>
          </p:nvPr>
        </p:nvSpPr>
        <p:spPr/>
        <p:txBody>
          <a:bodyPr/>
          <a:lstStyle/>
          <a:p>
            <a:fld id="{959E779C-9ADE-44A1-8072-EF7F172A3590}" type="slidenum">
              <a:rPr lang="en-US" smtClean="0"/>
              <a:t>5</a:t>
            </a:fld>
            <a:endParaRPr lang="en-US"/>
          </a:p>
        </p:txBody>
      </p:sp>
    </p:spTree>
    <p:extLst>
      <p:ext uri="{BB962C8B-B14F-4D97-AF65-F5344CB8AC3E}">
        <p14:creationId xmlns:p14="http://schemas.microsoft.com/office/powerpoint/2010/main" val="736156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3000"/>
              </a:spcBef>
              <a:spcAft>
                <a:spcPts val="1800"/>
              </a:spcAft>
              <a:buNone/>
            </a:pPr>
            <a:r>
              <a:rPr lang="en-US" sz="1200" dirty="0"/>
              <a:t>Hector</a:t>
            </a:r>
          </a:p>
          <a:p>
            <a:pPr marL="0" indent="0">
              <a:lnSpc>
                <a:spcPct val="100000"/>
              </a:lnSpc>
              <a:spcBef>
                <a:spcPts val="3000"/>
              </a:spcBef>
              <a:spcAft>
                <a:spcPts val="1800"/>
              </a:spcAft>
              <a:buNone/>
            </a:pPr>
            <a:r>
              <a:rPr lang="en-US" sz="1200" dirty="0"/>
              <a:t>Section 114 of SB 98 appropriates $3 million from the General Fund to establish an expert lead in literacy within the Statewide System of Support (</a:t>
            </a:r>
            <a:r>
              <a:rPr lang="en-US" sz="1200" dirty="0" err="1"/>
              <a:t>SoS</a:t>
            </a:r>
            <a:r>
              <a:rPr lang="en-US" sz="1200" dirty="0"/>
              <a:t>). The expert lead in literacy will be a county office of education (COE), selected by the CDE in partnership with the California Collaborative for Educational Excellence (CCEE), and will support grantees mentioned in the previous slide to build statewide professional learning (PL) networks and provide technical assistance to increase statewide capacity in implementing effective literacy instruction.</a:t>
            </a:r>
          </a:p>
        </p:txBody>
      </p:sp>
      <p:sp>
        <p:nvSpPr>
          <p:cNvPr id="4" name="Slide Number Placeholder 3"/>
          <p:cNvSpPr>
            <a:spLocks noGrp="1"/>
          </p:cNvSpPr>
          <p:nvPr>
            <p:ph type="sldNum" sz="quarter" idx="10"/>
          </p:nvPr>
        </p:nvSpPr>
        <p:spPr/>
        <p:txBody>
          <a:bodyPr/>
          <a:lstStyle/>
          <a:p>
            <a:fld id="{959E779C-9ADE-44A1-8072-EF7F172A3590}" type="slidenum">
              <a:rPr lang="en-US" smtClean="0"/>
              <a:t>6</a:t>
            </a:fld>
            <a:endParaRPr lang="en-US"/>
          </a:p>
        </p:txBody>
      </p:sp>
    </p:spTree>
    <p:extLst>
      <p:ext uri="{BB962C8B-B14F-4D97-AF65-F5344CB8AC3E}">
        <p14:creationId xmlns:p14="http://schemas.microsoft.com/office/powerpoint/2010/main" val="2414654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Hector</a:t>
            </a:r>
          </a:p>
          <a:p>
            <a:endParaRPr lang="en-US" dirty="0"/>
          </a:p>
          <a:p>
            <a:r>
              <a:rPr lang="en-US" dirty="0"/>
              <a:t>The main task of the expert lead in literacy is to support ELSB grantees. The expert lead in literacy will help them with the following:</a:t>
            </a:r>
          </a:p>
          <a:p>
            <a:endParaRPr lang="en-US" dirty="0"/>
          </a:p>
          <a:p>
            <a:pPr marL="171450" indent="-171450">
              <a:buFont typeface="Arial" panose="020B0604020202020204" pitchFamily="34" charset="0"/>
              <a:buChar char="•"/>
            </a:pPr>
            <a:r>
              <a:rPr lang="en-US" sz="1200" dirty="0"/>
              <a:t>Culturally-responsive curriculum and instruction</a:t>
            </a:r>
          </a:p>
          <a:p>
            <a:pPr marL="171450" indent="-171450">
              <a:buFont typeface="Arial" panose="020B0604020202020204" pitchFamily="34" charset="0"/>
              <a:buChar char="•"/>
            </a:pPr>
            <a:r>
              <a:rPr lang="en-US" sz="1200" dirty="0"/>
              <a:t>Evidence-based PL pertaining to the implementation of the English Language Arts/English Language Development Framework (ELA/ELD Framework)</a:t>
            </a:r>
          </a:p>
          <a:p>
            <a:pPr marL="171450" indent="-171450">
              <a:buFont typeface="Arial" panose="020B0604020202020204" pitchFamily="34" charset="0"/>
              <a:buChar char="•"/>
            </a:pPr>
            <a:r>
              <a:rPr lang="en-US" sz="1200" dirty="0"/>
              <a:t>Expanded learning programs</a:t>
            </a:r>
          </a:p>
          <a:p>
            <a:pPr marL="171450" indent="-171450">
              <a:buFont typeface="Arial" panose="020B0604020202020204" pitchFamily="34" charset="0"/>
              <a:buChar char="•"/>
            </a:pPr>
            <a:r>
              <a:rPr lang="en-US" sz="1200" dirty="0"/>
              <a:t>Research-based social and emotional learning approaches</a:t>
            </a:r>
          </a:p>
          <a:p>
            <a:pPr marL="171450" indent="-171450">
              <a:buFont typeface="Arial" panose="020B0604020202020204" pitchFamily="34" charset="0"/>
              <a:buChar char="•"/>
            </a:pPr>
            <a:r>
              <a:rPr lang="en-US" sz="1200" dirty="0"/>
              <a:t>Multi-tiered Systems of Support</a:t>
            </a:r>
          </a:p>
          <a:p>
            <a:pPr marL="171450" indent="-171450">
              <a:buFont typeface="Arial" panose="020B0604020202020204" pitchFamily="34" charset="0"/>
              <a:buChar char="•"/>
            </a:pPr>
            <a:r>
              <a:rPr lang="en-US" sz="1200" dirty="0"/>
              <a:t>Parent/guardian and community engagement</a:t>
            </a:r>
          </a:p>
        </p:txBody>
      </p:sp>
      <p:sp>
        <p:nvSpPr>
          <p:cNvPr id="4" name="Slide Number Placeholder 3"/>
          <p:cNvSpPr>
            <a:spLocks noGrp="1"/>
          </p:cNvSpPr>
          <p:nvPr>
            <p:ph type="sldNum" sz="quarter" idx="5"/>
          </p:nvPr>
        </p:nvSpPr>
        <p:spPr/>
        <p:txBody>
          <a:bodyPr/>
          <a:lstStyle/>
          <a:p>
            <a:fld id="{959E779C-9ADE-44A1-8072-EF7F172A3590}" type="slidenum">
              <a:rPr lang="en-US" smtClean="0"/>
              <a:t>7</a:t>
            </a:fld>
            <a:endParaRPr lang="en-US"/>
          </a:p>
        </p:txBody>
      </p:sp>
    </p:spTree>
    <p:extLst>
      <p:ext uri="{BB962C8B-B14F-4D97-AF65-F5344CB8AC3E}">
        <p14:creationId xmlns:p14="http://schemas.microsoft.com/office/powerpoint/2010/main" val="8575476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Aft>
                <a:spcPts val="1200"/>
              </a:spcAft>
              <a:buFont typeface="+mj-lt"/>
              <a:buNone/>
            </a:pPr>
            <a:r>
              <a:rPr lang="en-US" b="0" i="0" dirty="0">
                <a:solidFill>
                  <a:srgbClr val="000000"/>
                </a:solidFill>
                <a:effectLst/>
                <a:latin typeface="Helvetica Neue"/>
              </a:rPr>
              <a:t>Hector</a:t>
            </a:r>
          </a:p>
          <a:p>
            <a:pPr marL="0" lvl="0" indent="0">
              <a:spcAft>
                <a:spcPts val="1200"/>
              </a:spcAft>
              <a:buFont typeface="+mj-lt"/>
              <a:buNone/>
            </a:pPr>
            <a:r>
              <a:rPr lang="en-US" b="0" i="0" dirty="0">
                <a:solidFill>
                  <a:srgbClr val="000000"/>
                </a:solidFill>
                <a:effectLst/>
                <a:latin typeface="Helvetica Neue"/>
              </a:rPr>
              <a:t>The expert lead in literacy shall demonstrate abilities and expertise developing, implementing, and supporting other LEAs and their schools with literacy instruction and support programs, particularly focused on literacy in early grades (kindergarten, which includes transitional kindergarten, and grades one through three). </a:t>
            </a:r>
          </a:p>
          <a:p>
            <a:pPr marL="0" lvl="0" indent="0">
              <a:spcAft>
                <a:spcPts val="1200"/>
              </a:spcAft>
              <a:buFont typeface="+mj-lt"/>
              <a:buNone/>
            </a:pPr>
            <a:r>
              <a:rPr lang="en-US" b="0" i="0" dirty="0">
                <a:solidFill>
                  <a:srgbClr val="000000"/>
                </a:solidFill>
                <a:effectLst/>
                <a:latin typeface="Helvetica Neue"/>
              </a:rPr>
              <a:t>The expert lead in literacy shall also demonstrate expertise in the four categories of programs and services specified in SB 98, Section 113(e): access to high-quality literacy teaching, support for literacy learning, pupil supports, and family and community supports.</a:t>
            </a:r>
          </a:p>
          <a:p>
            <a:pPr marL="0" lvl="0" indent="0">
              <a:spcAft>
                <a:spcPts val="1200"/>
              </a:spcAft>
              <a:buFont typeface="+mj-lt"/>
              <a:buNone/>
            </a:pPr>
            <a:r>
              <a:rPr lang="en-US" b="0" i="0" dirty="0">
                <a:solidFill>
                  <a:srgbClr val="000000"/>
                </a:solidFill>
                <a:effectLst/>
                <a:latin typeface="Helvetica Neue"/>
              </a:rPr>
              <a:t>We will provide additional details on the four categories in a moment.</a:t>
            </a:r>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8</a:t>
            </a:fld>
            <a:endParaRPr lang="en-US"/>
          </a:p>
        </p:txBody>
      </p:sp>
    </p:spTree>
    <p:extLst>
      <p:ext uri="{BB962C8B-B14F-4D97-AF65-F5344CB8AC3E}">
        <p14:creationId xmlns:p14="http://schemas.microsoft.com/office/powerpoint/2010/main" val="5054315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Aft>
                <a:spcPts val="1200"/>
              </a:spcAft>
              <a:buFont typeface="+mj-lt"/>
              <a:buNone/>
            </a:pPr>
            <a:r>
              <a:rPr lang="en-US" b="0" i="0" dirty="0">
                <a:solidFill>
                  <a:srgbClr val="000000"/>
                </a:solidFill>
                <a:effectLst/>
                <a:latin typeface="Helvetica Neue"/>
              </a:rPr>
              <a:t>Hector</a:t>
            </a:r>
          </a:p>
          <a:p>
            <a:pPr marL="0" lvl="0" indent="0">
              <a:spcAft>
                <a:spcPts val="1200"/>
              </a:spcAft>
              <a:buFont typeface="+mj-lt"/>
              <a:buNone/>
            </a:pPr>
            <a:r>
              <a:rPr lang="en-US" b="0" i="0" dirty="0">
                <a:solidFill>
                  <a:srgbClr val="000000"/>
                </a:solidFill>
                <a:effectLst/>
                <a:latin typeface="Helvetica Neue"/>
              </a:rPr>
              <a:t>The expert lead in literacy will also</a:t>
            </a:r>
          </a:p>
          <a:p>
            <a:pPr marL="171450" indent="-171450">
              <a:lnSpc>
                <a:spcPct val="100000"/>
              </a:lnSpc>
              <a:spcBef>
                <a:spcPts val="0"/>
              </a:spcBef>
              <a:spcAft>
                <a:spcPts val="1200"/>
              </a:spcAft>
              <a:buFont typeface="Arial" panose="020B0604020202020204" pitchFamily="34" charset="0"/>
              <a:buChar char="•"/>
            </a:pPr>
            <a:r>
              <a:rPr lang="en-US" sz="1200" dirty="0"/>
              <a:t>Assist LEAs with schools eligible for the ELSB Grant Program in the development of the root cause analysis and needs assessment and plans </a:t>
            </a:r>
          </a:p>
          <a:p>
            <a:pPr marL="171450" indent="-171450">
              <a:lnSpc>
                <a:spcPct val="100000"/>
              </a:lnSpc>
              <a:spcBef>
                <a:spcPts val="0"/>
              </a:spcBef>
              <a:spcAft>
                <a:spcPts val="1200"/>
              </a:spcAft>
              <a:buFont typeface="Arial" panose="020B0604020202020204" pitchFamily="34" charset="0"/>
              <a:buChar char="•"/>
            </a:pPr>
            <a:r>
              <a:rPr lang="en-US" sz="1200" dirty="0"/>
              <a:t>Assist LEAs with schools eligible for grants authorized by the ELSB Grant Program and the relevant county offices of education (COEs) that work with those LEAs to build capacity around literacy instruction and support programs</a:t>
            </a:r>
          </a:p>
          <a:p>
            <a:pPr marL="171450" indent="-171450">
              <a:lnSpc>
                <a:spcPct val="100000"/>
              </a:lnSpc>
              <a:spcBef>
                <a:spcPts val="0"/>
              </a:spcBef>
              <a:spcAft>
                <a:spcPts val="1200"/>
              </a:spcAft>
              <a:buFont typeface="Arial" panose="020B0604020202020204" pitchFamily="34" charset="0"/>
              <a:buChar char="•"/>
            </a:pPr>
            <a:r>
              <a:rPr lang="en-US" sz="1200" dirty="0"/>
              <a:t>As part of the Statewide System of Support (</a:t>
            </a:r>
            <a:r>
              <a:rPr lang="en-US" sz="1200" dirty="0" err="1"/>
              <a:t>SoS</a:t>
            </a:r>
            <a:r>
              <a:rPr lang="en-US" sz="1200" dirty="0"/>
              <a:t>), and in coordination with the CDE and the CCEE, create PL networks to help build statewide capacity among LEAs in implementing effective literacy instruction and support programs at their schools</a:t>
            </a:r>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9</a:t>
            </a:fld>
            <a:endParaRPr lang="en-US"/>
          </a:p>
        </p:txBody>
      </p:sp>
    </p:spTree>
    <p:extLst>
      <p:ext uri="{BB962C8B-B14F-4D97-AF65-F5344CB8AC3E}">
        <p14:creationId xmlns:p14="http://schemas.microsoft.com/office/powerpoint/2010/main" val="3583705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6CF88B7-C84A-4A82-906B-BB5F13FE07FE}" type="datetime1">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
        <p:nvSpPr>
          <p:cNvPr id="7" name="TextBox 6"/>
          <p:cNvSpPr txBox="1"/>
          <p:nvPr userDrawn="1"/>
        </p:nvSpPr>
        <p:spPr>
          <a:xfrm>
            <a:off x="1524000" y="5710019"/>
            <a:ext cx="6065134" cy="523220"/>
          </a:xfrm>
          <a:prstGeom prst="rect">
            <a:avLst/>
          </a:prstGeom>
          <a:noFill/>
        </p:spPr>
        <p:txBody>
          <a:bodyPr wrap="square" rtlCol="0">
            <a:spAutoFit/>
          </a:bodyPr>
          <a:lstStyle/>
          <a:p>
            <a:r>
              <a:rPr lang="en-US" sz="1400">
                <a:solidFill>
                  <a:schemeClr val="accent5">
                    <a:lumMod val="50000"/>
                  </a:schemeClr>
                </a:solidFill>
              </a:rPr>
              <a:t>CALIFORNIA DEPARTMENT </a:t>
            </a:r>
            <a:r>
              <a:rPr lang="en-US" sz="1400">
                <a:solidFill>
                  <a:srgbClr val="1E5E70"/>
                </a:solidFill>
              </a:rPr>
              <a:t>OF EDUCATION</a:t>
            </a:r>
          </a:p>
          <a:p>
            <a:r>
              <a:rPr lang="en-US" sz="1400">
                <a:solidFill>
                  <a:srgbClr val="1E5E70"/>
                </a:solidFill>
              </a:rPr>
              <a:t>Tony Thurmond, State Superintendent</a:t>
            </a:r>
            <a:r>
              <a:rPr lang="en-US" sz="1400" baseline="0">
                <a:solidFill>
                  <a:srgbClr val="1E5E70"/>
                </a:solidFill>
              </a:rPr>
              <a:t> of Public </a:t>
            </a:r>
            <a:r>
              <a:rPr lang="en-US" sz="1400" baseline="0">
                <a:solidFill>
                  <a:schemeClr val="accent5">
                    <a:lumMod val="50000"/>
                  </a:schemeClr>
                </a:solidFill>
              </a:rPr>
              <a:t>Instruction</a:t>
            </a:r>
            <a:endParaRPr lang="en-US" sz="1400">
              <a:solidFill>
                <a:schemeClr val="accent5">
                  <a:lumMod val="50000"/>
                </a:schemeClr>
              </a:solidFill>
            </a:endParaRPr>
          </a:p>
        </p:txBody>
      </p:sp>
    </p:spTree>
    <p:extLst>
      <p:ext uri="{BB962C8B-B14F-4D97-AF65-F5344CB8AC3E}">
        <p14:creationId xmlns:p14="http://schemas.microsoft.com/office/powerpoint/2010/main" val="75433711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2B5CD0-598D-456C-9C88-C437FC381D55}" type="datetime1">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1948438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C98ADC-861C-4ACD-A18D-6DC79472BE4A}" type="datetime1">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33064034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8698DF-6476-4FFB-A5D5-B52F7B8C4ED1}" type="datetime1">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65249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EF2C09-4B62-46F0-AF1F-4AAEC8FC2D3B}" type="datetime1">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93967104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C153034-D115-4E91-8CD0-B0B619F24C4F}" type="datetime1">
              <a:rPr lang="en-US" smtClean="0"/>
              <a:t>3/13/2024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758408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8EC89-6FDA-444C-B2B5-1C646B210370}" type="datetime1">
              <a:rPr lang="en-US" smtClean="0"/>
              <a:t>3/13/2024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90473039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4D48D3-9BB5-4C88-B65B-E76FC71F3E10}" type="datetime1">
              <a:rPr lang="en-US" smtClean="0"/>
              <a:t>3/13/2024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957186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D5504B-D502-4BC2-849E-997B8C982C6D}" type="datetime1">
              <a:rPr lang="en-US" smtClean="0"/>
              <a:t>3/13/2024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83792128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73ECC4-6A0F-4863-B09A-BB53DE33CB61}" type="datetime1">
              <a:rPr lang="en-US" smtClean="0"/>
              <a:t>3/13/2024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31602806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47DF3E1-2BC9-426A-83FB-808970C92002}" type="datetime1">
              <a:rPr lang="en-US" smtClean="0"/>
              <a:t>3/13/2024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842498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11" name="Rounded Rectangle 10"/>
          <p:cNvSpPr/>
          <p:nvPr userDrawn="1"/>
        </p:nvSpPr>
        <p:spPr>
          <a:xfrm>
            <a:off x="10025967" y="1027906"/>
            <a:ext cx="2025570" cy="1775407"/>
          </a:xfrm>
          <a:prstGeom prst="roundRect">
            <a:avLst>
              <a:gd name="adj" fmla="val 9496"/>
            </a:avLst>
          </a:prstGeom>
          <a:solidFill>
            <a:schemeClr val="tx2">
              <a:alpha val="6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userDrawn="1"/>
        </p:nvSpPr>
        <p:spPr>
          <a:xfrm>
            <a:off x="657224" y="219919"/>
            <a:ext cx="10944225" cy="6318993"/>
          </a:xfrm>
          <a:prstGeom prst="roundRect">
            <a:avLst>
              <a:gd name="adj" fmla="val 4944"/>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54239" y="365125"/>
            <a:ext cx="9479666"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354239" y="1825625"/>
            <a:ext cx="9479666"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1AB6F-F776-4263-B264-C9BD72C58EEC}" type="datetime1">
              <a:rPr lang="en-US" smtClean="0"/>
              <a:t>3/13/2024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9BC29B-CD14-4172-9B93-F334EF7BA94E}" type="slidenum">
              <a:rPr lang="en-US" smtClean="0"/>
              <a:t>‹#›</a:t>
            </a:fld>
            <a:endParaRPr lang="en-US"/>
          </a:p>
        </p:txBody>
      </p:sp>
      <p:sp>
        <p:nvSpPr>
          <p:cNvPr id="10" name="Rounded Rectangle 9"/>
          <p:cNvSpPr/>
          <p:nvPr userDrawn="1"/>
        </p:nvSpPr>
        <p:spPr>
          <a:xfrm>
            <a:off x="11353800" y="576484"/>
            <a:ext cx="2025570" cy="723458"/>
          </a:xfrm>
          <a:prstGeom prst="roundRect">
            <a:avLst>
              <a:gd name="adj" fmla="val 10267"/>
            </a:avLst>
          </a:prstGeom>
          <a:solidFill>
            <a:schemeClr val="accent6">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userDrawn="1"/>
        </p:nvSpPr>
        <p:spPr>
          <a:xfrm>
            <a:off x="10496066" y="-486156"/>
            <a:ext cx="1269358" cy="1192192"/>
          </a:xfrm>
          <a:prstGeom prst="roundRect">
            <a:avLst>
              <a:gd name="adj" fmla="val 7929"/>
            </a:avLst>
          </a:prstGeom>
          <a:solidFill>
            <a:schemeClr val="accent1">
              <a:lumMod val="60000"/>
              <a:lumOff val="40000"/>
              <a:alpha val="66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Official Seal of the California Department of Educaiton"/>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0254" y="5389202"/>
            <a:ext cx="1294916" cy="1294916"/>
          </a:xfrm>
          <a:prstGeom prst="rect">
            <a:avLst/>
          </a:prstGeom>
        </p:spPr>
      </p:pic>
    </p:spTree>
    <p:extLst>
      <p:ext uri="{BB962C8B-B14F-4D97-AF65-F5344CB8AC3E}">
        <p14:creationId xmlns:p14="http://schemas.microsoft.com/office/powerpoint/2010/main" val="3711321045"/>
      </p:ext>
    </p:extLst>
  </p:cSld>
  <p:clrMap bg1="lt1" tx1="dk1" bg2="lt2" tx2="dk2" accent1="accent1" accent2="accent2" accent3="accent3" accent4="accent4" accent5="accent5" accent6="accent6" hlink="hlink" folHlink="folHlink"/>
  <p:sldLayoutIdLst>
    <p:sldLayoutId id="2147484572" r:id="rId1"/>
    <p:sldLayoutId id="2147484573" r:id="rId2"/>
    <p:sldLayoutId id="2147484574" r:id="rId3"/>
    <p:sldLayoutId id="2147484575" r:id="rId4"/>
    <p:sldLayoutId id="2147484576" r:id="rId5"/>
    <p:sldLayoutId id="2147484577" r:id="rId6"/>
    <p:sldLayoutId id="2147484578" r:id="rId7"/>
    <p:sldLayoutId id="2147484579" r:id="rId8"/>
    <p:sldLayoutId id="2147484580" r:id="rId9"/>
    <p:sldLayoutId id="2147484581" r:id="rId10"/>
    <p:sldLayoutId id="2147484582" r:id="rId11"/>
  </p:sldLayoutIdLst>
  <p:hf hdr="0" ftr="0" dt="0"/>
  <p:txStyles>
    <p:titleStyle>
      <a:lvl1pPr algn="ctr" defTabSz="914400" rtl="0" eaLnBrk="1" latinLnBrk="0" hangingPunct="1">
        <a:lnSpc>
          <a:spcPct val="90000"/>
        </a:lnSpc>
        <a:spcBef>
          <a:spcPct val="0"/>
        </a:spcBef>
        <a:buNone/>
        <a:defRPr sz="4400" kern="1200">
          <a:solidFill>
            <a:srgbClr val="9933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entury Gothic" panose="020B0502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bit.ly/3jjY56R"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5" Type="http://schemas.openxmlformats.org/officeDocument/2006/relationships/hyperlink" Target="https://bit.ly/2S9nRyS" TargetMode="External"/><Relationship Id="rId4" Type="http://schemas.openxmlformats.org/officeDocument/2006/relationships/hyperlink" Target="https://bit.ly/3jiYLJA"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hyperlink" Target="mailto:ELSBgrant@cde.ca.gov"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3046" y="477078"/>
            <a:ext cx="11007969" cy="3132276"/>
          </a:xfrm>
        </p:spPr>
        <p:txBody>
          <a:bodyPr>
            <a:normAutofit/>
          </a:bodyPr>
          <a:lstStyle/>
          <a:p>
            <a:r>
              <a:rPr lang="en-US" sz="5000" b="1" dirty="0"/>
              <a:t>Early Literacy Support Block Grant Request for Applications:</a:t>
            </a:r>
            <a:br>
              <a:rPr lang="en-US" sz="5000" b="1" dirty="0"/>
            </a:br>
            <a:r>
              <a:rPr lang="en-US" sz="5000" b="1" dirty="0"/>
              <a:t>Expert Lead in Literacy</a:t>
            </a:r>
          </a:p>
        </p:txBody>
      </p:sp>
      <p:sp>
        <p:nvSpPr>
          <p:cNvPr id="3" name="Subtitle 2"/>
          <p:cNvSpPr>
            <a:spLocks noGrp="1"/>
          </p:cNvSpPr>
          <p:nvPr>
            <p:ph type="subTitle" idx="1"/>
          </p:nvPr>
        </p:nvSpPr>
        <p:spPr>
          <a:xfrm>
            <a:off x="1523998" y="3931920"/>
            <a:ext cx="9144000" cy="1156915"/>
          </a:xfrm>
        </p:spPr>
        <p:txBody>
          <a:bodyPr/>
          <a:lstStyle/>
          <a:p>
            <a:endParaRPr lang="en-US" dirty="0"/>
          </a:p>
          <a:p>
            <a:r>
              <a:rPr lang="en-US" sz="3600" dirty="0"/>
              <a:t>October 2, 2020</a:t>
            </a:r>
          </a:p>
        </p:txBody>
      </p:sp>
    </p:spTree>
    <p:extLst>
      <p:ext uri="{BB962C8B-B14F-4D97-AF65-F5344CB8AC3E}">
        <p14:creationId xmlns:p14="http://schemas.microsoft.com/office/powerpoint/2010/main" val="3302440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Grant Funding and Duration</a:t>
            </a:r>
          </a:p>
        </p:txBody>
      </p:sp>
      <p:sp>
        <p:nvSpPr>
          <p:cNvPr id="3" name="Content Placeholder 2"/>
          <p:cNvSpPr>
            <a:spLocks noGrp="1"/>
          </p:cNvSpPr>
          <p:nvPr>
            <p:ph idx="1"/>
          </p:nvPr>
        </p:nvSpPr>
        <p:spPr/>
        <p:txBody>
          <a:bodyPr/>
          <a:lstStyle/>
          <a:p>
            <a:pPr>
              <a:lnSpc>
                <a:spcPct val="100000"/>
              </a:lnSpc>
              <a:spcBef>
                <a:spcPts val="0"/>
              </a:spcBef>
              <a:spcAft>
                <a:spcPts val="1200"/>
              </a:spcAft>
            </a:pPr>
            <a:r>
              <a:rPr lang="en-US" dirty="0"/>
              <a:t>One successful applicant </a:t>
            </a:r>
          </a:p>
          <a:p>
            <a:pPr>
              <a:lnSpc>
                <a:spcPct val="100000"/>
              </a:lnSpc>
              <a:spcBef>
                <a:spcPts val="0"/>
              </a:spcBef>
              <a:spcAft>
                <a:spcPts val="1200"/>
              </a:spcAft>
            </a:pPr>
            <a:r>
              <a:rPr lang="en-US" dirty="0"/>
              <a:t>Total grant budget of $3 million </a:t>
            </a:r>
          </a:p>
          <a:p>
            <a:pPr>
              <a:lnSpc>
                <a:spcPct val="100000"/>
              </a:lnSpc>
              <a:spcBef>
                <a:spcPts val="0"/>
              </a:spcBef>
              <a:spcAft>
                <a:spcPts val="4800"/>
              </a:spcAft>
            </a:pPr>
            <a:r>
              <a:rPr lang="en-US" dirty="0"/>
              <a:t>Grant period: December 1, 2020, through June 30, 2023</a:t>
            </a:r>
          </a:p>
          <a:p>
            <a:pPr marL="0" indent="0" algn="ctr">
              <a:lnSpc>
                <a:spcPct val="100000"/>
              </a:lnSpc>
              <a:spcBef>
                <a:spcPts val="0"/>
              </a:spcBef>
              <a:spcAft>
                <a:spcPts val="1200"/>
              </a:spcAft>
              <a:buNone/>
            </a:pPr>
            <a:r>
              <a:rPr lang="en-US" dirty="0"/>
              <a:t>Deadline for Applications:</a:t>
            </a:r>
          </a:p>
          <a:p>
            <a:pPr marL="0" indent="0" algn="ctr">
              <a:lnSpc>
                <a:spcPct val="100000"/>
              </a:lnSpc>
              <a:spcBef>
                <a:spcPts val="0"/>
              </a:spcBef>
              <a:spcAft>
                <a:spcPts val="1200"/>
              </a:spcAft>
              <a:buNone/>
            </a:pPr>
            <a:r>
              <a:rPr lang="en-US" b="1" dirty="0"/>
              <a:t>October 23, 2020, before 4:00 p.m.</a:t>
            </a:r>
          </a:p>
        </p:txBody>
      </p:sp>
      <p:sp>
        <p:nvSpPr>
          <p:cNvPr id="5" name="Slide Number Placeholder 4"/>
          <p:cNvSpPr>
            <a:spLocks noGrp="1"/>
          </p:cNvSpPr>
          <p:nvPr>
            <p:ph type="sldNum" sz="quarter" idx="12"/>
          </p:nvPr>
        </p:nvSpPr>
        <p:spPr/>
        <p:txBody>
          <a:bodyPr/>
          <a:lstStyle/>
          <a:p>
            <a:fld id="{469BC29B-CD14-4172-9B93-F334EF7BA94E}" type="slidenum">
              <a:rPr lang="en-US" smtClean="0"/>
              <a:t>10</a:t>
            </a:fld>
            <a:endParaRPr lang="en-US"/>
          </a:p>
        </p:txBody>
      </p:sp>
    </p:spTree>
    <p:extLst>
      <p:ext uri="{BB962C8B-B14F-4D97-AF65-F5344CB8AC3E}">
        <p14:creationId xmlns:p14="http://schemas.microsoft.com/office/powerpoint/2010/main" val="486743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Grant Eligibility</a:t>
            </a:r>
          </a:p>
        </p:txBody>
      </p:sp>
      <p:sp>
        <p:nvSpPr>
          <p:cNvPr id="3" name="Content Placeholder 2"/>
          <p:cNvSpPr>
            <a:spLocks noGrp="1"/>
          </p:cNvSpPr>
          <p:nvPr>
            <p:ph idx="1"/>
          </p:nvPr>
        </p:nvSpPr>
        <p:spPr/>
        <p:txBody>
          <a:bodyPr vert="horz" lIns="91440" tIns="45720" rIns="91440" bIns="45720" rtlCol="0" anchor="t">
            <a:noAutofit/>
          </a:bodyPr>
          <a:lstStyle/>
          <a:p>
            <a:pPr>
              <a:lnSpc>
                <a:spcPct val="100000"/>
              </a:lnSpc>
              <a:spcBef>
                <a:spcPts val="0"/>
              </a:spcBef>
              <a:spcAft>
                <a:spcPts val="1200"/>
              </a:spcAft>
            </a:pPr>
            <a:r>
              <a:rPr lang="en-US" dirty="0"/>
              <a:t>Lead applicant must be a COE.</a:t>
            </a:r>
          </a:p>
          <a:p>
            <a:pPr>
              <a:lnSpc>
                <a:spcPct val="100000"/>
              </a:lnSpc>
              <a:spcBef>
                <a:spcPts val="0"/>
              </a:spcBef>
              <a:spcAft>
                <a:spcPts val="1200"/>
              </a:spcAft>
            </a:pPr>
            <a:r>
              <a:rPr lang="en-US" dirty="0"/>
              <a:t>May partner as a consortium with other LEAs, institutions of higher education (IHE), or nonprofit organization (NPO) educational services providers.</a:t>
            </a:r>
          </a:p>
          <a:p>
            <a:pPr>
              <a:lnSpc>
                <a:spcPct val="100000"/>
              </a:lnSpc>
              <a:spcBef>
                <a:spcPts val="0"/>
              </a:spcBef>
              <a:spcAft>
                <a:spcPts val="1200"/>
              </a:spcAft>
            </a:pPr>
            <a:r>
              <a:rPr lang="en-US" dirty="0"/>
              <a:t>If a consortium, the lead applicant must submit the application.</a:t>
            </a:r>
          </a:p>
          <a:p>
            <a:pPr>
              <a:lnSpc>
                <a:spcPct val="100000"/>
              </a:lnSpc>
              <a:spcBef>
                <a:spcPts val="0"/>
              </a:spcBef>
              <a:spcAft>
                <a:spcPts val="1200"/>
              </a:spcAft>
            </a:pPr>
            <a:endParaRPr lang="en-US" dirty="0"/>
          </a:p>
        </p:txBody>
      </p:sp>
      <p:sp>
        <p:nvSpPr>
          <p:cNvPr id="5" name="Slide Number Placeholder 4"/>
          <p:cNvSpPr>
            <a:spLocks noGrp="1"/>
          </p:cNvSpPr>
          <p:nvPr>
            <p:ph type="sldNum" sz="quarter" idx="12"/>
          </p:nvPr>
        </p:nvSpPr>
        <p:spPr/>
        <p:txBody>
          <a:bodyPr/>
          <a:lstStyle/>
          <a:p>
            <a:fld id="{469BC29B-CD14-4172-9B93-F334EF7BA94E}" type="slidenum">
              <a:rPr lang="en-US" smtClean="0"/>
              <a:t>11</a:t>
            </a:fld>
            <a:endParaRPr lang="en-US"/>
          </a:p>
        </p:txBody>
      </p:sp>
    </p:spTree>
    <p:extLst>
      <p:ext uri="{BB962C8B-B14F-4D97-AF65-F5344CB8AC3E}">
        <p14:creationId xmlns:p14="http://schemas.microsoft.com/office/powerpoint/2010/main" val="90383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335281"/>
            <a:ext cx="9479666" cy="1056198"/>
          </a:xfrm>
        </p:spPr>
        <p:txBody>
          <a:bodyPr>
            <a:normAutofit/>
          </a:bodyPr>
          <a:lstStyle/>
          <a:p>
            <a:r>
              <a:rPr lang="en-US" sz="4000" b="1" dirty="0"/>
              <a:t>Grantee Requirements (1)</a:t>
            </a:r>
          </a:p>
        </p:txBody>
      </p:sp>
      <p:sp>
        <p:nvSpPr>
          <p:cNvPr id="3" name="Content Placeholder 2"/>
          <p:cNvSpPr>
            <a:spLocks noGrp="1"/>
          </p:cNvSpPr>
          <p:nvPr>
            <p:ph idx="1"/>
          </p:nvPr>
        </p:nvSpPr>
        <p:spPr>
          <a:xfrm>
            <a:off x="1354239" y="1391478"/>
            <a:ext cx="9479666" cy="4785485"/>
          </a:xfrm>
        </p:spPr>
        <p:txBody>
          <a:bodyPr/>
          <a:lstStyle/>
          <a:p>
            <a:pPr marL="0" indent="0">
              <a:lnSpc>
                <a:spcPct val="100000"/>
              </a:lnSpc>
              <a:spcBef>
                <a:spcPts val="0"/>
              </a:spcBef>
              <a:spcAft>
                <a:spcPts val="1200"/>
              </a:spcAft>
              <a:buNone/>
            </a:pPr>
            <a:r>
              <a:rPr lang="en-US" dirty="0">
                <a:latin typeface="Arial" panose="020B0604020202020204" pitchFamily="34" charset="0"/>
                <a:ea typeface="Calibri" panose="020F0502020204030204" pitchFamily="34" charset="0"/>
                <a:cs typeface="Arial" panose="020B0604020202020204" pitchFamily="34" charset="0"/>
              </a:rPr>
              <a:t>Successful applicants will demonstrate substantive expertise and documented experience facilitating PL and coaching that is:</a:t>
            </a:r>
          </a:p>
          <a:p>
            <a:pPr marL="457200">
              <a:lnSpc>
                <a:spcPct val="100000"/>
              </a:lnSpc>
              <a:spcBef>
                <a:spcPts val="0"/>
              </a:spcBef>
              <a:spcAft>
                <a:spcPts val="1200"/>
              </a:spcAft>
            </a:pPr>
            <a:r>
              <a:rPr lang="en-US" sz="2600" dirty="0">
                <a:latin typeface="Arial" panose="020B0604020202020204" pitchFamily="34" charset="0"/>
                <a:ea typeface="Calibri" panose="020F0502020204030204" pitchFamily="34" charset="0"/>
                <a:cs typeface="Arial" panose="020B0604020202020204" pitchFamily="34" charset="0"/>
              </a:rPr>
              <a:t>Rooted in student and educator needs; </a:t>
            </a:r>
          </a:p>
          <a:p>
            <a:pPr marL="457200">
              <a:lnSpc>
                <a:spcPct val="100000"/>
              </a:lnSpc>
              <a:spcBef>
                <a:spcPts val="0"/>
              </a:spcBef>
              <a:spcAft>
                <a:spcPts val="1200"/>
              </a:spcAft>
            </a:pPr>
            <a:r>
              <a:rPr lang="en-US" sz="2600" dirty="0">
                <a:latin typeface="Arial" panose="020B0604020202020204" pitchFamily="34" charset="0"/>
                <a:ea typeface="Calibri" panose="020F0502020204030204" pitchFamily="34" charset="0"/>
                <a:cs typeface="Arial" panose="020B0604020202020204" pitchFamily="34" charset="0"/>
              </a:rPr>
              <a:t>Grounded in cycles of inquiry; </a:t>
            </a:r>
          </a:p>
          <a:p>
            <a:pPr marL="457200">
              <a:lnSpc>
                <a:spcPct val="100000"/>
              </a:lnSpc>
              <a:spcBef>
                <a:spcPts val="0"/>
              </a:spcBef>
              <a:spcAft>
                <a:spcPts val="1200"/>
              </a:spcAft>
            </a:pPr>
            <a:r>
              <a:rPr lang="en-US" sz="2600" dirty="0">
                <a:latin typeface="Arial" panose="020B0604020202020204" pitchFamily="34" charset="0"/>
                <a:ea typeface="Calibri" panose="020F0502020204030204" pitchFamily="34" charset="0"/>
                <a:cs typeface="Arial" panose="020B0604020202020204" pitchFamily="34" charset="0"/>
              </a:rPr>
              <a:t>Designed and structured to be ongoing, intensive, and embedded in practice; and</a:t>
            </a:r>
          </a:p>
          <a:p>
            <a:pPr marL="457200">
              <a:lnSpc>
                <a:spcPct val="100000"/>
              </a:lnSpc>
              <a:spcBef>
                <a:spcPts val="0"/>
              </a:spcBef>
              <a:spcAft>
                <a:spcPts val="1200"/>
              </a:spcAft>
            </a:pPr>
            <a:r>
              <a:rPr lang="en-US" sz="2600" dirty="0">
                <a:latin typeface="Arial" panose="020B0604020202020204" pitchFamily="34" charset="0"/>
                <a:ea typeface="Calibri" panose="020F0502020204030204" pitchFamily="34" charset="0"/>
                <a:cs typeface="Arial" panose="020B0604020202020204" pitchFamily="34" charset="0"/>
              </a:rPr>
              <a:t>Focused on deepening content expertise and pedagogy, and addressing issues of equity in literacy instruction for diverse student populations.</a:t>
            </a:r>
          </a:p>
          <a:p>
            <a:pPr>
              <a:lnSpc>
                <a:spcPct val="100000"/>
              </a:lnSpc>
              <a:spcBef>
                <a:spcPts val="0"/>
              </a:spcBef>
              <a:spcAft>
                <a:spcPts val="1200"/>
              </a:spcAft>
            </a:pPr>
            <a:endParaRPr lang="en-US" dirty="0">
              <a:latin typeface="Arial" panose="020B0604020202020204" pitchFamily="34" charset="0"/>
              <a:ea typeface="Calibri" panose="020F0502020204030204" pitchFamily="34"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469BC29B-CD14-4172-9B93-F334EF7BA94E}" type="slidenum">
              <a:rPr lang="en-US" smtClean="0"/>
              <a:t>12</a:t>
            </a:fld>
            <a:endParaRPr lang="en-US"/>
          </a:p>
        </p:txBody>
      </p:sp>
    </p:spTree>
    <p:extLst>
      <p:ext uri="{BB962C8B-B14F-4D97-AF65-F5344CB8AC3E}">
        <p14:creationId xmlns:p14="http://schemas.microsoft.com/office/powerpoint/2010/main" val="1410484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365125"/>
            <a:ext cx="9479666" cy="1108075"/>
          </a:xfrm>
        </p:spPr>
        <p:txBody>
          <a:bodyPr>
            <a:normAutofit/>
          </a:bodyPr>
          <a:lstStyle/>
          <a:p>
            <a:r>
              <a:rPr lang="en-US" sz="4000" b="1" dirty="0"/>
              <a:t>Grantee Requirements (2)</a:t>
            </a:r>
          </a:p>
        </p:txBody>
      </p:sp>
      <p:sp>
        <p:nvSpPr>
          <p:cNvPr id="3" name="Content Placeholder 2"/>
          <p:cNvSpPr>
            <a:spLocks noGrp="1"/>
          </p:cNvSpPr>
          <p:nvPr>
            <p:ph idx="1"/>
          </p:nvPr>
        </p:nvSpPr>
        <p:spPr>
          <a:xfrm>
            <a:off x="1354239" y="1642745"/>
            <a:ext cx="9479666" cy="4351338"/>
          </a:xfrm>
        </p:spPr>
        <p:txBody>
          <a:bodyPr/>
          <a:lstStyle/>
          <a:p>
            <a:pPr marL="0" indent="0">
              <a:lnSpc>
                <a:spcPct val="100000"/>
              </a:lnSpc>
              <a:spcBef>
                <a:spcPts val="0"/>
              </a:spcBef>
              <a:spcAft>
                <a:spcPts val="1200"/>
              </a:spcAft>
              <a:buNone/>
            </a:pPr>
            <a:r>
              <a:rPr lang="en-US" sz="2600" dirty="0">
                <a:ea typeface="Calibri" panose="020F0502020204030204" pitchFamily="34" charset="0"/>
                <a:cs typeface="Times New Roman" panose="02020603050405020304" pitchFamily="18" charset="0"/>
              </a:rPr>
              <a:t>Grantee will work with the Statewide </a:t>
            </a:r>
            <a:r>
              <a:rPr lang="en-US" sz="2600" dirty="0" err="1">
                <a:ea typeface="Calibri" panose="020F0502020204030204" pitchFamily="34" charset="0"/>
                <a:cs typeface="Times New Roman" panose="02020603050405020304" pitchFamily="18" charset="0"/>
              </a:rPr>
              <a:t>SoS</a:t>
            </a:r>
            <a:r>
              <a:rPr lang="en-US" sz="2600" dirty="0">
                <a:ea typeface="Calibri" panose="020F0502020204030204" pitchFamily="34" charset="0"/>
                <a:cs typeface="Times New Roman" panose="02020603050405020304" pitchFamily="18" charset="0"/>
              </a:rPr>
              <a:t> to build the capacity of LEAs to implement effective literacy instruction and support programs. Applicants should describe their capacity to support: </a:t>
            </a:r>
            <a:endParaRPr lang="en-US" sz="2600" dirty="0">
              <a:ea typeface="Calibri" panose="020F0502020204030204" pitchFamily="34" charset="0"/>
              <a:cs typeface="Arial" panose="020B0604020202020204" pitchFamily="34" charset="0"/>
            </a:endParaRPr>
          </a:p>
          <a:p>
            <a:pPr marL="457200">
              <a:lnSpc>
                <a:spcPct val="100000"/>
              </a:lnSpc>
              <a:spcBef>
                <a:spcPts val="0"/>
              </a:spcBef>
              <a:spcAft>
                <a:spcPts val="1200"/>
              </a:spcAft>
            </a:pPr>
            <a:r>
              <a:rPr lang="en-US" sz="2400" dirty="0"/>
              <a:t>The development and implementation of literacy instruction and support programs, particularly focused on literacy in early grades.</a:t>
            </a:r>
          </a:p>
          <a:p>
            <a:pPr marL="457200">
              <a:lnSpc>
                <a:spcPct val="100000"/>
              </a:lnSpc>
              <a:spcBef>
                <a:spcPts val="0"/>
              </a:spcBef>
              <a:spcAft>
                <a:spcPts val="1200"/>
              </a:spcAft>
            </a:pPr>
            <a:r>
              <a:rPr lang="en-US" sz="2400" dirty="0"/>
              <a:t>The ability to support other LEAs and their schools in implementing literacy instruction and support programs, particularly focused on literacy in early grades.</a:t>
            </a:r>
          </a:p>
          <a:p>
            <a:pPr marL="457200">
              <a:lnSpc>
                <a:spcPct val="100000"/>
              </a:lnSpc>
              <a:spcBef>
                <a:spcPts val="0"/>
              </a:spcBef>
              <a:spcAft>
                <a:spcPts val="1200"/>
              </a:spcAft>
            </a:pPr>
            <a:r>
              <a:rPr lang="en-US" sz="2400" dirty="0"/>
              <a:t>The four categories of programs and services specified in SB 98, Section 113(e)</a:t>
            </a:r>
          </a:p>
          <a:p>
            <a:pPr>
              <a:lnSpc>
                <a:spcPct val="100000"/>
              </a:lnSpc>
              <a:spcBef>
                <a:spcPts val="0"/>
              </a:spcBef>
              <a:spcAft>
                <a:spcPts val="1200"/>
              </a:spcAft>
            </a:pPr>
            <a:endParaRPr lang="en-US" dirty="0"/>
          </a:p>
        </p:txBody>
      </p:sp>
      <p:sp>
        <p:nvSpPr>
          <p:cNvPr id="4" name="Slide Number Placeholder 3"/>
          <p:cNvSpPr>
            <a:spLocks noGrp="1"/>
          </p:cNvSpPr>
          <p:nvPr>
            <p:ph type="sldNum" sz="quarter" idx="12"/>
          </p:nvPr>
        </p:nvSpPr>
        <p:spPr/>
        <p:txBody>
          <a:bodyPr/>
          <a:lstStyle/>
          <a:p>
            <a:fld id="{469BC29B-CD14-4172-9B93-F334EF7BA94E}" type="slidenum">
              <a:rPr lang="en-US" smtClean="0"/>
              <a:t>13</a:t>
            </a:fld>
            <a:endParaRPr lang="en-US"/>
          </a:p>
        </p:txBody>
      </p:sp>
    </p:spTree>
    <p:extLst>
      <p:ext uri="{BB962C8B-B14F-4D97-AF65-F5344CB8AC3E}">
        <p14:creationId xmlns:p14="http://schemas.microsoft.com/office/powerpoint/2010/main" val="676333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D784B-9F28-4CF5-8584-D0A47723C4DA}"/>
              </a:ext>
            </a:extLst>
          </p:cNvPr>
          <p:cNvSpPr>
            <a:spLocks noGrp="1"/>
          </p:cNvSpPr>
          <p:nvPr>
            <p:ph type="title"/>
          </p:nvPr>
        </p:nvSpPr>
        <p:spPr>
          <a:xfrm>
            <a:off x="744638" y="365125"/>
            <a:ext cx="10799661" cy="1325563"/>
          </a:xfrm>
        </p:spPr>
        <p:txBody>
          <a:bodyPr>
            <a:noAutofit/>
          </a:bodyPr>
          <a:lstStyle/>
          <a:p>
            <a:r>
              <a:rPr lang="en-US" sz="4000" b="1" dirty="0"/>
              <a:t>Category One: </a:t>
            </a:r>
            <a:br>
              <a:rPr lang="en-US" sz="4000" b="1" dirty="0"/>
            </a:br>
            <a:r>
              <a:rPr lang="en-US" sz="4000" b="1" dirty="0"/>
              <a:t>Access to high-quality literacy teaching</a:t>
            </a:r>
          </a:p>
        </p:txBody>
      </p:sp>
      <p:sp>
        <p:nvSpPr>
          <p:cNvPr id="3" name="Content Placeholder 2">
            <a:extLst>
              <a:ext uri="{FF2B5EF4-FFF2-40B4-BE49-F238E27FC236}">
                <a16:creationId xmlns:a16="http://schemas.microsoft.com/office/drawing/2014/main" id="{FD4CF798-6AE9-4E4F-9F8B-3CD05B137054}"/>
              </a:ext>
            </a:extLst>
          </p:cNvPr>
          <p:cNvSpPr>
            <a:spLocks noGrp="1"/>
          </p:cNvSpPr>
          <p:nvPr>
            <p:ph idx="1"/>
          </p:nvPr>
        </p:nvSpPr>
        <p:spPr>
          <a:xfrm>
            <a:off x="1493521" y="1690688"/>
            <a:ext cx="9860280" cy="4351338"/>
          </a:xfrm>
        </p:spPr>
        <p:txBody>
          <a:bodyPr/>
          <a:lstStyle/>
          <a:p>
            <a:r>
              <a:rPr lang="en-US" sz="2600" dirty="0"/>
              <a:t>Hiring of literacy coaches or instructional aides to provide support to struggling pupils, including, among others, bilingual reading specialists to support English learner programs.</a:t>
            </a:r>
          </a:p>
          <a:p>
            <a:r>
              <a:rPr lang="en-US" sz="2600" dirty="0"/>
              <a:t>Development of strategies to provide culturally responsive curriculum and instruction.</a:t>
            </a:r>
          </a:p>
          <a:p>
            <a:r>
              <a:rPr lang="en-US" sz="2600" dirty="0"/>
              <a:t>Evidence-based professional development for teachers, instructional aides, and school leaders regarding literacy instruction and literacy achievement and the use of data to help identify and support struggling pupils.</a:t>
            </a:r>
          </a:p>
          <a:p>
            <a:r>
              <a:rPr lang="en-US" sz="2600" dirty="0"/>
              <a:t>PL for teachers and school leaders regarding implementation of the ELA/ELD Framework and the use of data to support effective instruction.</a:t>
            </a:r>
          </a:p>
        </p:txBody>
      </p:sp>
      <p:sp>
        <p:nvSpPr>
          <p:cNvPr id="4" name="Slide Number Placeholder 3">
            <a:extLst>
              <a:ext uri="{FF2B5EF4-FFF2-40B4-BE49-F238E27FC236}">
                <a16:creationId xmlns:a16="http://schemas.microsoft.com/office/drawing/2014/main" id="{CA90A756-87E5-4035-A208-D6F981858B40}"/>
              </a:ext>
            </a:extLst>
          </p:cNvPr>
          <p:cNvSpPr>
            <a:spLocks noGrp="1"/>
          </p:cNvSpPr>
          <p:nvPr>
            <p:ph type="sldNum" sz="quarter" idx="12"/>
          </p:nvPr>
        </p:nvSpPr>
        <p:spPr/>
        <p:txBody>
          <a:bodyPr/>
          <a:lstStyle/>
          <a:p>
            <a:fld id="{469BC29B-CD14-4172-9B93-F334EF7BA94E}" type="slidenum">
              <a:rPr lang="en-US" smtClean="0"/>
              <a:t>14</a:t>
            </a:fld>
            <a:endParaRPr lang="en-US"/>
          </a:p>
        </p:txBody>
      </p:sp>
    </p:spTree>
    <p:extLst>
      <p:ext uri="{BB962C8B-B14F-4D97-AF65-F5344CB8AC3E}">
        <p14:creationId xmlns:p14="http://schemas.microsoft.com/office/powerpoint/2010/main" val="1148694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p:txBody>
          <a:bodyPr/>
          <a:lstStyle/>
          <a:p>
            <a:r>
              <a:rPr lang="en-US" b="1" dirty="0"/>
              <a:t>Category Two: </a:t>
            </a:r>
            <a:br>
              <a:rPr lang="en-US" b="1" dirty="0"/>
            </a:br>
            <a:r>
              <a:rPr lang="en-US" b="1" dirty="0"/>
              <a:t>Support for literacy learning</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p:txBody>
          <a:bodyPr/>
          <a:lstStyle/>
          <a:p>
            <a:r>
              <a:rPr lang="en-US" dirty="0"/>
              <a:t>Purchase of literacy curriculum resources and instructional materials aligned with the ELA content standards and the ELA/ELD Framework, but only if the literacy plan also includes PL for staff on effective use of these materials.</a:t>
            </a:r>
          </a:p>
          <a:p>
            <a:r>
              <a:rPr lang="en-US" dirty="0"/>
              <a:t>Purchase of diagnostic assessment instruments to help assess pupil needs, and progress and training for school staff regarding the use of those assessment instruments.</a:t>
            </a:r>
          </a:p>
          <a:p>
            <a:endParaRPr lang="en-US" dirty="0"/>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p:txBody>
          <a:bodyPr/>
          <a:lstStyle/>
          <a:p>
            <a:fld id="{469BC29B-CD14-4172-9B93-F334EF7BA94E}" type="slidenum">
              <a:rPr lang="en-US" smtClean="0"/>
              <a:t>15</a:t>
            </a:fld>
            <a:endParaRPr lang="en-US"/>
          </a:p>
        </p:txBody>
      </p:sp>
    </p:spTree>
    <p:extLst>
      <p:ext uri="{BB962C8B-B14F-4D97-AF65-F5344CB8AC3E}">
        <p14:creationId xmlns:p14="http://schemas.microsoft.com/office/powerpoint/2010/main" val="829981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F6274-17A5-4D28-93A5-CA2CD96888D8}"/>
              </a:ext>
            </a:extLst>
          </p:cNvPr>
          <p:cNvSpPr>
            <a:spLocks noGrp="1"/>
          </p:cNvSpPr>
          <p:nvPr>
            <p:ph type="title"/>
          </p:nvPr>
        </p:nvSpPr>
        <p:spPr>
          <a:xfrm>
            <a:off x="1354239" y="230654"/>
            <a:ext cx="9479666" cy="1325563"/>
          </a:xfrm>
        </p:spPr>
        <p:txBody>
          <a:bodyPr>
            <a:normAutofit/>
          </a:bodyPr>
          <a:lstStyle/>
          <a:p>
            <a:r>
              <a:rPr lang="en-US" sz="4000" b="1" dirty="0"/>
              <a:t>Category Three: Pupil supports</a:t>
            </a:r>
          </a:p>
        </p:txBody>
      </p:sp>
      <p:sp>
        <p:nvSpPr>
          <p:cNvPr id="3" name="Content Placeholder 2">
            <a:extLst>
              <a:ext uri="{FF2B5EF4-FFF2-40B4-BE49-F238E27FC236}">
                <a16:creationId xmlns:a16="http://schemas.microsoft.com/office/drawing/2014/main" id="{C4E09FA8-11B9-47BB-9251-69FAA26DB880}"/>
              </a:ext>
            </a:extLst>
          </p:cNvPr>
          <p:cNvSpPr>
            <a:spLocks noGrp="1"/>
          </p:cNvSpPr>
          <p:nvPr>
            <p:ph idx="1"/>
          </p:nvPr>
        </p:nvSpPr>
        <p:spPr>
          <a:xfrm>
            <a:off x="1503681" y="1290533"/>
            <a:ext cx="9580879" cy="4922008"/>
          </a:xfrm>
        </p:spPr>
        <p:txBody>
          <a:bodyPr/>
          <a:lstStyle/>
          <a:p>
            <a:r>
              <a:rPr lang="en-US" sz="2400" dirty="0"/>
              <a:t>Expanded learning programs, such as before- and after-school programs or summer school, to improve pupils’ access to literacy instruction.</a:t>
            </a:r>
          </a:p>
          <a:p>
            <a:r>
              <a:rPr lang="en-US" sz="2400" dirty="0"/>
              <a:t>Extended school day to enable implementation of breakfast in the classroom or library models to support expanded literacy instruction.</a:t>
            </a:r>
          </a:p>
          <a:p>
            <a:r>
              <a:rPr lang="en-US" sz="2400" dirty="0"/>
              <a:t>Strategies to improve school climate, pupil connectedness, and attendance and to reduce exclusionary discipline practices, including in-school suspensions that may limit a pupil’s time in school.</a:t>
            </a:r>
          </a:p>
          <a:p>
            <a:r>
              <a:rPr lang="en-US" sz="2400" dirty="0"/>
              <a:t>Strategies to implement research-based social and emotional learning approaches, including restorative justice.</a:t>
            </a:r>
          </a:p>
          <a:p>
            <a:r>
              <a:rPr lang="en-US" sz="2400" dirty="0"/>
              <a:t>Expanded access to the school library.</a:t>
            </a:r>
          </a:p>
          <a:p>
            <a:endParaRPr lang="en-US" sz="2600" dirty="0"/>
          </a:p>
        </p:txBody>
      </p:sp>
      <p:sp>
        <p:nvSpPr>
          <p:cNvPr id="4" name="Slide Number Placeholder 3">
            <a:extLst>
              <a:ext uri="{FF2B5EF4-FFF2-40B4-BE49-F238E27FC236}">
                <a16:creationId xmlns:a16="http://schemas.microsoft.com/office/drawing/2014/main" id="{9209E8A2-4472-49DB-97EA-E03E188B06FB}"/>
              </a:ext>
            </a:extLst>
          </p:cNvPr>
          <p:cNvSpPr>
            <a:spLocks noGrp="1"/>
          </p:cNvSpPr>
          <p:nvPr>
            <p:ph type="sldNum" sz="quarter" idx="12"/>
          </p:nvPr>
        </p:nvSpPr>
        <p:spPr/>
        <p:txBody>
          <a:bodyPr/>
          <a:lstStyle/>
          <a:p>
            <a:fld id="{469BC29B-CD14-4172-9B93-F334EF7BA94E}" type="slidenum">
              <a:rPr lang="en-US" smtClean="0"/>
              <a:t>16</a:t>
            </a:fld>
            <a:endParaRPr lang="en-US"/>
          </a:p>
        </p:txBody>
      </p:sp>
    </p:spTree>
    <p:extLst>
      <p:ext uri="{BB962C8B-B14F-4D97-AF65-F5344CB8AC3E}">
        <p14:creationId xmlns:p14="http://schemas.microsoft.com/office/powerpoint/2010/main" val="2931701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C96BB-7D39-44E5-95E2-0B15A565A2D4}"/>
              </a:ext>
            </a:extLst>
          </p:cNvPr>
          <p:cNvSpPr>
            <a:spLocks noGrp="1"/>
          </p:cNvSpPr>
          <p:nvPr>
            <p:ph type="title"/>
          </p:nvPr>
        </p:nvSpPr>
        <p:spPr/>
        <p:txBody>
          <a:bodyPr>
            <a:normAutofit/>
          </a:bodyPr>
          <a:lstStyle/>
          <a:p>
            <a:r>
              <a:rPr lang="en-US" sz="4000" b="1" dirty="0"/>
              <a:t>Category Four: </a:t>
            </a:r>
            <a:br>
              <a:rPr lang="en-US" sz="4000" b="1" dirty="0"/>
            </a:br>
            <a:r>
              <a:rPr lang="en-US" sz="4000" b="1" dirty="0"/>
              <a:t>Family and community supports</a:t>
            </a:r>
          </a:p>
        </p:txBody>
      </p:sp>
      <p:sp>
        <p:nvSpPr>
          <p:cNvPr id="3" name="Content Placeholder 2">
            <a:extLst>
              <a:ext uri="{FF2B5EF4-FFF2-40B4-BE49-F238E27FC236}">
                <a16:creationId xmlns:a16="http://schemas.microsoft.com/office/drawing/2014/main" id="{CCCF292A-EB99-450C-ABFA-179337FC864C}"/>
              </a:ext>
            </a:extLst>
          </p:cNvPr>
          <p:cNvSpPr>
            <a:spLocks noGrp="1"/>
          </p:cNvSpPr>
          <p:nvPr>
            <p:ph idx="1"/>
          </p:nvPr>
        </p:nvSpPr>
        <p:spPr>
          <a:xfrm>
            <a:off x="1354239" y="1690688"/>
            <a:ext cx="9479666" cy="4351338"/>
          </a:xfrm>
        </p:spPr>
        <p:txBody>
          <a:bodyPr/>
          <a:lstStyle/>
          <a:p>
            <a:r>
              <a:rPr lang="en-US" sz="2600" dirty="0"/>
              <a:t>Development of trauma-informed practices and supports for pupils and families.</a:t>
            </a:r>
          </a:p>
          <a:p>
            <a:r>
              <a:rPr lang="en-US" sz="2600" dirty="0"/>
              <a:t>Provision of mental health resources to support pupil learning.</a:t>
            </a:r>
          </a:p>
          <a:p>
            <a:r>
              <a:rPr lang="en-US" sz="2600" dirty="0"/>
              <a:t>Strategies to implement Multi-tiered Systems of Support and the response to intervention approach.</a:t>
            </a:r>
          </a:p>
          <a:p>
            <a:r>
              <a:rPr lang="en-US" sz="2600" dirty="0"/>
              <a:t>Development of literacy training and education for parents to help develop a supportive literacy environment in the home.</a:t>
            </a:r>
          </a:p>
          <a:p>
            <a:r>
              <a:rPr lang="en-US" sz="2600" dirty="0"/>
              <a:t>Strategies to improve parent and community engagement and to improve communication with parents regarding how to address pupils’ literacy needs.</a:t>
            </a:r>
          </a:p>
          <a:p>
            <a:endParaRPr lang="en-US" sz="2600" dirty="0"/>
          </a:p>
        </p:txBody>
      </p:sp>
      <p:sp>
        <p:nvSpPr>
          <p:cNvPr id="4" name="Slide Number Placeholder 3">
            <a:extLst>
              <a:ext uri="{FF2B5EF4-FFF2-40B4-BE49-F238E27FC236}">
                <a16:creationId xmlns:a16="http://schemas.microsoft.com/office/drawing/2014/main" id="{E2682735-67E4-4718-9B58-7DA03350E40A}"/>
              </a:ext>
            </a:extLst>
          </p:cNvPr>
          <p:cNvSpPr>
            <a:spLocks noGrp="1"/>
          </p:cNvSpPr>
          <p:nvPr>
            <p:ph type="sldNum" sz="quarter" idx="12"/>
          </p:nvPr>
        </p:nvSpPr>
        <p:spPr/>
        <p:txBody>
          <a:bodyPr/>
          <a:lstStyle/>
          <a:p>
            <a:fld id="{469BC29B-CD14-4172-9B93-F334EF7BA94E}" type="slidenum">
              <a:rPr lang="en-US" smtClean="0"/>
              <a:t>17</a:t>
            </a:fld>
            <a:endParaRPr lang="en-US"/>
          </a:p>
        </p:txBody>
      </p:sp>
    </p:spTree>
    <p:extLst>
      <p:ext uri="{BB962C8B-B14F-4D97-AF65-F5344CB8AC3E}">
        <p14:creationId xmlns:p14="http://schemas.microsoft.com/office/powerpoint/2010/main" val="1701512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7C1F2-9739-4BDB-A8F9-65FE7EA1E62C}"/>
              </a:ext>
            </a:extLst>
          </p:cNvPr>
          <p:cNvSpPr>
            <a:spLocks noGrp="1"/>
          </p:cNvSpPr>
          <p:nvPr>
            <p:ph type="title"/>
          </p:nvPr>
        </p:nvSpPr>
        <p:spPr/>
        <p:txBody>
          <a:bodyPr>
            <a:normAutofit/>
          </a:bodyPr>
          <a:lstStyle/>
          <a:p>
            <a:r>
              <a:rPr lang="en-US" sz="4000" b="1" dirty="0"/>
              <a:t>Allowable Costs</a:t>
            </a:r>
          </a:p>
        </p:txBody>
      </p:sp>
      <p:sp>
        <p:nvSpPr>
          <p:cNvPr id="3" name="Content Placeholder 2">
            <a:extLst>
              <a:ext uri="{FF2B5EF4-FFF2-40B4-BE49-F238E27FC236}">
                <a16:creationId xmlns:a16="http://schemas.microsoft.com/office/drawing/2014/main" id="{AD1E77AB-BACD-4C2C-9E27-A179ED8409D4}"/>
              </a:ext>
            </a:extLst>
          </p:cNvPr>
          <p:cNvSpPr>
            <a:spLocks noGrp="1"/>
          </p:cNvSpPr>
          <p:nvPr>
            <p:ph idx="1"/>
          </p:nvPr>
        </p:nvSpPr>
        <p:spPr/>
        <p:txBody>
          <a:bodyPr/>
          <a:lstStyle/>
          <a:p>
            <a:r>
              <a:rPr lang="en-US" dirty="0"/>
              <a:t>The grantee may enter into subcontracts with one or more LEAs, IHEs, or not-for-profit educational service providers to assist in fulfilling the responsibilities outlined in the Request for Applications (RFA).</a:t>
            </a:r>
          </a:p>
          <a:p>
            <a:endParaRPr lang="en-US" dirty="0"/>
          </a:p>
          <a:p>
            <a:r>
              <a:rPr lang="en-US" dirty="0"/>
              <a:t>All expenditures must contribute to the goals and objectives outlined in the RFA.</a:t>
            </a:r>
          </a:p>
        </p:txBody>
      </p:sp>
      <p:sp>
        <p:nvSpPr>
          <p:cNvPr id="4" name="Slide Number Placeholder 3">
            <a:extLst>
              <a:ext uri="{FF2B5EF4-FFF2-40B4-BE49-F238E27FC236}">
                <a16:creationId xmlns:a16="http://schemas.microsoft.com/office/drawing/2014/main" id="{FDF438EE-18C7-429A-B229-1150915D82CE}"/>
              </a:ext>
            </a:extLst>
          </p:cNvPr>
          <p:cNvSpPr>
            <a:spLocks noGrp="1"/>
          </p:cNvSpPr>
          <p:nvPr>
            <p:ph type="sldNum" sz="quarter" idx="12"/>
          </p:nvPr>
        </p:nvSpPr>
        <p:spPr/>
        <p:txBody>
          <a:bodyPr/>
          <a:lstStyle/>
          <a:p>
            <a:fld id="{469BC29B-CD14-4172-9B93-F334EF7BA94E}" type="slidenum">
              <a:rPr lang="en-US" smtClean="0"/>
              <a:t>18</a:t>
            </a:fld>
            <a:endParaRPr lang="en-US"/>
          </a:p>
        </p:txBody>
      </p:sp>
    </p:spTree>
    <p:extLst>
      <p:ext uri="{BB962C8B-B14F-4D97-AF65-F5344CB8AC3E}">
        <p14:creationId xmlns:p14="http://schemas.microsoft.com/office/powerpoint/2010/main" val="36438121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D6247-CF35-4943-8FAB-AA00C3AA1AA0}"/>
              </a:ext>
            </a:extLst>
          </p:cNvPr>
          <p:cNvSpPr>
            <a:spLocks noGrp="1"/>
          </p:cNvSpPr>
          <p:nvPr>
            <p:ph type="title"/>
          </p:nvPr>
        </p:nvSpPr>
        <p:spPr>
          <a:xfrm>
            <a:off x="1354239" y="365126"/>
            <a:ext cx="9479666" cy="1080938"/>
          </a:xfrm>
        </p:spPr>
        <p:txBody>
          <a:bodyPr>
            <a:normAutofit/>
          </a:bodyPr>
          <a:lstStyle/>
          <a:p>
            <a:r>
              <a:rPr lang="en-US" sz="4000" b="1" dirty="0"/>
              <a:t>Non-Allowable Costs</a:t>
            </a:r>
          </a:p>
        </p:txBody>
      </p:sp>
      <p:sp>
        <p:nvSpPr>
          <p:cNvPr id="3" name="Content Placeholder 2">
            <a:extLst>
              <a:ext uri="{FF2B5EF4-FFF2-40B4-BE49-F238E27FC236}">
                <a16:creationId xmlns:a16="http://schemas.microsoft.com/office/drawing/2014/main" id="{A3067DFE-9269-4EC3-8C1C-8BAD5C3300C2}"/>
              </a:ext>
            </a:extLst>
          </p:cNvPr>
          <p:cNvSpPr>
            <a:spLocks noGrp="1"/>
          </p:cNvSpPr>
          <p:nvPr>
            <p:ph idx="1"/>
          </p:nvPr>
        </p:nvSpPr>
        <p:spPr>
          <a:xfrm>
            <a:off x="1354239" y="1242863"/>
            <a:ext cx="10377686" cy="4351338"/>
          </a:xfrm>
        </p:spPr>
        <p:txBody>
          <a:bodyPr/>
          <a:lstStyle/>
          <a:p>
            <a:r>
              <a:rPr lang="en-US" sz="2400" dirty="0"/>
              <a:t>Supplanting of existing funding and efforts</a:t>
            </a:r>
          </a:p>
          <a:p>
            <a:r>
              <a:rPr lang="en-US" sz="2400" dirty="0"/>
              <a:t>Acquisition of equipment for administrative or personal use</a:t>
            </a:r>
          </a:p>
          <a:p>
            <a:r>
              <a:rPr lang="en-US" sz="2400" dirty="0"/>
              <a:t>Acquisition of furniture, unless an integral part of an equipment workstation or to provide reasonable accommodations to students with disabilities</a:t>
            </a:r>
          </a:p>
          <a:p>
            <a:r>
              <a:rPr lang="en-US" sz="2400" dirty="0"/>
              <a:t>Food services, refreshments, banquets, meals</a:t>
            </a:r>
          </a:p>
          <a:p>
            <a:r>
              <a:rPr lang="en-US" sz="2400" dirty="0"/>
              <a:t>Purchase of space</a:t>
            </a:r>
          </a:p>
          <a:p>
            <a:r>
              <a:rPr lang="en-US" sz="2400" dirty="0"/>
              <a:t>Payment for memberships in professional organizations</a:t>
            </a:r>
          </a:p>
          <a:p>
            <a:r>
              <a:rPr lang="en-US" sz="2400" dirty="0"/>
              <a:t>Purchase of promotional favors</a:t>
            </a:r>
          </a:p>
          <a:p>
            <a:r>
              <a:rPr lang="en-US" sz="2400" dirty="0"/>
              <a:t>Subscriptions to journals or magazines</a:t>
            </a:r>
          </a:p>
          <a:p>
            <a:r>
              <a:rPr lang="en-US" sz="2400" dirty="0"/>
              <a:t>Travel outside the United States or to states included in Assembly Bill 1887’s travel prohibition list</a:t>
            </a:r>
          </a:p>
        </p:txBody>
      </p:sp>
      <p:sp>
        <p:nvSpPr>
          <p:cNvPr id="4" name="Slide Number Placeholder 3">
            <a:extLst>
              <a:ext uri="{FF2B5EF4-FFF2-40B4-BE49-F238E27FC236}">
                <a16:creationId xmlns:a16="http://schemas.microsoft.com/office/drawing/2014/main" id="{3CE32D5B-F114-4CA0-A8A5-DDB70D6A5180}"/>
              </a:ext>
            </a:extLst>
          </p:cNvPr>
          <p:cNvSpPr>
            <a:spLocks noGrp="1"/>
          </p:cNvSpPr>
          <p:nvPr>
            <p:ph type="sldNum" sz="quarter" idx="12"/>
          </p:nvPr>
        </p:nvSpPr>
        <p:spPr/>
        <p:txBody>
          <a:bodyPr/>
          <a:lstStyle/>
          <a:p>
            <a:fld id="{469BC29B-CD14-4172-9B93-F334EF7BA94E}" type="slidenum">
              <a:rPr lang="en-US" smtClean="0"/>
              <a:t>19</a:t>
            </a:fld>
            <a:endParaRPr lang="en-US"/>
          </a:p>
        </p:txBody>
      </p:sp>
    </p:spTree>
    <p:extLst>
      <p:ext uri="{BB962C8B-B14F-4D97-AF65-F5344CB8AC3E}">
        <p14:creationId xmlns:p14="http://schemas.microsoft.com/office/powerpoint/2010/main" val="3123563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Welcome (1)</a:t>
            </a:r>
          </a:p>
        </p:txBody>
      </p:sp>
      <p:sp>
        <p:nvSpPr>
          <p:cNvPr id="3" name="Content Placeholder 2"/>
          <p:cNvSpPr>
            <a:spLocks noGrp="1"/>
          </p:cNvSpPr>
          <p:nvPr>
            <p:ph idx="1"/>
          </p:nvPr>
        </p:nvSpPr>
        <p:spPr/>
        <p:txBody>
          <a:bodyPr/>
          <a:lstStyle/>
          <a:p>
            <a:pPr marL="0" indent="0" algn="ctr">
              <a:buNone/>
            </a:pPr>
            <a:r>
              <a:rPr lang="en-US" dirty="0"/>
              <a:t>Jennifer Howerter and Julia Agostinelli</a:t>
            </a:r>
          </a:p>
          <a:p>
            <a:pPr marL="0" indent="0" algn="ctr">
              <a:buNone/>
            </a:pPr>
            <a:r>
              <a:rPr lang="en-US" dirty="0"/>
              <a:t>Education Programs Consultants</a:t>
            </a:r>
          </a:p>
          <a:p>
            <a:pPr marL="0" indent="0" algn="ctr">
              <a:buNone/>
            </a:pPr>
            <a:endParaRPr lang="en-US" dirty="0"/>
          </a:p>
          <a:p>
            <a:pPr marL="0" indent="0" algn="ctr">
              <a:buNone/>
            </a:pPr>
            <a:r>
              <a:rPr lang="en-US" dirty="0"/>
              <a:t>Educator Excellence and Equity Division </a:t>
            </a:r>
          </a:p>
          <a:p>
            <a:pPr marL="0" indent="0" algn="ctr">
              <a:buNone/>
            </a:pPr>
            <a:r>
              <a:rPr lang="en-US" dirty="0"/>
              <a:t>California Department of Education</a:t>
            </a:r>
          </a:p>
        </p:txBody>
      </p:sp>
      <p:sp>
        <p:nvSpPr>
          <p:cNvPr id="4" name="Slide Number Placeholder 3"/>
          <p:cNvSpPr>
            <a:spLocks noGrp="1"/>
          </p:cNvSpPr>
          <p:nvPr>
            <p:ph type="sldNum" sz="quarter" idx="12"/>
          </p:nvPr>
        </p:nvSpPr>
        <p:spPr/>
        <p:txBody>
          <a:bodyPr/>
          <a:lstStyle/>
          <a:p>
            <a:fld id="{469BC29B-CD14-4172-9B93-F334EF7BA94E}" type="slidenum">
              <a:rPr lang="en-US" smtClean="0"/>
              <a:t>2</a:t>
            </a:fld>
            <a:endParaRPr lang="en-US"/>
          </a:p>
        </p:txBody>
      </p:sp>
    </p:spTree>
    <p:extLst>
      <p:ext uri="{BB962C8B-B14F-4D97-AF65-F5344CB8AC3E}">
        <p14:creationId xmlns:p14="http://schemas.microsoft.com/office/powerpoint/2010/main" val="1145799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9477F-545A-44E2-B3A3-905F5B3F23E2}"/>
              </a:ext>
            </a:extLst>
          </p:cNvPr>
          <p:cNvSpPr>
            <a:spLocks noGrp="1"/>
          </p:cNvSpPr>
          <p:nvPr>
            <p:ph type="title"/>
          </p:nvPr>
        </p:nvSpPr>
        <p:spPr/>
        <p:txBody>
          <a:bodyPr/>
          <a:lstStyle/>
          <a:p>
            <a:r>
              <a:rPr lang="en-US" b="1" dirty="0"/>
              <a:t>Reporting Requirements (1)</a:t>
            </a:r>
          </a:p>
        </p:txBody>
      </p:sp>
      <p:sp>
        <p:nvSpPr>
          <p:cNvPr id="3" name="Content Placeholder 2">
            <a:extLst>
              <a:ext uri="{FF2B5EF4-FFF2-40B4-BE49-F238E27FC236}">
                <a16:creationId xmlns:a16="http://schemas.microsoft.com/office/drawing/2014/main" id="{4D3E2E8A-9BD4-4BC9-8C24-66B38213C85F}"/>
              </a:ext>
            </a:extLst>
          </p:cNvPr>
          <p:cNvSpPr>
            <a:spLocks noGrp="1"/>
          </p:cNvSpPr>
          <p:nvPr>
            <p:ph idx="1"/>
          </p:nvPr>
        </p:nvSpPr>
        <p:spPr>
          <a:xfrm>
            <a:off x="1354239" y="1690687"/>
            <a:ext cx="9479666" cy="4171315"/>
          </a:xfrm>
        </p:spPr>
        <p:txBody>
          <a:bodyPr/>
          <a:lstStyle/>
          <a:p>
            <a:pPr marL="0" indent="0">
              <a:buNone/>
            </a:pPr>
            <a:r>
              <a:rPr lang="en-US" dirty="0">
                <a:latin typeface="Arial" panose="020B0604020202020204" pitchFamily="34" charset="0"/>
                <a:ea typeface="Calibri" panose="020F0502020204030204" pitchFamily="34" charset="0"/>
                <a:cs typeface="Times New Roman" panose="02020603050405020304" pitchFamily="18" charset="0"/>
              </a:rPr>
              <a:t>Grantee will participate in regular meetings with the CCEE and the CDE. Regular reporting submitted to the CDE includes: </a:t>
            </a:r>
          </a:p>
          <a:p>
            <a:pPr marL="457200"/>
            <a:r>
              <a:rPr lang="en-US" dirty="0"/>
              <a:t>Quarterly written report demonstrating expenditures that are consistent with the agreed-upon budget</a:t>
            </a:r>
          </a:p>
          <a:p>
            <a:pPr marL="457200"/>
            <a:r>
              <a:rPr lang="en-US" dirty="0"/>
              <a:t>Annual report on the achievement towards the actions and goals described and an assessment of progress made on the metrics identified</a:t>
            </a:r>
          </a:p>
          <a:p>
            <a:endParaRPr lang="en-US" dirty="0"/>
          </a:p>
        </p:txBody>
      </p:sp>
      <p:sp>
        <p:nvSpPr>
          <p:cNvPr id="4" name="Slide Number Placeholder 3">
            <a:extLst>
              <a:ext uri="{FF2B5EF4-FFF2-40B4-BE49-F238E27FC236}">
                <a16:creationId xmlns:a16="http://schemas.microsoft.com/office/drawing/2014/main" id="{EA9F5F51-ACE3-46A1-96AF-5C6642C2E047}"/>
              </a:ext>
            </a:extLst>
          </p:cNvPr>
          <p:cNvSpPr>
            <a:spLocks noGrp="1"/>
          </p:cNvSpPr>
          <p:nvPr>
            <p:ph type="sldNum" sz="quarter" idx="12"/>
          </p:nvPr>
        </p:nvSpPr>
        <p:spPr/>
        <p:txBody>
          <a:bodyPr/>
          <a:lstStyle/>
          <a:p>
            <a:fld id="{469BC29B-CD14-4172-9B93-F334EF7BA94E}" type="slidenum">
              <a:rPr lang="en-US" smtClean="0"/>
              <a:t>20</a:t>
            </a:fld>
            <a:endParaRPr lang="en-US"/>
          </a:p>
        </p:txBody>
      </p:sp>
    </p:spTree>
    <p:extLst>
      <p:ext uri="{BB962C8B-B14F-4D97-AF65-F5344CB8AC3E}">
        <p14:creationId xmlns:p14="http://schemas.microsoft.com/office/powerpoint/2010/main" val="1311003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3897" y="152400"/>
            <a:ext cx="9479666" cy="1148715"/>
          </a:xfrm>
        </p:spPr>
        <p:txBody>
          <a:bodyPr/>
          <a:lstStyle/>
          <a:p>
            <a:r>
              <a:rPr lang="en-US" b="1" dirty="0"/>
              <a:t>Reporting Requirements (2)</a:t>
            </a:r>
          </a:p>
        </p:txBody>
      </p:sp>
      <p:sp>
        <p:nvSpPr>
          <p:cNvPr id="3" name="Content Placeholder 2"/>
          <p:cNvSpPr>
            <a:spLocks noGrp="1"/>
          </p:cNvSpPr>
          <p:nvPr>
            <p:ph idx="1"/>
          </p:nvPr>
        </p:nvSpPr>
        <p:spPr>
          <a:xfrm>
            <a:off x="1117601" y="1301115"/>
            <a:ext cx="10236199" cy="4942802"/>
          </a:xfrm>
        </p:spPr>
        <p:txBody>
          <a:bodyPr/>
          <a:lstStyle/>
          <a:p>
            <a:pPr marL="228600" marR="0" lvl="2" indent="0">
              <a:spcBef>
                <a:spcPts val="0"/>
              </a:spcBef>
              <a:spcAft>
                <a:spcPts val="1200"/>
              </a:spcAft>
              <a:buNone/>
            </a:pPr>
            <a:r>
              <a:rPr lang="en-US" dirty="0">
                <a:latin typeface="Arial" panose="020B0604020202020204" pitchFamily="34" charset="0"/>
                <a:ea typeface="Calibri" panose="020F0502020204030204" pitchFamily="34" charset="0"/>
                <a:cs typeface="Times New Roman" panose="02020603050405020304" pitchFamily="18" charset="0"/>
              </a:rPr>
              <a:t>Grantee must summarize activities in the annual report identifying both individual and collective contributions including, but not limited to:</a:t>
            </a:r>
          </a:p>
          <a:p>
            <a:pPr marL="685800" marR="0" lvl="2">
              <a:spcBef>
                <a:spcPts val="0"/>
              </a:spcBef>
              <a:spcAft>
                <a:spcPts val="1200"/>
              </a:spcAft>
              <a:buFont typeface="Symbol" panose="05050102010706020507" pitchFamily="18" charset="2"/>
              <a:buChar char=""/>
            </a:pPr>
            <a:r>
              <a:rPr lang="en-US" dirty="0">
                <a:latin typeface="Arial" panose="020B0604020202020204" pitchFamily="34" charset="0"/>
                <a:ea typeface="Calibri" panose="020F0502020204030204" pitchFamily="34" charset="0"/>
                <a:cs typeface="Times New Roman" panose="02020603050405020304" pitchFamily="18" charset="0"/>
              </a:rPr>
              <a:t>Proposed multiple measures to evaluate progress towards the program goals that evaluate the increased capacity of the grantee and partner(s) to provide quality assistance and expertise to LEAs;</a:t>
            </a:r>
          </a:p>
          <a:p>
            <a:pPr marL="685800" marR="0" lvl="2">
              <a:spcBef>
                <a:spcPts val="0"/>
              </a:spcBef>
              <a:spcAft>
                <a:spcPts val="1200"/>
              </a:spcAft>
              <a:buFont typeface="Symbol" panose="05050102010706020507" pitchFamily="18" charset="2"/>
              <a:buChar char=""/>
            </a:pPr>
            <a:r>
              <a:rPr lang="en-US" dirty="0">
                <a:latin typeface="Arial" panose="020B0604020202020204" pitchFamily="34" charset="0"/>
                <a:ea typeface="Calibri" panose="020F0502020204030204" pitchFamily="34" charset="0"/>
                <a:cs typeface="Times New Roman" panose="02020603050405020304" pitchFamily="18" charset="0"/>
              </a:rPr>
              <a:t>Technical assistance and PL opportunities provided to LEAs regarding the root cause analysis and needs assessment;</a:t>
            </a:r>
          </a:p>
          <a:p>
            <a:pPr marL="685800" marR="0" lvl="2">
              <a:spcBef>
                <a:spcPts val="0"/>
              </a:spcBef>
              <a:spcAft>
                <a:spcPts val="1200"/>
              </a:spcAft>
              <a:buFont typeface="Symbol" panose="05050102010706020507" pitchFamily="18" charset="2"/>
              <a:buChar char=""/>
            </a:pPr>
            <a:r>
              <a:rPr lang="en-US" dirty="0">
                <a:latin typeface="Arial" panose="020B0604020202020204" pitchFamily="34" charset="0"/>
                <a:ea typeface="Calibri" panose="020F0502020204030204" pitchFamily="34" charset="0"/>
                <a:cs typeface="Times New Roman" panose="02020603050405020304" pitchFamily="18" charset="0"/>
              </a:rPr>
              <a:t>Technical assistance and PL opportunities provided to LEAs regarding the literacy plans;</a:t>
            </a:r>
          </a:p>
          <a:p>
            <a:pPr marL="685800" marR="0" lvl="2">
              <a:spcBef>
                <a:spcPts val="0"/>
              </a:spcBef>
              <a:spcAft>
                <a:spcPts val="1200"/>
              </a:spcAft>
              <a:buFont typeface="Symbol" panose="05050102010706020507" pitchFamily="18" charset="2"/>
              <a:buChar char=""/>
            </a:pPr>
            <a:r>
              <a:rPr lang="en-US" dirty="0">
                <a:latin typeface="Arial" panose="020B0604020202020204" pitchFamily="34" charset="0"/>
                <a:ea typeface="Calibri" panose="020F0502020204030204" pitchFamily="34" charset="0"/>
                <a:cs typeface="Times New Roman" panose="02020603050405020304" pitchFamily="18" charset="0"/>
              </a:rPr>
              <a:t>Evidence of coordination and collaboration with other agencies of the Statewide </a:t>
            </a:r>
            <a:r>
              <a:rPr lang="en-US" dirty="0" err="1">
                <a:latin typeface="Arial" panose="020B0604020202020204" pitchFamily="34" charset="0"/>
                <a:ea typeface="Calibri" panose="020F0502020204030204" pitchFamily="34" charset="0"/>
                <a:cs typeface="Times New Roman" panose="02020603050405020304" pitchFamily="18" charset="0"/>
              </a:rPr>
              <a:t>SoS</a:t>
            </a:r>
            <a:r>
              <a:rPr lang="en-US" dirty="0">
                <a:latin typeface="Arial" panose="020B0604020202020204" pitchFamily="34" charset="0"/>
                <a:ea typeface="Calibri" panose="020F0502020204030204" pitchFamily="34" charset="0"/>
                <a:cs typeface="Times New Roman" panose="02020603050405020304" pitchFamily="18" charset="0"/>
              </a:rPr>
              <a:t>, including but not limited to the CCEE, the CDE, and LEAs;</a:t>
            </a:r>
          </a:p>
          <a:p>
            <a:pPr marL="0" marR="0" lvl="2" indent="0">
              <a:spcBef>
                <a:spcPts val="0"/>
              </a:spcBef>
              <a:spcAft>
                <a:spcPts val="1200"/>
              </a:spcAft>
              <a:buNone/>
            </a:pPr>
            <a:endParaRPr lang="en-US" dirty="0"/>
          </a:p>
        </p:txBody>
      </p:sp>
      <p:sp>
        <p:nvSpPr>
          <p:cNvPr id="4" name="Slide Number Placeholder 3"/>
          <p:cNvSpPr>
            <a:spLocks noGrp="1"/>
          </p:cNvSpPr>
          <p:nvPr>
            <p:ph type="sldNum" sz="quarter" idx="12"/>
          </p:nvPr>
        </p:nvSpPr>
        <p:spPr/>
        <p:txBody>
          <a:bodyPr/>
          <a:lstStyle/>
          <a:p>
            <a:fld id="{469BC29B-CD14-4172-9B93-F334EF7BA94E}" type="slidenum">
              <a:rPr lang="en-US" smtClean="0"/>
              <a:t>21</a:t>
            </a:fld>
            <a:endParaRPr lang="en-US"/>
          </a:p>
        </p:txBody>
      </p:sp>
    </p:spTree>
    <p:extLst>
      <p:ext uri="{BB962C8B-B14F-4D97-AF65-F5344CB8AC3E}">
        <p14:creationId xmlns:p14="http://schemas.microsoft.com/office/powerpoint/2010/main" val="41900232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Reporting Requirements (3)</a:t>
            </a:r>
          </a:p>
        </p:txBody>
      </p:sp>
      <p:sp>
        <p:nvSpPr>
          <p:cNvPr id="3" name="Content Placeholder 2"/>
          <p:cNvSpPr>
            <a:spLocks noGrp="1"/>
          </p:cNvSpPr>
          <p:nvPr>
            <p:ph idx="1"/>
          </p:nvPr>
        </p:nvSpPr>
        <p:spPr/>
        <p:txBody>
          <a:bodyPr/>
          <a:lstStyle/>
          <a:p>
            <a:r>
              <a:rPr lang="en-US" dirty="0">
                <a:latin typeface="Arial" panose="020B0604020202020204" pitchFamily="34" charset="0"/>
                <a:ea typeface="Calibri" panose="020F0502020204030204" pitchFamily="34" charset="0"/>
                <a:cs typeface="Times New Roman" panose="02020603050405020304" pitchFamily="18" charset="0"/>
              </a:rPr>
              <a:t>Number of activities accomplished; the impact of these activities; and the number of teachers, paraprofessionals, school leaders, school counselors, LEAs, counties, and regions impacted by these activities.</a:t>
            </a:r>
          </a:p>
          <a:p>
            <a:pPr marL="0" indent="0">
              <a:buNone/>
            </a:pPr>
            <a:r>
              <a:rPr lang="en-US" dirty="0">
                <a:latin typeface="Arial" panose="020B0604020202020204" pitchFamily="34" charset="0"/>
                <a:ea typeface="Calibri" panose="020F0502020204030204" pitchFamily="34" charset="0"/>
                <a:cs typeface="Times New Roman" panose="02020603050405020304" pitchFamily="18" charset="0"/>
              </a:rPr>
              <a:t>If the grantee does not provide the required reports to the CCEE and the CDE, program activities are not completed, there is a lack of participation in meetings, or there is a negative trend in the dissemination of technical assistance, funding may be halted.</a:t>
            </a:r>
          </a:p>
          <a:p>
            <a:endParaRPr lang="en-US" dirty="0"/>
          </a:p>
        </p:txBody>
      </p:sp>
      <p:sp>
        <p:nvSpPr>
          <p:cNvPr id="4" name="Slide Number Placeholder 3"/>
          <p:cNvSpPr>
            <a:spLocks noGrp="1"/>
          </p:cNvSpPr>
          <p:nvPr>
            <p:ph type="sldNum" sz="quarter" idx="12"/>
          </p:nvPr>
        </p:nvSpPr>
        <p:spPr/>
        <p:txBody>
          <a:bodyPr/>
          <a:lstStyle/>
          <a:p>
            <a:fld id="{469BC29B-CD14-4172-9B93-F334EF7BA94E}" type="slidenum">
              <a:rPr lang="en-US" smtClean="0"/>
              <a:t>22</a:t>
            </a:fld>
            <a:endParaRPr lang="en-US"/>
          </a:p>
        </p:txBody>
      </p:sp>
    </p:spTree>
    <p:extLst>
      <p:ext uri="{BB962C8B-B14F-4D97-AF65-F5344CB8AC3E}">
        <p14:creationId xmlns:p14="http://schemas.microsoft.com/office/powerpoint/2010/main" val="19425371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66737" y="1173025"/>
            <a:ext cx="9087402" cy="2852737"/>
          </a:xfrm>
        </p:spPr>
        <p:txBody>
          <a:bodyPr/>
          <a:lstStyle/>
          <a:p>
            <a:r>
              <a:rPr lang="en-US" b="1" dirty="0"/>
              <a:t>Requirements of the Expert Lead in Literacy Application</a:t>
            </a:r>
          </a:p>
        </p:txBody>
      </p:sp>
      <p:sp>
        <p:nvSpPr>
          <p:cNvPr id="3" name="Slide Number Placeholder 2"/>
          <p:cNvSpPr>
            <a:spLocks noGrp="1"/>
          </p:cNvSpPr>
          <p:nvPr>
            <p:ph type="sldNum" sz="quarter" idx="12"/>
          </p:nvPr>
        </p:nvSpPr>
        <p:spPr/>
        <p:txBody>
          <a:bodyPr/>
          <a:lstStyle/>
          <a:p>
            <a:fld id="{469BC29B-CD14-4172-9B93-F334EF7BA94E}" type="slidenum">
              <a:rPr lang="en-US" smtClean="0"/>
              <a:t>23</a:t>
            </a:fld>
            <a:endParaRPr lang="en-US"/>
          </a:p>
        </p:txBody>
      </p:sp>
    </p:spTree>
    <p:extLst>
      <p:ext uri="{BB962C8B-B14F-4D97-AF65-F5344CB8AC3E}">
        <p14:creationId xmlns:p14="http://schemas.microsoft.com/office/powerpoint/2010/main" val="7164565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105672"/>
            <a:ext cx="9479666" cy="1325563"/>
          </a:xfrm>
        </p:spPr>
        <p:txBody>
          <a:bodyPr>
            <a:normAutofit/>
          </a:bodyPr>
          <a:lstStyle/>
          <a:p>
            <a:r>
              <a:rPr lang="en-US" sz="4000" b="1" dirty="0"/>
              <a:t>Submission Requirements</a:t>
            </a:r>
          </a:p>
        </p:txBody>
      </p:sp>
      <p:sp>
        <p:nvSpPr>
          <p:cNvPr id="3" name="Content Placeholder 2"/>
          <p:cNvSpPr>
            <a:spLocks noGrp="1"/>
          </p:cNvSpPr>
          <p:nvPr>
            <p:ph idx="1"/>
          </p:nvPr>
        </p:nvSpPr>
        <p:spPr>
          <a:xfrm>
            <a:off x="1561541" y="1177235"/>
            <a:ext cx="9638313" cy="4969565"/>
          </a:xfrm>
        </p:spPr>
        <p:txBody>
          <a:bodyPr vert="horz" lIns="91440" tIns="45720" rIns="91440" bIns="45720" rtlCol="0" anchor="t">
            <a:noAutofit/>
          </a:bodyPr>
          <a:lstStyle/>
          <a:p>
            <a:pPr>
              <a:lnSpc>
                <a:spcPct val="100000"/>
              </a:lnSpc>
              <a:spcBef>
                <a:spcPts val="0"/>
              </a:spcBef>
              <a:spcAft>
                <a:spcPts val="1200"/>
              </a:spcAft>
            </a:pPr>
            <a:r>
              <a:rPr lang="en-US" sz="2400" dirty="0"/>
              <a:t>Access the application on the CDE ELSB RFA web page.</a:t>
            </a:r>
            <a:endParaRPr lang="en-US" sz="2400" u="sng" dirty="0"/>
          </a:p>
          <a:p>
            <a:pPr>
              <a:lnSpc>
                <a:spcPct val="100000"/>
              </a:lnSpc>
              <a:spcBef>
                <a:spcPts val="0"/>
              </a:spcBef>
              <a:spcAft>
                <a:spcPts val="1200"/>
              </a:spcAft>
            </a:pPr>
            <a:r>
              <a:rPr lang="en-US" sz="2400" dirty="0"/>
              <a:t>Online Application Instructions are included in Appendix B.</a:t>
            </a:r>
          </a:p>
          <a:p>
            <a:pPr>
              <a:spcAft>
                <a:spcPts val="1200"/>
              </a:spcAft>
            </a:pPr>
            <a:r>
              <a:rPr lang="en-US" sz="2400" dirty="0"/>
              <a:t>Respond to all prompts in each section of the narrative description. </a:t>
            </a:r>
          </a:p>
          <a:p>
            <a:pPr>
              <a:spcAft>
                <a:spcPts val="1200"/>
              </a:spcAft>
            </a:pPr>
            <a:r>
              <a:rPr lang="en-US" sz="2400" dirty="0"/>
              <a:t>Attach supporting evidence at the end of the application, including Forms B, C, and D as well as CVs and/or resumes and letters of commitment, if applicable.</a:t>
            </a:r>
          </a:p>
          <a:p>
            <a:pPr>
              <a:spcAft>
                <a:spcPts val="1200"/>
              </a:spcAft>
            </a:pPr>
            <a:r>
              <a:rPr lang="en-US" sz="2400" dirty="0"/>
              <a:t>Provide the appropriate digital signature.</a:t>
            </a:r>
          </a:p>
          <a:p>
            <a:pPr>
              <a:spcAft>
                <a:spcPts val="1200"/>
              </a:spcAft>
            </a:pPr>
            <a:r>
              <a:rPr lang="en-US" sz="2400" dirty="0"/>
              <a:t>Submit the application by </a:t>
            </a:r>
            <a:r>
              <a:rPr lang="en-US" sz="2400" b="1" dirty="0"/>
              <a:t>October 23, 2020, before 4 p.m.</a:t>
            </a:r>
          </a:p>
          <a:p>
            <a:pPr marL="0" indent="0">
              <a:spcAft>
                <a:spcPts val="1200"/>
              </a:spcAft>
              <a:buNone/>
            </a:pPr>
            <a:r>
              <a:rPr lang="en-US" sz="2400" dirty="0"/>
              <a:t>Refer to the scoring rubric (Appendix A) to understand how responses will be evaluated by the reading panel.</a:t>
            </a:r>
          </a:p>
        </p:txBody>
      </p:sp>
      <p:sp>
        <p:nvSpPr>
          <p:cNvPr id="5" name="Slide Number Placeholder 4"/>
          <p:cNvSpPr>
            <a:spLocks noGrp="1"/>
          </p:cNvSpPr>
          <p:nvPr>
            <p:ph type="sldNum" sz="quarter" idx="12"/>
          </p:nvPr>
        </p:nvSpPr>
        <p:spPr/>
        <p:txBody>
          <a:bodyPr/>
          <a:lstStyle/>
          <a:p>
            <a:fld id="{469BC29B-CD14-4172-9B93-F334EF7BA94E}" type="slidenum">
              <a:rPr lang="en-US" smtClean="0"/>
              <a:t>24</a:t>
            </a:fld>
            <a:endParaRPr lang="en-US"/>
          </a:p>
        </p:txBody>
      </p:sp>
    </p:spTree>
    <p:extLst>
      <p:ext uri="{BB962C8B-B14F-4D97-AF65-F5344CB8AC3E}">
        <p14:creationId xmlns:p14="http://schemas.microsoft.com/office/powerpoint/2010/main" val="4290547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105672"/>
            <a:ext cx="9479666" cy="1325563"/>
          </a:xfrm>
        </p:spPr>
        <p:txBody>
          <a:bodyPr>
            <a:normAutofit/>
          </a:bodyPr>
          <a:lstStyle/>
          <a:p>
            <a:r>
              <a:rPr lang="en-US" sz="4000" b="1" dirty="0"/>
              <a:t>Saving Responses</a:t>
            </a:r>
          </a:p>
        </p:txBody>
      </p:sp>
      <p:sp>
        <p:nvSpPr>
          <p:cNvPr id="3" name="Content Placeholder 2"/>
          <p:cNvSpPr>
            <a:spLocks noGrp="1"/>
          </p:cNvSpPr>
          <p:nvPr>
            <p:ph idx="1"/>
          </p:nvPr>
        </p:nvSpPr>
        <p:spPr>
          <a:xfrm>
            <a:off x="1561541" y="1888435"/>
            <a:ext cx="9157259" cy="4126285"/>
          </a:xfrm>
        </p:spPr>
        <p:txBody>
          <a:bodyPr vert="horz" lIns="91440" tIns="45720" rIns="91440" bIns="45720" rtlCol="0" anchor="t">
            <a:noAutofit/>
          </a:bodyPr>
          <a:lstStyle/>
          <a:p>
            <a:pPr>
              <a:lnSpc>
                <a:spcPct val="100000"/>
              </a:lnSpc>
              <a:spcBef>
                <a:spcPts val="0"/>
              </a:spcBef>
              <a:spcAft>
                <a:spcPts val="1200"/>
              </a:spcAft>
            </a:pPr>
            <a:r>
              <a:rPr lang="en-US" dirty="0"/>
              <a:t>Select the </a:t>
            </a:r>
            <a:r>
              <a:rPr lang="en-US" b="1" dirty="0"/>
              <a:t>Save Responses</a:t>
            </a:r>
            <a:r>
              <a:rPr lang="en-US" dirty="0"/>
              <a:t> button on the first page of the online application if you do not intend to complete the application in one session.</a:t>
            </a:r>
          </a:p>
          <a:p>
            <a:pPr>
              <a:lnSpc>
                <a:spcPct val="100000"/>
              </a:lnSpc>
              <a:spcBef>
                <a:spcPts val="0"/>
              </a:spcBef>
              <a:spcAft>
                <a:spcPts val="1200"/>
              </a:spcAft>
            </a:pPr>
            <a:r>
              <a:rPr lang="en-US" dirty="0"/>
              <a:t>Ensure the email address you provide is accurate.</a:t>
            </a:r>
          </a:p>
          <a:p>
            <a:pPr>
              <a:lnSpc>
                <a:spcPct val="100000"/>
              </a:lnSpc>
              <a:spcBef>
                <a:spcPts val="0"/>
              </a:spcBef>
              <a:spcAft>
                <a:spcPts val="1200"/>
              </a:spcAft>
            </a:pPr>
            <a:r>
              <a:rPr lang="en-US" dirty="0"/>
              <a:t>Copy the </a:t>
            </a:r>
            <a:r>
              <a:rPr lang="en-US" b="1" dirty="0"/>
              <a:t>unique </a:t>
            </a:r>
            <a:r>
              <a:rPr lang="en-US" dirty="0"/>
              <a:t>URL (web address) for entrance back into the application.</a:t>
            </a:r>
          </a:p>
        </p:txBody>
      </p:sp>
      <p:sp>
        <p:nvSpPr>
          <p:cNvPr id="5" name="Slide Number Placeholder 4"/>
          <p:cNvSpPr>
            <a:spLocks noGrp="1"/>
          </p:cNvSpPr>
          <p:nvPr>
            <p:ph type="sldNum" sz="quarter" idx="12"/>
          </p:nvPr>
        </p:nvSpPr>
        <p:spPr/>
        <p:txBody>
          <a:bodyPr/>
          <a:lstStyle/>
          <a:p>
            <a:fld id="{469BC29B-CD14-4172-9B93-F334EF7BA94E}" type="slidenum">
              <a:rPr lang="en-US" smtClean="0"/>
              <a:t>25</a:t>
            </a:fld>
            <a:endParaRPr lang="en-US"/>
          </a:p>
        </p:txBody>
      </p:sp>
    </p:spTree>
    <p:extLst>
      <p:ext uri="{BB962C8B-B14F-4D97-AF65-F5344CB8AC3E}">
        <p14:creationId xmlns:p14="http://schemas.microsoft.com/office/powerpoint/2010/main" val="38872957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Completing the Application Narrative</a:t>
            </a:r>
          </a:p>
        </p:txBody>
      </p:sp>
      <p:sp>
        <p:nvSpPr>
          <p:cNvPr id="3" name="Content Placeholder 2"/>
          <p:cNvSpPr>
            <a:spLocks noGrp="1"/>
          </p:cNvSpPr>
          <p:nvPr>
            <p:ph idx="1"/>
          </p:nvPr>
        </p:nvSpPr>
        <p:spPr>
          <a:xfrm>
            <a:off x="1788159" y="1594096"/>
            <a:ext cx="9045745" cy="4351338"/>
          </a:xfrm>
        </p:spPr>
        <p:txBody>
          <a:bodyPr/>
          <a:lstStyle/>
          <a:p>
            <a:pPr marL="0" indent="0">
              <a:spcAft>
                <a:spcPts val="1200"/>
              </a:spcAft>
              <a:buNone/>
            </a:pPr>
            <a:r>
              <a:rPr lang="en-US" dirty="0"/>
              <a:t>Five parts must be addressed:</a:t>
            </a:r>
          </a:p>
          <a:p>
            <a:pPr marL="685800" indent="-457200">
              <a:spcAft>
                <a:spcPts val="1200"/>
              </a:spcAft>
              <a:buFont typeface="+mj-lt"/>
              <a:buAutoNum type="arabicPeriod"/>
            </a:pPr>
            <a:r>
              <a:rPr lang="en-US" dirty="0"/>
              <a:t>Capacity and Program Facilitation</a:t>
            </a:r>
          </a:p>
          <a:p>
            <a:pPr marL="685800" indent="-457200">
              <a:spcAft>
                <a:spcPts val="1200"/>
              </a:spcAft>
              <a:buFont typeface="+mj-lt"/>
              <a:buAutoNum type="arabicPeriod"/>
            </a:pPr>
            <a:r>
              <a:rPr lang="en-US" dirty="0"/>
              <a:t>Goals and Expected Outcomes</a:t>
            </a:r>
          </a:p>
          <a:p>
            <a:pPr marL="685800" indent="-457200">
              <a:spcAft>
                <a:spcPts val="1200"/>
              </a:spcAft>
              <a:buFont typeface="+mj-lt"/>
              <a:buAutoNum type="arabicPeriod"/>
            </a:pPr>
            <a:r>
              <a:rPr lang="en-US" dirty="0"/>
              <a:t>Project Leadership</a:t>
            </a:r>
          </a:p>
          <a:p>
            <a:pPr marL="685800" indent="-457200">
              <a:spcAft>
                <a:spcPts val="1200"/>
              </a:spcAft>
              <a:buFont typeface="+mj-lt"/>
              <a:buAutoNum type="arabicPeriod"/>
            </a:pPr>
            <a:r>
              <a:rPr lang="en-US" dirty="0"/>
              <a:t>Project Staff</a:t>
            </a:r>
          </a:p>
          <a:p>
            <a:pPr marL="685800" indent="-457200">
              <a:spcAft>
                <a:spcPts val="1200"/>
              </a:spcAft>
              <a:buFont typeface="+mj-lt"/>
              <a:buAutoNum type="arabicPeriod"/>
            </a:pPr>
            <a:r>
              <a:rPr lang="en-US" dirty="0"/>
              <a:t>Budget and Cost Effectiveness</a:t>
            </a:r>
          </a:p>
          <a:p>
            <a:pPr marL="514350" indent="-514350">
              <a:spcAft>
                <a:spcPts val="1200"/>
              </a:spcAft>
              <a:buFont typeface="+mj-lt"/>
              <a:buAutoNum type="arabicPeriod"/>
            </a:pPr>
            <a:endParaRPr lang="en-US" dirty="0"/>
          </a:p>
        </p:txBody>
      </p:sp>
      <p:sp>
        <p:nvSpPr>
          <p:cNvPr id="5" name="Slide Number Placeholder 4"/>
          <p:cNvSpPr>
            <a:spLocks noGrp="1"/>
          </p:cNvSpPr>
          <p:nvPr>
            <p:ph type="sldNum" sz="quarter" idx="12"/>
          </p:nvPr>
        </p:nvSpPr>
        <p:spPr/>
        <p:txBody>
          <a:bodyPr/>
          <a:lstStyle/>
          <a:p>
            <a:fld id="{469BC29B-CD14-4172-9B93-F334EF7BA94E}" type="slidenum">
              <a:rPr lang="en-US" smtClean="0"/>
              <a:t>26</a:t>
            </a:fld>
            <a:endParaRPr lang="en-US"/>
          </a:p>
        </p:txBody>
      </p:sp>
    </p:spTree>
    <p:extLst>
      <p:ext uri="{BB962C8B-B14F-4D97-AF65-F5344CB8AC3E}">
        <p14:creationId xmlns:p14="http://schemas.microsoft.com/office/powerpoint/2010/main" val="9771859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Application Narrative</a:t>
            </a:r>
          </a:p>
        </p:txBody>
      </p:sp>
      <p:sp>
        <p:nvSpPr>
          <p:cNvPr id="3" name="Content Placeholder 2"/>
          <p:cNvSpPr>
            <a:spLocks noGrp="1"/>
          </p:cNvSpPr>
          <p:nvPr>
            <p:ph idx="1"/>
          </p:nvPr>
        </p:nvSpPr>
        <p:spPr/>
        <p:txBody>
          <a:bodyPr/>
          <a:lstStyle/>
          <a:p>
            <a:pPr>
              <a:spcAft>
                <a:spcPts val="1200"/>
              </a:spcAft>
            </a:pPr>
            <a:r>
              <a:rPr lang="en-US" dirty="0"/>
              <a:t>In each part of the Application Narrative, applicants should address the prompts and refer to the Evaluation Rubric in Appendix A. </a:t>
            </a:r>
          </a:p>
          <a:p>
            <a:pPr>
              <a:spcAft>
                <a:spcPts val="1200"/>
              </a:spcAft>
            </a:pPr>
            <a:r>
              <a:rPr lang="en-US" dirty="0"/>
              <a:t>Refer to the Program Application section in the RFA to read a description and additional details for each part of the Application Narrative</a:t>
            </a:r>
          </a:p>
          <a:p>
            <a:pPr>
              <a:spcAft>
                <a:spcPts val="1200"/>
              </a:spcAft>
            </a:pPr>
            <a:r>
              <a:rPr lang="en-US" dirty="0"/>
              <a:t>Adhere to the character limit for each question—the survey will not collect data beyond the character limit.</a:t>
            </a:r>
          </a:p>
          <a:p>
            <a:pPr marL="0" indent="0">
              <a:lnSpc>
                <a:spcPct val="100000"/>
              </a:lnSpc>
              <a:spcBef>
                <a:spcPts val="0"/>
              </a:spcBef>
              <a:spcAft>
                <a:spcPts val="1200"/>
              </a:spcAft>
              <a:buNone/>
            </a:pPr>
            <a:endParaRPr lang="en-US" sz="2400" dirty="0">
              <a:latin typeface="Arial" panose="020B0604020202020204" pitchFamily="34" charset="0"/>
              <a:cs typeface="Arial" panose="020B0604020202020204" pitchFamily="34" charset="0"/>
            </a:endParaRPr>
          </a:p>
          <a:p>
            <a:pPr marL="0" indent="0">
              <a:spcAft>
                <a:spcPts val="1200"/>
              </a:spcAft>
              <a:buNone/>
            </a:pPr>
            <a:endParaRPr lang="en-US" sz="2400" dirty="0"/>
          </a:p>
        </p:txBody>
      </p:sp>
      <p:sp>
        <p:nvSpPr>
          <p:cNvPr id="5" name="Slide Number Placeholder 4"/>
          <p:cNvSpPr>
            <a:spLocks noGrp="1"/>
          </p:cNvSpPr>
          <p:nvPr>
            <p:ph type="sldNum" sz="quarter" idx="12"/>
          </p:nvPr>
        </p:nvSpPr>
        <p:spPr/>
        <p:txBody>
          <a:bodyPr/>
          <a:lstStyle/>
          <a:p>
            <a:fld id="{469BC29B-CD14-4172-9B93-F334EF7BA94E}" type="slidenum">
              <a:rPr lang="en-US" smtClean="0"/>
              <a:t>27</a:t>
            </a:fld>
            <a:endParaRPr lang="en-US"/>
          </a:p>
        </p:txBody>
      </p:sp>
    </p:spTree>
    <p:extLst>
      <p:ext uri="{BB962C8B-B14F-4D97-AF65-F5344CB8AC3E}">
        <p14:creationId xmlns:p14="http://schemas.microsoft.com/office/powerpoint/2010/main" val="13645949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950" y="365125"/>
            <a:ext cx="10801350" cy="1325563"/>
          </a:xfrm>
        </p:spPr>
        <p:txBody>
          <a:bodyPr/>
          <a:lstStyle/>
          <a:p>
            <a:r>
              <a:rPr lang="en-US" b="1" dirty="0"/>
              <a:t>Completing the Application Budget</a:t>
            </a:r>
          </a:p>
        </p:txBody>
      </p:sp>
      <p:sp>
        <p:nvSpPr>
          <p:cNvPr id="3" name="Content Placeholder 2"/>
          <p:cNvSpPr>
            <a:spLocks noGrp="1"/>
          </p:cNvSpPr>
          <p:nvPr>
            <p:ph idx="1"/>
          </p:nvPr>
        </p:nvSpPr>
        <p:spPr>
          <a:xfrm>
            <a:off x="1354239" y="1585469"/>
            <a:ext cx="9479666" cy="4351338"/>
          </a:xfrm>
        </p:spPr>
        <p:txBody>
          <a:bodyPr vert="horz" lIns="91440" tIns="45720" rIns="91440" bIns="45720" rtlCol="0" anchor="t">
            <a:noAutofit/>
          </a:bodyPr>
          <a:lstStyle/>
          <a:p>
            <a:pPr>
              <a:spcAft>
                <a:spcPts val="1200"/>
              </a:spcAft>
            </a:pPr>
            <a:r>
              <a:rPr lang="en-US" dirty="0"/>
              <a:t>Covers the entire grant period (December 1, 2020, through June 30, 2023).</a:t>
            </a:r>
            <a:endParaRPr lang="en-US" dirty="0">
              <a:cs typeface="Arial"/>
            </a:endParaRPr>
          </a:p>
          <a:p>
            <a:pPr>
              <a:spcAft>
                <a:spcPts val="1200"/>
              </a:spcAft>
            </a:pPr>
            <a:r>
              <a:rPr lang="en-US" dirty="0"/>
              <a:t>Available on the CDE ELSB RFA web page. </a:t>
            </a:r>
          </a:p>
          <a:p>
            <a:pPr marL="171450" indent="-171450"/>
            <a:r>
              <a:rPr lang="en-US" dirty="0"/>
              <a:t>Includes six tabs (Budget Form Instructions; Proposed Budget Summary; Years 1, 2, and 3 Budget Narrative; and Form Approval).</a:t>
            </a:r>
          </a:p>
          <a:p>
            <a:pPr>
              <a:spcAft>
                <a:spcPts val="1200"/>
              </a:spcAft>
            </a:pPr>
            <a:r>
              <a:rPr lang="en-US" dirty="0"/>
              <a:t>Submit as an Excel file through the online application.</a:t>
            </a:r>
            <a:endParaRPr lang="en-US" b="1" dirty="0"/>
          </a:p>
          <a:p>
            <a:endParaRPr lang="en-US" dirty="0"/>
          </a:p>
        </p:txBody>
      </p:sp>
      <p:sp>
        <p:nvSpPr>
          <p:cNvPr id="5" name="Slide Number Placeholder 4"/>
          <p:cNvSpPr>
            <a:spLocks noGrp="1"/>
          </p:cNvSpPr>
          <p:nvPr>
            <p:ph type="sldNum" sz="quarter" idx="12"/>
          </p:nvPr>
        </p:nvSpPr>
        <p:spPr/>
        <p:txBody>
          <a:bodyPr/>
          <a:lstStyle/>
          <a:p>
            <a:fld id="{469BC29B-CD14-4172-9B93-F334EF7BA94E}" type="slidenum">
              <a:rPr lang="en-US" smtClean="0"/>
              <a:t>28</a:t>
            </a:fld>
            <a:endParaRPr lang="en-US"/>
          </a:p>
        </p:txBody>
      </p:sp>
    </p:spTree>
    <p:extLst>
      <p:ext uri="{BB962C8B-B14F-4D97-AF65-F5344CB8AC3E}">
        <p14:creationId xmlns:p14="http://schemas.microsoft.com/office/powerpoint/2010/main" val="8379632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Application Budget</a:t>
            </a:r>
          </a:p>
        </p:txBody>
      </p:sp>
      <p:sp>
        <p:nvSpPr>
          <p:cNvPr id="3" name="Content Placeholder 2"/>
          <p:cNvSpPr>
            <a:spLocks noGrp="1"/>
          </p:cNvSpPr>
          <p:nvPr>
            <p:ph idx="1"/>
          </p:nvPr>
        </p:nvSpPr>
        <p:spPr>
          <a:xfrm>
            <a:off x="1354239" y="1524000"/>
            <a:ext cx="9479666" cy="4652963"/>
          </a:xfrm>
        </p:spPr>
        <p:txBody>
          <a:bodyPr vert="horz" lIns="91440" tIns="45720" rIns="91440" bIns="45720" rtlCol="0" anchor="t">
            <a:noAutofit/>
          </a:bodyPr>
          <a:lstStyle/>
          <a:p>
            <a:pPr>
              <a:spcAft>
                <a:spcPts val="1200"/>
              </a:spcAft>
            </a:pPr>
            <a:r>
              <a:rPr lang="en-US" dirty="0"/>
              <a:t>Proposed Budget Detail must include a detailed budget description for each line item within the grant period</a:t>
            </a:r>
          </a:p>
          <a:p>
            <a:pPr lvl="1">
              <a:spcAft>
                <a:spcPts val="1200"/>
              </a:spcAft>
            </a:pPr>
            <a:r>
              <a:rPr lang="en-US" sz="2800" dirty="0"/>
              <a:t>Provide sufficient detail and a breakdown/calculation that justifies each line item</a:t>
            </a:r>
          </a:p>
          <a:p>
            <a:pPr lvl="1">
              <a:spcAft>
                <a:spcPts val="1200"/>
              </a:spcAft>
            </a:pPr>
            <a:r>
              <a:rPr lang="en-US" sz="2800" dirty="0"/>
              <a:t>Group line items by the Object Code services </a:t>
            </a:r>
          </a:p>
          <a:p>
            <a:pPr lvl="1">
              <a:spcAft>
                <a:spcPts val="1200"/>
              </a:spcAft>
            </a:pPr>
            <a:r>
              <a:rPr lang="en-US" sz="2800" dirty="0"/>
              <a:t>Provide lines for Object Code totals</a:t>
            </a:r>
          </a:p>
          <a:p>
            <a:pPr>
              <a:spcAft>
                <a:spcPts val="1200"/>
              </a:spcAft>
            </a:pPr>
            <a:r>
              <a:rPr lang="en-US" dirty="0"/>
              <a:t>Proposed Budget Summary must provide totals for each Object Code and must align with the Proposed Budget Detail</a:t>
            </a:r>
            <a:endParaRPr lang="en-US" dirty="0">
              <a:cs typeface="Arial"/>
            </a:endParaRPr>
          </a:p>
        </p:txBody>
      </p:sp>
      <p:sp>
        <p:nvSpPr>
          <p:cNvPr id="5" name="Slide Number Placeholder 4"/>
          <p:cNvSpPr>
            <a:spLocks noGrp="1"/>
          </p:cNvSpPr>
          <p:nvPr>
            <p:ph type="sldNum" sz="quarter" idx="12"/>
          </p:nvPr>
        </p:nvSpPr>
        <p:spPr/>
        <p:txBody>
          <a:bodyPr/>
          <a:lstStyle/>
          <a:p>
            <a:fld id="{469BC29B-CD14-4172-9B93-F334EF7BA94E}" type="slidenum">
              <a:rPr lang="en-US" smtClean="0"/>
              <a:t>29</a:t>
            </a:fld>
            <a:endParaRPr lang="en-US"/>
          </a:p>
        </p:txBody>
      </p:sp>
    </p:spTree>
    <p:extLst>
      <p:ext uri="{BB962C8B-B14F-4D97-AF65-F5344CB8AC3E}">
        <p14:creationId xmlns:p14="http://schemas.microsoft.com/office/powerpoint/2010/main" val="840290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9BEE2-9C0B-4127-B03E-9E2369E5C79D}"/>
              </a:ext>
            </a:extLst>
          </p:cNvPr>
          <p:cNvSpPr>
            <a:spLocks noGrp="1"/>
          </p:cNvSpPr>
          <p:nvPr>
            <p:ph type="title"/>
          </p:nvPr>
        </p:nvSpPr>
        <p:spPr/>
        <p:txBody>
          <a:bodyPr/>
          <a:lstStyle/>
          <a:p>
            <a:r>
              <a:rPr lang="en-US" b="1" dirty="0"/>
              <a:t>Welcome (2)</a:t>
            </a:r>
          </a:p>
        </p:txBody>
      </p:sp>
      <p:sp>
        <p:nvSpPr>
          <p:cNvPr id="3" name="Content Placeholder 2">
            <a:extLst>
              <a:ext uri="{FF2B5EF4-FFF2-40B4-BE49-F238E27FC236}">
                <a16:creationId xmlns:a16="http://schemas.microsoft.com/office/drawing/2014/main" id="{52356B94-EED6-4034-AEFB-F61ACB41E7F1}"/>
              </a:ext>
            </a:extLst>
          </p:cNvPr>
          <p:cNvSpPr>
            <a:spLocks noGrp="1"/>
          </p:cNvSpPr>
          <p:nvPr>
            <p:ph idx="1"/>
          </p:nvPr>
        </p:nvSpPr>
        <p:spPr>
          <a:xfrm>
            <a:off x="866274" y="1825625"/>
            <a:ext cx="10487526" cy="4351338"/>
          </a:xfrm>
        </p:spPr>
        <p:txBody>
          <a:bodyPr/>
          <a:lstStyle/>
          <a:p>
            <a:pPr marL="0" indent="0" algn="ctr">
              <a:buNone/>
            </a:pPr>
            <a:r>
              <a:rPr lang="en-US" dirty="0"/>
              <a:t>Karla Estrada, Ed.D.</a:t>
            </a:r>
          </a:p>
          <a:p>
            <a:pPr marL="0" indent="0" algn="ctr">
              <a:buNone/>
            </a:pPr>
            <a:r>
              <a:rPr lang="en-US" dirty="0"/>
              <a:t>Deputy Executive Director, Systems Improvement and Innovation</a:t>
            </a:r>
          </a:p>
          <a:p>
            <a:pPr marL="0" indent="0" algn="ctr">
              <a:buNone/>
            </a:pPr>
            <a:r>
              <a:rPr lang="en-US" dirty="0"/>
              <a:t>California Collaborative for Educational Change</a:t>
            </a:r>
          </a:p>
          <a:p>
            <a:pPr marL="0" indent="0" algn="ctr">
              <a:buNone/>
            </a:pPr>
            <a:endParaRPr lang="en-US" dirty="0"/>
          </a:p>
          <a:p>
            <a:pPr marL="0" indent="0" algn="ctr">
              <a:buNone/>
            </a:pPr>
            <a:r>
              <a:rPr lang="en-US" dirty="0"/>
              <a:t>Héctor Rico, Ed.D.</a:t>
            </a:r>
          </a:p>
          <a:p>
            <a:pPr marL="0" indent="0" algn="ctr">
              <a:buNone/>
            </a:pPr>
            <a:r>
              <a:rPr lang="en-US" dirty="0"/>
              <a:t>Director, Systems Improvement and Innovation</a:t>
            </a:r>
          </a:p>
          <a:p>
            <a:pPr marL="0" indent="0" algn="ctr">
              <a:buNone/>
            </a:pPr>
            <a:r>
              <a:rPr lang="en-US" dirty="0"/>
              <a:t>California Collaborative for Educational Change</a:t>
            </a:r>
          </a:p>
        </p:txBody>
      </p:sp>
      <p:sp>
        <p:nvSpPr>
          <p:cNvPr id="4" name="Slide Number Placeholder 3">
            <a:extLst>
              <a:ext uri="{FF2B5EF4-FFF2-40B4-BE49-F238E27FC236}">
                <a16:creationId xmlns:a16="http://schemas.microsoft.com/office/drawing/2014/main" id="{FBDC47D0-5233-4C81-BF71-020D2D977B62}"/>
              </a:ext>
            </a:extLst>
          </p:cNvPr>
          <p:cNvSpPr>
            <a:spLocks noGrp="1"/>
          </p:cNvSpPr>
          <p:nvPr>
            <p:ph type="sldNum" sz="quarter" idx="12"/>
          </p:nvPr>
        </p:nvSpPr>
        <p:spPr/>
        <p:txBody>
          <a:bodyPr/>
          <a:lstStyle/>
          <a:p>
            <a:fld id="{469BC29B-CD14-4172-9B93-F334EF7BA94E}" type="slidenum">
              <a:rPr lang="en-US" smtClean="0"/>
              <a:t>3</a:t>
            </a:fld>
            <a:endParaRPr lang="en-US"/>
          </a:p>
        </p:txBody>
      </p:sp>
    </p:spTree>
    <p:extLst>
      <p:ext uri="{BB962C8B-B14F-4D97-AF65-F5344CB8AC3E}">
        <p14:creationId xmlns:p14="http://schemas.microsoft.com/office/powerpoint/2010/main" val="15697962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0F897-7D15-4B68-88CE-74B0E3929B70}"/>
              </a:ext>
            </a:extLst>
          </p:cNvPr>
          <p:cNvSpPr>
            <a:spLocks noGrp="1"/>
          </p:cNvSpPr>
          <p:nvPr>
            <p:ph type="title"/>
          </p:nvPr>
        </p:nvSpPr>
        <p:spPr>
          <a:xfrm>
            <a:off x="666750" y="365125"/>
            <a:ext cx="10915650" cy="1325563"/>
          </a:xfrm>
        </p:spPr>
        <p:txBody>
          <a:bodyPr>
            <a:normAutofit/>
          </a:bodyPr>
          <a:lstStyle/>
          <a:p>
            <a:r>
              <a:rPr lang="en-US" sz="4000" b="1" dirty="0"/>
              <a:t>Activities, Timeline, and Responsible Parties</a:t>
            </a:r>
          </a:p>
        </p:txBody>
      </p:sp>
      <p:sp>
        <p:nvSpPr>
          <p:cNvPr id="3" name="Content Placeholder 2">
            <a:extLst>
              <a:ext uri="{FF2B5EF4-FFF2-40B4-BE49-F238E27FC236}">
                <a16:creationId xmlns:a16="http://schemas.microsoft.com/office/drawing/2014/main" id="{9EBFF13D-D949-4823-9B9B-886E7B274C84}"/>
              </a:ext>
            </a:extLst>
          </p:cNvPr>
          <p:cNvSpPr>
            <a:spLocks noGrp="1"/>
          </p:cNvSpPr>
          <p:nvPr>
            <p:ph idx="1"/>
          </p:nvPr>
        </p:nvSpPr>
        <p:spPr/>
        <p:txBody>
          <a:bodyPr/>
          <a:lstStyle/>
          <a:p>
            <a:r>
              <a:rPr lang="en-US" dirty="0"/>
              <a:t>Complete and upload Form D—ELSB Grant: Expert Lead in Literacy Activities, Timeline, and Responsible Parties</a:t>
            </a:r>
          </a:p>
          <a:p>
            <a:r>
              <a:rPr lang="en-US" dirty="0"/>
              <a:t>Clearly describe each individual, their role, and responsibilities</a:t>
            </a:r>
          </a:p>
          <a:p>
            <a:r>
              <a:rPr lang="en-US" dirty="0"/>
              <a:t>Only one person can be identified as a Project Director</a:t>
            </a:r>
          </a:p>
          <a:p>
            <a:r>
              <a:rPr lang="en-US" dirty="0"/>
              <a:t>Upload into the survey a curriculum vitae (CV) or resume (one page maximum) for each key project personnel</a:t>
            </a:r>
          </a:p>
        </p:txBody>
      </p:sp>
      <p:sp>
        <p:nvSpPr>
          <p:cNvPr id="4" name="Slide Number Placeholder 3">
            <a:extLst>
              <a:ext uri="{FF2B5EF4-FFF2-40B4-BE49-F238E27FC236}">
                <a16:creationId xmlns:a16="http://schemas.microsoft.com/office/drawing/2014/main" id="{8B744C13-9A39-4ABA-92E6-54A4AC78259C}"/>
              </a:ext>
            </a:extLst>
          </p:cNvPr>
          <p:cNvSpPr>
            <a:spLocks noGrp="1"/>
          </p:cNvSpPr>
          <p:nvPr>
            <p:ph type="sldNum" sz="quarter" idx="12"/>
          </p:nvPr>
        </p:nvSpPr>
        <p:spPr/>
        <p:txBody>
          <a:bodyPr/>
          <a:lstStyle/>
          <a:p>
            <a:fld id="{469BC29B-CD14-4172-9B93-F334EF7BA94E}" type="slidenum">
              <a:rPr lang="en-US" smtClean="0"/>
              <a:t>30</a:t>
            </a:fld>
            <a:endParaRPr lang="en-US"/>
          </a:p>
        </p:txBody>
      </p:sp>
    </p:spTree>
    <p:extLst>
      <p:ext uri="{BB962C8B-B14F-4D97-AF65-F5344CB8AC3E}">
        <p14:creationId xmlns:p14="http://schemas.microsoft.com/office/powerpoint/2010/main" val="33073115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8C77A-289B-4FF3-AD88-B26243F1E350}"/>
              </a:ext>
            </a:extLst>
          </p:cNvPr>
          <p:cNvSpPr>
            <a:spLocks noGrp="1"/>
          </p:cNvSpPr>
          <p:nvPr>
            <p:ph type="title"/>
          </p:nvPr>
        </p:nvSpPr>
        <p:spPr/>
        <p:txBody>
          <a:bodyPr>
            <a:normAutofit/>
          </a:bodyPr>
          <a:lstStyle/>
          <a:p>
            <a:r>
              <a:rPr lang="en-US" sz="4000" b="1" dirty="0"/>
              <a:t>Letters of Commitment—Optional </a:t>
            </a:r>
          </a:p>
        </p:txBody>
      </p:sp>
      <p:sp>
        <p:nvSpPr>
          <p:cNvPr id="3" name="Content Placeholder 2">
            <a:extLst>
              <a:ext uri="{FF2B5EF4-FFF2-40B4-BE49-F238E27FC236}">
                <a16:creationId xmlns:a16="http://schemas.microsoft.com/office/drawing/2014/main" id="{356BD690-2921-47CA-AEF9-8485AD002C44}"/>
              </a:ext>
            </a:extLst>
          </p:cNvPr>
          <p:cNvSpPr>
            <a:spLocks noGrp="1"/>
          </p:cNvSpPr>
          <p:nvPr>
            <p:ph idx="1"/>
          </p:nvPr>
        </p:nvSpPr>
        <p:spPr>
          <a:xfrm>
            <a:off x="1354239" y="1825625"/>
            <a:ext cx="9479666" cy="3394075"/>
          </a:xfrm>
        </p:spPr>
        <p:txBody>
          <a:bodyPr/>
          <a:lstStyle/>
          <a:p>
            <a:pPr marL="0" indent="0">
              <a:buNone/>
            </a:pPr>
            <a:r>
              <a:rPr lang="en-US" sz="3000" dirty="0"/>
              <a:t>Upload into the survey any formal agreements or letters of commitment that demonstrate high levels of cooperation, coordination, and formalized relationships between the partners, if applicable. </a:t>
            </a:r>
          </a:p>
        </p:txBody>
      </p:sp>
      <p:sp>
        <p:nvSpPr>
          <p:cNvPr id="4" name="Slide Number Placeholder 3">
            <a:extLst>
              <a:ext uri="{FF2B5EF4-FFF2-40B4-BE49-F238E27FC236}">
                <a16:creationId xmlns:a16="http://schemas.microsoft.com/office/drawing/2014/main" id="{AC18313E-27F0-48D9-A09F-4D04D3B64B75}"/>
              </a:ext>
            </a:extLst>
          </p:cNvPr>
          <p:cNvSpPr>
            <a:spLocks noGrp="1"/>
          </p:cNvSpPr>
          <p:nvPr>
            <p:ph type="sldNum" sz="quarter" idx="12"/>
          </p:nvPr>
        </p:nvSpPr>
        <p:spPr/>
        <p:txBody>
          <a:bodyPr/>
          <a:lstStyle/>
          <a:p>
            <a:fld id="{469BC29B-CD14-4172-9B93-F334EF7BA94E}" type="slidenum">
              <a:rPr lang="en-US" smtClean="0"/>
              <a:t>31</a:t>
            </a:fld>
            <a:endParaRPr lang="en-US"/>
          </a:p>
        </p:txBody>
      </p:sp>
    </p:spTree>
    <p:extLst>
      <p:ext uri="{BB962C8B-B14F-4D97-AF65-F5344CB8AC3E}">
        <p14:creationId xmlns:p14="http://schemas.microsoft.com/office/powerpoint/2010/main" val="3780730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A21FB-7C3A-4705-BB7A-44CC260DBB36}"/>
              </a:ext>
            </a:extLst>
          </p:cNvPr>
          <p:cNvSpPr>
            <a:spLocks noGrp="1"/>
          </p:cNvSpPr>
          <p:nvPr>
            <p:ph type="title"/>
          </p:nvPr>
        </p:nvSpPr>
        <p:spPr/>
        <p:txBody>
          <a:bodyPr/>
          <a:lstStyle/>
          <a:p>
            <a:r>
              <a:rPr lang="en-US" b="1" dirty="0"/>
              <a:t>Upload Instructions (1)</a:t>
            </a:r>
          </a:p>
        </p:txBody>
      </p:sp>
      <p:sp>
        <p:nvSpPr>
          <p:cNvPr id="3" name="Content Placeholder 2">
            <a:extLst>
              <a:ext uri="{FF2B5EF4-FFF2-40B4-BE49-F238E27FC236}">
                <a16:creationId xmlns:a16="http://schemas.microsoft.com/office/drawing/2014/main" id="{69606137-4A2F-4FC6-8FC7-5C742EB2C962}"/>
              </a:ext>
            </a:extLst>
          </p:cNvPr>
          <p:cNvSpPr>
            <a:spLocks noGrp="1"/>
          </p:cNvSpPr>
          <p:nvPr>
            <p:ph idx="1"/>
          </p:nvPr>
        </p:nvSpPr>
        <p:spPr>
          <a:xfrm>
            <a:off x="1354239" y="1510664"/>
            <a:ext cx="9479666" cy="4634641"/>
          </a:xfrm>
        </p:spPr>
        <p:txBody>
          <a:bodyPr/>
          <a:lstStyle/>
          <a:p>
            <a:pPr marL="0" indent="0">
              <a:buNone/>
            </a:pPr>
            <a:r>
              <a:rPr lang="en-US" dirty="0"/>
              <a:t>At the end of the online application, applicants will be asked to upload ALL files requested in a single zip file. Files requested include:</a:t>
            </a:r>
          </a:p>
          <a:p>
            <a:pPr marL="457200"/>
            <a:r>
              <a:rPr lang="en-US" dirty="0"/>
              <a:t>Form B: Proposed Budget Summary</a:t>
            </a:r>
          </a:p>
          <a:p>
            <a:pPr marL="457200"/>
            <a:r>
              <a:rPr lang="en-US" dirty="0"/>
              <a:t>Form C: Proposed Budget Narrative</a:t>
            </a:r>
          </a:p>
          <a:p>
            <a:pPr marL="457200"/>
            <a:r>
              <a:rPr lang="en-US" dirty="0"/>
              <a:t>Form D: ELSB Expert Lead in Literacy Activities, Timeline, and Responsible Parties</a:t>
            </a:r>
          </a:p>
          <a:p>
            <a:pPr marL="457200"/>
            <a:r>
              <a:rPr lang="en-US" dirty="0"/>
              <a:t>CV or </a:t>
            </a:r>
            <a:r>
              <a:rPr lang="en-US" dirty="0">
                <a:cs typeface="Times New Roman" panose="02020603050405020304" pitchFamily="18" charset="0"/>
              </a:rPr>
              <a:t>résumé</a:t>
            </a:r>
            <a:r>
              <a:rPr lang="en-US" dirty="0"/>
              <a:t> (one page maximum) for each of the key project personnel</a:t>
            </a:r>
          </a:p>
          <a:p>
            <a:pPr marL="457200"/>
            <a:r>
              <a:rPr lang="en-US" dirty="0"/>
              <a:t>Formal agreements or letters of support (if applicable)</a:t>
            </a:r>
          </a:p>
        </p:txBody>
      </p:sp>
      <p:sp>
        <p:nvSpPr>
          <p:cNvPr id="4" name="Slide Number Placeholder 3">
            <a:extLst>
              <a:ext uri="{FF2B5EF4-FFF2-40B4-BE49-F238E27FC236}">
                <a16:creationId xmlns:a16="http://schemas.microsoft.com/office/drawing/2014/main" id="{AD990FD3-3615-492A-9D61-5F49EED98A86}"/>
              </a:ext>
            </a:extLst>
          </p:cNvPr>
          <p:cNvSpPr>
            <a:spLocks noGrp="1"/>
          </p:cNvSpPr>
          <p:nvPr>
            <p:ph type="sldNum" sz="quarter" idx="12"/>
          </p:nvPr>
        </p:nvSpPr>
        <p:spPr/>
        <p:txBody>
          <a:bodyPr/>
          <a:lstStyle/>
          <a:p>
            <a:fld id="{469BC29B-CD14-4172-9B93-F334EF7BA94E}" type="slidenum">
              <a:rPr lang="en-US" smtClean="0"/>
              <a:t>32</a:t>
            </a:fld>
            <a:endParaRPr lang="en-US"/>
          </a:p>
        </p:txBody>
      </p:sp>
    </p:spTree>
    <p:extLst>
      <p:ext uri="{BB962C8B-B14F-4D97-AF65-F5344CB8AC3E}">
        <p14:creationId xmlns:p14="http://schemas.microsoft.com/office/powerpoint/2010/main" val="4201369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7F601-0523-4B0F-A7F3-DB9A8D6D13FE}"/>
              </a:ext>
            </a:extLst>
          </p:cNvPr>
          <p:cNvSpPr>
            <a:spLocks noGrp="1"/>
          </p:cNvSpPr>
          <p:nvPr>
            <p:ph type="title"/>
          </p:nvPr>
        </p:nvSpPr>
        <p:spPr>
          <a:xfrm>
            <a:off x="1354239" y="320675"/>
            <a:ext cx="9479666" cy="1325563"/>
          </a:xfrm>
        </p:spPr>
        <p:txBody>
          <a:bodyPr>
            <a:normAutofit/>
          </a:bodyPr>
          <a:lstStyle/>
          <a:p>
            <a:r>
              <a:rPr lang="en-US" sz="4000" b="1" dirty="0"/>
              <a:t>Upload Instructions (2)</a:t>
            </a:r>
          </a:p>
        </p:txBody>
      </p:sp>
      <p:sp>
        <p:nvSpPr>
          <p:cNvPr id="3" name="Content Placeholder 2">
            <a:extLst>
              <a:ext uri="{FF2B5EF4-FFF2-40B4-BE49-F238E27FC236}">
                <a16:creationId xmlns:a16="http://schemas.microsoft.com/office/drawing/2014/main" id="{BE53C92E-B0E3-4734-8DC4-95DF7F231105}"/>
              </a:ext>
            </a:extLst>
          </p:cNvPr>
          <p:cNvSpPr>
            <a:spLocks noGrp="1"/>
          </p:cNvSpPr>
          <p:nvPr>
            <p:ph idx="1"/>
          </p:nvPr>
        </p:nvSpPr>
        <p:spPr>
          <a:xfrm>
            <a:off x="1354239" y="2089785"/>
            <a:ext cx="9479666" cy="3823335"/>
          </a:xfrm>
        </p:spPr>
        <p:txBody>
          <a:bodyPr/>
          <a:lstStyle/>
          <a:p>
            <a:r>
              <a:rPr lang="en-US" dirty="0"/>
              <a:t>Save all files into a single zip file (only one file can be uploaded per applicant)</a:t>
            </a:r>
          </a:p>
          <a:p>
            <a:pPr marL="0" indent="0">
              <a:buNone/>
            </a:pPr>
            <a:endParaRPr lang="en-US" sz="1200" dirty="0"/>
          </a:p>
          <a:p>
            <a:r>
              <a:rPr lang="en-US" dirty="0"/>
              <a:t>No additional information in the zip file will be reviewed</a:t>
            </a:r>
          </a:p>
          <a:p>
            <a:pPr marL="0" indent="0">
              <a:buNone/>
            </a:pPr>
            <a:endParaRPr lang="en-US" sz="1200" dirty="0"/>
          </a:p>
          <a:p>
            <a:r>
              <a:rPr lang="en-US" dirty="0"/>
              <a:t>The zip file size limit is 20MB</a:t>
            </a:r>
          </a:p>
        </p:txBody>
      </p:sp>
      <p:sp>
        <p:nvSpPr>
          <p:cNvPr id="4" name="Slide Number Placeholder 3">
            <a:extLst>
              <a:ext uri="{FF2B5EF4-FFF2-40B4-BE49-F238E27FC236}">
                <a16:creationId xmlns:a16="http://schemas.microsoft.com/office/drawing/2014/main" id="{731ECDAE-AA00-4FD6-84B8-3C8392771772}"/>
              </a:ext>
            </a:extLst>
          </p:cNvPr>
          <p:cNvSpPr>
            <a:spLocks noGrp="1"/>
          </p:cNvSpPr>
          <p:nvPr>
            <p:ph type="sldNum" sz="quarter" idx="12"/>
          </p:nvPr>
        </p:nvSpPr>
        <p:spPr/>
        <p:txBody>
          <a:bodyPr/>
          <a:lstStyle/>
          <a:p>
            <a:fld id="{469BC29B-CD14-4172-9B93-F334EF7BA94E}" type="slidenum">
              <a:rPr lang="en-US" smtClean="0"/>
              <a:t>33</a:t>
            </a:fld>
            <a:endParaRPr lang="en-US"/>
          </a:p>
        </p:txBody>
      </p:sp>
    </p:spTree>
    <p:extLst>
      <p:ext uri="{BB962C8B-B14F-4D97-AF65-F5344CB8AC3E}">
        <p14:creationId xmlns:p14="http://schemas.microsoft.com/office/powerpoint/2010/main" val="3063902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92079"/>
            <a:ext cx="9479666" cy="1493237"/>
          </a:xfrm>
        </p:spPr>
        <p:txBody>
          <a:bodyPr/>
          <a:lstStyle/>
          <a:p>
            <a:r>
              <a:rPr lang="en-US" b="1" dirty="0"/>
              <a:t>Review Process</a:t>
            </a:r>
          </a:p>
        </p:txBody>
      </p:sp>
      <p:sp>
        <p:nvSpPr>
          <p:cNvPr id="3" name="Content Placeholder 2"/>
          <p:cNvSpPr>
            <a:spLocks noGrp="1"/>
          </p:cNvSpPr>
          <p:nvPr>
            <p:ph idx="1"/>
          </p:nvPr>
        </p:nvSpPr>
        <p:spPr>
          <a:xfrm>
            <a:off x="1354238" y="1238250"/>
            <a:ext cx="10266261" cy="5203371"/>
          </a:xfrm>
        </p:spPr>
        <p:txBody>
          <a:bodyPr/>
          <a:lstStyle/>
          <a:p>
            <a:pPr>
              <a:spcAft>
                <a:spcPts val="1200"/>
              </a:spcAft>
            </a:pPr>
            <a:r>
              <a:rPr lang="en-US" sz="2400" dirty="0"/>
              <a:t>Only fully completed applications will be considered eligible for consideration and advanced to the Reader Conference. </a:t>
            </a:r>
          </a:p>
          <a:p>
            <a:pPr>
              <a:spcAft>
                <a:spcPts val="1200"/>
              </a:spcAft>
            </a:pPr>
            <a:r>
              <a:rPr lang="en-US" sz="2400" dirty="0"/>
              <a:t>A panel of readers selected for their expertise will read, review, and score each eligible application using a scoring rubric (see Appendix A). </a:t>
            </a:r>
          </a:p>
          <a:p>
            <a:pPr>
              <a:spcAft>
                <a:spcPts val="1200"/>
              </a:spcAft>
            </a:pPr>
            <a:r>
              <a:rPr lang="en-US" sz="2400" dirty="0"/>
              <a:t>Readers will be instructed to read each proposal in its entirety to get an overall impression of the project and whether it makes sense overall. </a:t>
            </a:r>
          </a:p>
          <a:p>
            <a:pPr>
              <a:spcAft>
                <a:spcPts val="1200"/>
              </a:spcAft>
            </a:pPr>
            <a:r>
              <a:rPr lang="en-US" sz="2400" dirty="0">
                <a:cs typeface="Arial" panose="020B0604020202020204" pitchFamily="34" charset="0"/>
              </a:rPr>
              <a:t>Points will be awarded based on completeness and responsiveness of the application to each of the required application components.</a:t>
            </a:r>
            <a:endParaRPr lang="en-US" sz="2400" dirty="0"/>
          </a:p>
          <a:p>
            <a:pPr>
              <a:spcAft>
                <a:spcPts val="1200"/>
              </a:spcAft>
            </a:pPr>
            <a:r>
              <a:rPr lang="en-US" sz="2400" dirty="0"/>
              <a:t>Interviews with potential grantees may be conducted.</a:t>
            </a:r>
          </a:p>
          <a:p>
            <a:pPr>
              <a:spcAft>
                <a:spcPts val="1200"/>
              </a:spcAft>
            </a:pPr>
            <a:r>
              <a:rPr lang="en-US" sz="2400" dirty="0"/>
              <a:t>The selected applicant is subject to approval by the Executive Director of the State Board of Education.</a:t>
            </a:r>
          </a:p>
        </p:txBody>
      </p:sp>
      <p:sp>
        <p:nvSpPr>
          <p:cNvPr id="5" name="Slide Number Placeholder 4"/>
          <p:cNvSpPr>
            <a:spLocks noGrp="1"/>
          </p:cNvSpPr>
          <p:nvPr>
            <p:ph type="sldNum" sz="quarter" idx="12"/>
          </p:nvPr>
        </p:nvSpPr>
        <p:spPr/>
        <p:txBody>
          <a:bodyPr/>
          <a:lstStyle/>
          <a:p>
            <a:fld id="{469BC29B-CD14-4172-9B93-F334EF7BA94E}" type="slidenum">
              <a:rPr lang="en-US" smtClean="0"/>
              <a:t>34</a:t>
            </a:fld>
            <a:endParaRPr lang="en-US"/>
          </a:p>
        </p:txBody>
      </p:sp>
    </p:spTree>
    <p:extLst>
      <p:ext uri="{BB962C8B-B14F-4D97-AF65-F5344CB8AC3E}">
        <p14:creationId xmlns:p14="http://schemas.microsoft.com/office/powerpoint/2010/main" val="31681616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37735"/>
            <a:ext cx="10953750" cy="1029066"/>
          </a:xfrm>
        </p:spPr>
        <p:txBody>
          <a:bodyPr>
            <a:normAutofit/>
          </a:bodyPr>
          <a:lstStyle/>
          <a:p>
            <a:r>
              <a:rPr lang="en-US" sz="3800" b="1" dirty="0"/>
              <a:t>Application Maximum Point Values—Part 1</a:t>
            </a:r>
          </a:p>
        </p:txBody>
      </p:sp>
      <p:graphicFrame>
        <p:nvGraphicFramePr>
          <p:cNvPr id="4" name="Content Placeholder 3" descr="This table shows the application sections and parts and the total possible points for each."/>
          <p:cNvGraphicFramePr>
            <a:graphicFrameLocks noGrp="1"/>
          </p:cNvGraphicFramePr>
          <p:nvPr>
            <p:ph idx="1"/>
            <p:extLst>
              <p:ext uri="{D42A27DB-BD31-4B8C-83A1-F6EECF244321}">
                <p14:modId xmlns:p14="http://schemas.microsoft.com/office/powerpoint/2010/main" val="770097509"/>
              </p:ext>
            </p:extLst>
          </p:nvPr>
        </p:nvGraphicFramePr>
        <p:xfrm>
          <a:off x="1333500" y="1016611"/>
          <a:ext cx="10687050" cy="5494343"/>
        </p:xfrm>
        <a:graphic>
          <a:graphicData uri="http://schemas.openxmlformats.org/drawingml/2006/table">
            <a:tbl>
              <a:tblPr firstRow="1" firstCol="1" bandRow="1"/>
              <a:tblGrid>
                <a:gridCol w="8877300">
                  <a:extLst>
                    <a:ext uri="{9D8B030D-6E8A-4147-A177-3AD203B41FA5}">
                      <a16:colId xmlns:a16="http://schemas.microsoft.com/office/drawing/2014/main" val="20001"/>
                    </a:ext>
                  </a:extLst>
                </a:gridCol>
                <a:gridCol w="1809750">
                  <a:extLst>
                    <a:ext uri="{9D8B030D-6E8A-4147-A177-3AD203B41FA5}">
                      <a16:colId xmlns:a16="http://schemas.microsoft.com/office/drawing/2014/main" val="20002"/>
                    </a:ext>
                  </a:extLst>
                </a:gridCol>
              </a:tblGrid>
              <a:tr h="472104">
                <a:tc>
                  <a:txBody>
                    <a:bodyPr/>
                    <a:lstStyle/>
                    <a:p>
                      <a:pPr algn="ctr">
                        <a:lnSpc>
                          <a:spcPct val="100000"/>
                        </a:lnSpc>
                      </a:pPr>
                      <a:r>
                        <a:rPr lang="en-US" sz="2400" b="1" kern="0" baseline="0" dirty="0">
                          <a:effectLst/>
                          <a:latin typeface="+mj-lt"/>
                        </a:rPr>
                        <a:t>Section</a:t>
                      </a:r>
                      <a:endParaRPr lang="en-US" sz="2400" b="1" kern="0" baseline="0" dirty="0">
                        <a:effectLst/>
                        <a:latin typeface="+mj-lt"/>
                        <a:cs typeface="Times New Roman" panose="02020603050405020304" pitchFamily="18" charset="0"/>
                      </a:endParaRPr>
                    </a:p>
                  </a:txBody>
                  <a:tcPr marL="73025" marR="73025" marT="36830" marB="36830" anchor="ctr">
                    <a:solidFill>
                      <a:schemeClr val="accent2">
                        <a:lumMod val="60000"/>
                        <a:lumOff val="40000"/>
                      </a:schemeClr>
                    </a:solidFill>
                  </a:tcPr>
                </a:tc>
                <a:tc>
                  <a:txBody>
                    <a:bodyPr/>
                    <a:lstStyle/>
                    <a:p>
                      <a:pPr algn="ctr">
                        <a:lnSpc>
                          <a:spcPct val="100000"/>
                        </a:lnSpc>
                      </a:pPr>
                      <a:r>
                        <a:rPr lang="en-US" sz="2400" b="1" kern="0" baseline="0">
                          <a:effectLst/>
                          <a:latin typeface="+mj-lt"/>
                        </a:rPr>
                        <a:t>Point Value</a:t>
                      </a:r>
                      <a:endParaRPr lang="en-US" sz="2400" b="1" kern="0" baseline="0">
                        <a:effectLst/>
                        <a:latin typeface="+mj-lt"/>
                        <a:cs typeface="Times New Roman" panose="02020603050405020304" pitchFamily="18" charset="0"/>
                      </a:endParaRPr>
                    </a:p>
                  </a:txBody>
                  <a:tcPr marL="73025" marR="73025" marT="36830" marB="36830" anchor="ctr">
                    <a:solidFill>
                      <a:schemeClr val="accent2">
                        <a:lumMod val="60000"/>
                        <a:lumOff val="40000"/>
                      </a:schemeClr>
                    </a:solidFill>
                  </a:tcPr>
                </a:tc>
                <a:extLst>
                  <a:ext uri="{0D108BD9-81ED-4DB2-BD59-A6C34878D82A}">
                    <a16:rowId xmlns:a16="http://schemas.microsoft.com/office/drawing/2014/main" val="10000"/>
                  </a:ext>
                </a:extLst>
              </a:tr>
              <a:tr h="869423">
                <a:tc>
                  <a:txBody>
                    <a:bodyPr/>
                    <a:lstStyle/>
                    <a:p>
                      <a:pPr>
                        <a:lnSpc>
                          <a:spcPct val="100000"/>
                        </a:lnSpc>
                      </a:pPr>
                      <a:r>
                        <a:rPr lang="en-US" sz="2400" kern="0" baseline="0" dirty="0">
                          <a:effectLst/>
                          <a:latin typeface="+mj-lt"/>
                          <a:cs typeface="Times New Roman" panose="02020603050405020304" pitchFamily="18" charset="0"/>
                        </a:rPr>
                        <a:t>Develop and implement literacy instruction and support programs, particularly focused in early grades</a:t>
                      </a:r>
                    </a:p>
                  </a:txBody>
                  <a:tcPr marL="73025" marR="73025" marT="36830" marB="36830"/>
                </a:tc>
                <a:tc>
                  <a:txBody>
                    <a:bodyPr/>
                    <a:lstStyle/>
                    <a:p>
                      <a:pPr>
                        <a:lnSpc>
                          <a:spcPct val="100000"/>
                        </a:lnSpc>
                      </a:pPr>
                      <a:r>
                        <a:rPr lang="en-US" sz="2400" kern="0" baseline="0">
                          <a:effectLst/>
                          <a:latin typeface="+mj-lt"/>
                        </a:rPr>
                        <a:t>8 points</a:t>
                      </a:r>
                      <a:endParaRPr lang="en-US" sz="2400" kern="0" baseline="0">
                        <a:effectLst/>
                        <a:latin typeface="+mj-lt"/>
                        <a:cs typeface="Times New Roman" panose="02020603050405020304" pitchFamily="18" charset="0"/>
                      </a:endParaRPr>
                    </a:p>
                  </a:txBody>
                  <a:tcPr marL="73025" marR="73025" marT="36830" marB="36830"/>
                </a:tc>
                <a:extLst>
                  <a:ext uri="{0D108BD9-81ED-4DB2-BD59-A6C34878D82A}">
                    <a16:rowId xmlns:a16="http://schemas.microsoft.com/office/drawing/2014/main" val="10001"/>
                  </a:ext>
                </a:extLst>
              </a:tr>
              <a:tr h="1266744">
                <a:tc>
                  <a:txBody>
                    <a:bodyPr/>
                    <a:lstStyle/>
                    <a:p>
                      <a:pPr>
                        <a:lnSpc>
                          <a:spcPct val="100000"/>
                        </a:lnSpc>
                      </a:pPr>
                      <a:r>
                        <a:rPr lang="en-US" sz="2400" kern="0" baseline="0" dirty="0">
                          <a:effectLst/>
                          <a:latin typeface="+mj-lt"/>
                          <a:cs typeface="Times New Roman" panose="02020603050405020304" pitchFamily="18" charset="0"/>
                        </a:rPr>
                        <a:t>Support other LEAs and their schools in implementing literacy instruction and support programs, particularly focused on literacy in early grades</a:t>
                      </a:r>
                    </a:p>
                  </a:txBody>
                  <a:tcPr marL="73025" marR="73025" marT="36830" marB="36830"/>
                </a:tc>
                <a:tc>
                  <a:txBody>
                    <a:bodyPr/>
                    <a:lstStyle/>
                    <a:p>
                      <a:pPr>
                        <a:lnSpc>
                          <a:spcPct val="100000"/>
                        </a:lnSpc>
                      </a:pPr>
                      <a:r>
                        <a:rPr lang="en-US" sz="2400" kern="0" baseline="0">
                          <a:effectLst/>
                          <a:latin typeface="+mj-lt"/>
                        </a:rPr>
                        <a:t>8 points</a:t>
                      </a:r>
                      <a:endParaRPr lang="en-US" sz="2400" kern="0" baseline="0">
                        <a:effectLst/>
                        <a:latin typeface="+mj-lt"/>
                        <a:cs typeface="Times New Roman" panose="02020603050405020304" pitchFamily="18" charset="0"/>
                      </a:endParaRPr>
                    </a:p>
                  </a:txBody>
                  <a:tcPr marL="73025" marR="73025" marT="36830" marB="36830"/>
                </a:tc>
                <a:extLst>
                  <a:ext uri="{0D108BD9-81ED-4DB2-BD59-A6C34878D82A}">
                    <a16:rowId xmlns:a16="http://schemas.microsoft.com/office/drawing/2014/main" val="10002"/>
                  </a:ext>
                </a:extLst>
              </a:tr>
              <a:tr h="472104">
                <a:tc>
                  <a:txBody>
                    <a:bodyPr/>
                    <a:lstStyle/>
                    <a:p>
                      <a:pPr>
                        <a:lnSpc>
                          <a:spcPct val="100000"/>
                        </a:lnSpc>
                      </a:pPr>
                      <a:r>
                        <a:rPr lang="en-US" sz="2400" kern="0" baseline="0" dirty="0">
                          <a:effectLst/>
                          <a:latin typeface="+mj-lt"/>
                          <a:cs typeface="Times New Roman" panose="02020603050405020304" pitchFamily="18" charset="0"/>
                        </a:rPr>
                        <a:t>Access to high-quality literacy teaching</a:t>
                      </a:r>
                    </a:p>
                  </a:txBody>
                  <a:tcPr marL="73025" marR="73025" marT="36830" marB="36830"/>
                </a:tc>
                <a:tc>
                  <a:txBody>
                    <a:bodyPr/>
                    <a:lstStyle/>
                    <a:p>
                      <a:pPr>
                        <a:lnSpc>
                          <a:spcPct val="100000"/>
                        </a:lnSpc>
                      </a:pPr>
                      <a:r>
                        <a:rPr lang="en-US" sz="2400" kern="0" baseline="0">
                          <a:effectLst/>
                          <a:latin typeface="+mj-lt"/>
                        </a:rPr>
                        <a:t>4 points</a:t>
                      </a:r>
                      <a:endParaRPr lang="en-US" sz="2400" kern="0" baseline="0">
                        <a:effectLst/>
                        <a:latin typeface="+mj-lt"/>
                        <a:cs typeface="Times New Roman" panose="02020603050405020304" pitchFamily="18" charset="0"/>
                      </a:endParaRPr>
                    </a:p>
                  </a:txBody>
                  <a:tcPr marL="73025" marR="73025" marT="36830" marB="36830"/>
                </a:tc>
                <a:extLst>
                  <a:ext uri="{0D108BD9-81ED-4DB2-BD59-A6C34878D82A}">
                    <a16:rowId xmlns:a16="http://schemas.microsoft.com/office/drawing/2014/main" val="10003"/>
                  </a:ext>
                </a:extLst>
              </a:tr>
              <a:tr h="472104">
                <a:tc>
                  <a:txBody>
                    <a:bodyPr/>
                    <a:lstStyle/>
                    <a:p>
                      <a:pPr marL="0" marR="0">
                        <a:lnSpc>
                          <a:spcPct val="100000"/>
                        </a:lnSpc>
                        <a:spcBef>
                          <a:spcPts val="0"/>
                        </a:spcBef>
                        <a:spcAft>
                          <a:spcPts val="0"/>
                        </a:spcAft>
                        <a:tabLst>
                          <a:tab pos="1143000" algn="l"/>
                        </a:tabLst>
                      </a:pPr>
                      <a:r>
                        <a:rPr lang="en-US" sz="2400" kern="0" baseline="0" dirty="0">
                          <a:effectLst/>
                          <a:latin typeface="+mj-lt"/>
                        </a:rPr>
                        <a:t>Supports for literacy learning</a:t>
                      </a:r>
                      <a:endParaRPr lang="en-US" sz="2400" kern="0" baseline="0" dirty="0">
                        <a:effectLst/>
                        <a:latin typeface="+mj-lt"/>
                        <a:ea typeface="Times New Roman" panose="02020603050405020304" pitchFamily="18" charset="0"/>
                        <a:cs typeface="Times New Roman" panose="02020603050405020304" pitchFamily="18" charset="0"/>
                      </a:endParaRPr>
                    </a:p>
                  </a:txBody>
                  <a:tcPr marL="73025" marR="73025" marT="36830" marB="36830"/>
                </a:tc>
                <a:tc>
                  <a:txBody>
                    <a:bodyPr/>
                    <a:lstStyle/>
                    <a:p>
                      <a:pPr>
                        <a:lnSpc>
                          <a:spcPct val="100000"/>
                        </a:lnSpc>
                      </a:pPr>
                      <a:r>
                        <a:rPr lang="en-US" sz="2400" kern="0" baseline="0">
                          <a:effectLst/>
                          <a:latin typeface="+mj-lt"/>
                        </a:rPr>
                        <a:t>4 points</a:t>
                      </a:r>
                      <a:endParaRPr lang="en-US" sz="2400" kern="0" baseline="0">
                        <a:effectLst/>
                        <a:latin typeface="+mj-lt"/>
                        <a:cs typeface="Times New Roman" panose="02020603050405020304" pitchFamily="18" charset="0"/>
                      </a:endParaRPr>
                    </a:p>
                  </a:txBody>
                  <a:tcPr marL="73025" marR="73025" marT="36830" marB="36830"/>
                </a:tc>
                <a:extLst>
                  <a:ext uri="{0D108BD9-81ED-4DB2-BD59-A6C34878D82A}">
                    <a16:rowId xmlns:a16="http://schemas.microsoft.com/office/drawing/2014/main" val="10004"/>
                  </a:ext>
                </a:extLst>
              </a:tr>
              <a:tr h="472104">
                <a:tc>
                  <a:txBody>
                    <a:bodyPr/>
                    <a:lstStyle/>
                    <a:p>
                      <a:pPr>
                        <a:lnSpc>
                          <a:spcPct val="100000"/>
                        </a:lnSpc>
                      </a:pPr>
                      <a:r>
                        <a:rPr lang="en-US" sz="2400" kern="0" baseline="0" dirty="0">
                          <a:effectLst/>
                          <a:latin typeface="+mj-lt"/>
                        </a:rPr>
                        <a:t>Pupil supports</a:t>
                      </a:r>
                      <a:endParaRPr lang="en-US" sz="2400" kern="0" baseline="0" dirty="0">
                        <a:effectLst/>
                        <a:latin typeface="+mj-lt"/>
                        <a:cs typeface="Times New Roman" panose="02020603050405020304" pitchFamily="18" charset="0"/>
                      </a:endParaRPr>
                    </a:p>
                  </a:txBody>
                  <a:tcPr marL="73025" marR="73025" marT="36830" marB="36830"/>
                </a:tc>
                <a:tc>
                  <a:txBody>
                    <a:bodyPr/>
                    <a:lstStyle/>
                    <a:p>
                      <a:pPr>
                        <a:lnSpc>
                          <a:spcPct val="100000"/>
                        </a:lnSpc>
                      </a:pPr>
                      <a:r>
                        <a:rPr lang="en-US" sz="2400" kern="0" baseline="0">
                          <a:effectLst/>
                          <a:latin typeface="+mj-lt"/>
                        </a:rPr>
                        <a:t>4 points</a:t>
                      </a:r>
                      <a:endParaRPr lang="en-US" sz="2400" kern="0" baseline="0">
                        <a:effectLst/>
                        <a:latin typeface="+mj-lt"/>
                        <a:cs typeface="Times New Roman" panose="02020603050405020304" pitchFamily="18" charset="0"/>
                      </a:endParaRPr>
                    </a:p>
                  </a:txBody>
                  <a:tcPr marL="73025" marR="73025" marT="36830" marB="36830"/>
                </a:tc>
                <a:extLst>
                  <a:ext uri="{0D108BD9-81ED-4DB2-BD59-A6C34878D82A}">
                    <a16:rowId xmlns:a16="http://schemas.microsoft.com/office/drawing/2014/main" val="10005"/>
                  </a:ext>
                </a:extLst>
              </a:tr>
              <a:tr h="472104">
                <a:tc>
                  <a:txBody>
                    <a:bodyPr/>
                    <a:lstStyle/>
                    <a:p>
                      <a:pPr>
                        <a:lnSpc>
                          <a:spcPct val="100000"/>
                        </a:lnSpc>
                      </a:pPr>
                      <a:r>
                        <a:rPr lang="en-US" sz="2400" kern="0" baseline="0" dirty="0">
                          <a:effectLst/>
                          <a:latin typeface="+mj-lt"/>
                        </a:rPr>
                        <a:t>Family and community support</a:t>
                      </a:r>
                      <a:endParaRPr lang="en-US" sz="2400" kern="0" baseline="0" dirty="0">
                        <a:effectLst/>
                        <a:latin typeface="+mj-lt"/>
                        <a:cs typeface="Times New Roman" panose="02020603050405020304" pitchFamily="18" charset="0"/>
                      </a:endParaRPr>
                    </a:p>
                  </a:txBody>
                  <a:tcPr marL="73025" marR="73025" marT="36830" marB="36830"/>
                </a:tc>
                <a:tc>
                  <a:txBody>
                    <a:bodyPr/>
                    <a:lstStyle/>
                    <a:p>
                      <a:pPr>
                        <a:lnSpc>
                          <a:spcPct val="100000"/>
                        </a:lnSpc>
                      </a:pPr>
                      <a:r>
                        <a:rPr lang="en-US" sz="2400" kern="0" baseline="0">
                          <a:effectLst/>
                          <a:latin typeface="+mj-lt"/>
                        </a:rPr>
                        <a:t>4 points</a:t>
                      </a:r>
                      <a:endParaRPr lang="en-US" sz="2400" kern="0" baseline="0">
                        <a:effectLst/>
                        <a:latin typeface="+mj-lt"/>
                        <a:cs typeface="Times New Roman" panose="02020603050405020304" pitchFamily="18" charset="0"/>
                      </a:endParaRPr>
                    </a:p>
                  </a:txBody>
                  <a:tcPr marL="73025" marR="73025" marT="36830" marB="36830"/>
                </a:tc>
                <a:extLst>
                  <a:ext uri="{0D108BD9-81ED-4DB2-BD59-A6C34878D82A}">
                    <a16:rowId xmlns:a16="http://schemas.microsoft.com/office/drawing/2014/main" val="10006"/>
                  </a:ext>
                </a:extLst>
              </a:tr>
              <a:tr h="525552">
                <a:tc>
                  <a:txBody>
                    <a:bodyPr/>
                    <a:lstStyle/>
                    <a:p>
                      <a:pPr>
                        <a:lnSpc>
                          <a:spcPct val="100000"/>
                        </a:lnSpc>
                      </a:pPr>
                      <a:r>
                        <a:rPr lang="en-US" sz="2400" kern="0" baseline="0" dirty="0">
                          <a:effectLst/>
                          <a:latin typeface="+mj-lt"/>
                        </a:rPr>
                        <a:t>Align PL to the Quality Professional Learning Standards (</a:t>
                      </a:r>
                      <a:r>
                        <a:rPr lang="en-US" sz="2400" kern="0" baseline="0" dirty="0" err="1">
                          <a:effectLst/>
                          <a:latin typeface="+mj-lt"/>
                        </a:rPr>
                        <a:t>QPLS</a:t>
                      </a:r>
                      <a:r>
                        <a:rPr lang="en-US" sz="2400" kern="0" baseline="0" dirty="0">
                          <a:effectLst/>
                          <a:latin typeface="+mj-lt"/>
                        </a:rPr>
                        <a:t>)</a:t>
                      </a:r>
                      <a:endParaRPr lang="en-US" sz="2400" kern="0" baseline="0" dirty="0">
                        <a:effectLst/>
                        <a:latin typeface="+mj-lt"/>
                        <a:cs typeface="Times New Roman" panose="02020603050405020304" pitchFamily="18" charset="0"/>
                      </a:endParaRPr>
                    </a:p>
                  </a:txBody>
                  <a:tcPr marL="73025" marR="73025" marT="36830" marB="36830"/>
                </a:tc>
                <a:tc>
                  <a:txBody>
                    <a:bodyPr/>
                    <a:lstStyle/>
                    <a:p>
                      <a:pPr>
                        <a:lnSpc>
                          <a:spcPct val="100000"/>
                        </a:lnSpc>
                      </a:pPr>
                      <a:r>
                        <a:rPr lang="en-US" sz="2400" kern="0" baseline="0" dirty="0">
                          <a:effectLst/>
                          <a:latin typeface="+mj-lt"/>
                        </a:rPr>
                        <a:t>8 points</a:t>
                      </a:r>
                      <a:endParaRPr lang="en-US" sz="2400" kern="0" baseline="0" dirty="0">
                        <a:effectLst/>
                        <a:latin typeface="+mj-lt"/>
                        <a:cs typeface="Times New Roman" panose="02020603050405020304" pitchFamily="18" charset="0"/>
                      </a:endParaRPr>
                    </a:p>
                  </a:txBody>
                  <a:tcPr marL="73025" marR="73025" marT="36830" marB="36830"/>
                </a:tc>
                <a:extLst>
                  <a:ext uri="{0D108BD9-81ED-4DB2-BD59-A6C34878D82A}">
                    <a16:rowId xmlns:a16="http://schemas.microsoft.com/office/drawing/2014/main" val="10007"/>
                  </a:ext>
                </a:extLst>
              </a:tr>
              <a:tr h="472104">
                <a:tc>
                  <a:txBody>
                    <a:bodyPr/>
                    <a:lstStyle/>
                    <a:p>
                      <a:pPr>
                        <a:lnSpc>
                          <a:spcPct val="100000"/>
                        </a:lnSpc>
                      </a:pPr>
                      <a:r>
                        <a:rPr lang="en-US" sz="2400" kern="0" baseline="0" dirty="0">
                          <a:effectLst/>
                          <a:latin typeface="+mj-lt"/>
                          <a:cs typeface="Times New Roman" panose="02020603050405020304" pitchFamily="18" charset="0"/>
                        </a:rPr>
                        <a:t>Ensuring compliance with the authorizing statute</a:t>
                      </a:r>
                    </a:p>
                  </a:txBody>
                  <a:tcPr marL="73025" marR="73025" marT="36830" marB="36830"/>
                </a:tc>
                <a:tc>
                  <a:txBody>
                    <a:bodyPr/>
                    <a:lstStyle/>
                    <a:p>
                      <a:pPr>
                        <a:lnSpc>
                          <a:spcPct val="100000"/>
                        </a:lnSpc>
                      </a:pPr>
                      <a:r>
                        <a:rPr lang="en-US" sz="2400" kern="0" baseline="0" dirty="0">
                          <a:effectLst/>
                          <a:latin typeface="+mj-lt"/>
                          <a:cs typeface="Times New Roman" panose="02020603050405020304" pitchFamily="18" charset="0"/>
                        </a:rPr>
                        <a:t>8 points</a:t>
                      </a:r>
                    </a:p>
                  </a:txBody>
                  <a:tcPr marL="73025" marR="73025" marT="36830" marB="36830"/>
                </a:tc>
                <a:extLst>
                  <a:ext uri="{0D108BD9-81ED-4DB2-BD59-A6C34878D82A}">
                    <a16:rowId xmlns:a16="http://schemas.microsoft.com/office/drawing/2014/main" val="2347609881"/>
                  </a:ext>
                </a:extLst>
              </a:tr>
            </a:tbl>
          </a:graphicData>
        </a:graphic>
      </p:graphicFrame>
      <p:sp>
        <p:nvSpPr>
          <p:cNvPr id="5" name="Slide Number Placeholder 4"/>
          <p:cNvSpPr>
            <a:spLocks noGrp="1"/>
          </p:cNvSpPr>
          <p:nvPr>
            <p:ph type="sldNum" sz="quarter" idx="12"/>
          </p:nvPr>
        </p:nvSpPr>
        <p:spPr/>
        <p:txBody>
          <a:bodyPr/>
          <a:lstStyle/>
          <a:p>
            <a:fld id="{469BC29B-CD14-4172-9B93-F334EF7BA94E}" type="slidenum">
              <a:rPr lang="en-US" smtClean="0"/>
              <a:t>35</a:t>
            </a:fld>
            <a:endParaRPr lang="en-US"/>
          </a:p>
        </p:txBody>
      </p:sp>
    </p:spTree>
    <p:extLst>
      <p:ext uri="{BB962C8B-B14F-4D97-AF65-F5344CB8AC3E}">
        <p14:creationId xmlns:p14="http://schemas.microsoft.com/office/powerpoint/2010/main" val="19059249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0" y="192238"/>
            <a:ext cx="10858942" cy="944615"/>
          </a:xfrm>
        </p:spPr>
        <p:txBody>
          <a:bodyPr>
            <a:normAutofit/>
          </a:bodyPr>
          <a:lstStyle/>
          <a:p>
            <a:r>
              <a:rPr lang="en-US" sz="3800" b="1" dirty="0"/>
              <a:t>Application Maximum Point Values—Part 2 (1)</a:t>
            </a:r>
          </a:p>
        </p:txBody>
      </p:sp>
      <p:graphicFrame>
        <p:nvGraphicFramePr>
          <p:cNvPr id="4" name="Content Placeholder 3" descr="This table shows the application sections and parts and the total possible points for each."/>
          <p:cNvGraphicFramePr>
            <a:graphicFrameLocks noGrp="1"/>
          </p:cNvGraphicFramePr>
          <p:nvPr>
            <p:ph idx="1"/>
            <p:extLst>
              <p:ext uri="{D42A27DB-BD31-4B8C-83A1-F6EECF244321}">
                <p14:modId xmlns:p14="http://schemas.microsoft.com/office/powerpoint/2010/main" val="2219020624"/>
              </p:ext>
            </p:extLst>
          </p:nvPr>
        </p:nvGraphicFramePr>
        <p:xfrm>
          <a:off x="1333500" y="1232103"/>
          <a:ext cx="10344150" cy="4757420"/>
        </p:xfrm>
        <a:graphic>
          <a:graphicData uri="http://schemas.openxmlformats.org/drawingml/2006/table">
            <a:tbl>
              <a:tblPr firstRow="1" firstCol="1" bandRow="1"/>
              <a:tblGrid>
                <a:gridCol w="8526303">
                  <a:extLst>
                    <a:ext uri="{9D8B030D-6E8A-4147-A177-3AD203B41FA5}">
                      <a16:colId xmlns:a16="http://schemas.microsoft.com/office/drawing/2014/main" val="20001"/>
                    </a:ext>
                  </a:extLst>
                </a:gridCol>
                <a:gridCol w="1817847">
                  <a:extLst>
                    <a:ext uri="{9D8B030D-6E8A-4147-A177-3AD203B41FA5}">
                      <a16:colId xmlns:a16="http://schemas.microsoft.com/office/drawing/2014/main" val="20002"/>
                    </a:ext>
                  </a:extLst>
                </a:gridCol>
              </a:tblGrid>
              <a:tr h="420013">
                <a:tc>
                  <a:txBody>
                    <a:bodyPr/>
                    <a:lstStyle/>
                    <a:p>
                      <a:pPr algn="ctr">
                        <a:lnSpc>
                          <a:spcPct val="100000"/>
                        </a:lnSpc>
                      </a:pPr>
                      <a:r>
                        <a:rPr lang="en-US" sz="2400" b="1" kern="0" baseline="0" dirty="0">
                          <a:effectLst/>
                          <a:latin typeface="+mj-lt"/>
                        </a:rPr>
                        <a:t>Section</a:t>
                      </a:r>
                      <a:endParaRPr lang="en-US" sz="2400" b="1" kern="0" baseline="0" dirty="0">
                        <a:effectLst/>
                        <a:latin typeface="+mj-lt"/>
                        <a:cs typeface="Times New Roman" panose="02020603050405020304" pitchFamily="18" charset="0"/>
                      </a:endParaRPr>
                    </a:p>
                  </a:txBody>
                  <a:tcPr marL="73025" marR="73025" marT="36830" marB="36830" anchor="ctr">
                    <a:solidFill>
                      <a:schemeClr val="accent2">
                        <a:lumMod val="60000"/>
                        <a:lumOff val="40000"/>
                      </a:schemeClr>
                    </a:solidFill>
                  </a:tcPr>
                </a:tc>
                <a:tc>
                  <a:txBody>
                    <a:bodyPr/>
                    <a:lstStyle/>
                    <a:p>
                      <a:pPr algn="ctr">
                        <a:lnSpc>
                          <a:spcPct val="100000"/>
                        </a:lnSpc>
                      </a:pPr>
                      <a:r>
                        <a:rPr lang="en-US" sz="2400" b="1" kern="0" baseline="0" dirty="0">
                          <a:effectLst/>
                          <a:latin typeface="+mj-lt"/>
                        </a:rPr>
                        <a:t>Point Value</a:t>
                      </a:r>
                      <a:endParaRPr lang="en-US" sz="2400" b="1" kern="0" baseline="0" dirty="0">
                        <a:effectLst/>
                        <a:latin typeface="+mj-lt"/>
                        <a:cs typeface="Times New Roman" panose="02020603050405020304" pitchFamily="18" charset="0"/>
                      </a:endParaRPr>
                    </a:p>
                  </a:txBody>
                  <a:tcPr marL="73025" marR="73025" marT="36830" marB="36830" anchor="ctr">
                    <a:solidFill>
                      <a:schemeClr val="accent2">
                        <a:lumMod val="60000"/>
                        <a:lumOff val="40000"/>
                      </a:schemeClr>
                    </a:solidFill>
                  </a:tcPr>
                </a:tc>
                <a:extLst>
                  <a:ext uri="{0D108BD9-81ED-4DB2-BD59-A6C34878D82A}">
                    <a16:rowId xmlns:a16="http://schemas.microsoft.com/office/drawing/2014/main" val="10000"/>
                  </a:ext>
                </a:extLst>
              </a:tr>
              <a:tr h="660816">
                <a:tc>
                  <a:txBody>
                    <a:bodyPr/>
                    <a:lstStyle/>
                    <a:p>
                      <a:pPr>
                        <a:lnSpc>
                          <a:spcPct val="100000"/>
                        </a:lnSpc>
                      </a:pPr>
                      <a:r>
                        <a:rPr lang="en-US" sz="2400" kern="0" baseline="0">
                          <a:effectLst/>
                          <a:latin typeface="+mj-lt"/>
                          <a:cs typeface="Times New Roman" panose="02020603050405020304" pitchFamily="18" charset="0"/>
                        </a:rPr>
                        <a:t>Developing a root cause analysis and needs assessment to create an improvement plan with and for LEAs</a:t>
                      </a:r>
                    </a:p>
                  </a:txBody>
                  <a:tcPr marL="73025" marR="73025" marT="36830" marB="36830"/>
                </a:tc>
                <a:tc>
                  <a:txBody>
                    <a:bodyPr/>
                    <a:lstStyle/>
                    <a:p>
                      <a:pPr>
                        <a:lnSpc>
                          <a:spcPct val="100000"/>
                        </a:lnSpc>
                      </a:pPr>
                      <a:r>
                        <a:rPr lang="en-US" sz="2400" kern="0" baseline="0">
                          <a:effectLst/>
                          <a:latin typeface="+mj-lt"/>
                        </a:rPr>
                        <a:t>8 points</a:t>
                      </a:r>
                      <a:endParaRPr lang="en-US" sz="2400" kern="0" baseline="0">
                        <a:effectLst/>
                        <a:latin typeface="+mj-lt"/>
                        <a:cs typeface="Times New Roman" panose="02020603050405020304" pitchFamily="18" charset="0"/>
                      </a:endParaRPr>
                    </a:p>
                  </a:txBody>
                  <a:tcPr marL="73025" marR="73025" marT="36830" marB="36830"/>
                </a:tc>
                <a:extLst>
                  <a:ext uri="{0D108BD9-81ED-4DB2-BD59-A6C34878D82A}">
                    <a16:rowId xmlns:a16="http://schemas.microsoft.com/office/drawing/2014/main" val="10001"/>
                  </a:ext>
                </a:extLst>
              </a:tr>
              <a:tr h="420013">
                <a:tc>
                  <a:txBody>
                    <a:bodyPr/>
                    <a:lstStyle/>
                    <a:p>
                      <a:pPr>
                        <a:lnSpc>
                          <a:spcPct val="100000"/>
                        </a:lnSpc>
                      </a:pPr>
                      <a:r>
                        <a:rPr lang="en-US" sz="2400" kern="0" baseline="0">
                          <a:effectLst/>
                          <a:latin typeface="+mj-lt"/>
                          <a:cs typeface="Times New Roman" panose="02020603050405020304" pitchFamily="18" charset="0"/>
                        </a:rPr>
                        <a:t>Building capacity around literacy instruction and support programs to assist LEAs and other COEs to support and improve student learning, specifically in literacy in the early grades</a:t>
                      </a:r>
                    </a:p>
                  </a:txBody>
                  <a:tcPr marL="73025" marR="73025" marT="36830" marB="36830"/>
                </a:tc>
                <a:tc>
                  <a:txBody>
                    <a:bodyPr/>
                    <a:lstStyle/>
                    <a:p>
                      <a:pPr>
                        <a:lnSpc>
                          <a:spcPct val="100000"/>
                        </a:lnSpc>
                      </a:pPr>
                      <a:r>
                        <a:rPr lang="en-US" sz="2400" kern="0" baseline="0">
                          <a:effectLst/>
                          <a:latin typeface="+mj-lt"/>
                        </a:rPr>
                        <a:t>8 points</a:t>
                      </a:r>
                      <a:endParaRPr lang="en-US" sz="2400" kern="0" baseline="0">
                        <a:effectLst/>
                        <a:latin typeface="+mj-lt"/>
                        <a:cs typeface="Times New Roman" panose="02020603050405020304" pitchFamily="18" charset="0"/>
                      </a:endParaRPr>
                    </a:p>
                  </a:txBody>
                  <a:tcPr marL="73025" marR="73025" marT="36830" marB="36830"/>
                </a:tc>
                <a:extLst>
                  <a:ext uri="{0D108BD9-81ED-4DB2-BD59-A6C34878D82A}">
                    <a16:rowId xmlns:a16="http://schemas.microsoft.com/office/drawing/2014/main" val="10002"/>
                  </a:ext>
                </a:extLst>
              </a:tr>
              <a:tr h="420013">
                <a:tc>
                  <a:txBody>
                    <a:bodyPr/>
                    <a:lstStyle/>
                    <a:p>
                      <a:pPr>
                        <a:lnSpc>
                          <a:spcPct val="100000"/>
                        </a:lnSpc>
                      </a:pPr>
                      <a:r>
                        <a:rPr lang="en-US" sz="2400" kern="0" baseline="0" dirty="0">
                          <a:effectLst/>
                          <a:latin typeface="+mj-lt"/>
                          <a:cs typeface="Times New Roman" panose="02020603050405020304" pitchFamily="18" charset="0"/>
                        </a:rPr>
                        <a:t>Creating PL networks to help build capacity amongst LEAs in implementing effective literacy instruction and support programs at their schools</a:t>
                      </a:r>
                    </a:p>
                  </a:txBody>
                  <a:tcPr marL="73025" marR="73025" marT="36830" marB="36830"/>
                </a:tc>
                <a:tc>
                  <a:txBody>
                    <a:bodyPr/>
                    <a:lstStyle/>
                    <a:p>
                      <a:pPr>
                        <a:lnSpc>
                          <a:spcPct val="100000"/>
                        </a:lnSpc>
                      </a:pPr>
                      <a:r>
                        <a:rPr lang="en-US" sz="2400" kern="0" baseline="0">
                          <a:solidFill>
                            <a:schemeClr val="tx1"/>
                          </a:solidFill>
                          <a:effectLst/>
                          <a:latin typeface="+mj-lt"/>
                          <a:ea typeface="+mn-ea"/>
                          <a:cs typeface="+mn-cs"/>
                        </a:rPr>
                        <a:t>8 points</a:t>
                      </a:r>
                      <a:endParaRPr lang="en-US" sz="2400" kern="0" baseline="0">
                        <a:solidFill>
                          <a:schemeClr val="tx1"/>
                        </a:solidFill>
                        <a:effectLst/>
                        <a:latin typeface="+mj-lt"/>
                        <a:ea typeface="+mn-ea"/>
                        <a:cs typeface="Times New Roman" panose="02020603050405020304" pitchFamily="18" charset="0"/>
                      </a:endParaRPr>
                    </a:p>
                  </a:txBody>
                  <a:tcPr marL="73025" marR="73025" marT="36830" marB="36830"/>
                </a:tc>
                <a:extLst>
                  <a:ext uri="{0D108BD9-81ED-4DB2-BD59-A6C34878D82A}">
                    <a16:rowId xmlns:a16="http://schemas.microsoft.com/office/drawing/2014/main" val="10003"/>
                  </a:ext>
                </a:extLst>
              </a:tr>
              <a:tr h="439249">
                <a:tc>
                  <a:txBody>
                    <a:bodyPr/>
                    <a:lstStyle/>
                    <a:p>
                      <a:pPr marL="0" marR="0">
                        <a:lnSpc>
                          <a:spcPct val="100000"/>
                        </a:lnSpc>
                        <a:spcBef>
                          <a:spcPts val="0"/>
                        </a:spcBef>
                        <a:spcAft>
                          <a:spcPts val="0"/>
                        </a:spcAft>
                        <a:tabLst>
                          <a:tab pos="1143000" algn="l"/>
                        </a:tabLst>
                      </a:pPr>
                      <a:r>
                        <a:rPr lang="en-US" sz="2400" kern="0" baseline="0" dirty="0">
                          <a:solidFill>
                            <a:schemeClr val="tx1"/>
                          </a:solidFill>
                          <a:effectLst/>
                          <a:latin typeface="+mj-lt"/>
                          <a:ea typeface="+mn-ea"/>
                          <a:cs typeface="+mn-cs"/>
                        </a:rPr>
                        <a:t>Addressing literacy development considerations and issues of equity in literacy instruction for diverse student populations</a:t>
                      </a:r>
                      <a:endParaRPr lang="en-US" sz="2400" kern="0" baseline="0" dirty="0">
                        <a:effectLst/>
                        <a:latin typeface="+mj-lt"/>
                        <a:ea typeface="Times New Roman" panose="02020603050405020304" pitchFamily="18" charset="0"/>
                        <a:cs typeface="Times New Roman" panose="02020603050405020304" pitchFamily="18" charset="0"/>
                      </a:endParaRPr>
                    </a:p>
                  </a:txBody>
                  <a:tcPr marL="73025" marR="73025" marT="36830" marB="36830"/>
                </a:tc>
                <a:tc>
                  <a:txBody>
                    <a:bodyPr/>
                    <a:lstStyle/>
                    <a:p>
                      <a:pPr>
                        <a:lnSpc>
                          <a:spcPct val="100000"/>
                        </a:lnSpc>
                      </a:pPr>
                      <a:r>
                        <a:rPr lang="en-US" sz="2400" kern="0" baseline="0" dirty="0">
                          <a:effectLst/>
                          <a:latin typeface="+mj-lt"/>
                        </a:rPr>
                        <a:t>8 points</a:t>
                      </a:r>
                      <a:endParaRPr lang="en-US" sz="2400" kern="0" baseline="0" dirty="0">
                        <a:effectLst/>
                        <a:latin typeface="+mj-lt"/>
                        <a:cs typeface="Times New Roman" panose="02020603050405020304" pitchFamily="18" charset="0"/>
                      </a:endParaRPr>
                    </a:p>
                  </a:txBody>
                  <a:tcPr marL="73025" marR="73025" marT="36830" marB="36830"/>
                </a:tc>
                <a:extLst>
                  <a:ext uri="{0D108BD9-81ED-4DB2-BD59-A6C34878D82A}">
                    <a16:rowId xmlns:a16="http://schemas.microsoft.com/office/drawing/2014/main" val="10004"/>
                  </a:ext>
                </a:extLst>
              </a:tr>
            </a:tbl>
          </a:graphicData>
        </a:graphic>
      </p:graphicFrame>
      <p:sp>
        <p:nvSpPr>
          <p:cNvPr id="5" name="Slide Number Placeholder 4"/>
          <p:cNvSpPr>
            <a:spLocks noGrp="1"/>
          </p:cNvSpPr>
          <p:nvPr>
            <p:ph type="sldNum" sz="quarter" idx="12"/>
          </p:nvPr>
        </p:nvSpPr>
        <p:spPr/>
        <p:txBody>
          <a:bodyPr/>
          <a:lstStyle/>
          <a:p>
            <a:fld id="{469BC29B-CD14-4172-9B93-F334EF7BA94E}" type="slidenum">
              <a:rPr lang="en-US" smtClean="0"/>
              <a:t>36</a:t>
            </a:fld>
            <a:endParaRPr lang="en-US"/>
          </a:p>
        </p:txBody>
      </p:sp>
    </p:spTree>
    <p:extLst>
      <p:ext uri="{BB962C8B-B14F-4D97-AF65-F5344CB8AC3E}">
        <p14:creationId xmlns:p14="http://schemas.microsoft.com/office/powerpoint/2010/main" val="37204944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0" y="211288"/>
            <a:ext cx="10858942" cy="944615"/>
          </a:xfrm>
        </p:spPr>
        <p:txBody>
          <a:bodyPr>
            <a:normAutofit/>
          </a:bodyPr>
          <a:lstStyle/>
          <a:p>
            <a:r>
              <a:rPr lang="en-US" sz="3800" b="1" dirty="0"/>
              <a:t>Application Maximum Point Values—Part 2 (2)</a:t>
            </a:r>
          </a:p>
        </p:txBody>
      </p:sp>
      <p:graphicFrame>
        <p:nvGraphicFramePr>
          <p:cNvPr id="4" name="Content Placeholder 3" descr="This table shows the application sections and parts and the total possible points for each."/>
          <p:cNvGraphicFramePr>
            <a:graphicFrameLocks noGrp="1"/>
          </p:cNvGraphicFramePr>
          <p:nvPr>
            <p:ph idx="1"/>
            <p:extLst>
              <p:ext uri="{D42A27DB-BD31-4B8C-83A1-F6EECF244321}">
                <p14:modId xmlns:p14="http://schemas.microsoft.com/office/powerpoint/2010/main" val="566946292"/>
              </p:ext>
            </p:extLst>
          </p:nvPr>
        </p:nvGraphicFramePr>
        <p:xfrm>
          <a:off x="1333500" y="1213053"/>
          <a:ext cx="10192192" cy="2781300"/>
        </p:xfrm>
        <a:graphic>
          <a:graphicData uri="http://schemas.openxmlformats.org/drawingml/2006/table">
            <a:tbl>
              <a:tblPr firstRow="1" firstCol="1" bandRow="1"/>
              <a:tblGrid>
                <a:gridCol w="8229600">
                  <a:extLst>
                    <a:ext uri="{9D8B030D-6E8A-4147-A177-3AD203B41FA5}">
                      <a16:colId xmlns:a16="http://schemas.microsoft.com/office/drawing/2014/main" val="20001"/>
                    </a:ext>
                  </a:extLst>
                </a:gridCol>
                <a:gridCol w="1962592">
                  <a:extLst>
                    <a:ext uri="{9D8B030D-6E8A-4147-A177-3AD203B41FA5}">
                      <a16:colId xmlns:a16="http://schemas.microsoft.com/office/drawing/2014/main" val="20002"/>
                    </a:ext>
                  </a:extLst>
                </a:gridCol>
              </a:tblGrid>
              <a:tr h="420013">
                <a:tc>
                  <a:txBody>
                    <a:bodyPr/>
                    <a:lstStyle/>
                    <a:p>
                      <a:pPr algn="ctr">
                        <a:lnSpc>
                          <a:spcPct val="100000"/>
                        </a:lnSpc>
                      </a:pPr>
                      <a:r>
                        <a:rPr lang="en-US" sz="2400" b="1" kern="0" baseline="0" dirty="0">
                          <a:effectLst/>
                          <a:latin typeface="+mj-lt"/>
                        </a:rPr>
                        <a:t>Section</a:t>
                      </a:r>
                      <a:endParaRPr lang="en-US" sz="2400" b="1" kern="0" baseline="0" dirty="0">
                        <a:effectLst/>
                        <a:latin typeface="+mj-lt"/>
                        <a:cs typeface="Times New Roman" panose="02020603050405020304" pitchFamily="18" charset="0"/>
                      </a:endParaRPr>
                    </a:p>
                  </a:txBody>
                  <a:tcPr marL="73025" marR="73025" marT="36830" marB="36830" anchor="ctr">
                    <a:solidFill>
                      <a:schemeClr val="accent2">
                        <a:lumMod val="60000"/>
                        <a:lumOff val="40000"/>
                      </a:schemeClr>
                    </a:solidFill>
                  </a:tcPr>
                </a:tc>
                <a:tc>
                  <a:txBody>
                    <a:bodyPr/>
                    <a:lstStyle/>
                    <a:p>
                      <a:pPr algn="ctr">
                        <a:lnSpc>
                          <a:spcPct val="100000"/>
                        </a:lnSpc>
                      </a:pPr>
                      <a:r>
                        <a:rPr lang="en-US" sz="2400" b="1" kern="0" baseline="0" dirty="0">
                          <a:effectLst/>
                          <a:latin typeface="+mj-lt"/>
                        </a:rPr>
                        <a:t>Point Value</a:t>
                      </a:r>
                      <a:endParaRPr lang="en-US" sz="2400" b="1" kern="0" baseline="0" dirty="0">
                        <a:effectLst/>
                        <a:latin typeface="+mj-lt"/>
                        <a:cs typeface="Times New Roman" panose="02020603050405020304" pitchFamily="18" charset="0"/>
                      </a:endParaRPr>
                    </a:p>
                  </a:txBody>
                  <a:tcPr marL="73025" marR="73025" marT="36830" marB="36830" anchor="ctr">
                    <a:solidFill>
                      <a:schemeClr val="accent2">
                        <a:lumMod val="60000"/>
                        <a:lumOff val="40000"/>
                      </a:schemeClr>
                    </a:solidFill>
                  </a:tcPr>
                </a:tc>
                <a:extLst>
                  <a:ext uri="{0D108BD9-81ED-4DB2-BD59-A6C34878D82A}">
                    <a16:rowId xmlns:a16="http://schemas.microsoft.com/office/drawing/2014/main" val="10000"/>
                  </a:ext>
                </a:extLst>
              </a:tr>
              <a:tr h="420013">
                <a:tc>
                  <a:txBody>
                    <a:bodyPr/>
                    <a:lstStyle/>
                    <a:p>
                      <a:pPr>
                        <a:lnSpc>
                          <a:spcPct val="100000"/>
                        </a:lnSpc>
                      </a:pPr>
                      <a:r>
                        <a:rPr lang="en-US" sz="2400" kern="0" baseline="0" dirty="0">
                          <a:solidFill>
                            <a:schemeClr val="tx1"/>
                          </a:solidFill>
                          <a:effectLst/>
                          <a:latin typeface="+mj-lt"/>
                          <a:ea typeface="+mn-ea"/>
                          <a:cs typeface="+mn-cs"/>
                        </a:rPr>
                        <a:t>Desired changes in knowledge and skills of leaders at the LEA as a result of the root cause analysis and needs assessment</a:t>
                      </a:r>
                      <a:endParaRPr lang="en-US" sz="2400" kern="0" baseline="0" dirty="0">
                        <a:effectLst/>
                        <a:latin typeface="+mj-lt"/>
                        <a:cs typeface="Times New Roman" panose="02020603050405020304" pitchFamily="18" charset="0"/>
                      </a:endParaRPr>
                    </a:p>
                  </a:txBody>
                  <a:tcPr marL="73025" marR="73025" marT="36830" marB="36830"/>
                </a:tc>
                <a:tc>
                  <a:txBody>
                    <a:bodyPr/>
                    <a:lstStyle/>
                    <a:p>
                      <a:pPr>
                        <a:lnSpc>
                          <a:spcPct val="100000"/>
                        </a:lnSpc>
                      </a:pPr>
                      <a:r>
                        <a:rPr lang="en-US" sz="2400" kern="0" baseline="0">
                          <a:effectLst/>
                          <a:latin typeface="+mj-lt"/>
                        </a:rPr>
                        <a:t>8 points</a:t>
                      </a:r>
                      <a:endParaRPr lang="en-US" sz="2400" kern="0" baseline="0">
                        <a:effectLst/>
                        <a:latin typeface="+mj-lt"/>
                        <a:cs typeface="Times New Roman" panose="02020603050405020304" pitchFamily="18" charset="0"/>
                      </a:endParaRPr>
                    </a:p>
                  </a:txBody>
                  <a:tcPr marL="73025" marR="73025" marT="36830" marB="36830"/>
                </a:tc>
                <a:extLst>
                  <a:ext uri="{0D108BD9-81ED-4DB2-BD59-A6C34878D82A}">
                    <a16:rowId xmlns:a16="http://schemas.microsoft.com/office/drawing/2014/main" val="10005"/>
                  </a:ext>
                </a:extLst>
              </a:tr>
              <a:tr h="420013">
                <a:tc>
                  <a:txBody>
                    <a:bodyPr/>
                    <a:lstStyle/>
                    <a:p>
                      <a:pPr>
                        <a:lnSpc>
                          <a:spcPct val="100000"/>
                        </a:lnSpc>
                      </a:pPr>
                      <a:r>
                        <a:rPr lang="en-US" sz="2400" kern="0" baseline="0" dirty="0">
                          <a:solidFill>
                            <a:schemeClr val="tx1"/>
                          </a:solidFill>
                          <a:effectLst/>
                          <a:latin typeface="+mj-lt"/>
                          <a:ea typeface="+mn-ea"/>
                          <a:cs typeface="+mn-cs"/>
                        </a:rPr>
                        <a:t>Collect, analyze, and use, for project improvement purposes, the local qualitative and quantitative data the project anticipates it will collect from each LEA</a:t>
                      </a:r>
                      <a:endParaRPr lang="en-US" sz="2400" kern="0" baseline="0" dirty="0">
                        <a:effectLst/>
                        <a:latin typeface="+mj-lt"/>
                        <a:cs typeface="Times New Roman" panose="02020603050405020304" pitchFamily="18" charset="0"/>
                      </a:endParaRPr>
                    </a:p>
                  </a:txBody>
                  <a:tcPr marL="73025" marR="73025" marT="36830" marB="36830"/>
                </a:tc>
                <a:tc>
                  <a:txBody>
                    <a:bodyPr/>
                    <a:lstStyle/>
                    <a:p>
                      <a:pPr>
                        <a:lnSpc>
                          <a:spcPct val="100000"/>
                        </a:lnSpc>
                      </a:pPr>
                      <a:r>
                        <a:rPr lang="en-US" sz="2400" kern="0" baseline="0" dirty="0">
                          <a:effectLst/>
                          <a:latin typeface="+mj-lt"/>
                        </a:rPr>
                        <a:t>8 points</a:t>
                      </a:r>
                      <a:endParaRPr lang="en-US" sz="2400" kern="0" baseline="0" dirty="0">
                        <a:effectLst/>
                        <a:latin typeface="+mj-lt"/>
                        <a:cs typeface="Times New Roman" panose="02020603050405020304" pitchFamily="18" charset="0"/>
                      </a:endParaRPr>
                    </a:p>
                  </a:txBody>
                  <a:tcPr marL="73025" marR="73025" marT="36830" marB="36830"/>
                </a:tc>
                <a:extLst>
                  <a:ext uri="{0D108BD9-81ED-4DB2-BD59-A6C34878D82A}">
                    <a16:rowId xmlns:a16="http://schemas.microsoft.com/office/drawing/2014/main" val="10006"/>
                  </a:ext>
                </a:extLst>
              </a:tr>
            </a:tbl>
          </a:graphicData>
        </a:graphic>
      </p:graphicFrame>
      <p:sp>
        <p:nvSpPr>
          <p:cNvPr id="5" name="Slide Number Placeholder 4"/>
          <p:cNvSpPr>
            <a:spLocks noGrp="1"/>
          </p:cNvSpPr>
          <p:nvPr>
            <p:ph type="sldNum" sz="quarter" idx="12"/>
          </p:nvPr>
        </p:nvSpPr>
        <p:spPr/>
        <p:txBody>
          <a:bodyPr/>
          <a:lstStyle/>
          <a:p>
            <a:fld id="{469BC29B-CD14-4172-9B93-F334EF7BA94E}" type="slidenum">
              <a:rPr lang="en-US" smtClean="0"/>
              <a:t>37</a:t>
            </a:fld>
            <a:endParaRPr lang="en-US"/>
          </a:p>
        </p:txBody>
      </p:sp>
    </p:spTree>
    <p:extLst>
      <p:ext uri="{BB962C8B-B14F-4D97-AF65-F5344CB8AC3E}">
        <p14:creationId xmlns:p14="http://schemas.microsoft.com/office/powerpoint/2010/main" val="14396825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0" y="58888"/>
            <a:ext cx="10896600" cy="1325563"/>
          </a:xfrm>
        </p:spPr>
        <p:txBody>
          <a:bodyPr>
            <a:normAutofit/>
          </a:bodyPr>
          <a:lstStyle/>
          <a:p>
            <a:r>
              <a:rPr lang="en-US" sz="4000" b="1" dirty="0"/>
              <a:t>Application Maximum Point Values—Part 3</a:t>
            </a:r>
          </a:p>
        </p:txBody>
      </p:sp>
      <p:graphicFrame>
        <p:nvGraphicFramePr>
          <p:cNvPr id="4" name="Content Placeholder 3" descr="This table shows the application sections and parts and the total possible points for each."/>
          <p:cNvGraphicFramePr>
            <a:graphicFrameLocks noGrp="1"/>
          </p:cNvGraphicFramePr>
          <p:nvPr>
            <p:ph idx="1"/>
            <p:extLst>
              <p:ext uri="{D42A27DB-BD31-4B8C-83A1-F6EECF244321}">
                <p14:modId xmlns:p14="http://schemas.microsoft.com/office/powerpoint/2010/main" val="1361262804"/>
              </p:ext>
            </p:extLst>
          </p:nvPr>
        </p:nvGraphicFramePr>
        <p:xfrm>
          <a:off x="1371600" y="1474940"/>
          <a:ext cx="10191750" cy="4525836"/>
        </p:xfrm>
        <a:graphic>
          <a:graphicData uri="http://schemas.openxmlformats.org/drawingml/2006/table">
            <a:tbl>
              <a:tblPr firstRow="1" firstCol="1" bandRow="1"/>
              <a:tblGrid>
                <a:gridCol w="8593956">
                  <a:extLst>
                    <a:ext uri="{9D8B030D-6E8A-4147-A177-3AD203B41FA5}">
                      <a16:colId xmlns:a16="http://schemas.microsoft.com/office/drawing/2014/main" val="20001"/>
                    </a:ext>
                  </a:extLst>
                </a:gridCol>
                <a:gridCol w="1597794">
                  <a:extLst>
                    <a:ext uri="{9D8B030D-6E8A-4147-A177-3AD203B41FA5}">
                      <a16:colId xmlns:a16="http://schemas.microsoft.com/office/drawing/2014/main" val="20002"/>
                    </a:ext>
                  </a:extLst>
                </a:gridCol>
              </a:tblGrid>
              <a:tr h="420013">
                <a:tc>
                  <a:txBody>
                    <a:bodyPr/>
                    <a:lstStyle/>
                    <a:p>
                      <a:pPr algn="ctr">
                        <a:lnSpc>
                          <a:spcPct val="107000"/>
                        </a:lnSpc>
                      </a:pPr>
                      <a:r>
                        <a:rPr lang="en-US" sz="2400" b="1" dirty="0">
                          <a:effectLst/>
                          <a:latin typeface="+mj-lt"/>
                        </a:rPr>
                        <a:t>Section</a:t>
                      </a:r>
                      <a:endParaRPr lang="en-US" sz="2400" b="1" dirty="0">
                        <a:effectLst/>
                        <a:latin typeface="+mj-lt"/>
                        <a:cs typeface="Times New Roman" panose="02020603050405020304" pitchFamily="18" charset="0"/>
                      </a:endParaRPr>
                    </a:p>
                  </a:txBody>
                  <a:tcPr marL="73025" marR="73025" marT="36830" marB="36830" anchor="ctr">
                    <a:solidFill>
                      <a:schemeClr val="accent2">
                        <a:lumMod val="60000"/>
                        <a:lumOff val="40000"/>
                      </a:schemeClr>
                    </a:solidFill>
                  </a:tcPr>
                </a:tc>
                <a:tc>
                  <a:txBody>
                    <a:bodyPr/>
                    <a:lstStyle/>
                    <a:p>
                      <a:pPr algn="ctr">
                        <a:lnSpc>
                          <a:spcPct val="107000"/>
                        </a:lnSpc>
                      </a:pPr>
                      <a:r>
                        <a:rPr lang="en-US" sz="2400" b="1">
                          <a:effectLst/>
                          <a:latin typeface="+mj-lt"/>
                        </a:rPr>
                        <a:t>Point Value</a:t>
                      </a:r>
                      <a:endParaRPr lang="en-US" sz="2400" b="1">
                        <a:effectLst/>
                        <a:latin typeface="+mj-lt"/>
                        <a:cs typeface="Times New Roman" panose="02020603050405020304" pitchFamily="18" charset="0"/>
                      </a:endParaRPr>
                    </a:p>
                  </a:txBody>
                  <a:tcPr marL="73025" marR="73025" marT="36830" marB="36830" anchor="ctr">
                    <a:solidFill>
                      <a:schemeClr val="accent2">
                        <a:lumMod val="60000"/>
                        <a:lumOff val="40000"/>
                      </a:schemeClr>
                    </a:solidFill>
                  </a:tcPr>
                </a:tc>
                <a:extLst>
                  <a:ext uri="{0D108BD9-81ED-4DB2-BD59-A6C34878D82A}">
                    <a16:rowId xmlns:a16="http://schemas.microsoft.com/office/drawing/2014/main" val="10000"/>
                  </a:ext>
                </a:extLst>
              </a:tr>
              <a:tr h="660816">
                <a:tc>
                  <a:txBody>
                    <a:bodyPr/>
                    <a:lstStyle/>
                    <a:p>
                      <a:pPr>
                        <a:lnSpc>
                          <a:spcPct val="107000"/>
                        </a:lnSpc>
                      </a:pPr>
                      <a:r>
                        <a:rPr lang="en-US" sz="2400" kern="1200" dirty="0">
                          <a:solidFill>
                            <a:schemeClr val="tx1"/>
                          </a:solidFill>
                          <a:effectLst/>
                          <a:latin typeface="+mj-lt"/>
                          <a:ea typeface="+mn-ea"/>
                          <a:cs typeface="+mn-cs"/>
                        </a:rPr>
                        <a:t>Overall management structure of the project and the roles of each partner, if any, in the project’s management including how each will enhance, improve, or expand current, local, and regional efforts in providing effective supports to educational leaders within LEAs.</a:t>
                      </a:r>
                      <a:endParaRPr lang="en-US" sz="2400" dirty="0">
                        <a:effectLst/>
                        <a:latin typeface="+mj-lt"/>
                        <a:cs typeface="Times New Roman" panose="02020603050405020304" pitchFamily="18" charset="0"/>
                      </a:endParaRPr>
                    </a:p>
                  </a:txBody>
                  <a:tcPr marL="73025" marR="73025" marT="36830" marB="36830"/>
                </a:tc>
                <a:tc>
                  <a:txBody>
                    <a:bodyPr/>
                    <a:lstStyle/>
                    <a:p>
                      <a:pPr>
                        <a:lnSpc>
                          <a:spcPct val="107000"/>
                        </a:lnSpc>
                      </a:pPr>
                      <a:r>
                        <a:rPr lang="en-US" sz="2400">
                          <a:effectLst/>
                          <a:latin typeface="+mj-lt"/>
                        </a:rPr>
                        <a:t>4 points</a:t>
                      </a:r>
                      <a:endParaRPr lang="en-US" sz="2400">
                        <a:effectLst/>
                        <a:latin typeface="+mj-lt"/>
                        <a:cs typeface="Times New Roman" panose="02020603050405020304" pitchFamily="18" charset="0"/>
                      </a:endParaRPr>
                    </a:p>
                  </a:txBody>
                  <a:tcPr marL="73025" marR="73025" marT="36830" marB="36830"/>
                </a:tc>
                <a:extLst>
                  <a:ext uri="{0D108BD9-81ED-4DB2-BD59-A6C34878D82A}">
                    <a16:rowId xmlns:a16="http://schemas.microsoft.com/office/drawing/2014/main" val="10001"/>
                  </a:ext>
                </a:extLst>
              </a:tr>
              <a:tr h="420013">
                <a:tc>
                  <a:txBody>
                    <a:bodyPr/>
                    <a:lstStyle/>
                    <a:p>
                      <a:pPr>
                        <a:lnSpc>
                          <a:spcPct val="107000"/>
                        </a:lnSpc>
                      </a:pPr>
                      <a:r>
                        <a:rPr lang="en-US" sz="2400" kern="1200">
                          <a:solidFill>
                            <a:schemeClr val="tx1"/>
                          </a:solidFill>
                          <a:effectLst/>
                          <a:latin typeface="+mj-lt"/>
                          <a:ea typeface="+mn-ea"/>
                          <a:cs typeface="+mn-cs"/>
                        </a:rPr>
                        <a:t>Documentation of formal agreements; letter(s) of support that demonstrates high levels of cooperation, commitment, coordination, and formalized relationships made between the partners; if applicable.</a:t>
                      </a:r>
                      <a:endParaRPr lang="en-US" sz="2400">
                        <a:effectLst/>
                        <a:latin typeface="+mj-lt"/>
                        <a:cs typeface="Times New Roman" panose="02020603050405020304" pitchFamily="18" charset="0"/>
                      </a:endParaRPr>
                    </a:p>
                  </a:txBody>
                  <a:tcPr marL="73025" marR="73025" marT="36830" marB="36830"/>
                </a:tc>
                <a:tc>
                  <a:txBody>
                    <a:bodyPr/>
                    <a:lstStyle/>
                    <a:p>
                      <a:pPr>
                        <a:lnSpc>
                          <a:spcPct val="107000"/>
                        </a:lnSpc>
                      </a:pPr>
                      <a:r>
                        <a:rPr lang="en-US" sz="2400" dirty="0">
                          <a:effectLst/>
                          <a:latin typeface="+mj-lt"/>
                        </a:rPr>
                        <a:t>4 points</a:t>
                      </a:r>
                      <a:endParaRPr lang="en-US" sz="2400" dirty="0">
                        <a:effectLst/>
                        <a:latin typeface="+mj-lt"/>
                        <a:cs typeface="Times New Roman" panose="02020603050405020304" pitchFamily="18" charset="0"/>
                      </a:endParaRPr>
                    </a:p>
                  </a:txBody>
                  <a:tcPr marL="73025" marR="73025" marT="36830" marB="36830"/>
                </a:tc>
                <a:extLst>
                  <a:ext uri="{0D108BD9-81ED-4DB2-BD59-A6C34878D82A}">
                    <a16:rowId xmlns:a16="http://schemas.microsoft.com/office/drawing/2014/main" val="10002"/>
                  </a:ext>
                </a:extLst>
              </a:tr>
            </a:tbl>
          </a:graphicData>
        </a:graphic>
      </p:graphicFrame>
      <p:sp>
        <p:nvSpPr>
          <p:cNvPr id="5" name="Slide Number Placeholder 4"/>
          <p:cNvSpPr>
            <a:spLocks noGrp="1"/>
          </p:cNvSpPr>
          <p:nvPr>
            <p:ph type="sldNum" sz="quarter" idx="12"/>
          </p:nvPr>
        </p:nvSpPr>
        <p:spPr/>
        <p:txBody>
          <a:bodyPr/>
          <a:lstStyle/>
          <a:p>
            <a:fld id="{469BC29B-CD14-4172-9B93-F334EF7BA94E}" type="slidenum">
              <a:rPr lang="en-US" smtClean="0"/>
              <a:t>38</a:t>
            </a:fld>
            <a:endParaRPr lang="en-US"/>
          </a:p>
        </p:txBody>
      </p:sp>
    </p:spTree>
    <p:extLst>
      <p:ext uri="{BB962C8B-B14F-4D97-AF65-F5344CB8AC3E}">
        <p14:creationId xmlns:p14="http://schemas.microsoft.com/office/powerpoint/2010/main" val="25820185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8888"/>
            <a:ext cx="11049000" cy="1325563"/>
          </a:xfrm>
        </p:spPr>
        <p:txBody>
          <a:bodyPr>
            <a:normAutofit/>
          </a:bodyPr>
          <a:lstStyle/>
          <a:p>
            <a:r>
              <a:rPr lang="en-US" sz="4000" b="1" dirty="0"/>
              <a:t>Application Maximum Point Values—Part 4</a:t>
            </a:r>
          </a:p>
        </p:txBody>
      </p:sp>
      <p:graphicFrame>
        <p:nvGraphicFramePr>
          <p:cNvPr id="4" name="Content Placeholder 3" descr="This table shows the application sections and parts and the total possible points for each."/>
          <p:cNvGraphicFramePr>
            <a:graphicFrameLocks noGrp="1"/>
          </p:cNvGraphicFramePr>
          <p:nvPr>
            <p:ph idx="1"/>
            <p:extLst>
              <p:ext uri="{D42A27DB-BD31-4B8C-83A1-F6EECF244321}">
                <p14:modId xmlns:p14="http://schemas.microsoft.com/office/powerpoint/2010/main" val="997935679"/>
              </p:ext>
            </p:extLst>
          </p:nvPr>
        </p:nvGraphicFramePr>
        <p:xfrm>
          <a:off x="1409700" y="1197883"/>
          <a:ext cx="10267950" cy="5382197"/>
        </p:xfrm>
        <a:graphic>
          <a:graphicData uri="http://schemas.openxmlformats.org/drawingml/2006/table">
            <a:tbl>
              <a:tblPr firstRow="1" firstCol="1" bandRow="1"/>
              <a:tblGrid>
                <a:gridCol w="8658210">
                  <a:extLst>
                    <a:ext uri="{9D8B030D-6E8A-4147-A177-3AD203B41FA5}">
                      <a16:colId xmlns:a16="http://schemas.microsoft.com/office/drawing/2014/main" val="20001"/>
                    </a:ext>
                  </a:extLst>
                </a:gridCol>
                <a:gridCol w="1609740">
                  <a:extLst>
                    <a:ext uri="{9D8B030D-6E8A-4147-A177-3AD203B41FA5}">
                      <a16:colId xmlns:a16="http://schemas.microsoft.com/office/drawing/2014/main" val="20002"/>
                    </a:ext>
                  </a:extLst>
                </a:gridCol>
              </a:tblGrid>
              <a:tr h="420013">
                <a:tc>
                  <a:txBody>
                    <a:bodyPr/>
                    <a:lstStyle/>
                    <a:p>
                      <a:pPr algn="ctr">
                        <a:lnSpc>
                          <a:spcPct val="107000"/>
                        </a:lnSpc>
                      </a:pPr>
                      <a:r>
                        <a:rPr lang="en-US" sz="2400" b="1" dirty="0">
                          <a:effectLst/>
                          <a:latin typeface="+mj-lt"/>
                        </a:rPr>
                        <a:t>Section</a:t>
                      </a:r>
                      <a:endParaRPr lang="en-US" sz="2400" b="1" dirty="0">
                        <a:effectLst/>
                        <a:latin typeface="+mj-lt"/>
                        <a:cs typeface="Times New Roman" panose="02020603050405020304" pitchFamily="18" charset="0"/>
                      </a:endParaRPr>
                    </a:p>
                  </a:txBody>
                  <a:tcPr marL="73025" marR="73025" marT="36830" marB="36830" anchor="ctr">
                    <a:solidFill>
                      <a:schemeClr val="accent2">
                        <a:lumMod val="60000"/>
                        <a:lumOff val="40000"/>
                      </a:schemeClr>
                    </a:solidFill>
                  </a:tcPr>
                </a:tc>
                <a:tc>
                  <a:txBody>
                    <a:bodyPr/>
                    <a:lstStyle/>
                    <a:p>
                      <a:pPr algn="ctr">
                        <a:lnSpc>
                          <a:spcPct val="107000"/>
                        </a:lnSpc>
                      </a:pPr>
                      <a:r>
                        <a:rPr lang="en-US" sz="2400" b="1">
                          <a:effectLst/>
                          <a:latin typeface="+mj-lt"/>
                        </a:rPr>
                        <a:t>Point Value</a:t>
                      </a:r>
                      <a:endParaRPr lang="en-US" sz="2400" b="1">
                        <a:effectLst/>
                        <a:latin typeface="+mj-lt"/>
                        <a:cs typeface="Times New Roman" panose="02020603050405020304" pitchFamily="18" charset="0"/>
                      </a:endParaRPr>
                    </a:p>
                  </a:txBody>
                  <a:tcPr marL="73025" marR="73025" marT="36830" marB="36830" anchor="ctr">
                    <a:solidFill>
                      <a:schemeClr val="accent2">
                        <a:lumMod val="60000"/>
                        <a:lumOff val="40000"/>
                      </a:schemeClr>
                    </a:solidFill>
                  </a:tcPr>
                </a:tc>
                <a:extLst>
                  <a:ext uri="{0D108BD9-81ED-4DB2-BD59-A6C34878D82A}">
                    <a16:rowId xmlns:a16="http://schemas.microsoft.com/office/drawing/2014/main" val="10000"/>
                  </a:ext>
                </a:extLst>
              </a:tr>
              <a:tr h="660816">
                <a:tc>
                  <a:txBody>
                    <a:bodyPr/>
                    <a:lstStyle/>
                    <a:p>
                      <a:pPr>
                        <a:lnSpc>
                          <a:spcPct val="107000"/>
                        </a:lnSpc>
                      </a:pPr>
                      <a:r>
                        <a:rPr lang="en-US" sz="2400" kern="1200" dirty="0">
                          <a:solidFill>
                            <a:schemeClr val="tx1"/>
                          </a:solidFill>
                          <a:effectLst/>
                          <a:latin typeface="+mj-lt"/>
                          <a:ea typeface="+mn-ea"/>
                          <a:cs typeface="+mn-cs"/>
                        </a:rPr>
                        <a:t>Key project personnel from each of the partners, their roles and responsibilities in the project, their qualifications, their time commitment, and why these personnel are essential to the intended outcomes of the project. If the project will hire staff not currently employed by one of the partner agencies, application includes a thorough and convincing description of the job(s) and the minimum qualifications</a:t>
                      </a:r>
                      <a:endParaRPr lang="en-US" sz="2400" dirty="0">
                        <a:effectLst/>
                        <a:latin typeface="+mj-lt"/>
                        <a:cs typeface="Times New Roman" panose="02020603050405020304" pitchFamily="18" charset="0"/>
                      </a:endParaRPr>
                    </a:p>
                  </a:txBody>
                  <a:tcPr marL="73025" marR="73025" marT="36830" marB="36830"/>
                </a:tc>
                <a:tc>
                  <a:txBody>
                    <a:bodyPr/>
                    <a:lstStyle/>
                    <a:p>
                      <a:pPr>
                        <a:lnSpc>
                          <a:spcPct val="107000"/>
                        </a:lnSpc>
                      </a:pPr>
                      <a:r>
                        <a:rPr lang="en-US" sz="2400">
                          <a:effectLst/>
                          <a:latin typeface="+mj-lt"/>
                        </a:rPr>
                        <a:t>4 points</a:t>
                      </a:r>
                      <a:endParaRPr lang="en-US" sz="2400">
                        <a:effectLst/>
                        <a:latin typeface="+mj-lt"/>
                        <a:cs typeface="Times New Roman" panose="02020603050405020304" pitchFamily="18" charset="0"/>
                      </a:endParaRPr>
                    </a:p>
                  </a:txBody>
                  <a:tcPr marL="73025" marR="73025" marT="36830" marB="36830"/>
                </a:tc>
                <a:extLst>
                  <a:ext uri="{0D108BD9-81ED-4DB2-BD59-A6C34878D82A}">
                    <a16:rowId xmlns:a16="http://schemas.microsoft.com/office/drawing/2014/main" val="10001"/>
                  </a:ext>
                </a:extLst>
              </a:tr>
              <a:tr h="420013">
                <a:tc>
                  <a:txBody>
                    <a:bodyPr/>
                    <a:lstStyle/>
                    <a:p>
                      <a:pPr>
                        <a:lnSpc>
                          <a:spcPct val="107000"/>
                        </a:lnSpc>
                      </a:pPr>
                      <a:r>
                        <a:rPr lang="en-US" sz="2400" dirty="0">
                          <a:effectLst/>
                          <a:latin typeface="+mj-lt"/>
                          <a:cs typeface="Times New Roman" panose="02020603050405020304" pitchFamily="18" charset="0"/>
                        </a:rPr>
                        <a:t>Form D—ELSB: Expert Lead in Literacy Activities, Timeline, and Responsible Parties</a:t>
                      </a:r>
                    </a:p>
                  </a:txBody>
                  <a:tcPr marL="73025" marR="73025" marT="36830" marB="36830"/>
                </a:tc>
                <a:tc>
                  <a:txBody>
                    <a:bodyPr/>
                    <a:lstStyle/>
                    <a:p>
                      <a:pPr>
                        <a:lnSpc>
                          <a:spcPct val="107000"/>
                        </a:lnSpc>
                      </a:pPr>
                      <a:r>
                        <a:rPr lang="en-US" sz="2400">
                          <a:effectLst/>
                          <a:latin typeface="+mj-lt"/>
                        </a:rPr>
                        <a:t>4 points</a:t>
                      </a:r>
                    </a:p>
                  </a:txBody>
                  <a:tcPr marL="73025" marR="73025" marT="36830" marB="36830"/>
                </a:tc>
                <a:extLst>
                  <a:ext uri="{0D108BD9-81ED-4DB2-BD59-A6C34878D82A}">
                    <a16:rowId xmlns:a16="http://schemas.microsoft.com/office/drawing/2014/main" val="10002"/>
                  </a:ext>
                </a:extLst>
              </a:tr>
              <a:tr h="420013">
                <a:tc>
                  <a:txBody>
                    <a:bodyPr/>
                    <a:lstStyle/>
                    <a:p>
                      <a:pPr>
                        <a:lnSpc>
                          <a:spcPct val="107000"/>
                        </a:lnSpc>
                      </a:pPr>
                      <a:r>
                        <a:rPr lang="en-US" sz="2400" dirty="0">
                          <a:effectLst/>
                          <a:latin typeface="+mj-lt"/>
                          <a:cs typeface="Times New Roman" panose="02020603050405020304" pitchFamily="18" charset="0"/>
                        </a:rPr>
                        <a:t>A one-page CV or résumé for all of the key project personnel listed on the Activities Chart</a:t>
                      </a:r>
                    </a:p>
                  </a:txBody>
                  <a:tcPr marL="73025" marR="73025" marT="36830" marB="36830"/>
                </a:tc>
                <a:tc>
                  <a:txBody>
                    <a:bodyPr/>
                    <a:lstStyle/>
                    <a:p>
                      <a:pPr>
                        <a:lnSpc>
                          <a:spcPct val="107000"/>
                        </a:lnSpc>
                      </a:pPr>
                      <a:r>
                        <a:rPr lang="en-US" sz="2400" dirty="0">
                          <a:effectLst/>
                          <a:latin typeface="+mj-lt"/>
                        </a:rPr>
                        <a:t>4 points</a:t>
                      </a:r>
                    </a:p>
                  </a:txBody>
                  <a:tcPr marL="73025" marR="73025" marT="36830" marB="36830"/>
                </a:tc>
                <a:extLst>
                  <a:ext uri="{0D108BD9-81ED-4DB2-BD59-A6C34878D82A}">
                    <a16:rowId xmlns:a16="http://schemas.microsoft.com/office/drawing/2014/main" val="2191388615"/>
                  </a:ext>
                </a:extLst>
              </a:tr>
            </a:tbl>
          </a:graphicData>
        </a:graphic>
      </p:graphicFrame>
      <p:sp>
        <p:nvSpPr>
          <p:cNvPr id="5" name="Slide Number Placeholder 4"/>
          <p:cNvSpPr>
            <a:spLocks noGrp="1"/>
          </p:cNvSpPr>
          <p:nvPr>
            <p:ph type="sldNum" sz="quarter" idx="12"/>
          </p:nvPr>
        </p:nvSpPr>
        <p:spPr/>
        <p:txBody>
          <a:bodyPr/>
          <a:lstStyle/>
          <a:p>
            <a:fld id="{469BC29B-CD14-4172-9B93-F334EF7BA94E}" type="slidenum">
              <a:rPr lang="en-US" smtClean="0"/>
              <a:t>39</a:t>
            </a:fld>
            <a:endParaRPr lang="en-US"/>
          </a:p>
        </p:txBody>
      </p:sp>
    </p:spTree>
    <p:extLst>
      <p:ext uri="{BB962C8B-B14F-4D97-AF65-F5344CB8AC3E}">
        <p14:creationId xmlns:p14="http://schemas.microsoft.com/office/powerpoint/2010/main" val="3989286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298174"/>
            <a:ext cx="9479666" cy="935314"/>
          </a:xfrm>
        </p:spPr>
        <p:txBody>
          <a:bodyPr>
            <a:normAutofit/>
          </a:bodyPr>
          <a:lstStyle/>
          <a:p>
            <a:pPr>
              <a:lnSpc>
                <a:spcPct val="100000"/>
              </a:lnSpc>
              <a:spcAft>
                <a:spcPts val="1200"/>
              </a:spcAft>
            </a:pPr>
            <a:r>
              <a:rPr lang="en-US" sz="4000" b="1" dirty="0"/>
              <a:t>Housekeeping</a:t>
            </a:r>
          </a:p>
        </p:txBody>
      </p:sp>
      <p:sp>
        <p:nvSpPr>
          <p:cNvPr id="3" name="Content Placeholder 2"/>
          <p:cNvSpPr>
            <a:spLocks noGrp="1"/>
          </p:cNvSpPr>
          <p:nvPr>
            <p:ph idx="1"/>
          </p:nvPr>
        </p:nvSpPr>
        <p:spPr>
          <a:xfrm>
            <a:off x="1354239" y="1510747"/>
            <a:ext cx="9479666" cy="4666215"/>
          </a:xfrm>
        </p:spPr>
        <p:txBody>
          <a:bodyPr/>
          <a:lstStyle/>
          <a:p>
            <a:pPr>
              <a:lnSpc>
                <a:spcPct val="100000"/>
              </a:lnSpc>
              <a:spcBef>
                <a:spcPts val="0"/>
              </a:spcBef>
              <a:spcAft>
                <a:spcPts val="1200"/>
              </a:spcAft>
            </a:pPr>
            <a:r>
              <a:rPr lang="en-US" dirty="0"/>
              <a:t>Participants have been placed on mute</a:t>
            </a:r>
          </a:p>
          <a:p>
            <a:pPr>
              <a:spcBef>
                <a:spcPts val="0"/>
              </a:spcBef>
              <a:spcAft>
                <a:spcPts val="1200"/>
              </a:spcAft>
            </a:pPr>
            <a:r>
              <a:rPr lang="en-US" dirty="0"/>
              <a:t>Question/Answer session toward the end of the webinar</a:t>
            </a:r>
          </a:p>
          <a:p>
            <a:pPr>
              <a:spcBef>
                <a:spcPts val="0"/>
              </a:spcBef>
              <a:spcAft>
                <a:spcPts val="1200"/>
              </a:spcAft>
            </a:pPr>
            <a:r>
              <a:rPr lang="en-US" dirty="0"/>
              <a:t>PowerPoint with the notes will be available on the California Department of Education (CDE) Early Literacy Support Block (ELSB) Grant web page.</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469BC29B-CD14-4172-9B93-F334EF7BA94E}" type="slidenum">
              <a:rPr lang="en-US" smtClean="0"/>
              <a:t>4</a:t>
            </a:fld>
            <a:endParaRPr lang="en-US"/>
          </a:p>
        </p:txBody>
      </p:sp>
    </p:spTree>
    <p:extLst>
      <p:ext uri="{BB962C8B-B14F-4D97-AF65-F5344CB8AC3E}">
        <p14:creationId xmlns:p14="http://schemas.microsoft.com/office/powerpoint/2010/main" val="1375115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46824"/>
            <a:ext cx="11010900" cy="1325563"/>
          </a:xfrm>
        </p:spPr>
        <p:txBody>
          <a:bodyPr>
            <a:normAutofit/>
          </a:bodyPr>
          <a:lstStyle/>
          <a:p>
            <a:r>
              <a:rPr lang="en-US" sz="4000" b="1" dirty="0"/>
              <a:t>Application Maximum Point Values—Part 5</a:t>
            </a:r>
          </a:p>
        </p:txBody>
      </p:sp>
      <p:graphicFrame>
        <p:nvGraphicFramePr>
          <p:cNvPr id="4" name="Content Placeholder 3" descr="This table shows the application sections and parts and the total possible points for each."/>
          <p:cNvGraphicFramePr>
            <a:graphicFrameLocks noGrp="1"/>
          </p:cNvGraphicFramePr>
          <p:nvPr>
            <p:ph idx="1"/>
            <p:extLst>
              <p:ext uri="{D42A27DB-BD31-4B8C-83A1-F6EECF244321}">
                <p14:modId xmlns:p14="http://schemas.microsoft.com/office/powerpoint/2010/main" val="3727919614"/>
              </p:ext>
            </p:extLst>
          </p:nvPr>
        </p:nvGraphicFramePr>
        <p:xfrm>
          <a:off x="924464" y="1672387"/>
          <a:ext cx="10638886" cy="2569084"/>
        </p:xfrm>
        <a:graphic>
          <a:graphicData uri="http://schemas.openxmlformats.org/drawingml/2006/table">
            <a:tbl>
              <a:tblPr firstRow="1" firstCol="1" bandRow="1"/>
              <a:tblGrid>
                <a:gridCol w="8810086">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tblGrid>
              <a:tr h="420013">
                <a:tc>
                  <a:txBody>
                    <a:bodyPr/>
                    <a:lstStyle/>
                    <a:p>
                      <a:pPr algn="ctr">
                        <a:lnSpc>
                          <a:spcPct val="107000"/>
                        </a:lnSpc>
                      </a:pPr>
                      <a:r>
                        <a:rPr lang="en-US" sz="2400" b="1" dirty="0">
                          <a:effectLst/>
                          <a:latin typeface="+mj-lt"/>
                        </a:rPr>
                        <a:t>Section</a:t>
                      </a:r>
                      <a:endParaRPr lang="en-US" sz="2400" b="1" dirty="0">
                        <a:effectLst/>
                        <a:latin typeface="+mj-lt"/>
                        <a:cs typeface="Times New Roman" panose="02020603050405020304" pitchFamily="18" charset="0"/>
                      </a:endParaRPr>
                    </a:p>
                  </a:txBody>
                  <a:tcPr marL="73025" marR="73025" marT="36830" marB="36830" anchor="ctr">
                    <a:solidFill>
                      <a:schemeClr val="accent2">
                        <a:lumMod val="60000"/>
                        <a:lumOff val="40000"/>
                      </a:schemeClr>
                    </a:solidFill>
                  </a:tcPr>
                </a:tc>
                <a:tc>
                  <a:txBody>
                    <a:bodyPr/>
                    <a:lstStyle/>
                    <a:p>
                      <a:pPr algn="ctr">
                        <a:lnSpc>
                          <a:spcPct val="107000"/>
                        </a:lnSpc>
                      </a:pPr>
                      <a:r>
                        <a:rPr lang="en-US" sz="2400" b="1">
                          <a:effectLst/>
                          <a:latin typeface="+mj-lt"/>
                        </a:rPr>
                        <a:t>Point Value</a:t>
                      </a:r>
                      <a:endParaRPr lang="en-US" sz="2400" b="1">
                        <a:effectLst/>
                        <a:latin typeface="+mj-lt"/>
                        <a:cs typeface="Times New Roman" panose="02020603050405020304" pitchFamily="18" charset="0"/>
                      </a:endParaRPr>
                    </a:p>
                  </a:txBody>
                  <a:tcPr marL="73025" marR="73025" marT="36830" marB="36830" anchor="ctr">
                    <a:solidFill>
                      <a:schemeClr val="accent2">
                        <a:lumMod val="60000"/>
                        <a:lumOff val="40000"/>
                      </a:schemeClr>
                    </a:solidFill>
                  </a:tcPr>
                </a:tc>
                <a:extLst>
                  <a:ext uri="{0D108BD9-81ED-4DB2-BD59-A6C34878D82A}">
                    <a16:rowId xmlns:a16="http://schemas.microsoft.com/office/drawing/2014/main" val="10000"/>
                  </a:ext>
                </a:extLst>
              </a:tr>
              <a:tr h="660816">
                <a:tc>
                  <a:txBody>
                    <a:bodyPr/>
                    <a:lstStyle/>
                    <a:p>
                      <a:pPr>
                        <a:lnSpc>
                          <a:spcPct val="107000"/>
                        </a:lnSpc>
                      </a:pPr>
                      <a:r>
                        <a:rPr lang="en-US" sz="2400" kern="1200" dirty="0">
                          <a:solidFill>
                            <a:schemeClr val="tx1"/>
                          </a:solidFill>
                          <a:effectLst/>
                          <a:latin typeface="+mj-lt"/>
                          <a:ea typeface="+mn-ea"/>
                          <a:cs typeface="+mn-cs"/>
                        </a:rPr>
                        <a:t>Details the allowable and appropriate project expenses to support the activities of the ELSB: expert lead in literacy for each year of the grant program.</a:t>
                      </a:r>
                      <a:endParaRPr lang="en-US" sz="2400" dirty="0">
                        <a:effectLst/>
                        <a:latin typeface="+mj-lt"/>
                        <a:cs typeface="Times New Roman" panose="02020603050405020304" pitchFamily="18" charset="0"/>
                      </a:endParaRPr>
                    </a:p>
                  </a:txBody>
                  <a:tcPr marL="73025" marR="73025" marT="36830" marB="36830"/>
                </a:tc>
                <a:tc>
                  <a:txBody>
                    <a:bodyPr/>
                    <a:lstStyle/>
                    <a:p>
                      <a:pPr>
                        <a:lnSpc>
                          <a:spcPct val="107000"/>
                        </a:lnSpc>
                      </a:pPr>
                      <a:r>
                        <a:rPr lang="en-US" sz="2400" dirty="0">
                          <a:effectLst/>
                          <a:latin typeface="+mj-lt"/>
                        </a:rPr>
                        <a:t>4 points</a:t>
                      </a:r>
                      <a:endParaRPr lang="en-US" sz="2400" dirty="0">
                        <a:effectLst/>
                        <a:latin typeface="+mj-lt"/>
                        <a:cs typeface="Times New Roman" panose="02020603050405020304" pitchFamily="18" charset="0"/>
                      </a:endParaRPr>
                    </a:p>
                  </a:txBody>
                  <a:tcPr marL="73025" marR="73025" marT="36830" marB="36830"/>
                </a:tc>
                <a:extLst>
                  <a:ext uri="{0D108BD9-81ED-4DB2-BD59-A6C34878D82A}">
                    <a16:rowId xmlns:a16="http://schemas.microsoft.com/office/drawing/2014/main" val="10001"/>
                  </a:ext>
                </a:extLst>
              </a:tr>
              <a:tr h="420013">
                <a:tc>
                  <a:txBody>
                    <a:bodyPr/>
                    <a:lstStyle/>
                    <a:p>
                      <a:pPr>
                        <a:lnSpc>
                          <a:spcPct val="107000"/>
                        </a:lnSpc>
                      </a:pPr>
                      <a:r>
                        <a:rPr lang="en-US" sz="2400" kern="1200">
                          <a:solidFill>
                            <a:schemeClr val="tx1"/>
                          </a:solidFill>
                          <a:effectLst/>
                          <a:latin typeface="+mj-lt"/>
                          <a:ea typeface="+mn-ea"/>
                          <a:cs typeface="+mn-cs"/>
                        </a:rPr>
                        <a:t>Budget narratives describing each line item for each budget year. Completes Forms B and C.</a:t>
                      </a:r>
                      <a:endParaRPr lang="en-US" sz="2400">
                        <a:effectLst/>
                        <a:latin typeface="+mj-lt"/>
                        <a:cs typeface="Times New Roman" panose="02020603050405020304" pitchFamily="18" charset="0"/>
                      </a:endParaRPr>
                    </a:p>
                  </a:txBody>
                  <a:tcPr marL="73025" marR="73025" marT="36830" marB="36830"/>
                </a:tc>
                <a:tc>
                  <a:txBody>
                    <a:bodyPr/>
                    <a:lstStyle/>
                    <a:p>
                      <a:pPr>
                        <a:lnSpc>
                          <a:spcPct val="107000"/>
                        </a:lnSpc>
                      </a:pPr>
                      <a:r>
                        <a:rPr lang="en-US" sz="2400" dirty="0">
                          <a:effectLst/>
                          <a:latin typeface="+mj-lt"/>
                        </a:rPr>
                        <a:t>4 points</a:t>
                      </a:r>
                      <a:endParaRPr lang="en-US" sz="2400" dirty="0">
                        <a:effectLst/>
                        <a:latin typeface="+mj-lt"/>
                        <a:cs typeface="Times New Roman" panose="02020603050405020304" pitchFamily="18" charset="0"/>
                      </a:endParaRPr>
                    </a:p>
                  </a:txBody>
                  <a:tcPr marL="73025" marR="73025" marT="36830" marB="36830"/>
                </a:tc>
                <a:extLst>
                  <a:ext uri="{0D108BD9-81ED-4DB2-BD59-A6C34878D82A}">
                    <a16:rowId xmlns:a16="http://schemas.microsoft.com/office/drawing/2014/main" val="10002"/>
                  </a:ext>
                </a:extLst>
              </a:tr>
            </a:tbl>
          </a:graphicData>
        </a:graphic>
      </p:graphicFrame>
      <p:sp>
        <p:nvSpPr>
          <p:cNvPr id="5" name="Slide Number Placeholder 4"/>
          <p:cNvSpPr>
            <a:spLocks noGrp="1"/>
          </p:cNvSpPr>
          <p:nvPr>
            <p:ph type="sldNum" sz="quarter" idx="12"/>
          </p:nvPr>
        </p:nvSpPr>
        <p:spPr/>
        <p:txBody>
          <a:bodyPr/>
          <a:lstStyle/>
          <a:p>
            <a:fld id="{469BC29B-CD14-4172-9B93-F334EF7BA94E}" type="slidenum">
              <a:rPr lang="en-US" b="1" smtClean="0"/>
              <a:t>40</a:t>
            </a:fld>
            <a:endParaRPr lang="en-US" b="1"/>
          </a:p>
        </p:txBody>
      </p:sp>
    </p:spTree>
    <p:extLst>
      <p:ext uri="{BB962C8B-B14F-4D97-AF65-F5344CB8AC3E}">
        <p14:creationId xmlns:p14="http://schemas.microsoft.com/office/powerpoint/2010/main" val="37154056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298969"/>
            <a:ext cx="9479666" cy="1325563"/>
          </a:xfrm>
        </p:spPr>
        <p:txBody>
          <a:bodyPr>
            <a:normAutofit/>
          </a:bodyPr>
          <a:lstStyle/>
          <a:p>
            <a:r>
              <a:rPr lang="en-US" sz="4000" b="1" dirty="0"/>
              <a:t>Application Timeline</a:t>
            </a:r>
          </a:p>
        </p:txBody>
      </p:sp>
      <p:graphicFrame>
        <p:nvGraphicFramePr>
          <p:cNvPr id="5" name="Content Placeholder 4" descr="This table lists the grant application activities and their due dates. "/>
          <p:cNvGraphicFramePr>
            <a:graphicFrameLocks noGrp="1"/>
          </p:cNvGraphicFramePr>
          <p:nvPr>
            <p:ph idx="1"/>
            <p:extLst>
              <p:ext uri="{D42A27DB-BD31-4B8C-83A1-F6EECF244321}">
                <p14:modId xmlns:p14="http://schemas.microsoft.com/office/powerpoint/2010/main" val="967584931"/>
              </p:ext>
            </p:extLst>
          </p:nvPr>
        </p:nvGraphicFramePr>
        <p:xfrm>
          <a:off x="1354239" y="2097582"/>
          <a:ext cx="9687387" cy="3394778"/>
        </p:xfrm>
        <a:graphic>
          <a:graphicData uri="http://schemas.openxmlformats.org/drawingml/2006/table">
            <a:tbl>
              <a:tblPr firstRow="1" firstCol="1" lastRow="1" lastCol="1" bandRow="1" bandCol="1"/>
              <a:tblGrid>
                <a:gridCol w="3814109">
                  <a:extLst>
                    <a:ext uri="{9D8B030D-6E8A-4147-A177-3AD203B41FA5}">
                      <a16:colId xmlns:a16="http://schemas.microsoft.com/office/drawing/2014/main" val="20000"/>
                    </a:ext>
                  </a:extLst>
                </a:gridCol>
                <a:gridCol w="5873278">
                  <a:extLst>
                    <a:ext uri="{9D8B030D-6E8A-4147-A177-3AD203B41FA5}">
                      <a16:colId xmlns:a16="http://schemas.microsoft.com/office/drawing/2014/main" val="20001"/>
                    </a:ext>
                  </a:extLst>
                </a:gridCol>
              </a:tblGrid>
              <a:tr h="394277">
                <a:tc>
                  <a:txBody>
                    <a:bodyPr/>
                    <a:lstStyle/>
                    <a:p>
                      <a:pPr marL="0" marR="0">
                        <a:lnSpc>
                          <a:spcPct val="107000"/>
                        </a:lnSpc>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Activity</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nSpc>
                          <a:spcPct val="107000"/>
                        </a:lnSpc>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Date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749627">
                <a:tc>
                  <a:txBody>
                    <a:bodyPr/>
                    <a:lstStyle/>
                    <a:p>
                      <a:pPr marL="0" marR="0">
                        <a:lnSpc>
                          <a:spcPct val="100000"/>
                        </a:lnSpc>
                        <a:spcBef>
                          <a:spcPts val="0"/>
                        </a:spcBef>
                        <a:spcAft>
                          <a:spcPts val="1200"/>
                        </a:spcAft>
                      </a:pPr>
                      <a:r>
                        <a:rPr lang="en-US" sz="2600" dirty="0">
                          <a:effectLst/>
                          <a:latin typeface="Arial" panose="020B0604020202020204" pitchFamily="34" charset="0"/>
                          <a:ea typeface="Times New Roman" panose="02020603050405020304" pitchFamily="18" charset="0"/>
                          <a:cs typeface="Arial" panose="020B0604020202020204" pitchFamily="34" charset="0"/>
                        </a:rPr>
                        <a:t>Applications Due</a:t>
                      </a:r>
                      <a:endParaRPr lang="en-US"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1200"/>
                        </a:spcAft>
                      </a:pPr>
                      <a:r>
                        <a:rPr lang="en-US" sz="2600">
                          <a:effectLst/>
                          <a:latin typeface="Arial" panose="020B0604020202020204" pitchFamily="34" charset="0"/>
                          <a:ea typeface="Calibri" panose="020F0502020204030204" pitchFamily="34" charset="0"/>
                          <a:cs typeface="Arial" panose="020B0604020202020204" pitchFamily="34" charset="0"/>
                        </a:rPr>
                        <a:t>October 23, 2020,</a:t>
                      </a:r>
                      <a:r>
                        <a:rPr lang="en-US" sz="2600" baseline="0">
                          <a:effectLst/>
                          <a:latin typeface="Arial" panose="020B0604020202020204" pitchFamily="34" charset="0"/>
                          <a:ea typeface="Calibri" panose="020F0502020204030204" pitchFamily="34" charset="0"/>
                          <a:cs typeface="Arial" panose="020B0604020202020204" pitchFamily="34" charset="0"/>
                        </a:rPr>
                        <a:t> before 4</a:t>
                      </a:r>
                      <a:r>
                        <a:rPr lang="en-US" sz="2600">
                          <a:effectLst/>
                          <a:latin typeface="Arial" panose="020B0604020202020204" pitchFamily="34" charset="0"/>
                          <a:ea typeface="Times New Roman" panose="02020603050405020304" pitchFamily="18" charset="0"/>
                          <a:cs typeface="Arial" panose="020B0604020202020204" pitchFamily="34" charset="0"/>
                        </a:rPr>
                        <a:t> p.m. PST</a:t>
                      </a:r>
                      <a:endParaRPr lang="en-US" sz="2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62888">
                <a:tc>
                  <a:txBody>
                    <a:bodyPr/>
                    <a:lstStyle/>
                    <a:p>
                      <a:pPr marL="0" marR="0">
                        <a:lnSpc>
                          <a:spcPct val="100000"/>
                        </a:lnSpc>
                        <a:spcBef>
                          <a:spcPts val="0"/>
                        </a:spcBef>
                        <a:spcAft>
                          <a:spcPts val="1200"/>
                        </a:spcAft>
                      </a:pPr>
                      <a:r>
                        <a:rPr lang="en-US" sz="2600">
                          <a:effectLst/>
                          <a:latin typeface="Arial" panose="020B0604020202020204" pitchFamily="34" charset="0"/>
                          <a:ea typeface="Times New Roman" panose="02020603050405020304" pitchFamily="18" charset="0"/>
                          <a:cs typeface="Arial" panose="020B0604020202020204" pitchFamily="34" charset="0"/>
                        </a:rPr>
                        <a:t>Intent</a:t>
                      </a:r>
                      <a:r>
                        <a:rPr lang="en-US" sz="2600" baseline="0">
                          <a:effectLst/>
                          <a:latin typeface="Arial" panose="020B0604020202020204" pitchFamily="34" charset="0"/>
                          <a:ea typeface="Times New Roman" panose="02020603050405020304" pitchFamily="18" charset="0"/>
                          <a:cs typeface="Arial" panose="020B0604020202020204" pitchFamily="34" charset="0"/>
                        </a:rPr>
                        <a:t> to Award posted</a:t>
                      </a:r>
                      <a:endParaRPr lang="en-US" sz="2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1200"/>
                        </a:spcAft>
                      </a:pPr>
                      <a:r>
                        <a:rPr lang="en-US" sz="2600" dirty="0">
                          <a:effectLst/>
                          <a:latin typeface="Arial" panose="020B0604020202020204" pitchFamily="34" charset="0"/>
                          <a:ea typeface="Calibri" panose="020F0502020204030204" pitchFamily="34" charset="0"/>
                          <a:cs typeface="Arial" panose="020B0604020202020204" pitchFamily="34" charset="0"/>
                        </a:rPr>
                        <a:t>November 6, 2020</a:t>
                      </a:r>
                      <a:endParaRPr lang="en-US"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62888">
                <a:tc>
                  <a:txBody>
                    <a:bodyPr/>
                    <a:lstStyle/>
                    <a:p>
                      <a:pPr marL="0" marR="0">
                        <a:lnSpc>
                          <a:spcPct val="100000"/>
                        </a:lnSpc>
                        <a:spcBef>
                          <a:spcPts val="0"/>
                        </a:spcBef>
                        <a:spcAft>
                          <a:spcPts val="1200"/>
                        </a:spcAft>
                      </a:pPr>
                      <a:r>
                        <a:rPr lang="en-US" sz="2600">
                          <a:effectLst/>
                          <a:latin typeface="Arial" panose="020B0604020202020204" pitchFamily="34" charset="0"/>
                          <a:ea typeface="Times New Roman" panose="02020603050405020304" pitchFamily="18" charset="0"/>
                          <a:cs typeface="Arial" panose="020B0604020202020204" pitchFamily="34" charset="0"/>
                        </a:rPr>
                        <a:t>Last day for Appeals to be received by the CDE</a:t>
                      </a:r>
                      <a:endParaRPr lang="en-US" sz="2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1200"/>
                        </a:spcAft>
                      </a:pPr>
                      <a:r>
                        <a:rPr lang="en-US" sz="2600">
                          <a:effectLst/>
                          <a:latin typeface="Arial" panose="020B0604020202020204" pitchFamily="34" charset="0"/>
                          <a:ea typeface="Calibri" panose="020F0502020204030204" pitchFamily="34" charset="0"/>
                          <a:cs typeface="Arial" panose="020B0604020202020204" pitchFamily="34" charset="0"/>
                        </a:rPr>
                        <a:t>November 13, 2020, before 4 p.m. PST</a:t>
                      </a:r>
                      <a:endParaRPr lang="en-US" sz="2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47753">
                <a:tc>
                  <a:txBody>
                    <a:bodyPr/>
                    <a:lstStyle/>
                    <a:p>
                      <a:pPr marL="0" marR="0">
                        <a:lnSpc>
                          <a:spcPct val="100000"/>
                        </a:lnSpc>
                        <a:spcBef>
                          <a:spcPts val="0"/>
                        </a:spcBef>
                        <a:spcAft>
                          <a:spcPts val="1200"/>
                        </a:spcAft>
                      </a:pPr>
                      <a:r>
                        <a:rPr lang="en-US" sz="2600">
                          <a:effectLst/>
                          <a:latin typeface="Arial" panose="020B0604020202020204" pitchFamily="34" charset="0"/>
                          <a:ea typeface="Calibri" panose="020F0502020204030204" pitchFamily="34" charset="0"/>
                          <a:cs typeface="Arial" panose="020B0604020202020204" pitchFamily="34" charset="0"/>
                        </a:rPr>
                        <a:t>Final Awards</a:t>
                      </a:r>
                      <a:r>
                        <a:rPr lang="en-US" sz="2600" baseline="0">
                          <a:effectLst/>
                          <a:latin typeface="Arial" panose="020B0604020202020204" pitchFamily="34" charset="0"/>
                          <a:ea typeface="Calibri" panose="020F0502020204030204" pitchFamily="34" charset="0"/>
                          <a:cs typeface="Arial" panose="020B0604020202020204" pitchFamily="34" charset="0"/>
                        </a:rPr>
                        <a:t> posted</a:t>
                      </a:r>
                      <a:endParaRPr lang="en-US" sz="2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1200"/>
                        </a:spcAft>
                      </a:pPr>
                      <a:r>
                        <a:rPr lang="en-US" sz="2600" dirty="0">
                          <a:effectLst/>
                          <a:latin typeface="Arial" panose="020B0604020202020204" pitchFamily="34" charset="0"/>
                          <a:ea typeface="Calibri" panose="020F0502020204030204" pitchFamily="34" charset="0"/>
                          <a:cs typeface="Arial" panose="020B0604020202020204" pitchFamily="34" charset="0"/>
                        </a:rPr>
                        <a:t>November 18, 2020</a:t>
                      </a:r>
                      <a:endParaRPr lang="en-US"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47753">
                <a:tc>
                  <a:txBody>
                    <a:bodyPr/>
                    <a:lstStyle/>
                    <a:p>
                      <a:pPr marL="0" marR="0">
                        <a:lnSpc>
                          <a:spcPct val="100000"/>
                        </a:lnSpc>
                        <a:spcBef>
                          <a:spcPts val="0"/>
                        </a:spcBef>
                        <a:spcAft>
                          <a:spcPts val="1200"/>
                        </a:spcAft>
                      </a:pPr>
                      <a:r>
                        <a:rPr lang="en-US" sz="2600">
                          <a:effectLst/>
                          <a:latin typeface="Arial" panose="020B0604020202020204" pitchFamily="34" charset="0"/>
                          <a:ea typeface="Times New Roman" panose="02020603050405020304" pitchFamily="18" charset="0"/>
                          <a:cs typeface="Times New Roman" panose="02020603050405020304" pitchFamily="18" charset="0"/>
                        </a:rPr>
                        <a:t>Project Start Date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1200"/>
                        </a:spcAft>
                      </a:pPr>
                      <a:r>
                        <a:rPr lang="en-US" sz="2600" dirty="0">
                          <a:effectLst/>
                          <a:latin typeface="Arial" panose="020B0604020202020204" pitchFamily="34" charset="0"/>
                          <a:ea typeface="Times New Roman" panose="02020603050405020304" pitchFamily="18" charset="0"/>
                          <a:cs typeface="Times New Roman" panose="02020603050405020304" pitchFamily="18" charset="0"/>
                        </a:rPr>
                        <a:t>December 1, 2020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1673009"/>
                  </a:ext>
                </a:extLst>
              </a:tr>
            </a:tbl>
          </a:graphicData>
        </a:graphic>
      </p:graphicFrame>
      <p:sp>
        <p:nvSpPr>
          <p:cNvPr id="4" name="Slide Number Placeholder 3"/>
          <p:cNvSpPr>
            <a:spLocks noGrp="1"/>
          </p:cNvSpPr>
          <p:nvPr>
            <p:ph type="sldNum" sz="quarter" idx="12"/>
          </p:nvPr>
        </p:nvSpPr>
        <p:spPr/>
        <p:txBody>
          <a:bodyPr/>
          <a:lstStyle/>
          <a:p>
            <a:fld id="{469BC29B-CD14-4172-9B93-F334EF7BA94E}" type="slidenum">
              <a:rPr lang="en-US" smtClean="0"/>
              <a:t>41</a:t>
            </a:fld>
            <a:endParaRPr lang="en-US"/>
          </a:p>
        </p:txBody>
      </p:sp>
    </p:spTree>
    <p:extLst>
      <p:ext uri="{BB962C8B-B14F-4D97-AF65-F5344CB8AC3E}">
        <p14:creationId xmlns:p14="http://schemas.microsoft.com/office/powerpoint/2010/main" val="17140499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46037"/>
            <a:ext cx="9479666" cy="1325563"/>
          </a:xfrm>
        </p:spPr>
        <p:txBody>
          <a:bodyPr>
            <a:normAutofit/>
          </a:bodyPr>
          <a:lstStyle/>
          <a:p>
            <a:r>
              <a:rPr lang="en-US" sz="4000" b="1" dirty="0"/>
              <a:t>Resources</a:t>
            </a:r>
          </a:p>
        </p:txBody>
      </p:sp>
      <p:sp>
        <p:nvSpPr>
          <p:cNvPr id="3" name="Content Placeholder 2"/>
          <p:cNvSpPr>
            <a:spLocks noGrp="1"/>
          </p:cNvSpPr>
          <p:nvPr>
            <p:ph idx="1"/>
          </p:nvPr>
        </p:nvSpPr>
        <p:spPr>
          <a:xfrm>
            <a:off x="1354239" y="1371600"/>
            <a:ext cx="9479666" cy="4805363"/>
          </a:xfrm>
        </p:spPr>
        <p:txBody>
          <a:bodyPr/>
          <a:lstStyle/>
          <a:p>
            <a:pPr marL="0" indent="0">
              <a:lnSpc>
                <a:spcPct val="100000"/>
              </a:lnSpc>
              <a:spcBef>
                <a:spcPts val="0"/>
              </a:spcBef>
              <a:spcAft>
                <a:spcPts val="1200"/>
              </a:spcAft>
              <a:buNone/>
            </a:pPr>
            <a:r>
              <a:rPr lang="en-US" sz="2600" dirty="0"/>
              <a:t>Applicants should be familiar with the following resources that contain further information pertinent to the ELSB:</a:t>
            </a:r>
          </a:p>
          <a:p>
            <a:pPr lvl="0">
              <a:lnSpc>
                <a:spcPct val="100000"/>
              </a:lnSpc>
              <a:spcBef>
                <a:spcPts val="0"/>
              </a:spcBef>
              <a:spcAft>
                <a:spcPts val="1200"/>
              </a:spcAft>
            </a:pPr>
            <a:r>
              <a:rPr lang="en-US" sz="2400" b="1" dirty="0"/>
              <a:t>QPLS </a:t>
            </a:r>
            <a:r>
              <a:rPr lang="en-US" sz="2400" dirty="0"/>
              <a:t>available at </a:t>
            </a:r>
            <a:r>
              <a:rPr lang="en-US" sz="2400" u="sng" dirty="0">
                <a:hlinkClick r:id="rId3" tooltip="QPLS website"/>
              </a:rPr>
              <a:t>https://bit.ly/3jjY56R </a:t>
            </a:r>
            <a:endParaRPr lang="en-US" sz="2400" dirty="0"/>
          </a:p>
          <a:p>
            <a:pPr>
              <a:lnSpc>
                <a:spcPct val="100000"/>
              </a:lnSpc>
              <a:spcBef>
                <a:spcPts val="0"/>
              </a:spcBef>
              <a:spcAft>
                <a:spcPts val="1200"/>
              </a:spcAft>
            </a:pPr>
            <a:r>
              <a:rPr lang="en-US" sz="2400" b="1" dirty="0"/>
              <a:t>SB 98 Authorization of the ELSB Grant </a:t>
            </a:r>
            <a:r>
              <a:rPr lang="en-US" sz="2400" dirty="0"/>
              <a:t>available at </a:t>
            </a:r>
            <a:r>
              <a:rPr lang="en-US" sz="2400" u="sng" dirty="0">
                <a:hlinkClick r:id="rId4" tooltip="SB 98 Authorization"/>
              </a:rPr>
              <a:t>https://bit.ly/3jiYLJA </a:t>
            </a:r>
            <a:endParaRPr lang="en-US" sz="2400" u="sng" dirty="0"/>
          </a:p>
          <a:p>
            <a:pPr>
              <a:lnSpc>
                <a:spcPct val="100000"/>
              </a:lnSpc>
              <a:spcBef>
                <a:spcPts val="0"/>
              </a:spcBef>
              <a:spcAft>
                <a:spcPts val="1200"/>
              </a:spcAft>
            </a:pPr>
            <a:r>
              <a:rPr lang="en-US" sz="2400" b="1" dirty="0"/>
              <a:t>California Statewide </a:t>
            </a:r>
            <a:r>
              <a:rPr lang="en-US" sz="2400" b="1" dirty="0" err="1"/>
              <a:t>SoS</a:t>
            </a:r>
            <a:r>
              <a:rPr lang="en-US" sz="2400" b="1" dirty="0"/>
              <a:t> </a:t>
            </a:r>
            <a:r>
              <a:rPr lang="en-US" sz="2400" dirty="0"/>
              <a:t>available at </a:t>
            </a:r>
            <a:r>
              <a:rPr lang="en-US" sz="2400" u="sng" dirty="0">
                <a:hlinkClick r:id="rId5" tooltip="California Statewide SoS website"/>
              </a:rPr>
              <a:t>https://bit.ly/2S9nRyS </a:t>
            </a:r>
            <a:endParaRPr lang="en-US" sz="2400" dirty="0"/>
          </a:p>
          <a:p>
            <a:pPr lvl="0"/>
            <a:endParaRPr lang="en-US" sz="2400" dirty="0"/>
          </a:p>
        </p:txBody>
      </p:sp>
      <p:sp>
        <p:nvSpPr>
          <p:cNvPr id="5" name="Slide Number Placeholder 4"/>
          <p:cNvSpPr>
            <a:spLocks noGrp="1"/>
          </p:cNvSpPr>
          <p:nvPr>
            <p:ph type="sldNum" sz="quarter" idx="12"/>
          </p:nvPr>
        </p:nvSpPr>
        <p:spPr/>
        <p:txBody>
          <a:bodyPr/>
          <a:lstStyle/>
          <a:p>
            <a:fld id="{469BC29B-CD14-4172-9B93-F334EF7BA94E}" type="slidenum">
              <a:rPr lang="en-US" smtClean="0"/>
              <a:t>42</a:t>
            </a:fld>
            <a:endParaRPr lang="en-US"/>
          </a:p>
        </p:txBody>
      </p:sp>
    </p:spTree>
    <p:extLst>
      <p:ext uri="{BB962C8B-B14F-4D97-AF65-F5344CB8AC3E}">
        <p14:creationId xmlns:p14="http://schemas.microsoft.com/office/powerpoint/2010/main" val="3173017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363" y="2464904"/>
            <a:ext cx="10515600" cy="1123536"/>
          </a:xfrm>
        </p:spPr>
        <p:txBody>
          <a:bodyPr/>
          <a:lstStyle/>
          <a:p>
            <a:r>
              <a:rPr lang="en-US"/>
              <a:t>Questions?</a:t>
            </a:r>
          </a:p>
        </p:txBody>
      </p:sp>
      <p:sp>
        <p:nvSpPr>
          <p:cNvPr id="4" name="Slide Number Placeholder 3"/>
          <p:cNvSpPr>
            <a:spLocks noGrp="1"/>
          </p:cNvSpPr>
          <p:nvPr>
            <p:ph type="sldNum" sz="quarter" idx="12"/>
          </p:nvPr>
        </p:nvSpPr>
        <p:spPr/>
        <p:txBody>
          <a:bodyPr/>
          <a:lstStyle/>
          <a:p>
            <a:fld id="{469BC29B-CD14-4172-9B93-F334EF7BA94E}" type="slidenum">
              <a:rPr lang="en-US" smtClean="0"/>
              <a:t>43</a:t>
            </a:fld>
            <a:endParaRPr lang="en-US"/>
          </a:p>
        </p:txBody>
      </p:sp>
    </p:spTree>
    <p:extLst>
      <p:ext uri="{BB962C8B-B14F-4D97-AF65-F5344CB8AC3E}">
        <p14:creationId xmlns:p14="http://schemas.microsoft.com/office/powerpoint/2010/main" val="5503807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365125"/>
            <a:ext cx="9479666" cy="1357349"/>
          </a:xfrm>
        </p:spPr>
        <p:txBody>
          <a:bodyPr>
            <a:normAutofit/>
          </a:bodyPr>
          <a:lstStyle/>
          <a:p>
            <a:r>
              <a:rPr lang="en-US"/>
              <a:t>Contact Information</a:t>
            </a:r>
          </a:p>
        </p:txBody>
      </p:sp>
      <p:sp>
        <p:nvSpPr>
          <p:cNvPr id="3" name="Content Placeholder 2"/>
          <p:cNvSpPr>
            <a:spLocks noGrp="1"/>
          </p:cNvSpPr>
          <p:nvPr>
            <p:ph idx="1"/>
          </p:nvPr>
        </p:nvSpPr>
        <p:spPr>
          <a:xfrm>
            <a:off x="1543272" y="1722474"/>
            <a:ext cx="9101600" cy="4274289"/>
          </a:xfrm>
        </p:spPr>
        <p:txBody>
          <a:bodyPr/>
          <a:lstStyle/>
          <a:p>
            <a:pPr marL="0" indent="0" algn="ctr">
              <a:lnSpc>
                <a:spcPct val="100000"/>
              </a:lnSpc>
              <a:spcBef>
                <a:spcPts val="0"/>
              </a:spcBef>
              <a:spcAft>
                <a:spcPts val="3000"/>
              </a:spcAft>
              <a:buNone/>
            </a:pPr>
            <a:r>
              <a:rPr lang="en-US" b="1" dirty="0"/>
              <a:t>For additional information, contact:</a:t>
            </a:r>
            <a:endParaRPr lang="en-US" sz="2400" dirty="0"/>
          </a:p>
          <a:p>
            <a:pPr marL="0" indent="0" algn="ctr">
              <a:lnSpc>
                <a:spcPct val="100000"/>
              </a:lnSpc>
              <a:spcBef>
                <a:spcPts val="0"/>
              </a:spcBef>
              <a:spcAft>
                <a:spcPts val="1200"/>
              </a:spcAft>
              <a:buNone/>
            </a:pPr>
            <a:r>
              <a:rPr lang="en-US" sz="2400" dirty="0"/>
              <a:t>Email: </a:t>
            </a:r>
            <a:r>
              <a:rPr lang="en-US" sz="2400" u="sng" dirty="0">
                <a:hlinkClick r:id="rId3"/>
              </a:rPr>
              <a:t>ELSBgrant@cde.ca.gov</a:t>
            </a:r>
            <a:endParaRPr lang="en-US" sz="2400" u="sng" dirty="0"/>
          </a:p>
        </p:txBody>
      </p:sp>
      <p:sp>
        <p:nvSpPr>
          <p:cNvPr id="5" name="Slide Number Placeholder 4"/>
          <p:cNvSpPr>
            <a:spLocks noGrp="1"/>
          </p:cNvSpPr>
          <p:nvPr>
            <p:ph type="sldNum" sz="quarter" idx="12"/>
          </p:nvPr>
        </p:nvSpPr>
        <p:spPr/>
        <p:txBody>
          <a:bodyPr/>
          <a:lstStyle/>
          <a:p>
            <a:fld id="{469BC29B-CD14-4172-9B93-F334EF7BA94E}" type="slidenum">
              <a:rPr lang="en-US" smtClean="0"/>
              <a:t>44</a:t>
            </a:fld>
            <a:endParaRPr lang="en-US"/>
          </a:p>
        </p:txBody>
      </p:sp>
    </p:spTree>
    <p:extLst>
      <p:ext uri="{BB962C8B-B14F-4D97-AF65-F5344CB8AC3E}">
        <p14:creationId xmlns:p14="http://schemas.microsoft.com/office/powerpoint/2010/main" val="3775136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Early Literacy Support Block Grant: </a:t>
            </a:r>
            <a:br>
              <a:rPr lang="en-US" sz="4000" b="1" dirty="0"/>
            </a:br>
            <a:r>
              <a:rPr lang="en-US" sz="4000" b="1" dirty="0"/>
              <a:t>Local Educational Agencies</a:t>
            </a:r>
          </a:p>
        </p:txBody>
      </p:sp>
      <p:sp>
        <p:nvSpPr>
          <p:cNvPr id="3" name="Content Placeholder 2"/>
          <p:cNvSpPr>
            <a:spLocks noGrp="1"/>
          </p:cNvSpPr>
          <p:nvPr>
            <p:ph idx="1"/>
          </p:nvPr>
        </p:nvSpPr>
        <p:spPr/>
        <p:txBody>
          <a:bodyPr/>
          <a:lstStyle/>
          <a:p>
            <a:pPr>
              <a:spcAft>
                <a:spcPts val="1200"/>
              </a:spcAft>
            </a:pPr>
            <a:r>
              <a:rPr lang="en-US" dirty="0"/>
              <a:t>Senate Bill 98 provides $50 million to fund eligible local educational agencies (LEAs) to improve early literacy using a variety of strategies, programs, and/or services. </a:t>
            </a:r>
          </a:p>
          <a:p>
            <a:r>
              <a:rPr lang="en-US" dirty="0"/>
              <a:t>Identified LEAs are the 75 schools with the highest percentage of students in grade three scoring at level 1 on the 2018 and 2019 English Language Arts summative assessment. </a:t>
            </a:r>
          </a:p>
          <a:p>
            <a:r>
              <a:rPr lang="en-US" dirty="0"/>
              <a:t>LEA grantees have already been identified and are posted on the ELSB grant web page. </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469BC29B-CD14-4172-9B93-F334EF7BA94E}" type="slidenum">
              <a:rPr lang="en-US" smtClean="0"/>
              <a:t>5</a:t>
            </a:fld>
            <a:endParaRPr lang="en-US"/>
          </a:p>
        </p:txBody>
      </p:sp>
    </p:spTree>
    <p:extLst>
      <p:ext uri="{BB962C8B-B14F-4D97-AF65-F5344CB8AC3E}">
        <p14:creationId xmlns:p14="http://schemas.microsoft.com/office/powerpoint/2010/main" val="1113704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Early Literacy Support Block Grant</a:t>
            </a:r>
          </a:p>
        </p:txBody>
      </p:sp>
      <p:sp>
        <p:nvSpPr>
          <p:cNvPr id="3" name="Content Placeholder 2"/>
          <p:cNvSpPr>
            <a:spLocks noGrp="1"/>
          </p:cNvSpPr>
          <p:nvPr>
            <p:ph idx="1"/>
          </p:nvPr>
        </p:nvSpPr>
        <p:spPr>
          <a:xfrm>
            <a:off x="1354239" y="1532834"/>
            <a:ext cx="9479666" cy="4153591"/>
          </a:xfrm>
        </p:spPr>
        <p:txBody>
          <a:bodyPr/>
          <a:lstStyle/>
          <a:p>
            <a:pPr marL="0" indent="0">
              <a:lnSpc>
                <a:spcPct val="100000"/>
              </a:lnSpc>
              <a:spcBef>
                <a:spcPts val="1200"/>
              </a:spcBef>
              <a:spcAft>
                <a:spcPts val="1200"/>
              </a:spcAft>
              <a:buNone/>
            </a:pPr>
            <a:r>
              <a:rPr lang="en-US" sz="2400" dirty="0"/>
              <a:t>Section 114 of SB 98 (Education Omnibus Trailer Bill of 2020) appropriates $3 million from the General Fund to establish an expert lead in literacy within the Statewide System of Support (</a:t>
            </a:r>
            <a:r>
              <a:rPr lang="en-US" sz="2400" dirty="0" err="1"/>
              <a:t>SoS</a:t>
            </a:r>
            <a:r>
              <a:rPr lang="en-US" sz="2400" dirty="0"/>
              <a:t>). The expert lead in literacy will be a county office of education (COE), selected by the CDE, in partnership with the California Collaborative for Educational Excellence (CCEE).</a:t>
            </a:r>
          </a:p>
          <a:p>
            <a:pPr marL="457200">
              <a:lnSpc>
                <a:spcPct val="100000"/>
              </a:lnSpc>
              <a:spcBef>
                <a:spcPts val="1200"/>
              </a:spcBef>
              <a:spcAft>
                <a:spcPts val="1200"/>
              </a:spcAft>
            </a:pPr>
            <a:r>
              <a:rPr lang="en-US" sz="2400" dirty="0"/>
              <a:t>The expert lead in literacy will support grantees to build statewide professional learning (PL) networks and provide technical assistance to increase statewide capacity in implementing effective literacy instruction.</a:t>
            </a:r>
          </a:p>
        </p:txBody>
      </p:sp>
      <p:sp>
        <p:nvSpPr>
          <p:cNvPr id="5" name="Slide Number Placeholder 4"/>
          <p:cNvSpPr>
            <a:spLocks noGrp="1"/>
          </p:cNvSpPr>
          <p:nvPr>
            <p:ph type="sldNum" sz="quarter" idx="12"/>
          </p:nvPr>
        </p:nvSpPr>
        <p:spPr/>
        <p:txBody>
          <a:bodyPr/>
          <a:lstStyle/>
          <a:p>
            <a:fld id="{469BC29B-CD14-4172-9B93-F334EF7BA94E}" type="slidenum">
              <a:rPr lang="en-US" smtClean="0"/>
              <a:t>6</a:t>
            </a:fld>
            <a:endParaRPr lang="en-US"/>
          </a:p>
        </p:txBody>
      </p:sp>
    </p:spTree>
    <p:extLst>
      <p:ext uri="{BB962C8B-B14F-4D97-AF65-F5344CB8AC3E}">
        <p14:creationId xmlns:p14="http://schemas.microsoft.com/office/powerpoint/2010/main" val="3793028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D1C77-7B04-4160-98DC-2843BFC6CDC0}"/>
              </a:ext>
            </a:extLst>
          </p:cNvPr>
          <p:cNvSpPr>
            <a:spLocks noGrp="1"/>
          </p:cNvSpPr>
          <p:nvPr>
            <p:ph type="title"/>
          </p:nvPr>
        </p:nvSpPr>
        <p:spPr/>
        <p:txBody>
          <a:bodyPr>
            <a:normAutofit/>
          </a:bodyPr>
          <a:lstStyle/>
          <a:p>
            <a:r>
              <a:rPr lang="en-US" sz="4000" b="1" dirty="0"/>
              <a:t>Early Literacy Support Block Grant: </a:t>
            </a:r>
            <a:br>
              <a:rPr lang="en-US" sz="4000" b="1" dirty="0"/>
            </a:br>
            <a:r>
              <a:rPr lang="en-US" sz="4000" b="1" dirty="0"/>
              <a:t>Local Educational Agencies </a:t>
            </a:r>
          </a:p>
        </p:txBody>
      </p:sp>
      <p:sp>
        <p:nvSpPr>
          <p:cNvPr id="3" name="Content Placeholder 2">
            <a:extLst>
              <a:ext uri="{FF2B5EF4-FFF2-40B4-BE49-F238E27FC236}">
                <a16:creationId xmlns:a16="http://schemas.microsoft.com/office/drawing/2014/main" id="{BBF57223-9420-4801-A509-124165451B94}"/>
              </a:ext>
            </a:extLst>
          </p:cNvPr>
          <p:cNvSpPr>
            <a:spLocks noGrp="1"/>
          </p:cNvSpPr>
          <p:nvPr>
            <p:ph idx="1"/>
          </p:nvPr>
        </p:nvSpPr>
        <p:spPr>
          <a:xfrm>
            <a:off x="1544319" y="1690688"/>
            <a:ext cx="9809481" cy="4351338"/>
          </a:xfrm>
        </p:spPr>
        <p:txBody>
          <a:bodyPr/>
          <a:lstStyle/>
          <a:p>
            <a:pPr marL="0" indent="0">
              <a:buNone/>
            </a:pPr>
            <a:r>
              <a:rPr lang="en-US" sz="2600" dirty="0"/>
              <a:t>The expert lead in literacy will support LEA grantees by providing help with:</a:t>
            </a:r>
          </a:p>
          <a:p>
            <a:pPr marL="457200"/>
            <a:r>
              <a:rPr lang="en-US" sz="2400" dirty="0"/>
              <a:t>Culturally-responsive curriculum and instruction</a:t>
            </a:r>
          </a:p>
          <a:p>
            <a:pPr marL="457200"/>
            <a:r>
              <a:rPr lang="en-US" sz="2400" dirty="0"/>
              <a:t>Evidence-based PL pertaining to the implementation of the English Language Arts/English Language Development Framework (ELA/ELD Framework)</a:t>
            </a:r>
          </a:p>
          <a:p>
            <a:pPr marL="457200"/>
            <a:r>
              <a:rPr lang="en-US" sz="2400" dirty="0"/>
              <a:t>Expanded learning programs</a:t>
            </a:r>
          </a:p>
          <a:p>
            <a:pPr marL="457200"/>
            <a:r>
              <a:rPr lang="en-US" sz="2400" dirty="0"/>
              <a:t>Research-based social and emotional learning approaches</a:t>
            </a:r>
          </a:p>
          <a:p>
            <a:pPr marL="457200"/>
            <a:r>
              <a:rPr lang="en-US" sz="2400" dirty="0"/>
              <a:t>Multi-tiered Systems of Support</a:t>
            </a:r>
          </a:p>
          <a:p>
            <a:pPr marL="457200"/>
            <a:r>
              <a:rPr lang="en-US" sz="2400" dirty="0"/>
              <a:t>Parent/guardian and community engagement</a:t>
            </a:r>
          </a:p>
        </p:txBody>
      </p:sp>
      <p:sp>
        <p:nvSpPr>
          <p:cNvPr id="4" name="Slide Number Placeholder 3">
            <a:extLst>
              <a:ext uri="{FF2B5EF4-FFF2-40B4-BE49-F238E27FC236}">
                <a16:creationId xmlns:a16="http://schemas.microsoft.com/office/drawing/2014/main" id="{4FCA60E1-8673-4B84-8E8E-81791E04A096}"/>
              </a:ext>
            </a:extLst>
          </p:cNvPr>
          <p:cNvSpPr>
            <a:spLocks noGrp="1"/>
          </p:cNvSpPr>
          <p:nvPr>
            <p:ph type="sldNum" sz="quarter" idx="12"/>
          </p:nvPr>
        </p:nvSpPr>
        <p:spPr/>
        <p:txBody>
          <a:bodyPr/>
          <a:lstStyle/>
          <a:p>
            <a:fld id="{469BC29B-CD14-4172-9B93-F334EF7BA94E}" type="slidenum">
              <a:rPr lang="en-US" smtClean="0"/>
              <a:t>7</a:t>
            </a:fld>
            <a:endParaRPr lang="en-US"/>
          </a:p>
        </p:txBody>
      </p:sp>
    </p:spTree>
    <p:extLst>
      <p:ext uri="{BB962C8B-B14F-4D97-AF65-F5344CB8AC3E}">
        <p14:creationId xmlns:p14="http://schemas.microsoft.com/office/powerpoint/2010/main" val="2545438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Early Literacy Support Block Grant: Expert Lead in Literacy Qualifications</a:t>
            </a:r>
          </a:p>
        </p:txBody>
      </p:sp>
      <p:sp>
        <p:nvSpPr>
          <p:cNvPr id="3" name="Content Placeholder 2"/>
          <p:cNvSpPr>
            <a:spLocks noGrp="1"/>
          </p:cNvSpPr>
          <p:nvPr>
            <p:ph idx="1"/>
          </p:nvPr>
        </p:nvSpPr>
        <p:spPr>
          <a:xfrm>
            <a:off x="1612145" y="1928191"/>
            <a:ext cx="9479666" cy="4293704"/>
          </a:xfrm>
        </p:spPr>
        <p:txBody>
          <a:bodyPr/>
          <a:lstStyle/>
          <a:p>
            <a:pPr>
              <a:lnSpc>
                <a:spcPct val="100000"/>
              </a:lnSpc>
              <a:spcBef>
                <a:spcPts val="0"/>
              </a:spcBef>
              <a:spcAft>
                <a:spcPts val="1200"/>
              </a:spcAft>
            </a:pPr>
            <a:r>
              <a:rPr lang="en-US" sz="2600" dirty="0"/>
              <a:t>Demonstrate abilities and expertise developing, implementing, and supporting other LEAs and their schools with literacy instruction and support programs, particularly focused on literacy in early grades (kindergarten, which includes transitional kindergarten, and grades one through three)</a:t>
            </a:r>
          </a:p>
          <a:p>
            <a:pPr>
              <a:lnSpc>
                <a:spcPct val="100000"/>
              </a:lnSpc>
              <a:spcBef>
                <a:spcPts val="0"/>
              </a:spcBef>
              <a:spcAft>
                <a:spcPts val="1200"/>
              </a:spcAft>
            </a:pPr>
            <a:r>
              <a:rPr lang="en-US" sz="2600" dirty="0"/>
              <a:t>Demonstrate expertise in the four categories of programs and services specified in SB 98, Section 113(e): access to high-quality literacy teaching, support for literacy learning, pupil supports, and family and community supports</a:t>
            </a:r>
            <a:endParaRPr lang="en-US" dirty="0"/>
          </a:p>
          <a:p>
            <a:endParaRPr lang="en-US" dirty="0"/>
          </a:p>
        </p:txBody>
      </p:sp>
      <p:sp>
        <p:nvSpPr>
          <p:cNvPr id="5" name="Slide Number Placeholder 4"/>
          <p:cNvSpPr>
            <a:spLocks noGrp="1"/>
          </p:cNvSpPr>
          <p:nvPr>
            <p:ph type="sldNum" sz="quarter" idx="12"/>
          </p:nvPr>
        </p:nvSpPr>
        <p:spPr/>
        <p:txBody>
          <a:bodyPr/>
          <a:lstStyle/>
          <a:p>
            <a:fld id="{469BC29B-CD14-4172-9B93-F334EF7BA94E}" type="slidenum">
              <a:rPr lang="en-US" smtClean="0"/>
              <a:t>8</a:t>
            </a:fld>
            <a:endParaRPr lang="en-US"/>
          </a:p>
        </p:txBody>
      </p:sp>
    </p:spTree>
    <p:extLst>
      <p:ext uri="{BB962C8B-B14F-4D97-AF65-F5344CB8AC3E}">
        <p14:creationId xmlns:p14="http://schemas.microsoft.com/office/powerpoint/2010/main" val="3091105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t>Early Literacy Support Block Grant: Expert Lead in Literacy Key Responsibilities</a:t>
            </a:r>
          </a:p>
        </p:txBody>
      </p:sp>
      <p:sp>
        <p:nvSpPr>
          <p:cNvPr id="3" name="Content Placeholder 2"/>
          <p:cNvSpPr>
            <a:spLocks noGrp="1"/>
          </p:cNvSpPr>
          <p:nvPr>
            <p:ph idx="1"/>
          </p:nvPr>
        </p:nvSpPr>
        <p:spPr>
          <a:xfrm>
            <a:off x="1206055" y="1690688"/>
            <a:ext cx="9980105" cy="4293704"/>
          </a:xfrm>
        </p:spPr>
        <p:txBody>
          <a:bodyPr/>
          <a:lstStyle/>
          <a:p>
            <a:pPr>
              <a:lnSpc>
                <a:spcPct val="100000"/>
              </a:lnSpc>
              <a:spcBef>
                <a:spcPts val="0"/>
              </a:spcBef>
              <a:spcAft>
                <a:spcPts val="1200"/>
              </a:spcAft>
            </a:pPr>
            <a:r>
              <a:rPr lang="en-US" sz="2600" dirty="0"/>
              <a:t>Assist LEAs with eligible schools with the development of root cause analyses, needs assessments, and local literacy plans </a:t>
            </a:r>
          </a:p>
          <a:p>
            <a:pPr>
              <a:lnSpc>
                <a:spcPct val="100000"/>
              </a:lnSpc>
              <a:spcBef>
                <a:spcPts val="0"/>
              </a:spcBef>
              <a:spcAft>
                <a:spcPts val="1200"/>
              </a:spcAft>
            </a:pPr>
            <a:r>
              <a:rPr lang="en-US" sz="2600" dirty="0"/>
              <a:t>Assist LEAs with eligible schools, and the COEs that work with those LEAs, build capacity around literacy instruction and support programs</a:t>
            </a:r>
          </a:p>
          <a:p>
            <a:pPr>
              <a:lnSpc>
                <a:spcPct val="100000"/>
              </a:lnSpc>
              <a:spcBef>
                <a:spcPts val="0"/>
              </a:spcBef>
              <a:spcAft>
                <a:spcPts val="1200"/>
              </a:spcAft>
            </a:pPr>
            <a:r>
              <a:rPr lang="en-US" sz="2600" dirty="0"/>
              <a:t>As part of the </a:t>
            </a:r>
            <a:r>
              <a:rPr lang="en-US" sz="2600" dirty="0" err="1"/>
              <a:t>SoS</a:t>
            </a:r>
            <a:r>
              <a:rPr lang="en-US" sz="2600" dirty="0"/>
              <a:t>, and in coordination with the CDE and the CCEE, create PL networks to help build statewide capacity among LEAs in implementing effective literacy instruction and support programs at their schools</a:t>
            </a:r>
          </a:p>
        </p:txBody>
      </p:sp>
      <p:sp>
        <p:nvSpPr>
          <p:cNvPr id="5" name="Slide Number Placeholder 4"/>
          <p:cNvSpPr>
            <a:spLocks noGrp="1"/>
          </p:cNvSpPr>
          <p:nvPr>
            <p:ph type="sldNum" sz="quarter" idx="12"/>
          </p:nvPr>
        </p:nvSpPr>
        <p:spPr/>
        <p:txBody>
          <a:bodyPr/>
          <a:lstStyle/>
          <a:p>
            <a:fld id="{469BC29B-CD14-4172-9B93-F334EF7BA94E}" type="slidenum">
              <a:rPr lang="en-US" smtClean="0"/>
              <a:t>9</a:t>
            </a:fld>
            <a:endParaRPr lang="en-US"/>
          </a:p>
        </p:txBody>
      </p:sp>
    </p:spTree>
    <p:extLst>
      <p:ext uri="{BB962C8B-B14F-4D97-AF65-F5344CB8AC3E}">
        <p14:creationId xmlns:p14="http://schemas.microsoft.com/office/powerpoint/2010/main" val="2400973994"/>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739A28"/>
      </a:dk2>
      <a:lt2>
        <a:srgbClr val="E2DFCC"/>
      </a:lt2>
      <a:accent1>
        <a:srgbClr val="99CB38"/>
      </a:accent1>
      <a:accent2>
        <a:srgbClr val="63A537"/>
      </a:accent2>
      <a:accent3>
        <a:srgbClr val="37A76F"/>
      </a:accent3>
      <a:accent4>
        <a:srgbClr val="44C1A3"/>
      </a:accent4>
      <a:accent5>
        <a:srgbClr val="4EB3CF"/>
      </a:accent5>
      <a:accent6>
        <a:srgbClr val="51C3F9"/>
      </a:accent6>
      <a:hlink>
        <a:srgbClr val="0000FF"/>
      </a:hlink>
      <a:folHlink>
        <a:srgbClr val="7030A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AA84709EA23284CAA391E0C4B2B831D" ma:contentTypeVersion="4" ma:contentTypeDescription="Create a new document." ma:contentTypeScope="" ma:versionID="dd762092b63d43c04ef0ea4a493b1a6d">
  <xsd:schema xmlns:xsd="http://www.w3.org/2001/XMLSchema" xmlns:xs="http://www.w3.org/2001/XMLSchema" xmlns:p="http://schemas.microsoft.com/office/2006/metadata/properties" xmlns:ns2="71ffa928-4a0e-4b67-b2bd-4c002b649a72" targetNamespace="http://schemas.microsoft.com/office/2006/metadata/properties" ma:root="true" ma:fieldsID="95214a42ec9e91cd03f8b8e3013ddcbb" ns2:_="">
    <xsd:import namespace="71ffa928-4a0e-4b67-b2bd-4c002b649a7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ffa928-4a0e-4b67-b2bd-4c002b649a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50C41C7-0391-411B-BA21-B1B70916C58E}">
  <ds:schemaRefs>
    <ds:schemaRef ds:uri="http://schemas.microsoft.com/sharepoint/v3/contenttype/forms"/>
  </ds:schemaRefs>
</ds:datastoreItem>
</file>

<file path=customXml/itemProps2.xml><?xml version="1.0" encoding="utf-8"?>
<ds:datastoreItem xmlns:ds="http://schemas.openxmlformats.org/officeDocument/2006/customXml" ds:itemID="{6865A81A-8BF9-46D3-B24B-D26773258906}">
  <ds:schemaRefs>
    <ds:schemaRef ds:uri="http://purl.org/dc/elements/1.1/"/>
    <ds:schemaRef ds:uri="http://schemas.microsoft.com/office/2006/metadata/properties"/>
    <ds:schemaRef ds:uri="http://schemas.microsoft.com/office/2006/documentManagement/types"/>
    <ds:schemaRef ds:uri="http://purl.org/dc/terms/"/>
    <ds:schemaRef ds:uri="71ffa928-4a0e-4b67-b2bd-4c002b649a72"/>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98E5F1C-9B6E-4446-99A4-E44E675F1757}">
  <ds:schemaRefs>
    <ds:schemaRef ds:uri="71ffa928-4a0e-4b67-b2bd-4c002b649a7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7350</TotalTime>
  <Words>6343</Words>
  <Application>Microsoft Office PowerPoint</Application>
  <PresentationFormat>Widescreen</PresentationFormat>
  <Paragraphs>615</Paragraphs>
  <Slides>44</Slides>
  <Notes>44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44</vt:i4>
      </vt:variant>
    </vt:vector>
  </HeadingPairs>
  <TitlesOfParts>
    <vt:vector size="52" baseType="lpstr">
      <vt:lpstr>Arial</vt:lpstr>
      <vt:lpstr>Calibri</vt:lpstr>
      <vt:lpstr>Century Gothic</vt:lpstr>
      <vt:lpstr>Helvetica Neue</vt:lpstr>
      <vt:lpstr>Symbol</vt:lpstr>
      <vt:lpstr>Times New Roman</vt:lpstr>
      <vt:lpstr>Wingdings</vt:lpstr>
      <vt:lpstr>Office Theme</vt:lpstr>
      <vt:lpstr>Early Literacy Support Block Grant Request for Applications: Expert Lead in Literacy</vt:lpstr>
      <vt:lpstr>Welcome (1)</vt:lpstr>
      <vt:lpstr>Welcome (2)</vt:lpstr>
      <vt:lpstr>Housekeeping</vt:lpstr>
      <vt:lpstr>Early Literacy Support Block Grant:  Local Educational Agencies</vt:lpstr>
      <vt:lpstr>Early Literacy Support Block Grant</vt:lpstr>
      <vt:lpstr>Early Literacy Support Block Grant:  Local Educational Agencies </vt:lpstr>
      <vt:lpstr>Early Literacy Support Block Grant: Expert Lead in Literacy Qualifications</vt:lpstr>
      <vt:lpstr>Early Literacy Support Block Grant: Expert Lead in Literacy Key Responsibilities</vt:lpstr>
      <vt:lpstr>Grant Funding and Duration</vt:lpstr>
      <vt:lpstr>Grant Eligibility</vt:lpstr>
      <vt:lpstr>Grantee Requirements (1)</vt:lpstr>
      <vt:lpstr>Grantee Requirements (2)</vt:lpstr>
      <vt:lpstr>Category One:  Access to high-quality literacy teaching</vt:lpstr>
      <vt:lpstr>Category Two:  Support for literacy learning</vt:lpstr>
      <vt:lpstr>Category Three: Pupil supports</vt:lpstr>
      <vt:lpstr>Category Four:  Family and community supports</vt:lpstr>
      <vt:lpstr>Allowable Costs</vt:lpstr>
      <vt:lpstr>Non-Allowable Costs</vt:lpstr>
      <vt:lpstr>Reporting Requirements (1)</vt:lpstr>
      <vt:lpstr>Reporting Requirements (2)</vt:lpstr>
      <vt:lpstr>Reporting Requirements (3)</vt:lpstr>
      <vt:lpstr>Requirements of the Expert Lead in Literacy Application</vt:lpstr>
      <vt:lpstr>Submission Requirements</vt:lpstr>
      <vt:lpstr>Saving Responses</vt:lpstr>
      <vt:lpstr>Completing the Application Narrative</vt:lpstr>
      <vt:lpstr>Application Narrative</vt:lpstr>
      <vt:lpstr>Completing the Application Budget</vt:lpstr>
      <vt:lpstr>Application Budget</vt:lpstr>
      <vt:lpstr>Activities, Timeline, and Responsible Parties</vt:lpstr>
      <vt:lpstr>Letters of Commitment—Optional </vt:lpstr>
      <vt:lpstr>Upload Instructions (1)</vt:lpstr>
      <vt:lpstr>Upload Instructions (2)</vt:lpstr>
      <vt:lpstr>Review Process</vt:lpstr>
      <vt:lpstr>Application Maximum Point Values—Part 1</vt:lpstr>
      <vt:lpstr>Application Maximum Point Values—Part 2 (1)</vt:lpstr>
      <vt:lpstr>Application Maximum Point Values—Part 2 (2)</vt:lpstr>
      <vt:lpstr>Application Maximum Point Values—Part 3</vt:lpstr>
      <vt:lpstr>Application Maximum Point Values—Part 4</vt:lpstr>
      <vt:lpstr>Application Maximum Point Values—Part 5</vt:lpstr>
      <vt:lpstr>Application Timeline</vt:lpstr>
      <vt:lpstr>Resources</vt:lpstr>
      <vt:lpstr>Questions?</vt:lpstr>
      <vt:lpstr>Contact Information</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RFA-20: ELSB Grant Webinar (CA Dept of Education)</dc:title>
  <dc:subject>Early Literacy Support Block Grant Request for Applications: Expert Lead in Literacy </dc:subject>
  <dc:creator>CDE</dc:creator>
  <cp:lastModifiedBy>Havana Cheng</cp:lastModifiedBy>
  <cp:revision>52</cp:revision>
  <cp:lastPrinted>2020-10-05T17:35:56Z</cp:lastPrinted>
  <dcterms:created xsi:type="dcterms:W3CDTF">2017-11-09T22:09:16Z</dcterms:created>
  <dcterms:modified xsi:type="dcterms:W3CDTF">2024-03-13T20:38:11Z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0x0101001AA84709EA23284CAA391E0C4B2B831D</vt:lpwstr>
  </property>
</Properties>
</file>