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3"/>
  </p:notesMasterIdLst>
  <p:sldIdLst>
    <p:sldId id="257" r:id="rId5"/>
    <p:sldId id="258" r:id="rId6"/>
    <p:sldId id="689" r:id="rId7"/>
    <p:sldId id="690" r:id="rId8"/>
    <p:sldId id="286" r:id="rId9"/>
    <p:sldId id="287" r:id="rId10"/>
    <p:sldId id="693" r:id="rId11"/>
    <p:sldId id="753" r:id="rId12"/>
    <p:sldId id="282" r:id="rId13"/>
    <p:sldId id="283" r:id="rId14"/>
    <p:sldId id="291" r:id="rId15"/>
    <p:sldId id="694" r:id="rId16"/>
    <p:sldId id="695" r:id="rId17"/>
    <p:sldId id="754" r:id="rId18"/>
    <p:sldId id="697" r:id="rId19"/>
    <p:sldId id="284" r:id="rId20"/>
    <p:sldId id="288" r:id="rId21"/>
    <p:sldId id="285" r:id="rId22"/>
    <p:sldId id="289" r:id="rId23"/>
    <p:sldId id="692" r:id="rId24"/>
    <p:sldId id="292" r:id="rId25"/>
    <p:sldId id="700" r:id="rId26"/>
    <p:sldId id="701" r:id="rId27"/>
    <p:sldId id="746" r:id="rId28"/>
    <p:sldId id="702" r:id="rId29"/>
    <p:sldId id="755" r:id="rId30"/>
    <p:sldId id="698" r:id="rId31"/>
    <p:sldId id="756" r:id="rId32"/>
    <p:sldId id="699" r:id="rId33"/>
    <p:sldId id="703" r:id="rId34"/>
    <p:sldId id="704" r:id="rId35"/>
    <p:sldId id="705" r:id="rId36"/>
    <p:sldId id="706" r:id="rId37"/>
    <p:sldId id="707" r:id="rId38"/>
    <p:sldId id="764" r:id="rId39"/>
    <p:sldId id="708" r:id="rId40"/>
    <p:sldId id="714" r:id="rId41"/>
    <p:sldId id="757" r:id="rId42"/>
    <p:sldId id="715" r:id="rId43"/>
    <p:sldId id="758" r:id="rId44"/>
    <p:sldId id="709" r:id="rId45"/>
    <p:sldId id="716" r:id="rId46"/>
    <p:sldId id="717" r:id="rId47"/>
    <p:sldId id="718" r:id="rId48"/>
    <p:sldId id="719" r:id="rId49"/>
    <p:sldId id="720" r:id="rId50"/>
    <p:sldId id="759" r:id="rId51"/>
    <p:sldId id="760" r:id="rId52"/>
    <p:sldId id="721" r:id="rId53"/>
    <p:sldId id="722" r:id="rId54"/>
    <p:sldId id="710" r:id="rId55"/>
    <p:sldId id="723" r:id="rId56"/>
    <p:sldId id="761" r:id="rId57"/>
    <p:sldId id="724" r:id="rId58"/>
    <p:sldId id="726" r:id="rId59"/>
    <p:sldId id="711" r:id="rId60"/>
    <p:sldId id="727" r:id="rId61"/>
    <p:sldId id="728" r:id="rId62"/>
    <p:sldId id="729" r:id="rId63"/>
    <p:sldId id="730" r:id="rId64"/>
    <p:sldId id="731" r:id="rId65"/>
    <p:sldId id="712" r:id="rId66"/>
    <p:sldId id="732" r:id="rId67"/>
    <p:sldId id="733" r:id="rId68"/>
    <p:sldId id="734" r:id="rId69"/>
    <p:sldId id="735" r:id="rId70"/>
    <p:sldId id="713" r:id="rId71"/>
    <p:sldId id="736" r:id="rId72"/>
    <p:sldId id="737" r:id="rId73"/>
    <p:sldId id="738" r:id="rId74"/>
    <p:sldId id="739" r:id="rId75"/>
    <p:sldId id="740" r:id="rId76"/>
    <p:sldId id="741" r:id="rId77"/>
    <p:sldId id="742" r:id="rId78"/>
    <p:sldId id="743" r:id="rId79"/>
    <p:sldId id="744" r:id="rId80"/>
    <p:sldId id="745" r:id="rId81"/>
    <p:sldId id="762" r:id="rId82"/>
    <p:sldId id="749" r:id="rId83"/>
    <p:sldId id="748" r:id="rId84"/>
    <p:sldId id="763" r:id="rId85"/>
    <p:sldId id="750" r:id="rId86"/>
    <p:sldId id="751" r:id="rId87"/>
    <p:sldId id="662" r:id="rId88"/>
    <p:sldId id="752" r:id="rId89"/>
    <p:sldId id="311" r:id="rId90"/>
    <p:sldId id="279" r:id="rId91"/>
    <p:sldId id="280" r:id="rId9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Smith" initials="SS" lastIdx="2" clrIdx="0">
    <p:extLst>
      <p:ext uri="{19B8F6BF-5375-455C-9EA6-DF929625EA0E}">
        <p15:presenceInfo xmlns:p15="http://schemas.microsoft.com/office/powerpoint/2012/main" userId="S-1-5-21-2608872058-1432505909-2668327341-30012" providerId="AD"/>
      </p:ext>
    </p:extLst>
  </p:cmAuthor>
  <p:cmAuthor id="2" name="Jennifer" initials="J" lastIdx="1" clrIdx="1">
    <p:extLst>
      <p:ext uri="{19B8F6BF-5375-455C-9EA6-DF929625EA0E}">
        <p15:presenceInfo xmlns:p15="http://schemas.microsoft.com/office/powerpoint/2012/main" userId="Jennif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49" autoAdjust="0"/>
    <p:restoredTop sz="65469" autoAdjust="0"/>
  </p:normalViewPr>
  <p:slideViewPr>
    <p:cSldViewPr snapToGrid="0">
      <p:cViewPr varScale="1">
        <p:scale>
          <a:sx n="43" d="100"/>
          <a:sy n="43" d="100"/>
        </p:scale>
        <p:origin x="24" y="216"/>
      </p:cViewPr>
      <p:guideLst/>
    </p:cSldViewPr>
  </p:slideViewPr>
  <p:notesTextViewPr>
    <p:cViewPr>
      <p:scale>
        <a:sx n="1" d="1"/>
        <a:sy n="1" d="1"/>
      </p:scale>
      <p:origin x="0" y="0"/>
    </p:cViewPr>
  </p:notesTextViewPr>
  <p:notesViewPr>
    <p:cSldViewPr snapToGrid="0">
      <p:cViewPr varScale="1">
        <p:scale>
          <a:sx n="110" d="100"/>
          <a:sy n="110" d="100"/>
        </p:scale>
        <p:origin x="2118"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slide" Target="slides/slide85.xml"/><Relationship Id="rId97" Type="http://schemas.openxmlformats.org/officeDocument/2006/relationships/theme" Target="theme/theme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presProps" Target="pres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0BA87C-4F4F-44F7-93B8-4AE15E62FFAB}" type="datetimeFigureOut">
              <a:rPr lang="en-US" smtClean="0"/>
              <a:t>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E925D4-4587-415C-89AA-A44D4A7E7D35}" type="slidenum">
              <a:rPr lang="en-US" smtClean="0"/>
              <a:t>‹#›</a:t>
            </a:fld>
            <a:endParaRPr lang="en-US"/>
          </a:p>
        </p:txBody>
      </p:sp>
    </p:spTree>
    <p:extLst>
      <p:ext uri="{BB962C8B-B14F-4D97-AF65-F5344CB8AC3E}">
        <p14:creationId xmlns:p14="http://schemas.microsoft.com/office/powerpoint/2010/main" val="2115988967"/>
      </p:ext>
    </p:extLst>
  </p:cSld>
  <p:clrMap bg1="lt1" tx1="dk1" bg2="lt2" tx2="dk2" accent1="accent1" accent2="accent2" accent3="accent3" accent4="accent4" accent5="accent5" accent6="accent6" hlink="hlink" folHlink="folHlink"/>
  <p:notesStyle>
    <a:lvl1pPr marL="0" indent="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cde.ca.gov/pd/ps/qpls.asp"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cde.ca.gov/ci/cr/cf/esmc.asp"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gov.ca.gov/wp-content/uploads/2021/10/AB-101-Signing-Message-PDF.pdf"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surveys2.cde.ca.gov/go/espd-intent.asp"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3" Type="http://schemas.openxmlformats.org/officeDocument/2006/relationships/hyperlink" Target="http://www.cde.ca.gov/re/di/ws/webstandards.asp" TargetMode="External"/><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3" Type="http://schemas.openxmlformats.org/officeDocument/2006/relationships/hyperlink" Target="https://www.dgs.ca.gov/OLS/Resources/Page-Content/Office-of-Legal-Services-Resources-List-Folder/Standard-Contract-Language" TargetMode="External"/><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3" Type="http://schemas.openxmlformats.org/officeDocument/2006/relationships/hyperlink" Target="https://www.dgs.ca.gov/OLS/Forms" TargetMode="External"/><Relationship Id="rId2" Type="http://schemas.openxmlformats.org/officeDocument/2006/relationships/slide" Target="../slides/slide82.xml"/><Relationship Id="rId1" Type="http://schemas.openxmlformats.org/officeDocument/2006/relationships/notesMaster" Target="../notesMasters/notesMaster1.xml"/><Relationship Id="rId4" Type="http://schemas.openxmlformats.org/officeDocument/2006/relationships/hyperlink" Target="http://www.documents.dgs.ca.gov/dgs/fmc/pdf/std204.pdf" TargetMode="Externa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a:spLocks noGrp="1" noRot="1" noChangeAspect="1"/>
          </p:cNvSpPr>
          <p:nvPr>
            <p:ph type="sldImg" idx="2"/>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1:notes"/>
          <p:cNvSpPr txBox="1">
            <a:spLocks noGrp="1"/>
          </p:cNvSpPr>
          <p:nvPr>
            <p:ph type="body" idx="1"/>
          </p:nvPr>
        </p:nvSpPr>
        <p:spPr>
          <a:xfrm>
            <a:off x="184326" y="16910386"/>
            <a:ext cx="1474611" cy="138302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Clr>
                <a:schemeClr val="dk1"/>
              </a:buClr>
              <a:buSzPts val="1200"/>
              <a:buFont typeface="Arial"/>
              <a:buNone/>
            </a:pPr>
            <a:r>
              <a:rPr lang="en-US" dirty="0">
                <a:solidFill>
                  <a:schemeClr val="dk1"/>
                </a:solidFill>
                <a:latin typeface="Arial"/>
                <a:ea typeface="Arial"/>
                <a:cs typeface="Arial"/>
                <a:sym typeface="Arial"/>
              </a:rPr>
              <a:t>Sarah:</a:t>
            </a:r>
            <a:endParaRPr dirty="0"/>
          </a:p>
          <a:p>
            <a:pPr marL="0" lvl="0" indent="0" algn="l" rtl="0">
              <a:spcBef>
                <a:spcPts val="0"/>
              </a:spcBef>
              <a:spcAft>
                <a:spcPts val="1200"/>
              </a:spcAft>
              <a:buClr>
                <a:schemeClr val="dk1"/>
              </a:buClr>
              <a:buSzPts val="1200"/>
              <a:buFont typeface="Arial"/>
              <a:buNone/>
            </a:pPr>
            <a:endParaRPr dirty="0">
              <a:solidFill>
                <a:schemeClr val="dk1"/>
              </a:solidFill>
              <a:latin typeface="Arial"/>
              <a:ea typeface="Arial"/>
              <a:cs typeface="Arial"/>
              <a:sym typeface="Arial"/>
            </a:endParaRPr>
          </a:p>
          <a:p>
            <a:pPr marL="171450" lvl="0" indent="-171450" algn="l" rtl="0">
              <a:spcBef>
                <a:spcPts val="0"/>
              </a:spcBef>
              <a:spcAft>
                <a:spcPts val="1200"/>
              </a:spcAft>
              <a:buClr>
                <a:schemeClr val="dk1"/>
              </a:buClr>
              <a:buSzPts val="1200"/>
              <a:buChar char="•"/>
            </a:pPr>
            <a:r>
              <a:rPr lang="en-US" b="0" dirty="0">
                <a:solidFill>
                  <a:schemeClr val="dk1"/>
                </a:solidFill>
                <a:latin typeface="Arial"/>
                <a:ea typeface="Arial"/>
                <a:cs typeface="Arial"/>
                <a:sym typeface="Arial"/>
              </a:rPr>
              <a:t>Good afternoon. Thank you for joining us for the presentation of the Ethnic Studies Professional Development (ESPD) Request for Applications (RFA) technical assistance (TA) webinar.</a:t>
            </a:r>
            <a:endParaRPr dirty="0"/>
          </a:p>
        </p:txBody>
      </p:sp>
      <p:sp>
        <p:nvSpPr>
          <p:cNvPr id="96" name="Google Shape;96;p1:notes"/>
          <p:cNvSpPr txBox="1">
            <a:spLocks noGrp="1"/>
          </p:cNvSpPr>
          <p:nvPr>
            <p:ph type="sldNum" idx="12"/>
          </p:nvPr>
        </p:nvSpPr>
        <p:spPr>
          <a:xfrm>
            <a:off x="1043958" y="33369588"/>
            <a:ext cx="798887" cy="1762624"/>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2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p:cNvSpPr>
            <a:spLocks noGrp="1"/>
          </p:cNvSpPr>
          <p:nvPr>
            <p:ph type="body" idx="1"/>
          </p:nvPr>
        </p:nvSpPr>
        <p:spPr>
          <a:xfrm>
            <a:off x="184326" y="16910386"/>
            <a:ext cx="1474611" cy="13830298"/>
          </a:xfrm>
          <a:prstGeom prst="rect">
            <a:avLst/>
          </a:prstGeom>
        </p:spPr>
        <p:txBody>
          <a:bodyPr/>
          <a:lstStyle/>
          <a:p>
            <a:pPr marL="0" lvl="0" indent="0" algn="l" rtl="0">
              <a:spcBef>
                <a:spcPts val="0"/>
              </a:spcBef>
              <a:spcAft>
                <a:spcPts val="0"/>
              </a:spcAft>
              <a:buClr>
                <a:schemeClr val="dk1"/>
              </a:buClr>
              <a:buSzPts val="1200"/>
              <a:buNone/>
            </a:pPr>
            <a:r>
              <a:rPr lang="en-US" dirty="0"/>
              <a:t>Sarah:</a:t>
            </a:r>
          </a:p>
          <a:p>
            <a:pPr marL="0" lvl="0" indent="0" algn="l" rtl="0">
              <a:spcBef>
                <a:spcPts val="1200"/>
              </a:spcBef>
              <a:spcAft>
                <a:spcPts val="0"/>
              </a:spcAft>
              <a:buClr>
                <a:schemeClr val="dk1"/>
              </a:buClr>
              <a:buSzPts val="1200"/>
              <a:buNone/>
            </a:pPr>
            <a:endParaRPr lang="en-US" dirty="0"/>
          </a:p>
          <a:p>
            <a:pPr marL="0" lvl="0" indent="0" algn="l" rtl="0">
              <a:spcBef>
                <a:spcPts val="1200"/>
              </a:spcBef>
              <a:spcAft>
                <a:spcPts val="0"/>
              </a:spcAft>
              <a:buClr>
                <a:schemeClr val="dk1"/>
              </a:buClr>
              <a:buSzPts val="1200"/>
              <a:buNone/>
            </a:pPr>
            <a:r>
              <a:rPr lang="en-US" i="1" dirty="0"/>
              <a:t>Read slide.</a:t>
            </a:r>
          </a:p>
        </p:txBody>
      </p:sp>
      <p:sp>
        <p:nvSpPr>
          <p:cNvPr id="4" name="Slide Number Placeholder 3"/>
          <p:cNvSpPr>
            <a:spLocks noGrp="1"/>
          </p:cNvSpPr>
          <p:nvPr>
            <p:ph type="sldNum" idx="12"/>
          </p:nvPr>
        </p:nvSpPr>
        <p:spPr>
          <a:xfrm>
            <a:off x="1043958" y="33369588"/>
            <a:ext cx="798887" cy="1762624"/>
          </a:xfrm>
          <a:prstGeom prst="rect">
            <a:avLst/>
          </a:prstGeo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717222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p:cNvSpPr>
            <a:spLocks noGrp="1"/>
          </p:cNvSpPr>
          <p:nvPr>
            <p:ph type="body" idx="1"/>
          </p:nvPr>
        </p:nvSpPr>
        <p:spPr>
          <a:xfrm>
            <a:off x="184326" y="16910386"/>
            <a:ext cx="1474611" cy="13830298"/>
          </a:xfrm>
          <a:prstGeom prst="rect">
            <a:avLst/>
          </a:prstGeom>
        </p:spPr>
        <p:txBody>
          <a:bodyPr/>
          <a:lstStyle/>
          <a:p>
            <a:pPr marL="0" marR="0" lvl="0" indent="0" algn="l" defTabSz="914400" rtl="0" eaLnBrk="1" fontAlgn="auto" latinLnBrk="0" hangingPunct="1">
              <a:lnSpc>
                <a:spcPct val="100000"/>
              </a:lnSpc>
              <a:spcBef>
                <a:spcPts val="0"/>
              </a:spcBef>
              <a:spcAft>
                <a:spcPts val="0"/>
              </a:spcAft>
              <a:buClr>
                <a:schemeClr val="dk1"/>
              </a:buClr>
              <a:buSzPts val="1200"/>
              <a:buFontTx/>
              <a:buNone/>
              <a:tabLst/>
              <a:defRPr/>
            </a:pPr>
            <a:r>
              <a:rPr lang="en-US" dirty="0"/>
              <a:t>Sarah:</a:t>
            </a:r>
          </a:p>
          <a:p>
            <a:pPr marL="0" lvl="0" indent="0" algn="l" rtl="0">
              <a:spcBef>
                <a:spcPts val="1200"/>
              </a:spcBef>
              <a:spcAft>
                <a:spcPts val="0"/>
              </a:spcAft>
              <a:buClr>
                <a:schemeClr val="dk1"/>
              </a:buClr>
              <a:buSzPts val="1200"/>
              <a:buNone/>
            </a:pPr>
            <a:endParaRPr lang="en-US" dirty="0"/>
          </a:p>
          <a:p>
            <a:pPr marL="0" lvl="0" indent="0" algn="l" rtl="0">
              <a:spcBef>
                <a:spcPts val="1200"/>
              </a:spcBef>
              <a:spcAft>
                <a:spcPts val="0"/>
              </a:spcAft>
              <a:buClr>
                <a:schemeClr val="dk1"/>
              </a:buClr>
              <a:buSzPts val="1200"/>
              <a:buNone/>
            </a:pPr>
            <a:r>
              <a:rPr lang="en-US" i="1" dirty="0"/>
              <a:t>Read slide.</a:t>
            </a:r>
          </a:p>
          <a:p>
            <a:pPr marL="0" lvl="0" indent="0" algn="l" rtl="0">
              <a:spcBef>
                <a:spcPts val="1200"/>
              </a:spcBef>
              <a:spcAft>
                <a:spcPts val="0"/>
              </a:spcAft>
              <a:buClr>
                <a:schemeClr val="dk1"/>
              </a:buClr>
              <a:buSzPts val="1200"/>
              <a:buNone/>
            </a:pPr>
            <a:endParaRPr lang="en-US" i="1" dirty="0"/>
          </a:p>
        </p:txBody>
      </p:sp>
      <p:sp>
        <p:nvSpPr>
          <p:cNvPr id="4" name="Slide Number Placeholder 3"/>
          <p:cNvSpPr>
            <a:spLocks noGrp="1"/>
          </p:cNvSpPr>
          <p:nvPr>
            <p:ph type="sldNum" idx="12"/>
          </p:nvPr>
        </p:nvSpPr>
        <p:spPr>
          <a:xfrm>
            <a:off x="1043958" y="33369588"/>
            <a:ext cx="798887" cy="1762624"/>
          </a:xfrm>
          <a:prstGeom prst="rect">
            <a:avLst/>
          </a:prstGeo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190506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p:cNvSpPr>
            <a:spLocks noGrp="1"/>
          </p:cNvSpPr>
          <p:nvPr>
            <p:ph type="body" idx="1"/>
          </p:nvPr>
        </p:nvSpPr>
        <p:spPr>
          <a:xfrm>
            <a:off x="184326" y="16910386"/>
            <a:ext cx="1474611" cy="13830298"/>
          </a:xfrm>
          <a:prstGeom prst="rect">
            <a:avLst/>
          </a:prstGeom>
        </p:spPr>
        <p:txBody>
          <a:bodyPr/>
          <a:lstStyle/>
          <a:p>
            <a:pPr marL="0" marR="0" lvl="0" indent="0" algn="l" defTabSz="914400" rtl="0" eaLnBrk="1" fontAlgn="auto" latinLnBrk="0" hangingPunct="1">
              <a:lnSpc>
                <a:spcPct val="100000"/>
              </a:lnSpc>
              <a:spcBef>
                <a:spcPts val="0"/>
              </a:spcBef>
              <a:spcAft>
                <a:spcPts val="0"/>
              </a:spcAft>
              <a:buClr>
                <a:schemeClr val="dk1"/>
              </a:buClr>
              <a:buSzPts val="1200"/>
              <a:buFontTx/>
              <a:buNone/>
              <a:tabLst/>
              <a:defRPr/>
            </a:pPr>
            <a:r>
              <a:rPr lang="en-US" dirty="0"/>
              <a:t>Sarah:</a:t>
            </a:r>
          </a:p>
          <a:p>
            <a:pPr marL="0" lvl="0" indent="0" algn="l" rtl="0">
              <a:spcBef>
                <a:spcPts val="1200"/>
              </a:spcBef>
              <a:spcAft>
                <a:spcPts val="0"/>
              </a:spcAft>
              <a:buClr>
                <a:schemeClr val="dk1"/>
              </a:buClr>
              <a:buSzPts val="1200"/>
              <a:buNone/>
            </a:pPr>
            <a:endParaRPr lang="en-US" dirty="0"/>
          </a:p>
          <a:p>
            <a:pPr marL="0" lvl="0" indent="0" algn="l" rtl="0">
              <a:spcBef>
                <a:spcPts val="1200"/>
              </a:spcBef>
              <a:spcAft>
                <a:spcPts val="0"/>
              </a:spcAft>
              <a:buClr>
                <a:schemeClr val="dk1"/>
              </a:buClr>
              <a:buSzPts val="1200"/>
              <a:buNone/>
            </a:pPr>
            <a:r>
              <a:rPr lang="en-US" i="1" dirty="0"/>
              <a:t>Read slide.</a:t>
            </a:r>
          </a:p>
          <a:p>
            <a:pPr marL="0" lvl="0" indent="0" algn="l" rtl="0">
              <a:spcBef>
                <a:spcPts val="1200"/>
              </a:spcBef>
              <a:spcAft>
                <a:spcPts val="0"/>
              </a:spcAft>
              <a:buClr>
                <a:schemeClr val="dk1"/>
              </a:buClr>
              <a:buSzPts val="1200"/>
              <a:buNone/>
            </a:pPr>
            <a:endParaRPr lang="en-US" i="1" dirty="0"/>
          </a:p>
        </p:txBody>
      </p:sp>
      <p:sp>
        <p:nvSpPr>
          <p:cNvPr id="4" name="Slide Number Placeholder 3"/>
          <p:cNvSpPr>
            <a:spLocks noGrp="1"/>
          </p:cNvSpPr>
          <p:nvPr>
            <p:ph type="sldNum" idx="12"/>
          </p:nvPr>
        </p:nvSpPr>
        <p:spPr>
          <a:xfrm>
            <a:off x="1043958" y="33369588"/>
            <a:ext cx="798887" cy="1762624"/>
          </a:xfrm>
          <a:prstGeom prst="rect">
            <a:avLst/>
          </a:prstGeo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265341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p:cNvSpPr>
            <a:spLocks noGrp="1"/>
          </p:cNvSpPr>
          <p:nvPr>
            <p:ph type="body" idx="1"/>
          </p:nvPr>
        </p:nvSpPr>
        <p:spPr>
          <a:xfrm>
            <a:off x="184326" y="16910386"/>
            <a:ext cx="1474611" cy="13830298"/>
          </a:xfrm>
          <a:prstGeom prst="rect">
            <a:avLst/>
          </a:prstGeom>
        </p:spPr>
        <p:txBody>
          <a:bodyPr/>
          <a:lstStyle/>
          <a:p>
            <a:pPr marL="0" lvl="0" indent="0" algn="l" rtl="0">
              <a:lnSpc>
                <a:spcPct val="100000"/>
              </a:lnSpc>
              <a:spcBef>
                <a:spcPts val="0"/>
              </a:spcBef>
              <a:spcAft>
                <a:spcPts val="0"/>
              </a:spcAft>
              <a:buClr>
                <a:schemeClr val="dk1"/>
              </a:buClr>
              <a:buSzPts val="1200"/>
              <a:buNone/>
            </a:pPr>
            <a:r>
              <a:rPr lang="en-US" dirty="0"/>
              <a:t>Sarah:</a:t>
            </a:r>
          </a:p>
          <a:p>
            <a:pPr marL="0" lvl="0" indent="0" algn="l" rtl="0">
              <a:lnSpc>
                <a:spcPct val="100000"/>
              </a:lnSpc>
              <a:spcBef>
                <a:spcPts val="1200"/>
              </a:spcBef>
              <a:spcAft>
                <a:spcPts val="0"/>
              </a:spcAft>
              <a:buClr>
                <a:schemeClr val="dk1"/>
              </a:buClr>
              <a:buSzPts val="1200"/>
              <a:buNone/>
            </a:pPr>
            <a:endParaRPr lang="en-US" dirty="0"/>
          </a:p>
          <a:p>
            <a:pPr marL="0" lvl="0" indent="0" algn="l" rtl="0">
              <a:lnSpc>
                <a:spcPct val="100000"/>
              </a:lnSpc>
              <a:spcBef>
                <a:spcPts val="1200"/>
              </a:spcBef>
              <a:spcAft>
                <a:spcPts val="0"/>
              </a:spcAft>
              <a:buClr>
                <a:schemeClr val="dk1"/>
              </a:buClr>
              <a:buSzPts val="1200"/>
              <a:buNone/>
            </a:pPr>
            <a:r>
              <a:rPr lang="en-US" i="1" dirty="0"/>
              <a:t>Read slide.</a:t>
            </a:r>
          </a:p>
          <a:p>
            <a:pPr marL="0" lvl="0" indent="0" algn="l" rtl="0">
              <a:lnSpc>
                <a:spcPct val="100000"/>
              </a:lnSpc>
              <a:spcBef>
                <a:spcPts val="1200"/>
              </a:spcBef>
              <a:spcAft>
                <a:spcPts val="0"/>
              </a:spcAft>
              <a:buClr>
                <a:schemeClr val="dk1"/>
              </a:buClr>
              <a:buSzPts val="1200"/>
              <a:buNone/>
            </a:pPr>
            <a:endParaRPr lang="en-US" i="1" dirty="0"/>
          </a:p>
        </p:txBody>
      </p:sp>
      <p:sp>
        <p:nvSpPr>
          <p:cNvPr id="4" name="Slide Number Placeholder 3"/>
          <p:cNvSpPr>
            <a:spLocks noGrp="1"/>
          </p:cNvSpPr>
          <p:nvPr>
            <p:ph type="sldNum" idx="12"/>
          </p:nvPr>
        </p:nvSpPr>
        <p:spPr>
          <a:xfrm>
            <a:off x="1043958" y="33369588"/>
            <a:ext cx="798887" cy="1762624"/>
          </a:xfrm>
          <a:prstGeom prst="rect">
            <a:avLst/>
          </a:prstGeo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446185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p:cNvSpPr>
            <a:spLocks noGrp="1"/>
          </p:cNvSpPr>
          <p:nvPr>
            <p:ph type="body" idx="1"/>
          </p:nvPr>
        </p:nvSpPr>
        <p:spPr>
          <a:xfrm>
            <a:off x="184326" y="16910386"/>
            <a:ext cx="1474611" cy="13830298"/>
          </a:xfrm>
          <a:prstGeom prst="rect">
            <a:avLst/>
          </a:prstGeom>
        </p:spPr>
        <p:txBody>
          <a:bodyPr/>
          <a:lstStyle/>
          <a:p>
            <a:pPr marL="0" lvl="0" indent="0" algn="l" rtl="0">
              <a:lnSpc>
                <a:spcPct val="100000"/>
              </a:lnSpc>
              <a:spcBef>
                <a:spcPts val="0"/>
              </a:spcBef>
              <a:spcAft>
                <a:spcPts val="0"/>
              </a:spcAft>
              <a:buClr>
                <a:schemeClr val="dk1"/>
              </a:buClr>
              <a:buSzPts val="1200"/>
              <a:buNone/>
            </a:pPr>
            <a:r>
              <a:rPr lang="en-US" dirty="0"/>
              <a:t>Sarah:</a:t>
            </a:r>
          </a:p>
          <a:p>
            <a:pPr marL="0" lvl="0" indent="0" algn="l" rtl="0">
              <a:lnSpc>
                <a:spcPct val="100000"/>
              </a:lnSpc>
              <a:spcBef>
                <a:spcPts val="1200"/>
              </a:spcBef>
              <a:spcAft>
                <a:spcPts val="0"/>
              </a:spcAft>
              <a:buClr>
                <a:schemeClr val="dk1"/>
              </a:buClr>
              <a:buSzPts val="1200"/>
              <a:buNone/>
            </a:pPr>
            <a:endParaRPr lang="en-US" dirty="0"/>
          </a:p>
          <a:p>
            <a:pPr marL="0" lvl="0" indent="0" algn="l" rtl="0">
              <a:lnSpc>
                <a:spcPct val="100000"/>
              </a:lnSpc>
              <a:spcBef>
                <a:spcPts val="1200"/>
              </a:spcBef>
              <a:spcAft>
                <a:spcPts val="0"/>
              </a:spcAft>
              <a:buClr>
                <a:schemeClr val="dk1"/>
              </a:buClr>
              <a:buSzPts val="1200"/>
              <a:buNone/>
            </a:pPr>
            <a:r>
              <a:rPr lang="en-US" i="1" dirty="0"/>
              <a:t>Read slide.</a:t>
            </a:r>
          </a:p>
          <a:p>
            <a:pPr marL="0" lvl="0" indent="0" algn="l" rtl="0">
              <a:lnSpc>
                <a:spcPct val="100000"/>
              </a:lnSpc>
              <a:spcBef>
                <a:spcPts val="1200"/>
              </a:spcBef>
              <a:spcAft>
                <a:spcPts val="0"/>
              </a:spcAft>
              <a:buClr>
                <a:schemeClr val="dk1"/>
              </a:buClr>
              <a:buSzPts val="1200"/>
              <a:buNone/>
            </a:pPr>
            <a:endParaRPr lang="en-US" i="1" dirty="0"/>
          </a:p>
          <a:p>
            <a:pPr marL="0" lvl="0" indent="0" algn="l" rtl="0">
              <a:lnSpc>
                <a:spcPct val="100000"/>
              </a:lnSpc>
              <a:spcBef>
                <a:spcPts val="1200"/>
              </a:spcBef>
              <a:spcAft>
                <a:spcPts val="0"/>
              </a:spcAft>
              <a:buClr>
                <a:schemeClr val="dk1"/>
              </a:buClr>
              <a:buSzPts val="1200"/>
              <a:buNone/>
            </a:pPr>
            <a:r>
              <a:rPr lang="en-US" i="1" dirty="0"/>
              <a:t>QPLS: </a:t>
            </a:r>
            <a:r>
              <a:rPr lang="en-US" u="sng" dirty="0">
                <a:hlinkClick r:id="rId3"/>
              </a:rPr>
              <a:t>http://www.cde.ca.gov/pd/ps/qpls.asp</a:t>
            </a:r>
            <a:endParaRPr lang="en-US" u="sng" dirty="0"/>
          </a:p>
          <a:p>
            <a:pPr marL="0" lvl="0" indent="0" algn="l" rtl="0">
              <a:lnSpc>
                <a:spcPct val="100000"/>
              </a:lnSpc>
              <a:spcBef>
                <a:spcPts val="1200"/>
              </a:spcBef>
              <a:spcAft>
                <a:spcPts val="0"/>
              </a:spcAft>
              <a:buClr>
                <a:schemeClr val="dk1"/>
              </a:buClr>
              <a:buSzPts val="1200"/>
              <a:buNone/>
            </a:pPr>
            <a:endParaRPr lang="en-US" i="1" dirty="0"/>
          </a:p>
        </p:txBody>
      </p:sp>
      <p:sp>
        <p:nvSpPr>
          <p:cNvPr id="4" name="Slide Number Placeholder 3"/>
          <p:cNvSpPr>
            <a:spLocks noGrp="1"/>
          </p:cNvSpPr>
          <p:nvPr>
            <p:ph type="sldNum" idx="12"/>
          </p:nvPr>
        </p:nvSpPr>
        <p:spPr>
          <a:xfrm>
            <a:off x="1043958" y="33369588"/>
            <a:ext cx="798887" cy="1762624"/>
          </a:xfrm>
          <a:prstGeom prst="rect">
            <a:avLst/>
          </a:prstGeo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14</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271876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Sarah: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 this section, I will provide some brief contextual information on the Ethnic Studies Model Curriculum and the ethnic studies high school graduation requirement, before we move on to the application itself.</a:t>
            </a:r>
          </a:p>
        </p:txBody>
      </p:sp>
      <p:sp>
        <p:nvSpPr>
          <p:cNvPr id="4" name="Slide Number Placeholder 3"/>
          <p:cNvSpPr>
            <a:spLocks noGrp="1"/>
          </p:cNvSpPr>
          <p:nvPr>
            <p:ph type="sldNum" sz="quarter" idx="5"/>
          </p:nvPr>
        </p:nvSpPr>
        <p:spPr/>
        <p:txBody>
          <a:bodyPr/>
          <a:lstStyle/>
          <a:p>
            <a:fld id="{3DE925D4-4587-415C-89AA-A44D4A7E7D35}" type="slidenum">
              <a:rPr lang="en-US" smtClean="0"/>
              <a:t>15</a:t>
            </a:fld>
            <a:endParaRPr lang="en-US"/>
          </a:p>
        </p:txBody>
      </p:sp>
    </p:spTree>
    <p:extLst>
      <p:ext uri="{BB962C8B-B14F-4D97-AF65-F5344CB8AC3E}">
        <p14:creationId xmlns:p14="http://schemas.microsoft.com/office/powerpoint/2010/main" val="3475116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p:cNvSpPr>
            <a:spLocks noGrp="1"/>
          </p:cNvSpPr>
          <p:nvPr>
            <p:ph type="body" idx="1"/>
          </p:nvPr>
        </p:nvSpPr>
        <p:spPr>
          <a:xfrm>
            <a:off x="184326" y="16910386"/>
            <a:ext cx="1474611" cy="13830298"/>
          </a:xfrm>
          <a:prstGeom prst="rect">
            <a:avLst/>
          </a:prstGeom>
        </p:spPr>
        <p:txBody>
          <a:bodyPr/>
          <a:lstStyle/>
          <a:p>
            <a:pPr marL="0" lvl="0" indent="0" algn="l" rtl="0">
              <a:spcBef>
                <a:spcPts val="0"/>
              </a:spcBef>
              <a:spcAft>
                <a:spcPts val="0"/>
              </a:spcAft>
              <a:buClr>
                <a:schemeClr val="dk1"/>
              </a:buClr>
              <a:buSzPts val="1200"/>
              <a:buNone/>
            </a:pPr>
            <a:r>
              <a:rPr lang="en-US" dirty="0"/>
              <a:t>Sarah:</a:t>
            </a:r>
          </a:p>
          <a:p>
            <a:pPr marL="0" lvl="0" indent="0" algn="l" rtl="0">
              <a:spcBef>
                <a:spcPts val="1200"/>
              </a:spcBef>
              <a:spcAft>
                <a:spcPts val="0"/>
              </a:spcAft>
              <a:buClr>
                <a:schemeClr val="dk1"/>
              </a:buClr>
              <a:buSzPts val="1200"/>
              <a:buNone/>
            </a:pPr>
            <a:endParaRPr lang="en-US" dirty="0"/>
          </a:p>
          <a:p>
            <a:pPr marL="0" lvl="0" indent="0" algn="l" rtl="0">
              <a:spcBef>
                <a:spcPts val="1200"/>
              </a:spcBef>
              <a:spcAft>
                <a:spcPts val="0"/>
              </a:spcAft>
              <a:buClr>
                <a:schemeClr val="dk1"/>
              </a:buClr>
              <a:buSzPts val="1200"/>
              <a:buNone/>
            </a:pPr>
            <a:r>
              <a:rPr lang="en-US" i="1" dirty="0"/>
              <a:t>Read slide.</a:t>
            </a:r>
          </a:p>
          <a:p>
            <a:pPr marL="0" lvl="0" indent="0" algn="l" rtl="0">
              <a:spcBef>
                <a:spcPts val="1200"/>
              </a:spcBef>
              <a:spcAft>
                <a:spcPts val="0"/>
              </a:spcAft>
              <a:buClr>
                <a:schemeClr val="dk1"/>
              </a:buClr>
              <a:buSzPts val="1200"/>
              <a:buNone/>
            </a:pPr>
            <a:endParaRPr lang="en-US" i="1" dirty="0"/>
          </a:p>
          <a:p>
            <a:pPr marL="0" marR="0" lvl="0" indent="0" algn="l" defTabSz="914400" rtl="0" eaLnBrk="1" fontAlgn="auto" latinLnBrk="0" hangingPunct="1">
              <a:lnSpc>
                <a:spcPct val="100000"/>
              </a:lnSpc>
              <a:spcBef>
                <a:spcPts val="1200"/>
              </a:spcBef>
              <a:spcAft>
                <a:spcPts val="0"/>
              </a:spcAft>
              <a:buClr>
                <a:schemeClr val="dk1"/>
              </a:buClr>
              <a:buSzPts val="1200"/>
              <a:buFontTx/>
              <a:buNone/>
              <a:tabLst/>
              <a:defRPr/>
            </a:pPr>
            <a:r>
              <a:rPr lang="en-US" i="1" dirty="0"/>
              <a:t>Link to ESMC: </a:t>
            </a:r>
            <a:r>
              <a:rPr lang="en-US" sz="1200" u="sng" kern="1200" dirty="0">
                <a:solidFill>
                  <a:schemeClr val="tx1"/>
                </a:solidFill>
                <a:effectLst/>
                <a:latin typeface="Arial" panose="020B0604020202020204" pitchFamily="34" charset="0"/>
                <a:ea typeface="+mn-ea"/>
                <a:cs typeface="Arial" panose="020B0604020202020204" pitchFamily="34" charset="0"/>
                <a:hlinkClick r:id="rId3"/>
              </a:rPr>
              <a:t>https://www.cde.ca.gov/ci/cr/cf/esmc.asp</a:t>
            </a:r>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idx="12"/>
          </p:nvPr>
        </p:nvSpPr>
        <p:spPr>
          <a:xfrm>
            <a:off x="1043958" y="33369588"/>
            <a:ext cx="798887" cy="1762624"/>
          </a:xfrm>
          <a:prstGeom prst="rect">
            <a:avLst/>
          </a:prstGeo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16</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255834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p:cNvSpPr>
            <a:spLocks noGrp="1"/>
          </p:cNvSpPr>
          <p:nvPr>
            <p:ph type="body" idx="1"/>
          </p:nvPr>
        </p:nvSpPr>
        <p:spPr>
          <a:xfrm>
            <a:off x="184326" y="16910386"/>
            <a:ext cx="1474611" cy="13830298"/>
          </a:xfrm>
          <a:prstGeom prst="rect">
            <a:avLst/>
          </a:prstGeom>
        </p:spPr>
        <p:txBody>
          <a:bodyPr/>
          <a:lstStyle/>
          <a:p>
            <a:pPr marL="0" lvl="0" indent="0" algn="l" rtl="0">
              <a:lnSpc>
                <a:spcPct val="100000"/>
              </a:lnSpc>
              <a:spcBef>
                <a:spcPts val="0"/>
              </a:spcBef>
              <a:spcAft>
                <a:spcPts val="0"/>
              </a:spcAft>
              <a:buClr>
                <a:schemeClr val="dk1"/>
              </a:buClr>
              <a:buSzPts val="1200"/>
              <a:buNone/>
            </a:pPr>
            <a:r>
              <a:rPr lang="en-US" dirty="0"/>
              <a:t>Sarah:</a:t>
            </a:r>
          </a:p>
          <a:p>
            <a:pPr marL="0" lvl="0" indent="0" algn="l" rtl="0">
              <a:lnSpc>
                <a:spcPct val="100000"/>
              </a:lnSpc>
              <a:spcBef>
                <a:spcPts val="1200"/>
              </a:spcBef>
              <a:spcAft>
                <a:spcPts val="0"/>
              </a:spcAft>
              <a:buClr>
                <a:schemeClr val="dk1"/>
              </a:buClr>
              <a:buSzPts val="1200"/>
              <a:buNone/>
            </a:pPr>
            <a:endParaRPr lang="en-US" dirty="0"/>
          </a:p>
          <a:p>
            <a:pPr marL="0" lvl="0" indent="0" algn="l" rtl="0">
              <a:lnSpc>
                <a:spcPct val="100000"/>
              </a:lnSpc>
              <a:spcBef>
                <a:spcPts val="1200"/>
              </a:spcBef>
              <a:spcAft>
                <a:spcPts val="0"/>
              </a:spcAft>
              <a:buClr>
                <a:schemeClr val="dk1"/>
              </a:buClr>
              <a:buSzPts val="1200"/>
              <a:buNone/>
            </a:pPr>
            <a:r>
              <a:rPr lang="en-US" i="1" dirty="0"/>
              <a:t>Read slide.</a:t>
            </a:r>
          </a:p>
        </p:txBody>
      </p:sp>
      <p:sp>
        <p:nvSpPr>
          <p:cNvPr id="4" name="Slide Number Placeholder 3"/>
          <p:cNvSpPr>
            <a:spLocks noGrp="1"/>
          </p:cNvSpPr>
          <p:nvPr>
            <p:ph type="sldNum" idx="12"/>
          </p:nvPr>
        </p:nvSpPr>
        <p:spPr>
          <a:xfrm>
            <a:off x="1043958" y="33369588"/>
            <a:ext cx="798887" cy="1762624"/>
          </a:xfrm>
          <a:prstGeom prst="rect">
            <a:avLst/>
          </a:prstGeo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17</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1726996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p:cNvSpPr>
            <a:spLocks noGrp="1"/>
          </p:cNvSpPr>
          <p:nvPr>
            <p:ph type="body" idx="1"/>
          </p:nvPr>
        </p:nvSpPr>
        <p:spPr>
          <a:xfrm>
            <a:off x="184326" y="16910386"/>
            <a:ext cx="1474611" cy="13830298"/>
          </a:xfrm>
          <a:prstGeom prst="rect">
            <a:avLst/>
          </a:prstGeom>
        </p:spPr>
        <p:txBody>
          <a:bodyPr/>
          <a:lstStyle/>
          <a:p>
            <a:pPr marL="0" lvl="0" indent="0" algn="l" rtl="0">
              <a:lnSpc>
                <a:spcPct val="100000"/>
              </a:lnSpc>
              <a:spcBef>
                <a:spcPts val="0"/>
              </a:spcBef>
              <a:spcAft>
                <a:spcPts val="0"/>
              </a:spcAft>
              <a:buClr>
                <a:schemeClr val="dk1"/>
              </a:buClr>
              <a:buSzPts val="1200"/>
              <a:buNone/>
            </a:pPr>
            <a:r>
              <a:rPr lang="en-US" dirty="0"/>
              <a:t>Sarah:</a:t>
            </a:r>
          </a:p>
          <a:p>
            <a:pPr marL="0" lvl="0" indent="0" algn="l" rtl="0">
              <a:lnSpc>
                <a:spcPct val="100000"/>
              </a:lnSpc>
              <a:spcBef>
                <a:spcPts val="1200"/>
              </a:spcBef>
              <a:spcAft>
                <a:spcPts val="0"/>
              </a:spcAft>
              <a:buClr>
                <a:schemeClr val="dk1"/>
              </a:buClr>
              <a:buSzPts val="1200"/>
              <a:buNone/>
            </a:pPr>
            <a:endParaRPr lang="en-US" dirty="0"/>
          </a:p>
          <a:p>
            <a:pPr marL="0" lvl="0" indent="0" algn="l" rtl="0">
              <a:lnSpc>
                <a:spcPct val="100000"/>
              </a:lnSpc>
              <a:spcBef>
                <a:spcPts val="1200"/>
              </a:spcBef>
              <a:spcAft>
                <a:spcPts val="0"/>
              </a:spcAft>
              <a:buClr>
                <a:schemeClr val="dk1"/>
              </a:buClr>
              <a:buSzPts val="1200"/>
              <a:buNone/>
            </a:pPr>
            <a:r>
              <a:rPr lang="en-US" i="1" dirty="0"/>
              <a:t>Read slide.</a:t>
            </a:r>
          </a:p>
          <a:p>
            <a:pPr marL="0" lvl="0" indent="0" algn="l" rtl="0">
              <a:lnSpc>
                <a:spcPct val="100000"/>
              </a:lnSpc>
              <a:spcBef>
                <a:spcPts val="1200"/>
              </a:spcBef>
              <a:spcAft>
                <a:spcPts val="0"/>
              </a:spcAft>
              <a:buClr>
                <a:schemeClr val="dk1"/>
              </a:buClr>
              <a:buSzPts val="1200"/>
              <a:buNone/>
            </a:pPr>
            <a:endParaRPr lang="en-US" i="1" dirty="0"/>
          </a:p>
        </p:txBody>
      </p:sp>
      <p:sp>
        <p:nvSpPr>
          <p:cNvPr id="4" name="Slide Number Placeholder 3"/>
          <p:cNvSpPr>
            <a:spLocks noGrp="1"/>
          </p:cNvSpPr>
          <p:nvPr>
            <p:ph type="sldNum" idx="12"/>
          </p:nvPr>
        </p:nvSpPr>
        <p:spPr>
          <a:xfrm>
            <a:off x="1043958" y="33369588"/>
            <a:ext cx="798887" cy="1762624"/>
          </a:xfrm>
          <a:prstGeom prst="rect">
            <a:avLst/>
          </a:prstGeo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18</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9692906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p:cNvSpPr>
            <a:spLocks noGrp="1"/>
          </p:cNvSpPr>
          <p:nvPr>
            <p:ph type="body" idx="1"/>
          </p:nvPr>
        </p:nvSpPr>
        <p:spPr>
          <a:xfrm>
            <a:off x="184326" y="16910386"/>
            <a:ext cx="1474611" cy="13830298"/>
          </a:xfrm>
          <a:prstGeom prst="rect">
            <a:avLst/>
          </a:prstGeom>
        </p:spPr>
        <p:txBody>
          <a:bodyPr/>
          <a:lstStyle/>
          <a:p>
            <a:pPr marL="0" lvl="0" indent="0" algn="l" rtl="0">
              <a:lnSpc>
                <a:spcPct val="100000"/>
              </a:lnSpc>
              <a:spcBef>
                <a:spcPts val="0"/>
              </a:spcBef>
              <a:spcAft>
                <a:spcPts val="0"/>
              </a:spcAft>
              <a:buClr>
                <a:schemeClr val="dk1"/>
              </a:buClr>
              <a:buSzPts val="1200"/>
              <a:buNone/>
            </a:pPr>
            <a:r>
              <a:rPr lang="en-US" dirty="0"/>
              <a:t>Sarah:</a:t>
            </a:r>
          </a:p>
          <a:p>
            <a:pPr marL="0" lvl="0" indent="0" algn="l" rtl="0">
              <a:lnSpc>
                <a:spcPct val="100000"/>
              </a:lnSpc>
              <a:spcBef>
                <a:spcPts val="1200"/>
              </a:spcBef>
              <a:spcAft>
                <a:spcPts val="0"/>
              </a:spcAft>
              <a:buClr>
                <a:schemeClr val="dk1"/>
              </a:buClr>
              <a:buSzPts val="1200"/>
              <a:buNone/>
            </a:pPr>
            <a:endParaRPr lang="en-US" dirty="0"/>
          </a:p>
          <a:p>
            <a:pPr marL="0" lvl="0" indent="0" algn="l" rtl="0">
              <a:lnSpc>
                <a:spcPct val="100000"/>
              </a:lnSpc>
              <a:spcBef>
                <a:spcPts val="1200"/>
              </a:spcBef>
              <a:spcAft>
                <a:spcPts val="0"/>
              </a:spcAft>
              <a:buClr>
                <a:schemeClr val="dk1"/>
              </a:buClr>
              <a:buSzPts val="1200"/>
              <a:buNone/>
            </a:pPr>
            <a:r>
              <a:rPr lang="en-US" i="1" dirty="0"/>
              <a:t>Read slide.</a:t>
            </a:r>
          </a:p>
          <a:p>
            <a:pPr marL="0" lvl="0" indent="0" algn="l" rtl="0">
              <a:lnSpc>
                <a:spcPct val="100000"/>
              </a:lnSpc>
              <a:spcBef>
                <a:spcPts val="1200"/>
              </a:spcBef>
              <a:spcAft>
                <a:spcPts val="0"/>
              </a:spcAft>
              <a:buClr>
                <a:schemeClr val="dk1"/>
              </a:buClr>
              <a:buSzPts val="1200"/>
              <a:buNone/>
            </a:pPr>
            <a:endParaRPr lang="en-US" i="1" dirty="0"/>
          </a:p>
          <a:p>
            <a:pPr marL="0" lvl="0" indent="0" algn="l" rtl="0">
              <a:lnSpc>
                <a:spcPct val="100000"/>
              </a:lnSpc>
              <a:spcBef>
                <a:spcPts val="1200"/>
              </a:spcBef>
              <a:spcAft>
                <a:spcPts val="0"/>
              </a:spcAft>
              <a:buClr>
                <a:schemeClr val="dk1"/>
              </a:buClr>
              <a:buSzPts val="1200"/>
              <a:buNone/>
            </a:pPr>
            <a:endParaRPr lang="en-US" i="1" dirty="0"/>
          </a:p>
        </p:txBody>
      </p:sp>
      <p:sp>
        <p:nvSpPr>
          <p:cNvPr id="4" name="Slide Number Placeholder 3"/>
          <p:cNvSpPr>
            <a:spLocks noGrp="1"/>
          </p:cNvSpPr>
          <p:nvPr>
            <p:ph type="sldNum" idx="12"/>
          </p:nvPr>
        </p:nvSpPr>
        <p:spPr>
          <a:xfrm>
            <a:off x="1043958" y="33369588"/>
            <a:ext cx="798887" cy="1762624"/>
          </a:xfrm>
          <a:prstGeom prst="rect">
            <a:avLst/>
          </a:prstGeo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19</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490208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a:spLocks noGrp="1" noRot="1" noChangeAspect="1"/>
          </p:cNvSpPr>
          <p:nvPr>
            <p:ph type="sldImg" idx="2"/>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2:notes"/>
          <p:cNvSpPr txBox="1">
            <a:spLocks noGrp="1"/>
          </p:cNvSpPr>
          <p:nvPr>
            <p:ph type="body" idx="1"/>
          </p:nvPr>
        </p:nvSpPr>
        <p:spPr>
          <a:xfrm>
            <a:off x="184326" y="16910386"/>
            <a:ext cx="1474611" cy="138302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Clr>
                <a:schemeClr val="dk1"/>
              </a:buClr>
              <a:buSzPts val="1200"/>
              <a:buNone/>
            </a:pPr>
            <a:r>
              <a:rPr lang="en-US" dirty="0"/>
              <a:t>Sarah:</a:t>
            </a:r>
            <a:endParaRPr dirty="0"/>
          </a:p>
          <a:p>
            <a:pPr marL="0" lvl="0" indent="0" algn="l" rtl="0">
              <a:spcBef>
                <a:spcPts val="1200"/>
              </a:spcBef>
              <a:spcAft>
                <a:spcPts val="0"/>
              </a:spcAft>
              <a:buClr>
                <a:schemeClr val="dk1"/>
              </a:buClr>
              <a:buSzPts val="1200"/>
              <a:buNone/>
            </a:pPr>
            <a:endParaRPr dirty="0"/>
          </a:p>
          <a:p>
            <a:pPr marL="171450" lvl="0" indent="-171450" algn="l" rtl="0">
              <a:spcBef>
                <a:spcPts val="0"/>
              </a:spcBef>
              <a:spcAft>
                <a:spcPts val="1200"/>
              </a:spcAft>
              <a:buClr>
                <a:schemeClr val="dk1"/>
              </a:buClr>
              <a:buSzPts val="1200"/>
              <a:buChar char="•"/>
            </a:pPr>
            <a:r>
              <a:rPr lang="en-US" dirty="0"/>
              <a:t>This technical assistance webinar is provided by the Educator Excellence and Equity Division (EEED) at the California Department of Education (CDE).</a:t>
            </a:r>
            <a:endParaRPr dirty="0"/>
          </a:p>
          <a:p>
            <a:pPr marL="171450" lvl="0" indent="-95250" algn="l" rtl="0">
              <a:spcBef>
                <a:spcPts val="1200"/>
              </a:spcBef>
              <a:spcAft>
                <a:spcPts val="0"/>
              </a:spcAft>
              <a:buClr>
                <a:schemeClr val="dk1"/>
              </a:buClr>
              <a:buSzPts val="1200"/>
              <a:buNone/>
            </a:pPr>
            <a:endParaRPr dirty="0"/>
          </a:p>
          <a:p>
            <a:pPr marL="171450" lvl="0" indent="-171450" algn="l" rtl="0">
              <a:spcBef>
                <a:spcPts val="0"/>
              </a:spcBef>
              <a:spcAft>
                <a:spcPts val="1200"/>
              </a:spcAft>
              <a:buClr>
                <a:schemeClr val="dk1"/>
              </a:buClr>
              <a:buSzPts val="1200"/>
              <a:buChar char="•"/>
            </a:pPr>
            <a:r>
              <a:rPr lang="en-US" dirty="0"/>
              <a:t>My name is Sarah Smith, and I am an Education Programs Consultant in the Professional Learning Innovations Office (PLIO).</a:t>
            </a:r>
            <a:endParaRPr dirty="0"/>
          </a:p>
          <a:p>
            <a:pPr marL="171450" lvl="0" indent="-95250" algn="l" rtl="0">
              <a:spcBef>
                <a:spcPts val="1200"/>
              </a:spcBef>
              <a:spcAft>
                <a:spcPts val="0"/>
              </a:spcAft>
              <a:buClr>
                <a:schemeClr val="dk1"/>
              </a:buClr>
              <a:buSzPts val="1200"/>
              <a:buNone/>
            </a:pPr>
            <a:endParaRPr dirty="0"/>
          </a:p>
          <a:p>
            <a:pPr marL="171450" lvl="0" indent="-171450" algn="l" rtl="0">
              <a:spcBef>
                <a:spcPts val="0"/>
              </a:spcBef>
              <a:spcAft>
                <a:spcPts val="1200"/>
              </a:spcAft>
              <a:buClr>
                <a:schemeClr val="dk1"/>
              </a:buClr>
              <a:buSzPts val="1200"/>
              <a:buChar char="•"/>
            </a:pPr>
            <a:r>
              <a:rPr lang="en-US" dirty="0"/>
              <a:t>Joining me today is my colleague, Jennifer Howerter, also an Education Programs Consultant in the PLIO, who will share some information during this webinar.</a:t>
            </a:r>
            <a:endParaRPr dirty="0"/>
          </a:p>
        </p:txBody>
      </p:sp>
      <p:sp>
        <p:nvSpPr>
          <p:cNvPr id="104" name="Google Shape;104;p2:notes"/>
          <p:cNvSpPr txBox="1">
            <a:spLocks noGrp="1"/>
          </p:cNvSpPr>
          <p:nvPr>
            <p:ph type="sldNum" idx="12"/>
          </p:nvPr>
        </p:nvSpPr>
        <p:spPr>
          <a:xfrm>
            <a:off x="1043958" y="33369588"/>
            <a:ext cx="798887" cy="1762624"/>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2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p:cNvSpPr>
            <a:spLocks noGrp="1"/>
          </p:cNvSpPr>
          <p:nvPr>
            <p:ph type="body" idx="1"/>
          </p:nvPr>
        </p:nvSpPr>
        <p:spPr>
          <a:xfrm>
            <a:off x="184326" y="16910386"/>
            <a:ext cx="1474611" cy="13830298"/>
          </a:xfrm>
          <a:prstGeom prst="rect">
            <a:avLst/>
          </a:prstGeom>
        </p:spPr>
        <p:txBody>
          <a:bodyPr/>
          <a:lstStyle/>
          <a:p>
            <a:pPr marL="0" lvl="0" indent="0" algn="l" rtl="0">
              <a:lnSpc>
                <a:spcPct val="100000"/>
              </a:lnSpc>
              <a:spcBef>
                <a:spcPts val="0"/>
              </a:spcBef>
              <a:spcAft>
                <a:spcPts val="0"/>
              </a:spcAft>
              <a:buClr>
                <a:schemeClr val="dk1"/>
              </a:buClr>
              <a:buSzPts val="1200"/>
              <a:buNone/>
            </a:pPr>
            <a:r>
              <a:rPr lang="en-US" dirty="0"/>
              <a:t>Sarah:</a:t>
            </a:r>
          </a:p>
          <a:p>
            <a:pPr marL="0" lvl="0" indent="0" algn="l" rtl="0">
              <a:lnSpc>
                <a:spcPct val="100000"/>
              </a:lnSpc>
              <a:spcBef>
                <a:spcPts val="1200"/>
              </a:spcBef>
              <a:spcAft>
                <a:spcPts val="0"/>
              </a:spcAft>
              <a:buClr>
                <a:schemeClr val="dk1"/>
              </a:buClr>
              <a:buSzPts val="1200"/>
              <a:buNone/>
            </a:pPr>
            <a:endParaRPr lang="en-US" dirty="0"/>
          </a:p>
          <a:p>
            <a:pPr marL="0" lvl="0" indent="0" algn="l" rtl="0">
              <a:lnSpc>
                <a:spcPct val="100000"/>
              </a:lnSpc>
              <a:spcBef>
                <a:spcPts val="1200"/>
              </a:spcBef>
              <a:spcAft>
                <a:spcPts val="0"/>
              </a:spcAft>
              <a:buClr>
                <a:schemeClr val="dk1"/>
              </a:buClr>
              <a:buSzPts val="1200"/>
              <a:buNone/>
            </a:pPr>
            <a:r>
              <a:rPr lang="en-US" i="1" dirty="0"/>
              <a:t>Read slide.</a:t>
            </a:r>
          </a:p>
          <a:p>
            <a:pPr marL="0" lvl="0" indent="0" algn="l" rtl="0">
              <a:lnSpc>
                <a:spcPct val="100000"/>
              </a:lnSpc>
              <a:spcBef>
                <a:spcPts val="1200"/>
              </a:spcBef>
              <a:spcAft>
                <a:spcPts val="0"/>
              </a:spcAft>
              <a:buClr>
                <a:schemeClr val="dk1"/>
              </a:buClr>
              <a:buSzPts val="1200"/>
              <a:buNone/>
            </a:pPr>
            <a:endParaRPr lang="en-US" i="1" dirty="0"/>
          </a:p>
          <a:p>
            <a:pPr marL="0" lvl="0" indent="0" algn="l" rtl="0">
              <a:lnSpc>
                <a:spcPct val="100000"/>
              </a:lnSpc>
              <a:spcBef>
                <a:spcPts val="1200"/>
              </a:spcBef>
              <a:spcAft>
                <a:spcPts val="0"/>
              </a:spcAft>
              <a:buClr>
                <a:schemeClr val="dk1"/>
              </a:buClr>
              <a:buSzPts val="1200"/>
              <a:buFont typeface="Arial" panose="020B0604020202020204" pitchFamily="34" charset="0"/>
              <a:buNone/>
            </a:pPr>
            <a:r>
              <a:rPr lang="en-US" i="1" dirty="0"/>
              <a:t>Signing message:</a:t>
            </a:r>
            <a:r>
              <a:rPr lang="en-US" i="0" dirty="0"/>
              <a:t> </a:t>
            </a:r>
            <a:r>
              <a:rPr lang="en-US" i="1" dirty="0">
                <a:hlinkClick r:id="rId3"/>
              </a:rPr>
              <a:t>https://www.gov.ca.gov/wp-content/uploads/2021/10/AB-101-Signing-Message-PDF.pdf</a:t>
            </a:r>
            <a:endParaRPr lang="en-US" i="1" dirty="0"/>
          </a:p>
          <a:p>
            <a:pPr marL="0" lvl="0" indent="0" algn="l" rtl="0">
              <a:lnSpc>
                <a:spcPct val="100000"/>
              </a:lnSpc>
              <a:spcBef>
                <a:spcPts val="1200"/>
              </a:spcBef>
              <a:spcAft>
                <a:spcPts val="0"/>
              </a:spcAft>
              <a:buClr>
                <a:schemeClr val="dk1"/>
              </a:buClr>
              <a:buSzPts val="1200"/>
              <a:buFont typeface="Arial" panose="020B0604020202020204" pitchFamily="34" charset="0"/>
              <a:buNone/>
            </a:pPr>
            <a:endParaRPr lang="en-US" i="0" dirty="0"/>
          </a:p>
        </p:txBody>
      </p:sp>
      <p:sp>
        <p:nvSpPr>
          <p:cNvPr id="4" name="Slide Number Placeholder 3"/>
          <p:cNvSpPr>
            <a:spLocks noGrp="1"/>
          </p:cNvSpPr>
          <p:nvPr>
            <p:ph type="sldNum" idx="12"/>
          </p:nvPr>
        </p:nvSpPr>
        <p:spPr>
          <a:xfrm>
            <a:off x="1043958" y="33369588"/>
            <a:ext cx="798887" cy="1762624"/>
          </a:xfrm>
          <a:prstGeom prst="rect">
            <a:avLst/>
          </a:prstGeo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20</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8760513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p:cNvSpPr>
            <a:spLocks noGrp="1"/>
          </p:cNvSpPr>
          <p:nvPr>
            <p:ph type="body" idx="1"/>
          </p:nvPr>
        </p:nvSpPr>
        <p:spPr>
          <a:xfrm>
            <a:off x="184326" y="16910386"/>
            <a:ext cx="1474611" cy="13830298"/>
          </a:xfrm>
          <a:prstGeom prst="rect">
            <a:avLst/>
          </a:prstGeom>
        </p:spPr>
        <p:txBody>
          <a:bodyPr/>
          <a:lstStyle/>
          <a:p>
            <a:pPr marL="0" lvl="0" indent="0" algn="l" rtl="0">
              <a:spcBef>
                <a:spcPts val="0"/>
              </a:spcBef>
              <a:spcAft>
                <a:spcPts val="0"/>
              </a:spcAft>
              <a:buClr>
                <a:schemeClr val="dk1"/>
              </a:buClr>
              <a:buSzPts val="1200"/>
              <a:buNone/>
            </a:pPr>
            <a:r>
              <a:rPr lang="en-US" dirty="0"/>
              <a:t>Sarah:</a:t>
            </a:r>
          </a:p>
          <a:p>
            <a:pPr marL="0" lvl="0" indent="0" algn="l" rtl="0">
              <a:spcBef>
                <a:spcPts val="1200"/>
              </a:spcBef>
              <a:spcAft>
                <a:spcPts val="0"/>
              </a:spcAft>
              <a:buClr>
                <a:schemeClr val="dk1"/>
              </a:buClr>
              <a:buSzPts val="1200"/>
              <a:buNone/>
            </a:pPr>
            <a:endParaRPr lang="en-US" dirty="0"/>
          </a:p>
          <a:p>
            <a:pPr marL="171450" lvl="0" indent="-171450" algn="l" rtl="0">
              <a:spcBef>
                <a:spcPts val="1200"/>
              </a:spcBef>
              <a:spcAft>
                <a:spcPts val="0"/>
              </a:spcAft>
              <a:buClr>
                <a:schemeClr val="dk1"/>
              </a:buClr>
              <a:buSzPts val="1200"/>
              <a:buFont typeface="Arial" panose="020B0604020202020204" pitchFamily="34" charset="0"/>
              <a:buChar char="•"/>
            </a:pPr>
            <a:r>
              <a:rPr lang="en-US" i="0" dirty="0"/>
              <a:t>I will now provide an overview of the application process.</a:t>
            </a:r>
          </a:p>
        </p:txBody>
      </p:sp>
      <p:sp>
        <p:nvSpPr>
          <p:cNvPr id="4" name="Slide Number Placeholder 3"/>
          <p:cNvSpPr>
            <a:spLocks noGrp="1"/>
          </p:cNvSpPr>
          <p:nvPr>
            <p:ph type="sldNum" idx="12"/>
          </p:nvPr>
        </p:nvSpPr>
        <p:spPr>
          <a:xfrm>
            <a:off x="1043958" y="33369588"/>
            <a:ext cx="798887" cy="1762624"/>
          </a:xfrm>
          <a:prstGeom prst="rect">
            <a:avLst/>
          </a:prstGeo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21</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1774474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Clr>
                <a:schemeClr val="dk1"/>
              </a:buClr>
              <a:buSzPts val="1200"/>
              <a:buNone/>
            </a:pPr>
            <a:r>
              <a:rPr lang="en-US" dirty="0"/>
              <a:t>Sarah:</a:t>
            </a:r>
          </a:p>
          <a:p>
            <a:pPr marL="0" lvl="0" indent="0" algn="l" rtl="0">
              <a:lnSpc>
                <a:spcPct val="100000"/>
              </a:lnSpc>
              <a:spcBef>
                <a:spcPts val="1200"/>
              </a:spcBef>
              <a:spcAft>
                <a:spcPts val="0"/>
              </a:spcAft>
              <a:buClr>
                <a:schemeClr val="dk1"/>
              </a:buClr>
              <a:buSzPts val="1200"/>
              <a:buNone/>
            </a:pPr>
            <a:endParaRPr lang="en-US" dirty="0"/>
          </a:p>
          <a:p>
            <a:pPr marL="0" lvl="0" indent="0" algn="l" rtl="0">
              <a:lnSpc>
                <a:spcPct val="100000"/>
              </a:lnSpc>
              <a:spcBef>
                <a:spcPts val="1200"/>
              </a:spcBef>
              <a:spcAft>
                <a:spcPts val="0"/>
              </a:spcAft>
              <a:buClr>
                <a:schemeClr val="dk1"/>
              </a:buClr>
              <a:buSzPts val="1200"/>
              <a:buNone/>
            </a:pPr>
            <a:r>
              <a:rPr lang="en-US" i="1" dirty="0"/>
              <a:t>Read slide.</a:t>
            </a:r>
          </a:p>
          <a:p>
            <a:pPr>
              <a:lnSpc>
                <a:spcPct val="100000"/>
              </a:lnSpc>
            </a:pPr>
            <a:endParaRPr lang="en-US" dirty="0"/>
          </a:p>
          <a:p>
            <a:pPr>
              <a:lnSpc>
                <a:spcPct val="100000"/>
              </a:lnSpc>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22</a:t>
            </a:fld>
            <a:endParaRPr lang="en-US"/>
          </a:p>
        </p:txBody>
      </p:sp>
    </p:spTree>
    <p:extLst>
      <p:ext uri="{BB962C8B-B14F-4D97-AF65-F5344CB8AC3E}">
        <p14:creationId xmlns:p14="http://schemas.microsoft.com/office/powerpoint/2010/main" val="25627059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Clr>
                <a:schemeClr val="dk1"/>
              </a:buClr>
              <a:buSzPts val="1200"/>
              <a:buNone/>
            </a:pPr>
            <a:r>
              <a:rPr lang="en-US" dirty="0"/>
              <a:t>Sarah:</a:t>
            </a:r>
          </a:p>
          <a:p>
            <a:pPr marL="0" lvl="0" indent="0" algn="l" rtl="0">
              <a:lnSpc>
                <a:spcPct val="100000"/>
              </a:lnSpc>
              <a:spcBef>
                <a:spcPts val="1200"/>
              </a:spcBef>
              <a:spcAft>
                <a:spcPts val="0"/>
              </a:spcAft>
              <a:buClr>
                <a:schemeClr val="dk1"/>
              </a:buClr>
              <a:buSzPts val="1200"/>
              <a:buNone/>
            </a:pPr>
            <a:endParaRPr lang="en-US" dirty="0"/>
          </a:p>
          <a:p>
            <a:pPr marL="171450" lvl="0" indent="-171450" algn="l" rtl="0">
              <a:lnSpc>
                <a:spcPct val="100000"/>
              </a:lnSpc>
              <a:spcBef>
                <a:spcPts val="1200"/>
              </a:spcBef>
              <a:spcAft>
                <a:spcPts val="0"/>
              </a:spcAft>
              <a:buClr>
                <a:schemeClr val="dk1"/>
              </a:buClr>
              <a:buSzPts val="1200"/>
              <a:buFont typeface="Arial" panose="020B0604020202020204" pitchFamily="34" charset="0"/>
              <a:buChar char="•"/>
            </a:pPr>
            <a:r>
              <a:rPr lang="en-US" i="0" dirty="0"/>
              <a:t>Before we go in depth into the application components, I want to share a broad outline of the application.</a:t>
            </a:r>
          </a:p>
          <a:p>
            <a:pPr marL="171450" lvl="0" indent="-171450" algn="l" rtl="0">
              <a:lnSpc>
                <a:spcPct val="100000"/>
              </a:lnSpc>
              <a:spcBef>
                <a:spcPts val="1200"/>
              </a:spcBef>
              <a:spcAft>
                <a:spcPts val="0"/>
              </a:spcAft>
              <a:buClr>
                <a:schemeClr val="dk1"/>
              </a:buClr>
              <a:buSzPts val="1200"/>
              <a:buFont typeface="Arial" panose="020B0604020202020204" pitchFamily="34" charset="0"/>
              <a:buChar char="•"/>
            </a:pPr>
            <a:endParaRPr lang="en-US" i="0" dirty="0"/>
          </a:p>
          <a:p>
            <a:pPr marL="0" lvl="0" indent="0" algn="l" rtl="0">
              <a:lnSpc>
                <a:spcPct val="100000"/>
              </a:lnSpc>
              <a:spcBef>
                <a:spcPts val="1200"/>
              </a:spcBef>
              <a:spcAft>
                <a:spcPts val="0"/>
              </a:spcAft>
              <a:buClr>
                <a:schemeClr val="dk1"/>
              </a:buClr>
              <a:buSzPts val="1200"/>
              <a:buFont typeface="Arial" panose="020B0604020202020204" pitchFamily="34" charset="0"/>
              <a:buNone/>
            </a:pPr>
            <a:r>
              <a:rPr lang="en-US" i="1" dirty="0"/>
              <a:t>Read slide.</a:t>
            </a:r>
          </a:p>
          <a:p>
            <a:pPr>
              <a:lnSpc>
                <a:spcPct val="100000"/>
              </a:lnSpc>
            </a:pPr>
            <a:endParaRPr lang="en-US" dirty="0"/>
          </a:p>
          <a:p>
            <a:pPr>
              <a:lnSpc>
                <a:spcPct val="100000"/>
              </a:lnSpc>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23</a:t>
            </a:fld>
            <a:endParaRPr lang="en-US"/>
          </a:p>
        </p:txBody>
      </p:sp>
    </p:spTree>
    <p:extLst>
      <p:ext uri="{BB962C8B-B14F-4D97-AF65-F5344CB8AC3E}">
        <p14:creationId xmlns:p14="http://schemas.microsoft.com/office/powerpoint/2010/main" val="33716725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None/>
            </a:pPr>
            <a:r>
              <a:rPr lang="en-US" dirty="0"/>
              <a:t>Sarah:</a:t>
            </a:r>
          </a:p>
          <a:p>
            <a:pPr marL="0" lvl="0" indent="0" algn="l" rtl="0">
              <a:spcBef>
                <a:spcPts val="1200"/>
              </a:spcBef>
              <a:spcAft>
                <a:spcPts val="0"/>
              </a:spcAft>
              <a:buClr>
                <a:schemeClr val="dk1"/>
              </a:buClr>
              <a:buSzPts val="1200"/>
              <a:buNone/>
            </a:pPr>
            <a:endParaRPr lang="en-US" dirty="0"/>
          </a:p>
          <a:p>
            <a:pPr marL="0" lvl="0" indent="0" algn="l" rtl="0">
              <a:spcBef>
                <a:spcPts val="1200"/>
              </a:spcBef>
              <a:spcAft>
                <a:spcPts val="0"/>
              </a:spcAft>
              <a:buClr>
                <a:schemeClr val="dk1"/>
              </a:buClr>
              <a:buSzPts val="1200"/>
              <a:buNone/>
            </a:pPr>
            <a:r>
              <a:rPr lang="en-US" i="1" dirty="0"/>
              <a:t>Read slide.</a:t>
            </a:r>
          </a:p>
          <a:p>
            <a:pPr marL="0" lvl="0" indent="0" algn="l" rtl="0">
              <a:spcBef>
                <a:spcPts val="1200"/>
              </a:spcBef>
              <a:spcAft>
                <a:spcPts val="0"/>
              </a:spcAft>
              <a:buClr>
                <a:schemeClr val="dk1"/>
              </a:buClr>
              <a:buSzPts val="1200"/>
              <a:buNone/>
            </a:pPr>
            <a:endParaRPr lang="en-US" i="1" dirty="0"/>
          </a:p>
          <a:p>
            <a:pPr marL="0" lvl="0" indent="0" algn="l" rtl="0">
              <a:spcBef>
                <a:spcPts val="1200"/>
              </a:spcBef>
              <a:spcAft>
                <a:spcPts val="0"/>
              </a:spcAft>
              <a:buClr>
                <a:schemeClr val="dk1"/>
              </a:buClr>
              <a:buSzPts val="1200"/>
              <a:buNone/>
            </a:pPr>
            <a:r>
              <a:rPr lang="en-US" i="1" dirty="0"/>
              <a:t>Intent to Apply: </a:t>
            </a:r>
            <a:r>
              <a:rPr lang="en-US" u="sng" dirty="0">
                <a:hlinkClick r:id="rId3"/>
              </a:rPr>
              <a:t>https://surveys2.cde.ca.gov/go/espd-intent.asp</a:t>
            </a:r>
            <a:endParaRPr lang="en-US" u="sng" dirty="0"/>
          </a:p>
          <a:p>
            <a:pPr marL="0" lvl="0" indent="0" algn="l" rtl="0">
              <a:spcBef>
                <a:spcPts val="1200"/>
              </a:spcBef>
              <a:spcAft>
                <a:spcPts val="0"/>
              </a:spcAft>
              <a:buClr>
                <a:schemeClr val="dk1"/>
              </a:buClr>
              <a:buSzPts val="1200"/>
              <a:buNone/>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24</a:t>
            </a:fld>
            <a:endParaRPr lang="en-US"/>
          </a:p>
        </p:txBody>
      </p:sp>
    </p:spTree>
    <p:extLst>
      <p:ext uri="{BB962C8B-B14F-4D97-AF65-F5344CB8AC3E}">
        <p14:creationId xmlns:p14="http://schemas.microsoft.com/office/powerpoint/2010/main" val="33067488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Clr>
                <a:schemeClr val="dk1"/>
              </a:buClr>
              <a:buSzPts val="1200"/>
              <a:buNone/>
            </a:pPr>
            <a:r>
              <a:rPr lang="en-US" dirty="0"/>
              <a:t>Sarah:</a:t>
            </a:r>
          </a:p>
          <a:p>
            <a:pPr marL="0" lvl="0" indent="0" algn="l" rtl="0">
              <a:lnSpc>
                <a:spcPct val="100000"/>
              </a:lnSpc>
              <a:spcBef>
                <a:spcPts val="1200"/>
              </a:spcBef>
              <a:spcAft>
                <a:spcPts val="0"/>
              </a:spcAft>
              <a:buClr>
                <a:schemeClr val="dk1"/>
              </a:buClr>
              <a:buSzPts val="1200"/>
              <a:buNone/>
            </a:pPr>
            <a:endParaRPr lang="en-US" dirty="0"/>
          </a:p>
          <a:p>
            <a:pPr marL="0" lvl="0" indent="0" algn="l" rtl="0">
              <a:lnSpc>
                <a:spcPct val="100000"/>
              </a:lnSpc>
              <a:spcBef>
                <a:spcPts val="1200"/>
              </a:spcBef>
              <a:spcAft>
                <a:spcPts val="0"/>
              </a:spcAft>
              <a:buClr>
                <a:schemeClr val="dk1"/>
              </a:buClr>
              <a:buSzPts val="1200"/>
              <a:buNone/>
            </a:pPr>
            <a:r>
              <a:rPr lang="en-US" i="1" dirty="0"/>
              <a:t>Read slide.</a:t>
            </a:r>
          </a:p>
          <a:p>
            <a:pPr>
              <a:lnSpc>
                <a:spcPct val="100000"/>
              </a:lnSpc>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25</a:t>
            </a:fld>
            <a:endParaRPr lang="en-US"/>
          </a:p>
        </p:txBody>
      </p:sp>
    </p:spTree>
    <p:extLst>
      <p:ext uri="{BB962C8B-B14F-4D97-AF65-F5344CB8AC3E}">
        <p14:creationId xmlns:p14="http://schemas.microsoft.com/office/powerpoint/2010/main" val="20205179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Clr>
                <a:schemeClr val="dk1"/>
              </a:buClr>
              <a:buSzPts val="1200"/>
              <a:buNone/>
            </a:pPr>
            <a:r>
              <a:rPr lang="en-US" dirty="0"/>
              <a:t>Sarah:</a:t>
            </a:r>
          </a:p>
          <a:p>
            <a:pPr marL="0" lvl="0" indent="0" algn="l" rtl="0">
              <a:lnSpc>
                <a:spcPct val="100000"/>
              </a:lnSpc>
              <a:spcBef>
                <a:spcPts val="1200"/>
              </a:spcBef>
              <a:spcAft>
                <a:spcPts val="0"/>
              </a:spcAft>
              <a:buClr>
                <a:schemeClr val="dk1"/>
              </a:buClr>
              <a:buSzPts val="1200"/>
              <a:buNone/>
            </a:pPr>
            <a:endParaRPr lang="en-US" dirty="0"/>
          </a:p>
          <a:p>
            <a:pPr marL="0" lvl="0" indent="0" algn="l" rtl="0">
              <a:lnSpc>
                <a:spcPct val="100000"/>
              </a:lnSpc>
              <a:spcBef>
                <a:spcPts val="1200"/>
              </a:spcBef>
              <a:spcAft>
                <a:spcPts val="0"/>
              </a:spcAft>
              <a:buClr>
                <a:schemeClr val="dk1"/>
              </a:buClr>
              <a:buSzPts val="1200"/>
              <a:buNone/>
            </a:pPr>
            <a:r>
              <a:rPr lang="en-US" i="1" dirty="0"/>
              <a:t>Read slide.</a:t>
            </a:r>
          </a:p>
          <a:p>
            <a:pPr>
              <a:lnSpc>
                <a:spcPct val="100000"/>
              </a:lnSpc>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26</a:t>
            </a:fld>
            <a:endParaRPr lang="en-US"/>
          </a:p>
        </p:txBody>
      </p:sp>
    </p:spTree>
    <p:extLst>
      <p:ext uri="{BB962C8B-B14F-4D97-AF65-F5344CB8AC3E}">
        <p14:creationId xmlns:p14="http://schemas.microsoft.com/office/powerpoint/2010/main" val="34861401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Clr>
                <a:schemeClr val="dk1"/>
              </a:buClr>
              <a:buSzPts val="1200"/>
              <a:buNone/>
            </a:pPr>
            <a:r>
              <a:rPr lang="en-US" dirty="0"/>
              <a:t>Sarah:</a:t>
            </a:r>
          </a:p>
          <a:p>
            <a:pPr marL="0" lvl="0" indent="0" algn="l" rtl="0">
              <a:lnSpc>
                <a:spcPct val="100000"/>
              </a:lnSpc>
              <a:spcBef>
                <a:spcPts val="1200"/>
              </a:spcBef>
              <a:spcAft>
                <a:spcPts val="0"/>
              </a:spcAft>
              <a:buClr>
                <a:schemeClr val="dk1"/>
              </a:buClr>
              <a:buSzPts val="1200"/>
              <a:buNone/>
            </a:pPr>
            <a:endParaRPr lang="en-US" dirty="0"/>
          </a:p>
          <a:p>
            <a:pPr marL="0" lvl="0" indent="0" algn="l" rtl="0">
              <a:lnSpc>
                <a:spcPct val="100000"/>
              </a:lnSpc>
              <a:spcBef>
                <a:spcPts val="1200"/>
              </a:spcBef>
              <a:spcAft>
                <a:spcPts val="0"/>
              </a:spcAft>
              <a:buClr>
                <a:schemeClr val="dk1"/>
              </a:buClr>
              <a:buSzPts val="1200"/>
              <a:buNone/>
            </a:pPr>
            <a:r>
              <a:rPr lang="en-US" i="1" dirty="0"/>
              <a:t>Read slide.</a:t>
            </a:r>
          </a:p>
          <a:p>
            <a:pPr>
              <a:lnSpc>
                <a:spcPct val="100000"/>
              </a:lnSpc>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27</a:t>
            </a:fld>
            <a:endParaRPr lang="en-US"/>
          </a:p>
        </p:txBody>
      </p:sp>
    </p:spTree>
    <p:extLst>
      <p:ext uri="{BB962C8B-B14F-4D97-AF65-F5344CB8AC3E}">
        <p14:creationId xmlns:p14="http://schemas.microsoft.com/office/powerpoint/2010/main" val="39491204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Clr>
                <a:schemeClr val="dk1"/>
              </a:buClr>
              <a:buSzPts val="1200"/>
              <a:buNone/>
            </a:pPr>
            <a:r>
              <a:rPr lang="en-US" dirty="0"/>
              <a:t>Sarah:</a:t>
            </a:r>
          </a:p>
          <a:p>
            <a:pPr marL="0" lvl="0" indent="0" algn="l" rtl="0">
              <a:lnSpc>
                <a:spcPct val="100000"/>
              </a:lnSpc>
              <a:spcBef>
                <a:spcPts val="1200"/>
              </a:spcBef>
              <a:spcAft>
                <a:spcPts val="0"/>
              </a:spcAft>
              <a:buClr>
                <a:schemeClr val="dk1"/>
              </a:buClr>
              <a:buSzPts val="1200"/>
              <a:buNone/>
            </a:pPr>
            <a:endParaRPr lang="en-US" dirty="0"/>
          </a:p>
          <a:p>
            <a:pPr marL="0" lvl="0" indent="0" algn="l" rtl="0">
              <a:lnSpc>
                <a:spcPct val="100000"/>
              </a:lnSpc>
              <a:spcBef>
                <a:spcPts val="1200"/>
              </a:spcBef>
              <a:spcAft>
                <a:spcPts val="0"/>
              </a:spcAft>
              <a:buClr>
                <a:schemeClr val="dk1"/>
              </a:buClr>
              <a:buSzPts val="1200"/>
              <a:buNone/>
            </a:pPr>
            <a:r>
              <a:rPr lang="en-US" i="1" dirty="0"/>
              <a:t>Read slide.</a:t>
            </a:r>
          </a:p>
          <a:p>
            <a:pPr>
              <a:lnSpc>
                <a:spcPct val="100000"/>
              </a:lnSpc>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28</a:t>
            </a:fld>
            <a:endParaRPr lang="en-US"/>
          </a:p>
        </p:txBody>
      </p:sp>
    </p:spTree>
    <p:extLst>
      <p:ext uri="{BB962C8B-B14F-4D97-AF65-F5344CB8AC3E}">
        <p14:creationId xmlns:p14="http://schemas.microsoft.com/office/powerpoint/2010/main" val="34081739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Clr>
                <a:schemeClr val="dk1"/>
              </a:buClr>
              <a:buSzPts val="1200"/>
              <a:buNone/>
            </a:pPr>
            <a:r>
              <a:rPr lang="en-US" dirty="0"/>
              <a:t>Sarah:</a:t>
            </a:r>
          </a:p>
          <a:p>
            <a:pPr marL="0" lvl="0" indent="0" algn="l" rtl="0">
              <a:lnSpc>
                <a:spcPct val="100000"/>
              </a:lnSpc>
              <a:spcBef>
                <a:spcPts val="1200"/>
              </a:spcBef>
              <a:spcAft>
                <a:spcPts val="0"/>
              </a:spcAft>
              <a:buClr>
                <a:schemeClr val="dk1"/>
              </a:buClr>
              <a:buSzPts val="1200"/>
              <a:buNone/>
            </a:pPr>
            <a:endParaRPr lang="en-US" dirty="0"/>
          </a:p>
          <a:p>
            <a:pPr marL="0" lvl="0" indent="0" algn="l" rtl="0">
              <a:lnSpc>
                <a:spcPct val="100000"/>
              </a:lnSpc>
              <a:spcBef>
                <a:spcPts val="1200"/>
              </a:spcBef>
              <a:spcAft>
                <a:spcPts val="0"/>
              </a:spcAft>
              <a:buClr>
                <a:schemeClr val="dk1"/>
              </a:buClr>
              <a:buSzPts val="1200"/>
              <a:buNone/>
            </a:pPr>
            <a:r>
              <a:rPr lang="en-US" i="1" dirty="0"/>
              <a:t>Read slide.</a:t>
            </a:r>
          </a:p>
          <a:p>
            <a:pPr>
              <a:lnSpc>
                <a:spcPct val="100000"/>
              </a:lnSpc>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29</a:t>
            </a:fld>
            <a:endParaRPr lang="en-US"/>
          </a:p>
        </p:txBody>
      </p:sp>
    </p:spTree>
    <p:extLst>
      <p:ext uri="{BB962C8B-B14F-4D97-AF65-F5344CB8AC3E}">
        <p14:creationId xmlns:p14="http://schemas.microsoft.com/office/powerpoint/2010/main" val="1889398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p:cNvSpPr>
            <a:spLocks noGrp="1"/>
          </p:cNvSpPr>
          <p:nvPr>
            <p:ph type="body" idx="1"/>
          </p:nvPr>
        </p:nvSpPr>
        <p:spPr>
          <a:xfrm>
            <a:off x="184326" y="16910386"/>
            <a:ext cx="1474611" cy="13830298"/>
          </a:xfrm>
          <a:prstGeom prst="rect">
            <a:avLst/>
          </a:prstGeom>
        </p:spPr>
        <p:txBody>
          <a:bodyPr/>
          <a:lstStyle/>
          <a:p>
            <a:pPr marL="0" lvl="0" indent="0" algn="l" rtl="0">
              <a:spcBef>
                <a:spcPts val="0"/>
              </a:spcBef>
              <a:spcAft>
                <a:spcPts val="1200"/>
              </a:spcAft>
              <a:buClr>
                <a:schemeClr val="dk1"/>
              </a:buClr>
              <a:buSzPts val="1200"/>
              <a:buNone/>
            </a:pPr>
            <a:r>
              <a:rPr lang="en-US" dirty="0"/>
              <a:t>Sarah:</a:t>
            </a:r>
          </a:p>
          <a:p>
            <a:pPr marL="0" lvl="0" indent="0" algn="l" rtl="0">
              <a:spcBef>
                <a:spcPts val="1200"/>
              </a:spcBef>
              <a:spcAft>
                <a:spcPts val="0"/>
              </a:spcAft>
              <a:buClr>
                <a:schemeClr val="dk1"/>
              </a:buClr>
              <a:buSzPts val="1200"/>
              <a:buNone/>
            </a:pPr>
            <a:endParaRPr lang="en-US" dirty="0"/>
          </a:p>
          <a:p>
            <a:pPr marL="171450" lvl="0" indent="-171450" algn="l" rtl="0">
              <a:spcBef>
                <a:spcPts val="0"/>
              </a:spcBef>
              <a:spcAft>
                <a:spcPts val="1200"/>
              </a:spcAft>
              <a:buClr>
                <a:schemeClr val="dk1"/>
              </a:buClr>
              <a:buSzPts val="1200"/>
              <a:buChar char="•"/>
            </a:pPr>
            <a:r>
              <a:rPr lang="en-US" dirty="0"/>
              <a:t>First, I have some housekeeping details to share with you.</a:t>
            </a:r>
          </a:p>
          <a:p>
            <a:pPr marL="171450" lvl="0" indent="-171450" algn="l" rtl="0">
              <a:spcBef>
                <a:spcPts val="0"/>
              </a:spcBef>
              <a:spcAft>
                <a:spcPts val="0"/>
              </a:spcAft>
              <a:buClr>
                <a:schemeClr val="dk1"/>
              </a:buClr>
              <a:buSzPts val="1200"/>
              <a:buChar char="•"/>
            </a:pPr>
            <a:endParaRPr lang="en-US" dirty="0"/>
          </a:p>
          <a:p>
            <a:pPr marL="171450" lvl="0" indent="-171450" algn="l" rtl="0">
              <a:spcBef>
                <a:spcPts val="0"/>
              </a:spcBef>
              <a:spcAft>
                <a:spcPts val="1200"/>
              </a:spcAft>
              <a:buClr>
                <a:schemeClr val="dk1"/>
              </a:buClr>
              <a:buSzPts val="1200"/>
              <a:buChar char="•"/>
            </a:pPr>
            <a:r>
              <a:rPr lang="en-US" dirty="0"/>
              <a:t>All webinar participants have been placed on mute.</a:t>
            </a:r>
          </a:p>
          <a:p>
            <a:pPr marL="171450" lvl="0" indent="-171450" algn="l" rtl="0">
              <a:spcBef>
                <a:spcPts val="0"/>
              </a:spcBef>
              <a:spcAft>
                <a:spcPts val="0"/>
              </a:spcAft>
              <a:buClr>
                <a:schemeClr val="dk1"/>
              </a:buClr>
              <a:buSzPts val="1200"/>
              <a:buChar char="•"/>
            </a:pPr>
            <a:endParaRPr lang="en-US" dirty="0"/>
          </a:p>
          <a:p>
            <a:pPr marL="171450" indent="-1714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The question and answer session will occur toward the end of the webinar. At that time, please submit your questions using the Question and Answer option through Zoom.</a:t>
            </a:r>
          </a:p>
          <a:p>
            <a:pPr marL="171450" indent="-171450">
              <a:spcAft>
                <a:spcPts val="1200"/>
              </a:spcAft>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indent="-171450">
              <a:spcAft>
                <a:spcPts val="1200"/>
              </a:spcAft>
              <a:buFont typeface="Arial" panose="020B0604020202020204" pitchFamily="34" charset="0"/>
              <a:buChar char="•"/>
              <a:defRPr/>
            </a:pPr>
            <a:r>
              <a:rPr lang="en-US" dirty="0">
                <a:latin typeface="Arial"/>
                <a:cs typeface="Arial"/>
              </a:rPr>
              <a:t>These PowerPoint slides with notes and the recorded webinar will be available on the CDE ESPD RFA web page at </a:t>
            </a:r>
            <a:r>
              <a:rPr lang="en-US" sz="1200" u="sng" kern="1200" dirty="0">
                <a:solidFill>
                  <a:schemeClr val="tx1"/>
                </a:solidFill>
                <a:effectLst/>
                <a:latin typeface="Arial" panose="020B0604020202020204" pitchFamily="34" charset="0"/>
                <a:ea typeface="+mn-ea"/>
                <a:cs typeface="Arial" panose="020B0604020202020204" pitchFamily="34" charset="0"/>
              </a:rPr>
              <a:t>https://www.cde.ca.gov/fg/fo/r12/ethnicstudiespd21rfa.asp</a:t>
            </a:r>
            <a:r>
              <a:rPr lang="en-US" b="1" kern="1200" dirty="0">
                <a:effectLst/>
              </a:rPr>
              <a:t>.</a:t>
            </a:r>
          </a:p>
        </p:txBody>
      </p:sp>
      <p:sp>
        <p:nvSpPr>
          <p:cNvPr id="4" name="Slide Number Placeholder 3"/>
          <p:cNvSpPr>
            <a:spLocks noGrp="1"/>
          </p:cNvSpPr>
          <p:nvPr>
            <p:ph type="sldNum" sz="quarter" idx="10"/>
          </p:nvPr>
        </p:nvSpPr>
        <p:spPr>
          <a:xfrm>
            <a:off x="1043958" y="33369588"/>
            <a:ext cx="798887" cy="1762624"/>
          </a:xfrm>
          <a:prstGeom prst="rect">
            <a:avLst/>
          </a:prstGeo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959E779C-9ADE-44A1-8072-EF7F172A3590}" type="slidenum">
              <a:rPr kumimoji="0" lang="en-US" sz="1200" b="0"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lang="en-US" sz="12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42937419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1200"/>
              </a:spcAft>
              <a:buClr>
                <a:schemeClr val="dk1"/>
              </a:buClr>
              <a:buSzPts val="1200"/>
              <a:buNone/>
            </a:pPr>
            <a:r>
              <a:rPr lang="en-US" dirty="0"/>
              <a:t>Sarah:</a:t>
            </a:r>
          </a:p>
          <a:p>
            <a:pPr marL="0" lvl="0" indent="0" algn="l" rtl="0">
              <a:spcBef>
                <a:spcPts val="1200"/>
              </a:spcBef>
              <a:spcAft>
                <a:spcPts val="0"/>
              </a:spcAft>
              <a:buClr>
                <a:schemeClr val="dk1"/>
              </a:buClr>
              <a:buSzPts val="1200"/>
              <a:buNone/>
            </a:pPr>
            <a:endParaRPr lang="en-US" dirty="0"/>
          </a:p>
          <a:p>
            <a:pPr marL="0" lvl="0" indent="0" algn="l" rtl="0">
              <a:spcBef>
                <a:spcPts val="0"/>
              </a:spcBef>
              <a:spcAft>
                <a:spcPts val="1200"/>
              </a:spcAft>
              <a:buClr>
                <a:schemeClr val="dk1"/>
              </a:buClr>
              <a:buSzPts val="1200"/>
              <a:buNone/>
            </a:pPr>
            <a:r>
              <a:rPr lang="en-US" i="1" dirty="0"/>
              <a:t>Read slide.</a:t>
            </a:r>
          </a:p>
          <a:p>
            <a:pPr marL="0" lvl="0" indent="0" algn="l" rtl="0">
              <a:spcBef>
                <a:spcPts val="0"/>
              </a:spcBef>
              <a:spcAft>
                <a:spcPts val="1200"/>
              </a:spcAft>
              <a:buClr>
                <a:schemeClr val="dk1"/>
              </a:buClr>
              <a:buSzPts val="1200"/>
              <a:buNone/>
            </a:pPr>
            <a:endParaRPr lang="en-US" i="1" dirty="0"/>
          </a:p>
          <a:p>
            <a:pPr marL="171450" lvl="0" indent="-171450" algn="l" rtl="0">
              <a:spcBef>
                <a:spcPts val="0"/>
              </a:spcBef>
              <a:spcAft>
                <a:spcPts val="1200"/>
              </a:spcAft>
              <a:buClr>
                <a:schemeClr val="dk1"/>
              </a:buClr>
              <a:buSzPts val="1200"/>
              <a:buFont typeface="Arial" panose="020B0604020202020204" pitchFamily="34" charset="0"/>
              <a:buChar char="•"/>
            </a:pPr>
            <a:r>
              <a:rPr lang="en-US" i="0" dirty="0"/>
              <a:t>I will now turn the presentation over to Jenn, who will provide some details on the actual RFA application.</a:t>
            </a:r>
          </a:p>
        </p:txBody>
      </p:sp>
      <p:sp>
        <p:nvSpPr>
          <p:cNvPr id="4" name="Slide Number Placeholder 3"/>
          <p:cNvSpPr>
            <a:spLocks noGrp="1"/>
          </p:cNvSpPr>
          <p:nvPr>
            <p:ph type="sldNum" sz="quarter" idx="5"/>
          </p:nvPr>
        </p:nvSpPr>
        <p:spPr/>
        <p:txBody>
          <a:bodyPr/>
          <a:lstStyle/>
          <a:p>
            <a:fld id="{3DE925D4-4587-415C-89AA-A44D4A7E7D35}" type="slidenum">
              <a:rPr lang="en-US" smtClean="0"/>
              <a:t>30</a:t>
            </a:fld>
            <a:endParaRPr lang="en-US"/>
          </a:p>
        </p:txBody>
      </p:sp>
    </p:spTree>
    <p:extLst>
      <p:ext uri="{BB962C8B-B14F-4D97-AF65-F5344CB8AC3E}">
        <p14:creationId xmlns:p14="http://schemas.microsoft.com/office/powerpoint/2010/main" val="39684150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1200"/>
              </a:spcAft>
              <a:buClr>
                <a:schemeClr val="dk1"/>
              </a:buClr>
              <a:buSzPts val="1200"/>
              <a:buNone/>
            </a:pPr>
            <a:r>
              <a:rPr lang="en-US" dirty="0"/>
              <a:t>Jenn:</a:t>
            </a:r>
          </a:p>
          <a:p>
            <a:pPr marL="0" lvl="0" indent="0" algn="l" rtl="0">
              <a:lnSpc>
                <a:spcPct val="100000"/>
              </a:lnSpc>
              <a:spcBef>
                <a:spcPts val="1200"/>
              </a:spcBef>
              <a:spcAft>
                <a:spcPts val="0"/>
              </a:spcAft>
              <a:buClr>
                <a:schemeClr val="dk1"/>
              </a:buClr>
              <a:buSzPts val="1200"/>
              <a:buFont typeface="Arial" panose="020B0604020202020204" pitchFamily="34" charset="0"/>
              <a:buNone/>
            </a:pPr>
            <a:endParaRPr lang="en-US" i="0" dirty="0"/>
          </a:p>
          <a:p>
            <a:pPr marL="171450" marR="0" lvl="0" indent="-171450" algn="l" defTabSz="914400" rtl="0" eaLnBrk="1" fontAlgn="auto" latinLnBrk="0" hangingPunct="1">
              <a:lnSpc>
                <a:spcPct val="100000"/>
              </a:lnSpc>
              <a:spcBef>
                <a:spcPts val="0"/>
              </a:spcBef>
              <a:spcAft>
                <a:spcPts val="1200"/>
              </a:spcAft>
              <a:buClr>
                <a:schemeClr val="dk1"/>
              </a:buClr>
              <a:buSzPts val="1200"/>
              <a:buFont typeface="Arial" panose="020B0604020202020204" pitchFamily="34" charset="0"/>
              <a:buChar char="•"/>
              <a:tabLst/>
              <a:defRPr/>
            </a:pPr>
            <a:r>
              <a:rPr lang="en-US" dirty="0"/>
              <a:t>Please refer to Section 3: Scope of Project in the RFA for additional information about each application element.</a:t>
            </a:r>
          </a:p>
        </p:txBody>
      </p:sp>
      <p:sp>
        <p:nvSpPr>
          <p:cNvPr id="4" name="Slide Number Placeholder 3"/>
          <p:cNvSpPr>
            <a:spLocks noGrp="1"/>
          </p:cNvSpPr>
          <p:nvPr>
            <p:ph type="sldNum" sz="quarter" idx="5"/>
          </p:nvPr>
        </p:nvSpPr>
        <p:spPr/>
        <p:txBody>
          <a:bodyPr/>
          <a:lstStyle/>
          <a:p>
            <a:fld id="{3DE925D4-4587-415C-89AA-A44D4A7E7D35}" type="slidenum">
              <a:rPr lang="en-US" smtClean="0"/>
              <a:t>31</a:t>
            </a:fld>
            <a:endParaRPr lang="en-US"/>
          </a:p>
        </p:txBody>
      </p:sp>
    </p:spTree>
    <p:extLst>
      <p:ext uri="{BB962C8B-B14F-4D97-AF65-F5344CB8AC3E}">
        <p14:creationId xmlns:p14="http://schemas.microsoft.com/office/powerpoint/2010/main" val="40660092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1200"/>
              </a:spcAft>
              <a:buClr>
                <a:schemeClr val="dk1"/>
              </a:buClr>
              <a:buSzPts val="1200"/>
              <a:buNone/>
            </a:pPr>
            <a:r>
              <a:rPr lang="en-US" dirty="0"/>
              <a:t>Jenn:</a:t>
            </a:r>
          </a:p>
          <a:p>
            <a:endParaRPr lang="en-US" dirty="0"/>
          </a:p>
          <a:p>
            <a:pPr marL="171450" indent="-171450">
              <a:spcAft>
                <a:spcPts val="1200"/>
              </a:spcAft>
              <a:buFont typeface="Arial" panose="020B0604020202020204" pitchFamily="34" charset="0"/>
              <a:buChar char="•"/>
            </a:pPr>
            <a:r>
              <a:rPr lang="en-US" dirty="0"/>
              <a:t>First, please note the important upcoming deadlines for the ESPD application.</a:t>
            </a:r>
          </a:p>
          <a:p>
            <a:pPr marL="171450" indent="-171450">
              <a:buFont typeface="Arial" panose="020B0604020202020204" pitchFamily="34" charset="0"/>
              <a:buChar char="•"/>
            </a:pPr>
            <a:endParaRPr lang="en-US" dirty="0"/>
          </a:p>
          <a:p>
            <a:pPr marL="0" indent="0">
              <a:spcAft>
                <a:spcPts val="1200"/>
              </a:spcAft>
              <a:buFont typeface="Arial" panose="020B0604020202020204" pitchFamily="34" charset="0"/>
              <a:buNone/>
            </a:pPr>
            <a:r>
              <a:rPr lang="en-US" i="1" dirty="0"/>
              <a:t>[Read slide].</a:t>
            </a:r>
          </a:p>
          <a:p>
            <a:pPr marL="171450" indent="-171450">
              <a:buFont typeface="Arial" panose="020B0604020202020204" pitchFamily="34" charset="0"/>
              <a:buChar char="•"/>
            </a:pPr>
            <a:endParaRPr lang="en-US" dirty="0"/>
          </a:p>
          <a:p>
            <a:pPr marL="171450" indent="-171450">
              <a:spcAft>
                <a:spcPts val="1200"/>
              </a:spcAft>
              <a:buFont typeface="Arial" panose="020B0604020202020204" pitchFamily="34" charset="0"/>
              <a:buChar char="•"/>
            </a:pPr>
            <a:r>
              <a:rPr lang="en-US" dirty="0"/>
              <a:t>Also, please note that the contract start date is tentative and dependent upon contract approval by the Department of General Services (DGS). Work may not begin on the contract until DGS approval is secured.</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32</a:t>
            </a:fld>
            <a:endParaRPr lang="en-US"/>
          </a:p>
        </p:txBody>
      </p:sp>
    </p:spTree>
    <p:extLst>
      <p:ext uri="{BB962C8B-B14F-4D97-AF65-F5344CB8AC3E}">
        <p14:creationId xmlns:p14="http://schemas.microsoft.com/office/powerpoint/2010/main" val="22977277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1200"/>
              </a:spcAft>
              <a:buClr>
                <a:schemeClr val="dk1"/>
              </a:buClr>
              <a:buSzPts val="1200"/>
              <a:buNone/>
            </a:pPr>
            <a:r>
              <a:rPr lang="en-US" dirty="0"/>
              <a:t>Jenn:</a:t>
            </a:r>
          </a:p>
          <a:p>
            <a:pPr>
              <a:lnSpc>
                <a:spcPct val="100000"/>
              </a:lnSpc>
            </a:pPr>
            <a:endParaRPr lang="en-US" sz="1200" dirty="0">
              <a:latin typeface="Arial" panose="020B0604020202020204" pitchFamily="34" charset="0"/>
              <a:cs typeface="Arial" panose="020B0604020202020204" pitchFamily="34" charset="0"/>
            </a:endParaRPr>
          </a:p>
          <a:p>
            <a:pPr marL="171450" indent="-171450">
              <a:lnSpc>
                <a:spcPct val="100000"/>
              </a:lnSpc>
              <a:spcAft>
                <a:spcPts val="1200"/>
              </a:spcAft>
              <a:buFont typeface="Arial" panose="020B0604020202020204" pitchFamily="34" charset="0"/>
              <a:buChar char="•"/>
            </a:pPr>
            <a:r>
              <a:rPr lang="en-US" sz="1200" dirty="0">
                <a:latin typeface="Arial" panose="020B0604020202020204" pitchFamily="34" charset="0"/>
                <a:cs typeface="Arial" panose="020B0604020202020204" pitchFamily="34" charset="0"/>
              </a:rPr>
              <a:t>Each item will be scored on a single point rubric. Items worth two points will be scored on a scale of zero to two. Items worth three points will be scored on a scale of zero to three.</a:t>
            </a:r>
          </a:p>
          <a:p>
            <a:pPr marL="171450" indent="-171450">
              <a:lnSpc>
                <a:spcPct val="100000"/>
              </a:lnSpc>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Here is an example of scoring options on the rubric.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1200" dirty="0">
                <a:latin typeface="Arial"/>
                <a:cs typeface="Arial"/>
              </a:rPr>
              <a:t>This example comes </a:t>
            </a:r>
            <a:r>
              <a:rPr lang="en-US" sz="1200" b="0" dirty="0">
                <a:latin typeface="Arial"/>
                <a:cs typeface="Arial"/>
              </a:rPr>
              <a:t>from </a:t>
            </a:r>
            <a:r>
              <a:rPr lang="en-US" sz="1200" b="1" kern="1200" dirty="0">
                <a:solidFill>
                  <a:schemeClr val="tx1"/>
                </a:solidFill>
                <a:effectLst/>
                <a:latin typeface="Arial"/>
                <a:cs typeface="Arial"/>
              </a:rPr>
              <a:t>Task </a:t>
            </a:r>
            <a:r>
              <a:rPr lang="en-US" b="1" dirty="0">
                <a:latin typeface="Arial"/>
                <a:cs typeface="Arial"/>
              </a:rPr>
              <a:t>2</a:t>
            </a:r>
            <a:r>
              <a:rPr lang="en-US" sz="1200" b="1" kern="1200" dirty="0">
                <a:solidFill>
                  <a:schemeClr val="tx1"/>
                </a:solidFill>
                <a:effectLst/>
                <a:latin typeface="Arial"/>
                <a:cs typeface="Arial"/>
              </a:rPr>
              <a:t>: Collaboration Committee, PL, and CoP Activities</a:t>
            </a:r>
            <a:r>
              <a:rPr lang="en-US" sz="1200" b="0" kern="1200" dirty="0">
                <a:solidFill>
                  <a:schemeClr val="tx1"/>
                </a:solidFill>
                <a:effectLst/>
                <a:latin typeface="Arial"/>
                <a:cs typeface="Arial"/>
              </a:rPr>
              <a:t>, and includes the item “clearly and convincingly describes how the applicant will provide planning and logistical support for regional CoPs conducted throughout the school year.”</a:t>
            </a:r>
            <a:endParaRPr lang="en-US" sz="1200" b="0" dirty="0">
              <a:effectLst/>
              <a:latin typeface="Arial"/>
              <a:ea typeface="Times New Roman" panose="02020603050405020304" pitchFamily="18" charset="0"/>
              <a:cs typeface="Arial"/>
            </a:endParaRPr>
          </a:p>
          <a:p>
            <a:pPr marL="171450" marR="0" indent="-171450">
              <a:lnSpc>
                <a:spcPct val="100000"/>
              </a:lnSpc>
              <a:spcBef>
                <a:spcPts val="0"/>
              </a:spcBef>
              <a:spcAft>
                <a:spcPts val="0"/>
              </a:spcAft>
              <a:buFont typeface="Arial" panose="020B0604020202020204" pitchFamily="34" charset="0"/>
              <a:buChar char="•"/>
            </a:pP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lnSpc>
                <a:spcPct val="100000"/>
              </a:lnSpc>
              <a:spcAft>
                <a:spcPts val="1200"/>
              </a:spcAft>
              <a:buFont typeface="Arial" panose="020B0604020202020204" pitchFamily="34" charset="0"/>
              <a:buChar char="•"/>
            </a:pPr>
            <a:r>
              <a:rPr lang="en-US" sz="1200" dirty="0">
                <a:latin typeface="Arial" panose="020B0604020202020204" pitchFamily="34" charset="0"/>
                <a:cs typeface="Arial" panose="020B0604020202020204" pitchFamily="34" charset="0"/>
              </a:rPr>
              <a:t>A score of 0 means that the Requirement was Not Addressed.</a:t>
            </a:r>
          </a:p>
          <a:p>
            <a:pPr marL="0" indent="0">
              <a:lnSpc>
                <a:spcPct val="100000"/>
              </a:lnSpc>
              <a:buFont typeface="Arial" panose="020B0604020202020204" pitchFamily="34" charset="0"/>
              <a:buNone/>
            </a:pPr>
            <a:endParaRPr lang="en-US" sz="1200" dirty="0">
              <a:latin typeface="Arial" panose="020B0604020202020204" pitchFamily="34" charset="0"/>
              <a:cs typeface="Arial" panose="020B0604020202020204" pitchFamily="34" charset="0"/>
            </a:endParaRPr>
          </a:p>
          <a:p>
            <a:pPr marL="171450" indent="-171450">
              <a:lnSpc>
                <a:spcPct val="100000"/>
              </a:lnSpc>
              <a:spcAft>
                <a:spcPts val="1200"/>
              </a:spcAft>
              <a:buFont typeface="Arial" panose="020B0604020202020204" pitchFamily="34" charset="0"/>
              <a:buChar char="•"/>
            </a:pPr>
            <a:r>
              <a:rPr lang="en-US" sz="1200" dirty="0">
                <a:latin typeface="Arial" panose="020B0604020202020204" pitchFamily="34" charset="0"/>
                <a:cs typeface="Arial" panose="020B0604020202020204" pitchFamily="34" charset="0"/>
              </a:rPr>
              <a:t>A score of 1 means that the Requirement was Partially Addressed.</a:t>
            </a:r>
          </a:p>
          <a:p>
            <a:pPr marL="0" indent="0">
              <a:lnSpc>
                <a:spcPct val="100000"/>
              </a:lnSpc>
              <a:buFont typeface="Arial" panose="020B0604020202020204" pitchFamily="34" charset="0"/>
              <a:buNone/>
            </a:pPr>
            <a:endParaRPr lang="en-US" sz="1200" dirty="0">
              <a:latin typeface="Arial" panose="020B0604020202020204" pitchFamily="34" charset="0"/>
              <a:cs typeface="Arial" panose="020B0604020202020204" pitchFamily="34" charset="0"/>
            </a:endParaRPr>
          </a:p>
          <a:p>
            <a:pPr marL="171450" indent="-171450">
              <a:lnSpc>
                <a:spcPct val="100000"/>
              </a:lnSpc>
              <a:spcAft>
                <a:spcPts val="1200"/>
              </a:spcAft>
              <a:buFont typeface="Arial" panose="020B0604020202020204" pitchFamily="34" charset="0"/>
              <a:buChar char="•"/>
            </a:pPr>
            <a:r>
              <a:rPr lang="en-US" sz="1200" dirty="0">
                <a:latin typeface="Arial" panose="020B0604020202020204" pitchFamily="34" charset="0"/>
                <a:cs typeface="Arial" panose="020B0604020202020204" pitchFamily="34" charset="0"/>
              </a:rPr>
              <a:t>A score of 2 means that the Requirement was Met.</a:t>
            </a:r>
          </a:p>
          <a:p>
            <a:pPr marL="0" indent="0">
              <a:lnSpc>
                <a:spcPct val="100000"/>
              </a:lnSpc>
              <a:buFont typeface="Arial" panose="020B0604020202020204" pitchFamily="34" charset="0"/>
              <a:buNone/>
            </a:pPr>
            <a:endParaRPr lang="en-US" sz="1200" dirty="0">
              <a:latin typeface="Arial" panose="020B0604020202020204" pitchFamily="34" charset="0"/>
              <a:cs typeface="Arial" panose="020B0604020202020204" pitchFamily="34" charset="0"/>
            </a:endParaRPr>
          </a:p>
          <a:p>
            <a:pPr marL="171450" indent="-171450">
              <a:lnSpc>
                <a:spcPct val="100000"/>
              </a:lnSpc>
              <a:spcAft>
                <a:spcPts val="1200"/>
              </a:spcAft>
              <a:buFont typeface="Arial" panose="020B0604020202020204" pitchFamily="34" charset="0"/>
              <a:buChar char="•"/>
            </a:pPr>
            <a:r>
              <a:rPr lang="en-US" sz="1200" dirty="0">
                <a:latin typeface="Arial" panose="020B0604020202020204" pitchFamily="34" charset="0"/>
                <a:cs typeface="Arial" panose="020B0604020202020204" pitchFamily="34" charset="0"/>
              </a:rPr>
              <a:t>A score of 3 means that the Requirement was Exceeded.</a:t>
            </a:r>
          </a:p>
        </p:txBody>
      </p:sp>
      <p:sp>
        <p:nvSpPr>
          <p:cNvPr id="4" name="Slide Number Placeholder 3"/>
          <p:cNvSpPr>
            <a:spLocks noGrp="1"/>
          </p:cNvSpPr>
          <p:nvPr>
            <p:ph type="sldNum" sz="quarter" idx="5"/>
          </p:nvPr>
        </p:nvSpPr>
        <p:spPr/>
        <p:txBody>
          <a:bodyPr/>
          <a:lstStyle/>
          <a:p>
            <a:fld id="{3DE925D4-4587-415C-89AA-A44D4A7E7D35}" type="slidenum">
              <a:rPr lang="en-US" smtClean="0"/>
              <a:t>33</a:t>
            </a:fld>
            <a:endParaRPr lang="en-US"/>
          </a:p>
        </p:txBody>
      </p:sp>
    </p:spTree>
    <p:extLst>
      <p:ext uri="{BB962C8B-B14F-4D97-AF65-F5344CB8AC3E}">
        <p14:creationId xmlns:p14="http://schemas.microsoft.com/office/powerpoint/2010/main" val="14132363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1200"/>
              </a:spcAft>
              <a:buClr>
                <a:schemeClr val="dk1"/>
              </a:buClr>
              <a:buSzPts val="1200"/>
              <a:buNone/>
            </a:pPr>
            <a:r>
              <a:rPr lang="en-US" dirty="0"/>
              <a:t>Jenn:</a:t>
            </a:r>
          </a:p>
          <a:p>
            <a:pPr>
              <a:lnSpc>
                <a:spcPct val="100000"/>
              </a:lnSpc>
            </a:pPr>
            <a:endParaRPr lang="en-US" dirty="0"/>
          </a:p>
          <a:p>
            <a:pPr marL="171450" indent="-171450">
              <a:lnSpc>
                <a:spcPct val="100000"/>
              </a:lnSpc>
              <a:spcAft>
                <a:spcPts val="1200"/>
              </a:spcAft>
              <a:buFont typeface="Arial" panose="020B0604020202020204" pitchFamily="34" charset="0"/>
              <a:buChar char="•"/>
            </a:pPr>
            <a:r>
              <a:rPr lang="en-US" dirty="0"/>
              <a:t>The scoring rubric is valued at a maximum of 80 points.</a:t>
            </a:r>
          </a:p>
          <a:p>
            <a:pPr marL="0" indent="0">
              <a:lnSpc>
                <a:spcPct val="100000"/>
              </a:lnSpc>
              <a:buFont typeface="Arial" panose="020B0604020202020204" pitchFamily="34" charset="0"/>
              <a:buNone/>
            </a:pPr>
            <a:endParaRPr lang="en-US" dirty="0"/>
          </a:p>
          <a:p>
            <a:pPr marL="171450" indent="-171450">
              <a:lnSpc>
                <a:spcPct val="100000"/>
              </a:lnSpc>
              <a:spcAft>
                <a:spcPts val="1200"/>
              </a:spcAft>
              <a:buFont typeface="Arial" panose="020B0604020202020204" pitchFamily="34" charset="0"/>
              <a:buChar char="•"/>
            </a:pPr>
            <a:r>
              <a:rPr lang="en-US" dirty="0"/>
              <a:t>The contract may not necessarily be awarded to the application with the highest score. These scores are advisory to the panelists, who will make the final decisions to ensure that the applications meet the goals and requirements of the program.</a:t>
            </a:r>
          </a:p>
          <a:p>
            <a:pPr marL="0" indent="0">
              <a:lnSpc>
                <a:spcPct val="100000"/>
              </a:lnSpc>
              <a:buFont typeface="Arial" panose="020B0604020202020204" pitchFamily="34" charset="0"/>
              <a:buNone/>
            </a:pPr>
            <a:endParaRPr lang="en-US" dirty="0"/>
          </a:p>
          <a:p>
            <a:pPr marL="171450" indent="-171450">
              <a:lnSpc>
                <a:spcPct val="100000"/>
              </a:lnSpc>
              <a:spcAft>
                <a:spcPts val="1200"/>
              </a:spcAft>
              <a:buFont typeface="Arial" panose="020B0604020202020204" pitchFamily="34" charset="0"/>
              <a:buChar char="•"/>
            </a:pPr>
            <a:r>
              <a:rPr lang="en-US" dirty="0"/>
              <a:t>The table displays the maximum point values for each section. </a:t>
            </a:r>
          </a:p>
          <a:p>
            <a:pPr marL="0" indent="0">
              <a:lnSpc>
                <a:spcPct val="100000"/>
              </a:lnSpc>
              <a:buFont typeface="Arial" panose="020B0604020202020204" pitchFamily="34" charset="0"/>
              <a:buNone/>
            </a:pPr>
            <a:endParaRPr lang="en-US" dirty="0"/>
          </a:p>
          <a:p>
            <a:pPr marL="0" indent="0">
              <a:lnSpc>
                <a:spcPct val="100000"/>
              </a:lnSpc>
              <a:spcAft>
                <a:spcPts val="1200"/>
              </a:spcAft>
              <a:buFont typeface="Arial" panose="020B0604020202020204" pitchFamily="34" charset="0"/>
              <a:buNone/>
            </a:pPr>
            <a:r>
              <a:rPr lang="en-US" i="1" dirty="0"/>
              <a:t>[Read the points possible for each section.]</a:t>
            </a:r>
          </a:p>
          <a:p>
            <a:pPr marL="0" indent="0">
              <a:lnSpc>
                <a:spcPct val="100000"/>
              </a:lnSpc>
              <a:buFont typeface="Arial" panose="020B0604020202020204" pitchFamily="34" charset="0"/>
              <a:buNone/>
            </a:pPr>
            <a:endParaRPr lang="en-US" dirty="0"/>
          </a:p>
          <a:p>
            <a:pPr marL="171450" indent="-171450">
              <a:lnSpc>
                <a:spcPct val="100000"/>
              </a:lnSpc>
              <a:spcAft>
                <a:spcPts val="1200"/>
              </a:spcAft>
              <a:buFont typeface="Arial" panose="020B0604020202020204" pitchFamily="34" charset="0"/>
              <a:buChar char="•"/>
            </a:pPr>
            <a:r>
              <a:rPr lang="en-US" dirty="0"/>
              <a:t>Please note that while Task 1, “Coordination and Communications with the CDE and Collaborating Partners,” is included in the application, the responses are not scored as part of the rubric. </a:t>
            </a:r>
          </a:p>
          <a:p>
            <a:pPr marL="171450" indent="-171450">
              <a:lnSpc>
                <a:spcPct val="100000"/>
              </a:lnSpc>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34</a:t>
            </a:fld>
            <a:endParaRPr lang="en-US"/>
          </a:p>
        </p:txBody>
      </p:sp>
    </p:spTree>
    <p:extLst>
      <p:ext uri="{BB962C8B-B14F-4D97-AF65-F5344CB8AC3E}">
        <p14:creationId xmlns:p14="http://schemas.microsoft.com/office/powerpoint/2010/main" val="14984423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1200"/>
              </a:spcAft>
              <a:buClr>
                <a:schemeClr val="dk1"/>
              </a:buClr>
              <a:buSzPts val="1200"/>
              <a:buNone/>
            </a:pPr>
            <a:r>
              <a:rPr lang="en-US" dirty="0"/>
              <a:t>Jenn:</a:t>
            </a:r>
          </a:p>
          <a:p>
            <a:pPr marL="0" indent="0">
              <a:lnSpc>
                <a:spcPct val="100000"/>
              </a:lnSpc>
              <a:buFont typeface="Arial" panose="020B0604020202020204" pitchFamily="34" charset="0"/>
              <a:buNone/>
            </a:pPr>
            <a:endParaRPr lang="en-US" dirty="0"/>
          </a:p>
          <a:p>
            <a:pPr marL="0" indent="0">
              <a:lnSpc>
                <a:spcPct val="100000"/>
              </a:lnSpc>
              <a:spcAft>
                <a:spcPts val="1200"/>
              </a:spcAft>
              <a:buFont typeface="Arial" panose="020B0604020202020204" pitchFamily="34" charset="0"/>
              <a:buNone/>
            </a:pPr>
            <a:r>
              <a:rPr lang="en-US" i="1" dirty="0"/>
              <a:t>[Read slide.]</a:t>
            </a:r>
          </a:p>
          <a:p>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35</a:t>
            </a:fld>
            <a:endParaRPr lang="en-US"/>
          </a:p>
        </p:txBody>
      </p:sp>
    </p:spTree>
    <p:extLst>
      <p:ext uri="{BB962C8B-B14F-4D97-AF65-F5344CB8AC3E}">
        <p14:creationId xmlns:p14="http://schemas.microsoft.com/office/powerpoint/2010/main" val="17233132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1200"/>
              </a:spcAft>
              <a:buClr>
                <a:schemeClr val="dk1"/>
              </a:buClr>
              <a:buSzPts val="1200"/>
              <a:buNone/>
            </a:pPr>
            <a:r>
              <a:rPr lang="en-US" dirty="0"/>
              <a:t>Jenn:</a:t>
            </a:r>
          </a:p>
          <a:p>
            <a:pPr>
              <a:lnSpc>
                <a:spcPct val="100000"/>
              </a:lnSpc>
            </a:pPr>
            <a:endParaRPr lang="en-US" dirty="0"/>
          </a:p>
          <a:p>
            <a:pPr marL="171450" indent="-171450">
              <a:lnSpc>
                <a:spcPct val="100000"/>
              </a:lnSpc>
              <a:spcAft>
                <a:spcPts val="1200"/>
              </a:spcAft>
              <a:buFont typeface="Arial" panose="020B0604020202020204" pitchFamily="34" charset="0"/>
              <a:buChar char="•"/>
            </a:pPr>
            <a:r>
              <a:rPr lang="en-US" dirty="0"/>
              <a:t>Now I will move on to the first narrative portion of the RFA.</a:t>
            </a:r>
          </a:p>
          <a:p>
            <a:pPr marL="0" indent="0">
              <a:lnSpc>
                <a:spcPct val="100000"/>
              </a:lnSpc>
              <a:buFont typeface="Arial" panose="020B0604020202020204" pitchFamily="34" charset="0"/>
              <a:buNone/>
            </a:pPr>
            <a:endParaRPr lang="en-US" dirty="0"/>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dirty="0"/>
              <a:t>This portion is worth 12 out of 80 points.</a:t>
            </a:r>
          </a:p>
          <a:p>
            <a:pPr marL="0" indent="0">
              <a:lnSpc>
                <a:spcPct val="100000"/>
              </a:lnSpc>
              <a:buFont typeface="Arial" panose="020B0604020202020204" pitchFamily="34" charset="0"/>
              <a:buNone/>
            </a:pPr>
            <a:endParaRPr lang="en-US" dirty="0"/>
          </a:p>
          <a:p>
            <a:pPr marL="0" indent="0">
              <a:lnSpc>
                <a:spcPct val="100000"/>
              </a:lnSpc>
              <a:spcAft>
                <a:spcPts val="1200"/>
              </a:spcAft>
              <a:buFont typeface="Arial" panose="020B0604020202020204" pitchFamily="34" charset="0"/>
              <a:buNone/>
            </a:pPr>
            <a:r>
              <a:rPr lang="en-US" i="1" dirty="0"/>
              <a:t>Read from slide.</a:t>
            </a:r>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36</a:t>
            </a:fld>
            <a:endParaRPr lang="en-US"/>
          </a:p>
        </p:txBody>
      </p:sp>
    </p:spTree>
    <p:extLst>
      <p:ext uri="{BB962C8B-B14F-4D97-AF65-F5344CB8AC3E}">
        <p14:creationId xmlns:p14="http://schemas.microsoft.com/office/powerpoint/2010/main" val="39229772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1200"/>
              </a:spcAft>
              <a:buClr>
                <a:schemeClr val="dk1"/>
              </a:buClr>
              <a:buSzPts val="1200"/>
              <a:buNone/>
            </a:pPr>
            <a:r>
              <a:rPr lang="en-US" dirty="0"/>
              <a:t>Jenn:</a:t>
            </a:r>
          </a:p>
          <a:p>
            <a:endParaRPr lang="en-US" dirty="0"/>
          </a:p>
          <a:p>
            <a:pPr marL="171450" indent="-171450">
              <a:spcAft>
                <a:spcPts val="1200"/>
              </a:spcAft>
              <a:buFont typeface="Arial" panose="020B0604020202020204" pitchFamily="34" charset="0"/>
              <a:buChar char="•"/>
            </a:pPr>
            <a:r>
              <a:rPr lang="en-US" dirty="0"/>
              <a:t>The items for this portion of the application include:</a:t>
            </a:r>
          </a:p>
          <a:p>
            <a:pPr marL="171450" indent="-171450">
              <a:buFont typeface="Arial" panose="020B0604020202020204" pitchFamily="34" charset="0"/>
              <a:buChar char="•"/>
            </a:pPr>
            <a:endParaRPr lang="en-US" dirty="0"/>
          </a:p>
          <a:p>
            <a:pPr marL="0" indent="0">
              <a:spcAft>
                <a:spcPts val="1200"/>
              </a:spcAft>
              <a:buFont typeface="Arial" panose="020B0604020202020204" pitchFamily="34" charset="0"/>
              <a:buNone/>
            </a:pPr>
            <a:r>
              <a:rPr lang="en-US" i="1" dirty="0"/>
              <a:t>Read from slide.</a:t>
            </a:r>
          </a:p>
          <a:p>
            <a:pPr marL="171450" indent="-171450">
              <a:buFont typeface="Arial" panose="020B0604020202020204" pitchFamily="34" charset="0"/>
              <a:buChar char="•"/>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37</a:t>
            </a:fld>
            <a:endParaRPr lang="en-US"/>
          </a:p>
        </p:txBody>
      </p:sp>
    </p:spTree>
    <p:extLst>
      <p:ext uri="{BB962C8B-B14F-4D97-AF65-F5344CB8AC3E}">
        <p14:creationId xmlns:p14="http://schemas.microsoft.com/office/powerpoint/2010/main" val="17552311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1200"/>
              </a:spcAft>
              <a:buClr>
                <a:schemeClr val="dk1"/>
              </a:buClr>
              <a:buSzPts val="1200"/>
              <a:buNone/>
            </a:pPr>
            <a:r>
              <a:rPr lang="en-US" dirty="0"/>
              <a:t>Jenn:</a:t>
            </a:r>
          </a:p>
          <a:p>
            <a:pPr marL="0" indent="0">
              <a:lnSpc>
                <a:spcPct val="100000"/>
              </a:lnSpc>
              <a:buFont typeface="Arial" panose="020B0604020202020204" pitchFamily="34" charset="0"/>
              <a:buNone/>
            </a:pPr>
            <a:endParaRPr lang="en-US" dirty="0"/>
          </a:p>
          <a:p>
            <a:pPr marL="0" indent="0">
              <a:lnSpc>
                <a:spcPct val="100000"/>
              </a:lnSpc>
              <a:spcAft>
                <a:spcPts val="1200"/>
              </a:spcAft>
              <a:buFont typeface="Arial" panose="020B0604020202020204" pitchFamily="34" charset="0"/>
              <a:buNone/>
            </a:pPr>
            <a:r>
              <a:rPr lang="en-US" i="1" dirty="0"/>
              <a:t>Read from slide.</a:t>
            </a:r>
          </a:p>
          <a:p>
            <a:pPr marL="0" indent="0">
              <a:lnSpc>
                <a:spcPct val="100000"/>
              </a:lnSpc>
              <a:buFont typeface="Arial" panose="020B0604020202020204" pitchFamily="34" charset="0"/>
              <a:buNone/>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38</a:t>
            </a:fld>
            <a:endParaRPr lang="en-US"/>
          </a:p>
        </p:txBody>
      </p:sp>
    </p:spTree>
    <p:extLst>
      <p:ext uri="{BB962C8B-B14F-4D97-AF65-F5344CB8AC3E}">
        <p14:creationId xmlns:p14="http://schemas.microsoft.com/office/powerpoint/2010/main" val="20499841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1200"/>
              </a:spcAft>
              <a:buClr>
                <a:schemeClr val="dk1"/>
              </a:buClr>
              <a:buSzPts val="1200"/>
              <a:buNone/>
            </a:pPr>
            <a:r>
              <a:rPr lang="en-US" dirty="0"/>
              <a:t>Jenn:</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from slide.</a:t>
            </a:r>
          </a:p>
          <a:p>
            <a:pPr marL="0" indent="0">
              <a:lnSpc>
                <a:spcPct val="100000"/>
              </a:lnSpc>
              <a:buFont typeface="Arial" panose="020B0604020202020204" pitchFamily="34" charset="0"/>
              <a:buNone/>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39</a:t>
            </a:fld>
            <a:endParaRPr lang="en-US"/>
          </a:p>
        </p:txBody>
      </p:sp>
    </p:spTree>
    <p:extLst>
      <p:ext uri="{BB962C8B-B14F-4D97-AF65-F5344CB8AC3E}">
        <p14:creationId xmlns:p14="http://schemas.microsoft.com/office/powerpoint/2010/main" val="990830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p:cNvSpPr>
            <a:spLocks noGrp="1"/>
          </p:cNvSpPr>
          <p:nvPr>
            <p:ph type="body" idx="1"/>
          </p:nvPr>
        </p:nvSpPr>
        <p:spPr>
          <a:xfrm>
            <a:off x="184326" y="16910386"/>
            <a:ext cx="1474611" cy="13830298"/>
          </a:xfrm>
          <a:prstGeom prst="rect">
            <a:avLst/>
          </a:prstGeom>
        </p:spPr>
        <p:txBody>
          <a:bodyPr/>
          <a:lstStyle/>
          <a:p>
            <a:pPr marL="0" lvl="0" indent="0" algn="l" rtl="0">
              <a:lnSpc>
                <a:spcPct val="100000"/>
              </a:lnSpc>
              <a:spcBef>
                <a:spcPts val="0"/>
              </a:spcBef>
              <a:spcAft>
                <a:spcPts val="1200"/>
              </a:spcAft>
              <a:buClr>
                <a:schemeClr val="dk1"/>
              </a:buClr>
              <a:buSzPts val="1200"/>
              <a:buNone/>
            </a:pPr>
            <a:r>
              <a:rPr lang="en-US" dirty="0"/>
              <a:t>Sarah:</a:t>
            </a:r>
          </a:p>
          <a:p>
            <a:pPr marL="1524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323850" indent="-171450">
              <a:lnSpc>
                <a:spcPct val="100000"/>
              </a:lnSpc>
              <a:spcAft>
                <a:spcPts val="1200"/>
              </a:spcAft>
              <a:buFont typeface="Arial" panose="020B0604020202020204" pitchFamily="34" charset="0"/>
              <a:buChar char="•"/>
            </a:pPr>
            <a:r>
              <a:rPr lang="en-US" dirty="0"/>
              <a:t>I will now provide an overview of this project. </a:t>
            </a:r>
          </a:p>
        </p:txBody>
      </p:sp>
      <p:sp>
        <p:nvSpPr>
          <p:cNvPr id="4" name="Slide Number Placeholder 3"/>
          <p:cNvSpPr>
            <a:spLocks noGrp="1"/>
          </p:cNvSpPr>
          <p:nvPr>
            <p:ph type="sldNum" idx="12"/>
          </p:nvPr>
        </p:nvSpPr>
        <p:spPr>
          <a:xfrm>
            <a:off x="1043958" y="33369588"/>
            <a:ext cx="798887" cy="1762624"/>
          </a:xfrm>
          <a:prstGeom prst="rect">
            <a:avLst/>
          </a:prstGeo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8571043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1200"/>
              </a:spcAft>
              <a:buClr>
                <a:schemeClr val="dk1"/>
              </a:buClr>
              <a:buSzPts val="1200"/>
              <a:buNone/>
            </a:pPr>
            <a:r>
              <a:rPr lang="en-US" dirty="0"/>
              <a:t>Jenn:</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from slide.</a:t>
            </a:r>
          </a:p>
          <a:p>
            <a:pPr marL="0" indent="0">
              <a:lnSpc>
                <a:spcPct val="100000"/>
              </a:lnSpc>
              <a:buFont typeface="Arial" panose="020B0604020202020204" pitchFamily="34" charset="0"/>
              <a:buNone/>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40</a:t>
            </a:fld>
            <a:endParaRPr lang="en-US"/>
          </a:p>
        </p:txBody>
      </p:sp>
    </p:spTree>
    <p:extLst>
      <p:ext uri="{BB962C8B-B14F-4D97-AF65-F5344CB8AC3E}">
        <p14:creationId xmlns:p14="http://schemas.microsoft.com/office/powerpoint/2010/main" val="19911611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1200"/>
              </a:spcAft>
              <a:buClr>
                <a:schemeClr val="dk1"/>
              </a:buClr>
              <a:buSzPts val="1200"/>
              <a:buNone/>
            </a:pPr>
            <a:r>
              <a:rPr lang="en-US" dirty="0"/>
              <a:t>Jenn:</a:t>
            </a:r>
          </a:p>
          <a:p>
            <a:endParaRPr lang="en-US" dirty="0"/>
          </a:p>
          <a:p>
            <a:pPr marL="0" indent="0">
              <a:spcAft>
                <a:spcPts val="1200"/>
              </a:spcAft>
              <a:buFont typeface="Arial" panose="020B0604020202020204" pitchFamily="34" charset="0"/>
              <a:buNone/>
            </a:pPr>
            <a:r>
              <a:rPr lang="en-US" i="1" dirty="0"/>
              <a:t>Read slide.</a:t>
            </a:r>
          </a:p>
          <a:p>
            <a:pPr marL="0" indent="0">
              <a:buFont typeface="Arial" panose="020B0604020202020204" pitchFamily="34" charset="0"/>
              <a:buNone/>
            </a:pPr>
            <a:endParaRPr lang="en-US" i="1" dirty="0"/>
          </a:p>
          <a:p>
            <a:pPr marL="171450" indent="-171450">
              <a:spcAft>
                <a:spcPts val="1200"/>
              </a:spcAft>
              <a:buFont typeface="Arial" panose="020B0604020202020204" pitchFamily="34" charset="0"/>
              <a:buChar char="•"/>
            </a:pPr>
            <a:r>
              <a:rPr lang="en-US" i="0" dirty="0"/>
              <a:t>Some of these acknowledgements are quite lengthy, so I will summarize them in this portion of the presentation. Please refer to Section 3, Task 1 of the RFA for additional details on each item.</a:t>
            </a:r>
          </a:p>
          <a:p>
            <a:pPr marL="171450" indent="-171450">
              <a:buFont typeface="Arial" panose="020B0604020202020204" pitchFamily="34" charset="0"/>
              <a:buChar char="•"/>
            </a:pPr>
            <a:endParaRPr lang="en-US" i="0" dirty="0"/>
          </a:p>
        </p:txBody>
      </p:sp>
      <p:sp>
        <p:nvSpPr>
          <p:cNvPr id="4" name="Slide Number Placeholder 3"/>
          <p:cNvSpPr>
            <a:spLocks noGrp="1"/>
          </p:cNvSpPr>
          <p:nvPr>
            <p:ph type="sldNum" sz="quarter" idx="5"/>
          </p:nvPr>
        </p:nvSpPr>
        <p:spPr/>
        <p:txBody>
          <a:bodyPr/>
          <a:lstStyle/>
          <a:p>
            <a:fld id="{3DE925D4-4587-415C-89AA-A44D4A7E7D35}" type="slidenum">
              <a:rPr lang="en-US" smtClean="0"/>
              <a:t>41</a:t>
            </a:fld>
            <a:endParaRPr lang="en-US"/>
          </a:p>
        </p:txBody>
      </p:sp>
    </p:spTree>
    <p:extLst>
      <p:ext uri="{BB962C8B-B14F-4D97-AF65-F5344CB8AC3E}">
        <p14:creationId xmlns:p14="http://schemas.microsoft.com/office/powerpoint/2010/main" val="14132351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1200"/>
              </a:spcAft>
              <a:buClr>
                <a:schemeClr val="dk1"/>
              </a:buClr>
              <a:buSzPts val="1200"/>
              <a:buNone/>
            </a:pPr>
            <a:r>
              <a:rPr lang="en-US" dirty="0"/>
              <a:t>Jenn:</a:t>
            </a:r>
          </a:p>
          <a:p>
            <a:pPr>
              <a:lnSpc>
                <a:spcPct val="100000"/>
              </a:lnSpc>
            </a:pPr>
            <a:endParaRPr lang="en-US" dirty="0"/>
          </a:p>
          <a:p>
            <a:pPr>
              <a:lnSpc>
                <a:spcPct val="100000"/>
              </a:lnSpc>
              <a:spcAft>
                <a:spcPts val="1200"/>
              </a:spcAft>
            </a:pPr>
            <a:r>
              <a:rPr lang="en-US" i="1" dirty="0"/>
              <a:t>Read slide.</a:t>
            </a:r>
          </a:p>
          <a:p>
            <a:pPr>
              <a:lnSpc>
                <a:spcPct val="100000"/>
              </a:lnSpc>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42</a:t>
            </a:fld>
            <a:endParaRPr lang="en-US"/>
          </a:p>
        </p:txBody>
      </p:sp>
    </p:spTree>
    <p:extLst>
      <p:ext uri="{BB962C8B-B14F-4D97-AF65-F5344CB8AC3E}">
        <p14:creationId xmlns:p14="http://schemas.microsoft.com/office/powerpoint/2010/main" val="35762101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1200"/>
              </a:spcAft>
              <a:buClr>
                <a:schemeClr val="dk1"/>
              </a:buClr>
              <a:buSzPts val="1200"/>
              <a:buNone/>
            </a:pPr>
            <a:r>
              <a:rPr lang="en-US" dirty="0"/>
              <a:t>Jenn:</a:t>
            </a:r>
          </a:p>
          <a:p>
            <a:pPr>
              <a:lnSpc>
                <a:spcPct val="100000"/>
              </a:lnSpc>
            </a:pPr>
            <a:endParaRPr lang="en-US" dirty="0"/>
          </a:p>
          <a:p>
            <a:pPr>
              <a:lnSpc>
                <a:spcPct val="100000"/>
              </a:lnSpc>
              <a:spcAft>
                <a:spcPts val="1200"/>
              </a:spcAft>
            </a:pPr>
            <a:r>
              <a:rPr lang="en-US" i="1" dirty="0"/>
              <a:t>Read slide.</a:t>
            </a:r>
          </a:p>
          <a:p>
            <a:pPr>
              <a:lnSpc>
                <a:spcPct val="100000"/>
              </a:lnSpc>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43</a:t>
            </a:fld>
            <a:endParaRPr lang="en-US"/>
          </a:p>
        </p:txBody>
      </p:sp>
    </p:spTree>
    <p:extLst>
      <p:ext uri="{BB962C8B-B14F-4D97-AF65-F5344CB8AC3E}">
        <p14:creationId xmlns:p14="http://schemas.microsoft.com/office/powerpoint/2010/main" val="33503969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1200"/>
              </a:spcAft>
              <a:buClr>
                <a:schemeClr val="dk1"/>
              </a:buClr>
              <a:buSzPts val="1200"/>
              <a:buNone/>
            </a:pPr>
            <a:r>
              <a:rPr lang="en-US" dirty="0"/>
              <a:t>Jenn:</a:t>
            </a:r>
          </a:p>
          <a:p>
            <a:pPr>
              <a:lnSpc>
                <a:spcPct val="100000"/>
              </a:lnSpc>
            </a:pPr>
            <a:endParaRPr lang="en-US" dirty="0"/>
          </a:p>
          <a:p>
            <a:pPr>
              <a:lnSpc>
                <a:spcPct val="100000"/>
              </a:lnSpc>
              <a:spcAft>
                <a:spcPts val="1200"/>
              </a:spcAft>
            </a:pPr>
            <a:r>
              <a:rPr lang="en-US" i="1" dirty="0"/>
              <a:t>Read slide.</a:t>
            </a:r>
          </a:p>
          <a:p>
            <a:pPr>
              <a:lnSpc>
                <a:spcPct val="100000"/>
              </a:lnSpc>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44</a:t>
            </a:fld>
            <a:endParaRPr lang="en-US"/>
          </a:p>
        </p:txBody>
      </p:sp>
    </p:spTree>
    <p:extLst>
      <p:ext uri="{BB962C8B-B14F-4D97-AF65-F5344CB8AC3E}">
        <p14:creationId xmlns:p14="http://schemas.microsoft.com/office/powerpoint/2010/main" val="28661423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1200"/>
              </a:spcAft>
              <a:buClr>
                <a:schemeClr val="dk1"/>
              </a:buClr>
              <a:buSzPts val="1200"/>
              <a:buNone/>
            </a:pPr>
            <a:r>
              <a:rPr lang="en-US" dirty="0"/>
              <a:t>Jenn:</a:t>
            </a:r>
          </a:p>
          <a:p>
            <a:endParaRPr lang="en-US" dirty="0"/>
          </a:p>
          <a:p>
            <a:pPr>
              <a:spcAft>
                <a:spcPts val="1200"/>
              </a:spcAft>
            </a:pPr>
            <a:r>
              <a:rPr lang="en-US" i="1" dirty="0"/>
              <a:t>Read slide.</a:t>
            </a:r>
          </a:p>
          <a:p>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45</a:t>
            </a:fld>
            <a:endParaRPr lang="en-US"/>
          </a:p>
        </p:txBody>
      </p:sp>
    </p:spTree>
    <p:extLst>
      <p:ext uri="{BB962C8B-B14F-4D97-AF65-F5344CB8AC3E}">
        <p14:creationId xmlns:p14="http://schemas.microsoft.com/office/powerpoint/2010/main" val="63403396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1200"/>
              </a:spcAft>
              <a:buClr>
                <a:schemeClr val="dk1"/>
              </a:buClr>
              <a:buSzPts val="1200"/>
              <a:buNone/>
            </a:pPr>
            <a:r>
              <a:rPr lang="en-US" dirty="0"/>
              <a:t>Jenn:</a:t>
            </a:r>
          </a:p>
          <a:p>
            <a:endParaRPr lang="en-US" dirty="0"/>
          </a:p>
          <a:p>
            <a:pPr>
              <a:spcAft>
                <a:spcPts val="1200"/>
              </a:spcAft>
            </a:pPr>
            <a:r>
              <a:rPr lang="en-US" i="1" dirty="0"/>
              <a:t>Read slide.</a:t>
            </a:r>
          </a:p>
          <a:p>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46</a:t>
            </a:fld>
            <a:endParaRPr lang="en-US"/>
          </a:p>
        </p:txBody>
      </p:sp>
    </p:spTree>
    <p:extLst>
      <p:ext uri="{BB962C8B-B14F-4D97-AF65-F5344CB8AC3E}">
        <p14:creationId xmlns:p14="http://schemas.microsoft.com/office/powerpoint/2010/main" val="38336142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1200"/>
              </a:spcAft>
              <a:buClr>
                <a:schemeClr val="dk1"/>
              </a:buClr>
              <a:buSzPts val="1200"/>
              <a:buNone/>
            </a:pPr>
            <a:r>
              <a:rPr lang="en-US" dirty="0"/>
              <a:t>Jenn:</a:t>
            </a:r>
          </a:p>
          <a:p>
            <a:endParaRPr lang="en-US" dirty="0"/>
          </a:p>
          <a:p>
            <a:pPr>
              <a:spcAft>
                <a:spcPts val="1200"/>
              </a:spcAft>
            </a:pPr>
            <a:r>
              <a:rPr lang="en-US" i="1" dirty="0"/>
              <a:t>Read slide.</a:t>
            </a:r>
          </a:p>
          <a:p>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47</a:t>
            </a:fld>
            <a:endParaRPr lang="en-US"/>
          </a:p>
        </p:txBody>
      </p:sp>
    </p:spTree>
    <p:extLst>
      <p:ext uri="{BB962C8B-B14F-4D97-AF65-F5344CB8AC3E}">
        <p14:creationId xmlns:p14="http://schemas.microsoft.com/office/powerpoint/2010/main" val="36976011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1200"/>
              </a:spcAft>
              <a:buClr>
                <a:schemeClr val="dk1"/>
              </a:buClr>
              <a:buSzPts val="1200"/>
              <a:buNone/>
            </a:pPr>
            <a:r>
              <a:rPr lang="en-US" dirty="0"/>
              <a:t>Jenn:</a:t>
            </a:r>
          </a:p>
          <a:p>
            <a:endParaRPr lang="en-US" dirty="0"/>
          </a:p>
          <a:p>
            <a:pPr>
              <a:spcAft>
                <a:spcPts val="1200"/>
              </a:spcAft>
            </a:pPr>
            <a:r>
              <a:rPr lang="en-US" i="1" dirty="0"/>
              <a:t>[Read slide].</a:t>
            </a:r>
          </a:p>
          <a:p>
            <a:pPr>
              <a:spcAft>
                <a:spcPts val="1200"/>
              </a:spcAft>
            </a:pPr>
            <a:endParaRPr lang="en-US" i="1" dirty="0"/>
          </a:p>
          <a:p>
            <a:pPr>
              <a:spcAft>
                <a:spcPts val="1200"/>
              </a:spcAft>
            </a:pPr>
            <a:r>
              <a:rPr lang="en-US" i="1" dirty="0"/>
              <a:t>CDE web standards: </a:t>
            </a:r>
            <a:r>
              <a:rPr lang="en-US" sz="1200" u="sng" dirty="0">
                <a:hlinkClick r:id="rId3" tooltip="CDE Web Standards"/>
              </a:rPr>
              <a:t>http://www.cde.ca.gov/re/di/ws/webstandards.asp</a:t>
            </a:r>
            <a:endParaRPr lang="en-US" i="1" dirty="0"/>
          </a:p>
          <a:p>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48</a:t>
            </a:fld>
            <a:endParaRPr lang="en-US"/>
          </a:p>
        </p:txBody>
      </p:sp>
    </p:spTree>
    <p:extLst>
      <p:ext uri="{BB962C8B-B14F-4D97-AF65-F5344CB8AC3E}">
        <p14:creationId xmlns:p14="http://schemas.microsoft.com/office/powerpoint/2010/main" val="20875304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1200"/>
              </a:spcAft>
              <a:buClr>
                <a:schemeClr val="dk1"/>
              </a:buClr>
              <a:buSzPts val="1200"/>
              <a:buNone/>
            </a:pPr>
            <a:r>
              <a:rPr lang="en-US" dirty="0"/>
              <a:t>Jenn:</a:t>
            </a:r>
          </a:p>
          <a:p>
            <a:pPr>
              <a:lnSpc>
                <a:spcPct val="100000"/>
              </a:lnSpc>
            </a:pPr>
            <a:endParaRPr lang="en-US" dirty="0"/>
          </a:p>
          <a:p>
            <a:pPr>
              <a:lnSpc>
                <a:spcPct val="100000"/>
              </a:lnSpc>
              <a:spcAft>
                <a:spcPts val="1200"/>
              </a:spcAft>
            </a:pPr>
            <a:r>
              <a:rPr lang="en-US" i="1" dirty="0"/>
              <a:t>Read slide.</a:t>
            </a:r>
          </a:p>
          <a:p>
            <a:pPr>
              <a:lnSpc>
                <a:spcPct val="100000"/>
              </a:lnSpc>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49</a:t>
            </a:fld>
            <a:endParaRPr lang="en-US"/>
          </a:p>
        </p:txBody>
      </p:sp>
    </p:spTree>
    <p:extLst>
      <p:ext uri="{BB962C8B-B14F-4D97-AF65-F5344CB8AC3E}">
        <p14:creationId xmlns:p14="http://schemas.microsoft.com/office/powerpoint/2010/main" val="1265888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p:cNvSpPr>
            <a:spLocks noGrp="1"/>
          </p:cNvSpPr>
          <p:nvPr>
            <p:ph type="body" idx="1"/>
          </p:nvPr>
        </p:nvSpPr>
        <p:spPr>
          <a:xfrm>
            <a:off x="184326" y="16910386"/>
            <a:ext cx="1474611" cy="13830298"/>
          </a:xfrm>
          <a:prstGeom prst="rect">
            <a:avLst/>
          </a:prstGeom>
        </p:spPr>
        <p:txBody>
          <a:bodyPr/>
          <a:lstStyle/>
          <a:p>
            <a:pPr marL="0" lvl="0" indent="0" algn="l" rtl="0">
              <a:spcBef>
                <a:spcPts val="0"/>
              </a:spcBef>
              <a:spcAft>
                <a:spcPts val="0"/>
              </a:spcAft>
              <a:buClr>
                <a:schemeClr val="dk1"/>
              </a:buClr>
              <a:buSzPts val="1200"/>
              <a:buNone/>
            </a:pPr>
            <a:r>
              <a:rPr lang="en-US" dirty="0"/>
              <a:t>Sarah:</a:t>
            </a:r>
          </a:p>
          <a:p>
            <a:pPr marL="0" lvl="0" indent="0" algn="l" rtl="0">
              <a:spcBef>
                <a:spcPts val="1200"/>
              </a:spcBef>
              <a:spcAft>
                <a:spcPts val="0"/>
              </a:spcAft>
              <a:buClr>
                <a:schemeClr val="dk1"/>
              </a:buClr>
              <a:buSzPts val="1200"/>
              <a:buNone/>
            </a:pPr>
            <a:endParaRPr lang="en-US" dirty="0"/>
          </a:p>
          <a:p>
            <a:pPr marL="0" lvl="0" indent="0" algn="l" rtl="0">
              <a:spcBef>
                <a:spcPts val="1200"/>
              </a:spcBef>
              <a:spcAft>
                <a:spcPts val="0"/>
              </a:spcAft>
              <a:buClr>
                <a:schemeClr val="dk1"/>
              </a:buClr>
              <a:buSzPts val="1200"/>
              <a:buNone/>
            </a:pPr>
            <a:r>
              <a:rPr lang="en-US" i="1" dirty="0"/>
              <a:t>Read slide.</a:t>
            </a:r>
          </a:p>
        </p:txBody>
      </p:sp>
      <p:sp>
        <p:nvSpPr>
          <p:cNvPr id="4" name="Slide Number Placeholder 3"/>
          <p:cNvSpPr>
            <a:spLocks noGrp="1"/>
          </p:cNvSpPr>
          <p:nvPr>
            <p:ph type="sldNum" idx="12"/>
          </p:nvPr>
        </p:nvSpPr>
        <p:spPr>
          <a:xfrm>
            <a:off x="1043958" y="33369588"/>
            <a:ext cx="798887" cy="1762624"/>
          </a:xfrm>
          <a:prstGeom prst="rect">
            <a:avLst/>
          </a:prstGeo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96946963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1200"/>
              </a:spcAft>
              <a:buClr>
                <a:schemeClr val="dk1"/>
              </a:buClr>
              <a:buSzPts val="1200"/>
              <a:buNone/>
            </a:pPr>
            <a:r>
              <a:rPr lang="en-US" dirty="0"/>
              <a:t>Jenn:</a:t>
            </a:r>
          </a:p>
          <a:p>
            <a:pPr>
              <a:lnSpc>
                <a:spcPct val="100000"/>
              </a:lnSpc>
            </a:pPr>
            <a:endParaRPr lang="en-US" dirty="0"/>
          </a:p>
          <a:p>
            <a:pPr>
              <a:lnSpc>
                <a:spcPct val="100000"/>
              </a:lnSpc>
              <a:spcAft>
                <a:spcPts val="1200"/>
              </a:spcAft>
            </a:pPr>
            <a:r>
              <a:rPr lang="en-US" i="1" dirty="0"/>
              <a:t>Read slide.</a:t>
            </a:r>
          </a:p>
          <a:p>
            <a:pPr>
              <a:lnSpc>
                <a:spcPct val="100000"/>
              </a:lnSpc>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50</a:t>
            </a:fld>
            <a:endParaRPr lang="en-US"/>
          </a:p>
        </p:txBody>
      </p:sp>
    </p:spTree>
    <p:extLst>
      <p:ext uri="{BB962C8B-B14F-4D97-AF65-F5344CB8AC3E}">
        <p14:creationId xmlns:p14="http://schemas.microsoft.com/office/powerpoint/2010/main" val="302411554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t>Jenn:</a:t>
            </a:r>
          </a:p>
          <a:p>
            <a:pPr marL="0" indent="0">
              <a:buFont typeface="Arial" panose="020B0604020202020204" pitchFamily="34" charset="0"/>
              <a:buNone/>
            </a:pPr>
            <a:endParaRPr lang="en-US" i="0" dirty="0"/>
          </a:p>
          <a:p>
            <a:pPr marL="0" indent="0">
              <a:spcAft>
                <a:spcPts val="1200"/>
              </a:spcAft>
              <a:buFont typeface="Arial" panose="020B0604020202020204" pitchFamily="34" charset="0"/>
              <a:buNone/>
            </a:pPr>
            <a:r>
              <a:rPr lang="en-US" i="1" dirty="0"/>
              <a:t>Read slide.</a:t>
            </a:r>
          </a:p>
          <a:p>
            <a:pPr marL="0" indent="0">
              <a:buFont typeface="Arial" panose="020B0604020202020204" pitchFamily="34" charset="0"/>
              <a:buNone/>
            </a:pPr>
            <a:endParaRPr lang="en-US" dirty="0"/>
          </a:p>
          <a:p>
            <a:pPr marL="171450" indent="-171450">
              <a:spcAft>
                <a:spcPts val="1200"/>
              </a:spcAft>
              <a:buFont typeface="Arial" panose="020B0604020202020204" pitchFamily="34" charset="0"/>
              <a:buChar char="•"/>
            </a:pPr>
            <a:r>
              <a:rPr lang="en-US" dirty="0"/>
              <a:t>This task is worth 12 of 80 points.</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51</a:t>
            </a:fld>
            <a:endParaRPr lang="en-US"/>
          </a:p>
        </p:txBody>
      </p:sp>
    </p:spTree>
    <p:extLst>
      <p:ext uri="{BB962C8B-B14F-4D97-AF65-F5344CB8AC3E}">
        <p14:creationId xmlns:p14="http://schemas.microsoft.com/office/powerpoint/2010/main" val="126042402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Jenn:</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52</a:t>
            </a:fld>
            <a:endParaRPr lang="en-US"/>
          </a:p>
        </p:txBody>
      </p:sp>
    </p:spTree>
    <p:extLst>
      <p:ext uri="{BB962C8B-B14F-4D97-AF65-F5344CB8AC3E}">
        <p14:creationId xmlns:p14="http://schemas.microsoft.com/office/powerpoint/2010/main" val="385871671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Jenn:</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latin typeface="Arial"/>
                <a:cs typeface="Arial"/>
              </a:rPr>
              <a:t>Read slide.</a:t>
            </a:r>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53</a:t>
            </a:fld>
            <a:endParaRPr lang="en-US"/>
          </a:p>
        </p:txBody>
      </p:sp>
    </p:spTree>
    <p:extLst>
      <p:ext uri="{BB962C8B-B14F-4D97-AF65-F5344CB8AC3E}">
        <p14:creationId xmlns:p14="http://schemas.microsoft.com/office/powerpoint/2010/main" val="84669723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Jenn:</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latin typeface="Arial"/>
                <a:cs typeface="Arial"/>
              </a:rPr>
              <a:t>Read slide.</a:t>
            </a:r>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54</a:t>
            </a:fld>
            <a:endParaRPr lang="en-US"/>
          </a:p>
        </p:txBody>
      </p:sp>
    </p:spTree>
    <p:extLst>
      <p:ext uri="{BB962C8B-B14F-4D97-AF65-F5344CB8AC3E}">
        <p14:creationId xmlns:p14="http://schemas.microsoft.com/office/powerpoint/2010/main" val="276252880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Jenn:</a:t>
            </a:r>
          </a:p>
          <a:p>
            <a:pPr>
              <a:lnSpc>
                <a:spcPct val="100000"/>
              </a:lnSpc>
              <a:spcAft>
                <a:spcPts val="1200"/>
              </a:spcAft>
            </a:pPr>
            <a:endParaRPr lang="en-US" dirty="0"/>
          </a:p>
          <a:p>
            <a:pPr marL="0" indent="0">
              <a:lnSpc>
                <a:spcPct val="100000"/>
              </a:lnSpc>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55</a:t>
            </a:fld>
            <a:endParaRPr lang="en-US"/>
          </a:p>
        </p:txBody>
      </p:sp>
    </p:spTree>
    <p:extLst>
      <p:ext uri="{BB962C8B-B14F-4D97-AF65-F5344CB8AC3E}">
        <p14:creationId xmlns:p14="http://schemas.microsoft.com/office/powerpoint/2010/main" val="100248294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Jenn:</a:t>
            </a:r>
          </a:p>
          <a:p>
            <a:pPr>
              <a:lnSpc>
                <a:spcPct val="100000"/>
              </a:lnSpc>
            </a:pPr>
            <a:endParaRPr lang="en-US" dirty="0"/>
          </a:p>
          <a:p>
            <a:pPr marL="171450" indent="-171450">
              <a:lnSpc>
                <a:spcPct val="100000"/>
              </a:lnSpc>
              <a:spcAft>
                <a:spcPts val="1200"/>
              </a:spcAft>
              <a:buFont typeface="Arial" panose="020B0604020202020204" pitchFamily="34" charset="0"/>
              <a:buChar char="•"/>
            </a:pPr>
            <a:r>
              <a:rPr lang="en-US" dirty="0"/>
              <a:t>I will now review task 3, general services to support professional development.</a:t>
            </a:r>
          </a:p>
          <a:p>
            <a:pPr marL="171450" indent="-171450">
              <a:lnSpc>
                <a:spcPct val="100000"/>
              </a:lnSpc>
              <a:buFont typeface="Arial" panose="020B0604020202020204" pitchFamily="34" charset="0"/>
              <a:buChar char="•"/>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dirty="0"/>
          </a:p>
          <a:p>
            <a:pPr marL="171450" indent="-171450">
              <a:lnSpc>
                <a:spcPct val="100000"/>
              </a:lnSpc>
              <a:spcAft>
                <a:spcPts val="1200"/>
              </a:spcAft>
              <a:buFont typeface="Arial" panose="020B0604020202020204" pitchFamily="34" charset="0"/>
              <a:buChar char="•"/>
            </a:pPr>
            <a:r>
              <a:rPr lang="en-US" dirty="0"/>
              <a:t>This section is worth 15 of 80 points.</a:t>
            </a:r>
          </a:p>
          <a:p>
            <a:pPr marL="171450" indent="-171450">
              <a:lnSpc>
                <a:spcPct val="100000"/>
              </a:lnSpc>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56</a:t>
            </a:fld>
            <a:endParaRPr lang="en-US"/>
          </a:p>
        </p:txBody>
      </p:sp>
    </p:spTree>
    <p:extLst>
      <p:ext uri="{BB962C8B-B14F-4D97-AF65-F5344CB8AC3E}">
        <p14:creationId xmlns:p14="http://schemas.microsoft.com/office/powerpoint/2010/main" val="308269191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Jenn:</a:t>
            </a:r>
          </a:p>
          <a:p>
            <a:pPr>
              <a:lnSpc>
                <a:spcPct val="100000"/>
              </a:lnSpc>
            </a:pPr>
            <a:endParaRPr lang="en-US" dirty="0"/>
          </a:p>
          <a:p>
            <a:pPr>
              <a:lnSpc>
                <a:spcPct val="100000"/>
              </a:lnSpc>
              <a:spcAft>
                <a:spcPts val="1200"/>
              </a:spcAft>
            </a:pPr>
            <a:r>
              <a:rPr lang="en-US" i="1" dirty="0"/>
              <a:t>Read slide.</a:t>
            </a:r>
          </a:p>
          <a:p>
            <a:pPr>
              <a:lnSpc>
                <a:spcPct val="100000"/>
              </a:lnSpc>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57</a:t>
            </a:fld>
            <a:endParaRPr lang="en-US"/>
          </a:p>
        </p:txBody>
      </p:sp>
    </p:spTree>
    <p:extLst>
      <p:ext uri="{BB962C8B-B14F-4D97-AF65-F5344CB8AC3E}">
        <p14:creationId xmlns:p14="http://schemas.microsoft.com/office/powerpoint/2010/main" val="255034007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Jenn:</a:t>
            </a:r>
          </a:p>
          <a:p>
            <a:pPr>
              <a:lnSpc>
                <a:spcPct val="100000"/>
              </a:lnSpc>
            </a:pPr>
            <a:endParaRPr lang="en-US" dirty="0"/>
          </a:p>
          <a:p>
            <a:pPr>
              <a:lnSpc>
                <a:spcPct val="100000"/>
              </a:lnSpc>
              <a:spcAft>
                <a:spcPts val="1200"/>
              </a:spcAft>
            </a:pPr>
            <a:r>
              <a:rPr lang="en-US" i="1" dirty="0"/>
              <a:t>Read slide.</a:t>
            </a:r>
          </a:p>
          <a:p>
            <a:pPr>
              <a:lnSpc>
                <a:spcPct val="100000"/>
              </a:lnSpc>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58</a:t>
            </a:fld>
            <a:endParaRPr lang="en-US"/>
          </a:p>
        </p:txBody>
      </p:sp>
    </p:spTree>
    <p:extLst>
      <p:ext uri="{BB962C8B-B14F-4D97-AF65-F5344CB8AC3E}">
        <p14:creationId xmlns:p14="http://schemas.microsoft.com/office/powerpoint/2010/main" val="329808260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Jenn:</a:t>
            </a:r>
          </a:p>
          <a:p>
            <a:pPr>
              <a:lnSpc>
                <a:spcPct val="100000"/>
              </a:lnSpc>
            </a:pPr>
            <a:endParaRPr lang="en-US" dirty="0"/>
          </a:p>
          <a:p>
            <a:pPr>
              <a:lnSpc>
                <a:spcPct val="100000"/>
              </a:lnSpc>
              <a:spcAft>
                <a:spcPts val="1200"/>
              </a:spcAft>
            </a:pPr>
            <a:r>
              <a:rPr lang="en-US" i="1" dirty="0"/>
              <a:t>Read slide.</a:t>
            </a:r>
          </a:p>
          <a:p>
            <a:pPr>
              <a:lnSpc>
                <a:spcPct val="100000"/>
              </a:lnSpc>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59</a:t>
            </a:fld>
            <a:endParaRPr lang="en-US"/>
          </a:p>
        </p:txBody>
      </p:sp>
    </p:spTree>
    <p:extLst>
      <p:ext uri="{BB962C8B-B14F-4D97-AF65-F5344CB8AC3E}">
        <p14:creationId xmlns:p14="http://schemas.microsoft.com/office/powerpoint/2010/main" val="318723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p:cNvSpPr>
            <a:spLocks noGrp="1"/>
          </p:cNvSpPr>
          <p:nvPr>
            <p:ph type="body" idx="1"/>
          </p:nvPr>
        </p:nvSpPr>
        <p:spPr>
          <a:xfrm>
            <a:off x="184326" y="16910386"/>
            <a:ext cx="1474611" cy="13830298"/>
          </a:xfrm>
          <a:prstGeom prst="rect">
            <a:avLst/>
          </a:prstGeom>
        </p:spPr>
        <p:txBody>
          <a:bodyPr/>
          <a:lstStyle/>
          <a:p>
            <a:pPr marL="0" lvl="0" indent="0" algn="l" rtl="0">
              <a:spcBef>
                <a:spcPts val="0"/>
              </a:spcBef>
              <a:spcAft>
                <a:spcPts val="0"/>
              </a:spcAft>
              <a:buClr>
                <a:schemeClr val="dk1"/>
              </a:buClr>
              <a:buSzPts val="1200"/>
              <a:buNone/>
            </a:pPr>
            <a:r>
              <a:rPr lang="en-US" dirty="0"/>
              <a:t>Sarah:</a:t>
            </a:r>
          </a:p>
          <a:p>
            <a:pPr marL="0" lvl="0" indent="0" algn="l" rtl="0">
              <a:spcBef>
                <a:spcPts val="1200"/>
              </a:spcBef>
              <a:spcAft>
                <a:spcPts val="0"/>
              </a:spcAft>
              <a:buClr>
                <a:schemeClr val="dk1"/>
              </a:buClr>
              <a:buSzPts val="1200"/>
              <a:buNone/>
            </a:pPr>
            <a:endParaRPr lang="en-US" dirty="0"/>
          </a:p>
          <a:p>
            <a:pPr marL="0" lvl="0" indent="0" algn="l" rtl="0">
              <a:spcBef>
                <a:spcPts val="1200"/>
              </a:spcBef>
              <a:spcAft>
                <a:spcPts val="0"/>
              </a:spcAft>
              <a:buClr>
                <a:schemeClr val="dk1"/>
              </a:buClr>
              <a:buSzPts val="1200"/>
              <a:buNone/>
            </a:pPr>
            <a:r>
              <a:rPr lang="en-US" i="1" dirty="0"/>
              <a:t>Read slide.</a:t>
            </a:r>
          </a:p>
        </p:txBody>
      </p:sp>
      <p:sp>
        <p:nvSpPr>
          <p:cNvPr id="4" name="Slide Number Placeholder 3"/>
          <p:cNvSpPr>
            <a:spLocks noGrp="1"/>
          </p:cNvSpPr>
          <p:nvPr>
            <p:ph type="sldNum" idx="12"/>
          </p:nvPr>
        </p:nvSpPr>
        <p:spPr>
          <a:xfrm>
            <a:off x="1043958" y="33369588"/>
            <a:ext cx="798887" cy="1762624"/>
          </a:xfrm>
          <a:prstGeom prst="rect">
            <a:avLst/>
          </a:prstGeo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51635055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Jenn:</a:t>
            </a:r>
          </a:p>
          <a:p>
            <a:pPr>
              <a:lnSpc>
                <a:spcPct val="100000"/>
              </a:lnSpc>
            </a:pPr>
            <a:endParaRPr lang="en-US" dirty="0"/>
          </a:p>
          <a:p>
            <a:pPr>
              <a:lnSpc>
                <a:spcPct val="100000"/>
              </a:lnSpc>
              <a:spcAft>
                <a:spcPts val="1200"/>
              </a:spcAft>
            </a:pPr>
            <a:r>
              <a:rPr lang="en-US" i="1" dirty="0"/>
              <a:t>Read slide.</a:t>
            </a:r>
          </a:p>
          <a:p>
            <a:pPr>
              <a:lnSpc>
                <a:spcPct val="100000"/>
              </a:lnSpc>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60</a:t>
            </a:fld>
            <a:endParaRPr lang="en-US"/>
          </a:p>
        </p:txBody>
      </p:sp>
    </p:spTree>
    <p:extLst>
      <p:ext uri="{BB962C8B-B14F-4D97-AF65-F5344CB8AC3E}">
        <p14:creationId xmlns:p14="http://schemas.microsoft.com/office/powerpoint/2010/main" val="50339625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Jenn:</a:t>
            </a:r>
          </a:p>
          <a:p>
            <a:pPr>
              <a:lnSpc>
                <a:spcPct val="100000"/>
              </a:lnSpc>
            </a:pPr>
            <a:endParaRPr lang="en-US" dirty="0"/>
          </a:p>
          <a:p>
            <a:pPr>
              <a:lnSpc>
                <a:spcPct val="100000"/>
              </a:lnSpc>
              <a:spcAft>
                <a:spcPts val="1200"/>
              </a:spcAft>
            </a:pPr>
            <a:r>
              <a:rPr lang="en-US" i="1" dirty="0"/>
              <a:t>Read slide.</a:t>
            </a:r>
          </a:p>
          <a:p>
            <a:pPr>
              <a:lnSpc>
                <a:spcPct val="100000"/>
              </a:lnSpc>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61</a:t>
            </a:fld>
            <a:endParaRPr lang="en-US"/>
          </a:p>
        </p:txBody>
      </p:sp>
    </p:spTree>
    <p:extLst>
      <p:ext uri="{BB962C8B-B14F-4D97-AF65-F5344CB8AC3E}">
        <p14:creationId xmlns:p14="http://schemas.microsoft.com/office/powerpoint/2010/main" val="408555624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dirty="0"/>
              <a:t>Jenn:</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i="1" dirty="0"/>
          </a:p>
          <a:p>
            <a:pPr marL="171450" indent="-171450">
              <a:lnSpc>
                <a:spcPct val="100000"/>
              </a:lnSpc>
              <a:spcAft>
                <a:spcPts val="1200"/>
              </a:spcAft>
              <a:buFont typeface="Arial" panose="020B0604020202020204" pitchFamily="34" charset="0"/>
              <a:buChar char="•"/>
            </a:pPr>
            <a:r>
              <a:rPr lang="en-US" dirty="0"/>
              <a:t>This task is worth 9 of 80 points.</a:t>
            </a:r>
          </a:p>
          <a:p>
            <a:pPr marL="171450" indent="-171450">
              <a:lnSpc>
                <a:spcPct val="100000"/>
              </a:lnSpc>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62</a:t>
            </a:fld>
            <a:endParaRPr lang="en-US"/>
          </a:p>
        </p:txBody>
      </p:sp>
    </p:spTree>
    <p:extLst>
      <p:ext uri="{BB962C8B-B14F-4D97-AF65-F5344CB8AC3E}">
        <p14:creationId xmlns:p14="http://schemas.microsoft.com/office/powerpoint/2010/main" val="282807066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Jenn:</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63</a:t>
            </a:fld>
            <a:endParaRPr lang="en-US"/>
          </a:p>
        </p:txBody>
      </p:sp>
    </p:spTree>
    <p:extLst>
      <p:ext uri="{BB962C8B-B14F-4D97-AF65-F5344CB8AC3E}">
        <p14:creationId xmlns:p14="http://schemas.microsoft.com/office/powerpoint/2010/main" val="224435137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Jenn:</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64</a:t>
            </a:fld>
            <a:endParaRPr lang="en-US"/>
          </a:p>
        </p:txBody>
      </p:sp>
    </p:spTree>
    <p:extLst>
      <p:ext uri="{BB962C8B-B14F-4D97-AF65-F5344CB8AC3E}">
        <p14:creationId xmlns:p14="http://schemas.microsoft.com/office/powerpoint/2010/main" val="422678336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Jenn:</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65</a:t>
            </a:fld>
            <a:endParaRPr lang="en-US"/>
          </a:p>
        </p:txBody>
      </p:sp>
    </p:spTree>
    <p:extLst>
      <p:ext uri="{BB962C8B-B14F-4D97-AF65-F5344CB8AC3E}">
        <p14:creationId xmlns:p14="http://schemas.microsoft.com/office/powerpoint/2010/main" val="35742160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Jenn:</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i="1" dirty="0"/>
          </a:p>
          <a:p>
            <a:pPr marL="171450" indent="-171450">
              <a:lnSpc>
                <a:spcPct val="100000"/>
              </a:lnSpc>
              <a:spcAft>
                <a:spcPts val="1200"/>
              </a:spcAft>
              <a:buFont typeface="Arial" panose="020B0604020202020204" pitchFamily="34" charset="0"/>
              <a:buChar char="•"/>
            </a:pPr>
            <a:r>
              <a:rPr lang="en-US" i="0" dirty="0"/>
              <a:t>I will now hand the presentation back over to Sarah, who will finish reviewing the remaining components of this application, before we take questions that you may have.</a:t>
            </a:r>
          </a:p>
          <a:p>
            <a:pPr marL="0" indent="0">
              <a:lnSpc>
                <a:spcPct val="100000"/>
              </a:lnSpc>
              <a:buFont typeface="Arial" panose="020B0604020202020204" pitchFamily="34" charset="0"/>
              <a:buNone/>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66</a:t>
            </a:fld>
            <a:endParaRPr lang="en-US"/>
          </a:p>
        </p:txBody>
      </p:sp>
    </p:spTree>
    <p:extLst>
      <p:ext uri="{BB962C8B-B14F-4D97-AF65-F5344CB8AC3E}">
        <p14:creationId xmlns:p14="http://schemas.microsoft.com/office/powerpoint/2010/main" val="242635586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Sarah:</a:t>
            </a:r>
          </a:p>
          <a:p>
            <a:pPr>
              <a:lnSpc>
                <a:spcPct val="100000"/>
              </a:lnSpc>
            </a:pPr>
            <a:endParaRPr lang="en-US" dirty="0"/>
          </a:p>
          <a:p>
            <a:pPr marL="171450" indent="-171450">
              <a:lnSpc>
                <a:spcPct val="100000"/>
              </a:lnSpc>
              <a:spcAft>
                <a:spcPts val="1200"/>
              </a:spcAft>
              <a:buFont typeface="Arial" panose="020B0604020202020204" pitchFamily="34" charset="0"/>
              <a:buChar char="•"/>
            </a:pPr>
            <a:r>
              <a:rPr lang="en-US" i="0" dirty="0"/>
              <a:t>Thank you, Jenn. </a:t>
            </a:r>
          </a:p>
          <a:p>
            <a:pPr marL="171450" indent="-171450">
              <a:lnSpc>
                <a:spcPct val="100000"/>
              </a:lnSpc>
              <a:buFont typeface="Arial" panose="020B0604020202020204" pitchFamily="34" charset="0"/>
              <a:buChar char="•"/>
            </a:pPr>
            <a:endParaRPr lang="en-US" i="1"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dirty="0"/>
          </a:p>
          <a:p>
            <a:pPr marL="171450" indent="-171450">
              <a:lnSpc>
                <a:spcPct val="100000"/>
              </a:lnSpc>
              <a:spcAft>
                <a:spcPts val="1200"/>
              </a:spcAft>
              <a:buFont typeface="Arial" panose="020B0604020202020204" pitchFamily="34" charset="0"/>
              <a:buChar char="•"/>
            </a:pPr>
            <a:r>
              <a:rPr lang="en-US" dirty="0"/>
              <a:t>This section is worth 5 of 80 points.</a:t>
            </a:r>
          </a:p>
          <a:p>
            <a:pPr marL="171450" indent="-171450">
              <a:lnSpc>
                <a:spcPct val="100000"/>
              </a:lnSpc>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67</a:t>
            </a:fld>
            <a:endParaRPr lang="en-US"/>
          </a:p>
        </p:txBody>
      </p:sp>
    </p:spTree>
    <p:extLst>
      <p:ext uri="{BB962C8B-B14F-4D97-AF65-F5344CB8AC3E}">
        <p14:creationId xmlns:p14="http://schemas.microsoft.com/office/powerpoint/2010/main" val="24640527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Sarah:</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dirty="0"/>
          </a:p>
          <a:p>
            <a:pPr marL="171450" indent="-171450">
              <a:lnSpc>
                <a:spcPct val="100000"/>
              </a:lnSpc>
              <a:spcAft>
                <a:spcPts val="1200"/>
              </a:spcAft>
              <a:buFont typeface="Arial" panose="020B0604020202020204" pitchFamily="34" charset="0"/>
              <a:buChar char="•"/>
            </a:pPr>
            <a:r>
              <a:rPr lang="en-US" dirty="0"/>
              <a:t>This section is worth 2 of 80 points.</a:t>
            </a:r>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68</a:t>
            </a:fld>
            <a:endParaRPr lang="en-US"/>
          </a:p>
        </p:txBody>
      </p:sp>
    </p:spTree>
    <p:extLst>
      <p:ext uri="{BB962C8B-B14F-4D97-AF65-F5344CB8AC3E}">
        <p14:creationId xmlns:p14="http://schemas.microsoft.com/office/powerpoint/2010/main" val="228466754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Sarah:</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dirty="0"/>
          </a:p>
          <a:p>
            <a:pPr marL="171450" indent="-171450">
              <a:lnSpc>
                <a:spcPct val="100000"/>
              </a:lnSpc>
              <a:spcAft>
                <a:spcPts val="1200"/>
              </a:spcAft>
              <a:buFont typeface="Arial" panose="020B0604020202020204" pitchFamily="34" charset="0"/>
              <a:buChar char="•"/>
            </a:pPr>
            <a:r>
              <a:rPr lang="en-US" dirty="0"/>
              <a:t>This section is worth 12 of 80 points.</a:t>
            </a:r>
          </a:p>
          <a:p>
            <a:pPr marL="171450" indent="-171450">
              <a:lnSpc>
                <a:spcPct val="100000"/>
              </a:lnSpc>
              <a:buFont typeface="Arial" panose="020B0604020202020204" pitchFamily="34" charset="0"/>
              <a:buChar char="•"/>
            </a:pPr>
            <a:endParaRPr lang="en-US" dirty="0"/>
          </a:p>
          <a:p>
            <a:pPr marL="171450" indent="-171450">
              <a:lnSpc>
                <a:spcPct val="100000"/>
              </a:lnSpc>
              <a:spcAft>
                <a:spcPts val="1200"/>
              </a:spcAft>
              <a:buFont typeface="Arial" panose="020B0604020202020204" pitchFamily="34" charset="0"/>
              <a:buChar char="•"/>
            </a:pPr>
            <a:r>
              <a:rPr lang="en-US" dirty="0"/>
              <a:t>As a reminder, due to the length of some of these items, they have been summarized for this presentation. Please refer to Section 3: Scope of Project in the RFA for additional details on this section.</a:t>
            </a:r>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69</a:t>
            </a:fld>
            <a:endParaRPr lang="en-US"/>
          </a:p>
        </p:txBody>
      </p:sp>
    </p:spTree>
    <p:extLst>
      <p:ext uri="{BB962C8B-B14F-4D97-AF65-F5344CB8AC3E}">
        <p14:creationId xmlns:p14="http://schemas.microsoft.com/office/powerpoint/2010/main" val="1350433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p:cNvSpPr>
            <a:spLocks noGrp="1"/>
          </p:cNvSpPr>
          <p:nvPr>
            <p:ph type="body" idx="1"/>
          </p:nvPr>
        </p:nvSpPr>
        <p:spPr>
          <a:xfrm>
            <a:off x="184326" y="16910386"/>
            <a:ext cx="1474611" cy="13830298"/>
          </a:xfrm>
          <a:prstGeom prst="rect">
            <a:avLst/>
          </a:prstGeom>
        </p:spPr>
        <p:txBody>
          <a:bodyPr/>
          <a:lstStyle/>
          <a:p>
            <a:pPr marL="0" lvl="0" indent="0" algn="l" rtl="0">
              <a:spcBef>
                <a:spcPts val="0"/>
              </a:spcBef>
              <a:spcAft>
                <a:spcPts val="0"/>
              </a:spcAft>
              <a:buClr>
                <a:schemeClr val="dk1"/>
              </a:buClr>
              <a:buSzPts val="1200"/>
              <a:buNone/>
            </a:pPr>
            <a:r>
              <a:rPr lang="en-US" dirty="0"/>
              <a:t>Sarah:</a:t>
            </a:r>
          </a:p>
          <a:p>
            <a:pPr marL="0" lvl="0" indent="0" algn="l" rtl="0">
              <a:spcBef>
                <a:spcPts val="1200"/>
              </a:spcBef>
              <a:spcAft>
                <a:spcPts val="0"/>
              </a:spcAft>
              <a:buClr>
                <a:schemeClr val="dk1"/>
              </a:buClr>
              <a:buSzPts val="1200"/>
              <a:buNone/>
            </a:pPr>
            <a:endParaRPr lang="en-US" dirty="0"/>
          </a:p>
          <a:p>
            <a:pPr marL="0" lvl="0" indent="0" algn="l" rtl="0">
              <a:spcBef>
                <a:spcPts val="1200"/>
              </a:spcBef>
              <a:spcAft>
                <a:spcPts val="0"/>
              </a:spcAft>
              <a:buClr>
                <a:schemeClr val="dk1"/>
              </a:buClr>
              <a:buSzPts val="1200"/>
              <a:buNone/>
            </a:pPr>
            <a:r>
              <a:rPr lang="en-US" i="1" dirty="0"/>
              <a:t>Read slide.</a:t>
            </a:r>
          </a:p>
        </p:txBody>
      </p:sp>
      <p:sp>
        <p:nvSpPr>
          <p:cNvPr id="4" name="Slide Number Placeholder 3"/>
          <p:cNvSpPr>
            <a:spLocks noGrp="1"/>
          </p:cNvSpPr>
          <p:nvPr>
            <p:ph type="sldNum" idx="12"/>
          </p:nvPr>
        </p:nvSpPr>
        <p:spPr>
          <a:xfrm>
            <a:off x="1043958" y="33369588"/>
            <a:ext cx="798887" cy="1762624"/>
          </a:xfrm>
          <a:prstGeom prst="rect">
            <a:avLst/>
          </a:prstGeo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93020546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Sarah:</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70</a:t>
            </a:fld>
            <a:endParaRPr lang="en-US"/>
          </a:p>
        </p:txBody>
      </p:sp>
    </p:spTree>
    <p:extLst>
      <p:ext uri="{BB962C8B-B14F-4D97-AF65-F5344CB8AC3E}">
        <p14:creationId xmlns:p14="http://schemas.microsoft.com/office/powerpoint/2010/main" val="262533421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Sarah:</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71</a:t>
            </a:fld>
            <a:endParaRPr lang="en-US"/>
          </a:p>
        </p:txBody>
      </p:sp>
    </p:spTree>
    <p:extLst>
      <p:ext uri="{BB962C8B-B14F-4D97-AF65-F5344CB8AC3E}">
        <p14:creationId xmlns:p14="http://schemas.microsoft.com/office/powerpoint/2010/main" val="222684736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Sarah:</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72</a:t>
            </a:fld>
            <a:endParaRPr lang="en-US"/>
          </a:p>
        </p:txBody>
      </p:sp>
    </p:spTree>
    <p:extLst>
      <p:ext uri="{BB962C8B-B14F-4D97-AF65-F5344CB8AC3E}">
        <p14:creationId xmlns:p14="http://schemas.microsoft.com/office/powerpoint/2010/main" val="80839448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Sarah:</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73</a:t>
            </a:fld>
            <a:endParaRPr lang="en-US"/>
          </a:p>
        </p:txBody>
      </p:sp>
    </p:spTree>
    <p:extLst>
      <p:ext uri="{BB962C8B-B14F-4D97-AF65-F5344CB8AC3E}">
        <p14:creationId xmlns:p14="http://schemas.microsoft.com/office/powerpoint/2010/main" val="107689791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Sarah:</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spcAft>
                <a:spcPts val="1200"/>
              </a:spcAft>
              <a:buFont typeface="Arial" panose="020B0604020202020204" pitchFamily="34" charset="0"/>
              <a:buNone/>
            </a:pPr>
            <a:endParaRPr lang="en-US" i="1" dirty="0"/>
          </a:p>
          <a:p>
            <a:pPr marL="0" indent="0">
              <a:lnSpc>
                <a:spcPct val="100000"/>
              </a:lnSpc>
              <a:spcAft>
                <a:spcPts val="1200"/>
              </a:spcAft>
              <a:buFont typeface="Arial" panose="020B0604020202020204" pitchFamily="34" charset="0"/>
              <a:buNone/>
            </a:pPr>
            <a:r>
              <a:rPr lang="en-US" sz="1200" dirty="0">
                <a:solidFill>
                  <a:srgbClr val="C00000"/>
                </a:solidFill>
              </a:rPr>
              <a:t>These will be uploaded at the end of the online RFA application and scored with attachments.</a:t>
            </a:r>
            <a:endParaRPr lang="en-US" i="1" dirty="0"/>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74</a:t>
            </a:fld>
            <a:endParaRPr lang="en-US"/>
          </a:p>
        </p:txBody>
      </p:sp>
    </p:spTree>
    <p:extLst>
      <p:ext uri="{BB962C8B-B14F-4D97-AF65-F5344CB8AC3E}">
        <p14:creationId xmlns:p14="http://schemas.microsoft.com/office/powerpoint/2010/main" val="260850127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Sarah:</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spcAft>
                <a:spcPts val="1200"/>
              </a:spcAft>
              <a:buFont typeface="Arial" panose="020B0604020202020204" pitchFamily="34" charset="0"/>
              <a:buNone/>
            </a:pPr>
            <a:endParaRPr lang="en-US" i="1" dirty="0"/>
          </a:p>
          <a:p>
            <a:pPr marL="0" indent="0">
              <a:lnSpc>
                <a:spcPct val="100000"/>
              </a:lnSpc>
              <a:spcAft>
                <a:spcPts val="1200"/>
              </a:spcAft>
              <a:buFont typeface="Arial" panose="020B0604020202020204" pitchFamily="34" charset="0"/>
              <a:buNone/>
            </a:pPr>
            <a:r>
              <a:rPr lang="en-US" sz="1200" dirty="0">
                <a:solidFill>
                  <a:srgbClr val="C00000"/>
                </a:solidFill>
              </a:rPr>
              <a:t>These documents will be uploaded at the end of the online RFA application and scored with attachments.</a:t>
            </a:r>
            <a:endParaRPr lang="en-US" i="1" dirty="0"/>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75</a:t>
            </a:fld>
            <a:endParaRPr lang="en-US"/>
          </a:p>
        </p:txBody>
      </p:sp>
    </p:spTree>
    <p:extLst>
      <p:ext uri="{BB962C8B-B14F-4D97-AF65-F5344CB8AC3E}">
        <p14:creationId xmlns:p14="http://schemas.microsoft.com/office/powerpoint/2010/main" val="158089670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Sarah:</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spcAft>
                <a:spcPts val="1200"/>
              </a:spcAft>
              <a:buFont typeface="Arial" panose="020B0604020202020204" pitchFamily="34" charset="0"/>
              <a:buNone/>
            </a:pPr>
            <a:endParaRPr lang="en-US" i="1" dirty="0"/>
          </a:p>
          <a:p>
            <a:pPr marL="0" indent="0">
              <a:lnSpc>
                <a:spcPct val="100000"/>
              </a:lnSpc>
              <a:spcAft>
                <a:spcPts val="1200"/>
              </a:spcAft>
              <a:buFont typeface="Arial" panose="020B0604020202020204" pitchFamily="34" charset="0"/>
              <a:buNone/>
            </a:pPr>
            <a:r>
              <a:rPr lang="en-US" sz="1200" dirty="0">
                <a:solidFill>
                  <a:srgbClr val="C00000"/>
                </a:solidFill>
              </a:rPr>
              <a:t>This will be uploaded at the end of the online RFA application and scored with attachments.</a:t>
            </a:r>
            <a:endParaRPr lang="en-US" i="1" dirty="0"/>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76</a:t>
            </a:fld>
            <a:endParaRPr lang="en-US"/>
          </a:p>
        </p:txBody>
      </p:sp>
    </p:spTree>
    <p:extLst>
      <p:ext uri="{BB962C8B-B14F-4D97-AF65-F5344CB8AC3E}">
        <p14:creationId xmlns:p14="http://schemas.microsoft.com/office/powerpoint/2010/main" val="42164472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Sarah:</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77</a:t>
            </a:fld>
            <a:endParaRPr lang="en-US"/>
          </a:p>
        </p:txBody>
      </p:sp>
    </p:spTree>
    <p:extLst>
      <p:ext uri="{BB962C8B-B14F-4D97-AF65-F5344CB8AC3E}">
        <p14:creationId xmlns:p14="http://schemas.microsoft.com/office/powerpoint/2010/main" val="152979680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Sarah:</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spcAft>
                <a:spcPts val="1200"/>
              </a:spcAft>
              <a:buFont typeface="Arial" panose="020B0604020202020204" pitchFamily="34" charset="0"/>
              <a:buNone/>
            </a:pPr>
            <a:endParaRPr lang="en-US" i="1" dirty="0"/>
          </a:p>
          <a:p>
            <a:pPr marL="0" indent="0">
              <a:lnSpc>
                <a:spcPct val="100000"/>
              </a:lnSpc>
              <a:spcAft>
                <a:spcPts val="1200"/>
              </a:spcAft>
              <a:buFont typeface="Arial" panose="020B0604020202020204" pitchFamily="34" charset="0"/>
              <a:buNone/>
            </a:pPr>
            <a:r>
              <a:rPr lang="en-US" i="1" dirty="0"/>
              <a:t>RFA web page: </a:t>
            </a:r>
            <a:r>
              <a:rPr lang="en-US" sz="1200" u="sng" dirty="0"/>
              <a:t>https://www.cde.ca.gov/fg/fo/r12/ethnicstudiespd21rfa.asp</a:t>
            </a: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78</a:t>
            </a:fld>
            <a:endParaRPr lang="en-US"/>
          </a:p>
        </p:txBody>
      </p:sp>
    </p:spTree>
    <p:extLst>
      <p:ext uri="{BB962C8B-B14F-4D97-AF65-F5344CB8AC3E}">
        <p14:creationId xmlns:p14="http://schemas.microsoft.com/office/powerpoint/2010/main" val="76899219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Sarah:</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79</a:t>
            </a:fld>
            <a:endParaRPr lang="en-US"/>
          </a:p>
        </p:txBody>
      </p:sp>
    </p:spTree>
    <p:extLst>
      <p:ext uri="{BB962C8B-B14F-4D97-AF65-F5344CB8AC3E}">
        <p14:creationId xmlns:p14="http://schemas.microsoft.com/office/powerpoint/2010/main" val="3629361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None/>
            </a:pPr>
            <a:r>
              <a:rPr lang="en-US" dirty="0"/>
              <a:t>Sarah:</a:t>
            </a:r>
          </a:p>
          <a:p>
            <a:pPr marL="0" lvl="0" indent="0" algn="l" rtl="0">
              <a:spcBef>
                <a:spcPts val="1200"/>
              </a:spcBef>
              <a:spcAft>
                <a:spcPts val="0"/>
              </a:spcAft>
              <a:buClr>
                <a:schemeClr val="dk1"/>
              </a:buClr>
              <a:buSzPts val="1200"/>
              <a:buNone/>
            </a:pPr>
            <a:endParaRPr lang="en-US" dirty="0"/>
          </a:p>
          <a:p>
            <a:pPr marL="0" lvl="0" indent="0" algn="l" rtl="0">
              <a:spcBef>
                <a:spcPts val="1200"/>
              </a:spcBef>
              <a:spcAft>
                <a:spcPts val="0"/>
              </a:spcAft>
              <a:buClr>
                <a:schemeClr val="dk1"/>
              </a:buClr>
              <a:buSzPts val="1200"/>
              <a:buNone/>
            </a:pPr>
            <a:r>
              <a:rPr lang="en-US" i="1" dirty="0"/>
              <a:t>Read slide.</a:t>
            </a:r>
          </a:p>
        </p:txBody>
      </p:sp>
      <p:sp>
        <p:nvSpPr>
          <p:cNvPr id="4" name="Slide Number Placeholder 3"/>
          <p:cNvSpPr>
            <a:spLocks noGrp="1"/>
          </p:cNvSpPr>
          <p:nvPr>
            <p:ph type="sldNum" sz="quarter" idx="5"/>
          </p:nvPr>
        </p:nvSpPr>
        <p:spPr/>
        <p:txBody>
          <a:bodyPr/>
          <a:lstStyle/>
          <a:p>
            <a:fld id="{3DE925D4-4587-415C-89AA-A44D4A7E7D35}" type="slidenum">
              <a:rPr lang="en-US" smtClean="0"/>
              <a:t>8</a:t>
            </a:fld>
            <a:endParaRPr lang="en-US"/>
          </a:p>
        </p:txBody>
      </p:sp>
    </p:spTree>
    <p:extLst>
      <p:ext uri="{BB962C8B-B14F-4D97-AF65-F5344CB8AC3E}">
        <p14:creationId xmlns:p14="http://schemas.microsoft.com/office/powerpoint/2010/main" val="18996793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Sarah:</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80</a:t>
            </a:fld>
            <a:endParaRPr lang="en-US"/>
          </a:p>
        </p:txBody>
      </p:sp>
    </p:spTree>
    <p:extLst>
      <p:ext uri="{BB962C8B-B14F-4D97-AF65-F5344CB8AC3E}">
        <p14:creationId xmlns:p14="http://schemas.microsoft.com/office/powerpoint/2010/main" val="302650186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Sarah:</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spcAft>
                <a:spcPts val="1200"/>
              </a:spcAft>
              <a:buFont typeface="Arial" panose="020B0604020202020204" pitchFamily="34" charset="0"/>
              <a:buNone/>
            </a:pPr>
            <a:endParaRPr lang="en-US" i="1" dirty="0"/>
          </a:p>
          <a:p>
            <a:pPr marL="0" indent="0">
              <a:lnSpc>
                <a:spcPct val="100000"/>
              </a:lnSpc>
              <a:spcAft>
                <a:spcPts val="1200"/>
              </a:spcAft>
              <a:buFont typeface="Arial" panose="020B0604020202020204" pitchFamily="34" charset="0"/>
              <a:buNone/>
            </a:pPr>
            <a:r>
              <a:rPr lang="en-US" i="1" dirty="0"/>
              <a:t>CCC:</a:t>
            </a:r>
          </a:p>
          <a:p>
            <a:pPr marL="0" indent="0">
              <a:lnSpc>
                <a:spcPct val="100000"/>
              </a:lnSpc>
              <a:buFont typeface="Arial" panose="020B0604020202020204" pitchFamily="34" charset="0"/>
              <a:buNone/>
            </a:pPr>
            <a:endParaRPr lang="en-US" dirty="0"/>
          </a:p>
          <a:p>
            <a:pPr marL="0" indent="0">
              <a:lnSpc>
                <a:spcPct val="100000"/>
              </a:lnSpc>
              <a:buFont typeface="Arial" panose="020B0604020202020204" pitchFamily="34" charset="0"/>
              <a:buNone/>
            </a:pPr>
            <a:r>
              <a:rPr lang="en-US" sz="1200" u="sng" dirty="0">
                <a:hlinkClick r:id="rId3" tooltip="Contractor Certification Clauses"/>
              </a:rPr>
              <a:t>https://www.dgs.ca.gov/OLS/Resources/Page-Content/Office-of-Legal-Services-Resources-List-Folder/Standard-Contract-Language</a:t>
            </a:r>
            <a:endParaRPr lang="en-US" sz="1200" u="sng" dirty="0"/>
          </a:p>
          <a:p>
            <a:pPr marL="0" indent="0">
              <a:lnSpc>
                <a:spcPct val="100000"/>
              </a:lnSpc>
              <a:buFont typeface="Arial" panose="020B0604020202020204" pitchFamily="34" charset="0"/>
              <a:buNone/>
            </a:pPr>
            <a:endParaRPr lang="en-US" b="1" dirty="0"/>
          </a:p>
        </p:txBody>
      </p:sp>
      <p:sp>
        <p:nvSpPr>
          <p:cNvPr id="4" name="Slide Number Placeholder 3"/>
          <p:cNvSpPr>
            <a:spLocks noGrp="1"/>
          </p:cNvSpPr>
          <p:nvPr>
            <p:ph type="sldNum" sz="quarter" idx="5"/>
          </p:nvPr>
        </p:nvSpPr>
        <p:spPr/>
        <p:txBody>
          <a:bodyPr/>
          <a:lstStyle/>
          <a:p>
            <a:fld id="{3DE925D4-4587-415C-89AA-A44D4A7E7D35}" type="slidenum">
              <a:rPr lang="en-US" smtClean="0"/>
              <a:t>81</a:t>
            </a:fld>
            <a:endParaRPr lang="en-US"/>
          </a:p>
        </p:txBody>
      </p:sp>
    </p:spTree>
    <p:extLst>
      <p:ext uri="{BB962C8B-B14F-4D97-AF65-F5344CB8AC3E}">
        <p14:creationId xmlns:p14="http://schemas.microsoft.com/office/powerpoint/2010/main" val="119878057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Sarah:</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spcAft>
                <a:spcPts val="1200"/>
              </a:spcAft>
              <a:buFont typeface="Arial" panose="020B0604020202020204" pitchFamily="34" charset="0"/>
              <a:buNone/>
            </a:pPr>
            <a:endParaRPr lang="en-US" i="1" dirty="0"/>
          </a:p>
          <a:p>
            <a:pPr marL="0" indent="0">
              <a:lnSpc>
                <a:spcPct val="100000"/>
              </a:lnSpc>
              <a:spcAft>
                <a:spcPts val="1200"/>
              </a:spcAft>
              <a:buFont typeface="Arial" panose="020B0604020202020204" pitchFamily="34" charset="0"/>
              <a:buNone/>
            </a:pPr>
            <a:r>
              <a:rPr lang="en-US" i="1" dirty="0"/>
              <a:t>DGS links:</a:t>
            </a:r>
          </a:p>
          <a:p>
            <a:pPr marL="0" indent="0">
              <a:lnSpc>
                <a:spcPct val="100000"/>
              </a:lnSpc>
              <a:spcAft>
                <a:spcPts val="1200"/>
              </a:spcAft>
              <a:buFont typeface="Arial" panose="020B0604020202020204" pitchFamily="34" charset="0"/>
              <a:buNone/>
            </a:pPr>
            <a:endParaRPr lang="en-US" i="1" dirty="0"/>
          </a:p>
          <a:p>
            <a:pPr marL="0" indent="0">
              <a:lnSpc>
                <a:spcPct val="100000"/>
              </a:lnSpc>
              <a:spcAft>
                <a:spcPts val="1200"/>
              </a:spcAft>
              <a:buFont typeface="Arial" panose="020B0604020202020204" pitchFamily="34" charset="0"/>
              <a:buNone/>
            </a:pPr>
            <a:r>
              <a:rPr lang="en-US" sz="1200" u="sng" dirty="0">
                <a:hlinkClick r:id="rId3"/>
              </a:rPr>
              <a:t>https://www.dgs.ca.gov/OLS/Forms</a:t>
            </a:r>
            <a:endParaRPr lang="en-US" sz="1200" u="sng" dirty="0"/>
          </a:p>
          <a:p>
            <a:pPr marL="0" indent="0">
              <a:lnSpc>
                <a:spcPct val="100000"/>
              </a:lnSpc>
              <a:spcAft>
                <a:spcPts val="1200"/>
              </a:spcAft>
              <a:buFont typeface="Arial" panose="020B0604020202020204" pitchFamily="34" charset="0"/>
              <a:buNone/>
            </a:pPr>
            <a:endParaRPr lang="en-US" sz="1200" i="1" u="sng" dirty="0"/>
          </a:p>
          <a:p>
            <a:pPr marL="0" indent="0">
              <a:lnSpc>
                <a:spcPct val="100000"/>
              </a:lnSpc>
              <a:spcAft>
                <a:spcPts val="1200"/>
              </a:spcAft>
              <a:buFont typeface="Arial" panose="020B0604020202020204" pitchFamily="34" charset="0"/>
              <a:buNone/>
            </a:pPr>
            <a:r>
              <a:rPr lang="en-US" sz="1200" u="sng" dirty="0">
                <a:hlinkClick r:id="rId4" tooltip="Payee Data Record"/>
              </a:rPr>
              <a:t>http://www.documents.dgs.ca.gov/dgs/fmc/pdf/std204.pdf</a:t>
            </a:r>
            <a:endParaRPr lang="en-US" i="1" dirty="0"/>
          </a:p>
          <a:p>
            <a:pPr marL="0" indent="0">
              <a:lnSpc>
                <a:spcPct val="100000"/>
              </a:lnSpc>
              <a:buFont typeface="Arial" panose="020B0604020202020204" pitchFamily="34" charset="0"/>
              <a:buNone/>
            </a:pPr>
            <a:endParaRPr lang="en-US" i="1" dirty="0"/>
          </a:p>
        </p:txBody>
      </p:sp>
      <p:sp>
        <p:nvSpPr>
          <p:cNvPr id="4" name="Slide Number Placeholder 3"/>
          <p:cNvSpPr>
            <a:spLocks noGrp="1"/>
          </p:cNvSpPr>
          <p:nvPr>
            <p:ph type="sldNum" sz="quarter" idx="5"/>
          </p:nvPr>
        </p:nvSpPr>
        <p:spPr/>
        <p:txBody>
          <a:bodyPr/>
          <a:lstStyle/>
          <a:p>
            <a:fld id="{3DE925D4-4587-415C-89AA-A44D4A7E7D35}" type="slidenum">
              <a:rPr lang="en-US" smtClean="0"/>
              <a:t>82</a:t>
            </a:fld>
            <a:endParaRPr lang="en-US"/>
          </a:p>
        </p:txBody>
      </p:sp>
    </p:spTree>
    <p:extLst>
      <p:ext uri="{BB962C8B-B14F-4D97-AF65-F5344CB8AC3E}">
        <p14:creationId xmlns:p14="http://schemas.microsoft.com/office/powerpoint/2010/main" val="46677096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Aft>
                <a:spcPts val="1200"/>
              </a:spcAft>
            </a:pPr>
            <a:r>
              <a:rPr lang="en-US" dirty="0"/>
              <a:t>Sarah:</a:t>
            </a:r>
          </a:p>
          <a:p>
            <a:pPr>
              <a:lnSpc>
                <a:spcPct val="100000"/>
              </a:lnSpc>
            </a:pPr>
            <a:endParaRPr lang="en-US" dirty="0"/>
          </a:p>
          <a:p>
            <a:pPr marL="0" indent="0">
              <a:lnSpc>
                <a:spcPct val="100000"/>
              </a:lnSpc>
              <a:spcAft>
                <a:spcPts val="1200"/>
              </a:spcAft>
              <a:buFont typeface="Arial" panose="020B0604020202020204" pitchFamily="34" charset="0"/>
              <a:buNone/>
            </a:pPr>
            <a:r>
              <a:rPr lang="en-US" i="1" dirty="0"/>
              <a:t>Read slide.</a:t>
            </a:r>
          </a:p>
          <a:p>
            <a:pPr marL="0" indent="0">
              <a:lnSpc>
                <a:spcPct val="100000"/>
              </a:lnSpc>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DE925D4-4587-415C-89AA-A44D4A7E7D35}" type="slidenum">
              <a:rPr lang="en-US" smtClean="0"/>
              <a:t>83</a:t>
            </a:fld>
            <a:endParaRPr lang="en-US"/>
          </a:p>
        </p:txBody>
      </p:sp>
    </p:spTree>
    <p:extLst>
      <p:ext uri="{BB962C8B-B14F-4D97-AF65-F5344CB8AC3E}">
        <p14:creationId xmlns:p14="http://schemas.microsoft.com/office/powerpoint/2010/main" val="9970749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i="0" dirty="0">
                <a:latin typeface="Arial" panose="020B0604020202020204" pitchFamily="34" charset="0"/>
                <a:cs typeface="Arial" panose="020B0604020202020204" pitchFamily="34" charset="0"/>
              </a:rPr>
              <a:t>Sarah: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lang="en-US" i="1" dirty="0">
                <a:latin typeface="Arial" panose="020B0604020202020204" pitchFamily="34" charset="0"/>
                <a:cs typeface="Arial" panose="020B0604020202020204" pitchFamily="34" charset="0"/>
              </a:rPr>
              <a:t>Read slide.</a:t>
            </a:r>
          </a:p>
          <a:p>
            <a:pPr>
              <a:lnSpc>
                <a:spcPct val="100000"/>
              </a:lnSpc>
            </a:pPr>
            <a:endParaRPr lang="en-US" dirty="0"/>
          </a:p>
        </p:txBody>
      </p:sp>
      <p:sp>
        <p:nvSpPr>
          <p:cNvPr id="4" name="Slide Number Placeholder 3"/>
          <p:cNvSpPr>
            <a:spLocks noGrp="1"/>
          </p:cNvSpPr>
          <p:nvPr>
            <p:ph type="sldNum" sz="quarter" idx="5"/>
          </p:nvPr>
        </p:nvSpPr>
        <p:spPr/>
        <p:txBody>
          <a:bodyPr/>
          <a:lstStyle/>
          <a:p>
            <a:fld id="{959E779C-9ADE-44A1-8072-EF7F172A3590}" type="slidenum">
              <a:rPr lang="en-US" smtClean="0"/>
              <a:t>84</a:t>
            </a:fld>
            <a:endParaRPr lang="en-US"/>
          </a:p>
        </p:txBody>
      </p:sp>
    </p:spTree>
    <p:extLst>
      <p:ext uri="{BB962C8B-B14F-4D97-AF65-F5344CB8AC3E}">
        <p14:creationId xmlns:p14="http://schemas.microsoft.com/office/powerpoint/2010/main" val="95443658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i="0" dirty="0">
                <a:latin typeface="Arial" panose="020B0604020202020204" pitchFamily="34" charset="0"/>
                <a:cs typeface="Arial" panose="020B0604020202020204" pitchFamily="34" charset="0"/>
              </a:rPr>
              <a:t>Sarah:</a:t>
            </a:r>
          </a:p>
          <a:p>
            <a:pPr marL="9144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i="1" dirty="0">
              <a:latin typeface="Arial" panose="020B0604020202020204" pitchFamily="34" charset="0"/>
              <a:cs typeface="Arial" panose="020B0604020202020204" pitchFamily="34" charset="0"/>
            </a:endParaRPr>
          </a:p>
          <a:p>
            <a:pPr marL="9144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i="1" dirty="0">
                <a:latin typeface="Arial" panose="020B0604020202020204" pitchFamily="34" charset="0"/>
                <a:cs typeface="Arial" panose="020B0604020202020204" pitchFamily="34" charset="0"/>
              </a:rPr>
              <a:t>Read slide.</a:t>
            </a:r>
          </a:p>
          <a:p>
            <a:pPr marL="9144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endParaRPr lang="en-US" sz="1200" i="1" dirty="0">
              <a:latin typeface="Arial" panose="020B0604020202020204" pitchFamily="34" charset="0"/>
              <a:cs typeface="Arial" panose="020B0604020202020204" pitchFamily="34" charset="0"/>
            </a:endParaRPr>
          </a:p>
          <a:p>
            <a:pPr marL="9144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i="1" dirty="0">
                <a:latin typeface="Arial" panose="020B0604020202020204" pitchFamily="34" charset="0"/>
                <a:cs typeface="Arial" panose="020B0604020202020204" pitchFamily="34" charset="0"/>
              </a:rPr>
              <a:t>RFA web page: https://www.cde.ca.gov/fg/fo/r12/ethnicstudiespd21rfa.asp</a:t>
            </a:r>
          </a:p>
        </p:txBody>
      </p:sp>
      <p:sp>
        <p:nvSpPr>
          <p:cNvPr id="4" name="Slide Number Placeholder 3"/>
          <p:cNvSpPr>
            <a:spLocks noGrp="1"/>
          </p:cNvSpPr>
          <p:nvPr>
            <p:ph type="sldNum" sz="quarter" idx="10"/>
          </p:nvPr>
        </p:nvSpPr>
        <p:spPr/>
        <p:txBody>
          <a:bodyPr/>
          <a:lstStyle/>
          <a:p>
            <a:fld id="{947B8990-41DF-454F-A325-72A5D5917BE1}" type="slidenum">
              <a:rPr lang="en-US" smtClean="0"/>
              <a:t>85</a:t>
            </a:fld>
            <a:endParaRPr lang="en-US"/>
          </a:p>
        </p:txBody>
      </p:sp>
    </p:spTree>
    <p:extLst>
      <p:ext uri="{BB962C8B-B14F-4D97-AF65-F5344CB8AC3E}">
        <p14:creationId xmlns:p14="http://schemas.microsoft.com/office/powerpoint/2010/main" val="204722730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Sarah: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You must select the Save Responses button on the first page of the online application if you do not intend to complete the application in one session.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Once you select the Save Responses button, a page will appear that asks for your email address. You will receive an email with a unique URL (web address) for entrance back into the application.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Although you should receive the confirmation email, it is recommended that you copy the URL on the application page and save it. This address will allow you to return to your application.</a:t>
            </a:r>
          </a:p>
        </p:txBody>
      </p:sp>
      <p:sp>
        <p:nvSpPr>
          <p:cNvPr id="4" name="Slide Number Placeholder 3"/>
          <p:cNvSpPr>
            <a:spLocks noGrp="1"/>
          </p:cNvSpPr>
          <p:nvPr>
            <p:ph type="sldNum" sz="quarter" idx="10"/>
          </p:nvPr>
        </p:nvSpPr>
        <p:spPr/>
        <p:txBody>
          <a:bodyPr/>
          <a:lstStyle/>
          <a:p>
            <a:fld id="{947B8990-41DF-454F-A325-72A5D5917BE1}" type="slidenum">
              <a:rPr lang="en-US" smtClean="0"/>
              <a:t>86</a:t>
            </a:fld>
            <a:endParaRPr lang="en-US"/>
          </a:p>
        </p:txBody>
      </p:sp>
    </p:spTree>
    <p:extLst>
      <p:ext uri="{BB962C8B-B14F-4D97-AF65-F5344CB8AC3E}">
        <p14:creationId xmlns:p14="http://schemas.microsoft.com/office/powerpoint/2010/main" val="317204474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p24:notes"/>
          <p:cNvSpPr>
            <a:spLocks noGrp="1" noRot="1" noChangeAspect="1"/>
          </p:cNvSpPr>
          <p:nvPr>
            <p:ph type="sldImg" idx="2"/>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2" name="Google Shape;322;p24:notes"/>
          <p:cNvSpPr txBox="1">
            <a:spLocks noGrp="1"/>
          </p:cNvSpPr>
          <p:nvPr>
            <p:ph type="body" idx="1"/>
          </p:nvPr>
        </p:nvSpPr>
        <p:spPr>
          <a:xfrm>
            <a:off x="184326" y="16910386"/>
            <a:ext cx="1474611" cy="1383029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1200"/>
              </a:spcAft>
              <a:buClr>
                <a:schemeClr val="dk1"/>
              </a:buClr>
              <a:buSzPts val="1200"/>
              <a:buFont typeface="Arial"/>
              <a:buNone/>
            </a:pPr>
            <a:r>
              <a:rPr lang="en-US" dirty="0">
                <a:latin typeface="Arial"/>
                <a:ea typeface="Arial"/>
                <a:cs typeface="Arial"/>
                <a:sym typeface="Arial"/>
              </a:rPr>
              <a:t>Sarah:</a:t>
            </a:r>
            <a:endParaRPr dirty="0"/>
          </a:p>
          <a:p>
            <a:pPr marL="0" marR="0" lvl="0" indent="0" algn="l" rtl="0">
              <a:lnSpc>
                <a:spcPct val="100000"/>
              </a:lnSpc>
              <a:spcBef>
                <a:spcPts val="1200"/>
              </a:spcBef>
              <a:spcAft>
                <a:spcPts val="0"/>
              </a:spcAft>
              <a:buClr>
                <a:schemeClr val="dk1"/>
              </a:buClr>
              <a:buSzPts val="1200"/>
              <a:buFont typeface="Arial"/>
              <a:buNone/>
            </a:pPr>
            <a:endParaRPr dirty="0">
              <a:latin typeface="Arial"/>
              <a:ea typeface="Arial"/>
              <a:cs typeface="Arial"/>
              <a:sym typeface="Arial"/>
            </a:endParaRPr>
          </a:p>
          <a:p>
            <a:pPr marL="171450" marR="0" lvl="0" indent="-171450" algn="l" rtl="0">
              <a:lnSpc>
                <a:spcPct val="100000"/>
              </a:lnSpc>
              <a:spcBef>
                <a:spcPts val="0"/>
              </a:spcBef>
              <a:spcAft>
                <a:spcPts val="1200"/>
              </a:spcAft>
              <a:buClr>
                <a:schemeClr val="dk1"/>
              </a:buClr>
              <a:buSzPts val="1200"/>
              <a:buFont typeface="Arial"/>
              <a:buChar char="•"/>
            </a:pPr>
            <a:r>
              <a:rPr lang="en-US" dirty="0">
                <a:latin typeface="Arial"/>
                <a:ea typeface="Arial"/>
                <a:cs typeface="Arial"/>
                <a:sym typeface="Arial"/>
              </a:rPr>
              <a:t>We are happy to take any questions at this point.</a:t>
            </a:r>
            <a:endParaRPr dirty="0"/>
          </a:p>
        </p:txBody>
      </p:sp>
      <p:sp>
        <p:nvSpPr>
          <p:cNvPr id="323" name="Google Shape;323;p24:notes"/>
          <p:cNvSpPr txBox="1">
            <a:spLocks noGrp="1"/>
          </p:cNvSpPr>
          <p:nvPr>
            <p:ph type="sldNum" idx="12"/>
          </p:nvPr>
        </p:nvSpPr>
        <p:spPr>
          <a:xfrm>
            <a:off x="1043958" y="33369588"/>
            <a:ext cx="798887" cy="1762624"/>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Calibri"/>
                <a:buNone/>
                <a:tabLst/>
                <a:defRPr/>
              </a:pPr>
              <a:t>87</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25:notes"/>
          <p:cNvSpPr>
            <a:spLocks noGrp="1" noRot="1" noChangeAspect="1"/>
          </p:cNvSpPr>
          <p:nvPr>
            <p:ph type="sldImg" idx="2"/>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9" name="Google Shape;329;p25:notes"/>
          <p:cNvSpPr txBox="1">
            <a:spLocks noGrp="1"/>
          </p:cNvSpPr>
          <p:nvPr>
            <p:ph type="body" idx="1"/>
          </p:nvPr>
        </p:nvSpPr>
        <p:spPr>
          <a:xfrm>
            <a:off x="184326" y="16910386"/>
            <a:ext cx="1474611" cy="1383029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1200"/>
              </a:spcAft>
              <a:buClr>
                <a:schemeClr val="dk1"/>
              </a:buClr>
              <a:buSzPts val="1200"/>
              <a:buNone/>
            </a:pPr>
            <a:r>
              <a:rPr lang="en-US" dirty="0"/>
              <a:t>Sarah:</a:t>
            </a:r>
            <a:endParaRPr dirty="0"/>
          </a:p>
          <a:p>
            <a:pPr marL="0" lvl="0" indent="0" algn="l" rtl="0">
              <a:lnSpc>
                <a:spcPct val="100000"/>
              </a:lnSpc>
              <a:spcBef>
                <a:spcPts val="1200"/>
              </a:spcBef>
              <a:spcAft>
                <a:spcPts val="0"/>
              </a:spcAft>
              <a:buClr>
                <a:schemeClr val="dk1"/>
              </a:buClr>
              <a:buSzPts val="1200"/>
              <a:buNone/>
            </a:pPr>
            <a:endParaRPr dirty="0"/>
          </a:p>
          <a:p>
            <a:pPr marL="171450" marR="0" lvl="0" indent="-171450" algn="l" rtl="0">
              <a:lnSpc>
                <a:spcPct val="100000"/>
              </a:lnSpc>
              <a:spcBef>
                <a:spcPts val="0"/>
              </a:spcBef>
              <a:spcAft>
                <a:spcPts val="1200"/>
              </a:spcAft>
              <a:buClr>
                <a:schemeClr val="dk1"/>
              </a:buClr>
              <a:buSzPts val="1200"/>
              <a:buFont typeface="Arial"/>
              <a:buChar char="•"/>
            </a:pPr>
            <a:r>
              <a:rPr lang="en-US" dirty="0">
                <a:latin typeface="Arial"/>
                <a:ea typeface="Arial"/>
                <a:cs typeface="Arial"/>
                <a:sym typeface="Arial"/>
              </a:rPr>
              <a:t>Thank you so much for joining us today.</a:t>
            </a:r>
          </a:p>
          <a:p>
            <a:pPr marL="0" marR="0" lvl="0" indent="0" algn="l" rtl="0">
              <a:lnSpc>
                <a:spcPct val="100000"/>
              </a:lnSpc>
              <a:spcBef>
                <a:spcPts val="0"/>
              </a:spcBef>
              <a:spcAft>
                <a:spcPts val="0"/>
              </a:spcAft>
              <a:buClr>
                <a:schemeClr val="dk1"/>
              </a:buClr>
              <a:buSzPts val="1200"/>
              <a:buFont typeface="Arial"/>
              <a:buNone/>
            </a:pPr>
            <a:endParaRPr lang="en-US" dirty="0">
              <a:latin typeface="Arial"/>
              <a:ea typeface="Arial"/>
              <a:cs typeface="Arial"/>
              <a:sym typeface="Arial"/>
            </a:endParaRPr>
          </a:p>
          <a:p>
            <a:pPr marL="171450" marR="0" lvl="0" indent="-171450" algn="l" rtl="0">
              <a:lnSpc>
                <a:spcPct val="100000"/>
              </a:lnSpc>
              <a:spcBef>
                <a:spcPts val="0"/>
              </a:spcBef>
              <a:spcAft>
                <a:spcPts val="1200"/>
              </a:spcAft>
              <a:buClr>
                <a:schemeClr val="dk1"/>
              </a:buClr>
              <a:buSzPts val="1200"/>
              <a:buFont typeface="Arial"/>
              <a:buChar char="•"/>
            </a:pPr>
            <a:r>
              <a:rPr lang="en-US" dirty="0">
                <a:latin typeface="Arial"/>
                <a:cs typeface="Arial"/>
                <a:sym typeface="Arial"/>
              </a:rPr>
              <a:t>Please contact us at ESMCPD@cde.ca.gov if you have any questions related to the RFA or the project. Please email jkessel@cde.ca.gov if you have any issues downloading attachments from the RFA web page.</a:t>
            </a:r>
            <a:endParaRPr dirty="0"/>
          </a:p>
        </p:txBody>
      </p:sp>
      <p:sp>
        <p:nvSpPr>
          <p:cNvPr id="330" name="Google Shape;330;p25:notes"/>
          <p:cNvSpPr txBox="1">
            <a:spLocks noGrp="1"/>
          </p:cNvSpPr>
          <p:nvPr>
            <p:ph type="sldNum" idx="12"/>
          </p:nvPr>
        </p:nvSpPr>
        <p:spPr>
          <a:xfrm>
            <a:off x="1043958" y="33369588"/>
            <a:ext cx="798887" cy="1762624"/>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88</a:t>
            </a:fld>
            <a:endParaRPr kumimoji="0" sz="12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17075" y="4391025"/>
            <a:ext cx="21077238" cy="118570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 name="Notes Placeholder 2"/>
          <p:cNvSpPr>
            <a:spLocks noGrp="1"/>
          </p:cNvSpPr>
          <p:nvPr>
            <p:ph type="body" idx="1"/>
          </p:nvPr>
        </p:nvSpPr>
        <p:spPr>
          <a:xfrm>
            <a:off x="184326" y="16910386"/>
            <a:ext cx="1474611" cy="13830298"/>
          </a:xfrm>
          <a:prstGeom prst="rect">
            <a:avLst/>
          </a:prstGeom>
        </p:spPr>
        <p:txBody>
          <a:bodyPr/>
          <a:lstStyle/>
          <a:p>
            <a:pPr marL="0" lvl="0" indent="0" algn="l" rtl="0">
              <a:spcBef>
                <a:spcPts val="0"/>
              </a:spcBef>
              <a:spcAft>
                <a:spcPts val="0"/>
              </a:spcAft>
              <a:buClr>
                <a:schemeClr val="dk1"/>
              </a:buClr>
              <a:buSzPts val="1200"/>
              <a:buNone/>
            </a:pPr>
            <a:r>
              <a:rPr lang="en-US" dirty="0"/>
              <a:t>Sarah:</a:t>
            </a:r>
          </a:p>
          <a:p>
            <a:pPr marL="0" lvl="0" indent="0" algn="l" rtl="0">
              <a:spcBef>
                <a:spcPts val="1200"/>
              </a:spcBef>
              <a:spcAft>
                <a:spcPts val="0"/>
              </a:spcAft>
              <a:buClr>
                <a:schemeClr val="dk1"/>
              </a:buClr>
              <a:buSzPts val="1200"/>
              <a:buNone/>
            </a:pPr>
            <a:endParaRPr lang="en-US" dirty="0"/>
          </a:p>
          <a:p>
            <a:pPr marL="0" lvl="0" indent="0" algn="l" rtl="0">
              <a:spcBef>
                <a:spcPts val="1200"/>
              </a:spcBef>
              <a:spcAft>
                <a:spcPts val="0"/>
              </a:spcAft>
              <a:buClr>
                <a:schemeClr val="dk1"/>
              </a:buClr>
              <a:buSzPts val="1200"/>
              <a:buNone/>
            </a:pPr>
            <a:r>
              <a:rPr lang="en-US" i="1" dirty="0"/>
              <a:t>Read slide.</a:t>
            </a:r>
          </a:p>
        </p:txBody>
      </p:sp>
      <p:sp>
        <p:nvSpPr>
          <p:cNvPr id="4" name="Slide Number Placeholder 3"/>
          <p:cNvSpPr>
            <a:spLocks noGrp="1"/>
          </p:cNvSpPr>
          <p:nvPr>
            <p:ph type="sldNum" idx="12"/>
          </p:nvPr>
        </p:nvSpPr>
        <p:spPr>
          <a:xfrm>
            <a:off x="1043958" y="33369588"/>
            <a:ext cx="798887" cy="1762624"/>
          </a:xfrm>
          <a:prstGeom prst="rect">
            <a:avLst/>
          </a:prstGeo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lang="en-US"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187946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20"/>
        <p:cNvGrpSpPr/>
        <p:nvPr/>
      </p:nvGrpSpPr>
      <p:grpSpPr>
        <a:xfrm>
          <a:off x="0" y="0"/>
          <a:ext cx="0" cy="0"/>
          <a:chOff x="0" y="0"/>
          <a:chExt cx="0" cy="0"/>
        </a:xfrm>
      </p:grpSpPr>
      <p:sp>
        <p:nvSpPr>
          <p:cNvPr id="21" name="Google Shape;21;p2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993300"/>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2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3" name="Google Shape;23;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7"/>
          <p:cNvSpPr txBox="1">
            <a:spLocks noGrp="1"/>
          </p:cNvSpPr>
          <p:nvPr>
            <p:ph type="sldNum" idx="12"/>
          </p:nvPr>
        </p:nvSpPr>
        <p:spPr>
          <a:xfrm>
            <a:off x="9448800" y="6492875"/>
            <a:ext cx="27432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800" b="1" i="0" u="none" strike="noStrike" cap="none">
                <a:solidFill>
                  <a:schemeClr val="dk1"/>
                </a:solidFill>
                <a:latin typeface="Arial"/>
                <a:ea typeface="Arial"/>
                <a:cs typeface="Arial"/>
                <a:sym typeface="Arial"/>
              </a:defRPr>
            </a:lvl1pPr>
            <a:lvl2pPr marL="0" lvl="1" indent="0" algn="r">
              <a:spcBef>
                <a:spcPts val="0"/>
              </a:spcBef>
              <a:buNone/>
              <a:defRPr sz="1800" b="1" i="0" u="none" strike="noStrike" cap="none">
                <a:solidFill>
                  <a:schemeClr val="dk1"/>
                </a:solidFill>
                <a:latin typeface="Arial"/>
                <a:ea typeface="Arial"/>
                <a:cs typeface="Arial"/>
                <a:sym typeface="Arial"/>
              </a:defRPr>
            </a:lvl2pPr>
            <a:lvl3pPr marL="0" lvl="2" indent="0" algn="r">
              <a:spcBef>
                <a:spcPts val="0"/>
              </a:spcBef>
              <a:buNone/>
              <a:defRPr sz="1800" b="1" i="0" u="none" strike="noStrike" cap="none">
                <a:solidFill>
                  <a:schemeClr val="dk1"/>
                </a:solidFill>
                <a:latin typeface="Arial"/>
                <a:ea typeface="Arial"/>
                <a:cs typeface="Arial"/>
                <a:sym typeface="Arial"/>
              </a:defRPr>
            </a:lvl3pPr>
            <a:lvl4pPr marL="0" lvl="3" indent="0" algn="r">
              <a:spcBef>
                <a:spcPts val="0"/>
              </a:spcBef>
              <a:buNone/>
              <a:defRPr sz="1800" b="1" i="0" u="none" strike="noStrike" cap="none">
                <a:solidFill>
                  <a:schemeClr val="dk1"/>
                </a:solidFill>
                <a:latin typeface="Arial"/>
                <a:ea typeface="Arial"/>
                <a:cs typeface="Arial"/>
                <a:sym typeface="Arial"/>
              </a:defRPr>
            </a:lvl4pPr>
            <a:lvl5pPr marL="0" lvl="4" indent="0" algn="r">
              <a:spcBef>
                <a:spcPts val="0"/>
              </a:spcBef>
              <a:buNone/>
              <a:defRPr sz="1800" b="1" i="0" u="none" strike="noStrike" cap="none">
                <a:solidFill>
                  <a:schemeClr val="dk1"/>
                </a:solidFill>
                <a:latin typeface="Arial"/>
                <a:ea typeface="Arial"/>
                <a:cs typeface="Arial"/>
                <a:sym typeface="Arial"/>
              </a:defRPr>
            </a:lvl5pPr>
            <a:lvl6pPr marL="0" lvl="5" indent="0" algn="r">
              <a:spcBef>
                <a:spcPts val="0"/>
              </a:spcBef>
              <a:buNone/>
              <a:defRPr sz="1800" b="1" i="0" u="none" strike="noStrike" cap="none">
                <a:solidFill>
                  <a:schemeClr val="dk1"/>
                </a:solidFill>
                <a:latin typeface="Arial"/>
                <a:ea typeface="Arial"/>
                <a:cs typeface="Arial"/>
                <a:sym typeface="Arial"/>
              </a:defRPr>
            </a:lvl6pPr>
            <a:lvl7pPr marL="0" lvl="6" indent="0" algn="r">
              <a:spcBef>
                <a:spcPts val="0"/>
              </a:spcBef>
              <a:buNone/>
              <a:defRPr sz="1800" b="1" i="0" u="none" strike="noStrike" cap="none">
                <a:solidFill>
                  <a:schemeClr val="dk1"/>
                </a:solidFill>
                <a:latin typeface="Arial"/>
                <a:ea typeface="Arial"/>
                <a:cs typeface="Arial"/>
                <a:sym typeface="Arial"/>
              </a:defRPr>
            </a:lvl7pPr>
            <a:lvl8pPr marL="0" lvl="7" indent="0" algn="r">
              <a:spcBef>
                <a:spcPts val="0"/>
              </a:spcBef>
              <a:buNone/>
              <a:defRPr sz="1800" b="1" i="0" u="none" strike="noStrike" cap="none">
                <a:solidFill>
                  <a:schemeClr val="dk1"/>
                </a:solidFill>
                <a:latin typeface="Arial"/>
                <a:ea typeface="Arial"/>
                <a:cs typeface="Arial"/>
                <a:sym typeface="Arial"/>
              </a:defRPr>
            </a:lvl8pPr>
            <a:lvl9pPr marL="0" lvl="8" indent="0" algn="r">
              <a:spcBef>
                <a:spcPts val="0"/>
              </a:spcBef>
              <a:buNone/>
              <a:defRPr sz="18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6" name="Google Shape;26;p27"/>
          <p:cNvSpPr txBox="1"/>
          <p:nvPr/>
        </p:nvSpPr>
        <p:spPr>
          <a:xfrm>
            <a:off x="1524000" y="5710019"/>
            <a:ext cx="6065134"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0" i="0" u="none" strike="noStrike" cap="none">
                <a:solidFill>
                  <a:srgbClr val="2B5258"/>
                </a:solidFill>
                <a:latin typeface="Arial"/>
                <a:ea typeface="Arial"/>
                <a:cs typeface="Arial"/>
                <a:sym typeface="Arial"/>
              </a:rPr>
              <a:t>CALIFORNIA DEPARTMENT </a:t>
            </a:r>
            <a:r>
              <a:rPr lang="en-US" sz="1400" b="0" i="0" u="none" strike="noStrike" cap="none">
                <a:solidFill>
                  <a:srgbClr val="1E5E70"/>
                </a:solidFill>
                <a:latin typeface="Arial"/>
                <a:ea typeface="Arial"/>
                <a:cs typeface="Arial"/>
                <a:sym typeface="Arial"/>
              </a:rPr>
              <a:t>OF EDUCATION</a:t>
            </a:r>
            <a:endParaRPr/>
          </a:p>
          <a:p>
            <a:pPr marL="0" marR="0" lvl="0" indent="0" algn="l" rtl="0">
              <a:spcBef>
                <a:spcPts val="0"/>
              </a:spcBef>
              <a:spcAft>
                <a:spcPts val="0"/>
              </a:spcAft>
              <a:buNone/>
            </a:pPr>
            <a:r>
              <a:rPr lang="en-US" sz="1400">
                <a:solidFill>
                  <a:srgbClr val="1E5E70"/>
                </a:solidFill>
                <a:latin typeface="Arial"/>
                <a:ea typeface="Arial"/>
                <a:cs typeface="Arial"/>
                <a:sym typeface="Arial"/>
              </a:rPr>
              <a:t>Tony Thurmond, State Superintendent of Public </a:t>
            </a:r>
            <a:r>
              <a:rPr lang="en-US" sz="1400">
                <a:solidFill>
                  <a:srgbClr val="2B5258"/>
                </a:solidFill>
                <a:latin typeface="Arial"/>
                <a:ea typeface="Arial"/>
                <a:cs typeface="Arial"/>
                <a:sym typeface="Arial"/>
              </a:rPr>
              <a:t>Instruction</a:t>
            </a:r>
            <a:endParaRPr sz="1400">
              <a:solidFill>
                <a:srgbClr val="2B5258"/>
              </a:solidFill>
              <a:latin typeface="Arial"/>
              <a:ea typeface="Arial"/>
              <a:cs typeface="Arial"/>
              <a:sym typeface="Arial"/>
            </a:endParaRPr>
          </a:p>
        </p:txBody>
      </p:sp>
    </p:spTree>
    <p:extLst>
      <p:ext uri="{BB962C8B-B14F-4D97-AF65-F5344CB8AC3E}">
        <p14:creationId xmlns:p14="http://schemas.microsoft.com/office/powerpoint/2010/main" val="184311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87"/>
        <p:cNvGrpSpPr/>
        <p:nvPr/>
      </p:nvGrpSpPr>
      <p:grpSpPr>
        <a:xfrm>
          <a:off x="0" y="0"/>
          <a:ext cx="0" cy="0"/>
          <a:chOff x="0" y="0"/>
          <a:chExt cx="0" cy="0"/>
        </a:xfrm>
      </p:grpSpPr>
      <p:sp>
        <p:nvSpPr>
          <p:cNvPr id="88" name="Google Shape;88;p3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9933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3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0" name="Google Shape;90;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38"/>
          <p:cNvSpPr txBox="1">
            <a:spLocks noGrp="1"/>
          </p:cNvSpPr>
          <p:nvPr>
            <p:ph type="sldNum" idx="12"/>
          </p:nvPr>
        </p:nvSpPr>
        <p:spPr>
          <a:xfrm>
            <a:off x="9448800" y="6492875"/>
            <a:ext cx="27432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809542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7"/>
        <p:cNvGrpSpPr/>
        <p:nvPr/>
      </p:nvGrpSpPr>
      <p:grpSpPr>
        <a:xfrm>
          <a:off x="0" y="0"/>
          <a:ext cx="0" cy="0"/>
          <a:chOff x="0" y="0"/>
          <a:chExt cx="0" cy="0"/>
        </a:xfrm>
      </p:grpSpPr>
      <p:sp>
        <p:nvSpPr>
          <p:cNvPr id="28" name="Google Shape;28;p28"/>
          <p:cNvSpPr txBox="1">
            <a:spLocks noGrp="1"/>
          </p:cNvSpPr>
          <p:nvPr>
            <p:ph type="title"/>
          </p:nvPr>
        </p:nvSpPr>
        <p:spPr>
          <a:xfrm>
            <a:off x="1354239" y="365125"/>
            <a:ext cx="9479666" cy="128111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9933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29" name="Google Shape;29;p28"/>
          <p:cNvSpPr txBox="1">
            <a:spLocks noGrp="1"/>
          </p:cNvSpPr>
          <p:nvPr>
            <p:ph type="body" idx="1"/>
          </p:nvPr>
        </p:nvSpPr>
        <p:spPr>
          <a:xfrm>
            <a:off x="1354238" y="1775012"/>
            <a:ext cx="9859193" cy="4554070"/>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0"/>
              </a:spcBef>
              <a:spcAft>
                <a:spcPts val="1200"/>
              </a:spcAft>
              <a:buClr>
                <a:schemeClr val="dk1"/>
              </a:buClr>
              <a:buSzPts val="2800"/>
              <a:buChar char="•"/>
              <a:defRPr>
                <a:latin typeface="Arial"/>
                <a:ea typeface="Arial"/>
                <a:cs typeface="Arial"/>
                <a:sym typeface="Arial"/>
              </a:defRPr>
            </a:lvl1pPr>
            <a:lvl2pPr marL="914400" lvl="1" indent="-381000" algn="l">
              <a:lnSpc>
                <a:spcPct val="100000"/>
              </a:lnSpc>
              <a:spcBef>
                <a:spcPts val="0"/>
              </a:spcBef>
              <a:spcAft>
                <a:spcPts val="1200"/>
              </a:spcAft>
              <a:buClr>
                <a:schemeClr val="dk1"/>
              </a:buClr>
              <a:buSzPts val="2400"/>
              <a:buChar char="-"/>
              <a:defRPr>
                <a:latin typeface="Arial"/>
                <a:ea typeface="Arial"/>
                <a:cs typeface="Arial"/>
                <a:sym typeface="Arial"/>
              </a:defRPr>
            </a:lvl2pPr>
            <a:lvl3pPr marL="1371600" lvl="2" indent="-381000" algn="l">
              <a:lnSpc>
                <a:spcPct val="100000"/>
              </a:lnSpc>
              <a:spcBef>
                <a:spcPts val="1200"/>
              </a:spcBef>
              <a:spcAft>
                <a:spcPts val="0"/>
              </a:spcAft>
              <a:buClr>
                <a:schemeClr val="dk1"/>
              </a:buClr>
              <a:buSzPts val="2400"/>
              <a:buChar char="▪"/>
              <a:defRPr>
                <a:latin typeface="Arial"/>
                <a:ea typeface="Arial"/>
                <a:cs typeface="Arial"/>
                <a:sym typeface="Arial"/>
              </a:defRPr>
            </a:lvl3pPr>
            <a:lvl4pPr marL="1828800" lvl="3" indent="-381000" algn="l">
              <a:lnSpc>
                <a:spcPct val="100000"/>
              </a:lnSpc>
              <a:spcBef>
                <a:spcPts val="1200"/>
              </a:spcBef>
              <a:spcAft>
                <a:spcPts val="0"/>
              </a:spcAft>
              <a:buClr>
                <a:schemeClr val="dk1"/>
              </a:buClr>
              <a:buSzPts val="2400"/>
              <a:buChar char="⬥"/>
              <a:defRPr>
                <a:latin typeface="Arial"/>
                <a:ea typeface="Arial"/>
                <a:cs typeface="Arial"/>
                <a:sym typeface="Arial"/>
              </a:defRPr>
            </a:lvl4pPr>
            <a:lvl5pPr marL="2286000" lvl="4" indent="-381000" algn="l">
              <a:lnSpc>
                <a:spcPct val="100000"/>
              </a:lnSpc>
              <a:spcBef>
                <a:spcPts val="1200"/>
              </a:spcBef>
              <a:spcAft>
                <a:spcPts val="0"/>
              </a:spcAft>
              <a:buClr>
                <a:schemeClr val="dk1"/>
              </a:buClr>
              <a:buSzPts val="2400"/>
              <a:buChar char="•"/>
              <a:defRPr>
                <a:latin typeface="Arial"/>
                <a:ea typeface="Arial"/>
                <a:cs typeface="Arial"/>
                <a:sym typeface="Arial"/>
              </a:defRPr>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lang="en-US" dirty="0"/>
          </a:p>
          <a:p>
            <a:pPr lvl="1"/>
            <a:endParaRPr dirty="0"/>
          </a:p>
        </p:txBody>
      </p:sp>
      <p:sp>
        <p:nvSpPr>
          <p:cNvPr id="32" name="Google Shape;32;p28"/>
          <p:cNvSpPr txBox="1">
            <a:spLocks noGrp="1"/>
          </p:cNvSpPr>
          <p:nvPr>
            <p:ph type="sldNum" idx="12"/>
          </p:nvPr>
        </p:nvSpPr>
        <p:spPr>
          <a:xfrm>
            <a:off x="9448800" y="6492875"/>
            <a:ext cx="27432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890531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6"/>
        <p:cNvGrpSpPr/>
        <p:nvPr/>
      </p:nvGrpSpPr>
      <p:grpSpPr>
        <a:xfrm>
          <a:off x="0" y="0"/>
          <a:ext cx="0" cy="0"/>
          <a:chOff x="0" y="0"/>
          <a:chExt cx="0" cy="0"/>
        </a:xfrm>
      </p:grpSpPr>
      <p:sp>
        <p:nvSpPr>
          <p:cNvPr id="37" name="Google Shape;37;p3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993300"/>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3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9" name="Google Shape;39;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30"/>
          <p:cNvSpPr txBox="1">
            <a:spLocks noGrp="1"/>
          </p:cNvSpPr>
          <p:nvPr>
            <p:ph type="sldNum" idx="12"/>
          </p:nvPr>
        </p:nvSpPr>
        <p:spPr>
          <a:xfrm>
            <a:off x="9448800" y="6492875"/>
            <a:ext cx="27432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49924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9"/>
        <p:cNvGrpSpPr/>
        <p:nvPr/>
      </p:nvGrpSpPr>
      <p:grpSpPr>
        <a:xfrm>
          <a:off x="0" y="0"/>
          <a:ext cx="0" cy="0"/>
          <a:chOff x="0" y="0"/>
          <a:chExt cx="0" cy="0"/>
        </a:xfrm>
      </p:grpSpPr>
      <p:sp>
        <p:nvSpPr>
          <p:cNvPr id="50" name="Google Shape;50;p3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9933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3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3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3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4" name="Google Shape;54;p3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32"/>
          <p:cNvSpPr txBox="1">
            <a:spLocks noGrp="1"/>
          </p:cNvSpPr>
          <p:nvPr>
            <p:ph type="sldNum" idx="12"/>
          </p:nvPr>
        </p:nvSpPr>
        <p:spPr>
          <a:xfrm>
            <a:off x="9448800" y="6492875"/>
            <a:ext cx="27432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884556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8"/>
        <p:cNvGrpSpPr/>
        <p:nvPr/>
      </p:nvGrpSpPr>
      <p:grpSpPr>
        <a:xfrm>
          <a:off x="0" y="0"/>
          <a:ext cx="0" cy="0"/>
          <a:chOff x="0" y="0"/>
          <a:chExt cx="0" cy="0"/>
        </a:xfrm>
      </p:grpSpPr>
      <p:sp>
        <p:nvSpPr>
          <p:cNvPr id="59" name="Google Shape;59;p33"/>
          <p:cNvSpPr txBox="1">
            <a:spLocks noGrp="1"/>
          </p:cNvSpPr>
          <p:nvPr>
            <p:ph type="title"/>
          </p:nvPr>
        </p:nvSpPr>
        <p:spPr>
          <a:xfrm>
            <a:off x="1354239" y="365125"/>
            <a:ext cx="9479666"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9933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33"/>
          <p:cNvSpPr txBox="1">
            <a:spLocks noGrp="1"/>
          </p:cNvSpPr>
          <p:nvPr>
            <p:ph type="sldNum" idx="12"/>
          </p:nvPr>
        </p:nvSpPr>
        <p:spPr>
          <a:xfrm>
            <a:off x="9448800" y="6492875"/>
            <a:ext cx="27432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63600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3"/>
        <p:cNvGrpSpPr/>
        <p:nvPr/>
      </p:nvGrpSpPr>
      <p:grpSpPr>
        <a:xfrm>
          <a:off x="0" y="0"/>
          <a:ext cx="0" cy="0"/>
          <a:chOff x="0" y="0"/>
          <a:chExt cx="0" cy="0"/>
        </a:xfrm>
      </p:grpSpPr>
      <p:sp>
        <p:nvSpPr>
          <p:cNvPr id="64" name="Google Shape;64;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4"/>
          <p:cNvSpPr txBox="1">
            <a:spLocks noGrp="1"/>
          </p:cNvSpPr>
          <p:nvPr>
            <p:ph type="sldNum" idx="12"/>
          </p:nvPr>
        </p:nvSpPr>
        <p:spPr>
          <a:xfrm>
            <a:off x="9448800" y="6481041"/>
            <a:ext cx="27432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234166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7"/>
        <p:cNvGrpSpPr/>
        <p:nvPr/>
      </p:nvGrpSpPr>
      <p:grpSpPr>
        <a:xfrm>
          <a:off x="0" y="0"/>
          <a:ext cx="0" cy="0"/>
          <a:chOff x="0" y="0"/>
          <a:chExt cx="0" cy="0"/>
        </a:xfrm>
      </p:grpSpPr>
      <p:sp>
        <p:nvSpPr>
          <p:cNvPr id="68" name="Google Shape;68;p3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993300"/>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3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0" name="Google Shape;70;p3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1" name="Google Shape;71;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5"/>
          <p:cNvSpPr txBox="1">
            <a:spLocks noGrp="1"/>
          </p:cNvSpPr>
          <p:nvPr>
            <p:ph type="sldNum" idx="12"/>
          </p:nvPr>
        </p:nvSpPr>
        <p:spPr>
          <a:xfrm>
            <a:off x="9448800" y="6492875"/>
            <a:ext cx="27432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808950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74"/>
        <p:cNvGrpSpPr/>
        <p:nvPr/>
      </p:nvGrpSpPr>
      <p:grpSpPr>
        <a:xfrm>
          <a:off x="0" y="0"/>
          <a:ext cx="0" cy="0"/>
          <a:chOff x="0" y="0"/>
          <a:chExt cx="0" cy="0"/>
        </a:xfrm>
      </p:grpSpPr>
      <p:sp>
        <p:nvSpPr>
          <p:cNvPr id="75" name="Google Shape;75;p3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rgbClr val="993300"/>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6"/>
          <p:cNvSpPr>
            <a:spLocks noGrp="1"/>
          </p:cNvSpPr>
          <p:nvPr>
            <p:ph type="pic" idx="2"/>
          </p:nvPr>
        </p:nvSpPr>
        <p:spPr>
          <a:xfrm>
            <a:off x="5183188" y="987425"/>
            <a:ext cx="6172200" cy="4873625"/>
          </a:xfrm>
          <a:prstGeom prst="rect">
            <a:avLst/>
          </a:prstGeom>
          <a:noFill/>
          <a:ln>
            <a:noFill/>
          </a:ln>
        </p:spPr>
      </p:sp>
      <p:sp>
        <p:nvSpPr>
          <p:cNvPr id="77" name="Google Shape;77;p3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8" name="Google Shape;78;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36"/>
          <p:cNvSpPr txBox="1">
            <a:spLocks noGrp="1"/>
          </p:cNvSpPr>
          <p:nvPr>
            <p:ph type="sldNum" idx="12"/>
          </p:nvPr>
        </p:nvSpPr>
        <p:spPr>
          <a:xfrm>
            <a:off x="9448800" y="6481041"/>
            <a:ext cx="27432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87723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81"/>
        <p:cNvGrpSpPr/>
        <p:nvPr/>
      </p:nvGrpSpPr>
      <p:grpSpPr>
        <a:xfrm>
          <a:off x="0" y="0"/>
          <a:ext cx="0" cy="0"/>
          <a:chOff x="0" y="0"/>
          <a:chExt cx="0" cy="0"/>
        </a:xfrm>
      </p:grpSpPr>
      <p:sp>
        <p:nvSpPr>
          <p:cNvPr id="82" name="Google Shape;82;p37"/>
          <p:cNvSpPr txBox="1">
            <a:spLocks noGrp="1"/>
          </p:cNvSpPr>
          <p:nvPr>
            <p:ph type="title"/>
          </p:nvPr>
        </p:nvSpPr>
        <p:spPr>
          <a:xfrm>
            <a:off x="1354239" y="365125"/>
            <a:ext cx="9479666"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9933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37"/>
          <p:cNvSpPr txBox="1">
            <a:spLocks noGrp="1"/>
          </p:cNvSpPr>
          <p:nvPr>
            <p:ph type="body" idx="1"/>
          </p:nvPr>
        </p:nvSpPr>
        <p:spPr>
          <a:xfrm rot="5400000">
            <a:off x="3918403" y="-738539"/>
            <a:ext cx="4351338" cy="9479666"/>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 name="Google Shape;84;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37"/>
          <p:cNvSpPr txBox="1">
            <a:spLocks noGrp="1"/>
          </p:cNvSpPr>
          <p:nvPr>
            <p:ph type="sldNum" idx="12"/>
          </p:nvPr>
        </p:nvSpPr>
        <p:spPr>
          <a:xfrm>
            <a:off x="9448800" y="6492875"/>
            <a:ext cx="2743200" cy="365125"/>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372779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477B2"/>
        </a:solidFill>
        <a:effectLst/>
      </p:bgPr>
    </p:bg>
    <p:spTree>
      <p:nvGrpSpPr>
        <p:cNvPr id="1" name="Shape 9"/>
        <p:cNvGrpSpPr/>
        <p:nvPr/>
      </p:nvGrpSpPr>
      <p:grpSpPr>
        <a:xfrm>
          <a:off x="0" y="0"/>
          <a:ext cx="0" cy="0"/>
          <a:chOff x="0" y="0"/>
          <a:chExt cx="0" cy="0"/>
        </a:xfrm>
      </p:grpSpPr>
      <p:sp>
        <p:nvSpPr>
          <p:cNvPr id="10" name="Google Shape;10;p26"/>
          <p:cNvSpPr/>
          <p:nvPr/>
        </p:nvSpPr>
        <p:spPr>
          <a:xfrm>
            <a:off x="10025967" y="1027906"/>
            <a:ext cx="2025570" cy="1775407"/>
          </a:xfrm>
          <a:prstGeom prst="roundRect">
            <a:avLst>
              <a:gd name="adj" fmla="val 9496"/>
            </a:avLst>
          </a:prstGeom>
          <a:solidFill>
            <a:schemeClr val="dk2">
              <a:alpha val="6196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26"/>
          <p:cNvSpPr/>
          <p:nvPr/>
        </p:nvSpPr>
        <p:spPr>
          <a:xfrm>
            <a:off x="657224" y="219919"/>
            <a:ext cx="10944225" cy="6318993"/>
          </a:xfrm>
          <a:prstGeom prst="roundRect">
            <a:avLst>
              <a:gd name="adj" fmla="val 4944"/>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2" name="Google Shape;12;p26"/>
          <p:cNvSpPr txBox="1">
            <a:spLocks noGrp="1"/>
          </p:cNvSpPr>
          <p:nvPr>
            <p:ph type="title"/>
          </p:nvPr>
        </p:nvSpPr>
        <p:spPr>
          <a:xfrm>
            <a:off x="1354239" y="365125"/>
            <a:ext cx="9479666" cy="1325563"/>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993300"/>
              </a:buClr>
              <a:buSzPts val="4400"/>
              <a:buFont typeface="Arial"/>
              <a:buNone/>
              <a:defRPr sz="4400" b="0" i="0" u="none" strike="noStrike" cap="none">
                <a:solidFill>
                  <a:srgbClr val="99330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dirty="0"/>
          </a:p>
        </p:txBody>
      </p:sp>
      <p:sp>
        <p:nvSpPr>
          <p:cNvPr id="13" name="Google Shape;13;p26"/>
          <p:cNvSpPr txBox="1">
            <a:spLocks noGrp="1"/>
          </p:cNvSpPr>
          <p:nvPr>
            <p:ph type="body" idx="1"/>
          </p:nvPr>
        </p:nvSpPr>
        <p:spPr>
          <a:xfrm>
            <a:off x="1354239" y="1825625"/>
            <a:ext cx="9479666"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Century Gothic"/>
              <a:buChar char="-"/>
              <a:defRPr sz="24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3pPr>
            <a:lvl4pPr marL="1828800" marR="0" lvl="3"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lang="en-US" dirty="0"/>
          </a:p>
          <a:p>
            <a:pPr lvl="1"/>
            <a:endParaRPr dirty="0"/>
          </a:p>
        </p:txBody>
      </p:sp>
      <p:sp>
        <p:nvSpPr>
          <p:cNvPr id="14" name="Google Shape;14;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26"/>
          <p:cNvSpPr/>
          <p:nvPr/>
        </p:nvSpPr>
        <p:spPr>
          <a:xfrm>
            <a:off x="11353800" y="576484"/>
            <a:ext cx="2025570" cy="723458"/>
          </a:xfrm>
          <a:prstGeom prst="roundRect">
            <a:avLst>
              <a:gd name="adj" fmla="val 10267"/>
            </a:avLst>
          </a:prstGeom>
          <a:solidFill>
            <a:schemeClr val="accent6">
              <a:alpha val="49803"/>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7" name="Google Shape;17;p26"/>
          <p:cNvSpPr/>
          <p:nvPr/>
        </p:nvSpPr>
        <p:spPr>
          <a:xfrm>
            <a:off x="10496066" y="-486156"/>
            <a:ext cx="1269358" cy="1192192"/>
          </a:xfrm>
          <a:prstGeom prst="roundRect">
            <a:avLst>
              <a:gd name="adj" fmla="val 7929"/>
            </a:avLst>
          </a:prstGeom>
          <a:solidFill>
            <a:srgbClr val="8FA1CF">
              <a:alpha val="65882"/>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8" name="Google Shape;18;p26" descr="Official Seal of the California Department of Educaiton"/>
          <p:cNvPicPr preferRelativeResize="0"/>
          <p:nvPr/>
        </p:nvPicPr>
        <p:blipFill rotWithShape="1">
          <a:blip r:embed="rId12">
            <a:alphaModFix/>
          </a:blip>
          <a:srcRect/>
          <a:stretch/>
        </p:blipFill>
        <p:spPr>
          <a:xfrm>
            <a:off x="100254" y="5389202"/>
            <a:ext cx="1294916" cy="1294916"/>
          </a:xfrm>
          <a:prstGeom prst="rect">
            <a:avLst/>
          </a:prstGeom>
          <a:noFill/>
          <a:ln>
            <a:noFill/>
          </a:ln>
        </p:spPr>
      </p:pic>
      <p:sp>
        <p:nvSpPr>
          <p:cNvPr id="19" name="Google Shape;19;p26"/>
          <p:cNvSpPr txBox="1">
            <a:spLocks noGrp="1"/>
          </p:cNvSpPr>
          <p:nvPr>
            <p:ph type="sldNum" idx="12"/>
          </p:nvPr>
        </p:nvSpPr>
        <p:spPr>
          <a:xfrm>
            <a:off x="9448800" y="6485248"/>
            <a:ext cx="2743200" cy="365125"/>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800" b="1" i="0" u="none" strike="noStrike" cap="none">
                <a:solidFill>
                  <a:schemeClr val="dk1"/>
                </a:solidFill>
                <a:latin typeface="Arial"/>
                <a:ea typeface="Arial"/>
                <a:cs typeface="Arial"/>
                <a:sym typeface="Arial"/>
              </a:defRPr>
            </a:lvl1pPr>
            <a:lvl2pPr marL="0" marR="0" lvl="1" indent="0" algn="r" rtl="0">
              <a:spcBef>
                <a:spcPts val="0"/>
              </a:spcBef>
              <a:buNone/>
              <a:defRPr sz="1800" b="1" i="0" u="none" strike="noStrike" cap="none">
                <a:solidFill>
                  <a:schemeClr val="dk1"/>
                </a:solidFill>
                <a:latin typeface="Arial"/>
                <a:ea typeface="Arial"/>
                <a:cs typeface="Arial"/>
                <a:sym typeface="Arial"/>
              </a:defRPr>
            </a:lvl2pPr>
            <a:lvl3pPr marL="0" marR="0" lvl="2" indent="0" algn="r" rtl="0">
              <a:spcBef>
                <a:spcPts val="0"/>
              </a:spcBef>
              <a:buNone/>
              <a:defRPr sz="1800" b="1" i="0" u="none" strike="noStrike" cap="none">
                <a:solidFill>
                  <a:schemeClr val="dk1"/>
                </a:solidFill>
                <a:latin typeface="Arial"/>
                <a:ea typeface="Arial"/>
                <a:cs typeface="Arial"/>
                <a:sym typeface="Arial"/>
              </a:defRPr>
            </a:lvl3pPr>
            <a:lvl4pPr marL="0" marR="0" lvl="3" indent="0" algn="r" rtl="0">
              <a:spcBef>
                <a:spcPts val="0"/>
              </a:spcBef>
              <a:buNone/>
              <a:defRPr sz="1800" b="1" i="0" u="none" strike="noStrike" cap="none">
                <a:solidFill>
                  <a:schemeClr val="dk1"/>
                </a:solidFill>
                <a:latin typeface="Arial"/>
                <a:ea typeface="Arial"/>
                <a:cs typeface="Arial"/>
                <a:sym typeface="Arial"/>
              </a:defRPr>
            </a:lvl4pPr>
            <a:lvl5pPr marL="0" marR="0" lvl="4" indent="0" algn="r" rtl="0">
              <a:spcBef>
                <a:spcPts val="0"/>
              </a:spcBef>
              <a:buNone/>
              <a:defRPr sz="1800" b="1" i="0" u="none" strike="noStrike" cap="none">
                <a:solidFill>
                  <a:schemeClr val="dk1"/>
                </a:solidFill>
                <a:latin typeface="Arial"/>
                <a:ea typeface="Arial"/>
                <a:cs typeface="Arial"/>
                <a:sym typeface="Arial"/>
              </a:defRPr>
            </a:lvl5pPr>
            <a:lvl6pPr marL="0" marR="0" lvl="5" indent="0" algn="r" rtl="0">
              <a:spcBef>
                <a:spcPts val="0"/>
              </a:spcBef>
              <a:buNone/>
              <a:defRPr sz="1800" b="1" i="0" u="none" strike="noStrike" cap="none">
                <a:solidFill>
                  <a:schemeClr val="dk1"/>
                </a:solidFill>
                <a:latin typeface="Arial"/>
                <a:ea typeface="Arial"/>
                <a:cs typeface="Arial"/>
                <a:sym typeface="Arial"/>
              </a:defRPr>
            </a:lvl6pPr>
            <a:lvl7pPr marL="0" marR="0" lvl="6" indent="0" algn="r" rtl="0">
              <a:spcBef>
                <a:spcPts val="0"/>
              </a:spcBef>
              <a:buNone/>
              <a:defRPr sz="1800" b="1" i="0" u="none" strike="noStrike" cap="none">
                <a:solidFill>
                  <a:schemeClr val="dk1"/>
                </a:solidFill>
                <a:latin typeface="Arial"/>
                <a:ea typeface="Arial"/>
                <a:cs typeface="Arial"/>
                <a:sym typeface="Arial"/>
              </a:defRPr>
            </a:lvl7pPr>
            <a:lvl8pPr marL="0" marR="0" lvl="7" indent="0" algn="r" rtl="0">
              <a:spcBef>
                <a:spcPts val="0"/>
              </a:spcBef>
              <a:buNone/>
              <a:defRPr sz="1800" b="1" i="0" u="none" strike="noStrike" cap="none">
                <a:solidFill>
                  <a:schemeClr val="dk1"/>
                </a:solidFill>
                <a:latin typeface="Arial"/>
                <a:ea typeface="Arial"/>
                <a:cs typeface="Arial"/>
                <a:sym typeface="Arial"/>
              </a:defRPr>
            </a:lvl8pPr>
            <a:lvl9pPr marL="0" marR="0" lvl="8" indent="0" algn="r" rtl="0">
              <a:spcBef>
                <a:spcPts val="0"/>
              </a:spcBef>
              <a:buNone/>
              <a:defRPr sz="18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843096689"/>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457200" marR="0" lvl="0" indent="-406400" algn="l" rtl="0">
        <a:lnSpc>
          <a:spcPct val="100000"/>
        </a:lnSpc>
        <a:spcBef>
          <a:spcPts val="0"/>
        </a:spcBef>
        <a:spcAft>
          <a:spcPts val="1200"/>
        </a:spcAft>
        <a:buClr>
          <a:srgbClr val="000000"/>
        </a:buClr>
        <a:buFont typeface="Arial" panose="020B0604020202020204" pitchFamily="34" charset="0"/>
        <a:buChar char="•"/>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120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surveys2.cde.ca.gov/go/espd-intent.asp"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ca.gov/fg/fo/r12/ethnicstudiespd21rfa.as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mailto:ESMCPD@cde.ca.gov" TargetMode="External"/><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
          <p:cNvSpPr txBox="1">
            <a:spLocks noGrp="1"/>
          </p:cNvSpPr>
          <p:nvPr>
            <p:ph type="ctrTitle"/>
          </p:nvPr>
        </p:nvSpPr>
        <p:spPr>
          <a:xfrm>
            <a:off x="1524000" y="945453"/>
            <a:ext cx="9144000" cy="2624278"/>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993300"/>
              </a:buClr>
              <a:buSzPts val="5200"/>
              <a:buFont typeface="Arial"/>
              <a:buNone/>
            </a:pPr>
            <a:r>
              <a:rPr lang="en-US" dirty="0"/>
              <a:t>Ethnic Studies Professional Development Request for Applications</a:t>
            </a:r>
            <a:endParaRPr dirty="0"/>
          </a:p>
        </p:txBody>
      </p:sp>
      <p:sp>
        <p:nvSpPr>
          <p:cNvPr id="99" name="Google Shape;99;p1"/>
          <p:cNvSpPr txBox="1">
            <a:spLocks noGrp="1"/>
          </p:cNvSpPr>
          <p:nvPr>
            <p:ph type="subTitle" idx="1"/>
          </p:nvPr>
        </p:nvSpPr>
        <p:spPr>
          <a:xfrm>
            <a:off x="1524000" y="3837709"/>
            <a:ext cx="9144000" cy="1288473"/>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1"/>
              </a:buClr>
              <a:buSzPts val="3200"/>
              <a:buNone/>
            </a:pPr>
            <a:r>
              <a:rPr lang="en-US" sz="2800" dirty="0"/>
              <a:t>January 4, 2022</a:t>
            </a:r>
            <a:endParaRPr sz="2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B8BA-CAEC-4D7F-8625-22F7205230D5}"/>
              </a:ext>
            </a:extLst>
          </p:cNvPr>
          <p:cNvSpPr>
            <a:spLocks noGrp="1"/>
          </p:cNvSpPr>
          <p:nvPr>
            <p:ph type="title"/>
          </p:nvPr>
        </p:nvSpPr>
        <p:spPr/>
        <p:txBody>
          <a:bodyPr>
            <a:normAutofit/>
          </a:bodyPr>
          <a:lstStyle/>
          <a:p>
            <a:r>
              <a:rPr lang="en-US" sz="4000" dirty="0"/>
              <a:t>Contract Eligibility</a:t>
            </a:r>
          </a:p>
        </p:txBody>
      </p:sp>
      <p:sp>
        <p:nvSpPr>
          <p:cNvPr id="3" name="Text Placeholder 2">
            <a:extLst>
              <a:ext uri="{FF2B5EF4-FFF2-40B4-BE49-F238E27FC236}">
                <a16:creationId xmlns:a16="http://schemas.microsoft.com/office/drawing/2014/main" id="{8B343CDC-EF74-4D4D-A6B0-E2420C2C9CEF}"/>
              </a:ext>
            </a:extLst>
          </p:cNvPr>
          <p:cNvSpPr>
            <a:spLocks noGrp="1"/>
          </p:cNvSpPr>
          <p:nvPr>
            <p:ph type="body" idx="1"/>
          </p:nvPr>
        </p:nvSpPr>
        <p:spPr>
          <a:xfrm>
            <a:off x="1354239" y="1341059"/>
            <a:ext cx="9859193" cy="4554070"/>
          </a:xfrm>
        </p:spPr>
        <p:txBody>
          <a:bodyPr/>
          <a:lstStyle/>
          <a:p>
            <a:r>
              <a:rPr lang="en-US" dirty="0"/>
              <a:t>The applicant must be legally constituted and qualified to do business within the State of California. </a:t>
            </a:r>
          </a:p>
          <a:p>
            <a:r>
              <a:rPr lang="en-US" dirty="0"/>
              <a:t>Applicant must be a COE, or a consortium of COEs.</a:t>
            </a:r>
          </a:p>
          <a:p>
            <a:pPr lvl="1"/>
            <a:r>
              <a:rPr lang="en-US" sz="2800" dirty="0"/>
              <a:t>If a consortium, the Lead Applicant must submit the application.</a:t>
            </a:r>
          </a:p>
          <a:p>
            <a:pPr lvl="1"/>
            <a:r>
              <a:rPr lang="en-US" sz="2800" dirty="0"/>
              <a:t>The applicant responding to this RFA must serve as the Prime Contractor and will be the responsible entity in ensuring that all tasks and activities are competently and successfully completed. </a:t>
            </a:r>
          </a:p>
          <a:p>
            <a:r>
              <a:rPr lang="en-US" dirty="0"/>
              <a:t>May partner with institutions of higher education (IHEs).</a:t>
            </a:r>
          </a:p>
          <a:p>
            <a:endParaRPr lang="en-US" b="1" dirty="0"/>
          </a:p>
          <a:p>
            <a:pPr marL="50800" indent="0">
              <a:buNone/>
            </a:pPr>
            <a:endParaRPr lang="en-US" dirty="0"/>
          </a:p>
        </p:txBody>
      </p:sp>
      <p:sp>
        <p:nvSpPr>
          <p:cNvPr id="4" name="Slide Number Placeholder 3">
            <a:extLst>
              <a:ext uri="{FF2B5EF4-FFF2-40B4-BE49-F238E27FC236}">
                <a16:creationId xmlns:a16="http://schemas.microsoft.com/office/drawing/2014/main" id="{A4064CD2-E819-441C-9EAA-2D160574B76F}"/>
              </a:ext>
            </a:extLst>
          </p:cNvPr>
          <p:cNvSpPr>
            <a:spLocks noGrp="1"/>
          </p:cNvSpPr>
          <p:nvPr>
            <p:ph type="sldNum" idx="12"/>
          </p:nvPr>
        </p:nvSpPr>
        <p:spPr>
          <a:xfrm>
            <a:off x="8707394" y="6127750"/>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800" b="1"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lang="en-US" sz="1800" b="1"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522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B8BA-CAEC-4D7F-8625-22F7205230D5}"/>
              </a:ext>
            </a:extLst>
          </p:cNvPr>
          <p:cNvSpPr>
            <a:spLocks noGrp="1"/>
          </p:cNvSpPr>
          <p:nvPr>
            <p:ph type="title"/>
          </p:nvPr>
        </p:nvSpPr>
        <p:spPr/>
        <p:txBody>
          <a:bodyPr>
            <a:normAutofit/>
          </a:bodyPr>
          <a:lstStyle/>
          <a:p>
            <a:r>
              <a:rPr lang="en-US" sz="4000" dirty="0"/>
              <a:t>Goals and Guidance (1)</a:t>
            </a:r>
          </a:p>
        </p:txBody>
      </p:sp>
      <p:sp>
        <p:nvSpPr>
          <p:cNvPr id="3" name="Text Placeholder 2">
            <a:extLst>
              <a:ext uri="{FF2B5EF4-FFF2-40B4-BE49-F238E27FC236}">
                <a16:creationId xmlns:a16="http://schemas.microsoft.com/office/drawing/2014/main" id="{8B343CDC-EF74-4D4D-A6B0-E2420C2C9CEF}"/>
              </a:ext>
            </a:extLst>
          </p:cNvPr>
          <p:cNvSpPr>
            <a:spLocks noGrp="1"/>
          </p:cNvSpPr>
          <p:nvPr>
            <p:ph type="body" idx="1"/>
          </p:nvPr>
        </p:nvSpPr>
        <p:spPr/>
        <p:txBody>
          <a:bodyPr/>
          <a:lstStyle/>
          <a:p>
            <a:pPr marL="50800" indent="0">
              <a:buNone/>
            </a:pPr>
            <a:r>
              <a:rPr lang="en-US" dirty="0"/>
              <a:t>PL opportunities may include, but are not limited to:</a:t>
            </a:r>
          </a:p>
          <a:p>
            <a:pPr lvl="0"/>
            <a:r>
              <a:rPr lang="en-US" dirty="0"/>
              <a:t>Convening Communities of Practice (CoPs), where groups of educators, including teachers, administrators, and paraprofessionals, come together to fulfill both individual and group goals related to ethnic studies.</a:t>
            </a:r>
          </a:p>
          <a:p>
            <a:pPr lvl="0"/>
            <a:r>
              <a:rPr lang="en-US" dirty="0"/>
              <a:t>Providing coaching and coaching support focused on educator, including teacher, administrator, and paraprofessional, needs.</a:t>
            </a:r>
          </a:p>
        </p:txBody>
      </p:sp>
      <p:sp>
        <p:nvSpPr>
          <p:cNvPr id="4" name="Slide Number Placeholder 3">
            <a:extLst>
              <a:ext uri="{FF2B5EF4-FFF2-40B4-BE49-F238E27FC236}">
                <a16:creationId xmlns:a16="http://schemas.microsoft.com/office/drawing/2014/main" id="{A4064CD2-E819-441C-9EAA-2D160574B76F}"/>
              </a:ext>
            </a:extLst>
          </p:cNvPr>
          <p:cNvSpPr>
            <a:spLocks noGrp="1"/>
          </p:cNvSpPr>
          <p:nvPr>
            <p:ph type="sldNum" idx="12"/>
          </p:nvPr>
        </p:nvSpPr>
        <p:spPr>
          <a:xfrm>
            <a:off x="8707395" y="6174022"/>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800" b="1"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lang="en-US" sz="1800" b="1"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801867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B8BA-CAEC-4D7F-8625-22F7205230D5}"/>
              </a:ext>
            </a:extLst>
          </p:cNvPr>
          <p:cNvSpPr>
            <a:spLocks noGrp="1"/>
          </p:cNvSpPr>
          <p:nvPr>
            <p:ph type="title"/>
          </p:nvPr>
        </p:nvSpPr>
        <p:spPr/>
        <p:txBody>
          <a:bodyPr>
            <a:normAutofit/>
          </a:bodyPr>
          <a:lstStyle/>
          <a:p>
            <a:r>
              <a:rPr lang="en-US" sz="4000" dirty="0"/>
              <a:t>Goals and Guidance (2)</a:t>
            </a:r>
          </a:p>
        </p:txBody>
      </p:sp>
      <p:sp>
        <p:nvSpPr>
          <p:cNvPr id="3" name="Text Placeholder 2">
            <a:extLst>
              <a:ext uri="{FF2B5EF4-FFF2-40B4-BE49-F238E27FC236}">
                <a16:creationId xmlns:a16="http://schemas.microsoft.com/office/drawing/2014/main" id="{8B343CDC-EF74-4D4D-A6B0-E2420C2C9CEF}"/>
              </a:ext>
            </a:extLst>
          </p:cNvPr>
          <p:cNvSpPr>
            <a:spLocks noGrp="1"/>
          </p:cNvSpPr>
          <p:nvPr>
            <p:ph type="body" idx="1"/>
          </p:nvPr>
        </p:nvSpPr>
        <p:spPr/>
        <p:txBody>
          <a:bodyPr/>
          <a:lstStyle/>
          <a:p>
            <a:pPr marL="50800" indent="0">
              <a:buNone/>
            </a:pPr>
            <a:r>
              <a:rPr lang="en-US" dirty="0"/>
              <a:t>PL opportunities may include, but are not limited to:</a:t>
            </a:r>
          </a:p>
          <a:p>
            <a:pPr lvl="0"/>
            <a:r>
              <a:rPr lang="en-US" dirty="0"/>
              <a:t>Identifying and sharing models of effective practice to provide exemplars of how to develop and implement ethnic studies courses.</a:t>
            </a:r>
          </a:p>
          <a:p>
            <a:pPr lvl="0"/>
            <a:r>
              <a:rPr lang="en-US" dirty="0"/>
              <a:t>Creating and curating PL materials to inform educators, including teachers, administrators, and paraprofessionals, in practices to develop and implement ethnic studies courses.</a:t>
            </a:r>
          </a:p>
          <a:p>
            <a:pPr lvl="1"/>
            <a:endParaRPr lang="en-US" dirty="0"/>
          </a:p>
          <a:p>
            <a:endParaRPr lang="en-US" b="1" dirty="0"/>
          </a:p>
          <a:p>
            <a:pPr marL="50800" indent="0">
              <a:buNone/>
            </a:pPr>
            <a:endParaRPr lang="en-US" dirty="0"/>
          </a:p>
        </p:txBody>
      </p:sp>
      <p:sp>
        <p:nvSpPr>
          <p:cNvPr id="4" name="Slide Number Placeholder 3">
            <a:extLst>
              <a:ext uri="{FF2B5EF4-FFF2-40B4-BE49-F238E27FC236}">
                <a16:creationId xmlns:a16="http://schemas.microsoft.com/office/drawing/2014/main" id="{A4064CD2-E819-441C-9EAA-2D160574B76F}"/>
              </a:ext>
            </a:extLst>
          </p:cNvPr>
          <p:cNvSpPr>
            <a:spLocks noGrp="1"/>
          </p:cNvSpPr>
          <p:nvPr>
            <p:ph type="sldNum" idx="12"/>
          </p:nvPr>
        </p:nvSpPr>
        <p:spPr>
          <a:xfrm>
            <a:off x="8732109" y="6127750"/>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800" b="1"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lang="en-US" sz="1800" b="1"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4131265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B8BA-CAEC-4D7F-8625-22F7205230D5}"/>
              </a:ext>
            </a:extLst>
          </p:cNvPr>
          <p:cNvSpPr>
            <a:spLocks noGrp="1"/>
          </p:cNvSpPr>
          <p:nvPr>
            <p:ph type="title"/>
          </p:nvPr>
        </p:nvSpPr>
        <p:spPr/>
        <p:txBody>
          <a:bodyPr>
            <a:normAutofit/>
          </a:bodyPr>
          <a:lstStyle/>
          <a:p>
            <a:r>
              <a:rPr lang="en-US" sz="4000" dirty="0"/>
              <a:t>Additional Considerations (1)</a:t>
            </a:r>
          </a:p>
        </p:txBody>
      </p:sp>
      <p:sp>
        <p:nvSpPr>
          <p:cNvPr id="3" name="Text Placeholder 2">
            <a:extLst>
              <a:ext uri="{FF2B5EF4-FFF2-40B4-BE49-F238E27FC236}">
                <a16:creationId xmlns:a16="http://schemas.microsoft.com/office/drawing/2014/main" id="{8B343CDC-EF74-4D4D-A6B0-E2420C2C9CEF}"/>
              </a:ext>
            </a:extLst>
          </p:cNvPr>
          <p:cNvSpPr>
            <a:spLocks noGrp="1"/>
          </p:cNvSpPr>
          <p:nvPr>
            <p:ph type="body" idx="1"/>
          </p:nvPr>
        </p:nvSpPr>
        <p:spPr>
          <a:xfrm>
            <a:off x="1354239" y="1646238"/>
            <a:ext cx="9859193" cy="4554070"/>
          </a:xfrm>
        </p:spPr>
        <p:txBody>
          <a:bodyPr/>
          <a:lstStyle/>
          <a:p>
            <a:pPr marL="50800" indent="0">
              <a:buNone/>
            </a:pPr>
            <a:r>
              <a:rPr lang="en-US" dirty="0"/>
              <a:t>Applicants are encouraged to consider:</a:t>
            </a:r>
          </a:p>
          <a:p>
            <a:pPr marL="635000" lvl="0" indent="-292100" fontAlgn="base"/>
            <a:r>
              <a:rPr lang="en-US" dirty="0"/>
              <a:t>The value and essential role of prospective and current K–12 educators and paraprofessionals in planning and implementing the PL activities that help local educational agencies (LEAs) offer new and expanded ethnic studies courses.</a:t>
            </a:r>
          </a:p>
          <a:p>
            <a:pPr marL="635000" lvl="0" indent="-292100" fontAlgn="base"/>
            <a:r>
              <a:rPr lang="en-US" dirty="0"/>
              <a:t>Creating opportunities for school site administrators to build their skills as instructional leaders and institute PL structures that build educator capacity and improve instruction in ethnic studies courses.</a:t>
            </a:r>
          </a:p>
          <a:p>
            <a:pPr lvl="1"/>
            <a:endParaRPr lang="en-US" dirty="0"/>
          </a:p>
          <a:p>
            <a:endParaRPr lang="en-US" b="1" dirty="0"/>
          </a:p>
          <a:p>
            <a:pPr marL="50800" indent="0">
              <a:buNone/>
            </a:pPr>
            <a:endParaRPr lang="en-US" dirty="0"/>
          </a:p>
        </p:txBody>
      </p:sp>
      <p:sp>
        <p:nvSpPr>
          <p:cNvPr id="4" name="Slide Number Placeholder 3">
            <a:extLst>
              <a:ext uri="{FF2B5EF4-FFF2-40B4-BE49-F238E27FC236}">
                <a16:creationId xmlns:a16="http://schemas.microsoft.com/office/drawing/2014/main" id="{A4064CD2-E819-441C-9EAA-2D160574B76F}"/>
              </a:ext>
            </a:extLst>
          </p:cNvPr>
          <p:cNvSpPr>
            <a:spLocks noGrp="1"/>
          </p:cNvSpPr>
          <p:nvPr>
            <p:ph type="sldNum" idx="12"/>
          </p:nvPr>
        </p:nvSpPr>
        <p:spPr>
          <a:xfrm>
            <a:off x="8707395" y="6218242"/>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800" b="1"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lang="en-US" sz="1800" b="1"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774927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B8BA-CAEC-4D7F-8625-22F7205230D5}"/>
              </a:ext>
            </a:extLst>
          </p:cNvPr>
          <p:cNvSpPr>
            <a:spLocks noGrp="1"/>
          </p:cNvSpPr>
          <p:nvPr>
            <p:ph type="title"/>
          </p:nvPr>
        </p:nvSpPr>
        <p:spPr/>
        <p:txBody>
          <a:bodyPr>
            <a:normAutofit/>
          </a:bodyPr>
          <a:lstStyle/>
          <a:p>
            <a:r>
              <a:rPr lang="en-US" sz="4000" dirty="0"/>
              <a:t>Additional Considerations (2)</a:t>
            </a:r>
          </a:p>
        </p:txBody>
      </p:sp>
      <p:sp>
        <p:nvSpPr>
          <p:cNvPr id="3" name="Text Placeholder 2">
            <a:extLst>
              <a:ext uri="{FF2B5EF4-FFF2-40B4-BE49-F238E27FC236}">
                <a16:creationId xmlns:a16="http://schemas.microsoft.com/office/drawing/2014/main" id="{8B343CDC-EF74-4D4D-A6B0-E2420C2C9CEF}"/>
              </a:ext>
            </a:extLst>
          </p:cNvPr>
          <p:cNvSpPr>
            <a:spLocks noGrp="1"/>
          </p:cNvSpPr>
          <p:nvPr>
            <p:ph type="body" idx="1"/>
          </p:nvPr>
        </p:nvSpPr>
        <p:spPr>
          <a:xfrm>
            <a:off x="1354238" y="1679762"/>
            <a:ext cx="9859193" cy="4554070"/>
          </a:xfrm>
        </p:spPr>
        <p:txBody>
          <a:bodyPr/>
          <a:lstStyle/>
          <a:p>
            <a:pPr marL="50800" indent="0">
              <a:buNone/>
            </a:pPr>
            <a:r>
              <a:rPr lang="en-US" dirty="0"/>
              <a:t>Applicants are encouraged to consider:</a:t>
            </a:r>
          </a:p>
          <a:p>
            <a:pPr marL="635000" lvl="0" indent="-292100"/>
            <a:r>
              <a:rPr lang="en-US" dirty="0"/>
              <a:t>Development of an evaluation plan that explicitly describes the evaluation questions being addressed, instrumentation and data, techniques of analysis, and strategies for disseminating results to state and local education administrators and governing boards.</a:t>
            </a:r>
          </a:p>
          <a:p>
            <a:pPr marL="635000" lvl="0" indent="-292100"/>
            <a:r>
              <a:rPr lang="en-US" dirty="0"/>
              <a:t>The Superintendent’s Quality Professional Learning Standards (QPLS), a set of standards that help guide development, review, and improvement of PL, available on the CDE website.</a:t>
            </a:r>
          </a:p>
          <a:p>
            <a:endParaRPr lang="en-US" b="1" dirty="0"/>
          </a:p>
          <a:p>
            <a:pPr marL="50800" indent="0">
              <a:buNone/>
            </a:pPr>
            <a:endParaRPr lang="en-US" dirty="0"/>
          </a:p>
        </p:txBody>
      </p:sp>
      <p:sp>
        <p:nvSpPr>
          <p:cNvPr id="4" name="Slide Number Placeholder 3">
            <a:extLst>
              <a:ext uri="{FF2B5EF4-FFF2-40B4-BE49-F238E27FC236}">
                <a16:creationId xmlns:a16="http://schemas.microsoft.com/office/drawing/2014/main" id="{A4064CD2-E819-441C-9EAA-2D160574B76F}"/>
              </a:ext>
            </a:extLst>
          </p:cNvPr>
          <p:cNvSpPr>
            <a:spLocks noGrp="1"/>
          </p:cNvSpPr>
          <p:nvPr>
            <p:ph type="sldNum" idx="12"/>
          </p:nvPr>
        </p:nvSpPr>
        <p:spPr>
          <a:xfrm>
            <a:off x="8781535" y="6127750"/>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800" b="1"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14</a:t>
            </a:fld>
            <a:endParaRPr kumimoji="0" lang="en-US" sz="1800" b="1"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440251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90C06-FBCD-41D0-8931-74636CFA44E9}"/>
              </a:ext>
            </a:extLst>
          </p:cNvPr>
          <p:cNvSpPr>
            <a:spLocks noGrp="1"/>
          </p:cNvSpPr>
          <p:nvPr>
            <p:ph type="title"/>
          </p:nvPr>
        </p:nvSpPr>
        <p:spPr>
          <a:xfrm>
            <a:off x="831850" y="1709739"/>
            <a:ext cx="10515600" cy="2049462"/>
          </a:xfrm>
        </p:spPr>
        <p:txBody>
          <a:bodyPr/>
          <a:lstStyle/>
          <a:p>
            <a:r>
              <a:rPr lang="en-US" dirty="0"/>
              <a:t>Background</a:t>
            </a:r>
          </a:p>
        </p:txBody>
      </p:sp>
      <p:sp>
        <p:nvSpPr>
          <p:cNvPr id="4" name="Slide Number Placeholder 3">
            <a:extLst>
              <a:ext uri="{FF2B5EF4-FFF2-40B4-BE49-F238E27FC236}">
                <a16:creationId xmlns:a16="http://schemas.microsoft.com/office/drawing/2014/main" id="{6B4C5F05-E727-4398-8429-BE8B86379B83}"/>
              </a:ext>
            </a:extLst>
          </p:cNvPr>
          <p:cNvSpPr>
            <a:spLocks noGrp="1"/>
          </p:cNvSpPr>
          <p:nvPr>
            <p:ph type="sldNum" idx="12"/>
          </p:nvPr>
        </p:nvSpPr>
        <p:spPr>
          <a:xfrm>
            <a:off x="8781534" y="6122173"/>
            <a:ext cx="2743200" cy="365125"/>
          </a:xfrm>
        </p:spPr>
        <p:txBody>
          <a:bodyPr/>
          <a:lstStyle/>
          <a:p>
            <a:pPr marL="0" lvl="0" indent="0" algn="r" rtl="0">
              <a:spcBef>
                <a:spcPts val="0"/>
              </a:spcBef>
              <a:spcAft>
                <a:spcPts val="0"/>
              </a:spcAft>
              <a:buNone/>
            </a:pPr>
            <a:fld id="{00000000-1234-1234-1234-123412341234}" type="slidenum">
              <a:rPr lang="en-US" smtClean="0"/>
              <a:t>15</a:t>
            </a:fld>
            <a:endParaRPr lang="en-US" dirty="0"/>
          </a:p>
        </p:txBody>
      </p:sp>
    </p:spTree>
    <p:extLst>
      <p:ext uri="{BB962C8B-B14F-4D97-AF65-F5344CB8AC3E}">
        <p14:creationId xmlns:p14="http://schemas.microsoft.com/office/powerpoint/2010/main" val="1370172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B8BA-CAEC-4D7F-8625-22F7205230D5}"/>
              </a:ext>
            </a:extLst>
          </p:cNvPr>
          <p:cNvSpPr>
            <a:spLocks noGrp="1"/>
          </p:cNvSpPr>
          <p:nvPr>
            <p:ph type="title"/>
          </p:nvPr>
        </p:nvSpPr>
        <p:spPr/>
        <p:txBody>
          <a:bodyPr>
            <a:normAutofit fontScale="90000"/>
          </a:bodyPr>
          <a:lstStyle/>
          <a:p>
            <a:r>
              <a:rPr lang="en-US" dirty="0"/>
              <a:t>Ethnic Studies Model Curriculum Background (1)</a:t>
            </a:r>
          </a:p>
        </p:txBody>
      </p:sp>
      <p:sp>
        <p:nvSpPr>
          <p:cNvPr id="3" name="Text Placeholder 2">
            <a:extLst>
              <a:ext uri="{FF2B5EF4-FFF2-40B4-BE49-F238E27FC236}">
                <a16:creationId xmlns:a16="http://schemas.microsoft.com/office/drawing/2014/main" id="{8B343CDC-EF74-4D4D-A6B0-E2420C2C9CEF}"/>
              </a:ext>
            </a:extLst>
          </p:cNvPr>
          <p:cNvSpPr>
            <a:spLocks noGrp="1"/>
          </p:cNvSpPr>
          <p:nvPr>
            <p:ph type="body" idx="1"/>
          </p:nvPr>
        </p:nvSpPr>
        <p:spPr/>
        <p:txBody>
          <a:bodyPr/>
          <a:lstStyle/>
          <a:p>
            <a:r>
              <a:rPr lang="en-US" dirty="0"/>
              <a:t>AB 2016, Chapter 327 (Statutes of 2016), required the Instructional Quality Commission (IQC) to develop, and the SBE to adopt, a model curriculum in ethnic studies, and encouraged each school district and charter school that maintains grades nine through twelve (9–12) to offer a course of study in ethnic studies based on the model curriculum. </a:t>
            </a:r>
          </a:p>
          <a:p>
            <a:r>
              <a:rPr lang="en-US" dirty="0"/>
              <a:t>The SBE adopted an ESMC in March 2021. </a:t>
            </a:r>
          </a:p>
        </p:txBody>
      </p:sp>
      <p:sp>
        <p:nvSpPr>
          <p:cNvPr id="4" name="Slide Number Placeholder 3">
            <a:extLst>
              <a:ext uri="{FF2B5EF4-FFF2-40B4-BE49-F238E27FC236}">
                <a16:creationId xmlns:a16="http://schemas.microsoft.com/office/drawing/2014/main" id="{A4064CD2-E819-441C-9EAA-2D160574B76F}"/>
              </a:ext>
            </a:extLst>
          </p:cNvPr>
          <p:cNvSpPr>
            <a:spLocks noGrp="1"/>
          </p:cNvSpPr>
          <p:nvPr>
            <p:ph type="sldNum" idx="12"/>
          </p:nvPr>
        </p:nvSpPr>
        <p:spPr>
          <a:xfrm>
            <a:off x="8830962" y="6146519"/>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800" b="1"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16</a:t>
            </a:fld>
            <a:endParaRPr kumimoji="0" lang="en-US" sz="1800" b="1"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75358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B8BA-CAEC-4D7F-8625-22F7205230D5}"/>
              </a:ext>
            </a:extLst>
          </p:cNvPr>
          <p:cNvSpPr>
            <a:spLocks noGrp="1"/>
          </p:cNvSpPr>
          <p:nvPr>
            <p:ph type="title"/>
          </p:nvPr>
        </p:nvSpPr>
        <p:spPr/>
        <p:txBody>
          <a:bodyPr>
            <a:normAutofit fontScale="90000"/>
          </a:bodyPr>
          <a:lstStyle/>
          <a:p>
            <a:r>
              <a:rPr lang="en-US" dirty="0"/>
              <a:t>Ethnic Studies Model Curriculum Background (2)</a:t>
            </a:r>
          </a:p>
        </p:txBody>
      </p:sp>
      <p:sp>
        <p:nvSpPr>
          <p:cNvPr id="3" name="Text Placeholder 2">
            <a:extLst>
              <a:ext uri="{FF2B5EF4-FFF2-40B4-BE49-F238E27FC236}">
                <a16:creationId xmlns:a16="http://schemas.microsoft.com/office/drawing/2014/main" id="{8B343CDC-EF74-4D4D-A6B0-E2420C2C9CEF}"/>
              </a:ext>
            </a:extLst>
          </p:cNvPr>
          <p:cNvSpPr>
            <a:spLocks noGrp="1"/>
          </p:cNvSpPr>
          <p:nvPr>
            <p:ph type="body" idx="1"/>
          </p:nvPr>
        </p:nvSpPr>
        <p:spPr/>
        <p:txBody>
          <a:bodyPr/>
          <a:lstStyle/>
          <a:p>
            <a:r>
              <a:rPr lang="en-US" dirty="0"/>
              <a:t>While its use is not mandated, the model curriculum is intended to supply local schools and districts with the background, ideas, and examples to begin local discussions on expanding ethnic studies offerings. </a:t>
            </a:r>
          </a:p>
          <a:p>
            <a:r>
              <a:rPr lang="en-US" dirty="0"/>
              <a:t>The ESMC also encourages schools to include discussions on the ethnic heritage and legacies of students in their communities.</a:t>
            </a:r>
          </a:p>
        </p:txBody>
      </p:sp>
      <p:sp>
        <p:nvSpPr>
          <p:cNvPr id="4" name="Slide Number Placeholder 3">
            <a:extLst>
              <a:ext uri="{FF2B5EF4-FFF2-40B4-BE49-F238E27FC236}">
                <a16:creationId xmlns:a16="http://schemas.microsoft.com/office/drawing/2014/main" id="{A4064CD2-E819-441C-9EAA-2D160574B76F}"/>
              </a:ext>
            </a:extLst>
          </p:cNvPr>
          <p:cNvSpPr>
            <a:spLocks noGrp="1"/>
          </p:cNvSpPr>
          <p:nvPr>
            <p:ph type="sldNum" idx="12"/>
          </p:nvPr>
        </p:nvSpPr>
        <p:spPr>
          <a:xfrm>
            <a:off x="8781535" y="6127750"/>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800" b="1"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17</a:t>
            </a:fld>
            <a:endParaRPr kumimoji="0" lang="en-US" sz="1800" b="1"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4257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6033E-F179-4A95-9A2C-4CBA143429F2}"/>
              </a:ext>
            </a:extLst>
          </p:cNvPr>
          <p:cNvSpPr>
            <a:spLocks noGrp="1"/>
          </p:cNvSpPr>
          <p:nvPr>
            <p:ph type="title"/>
          </p:nvPr>
        </p:nvSpPr>
        <p:spPr/>
        <p:txBody>
          <a:bodyPr>
            <a:normAutofit fontScale="90000"/>
          </a:bodyPr>
          <a:lstStyle/>
          <a:p>
            <a:r>
              <a:rPr lang="en-US" dirty="0"/>
              <a:t>Ethnic Studies </a:t>
            </a:r>
            <a:br>
              <a:rPr lang="en-US" dirty="0"/>
            </a:br>
            <a:r>
              <a:rPr lang="en-US" dirty="0"/>
              <a:t>Graduation Requirement (1)</a:t>
            </a:r>
          </a:p>
        </p:txBody>
      </p:sp>
      <p:sp>
        <p:nvSpPr>
          <p:cNvPr id="3" name="Text Placeholder 2">
            <a:extLst>
              <a:ext uri="{FF2B5EF4-FFF2-40B4-BE49-F238E27FC236}">
                <a16:creationId xmlns:a16="http://schemas.microsoft.com/office/drawing/2014/main" id="{4DC3CAA1-B74C-4526-A815-DED5057A8E65}"/>
              </a:ext>
            </a:extLst>
          </p:cNvPr>
          <p:cNvSpPr>
            <a:spLocks noGrp="1"/>
          </p:cNvSpPr>
          <p:nvPr>
            <p:ph type="body" idx="1"/>
          </p:nvPr>
        </p:nvSpPr>
        <p:spPr/>
        <p:txBody>
          <a:bodyPr/>
          <a:lstStyle/>
          <a:p>
            <a:r>
              <a:rPr lang="en-US" dirty="0"/>
              <a:t>On October 8, 2021, Governor Newsom signed AB 101, making California the first state in the nation that requires all students to complete a semester-long course in ethnic studies as a high school graduation requirement. </a:t>
            </a:r>
          </a:p>
          <a:p>
            <a:r>
              <a:rPr lang="en-US" dirty="0"/>
              <a:t>Governor Newsom vetoed a similar bill in 2020 (AB 331), on the basis that the existing drafts of the ESMC were at that time “insufficiently balanced and inclusive,” and needed additional revision before adopting a model curriculum and requiring a course in ethnic studies as a high school graduation requirement.</a:t>
            </a:r>
          </a:p>
        </p:txBody>
      </p:sp>
      <p:sp>
        <p:nvSpPr>
          <p:cNvPr id="4" name="Slide Number Placeholder 3">
            <a:extLst>
              <a:ext uri="{FF2B5EF4-FFF2-40B4-BE49-F238E27FC236}">
                <a16:creationId xmlns:a16="http://schemas.microsoft.com/office/drawing/2014/main" id="{9624F856-D4F8-445C-BAA6-E8E9D0BDC612}"/>
              </a:ext>
            </a:extLst>
          </p:cNvPr>
          <p:cNvSpPr>
            <a:spLocks noGrp="1"/>
          </p:cNvSpPr>
          <p:nvPr>
            <p:ph type="sldNum" idx="12"/>
          </p:nvPr>
        </p:nvSpPr>
        <p:spPr>
          <a:xfrm>
            <a:off x="8732108" y="6127750"/>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800" b="1"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18</a:t>
            </a:fld>
            <a:endParaRPr kumimoji="0" lang="en-US" sz="1800" b="1"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633282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6033E-F179-4A95-9A2C-4CBA143429F2}"/>
              </a:ext>
            </a:extLst>
          </p:cNvPr>
          <p:cNvSpPr>
            <a:spLocks noGrp="1"/>
          </p:cNvSpPr>
          <p:nvPr>
            <p:ph type="title"/>
          </p:nvPr>
        </p:nvSpPr>
        <p:spPr/>
        <p:txBody>
          <a:bodyPr>
            <a:normAutofit fontScale="90000"/>
          </a:bodyPr>
          <a:lstStyle/>
          <a:p>
            <a:r>
              <a:rPr lang="en-US" dirty="0"/>
              <a:t>Ethnic Studies </a:t>
            </a:r>
            <a:br>
              <a:rPr lang="en-US" dirty="0"/>
            </a:br>
            <a:r>
              <a:rPr lang="en-US" dirty="0"/>
              <a:t>Graduation Requirement (2)</a:t>
            </a:r>
          </a:p>
        </p:txBody>
      </p:sp>
      <p:sp>
        <p:nvSpPr>
          <p:cNvPr id="3" name="Text Placeholder 2">
            <a:extLst>
              <a:ext uri="{FF2B5EF4-FFF2-40B4-BE49-F238E27FC236}">
                <a16:creationId xmlns:a16="http://schemas.microsoft.com/office/drawing/2014/main" id="{4DC3CAA1-B74C-4526-A815-DED5057A8E65}"/>
              </a:ext>
            </a:extLst>
          </p:cNvPr>
          <p:cNvSpPr>
            <a:spLocks noGrp="1"/>
          </p:cNvSpPr>
          <p:nvPr>
            <p:ph type="body" idx="1"/>
          </p:nvPr>
        </p:nvSpPr>
        <p:spPr/>
        <p:txBody>
          <a:bodyPr/>
          <a:lstStyle/>
          <a:p>
            <a:r>
              <a:rPr lang="en-US" dirty="0"/>
              <a:t>The AB 101 requirement becomes effective for students graduating during the 2029–30 school year. </a:t>
            </a:r>
          </a:p>
          <a:p>
            <a:r>
              <a:rPr lang="en-US" dirty="0"/>
              <a:t>LEAs will need to offer the course by the 2025–2026 school year, and are free to choose to require a full-year course instead of a semester course. </a:t>
            </a:r>
          </a:p>
        </p:txBody>
      </p:sp>
      <p:sp>
        <p:nvSpPr>
          <p:cNvPr id="4" name="Slide Number Placeholder 3">
            <a:extLst>
              <a:ext uri="{FF2B5EF4-FFF2-40B4-BE49-F238E27FC236}">
                <a16:creationId xmlns:a16="http://schemas.microsoft.com/office/drawing/2014/main" id="{9624F856-D4F8-445C-BAA6-E8E9D0BDC612}"/>
              </a:ext>
            </a:extLst>
          </p:cNvPr>
          <p:cNvSpPr>
            <a:spLocks noGrp="1"/>
          </p:cNvSpPr>
          <p:nvPr>
            <p:ph type="sldNum" idx="12"/>
          </p:nvPr>
        </p:nvSpPr>
        <p:spPr>
          <a:xfrm>
            <a:off x="8806248" y="6092731"/>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800" b="1"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19</a:t>
            </a:fld>
            <a:endParaRPr kumimoji="0" lang="en-US" sz="1800" b="1"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290497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993300"/>
              </a:buClr>
              <a:buSzPct val="100000"/>
              <a:buFont typeface="Arial"/>
              <a:buNone/>
            </a:pPr>
            <a:r>
              <a:rPr lang="en-US" sz="4000" dirty="0"/>
              <a:t>Welcome</a:t>
            </a:r>
            <a:endParaRPr sz="4000" dirty="0"/>
          </a:p>
        </p:txBody>
      </p:sp>
      <p:sp>
        <p:nvSpPr>
          <p:cNvPr id="107" name="Google Shape;107;p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2600"/>
              <a:buNone/>
            </a:pPr>
            <a:r>
              <a:rPr lang="en-US" dirty="0"/>
              <a:t>Sarah Smith and Jennifer Howerter</a:t>
            </a:r>
          </a:p>
          <a:p>
            <a:pPr marL="0" lvl="0" indent="0" algn="ctr" rtl="0">
              <a:lnSpc>
                <a:spcPct val="100000"/>
              </a:lnSpc>
              <a:spcBef>
                <a:spcPts val="0"/>
              </a:spcBef>
              <a:buClr>
                <a:schemeClr val="dk1"/>
              </a:buClr>
              <a:buSzPts val="2600"/>
              <a:buNone/>
            </a:pPr>
            <a:r>
              <a:rPr lang="en-US" dirty="0"/>
              <a:t>Education Program Consultants</a:t>
            </a:r>
          </a:p>
          <a:p>
            <a:pPr marL="0" lvl="0" indent="0" algn="ctr" rtl="0">
              <a:lnSpc>
                <a:spcPct val="100000"/>
              </a:lnSpc>
              <a:spcBef>
                <a:spcPts val="0"/>
              </a:spcBef>
              <a:spcAft>
                <a:spcPts val="0"/>
              </a:spcAft>
              <a:buClr>
                <a:schemeClr val="dk1"/>
              </a:buClr>
              <a:buSzPts val="2600"/>
              <a:buNone/>
            </a:pPr>
            <a:r>
              <a:rPr lang="en-US" dirty="0"/>
              <a:t>Educator Excellence and Equity Division</a:t>
            </a:r>
          </a:p>
          <a:p>
            <a:pPr marL="0" lvl="0" indent="0" algn="ctr" rtl="0">
              <a:lnSpc>
                <a:spcPct val="100000"/>
              </a:lnSpc>
              <a:spcBef>
                <a:spcPts val="0"/>
              </a:spcBef>
              <a:spcAft>
                <a:spcPts val="0"/>
              </a:spcAft>
              <a:buClr>
                <a:schemeClr val="dk1"/>
              </a:buClr>
              <a:buSzPts val="2600"/>
              <a:buNone/>
            </a:pPr>
            <a:r>
              <a:rPr lang="en-US" dirty="0"/>
              <a:t>California Department of Education (CDE)</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6033E-F179-4A95-9A2C-4CBA143429F2}"/>
              </a:ext>
            </a:extLst>
          </p:cNvPr>
          <p:cNvSpPr>
            <a:spLocks noGrp="1"/>
          </p:cNvSpPr>
          <p:nvPr>
            <p:ph type="title"/>
          </p:nvPr>
        </p:nvSpPr>
        <p:spPr/>
        <p:txBody>
          <a:bodyPr>
            <a:normAutofit fontScale="90000"/>
          </a:bodyPr>
          <a:lstStyle/>
          <a:p>
            <a:r>
              <a:rPr lang="en-US" dirty="0"/>
              <a:t>Ethnic Studies </a:t>
            </a:r>
            <a:br>
              <a:rPr lang="en-US" dirty="0"/>
            </a:br>
            <a:r>
              <a:rPr lang="en-US" dirty="0"/>
              <a:t>Graduation Requirement (3)</a:t>
            </a:r>
          </a:p>
        </p:txBody>
      </p:sp>
      <p:sp>
        <p:nvSpPr>
          <p:cNvPr id="3" name="Text Placeholder 2">
            <a:extLst>
              <a:ext uri="{FF2B5EF4-FFF2-40B4-BE49-F238E27FC236}">
                <a16:creationId xmlns:a16="http://schemas.microsoft.com/office/drawing/2014/main" id="{4DC3CAA1-B74C-4526-A815-DED5057A8E65}"/>
              </a:ext>
            </a:extLst>
          </p:cNvPr>
          <p:cNvSpPr>
            <a:spLocks noGrp="1"/>
          </p:cNvSpPr>
          <p:nvPr>
            <p:ph type="body" idx="1"/>
          </p:nvPr>
        </p:nvSpPr>
        <p:spPr/>
        <p:txBody>
          <a:bodyPr/>
          <a:lstStyle/>
          <a:p>
            <a:r>
              <a:rPr lang="en-US" dirty="0"/>
              <a:t>To the extent that LEAs choose to locally develop an ethnic studies course for approval by their governing board or governing body, it is the intent of the Legislature that LEAs not use the portions of the draft model curriculum that were not adopted by the IQC.</a:t>
            </a:r>
          </a:p>
          <a:p>
            <a:r>
              <a:rPr lang="en-US" dirty="0"/>
              <a:t>The governor’s AB 101 signing message is available online.</a:t>
            </a:r>
          </a:p>
        </p:txBody>
      </p:sp>
      <p:sp>
        <p:nvSpPr>
          <p:cNvPr id="4" name="Slide Number Placeholder 3">
            <a:extLst>
              <a:ext uri="{FF2B5EF4-FFF2-40B4-BE49-F238E27FC236}">
                <a16:creationId xmlns:a16="http://schemas.microsoft.com/office/drawing/2014/main" id="{9624F856-D4F8-445C-BAA6-E8E9D0BDC612}"/>
              </a:ext>
            </a:extLst>
          </p:cNvPr>
          <p:cNvSpPr>
            <a:spLocks noGrp="1"/>
          </p:cNvSpPr>
          <p:nvPr>
            <p:ph type="sldNum" idx="12"/>
          </p:nvPr>
        </p:nvSpPr>
        <p:spPr>
          <a:xfrm>
            <a:off x="8657968" y="6092731"/>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800" b="1"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20</a:t>
            </a:fld>
            <a:endParaRPr kumimoji="0" lang="en-US" sz="1800" b="1"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830915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41B5D-06FE-4A3F-AD04-85189A783CF1}"/>
              </a:ext>
            </a:extLst>
          </p:cNvPr>
          <p:cNvSpPr>
            <a:spLocks noGrp="1"/>
          </p:cNvSpPr>
          <p:nvPr>
            <p:ph type="title"/>
          </p:nvPr>
        </p:nvSpPr>
        <p:spPr>
          <a:xfrm>
            <a:off x="831850" y="1709739"/>
            <a:ext cx="10515600" cy="2125662"/>
          </a:xfrm>
        </p:spPr>
        <p:txBody>
          <a:bodyPr/>
          <a:lstStyle/>
          <a:p>
            <a:r>
              <a:rPr lang="en-US" dirty="0"/>
              <a:t>The Application Process</a:t>
            </a:r>
          </a:p>
        </p:txBody>
      </p:sp>
      <p:sp>
        <p:nvSpPr>
          <p:cNvPr id="4" name="Slide Number Placeholder 3">
            <a:extLst>
              <a:ext uri="{FF2B5EF4-FFF2-40B4-BE49-F238E27FC236}">
                <a16:creationId xmlns:a16="http://schemas.microsoft.com/office/drawing/2014/main" id="{23A222EB-6609-4090-95BE-C4B8B1C4C5F4}"/>
              </a:ext>
            </a:extLst>
          </p:cNvPr>
          <p:cNvSpPr>
            <a:spLocks noGrp="1"/>
          </p:cNvSpPr>
          <p:nvPr>
            <p:ph type="sldNum" idx="12"/>
          </p:nvPr>
        </p:nvSpPr>
        <p:spPr>
          <a:xfrm>
            <a:off x="8781535" y="6171599"/>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800" b="1"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21</a:t>
            </a:fld>
            <a:endParaRPr kumimoji="0" lang="en-US" sz="1800" b="1"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978256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D571-0992-47A1-9B34-319301A144D1}"/>
              </a:ext>
            </a:extLst>
          </p:cNvPr>
          <p:cNvSpPr>
            <a:spLocks noGrp="1"/>
          </p:cNvSpPr>
          <p:nvPr>
            <p:ph type="title"/>
          </p:nvPr>
        </p:nvSpPr>
        <p:spPr/>
        <p:txBody>
          <a:bodyPr>
            <a:normAutofit/>
          </a:bodyPr>
          <a:lstStyle/>
          <a:p>
            <a:r>
              <a:rPr lang="en-US" sz="4000" dirty="0"/>
              <a:t>Application Outline (1)</a:t>
            </a:r>
          </a:p>
        </p:txBody>
      </p:sp>
      <p:sp>
        <p:nvSpPr>
          <p:cNvPr id="3" name="Text Placeholder 2">
            <a:extLst>
              <a:ext uri="{FF2B5EF4-FFF2-40B4-BE49-F238E27FC236}">
                <a16:creationId xmlns:a16="http://schemas.microsoft.com/office/drawing/2014/main" id="{67EA2BEB-4CE3-481A-94AF-FA482355BC8B}"/>
              </a:ext>
            </a:extLst>
          </p:cNvPr>
          <p:cNvSpPr>
            <a:spLocks noGrp="1"/>
          </p:cNvSpPr>
          <p:nvPr>
            <p:ph type="body" idx="1"/>
          </p:nvPr>
        </p:nvSpPr>
        <p:spPr/>
        <p:txBody>
          <a:bodyPr/>
          <a:lstStyle/>
          <a:p>
            <a:pPr marL="50800" indent="0">
              <a:buNone/>
            </a:pPr>
            <a:r>
              <a:rPr lang="en-US" dirty="0"/>
              <a:t>The application will address relevant background information, as well as four main tasks:</a:t>
            </a:r>
          </a:p>
          <a:p>
            <a:pPr marL="749300" indent="-457200">
              <a:buAutoNum type="arabicPeriod"/>
            </a:pPr>
            <a:r>
              <a:rPr lang="en-US" dirty="0"/>
              <a:t>Coordination and Communications with the CDE and Collaborating Partners</a:t>
            </a:r>
          </a:p>
          <a:p>
            <a:pPr marL="749300" indent="-457200">
              <a:buAutoNum type="arabicPeriod"/>
            </a:pPr>
            <a:r>
              <a:rPr lang="en-US" dirty="0"/>
              <a:t>Ethnic Studies Collaboration Committee, PL, and CoP Activities</a:t>
            </a:r>
          </a:p>
          <a:p>
            <a:pPr marL="749300" indent="-457200">
              <a:buAutoNum type="arabicPeriod"/>
            </a:pPr>
            <a:r>
              <a:rPr lang="en-US" dirty="0"/>
              <a:t>General Services to Support Professional Development</a:t>
            </a:r>
          </a:p>
          <a:p>
            <a:pPr marL="749300" indent="-457200">
              <a:buAutoNum type="arabicPeriod"/>
            </a:pPr>
            <a:r>
              <a:rPr lang="en-US" dirty="0"/>
              <a:t>Development and Support of Online Resource Repository</a:t>
            </a:r>
          </a:p>
        </p:txBody>
      </p:sp>
      <p:sp>
        <p:nvSpPr>
          <p:cNvPr id="4" name="Slide Number Placeholder 3">
            <a:extLst>
              <a:ext uri="{FF2B5EF4-FFF2-40B4-BE49-F238E27FC236}">
                <a16:creationId xmlns:a16="http://schemas.microsoft.com/office/drawing/2014/main" id="{B6461CF7-506A-4B06-B520-B470290768B1}"/>
              </a:ext>
            </a:extLst>
          </p:cNvPr>
          <p:cNvSpPr>
            <a:spLocks noGrp="1"/>
          </p:cNvSpPr>
          <p:nvPr>
            <p:ph type="sldNum" idx="12"/>
          </p:nvPr>
        </p:nvSpPr>
        <p:spPr>
          <a:xfrm>
            <a:off x="8732108" y="6146519"/>
            <a:ext cx="2743200" cy="365125"/>
          </a:xfrm>
        </p:spPr>
        <p:txBody>
          <a:bodyPr/>
          <a:lstStyle/>
          <a:p>
            <a:pPr marL="0" lvl="0" indent="0" algn="r" rtl="0">
              <a:spcBef>
                <a:spcPts val="0"/>
              </a:spcBef>
              <a:spcAft>
                <a:spcPts val="0"/>
              </a:spcAft>
              <a:buNone/>
            </a:pPr>
            <a:fld id="{00000000-1234-1234-1234-123412341234}" type="slidenum">
              <a:rPr lang="en-US" smtClean="0"/>
              <a:t>22</a:t>
            </a:fld>
            <a:endParaRPr lang="en-US"/>
          </a:p>
        </p:txBody>
      </p:sp>
    </p:spTree>
    <p:extLst>
      <p:ext uri="{BB962C8B-B14F-4D97-AF65-F5344CB8AC3E}">
        <p14:creationId xmlns:p14="http://schemas.microsoft.com/office/powerpoint/2010/main" val="204236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D571-0992-47A1-9B34-319301A144D1}"/>
              </a:ext>
            </a:extLst>
          </p:cNvPr>
          <p:cNvSpPr>
            <a:spLocks noGrp="1"/>
          </p:cNvSpPr>
          <p:nvPr>
            <p:ph type="title"/>
          </p:nvPr>
        </p:nvSpPr>
        <p:spPr/>
        <p:txBody>
          <a:bodyPr>
            <a:normAutofit/>
          </a:bodyPr>
          <a:lstStyle/>
          <a:p>
            <a:r>
              <a:rPr lang="en-US" sz="4000" dirty="0"/>
              <a:t>Application Outline (2)</a:t>
            </a:r>
          </a:p>
        </p:txBody>
      </p:sp>
      <p:sp>
        <p:nvSpPr>
          <p:cNvPr id="3" name="Text Placeholder 2">
            <a:extLst>
              <a:ext uri="{FF2B5EF4-FFF2-40B4-BE49-F238E27FC236}">
                <a16:creationId xmlns:a16="http://schemas.microsoft.com/office/drawing/2014/main" id="{67EA2BEB-4CE3-481A-94AF-FA482355BC8B}"/>
              </a:ext>
            </a:extLst>
          </p:cNvPr>
          <p:cNvSpPr>
            <a:spLocks noGrp="1"/>
          </p:cNvSpPr>
          <p:nvPr>
            <p:ph type="body" idx="1"/>
          </p:nvPr>
        </p:nvSpPr>
        <p:spPr/>
        <p:txBody>
          <a:bodyPr/>
          <a:lstStyle/>
          <a:p>
            <a:pPr marL="50800" indent="0">
              <a:buNone/>
            </a:pPr>
            <a:r>
              <a:rPr lang="en-US" dirty="0"/>
              <a:t>The application will also consist of the following elements:</a:t>
            </a:r>
          </a:p>
          <a:p>
            <a:pPr marL="685800" indent="-279400"/>
            <a:r>
              <a:rPr lang="en-US" dirty="0"/>
              <a:t>Information about optional partnerships with IHEs</a:t>
            </a:r>
          </a:p>
          <a:p>
            <a:pPr marL="685800" indent="-279400"/>
            <a:r>
              <a:rPr lang="en-US" dirty="0"/>
              <a:t>A project timeline, budget, and budget narrative</a:t>
            </a:r>
          </a:p>
          <a:p>
            <a:pPr marL="685800" indent="-279400"/>
            <a:r>
              <a:rPr lang="en-US" dirty="0"/>
              <a:t>Attachments</a:t>
            </a:r>
          </a:p>
          <a:p>
            <a:pPr marL="50800" indent="0">
              <a:buNone/>
            </a:pPr>
            <a:r>
              <a:rPr lang="en-US" dirty="0"/>
              <a:t>Many of the RFA questions and attachments will be used to generate a Scope of Work (SOW), which will be used in the contract that results from this RFA.</a:t>
            </a:r>
          </a:p>
          <a:p>
            <a:pPr marL="50800" indent="0">
              <a:buNone/>
            </a:pPr>
            <a:r>
              <a:rPr lang="en-US" b="1" dirty="0"/>
              <a:t>Applicants must submit the application by 4 p.m. on February 7, 2022, through the online application system.</a:t>
            </a:r>
          </a:p>
        </p:txBody>
      </p:sp>
      <p:sp>
        <p:nvSpPr>
          <p:cNvPr id="4" name="Slide Number Placeholder 3">
            <a:extLst>
              <a:ext uri="{FF2B5EF4-FFF2-40B4-BE49-F238E27FC236}">
                <a16:creationId xmlns:a16="http://schemas.microsoft.com/office/drawing/2014/main" id="{B6461CF7-506A-4B06-B520-B470290768B1}"/>
              </a:ext>
            </a:extLst>
          </p:cNvPr>
          <p:cNvSpPr>
            <a:spLocks noGrp="1"/>
          </p:cNvSpPr>
          <p:nvPr>
            <p:ph type="sldNum" idx="12"/>
          </p:nvPr>
        </p:nvSpPr>
        <p:spPr>
          <a:xfrm>
            <a:off x="8781535" y="6092731"/>
            <a:ext cx="2743200" cy="365125"/>
          </a:xfrm>
        </p:spPr>
        <p:txBody>
          <a:bodyPr/>
          <a:lstStyle/>
          <a:p>
            <a:pPr marL="0" lvl="0" indent="0" algn="r" rtl="0">
              <a:spcBef>
                <a:spcPts val="0"/>
              </a:spcBef>
              <a:spcAft>
                <a:spcPts val="0"/>
              </a:spcAft>
              <a:buNone/>
            </a:pPr>
            <a:fld id="{00000000-1234-1234-1234-123412341234}" type="slidenum">
              <a:rPr lang="en-US" smtClean="0"/>
              <a:t>23</a:t>
            </a:fld>
            <a:endParaRPr lang="en-US" dirty="0"/>
          </a:p>
        </p:txBody>
      </p:sp>
    </p:spTree>
    <p:extLst>
      <p:ext uri="{BB962C8B-B14F-4D97-AF65-F5344CB8AC3E}">
        <p14:creationId xmlns:p14="http://schemas.microsoft.com/office/powerpoint/2010/main" val="2944898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69C71-FC01-43E0-90AE-255EE4BB107B}"/>
              </a:ext>
            </a:extLst>
          </p:cNvPr>
          <p:cNvSpPr>
            <a:spLocks noGrp="1"/>
          </p:cNvSpPr>
          <p:nvPr>
            <p:ph type="title"/>
          </p:nvPr>
        </p:nvSpPr>
        <p:spPr/>
        <p:txBody>
          <a:bodyPr>
            <a:normAutofit/>
          </a:bodyPr>
          <a:lstStyle/>
          <a:p>
            <a:r>
              <a:rPr lang="en-US" sz="4000" dirty="0"/>
              <a:t>Intent to Apply</a:t>
            </a:r>
          </a:p>
        </p:txBody>
      </p:sp>
      <p:sp>
        <p:nvSpPr>
          <p:cNvPr id="3" name="Text Placeholder 2">
            <a:extLst>
              <a:ext uri="{FF2B5EF4-FFF2-40B4-BE49-F238E27FC236}">
                <a16:creationId xmlns:a16="http://schemas.microsoft.com/office/drawing/2014/main" id="{7768A5CC-5C1A-45C6-8AA9-230A4BED7E37}"/>
              </a:ext>
            </a:extLst>
          </p:cNvPr>
          <p:cNvSpPr>
            <a:spLocks noGrp="1"/>
          </p:cNvSpPr>
          <p:nvPr>
            <p:ph type="body" idx="1"/>
          </p:nvPr>
        </p:nvSpPr>
        <p:spPr>
          <a:xfrm>
            <a:off x="1164475" y="1387554"/>
            <a:ext cx="9859193" cy="4554070"/>
          </a:xfrm>
        </p:spPr>
        <p:txBody>
          <a:bodyPr/>
          <a:lstStyle/>
          <a:p>
            <a:r>
              <a:rPr lang="en-US" b="1" dirty="0"/>
              <a:t>Applicants are required to submit an Intent to Apply by January 12, 2022, no later than 4 p.m. </a:t>
            </a:r>
            <a:r>
              <a:rPr lang="en-US" dirty="0"/>
              <a:t>Submit the survey at </a:t>
            </a:r>
            <a:r>
              <a:rPr lang="en-US" u="sng" dirty="0">
                <a:hlinkClick r:id="rId3" tooltip="Ethnic Studies Professional Development: Intent to Apply"/>
              </a:rPr>
              <a:t>https://surveys2.cde.ca.gov/go/espd-intent.asp</a:t>
            </a:r>
            <a:r>
              <a:rPr lang="en-US" dirty="0"/>
              <a:t>. </a:t>
            </a:r>
          </a:p>
          <a:p>
            <a:r>
              <a:rPr lang="en-US" dirty="0"/>
              <a:t>The Intent to Apply does not require an organization to submit an application; an application that was not preceded by an Intent to Apply by the deadline will not be accepted.</a:t>
            </a:r>
          </a:p>
          <a:p>
            <a:r>
              <a:rPr lang="en-US" dirty="0"/>
              <a:t>Applications for which the Intent to Apply has not been received by the date and time specified shall not be accepted.</a:t>
            </a:r>
          </a:p>
          <a:p>
            <a:endParaRPr lang="en-US" dirty="0"/>
          </a:p>
        </p:txBody>
      </p:sp>
      <p:sp>
        <p:nvSpPr>
          <p:cNvPr id="4" name="Slide Number Placeholder 3">
            <a:extLst>
              <a:ext uri="{FF2B5EF4-FFF2-40B4-BE49-F238E27FC236}">
                <a16:creationId xmlns:a16="http://schemas.microsoft.com/office/drawing/2014/main" id="{9EAD8115-8FAB-4CEB-9934-879DD9C2E31B}"/>
              </a:ext>
            </a:extLst>
          </p:cNvPr>
          <p:cNvSpPr>
            <a:spLocks noGrp="1"/>
          </p:cNvSpPr>
          <p:nvPr>
            <p:ph type="sldNum" idx="12"/>
          </p:nvPr>
        </p:nvSpPr>
        <p:spPr>
          <a:xfrm>
            <a:off x="8781535" y="6127750"/>
            <a:ext cx="2743200" cy="365125"/>
          </a:xfrm>
        </p:spPr>
        <p:txBody>
          <a:bodyPr/>
          <a:lstStyle/>
          <a:p>
            <a:pPr marL="0" lvl="0" indent="0" algn="r" rtl="0">
              <a:spcBef>
                <a:spcPts val="0"/>
              </a:spcBef>
              <a:spcAft>
                <a:spcPts val="0"/>
              </a:spcAft>
              <a:buNone/>
            </a:pPr>
            <a:fld id="{00000000-1234-1234-1234-123412341234}" type="slidenum">
              <a:rPr lang="en-US" smtClean="0"/>
              <a:t>24</a:t>
            </a:fld>
            <a:endParaRPr lang="en-US"/>
          </a:p>
        </p:txBody>
      </p:sp>
    </p:spTree>
    <p:extLst>
      <p:ext uri="{BB962C8B-B14F-4D97-AF65-F5344CB8AC3E}">
        <p14:creationId xmlns:p14="http://schemas.microsoft.com/office/powerpoint/2010/main" val="519441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B6059-CA95-4CF7-8F83-ACEEE1D8436E}"/>
              </a:ext>
            </a:extLst>
          </p:cNvPr>
          <p:cNvSpPr>
            <a:spLocks noGrp="1"/>
          </p:cNvSpPr>
          <p:nvPr>
            <p:ph type="title"/>
          </p:nvPr>
        </p:nvSpPr>
        <p:spPr/>
        <p:txBody>
          <a:bodyPr>
            <a:normAutofit/>
          </a:bodyPr>
          <a:lstStyle/>
          <a:p>
            <a:r>
              <a:rPr lang="en-US" sz="4000" dirty="0"/>
              <a:t>Application Eligibility (1)</a:t>
            </a:r>
          </a:p>
        </p:txBody>
      </p:sp>
      <p:sp>
        <p:nvSpPr>
          <p:cNvPr id="3" name="Text Placeholder 2">
            <a:extLst>
              <a:ext uri="{FF2B5EF4-FFF2-40B4-BE49-F238E27FC236}">
                <a16:creationId xmlns:a16="http://schemas.microsoft.com/office/drawing/2014/main" id="{13DFE588-8143-42B7-B2FD-9534E133E9CB}"/>
              </a:ext>
            </a:extLst>
          </p:cNvPr>
          <p:cNvSpPr>
            <a:spLocks noGrp="1"/>
          </p:cNvSpPr>
          <p:nvPr>
            <p:ph type="body" idx="1"/>
          </p:nvPr>
        </p:nvSpPr>
        <p:spPr/>
        <p:txBody>
          <a:bodyPr/>
          <a:lstStyle/>
          <a:p>
            <a:pPr lvl="0"/>
            <a:r>
              <a:rPr lang="en-US" dirty="0"/>
              <a:t>If applying as a consortium, one COE must be the Lead Applicant. The Lead Applicant will receive email confirmation of the information submitted in the application. </a:t>
            </a:r>
          </a:p>
          <a:p>
            <a:pPr lvl="0"/>
            <a:r>
              <a:rPr lang="en-US" dirty="0"/>
              <a:t>The Lead Applicant selected to enter into contract with the CDE will serve as the Prime Contractor.</a:t>
            </a:r>
          </a:p>
          <a:p>
            <a:pPr lvl="0"/>
            <a:r>
              <a:rPr lang="en-US" dirty="0"/>
              <a:t>The Prime Contractor must have the experience and qualifications to provide oversight to all proposed subcontractors and review and approve work products created by all proposed subcontractors. </a:t>
            </a:r>
          </a:p>
        </p:txBody>
      </p:sp>
      <p:sp>
        <p:nvSpPr>
          <p:cNvPr id="4" name="Slide Number Placeholder 3">
            <a:extLst>
              <a:ext uri="{FF2B5EF4-FFF2-40B4-BE49-F238E27FC236}">
                <a16:creationId xmlns:a16="http://schemas.microsoft.com/office/drawing/2014/main" id="{602933A1-68C2-4C67-B455-B3DDAF82E523}"/>
              </a:ext>
            </a:extLst>
          </p:cNvPr>
          <p:cNvSpPr>
            <a:spLocks noGrp="1"/>
          </p:cNvSpPr>
          <p:nvPr>
            <p:ph type="sldNum" idx="12"/>
          </p:nvPr>
        </p:nvSpPr>
        <p:spPr>
          <a:xfrm>
            <a:off x="8707394" y="6146519"/>
            <a:ext cx="2743200" cy="365125"/>
          </a:xfrm>
        </p:spPr>
        <p:txBody>
          <a:bodyPr/>
          <a:lstStyle/>
          <a:p>
            <a:pPr marL="0" lvl="0" indent="0" algn="r" rtl="0">
              <a:spcBef>
                <a:spcPts val="0"/>
              </a:spcBef>
              <a:spcAft>
                <a:spcPts val="0"/>
              </a:spcAft>
              <a:buNone/>
            </a:pPr>
            <a:fld id="{00000000-1234-1234-1234-123412341234}" type="slidenum">
              <a:rPr lang="en-US" smtClean="0"/>
              <a:t>25</a:t>
            </a:fld>
            <a:endParaRPr lang="en-US"/>
          </a:p>
        </p:txBody>
      </p:sp>
    </p:spTree>
    <p:extLst>
      <p:ext uri="{BB962C8B-B14F-4D97-AF65-F5344CB8AC3E}">
        <p14:creationId xmlns:p14="http://schemas.microsoft.com/office/powerpoint/2010/main" val="132935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B6059-CA95-4CF7-8F83-ACEEE1D8436E}"/>
              </a:ext>
            </a:extLst>
          </p:cNvPr>
          <p:cNvSpPr>
            <a:spLocks noGrp="1"/>
          </p:cNvSpPr>
          <p:nvPr>
            <p:ph type="title"/>
          </p:nvPr>
        </p:nvSpPr>
        <p:spPr/>
        <p:txBody>
          <a:bodyPr>
            <a:normAutofit/>
          </a:bodyPr>
          <a:lstStyle/>
          <a:p>
            <a:r>
              <a:rPr lang="en-US" sz="4000" dirty="0"/>
              <a:t>Application Eligibility (2)</a:t>
            </a:r>
          </a:p>
        </p:txBody>
      </p:sp>
      <p:sp>
        <p:nvSpPr>
          <p:cNvPr id="3" name="Text Placeholder 2">
            <a:extLst>
              <a:ext uri="{FF2B5EF4-FFF2-40B4-BE49-F238E27FC236}">
                <a16:creationId xmlns:a16="http://schemas.microsoft.com/office/drawing/2014/main" id="{13DFE588-8143-42B7-B2FD-9534E133E9CB}"/>
              </a:ext>
            </a:extLst>
          </p:cNvPr>
          <p:cNvSpPr>
            <a:spLocks noGrp="1"/>
          </p:cNvSpPr>
          <p:nvPr>
            <p:ph type="body" idx="1"/>
          </p:nvPr>
        </p:nvSpPr>
        <p:spPr/>
        <p:txBody>
          <a:bodyPr/>
          <a:lstStyle/>
          <a:p>
            <a:r>
              <a:rPr lang="en-US" dirty="0"/>
              <a:t>If changes need to be made to the application, the Lead Applicant must resubmit the entire application prior to the deadline.</a:t>
            </a:r>
          </a:p>
          <a:p>
            <a:pPr lvl="0"/>
            <a:r>
              <a:rPr lang="en-US" dirty="0"/>
              <a:t>The last submitted application will be the one considered for review.</a:t>
            </a:r>
          </a:p>
          <a:p>
            <a:pPr lvl="0"/>
            <a:r>
              <a:rPr lang="en-US" dirty="0"/>
              <a:t>The CDE is not able to modify the application information after it is submitted.</a:t>
            </a:r>
          </a:p>
          <a:p>
            <a:pPr lvl="0"/>
            <a:r>
              <a:rPr lang="en-US" dirty="0"/>
              <a:t>Incomplete or late applications will not be considered. </a:t>
            </a:r>
          </a:p>
        </p:txBody>
      </p:sp>
      <p:sp>
        <p:nvSpPr>
          <p:cNvPr id="4" name="Slide Number Placeholder 3">
            <a:extLst>
              <a:ext uri="{FF2B5EF4-FFF2-40B4-BE49-F238E27FC236}">
                <a16:creationId xmlns:a16="http://schemas.microsoft.com/office/drawing/2014/main" id="{602933A1-68C2-4C67-B455-B3DDAF82E523}"/>
              </a:ext>
            </a:extLst>
          </p:cNvPr>
          <p:cNvSpPr>
            <a:spLocks noGrp="1"/>
          </p:cNvSpPr>
          <p:nvPr>
            <p:ph type="sldNum" idx="12"/>
          </p:nvPr>
        </p:nvSpPr>
        <p:spPr>
          <a:xfrm>
            <a:off x="8806248" y="6146519"/>
            <a:ext cx="2743200" cy="365125"/>
          </a:xfrm>
        </p:spPr>
        <p:txBody>
          <a:bodyPr/>
          <a:lstStyle/>
          <a:p>
            <a:pPr marL="0" lvl="0" indent="0" algn="r" rtl="0">
              <a:spcBef>
                <a:spcPts val="0"/>
              </a:spcBef>
              <a:spcAft>
                <a:spcPts val="0"/>
              </a:spcAft>
              <a:buNone/>
            </a:pPr>
            <a:fld id="{00000000-1234-1234-1234-123412341234}" type="slidenum">
              <a:rPr lang="en-US" smtClean="0"/>
              <a:t>26</a:t>
            </a:fld>
            <a:endParaRPr lang="en-US" dirty="0"/>
          </a:p>
        </p:txBody>
      </p:sp>
    </p:spTree>
    <p:extLst>
      <p:ext uri="{BB962C8B-B14F-4D97-AF65-F5344CB8AC3E}">
        <p14:creationId xmlns:p14="http://schemas.microsoft.com/office/powerpoint/2010/main" val="3095162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614CD-7EA4-410A-933C-B5986A635DEA}"/>
              </a:ext>
            </a:extLst>
          </p:cNvPr>
          <p:cNvSpPr>
            <a:spLocks noGrp="1"/>
          </p:cNvSpPr>
          <p:nvPr>
            <p:ph type="title"/>
          </p:nvPr>
        </p:nvSpPr>
        <p:spPr/>
        <p:txBody>
          <a:bodyPr>
            <a:normAutofit fontScale="90000"/>
          </a:bodyPr>
          <a:lstStyle/>
          <a:p>
            <a:r>
              <a:rPr lang="en-US" dirty="0"/>
              <a:t>Minimum Contractor Qualifications (1)</a:t>
            </a:r>
          </a:p>
        </p:txBody>
      </p:sp>
      <p:sp>
        <p:nvSpPr>
          <p:cNvPr id="3" name="Text Placeholder 2">
            <a:extLst>
              <a:ext uri="{FF2B5EF4-FFF2-40B4-BE49-F238E27FC236}">
                <a16:creationId xmlns:a16="http://schemas.microsoft.com/office/drawing/2014/main" id="{4C2769EC-E479-4A57-857F-A7EE9C546D7F}"/>
              </a:ext>
            </a:extLst>
          </p:cNvPr>
          <p:cNvSpPr>
            <a:spLocks noGrp="1"/>
          </p:cNvSpPr>
          <p:nvPr>
            <p:ph type="body" idx="1"/>
          </p:nvPr>
        </p:nvSpPr>
        <p:spPr/>
        <p:txBody>
          <a:bodyPr/>
          <a:lstStyle/>
          <a:p>
            <a:pPr marL="50800" indent="0">
              <a:buNone/>
            </a:pPr>
            <a:r>
              <a:rPr lang="en-US" dirty="0"/>
              <a:t>The Prime Contractor must:</a:t>
            </a:r>
          </a:p>
          <a:p>
            <a:pPr marL="571500" indent="-279400"/>
            <a:r>
              <a:rPr lang="en-US" dirty="0"/>
              <a:t>Have the experience and qualifications to provide oversight to all proposed subcontractors and review and approve work products created by all proposed subcontractors. </a:t>
            </a:r>
          </a:p>
          <a:p>
            <a:pPr marL="571500" indent="-279400"/>
            <a:r>
              <a:rPr lang="en-US" dirty="0"/>
              <a:t>Be a COE with demonstrated abilities and expertise in supporting LEAs in ethnic studies PL, including developing and implementing ethnic studies curriculum and courses. </a:t>
            </a:r>
          </a:p>
        </p:txBody>
      </p:sp>
      <p:sp>
        <p:nvSpPr>
          <p:cNvPr id="4" name="Slide Number Placeholder 3">
            <a:extLst>
              <a:ext uri="{FF2B5EF4-FFF2-40B4-BE49-F238E27FC236}">
                <a16:creationId xmlns:a16="http://schemas.microsoft.com/office/drawing/2014/main" id="{778E8BBE-3CFE-48EF-8787-612C8F5354A5}"/>
              </a:ext>
            </a:extLst>
          </p:cNvPr>
          <p:cNvSpPr>
            <a:spLocks noGrp="1"/>
          </p:cNvSpPr>
          <p:nvPr>
            <p:ph type="sldNum" idx="12"/>
          </p:nvPr>
        </p:nvSpPr>
        <p:spPr>
          <a:xfrm>
            <a:off x="8781535" y="6146519"/>
            <a:ext cx="2743200" cy="365125"/>
          </a:xfrm>
        </p:spPr>
        <p:txBody>
          <a:bodyPr/>
          <a:lstStyle/>
          <a:p>
            <a:pPr marL="0" lvl="0" indent="0" algn="r" rtl="0">
              <a:spcBef>
                <a:spcPts val="0"/>
              </a:spcBef>
              <a:spcAft>
                <a:spcPts val="0"/>
              </a:spcAft>
              <a:buNone/>
            </a:pPr>
            <a:fld id="{00000000-1234-1234-1234-123412341234}" type="slidenum">
              <a:rPr lang="en-US" smtClean="0"/>
              <a:t>27</a:t>
            </a:fld>
            <a:endParaRPr lang="en-US" dirty="0"/>
          </a:p>
        </p:txBody>
      </p:sp>
    </p:spTree>
    <p:extLst>
      <p:ext uri="{BB962C8B-B14F-4D97-AF65-F5344CB8AC3E}">
        <p14:creationId xmlns:p14="http://schemas.microsoft.com/office/powerpoint/2010/main" val="3356412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614CD-7EA4-410A-933C-B5986A635DEA}"/>
              </a:ext>
            </a:extLst>
          </p:cNvPr>
          <p:cNvSpPr>
            <a:spLocks noGrp="1"/>
          </p:cNvSpPr>
          <p:nvPr>
            <p:ph type="title"/>
          </p:nvPr>
        </p:nvSpPr>
        <p:spPr/>
        <p:txBody>
          <a:bodyPr>
            <a:normAutofit/>
          </a:bodyPr>
          <a:lstStyle/>
          <a:p>
            <a:r>
              <a:rPr lang="en-US" sz="4000" dirty="0"/>
              <a:t>Minimum Contractor Qualifications (2)</a:t>
            </a:r>
          </a:p>
        </p:txBody>
      </p:sp>
      <p:sp>
        <p:nvSpPr>
          <p:cNvPr id="3" name="Text Placeholder 2">
            <a:extLst>
              <a:ext uri="{FF2B5EF4-FFF2-40B4-BE49-F238E27FC236}">
                <a16:creationId xmlns:a16="http://schemas.microsoft.com/office/drawing/2014/main" id="{4C2769EC-E479-4A57-857F-A7EE9C546D7F}"/>
              </a:ext>
            </a:extLst>
          </p:cNvPr>
          <p:cNvSpPr>
            <a:spLocks noGrp="1"/>
          </p:cNvSpPr>
          <p:nvPr>
            <p:ph type="body" idx="1"/>
          </p:nvPr>
        </p:nvSpPr>
        <p:spPr/>
        <p:txBody>
          <a:bodyPr/>
          <a:lstStyle/>
          <a:p>
            <a:pPr marL="50800" indent="0">
              <a:buNone/>
            </a:pPr>
            <a:r>
              <a:rPr lang="en-US" dirty="0"/>
              <a:t>The Prime Contractor shall be responsible for:</a:t>
            </a:r>
          </a:p>
          <a:p>
            <a:pPr marL="635000" indent="-292100"/>
            <a:r>
              <a:rPr lang="en-US" dirty="0"/>
              <a:t>The performance of any services provided through funds awarded under this contract by partners, consultants, or other organizations; </a:t>
            </a:r>
          </a:p>
          <a:p>
            <a:pPr marL="635000" indent="-292100"/>
            <a:r>
              <a:rPr lang="en-US" dirty="0"/>
              <a:t>Ensuring that any new instructional materials, including curriculum, developed as a result of this contract, are available as open educational resources; and</a:t>
            </a:r>
          </a:p>
          <a:p>
            <a:pPr marL="635000" indent="-292100"/>
            <a:r>
              <a:rPr lang="en-US" dirty="0"/>
              <a:t>Submitting the required reports to account for the use of contract funds.</a:t>
            </a:r>
          </a:p>
        </p:txBody>
      </p:sp>
      <p:sp>
        <p:nvSpPr>
          <p:cNvPr id="4" name="Slide Number Placeholder 3">
            <a:extLst>
              <a:ext uri="{FF2B5EF4-FFF2-40B4-BE49-F238E27FC236}">
                <a16:creationId xmlns:a16="http://schemas.microsoft.com/office/drawing/2014/main" id="{778E8BBE-3CFE-48EF-8787-612C8F5354A5}"/>
              </a:ext>
            </a:extLst>
          </p:cNvPr>
          <p:cNvSpPr>
            <a:spLocks noGrp="1"/>
          </p:cNvSpPr>
          <p:nvPr>
            <p:ph type="sldNum" idx="12"/>
          </p:nvPr>
        </p:nvSpPr>
        <p:spPr>
          <a:xfrm>
            <a:off x="8781535" y="6127750"/>
            <a:ext cx="2743200" cy="365125"/>
          </a:xfrm>
        </p:spPr>
        <p:txBody>
          <a:bodyPr/>
          <a:lstStyle/>
          <a:p>
            <a:pPr marL="0" lvl="0" indent="0" algn="r" rtl="0">
              <a:spcBef>
                <a:spcPts val="0"/>
              </a:spcBef>
              <a:spcAft>
                <a:spcPts val="0"/>
              </a:spcAft>
              <a:buNone/>
            </a:pPr>
            <a:fld id="{00000000-1234-1234-1234-123412341234}" type="slidenum">
              <a:rPr lang="en-US" smtClean="0"/>
              <a:t>28</a:t>
            </a:fld>
            <a:endParaRPr lang="en-US" dirty="0"/>
          </a:p>
        </p:txBody>
      </p:sp>
    </p:spTree>
    <p:extLst>
      <p:ext uri="{BB962C8B-B14F-4D97-AF65-F5344CB8AC3E}">
        <p14:creationId xmlns:p14="http://schemas.microsoft.com/office/powerpoint/2010/main" val="1215059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614CD-7EA4-410A-933C-B5986A635DEA}"/>
              </a:ext>
            </a:extLst>
          </p:cNvPr>
          <p:cNvSpPr>
            <a:spLocks noGrp="1"/>
          </p:cNvSpPr>
          <p:nvPr>
            <p:ph type="title"/>
          </p:nvPr>
        </p:nvSpPr>
        <p:spPr/>
        <p:txBody>
          <a:bodyPr>
            <a:normAutofit fontScale="90000"/>
          </a:bodyPr>
          <a:lstStyle/>
          <a:p>
            <a:r>
              <a:rPr lang="en-US" dirty="0"/>
              <a:t>Minimum Contractor Qualifications (3)</a:t>
            </a:r>
          </a:p>
        </p:txBody>
      </p:sp>
      <p:sp>
        <p:nvSpPr>
          <p:cNvPr id="3" name="Text Placeholder 2">
            <a:extLst>
              <a:ext uri="{FF2B5EF4-FFF2-40B4-BE49-F238E27FC236}">
                <a16:creationId xmlns:a16="http://schemas.microsoft.com/office/drawing/2014/main" id="{4C2769EC-E479-4A57-857F-A7EE9C546D7F}"/>
              </a:ext>
            </a:extLst>
          </p:cNvPr>
          <p:cNvSpPr>
            <a:spLocks noGrp="1"/>
          </p:cNvSpPr>
          <p:nvPr>
            <p:ph type="body" idx="1"/>
          </p:nvPr>
        </p:nvSpPr>
        <p:spPr/>
        <p:txBody>
          <a:bodyPr/>
          <a:lstStyle/>
          <a:p>
            <a:r>
              <a:rPr lang="en-US" dirty="0"/>
              <a:t>Applicants must have a minimum of two years (within the last five years) of experience in:</a:t>
            </a:r>
          </a:p>
          <a:p>
            <a:pPr lvl="1"/>
            <a:r>
              <a:rPr lang="en-US" sz="2800" dirty="0"/>
              <a:t>Designing and implementing large-scale professional development opportunities; and</a:t>
            </a:r>
          </a:p>
          <a:p>
            <a:pPr lvl="1"/>
            <a:r>
              <a:rPr lang="en-US" sz="2800" dirty="0"/>
              <a:t>Designing and maintaining online platforms to support educators, administrators, and paraprofessionals in public K–12 educational settings.  </a:t>
            </a:r>
          </a:p>
          <a:p>
            <a:r>
              <a:rPr lang="en-US" dirty="0"/>
              <a:t>Applicants’ professional development offerings must be grounded, supported, and validated in current research. </a:t>
            </a:r>
          </a:p>
        </p:txBody>
      </p:sp>
      <p:sp>
        <p:nvSpPr>
          <p:cNvPr id="4" name="Slide Number Placeholder 3">
            <a:extLst>
              <a:ext uri="{FF2B5EF4-FFF2-40B4-BE49-F238E27FC236}">
                <a16:creationId xmlns:a16="http://schemas.microsoft.com/office/drawing/2014/main" id="{778E8BBE-3CFE-48EF-8787-612C8F5354A5}"/>
              </a:ext>
            </a:extLst>
          </p:cNvPr>
          <p:cNvSpPr>
            <a:spLocks noGrp="1"/>
          </p:cNvSpPr>
          <p:nvPr>
            <p:ph type="sldNum" idx="12"/>
          </p:nvPr>
        </p:nvSpPr>
        <p:spPr>
          <a:xfrm>
            <a:off x="8756821" y="6146519"/>
            <a:ext cx="2743200" cy="365125"/>
          </a:xfrm>
        </p:spPr>
        <p:txBody>
          <a:bodyPr/>
          <a:lstStyle/>
          <a:p>
            <a:pPr marL="0" lvl="0" indent="0" algn="r" rtl="0">
              <a:spcBef>
                <a:spcPts val="0"/>
              </a:spcBef>
              <a:spcAft>
                <a:spcPts val="0"/>
              </a:spcAft>
              <a:buNone/>
            </a:pPr>
            <a:fld id="{00000000-1234-1234-1234-123412341234}" type="slidenum">
              <a:rPr lang="en-US" smtClean="0"/>
              <a:t>29</a:t>
            </a:fld>
            <a:endParaRPr lang="en-US" dirty="0"/>
          </a:p>
        </p:txBody>
      </p:sp>
    </p:spTree>
    <p:extLst>
      <p:ext uri="{BB962C8B-B14F-4D97-AF65-F5344CB8AC3E}">
        <p14:creationId xmlns:p14="http://schemas.microsoft.com/office/powerpoint/2010/main" val="2599579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Housekeeping</a:t>
            </a:r>
          </a:p>
        </p:txBody>
      </p:sp>
      <p:sp>
        <p:nvSpPr>
          <p:cNvPr id="3" name="Content Placeholder 2"/>
          <p:cNvSpPr>
            <a:spLocks noGrp="1"/>
          </p:cNvSpPr>
          <p:nvPr>
            <p:ph type="body" idx="1"/>
          </p:nvPr>
        </p:nvSpPr>
        <p:spPr>
          <a:xfrm>
            <a:off x="1354238" y="1775012"/>
            <a:ext cx="9963119" cy="4554070"/>
          </a:xfrm>
        </p:spPr>
        <p:txBody>
          <a:bodyPr vert="horz" lIns="91440" tIns="45720" rIns="91440" bIns="45720" rtlCol="0" anchor="t">
            <a:noAutofit/>
          </a:bodyPr>
          <a:lstStyle/>
          <a:p>
            <a:pPr>
              <a:lnSpc>
                <a:spcPct val="100000"/>
              </a:lnSpc>
              <a:spcBef>
                <a:spcPts val="0"/>
              </a:spcBef>
              <a:spcAft>
                <a:spcPts val="1200"/>
              </a:spcAft>
            </a:pPr>
            <a:r>
              <a:rPr lang="en-US" dirty="0"/>
              <a:t>All webinar participants have been placed on mute.</a:t>
            </a:r>
          </a:p>
          <a:p>
            <a:pPr>
              <a:lnSpc>
                <a:spcPct val="100000"/>
              </a:lnSpc>
              <a:spcBef>
                <a:spcPts val="0"/>
              </a:spcBef>
              <a:spcAft>
                <a:spcPts val="1200"/>
              </a:spcAft>
            </a:pPr>
            <a:r>
              <a:rPr lang="en-US" dirty="0"/>
              <a:t>Please hold questions until the end.</a:t>
            </a:r>
          </a:p>
          <a:p>
            <a:r>
              <a:rPr lang="en-US" dirty="0"/>
              <a:t>The slides will be available on the CDE Ethnic Studies Professional Development (ESPD) Request for Applications (RFA) web page at </a:t>
            </a:r>
            <a:r>
              <a:rPr lang="en-US" u="sng" dirty="0">
                <a:hlinkClick r:id="rId3" tooltip="Ethnic Studies Request for Application"/>
              </a:rPr>
              <a:t>https://www.cde.ca.gov/fg/fo/r12/ethnicstudiespd21rfa.asp</a:t>
            </a:r>
            <a:r>
              <a:rPr lang="en-US" dirty="0">
                <a:solidFill>
                  <a:schemeClr val="tx1"/>
                </a:solidFill>
              </a:rPr>
              <a:t>.</a:t>
            </a:r>
            <a:endParaRPr lang="en-US" dirty="0">
              <a:solidFill>
                <a:schemeClr val="tx1"/>
              </a:solidFill>
              <a:ea typeface="+mn-lt"/>
              <a:cs typeface="+mn-lt"/>
            </a:endParaRPr>
          </a:p>
        </p:txBody>
      </p:sp>
      <p:sp>
        <p:nvSpPr>
          <p:cNvPr id="5" name="Slide Number Placeholder 4"/>
          <p:cNvSpPr>
            <a:spLocks noGrp="1"/>
          </p:cNvSpPr>
          <p:nvPr>
            <p:ph type="sldNum" idx="12"/>
          </p:nvPr>
        </p:nvSpPr>
        <p:spPr>
          <a:xfrm>
            <a:off x="8732098" y="6196307"/>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469BC29B-CD14-4172-9B93-F334EF7BA94E}" type="slidenum">
              <a:rPr kumimoji="0" lang="en-US" sz="1800" b="1"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lang="en-US" sz="1800" b="1"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725339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632B2-120C-44C9-A76B-9BAB900C44EC}"/>
              </a:ext>
            </a:extLst>
          </p:cNvPr>
          <p:cNvSpPr>
            <a:spLocks noGrp="1"/>
          </p:cNvSpPr>
          <p:nvPr>
            <p:ph type="title"/>
          </p:nvPr>
        </p:nvSpPr>
        <p:spPr/>
        <p:txBody>
          <a:bodyPr>
            <a:normAutofit/>
          </a:bodyPr>
          <a:lstStyle/>
          <a:p>
            <a:r>
              <a:rPr lang="en-US" sz="4000" dirty="0"/>
              <a:t>Evaluation Process</a:t>
            </a:r>
          </a:p>
        </p:txBody>
      </p:sp>
      <p:sp>
        <p:nvSpPr>
          <p:cNvPr id="3" name="Text Placeholder 2">
            <a:extLst>
              <a:ext uri="{FF2B5EF4-FFF2-40B4-BE49-F238E27FC236}">
                <a16:creationId xmlns:a16="http://schemas.microsoft.com/office/drawing/2014/main" id="{BF505C2F-5BC7-41A2-918C-E5CE5D4FAEED}"/>
              </a:ext>
            </a:extLst>
          </p:cNvPr>
          <p:cNvSpPr>
            <a:spLocks noGrp="1"/>
          </p:cNvSpPr>
          <p:nvPr>
            <p:ph type="body" idx="1"/>
          </p:nvPr>
        </p:nvSpPr>
        <p:spPr>
          <a:xfrm>
            <a:off x="1354239" y="1449548"/>
            <a:ext cx="9859193" cy="4554070"/>
          </a:xfrm>
        </p:spPr>
        <p:txBody>
          <a:bodyPr/>
          <a:lstStyle/>
          <a:p>
            <a:pPr marL="342900" indent="-342900"/>
            <a:r>
              <a:rPr lang="en-US" dirty="0"/>
              <a:t>A panel of readers selected for their expertise will read, review, and score each eligible application using the scoring rubric. </a:t>
            </a:r>
          </a:p>
          <a:p>
            <a:pPr marL="342900" indent="-342900"/>
            <a:r>
              <a:rPr lang="en-US" dirty="0"/>
              <a:t>Readers will be instructed to read each proposal in its entirety to get an overall impression of the project and whether it makes sense overall. </a:t>
            </a:r>
          </a:p>
          <a:p>
            <a:pPr marL="342900" indent="-342900"/>
            <a:r>
              <a:rPr lang="en-US" dirty="0"/>
              <a:t>Points will be awarded based on completeness and responsiveness of the application to each of the required application components.</a:t>
            </a:r>
          </a:p>
          <a:p>
            <a:pPr marL="342900" indent="-342900"/>
            <a:r>
              <a:rPr lang="en-US" dirty="0">
                <a:ea typeface="+mn-lt"/>
                <a:cs typeface="+mn-lt"/>
              </a:rPr>
              <a:t>Interviews with potential grantees may be conducted.</a:t>
            </a:r>
          </a:p>
        </p:txBody>
      </p:sp>
      <p:sp>
        <p:nvSpPr>
          <p:cNvPr id="4" name="Slide Number Placeholder 3">
            <a:extLst>
              <a:ext uri="{FF2B5EF4-FFF2-40B4-BE49-F238E27FC236}">
                <a16:creationId xmlns:a16="http://schemas.microsoft.com/office/drawing/2014/main" id="{434113F4-5309-404F-9810-932064A27101}"/>
              </a:ext>
            </a:extLst>
          </p:cNvPr>
          <p:cNvSpPr>
            <a:spLocks noGrp="1"/>
          </p:cNvSpPr>
          <p:nvPr>
            <p:ph type="sldNum" idx="12"/>
          </p:nvPr>
        </p:nvSpPr>
        <p:spPr>
          <a:xfrm>
            <a:off x="8830962" y="6127750"/>
            <a:ext cx="2743200" cy="365125"/>
          </a:xfrm>
        </p:spPr>
        <p:txBody>
          <a:bodyPr/>
          <a:lstStyle/>
          <a:p>
            <a:pPr marL="0" lvl="0" indent="0" algn="r" rtl="0">
              <a:spcBef>
                <a:spcPts val="0"/>
              </a:spcBef>
              <a:spcAft>
                <a:spcPts val="0"/>
              </a:spcAft>
              <a:buNone/>
            </a:pPr>
            <a:fld id="{00000000-1234-1234-1234-123412341234}" type="slidenum">
              <a:rPr lang="en-US" smtClean="0"/>
              <a:t>30</a:t>
            </a:fld>
            <a:endParaRPr lang="en-US"/>
          </a:p>
        </p:txBody>
      </p:sp>
    </p:spTree>
    <p:extLst>
      <p:ext uri="{BB962C8B-B14F-4D97-AF65-F5344CB8AC3E}">
        <p14:creationId xmlns:p14="http://schemas.microsoft.com/office/powerpoint/2010/main" val="3482254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0D25C-F0F7-47EF-8508-C6E996D0BC1C}"/>
              </a:ext>
            </a:extLst>
          </p:cNvPr>
          <p:cNvSpPr>
            <a:spLocks noGrp="1"/>
          </p:cNvSpPr>
          <p:nvPr>
            <p:ph type="title"/>
          </p:nvPr>
        </p:nvSpPr>
        <p:spPr>
          <a:xfrm>
            <a:off x="831850" y="1709738"/>
            <a:ext cx="10515600" cy="2114117"/>
          </a:xfrm>
        </p:spPr>
        <p:txBody>
          <a:bodyPr/>
          <a:lstStyle/>
          <a:p>
            <a:r>
              <a:rPr lang="en-US" dirty="0"/>
              <a:t>The Application</a:t>
            </a:r>
          </a:p>
        </p:txBody>
      </p:sp>
      <p:sp>
        <p:nvSpPr>
          <p:cNvPr id="4" name="Slide Number Placeholder 3">
            <a:extLst>
              <a:ext uri="{FF2B5EF4-FFF2-40B4-BE49-F238E27FC236}">
                <a16:creationId xmlns:a16="http://schemas.microsoft.com/office/drawing/2014/main" id="{16043F2F-6F60-446C-BF3D-98178D7CB174}"/>
              </a:ext>
            </a:extLst>
          </p:cNvPr>
          <p:cNvSpPr>
            <a:spLocks noGrp="1"/>
          </p:cNvSpPr>
          <p:nvPr>
            <p:ph type="sldNum" idx="12"/>
          </p:nvPr>
        </p:nvSpPr>
        <p:spPr>
          <a:xfrm>
            <a:off x="8830962" y="6146886"/>
            <a:ext cx="2743200" cy="365125"/>
          </a:xfrm>
        </p:spPr>
        <p:txBody>
          <a:bodyPr/>
          <a:lstStyle/>
          <a:p>
            <a:pPr marL="0" lvl="0" indent="0" algn="r" rtl="0">
              <a:spcBef>
                <a:spcPts val="0"/>
              </a:spcBef>
              <a:spcAft>
                <a:spcPts val="0"/>
              </a:spcAft>
              <a:buNone/>
            </a:pPr>
            <a:fld id="{00000000-1234-1234-1234-123412341234}" type="slidenum">
              <a:rPr lang="en-US" smtClean="0"/>
              <a:t>31</a:t>
            </a:fld>
            <a:endParaRPr lang="en-US" dirty="0"/>
          </a:p>
        </p:txBody>
      </p:sp>
    </p:spTree>
    <p:extLst>
      <p:ext uri="{BB962C8B-B14F-4D97-AF65-F5344CB8AC3E}">
        <p14:creationId xmlns:p14="http://schemas.microsoft.com/office/powerpoint/2010/main" val="1715271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F9EDD-16C6-49F6-9222-F58C255400F6}"/>
              </a:ext>
            </a:extLst>
          </p:cNvPr>
          <p:cNvSpPr>
            <a:spLocks noGrp="1"/>
          </p:cNvSpPr>
          <p:nvPr>
            <p:ph type="title"/>
          </p:nvPr>
        </p:nvSpPr>
        <p:spPr>
          <a:xfrm>
            <a:off x="1354239" y="365126"/>
            <a:ext cx="9479666" cy="828676"/>
          </a:xfrm>
        </p:spPr>
        <p:txBody>
          <a:bodyPr>
            <a:normAutofit/>
          </a:bodyPr>
          <a:lstStyle/>
          <a:p>
            <a:r>
              <a:rPr lang="en-US" sz="4000" dirty="0"/>
              <a:t>Application Timeline</a:t>
            </a:r>
          </a:p>
        </p:txBody>
      </p:sp>
      <p:graphicFrame>
        <p:nvGraphicFramePr>
          <p:cNvPr id="5" name="Table 4">
            <a:extLst>
              <a:ext uri="{FF2B5EF4-FFF2-40B4-BE49-F238E27FC236}">
                <a16:creationId xmlns:a16="http://schemas.microsoft.com/office/drawing/2014/main" id="{0FBE72B8-493B-4E35-85C3-1AE698C02FC0}"/>
              </a:ext>
            </a:extLst>
          </p:cNvPr>
          <p:cNvGraphicFramePr>
            <a:graphicFrameLocks noGrp="1"/>
          </p:cNvGraphicFramePr>
          <p:nvPr>
            <p:extLst>
              <p:ext uri="{D42A27DB-BD31-4B8C-83A1-F6EECF244321}">
                <p14:modId xmlns:p14="http://schemas.microsoft.com/office/powerpoint/2010/main" val="2035168050"/>
              </p:ext>
            </p:extLst>
          </p:nvPr>
        </p:nvGraphicFramePr>
        <p:xfrm>
          <a:off x="1354239" y="1236545"/>
          <a:ext cx="9671594" cy="3839331"/>
        </p:xfrm>
        <a:graphic>
          <a:graphicData uri="http://schemas.openxmlformats.org/drawingml/2006/table">
            <a:tbl>
              <a:tblPr firstRow="1" bandRow="1">
                <a:tableStyleId>{5C22544A-7EE6-4342-B048-85BDC9FD1C3A}</a:tableStyleId>
              </a:tblPr>
              <a:tblGrid>
                <a:gridCol w="4835797">
                  <a:extLst>
                    <a:ext uri="{9D8B030D-6E8A-4147-A177-3AD203B41FA5}">
                      <a16:colId xmlns:a16="http://schemas.microsoft.com/office/drawing/2014/main" val="4170975515"/>
                    </a:ext>
                  </a:extLst>
                </a:gridCol>
                <a:gridCol w="4835797">
                  <a:extLst>
                    <a:ext uri="{9D8B030D-6E8A-4147-A177-3AD203B41FA5}">
                      <a16:colId xmlns:a16="http://schemas.microsoft.com/office/drawing/2014/main" val="3376903593"/>
                    </a:ext>
                  </a:extLst>
                </a:gridCol>
              </a:tblGrid>
              <a:tr h="492222">
                <a:tc>
                  <a:txBody>
                    <a:bodyPr/>
                    <a:lstStyle/>
                    <a:p>
                      <a:r>
                        <a:rPr lang="en-US" sz="2400" dirty="0">
                          <a:latin typeface="Arial" panose="020B0604020202020204" pitchFamily="34" charset="0"/>
                          <a:cs typeface="Arial" panose="020B0604020202020204" pitchFamily="34" charset="0"/>
                        </a:rPr>
                        <a:t>Activity</a:t>
                      </a:r>
                    </a:p>
                  </a:txBody>
                  <a:tcPr/>
                </a:tc>
                <a:tc>
                  <a:txBody>
                    <a:bodyPr/>
                    <a:lstStyle/>
                    <a:p>
                      <a:r>
                        <a:rPr lang="en-US" sz="2400" dirty="0">
                          <a:latin typeface="Arial" panose="020B0604020202020204" pitchFamily="34" charset="0"/>
                          <a:cs typeface="Arial" panose="020B0604020202020204" pitchFamily="34" charset="0"/>
                        </a:rPr>
                        <a:t>Date</a:t>
                      </a:r>
                    </a:p>
                  </a:txBody>
                  <a:tcPr/>
                </a:tc>
                <a:extLst>
                  <a:ext uri="{0D108BD9-81ED-4DB2-BD59-A6C34878D82A}">
                    <a16:rowId xmlns:a16="http://schemas.microsoft.com/office/drawing/2014/main" val="1179633596"/>
                  </a:ext>
                </a:extLst>
              </a:tr>
              <a:tr h="492222">
                <a:tc>
                  <a:txBody>
                    <a:bodyPr/>
                    <a:lstStyle/>
                    <a:p>
                      <a:r>
                        <a:rPr lang="en-US" sz="2400" dirty="0">
                          <a:latin typeface="Arial" panose="020B0604020202020204" pitchFamily="34" charset="0"/>
                          <a:cs typeface="Arial" panose="020B0604020202020204" pitchFamily="34" charset="0"/>
                        </a:rPr>
                        <a:t>Intent to Apply Due</a:t>
                      </a:r>
                    </a:p>
                  </a:txBody>
                  <a:tcPr/>
                </a:tc>
                <a:tc>
                  <a:txBody>
                    <a:bodyPr/>
                    <a:lstStyle/>
                    <a:p>
                      <a:r>
                        <a:rPr lang="en-US" sz="2400" dirty="0">
                          <a:latin typeface="Arial" panose="020B0604020202020204" pitchFamily="34" charset="0"/>
                          <a:cs typeface="Arial" panose="020B0604020202020204" pitchFamily="34" charset="0"/>
                        </a:rPr>
                        <a:t>January 12, 2022, before 4 p.m.</a:t>
                      </a:r>
                    </a:p>
                  </a:txBody>
                  <a:tcPr/>
                </a:tc>
                <a:extLst>
                  <a:ext uri="{0D108BD9-81ED-4DB2-BD59-A6C34878D82A}">
                    <a16:rowId xmlns:a16="http://schemas.microsoft.com/office/drawing/2014/main" val="1683430531"/>
                  </a:ext>
                </a:extLst>
              </a:tr>
              <a:tr h="492222">
                <a:tc>
                  <a:txBody>
                    <a:bodyPr/>
                    <a:lstStyle/>
                    <a:p>
                      <a:r>
                        <a:rPr lang="en-US" sz="2400" dirty="0">
                          <a:latin typeface="Arial" panose="020B0604020202020204" pitchFamily="34" charset="0"/>
                          <a:cs typeface="Arial" panose="020B0604020202020204" pitchFamily="34" charset="0"/>
                        </a:rPr>
                        <a:t>RFA Applications Due</a:t>
                      </a:r>
                    </a:p>
                  </a:txBody>
                  <a:tcPr/>
                </a:tc>
                <a:tc>
                  <a:txBody>
                    <a:bodyPr/>
                    <a:lstStyle/>
                    <a:p>
                      <a:r>
                        <a:rPr lang="en-US" sz="2400" dirty="0">
                          <a:latin typeface="Arial" panose="020B0604020202020204" pitchFamily="34" charset="0"/>
                          <a:cs typeface="Arial" panose="020B0604020202020204" pitchFamily="34" charset="0"/>
                        </a:rPr>
                        <a:t>February 7, 2022, before 4 p.m.</a:t>
                      </a:r>
                    </a:p>
                  </a:txBody>
                  <a:tcPr/>
                </a:tc>
                <a:extLst>
                  <a:ext uri="{0D108BD9-81ED-4DB2-BD59-A6C34878D82A}">
                    <a16:rowId xmlns:a16="http://schemas.microsoft.com/office/drawing/2014/main" val="2665736510"/>
                  </a:ext>
                </a:extLst>
              </a:tr>
              <a:tr h="492222">
                <a:tc>
                  <a:txBody>
                    <a:bodyPr/>
                    <a:lstStyle/>
                    <a:p>
                      <a:r>
                        <a:rPr lang="en-US" sz="2400" dirty="0">
                          <a:latin typeface="Arial" panose="020B0604020202020204" pitchFamily="34" charset="0"/>
                          <a:cs typeface="Arial" panose="020B0604020202020204" pitchFamily="34" charset="0"/>
                        </a:rPr>
                        <a:t>Intent to Award Posted</a:t>
                      </a:r>
                    </a:p>
                  </a:txBody>
                  <a:tcPr/>
                </a:tc>
                <a:tc>
                  <a:txBody>
                    <a:bodyPr/>
                    <a:lstStyle/>
                    <a:p>
                      <a:r>
                        <a:rPr lang="en-US" sz="2400" dirty="0">
                          <a:latin typeface="Arial" panose="020B0604020202020204" pitchFamily="34" charset="0"/>
                          <a:cs typeface="Arial" panose="020B0604020202020204" pitchFamily="34" charset="0"/>
                        </a:rPr>
                        <a:t>March 7, 2022</a:t>
                      </a:r>
                    </a:p>
                  </a:txBody>
                  <a:tcPr/>
                </a:tc>
                <a:extLst>
                  <a:ext uri="{0D108BD9-81ED-4DB2-BD59-A6C34878D82A}">
                    <a16:rowId xmlns:a16="http://schemas.microsoft.com/office/drawing/2014/main" val="503887410"/>
                  </a:ext>
                </a:extLst>
              </a:tr>
              <a:tr h="885999">
                <a:tc>
                  <a:txBody>
                    <a:bodyPr/>
                    <a:lstStyle/>
                    <a:p>
                      <a:r>
                        <a:rPr lang="en-US" sz="2400" dirty="0">
                          <a:latin typeface="Arial" panose="020B0604020202020204" pitchFamily="34" charset="0"/>
                          <a:cs typeface="Arial" panose="020B0604020202020204" pitchFamily="34" charset="0"/>
                        </a:rPr>
                        <a:t>Last Day for Appeals to be Received by the CDE</a:t>
                      </a:r>
                    </a:p>
                  </a:txBody>
                  <a:tcPr/>
                </a:tc>
                <a:tc>
                  <a:txBody>
                    <a:bodyPr/>
                    <a:lstStyle/>
                    <a:p>
                      <a:r>
                        <a:rPr lang="en-US" sz="2400" dirty="0">
                          <a:latin typeface="Arial" panose="020B0604020202020204" pitchFamily="34" charset="0"/>
                          <a:cs typeface="Arial" panose="020B0604020202020204" pitchFamily="34" charset="0"/>
                        </a:rPr>
                        <a:t>March 14, 2022, before 4 p.m.</a:t>
                      </a:r>
                    </a:p>
                  </a:txBody>
                  <a:tcPr/>
                </a:tc>
                <a:extLst>
                  <a:ext uri="{0D108BD9-81ED-4DB2-BD59-A6C34878D82A}">
                    <a16:rowId xmlns:a16="http://schemas.microsoft.com/office/drawing/2014/main" val="1808641618"/>
                  </a:ext>
                </a:extLst>
              </a:tr>
              <a:tr h="492222">
                <a:tc>
                  <a:txBody>
                    <a:bodyPr/>
                    <a:lstStyle/>
                    <a:p>
                      <a:r>
                        <a:rPr lang="en-US" sz="2400" dirty="0">
                          <a:latin typeface="Arial" panose="020B0604020202020204" pitchFamily="34" charset="0"/>
                          <a:cs typeface="Arial" panose="020B0604020202020204" pitchFamily="34" charset="0"/>
                        </a:rPr>
                        <a:t>Final Awards Posted</a:t>
                      </a:r>
                    </a:p>
                  </a:txBody>
                  <a:tcPr/>
                </a:tc>
                <a:tc>
                  <a:txBody>
                    <a:bodyPr/>
                    <a:lstStyle/>
                    <a:p>
                      <a:r>
                        <a:rPr lang="en-US" sz="2400" dirty="0">
                          <a:latin typeface="Arial" panose="020B0604020202020204" pitchFamily="34" charset="0"/>
                          <a:cs typeface="Arial" panose="020B0604020202020204" pitchFamily="34" charset="0"/>
                        </a:rPr>
                        <a:t>March 18, 2022</a:t>
                      </a:r>
                    </a:p>
                  </a:txBody>
                  <a:tcPr/>
                </a:tc>
                <a:extLst>
                  <a:ext uri="{0D108BD9-81ED-4DB2-BD59-A6C34878D82A}">
                    <a16:rowId xmlns:a16="http://schemas.microsoft.com/office/drawing/2014/main" val="74190544"/>
                  </a:ext>
                </a:extLst>
              </a:tr>
              <a:tr h="492222">
                <a:tc>
                  <a:txBody>
                    <a:bodyPr/>
                    <a:lstStyle/>
                    <a:p>
                      <a:r>
                        <a:rPr lang="en-US" sz="2400" dirty="0">
                          <a:latin typeface="Arial" panose="020B0604020202020204" pitchFamily="34" charset="0"/>
                          <a:cs typeface="Arial" panose="020B0604020202020204" pitchFamily="34" charset="0"/>
                        </a:rPr>
                        <a:t>Contract Start Date</a:t>
                      </a:r>
                    </a:p>
                  </a:txBody>
                  <a:tcPr/>
                </a:tc>
                <a:tc>
                  <a:txBody>
                    <a:bodyPr/>
                    <a:lstStyle/>
                    <a:p>
                      <a:r>
                        <a:rPr lang="en-US" sz="2400" dirty="0">
                          <a:latin typeface="Arial" panose="020B0604020202020204" pitchFamily="34" charset="0"/>
                          <a:cs typeface="Arial" panose="020B0604020202020204" pitchFamily="34" charset="0"/>
                        </a:rPr>
                        <a:t>July 1, 2022</a:t>
                      </a:r>
                    </a:p>
                  </a:txBody>
                  <a:tcPr/>
                </a:tc>
                <a:extLst>
                  <a:ext uri="{0D108BD9-81ED-4DB2-BD59-A6C34878D82A}">
                    <a16:rowId xmlns:a16="http://schemas.microsoft.com/office/drawing/2014/main" val="3958217758"/>
                  </a:ext>
                </a:extLst>
              </a:tr>
            </a:tbl>
          </a:graphicData>
        </a:graphic>
      </p:graphicFrame>
      <p:sp>
        <p:nvSpPr>
          <p:cNvPr id="3" name="TextBox 2">
            <a:extLst>
              <a:ext uri="{FF2B5EF4-FFF2-40B4-BE49-F238E27FC236}">
                <a16:creationId xmlns:a16="http://schemas.microsoft.com/office/drawing/2014/main" id="{101E552C-95FF-4679-85FD-466A130DE7A2}"/>
              </a:ext>
            </a:extLst>
          </p:cNvPr>
          <p:cNvSpPr txBox="1"/>
          <p:nvPr/>
        </p:nvSpPr>
        <p:spPr>
          <a:xfrm>
            <a:off x="1496291" y="5249803"/>
            <a:ext cx="9529542" cy="1292662"/>
          </a:xfrm>
          <a:prstGeom prst="rect">
            <a:avLst/>
          </a:prstGeom>
          <a:noFill/>
        </p:spPr>
        <p:txBody>
          <a:bodyPr wrap="square" rtlCol="0">
            <a:spAutoFit/>
          </a:bodyPr>
          <a:lstStyle/>
          <a:p>
            <a:r>
              <a:rPr lang="en-US" sz="2600" dirty="0">
                <a:latin typeface="Arial" panose="020B0604020202020204" pitchFamily="34" charset="0"/>
                <a:cs typeface="Arial" panose="020B0604020202020204" pitchFamily="34" charset="0"/>
              </a:rPr>
              <a:t>The contract start date is dependent upon contract approval by the Department of General Services (DGS). Work may not begin on the contract until DGS approval is secured.</a:t>
            </a:r>
          </a:p>
        </p:txBody>
      </p:sp>
      <p:sp>
        <p:nvSpPr>
          <p:cNvPr id="4" name="Slide Number Placeholder 3">
            <a:extLst>
              <a:ext uri="{FF2B5EF4-FFF2-40B4-BE49-F238E27FC236}">
                <a16:creationId xmlns:a16="http://schemas.microsoft.com/office/drawing/2014/main" id="{C3C581CB-3614-422A-9D04-869FFA52D831}"/>
              </a:ext>
            </a:extLst>
          </p:cNvPr>
          <p:cNvSpPr>
            <a:spLocks noGrp="1"/>
          </p:cNvSpPr>
          <p:nvPr>
            <p:ph type="sldNum" idx="12"/>
          </p:nvPr>
        </p:nvSpPr>
        <p:spPr>
          <a:xfrm>
            <a:off x="8830962" y="6121133"/>
            <a:ext cx="2743200" cy="365125"/>
          </a:xfrm>
        </p:spPr>
        <p:txBody>
          <a:bodyPr/>
          <a:lstStyle/>
          <a:p>
            <a:pPr marL="0" lvl="0" indent="0" algn="r" rtl="0">
              <a:spcBef>
                <a:spcPts val="0"/>
              </a:spcBef>
              <a:spcAft>
                <a:spcPts val="0"/>
              </a:spcAft>
              <a:buNone/>
            </a:pPr>
            <a:fld id="{00000000-1234-1234-1234-123412341234}" type="slidenum">
              <a:rPr lang="en-US" smtClean="0"/>
              <a:t>32</a:t>
            </a:fld>
            <a:endParaRPr lang="en-US"/>
          </a:p>
        </p:txBody>
      </p:sp>
    </p:spTree>
    <p:extLst>
      <p:ext uri="{BB962C8B-B14F-4D97-AF65-F5344CB8AC3E}">
        <p14:creationId xmlns:p14="http://schemas.microsoft.com/office/powerpoint/2010/main" val="1699953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CFBA8-A8D7-4CF8-8C73-8F45A5D3CECB}"/>
              </a:ext>
            </a:extLst>
          </p:cNvPr>
          <p:cNvSpPr>
            <a:spLocks noGrp="1"/>
          </p:cNvSpPr>
          <p:nvPr>
            <p:ph type="title"/>
          </p:nvPr>
        </p:nvSpPr>
        <p:spPr>
          <a:xfrm>
            <a:off x="1354239" y="365125"/>
            <a:ext cx="9479666" cy="561729"/>
          </a:xfrm>
        </p:spPr>
        <p:txBody>
          <a:bodyPr>
            <a:noAutofit/>
          </a:bodyPr>
          <a:lstStyle/>
          <a:p>
            <a:r>
              <a:rPr lang="en-US" sz="4000" dirty="0"/>
              <a:t>Scoring Rubric (1)</a:t>
            </a:r>
          </a:p>
        </p:txBody>
      </p:sp>
      <p:sp>
        <p:nvSpPr>
          <p:cNvPr id="3" name="Text Placeholder 2">
            <a:extLst>
              <a:ext uri="{FF2B5EF4-FFF2-40B4-BE49-F238E27FC236}">
                <a16:creationId xmlns:a16="http://schemas.microsoft.com/office/drawing/2014/main" id="{B3C24441-C19A-41EC-92B1-ABD516B475A4}"/>
              </a:ext>
            </a:extLst>
          </p:cNvPr>
          <p:cNvSpPr>
            <a:spLocks noGrp="1"/>
          </p:cNvSpPr>
          <p:nvPr>
            <p:ph type="body" idx="1"/>
          </p:nvPr>
        </p:nvSpPr>
        <p:spPr>
          <a:xfrm>
            <a:off x="1354237" y="1117600"/>
            <a:ext cx="9859193" cy="924113"/>
          </a:xfrm>
        </p:spPr>
        <p:txBody>
          <a:bodyPr/>
          <a:lstStyle/>
          <a:p>
            <a:pPr marL="50800" indent="0">
              <a:buNone/>
            </a:pPr>
            <a:r>
              <a:rPr lang="en-US" sz="2400" dirty="0"/>
              <a:t>Task 2: Collaboration Committee, PL, and CoP Activities</a:t>
            </a:r>
          </a:p>
        </p:txBody>
      </p:sp>
      <p:graphicFrame>
        <p:nvGraphicFramePr>
          <p:cNvPr id="5" name="Table 4">
            <a:extLst>
              <a:ext uri="{FF2B5EF4-FFF2-40B4-BE49-F238E27FC236}">
                <a16:creationId xmlns:a16="http://schemas.microsoft.com/office/drawing/2014/main" id="{6EDC9A35-BFD5-4B68-8502-D30D944D1D2A}"/>
              </a:ext>
            </a:extLst>
          </p:cNvPr>
          <p:cNvGraphicFramePr>
            <a:graphicFrameLocks noGrp="1"/>
          </p:cNvGraphicFramePr>
          <p:nvPr>
            <p:extLst>
              <p:ext uri="{D42A27DB-BD31-4B8C-83A1-F6EECF244321}">
                <p14:modId xmlns:p14="http://schemas.microsoft.com/office/powerpoint/2010/main" val="1899138829"/>
              </p:ext>
            </p:extLst>
          </p:nvPr>
        </p:nvGraphicFramePr>
        <p:xfrm>
          <a:off x="1515104" y="1824737"/>
          <a:ext cx="9859194" cy="4389120"/>
        </p:xfrm>
        <a:graphic>
          <a:graphicData uri="http://schemas.openxmlformats.org/drawingml/2006/table">
            <a:tbl>
              <a:tblPr firstRow="1" firstCol="1" bandRow="1">
                <a:tableStyleId>{5C22544A-7EE6-4342-B048-85BDC9FD1C3A}</a:tableStyleId>
              </a:tblPr>
              <a:tblGrid>
                <a:gridCol w="2288278">
                  <a:extLst>
                    <a:ext uri="{9D8B030D-6E8A-4147-A177-3AD203B41FA5}">
                      <a16:colId xmlns:a16="http://schemas.microsoft.com/office/drawing/2014/main" val="3240089647"/>
                    </a:ext>
                  </a:extLst>
                </a:gridCol>
                <a:gridCol w="1892729">
                  <a:extLst>
                    <a:ext uri="{9D8B030D-6E8A-4147-A177-3AD203B41FA5}">
                      <a16:colId xmlns:a16="http://schemas.microsoft.com/office/drawing/2014/main" val="1977161997"/>
                    </a:ext>
                  </a:extLst>
                </a:gridCol>
                <a:gridCol w="1892729">
                  <a:extLst>
                    <a:ext uri="{9D8B030D-6E8A-4147-A177-3AD203B41FA5}">
                      <a16:colId xmlns:a16="http://schemas.microsoft.com/office/drawing/2014/main" val="1002860808"/>
                    </a:ext>
                  </a:extLst>
                </a:gridCol>
                <a:gridCol w="1892729">
                  <a:extLst>
                    <a:ext uri="{9D8B030D-6E8A-4147-A177-3AD203B41FA5}">
                      <a16:colId xmlns:a16="http://schemas.microsoft.com/office/drawing/2014/main" val="2017950638"/>
                    </a:ext>
                  </a:extLst>
                </a:gridCol>
                <a:gridCol w="1892729">
                  <a:extLst>
                    <a:ext uri="{9D8B030D-6E8A-4147-A177-3AD203B41FA5}">
                      <a16:colId xmlns:a16="http://schemas.microsoft.com/office/drawing/2014/main" val="3513509754"/>
                    </a:ext>
                  </a:extLst>
                </a:gridCol>
              </a:tblGrid>
              <a:tr h="3393526">
                <a:tc>
                  <a:txBody>
                    <a:bodyPr/>
                    <a:lstStyle/>
                    <a:p>
                      <a:pPr marL="0" marR="0">
                        <a:spcBef>
                          <a:spcPts val="1200"/>
                        </a:spcBef>
                        <a:spcAft>
                          <a:spcPts val="1200"/>
                        </a:spcAft>
                      </a:pPr>
                      <a:r>
                        <a:rPr lang="en-US" sz="2400" b="0" dirty="0">
                          <a:solidFill>
                            <a:schemeClr val="tx1"/>
                          </a:solidFill>
                          <a:effectLst/>
                          <a:latin typeface="Arial" panose="020B0604020202020204" pitchFamily="34" charset="0"/>
                          <a:cs typeface="Arial" panose="020B0604020202020204" pitchFamily="34" charset="0"/>
                        </a:rPr>
                        <a:t>Clearly and convincingly describes how the applicant will provide planning and logistical support for regional CoPs conducted throughout the school year. </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1440"/>
                        </a:spcBef>
                        <a:spcAft>
                          <a:spcPts val="0"/>
                        </a:spcAft>
                      </a:pPr>
                      <a:r>
                        <a:rPr lang="en-US" sz="2400" b="0" dirty="0">
                          <a:solidFill>
                            <a:schemeClr val="tx1"/>
                          </a:solidFill>
                          <a:effectLst/>
                          <a:latin typeface="Arial" panose="020B0604020202020204" pitchFamily="34" charset="0"/>
                          <a:cs typeface="Arial" panose="020B0604020202020204" pitchFamily="34" charset="0"/>
                        </a:rPr>
                        <a:t>0</a:t>
                      </a:r>
                    </a:p>
                    <a:p>
                      <a:pPr marL="0" marR="0" algn="ctr">
                        <a:spcBef>
                          <a:spcPts val="1440"/>
                        </a:spcBef>
                        <a:spcAft>
                          <a:spcPts val="0"/>
                        </a:spcAft>
                      </a:pPr>
                      <a:r>
                        <a:rPr lang="en-US" sz="2400" b="0" dirty="0">
                          <a:solidFill>
                            <a:schemeClr val="tx1"/>
                          </a:solidFill>
                          <a:effectLst/>
                          <a:latin typeface="Arial" panose="020B0604020202020204" pitchFamily="34" charset="0"/>
                          <a:cs typeface="Arial" panose="020B0604020202020204" pitchFamily="34" charset="0"/>
                        </a:rPr>
                        <a:t>Requirement Not Addressed</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1440"/>
                        </a:spcBef>
                        <a:spcAft>
                          <a:spcPts val="0"/>
                        </a:spcAft>
                      </a:pPr>
                      <a:r>
                        <a:rPr lang="en-US" sz="2400" b="0" dirty="0">
                          <a:solidFill>
                            <a:schemeClr val="tx1"/>
                          </a:solidFill>
                          <a:effectLst/>
                          <a:latin typeface="Arial" panose="020B0604020202020204" pitchFamily="34" charset="0"/>
                          <a:cs typeface="Arial" panose="020B0604020202020204" pitchFamily="34" charset="0"/>
                        </a:rPr>
                        <a:t>1</a:t>
                      </a:r>
                    </a:p>
                    <a:p>
                      <a:pPr marL="0" marR="0" algn="ctr">
                        <a:spcBef>
                          <a:spcPts val="1440"/>
                        </a:spcBef>
                        <a:spcAft>
                          <a:spcPts val="0"/>
                        </a:spcAft>
                      </a:pPr>
                      <a:r>
                        <a:rPr lang="en-US" sz="2400" b="0" dirty="0">
                          <a:solidFill>
                            <a:schemeClr val="tx1"/>
                          </a:solidFill>
                          <a:effectLst/>
                          <a:latin typeface="Arial" panose="020B0604020202020204" pitchFamily="34" charset="0"/>
                          <a:cs typeface="Arial" panose="020B0604020202020204" pitchFamily="34" charset="0"/>
                        </a:rPr>
                        <a:t>Requirement Partially Addressed</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1440"/>
                        </a:spcBef>
                        <a:spcAft>
                          <a:spcPts val="0"/>
                        </a:spcAft>
                      </a:pPr>
                      <a:r>
                        <a:rPr lang="en-US" sz="2400" b="0" dirty="0">
                          <a:solidFill>
                            <a:schemeClr val="tx1"/>
                          </a:solidFill>
                          <a:effectLst/>
                          <a:latin typeface="Arial" panose="020B0604020202020204" pitchFamily="34" charset="0"/>
                          <a:cs typeface="Arial" panose="020B0604020202020204" pitchFamily="34" charset="0"/>
                        </a:rPr>
                        <a:t>2</a:t>
                      </a:r>
                    </a:p>
                    <a:p>
                      <a:pPr marL="0" marR="0" algn="ctr">
                        <a:spcBef>
                          <a:spcPts val="1440"/>
                        </a:spcBef>
                        <a:spcAft>
                          <a:spcPts val="0"/>
                        </a:spcAft>
                      </a:pPr>
                      <a:r>
                        <a:rPr lang="en-US" sz="2400" b="0" dirty="0">
                          <a:solidFill>
                            <a:schemeClr val="tx1"/>
                          </a:solidFill>
                          <a:effectLst/>
                          <a:latin typeface="Arial" panose="020B0604020202020204" pitchFamily="34" charset="0"/>
                          <a:cs typeface="Arial" panose="020B0604020202020204" pitchFamily="34" charset="0"/>
                        </a:rPr>
                        <a:t>Requirement Met</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1440"/>
                        </a:spcBef>
                        <a:spcAft>
                          <a:spcPts val="0"/>
                        </a:spcAft>
                      </a:pPr>
                      <a:r>
                        <a:rPr lang="en-US" sz="2400" b="0" dirty="0">
                          <a:solidFill>
                            <a:schemeClr val="tx1"/>
                          </a:solidFill>
                          <a:effectLst/>
                          <a:latin typeface="Arial" panose="020B0604020202020204" pitchFamily="34" charset="0"/>
                          <a:cs typeface="Arial" panose="020B0604020202020204" pitchFamily="34" charset="0"/>
                        </a:rPr>
                        <a:t>3</a:t>
                      </a:r>
                    </a:p>
                    <a:p>
                      <a:pPr marL="0" marR="0" algn="ctr">
                        <a:spcBef>
                          <a:spcPts val="1440"/>
                        </a:spcBef>
                        <a:spcAft>
                          <a:spcPts val="0"/>
                        </a:spcAft>
                      </a:pPr>
                      <a:r>
                        <a:rPr lang="en-US" sz="2400" b="0" dirty="0">
                          <a:solidFill>
                            <a:schemeClr val="tx1"/>
                          </a:solidFill>
                          <a:effectLst/>
                          <a:latin typeface="Arial" panose="020B0604020202020204" pitchFamily="34" charset="0"/>
                          <a:cs typeface="Arial" panose="020B0604020202020204" pitchFamily="34" charset="0"/>
                        </a:rPr>
                        <a:t>Requirement Exceeded</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258101"/>
                  </a:ext>
                </a:extLst>
              </a:tr>
            </a:tbl>
          </a:graphicData>
        </a:graphic>
      </p:graphicFrame>
      <p:sp>
        <p:nvSpPr>
          <p:cNvPr id="4" name="Slide Number Placeholder 3">
            <a:extLst>
              <a:ext uri="{FF2B5EF4-FFF2-40B4-BE49-F238E27FC236}">
                <a16:creationId xmlns:a16="http://schemas.microsoft.com/office/drawing/2014/main" id="{6E6ACCF3-9C2D-4B6D-8CBD-59D6F22906EF}"/>
              </a:ext>
            </a:extLst>
          </p:cNvPr>
          <p:cNvSpPr>
            <a:spLocks noGrp="1"/>
          </p:cNvSpPr>
          <p:nvPr>
            <p:ph type="sldNum" idx="12"/>
          </p:nvPr>
        </p:nvSpPr>
        <p:spPr>
          <a:xfrm>
            <a:off x="8791965" y="6213857"/>
            <a:ext cx="2743200" cy="365125"/>
          </a:xfrm>
        </p:spPr>
        <p:txBody>
          <a:bodyPr/>
          <a:lstStyle/>
          <a:p>
            <a:pPr marL="0" lvl="0" indent="0" algn="r" rtl="0">
              <a:spcBef>
                <a:spcPts val="0"/>
              </a:spcBef>
              <a:spcAft>
                <a:spcPts val="0"/>
              </a:spcAft>
              <a:buNone/>
            </a:pPr>
            <a:fld id="{00000000-1234-1234-1234-123412341234}" type="slidenum">
              <a:rPr lang="en-US" smtClean="0"/>
              <a:t>33</a:t>
            </a:fld>
            <a:endParaRPr lang="en-US"/>
          </a:p>
        </p:txBody>
      </p:sp>
    </p:spTree>
    <p:extLst>
      <p:ext uri="{BB962C8B-B14F-4D97-AF65-F5344CB8AC3E}">
        <p14:creationId xmlns:p14="http://schemas.microsoft.com/office/powerpoint/2010/main" val="323434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576-AD09-4AEE-96F4-2AC00F8C8D82}"/>
              </a:ext>
            </a:extLst>
          </p:cNvPr>
          <p:cNvSpPr>
            <a:spLocks noGrp="1"/>
          </p:cNvSpPr>
          <p:nvPr>
            <p:ph type="title"/>
          </p:nvPr>
        </p:nvSpPr>
        <p:spPr>
          <a:xfrm>
            <a:off x="1354239" y="0"/>
            <a:ext cx="9479666" cy="924083"/>
          </a:xfrm>
        </p:spPr>
        <p:txBody>
          <a:bodyPr>
            <a:normAutofit/>
          </a:bodyPr>
          <a:lstStyle/>
          <a:p>
            <a:r>
              <a:rPr lang="en-US" sz="4000" dirty="0"/>
              <a:t>Scoring Rubric (2)</a:t>
            </a:r>
          </a:p>
        </p:txBody>
      </p:sp>
      <p:graphicFrame>
        <p:nvGraphicFramePr>
          <p:cNvPr id="5" name="Table 4">
            <a:extLst>
              <a:ext uri="{FF2B5EF4-FFF2-40B4-BE49-F238E27FC236}">
                <a16:creationId xmlns:a16="http://schemas.microsoft.com/office/drawing/2014/main" id="{A2FB0635-4441-4341-8422-E6D22A5A239B}"/>
              </a:ext>
            </a:extLst>
          </p:cNvPr>
          <p:cNvGraphicFramePr>
            <a:graphicFrameLocks noGrp="1"/>
          </p:cNvGraphicFramePr>
          <p:nvPr>
            <p:extLst>
              <p:ext uri="{D42A27DB-BD31-4B8C-83A1-F6EECF244321}">
                <p14:modId xmlns:p14="http://schemas.microsoft.com/office/powerpoint/2010/main" val="3252166337"/>
              </p:ext>
            </p:extLst>
          </p:nvPr>
        </p:nvGraphicFramePr>
        <p:xfrm>
          <a:off x="1447800" y="774700"/>
          <a:ext cx="9846275" cy="5354250"/>
        </p:xfrm>
        <a:graphic>
          <a:graphicData uri="http://schemas.openxmlformats.org/drawingml/2006/table">
            <a:tbl>
              <a:tblPr firstRow="1" firstCol="1" bandRow="1">
                <a:tableStyleId>{5C22544A-7EE6-4342-B048-85BDC9FD1C3A}</a:tableStyleId>
              </a:tblPr>
              <a:tblGrid>
                <a:gridCol w="8579601">
                  <a:extLst>
                    <a:ext uri="{9D8B030D-6E8A-4147-A177-3AD203B41FA5}">
                      <a16:colId xmlns:a16="http://schemas.microsoft.com/office/drawing/2014/main" val="2776310837"/>
                    </a:ext>
                  </a:extLst>
                </a:gridCol>
                <a:gridCol w="1266674">
                  <a:extLst>
                    <a:ext uri="{9D8B030D-6E8A-4147-A177-3AD203B41FA5}">
                      <a16:colId xmlns:a16="http://schemas.microsoft.com/office/drawing/2014/main" val="2872535609"/>
                    </a:ext>
                  </a:extLst>
                </a:gridCol>
              </a:tblGrid>
              <a:tr h="378786">
                <a:tc>
                  <a:txBody>
                    <a:bodyPr/>
                    <a:lstStyle/>
                    <a:p>
                      <a:pPr marL="0" algn="ctr">
                        <a:spcBef>
                          <a:spcPts val="0"/>
                        </a:spcBef>
                        <a:spcAft>
                          <a:spcPts val="600"/>
                        </a:spcAft>
                      </a:pPr>
                      <a:r>
                        <a:rPr lang="en-US" sz="2400" dirty="0">
                          <a:effectLst/>
                        </a:rPr>
                        <a:t>Description</a:t>
                      </a:r>
                      <a:endParaRPr lang="en-US" sz="2400" dirty="0">
                        <a:effectLst/>
                        <a:latin typeface="Arial" panose="020B0604020202020204" pitchFamily="34" charset="0"/>
                        <a:cs typeface="Times New Roman" panose="02020603050405020304" pitchFamily="18" charset="0"/>
                      </a:endParaRPr>
                    </a:p>
                  </a:txBody>
                  <a:tcPr marL="24724" marR="24724" marT="0" marB="0">
                    <a:lnB w="12700" cap="flat" cmpd="sng" algn="ctr">
                      <a:solidFill>
                        <a:schemeClr val="tx1"/>
                      </a:solidFill>
                      <a:prstDash val="solid"/>
                      <a:round/>
                      <a:headEnd type="none" w="med" len="med"/>
                      <a:tailEnd type="none" w="med" len="med"/>
                    </a:lnB>
                  </a:tcPr>
                </a:tc>
                <a:tc>
                  <a:txBody>
                    <a:bodyPr/>
                    <a:lstStyle/>
                    <a:p>
                      <a:pPr marL="0" algn="ctr">
                        <a:spcBef>
                          <a:spcPts val="0"/>
                        </a:spcBef>
                        <a:spcAft>
                          <a:spcPts val="600"/>
                        </a:spcAft>
                      </a:pPr>
                      <a:r>
                        <a:rPr lang="en-US" sz="2400" dirty="0">
                          <a:effectLst/>
                        </a:rPr>
                        <a:t>Points</a:t>
                      </a:r>
                      <a:endParaRPr lang="en-US" sz="2400" dirty="0">
                        <a:effectLst/>
                        <a:latin typeface="Arial" panose="020B0604020202020204" pitchFamily="34" charset="0"/>
                        <a:cs typeface="Times New Roman" panose="02020603050405020304" pitchFamily="18" charset="0"/>
                      </a:endParaRPr>
                    </a:p>
                  </a:txBody>
                  <a:tcPr marL="24724" marR="24724"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0818072"/>
                  </a:ext>
                </a:extLst>
              </a:tr>
              <a:tr h="382728">
                <a:tc>
                  <a:txBody>
                    <a:bodyPr/>
                    <a:lstStyle/>
                    <a:p>
                      <a:pPr marL="0" marR="0">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Background: Context and Experience</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600"/>
                        </a:spcBef>
                        <a:spcAft>
                          <a:spcPts val="600"/>
                        </a:spcAft>
                      </a:pPr>
                      <a:r>
                        <a:rPr lang="en-US" sz="2400" b="0">
                          <a:solidFill>
                            <a:schemeClr val="tx1"/>
                          </a:solidFill>
                          <a:effectLst/>
                          <a:latin typeface="Arial" panose="020B0604020202020204" pitchFamily="34" charset="0"/>
                          <a:cs typeface="Arial" panose="020B0604020202020204" pitchFamily="34" charset="0"/>
                        </a:rPr>
                        <a:t>12</a:t>
                      </a:r>
                      <a:endParaRPr lang="en-US" sz="2400" b="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5778408"/>
                  </a:ext>
                </a:extLst>
              </a:tr>
              <a:tr h="382728">
                <a:tc>
                  <a:txBody>
                    <a:bodyPr/>
                    <a:lstStyle/>
                    <a:p>
                      <a:pPr marL="0" marR="0">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Task 2: Collaboration Committee, PL, and CoP Activities</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12</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0727147"/>
                  </a:ext>
                </a:extLst>
              </a:tr>
              <a:tr h="382728">
                <a:tc>
                  <a:txBody>
                    <a:bodyPr/>
                    <a:lstStyle/>
                    <a:p>
                      <a:pPr marL="0" marR="0">
                        <a:spcBef>
                          <a:spcPts val="600"/>
                        </a:spcBef>
                        <a:spcAft>
                          <a:spcPts val="600"/>
                        </a:spcAft>
                        <a:tabLst>
                          <a:tab pos="1143000" algn="l"/>
                        </a:tabLst>
                      </a:pPr>
                      <a:r>
                        <a:rPr lang="en-US" sz="2400" b="0" dirty="0">
                          <a:solidFill>
                            <a:schemeClr val="tx1"/>
                          </a:solidFill>
                          <a:effectLst/>
                          <a:latin typeface="Arial" panose="020B0604020202020204" pitchFamily="34" charset="0"/>
                          <a:cs typeface="Arial" panose="020B0604020202020204" pitchFamily="34" charset="0"/>
                        </a:rPr>
                        <a:t>Task 3: Services to Support Professional Development</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15</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7829782"/>
                  </a:ext>
                </a:extLst>
              </a:tr>
              <a:tr h="382728">
                <a:tc>
                  <a:txBody>
                    <a:bodyPr/>
                    <a:lstStyle/>
                    <a:p>
                      <a:pPr marL="0" marR="0">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Task 4: Online Resource Repository</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9</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0022492"/>
                  </a:ext>
                </a:extLst>
              </a:tr>
              <a:tr h="382728">
                <a:tc>
                  <a:txBody>
                    <a:bodyPr/>
                    <a:lstStyle/>
                    <a:p>
                      <a:pPr marL="0" marR="0">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Priority Points IHE Partnership</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5</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8591817"/>
                  </a:ext>
                </a:extLst>
              </a:tr>
              <a:tr h="382728">
                <a:tc>
                  <a:txBody>
                    <a:bodyPr/>
                    <a:lstStyle/>
                    <a:p>
                      <a:pPr marL="0" marR="0">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Timeline</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2</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39402"/>
                  </a:ext>
                </a:extLst>
              </a:tr>
              <a:tr h="382728">
                <a:tc>
                  <a:txBody>
                    <a:bodyPr/>
                    <a:lstStyle/>
                    <a:p>
                      <a:pPr marL="0" marR="0">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Organization, Structure, and Personnel Resources</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12</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9238691"/>
                  </a:ext>
                </a:extLst>
              </a:tr>
              <a:tr h="382728">
                <a:tc>
                  <a:txBody>
                    <a:bodyPr/>
                    <a:lstStyle/>
                    <a:p>
                      <a:pPr marL="0" marR="0">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Proposed Project Budget</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2</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8937172"/>
                  </a:ext>
                </a:extLst>
              </a:tr>
              <a:tr h="382728">
                <a:tc>
                  <a:txBody>
                    <a:bodyPr/>
                    <a:lstStyle/>
                    <a:p>
                      <a:pPr marL="0" marR="0">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Proposed Budget Narrative</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2</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1544608"/>
                  </a:ext>
                </a:extLst>
              </a:tr>
              <a:tr h="382728">
                <a:tc>
                  <a:txBody>
                    <a:bodyPr/>
                    <a:lstStyle/>
                    <a:p>
                      <a:pPr marL="0" marR="0">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Attachment: Organization Chart</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3</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4817647"/>
                  </a:ext>
                </a:extLst>
              </a:tr>
              <a:tr h="382728">
                <a:tc>
                  <a:txBody>
                    <a:bodyPr/>
                    <a:lstStyle/>
                    <a:p>
                      <a:pPr marL="0" marR="0">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Attachment: Resumes or Curricula Vitae (CVs)</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600"/>
                        </a:spcBef>
                        <a:spcAft>
                          <a:spcPts val="600"/>
                        </a:spcAft>
                      </a:pPr>
                      <a:r>
                        <a:rPr lang="en-US" sz="2400" b="0" dirty="0">
                          <a:solidFill>
                            <a:schemeClr val="tx1"/>
                          </a:solidFill>
                          <a:effectLst/>
                          <a:latin typeface="Arial" panose="020B0604020202020204" pitchFamily="34" charset="0"/>
                          <a:cs typeface="Arial" panose="020B0604020202020204" pitchFamily="34" charset="0"/>
                        </a:rPr>
                        <a:t>3</a:t>
                      </a:r>
                      <a:endPar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7256326"/>
                  </a:ext>
                </a:extLst>
              </a:tr>
              <a:tr h="382728">
                <a:tc>
                  <a:txBody>
                    <a:bodyPr/>
                    <a:lstStyle/>
                    <a:p>
                      <a:pPr marL="0" marR="0">
                        <a:spcBef>
                          <a:spcPts val="600"/>
                        </a:spcBef>
                        <a:spcAft>
                          <a:spcPts val="600"/>
                        </a:spcAft>
                      </a:pPr>
                      <a:r>
                        <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Attachment: Letters of Commitment</a:t>
                      </a: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600"/>
                        </a:spcBef>
                        <a:spcAft>
                          <a:spcPts val="600"/>
                        </a:spcAft>
                      </a:pPr>
                      <a:r>
                        <a:rPr lang="en-US" sz="24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7650402"/>
                  </a:ext>
                </a:extLst>
              </a:tr>
              <a:tr h="382728">
                <a:tc>
                  <a:txBody>
                    <a:bodyPr/>
                    <a:lstStyle/>
                    <a:p>
                      <a:pPr marL="0" marR="0" algn="l">
                        <a:spcBef>
                          <a:spcPts val="600"/>
                        </a:spcBef>
                        <a:spcAft>
                          <a:spcPts val="600"/>
                        </a:spcAft>
                      </a:pPr>
                      <a:r>
                        <a:rPr lang="en-US" sz="2400" b="1" dirty="0">
                          <a:solidFill>
                            <a:schemeClr val="tx1"/>
                          </a:solidFill>
                          <a:effectLst/>
                          <a:latin typeface="Arial" panose="020B0604020202020204" pitchFamily="34" charset="0"/>
                          <a:cs typeface="Arial" panose="020B0604020202020204" pitchFamily="34" charset="0"/>
                        </a:rPr>
                        <a:t>Total Points</a:t>
                      </a:r>
                      <a:endParaRPr lang="en-US" sz="2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algn="ctr">
                        <a:spcBef>
                          <a:spcPts val="600"/>
                        </a:spcBef>
                        <a:spcAft>
                          <a:spcPts val="600"/>
                        </a:spcAft>
                      </a:pPr>
                      <a:r>
                        <a:rPr lang="en-US" sz="2400" b="1" dirty="0">
                          <a:solidFill>
                            <a:schemeClr val="tx1"/>
                          </a:solidFill>
                          <a:effectLst/>
                          <a:latin typeface="Arial" panose="020B0604020202020204" pitchFamily="34" charset="0"/>
                          <a:cs typeface="Arial" panose="020B0604020202020204" pitchFamily="34" charset="0"/>
                        </a:rPr>
                        <a:t>80</a:t>
                      </a:r>
                      <a:endParaRPr lang="en-US" sz="2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4724" marR="247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2273489402"/>
                  </a:ext>
                </a:extLst>
              </a:tr>
            </a:tbl>
          </a:graphicData>
        </a:graphic>
      </p:graphicFrame>
      <p:sp>
        <p:nvSpPr>
          <p:cNvPr id="4" name="Slide Number Placeholder 3">
            <a:extLst>
              <a:ext uri="{FF2B5EF4-FFF2-40B4-BE49-F238E27FC236}">
                <a16:creationId xmlns:a16="http://schemas.microsoft.com/office/drawing/2014/main" id="{E27E9333-5059-4576-87C1-7BA775A2FC42}"/>
              </a:ext>
            </a:extLst>
          </p:cNvPr>
          <p:cNvSpPr>
            <a:spLocks noGrp="1"/>
          </p:cNvSpPr>
          <p:nvPr>
            <p:ph type="sldNum" idx="12"/>
          </p:nvPr>
        </p:nvSpPr>
        <p:spPr>
          <a:xfrm>
            <a:off x="8644436" y="6128950"/>
            <a:ext cx="2743200" cy="365125"/>
          </a:xfrm>
        </p:spPr>
        <p:txBody>
          <a:bodyPr/>
          <a:lstStyle/>
          <a:p>
            <a:pPr marL="0" lvl="0" indent="0" algn="r" rtl="0">
              <a:spcBef>
                <a:spcPts val="0"/>
              </a:spcBef>
              <a:spcAft>
                <a:spcPts val="0"/>
              </a:spcAft>
              <a:buNone/>
            </a:pPr>
            <a:fld id="{00000000-1234-1234-1234-123412341234}" type="slidenum">
              <a:rPr lang="en-US" smtClean="0"/>
              <a:t>34</a:t>
            </a:fld>
            <a:endParaRPr lang="en-US" dirty="0"/>
          </a:p>
        </p:txBody>
      </p:sp>
    </p:spTree>
    <p:extLst>
      <p:ext uri="{BB962C8B-B14F-4D97-AF65-F5344CB8AC3E}">
        <p14:creationId xmlns:p14="http://schemas.microsoft.com/office/powerpoint/2010/main" val="58849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BA606-8730-4771-9926-14BA71DFDF1A}"/>
              </a:ext>
            </a:extLst>
          </p:cNvPr>
          <p:cNvSpPr>
            <a:spLocks noGrp="1"/>
          </p:cNvSpPr>
          <p:nvPr>
            <p:ph type="title"/>
          </p:nvPr>
        </p:nvSpPr>
        <p:spPr/>
        <p:txBody>
          <a:bodyPr>
            <a:normAutofit/>
          </a:bodyPr>
          <a:lstStyle/>
          <a:p>
            <a:r>
              <a:rPr lang="en-US" sz="4000" dirty="0"/>
              <a:t>Application Narrative Overview</a:t>
            </a:r>
          </a:p>
        </p:txBody>
      </p:sp>
      <p:sp>
        <p:nvSpPr>
          <p:cNvPr id="3" name="Text Placeholder 2">
            <a:extLst>
              <a:ext uri="{FF2B5EF4-FFF2-40B4-BE49-F238E27FC236}">
                <a16:creationId xmlns:a16="http://schemas.microsoft.com/office/drawing/2014/main" id="{69DCFA19-1800-4DA1-ABB4-3F2A970C583D}"/>
              </a:ext>
            </a:extLst>
          </p:cNvPr>
          <p:cNvSpPr>
            <a:spLocks noGrp="1"/>
          </p:cNvSpPr>
          <p:nvPr>
            <p:ph type="body" idx="1"/>
          </p:nvPr>
        </p:nvSpPr>
        <p:spPr/>
        <p:txBody>
          <a:bodyPr/>
          <a:lstStyle/>
          <a:p>
            <a:r>
              <a:rPr lang="en-US" dirty="0"/>
              <a:t>Several of the application narrative questions contained in this webinar have been summarized for the purposes of this presentation.</a:t>
            </a:r>
          </a:p>
          <a:p>
            <a:r>
              <a:rPr lang="en-US" dirty="0"/>
              <a:t>Please refer to Section 3, Scope of Project, for additional details about the following questions and tasks.</a:t>
            </a:r>
          </a:p>
        </p:txBody>
      </p:sp>
      <p:sp>
        <p:nvSpPr>
          <p:cNvPr id="4" name="Slide Number Placeholder 3">
            <a:extLst>
              <a:ext uri="{FF2B5EF4-FFF2-40B4-BE49-F238E27FC236}">
                <a16:creationId xmlns:a16="http://schemas.microsoft.com/office/drawing/2014/main" id="{EFF97147-F412-426D-A6DE-77D7526902E3}"/>
              </a:ext>
            </a:extLst>
          </p:cNvPr>
          <p:cNvSpPr>
            <a:spLocks noGrp="1"/>
          </p:cNvSpPr>
          <p:nvPr>
            <p:ph type="sldNum" idx="12"/>
          </p:nvPr>
        </p:nvSpPr>
        <p:spPr>
          <a:xfrm>
            <a:off x="8806249" y="6146519"/>
            <a:ext cx="2743200" cy="365125"/>
          </a:xfrm>
        </p:spPr>
        <p:txBody>
          <a:bodyPr/>
          <a:lstStyle/>
          <a:p>
            <a:pPr marL="0" lvl="0" indent="0" algn="r" rtl="0">
              <a:spcBef>
                <a:spcPts val="0"/>
              </a:spcBef>
              <a:spcAft>
                <a:spcPts val="0"/>
              </a:spcAft>
              <a:buNone/>
            </a:pPr>
            <a:fld id="{00000000-1234-1234-1234-123412341234}" type="slidenum">
              <a:rPr lang="en-US" smtClean="0"/>
              <a:t>35</a:t>
            </a:fld>
            <a:endParaRPr lang="en-US"/>
          </a:p>
        </p:txBody>
      </p:sp>
    </p:spTree>
    <p:extLst>
      <p:ext uri="{BB962C8B-B14F-4D97-AF65-F5344CB8AC3E}">
        <p14:creationId xmlns:p14="http://schemas.microsoft.com/office/powerpoint/2010/main" val="4026773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Background—Relevant Context and Experience (1)</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50800" indent="0">
              <a:buNone/>
            </a:pPr>
            <a:r>
              <a:rPr lang="en-US" dirty="0"/>
              <a:t>This section provides information on the applicant’s context and experience relevant to this project. </a:t>
            </a:r>
            <a:r>
              <a:rPr lang="en-US" dirty="0">
                <a:solidFill>
                  <a:srgbClr val="C00000"/>
                </a:solidFill>
              </a:rPr>
              <a:t>(12 points)</a:t>
            </a:r>
            <a:endParaRPr lang="en-US"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830963" y="6146519"/>
            <a:ext cx="2743200" cy="365125"/>
          </a:xfrm>
        </p:spPr>
        <p:txBody>
          <a:bodyPr/>
          <a:lstStyle/>
          <a:p>
            <a:pPr marL="0" lvl="0" indent="0" algn="r" rtl="0">
              <a:spcBef>
                <a:spcPts val="0"/>
              </a:spcBef>
              <a:spcAft>
                <a:spcPts val="0"/>
              </a:spcAft>
              <a:buNone/>
            </a:pPr>
            <a:fld id="{00000000-1234-1234-1234-123412341234}" type="slidenum">
              <a:rPr lang="en-US" smtClean="0"/>
              <a:t>36</a:t>
            </a:fld>
            <a:endParaRPr lang="en-US" dirty="0"/>
          </a:p>
        </p:txBody>
      </p:sp>
    </p:spTree>
    <p:extLst>
      <p:ext uri="{BB962C8B-B14F-4D97-AF65-F5344CB8AC3E}">
        <p14:creationId xmlns:p14="http://schemas.microsoft.com/office/powerpoint/2010/main" val="4246226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Background—Relevant Context and Experience (2)</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406400">
              <a:buNone/>
            </a:pPr>
            <a:r>
              <a:rPr lang="en-US" b="1" dirty="0"/>
              <a:t>1. Developing and Delivering High-Quality PL</a:t>
            </a:r>
          </a:p>
          <a:p>
            <a:pPr marL="406400" indent="0">
              <a:spcAft>
                <a:spcPts val="0"/>
              </a:spcAft>
              <a:buNone/>
            </a:pPr>
            <a:r>
              <a:rPr lang="en-US" dirty="0"/>
              <a:t>Describe any previous experience and/or expertise in developing and delivering high-quality PL for teachers, administrators, and paraprofessionals that is content focused, incorporates active learning, supports collaboration, uses models of effective practice, provides coaching and expert support, offers feedback and reflection, and is of sustained duration. </a:t>
            </a:r>
            <a:r>
              <a:rPr lang="en-US" dirty="0">
                <a:solidFill>
                  <a:srgbClr val="C00000"/>
                </a:solidFill>
              </a:rPr>
              <a:t>(3 points)</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56822" y="6146519"/>
            <a:ext cx="2743200" cy="365125"/>
          </a:xfrm>
        </p:spPr>
        <p:txBody>
          <a:bodyPr/>
          <a:lstStyle/>
          <a:p>
            <a:pPr marL="0" lvl="0" indent="0" algn="r" rtl="0">
              <a:spcBef>
                <a:spcPts val="0"/>
              </a:spcBef>
              <a:spcAft>
                <a:spcPts val="0"/>
              </a:spcAft>
              <a:buNone/>
            </a:pPr>
            <a:fld id="{00000000-1234-1234-1234-123412341234}" type="slidenum">
              <a:rPr lang="en-US" smtClean="0"/>
              <a:t>37</a:t>
            </a:fld>
            <a:endParaRPr lang="en-US"/>
          </a:p>
        </p:txBody>
      </p:sp>
    </p:spTree>
    <p:extLst>
      <p:ext uri="{BB962C8B-B14F-4D97-AF65-F5344CB8AC3E}">
        <p14:creationId xmlns:p14="http://schemas.microsoft.com/office/powerpoint/2010/main" val="1164218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Background—Relevant Context and Experience (3)</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50800" lvl="0" indent="0">
              <a:buNone/>
            </a:pPr>
            <a:r>
              <a:rPr lang="en-US" b="1" dirty="0"/>
              <a:t>2. Ethnic Studies Professional Learning</a:t>
            </a:r>
            <a:endParaRPr lang="en-US" dirty="0"/>
          </a:p>
          <a:p>
            <a:pPr indent="0">
              <a:buNone/>
            </a:pPr>
            <a:r>
              <a:rPr lang="en-US" dirty="0"/>
              <a:t>Describe any previous experience and/or expertise in providing ethnic studies PL, and/or providing resources related to ethnic studies, to educators, including teachers, administrators, and paraprofessionals. </a:t>
            </a:r>
            <a:r>
              <a:rPr lang="en-US" dirty="0">
                <a:solidFill>
                  <a:srgbClr val="C00000"/>
                </a:solidFill>
              </a:rPr>
              <a:t>(3 points)</a:t>
            </a:r>
            <a:endParaRPr lang="en-US"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07395" y="6170398"/>
            <a:ext cx="2743200" cy="365125"/>
          </a:xfrm>
        </p:spPr>
        <p:txBody>
          <a:bodyPr/>
          <a:lstStyle/>
          <a:p>
            <a:pPr marL="0" lvl="0" indent="0" algn="r" rtl="0">
              <a:spcBef>
                <a:spcPts val="0"/>
              </a:spcBef>
              <a:spcAft>
                <a:spcPts val="0"/>
              </a:spcAft>
              <a:buNone/>
            </a:pPr>
            <a:fld id="{00000000-1234-1234-1234-123412341234}" type="slidenum">
              <a:rPr lang="en-US" smtClean="0"/>
              <a:t>38</a:t>
            </a:fld>
            <a:endParaRPr lang="en-US" dirty="0"/>
          </a:p>
        </p:txBody>
      </p:sp>
    </p:spTree>
    <p:extLst>
      <p:ext uri="{BB962C8B-B14F-4D97-AF65-F5344CB8AC3E}">
        <p14:creationId xmlns:p14="http://schemas.microsoft.com/office/powerpoint/2010/main" val="1073290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Background—Relevant Context and Experience (4)</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50800" indent="0">
              <a:buNone/>
            </a:pPr>
            <a:r>
              <a:rPr lang="en-US" b="1" dirty="0"/>
              <a:t>3. Collecting and Vetting Materials</a:t>
            </a:r>
          </a:p>
          <a:p>
            <a:pPr indent="0">
              <a:buNone/>
            </a:pPr>
            <a:r>
              <a:rPr lang="en-US" dirty="0"/>
              <a:t>Describe any previous experience and/or expertise in collecting and vetting materials and other resources to be made available for educators in implementing the ESMC adopted pursuant to </a:t>
            </a:r>
            <a:r>
              <a:rPr lang="en-US" i="1" dirty="0"/>
              <a:t>EC</a:t>
            </a:r>
            <a:r>
              <a:rPr lang="en-US" dirty="0"/>
              <a:t> Section 51226.7</a:t>
            </a:r>
            <a:r>
              <a:rPr lang="en-US" i="1" dirty="0"/>
              <a:t>. </a:t>
            </a:r>
            <a:r>
              <a:rPr lang="en-US" dirty="0">
                <a:solidFill>
                  <a:srgbClr val="C00000"/>
                </a:solidFill>
              </a:rPr>
              <a:t>(3 points)</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07394" y="6146519"/>
            <a:ext cx="2743200" cy="365125"/>
          </a:xfrm>
        </p:spPr>
        <p:txBody>
          <a:bodyPr/>
          <a:lstStyle/>
          <a:p>
            <a:pPr marL="0" lvl="0" indent="0" algn="r" rtl="0">
              <a:spcBef>
                <a:spcPts val="0"/>
              </a:spcBef>
              <a:spcAft>
                <a:spcPts val="0"/>
              </a:spcAft>
              <a:buNone/>
            </a:pPr>
            <a:fld id="{00000000-1234-1234-1234-123412341234}" type="slidenum">
              <a:rPr lang="en-US" smtClean="0"/>
              <a:t>39</a:t>
            </a:fld>
            <a:endParaRPr lang="en-US" dirty="0"/>
          </a:p>
        </p:txBody>
      </p:sp>
    </p:spTree>
    <p:extLst>
      <p:ext uri="{BB962C8B-B14F-4D97-AF65-F5344CB8AC3E}">
        <p14:creationId xmlns:p14="http://schemas.microsoft.com/office/powerpoint/2010/main" val="913122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6913B-2E9F-45F4-AE04-EC385F433C8E}"/>
              </a:ext>
            </a:extLst>
          </p:cNvPr>
          <p:cNvSpPr>
            <a:spLocks noGrp="1"/>
          </p:cNvSpPr>
          <p:nvPr>
            <p:ph type="title"/>
          </p:nvPr>
        </p:nvSpPr>
        <p:spPr>
          <a:xfrm>
            <a:off x="831850" y="1709739"/>
            <a:ext cx="10515600" cy="1909762"/>
          </a:xfrm>
        </p:spPr>
        <p:txBody>
          <a:bodyPr/>
          <a:lstStyle/>
          <a:p>
            <a:r>
              <a:rPr lang="en-US" dirty="0"/>
              <a:t>Overview</a:t>
            </a:r>
          </a:p>
        </p:txBody>
      </p:sp>
      <p:sp>
        <p:nvSpPr>
          <p:cNvPr id="4" name="Slide Number Placeholder 3">
            <a:extLst>
              <a:ext uri="{FF2B5EF4-FFF2-40B4-BE49-F238E27FC236}">
                <a16:creationId xmlns:a16="http://schemas.microsoft.com/office/drawing/2014/main" id="{753DA67D-1647-4E43-8F05-0A98DA8228F5}"/>
              </a:ext>
            </a:extLst>
          </p:cNvPr>
          <p:cNvSpPr>
            <a:spLocks noGrp="1"/>
          </p:cNvSpPr>
          <p:nvPr>
            <p:ph type="sldNum" idx="12"/>
          </p:nvPr>
        </p:nvSpPr>
        <p:spPr>
          <a:xfrm>
            <a:off x="8604250" y="6171600"/>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800" b="1"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lang="en-US" sz="1800" b="1"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932150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Background—Relevant Context and Experience (5)</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50800" indent="0">
              <a:buNone/>
            </a:pPr>
            <a:r>
              <a:rPr lang="en-US" b="1" dirty="0"/>
              <a:t>4. Online Resource Repository</a:t>
            </a:r>
            <a:endParaRPr lang="en-US" dirty="0"/>
          </a:p>
          <a:p>
            <a:pPr indent="0">
              <a:buNone/>
            </a:pPr>
            <a:r>
              <a:rPr lang="en-US" dirty="0"/>
              <a:t>Describe any previous experience and/or ability to develop and maintain an online resource repository, with specific references to how this repository would support ethnic studies courses that are aligned to the ESMC</a:t>
            </a:r>
            <a:r>
              <a:rPr lang="en-US" i="1" dirty="0"/>
              <a:t> </a:t>
            </a:r>
            <a:r>
              <a:rPr lang="en-US" dirty="0"/>
              <a:t>adopted pursuant to </a:t>
            </a:r>
            <a:r>
              <a:rPr lang="en-US" i="1" dirty="0"/>
              <a:t>EC </a:t>
            </a:r>
            <a:r>
              <a:rPr lang="en-US" dirty="0"/>
              <a:t>Section 51226.7. </a:t>
            </a:r>
            <a:r>
              <a:rPr lang="en-US" dirty="0">
                <a:solidFill>
                  <a:srgbClr val="C00000"/>
                </a:solidFill>
              </a:rPr>
              <a:t>(3 points)</a:t>
            </a:r>
            <a:endParaRPr lang="en-US"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81535" y="6146519"/>
            <a:ext cx="2743200" cy="365125"/>
          </a:xfrm>
        </p:spPr>
        <p:txBody>
          <a:bodyPr/>
          <a:lstStyle/>
          <a:p>
            <a:pPr marL="0" lvl="0" indent="0" algn="r" rtl="0">
              <a:spcBef>
                <a:spcPts val="0"/>
              </a:spcBef>
              <a:spcAft>
                <a:spcPts val="0"/>
              </a:spcAft>
              <a:buNone/>
            </a:pPr>
            <a:fld id="{00000000-1234-1234-1234-123412341234}" type="slidenum">
              <a:rPr lang="en-US" smtClean="0"/>
              <a:t>40</a:t>
            </a:fld>
            <a:endParaRPr lang="en-US" dirty="0"/>
          </a:p>
        </p:txBody>
      </p:sp>
    </p:spTree>
    <p:extLst>
      <p:ext uri="{BB962C8B-B14F-4D97-AF65-F5344CB8AC3E}">
        <p14:creationId xmlns:p14="http://schemas.microsoft.com/office/powerpoint/2010/main" val="3897949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697424" y="365125"/>
            <a:ext cx="10833315" cy="1281113"/>
          </a:xfrm>
        </p:spPr>
        <p:txBody>
          <a:bodyPr>
            <a:normAutofit fontScale="90000"/>
          </a:bodyPr>
          <a:lstStyle/>
          <a:p>
            <a:r>
              <a:rPr lang="en-US" dirty="0"/>
              <a:t>Task 1—Coordination and Communications (1)</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069382" y="1324190"/>
            <a:ext cx="10461357" cy="4554070"/>
          </a:xfrm>
        </p:spPr>
        <p:txBody>
          <a:bodyPr/>
          <a:lstStyle/>
          <a:p>
            <a:r>
              <a:rPr lang="en-US" dirty="0"/>
              <a:t>This section acknowledges the applicant’s commitment to completing all requirements specified for both fiscal years of the anticipated contract (2022–23 and 2023–24).</a:t>
            </a:r>
          </a:p>
          <a:p>
            <a:r>
              <a:rPr lang="en-US" dirty="0"/>
              <a:t>Applicants will read the subtasks, and then select the checkbox indicating that the subtask will be incorporated into a SOW covering fiscal years 2022–23 and 2023–24.</a:t>
            </a:r>
            <a:endParaRPr lang="en-US" dirty="0">
              <a:highlight>
                <a:srgbClr val="FFFF00"/>
              </a:highlight>
            </a:endParaRPr>
          </a:p>
          <a:p>
            <a:r>
              <a:rPr lang="en-US" dirty="0"/>
              <a:t>The successful applicant that enters into this contract will eventually incorporate acknowledgement of these tasks into a SOW covering fiscal years 2022–23 and 2023–24.</a:t>
            </a:r>
          </a:p>
          <a:p>
            <a:r>
              <a:rPr lang="en-US" dirty="0"/>
              <a:t>Please refer to Section 3, Task 1 of the RFA for full details on each of the following items.</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87539" y="6170398"/>
            <a:ext cx="2743200" cy="365125"/>
          </a:xfrm>
        </p:spPr>
        <p:txBody>
          <a:bodyPr/>
          <a:lstStyle/>
          <a:p>
            <a:pPr marL="0" lvl="0" indent="0" algn="r" rtl="0">
              <a:spcBef>
                <a:spcPts val="0"/>
              </a:spcBef>
              <a:spcAft>
                <a:spcPts val="0"/>
              </a:spcAft>
              <a:buNone/>
            </a:pPr>
            <a:fld id="{00000000-1234-1234-1234-123412341234}" type="slidenum">
              <a:rPr lang="en-US" smtClean="0"/>
              <a:t>41</a:t>
            </a:fld>
            <a:endParaRPr lang="en-US" dirty="0"/>
          </a:p>
        </p:txBody>
      </p:sp>
    </p:spTree>
    <p:extLst>
      <p:ext uri="{BB962C8B-B14F-4D97-AF65-F5344CB8AC3E}">
        <p14:creationId xmlns:p14="http://schemas.microsoft.com/office/powerpoint/2010/main" val="1996259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697424" y="365125"/>
            <a:ext cx="10802318" cy="1281113"/>
          </a:xfrm>
        </p:spPr>
        <p:txBody>
          <a:bodyPr>
            <a:normAutofit fontScale="90000"/>
          </a:bodyPr>
          <a:lstStyle/>
          <a:p>
            <a:r>
              <a:rPr lang="en-US" dirty="0"/>
              <a:t>Task 1—Coordination and Communications (2)</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50800" indent="0">
              <a:buNone/>
            </a:pPr>
            <a:r>
              <a:rPr lang="en-US" b="1" dirty="0"/>
              <a:t>1.1 Project Leadership</a:t>
            </a:r>
          </a:p>
          <a:p>
            <a:pPr marL="635000" indent="0">
              <a:buNone/>
            </a:pPr>
            <a:r>
              <a:rPr lang="en-US" sz="2600" dirty="0"/>
              <a:t>Identify one Project Director, as well as additional immediate staff to support the Project Director, and ensure that the Project Director and all staff will maintain consistent communications with the CDE Contract Monitor and project leads of partner agencies and subcontractors; attend meetings (both in person and virtual); and provide pertinent updates on project activities as requested task leaders. Only one person may be identified as Project Director. </a:t>
            </a:r>
            <a:r>
              <a:rPr lang="en-US" sz="2600" dirty="0">
                <a:solidFill>
                  <a:srgbClr val="C00000"/>
                </a:solidFill>
              </a:rPr>
              <a:t>(Checkbox)</a:t>
            </a:r>
            <a:endParaRPr lang="en-US" sz="2600"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56542" y="6146519"/>
            <a:ext cx="2743200" cy="365125"/>
          </a:xfrm>
        </p:spPr>
        <p:txBody>
          <a:bodyPr/>
          <a:lstStyle/>
          <a:p>
            <a:pPr marL="0" lvl="0" indent="0" algn="r" rtl="0">
              <a:spcBef>
                <a:spcPts val="0"/>
              </a:spcBef>
              <a:spcAft>
                <a:spcPts val="0"/>
              </a:spcAft>
              <a:buNone/>
            </a:pPr>
            <a:fld id="{00000000-1234-1234-1234-123412341234}" type="slidenum">
              <a:rPr lang="en-US" smtClean="0"/>
              <a:t>42</a:t>
            </a:fld>
            <a:endParaRPr lang="en-US" dirty="0"/>
          </a:p>
        </p:txBody>
      </p:sp>
    </p:spTree>
    <p:extLst>
      <p:ext uri="{BB962C8B-B14F-4D97-AF65-F5344CB8AC3E}">
        <p14:creationId xmlns:p14="http://schemas.microsoft.com/office/powerpoint/2010/main" val="2223522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588936" y="365125"/>
            <a:ext cx="10879810" cy="1281113"/>
          </a:xfrm>
        </p:spPr>
        <p:txBody>
          <a:bodyPr>
            <a:normAutofit fontScale="90000"/>
          </a:bodyPr>
          <a:lstStyle/>
          <a:p>
            <a:r>
              <a:rPr lang="en-US" dirty="0"/>
              <a:t>Task 1—Coordination and Communications (3)</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50800" indent="0">
              <a:buNone/>
            </a:pPr>
            <a:r>
              <a:rPr lang="en-US" b="1" dirty="0"/>
              <a:t>1.2 Monthly Conference Calls</a:t>
            </a:r>
            <a:endParaRPr lang="en-US" dirty="0"/>
          </a:p>
          <a:p>
            <a:pPr marL="635000" indent="0">
              <a:buNone/>
            </a:pPr>
            <a:r>
              <a:rPr lang="en-US" sz="2600" dirty="0"/>
              <a:t>Agree to host monthly conference calls between the CDE Contract Monitor and the Project Director to review and discuss task implementation and status. Acknowledge and ensure that the applicant’s Key Personnel, including staff and any proposed subcontractors, will be present and must attend, at the request of the CDE, the meetings as appropriate to the task. Develop the meeting agenda in coordination with the CDE, take minutes, and submit the meeting minutes to the CDE. </a:t>
            </a:r>
            <a:r>
              <a:rPr lang="en-US" sz="2600" dirty="0">
                <a:solidFill>
                  <a:srgbClr val="C00000"/>
                </a:solidFill>
              </a:rPr>
              <a:t>(Checkbox)</a:t>
            </a:r>
            <a:endParaRPr lang="en-US" sz="2600" dirty="0"/>
          </a:p>
          <a:p>
            <a:pPr marL="635000" indent="0">
              <a:buNone/>
            </a:pPr>
            <a:endParaRPr lang="en-US" sz="2600"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25546" y="6170398"/>
            <a:ext cx="2743200" cy="365125"/>
          </a:xfrm>
        </p:spPr>
        <p:txBody>
          <a:bodyPr/>
          <a:lstStyle/>
          <a:p>
            <a:pPr marL="0" lvl="0" indent="0" algn="r" rtl="0">
              <a:spcBef>
                <a:spcPts val="0"/>
              </a:spcBef>
              <a:spcAft>
                <a:spcPts val="0"/>
              </a:spcAft>
              <a:buNone/>
            </a:pPr>
            <a:fld id="{00000000-1234-1234-1234-123412341234}" type="slidenum">
              <a:rPr lang="en-US" smtClean="0"/>
              <a:t>43</a:t>
            </a:fld>
            <a:endParaRPr lang="en-US" dirty="0"/>
          </a:p>
        </p:txBody>
      </p:sp>
    </p:spTree>
    <p:extLst>
      <p:ext uri="{BB962C8B-B14F-4D97-AF65-F5344CB8AC3E}">
        <p14:creationId xmlns:p14="http://schemas.microsoft.com/office/powerpoint/2010/main" val="804521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614766" y="238125"/>
            <a:ext cx="10962468" cy="1281113"/>
          </a:xfrm>
        </p:spPr>
        <p:txBody>
          <a:bodyPr>
            <a:normAutofit fontScale="90000"/>
          </a:bodyPr>
          <a:lstStyle/>
          <a:p>
            <a:r>
              <a:rPr lang="en-US" dirty="0"/>
              <a:t>Task 1—Coordination and Communications (4)</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827296" y="1349537"/>
            <a:ext cx="10797563" cy="4554070"/>
          </a:xfrm>
        </p:spPr>
        <p:txBody>
          <a:bodyPr/>
          <a:lstStyle/>
          <a:p>
            <a:pPr marL="50800" indent="0">
              <a:spcAft>
                <a:spcPts val="600"/>
              </a:spcAft>
              <a:buNone/>
            </a:pPr>
            <a:r>
              <a:rPr lang="en-US" b="1" dirty="0"/>
              <a:t>1.3 Quarterly Progress Reports</a:t>
            </a:r>
            <a:endParaRPr lang="en-US" dirty="0"/>
          </a:p>
          <a:p>
            <a:pPr marL="626745" indent="0">
              <a:buNone/>
            </a:pPr>
            <a:r>
              <a:rPr lang="en-US" sz="2600" dirty="0"/>
              <a:t>Develop and submit quarterly progress reports that are signed by the Project Director and submitted to the CDE Contract Monitor, along with the quarterly invoice. Reports will include task number and title for each current-year task, a brief status report of activities completed during the prior quarter, and a list of activities in progress or scheduled for the following quarter with the current status of each task or activity. Reports will also include tasks and activities with cross references to invoices that show the cost for each task and activity, and address issues or concerns. This includes an evaluation of the significance and impact of the problem, root cause, and recommendations for corrective actions. </a:t>
            </a:r>
            <a:r>
              <a:rPr lang="en-US" sz="2600" dirty="0">
                <a:solidFill>
                  <a:srgbClr val="C00000"/>
                </a:solidFill>
              </a:rPr>
              <a:t>(Checkbox)</a:t>
            </a:r>
            <a:endParaRPr lang="en-US" sz="2600" dirty="0"/>
          </a:p>
          <a:p>
            <a:pPr marL="626745" indent="0">
              <a:buNone/>
            </a:pPr>
            <a:endParaRPr lang="en-US" sz="2600"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84606" y="6180608"/>
            <a:ext cx="2743200" cy="365125"/>
          </a:xfrm>
        </p:spPr>
        <p:txBody>
          <a:bodyPr/>
          <a:lstStyle/>
          <a:p>
            <a:pPr marL="0" lvl="0" indent="0" algn="r" rtl="0">
              <a:spcBef>
                <a:spcPts val="0"/>
              </a:spcBef>
              <a:spcAft>
                <a:spcPts val="0"/>
              </a:spcAft>
              <a:buNone/>
            </a:pPr>
            <a:fld id="{00000000-1234-1234-1234-123412341234}" type="slidenum">
              <a:rPr lang="en-US" smtClean="0"/>
              <a:t>44</a:t>
            </a:fld>
            <a:endParaRPr lang="en-US"/>
          </a:p>
        </p:txBody>
      </p:sp>
    </p:spTree>
    <p:extLst>
      <p:ext uri="{BB962C8B-B14F-4D97-AF65-F5344CB8AC3E}">
        <p14:creationId xmlns:p14="http://schemas.microsoft.com/office/powerpoint/2010/main" val="17531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604433" y="365125"/>
            <a:ext cx="10817817" cy="1281113"/>
          </a:xfrm>
        </p:spPr>
        <p:txBody>
          <a:bodyPr>
            <a:normAutofit fontScale="90000"/>
          </a:bodyPr>
          <a:lstStyle/>
          <a:p>
            <a:r>
              <a:rPr lang="en-US" dirty="0"/>
              <a:t>Task 1—Coordination and Communications (5)</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053885" y="1463676"/>
            <a:ext cx="10368366" cy="4554070"/>
          </a:xfrm>
        </p:spPr>
        <p:txBody>
          <a:bodyPr/>
          <a:lstStyle/>
          <a:p>
            <a:pPr marL="50800" indent="0">
              <a:spcAft>
                <a:spcPts val="600"/>
              </a:spcAft>
              <a:buNone/>
            </a:pPr>
            <a:r>
              <a:rPr lang="en-US" b="1" dirty="0"/>
              <a:t>1.4 Annual Summary Project Report </a:t>
            </a:r>
            <a:endParaRPr lang="en-US" dirty="0"/>
          </a:p>
          <a:p>
            <a:pPr marL="571500" indent="0">
              <a:buNone/>
            </a:pPr>
            <a:r>
              <a:rPr lang="en-US" sz="2600" dirty="0"/>
              <a:t>Deliver signed annual summary progress reports for the 2022–23 and 2023–24 fiscal years. Ensure that these reports include at a minimum an executive summary, background, tasks/subtasks, task methodology, progress, status update(s), and recommendations. Ensure that each annual summary progress report describes the procedures used, any limitations of the findings, and challenges related to conducting the task activities and any surveys or other instruments developed to conduct the activities. Include analysis and synthesis of participant feedbacks from each of the professional development activities and surveys conducted. </a:t>
            </a:r>
            <a:r>
              <a:rPr lang="en-US" sz="2600" dirty="0">
                <a:solidFill>
                  <a:srgbClr val="C00000"/>
                </a:solidFill>
              </a:rPr>
              <a:t>(Checkbox)</a:t>
            </a:r>
            <a:endParaRPr lang="en-US" sz="2600" dirty="0"/>
          </a:p>
          <a:p>
            <a:pPr marL="571500" indent="0">
              <a:buNone/>
            </a:pPr>
            <a:endParaRPr lang="en-US" sz="2600"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679050" y="6170398"/>
            <a:ext cx="2743200" cy="365125"/>
          </a:xfrm>
        </p:spPr>
        <p:txBody>
          <a:bodyPr/>
          <a:lstStyle/>
          <a:p>
            <a:pPr marL="0" lvl="0" indent="0" algn="r" rtl="0">
              <a:spcBef>
                <a:spcPts val="0"/>
              </a:spcBef>
              <a:spcAft>
                <a:spcPts val="0"/>
              </a:spcAft>
              <a:buNone/>
            </a:pPr>
            <a:fld id="{00000000-1234-1234-1234-123412341234}" type="slidenum">
              <a:rPr lang="en-US" smtClean="0"/>
              <a:t>45</a:t>
            </a:fld>
            <a:endParaRPr lang="en-US" dirty="0"/>
          </a:p>
        </p:txBody>
      </p:sp>
    </p:spTree>
    <p:extLst>
      <p:ext uri="{BB962C8B-B14F-4D97-AF65-F5344CB8AC3E}">
        <p14:creationId xmlns:p14="http://schemas.microsoft.com/office/powerpoint/2010/main" val="4095099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635432" y="365125"/>
            <a:ext cx="10926304" cy="1281113"/>
          </a:xfrm>
        </p:spPr>
        <p:txBody>
          <a:bodyPr>
            <a:normAutofit fontScale="90000"/>
          </a:bodyPr>
          <a:lstStyle/>
          <a:p>
            <a:r>
              <a:rPr lang="en-US" dirty="0"/>
              <a:t>Task 1—Coordination and Communications (6)</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164475" y="1780440"/>
            <a:ext cx="10279880" cy="4554070"/>
          </a:xfrm>
        </p:spPr>
        <p:txBody>
          <a:bodyPr/>
          <a:lstStyle/>
          <a:p>
            <a:pPr marL="50800" indent="0">
              <a:buNone/>
            </a:pPr>
            <a:r>
              <a:rPr lang="en-US" b="1" dirty="0"/>
              <a:t>1.5 CDE Approval Schedule Requirements</a:t>
            </a:r>
            <a:endParaRPr lang="en-US" dirty="0"/>
          </a:p>
          <a:p>
            <a:pPr marL="685800" indent="0">
              <a:buNone/>
            </a:pPr>
            <a:r>
              <a:rPr lang="en-US" sz="2600" dirty="0"/>
              <a:t>Acknowledge and ensure consultation with the CDE for guidance during all work performed during the resulting contract term. Ensure thorough vetting of all deliverables to ensure they are of high quality, are free of any typographical or grammatical errors, and are presented in a professional format in adherence with the CDE required style. </a:t>
            </a:r>
          </a:p>
          <a:p>
            <a:pPr marL="685800" indent="0">
              <a:buNone/>
            </a:pPr>
            <a:r>
              <a:rPr lang="en-US" sz="2600" dirty="0"/>
              <a:t>Acknowledge compliance with the CDE review and approval process (which will be reviewed with successful applicant). </a:t>
            </a:r>
            <a:endParaRPr lang="en-US" sz="2600" dirty="0">
              <a:solidFill>
                <a:srgbClr val="C00000"/>
              </a:solidFill>
            </a:endParaRP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01155" y="6170398"/>
            <a:ext cx="2743200" cy="365125"/>
          </a:xfrm>
        </p:spPr>
        <p:txBody>
          <a:bodyPr/>
          <a:lstStyle/>
          <a:p>
            <a:pPr marL="0" lvl="0" indent="0" algn="r" rtl="0">
              <a:spcBef>
                <a:spcPts val="0"/>
              </a:spcBef>
              <a:spcAft>
                <a:spcPts val="0"/>
              </a:spcAft>
              <a:buNone/>
            </a:pPr>
            <a:fld id="{00000000-1234-1234-1234-123412341234}" type="slidenum">
              <a:rPr lang="en-US" smtClean="0"/>
              <a:t>46</a:t>
            </a:fld>
            <a:endParaRPr lang="en-US"/>
          </a:p>
        </p:txBody>
      </p:sp>
    </p:spTree>
    <p:extLst>
      <p:ext uri="{BB962C8B-B14F-4D97-AF65-F5344CB8AC3E}">
        <p14:creationId xmlns:p14="http://schemas.microsoft.com/office/powerpoint/2010/main" val="1938122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759416" y="365125"/>
            <a:ext cx="10802319" cy="1281113"/>
          </a:xfrm>
        </p:spPr>
        <p:txBody>
          <a:bodyPr>
            <a:normAutofit fontScale="90000"/>
          </a:bodyPr>
          <a:lstStyle/>
          <a:p>
            <a:r>
              <a:rPr lang="en-US" dirty="0"/>
              <a:t>Task 1—Coordination and Communications (7)</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164475" y="1792521"/>
            <a:ext cx="9859193" cy="4554070"/>
          </a:xfrm>
        </p:spPr>
        <p:txBody>
          <a:bodyPr/>
          <a:lstStyle/>
          <a:p>
            <a:pPr marL="50800" indent="0">
              <a:buNone/>
            </a:pPr>
            <a:r>
              <a:rPr lang="en-US" b="1" dirty="0"/>
              <a:t>1.5 CDE Approval Schedule Requirements (Cont.)</a:t>
            </a:r>
            <a:endParaRPr lang="en-US" dirty="0"/>
          </a:p>
          <a:p>
            <a:pPr marL="635000" indent="0">
              <a:buNone/>
            </a:pPr>
            <a:r>
              <a:rPr lang="en-US" sz="2600" dirty="0"/>
              <a:t>Acknowledge that the CDE must approve all materials and/or deliverables developed in conjunction with the contract that results from this RFA. Acknowledge and ensure that the successful applicant may not disseminate any written information, materials, or deliverables to the field, public, or any other third party without the CDE’s prior written approval. </a:t>
            </a:r>
            <a:endParaRPr lang="en-US" sz="2600" dirty="0">
              <a:solidFill>
                <a:srgbClr val="C00000"/>
              </a:solidFill>
            </a:endParaRPr>
          </a:p>
          <a:p>
            <a:pPr marL="635000" indent="0">
              <a:buNone/>
            </a:pPr>
            <a:endParaRPr lang="en-US" sz="2600"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818535" y="6164028"/>
            <a:ext cx="2743200" cy="365125"/>
          </a:xfrm>
        </p:spPr>
        <p:txBody>
          <a:bodyPr/>
          <a:lstStyle/>
          <a:p>
            <a:pPr marL="0" lvl="0" indent="0" algn="r" rtl="0">
              <a:spcBef>
                <a:spcPts val="0"/>
              </a:spcBef>
              <a:spcAft>
                <a:spcPts val="0"/>
              </a:spcAft>
              <a:buNone/>
            </a:pPr>
            <a:fld id="{00000000-1234-1234-1234-123412341234}" type="slidenum">
              <a:rPr lang="en-US" smtClean="0"/>
              <a:t>47</a:t>
            </a:fld>
            <a:endParaRPr lang="en-US" dirty="0"/>
          </a:p>
        </p:txBody>
      </p:sp>
    </p:spTree>
    <p:extLst>
      <p:ext uri="{BB962C8B-B14F-4D97-AF65-F5344CB8AC3E}">
        <p14:creationId xmlns:p14="http://schemas.microsoft.com/office/powerpoint/2010/main" val="3782726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542441" y="230188"/>
            <a:ext cx="11220773" cy="1281113"/>
          </a:xfrm>
        </p:spPr>
        <p:txBody>
          <a:bodyPr>
            <a:normAutofit fontScale="90000"/>
          </a:bodyPr>
          <a:lstStyle/>
          <a:p>
            <a:r>
              <a:rPr lang="en-US" dirty="0"/>
              <a:t>Task 1—Coordination and Communications (8)</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976393" y="1337292"/>
            <a:ext cx="10674538" cy="4554070"/>
          </a:xfrm>
        </p:spPr>
        <p:txBody>
          <a:bodyPr/>
          <a:lstStyle/>
          <a:p>
            <a:pPr marL="50800" indent="0">
              <a:buNone/>
            </a:pPr>
            <a:r>
              <a:rPr lang="en-US" b="1" dirty="0"/>
              <a:t>1.5 CDE Approval Schedule Requirements (Cont.)</a:t>
            </a:r>
            <a:endParaRPr lang="en-US" dirty="0"/>
          </a:p>
          <a:p>
            <a:pPr marL="626745" indent="0">
              <a:buNone/>
            </a:pPr>
            <a:r>
              <a:rPr lang="en-US" sz="2600" dirty="0"/>
              <a:t>Ensure that all deliverables are consistent with and do not conflict with state or federal law, state regulations, legislative intent, and/or IQC and SBE actions. The applicant must also agree to:</a:t>
            </a:r>
          </a:p>
          <a:p>
            <a:pPr marL="1092200" lvl="0" indent="-292100"/>
            <a:r>
              <a:rPr lang="en-US" sz="2600" dirty="0"/>
              <a:t>Adhere to the CDE Web Standards, available on the CDE website.</a:t>
            </a:r>
          </a:p>
          <a:p>
            <a:pPr marL="1092200" indent="-292100"/>
            <a:r>
              <a:rPr lang="en-US" sz="2600" dirty="0"/>
              <a:t>Accept financial responsibility for failure to meet agreed-upon timelines and produce deliverables that are of high quality and satisfactory to the CDE. Failure to conform to the CDE Approval Schedule Requirements may result in the cancellation of the contract that results from this RFA. </a:t>
            </a:r>
            <a:r>
              <a:rPr lang="en-US" sz="2600" dirty="0">
                <a:solidFill>
                  <a:srgbClr val="C00000"/>
                </a:solidFill>
              </a:rPr>
              <a:t>(Checkbox)</a:t>
            </a:r>
            <a:endParaRPr lang="en-US" sz="2600" dirty="0"/>
          </a:p>
          <a:p>
            <a:pPr marL="1092200" indent="-342900"/>
            <a:endParaRPr lang="en-US" sz="2600"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07395" y="6167804"/>
            <a:ext cx="2743200" cy="365125"/>
          </a:xfrm>
        </p:spPr>
        <p:txBody>
          <a:bodyPr/>
          <a:lstStyle/>
          <a:p>
            <a:pPr marL="0" lvl="0" indent="0" algn="r" rtl="0">
              <a:spcBef>
                <a:spcPts val="0"/>
              </a:spcBef>
              <a:spcAft>
                <a:spcPts val="0"/>
              </a:spcAft>
              <a:buNone/>
            </a:pPr>
            <a:fld id="{00000000-1234-1234-1234-123412341234}" type="slidenum">
              <a:rPr lang="en-US" smtClean="0"/>
              <a:t>48</a:t>
            </a:fld>
            <a:endParaRPr lang="en-US"/>
          </a:p>
        </p:txBody>
      </p:sp>
    </p:spTree>
    <p:extLst>
      <p:ext uri="{BB962C8B-B14F-4D97-AF65-F5344CB8AC3E}">
        <p14:creationId xmlns:p14="http://schemas.microsoft.com/office/powerpoint/2010/main" val="1058633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658860" y="238125"/>
            <a:ext cx="10949371" cy="1281113"/>
          </a:xfrm>
        </p:spPr>
        <p:txBody>
          <a:bodyPr>
            <a:normAutofit fontScale="90000"/>
          </a:bodyPr>
          <a:lstStyle/>
          <a:p>
            <a:r>
              <a:rPr lang="en-US" dirty="0"/>
              <a:t>Task 1—Coordination and Communications (9)</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038386" y="1552762"/>
            <a:ext cx="10595732" cy="4554070"/>
          </a:xfrm>
        </p:spPr>
        <p:txBody>
          <a:bodyPr/>
          <a:lstStyle/>
          <a:p>
            <a:pPr marL="50800" indent="0">
              <a:buNone/>
            </a:pPr>
            <a:r>
              <a:rPr lang="en-US" b="1" dirty="0"/>
              <a:t>1.6 Data Files, Reports, and Final Documents</a:t>
            </a:r>
            <a:endParaRPr lang="en-US" dirty="0"/>
          </a:p>
          <a:p>
            <a:pPr marL="626745" indent="0">
              <a:buNone/>
            </a:pPr>
            <a:r>
              <a:rPr lang="en-US" sz="2600" dirty="0"/>
              <a:t>Acknowledge and ensure that unless otherwise specified in this RFA, all final documents must be provided in Microsoft Word 2016 or later format, or Adobe Acrobat, with approval, and that all documents (including those created by subcontractors) posted online meet CDE Web Standards, including Section 508 accessibility standards. Describe how the Contractor will maintain electronic files, including how data files and reports will be located and transferred to the CDE at the end of the contract period. Ensure that personally identifiable information collected will be limited, and that no student information will be collected. </a:t>
            </a:r>
            <a:r>
              <a:rPr lang="en-US" sz="2600" dirty="0">
                <a:solidFill>
                  <a:srgbClr val="C00000"/>
                </a:solidFill>
              </a:rPr>
              <a:t>(Checkbox)</a:t>
            </a:r>
            <a:endParaRPr lang="en-US" sz="2600" dirty="0"/>
          </a:p>
          <a:p>
            <a:pPr marL="626745" indent="0">
              <a:buNone/>
            </a:pPr>
            <a:endParaRPr lang="en-US" sz="2600" dirty="0"/>
          </a:p>
          <a:p>
            <a:endParaRPr lang="en-US"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32106" y="6171593"/>
            <a:ext cx="2743200" cy="365125"/>
          </a:xfrm>
        </p:spPr>
        <p:txBody>
          <a:bodyPr/>
          <a:lstStyle/>
          <a:p>
            <a:pPr marL="0" lvl="0" indent="0" algn="r" rtl="0">
              <a:spcBef>
                <a:spcPts val="0"/>
              </a:spcBef>
              <a:spcAft>
                <a:spcPts val="0"/>
              </a:spcAft>
              <a:buNone/>
            </a:pPr>
            <a:fld id="{00000000-1234-1234-1234-123412341234}" type="slidenum">
              <a:rPr lang="en-US" smtClean="0"/>
              <a:t>49</a:t>
            </a:fld>
            <a:endParaRPr lang="en-US" dirty="0"/>
          </a:p>
        </p:txBody>
      </p:sp>
    </p:spTree>
    <p:extLst>
      <p:ext uri="{BB962C8B-B14F-4D97-AF65-F5344CB8AC3E}">
        <p14:creationId xmlns:p14="http://schemas.microsoft.com/office/powerpoint/2010/main" val="121132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2CB5B-6DD3-43D9-8434-1526D2734A56}"/>
              </a:ext>
            </a:extLst>
          </p:cNvPr>
          <p:cNvSpPr>
            <a:spLocks noGrp="1"/>
          </p:cNvSpPr>
          <p:nvPr>
            <p:ph type="title"/>
          </p:nvPr>
        </p:nvSpPr>
        <p:spPr/>
        <p:txBody>
          <a:bodyPr>
            <a:normAutofit/>
          </a:bodyPr>
          <a:lstStyle/>
          <a:p>
            <a:r>
              <a:rPr lang="en-US" sz="4000" dirty="0"/>
              <a:t>Authorizing Statute (1)</a:t>
            </a:r>
          </a:p>
        </p:txBody>
      </p:sp>
      <p:sp>
        <p:nvSpPr>
          <p:cNvPr id="3" name="Text Placeholder 2">
            <a:extLst>
              <a:ext uri="{FF2B5EF4-FFF2-40B4-BE49-F238E27FC236}">
                <a16:creationId xmlns:a16="http://schemas.microsoft.com/office/drawing/2014/main" id="{F4FC692C-E31D-47CE-92D2-42168852146C}"/>
              </a:ext>
            </a:extLst>
          </p:cNvPr>
          <p:cNvSpPr>
            <a:spLocks noGrp="1"/>
          </p:cNvSpPr>
          <p:nvPr>
            <p:ph type="body" idx="1"/>
          </p:nvPr>
        </p:nvSpPr>
        <p:spPr>
          <a:xfrm>
            <a:off x="1354238" y="1541168"/>
            <a:ext cx="9959525" cy="4554070"/>
          </a:xfrm>
        </p:spPr>
        <p:txBody>
          <a:bodyPr/>
          <a:lstStyle/>
          <a:p>
            <a:r>
              <a:rPr lang="en-US" dirty="0"/>
              <a:t>The ESPD contract is authorized by Assembly Bill 130, Section 132 (Statutes of 2021) of the Education Omnibus Trailer Bill (see Appendix C). </a:t>
            </a:r>
          </a:p>
          <a:p>
            <a:r>
              <a:rPr lang="en-US" dirty="0"/>
              <a:t>The CDE, in collaboration with, and subject to the approval of, the executive director of the State Board of Education (SBE), will award the sum of $5 million to a county office of education (COE), or consortia of COEs, with demonstrated expertise in developing and providing professional development and regional training to educators in public schools serving kindergarten and grades one through twelve (K–12). </a:t>
            </a:r>
          </a:p>
        </p:txBody>
      </p:sp>
      <p:sp>
        <p:nvSpPr>
          <p:cNvPr id="4" name="Slide Number Placeholder 3">
            <a:extLst>
              <a:ext uri="{FF2B5EF4-FFF2-40B4-BE49-F238E27FC236}">
                <a16:creationId xmlns:a16="http://schemas.microsoft.com/office/drawing/2014/main" id="{49319261-1083-4DA6-A3C6-B5B9F6477DEE}"/>
              </a:ext>
            </a:extLst>
          </p:cNvPr>
          <p:cNvSpPr>
            <a:spLocks noGrp="1"/>
          </p:cNvSpPr>
          <p:nvPr>
            <p:ph type="sldNum" idx="12"/>
          </p:nvPr>
        </p:nvSpPr>
        <p:spPr>
          <a:xfrm>
            <a:off x="8570563" y="6152464"/>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800" b="1"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lang="en-US" sz="1800" b="1"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409346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573437" y="365125"/>
            <a:ext cx="11081287" cy="1281113"/>
          </a:xfrm>
        </p:spPr>
        <p:txBody>
          <a:bodyPr>
            <a:normAutofit fontScale="90000"/>
          </a:bodyPr>
          <a:lstStyle/>
          <a:p>
            <a:r>
              <a:rPr lang="en-US" dirty="0"/>
              <a:t>Task 1—Coordination and Communications (10)</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193370" y="1775012"/>
            <a:ext cx="10020062" cy="4424310"/>
          </a:xfrm>
        </p:spPr>
        <p:txBody>
          <a:bodyPr/>
          <a:lstStyle/>
          <a:p>
            <a:pPr marL="50800" indent="0">
              <a:buNone/>
            </a:pPr>
            <a:r>
              <a:rPr lang="en-US" b="1" dirty="0"/>
              <a:t>1.7 Ongoing Administration</a:t>
            </a:r>
            <a:endParaRPr lang="en-US" dirty="0"/>
          </a:p>
          <a:p>
            <a:pPr marL="749300" indent="0">
              <a:buNone/>
            </a:pPr>
            <a:r>
              <a:rPr lang="en-US" sz="2600" dirty="0"/>
              <a:t>Ensure that the Contractor will prepare and monitor program budgets and budget revisions; negotiate, prepare, and monitor subcontracts; monitor and verify income and expenditures; and prepare and present quarterly and annual budget reports as required for pre-approval. Coordinate communications with the CDE during the contract period. Arrange all logistics for meetings related to the development of the online repository of resources and training events, and oversee the coordination of similar activities with the partner agency/subcontractor(s). </a:t>
            </a:r>
            <a:r>
              <a:rPr lang="en-US" sz="2600" dirty="0">
                <a:solidFill>
                  <a:srgbClr val="C00000"/>
                </a:solidFill>
              </a:rPr>
              <a:t>(Checkbox)</a:t>
            </a:r>
            <a:endParaRPr lang="en-US" sz="2600" dirty="0"/>
          </a:p>
          <a:p>
            <a:pPr marL="749300" indent="0">
              <a:buNone/>
            </a:pPr>
            <a:endParaRPr lang="en-US" sz="2600" dirty="0"/>
          </a:p>
          <a:p>
            <a:endParaRPr lang="en-US"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07394" y="6120971"/>
            <a:ext cx="2743200" cy="365125"/>
          </a:xfrm>
        </p:spPr>
        <p:txBody>
          <a:bodyPr/>
          <a:lstStyle/>
          <a:p>
            <a:pPr marL="0" lvl="0" indent="0" algn="r" rtl="0">
              <a:spcBef>
                <a:spcPts val="0"/>
              </a:spcBef>
              <a:spcAft>
                <a:spcPts val="0"/>
              </a:spcAft>
              <a:buNone/>
            </a:pPr>
            <a:fld id="{00000000-1234-1234-1234-123412341234}" type="slidenum">
              <a:rPr lang="en-US" smtClean="0"/>
              <a:t>50</a:t>
            </a:fld>
            <a:endParaRPr lang="en-US" dirty="0"/>
          </a:p>
        </p:txBody>
      </p:sp>
    </p:spTree>
    <p:extLst>
      <p:ext uri="{BB962C8B-B14F-4D97-AF65-F5344CB8AC3E}">
        <p14:creationId xmlns:p14="http://schemas.microsoft.com/office/powerpoint/2010/main" val="1830739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604434" y="365125"/>
            <a:ext cx="10972800" cy="1281113"/>
          </a:xfrm>
        </p:spPr>
        <p:txBody>
          <a:bodyPr>
            <a:normAutofit fontScale="90000"/>
          </a:bodyPr>
          <a:lstStyle/>
          <a:p>
            <a:r>
              <a:rPr lang="en-US" dirty="0"/>
              <a:t>Task 2—Collaboration Committee, Professional Learning, and Communities of Practice (1) </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354239" y="2121367"/>
            <a:ext cx="9859193" cy="4554070"/>
          </a:xfrm>
        </p:spPr>
        <p:txBody>
          <a:bodyPr/>
          <a:lstStyle/>
          <a:p>
            <a:pPr marL="50800" indent="0">
              <a:buNone/>
            </a:pPr>
            <a:r>
              <a:rPr lang="en-US" dirty="0"/>
              <a:t>This section of the application acknowledges the applicant’s commitment to collaborating with partner agencies and the CDE to oversee planning and implementation of work carried out by the contractor, development of CoPs, and assignment of tasks.</a:t>
            </a:r>
            <a:r>
              <a:rPr lang="en-US" dirty="0">
                <a:solidFill>
                  <a:srgbClr val="C00000"/>
                </a:solidFill>
              </a:rPr>
              <a:t> (12 points)</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84606" y="6152464"/>
            <a:ext cx="2743200" cy="365125"/>
          </a:xfrm>
        </p:spPr>
        <p:txBody>
          <a:bodyPr/>
          <a:lstStyle/>
          <a:p>
            <a:pPr marL="0" lvl="0" indent="0" algn="r" rtl="0">
              <a:spcBef>
                <a:spcPts val="0"/>
              </a:spcBef>
              <a:spcAft>
                <a:spcPts val="0"/>
              </a:spcAft>
              <a:buNone/>
            </a:pPr>
            <a:fld id="{00000000-1234-1234-1234-123412341234}" type="slidenum">
              <a:rPr lang="en-US" smtClean="0"/>
              <a:t>51</a:t>
            </a:fld>
            <a:endParaRPr lang="en-US"/>
          </a:p>
        </p:txBody>
      </p:sp>
    </p:spTree>
    <p:extLst>
      <p:ext uri="{BB962C8B-B14F-4D97-AF65-F5344CB8AC3E}">
        <p14:creationId xmlns:p14="http://schemas.microsoft.com/office/powerpoint/2010/main" val="726479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557939" y="365125"/>
            <a:ext cx="11081288" cy="1281113"/>
          </a:xfrm>
        </p:spPr>
        <p:txBody>
          <a:bodyPr>
            <a:normAutofit fontScale="90000"/>
          </a:bodyPr>
          <a:lstStyle/>
          <a:p>
            <a:r>
              <a:rPr lang="en-US" dirty="0"/>
              <a:t>Task 2—Collaboration Committee, Professional Learning, and Communities of Practice (2)</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354238" y="1828799"/>
            <a:ext cx="9859193" cy="4554070"/>
          </a:xfrm>
        </p:spPr>
        <p:txBody>
          <a:bodyPr/>
          <a:lstStyle/>
          <a:p>
            <a:pPr marL="50800" indent="0">
              <a:spcAft>
                <a:spcPts val="600"/>
              </a:spcAft>
              <a:buNone/>
            </a:pPr>
            <a:r>
              <a:rPr lang="en-US" b="1" dirty="0"/>
              <a:t>2.1 Ethnic Studies Collaboration Committee </a:t>
            </a:r>
            <a:endParaRPr lang="en-US" dirty="0"/>
          </a:p>
          <a:p>
            <a:pPr marL="635000" indent="0">
              <a:buNone/>
            </a:pPr>
            <a:r>
              <a:rPr lang="en-US" sz="2600" dirty="0"/>
              <a:t>Describe how the successful applicant will work in close collaboration with partner agencies to meet monthly or bi-monthly to develop and review professional development and instructional resources that support this project. Members will be recruited as defined in Task 3.1. The successful applicant or represented partner agencies will host these meetings, prepare agendas with CDE Contract Monitor review and approval, and provide participants with detailed written summaries of meeting minutes. </a:t>
            </a:r>
            <a:r>
              <a:rPr lang="en-US" sz="2600" dirty="0">
                <a:solidFill>
                  <a:srgbClr val="C00000"/>
                </a:solidFill>
              </a:rPr>
              <a:t>(3 points)</a:t>
            </a:r>
            <a:endParaRPr lang="en-US" sz="2600"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682681" y="6120971"/>
            <a:ext cx="2743200" cy="365125"/>
          </a:xfrm>
        </p:spPr>
        <p:txBody>
          <a:bodyPr/>
          <a:lstStyle/>
          <a:p>
            <a:pPr marL="0" lvl="0" indent="0" algn="r" rtl="0">
              <a:spcBef>
                <a:spcPts val="0"/>
              </a:spcBef>
              <a:spcAft>
                <a:spcPts val="0"/>
              </a:spcAft>
              <a:buNone/>
            </a:pPr>
            <a:fld id="{00000000-1234-1234-1234-123412341234}" type="slidenum">
              <a:rPr lang="en-US" smtClean="0"/>
              <a:t>52</a:t>
            </a:fld>
            <a:endParaRPr lang="en-US"/>
          </a:p>
        </p:txBody>
      </p:sp>
    </p:spTree>
    <p:extLst>
      <p:ext uri="{BB962C8B-B14F-4D97-AF65-F5344CB8AC3E}">
        <p14:creationId xmlns:p14="http://schemas.microsoft.com/office/powerpoint/2010/main" val="3402763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542440" y="365125"/>
            <a:ext cx="11050291" cy="1281113"/>
          </a:xfrm>
        </p:spPr>
        <p:txBody>
          <a:bodyPr>
            <a:normAutofit fontScale="90000"/>
          </a:bodyPr>
          <a:lstStyle/>
          <a:p>
            <a:r>
              <a:rPr lang="en-US" dirty="0"/>
              <a:t>Task 2—Collaboration Committee, Professional Learning, and Communities of Practice (3)</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007390" y="1775012"/>
            <a:ext cx="10585342" cy="4554070"/>
          </a:xfrm>
        </p:spPr>
        <p:txBody>
          <a:bodyPr/>
          <a:lstStyle/>
          <a:p>
            <a:pPr marL="50800" indent="0">
              <a:spcAft>
                <a:spcPts val="600"/>
              </a:spcAft>
              <a:buNone/>
            </a:pPr>
            <a:r>
              <a:rPr lang="en-US" b="1" dirty="0"/>
              <a:t>2.2 Ethnic Studies Statewide CoPs</a:t>
            </a:r>
          </a:p>
          <a:p>
            <a:pPr marL="685800" indent="0">
              <a:buNone/>
            </a:pPr>
            <a:r>
              <a:rPr lang="en-US" sz="2600" dirty="0"/>
              <a:t>Describe how the applicant will provide planning and logistical support for at least three statewide PL programs throughout the school year. Explain how the activities proposed will be planned and coordinated, reflect the QPLS, include at least one session specifically developed for district and school leadership, be updated to incorporate feedback from previous participants, and be made accessible to underrepresented regions and rural areas. Ensure that the costs for professional development training, including travel (excluding CDE staff), are to be provided. Honoraria and substitute costs will not be reimbursed. </a:t>
            </a:r>
            <a:r>
              <a:rPr lang="en-US" sz="2600" dirty="0">
                <a:solidFill>
                  <a:srgbClr val="C00000"/>
                </a:solidFill>
              </a:rPr>
              <a:t>(3 points)</a:t>
            </a:r>
            <a:r>
              <a:rPr lang="en-US" sz="2600" dirty="0"/>
              <a:t> </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50675" y="6154889"/>
            <a:ext cx="2743200" cy="365125"/>
          </a:xfrm>
        </p:spPr>
        <p:txBody>
          <a:bodyPr/>
          <a:lstStyle/>
          <a:p>
            <a:pPr marL="0" lvl="0" indent="0" algn="r" rtl="0">
              <a:spcBef>
                <a:spcPts val="0"/>
              </a:spcBef>
              <a:spcAft>
                <a:spcPts val="0"/>
              </a:spcAft>
              <a:buNone/>
            </a:pPr>
            <a:fld id="{00000000-1234-1234-1234-123412341234}" type="slidenum">
              <a:rPr lang="en-US" smtClean="0"/>
              <a:t>53</a:t>
            </a:fld>
            <a:endParaRPr lang="en-US" dirty="0"/>
          </a:p>
        </p:txBody>
      </p:sp>
    </p:spTree>
    <p:extLst>
      <p:ext uri="{BB962C8B-B14F-4D97-AF65-F5344CB8AC3E}">
        <p14:creationId xmlns:p14="http://schemas.microsoft.com/office/powerpoint/2010/main" val="3882244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573438" y="325438"/>
            <a:ext cx="10926304" cy="1281113"/>
          </a:xfrm>
        </p:spPr>
        <p:txBody>
          <a:bodyPr>
            <a:noAutofit/>
          </a:bodyPr>
          <a:lstStyle/>
          <a:p>
            <a:r>
              <a:rPr lang="en-US" sz="4000" dirty="0"/>
              <a:t>Task 2—Collaboration Committee, Professional Learning, and Communities of Practice (4)</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929898" y="1538503"/>
            <a:ext cx="10569844" cy="4554070"/>
          </a:xfrm>
        </p:spPr>
        <p:txBody>
          <a:bodyPr/>
          <a:lstStyle/>
          <a:p>
            <a:pPr marL="50800" indent="0">
              <a:spcAft>
                <a:spcPts val="600"/>
              </a:spcAft>
              <a:buNone/>
            </a:pPr>
            <a:r>
              <a:rPr lang="en-US" b="1" dirty="0"/>
              <a:t>2.3 Ethnic Studies Regional CoPs</a:t>
            </a:r>
            <a:endParaRPr lang="en-US" dirty="0"/>
          </a:p>
          <a:p>
            <a:pPr marL="685800" indent="0">
              <a:buNone/>
            </a:pPr>
            <a:r>
              <a:rPr lang="en-US" sz="2600" dirty="0"/>
              <a:t>Describe how the applicant will provide planning and logistical support for regional CoPs conducted throughout the school year. Regional CoPs should include representative content area teachers, leaders, paraprofessionals, specialists from LEAs, and, where appropriate, professional development providers. Regional CoPs should reflect a cross section of regional, urban, rural, racial, ethnic, and other demographic characteristics, and should be made accessible to underrepresented regions and rural areas. Ensure that the costs for professional development training, including travel (excluding CDE staff), are to be provided. Honoraria and substitute costs will not be reimbursed. </a:t>
            </a:r>
            <a:r>
              <a:rPr lang="en-US" sz="2600" dirty="0">
                <a:solidFill>
                  <a:srgbClr val="C00000"/>
                </a:solidFill>
              </a:rPr>
              <a:t>(3 points)</a:t>
            </a:r>
            <a:r>
              <a:rPr lang="en-US" sz="2600" dirty="0"/>
              <a:t> </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56542" y="6166715"/>
            <a:ext cx="2743200" cy="365125"/>
          </a:xfrm>
        </p:spPr>
        <p:txBody>
          <a:bodyPr/>
          <a:lstStyle/>
          <a:p>
            <a:pPr marL="0" lvl="0" indent="0" algn="r" rtl="0">
              <a:spcBef>
                <a:spcPts val="0"/>
              </a:spcBef>
              <a:spcAft>
                <a:spcPts val="0"/>
              </a:spcAft>
              <a:buNone/>
            </a:pPr>
            <a:fld id="{00000000-1234-1234-1234-123412341234}" type="slidenum">
              <a:rPr lang="en-US" smtClean="0"/>
              <a:t>54</a:t>
            </a:fld>
            <a:endParaRPr lang="en-US" dirty="0"/>
          </a:p>
        </p:txBody>
      </p:sp>
    </p:spTree>
    <p:extLst>
      <p:ext uri="{BB962C8B-B14F-4D97-AF65-F5344CB8AC3E}">
        <p14:creationId xmlns:p14="http://schemas.microsoft.com/office/powerpoint/2010/main" val="1299620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640597" y="438337"/>
            <a:ext cx="10910806" cy="1281113"/>
          </a:xfrm>
        </p:spPr>
        <p:txBody>
          <a:bodyPr>
            <a:normAutofit fontScale="90000"/>
          </a:bodyPr>
          <a:lstStyle/>
          <a:p>
            <a:r>
              <a:rPr lang="en-US" dirty="0"/>
              <a:t>Task 2—Collaboration Committee, Professional Learning, and Communities of Practice (5)</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354238" y="1822637"/>
            <a:ext cx="9859193" cy="4554070"/>
          </a:xfrm>
        </p:spPr>
        <p:txBody>
          <a:bodyPr/>
          <a:lstStyle/>
          <a:p>
            <a:pPr marL="50800" indent="0">
              <a:buNone/>
            </a:pPr>
            <a:r>
              <a:rPr lang="en-US" b="1" dirty="0"/>
              <a:t>2.4 Ethnic Studies Ongoing Classroom Support</a:t>
            </a:r>
            <a:endParaRPr lang="en-US" dirty="0"/>
          </a:p>
          <a:p>
            <a:pPr marL="635000" indent="0">
              <a:buNone/>
            </a:pPr>
            <a:r>
              <a:rPr lang="en-US" dirty="0"/>
              <a:t>Describe how the successful applicant will provide ongoing content and instructional support to educators, administrators, and paraprofessionals in between scheduled statewide and regional CoPs. This might include informal times to provide support and guidance, assistance with reviewing or incorporating classroom resources, and assistance with content-related questions. </a:t>
            </a:r>
            <a:r>
              <a:rPr lang="en-US" dirty="0">
                <a:solidFill>
                  <a:srgbClr val="C00000"/>
                </a:solidFill>
              </a:rPr>
              <a:t>(3 points)</a:t>
            </a:r>
            <a:endParaRPr lang="en-US"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808203" y="6115390"/>
            <a:ext cx="2743200" cy="365125"/>
          </a:xfrm>
        </p:spPr>
        <p:txBody>
          <a:bodyPr/>
          <a:lstStyle/>
          <a:p>
            <a:pPr marL="0" lvl="0" indent="0" algn="r" rtl="0">
              <a:spcBef>
                <a:spcPts val="0"/>
              </a:spcBef>
              <a:spcAft>
                <a:spcPts val="0"/>
              </a:spcAft>
              <a:buNone/>
            </a:pPr>
            <a:fld id="{00000000-1234-1234-1234-123412341234}" type="slidenum">
              <a:rPr lang="en-US" smtClean="0"/>
              <a:t>55</a:t>
            </a:fld>
            <a:endParaRPr lang="en-US" dirty="0"/>
          </a:p>
        </p:txBody>
      </p:sp>
    </p:spTree>
    <p:extLst>
      <p:ext uri="{BB962C8B-B14F-4D97-AF65-F5344CB8AC3E}">
        <p14:creationId xmlns:p14="http://schemas.microsoft.com/office/powerpoint/2010/main" val="3328957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Task 3—General Services to Support Professional Development (1)</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50800" indent="0">
              <a:buNone/>
            </a:pPr>
            <a:r>
              <a:rPr lang="en-US" dirty="0"/>
              <a:t>This section of the application must acknowledge the applicant’s commitment to completing all the requirements specified in Task 3 and must provide a description of the approach and methodology by which the applicant will accomplish all of the associated subtasks and activities. The application must include a detailed process for how the successful applicant will develop and implement professional development and collaboration activities related to ethnic studies. </a:t>
            </a:r>
            <a:r>
              <a:rPr lang="en-US" dirty="0">
                <a:solidFill>
                  <a:srgbClr val="C00000"/>
                </a:solidFill>
              </a:rPr>
              <a:t>(15 points)</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32108" y="6160092"/>
            <a:ext cx="2743200" cy="365125"/>
          </a:xfrm>
        </p:spPr>
        <p:txBody>
          <a:bodyPr/>
          <a:lstStyle/>
          <a:p>
            <a:pPr marL="0" lvl="0" indent="0" algn="r" rtl="0">
              <a:spcBef>
                <a:spcPts val="0"/>
              </a:spcBef>
              <a:spcAft>
                <a:spcPts val="0"/>
              </a:spcAft>
              <a:buNone/>
            </a:pPr>
            <a:fld id="{00000000-1234-1234-1234-123412341234}" type="slidenum">
              <a:rPr lang="en-US" smtClean="0"/>
              <a:t>56</a:t>
            </a:fld>
            <a:endParaRPr lang="en-US"/>
          </a:p>
        </p:txBody>
      </p:sp>
    </p:spTree>
    <p:extLst>
      <p:ext uri="{BB962C8B-B14F-4D97-AF65-F5344CB8AC3E}">
        <p14:creationId xmlns:p14="http://schemas.microsoft.com/office/powerpoint/2010/main" val="2996364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1354239" y="333375"/>
            <a:ext cx="9479666" cy="1281113"/>
          </a:xfrm>
        </p:spPr>
        <p:txBody>
          <a:bodyPr>
            <a:normAutofit fontScale="90000"/>
          </a:bodyPr>
          <a:lstStyle/>
          <a:p>
            <a:r>
              <a:rPr lang="en-US" dirty="0"/>
              <a:t>Task 3—General Services to Support Professional Development (2)</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960896" y="1646238"/>
            <a:ext cx="10445858" cy="4554070"/>
          </a:xfrm>
        </p:spPr>
        <p:txBody>
          <a:bodyPr/>
          <a:lstStyle/>
          <a:p>
            <a:pPr marL="50800" indent="0">
              <a:spcAft>
                <a:spcPts val="600"/>
              </a:spcAft>
              <a:buNone/>
            </a:pPr>
            <a:r>
              <a:rPr lang="en-US" b="1" dirty="0"/>
              <a:t>3.1 Ethnic Studies Collaboration Committee Recruitment</a:t>
            </a:r>
            <a:endParaRPr lang="en-US"/>
          </a:p>
          <a:p>
            <a:pPr marL="635000" indent="0">
              <a:buNone/>
            </a:pPr>
            <a:r>
              <a:rPr lang="en-US" sz="2600" dirty="0"/>
              <a:t>Describe how the Contractor will recruit and retain scholars, facilitators, or trainers who are ethnic studies experts for professional development trainings by October 1, 2022. In addition to serving as active members on the collaboration committee, partnerships should consist of experts in the field providing specific content at regional and statewide CoPs, as well as ongoing content and instructional support for educators, administrators, and paraprofessionals. Ensure that all scholars, trainers and/or facilitators must align content presented and developed to the intent of the Legislature and be pre-approved by the CDE Contract Monitor. </a:t>
            </a:r>
            <a:r>
              <a:rPr lang="en-US" sz="2600" dirty="0">
                <a:solidFill>
                  <a:srgbClr val="C00000"/>
                </a:solidFill>
              </a:rPr>
              <a:t>(3 points)</a:t>
            </a:r>
            <a:r>
              <a:rPr lang="en-US" sz="2600" dirty="0"/>
              <a:t> </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663554" y="6159500"/>
            <a:ext cx="2743200" cy="365125"/>
          </a:xfrm>
        </p:spPr>
        <p:txBody>
          <a:bodyPr/>
          <a:lstStyle/>
          <a:p>
            <a:pPr marL="0" lvl="0" indent="0" algn="r" rtl="0">
              <a:spcBef>
                <a:spcPts val="0"/>
              </a:spcBef>
              <a:spcAft>
                <a:spcPts val="0"/>
              </a:spcAft>
              <a:buNone/>
            </a:pPr>
            <a:fld id="{00000000-1234-1234-1234-123412341234}" type="slidenum">
              <a:rPr lang="en-US" smtClean="0"/>
              <a:t>57</a:t>
            </a:fld>
            <a:endParaRPr lang="en-US"/>
          </a:p>
        </p:txBody>
      </p:sp>
    </p:spTree>
    <p:extLst>
      <p:ext uri="{BB962C8B-B14F-4D97-AF65-F5344CB8AC3E}">
        <p14:creationId xmlns:p14="http://schemas.microsoft.com/office/powerpoint/2010/main" val="125363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Task 3—General Services to Support Professional Development (3)</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635000" indent="-584200">
              <a:spcAft>
                <a:spcPts val="600"/>
              </a:spcAft>
              <a:buNone/>
            </a:pPr>
            <a:r>
              <a:rPr lang="en-US" b="1" dirty="0"/>
              <a:t>3.2 Ethnic Studies Professional Development Registration Logistics </a:t>
            </a:r>
          </a:p>
          <a:p>
            <a:pPr marL="635000" indent="-584200">
              <a:buNone/>
            </a:pPr>
            <a:r>
              <a:rPr lang="en-US" sz="2400" b="1" dirty="0"/>
              <a:t>	</a:t>
            </a:r>
            <a:r>
              <a:rPr lang="en-US" sz="2600" dirty="0"/>
              <a:t>Describe how the applicant will maintain a professional development online registration system and keep a record of professional development trainers and participants. Provide a detailed description of how the successful applicant supports a regional structure for delivery of professional development services through regional trainings. The online registration system must adhere to CDE standards of data privacy and confidentiality. </a:t>
            </a:r>
            <a:r>
              <a:rPr lang="en-US" sz="2600" dirty="0">
                <a:solidFill>
                  <a:srgbClr val="C00000"/>
                </a:solidFill>
              </a:rPr>
              <a:t>(3 points)</a:t>
            </a:r>
            <a:r>
              <a:rPr lang="en-US" sz="2600" dirty="0"/>
              <a:t> </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32108" y="6146519"/>
            <a:ext cx="2743200" cy="365125"/>
          </a:xfrm>
        </p:spPr>
        <p:txBody>
          <a:bodyPr/>
          <a:lstStyle/>
          <a:p>
            <a:pPr marL="0" lvl="0" indent="0" algn="r" rtl="0">
              <a:spcBef>
                <a:spcPts val="0"/>
              </a:spcBef>
              <a:spcAft>
                <a:spcPts val="0"/>
              </a:spcAft>
              <a:buNone/>
            </a:pPr>
            <a:fld id="{00000000-1234-1234-1234-123412341234}" type="slidenum">
              <a:rPr lang="en-US" smtClean="0"/>
              <a:t>58</a:t>
            </a:fld>
            <a:endParaRPr lang="en-US" dirty="0"/>
          </a:p>
        </p:txBody>
      </p:sp>
    </p:spTree>
    <p:extLst>
      <p:ext uri="{BB962C8B-B14F-4D97-AF65-F5344CB8AC3E}">
        <p14:creationId xmlns:p14="http://schemas.microsoft.com/office/powerpoint/2010/main" val="379530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Task 3—General Services to Support Professional Development (4)</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208868" y="1775012"/>
            <a:ext cx="9794929" cy="4554070"/>
          </a:xfrm>
        </p:spPr>
        <p:txBody>
          <a:bodyPr/>
          <a:lstStyle/>
          <a:p>
            <a:pPr marL="685800" indent="-635000">
              <a:spcAft>
                <a:spcPts val="600"/>
              </a:spcAft>
              <a:buNone/>
            </a:pPr>
            <a:r>
              <a:rPr lang="en-US" b="1" dirty="0"/>
              <a:t>3.3 Primary Learning Strategies, Key Curricula, and Alignment</a:t>
            </a:r>
            <a:endParaRPr lang="en-US" dirty="0"/>
          </a:p>
          <a:p>
            <a:pPr marL="681038" indent="0">
              <a:buNone/>
            </a:pPr>
            <a:r>
              <a:rPr lang="en-US" sz="2600" dirty="0"/>
              <a:t>Describe the primary learning strategies and key curricula that will form the basis of PL offered to educators, including teachers, administrators, and paraprofessionals, as part of this project. This includes how the strategies, curricula, and resources used align with the ESMC adopted pursuant to </a:t>
            </a:r>
            <a:r>
              <a:rPr lang="en-US" sz="2600" i="1" dirty="0"/>
              <a:t>EC</a:t>
            </a:r>
            <a:r>
              <a:rPr lang="en-US" sz="2600" dirty="0"/>
              <a:t> Section 51226.7 as well as how it might expand upon it.      </a:t>
            </a:r>
            <a:r>
              <a:rPr lang="en-US" sz="2600" dirty="0">
                <a:solidFill>
                  <a:srgbClr val="C00000"/>
                </a:solidFill>
              </a:rPr>
              <a:t>(3 points)</a:t>
            </a:r>
            <a:r>
              <a:rPr lang="en-US" sz="2600" dirty="0"/>
              <a:t> </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56821" y="6146519"/>
            <a:ext cx="2743200" cy="365125"/>
          </a:xfrm>
        </p:spPr>
        <p:txBody>
          <a:bodyPr/>
          <a:lstStyle/>
          <a:p>
            <a:pPr marL="0" lvl="0" indent="0" algn="r" rtl="0">
              <a:spcBef>
                <a:spcPts val="0"/>
              </a:spcBef>
              <a:spcAft>
                <a:spcPts val="0"/>
              </a:spcAft>
              <a:buNone/>
            </a:pPr>
            <a:fld id="{00000000-1234-1234-1234-123412341234}" type="slidenum">
              <a:rPr lang="en-US" smtClean="0"/>
              <a:t>59</a:t>
            </a:fld>
            <a:endParaRPr lang="en-US" dirty="0"/>
          </a:p>
        </p:txBody>
      </p:sp>
    </p:spTree>
    <p:extLst>
      <p:ext uri="{BB962C8B-B14F-4D97-AF65-F5344CB8AC3E}">
        <p14:creationId xmlns:p14="http://schemas.microsoft.com/office/powerpoint/2010/main" val="4017590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2CB5B-6DD3-43D9-8434-1526D2734A56}"/>
              </a:ext>
            </a:extLst>
          </p:cNvPr>
          <p:cNvSpPr>
            <a:spLocks noGrp="1"/>
          </p:cNvSpPr>
          <p:nvPr>
            <p:ph type="title"/>
          </p:nvPr>
        </p:nvSpPr>
        <p:spPr/>
        <p:txBody>
          <a:bodyPr>
            <a:normAutofit/>
          </a:bodyPr>
          <a:lstStyle/>
          <a:p>
            <a:r>
              <a:rPr lang="en-US" sz="4000" dirty="0"/>
              <a:t>Authorizing Statute (2)</a:t>
            </a:r>
          </a:p>
        </p:txBody>
      </p:sp>
      <p:sp>
        <p:nvSpPr>
          <p:cNvPr id="3" name="Text Placeholder 2">
            <a:extLst>
              <a:ext uri="{FF2B5EF4-FFF2-40B4-BE49-F238E27FC236}">
                <a16:creationId xmlns:a16="http://schemas.microsoft.com/office/drawing/2014/main" id="{F4FC692C-E31D-47CE-92D2-42168852146C}"/>
              </a:ext>
            </a:extLst>
          </p:cNvPr>
          <p:cNvSpPr>
            <a:spLocks noGrp="1"/>
          </p:cNvSpPr>
          <p:nvPr>
            <p:ph type="body" idx="1"/>
          </p:nvPr>
        </p:nvSpPr>
        <p:spPr>
          <a:xfrm>
            <a:off x="898902" y="1403053"/>
            <a:ext cx="10585341" cy="4554070"/>
          </a:xfrm>
        </p:spPr>
        <p:txBody>
          <a:bodyPr/>
          <a:lstStyle/>
          <a:p>
            <a:pPr marL="50800" indent="0">
              <a:buNone/>
            </a:pPr>
            <a:r>
              <a:rPr lang="en-US" sz="2600" dirty="0"/>
              <a:t>Funds will be used for both of the following:</a:t>
            </a:r>
          </a:p>
          <a:p>
            <a:pPr marL="990600" lvl="1" indent="-457200">
              <a:buFont typeface="+mj-lt"/>
              <a:buAutoNum type="arabicPeriod"/>
            </a:pPr>
            <a:r>
              <a:rPr lang="en-US" sz="2600" dirty="0"/>
              <a:t>To provide professional development and regional training for teachers, administrators, and paraprofessionals to support creation or expansion of ethnic studies course offerings, including, but not limited to, courses that use the Ethnic Studies Model Curriculum (ESMC) adopted pursuant to Section 51226.7 of California </a:t>
            </a:r>
            <a:r>
              <a:rPr lang="en-US" sz="2600" i="1" dirty="0"/>
              <a:t>Education Code</a:t>
            </a:r>
            <a:r>
              <a:rPr lang="en-US" sz="2600" dirty="0"/>
              <a:t> (</a:t>
            </a:r>
            <a:r>
              <a:rPr lang="en-US" sz="2600" i="1" dirty="0"/>
              <a:t>EC</a:t>
            </a:r>
            <a:r>
              <a:rPr lang="en-US" sz="2600" dirty="0"/>
              <a:t>) as a guide.</a:t>
            </a:r>
          </a:p>
          <a:p>
            <a:pPr marL="990600" lvl="1" indent="-457200">
              <a:buFont typeface="+mj-lt"/>
              <a:buAutoNum type="arabicPeriod"/>
            </a:pPr>
            <a:r>
              <a:rPr lang="en-US" sz="2600" dirty="0"/>
              <a:t>To provide access to an online repository of resources to support ethnic studies courses. This includes the collection and review of materials to be made available for educators to use in implementing the ESMC pursuant to Section 51226.7 of the </a:t>
            </a:r>
            <a:r>
              <a:rPr lang="en-US" sz="2600" i="1" dirty="0"/>
              <a:t>EC</a:t>
            </a:r>
            <a:r>
              <a:rPr lang="en-US" sz="2600" dirty="0"/>
              <a:t>.</a:t>
            </a:r>
          </a:p>
          <a:p>
            <a:endParaRPr lang="en-US" sz="2600" dirty="0"/>
          </a:p>
        </p:txBody>
      </p:sp>
      <p:sp>
        <p:nvSpPr>
          <p:cNvPr id="4" name="Slide Number Placeholder 3">
            <a:extLst>
              <a:ext uri="{FF2B5EF4-FFF2-40B4-BE49-F238E27FC236}">
                <a16:creationId xmlns:a16="http://schemas.microsoft.com/office/drawing/2014/main" id="{49319261-1083-4DA6-A3C6-B5B9F6477DEE}"/>
              </a:ext>
            </a:extLst>
          </p:cNvPr>
          <p:cNvSpPr>
            <a:spLocks noGrp="1"/>
          </p:cNvSpPr>
          <p:nvPr>
            <p:ph type="sldNum" idx="12"/>
          </p:nvPr>
        </p:nvSpPr>
        <p:spPr>
          <a:xfrm>
            <a:off x="8534400" y="6152464"/>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800" b="1"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lang="en-US" sz="1800" b="1"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94677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Task 3—General Services to Support Professional Development (5)</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354238" y="1775012"/>
            <a:ext cx="9789043" cy="4554070"/>
          </a:xfrm>
        </p:spPr>
        <p:txBody>
          <a:bodyPr/>
          <a:lstStyle/>
          <a:p>
            <a:pPr marL="50800" indent="0">
              <a:spcAft>
                <a:spcPts val="600"/>
              </a:spcAft>
              <a:buNone/>
            </a:pPr>
            <a:r>
              <a:rPr lang="en-US" b="1" dirty="0"/>
              <a:t>3.4 Diversity of Opinions</a:t>
            </a:r>
            <a:endParaRPr lang="en-US" dirty="0"/>
          </a:p>
          <a:p>
            <a:pPr marL="685800" indent="0">
              <a:buNone/>
            </a:pPr>
            <a:r>
              <a:rPr lang="en-US" sz="2600" dirty="0"/>
              <a:t>Provide a detailed description of how the history, interests, and concerns of the community, as well as local student backgrounds, will be reflected in and inform all strategies, curricula, and resources chosen for PL. Also, describe how all PL will incorporate activities and content that teach about understanding and diversity of opinions, and avoid the use of biased, divisive, or hateful speech. </a:t>
            </a:r>
            <a:r>
              <a:rPr lang="en-US" sz="2600" dirty="0">
                <a:solidFill>
                  <a:srgbClr val="C00000"/>
                </a:solidFill>
              </a:rPr>
              <a:t>(3 points)</a:t>
            </a:r>
            <a:r>
              <a:rPr lang="en-US" sz="2600" dirty="0"/>
              <a:t> </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32109" y="6146519"/>
            <a:ext cx="2743200" cy="365125"/>
          </a:xfrm>
        </p:spPr>
        <p:txBody>
          <a:bodyPr/>
          <a:lstStyle/>
          <a:p>
            <a:pPr marL="0" lvl="0" indent="0" algn="r" rtl="0">
              <a:spcBef>
                <a:spcPts val="0"/>
              </a:spcBef>
              <a:spcAft>
                <a:spcPts val="0"/>
              </a:spcAft>
              <a:buNone/>
            </a:pPr>
            <a:fld id="{00000000-1234-1234-1234-123412341234}" type="slidenum">
              <a:rPr lang="en-US" smtClean="0"/>
              <a:t>60</a:t>
            </a:fld>
            <a:endParaRPr lang="en-US"/>
          </a:p>
        </p:txBody>
      </p:sp>
    </p:spTree>
    <p:extLst>
      <p:ext uri="{BB962C8B-B14F-4D97-AF65-F5344CB8AC3E}">
        <p14:creationId xmlns:p14="http://schemas.microsoft.com/office/powerpoint/2010/main" val="2873367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Task 3—General Services to Support Professional Development (6)</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177871" y="1603161"/>
            <a:ext cx="10290873" cy="4554070"/>
          </a:xfrm>
        </p:spPr>
        <p:txBody>
          <a:bodyPr/>
          <a:lstStyle/>
          <a:p>
            <a:pPr marL="50800" indent="0">
              <a:spcAft>
                <a:spcPts val="600"/>
              </a:spcAft>
              <a:buNone/>
            </a:pPr>
            <a:r>
              <a:rPr lang="en-US" b="1" dirty="0"/>
              <a:t>3.5 Professional Development Feedback</a:t>
            </a:r>
            <a:endParaRPr lang="en-US" dirty="0"/>
          </a:p>
          <a:p>
            <a:pPr marL="571500" indent="0">
              <a:buNone/>
              <a:tabLst>
                <a:tab pos="749300" algn="l"/>
              </a:tabLst>
            </a:pPr>
            <a:r>
              <a:rPr lang="en-US" sz="2600" dirty="0"/>
              <a:t>Describe how the applicant will obtain feedback from participants, during and after each professional development training, regarding the effectiveness of the training for application in the classroom or school, including the increased long-term capacity to address the goals of the contract after the contract has ended. Include results of the participant feedback in the monthly report. Conduct follow up surveys on the impact of the professional development to their instructional leadership and practice. The results of the participant feedbacks and follow up surveys will be analyzed, synthesized, and presented in the annual report. </a:t>
            </a:r>
            <a:r>
              <a:rPr lang="en-US" sz="2600" dirty="0">
                <a:solidFill>
                  <a:srgbClr val="C00000"/>
                </a:solidFill>
              </a:rPr>
              <a:t>(3 points)</a:t>
            </a:r>
            <a:endParaRPr lang="en-US" sz="2600"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25544" y="6157231"/>
            <a:ext cx="2743200" cy="365125"/>
          </a:xfrm>
        </p:spPr>
        <p:txBody>
          <a:bodyPr/>
          <a:lstStyle/>
          <a:p>
            <a:pPr marL="0" lvl="0" indent="0" algn="r" rtl="0">
              <a:spcBef>
                <a:spcPts val="0"/>
              </a:spcBef>
              <a:spcAft>
                <a:spcPts val="0"/>
              </a:spcAft>
              <a:buNone/>
            </a:pPr>
            <a:fld id="{00000000-1234-1234-1234-123412341234}" type="slidenum">
              <a:rPr lang="en-US" smtClean="0"/>
              <a:t>61</a:t>
            </a:fld>
            <a:endParaRPr lang="en-US" dirty="0"/>
          </a:p>
        </p:txBody>
      </p:sp>
    </p:spTree>
    <p:extLst>
      <p:ext uri="{BB962C8B-B14F-4D97-AF65-F5344CB8AC3E}">
        <p14:creationId xmlns:p14="http://schemas.microsoft.com/office/powerpoint/2010/main" val="2500419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Task 4—Development and Support of Online Resource Repository (1)</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50800" indent="0">
              <a:buNone/>
            </a:pPr>
            <a:r>
              <a:rPr lang="en-US" dirty="0"/>
              <a:t>This section of the application must acknowledge the applicant’s commitment to completing all of the requirements specified below in Task 4 and must provide a description of the approach and methodology by which the applicant will accomplish all of the associated subtasks and activities. The application must include a detailed process for how the successful applicant will develop and implement professional development and collaboration activities related to ethnic studies. </a:t>
            </a:r>
            <a:r>
              <a:rPr lang="en-US" dirty="0">
                <a:solidFill>
                  <a:srgbClr val="C00000"/>
                </a:solidFill>
              </a:rPr>
              <a:t>(9 points)</a:t>
            </a:r>
          </a:p>
          <a:p>
            <a:endParaRPr lang="en-US"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682681" y="6092731"/>
            <a:ext cx="2743200" cy="365125"/>
          </a:xfrm>
        </p:spPr>
        <p:txBody>
          <a:bodyPr/>
          <a:lstStyle/>
          <a:p>
            <a:pPr marL="0" lvl="0" indent="0" algn="r" rtl="0">
              <a:spcBef>
                <a:spcPts val="0"/>
              </a:spcBef>
              <a:spcAft>
                <a:spcPts val="0"/>
              </a:spcAft>
              <a:buNone/>
            </a:pPr>
            <a:fld id="{00000000-1234-1234-1234-123412341234}" type="slidenum">
              <a:rPr lang="en-US" smtClean="0"/>
              <a:t>62</a:t>
            </a:fld>
            <a:endParaRPr lang="en-US" dirty="0"/>
          </a:p>
        </p:txBody>
      </p:sp>
    </p:spTree>
    <p:extLst>
      <p:ext uri="{BB962C8B-B14F-4D97-AF65-F5344CB8AC3E}">
        <p14:creationId xmlns:p14="http://schemas.microsoft.com/office/powerpoint/2010/main" val="745822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Task 4—Development and Support of Online Resource Repository (2)</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50800" indent="0">
              <a:spcAft>
                <a:spcPts val="600"/>
              </a:spcAft>
              <a:buNone/>
            </a:pPr>
            <a:r>
              <a:rPr lang="en-US" b="1" dirty="0"/>
              <a:t>4.1 Development of Online Resource Repository</a:t>
            </a:r>
            <a:endParaRPr lang="en-US" dirty="0"/>
          </a:p>
          <a:p>
            <a:pPr marL="685800" indent="0">
              <a:buNone/>
            </a:pPr>
            <a:r>
              <a:rPr lang="en-US" sz="2600" dirty="0"/>
              <a:t>Describe how the applicant will work with the CDE and selected partner agencies/and or subcontractor(s), as applicable, to oversee the development, ongoing maintenance, and sharing of an online resource repository that supports new and expanded ethnic studies courses for grades 9–12. </a:t>
            </a:r>
            <a:r>
              <a:rPr lang="en-US" sz="2600" dirty="0">
                <a:solidFill>
                  <a:srgbClr val="C00000"/>
                </a:solidFill>
              </a:rPr>
              <a:t>(3 points)</a:t>
            </a:r>
            <a:r>
              <a:rPr lang="en-US" sz="2600" dirty="0"/>
              <a:t> </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81535" y="6146519"/>
            <a:ext cx="2743200" cy="365125"/>
          </a:xfrm>
        </p:spPr>
        <p:txBody>
          <a:bodyPr/>
          <a:lstStyle/>
          <a:p>
            <a:pPr marL="0" lvl="0" indent="0" algn="r" rtl="0">
              <a:spcBef>
                <a:spcPts val="0"/>
              </a:spcBef>
              <a:spcAft>
                <a:spcPts val="0"/>
              </a:spcAft>
              <a:buNone/>
            </a:pPr>
            <a:fld id="{00000000-1234-1234-1234-123412341234}" type="slidenum">
              <a:rPr lang="en-US" smtClean="0"/>
              <a:t>63</a:t>
            </a:fld>
            <a:endParaRPr lang="en-US"/>
          </a:p>
        </p:txBody>
      </p:sp>
    </p:spTree>
    <p:extLst>
      <p:ext uri="{BB962C8B-B14F-4D97-AF65-F5344CB8AC3E}">
        <p14:creationId xmlns:p14="http://schemas.microsoft.com/office/powerpoint/2010/main" val="12854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Task 4—Development and Support of Online Resource Repository (3)</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708411" y="1646238"/>
            <a:ext cx="11050292" cy="4554070"/>
          </a:xfrm>
        </p:spPr>
        <p:txBody>
          <a:bodyPr/>
          <a:lstStyle/>
          <a:p>
            <a:pPr marL="50800" indent="0">
              <a:spcAft>
                <a:spcPts val="600"/>
              </a:spcAft>
              <a:buNone/>
            </a:pPr>
            <a:r>
              <a:rPr lang="en-US" b="1" dirty="0"/>
              <a:t>4.2 Creation and Review of Resources</a:t>
            </a:r>
            <a:endParaRPr lang="en-US" dirty="0"/>
          </a:p>
          <a:p>
            <a:pPr marL="635000" indent="0">
              <a:spcAft>
                <a:spcPts val="600"/>
              </a:spcAft>
              <a:buNone/>
            </a:pPr>
            <a:r>
              <a:rPr lang="en-US" sz="2600" dirty="0"/>
              <a:t>Describe the methodology for, and who will be involved in, reviewing and creating resources in the resource repository, including:</a:t>
            </a:r>
          </a:p>
          <a:p>
            <a:pPr marL="1028700" lvl="0" indent="-228600">
              <a:spcAft>
                <a:spcPts val="600"/>
              </a:spcAft>
            </a:pPr>
            <a:r>
              <a:rPr lang="en-US" sz="2600" dirty="0"/>
              <a:t>Resources that incorporate the content of ethnic studies, accessible to students from a variety of backgrounds and contexts.</a:t>
            </a:r>
          </a:p>
          <a:p>
            <a:pPr marL="1028700" lvl="0" indent="-228600">
              <a:spcAft>
                <a:spcPts val="600"/>
              </a:spcAft>
            </a:pPr>
            <a:r>
              <a:rPr lang="en-US" sz="2600" dirty="0"/>
              <a:t>Pedagogical and instructional resources that offer a variety of strategies for teaching ethnic studies content.</a:t>
            </a:r>
          </a:p>
          <a:p>
            <a:pPr marL="1028700" lvl="0" indent="-228600">
              <a:spcAft>
                <a:spcPts val="600"/>
              </a:spcAft>
            </a:pPr>
            <a:r>
              <a:rPr lang="en-US" sz="2600" dirty="0"/>
              <a:t>Resources that specifically reflect the history, interests, and concerns of the local student population.</a:t>
            </a:r>
          </a:p>
          <a:p>
            <a:pPr marL="1028700" indent="-228600"/>
            <a:r>
              <a:rPr lang="en-US" sz="2600" dirty="0"/>
              <a:t>Resources that are aligned to the SBE-adopted ESMC and help LEAs explain courses and content to the public. </a:t>
            </a:r>
            <a:r>
              <a:rPr lang="en-US" sz="2600" dirty="0">
                <a:solidFill>
                  <a:srgbClr val="C00000"/>
                </a:solidFill>
              </a:rPr>
              <a:t>(3 points)</a:t>
            </a:r>
            <a:r>
              <a:rPr lang="en-US" sz="2600" dirty="0"/>
              <a:t> </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40389" y="6127750"/>
            <a:ext cx="2743200" cy="365125"/>
          </a:xfrm>
        </p:spPr>
        <p:txBody>
          <a:bodyPr/>
          <a:lstStyle/>
          <a:p>
            <a:pPr marL="0" lvl="0" indent="0" algn="r" rtl="0">
              <a:spcBef>
                <a:spcPts val="0"/>
              </a:spcBef>
              <a:spcAft>
                <a:spcPts val="0"/>
              </a:spcAft>
              <a:buNone/>
            </a:pPr>
            <a:fld id="{00000000-1234-1234-1234-123412341234}" type="slidenum">
              <a:rPr lang="en-US" smtClean="0"/>
              <a:t>64</a:t>
            </a:fld>
            <a:endParaRPr lang="en-US" dirty="0"/>
          </a:p>
        </p:txBody>
      </p:sp>
    </p:spTree>
    <p:extLst>
      <p:ext uri="{BB962C8B-B14F-4D97-AF65-F5344CB8AC3E}">
        <p14:creationId xmlns:p14="http://schemas.microsoft.com/office/powerpoint/2010/main" val="2743201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Task 4—Development and Support of Online Resource Repository (4)</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354239" y="1938805"/>
            <a:ext cx="9859193" cy="4554070"/>
          </a:xfrm>
        </p:spPr>
        <p:txBody>
          <a:bodyPr/>
          <a:lstStyle/>
          <a:p>
            <a:pPr marL="50800" indent="0">
              <a:spcAft>
                <a:spcPts val="600"/>
              </a:spcAft>
              <a:buNone/>
            </a:pPr>
            <a:r>
              <a:rPr lang="en-US" b="1" dirty="0"/>
              <a:t>4.3 Alignment of Resources</a:t>
            </a:r>
            <a:endParaRPr lang="en-US" dirty="0"/>
          </a:p>
          <a:p>
            <a:pPr marL="685800" indent="0">
              <a:buNone/>
            </a:pPr>
            <a:r>
              <a:rPr lang="en-US" sz="2600" dirty="0"/>
              <a:t>Describe how the proposed resources that will be included in the resource repository align with the ESMC adopted pursuant to </a:t>
            </a:r>
            <a:r>
              <a:rPr lang="en-US" sz="2600" i="1" dirty="0"/>
              <a:t>EC</a:t>
            </a:r>
            <a:r>
              <a:rPr lang="en-US" sz="2600" dirty="0"/>
              <a:t> Section 51226.7. If applicable, describe how the proposed activities and resources used by the applicant to provide regional training might </a:t>
            </a:r>
            <a:r>
              <a:rPr lang="en-US" sz="2600" i="1" dirty="0"/>
              <a:t>expand upon</a:t>
            </a:r>
            <a:r>
              <a:rPr lang="en-US" sz="2600" dirty="0"/>
              <a:t> the ESMC</a:t>
            </a:r>
            <a:r>
              <a:rPr lang="en-US" sz="2600" i="1" dirty="0"/>
              <a:t> </a:t>
            </a:r>
            <a:r>
              <a:rPr lang="en-US" sz="2600" dirty="0"/>
              <a:t>adopted pursuant to </a:t>
            </a:r>
            <a:r>
              <a:rPr lang="en-US" sz="2600" i="1" dirty="0"/>
              <a:t>EC </a:t>
            </a:r>
            <a:r>
              <a:rPr lang="en-US" sz="2600" dirty="0"/>
              <a:t>Section 51226.7. </a:t>
            </a:r>
            <a:r>
              <a:rPr lang="en-US" sz="2600" dirty="0">
                <a:solidFill>
                  <a:srgbClr val="C00000"/>
                </a:solidFill>
              </a:rPr>
              <a:t>(3 points)</a:t>
            </a:r>
            <a:r>
              <a:rPr lang="en-US" sz="2600" dirty="0"/>
              <a:t> </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81535" y="6127750"/>
            <a:ext cx="2743200" cy="365125"/>
          </a:xfrm>
        </p:spPr>
        <p:txBody>
          <a:bodyPr/>
          <a:lstStyle/>
          <a:p>
            <a:pPr marL="0" lvl="0" indent="0" algn="r" rtl="0">
              <a:spcBef>
                <a:spcPts val="0"/>
              </a:spcBef>
              <a:spcAft>
                <a:spcPts val="0"/>
              </a:spcAft>
              <a:buNone/>
            </a:pPr>
            <a:fld id="{00000000-1234-1234-1234-123412341234}" type="slidenum">
              <a:rPr lang="en-US" smtClean="0"/>
              <a:t>65</a:t>
            </a:fld>
            <a:endParaRPr lang="en-US"/>
          </a:p>
        </p:txBody>
      </p:sp>
    </p:spTree>
    <p:extLst>
      <p:ext uri="{BB962C8B-B14F-4D97-AF65-F5344CB8AC3E}">
        <p14:creationId xmlns:p14="http://schemas.microsoft.com/office/powerpoint/2010/main" val="2089170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Task 4—Development and Support of Online Resource Repository (5)</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50800" indent="0">
              <a:spcAft>
                <a:spcPts val="600"/>
              </a:spcAft>
              <a:buNone/>
            </a:pPr>
            <a:r>
              <a:rPr lang="en-US" b="1" dirty="0"/>
              <a:t>4.4 Administration of Repository</a:t>
            </a:r>
            <a:endParaRPr lang="en-US" dirty="0"/>
          </a:p>
          <a:p>
            <a:pPr marL="685800" indent="0">
              <a:buNone/>
            </a:pPr>
            <a:r>
              <a:rPr lang="en-US" sz="2600" dirty="0"/>
              <a:t>Indicate that the online repository of resources will be maintained by the Contractor or partner agency/subcontractor. This platform must be accessible, user-friendly, and without space or size limitations. Maintenance of resources relating to this project within this platform will be continued by the Contractor following the end of this contract. This item will not be scored as part of the rubric; the applicant will acknowledge understanding of this subtask in the application. </a:t>
            </a:r>
            <a:r>
              <a:rPr lang="en-US" sz="2600" dirty="0">
                <a:solidFill>
                  <a:srgbClr val="C00000"/>
                </a:solidFill>
              </a:rPr>
              <a:t>(Checkbox)</a:t>
            </a:r>
            <a:endParaRPr lang="en-US" sz="2600" dirty="0"/>
          </a:p>
          <a:p>
            <a:pPr marL="685800" indent="0">
              <a:buNone/>
            </a:pPr>
            <a:endParaRPr lang="en-US" sz="2600" dirty="0">
              <a:solidFill>
                <a:srgbClr val="000000"/>
              </a:solidFill>
            </a:endParaRP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81535" y="6092731"/>
            <a:ext cx="2743200" cy="365125"/>
          </a:xfrm>
        </p:spPr>
        <p:txBody>
          <a:bodyPr/>
          <a:lstStyle/>
          <a:p>
            <a:pPr marL="0" lvl="0" indent="0" algn="r" rtl="0">
              <a:spcBef>
                <a:spcPts val="0"/>
              </a:spcBef>
              <a:spcAft>
                <a:spcPts val="0"/>
              </a:spcAft>
              <a:buNone/>
            </a:pPr>
            <a:fld id="{00000000-1234-1234-1234-123412341234}" type="slidenum">
              <a:rPr lang="en-US" smtClean="0"/>
              <a:t>66</a:t>
            </a:fld>
            <a:endParaRPr lang="en-US"/>
          </a:p>
        </p:txBody>
      </p:sp>
    </p:spTree>
    <p:extLst>
      <p:ext uri="{BB962C8B-B14F-4D97-AF65-F5344CB8AC3E}">
        <p14:creationId xmlns:p14="http://schemas.microsoft.com/office/powerpoint/2010/main" val="3028216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1354239" y="317500"/>
            <a:ext cx="9479666" cy="1281113"/>
          </a:xfrm>
        </p:spPr>
        <p:txBody>
          <a:bodyPr>
            <a:normAutofit fontScale="90000"/>
          </a:bodyPr>
          <a:lstStyle/>
          <a:p>
            <a:r>
              <a:rPr lang="en-US" dirty="0"/>
              <a:t>Additional Application Components—Institute of Higher Education Partnership</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354238" y="1511540"/>
            <a:ext cx="10346981" cy="4554070"/>
          </a:xfrm>
        </p:spPr>
        <p:txBody>
          <a:bodyPr/>
          <a:lstStyle/>
          <a:p>
            <a:pPr>
              <a:spcAft>
                <a:spcPts val="600"/>
              </a:spcAft>
            </a:pPr>
            <a:r>
              <a:rPr lang="en-US" sz="2600" dirty="0"/>
              <a:t>The CDE shall give up to five priority points to applicants that incorporate at least one formal partnership with an IHE or a consortium of IHEs. This partnership should consist of, at a minimum, experts in the field providing ongoing content and instructional guidance to project participants.  </a:t>
            </a:r>
          </a:p>
          <a:p>
            <a:r>
              <a:rPr lang="en-US" sz="2600" dirty="0"/>
              <a:t>Applications must describe, in detail, the extent and nature of proposed partnerships with any IHE, or consortium of IHEs, including the specific role that each IHE would play in providing PL both regionally and statewide, as well as in support of the resource repository.</a:t>
            </a:r>
          </a:p>
          <a:p>
            <a:r>
              <a:rPr lang="en-US" sz="2600" dirty="0"/>
              <a:t>Letters of commitment from each IHE must be included as attachments. </a:t>
            </a:r>
            <a:r>
              <a:rPr lang="en-US" sz="2600" dirty="0">
                <a:solidFill>
                  <a:srgbClr val="C00000"/>
                </a:solidFill>
              </a:rPr>
              <a:t>(5 points)</a:t>
            </a:r>
          </a:p>
          <a:p>
            <a:endParaRPr lang="en-US"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633254" y="6152107"/>
            <a:ext cx="2743200" cy="365125"/>
          </a:xfrm>
        </p:spPr>
        <p:txBody>
          <a:bodyPr/>
          <a:lstStyle/>
          <a:p>
            <a:pPr marL="0" lvl="0" indent="0" algn="r" rtl="0">
              <a:spcBef>
                <a:spcPts val="0"/>
              </a:spcBef>
              <a:spcAft>
                <a:spcPts val="0"/>
              </a:spcAft>
              <a:buNone/>
            </a:pPr>
            <a:fld id="{00000000-1234-1234-1234-123412341234}" type="slidenum">
              <a:rPr lang="en-US" smtClean="0"/>
              <a:t>67</a:t>
            </a:fld>
            <a:endParaRPr lang="en-US"/>
          </a:p>
        </p:txBody>
      </p:sp>
    </p:spTree>
    <p:extLst>
      <p:ext uri="{BB962C8B-B14F-4D97-AF65-F5344CB8AC3E}">
        <p14:creationId xmlns:p14="http://schemas.microsoft.com/office/powerpoint/2010/main" val="3961210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Additional Application Components—Timeline</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50800" indent="0">
              <a:buNone/>
            </a:pPr>
            <a:r>
              <a:rPr lang="en-US" dirty="0"/>
              <a:t>Applications must include a detailed timeline that identifies which tasks and sub-tasks will occur in each month of the contract that results from this RFA, for fiscal years 2022–23 and 2023–24. This timeline will be entered into the online RFA application. </a:t>
            </a:r>
            <a:r>
              <a:rPr lang="en-US" dirty="0">
                <a:solidFill>
                  <a:srgbClr val="C00000"/>
                </a:solidFill>
              </a:rPr>
              <a:t>(2 points)</a:t>
            </a:r>
            <a:endParaRPr lang="en-US" dirty="0"/>
          </a:p>
          <a:p>
            <a:endParaRPr lang="en-US"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806248" y="6146519"/>
            <a:ext cx="2743200" cy="365125"/>
          </a:xfrm>
        </p:spPr>
        <p:txBody>
          <a:bodyPr/>
          <a:lstStyle/>
          <a:p>
            <a:pPr marL="0" lvl="0" indent="0" algn="r" rtl="0">
              <a:spcBef>
                <a:spcPts val="0"/>
              </a:spcBef>
              <a:spcAft>
                <a:spcPts val="0"/>
              </a:spcAft>
              <a:buNone/>
            </a:pPr>
            <a:fld id="{00000000-1234-1234-1234-123412341234}" type="slidenum">
              <a:rPr lang="en-US" smtClean="0"/>
              <a:t>68</a:t>
            </a:fld>
            <a:endParaRPr lang="en-US"/>
          </a:p>
        </p:txBody>
      </p:sp>
    </p:spTree>
    <p:extLst>
      <p:ext uri="{BB962C8B-B14F-4D97-AF65-F5344CB8AC3E}">
        <p14:creationId xmlns:p14="http://schemas.microsoft.com/office/powerpoint/2010/main" val="1709231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Additional Application Components—Organization Structure and Personnel (1)</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50800" indent="0">
              <a:buNone/>
            </a:pPr>
            <a:r>
              <a:rPr lang="en-US" dirty="0"/>
              <a:t>The content of this section must describe how the applicant proposes to organize its resources necessary to complete the tasks and deliverables contained in RFA Section 3: Scope of Project. </a:t>
            </a:r>
            <a:r>
              <a:rPr lang="en-US" dirty="0">
                <a:solidFill>
                  <a:srgbClr val="C00000"/>
                </a:solidFill>
              </a:rPr>
              <a:t>(12 points)</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07395" y="6127750"/>
            <a:ext cx="2743200" cy="365125"/>
          </a:xfrm>
        </p:spPr>
        <p:txBody>
          <a:bodyPr/>
          <a:lstStyle/>
          <a:p>
            <a:pPr marL="0" lvl="0" indent="0" algn="r" rtl="0">
              <a:spcBef>
                <a:spcPts val="0"/>
              </a:spcBef>
              <a:spcAft>
                <a:spcPts val="0"/>
              </a:spcAft>
              <a:buNone/>
            </a:pPr>
            <a:fld id="{00000000-1234-1234-1234-123412341234}" type="slidenum">
              <a:rPr lang="en-US" smtClean="0"/>
              <a:t>69</a:t>
            </a:fld>
            <a:endParaRPr lang="en-US"/>
          </a:p>
        </p:txBody>
      </p:sp>
    </p:spTree>
    <p:extLst>
      <p:ext uri="{BB962C8B-B14F-4D97-AF65-F5344CB8AC3E}">
        <p14:creationId xmlns:p14="http://schemas.microsoft.com/office/powerpoint/2010/main" val="2215472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2CB5B-6DD3-43D9-8434-1526D2734A56}"/>
              </a:ext>
            </a:extLst>
          </p:cNvPr>
          <p:cNvSpPr>
            <a:spLocks noGrp="1"/>
          </p:cNvSpPr>
          <p:nvPr>
            <p:ph type="title"/>
          </p:nvPr>
        </p:nvSpPr>
        <p:spPr/>
        <p:txBody>
          <a:bodyPr>
            <a:normAutofit/>
          </a:bodyPr>
          <a:lstStyle/>
          <a:p>
            <a:r>
              <a:rPr lang="en-US" sz="4000" dirty="0"/>
              <a:t>Authorizing Statute (3)</a:t>
            </a:r>
          </a:p>
        </p:txBody>
      </p:sp>
      <p:sp>
        <p:nvSpPr>
          <p:cNvPr id="3" name="Text Placeholder 2">
            <a:extLst>
              <a:ext uri="{FF2B5EF4-FFF2-40B4-BE49-F238E27FC236}">
                <a16:creationId xmlns:a16="http://schemas.microsoft.com/office/drawing/2014/main" id="{F4FC692C-E31D-47CE-92D2-42168852146C}"/>
              </a:ext>
            </a:extLst>
          </p:cNvPr>
          <p:cNvSpPr>
            <a:spLocks noGrp="1"/>
          </p:cNvSpPr>
          <p:nvPr>
            <p:ph type="body" idx="1"/>
          </p:nvPr>
        </p:nvSpPr>
        <p:spPr/>
        <p:txBody>
          <a:bodyPr/>
          <a:lstStyle/>
          <a:p>
            <a:pPr marL="50800" indent="0">
              <a:buNone/>
            </a:pPr>
            <a:r>
              <a:rPr lang="en-US" dirty="0"/>
              <a:t>Professional learning (PL) provided pursuant to this statue shall be content-focused, incorporate active learning, support collaboration, use models of effective practice, provide coaching and expert support, offer feedback and reflection, and be of sustained duration.</a:t>
            </a:r>
          </a:p>
        </p:txBody>
      </p:sp>
      <p:sp>
        <p:nvSpPr>
          <p:cNvPr id="4" name="Slide Number Placeholder 3">
            <a:extLst>
              <a:ext uri="{FF2B5EF4-FFF2-40B4-BE49-F238E27FC236}">
                <a16:creationId xmlns:a16="http://schemas.microsoft.com/office/drawing/2014/main" id="{49319261-1083-4DA6-A3C6-B5B9F6477DEE}"/>
              </a:ext>
            </a:extLst>
          </p:cNvPr>
          <p:cNvSpPr>
            <a:spLocks noGrp="1"/>
          </p:cNvSpPr>
          <p:nvPr>
            <p:ph type="sldNum" idx="12"/>
          </p:nvPr>
        </p:nvSpPr>
        <p:spPr>
          <a:xfrm>
            <a:off x="8781535" y="6120971"/>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800" b="1"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lang="en-US" sz="1800" b="1"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033243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1354239" y="325438"/>
            <a:ext cx="9479666" cy="1281113"/>
          </a:xfrm>
        </p:spPr>
        <p:txBody>
          <a:bodyPr>
            <a:normAutofit fontScale="90000"/>
          </a:bodyPr>
          <a:lstStyle/>
          <a:p>
            <a:r>
              <a:rPr lang="en-US" dirty="0"/>
              <a:t>Additional Application Components—Organization Structure and Personnel (2)</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245751" y="1541545"/>
            <a:ext cx="10331483" cy="4554070"/>
          </a:xfrm>
        </p:spPr>
        <p:txBody>
          <a:bodyPr/>
          <a:lstStyle/>
          <a:p>
            <a:pPr marL="50800" lvl="0" indent="0">
              <a:spcAft>
                <a:spcPts val="600"/>
              </a:spcAft>
              <a:buNone/>
            </a:pPr>
            <a:r>
              <a:rPr lang="en-US" b="1" dirty="0"/>
              <a:t>1. Project Director</a:t>
            </a:r>
            <a:endParaRPr lang="en-US" dirty="0"/>
          </a:p>
          <a:p>
            <a:pPr marL="393700" indent="0">
              <a:buNone/>
            </a:pPr>
            <a:r>
              <a:rPr lang="en-US" sz="2600" dirty="0"/>
              <a:t>Identify the Project Director to be employed by the Prime Contractor and describe how this person meets the minimum qualifications: Master’s degree in a field relating to K–12 education in History-Social Science; experience working in PL, public policy, and/or business administration; and two years of recent experience in managing a project comparable to the size and scope of the services described in this RFA. Describe how the Project Director will coordinate, manage, and monitor the efforts of staff, including subcontractors and/or consultants, to ensure that all tasks/subtasks, activities, and functions are completed effectively and in a timely manner. </a:t>
            </a:r>
            <a:r>
              <a:rPr lang="en-US" sz="2600" dirty="0">
                <a:solidFill>
                  <a:srgbClr val="C00000"/>
                </a:solidFill>
              </a:rPr>
              <a:t>(3 points)</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834034" y="6095615"/>
            <a:ext cx="2743200" cy="365125"/>
          </a:xfrm>
        </p:spPr>
        <p:txBody>
          <a:bodyPr/>
          <a:lstStyle/>
          <a:p>
            <a:pPr marL="0" lvl="0" indent="0" algn="r" rtl="0">
              <a:spcBef>
                <a:spcPts val="0"/>
              </a:spcBef>
              <a:spcAft>
                <a:spcPts val="0"/>
              </a:spcAft>
              <a:buNone/>
            </a:pPr>
            <a:fld id="{00000000-1234-1234-1234-123412341234}" type="slidenum">
              <a:rPr lang="en-US" smtClean="0"/>
              <a:t>70</a:t>
            </a:fld>
            <a:endParaRPr lang="en-US" dirty="0"/>
          </a:p>
        </p:txBody>
      </p:sp>
    </p:spTree>
    <p:extLst>
      <p:ext uri="{BB962C8B-B14F-4D97-AF65-F5344CB8AC3E}">
        <p14:creationId xmlns:p14="http://schemas.microsoft.com/office/powerpoint/2010/main" val="1870194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Additional Application Components—Organization Structure and Personnel (3)</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50800" lvl="0" indent="0">
              <a:spcAft>
                <a:spcPts val="600"/>
              </a:spcAft>
              <a:buNone/>
            </a:pPr>
            <a:r>
              <a:rPr lang="en-US" b="1" dirty="0"/>
              <a:t>2. Fiscal Manager</a:t>
            </a:r>
            <a:endParaRPr lang="en-US" dirty="0"/>
          </a:p>
          <a:p>
            <a:pPr marL="342900" indent="0">
              <a:buNone/>
            </a:pPr>
            <a:r>
              <a:rPr lang="en-US" sz="2600" dirty="0"/>
              <a:t>Identify by name the proposed Fiscal Manager and describe how the Fiscal Manager meets the minimum qualifications: a degree in accounting or related field, and have at least two years of recent experience (within the last five years) providing fiscal oversight and management of large complex contracts and/or grants comparable to the size and scope of the services described in this RFA. Describe the fiscal accounting processes and budgetary controls that will be employed to ensure the responsible use and management of contract funds and accurate invoicing. </a:t>
            </a:r>
            <a:r>
              <a:rPr lang="en-US" sz="2600" dirty="0">
                <a:solidFill>
                  <a:srgbClr val="C00000"/>
                </a:solidFill>
              </a:rPr>
              <a:t>(3 points)</a:t>
            </a:r>
            <a:endParaRPr lang="en-US" sz="2600" dirty="0"/>
          </a:p>
          <a:p>
            <a:endParaRPr lang="en-US"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07395" y="6154515"/>
            <a:ext cx="2743200" cy="365125"/>
          </a:xfrm>
        </p:spPr>
        <p:txBody>
          <a:bodyPr/>
          <a:lstStyle/>
          <a:p>
            <a:pPr marL="0" lvl="0" indent="0" algn="r" rtl="0">
              <a:spcBef>
                <a:spcPts val="0"/>
              </a:spcBef>
              <a:spcAft>
                <a:spcPts val="0"/>
              </a:spcAft>
              <a:buNone/>
            </a:pPr>
            <a:fld id="{00000000-1234-1234-1234-123412341234}" type="slidenum">
              <a:rPr lang="en-US" smtClean="0"/>
              <a:t>71</a:t>
            </a:fld>
            <a:endParaRPr lang="en-US"/>
          </a:p>
        </p:txBody>
      </p:sp>
    </p:spTree>
    <p:extLst>
      <p:ext uri="{BB962C8B-B14F-4D97-AF65-F5344CB8AC3E}">
        <p14:creationId xmlns:p14="http://schemas.microsoft.com/office/powerpoint/2010/main" val="163251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Additional Application Components—Organization Structure and Personnel (4)</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115878" y="1775012"/>
            <a:ext cx="10430359" cy="4554070"/>
          </a:xfrm>
        </p:spPr>
        <p:txBody>
          <a:bodyPr/>
          <a:lstStyle/>
          <a:p>
            <a:pPr marL="50800" lvl="0" indent="0">
              <a:spcAft>
                <a:spcPts val="600"/>
              </a:spcAft>
              <a:buNone/>
            </a:pPr>
            <a:r>
              <a:rPr lang="en-US" b="1" dirty="0"/>
              <a:t>3. Key Personnel</a:t>
            </a:r>
            <a:endParaRPr lang="en-US" dirty="0"/>
          </a:p>
          <a:p>
            <a:pPr marL="342900" indent="0">
              <a:buNone/>
            </a:pPr>
            <a:r>
              <a:rPr lang="en-US" sz="2600" dirty="0"/>
              <a:t>Identify by name and position, and title all Key Personnel who will exercise a management, oversight and/or administrative role on behalf of the applicant or who will have significant responsibility for completing or assisting with the completion of tasks. Describe how the proposed Key Personnel meet the minimum qualifications: a Master’s or Doctorate degree in education, education research, or a related field, and minimum of two years of experience and demonstrated work history conducting the tasks as described in this RFA. Assigned Key Personnel must be capable of assisting the Project Director in all aspects of project work. </a:t>
            </a:r>
            <a:r>
              <a:rPr lang="en-US" sz="2600" dirty="0">
                <a:solidFill>
                  <a:srgbClr val="C00000"/>
                </a:solidFill>
              </a:rPr>
              <a:t>(3 points)</a:t>
            </a:r>
            <a:endParaRPr lang="en-US" sz="2600" dirty="0"/>
          </a:p>
          <a:p>
            <a:pPr marL="635000" indent="-292100"/>
            <a:endParaRPr lang="en-US" sz="2400" dirty="0"/>
          </a:p>
          <a:p>
            <a:endParaRPr lang="en-US" dirty="0"/>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803037" y="6092731"/>
            <a:ext cx="2743200" cy="365125"/>
          </a:xfrm>
        </p:spPr>
        <p:txBody>
          <a:bodyPr/>
          <a:lstStyle/>
          <a:p>
            <a:pPr marL="0" lvl="0" indent="0" algn="r" rtl="0">
              <a:spcBef>
                <a:spcPts val="0"/>
              </a:spcBef>
              <a:spcAft>
                <a:spcPts val="0"/>
              </a:spcAft>
              <a:buNone/>
            </a:pPr>
            <a:fld id="{00000000-1234-1234-1234-123412341234}" type="slidenum">
              <a:rPr lang="en-US" smtClean="0"/>
              <a:t>72</a:t>
            </a:fld>
            <a:endParaRPr lang="en-US" dirty="0"/>
          </a:p>
        </p:txBody>
      </p:sp>
    </p:spTree>
    <p:extLst>
      <p:ext uri="{BB962C8B-B14F-4D97-AF65-F5344CB8AC3E}">
        <p14:creationId xmlns:p14="http://schemas.microsoft.com/office/powerpoint/2010/main" val="1926208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Additional Application Components—Organization Structure and Personnel (5)</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224366" y="1775012"/>
            <a:ext cx="10244380" cy="4554070"/>
          </a:xfrm>
        </p:spPr>
        <p:txBody>
          <a:bodyPr/>
          <a:lstStyle/>
          <a:p>
            <a:pPr marL="50800" lvl="0" indent="0">
              <a:buNone/>
            </a:pPr>
            <a:r>
              <a:rPr lang="en-US" b="1" dirty="0"/>
              <a:t>4. Changes to Key Personnel Requirements</a:t>
            </a:r>
            <a:endParaRPr lang="en-US" dirty="0"/>
          </a:p>
          <a:p>
            <a:pPr marL="393700" indent="0">
              <a:buNone/>
            </a:pPr>
            <a:r>
              <a:rPr lang="en-US" sz="2600" dirty="0"/>
              <a:t>Acknowledge and ensure that the applicant cannot change or substitute the assigned Project Director, Fiscal Manager, Key Personnel (including, subcontractors or independent consultants, if identified as Key Personnel) without the CDE Contract Monitor’s prior approval and formal amendment approved by the DGS. The substitute Project Director, Fiscal Manager, and Key Personnel shall meet or exceed the qualifications and experience level of the previously assigned Project Director, Fiscal Manager, and Key Personnel. Specify that the applicant will comply with the Changes to Key Personnel Requirements. </a:t>
            </a:r>
            <a:r>
              <a:rPr lang="en-US" sz="2600" dirty="0">
                <a:solidFill>
                  <a:srgbClr val="C00000"/>
                </a:solidFill>
              </a:rPr>
              <a:t>(Checkbox)</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25546" y="6146519"/>
            <a:ext cx="2743200" cy="365125"/>
          </a:xfrm>
        </p:spPr>
        <p:txBody>
          <a:bodyPr/>
          <a:lstStyle/>
          <a:p>
            <a:pPr marL="0" lvl="0" indent="0" algn="r" rtl="0">
              <a:spcBef>
                <a:spcPts val="0"/>
              </a:spcBef>
              <a:spcAft>
                <a:spcPts val="0"/>
              </a:spcAft>
              <a:buNone/>
            </a:pPr>
            <a:fld id="{00000000-1234-1234-1234-123412341234}" type="slidenum">
              <a:rPr lang="en-US" smtClean="0"/>
              <a:t>73</a:t>
            </a:fld>
            <a:endParaRPr lang="en-US" dirty="0"/>
          </a:p>
        </p:txBody>
      </p:sp>
    </p:spTree>
    <p:extLst>
      <p:ext uri="{BB962C8B-B14F-4D97-AF65-F5344CB8AC3E}">
        <p14:creationId xmlns:p14="http://schemas.microsoft.com/office/powerpoint/2010/main" val="423201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1354239" y="325438"/>
            <a:ext cx="9479666" cy="1281113"/>
          </a:xfrm>
        </p:spPr>
        <p:txBody>
          <a:bodyPr>
            <a:normAutofit fontScale="90000"/>
          </a:bodyPr>
          <a:lstStyle/>
          <a:p>
            <a:r>
              <a:rPr lang="en-US" dirty="0"/>
              <a:t>Additional Application Components—Organization Structure and Personnel (6)</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022048" y="1527038"/>
            <a:ext cx="10144048" cy="4554070"/>
          </a:xfrm>
        </p:spPr>
        <p:txBody>
          <a:bodyPr/>
          <a:lstStyle/>
          <a:p>
            <a:pPr marL="50800" lvl="0" indent="0">
              <a:spcAft>
                <a:spcPts val="600"/>
              </a:spcAft>
              <a:buNone/>
            </a:pPr>
            <a:r>
              <a:rPr lang="en-US" b="1" dirty="0"/>
              <a:t>5. Current Résumés/Curricula Vitae</a:t>
            </a:r>
            <a:endParaRPr lang="en-US" dirty="0"/>
          </a:p>
          <a:p>
            <a:pPr marL="511175" indent="0">
              <a:buNone/>
            </a:pPr>
            <a:r>
              <a:rPr lang="en-US" sz="2600" dirty="0"/>
              <a:t>Provide résumés for all Key Personnel (Project Director, Fiscal Manager, other Key Personnel, subcontractors, and independent consultants) identified who will exercise a management and/or administrative role on behalf of the applicant (directing, overseeing and/or coordinating the work of assigned staff, subcontractors and/or independent consultants performing task and activities) or who will have significant responsibility for completing or assisting with the completion of tasks. Résumés should not include personal information such as social security number, home add</a:t>
            </a:r>
            <a:r>
              <a:rPr lang="en-US" sz="2600" dirty="0">
                <a:solidFill>
                  <a:schemeClr val="tx1"/>
                </a:solidFill>
              </a:rPr>
              <a:t>ress, home telephone number, marital status, sex, birthdate, etc. </a:t>
            </a:r>
            <a:endParaRPr lang="en-US" sz="2600" dirty="0">
              <a:solidFill>
                <a:srgbClr val="C00000"/>
              </a:solidFill>
            </a:endParaRP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81534" y="6167437"/>
            <a:ext cx="2743200" cy="365125"/>
          </a:xfrm>
        </p:spPr>
        <p:txBody>
          <a:bodyPr/>
          <a:lstStyle/>
          <a:p>
            <a:pPr marL="0" lvl="0" indent="0" algn="r" rtl="0">
              <a:spcBef>
                <a:spcPts val="0"/>
              </a:spcBef>
              <a:spcAft>
                <a:spcPts val="0"/>
              </a:spcAft>
              <a:buNone/>
            </a:pPr>
            <a:fld id="{00000000-1234-1234-1234-123412341234}" type="slidenum">
              <a:rPr lang="en-US" smtClean="0"/>
              <a:t>74</a:t>
            </a:fld>
            <a:endParaRPr lang="en-US" dirty="0"/>
          </a:p>
        </p:txBody>
      </p:sp>
    </p:spTree>
    <p:extLst>
      <p:ext uri="{BB962C8B-B14F-4D97-AF65-F5344CB8AC3E}">
        <p14:creationId xmlns:p14="http://schemas.microsoft.com/office/powerpoint/2010/main" val="1608338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fontScale="90000"/>
          </a:bodyPr>
          <a:lstStyle/>
          <a:p>
            <a:r>
              <a:rPr lang="en-US" dirty="0"/>
              <a:t>Additional Application Components—Organization Structure and Personnel (7)</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115878" y="1775012"/>
            <a:ext cx="10445858" cy="4554070"/>
          </a:xfrm>
        </p:spPr>
        <p:txBody>
          <a:bodyPr/>
          <a:lstStyle/>
          <a:p>
            <a:pPr marL="50800" lvl="0" indent="0">
              <a:spcAft>
                <a:spcPts val="600"/>
              </a:spcAft>
              <a:buNone/>
            </a:pPr>
            <a:r>
              <a:rPr lang="en-US" b="1"/>
              <a:t>6. Subcontractors</a:t>
            </a:r>
            <a:endParaRPr lang="en-US"/>
          </a:p>
          <a:p>
            <a:pPr marL="465138" indent="0">
              <a:buNone/>
            </a:pPr>
            <a:r>
              <a:rPr lang="en-US" sz="2600"/>
              <a:t>Identify proposed subcontractors that will be used to perform services. For each subcontractor, include a description of the functions, activities, and responsibilities that will be performed by each subcontractor and/or independent consultant, as well as an explanation as to why the subcontractor was selected.</a:t>
            </a:r>
            <a:r>
              <a:rPr lang="en-US" sz="2600">
                <a:solidFill>
                  <a:srgbClr val="C00000"/>
                </a:solidFill>
              </a:rPr>
              <a:t> (3 points)</a:t>
            </a:r>
          </a:p>
          <a:p>
            <a:pPr marL="465138" indent="0">
              <a:buNone/>
            </a:pPr>
            <a:r>
              <a:rPr lang="en-US" sz="2600">
                <a:solidFill>
                  <a:schemeClr val="tx1"/>
                </a:solidFill>
              </a:rPr>
              <a:t>Also include a résumé for each subcontractor’s Key Personnel and consultants, and a signed commitment letter acknowledging intended participation and confirmation </a:t>
            </a:r>
            <a:r>
              <a:rPr lang="en-US" sz="2600"/>
              <a:t>that they are aware of the terms and conditions of the proposed contract. </a:t>
            </a:r>
            <a:endParaRPr lang="en-US" sz="2600" dirty="0">
              <a:solidFill>
                <a:srgbClr val="C00000"/>
              </a:solidFill>
            </a:endParaRPr>
          </a:p>
        </p:txBody>
      </p:sp>
      <p:sp>
        <p:nvSpPr>
          <p:cNvPr id="4" name="Slide Number Placeholder 3">
            <a:extLst>
              <a:ext uri="{FF2B5EF4-FFF2-40B4-BE49-F238E27FC236}">
                <a16:creationId xmlns:a16="http://schemas.microsoft.com/office/drawing/2014/main" id="{B26A69E4-13A0-4934-8598-FB63B26A749E}"/>
              </a:ext>
            </a:extLst>
          </p:cNvPr>
          <p:cNvSpPr>
            <a:spLocks noGrp="1"/>
          </p:cNvSpPr>
          <p:nvPr>
            <p:ph type="sldNum" idx="12"/>
          </p:nvPr>
        </p:nvSpPr>
        <p:spPr>
          <a:xfrm>
            <a:off x="8818536" y="6146519"/>
            <a:ext cx="2743200" cy="365125"/>
          </a:xfrm>
        </p:spPr>
        <p:txBody>
          <a:bodyPr/>
          <a:lstStyle/>
          <a:p>
            <a:pPr marL="0" lvl="0" indent="0" algn="r" rtl="0">
              <a:spcBef>
                <a:spcPts val="0"/>
              </a:spcBef>
              <a:spcAft>
                <a:spcPts val="0"/>
              </a:spcAft>
              <a:buNone/>
            </a:pPr>
            <a:fld id="{00000000-1234-1234-1234-123412341234}" type="slidenum">
              <a:rPr lang="en-US" smtClean="0"/>
              <a:t>75</a:t>
            </a:fld>
            <a:endParaRPr lang="en-US" dirty="0"/>
          </a:p>
        </p:txBody>
      </p:sp>
    </p:spTree>
    <p:extLst>
      <p:ext uri="{BB962C8B-B14F-4D97-AF65-F5344CB8AC3E}">
        <p14:creationId xmlns:p14="http://schemas.microsoft.com/office/powerpoint/2010/main" val="401209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a:xfrm>
            <a:off x="1354239" y="333375"/>
            <a:ext cx="9479666" cy="1281113"/>
          </a:xfrm>
        </p:spPr>
        <p:txBody>
          <a:bodyPr>
            <a:normAutofit fontScale="90000"/>
          </a:bodyPr>
          <a:lstStyle/>
          <a:p>
            <a:r>
              <a:rPr lang="en-US" dirty="0"/>
              <a:t>Additional Application Components—Organization Structure and Personnel (8)</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208867" y="1526423"/>
            <a:ext cx="10507851" cy="4554070"/>
          </a:xfrm>
        </p:spPr>
        <p:txBody>
          <a:bodyPr/>
          <a:lstStyle/>
          <a:p>
            <a:pPr marL="50800" lvl="0" indent="0">
              <a:spcAft>
                <a:spcPts val="600"/>
              </a:spcAft>
              <a:buNone/>
            </a:pPr>
            <a:r>
              <a:rPr lang="en-US" b="1" dirty="0"/>
              <a:t>7. Organization Chart</a:t>
            </a:r>
            <a:endParaRPr lang="en-US" dirty="0"/>
          </a:p>
          <a:p>
            <a:pPr marL="393700" indent="0">
              <a:buNone/>
            </a:pPr>
            <a:r>
              <a:rPr lang="en-US" sz="2600" dirty="0"/>
              <a:t>Include an organization chart showing the hierarchy of Key Personnel working on this project, including the relationship between the Project Director, Fiscal Manager, and all Key Personnel of the organization and all other parties that will have primary responsibility for managing, directing, overseeing and/or conducting project work. The chart must include for the Prime Contractor, the job position title and name of Key Personnel, subcontractors and/or independent consultants, and the job position title and name of each supervisor who has approval authority over Key Personnel, subcontractors and/or independent consultants. </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81535" y="6154891"/>
            <a:ext cx="2743200" cy="365125"/>
          </a:xfrm>
        </p:spPr>
        <p:txBody>
          <a:bodyPr/>
          <a:lstStyle/>
          <a:p>
            <a:pPr marL="0" lvl="0" indent="0" algn="r" rtl="0">
              <a:spcBef>
                <a:spcPts val="0"/>
              </a:spcBef>
              <a:spcAft>
                <a:spcPts val="0"/>
              </a:spcAft>
              <a:buNone/>
            </a:pPr>
            <a:fld id="{00000000-1234-1234-1234-123412341234}" type="slidenum">
              <a:rPr lang="en-US" smtClean="0"/>
              <a:t>76</a:t>
            </a:fld>
            <a:endParaRPr lang="en-US" dirty="0"/>
          </a:p>
        </p:txBody>
      </p:sp>
    </p:spTree>
    <p:extLst>
      <p:ext uri="{BB962C8B-B14F-4D97-AF65-F5344CB8AC3E}">
        <p14:creationId xmlns:p14="http://schemas.microsoft.com/office/powerpoint/2010/main" val="854785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a:bodyPr>
          <a:lstStyle/>
          <a:p>
            <a:r>
              <a:rPr lang="en-US" sz="4000" dirty="0"/>
              <a:t>Attachments (1)</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354239" y="1541168"/>
            <a:ext cx="9859193" cy="4554070"/>
          </a:xfrm>
        </p:spPr>
        <p:txBody>
          <a:bodyPr/>
          <a:lstStyle/>
          <a:p>
            <a:r>
              <a:rPr lang="en-US" dirty="0"/>
              <a:t>The applicant must upload the following attachments to the online RFA application. Applications that do not provide all of the correctly completed forms/attachments as required by the RFA may be rejected.</a:t>
            </a:r>
          </a:p>
          <a:p>
            <a:r>
              <a:rPr lang="en-US" dirty="0"/>
              <a:t>At the end of the online application, applicants will be asked to upload </a:t>
            </a:r>
            <a:r>
              <a:rPr lang="en-US" b="1" dirty="0"/>
              <a:t>all</a:t>
            </a:r>
            <a:r>
              <a:rPr lang="en-US" dirty="0"/>
              <a:t> files requested in a single zip file. Save all files into a single zip file (only one file can be uploaded per applicant).</a:t>
            </a:r>
          </a:p>
          <a:p>
            <a:pPr marL="342900" indent="-342900"/>
            <a:r>
              <a:rPr lang="en-US" dirty="0"/>
              <a:t>No additional information in the zip file will be reviewed.</a:t>
            </a:r>
          </a:p>
          <a:p>
            <a:pPr marL="342900" indent="-342900"/>
            <a:r>
              <a:rPr lang="en-US" dirty="0"/>
              <a:t>The zip file size limit is 20MB.</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56821" y="6127750"/>
            <a:ext cx="2743200" cy="365125"/>
          </a:xfrm>
        </p:spPr>
        <p:txBody>
          <a:bodyPr/>
          <a:lstStyle/>
          <a:p>
            <a:pPr marL="0" lvl="0" indent="0" algn="r" rtl="0">
              <a:spcBef>
                <a:spcPts val="0"/>
              </a:spcBef>
              <a:spcAft>
                <a:spcPts val="0"/>
              </a:spcAft>
              <a:buNone/>
            </a:pPr>
            <a:fld id="{00000000-1234-1234-1234-123412341234}" type="slidenum">
              <a:rPr lang="en-US" smtClean="0"/>
              <a:t>77</a:t>
            </a:fld>
            <a:endParaRPr lang="en-US"/>
          </a:p>
        </p:txBody>
      </p:sp>
    </p:spTree>
    <p:extLst>
      <p:ext uri="{BB962C8B-B14F-4D97-AF65-F5344CB8AC3E}">
        <p14:creationId xmlns:p14="http://schemas.microsoft.com/office/powerpoint/2010/main" val="397080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a:bodyPr>
          <a:lstStyle/>
          <a:p>
            <a:r>
              <a:rPr lang="en-US" sz="4000" dirty="0"/>
              <a:t>Attachments (2)</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354239" y="1603161"/>
            <a:ext cx="9859193" cy="4554070"/>
          </a:xfrm>
        </p:spPr>
        <p:txBody>
          <a:bodyPr/>
          <a:lstStyle/>
          <a:p>
            <a:pPr marL="50800" indent="0">
              <a:spcAft>
                <a:spcPts val="600"/>
              </a:spcAft>
              <a:buNone/>
            </a:pPr>
            <a:r>
              <a:rPr lang="en-US" b="1" cap="all" dirty="0"/>
              <a:t>Proposed Budget (RFA Attachment 1)</a:t>
            </a:r>
          </a:p>
          <a:p>
            <a:pPr marL="53975" indent="0">
              <a:buNone/>
            </a:pPr>
            <a:r>
              <a:rPr lang="en-US" sz="2600" dirty="0"/>
              <a:t>The application must include a Proposed Project Budget Summary (Form B) and Projected Budget Detail (Form C) for fiscal years 2022–23 and 2023–24 on the template(s) provided on the RFA web page. </a:t>
            </a:r>
            <a:r>
              <a:rPr lang="en-US" sz="2600" dirty="0">
                <a:solidFill>
                  <a:srgbClr val="C00000"/>
                </a:solidFill>
              </a:rPr>
              <a:t>(2 points)</a:t>
            </a:r>
          </a:p>
          <a:p>
            <a:pPr marL="50800" indent="0">
              <a:spcAft>
                <a:spcPts val="600"/>
              </a:spcAft>
              <a:buNone/>
            </a:pPr>
            <a:r>
              <a:rPr lang="en-US" b="1" cap="all" dirty="0"/>
              <a:t>Budget Narrative (RFA Attachment 2)</a:t>
            </a:r>
          </a:p>
          <a:p>
            <a:pPr marL="53975" indent="0">
              <a:buNone/>
            </a:pPr>
            <a:r>
              <a:rPr lang="en-US" sz="2600" dirty="0"/>
              <a:t>The application must include a Proposed Budget Narrative for fiscal years 2022–23 and 2023–24 on the template(s) provided and downloaded from the RFA web page. </a:t>
            </a:r>
            <a:r>
              <a:rPr lang="en-US" sz="2600" dirty="0">
                <a:solidFill>
                  <a:srgbClr val="C00000"/>
                </a:solidFill>
              </a:rPr>
              <a:t>(2 points)</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07394" y="6157231"/>
            <a:ext cx="2743200" cy="365125"/>
          </a:xfrm>
        </p:spPr>
        <p:txBody>
          <a:bodyPr/>
          <a:lstStyle/>
          <a:p>
            <a:pPr marL="0" lvl="0" indent="0" algn="r" rtl="0">
              <a:spcBef>
                <a:spcPts val="0"/>
              </a:spcBef>
              <a:spcAft>
                <a:spcPts val="0"/>
              </a:spcAft>
              <a:buNone/>
            </a:pPr>
            <a:fld id="{00000000-1234-1234-1234-123412341234}" type="slidenum">
              <a:rPr lang="en-US" smtClean="0"/>
              <a:t>78</a:t>
            </a:fld>
            <a:endParaRPr lang="en-US"/>
          </a:p>
        </p:txBody>
      </p:sp>
    </p:spTree>
    <p:extLst>
      <p:ext uri="{BB962C8B-B14F-4D97-AF65-F5344CB8AC3E}">
        <p14:creationId xmlns:p14="http://schemas.microsoft.com/office/powerpoint/2010/main" val="3017702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a:bodyPr>
          <a:lstStyle/>
          <a:p>
            <a:r>
              <a:rPr lang="en-US" sz="4000" dirty="0"/>
              <a:t>Attachments (3)</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354239" y="1449547"/>
            <a:ext cx="10145503" cy="4554070"/>
          </a:xfrm>
        </p:spPr>
        <p:txBody>
          <a:bodyPr/>
          <a:lstStyle/>
          <a:p>
            <a:pPr marL="50800" indent="0">
              <a:buNone/>
            </a:pPr>
            <a:r>
              <a:rPr lang="en-US" b="1" cap="all" dirty="0"/>
              <a:t>Letters of Commitment (RFA Attachment 3)</a:t>
            </a:r>
          </a:p>
          <a:p>
            <a:pPr marL="50800" indent="0">
              <a:buNone/>
            </a:pPr>
            <a:r>
              <a:rPr lang="en-US" dirty="0"/>
              <a:t>A subcontractor commitment letter, signed by an official representative of each potential subcontractor or independent consultant, acknowledging their intended participation/availability and confirmation that they have been made aware of the terms and conditions of the proposed contract, is required for each subcontractor who will provide services in the applicant’s application. No cost should be included in the commitment letter. Each letter must be completed, signed and dated with an original signature included in the original application. </a:t>
            </a:r>
            <a:r>
              <a:rPr lang="en-US" dirty="0">
                <a:solidFill>
                  <a:srgbClr val="C00000"/>
                </a:solidFill>
              </a:rPr>
              <a:t>(3 points)</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56542" y="6127750"/>
            <a:ext cx="2743200" cy="365125"/>
          </a:xfrm>
        </p:spPr>
        <p:txBody>
          <a:bodyPr/>
          <a:lstStyle/>
          <a:p>
            <a:pPr marL="0" lvl="0" indent="0" algn="r" rtl="0">
              <a:spcBef>
                <a:spcPts val="0"/>
              </a:spcBef>
              <a:spcAft>
                <a:spcPts val="0"/>
              </a:spcAft>
              <a:buNone/>
            </a:pPr>
            <a:fld id="{00000000-1234-1234-1234-123412341234}" type="slidenum">
              <a:rPr lang="en-US" smtClean="0"/>
              <a:t>79</a:t>
            </a:fld>
            <a:endParaRPr lang="en-US"/>
          </a:p>
        </p:txBody>
      </p:sp>
    </p:spTree>
    <p:extLst>
      <p:ext uri="{BB962C8B-B14F-4D97-AF65-F5344CB8AC3E}">
        <p14:creationId xmlns:p14="http://schemas.microsoft.com/office/powerpoint/2010/main" val="2282740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2B502-C774-46FD-884A-050A4C7D80B5}"/>
              </a:ext>
            </a:extLst>
          </p:cNvPr>
          <p:cNvSpPr>
            <a:spLocks noGrp="1"/>
          </p:cNvSpPr>
          <p:nvPr>
            <p:ph type="title"/>
          </p:nvPr>
        </p:nvSpPr>
        <p:spPr/>
        <p:txBody>
          <a:bodyPr>
            <a:normAutofit fontScale="90000"/>
          </a:bodyPr>
          <a:lstStyle/>
          <a:p>
            <a:r>
              <a:rPr lang="en-US" dirty="0"/>
              <a:t>Request for Applications and       Contract Process</a:t>
            </a:r>
          </a:p>
        </p:txBody>
      </p:sp>
      <p:sp>
        <p:nvSpPr>
          <p:cNvPr id="3" name="Text Placeholder 2">
            <a:extLst>
              <a:ext uri="{FF2B5EF4-FFF2-40B4-BE49-F238E27FC236}">
                <a16:creationId xmlns:a16="http://schemas.microsoft.com/office/drawing/2014/main" id="{1381BD11-CC22-4739-9908-4A9D96E14A4A}"/>
              </a:ext>
            </a:extLst>
          </p:cNvPr>
          <p:cNvSpPr>
            <a:spLocks noGrp="1"/>
          </p:cNvSpPr>
          <p:nvPr>
            <p:ph type="body" idx="1"/>
          </p:nvPr>
        </p:nvSpPr>
        <p:spPr>
          <a:xfrm>
            <a:off x="1354239" y="2031795"/>
            <a:ext cx="9859193" cy="4554070"/>
          </a:xfrm>
        </p:spPr>
        <p:txBody>
          <a:bodyPr/>
          <a:lstStyle/>
          <a:p>
            <a:r>
              <a:rPr lang="en-US" dirty="0"/>
              <a:t>Authorizing statute requires the CDE to enter into a contract to carry out this work.</a:t>
            </a:r>
          </a:p>
          <a:p>
            <a:r>
              <a:rPr lang="en-US" dirty="0"/>
              <a:t>This RFA will be used to identify the COE, or consortium of COEs, that will enter into a contract with the CDE.</a:t>
            </a:r>
          </a:p>
        </p:txBody>
      </p:sp>
      <p:sp>
        <p:nvSpPr>
          <p:cNvPr id="4" name="Slide Number Placeholder 3">
            <a:extLst>
              <a:ext uri="{FF2B5EF4-FFF2-40B4-BE49-F238E27FC236}">
                <a16:creationId xmlns:a16="http://schemas.microsoft.com/office/drawing/2014/main" id="{3D14DCE8-2EDB-4C29-9436-1A95E1F7F856}"/>
              </a:ext>
            </a:extLst>
          </p:cNvPr>
          <p:cNvSpPr>
            <a:spLocks noGrp="1"/>
          </p:cNvSpPr>
          <p:nvPr>
            <p:ph type="sldNum" idx="12"/>
          </p:nvPr>
        </p:nvSpPr>
        <p:spPr>
          <a:xfrm>
            <a:off x="8707380" y="6196307"/>
            <a:ext cx="2743200" cy="365125"/>
          </a:xfrm>
        </p:spPr>
        <p:txBody>
          <a:bodyPr/>
          <a:lstStyle/>
          <a:p>
            <a:pPr marL="0" lvl="0" indent="0" algn="r" rtl="0">
              <a:spcBef>
                <a:spcPts val="0"/>
              </a:spcBef>
              <a:spcAft>
                <a:spcPts val="0"/>
              </a:spcAft>
              <a:buNone/>
            </a:pPr>
            <a:fld id="{00000000-1234-1234-1234-123412341234}" type="slidenum">
              <a:rPr lang="en-US" smtClean="0"/>
              <a:t>8</a:t>
            </a:fld>
            <a:endParaRPr lang="en-US" dirty="0"/>
          </a:p>
        </p:txBody>
      </p:sp>
    </p:spTree>
    <p:extLst>
      <p:ext uri="{BB962C8B-B14F-4D97-AF65-F5344CB8AC3E}">
        <p14:creationId xmlns:p14="http://schemas.microsoft.com/office/powerpoint/2010/main" val="3939868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a:bodyPr>
          <a:lstStyle/>
          <a:p>
            <a:r>
              <a:rPr lang="en-US" sz="4000" dirty="0"/>
              <a:t>Attachments (4)</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50800" indent="0">
              <a:spcAft>
                <a:spcPts val="600"/>
              </a:spcAft>
              <a:buNone/>
            </a:pPr>
            <a:r>
              <a:rPr lang="en-US" b="1" cap="all" dirty="0"/>
              <a:t>Resumes and/or curricula vitae (RFA Attachment 4)</a:t>
            </a:r>
          </a:p>
          <a:p>
            <a:pPr marL="50800" indent="0">
              <a:spcAft>
                <a:spcPts val="1800"/>
              </a:spcAft>
              <a:buNone/>
            </a:pPr>
            <a:r>
              <a:rPr lang="en-US" sz="2600" dirty="0"/>
              <a:t>The application must upload resumes and/or curricula vitae from all applicable project personnel. </a:t>
            </a:r>
            <a:r>
              <a:rPr lang="en-US" sz="2600" dirty="0">
                <a:solidFill>
                  <a:srgbClr val="C00000"/>
                </a:solidFill>
              </a:rPr>
              <a:t>(3 points)</a:t>
            </a:r>
          </a:p>
          <a:p>
            <a:pPr marL="50800" indent="0">
              <a:spcAft>
                <a:spcPts val="600"/>
              </a:spcAft>
              <a:buNone/>
            </a:pPr>
            <a:r>
              <a:rPr lang="en-US" b="1" cap="all" dirty="0"/>
              <a:t>Organization Chart (RFA Attachment 5)</a:t>
            </a:r>
          </a:p>
          <a:p>
            <a:pPr marL="50800" indent="0">
              <a:buNone/>
            </a:pPr>
            <a:r>
              <a:rPr lang="en-US" sz="2600" dirty="0"/>
              <a:t>The application must include an organizational chart specific to the proposed project. </a:t>
            </a:r>
            <a:r>
              <a:rPr lang="en-US" sz="2600" dirty="0">
                <a:solidFill>
                  <a:srgbClr val="C00000"/>
                </a:solidFill>
              </a:rPr>
              <a:t>(3 points)</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32108" y="6166873"/>
            <a:ext cx="2743200" cy="365125"/>
          </a:xfrm>
        </p:spPr>
        <p:txBody>
          <a:bodyPr/>
          <a:lstStyle/>
          <a:p>
            <a:pPr marL="0" lvl="0" indent="0" algn="r" rtl="0">
              <a:spcBef>
                <a:spcPts val="0"/>
              </a:spcBef>
              <a:spcAft>
                <a:spcPts val="0"/>
              </a:spcAft>
              <a:buNone/>
            </a:pPr>
            <a:fld id="{00000000-1234-1234-1234-123412341234}" type="slidenum">
              <a:rPr lang="en-US" smtClean="0"/>
              <a:t>80</a:t>
            </a:fld>
            <a:endParaRPr lang="en-US"/>
          </a:p>
        </p:txBody>
      </p:sp>
    </p:spTree>
    <p:extLst>
      <p:ext uri="{BB962C8B-B14F-4D97-AF65-F5344CB8AC3E}">
        <p14:creationId xmlns:p14="http://schemas.microsoft.com/office/powerpoint/2010/main" val="150176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a:bodyPr>
          <a:lstStyle/>
          <a:p>
            <a:r>
              <a:rPr lang="en-US" sz="4000" dirty="0"/>
              <a:t>Attachments (5)</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50800" indent="0">
              <a:buNone/>
            </a:pPr>
            <a:r>
              <a:rPr lang="en-US" b="1" cap="all" dirty="0"/>
              <a:t>Contractor Certification Clauses (CCC 04/2017) (RFA Attachment 6)</a:t>
            </a:r>
          </a:p>
          <a:p>
            <a:pPr marL="50800" indent="0">
              <a:buNone/>
            </a:pPr>
            <a:r>
              <a:rPr lang="en-US" sz="2600" dirty="0"/>
              <a:t>The CCC 04/2017 must be completed, signed and dated with an original signature on the form and included in the original application. The CCC 04/2017 is available on the DGS website.</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682681" y="6146519"/>
            <a:ext cx="2743200" cy="365125"/>
          </a:xfrm>
        </p:spPr>
        <p:txBody>
          <a:bodyPr/>
          <a:lstStyle/>
          <a:p>
            <a:pPr marL="0" lvl="0" indent="0" algn="r" rtl="0">
              <a:spcBef>
                <a:spcPts val="0"/>
              </a:spcBef>
              <a:spcAft>
                <a:spcPts val="0"/>
              </a:spcAft>
              <a:buNone/>
            </a:pPr>
            <a:fld id="{00000000-1234-1234-1234-123412341234}" type="slidenum">
              <a:rPr lang="en-US" smtClean="0"/>
              <a:t>81</a:t>
            </a:fld>
            <a:endParaRPr lang="en-US" dirty="0"/>
          </a:p>
        </p:txBody>
      </p:sp>
    </p:spTree>
    <p:extLst>
      <p:ext uri="{BB962C8B-B14F-4D97-AF65-F5344CB8AC3E}">
        <p14:creationId xmlns:p14="http://schemas.microsoft.com/office/powerpoint/2010/main" val="2249915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a:bodyPr>
          <a:lstStyle/>
          <a:p>
            <a:r>
              <a:rPr lang="en-US" sz="4000" dirty="0"/>
              <a:t>Attachments (6)</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a:xfrm>
            <a:off x="1354238" y="1775012"/>
            <a:ext cx="10145504" cy="4554070"/>
          </a:xfrm>
        </p:spPr>
        <p:txBody>
          <a:bodyPr/>
          <a:lstStyle/>
          <a:p>
            <a:pPr marL="53975" indent="0">
              <a:spcAft>
                <a:spcPts val="600"/>
              </a:spcAft>
              <a:buNone/>
            </a:pPr>
            <a:r>
              <a:rPr lang="en-US" b="1" cap="all" dirty="0"/>
              <a:t>California Civil Rights Laws Certification (RFA Attachment 7)</a:t>
            </a:r>
          </a:p>
          <a:p>
            <a:pPr marL="53975" indent="0">
              <a:spcAft>
                <a:spcPts val="1800"/>
              </a:spcAft>
              <a:buNone/>
            </a:pPr>
            <a:r>
              <a:rPr lang="en-US" sz="2600" dirty="0"/>
              <a:t>California Civil Rights Laws Certification must be completed, signed and dated with an original signature on the form uploaded to the application. This is available on the DGS website. </a:t>
            </a:r>
          </a:p>
          <a:p>
            <a:pPr marL="53975" indent="0">
              <a:spcAft>
                <a:spcPts val="600"/>
              </a:spcAft>
              <a:buNone/>
            </a:pPr>
            <a:r>
              <a:rPr lang="en-US" b="1" cap="all" dirty="0"/>
              <a:t>Payee Data Record (STD.204) (RFA Attachment 8)</a:t>
            </a:r>
          </a:p>
          <a:p>
            <a:pPr marL="53975" indent="0">
              <a:buNone/>
            </a:pPr>
            <a:r>
              <a:rPr lang="en-US" sz="2600" dirty="0"/>
              <a:t>The Payee Data Record must be fully completed, signed, and dated with an original signature on the form included with the original application. The Payee Data Record is also available on the DGS website.</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756542" y="6146519"/>
            <a:ext cx="2743200" cy="365125"/>
          </a:xfrm>
        </p:spPr>
        <p:txBody>
          <a:bodyPr/>
          <a:lstStyle/>
          <a:p>
            <a:pPr marL="0" lvl="0" indent="0" algn="r" rtl="0">
              <a:spcBef>
                <a:spcPts val="0"/>
              </a:spcBef>
              <a:spcAft>
                <a:spcPts val="0"/>
              </a:spcAft>
              <a:buNone/>
            </a:pPr>
            <a:fld id="{00000000-1234-1234-1234-123412341234}" type="slidenum">
              <a:rPr lang="en-US" smtClean="0"/>
              <a:t>82</a:t>
            </a:fld>
            <a:endParaRPr lang="en-US"/>
          </a:p>
        </p:txBody>
      </p:sp>
    </p:spTree>
    <p:extLst>
      <p:ext uri="{BB962C8B-B14F-4D97-AF65-F5344CB8AC3E}">
        <p14:creationId xmlns:p14="http://schemas.microsoft.com/office/powerpoint/2010/main" val="1713452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898F-175F-4F87-B37C-2BBE92965FA7}"/>
              </a:ext>
            </a:extLst>
          </p:cNvPr>
          <p:cNvSpPr>
            <a:spLocks noGrp="1"/>
          </p:cNvSpPr>
          <p:nvPr>
            <p:ph type="title"/>
          </p:nvPr>
        </p:nvSpPr>
        <p:spPr/>
        <p:txBody>
          <a:bodyPr>
            <a:normAutofit/>
          </a:bodyPr>
          <a:lstStyle/>
          <a:p>
            <a:r>
              <a:rPr lang="en-US" sz="4000" dirty="0"/>
              <a:t>Attachments (7)</a:t>
            </a:r>
          </a:p>
        </p:txBody>
      </p:sp>
      <p:sp>
        <p:nvSpPr>
          <p:cNvPr id="3" name="Text Placeholder 2">
            <a:extLst>
              <a:ext uri="{FF2B5EF4-FFF2-40B4-BE49-F238E27FC236}">
                <a16:creationId xmlns:a16="http://schemas.microsoft.com/office/drawing/2014/main" id="{76904C78-CAEC-455E-945B-600BF7D383DC}"/>
              </a:ext>
            </a:extLst>
          </p:cNvPr>
          <p:cNvSpPr>
            <a:spLocks noGrp="1"/>
          </p:cNvSpPr>
          <p:nvPr>
            <p:ph type="body" idx="1"/>
          </p:nvPr>
        </p:nvSpPr>
        <p:spPr/>
        <p:txBody>
          <a:bodyPr/>
          <a:lstStyle/>
          <a:p>
            <a:pPr marL="50800" indent="0">
              <a:buNone/>
            </a:pPr>
            <a:r>
              <a:rPr lang="en-US" b="1" cap="all" dirty="0"/>
              <a:t>Proof of Intent to Apply (RFA Attachment 9)</a:t>
            </a:r>
          </a:p>
          <a:p>
            <a:pPr marL="50800" indent="0">
              <a:buNone/>
            </a:pPr>
            <a:r>
              <a:rPr lang="en-US" dirty="0"/>
              <a:t>Upload a copy of proof of submission of an Intent to Apply on or before the deadline of </a:t>
            </a:r>
            <a:r>
              <a:rPr lang="en-US" b="1" dirty="0"/>
              <a:t>January 12, 2022, by 4 p.m. </a:t>
            </a:r>
            <a:r>
              <a:rPr lang="en-US" dirty="0"/>
              <a:t>This proof of submission will be in the form of an email received upon submission of the Intent to Apply.</a:t>
            </a:r>
          </a:p>
        </p:txBody>
      </p:sp>
      <p:sp>
        <p:nvSpPr>
          <p:cNvPr id="4" name="Slide Number Placeholder 3">
            <a:extLst>
              <a:ext uri="{FF2B5EF4-FFF2-40B4-BE49-F238E27FC236}">
                <a16:creationId xmlns:a16="http://schemas.microsoft.com/office/drawing/2014/main" id="{74CB12CD-AC3A-406C-B1D8-E5B5F3BE4429}"/>
              </a:ext>
            </a:extLst>
          </p:cNvPr>
          <p:cNvSpPr>
            <a:spLocks noGrp="1"/>
          </p:cNvSpPr>
          <p:nvPr>
            <p:ph type="sldNum" idx="12"/>
          </p:nvPr>
        </p:nvSpPr>
        <p:spPr>
          <a:xfrm>
            <a:off x="8682681" y="6127750"/>
            <a:ext cx="2743200" cy="365125"/>
          </a:xfrm>
        </p:spPr>
        <p:txBody>
          <a:bodyPr/>
          <a:lstStyle/>
          <a:p>
            <a:pPr marL="0" lvl="0" indent="0" algn="r" rtl="0">
              <a:spcBef>
                <a:spcPts val="0"/>
              </a:spcBef>
              <a:spcAft>
                <a:spcPts val="0"/>
              </a:spcAft>
              <a:buNone/>
            </a:pPr>
            <a:fld id="{00000000-1234-1234-1234-123412341234}" type="slidenum">
              <a:rPr lang="en-US" smtClean="0"/>
              <a:t>83</a:t>
            </a:fld>
            <a:endParaRPr lang="en-US"/>
          </a:p>
        </p:txBody>
      </p:sp>
    </p:spTree>
    <p:extLst>
      <p:ext uri="{BB962C8B-B14F-4D97-AF65-F5344CB8AC3E}">
        <p14:creationId xmlns:p14="http://schemas.microsoft.com/office/powerpoint/2010/main" val="3406925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9754E-F03C-40F1-9B0A-8DF2805DF11F}"/>
              </a:ext>
            </a:extLst>
          </p:cNvPr>
          <p:cNvSpPr>
            <a:spLocks noGrp="1"/>
          </p:cNvSpPr>
          <p:nvPr>
            <p:ph type="title"/>
          </p:nvPr>
        </p:nvSpPr>
        <p:spPr/>
        <p:txBody>
          <a:bodyPr>
            <a:normAutofit/>
          </a:bodyPr>
          <a:lstStyle/>
          <a:p>
            <a:r>
              <a:rPr lang="en-US" sz="4000" dirty="0"/>
              <a:t>Assurances and Certifications</a:t>
            </a:r>
          </a:p>
        </p:txBody>
      </p:sp>
      <p:sp>
        <p:nvSpPr>
          <p:cNvPr id="3" name="Content Placeholder 2">
            <a:extLst>
              <a:ext uri="{FF2B5EF4-FFF2-40B4-BE49-F238E27FC236}">
                <a16:creationId xmlns:a16="http://schemas.microsoft.com/office/drawing/2014/main" id="{A1BDBCB3-E46A-4C46-B1A3-6D046BE2A0EF}"/>
              </a:ext>
            </a:extLst>
          </p:cNvPr>
          <p:cNvSpPr>
            <a:spLocks noGrp="1"/>
          </p:cNvSpPr>
          <p:nvPr>
            <p:ph type="body" idx="1"/>
          </p:nvPr>
        </p:nvSpPr>
        <p:spPr/>
        <p:txBody>
          <a:bodyPr/>
          <a:lstStyle/>
          <a:p>
            <a:pPr marL="0" indent="0">
              <a:lnSpc>
                <a:spcPct val="100000"/>
              </a:lnSpc>
              <a:spcBef>
                <a:spcPts val="0"/>
              </a:spcBef>
              <a:spcAft>
                <a:spcPts val="1200"/>
              </a:spcAft>
              <a:buNone/>
            </a:pPr>
            <a:r>
              <a:rPr lang="en-US" dirty="0"/>
              <a:t>The superintendent of the LEA must agree to Form A: Project Statement of Assurances.</a:t>
            </a:r>
          </a:p>
          <a:p>
            <a:pPr marL="0" indent="0">
              <a:lnSpc>
                <a:spcPct val="100000"/>
              </a:lnSpc>
              <a:spcBef>
                <a:spcPts val="0"/>
              </a:spcBef>
              <a:spcAft>
                <a:spcPts val="1200"/>
              </a:spcAft>
              <a:buNone/>
            </a:pPr>
            <a:r>
              <a:rPr lang="en-US" dirty="0"/>
              <a:t>Applicants do not need to sign and return the general assurances and certifications with the application. Instead, applicants must download assurances and certifications and keep on file and available for compliance reviews, complaint investigations, or audits.</a:t>
            </a:r>
          </a:p>
          <a:p>
            <a:endParaRPr lang="en-US" dirty="0"/>
          </a:p>
        </p:txBody>
      </p:sp>
      <p:sp>
        <p:nvSpPr>
          <p:cNvPr id="4" name="Slide Number Placeholder 3">
            <a:extLst>
              <a:ext uri="{FF2B5EF4-FFF2-40B4-BE49-F238E27FC236}">
                <a16:creationId xmlns:a16="http://schemas.microsoft.com/office/drawing/2014/main" id="{FB73ECC5-BC05-45CE-B4B4-1A88C93BFB8F}"/>
              </a:ext>
            </a:extLst>
          </p:cNvPr>
          <p:cNvSpPr>
            <a:spLocks noGrp="1"/>
          </p:cNvSpPr>
          <p:nvPr>
            <p:ph type="sldNum" idx="12"/>
          </p:nvPr>
        </p:nvSpPr>
        <p:spPr>
          <a:xfrm>
            <a:off x="8756821" y="6146519"/>
            <a:ext cx="2743200" cy="365125"/>
          </a:xfrm>
        </p:spPr>
        <p:txBody>
          <a:bodyPr/>
          <a:lstStyle/>
          <a:p>
            <a:fld id="{469BC29B-CD14-4172-9B93-F334EF7BA94E}" type="slidenum">
              <a:rPr lang="en-US" smtClean="0"/>
              <a:t>84</a:t>
            </a:fld>
            <a:endParaRPr lang="en-US" dirty="0"/>
          </a:p>
        </p:txBody>
      </p:sp>
    </p:spTree>
    <p:extLst>
      <p:ext uri="{BB962C8B-B14F-4D97-AF65-F5344CB8AC3E}">
        <p14:creationId xmlns:p14="http://schemas.microsoft.com/office/powerpoint/2010/main" val="209830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69875"/>
            <a:ext cx="9479666" cy="1281113"/>
          </a:xfrm>
        </p:spPr>
        <p:txBody>
          <a:bodyPr>
            <a:normAutofit/>
          </a:bodyPr>
          <a:lstStyle/>
          <a:p>
            <a:r>
              <a:rPr lang="en-US" sz="4000" dirty="0"/>
              <a:t>Application Instructions</a:t>
            </a:r>
          </a:p>
        </p:txBody>
      </p:sp>
      <p:sp>
        <p:nvSpPr>
          <p:cNvPr id="3" name="Content Placeholder 2"/>
          <p:cNvSpPr>
            <a:spLocks noGrp="1"/>
          </p:cNvSpPr>
          <p:nvPr>
            <p:ph type="body" idx="1"/>
          </p:nvPr>
        </p:nvSpPr>
        <p:spPr>
          <a:xfrm>
            <a:off x="1354238" y="1294564"/>
            <a:ext cx="9990521" cy="4554070"/>
          </a:xfrm>
        </p:spPr>
        <p:txBody>
          <a:bodyPr vert="horz" lIns="91440" tIns="45720" rIns="91440" bIns="45720" rtlCol="0" anchor="t">
            <a:noAutofit/>
          </a:bodyPr>
          <a:lstStyle/>
          <a:p>
            <a:pPr marL="285750" indent="-285750"/>
            <a:r>
              <a:rPr lang="en-US" sz="2600" dirty="0"/>
              <a:t>The application is electronic and available on the CDE ESPD RFA web page. </a:t>
            </a:r>
            <a:endParaRPr lang="en-US" sz="2600" u="sng" dirty="0"/>
          </a:p>
          <a:p>
            <a:pPr marL="285750" indent="-285750"/>
            <a:r>
              <a:rPr lang="en-US" sz="2600" dirty="0"/>
              <a:t>Review the Application Instructions located in Appendix A of the RFA. </a:t>
            </a:r>
          </a:p>
          <a:p>
            <a:pPr marL="285750" indent="-285750">
              <a:lnSpc>
                <a:spcPct val="100000"/>
              </a:lnSpc>
              <a:spcBef>
                <a:spcPts val="0"/>
              </a:spcBef>
              <a:spcAft>
                <a:spcPts val="1200"/>
              </a:spcAft>
            </a:pPr>
            <a:r>
              <a:rPr lang="en-US" sz="2600" dirty="0"/>
              <a:t>Respond to all prompts and statements in each section (including the background section, tasks 1–4, and the additional application components). </a:t>
            </a:r>
          </a:p>
          <a:p>
            <a:pPr marL="285750" indent="-285750">
              <a:lnSpc>
                <a:spcPct val="100000"/>
              </a:lnSpc>
              <a:spcBef>
                <a:spcPts val="0"/>
              </a:spcBef>
              <a:spcAft>
                <a:spcPts val="1200"/>
              </a:spcAft>
            </a:pPr>
            <a:r>
              <a:rPr lang="en-US" sz="2600" dirty="0"/>
              <a:t>Adhere to the character limit for each question—the survey will not collect data beyond the character limit.</a:t>
            </a:r>
          </a:p>
          <a:p>
            <a:pPr marL="285750" indent="-285750">
              <a:lnSpc>
                <a:spcPct val="100000"/>
              </a:lnSpc>
              <a:spcBef>
                <a:spcPts val="0"/>
              </a:spcBef>
              <a:spcAft>
                <a:spcPts val="1200"/>
              </a:spcAft>
            </a:pPr>
            <a:r>
              <a:rPr lang="en-US" sz="2600" dirty="0"/>
              <a:t>Attach all required documents in one Zip file.</a:t>
            </a:r>
          </a:p>
          <a:p>
            <a:pPr marL="285750" indent="-285750">
              <a:lnSpc>
                <a:spcPct val="100000"/>
              </a:lnSpc>
              <a:spcBef>
                <a:spcPts val="0"/>
              </a:spcBef>
              <a:spcAft>
                <a:spcPts val="1200"/>
              </a:spcAft>
            </a:pPr>
            <a:r>
              <a:rPr lang="en-US" sz="2600" dirty="0"/>
              <a:t>Submit the application by </a:t>
            </a:r>
            <a:r>
              <a:rPr lang="en-US" sz="2600" b="1" dirty="0"/>
              <a:t>February 7, 2022, before 4 p.m.</a:t>
            </a:r>
            <a:endParaRPr lang="en-US" sz="2600" b="1" dirty="0">
              <a:cs typeface="Arial"/>
            </a:endParaRPr>
          </a:p>
          <a:p>
            <a:pPr marL="225425" indent="-225425">
              <a:lnSpc>
                <a:spcPct val="100000"/>
              </a:lnSpc>
              <a:spcBef>
                <a:spcPts val="0"/>
              </a:spcBef>
              <a:spcAft>
                <a:spcPts val="1200"/>
              </a:spcAft>
            </a:pPr>
            <a:endParaRPr lang="en-US" sz="2600" dirty="0"/>
          </a:p>
        </p:txBody>
      </p:sp>
      <p:sp>
        <p:nvSpPr>
          <p:cNvPr id="5" name="Slide Number Placeholder 4"/>
          <p:cNvSpPr>
            <a:spLocks noGrp="1"/>
          </p:cNvSpPr>
          <p:nvPr>
            <p:ph type="sldNum" idx="12"/>
          </p:nvPr>
        </p:nvSpPr>
        <p:spPr>
          <a:xfrm>
            <a:off x="8855671" y="6148858"/>
            <a:ext cx="2743200" cy="365125"/>
          </a:xfrm>
        </p:spPr>
        <p:txBody>
          <a:bodyPr/>
          <a:lstStyle/>
          <a:p>
            <a:fld id="{469BC29B-CD14-4172-9B93-F334EF7BA94E}" type="slidenum">
              <a:rPr lang="en-US" smtClean="0"/>
              <a:t>85</a:t>
            </a:fld>
            <a:endParaRPr lang="en-US" dirty="0"/>
          </a:p>
        </p:txBody>
      </p:sp>
    </p:spTree>
    <p:extLst>
      <p:ext uri="{BB962C8B-B14F-4D97-AF65-F5344CB8AC3E}">
        <p14:creationId xmlns:p14="http://schemas.microsoft.com/office/powerpoint/2010/main" val="429054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Saving Responses</a:t>
            </a:r>
          </a:p>
        </p:txBody>
      </p:sp>
      <p:sp>
        <p:nvSpPr>
          <p:cNvPr id="3" name="Content Placeholder 2"/>
          <p:cNvSpPr>
            <a:spLocks noGrp="1"/>
          </p:cNvSpPr>
          <p:nvPr>
            <p:ph type="body" idx="1"/>
          </p:nvPr>
        </p:nvSpPr>
        <p:spPr/>
        <p:txBody>
          <a:bodyPr vert="horz" lIns="91440" tIns="45720" rIns="91440" bIns="45720" rtlCol="0" anchor="t">
            <a:noAutofit/>
          </a:bodyPr>
          <a:lstStyle/>
          <a:p>
            <a:pPr marL="342900" indent="-342900">
              <a:lnSpc>
                <a:spcPct val="100000"/>
              </a:lnSpc>
              <a:spcBef>
                <a:spcPts val="0"/>
              </a:spcBef>
              <a:spcAft>
                <a:spcPts val="1200"/>
              </a:spcAft>
            </a:pPr>
            <a:r>
              <a:rPr lang="en-US" dirty="0"/>
              <a:t>Select the </a:t>
            </a:r>
            <a:r>
              <a:rPr lang="en-US" b="1" dirty="0"/>
              <a:t>Save Responses</a:t>
            </a:r>
            <a:r>
              <a:rPr lang="en-US" dirty="0"/>
              <a:t> button on the first page of the online application if you do not intend to complete the application in one session.</a:t>
            </a:r>
          </a:p>
          <a:p>
            <a:pPr marL="342900" indent="-342900">
              <a:lnSpc>
                <a:spcPct val="100000"/>
              </a:lnSpc>
              <a:spcBef>
                <a:spcPts val="0"/>
              </a:spcBef>
              <a:spcAft>
                <a:spcPts val="1200"/>
              </a:spcAft>
            </a:pPr>
            <a:r>
              <a:rPr lang="en-US" dirty="0"/>
              <a:t>Ensure the email address you provide is accurate.</a:t>
            </a:r>
          </a:p>
          <a:p>
            <a:pPr marL="342900" indent="-342900">
              <a:lnSpc>
                <a:spcPct val="100000"/>
              </a:lnSpc>
              <a:spcBef>
                <a:spcPts val="0"/>
              </a:spcBef>
              <a:spcAft>
                <a:spcPts val="1200"/>
              </a:spcAft>
            </a:pPr>
            <a:r>
              <a:rPr lang="en-US" dirty="0"/>
              <a:t>Copy the </a:t>
            </a:r>
            <a:r>
              <a:rPr lang="en-US" b="1" dirty="0"/>
              <a:t>unique </a:t>
            </a:r>
            <a:r>
              <a:rPr lang="en-US" dirty="0"/>
              <a:t>URL (web address) for entrance back into the application.</a:t>
            </a:r>
          </a:p>
        </p:txBody>
      </p:sp>
      <p:sp>
        <p:nvSpPr>
          <p:cNvPr id="5" name="Slide Number Placeholder 4"/>
          <p:cNvSpPr>
            <a:spLocks noGrp="1"/>
          </p:cNvSpPr>
          <p:nvPr>
            <p:ph type="sldNum" idx="12"/>
          </p:nvPr>
        </p:nvSpPr>
        <p:spPr>
          <a:xfrm>
            <a:off x="8756821" y="6169297"/>
            <a:ext cx="2743200" cy="365125"/>
          </a:xfrm>
        </p:spPr>
        <p:txBody>
          <a:bodyPr/>
          <a:lstStyle/>
          <a:p>
            <a:fld id="{469BC29B-CD14-4172-9B93-F334EF7BA94E}" type="slidenum">
              <a:rPr lang="en-US" smtClean="0"/>
              <a:t>86</a:t>
            </a:fld>
            <a:endParaRPr lang="en-US"/>
          </a:p>
        </p:txBody>
      </p:sp>
    </p:spTree>
    <p:extLst>
      <p:ext uri="{BB962C8B-B14F-4D97-AF65-F5344CB8AC3E}">
        <p14:creationId xmlns:p14="http://schemas.microsoft.com/office/powerpoint/2010/main" val="3887295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4"/>
          <p:cNvSpPr txBox="1">
            <a:spLocks noGrp="1"/>
          </p:cNvSpPr>
          <p:nvPr>
            <p:ph type="title"/>
          </p:nvPr>
        </p:nvSpPr>
        <p:spPr>
          <a:xfrm>
            <a:off x="1356167" y="1851025"/>
            <a:ext cx="9479666" cy="1281113"/>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993300"/>
              </a:buClr>
              <a:buSzPts val="4400"/>
              <a:buFont typeface="Arial"/>
              <a:buNone/>
            </a:pPr>
            <a:r>
              <a:rPr lang="en-US" sz="6000" dirty="0"/>
              <a:t>Questions?</a:t>
            </a:r>
            <a:endParaRPr sz="6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Google Shape;332;p25"/>
          <p:cNvSpPr txBox="1">
            <a:spLocks noGrp="1"/>
          </p:cNvSpPr>
          <p:nvPr>
            <p:ph type="title"/>
          </p:nvPr>
        </p:nvSpPr>
        <p:spPr>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993300"/>
              </a:buClr>
              <a:buSzPts val="6000"/>
              <a:buFont typeface="Arial"/>
              <a:buNone/>
            </a:pPr>
            <a:r>
              <a:rPr lang="en-US" sz="4000" dirty="0"/>
              <a:t>Thank you!</a:t>
            </a:r>
            <a:endParaRPr sz="4000" dirty="0"/>
          </a:p>
        </p:txBody>
      </p:sp>
      <p:sp>
        <p:nvSpPr>
          <p:cNvPr id="333" name="Google Shape;333;p2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indent="0" algn="ctr">
              <a:lnSpc>
                <a:spcPct val="100000"/>
              </a:lnSpc>
              <a:spcBef>
                <a:spcPts val="0"/>
              </a:spcBef>
              <a:spcAft>
                <a:spcPts val="1200"/>
              </a:spcAft>
              <a:buNone/>
            </a:pPr>
            <a:r>
              <a:rPr lang="en-US" b="1" dirty="0"/>
              <a:t>For additional information, contact:</a:t>
            </a:r>
            <a:endParaRPr lang="en-US" dirty="0"/>
          </a:p>
          <a:p>
            <a:pPr marL="0" indent="0" algn="ctr">
              <a:spcBef>
                <a:spcPts val="0"/>
              </a:spcBef>
              <a:spcAft>
                <a:spcPts val="1200"/>
              </a:spcAft>
              <a:buNone/>
            </a:pPr>
            <a:r>
              <a:rPr lang="en-US" b="1" dirty="0"/>
              <a:t>Program Questions: </a:t>
            </a:r>
          </a:p>
          <a:p>
            <a:pPr marL="0" indent="0" algn="ctr">
              <a:spcBef>
                <a:spcPts val="0"/>
              </a:spcBef>
              <a:buNone/>
            </a:pPr>
            <a:r>
              <a:rPr lang="en-US" dirty="0"/>
              <a:t>Sarah Smith and Jennifer Howerter</a:t>
            </a:r>
          </a:p>
          <a:p>
            <a:pPr marL="0" indent="0" algn="ctr">
              <a:lnSpc>
                <a:spcPct val="100000"/>
              </a:lnSpc>
              <a:spcBef>
                <a:spcPts val="0"/>
              </a:spcBef>
              <a:spcAft>
                <a:spcPts val="1200"/>
              </a:spcAft>
              <a:buNone/>
            </a:pPr>
            <a:r>
              <a:rPr lang="en-US" dirty="0"/>
              <a:t>Email: </a:t>
            </a:r>
            <a:r>
              <a:rPr lang="en-US" u="sng" dirty="0">
                <a:hlinkClick r:id="rId3"/>
              </a:rPr>
              <a:t>ESMCPD@cde.ca.gov</a:t>
            </a:r>
            <a:r>
              <a:rPr lang="en-US" u="sng" dirty="0"/>
              <a:t> </a:t>
            </a:r>
          </a:p>
          <a:p>
            <a:pPr marL="0" indent="0" algn="ctr">
              <a:lnSpc>
                <a:spcPct val="100000"/>
              </a:lnSpc>
              <a:spcBef>
                <a:spcPts val="0"/>
              </a:spcBef>
            </a:pPr>
            <a:endParaRPr lang="en-US" b="1" dirty="0"/>
          </a:p>
          <a:p>
            <a:pPr marL="0" indent="0" algn="ctr">
              <a:lnSpc>
                <a:spcPct val="100000"/>
              </a:lnSpc>
              <a:spcBef>
                <a:spcPts val="0"/>
              </a:spcBef>
              <a:buNone/>
            </a:pPr>
            <a:r>
              <a:rPr lang="en-US" b="1" dirty="0"/>
              <a:t>Downloading Questions:</a:t>
            </a:r>
          </a:p>
          <a:p>
            <a:pPr marL="0" indent="0" algn="ctr">
              <a:lnSpc>
                <a:spcPct val="100000"/>
              </a:lnSpc>
              <a:spcBef>
                <a:spcPts val="0"/>
              </a:spcBef>
              <a:buNone/>
            </a:pPr>
            <a:r>
              <a:rPr lang="en-US" dirty="0">
                <a:highlight>
                  <a:srgbClr val="FFFFFF"/>
                </a:highlight>
              </a:rPr>
              <a:t>Educator Excellence &amp; Equity Division</a:t>
            </a:r>
          </a:p>
          <a:p>
            <a:pPr marL="0" indent="0" algn="ctr">
              <a:lnSpc>
                <a:spcPct val="100000"/>
              </a:lnSpc>
              <a:spcBef>
                <a:spcPts val="0"/>
              </a:spcBef>
              <a:spcAft>
                <a:spcPts val="1200"/>
              </a:spcAft>
              <a:buNone/>
            </a:pPr>
            <a:r>
              <a:rPr lang="en-US" dirty="0">
                <a:highlight>
                  <a:srgbClr val="FFFFFF"/>
                </a:highlight>
              </a:rPr>
              <a:t>Email: </a:t>
            </a:r>
            <a:r>
              <a:rPr lang="en-US" dirty="0">
                <a:highlight>
                  <a:srgbClr val="FFFFFF"/>
                </a:highlight>
                <a:hlinkClick r:id="rId3"/>
              </a:rPr>
              <a:t>ESMCPD@cde.ca.gov</a:t>
            </a:r>
            <a:r>
              <a:rPr lang="en-US" dirty="0">
                <a:highlight>
                  <a:srgbClr val="FFFFFF"/>
                </a:highlight>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B8BA-CAEC-4D7F-8625-22F7205230D5}"/>
              </a:ext>
            </a:extLst>
          </p:cNvPr>
          <p:cNvSpPr>
            <a:spLocks noGrp="1"/>
          </p:cNvSpPr>
          <p:nvPr>
            <p:ph type="title"/>
          </p:nvPr>
        </p:nvSpPr>
        <p:spPr/>
        <p:txBody>
          <a:bodyPr>
            <a:normAutofit/>
          </a:bodyPr>
          <a:lstStyle/>
          <a:p>
            <a:r>
              <a:rPr lang="en-US" sz="4000" dirty="0"/>
              <a:t>Contract Funding and Duration</a:t>
            </a:r>
          </a:p>
        </p:txBody>
      </p:sp>
      <p:sp>
        <p:nvSpPr>
          <p:cNvPr id="3" name="Text Placeholder 2">
            <a:extLst>
              <a:ext uri="{FF2B5EF4-FFF2-40B4-BE49-F238E27FC236}">
                <a16:creationId xmlns:a16="http://schemas.microsoft.com/office/drawing/2014/main" id="{8B343CDC-EF74-4D4D-A6B0-E2420C2C9CEF}"/>
              </a:ext>
            </a:extLst>
          </p:cNvPr>
          <p:cNvSpPr>
            <a:spLocks noGrp="1"/>
          </p:cNvSpPr>
          <p:nvPr>
            <p:ph type="body" idx="1"/>
          </p:nvPr>
        </p:nvSpPr>
        <p:spPr/>
        <p:txBody>
          <a:bodyPr/>
          <a:lstStyle/>
          <a:p>
            <a:r>
              <a:rPr lang="en-US" dirty="0"/>
              <a:t>One successful COE, or a consortium of COEs, is eligible.</a:t>
            </a:r>
          </a:p>
          <a:p>
            <a:pPr>
              <a:spcAft>
                <a:spcPts val="0"/>
              </a:spcAft>
            </a:pPr>
            <a:r>
              <a:rPr lang="en-US" dirty="0"/>
              <a:t>RFA will be used to identify the COE, or consortium of COEs, to enter into a contract with the CDE worth </a:t>
            </a:r>
          </a:p>
          <a:p>
            <a:pPr indent="-50800">
              <a:buNone/>
            </a:pPr>
            <a:r>
              <a:rPr lang="en-US" dirty="0"/>
              <a:t>$5 million.</a:t>
            </a:r>
          </a:p>
          <a:p>
            <a:r>
              <a:rPr lang="en-US" dirty="0"/>
              <a:t>Two-year contract: July 1, 2022–June 30, 2024</a:t>
            </a:r>
          </a:p>
          <a:p>
            <a:r>
              <a:rPr lang="en-US" dirty="0"/>
              <a:t>Intent to Apply deadline: January 12, 2022, before 4 p.m.</a:t>
            </a:r>
          </a:p>
          <a:p>
            <a:r>
              <a:rPr lang="en-US" dirty="0"/>
              <a:t>Deadline for applications: February 7, 2022, before 4 p.m.</a:t>
            </a:r>
          </a:p>
          <a:p>
            <a:pPr marL="50800" indent="0">
              <a:buNone/>
            </a:pPr>
            <a:endParaRPr lang="en-US" dirty="0"/>
          </a:p>
        </p:txBody>
      </p:sp>
      <p:sp>
        <p:nvSpPr>
          <p:cNvPr id="4" name="Slide Number Placeholder 3">
            <a:extLst>
              <a:ext uri="{FF2B5EF4-FFF2-40B4-BE49-F238E27FC236}">
                <a16:creationId xmlns:a16="http://schemas.microsoft.com/office/drawing/2014/main" id="{A4064CD2-E819-441C-9EAA-2D160574B76F}"/>
              </a:ext>
            </a:extLst>
          </p:cNvPr>
          <p:cNvSpPr>
            <a:spLocks noGrp="1"/>
          </p:cNvSpPr>
          <p:nvPr>
            <p:ph type="sldNum" idx="12"/>
          </p:nvPr>
        </p:nvSpPr>
        <p:spPr>
          <a:xfrm>
            <a:off x="8707394" y="6146519"/>
            <a:ext cx="2743200" cy="365125"/>
          </a:xfrm>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800" b="1" i="0" u="none" strike="noStrike" kern="0" cap="none" spc="0" normalizeH="0" baseline="0" noProof="0" smtClean="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lang="en-US" sz="1800" b="1"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504904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1_Office Theme">
  <a:themeElements>
    <a:clrScheme name="Custom 4">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70369A"/>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22" ma:contentTypeDescription="Create a new document." ma:contentTypeScope="" ma:versionID="3cd3092c8d9117bc80c950364b810eb8">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c58958329054f5bdf652207adf6c1a27"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FileLocation" minOccurs="0"/>
                <xsd:element ref="ns2:b84728bc-ac87-4a88-8ddb-0599abd5569eCountryOrRegion" minOccurs="0"/>
                <xsd:element ref="ns2:b84728bc-ac87-4a88-8ddb-0599abd5569eState" minOccurs="0"/>
                <xsd:element ref="ns2:b84728bc-ac87-4a88-8ddb-0599abd5569eCity" minOccurs="0"/>
                <xsd:element ref="ns2:b84728bc-ac87-4a88-8ddb-0599abd5569ePostalCode" minOccurs="0"/>
                <xsd:element ref="ns2:b84728bc-ac87-4a88-8ddb-0599abd5569eStreet" minOccurs="0"/>
                <xsd:element ref="ns2:b84728bc-ac87-4a88-8ddb-0599abd5569eGeoLoc" minOccurs="0"/>
                <xsd:element ref="ns2:b84728bc-ac87-4a88-8ddb-0599abd5569eDispName" minOccurs="0"/>
                <xsd:element ref="ns2:Link" minOccurs="0"/>
                <xsd:element ref="ns2:Opened_x0020_By"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FileLocation" ma:index="19" nillable="true" ma:displayName="File Location" ma:format="Dropdown" ma:internalName="FileLocation">
      <xsd:simpleType>
        <xsd:restriction base="dms:Unknown"/>
      </xsd:simpleType>
    </xsd:element>
    <xsd:element name="b84728bc-ac87-4a88-8ddb-0599abd5569eCountryOrRegion" ma:index="20" nillable="true" ma:displayName="File Location: Country/Region" ma:internalName="CountryOrRegion" ma:readOnly="true">
      <xsd:simpleType>
        <xsd:restriction base="dms:Text"/>
      </xsd:simpleType>
    </xsd:element>
    <xsd:element name="b84728bc-ac87-4a88-8ddb-0599abd5569eState" ma:index="21" nillable="true" ma:displayName="File Location: State" ma:internalName="State" ma:readOnly="true">
      <xsd:simpleType>
        <xsd:restriction base="dms:Text"/>
      </xsd:simpleType>
    </xsd:element>
    <xsd:element name="b84728bc-ac87-4a88-8ddb-0599abd5569eCity" ma:index="22" nillable="true" ma:displayName="File Location: City" ma:internalName="City" ma:readOnly="true">
      <xsd:simpleType>
        <xsd:restriction base="dms:Text"/>
      </xsd:simpleType>
    </xsd:element>
    <xsd:element name="b84728bc-ac87-4a88-8ddb-0599abd5569ePostalCode" ma:index="23" nillable="true" ma:displayName="File Location: Postal Code" ma:internalName="PostalCode" ma:readOnly="true">
      <xsd:simpleType>
        <xsd:restriction base="dms:Text"/>
      </xsd:simpleType>
    </xsd:element>
    <xsd:element name="b84728bc-ac87-4a88-8ddb-0599abd5569eStreet" ma:index="24" nillable="true" ma:displayName="File Location: Street" ma:internalName="Street" ma:readOnly="true">
      <xsd:simpleType>
        <xsd:restriction base="dms:Text"/>
      </xsd:simpleType>
    </xsd:element>
    <xsd:element name="b84728bc-ac87-4a88-8ddb-0599abd5569eGeoLoc" ma:index="25" nillable="true" ma:displayName="File Location: Coordinates" ma:internalName="GeoLoc" ma:readOnly="true">
      <xsd:simpleType>
        <xsd:restriction base="dms:Unknown"/>
      </xsd:simpleType>
    </xsd:element>
    <xsd:element name="b84728bc-ac87-4a88-8ddb-0599abd5569eDispName" ma:index="26" nillable="true" ma:displayName="File Location: Name" ma:internalName="DispName" ma:readOnly="true">
      <xsd:simpleType>
        <xsd:restriction base="dms:Text"/>
      </xsd:simpleType>
    </xsd:element>
    <xsd:element name="Link" ma:index="27" nillable="true" ma:displayName="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Opened_x0020_By" ma:index="28" nillable="true" ma:displayName="Opened By" ma:description="Opened By" ma:list="UserInfo" ma:SharePointGroup="0" ma:internalName="Opened_x0020_By"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LengthInSeconds" ma:index="2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pened_x0020_By xmlns="f89dec18-d0c2-45d2-8a15-31051f2519f8">
      <UserInfo>
        <DisplayName/>
        <AccountId xsi:nil="true"/>
        <AccountType/>
      </UserInfo>
    </Opened_x0020_By>
    <FileLocation xmlns="f89dec18-d0c2-45d2-8a15-31051f2519f8" xsi:nil="true"/>
    <Link xmlns="f89dec18-d0c2-45d2-8a15-31051f2519f8">
      <Url xsi:nil="true"/>
      <Description xsi:nil="true"/>
    </Link>
  </documentManagement>
</p:properties>
</file>

<file path=customXml/itemProps1.xml><?xml version="1.0" encoding="utf-8"?>
<ds:datastoreItem xmlns:ds="http://schemas.openxmlformats.org/officeDocument/2006/customXml" ds:itemID="{A2E3EE8F-CE52-42BB-9F2C-46B60DA871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1aae30ff-d7bc-47e3-882e-cd3423d00d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42CEC58-B8EC-48A5-B1DB-2D400D03727B}">
  <ds:schemaRefs>
    <ds:schemaRef ds:uri="http://schemas.microsoft.com/sharepoint/v3/contenttype/forms"/>
  </ds:schemaRefs>
</ds:datastoreItem>
</file>

<file path=customXml/itemProps3.xml><?xml version="1.0" encoding="utf-8"?>
<ds:datastoreItem xmlns:ds="http://schemas.openxmlformats.org/officeDocument/2006/customXml" ds:itemID="{0AF290F8-5356-4E92-8150-535188E22B86}">
  <ds:schemaRefs>
    <ds:schemaRef ds:uri="http://purl.org/dc/terms/"/>
    <ds:schemaRef ds:uri="f89dec18-d0c2-45d2-8a15-31051f2519f8"/>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1aae30ff-d7bc-47e3-882e-cd3423d00d62"/>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3420</TotalTime>
  <Words>8866</Words>
  <Application>Microsoft Office PowerPoint</Application>
  <PresentationFormat>Widescreen</PresentationFormat>
  <Paragraphs>896</Paragraphs>
  <Slides>88</Slides>
  <Notes>88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88</vt:i4>
      </vt:variant>
    </vt:vector>
  </HeadingPairs>
  <TitlesOfParts>
    <vt:vector size="94" baseType="lpstr">
      <vt:lpstr>Arial</vt:lpstr>
      <vt:lpstr>Calibri</vt:lpstr>
      <vt:lpstr>Century Gothic</vt:lpstr>
      <vt:lpstr>Noto Sans Symbols</vt:lpstr>
      <vt:lpstr>Times New Roman</vt:lpstr>
      <vt:lpstr>1_Office Theme</vt:lpstr>
      <vt:lpstr>Ethnic Studies Professional Development Request for Applications</vt:lpstr>
      <vt:lpstr>Welcome</vt:lpstr>
      <vt:lpstr>Housekeeping</vt:lpstr>
      <vt:lpstr>Overview</vt:lpstr>
      <vt:lpstr>Authorizing Statute (1)</vt:lpstr>
      <vt:lpstr>Authorizing Statute (2)</vt:lpstr>
      <vt:lpstr>Authorizing Statute (3)</vt:lpstr>
      <vt:lpstr>Request for Applications and       Contract Process</vt:lpstr>
      <vt:lpstr>Contract Funding and Duration</vt:lpstr>
      <vt:lpstr>Contract Eligibility</vt:lpstr>
      <vt:lpstr>Goals and Guidance (1)</vt:lpstr>
      <vt:lpstr>Goals and Guidance (2)</vt:lpstr>
      <vt:lpstr>Additional Considerations (1)</vt:lpstr>
      <vt:lpstr>Additional Considerations (2)</vt:lpstr>
      <vt:lpstr>Background</vt:lpstr>
      <vt:lpstr>Ethnic Studies Model Curriculum Background (1)</vt:lpstr>
      <vt:lpstr>Ethnic Studies Model Curriculum Background (2)</vt:lpstr>
      <vt:lpstr>Ethnic Studies  Graduation Requirement (1)</vt:lpstr>
      <vt:lpstr>Ethnic Studies  Graduation Requirement (2)</vt:lpstr>
      <vt:lpstr>Ethnic Studies  Graduation Requirement (3)</vt:lpstr>
      <vt:lpstr>The Application Process</vt:lpstr>
      <vt:lpstr>Application Outline (1)</vt:lpstr>
      <vt:lpstr>Application Outline (2)</vt:lpstr>
      <vt:lpstr>Intent to Apply</vt:lpstr>
      <vt:lpstr>Application Eligibility (1)</vt:lpstr>
      <vt:lpstr>Application Eligibility (2)</vt:lpstr>
      <vt:lpstr>Minimum Contractor Qualifications (1)</vt:lpstr>
      <vt:lpstr>Minimum Contractor Qualifications (2)</vt:lpstr>
      <vt:lpstr>Minimum Contractor Qualifications (3)</vt:lpstr>
      <vt:lpstr>Evaluation Process</vt:lpstr>
      <vt:lpstr>The Application</vt:lpstr>
      <vt:lpstr>Application Timeline</vt:lpstr>
      <vt:lpstr>Scoring Rubric (1)</vt:lpstr>
      <vt:lpstr>Scoring Rubric (2)</vt:lpstr>
      <vt:lpstr>Application Narrative Overview</vt:lpstr>
      <vt:lpstr>Background—Relevant Context and Experience (1)</vt:lpstr>
      <vt:lpstr>Background—Relevant Context and Experience (2)</vt:lpstr>
      <vt:lpstr>Background—Relevant Context and Experience (3)</vt:lpstr>
      <vt:lpstr>Background—Relevant Context and Experience (4)</vt:lpstr>
      <vt:lpstr>Background—Relevant Context and Experience (5)</vt:lpstr>
      <vt:lpstr>Task 1—Coordination and Communications (1)</vt:lpstr>
      <vt:lpstr>Task 1—Coordination and Communications (2)</vt:lpstr>
      <vt:lpstr>Task 1—Coordination and Communications (3)</vt:lpstr>
      <vt:lpstr>Task 1—Coordination and Communications (4)</vt:lpstr>
      <vt:lpstr>Task 1—Coordination and Communications (5)</vt:lpstr>
      <vt:lpstr>Task 1—Coordination and Communications (6)</vt:lpstr>
      <vt:lpstr>Task 1—Coordination and Communications (7)</vt:lpstr>
      <vt:lpstr>Task 1—Coordination and Communications (8)</vt:lpstr>
      <vt:lpstr>Task 1—Coordination and Communications (9)</vt:lpstr>
      <vt:lpstr>Task 1—Coordination and Communications (10)</vt:lpstr>
      <vt:lpstr>Task 2—Collaboration Committee, Professional Learning, and Communities of Practice (1) </vt:lpstr>
      <vt:lpstr>Task 2—Collaboration Committee, Professional Learning, and Communities of Practice (2)</vt:lpstr>
      <vt:lpstr>Task 2—Collaboration Committee, Professional Learning, and Communities of Practice (3)</vt:lpstr>
      <vt:lpstr>Task 2—Collaboration Committee, Professional Learning, and Communities of Practice (4)</vt:lpstr>
      <vt:lpstr>Task 2—Collaboration Committee, Professional Learning, and Communities of Practice (5)</vt:lpstr>
      <vt:lpstr>Task 3—General Services to Support Professional Development (1)</vt:lpstr>
      <vt:lpstr>Task 3—General Services to Support Professional Development (2)</vt:lpstr>
      <vt:lpstr>Task 3—General Services to Support Professional Development (3)</vt:lpstr>
      <vt:lpstr>Task 3—General Services to Support Professional Development (4)</vt:lpstr>
      <vt:lpstr>Task 3—General Services to Support Professional Development (5)</vt:lpstr>
      <vt:lpstr>Task 3—General Services to Support Professional Development (6)</vt:lpstr>
      <vt:lpstr>Task 4—Development and Support of Online Resource Repository (1)</vt:lpstr>
      <vt:lpstr>Task 4—Development and Support of Online Resource Repository (2)</vt:lpstr>
      <vt:lpstr>Task 4—Development and Support of Online Resource Repository (3)</vt:lpstr>
      <vt:lpstr>Task 4—Development and Support of Online Resource Repository (4)</vt:lpstr>
      <vt:lpstr>Task 4—Development and Support of Online Resource Repository (5)</vt:lpstr>
      <vt:lpstr>Additional Application Components—Institute of Higher Education Partnership</vt:lpstr>
      <vt:lpstr>Additional Application Components—Timeline</vt:lpstr>
      <vt:lpstr>Additional Application Components—Organization Structure and Personnel (1)</vt:lpstr>
      <vt:lpstr>Additional Application Components—Organization Structure and Personnel (2)</vt:lpstr>
      <vt:lpstr>Additional Application Components—Organization Structure and Personnel (3)</vt:lpstr>
      <vt:lpstr>Additional Application Components—Organization Structure and Personnel (4)</vt:lpstr>
      <vt:lpstr>Additional Application Components—Organization Structure and Personnel (5)</vt:lpstr>
      <vt:lpstr>Additional Application Components—Organization Structure and Personnel (6)</vt:lpstr>
      <vt:lpstr>Additional Application Components—Organization Structure and Personnel (7)</vt:lpstr>
      <vt:lpstr>Additional Application Components—Organization Structure and Personnel (8)</vt:lpstr>
      <vt:lpstr>Attachments (1)</vt:lpstr>
      <vt:lpstr>Attachments (2)</vt:lpstr>
      <vt:lpstr>Attachments (3)</vt:lpstr>
      <vt:lpstr>Attachments (4)</vt:lpstr>
      <vt:lpstr>Attachments (5)</vt:lpstr>
      <vt:lpstr>Attachments (6)</vt:lpstr>
      <vt:lpstr>Attachments (7)</vt:lpstr>
      <vt:lpstr>Assurances and Certifications</vt:lpstr>
      <vt:lpstr>Application Instructions</vt:lpstr>
      <vt:lpstr>Saving Responses</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RFA-21:ESPD TA Presentation (CA Dept of Education)</dc:title>
  <dc:subject>Ethnic Studies Professional Development (ESPD) Technical Assistance (TA) Presentation.</dc:subject>
  <dc:creator>Joy Kessel</dc:creator>
  <cp:lastModifiedBy>Joy Kessel</cp:lastModifiedBy>
  <cp:revision>237</cp:revision>
  <dcterms:created xsi:type="dcterms:W3CDTF">2021-11-30T22:25:00Z</dcterms:created>
  <dcterms:modified xsi:type="dcterms:W3CDTF">2022-01-05T21:00:23Z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ies>
</file>