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1" r:id="rId4"/>
  </p:sldMasterIdLst>
  <p:notesMasterIdLst>
    <p:notesMasterId r:id="rId101"/>
  </p:notesMasterIdLst>
  <p:handoutMasterIdLst>
    <p:handoutMasterId r:id="rId102"/>
  </p:handoutMasterIdLst>
  <p:sldIdLst>
    <p:sldId id="258" r:id="rId5"/>
    <p:sldId id="331" r:id="rId6"/>
    <p:sldId id="689" r:id="rId7"/>
    <p:sldId id="647" r:id="rId8"/>
    <p:sldId id="366" r:id="rId9"/>
    <p:sldId id="618" r:id="rId10"/>
    <p:sldId id="272" r:id="rId11"/>
    <p:sldId id="637" r:id="rId12"/>
    <p:sldId id="638" r:id="rId13"/>
    <p:sldId id="687" r:id="rId14"/>
    <p:sldId id="714" r:id="rId15"/>
    <p:sldId id="278" r:id="rId16"/>
    <p:sldId id="633" r:id="rId17"/>
    <p:sldId id="634" r:id="rId18"/>
    <p:sldId id="697" r:id="rId19"/>
    <p:sldId id="693" r:id="rId20"/>
    <p:sldId id="694" r:id="rId21"/>
    <p:sldId id="696" r:id="rId22"/>
    <p:sldId id="695" r:id="rId23"/>
    <p:sldId id="698" r:id="rId24"/>
    <p:sldId id="335" r:id="rId25"/>
    <p:sldId id="649" r:id="rId26"/>
    <p:sldId id="691" r:id="rId27"/>
    <p:sldId id="362" r:id="rId28"/>
    <p:sldId id="699" r:id="rId29"/>
    <p:sldId id="700" r:id="rId30"/>
    <p:sldId id="338" r:id="rId31"/>
    <p:sldId id="619" r:id="rId32"/>
    <p:sldId id="692" r:id="rId33"/>
    <p:sldId id="339" r:id="rId34"/>
    <p:sldId id="622" r:id="rId35"/>
    <p:sldId id="277" r:id="rId36"/>
    <p:sldId id="625" r:id="rId37"/>
    <p:sldId id="624" r:id="rId38"/>
    <p:sldId id="684" r:id="rId39"/>
    <p:sldId id="627" r:id="rId40"/>
    <p:sldId id="628" r:id="rId41"/>
    <p:sldId id="629" r:id="rId42"/>
    <p:sldId id="685" r:id="rId43"/>
    <p:sldId id="690" r:id="rId44"/>
    <p:sldId id="631" r:id="rId45"/>
    <p:sldId id="648" r:id="rId46"/>
    <p:sldId id="639" r:id="rId47"/>
    <p:sldId id="640" r:id="rId48"/>
    <p:sldId id="636" r:id="rId49"/>
    <p:sldId id="641" r:id="rId50"/>
    <p:sldId id="642" r:id="rId51"/>
    <p:sldId id="643" r:id="rId52"/>
    <p:sldId id="644" r:id="rId53"/>
    <p:sldId id="686" r:id="rId54"/>
    <p:sldId id="646" r:id="rId55"/>
    <p:sldId id="701" r:id="rId56"/>
    <p:sldId id="344" r:id="rId57"/>
    <p:sldId id="302" r:id="rId58"/>
    <p:sldId id="652" r:id="rId59"/>
    <p:sldId id="653" r:id="rId60"/>
    <p:sldId id="688" r:id="rId61"/>
    <p:sldId id="663" r:id="rId62"/>
    <p:sldId id="287" r:id="rId63"/>
    <p:sldId id="712" r:id="rId64"/>
    <p:sldId id="650" r:id="rId65"/>
    <p:sldId id="683" r:id="rId66"/>
    <p:sldId id="295" r:id="rId67"/>
    <p:sldId id="666" r:id="rId68"/>
    <p:sldId id="667" r:id="rId69"/>
    <p:sldId id="702" r:id="rId70"/>
    <p:sldId id="668" r:id="rId71"/>
    <p:sldId id="315" r:id="rId72"/>
    <p:sldId id="674" r:id="rId73"/>
    <p:sldId id="703" r:id="rId74"/>
    <p:sldId id="704" r:id="rId75"/>
    <p:sldId id="705" r:id="rId76"/>
    <p:sldId id="706" r:id="rId77"/>
    <p:sldId id="707" r:id="rId78"/>
    <p:sldId id="669" r:id="rId79"/>
    <p:sldId id="708" r:id="rId80"/>
    <p:sldId id="670" r:id="rId81"/>
    <p:sldId id="709" r:id="rId82"/>
    <p:sldId id="672" r:id="rId83"/>
    <p:sldId id="710" r:id="rId84"/>
    <p:sldId id="671" r:id="rId85"/>
    <p:sldId id="711" r:id="rId86"/>
    <p:sldId id="713" r:id="rId87"/>
    <p:sldId id="677" r:id="rId88"/>
    <p:sldId id="678" r:id="rId89"/>
    <p:sldId id="296" r:id="rId90"/>
    <p:sldId id="297" r:id="rId91"/>
    <p:sldId id="311" r:id="rId92"/>
    <p:sldId id="323" r:id="rId93"/>
    <p:sldId id="325" r:id="rId94"/>
    <p:sldId id="662" r:id="rId95"/>
    <p:sldId id="305" r:id="rId96"/>
    <p:sldId id="679" r:id="rId97"/>
    <p:sldId id="681" r:id="rId98"/>
    <p:sldId id="308" r:id="rId99"/>
    <p:sldId id="309" r:id="rId100"/>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Vicki Quinlan" initials="VQ" lastIdx="1" clrIdx="6">
    <p:extLst>
      <p:ext uri="{19B8F6BF-5375-455C-9EA6-DF929625EA0E}">
        <p15:presenceInfo xmlns:p15="http://schemas.microsoft.com/office/powerpoint/2012/main" userId="S-1-5-21-2608872058-1432505909-2668327341-3219" providerId="AD"/>
      </p:ext>
    </p:extLst>
  </p:cmAuthor>
  <p:cmAuthor id="1" name="EO" initials="E" lastIdx="2" clrIdx="0">
    <p:extLst>
      <p:ext uri="{19B8F6BF-5375-455C-9EA6-DF929625EA0E}">
        <p15:presenceInfo xmlns:p15="http://schemas.microsoft.com/office/powerpoint/2012/main" userId="EO" providerId="None"/>
      </p:ext>
    </p:extLst>
  </p:cmAuthor>
  <p:cmAuthor id="2" name="Julia Agostinelli" initials="JA" lastIdx="11" clrIdx="1">
    <p:extLst>
      <p:ext uri="{19B8F6BF-5375-455C-9EA6-DF929625EA0E}">
        <p15:presenceInfo xmlns:p15="http://schemas.microsoft.com/office/powerpoint/2012/main" userId="S::jagostinelli@cde.ca.gov::de5e76bf-c2b9-44a8-a4ae-4fe921e80ce1" providerId="AD"/>
      </p:ext>
    </p:extLst>
  </p:cmAuthor>
  <p:cmAuthor id="3" name="Jennifer" initials="J" lastIdx="14" clrIdx="2">
    <p:extLst>
      <p:ext uri="{19B8F6BF-5375-455C-9EA6-DF929625EA0E}">
        <p15:presenceInfo xmlns:p15="http://schemas.microsoft.com/office/powerpoint/2012/main" userId="Jennifer" providerId="None"/>
      </p:ext>
    </p:extLst>
  </p:cmAuthor>
  <p:cmAuthor id="4" name="Emily Oliva" initials="EO" lastIdx="12" clrIdx="3">
    <p:extLst>
      <p:ext uri="{19B8F6BF-5375-455C-9EA6-DF929625EA0E}">
        <p15:presenceInfo xmlns:p15="http://schemas.microsoft.com/office/powerpoint/2012/main" userId="S-1-5-21-2608872058-1432505909-2668327341-9610" providerId="AD"/>
      </p:ext>
    </p:extLst>
  </p:cmAuthor>
  <p:cmAuthor id="5" name="Barbara Murchison" initials="BM" lastIdx="9" clrIdx="4">
    <p:extLst>
      <p:ext uri="{19B8F6BF-5375-455C-9EA6-DF929625EA0E}">
        <p15:presenceInfo xmlns:p15="http://schemas.microsoft.com/office/powerpoint/2012/main" userId="S-1-5-21-2608872058-1432505909-2668327341-12259" providerId="AD"/>
      </p:ext>
    </p:extLst>
  </p:cmAuthor>
  <p:cmAuthor id="6" name="Jennifer Howerter" initials="JH" lastIdx="9" clrIdx="5">
    <p:extLst>
      <p:ext uri="{19B8F6BF-5375-455C-9EA6-DF929625EA0E}">
        <p15:presenceInfo xmlns:p15="http://schemas.microsoft.com/office/powerpoint/2012/main" userId="S-1-5-21-2608872058-1432505909-2668327341-1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3300"/>
    <a:srgbClr val="1E5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0070" autoAdjust="0"/>
  </p:normalViewPr>
  <p:slideViewPr>
    <p:cSldViewPr snapToGrid="0">
      <p:cViewPr>
        <p:scale>
          <a:sx n="100" d="100"/>
          <a:sy n="100" d="100"/>
        </p:scale>
        <p:origin x="798" y="-282"/>
      </p:cViewPr>
      <p:guideLst/>
    </p:cSldViewPr>
  </p:slideViewPr>
  <p:outlineViewPr>
    <p:cViewPr>
      <p:scale>
        <a:sx n="33" d="100"/>
        <a:sy n="33" d="100"/>
      </p:scale>
      <p:origin x="0" y="-88840"/>
    </p:cViewPr>
  </p:outlineViewPr>
  <p:notesTextViewPr>
    <p:cViewPr>
      <p:scale>
        <a:sx n="100" d="100"/>
        <a:sy n="100" d="100"/>
      </p:scale>
      <p:origin x="0" y="0"/>
    </p:cViewPr>
  </p:notesTextViewPr>
  <p:notesViewPr>
    <p:cSldViewPr snapToGrid="0">
      <p:cViewPr>
        <p:scale>
          <a:sx n="100" d="100"/>
          <a:sy n="100" d="100"/>
        </p:scale>
        <p:origin x="1520" y="-24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07" Type="http://schemas.openxmlformats.org/officeDocument/2006/relationships/tableStyles" Target="tableStyles.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7/12/2022</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A86A943-E7A8-4501-B3C0-A6D88030B484}" type="datetimeFigureOut">
              <a:rPr lang="en-US" smtClean="0"/>
              <a:t>7/12/2022</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59E779C-9ADE-44A1-8072-EF7F172A3590}" type="slidenum">
              <a:rPr lang="en-US" smtClean="0"/>
              <a:t>‹#›</a:t>
            </a:fld>
            <a:endParaRPr lang="en-US"/>
          </a:p>
        </p:txBody>
      </p:sp>
    </p:spTree>
    <p:extLst>
      <p:ext uri="{BB962C8B-B14F-4D97-AF65-F5344CB8AC3E}">
        <p14:creationId xmlns:p14="http://schemas.microsoft.com/office/powerpoint/2010/main" val="389417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charts.intensiveintervention.org/aintervention"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ies.ed.gov/ncee/wwc/FWW"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de.ca.gov/fg/fo/r12/rii22rfa.asp"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3" Type="http://schemas.openxmlformats.org/officeDocument/2006/relationships/hyperlink" Target="http://www.cde.ca.gov/fg/fo/r12/rii22rfa.asp" TargetMode="External"/><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(Record) </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Good morning.</a:t>
            </a:r>
            <a:r>
              <a:rPr lang="en-US" baseline="0" dirty="0">
                <a:latin typeface="Arial" panose="020B0604020202020204" pitchFamily="34" charset="0"/>
                <a:cs typeface="Arial" panose="020B0604020202020204" pitchFamily="34" charset="0"/>
              </a:rPr>
              <a:t> Thank you for joining us for the technical assistance webinar relating to the </a:t>
            </a:r>
            <a:r>
              <a:rPr lang="en-US" dirty="0">
                <a:latin typeface="Arial" panose="020B0604020202020204" pitchFamily="34" charset="0"/>
                <a:cs typeface="Arial" panose="020B0604020202020204" pitchFamily="34" charset="0"/>
              </a:rPr>
              <a:t>Reading Instruction and Intervention (RII) Request for Applications (RFA).</a:t>
            </a:r>
            <a:endParaRPr lang="en-US" dirty="0"/>
          </a:p>
        </p:txBody>
      </p:sp>
      <p:sp>
        <p:nvSpPr>
          <p:cNvPr id="4" name="Slide Number Placeholder 3"/>
          <p:cNvSpPr>
            <a:spLocks noGrp="1"/>
          </p:cNvSpPr>
          <p:nvPr>
            <p:ph type="sldNum" sz="quarter" idx="10"/>
          </p:nvPr>
        </p:nvSpPr>
        <p:spPr/>
        <p:txBody>
          <a:bodyPr/>
          <a:lstStyle/>
          <a:p>
            <a:fld id="{959E779C-9ADE-44A1-8072-EF7F172A3590}" type="slidenum">
              <a:rPr lang="en-US" smtClean="0"/>
              <a:t>1</a:t>
            </a:fld>
            <a:endParaRPr lang="en-US"/>
          </a:p>
        </p:txBody>
      </p:sp>
    </p:spTree>
    <p:extLst>
      <p:ext uri="{BB962C8B-B14F-4D97-AF65-F5344CB8AC3E}">
        <p14:creationId xmlns:p14="http://schemas.microsoft.com/office/powerpoint/2010/main" val="179517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There will be one successful Lead Applicant. We encourage LEAs to apply in a consortium.</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One grant of $9.8 Million will be awarded for a grant period </a:t>
            </a:r>
            <a:r>
              <a:rPr lang="en-US">
                <a:latin typeface="Arial" panose="020B0604020202020204" pitchFamily="34" charset="0"/>
                <a:cs typeface="Arial" panose="020B0604020202020204" pitchFamily="34" charset="0"/>
              </a:rPr>
              <a:t>from November </a:t>
            </a:r>
            <a:r>
              <a:rPr lang="en-US" dirty="0">
                <a:latin typeface="Arial" panose="020B0604020202020204" pitchFamily="34" charset="0"/>
                <a:cs typeface="Arial" panose="020B0604020202020204" pitchFamily="34" charset="0"/>
              </a:rPr>
              <a:t>1, 2022, through March 30, 2026.</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deadline to submit an intent to apply is August 3, 2022, before 4 p.m. Applications that were not preceded with an on-time Intent to Apply will not be accepted. However, submitting an Intent to Apply does not require an LEA to submit an application.</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deadline to submit an application is August 17, 2022, before 4 p.m. Please leave yourself plenty of time to address any technical issues that may arise.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10</a:t>
            </a:fld>
            <a:endParaRPr lang="en-US"/>
          </a:p>
        </p:txBody>
      </p:sp>
    </p:spTree>
    <p:extLst>
      <p:ext uri="{BB962C8B-B14F-4D97-AF65-F5344CB8AC3E}">
        <p14:creationId xmlns:p14="http://schemas.microsoft.com/office/powerpoint/2010/main" val="1594518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I will now cover information on grant eligibility. </a:t>
            </a:r>
          </a:p>
        </p:txBody>
      </p:sp>
      <p:sp>
        <p:nvSpPr>
          <p:cNvPr id="4" name="Slide Number Placeholder 3"/>
          <p:cNvSpPr>
            <a:spLocks noGrp="1"/>
          </p:cNvSpPr>
          <p:nvPr>
            <p:ph type="sldNum" sz="quarter" idx="5"/>
          </p:nvPr>
        </p:nvSpPr>
        <p:spPr/>
        <p:txBody>
          <a:bodyPr/>
          <a:lstStyle/>
          <a:p>
            <a:fld id="{959E779C-9ADE-44A1-8072-EF7F172A3590}" type="slidenum">
              <a:rPr lang="en-US" smtClean="0"/>
              <a:t>11</a:t>
            </a:fld>
            <a:endParaRPr lang="en-US"/>
          </a:p>
        </p:txBody>
      </p:sp>
    </p:spTree>
    <p:extLst>
      <p:ext uri="{BB962C8B-B14F-4D97-AF65-F5344CB8AC3E}">
        <p14:creationId xmlns:p14="http://schemas.microsoft.com/office/powerpoint/2010/main" val="397690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12</a:t>
            </a:fld>
            <a:endParaRPr lang="en-US"/>
          </a:p>
        </p:txBody>
      </p:sp>
    </p:spTree>
    <p:extLst>
      <p:ext uri="{BB962C8B-B14F-4D97-AF65-F5344CB8AC3E}">
        <p14:creationId xmlns:p14="http://schemas.microsoft.com/office/powerpoint/2010/main" val="216787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Eve:</a:t>
            </a:r>
          </a:p>
          <a:p>
            <a:pPr marL="0" indent="0">
              <a:lnSpc>
                <a:spcPct val="100000"/>
              </a:lnSpc>
              <a:spcBef>
                <a:spcPts val="0"/>
              </a:spcBef>
              <a:spcAft>
                <a:spcPts val="1200"/>
              </a:spcAft>
              <a:buNone/>
            </a:pPr>
            <a:endParaRPr lang="en-US"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The CDE shall give positive consideration to applicants that propose partnerships with an institution of higher education (IHE), a nonprofit organization, or a consortium with IHEs and nonprofit organizations.</a:t>
            </a:r>
          </a:p>
          <a:p>
            <a:pPr marL="0" indent="0">
              <a:lnSpc>
                <a:spcPct val="100000"/>
              </a:lnSpc>
              <a:spcBef>
                <a:spcPts val="0"/>
              </a:spcBef>
              <a:spcAft>
                <a:spcPts val="1200"/>
              </a:spcAft>
              <a:buNone/>
            </a:pPr>
            <a:endParaRPr lang="en-US"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LEAs are also encouraged to partner as a consortium with other LEAs in the development of the proposal and throughout the duration of the grant period. If a consortium of LEAs submits an application, one LEA must be identified as the Lead Applicant.</a:t>
            </a:r>
          </a:p>
        </p:txBody>
      </p:sp>
      <p:sp>
        <p:nvSpPr>
          <p:cNvPr id="4" name="Slide Number Placeholder 3"/>
          <p:cNvSpPr>
            <a:spLocks noGrp="1"/>
          </p:cNvSpPr>
          <p:nvPr>
            <p:ph type="sldNum" sz="quarter" idx="10"/>
          </p:nvPr>
        </p:nvSpPr>
        <p:spPr/>
        <p:txBody>
          <a:bodyPr/>
          <a:lstStyle/>
          <a:p>
            <a:fld id="{947B8990-41DF-454F-A325-72A5D5917BE1}" type="slidenum">
              <a:rPr lang="en-US" smtClean="0"/>
              <a:t>13</a:t>
            </a:fld>
            <a:endParaRPr lang="en-US"/>
          </a:p>
        </p:txBody>
      </p:sp>
    </p:spTree>
    <p:extLst>
      <p:ext uri="{BB962C8B-B14F-4D97-AF65-F5344CB8AC3E}">
        <p14:creationId xmlns:p14="http://schemas.microsoft.com/office/powerpoint/2010/main" val="3270539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Lead Applicant must be an LEA with demonstrated abilities and expertise developing, implementing, and supporting LEAs in the areas of literacy and executive functioning skills. </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successful applicant must demonstrate the capacity to create professional learning networks as part of the Statewide </a:t>
            </a:r>
            <a:r>
              <a:rPr lang="en-US" dirty="0" err="1">
                <a:latin typeface="Arial" panose="020B0604020202020204" pitchFamily="34" charset="0"/>
                <a:cs typeface="Arial" panose="020B0604020202020204" pitchFamily="34" charset="0"/>
              </a:rPr>
              <a:t>SoS</a:t>
            </a:r>
            <a:r>
              <a:rPr lang="en-US" dirty="0">
                <a:latin typeface="Arial" panose="020B0604020202020204" pitchFamily="34" charset="0"/>
                <a:cs typeface="Arial" panose="020B0604020202020204" pitchFamily="34" charset="0"/>
              </a:rPr>
              <a:t>, in coordination with the CDE and the CCEE, to help build statewide capacity among LEAs in implementing effective literacy instruction and support programs, with a focus on executive functioning skills, across school sites.</a:t>
            </a:r>
          </a:p>
        </p:txBody>
      </p:sp>
      <p:sp>
        <p:nvSpPr>
          <p:cNvPr id="4" name="Slide Number Placeholder 3"/>
          <p:cNvSpPr>
            <a:spLocks noGrp="1"/>
          </p:cNvSpPr>
          <p:nvPr>
            <p:ph type="sldNum" sz="quarter" idx="10"/>
          </p:nvPr>
        </p:nvSpPr>
        <p:spPr/>
        <p:txBody>
          <a:bodyPr/>
          <a:lstStyle/>
          <a:p>
            <a:fld id="{947B8990-41DF-454F-A325-72A5D5917BE1}" type="slidenum">
              <a:rPr lang="en-US" smtClean="0"/>
              <a:t>14</a:t>
            </a:fld>
            <a:endParaRPr lang="en-US"/>
          </a:p>
        </p:txBody>
      </p:sp>
    </p:spTree>
    <p:extLst>
      <p:ext uri="{BB962C8B-B14F-4D97-AF65-F5344CB8AC3E}">
        <p14:creationId xmlns:p14="http://schemas.microsoft.com/office/powerpoint/2010/main" val="1160148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For the purposes of this grant, the CDE provides the following definitions of “evidence-based practices” and “executive functioning skills” to support applicants in completing the application. </a:t>
            </a:r>
          </a:p>
        </p:txBody>
      </p:sp>
      <p:sp>
        <p:nvSpPr>
          <p:cNvPr id="4" name="Slide Number Placeholder 3"/>
          <p:cNvSpPr>
            <a:spLocks noGrp="1"/>
          </p:cNvSpPr>
          <p:nvPr>
            <p:ph type="sldNum" sz="quarter" idx="5"/>
          </p:nvPr>
        </p:nvSpPr>
        <p:spPr/>
        <p:txBody>
          <a:bodyPr/>
          <a:lstStyle/>
          <a:p>
            <a:fld id="{959E779C-9ADE-44A1-8072-EF7F172A3590}" type="slidenum">
              <a:rPr lang="en-US" smtClean="0"/>
              <a:t>15</a:t>
            </a:fld>
            <a:endParaRPr lang="en-US"/>
          </a:p>
        </p:txBody>
      </p:sp>
    </p:spTree>
    <p:extLst>
      <p:ext uri="{BB962C8B-B14F-4D97-AF65-F5344CB8AC3E}">
        <p14:creationId xmlns:p14="http://schemas.microsoft.com/office/powerpoint/2010/main" val="1572695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As defined by the Every Student Succeeds Act, an evidence-based practice is an activity, strategy, or intervention that “demonstrates a statistically significant effect on improving student outcomes or other relevant outcomes” based on evidence. Evidence-based practices are supported by data, repeatedly tested, and reproducible.</a:t>
            </a:r>
            <a:r>
              <a:rPr lang="en-US" dirty="0">
                <a:effectLst/>
                <a:latin typeface="Arial" panose="020B0604020202020204" pitchFamily="34" charset="0"/>
                <a:cs typeface="Arial" panose="020B0604020202020204" pitchFamily="34" charset="0"/>
              </a:rPr>
              <a:t> </a:t>
            </a:r>
          </a:p>
          <a:p>
            <a:endParaRPr lang="en-US" dirty="0">
              <a:effectLst/>
              <a:latin typeface="Arial" panose="020B0604020202020204" pitchFamily="34" charset="0"/>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Evidence-based interventions are practices or programs that have evidence to show that they are effective at producing results and improving outcomes when implemented. This shift from “scientifically-based research” to “evidence-based” interventions was designed to help increase the impact of educational investments by ensuring that interventions being implemented have proven to be effective in leading to desired outcomes, namely improving student achievement.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16</a:t>
            </a:fld>
            <a:endParaRPr lang="en-US"/>
          </a:p>
        </p:txBody>
      </p:sp>
    </p:spTree>
    <p:extLst>
      <p:ext uri="{BB962C8B-B14F-4D97-AF65-F5344CB8AC3E}">
        <p14:creationId xmlns:p14="http://schemas.microsoft.com/office/powerpoint/2010/main" val="4057168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These two resources provide support with identifying evidence-based practices.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The National Center on Intensive Intervention at the American Institutes for Research provides information on studies of academic intervention programs on their web site at </a:t>
            </a:r>
            <a:r>
              <a:rPr lang="en-US" sz="1200" u="sng" kern="1200" dirty="0">
                <a:solidFill>
                  <a:schemeClr val="tx1"/>
                </a:solidFill>
                <a:effectLst/>
                <a:latin typeface="Arial" panose="020B0604020202020204" pitchFamily="34" charset="0"/>
                <a:ea typeface="+mn-ea"/>
                <a:cs typeface="Arial" panose="020B0604020202020204" pitchFamily="34" charset="0"/>
                <a:hlinkClick r:id="rId3" tooltip="National Center on Intensive Intervention at the American Institutes for Research web page"/>
              </a:rPr>
              <a:t>https://charts.intensiveintervention.org/aintervention</a:t>
            </a:r>
            <a:r>
              <a:rPr lang="en-US" sz="1200" kern="1200" dirty="0">
                <a:solidFill>
                  <a:schemeClr val="tx1"/>
                </a:solidFill>
                <a:effectLst/>
                <a:latin typeface="Arial" panose="020B0604020202020204" pitchFamily="34" charset="0"/>
                <a:ea typeface="+mn-ea"/>
                <a:cs typeface="Arial" panose="020B0604020202020204" pitchFamily="34" charset="0"/>
              </a:rPr>
              <a: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In addition, the United State Department of Education’s What Works Clearinghouse (WWC) provides Intervention Reports and Reviews of Individual Studies. This information is available on the WWC web site at </a:t>
            </a:r>
            <a:r>
              <a:rPr lang="en-US" sz="1200" u="sng" kern="1200" dirty="0">
                <a:solidFill>
                  <a:schemeClr val="tx1"/>
                </a:solidFill>
                <a:effectLst/>
                <a:latin typeface="Arial" panose="020B0604020202020204" pitchFamily="34" charset="0"/>
                <a:ea typeface="+mn-ea"/>
                <a:cs typeface="Arial" panose="020B0604020202020204" pitchFamily="34" charset="0"/>
                <a:hlinkClick r:id="rId4" tooltip="WWC web site "/>
              </a:rPr>
              <a:t>https://ies.ed.gov/ncee/wwc/FWW</a:t>
            </a:r>
            <a:r>
              <a:rPr lang="en-US" sz="1200" kern="1200" dirty="0">
                <a:solidFill>
                  <a:schemeClr val="tx1"/>
                </a:solidFill>
                <a:effectLst/>
                <a:latin typeface="Arial" panose="020B0604020202020204" pitchFamily="34" charset="0"/>
                <a:ea typeface="+mn-ea"/>
                <a:cs typeface="Arial" panose="020B0604020202020204" pitchFamily="34" charset="0"/>
              </a:rPr>
              <a:t>. </a:t>
            </a:r>
          </a:p>
          <a:p>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17</a:t>
            </a:fld>
            <a:endParaRPr lang="en-US"/>
          </a:p>
        </p:txBody>
      </p:sp>
    </p:spTree>
    <p:extLst>
      <p:ext uri="{BB962C8B-B14F-4D97-AF65-F5344CB8AC3E}">
        <p14:creationId xmlns:p14="http://schemas.microsoft.com/office/powerpoint/2010/main" val="3343740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National Center for Education Research defines executive functioning skills as “the attention-regulation skills that make it possible to sustain attention, keep goals and information in mind, refrain from responding immediately, resist distraction, tolerate frustration, consider the consequences of different behaviors, reflect on past experiences, and plan for the future.”</a:t>
            </a:r>
          </a:p>
        </p:txBody>
      </p:sp>
      <p:sp>
        <p:nvSpPr>
          <p:cNvPr id="4" name="Slide Number Placeholder 3"/>
          <p:cNvSpPr>
            <a:spLocks noGrp="1"/>
          </p:cNvSpPr>
          <p:nvPr>
            <p:ph type="sldNum" sz="quarter" idx="5"/>
          </p:nvPr>
        </p:nvSpPr>
        <p:spPr/>
        <p:txBody>
          <a:bodyPr/>
          <a:lstStyle/>
          <a:p>
            <a:fld id="{959E779C-9ADE-44A1-8072-EF7F172A3590}" type="slidenum">
              <a:rPr lang="en-US" smtClean="0"/>
              <a:t>18</a:t>
            </a:fld>
            <a:endParaRPr lang="en-US"/>
          </a:p>
        </p:txBody>
      </p:sp>
    </p:spTree>
    <p:extLst>
      <p:ext uri="{BB962C8B-B14F-4D97-AF65-F5344CB8AC3E}">
        <p14:creationId xmlns:p14="http://schemas.microsoft.com/office/powerpoint/2010/main" val="587126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I will now turn it over to Jennifer who will provide information about alignment with state initiatives.</a:t>
            </a:r>
          </a:p>
        </p:txBody>
      </p:sp>
      <p:sp>
        <p:nvSpPr>
          <p:cNvPr id="4" name="Slide Number Placeholder 3"/>
          <p:cNvSpPr>
            <a:spLocks noGrp="1"/>
          </p:cNvSpPr>
          <p:nvPr>
            <p:ph type="sldNum" sz="quarter" idx="5"/>
          </p:nvPr>
        </p:nvSpPr>
        <p:spPr/>
        <p:txBody>
          <a:bodyPr/>
          <a:lstStyle/>
          <a:p>
            <a:fld id="{959E779C-9ADE-44A1-8072-EF7F172A3590}" type="slidenum">
              <a:rPr lang="en-US" smtClean="0"/>
              <a:t>19</a:t>
            </a:fld>
            <a:endParaRPr lang="en-US"/>
          </a:p>
        </p:txBody>
      </p:sp>
    </p:spTree>
    <p:extLst>
      <p:ext uri="{BB962C8B-B14F-4D97-AF65-F5344CB8AC3E}">
        <p14:creationId xmlns:p14="http://schemas.microsoft.com/office/powerpoint/2010/main" val="2637380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This technical assistance webinar is provided by the Educator Excellence and Equity Division (EEED) at the </a:t>
            </a:r>
            <a:r>
              <a:rPr lang="en-US" dirty="0">
                <a:latin typeface="Arial"/>
                <a:cs typeface="Arial"/>
              </a:rPr>
              <a:t>California Department of Education (</a:t>
            </a:r>
            <a:r>
              <a:rPr lang="en-US" dirty="0">
                <a:latin typeface="Arial" panose="020B0604020202020204" pitchFamily="34" charset="0"/>
                <a:cs typeface="Arial" panose="020B0604020202020204" pitchFamily="34" charset="0"/>
              </a:rPr>
              <a:t>CDE).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My name is Eve Fabiaschi, and I am an Education Programs Consultant in the Professional Learning Innovations Office. I am joined today by my colleague, Jennifer Howerter, who is also an Education Programs Consultant in the same office.</a:t>
            </a: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184202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Per the authorizing statute, there must be alignment between the RII grant and the Statewide </a:t>
            </a:r>
            <a:r>
              <a:rPr lang="en-US" dirty="0" err="1">
                <a:latin typeface="Arial" panose="020B0604020202020204" pitchFamily="34" charset="0"/>
                <a:cs typeface="Arial" panose="020B0604020202020204" pitchFamily="34" charset="0"/>
              </a:rPr>
              <a:t>SoS</a:t>
            </a:r>
            <a:r>
              <a:rPr lang="en-US" dirty="0">
                <a:latin typeface="Arial" panose="020B0604020202020204" pitchFamily="34" charset="0"/>
                <a:cs typeface="Arial" panose="020B0604020202020204" pitchFamily="34" charset="0"/>
              </a:rPr>
              <a:t>, as well as alignment to other statewide literacy initiatives. </a:t>
            </a:r>
          </a:p>
        </p:txBody>
      </p:sp>
      <p:sp>
        <p:nvSpPr>
          <p:cNvPr id="4" name="Slide Number Placeholder 3"/>
          <p:cNvSpPr>
            <a:spLocks noGrp="1"/>
          </p:cNvSpPr>
          <p:nvPr>
            <p:ph type="sldNum" sz="quarter" idx="5"/>
          </p:nvPr>
        </p:nvSpPr>
        <p:spPr/>
        <p:txBody>
          <a:bodyPr/>
          <a:lstStyle/>
          <a:p>
            <a:fld id="{959E779C-9ADE-44A1-8072-EF7F172A3590}" type="slidenum">
              <a:rPr lang="en-US" smtClean="0"/>
              <a:t>20</a:t>
            </a:fld>
            <a:endParaRPr lang="en-US"/>
          </a:p>
        </p:txBody>
      </p:sp>
    </p:spTree>
    <p:extLst>
      <p:ext uri="{BB962C8B-B14F-4D97-AF65-F5344CB8AC3E}">
        <p14:creationId xmlns:p14="http://schemas.microsoft.com/office/powerpoint/2010/main" val="3832788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I will provide more information about each of these items.</a:t>
            </a:r>
          </a:p>
        </p:txBody>
      </p:sp>
      <p:sp>
        <p:nvSpPr>
          <p:cNvPr id="4" name="Slide Number Placeholder 3"/>
          <p:cNvSpPr>
            <a:spLocks noGrp="1"/>
          </p:cNvSpPr>
          <p:nvPr>
            <p:ph type="sldNum" sz="quarter" idx="5"/>
          </p:nvPr>
        </p:nvSpPr>
        <p:spPr/>
        <p:txBody>
          <a:bodyPr/>
          <a:lstStyle/>
          <a:p>
            <a:fld id="{959E779C-9ADE-44A1-8072-EF7F172A3590}" type="slidenum">
              <a:rPr lang="en-US" smtClean="0"/>
              <a:t>21</a:t>
            </a:fld>
            <a:endParaRPr lang="en-US"/>
          </a:p>
        </p:txBody>
      </p:sp>
    </p:spTree>
    <p:extLst>
      <p:ext uri="{BB962C8B-B14F-4D97-AF65-F5344CB8AC3E}">
        <p14:creationId xmlns:p14="http://schemas.microsoft.com/office/powerpoint/2010/main" val="2182391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22</a:t>
            </a:fld>
            <a:endParaRPr lang="en-US"/>
          </a:p>
        </p:txBody>
      </p:sp>
    </p:spTree>
    <p:extLst>
      <p:ext uri="{BB962C8B-B14F-4D97-AF65-F5344CB8AC3E}">
        <p14:creationId xmlns:p14="http://schemas.microsoft.com/office/powerpoint/2010/main" val="3074922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8500" y="1160463"/>
            <a:ext cx="5568950" cy="31337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23</a:t>
            </a:fld>
            <a:endParaRPr lang="en-US"/>
          </a:p>
        </p:txBody>
      </p:sp>
    </p:spTree>
    <p:extLst>
      <p:ext uri="{BB962C8B-B14F-4D97-AF65-F5344CB8AC3E}">
        <p14:creationId xmlns:p14="http://schemas.microsoft.com/office/powerpoint/2010/main" val="3957811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8500" y="1160463"/>
            <a:ext cx="5568950" cy="3133725"/>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24</a:t>
            </a:fld>
            <a:endParaRPr lang="en-US"/>
          </a:p>
        </p:txBody>
      </p:sp>
    </p:spTree>
    <p:extLst>
      <p:ext uri="{BB962C8B-B14F-4D97-AF65-F5344CB8AC3E}">
        <p14:creationId xmlns:p14="http://schemas.microsoft.com/office/powerpoint/2010/main" val="1155478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a:spcAft>
                <a:spcPts val="1200"/>
              </a:spcAft>
            </a:pPr>
            <a:r>
              <a:rPr lang="en-US" sz="1200" kern="1200" dirty="0">
                <a:solidFill>
                  <a:schemeClr val="tx1"/>
                </a:solidFill>
                <a:effectLst/>
                <a:latin typeface="Arial" panose="020B0604020202020204" pitchFamily="34" charset="0"/>
                <a:ea typeface="+mn-ea"/>
                <a:cs typeface="Arial" panose="020B0604020202020204" pitchFamily="34" charset="0"/>
              </a:rPr>
              <a:t>An important goal for the grantee will be to support educators across the state in integrating and implementing state guidance on high-quality, evidence-based literacy instruction. The California Comprehensive State Literacy Plan (SLP), which was adopted by the State Board of Education (SBE) in March 2021, serves as a primary resource document for the grantee. The SLP is a foundational document designed to align and integrate state literacy initiatives, content standards, and guidance documents to build local capacity to effectively address student literacy needs. </a:t>
            </a:r>
          </a:p>
        </p:txBody>
      </p:sp>
      <p:sp>
        <p:nvSpPr>
          <p:cNvPr id="4" name="Slide Number Placeholder 3"/>
          <p:cNvSpPr>
            <a:spLocks noGrp="1"/>
          </p:cNvSpPr>
          <p:nvPr>
            <p:ph type="sldNum" sz="quarter" idx="5"/>
          </p:nvPr>
        </p:nvSpPr>
        <p:spPr/>
        <p:txBody>
          <a:bodyPr/>
          <a:lstStyle/>
          <a:p>
            <a:fld id="{959E779C-9ADE-44A1-8072-EF7F172A3590}" type="slidenum">
              <a:rPr lang="en-US" smtClean="0"/>
              <a:t>25</a:t>
            </a:fld>
            <a:endParaRPr lang="en-US"/>
          </a:p>
        </p:txBody>
      </p:sp>
    </p:spTree>
    <p:extLst>
      <p:ext uri="{BB962C8B-B14F-4D97-AF65-F5344CB8AC3E}">
        <p14:creationId xmlns:p14="http://schemas.microsoft.com/office/powerpoint/2010/main" val="23114301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indent="0">
              <a:spcAft>
                <a:spcPts val="1200"/>
              </a:spcAft>
              <a:buNone/>
            </a:pPr>
            <a:r>
              <a:rPr lang="en-US" dirty="0">
                <a:latin typeface="Arial" panose="020B0604020202020204" pitchFamily="34" charset="0"/>
                <a:cs typeface="Arial" panose="020B0604020202020204" pitchFamily="34" charset="0"/>
              </a:rPr>
              <a:t>The SLP provides a Comprehensive and Integrated Literacy Model designed to set the direction for literacy programs statewide by aligning and integrating state literacy guidance. This model centers on best first instruction and ensures high-quality, evidence-based literacy instruction occurs within the context of inclusive and equitable systems of schooling featuring high levels of engagement, a focus on continuous improvement, and application of California’s MTSS Framework. This inclusive and equitable system of supports for all students requires: </a:t>
            </a:r>
          </a:p>
          <a:p>
            <a:pPr marL="0" indent="0">
              <a:spcAft>
                <a:spcPts val="1200"/>
              </a:spcAft>
              <a:buNone/>
            </a:pPr>
            <a:endParaRPr lang="en-US"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a focus on family and community engagement;</a:t>
            </a: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celebration of diversity and an asset-based approach;</a:t>
            </a: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attention to whole child needs; and</a:t>
            </a:r>
          </a:p>
          <a:p>
            <a:pPr marL="171450" lvl="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well-prepared and supported teachers and leaders. </a:t>
            </a:r>
          </a:p>
        </p:txBody>
      </p:sp>
      <p:sp>
        <p:nvSpPr>
          <p:cNvPr id="4" name="Slide Number Placeholder 3"/>
          <p:cNvSpPr>
            <a:spLocks noGrp="1"/>
          </p:cNvSpPr>
          <p:nvPr>
            <p:ph type="sldNum" sz="quarter" idx="5"/>
          </p:nvPr>
        </p:nvSpPr>
        <p:spPr/>
        <p:txBody>
          <a:bodyPr/>
          <a:lstStyle/>
          <a:p>
            <a:fld id="{959E779C-9ADE-44A1-8072-EF7F172A3590}" type="slidenum">
              <a:rPr lang="en-US" smtClean="0"/>
              <a:t>26</a:t>
            </a:fld>
            <a:endParaRPr lang="en-US"/>
          </a:p>
        </p:txBody>
      </p:sp>
    </p:spTree>
    <p:extLst>
      <p:ext uri="{BB962C8B-B14F-4D97-AF65-F5344CB8AC3E}">
        <p14:creationId xmlns:p14="http://schemas.microsoft.com/office/powerpoint/2010/main" val="4195546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work of the RII grant program will align with and support LEAs with MTSS.</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27</a:t>
            </a:fld>
            <a:endParaRPr lang="en-US"/>
          </a:p>
        </p:txBody>
      </p:sp>
    </p:spTree>
    <p:extLst>
      <p:ext uri="{BB962C8B-B14F-4D97-AF65-F5344CB8AC3E}">
        <p14:creationId xmlns:p14="http://schemas.microsoft.com/office/powerpoint/2010/main" val="37964684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28</a:t>
            </a:fld>
            <a:endParaRPr lang="en-US"/>
          </a:p>
        </p:txBody>
      </p:sp>
    </p:spTree>
    <p:extLst>
      <p:ext uri="{BB962C8B-B14F-4D97-AF65-F5344CB8AC3E}">
        <p14:creationId xmlns:p14="http://schemas.microsoft.com/office/powerpoint/2010/main" val="32425516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As part of MTSS, the work of the RII grant program will align with the guidance of the English Language Arts/English Language Development (ELA/ELD) Framework.</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29</a:t>
            </a:fld>
            <a:endParaRPr lang="en-US"/>
          </a:p>
        </p:txBody>
      </p:sp>
    </p:spTree>
    <p:extLst>
      <p:ext uri="{BB962C8B-B14F-4D97-AF65-F5344CB8AC3E}">
        <p14:creationId xmlns:p14="http://schemas.microsoft.com/office/powerpoint/2010/main" val="2766235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Before we begin, I have a few housekeeping details to share with you.</a:t>
            </a:r>
          </a:p>
          <a:p>
            <a:pPr>
              <a:spcAft>
                <a:spcPts val="1200"/>
              </a:spcAft>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All webinar participants have been placed on mute.</a:t>
            </a:r>
          </a:p>
          <a:p>
            <a:pPr marL="0" indent="0">
              <a:spcAft>
                <a:spcPts val="1200"/>
              </a:spcAft>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Please try to hold your questions until the end of the webinar, as the presentation will address many of your questions. The question and answer session will occur toward the end of the webinar. At any time, please submit your questions in the chat box and they will be addressed at the end of the webinar.</a:t>
            </a:r>
          </a:p>
          <a:p>
            <a:pPr marL="0" indent="0">
              <a:spcAft>
                <a:spcPts val="1200"/>
              </a:spcAft>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defRPr/>
            </a:pPr>
            <a:r>
              <a:rPr lang="en-US" dirty="0">
                <a:latin typeface="Arial"/>
                <a:cs typeface="Arial"/>
              </a:rPr>
              <a:t>These PowerPoint slides with notes will be available on the CDE Reading Instruction and Intervention (RII) Grant program RFA web page </a:t>
            </a:r>
            <a:r>
              <a:rPr lang="en-US" dirty="0">
                <a:latin typeface="Arial" panose="020B0604020202020204" pitchFamily="34" charset="0"/>
                <a:cs typeface="Arial" panose="020B0604020202020204" pitchFamily="34" charset="0"/>
              </a:rPr>
              <a:t>at </a:t>
            </a:r>
            <a:r>
              <a:rPr lang="en-US" dirty="0">
                <a:latin typeface="Arial" panose="020B0604020202020204" pitchFamily="34" charset="0"/>
                <a:cs typeface="Arial" panose="020B0604020202020204" pitchFamily="34" charset="0"/>
                <a:hlinkClick r:id="rId3"/>
              </a:rPr>
              <a:t>http</a:t>
            </a:r>
            <a:r>
              <a:rPr lang="en-US" kern="1200" dirty="0">
                <a:effectLst/>
                <a:latin typeface="Arial" panose="020B0604020202020204" pitchFamily="34" charset="0"/>
                <a:cs typeface="Arial" panose="020B0604020202020204" pitchFamily="34" charset="0"/>
                <a:hlinkClick r:id="rId3"/>
              </a:rPr>
              <a:t>://www.cde.ca.gov/</a:t>
            </a:r>
            <a:r>
              <a:rPr lang="en-US" dirty="0">
                <a:latin typeface="Arial" panose="020B0604020202020204" pitchFamily="34" charset="0"/>
                <a:cs typeface="Arial" panose="020B0604020202020204" pitchFamily="34" charset="0"/>
                <a:hlinkClick r:id="rId3"/>
              </a:rPr>
              <a:t>fg/fo</a:t>
            </a:r>
            <a:r>
              <a:rPr lang="en-US" kern="1200" dirty="0">
                <a:effectLst/>
                <a:latin typeface="Arial" panose="020B0604020202020204" pitchFamily="34" charset="0"/>
                <a:cs typeface="Arial" panose="020B0604020202020204" pitchFamily="34" charset="0"/>
                <a:hlinkClick r:id="rId3"/>
              </a:rPr>
              <a:t>/</a:t>
            </a:r>
            <a:r>
              <a:rPr lang="en-US" dirty="0">
                <a:latin typeface="Arial" panose="020B0604020202020204" pitchFamily="34" charset="0"/>
                <a:cs typeface="Arial" panose="020B0604020202020204" pitchFamily="34" charset="0"/>
                <a:hlinkClick r:id="rId3"/>
              </a:rPr>
              <a:t>r12</a:t>
            </a:r>
            <a:r>
              <a:rPr lang="en-US" kern="1200" dirty="0">
                <a:effectLst/>
                <a:latin typeface="Arial" panose="020B0604020202020204" pitchFamily="34" charset="0"/>
                <a:cs typeface="Arial" panose="020B0604020202020204" pitchFamily="34" charset="0"/>
                <a:hlinkClick r:id="rId3"/>
              </a:rPr>
              <a:t>/rii22rfa.asp</a:t>
            </a:r>
            <a:r>
              <a:rPr lang="en-US" dirty="0">
                <a:latin typeface="Arial" panose="020B0604020202020204" pitchFamily="34" charset="0"/>
                <a:cs typeface="Arial" panose="020B0604020202020204" pitchFamily="34" charset="0"/>
              </a:rPr>
              <a:t>.</a:t>
            </a:r>
          </a:p>
          <a:p>
            <a:pPr marL="0" indent="0">
              <a:spcAft>
                <a:spcPts val="1200"/>
              </a:spcAft>
              <a:buFont typeface="Arial" panose="020B0604020202020204" pitchFamily="34" charset="0"/>
              <a:buNone/>
              <a:defRPr/>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Please note that all information covered in the slides is also in the RFA.</a:t>
            </a:r>
          </a:p>
        </p:txBody>
      </p:sp>
      <p:sp>
        <p:nvSpPr>
          <p:cNvPr id="4" name="Slide Number Placeholder 3"/>
          <p:cNvSpPr>
            <a:spLocks noGrp="1"/>
          </p:cNvSpPr>
          <p:nvPr>
            <p:ph type="sldNum" sz="quarter" idx="10"/>
          </p:nvPr>
        </p:nvSpPr>
        <p:spPr/>
        <p:txBody>
          <a:bodyPr/>
          <a:lstStyle/>
          <a:p>
            <a:fld id="{959E779C-9ADE-44A1-8072-EF7F172A3590}" type="slidenum">
              <a:rPr lang="en-US" smtClean="0"/>
              <a:t>3</a:t>
            </a:fld>
            <a:endParaRPr lang="en-US"/>
          </a:p>
        </p:txBody>
      </p:sp>
    </p:spTree>
    <p:extLst>
      <p:ext uri="{BB962C8B-B14F-4D97-AF65-F5344CB8AC3E}">
        <p14:creationId xmlns:p14="http://schemas.microsoft.com/office/powerpoint/2010/main" val="42937419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30</a:t>
            </a:fld>
            <a:endParaRPr lang="en-US"/>
          </a:p>
        </p:txBody>
      </p:sp>
    </p:spTree>
    <p:extLst>
      <p:ext uri="{BB962C8B-B14F-4D97-AF65-F5344CB8AC3E}">
        <p14:creationId xmlns:p14="http://schemas.microsoft.com/office/powerpoint/2010/main" val="34295816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These resources are available in the RFA as well as on the CDE website.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31</a:t>
            </a:fld>
            <a:endParaRPr lang="en-US"/>
          </a:p>
        </p:txBody>
      </p:sp>
    </p:spTree>
    <p:extLst>
      <p:ext uri="{BB962C8B-B14F-4D97-AF65-F5344CB8AC3E}">
        <p14:creationId xmlns:p14="http://schemas.microsoft.com/office/powerpoint/2010/main" val="19251622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32</a:t>
            </a:fld>
            <a:endParaRPr lang="en-US"/>
          </a:p>
        </p:txBody>
      </p:sp>
    </p:spTree>
    <p:extLst>
      <p:ext uri="{BB962C8B-B14F-4D97-AF65-F5344CB8AC3E}">
        <p14:creationId xmlns:p14="http://schemas.microsoft.com/office/powerpoint/2010/main" val="22333849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33</a:t>
            </a:fld>
            <a:endParaRPr lang="en-US"/>
          </a:p>
        </p:txBody>
      </p:sp>
    </p:spTree>
    <p:extLst>
      <p:ext uri="{BB962C8B-B14F-4D97-AF65-F5344CB8AC3E}">
        <p14:creationId xmlns:p14="http://schemas.microsoft.com/office/powerpoint/2010/main" val="3725729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Links to the CDE’s Transformative SEL resources are available in the RFA as well as on the CDE website. </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34</a:t>
            </a:fld>
            <a:endParaRPr lang="en-US"/>
          </a:p>
        </p:txBody>
      </p:sp>
    </p:spTree>
    <p:extLst>
      <p:ext uri="{BB962C8B-B14F-4D97-AF65-F5344CB8AC3E}">
        <p14:creationId xmlns:p14="http://schemas.microsoft.com/office/powerpoint/2010/main" val="360491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Jennifer:</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To ensure teachers and leaders are well-prepared, care should be taken to ensure that PL opportunities are aligned to the CDE’s QPLS.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QPLS serve as a foundation for the content, processes, and conditions essential to all educator professional learning over time, which leads to improved educator knowledge, skills, and dispositions. </a:t>
            </a:r>
          </a:p>
          <a:p>
            <a:pPr marL="0" marR="0" lvl="0" indent="0" algn="l" defTabSz="914400" rtl="0" eaLnBrk="1" fontAlgn="base"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QPLS consist of seven interdependent standards, which are:</a:t>
            </a: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35</a:t>
            </a:fld>
            <a:endParaRPr lang="en-US"/>
          </a:p>
        </p:txBody>
      </p:sp>
    </p:spTree>
    <p:extLst>
      <p:ext uri="{BB962C8B-B14F-4D97-AF65-F5344CB8AC3E}">
        <p14:creationId xmlns:p14="http://schemas.microsoft.com/office/powerpoint/2010/main" val="14559538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36</a:t>
            </a:fld>
            <a:endParaRPr lang="en-US"/>
          </a:p>
        </p:txBody>
      </p:sp>
    </p:spTree>
    <p:extLst>
      <p:ext uri="{BB962C8B-B14F-4D97-AF65-F5344CB8AC3E}">
        <p14:creationId xmlns:p14="http://schemas.microsoft.com/office/powerpoint/2010/main" val="8758865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37</a:t>
            </a:fld>
            <a:endParaRPr lang="en-US"/>
          </a:p>
        </p:txBody>
      </p:sp>
    </p:spTree>
    <p:extLst>
      <p:ext uri="{BB962C8B-B14F-4D97-AF65-F5344CB8AC3E}">
        <p14:creationId xmlns:p14="http://schemas.microsoft.com/office/powerpoint/2010/main" val="2470371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38</a:t>
            </a:fld>
            <a:endParaRPr lang="en-US"/>
          </a:p>
        </p:txBody>
      </p:sp>
    </p:spTree>
    <p:extLst>
      <p:ext uri="{BB962C8B-B14F-4D97-AF65-F5344CB8AC3E}">
        <p14:creationId xmlns:p14="http://schemas.microsoft.com/office/powerpoint/2010/main" val="2973663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fontAlgn="base"/>
            <a:r>
              <a:rPr lang="en-US" dirty="0"/>
              <a:t>This guidance document is available in the RFA and on the CDE California Digital Learning Integration and Standards Guidance web page.</a:t>
            </a:r>
          </a:p>
          <a:p>
            <a:pPr fontAlgn="base"/>
            <a:endParaRPr lang="en-US" sz="1200" kern="1200" dirty="0">
              <a:solidFill>
                <a:schemeClr val="tx1"/>
              </a:solidFill>
              <a:effectLst/>
              <a:latin typeface="+mn-lt"/>
              <a:ea typeface="+mn-ea"/>
              <a:cs typeface="+mn-cs"/>
            </a:endParaRPr>
          </a:p>
          <a:p>
            <a:pPr fontAlgn="base"/>
            <a:r>
              <a:rPr lang="en-US" sz="1200" kern="1200" dirty="0">
                <a:solidFill>
                  <a:schemeClr val="tx1"/>
                </a:solidFill>
                <a:effectLst/>
                <a:latin typeface="+mn-lt"/>
                <a:ea typeface="+mn-ea"/>
                <a:cs typeface="+mn-cs"/>
              </a:rPr>
              <a:t>I will now provide some information on alignment with the state literacy initiatives.</a:t>
            </a:r>
          </a:p>
        </p:txBody>
      </p:sp>
      <p:sp>
        <p:nvSpPr>
          <p:cNvPr id="4" name="Slide Number Placeholder 3"/>
          <p:cNvSpPr>
            <a:spLocks noGrp="1"/>
          </p:cNvSpPr>
          <p:nvPr>
            <p:ph type="sldNum" sz="quarter" idx="10"/>
          </p:nvPr>
        </p:nvSpPr>
        <p:spPr/>
        <p:txBody>
          <a:bodyPr/>
          <a:lstStyle/>
          <a:p>
            <a:fld id="{947B8990-41DF-454F-A325-72A5D5917BE1}" type="slidenum">
              <a:rPr lang="en-US" smtClean="0"/>
              <a:t>39</a:t>
            </a:fld>
            <a:endParaRPr lang="en-US"/>
          </a:p>
        </p:txBody>
      </p:sp>
    </p:spTree>
    <p:extLst>
      <p:ext uri="{BB962C8B-B14F-4D97-AF65-F5344CB8AC3E}">
        <p14:creationId xmlns:p14="http://schemas.microsoft.com/office/powerpoint/2010/main" val="2621855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I will start by providing information about the state statute authorizing the RII grant. </a:t>
            </a:r>
          </a:p>
        </p:txBody>
      </p:sp>
      <p:sp>
        <p:nvSpPr>
          <p:cNvPr id="4" name="Slide Number Placeholder 3"/>
          <p:cNvSpPr>
            <a:spLocks noGrp="1"/>
          </p:cNvSpPr>
          <p:nvPr>
            <p:ph type="sldNum" sz="quarter" idx="5"/>
          </p:nvPr>
        </p:nvSpPr>
        <p:spPr/>
        <p:txBody>
          <a:bodyPr/>
          <a:lstStyle/>
          <a:p>
            <a:fld id="{959E779C-9ADE-44A1-8072-EF7F172A3590}" type="slidenum">
              <a:rPr lang="en-US" smtClean="0"/>
              <a:t>4</a:t>
            </a:fld>
            <a:endParaRPr lang="en-US"/>
          </a:p>
        </p:txBody>
      </p:sp>
    </p:spTree>
    <p:extLst>
      <p:ext uri="{BB962C8B-B14F-4D97-AF65-F5344CB8AC3E}">
        <p14:creationId xmlns:p14="http://schemas.microsoft.com/office/powerpoint/2010/main" val="40631366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Jennifer: </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1" kern="1200" dirty="0">
                <a:solidFill>
                  <a:schemeClr val="tx1"/>
                </a:solidFill>
                <a:effectLst/>
                <a:latin typeface="Arial" panose="020B0604020202020204" pitchFamily="34" charset="0"/>
                <a:ea typeface="+mn-ea"/>
                <a:cs typeface="Arial" panose="020B0604020202020204" pitchFamily="34" charset="0"/>
              </a:rPr>
              <a:t>Read slide</a:t>
            </a:r>
            <a:r>
              <a:rPr lang="en-US" sz="1200" b="0" i="0" kern="1200" dirty="0">
                <a:solidFill>
                  <a:schemeClr val="tx1"/>
                </a:solidFill>
                <a:effectLst/>
                <a:latin typeface="Arial" panose="020B0604020202020204" pitchFamily="34" charset="0"/>
                <a:ea typeface="+mn-ea"/>
                <a:cs typeface="Arial" panose="020B0604020202020204" pitchFamily="34" charset="0"/>
              </a:rPr>
              <a:t>.</a:t>
            </a:r>
            <a:endParaRPr lang="en-US"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40</a:t>
            </a:fld>
            <a:endParaRPr lang="en-US"/>
          </a:p>
        </p:txBody>
      </p:sp>
    </p:spTree>
    <p:extLst>
      <p:ext uri="{BB962C8B-B14F-4D97-AF65-F5344CB8AC3E}">
        <p14:creationId xmlns:p14="http://schemas.microsoft.com/office/powerpoint/2010/main" val="34100470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Jennifer:</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sz="1200" dirty="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sz="1200" dirty="0">
                <a:cs typeface="Arial" panose="020B0604020202020204" pitchFamily="34" charset="0"/>
              </a:rPr>
              <a:t>The grantee shall coordinate with other state literacy initiatives, including, but not limited to, the following: </a:t>
            </a:r>
          </a:p>
          <a:p>
            <a:pPr marL="0" marR="0" lvl="0" indent="0" algn="l" defTabSz="914400" rtl="0" eaLnBrk="1" fontAlgn="base"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fontAlgn="base"/>
            <a:endParaRPr lang="en-US" sz="1200" kern="1200" dirty="0">
              <a:solidFill>
                <a:schemeClr val="tx1"/>
              </a:solidFill>
              <a:effectLst/>
              <a:latin typeface="+mn-lt"/>
              <a:ea typeface="+mn-ea"/>
              <a:cs typeface="+mn-cs"/>
            </a:endParaRPr>
          </a:p>
          <a:p>
            <a:pPr>
              <a:spcAft>
                <a:spcPts val="1200"/>
              </a:spcAft>
            </a:pPr>
            <a:r>
              <a:rPr lang="en-US" dirty="0">
                <a:latin typeface="Arial" panose="020B0604020202020204" pitchFamily="34" charset="0"/>
                <a:cs typeface="Arial" panose="020B0604020202020204" pitchFamily="34" charset="0"/>
              </a:rPr>
              <a:t>Eve will now provide a description of the grant program, including eligibility, goals, and requirements.</a:t>
            </a:r>
          </a:p>
        </p:txBody>
      </p:sp>
      <p:sp>
        <p:nvSpPr>
          <p:cNvPr id="4" name="Slide Number Placeholder 3"/>
          <p:cNvSpPr>
            <a:spLocks noGrp="1"/>
          </p:cNvSpPr>
          <p:nvPr>
            <p:ph type="sldNum" sz="quarter" idx="10"/>
          </p:nvPr>
        </p:nvSpPr>
        <p:spPr/>
        <p:txBody>
          <a:bodyPr/>
          <a:lstStyle/>
          <a:p>
            <a:fld id="{947B8990-41DF-454F-A325-72A5D5917BE1}" type="slidenum">
              <a:rPr lang="en-US" smtClean="0"/>
              <a:t>41</a:t>
            </a:fld>
            <a:endParaRPr lang="en-US"/>
          </a:p>
        </p:txBody>
      </p:sp>
    </p:spTree>
    <p:extLst>
      <p:ext uri="{BB962C8B-B14F-4D97-AF65-F5344CB8AC3E}">
        <p14:creationId xmlns:p14="http://schemas.microsoft.com/office/powerpoint/2010/main" val="36455399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Thank you, Jennifer. We will start by laying out the responsibilities of the grantees.</a:t>
            </a:r>
          </a:p>
        </p:txBody>
      </p:sp>
      <p:sp>
        <p:nvSpPr>
          <p:cNvPr id="4" name="Slide Number Placeholder 3"/>
          <p:cNvSpPr>
            <a:spLocks noGrp="1"/>
          </p:cNvSpPr>
          <p:nvPr>
            <p:ph type="sldNum" sz="quarter" idx="5"/>
          </p:nvPr>
        </p:nvSpPr>
        <p:spPr/>
        <p:txBody>
          <a:bodyPr/>
          <a:lstStyle/>
          <a:p>
            <a:fld id="{959E779C-9ADE-44A1-8072-EF7F172A3590}" type="slidenum">
              <a:rPr lang="en-US" smtClean="0"/>
              <a:t>42</a:t>
            </a:fld>
            <a:endParaRPr lang="en-US"/>
          </a:p>
        </p:txBody>
      </p:sp>
    </p:spTree>
    <p:extLst>
      <p:ext uri="{BB962C8B-B14F-4D97-AF65-F5344CB8AC3E}">
        <p14:creationId xmlns:p14="http://schemas.microsoft.com/office/powerpoint/2010/main" val="29716678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43</a:t>
            </a:fld>
            <a:endParaRPr lang="en-US"/>
          </a:p>
        </p:txBody>
      </p:sp>
    </p:spTree>
    <p:extLst>
      <p:ext uri="{BB962C8B-B14F-4D97-AF65-F5344CB8AC3E}">
        <p14:creationId xmlns:p14="http://schemas.microsoft.com/office/powerpoint/2010/main" val="10568353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44</a:t>
            </a:fld>
            <a:endParaRPr lang="en-US"/>
          </a:p>
        </p:txBody>
      </p:sp>
    </p:spTree>
    <p:extLst>
      <p:ext uri="{BB962C8B-B14F-4D97-AF65-F5344CB8AC3E}">
        <p14:creationId xmlns:p14="http://schemas.microsoft.com/office/powerpoint/2010/main" val="19419372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The successful applicant must demonstrate how the professional learning provided through this grant program will directly impact classroom instruction and that there are plans in place to directly support teachers in providing best first instruction, collecting and analyzing student data, making instructional adjustments, identifying students needing interventions and providing those interventions promptly, and monitoring student progress ongoing.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45</a:t>
            </a:fld>
            <a:endParaRPr lang="en-US"/>
          </a:p>
        </p:txBody>
      </p:sp>
    </p:spTree>
    <p:extLst>
      <p:ext uri="{BB962C8B-B14F-4D97-AF65-F5344CB8AC3E}">
        <p14:creationId xmlns:p14="http://schemas.microsoft.com/office/powerpoint/2010/main" val="229616099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r>
              <a:rPr lang="en-US" dirty="0">
                <a:latin typeface="Arial" panose="020B0604020202020204" pitchFamily="34" charset="0"/>
                <a:cs typeface="Arial" panose="020B0604020202020204" pitchFamily="34" charset="0"/>
              </a:rPr>
              <a:t>Eve:</a:t>
            </a:r>
          </a:p>
          <a:p>
            <a:pPr marL="0" indent="0">
              <a:buNone/>
            </a:pPr>
            <a:endParaRPr lang="en-US" dirty="0">
              <a:latin typeface="Arial" panose="020B0604020202020204" pitchFamily="34" charset="0"/>
              <a:cs typeface="Arial" panose="020B0604020202020204" pitchFamily="34" charset="0"/>
            </a:endParaRPr>
          </a:p>
          <a:p>
            <a:pPr marL="0" indent="0">
              <a:spcAft>
                <a:spcPts val="1200"/>
              </a:spcAft>
              <a:buNone/>
            </a:pPr>
            <a:r>
              <a:rPr lang="en-US" dirty="0">
                <a:latin typeface="Arial" panose="020B0604020202020204" pitchFamily="34" charset="0"/>
                <a:cs typeface="Arial" panose="020B0604020202020204" pitchFamily="34" charset="0"/>
              </a:rPr>
              <a:t>Generally, all expenditures must contribute to the goals and objectives outlined in Section 1. Funds may not be used for rental of a venue to provide professional development unless the expense is determined by the CDE to be a necessary and reasonable expense.</a:t>
            </a:r>
          </a:p>
          <a:p>
            <a:pPr marL="0" indent="0">
              <a:buNone/>
            </a:pPr>
            <a:endParaRPr lang="en-US" dirty="0">
              <a:latin typeface="Arial" panose="020B0604020202020204" pitchFamily="34" charset="0"/>
              <a:cs typeface="Arial" panose="020B0604020202020204" pitchFamily="34" charset="0"/>
            </a:endParaRPr>
          </a:p>
          <a:p>
            <a:pPr marL="0" indent="0">
              <a:spcAft>
                <a:spcPts val="1200"/>
              </a:spcAft>
              <a:buNone/>
            </a:pPr>
            <a:r>
              <a:rPr lang="en-US" dirty="0">
                <a:latin typeface="Arial" panose="020B0604020202020204" pitchFamily="34" charset="0"/>
                <a:cs typeface="Arial" panose="020B0604020202020204" pitchFamily="34" charset="0"/>
              </a:rPr>
              <a:t>Applicant budgets for use of grant funds will be reviewed by the CDE grant reviewers and any items that are deemed non-allowable, excessive, or inappropriate will be rejected and will impact an applicant’s final score. </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46</a:t>
            </a:fld>
            <a:endParaRPr lang="en-US"/>
          </a:p>
        </p:txBody>
      </p:sp>
    </p:spTree>
    <p:extLst>
      <p:ext uri="{BB962C8B-B14F-4D97-AF65-F5344CB8AC3E}">
        <p14:creationId xmlns:p14="http://schemas.microsoft.com/office/powerpoint/2010/main" val="30730725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47</a:t>
            </a:fld>
            <a:endParaRPr lang="en-US"/>
          </a:p>
        </p:txBody>
      </p:sp>
    </p:spTree>
    <p:extLst>
      <p:ext uri="{BB962C8B-B14F-4D97-AF65-F5344CB8AC3E}">
        <p14:creationId xmlns:p14="http://schemas.microsoft.com/office/powerpoint/2010/main" val="16786614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The travel prohibition list can be found on the CDE website and in the RFA.</a:t>
            </a:r>
          </a:p>
        </p:txBody>
      </p:sp>
      <p:sp>
        <p:nvSpPr>
          <p:cNvPr id="4" name="Slide Number Placeholder 3"/>
          <p:cNvSpPr>
            <a:spLocks noGrp="1"/>
          </p:cNvSpPr>
          <p:nvPr>
            <p:ph type="sldNum" sz="quarter" idx="10"/>
          </p:nvPr>
        </p:nvSpPr>
        <p:spPr/>
        <p:txBody>
          <a:bodyPr/>
          <a:lstStyle/>
          <a:p>
            <a:fld id="{947B8990-41DF-454F-A325-72A5D5917BE1}" type="slidenum">
              <a:rPr lang="en-US" smtClean="0"/>
              <a:t>48</a:t>
            </a:fld>
            <a:endParaRPr lang="en-US"/>
          </a:p>
        </p:txBody>
      </p:sp>
    </p:spTree>
    <p:extLst>
      <p:ext uri="{BB962C8B-B14F-4D97-AF65-F5344CB8AC3E}">
        <p14:creationId xmlns:p14="http://schemas.microsoft.com/office/powerpoint/2010/main" val="9083448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An integral part of the reporting requirements is ongoing communication with the CDE, the CCEE, and other lead agencies in the Statewide </a:t>
            </a:r>
            <a:r>
              <a:rPr lang="en-US" sz="1200" kern="1200" dirty="0" err="1">
                <a:solidFill>
                  <a:schemeClr val="tx1"/>
                </a:solidFill>
                <a:effectLst/>
                <a:latin typeface="Arial" panose="020B0604020202020204" pitchFamily="34" charset="0"/>
                <a:ea typeface="+mn-ea"/>
                <a:cs typeface="Arial" panose="020B0604020202020204" pitchFamily="34" charset="0"/>
              </a:rPr>
              <a:t>SoS</a:t>
            </a:r>
            <a:r>
              <a:rPr lang="en-US" sz="1200" kern="1200" dirty="0">
                <a:solidFill>
                  <a:schemeClr val="tx1"/>
                </a:solidFill>
                <a:effectLst/>
                <a:latin typeface="Arial" panose="020B0604020202020204" pitchFamily="34" charset="0"/>
                <a:ea typeface="+mn-ea"/>
                <a:cs typeface="Arial" panose="020B0604020202020204" pitchFamily="34" charset="0"/>
              </a:rPr>
              <a:t>. The grantee(s) will participate in regular meetings with the CDE and the CCEE and participate in all required evaluation activities as requested by the CCEE. Quarterly and annual reports will be required.</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947B8990-41DF-454F-A325-72A5D5917BE1}" type="slidenum">
              <a:rPr lang="en-US" smtClean="0"/>
              <a:t>49</a:t>
            </a:fld>
            <a:endParaRPr lang="en-US"/>
          </a:p>
        </p:txBody>
      </p:sp>
    </p:spTree>
    <p:extLst>
      <p:ext uri="{BB962C8B-B14F-4D97-AF65-F5344CB8AC3E}">
        <p14:creationId xmlns:p14="http://schemas.microsoft.com/office/powerpoint/2010/main" val="1359984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Links to the legislation are available through the RFA as well as on the CDE website. </a:t>
            </a:r>
            <a:endParaRPr lang="en-US" i="1" dirty="0">
              <a:latin typeface="Arial" panose="020B0604020202020204" pitchFamily="34" charset="0"/>
              <a:cs typeface="Arial" panose="020B0604020202020204" pitchFamily="34" charset="0"/>
            </a:endParaRPr>
          </a:p>
          <a:p>
            <a:pPr>
              <a:spcAft>
                <a:spcPts val="1200"/>
              </a:spcAft>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5</a:t>
            </a:fld>
            <a:endParaRPr lang="en-US"/>
          </a:p>
        </p:txBody>
      </p:sp>
    </p:spTree>
    <p:extLst>
      <p:ext uri="{BB962C8B-B14F-4D97-AF65-F5344CB8AC3E}">
        <p14:creationId xmlns:p14="http://schemas.microsoft.com/office/powerpoint/2010/main" val="367045173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947B8990-41DF-454F-A325-72A5D5917BE1}" type="slidenum">
              <a:rPr lang="en-US" smtClean="0"/>
              <a:t>50</a:t>
            </a:fld>
            <a:endParaRPr lang="en-US"/>
          </a:p>
        </p:txBody>
      </p:sp>
    </p:spTree>
    <p:extLst>
      <p:ext uri="{BB962C8B-B14F-4D97-AF65-F5344CB8AC3E}">
        <p14:creationId xmlns:p14="http://schemas.microsoft.com/office/powerpoint/2010/main" val="1358172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Aft>
                <a:spcPts val="1200"/>
              </a:spcAft>
            </a:pPr>
            <a:r>
              <a:rPr lang="en-US" i="0" dirty="0">
                <a:latin typeface="Arial" panose="020B0604020202020204" pitchFamily="34" charset="0"/>
                <a:cs typeface="Arial" panose="020B0604020202020204" pitchFamily="34" charset="0"/>
              </a:rPr>
              <a:t>Eve:</a:t>
            </a:r>
          </a:p>
          <a:p>
            <a:pPr lvl="0"/>
            <a:endParaRPr lang="en-US" i="1" dirty="0">
              <a:latin typeface="Arial" panose="020B0604020202020204" pitchFamily="34" charset="0"/>
              <a:cs typeface="Arial" panose="020B0604020202020204" pitchFamily="34" charset="0"/>
            </a:endParaRPr>
          </a:p>
          <a:p>
            <a:pPr lvl="0">
              <a:spcAft>
                <a:spcPts val="1200"/>
              </a:spcAft>
            </a:pPr>
            <a:r>
              <a:rPr lang="en-US" i="1" dirty="0">
                <a:latin typeface="Arial" panose="020B0604020202020204" pitchFamily="34" charset="0"/>
                <a:cs typeface="Arial" panose="020B0604020202020204" pitchFamily="34" charset="0"/>
              </a:rPr>
              <a:t>Read slide.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947B8990-41DF-454F-A325-72A5D5917BE1}" type="slidenum">
              <a:rPr lang="en-US" smtClean="0"/>
              <a:t>51</a:t>
            </a:fld>
            <a:endParaRPr lang="en-US"/>
          </a:p>
        </p:txBody>
      </p:sp>
    </p:spTree>
    <p:extLst>
      <p:ext uri="{BB962C8B-B14F-4D97-AF65-F5344CB8AC3E}">
        <p14:creationId xmlns:p14="http://schemas.microsoft.com/office/powerpoint/2010/main" val="393161747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Arial" panose="020B0604020202020204" pitchFamily="34" charset="0"/>
                <a:cs typeface="Arial" panose="020B0604020202020204" pitchFamily="34" charset="0"/>
              </a:rPr>
              <a:t>Read slide.</a:t>
            </a:r>
            <a:endParaRPr lang="en-US" sz="1200" dirty="0">
              <a:latin typeface="Arial" panose="020B0604020202020204" pitchFamily="34" charset="0"/>
              <a:cs typeface="Arial" panose="020B0604020202020204" pitchFamily="34" charset="0"/>
            </a:endParaRPr>
          </a:p>
          <a:p>
            <a:pPr>
              <a:spcBef>
                <a:spcPts val="0"/>
              </a:spcBef>
              <a:spcAft>
                <a:spcPts val="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52</a:t>
            </a:fld>
            <a:endParaRPr lang="en-US"/>
          </a:p>
        </p:txBody>
      </p:sp>
    </p:spTree>
    <p:extLst>
      <p:ext uri="{BB962C8B-B14F-4D97-AF65-F5344CB8AC3E}">
        <p14:creationId xmlns:p14="http://schemas.microsoft.com/office/powerpoint/2010/main" val="37152512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Next, we will review the application process.</a:t>
            </a:r>
          </a:p>
        </p:txBody>
      </p:sp>
      <p:sp>
        <p:nvSpPr>
          <p:cNvPr id="4" name="Slide Number Placeholder 3"/>
          <p:cNvSpPr>
            <a:spLocks noGrp="1"/>
          </p:cNvSpPr>
          <p:nvPr>
            <p:ph type="sldNum" sz="quarter" idx="5"/>
          </p:nvPr>
        </p:nvSpPr>
        <p:spPr/>
        <p:txBody>
          <a:bodyPr/>
          <a:lstStyle/>
          <a:p>
            <a:fld id="{959E779C-9ADE-44A1-8072-EF7F172A3590}" type="slidenum">
              <a:rPr lang="en-US" smtClean="0"/>
              <a:t>53</a:t>
            </a:fld>
            <a:endParaRPr lang="en-US"/>
          </a:p>
        </p:txBody>
      </p:sp>
    </p:spTree>
    <p:extLst>
      <p:ext uri="{BB962C8B-B14F-4D97-AF65-F5344CB8AC3E}">
        <p14:creationId xmlns:p14="http://schemas.microsoft.com/office/powerpoint/2010/main" val="226839190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pPr>
            <a:r>
              <a:rPr lang="en-US" sz="1200" dirty="0">
                <a:latin typeface="Arial" panose="020B0604020202020204" pitchFamily="34" charset="0"/>
                <a:cs typeface="Arial" panose="020B0604020202020204" pitchFamily="34" charset="0"/>
              </a:rPr>
              <a:t>Eve:</a:t>
            </a:r>
          </a:p>
          <a:p>
            <a:pPr>
              <a:spcBef>
                <a:spcPts val="0"/>
              </a:spcBef>
              <a:spcAft>
                <a:spcPts val="1200"/>
              </a:spcAft>
            </a:pPr>
            <a:endParaRPr lang="en-US" sz="1200" dirty="0">
              <a:latin typeface="Arial" panose="020B0604020202020204" pitchFamily="34" charset="0"/>
              <a:cs typeface="Arial" panose="020B0604020202020204" pitchFamily="34" charset="0"/>
            </a:endParaRPr>
          </a:p>
          <a:p>
            <a:pPr>
              <a:spcBef>
                <a:spcPts val="0"/>
              </a:spcBef>
              <a:spcAft>
                <a:spcPts val="1200"/>
              </a:spcAft>
            </a:pPr>
            <a:r>
              <a:rPr lang="en-US" sz="1200" dirty="0">
                <a:latin typeface="Arial" panose="020B0604020202020204" pitchFamily="34" charset="0"/>
                <a:cs typeface="Arial" panose="020B0604020202020204" pitchFamily="34" charset="0"/>
              </a:rPr>
              <a:t>Please note the important upcoming deadlines for the RII </a:t>
            </a:r>
            <a:r>
              <a:rPr lang="en-US" sz="1200" baseline="0" dirty="0">
                <a:latin typeface="Arial" panose="020B0604020202020204" pitchFamily="34" charset="0"/>
                <a:cs typeface="Arial" panose="020B0604020202020204" pitchFamily="34" charset="0"/>
              </a:rPr>
              <a:t>application. The timeline is subject to change</a:t>
            </a:r>
            <a:r>
              <a:rPr lang="en-US" sz="1200" dirty="0"/>
              <a:t>. Refer to the CDE RII web page for the most up-to-date timeline.</a:t>
            </a:r>
            <a:endParaRPr lang="en-US" sz="1200" baseline="0" dirty="0">
              <a:latin typeface="Arial" panose="020B0604020202020204" pitchFamily="34" charset="0"/>
              <a:cs typeface="Arial" panose="020B0604020202020204" pitchFamily="34" charset="0"/>
            </a:endParaRPr>
          </a:p>
          <a:p>
            <a:pPr>
              <a:spcBef>
                <a:spcPts val="0"/>
              </a:spcBef>
              <a:spcAft>
                <a:spcPts val="0"/>
              </a:spcAft>
            </a:pPr>
            <a:endParaRPr lang="en-US" sz="12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cs typeface="Arial" panose="020B0604020202020204" pitchFamily="34" charset="0"/>
              </a:rPr>
              <a:t>Intent to Apply is due to the CDE on August 3, 2022, before 4 p.m. </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b="0" kern="1200" dirty="0">
                <a:solidFill>
                  <a:schemeClr val="tx1"/>
                </a:solidFill>
                <a:effectLst/>
                <a:latin typeface="+mn-lt"/>
                <a:ea typeface="+mn-ea"/>
                <a:cs typeface="+mn-cs"/>
              </a:rPr>
              <a:t>The Intent to Apply does not require an organization to submit an application; however, an application that was not preceded by an Intent to Apply by the deadline of August 3, 2022, will not be accepted.</a:t>
            </a:r>
          </a:p>
          <a:p>
            <a:pPr marL="0" marR="0">
              <a:lnSpc>
                <a:spcPct val="100000"/>
              </a:lnSpc>
              <a:spcBef>
                <a:spcPts val="0"/>
              </a:spcBef>
              <a:spcAft>
                <a:spcPts val="1200"/>
              </a:spcAft>
            </a:pPr>
            <a:endParaRPr lang="en-US" sz="1200" kern="1200" dirty="0">
              <a:solidFill>
                <a:schemeClr val="tx1"/>
              </a:solidFill>
              <a:effectLst/>
              <a:latin typeface="Arial" panose="020B0604020202020204" pitchFamily="34" charset="0"/>
              <a:cs typeface="Arial" panose="020B0604020202020204" pitchFamily="34" charset="0"/>
            </a:endParaRP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cs typeface="Arial" panose="020B0604020202020204" pitchFamily="34" charset="0"/>
              </a:rPr>
              <a:t>The application is due to the CDE on</a:t>
            </a:r>
            <a:r>
              <a:rPr lang="en-US" sz="1200" kern="1200" baseline="0" dirty="0">
                <a:solidFill>
                  <a:schemeClr val="tx1"/>
                </a:solidFill>
                <a:effectLst/>
                <a:latin typeface="Arial" panose="020B0604020202020204" pitchFamily="34" charset="0"/>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August 17</a:t>
            </a:r>
            <a:r>
              <a:rPr lang="en-US" sz="1200" dirty="0">
                <a:effectLst/>
                <a:latin typeface="Arial" panose="020B0604020202020204" pitchFamily="34" charset="0"/>
                <a:ea typeface="Calibri" panose="020F0502020204030204" pitchFamily="34" charset="0"/>
                <a:cs typeface="Arial" panose="020B0604020202020204" pitchFamily="34" charset="0"/>
              </a:rPr>
              <a:t>, 2022,</a:t>
            </a:r>
            <a:r>
              <a:rPr lang="en-US" sz="1200" baseline="0" dirty="0">
                <a:effectLst/>
                <a:latin typeface="Arial" panose="020B0604020202020204" pitchFamily="34" charset="0"/>
                <a:ea typeface="Calibri" panose="020F0502020204030204" pitchFamily="34" charset="0"/>
                <a:cs typeface="Arial" panose="020B0604020202020204" pitchFamily="34" charset="0"/>
              </a:rPr>
              <a:t> before 4</a:t>
            </a:r>
            <a:r>
              <a:rPr lang="en-US" sz="1200" dirty="0">
                <a:effectLst/>
                <a:latin typeface="Arial" panose="020B0604020202020204" pitchFamily="34" charset="0"/>
                <a:ea typeface="Times New Roman" panose="02020603050405020304" pitchFamily="18" charset="0"/>
                <a:cs typeface="Arial" panose="020B0604020202020204" pitchFamily="34" charset="0"/>
              </a:rPr>
              <a:t> p.m. </a:t>
            </a: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cs typeface="Arial" panose="020B0604020202020204" pitchFamily="34" charset="0"/>
              </a:rPr>
              <a:t>The Intent to Award will be posted during the week of October 3, </a:t>
            </a:r>
            <a:r>
              <a:rPr lang="en-US" sz="1200" dirty="0">
                <a:effectLst/>
                <a:latin typeface="Arial" panose="020B0604020202020204" pitchFamily="34" charset="0"/>
                <a:ea typeface="Calibri" panose="020F0502020204030204" pitchFamily="34" charset="0"/>
                <a:cs typeface="Arial" panose="020B0604020202020204" pitchFamily="34" charset="0"/>
              </a:rPr>
              <a:t>2022.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last day for appeals to be received by the CDE will be during the week of October 10, 2022. Appeals will be open for approximately one week.</a:t>
            </a:r>
          </a:p>
          <a:p>
            <a:pPr marL="0" marR="0">
              <a:lnSpc>
                <a:spcPct val="100000"/>
              </a:lnSpc>
              <a:spcBef>
                <a:spcPts val="0"/>
              </a:spcBef>
              <a:spcAft>
                <a:spcPts val="1200"/>
              </a:spcAft>
            </a:pPr>
            <a:r>
              <a:rPr lang="en-US" sz="1200" kern="1200" dirty="0">
                <a:solidFill>
                  <a:schemeClr val="tx1"/>
                </a:solidFill>
                <a:effectLst/>
                <a:latin typeface="Arial" panose="020B0604020202020204" pitchFamily="34" charset="0"/>
                <a:cs typeface="Arial" panose="020B0604020202020204" pitchFamily="34" charset="0"/>
              </a:rPr>
              <a:t>Final Awards will be posted following approval by the SBE</a:t>
            </a:r>
            <a:r>
              <a:rPr lang="en-US" sz="1200" dirty="0">
                <a:effectLst/>
                <a:latin typeface="Arial" panose="020B0604020202020204" pitchFamily="34" charset="0"/>
                <a:ea typeface="Calibri" panose="020F0502020204030204" pitchFamily="34" charset="0"/>
                <a:cs typeface="Arial" panose="020B0604020202020204" pitchFamily="34" charset="0"/>
              </a:rPr>
              <a:t>.</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cs typeface="Arial" panose="020B0604020202020204" pitchFamily="34" charset="0"/>
              </a:rPr>
              <a:t>The projected Project Start Date is </a:t>
            </a:r>
            <a:r>
              <a:rPr lang="en-US" sz="1200" dirty="0">
                <a:effectLst/>
                <a:latin typeface="Arial" panose="020B0604020202020204" pitchFamily="34" charset="0"/>
                <a:ea typeface="Times New Roman" panose="02020603050405020304" pitchFamily="18" charset="0"/>
                <a:cs typeface="Arial" panose="020B0604020202020204" pitchFamily="34" charset="0"/>
              </a:rPr>
              <a:t>in November of 2022.</a:t>
            </a:r>
          </a:p>
        </p:txBody>
      </p:sp>
      <p:sp>
        <p:nvSpPr>
          <p:cNvPr id="4" name="Slide Number Placeholder 3"/>
          <p:cNvSpPr>
            <a:spLocks noGrp="1"/>
          </p:cNvSpPr>
          <p:nvPr>
            <p:ph type="sldNum" sz="quarter" idx="10"/>
          </p:nvPr>
        </p:nvSpPr>
        <p:spPr/>
        <p:txBody>
          <a:bodyPr/>
          <a:lstStyle/>
          <a:p>
            <a:fld id="{947B8990-41DF-454F-A325-72A5D5917BE1}" type="slidenum">
              <a:rPr lang="en-US" smtClean="0"/>
              <a:t>54</a:t>
            </a:fld>
            <a:endParaRPr lang="en-US"/>
          </a:p>
        </p:txBody>
      </p:sp>
    </p:spTree>
    <p:extLst>
      <p:ext uri="{BB962C8B-B14F-4D97-AF65-F5344CB8AC3E}">
        <p14:creationId xmlns:p14="http://schemas.microsoft.com/office/powerpoint/2010/main" val="9121814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55</a:t>
            </a:fld>
            <a:endParaRPr lang="en-US"/>
          </a:p>
        </p:txBody>
      </p:sp>
    </p:spTree>
    <p:extLst>
      <p:ext uri="{BB962C8B-B14F-4D97-AF65-F5344CB8AC3E}">
        <p14:creationId xmlns:p14="http://schemas.microsoft.com/office/powerpoint/2010/main" val="6428377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56</a:t>
            </a:fld>
            <a:endParaRPr lang="en-US"/>
          </a:p>
        </p:txBody>
      </p:sp>
    </p:spTree>
    <p:extLst>
      <p:ext uri="{BB962C8B-B14F-4D97-AF65-F5344CB8AC3E}">
        <p14:creationId xmlns:p14="http://schemas.microsoft.com/office/powerpoint/2010/main" val="383215532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Arial" panose="020B0604020202020204" pitchFamily="34" charset="0"/>
                <a:cs typeface="Arial" panose="020B0604020202020204" pitchFamily="34" charset="0"/>
              </a:rPr>
              <a:t>Read slide.</a:t>
            </a:r>
            <a:endParaRPr lang="en-US" i="1" dirty="0">
              <a:latin typeface="Arial" panose="020B0604020202020204" pitchFamily="34" charset="0"/>
              <a:cs typeface="Arial" panose="020B0604020202020204" pitchFamily="34" charset="0"/>
            </a:endParaRPr>
          </a:p>
          <a:p>
            <a:pPr>
              <a:spcBef>
                <a:spcPts val="0"/>
              </a:spcBef>
              <a:spcAft>
                <a:spcPts val="0"/>
              </a:spcAft>
            </a:pPr>
            <a:endParaRPr lang="en-US" sz="1200" dirty="0">
              <a:latin typeface="Arial" panose="020B0604020202020204" pitchFamily="34" charset="0"/>
              <a:cs typeface="Arial" panose="020B0604020202020204" pitchFamily="34" charset="0"/>
            </a:endParaRPr>
          </a:p>
          <a:p>
            <a:pPr>
              <a:spcBef>
                <a:spcPts val="0"/>
              </a:spcBef>
              <a:spcAft>
                <a:spcPts val="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57</a:t>
            </a:fld>
            <a:endParaRPr lang="en-US"/>
          </a:p>
        </p:txBody>
      </p:sp>
    </p:spTree>
    <p:extLst>
      <p:ext uri="{BB962C8B-B14F-4D97-AF65-F5344CB8AC3E}">
        <p14:creationId xmlns:p14="http://schemas.microsoft.com/office/powerpoint/2010/main" val="104564547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Next, I will review the application.</a:t>
            </a:r>
          </a:p>
        </p:txBody>
      </p:sp>
      <p:sp>
        <p:nvSpPr>
          <p:cNvPr id="4" name="Slide Number Placeholder 3"/>
          <p:cNvSpPr>
            <a:spLocks noGrp="1"/>
          </p:cNvSpPr>
          <p:nvPr>
            <p:ph type="sldNum" sz="quarter" idx="5"/>
          </p:nvPr>
        </p:nvSpPr>
        <p:spPr/>
        <p:txBody>
          <a:bodyPr/>
          <a:lstStyle/>
          <a:p>
            <a:fld id="{959E779C-9ADE-44A1-8072-EF7F172A3590}" type="slidenum">
              <a:rPr lang="en-US" smtClean="0"/>
              <a:t>58</a:t>
            </a:fld>
            <a:endParaRPr lang="en-US"/>
          </a:p>
        </p:txBody>
      </p:sp>
    </p:spTree>
    <p:extLst>
      <p:ext uri="{BB962C8B-B14F-4D97-AF65-F5344CB8AC3E}">
        <p14:creationId xmlns:p14="http://schemas.microsoft.com/office/powerpoint/2010/main" val="266122899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i="0" dirty="0">
                <a:latin typeface="Arial" panose="020B0604020202020204" pitchFamily="34" charset="0"/>
                <a:cs typeface="Arial" panose="020B0604020202020204" pitchFamily="34" charset="0"/>
              </a:rPr>
              <a:t>Eve:</a:t>
            </a:r>
          </a:p>
          <a:p>
            <a:pPr marL="9144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i="1" dirty="0">
              <a:latin typeface="Arial" panose="020B0604020202020204" pitchFamily="34" charset="0"/>
              <a:cs typeface="Arial" panose="020B0604020202020204" pitchFamily="34" charset="0"/>
            </a:endParaRPr>
          </a:p>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i="1" dirty="0">
                <a:latin typeface="Arial" panose="020B0604020202020204" pitchFamily="34" charset="0"/>
                <a:cs typeface="Arial" panose="020B0604020202020204" pitchFamily="34" charset="0"/>
              </a:rPr>
              <a:t>Read slide.</a:t>
            </a:r>
          </a:p>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sz="1200" i="1" dirty="0">
              <a:latin typeface="Arial" panose="020B0604020202020204" pitchFamily="34" charset="0"/>
              <a:cs typeface="Arial" panose="020B0604020202020204" pitchFamily="34" charset="0"/>
            </a:endParaRPr>
          </a:p>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u="sng" dirty="0">
                <a:hlinkClick r:id="rId3" tooltip="CDE RII RFA 2022 web page"/>
              </a:rPr>
              <a:t>http://www.cde.ca.gov/fg/fo/r12/rii22rfa.asp</a:t>
            </a:r>
            <a:endParaRPr lang="en-US" sz="12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59</a:t>
            </a:fld>
            <a:endParaRPr lang="en-US"/>
          </a:p>
        </p:txBody>
      </p:sp>
    </p:spTree>
    <p:extLst>
      <p:ext uri="{BB962C8B-B14F-4D97-AF65-F5344CB8AC3E}">
        <p14:creationId xmlns:p14="http://schemas.microsoft.com/office/powerpoint/2010/main" val="2047227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6</a:t>
            </a:fld>
            <a:endParaRPr lang="en-US"/>
          </a:p>
        </p:txBody>
      </p:sp>
    </p:spTree>
    <p:extLst>
      <p:ext uri="{BB962C8B-B14F-4D97-AF65-F5344CB8AC3E}">
        <p14:creationId xmlns:p14="http://schemas.microsoft.com/office/powerpoint/2010/main" val="319527743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Eve:</a:t>
            </a:r>
          </a:p>
          <a:p>
            <a:r>
              <a:rPr lang="en-US" sz="1200" i="1" dirty="0">
                <a:latin typeface="Arial" panose="020B0604020202020204" pitchFamily="34" charset="0"/>
                <a:cs typeface="Arial" panose="020B0604020202020204" pitchFamily="34" charset="0"/>
              </a:rPr>
              <a:t>Read slide.</a:t>
            </a:r>
          </a:p>
          <a:p>
            <a:pPr marL="0" marR="0" lvl="0" indent="0">
              <a:spcBef>
                <a:spcPts val="0"/>
              </a:spcBef>
              <a:spcAft>
                <a:spcPts val="0"/>
              </a:spcAft>
              <a:buFont typeface="Symbol" panose="05050102010706020507" pitchFamily="18" charset="2"/>
              <a:buNone/>
            </a:pPr>
            <a:endParaRPr lang="en-US" sz="1200" kern="1200" dirty="0">
              <a:solidFill>
                <a:schemeClr val="tx1"/>
              </a:solidFill>
              <a:effectLst/>
              <a:latin typeface="+mn-lt"/>
              <a:ea typeface="+mn-ea"/>
              <a:cs typeface="+mn-cs"/>
            </a:endParaRPr>
          </a:p>
          <a:p>
            <a:pPr marL="0" marR="0" lvl="0" indent="0">
              <a:spcBef>
                <a:spcPts val="0"/>
              </a:spcBef>
              <a:spcAft>
                <a:spcPts val="0"/>
              </a:spcAft>
              <a:buFont typeface="Symbol" panose="05050102010706020507" pitchFamily="18" charset="2"/>
              <a:buNone/>
            </a:pPr>
            <a:r>
              <a:rPr lang="en-US" sz="1200" kern="1200" dirty="0">
                <a:solidFill>
                  <a:schemeClr val="tx1"/>
                </a:solidFill>
                <a:effectLst/>
                <a:latin typeface="+mn-lt"/>
                <a:ea typeface="+mn-ea"/>
                <a:cs typeface="+mn-cs"/>
              </a:rPr>
              <a:t>When selecting projects to award, the panelists will consider requirements that prioritize the use of grant funds over a broad geographical area to implement evidence-based activities that serve a diverse range of K–12 students, with a particular emphasis on how the successful applicant ensures the resources and activities provided will directly impact teachers and students in classrooms across the state. </a:t>
            </a:r>
            <a:endParaRPr lang="en-US" dirty="0"/>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60</a:t>
            </a:fld>
            <a:endParaRPr lang="en-US"/>
          </a:p>
        </p:txBody>
      </p:sp>
    </p:spTree>
    <p:extLst>
      <p:ext uri="{BB962C8B-B14F-4D97-AF65-F5344CB8AC3E}">
        <p14:creationId xmlns:p14="http://schemas.microsoft.com/office/powerpoint/2010/main" val="32141825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scoring rubric is valued at a maximum of 132 points. Please review the scoring rubric and the application instructions carefully to ensure you are aware of point values and character counts, as they vary by question. The table displays the maximum point values for each section. Some items are weighted more than others.</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mn-lt"/>
                <a:ea typeface="+mn-ea"/>
                <a:cs typeface="+mn-cs"/>
              </a:rPr>
              <a:t>Project Plan: Theory of Action is worth 8 points.</a:t>
            </a:r>
          </a:p>
          <a:p>
            <a:pPr marL="0" marR="0">
              <a:lnSpc>
                <a:spcPct val="100000"/>
              </a:lnSpc>
              <a:spcBef>
                <a:spcPts val="0"/>
              </a:spcBef>
              <a:spcAft>
                <a:spcPts val="1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Project Plan: Evidence-Based Practices and Qualifications is worth 56 points.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1200"/>
              </a:spcAft>
            </a:pPr>
            <a:r>
              <a:rPr lang="en-US" sz="1200" kern="1200" dirty="0">
                <a:solidFill>
                  <a:schemeClr val="tx1"/>
                </a:solidFill>
                <a:effectLst/>
                <a:latin typeface="+mn-lt"/>
                <a:ea typeface="+mn-ea"/>
                <a:cs typeface="+mn-cs"/>
              </a:rPr>
              <a:t>Project Plan: Professional Learning Dissemination is worth 20 points.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dirty="0">
                <a:effectLst/>
                <a:latin typeface="Arial" panose="020B0604020202020204" pitchFamily="34" charset="0"/>
                <a:ea typeface="Calibri" panose="020F0502020204030204" pitchFamily="34" charset="0"/>
                <a:cs typeface="Arial" panose="020B0604020202020204" pitchFamily="34" charset="0"/>
              </a:rPr>
              <a:t>Alignment</a:t>
            </a:r>
            <a:r>
              <a:rPr lang="en-US" sz="1200"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200" kern="1200" dirty="0">
                <a:solidFill>
                  <a:schemeClr val="tx1"/>
                </a:solidFill>
                <a:effectLst/>
                <a:latin typeface="Arial" panose="020B0604020202020204" pitchFamily="34" charset="0"/>
                <a:ea typeface="+mn-ea"/>
                <a:cs typeface="Arial" panose="020B0604020202020204" pitchFamily="34" charset="0"/>
              </a:rPr>
              <a:t>is worth 16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Expanding capacity is worth 16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Priority Points –  IHE/Nonprofit Consortium Collaboration is worth 8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Budget is worth 8 points.</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There is a total of 132 points possible. </a:t>
            </a:r>
          </a:p>
        </p:txBody>
      </p:sp>
      <p:sp>
        <p:nvSpPr>
          <p:cNvPr id="4" name="Slide Number Placeholder 3"/>
          <p:cNvSpPr>
            <a:spLocks noGrp="1"/>
          </p:cNvSpPr>
          <p:nvPr>
            <p:ph type="sldNum" sz="quarter" idx="10"/>
          </p:nvPr>
        </p:nvSpPr>
        <p:spPr/>
        <p:txBody>
          <a:bodyPr/>
          <a:lstStyle/>
          <a:p>
            <a:fld id="{947B8990-41DF-454F-A325-72A5D5917BE1}" type="slidenum">
              <a:rPr lang="en-US" smtClean="0"/>
              <a:t>61</a:t>
            </a:fld>
            <a:endParaRPr lang="en-US"/>
          </a:p>
        </p:txBody>
      </p:sp>
    </p:spTree>
    <p:extLst>
      <p:ext uri="{BB962C8B-B14F-4D97-AF65-F5344CB8AC3E}">
        <p14:creationId xmlns:p14="http://schemas.microsoft.com/office/powerpoint/2010/main" val="32654804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Eve:</a:t>
            </a:r>
          </a:p>
          <a:p>
            <a:endParaRPr lang="en-US" sz="1200" dirty="0">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dirty="0"/>
              <a:t>Each rubric response will be scored in the following categories in descending point value: </a:t>
            </a:r>
            <a:r>
              <a:rPr lang="en-US" sz="1200" b="0" dirty="0">
                <a:latin typeface="Arial" panose="020B0604020202020204" pitchFamily="34" charset="0"/>
                <a:ea typeface="Arial" panose="020B0604020202020204" pitchFamily="34" charset="0"/>
              </a:rPr>
              <a:t>Outstanding, Strong, Partial, and Minimal</a:t>
            </a:r>
          </a:p>
          <a:p>
            <a:endParaRPr lang="en-US" dirty="0"/>
          </a:p>
          <a:p>
            <a:r>
              <a:rPr lang="en-US" dirty="0"/>
              <a:t>Some responses are worth more than others, so please pay careful attention to the point values across the top of each rubric section.</a:t>
            </a:r>
          </a:p>
          <a:p>
            <a:endParaRPr lang="en-US" dirty="0"/>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62</a:t>
            </a:fld>
            <a:endParaRPr lang="en-US"/>
          </a:p>
        </p:txBody>
      </p:sp>
    </p:spTree>
    <p:extLst>
      <p:ext uri="{BB962C8B-B14F-4D97-AF65-F5344CB8AC3E}">
        <p14:creationId xmlns:p14="http://schemas.microsoft.com/office/powerpoint/2010/main" val="58137871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63</a:t>
            </a:fld>
            <a:endParaRPr lang="en-US"/>
          </a:p>
        </p:txBody>
      </p:sp>
    </p:spTree>
    <p:extLst>
      <p:ext uri="{BB962C8B-B14F-4D97-AF65-F5344CB8AC3E}">
        <p14:creationId xmlns:p14="http://schemas.microsoft.com/office/powerpoint/2010/main" val="345865997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64</a:t>
            </a:fld>
            <a:endParaRPr lang="en-US"/>
          </a:p>
        </p:txBody>
      </p:sp>
    </p:spTree>
    <p:extLst>
      <p:ext uri="{BB962C8B-B14F-4D97-AF65-F5344CB8AC3E}">
        <p14:creationId xmlns:p14="http://schemas.microsoft.com/office/powerpoint/2010/main" val="10678940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65</a:t>
            </a:fld>
            <a:endParaRPr lang="en-US"/>
          </a:p>
        </p:txBody>
      </p:sp>
    </p:spTree>
    <p:extLst>
      <p:ext uri="{BB962C8B-B14F-4D97-AF65-F5344CB8AC3E}">
        <p14:creationId xmlns:p14="http://schemas.microsoft.com/office/powerpoint/2010/main" val="22202897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Eve:</a:t>
            </a:r>
          </a:p>
          <a:p>
            <a:endParaRPr lang="en-US" sz="1200" dirty="0">
              <a:latin typeface="Arial" panose="020B0604020202020204" pitchFamily="34" charset="0"/>
              <a:cs typeface="Arial" panose="020B0604020202020204" pitchFamily="34" charset="0"/>
            </a:endParaRPr>
          </a:p>
          <a:p>
            <a:r>
              <a:rPr lang="en-US" dirty="0"/>
              <a:t>You will notice the following terms throughout the scoring rubric. Here is a description of what is meant. These definitions of terms are also listed in the RFA.</a:t>
            </a:r>
          </a:p>
          <a:p>
            <a:endParaRPr lang="en-US" dirty="0"/>
          </a:p>
          <a:p>
            <a:r>
              <a:rPr lang="en-US" i="1" dirty="0"/>
              <a:t>Read slide.</a:t>
            </a:r>
          </a:p>
          <a:p>
            <a:endParaRPr lang="en-US" dirty="0"/>
          </a:p>
          <a:p>
            <a:r>
              <a:rPr lang="en-US" dirty="0"/>
              <a:t>Jennifer will now share with you the application narrative items. </a:t>
            </a:r>
          </a:p>
        </p:txBody>
      </p:sp>
      <p:sp>
        <p:nvSpPr>
          <p:cNvPr id="4" name="Slide Number Placeholder 3"/>
          <p:cNvSpPr>
            <a:spLocks noGrp="1"/>
          </p:cNvSpPr>
          <p:nvPr>
            <p:ph type="sldNum" sz="quarter" idx="5"/>
          </p:nvPr>
        </p:nvSpPr>
        <p:spPr/>
        <p:txBody>
          <a:bodyPr/>
          <a:lstStyle/>
          <a:p>
            <a:fld id="{959E779C-9ADE-44A1-8072-EF7F172A3590}" type="slidenum">
              <a:rPr lang="en-US" smtClean="0"/>
              <a:t>66</a:t>
            </a:fld>
            <a:endParaRPr lang="en-US"/>
          </a:p>
        </p:txBody>
      </p:sp>
    </p:spTree>
    <p:extLst>
      <p:ext uri="{BB962C8B-B14F-4D97-AF65-F5344CB8AC3E}">
        <p14:creationId xmlns:p14="http://schemas.microsoft.com/office/powerpoint/2010/main" val="74142653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Jennifer:</a:t>
            </a:r>
          </a:p>
          <a:p>
            <a:endParaRPr lang="en-US" sz="120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t>Part 1a—Project Plan: Theory of Action has one item and is worth a total of 8 points.</a:t>
            </a:r>
          </a:p>
          <a:p>
            <a:pPr marL="0" indent="0">
              <a:lnSpc>
                <a:spcPct val="100000"/>
              </a:lnSpc>
              <a:spcBef>
                <a:spcPts val="0"/>
              </a:spcBef>
              <a:spcAft>
                <a:spcPts val="1200"/>
              </a:spcAft>
              <a:buNone/>
            </a:pPr>
            <a:endParaRPr lang="en-US" dirty="0"/>
          </a:p>
          <a:p>
            <a:pPr marL="0" indent="0">
              <a:lnSpc>
                <a:spcPct val="100000"/>
              </a:lnSpc>
              <a:spcBef>
                <a:spcPts val="0"/>
              </a:spcBef>
              <a:spcAft>
                <a:spcPts val="1200"/>
              </a:spcAft>
              <a:buNone/>
            </a:pPr>
            <a:r>
              <a:rPr lang="en-US" dirty="0"/>
              <a:t>Articulate a theory of action which will support the goals of the grant to generate and disseminate PL opportunities for </a:t>
            </a:r>
            <a:r>
              <a:rPr lang="en-US" b="1" dirty="0"/>
              <a:t>K–12</a:t>
            </a:r>
            <a:r>
              <a:rPr lang="en-US" dirty="0"/>
              <a:t> educators </a:t>
            </a:r>
            <a:r>
              <a:rPr lang="en-US" b="1" dirty="0"/>
              <a:t>across the state</a:t>
            </a:r>
            <a:r>
              <a:rPr lang="en-US" dirty="0"/>
              <a:t> in the areas of evidence-based literacy instruction, intensive literacy interventions, and support of pupils’ executive functioning skills. </a:t>
            </a:r>
          </a:p>
          <a:p>
            <a:pPr>
              <a:spcAft>
                <a:spcPts val="1200"/>
              </a:spcAft>
            </a:pPr>
            <a:endParaRPr lang="en-US" sz="1200"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t>The U.S. Department of Education defines a theory of action as “a well-specified conceptual framework that identifies key components of the proposed process, product, strategy, or practice (i.e., the active ‘“ingredients” that are hypothesized to be critical to achieving the relevant outcomes) and describes the relationships among the key components and outcomes, theoretically and operationally.”</a:t>
            </a:r>
          </a:p>
          <a:p>
            <a:pPr>
              <a:spcAft>
                <a:spcPts val="1200"/>
              </a:spcAft>
            </a:pP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67</a:t>
            </a:fld>
            <a:endParaRPr lang="en-US"/>
          </a:p>
        </p:txBody>
      </p:sp>
    </p:spTree>
    <p:extLst>
      <p:ext uri="{BB962C8B-B14F-4D97-AF65-F5344CB8AC3E}">
        <p14:creationId xmlns:p14="http://schemas.microsoft.com/office/powerpoint/2010/main" val="20753570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a:spcAft>
                <a:spcPts val="120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t>Part 1b—Project Plan: Evidence-Based Practices and Qualifications has 12 items and is worth a total </a:t>
            </a:r>
            <a:r>
              <a:rPr lang="en-US"/>
              <a:t>of 56 </a:t>
            </a:r>
            <a:r>
              <a:rPr lang="en-US" dirty="0"/>
              <a:t>points.</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68</a:t>
            </a:fld>
            <a:endParaRPr lang="en-US"/>
          </a:p>
        </p:txBody>
      </p:sp>
    </p:spTree>
    <p:extLst>
      <p:ext uri="{BB962C8B-B14F-4D97-AF65-F5344CB8AC3E}">
        <p14:creationId xmlns:p14="http://schemas.microsoft.com/office/powerpoint/2010/main" val="359267255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Jennifer:</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69</a:t>
            </a:fld>
            <a:endParaRPr lang="en-US"/>
          </a:p>
        </p:txBody>
      </p:sp>
    </p:spTree>
    <p:extLst>
      <p:ext uri="{BB962C8B-B14F-4D97-AF65-F5344CB8AC3E}">
        <p14:creationId xmlns:p14="http://schemas.microsoft.com/office/powerpoint/2010/main" val="1497962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Eve: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Links to all resources referenced in this presentation, including the </a:t>
            </a:r>
            <a:r>
              <a:rPr lang="en-US" dirty="0" err="1">
                <a:latin typeface="Arial" panose="020B0604020202020204" pitchFamily="34" charset="0"/>
                <a:cs typeface="Arial" panose="020B0604020202020204" pitchFamily="34" charset="0"/>
              </a:rPr>
              <a:t>SoS</a:t>
            </a:r>
            <a:r>
              <a:rPr lang="en-US" dirty="0">
                <a:latin typeface="Arial" panose="020B0604020202020204" pitchFamily="34" charset="0"/>
                <a:cs typeface="Arial" panose="020B0604020202020204" pitchFamily="34" charset="0"/>
              </a:rPr>
              <a:t>, </a:t>
            </a:r>
            <a:r>
              <a:rPr lang="en-US" i="0" dirty="0">
                <a:latin typeface="Arial" panose="020B0604020202020204" pitchFamily="34" charset="0"/>
                <a:cs typeface="Arial" panose="020B0604020202020204" pitchFamily="34" charset="0"/>
              </a:rPr>
              <a:t>are available in the RFA.</a:t>
            </a:r>
            <a:endParaRPr lang="en-US"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59E779C-9ADE-44A1-8072-EF7F172A3590}" type="slidenum">
              <a:rPr lang="en-US" smtClean="0"/>
              <a:t>7</a:t>
            </a:fld>
            <a:endParaRPr lang="en-US"/>
          </a:p>
        </p:txBody>
      </p:sp>
    </p:spTree>
    <p:extLst>
      <p:ext uri="{BB962C8B-B14F-4D97-AF65-F5344CB8AC3E}">
        <p14:creationId xmlns:p14="http://schemas.microsoft.com/office/powerpoint/2010/main" val="241465473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Jennifer:</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70</a:t>
            </a:fld>
            <a:endParaRPr lang="en-US"/>
          </a:p>
        </p:txBody>
      </p:sp>
    </p:spTree>
    <p:extLst>
      <p:ext uri="{BB962C8B-B14F-4D97-AF65-F5344CB8AC3E}">
        <p14:creationId xmlns:p14="http://schemas.microsoft.com/office/powerpoint/2010/main" val="54998271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Jennifer:</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71</a:t>
            </a:fld>
            <a:endParaRPr lang="en-US"/>
          </a:p>
        </p:txBody>
      </p:sp>
    </p:spTree>
    <p:extLst>
      <p:ext uri="{BB962C8B-B14F-4D97-AF65-F5344CB8AC3E}">
        <p14:creationId xmlns:p14="http://schemas.microsoft.com/office/powerpoint/2010/main" val="374344026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Jennifer:</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72</a:t>
            </a:fld>
            <a:endParaRPr lang="en-US"/>
          </a:p>
        </p:txBody>
      </p:sp>
    </p:spTree>
    <p:extLst>
      <p:ext uri="{BB962C8B-B14F-4D97-AF65-F5344CB8AC3E}">
        <p14:creationId xmlns:p14="http://schemas.microsoft.com/office/powerpoint/2010/main" val="155549711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Jennifer:</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73</a:t>
            </a:fld>
            <a:endParaRPr lang="en-US"/>
          </a:p>
        </p:txBody>
      </p:sp>
    </p:spTree>
    <p:extLst>
      <p:ext uri="{BB962C8B-B14F-4D97-AF65-F5344CB8AC3E}">
        <p14:creationId xmlns:p14="http://schemas.microsoft.com/office/powerpoint/2010/main" val="291596020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Jennifer:</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74</a:t>
            </a:fld>
            <a:endParaRPr lang="en-US"/>
          </a:p>
        </p:txBody>
      </p:sp>
    </p:spTree>
    <p:extLst>
      <p:ext uri="{BB962C8B-B14F-4D97-AF65-F5344CB8AC3E}">
        <p14:creationId xmlns:p14="http://schemas.microsoft.com/office/powerpoint/2010/main" val="130024912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Jennifer:</a:t>
            </a:r>
          </a:p>
          <a:p>
            <a:pPr>
              <a:spcAft>
                <a:spcPts val="1200"/>
              </a:spcAft>
            </a:pPr>
            <a:r>
              <a:rPr lang="en-US" dirty="0"/>
              <a:t>Part 1c—Project Plan: Professional Learning Dissemination has 4 items and is worth a total of 20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75</a:t>
            </a:fld>
            <a:endParaRPr lang="en-US"/>
          </a:p>
        </p:txBody>
      </p:sp>
    </p:spTree>
    <p:extLst>
      <p:ext uri="{BB962C8B-B14F-4D97-AF65-F5344CB8AC3E}">
        <p14:creationId xmlns:p14="http://schemas.microsoft.com/office/powerpoint/2010/main" val="137037533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spcAft>
                <a:spcPts val="1200"/>
              </a:spcAft>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76</a:t>
            </a:fld>
            <a:endParaRPr lang="en-US"/>
          </a:p>
        </p:txBody>
      </p:sp>
    </p:spTree>
    <p:extLst>
      <p:ext uri="{BB962C8B-B14F-4D97-AF65-F5344CB8AC3E}">
        <p14:creationId xmlns:p14="http://schemas.microsoft.com/office/powerpoint/2010/main" val="379664323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t>Part 2—Alignment has 4 items and is worth a total of 16 points.</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endParaRPr lang="en-US" sz="1200" dirty="0">
              <a:latin typeface="Arial" panose="020B0604020202020204" pitchFamily="34" charset="0"/>
              <a:cs typeface="Arial" panose="020B0604020202020204" pitchFamily="34" charset="0"/>
            </a:endParaRPr>
          </a:p>
          <a:p>
            <a:pPr>
              <a:spcAft>
                <a:spcPts val="1200"/>
              </a:spcAft>
            </a:pPr>
            <a:endParaRPr lang="en-US"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77</a:t>
            </a:fld>
            <a:endParaRPr lang="en-US"/>
          </a:p>
        </p:txBody>
      </p:sp>
    </p:spTree>
    <p:extLst>
      <p:ext uri="{BB962C8B-B14F-4D97-AF65-F5344CB8AC3E}">
        <p14:creationId xmlns:p14="http://schemas.microsoft.com/office/powerpoint/2010/main" val="2199384484"/>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a:latin typeface="Arial" panose="020B0604020202020204" pitchFamily="34" charset="0"/>
                <a:cs typeface="Arial" panose="020B0604020202020204" pitchFamily="34" charset="0"/>
              </a:rPr>
              <a:t>Jennifer:</a:t>
            </a:r>
            <a:endParaRPr lang="en-US"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78</a:t>
            </a:fld>
            <a:endParaRPr lang="en-US"/>
          </a:p>
        </p:txBody>
      </p:sp>
    </p:spTree>
    <p:extLst>
      <p:ext uri="{BB962C8B-B14F-4D97-AF65-F5344CB8AC3E}">
        <p14:creationId xmlns:p14="http://schemas.microsoft.com/office/powerpoint/2010/main" val="284931841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Jennifer: </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t>Part 3—Expanding Capacity has 4 items and is worth a total of 16 points.</a:t>
            </a: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79</a:t>
            </a:fld>
            <a:endParaRPr lang="en-US"/>
          </a:p>
        </p:txBody>
      </p:sp>
    </p:spTree>
    <p:extLst>
      <p:ext uri="{BB962C8B-B14F-4D97-AF65-F5344CB8AC3E}">
        <p14:creationId xmlns:p14="http://schemas.microsoft.com/office/powerpoint/2010/main" val="2049495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grantee(s) will collaboratively build the capacity of LEAs across the state through professional learning opportunities focused on reading instruction and intervention and executive functioning skills. </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8</a:t>
            </a:fld>
            <a:endParaRPr lang="en-US"/>
          </a:p>
        </p:txBody>
      </p:sp>
    </p:spTree>
    <p:extLst>
      <p:ext uri="{BB962C8B-B14F-4D97-AF65-F5344CB8AC3E}">
        <p14:creationId xmlns:p14="http://schemas.microsoft.com/office/powerpoint/2010/main" val="343253962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80</a:t>
            </a:fld>
            <a:endParaRPr lang="en-US"/>
          </a:p>
        </p:txBody>
      </p:sp>
    </p:spTree>
    <p:extLst>
      <p:ext uri="{BB962C8B-B14F-4D97-AF65-F5344CB8AC3E}">
        <p14:creationId xmlns:p14="http://schemas.microsoft.com/office/powerpoint/2010/main" val="302267910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t>Part 4—Priority Points: Institution of Higher Education/Nonprofit Consortium Collaboration has 2 items and is worth a total of 8 points.</a:t>
            </a:r>
            <a:endParaRPr lang="en-US" sz="1200" dirty="0">
              <a:latin typeface="Arial" panose="020B0604020202020204" pitchFamily="34" charset="0"/>
              <a:cs typeface="Arial" panose="020B0604020202020204" pitchFamily="34" charset="0"/>
            </a:endParaRP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81</a:t>
            </a:fld>
            <a:endParaRPr lang="en-US"/>
          </a:p>
        </p:txBody>
      </p:sp>
    </p:spTree>
    <p:extLst>
      <p:ext uri="{BB962C8B-B14F-4D97-AF65-F5344CB8AC3E}">
        <p14:creationId xmlns:p14="http://schemas.microsoft.com/office/powerpoint/2010/main" val="140380401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Jennifer:</a:t>
            </a: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82</a:t>
            </a:fld>
            <a:endParaRPr lang="en-US"/>
          </a:p>
        </p:txBody>
      </p:sp>
    </p:spTree>
    <p:extLst>
      <p:ext uri="{BB962C8B-B14F-4D97-AF65-F5344CB8AC3E}">
        <p14:creationId xmlns:p14="http://schemas.microsoft.com/office/powerpoint/2010/main" val="298411022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Jennifer:</a:t>
            </a: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83</a:t>
            </a:fld>
            <a:endParaRPr lang="en-US"/>
          </a:p>
        </p:txBody>
      </p:sp>
    </p:spTree>
    <p:extLst>
      <p:ext uri="{BB962C8B-B14F-4D97-AF65-F5344CB8AC3E}">
        <p14:creationId xmlns:p14="http://schemas.microsoft.com/office/powerpoint/2010/main" val="223749031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t>The budget section has 2 items and is worth a total of 8 points.</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sz="1200"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959E779C-9ADE-44A1-8072-EF7F172A3590}" type="slidenum">
              <a:rPr lang="en-US" smtClean="0"/>
              <a:t>84</a:t>
            </a:fld>
            <a:endParaRPr lang="en-US"/>
          </a:p>
        </p:txBody>
      </p:sp>
    </p:spTree>
    <p:extLst>
      <p:ext uri="{BB962C8B-B14F-4D97-AF65-F5344CB8AC3E}">
        <p14:creationId xmlns:p14="http://schemas.microsoft.com/office/powerpoint/2010/main" val="19100624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Both budget items will be attached to the application. Form B is the Proposed Project Budget Summary and Form C is the RII Project Budget Narrative. Forms B and C are on separate tabs of one excel spreadsheet that is included on the RFA web page.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rubric items for Budget include: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59E779C-9ADE-44A1-8072-EF7F172A3590}" type="slidenum">
              <a:rPr lang="en-US" smtClean="0"/>
              <a:t>85</a:t>
            </a:fld>
            <a:endParaRPr lang="en-US"/>
          </a:p>
        </p:txBody>
      </p:sp>
    </p:spTree>
    <p:extLst>
      <p:ext uri="{BB962C8B-B14F-4D97-AF65-F5344CB8AC3E}">
        <p14:creationId xmlns:p14="http://schemas.microsoft.com/office/powerpoint/2010/main" val="1490261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i="0" dirty="0">
                <a:latin typeface="Arial" panose="020B0604020202020204" pitchFamily="34" charset="0"/>
                <a:cs typeface="Arial" panose="020B0604020202020204" pitchFamily="34" charset="0"/>
              </a:rPr>
              <a:t>Jennifer:</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The Application Budget: </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86</a:t>
            </a:fld>
            <a:endParaRPr lang="en-US"/>
          </a:p>
        </p:txBody>
      </p:sp>
    </p:spTree>
    <p:extLst>
      <p:ext uri="{BB962C8B-B14F-4D97-AF65-F5344CB8AC3E}">
        <p14:creationId xmlns:p14="http://schemas.microsoft.com/office/powerpoint/2010/main" val="289610965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sz="1200" i="0" kern="1200" dirty="0">
                <a:solidFill>
                  <a:schemeClr val="tx1"/>
                </a:solidFill>
                <a:effectLst/>
                <a:latin typeface="Arial" panose="020B0604020202020204" pitchFamily="34" charset="0"/>
                <a:ea typeface="+mn-ea"/>
                <a:cs typeface="Arial" panose="020B0604020202020204" pitchFamily="34" charset="0"/>
              </a:rPr>
              <a:t>Jennifer:</a:t>
            </a:r>
          </a:p>
          <a:p>
            <a:pPr>
              <a:spcAft>
                <a:spcPts val="1200"/>
              </a:spcAft>
            </a:pPr>
            <a:endParaRPr lang="en-US" sz="1200" i="1" kern="1200" dirty="0">
              <a:solidFill>
                <a:schemeClr val="tx1"/>
              </a:solidFill>
              <a:effectLst/>
              <a:latin typeface="Arial" panose="020B0604020202020204" pitchFamily="34" charset="0"/>
              <a:ea typeface="+mn-ea"/>
              <a:cs typeface="Arial" panose="020B0604020202020204" pitchFamily="34" charset="0"/>
            </a:endParaRPr>
          </a:p>
          <a:p>
            <a:pPr>
              <a:spcAft>
                <a:spcPts val="1200"/>
              </a:spcAft>
            </a:pPr>
            <a:r>
              <a:rPr lang="en-US" sz="1200" i="1" kern="1200" dirty="0">
                <a:solidFill>
                  <a:schemeClr val="tx1"/>
                </a:solidFill>
                <a:effectLst/>
                <a:latin typeface="Arial" panose="020B0604020202020204" pitchFamily="34" charset="0"/>
                <a:ea typeface="+mn-ea"/>
                <a:cs typeface="Arial" panose="020B0604020202020204" pitchFamily="34" charset="0"/>
              </a:rPr>
              <a:t>Read slide.</a:t>
            </a:r>
          </a:p>
          <a:p>
            <a:pPr>
              <a:spcAft>
                <a:spcPts val="0"/>
              </a:spcAft>
            </a:pPr>
            <a:endParaRPr lang="en-US" dirty="0"/>
          </a:p>
          <a:p>
            <a:pPr>
              <a:spcAft>
                <a:spcPts val="0"/>
              </a:spcAft>
            </a:pPr>
            <a:r>
              <a:rPr lang="en-US" dirty="0"/>
              <a:t>Eve will now provide some details on submitting an application.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87</a:t>
            </a:fld>
            <a:endParaRPr lang="en-US"/>
          </a:p>
        </p:txBody>
      </p:sp>
    </p:spTree>
    <p:extLst>
      <p:ext uri="{BB962C8B-B14F-4D97-AF65-F5344CB8AC3E}">
        <p14:creationId xmlns:p14="http://schemas.microsoft.com/office/powerpoint/2010/main" val="118594377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You must select the Save Responses button on the online application if you do not intend to complete the application in one session. Once you select the Save Responses button, a page will appear that asks for your email address. You will receive an email with a unique URL (web address) for entrance back into the application. Although you should receive the confirmation email, it is recommended that you copy the URL on the application page and save it. This address will allow you to return to your application.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88</a:t>
            </a:fld>
            <a:endParaRPr lang="en-US"/>
          </a:p>
        </p:txBody>
      </p:sp>
    </p:spTree>
    <p:extLst>
      <p:ext uri="{BB962C8B-B14F-4D97-AF65-F5344CB8AC3E}">
        <p14:creationId xmlns:p14="http://schemas.microsoft.com/office/powerpoint/2010/main" val="317204474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r>
              <a:rPr lang="en-US" i="0" dirty="0">
                <a:latin typeface="Arial" panose="020B0604020202020204" pitchFamily="34" charset="0"/>
                <a:cs typeface="Arial" panose="020B0604020202020204" pitchFamily="34" charset="0"/>
              </a:rPr>
              <a:t>Eve:</a:t>
            </a:r>
          </a:p>
          <a:p>
            <a:pPr marL="0" indent="0">
              <a:spcAft>
                <a:spcPts val="1200"/>
              </a:spcAft>
              <a:buNone/>
            </a:pPr>
            <a:endParaRPr lang="en-US" i="1" dirty="0">
              <a:latin typeface="Arial" panose="020B0604020202020204" pitchFamily="34" charset="0"/>
              <a:cs typeface="Arial" panose="020B0604020202020204" pitchFamily="34" charset="0"/>
            </a:endParaRPr>
          </a:p>
          <a:p>
            <a:pPr marL="0" indent="0">
              <a:spcAft>
                <a:spcPts val="1200"/>
              </a:spcAft>
              <a:buNone/>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89</a:t>
            </a:fld>
            <a:endParaRPr lang="en-US"/>
          </a:p>
        </p:txBody>
      </p:sp>
    </p:spTree>
    <p:extLst>
      <p:ext uri="{BB962C8B-B14F-4D97-AF65-F5344CB8AC3E}">
        <p14:creationId xmlns:p14="http://schemas.microsoft.com/office/powerpoint/2010/main" val="3250741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9</a:t>
            </a:fld>
            <a:endParaRPr lang="en-US"/>
          </a:p>
        </p:txBody>
      </p:sp>
    </p:spTree>
    <p:extLst>
      <p:ext uri="{BB962C8B-B14F-4D97-AF65-F5344CB8AC3E}">
        <p14:creationId xmlns:p14="http://schemas.microsoft.com/office/powerpoint/2010/main" val="15982238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Applicants must save all files into a single zip file (only one file can be uploaded per applicant). No additional information in the zip file will be reviewed. </a:t>
            </a:r>
            <a:r>
              <a:rPr lang="en-US" b="1" dirty="0">
                <a:latin typeface="Arial" panose="020B0604020202020204" pitchFamily="34" charset="0"/>
                <a:cs typeface="Arial" panose="020B0604020202020204" pitchFamily="34" charset="0"/>
              </a:rPr>
              <a:t>Note:</a:t>
            </a:r>
            <a:r>
              <a:rPr lang="en-US" dirty="0">
                <a:latin typeface="Arial" panose="020B0604020202020204" pitchFamily="34" charset="0"/>
                <a:cs typeface="Arial" panose="020B0604020202020204" pitchFamily="34" charset="0"/>
              </a:rPr>
              <a:t> The zip file size limit is 20MB.</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90</a:t>
            </a:fld>
            <a:endParaRPr lang="en-US"/>
          </a:p>
        </p:txBody>
      </p:sp>
    </p:spTree>
    <p:extLst>
      <p:ext uri="{BB962C8B-B14F-4D97-AF65-F5344CB8AC3E}">
        <p14:creationId xmlns:p14="http://schemas.microsoft.com/office/powerpoint/2010/main" val="33033409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91</a:t>
            </a:fld>
            <a:endParaRPr lang="en-US"/>
          </a:p>
        </p:txBody>
      </p:sp>
    </p:spTree>
    <p:extLst>
      <p:ext uri="{BB962C8B-B14F-4D97-AF65-F5344CB8AC3E}">
        <p14:creationId xmlns:p14="http://schemas.microsoft.com/office/powerpoint/2010/main" val="95443658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1200"/>
              </a:spcAft>
              <a:buNone/>
            </a:pPr>
            <a:r>
              <a:rPr lang="en-US" sz="1200" dirty="0">
                <a:latin typeface="Arial" panose="020B0604020202020204" pitchFamily="34" charset="0"/>
                <a:cs typeface="Arial" panose="020B0604020202020204" pitchFamily="34" charset="0"/>
              </a:rPr>
              <a:t>Eve:</a:t>
            </a:r>
          </a:p>
          <a:p>
            <a:pPr marL="0" indent="0">
              <a:lnSpc>
                <a:spcPct val="100000"/>
              </a:lnSpc>
              <a:spcBef>
                <a:spcPts val="0"/>
              </a:spcBef>
              <a:spcAft>
                <a:spcPts val="1200"/>
              </a:spcAft>
              <a:buNone/>
            </a:pPr>
            <a:endParaRPr lang="en-US" sz="1200" dirty="0">
              <a:latin typeface="Arial" panose="020B0604020202020204" pitchFamily="34" charset="0"/>
              <a:cs typeface="Arial" panose="020B0604020202020204" pitchFamily="34" charset="0"/>
            </a:endParaRPr>
          </a:p>
          <a:p>
            <a:pPr marL="0" indent="0">
              <a:lnSpc>
                <a:spcPct val="100000"/>
              </a:lnSpc>
              <a:spcBef>
                <a:spcPts val="0"/>
              </a:spcBef>
              <a:spcAft>
                <a:spcPts val="1200"/>
              </a:spcAft>
              <a:buNone/>
            </a:pPr>
            <a:r>
              <a:rPr lang="en-US" dirty="0"/>
              <a:t>Applicants should be familiar with the following resources that contain further information pertinent </a:t>
            </a:r>
            <a:r>
              <a:rPr lang="en-US" b="0" dirty="0"/>
              <a:t>to the Statewide </a:t>
            </a:r>
            <a:r>
              <a:rPr lang="en-US" b="0" dirty="0" err="1"/>
              <a:t>SoS</a:t>
            </a:r>
            <a:r>
              <a:rPr lang="en-US" b="0" dirty="0"/>
              <a:t> available </a:t>
            </a:r>
            <a:r>
              <a:rPr lang="en-US" dirty="0"/>
              <a:t>in the RFA document and on the CDE website.</a:t>
            </a:r>
          </a:p>
          <a:p>
            <a:pPr marL="0" indent="0">
              <a:lnSpc>
                <a:spcPct val="100000"/>
              </a:lnSpc>
              <a:spcBef>
                <a:spcPts val="0"/>
              </a:spcBef>
              <a:spcAft>
                <a:spcPts val="1200"/>
              </a:spcAft>
              <a:buNone/>
            </a:pPr>
            <a:endParaRPr lang="en-US" sz="1200" dirty="0">
              <a:latin typeface="Arial" panose="020B0604020202020204" pitchFamily="34" charset="0"/>
              <a:cs typeface="Arial" panose="020B0604020202020204" pitchFamily="34" charset="0"/>
            </a:endParaRPr>
          </a:p>
          <a:p>
            <a:pPr marL="509588">
              <a:lnSpc>
                <a:spcPct val="100000"/>
              </a:lnSpc>
              <a:spcBef>
                <a:spcPts val="0"/>
              </a:spcBef>
              <a:spcAft>
                <a:spcPts val="1200"/>
              </a:spcAft>
            </a:pPr>
            <a:r>
              <a:rPr lang="en-US" sz="1200" b="0" dirty="0">
                <a:latin typeface="Arial" panose="020B0604020202020204" pitchFamily="34" charset="0"/>
                <a:cs typeface="Arial" panose="020B0604020202020204" pitchFamily="34" charset="0"/>
              </a:rPr>
              <a:t>California Comprehensive SLP</a:t>
            </a:r>
          </a:p>
          <a:p>
            <a:pPr marL="509588">
              <a:lnSpc>
                <a:spcPct val="100000"/>
              </a:lnSpc>
              <a:spcBef>
                <a:spcPts val="0"/>
              </a:spcBef>
              <a:spcAft>
                <a:spcPts val="1200"/>
              </a:spcAft>
            </a:pPr>
            <a:r>
              <a:rPr lang="en-US" sz="1200" b="0" dirty="0">
                <a:latin typeface="Arial" panose="020B0604020202020204" pitchFamily="34" charset="0"/>
                <a:cs typeface="Arial" panose="020B0604020202020204" pitchFamily="34" charset="0"/>
              </a:rPr>
              <a:t>ELA/ELD Framework</a:t>
            </a:r>
          </a:p>
          <a:p>
            <a:pPr marL="509588">
              <a:lnSpc>
                <a:spcPct val="100000"/>
              </a:lnSpc>
              <a:spcBef>
                <a:spcPts val="0"/>
              </a:spcBef>
              <a:spcAft>
                <a:spcPts val="1200"/>
              </a:spcAft>
            </a:pPr>
            <a:r>
              <a:rPr lang="en-US" sz="1200" b="0" dirty="0">
                <a:latin typeface="Arial" panose="020B0604020202020204" pitchFamily="34" charset="0"/>
                <a:cs typeface="Arial" panose="020B0604020202020204" pitchFamily="34" charset="0"/>
              </a:rPr>
              <a:t>QPLS</a:t>
            </a:r>
          </a:p>
        </p:txBody>
      </p:sp>
      <p:sp>
        <p:nvSpPr>
          <p:cNvPr id="4" name="Slide Number Placeholder 3"/>
          <p:cNvSpPr>
            <a:spLocks noGrp="1"/>
          </p:cNvSpPr>
          <p:nvPr>
            <p:ph type="sldNum" sz="quarter" idx="10"/>
          </p:nvPr>
        </p:nvSpPr>
        <p:spPr/>
        <p:txBody>
          <a:bodyPr/>
          <a:lstStyle/>
          <a:p>
            <a:fld id="{947B8990-41DF-454F-A325-72A5D5917BE1}" type="slidenum">
              <a:rPr lang="en-US" smtClean="0"/>
              <a:t>92</a:t>
            </a:fld>
            <a:endParaRPr lang="en-US"/>
          </a:p>
        </p:txBody>
      </p:sp>
    </p:spTree>
    <p:extLst>
      <p:ext uri="{BB962C8B-B14F-4D97-AF65-F5344CB8AC3E}">
        <p14:creationId xmlns:p14="http://schemas.microsoft.com/office/powerpoint/2010/main" val="370397910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Bef>
                <a:spcPts val="0"/>
              </a:spcBef>
              <a:spcAft>
                <a:spcPts val="1200"/>
              </a:spcAft>
              <a:buNone/>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Applicants should also be familiar with the following resources that contain further information pertinent to the RII and are linked into the RFA and are also available on the CDE website.</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pPr marL="509588">
              <a:lnSpc>
                <a:spcPct val="100000"/>
              </a:lnSpc>
              <a:spcBef>
                <a:spcPts val="0"/>
              </a:spcBef>
              <a:spcAft>
                <a:spcPts val="1200"/>
              </a:spcAft>
            </a:pPr>
            <a:r>
              <a:rPr lang="en-US" dirty="0">
                <a:latin typeface="Arial" panose="020B0604020202020204" pitchFamily="34" charset="0"/>
                <a:cs typeface="Arial" panose="020B0604020202020204" pitchFamily="34" charset="0"/>
              </a:rPr>
              <a:t>The California CCSS for ELA/Literacy</a:t>
            </a:r>
          </a:p>
          <a:p>
            <a:pPr marL="509588">
              <a:lnSpc>
                <a:spcPct val="100000"/>
              </a:lnSpc>
              <a:spcBef>
                <a:spcPts val="0"/>
              </a:spcBef>
              <a:spcAft>
                <a:spcPts val="1200"/>
              </a:spcAft>
            </a:pPr>
            <a:r>
              <a:rPr lang="en-US" dirty="0">
                <a:latin typeface="Arial" panose="020B0604020202020204" pitchFamily="34" charset="0"/>
                <a:cs typeface="Arial" panose="020B0604020202020204" pitchFamily="34" charset="0"/>
              </a:rPr>
              <a:t>California ELD Standards </a:t>
            </a:r>
          </a:p>
          <a:p>
            <a:pPr marL="509588">
              <a:lnSpc>
                <a:spcPct val="100000"/>
              </a:lnSpc>
              <a:spcBef>
                <a:spcPts val="0"/>
              </a:spcBef>
              <a:spcAft>
                <a:spcPts val="1200"/>
              </a:spcAft>
            </a:pPr>
            <a:r>
              <a:rPr lang="en-US" sz="1200" dirty="0">
                <a:latin typeface="Arial" panose="020B0604020202020204" pitchFamily="34" charset="0"/>
                <a:cs typeface="Arial" panose="020B0604020202020204" pitchFamily="34" charset="0"/>
              </a:rPr>
              <a:t>California Dyslexia Guidelines</a:t>
            </a:r>
            <a:endParaRPr lang="en-US" sz="1200" u="sng" dirty="0">
              <a:latin typeface="Arial" panose="020B0604020202020204" pitchFamily="34" charset="0"/>
              <a:cs typeface="Arial" panose="020B0604020202020204" pitchFamily="34" charset="0"/>
            </a:endParaRPr>
          </a:p>
          <a:p>
            <a:pPr marL="509588">
              <a:lnSpc>
                <a:spcPct val="100000"/>
              </a:lnSpc>
              <a:spcBef>
                <a:spcPts val="0"/>
              </a:spcBef>
              <a:spcAft>
                <a:spcPts val="1200"/>
              </a:spcAft>
            </a:pPr>
            <a:r>
              <a:rPr lang="en-US" sz="1200" dirty="0">
                <a:latin typeface="Arial" panose="020B0604020202020204" pitchFamily="34" charset="0"/>
                <a:cs typeface="Arial" panose="020B0604020202020204" pitchFamily="34" charset="0"/>
              </a:rPr>
              <a:t>EL Roadmap </a:t>
            </a:r>
          </a:p>
          <a:p>
            <a:pPr marL="509588">
              <a:lnSpc>
                <a:spcPct val="100000"/>
              </a:lnSpc>
              <a:spcBef>
                <a:spcPts val="0"/>
              </a:spcBef>
              <a:spcAft>
                <a:spcPts val="1200"/>
              </a:spcAft>
            </a:pPr>
            <a:r>
              <a:rPr lang="en-US" sz="1200" i="0" dirty="0">
                <a:latin typeface="Arial" panose="020B0604020202020204" pitchFamily="34" charset="0"/>
                <a:cs typeface="Arial" panose="020B0604020202020204" pitchFamily="34" charset="0"/>
              </a:rPr>
              <a:t>Improving Education for Multilingual and EL Students</a:t>
            </a:r>
          </a:p>
          <a:p>
            <a:pPr marL="509588">
              <a:lnSpc>
                <a:spcPct val="100000"/>
              </a:lnSpc>
              <a:spcBef>
                <a:spcPts val="0"/>
              </a:spcBef>
              <a:spcAft>
                <a:spcPts val="1200"/>
              </a:spcAft>
            </a:pPr>
            <a:r>
              <a:rPr lang="en-US" sz="1200" dirty="0">
                <a:latin typeface="Arial" panose="020B0604020202020204" pitchFamily="34" charset="0"/>
                <a:cs typeface="Arial" panose="020B0604020202020204" pitchFamily="34" charset="0"/>
              </a:rPr>
              <a:t>The California Practitioners Guide for Educating ELs with Disabilities</a:t>
            </a:r>
            <a:endParaRPr lang="en-US" i="0" dirty="0">
              <a:latin typeface="Arial" panose="020B0604020202020204" pitchFamily="34" charset="0"/>
              <a:cs typeface="Arial" panose="020B0604020202020204" pitchFamily="34" charset="0"/>
            </a:endParaRPr>
          </a:p>
          <a:p>
            <a:pPr marL="509588">
              <a:lnSpc>
                <a:spcPct val="100000"/>
              </a:lnSpc>
              <a:spcBef>
                <a:spcPts val="0"/>
              </a:spcBef>
              <a:spcAft>
                <a:spcPts val="1200"/>
              </a:spcAft>
            </a:pPr>
            <a:endParaRPr lang="en-US" i="1" dirty="0">
              <a:latin typeface="Arial" panose="020B0604020202020204" pitchFamily="34" charset="0"/>
              <a:cs typeface="Arial" panose="020B0604020202020204" pitchFamily="34" charset="0"/>
            </a:endParaRPr>
          </a:p>
          <a:p>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93</a:t>
            </a:fld>
            <a:endParaRPr lang="en-US"/>
          </a:p>
        </p:txBody>
      </p:sp>
    </p:spTree>
    <p:extLst>
      <p:ext uri="{BB962C8B-B14F-4D97-AF65-F5344CB8AC3E}">
        <p14:creationId xmlns:p14="http://schemas.microsoft.com/office/powerpoint/2010/main" val="314466198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Eve: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latin typeface="Arial" panose="020B0604020202020204" pitchFamily="34" charset="0"/>
                <a:cs typeface="Arial" panose="020B0604020202020204" pitchFamily="34" charset="0"/>
              </a:rPr>
              <a:t>Applicants should also be familiar with the following resources that contain further information pertinent to the RII and are linked into the RFA and are also available on the CDE website unless otherwise noted.</a:t>
            </a:r>
          </a:p>
          <a:p>
            <a:pPr marL="0" marR="0" lvl="0" indent="0" algn="l" defTabSz="914400" rtl="0" eaLnBrk="1" fontAlgn="auto" latinLnBrk="0" hangingPunct="1">
              <a:lnSpc>
                <a:spcPct val="100000"/>
              </a:lnSpc>
              <a:spcBef>
                <a:spcPts val="0"/>
              </a:spcBef>
              <a:spcAft>
                <a:spcPts val="1200"/>
              </a:spcAft>
              <a:buClrTx/>
              <a:buSzTx/>
              <a:buFontTx/>
              <a:buNone/>
              <a:tabLst/>
              <a:defRPr/>
            </a:pPr>
            <a:endParaRPr lang="en-US" dirty="0">
              <a:latin typeface="Arial" panose="020B0604020202020204" pitchFamily="34" charset="0"/>
              <a:cs typeface="Arial" panose="020B0604020202020204" pitchFamily="34" charset="0"/>
            </a:endParaRPr>
          </a:p>
          <a:p>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94</a:t>
            </a:fld>
            <a:endParaRPr lang="en-US"/>
          </a:p>
        </p:txBody>
      </p:sp>
    </p:spTree>
    <p:extLst>
      <p:ext uri="{BB962C8B-B14F-4D97-AF65-F5344CB8AC3E}">
        <p14:creationId xmlns:p14="http://schemas.microsoft.com/office/powerpoint/2010/main" val="42698336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(Take time to answer any questions that have been posted in the chat).</a:t>
            </a:r>
          </a:p>
          <a:p>
            <a:pPr>
              <a:spcAft>
                <a:spcPts val="12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95</a:t>
            </a:fld>
            <a:endParaRPr lang="en-US"/>
          </a:p>
        </p:txBody>
      </p:sp>
    </p:spTree>
    <p:extLst>
      <p:ext uri="{BB962C8B-B14F-4D97-AF65-F5344CB8AC3E}">
        <p14:creationId xmlns:p14="http://schemas.microsoft.com/office/powerpoint/2010/main" val="260326531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Eve:</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For additional</a:t>
            </a:r>
            <a:r>
              <a:rPr lang="en-US" baseline="0" dirty="0">
                <a:latin typeface="Arial" panose="020B0604020202020204" pitchFamily="34" charset="0"/>
                <a:cs typeface="Arial" panose="020B0604020202020204" pitchFamily="34" charset="0"/>
              </a:rPr>
              <a:t> information, you are encouraged to contact the EEED staff noted on the slide.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96</a:t>
            </a:fld>
            <a:endParaRPr lang="en-US"/>
          </a:p>
        </p:txBody>
      </p:sp>
    </p:spTree>
    <p:extLst>
      <p:ext uri="{BB962C8B-B14F-4D97-AF65-F5344CB8AC3E}">
        <p14:creationId xmlns:p14="http://schemas.microsoft.com/office/powerpoint/2010/main" val="3263356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CF88B7-C84A-4A82-906B-BB5F13FE07FE}"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a:solidFill>
                  <a:schemeClr val="accent5">
                    <a:lumMod val="50000"/>
                  </a:schemeClr>
                </a:solidFill>
              </a:rPr>
              <a:t>CALIFORNIA DEPARTMENT </a:t>
            </a:r>
            <a:r>
              <a:rPr lang="en-US" sz="1400">
                <a:solidFill>
                  <a:srgbClr val="1E5E70"/>
                </a:solidFill>
              </a:rPr>
              <a:t>OF EDUCATION</a:t>
            </a:r>
          </a:p>
          <a:p>
            <a:r>
              <a:rPr lang="en-US" sz="1400">
                <a:solidFill>
                  <a:srgbClr val="1E5E70"/>
                </a:solidFill>
              </a:rPr>
              <a:t>Tony Thurmond, State Superintendent</a:t>
            </a:r>
            <a:r>
              <a:rPr lang="en-US" sz="1400" baseline="0">
                <a:solidFill>
                  <a:srgbClr val="1E5E70"/>
                </a:solidFill>
              </a:rPr>
              <a:t> of Public </a:t>
            </a:r>
            <a:r>
              <a:rPr lang="en-US" sz="1400" baseline="0">
                <a:solidFill>
                  <a:schemeClr val="accent5">
                    <a:lumMod val="50000"/>
                  </a:schemeClr>
                </a:solidFill>
              </a:rPr>
              <a:t>Instruction</a:t>
            </a:r>
            <a:endParaRPr lang="en-US" sz="140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2B5CD0-598D-456C-9C88-C437FC381D55}"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C98ADC-861C-4ACD-A18D-6DC79472BE4A}"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698DF-6476-4FFB-A5D5-B52F7B8C4ED1}"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F2C09-4B62-46F0-AF1F-4AAEC8FC2D3B}"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153034-D115-4E91-8CD0-B0B619F24C4F}" type="datetime1">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8EC89-6FDA-444C-B2B5-1C646B210370}" type="datetime1">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4D48D3-9BB5-4C88-B65B-E76FC71F3E10}" type="datetime1">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5504B-D502-4BC2-849E-997B8C982C6D}" type="datetime1">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3ECC4-6A0F-4863-B09A-BB53DE33CB61}" type="datetime1">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DF3E1-2BC9-426A-83FB-808970C92002}" type="datetime1">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1AB6F-F776-4263-B264-C9BD72C58EEC}" type="datetime1">
              <a:rPr lang="en-US" smtClean="0"/>
              <a:t>7/12/2022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it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77" r:id="rId6"/>
    <p:sldLayoutId id="2147484578" r:id="rId7"/>
    <p:sldLayoutId id="2147484579" r:id="rId8"/>
    <p:sldLayoutId id="2147484580" r:id="rId9"/>
    <p:sldLayoutId id="2147484581" r:id="rId10"/>
    <p:sldLayoutId id="2147484582" r:id="rId11"/>
  </p:sldLayoutIdLst>
  <p:hf hdr="0" ftr="0" dt="0"/>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harts.intensiveintervention.org/ainterven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ies.ed.gov/ncee/wwc/FWW"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e.ca.gov/fg/fo/r12/rii22rfa.a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www.cde.ca.gov/fg/fo/r12/rii22rfa.asp"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3" Type="http://schemas.openxmlformats.org/officeDocument/2006/relationships/hyperlink" Target="mailto:RII@cde.ca.gov" TargetMode="External"/><Relationship Id="rId2" Type="http://schemas.openxmlformats.org/officeDocument/2006/relationships/notesSlide" Target="../notesSlides/notesSlide96.xml"/><Relationship Id="rId1" Type="http://schemas.openxmlformats.org/officeDocument/2006/relationships/slideLayout" Target="../slideLayouts/slideLayout2.xml"/><Relationship Id="rId4" Type="http://schemas.openxmlformats.org/officeDocument/2006/relationships/hyperlink" Target="mailto:KSlaven@cde.ca.gov&#160;&#82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128" y="652748"/>
            <a:ext cx="11013743" cy="2846955"/>
          </a:xfrm>
        </p:spPr>
        <p:txBody>
          <a:bodyPr>
            <a:noAutofit/>
          </a:bodyPr>
          <a:lstStyle/>
          <a:p>
            <a:r>
              <a:rPr lang="en-US" sz="5400" dirty="0"/>
              <a:t>Reading Instruction and Intervention Grant </a:t>
            </a:r>
            <a:br>
              <a:rPr lang="en-US" sz="5400" dirty="0"/>
            </a:br>
            <a:r>
              <a:rPr lang="en-US" sz="5400" dirty="0"/>
              <a:t>Request for Applications</a:t>
            </a:r>
          </a:p>
        </p:txBody>
      </p:sp>
      <p:sp>
        <p:nvSpPr>
          <p:cNvPr id="3" name="Subtitle 2"/>
          <p:cNvSpPr>
            <a:spLocks noGrp="1"/>
          </p:cNvSpPr>
          <p:nvPr>
            <p:ph type="subTitle" idx="1"/>
          </p:nvPr>
        </p:nvSpPr>
        <p:spPr>
          <a:xfrm>
            <a:off x="1523999" y="3688949"/>
            <a:ext cx="9144000" cy="805882"/>
          </a:xfrm>
        </p:spPr>
        <p:txBody>
          <a:bodyPr vert="horz" lIns="91440" tIns="45720" rIns="91440" bIns="45720" rtlCol="0" anchor="t">
            <a:noAutofit/>
          </a:bodyPr>
          <a:lstStyle/>
          <a:p>
            <a:pPr fontAlgn="base"/>
            <a:r>
              <a:rPr lang="en-US" sz="2800" dirty="0"/>
              <a:t>Application Webinar Presented by the ​</a:t>
            </a:r>
          </a:p>
          <a:p>
            <a:pPr fontAlgn="base"/>
            <a:r>
              <a:rPr lang="en-US" sz="2800" dirty="0"/>
              <a:t>Educator Excellence and Equity Division</a:t>
            </a:r>
          </a:p>
          <a:p>
            <a:pPr fontAlgn="base"/>
            <a:r>
              <a:rPr lang="en-US" sz="2800" dirty="0"/>
              <a:t>June 28, 2022</a:t>
            </a:r>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458596"/>
            <a:ext cx="9479666" cy="1253096"/>
          </a:xfrm>
        </p:spPr>
        <p:txBody>
          <a:bodyPr>
            <a:normAutofit/>
          </a:bodyPr>
          <a:lstStyle/>
          <a:p>
            <a:r>
              <a:rPr lang="en-US" dirty="0"/>
              <a:t>Grant Funding and Duration</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810870" y="1904999"/>
            <a:ext cx="8695765" cy="4071258"/>
          </a:xfrm>
        </p:spPr>
        <p:txBody>
          <a:bodyPr/>
          <a:lstStyle/>
          <a:p>
            <a:pPr>
              <a:lnSpc>
                <a:spcPct val="100000"/>
              </a:lnSpc>
              <a:spcBef>
                <a:spcPts val="0"/>
              </a:spcBef>
              <a:spcAft>
                <a:spcPts val="1200"/>
              </a:spcAft>
            </a:pPr>
            <a:r>
              <a:rPr lang="en-US" dirty="0"/>
              <a:t>One Lead Applicant</a:t>
            </a:r>
          </a:p>
          <a:p>
            <a:pPr>
              <a:lnSpc>
                <a:spcPct val="100000"/>
              </a:lnSpc>
              <a:spcBef>
                <a:spcPts val="0"/>
              </a:spcBef>
              <a:spcAft>
                <a:spcPts val="1200"/>
              </a:spcAft>
            </a:pPr>
            <a:r>
              <a:rPr lang="en-US" dirty="0"/>
              <a:t>One grant of $9.8 million</a:t>
            </a:r>
          </a:p>
          <a:p>
            <a:pPr>
              <a:lnSpc>
                <a:spcPct val="100000"/>
              </a:lnSpc>
              <a:spcBef>
                <a:spcPts val="0"/>
              </a:spcBef>
              <a:spcAft>
                <a:spcPts val="1200"/>
              </a:spcAft>
            </a:pPr>
            <a:r>
              <a:rPr lang="en-US" dirty="0"/>
              <a:t>Grant period: November 2022 through March 2026</a:t>
            </a:r>
          </a:p>
          <a:p>
            <a:pPr>
              <a:lnSpc>
                <a:spcPct val="100000"/>
              </a:lnSpc>
              <a:spcBef>
                <a:spcPts val="0"/>
              </a:spcBef>
              <a:spcAft>
                <a:spcPts val="1200"/>
              </a:spcAft>
            </a:pPr>
            <a:r>
              <a:rPr lang="en-US" dirty="0"/>
              <a:t>Deadline for Intent to Apply: August 3, 2022, before 4 p.m.</a:t>
            </a:r>
          </a:p>
          <a:p>
            <a:pPr>
              <a:lnSpc>
                <a:spcPct val="100000"/>
              </a:lnSpc>
              <a:spcBef>
                <a:spcPts val="0"/>
              </a:spcBef>
              <a:spcAft>
                <a:spcPts val="1200"/>
              </a:spcAft>
            </a:pPr>
            <a:r>
              <a:rPr lang="en-US" dirty="0"/>
              <a:t>Deadline for Applications: August 17, 2022, before  4 p.m.</a:t>
            </a:r>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10</a:t>
            </a:fld>
            <a:endParaRPr lang="en-US" dirty="0">
              <a:solidFill>
                <a:schemeClr val="tx1"/>
              </a:solidFill>
            </a:endParaRPr>
          </a:p>
        </p:txBody>
      </p:sp>
    </p:spTree>
    <p:extLst>
      <p:ext uri="{BB962C8B-B14F-4D97-AF65-F5344CB8AC3E}">
        <p14:creationId xmlns:p14="http://schemas.microsoft.com/office/powerpoint/2010/main" val="2485909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932498"/>
            <a:ext cx="10515600" cy="2852737"/>
          </a:xfrm>
        </p:spPr>
        <p:txBody>
          <a:bodyPr>
            <a:normAutofit/>
          </a:bodyPr>
          <a:lstStyle/>
          <a:p>
            <a:r>
              <a:rPr lang="en-US" sz="5400" dirty="0"/>
              <a:t>Grant Eligibility</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p:txBody>
          <a:bodyPr/>
          <a:lstStyle/>
          <a:p>
            <a:fld id="{469BC29B-CD14-4172-9B93-F334EF7BA94E}" type="slidenum">
              <a:rPr lang="en-US" smtClean="0">
                <a:solidFill>
                  <a:schemeClr val="tx1"/>
                </a:solidFill>
              </a:rPr>
              <a:t>11</a:t>
            </a:fld>
            <a:endParaRPr lang="en-US" dirty="0">
              <a:solidFill>
                <a:schemeClr val="tx1"/>
              </a:solidFill>
            </a:endParaRPr>
          </a:p>
        </p:txBody>
      </p:sp>
    </p:spTree>
    <p:extLst>
      <p:ext uri="{BB962C8B-B14F-4D97-AF65-F5344CB8AC3E}">
        <p14:creationId xmlns:p14="http://schemas.microsoft.com/office/powerpoint/2010/main" val="1563549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Grant Eligibility (1)</a:t>
            </a:r>
          </a:p>
        </p:txBody>
      </p:sp>
      <p:sp>
        <p:nvSpPr>
          <p:cNvPr id="3" name="Content Placeholder 2"/>
          <p:cNvSpPr>
            <a:spLocks noGrp="1"/>
          </p:cNvSpPr>
          <p:nvPr>
            <p:ph idx="1"/>
          </p:nvPr>
        </p:nvSpPr>
        <p:spPr/>
        <p:txBody>
          <a:bodyPr vert="horz" lIns="91440" tIns="45720" rIns="91440" bIns="45720" rtlCol="0" anchor="t">
            <a:noAutofit/>
          </a:bodyPr>
          <a:lstStyle/>
          <a:p>
            <a:pPr marL="0" indent="0">
              <a:lnSpc>
                <a:spcPct val="100000"/>
              </a:lnSpc>
              <a:spcBef>
                <a:spcPts val="0"/>
              </a:spcBef>
              <a:spcAft>
                <a:spcPts val="1200"/>
              </a:spcAft>
              <a:buNone/>
            </a:pPr>
            <a:r>
              <a:rPr lang="en-US" b="1" dirty="0"/>
              <a:t>LEAs</a:t>
            </a:r>
          </a:p>
          <a:p>
            <a:pPr marL="0" indent="0">
              <a:lnSpc>
                <a:spcPct val="100000"/>
              </a:lnSpc>
              <a:spcBef>
                <a:spcPts val="0"/>
              </a:spcBef>
              <a:spcAft>
                <a:spcPts val="1200"/>
              </a:spcAft>
              <a:buNone/>
            </a:pPr>
            <a:r>
              <a:rPr lang="en-US" dirty="0"/>
              <a:t>The CDE shall allocate grant funding to an eligible LEA, including a county office of education (COE), school district, charter school, or a consortium of multiple LEAs.</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12</a:t>
            </a:fld>
            <a:endParaRPr lang="en-US" dirty="0">
              <a:solidFill>
                <a:schemeClr val="tx1"/>
              </a:solidFill>
            </a:endParaRPr>
          </a:p>
        </p:txBody>
      </p:sp>
    </p:spTree>
    <p:extLst>
      <p:ext uri="{BB962C8B-B14F-4D97-AF65-F5344CB8AC3E}">
        <p14:creationId xmlns:p14="http://schemas.microsoft.com/office/powerpoint/2010/main" val="90383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85896"/>
            <a:ext cx="9479666" cy="1071789"/>
          </a:xfrm>
        </p:spPr>
        <p:txBody>
          <a:bodyPr>
            <a:normAutofit/>
          </a:bodyPr>
          <a:lstStyle/>
          <a:p>
            <a:r>
              <a:rPr lang="en-US" dirty="0"/>
              <a:t>Grant Eligibility (2)</a:t>
            </a:r>
          </a:p>
        </p:txBody>
      </p:sp>
      <p:sp>
        <p:nvSpPr>
          <p:cNvPr id="3" name="Content Placeholder 2"/>
          <p:cNvSpPr>
            <a:spLocks noGrp="1"/>
          </p:cNvSpPr>
          <p:nvPr>
            <p:ph idx="1"/>
          </p:nvPr>
        </p:nvSpPr>
        <p:spPr>
          <a:xfrm>
            <a:off x="1354239" y="1554480"/>
            <a:ext cx="9479666" cy="4622483"/>
          </a:xfrm>
        </p:spPr>
        <p:txBody>
          <a:bodyPr vert="horz" lIns="91440" tIns="45720" rIns="91440" bIns="45720" rtlCol="0" anchor="t">
            <a:noAutofit/>
          </a:bodyPr>
          <a:lstStyle/>
          <a:p>
            <a:pPr marL="0" indent="0">
              <a:lnSpc>
                <a:spcPct val="100000"/>
              </a:lnSpc>
              <a:spcBef>
                <a:spcPts val="0"/>
              </a:spcBef>
              <a:spcAft>
                <a:spcPts val="1200"/>
              </a:spcAft>
              <a:buNone/>
            </a:pPr>
            <a:r>
              <a:rPr lang="en-US" b="1" dirty="0"/>
              <a:t>Consortia</a:t>
            </a:r>
          </a:p>
          <a:p>
            <a:pPr marL="514350" indent="-285750">
              <a:lnSpc>
                <a:spcPct val="100000"/>
              </a:lnSpc>
              <a:spcBef>
                <a:spcPts val="0"/>
              </a:spcBef>
              <a:spcAft>
                <a:spcPts val="1200"/>
              </a:spcAft>
            </a:pPr>
            <a:r>
              <a:rPr lang="en-US" dirty="0"/>
              <a:t>Positive consideration will be given to applicants working in consortium with an institution of higher education (IHE) or a nonprofit organization.</a:t>
            </a:r>
          </a:p>
          <a:p>
            <a:pPr marL="514350" indent="-285750">
              <a:lnSpc>
                <a:spcPct val="100000"/>
              </a:lnSpc>
              <a:spcBef>
                <a:spcPts val="0"/>
              </a:spcBef>
              <a:spcAft>
                <a:spcPts val="1200"/>
              </a:spcAft>
            </a:pPr>
            <a:r>
              <a:rPr lang="en-US" dirty="0"/>
              <a:t>Consortia with other LEAs is encouraged.</a:t>
            </a:r>
          </a:p>
          <a:p>
            <a:pPr marL="514350" indent="-285750">
              <a:lnSpc>
                <a:spcPct val="100000"/>
              </a:lnSpc>
              <a:spcBef>
                <a:spcPts val="0"/>
              </a:spcBef>
              <a:spcAft>
                <a:spcPts val="1200"/>
              </a:spcAft>
            </a:pPr>
            <a:r>
              <a:rPr lang="en-US" dirty="0"/>
              <a:t>One LEA must be identified as the Lead Applicant.</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13</a:t>
            </a:fld>
            <a:endParaRPr lang="en-US" dirty="0">
              <a:solidFill>
                <a:schemeClr val="tx1"/>
              </a:solidFill>
            </a:endParaRPr>
          </a:p>
        </p:txBody>
      </p:sp>
    </p:spTree>
    <p:extLst>
      <p:ext uri="{BB962C8B-B14F-4D97-AF65-F5344CB8AC3E}">
        <p14:creationId xmlns:p14="http://schemas.microsoft.com/office/powerpoint/2010/main" val="2477808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537655"/>
            <a:ext cx="9479666" cy="922781"/>
          </a:xfrm>
        </p:spPr>
        <p:txBody>
          <a:bodyPr>
            <a:normAutofit/>
          </a:bodyPr>
          <a:lstStyle/>
          <a:p>
            <a:r>
              <a:rPr lang="en-US" dirty="0"/>
              <a:t>Grant Eligibility (3)</a:t>
            </a:r>
          </a:p>
        </p:txBody>
      </p:sp>
      <p:sp>
        <p:nvSpPr>
          <p:cNvPr id="3" name="Content Placeholder 2"/>
          <p:cNvSpPr>
            <a:spLocks noGrp="1"/>
          </p:cNvSpPr>
          <p:nvPr>
            <p:ph idx="1"/>
          </p:nvPr>
        </p:nvSpPr>
        <p:spPr>
          <a:xfrm>
            <a:off x="1254642" y="1467293"/>
            <a:ext cx="9579263" cy="4709670"/>
          </a:xfrm>
        </p:spPr>
        <p:txBody>
          <a:bodyPr vert="horz" lIns="91440" tIns="45720" rIns="91440" bIns="45720" rtlCol="0" anchor="t">
            <a:noAutofit/>
          </a:bodyPr>
          <a:lstStyle/>
          <a:p>
            <a:pPr marL="0" indent="0">
              <a:lnSpc>
                <a:spcPct val="100000"/>
              </a:lnSpc>
              <a:spcBef>
                <a:spcPts val="0"/>
              </a:spcBef>
              <a:spcAft>
                <a:spcPts val="1200"/>
              </a:spcAft>
              <a:buNone/>
            </a:pPr>
            <a:r>
              <a:rPr lang="en-US" b="1" dirty="0"/>
              <a:t>Ability and Capacity</a:t>
            </a:r>
          </a:p>
          <a:p>
            <a:pPr marL="465138" indent="-241300">
              <a:lnSpc>
                <a:spcPct val="100000"/>
              </a:lnSpc>
              <a:spcBef>
                <a:spcPts val="0"/>
              </a:spcBef>
              <a:spcAft>
                <a:spcPts val="1200"/>
              </a:spcAft>
            </a:pPr>
            <a:r>
              <a:rPr lang="en-US" dirty="0"/>
              <a:t>Demonstrated abilities and expertise developing, implementing, and supporting LEAs </a:t>
            </a:r>
            <a:r>
              <a:rPr lang="en-US" dirty="0">
                <a:cs typeface="Arial" panose="020B0604020202020204" pitchFamily="34" charset="0"/>
              </a:rPr>
              <a:t>in the area of literacy and executive functioning skills</a:t>
            </a:r>
            <a:r>
              <a:rPr lang="en-US" dirty="0"/>
              <a:t>.</a:t>
            </a:r>
          </a:p>
          <a:p>
            <a:pPr marL="465138" indent="-241300">
              <a:lnSpc>
                <a:spcPct val="100000"/>
              </a:lnSpc>
              <a:spcBef>
                <a:spcPts val="0"/>
              </a:spcBef>
              <a:spcAft>
                <a:spcPts val="1200"/>
              </a:spcAft>
            </a:pPr>
            <a:r>
              <a:rPr lang="en-US" dirty="0"/>
              <a:t>Demonstrated capacity to create PL networks as part of the Statewide </a:t>
            </a:r>
            <a:r>
              <a:rPr lang="en-US" dirty="0" err="1"/>
              <a:t>SoS</a:t>
            </a:r>
            <a:r>
              <a:rPr lang="en-US" dirty="0"/>
              <a:t> </a:t>
            </a:r>
            <a:r>
              <a:rPr lang="en-US" dirty="0">
                <a:cs typeface="Arial" panose="020B0604020202020204" pitchFamily="34" charset="0"/>
              </a:rPr>
              <a:t>to help build statewide capacity among LEAs in implementing effective literacy instruction and support programs, with a focus on executive functioning skills, across school sites</a:t>
            </a:r>
            <a:r>
              <a:rPr lang="en-US" dirty="0"/>
              <a:t>.</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14</a:t>
            </a:fld>
            <a:endParaRPr lang="en-US">
              <a:solidFill>
                <a:schemeClr val="tx1"/>
              </a:solidFill>
            </a:endParaRPr>
          </a:p>
        </p:txBody>
      </p:sp>
    </p:spTree>
    <p:extLst>
      <p:ext uri="{BB962C8B-B14F-4D97-AF65-F5344CB8AC3E}">
        <p14:creationId xmlns:p14="http://schemas.microsoft.com/office/powerpoint/2010/main" val="2576141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880543"/>
            <a:ext cx="10515600" cy="2852737"/>
          </a:xfrm>
        </p:spPr>
        <p:txBody>
          <a:bodyPr>
            <a:normAutofit/>
          </a:bodyPr>
          <a:lstStyle/>
          <a:p>
            <a:r>
              <a:rPr lang="en-US" sz="5400" dirty="0"/>
              <a:t>Definitions</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p:txBody>
          <a:bodyPr/>
          <a:lstStyle/>
          <a:p>
            <a:fld id="{469BC29B-CD14-4172-9B93-F334EF7BA94E}" type="slidenum">
              <a:rPr lang="en-US" smtClean="0">
                <a:solidFill>
                  <a:schemeClr val="tx1"/>
                </a:solidFill>
              </a:rPr>
              <a:t>15</a:t>
            </a:fld>
            <a:endParaRPr lang="en-US" dirty="0">
              <a:solidFill>
                <a:schemeClr val="tx1"/>
              </a:solidFill>
            </a:endParaRPr>
          </a:p>
        </p:txBody>
      </p:sp>
    </p:spTree>
    <p:extLst>
      <p:ext uri="{BB962C8B-B14F-4D97-AF65-F5344CB8AC3E}">
        <p14:creationId xmlns:p14="http://schemas.microsoft.com/office/powerpoint/2010/main" val="1151463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458596"/>
            <a:ext cx="9479666" cy="1253096"/>
          </a:xfrm>
        </p:spPr>
        <p:txBody>
          <a:bodyPr>
            <a:normAutofit/>
          </a:bodyPr>
          <a:lstStyle/>
          <a:p>
            <a:r>
              <a:rPr lang="en-US" dirty="0"/>
              <a:t>Definition: Evidence-Based Practices </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656271" y="1904999"/>
            <a:ext cx="9179561" cy="4051007"/>
          </a:xfrm>
        </p:spPr>
        <p:txBody>
          <a:bodyPr/>
          <a:lstStyle/>
          <a:p>
            <a:pPr marL="0" indent="0">
              <a:lnSpc>
                <a:spcPct val="100000"/>
              </a:lnSpc>
              <a:spcBef>
                <a:spcPts val="0"/>
              </a:spcBef>
              <a:spcAft>
                <a:spcPts val="1200"/>
              </a:spcAft>
              <a:buNone/>
            </a:pPr>
            <a:r>
              <a:rPr lang="en-US" b="1" dirty="0"/>
              <a:t>Evidence-Based Practices </a:t>
            </a:r>
          </a:p>
          <a:p>
            <a:pPr marL="0" indent="0">
              <a:lnSpc>
                <a:spcPct val="100000"/>
              </a:lnSpc>
              <a:spcBef>
                <a:spcPts val="0"/>
              </a:spcBef>
              <a:spcAft>
                <a:spcPts val="1200"/>
              </a:spcAft>
              <a:buNone/>
            </a:pPr>
            <a:r>
              <a:rPr lang="en-US" dirty="0"/>
              <a:t>An activity, strategy, or intervention that “demonstrates a statistically significant effect on improving student outcomes or other relevant outcomes” based on evidence.</a:t>
            </a:r>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16</a:t>
            </a:fld>
            <a:endParaRPr lang="en-US" dirty="0">
              <a:solidFill>
                <a:schemeClr val="tx1"/>
              </a:solidFill>
            </a:endParaRPr>
          </a:p>
        </p:txBody>
      </p:sp>
    </p:spTree>
    <p:extLst>
      <p:ext uri="{BB962C8B-B14F-4D97-AF65-F5344CB8AC3E}">
        <p14:creationId xmlns:p14="http://schemas.microsoft.com/office/powerpoint/2010/main" val="3830868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458596"/>
            <a:ext cx="9479666" cy="1253096"/>
          </a:xfrm>
        </p:spPr>
        <p:txBody>
          <a:bodyPr>
            <a:normAutofit fontScale="90000"/>
          </a:bodyPr>
          <a:lstStyle/>
          <a:p>
            <a:r>
              <a:rPr lang="en-US" dirty="0"/>
              <a:t>Resources: Evidence-Based Practices </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656272" y="1956758"/>
            <a:ext cx="9179561" cy="4051007"/>
          </a:xfrm>
        </p:spPr>
        <p:txBody>
          <a:bodyPr/>
          <a:lstStyle/>
          <a:p>
            <a:pPr>
              <a:lnSpc>
                <a:spcPct val="100000"/>
              </a:lnSpc>
              <a:spcBef>
                <a:spcPts val="0"/>
              </a:spcBef>
              <a:spcAft>
                <a:spcPts val="1200"/>
              </a:spcAft>
            </a:pPr>
            <a:r>
              <a:rPr lang="en-US" dirty="0"/>
              <a:t>The National Center on Intensive Intervention at the American Institutes for Research </a:t>
            </a:r>
            <a:r>
              <a:rPr lang="en-US" u="sng" dirty="0">
                <a:hlinkClick r:id="rId3" tooltip="National Center on Intensive Intervention at the American Institutes for Research web page"/>
              </a:rPr>
              <a:t>https://charts.intensiveintervention.org/aintervention</a:t>
            </a:r>
            <a:r>
              <a:rPr lang="en-US" dirty="0"/>
              <a:t> </a:t>
            </a:r>
          </a:p>
          <a:p>
            <a:pPr>
              <a:lnSpc>
                <a:spcPct val="100000"/>
              </a:lnSpc>
              <a:spcBef>
                <a:spcPts val="0"/>
              </a:spcBef>
              <a:spcAft>
                <a:spcPts val="1200"/>
              </a:spcAft>
            </a:pPr>
            <a:r>
              <a:rPr lang="en-US" dirty="0"/>
              <a:t>The United State Department of Education’s What Works Clearinghouse </a:t>
            </a:r>
            <a:r>
              <a:rPr lang="en-US" u="sng" dirty="0">
                <a:hlinkClick r:id="rId4" tooltip="WWC web site "/>
              </a:rPr>
              <a:t>https://ies.ed.gov/ncee/wwc/FWW</a:t>
            </a:r>
            <a:endParaRPr lang="en-US" b="1" dirty="0"/>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17</a:t>
            </a:fld>
            <a:endParaRPr lang="en-US" dirty="0">
              <a:solidFill>
                <a:schemeClr val="tx1"/>
              </a:solidFill>
            </a:endParaRPr>
          </a:p>
        </p:txBody>
      </p:sp>
    </p:spTree>
    <p:extLst>
      <p:ext uri="{BB962C8B-B14F-4D97-AF65-F5344CB8AC3E}">
        <p14:creationId xmlns:p14="http://schemas.microsoft.com/office/powerpoint/2010/main" val="1497229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458596"/>
            <a:ext cx="9479666" cy="1253096"/>
          </a:xfrm>
        </p:spPr>
        <p:txBody>
          <a:bodyPr>
            <a:normAutofit fontScale="90000"/>
          </a:bodyPr>
          <a:lstStyle/>
          <a:p>
            <a:r>
              <a:rPr lang="en-US" dirty="0"/>
              <a:t>Definition: </a:t>
            </a:r>
            <a:br>
              <a:rPr lang="en-US" dirty="0"/>
            </a:br>
            <a:r>
              <a:rPr lang="en-US" dirty="0"/>
              <a:t>Executive Functioning Skills</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656272" y="1956758"/>
            <a:ext cx="9179561" cy="4051007"/>
          </a:xfrm>
        </p:spPr>
        <p:txBody>
          <a:bodyPr/>
          <a:lstStyle/>
          <a:p>
            <a:pPr marL="0" indent="0">
              <a:lnSpc>
                <a:spcPct val="100000"/>
              </a:lnSpc>
              <a:spcBef>
                <a:spcPts val="0"/>
              </a:spcBef>
              <a:spcAft>
                <a:spcPts val="1200"/>
              </a:spcAft>
              <a:buNone/>
            </a:pPr>
            <a:r>
              <a:rPr lang="en-US" b="1" dirty="0"/>
              <a:t>Executive Functioning Skills</a:t>
            </a:r>
          </a:p>
          <a:p>
            <a:pPr marL="0" indent="0">
              <a:lnSpc>
                <a:spcPct val="100000"/>
              </a:lnSpc>
              <a:spcBef>
                <a:spcPts val="0"/>
              </a:spcBef>
              <a:spcAft>
                <a:spcPts val="1200"/>
              </a:spcAft>
              <a:buNone/>
            </a:pPr>
            <a:r>
              <a:rPr lang="en-US" dirty="0"/>
              <a:t>The attention-regulation skills that make it possible to sustain attention, keep goals and information in mind, refrain from responding immediately, resist distraction, tolerate frustration, consider the consequences of different behaviors, reflect on past experiences, and plan for the future.</a:t>
            </a:r>
            <a:endParaRPr lang="en-US" b="1" dirty="0"/>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18</a:t>
            </a:fld>
            <a:endParaRPr lang="en-US" dirty="0">
              <a:solidFill>
                <a:schemeClr val="tx1"/>
              </a:solidFill>
            </a:endParaRPr>
          </a:p>
        </p:txBody>
      </p:sp>
    </p:spTree>
    <p:extLst>
      <p:ext uri="{BB962C8B-B14F-4D97-AF65-F5344CB8AC3E}">
        <p14:creationId xmlns:p14="http://schemas.microsoft.com/office/powerpoint/2010/main" val="3222429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503490"/>
            <a:ext cx="9479666" cy="1253096"/>
          </a:xfrm>
        </p:spPr>
        <p:txBody>
          <a:bodyPr>
            <a:normAutofit fontScale="90000"/>
          </a:bodyPr>
          <a:lstStyle/>
          <a:p>
            <a:r>
              <a:rPr lang="en-US" dirty="0"/>
              <a:t>Executive Functioning Skills and Literacy</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656272" y="1979205"/>
            <a:ext cx="9179561" cy="4051007"/>
          </a:xfrm>
        </p:spPr>
        <p:txBody>
          <a:bodyPr/>
          <a:lstStyle/>
          <a:p>
            <a:pPr marL="0" indent="0">
              <a:lnSpc>
                <a:spcPct val="100000"/>
              </a:lnSpc>
              <a:spcBef>
                <a:spcPts val="0"/>
              </a:spcBef>
              <a:spcAft>
                <a:spcPts val="1200"/>
              </a:spcAft>
              <a:buNone/>
            </a:pPr>
            <a:r>
              <a:rPr lang="en-US" dirty="0"/>
              <a:t>The fostering of executive functioning skills is a critical aspect of student literacy development. </a:t>
            </a:r>
          </a:p>
          <a:p>
            <a:pPr marL="0" indent="0">
              <a:lnSpc>
                <a:spcPct val="100000"/>
              </a:lnSpc>
              <a:spcBef>
                <a:spcPts val="0"/>
              </a:spcBef>
              <a:spcAft>
                <a:spcPts val="1200"/>
              </a:spcAft>
              <a:buNone/>
            </a:pPr>
            <a:r>
              <a:rPr lang="en-US" dirty="0"/>
              <a:t>According to the National Center for Education Research paper, </a:t>
            </a:r>
            <a:r>
              <a:rPr lang="en-US" i="1" dirty="0"/>
              <a:t>Executive Function: Implications for Education</a:t>
            </a:r>
            <a:r>
              <a:rPr lang="en-US" dirty="0"/>
              <a:t>, executive functioning skills are required for reading and oral language comprehension, fluency, and phonemic awareness.</a:t>
            </a:r>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19</a:t>
            </a:fld>
            <a:endParaRPr lang="en-US" dirty="0">
              <a:solidFill>
                <a:schemeClr val="tx1"/>
              </a:solidFill>
            </a:endParaRPr>
          </a:p>
        </p:txBody>
      </p:sp>
    </p:spTree>
    <p:extLst>
      <p:ext uri="{BB962C8B-B14F-4D97-AF65-F5344CB8AC3E}">
        <p14:creationId xmlns:p14="http://schemas.microsoft.com/office/powerpoint/2010/main" val="496355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31627"/>
            <a:ext cx="9479666" cy="1325563"/>
          </a:xfrm>
        </p:spPr>
        <p:txBody>
          <a:bodyPr>
            <a:normAutofit/>
          </a:bodyPr>
          <a:lstStyle/>
          <a:p>
            <a:r>
              <a:rPr lang="en-US" dirty="0"/>
              <a:t>Welcome</a:t>
            </a:r>
          </a:p>
        </p:txBody>
      </p:sp>
      <p:sp>
        <p:nvSpPr>
          <p:cNvPr id="3" name="Content Placeholder 2"/>
          <p:cNvSpPr>
            <a:spLocks noGrp="1"/>
          </p:cNvSpPr>
          <p:nvPr>
            <p:ph idx="1"/>
          </p:nvPr>
        </p:nvSpPr>
        <p:spPr>
          <a:xfrm>
            <a:off x="1354239" y="1901494"/>
            <a:ext cx="9479666" cy="4351338"/>
          </a:xfrm>
        </p:spPr>
        <p:txBody>
          <a:bodyPr/>
          <a:lstStyle/>
          <a:p>
            <a:pPr marL="0" indent="0" algn="ctr">
              <a:lnSpc>
                <a:spcPct val="100000"/>
              </a:lnSpc>
              <a:spcBef>
                <a:spcPts val="0"/>
              </a:spcBef>
              <a:buNone/>
            </a:pPr>
            <a:r>
              <a:rPr lang="en-US" dirty="0"/>
              <a:t>Eve Fabiaschi</a:t>
            </a:r>
          </a:p>
          <a:p>
            <a:pPr marL="0" indent="0" algn="ctr">
              <a:lnSpc>
                <a:spcPct val="100000"/>
              </a:lnSpc>
              <a:spcBef>
                <a:spcPts val="0"/>
              </a:spcBef>
              <a:spcAft>
                <a:spcPts val="2400"/>
              </a:spcAft>
              <a:buNone/>
            </a:pPr>
            <a:r>
              <a:rPr lang="en-US" dirty="0"/>
              <a:t>Education Programs Consultant</a:t>
            </a:r>
          </a:p>
          <a:p>
            <a:pPr marL="0" indent="0" algn="ctr">
              <a:lnSpc>
                <a:spcPct val="100000"/>
              </a:lnSpc>
              <a:spcBef>
                <a:spcPts val="0"/>
              </a:spcBef>
              <a:buNone/>
            </a:pPr>
            <a:r>
              <a:rPr lang="en-US" dirty="0"/>
              <a:t>Jennifer Howerter</a:t>
            </a:r>
          </a:p>
          <a:p>
            <a:pPr marL="0" indent="0" algn="ctr">
              <a:lnSpc>
                <a:spcPct val="100000"/>
              </a:lnSpc>
              <a:spcBef>
                <a:spcPts val="0"/>
              </a:spcBef>
              <a:spcAft>
                <a:spcPts val="2400"/>
              </a:spcAft>
              <a:buNone/>
            </a:pPr>
            <a:r>
              <a:rPr lang="en-US" dirty="0"/>
              <a:t>Education Programs Consultant</a:t>
            </a:r>
          </a:p>
          <a:p>
            <a:pPr marL="0" indent="0" algn="ctr">
              <a:lnSpc>
                <a:spcPct val="100000"/>
              </a:lnSpc>
              <a:spcBef>
                <a:spcPts val="0"/>
              </a:spcBef>
              <a:buNone/>
            </a:pPr>
            <a:r>
              <a:rPr lang="en-US" dirty="0">
                <a:cs typeface="Arial" panose="020B0604020202020204" pitchFamily="34" charset="0"/>
              </a:rPr>
              <a:t>Professional Learning Innovations Office</a:t>
            </a:r>
          </a:p>
          <a:p>
            <a:pPr marL="0" indent="0" algn="ctr">
              <a:lnSpc>
                <a:spcPct val="100000"/>
              </a:lnSpc>
              <a:spcBef>
                <a:spcPts val="0"/>
              </a:spcBef>
              <a:buNone/>
            </a:pPr>
            <a:r>
              <a:rPr lang="en-US" dirty="0"/>
              <a:t>Educator Excellence and Equity Division </a:t>
            </a:r>
          </a:p>
          <a:p>
            <a:pPr marL="0" indent="0" algn="ctr">
              <a:lnSpc>
                <a:spcPct val="100000"/>
              </a:lnSpc>
              <a:spcBef>
                <a:spcPts val="0"/>
              </a:spcBef>
              <a:buNone/>
            </a:pPr>
            <a:r>
              <a:rPr lang="en-US" dirty="0"/>
              <a:t>California Department of Education (CDE)</a:t>
            </a:r>
          </a:p>
        </p:txBody>
      </p:sp>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a:t>
            </a:fld>
            <a:endParaRPr lang="en-US" dirty="0">
              <a:solidFill>
                <a:schemeClr val="tx1"/>
              </a:solidFill>
            </a:endParaRPr>
          </a:p>
        </p:txBody>
      </p:sp>
    </p:spTree>
    <p:extLst>
      <p:ext uri="{BB962C8B-B14F-4D97-AF65-F5344CB8AC3E}">
        <p14:creationId xmlns:p14="http://schemas.microsoft.com/office/powerpoint/2010/main" val="1145799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576263"/>
            <a:ext cx="10515600" cy="2852737"/>
          </a:xfrm>
        </p:spPr>
        <p:txBody>
          <a:bodyPr>
            <a:normAutofit/>
          </a:bodyPr>
          <a:lstStyle/>
          <a:p>
            <a:r>
              <a:rPr lang="en-US" sz="5400" dirty="0"/>
              <a:t>Alignment</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20</a:t>
            </a:fld>
            <a:endParaRPr lang="en-US" dirty="0">
              <a:solidFill>
                <a:schemeClr val="tx1"/>
              </a:solidFill>
            </a:endParaRPr>
          </a:p>
        </p:txBody>
      </p:sp>
    </p:spTree>
    <p:extLst>
      <p:ext uri="{BB962C8B-B14F-4D97-AF65-F5344CB8AC3E}">
        <p14:creationId xmlns:p14="http://schemas.microsoft.com/office/powerpoint/2010/main" val="3828370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C3BBA-009A-4F57-8B13-569B15BD5909}"/>
              </a:ext>
            </a:extLst>
          </p:cNvPr>
          <p:cNvSpPr>
            <a:spLocks noGrp="1"/>
          </p:cNvSpPr>
          <p:nvPr>
            <p:ph type="title"/>
          </p:nvPr>
        </p:nvSpPr>
        <p:spPr>
          <a:xfrm>
            <a:off x="1354239" y="434138"/>
            <a:ext cx="9479666" cy="946428"/>
          </a:xfrm>
        </p:spPr>
        <p:txBody>
          <a:bodyPr>
            <a:normAutofit/>
          </a:bodyPr>
          <a:lstStyle/>
          <a:p>
            <a:r>
              <a:rPr lang="en-US" dirty="0"/>
              <a:t>Alignment to State Initiatives</a:t>
            </a:r>
          </a:p>
        </p:txBody>
      </p:sp>
      <p:sp>
        <p:nvSpPr>
          <p:cNvPr id="3" name="Content Placeholder 2">
            <a:extLst>
              <a:ext uri="{FF2B5EF4-FFF2-40B4-BE49-F238E27FC236}">
                <a16:creationId xmlns:a16="http://schemas.microsoft.com/office/drawing/2014/main" id="{757B99E8-6F40-4D72-9405-71DD26C2585C}"/>
              </a:ext>
            </a:extLst>
          </p:cNvPr>
          <p:cNvSpPr>
            <a:spLocks noGrp="1"/>
          </p:cNvSpPr>
          <p:nvPr>
            <p:ph idx="1"/>
          </p:nvPr>
        </p:nvSpPr>
        <p:spPr>
          <a:xfrm>
            <a:off x="1235947" y="1524000"/>
            <a:ext cx="9827288" cy="5077767"/>
          </a:xfrm>
        </p:spPr>
        <p:txBody>
          <a:bodyPr vert="horz" lIns="91440" tIns="45720" rIns="91440" bIns="45720" rtlCol="0" anchor="t">
            <a:noAutofit/>
          </a:bodyPr>
          <a:lstStyle/>
          <a:p>
            <a:pPr marL="288925" indent="0">
              <a:lnSpc>
                <a:spcPct val="100000"/>
              </a:lnSpc>
              <a:spcBef>
                <a:spcPts val="0"/>
              </a:spcBef>
              <a:spcAft>
                <a:spcPts val="1200"/>
              </a:spcAft>
              <a:buNone/>
            </a:pPr>
            <a:r>
              <a:rPr lang="en-US" dirty="0"/>
              <a:t>The work of the RII grant program will align with:</a:t>
            </a:r>
          </a:p>
          <a:p>
            <a:pPr marL="1089025" lvl="1" indent="-342900">
              <a:lnSpc>
                <a:spcPct val="100000"/>
              </a:lnSpc>
              <a:spcBef>
                <a:spcPts val="0"/>
              </a:spcBef>
              <a:spcAft>
                <a:spcPts val="600"/>
              </a:spcAft>
              <a:buFont typeface="Arial" panose="020B0604020202020204" pitchFamily="34" charset="0"/>
              <a:buChar char="•"/>
            </a:pPr>
            <a:r>
              <a:rPr lang="en-US" sz="2800" dirty="0"/>
              <a:t>The Statewide </a:t>
            </a:r>
            <a:r>
              <a:rPr lang="en-US" sz="2800" dirty="0" err="1"/>
              <a:t>SoS</a:t>
            </a:r>
            <a:endParaRPr lang="en-US" sz="2800" dirty="0"/>
          </a:p>
          <a:p>
            <a:pPr marL="1089025" lvl="1" indent="-342900">
              <a:lnSpc>
                <a:spcPct val="100000"/>
              </a:lnSpc>
              <a:spcBef>
                <a:spcPts val="0"/>
              </a:spcBef>
              <a:spcAft>
                <a:spcPts val="600"/>
              </a:spcAft>
              <a:buFont typeface="Arial" panose="020B0604020202020204" pitchFamily="34" charset="0"/>
              <a:buChar char="•"/>
            </a:pPr>
            <a:r>
              <a:rPr lang="en-US" sz="2800" dirty="0"/>
              <a:t>The California Comprehensive State Literacy Plan (SLP)</a:t>
            </a:r>
          </a:p>
          <a:p>
            <a:pPr marL="1089025" lvl="1" indent="-342900">
              <a:lnSpc>
                <a:spcPct val="100000"/>
              </a:lnSpc>
              <a:spcBef>
                <a:spcPts val="0"/>
              </a:spcBef>
              <a:spcAft>
                <a:spcPts val="600"/>
              </a:spcAft>
              <a:buFont typeface="Arial" panose="020B0604020202020204" pitchFamily="34" charset="0"/>
              <a:buChar char="•"/>
            </a:pPr>
            <a:r>
              <a:rPr lang="en-US" sz="2800" dirty="0"/>
              <a:t>Multi-Tiered Systems of Support (MTSS)</a:t>
            </a:r>
          </a:p>
          <a:p>
            <a:pPr marL="1089025" lvl="1" indent="-342900">
              <a:lnSpc>
                <a:spcPct val="100000"/>
              </a:lnSpc>
              <a:spcBef>
                <a:spcPts val="0"/>
              </a:spcBef>
              <a:spcAft>
                <a:spcPts val="600"/>
              </a:spcAft>
              <a:buFont typeface="Arial" panose="020B0604020202020204" pitchFamily="34" charset="0"/>
              <a:buChar char="•"/>
            </a:pPr>
            <a:r>
              <a:rPr lang="en-US" sz="2800" dirty="0"/>
              <a:t>The English Language Arts (ELA) / English Language Development (ELD) Framework</a:t>
            </a:r>
          </a:p>
          <a:p>
            <a:pPr marL="1089025" lvl="1" indent="-342900">
              <a:lnSpc>
                <a:spcPct val="100000"/>
              </a:lnSpc>
              <a:spcBef>
                <a:spcPts val="0"/>
              </a:spcBef>
              <a:spcAft>
                <a:spcPts val="600"/>
              </a:spcAft>
              <a:buFont typeface="Arial" panose="020B0604020202020204" pitchFamily="34" charset="0"/>
              <a:buChar char="•"/>
            </a:pPr>
            <a:r>
              <a:rPr lang="en-US" sz="2800" dirty="0"/>
              <a:t>The Quality Professional Learning Standards (QPLS)</a:t>
            </a:r>
          </a:p>
          <a:p>
            <a:pPr marL="1089025" lvl="1" indent="-342900">
              <a:lnSpc>
                <a:spcPct val="100000"/>
              </a:lnSpc>
              <a:spcBef>
                <a:spcPts val="0"/>
              </a:spcBef>
              <a:spcAft>
                <a:spcPts val="600"/>
              </a:spcAft>
              <a:buFont typeface="Arial" panose="020B0604020202020204" pitchFamily="34" charset="0"/>
              <a:buChar char="•"/>
            </a:pPr>
            <a:r>
              <a:rPr lang="en-US" sz="2800" dirty="0"/>
              <a:t>Statewide Literacy Initiatives</a:t>
            </a:r>
          </a:p>
          <a:p>
            <a:pPr marL="0" indent="0">
              <a:buNone/>
            </a:pPr>
            <a:endParaRPr lang="en-US" dirty="0"/>
          </a:p>
        </p:txBody>
      </p:sp>
      <p:sp>
        <p:nvSpPr>
          <p:cNvPr id="4" name="Slide Number Placeholder 3">
            <a:extLst>
              <a:ext uri="{FF2B5EF4-FFF2-40B4-BE49-F238E27FC236}">
                <a16:creationId xmlns:a16="http://schemas.microsoft.com/office/drawing/2014/main" id="{2B8E9835-BC9A-4D6A-98B2-F9DB17D25B75}"/>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21</a:t>
            </a:fld>
            <a:endParaRPr lang="en-US" dirty="0">
              <a:solidFill>
                <a:schemeClr val="tx1"/>
              </a:solidFill>
            </a:endParaRPr>
          </a:p>
        </p:txBody>
      </p:sp>
    </p:spTree>
    <p:extLst>
      <p:ext uri="{BB962C8B-B14F-4D97-AF65-F5344CB8AC3E}">
        <p14:creationId xmlns:p14="http://schemas.microsoft.com/office/powerpoint/2010/main" val="3550032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C3BBA-009A-4F57-8B13-569B15BD5909}"/>
              </a:ext>
            </a:extLst>
          </p:cNvPr>
          <p:cNvSpPr>
            <a:spLocks noGrp="1"/>
          </p:cNvSpPr>
          <p:nvPr>
            <p:ph type="title"/>
          </p:nvPr>
        </p:nvSpPr>
        <p:spPr>
          <a:xfrm>
            <a:off x="1354239" y="468643"/>
            <a:ext cx="9479666" cy="764933"/>
          </a:xfrm>
        </p:spPr>
        <p:txBody>
          <a:bodyPr>
            <a:normAutofit/>
          </a:bodyPr>
          <a:lstStyle/>
          <a:p>
            <a:r>
              <a:rPr lang="en-US" dirty="0"/>
              <a:t>Statewide System of Support (1)</a:t>
            </a:r>
          </a:p>
        </p:txBody>
      </p:sp>
      <p:sp>
        <p:nvSpPr>
          <p:cNvPr id="3" name="Content Placeholder 2">
            <a:extLst>
              <a:ext uri="{FF2B5EF4-FFF2-40B4-BE49-F238E27FC236}">
                <a16:creationId xmlns:a16="http://schemas.microsoft.com/office/drawing/2014/main" id="{757B99E8-6F40-4D72-9405-71DD26C2585C}"/>
              </a:ext>
            </a:extLst>
          </p:cNvPr>
          <p:cNvSpPr>
            <a:spLocks noGrp="1"/>
          </p:cNvSpPr>
          <p:nvPr>
            <p:ph idx="1"/>
          </p:nvPr>
        </p:nvSpPr>
        <p:spPr>
          <a:xfrm>
            <a:off x="1354239" y="1567543"/>
            <a:ext cx="9714814" cy="4420881"/>
          </a:xfrm>
        </p:spPr>
        <p:txBody>
          <a:bodyPr vert="horz" lIns="91440" tIns="45720" rIns="91440" bIns="45720" rtlCol="0" anchor="t">
            <a:noAutofit/>
          </a:bodyPr>
          <a:lstStyle/>
          <a:p>
            <a:pPr marL="0" lvl="0" indent="0">
              <a:lnSpc>
                <a:spcPct val="100000"/>
              </a:lnSpc>
              <a:spcBef>
                <a:spcPts val="0"/>
              </a:spcBef>
              <a:spcAft>
                <a:spcPts val="1200"/>
              </a:spcAft>
              <a:buNone/>
              <a:defRPr/>
            </a:pPr>
            <a:r>
              <a:rPr lang="en-US" dirty="0"/>
              <a:t>The work of the RII grant program will align with and contribute resources to California’s Statewide </a:t>
            </a:r>
            <a:r>
              <a:rPr lang="en-US" dirty="0" err="1"/>
              <a:t>SoS</a:t>
            </a:r>
            <a:r>
              <a:rPr lang="en-US" dirty="0"/>
              <a:t>. </a:t>
            </a:r>
            <a:endParaRPr lang="en-US" i="1" dirty="0">
              <a:cs typeface="Arial" panose="020B0604020202020204" pitchFamily="34" charset="0"/>
            </a:endParaRPr>
          </a:p>
          <a:p>
            <a:pPr marL="0" indent="0">
              <a:lnSpc>
                <a:spcPct val="100000"/>
              </a:lnSpc>
              <a:spcBef>
                <a:spcPts val="0"/>
              </a:spcBef>
              <a:spcAft>
                <a:spcPts val="1200"/>
              </a:spcAft>
              <a:buNone/>
            </a:pPr>
            <a:r>
              <a:rPr lang="en-US" dirty="0"/>
              <a:t>The Statewide </a:t>
            </a:r>
            <a:r>
              <a:rPr lang="en-US" dirty="0" err="1"/>
              <a:t>SoS</a:t>
            </a:r>
            <a:r>
              <a:rPr lang="en-US" dirty="0"/>
              <a:t> brings together California’s improvement networks and resources to assist LEAs in meeting the state’s priorities and is made up of numerous support providers. </a:t>
            </a:r>
          </a:p>
          <a:p>
            <a:pPr marL="0" indent="0">
              <a:lnSpc>
                <a:spcPct val="100000"/>
              </a:lnSpc>
              <a:spcBef>
                <a:spcPts val="0"/>
              </a:spcBef>
              <a:spcAft>
                <a:spcPts val="1200"/>
              </a:spcAft>
              <a:buNone/>
            </a:pPr>
            <a:r>
              <a:rPr lang="en-US" dirty="0"/>
              <a:t>The Statewide </a:t>
            </a:r>
            <a:r>
              <a:rPr lang="en-US" dirty="0" err="1"/>
              <a:t>SoS</a:t>
            </a:r>
            <a:r>
              <a:rPr lang="en-US" dirty="0"/>
              <a:t> is designed to build local capacity and assist LEAs in identifying and addressing inequities, as part of the continuous improvement process. </a:t>
            </a:r>
          </a:p>
        </p:txBody>
      </p:sp>
      <p:sp>
        <p:nvSpPr>
          <p:cNvPr id="4" name="Slide Number Placeholder 3">
            <a:extLst>
              <a:ext uri="{FF2B5EF4-FFF2-40B4-BE49-F238E27FC236}">
                <a16:creationId xmlns:a16="http://schemas.microsoft.com/office/drawing/2014/main" id="{2B8E9835-BC9A-4D6A-98B2-F9DB17D25B75}"/>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22</a:t>
            </a:fld>
            <a:endParaRPr lang="en-US" dirty="0">
              <a:solidFill>
                <a:schemeClr val="tx1"/>
              </a:solidFill>
            </a:endParaRPr>
          </a:p>
        </p:txBody>
      </p:sp>
    </p:spTree>
    <p:extLst>
      <p:ext uri="{BB962C8B-B14F-4D97-AF65-F5344CB8AC3E}">
        <p14:creationId xmlns:p14="http://schemas.microsoft.com/office/powerpoint/2010/main" val="247605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7303-FE79-4C31-A6BA-C0C5BD5EF596}"/>
              </a:ext>
            </a:extLst>
          </p:cNvPr>
          <p:cNvSpPr>
            <a:spLocks noGrp="1"/>
          </p:cNvSpPr>
          <p:nvPr>
            <p:ph type="title"/>
          </p:nvPr>
        </p:nvSpPr>
        <p:spPr>
          <a:xfrm>
            <a:off x="1004328" y="434137"/>
            <a:ext cx="9937991" cy="1127345"/>
          </a:xfrm>
        </p:spPr>
        <p:txBody>
          <a:bodyPr>
            <a:normAutofit/>
          </a:bodyPr>
          <a:lstStyle/>
          <a:p>
            <a:r>
              <a:rPr lang="en-US" dirty="0"/>
              <a:t>Statewide System of Support (2) </a:t>
            </a:r>
          </a:p>
        </p:txBody>
      </p:sp>
      <p:sp>
        <p:nvSpPr>
          <p:cNvPr id="3" name="Content Placeholder 2">
            <a:extLst>
              <a:ext uri="{FF2B5EF4-FFF2-40B4-BE49-F238E27FC236}">
                <a16:creationId xmlns:a16="http://schemas.microsoft.com/office/drawing/2014/main" id="{578F1CF6-64DB-497E-90DA-08ADF91CA971}"/>
              </a:ext>
            </a:extLst>
          </p:cNvPr>
          <p:cNvSpPr>
            <a:spLocks noGrp="1"/>
          </p:cNvSpPr>
          <p:nvPr>
            <p:ph idx="1"/>
          </p:nvPr>
        </p:nvSpPr>
        <p:spPr>
          <a:xfrm>
            <a:off x="1061034" y="1561482"/>
            <a:ext cx="10126638" cy="4862381"/>
          </a:xfrm>
        </p:spPr>
        <p:txBody>
          <a:bodyPr/>
          <a:lstStyle/>
          <a:p>
            <a:pPr marL="0" indent="0">
              <a:lnSpc>
                <a:spcPct val="100000"/>
              </a:lnSpc>
              <a:spcBef>
                <a:spcPts val="0"/>
              </a:spcBef>
              <a:spcAft>
                <a:spcPts val="1200"/>
              </a:spcAft>
              <a:buNone/>
            </a:pPr>
            <a:r>
              <a:rPr lang="en-US" dirty="0">
                <a:cs typeface="Arial" panose="020B0604020202020204" pitchFamily="34" charset="0"/>
              </a:rPr>
              <a:t>The purpose of California’s Statewide </a:t>
            </a:r>
            <a:r>
              <a:rPr lang="en-US" dirty="0" err="1">
                <a:cs typeface="Arial" panose="020B0604020202020204" pitchFamily="34" charset="0"/>
              </a:rPr>
              <a:t>SoS</a:t>
            </a:r>
            <a:r>
              <a:rPr lang="en-US" dirty="0">
                <a:cs typeface="Arial" panose="020B0604020202020204" pitchFamily="34" charset="0"/>
              </a:rPr>
              <a:t> is articulated to build the capacity of LEAs in each of the following areas:</a:t>
            </a:r>
          </a:p>
          <a:p>
            <a:pPr marL="508000" indent="-276225">
              <a:lnSpc>
                <a:spcPct val="100000"/>
              </a:lnSpc>
              <a:spcBef>
                <a:spcPts val="0"/>
              </a:spcBef>
              <a:spcAft>
                <a:spcPts val="1200"/>
              </a:spcAft>
            </a:pPr>
            <a:r>
              <a:rPr lang="en-US" dirty="0"/>
              <a:t>Support the continuous improvement of student performance in the state priority areas</a:t>
            </a:r>
          </a:p>
          <a:p>
            <a:pPr marL="508000" indent="-276225">
              <a:lnSpc>
                <a:spcPct val="100000"/>
              </a:lnSpc>
              <a:spcBef>
                <a:spcPts val="0"/>
              </a:spcBef>
              <a:spcAft>
                <a:spcPts val="1200"/>
              </a:spcAft>
            </a:pPr>
            <a:r>
              <a:rPr lang="en-US" dirty="0"/>
              <a:t>Address the gaps in achievement between student groups</a:t>
            </a:r>
          </a:p>
          <a:p>
            <a:pPr marL="508000" indent="-276225">
              <a:lnSpc>
                <a:spcPct val="100000"/>
              </a:lnSpc>
              <a:spcBef>
                <a:spcPts val="0"/>
              </a:spcBef>
              <a:spcAft>
                <a:spcPts val="1200"/>
              </a:spcAft>
            </a:pPr>
            <a:r>
              <a:rPr lang="en-US" dirty="0"/>
              <a:t>Improve outreach and collaboration</a:t>
            </a:r>
          </a:p>
        </p:txBody>
      </p:sp>
      <p:sp>
        <p:nvSpPr>
          <p:cNvPr id="4" name="Slide Number Placeholder 3">
            <a:extLst>
              <a:ext uri="{FF2B5EF4-FFF2-40B4-BE49-F238E27FC236}">
                <a16:creationId xmlns:a16="http://schemas.microsoft.com/office/drawing/2014/main" id="{D1FBDC62-6A51-4B96-84F5-1277D3A4FC0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23</a:t>
            </a:fld>
            <a:endParaRPr lang="en-US">
              <a:solidFill>
                <a:schemeClr val="tx1"/>
              </a:solidFill>
            </a:endParaRPr>
          </a:p>
        </p:txBody>
      </p:sp>
    </p:spTree>
    <p:extLst>
      <p:ext uri="{BB962C8B-B14F-4D97-AF65-F5344CB8AC3E}">
        <p14:creationId xmlns:p14="http://schemas.microsoft.com/office/powerpoint/2010/main" val="4149102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47303-FE79-4C31-A6BA-C0C5BD5EF596}"/>
              </a:ext>
            </a:extLst>
          </p:cNvPr>
          <p:cNvSpPr>
            <a:spLocks noGrp="1"/>
          </p:cNvSpPr>
          <p:nvPr>
            <p:ph type="title"/>
          </p:nvPr>
        </p:nvSpPr>
        <p:spPr>
          <a:xfrm>
            <a:off x="1004328" y="434137"/>
            <a:ext cx="9937991" cy="886663"/>
          </a:xfrm>
        </p:spPr>
        <p:txBody>
          <a:bodyPr>
            <a:normAutofit/>
          </a:bodyPr>
          <a:lstStyle/>
          <a:p>
            <a:r>
              <a:rPr lang="en-US" dirty="0"/>
              <a:t>Statewide System of Support (3)</a:t>
            </a:r>
          </a:p>
        </p:txBody>
      </p:sp>
      <p:sp>
        <p:nvSpPr>
          <p:cNvPr id="3" name="Content Placeholder 2">
            <a:extLst>
              <a:ext uri="{FF2B5EF4-FFF2-40B4-BE49-F238E27FC236}">
                <a16:creationId xmlns:a16="http://schemas.microsoft.com/office/drawing/2014/main" id="{578F1CF6-64DB-497E-90DA-08ADF91CA971}"/>
              </a:ext>
            </a:extLst>
          </p:cNvPr>
          <p:cNvSpPr>
            <a:spLocks noGrp="1"/>
          </p:cNvSpPr>
          <p:nvPr>
            <p:ph idx="1"/>
          </p:nvPr>
        </p:nvSpPr>
        <p:spPr>
          <a:xfrm>
            <a:off x="1045719" y="1459399"/>
            <a:ext cx="10100562" cy="4139924"/>
          </a:xfrm>
        </p:spPr>
        <p:txBody>
          <a:bodyPr/>
          <a:lstStyle/>
          <a:p>
            <a:pPr marL="0" indent="0">
              <a:lnSpc>
                <a:spcPct val="100000"/>
              </a:lnSpc>
              <a:spcBef>
                <a:spcPts val="0"/>
              </a:spcBef>
              <a:spcAft>
                <a:spcPts val="1200"/>
              </a:spcAft>
              <a:buNone/>
            </a:pPr>
            <a:r>
              <a:rPr lang="en-US" dirty="0">
                <a:cs typeface="Arial" panose="020B0604020202020204" pitchFamily="34" charset="0"/>
              </a:rPr>
              <a:t>The </a:t>
            </a:r>
            <a:r>
              <a:rPr lang="en-US" dirty="0" err="1">
                <a:cs typeface="Arial" panose="020B0604020202020204" pitchFamily="34" charset="0"/>
              </a:rPr>
              <a:t>SoS</a:t>
            </a:r>
            <a:r>
              <a:rPr lang="en-US" dirty="0">
                <a:cs typeface="Arial" panose="020B0604020202020204" pitchFamily="34" charset="0"/>
              </a:rPr>
              <a:t> focuses on collaboration with interested parties to ensure that goals, actions, and services described in school district and COE local control and accountability plans reflect the needs of students and the community, especially for historically underrepresented or low-achieving student groups.</a:t>
            </a:r>
          </a:p>
        </p:txBody>
      </p:sp>
      <p:sp>
        <p:nvSpPr>
          <p:cNvPr id="4" name="Slide Number Placeholder 3">
            <a:extLst>
              <a:ext uri="{FF2B5EF4-FFF2-40B4-BE49-F238E27FC236}">
                <a16:creationId xmlns:a16="http://schemas.microsoft.com/office/drawing/2014/main" id="{D1FBDC62-6A51-4B96-84F5-1277D3A4FC0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24</a:t>
            </a:fld>
            <a:endParaRPr lang="en-US">
              <a:solidFill>
                <a:schemeClr val="tx1"/>
              </a:solidFill>
            </a:endParaRPr>
          </a:p>
        </p:txBody>
      </p:sp>
    </p:spTree>
    <p:extLst>
      <p:ext uri="{BB962C8B-B14F-4D97-AF65-F5344CB8AC3E}">
        <p14:creationId xmlns:p14="http://schemas.microsoft.com/office/powerpoint/2010/main" val="2781466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365126"/>
            <a:ext cx="9479666" cy="1617916"/>
          </a:xfrm>
        </p:spPr>
        <p:txBody>
          <a:bodyPr>
            <a:normAutofit/>
          </a:bodyPr>
          <a:lstStyle/>
          <a:p>
            <a:r>
              <a:rPr lang="en-US" dirty="0"/>
              <a:t>California Comprehensive State Literacy Plan (1)</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354239" y="2171700"/>
            <a:ext cx="9649787" cy="4413031"/>
          </a:xfrm>
        </p:spPr>
        <p:txBody>
          <a:bodyPr vert="horz" lIns="91440" tIns="45720" rIns="91440" bIns="45720" rtlCol="0" anchor="t">
            <a:noAutofit/>
          </a:bodyPr>
          <a:lstStyle/>
          <a:p>
            <a:pPr marL="0" indent="0">
              <a:lnSpc>
                <a:spcPct val="100000"/>
              </a:lnSpc>
              <a:spcBef>
                <a:spcPts val="0"/>
              </a:spcBef>
              <a:spcAft>
                <a:spcPts val="1200"/>
              </a:spcAft>
              <a:buNone/>
            </a:pPr>
            <a:r>
              <a:rPr lang="en-US" dirty="0"/>
              <a:t>The California Comprehensive SLP, which was adopted by the State Board of Education (SBE) in March 2021, serves as a primary resource document for the grantee. </a:t>
            </a:r>
          </a:p>
          <a:p>
            <a:pPr marL="0" indent="0">
              <a:lnSpc>
                <a:spcPct val="100000"/>
              </a:lnSpc>
              <a:spcBef>
                <a:spcPts val="0"/>
              </a:spcBef>
              <a:spcAft>
                <a:spcPts val="1200"/>
              </a:spcAft>
              <a:buNone/>
            </a:pPr>
            <a:r>
              <a:rPr lang="en-US" dirty="0"/>
              <a:t>The SLP is a foundational document designed to align and integrate state literacy initiatives, content standards, and guidance documents to build local capacity to effectively address student literacy needs. </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25</a:t>
            </a:fld>
            <a:endParaRPr lang="en-US" dirty="0">
              <a:solidFill>
                <a:schemeClr val="tx1"/>
              </a:solidFill>
            </a:endParaRPr>
          </a:p>
        </p:txBody>
      </p:sp>
    </p:spTree>
    <p:extLst>
      <p:ext uri="{BB962C8B-B14F-4D97-AF65-F5344CB8AC3E}">
        <p14:creationId xmlns:p14="http://schemas.microsoft.com/office/powerpoint/2010/main" val="91877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240043"/>
            <a:ext cx="9479666" cy="1356199"/>
          </a:xfrm>
        </p:spPr>
        <p:txBody>
          <a:bodyPr>
            <a:normAutofit/>
          </a:bodyPr>
          <a:lstStyle/>
          <a:p>
            <a:r>
              <a:rPr lang="en-US" dirty="0"/>
              <a:t>California Comprehensive State Literacy Plan (2)</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354239" y="1857959"/>
            <a:ext cx="9649787" cy="4498281"/>
          </a:xfrm>
        </p:spPr>
        <p:txBody>
          <a:bodyPr vert="horz" lIns="91440" tIns="45720" rIns="91440" bIns="45720" rtlCol="0" anchor="t">
            <a:noAutofit/>
          </a:bodyPr>
          <a:lstStyle/>
          <a:p>
            <a:pPr marL="0" indent="0">
              <a:lnSpc>
                <a:spcPct val="100000"/>
              </a:lnSpc>
              <a:spcBef>
                <a:spcPts val="0"/>
              </a:spcBef>
              <a:spcAft>
                <a:spcPts val="1200"/>
              </a:spcAft>
              <a:buNone/>
            </a:pPr>
            <a:r>
              <a:rPr lang="en-US" dirty="0"/>
              <a:t>The SLP provides a Comprehensive and Integrated Literacy Model designed to set the direction for literacy programs statewide.</a:t>
            </a:r>
          </a:p>
          <a:p>
            <a:pPr marL="0" indent="0">
              <a:lnSpc>
                <a:spcPct val="100000"/>
              </a:lnSpc>
              <a:spcBef>
                <a:spcPts val="0"/>
              </a:spcBef>
              <a:spcAft>
                <a:spcPts val="1200"/>
              </a:spcAft>
              <a:buNone/>
            </a:pPr>
            <a:r>
              <a:rPr lang="en-US" dirty="0"/>
              <a:t>This inclusive and equitable system of supports for all students requires: </a:t>
            </a:r>
          </a:p>
          <a:p>
            <a:pPr marL="519113" indent="-342900">
              <a:lnSpc>
                <a:spcPct val="100000"/>
              </a:lnSpc>
              <a:spcBef>
                <a:spcPts val="0"/>
              </a:spcBef>
            </a:pPr>
            <a:r>
              <a:rPr lang="en-US" dirty="0"/>
              <a:t>a focus on family and community engagement;</a:t>
            </a:r>
          </a:p>
          <a:p>
            <a:pPr marL="519113" indent="-342900">
              <a:lnSpc>
                <a:spcPct val="100000"/>
              </a:lnSpc>
              <a:spcBef>
                <a:spcPts val="0"/>
              </a:spcBef>
            </a:pPr>
            <a:r>
              <a:rPr lang="en-US" dirty="0"/>
              <a:t>celebration of diversity and an asset-based approach;</a:t>
            </a:r>
          </a:p>
          <a:p>
            <a:pPr marL="519113" indent="-342900">
              <a:lnSpc>
                <a:spcPct val="100000"/>
              </a:lnSpc>
              <a:spcBef>
                <a:spcPts val="0"/>
              </a:spcBef>
            </a:pPr>
            <a:r>
              <a:rPr lang="en-US" dirty="0"/>
              <a:t>attention to whole child needs; and</a:t>
            </a:r>
          </a:p>
          <a:p>
            <a:pPr marL="519113" indent="-342900">
              <a:lnSpc>
                <a:spcPct val="100000"/>
              </a:lnSpc>
              <a:spcBef>
                <a:spcPts val="0"/>
              </a:spcBef>
            </a:pPr>
            <a:r>
              <a:rPr lang="en-US" dirty="0"/>
              <a:t>well-prepared and supported teachers and leaders. </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26</a:t>
            </a:fld>
            <a:endParaRPr lang="en-US" dirty="0">
              <a:solidFill>
                <a:schemeClr val="tx1"/>
              </a:solidFill>
            </a:endParaRPr>
          </a:p>
        </p:txBody>
      </p:sp>
    </p:spTree>
    <p:extLst>
      <p:ext uri="{BB962C8B-B14F-4D97-AF65-F5344CB8AC3E}">
        <p14:creationId xmlns:p14="http://schemas.microsoft.com/office/powerpoint/2010/main" val="1069668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365126"/>
            <a:ext cx="9479666" cy="1617916"/>
          </a:xfrm>
        </p:spPr>
        <p:txBody>
          <a:bodyPr>
            <a:normAutofit/>
          </a:bodyPr>
          <a:lstStyle/>
          <a:p>
            <a:r>
              <a:rPr lang="en-US" dirty="0"/>
              <a:t>Multi-Tiered Systems of Support (1)</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354239" y="1632857"/>
            <a:ext cx="9649787" cy="4601689"/>
          </a:xfrm>
        </p:spPr>
        <p:txBody>
          <a:bodyPr vert="horz" lIns="91440" tIns="45720" rIns="91440" bIns="45720" rtlCol="0" anchor="t">
            <a:noAutofit/>
          </a:bodyPr>
          <a:lstStyle/>
          <a:p>
            <a:pPr marL="0" indent="0">
              <a:lnSpc>
                <a:spcPct val="100000"/>
              </a:lnSpc>
              <a:spcBef>
                <a:spcPts val="0"/>
              </a:spcBef>
              <a:spcAft>
                <a:spcPts val="1200"/>
              </a:spcAft>
              <a:buNone/>
            </a:pPr>
            <a:r>
              <a:rPr lang="en-US" dirty="0"/>
              <a:t>MTSS is an integrated, comprehensive framework that focuses on the California Common Core State Standards (CCSS), core instruction, differentiated learning, student-centered learning, individualized student needs, and the alignment of systems necessary for all students’ academic, behavioral, and social success.</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27</a:t>
            </a:fld>
            <a:endParaRPr lang="en-US" dirty="0">
              <a:solidFill>
                <a:schemeClr val="tx1"/>
              </a:solidFill>
            </a:endParaRPr>
          </a:p>
        </p:txBody>
      </p:sp>
    </p:spTree>
    <p:extLst>
      <p:ext uri="{BB962C8B-B14F-4D97-AF65-F5344CB8AC3E}">
        <p14:creationId xmlns:p14="http://schemas.microsoft.com/office/powerpoint/2010/main" val="3469618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365125"/>
            <a:ext cx="9479666" cy="675369"/>
          </a:xfrm>
        </p:spPr>
        <p:txBody>
          <a:bodyPr>
            <a:normAutofit fontScale="90000"/>
          </a:bodyPr>
          <a:lstStyle/>
          <a:p>
            <a:r>
              <a:rPr lang="en-US" dirty="0"/>
              <a:t>Multi-Tiered Systems of Support (2)</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069675" y="1427980"/>
            <a:ext cx="10284125" cy="4824852"/>
          </a:xfrm>
        </p:spPr>
        <p:txBody>
          <a:bodyPr vert="horz" lIns="91440" tIns="45720" rIns="91440" bIns="45720" rtlCol="0" anchor="t">
            <a:noAutofit/>
          </a:bodyPr>
          <a:lstStyle/>
          <a:p>
            <a:pPr marL="0" indent="0">
              <a:lnSpc>
                <a:spcPct val="100000"/>
              </a:lnSpc>
              <a:spcBef>
                <a:spcPts val="0"/>
              </a:spcBef>
              <a:spcAft>
                <a:spcPts val="1200"/>
              </a:spcAft>
              <a:buNone/>
            </a:pPr>
            <a:r>
              <a:rPr lang="en-US" dirty="0"/>
              <a:t>Professional learning through the RII grant program should be aligned to the following CDE resources that support literacy in strong MTSS first instruction (Tier 1):</a:t>
            </a:r>
          </a:p>
          <a:p>
            <a:pPr lvl="1">
              <a:lnSpc>
                <a:spcPct val="100000"/>
              </a:lnSpc>
              <a:spcBef>
                <a:spcPts val="0"/>
              </a:spcBef>
              <a:spcAft>
                <a:spcPts val="1200"/>
              </a:spcAft>
              <a:buFont typeface="Arial" panose="020B0604020202020204" pitchFamily="34" charset="0"/>
              <a:buChar char="•"/>
            </a:pPr>
            <a:r>
              <a:rPr lang="en-US" sz="2800" dirty="0"/>
              <a:t>The California CCSS for ELA/Literacy</a:t>
            </a:r>
          </a:p>
          <a:p>
            <a:pPr lvl="1">
              <a:lnSpc>
                <a:spcPct val="100000"/>
              </a:lnSpc>
              <a:spcBef>
                <a:spcPts val="0"/>
              </a:spcBef>
              <a:spcAft>
                <a:spcPts val="1200"/>
              </a:spcAft>
              <a:buFont typeface="Arial" panose="020B0604020202020204" pitchFamily="34" charset="0"/>
              <a:buChar char="•"/>
            </a:pPr>
            <a:r>
              <a:rPr lang="en-US" sz="2800" dirty="0"/>
              <a:t>The California ELD Standards</a:t>
            </a:r>
          </a:p>
          <a:p>
            <a:pPr lvl="1">
              <a:lnSpc>
                <a:spcPct val="100000"/>
              </a:lnSpc>
              <a:spcBef>
                <a:spcPts val="0"/>
              </a:spcBef>
              <a:spcAft>
                <a:spcPts val="1200"/>
              </a:spcAft>
              <a:buFont typeface="Arial" panose="020B0604020202020204" pitchFamily="34" charset="0"/>
              <a:buChar char="•"/>
            </a:pPr>
            <a:r>
              <a:rPr lang="en-US" sz="2800" dirty="0"/>
              <a:t>The California Dyslexia Guidelines</a:t>
            </a:r>
          </a:p>
          <a:p>
            <a:pPr lvl="1">
              <a:lnSpc>
                <a:spcPct val="100000"/>
              </a:lnSpc>
              <a:spcBef>
                <a:spcPts val="0"/>
              </a:spcBef>
              <a:spcAft>
                <a:spcPts val="1200"/>
              </a:spcAft>
              <a:buFont typeface="Arial" panose="020B0604020202020204" pitchFamily="34" charset="0"/>
              <a:buChar char="•"/>
            </a:pPr>
            <a:r>
              <a:rPr lang="en-US" sz="2800" dirty="0"/>
              <a:t>Improving Education for Multilingual and EL Students  </a:t>
            </a:r>
          </a:p>
          <a:p>
            <a:pPr lvl="1">
              <a:lnSpc>
                <a:spcPct val="100000"/>
              </a:lnSpc>
              <a:spcBef>
                <a:spcPts val="0"/>
              </a:spcBef>
              <a:spcAft>
                <a:spcPts val="1200"/>
              </a:spcAft>
              <a:buFont typeface="Arial" panose="020B0604020202020204" pitchFamily="34" charset="0"/>
              <a:buChar char="•"/>
            </a:pPr>
            <a:r>
              <a:rPr lang="en-US" sz="2800" dirty="0"/>
              <a:t>The California Practitioners Guide for Educating ELs with Disabilities</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28</a:t>
            </a:fld>
            <a:endParaRPr lang="en-US" dirty="0">
              <a:solidFill>
                <a:schemeClr val="tx1"/>
              </a:solidFill>
            </a:endParaRPr>
          </a:p>
        </p:txBody>
      </p:sp>
    </p:spTree>
    <p:extLst>
      <p:ext uri="{BB962C8B-B14F-4D97-AF65-F5344CB8AC3E}">
        <p14:creationId xmlns:p14="http://schemas.microsoft.com/office/powerpoint/2010/main" val="3538880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D7B7B-72CA-41E2-B71B-8CABFC23EE99}"/>
              </a:ext>
            </a:extLst>
          </p:cNvPr>
          <p:cNvSpPr>
            <a:spLocks noGrp="1"/>
          </p:cNvSpPr>
          <p:nvPr>
            <p:ph type="title"/>
          </p:nvPr>
        </p:nvSpPr>
        <p:spPr>
          <a:xfrm>
            <a:off x="1354239" y="629989"/>
            <a:ext cx="9479666" cy="1268957"/>
          </a:xfrm>
        </p:spPr>
        <p:txBody>
          <a:bodyPr>
            <a:normAutofit fontScale="90000"/>
          </a:bodyPr>
          <a:lstStyle/>
          <a:p>
            <a:r>
              <a:rPr lang="en-US" dirty="0"/>
              <a:t>The English Language Arts / English Language Development Framework</a:t>
            </a:r>
          </a:p>
        </p:txBody>
      </p:sp>
      <p:sp>
        <p:nvSpPr>
          <p:cNvPr id="3" name="Content Placeholder 2">
            <a:extLst>
              <a:ext uri="{FF2B5EF4-FFF2-40B4-BE49-F238E27FC236}">
                <a16:creationId xmlns:a16="http://schemas.microsoft.com/office/drawing/2014/main" id="{C01112ED-1BBA-4D41-A3F2-6C2A2A6A5046}"/>
              </a:ext>
            </a:extLst>
          </p:cNvPr>
          <p:cNvSpPr>
            <a:spLocks noGrp="1"/>
          </p:cNvSpPr>
          <p:nvPr>
            <p:ph idx="1"/>
          </p:nvPr>
        </p:nvSpPr>
        <p:spPr>
          <a:xfrm>
            <a:off x="1354239" y="2227501"/>
            <a:ext cx="9749190" cy="4061901"/>
          </a:xfrm>
        </p:spPr>
        <p:txBody>
          <a:bodyPr vert="horz" lIns="91440" tIns="45720" rIns="91440" bIns="45720" rtlCol="0" anchor="t">
            <a:noAutofit/>
          </a:bodyPr>
          <a:lstStyle/>
          <a:p>
            <a:pPr marL="0" indent="0">
              <a:lnSpc>
                <a:spcPct val="100000"/>
              </a:lnSpc>
              <a:spcBef>
                <a:spcPts val="0"/>
              </a:spcBef>
              <a:spcAft>
                <a:spcPts val="1200"/>
              </a:spcAft>
              <a:buNone/>
            </a:pPr>
            <a:r>
              <a:rPr lang="en-US" dirty="0"/>
              <a:t>Professional learning through the RII grant program should be aligned to the ELA/ELD Framework, including the five key themes of:</a:t>
            </a:r>
          </a:p>
          <a:p>
            <a:pPr lvl="1">
              <a:lnSpc>
                <a:spcPct val="100000"/>
              </a:lnSpc>
              <a:spcBef>
                <a:spcPts val="0"/>
              </a:spcBef>
              <a:buFont typeface="Arial" panose="020B0604020202020204" pitchFamily="34" charset="0"/>
              <a:buChar char="•"/>
            </a:pPr>
            <a:r>
              <a:rPr lang="en-US" sz="2800" dirty="0"/>
              <a:t>meaning making;</a:t>
            </a:r>
          </a:p>
          <a:p>
            <a:pPr lvl="1">
              <a:lnSpc>
                <a:spcPct val="100000"/>
              </a:lnSpc>
              <a:spcBef>
                <a:spcPts val="0"/>
              </a:spcBef>
              <a:buFont typeface="Arial" panose="020B0604020202020204" pitchFamily="34" charset="0"/>
              <a:buChar char="•"/>
            </a:pPr>
            <a:r>
              <a:rPr lang="en-US" sz="2800" dirty="0"/>
              <a:t>language development;</a:t>
            </a:r>
          </a:p>
          <a:p>
            <a:pPr lvl="1">
              <a:lnSpc>
                <a:spcPct val="100000"/>
              </a:lnSpc>
              <a:spcBef>
                <a:spcPts val="0"/>
              </a:spcBef>
              <a:buFont typeface="Arial" panose="020B0604020202020204" pitchFamily="34" charset="0"/>
              <a:buChar char="•"/>
            </a:pPr>
            <a:r>
              <a:rPr lang="en-US" sz="2800" dirty="0"/>
              <a:t>effective expression;</a:t>
            </a:r>
          </a:p>
          <a:p>
            <a:pPr lvl="1">
              <a:lnSpc>
                <a:spcPct val="100000"/>
              </a:lnSpc>
              <a:spcBef>
                <a:spcPts val="0"/>
              </a:spcBef>
              <a:buFont typeface="Arial" panose="020B0604020202020204" pitchFamily="34" charset="0"/>
              <a:buChar char="•"/>
            </a:pPr>
            <a:r>
              <a:rPr lang="en-US" sz="2800" dirty="0"/>
              <a:t>content knowledge; and </a:t>
            </a:r>
          </a:p>
          <a:p>
            <a:pPr lvl="1">
              <a:lnSpc>
                <a:spcPct val="100000"/>
              </a:lnSpc>
              <a:spcBef>
                <a:spcPts val="0"/>
              </a:spcBef>
              <a:buFont typeface="Arial" panose="020B0604020202020204" pitchFamily="34" charset="0"/>
              <a:buChar char="•"/>
            </a:pPr>
            <a:r>
              <a:rPr lang="en-US" sz="2800" dirty="0"/>
              <a:t>foundational skills.</a:t>
            </a:r>
          </a:p>
        </p:txBody>
      </p:sp>
      <p:sp>
        <p:nvSpPr>
          <p:cNvPr id="4" name="Slide Number Placeholder 3">
            <a:extLst>
              <a:ext uri="{FF2B5EF4-FFF2-40B4-BE49-F238E27FC236}">
                <a16:creationId xmlns:a16="http://schemas.microsoft.com/office/drawing/2014/main" id="{5B1309BA-DFD6-43EC-8DB8-16A7D79FE0A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29</a:t>
            </a:fld>
            <a:endParaRPr lang="en-US" dirty="0">
              <a:solidFill>
                <a:schemeClr val="tx1"/>
              </a:solidFill>
            </a:endParaRPr>
          </a:p>
        </p:txBody>
      </p:sp>
    </p:spTree>
    <p:extLst>
      <p:ext uri="{BB962C8B-B14F-4D97-AF65-F5344CB8AC3E}">
        <p14:creationId xmlns:p14="http://schemas.microsoft.com/office/powerpoint/2010/main" val="673102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Housekeeping</a:t>
            </a:r>
          </a:p>
        </p:txBody>
      </p:sp>
      <p:sp>
        <p:nvSpPr>
          <p:cNvPr id="3" name="Content Placeholder 2"/>
          <p:cNvSpPr>
            <a:spLocks noGrp="1"/>
          </p:cNvSpPr>
          <p:nvPr>
            <p:ph idx="1"/>
          </p:nvPr>
        </p:nvSpPr>
        <p:spPr>
          <a:xfrm>
            <a:off x="1602442" y="1790699"/>
            <a:ext cx="9376012" cy="4278571"/>
          </a:xfrm>
        </p:spPr>
        <p:txBody>
          <a:bodyPr vert="horz" lIns="91440" tIns="45720" rIns="91440" bIns="45720" rtlCol="0" anchor="t">
            <a:noAutofit/>
          </a:bodyPr>
          <a:lstStyle/>
          <a:p>
            <a:pPr>
              <a:lnSpc>
                <a:spcPct val="100000"/>
              </a:lnSpc>
              <a:spcBef>
                <a:spcPts val="0"/>
              </a:spcBef>
              <a:spcAft>
                <a:spcPts val="1200"/>
              </a:spcAft>
            </a:pPr>
            <a:r>
              <a:rPr lang="en-US" dirty="0"/>
              <a:t>All webinar participants have been placed on mute.</a:t>
            </a:r>
          </a:p>
          <a:p>
            <a:pPr>
              <a:lnSpc>
                <a:spcPct val="100000"/>
              </a:lnSpc>
              <a:spcBef>
                <a:spcPts val="0"/>
              </a:spcBef>
              <a:spcAft>
                <a:spcPts val="1200"/>
              </a:spcAft>
            </a:pPr>
            <a:r>
              <a:rPr lang="en-US" dirty="0"/>
              <a:t>Please hold questions until the end.</a:t>
            </a:r>
          </a:p>
          <a:p>
            <a:pPr>
              <a:lnSpc>
                <a:spcPct val="100000"/>
              </a:lnSpc>
              <a:spcBef>
                <a:spcPts val="0"/>
              </a:spcBef>
              <a:spcAft>
                <a:spcPts val="1200"/>
              </a:spcAft>
            </a:pPr>
            <a:r>
              <a:rPr lang="en-US" dirty="0"/>
              <a:t>The slides will be available on the CDE Reading Instruction and Intervention (RII) Request for Application (RFA) web page at </a:t>
            </a:r>
            <a:r>
              <a:rPr lang="en-US" dirty="0">
                <a:ea typeface="+mn-lt"/>
                <a:cs typeface="+mn-lt"/>
                <a:hlinkClick r:id="rId3" tooltip="Reading Instruction and Intervention Request for Application "/>
              </a:rPr>
              <a:t>http://www.cde.ca.gov/fg/fo/r12/rii22rfa.asp</a:t>
            </a:r>
            <a:r>
              <a:rPr lang="en-US" dirty="0">
                <a:ea typeface="+mn-lt"/>
                <a:cs typeface="+mn-lt"/>
              </a:rPr>
              <a:t>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a:t>
            </a:fld>
            <a:endParaRPr lang="en-US">
              <a:solidFill>
                <a:schemeClr val="tx1"/>
              </a:solidFill>
            </a:endParaRPr>
          </a:p>
        </p:txBody>
      </p:sp>
    </p:spTree>
    <p:extLst>
      <p:ext uri="{BB962C8B-B14F-4D97-AF65-F5344CB8AC3E}">
        <p14:creationId xmlns:p14="http://schemas.microsoft.com/office/powerpoint/2010/main" val="1725339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7069-D36D-4681-8D00-6FEDE352FBDB}"/>
              </a:ext>
            </a:extLst>
          </p:cNvPr>
          <p:cNvSpPr>
            <a:spLocks noGrp="1"/>
          </p:cNvSpPr>
          <p:nvPr>
            <p:ph type="title"/>
          </p:nvPr>
        </p:nvSpPr>
        <p:spPr>
          <a:xfrm>
            <a:off x="1354239" y="365125"/>
            <a:ext cx="9479666" cy="1732863"/>
          </a:xfrm>
        </p:spPr>
        <p:txBody>
          <a:bodyPr>
            <a:normAutofit/>
          </a:bodyPr>
          <a:lstStyle/>
          <a:p>
            <a:r>
              <a:rPr lang="en-US" dirty="0"/>
              <a:t>Family Engagement</a:t>
            </a:r>
          </a:p>
        </p:txBody>
      </p:sp>
      <p:sp>
        <p:nvSpPr>
          <p:cNvPr id="3" name="Content Placeholder 2">
            <a:extLst>
              <a:ext uri="{FF2B5EF4-FFF2-40B4-BE49-F238E27FC236}">
                <a16:creationId xmlns:a16="http://schemas.microsoft.com/office/drawing/2014/main" id="{A7512F7A-5A7B-49CC-AFD3-E862C23C7620}"/>
              </a:ext>
            </a:extLst>
          </p:cNvPr>
          <p:cNvSpPr>
            <a:spLocks noGrp="1"/>
          </p:cNvSpPr>
          <p:nvPr>
            <p:ph idx="1"/>
          </p:nvPr>
        </p:nvSpPr>
        <p:spPr>
          <a:xfrm>
            <a:off x="1354239" y="2173857"/>
            <a:ext cx="9479666" cy="4003106"/>
          </a:xfrm>
        </p:spPr>
        <p:txBody>
          <a:bodyPr vert="horz" lIns="91440" tIns="45720" rIns="91440" bIns="45720" rtlCol="0" anchor="t">
            <a:noAutofit/>
          </a:bodyPr>
          <a:lstStyle/>
          <a:p>
            <a:pPr marL="0" indent="0">
              <a:lnSpc>
                <a:spcPct val="100000"/>
              </a:lnSpc>
              <a:spcBef>
                <a:spcPts val="0"/>
              </a:spcBef>
              <a:spcAft>
                <a:spcPts val="1200"/>
              </a:spcAft>
              <a:buNone/>
            </a:pPr>
            <a:r>
              <a:rPr lang="en-US" dirty="0"/>
              <a:t>Families are integral to student literacy development and achievement. </a:t>
            </a:r>
          </a:p>
          <a:p>
            <a:pPr marL="0" indent="0">
              <a:lnSpc>
                <a:spcPct val="100000"/>
              </a:lnSpc>
              <a:spcBef>
                <a:spcPts val="0"/>
              </a:spcBef>
              <a:spcAft>
                <a:spcPts val="1200"/>
              </a:spcAft>
              <a:buNone/>
            </a:pPr>
            <a:r>
              <a:rPr lang="en-US" dirty="0"/>
              <a:t>The California Family Engagement Framework and accompanying toolkit provide direction for the grantee(s) in working with families and communities to plan, implement, and evaluate family engagement practices.</a:t>
            </a:r>
            <a:endParaRPr lang="en-US" dirty="0">
              <a:ea typeface="+mn-lt"/>
              <a:cs typeface="+mn-lt"/>
            </a:endParaRPr>
          </a:p>
        </p:txBody>
      </p:sp>
      <p:sp>
        <p:nvSpPr>
          <p:cNvPr id="4" name="Slide Number Placeholder 3">
            <a:extLst>
              <a:ext uri="{FF2B5EF4-FFF2-40B4-BE49-F238E27FC236}">
                <a16:creationId xmlns:a16="http://schemas.microsoft.com/office/drawing/2014/main" id="{A816FFA3-922A-49CA-8C60-6A3E368A257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30</a:t>
            </a:fld>
            <a:endParaRPr lang="en-US">
              <a:solidFill>
                <a:schemeClr val="tx1"/>
              </a:solidFill>
            </a:endParaRPr>
          </a:p>
        </p:txBody>
      </p:sp>
    </p:spTree>
    <p:extLst>
      <p:ext uri="{BB962C8B-B14F-4D97-AF65-F5344CB8AC3E}">
        <p14:creationId xmlns:p14="http://schemas.microsoft.com/office/powerpoint/2010/main" val="3076737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67069-D36D-4681-8D00-6FEDE352FBDB}"/>
              </a:ext>
            </a:extLst>
          </p:cNvPr>
          <p:cNvSpPr>
            <a:spLocks noGrp="1"/>
          </p:cNvSpPr>
          <p:nvPr>
            <p:ph type="title"/>
          </p:nvPr>
        </p:nvSpPr>
        <p:spPr>
          <a:xfrm>
            <a:off x="1354239" y="365125"/>
            <a:ext cx="9479666" cy="1808731"/>
          </a:xfrm>
        </p:spPr>
        <p:txBody>
          <a:bodyPr>
            <a:normAutofit/>
          </a:bodyPr>
          <a:lstStyle/>
          <a:p>
            <a:r>
              <a:rPr lang="en-US" dirty="0"/>
              <a:t>Culturally Sustaining Pedagogy</a:t>
            </a:r>
          </a:p>
        </p:txBody>
      </p:sp>
      <p:sp>
        <p:nvSpPr>
          <p:cNvPr id="3" name="Content Placeholder 2">
            <a:extLst>
              <a:ext uri="{FF2B5EF4-FFF2-40B4-BE49-F238E27FC236}">
                <a16:creationId xmlns:a16="http://schemas.microsoft.com/office/drawing/2014/main" id="{A7512F7A-5A7B-49CC-AFD3-E862C23C7620}"/>
              </a:ext>
            </a:extLst>
          </p:cNvPr>
          <p:cNvSpPr>
            <a:spLocks noGrp="1"/>
          </p:cNvSpPr>
          <p:nvPr>
            <p:ph idx="1"/>
          </p:nvPr>
        </p:nvSpPr>
        <p:spPr>
          <a:xfrm>
            <a:off x="1354239" y="1847285"/>
            <a:ext cx="9479666" cy="3868169"/>
          </a:xfrm>
        </p:spPr>
        <p:txBody>
          <a:bodyPr vert="horz" lIns="91440" tIns="45720" rIns="91440" bIns="45720" rtlCol="0" anchor="t">
            <a:noAutofit/>
          </a:bodyPr>
          <a:lstStyle/>
          <a:p>
            <a:pPr marL="0" indent="0">
              <a:lnSpc>
                <a:spcPct val="100000"/>
              </a:lnSpc>
              <a:spcBef>
                <a:spcPts val="0"/>
              </a:spcBef>
              <a:spcAft>
                <a:spcPts val="1200"/>
              </a:spcAft>
              <a:buNone/>
            </a:pPr>
            <a:r>
              <a:rPr lang="en-US" dirty="0"/>
              <a:t>Culturally sustaining pedagogies require educators to be aware of classroom materials, structure, and culture to ensure a safe and relevant learning environment. </a:t>
            </a:r>
          </a:p>
          <a:p>
            <a:pPr marL="0" indent="0">
              <a:lnSpc>
                <a:spcPct val="100000"/>
              </a:lnSpc>
              <a:spcBef>
                <a:spcPts val="0"/>
              </a:spcBef>
              <a:spcAft>
                <a:spcPts val="1200"/>
              </a:spcAft>
              <a:buNone/>
            </a:pPr>
            <a:r>
              <a:rPr lang="en-US" dirty="0"/>
              <a:t>The guidance documents, the CDE’s EL Roadmap and Improving Education for Multilingual and EL Students, provide insight on supporting multilingual students in a culturally sustaining way. </a:t>
            </a:r>
          </a:p>
        </p:txBody>
      </p:sp>
      <p:sp>
        <p:nvSpPr>
          <p:cNvPr id="4" name="Slide Number Placeholder 3">
            <a:extLst>
              <a:ext uri="{FF2B5EF4-FFF2-40B4-BE49-F238E27FC236}">
                <a16:creationId xmlns:a16="http://schemas.microsoft.com/office/drawing/2014/main" id="{A816FFA3-922A-49CA-8C60-6A3E368A257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31</a:t>
            </a:fld>
            <a:endParaRPr lang="en-US">
              <a:solidFill>
                <a:schemeClr val="tx1"/>
              </a:solidFill>
            </a:endParaRPr>
          </a:p>
        </p:txBody>
      </p:sp>
    </p:spTree>
    <p:extLst>
      <p:ext uri="{BB962C8B-B14F-4D97-AF65-F5344CB8AC3E}">
        <p14:creationId xmlns:p14="http://schemas.microsoft.com/office/powerpoint/2010/main" val="4032866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167" y="680807"/>
            <a:ext cx="9479666" cy="975465"/>
          </a:xfrm>
        </p:spPr>
        <p:txBody>
          <a:bodyPr>
            <a:noAutofit/>
          </a:bodyPr>
          <a:lstStyle/>
          <a:p>
            <a:r>
              <a:rPr lang="en-US" dirty="0"/>
              <a:t>Whole Child</a:t>
            </a:r>
          </a:p>
        </p:txBody>
      </p:sp>
      <p:sp>
        <p:nvSpPr>
          <p:cNvPr id="3" name="Content Placeholder 2"/>
          <p:cNvSpPr>
            <a:spLocks noGrp="1"/>
          </p:cNvSpPr>
          <p:nvPr>
            <p:ph idx="1"/>
          </p:nvPr>
        </p:nvSpPr>
        <p:spPr>
          <a:xfrm>
            <a:off x="1175450" y="1656272"/>
            <a:ext cx="9841100" cy="3918207"/>
          </a:xfrm>
        </p:spPr>
        <p:txBody>
          <a:bodyPr/>
          <a:lstStyle/>
          <a:p>
            <a:pPr marL="0" indent="0">
              <a:lnSpc>
                <a:spcPct val="100000"/>
              </a:lnSpc>
              <a:spcBef>
                <a:spcPts val="0"/>
              </a:spcBef>
              <a:spcAft>
                <a:spcPts val="1200"/>
              </a:spcAft>
              <a:buNone/>
            </a:pPr>
            <a:r>
              <a:rPr lang="en-US" dirty="0"/>
              <a:t>Literacy achievement is directly linked to a student’s social–emotional development, sense of safety and belonging, and physical health.</a:t>
            </a:r>
          </a:p>
          <a:p>
            <a:pPr marL="0" indent="0">
              <a:lnSpc>
                <a:spcPct val="100000"/>
              </a:lnSpc>
              <a:spcBef>
                <a:spcPts val="0"/>
              </a:spcBef>
              <a:spcAft>
                <a:spcPts val="1200"/>
              </a:spcAft>
              <a:buNone/>
            </a:pPr>
            <a:r>
              <a:rPr lang="en-US" dirty="0"/>
              <a:t>A growing body of research shows that school climate strongly influences students' motivation to learn and a positive school climate can improve academic achievement. </a:t>
            </a:r>
          </a:p>
          <a:p>
            <a:pPr marL="0" indent="0">
              <a:lnSpc>
                <a:spcPct val="100000"/>
              </a:lnSpc>
              <a:spcBef>
                <a:spcPts val="0"/>
              </a:spcBef>
              <a:spcAft>
                <a:spcPts val="1200"/>
              </a:spcAft>
              <a:buNone/>
            </a:pPr>
            <a:r>
              <a:rPr lang="en-US" dirty="0"/>
              <a:t>When school members feel safe, valued, cared for, respected, and engaged, learning increases. </a:t>
            </a:r>
            <a:endParaRPr lang="en-US" b="1"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32</a:t>
            </a:fld>
            <a:endParaRPr lang="en-US" dirty="0">
              <a:solidFill>
                <a:schemeClr val="tx1"/>
              </a:solidFill>
            </a:endParaRPr>
          </a:p>
        </p:txBody>
      </p:sp>
    </p:spTree>
    <p:extLst>
      <p:ext uri="{BB962C8B-B14F-4D97-AF65-F5344CB8AC3E}">
        <p14:creationId xmlns:p14="http://schemas.microsoft.com/office/powerpoint/2010/main" val="486743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167" y="680807"/>
            <a:ext cx="9479666" cy="1217004"/>
          </a:xfrm>
        </p:spPr>
        <p:txBody>
          <a:bodyPr>
            <a:noAutofit/>
          </a:bodyPr>
          <a:lstStyle/>
          <a:p>
            <a:r>
              <a:rPr lang="en-US" dirty="0"/>
              <a:t>Executive Functioning Skills</a:t>
            </a:r>
          </a:p>
        </p:txBody>
      </p:sp>
      <p:sp>
        <p:nvSpPr>
          <p:cNvPr id="3" name="Content Placeholder 2"/>
          <p:cNvSpPr>
            <a:spLocks noGrp="1"/>
          </p:cNvSpPr>
          <p:nvPr>
            <p:ph idx="1"/>
          </p:nvPr>
        </p:nvSpPr>
        <p:spPr>
          <a:xfrm>
            <a:off x="1175450" y="1897811"/>
            <a:ext cx="9841100" cy="4107988"/>
          </a:xfrm>
        </p:spPr>
        <p:txBody>
          <a:bodyPr/>
          <a:lstStyle/>
          <a:p>
            <a:pPr marL="0" indent="0">
              <a:lnSpc>
                <a:spcPct val="100000"/>
              </a:lnSpc>
              <a:spcBef>
                <a:spcPts val="0"/>
              </a:spcBef>
              <a:spcAft>
                <a:spcPts val="1200"/>
              </a:spcAft>
              <a:buNone/>
            </a:pPr>
            <a:r>
              <a:rPr lang="en-US" dirty="0"/>
              <a:t>By supporting whole child development, educators create the environment for students to develop the executive functioning skills that are necessary for learning. </a:t>
            </a:r>
          </a:p>
          <a:p>
            <a:pPr marL="0" indent="0">
              <a:lnSpc>
                <a:spcPct val="100000"/>
              </a:lnSpc>
              <a:spcBef>
                <a:spcPts val="0"/>
              </a:spcBef>
              <a:spcAft>
                <a:spcPts val="1200"/>
              </a:spcAft>
              <a:buNone/>
            </a:pPr>
            <a:r>
              <a:rPr lang="en-US" dirty="0">
                <a:cs typeface="Arial" panose="020B0604020202020204" pitchFamily="34" charset="0"/>
              </a:rPr>
              <a:t>Executive Functioning skills are supported by social and emotional learning (SEL).</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33</a:t>
            </a:fld>
            <a:endParaRPr lang="en-US">
              <a:solidFill>
                <a:schemeClr val="tx1"/>
              </a:solidFill>
            </a:endParaRPr>
          </a:p>
        </p:txBody>
      </p:sp>
    </p:spTree>
    <p:extLst>
      <p:ext uri="{BB962C8B-B14F-4D97-AF65-F5344CB8AC3E}">
        <p14:creationId xmlns:p14="http://schemas.microsoft.com/office/powerpoint/2010/main" val="2889634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167" y="680807"/>
            <a:ext cx="9479666" cy="1234257"/>
          </a:xfrm>
        </p:spPr>
        <p:txBody>
          <a:bodyPr>
            <a:noAutofit/>
          </a:bodyPr>
          <a:lstStyle/>
          <a:p>
            <a:r>
              <a:rPr lang="en-US" dirty="0"/>
              <a:t>Social and Emotional Learning</a:t>
            </a:r>
          </a:p>
        </p:txBody>
      </p:sp>
      <p:sp>
        <p:nvSpPr>
          <p:cNvPr id="3" name="Content Placeholder 2"/>
          <p:cNvSpPr>
            <a:spLocks noGrp="1"/>
          </p:cNvSpPr>
          <p:nvPr>
            <p:ph idx="1"/>
          </p:nvPr>
        </p:nvSpPr>
        <p:spPr>
          <a:xfrm>
            <a:off x="1356167" y="1748390"/>
            <a:ext cx="9841100" cy="4199745"/>
          </a:xfrm>
        </p:spPr>
        <p:txBody>
          <a:bodyPr/>
          <a:lstStyle/>
          <a:p>
            <a:pPr marL="0" indent="0">
              <a:lnSpc>
                <a:spcPct val="100000"/>
              </a:lnSpc>
              <a:spcBef>
                <a:spcPts val="0"/>
              </a:spcBef>
              <a:spcAft>
                <a:spcPts val="1200"/>
              </a:spcAft>
              <a:buNone/>
            </a:pPr>
            <a:r>
              <a:rPr lang="en-US" dirty="0"/>
              <a:t>The CDE collaborated with an SEL state team to develop Transformative SEL Competencies and Conditions for Thriving resources to support the field with implementing a whole child approach through: </a:t>
            </a:r>
          </a:p>
          <a:p>
            <a:pPr lvl="1">
              <a:lnSpc>
                <a:spcPct val="100000"/>
              </a:lnSpc>
              <a:spcBef>
                <a:spcPts val="0"/>
              </a:spcBef>
              <a:spcAft>
                <a:spcPts val="1200"/>
              </a:spcAft>
              <a:buFont typeface="Arial" panose="020B0604020202020204" pitchFamily="34" charset="0"/>
              <a:buChar char="•"/>
            </a:pPr>
            <a:r>
              <a:rPr lang="en-US" sz="2800" dirty="0"/>
              <a:t>SEL; </a:t>
            </a:r>
          </a:p>
          <a:p>
            <a:pPr lvl="1">
              <a:lnSpc>
                <a:spcPct val="100000"/>
              </a:lnSpc>
              <a:spcBef>
                <a:spcPts val="0"/>
              </a:spcBef>
              <a:spcAft>
                <a:spcPts val="1200"/>
              </a:spcAft>
              <a:buFont typeface="Arial" panose="020B0604020202020204" pitchFamily="34" charset="0"/>
              <a:buChar char="•"/>
            </a:pPr>
            <a:r>
              <a:rPr lang="en-US" sz="2800" dirty="0"/>
              <a:t>trauma-informed practices; and</a:t>
            </a:r>
          </a:p>
          <a:p>
            <a:pPr lvl="1">
              <a:lnSpc>
                <a:spcPct val="100000"/>
              </a:lnSpc>
              <a:spcBef>
                <a:spcPts val="0"/>
              </a:spcBef>
              <a:spcAft>
                <a:spcPts val="1200"/>
              </a:spcAft>
              <a:buFont typeface="Arial" panose="020B0604020202020204" pitchFamily="34" charset="0"/>
              <a:buChar char="•"/>
            </a:pPr>
            <a:r>
              <a:rPr lang="en-US" sz="2800" dirty="0"/>
              <a:t>culturally relevant, affirming, and sustaining practices with a focus on equity.</a:t>
            </a:r>
            <a:endParaRPr lang="en-US" sz="2800" b="1"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34</a:t>
            </a:fld>
            <a:endParaRPr lang="en-US" dirty="0">
              <a:solidFill>
                <a:schemeClr val="tx1"/>
              </a:solidFill>
            </a:endParaRPr>
          </a:p>
        </p:txBody>
      </p:sp>
    </p:spTree>
    <p:extLst>
      <p:ext uri="{BB962C8B-B14F-4D97-AF65-F5344CB8AC3E}">
        <p14:creationId xmlns:p14="http://schemas.microsoft.com/office/powerpoint/2010/main" val="1020038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528" y="434716"/>
            <a:ext cx="10792918" cy="1408520"/>
          </a:xfrm>
        </p:spPr>
        <p:txBody>
          <a:bodyPr>
            <a:noAutofit/>
          </a:bodyPr>
          <a:lstStyle/>
          <a:p>
            <a:r>
              <a:rPr lang="en-US" dirty="0"/>
              <a:t>Quality Professional Learning Standards</a:t>
            </a:r>
          </a:p>
        </p:txBody>
      </p:sp>
      <p:sp>
        <p:nvSpPr>
          <p:cNvPr id="3" name="Content Placeholder 2"/>
          <p:cNvSpPr>
            <a:spLocks noGrp="1"/>
          </p:cNvSpPr>
          <p:nvPr>
            <p:ph idx="1"/>
          </p:nvPr>
        </p:nvSpPr>
        <p:spPr>
          <a:xfrm>
            <a:off x="1324923" y="1532993"/>
            <a:ext cx="9582128" cy="4513113"/>
          </a:xfrm>
        </p:spPr>
        <p:txBody>
          <a:bodyPr/>
          <a:lstStyle/>
          <a:p>
            <a:pPr marL="344488" indent="-344488">
              <a:lnSpc>
                <a:spcPct val="100000"/>
              </a:lnSpc>
              <a:spcBef>
                <a:spcPts val="0"/>
              </a:spcBef>
              <a:spcAft>
                <a:spcPts val="1200"/>
              </a:spcAft>
            </a:pPr>
            <a:r>
              <a:rPr lang="en-US" sz="2400" dirty="0"/>
              <a:t>rooted in student and educator needs demonstrated through data;</a:t>
            </a:r>
          </a:p>
          <a:p>
            <a:pPr marL="344488" indent="-344488">
              <a:lnSpc>
                <a:spcPct val="100000"/>
              </a:lnSpc>
              <a:spcBef>
                <a:spcPts val="0"/>
              </a:spcBef>
              <a:spcAft>
                <a:spcPts val="1200"/>
              </a:spcAft>
            </a:pPr>
            <a:r>
              <a:rPr lang="en-US" sz="2400" dirty="0"/>
              <a:t>focused on content and pedagogy;</a:t>
            </a:r>
          </a:p>
          <a:p>
            <a:pPr marL="344488" indent="-344488">
              <a:lnSpc>
                <a:spcPct val="100000"/>
              </a:lnSpc>
              <a:spcBef>
                <a:spcPts val="0"/>
              </a:spcBef>
              <a:spcAft>
                <a:spcPts val="1200"/>
              </a:spcAft>
            </a:pPr>
            <a:r>
              <a:rPr lang="en-US" sz="2400" dirty="0"/>
              <a:t>designed to ensure equitable outcomes; </a:t>
            </a:r>
          </a:p>
          <a:p>
            <a:pPr marL="344488" indent="-344488">
              <a:lnSpc>
                <a:spcPct val="100000"/>
              </a:lnSpc>
              <a:spcBef>
                <a:spcPts val="0"/>
              </a:spcBef>
              <a:spcAft>
                <a:spcPts val="1200"/>
              </a:spcAft>
            </a:pPr>
            <a:r>
              <a:rPr lang="en-US" sz="2400" dirty="0"/>
              <a:t>designed and structured to be ongoing, intensive, and embedded in practice;</a:t>
            </a:r>
          </a:p>
          <a:p>
            <a:pPr marL="344488" indent="-344488">
              <a:lnSpc>
                <a:spcPct val="100000"/>
              </a:lnSpc>
              <a:spcBef>
                <a:spcPts val="0"/>
              </a:spcBef>
              <a:spcAft>
                <a:spcPts val="1200"/>
              </a:spcAft>
            </a:pPr>
            <a:r>
              <a:rPr lang="en-US" sz="2400" dirty="0"/>
              <a:t>collaborative with an emphasis on shared accountability;</a:t>
            </a:r>
          </a:p>
          <a:p>
            <a:pPr marL="344488" indent="-344488">
              <a:lnSpc>
                <a:spcPct val="100000"/>
              </a:lnSpc>
              <a:spcBef>
                <a:spcPts val="0"/>
              </a:spcBef>
              <a:spcAft>
                <a:spcPts val="1200"/>
              </a:spcAft>
            </a:pPr>
            <a:r>
              <a:rPr lang="en-US" sz="2400" dirty="0"/>
              <a:t>supported by adequate resources; and</a:t>
            </a:r>
          </a:p>
          <a:p>
            <a:pPr marL="344488" indent="-344488">
              <a:lnSpc>
                <a:spcPct val="100000"/>
              </a:lnSpc>
              <a:spcBef>
                <a:spcPts val="0"/>
              </a:spcBef>
              <a:spcAft>
                <a:spcPts val="1200"/>
              </a:spcAft>
            </a:pPr>
            <a:r>
              <a:rPr lang="en-US" sz="2400" dirty="0"/>
              <a:t>coherent and aligned with other standards, policies, and programs.</a:t>
            </a:r>
            <a:endParaRPr lang="en-US" sz="2400" b="1"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35</a:t>
            </a:fld>
            <a:endParaRPr lang="en-US" dirty="0">
              <a:solidFill>
                <a:schemeClr val="tx1"/>
              </a:solidFill>
            </a:endParaRPr>
          </a:p>
        </p:txBody>
      </p:sp>
    </p:spTree>
    <p:extLst>
      <p:ext uri="{BB962C8B-B14F-4D97-AF65-F5344CB8AC3E}">
        <p14:creationId xmlns:p14="http://schemas.microsoft.com/office/powerpoint/2010/main" val="560928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716" y="838375"/>
            <a:ext cx="9479666" cy="631365"/>
          </a:xfrm>
        </p:spPr>
        <p:txBody>
          <a:bodyPr>
            <a:noAutofit/>
          </a:bodyPr>
          <a:lstStyle/>
          <a:p>
            <a:r>
              <a:rPr lang="en-US" dirty="0"/>
              <a:t>Disciplinary Literacy</a:t>
            </a:r>
          </a:p>
        </p:txBody>
      </p:sp>
      <p:sp>
        <p:nvSpPr>
          <p:cNvPr id="3" name="Content Placeholder 2"/>
          <p:cNvSpPr>
            <a:spLocks noGrp="1"/>
          </p:cNvSpPr>
          <p:nvPr>
            <p:ph idx="1"/>
          </p:nvPr>
        </p:nvSpPr>
        <p:spPr>
          <a:xfrm>
            <a:off x="1436500" y="1733265"/>
            <a:ext cx="9917300" cy="4497717"/>
          </a:xfrm>
        </p:spPr>
        <p:txBody>
          <a:bodyPr/>
          <a:lstStyle/>
          <a:p>
            <a:pPr marL="0" indent="0" fontAlgn="base">
              <a:lnSpc>
                <a:spcPct val="100000"/>
              </a:lnSpc>
              <a:spcBef>
                <a:spcPts val="0"/>
              </a:spcBef>
              <a:spcAft>
                <a:spcPts val="1200"/>
              </a:spcAft>
              <a:buNone/>
            </a:pPr>
            <a:r>
              <a:rPr lang="en-US" dirty="0"/>
              <a:t>The strands of reading, writing, speaking and listening, and language are imperative across all disciplines. </a:t>
            </a:r>
          </a:p>
          <a:p>
            <a:pPr marL="0" indent="0" fontAlgn="base">
              <a:lnSpc>
                <a:spcPct val="100000"/>
              </a:lnSpc>
              <a:spcBef>
                <a:spcPts val="0"/>
              </a:spcBef>
              <a:spcAft>
                <a:spcPts val="1200"/>
              </a:spcAft>
              <a:buNone/>
            </a:pPr>
            <a:r>
              <a:rPr lang="en-US" dirty="0"/>
              <a:t>As such, the California CCSS literacy standards set an interdisciplinary expectation that the development of each student’s literacy skills is a shared responsibility with teachers across the content areas, each supporting disciplinary literacy in their subject. </a:t>
            </a:r>
          </a:p>
          <a:p>
            <a:pPr marL="0" indent="0" fontAlgn="base">
              <a:lnSpc>
                <a:spcPct val="100000"/>
              </a:lnSpc>
              <a:spcBef>
                <a:spcPts val="0"/>
              </a:spcBef>
              <a:spcAft>
                <a:spcPts val="1200"/>
              </a:spcAft>
              <a:buNone/>
            </a:pPr>
            <a:r>
              <a:rPr lang="en-US" dirty="0"/>
              <a:t>Professional learning funded through the RII grant must prepare all educators across all disciplines to support literacy.</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36</a:t>
            </a:fld>
            <a:endParaRPr lang="en-US" dirty="0">
              <a:solidFill>
                <a:schemeClr val="tx1"/>
              </a:solidFill>
            </a:endParaRPr>
          </a:p>
        </p:txBody>
      </p:sp>
    </p:spTree>
    <p:extLst>
      <p:ext uri="{BB962C8B-B14F-4D97-AF65-F5344CB8AC3E}">
        <p14:creationId xmlns:p14="http://schemas.microsoft.com/office/powerpoint/2010/main" val="16766456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716" y="838375"/>
            <a:ext cx="9479666" cy="824347"/>
          </a:xfrm>
        </p:spPr>
        <p:txBody>
          <a:bodyPr>
            <a:noAutofit/>
          </a:bodyPr>
          <a:lstStyle/>
          <a:p>
            <a:r>
              <a:rPr lang="en-US" dirty="0"/>
              <a:t>Data-Informed Interventions</a:t>
            </a:r>
          </a:p>
        </p:txBody>
      </p:sp>
      <p:sp>
        <p:nvSpPr>
          <p:cNvPr id="3" name="Content Placeholder 2"/>
          <p:cNvSpPr>
            <a:spLocks noGrp="1"/>
          </p:cNvSpPr>
          <p:nvPr>
            <p:ph idx="1"/>
          </p:nvPr>
        </p:nvSpPr>
        <p:spPr>
          <a:xfrm>
            <a:off x="1512700" y="1759180"/>
            <a:ext cx="9841100" cy="3932033"/>
          </a:xfrm>
        </p:spPr>
        <p:txBody>
          <a:bodyPr/>
          <a:lstStyle/>
          <a:p>
            <a:pPr marL="0" indent="0" fontAlgn="base">
              <a:lnSpc>
                <a:spcPct val="100000"/>
              </a:lnSpc>
              <a:spcBef>
                <a:spcPts val="0"/>
              </a:spcBef>
              <a:spcAft>
                <a:spcPts val="1200"/>
              </a:spcAft>
              <a:buNone/>
            </a:pPr>
            <a:r>
              <a:rPr lang="en-US" dirty="0"/>
              <a:t>Professional learning through the RII grant must prepare teachers to effectively collect, analyze, and respond to data. </a:t>
            </a:r>
          </a:p>
          <a:p>
            <a:pPr marL="0" indent="0" fontAlgn="base">
              <a:lnSpc>
                <a:spcPct val="100000"/>
              </a:lnSpc>
              <a:spcBef>
                <a:spcPts val="0"/>
              </a:spcBef>
              <a:spcAft>
                <a:spcPts val="1200"/>
              </a:spcAft>
              <a:buNone/>
            </a:pPr>
            <a:r>
              <a:rPr lang="en-US" dirty="0"/>
              <a:t>LEAs should be prepared to implement a full range of assessment cycles, including the use of formative assessments. </a:t>
            </a:r>
          </a:p>
          <a:p>
            <a:pPr marL="0" indent="0" fontAlgn="base">
              <a:lnSpc>
                <a:spcPct val="100000"/>
              </a:lnSpc>
              <a:spcBef>
                <a:spcPts val="0"/>
              </a:spcBef>
              <a:spcAft>
                <a:spcPts val="1200"/>
              </a:spcAft>
              <a:buNone/>
            </a:pPr>
            <a:r>
              <a:rPr lang="en-US" dirty="0"/>
              <a:t>In response to the data, a structured MTSS should be in place with clearly defined evidence-based Tier II interventions and Tier III systems for intensifying interventions with data-based individualization.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37</a:t>
            </a:fld>
            <a:endParaRPr lang="en-US" dirty="0">
              <a:solidFill>
                <a:schemeClr val="tx1"/>
              </a:solidFill>
            </a:endParaRPr>
          </a:p>
        </p:txBody>
      </p:sp>
    </p:spTree>
    <p:extLst>
      <p:ext uri="{BB962C8B-B14F-4D97-AF65-F5344CB8AC3E}">
        <p14:creationId xmlns:p14="http://schemas.microsoft.com/office/powerpoint/2010/main" val="12920019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716" y="838375"/>
            <a:ext cx="9479666" cy="631365"/>
          </a:xfrm>
        </p:spPr>
        <p:txBody>
          <a:bodyPr>
            <a:noAutofit/>
          </a:bodyPr>
          <a:lstStyle/>
          <a:p>
            <a:r>
              <a:rPr lang="en-US" dirty="0"/>
              <a:t>State Literacy Plan</a:t>
            </a:r>
            <a:br>
              <a:rPr lang="en-US" dirty="0"/>
            </a:br>
            <a:r>
              <a:rPr lang="en-US" dirty="0"/>
              <a:t>Continuous Learning Process</a:t>
            </a:r>
          </a:p>
        </p:txBody>
      </p:sp>
      <p:sp>
        <p:nvSpPr>
          <p:cNvPr id="3" name="Content Placeholder 2"/>
          <p:cNvSpPr>
            <a:spLocks noGrp="1"/>
          </p:cNvSpPr>
          <p:nvPr>
            <p:ph idx="1"/>
          </p:nvPr>
        </p:nvSpPr>
        <p:spPr>
          <a:xfrm>
            <a:off x="1512700" y="2012727"/>
            <a:ext cx="9567682" cy="3126460"/>
          </a:xfrm>
        </p:spPr>
        <p:txBody>
          <a:bodyPr/>
          <a:lstStyle/>
          <a:p>
            <a:pPr marL="0" indent="0" fontAlgn="base">
              <a:lnSpc>
                <a:spcPct val="100000"/>
              </a:lnSpc>
              <a:spcBef>
                <a:spcPts val="0"/>
              </a:spcBef>
              <a:spcAft>
                <a:spcPts val="1200"/>
              </a:spcAft>
              <a:buNone/>
            </a:pPr>
            <a:r>
              <a:rPr lang="en-US" dirty="0"/>
              <a:t>The grantee will use the SLP’s continuous learning process to improve literacy outcomes for all students. </a:t>
            </a:r>
          </a:p>
          <a:p>
            <a:pPr marL="0" indent="0" fontAlgn="base">
              <a:lnSpc>
                <a:spcPct val="100000"/>
              </a:lnSpc>
              <a:spcBef>
                <a:spcPts val="0"/>
              </a:spcBef>
              <a:spcAft>
                <a:spcPts val="1200"/>
              </a:spcAft>
              <a:buNone/>
            </a:pPr>
            <a:r>
              <a:rPr lang="en-US" dirty="0"/>
              <a:t>This process includes setting direction and purpose, assessing local needs to determine causal factors of greatest need, planning for improvement, implementing and monitoring work, and reflecting and adjusting course.</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38</a:t>
            </a:fld>
            <a:endParaRPr lang="en-US" dirty="0">
              <a:solidFill>
                <a:schemeClr val="tx1"/>
              </a:solidFill>
            </a:endParaRPr>
          </a:p>
        </p:txBody>
      </p:sp>
    </p:spTree>
    <p:extLst>
      <p:ext uri="{BB962C8B-B14F-4D97-AF65-F5344CB8AC3E}">
        <p14:creationId xmlns:p14="http://schemas.microsoft.com/office/powerpoint/2010/main" val="26365633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778" y="1104181"/>
            <a:ext cx="9994604" cy="569344"/>
          </a:xfrm>
        </p:spPr>
        <p:txBody>
          <a:bodyPr>
            <a:noAutofit/>
          </a:bodyPr>
          <a:lstStyle/>
          <a:p>
            <a:r>
              <a:rPr lang="en-US" dirty="0"/>
              <a:t>Pandemic-Related Literacy Acceleration</a:t>
            </a:r>
          </a:p>
        </p:txBody>
      </p:sp>
      <p:sp>
        <p:nvSpPr>
          <p:cNvPr id="3" name="Content Placeholder 2"/>
          <p:cNvSpPr>
            <a:spLocks noGrp="1"/>
          </p:cNvSpPr>
          <p:nvPr>
            <p:ph idx="1"/>
          </p:nvPr>
        </p:nvSpPr>
        <p:spPr>
          <a:xfrm>
            <a:off x="1359196" y="2099607"/>
            <a:ext cx="9994604" cy="2398145"/>
          </a:xfrm>
        </p:spPr>
        <p:txBody>
          <a:bodyPr/>
          <a:lstStyle/>
          <a:p>
            <a:pPr marL="0" indent="0" fontAlgn="base">
              <a:lnSpc>
                <a:spcPct val="100000"/>
              </a:lnSpc>
              <a:spcBef>
                <a:spcPts val="0"/>
              </a:spcBef>
              <a:spcAft>
                <a:spcPts val="1200"/>
              </a:spcAft>
              <a:buNone/>
            </a:pPr>
            <a:r>
              <a:rPr lang="en-US" sz="2600" dirty="0"/>
              <a:t>Through the continuous learning process, professional learning provided through the RII grant must support educators in specifically addressing pandemic-related literacy learning acceleration, distance and hybrid learning contexts, and the related digital divide. </a:t>
            </a:r>
          </a:p>
          <a:p>
            <a:pPr marL="0" indent="0" fontAlgn="base">
              <a:lnSpc>
                <a:spcPct val="100000"/>
              </a:lnSpc>
              <a:spcBef>
                <a:spcPts val="0"/>
              </a:spcBef>
              <a:spcAft>
                <a:spcPts val="1200"/>
              </a:spcAft>
              <a:buNone/>
            </a:pPr>
            <a:r>
              <a:rPr lang="en-US" sz="2600" dirty="0"/>
              <a:t>The California Digital Learning Integration and Standards Guidance provides direction to support schools to effectively implement technology to support learning and to address critical areas of instructional focus.</a:t>
            </a:r>
            <a:endParaRPr lang="en-US" sz="2600" dirty="0">
              <a:highlight>
                <a:srgbClr val="FFFF00"/>
              </a:highlight>
            </a:endParaRP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39</a:t>
            </a:fld>
            <a:endParaRPr lang="en-US">
              <a:solidFill>
                <a:schemeClr val="tx1"/>
              </a:solidFill>
            </a:endParaRPr>
          </a:p>
        </p:txBody>
      </p:sp>
    </p:spTree>
    <p:extLst>
      <p:ext uri="{BB962C8B-B14F-4D97-AF65-F5344CB8AC3E}">
        <p14:creationId xmlns:p14="http://schemas.microsoft.com/office/powerpoint/2010/main" val="67068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909638"/>
            <a:ext cx="10515600" cy="2852737"/>
          </a:xfrm>
        </p:spPr>
        <p:txBody>
          <a:bodyPr>
            <a:normAutofit/>
          </a:bodyPr>
          <a:lstStyle/>
          <a:p>
            <a:r>
              <a:rPr lang="en-US" sz="5400" dirty="0"/>
              <a:t>Authorizing Statute</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p:txBody>
          <a:bodyPr/>
          <a:lstStyle/>
          <a:p>
            <a:fld id="{469BC29B-CD14-4172-9B93-F334EF7BA94E}" type="slidenum">
              <a:rPr lang="en-US" smtClean="0">
                <a:solidFill>
                  <a:schemeClr val="tx1"/>
                </a:solidFill>
              </a:rPr>
              <a:t>4</a:t>
            </a:fld>
            <a:endParaRPr lang="en-US" dirty="0">
              <a:solidFill>
                <a:schemeClr val="tx1"/>
              </a:solidFill>
            </a:endParaRPr>
          </a:p>
        </p:txBody>
      </p:sp>
    </p:spTree>
    <p:extLst>
      <p:ext uri="{BB962C8B-B14F-4D97-AF65-F5344CB8AC3E}">
        <p14:creationId xmlns:p14="http://schemas.microsoft.com/office/powerpoint/2010/main" val="2453953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883A8-CA9B-48B9-9937-AF39450C3A71}"/>
              </a:ext>
            </a:extLst>
          </p:cNvPr>
          <p:cNvSpPr>
            <a:spLocks noGrp="1"/>
          </p:cNvSpPr>
          <p:nvPr>
            <p:ph type="title"/>
          </p:nvPr>
        </p:nvSpPr>
        <p:spPr>
          <a:xfrm>
            <a:off x="997495" y="424193"/>
            <a:ext cx="10193154" cy="1325563"/>
          </a:xfrm>
        </p:spPr>
        <p:txBody>
          <a:bodyPr/>
          <a:lstStyle/>
          <a:p>
            <a:r>
              <a:rPr lang="en-US" dirty="0"/>
              <a:t>Alignment to State Literacy Initiatives (1)</a:t>
            </a:r>
          </a:p>
        </p:txBody>
      </p:sp>
      <p:sp>
        <p:nvSpPr>
          <p:cNvPr id="3" name="Content Placeholder 2">
            <a:extLst>
              <a:ext uri="{FF2B5EF4-FFF2-40B4-BE49-F238E27FC236}">
                <a16:creationId xmlns:a16="http://schemas.microsoft.com/office/drawing/2014/main" id="{1363EF51-81BA-49CE-B9B9-28957C850F88}"/>
              </a:ext>
            </a:extLst>
          </p:cNvPr>
          <p:cNvSpPr>
            <a:spLocks noGrp="1"/>
          </p:cNvSpPr>
          <p:nvPr>
            <p:ph idx="1"/>
          </p:nvPr>
        </p:nvSpPr>
        <p:spPr>
          <a:xfrm>
            <a:off x="1354239" y="1749756"/>
            <a:ext cx="9479666" cy="4351338"/>
          </a:xfrm>
        </p:spPr>
        <p:txBody>
          <a:bodyPr/>
          <a:lstStyle/>
          <a:p>
            <a:pPr>
              <a:lnSpc>
                <a:spcPct val="100000"/>
              </a:lnSpc>
              <a:spcBef>
                <a:spcPts val="0"/>
              </a:spcBef>
              <a:spcAft>
                <a:spcPts val="1200"/>
              </a:spcAft>
            </a:pPr>
            <a:r>
              <a:rPr lang="en-US" dirty="0">
                <a:latin typeface="Arial" panose="020B0604020202020204" pitchFamily="34" charset="0"/>
                <a:cs typeface="Arial" panose="020B0604020202020204" pitchFamily="34" charset="0"/>
              </a:rPr>
              <a:t>In the fall of 2021, State Superintendent of Public Instruction, Tony Thurmond, announced a campaign to ensure that every California student will learn to read by third grade by the year 2026. </a:t>
            </a:r>
          </a:p>
          <a:p>
            <a:pPr>
              <a:lnSpc>
                <a:spcPct val="100000"/>
              </a:lnSpc>
              <a:spcBef>
                <a:spcPts val="0"/>
              </a:spcBef>
              <a:spcAft>
                <a:spcPts val="1200"/>
              </a:spcAft>
            </a:pPr>
            <a:r>
              <a:rPr lang="en-US" dirty="0">
                <a:latin typeface="Arial" panose="020B0604020202020204" pitchFamily="34" charset="0"/>
                <a:cs typeface="Arial" panose="020B0604020202020204" pitchFamily="34" charset="0"/>
              </a:rPr>
              <a:t>The effort also includes a biliteracy milestone for dual-language learners. </a:t>
            </a:r>
          </a:p>
          <a:p>
            <a:pPr>
              <a:lnSpc>
                <a:spcPct val="100000"/>
              </a:lnSpc>
              <a:spcBef>
                <a:spcPts val="0"/>
              </a:spcBef>
              <a:spcAft>
                <a:spcPts val="1200"/>
              </a:spcAft>
            </a:pPr>
            <a:r>
              <a:rPr lang="en-US" dirty="0">
                <a:latin typeface="Arial" panose="020B0604020202020204" pitchFamily="34" charset="0"/>
                <a:cs typeface="Arial" panose="020B0604020202020204" pitchFamily="34" charset="0"/>
              </a:rPr>
              <a:t>Achievement of this vision requires the alignment of literacy initiatives and guidance across the state. The RII grant will be key to reaching this goal. </a:t>
            </a:r>
          </a:p>
        </p:txBody>
      </p:sp>
      <p:sp>
        <p:nvSpPr>
          <p:cNvPr id="4" name="Slide Number Placeholder 3">
            <a:extLst>
              <a:ext uri="{FF2B5EF4-FFF2-40B4-BE49-F238E27FC236}">
                <a16:creationId xmlns:a16="http://schemas.microsoft.com/office/drawing/2014/main" id="{D96F24BF-2D2A-4FCD-AB2D-A0E5ED217865}"/>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40</a:t>
            </a:fld>
            <a:endParaRPr lang="en-US">
              <a:solidFill>
                <a:schemeClr val="tx1"/>
              </a:solidFill>
            </a:endParaRPr>
          </a:p>
        </p:txBody>
      </p:sp>
    </p:spTree>
    <p:extLst>
      <p:ext uri="{BB962C8B-B14F-4D97-AF65-F5344CB8AC3E}">
        <p14:creationId xmlns:p14="http://schemas.microsoft.com/office/powerpoint/2010/main" val="380523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218" y="479450"/>
            <a:ext cx="10343563" cy="908504"/>
          </a:xfrm>
        </p:spPr>
        <p:txBody>
          <a:bodyPr>
            <a:noAutofit/>
          </a:bodyPr>
          <a:lstStyle/>
          <a:p>
            <a:r>
              <a:rPr lang="en-US" dirty="0"/>
              <a:t>Alignment to State Literacy Initiatives (2) </a:t>
            </a:r>
          </a:p>
        </p:txBody>
      </p:sp>
      <p:sp>
        <p:nvSpPr>
          <p:cNvPr id="3" name="Content Placeholder 2"/>
          <p:cNvSpPr>
            <a:spLocks noGrp="1"/>
          </p:cNvSpPr>
          <p:nvPr>
            <p:ph idx="1"/>
          </p:nvPr>
        </p:nvSpPr>
        <p:spPr>
          <a:xfrm>
            <a:off x="1121749" y="1530673"/>
            <a:ext cx="10343563" cy="3796653"/>
          </a:xfrm>
        </p:spPr>
        <p:txBody>
          <a:bodyPr/>
          <a:lstStyle/>
          <a:p>
            <a:pPr>
              <a:lnSpc>
                <a:spcPct val="100000"/>
              </a:lnSpc>
              <a:spcBef>
                <a:spcPts val="0"/>
              </a:spcBef>
              <a:spcAft>
                <a:spcPts val="1200"/>
              </a:spcAft>
            </a:pPr>
            <a:r>
              <a:rPr lang="en-US" sz="2600" dirty="0"/>
              <a:t>The California Subject Matter Projects</a:t>
            </a:r>
          </a:p>
          <a:p>
            <a:pPr>
              <a:lnSpc>
                <a:spcPct val="100000"/>
              </a:lnSpc>
              <a:spcBef>
                <a:spcPts val="0"/>
              </a:spcBef>
              <a:spcAft>
                <a:spcPts val="1200"/>
              </a:spcAft>
            </a:pPr>
            <a:r>
              <a:rPr lang="en-US" sz="2600" dirty="0"/>
              <a:t>Grantees of the 21st Century California School Leadership Academy</a:t>
            </a:r>
          </a:p>
          <a:p>
            <a:pPr>
              <a:lnSpc>
                <a:spcPct val="100000"/>
              </a:lnSpc>
              <a:spcBef>
                <a:spcPts val="0"/>
              </a:spcBef>
              <a:spcAft>
                <a:spcPts val="1200"/>
              </a:spcAft>
            </a:pPr>
            <a:r>
              <a:rPr lang="en-US" sz="2600" dirty="0"/>
              <a:t>Grantees of the Comprehensive Literacy State Development Grant</a:t>
            </a:r>
          </a:p>
          <a:p>
            <a:pPr>
              <a:lnSpc>
                <a:spcPct val="100000"/>
              </a:lnSpc>
              <a:spcBef>
                <a:spcPts val="0"/>
              </a:spcBef>
              <a:spcAft>
                <a:spcPts val="1200"/>
              </a:spcAft>
            </a:pPr>
            <a:r>
              <a:rPr lang="en-US" sz="2600" dirty="0"/>
              <a:t>Grantees of the Educator Workforce Investment Grant (EWIG) for EL Roadmap Policy implementation</a:t>
            </a:r>
          </a:p>
          <a:p>
            <a:pPr>
              <a:lnSpc>
                <a:spcPct val="100000"/>
              </a:lnSpc>
              <a:spcBef>
                <a:spcPts val="0"/>
              </a:spcBef>
              <a:spcAft>
                <a:spcPts val="1200"/>
              </a:spcAft>
            </a:pPr>
            <a:r>
              <a:rPr lang="en-US" sz="2600" dirty="0"/>
              <a:t>Grantees of the EWIG Special Education Grant</a:t>
            </a:r>
          </a:p>
          <a:p>
            <a:pPr>
              <a:lnSpc>
                <a:spcPct val="100000"/>
              </a:lnSpc>
              <a:spcBef>
                <a:spcPts val="0"/>
              </a:spcBef>
              <a:spcAft>
                <a:spcPts val="1200"/>
              </a:spcAft>
            </a:pPr>
            <a:r>
              <a:rPr lang="en-US" sz="2600" dirty="0"/>
              <a:t>Grantees of the California Dyslexia Initiative</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41</a:t>
            </a:fld>
            <a:endParaRPr lang="en-US" dirty="0">
              <a:solidFill>
                <a:schemeClr val="tx1"/>
              </a:solidFill>
            </a:endParaRPr>
          </a:p>
        </p:txBody>
      </p:sp>
    </p:spTree>
    <p:extLst>
      <p:ext uri="{BB962C8B-B14F-4D97-AF65-F5344CB8AC3E}">
        <p14:creationId xmlns:p14="http://schemas.microsoft.com/office/powerpoint/2010/main" val="1395792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827723"/>
            <a:ext cx="10515600" cy="2852737"/>
          </a:xfrm>
        </p:spPr>
        <p:txBody>
          <a:bodyPr>
            <a:normAutofit/>
          </a:bodyPr>
          <a:lstStyle/>
          <a:p>
            <a:r>
              <a:rPr lang="en-US" sz="4400" dirty="0"/>
              <a:t>Program Description</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p:txBody>
          <a:bodyPr/>
          <a:lstStyle/>
          <a:p>
            <a:fld id="{469BC29B-CD14-4172-9B93-F334EF7BA94E}" type="slidenum">
              <a:rPr lang="en-US" smtClean="0">
                <a:solidFill>
                  <a:schemeClr val="tx1"/>
                </a:solidFill>
              </a:rPr>
              <a:t>42</a:t>
            </a:fld>
            <a:endParaRPr lang="en-US">
              <a:solidFill>
                <a:schemeClr val="tx1"/>
              </a:solidFill>
            </a:endParaRPr>
          </a:p>
        </p:txBody>
      </p:sp>
    </p:spTree>
    <p:extLst>
      <p:ext uri="{BB962C8B-B14F-4D97-AF65-F5344CB8AC3E}">
        <p14:creationId xmlns:p14="http://schemas.microsoft.com/office/powerpoint/2010/main" val="3641065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301540"/>
          </a:xfrm>
        </p:spPr>
        <p:txBody>
          <a:bodyPr>
            <a:normAutofit/>
          </a:bodyPr>
          <a:lstStyle/>
          <a:p>
            <a:r>
              <a:rPr lang="en-US" dirty="0"/>
              <a:t>Responsibilities of Grantees (1)</a:t>
            </a:r>
          </a:p>
        </p:txBody>
      </p:sp>
      <p:sp>
        <p:nvSpPr>
          <p:cNvPr id="3" name="Content Placeholder 2"/>
          <p:cNvSpPr>
            <a:spLocks noGrp="1"/>
          </p:cNvSpPr>
          <p:nvPr>
            <p:ph idx="1"/>
          </p:nvPr>
        </p:nvSpPr>
        <p:spPr>
          <a:xfrm>
            <a:off x="1354239" y="1579207"/>
            <a:ext cx="9618561" cy="4673625"/>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The grantee(s) shall be responsible for:</a:t>
            </a:r>
          </a:p>
          <a:p>
            <a:pPr lvl="1" fontAlgn="base">
              <a:lnSpc>
                <a:spcPct val="100000"/>
              </a:lnSpc>
              <a:spcBef>
                <a:spcPts val="0"/>
              </a:spcBef>
              <a:spcAft>
                <a:spcPts val="1200"/>
              </a:spcAft>
              <a:buFont typeface="Arial" panose="020B0604020202020204" pitchFamily="34" charset="0"/>
              <a:buChar char="•"/>
            </a:pPr>
            <a:r>
              <a:rPr lang="en-US" dirty="0"/>
              <a:t>Generating and disseminating evidence-based professional learning opportunities for K–12 school leaders and educators across the state in the areas of reading instruction, reading intervention, and executive functioning skills.</a:t>
            </a:r>
          </a:p>
          <a:p>
            <a:pPr lvl="1">
              <a:lnSpc>
                <a:spcPct val="100000"/>
              </a:lnSpc>
              <a:spcBef>
                <a:spcPts val="0"/>
              </a:spcBef>
              <a:spcAft>
                <a:spcPts val="1200"/>
              </a:spcAft>
              <a:buFont typeface="Arial" panose="020B0604020202020204" pitchFamily="34" charset="0"/>
              <a:buChar char="•"/>
            </a:pPr>
            <a:r>
              <a:rPr lang="en-US" dirty="0"/>
              <a:t>Effecting changes in educator instructional practices in alignment with the Statewide </a:t>
            </a:r>
            <a:r>
              <a:rPr lang="en-US" dirty="0" err="1"/>
              <a:t>SoS</a:t>
            </a:r>
            <a:r>
              <a:rPr lang="en-US" dirty="0"/>
              <a:t> and the SLP by strengthening content, pedagogical, and collective knowledge, as well as instructional leadership skills.</a:t>
            </a:r>
          </a:p>
          <a:p>
            <a:pPr lvl="1">
              <a:lnSpc>
                <a:spcPct val="100000"/>
              </a:lnSpc>
              <a:spcBef>
                <a:spcPts val="0"/>
              </a:spcBef>
              <a:spcAft>
                <a:spcPts val="1200"/>
              </a:spcAft>
              <a:buFont typeface="Arial" panose="020B0604020202020204" pitchFamily="34" charset="0"/>
              <a:buChar char="•"/>
            </a:pPr>
            <a:r>
              <a:rPr lang="en-US" dirty="0"/>
              <a:t>Providing differentiated opportunities across the state to meet local urban, suburban, and rural needs.</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43</a:t>
            </a:fld>
            <a:endParaRPr lang="en-US">
              <a:solidFill>
                <a:schemeClr val="tx1"/>
              </a:solidFill>
            </a:endParaRPr>
          </a:p>
        </p:txBody>
      </p:sp>
    </p:spTree>
    <p:extLst>
      <p:ext uri="{BB962C8B-B14F-4D97-AF65-F5344CB8AC3E}">
        <p14:creationId xmlns:p14="http://schemas.microsoft.com/office/powerpoint/2010/main" val="2185279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34137"/>
            <a:ext cx="9479666" cy="1102168"/>
          </a:xfrm>
        </p:spPr>
        <p:txBody>
          <a:bodyPr>
            <a:normAutofit/>
          </a:bodyPr>
          <a:lstStyle/>
          <a:p>
            <a:r>
              <a:rPr lang="en-US" dirty="0"/>
              <a:t>Responsibilities of Grantees (2)</a:t>
            </a:r>
          </a:p>
        </p:txBody>
      </p:sp>
      <p:sp>
        <p:nvSpPr>
          <p:cNvPr id="3" name="Content Placeholder 2"/>
          <p:cNvSpPr>
            <a:spLocks noGrp="1"/>
          </p:cNvSpPr>
          <p:nvPr>
            <p:ph idx="1"/>
          </p:nvPr>
        </p:nvSpPr>
        <p:spPr>
          <a:xfrm>
            <a:off x="1500816" y="1536305"/>
            <a:ext cx="9987374" cy="4016537"/>
          </a:xfrm>
        </p:spPr>
        <p:txBody>
          <a:bodyPr vert="horz" lIns="91440" tIns="45720" rIns="91440" bIns="45720" rtlCol="0" anchor="t">
            <a:noAutofit/>
          </a:bodyPr>
          <a:lstStyle/>
          <a:p>
            <a:pPr lvl="1">
              <a:lnSpc>
                <a:spcPct val="100000"/>
              </a:lnSpc>
              <a:spcBef>
                <a:spcPts val="0"/>
              </a:spcBef>
              <a:spcAft>
                <a:spcPts val="1200"/>
              </a:spcAft>
              <a:buFont typeface="Arial" panose="020B0604020202020204" pitchFamily="34" charset="0"/>
              <a:buChar char="•"/>
            </a:pPr>
            <a:r>
              <a:rPr lang="en-US" dirty="0"/>
              <a:t>Coordinating with other literacy initiatives to ensure cohesion.</a:t>
            </a:r>
          </a:p>
          <a:p>
            <a:pPr lvl="1">
              <a:lnSpc>
                <a:spcPct val="100000"/>
              </a:lnSpc>
              <a:spcBef>
                <a:spcPts val="0"/>
              </a:spcBef>
              <a:spcAft>
                <a:spcPts val="1200"/>
              </a:spcAft>
              <a:buFont typeface="Arial" panose="020B0604020202020204" pitchFamily="34" charset="0"/>
              <a:buChar char="•"/>
            </a:pPr>
            <a:r>
              <a:rPr lang="en-US" dirty="0"/>
              <a:t>Monitoring the performance of any services provided through funds awarded under this grant by partners, consultants, or other organizations.</a:t>
            </a:r>
          </a:p>
          <a:p>
            <a:pPr lvl="1">
              <a:lnSpc>
                <a:spcPct val="100000"/>
              </a:lnSpc>
              <a:spcBef>
                <a:spcPts val="0"/>
              </a:spcBef>
              <a:spcAft>
                <a:spcPts val="1200"/>
              </a:spcAft>
              <a:buFont typeface="Arial" panose="020B0604020202020204" pitchFamily="34" charset="0"/>
              <a:buChar char="•"/>
            </a:pPr>
            <a:r>
              <a:rPr lang="en-US" dirty="0"/>
              <a:t>Ensuring that any new instructional and professional learning materials developed as a result of this grant are available as open educational resources.</a:t>
            </a:r>
          </a:p>
          <a:p>
            <a:pPr lvl="1">
              <a:lnSpc>
                <a:spcPct val="100000"/>
              </a:lnSpc>
              <a:spcBef>
                <a:spcPts val="0"/>
              </a:spcBef>
              <a:spcAft>
                <a:spcPts val="1200"/>
              </a:spcAft>
              <a:buFont typeface="Arial" panose="020B0604020202020204" pitchFamily="34" charset="0"/>
              <a:buChar char="•"/>
            </a:pPr>
            <a:r>
              <a:rPr lang="en-US" dirty="0"/>
              <a:t>Receiving and administering the grant funds and submitting the required reports to account for the use of grant funds.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44</a:t>
            </a:fld>
            <a:endParaRPr lang="en-US" dirty="0">
              <a:solidFill>
                <a:schemeClr val="tx1"/>
              </a:solidFill>
            </a:endParaRPr>
          </a:p>
        </p:txBody>
      </p:sp>
    </p:spTree>
    <p:extLst>
      <p:ext uri="{BB962C8B-B14F-4D97-AF65-F5344CB8AC3E}">
        <p14:creationId xmlns:p14="http://schemas.microsoft.com/office/powerpoint/2010/main" val="3672683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554909"/>
            <a:ext cx="9479666" cy="782970"/>
          </a:xfrm>
        </p:spPr>
        <p:txBody>
          <a:bodyPr>
            <a:normAutofit/>
          </a:bodyPr>
          <a:lstStyle/>
          <a:p>
            <a:r>
              <a:rPr lang="en-US" dirty="0"/>
              <a:t>Responsibilities of Grantees (3)</a:t>
            </a:r>
          </a:p>
        </p:txBody>
      </p:sp>
      <p:sp>
        <p:nvSpPr>
          <p:cNvPr id="3" name="Content Placeholder 2"/>
          <p:cNvSpPr>
            <a:spLocks noGrp="1"/>
          </p:cNvSpPr>
          <p:nvPr>
            <p:ph idx="1"/>
          </p:nvPr>
        </p:nvSpPr>
        <p:spPr>
          <a:xfrm>
            <a:off x="1354239" y="1462569"/>
            <a:ext cx="9479666" cy="4665573"/>
          </a:xfrm>
        </p:spPr>
        <p:txBody>
          <a:bodyPr vert="horz" lIns="91440" tIns="45720" rIns="91440" bIns="45720" rtlCol="0" anchor="t">
            <a:noAutofit/>
          </a:bodyPr>
          <a:lstStyle/>
          <a:p>
            <a:pPr marL="0" indent="0">
              <a:lnSpc>
                <a:spcPct val="100000"/>
              </a:lnSpc>
              <a:spcBef>
                <a:spcPts val="0"/>
              </a:spcBef>
              <a:spcAft>
                <a:spcPts val="1200"/>
              </a:spcAft>
              <a:buNone/>
            </a:pPr>
            <a:r>
              <a:rPr lang="en-US" sz="2400" b="1" dirty="0"/>
              <a:t>Impact on Classroom Instruction</a:t>
            </a:r>
          </a:p>
          <a:p>
            <a:pPr>
              <a:lnSpc>
                <a:spcPct val="100000"/>
              </a:lnSpc>
              <a:spcBef>
                <a:spcPts val="0"/>
              </a:spcBef>
              <a:spcAft>
                <a:spcPts val="1200"/>
              </a:spcAft>
            </a:pPr>
            <a:r>
              <a:rPr lang="en-US" sz="2400" dirty="0"/>
              <a:t>Direct support for teachers in providing best first instruction: </a:t>
            </a:r>
          </a:p>
          <a:p>
            <a:pPr lvl="1">
              <a:lnSpc>
                <a:spcPct val="100000"/>
              </a:lnSpc>
              <a:spcBef>
                <a:spcPts val="0"/>
              </a:spcBef>
              <a:spcAft>
                <a:spcPts val="1200"/>
              </a:spcAft>
              <a:buFont typeface="Courier New" panose="02070309020205020404" pitchFamily="49" charset="0"/>
              <a:buChar char="o"/>
            </a:pPr>
            <a:r>
              <a:rPr lang="en-US" dirty="0"/>
              <a:t>collecting and analyzing student data, </a:t>
            </a:r>
          </a:p>
          <a:p>
            <a:pPr lvl="1">
              <a:lnSpc>
                <a:spcPct val="100000"/>
              </a:lnSpc>
              <a:spcBef>
                <a:spcPts val="0"/>
              </a:spcBef>
              <a:spcAft>
                <a:spcPts val="1200"/>
              </a:spcAft>
              <a:buFont typeface="Courier New" panose="02070309020205020404" pitchFamily="49" charset="0"/>
              <a:buChar char="o"/>
            </a:pPr>
            <a:r>
              <a:rPr lang="en-US" dirty="0"/>
              <a:t>making instructional adjustments, </a:t>
            </a:r>
          </a:p>
          <a:p>
            <a:pPr lvl="1">
              <a:lnSpc>
                <a:spcPct val="100000"/>
              </a:lnSpc>
              <a:spcBef>
                <a:spcPts val="0"/>
              </a:spcBef>
              <a:spcAft>
                <a:spcPts val="1200"/>
              </a:spcAft>
              <a:buFont typeface="Courier New" panose="02070309020205020404" pitchFamily="49" charset="0"/>
              <a:buChar char="o"/>
            </a:pPr>
            <a:r>
              <a:rPr lang="en-US" dirty="0"/>
              <a:t>identifying students needing interventions and providing those interventions promptly, and</a:t>
            </a:r>
          </a:p>
          <a:p>
            <a:pPr lvl="1">
              <a:lnSpc>
                <a:spcPct val="100000"/>
              </a:lnSpc>
              <a:spcBef>
                <a:spcPts val="0"/>
              </a:spcBef>
              <a:spcAft>
                <a:spcPts val="1200"/>
              </a:spcAft>
              <a:buFont typeface="Courier New" panose="02070309020205020404" pitchFamily="49" charset="0"/>
              <a:buChar char="o"/>
            </a:pPr>
            <a:r>
              <a:rPr lang="en-US" dirty="0"/>
              <a:t>monitoring student progress ongoing.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45</a:t>
            </a:fld>
            <a:endParaRPr lang="en-US" dirty="0">
              <a:solidFill>
                <a:schemeClr val="tx1"/>
              </a:solidFill>
            </a:endParaRPr>
          </a:p>
        </p:txBody>
      </p:sp>
    </p:spTree>
    <p:extLst>
      <p:ext uri="{BB962C8B-B14F-4D97-AF65-F5344CB8AC3E}">
        <p14:creationId xmlns:p14="http://schemas.microsoft.com/office/powerpoint/2010/main" val="3632188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722467"/>
          </a:xfrm>
        </p:spPr>
        <p:txBody>
          <a:bodyPr>
            <a:normAutofit/>
          </a:bodyPr>
          <a:lstStyle/>
          <a:p>
            <a:r>
              <a:rPr lang="en-US" dirty="0"/>
              <a:t>Allowable and Non-Allowable Activities and Costs (1)</a:t>
            </a:r>
          </a:p>
        </p:txBody>
      </p:sp>
      <p:sp>
        <p:nvSpPr>
          <p:cNvPr id="3" name="Content Placeholder 2"/>
          <p:cNvSpPr>
            <a:spLocks noGrp="1"/>
          </p:cNvSpPr>
          <p:nvPr>
            <p:ph idx="1"/>
          </p:nvPr>
        </p:nvSpPr>
        <p:spPr>
          <a:xfrm>
            <a:off x="1587260" y="1984074"/>
            <a:ext cx="9246645" cy="4268758"/>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Generally, all expenditures must contribute to the goals and objectives outlined in the RFA. </a:t>
            </a:r>
          </a:p>
          <a:p>
            <a:pPr marL="0" indent="0">
              <a:lnSpc>
                <a:spcPct val="100000"/>
              </a:lnSpc>
              <a:spcBef>
                <a:spcPts val="0"/>
              </a:spcBef>
              <a:spcAft>
                <a:spcPts val="1200"/>
              </a:spcAft>
              <a:buNone/>
            </a:pPr>
            <a:r>
              <a:rPr lang="en-US" sz="2400" dirty="0"/>
              <a:t>Funds may not be used for rental of a venue to provide professional development unless the expense is determined by the CDE to be a necessary and reasonable expense.</a:t>
            </a:r>
          </a:p>
          <a:p>
            <a:pPr marL="0" indent="0">
              <a:lnSpc>
                <a:spcPct val="100000"/>
              </a:lnSpc>
              <a:spcBef>
                <a:spcPts val="0"/>
              </a:spcBef>
              <a:spcAft>
                <a:spcPts val="1200"/>
              </a:spcAft>
              <a:buNone/>
            </a:pPr>
            <a:r>
              <a:rPr lang="en-US" sz="2400" dirty="0"/>
              <a:t>Budgets will be reviewed by the CDE grant reviewers and any items that are deemed non-allowable, excessive, or inappropriate will be rejected and will impact an applicant’s final score.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46</a:t>
            </a:fld>
            <a:endParaRPr lang="en-US" dirty="0">
              <a:solidFill>
                <a:schemeClr val="tx1"/>
              </a:solidFill>
            </a:endParaRPr>
          </a:p>
        </p:txBody>
      </p:sp>
    </p:spTree>
    <p:extLst>
      <p:ext uri="{BB962C8B-B14F-4D97-AF65-F5344CB8AC3E}">
        <p14:creationId xmlns:p14="http://schemas.microsoft.com/office/powerpoint/2010/main" val="4123544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434137"/>
            <a:ext cx="9479666" cy="1391847"/>
          </a:xfrm>
        </p:spPr>
        <p:txBody>
          <a:bodyPr>
            <a:noAutofit/>
          </a:bodyPr>
          <a:lstStyle/>
          <a:p>
            <a:r>
              <a:rPr lang="en-US" dirty="0"/>
              <a:t>Allowable and Non-Allowable Activities and Costs (2)</a:t>
            </a:r>
          </a:p>
        </p:txBody>
      </p:sp>
      <p:sp>
        <p:nvSpPr>
          <p:cNvPr id="3" name="Content Placeholder 2"/>
          <p:cNvSpPr>
            <a:spLocks noGrp="1"/>
          </p:cNvSpPr>
          <p:nvPr>
            <p:ph idx="1"/>
          </p:nvPr>
        </p:nvSpPr>
        <p:spPr>
          <a:xfrm>
            <a:off x="1536700" y="1928873"/>
            <a:ext cx="9297205" cy="4337768"/>
          </a:xfrm>
        </p:spPr>
        <p:txBody>
          <a:bodyPr vert="horz" lIns="91440" tIns="45720" rIns="91440" bIns="45720" rtlCol="0" anchor="t">
            <a:noAutofit/>
          </a:bodyPr>
          <a:lstStyle/>
          <a:p>
            <a:pPr marL="0" indent="0">
              <a:lnSpc>
                <a:spcPct val="100000"/>
              </a:lnSpc>
              <a:spcBef>
                <a:spcPts val="0"/>
              </a:spcBef>
              <a:spcAft>
                <a:spcPts val="1200"/>
              </a:spcAft>
              <a:buNone/>
            </a:pPr>
            <a:r>
              <a:rPr lang="en-US" sz="2400" dirty="0"/>
              <a:t>Funds provided under this grant may not be used for the following purposes:</a:t>
            </a:r>
          </a:p>
          <a:p>
            <a:pPr lvl="1">
              <a:lnSpc>
                <a:spcPct val="100000"/>
              </a:lnSpc>
              <a:spcBef>
                <a:spcPts val="0"/>
              </a:spcBef>
              <a:spcAft>
                <a:spcPts val="1200"/>
              </a:spcAft>
              <a:buFont typeface="Arial" panose="020B0604020202020204" pitchFamily="34" charset="0"/>
              <a:buChar char="•"/>
            </a:pPr>
            <a:r>
              <a:rPr lang="en-US" dirty="0"/>
              <a:t>Supplanting of existing funding and efforts;</a:t>
            </a:r>
          </a:p>
          <a:p>
            <a:pPr lvl="1">
              <a:lnSpc>
                <a:spcPct val="100000"/>
              </a:lnSpc>
              <a:spcBef>
                <a:spcPts val="0"/>
              </a:spcBef>
              <a:spcAft>
                <a:spcPts val="1200"/>
              </a:spcAft>
              <a:buFont typeface="Arial" panose="020B0604020202020204" pitchFamily="34" charset="0"/>
              <a:buChar char="•"/>
            </a:pPr>
            <a:r>
              <a:rPr lang="en-US" dirty="0"/>
              <a:t>Acquisition of equipment for administrative or personal use;</a:t>
            </a:r>
          </a:p>
          <a:p>
            <a:pPr lvl="1">
              <a:lnSpc>
                <a:spcPct val="100000"/>
              </a:lnSpc>
              <a:spcBef>
                <a:spcPts val="0"/>
              </a:spcBef>
              <a:spcAft>
                <a:spcPts val="1200"/>
              </a:spcAft>
              <a:buFont typeface="Arial" panose="020B0604020202020204" pitchFamily="34" charset="0"/>
              <a:buChar char="•"/>
            </a:pPr>
            <a:r>
              <a:rPr lang="en-US" dirty="0"/>
              <a:t>Acquisition of furniture (e.g., bookcases, chairs, desks, file cabinets, tables), unless an integral part of an equipment workstation or to provide reasonable accommodations to students with disabilities;</a:t>
            </a:r>
          </a:p>
          <a:p>
            <a:pPr lvl="1">
              <a:lnSpc>
                <a:spcPct val="100000"/>
              </a:lnSpc>
              <a:spcBef>
                <a:spcPts val="0"/>
              </a:spcBef>
              <a:spcAft>
                <a:spcPts val="1200"/>
              </a:spcAft>
              <a:buFont typeface="Arial" panose="020B0604020202020204" pitchFamily="34" charset="0"/>
              <a:buChar char="•"/>
            </a:pPr>
            <a:r>
              <a:rPr lang="en-US" dirty="0"/>
              <a:t>Food services, refreshments, banquets, meals</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47</a:t>
            </a:fld>
            <a:endParaRPr lang="en-US" dirty="0">
              <a:solidFill>
                <a:schemeClr val="tx1"/>
              </a:solidFill>
            </a:endParaRPr>
          </a:p>
        </p:txBody>
      </p:sp>
    </p:spTree>
    <p:extLst>
      <p:ext uri="{BB962C8B-B14F-4D97-AF65-F5344CB8AC3E}">
        <p14:creationId xmlns:p14="http://schemas.microsoft.com/office/powerpoint/2010/main" val="42488792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6"/>
            <a:ext cx="9479666" cy="1532684"/>
          </a:xfrm>
        </p:spPr>
        <p:txBody>
          <a:bodyPr>
            <a:noAutofit/>
          </a:bodyPr>
          <a:lstStyle/>
          <a:p>
            <a:r>
              <a:rPr lang="en-US" dirty="0"/>
              <a:t>Allowable and Non-Allowable Activities and Costs (3)</a:t>
            </a:r>
          </a:p>
        </p:txBody>
      </p:sp>
      <p:sp>
        <p:nvSpPr>
          <p:cNvPr id="3" name="Content Placeholder 2"/>
          <p:cNvSpPr>
            <a:spLocks noGrp="1"/>
          </p:cNvSpPr>
          <p:nvPr>
            <p:ph idx="1"/>
          </p:nvPr>
        </p:nvSpPr>
        <p:spPr>
          <a:xfrm>
            <a:off x="1354239" y="2049994"/>
            <a:ext cx="9479666" cy="4054415"/>
          </a:xfrm>
        </p:spPr>
        <p:txBody>
          <a:bodyPr vert="horz" lIns="91440" tIns="45720" rIns="91440" bIns="45720" rtlCol="0" anchor="t">
            <a:noAutofit/>
          </a:bodyPr>
          <a:lstStyle/>
          <a:p>
            <a:pPr lvl="1">
              <a:lnSpc>
                <a:spcPct val="100000"/>
              </a:lnSpc>
              <a:spcBef>
                <a:spcPts val="0"/>
              </a:spcBef>
              <a:spcAft>
                <a:spcPts val="1200"/>
              </a:spcAft>
              <a:buFont typeface="Arial" panose="020B0604020202020204" pitchFamily="34" charset="0"/>
              <a:buChar char="•"/>
            </a:pPr>
            <a:r>
              <a:rPr lang="en-US" dirty="0"/>
              <a:t>Purchase of space;</a:t>
            </a:r>
          </a:p>
          <a:p>
            <a:pPr lvl="1">
              <a:lnSpc>
                <a:spcPct val="100000"/>
              </a:lnSpc>
              <a:spcBef>
                <a:spcPts val="0"/>
              </a:spcBef>
              <a:spcAft>
                <a:spcPts val="1200"/>
              </a:spcAft>
              <a:buFont typeface="Arial" panose="020B0604020202020204" pitchFamily="34" charset="0"/>
              <a:buChar char="•"/>
            </a:pPr>
            <a:r>
              <a:rPr lang="en-US" dirty="0"/>
              <a:t>Payment for memberships in professional organizations;</a:t>
            </a:r>
          </a:p>
          <a:p>
            <a:pPr lvl="1">
              <a:lnSpc>
                <a:spcPct val="100000"/>
              </a:lnSpc>
              <a:spcBef>
                <a:spcPts val="0"/>
              </a:spcBef>
              <a:spcAft>
                <a:spcPts val="1200"/>
              </a:spcAft>
              <a:buFont typeface="Arial" panose="020B0604020202020204" pitchFamily="34" charset="0"/>
              <a:buChar char="•"/>
            </a:pPr>
            <a:r>
              <a:rPr lang="en-US" dirty="0"/>
              <a:t>Purchase of promotional favors, such as bumper stickers, pencils, pens, or T-shirts;</a:t>
            </a:r>
          </a:p>
          <a:p>
            <a:pPr lvl="1">
              <a:lnSpc>
                <a:spcPct val="100000"/>
              </a:lnSpc>
              <a:spcBef>
                <a:spcPts val="0"/>
              </a:spcBef>
              <a:spcAft>
                <a:spcPts val="1200"/>
              </a:spcAft>
              <a:buFont typeface="Arial" panose="020B0604020202020204" pitchFamily="34" charset="0"/>
              <a:buChar char="•"/>
            </a:pPr>
            <a:r>
              <a:rPr lang="en-US" dirty="0"/>
              <a:t>Subscriptions to journals or magazines;</a:t>
            </a:r>
          </a:p>
          <a:p>
            <a:pPr lvl="1">
              <a:lnSpc>
                <a:spcPct val="100000"/>
              </a:lnSpc>
              <a:spcBef>
                <a:spcPts val="0"/>
              </a:spcBef>
              <a:spcAft>
                <a:spcPts val="1200"/>
              </a:spcAft>
              <a:buFont typeface="Arial" panose="020B0604020202020204" pitchFamily="34" charset="0"/>
              <a:buChar char="•"/>
            </a:pPr>
            <a:r>
              <a:rPr lang="en-US" dirty="0"/>
              <a:t>Travel outside the United States, or</a:t>
            </a:r>
          </a:p>
          <a:p>
            <a:pPr lvl="1">
              <a:lnSpc>
                <a:spcPct val="100000"/>
              </a:lnSpc>
              <a:spcBef>
                <a:spcPts val="0"/>
              </a:spcBef>
              <a:spcAft>
                <a:spcPts val="1200"/>
              </a:spcAft>
              <a:buFont typeface="Arial" panose="020B0604020202020204" pitchFamily="34" charset="0"/>
              <a:buChar char="•"/>
            </a:pPr>
            <a:r>
              <a:rPr lang="en-US" dirty="0"/>
              <a:t>Travel to states included in AB 1887’s travel prohibition list.</a:t>
            </a:r>
          </a:p>
        </p:txBody>
      </p:sp>
      <p:sp>
        <p:nvSpPr>
          <p:cNvPr id="5" name="Slide Number Placeholder 4"/>
          <p:cNvSpPr>
            <a:spLocks noGrp="1"/>
          </p:cNvSpPr>
          <p:nvPr>
            <p:ph type="sldNum" sz="quarter" idx="12"/>
          </p:nvPr>
        </p:nvSpPr>
        <p:spPr>
          <a:xfrm>
            <a:off x="8610600" y="6218326"/>
            <a:ext cx="2743200" cy="365125"/>
          </a:xfrm>
        </p:spPr>
        <p:txBody>
          <a:bodyPr/>
          <a:lstStyle/>
          <a:p>
            <a:fld id="{469BC29B-CD14-4172-9B93-F334EF7BA94E}" type="slidenum">
              <a:rPr lang="en-US" smtClean="0">
                <a:solidFill>
                  <a:schemeClr val="tx1"/>
                </a:solidFill>
              </a:rPr>
              <a:t>48</a:t>
            </a:fld>
            <a:endParaRPr lang="en-US" dirty="0">
              <a:solidFill>
                <a:schemeClr val="tx1"/>
              </a:solidFill>
            </a:endParaRPr>
          </a:p>
        </p:txBody>
      </p:sp>
    </p:spTree>
    <p:extLst>
      <p:ext uri="{BB962C8B-B14F-4D97-AF65-F5344CB8AC3E}">
        <p14:creationId xmlns:p14="http://schemas.microsoft.com/office/powerpoint/2010/main" val="1377319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 Requirements (1)</a:t>
            </a:r>
          </a:p>
        </p:txBody>
      </p:sp>
      <p:sp>
        <p:nvSpPr>
          <p:cNvPr id="3" name="Content Placeholder 2"/>
          <p:cNvSpPr>
            <a:spLocks noGrp="1"/>
          </p:cNvSpPr>
          <p:nvPr>
            <p:ph idx="1"/>
          </p:nvPr>
        </p:nvSpPr>
        <p:spPr>
          <a:xfrm>
            <a:off x="1254642" y="1690688"/>
            <a:ext cx="9579263" cy="4060407"/>
          </a:xfrm>
        </p:spPr>
        <p:txBody>
          <a:bodyPr vert="horz" lIns="91440" tIns="45720" rIns="91440" bIns="45720" rtlCol="0" anchor="t">
            <a:noAutofit/>
          </a:bodyPr>
          <a:lstStyle/>
          <a:p>
            <a:pPr marL="0" indent="0">
              <a:lnSpc>
                <a:spcPct val="100000"/>
              </a:lnSpc>
              <a:spcBef>
                <a:spcPts val="0"/>
              </a:spcBef>
              <a:spcAft>
                <a:spcPts val="1200"/>
              </a:spcAft>
              <a:buNone/>
            </a:pPr>
            <a:r>
              <a:rPr lang="en-US" dirty="0"/>
              <a:t>The following requirements will be adhered to:</a:t>
            </a:r>
          </a:p>
          <a:p>
            <a:pPr lvl="1">
              <a:lnSpc>
                <a:spcPct val="100000"/>
              </a:lnSpc>
              <a:spcBef>
                <a:spcPts val="0"/>
              </a:spcBef>
              <a:spcAft>
                <a:spcPts val="1200"/>
              </a:spcAft>
              <a:buFont typeface="Arial" panose="020B0604020202020204" pitchFamily="34" charset="0"/>
              <a:buChar char="•"/>
            </a:pPr>
            <a:r>
              <a:rPr lang="en-US" sz="2800" dirty="0">
                <a:cs typeface="Arial" panose="020B0604020202020204" pitchFamily="34" charset="0"/>
              </a:rPr>
              <a:t>Participate in regular meetings with the CDE and the CCEE and participate in all required evaluation activities as requested by the CCEE. </a:t>
            </a:r>
          </a:p>
          <a:p>
            <a:pPr lvl="1">
              <a:lnSpc>
                <a:spcPct val="100000"/>
              </a:lnSpc>
              <a:spcBef>
                <a:spcPts val="0"/>
              </a:spcBef>
              <a:spcAft>
                <a:spcPts val="1200"/>
              </a:spcAft>
              <a:buFont typeface="Arial" panose="020B0604020202020204" pitchFamily="34" charset="0"/>
              <a:buChar char="•"/>
            </a:pPr>
            <a:r>
              <a:rPr lang="en-US" sz="2800" dirty="0"/>
              <a:t>Provide a written quarterly expenditure and progress report to the CDE demonstrating expenditures are consistent with the agreed-upon budget.</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49</a:t>
            </a:fld>
            <a:endParaRPr lang="en-US">
              <a:solidFill>
                <a:schemeClr val="tx1"/>
              </a:solidFill>
            </a:endParaRPr>
          </a:p>
        </p:txBody>
      </p:sp>
    </p:spTree>
    <p:extLst>
      <p:ext uri="{BB962C8B-B14F-4D97-AF65-F5344CB8AC3E}">
        <p14:creationId xmlns:p14="http://schemas.microsoft.com/office/powerpoint/2010/main" val="498319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Authorizing Statute (1)</a:t>
            </a:r>
          </a:p>
        </p:txBody>
      </p:sp>
      <p:sp>
        <p:nvSpPr>
          <p:cNvPr id="3" name="Content Placeholder 2"/>
          <p:cNvSpPr>
            <a:spLocks noGrp="1"/>
          </p:cNvSpPr>
          <p:nvPr>
            <p:ph idx="1"/>
          </p:nvPr>
        </p:nvSpPr>
        <p:spPr>
          <a:xfrm>
            <a:off x="1354238" y="1567543"/>
            <a:ext cx="9999561" cy="4523014"/>
          </a:xfrm>
        </p:spPr>
        <p:txBody>
          <a:bodyPr vert="horz" lIns="91440" tIns="45720" rIns="91440" bIns="45720" rtlCol="0" anchor="t">
            <a:noAutofit/>
          </a:bodyPr>
          <a:lstStyle/>
          <a:p>
            <a:pPr marL="0" indent="0">
              <a:lnSpc>
                <a:spcPct val="100000"/>
              </a:lnSpc>
              <a:spcBef>
                <a:spcPts val="0"/>
              </a:spcBef>
              <a:spcAft>
                <a:spcPts val="1200"/>
              </a:spcAft>
              <a:buNone/>
            </a:pPr>
            <a:r>
              <a:rPr lang="en-US" dirty="0"/>
              <a:t>Assembly Bill 130, Section 145 (Statutes of 2021) of the Education Omnibus Trailer Bill authorized $10 million to the RII grant program to generate and disseminate professional learning (PL) opportunities for kindergarten through grade twelve (K–12) educators </a:t>
            </a:r>
            <a:r>
              <a:rPr lang="en-US" b="1" dirty="0"/>
              <a:t>across the state </a:t>
            </a:r>
            <a:r>
              <a:rPr lang="en-US" dirty="0"/>
              <a:t>to support diverse learners, including early learners, English learner (EL) students, pupils with disabilities, and pupils with dyslexia through evidence-based literacy instruction, intensive literacy interventions, and support of pupils’ executive functioning skills.</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a:t>
            </a:fld>
            <a:endParaRPr lang="en-US" dirty="0">
              <a:solidFill>
                <a:schemeClr val="tx1"/>
              </a:solidFill>
            </a:endParaRPr>
          </a:p>
        </p:txBody>
      </p:sp>
    </p:spTree>
    <p:extLst>
      <p:ext uri="{BB962C8B-B14F-4D97-AF65-F5344CB8AC3E}">
        <p14:creationId xmlns:p14="http://schemas.microsoft.com/office/powerpoint/2010/main" val="28203848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150854"/>
          </a:xfrm>
        </p:spPr>
        <p:txBody>
          <a:bodyPr>
            <a:normAutofit/>
          </a:bodyPr>
          <a:lstStyle/>
          <a:p>
            <a:r>
              <a:rPr lang="en-US" dirty="0"/>
              <a:t>Reporting Requirements (2)</a:t>
            </a:r>
          </a:p>
        </p:txBody>
      </p:sp>
      <p:sp>
        <p:nvSpPr>
          <p:cNvPr id="3" name="Content Placeholder 2"/>
          <p:cNvSpPr>
            <a:spLocks noGrp="1"/>
          </p:cNvSpPr>
          <p:nvPr>
            <p:ph idx="1"/>
          </p:nvPr>
        </p:nvSpPr>
        <p:spPr>
          <a:xfrm>
            <a:off x="980045" y="1515979"/>
            <a:ext cx="10314689" cy="4623408"/>
          </a:xfrm>
        </p:spPr>
        <p:txBody>
          <a:bodyPr vert="horz" lIns="91440" tIns="45720" rIns="91440" bIns="45720" rtlCol="0" anchor="t">
            <a:noAutofit/>
          </a:bodyPr>
          <a:lstStyle/>
          <a:p>
            <a:pPr lvl="1">
              <a:lnSpc>
                <a:spcPct val="100000"/>
              </a:lnSpc>
              <a:spcBef>
                <a:spcPts val="0"/>
              </a:spcBef>
              <a:spcAft>
                <a:spcPts val="1200"/>
              </a:spcAft>
              <a:buFont typeface="Arial" panose="020B0604020202020204" pitchFamily="34" charset="0"/>
              <a:buChar char="•"/>
            </a:pPr>
            <a:r>
              <a:rPr lang="en-US" dirty="0"/>
              <a:t>Provide an annual report to the CDE</a:t>
            </a:r>
          </a:p>
          <a:p>
            <a:pPr lvl="2">
              <a:lnSpc>
                <a:spcPct val="100000"/>
              </a:lnSpc>
              <a:spcBef>
                <a:spcPts val="0"/>
              </a:spcBef>
              <a:spcAft>
                <a:spcPts val="1200"/>
              </a:spcAft>
              <a:buFont typeface="Courier New" panose="02070309020205020404" pitchFamily="49" charset="0"/>
              <a:buChar char="o"/>
            </a:pPr>
            <a:r>
              <a:rPr lang="en-US" dirty="0"/>
              <a:t>Student outcome data demonstrating impact on student achievement and adjustments to the plan in response to the data;</a:t>
            </a:r>
          </a:p>
          <a:p>
            <a:pPr lvl="2">
              <a:lnSpc>
                <a:spcPct val="100000"/>
              </a:lnSpc>
              <a:spcBef>
                <a:spcPts val="0"/>
              </a:spcBef>
              <a:spcAft>
                <a:spcPts val="1200"/>
              </a:spcAft>
              <a:buFont typeface="Courier New" panose="02070309020205020404" pitchFamily="49" charset="0"/>
              <a:buChar char="o"/>
            </a:pPr>
            <a:r>
              <a:rPr lang="en-US" dirty="0"/>
              <a:t>Number of activities accomplished; the impact of these activities on educator capacity; and the number of teachers, paraprofessionals, school leaders, districts, counties, and regions impacted by these activities; and</a:t>
            </a:r>
          </a:p>
          <a:p>
            <a:pPr lvl="2">
              <a:lnSpc>
                <a:spcPct val="100000"/>
              </a:lnSpc>
              <a:spcBef>
                <a:spcPts val="0"/>
              </a:spcBef>
              <a:spcAft>
                <a:spcPts val="1200"/>
              </a:spcAft>
              <a:buFont typeface="Courier New" panose="02070309020205020404" pitchFamily="49" charset="0"/>
              <a:buChar char="o"/>
            </a:pPr>
            <a:r>
              <a:rPr lang="en-US" dirty="0"/>
              <a:t>Evidence of coordination and collaboration with other agencies of the Statewide </a:t>
            </a:r>
            <a:r>
              <a:rPr lang="en-US" dirty="0" err="1"/>
              <a:t>SoS</a:t>
            </a:r>
            <a:r>
              <a:rPr lang="en-US" dirty="0"/>
              <a:t>, including but not limited to the CDE, the CCEE, lead agencies, grantees of other literacy initiatives (as described in Section 1, Part D), COEs, and districts.</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50</a:t>
            </a:fld>
            <a:endParaRPr lang="en-US" dirty="0">
              <a:solidFill>
                <a:schemeClr val="tx1"/>
              </a:solidFill>
            </a:endParaRPr>
          </a:p>
        </p:txBody>
      </p:sp>
    </p:spTree>
    <p:extLst>
      <p:ext uri="{BB962C8B-B14F-4D97-AF65-F5344CB8AC3E}">
        <p14:creationId xmlns:p14="http://schemas.microsoft.com/office/powerpoint/2010/main" val="32628636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 Requirements (3)</a:t>
            </a:r>
          </a:p>
        </p:txBody>
      </p:sp>
      <p:sp>
        <p:nvSpPr>
          <p:cNvPr id="3" name="Content Placeholder 2"/>
          <p:cNvSpPr>
            <a:spLocks noGrp="1"/>
          </p:cNvSpPr>
          <p:nvPr>
            <p:ph idx="1"/>
          </p:nvPr>
        </p:nvSpPr>
        <p:spPr>
          <a:xfrm>
            <a:off x="1254642" y="1646680"/>
            <a:ext cx="9579263" cy="4709670"/>
          </a:xfrm>
        </p:spPr>
        <p:txBody>
          <a:bodyPr vert="horz" lIns="91440" tIns="45720" rIns="91440" bIns="45720" rtlCol="0" anchor="t">
            <a:noAutofit/>
          </a:bodyPr>
          <a:lstStyle/>
          <a:p>
            <a:pPr marL="0" indent="0">
              <a:lnSpc>
                <a:spcPct val="100000"/>
              </a:lnSpc>
              <a:spcBef>
                <a:spcPts val="0"/>
              </a:spcBef>
              <a:spcAft>
                <a:spcPts val="1200"/>
              </a:spcAft>
              <a:buNone/>
            </a:pPr>
            <a:r>
              <a:rPr lang="en-US" dirty="0"/>
              <a:t>If the grantee does not provide the required reports to the CDE and the CCEE, program activities are not completed as agreed upon, there is a lack of participation in meetings, or there is a negative trend in the dissemination of technical assistance, the CDE may halt funding at any time.</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51</a:t>
            </a:fld>
            <a:endParaRPr lang="en-US">
              <a:solidFill>
                <a:schemeClr val="tx1"/>
              </a:solidFill>
            </a:endParaRPr>
          </a:p>
        </p:txBody>
      </p:sp>
    </p:spTree>
    <p:extLst>
      <p:ext uri="{BB962C8B-B14F-4D97-AF65-F5344CB8AC3E}">
        <p14:creationId xmlns:p14="http://schemas.microsoft.com/office/powerpoint/2010/main" val="20604978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72860"/>
            <a:ext cx="9479666" cy="855494"/>
          </a:xfrm>
        </p:spPr>
        <p:txBody>
          <a:bodyPr/>
          <a:lstStyle/>
          <a:p>
            <a:r>
              <a:rPr lang="en-US" dirty="0"/>
              <a:t>Grant Award Notification</a:t>
            </a:r>
          </a:p>
        </p:txBody>
      </p:sp>
      <p:sp>
        <p:nvSpPr>
          <p:cNvPr id="3" name="Content Placeholder 2"/>
          <p:cNvSpPr>
            <a:spLocks noGrp="1"/>
          </p:cNvSpPr>
          <p:nvPr>
            <p:ph idx="1"/>
          </p:nvPr>
        </p:nvSpPr>
        <p:spPr>
          <a:xfrm>
            <a:off x="1293418" y="1528354"/>
            <a:ext cx="9601308" cy="4827996"/>
          </a:xfrm>
        </p:spPr>
        <p:txBody>
          <a:bodyPr vert="horz" lIns="91440" tIns="45720" rIns="91440" bIns="45720" rtlCol="0" anchor="t">
            <a:noAutofit/>
          </a:bodyPr>
          <a:lstStyle/>
          <a:p>
            <a:pPr>
              <a:lnSpc>
                <a:spcPct val="100000"/>
              </a:lnSpc>
              <a:spcBef>
                <a:spcPts val="0"/>
              </a:spcBef>
              <a:spcAft>
                <a:spcPts val="1200"/>
              </a:spcAft>
            </a:pPr>
            <a:r>
              <a:rPr lang="en-US" dirty="0"/>
              <a:t>The applicant selected for funding will receive a Grant Award Notification (AO-400), the official CDE document that awards funds to local projects. </a:t>
            </a:r>
          </a:p>
          <a:p>
            <a:pPr>
              <a:lnSpc>
                <a:spcPct val="100000"/>
              </a:lnSpc>
              <a:spcBef>
                <a:spcPts val="0"/>
              </a:spcBef>
              <a:spcAft>
                <a:spcPts val="1200"/>
              </a:spcAft>
            </a:pPr>
            <a:r>
              <a:rPr lang="en-US" dirty="0"/>
              <a:t>The grantee and fiscal agent must be the same entity. The superintendent of the LEA, acting as the fiscal agent, must sign and return the AO-400 to the CDE before funds are disbursed. </a:t>
            </a:r>
            <a:endParaRPr lang="en-US" sz="2400" dirty="0">
              <a:latin typeface="Arial" panose="020B0604020202020204" pitchFamily="34" charset="0"/>
              <a:ea typeface="+mn-lt"/>
              <a:cs typeface="Arial" panose="020B0604020202020204" pitchFamily="34" charset="0"/>
            </a:endParaRP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52</a:t>
            </a:fld>
            <a:endParaRPr lang="en-US" dirty="0">
              <a:solidFill>
                <a:schemeClr val="tx1"/>
              </a:solidFill>
            </a:endParaRPr>
          </a:p>
        </p:txBody>
      </p:sp>
    </p:spTree>
    <p:extLst>
      <p:ext uri="{BB962C8B-B14F-4D97-AF65-F5344CB8AC3E}">
        <p14:creationId xmlns:p14="http://schemas.microsoft.com/office/powerpoint/2010/main" val="14247694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576263"/>
            <a:ext cx="10515600" cy="2852737"/>
          </a:xfrm>
        </p:spPr>
        <p:txBody>
          <a:bodyPr>
            <a:normAutofit/>
          </a:bodyPr>
          <a:lstStyle/>
          <a:p>
            <a:r>
              <a:rPr lang="en-US" sz="4400" dirty="0"/>
              <a:t>The Application Process</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53</a:t>
            </a:fld>
            <a:endParaRPr lang="en-US">
              <a:solidFill>
                <a:schemeClr val="tx1"/>
              </a:solidFill>
            </a:endParaRPr>
          </a:p>
        </p:txBody>
      </p:sp>
    </p:spTree>
    <p:extLst>
      <p:ext uri="{BB962C8B-B14F-4D97-AF65-F5344CB8AC3E}">
        <p14:creationId xmlns:p14="http://schemas.microsoft.com/office/powerpoint/2010/main" val="725975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98969"/>
            <a:ext cx="9479666" cy="1325563"/>
          </a:xfrm>
        </p:spPr>
        <p:txBody>
          <a:bodyPr>
            <a:normAutofit/>
          </a:bodyPr>
          <a:lstStyle/>
          <a:p>
            <a:r>
              <a:rPr lang="en-US" dirty="0"/>
              <a:t>Application Timeline</a:t>
            </a:r>
          </a:p>
        </p:txBody>
      </p:sp>
      <p:graphicFrame>
        <p:nvGraphicFramePr>
          <p:cNvPr id="5" name="Content Placeholder 4" descr="The table lists the important upcoming deadlines for the RII application. &#10;&#10;Intents to Apply is due to the CDE on August 3, 2022, before 4 p.m. &#10;The application is due to the CDE on August 17, 2022, before 4 p.m. &#10;The Intent to Award will be posted during the week of October 3, 2022.&#10;The last day for appeals to be received by the CDE will be during the week of October 10, 2022. Appeals will be open for approximately one week.&#10;Final Awards will be posted following approval by the SBE.&#10;The projected Project Start Date is in November of 2022."/>
          <p:cNvGraphicFramePr>
            <a:graphicFrameLocks noGrp="1"/>
          </p:cNvGraphicFramePr>
          <p:nvPr>
            <p:ph idx="1"/>
            <p:extLst>
              <p:ext uri="{D42A27DB-BD31-4B8C-83A1-F6EECF244321}">
                <p14:modId xmlns:p14="http://schemas.microsoft.com/office/powerpoint/2010/main" val="1755249987"/>
              </p:ext>
            </p:extLst>
          </p:nvPr>
        </p:nvGraphicFramePr>
        <p:xfrm>
          <a:off x="1487243" y="1624532"/>
          <a:ext cx="9687387" cy="4408749"/>
        </p:xfrm>
        <a:graphic>
          <a:graphicData uri="http://schemas.openxmlformats.org/drawingml/2006/table">
            <a:tbl>
              <a:tblPr firstRow="1" firstCol="1" lastRow="1" lastCol="1" bandRow="1" bandCol="1"/>
              <a:tblGrid>
                <a:gridCol w="3814109">
                  <a:extLst>
                    <a:ext uri="{9D8B030D-6E8A-4147-A177-3AD203B41FA5}">
                      <a16:colId xmlns:a16="http://schemas.microsoft.com/office/drawing/2014/main" val="20000"/>
                    </a:ext>
                  </a:extLst>
                </a:gridCol>
                <a:gridCol w="5873278">
                  <a:extLst>
                    <a:ext uri="{9D8B030D-6E8A-4147-A177-3AD203B41FA5}">
                      <a16:colId xmlns:a16="http://schemas.microsoft.com/office/drawing/2014/main" val="20001"/>
                    </a:ext>
                  </a:extLst>
                </a:gridCol>
              </a:tblGrid>
              <a:tr h="419425">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Date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79744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Intent to Apply Due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2400" kern="1200" dirty="0">
                          <a:solidFill>
                            <a:schemeClr val="tx1"/>
                          </a:solidFill>
                          <a:effectLst/>
                          <a:latin typeface="+mn-lt"/>
                          <a:ea typeface="+mn-ea"/>
                          <a:cs typeface="+mn-cs"/>
                        </a:rPr>
                        <a:t>August 3</a:t>
                      </a:r>
                      <a:r>
                        <a:rPr lang="en-US" sz="2400" dirty="0">
                          <a:effectLst/>
                          <a:latin typeface="+mn-lt"/>
                          <a:ea typeface="Calibri" panose="020F0502020204030204" pitchFamily="34" charset="0"/>
                          <a:cs typeface="Arial"/>
                        </a:rPr>
                        <a:t>, 2022,</a:t>
                      </a:r>
                      <a:r>
                        <a:rPr lang="en-US" sz="2400" baseline="0" dirty="0">
                          <a:effectLst/>
                          <a:latin typeface="+mn-lt"/>
                          <a:ea typeface="Calibri" panose="020F0502020204030204" pitchFamily="34" charset="0"/>
                          <a:cs typeface="Arial"/>
                        </a:rPr>
                        <a:t> before 4 </a:t>
                      </a:r>
                      <a:r>
                        <a:rPr lang="en-US" sz="2400" dirty="0">
                          <a:effectLst/>
                          <a:latin typeface="+mn-lt"/>
                          <a:ea typeface="Times New Roman" panose="02020603050405020304" pitchFamily="18" charset="0"/>
                          <a:cs typeface="Arial"/>
                        </a:rPr>
                        <a:t>p.m.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907228"/>
                  </a:ext>
                </a:extLst>
              </a:tr>
              <a:tr h="79744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Application Due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kern="1200" dirty="0">
                          <a:solidFill>
                            <a:schemeClr val="tx1"/>
                          </a:solidFill>
                          <a:effectLst/>
                          <a:latin typeface="+mn-lt"/>
                          <a:ea typeface="+mn-ea"/>
                          <a:cs typeface="+mn-cs"/>
                        </a:rPr>
                        <a:t>August 17</a:t>
                      </a:r>
                      <a:r>
                        <a:rPr lang="en-US" sz="2400" dirty="0">
                          <a:effectLst/>
                          <a:latin typeface="Arial"/>
                          <a:ea typeface="Calibri" panose="020F0502020204030204" pitchFamily="34" charset="0"/>
                          <a:cs typeface="Arial"/>
                        </a:rPr>
                        <a:t>, 2022,</a:t>
                      </a:r>
                      <a:r>
                        <a:rPr lang="en-US" sz="2400" baseline="0" dirty="0">
                          <a:effectLst/>
                          <a:latin typeface="Arial"/>
                          <a:ea typeface="Calibri" panose="020F0502020204030204" pitchFamily="34" charset="0"/>
                          <a:cs typeface="Arial"/>
                        </a:rPr>
                        <a:t> before 4 </a:t>
                      </a:r>
                      <a:r>
                        <a:rPr lang="en-US" sz="2400" dirty="0">
                          <a:effectLst/>
                          <a:latin typeface="Arial"/>
                          <a:ea typeface="Times New Roman" panose="02020603050405020304" pitchFamily="18" charset="0"/>
                          <a:cs typeface="Arial"/>
                        </a:rPr>
                        <a:t>p.m.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879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Intent</a:t>
                      </a:r>
                      <a:r>
                        <a:rPr lang="en-US" sz="2400" baseline="0" dirty="0">
                          <a:effectLst/>
                          <a:latin typeface="Arial" panose="020B0604020202020204" pitchFamily="34" charset="0"/>
                          <a:ea typeface="Times New Roman" panose="02020603050405020304" pitchFamily="18" charset="0"/>
                          <a:cs typeface="Arial" panose="020B0604020202020204" pitchFamily="34" charset="0"/>
                        </a:rPr>
                        <a:t> to Award Posted</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Week of October 3, 2022</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43027">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Last Day for Appeals to be Received by the CDE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2400" dirty="0">
                          <a:effectLst/>
                          <a:latin typeface="Arial" panose="020B0604020202020204" pitchFamily="34" charset="0"/>
                          <a:ea typeface="Calibri" panose="020F0502020204030204" pitchFamily="34" charset="0"/>
                          <a:cs typeface="Arial" panose="020B0604020202020204" pitchFamily="34" charset="0"/>
                        </a:rPr>
                        <a:t>Week of October 10, 2022</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6312">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Final Awards</a:t>
                      </a:r>
                      <a:r>
                        <a:rPr lang="en-US" sz="2400" baseline="0" dirty="0">
                          <a:effectLst/>
                          <a:latin typeface="Arial" panose="020B0604020202020204" pitchFamily="34" charset="0"/>
                          <a:ea typeface="Calibri" panose="020F0502020204030204" pitchFamily="34" charset="0"/>
                          <a:cs typeface="Arial" panose="020B0604020202020204" pitchFamily="34" charset="0"/>
                        </a:rPr>
                        <a:t> Posted</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sz="2400" dirty="0">
                          <a:effectLst/>
                          <a:latin typeface="Arial" panose="020B0604020202020204" pitchFamily="34" charset="0"/>
                          <a:ea typeface="Calibri" panose="020F0502020204030204" pitchFamily="34" charset="0"/>
                          <a:cs typeface="Arial" panose="020B0604020202020204" pitchFamily="34" charset="0"/>
                        </a:rPr>
                        <a:t>To be determined</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6312">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Project Start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1200"/>
                        </a:spcAft>
                      </a:pPr>
                      <a:r>
                        <a:rPr lang="en-US" sz="2400" dirty="0">
                          <a:effectLst/>
                          <a:latin typeface="Arial"/>
                          <a:ea typeface="Times New Roman" panose="02020603050405020304" pitchFamily="18" charset="0"/>
                          <a:cs typeface="Times New Roman"/>
                        </a:rPr>
                        <a:t>November 2022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673009"/>
                  </a:ext>
                </a:extLst>
              </a:tr>
            </a:tbl>
          </a:graphicData>
        </a:graphic>
      </p:graphicFrame>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54</a:t>
            </a:fld>
            <a:endParaRPr lang="en-US">
              <a:solidFill>
                <a:schemeClr val="tx1"/>
              </a:solidFill>
            </a:endParaRPr>
          </a:p>
        </p:txBody>
      </p:sp>
    </p:spTree>
    <p:extLst>
      <p:ext uri="{BB962C8B-B14F-4D97-AF65-F5344CB8AC3E}">
        <p14:creationId xmlns:p14="http://schemas.microsoft.com/office/powerpoint/2010/main" val="17140499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747C5-0AF1-43AE-89C9-60471ACCF7BE}"/>
              </a:ext>
            </a:extLst>
          </p:cNvPr>
          <p:cNvSpPr>
            <a:spLocks noGrp="1"/>
          </p:cNvSpPr>
          <p:nvPr>
            <p:ph type="title"/>
          </p:nvPr>
        </p:nvSpPr>
        <p:spPr/>
        <p:txBody>
          <a:bodyPr/>
          <a:lstStyle/>
          <a:p>
            <a:r>
              <a:rPr lang="en-US" dirty="0"/>
              <a:t>Application Process (1)</a:t>
            </a:r>
          </a:p>
        </p:txBody>
      </p:sp>
      <p:sp>
        <p:nvSpPr>
          <p:cNvPr id="3" name="Content Placeholder 2">
            <a:extLst>
              <a:ext uri="{FF2B5EF4-FFF2-40B4-BE49-F238E27FC236}">
                <a16:creationId xmlns:a16="http://schemas.microsoft.com/office/drawing/2014/main" id="{4B31216D-AFA5-4841-93BA-1E08C5BDAD60}"/>
              </a:ext>
            </a:extLst>
          </p:cNvPr>
          <p:cNvSpPr>
            <a:spLocks noGrp="1"/>
          </p:cNvSpPr>
          <p:nvPr>
            <p:ph idx="1"/>
          </p:nvPr>
        </p:nvSpPr>
        <p:spPr>
          <a:xfrm>
            <a:off x="1570617" y="1644406"/>
            <a:ext cx="9479666" cy="4608426"/>
          </a:xfrm>
        </p:spPr>
        <p:txBody>
          <a:bodyPr/>
          <a:lstStyle/>
          <a:p>
            <a:pPr marL="0" indent="0">
              <a:lnSpc>
                <a:spcPct val="100000"/>
              </a:lnSpc>
              <a:spcBef>
                <a:spcPts val="0"/>
              </a:spcBef>
              <a:spcAft>
                <a:spcPts val="1200"/>
              </a:spcAft>
              <a:buNone/>
            </a:pPr>
            <a:r>
              <a:rPr lang="en-US" dirty="0"/>
              <a:t>The application will consist of four general types of information: </a:t>
            </a:r>
          </a:p>
          <a:p>
            <a:pPr marL="971550" lvl="1" indent="-514350">
              <a:lnSpc>
                <a:spcPct val="100000"/>
              </a:lnSpc>
              <a:spcBef>
                <a:spcPts val="0"/>
              </a:spcBef>
              <a:spcAft>
                <a:spcPts val="1200"/>
              </a:spcAft>
              <a:buFont typeface="+mj-lt"/>
              <a:buAutoNum type="arabicPeriod"/>
            </a:pPr>
            <a:r>
              <a:rPr lang="en-US" sz="2800" dirty="0"/>
              <a:t>Applicant Information</a:t>
            </a:r>
          </a:p>
          <a:p>
            <a:pPr marL="971550" lvl="1" indent="-514350">
              <a:lnSpc>
                <a:spcPct val="100000"/>
              </a:lnSpc>
              <a:spcBef>
                <a:spcPts val="0"/>
              </a:spcBef>
              <a:spcAft>
                <a:spcPts val="1200"/>
              </a:spcAft>
              <a:buFont typeface="+mj-lt"/>
              <a:buAutoNum type="arabicPeriod"/>
            </a:pPr>
            <a:r>
              <a:rPr lang="en-US" sz="2800" dirty="0"/>
              <a:t>Application Narrative</a:t>
            </a:r>
          </a:p>
          <a:p>
            <a:pPr marL="971550" lvl="1" indent="-514350">
              <a:lnSpc>
                <a:spcPct val="100000"/>
              </a:lnSpc>
              <a:spcBef>
                <a:spcPts val="0"/>
              </a:spcBef>
              <a:spcAft>
                <a:spcPts val="1200"/>
              </a:spcAft>
              <a:buFont typeface="+mj-lt"/>
              <a:buAutoNum type="arabicPeriod"/>
            </a:pPr>
            <a:r>
              <a:rPr lang="en-US" sz="2800" dirty="0"/>
              <a:t>Budget Information</a:t>
            </a:r>
          </a:p>
          <a:p>
            <a:pPr marL="971550" lvl="1" indent="-514350">
              <a:lnSpc>
                <a:spcPct val="100000"/>
              </a:lnSpc>
              <a:spcBef>
                <a:spcPts val="0"/>
              </a:spcBef>
              <a:spcAft>
                <a:spcPts val="1200"/>
              </a:spcAft>
              <a:buFont typeface="+mj-lt"/>
              <a:buAutoNum type="arabicPeriod"/>
            </a:pPr>
            <a:r>
              <a:rPr lang="en-US" sz="2800" dirty="0"/>
              <a:t>Attachments (project timeline, budget, letters of commitment)</a:t>
            </a:r>
            <a:endParaRPr lang="en-US" sz="2800" b="1" dirty="0"/>
          </a:p>
        </p:txBody>
      </p:sp>
      <p:sp>
        <p:nvSpPr>
          <p:cNvPr id="4" name="Slide Number Placeholder 3">
            <a:extLst>
              <a:ext uri="{FF2B5EF4-FFF2-40B4-BE49-F238E27FC236}">
                <a16:creationId xmlns:a16="http://schemas.microsoft.com/office/drawing/2014/main" id="{5E685422-DCA3-4B4A-96C3-00B13A0EB4D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55</a:t>
            </a:fld>
            <a:endParaRPr lang="en-US">
              <a:solidFill>
                <a:schemeClr val="tx1"/>
              </a:solidFill>
            </a:endParaRPr>
          </a:p>
        </p:txBody>
      </p:sp>
    </p:spTree>
    <p:extLst>
      <p:ext uri="{BB962C8B-B14F-4D97-AF65-F5344CB8AC3E}">
        <p14:creationId xmlns:p14="http://schemas.microsoft.com/office/powerpoint/2010/main" val="35744836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747C5-0AF1-43AE-89C9-60471ACCF7BE}"/>
              </a:ext>
            </a:extLst>
          </p:cNvPr>
          <p:cNvSpPr>
            <a:spLocks noGrp="1"/>
          </p:cNvSpPr>
          <p:nvPr>
            <p:ph type="title"/>
          </p:nvPr>
        </p:nvSpPr>
        <p:spPr/>
        <p:txBody>
          <a:bodyPr/>
          <a:lstStyle/>
          <a:p>
            <a:r>
              <a:rPr lang="en-US" dirty="0"/>
              <a:t>Application Process (2)</a:t>
            </a:r>
          </a:p>
        </p:txBody>
      </p:sp>
      <p:sp>
        <p:nvSpPr>
          <p:cNvPr id="3" name="Content Placeholder 2">
            <a:extLst>
              <a:ext uri="{FF2B5EF4-FFF2-40B4-BE49-F238E27FC236}">
                <a16:creationId xmlns:a16="http://schemas.microsoft.com/office/drawing/2014/main" id="{4B31216D-AFA5-4841-93BA-1E08C5BDAD60}"/>
              </a:ext>
            </a:extLst>
          </p:cNvPr>
          <p:cNvSpPr>
            <a:spLocks noGrp="1"/>
          </p:cNvSpPr>
          <p:nvPr>
            <p:ph idx="1"/>
          </p:nvPr>
        </p:nvSpPr>
        <p:spPr>
          <a:xfrm>
            <a:off x="1441296" y="1690688"/>
            <a:ext cx="9305551" cy="4041372"/>
          </a:xfrm>
        </p:spPr>
        <p:txBody>
          <a:bodyPr/>
          <a:lstStyle/>
          <a:p>
            <a:pPr lvl="0">
              <a:lnSpc>
                <a:spcPct val="100000"/>
              </a:lnSpc>
              <a:spcBef>
                <a:spcPts val="0"/>
              </a:spcBef>
              <a:spcAft>
                <a:spcPts val="1200"/>
              </a:spcAft>
            </a:pPr>
            <a:r>
              <a:rPr lang="en-US" sz="2400" dirty="0"/>
              <a:t>The Lead Applicant will receive email confirmation of the information submitted. </a:t>
            </a:r>
          </a:p>
          <a:p>
            <a:pPr lvl="0">
              <a:lnSpc>
                <a:spcPct val="100000"/>
              </a:lnSpc>
              <a:spcBef>
                <a:spcPts val="0"/>
              </a:spcBef>
              <a:spcAft>
                <a:spcPts val="1200"/>
              </a:spcAft>
            </a:pPr>
            <a:r>
              <a:rPr lang="en-US" sz="2400" dirty="0"/>
              <a:t>If changes need to be made, the Lead Applicant must resubmit the entire application prior to the submission deadline.</a:t>
            </a:r>
          </a:p>
          <a:p>
            <a:pPr lvl="0">
              <a:lnSpc>
                <a:spcPct val="100000"/>
              </a:lnSpc>
              <a:spcBef>
                <a:spcPts val="0"/>
              </a:spcBef>
              <a:spcAft>
                <a:spcPts val="1200"/>
              </a:spcAft>
            </a:pPr>
            <a:r>
              <a:rPr lang="en-US" sz="2400" dirty="0"/>
              <a:t>The last submitted application will be the one considered for review.</a:t>
            </a:r>
          </a:p>
          <a:p>
            <a:pPr lvl="0">
              <a:lnSpc>
                <a:spcPct val="100000"/>
              </a:lnSpc>
              <a:spcBef>
                <a:spcPts val="0"/>
              </a:spcBef>
              <a:spcAft>
                <a:spcPts val="1200"/>
              </a:spcAft>
            </a:pPr>
            <a:r>
              <a:rPr lang="en-US" sz="2400" dirty="0"/>
              <a:t>The CDE is not able to modify the application information after it is submitted.</a:t>
            </a:r>
          </a:p>
          <a:p>
            <a:pPr lvl="0">
              <a:lnSpc>
                <a:spcPct val="100000"/>
              </a:lnSpc>
              <a:spcBef>
                <a:spcPts val="0"/>
              </a:spcBef>
              <a:spcAft>
                <a:spcPts val="1200"/>
              </a:spcAft>
            </a:pPr>
            <a:r>
              <a:rPr lang="en-US" sz="2400" dirty="0"/>
              <a:t>Incomplete or late applications will not be considered. </a:t>
            </a:r>
          </a:p>
        </p:txBody>
      </p:sp>
      <p:sp>
        <p:nvSpPr>
          <p:cNvPr id="4" name="Slide Number Placeholder 3">
            <a:extLst>
              <a:ext uri="{FF2B5EF4-FFF2-40B4-BE49-F238E27FC236}">
                <a16:creationId xmlns:a16="http://schemas.microsoft.com/office/drawing/2014/main" id="{5E685422-DCA3-4B4A-96C3-00B13A0EB4D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56</a:t>
            </a:fld>
            <a:endParaRPr lang="en-US">
              <a:solidFill>
                <a:schemeClr val="tx1"/>
              </a:solidFill>
            </a:endParaRPr>
          </a:p>
        </p:txBody>
      </p:sp>
    </p:spTree>
    <p:extLst>
      <p:ext uri="{BB962C8B-B14F-4D97-AF65-F5344CB8AC3E}">
        <p14:creationId xmlns:p14="http://schemas.microsoft.com/office/powerpoint/2010/main" val="42182127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72860"/>
            <a:ext cx="9479666" cy="855494"/>
          </a:xfrm>
        </p:spPr>
        <p:txBody>
          <a:bodyPr/>
          <a:lstStyle/>
          <a:p>
            <a:r>
              <a:rPr lang="en-US" dirty="0"/>
              <a:t>Review Process</a:t>
            </a:r>
          </a:p>
        </p:txBody>
      </p:sp>
      <p:sp>
        <p:nvSpPr>
          <p:cNvPr id="3" name="Content Placeholder 2"/>
          <p:cNvSpPr>
            <a:spLocks noGrp="1"/>
          </p:cNvSpPr>
          <p:nvPr>
            <p:ph idx="1"/>
          </p:nvPr>
        </p:nvSpPr>
        <p:spPr>
          <a:xfrm>
            <a:off x="1168413" y="1528355"/>
            <a:ext cx="10185387" cy="4779944"/>
          </a:xfrm>
        </p:spPr>
        <p:txBody>
          <a:bodyPr vert="horz" lIns="91440" tIns="45720" rIns="91440" bIns="45720" rtlCol="0" anchor="t">
            <a:noAutofit/>
          </a:bodyPr>
          <a:lstStyle/>
          <a:p>
            <a:pPr>
              <a:lnSpc>
                <a:spcPct val="100000"/>
              </a:lnSpc>
              <a:spcBef>
                <a:spcPts val="0"/>
              </a:spcBef>
              <a:spcAft>
                <a:spcPts val="1200"/>
              </a:spcAft>
            </a:pPr>
            <a:r>
              <a:rPr lang="en-US" sz="2400" dirty="0">
                <a:latin typeface="Arial" panose="020B0604020202020204" pitchFamily="34" charset="0"/>
                <a:cs typeface="Arial" panose="020B0604020202020204" pitchFamily="34" charset="0"/>
              </a:rPr>
              <a:t>Only fully completed applications will be considered eligible for consideration and advanced to the Readers Conference. </a:t>
            </a:r>
          </a:p>
          <a:p>
            <a:pPr>
              <a:lnSpc>
                <a:spcPct val="100000"/>
              </a:lnSpc>
              <a:spcBef>
                <a:spcPts val="0"/>
              </a:spcBef>
              <a:spcAft>
                <a:spcPts val="1200"/>
              </a:spcAft>
            </a:pPr>
            <a:r>
              <a:rPr lang="en-US" sz="2400" dirty="0">
                <a:latin typeface="Arial" panose="020B0604020202020204" pitchFamily="34" charset="0"/>
                <a:cs typeface="Arial" panose="020B0604020202020204" pitchFamily="34" charset="0"/>
              </a:rPr>
              <a:t>A panel of readers selected for their expertise will read, review, and score each eligible application using the scoring rubric. </a:t>
            </a:r>
          </a:p>
          <a:p>
            <a:pPr>
              <a:lnSpc>
                <a:spcPct val="100000"/>
              </a:lnSpc>
              <a:spcBef>
                <a:spcPts val="0"/>
              </a:spcBef>
              <a:spcAft>
                <a:spcPts val="1200"/>
              </a:spcAft>
            </a:pPr>
            <a:r>
              <a:rPr lang="en-US" sz="2400"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a:lnSpc>
                <a:spcPct val="100000"/>
              </a:lnSpc>
              <a:spcBef>
                <a:spcPts val="0"/>
              </a:spcBef>
              <a:spcAft>
                <a:spcPts val="1200"/>
              </a:spcAft>
            </a:pPr>
            <a:r>
              <a:rPr lang="en-US" sz="2400" dirty="0">
                <a:latin typeface="Arial" panose="020B0604020202020204" pitchFamily="34" charset="0"/>
                <a:cs typeface="Arial" panose="020B0604020202020204" pitchFamily="34" charset="0"/>
              </a:rPr>
              <a:t>Points will be awarded based on completeness and responsiveness of the application to each of the required application components.</a:t>
            </a:r>
          </a:p>
          <a:p>
            <a:pPr>
              <a:lnSpc>
                <a:spcPct val="100000"/>
              </a:lnSpc>
              <a:spcBef>
                <a:spcPts val="0"/>
              </a:spcBef>
              <a:spcAft>
                <a:spcPts val="1200"/>
              </a:spcAft>
            </a:pPr>
            <a:r>
              <a:rPr lang="en-US" sz="2400" dirty="0">
                <a:latin typeface="Arial" panose="020B0604020202020204" pitchFamily="34" charset="0"/>
                <a:ea typeface="+mn-lt"/>
                <a:cs typeface="Arial" panose="020B0604020202020204" pitchFamily="34" charset="0"/>
              </a:rPr>
              <a:t>Interviews with potential grantees may be conducted. </a:t>
            </a:r>
            <a:r>
              <a:rPr lang="en-US" sz="2400" dirty="0">
                <a:latin typeface="Arial" panose="020B0604020202020204" pitchFamily="34" charset="0"/>
                <a:cs typeface="Arial" panose="020B0604020202020204" pitchFamily="34" charset="0"/>
              </a:rPr>
              <a:t>All costs associated with the interviews will be the responsibility of the applicant.</a:t>
            </a:r>
            <a:endParaRPr lang="en-US" sz="2400" dirty="0">
              <a:latin typeface="Arial" panose="020B0604020202020204" pitchFamily="34" charset="0"/>
              <a:ea typeface="+mn-lt"/>
              <a:cs typeface="Arial" panose="020B0604020202020204" pitchFamily="34" charset="0"/>
            </a:endParaRP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57</a:t>
            </a:fld>
            <a:endParaRPr lang="en-US" dirty="0">
              <a:solidFill>
                <a:schemeClr val="tx1"/>
              </a:solidFill>
            </a:endParaRPr>
          </a:p>
        </p:txBody>
      </p:sp>
    </p:spTree>
    <p:extLst>
      <p:ext uri="{BB962C8B-B14F-4D97-AF65-F5344CB8AC3E}">
        <p14:creationId xmlns:p14="http://schemas.microsoft.com/office/powerpoint/2010/main" val="5468521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D852-4CF1-4959-9285-AFACEE3CEC74}"/>
              </a:ext>
            </a:extLst>
          </p:cNvPr>
          <p:cNvSpPr>
            <a:spLocks noGrp="1"/>
          </p:cNvSpPr>
          <p:nvPr>
            <p:ph type="title"/>
          </p:nvPr>
        </p:nvSpPr>
        <p:spPr>
          <a:xfrm>
            <a:off x="838200" y="804863"/>
            <a:ext cx="10515600" cy="2852737"/>
          </a:xfrm>
        </p:spPr>
        <p:txBody>
          <a:bodyPr>
            <a:normAutofit/>
          </a:bodyPr>
          <a:lstStyle/>
          <a:p>
            <a:r>
              <a:rPr lang="en-US" sz="4400" dirty="0"/>
              <a:t>The Application</a:t>
            </a:r>
          </a:p>
        </p:txBody>
      </p:sp>
      <p:sp>
        <p:nvSpPr>
          <p:cNvPr id="4" name="Slide Number Placeholder 3">
            <a:extLst>
              <a:ext uri="{FF2B5EF4-FFF2-40B4-BE49-F238E27FC236}">
                <a16:creationId xmlns:a16="http://schemas.microsoft.com/office/drawing/2014/main" id="{D7A91306-4C97-490C-BE5B-DB5DA64BC2E9}"/>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58</a:t>
            </a:fld>
            <a:endParaRPr lang="en-US" dirty="0">
              <a:solidFill>
                <a:schemeClr val="tx1"/>
              </a:solidFill>
            </a:endParaRPr>
          </a:p>
        </p:txBody>
      </p:sp>
    </p:spTree>
    <p:extLst>
      <p:ext uri="{BB962C8B-B14F-4D97-AF65-F5344CB8AC3E}">
        <p14:creationId xmlns:p14="http://schemas.microsoft.com/office/powerpoint/2010/main" val="18422236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55796"/>
            <a:ext cx="9479666" cy="1498841"/>
          </a:xfrm>
        </p:spPr>
        <p:txBody>
          <a:bodyPr>
            <a:normAutofit/>
          </a:bodyPr>
          <a:lstStyle/>
          <a:p>
            <a:r>
              <a:rPr lang="en-US" dirty="0"/>
              <a:t>Application Instructions</a:t>
            </a:r>
          </a:p>
        </p:txBody>
      </p:sp>
      <p:sp>
        <p:nvSpPr>
          <p:cNvPr id="3" name="Content Placeholder 2"/>
          <p:cNvSpPr>
            <a:spLocks noGrp="1"/>
          </p:cNvSpPr>
          <p:nvPr>
            <p:ph idx="1"/>
          </p:nvPr>
        </p:nvSpPr>
        <p:spPr>
          <a:xfrm>
            <a:off x="1094292" y="1554637"/>
            <a:ext cx="9999560" cy="4648318"/>
          </a:xfrm>
        </p:spPr>
        <p:txBody>
          <a:bodyPr vert="horz" lIns="91440" tIns="45720" rIns="91440" bIns="45720" rtlCol="0" anchor="t">
            <a:noAutofit/>
          </a:bodyPr>
          <a:lstStyle/>
          <a:p>
            <a:pPr marL="225425" indent="-225425">
              <a:lnSpc>
                <a:spcPct val="100000"/>
              </a:lnSpc>
              <a:spcBef>
                <a:spcPts val="0"/>
              </a:spcBef>
              <a:spcAft>
                <a:spcPts val="1200"/>
              </a:spcAft>
            </a:pPr>
            <a:r>
              <a:rPr lang="en-US" dirty="0"/>
              <a:t>The application is electronic and available on the CDE RII RFA web page at</a:t>
            </a:r>
            <a:r>
              <a:rPr lang="en-US" u="sng" dirty="0">
                <a:hlinkClick r:id="rId3" tooltip="CDE RII RFA 2022 web page"/>
              </a:rPr>
              <a:t> http://www.cde.ca.gov/fg/fo/r12/rii22rfa.asp</a:t>
            </a:r>
            <a:r>
              <a:rPr lang="en-US" dirty="0"/>
              <a:t>. </a:t>
            </a:r>
            <a:endParaRPr lang="en-US" u="sng" dirty="0"/>
          </a:p>
          <a:p>
            <a:pPr marL="225425" indent="-225425">
              <a:lnSpc>
                <a:spcPct val="100000"/>
              </a:lnSpc>
              <a:spcBef>
                <a:spcPts val="0"/>
              </a:spcBef>
              <a:spcAft>
                <a:spcPts val="1200"/>
              </a:spcAft>
            </a:pPr>
            <a:r>
              <a:rPr lang="en-US" dirty="0"/>
              <a:t>Carefully read the Application Instructions located in Appendix A of the RFA.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59</a:t>
            </a:fld>
            <a:endParaRPr lang="en-US" dirty="0">
              <a:solidFill>
                <a:schemeClr val="tx1"/>
              </a:solidFill>
            </a:endParaRPr>
          </a:p>
        </p:txBody>
      </p:sp>
    </p:spTree>
    <p:extLst>
      <p:ext uri="{BB962C8B-B14F-4D97-AF65-F5344CB8AC3E}">
        <p14:creationId xmlns:p14="http://schemas.microsoft.com/office/powerpoint/2010/main" val="429054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54FD-1C3F-4756-ABF8-F141F7082152}"/>
              </a:ext>
            </a:extLst>
          </p:cNvPr>
          <p:cNvSpPr>
            <a:spLocks noGrp="1"/>
          </p:cNvSpPr>
          <p:nvPr>
            <p:ph type="title"/>
          </p:nvPr>
        </p:nvSpPr>
        <p:spPr>
          <a:xfrm>
            <a:off x="1356167" y="355077"/>
            <a:ext cx="9479666" cy="1325563"/>
          </a:xfrm>
        </p:spPr>
        <p:txBody>
          <a:bodyPr>
            <a:normAutofit/>
          </a:bodyPr>
          <a:lstStyle/>
          <a:p>
            <a:r>
              <a:rPr lang="en-US" dirty="0"/>
              <a:t>Authorizing Statute (2)</a:t>
            </a:r>
          </a:p>
        </p:txBody>
      </p:sp>
      <p:sp>
        <p:nvSpPr>
          <p:cNvPr id="3" name="Content Placeholder 2">
            <a:extLst>
              <a:ext uri="{FF2B5EF4-FFF2-40B4-BE49-F238E27FC236}">
                <a16:creationId xmlns:a16="http://schemas.microsoft.com/office/drawing/2014/main" id="{05F28732-6957-4B31-BB3D-629936DE11ED}"/>
              </a:ext>
            </a:extLst>
          </p:cNvPr>
          <p:cNvSpPr>
            <a:spLocks noGrp="1"/>
          </p:cNvSpPr>
          <p:nvPr>
            <p:ph idx="1"/>
          </p:nvPr>
        </p:nvSpPr>
        <p:spPr>
          <a:xfrm>
            <a:off x="1354239" y="1920239"/>
            <a:ext cx="9479666" cy="4256723"/>
          </a:xfrm>
        </p:spPr>
        <p:txBody>
          <a:bodyPr/>
          <a:lstStyle/>
          <a:p>
            <a:pPr marL="0" indent="0">
              <a:lnSpc>
                <a:spcPct val="100000"/>
              </a:lnSpc>
              <a:spcBef>
                <a:spcPts val="0"/>
              </a:spcBef>
              <a:spcAft>
                <a:spcPts val="1200"/>
              </a:spcAft>
              <a:buNone/>
            </a:pPr>
            <a:r>
              <a:rPr lang="en-US" dirty="0"/>
              <a:t>Funds appropriated for the RII grant are available through the 2025–26 fiscal year. </a:t>
            </a:r>
          </a:p>
          <a:p>
            <a:pPr marL="0" indent="0">
              <a:lnSpc>
                <a:spcPct val="100000"/>
              </a:lnSpc>
              <a:spcBef>
                <a:spcPts val="0"/>
              </a:spcBef>
              <a:spcAft>
                <a:spcPts val="1200"/>
              </a:spcAft>
              <a:buNone/>
            </a:pPr>
            <a:r>
              <a:rPr lang="en-US" dirty="0"/>
              <a:t>The grantee shall participate in an evaluation process coordinated by the California Collaborative for Educational Excellence (CCEE) and the CCEE may withhold no more than $200,000 for this purpose. </a:t>
            </a:r>
          </a:p>
        </p:txBody>
      </p:sp>
      <p:sp>
        <p:nvSpPr>
          <p:cNvPr id="4" name="Slide Number Placeholder 3">
            <a:extLst>
              <a:ext uri="{FF2B5EF4-FFF2-40B4-BE49-F238E27FC236}">
                <a16:creationId xmlns:a16="http://schemas.microsoft.com/office/drawing/2014/main" id="{AE9530CE-DAF4-47D3-A143-9972E2EAC3FA}"/>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9727560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2E89-F549-4868-84C5-CE9BC8A3A7EC}"/>
              </a:ext>
            </a:extLst>
          </p:cNvPr>
          <p:cNvSpPr>
            <a:spLocks noGrp="1"/>
          </p:cNvSpPr>
          <p:nvPr>
            <p:ph type="title"/>
          </p:nvPr>
        </p:nvSpPr>
        <p:spPr/>
        <p:txBody>
          <a:bodyPr/>
          <a:lstStyle/>
          <a:p>
            <a:r>
              <a:rPr lang="en-US" dirty="0"/>
              <a:t>Scoring Rubric (1)</a:t>
            </a:r>
          </a:p>
        </p:txBody>
      </p:sp>
      <p:sp>
        <p:nvSpPr>
          <p:cNvPr id="6" name="Content Placeholder 5">
            <a:extLst>
              <a:ext uri="{FF2B5EF4-FFF2-40B4-BE49-F238E27FC236}">
                <a16:creationId xmlns:a16="http://schemas.microsoft.com/office/drawing/2014/main" id="{7EC321F4-A995-4F2B-95A9-75DC9B0747FB}"/>
              </a:ext>
            </a:extLst>
          </p:cNvPr>
          <p:cNvSpPr>
            <a:spLocks noGrp="1"/>
          </p:cNvSpPr>
          <p:nvPr>
            <p:ph idx="1"/>
          </p:nvPr>
        </p:nvSpPr>
        <p:spPr>
          <a:xfrm>
            <a:off x="1354239" y="1690688"/>
            <a:ext cx="9479666" cy="4351338"/>
          </a:xfrm>
        </p:spPr>
        <p:txBody>
          <a:bodyPr/>
          <a:lstStyle/>
          <a:p>
            <a:pPr marL="0" indent="0">
              <a:lnSpc>
                <a:spcPct val="100000"/>
              </a:lnSpc>
              <a:spcBef>
                <a:spcPts val="0"/>
              </a:spcBef>
              <a:buNone/>
            </a:pPr>
            <a:r>
              <a:rPr lang="en-US" dirty="0"/>
              <a:t>The scoring rubric is valued at a maximum of 132 points. The grant award may not necessarily be made to the application that has the highest score. These scores are advisory to the panelists who will make the final decisions to ensure that the applications meet the goals and requirements of the program.</a:t>
            </a:r>
          </a:p>
        </p:txBody>
      </p:sp>
      <p:sp>
        <p:nvSpPr>
          <p:cNvPr id="4" name="Slide Number Placeholder 3">
            <a:extLst>
              <a:ext uri="{FF2B5EF4-FFF2-40B4-BE49-F238E27FC236}">
                <a16:creationId xmlns:a16="http://schemas.microsoft.com/office/drawing/2014/main" id="{FEF1CDD7-69DF-42BA-95B5-74ECFC4817B1}"/>
              </a:ext>
            </a:extLst>
          </p:cNvPr>
          <p:cNvSpPr>
            <a:spLocks noGrp="1"/>
          </p:cNvSpPr>
          <p:nvPr>
            <p:ph type="sldNum" sz="quarter" idx="12"/>
          </p:nvPr>
        </p:nvSpPr>
        <p:spPr/>
        <p:txBody>
          <a:bodyPr/>
          <a:lstStyle/>
          <a:p>
            <a:fld id="{469BC29B-CD14-4172-9B93-F334EF7BA94E}" type="slidenum">
              <a:rPr lang="en-US" smtClean="0">
                <a:solidFill>
                  <a:schemeClr val="tx1"/>
                </a:solidFill>
              </a:rPr>
              <a:t>60</a:t>
            </a:fld>
            <a:endParaRPr lang="en-US">
              <a:solidFill>
                <a:schemeClr val="tx1"/>
              </a:solidFill>
            </a:endParaRPr>
          </a:p>
        </p:txBody>
      </p:sp>
    </p:spTree>
    <p:extLst>
      <p:ext uri="{BB962C8B-B14F-4D97-AF65-F5344CB8AC3E}">
        <p14:creationId xmlns:p14="http://schemas.microsoft.com/office/powerpoint/2010/main" val="3455228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6141" y="0"/>
            <a:ext cx="9479666" cy="1325563"/>
          </a:xfrm>
        </p:spPr>
        <p:txBody>
          <a:bodyPr>
            <a:normAutofit/>
          </a:bodyPr>
          <a:lstStyle/>
          <a:p>
            <a:r>
              <a:rPr lang="en-US" dirty="0"/>
              <a:t>Scoring Rubric (2)</a:t>
            </a:r>
          </a:p>
        </p:txBody>
      </p:sp>
      <p:graphicFrame>
        <p:nvGraphicFramePr>
          <p:cNvPr id="5" name="Content Placeholder 4" descr="This table shows each rubric section and its point value. Project Plan: Theory of Action is worth 8 points.&#10;Project Plan: Evidence-Based Practices and Qualifications is worth 56 points.&#10;Project Plan: Professional Learning Dissemination is worth 20 points.&#10;Alignment is worth 16 points.&#10;Expanding capacity is worth 16 points.&#10;Priority Points –  IHE/Nonprofit Consortium Collaboration is worth 8 points.&#10;Budget is worth 8 points.&#10;There is a total of 132 points possible. "/>
          <p:cNvGraphicFramePr>
            <a:graphicFrameLocks noGrp="1"/>
          </p:cNvGraphicFramePr>
          <p:nvPr>
            <p:ph idx="1"/>
            <p:extLst>
              <p:ext uri="{D42A27DB-BD31-4B8C-83A1-F6EECF244321}">
                <p14:modId xmlns:p14="http://schemas.microsoft.com/office/powerpoint/2010/main" val="438291957"/>
              </p:ext>
            </p:extLst>
          </p:nvPr>
        </p:nvGraphicFramePr>
        <p:xfrm>
          <a:off x="1461470" y="1325563"/>
          <a:ext cx="9269059" cy="4710384"/>
        </p:xfrm>
        <a:graphic>
          <a:graphicData uri="http://schemas.openxmlformats.org/drawingml/2006/table">
            <a:tbl>
              <a:tblPr firstRow="1" firstCol="1" lastRow="1" lastCol="1" bandRow="1" bandCol="1"/>
              <a:tblGrid>
                <a:gridCol w="7237946">
                  <a:extLst>
                    <a:ext uri="{9D8B030D-6E8A-4147-A177-3AD203B41FA5}">
                      <a16:colId xmlns:a16="http://schemas.microsoft.com/office/drawing/2014/main" val="20000"/>
                    </a:ext>
                  </a:extLst>
                </a:gridCol>
                <a:gridCol w="2031113">
                  <a:extLst>
                    <a:ext uri="{9D8B030D-6E8A-4147-A177-3AD203B41FA5}">
                      <a16:colId xmlns:a16="http://schemas.microsoft.com/office/drawing/2014/main" val="20001"/>
                    </a:ext>
                  </a:extLst>
                </a:gridCol>
              </a:tblGrid>
              <a:tr h="465513">
                <a:tc>
                  <a:txBody>
                    <a:bodyPr/>
                    <a:lstStyle/>
                    <a:p>
                      <a:pPr marL="0" marR="0" algn="ctr">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Rubric Section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Point Value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502181">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Project Plan: Theory of Action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kern="1200" dirty="0">
                          <a:solidFill>
                            <a:schemeClr val="tx1"/>
                          </a:solidFill>
                          <a:effectLst/>
                          <a:latin typeface="+mn-lt"/>
                          <a:ea typeface="+mn-ea"/>
                          <a:cs typeface="+mn-cs"/>
                        </a:rPr>
                        <a:t>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25868">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Project Plan: Evidence-Based Practices and Qualifications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56</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6293">
                <a:tc>
                  <a:txBody>
                    <a:bodyPr/>
                    <a:lstStyle/>
                    <a:p>
                      <a:pPr marL="0" marR="0">
                        <a:lnSpc>
                          <a:spcPct val="100000"/>
                        </a:lnSpc>
                        <a:spcBef>
                          <a:spcPts val="0"/>
                        </a:spcBef>
                        <a:spcAft>
                          <a:spcPts val="1200"/>
                        </a:spcAft>
                      </a:pPr>
                      <a:r>
                        <a:rPr lang="en-US" sz="2400" kern="1200" dirty="0">
                          <a:solidFill>
                            <a:schemeClr val="tx1"/>
                          </a:solidFill>
                          <a:effectLst/>
                          <a:latin typeface="+mn-lt"/>
                          <a:ea typeface="+mn-ea"/>
                          <a:cs typeface="+mn-cs"/>
                        </a:rPr>
                        <a:t>Project Plan: Professional Learning Dissemination</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20</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3246">
                <a:tc>
                  <a:txBody>
                    <a:bodyPr/>
                    <a:lstStyle/>
                    <a:p>
                      <a:pPr marL="0" marR="0">
                        <a:lnSpc>
                          <a:spcPct val="100000"/>
                        </a:lnSpc>
                        <a:spcBef>
                          <a:spcPts val="0"/>
                        </a:spcBef>
                        <a:spcAft>
                          <a:spcPts val="1200"/>
                        </a:spcAft>
                      </a:pPr>
                      <a:r>
                        <a:rPr lang="en-US" sz="2400" dirty="0">
                          <a:effectLst/>
                          <a:latin typeface="Arial" panose="020B0604020202020204" pitchFamily="34" charset="0"/>
                          <a:ea typeface="Calibri" panose="020F0502020204030204" pitchFamily="34" charset="0"/>
                          <a:cs typeface="Arial" panose="020B0604020202020204" pitchFamily="34" charset="0"/>
                        </a:rPr>
                        <a:t>Alignment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a:ea typeface="Calibri" panose="020F0502020204030204" pitchFamily="34" charset="0"/>
                          <a:cs typeface="Arial"/>
                        </a:rPr>
                        <a:t>16</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3246">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Expanding Capacity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5952291"/>
                  </a:ext>
                </a:extLst>
              </a:tr>
              <a:tr h="492523">
                <a:tc>
                  <a:txBody>
                    <a:bodyPr/>
                    <a:lstStyle/>
                    <a:p>
                      <a:pPr marL="0" marR="0">
                        <a:lnSpc>
                          <a:spcPct val="100000"/>
                        </a:lnSpc>
                        <a:spcBef>
                          <a:spcPts val="0"/>
                        </a:spcBef>
                        <a:spcAft>
                          <a:spcPts val="12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Priority Points – IHE/Nonprofit Consortium Collaboration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1200"/>
                        </a:spcAft>
                      </a:pPr>
                      <a:r>
                        <a:rPr lang="en-US" sz="2400" dirty="0">
                          <a:effectLst/>
                          <a:latin typeface="Arial"/>
                          <a:ea typeface="Times New Roman" panose="02020603050405020304" pitchFamily="18" charset="0"/>
                          <a:cs typeface="Times New Roman"/>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673009"/>
                  </a:ext>
                </a:extLst>
              </a:tr>
              <a:tr h="413619">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Budget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06740019"/>
                  </a:ext>
                </a:extLst>
              </a:tr>
              <a:tr h="463246">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Total Points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algn="ctr">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132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432925884"/>
                  </a:ext>
                </a:extLst>
              </a:tr>
            </a:tbl>
          </a:graphicData>
        </a:graphic>
      </p:graphicFrame>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61</a:t>
            </a:fld>
            <a:endParaRPr lang="en-US" dirty="0">
              <a:solidFill>
                <a:schemeClr val="tx1"/>
              </a:solidFill>
            </a:endParaRPr>
          </a:p>
        </p:txBody>
      </p:sp>
    </p:spTree>
    <p:extLst>
      <p:ext uri="{BB962C8B-B14F-4D97-AF65-F5344CB8AC3E}">
        <p14:creationId xmlns:p14="http://schemas.microsoft.com/office/powerpoint/2010/main" val="9057766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2E89-F549-4868-84C5-CE9BC8A3A7EC}"/>
              </a:ext>
            </a:extLst>
          </p:cNvPr>
          <p:cNvSpPr>
            <a:spLocks noGrp="1"/>
          </p:cNvSpPr>
          <p:nvPr>
            <p:ph type="title"/>
          </p:nvPr>
        </p:nvSpPr>
        <p:spPr/>
        <p:txBody>
          <a:bodyPr/>
          <a:lstStyle/>
          <a:p>
            <a:r>
              <a:rPr lang="en-US" dirty="0"/>
              <a:t>Scoring Rubric Levels</a:t>
            </a:r>
          </a:p>
        </p:txBody>
      </p:sp>
      <p:sp>
        <p:nvSpPr>
          <p:cNvPr id="3" name="Content Placeholder 2">
            <a:extLst>
              <a:ext uri="{FF2B5EF4-FFF2-40B4-BE49-F238E27FC236}">
                <a16:creationId xmlns:a16="http://schemas.microsoft.com/office/drawing/2014/main" id="{2456693D-06C9-4B29-85BB-84D91FA4894D}"/>
              </a:ext>
            </a:extLst>
          </p:cNvPr>
          <p:cNvSpPr>
            <a:spLocks noGrp="1"/>
          </p:cNvSpPr>
          <p:nvPr>
            <p:ph idx="1"/>
          </p:nvPr>
        </p:nvSpPr>
        <p:spPr>
          <a:xfrm>
            <a:off x="1354239" y="1690688"/>
            <a:ext cx="9479666" cy="4351338"/>
          </a:xfrm>
        </p:spPr>
        <p:txBody>
          <a:bodyPr/>
          <a:lstStyle/>
          <a:p>
            <a:pPr marL="342900" marR="0" lvl="0" indent="-342900">
              <a:lnSpc>
                <a:spcPct val="100000"/>
              </a:lnSpc>
              <a:spcBef>
                <a:spcPts val="0"/>
              </a:spcBef>
              <a:spcAft>
                <a:spcPts val="1200"/>
              </a:spcAft>
              <a:buFont typeface="Symbol" panose="05050102010706020507" pitchFamily="18" charset="2"/>
              <a:buChar char=""/>
            </a:pPr>
            <a:r>
              <a:rPr lang="en-US" dirty="0">
                <a:latin typeface="Arial" panose="020B0604020202020204" pitchFamily="34" charset="0"/>
                <a:ea typeface="Arial" panose="020B0604020202020204" pitchFamily="34" charset="0"/>
              </a:rPr>
              <a:t>Outstanding</a:t>
            </a:r>
          </a:p>
          <a:p>
            <a:pPr marL="342900" marR="0" lvl="0" indent="-342900">
              <a:lnSpc>
                <a:spcPct val="100000"/>
              </a:lnSpc>
              <a:spcBef>
                <a:spcPts val="0"/>
              </a:spcBef>
              <a:spcAft>
                <a:spcPts val="1200"/>
              </a:spcAft>
              <a:buFont typeface="Symbol" panose="05050102010706020507" pitchFamily="18" charset="2"/>
              <a:buChar char=""/>
            </a:pPr>
            <a:r>
              <a:rPr lang="en-US" dirty="0">
                <a:latin typeface="Arial" panose="020B0604020202020204" pitchFamily="34" charset="0"/>
                <a:ea typeface="Arial" panose="020B0604020202020204" pitchFamily="34" charset="0"/>
              </a:rPr>
              <a:t>Strong</a:t>
            </a:r>
          </a:p>
          <a:p>
            <a:pPr marL="342900" marR="0" lvl="0" indent="-342900">
              <a:lnSpc>
                <a:spcPct val="100000"/>
              </a:lnSpc>
              <a:spcBef>
                <a:spcPts val="0"/>
              </a:spcBef>
              <a:spcAft>
                <a:spcPts val="1200"/>
              </a:spcAft>
              <a:buFont typeface="Symbol" panose="05050102010706020507" pitchFamily="18" charset="2"/>
              <a:buChar char=""/>
            </a:pPr>
            <a:r>
              <a:rPr lang="en-US" dirty="0">
                <a:latin typeface="Arial" panose="020B0604020202020204" pitchFamily="34" charset="0"/>
                <a:ea typeface="Arial" panose="020B0604020202020204" pitchFamily="34" charset="0"/>
              </a:rPr>
              <a:t>Partial</a:t>
            </a:r>
          </a:p>
          <a:p>
            <a:pPr marL="342900" marR="0" lvl="0" indent="-342900">
              <a:lnSpc>
                <a:spcPct val="100000"/>
              </a:lnSpc>
              <a:spcBef>
                <a:spcPts val="0"/>
              </a:spcBef>
              <a:spcAft>
                <a:spcPts val="1200"/>
              </a:spcAft>
              <a:buFont typeface="Symbol" panose="05050102010706020507" pitchFamily="18" charset="2"/>
              <a:buChar char=""/>
            </a:pPr>
            <a:r>
              <a:rPr lang="en-US" dirty="0">
                <a:latin typeface="Arial" panose="020B0604020202020204" pitchFamily="34" charset="0"/>
                <a:ea typeface="Arial" panose="020B0604020202020204" pitchFamily="34" charset="0"/>
              </a:rPr>
              <a:t>Minimal</a:t>
            </a:r>
          </a:p>
          <a:p>
            <a:pPr marR="0" lvl="0">
              <a:spcBef>
                <a:spcPts val="0"/>
              </a:spcBef>
              <a:spcAft>
                <a:spcPts val="0"/>
              </a:spcAft>
            </a:pPr>
            <a:endParaRPr lang="en-US" b="1" dirty="0">
              <a:latin typeface="Arial" panose="020B0604020202020204" pitchFamily="34" charset="0"/>
              <a:ea typeface="Arial" panose="020B0604020202020204" pitchFamily="34" charset="0"/>
            </a:endParaRPr>
          </a:p>
          <a:p>
            <a:pPr marL="0" marR="0" lvl="0" indent="0">
              <a:spcBef>
                <a:spcPts val="0"/>
              </a:spcBef>
              <a:spcAft>
                <a:spcPts val="0"/>
              </a:spcAft>
              <a:buNone/>
            </a:pPr>
            <a:endParaRPr lang="en-US" dirty="0">
              <a:latin typeface="Arial" panose="020B0604020202020204" pitchFamily="34" charset="0"/>
              <a:ea typeface="Arial" panose="020B0604020202020204" pitchFamily="34" charset="0"/>
            </a:endParaRPr>
          </a:p>
          <a:p>
            <a:pPr marL="0" marR="0" lvl="0" indent="0">
              <a:spcBef>
                <a:spcPts val="0"/>
              </a:spcBef>
              <a:spcAft>
                <a:spcPts val="0"/>
              </a:spcAft>
              <a:buNone/>
            </a:pPr>
            <a:r>
              <a:rPr lang="en-US" dirty="0">
                <a:latin typeface="Arial" panose="020B0604020202020204" pitchFamily="34" charset="0"/>
                <a:ea typeface="Arial" panose="020B0604020202020204" pitchFamily="34" charset="0"/>
              </a:rPr>
              <a:t>Note the point value maximum for each response. Some question prompts are worth more than others.</a:t>
            </a:r>
          </a:p>
          <a:p>
            <a:endParaRPr lang="en-US" dirty="0"/>
          </a:p>
        </p:txBody>
      </p:sp>
      <p:sp>
        <p:nvSpPr>
          <p:cNvPr id="4" name="Slide Number Placeholder 3">
            <a:extLst>
              <a:ext uri="{FF2B5EF4-FFF2-40B4-BE49-F238E27FC236}">
                <a16:creationId xmlns:a16="http://schemas.microsoft.com/office/drawing/2014/main" id="{FEF1CDD7-69DF-42BA-95B5-74ECFC4817B1}"/>
              </a:ext>
            </a:extLst>
          </p:cNvPr>
          <p:cNvSpPr>
            <a:spLocks noGrp="1"/>
          </p:cNvSpPr>
          <p:nvPr>
            <p:ph type="sldNum" sz="quarter" idx="12"/>
          </p:nvPr>
        </p:nvSpPr>
        <p:spPr/>
        <p:txBody>
          <a:bodyPr/>
          <a:lstStyle/>
          <a:p>
            <a:fld id="{469BC29B-CD14-4172-9B93-F334EF7BA94E}" type="slidenum">
              <a:rPr lang="en-US" smtClean="0">
                <a:solidFill>
                  <a:schemeClr val="tx1"/>
                </a:solidFill>
              </a:rPr>
              <a:t>62</a:t>
            </a:fld>
            <a:endParaRPr lang="en-US">
              <a:solidFill>
                <a:schemeClr val="tx1"/>
              </a:solidFill>
            </a:endParaRPr>
          </a:p>
        </p:txBody>
      </p:sp>
    </p:spTree>
    <p:extLst>
      <p:ext uri="{BB962C8B-B14F-4D97-AF65-F5344CB8AC3E}">
        <p14:creationId xmlns:p14="http://schemas.microsoft.com/office/powerpoint/2010/main" val="133715033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 Narrative Instructions</a:t>
            </a:r>
          </a:p>
        </p:txBody>
      </p:sp>
      <p:sp>
        <p:nvSpPr>
          <p:cNvPr id="3" name="Content Placeholder 2"/>
          <p:cNvSpPr>
            <a:spLocks noGrp="1"/>
          </p:cNvSpPr>
          <p:nvPr>
            <p:ph idx="1"/>
          </p:nvPr>
        </p:nvSpPr>
        <p:spPr/>
        <p:txBody>
          <a:bodyPr/>
          <a:lstStyle/>
          <a:p>
            <a:pPr marL="342900" indent="-342900">
              <a:lnSpc>
                <a:spcPct val="100000"/>
              </a:lnSpc>
              <a:spcBef>
                <a:spcPts val="0"/>
              </a:spcBef>
              <a:spcAft>
                <a:spcPts val="1200"/>
              </a:spcAft>
            </a:pPr>
            <a:r>
              <a:rPr lang="en-US" dirty="0"/>
              <a:t>In each part of the Application Narrative, applicants should address the prompts and refer to the Evaluation Rubric in part 4. </a:t>
            </a:r>
          </a:p>
          <a:p>
            <a:pPr marL="342900" indent="-342900">
              <a:lnSpc>
                <a:spcPct val="100000"/>
              </a:lnSpc>
              <a:spcBef>
                <a:spcPts val="0"/>
              </a:spcBef>
              <a:spcAft>
                <a:spcPts val="1200"/>
              </a:spcAft>
            </a:pPr>
            <a:r>
              <a:rPr lang="en-US" dirty="0"/>
              <a:t>Adhere to the character limit for each question—the survey will not collect data beyond the character limit.</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63</a:t>
            </a:fld>
            <a:endParaRPr lang="en-US">
              <a:solidFill>
                <a:schemeClr val="tx1"/>
              </a:solidFill>
            </a:endParaRPr>
          </a:p>
        </p:txBody>
      </p:sp>
    </p:spTree>
    <p:extLst>
      <p:ext uri="{BB962C8B-B14F-4D97-AF65-F5344CB8AC3E}">
        <p14:creationId xmlns:p14="http://schemas.microsoft.com/office/powerpoint/2010/main" val="13645949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BC6E-E000-412F-99B2-D0988FDC32E9}"/>
              </a:ext>
            </a:extLst>
          </p:cNvPr>
          <p:cNvSpPr>
            <a:spLocks noGrp="1"/>
          </p:cNvSpPr>
          <p:nvPr>
            <p:ph type="title"/>
          </p:nvPr>
        </p:nvSpPr>
        <p:spPr/>
        <p:txBody>
          <a:bodyPr/>
          <a:lstStyle/>
          <a:p>
            <a:r>
              <a:rPr lang="en-US" dirty="0"/>
              <a:t>Application Narrative (1)</a:t>
            </a:r>
          </a:p>
        </p:txBody>
      </p:sp>
      <p:sp>
        <p:nvSpPr>
          <p:cNvPr id="3" name="Content Placeholder 2">
            <a:extLst>
              <a:ext uri="{FF2B5EF4-FFF2-40B4-BE49-F238E27FC236}">
                <a16:creationId xmlns:a16="http://schemas.microsoft.com/office/drawing/2014/main" id="{3FD98EF7-AC0F-49ED-BD68-C64B61E9FD95}"/>
              </a:ext>
            </a:extLst>
          </p:cNvPr>
          <p:cNvSpPr>
            <a:spLocks noGrp="1"/>
          </p:cNvSpPr>
          <p:nvPr>
            <p:ph idx="1"/>
          </p:nvPr>
        </p:nvSpPr>
        <p:spPr>
          <a:xfrm>
            <a:off x="1522071" y="1690688"/>
            <a:ext cx="9144001" cy="4206685"/>
          </a:xfrm>
        </p:spPr>
        <p:txBody>
          <a:bodyPr/>
          <a:lstStyle/>
          <a:p>
            <a:pPr marL="0" indent="0">
              <a:lnSpc>
                <a:spcPct val="100000"/>
              </a:lnSpc>
              <a:spcBef>
                <a:spcPts val="0"/>
              </a:spcBef>
              <a:spcAft>
                <a:spcPts val="1200"/>
              </a:spcAft>
              <a:buNone/>
            </a:pPr>
            <a:r>
              <a:rPr lang="en-US" sz="2600" dirty="0"/>
              <a:t>Successful applicants must be able to demonstrate that their proposed project:</a:t>
            </a:r>
          </a:p>
          <a:p>
            <a:pPr lvl="1">
              <a:lnSpc>
                <a:spcPct val="100000"/>
              </a:lnSpc>
              <a:spcBef>
                <a:spcPts val="0"/>
              </a:spcBef>
              <a:buFont typeface="Arial" panose="020B0604020202020204" pitchFamily="34" charset="0"/>
              <a:buChar char="•"/>
            </a:pPr>
            <a:r>
              <a:rPr lang="en-US" sz="2600" dirty="0"/>
              <a:t>Is conceptually clear</a:t>
            </a:r>
          </a:p>
          <a:p>
            <a:pPr lvl="1">
              <a:lnSpc>
                <a:spcPct val="100000"/>
              </a:lnSpc>
              <a:spcBef>
                <a:spcPts val="0"/>
              </a:spcBef>
              <a:buFont typeface="Arial" panose="020B0604020202020204" pitchFamily="34" charset="0"/>
              <a:buChar char="•"/>
            </a:pPr>
            <a:r>
              <a:rPr lang="en-US" sz="2600" dirty="0"/>
              <a:t>Is evidence-based</a:t>
            </a:r>
          </a:p>
          <a:p>
            <a:pPr lvl="1">
              <a:lnSpc>
                <a:spcPct val="100000"/>
              </a:lnSpc>
              <a:spcBef>
                <a:spcPts val="0"/>
              </a:spcBef>
              <a:buFont typeface="Arial" panose="020B0604020202020204" pitchFamily="34" charset="0"/>
              <a:buChar char="•"/>
            </a:pPr>
            <a:r>
              <a:rPr lang="en-US" sz="2600" dirty="0"/>
              <a:t>Is technically feasible</a:t>
            </a:r>
          </a:p>
          <a:p>
            <a:pPr lvl="1">
              <a:lnSpc>
                <a:spcPct val="100000"/>
              </a:lnSpc>
              <a:spcBef>
                <a:spcPts val="0"/>
              </a:spcBef>
              <a:buFont typeface="Arial" panose="020B0604020202020204" pitchFamily="34" charset="0"/>
              <a:buChar char="•"/>
            </a:pPr>
            <a:r>
              <a:rPr lang="en-US" sz="2600" dirty="0"/>
              <a:t>Is sustainable</a:t>
            </a:r>
          </a:p>
          <a:p>
            <a:pPr lvl="1">
              <a:lnSpc>
                <a:spcPct val="100000"/>
              </a:lnSpc>
              <a:spcBef>
                <a:spcPts val="0"/>
              </a:spcBef>
              <a:buFont typeface="Arial" panose="020B0604020202020204" pitchFamily="34" charset="0"/>
              <a:buChar char="•"/>
            </a:pPr>
            <a:r>
              <a:rPr lang="en-US" sz="2600" dirty="0"/>
              <a:t>Is scalable</a:t>
            </a:r>
          </a:p>
          <a:p>
            <a:pPr lvl="1">
              <a:lnSpc>
                <a:spcPct val="100000"/>
              </a:lnSpc>
              <a:spcBef>
                <a:spcPts val="0"/>
              </a:spcBef>
              <a:buFont typeface="Arial" panose="020B0604020202020204" pitchFamily="34" charset="0"/>
              <a:buChar char="•"/>
            </a:pPr>
            <a:r>
              <a:rPr lang="en-US" sz="2600" dirty="0"/>
              <a:t>Leads or contributes to a culture of continuous improvement after the grant period</a:t>
            </a:r>
          </a:p>
        </p:txBody>
      </p:sp>
      <p:sp>
        <p:nvSpPr>
          <p:cNvPr id="4" name="Slide Number Placeholder 3">
            <a:extLst>
              <a:ext uri="{FF2B5EF4-FFF2-40B4-BE49-F238E27FC236}">
                <a16:creationId xmlns:a16="http://schemas.microsoft.com/office/drawing/2014/main" id="{6ACBE188-28C0-4DC1-9A4B-DD649892D963}"/>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64</a:t>
            </a:fld>
            <a:endParaRPr lang="en-US" dirty="0">
              <a:solidFill>
                <a:schemeClr val="tx1"/>
              </a:solidFill>
            </a:endParaRPr>
          </a:p>
        </p:txBody>
      </p:sp>
    </p:spTree>
    <p:extLst>
      <p:ext uri="{BB962C8B-B14F-4D97-AF65-F5344CB8AC3E}">
        <p14:creationId xmlns:p14="http://schemas.microsoft.com/office/powerpoint/2010/main" val="13209543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BC6E-E000-412F-99B2-D0988FDC32E9}"/>
              </a:ext>
            </a:extLst>
          </p:cNvPr>
          <p:cNvSpPr>
            <a:spLocks noGrp="1"/>
          </p:cNvSpPr>
          <p:nvPr>
            <p:ph type="title"/>
          </p:nvPr>
        </p:nvSpPr>
        <p:spPr/>
        <p:txBody>
          <a:bodyPr/>
          <a:lstStyle/>
          <a:p>
            <a:r>
              <a:rPr lang="en-US" dirty="0"/>
              <a:t>Application Narrative (2)</a:t>
            </a:r>
          </a:p>
        </p:txBody>
      </p:sp>
      <p:sp>
        <p:nvSpPr>
          <p:cNvPr id="3" name="Content Placeholder 2">
            <a:extLst>
              <a:ext uri="{FF2B5EF4-FFF2-40B4-BE49-F238E27FC236}">
                <a16:creationId xmlns:a16="http://schemas.microsoft.com/office/drawing/2014/main" id="{3FD98EF7-AC0F-49ED-BD68-C64B61E9FD95}"/>
              </a:ext>
            </a:extLst>
          </p:cNvPr>
          <p:cNvSpPr>
            <a:spLocks noGrp="1"/>
          </p:cNvSpPr>
          <p:nvPr>
            <p:ph idx="1"/>
          </p:nvPr>
        </p:nvSpPr>
        <p:spPr>
          <a:xfrm>
            <a:off x="1354239" y="1845875"/>
            <a:ext cx="9479666" cy="3529606"/>
          </a:xfrm>
        </p:spPr>
        <p:txBody>
          <a:bodyPr/>
          <a:lstStyle/>
          <a:p>
            <a:pPr marL="0" indent="0">
              <a:lnSpc>
                <a:spcPct val="100000"/>
              </a:lnSpc>
              <a:spcBef>
                <a:spcPts val="0"/>
              </a:spcBef>
              <a:spcAft>
                <a:spcPts val="1200"/>
              </a:spcAft>
              <a:buNone/>
            </a:pPr>
            <a:r>
              <a:rPr lang="en-US" dirty="0"/>
              <a:t>To complete the narrative:</a:t>
            </a:r>
          </a:p>
          <a:p>
            <a:pPr lvl="1">
              <a:lnSpc>
                <a:spcPct val="100000"/>
              </a:lnSpc>
              <a:spcBef>
                <a:spcPts val="0"/>
              </a:spcBef>
              <a:spcAft>
                <a:spcPts val="1200"/>
              </a:spcAft>
              <a:buFont typeface="Arial" panose="020B0604020202020204" pitchFamily="34" charset="0"/>
              <a:buChar char="•"/>
            </a:pPr>
            <a:r>
              <a:rPr lang="en-US" sz="2800" dirty="0"/>
              <a:t>Fully address the prompts</a:t>
            </a:r>
          </a:p>
          <a:p>
            <a:pPr lvl="1">
              <a:lnSpc>
                <a:spcPct val="100000"/>
              </a:lnSpc>
              <a:spcBef>
                <a:spcPts val="0"/>
              </a:spcBef>
              <a:spcAft>
                <a:spcPts val="1200"/>
              </a:spcAft>
              <a:buFont typeface="Arial" panose="020B0604020202020204" pitchFamily="34" charset="0"/>
              <a:buChar char="•"/>
            </a:pPr>
            <a:r>
              <a:rPr lang="en-US" sz="2800" dirty="0"/>
              <a:t>Refer to the scoring rubric to understand how responses will be evaluated by the reading panel</a:t>
            </a:r>
          </a:p>
          <a:p>
            <a:pPr lvl="1">
              <a:lnSpc>
                <a:spcPct val="100000"/>
              </a:lnSpc>
              <a:spcBef>
                <a:spcPts val="0"/>
              </a:spcBef>
              <a:spcAft>
                <a:spcPts val="1200"/>
              </a:spcAft>
              <a:buFont typeface="Arial" panose="020B0604020202020204" pitchFamily="34" charset="0"/>
              <a:buChar char="•"/>
            </a:pPr>
            <a:r>
              <a:rPr lang="en-US" sz="2800" dirty="0"/>
              <a:t>Follow all application instructions in Appendix A: Application Narrative.</a:t>
            </a:r>
          </a:p>
        </p:txBody>
      </p:sp>
      <p:sp>
        <p:nvSpPr>
          <p:cNvPr id="4" name="Slide Number Placeholder 3">
            <a:extLst>
              <a:ext uri="{FF2B5EF4-FFF2-40B4-BE49-F238E27FC236}">
                <a16:creationId xmlns:a16="http://schemas.microsoft.com/office/drawing/2014/main" id="{6ACBE188-28C0-4DC1-9A4B-DD649892D963}"/>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65</a:t>
            </a:fld>
            <a:endParaRPr lang="en-US" dirty="0">
              <a:solidFill>
                <a:schemeClr val="tx1"/>
              </a:solidFill>
            </a:endParaRPr>
          </a:p>
        </p:txBody>
      </p:sp>
    </p:spTree>
    <p:extLst>
      <p:ext uri="{BB962C8B-B14F-4D97-AF65-F5344CB8AC3E}">
        <p14:creationId xmlns:p14="http://schemas.microsoft.com/office/powerpoint/2010/main" val="22320764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2E89-F549-4868-84C5-CE9BC8A3A7EC}"/>
              </a:ext>
            </a:extLst>
          </p:cNvPr>
          <p:cNvSpPr>
            <a:spLocks noGrp="1"/>
          </p:cNvSpPr>
          <p:nvPr>
            <p:ph type="title"/>
          </p:nvPr>
        </p:nvSpPr>
        <p:spPr/>
        <p:txBody>
          <a:bodyPr/>
          <a:lstStyle/>
          <a:p>
            <a:r>
              <a:rPr lang="en-US" dirty="0"/>
              <a:t>Scoring Rubric Terms</a:t>
            </a:r>
          </a:p>
        </p:txBody>
      </p:sp>
      <p:sp>
        <p:nvSpPr>
          <p:cNvPr id="3" name="Content Placeholder 2">
            <a:extLst>
              <a:ext uri="{FF2B5EF4-FFF2-40B4-BE49-F238E27FC236}">
                <a16:creationId xmlns:a16="http://schemas.microsoft.com/office/drawing/2014/main" id="{EA18B047-2ACC-4B43-AD41-7C8B45B5AD57}"/>
              </a:ext>
            </a:extLst>
          </p:cNvPr>
          <p:cNvSpPr>
            <a:spLocks noGrp="1"/>
          </p:cNvSpPr>
          <p:nvPr>
            <p:ph idx="1"/>
          </p:nvPr>
        </p:nvSpPr>
        <p:spPr>
          <a:xfrm>
            <a:off x="1605699" y="1437005"/>
            <a:ext cx="9479666" cy="4351338"/>
          </a:xfrm>
        </p:spPr>
        <p:txBody>
          <a:bodyPr/>
          <a:lstStyle/>
          <a:p>
            <a:pPr marL="0" indent="0">
              <a:lnSpc>
                <a:spcPct val="100000"/>
              </a:lnSpc>
              <a:spcBef>
                <a:spcPts val="0"/>
              </a:spcBef>
              <a:spcAft>
                <a:spcPts val="1200"/>
              </a:spcAft>
              <a:buNone/>
            </a:pPr>
            <a:r>
              <a:rPr lang="en-US" sz="2500" b="1" dirty="0">
                <a:latin typeface="Arial" panose="020B0604020202020204" pitchFamily="34" charset="0"/>
                <a:ea typeface="Arial" panose="020B0604020202020204" pitchFamily="34" charset="0"/>
              </a:rPr>
              <a:t>Definitions of Terms: </a:t>
            </a:r>
            <a:endParaRPr lang="en-US" sz="2500" dirty="0">
              <a:latin typeface="Arial" panose="020B0604020202020204" pitchFamily="34" charset="0"/>
              <a:ea typeface="Arial" panose="020B0604020202020204" pitchFamily="34" charset="0"/>
            </a:endParaRPr>
          </a:p>
          <a:p>
            <a:pPr marL="342900" marR="0" lvl="0" indent="-342900">
              <a:lnSpc>
                <a:spcPct val="100000"/>
              </a:lnSpc>
              <a:spcBef>
                <a:spcPts val="0"/>
              </a:spcBef>
              <a:spcAft>
                <a:spcPts val="1200"/>
              </a:spcAft>
              <a:buFont typeface="Symbol" panose="05050102010706020507" pitchFamily="18" charset="2"/>
              <a:buChar char=""/>
            </a:pPr>
            <a:r>
              <a:rPr lang="en-US" sz="2500" b="1" dirty="0">
                <a:latin typeface="Arial" panose="020B0604020202020204" pitchFamily="34" charset="0"/>
                <a:ea typeface="Arial" panose="020B0604020202020204" pitchFamily="34" charset="0"/>
              </a:rPr>
              <a:t>Thorough:</a:t>
            </a:r>
            <a:r>
              <a:rPr lang="en-US" sz="2500" dirty="0">
                <a:latin typeface="Arial" panose="020B0604020202020204" pitchFamily="34" charset="0"/>
                <a:ea typeface="Arial" panose="020B0604020202020204" pitchFamily="34" charset="0"/>
              </a:rPr>
              <a:t> </a:t>
            </a:r>
            <a:r>
              <a:rPr lang="en-US" sz="2500" spc="15" dirty="0">
                <a:latin typeface="Arial" panose="020B0604020202020204" pitchFamily="34" charset="0"/>
                <a:ea typeface="Arial" panose="020B0604020202020204" pitchFamily="34" charset="0"/>
              </a:rPr>
              <a:t>Includes every part or detail</a:t>
            </a:r>
            <a:endParaRPr lang="en-US" sz="2500" dirty="0">
              <a:latin typeface="Arial" panose="020B0604020202020204" pitchFamily="34" charset="0"/>
              <a:ea typeface="Arial" panose="020B0604020202020204" pitchFamily="34" charset="0"/>
            </a:endParaRPr>
          </a:p>
          <a:p>
            <a:pPr marL="342900" marR="0" lvl="0" indent="-342900">
              <a:lnSpc>
                <a:spcPct val="100000"/>
              </a:lnSpc>
              <a:spcBef>
                <a:spcPts val="0"/>
              </a:spcBef>
              <a:spcAft>
                <a:spcPts val="1200"/>
              </a:spcAft>
              <a:buFont typeface="Symbol" panose="05050102010706020507" pitchFamily="18" charset="2"/>
              <a:buChar char=""/>
            </a:pPr>
            <a:r>
              <a:rPr lang="en-US" sz="2500" b="1" dirty="0">
                <a:latin typeface="Arial" panose="020B0604020202020204" pitchFamily="34" charset="0"/>
                <a:ea typeface="Arial" panose="020B0604020202020204" pitchFamily="34" charset="0"/>
              </a:rPr>
              <a:t>Convincing:</a:t>
            </a:r>
            <a:r>
              <a:rPr lang="en-US" sz="2500" dirty="0">
                <a:latin typeface="Arial" panose="020B0604020202020204" pitchFamily="34" charset="0"/>
                <a:ea typeface="Arial" panose="020B0604020202020204" pitchFamily="34" charset="0"/>
              </a:rPr>
              <a:t> B</a:t>
            </a:r>
            <a:r>
              <a:rPr lang="en-US" sz="2500" spc="15" dirty="0">
                <a:latin typeface="Arial" panose="020B0604020202020204" pitchFamily="34" charset="0"/>
                <a:ea typeface="Arial" panose="020B0604020202020204" pitchFamily="34" charset="0"/>
              </a:rPr>
              <a:t>rings to belief</a:t>
            </a:r>
            <a:endParaRPr lang="en-US" sz="2500" dirty="0">
              <a:latin typeface="Arial" panose="020B0604020202020204" pitchFamily="34" charset="0"/>
              <a:ea typeface="Arial" panose="020B0604020202020204" pitchFamily="34" charset="0"/>
            </a:endParaRPr>
          </a:p>
          <a:p>
            <a:pPr marL="342900" marR="0" lvl="0" indent="-342900">
              <a:lnSpc>
                <a:spcPct val="100000"/>
              </a:lnSpc>
              <a:spcBef>
                <a:spcPts val="0"/>
              </a:spcBef>
              <a:spcAft>
                <a:spcPts val="1200"/>
              </a:spcAft>
              <a:buFont typeface="Symbol" panose="05050102010706020507" pitchFamily="18" charset="2"/>
              <a:buChar char=""/>
            </a:pPr>
            <a:r>
              <a:rPr lang="en-US" sz="2500" b="1" dirty="0">
                <a:latin typeface="Arial" panose="020B0604020202020204" pitchFamily="34" charset="0"/>
                <a:ea typeface="Arial" panose="020B0604020202020204" pitchFamily="34" charset="0"/>
              </a:rPr>
              <a:t>Clear: </a:t>
            </a:r>
            <a:r>
              <a:rPr lang="en-US" sz="2500" dirty="0">
                <a:latin typeface="Arial" panose="020B0604020202020204" pitchFamily="34" charset="0"/>
                <a:ea typeface="Arial" panose="020B0604020202020204" pitchFamily="34" charset="0"/>
              </a:rPr>
              <a:t>Adequate, o</a:t>
            </a:r>
            <a:r>
              <a:rPr lang="en-US" sz="2500" spc="15" dirty="0">
                <a:latin typeface="Arial" panose="020B0604020202020204" pitchFamily="34" charset="0"/>
                <a:ea typeface="Arial" panose="020B0604020202020204" pitchFamily="34" charset="0"/>
              </a:rPr>
              <a:t>f a quality that is good or acceptable, easily understood, </a:t>
            </a:r>
            <a:r>
              <a:rPr lang="en-US" sz="2500" dirty="0">
                <a:latin typeface="Arial" panose="020B0604020202020204" pitchFamily="34" charset="0"/>
                <a:ea typeface="Arial" panose="020B0604020202020204" pitchFamily="34" charset="0"/>
              </a:rPr>
              <a:t>includes sufficient detail</a:t>
            </a:r>
          </a:p>
          <a:p>
            <a:pPr marL="342900" marR="0" lvl="0" indent="-342900">
              <a:lnSpc>
                <a:spcPct val="100000"/>
              </a:lnSpc>
              <a:spcBef>
                <a:spcPts val="0"/>
              </a:spcBef>
              <a:spcAft>
                <a:spcPts val="1200"/>
              </a:spcAft>
              <a:buFont typeface="Symbol" panose="05050102010706020507" pitchFamily="18" charset="2"/>
              <a:buChar char=""/>
            </a:pPr>
            <a:r>
              <a:rPr lang="en-US" sz="2500" b="1" dirty="0">
                <a:latin typeface="Arial" panose="020B0604020202020204" pitchFamily="34" charset="0"/>
                <a:ea typeface="Arial" panose="020B0604020202020204" pitchFamily="34" charset="0"/>
              </a:rPr>
              <a:t>Plausible:</a:t>
            </a:r>
            <a:r>
              <a:rPr lang="en-US" sz="2500" dirty="0">
                <a:latin typeface="Arial" panose="020B0604020202020204" pitchFamily="34" charset="0"/>
                <a:ea typeface="Arial" panose="020B0604020202020204" pitchFamily="34" charset="0"/>
              </a:rPr>
              <a:t> Feasible, reasonable, realistic, worthy of belief</a:t>
            </a:r>
          </a:p>
          <a:p>
            <a:pPr marL="342900" marR="0" lvl="0" indent="-342900">
              <a:lnSpc>
                <a:spcPct val="100000"/>
              </a:lnSpc>
              <a:spcBef>
                <a:spcPts val="0"/>
              </a:spcBef>
              <a:spcAft>
                <a:spcPts val="1200"/>
              </a:spcAft>
              <a:buFont typeface="Symbol" panose="05050102010706020507" pitchFamily="18" charset="2"/>
              <a:buChar char=""/>
            </a:pPr>
            <a:r>
              <a:rPr lang="en-US" sz="2500" b="1" dirty="0">
                <a:latin typeface="Arial" panose="020B0604020202020204" pitchFamily="34" charset="0"/>
                <a:ea typeface="Arial" panose="020B0604020202020204" pitchFamily="34" charset="0"/>
              </a:rPr>
              <a:t>Partial:</a:t>
            </a:r>
            <a:r>
              <a:rPr lang="en-US" sz="2500" dirty="0">
                <a:latin typeface="Arial" panose="020B0604020202020204" pitchFamily="34" charset="0"/>
                <a:ea typeface="Arial" panose="020B0604020202020204" pitchFamily="34" charset="0"/>
              </a:rPr>
              <a:t> Incomplete details or elements essential to program component, leaves the reader with questions</a:t>
            </a:r>
          </a:p>
          <a:p>
            <a:pPr marL="342900" marR="0" lvl="0" indent="-342900">
              <a:lnSpc>
                <a:spcPct val="100000"/>
              </a:lnSpc>
              <a:spcBef>
                <a:spcPts val="0"/>
              </a:spcBef>
              <a:spcAft>
                <a:spcPts val="1200"/>
              </a:spcAft>
              <a:buFont typeface="Symbol" panose="05050102010706020507" pitchFamily="18" charset="2"/>
              <a:buChar char=""/>
            </a:pPr>
            <a:r>
              <a:rPr lang="en-US" sz="2500" b="1" dirty="0">
                <a:latin typeface="Arial" panose="020B0604020202020204" pitchFamily="34" charset="0"/>
                <a:ea typeface="Arial" panose="020B0604020202020204" pitchFamily="34" charset="0"/>
              </a:rPr>
              <a:t>Minimal</a:t>
            </a:r>
            <a:r>
              <a:rPr lang="en-US" sz="2500" dirty="0">
                <a:latin typeface="Arial" panose="020B0604020202020204" pitchFamily="34" charset="0"/>
                <a:ea typeface="Arial" panose="020B0604020202020204" pitchFamily="34" charset="0"/>
              </a:rPr>
              <a:t>: </a:t>
            </a:r>
            <a:r>
              <a:rPr lang="en-US" sz="2500" spc="15" dirty="0">
                <a:latin typeface="Arial" panose="020B0604020202020204" pitchFamily="34" charset="0"/>
                <a:ea typeface="Arial" panose="020B0604020202020204" pitchFamily="34" charset="0"/>
              </a:rPr>
              <a:t>With the least amount of detail</a:t>
            </a:r>
            <a:endParaRPr lang="en-US" sz="2500" dirty="0">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FEF1CDD7-69DF-42BA-95B5-74ECFC4817B1}"/>
              </a:ext>
            </a:extLst>
          </p:cNvPr>
          <p:cNvSpPr>
            <a:spLocks noGrp="1"/>
          </p:cNvSpPr>
          <p:nvPr>
            <p:ph type="sldNum" sz="quarter" idx="12"/>
          </p:nvPr>
        </p:nvSpPr>
        <p:spPr/>
        <p:txBody>
          <a:bodyPr/>
          <a:lstStyle/>
          <a:p>
            <a:fld id="{469BC29B-CD14-4172-9B93-F334EF7BA94E}" type="slidenum">
              <a:rPr lang="en-US" smtClean="0">
                <a:solidFill>
                  <a:schemeClr val="tx1"/>
                </a:solidFill>
              </a:rPr>
              <a:t>66</a:t>
            </a:fld>
            <a:endParaRPr lang="en-US">
              <a:solidFill>
                <a:schemeClr val="tx1"/>
              </a:solidFill>
            </a:endParaRPr>
          </a:p>
        </p:txBody>
      </p:sp>
    </p:spTree>
    <p:extLst>
      <p:ext uri="{BB962C8B-B14F-4D97-AF65-F5344CB8AC3E}">
        <p14:creationId xmlns:p14="http://schemas.microsoft.com/office/powerpoint/2010/main" val="40566823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12024-7C77-4C25-8A31-89B77324F322}"/>
              </a:ext>
            </a:extLst>
          </p:cNvPr>
          <p:cNvSpPr>
            <a:spLocks noGrp="1"/>
          </p:cNvSpPr>
          <p:nvPr>
            <p:ph type="title"/>
          </p:nvPr>
        </p:nvSpPr>
        <p:spPr/>
        <p:txBody>
          <a:bodyPr>
            <a:normAutofit/>
          </a:bodyPr>
          <a:lstStyle/>
          <a:p>
            <a:r>
              <a:rPr lang="en-US" dirty="0"/>
              <a:t>Part 1a—Project Plan: </a:t>
            </a:r>
            <a:br>
              <a:rPr lang="en-US" dirty="0"/>
            </a:br>
            <a:r>
              <a:rPr lang="en-US" dirty="0"/>
              <a:t>Theory of Action</a:t>
            </a:r>
          </a:p>
        </p:txBody>
      </p:sp>
      <p:sp>
        <p:nvSpPr>
          <p:cNvPr id="3" name="Content Placeholder 2">
            <a:extLst>
              <a:ext uri="{FF2B5EF4-FFF2-40B4-BE49-F238E27FC236}">
                <a16:creationId xmlns:a16="http://schemas.microsoft.com/office/drawing/2014/main" id="{71FB64EF-C98E-44C7-942D-E7BCE44CE8EF}"/>
              </a:ext>
            </a:extLst>
          </p:cNvPr>
          <p:cNvSpPr>
            <a:spLocks noGrp="1"/>
          </p:cNvSpPr>
          <p:nvPr>
            <p:ph idx="1"/>
          </p:nvPr>
        </p:nvSpPr>
        <p:spPr>
          <a:xfrm>
            <a:off x="1228740" y="1873250"/>
            <a:ext cx="9730663" cy="4562144"/>
          </a:xfrm>
        </p:spPr>
        <p:txBody>
          <a:bodyPr/>
          <a:lstStyle/>
          <a:p>
            <a:pPr marL="0" indent="0">
              <a:lnSpc>
                <a:spcPct val="100000"/>
              </a:lnSpc>
              <a:spcBef>
                <a:spcPts val="0"/>
              </a:spcBef>
              <a:spcAft>
                <a:spcPts val="1200"/>
              </a:spcAft>
              <a:buNone/>
            </a:pPr>
            <a:r>
              <a:rPr lang="en-US" sz="2500" dirty="0"/>
              <a:t>Articulate a theory of action which will support the goals of the grant to generate and disseminate PL opportunities for K–12 educators across the state in the areas of evidence-based literacy instruction, intensive literacy interventions, and support of pupils’ executive functioning skills. </a:t>
            </a:r>
            <a:r>
              <a:rPr lang="en-US" sz="2500" dirty="0">
                <a:solidFill>
                  <a:srgbClr val="993300"/>
                </a:solidFill>
              </a:rPr>
              <a:t>(8 points)</a:t>
            </a:r>
          </a:p>
          <a:p>
            <a:pPr marL="0" indent="0">
              <a:lnSpc>
                <a:spcPct val="100000"/>
              </a:lnSpc>
              <a:spcBef>
                <a:spcPts val="0"/>
              </a:spcBef>
              <a:spcAft>
                <a:spcPts val="1200"/>
              </a:spcAft>
              <a:buNone/>
            </a:pPr>
            <a:r>
              <a:rPr lang="en-US" sz="2500" dirty="0"/>
              <a:t>A theory of action is a well-specified conceptual framework that identifies key components of the proposed process, product, strategy, or and describes the relationships among the key components and outcomes, theoretically and operationally.</a:t>
            </a:r>
          </a:p>
        </p:txBody>
      </p:sp>
      <p:sp>
        <p:nvSpPr>
          <p:cNvPr id="4" name="Slide Number Placeholder 3">
            <a:extLst>
              <a:ext uri="{FF2B5EF4-FFF2-40B4-BE49-F238E27FC236}">
                <a16:creationId xmlns:a16="http://schemas.microsoft.com/office/drawing/2014/main" id="{B1872D65-0C7E-4251-9089-617609AAE03D}"/>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67</a:t>
            </a:fld>
            <a:endParaRPr lang="en-US">
              <a:solidFill>
                <a:schemeClr val="tx1"/>
              </a:solidFill>
            </a:endParaRPr>
          </a:p>
        </p:txBody>
      </p:sp>
    </p:spTree>
    <p:extLst>
      <p:ext uri="{BB962C8B-B14F-4D97-AF65-F5344CB8AC3E}">
        <p14:creationId xmlns:p14="http://schemas.microsoft.com/office/powerpoint/2010/main" val="2894279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1104182" y="414068"/>
            <a:ext cx="10092906" cy="1155940"/>
          </a:xfrm>
        </p:spPr>
        <p:txBody>
          <a:bodyPr>
            <a:noAutofit/>
          </a:bodyPr>
          <a:lstStyle/>
          <a:p>
            <a:r>
              <a:rPr lang="en-US" dirty="0"/>
              <a:t>Part 1b—Project Plan: Evidence-Based Practices and Qualifications (1)</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37505" y="2030862"/>
            <a:ext cx="9626259" cy="3761116"/>
          </a:xfrm>
        </p:spPr>
        <p:txBody>
          <a:bodyPr vert="horz" lIns="91440" tIns="45720" rIns="91440" bIns="45720" rtlCol="0" anchor="t">
            <a:noAutofit/>
          </a:bodyPr>
          <a:lstStyle/>
          <a:p>
            <a:pPr marL="0" indent="0" fontAlgn="base">
              <a:lnSpc>
                <a:spcPct val="100000"/>
              </a:lnSpc>
              <a:spcBef>
                <a:spcPts val="0"/>
              </a:spcBef>
              <a:spcAft>
                <a:spcPts val="1200"/>
              </a:spcAft>
              <a:buNone/>
            </a:pPr>
            <a:r>
              <a:rPr lang="en-US" dirty="0"/>
              <a:t>Part 1b is organized in sets of two related prompts. </a:t>
            </a:r>
          </a:p>
          <a:p>
            <a:pPr marL="914400" lvl="1" indent="-457200" fontAlgn="base">
              <a:lnSpc>
                <a:spcPct val="100000"/>
              </a:lnSpc>
              <a:spcBef>
                <a:spcPts val="0"/>
              </a:spcBef>
              <a:spcAft>
                <a:spcPts val="1200"/>
              </a:spcAft>
              <a:buFont typeface="+mj-lt"/>
              <a:buAutoNum type="arabicPeriod"/>
            </a:pPr>
            <a:r>
              <a:rPr lang="en-US" sz="2800" dirty="0"/>
              <a:t>The first prompt of each set provides the opportunity to describe how the proposed PL will increase educator capacity in a particular area and to identify the corresponding evidence base. </a:t>
            </a:r>
          </a:p>
          <a:p>
            <a:pPr marL="914400" lvl="1" indent="-457200" fontAlgn="base">
              <a:lnSpc>
                <a:spcPct val="100000"/>
              </a:lnSpc>
              <a:spcBef>
                <a:spcPts val="0"/>
              </a:spcBef>
              <a:spcAft>
                <a:spcPts val="1200"/>
              </a:spcAft>
              <a:buFont typeface="+mj-lt"/>
              <a:buAutoNum type="arabicPeriod"/>
            </a:pPr>
            <a:r>
              <a:rPr lang="en-US" sz="2800" dirty="0"/>
              <a:t>The second prompt provides an opportunity to specify relevant expertise, experience, and qualifications related to that same area.</a:t>
            </a:r>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68</a:t>
            </a:fld>
            <a:endParaRPr lang="en-US" dirty="0">
              <a:solidFill>
                <a:schemeClr val="tx1"/>
              </a:solidFill>
            </a:endParaRPr>
          </a:p>
        </p:txBody>
      </p:sp>
    </p:spTree>
    <p:extLst>
      <p:ext uri="{BB962C8B-B14F-4D97-AF65-F5344CB8AC3E}">
        <p14:creationId xmlns:p14="http://schemas.microsoft.com/office/powerpoint/2010/main" val="8299819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(2)</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117820" y="1873294"/>
            <a:ext cx="9956359" cy="4984706"/>
          </a:xfrm>
        </p:spPr>
        <p:txBody>
          <a:bodyPr vert="horz" lIns="91440" tIns="45720" rIns="91440" bIns="45720" rtlCol="0" anchor="t">
            <a:noAutofit/>
          </a:bodyPr>
          <a:lstStyle/>
          <a:p>
            <a:pPr>
              <a:lnSpc>
                <a:spcPct val="100000"/>
              </a:lnSpc>
              <a:spcBef>
                <a:spcPts val="0"/>
              </a:spcBef>
              <a:spcAft>
                <a:spcPts val="1200"/>
              </a:spcAft>
            </a:pPr>
            <a:r>
              <a:rPr lang="en-US" sz="2200" dirty="0"/>
              <a:t>Describe how the proposed PL will increase school leader and educator capacity to implement </a:t>
            </a:r>
            <a:r>
              <a:rPr lang="en-US" sz="2200" b="1" dirty="0"/>
              <a:t>evidence-based literacy instruction, including biliteracy instruction, </a:t>
            </a:r>
            <a:r>
              <a:rPr lang="en-US" sz="2200" dirty="0"/>
              <a:t>for diverse learners, including all of the following: early learners, EL and multilingual students, pupils with disabilities, and pupils with dyslexia. Identify the evidence base for these practices and any proposed materials. </a:t>
            </a:r>
            <a:r>
              <a:rPr lang="en-US" sz="2200" dirty="0">
                <a:solidFill>
                  <a:srgbClr val="993300"/>
                </a:solidFill>
              </a:rPr>
              <a:t>(8 points)</a:t>
            </a:r>
          </a:p>
          <a:p>
            <a:pPr>
              <a:lnSpc>
                <a:spcPct val="100000"/>
              </a:lnSpc>
              <a:spcBef>
                <a:spcPts val="0"/>
              </a:spcBef>
              <a:spcAft>
                <a:spcPts val="1200"/>
              </a:spcAft>
            </a:pPr>
            <a:r>
              <a:rPr lang="en-US" sz="2200" dirty="0"/>
              <a:t>Describe the applicant’s previous experience and/or expertise in developing and delivering high-quality PL for public school leaders and educators in the area of </a:t>
            </a:r>
            <a:r>
              <a:rPr lang="en-US" sz="2200" b="1" dirty="0"/>
              <a:t>evidence-based literacy instruction, including biliteracy instruction, </a:t>
            </a:r>
            <a:r>
              <a:rPr lang="en-US" sz="2200" dirty="0"/>
              <a:t>as described above. Specify the relevant qualifications of any proposed partner PL providers. </a:t>
            </a:r>
            <a:r>
              <a:rPr lang="en-US" sz="2200" dirty="0">
                <a:solidFill>
                  <a:srgbClr val="993300"/>
                </a:solidFill>
              </a:rPr>
              <a:t>(8 points)</a:t>
            </a:r>
          </a:p>
          <a:p>
            <a:pPr marL="0" indent="0">
              <a:buNone/>
            </a:pP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69</a:t>
            </a:fld>
            <a:endParaRPr lang="en-US" dirty="0">
              <a:solidFill>
                <a:schemeClr val="tx1"/>
              </a:solidFill>
            </a:endParaRPr>
          </a:p>
        </p:txBody>
      </p:sp>
    </p:spTree>
    <p:extLst>
      <p:ext uri="{BB962C8B-B14F-4D97-AF65-F5344CB8AC3E}">
        <p14:creationId xmlns:p14="http://schemas.microsoft.com/office/powerpoint/2010/main" val="22333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325563"/>
          </a:xfrm>
        </p:spPr>
        <p:txBody>
          <a:bodyPr>
            <a:normAutofit/>
          </a:bodyPr>
          <a:lstStyle/>
          <a:p>
            <a:r>
              <a:rPr lang="en-US" dirty="0"/>
              <a:t>Authorizing Statute (3)</a:t>
            </a:r>
          </a:p>
        </p:txBody>
      </p:sp>
      <p:sp>
        <p:nvSpPr>
          <p:cNvPr id="3" name="Content Placeholder 2"/>
          <p:cNvSpPr>
            <a:spLocks noGrp="1"/>
          </p:cNvSpPr>
          <p:nvPr>
            <p:ph idx="1"/>
          </p:nvPr>
        </p:nvSpPr>
        <p:spPr>
          <a:xfrm>
            <a:off x="1354240" y="1690688"/>
            <a:ext cx="9479666" cy="4473776"/>
          </a:xfrm>
        </p:spPr>
        <p:txBody>
          <a:bodyPr vert="horz" lIns="91440" tIns="45720" rIns="91440" bIns="45720" rtlCol="0" anchor="t">
            <a:noAutofit/>
          </a:bodyPr>
          <a:lstStyle/>
          <a:p>
            <a:pPr marL="0" indent="0">
              <a:lnSpc>
                <a:spcPct val="100000"/>
              </a:lnSpc>
              <a:spcBef>
                <a:spcPts val="1200"/>
              </a:spcBef>
              <a:buNone/>
            </a:pPr>
            <a:r>
              <a:rPr lang="en-US" dirty="0"/>
              <a:t>The CDE, in consultation with the CCEE, will award the sum of $9.8 million to a local educational agency (LEA) with expertise in developing and providing professional learning to educators in public schools serving </a:t>
            </a:r>
            <a:r>
              <a:rPr lang="en-US" dirty="0">
                <a:cs typeface="Arial" panose="020B0604020202020204" pitchFamily="34" charset="0"/>
              </a:rPr>
              <a:t>K–12 students</a:t>
            </a:r>
            <a:r>
              <a:rPr lang="en-US" dirty="0"/>
              <a:t>, to strengthen reading instruction for all pupils and in a manner that aligns with the Statewide System of Support (</a:t>
            </a:r>
            <a:r>
              <a:rPr lang="en-US" dirty="0" err="1"/>
              <a:t>SoS</a:t>
            </a:r>
            <a:r>
              <a:rPr lang="en-US" dirty="0"/>
              <a:t>).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37930280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(3)</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a:lnSpc>
                <a:spcPct val="100000"/>
              </a:lnSpc>
              <a:spcBef>
                <a:spcPts val="0"/>
              </a:spcBef>
              <a:spcAft>
                <a:spcPts val="1200"/>
              </a:spcAft>
            </a:pPr>
            <a:r>
              <a:rPr lang="en-US" sz="2400" dirty="0"/>
              <a:t>Describe how the proposed PL will increase school leader and educator capacity to identify and implement </a:t>
            </a:r>
            <a:r>
              <a:rPr lang="en-US" sz="2400" b="1" dirty="0"/>
              <a:t>evidence-based literacy screening strategies</a:t>
            </a:r>
            <a:r>
              <a:rPr lang="en-US" sz="2400" dirty="0"/>
              <a:t>. Identify the proposed screeners and the supporting evidence base for these practices and any proposed materials. </a:t>
            </a:r>
            <a:r>
              <a:rPr lang="en-US" sz="2400" dirty="0">
                <a:solidFill>
                  <a:srgbClr val="993300"/>
                </a:solidFill>
              </a:rPr>
              <a:t>(4 points)</a:t>
            </a:r>
          </a:p>
          <a:p>
            <a:pPr>
              <a:lnSpc>
                <a:spcPct val="100000"/>
              </a:lnSpc>
              <a:spcBef>
                <a:spcPts val="0"/>
              </a:spcBef>
              <a:spcAft>
                <a:spcPts val="1200"/>
              </a:spcAft>
            </a:pPr>
            <a:r>
              <a:rPr lang="en-US" sz="2400" dirty="0"/>
              <a:t>Describe the applicant’s previous experience and/or expertise in developing and delivering high-quality PL for public school leaders </a:t>
            </a:r>
            <a:r>
              <a:rPr lang="en-US" sz="2400" b="1" dirty="0"/>
              <a:t>and</a:t>
            </a:r>
            <a:r>
              <a:rPr lang="en-US" sz="2400" dirty="0"/>
              <a:t> educators in the area of </a:t>
            </a:r>
            <a:r>
              <a:rPr lang="en-US" sz="2400" b="1" dirty="0"/>
              <a:t>evidence-based literacy screening strategies</a:t>
            </a:r>
            <a:r>
              <a:rPr lang="en-US" sz="2400" dirty="0"/>
              <a:t>. Specify the relevant qualifications of any proposed partner PL providers. </a:t>
            </a:r>
            <a:r>
              <a:rPr lang="en-US" sz="2400" dirty="0">
                <a:solidFill>
                  <a:srgbClr val="993300"/>
                </a:solidFill>
              </a:rPr>
              <a:t>(4 points)</a:t>
            </a:r>
            <a:endParaRPr lang="en-US" dirty="0">
              <a:solidFill>
                <a:srgbClr val="993300"/>
              </a:solidFill>
            </a:endParaRPr>
          </a:p>
          <a:p>
            <a:pPr marL="0" indent="0">
              <a:buNone/>
            </a:pP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70</a:t>
            </a:fld>
            <a:endParaRPr lang="en-US" dirty="0">
              <a:solidFill>
                <a:schemeClr val="tx1"/>
              </a:solidFill>
            </a:endParaRPr>
          </a:p>
        </p:txBody>
      </p:sp>
    </p:spTree>
    <p:extLst>
      <p:ext uri="{BB962C8B-B14F-4D97-AF65-F5344CB8AC3E}">
        <p14:creationId xmlns:p14="http://schemas.microsoft.com/office/powerpoint/2010/main" val="29067456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(4)</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a:lnSpc>
                <a:spcPct val="100000"/>
              </a:lnSpc>
              <a:spcBef>
                <a:spcPts val="0"/>
              </a:spcBef>
              <a:spcAft>
                <a:spcPts val="1200"/>
              </a:spcAft>
            </a:pPr>
            <a:r>
              <a:rPr lang="en-US" sz="2400" dirty="0"/>
              <a:t>Describe how the proposed PL will increase school leader and educator capacity to implement </a:t>
            </a:r>
            <a:r>
              <a:rPr lang="en-US" sz="2400" b="1" dirty="0"/>
              <a:t>evidence-based intensive literacy interventions for pupils struggling with literacy</a:t>
            </a:r>
            <a:r>
              <a:rPr lang="en-US" sz="2400" dirty="0"/>
              <a:t>, including tutoring and small group strategies. Identify the evidence base for these practices and any proposed materials. </a:t>
            </a:r>
            <a:r>
              <a:rPr lang="en-US" sz="2400" dirty="0">
                <a:solidFill>
                  <a:srgbClr val="993300"/>
                </a:solidFill>
              </a:rPr>
              <a:t>(4 points)</a:t>
            </a:r>
          </a:p>
          <a:p>
            <a:pPr>
              <a:lnSpc>
                <a:spcPct val="100000"/>
              </a:lnSpc>
              <a:spcBef>
                <a:spcPts val="0"/>
              </a:spcBef>
              <a:spcAft>
                <a:spcPts val="1200"/>
              </a:spcAft>
            </a:pPr>
            <a:r>
              <a:rPr lang="en-US" sz="2400" dirty="0"/>
              <a:t>Describe the applicant’s previous experience and/or expertise in developing and delivering high-quality PL for public school leaders and educators in the area of </a:t>
            </a:r>
            <a:r>
              <a:rPr lang="en-US" sz="2400" b="1" dirty="0"/>
              <a:t>evidence-based intensive literacy interventions for pupils struggling with literacy</a:t>
            </a:r>
            <a:r>
              <a:rPr lang="en-US" sz="2400" dirty="0"/>
              <a:t>. Specify the relevant qualifications of any proposed partner PL providers.</a:t>
            </a:r>
            <a:r>
              <a:rPr lang="en-US" sz="2400" dirty="0">
                <a:solidFill>
                  <a:srgbClr val="993300"/>
                </a:solidFill>
              </a:rPr>
              <a:t>(4 points)</a:t>
            </a: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71</a:t>
            </a:fld>
            <a:endParaRPr lang="en-US" dirty="0">
              <a:solidFill>
                <a:schemeClr val="tx1"/>
              </a:solidFill>
            </a:endParaRPr>
          </a:p>
        </p:txBody>
      </p:sp>
    </p:spTree>
    <p:extLst>
      <p:ext uri="{BB962C8B-B14F-4D97-AF65-F5344CB8AC3E}">
        <p14:creationId xmlns:p14="http://schemas.microsoft.com/office/powerpoint/2010/main" val="5597067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(5)</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a:lnSpc>
                <a:spcPct val="100000"/>
              </a:lnSpc>
              <a:spcBef>
                <a:spcPts val="0"/>
              </a:spcBef>
              <a:spcAft>
                <a:spcPts val="1200"/>
              </a:spcAft>
            </a:pPr>
            <a:r>
              <a:rPr lang="en-US" sz="2400" dirty="0"/>
              <a:t>Describe how the proposed PL will increase school leader, educator, and support staff capacity to implement </a:t>
            </a:r>
            <a:r>
              <a:rPr lang="en-US" sz="2400" b="1" dirty="0"/>
              <a:t>evidence-based practices to support students’ executive functioning skills</a:t>
            </a:r>
            <a:r>
              <a:rPr lang="en-US" sz="2400" dirty="0"/>
              <a:t> required for reading and oral language comprehension, fluency, and phonemic awareness. Identify the evidence base for these practices and any proposed materials. </a:t>
            </a:r>
            <a:r>
              <a:rPr lang="en-US" sz="2400" dirty="0">
                <a:solidFill>
                  <a:srgbClr val="993300"/>
                </a:solidFill>
              </a:rPr>
              <a:t>(4 points)</a:t>
            </a:r>
          </a:p>
          <a:p>
            <a:pPr>
              <a:lnSpc>
                <a:spcPct val="100000"/>
              </a:lnSpc>
              <a:spcBef>
                <a:spcPts val="0"/>
              </a:spcBef>
              <a:spcAft>
                <a:spcPts val="1200"/>
              </a:spcAft>
            </a:pPr>
            <a:r>
              <a:rPr lang="en-US" sz="2400" dirty="0"/>
              <a:t>Describe the applicant’s previous experience and/or expertise in developing and delivering high-quality PL for public school leaders, educators, and support staff, in the area of </a:t>
            </a:r>
            <a:r>
              <a:rPr lang="en-US" sz="2400" b="1" dirty="0"/>
              <a:t>evidence-based practices to support students’ executive functioning skills</a:t>
            </a:r>
            <a:r>
              <a:rPr lang="en-US" sz="2400" dirty="0"/>
              <a:t>. Specify the relevant qualifications of any proposed partner PL providers. </a:t>
            </a:r>
            <a:r>
              <a:rPr lang="en-US" sz="2400" dirty="0">
                <a:solidFill>
                  <a:srgbClr val="993300"/>
                </a:solidFill>
              </a:rPr>
              <a:t>(4 points)</a:t>
            </a:r>
          </a:p>
          <a:p>
            <a:pPr marL="0" indent="0">
              <a:buNone/>
            </a:pP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72</a:t>
            </a:fld>
            <a:endParaRPr lang="en-US" dirty="0">
              <a:solidFill>
                <a:schemeClr val="tx1"/>
              </a:solidFill>
            </a:endParaRPr>
          </a:p>
        </p:txBody>
      </p:sp>
    </p:spTree>
    <p:extLst>
      <p:ext uri="{BB962C8B-B14F-4D97-AF65-F5344CB8AC3E}">
        <p14:creationId xmlns:p14="http://schemas.microsoft.com/office/powerpoint/2010/main" val="8609466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(6)</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a:lnSpc>
                <a:spcPct val="100000"/>
              </a:lnSpc>
              <a:spcBef>
                <a:spcPts val="0"/>
              </a:spcBef>
              <a:spcAft>
                <a:spcPts val="1200"/>
              </a:spcAft>
            </a:pPr>
            <a:r>
              <a:rPr lang="en-US" sz="2400" dirty="0"/>
              <a:t>Describe how the proposed PL will increase school leader and educator capacity to effectively </a:t>
            </a:r>
            <a:r>
              <a:rPr lang="en-US" sz="2400" b="1" dirty="0"/>
              <a:t>collect, analyze, and respond to student-level data</a:t>
            </a:r>
            <a:r>
              <a:rPr lang="en-US" sz="2400" dirty="0"/>
              <a:t> to support instruction and achieve grant goals. Identify the evidence base for these practices and any proposed materials. </a:t>
            </a:r>
            <a:r>
              <a:rPr lang="en-US" sz="2400" dirty="0">
                <a:solidFill>
                  <a:srgbClr val="993300"/>
                </a:solidFill>
              </a:rPr>
              <a:t>(4 points)</a:t>
            </a:r>
          </a:p>
          <a:p>
            <a:pPr>
              <a:lnSpc>
                <a:spcPct val="100000"/>
              </a:lnSpc>
              <a:spcBef>
                <a:spcPts val="0"/>
              </a:spcBef>
              <a:spcAft>
                <a:spcPts val="1200"/>
              </a:spcAft>
            </a:pPr>
            <a:r>
              <a:rPr lang="en-US" sz="2400" dirty="0"/>
              <a:t>Describe the applicant’s previous experience and/or expertise in developing and delivering high-quality PL for public school leaders and educators in the area of effectively </a:t>
            </a:r>
            <a:r>
              <a:rPr lang="en-US" sz="2400" b="1" dirty="0"/>
              <a:t>collecting, analyzing, and responding to student-level data</a:t>
            </a:r>
            <a:r>
              <a:rPr lang="en-US" sz="2400" dirty="0"/>
              <a:t>. Specify the relevant qualifications of any proposed partner PL providers. </a:t>
            </a:r>
            <a:r>
              <a:rPr lang="en-US" sz="2400" dirty="0">
                <a:solidFill>
                  <a:srgbClr val="993300"/>
                </a:solidFill>
              </a:rPr>
              <a:t>(4 points)</a:t>
            </a:r>
          </a:p>
          <a:p>
            <a:pPr marL="0" indent="0">
              <a:buNone/>
            </a:pP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73</a:t>
            </a:fld>
            <a:endParaRPr lang="en-US" dirty="0">
              <a:solidFill>
                <a:schemeClr val="tx1"/>
              </a:solidFill>
            </a:endParaRPr>
          </a:p>
        </p:txBody>
      </p:sp>
    </p:spTree>
    <p:extLst>
      <p:ext uri="{BB962C8B-B14F-4D97-AF65-F5344CB8AC3E}">
        <p14:creationId xmlns:p14="http://schemas.microsoft.com/office/powerpoint/2010/main" val="6164608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760395"/>
            <a:ext cx="10630787" cy="550819"/>
          </a:xfrm>
        </p:spPr>
        <p:txBody>
          <a:bodyPr>
            <a:noAutofit/>
          </a:bodyPr>
          <a:lstStyle/>
          <a:p>
            <a:r>
              <a:rPr lang="en-US" dirty="0"/>
              <a:t>Part 1b—Project Plan: Evidence-Based Practices and Qualifications (7)</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18715" y="1869261"/>
            <a:ext cx="9956359" cy="4984706"/>
          </a:xfrm>
        </p:spPr>
        <p:txBody>
          <a:bodyPr vert="horz" lIns="91440" tIns="45720" rIns="91440" bIns="45720" rtlCol="0" anchor="t">
            <a:noAutofit/>
          </a:bodyPr>
          <a:lstStyle/>
          <a:p>
            <a:pPr fontAlgn="base">
              <a:lnSpc>
                <a:spcPct val="100000"/>
              </a:lnSpc>
              <a:spcBef>
                <a:spcPts val="0"/>
              </a:spcBef>
              <a:spcAft>
                <a:spcPts val="1200"/>
              </a:spcAft>
            </a:pPr>
            <a:r>
              <a:rPr lang="en-US" sz="2400" dirty="0"/>
              <a:t>Describe how the proposed activities promote </a:t>
            </a:r>
            <a:r>
              <a:rPr lang="en-US" sz="2400" b="1" dirty="0"/>
              <a:t>disciplinary literacy</a:t>
            </a:r>
            <a:r>
              <a:rPr lang="en-US" sz="2400" dirty="0"/>
              <a:t> and a culture in which all educators of all disciplines are responsible for literacy learning. Identify the evidence base for these practices and any proposed materials. </a:t>
            </a:r>
            <a:r>
              <a:rPr lang="en-US" sz="2400" dirty="0">
                <a:solidFill>
                  <a:srgbClr val="993300"/>
                </a:solidFill>
              </a:rPr>
              <a:t>(4 points)</a:t>
            </a:r>
            <a:endParaRPr lang="en-US" sz="2400" dirty="0"/>
          </a:p>
          <a:p>
            <a:pPr lvl="0" fontAlgn="base">
              <a:lnSpc>
                <a:spcPct val="100000"/>
              </a:lnSpc>
              <a:spcBef>
                <a:spcPts val="0"/>
              </a:spcBef>
              <a:spcAft>
                <a:spcPts val="1200"/>
              </a:spcAft>
            </a:pPr>
            <a:r>
              <a:rPr lang="en-US" sz="2400" dirty="0"/>
              <a:t>Describe the applicant’s previous experience and/or expertise in developing and delivering high-quality PL for public school leaders and educators in the area of </a:t>
            </a:r>
            <a:r>
              <a:rPr lang="en-US" sz="2400" b="1" dirty="0"/>
              <a:t>disciplinary literacy</a:t>
            </a:r>
            <a:r>
              <a:rPr lang="en-US" sz="2400" dirty="0"/>
              <a:t>. Specify the relevant qualifications of any proposed partner PL providers. </a:t>
            </a:r>
            <a:r>
              <a:rPr lang="en-US" sz="2400" dirty="0">
                <a:solidFill>
                  <a:srgbClr val="993300"/>
                </a:solidFill>
              </a:rPr>
              <a:t>(4 points)</a:t>
            </a: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74</a:t>
            </a:fld>
            <a:endParaRPr lang="en-US" dirty="0">
              <a:solidFill>
                <a:schemeClr val="tx1"/>
              </a:solidFill>
            </a:endParaRPr>
          </a:p>
        </p:txBody>
      </p:sp>
    </p:spTree>
    <p:extLst>
      <p:ext uri="{BB962C8B-B14F-4D97-AF65-F5344CB8AC3E}">
        <p14:creationId xmlns:p14="http://schemas.microsoft.com/office/powerpoint/2010/main" val="31552990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845388"/>
            <a:ext cx="10630787" cy="855078"/>
          </a:xfrm>
        </p:spPr>
        <p:txBody>
          <a:bodyPr>
            <a:noAutofit/>
          </a:bodyPr>
          <a:lstStyle/>
          <a:p>
            <a:r>
              <a:rPr lang="en-US" dirty="0"/>
              <a:t>Part 1c—Project Plan: Professional Learning Dissemination (1)</a:t>
            </a:r>
            <a:br>
              <a:rPr lang="en-US" b="1" dirty="0"/>
            </a:br>
            <a:endParaRPr lang="en-US" dirty="0"/>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437990" y="1660438"/>
            <a:ext cx="9780407" cy="4882297"/>
          </a:xfrm>
        </p:spPr>
        <p:txBody>
          <a:bodyPr vert="horz" lIns="91440" tIns="45720" rIns="91440" bIns="45720" rtlCol="0" anchor="t">
            <a:noAutofit/>
          </a:bodyPr>
          <a:lstStyle/>
          <a:p>
            <a:pPr lvl="0" fontAlgn="base">
              <a:lnSpc>
                <a:spcPct val="100000"/>
              </a:lnSpc>
              <a:spcBef>
                <a:spcPts val="0"/>
              </a:spcBef>
              <a:spcAft>
                <a:spcPts val="1200"/>
              </a:spcAft>
            </a:pPr>
            <a:r>
              <a:rPr lang="en-US" sz="2400" dirty="0"/>
              <a:t>Provide an overview of how the applicant will use the funding to generate and disseminate PL opportunities for K–12 educators across the state in the areas of evidence-based literacy instruction, intensive literacy interventions, and support of pupils’ executive functioning skills for diverse learners, particularly in the context of accelerated learning post-pandemic. </a:t>
            </a:r>
            <a:r>
              <a:rPr lang="en-US" sz="2400" dirty="0">
                <a:solidFill>
                  <a:srgbClr val="993300"/>
                </a:solidFill>
              </a:rPr>
              <a:t>(8 points)</a:t>
            </a:r>
          </a:p>
          <a:p>
            <a:pPr>
              <a:lnSpc>
                <a:spcPct val="100000"/>
              </a:lnSpc>
              <a:spcBef>
                <a:spcPts val="0"/>
              </a:spcBef>
              <a:spcAft>
                <a:spcPts val="1200"/>
              </a:spcAft>
            </a:pPr>
            <a:r>
              <a:rPr lang="en-US" sz="2400" dirty="0"/>
              <a:t>Describe target participants, including the type and number of educators and school leaders who will be served and their locations, including how the proposed activities will ensure that the PL opportunities are provided to urban, suburban, and rural settings throughout the state and are differentiated to meet the needs of local communities and diverse student populations. </a:t>
            </a:r>
            <a:r>
              <a:rPr lang="en-US" sz="2400" dirty="0">
                <a:solidFill>
                  <a:srgbClr val="993300"/>
                </a:solidFill>
              </a:rPr>
              <a:t>(4 points)</a:t>
            </a:r>
          </a:p>
          <a:p>
            <a:pPr lvl="0"/>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70085"/>
            <a:ext cx="2743200" cy="365125"/>
          </a:xfrm>
        </p:spPr>
        <p:txBody>
          <a:bodyPr/>
          <a:lstStyle/>
          <a:p>
            <a:fld id="{469BC29B-CD14-4172-9B93-F334EF7BA94E}" type="slidenum">
              <a:rPr lang="en-US" smtClean="0">
                <a:solidFill>
                  <a:schemeClr val="tx1"/>
                </a:solidFill>
              </a:rPr>
              <a:t>75</a:t>
            </a:fld>
            <a:endParaRPr lang="en-US">
              <a:solidFill>
                <a:schemeClr val="tx1"/>
              </a:solidFill>
            </a:endParaRPr>
          </a:p>
        </p:txBody>
      </p:sp>
    </p:spTree>
    <p:extLst>
      <p:ext uri="{BB962C8B-B14F-4D97-AF65-F5344CB8AC3E}">
        <p14:creationId xmlns:p14="http://schemas.microsoft.com/office/powerpoint/2010/main" val="20548695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845388"/>
            <a:ext cx="10630787" cy="855078"/>
          </a:xfrm>
        </p:spPr>
        <p:txBody>
          <a:bodyPr>
            <a:noAutofit/>
          </a:bodyPr>
          <a:lstStyle/>
          <a:p>
            <a:r>
              <a:rPr lang="en-US" dirty="0"/>
              <a:t>Part 1c—Project Plan: Professional Learning Dissemination (2)</a:t>
            </a:r>
            <a:br>
              <a:rPr lang="en-US" b="1" dirty="0"/>
            </a:br>
            <a:endParaRPr lang="en-US" dirty="0"/>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05796" y="1700466"/>
            <a:ext cx="9780407" cy="4882297"/>
          </a:xfrm>
        </p:spPr>
        <p:txBody>
          <a:bodyPr vert="horz" lIns="91440" tIns="45720" rIns="91440" bIns="45720" rtlCol="0" anchor="t">
            <a:noAutofit/>
          </a:bodyPr>
          <a:lstStyle/>
          <a:p>
            <a:pPr>
              <a:lnSpc>
                <a:spcPct val="100000"/>
              </a:lnSpc>
              <a:spcBef>
                <a:spcPts val="0"/>
              </a:spcBef>
              <a:spcAft>
                <a:spcPts val="1200"/>
              </a:spcAft>
            </a:pPr>
            <a:r>
              <a:rPr lang="en-US" sz="2400" dirty="0"/>
              <a:t>Describe the plan for securing school and classroom-level participants in the proposed PL opportunities. Describe how the applicant will mitigate challenges related to staffing and educator availability. </a:t>
            </a:r>
            <a:r>
              <a:rPr lang="en-US" sz="2400" dirty="0">
                <a:solidFill>
                  <a:srgbClr val="993300"/>
                </a:solidFill>
              </a:rPr>
              <a:t>(4 points)</a:t>
            </a:r>
            <a:r>
              <a:rPr lang="en-US" sz="2400" dirty="0"/>
              <a:t> </a:t>
            </a:r>
          </a:p>
          <a:p>
            <a:pPr>
              <a:lnSpc>
                <a:spcPct val="100000"/>
              </a:lnSpc>
              <a:spcBef>
                <a:spcPts val="0"/>
              </a:spcBef>
              <a:spcAft>
                <a:spcPts val="1200"/>
              </a:spcAft>
            </a:pPr>
            <a:r>
              <a:rPr lang="en-US" sz="2400" dirty="0"/>
              <a:t>Provide a project timeline for implementation of proposed activities that includes approximate dates for implementation of all major proposed activities, the person or organization responsible for each activity, the expected goal of the activity, and how the effectiveness of the activity will be measured. </a:t>
            </a:r>
            <a:r>
              <a:rPr lang="en-US" sz="2400" dirty="0">
                <a:solidFill>
                  <a:srgbClr val="993300"/>
                </a:solidFill>
              </a:rPr>
              <a:t>(4 points)</a:t>
            </a:r>
            <a:r>
              <a:rPr lang="en-US" sz="2400" dirty="0"/>
              <a:t> </a:t>
            </a:r>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70085"/>
            <a:ext cx="2743200" cy="365125"/>
          </a:xfrm>
        </p:spPr>
        <p:txBody>
          <a:bodyPr/>
          <a:lstStyle/>
          <a:p>
            <a:fld id="{469BC29B-CD14-4172-9B93-F334EF7BA94E}" type="slidenum">
              <a:rPr lang="en-US" smtClean="0">
                <a:solidFill>
                  <a:schemeClr val="tx1"/>
                </a:solidFill>
              </a:rPr>
              <a:t>76</a:t>
            </a:fld>
            <a:endParaRPr lang="en-US">
              <a:solidFill>
                <a:schemeClr val="tx1"/>
              </a:solidFill>
            </a:endParaRPr>
          </a:p>
        </p:txBody>
      </p:sp>
    </p:spTree>
    <p:extLst>
      <p:ext uri="{BB962C8B-B14F-4D97-AF65-F5344CB8AC3E}">
        <p14:creationId xmlns:p14="http://schemas.microsoft.com/office/powerpoint/2010/main" val="7006877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34136"/>
            <a:ext cx="10630787" cy="1174689"/>
          </a:xfrm>
        </p:spPr>
        <p:txBody>
          <a:bodyPr>
            <a:noAutofit/>
          </a:bodyPr>
          <a:lstStyle/>
          <a:p>
            <a:r>
              <a:rPr lang="en-US" dirty="0"/>
              <a:t>Part 2—Alignment (1)</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45280" y="1414732"/>
            <a:ext cx="9780407" cy="5067956"/>
          </a:xfrm>
        </p:spPr>
        <p:txBody>
          <a:bodyPr vert="horz" lIns="91440" tIns="45720" rIns="91440" bIns="45720" rtlCol="0" anchor="t">
            <a:noAutofit/>
          </a:bodyPr>
          <a:lstStyle/>
          <a:p>
            <a:pPr>
              <a:lnSpc>
                <a:spcPct val="100000"/>
              </a:lnSpc>
              <a:spcBef>
                <a:spcPts val="0"/>
              </a:spcBef>
              <a:spcAft>
                <a:spcPts val="1200"/>
              </a:spcAft>
            </a:pPr>
            <a:r>
              <a:rPr lang="en-US" sz="2400" dirty="0"/>
              <a:t>Describe how the proposed activities align with the California CCSS for ELA/Literacy, the California ELD standards, and all five themes of the ELA/ELD Framework, including language development, meaning making, effective expression, content knowledge, and foundational skills. </a:t>
            </a:r>
            <a:r>
              <a:rPr lang="en-US" sz="2400" dirty="0">
                <a:solidFill>
                  <a:srgbClr val="993300"/>
                </a:solidFill>
              </a:rPr>
              <a:t>(4 points)</a:t>
            </a:r>
            <a:endParaRPr lang="en-US" sz="2400" dirty="0"/>
          </a:p>
          <a:p>
            <a:pPr>
              <a:lnSpc>
                <a:spcPct val="100000"/>
              </a:lnSpc>
              <a:spcBef>
                <a:spcPts val="0"/>
              </a:spcBef>
              <a:spcAft>
                <a:spcPts val="1200"/>
              </a:spcAft>
            </a:pPr>
            <a:r>
              <a:rPr lang="en-US" sz="2400" dirty="0"/>
              <a:t>Describe how the proposed activities align to the Comprehensive SLP, specifically focusing on the Comprehensive and Integrated Literacy Model, which includes MTSS best first instruction, culturally sustaining pedagogies, SEL, and family engagement. </a:t>
            </a:r>
            <a:r>
              <a:rPr lang="en-US" sz="2400" dirty="0">
                <a:solidFill>
                  <a:srgbClr val="993300"/>
                </a:solidFill>
              </a:rPr>
              <a:t>(4 points)</a:t>
            </a: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77</a:t>
            </a:fld>
            <a:endParaRPr lang="en-US" dirty="0">
              <a:solidFill>
                <a:schemeClr val="tx1"/>
              </a:solidFill>
            </a:endParaRPr>
          </a:p>
        </p:txBody>
      </p:sp>
    </p:spTree>
    <p:extLst>
      <p:ext uri="{BB962C8B-B14F-4D97-AF65-F5344CB8AC3E}">
        <p14:creationId xmlns:p14="http://schemas.microsoft.com/office/powerpoint/2010/main" val="36018802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34136"/>
            <a:ext cx="10630787" cy="1174689"/>
          </a:xfrm>
        </p:spPr>
        <p:txBody>
          <a:bodyPr>
            <a:noAutofit/>
          </a:bodyPr>
          <a:lstStyle/>
          <a:p>
            <a:r>
              <a:rPr lang="en-US" dirty="0"/>
              <a:t>Part 2—Alignment (2)</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45280" y="1414732"/>
            <a:ext cx="9780407" cy="5067956"/>
          </a:xfrm>
        </p:spPr>
        <p:txBody>
          <a:bodyPr vert="horz" lIns="91440" tIns="45720" rIns="91440" bIns="45720" rtlCol="0" anchor="t">
            <a:noAutofit/>
          </a:bodyPr>
          <a:lstStyle/>
          <a:p>
            <a:pPr lvl="0" fontAlgn="base">
              <a:lnSpc>
                <a:spcPct val="100000"/>
              </a:lnSpc>
              <a:spcBef>
                <a:spcPts val="0"/>
              </a:spcBef>
              <a:spcAft>
                <a:spcPts val="1200"/>
              </a:spcAft>
            </a:pPr>
            <a:r>
              <a:rPr lang="en-US" sz="2400" dirty="0"/>
              <a:t>Describe how the proposed plan provides a strong foundation for the guidance in Improving Education for Multilingual and EL Students, the California Dyslexia Guidelines, and the California Practitioners Guide for Educating ELs with Disabilities. </a:t>
            </a:r>
            <a:r>
              <a:rPr lang="en-US" sz="2400" dirty="0">
                <a:solidFill>
                  <a:srgbClr val="993300"/>
                </a:solidFill>
              </a:rPr>
              <a:t>(4 points)</a:t>
            </a:r>
            <a:endParaRPr lang="en-US" sz="2400" dirty="0"/>
          </a:p>
          <a:p>
            <a:pPr lvl="0" fontAlgn="base">
              <a:lnSpc>
                <a:spcPct val="100000"/>
              </a:lnSpc>
              <a:spcBef>
                <a:spcPts val="0"/>
              </a:spcBef>
              <a:spcAft>
                <a:spcPts val="1200"/>
              </a:spcAft>
            </a:pPr>
            <a:r>
              <a:rPr lang="en-US" sz="2400" dirty="0"/>
              <a:t>Describe how this project will align with other state literacy initiatives, including but not limited to the California Subject Matter Projects, grantees of the 21st Century California School Leadership Academy, grantees of the CLSD grant, grantee(s) of the EWIG for EL Roadmap Policy Implementation, grantee(s) of the EWIG for Special Education-Related PL, and the California Dyslexia Initiative. </a:t>
            </a:r>
            <a:r>
              <a:rPr lang="en-US" sz="2400" dirty="0">
                <a:solidFill>
                  <a:srgbClr val="993300"/>
                </a:solidFill>
              </a:rPr>
              <a:t>(4 points)</a:t>
            </a: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78</a:t>
            </a:fld>
            <a:endParaRPr lang="en-US" dirty="0">
              <a:solidFill>
                <a:schemeClr val="tx1"/>
              </a:solidFill>
            </a:endParaRPr>
          </a:p>
        </p:txBody>
      </p:sp>
    </p:spTree>
    <p:extLst>
      <p:ext uri="{BB962C8B-B14F-4D97-AF65-F5344CB8AC3E}">
        <p14:creationId xmlns:p14="http://schemas.microsoft.com/office/powerpoint/2010/main" val="32981830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34137"/>
            <a:ext cx="10630787" cy="1249605"/>
          </a:xfrm>
        </p:spPr>
        <p:txBody>
          <a:bodyPr>
            <a:normAutofit/>
          </a:bodyPr>
          <a:lstStyle/>
          <a:p>
            <a:r>
              <a:rPr lang="en-US" dirty="0"/>
              <a:t>Part 3—Expanding Capacity (1)</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56166" y="1483742"/>
            <a:ext cx="9780407" cy="4872607"/>
          </a:xfrm>
        </p:spPr>
        <p:txBody>
          <a:bodyPr vert="horz" lIns="91440" tIns="45720" rIns="91440" bIns="45720" rtlCol="0" anchor="t">
            <a:noAutofit/>
          </a:bodyPr>
          <a:lstStyle/>
          <a:p>
            <a:pPr lvl="0" fontAlgn="base">
              <a:lnSpc>
                <a:spcPct val="100000"/>
              </a:lnSpc>
              <a:spcBef>
                <a:spcPts val="0"/>
              </a:spcBef>
              <a:spcAft>
                <a:spcPts val="1200"/>
              </a:spcAft>
            </a:pPr>
            <a:r>
              <a:rPr lang="en-US" sz="2600" dirty="0"/>
              <a:t>Describe how the proposed activities will align to the QPLS: data, content and pedagogy, equity, design and structure, collaboration and shared accountability, resources, and alignment and coherence. </a:t>
            </a:r>
            <a:r>
              <a:rPr lang="en-US" sz="2600" dirty="0">
                <a:solidFill>
                  <a:srgbClr val="993300"/>
                </a:solidFill>
              </a:rPr>
              <a:t>(4 points)</a:t>
            </a:r>
            <a:endParaRPr lang="en-US" sz="2600" dirty="0"/>
          </a:p>
          <a:p>
            <a:pPr lvl="0" fontAlgn="base">
              <a:lnSpc>
                <a:spcPct val="100000"/>
              </a:lnSpc>
              <a:spcBef>
                <a:spcPts val="0"/>
              </a:spcBef>
              <a:spcAft>
                <a:spcPts val="1200"/>
              </a:spcAft>
            </a:pPr>
            <a:r>
              <a:rPr lang="en-US" sz="2600" dirty="0"/>
              <a:t>Describe the quantitative and qualitative measures that will be used to determine impact on K–12 student achievement and student executive functioning skills and the plan for analyzing and responding to these measures. (</a:t>
            </a:r>
            <a:r>
              <a:rPr lang="en-US" sz="2600" dirty="0">
                <a:solidFill>
                  <a:srgbClr val="993300"/>
                </a:solidFill>
              </a:rPr>
              <a:t>4 points)</a:t>
            </a:r>
            <a:endParaRPr lang="en-US" sz="26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79</a:t>
            </a:fld>
            <a:endParaRPr lang="en-US" dirty="0">
              <a:solidFill>
                <a:schemeClr val="tx1"/>
              </a:solidFill>
            </a:endParaRPr>
          </a:p>
        </p:txBody>
      </p:sp>
    </p:spTree>
    <p:extLst>
      <p:ext uri="{BB962C8B-B14F-4D97-AF65-F5344CB8AC3E}">
        <p14:creationId xmlns:p14="http://schemas.microsoft.com/office/powerpoint/2010/main" val="3800949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94448"/>
            <a:ext cx="9479666" cy="962854"/>
          </a:xfrm>
        </p:spPr>
        <p:txBody>
          <a:bodyPr>
            <a:noAutofit/>
          </a:bodyPr>
          <a:lstStyle/>
          <a:p>
            <a:r>
              <a:rPr lang="en-US" dirty="0"/>
              <a:t>Authorizing Statute (4)</a:t>
            </a:r>
          </a:p>
        </p:txBody>
      </p:sp>
      <p:sp>
        <p:nvSpPr>
          <p:cNvPr id="3" name="Content Placeholder 2"/>
          <p:cNvSpPr>
            <a:spLocks noGrp="1"/>
          </p:cNvSpPr>
          <p:nvPr>
            <p:ph idx="1"/>
          </p:nvPr>
        </p:nvSpPr>
        <p:spPr>
          <a:xfrm>
            <a:off x="1304440" y="1357301"/>
            <a:ext cx="9579263" cy="4769089"/>
          </a:xfrm>
        </p:spPr>
        <p:txBody>
          <a:bodyPr vert="horz" lIns="91440" tIns="45720" rIns="91440" bIns="45720" rtlCol="0" anchor="t">
            <a:noAutofit/>
          </a:bodyPr>
          <a:lstStyle/>
          <a:p>
            <a:pPr marL="0" indent="0">
              <a:lnSpc>
                <a:spcPct val="100000"/>
              </a:lnSpc>
              <a:spcBef>
                <a:spcPts val="0"/>
              </a:spcBef>
              <a:spcAft>
                <a:spcPts val="1200"/>
              </a:spcAft>
              <a:buNone/>
            </a:pPr>
            <a:r>
              <a:rPr lang="en-US" sz="2700" dirty="0"/>
              <a:t>Professional learning opportunities under the RII grant program may include, but are not limited to, all of the following: </a:t>
            </a:r>
          </a:p>
          <a:p>
            <a:pPr lvl="1">
              <a:lnSpc>
                <a:spcPct val="100000"/>
              </a:lnSpc>
              <a:spcBef>
                <a:spcPts val="0"/>
              </a:spcBef>
              <a:spcAft>
                <a:spcPts val="1200"/>
              </a:spcAft>
              <a:buFont typeface="Arial" panose="020B0604020202020204" pitchFamily="34" charset="0"/>
              <a:buChar char="•"/>
            </a:pPr>
            <a:r>
              <a:rPr lang="en-US" sz="2700" dirty="0"/>
              <a:t>School leaders, including principals and teacher leaders, to lead evidence-based reading instruction for diverse learners, including early learners, English learner (EL) students, pupils with disabilities, and pupils with dyslexia. </a:t>
            </a:r>
          </a:p>
          <a:p>
            <a:pPr lvl="1">
              <a:lnSpc>
                <a:spcPct val="100000"/>
              </a:lnSpc>
              <a:spcBef>
                <a:spcPts val="0"/>
              </a:spcBef>
              <a:spcAft>
                <a:spcPts val="1200"/>
              </a:spcAft>
              <a:buFont typeface="Arial" panose="020B0604020202020204" pitchFamily="34" charset="0"/>
              <a:buChar char="•"/>
            </a:pPr>
            <a:r>
              <a:rPr lang="en-US" sz="2700" dirty="0"/>
              <a:t>Educators, including teachers and paraprofessionals, to develop knowledge and skills for appropriate use of screening strategies and evidence-based literacy instruction for diverse learners.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99939833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234137"/>
            <a:ext cx="10630787" cy="1249605"/>
          </a:xfrm>
        </p:spPr>
        <p:txBody>
          <a:bodyPr>
            <a:normAutofit/>
          </a:bodyPr>
          <a:lstStyle/>
          <a:p>
            <a:r>
              <a:rPr lang="en-US" dirty="0"/>
              <a:t>Part 3—Expanding Capacity (2)</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356166" y="1483742"/>
            <a:ext cx="9780407" cy="4872607"/>
          </a:xfrm>
        </p:spPr>
        <p:txBody>
          <a:bodyPr vert="horz" lIns="91440" tIns="45720" rIns="91440" bIns="45720" rtlCol="0" anchor="t">
            <a:noAutofit/>
          </a:bodyPr>
          <a:lstStyle/>
          <a:p>
            <a:pPr lvl="0" fontAlgn="base">
              <a:lnSpc>
                <a:spcPct val="100000"/>
              </a:lnSpc>
              <a:spcBef>
                <a:spcPts val="0"/>
              </a:spcBef>
              <a:spcAft>
                <a:spcPts val="1200"/>
              </a:spcAft>
            </a:pPr>
            <a:r>
              <a:rPr lang="en-US" sz="2600" dirty="0"/>
              <a:t>Describe the quantitative and qualitative measures that will be used to determine the increased capacity of teachers, paraprofessionals, and school leaders to implement evidence-based strategies to address the goals of the grant in diverse settings across the state. </a:t>
            </a:r>
            <a:r>
              <a:rPr lang="en-US" sz="2600" dirty="0">
                <a:solidFill>
                  <a:srgbClr val="993300"/>
                </a:solidFill>
              </a:rPr>
              <a:t>(4 points)</a:t>
            </a:r>
            <a:endParaRPr lang="en-US" sz="2600" dirty="0"/>
          </a:p>
          <a:p>
            <a:pPr lvl="0" fontAlgn="base">
              <a:lnSpc>
                <a:spcPct val="100000"/>
              </a:lnSpc>
              <a:spcBef>
                <a:spcPts val="0"/>
              </a:spcBef>
              <a:spcAft>
                <a:spcPts val="1200"/>
              </a:spcAft>
            </a:pPr>
            <a:r>
              <a:rPr lang="en-US" sz="2600" dirty="0"/>
              <a:t>Explain how the applicant will ensure that the benefits of the project sustain beyond the life of the grant so others may benefit. </a:t>
            </a:r>
            <a:r>
              <a:rPr lang="en-US" sz="2600" dirty="0">
                <a:solidFill>
                  <a:srgbClr val="993300"/>
                </a:solidFill>
              </a:rPr>
              <a:t>(4 points)</a:t>
            </a:r>
            <a:endParaRPr lang="en-US" sz="26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80</a:t>
            </a:fld>
            <a:endParaRPr lang="en-US" dirty="0">
              <a:solidFill>
                <a:schemeClr val="tx1"/>
              </a:solidFill>
            </a:endParaRPr>
          </a:p>
        </p:txBody>
      </p:sp>
    </p:spTree>
    <p:extLst>
      <p:ext uri="{BB962C8B-B14F-4D97-AF65-F5344CB8AC3E}">
        <p14:creationId xmlns:p14="http://schemas.microsoft.com/office/powerpoint/2010/main" val="26193621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971874"/>
            <a:ext cx="10630787" cy="1292738"/>
          </a:xfrm>
        </p:spPr>
        <p:txBody>
          <a:bodyPr>
            <a:normAutofit fontScale="90000"/>
          </a:bodyPr>
          <a:lstStyle/>
          <a:p>
            <a:r>
              <a:rPr lang="en-US" dirty="0"/>
              <a:t>Part 4—Priority Points: Institution of Higher Education/Nonprofit Consortium Collaboration (1)</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05796" y="2629737"/>
            <a:ext cx="9780407" cy="3623095"/>
          </a:xfrm>
        </p:spPr>
        <p:txBody>
          <a:bodyPr vert="horz" lIns="91440" tIns="45720" rIns="91440" bIns="45720" rtlCol="0" anchor="t">
            <a:noAutofit/>
          </a:bodyPr>
          <a:lstStyle/>
          <a:p>
            <a:pPr marL="0" indent="0">
              <a:buNone/>
            </a:pPr>
            <a:r>
              <a:rPr lang="en-US" dirty="0"/>
              <a:t>The CDE shall give positive consideration to applicants that propose partnerships with an IHE, a nonprofit organization, or a consortium of IHEs and nonprofit organizations.</a:t>
            </a:r>
          </a:p>
          <a:p>
            <a:pPr marL="0" lvl="0" indent="0">
              <a:buNone/>
            </a:pPr>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81</a:t>
            </a:fld>
            <a:endParaRPr lang="en-US">
              <a:solidFill>
                <a:schemeClr val="tx1"/>
              </a:solidFill>
            </a:endParaRPr>
          </a:p>
        </p:txBody>
      </p:sp>
    </p:spTree>
    <p:extLst>
      <p:ext uri="{BB962C8B-B14F-4D97-AF65-F5344CB8AC3E}">
        <p14:creationId xmlns:p14="http://schemas.microsoft.com/office/powerpoint/2010/main" val="5220307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80606" y="885326"/>
            <a:ext cx="10630787" cy="1292738"/>
          </a:xfrm>
        </p:spPr>
        <p:txBody>
          <a:bodyPr>
            <a:noAutofit/>
          </a:bodyPr>
          <a:lstStyle/>
          <a:p>
            <a:r>
              <a:rPr lang="en-US" dirty="0"/>
              <a:t>Part 4—Priority Points: Institution of Higher Education/Nonprofit Consortium Collaboration (2)</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888299" y="2690530"/>
            <a:ext cx="10415399" cy="3744864"/>
          </a:xfrm>
        </p:spPr>
        <p:txBody>
          <a:bodyPr vert="horz" lIns="91440" tIns="45720" rIns="91440" bIns="45720" rtlCol="0" anchor="t">
            <a:noAutofit/>
          </a:bodyPr>
          <a:lstStyle/>
          <a:p>
            <a:pPr lvl="0" fontAlgn="base">
              <a:spcAft>
                <a:spcPts val="2000"/>
              </a:spcAft>
            </a:pPr>
            <a:r>
              <a:rPr lang="en-US" sz="2400" dirty="0"/>
              <a:t>If applicable, describe how the Lead Applicant will work together to implement proposed activities in consortium with one or more IHE and/or nonprofit educational organization. Describe the proposed role, relevant expertise and experience, and applicable qualifications of IHE and/or nonprofit educational organization consortium partners, including how their expertise, experience, and qualifications will meet the literacy needs of a wide range of learners. </a:t>
            </a:r>
            <a:r>
              <a:rPr lang="en-US" sz="2400" dirty="0">
                <a:solidFill>
                  <a:srgbClr val="993300"/>
                </a:solidFill>
              </a:rPr>
              <a:t>(4 points)</a:t>
            </a: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82</a:t>
            </a:fld>
            <a:endParaRPr lang="en-US">
              <a:solidFill>
                <a:schemeClr val="tx1"/>
              </a:solidFill>
            </a:endParaRPr>
          </a:p>
        </p:txBody>
      </p:sp>
    </p:spTree>
    <p:extLst>
      <p:ext uri="{BB962C8B-B14F-4D97-AF65-F5344CB8AC3E}">
        <p14:creationId xmlns:p14="http://schemas.microsoft.com/office/powerpoint/2010/main" val="34282097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80606" y="917663"/>
            <a:ext cx="10630787" cy="1292738"/>
          </a:xfrm>
        </p:spPr>
        <p:txBody>
          <a:bodyPr>
            <a:noAutofit/>
          </a:bodyPr>
          <a:lstStyle/>
          <a:p>
            <a:r>
              <a:rPr lang="en-US" dirty="0"/>
              <a:t>Part 4—Priority Points: Institution of Higher Education/Nonprofit Consortium Collaboration (3)</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888299" y="2690530"/>
            <a:ext cx="10415399" cy="3744864"/>
          </a:xfrm>
        </p:spPr>
        <p:txBody>
          <a:bodyPr vert="horz" lIns="91440" tIns="45720" rIns="91440" bIns="45720" rtlCol="0" anchor="t">
            <a:noAutofit/>
          </a:bodyPr>
          <a:lstStyle/>
          <a:p>
            <a:pPr lvl="0" fontAlgn="base">
              <a:spcAft>
                <a:spcPts val="2400"/>
              </a:spcAft>
            </a:pPr>
            <a:r>
              <a:rPr lang="en-US" sz="2400" dirty="0"/>
              <a:t>If applicable, provide Letters of Commitment addressed to the Lead Applicant and signed by the Dean of the specific department within an IHE and/or the Chief Executive Officer of the nonprofit educational service provider. If applicable, also provide Letters of Commitment addressed to the Lead Applicant and signed by the LEA Superintendent of each LEA participating in the consortium. </a:t>
            </a:r>
            <a:r>
              <a:rPr lang="en-US" sz="2400" dirty="0">
                <a:solidFill>
                  <a:srgbClr val="993300"/>
                </a:solidFill>
              </a:rPr>
              <a:t>(4 points)</a:t>
            </a: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83</a:t>
            </a:fld>
            <a:endParaRPr lang="en-US">
              <a:solidFill>
                <a:schemeClr val="tx1"/>
              </a:solidFill>
            </a:endParaRPr>
          </a:p>
        </p:txBody>
      </p:sp>
    </p:spTree>
    <p:extLst>
      <p:ext uri="{BB962C8B-B14F-4D97-AF65-F5344CB8AC3E}">
        <p14:creationId xmlns:p14="http://schemas.microsoft.com/office/powerpoint/2010/main" val="89894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699587"/>
            <a:ext cx="10630787" cy="365125"/>
          </a:xfrm>
        </p:spPr>
        <p:txBody>
          <a:bodyPr>
            <a:noAutofit/>
          </a:bodyPr>
          <a:lstStyle/>
          <a:p>
            <a:r>
              <a:rPr lang="en-US" dirty="0"/>
              <a:t>Budget (1)</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205796" y="1558857"/>
            <a:ext cx="9780407" cy="4786341"/>
          </a:xfrm>
        </p:spPr>
        <p:txBody>
          <a:bodyPr vert="horz" lIns="91440" tIns="45720" rIns="91440" bIns="45720" rtlCol="0" anchor="t">
            <a:noAutofit/>
          </a:bodyPr>
          <a:lstStyle/>
          <a:p>
            <a:pPr>
              <a:lnSpc>
                <a:spcPct val="100000"/>
              </a:lnSpc>
              <a:spcBef>
                <a:spcPts val="0"/>
              </a:spcBef>
              <a:spcAft>
                <a:spcPts val="1200"/>
              </a:spcAft>
            </a:pPr>
            <a:r>
              <a:rPr lang="en-US" sz="2400" dirty="0"/>
              <a:t>A projected four-year budget is required in the application. Project expenses will be identified using grant funds in the 2022–23 through the 2025–26 fiscal years. </a:t>
            </a:r>
          </a:p>
          <a:p>
            <a:pPr>
              <a:lnSpc>
                <a:spcPct val="100000"/>
              </a:lnSpc>
              <a:spcBef>
                <a:spcPts val="0"/>
              </a:spcBef>
              <a:spcAft>
                <a:spcPts val="1200"/>
              </a:spcAft>
            </a:pPr>
            <a:r>
              <a:rPr lang="en-US" sz="2400" dirty="0"/>
              <a:t>The applicant must provide a thorough and detailed justification for each identified cost associated with implementing the proposed initiatives and goals, including why the costs are reasonable and necessary to support the proposal’s initiatives and goals. </a:t>
            </a:r>
          </a:p>
          <a:p>
            <a:pPr>
              <a:lnSpc>
                <a:spcPct val="100000"/>
              </a:lnSpc>
              <a:spcBef>
                <a:spcPts val="0"/>
              </a:spcBef>
              <a:spcAft>
                <a:spcPts val="1200"/>
              </a:spcAft>
            </a:pPr>
            <a:r>
              <a:rPr lang="en-US" sz="2400" dirty="0"/>
              <a:t>The applicant must ensure that the budget is not overly heavy in administrative costs and takes into consideration the costs of educators’ time to attend professional learning.</a:t>
            </a:r>
          </a:p>
          <a:p>
            <a:pPr marL="0" indent="0">
              <a:lnSpc>
                <a:spcPct val="100000"/>
              </a:lnSpc>
              <a:spcBef>
                <a:spcPts val="0"/>
              </a:spcBef>
              <a:spcAft>
                <a:spcPts val="1200"/>
              </a:spcAft>
              <a:buNone/>
            </a:pPr>
            <a:endParaRPr lang="en-US" sz="2400"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84</a:t>
            </a:fld>
            <a:endParaRPr lang="en-US" dirty="0">
              <a:solidFill>
                <a:schemeClr val="tx1"/>
              </a:solidFill>
            </a:endParaRPr>
          </a:p>
        </p:txBody>
      </p:sp>
    </p:spTree>
    <p:extLst>
      <p:ext uri="{BB962C8B-B14F-4D97-AF65-F5344CB8AC3E}">
        <p14:creationId xmlns:p14="http://schemas.microsoft.com/office/powerpoint/2010/main" val="24577423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DA9A-0867-44C7-8C26-2A1C32364A1A}"/>
              </a:ext>
            </a:extLst>
          </p:cNvPr>
          <p:cNvSpPr>
            <a:spLocks noGrp="1"/>
          </p:cNvSpPr>
          <p:nvPr>
            <p:ph type="title"/>
          </p:nvPr>
        </p:nvSpPr>
        <p:spPr>
          <a:xfrm>
            <a:off x="723013" y="501651"/>
            <a:ext cx="10630787" cy="752991"/>
          </a:xfrm>
        </p:spPr>
        <p:txBody>
          <a:bodyPr>
            <a:noAutofit/>
          </a:bodyPr>
          <a:lstStyle/>
          <a:p>
            <a:r>
              <a:rPr lang="en-US" dirty="0"/>
              <a:t>Budget (2)</a:t>
            </a:r>
          </a:p>
        </p:txBody>
      </p:sp>
      <p:sp>
        <p:nvSpPr>
          <p:cNvPr id="3" name="Content Placeholder 2">
            <a:extLst>
              <a:ext uri="{FF2B5EF4-FFF2-40B4-BE49-F238E27FC236}">
                <a16:creationId xmlns:a16="http://schemas.microsoft.com/office/drawing/2014/main" id="{1275185D-CE16-4438-8970-DB8EEC7D6205}"/>
              </a:ext>
            </a:extLst>
          </p:cNvPr>
          <p:cNvSpPr>
            <a:spLocks noGrp="1"/>
          </p:cNvSpPr>
          <p:nvPr>
            <p:ph idx="1"/>
          </p:nvPr>
        </p:nvSpPr>
        <p:spPr>
          <a:xfrm>
            <a:off x="1148202" y="1431985"/>
            <a:ext cx="9780407" cy="4924364"/>
          </a:xfrm>
        </p:spPr>
        <p:txBody>
          <a:bodyPr vert="horz" lIns="91440" tIns="45720" rIns="91440" bIns="45720" rtlCol="0" anchor="t">
            <a:noAutofit/>
          </a:bodyPr>
          <a:lstStyle/>
          <a:p>
            <a:pPr>
              <a:lnSpc>
                <a:spcPct val="100000"/>
              </a:lnSpc>
              <a:spcBef>
                <a:spcPts val="0"/>
              </a:spcBef>
              <a:spcAft>
                <a:spcPts val="1200"/>
              </a:spcAft>
            </a:pPr>
            <a:r>
              <a:rPr lang="en-US" sz="2400" dirty="0"/>
              <a:t>Complete the RII Proposed Project Budget Summary (Form B), including allowable costs for the project’s performance period from November 2022 through March 2026. </a:t>
            </a:r>
            <a:r>
              <a:rPr lang="en-US" sz="2400" dirty="0">
                <a:solidFill>
                  <a:srgbClr val="993300"/>
                </a:solidFill>
              </a:rPr>
              <a:t>(4 points)</a:t>
            </a:r>
            <a:endParaRPr lang="en-US" sz="2400" dirty="0"/>
          </a:p>
          <a:p>
            <a:pPr>
              <a:lnSpc>
                <a:spcPct val="100000"/>
              </a:lnSpc>
              <a:spcBef>
                <a:spcPts val="0"/>
              </a:spcBef>
              <a:spcAft>
                <a:spcPts val="1200"/>
              </a:spcAft>
            </a:pPr>
            <a:r>
              <a:rPr lang="en-US" sz="2400" dirty="0"/>
              <a:t>Provide a detailed explanation on the RII Project Budget Narrative (Form C) for each line-item for each year of four-year performance period. The narrative should include a description of how the proposed costs to implement the proposed project are necessary and reasonable in terms of project activities, benefits to participants, and project outcomes. </a:t>
            </a:r>
            <a:r>
              <a:rPr lang="en-US" sz="2400" dirty="0">
                <a:solidFill>
                  <a:srgbClr val="993300"/>
                </a:solidFill>
              </a:rPr>
              <a:t>(4 points)</a:t>
            </a:r>
            <a:endParaRPr lang="en-US" sz="2400" dirty="0"/>
          </a:p>
          <a:p>
            <a:pPr lvl="0"/>
            <a:endParaRPr lang="en-US" dirty="0"/>
          </a:p>
        </p:txBody>
      </p:sp>
      <p:sp>
        <p:nvSpPr>
          <p:cNvPr id="4" name="Slide Number Placeholder 3">
            <a:extLst>
              <a:ext uri="{FF2B5EF4-FFF2-40B4-BE49-F238E27FC236}">
                <a16:creationId xmlns:a16="http://schemas.microsoft.com/office/drawing/2014/main" id="{5173EB8B-1D0E-46DB-94B6-BC431B4C7891}"/>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85</a:t>
            </a:fld>
            <a:endParaRPr lang="en-US" dirty="0">
              <a:solidFill>
                <a:schemeClr val="tx1"/>
              </a:solidFill>
            </a:endParaRPr>
          </a:p>
        </p:txBody>
      </p:sp>
    </p:spTree>
    <p:extLst>
      <p:ext uri="{BB962C8B-B14F-4D97-AF65-F5344CB8AC3E}">
        <p14:creationId xmlns:p14="http://schemas.microsoft.com/office/powerpoint/2010/main" val="232325247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941778"/>
          </a:xfrm>
        </p:spPr>
        <p:txBody>
          <a:bodyPr/>
          <a:lstStyle/>
          <a:p>
            <a:r>
              <a:rPr lang="en-US" dirty="0"/>
              <a:t>Completing the Application Budget</a:t>
            </a:r>
          </a:p>
        </p:txBody>
      </p:sp>
      <p:sp>
        <p:nvSpPr>
          <p:cNvPr id="3" name="Content Placeholder 2"/>
          <p:cNvSpPr>
            <a:spLocks noGrp="1"/>
          </p:cNvSpPr>
          <p:nvPr>
            <p:ph idx="1"/>
          </p:nvPr>
        </p:nvSpPr>
        <p:spPr>
          <a:xfrm>
            <a:off x="1354239" y="1306903"/>
            <a:ext cx="9479666" cy="5185972"/>
          </a:xfrm>
        </p:spPr>
        <p:txBody>
          <a:bodyPr vert="horz" lIns="91440" tIns="45720" rIns="91440" bIns="45720" rtlCol="0" anchor="t">
            <a:noAutofit/>
          </a:bodyPr>
          <a:lstStyle/>
          <a:p>
            <a:pPr marL="342900" indent="-342900">
              <a:lnSpc>
                <a:spcPct val="100000"/>
              </a:lnSpc>
              <a:spcBef>
                <a:spcPts val="0"/>
              </a:spcBef>
              <a:spcAft>
                <a:spcPts val="1200"/>
              </a:spcAft>
            </a:pPr>
            <a:r>
              <a:rPr lang="en-US" sz="2400" dirty="0"/>
              <a:t>Covers the entire grant period (November 1, 2022, through March 30, 2026).</a:t>
            </a:r>
          </a:p>
          <a:p>
            <a:pPr marL="342900" indent="-342900">
              <a:lnSpc>
                <a:spcPct val="100000"/>
              </a:lnSpc>
              <a:spcBef>
                <a:spcPts val="0"/>
              </a:spcBef>
              <a:spcAft>
                <a:spcPts val="1200"/>
              </a:spcAft>
            </a:pPr>
            <a:r>
              <a:rPr lang="en-US" sz="2400" dirty="0"/>
              <a:t>Submit using the provided Excel file template through the online application. The template is available on the RII RFA web page.</a:t>
            </a:r>
            <a:endParaRPr lang="en-US" sz="2400" dirty="0">
              <a:cs typeface="Arial"/>
            </a:endParaRPr>
          </a:p>
          <a:p>
            <a:pPr marL="342900" indent="-342900">
              <a:lnSpc>
                <a:spcPct val="100000"/>
              </a:lnSpc>
              <a:spcBef>
                <a:spcPts val="0"/>
              </a:spcBef>
              <a:spcAft>
                <a:spcPts val="1200"/>
              </a:spcAft>
            </a:pPr>
            <a:r>
              <a:rPr lang="en-US" sz="2400" dirty="0"/>
              <a:t>Includes eight tabs:</a:t>
            </a:r>
          </a:p>
          <a:p>
            <a:pPr lvl="1">
              <a:lnSpc>
                <a:spcPct val="100000"/>
              </a:lnSpc>
              <a:spcBef>
                <a:spcPts val="0"/>
              </a:spcBef>
              <a:buFont typeface="Courier New" panose="02070309020205020404" pitchFamily="49" charset="0"/>
              <a:buChar char="o"/>
            </a:pPr>
            <a:r>
              <a:rPr lang="en-US" dirty="0"/>
              <a:t>Instructions</a:t>
            </a:r>
          </a:p>
          <a:p>
            <a:pPr lvl="1">
              <a:lnSpc>
                <a:spcPct val="100000"/>
              </a:lnSpc>
              <a:spcBef>
                <a:spcPts val="0"/>
              </a:spcBef>
              <a:buFont typeface="Courier New" panose="02070309020205020404" pitchFamily="49" charset="0"/>
              <a:buChar char="o"/>
            </a:pPr>
            <a:r>
              <a:rPr lang="en-US" dirty="0"/>
              <a:t>LEA Information</a:t>
            </a:r>
          </a:p>
          <a:p>
            <a:pPr lvl="1">
              <a:lnSpc>
                <a:spcPct val="100000"/>
              </a:lnSpc>
              <a:spcBef>
                <a:spcPts val="0"/>
              </a:spcBef>
              <a:buFont typeface="Courier New" panose="02070309020205020404" pitchFamily="49" charset="0"/>
              <a:buChar char="o"/>
            </a:pPr>
            <a:r>
              <a:rPr lang="en-US" dirty="0"/>
              <a:t>Form B Proposed Budget Summary</a:t>
            </a:r>
          </a:p>
          <a:p>
            <a:pPr lvl="1">
              <a:lnSpc>
                <a:spcPct val="100000"/>
              </a:lnSpc>
              <a:spcBef>
                <a:spcPts val="0"/>
              </a:spcBef>
              <a:buFont typeface="Courier New" panose="02070309020205020404" pitchFamily="49" charset="0"/>
              <a:buChar char="o"/>
            </a:pPr>
            <a:r>
              <a:rPr lang="en-US" dirty="0"/>
              <a:t>Form C Budget Narrative for Years 1, 2, 3, and 4 (4 separate tabs)</a:t>
            </a:r>
          </a:p>
          <a:p>
            <a:pPr lvl="1">
              <a:lnSpc>
                <a:spcPct val="100000"/>
              </a:lnSpc>
              <a:spcBef>
                <a:spcPts val="0"/>
              </a:spcBef>
              <a:buFont typeface="Courier New" panose="02070309020205020404" pitchFamily="49" charset="0"/>
              <a:buChar char="o"/>
            </a:pPr>
            <a:r>
              <a:rPr lang="en-US" dirty="0"/>
              <a:t>Form Approval</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86</a:t>
            </a:fld>
            <a:endParaRPr lang="en-US" dirty="0">
              <a:solidFill>
                <a:schemeClr val="tx1"/>
              </a:solidFill>
            </a:endParaRPr>
          </a:p>
        </p:txBody>
      </p:sp>
    </p:spTree>
    <p:extLst>
      <p:ext uri="{BB962C8B-B14F-4D97-AF65-F5344CB8AC3E}">
        <p14:creationId xmlns:p14="http://schemas.microsoft.com/office/powerpoint/2010/main" val="8379632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968375"/>
          </a:xfrm>
        </p:spPr>
        <p:txBody>
          <a:bodyPr>
            <a:normAutofit/>
          </a:bodyPr>
          <a:lstStyle/>
          <a:p>
            <a:r>
              <a:rPr lang="en-US" dirty="0"/>
              <a:t>Application Budget Instructions</a:t>
            </a:r>
          </a:p>
        </p:txBody>
      </p:sp>
      <p:sp>
        <p:nvSpPr>
          <p:cNvPr id="3" name="Content Placeholder 2"/>
          <p:cNvSpPr>
            <a:spLocks noGrp="1"/>
          </p:cNvSpPr>
          <p:nvPr>
            <p:ph idx="1"/>
          </p:nvPr>
        </p:nvSpPr>
        <p:spPr>
          <a:xfrm>
            <a:off x="1172648" y="1482607"/>
            <a:ext cx="9842848" cy="4621118"/>
          </a:xfrm>
        </p:spPr>
        <p:txBody>
          <a:bodyPr vert="horz" lIns="91440" tIns="45720" rIns="91440" bIns="45720" rtlCol="0" anchor="t">
            <a:noAutofit/>
          </a:bodyPr>
          <a:lstStyle/>
          <a:p>
            <a:pPr marL="342900" indent="-342900">
              <a:lnSpc>
                <a:spcPct val="100000"/>
              </a:lnSpc>
              <a:spcBef>
                <a:spcPts val="0"/>
              </a:spcBef>
              <a:spcAft>
                <a:spcPts val="1200"/>
              </a:spcAft>
            </a:pPr>
            <a:r>
              <a:rPr lang="en-US" sz="2400" dirty="0"/>
              <a:t>Proposed Budget Narrative must include a detailed budget description for each line item within the grant period.</a:t>
            </a:r>
          </a:p>
          <a:p>
            <a:pPr marL="914400" lvl="1" indent="-342900">
              <a:lnSpc>
                <a:spcPct val="100000"/>
              </a:lnSpc>
              <a:spcBef>
                <a:spcPts val="0"/>
              </a:spcBef>
              <a:spcAft>
                <a:spcPts val="1200"/>
              </a:spcAft>
              <a:buFont typeface="Courier New" panose="02070309020205020404" pitchFamily="49" charset="0"/>
              <a:buChar char="o"/>
            </a:pPr>
            <a:r>
              <a:rPr lang="en-US" dirty="0"/>
              <a:t>Provide sufficient detail and a breakdown/calculation that justifies each line item.</a:t>
            </a:r>
          </a:p>
          <a:p>
            <a:pPr marL="914400" lvl="1" indent="-342900">
              <a:lnSpc>
                <a:spcPct val="100000"/>
              </a:lnSpc>
              <a:spcBef>
                <a:spcPts val="0"/>
              </a:spcBef>
              <a:spcAft>
                <a:spcPts val="1200"/>
              </a:spcAft>
              <a:buFont typeface="Courier New" panose="02070309020205020404" pitchFamily="49" charset="0"/>
              <a:buChar char="o"/>
            </a:pPr>
            <a:r>
              <a:rPr lang="en-US" dirty="0"/>
              <a:t>Group line items by the Object Code services.</a:t>
            </a:r>
          </a:p>
          <a:p>
            <a:pPr marL="914400" lvl="1" indent="-342900">
              <a:lnSpc>
                <a:spcPct val="100000"/>
              </a:lnSpc>
              <a:spcBef>
                <a:spcPts val="0"/>
              </a:spcBef>
              <a:spcAft>
                <a:spcPts val="1200"/>
              </a:spcAft>
              <a:buFont typeface="Courier New" panose="02070309020205020404" pitchFamily="49" charset="0"/>
              <a:buChar char="o"/>
            </a:pPr>
            <a:r>
              <a:rPr lang="en-US" dirty="0"/>
              <a:t>Provide lines for Object Code totals.</a:t>
            </a:r>
          </a:p>
          <a:p>
            <a:pPr marL="342900" indent="-342900">
              <a:lnSpc>
                <a:spcPct val="100000"/>
              </a:lnSpc>
              <a:spcBef>
                <a:spcPts val="0"/>
              </a:spcBef>
              <a:spcAft>
                <a:spcPts val="1200"/>
              </a:spcAft>
            </a:pPr>
            <a:r>
              <a:rPr lang="en-US" sz="2400" dirty="0"/>
              <a:t>Proposed Budget Summary must provide totals for each Object Code and must align with the Proposed Budget Narrative.</a:t>
            </a:r>
            <a:endParaRPr lang="en-US" sz="2400" dirty="0">
              <a:cs typeface="Arial"/>
            </a:endParaRP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87</a:t>
            </a:fld>
            <a:endParaRPr lang="en-US" dirty="0">
              <a:solidFill>
                <a:schemeClr val="tx1"/>
              </a:solidFill>
            </a:endParaRPr>
          </a:p>
        </p:txBody>
      </p:sp>
    </p:spTree>
    <p:extLst>
      <p:ext uri="{BB962C8B-B14F-4D97-AF65-F5344CB8AC3E}">
        <p14:creationId xmlns:p14="http://schemas.microsoft.com/office/powerpoint/2010/main" val="84029002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03849"/>
            <a:ext cx="9479666" cy="827386"/>
          </a:xfrm>
        </p:spPr>
        <p:txBody>
          <a:bodyPr>
            <a:normAutofit/>
          </a:bodyPr>
          <a:lstStyle/>
          <a:p>
            <a:r>
              <a:rPr lang="en-US" dirty="0"/>
              <a:t>Saving Responses</a:t>
            </a:r>
          </a:p>
        </p:txBody>
      </p:sp>
      <p:sp>
        <p:nvSpPr>
          <p:cNvPr id="3" name="Content Placeholder 2"/>
          <p:cNvSpPr>
            <a:spLocks noGrp="1"/>
          </p:cNvSpPr>
          <p:nvPr>
            <p:ph idx="1"/>
          </p:nvPr>
        </p:nvSpPr>
        <p:spPr>
          <a:xfrm>
            <a:off x="1515442" y="1645556"/>
            <a:ext cx="9157259" cy="4392954"/>
          </a:xfrm>
        </p:spPr>
        <p:txBody>
          <a:bodyPr vert="horz" lIns="91440" tIns="45720" rIns="91440" bIns="45720" rtlCol="0" anchor="t">
            <a:noAutofit/>
          </a:bodyPr>
          <a:lstStyle/>
          <a:p>
            <a:pPr marL="342900" indent="-342900">
              <a:lnSpc>
                <a:spcPct val="100000"/>
              </a:lnSpc>
              <a:spcBef>
                <a:spcPts val="0"/>
              </a:spcBef>
              <a:spcAft>
                <a:spcPts val="1200"/>
              </a:spcAft>
            </a:pPr>
            <a:r>
              <a:rPr lang="en-US" dirty="0"/>
              <a:t>Select the </a:t>
            </a:r>
            <a:r>
              <a:rPr lang="en-US" b="1" dirty="0"/>
              <a:t>Save Responses</a:t>
            </a:r>
            <a:r>
              <a:rPr lang="en-US" dirty="0"/>
              <a:t> button on the online application if you do not intend to complete the application in one session.</a:t>
            </a:r>
          </a:p>
          <a:p>
            <a:pPr marL="342900" indent="-342900">
              <a:lnSpc>
                <a:spcPct val="100000"/>
              </a:lnSpc>
              <a:spcBef>
                <a:spcPts val="0"/>
              </a:spcBef>
              <a:spcAft>
                <a:spcPts val="1200"/>
              </a:spcAft>
            </a:pPr>
            <a:r>
              <a:rPr lang="en-US" dirty="0"/>
              <a:t>Ensure the email address you provide is accurate.</a:t>
            </a:r>
          </a:p>
          <a:p>
            <a:pPr marL="342900" indent="-342900">
              <a:lnSpc>
                <a:spcPct val="100000"/>
              </a:lnSpc>
              <a:spcBef>
                <a:spcPts val="0"/>
              </a:spcBef>
              <a:spcAft>
                <a:spcPts val="1200"/>
              </a:spcAft>
            </a:pPr>
            <a:r>
              <a:rPr lang="en-US" dirty="0"/>
              <a:t>Copy the unique</a:t>
            </a:r>
            <a:r>
              <a:rPr lang="en-US" b="1" dirty="0"/>
              <a:t> </a:t>
            </a:r>
            <a:r>
              <a:rPr lang="en-US" dirty="0"/>
              <a:t>URL (web address) for entrance back into the application.</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88</a:t>
            </a:fld>
            <a:endParaRPr lang="en-US" dirty="0">
              <a:solidFill>
                <a:schemeClr val="tx1"/>
              </a:solidFill>
            </a:endParaRPr>
          </a:p>
        </p:txBody>
      </p:sp>
    </p:spTree>
    <p:extLst>
      <p:ext uri="{BB962C8B-B14F-4D97-AF65-F5344CB8AC3E}">
        <p14:creationId xmlns:p14="http://schemas.microsoft.com/office/powerpoint/2010/main" val="38872957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A21FB-7C3A-4705-BB7A-44CC260DBB36}"/>
              </a:ext>
            </a:extLst>
          </p:cNvPr>
          <p:cNvSpPr>
            <a:spLocks noGrp="1"/>
          </p:cNvSpPr>
          <p:nvPr>
            <p:ph type="title"/>
          </p:nvPr>
        </p:nvSpPr>
        <p:spPr>
          <a:xfrm>
            <a:off x="1354239" y="365125"/>
            <a:ext cx="9479666" cy="1112945"/>
          </a:xfrm>
        </p:spPr>
        <p:txBody>
          <a:bodyPr/>
          <a:lstStyle/>
          <a:p>
            <a:r>
              <a:rPr lang="en-US" dirty="0"/>
              <a:t>Upload Instructions (1)</a:t>
            </a:r>
          </a:p>
        </p:txBody>
      </p:sp>
      <p:sp>
        <p:nvSpPr>
          <p:cNvPr id="3" name="Content Placeholder 2">
            <a:extLst>
              <a:ext uri="{FF2B5EF4-FFF2-40B4-BE49-F238E27FC236}">
                <a16:creationId xmlns:a16="http://schemas.microsoft.com/office/drawing/2014/main" id="{69606137-4A2F-4FC6-8FC7-5C742EB2C962}"/>
              </a:ext>
            </a:extLst>
          </p:cNvPr>
          <p:cNvSpPr>
            <a:spLocks noGrp="1"/>
          </p:cNvSpPr>
          <p:nvPr>
            <p:ph idx="1"/>
          </p:nvPr>
        </p:nvSpPr>
        <p:spPr>
          <a:xfrm>
            <a:off x="1522508" y="1478070"/>
            <a:ext cx="9143128" cy="4267121"/>
          </a:xfrm>
        </p:spPr>
        <p:txBody>
          <a:bodyPr vert="horz" lIns="91440" tIns="45720" rIns="91440" bIns="45720" rtlCol="0" anchor="t">
            <a:noAutofit/>
          </a:bodyPr>
          <a:lstStyle/>
          <a:p>
            <a:pPr marL="0" indent="0">
              <a:lnSpc>
                <a:spcPct val="100000"/>
              </a:lnSpc>
              <a:spcBef>
                <a:spcPts val="0"/>
              </a:spcBef>
              <a:spcAft>
                <a:spcPts val="1200"/>
              </a:spcAft>
              <a:buNone/>
            </a:pPr>
            <a:r>
              <a:rPr lang="en-US" sz="2600" dirty="0"/>
              <a:t>At the end of the online application, applicants will be asked to upload all files requested in a single zip file. Files requested include:</a:t>
            </a:r>
          </a:p>
          <a:p>
            <a:pPr marL="685800" indent="-342900">
              <a:lnSpc>
                <a:spcPct val="100000"/>
              </a:lnSpc>
              <a:spcBef>
                <a:spcPts val="0"/>
              </a:spcBef>
              <a:spcAft>
                <a:spcPts val="1200"/>
              </a:spcAft>
            </a:pPr>
            <a:r>
              <a:rPr lang="en-US" sz="2600" dirty="0"/>
              <a:t>Forms B and C: Proposed Budget Summary and Proposed Budget Narrative</a:t>
            </a:r>
          </a:p>
          <a:p>
            <a:pPr marL="685800" indent="-342900">
              <a:lnSpc>
                <a:spcPct val="100000"/>
              </a:lnSpc>
              <a:spcBef>
                <a:spcPts val="0"/>
              </a:spcBef>
              <a:spcAft>
                <a:spcPts val="1200"/>
              </a:spcAft>
            </a:pPr>
            <a:r>
              <a:rPr lang="en-US" sz="2600" dirty="0"/>
              <a:t>Project Timeline</a:t>
            </a:r>
          </a:p>
          <a:p>
            <a:pPr marL="685800" indent="-342900">
              <a:lnSpc>
                <a:spcPct val="100000"/>
              </a:lnSpc>
              <a:spcBef>
                <a:spcPts val="0"/>
              </a:spcBef>
              <a:spcAft>
                <a:spcPts val="1200"/>
              </a:spcAft>
            </a:pPr>
            <a:r>
              <a:rPr lang="en-US" sz="2600" dirty="0"/>
              <a:t>Formal agreements and letters of commitment (as applicable)</a:t>
            </a:r>
          </a:p>
        </p:txBody>
      </p:sp>
      <p:sp>
        <p:nvSpPr>
          <p:cNvPr id="4" name="Slide Number Placeholder 3">
            <a:extLst>
              <a:ext uri="{FF2B5EF4-FFF2-40B4-BE49-F238E27FC236}">
                <a16:creationId xmlns:a16="http://schemas.microsoft.com/office/drawing/2014/main" id="{AD990FD3-3615-492A-9D61-5F49EED98A86}"/>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89</a:t>
            </a:fld>
            <a:endParaRPr lang="en-US" dirty="0">
              <a:solidFill>
                <a:schemeClr val="tx1"/>
              </a:solidFill>
            </a:endParaRPr>
          </a:p>
        </p:txBody>
      </p:sp>
    </p:spTree>
    <p:extLst>
      <p:ext uri="{BB962C8B-B14F-4D97-AF65-F5344CB8AC3E}">
        <p14:creationId xmlns:p14="http://schemas.microsoft.com/office/powerpoint/2010/main" val="4201369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552091"/>
            <a:ext cx="9479666" cy="1138597"/>
          </a:xfrm>
        </p:spPr>
        <p:txBody>
          <a:bodyPr>
            <a:normAutofit/>
          </a:bodyPr>
          <a:lstStyle/>
          <a:p>
            <a:r>
              <a:rPr lang="en-US" dirty="0"/>
              <a:t>Authorizing Statute (5)</a:t>
            </a:r>
          </a:p>
        </p:txBody>
      </p:sp>
      <p:sp>
        <p:nvSpPr>
          <p:cNvPr id="3" name="Content Placeholder 2"/>
          <p:cNvSpPr>
            <a:spLocks noGrp="1"/>
          </p:cNvSpPr>
          <p:nvPr>
            <p:ph idx="1"/>
          </p:nvPr>
        </p:nvSpPr>
        <p:spPr>
          <a:xfrm>
            <a:off x="1254642" y="1780673"/>
            <a:ext cx="9579263" cy="3084625"/>
          </a:xfrm>
        </p:spPr>
        <p:txBody>
          <a:bodyPr vert="horz" lIns="91440" tIns="45720" rIns="91440" bIns="45720" rtlCol="0" anchor="t">
            <a:noAutofit/>
          </a:bodyPr>
          <a:lstStyle/>
          <a:p>
            <a:pPr lvl="1">
              <a:lnSpc>
                <a:spcPct val="100000"/>
              </a:lnSpc>
              <a:spcBef>
                <a:spcPts val="0"/>
              </a:spcBef>
              <a:spcAft>
                <a:spcPts val="1200"/>
              </a:spcAft>
              <a:buFont typeface="Arial" panose="020B0604020202020204" pitchFamily="34" charset="0"/>
              <a:buChar char="•"/>
            </a:pPr>
            <a:r>
              <a:rPr lang="en-US" sz="2800" dirty="0"/>
              <a:t>Educators, including teachers and paraprofessionals, to implement intensive intervention strategies for pupils struggling with literacy, including tutoring and small group strategies, and strategies for target pupil groups.</a:t>
            </a:r>
          </a:p>
          <a:p>
            <a:pPr lvl="1">
              <a:lnSpc>
                <a:spcPct val="100000"/>
              </a:lnSpc>
              <a:spcBef>
                <a:spcPts val="0"/>
              </a:spcBef>
              <a:spcAft>
                <a:spcPts val="1200"/>
              </a:spcAft>
              <a:buFont typeface="Arial" panose="020B0604020202020204" pitchFamily="34" charset="0"/>
              <a:buChar char="•"/>
            </a:pPr>
            <a:r>
              <a:rPr lang="en-US" sz="2800" dirty="0"/>
              <a:t>All educators, including support staff, to support the development of pupils’ executive functioning skills. </a:t>
            </a:r>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a:t>
            </a:fld>
            <a:endParaRPr lang="en-US">
              <a:solidFill>
                <a:schemeClr val="tx1"/>
              </a:solidFill>
            </a:endParaRPr>
          </a:p>
        </p:txBody>
      </p:sp>
    </p:spTree>
    <p:extLst>
      <p:ext uri="{BB962C8B-B14F-4D97-AF65-F5344CB8AC3E}">
        <p14:creationId xmlns:p14="http://schemas.microsoft.com/office/powerpoint/2010/main" val="12101602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7F601-0523-4B0F-A7F3-DB9A8D6D13FE}"/>
              </a:ext>
            </a:extLst>
          </p:cNvPr>
          <p:cNvSpPr>
            <a:spLocks noGrp="1"/>
          </p:cNvSpPr>
          <p:nvPr>
            <p:ph type="title"/>
          </p:nvPr>
        </p:nvSpPr>
        <p:spPr>
          <a:xfrm>
            <a:off x="1354239" y="320675"/>
            <a:ext cx="9479666" cy="1282658"/>
          </a:xfrm>
        </p:spPr>
        <p:txBody>
          <a:bodyPr>
            <a:normAutofit/>
          </a:bodyPr>
          <a:lstStyle/>
          <a:p>
            <a:r>
              <a:rPr lang="en-US" dirty="0"/>
              <a:t>Upload Instructions (2)</a:t>
            </a:r>
          </a:p>
        </p:txBody>
      </p:sp>
      <p:sp>
        <p:nvSpPr>
          <p:cNvPr id="3" name="Content Placeholder 2">
            <a:extLst>
              <a:ext uri="{FF2B5EF4-FFF2-40B4-BE49-F238E27FC236}">
                <a16:creationId xmlns:a16="http://schemas.microsoft.com/office/drawing/2014/main" id="{BE53C92E-B0E3-4734-8DC4-95DF7F231105}"/>
              </a:ext>
            </a:extLst>
          </p:cNvPr>
          <p:cNvSpPr>
            <a:spLocks noGrp="1"/>
          </p:cNvSpPr>
          <p:nvPr>
            <p:ph idx="1"/>
          </p:nvPr>
        </p:nvSpPr>
        <p:spPr>
          <a:xfrm>
            <a:off x="1354239" y="1603333"/>
            <a:ext cx="9479666" cy="4309788"/>
          </a:xfrm>
        </p:spPr>
        <p:txBody>
          <a:bodyPr/>
          <a:lstStyle/>
          <a:p>
            <a:pPr marL="342900" indent="-342900">
              <a:lnSpc>
                <a:spcPct val="100000"/>
              </a:lnSpc>
              <a:spcBef>
                <a:spcPts val="0"/>
              </a:spcBef>
              <a:spcAft>
                <a:spcPts val="1200"/>
              </a:spcAft>
            </a:pPr>
            <a:r>
              <a:rPr lang="en-US" dirty="0"/>
              <a:t>Save all files into a single zip file (only one file can be uploaded per applicant).</a:t>
            </a:r>
          </a:p>
          <a:p>
            <a:pPr marL="342900" indent="-342900">
              <a:lnSpc>
                <a:spcPct val="100000"/>
              </a:lnSpc>
              <a:spcBef>
                <a:spcPts val="0"/>
              </a:spcBef>
              <a:spcAft>
                <a:spcPts val="1200"/>
              </a:spcAft>
            </a:pPr>
            <a:r>
              <a:rPr lang="en-US" dirty="0"/>
              <a:t>No additional information in the zip file will be reviewed.</a:t>
            </a:r>
          </a:p>
          <a:p>
            <a:pPr marL="342900" indent="-342900">
              <a:lnSpc>
                <a:spcPct val="100000"/>
              </a:lnSpc>
              <a:spcBef>
                <a:spcPts val="0"/>
              </a:spcBef>
              <a:spcAft>
                <a:spcPts val="1200"/>
              </a:spcAft>
            </a:pPr>
            <a:r>
              <a:rPr lang="en-US" dirty="0"/>
              <a:t>The zip file size limit is 20MB.</a:t>
            </a:r>
          </a:p>
        </p:txBody>
      </p:sp>
      <p:sp>
        <p:nvSpPr>
          <p:cNvPr id="4" name="Slide Number Placeholder 3">
            <a:extLst>
              <a:ext uri="{FF2B5EF4-FFF2-40B4-BE49-F238E27FC236}">
                <a16:creationId xmlns:a16="http://schemas.microsoft.com/office/drawing/2014/main" id="{731ECDAE-AA00-4FD6-84B8-3C8392771772}"/>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90</a:t>
            </a:fld>
            <a:endParaRPr lang="en-US">
              <a:solidFill>
                <a:schemeClr val="tx1"/>
              </a:solidFill>
            </a:endParaRPr>
          </a:p>
        </p:txBody>
      </p:sp>
    </p:spTree>
    <p:extLst>
      <p:ext uri="{BB962C8B-B14F-4D97-AF65-F5344CB8AC3E}">
        <p14:creationId xmlns:p14="http://schemas.microsoft.com/office/powerpoint/2010/main" val="306390238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9754E-F03C-40F1-9B0A-8DF2805DF11F}"/>
              </a:ext>
            </a:extLst>
          </p:cNvPr>
          <p:cNvSpPr>
            <a:spLocks noGrp="1"/>
          </p:cNvSpPr>
          <p:nvPr>
            <p:ph type="title"/>
          </p:nvPr>
        </p:nvSpPr>
        <p:spPr>
          <a:xfrm>
            <a:off x="1354239" y="365125"/>
            <a:ext cx="9479666" cy="1325563"/>
          </a:xfrm>
        </p:spPr>
        <p:txBody>
          <a:bodyPr/>
          <a:lstStyle/>
          <a:p>
            <a:r>
              <a:rPr lang="en-US" dirty="0"/>
              <a:t>Assurances and Certifications</a:t>
            </a:r>
          </a:p>
        </p:txBody>
      </p:sp>
      <p:sp>
        <p:nvSpPr>
          <p:cNvPr id="3" name="Content Placeholder 2">
            <a:extLst>
              <a:ext uri="{FF2B5EF4-FFF2-40B4-BE49-F238E27FC236}">
                <a16:creationId xmlns:a16="http://schemas.microsoft.com/office/drawing/2014/main" id="{A1BDBCB3-E46A-4C46-B1A3-6D046BE2A0EF}"/>
              </a:ext>
            </a:extLst>
          </p:cNvPr>
          <p:cNvSpPr>
            <a:spLocks noGrp="1"/>
          </p:cNvSpPr>
          <p:nvPr>
            <p:ph idx="1"/>
          </p:nvPr>
        </p:nvSpPr>
        <p:spPr>
          <a:xfrm>
            <a:off x="1354239" y="1825625"/>
            <a:ext cx="9252801" cy="4351338"/>
          </a:xfrm>
        </p:spPr>
        <p:txBody>
          <a:bodyPr/>
          <a:lstStyle/>
          <a:p>
            <a:pPr marL="0" indent="0">
              <a:lnSpc>
                <a:spcPct val="100000"/>
              </a:lnSpc>
              <a:spcBef>
                <a:spcPts val="0"/>
              </a:spcBef>
              <a:spcAft>
                <a:spcPts val="1200"/>
              </a:spcAft>
              <a:buNone/>
            </a:pPr>
            <a:r>
              <a:rPr lang="en-US" dirty="0"/>
              <a:t>The superintendent of the LEA must agree to Form A: Project Statement of Assurances.</a:t>
            </a:r>
          </a:p>
          <a:p>
            <a:pPr marL="0" indent="0">
              <a:lnSpc>
                <a:spcPct val="100000"/>
              </a:lnSpc>
              <a:spcBef>
                <a:spcPts val="0"/>
              </a:spcBef>
              <a:spcAft>
                <a:spcPts val="1200"/>
              </a:spcAft>
              <a:buNone/>
            </a:pPr>
            <a:r>
              <a:rPr lang="en-US" dirty="0"/>
              <a:t>Applicants do not need to sign and return the general assurances and certifications with the application. Instead, applicants must download assurances and certifications and keep on file and available for compliance reviews, complaint investigations, or audits.</a:t>
            </a:r>
          </a:p>
          <a:p>
            <a:endParaRPr lang="en-US" dirty="0"/>
          </a:p>
        </p:txBody>
      </p:sp>
      <p:sp>
        <p:nvSpPr>
          <p:cNvPr id="4" name="Slide Number Placeholder 3">
            <a:extLst>
              <a:ext uri="{FF2B5EF4-FFF2-40B4-BE49-F238E27FC236}">
                <a16:creationId xmlns:a16="http://schemas.microsoft.com/office/drawing/2014/main" id="{FB73ECC5-BC05-45CE-B4B4-1A88C93BFB8F}"/>
              </a:ext>
            </a:extLst>
          </p:cNvPr>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91</a:t>
            </a:fld>
            <a:endParaRPr lang="en-US" dirty="0">
              <a:solidFill>
                <a:schemeClr val="tx1"/>
              </a:solidFill>
            </a:endParaRPr>
          </a:p>
        </p:txBody>
      </p:sp>
    </p:spTree>
    <p:extLst>
      <p:ext uri="{BB962C8B-B14F-4D97-AF65-F5344CB8AC3E}">
        <p14:creationId xmlns:p14="http://schemas.microsoft.com/office/powerpoint/2010/main" val="2098305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81037"/>
            <a:ext cx="9479666" cy="690563"/>
          </a:xfrm>
        </p:spPr>
        <p:txBody>
          <a:bodyPr>
            <a:noAutofit/>
          </a:bodyPr>
          <a:lstStyle/>
          <a:p>
            <a:r>
              <a:rPr lang="en-US" dirty="0"/>
              <a:t>Resources (1)</a:t>
            </a:r>
          </a:p>
        </p:txBody>
      </p:sp>
      <p:sp>
        <p:nvSpPr>
          <p:cNvPr id="3" name="Content Placeholder 2"/>
          <p:cNvSpPr>
            <a:spLocks noGrp="1"/>
          </p:cNvSpPr>
          <p:nvPr>
            <p:ph idx="1"/>
          </p:nvPr>
        </p:nvSpPr>
        <p:spPr>
          <a:xfrm>
            <a:off x="1354239" y="1552755"/>
            <a:ext cx="9479666" cy="4624208"/>
          </a:xfrm>
        </p:spPr>
        <p:txBody>
          <a:bodyPr/>
          <a:lstStyle/>
          <a:p>
            <a:pPr marL="0" indent="0">
              <a:lnSpc>
                <a:spcPct val="100000"/>
              </a:lnSpc>
              <a:spcBef>
                <a:spcPts val="0"/>
              </a:spcBef>
              <a:spcAft>
                <a:spcPts val="1200"/>
              </a:spcAft>
              <a:buNone/>
            </a:pPr>
            <a:r>
              <a:rPr lang="en-US" dirty="0"/>
              <a:t>Applicants should be familiar with the following resources that contain further information pertinent to the Statewide </a:t>
            </a:r>
            <a:r>
              <a:rPr lang="en-US" dirty="0" err="1"/>
              <a:t>SoS</a:t>
            </a:r>
            <a:r>
              <a:rPr lang="en-US" b="1" dirty="0"/>
              <a:t> </a:t>
            </a:r>
            <a:r>
              <a:rPr lang="en-US" dirty="0"/>
              <a:t>available on the CDE website.</a:t>
            </a:r>
          </a:p>
          <a:p>
            <a:pPr lvl="1">
              <a:lnSpc>
                <a:spcPct val="100000"/>
              </a:lnSpc>
              <a:spcBef>
                <a:spcPts val="0"/>
              </a:spcBef>
              <a:spcAft>
                <a:spcPts val="1200"/>
              </a:spcAft>
              <a:buFont typeface="Arial" panose="020B0604020202020204" pitchFamily="34" charset="0"/>
              <a:buChar char="•"/>
            </a:pPr>
            <a:r>
              <a:rPr lang="en-US" sz="2800" dirty="0">
                <a:cs typeface="Arial" panose="020B0604020202020204" pitchFamily="34" charset="0"/>
              </a:rPr>
              <a:t>California Comprehensive SLP</a:t>
            </a:r>
          </a:p>
          <a:p>
            <a:pPr lvl="1">
              <a:lnSpc>
                <a:spcPct val="100000"/>
              </a:lnSpc>
              <a:spcBef>
                <a:spcPts val="0"/>
              </a:spcBef>
              <a:spcAft>
                <a:spcPts val="1200"/>
              </a:spcAft>
              <a:buFont typeface="Arial" panose="020B0604020202020204" pitchFamily="34" charset="0"/>
              <a:buChar char="•"/>
            </a:pPr>
            <a:r>
              <a:rPr lang="en-US" sz="2800" dirty="0"/>
              <a:t>ELA/ELD Framework</a:t>
            </a:r>
          </a:p>
          <a:p>
            <a:pPr lvl="1">
              <a:lnSpc>
                <a:spcPct val="100000"/>
              </a:lnSpc>
              <a:spcBef>
                <a:spcPts val="0"/>
              </a:spcBef>
              <a:spcAft>
                <a:spcPts val="1200"/>
              </a:spcAft>
              <a:buFont typeface="Arial" panose="020B0604020202020204" pitchFamily="34" charset="0"/>
              <a:buChar char="•"/>
            </a:pPr>
            <a:r>
              <a:rPr lang="en-US" sz="2800" dirty="0"/>
              <a:t>QPLS</a:t>
            </a:r>
          </a:p>
          <a:p>
            <a:pPr lvl="0"/>
            <a:endParaRPr lang="en-US" sz="2400"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92</a:t>
            </a:fld>
            <a:endParaRPr lang="en-US" dirty="0">
              <a:solidFill>
                <a:schemeClr val="tx1"/>
              </a:solidFill>
            </a:endParaRPr>
          </a:p>
        </p:txBody>
      </p:sp>
    </p:spTree>
    <p:extLst>
      <p:ext uri="{BB962C8B-B14F-4D97-AF65-F5344CB8AC3E}">
        <p14:creationId xmlns:p14="http://schemas.microsoft.com/office/powerpoint/2010/main" val="3173017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2959" y="605167"/>
            <a:ext cx="8822225" cy="559130"/>
          </a:xfrm>
        </p:spPr>
        <p:txBody>
          <a:bodyPr>
            <a:noAutofit/>
          </a:bodyPr>
          <a:lstStyle/>
          <a:p>
            <a:r>
              <a:rPr lang="en-US" dirty="0"/>
              <a:t>Resources (2)</a:t>
            </a:r>
          </a:p>
        </p:txBody>
      </p:sp>
      <p:sp>
        <p:nvSpPr>
          <p:cNvPr id="3" name="Content Placeholder 2"/>
          <p:cNvSpPr>
            <a:spLocks noGrp="1"/>
          </p:cNvSpPr>
          <p:nvPr>
            <p:ph idx="1"/>
          </p:nvPr>
        </p:nvSpPr>
        <p:spPr>
          <a:xfrm>
            <a:off x="1354238" y="1430697"/>
            <a:ext cx="9479666" cy="4399921"/>
          </a:xfrm>
        </p:spPr>
        <p:txBody>
          <a:bodyPr vert="horz" lIns="91440" tIns="45720" rIns="91440" bIns="45720" rtlCol="0" anchor="t">
            <a:noAutofit/>
          </a:bodyPr>
          <a:lstStyle/>
          <a:p>
            <a:pPr marL="509270">
              <a:lnSpc>
                <a:spcPct val="100000"/>
              </a:lnSpc>
              <a:spcBef>
                <a:spcPts val="0"/>
              </a:spcBef>
              <a:spcAft>
                <a:spcPts val="1200"/>
              </a:spcAft>
            </a:pPr>
            <a:r>
              <a:rPr lang="en-US" dirty="0"/>
              <a:t>The California CCSS for ELA / Literacy</a:t>
            </a:r>
            <a:endParaRPr lang="en-US" u="sng" dirty="0">
              <a:cs typeface="Arial" panose="020B0604020202020204" pitchFamily="34" charset="0"/>
            </a:endParaRPr>
          </a:p>
          <a:p>
            <a:pPr marL="509270">
              <a:lnSpc>
                <a:spcPct val="100000"/>
              </a:lnSpc>
              <a:spcBef>
                <a:spcPts val="0"/>
              </a:spcBef>
              <a:spcAft>
                <a:spcPts val="1200"/>
              </a:spcAft>
            </a:pPr>
            <a:r>
              <a:rPr lang="en-US" dirty="0"/>
              <a:t>California ELD Standards</a:t>
            </a:r>
            <a:r>
              <a:rPr lang="en-US" dirty="0">
                <a:cs typeface="Arial"/>
              </a:rPr>
              <a:t> </a:t>
            </a:r>
            <a:endParaRPr lang="en-US" u="sng" dirty="0">
              <a:cs typeface="Arial"/>
            </a:endParaRPr>
          </a:p>
          <a:p>
            <a:pPr marL="509270">
              <a:lnSpc>
                <a:spcPct val="100000"/>
              </a:lnSpc>
              <a:spcBef>
                <a:spcPts val="0"/>
              </a:spcBef>
              <a:spcAft>
                <a:spcPts val="1200"/>
              </a:spcAft>
            </a:pPr>
            <a:r>
              <a:rPr lang="en-US" dirty="0">
                <a:cs typeface="Arial" panose="020B0604020202020204" pitchFamily="34" charset="0"/>
              </a:rPr>
              <a:t>California Dyslexia Guidelines</a:t>
            </a:r>
            <a:endParaRPr lang="en-US" u="sng" dirty="0">
              <a:cs typeface="Arial" panose="020B0604020202020204" pitchFamily="34" charset="0"/>
            </a:endParaRPr>
          </a:p>
          <a:p>
            <a:pPr marL="509270">
              <a:lnSpc>
                <a:spcPct val="100000"/>
              </a:lnSpc>
              <a:spcBef>
                <a:spcPts val="0"/>
              </a:spcBef>
              <a:spcAft>
                <a:spcPts val="1200"/>
              </a:spcAft>
            </a:pPr>
            <a:r>
              <a:rPr lang="en-US" dirty="0">
                <a:cs typeface="Arial" panose="020B0604020202020204" pitchFamily="34" charset="0"/>
              </a:rPr>
              <a:t>EL Roadmap </a:t>
            </a:r>
          </a:p>
          <a:p>
            <a:pPr marL="509270">
              <a:lnSpc>
                <a:spcPct val="100000"/>
              </a:lnSpc>
              <a:spcBef>
                <a:spcPts val="0"/>
              </a:spcBef>
              <a:spcAft>
                <a:spcPts val="1200"/>
              </a:spcAft>
            </a:pPr>
            <a:r>
              <a:rPr lang="en-US" dirty="0">
                <a:cs typeface="Arial" panose="020B0604020202020204" pitchFamily="34" charset="0"/>
              </a:rPr>
              <a:t>Improving Education for Multilingual and EL Students</a:t>
            </a:r>
          </a:p>
          <a:p>
            <a:pPr marL="509270">
              <a:lnSpc>
                <a:spcPct val="100000"/>
              </a:lnSpc>
              <a:spcBef>
                <a:spcPts val="0"/>
              </a:spcBef>
              <a:spcAft>
                <a:spcPts val="1200"/>
              </a:spcAft>
            </a:pPr>
            <a:r>
              <a:rPr lang="en-US" dirty="0">
                <a:cs typeface="Arial" panose="020B0604020202020204" pitchFamily="34" charset="0"/>
              </a:rPr>
              <a:t>The California Practitioners Guide for Educating ELs with Disabilities</a:t>
            </a:r>
            <a:endParaRPr lang="en-US" dirty="0">
              <a:cs typeface="Arial" panose="020B0604020202020204"/>
            </a:endParaRPr>
          </a:p>
          <a:p>
            <a:pPr lvl="0"/>
            <a:endParaRPr lang="en-US"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93</a:t>
            </a:fld>
            <a:endParaRPr lang="en-US" dirty="0">
              <a:solidFill>
                <a:schemeClr val="tx1"/>
              </a:solidFill>
            </a:endParaRPr>
          </a:p>
        </p:txBody>
      </p:sp>
    </p:spTree>
    <p:extLst>
      <p:ext uri="{BB962C8B-B14F-4D97-AF65-F5344CB8AC3E}">
        <p14:creationId xmlns:p14="http://schemas.microsoft.com/office/powerpoint/2010/main" val="42370144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90113"/>
            <a:ext cx="9479666" cy="681487"/>
          </a:xfrm>
        </p:spPr>
        <p:txBody>
          <a:bodyPr>
            <a:noAutofit/>
          </a:bodyPr>
          <a:lstStyle/>
          <a:p>
            <a:r>
              <a:rPr lang="en-US" dirty="0"/>
              <a:t>Resources (3)</a:t>
            </a:r>
          </a:p>
        </p:txBody>
      </p:sp>
      <p:sp>
        <p:nvSpPr>
          <p:cNvPr id="3" name="Content Placeholder 2"/>
          <p:cNvSpPr>
            <a:spLocks noGrp="1"/>
          </p:cNvSpPr>
          <p:nvPr>
            <p:ph idx="1"/>
          </p:nvPr>
        </p:nvSpPr>
        <p:spPr>
          <a:xfrm>
            <a:off x="1614923" y="1346744"/>
            <a:ext cx="9738877" cy="4164511"/>
          </a:xfrm>
        </p:spPr>
        <p:txBody>
          <a:bodyPr/>
          <a:lstStyle/>
          <a:p>
            <a:pPr>
              <a:lnSpc>
                <a:spcPct val="100000"/>
              </a:lnSpc>
              <a:spcBef>
                <a:spcPts val="0"/>
              </a:spcBef>
              <a:spcAft>
                <a:spcPts val="1200"/>
              </a:spcAft>
            </a:pPr>
            <a:r>
              <a:rPr lang="en-US" dirty="0"/>
              <a:t>CDE MTSS web page </a:t>
            </a:r>
          </a:p>
          <a:p>
            <a:pPr>
              <a:lnSpc>
                <a:spcPct val="100000"/>
              </a:lnSpc>
              <a:spcBef>
                <a:spcPts val="0"/>
              </a:spcBef>
              <a:spcAft>
                <a:spcPts val="1200"/>
              </a:spcAft>
            </a:pPr>
            <a:r>
              <a:rPr lang="en-US" dirty="0"/>
              <a:t>The California Family Engagement Framework</a:t>
            </a:r>
          </a:p>
          <a:p>
            <a:pPr>
              <a:lnSpc>
                <a:spcPct val="100000"/>
              </a:lnSpc>
              <a:spcBef>
                <a:spcPts val="0"/>
              </a:spcBef>
              <a:spcAft>
                <a:spcPts val="1200"/>
              </a:spcAft>
            </a:pPr>
            <a:r>
              <a:rPr lang="en-US" dirty="0"/>
              <a:t>Asset Based Pedagogies</a:t>
            </a:r>
          </a:p>
          <a:p>
            <a:pPr>
              <a:lnSpc>
                <a:spcPct val="100000"/>
              </a:lnSpc>
              <a:spcBef>
                <a:spcPts val="0"/>
              </a:spcBef>
              <a:spcAft>
                <a:spcPts val="1200"/>
              </a:spcAft>
            </a:pPr>
            <a:r>
              <a:rPr lang="en-US" dirty="0"/>
              <a:t>Culturally Sustaining Pedagogies</a:t>
            </a:r>
          </a:p>
          <a:p>
            <a:pPr>
              <a:lnSpc>
                <a:spcPct val="100000"/>
              </a:lnSpc>
              <a:spcBef>
                <a:spcPts val="0"/>
              </a:spcBef>
              <a:spcAft>
                <a:spcPts val="1200"/>
              </a:spcAft>
            </a:pPr>
            <a:r>
              <a:rPr lang="en-US" dirty="0">
                <a:cs typeface="Arial" panose="020B0604020202020204" pitchFamily="34" charset="0"/>
              </a:rPr>
              <a:t>Transformative SEL Competencies and Conditions for Thriving</a:t>
            </a:r>
          </a:p>
          <a:p>
            <a:pPr>
              <a:lnSpc>
                <a:spcPct val="100000"/>
              </a:lnSpc>
              <a:spcBef>
                <a:spcPts val="0"/>
              </a:spcBef>
              <a:spcAft>
                <a:spcPts val="1200"/>
              </a:spcAft>
            </a:pPr>
            <a:r>
              <a:rPr lang="en-US" dirty="0">
                <a:cs typeface="Arial" panose="020B0604020202020204" pitchFamily="34" charset="0"/>
              </a:rPr>
              <a:t>Executive Function: Implications for Education (National Center for Educational Research)</a:t>
            </a:r>
            <a:endParaRPr lang="en-US"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94</a:t>
            </a:fld>
            <a:endParaRPr lang="en-US" dirty="0">
              <a:solidFill>
                <a:schemeClr val="tx1"/>
              </a:solidFill>
            </a:endParaRPr>
          </a:p>
        </p:txBody>
      </p:sp>
    </p:spTree>
    <p:extLst>
      <p:ext uri="{BB962C8B-B14F-4D97-AF65-F5344CB8AC3E}">
        <p14:creationId xmlns:p14="http://schemas.microsoft.com/office/powerpoint/2010/main" val="4206476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363" y="2464904"/>
            <a:ext cx="10515600" cy="1123536"/>
          </a:xfrm>
        </p:spPr>
        <p:txBody>
          <a:bodyPr>
            <a:normAutofit/>
          </a:bodyPr>
          <a:lstStyle/>
          <a:p>
            <a:r>
              <a:rPr lang="en-US" sz="4400" dirty="0"/>
              <a:t>Questions?</a:t>
            </a:r>
          </a:p>
        </p:txBody>
      </p:sp>
      <p:sp>
        <p:nvSpPr>
          <p:cNvPr id="4" name="Slide Number Placeholder 3"/>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95</a:t>
            </a:fld>
            <a:endParaRPr lang="en-US">
              <a:solidFill>
                <a:schemeClr val="tx1"/>
              </a:solidFill>
            </a:endParaRPr>
          </a:p>
        </p:txBody>
      </p:sp>
    </p:spTree>
    <p:extLst>
      <p:ext uri="{BB962C8B-B14F-4D97-AF65-F5344CB8AC3E}">
        <p14:creationId xmlns:p14="http://schemas.microsoft.com/office/powerpoint/2010/main" val="55038079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1357349"/>
          </a:xfrm>
        </p:spPr>
        <p:txBody>
          <a:bodyPr>
            <a:normAutofit/>
          </a:bodyPr>
          <a:lstStyle/>
          <a:p>
            <a:r>
              <a:rPr lang="en-US" dirty="0"/>
              <a:t>Contact Information</a:t>
            </a:r>
          </a:p>
        </p:txBody>
      </p:sp>
      <p:sp>
        <p:nvSpPr>
          <p:cNvPr id="3" name="Content Placeholder 2"/>
          <p:cNvSpPr>
            <a:spLocks noGrp="1"/>
          </p:cNvSpPr>
          <p:nvPr>
            <p:ph idx="1"/>
          </p:nvPr>
        </p:nvSpPr>
        <p:spPr>
          <a:xfrm>
            <a:off x="1543272" y="2028334"/>
            <a:ext cx="9101600" cy="4274289"/>
          </a:xfrm>
        </p:spPr>
        <p:txBody>
          <a:bodyPr/>
          <a:lstStyle/>
          <a:p>
            <a:pPr marL="0" indent="0" algn="ctr" fontAlgn="base">
              <a:buNone/>
            </a:pPr>
            <a:r>
              <a:rPr lang="en-US" b="1" dirty="0"/>
              <a:t>Program Questions: </a:t>
            </a:r>
            <a:r>
              <a:rPr lang="en-US" dirty="0"/>
              <a:t>​</a:t>
            </a:r>
          </a:p>
          <a:p>
            <a:pPr marL="0" indent="0" algn="ctr" fontAlgn="base">
              <a:buNone/>
            </a:pPr>
            <a:r>
              <a:rPr lang="en-US" dirty="0"/>
              <a:t>Eve Fabiaschi​</a:t>
            </a:r>
          </a:p>
          <a:p>
            <a:pPr marL="0" indent="0" algn="ctr" fontAlgn="base">
              <a:spcAft>
                <a:spcPts val="2400"/>
              </a:spcAft>
              <a:buNone/>
            </a:pPr>
            <a:r>
              <a:rPr lang="en-US" dirty="0"/>
              <a:t>Email: </a:t>
            </a:r>
            <a:r>
              <a:rPr lang="en-US" u="sng" dirty="0">
                <a:hlinkClick r:id="rId3"/>
              </a:rPr>
              <a:t>RII@cde.ca.gov</a:t>
            </a:r>
            <a:r>
              <a:rPr lang="en-US" u="sng" dirty="0"/>
              <a:t> </a:t>
            </a:r>
            <a:r>
              <a:rPr lang="en-US" dirty="0"/>
              <a:t>​</a:t>
            </a:r>
          </a:p>
          <a:p>
            <a:pPr marL="0" indent="0" algn="ctr" fontAlgn="base">
              <a:buNone/>
            </a:pPr>
            <a:r>
              <a:rPr lang="en-US" b="1" dirty="0"/>
              <a:t>Downloading Questions: </a:t>
            </a:r>
            <a:r>
              <a:rPr lang="en-US" dirty="0"/>
              <a:t>​</a:t>
            </a:r>
          </a:p>
          <a:p>
            <a:pPr marL="0" indent="0" algn="ctr" fontAlgn="base">
              <a:buNone/>
            </a:pPr>
            <a:r>
              <a:rPr lang="en-US" dirty="0"/>
              <a:t>Kathryn Slaven</a:t>
            </a:r>
          </a:p>
          <a:p>
            <a:pPr marL="0" indent="0" algn="ctr" fontAlgn="base">
              <a:buNone/>
            </a:pPr>
            <a:r>
              <a:rPr lang="en-US" dirty="0"/>
              <a:t>Email: </a:t>
            </a:r>
            <a:r>
              <a:rPr lang="en-US" u="sng" dirty="0">
                <a:hlinkClick r:id="rId4"/>
              </a:rPr>
              <a:t>KSlaven@cde.ca.gov </a:t>
            </a:r>
            <a:r>
              <a:rPr lang="en-US" dirty="0">
                <a:hlinkClick r:id="rId4"/>
              </a:rPr>
              <a:t>​</a:t>
            </a:r>
            <a:endParaRPr lang="en-US" dirty="0"/>
          </a:p>
          <a:p>
            <a:pPr marL="0" indent="0" algn="ctr">
              <a:lnSpc>
                <a:spcPct val="100000"/>
              </a:lnSpc>
              <a:spcBef>
                <a:spcPts val="0"/>
              </a:spcBef>
              <a:buNone/>
            </a:pPr>
            <a:endParaRPr lang="en-US" b="1" dirty="0"/>
          </a:p>
        </p:txBody>
      </p:sp>
      <p:sp>
        <p:nvSpPr>
          <p:cNvPr id="5" name="Slide Number Placeholder 4"/>
          <p:cNvSpPr>
            <a:spLocks noGrp="1"/>
          </p:cNvSpPr>
          <p:nvPr>
            <p:ph type="sldNum" sz="quarter" idx="12"/>
          </p:nvPr>
        </p:nvSpPr>
        <p:spPr>
          <a:xfrm>
            <a:off x="8610600" y="6252832"/>
            <a:ext cx="2743200" cy="365125"/>
          </a:xfrm>
        </p:spPr>
        <p:txBody>
          <a:bodyPr/>
          <a:lstStyle/>
          <a:p>
            <a:fld id="{469BC29B-CD14-4172-9B93-F334EF7BA94E}" type="slidenum">
              <a:rPr lang="en-US" smtClean="0">
                <a:solidFill>
                  <a:schemeClr val="tx1"/>
                </a:solidFill>
              </a:rPr>
              <a:t>96</a:t>
            </a:fld>
            <a:endParaRPr lang="en-US">
              <a:solidFill>
                <a:schemeClr val="tx1"/>
              </a:solidFill>
            </a:endParaRPr>
          </a:p>
        </p:txBody>
      </p:sp>
    </p:spTree>
    <p:extLst>
      <p:ext uri="{BB962C8B-B14F-4D97-AF65-F5344CB8AC3E}">
        <p14:creationId xmlns:p14="http://schemas.microsoft.com/office/powerpoint/2010/main" val="3775136415"/>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aae30ff-d7bc-47e3-882e-cd3423d00d62">
      <UserInfo>
        <DisplayName/>
        <AccountId xsi:nil="true"/>
        <AccountType/>
      </UserInfo>
    </SharedWithUsers>
    <Opened_x0020_By xmlns="f89dec18-d0c2-45d2-8a15-31051f2519f8">
      <UserInfo>
        <DisplayName/>
        <AccountId xsi:nil="true"/>
        <AccountType/>
      </UserInfo>
    </Opened_x0020_By>
    <FileLocation xmlns="f89dec18-d0c2-45d2-8a15-31051f2519f8" xsi:nil="true"/>
    <Link xmlns="f89dec18-d0c2-45d2-8a15-31051f2519f8">
      <Url xsi:nil="true"/>
      <Description xsi:nil="true"/>
    </Link>
    <TaxCatchAll xmlns="1aae30ff-d7bc-47e3-882e-cd3423d00d62" xsi:nil="true"/>
    <lcf76f155ced4ddcb4097134ff3c332f xmlns="f89dec18-d0c2-45d2-8a15-31051f2519f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25" ma:contentTypeDescription="Create a new document." ma:contentTypeScope="" ma:versionID="f5ad9fd3959349a0040a8ec1b5157b81">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d945b4d3e52ad957c3f4b20c16f1b730"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FileLocation" minOccurs="0"/>
                <xsd:element ref="ns2:b84728bc-ac87-4a88-8ddb-0599abd5569eCountryOrRegion" minOccurs="0"/>
                <xsd:element ref="ns2:b84728bc-ac87-4a88-8ddb-0599abd5569eState" minOccurs="0"/>
                <xsd:element ref="ns2:b84728bc-ac87-4a88-8ddb-0599abd5569eCity" minOccurs="0"/>
                <xsd:element ref="ns2:b84728bc-ac87-4a88-8ddb-0599abd5569ePostalCode" minOccurs="0"/>
                <xsd:element ref="ns2:b84728bc-ac87-4a88-8ddb-0599abd5569eStreet" minOccurs="0"/>
                <xsd:element ref="ns2:b84728bc-ac87-4a88-8ddb-0599abd5569eGeoLoc" minOccurs="0"/>
                <xsd:element ref="ns2:b84728bc-ac87-4a88-8ddb-0599abd5569eDispName" minOccurs="0"/>
                <xsd:element ref="ns2:Link" minOccurs="0"/>
                <xsd:element ref="ns2:Opened_x0020_By"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FileLocation" ma:index="19" nillable="true" ma:displayName="File Location" ma:format="Dropdown" ma:internalName="FileLocation">
      <xsd:simpleType>
        <xsd:restriction base="dms:Unknown"/>
      </xsd:simpleType>
    </xsd:element>
    <xsd:element name="b84728bc-ac87-4a88-8ddb-0599abd5569eCountryOrRegion" ma:index="20" nillable="true" ma:displayName="File Location: Country/Region" ma:internalName="CountryOrRegion" ma:readOnly="true">
      <xsd:simpleType>
        <xsd:restriction base="dms:Text"/>
      </xsd:simpleType>
    </xsd:element>
    <xsd:element name="b84728bc-ac87-4a88-8ddb-0599abd5569eState" ma:index="21" nillable="true" ma:displayName="File Location: State" ma:internalName="State" ma:readOnly="true">
      <xsd:simpleType>
        <xsd:restriction base="dms:Text"/>
      </xsd:simpleType>
    </xsd:element>
    <xsd:element name="b84728bc-ac87-4a88-8ddb-0599abd5569eCity" ma:index="22" nillable="true" ma:displayName="File Location: City" ma:internalName="City" ma:readOnly="true">
      <xsd:simpleType>
        <xsd:restriction base="dms:Text"/>
      </xsd:simpleType>
    </xsd:element>
    <xsd:element name="b84728bc-ac87-4a88-8ddb-0599abd5569ePostalCode" ma:index="23" nillable="true" ma:displayName="File Location: Postal Code" ma:internalName="PostalCode" ma:readOnly="true">
      <xsd:simpleType>
        <xsd:restriction base="dms:Text"/>
      </xsd:simpleType>
    </xsd:element>
    <xsd:element name="b84728bc-ac87-4a88-8ddb-0599abd5569eStreet" ma:index="24" nillable="true" ma:displayName="File Location: Street" ma:internalName="Street" ma:readOnly="true">
      <xsd:simpleType>
        <xsd:restriction base="dms:Text"/>
      </xsd:simpleType>
    </xsd:element>
    <xsd:element name="b84728bc-ac87-4a88-8ddb-0599abd5569eGeoLoc" ma:index="25" nillable="true" ma:displayName="File Location: Coordinates" ma:internalName="GeoLoc" ma:readOnly="true">
      <xsd:simpleType>
        <xsd:restriction base="dms:Unknown"/>
      </xsd:simpleType>
    </xsd:element>
    <xsd:element name="b84728bc-ac87-4a88-8ddb-0599abd5569eDispName" ma:index="26" nillable="true" ma:displayName="File Location: Name" ma:internalName="DispName" ma:readOnly="true">
      <xsd:simpleType>
        <xsd:restriction base="dms:Text"/>
      </xsd:simpleType>
    </xsd:element>
    <xsd:element name="Link" ma:index="27"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Opened_x0020_By" ma:index="28" nillable="true" ma:displayName="Opened By" ma:description="Opened By" ma:list="UserInfo" ma:SharePointGroup="0" ma:internalName="Open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9" nillable="true" ma:displayName="Length (seconds)" ma:internalName="MediaLengthInSeconds" ma:readOnly="true">
      <xsd:simpleType>
        <xsd:restriction base="dms:Unknown"/>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32" nillable="true" ma:displayName="Taxonomy Catch All Column" ma:hidden="true" ma:list="{fb0b45a5-3d01-4f28-b027-348009761675}" ma:internalName="TaxCatchAll" ma:showField="CatchAllData" ma:web="1aae30ff-d7bc-47e3-882e-cd3423d00d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5A81A-8BF9-46D3-B24B-D26773258906}">
  <ds:schemaRefs>
    <ds:schemaRef ds:uri="1aae30ff-d7bc-47e3-882e-cd3423d00d62"/>
    <ds:schemaRef ds:uri="http://purl.org/dc/elements/1.1/"/>
    <ds:schemaRef ds:uri="f89dec18-d0c2-45d2-8a15-31051f2519f8"/>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DA685F07-6B4A-41E7-B27A-7057C2AFE0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0C41C7-0391-411B-BA21-B1B70916C5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16539</TotalTime>
  <Words>9428</Words>
  <Application>Microsoft Office PowerPoint</Application>
  <PresentationFormat>Widescreen</PresentationFormat>
  <Paragraphs>1007</Paragraphs>
  <Slides>96</Slides>
  <Notes>96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96</vt:i4>
      </vt:variant>
    </vt:vector>
  </HeadingPairs>
  <TitlesOfParts>
    <vt:vector size="104" baseType="lpstr">
      <vt:lpstr>Arial</vt:lpstr>
      <vt:lpstr>Calibri</vt:lpstr>
      <vt:lpstr>Century Gothic</vt:lpstr>
      <vt:lpstr>Courier New</vt:lpstr>
      <vt:lpstr>Symbol</vt:lpstr>
      <vt:lpstr>Times New Roman</vt:lpstr>
      <vt:lpstr>Wingdings</vt:lpstr>
      <vt:lpstr>Office Theme</vt:lpstr>
      <vt:lpstr>Reading Instruction and Intervention Grant  Request for Applications</vt:lpstr>
      <vt:lpstr>Welcome</vt:lpstr>
      <vt:lpstr>Housekeeping</vt:lpstr>
      <vt:lpstr>Authorizing Statute</vt:lpstr>
      <vt:lpstr>Authorizing Statute (1)</vt:lpstr>
      <vt:lpstr>Authorizing Statute (2)</vt:lpstr>
      <vt:lpstr>Authorizing Statute (3)</vt:lpstr>
      <vt:lpstr>Authorizing Statute (4)</vt:lpstr>
      <vt:lpstr>Authorizing Statute (5)</vt:lpstr>
      <vt:lpstr>Grant Funding and Duration</vt:lpstr>
      <vt:lpstr>Grant Eligibility</vt:lpstr>
      <vt:lpstr>Grant Eligibility (1)</vt:lpstr>
      <vt:lpstr>Grant Eligibility (2)</vt:lpstr>
      <vt:lpstr>Grant Eligibility (3)</vt:lpstr>
      <vt:lpstr>Definitions</vt:lpstr>
      <vt:lpstr>Definition: Evidence-Based Practices </vt:lpstr>
      <vt:lpstr>Resources: Evidence-Based Practices </vt:lpstr>
      <vt:lpstr>Definition:  Executive Functioning Skills</vt:lpstr>
      <vt:lpstr>Executive Functioning Skills and Literacy</vt:lpstr>
      <vt:lpstr>Alignment</vt:lpstr>
      <vt:lpstr>Alignment to State Initiatives</vt:lpstr>
      <vt:lpstr>Statewide System of Support (1)</vt:lpstr>
      <vt:lpstr>Statewide System of Support (2) </vt:lpstr>
      <vt:lpstr>Statewide System of Support (3)</vt:lpstr>
      <vt:lpstr>California Comprehensive State Literacy Plan (1)</vt:lpstr>
      <vt:lpstr>California Comprehensive State Literacy Plan (2)</vt:lpstr>
      <vt:lpstr>Multi-Tiered Systems of Support (1)</vt:lpstr>
      <vt:lpstr>Multi-Tiered Systems of Support (2)</vt:lpstr>
      <vt:lpstr>The English Language Arts / English Language Development Framework</vt:lpstr>
      <vt:lpstr>Family Engagement</vt:lpstr>
      <vt:lpstr>Culturally Sustaining Pedagogy</vt:lpstr>
      <vt:lpstr>Whole Child</vt:lpstr>
      <vt:lpstr>Executive Functioning Skills</vt:lpstr>
      <vt:lpstr>Social and Emotional Learning</vt:lpstr>
      <vt:lpstr>Quality Professional Learning Standards</vt:lpstr>
      <vt:lpstr>Disciplinary Literacy</vt:lpstr>
      <vt:lpstr>Data-Informed Interventions</vt:lpstr>
      <vt:lpstr>State Literacy Plan Continuous Learning Process</vt:lpstr>
      <vt:lpstr>Pandemic-Related Literacy Acceleration</vt:lpstr>
      <vt:lpstr>Alignment to State Literacy Initiatives (1)</vt:lpstr>
      <vt:lpstr>Alignment to State Literacy Initiatives (2) </vt:lpstr>
      <vt:lpstr>Program Description</vt:lpstr>
      <vt:lpstr>Responsibilities of Grantees (1)</vt:lpstr>
      <vt:lpstr>Responsibilities of Grantees (2)</vt:lpstr>
      <vt:lpstr>Responsibilities of Grantees (3)</vt:lpstr>
      <vt:lpstr>Allowable and Non-Allowable Activities and Costs (1)</vt:lpstr>
      <vt:lpstr>Allowable and Non-Allowable Activities and Costs (2)</vt:lpstr>
      <vt:lpstr>Allowable and Non-Allowable Activities and Costs (3)</vt:lpstr>
      <vt:lpstr>Reporting Requirements (1)</vt:lpstr>
      <vt:lpstr>Reporting Requirements (2)</vt:lpstr>
      <vt:lpstr>Reporting Requirements (3)</vt:lpstr>
      <vt:lpstr>Grant Award Notification</vt:lpstr>
      <vt:lpstr>The Application Process</vt:lpstr>
      <vt:lpstr>Application Timeline</vt:lpstr>
      <vt:lpstr>Application Process (1)</vt:lpstr>
      <vt:lpstr>Application Process (2)</vt:lpstr>
      <vt:lpstr>Review Process</vt:lpstr>
      <vt:lpstr>The Application</vt:lpstr>
      <vt:lpstr>Application Instructions</vt:lpstr>
      <vt:lpstr>Scoring Rubric (1)</vt:lpstr>
      <vt:lpstr>Scoring Rubric (2)</vt:lpstr>
      <vt:lpstr>Scoring Rubric Levels</vt:lpstr>
      <vt:lpstr>Application Narrative Instructions</vt:lpstr>
      <vt:lpstr>Application Narrative (1)</vt:lpstr>
      <vt:lpstr>Application Narrative (2)</vt:lpstr>
      <vt:lpstr>Scoring Rubric Terms</vt:lpstr>
      <vt:lpstr>Part 1a—Project Plan:  Theory of Action</vt:lpstr>
      <vt:lpstr>Part 1b—Project Plan: Evidence-Based Practices and Qualifications (1)</vt:lpstr>
      <vt:lpstr>Part 1b—Project Plan: Evidence-Based Practices and Qualifications (2)</vt:lpstr>
      <vt:lpstr>Part 1b—Project Plan: Evidence-Based Practices and Qualifications (3)</vt:lpstr>
      <vt:lpstr>Part 1b—Project Plan: Evidence-Based Practices and Qualifications (4)</vt:lpstr>
      <vt:lpstr>Part 1b—Project Plan: Evidence-Based Practices and Qualifications (5)</vt:lpstr>
      <vt:lpstr>Part 1b—Project Plan: Evidence-Based Practices and Qualifications (6)</vt:lpstr>
      <vt:lpstr>Part 1b—Project Plan: Evidence-Based Practices and Qualifications (7)</vt:lpstr>
      <vt:lpstr>Part 1c—Project Plan: Professional Learning Dissemination (1) </vt:lpstr>
      <vt:lpstr>Part 1c—Project Plan: Professional Learning Dissemination (2) </vt:lpstr>
      <vt:lpstr>Part 2—Alignment (1)</vt:lpstr>
      <vt:lpstr>Part 2—Alignment (2)</vt:lpstr>
      <vt:lpstr>Part 3—Expanding Capacity (1)</vt:lpstr>
      <vt:lpstr>Part 3—Expanding Capacity (2)</vt:lpstr>
      <vt:lpstr>Part 4—Priority Points: Institution of Higher Education/Nonprofit Consortium Collaboration (1)</vt:lpstr>
      <vt:lpstr>Part 4—Priority Points: Institution of Higher Education/Nonprofit Consortium Collaboration (2)</vt:lpstr>
      <vt:lpstr>Part 4—Priority Points: Institution of Higher Education/Nonprofit Consortium Collaboration (3)</vt:lpstr>
      <vt:lpstr>Budget (1)</vt:lpstr>
      <vt:lpstr>Budget (2)</vt:lpstr>
      <vt:lpstr>Completing the Application Budget</vt:lpstr>
      <vt:lpstr>Application Budget Instructions</vt:lpstr>
      <vt:lpstr>Saving Responses</vt:lpstr>
      <vt:lpstr>Upload Instructions (1)</vt:lpstr>
      <vt:lpstr>Upload Instructions (2)</vt:lpstr>
      <vt:lpstr>Assurances and Certifications</vt:lpstr>
      <vt:lpstr>Resources (1)</vt:lpstr>
      <vt:lpstr>Resources (2)</vt:lpstr>
      <vt:lpstr>Resources (3)</vt:lpstr>
      <vt:lpstr>Questions?</vt:lpstr>
      <vt:lpstr>Contact Information</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RFA-22: RII RFA Grant Presentation (CA Dept of Education)</dc:title>
  <dc:subject>Reading Instruction and Intervention (RII) Grant Request For Application (RFA) Presentation.</dc:subject>
  <dc:creator>Eve Fabiaschi</dc:creator>
  <cp:lastModifiedBy>Kathryn Slaven</cp:lastModifiedBy>
  <cp:revision>869</cp:revision>
  <cp:lastPrinted>2019-11-22T17:47:58Z</cp:lastPrinted>
  <dcterms:created xsi:type="dcterms:W3CDTF">2017-11-09T22:09:16Z</dcterms:created>
  <dcterms:modified xsi:type="dcterms:W3CDTF">2022-07-12T19:05:37Z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y fmtid="{D5CDD505-2E9C-101B-9397-08002B2CF9AE}" pid="3" name="xd_Signature">
    <vt:bool>false</vt:bool>
  </property>
  <property fmtid="{D5CDD505-2E9C-101B-9397-08002B2CF9AE}" pid="4" name="xd_ProgID">
    <vt:lpwstr/>
  </property>
  <property fmtid="{D5CDD505-2E9C-101B-9397-08002B2CF9AE}" pid="5" name="TemplateUrl">
    <vt:lpwstr/>
  </property>
  <property fmtid="{D5CDD505-2E9C-101B-9397-08002B2CF9AE}" pid="6" name="ComplianceAssetId">
    <vt:lpwstr/>
  </property>
</Properties>
</file>