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45"/>
  </p:notesMasterIdLst>
  <p:handoutMasterIdLst>
    <p:handoutMasterId r:id="rId46"/>
  </p:handoutMasterIdLst>
  <p:sldIdLst>
    <p:sldId id="1638" r:id="rId3"/>
    <p:sldId id="1639" r:id="rId4"/>
    <p:sldId id="384" r:id="rId5"/>
    <p:sldId id="385" r:id="rId6"/>
    <p:sldId id="386" r:id="rId7"/>
    <p:sldId id="387" r:id="rId8"/>
    <p:sldId id="414" r:id="rId9"/>
    <p:sldId id="416" r:id="rId10"/>
    <p:sldId id="417" r:id="rId11"/>
    <p:sldId id="418" r:id="rId12"/>
    <p:sldId id="415" r:id="rId13"/>
    <p:sldId id="393" r:id="rId14"/>
    <p:sldId id="392" r:id="rId15"/>
    <p:sldId id="389" r:id="rId16"/>
    <p:sldId id="420" r:id="rId17"/>
    <p:sldId id="421" r:id="rId18"/>
    <p:sldId id="394" r:id="rId19"/>
    <p:sldId id="422" r:id="rId20"/>
    <p:sldId id="423" r:id="rId21"/>
    <p:sldId id="425" r:id="rId22"/>
    <p:sldId id="426" r:id="rId23"/>
    <p:sldId id="427" r:id="rId24"/>
    <p:sldId id="428" r:id="rId25"/>
    <p:sldId id="424" r:id="rId26"/>
    <p:sldId id="429" r:id="rId27"/>
    <p:sldId id="430" r:id="rId28"/>
    <p:sldId id="399" r:id="rId29"/>
    <p:sldId id="390" r:id="rId30"/>
    <p:sldId id="431" r:id="rId31"/>
    <p:sldId id="432" r:id="rId32"/>
    <p:sldId id="433" r:id="rId33"/>
    <p:sldId id="435" r:id="rId34"/>
    <p:sldId id="434" r:id="rId35"/>
    <p:sldId id="436" r:id="rId36"/>
    <p:sldId id="437" r:id="rId37"/>
    <p:sldId id="438" r:id="rId38"/>
    <p:sldId id="439" r:id="rId39"/>
    <p:sldId id="401" r:id="rId40"/>
    <p:sldId id="391" r:id="rId41"/>
    <p:sldId id="440" r:id="rId42"/>
    <p:sldId id="441" r:id="rId43"/>
    <p:sldId id="442" r:id="rId44"/>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4" autoAdjust="0"/>
    <p:restoredTop sz="91977" autoAdjust="0"/>
  </p:normalViewPr>
  <p:slideViewPr>
    <p:cSldViewPr snapToGrid="0">
      <p:cViewPr>
        <p:scale>
          <a:sx n="100" d="100"/>
          <a:sy n="100" d="100"/>
        </p:scale>
        <p:origin x="5106" y="216"/>
      </p:cViewPr>
      <p:guideLst/>
    </p:cSldViewPr>
  </p:slideViewPr>
  <p:outlineViewPr>
    <p:cViewPr>
      <p:scale>
        <a:sx n="33" d="100"/>
        <a:sy n="33" d="100"/>
      </p:scale>
      <p:origin x="0" y="-1119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2/27/2024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2/27/2024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1297186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2050036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a:p>
        </p:txBody>
      </p:sp>
    </p:spTree>
    <p:extLst>
      <p:ext uri="{BB962C8B-B14F-4D97-AF65-F5344CB8AC3E}">
        <p14:creationId xmlns:p14="http://schemas.microsoft.com/office/powerpoint/2010/main" val="412192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a:p>
        </p:txBody>
      </p:sp>
    </p:spTree>
    <p:extLst>
      <p:ext uri="{BB962C8B-B14F-4D97-AF65-F5344CB8AC3E}">
        <p14:creationId xmlns:p14="http://schemas.microsoft.com/office/powerpoint/2010/main" val="2374228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a:p>
        </p:txBody>
      </p:sp>
    </p:spTree>
    <p:extLst>
      <p:ext uri="{BB962C8B-B14F-4D97-AF65-F5344CB8AC3E}">
        <p14:creationId xmlns:p14="http://schemas.microsoft.com/office/powerpoint/2010/main" val="3161896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388354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11659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16473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4212568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745871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3598429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3085796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399956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742646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2/27/2024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315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966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pic>
        <p:nvPicPr>
          <p:cNvPr id="12" name="Picture 11">
            <a:extLst>
              <a:ext uri="{FF2B5EF4-FFF2-40B4-BE49-F238E27FC236}">
                <a16:creationId xmlns:a16="http://schemas.microsoft.com/office/drawing/2014/main" id="{CC41330A-6A79-4B74-AEFC-7E876BBF09A2}"/>
              </a:ex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107255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4264477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041899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98819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457360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309092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83203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5244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1225601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894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pic>
        <p:nvPicPr>
          <p:cNvPr id="4" name="image1.jpg" descr="California Collaborative for Education Excellence (CCEE) Banner.">
            <a:extLst>
              <a:ext uri="{FF2B5EF4-FFF2-40B4-BE49-F238E27FC236}">
                <a16:creationId xmlns:a16="http://schemas.microsoft.com/office/drawing/2014/main" id="{A75CCC07-62C6-241E-D509-0DCBEFEE33F0}"/>
              </a:ext>
            </a:extLst>
          </p:cNvPr>
          <p:cNvPicPr/>
          <p:nvPr userDrawn="1"/>
        </p:nvPicPr>
        <p:blipFill>
          <a:blip r:embed="rId4"/>
          <a:srcRect/>
          <a:stretch>
            <a:fillRect/>
          </a:stretch>
        </p:blipFill>
        <p:spPr>
          <a:xfrm>
            <a:off x="103866" y="3098938"/>
            <a:ext cx="1738186" cy="660123"/>
          </a:xfrm>
          <a:prstGeom prst="rect">
            <a:avLst/>
          </a:prstGeom>
          <a:ln/>
        </p:spPr>
      </p:pic>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1200"/>
            </a:lvl1pPr>
          </a:lstStyle>
          <a:p>
            <a:fld id="{1E47FE53-EBF0-4DA7-9D9D-CC1C3A20F3CB}" type="slidenum">
              <a:rPr lang="en-US" smtClean="0"/>
              <a:pPr/>
              <a:t>‹#›</a:t>
            </a:fld>
            <a:endParaRPr lang="en-US" dirty="0"/>
          </a:p>
        </p:txBody>
      </p:sp>
      <p:pic>
        <p:nvPicPr>
          <p:cNvPr id="7" name="Picture 6">
            <a:extLst>
              <a:ext uri="{FF2B5EF4-FFF2-40B4-BE49-F238E27FC236}">
                <a16:creationId xmlns:a16="http://schemas.microsoft.com/office/drawing/2014/main" id="{59AE5615-4254-4684-84D9-9D35FFF3BF35}"/>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2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a:extLst>
              <a:ext uri="{FF2B5EF4-FFF2-40B4-BE49-F238E27FC236}">
                <a16:creationId xmlns:a16="http://schemas.microsoft.com/office/drawing/2014/main" id="{B695CDCE-9B92-4CB2-9819-4991E35A4710}"/>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25629" y="6459764"/>
            <a:ext cx="954156" cy="309953"/>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2/27/2024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995734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ccee-ca.org/community-engagement-initiativ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de.ca.gov/fg/fo/fm/ff.asp"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www.cde.ca.gov/fg/ac/ic/"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www.cde.ca.gov/fg/fo/r16/cei2leadagencyrfa.asp"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www.cde.ca.gov/fg/fo/r16/cei2leadagencyrfa.asp" TargetMode="External"/><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mailto:CASystemofSupport@cde.ca.gov"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www.cde.ca.gov/fg/fo/r16/cei2leadagencyrfa.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aliforniaengage.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A983F-919E-40F4-AD68-02C8844B7A23}"/>
              </a:ext>
            </a:extLst>
          </p:cNvPr>
          <p:cNvSpPr>
            <a:spLocks noGrp="1"/>
          </p:cNvSpPr>
          <p:nvPr>
            <p:ph type="ctrTitle"/>
          </p:nvPr>
        </p:nvSpPr>
        <p:spPr>
          <a:xfrm>
            <a:off x="2258645" y="1316669"/>
            <a:ext cx="9603253" cy="3698667"/>
          </a:xfrm>
        </p:spPr>
        <p:txBody>
          <a:bodyPr>
            <a:normAutofit fontScale="90000"/>
          </a:bodyPr>
          <a:lstStyle/>
          <a:p>
            <a:pPr algn="ctr">
              <a:spcBef>
                <a:spcPts val="600"/>
              </a:spcBef>
            </a:pPr>
            <a:r>
              <a:rPr lang="en-US" sz="4900" b="1" dirty="0"/>
              <a:t>California Community Engagement Initiative 2.0 Lead Agency </a:t>
            </a:r>
            <a:br>
              <a:rPr lang="en-US" sz="4900" b="1" dirty="0"/>
            </a:br>
            <a:r>
              <a:rPr lang="en-US" sz="4900" b="1" dirty="0"/>
              <a:t>Request for Applications</a:t>
            </a:r>
            <a:br>
              <a:rPr lang="en-US" sz="5100" dirty="0"/>
            </a:br>
            <a:br>
              <a:rPr lang="en-US" sz="5400" dirty="0"/>
            </a:br>
            <a:br>
              <a:rPr lang="en-US" sz="2700" dirty="0"/>
            </a:br>
            <a:br>
              <a:rPr lang="en-US" sz="2700" dirty="0"/>
            </a:br>
            <a:endParaRPr lang="en-US" sz="2700" dirty="0"/>
          </a:p>
        </p:txBody>
      </p:sp>
      <p:sp>
        <p:nvSpPr>
          <p:cNvPr id="3" name="Date">
            <a:extLst>
              <a:ext uri="{FF2B5EF4-FFF2-40B4-BE49-F238E27FC236}">
                <a16:creationId xmlns:a16="http://schemas.microsoft.com/office/drawing/2014/main" id="{5322C87D-9851-4001-9431-380B67E15527}"/>
              </a:ext>
            </a:extLst>
          </p:cNvPr>
          <p:cNvSpPr>
            <a:spLocks noGrp="1"/>
          </p:cNvSpPr>
          <p:nvPr>
            <p:ph type="subTitle" idx="1"/>
          </p:nvPr>
        </p:nvSpPr>
        <p:spPr>
          <a:xfrm>
            <a:off x="2482730" y="4843305"/>
            <a:ext cx="9155085" cy="1143000"/>
          </a:xfrm>
        </p:spPr>
        <p:txBody>
          <a:bodyPr>
            <a:normAutofit/>
          </a:bodyPr>
          <a:lstStyle/>
          <a:p>
            <a:pPr lvl="0" algn="ctr"/>
            <a:r>
              <a:rPr lang="en-US" b="1" dirty="0">
                <a:solidFill>
                  <a:srgbClr val="46464A"/>
                </a:solidFill>
              </a:rPr>
              <a:t>February 2023</a:t>
            </a:r>
          </a:p>
          <a:p>
            <a:endParaRPr lang="en-US" dirty="0"/>
          </a:p>
        </p:txBody>
      </p:sp>
      <p:pic>
        <p:nvPicPr>
          <p:cNvPr id="4" name="Picture 3" descr="CCCEE California Collaborative for Educational Excellence.">
            <a:extLst>
              <a:ext uri="{FF2B5EF4-FFF2-40B4-BE49-F238E27FC236}">
                <a16:creationId xmlns:a16="http://schemas.microsoft.com/office/drawing/2014/main" id="{3575DAF0-EAA1-46FB-AC9E-C8CDA446A30D}"/>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17" y="3166003"/>
            <a:ext cx="1619209" cy="525993"/>
          </a:xfrm>
          <a:prstGeom prst="rect">
            <a:avLst/>
          </a:prstGeom>
        </p:spPr>
      </p:pic>
    </p:spTree>
    <p:extLst>
      <p:ext uri="{BB962C8B-B14F-4D97-AF65-F5344CB8AC3E}">
        <p14:creationId xmlns:p14="http://schemas.microsoft.com/office/powerpoint/2010/main" val="3391950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t>Responsibilities of the Lead Agency (3)</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fontScale="92500"/>
          </a:bodyPr>
          <a:lstStyle/>
          <a:p>
            <a:pPr marL="514350" lvl="0" indent="-514350">
              <a:buFont typeface="+mj-lt"/>
              <a:buAutoNum type="arabicPeriod" startAt="7"/>
            </a:pPr>
            <a:r>
              <a:rPr lang="en-US" dirty="0"/>
              <a:t>Create a common definition and clear metrics for effective, equitable community engagement that draw upon the metrics developed pursuant to Section 140(f)(3) of Chapter 32 of the Statutes of 2018 (which can be found at </a:t>
            </a:r>
            <a:r>
              <a:rPr lang="en-US" u="sng" dirty="0">
                <a:hlinkClick r:id="rId3" tooltip="Community Collaborative for Educational Excellence web page."/>
              </a:rPr>
              <a:t>https://ccee-ca.org/community-engagement-initiative/</a:t>
            </a:r>
            <a:r>
              <a:rPr lang="en-US" dirty="0"/>
              <a:t>). Metrics must mirror the original purpose of the CEI, which is to engage underrepresented pupils, families, and communities, build trust and have authentic and productive conversations, and link engagement to efforts that improve student outcomes.</a:t>
            </a:r>
          </a:p>
          <a:p>
            <a:pPr marL="514350" lvl="0" indent="-514350">
              <a:buFont typeface="+mj-lt"/>
              <a:buAutoNum type="arabicPeriod" startAt="7"/>
            </a:pPr>
            <a:r>
              <a:rPr lang="en-US" dirty="0"/>
              <a:t>In cooperation with CCEE, develop a Scope of Work and Budget.</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2517646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26E0-A827-4C52-AE13-772ED4929D19}"/>
              </a:ext>
            </a:extLst>
          </p:cNvPr>
          <p:cNvSpPr>
            <a:spLocks noGrp="1"/>
          </p:cNvSpPr>
          <p:nvPr>
            <p:ph type="title"/>
          </p:nvPr>
        </p:nvSpPr>
        <p:spPr/>
        <p:txBody>
          <a:bodyPr/>
          <a:lstStyle/>
          <a:p>
            <a:r>
              <a:rPr lang="en-US" dirty="0"/>
              <a:t>Eligibility Requirements</a:t>
            </a:r>
          </a:p>
        </p:txBody>
      </p:sp>
      <p:sp>
        <p:nvSpPr>
          <p:cNvPr id="3" name="Content Placeholder 2">
            <a:extLst>
              <a:ext uri="{FF2B5EF4-FFF2-40B4-BE49-F238E27FC236}">
                <a16:creationId xmlns:a16="http://schemas.microsoft.com/office/drawing/2014/main" id="{EE30F53C-7D00-4557-8616-95EDE183F1D8}"/>
              </a:ext>
            </a:extLst>
          </p:cNvPr>
          <p:cNvSpPr>
            <a:spLocks noGrp="1"/>
          </p:cNvSpPr>
          <p:nvPr>
            <p:ph idx="1"/>
          </p:nvPr>
        </p:nvSpPr>
        <p:spPr/>
        <p:txBody>
          <a:bodyPr/>
          <a:lstStyle/>
          <a:p>
            <a:pPr marL="0" indent="0">
              <a:buNone/>
            </a:pPr>
            <a:r>
              <a:rPr lang="en-US" dirty="0"/>
              <a:t>The application may be submitted by a COE on behalf of a consortium of entities (e.g., LEAs, institutions of higher education, nonprofit educational services providers) that demonstrates the capacity to meet statutory goals and responsibilities outlined herein. </a:t>
            </a:r>
          </a:p>
          <a:p>
            <a:pPr marL="0" indent="0">
              <a:buNone/>
            </a:pPr>
            <a:endParaRPr lang="en-US" dirty="0"/>
          </a:p>
        </p:txBody>
      </p:sp>
      <p:sp>
        <p:nvSpPr>
          <p:cNvPr id="4" name="Slide Number Placeholder 3">
            <a:extLst>
              <a:ext uri="{FF2B5EF4-FFF2-40B4-BE49-F238E27FC236}">
                <a16:creationId xmlns:a16="http://schemas.microsoft.com/office/drawing/2014/main" id="{726D6700-2182-4136-9785-C1E8FD62229F}"/>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670414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A82DD-EB2E-445B-ACCF-0A55B982D9DB}"/>
              </a:ext>
            </a:extLst>
          </p:cNvPr>
          <p:cNvSpPr>
            <a:spLocks noGrp="1"/>
          </p:cNvSpPr>
          <p:nvPr>
            <p:ph type="title"/>
          </p:nvPr>
        </p:nvSpPr>
        <p:spPr/>
        <p:txBody>
          <a:bodyPr/>
          <a:lstStyle/>
          <a:p>
            <a:r>
              <a:rPr lang="en-US" dirty="0"/>
              <a:t>Selection of 2.0 Lead Agency</a:t>
            </a:r>
          </a:p>
        </p:txBody>
      </p:sp>
      <p:sp>
        <p:nvSpPr>
          <p:cNvPr id="3" name="Content Placeholder 2">
            <a:extLst>
              <a:ext uri="{FF2B5EF4-FFF2-40B4-BE49-F238E27FC236}">
                <a16:creationId xmlns:a16="http://schemas.microsoft.com/office/drawing/2014/main" id="{0E6B7FAE-5374-4D9F-AB2E-DE9C640F6629}"/>
              </a:ext>
            </a:extLst>
          </p:cNvPr>
          <p:cNvSpPr>
            <a:spLocks noGrp="1"/>
          </p:cNvSpPr>
          <p:nvPr>
            <p:ph idx="1"/>
          </p:nvPr>
        </p:nvSpPr>
        <p:spPr>
          <a:xfrm>
            <a:off x="1097280" y="2100567"/>
            <a:ext cx="10058400" cy="4355561"/>
          </a:xfrm>
        </p:spPr>
        <p:txBody>
          <a:bodyPr/>
          <a:lstStyle/>
          <a:p>
            <a:pPr marL="0" indent="0">
              <a:buNone/>
            </a:pPr>
            <a:r>
              <a:rPr lang="en-US" dirty="0"/>
              <a:t>The CCEE and the CDE will select a Lead Agency to co-administer CEI 2.0 with the CCEE, with approval from the Executive Director of the State Board of Education (SBE) by May 1, 2023. The grant period begins July 1, 2023, and ends June 30, 2029. </a:t>
            </a:r>
          </a:p>
        </p:txBody>
      </p:sp>
      <p:sp>
        <p:nvSpPr>
          <p:cNvPr id="4" name="Slide Number Placeholder 3">
            <a:extLst>
              <a:ext uri="{FF2B5EF4-FFF2-40B4-BE49-F238E27FC236}">
                <a16:creationId xmlns:a16="http://schemas.microsoft.com/office/drawing/2014/main" id="{2E5BF29A-048B-4CBE-8EEF-9FEF97EDCB85}"/>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321663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t>II. Accountability</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pages</a:t>
            </a:r>
            <a:r>
              <a:rPr lang="en-US" dirty="0"/>
              <a:t> 3-7</a:t>
            </a: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173452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978010" y="267559"/>
            <a:ext cx="10856181" cy="1450757"/>
          </a:xfrm>
        </p:spPr>
        <p:txBody>
          <a:bodyPr/>
          <a:lstStyle/>
          <a:p>
            <a:r>
              <a:rPr lang="en-US" dirty="0"/>
              <a:t>Reporting Requirements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fontScale="92500" lnSpcReduction="10000"/>
          </a:bodyPr>
          <a:lstStyle/>
          <a:p>
            <a:pPr marL="0" indent="0">
              <a:buNone/>
            </a:pPr>
            <a:r>
              <a:rPr lang="en-US" dirty="0"/>
              <a:t>The selected expert CEI Lead Agency will be part of continuing conversations among the California Statewide System of Support Lead Agencies, the CCEE, and the CDE. Additionally, the Lead Agency shall provide the following:</a:t>
            </a:r>
          </a:p>
          <a:p>
            <a:pPr marL="514350" lvl="0" indent="-514350">
              <a:buFont typeface="+mj-lt"/>
              <a:buAutoNum type="arabicPeriod"/>
            </a:pPr>
            <a:r>
              <a:rPr lang="en-US" dirty="0"/>
              <a:t>Regular progress reports at CEI meetings;</a:t>
            </a:r>
          </a:p>
          <a:p>
            <a:pPr marL="514350" lvl="0" indent="-514350">
              <a:buFont typeface="+mj-lt"/>
              <a:buAutoNum type="arabicPeriod"/>
            </a:pPr>
            <a:r>
              <a:rPr lang="en-US" dirty="0"/>
              <a:t>Data requested by CCEE in support of the external evaluation;</a:t>
            </a:r>
          </a:p>
          <a:p>
            <a:pPr marL="514350" lvl="0" indent="-514350">
              <a:buFont typeface="+mj-lt"/>
              <a:buAutoNum type="arabicPeriod"/>
            </a:pPr>
            <a:r>
              <a:rPr lang="en-US" dirty="0"/>
              <a:t>A quarterly fiscal activity report to be submitted to the CCEE’s administrative agent; </a:t>
            </a:r>
          </a:p>
          <a:p>
            <a:pPr marL="514350" lvl="0" indent="-514350">
              <a:buFont typeface="+mj-lt"/>
              <a:buAutoNum type="arabicPeriod"/>
            </a:pPr>
            <a:r>
              <a:rPr lang="en-US" dirty="0"/>
              <a:t>Other reports as requested by the CCEE or its administrative agent; and</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26839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978010" y="267559"/>
            <a:ext cx="10856181" cy="1450757"/>
          </a:xfrm>
        </p:spPr>
        <p:txBody>
          <a:bodyPr/>
          <a:lstStyle/>
          <a:p>
            <a:r>
              <a:rPr lang="en-US" dirty="0"/>
              <a:t>Reporting Requirements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978010" y="1845733"/>
            <a:ext cx="10750164" cy="4488806"/>
          </a:xfrm>
        </p:spPr>
        <p:txBody>
          <a:bodyPr>
            <a:normAutofit fontScale="77500" lnSpcReduction="20000"/>
          </a:bodyPr>
          <a:lstStyle/>
          <a:p>
            <a:pPr marL="514350" lvl="0" indent="-514350">
              <a:buFont typeface="+mj-lt"/>
              <a:buAutoNum type="arabicPeriod" startAt="5"/>
            </a:pPr>
            <a:r>
              <a:rPr lang="en-US" dirty="0"/>
              <a:t>By June 30, 2027, a report to the CCEE, other Statewide System of Support Lead Agencies, Superintendent of Public Instruction, the SBE’s Executive Director, and the chairpersons of each of the Legislature’s appropriate policy and fiscal committees, which shall include all of the following:</a:t>
            </a:r>
          </a:p>
          <a:p>
            <a:pPr marL="722185" lvl="1" indent="-514350">
              <a:buFont typeface="Arial" panose="020B0604020202020204" pitchFamily="34" charset="0"/>
              <a:buChar char="•"/>
            </a:pPr>
            <a:r>
              <a:rPr lang="en-US" sz="2800" dirty="0"/>
              <a:t>A description of best practices for improving community engagement identified by the professional learning networks established under the Community Engagement Initiative and the expansion, and any changes in the understanding of best practices throughout the duration of the expansion.</a:t>
            </a:r>
          </a:p>
          <a:p>
            <a:pPr marL="722185" lvl="1" indent="-514350">
              <a:buFont typeface="Arial" panose="020B0604020202020204" pitchFamily="34" charset="0"/>
              <a:buChar char="•"/>
            </a:pPr>
            <a:r>
              <a:rPr lang="en-US" sz="2800" dirty="0"/>
              <a:t>Using an identified definition and metrics, an analysis of the impact of the work done by each team through the professional learning networks on their home communities and school districts.</a:t>
            </a:r>
          </a:p>
          <a:p>
            <a:pPr marL="722185" lvl="1" indent="-514350">
              <a:buFont typeface="Arial" panose="020B0604020202020204" pitchFamily="34" charset="0"/>
              <a:buChar char="•"/>
            </a:pPr>
            <a:r>
              <a:rPr lang="en-US" sz="2800" dirty="0"/>
              <a:t>Feedback to improve the community engagement professional learning network protocol and metrics, and additional activities or resources that would assist in continued development of capacity within LEAs and local communities for conducting meaningful educational partner engagement.</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931637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978010" y="267559"/>
            <a:ext cx="10856181" cy="1450757"/>
          </a:xfrm>
        </p:spPr>
        <p:txBody>
          <a:bodyPr/>
          <a:lstStyle/>
          <a:p>
            <a:r>
              <a:rPr lang="en-US" dirty="0"/>
              <a:t>Reporting Requirements (3)</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978010" y="1845733"/>
            <a:ext cx="10750164" cy="4488806"/>
          </a:xfrm>
        </p:spPr>
        <p:txBody>
          <a:bodyPr>
            <a:normAutofit/>
          </a:bodyPr>
          <a:lstStyle/>
          <a:p>
            <a:pPr marL="0" indent="0">
              <a:buNone/>
            </a:pPr>
            <a:r>
              <a:rPr lang="en-US" dirty="0"/>
              <a:t>If the administrative agent of the CCEE does not receive the required reports, programs activities are not completed, or there is a lack of participation in meetings, funding for the Lead Agency could be reduced. </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1251414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304800" y="267559"/>
            <a:ext cx="11542643" cy="1450757"/>
          </a:xfrm>
        </p:spPr>
        <p:txBody>
          <a:bodyPr/>
          <a:lstStyle/>
          <a:p>
            <a:r>
              <a:rPr lang="en-US" dirty="0"/>
              <a:t>Program Deliverables – Training Series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fontScale="85000" lnSpcReduction="10000"/>
          </a:bodyPr>
          <a:lstStyle/>
          <a:p>
            <a:pPr marL="0" indent="0">
              <a:buNone/>
            </a:pPr>
            <a:r>
              <a:rPr lang="en-US" dirty="0"/>
              <a:t>On or before December 1, 2023, the selected Lead Agency, in collaboration with CCEE, must provide an in-depth training series and resources on meaningful pupil, family, and community engagement (Training Series and Resources). The Training Series and Resources must be able to accomplish, at a minimum, all of the following: </a:t>
            </a:r>
          </a:p>
          <a:p>
            <a:pPr marL="514350" lvl="0" indent="-514350">
              <a:buFont typeface="+mj-lt"/>
              <a:buAutoNum type="arabicPeriod"/>
            </a:pPr>
            <a:r>
              <a:rPr lang="en-US" dirty="0"/>
              <a:t>Develop professional development through train-the-trainer models or online training modules that are scaffolded to support the continued professional development and deeper expertise of educators;</a:t>
            </a:r>
          </a:p>
          <a:p>
            <a:pPr marL="514350" lvl="0" indent="-514350">
              <a:buFont typeface="+mj-lt"/>
              <a:buAutoNum type="arabicPeriod"/>
            </a:pPr>
            <a:r>
              <a:rPr lang="en-US" dirty="0"/>
              <a:t>Provide technical assistance to LEAs; and </a:t>
            </a:r>
          </a:p>
          <a:p>
            <a:pPr marL="514350" lvl="0" indent="-514350">
              <a:buFont typeface="+mj-lt"/>
              <a:buAutoNum type="arabicPeriod"/>
            </a:pPr>
            <a:r>
              <a:rPr lang="en-US" dirty="0"/>
              <a:t>Develop a network of educators, especially those selected to participate- in previous CEI professional learning networks, who can provide coaching and training to other LEAs.</a:t>
            </a: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17</a:t>
            </a:fld>
            <a:endParaRPr lang="en-US" dirty="0"/>
          </a:p>
        </p:txBody>
      </p:sp>
    </p:spTree>
    <p:extLst>
      <p:ext uri="{BB962C8B-B14F-4D97-AF65-F5344CB8AC3E}">
        <p14:creationId xmlns:p14="http://schemas.microsoft.com/office/powerpoint/2010/main" val="4003644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225287" y="267559"/>
            <a:ext cx="11463130" cy="1450757"/>
          </a:xfrm>
        </p:spPr>
        <p:txBody>
          <a:bodyPr/>
          <a:lstStyle/>
          <a:p>
            <a:r>
              <a:rPr lang="en-US" dirty="0"/>
              <a:t>Program Deliverables – Training Series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a:bodyPr>
          <a:lstStyle/>
          <a:p>
            <a:pPr marL="0" indent="0">
              <a:buNone/>
            </a:pPr>
            <a:r>
              <a:rPr lang="en-US" dirty="0"/>
              <a:t>In addition, the Training Series and Resources must include content on areas including, but not limited to those listed on pages 4 and 5 of the RFA.</a:t>
            </a:r>
          </a:p>
          <a:p>
            <a:pPr marL="0" indent="0">
              <a:buNone/>
            </a:pPr>
            <a:r>
              <a:rPr lang="en-US" dirty="0"/>
              <a:t>The Training Series and Resources must be made publicly available, at no cost, to LEAs statewide. Additionally, the selected Lead Agency, in collaboration with CCEE, must periodically update the Training Series and Resources, as needed, based on the findings of future CEI professional learning networks and other research.</a:t>
            </a:r>
          </a:p>
          <a:p>
            <a:pPr marL="0" indent="0">
              <a:buNone/>
            </a:pPr>
            <a:endParaRPr lang="en-US" dirty="0"/>
          </a:p>
          <a:p>
            <a:pPr marL="0" indent="0">
              <a:buNone/>
            </a:pPr>
            <a:endParaRPr lang="en-US" dirty="0"/>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842649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885245" y="267559"/>
            <a:ext cx="10803172" cy="1450757"/>
          </a:xfrm>
        </p:spPr>
        <p:txBody>
          <a:bodyPr/>
          <a:lstStyle/>
          <a:p>
            <a:r>
              <a:rPr lang="en-US" dirty="0"/>
              <a:t>Program Deliverables – Summary of Activities</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a:bodyPr>
          <a:lstStyle/>
          <a:p>
            <a:pPr marL="0" indent="0">
              <a:buNone/>
            </a:pPr>
            <a:r>
              <a:rPr lang="en-US" dirty="0"/>
              <a:t>The Lead Agency must provide a summary of its activities that includes, but not limited to, the following:</a:t>
            </a:r>
          </a:p>
          <a:p>
            <a:pPr marL="514350" lvl="0" indent="-514350">
              <a:buFont typeface="+mj-lt"/>
              <a:buAutoNum type="arabicPeriod"/>
            </a:pPr>
            <a:r>
              <a:rPr lang="en-US" dirty="0"/>
              <a:t>Actionable statewide resources developed based on CEI 2.0 activities and outcomes.  </a:t>
            </a:r>
          </a:p>
          <a:p>
            <a:pPr marL="514350" lvl="0" indent="-514350">
              <a:buFont typeface="+mj-lt"/>
              <a:buAutoNum type="arabicPeriod"/>
            </a:pPr>
            <a:r>
              <a:rPr lang="en-US" dirty="0"/>
              <a:t>Support provided to community engagement professional learning networks across the state.</a:t>
            </a:r>
          </a:p>
          <a:p>
            <a:pPr marL="514350" lvl="0" indent="-514350">
              <a:buFont typeface="+mj-lt"/>
              <a:buAutoNum type="arabicPeriod"/>
            </a:pPr>
            <a:r>
              <a:rPr lang="en-US" dirty="0"/>
              <a:t>Other activities as specified by the CCEE.</a:t>
            </a:r>
          </a:p>
          <a:p>
            <a:pPr marL="0" indent="0">
              <a:buNone/>
            </a:pPr>
            <a:endParaRPr lang="en-US" dirty="0"/>
          </a:p>
          <a:p>
            <a:pPr marL="0" indent="0">
              <a:buNone/>
            </a:pPr>
            <a:endParaRPr lang="en-US" dirty="0"/>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362450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25821-C103-4A68-B43A-03102906E354}"/>
              </a:ext>
            </a:extLst>
          </p:cNvPr>
          <p:cNvSpPr>
            <a:spLocks noGrp="1"/>
          </p:cNvSpPr>
          <p:nvPr>
            <p:ph idx="1"/>
          </p:nvPr>
        </p:nvSpPr>
        <p:spPr/>
        <p:txBody>
          <a:bodyPr/>
          <a:lstStyle/>
          <a:p>
            <a:pPr marL="0" indent="0">
              <a:buNone/>
            </a:pPr>
            <a:r>
              <a:rPr lang="en-US" dirty="0"/>
              <a:t>The California Department of Education (CDE) and California Collaborative for Educational Excellence (CCEE) invite interested county offices of education (COEs), on behalf of a consortium of entities (e.g., local educational agencies [LEAs], institutions of higher education, nonprofit educational services providers), to apply to be named as the Lead Agency for the California Community Engagement Initiative (CEI) 2.0. </a:t>
            </a:r>
          </a:p>
          <a:p>
            <a:pPr marL="0" indent="0">
              <a:buNone/>
            </a:pPr>
            <a:endParaRPr lang="en-US" dirty="0"/>
          </a:p>
        </p:txBody>
      </p:sp>
      <p:sp>
        <p:nvSpPr>
          <p:cNvPr id="4" name="Slide Number Placeholder 3">
            <a:extLst>
              <a:ext uri="{FF2B5EF4-FFF2-40B4-BE49-F238E27FC236}">
                <a16:creationId xmlns:a16="http://schemas.microsoft.com/office/drawing/2014/main" id="{32F885EB-99C1-407E-BE2C-8F439BBDEB4F}"/>
              </a:ext>
              <a:ext uri="{C183D7F6-B498-43B3-948B-1728B52AA6E4}">
                <adec:decorative xmlns:adec="http://schemas.microsoft.com/office/drawing/2017/decorative" val="1"/>
              </a:ext>
            </a:extLst>
          </p:cNvPr>
          <p:cNvSpPr>
            <a:spLocks noGrp="1"/>
          </p:cNvSpPr>
          <p:nvPr>
            <p:ph type="sldNum" sz="quarter" idx="12"/>
          </p:nvPr>
        </p:nvSpPr>
        <p:spPr/>
        <p:txBody>
          <a:bodyPr/>
          <a:lstStyle/>
          <a:p>
            <a:fld id="{1E47FE53-EBF0-4DA7-9D9D-CC1C3A20F3CB}" type="slidenum">
              <a:rPr lang="en-US" smtClean="0"/>
              <a:t>2</a:t>
            </a:fld>
            <a:endParaRPr lang="en-US" dirty="0"/>
          </a:p>
        </p:txBody>
      </p:sp>
      <p:sp>
        <p:nvSpPr>
          <p:cNvPr id="6" name="Title 5">
            <a:extLst>
              <a:ext uri="{FF2B5EF4-FFF2-40B4-BE49-F238E27FC236}">
                <a16:creationId xmlns:a16="http://schemas.microsoft.com/office/drawing/2014/main" id="{D2D563F8-FFC0-45B1-D4C3-BD87413DF882}"/>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25663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885245" y="267559"/>
            <a:ext cx="10803172" cy="1450757"/>
          </a:xfrm>
        </p:spPr>
        <p:txBody>
          <a:bodyPr/>
          <a:lstStyle/>
          <a:p>
            <a:r>
              <a:rPr lang="en-US" dirty="0"/>
              <a:t>Program Deliverables – Professional Learning Networks (1) </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a:bodyPr>
          <a:lstStyle/>
          <a:p>
            <a:pPr marL="0" indent="0">
              <a:buNone/>
            </a:pPr>
            <a:r>
              <a:rPr lang="en-US" dirty="0"/>
              <a:t>For the 2022–23 fiscal year to the 2026–27 fiscal year, inclusive, the selected Lead Agency, in collaboration with the CCEE, must convene 30 community engagement professional learning networks in accordance with Section 140(d) of Chapter 32 of the Statutes of 2018 (which required that the teams “include community members, pupils, school site staff and leadership, school district staff and leadership, and COE staff and leadership affiliated with a common single school district.”). </a:t>
            </a: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493312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885245" y="267559"/>
            <a:ext cx="10803172" cy="1450757"/>
          </a:xfrm>
        </p:spPr>
        <p:txBody>
          <a:bodyPr/>
          <a:lstStyle/>
          <a:p>
            <a:r>
              <a:rPr lang="en-US" dirty="0"/>
              <a:t>Program Deliverables – Professional Learning Networks (2) </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a:bodyPr>
          <a:lstStyle/>
          <a:p>
            <a:pPr marL="0" indent="0">
              <a:buNone/>
            </a:pPr>
            <a:r>
              <a:rPr lang="en-US" dirty="0"/>
              <a:t>The community engagement professional learning networks must be willing to do all of the following: </a:t>
            </a:r>
          </a:p>
          <a:p>
            <a:pPr marL="514350" lvl="0" indent="-514350">
              <a:buFont typeface="+mj-lt"/>
              <a:buAutoNum type="arabicPeriod"/>
            </a:pPr>
            <a:r>
              <a:rPr lang="en-US" dirty="0"/>
              <a:t>Participate in the professional learning network for no less than two years;</a:t>
            </a:r>
          </a:p>
          <a:p>
            <a:pPr marL="514350" lvl="0" indent="-514350">
              <a:buFont typeface="+mj-lt"/>
              <a:buAutoNum type="arabicPeriod"/>
            </a:pPr>
            <a:r>
              <a:rPr lang="en-US" dirty="0"/>
              <a:t>Engage in open dialogue on issues related to improving local pupil outcomes; and </a:t>
            </a:r>
          </a:p>
          <a:p>
            <a:pPr marL="514350" lvl="0" indent="-514350">
              <a:buFont typeface="+mj-lt"/>
              <a:buAutoNum type="arabicPeriod"/>
            </a:pPr>
            <a:r>
              <a:rPr lang="en-US" dirty="0"/>
              <a:t>Partner with other communities and school districts on improving community engagement.</a:t>
            </a: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81506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885245" y="267559"/>
            <a:ext cx="10803172" cy="1450757"/>
          </a:xfrm>
        </p:spPr>
        <p:txBody>
          <a:bodyPr/>
          <a:lstStyle/>
          <a:p>
            <a:r>
              <a:rPr lang="en-US" dirty="0"/>
              <a:t>Program Deliverables – Professional Learning Networks (3) </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97279" y="1845733"/>
            <a:ext cx="10803171" cy="4355561"/>
          </a:xfrm>
        </p:spPr>
        <p:txBody>
          <a:bodyPr>
            <a:normAutofit/>
          </a:bodyPr>
          <a:lstStyle/>
          <a:p>
            <a:pPr marL="0" indent="0">
              <a:buNone/>
            </a:pPr>
            <a:r>
              <a:rPr lang="en-US" dirty="0"/>
              <a:t>For the 2022-23 fiscal year, each of the community engagement professional learning networks created shall include as cofacilitators members of a team that participated in the initial community engagement professional learning networks, which may also include as cofacilitators members of a team and participated in the initial community engagement professional learning networks.  </a:t>
            </a:r>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2120809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885245" y="267559"/>
            <a:ext cx="10803172" cy="1450757"/>
          </a:xfrm>
        </p:spPr>
        <p:txBody>
          <a:bodyPr/>
          <a:lstStyle/>
          <a:p>
            <a:r>
              <a:rPr lang="en-US" dirty="0"/>
              <a:t>Program Deliverables – Professional Learning Networks (4) </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97279" y="1845733"/>
            <a:ext cx="10803171" cy="4355561"/>
          </a:xfrm>
        </p:spPr>
        <p:txBody>
          <a:bodyPr>
            <a:normAutofit fontScale="92500" lnSpcReduction="10000"/>
          </a:bodyPr>
          <a:lstStyle/>
          <a:p>
            <a:pPr marL="0" indent="0">
              <a:buNone/>
            </a:pPr>
            <a:r>
              <a:rPr lang="en-US" dirty="0"/>
              <a:t>Each of the community engagement professional learning networks shall do both of the following: </a:t>
            </a:r>
          </a:p>
          <a:p>
            <a:pPr marL="514350" lvl="0" indent="-514350">
              <a:buFont typeface="+mj-lt"/>
              <a:buAutoNum type="arabicPeriod"/>
            </a:pPr>
            <a:r>
              <a:rPr lang="en-US" dirty="0"/>
              <a:t>Deepen the community engagement of the school districts and communities participating in each professional learning networks, including by engaging with the Community Engagement Protocol Toolkit developed by the networks established pursuant to Section 140 of Chapter 32 of the Statutes of 2018.</a:t>
            </a:r>
          </a:p>
          <a:p>
            <a:pPr marL="514350" lvl="0" indent="-514350">
              <a:buFont typeface="+mj-lt"/>
              <a:buAutoNum type="arabicPeriod"/>
            </a:pPr>
            <a:r>
              <a:rPr lang="en-US" dirty="0"/>
              <a:t>Use the metrics developed pursuant to Section 140(f)(3) of Chapter 32 of the Statutes of 2018 to measure changes in community engagement in each of the participating communities and school districts.</a:t>
            </a:r>
            <a:endParaRPr lang="en-US" u="none" strike="noStrike" dirty="0">
              <a:effectLst/>
            </a:endParaRPr>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3941672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581C-2C75-426B-919F-9C9D05843F51}"/>
              </a:ext>
            </a:extLst>
          </p:cNvPr>
          <p:cNvSpPr>
            <a:spLocks noGrp="1"/>
          </p:cNvSpPr>
          <p:nvPr>
            <p:ph type="title"/>
          </p:nvPr>
        </p:nvSpPr>
        <p:spPr/>
        <p:txBody>
          <a:bodyPr/>
          <a:lstStyle/>
          <a:p>
            <a:r>
              <a:rPr lang="en-US" dirty="0"/>
              <a:t>Allowable Activities and Costs</a:t>
            </a:r>
          </a:p>
        </p:txBody>
      </p:sp>
      <p:sp>
        <p:nvSpPr>
          <p:cNvPr id="3" name="Content Placeholder 2">
            <a:extLst>
              <a:ext uri="{FF2B5EF4-FFF2-40B4-BE49-F238E27FC236}">
                <a16:creationId xmlns:a16="http://schemas.microsoft.com/office/drawing/2014/main" id="{B58E15C0-E4BA-4873-8A9C-B9AB4E3722EA}"/>
              </a:ext>
            </a:extLst>
          </p:cNvPr>
          <p:cNvSpPr>
            <a:spLocks noGrp="1"/>
          </p:cNvSpPr>
          <p:nvPr>
            <p:ph idx="1"/>
          </p:nvPr>
        </p:nvSpPr>
        <p:spPr/>
        <p:txBody>
          <a:bodyPr/>
          <a:lstStyle/>
          <a:p>
            <a:pPr marL="0" indent="0">
              <a:buNone/>
            </a:pPr>
            <a:r>
              <a:rPr lang="en-US" dirty="0"/>
              <a:t>The CEI 2.0 budget will be developed by CCEE, subject to the Department of Finance’s approval. The selected Lead Agency’s specific program budgets will be developed in cooperation with CCEE. The proposed use of grant funds will be reviewed and any items that are deemed non-allowable, excessive, or inappropriate will be eliminated. Generally, all expenditures must contribute to the goals and objectives outlined in Section I.</a:t>
            </a:r>
          </a:p>
          <a:p>
            <a:pPr marL="0" indent="0">
              <a:buNone/>
            </a:pPr>
            <a:endParaRPr lang="en-US" dirty="0"/>
          </a:p>
        </p:txBody>
      </p:sp>
      <p:sp>
        <p:nvSpPr>
          <p:cNvPr id="4" name="Slide Number Placeholder 3">
            <a:extLst>
              <a:ext uri="{FF2B5EF4-FFF2-40B4-BE49-F238E27FC236}">
                <a16:creationId xmlns:a16="http://schemas.microsoft.com/office/drawing/2014/main" id="{E680396E-9DFF-4A7E-A3A4-45291C8F0DFF}"/>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1778894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t>Assurances</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0" indent="0">
              <a:buNone/>
            </a:pPr>
            <a:r>
              <a:rPr lang="en-US" dirty="0"/>
              <a:t>In addition to complying with all terms, conditions and requirements specified in this RFA, the selected Lead Agency must also abide by the current “General Assurances and Certifications” on the CDE Funding Forms web page located at </a:t>
            </a:r>
            <a:r>
              <a:rPr lang="en-US" u="sng" dirty="0">
                <a:hlinkClick r:id="rId2" tooltip="California Department of Education Funding Forms web page."/>
              </a:rPr>
              <a:t>https://www.cde.ca.gov/fg/fo/fm/ff.asp</a:t>
            </a:r>
            <a:r>
              <a:rPr lang="en-US" dirty="0"/>
              <a:t>. Applicants do not need to sign and return the General Assurances and Certification with the application; instead, they must download them and keep them on file to be available for compliance reviews, complaint investigations, or audits.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7678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93D8-867B-4C5E-BE6F-DECD5D2BE843}"/>
              </a:ext>
            </a:extLst>
          </p:cNvPr>
          <p:cNvSpPr>
            <a:spLocks noGrp="1"/>
          </p:cNvSpPr>
          <p:nvPr>
            <p:ph type="title"/>
          </p:nvPr>
        </p:nvSpPr>
        <p:spPr/>
        <p:txBody>
          <a:bodyPr/>
          <a:lstStyle/>
          <a:p>
            <a:r>
              <a:rPr lang="en-US" dirty="0"/>
              <a:t>Administrative Indirect Cost Rate</a:t>
            </a:r>
          </a:p>
        </p:txBody>
      </p:sp>
      <p:sp>
        <p:nvSpPr>
          <p:cNvPr id="3" name="Content Placeholder 2">
            <a:extLst>
              <a:ext uri="{FF2B5EF4-FFF2-40B4-BE49-F238E27FC236}">
                <a16:creationId xmlns:a16="http://schemas.microsoft.com/office/drawing/2014/main" id="{302DF09B-B0D2-474F-AA26-5DA5A8200E37}"/>
              </a:ext>
            </a:extLst>
          </p:cNvPr>
          <p:cNvSpPr>
            <a:spLocks noGrp="1"/>
          </p:cNvSpPr>
          <p:nvPr>
            <p:ph idx="1"/>
          </p:nvPr>
        </p:nvSpPr>
        <p:spPr/>
        <p:txBody>
          <a:bodyPr/>
          <a:lstStyle/>
          <a:p>
            <a:pPr marL="0" indent="0">
              <a:buNone/>
            </a:pPr>
            <a:r>
              <a:rPr lang="en-US" dirty="0"/>
              <a:t>The selected Lead Agency must limit total administrative indirect costs (for itself and, if applicable, any other entities in the consortium) to the rate approved by the CDE for Lead Agency for the applicable fiscal year in which the funds are spent. For a listing of indirect cost rates visit the CDE Indirect Cost Rates web page at </a:t>
            </a:r>
            <a:r>
              <a:rPr lang="en-US" u="sng" dirty="0">
                <a:hlinkClick r:id="rId2" tooltip="California Department of Education Indirect Cost Rates web page."/>
              </a:rPr>
              <a:t>http://www.cde.ca.gov/fg/ac/ic/</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757DCC24-B3D9-496A-A8D1-A8B3C32C2D30}"/>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2657463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t>III. Application Procedures and Process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Page 7-10</a:t>
            </a:r>
            <a:endParaRPr lang="en-US" dirty="0"/>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909733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DD97-D881-4FC4-9BD4-0402CC571130}"/>
              </a:ext>
            </a:extLst>
          </p:cNvPr>
          <p:cNvSpPr>
            <a:spLocks noGrp="1"/>
          </p:cNvSpPr>
          <p:nvPr>
            <p:ph type="title"/>
          </p:nvPr>
        </p:nvSpPr>
        <p:spPr/>
        <p:txBody>
          <a:bodyPr/>
          <a:lstStyle/>
          <a:p>
            <a:r>
              <a:rPr lang="en-US" dirty="0"/>
              <a:t>Process for Selection</a:t>
            </a:r>
          </a:p>
        </p:txBody>
      </p:sp>
      <p:sp>
        <p:nvSpPr>
          <p:cNvPr id="3" name="Content Placeholder 2">
            <a:extLst>
              <a:ext uri="{FF2B5EF4-FFF2-40B4-BE49-F238E27FC236}">
                <a16:creationId xmlns:a16="http://schemas.microsoft.com/office/drawing/2014/main" id="{7F2372F0-D50B-4449-B6F8-691320955FAA}"/>
              </a:ext>
            </a:extLst>
          </p:cNvPr>
          <p:cNvSpPr>
            <a:spLocks noGrp="1"/>
          </p:cNvSpPr>
          <p:nvPr>
            <p:ph idx="1"/>
          </p:nvPr>
        </p:nvSpPr>
        <p:spPr>
          <a:xfrm>
            <a:off x="1097280" y="1845733"/>
            <a:ext cx="10326094" cy="4355561"/>
          </a:xfrm>
        </p:spPr>
        <p:txBody>
          <a:bodyPr>
            <a:normAutofit fontScale="92500" lnSpcReduction="10000"/>
          </a:bodyPr>
          <a:lstStyle/>
          <a:p>
            <a:pPr marL="0" indent="0">
              <a:buNone/>
            </a:pPr>
            <a:r>
              <a:rPr lang="en-US" dirty="0"/>
              <a:t>The process for the selection of the CEI 2.0 Lead Agency is a multistep process that will consist of the following:</a:t>
            </a:r>
          </a:p>
          <a:p>
            <a:pPr marL="514350" lvl="0" indent="-514350">
              <a:buFont typeface="+mj-lt"/>
              <a:buAutoNum type="arabicPeriod"/>
            </a:pPr>
            <a:r>
              <a:rPr lang="en-US" dirty="0"/>
              <a:t>Application  </a:t>
            </a:r>
          </a:p>
          <a:p>
            <a:pPr marL="514350" lvl="0" indent="-514350">
              <a:buFont typeface="+mj-lt"/>
              <a:buAutoNum type="arabicPeriod"/>
            </a:pPr>
            <a:r>
              <a:rPr lang="en-US" dirty="0"/>
              <a:t>Presentation to demonstrate the ability to meet the goals and responsibilities of the CEI 2.0.</a:t>
            </a:r>
          </a:p>
          <a:p>
            <a:pPr marL="514350" lvl="0" indent="-514350">
              <a:buFont typeface="+mj-lt"/>
              <a:buAutoNum type="arabicPeriod"/>
            </a:pPr>
            <a:r>
              <a:rPr lang="en-US" dirty="0"/>
              <a:t>Interview</a:t>
            </a:r>
          </a:p>
          <a:p>
            <a:pPr marL="0" indent="0">
              <a:buNone/>
            </a:pPr>
            <a:r>
              <a:rPr lang="en-US" dirty="0"/>
              <a:t>All interested consortium meeting the eligibility requirements are required to develop and submit an initial application package with a letter of interest, resumes of key personnel, and Form A: Description of Experience and Capacity with signatures.</a:t>
            </a:r>
          </a:p>
        </p:txBody>
      </p:sp>
      <p:sp>
        <p:nvSpPr>
          <p:cNvPr id="4" name="Slide Number Placeholder 3">
            <a:extLst>
              <a:ext uri="{FF2B5EF4-FFF2-40B4-BE49-F238E27FC236}">
                <a16:creationId xmlns:a16="http://schemas.microsoft.com/office/drawing/2014/main" id="{BDA5C581-F03A-42C7-99E6-650DFEBEC657}"/>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1118236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2F8A-9968-4527-97E5-4956F8A17399}"/>
              </a:ext>
            </a:extLst>
          </p:cNvPr>
          <p:cNvSpPr>
            <a:spLocks noGrp="1"/>
          </p:cNvSpPr>
          <p:nvPr>
            <p:ph type="title"/>
          </p:nvPr>
        </p:nvSpPr>
        <p:spPr>
          <a:xfrm>
            <a:off x="1096963" y="313674"/>
            <a:ext cx="10058400" cy="1450757"/>
          </a:xfrm>
        </p:spPr>
        <p:txBody>
          <a:bodyPr/>
          <a:lstStyle/>
          <a:p>
            <a:r>
              <a:rPr lang="en-US" dirty="0"/>
              <a:t>Application Timeline</a:t>
            </a:r>
          </a:p>
        </p:txBody>
      </p:sp>
      <p:graphicFrame>
        <p:nvGraphicFramePr>
          <p:cNvPr id="5" name="Content Placeholder 4" descr="Application Timeline of Activities and Due Dates for the Request for Application.">
            <a:extLst>
              <a:ext uri="{FF2B5EF4-FFF2-40B4-BE49-F238E27FC236}">
                <a16:creationId xmlns:a16="http://schemas.microsoft.com/office/drawing/2014/main" id="{08F80D6A-FF84-44C1-9554-C8A179E5AA46}"/>
              </a:ext>
            </a:extLst>
          </p:cNvPr>
          <p:cNvGraphicFramePr>
            <a:graphicFrameLocks noGrp="1"/>
          </p:cNvGraphicFramePr>
          <p:nvPr>
            <p:ph idx="1"/>
            <p:extLst>
              <p:ext uri="{D42A27DB-BD31-4B8C-83A1-F6EECF244321}">
                <p14:modId xmlns:p14="http://schemas.microsoft.com/office/powerpoint/2010/main" val="3752136614"/>
              </p:ext>
            </p:extLst>
          </p:nvPr>
        </p:nvGraphicFramePr>
        <p:xfrm>
          <a:off x="1073426" y="1939028"/>
          <a:ext cx="10092222" cy="4342503"/>
        </p:xfrm>
        <a:graphic>
          <a:graphicData uri="http://schemas.openxmlformats.org/drawingml/2006/table">
            <a:tbl>
              <a:tblPr firstRow="1" bandRow="1">
                <a:tableStyleId>{5C22544A-7EE6-4342-B048-85BDC9FD1C3A}</a:tableStyleId>
              </a:tblPr>
              <a:tblGrid>
                <a:gridCol w="5063022">
                  <a:extLst>
                    <a:ext uri="{9D8B030D-6E8A-4147-A177-3AD203B41FA5}">
                      <a16:colId xmlns:a16="http://schemas.microsoft.com/office/drawing/2014/main" val="3291061565"/>
                    </a:ext>
                  </a:extLst>
                </a:gridCol>
                <a:gridCol w="5029200">
                  <a:extLst>
                    <a:ext uri="{9D8B030D-6E8A-4147-A177-3AD203B41FA5}">
                      <a16:colId xmlns:a16="http://schemas.microsoft.com/office/drawing/2014/main" val="3060023713"/>
                    </a:ext>
                  </a:extLst>
                </a:gridCol>
              </a:tblGrid>
              <a:tr h="459577">
                <a:tc>
                  <a:txBody>
                    <a:bodyPr/>
                    <a:lstStyle/>
                    <a:p>
                      <a:r>
                        <a:rPr lang="en-US" dirty="0">
                          <a:solidFill>
                            <a:schemeClr val="tx1"/>
                          </a:solidFill>
                        </a:rPr>
                        <a:t>Activity</a:t>
                      </a:r>
                    </a:p>
                  </a:txBody>
                  <a:tcPr/>
                </a:tc>
                <a:tc>
                  <a:txBody>
                    <a:bodyPr/>
                    <a:lstStyle/>
                    <a:p>
                      <a:r>
                        <a:rPr lang="en-US" dirty="0">
                          <a:solidFill>
                            <a:schemeClr val="tx1"/>
                          </a:solidFill>
                        </a:rPr>
                        <a:t>Due Date</a:t>
                      </a:r>
                    </a:p>
                  </a:txBody>
                  <a:tcPr/>
                </a:tc>
                <a:extLst>
                  <a:ext uri="{0D108BD9-81ED-4DB2-BD59-A6C34878D82A}">
                    <a16:rowId xmlns:a16="http://schemas.microsoft.com/office/drawing/2014/main" val="1632093735"/>
                  </a:ext>
                </a:extLst>
              </a:tr>
              <a:tr h="459577">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Request for Applications Release Date</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a:effectLst/>
                          <a:latin typeface="Arial" panose="020B0604020202020204" pitchFamily="34" charset="0"/>
                          <a:ea typeface="Arial" panose="020B0604020202020204" pitchFamily="34" charset="0"/>
                        </a:rPr>
                        <a:t>January 23, 2023</a:t>
                      </a:r>
                      <a:endParaRPr lang="en-US" sz="20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436564113"/>
                  </a:ext>
                </a:extLst>
              </a:tr>
              <a:tr h="677866">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Questions for RFA Q&amp;As must be submitted</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February 3, 2023</a:t>
                      </a:r>
                      <a:endParaRPr lang="en-US" sz="20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621507626"/>
                  </a:ext>
                </a:extLst>
              </a:tr>
              <a:tr h="459577">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Answers for RFA Q&amp;As will be posted  </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a:effectLst/>
                          <a:latin typeface="Arial" panose="020B0604020202020204" pitchFamily="34" charset="0"/>
                          <a:ea typeface="Arial" panose="020B0604020202020204" pitchFamily="34" charset="0"/>
                        </a:rPr>
                        <a:t>February 7, 2023</a:t>
                      </a:r>
                      <a:endParaRPr lang="en-US" sz="20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960292835"/>
                  </a:ext>
                </a:extLst>
              </a:tr>
              <a:tr h="459577">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Applications Due </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a:effectLst/>
                          <a:latin typeface="Arial" panose="020B0604020202020204" pitchFamily="34" charset="0"/>
                          <a:ea typeface="Arial" panose="020B0604020202020204" pitchFamily="34" charset="0"/>
                        </a:rPr>
                        <a:t>February 28, 2023</a:t>
                      </a:r>
                      <a:endParaRPr lang="en-US" sz="20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170208976"/>
                  </a:ext>
                </a:extLst>
              </a:tr>
              <a:tr h="459577">
                <a:tc>
                  <a:txBody>
                    <a:bodyPr/>
                    <a:lstStyle/>
                    <a:p>
                      <a:pPr marL="0" marR="0">
                        <a:spcBef>
                          <a:spcPts val="1200"/>
                        </a:spcBef>
                        <a:spcAft>
                          <a:spcPts val="1200"/>
                        </a:spcAft>
                      </a:pPr>
                      <a:r>
                        <a:rPr lang="en-US" sz="2000" i="1" dirty="0">
                          <a:effectLst/>
                          <a:latin typeface="Arial" panose="020B0604020202020204" pitchFamily="34" charset="0"/>
                          <a:ea typeface="Arial" panose="020B0604020202020204" pitchFamily="34" charset="0"/>
                        </a:rPr>
                        <a:t>Applicant Presentations (via Zoom)</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i="1">
                          <a:effectLst/>
                          <a:latin typeface="Arial" panose="020B0604020202020204" pitchFamily="34" charset="0"/>
                          <a:ea typeface="Arial" panose="020B0604020202020204" pitchFamily="34" charset="0"/>
                        </a:rPr>
                        <a:t>March 28 and 29, 2023</a:t>
                      </a:r>
                      <a:endParaRPr lang="en-US" sz="20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902190768"/>
                  </a:ext>
                </a:extLst>
              </a:tr>
              <a:tr h="459577">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Finalist Interviews (Via Zoom)</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a:effectLst/>
                          <a:latin typeface="Arial" panose="020B0604020202020204" pitchFamily="34" charset="0"/>
                          <a:ea typeface="Arial" panose="020B0604020202020204" pitchFamily="34" charset="0"/>
                        </a:rPr>
                        <a:t>April 2–4, 2023</a:t>
                      </a:r>
                      <a:endParaRPr lang="en-US" sz="20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555886077"/>
                  </a:ext>
                </a:extLst>
              </a:tr>
              <a:tr h="447598">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Announce Initiative Lead Agency</a:t>
                      </a:r>
                      <a:endParaRPr lang="en-US" sz="20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May 1, 2023</a:t>
                      </a:r>
                      <a:endParaRPr lang="en-US" sz="20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40015132"/>
                  </a:ext>
                </a:extLst>
              </a:tr>
              <a:tr h="459577">
                <a:tc>
                  <a:txBody>
                    <a:bodyPr/>
                    <a:lstStyle/>
                    <a:p>
                      <a:pPr marL="0" marR="0">
                        <a:spcBef>
                          <a:spcPts val="1200"/>
                        </a:spcBef>
                        <a:spcAft>
                          <a:spcPts val="1200"/>
                        </a:spcAft>
                      </a:pPr>
                      <a:r>
                        <a:rPr lang="en-US" sz="2000">
                          <a:effectLst/>
                          <a:latin typeface="Arial" panose="020B0604020202020204" pitchFamily="34" charset="0"/>
                          <a:ea typeface="Arial" panose="020B0604020202020204" pitchFamily="34" charset="0"/>
                        </a:rPr>
                        <a:t>Appeals received at the CDE</a:t>
                      </a:r>
                      <a:endParaRPr lang="en-US" sz="200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000" dirty="0">
                          <a:effectLst/>
                          <a:latin typeface="Arial" panose="020B0604020202020204" pitchFamily="34" charset="0"/>
                          <a:ea typeface="Arial" panose="020B0604020202020204" pitchFamily="34" charset="0"/>
                        </a:rPr>
                        <a:t>June 1, 2023</a:t>
                      </a:r>
                      <a:endParaRPr lang="en-US" sz="20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69411861"/>
                  </a:ext>
                </a:extLst>
              </a:tr>
            </a:tbl>
          </a:graphicData>
        </a:graphic>
      </p:graphicFrame>
      <p:sp>
        <p:nvSpPr>
          <p:cNvPr id="4" name="Slide Number Placeholder 3">
            <a:extLst>
              <a:ext uri="{FF2B5EF4-FFF2-40B4-BE49-F238E27FC236}">
                <a16:creationId xmlns:a16="http://schemas.microsoft.com/office/drawing/2014/main" id="{25998D4D-140A-4AD5-A1CC-A61E09DD1303}"/>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124498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t>I. Overview</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pages</a:t>
            </a:r>
            <a:r>
              <a:rPr lang="en-US" dirty="0"/>
              <a:t> 1- 3</a:t>
            </a:r>
          </a:p>
        </p:txBody>
      </p:sp>
      <p:sp>
        <p:nvSpPr>
          <p:cNvPr id="4" name="Slide Number Placeholder 3">
            <a:extLst>
              <a:ext uri="{FF2B5EF4-FFF2-40B4-BE49-F238E27FC236}">
                <a16:creationId xmlns:a16="http://schemas.microsoft.com/office/drawing/2014/main" id="{B2C55B49-4A20-476F-B63C-A7ED46933616}"/>
              </a:ext>
              <a:ext uri="{C183D7F6-B498-43B3-948B-1728B52AA6E4}">
                <adec:decorative xmlns:adec="http://schemas.microsoft.com/office/drawing/2017/decorative" val="1"/>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833736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A440-78EC-4D0C-AD9C-187FED3CD9F7}"/>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C1B6D449-F150-4A05-B593-62DA6709D782}"/>
              </a:ext>
            </a:extLst>
          </p:cNvPr>
          <p:cNvSpPr>
            <a:spLocks noGrp="1"/>
          </p:cNvSpPr>
          <p:nvPr>
            <p:ph idx="1"/>
          </p:nvPr>
        </p:nvSpPr>
        <p:spPr/>
        <p:txBody>
          <a:bodyPr/>
          <a:lstStyle/>
          <a:p>
            <a:pPr marL="0" indent="0">
              <a:buNone/>
            </a:pPr>
            <a:r>
              <a:rPr lang="en-US" dirty="0"/>
              <a:t>Email all application components listed on Form B: Application Checklist as attachments no later than February 28, 2023, to </a:t>
            </a:r>
            <a:r>
              <a:rPr lang="en-US" u="sng" dirty="0">
                <a:hlinkClick r:id="rId2"/>
              </a:rPr>
              <a:t>CASystemofSupport@cde.ca.gov</a:t>
            </a:r>
            <a:r>
              <a:rPr lang="en-US" dirty="0"/>
              <a:t> with “CEI 2.0 Application” in the subject line.</a:t>
            </a:r>
          </a:p>
          <a:p>
            <a:pPr marL="0" indent="0">
              <a:buNone/>
            </a:pPr>
            <a:endParaRPr lang="en-US" dirty="0"/>
          </a:p>
        </p:txBody>
      </p:sp>
      <p:sp>
        <p:nvSpPr>
          <p:cNvPr id="4" name="Slide Number Placeholder 3">
            <a:extLst>
              <a:ext uri="{FF2B5EF4-FFF2-40B4-BE49-F238E27FC236}">
                <a16:creationId xmlns:a16="http://schemas.microsoft.com/office/drawing/2014/main" id="{0FD27B47-E0A5-4BB8-BD59-A99B6EAFE1FE}"/>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1945167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t>Application Review (1)</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p:txBody>
          <a:bodyPr>
            <a:normAutofit fontScale="92500" lnSpcReduction="20000"/>
          </a:bodyPr>
          <a:lstStyle/>
          <a:p>
            <a:r>
              <a:rPr lang="en-US" dirty="0"/>
              <a:t>All applications will be screened and rated for completeness (up to 5 points), quality (up to 10 points), and experience (up to 10 points) by CDE and CCEE staff. </a:t>
            </a:r>
          </a:p>
          <a:p>
            <a:r>
              <a:rPr lang="en-US" dirty="0"/>
              <a:t>Each application will be read and scored by a minimum of two reviewers. The application review process will occur in February—early March 2023. </a:t>
            </a:r>
          </a:p>
          <a:p>
            <a:r>
              <a:rPr lang="en-US" dirty="0"/>
              <a:t>Applications will be randomly assigned to readers, taking into consideration any conflicts of interest. Readers will base their scores on the degree to which an applicant provides evidence that it meets the RFA eligibility and experience requirements.</a:t>
            </a:r>
          </a:p>
          <a:p>
            <a:r>
              <a:rPr lang="en-US" dirty="0"/>
              <a:t>Readers will independently evaluate and score the applications using the Scoring Rubric (see Appendix A), and the two scores will then be averaged to determine a final score. </a:t>
            </a: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1304556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t>Application Review (2)</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p:txBody>
          <a:bodyPr>
            <a:normAutofit/>
          </a:bodyPr>
          <a:lstStyle/>
          <a:p>
            <a:pPr marL="0" indent="0">
              <a:buNone/>
            </a:pPr>
            <a:r>
              <a:rPr lang="en-US" dirty="0"/>
              <a:t>The applicants with the top five scores will be invited to deliver a presentation to a panel consisting of representatives of the CDE, CCEE, and SBE to demonstrate their ability to meet the goals and responsibilities of CEI 2.0.</a:t>
            </a: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4134503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t>Question and Contact Information (1)</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pPr marL="0" indent="0">
              <a:buNone/>
            </a:pPr>
            <a:r>
              <a:rPr lang="en-US" dirty="0"/>
              <a:t>Prior to submitting questions to the CDE, Student Achievement and Support Division, please ensure that you have:</a:t>
            </a:r>
          </a:p>
          <a:p>
            <a:pPr marL="514350" lvl="0" indent="-514350">
              <a:buFont typeface="+mj-lt"/>
              <a:buAutoNum type="arabicPeriod"/>
            </a:pPr>
            <a:r>
              <a:rPr lang="en-US" dirty="0"/>
              <a:t>Read the RFA in its entirety </a:t>
            </a:r>
          </a:p>
          <a:p>
            <a:pPr marL="514350" lvl="0" indent="-514350">
              <a:buFont typeface="+mj-lt"/>
              <a:buAutoNum type="arabicPeriod"/>
            </a:pPr>
            <a:r>
              <a:rPr lang="en-US" dirty="0"/>
              <a:t>Reviewed the Questions and Answers (Q &amp; As) located at: </a:t>
            </a:r>
            <a:r>
              <a:rPr lang="en-US" dirty="0">
                <a:hlinkClick r:id="rId2" tooltip="California Department of Education Community Engagement Initiative 2.0 Request for Appllication web page."/>
              </a:rPr>
              <a:t>http://www.cde.ca.gov/fg/fo/r16/cei2leadagencyrfa.asp</a:t>
            </a:r>
            <a:r>
              <a:rPr lang="en-US" dirty="0"/>
              <a:t> </a:t>
            </a:r>
            <a:endParaRPr lang="en-US" u="sng" dirty="0"/>
          </a:p>
          <a:p>
            <a:pPr marL="514350" lvl="0" indent="-514350">
              <a:buFont typeface="+mj-lt"/>
              <a:buAutoNum type="arabicPeriod"/>
            </a:pPr>
            <a:r>
              <a:rPr lang="en-US" dirty="0"/>
              <a:t>Viewed the RFAs – Community Engagement 2.0 Webinar posted on the CDE web page </a:t>
            </a:r>
            <a:r>
              <a:rPr lang="en-US" dirty="0">
                <a:hlinkClick r:id="rId2" tooltip="California Department of Education Community Engagement Initiative 2.0 Request for Appllication web page."/>
              </a:rPr>
              <a:t>http://www.cde.ca.gov/fg/fo/r16/cei2leadagencyrfa.asp</a:t>
            </a:r>
            <a:r>
              <a:rPr lang="en-US" dirty="0"/>
              <a:t> </a:t>
            </a:r>
          </a:p>
          <a:p>
            <a:pPr marL="514350" lvl="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3588019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t>Question and Contact Information (2)</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r>
              <a:rPr lang="en-US" dirty="0"/>
              <a:t>All questions and correspondence should be submitted by email through the System of Support Helpdesk at </a:t>
            </a:r>
            <a:r>
              <a:rPr lang="en-US" u="sng" dirty="0">
                <a:hlinkClick r:id="rId2"/>
              </a:rPr>
              <a:t>CASystemofSupport@cde.ca.gov</a:t>
            </a:r>
            <a:r>
              <a:rPr lang="en-US" dirty="0"/>
              <a:t> using “Community Engagement Initiative RFA” in the subject line.</a:t>
            </a:r>
          </a:p>
          <a:p>
            <a:pPr marL="0" indent="0">
              <a:buNone/>
            </a:pPr>
            <a:r>
              <a:rPr lang="en-US" dirty="0"/>
              <a:t>NOTE: All questions regarding the RFA and related requirements need to be submitted by 5 p.m. on Friday, February 3, 2023. All submitted supplemental questions with answers will be posted as part of the Q &amp; As located at </a:t>
            </a:r>
            <a:r>
              <a:rPr lang="en-US" dirty="0">
                <a:hlinkClick r:id="rId3" tooltip="California Department of Education Community Engagement Initiative 2.0 Request for Appllication web page."/>
              </a:rPr>
              <a:t>http://www.cde.ca.gov/fg/fo/r16/cei2leadagencyrfa.asp</a:t>
            </a:r>
            <a:r>
              <a:rPr lang="en-US" dirty="0"/>
              <a:t> on Tuesday, February 7, 2023.</a:t>
            </a:r>
          </a:p>
          <a:p>
            <a:pPr marL="0" indent="0">
              <a:buNone/>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826021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t>Appeals Process (1)</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r>
              <a:rPr lang="en-US" dirty="0"/>
              <a:t>Applicants who wish to appeal a grant award decision must submit a Letter of Appeal no later that 5 p.m. no later than June1, 2023 to</a:t>
            </a:r>
          </a:p>
          <a:p>
            <a:endParaRPr lang="en-US" dirty="0"/>
          </a:p>
          <a:p>
            <a:pPr marL="0" marR="0" indent="0" algn="ctr">
              <a:spcBef>
                <a:spcPts val="0"/>
              </a:spcBef>
              <a:spcAft>
                <a:spcPts val="0"/>
              </a:spcAft>
              <a:buNone/>
            </a:pPr>
            <a:r>
              <a:rPr lang="en-US" dirty="0">
                <a:latin typeface="Arial" panose="020B0604020202020204" pitchFamily="34" charset="0"/>
                <a:ea typeface="Times New Roman" panose="02020603050405020304" pitchFamily="18" charset="0"/>
              </a:rPr>
              <a:t>Community Engagement Initiative Application Appeals</a:t>
            </a:r>
          </a:p>
          <a:p>
            <a:pPr marL="0" marR="0" indent="0" algn="ctr">
              <a:spcBef>
                <a:spcPts val="0"/>
              </a:spcBef>
              <a:spcAft>
                <a:spcPts val="0"/>
              </a:spcAft>
              <a:buNone/>
            </a:pPr>
            <a:r>
              <a:rPr lang="en-US" dirty="0">
                <a:latin typeface="Arial" panose="020B0604020202020204" pitchFamily="34" charset="0"/>
                <a:ea typeface="Times New Roman" panose="02020603050405020304" pitchFamily="18" charset="0"/>
              </a:rPr>
              <a:t>California Department of Education</a:t>
            </a:r>
          </a:p>
          <a:p>
            <a:pPr marL="0" marR="0" indent="0" algn="ctr">
              <a:spcBef>
                <a:spcPts val="0"/>
              </a:spcBef>
              <a:spcAft>
                <a:spcPts val="0"/>
              </a:spcAft>
              <a:buNone/>
            </a:pPr>
            <a:r>
              <a:rPr lang="en-US" dirty="0">
                <a:latin typeface="Arial" panose="020B0604020202020204" pitchFamily="34" charset="0"/>
                <a:ea typeface="Times New Roman" panose="02020603050405020304" pitchFamily="18" charset="0"/>
              </a:rPr>
              <a:t>Student Achievement and Support Division</a:t>
            </a:r>
          </a:p>
          <a:p>
            <a:pPr marL="0" marR="0" indent="0" algn="ctr">
              <a:spcBef>
                <a:spcPts val="0"/>
              </a:spcBef>
              <a:spcAft>
                <a:spcPts val="0"/>
              </a:spcAft>
              <a:buNone/>
            </a:pPr>
            <a:r>
              <a:rPr lang="en-US" dirty="0">
                <a:latin typeface="Arial" panose="020B0604020202020204" pitchFamily="34" charset="0"/>
                <a:ea typeface="Times New Roman" panose="02020603050405020304" pitchFamily="18" charset="0"/>
              </a:rPr>
              <a:t>System of Support Office</a:t>
            </a:r>
          </a:p>
          <a:p>
            <a:pPr marL="0" marR="0" indent="0" algn="ctr">
              <a:spcBef>
                <a:spcPts val="0"/>
              </a:spcBef>
              <a:spcAft>
                <a:spcPts val="0"/>
              </a:spcAft>
              <a:buNone/>
            </a:pPr>
            <a:r>
              <a:rPr lang="en-US" dirty="0">
                <a:latin typeface="Arial" panose="020B0604020202020204" pitchFamily="34" charset="0"/>
                <a:ea typeface="Times New Roman" panose="02020603050405020304" pitchFamily="18" charset="0"/>
              </a:rPr>
              <a:t>1430 N Street, Suite 6208</a:t>
            </a:r>
          </a:p>
          <a:p>
            <a:pPr marL="0" marR="0" indent="0" algn="ctr">
              <a:spcBef>
                <a:spcPts val="0"/>
              </a:spcBef>
              <a:spcAft>
                <a:spcPts val="0"/>
              </a:spcAft>
              <a:buNone/>
            </a:pPr>
            <a:r>
              <a:rPr lang="en-US" dirty="0">
                <a:latin typeface="Arial" panose="020B0604020202020204" pitchFamily="34" charset="0"/>
                <a:ea typeface="Times New Roman" panose="02020603050405020304" pitchFamily="18" charset="0"/>
              </a:rPr>
              <a:t>Sacramento, CA 95814-5901</a:t>
            </a:r>
          </a:p>
          <a:p>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3698943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t>Appeals Process (2)</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b="1" dirty="0"/>
              <a:t>Appeals are limited to the ground that the CDE’s action(s) violate(s) a state or federal statute or regulation.</a:t>
            </a:r>
            <a:r>
              <a:rPr lang="en-US" dirty="0"/>
              <a:t> The professional judgment of the application reviewers will not be considered on appeal absent a showing that the CDE violated a state or federal statute or regulation. An Applicant may be represented by counsel.</a:t>
            </a:r>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6215161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t>Appeals Process (3)</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dirty="0"/>
              <a:t>The letter of appeal shall include the following:</a:t>
            </a:r>
          </a:p>
          <a:p>
            <a:pPr marL="514350" lvl="0" indent="-514350">
              <a:buFont typeface="+mj-lt"/>
              <a:buAutoNum type="arabicPeriod"/>
            </a:pPr>
            <a:r>
              <a:rPr lang="en-US" dirty="0"/>
              <a:t>A clear and concise statement of the action being appealed;</a:t>
            </a:r>
          </a:p>
          <a:p>
            <a:pPr marL="514350" lvl="0" indent="-514350">
              <a:buFont typeface="+mj-lt"/>
              <a:buAutoNum type="arabicPeriod"/>
            </a:pPr>
            <a:r>
              <a:rPr lang="en-US" dirty="0"/>
              <a:t>The legal authority (statute and/or regulation) relied upon for the appeal position;</a:t>
            </a:r>
          </a:p>
          <a:p>
            <a:pPr marL="514350" lvl="0" indent="-514350">
              <a:buFont typeface="+mj-lt"/>
              <a:buAutoNum type="arabicPeriod"/>
            </a:pPr>
            <a:r>
              <a:rPr lang="en-US" dirty="0"/>
              <a:t>The specific evidence being submitted to support the appeal; and</a:t>
            </a:r>
          </a:p>
          <a:p>
            <a:pPr marL="514350" lvl="0" indent="-514350">
              <a:buFont typeface="+mj-lt"/>
              <a:buAutoNum type="arabicPeriod"/>
            </a:pPr>
            <a:r>
              <a:rPr lang="en-US" dirty="0"/>
              <a:t>The specific remedy sought.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483851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t>Forms and Attachments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Pages A1- B3</a:t>
            </a:r>
            <a:endParaRPr lang="en-US" dirty="0"/>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3021948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D2D4-BAD2-4544-A029-E4D288AB6014}"/>
              </a:ext>
            </a:extLst>
          </p:cNvPr>
          <p:cNvSpPr>
            <a:spLocks noGrp="1"/>
          </p:cNvSpPr>
          <p:nvPr>
            <p:ph type="title"/>
          </p:nvPr>
        </p:nvSpPr>
        <p:spPr/>
        <p:txBody>
          <a:bodyPr/>
          <a:lstStyle/>
          <a:p>
            <a:r>
              <a:rPr lang="en-US" dirty="0"/>
              <a:t>Appendix  A – Scoring Rubric</a:t>
            </a:r>
          </a:p>
        </p:txBody>
      </p:sp>
      <p:sp>
        <p:nvSpPr>
          <p:cNvPr id="3" name="Content Placeholder 2">
            <a:extLst>
              <a:ext uri="{FF2B5EF4-FFF2-40B4-BE49-F238E27FC236}">
                <a16:creationId xmlns:a16="http://schemas.microsoft.com/office/drawing/2014/main" id="{BB67BB78-C751-4FCE-85AC-249E31C75D6E}"/>
              </a:ext>
            </a:extLst>
          </p:cNvPr>
          <p:cNvSpPr>
            <a:spLocks noGrp="1"/>
          </p:cNvSpPr>
          <p:nvPr>
            <p:ph idx="1"/>
          </p:nvPr>
        </p:nvSpPr>
        <p:spPr/>
        <p:txBody>
          <a:bodyPr/>
          <a:lstStyle/>
          <a:p>
            <a:pPr marL="0" indent="0">
              <a:lnSpc>
                <a:spcPct val="100000"/>
              </a:lnSpc>
              <a:spcAft>
                <a:spcPts val="1200"/>
              </a:spcAft>
              <a:buNone/>
            </a:pPr>
            <a:r>
              <a:rPr lang="en-US" dirty="0"/>
              <a:t>Appendix A contains the Application Scoring Rubric. Applications will be reviewed and scored for the following components:</a:t>
            </a:r>
          </a:p>
          <a:p>
            <a:pPr marL="514350" indent="-514350">
              <a:lnSpc>
                <a:spcPct val="100000"/>
              </a:lnSpc>
              <a:spcAft>
                <a:spcPts val="1200"/>
              </a:spcAft>
              <a:buAutoNum type="alphaUcPeriod"/>
            </a:pPr>
            <a:r>
              <a:rPr lang="en-US" dirty="0"/>
              <a:t>Completeness (total possible 5 points)</a:t>
            </a:r>
          </a:p>
          <a:p>
            <a:pPr marL="514350" indent="-514350">
              <a:lnSpc>
                <a:spcPct val="100000"/>
              </a:lnSpc>
              <a:spcAft>
                <a:spcPts val="1200"/>
              </a:spcAft>
              <a:buAutoNum type="alphaUcPeriod"/>
            </a:pPr>
            <a:r>
              <a:rPr lang="en-US" dirty="0"/>
              <a:t>Experience and Capacity (total possible10 points)</a:t>
            </a:r>
          </a:p>
          <a:p>
            <a:pPr marL="514350" indent="-514350">
              <a:lnSpc>
                <a:spcPct val="100000"/>
              </a:lnSpc>
              <a:spcAft>
                <a:spcPts val="1200"/>
              </a:spcAft>
              <a:buAutoNum type="alphaUcPeriod"/>
            </a:pPr>
            <a:r>
              <a:rPr lang="en-US" dirty="0"/>
              <a:t>Proposed Structure (total possible 10 points)</a:t>
            </a:r>
          </a:p>
          <a:p>
            <a:pPr marL="514350" indent="-514350">
              <a:lnSpc>
                <a:spcPct val="100000"/>
              </a:lnSpc>
              <a:spcAft>
                <a:spcPts val="1200"/>
              </a:spcAft>
              <a:buAutoNum type="alphaUcPeriod"/>
            </a:pPr>
            <a:endParaRPr lang="en-US" dirty="0"/>
          </a:p>
          <a:p>
            <a:pPr marL="0" indent="0">
              <a:lnSpc>
                <a:spcPct val="100000"/>
              </a:lnSpc>
              <a:spcAft>
                <a:spcPts val="1200"/>
              </a:spcAft>
              <a:buNone/>
            </a:pPr>
            <a:endParaRPr lang="en-US" dirty="0"/>
          </a:p>
        </p:txBody>
      </p:sp>
      <p:sp>
        <p:nvSpPr>
          <p:cNvPr id="4" name="Slide Number Placeholder 3">
            <a:extLst>
              <a:ext uri="{FF2B5EF4-FFF2-40B4-BE49-F238E27FC236}">
                <a16:creationId xmlns:a16="http://schemas.microsoft.com/office/drawing/2014/main" id="{D605F61E-0DF2-4178-8B0F-4DDFDCD77DD9}"/>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248515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543339" y="286603"/>
            <a:ext cx="10619715" cy="1450757"/>
          </a:xfrm>
        </p:spPr>
        <p:txBody>
          <a:bodyPr/>
          <a:lstStyle/>
          <a:p>
            <a:r>
              <a:rPr lang="en-US" dirty="0"/>
              <a:t>Background and Goals</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908313"/>
            <a:ext cx="11145078" cy="4547816"/>
          </a:xfrm>
        </p:spPr>
        <p:txBody>
          <a:bodyPr>
            <a:normAutofit fontScale="77500" lnSpcReduction="20000"/>
          </a:bodyPr>
          <a:lstStyle/>
          <a:p>
            <a:pPr marL="0" indent="0">
              <a:buNone/>
            </a:pPr>
            <a:r>
              <a:rPr lang="en-US" dirty="0"/>
              <a:t>The Community Engagement Initiative (CEI) was established in 2018 under Assembly Bill 1808, Section 140 (Chapter 32 of the Statutes of 2018) as part of California’s Statewide System of Support as a key lead initiative with a $13.2 million investment. The CEI is tasked with building the capacity of communities and school districts to conduct meaningful engagement by:</a:t>
            </a:r>
          </a:p>
          <a:p>
            <a:pPr marL="514350" lvl="0" indent="-514350">
              <a:buFont typeface="+mj-lt"/>
              <a:buAutoNum type="arabicPeriod"/>
            </a:pPr>
            <a:r>
              <a:rPr lang="en-US" dirty="0"/>
              <a:t>Building capacity in communities and school districts to have difficult conversations with each other and build trust, with a focus on improving outcomes for all pupils, particularly the subgroup(s) which have pupils with the highest needs;</a:t>
            </a:r>
          </a:p>
          <a:p>
            <a:pPr marL="514350" lvl="0" indent="-514350">
              <a:buFont typeface="+mj-lt"/>
              <a:buAutoNum type="arabicPeriod"/>
            </a:pPr>
            <a:r>
              <a:rPr lang="en-US" dirty="0"/>
              <a:t>Identifying effective models of community engagement and metrics to evaluate those models;</a:t>
            </a:r>
          </a:p>
          <a:p>
            <a:pPr marL="514350" lvl="0" indent="-514350">
              <a:buFont typeface="+mj-lt"/>
              <a:buAutoNum type="arabicPeriod"/>
            </a:pPr>
            <a:r>
              <a:rPr lang="en-US" dirty="0"/>
              <a:t>Developing effective peer-to-peer partnerships between school districts and COEs; and</a:t>
            </a:r>
          </a:p>
          <a:p>
            <a:pPr marL="514350" lvl="0" indent="-514350">
              <a:buFont typeface="+mj-lt"/>
              <a:buAutoNum type="arabicPeriod"/>
            </a:pPr>
            <a:r>
              <a:rPr lang="en-US" dirty="0"/>
              <a:t>Scaling up the work to improve community engagement statewide and incorporate practices that prove effective toward school district and county office of education continuous improvement efforts.</a:t>
            </a: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1"/>
              </a:ext>
            </a:extLst>
          </p:cNvPr>
          <p:cNvSpPr>
            <a:spLocks noGrp="1"/>
          </p:cNvSpPr>
          <p:nvPr>
            <p:ph type="sldNum" sz="quarter" idx="12"/>
          </p:nvPr>
        </p:nvSpPr>
        <p:spPr>
          <a:xfrm>
            <a:off x="9534081" y="6456129"/>
            <a:ext cx="1312025" cy="365125"/>
          </a:xfrm>
        </p:spPr>
        <p:txBody>
          <a:bodyPr/>
          <a:lstStyle/>
          <a:p>
            <a:fld id="{1E47FE53-EBF0-4DA7-9D9D-CC1C3A20F3CB}" type="slidenum">
              <a:rPr lang="en-US" smtClean="0"/>
              <a:t>4</a:t>
            </a:fld>
            <a:endParaRPr lang="en-US" dirty="0"/>
          </a:p>
        </p:txBody>
      </p:sp>
    </p:spTree>
    <p:extLst>
      <p:ext uri="{BB962C8B-B14F-4D97-AF65-F5344CB8AC3E}">
        <p14:creationId xmlns:p14="http://schemas.microsoft.com/office/powerpoint/2010/main" val="175109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t>Form A – Description of Experience and Capacity of the Consortia (1)</a:t>
            </a:r>
          </a:p>
        </p:txBody>
      </p:sp>
      <p:sp>
        <p:nvSpPr>
          <p:cNvPr id="3" name="Content Placeholder 2">
            <a:extLst>
              <a:ext uri="{FF2B5EF4-FFF2-40B4-BE49-F238E27FC236}">
                <a16:creationId xmlns:a16="http://schemas.microsoft.com/office/drawing/2014/main" id="{0DB459D1-9AE5-46C1-9CF1-C99D6784907B}"/>
              </a:ext>
            </a:extLst>
          </p:cNvPr>
          <p:cNvSpPr>
            <a:spLocks noGrp="1"/>
          </p:cNvSpPr>
          <p:nvPr>
            <p:ph idx="1"/>
          </p:nvPr>
        </p:nvSpPr>
        <p:spPr/>
        <p:txBody>
          <a:bodyPr/>
          <a:lstStyle/>
          <a:p>
            <a:r>
              <a:rPr lang="en-US" dirty="0"/>
              <a:t>Form A contains two sections. Section 1 contains various insert fields for required applicant information. </a:t>
            </a:r>
          </a:p>
          <a:p>
            <a:r>
              <a:rPr lang="en-US" dirty="0"/>
              <a:t>Section 2 contains “Applicant and Consortia Member Certification that needs to be signed by the COE Designee and Partner Agencies authorized signatories. </a:t>
            </a:r>
          </a:p>
          <a:p>
            <a:r>
              <a:rPr lang="en-US" dirty="0"/>
              <a:t>Section 3 provides the following prompt to respond to describing the consortia’s experience and capacity to serve as the CEI 2.0 Lead Agency using Arial 12-point font, 1-inch margins, and not exceed 3 pages. Supporting documentation should not exceed 10 pages. </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3560479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t>Form A – Description of Experience and Capacity of the Consortia (2)</a:t>
            </a:r>
          </a:p>
        </p:txBody>
      </p:sp>
      <p:sp>
        <p:nvSpPr>
          <p:cNvPr id="3" name="Content Placeholder 2">
            <a:extLst>
              <a:ext uri="{FF2B5EF4-FFF2-40B4-BE49-F238E27FC236}">
                <a16:creationId xmlns:a16="http://schemas.microsoft.com/office/drawing/2014/main" id="{0DB459D1-9AE5-46C1-9CF1-C99D6784907B}"/>
              </a:ext>
            </a:extLst>
          </p:cNvPr>
          <p:cNvSpPr>
            <a:spLocks noGrp="1"/>
          </p:cNvSpPr>
          <p:nvPr>
            <p:ph idx="1"/>
          </p:nvPr>
        </p:nvSpPr>
        <p:spPr/>
        <p:txBody>
          <a:bodyPr>
            <a:normAutofit lnSpcReduction="10000"/>
          </a:bodyPr>
          <a:lstStyle/>
          <a:p>
            <a:pPr marL="0" indent="0">
              <a:buNone/>
            </a:pPr>
            <a:r>
              <a:rPr lang="en-US" i="1" dirty="0"/>
              <a:t>Provide a description of the proposed lead agency structure. Include a proposed organizational chart, summary descriptions of each organization, a description of the overall management structure, the roles and responsibilities of each partner, and a description of each partner’s experience and effectiveness, centering the voices of pupils, families, and communities in decision-making processes in order to meet the expected outcomes of CEI 2.0. Include supporting documentation of any formal agreements, and/or letter(s) of support that demonstrates high levels of cooperation, commitment, coordination, and formal relationships between the partners, if applicable.</a:t>
            </a:r>
          </a:p>
          <a:p>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16297082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5B6D-B7E8-4160-BF26-47F5C95A4AEC}"/>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A36D012F-DACF-45A1-8A49-135A8DD72B58}"/>
              </a:ext>
            </a:extLst>
          </p:cNvPr>
          <p:cNvSpPr>
            <a:spLocks noGrp="1"/>
          </p:cNvSpPr>
          <p:nvPr>
            <p:ph idx="1"/>
          </p:nvPr>
        </p:nvSpPr>
        <p:spPr/>
        <p:txBody>
          <a:bodyPr/>
          <a:lstStyle/>
          <a:p>
            <a:r>
              <a:rPr lang="en-US" dirty="0"/>
              <a:t>All questions and correspondence should be submitted by email through the System of Support Helpdesk at </a:t>
            </a:r>
            <a:r>
              <a:rPr lang="en-US" u="sng" dirty="0">
                <a:hlinkClick r:id="rId3"/>
              </a:rPr>
              <a:t>CASystemofSupport@cde.ca.gov</a:t>
            </a:r>
            <a:r>
              <a:rPr lang="en-US" dirty="0"/>
              <a:t> using “Community Engagement Initiative RFA” in the subject line.</a:t>
            </a:r>
          </a:p>
          <a:p>
            <a:pPr marL="0" indent="0">
              <a:buNone/>
            </a:pPr>
            <a:r>
              <a:rPr lang="en-US" dirty="0"/>
              <a:t>NOTE: All questions regarding the RFA and related requirements need to be submitted by 5 p.m. on Friday, February 3, 2023. All submitted supplemental questions with answers will be posted as part of the Q &amp; As located at </a:t>
            </a:r>
            <a:r>
              <a:rPr lang="en-US" dirty="0">
                <a:hlinkClick r:id="rId4" tooltip="California Department of Education Community Engagement Initiative 2.0 Request for Appllication web page."/>
              </a:rPr>
              <a:t>http://www.cde.ca.gov/fg/fo/r16/cei2leadagencyrfa.asp</a:t>
            </a:r>
            <a:r>
              <a:rPr lang="en-US" dirty="0"/>
              <a:t> on Tuesday, February 7, 2023.</a:t>
            </a:r>
          </a:p>
          <a:p>
            <a:endParaRPr lang="en-US" dirty="0"/>
          </a:p>
        </p:txBody>
      </p:sp>
      <p:sp>
        <p:nvSpPr>
          <p:cNvPr id="4" name="Slide Number Placeholder 3">
            <a:extLst>
              <a:ext uri="{FF2B5EF4-FFF2-40B4-BE49-F238E27FC236}">
                <a16:creationId xmlns:a16="http://schemas.microsoft.com/office/drawing/2014/main" id="{4E81322E-A7F3-4819-A989-B49A3884C46F}"/>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21956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DBAB-5AFC-4814-8B77-789E8F4FE0EB}"/>
              </a:ext>
            </a:extLst>
          </p:cNvPr>
          <p:cNvSpPr>
            <a:spLocks noGrp="1"/>
          </p:cNvSpPr>
          <p:nvPr>
            <p:ph type="title"/>
          </p:nvPr>
        </p:nvSpPr>
        <p:spPr/>
        <p:txBody>
          <a:bodyPr/>
          <a:lstStyle/>
          <a:p>
            <a:r>
              <a:rPr lang="en-US" dirty="0"/>
              <a:t>Current CEI</a:t>
            </a:r>
          </a:p>
        </p:txBody>
      </p:sp>
      <p:sp>
        <p:nvSpPr>
          <p:cNvPr id="3" name="Content Placeholder 2">
            <a:extLst>
              <a:ext uri="{FF2B5EF4-FFF2-40B4-BE49-F238E27FC236}">
                <a16:creationId xmlns:a16="http://schemas.microsoft.com/office/drawing/2014/main" id="{F4E3F1C8-3D3D-4650-959D-662ECB81AD14}"/>
              </a:ext>
            </a:extLst>
          </p:cNvPr>
          <p:cNvSpPr>
            <a:spLocks noGrp="1"/>
          </p:cNvSpPr>
          <p:nvPr>
            <p:ph idx="1"/>
          </p:nvPr>
        </p:nvSpPr>
        <p:spPr>
          <a:xfrm>
            <a:off x="1079254" y="1733912"/>
            <a:ext cx="10058400" cy="4725664"/>
          </a:xfrm>
        </p:spPr>
        <p:txBody>
          <a:bodyPr>
            <a:normAutofit/>
          </a:bodyPr>
          <a:lstStyle/>
          <a:p>
            <a:r>
              <a:rPr lang="en-US" dirty="0"/>
              <a:t>Currently, the CEI represents 44 LEAs statewide, which include schools, districts, and COEs. A full list of the CEI partners can be found on the CEI website at </a:t>
            </a:r>
            <a:r>
              <a:rPr lang="en-US" u="sng" dirty="0">
                <a:hlinkClick r:id="rId3" tooltip="Community Engagement Initiative web page."/>
              </a:rPr>
              <a:t>www.californiaengage.org</a:t>
            </a:r>
            <a:r>
              <a:rPr lang="en-US" dirty="0"/>
              <a:t>. </a:t>
            </a:r>
          </a:p>
          <a:p>
            <a:r>
              <a:rPr lang="en-US" dirty="0"/>
              <a:t>Through the initial investment in CEI, LEAs have been able to create authentic partnerships among pupils, families, districts, and communities that nurture relationships, build trust, ensure cultural, racial, and linguistic equity, and lead to transformative pupil outcomes. </a:t>
            </a:r>
          </a:p>
          <a:p>
            <a:pPr marL="0" indent="0">
              <a:buNone/>
            </a:pPr>
            <a:endParaRPr lang="en-US" dirty="0"/>
          </a:p>
        </p:txBody>
      </p:sp>
      <p:sp>
        <p:nvSpPr>
          <p:cNvPr id="4" name="Slide Number Placeholder 3">
            <a:extLst>
              <a:ext uri="{FF2B5EF4-FFF2-40B4-BE49-F238E27FC236}">
                <a16:creationId xmlns:a16="http://schemas.microsoft.com/office/drawing/2014/main" id="{E79363A4-FEBC-456B-92FE-3B28730ECE05}"/>
              </a:ext>
              <a:ext uri="{C183D7F6-B498-43B3-948B-1728B52AA6E4}">
                <adec:decorative xmlns:adec="http://schemas.microsoft.com/office/drawing/2017/decorative" val="1"/>
              </a:ext>
            </a:extLst>
          </p:cNvPr>
          <p:cNvSpPr>
            <a:spLocks noGrp="1"/>
          </p:cNvSpPr>
          <p:nvPr>
            <p:ph type="sldNum" sz="quarter" idx="12"/>
          </p:nvPr>
        </p:nvSpPr>
        <p:spPr/>
        <p:txBody>
          <a:bodyPr/>
          <a:lstStyle/>
          <a:p>
            <a:fld id="{1E47FE53-EBF0-4DA7-9D9D-CC1C3A20F3CB}" type="slidenum">
              <a:rPr lang="en-US" smtClean="0"/>
              <a:t>5</a:t>
            </a:fld>
            <a:endParaRPr lang="en-US" dirty="0"/>
          </a:p>
        </p:txBody>
      </p:sp>
    </p:spTree>
    <p:extLst>
      <p:ext uri="{BB962C8B-B14F-4D97-AF65-F5344CB8AC3E}">
        <p14:creationId xmlns:p14="http://schemas.microsoft.com/office/powerpoint/2010/main" val="2477441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3710-61C4-4412-98E6-0BF0652C50C8}"/>
              </a:ext>
            </a:extLst>
          </p:cNvPr>
          <p:cNvSpPr>
            <a:spLocks noGrp="1"/>
          </p:cNvSpPr>
          <p:nvPr>
            <p:ph type="title"/>
          </p:nvPr>
        </p:nvSpPr>
        <p:spPr/>
        <p:txBody>
          <a:bodyPr/>
          <a:lstStyle/>
          <a:p>
            <a:r>
              <a:rPr lang="en-US" dirty="0"/>
              <a:t>The Expansion of the CEI (1)</a:t>
            </a:r>
          </a:p>
        </p:txBody>
      </p:sp>
      <p:sp>
        <p:nvSpPr>
          <p:cNvPr id="3" name="Content Placeholder 2">
            <a:extLst>
              <a:ext uri="{FF2B5EF4-FFF2-40B4-BE49-F238E27FC236}">
                <a16:creationId xmlns:a16="http://schemas.microsoft.com/office/drawing/2014/main" id="{AAB25821-C103-4A68-B43A-03102906E354}"/>
              </a:ext>
            </a:extLst>
          </p:cNvPr>
          <p:cNvSpPr>
            <a:spLocks noGrp="1"/>
          </p:cNvSpPr>
          <p:nvPr>
            <p:ph idx="1"/>
          </p:nvPr>
        </p:nvSpPr>
        <p:spPr/>
        <p:txBody>
          <a:bodyPr/>
          <a:lstStyle/>
          <a:p>
            <a:pPr marL="457200" indent="-457200"/>
            <a:r>
              <a:rPr lang="en-US" dirty="0"/>
              <a:t>The 2022–23 Education Omnibus Budget Trailer Bill (Assembly Bill 181, Chapter 52 of the Statues of 2022) funded and established an expansion of the CEI with an additional $100 million investment.</a:t>
            </a:r>
          </a:p>
          <a:p>
            <a:pPr marL="457200" indent="-457200"/>
            <a:r>
              <a:rPr lang="en-US" dirty="0"/>
              <a:t>The expansion, known as CEI 2.0, build upon the initial work. </a:t>
            </a:r>
          </a:p>
          <a:p>
            <a:pPr marL="457200" indent="-457200"/>
            <a:endParaRPr lang="en-US" dirty="0"/>
          </a:p>
        </p:txBody>
      </p:sp>
      <p:sp>
        <p:nvSpPr>
          <p:cNvPr id="4" name="Slide Number Placeholder 3">
            <a:extLst>
              <a:ext uri="{FF2B5EF4-FFF2-40B4-BE49-F238E27FC236}">
                <a16:creationId xmlns:a16="http://schemas.microsoft.com/office/drawing/2014/main" id="{32F885EB-99C1-407E-BE2C-8F439BBDEB4F}"/>
              </a:ext>
              <a:ext uri="{C183D7F6-B498-43B3-948B-1728B52AA6E4}">
                <adec:decorative xmlns:adec="http://schemas.microsoft.com/office/drawing/2017/decorative" val="1"/>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25461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3710-61C4-4412-98E6-0BF0652C50C8}"/>
              </a:ext>
            </a:extLst>
          </p:cNvPr>
          <p:cNvSpPr>
            <a:spLocks noGrp="1"/>
          </p:cNvSpPr>
          <p:nvPr>
            <p:ph type="title"/>
          </p:nvPr>
        </p:nvSpPr>
        <p:spPr/>
        <p:txBody>
          <a:bodyPr/>
          <a:lstStyle/>
          <a:p>
            <a:r>
              <a:rPr lang="en-US" dirty="0"/>
              <a:t>The Expansion of the CEI (2)</a:t>
            </a:r>
          </a:p>
        </p:txBody>
      </p:sp>
      <p:sp>
        <p:nvSpPr>
          <p:cNvPr id="3" name="Content Placeholder 2">
            <a:extLst>
              <a:ext uri="{FF2B5EF4-FFF2-40B4-BE49-F238E27FC236}">
                <a16:creationId xmlns:a16="http://schemas.microsoft.com/office/drawing/2014/main" id="{AAB25821-C103-4A68-B43A-03102906E354}"/>
              </a:ext>
            </a:extLst>
          </p:cNvPr>
          <p:cNvSpPr>
            <a:spLocks noGrp="1"/>
          </p:cNvSpPr>
          <p:nvPr>
            <p:ph idx="1"/>
          </p:nvPr>
        </p:nvSpPr>
        <p:spPr/>
        <p:txBody>
          <a:bodyPr>
            <a:normAutofit fontScale="85000" lnSpcReduction="20000"/>
          </a:bodyPr>
          <a:lstStyle/>
          <a:p>
            <a:pPr marL="0" indent="0">
              <a:buNone/>
            </a:pPr>
            <a:r>
              <a:rPr lang="en-US" dirty="0"/>
              <a:t>The following are the purposes of the CEI 2.0:</a:t>
            </a:r>
          </a:p>
          <a:p>
            <a:pPr marL="514350" lvl="0" indent="-514350">
              <a:buFont typeface="+mj-lt"/>
              <a:buAutoNum type="arabicPeriod"/>
            </a:pPr>
            <a:r>
              <a:rPr lang="en-US" dirty="0"/>
              <a:t>Increasing and enhancing the emphasis on the engagement of pupils, families, and communities in all aspects of the CEI.</a:t>
            </a:r>
          </a:p>
          <a:p>
            <a:pPr marL="514350" lvl="0" indent="-514350">
              <a:buFont typeface="+mj-lt"/>
              <a:buAutoNum type="arabicPeriod"/>
            </a:pPr>
            <a:r>
              <a:rPr lang="en-US" dirty="0"/>
              <a:t>Expanding the use of the CEI’s identified metrics to create a common definition and clear standards for meaningful engagement at the local and state levels. </a:t>
            </a:r>
          </a:p>
          <a:p>
            <a:pPr marL="514350" lvl="0" indent="-514350">
              <a:buFont typeface="+mj-lt"/>
              <a:buAutoNum type="arabicPeriod"/>
            </a:pPr>
            <a:r>
              <a:rPr lang="en-US" dirty="0"/>
              <a:t>Developing an in-depth training series on meaningful pupil, family, and community engagement and engaging LEAs and school site staff in those trainings to build the knowledge, skillsets, and commitment of key staff in improving pupil, family, and community engagement. </a:t>
            </a:r>
          </a:p>
          <a:p>
            <a:pPr marL="514350" lvl="0" indent="-514350">
              <a:buFont typeface="+mj-lt"/>
              <a:buAutoNum type="arabicPeriod"/>
            </a:pPr>
            <a:r>
              <a:rPr lang="en-US" dirty="0"/>
              <a:t>Increasing the capacity of the CCEE and the selected lead agency to scale up the initiative and improve alignment with the statewide system of support.</a:t>
            </a:r>
          </a:p>
          <a:p>
            <a:pPr marL="0" indent="0">
              <a:buNone/>
            </a:pPr>
            <a:endParaRPr lang="en-US" dirty="0"/>
          </a:p>
        </p:txBody>
      </p:sp>
      <p:sp>
        <p:nvSpPr>
          <p:cNvPr id="4" name="Slide Number Placeholder 3">
            <a:extLst>
              <a:ext uri="{FF2B5EF4-FFF2-40B4-BE49-F238E27FC236}">
                <a16:creationId xmlns:a16="http://schemas.microsoft.com/office/drawing/2014/main" id="{32F885EB-99C1-407E-BE2C-8F439BBDEB4F}"/>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297988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t>Responsibilities of the Lead Agency (1)</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lstStyle/>
          <a:p>
            <a:pPr marL="0" indent="0">
              <a:buNone/>
            </a:pPr>
            <a:r>
              <a:rPr lang="en-US" dirty="0"/>
              <a:t>The Lead Agency selected for this work must demonstrate the capacity to do all of the following:</a:t>
            </a:r>
          </a:p>
          <a:p>
            <a:pPr marL="514350" lvl="0" indent="-514350">
              <a:buFont typeface="+mj-lt"/>
              <a:buAutoNum type="arabicPeriod"/>
            </a:pPr>
            <a:r>
              <a:rPr lang="en-US" dirty="0"/>
              <a:t>Develop and share expertise in community engagement;</a:t>
            </a:r>
          </a:p>
          <a:p>
            <a:pPr marL="514350" lvl="0" indent="-514350">
              <a:buFont typeface="+mj-lt"/>
              <a:buAutoNum type="arabicPeriod"/>
            </a:pPr>
            <a:r>
              <a:rPr lang="en-US" dirty="0"/>
              <a:t>Work collaboratively with the CCEE and a diverse group of education partners.</a:t>
            </a:r>
          </a:p>
          <a:p>
            <a:pPr marL="514350" lvl="0" indent="-514350">
              <a:buFont typeface="+mj-lt"/>
              <a:buAutoNum type="arabicPeriod"/>
            </a:pPr>
            <a:r>
              <a:rPr lang="en-US" dirty="0"/>
              <a:t>Communicate regularly with the CDE, the CCEE, and other members of the Statewide System of Support;</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425360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t>Responsibilities of the Lead Agency (2)</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fontScale="92500" lnSpcReduction="10000"/>
          </a:bodyPr>
          <a:lstStyle/>
          <a:p>
            <a:pPr marL="514350" lvl="0" indent="-514350">
              <a:buFont typeface="+mj-lt"/>
              <a:buAutoNum type="arabicPeriod" startAt="4"/>
            </a:pPr>
            <a:r>
              <a:rPr lang="en-US" dirty="0"/>
              <a:t>Document outcomes of CEI 2.0 activities and, in partnership with the CCEE and CEI 2.0 participants, develop resources based on the experiences and conclusions of the CEI 2.0 participants from their specific contexts that are broadly applicable and actionable statewide;</a:t>
            </a:r>
          </a:p>
          <a:p>
            <a:pPr marL="514350" lvl="0" indent="-514350">
              <a:buFont typeface="+mj-lt"/>
              <a:buAutoNum type="arabicPeriod" startAt="4"/>
            </a:pPr>
            <a:r>
              <a:rPr lang="en-US" dirty="0"/>
              <a:t>Play a leadership role in disseminating the information throughout the Statewide System of Support and serve as a resource to LEAs and educational partners in applying that information to their local context; and</a:t>
            </a:r>
          </a:p>
          <a:p>
            <a:pPr marL="514350" lvl="0" indent="-514350">
              <a:buFont typeface="+mj-lt"/>
              <a:buAutoNum type="arabicPeriod" startAt="4"/>
            </a:pPr>
            <a:r>
              <a:rPr lang="en-US" dirty="0"/>
              <a:t>Perform other responsibilities required to successfully achieve the goals of CEI 2.0. </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4165170186"/>
      </p:ext>
    </p:extLst>
  </p:cSld>
  <p:clrMapOvr>
    <a:masterClrMapping/>
  </p:clrMapOvr>
</p:sld>
</file>

<file path=ppt/theme/theme1.xml><?xml version="1.0" encoding="utf-8"?>
<a:theme xmlns:a="http://schemas.openxmlformats.org/drawingml/2006/main" name="Retrospect">
  <a:themeElements>
    <a:clrScheme name="Custom 15">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3354</Words>
  <Application>Microsoft Office PowerPoint</Application>
  <PresentationFormat>Widescreen</PresentationFormat>
  <Paragraphs>220</Paragraphs>
  <Slides>42</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42</vt:i4>
      </vt:variant>
    </vt:vector>
  </HeadingPairs>
  <TitlesOfParts>
    <vt:vector size="46" baseType="lpstr">
      <vt:lpstr>Arial</vt:lpstr>
      <vt:lpstr>Calibri</vt:lpstr>
      <vt:lpstr>Retrospect</vt:lpstr>
      <vt:lpstr>1_Retrospect</vt:lpstr>
      <vt:lpstr>California Community Engagement Initiative 2.0 Lead Agency  Request for Applications    </vt:lpstr>
      <vt:lpstr>PowerPoint Presentation</vt:lpstr>
      <vt:lpstr>I. Overview</vt:lpstr>
      <vt:lpstr>Background and Goals</vt:lpstr>
      <vt:lpstr>Current CEI</vt:lpstr>
      <vt:lpstr>The Expansion of the CEI (1)</vt:lpstr>
      <vt:lpstr>The Expansion of the CEI (2)</vt:lpstr>
      <vt:lpstr>Responsibilities of the Lead Agency (1)</vt:lpstr>
      <vt:lpstr>Responsibilities of the Lead Agency (2)</vt:lpstr>
      <vt:lpstr>Responsibilities of the Lead Agency (3)</vt:lpstr>
      <vt:lpstr>Eligibility Requirements</vt:lpstr>
      <vt:lpstr>Selection of 2.0 Lead Agency</vt:lpstr>
      <vt:lpstr>II. Accountability</vt:lpstr>
      <vt:lpstr>Reporting Requirements (1)</vt:lpstr>
      <vt:lpstr>Reporting Requirements (2)</vt:lpstr>
      <vt:lpstr>Reporting Requirements (3)</vt:lpstr>
      <vt:lpstr>Program Deliverables – Training Series (1)</vt:lpstr>
      <vt:lpstr>Program Deliverables – Training Series (2)</vt:lpstr>
      <vt:lpstr>Program Deliverables – Summary of Activities</vt:lpstr>
      <vt:lpstr>Program Deliverables – Professional Learning Networks (1) </vt:lpstr>
      <vt:lpstr>Program Deliverables – Professional Learning Networks (2) </vt:lpstr>
      <vt:lpstr>Program Deliverables – Professional Learning Networks (3) </vt:lpstr>
      <vt:lpstr>Program Deliverables – Professional Learning Networks (4) </vt:lpstr>
      <vt:lpstr>Allowable Activities and Costs</vt:lpstr>
      <vt:lpstr>Assurances</vt:lpstr>
      <vt:lpstr>Administrative Indirect Cost Rate</vt:lpstr>
      <vt:lpstr>III. Application Procedures and Process</vt:lpstr>
      <vt:lpstr>Process for Selection</vt:lpstr>
      <vt:lpstr>Application Timeline</vt:lpstr>
      <vt:lpstr>Application Process</vt:lpstr>
      <vt:lpstr>Application Review (1)</vt:lpstr>
      <vt:lpstr>Application Review (2)</vt:lpstr>
      <vt:lpstr>Question and Contact Information (1)</vt:lpstr>
      <vt:lpstr>Question and Contact Information (2)</vt:lpstr>
      <vt:lpstr>Appeals Process (1)</vt:lpstr>
      <vt:lpstr>Appeals Process (2)</vt:lpstr>
      <vt:lpstr>Appeals Process (3)</vt:lpstr>
      <vt:lpstr>Forms and Attachments</vt:lpstr>
      <vt:lpstr>Appendix  A – Scoring Rubric</vt:lpstr>
      <vt:lpstr>Form A – Description of Experience and Capacity of the Consortia (1)</vt:lpstr>
      <vt:lpstr>Form A – Description of Experience and Capacity of the Consortia (2)</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Community Engagement Initiative 2.0 (CA Dept of Education)</dc:title>
  <dc:subject>PowerPoint presentation to describe the process for applying for the  Community Engagement Initiative 2.0 Lead Agency.</dc:subject>
  <dc:creator/>
  <cp:lastModifiedBy/>
  <cp:revision>1</cp:revision>
  <dcterms:created xsi:type="dcterms:W3CDTF">2024-02-27T21:55:08Z</dcterms:created>
  <dcterms:modified xsi:type="dcterms:W3CDTF">2024-02-27T21:56:02Z</dcterms:modified>
</cp:coreProperties>
</file>