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43"/>
  </p:notesMasterIdLst>
  <p:sldIdLst>
    <p:sldId id="314" r:id="rId2"/>
    <p:sldId id="315" r:id="rId3"/>
    <p:sldId id="258" r:id="rId4"/>
    <p:sldId id="266" r:id="rId5"/>
    <p:sldId id="316" r:id="rId6"/>
    <p:sldId id="268" r:id="rId7"/>
    <p:sldId id="307" r:id="rId8"/>
    <p:sldId id="269" r:id="rId9"/>
    <p:sldId id="308" r:id="rId10"/>
    <p:sldId id="309" r:id="rId11"/>
    <p:sldId id="310" r:id="rId12"/>
    <p:sldId id="277" r:id="rId13"/>
    <p:sldId id="279" r:id="rId14"/>
    <p:sldId id="280" r:id="rId15"/>
    <p:sldId id="260" r:id="rId16"/>
    <p:sldId id="276" r:id="rId17"/>
    <p:sldId id="259" r:id="rId18"/>
    <p:sldId id="295" r:id="rId19"/>
    <p:sldId id="297" r:id="rId20"/>
    <p:sldId id="298" r:id="rId21"/>
    <p:sldId id="270" r:id="rId22"/>
    <p:sldId id="311" r:id="rId23"/>
    <p:sldId id="271" r:id="rId24"/>
    <p:sldId id="272" r:id="rId25"/>
    <p:sldId id="299" r:id="rId26"/>
    <p:sldId id="300" r:id="rId27"/>
    <p:sldId id="301" r:id="rId28"/>
    <p:sldId id="317" r:id="rId29"/>
    <p:sldId id="302" r:id="rId30"/>
    <p:sldId id="275" r:id="rId31"/>
    <p:sldId id="318" r:id="rId32"/>
    <p:sldId id="283" r:id="rId33"/>
    <p:sldId id="261" r:id="rId34"/>
    <p:sldId id="303" r:id="rId35"/>
    <p:sldId id="319" r:id="rId36"/>
    <p:sldId id="286" r:id="rId37"/>
    <p:sldId id="304" r:id="rId38"/>
    <p:sldId id="305" r:id="rId39"/>
    <p:sldId id="306" r:id="rId40"/>
    <p:sldId id="320" r:id="rId41"/>
    <p:sldId id="285"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Reimers" initials="LR" lastIdx="2" clrIdx="0">
    <p:extLst>
      <p:ext uri="{19B8F6BF-5375-455C-9EA6-DF929625EA0E}">
        <p15:presenceInfo xmlns:p15="http://schemas.microsoft.com/office/powerpoint/2012/main" userId="S-1-5-21-2608872058-1432505909-2668327341-17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792" autoAdjust="0"/>
  </p:normalViewPr>
  <p:slideViewPr>
    <p:cSldViewPr snapToGrid="0">
      <p:cViewPr varScale="1">
        <p:scale>
          <a:sx n="62" d="100"/>
          <a:sy n="62" d="100"/>
        </p:scale>
        <p:origin x="712" y="5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D7F32-64FC-4858-AC67-600CCD96CA44}" type="datetimeFigureOut">
              <a:rPr lang="en-US" smtClean="0"/>
              <a:t>11/14/2022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430ED8-B9D2-4DC2-9B88-0C9146125B77}" type="slidenum">
              <a:rPr lang="en-US" smtClean="0"/>
              <a:t>‹#›</a:t>
            </a:fld>
            <a:endParaRPr lang="en-US"/>
          </a:p>
        </p:txBody>
      </p:sp>
    </p:spTree>
    <p:extLst>
      <p:ext uri="{BB962C8B-B14F-4D97-AF65-F5344CB8AC3E}">
        <p14:creationId xmlns:p14="http://schemas.microsoft.com/office/powerpoint/2010/main" val="1130545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30ED8-B9D2-4DC2-9B88-0C9146125B77}" type="slidenum">
              <a:rPr lang="en-US" smtClean="0"/>
              <a:t>1</a:t>
            </a:fld>
            <a:endParaRPr lang="en-US"/>
          </a:p>
        </p:txBody>
      </p:sp>
    </p:spTree>
    <p:extLst>
      <p:ext uri="{BB962C8B-B14F-4D97-AF65-F5344CB8AC3E}">
        <p14:creationId xmlns:p14="http://schemas.microsoft.com/office/powerpoint/2010/main" val="1195769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spcAft>
                <a:spcPts val="0"/>
              </a:spcAft>
              <a:buNone/>
            </a:pPr>
            <a:endParaRPr lang="en-US" sz="1200" dirty="0">
              <a:solidFill>
                <a:prstClr val="black"/>
              </a:solidFill>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10</a:t>
            </a:fld>
            <a:endParaRPr lang="en-US" dirty="0"/>
          </a:p>
        </p:txBody>
      </p:sp>
    </p:spTree>
    <p:extLst>
      <p:ext uri="{BB962C8B-B14F-4D97-AF65-F5344CB8AC3E}">
        <p14:creationId xmlns:p14="http://schemas.microsoft.com/office/powerpoint/2010/main" val="1089557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spcAft>
                <a:spcPts val="0"/>
              </a:spcAft>
              <a:buNone/>
            </a:pPr>
            <a:endParaRPr lang="en-US" sz="1200" dirty="0">
              <a:solidFill>
                <a:prstClr val="black"/>
              </a:solidFill>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11</a:t>
            </a:fld>
            <a:endParaRPr lang="en-US" dirty="0"/>
          </a:p>
        </p:txBody>
      </p:sp>
    </p:spTree>
    <p:extLst>
      <p:ext uri="{BB962C8B-B14F-4D97-AF65-F5344CB8AC3E}">
        <p14:creationId xmlns:p14="http://schemas.microsoft.com/office/powerpoint/2010/main" val="4121587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12</a:t>
            </a:fld>
            <a:endParaRPr lang="en-US" dirty="0"/>
          </a:p>
        </p:txBody>
      </p:sp>
    </p:spTree>
    <p:extLst>
      <p:ext uri="{BB962C8B-B14F-4D97-AF65-F5344CB8AC3E}">
        <p14:creationId xmlns:p14="http://schemas.microsoft.com/office/powerpoint/2010/main" val="54292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13</a:t>
            </a:fld>
            <a:endParaRPr lang="en-US" dirty="0"/>
          </a:p>
        </p:txBody>
      </p:sp>
    </p:spTree>
    <p:extLst>
      <p:ext uri="{BB962C8B-B14F-4D97-AF65-F5344CB8AC3E}">
        <p14:creationId xmlns:p14="http://schemas.microsoft.com/office/powerpoint/2010/main" val="3492332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14</a:t>
            </a:fld>
            <a:endParaRPr lang="en-US" dirty="0"/>
          </a:p>
        </p:txBody>
      </p:sp>
    </p:spTree>
    <p:extLst>
      <p:ext uri="{BB962C8B-B14F-4D97-AF65-F5344CB8AC3E}">
        <p14:creationId xmlns:p14="http://schemas.microsoft.com/office/powerpoint/2010/main" val="2364181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2400"/>
              </a:spcAft>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15</a:t>
            </a:fld>
            <a:endParaRPr lang="en-US" dirty="0"/>
          </a:p>
        </p:txBody>
      </p:sp>
    </p:spTree>
    <p:extLst>
      <p:ext uri="{BB962C8B-B14F-4D97-AF65-F5344CB8AC3E}">
        <p14:creationId xmlns:p14="http://schemas.microsoft.com/office/powerpoint/2010/main" val="2859712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16</a:t>
            </a:fld>
            <a:endParaRPr lang="en-US" dirty="0"/>
          </a:p>
        </p:txBody>
      </p:sp>
    </p:spTree>
    <p:extLst>
      <p:ext uri="{BB962C8B-B14F-4D97-AF65-F5344CB8AC3E}">
        <p14:creationId xmlns:p14="http://schemas.microsoft.com/office/powerpoint/2010/main" val="4117485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17</a:t>
            </a:fld>
            <a:endParaRPr lang="en-US" dirty="0"/>
          </a:p>
        </p:txBody>
      </p:sp>
    </p:spTree>
    <p:extLst>
      <p:ext uri="{BB962C8B-B14F-4D97-AF65-F5344CB8AC3E}">
        <p14:creationId xmlns:p14="http://schemas.microsoft.com/office/powerpoint/2010/main" val="2339001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18</a:t>
            </a:fld>
            <a:endParaRPr lang="en-US" dirty="0"/>
          </a:p>
        </p:txBody>
      </p:sp>
    </p:spTree>
    <p:extLst>
      <p:ext uri="{BB962C8B-B14F-4D97-AF65-F5344CB8AC3E}">
        <p14:creationId xmlns:p14="http://schemas.microsoft.com/office/powerpoint/2010/main" val="3335127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19</a:t>
            </a:fld>
            <a:endParaRPr lang="en-US" dirty="0"/>
          </a:p>
        </p:txBody>
      </p:sp>
    </p:spTree>
    <p:extLst>
      <p:ext uri="{BB962C8B-B14F-4D97-AF65-F5344CB8AC3E}">
        <p14:creationId xmlns:p14="http://schemas.microsoft.com/office/powerpoint/2010/main" val="322153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B4430ED8-B9D2-4DC2-9B88-0C9146125B77}" type="slidenum">
              <a:rPr lang="en-US" smtClean="0"/>
              <a:t>2</a:t>
            </a:fld>
            <a:endParaRPr lang="en-US"/>
          </a:p>
        </p:txBody>
      </p:sp>
    </p:spTree>
    <p:extLst>
      <p:ext uri="{BB962C8B-B14F-4D97-AF65-F5344CB8AC3E}">
        <p14:creationId xmlns:p14="http://schemas.microsoft.com/office/powerpoint/2010/main" val="555927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20</a:t>
            </a:fld>
            <a:endParaRPr lang="en-US" dirty="0"/>
          </a:p>
        </p:txBody>
      </p:sp>
    </p:spTree>
    <p:extLst>
      <p:ext uri="{BB962C8B-B14F-4D97-AF65-F5344CB8AC3E}">
        <p14:creationId xmlns:p14="http://schemas.microsoft.com/office/powerpoint/2010/main" val="1351256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sz="1200" dirty="0"/>
          </a:p>
        </p:txBody>
      </p:sp>
      <p:sp>
        <p:nvSpPr>
          <p:cNvPr id="4" name="Slide Number Placeholder 3"/>
          <p:cNvSpPr>
            <a:spLocks noGrp="1"/>
          </p:cNvSpPr>
          <p:nvPr>
            <p:ph type="sldNum" sz="quarter" idx="5"/>
          </p:nvPr>
        </p:nvSpPr>
        <p:spPr/>
        <p:txBody>
          <a:bodyPr/>
          <a:lstStyle/>
          <a:p>
            <a:fld id="{EFE3C110-DB5A-4FDD-A959-481E9E63E32A}" type="slidenum">
              <a:rPr lang="en-US" smtClean="0"/>
              <a:t>21</a:t>
            </a:fld>
            <a:endParaRPr lang="en-US" dirty="0"/>
          </a:p>
        </p:txBody>
      </p:sp>
    </p:spTree>
    <p:extLst>
      <p:ext uri="{BB962C8B-B14F-4D97-AF65-F5344CB8AC3E}">
        <p14:creationId xmlns:p14="http://schemas.microsoft.com/office/powerpoint/2010/main" val="29403452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22</a:t>
            </a:fld>
            <a:endParaRPr lang="en-US" dirty="0"/>
          </a:p>
        </p:txBody>
      </p:sp>
    </p:spTree>
    <p:extLst>
      <p:ext uri="{BB962C8B-B14F-4D97-AF65-F5344CB8AC3E}">
        <p14:creationId xmlns:p14="http://schemas.microsoft.com/office/powerpoint/2010/main" val="17167949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mj-l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23</a:t>
            </a:fld>
            <a:endParaRPr lang="en-US" dirty="0"/>
          </a:p>
        </p:txBody>
      </p:sp>
    </p:spTree>
    <p:extLst>
      <p:ext uri="{BB962C8B-B14F-4D97-AF65-F5344CB8AC3E}">
        <p14:creationId xmlns:p14="http://schemas.microsoft.com/office/powerpoint/2010/main" val="2004290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24</a:t>
            </a:fld>
            <a:endParaRPr lang="en-US" dirty="0"/>
          </a:p>
        </p:txBody>
      </p:sp>
    </p:spTree>
    <p:extLst>
      <p:ext uri="{BB962C8B-B14F-4D97-AF65-F5344CB8AC3E}">
        <p14:creationId xmlns:p14="http://schemas.microsoft.com/office/powerpoint/2010/main" val="1734111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25</a:t>
            </a:fld>
            <a:endParaRPr lang="en-US" dirty="0"/>
          </a:p>
        </p:txBody>
      </p:sp>
    </p:spTree>
    <p:extLst>
      <p:ext uri="{BB962C8B-B14F-4D97-AF65-F5344CB8AC3E}">
        <p14:creationId xmlns:p14="http://schemas.microsoft.com/office/powerpoint/2010/main" val="25944599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26</a:t>
            </a:fld>
            <a:endParaRPr lang="en-US" dirty="0"/>
          </a:p>
        </p:txBody>
      </p:sp>
    </p:spTree>
    <p:extLst>
      <p:ext uri="{BB962C8B-B14F-4D97-AF65-F5344CB8AC3E}">
        <p14:creationId xmlns:p14="http://schemas.microsoft.com/office/powerpoint/2010/main" val="3431741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27</a:t>
            </a:fld>
            <a:endParaRPr lang="en-US" dirty="0"/>
          </a:p>
        </p:txBody>
      </p:sp>
    </p:spTree>
    <p:extLst>
      <p:ext uri="{BB962C8B-B14F-4D97-AF65-F5344CB8AC3E}">
        <p14:creationId xmlns:p14="http://schemas.microsoft.com/office/powerpoint/2010/main" val="38685858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28</a:t>
            </a:fld>
            <a:endParaRPr lang="en-US" dirty="0"/>
          </a:p>
        </p:txBody>
      </p:sp>
    </p:spTree>
    <p:extLst>
      <p:ext uri="{BB962C8B-B14F-4D97-AF65-F5344CB8AC3E}">
        <p14:creationId xmlns:p14="http://schemas.microsoft.com/office/powerpoint/2010/main" val="32313456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29</a:t>
            </a:fld>
            <a:endParaRPr lang="en-US" dirty="0"/>
          </a:p>
        </p:txBody>
      </p:sp>
    </p:spTree>
    <p:extLst>
      <p:ext uri="{BB962C8B-B14F-4D97-AF65-F5344CB8AC3E}">
        <p14:creationId xmlns:p14="http://schemas.microsoft.com/office/powerpoint/2010/main" val="3426507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a:t>
            </a:fld>
            <a:endParaRPr lang="en-US" dirty="0"/>
          </a:p>
        </p:txBody>
      </p:sp>
    </p:spTree>
    <p:extLst>
      <p:ext uri="{BB962C8B-B14F-4D97-AF65-F5344CB8AC3E}">
        <p14:creationId xmlns:p14="http://schemas.microsoft.com/office/powerpoint/2010/main" val="21015143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30</a:t>
            </a:fld>
            <a:endParaRPr lang="en-US" dirty="0"/>
          </a:p>
        </p:txBody>
      </p:sp>
    </p:spTree>
    <p:extLst>
      <p:ext uri="{BB962C8B-B14F-4D97-AF65-F5344CB8AC3E}">
        <p14:creationId xmlns:p14="http://schemas.microsoft.com/office/powerpoint/2010/main" val="2004400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30ED8-B9D2-4DC2-9B88-0C9146125B77}" type="slidenum">
              <a:rPr lang="en-US" smtClean="0"/>
              <a:t>31</a:t>
            </a:fld>
            <a:endParaRPr lang="en-US"/>
          </a:p>
        </p:txBody>
      </p:sp>
    </p:spTree>
    <p:extLst>
      <p:ext uri="{BB962C8B-B14F-4D97-AF65-F5344CB8AC3E}">
        <p14:creationId xmlns:p14="http://schemas.microsoft.com/office/powerpoint/2010/main" val="12818026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800"/>
              </a:spcAft>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32</a:t>
            </a:fld>
            <a:endParaRPr lang="en-US" dirty="0"/>
          </a:p>
        </p:txBody>
      </p:sp>
    </p:spTree>
    <p:extLst>
      <p:ext uri="{BB962C8B-B14F-4D97-AF65-F5344CB8AC3E}">
        <p14:creationId xmlns:p14="http://schemas.microsoft.com/office/powerpoint/2010/main" val="22009169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33</a:t>
            </a:fld>
            <a:endParaRPr lang="en-US" dirty="0"/>
          </a:p>
        </p:txBody>
      </p:sp>
    </p:spTree>
    <p:extLst>
      <p:ext uri="{BB962C8B-B14F-4D97-AF65-F5344CB8AC3E}">
        <p14:creationId xmlns:p14="http://schemas.microsoft.com/office/powerpoint/2010/main" val="18084835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34</a:t>
            </a:fld>
            <a:endParaRPr lang="en-US" dirty="0"/>
          </a:p>
        </p:txBody>
      </p:sp>
    </p:spTree>
    <p:extLst>
      <p:ext uri="{BB962C8B-B14F-4D97-AF65-F5344CB8AC3E}">
        <p14:creationId xmlns:p14="http://schemas.microsoft.com/office/powerpoint/2010/main" val="298109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30ED8-B9D2-4DC2-9B88-0C9146125B77}" type="slidenum">
              <a:rPr lang="en-US" smtClean="0"/>
              <a:t>35</a:t>
            </a:fld>
            <a:endParaRPr lang="en-US"/>
          </a:p>
        </p:txBody>
      </p:sp>
    </p:spTree>
    <p:extLst>
      <p:ext uri="{BB962C8B-B14F-4D97-AF65-F5344CB8AC3E}">
        <p14:creationId xmlns:p14="http://schemas.microsoft.com/office/powerpoint/2010/main" val="37702373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36</a:t>
            </a:fld>
            <a:endParaRPr lang="en-US" dirty="0"/>
          </a:p>
        </p:txBody>
      </p:sp>
    </p:spTree>
    <p:extLst>
      <p:ext uri="{BB962C8B-B14F-4D97-AF65-F5344CB8AC3E}">
        <p14:creationId xmlns:p14="http://schemas.microsoft.com/office/powerpoint/2010/main" val="146990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37</a:t>
            </a:fld>
            <a:endParaRPr lang="en-US" dirty="0"/>
          </a:p>
        </p:txBody>
      </p:sp>
    </p:spTree>
    <p:extLst>
      <p:ext uri="{BB962C8B-B14F-4D97-AF65-F5344CB8AC3E}">
        <p14:creationId xmlns:p14="http://schemas.microsoft.com/office/powerpoint/2010/main" val="34418386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38</a:t>
            </a:fld>
            <a:endParaRPr lang="en-US" dirty="0"/>
          </a:p>
        </p:txBody>
      </p:sp>
    </p:spTree>
    <p:extLst>
      <p:ext uri="{BB962C8B-B14F-4D97-AF65-F5344CB8AC3E}">
        <p14:creationId xmlns:p14="http://schemas.microsoft.com/office/powerpoint/2010/main" val="26179922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39</a:t>
            </a:fld>
            <a:endParaRPr lang="en-US" dirty="0"/>
          </a:p>
        </p:txBody>
      </p:sp>
    </p:spTree>
    <p:extLst>
      <p:ext uri="{BB962C8B-B14F-4D97-AF65-F5344CB8AC3E}">
        <p14:creationId xmlns:p14="http://schemas.microsoft.com/office/powerpoint/2010/main" val="1292892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4</a:t>
            </a:fld>
            <a:endParaRPr lang="en-US" dirty="0"/>
          </a:p>
        </p:txBody>
      </p:sp>
    </p:spTree>
    <p:extLst>
      <p:ext uri="{BB962C8B-B14F-4D97-AF65-F5344CB8AC3E}">
        <p14:creationId xmlns:p14="http://schemas.microsoft.com/office/powerpoint/2010/main" val="25644161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30ED8-B9D2-4DC2-9B88-0C9146125B77}" type="slidenum">
              <a:rPr lang="en-US" smtClean="0"/>
              <a:t>40</a:t>
            </a:fld>
            <a:endParaRPr lang="en-US"/>
          </a:p>
        </p:txBody>
      </p:sp>
    </p:spTree>
    <p:extLst>
      <p:ext uri="{BB962C8B-B14F-4D97-AF65-F5344CB8AC3E}">
        <p14:creationId xmlns:p14="http://schemas.microsoft.com/office/powerpoint/2010/main" val="28772024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41</a:t>
            </a:fld>
            <a:endParaRPr lang="en-US" dirty="0"/>
          </a:p>
        </p:txBody>
      </p:sp>
    </p:spTree>
    <p:extLst>
      <p:ext uri="{BB962C8B-B14F-4D97-AF65-F5344CB8AC3E}">
        <p14:creationId xmlns:p14="http://schemas.microsoft.com/office/powerpoint/2010/main" val="1274664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430ED8-B9D2-4DC2-9B88-0C9146125B77}" type="slidenum">
              <a:rPr lang="en-US" smtClean="0"/>
              <a:t>5</a:t>
            </a:fld>
            <a:endParaRPr lang="en-US"/>
          </a:p>
        </p:txBody>
      </p:sp>
    </p:spTree>
    <p:extLst>
      <p:ext uri="{BB962C8B-B14F-4D97-AF65-F5344CB8AC3E}">
        <p14:creationId xmlns:p14="http://schemas.microsoft.com/office/powerpoint/2010/main" val="1692984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6</a:t>
            </a:fld>
            <a:endParaRPr lang="en-US" dirty="0"/>
          </a:p>
        </p:txBody>
      </p:sp>
    </p:spTree>
    <p:extLst>
      <p:ext uri="{BB962C8B-B14F-4D97-AF65-F5344CB8AC3E}">
        <p14:creationId xmlns:p14="http://schemas.microsoft.com/office/powerpoint/2010/main" val="1539517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7</a:t>
            </a:fld>
            <a:endParaRPr lang="en-US" dirty="0"/>
          </a:p>
        </p:txBody>
      </p:sp>
    </p:spTree>
    <p:extLst>
      <p:ext uri="{BB962C8B-B14F-4D97-AF65-F5344CB8AC3E}">
        <p14:creationId xmlns:p14="http://schemas.microsoft.com/office/powerpoint/2010/main" val="959523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8</a:t>
            </a:fld>
            <a:endParaRPr lang="en-US" dirty="0"/>
          </a:p>
        </p:txBody>
      </p:sp>
    </p:spTree>
    <p:extLst>
      <p:ext uri="{BB962C8B-B14F-4D97-AF65-F5344CB8AC3E}">
        <p14:creationId xmlns:p14="http://schemas.microsoft.com/office/powerpoint/2010/main" val="1603775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9</a:t>
            </a:fld>
            <a:endParaRPr lang="en-US" dirty="0"/>
          </a:p>
        </p:txBody>
      </p:sp>
    </p:spTree>
    <p:extLst>
      <p:ext uri="{BB962C8B-B14F-4D97-AF65-F5344CB8AC3E}">
        <p14:creationId xmlns:p14="http://schemas.microsoft.com/office/powerpoint/2010/main" val="42176818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400" cap="none" spc="0" baseline="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sp>
        <p:nvSpPr>
          <p:cNvPr id="9" name="Rectangle 8">
            <a:extLst>
              <a:ext uri="{FF2B5EF4-FFF2-40B4-BE49-F238E27FC236}">
                <a16:creationId xmlns:a16="http://schemas.microsoft.com/office/drawing/2014/main" id="{64432695-C931-4BA9-80E2-F503651D14A6}"/>
              </a:ext>
            </a:extLst>
          </p:cNvPr>
          <p:cNvSpPr/>
          <p:nvPr userDrawn="1"/>
        </p:nvSpPr>
        <p:spPr>
          <a:xfrm>
            <a:off x="9272051" y="4670246"/>
            <a:ext cx="2921737" cy="1077218"/>
          </a:xfrm>
          <a:prstGeom prst="rect">
            <a:avLst/>
          </a:prstGeom>
        </p:spPr>
        <p:txBody>
          <a:bodyPr wrap="square">
            <a:spAutoFit/>
          </a:bodyPr>
          <a:lstStyle/>
          <a:p>
            <a:pPr algn="ctr"/>
            <a:r>
              <a:rPr lang="en-US" sz="1400" b="1" cap="none" spc="0" dirty="0">
                <a:ln w="0"/>
                <a:solidFill>
                  <a:schemeClr val="tx1"/>
                </a:solidFill>
                <a:effectLst/>
              </a:rPr>
              <a:t>CALIFORNIA DEPARTMENT </a:t>
            </a:r>
          </a:p>
          <a:p>
            <a:pPr algn="ctr"/>
            <a:r>
              <a:rPr lang="en-US" sz="1400" b="1" cap="none" spc="0" dirty="0">
                <a:ln w="0"/>
                <a:solidFill>
                  <a:schemeClr val="tx1"/>
                </a:solidFill>
                <a:effectLst/>
              </a:rPr>
              <a:t>OF </a:t>
            </a:r>
            <a:r>
              <a:rPr lang="en-US" sz="1400" b="1" kern="1200" dirty="0">
                <a:ln w="0"/>
                <a:solidFill>
                  <a:schemeClr val="tx1"/>
                </a:solidFill>
                <a:effectLst/>
                <a:latin typeface="+mn-lt"/>
                <a:ea typeface="+mn-ea"/>
                <a:cs typeface="+mn-cs"/>
              </a:rPr>
              <a:t>EDUCATION</a:t>
            </a:r>
          </a:p>
          <a:p>
            <a:pPr algn="ctr"/>
            <a:r>
              <a:rPr lang="en-US" sz="1200" b="0" cap="none" spc="0" dirty="0">
                <a:ln w="0"/>
                <a:solidFill>
                  <a:schemeClr val="tx1"/>
                </a:solidFill>
                <a:effectLst/>
              </a:rPr>
              <a:t>Tony Thurmond,</a:t>
            </a:r>
          </a:p>
          <a:p>
            <a:pPr algn="ctr"/>
            <a:r>
              <a:rPr lang="en-US" sz="1200" b="0" cap="none" spc="0" dirty="0">
                <a:ln w="0"/>
                <a:solidFill>
                  <a:schemeClr val="tx1"/>
                </a:solidFill>
                <a:effectLst/>
              </a:rPr>
              <a:t>State Superintendent of </a:t>
            </a:r>
          </a:p>
          <a:p>
            <a:pPr algn="ctr"/>
            <a:r>
              <a:rPr lang="en-US" sz="1200" b="0" cap="none" spc="0" dirty="0">
                <a:ln w="0"/>
                <a:solidFill>
                  <a:schemeClr val="tx1"/>
                </a:solidFill>
                <a:effectLst/>
              </a:rPr>
              <a:t>Public Instruction</a:t>
            </a:r>
          </a:p>
        </p:txBody>
      </p:sp>
      <p:pic>
        <p:nvPicPr>
          <p:cNvPr id="10" name="Picture 9" descr="The seal for the California Department of Education">
            <a:extLst>
              <a:ext uri="{FF2B5EF4-FFF2-40B4-BE49-F238E27FC236}">
                <a16:creationId xmlns:a16="http://schemas.microsoft.com/office/drawing/2014/main" id="{8B8756B1-A8E2-4690-AA34-C83A39338D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3433" y="3614741"/>
            <a:ext cx="938971" cy="93897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8"/>
            <a:ext cx="2947482" cy="3685230"/>
          </a:xfrm>
        </p:spPr>
        <p:txBody>
          <a:bodyPr>
            <a:normAutofit/>
          </a:bodyPr>
          <a:lstStyle>
            <a:lvl1pPr>
              <a:defRPr sz="4000">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Tx/>
              <a:defRPr sz="32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7" name="Picture 6" descr="The seal for the California Department of Education">
            <a:extLst>
              <a:ext uri="{FF2B5EF4-FFF2-40B4-BE49-F238E27FC236}">
                <a16:creationId xmlns:a16="http://schemas.microsoft.com/office/drawing/2014/main" id="{5521EEA7-26FF-4480-B19B-DB7FCD39B5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400" cap="none" spc="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0" name="Picture 9" descr="The seal for the California Department of Education">
            <a:extLst>
              <a:ext uri="{FF2B5EF4-FFF2-40B4-BE49-F238E27FC236}">
                <a16:creationId xmlns:a16="http://schemas.microsoft.com/office/drawing/2014/main" id="{BB394B14-9B0D-458F-BD88-FFC9539219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8"/>
            <a:ext cx="2947482" cy="3638700"/>
          </a:xfrm>
        </p:spPr>
        <p:txBody>
          <a:bodyPr>
            <a:normAutofit/>
          </a:bodyPr>
          <a:lstStyle>
            <a:lvl1pPr>
              <a:defRPr sz="4000">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buClrTx/>
              <a:defRPr sz="32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buClrTx/>
              <a:defRPr sz="32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11/14/2022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3" name="Picture 12" descr="The seal for the California Department of Education">
            <a:extLst>
              <a:ext uri="{FF2B5EF4-FFF2-40B4-BE49-F238E27FC236}">
                <a16:creationId xmlns:a16="http://schemas.microsoft.com/office/drawing/2014/main" id="{FD655CAA-9893-4274-B489-22F8D4A82B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252919" y="1123838"/>
            <a:ext cx="2947482" cy="3638700"/>
          </a:xfrm>
        </p:spPr>
        <p:txBody>
          <a:bodyPr>
            <a:normAutofit/>
          </a:bodyPr>
          <a:lstStyle>
            <a:lvl1pPr>
              <a:defRPr sz="400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Autofit/>
          </a:bodyPr>
          <a:lstStyle>
            <a:lvl1pPr marL="0" indent="0">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3867912" y="1930936"/>
            <a:ext cx="3474720" cy="4023360"/>
          </a:xfrm>
        </p:spPr>
        <p:txBody>
          <a:bodyPr/>
          <a:lstStyle>
            <a:lvl1pPr>
              <a:buClrTx/>
              <a:defRPr sz="28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7818463" y="1930936"/>
            <a:ext cx="3474720" cy="4023360"/>
          </a:xfrm>
        </p:spPr>
        <p:txBody>
          <a:bodyPr/>
          <a:lstStyle>
            <a:lvl1pPr>
              <a:buClrTx/>
              <a:defRPr sz="28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11/14/2022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5" name="Picture 14" descr="The seal for the California Department of Education">
            <a:extLst>
              <a:ext uri="{FF2B5EF4-FFF2-40B4-BE49-F238E27FC236}">
                <a16:creationId xmlns:a16="http://schemas.microsoft.com/office/drawing/2014/main" id="{A2A31542-7164-4216-85EB-1A22B6D069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252919" y="1123838"/>
            <a:ext cx="2947482" cy="3638700"/>
          </a:xfrm>
        </p:spPr>
        <p:txBody>
          <a:bodyPr>
            <a:normAutofit/>
          </a:bodyPr>
          <a:lstStyle>
            <a:lvl1pPr>
              <a:defRPr sz="4000">
                <a:solidFill>
                  <a:schemeClr val="tx1"/>
                </a:solidFill>
              </a:defRPr>
            </a:lvl1p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11/14/2022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1" name="Picture 10" descr="The seal for the California Department of Education">
            <a:extLst>
              <a:ext uri="{FF2B5EF4-FFF2-40B4-BE49-F238E27FC236}">
                <a16:creationId xmlns:a16="http://schemas.microsoft.com/office/drawing/2014/main" id="{5D601437-4AF7-4FF0-862A-AE19A4CB1A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2999"/>
            <a:ext cx="2834640" cy="2198512"/>
          </a:xfrm>
        </p:spPr>
        <p:txBody>
          <a:bodyPr anchor="b">
            <a:normAutofit/>
          </a:bodyPr>
          <a:lstStyle>
            <a:lvl1pPr>
              <a:defRPr sz="4000" b="0"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buClrTx/>
              <a:defRPr sz="3200">
                <a:solidFill>
                  <a:schemeClr val="tx1"/>
                </a:solidFill>
              </a:defRPr>
            </a:lvl1pPr>
            <a:lvl2pPr>
              <a:buClrTx/>
              <a:defRPr sz="2800">
                <a:solidFill>
                  <a:schemeClr val="tx1"/>
                </a:solidFill>
              </a:defRPr>
            </a:lvl2pPr>
            <a:lvl3pPr>
              <a:buClrTx/>
              <a:defRPr sz="2400">
                <a:solidFill>
                  <a:schemeClr val="tx1"/>
                </a:solidFill>
              </a:defRPr>
            </a:lvl3pPr>
            <a:lvl4pPr>
              <a:buClrTx/>
              <a:defRPr sz="2400">
                <a:solidFill>
                  <a:schemeClr val="tx1"/>
                </a:solidFill>
              </a:defRPr>
            </a:lvl4pPr>
            <a:lvl5pPr>
              <a:buClrTx/>
              <a:defRPr sz="2400">
                <a:solidFill>
                  <a:schemeClr val="tx1"/>
                </a:solidFill>
              </a:defRPr>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29000"/>
            <a:ext cx="2834640" cy="1333537"/>
          </a:xfrm>
        </p:spPr>
        <p:txBody>
          <a:bodyPr anchor="t">
            <a:normAutofit/>
          </a:bodyPr>
          <a:lstStyle>
            <a:lvl1pPr marL="0" indent="0">
              <a:lnSpc>
                <a:spcPct val="100000"/>
              </a:lnSpc>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3" name="Picture 12" descr="The seal for the California Department of Education">
            <a:extLst>
              <a:ext uri="{FF2B5EF4-FFF2-40B4-BE49-F238E27FC236}">
                <a16:creationId xmlns:a16="http://schemas.microsoft.com/office/drawing/2014/main" id="{ACE1CAAB-2746-4EFE-9DE2-73C539BB30E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198511"/>
          </a:xfrm>
        </p:spPr>
        <p:txBody>
          <a:bodyPr anchor="b">
            <a:normAutofit/>
          </a:bodyPr>
          <a:lstStyle>
            <a:lvl1pPr>
              <a:defRPr sz="4000" b="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29002"/>
            <a:ext cx="2834640" cy="1334909"/>
          </a:xfrm>
        </p:spPr>
        <p:txBody>
          <a:bodyPr anchor="t">
            <a:normAutofit/>
          </a:bodyPr>
          <a:lstStyle>
            <a:lvl1pPr marL="0" indent="0">
              <a:lnSpc>
                <a:spcPct val="100000"/>
              </a:lnSpc>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11/14/2022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lvl1pPr>
              <a:defRPr>
                <a:solidFill>
                  <a:schemeClr val="tx1">
                    <a:lumMod val="50000"/>
                    <a:lumOff val="50000"/>
                  </a:schemeClr>
                </a:solidFill>
              </a:defRPr>
            </a:lvl1pPr>
          </a:lstStyle>
          <a:p>
            <a:fld id="{4FAB73BC-B049-4115-A692-8D63A059BFB8}" type="slidenum">
              <a:rPr lang="en-US" smtClean="0"/>
              <a:pPr/>
              <a:t>‹#›</a:t>
            </a:fld>
            <a:endParaRPr lang="en-US" dirty="0"/>
          </a:p>
        </p:txBody>
      </p:sp>
      <p:pic>
        <p:nvPicPr>
          <p:cNvPr id="13" name="Picture 12" descr="The seal for the California Department of Education">
            <a:extLst>
              <a:ext uri="{FF2B5EF4-FFF2-40B4-BE49-F238E27FC236}">
                <a16:creationId xmlns:a16="http://schemas.microsoft.com/office/drawing/2014/main" id="{DD9CD1BF-460C-44B5-90EB-3576C9E2810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19" y="5177400"/>
            <a:ext cx="810617" cy="81061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11/14/2022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CCSPP@cde.ca.gov"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CCSPP@cde.ca.gov"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e.ca.gov/ci/gs/hs/ccspp.asp"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mailto:CCSPP@cde.ca.gov" TargetMode="External"/><Relationship Id="rId4" Type="http://schemas.openxmlformats.org/officeDocument/2006/relationships/hyperlink" Target="https://www.cde.ca.gov/fg/fo/r17/ccspppg22rfa.asp"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9EE914-1F84-408E-B62C-6A27B464EB68}"/>
              </a:ext>
            </a:extLst>
          </p:cNvPr>
          <p:cNvSpPr>
            <a:spLocks noGrp="1"/>
          </p:cNvSpPr>
          <p:nvPr>
            <p:ph type="ctrTitle"/>
          </p:nvPr>
        </p:nvSpPr>
        <p:spPr>
          <a:xfrm>
            <a:off x="1100015" y="758121"/>
            <a:ext cx="7315200" cy="3255264"/>
          </a:xfrm>
        </p:spPr>
        <p:txBody>
          <a:bodyPr>
            <a:normAutofit fontScale="90000"/>
          </a:bodyPr>
          <a:lstStyle/>
          <a:p>
            <a:pPr algn="ctr"/>
            <a:r>
              <a:rPr lang="en-US" sz="4800" b="1" dirty="0"/>
              <a:t>California Community Schools Partnership Program: </a:t>
            </a:r>
            <a:br>
              <a:rPr lang="en-US" sz="4800" b="1" dirty="0"/>
            </a:br>
            <a:r>
              <a:rPr lang="en-US" sz="4800" b="1" dirty="0"/>
              <a:t>2022-23 Planning Grant</a:t>
            </a:r>
            <a:br>
              <a:rPr lang="en-US" sz="4800" b="1" dirty="0"/>
            </a:br>
            <a:br>
              <a:rPr lang="en-US" sz="4800" b="1" dirty="0"/>
            </a:br>
            <a:r>
              <a:rPr lang="en-US" sz="4800" b="1" dirty="0"/>
              <a:t>Application Webinar</a:t>
            </a:r>
            <a:endParaRPr lang="en-US" sz="4800" dirty="0"/>
          </a:p>
        </p:txBody>
      </p:sp>
      <p:sp>
        <p:nvSpPr>
          <p:cNvPr id="5" name="Subtitle 4">
            <a:extLst>
              <a:ext uri="{FF2B5EF4-FFF2-40B4-BE49-F238E27FC236}">
                <a16:creationId xmlns:a16="http://schemas.microsoft.com/office/drawing/2014/main" id="{C9AD4619-E56C-47CB-9345-B432A533FD94}"/>
              </a:ext>
            </a:extLst>
          </p:cNvPr>
          <p:cNvSpPr>
            <a:spLocks noGrp="1"/>
          </p:cNvSpPr>
          <p:nvPr>
            <p:ph type="subTitle" idx="1"/>
          </p:nvPr>
        </p:nvSpPr>
        <p:spPr>
          <a:xfrm>
            <a:off x="1100015" y="4337737"/>
            <a:ext cx="7315200" cy="914400"/>
          </a:xfrm>
        </p:spPr>
        <p:txBody>
          <a:bodyPr>
            <a:normAutofit fontScale="25000" lnSpcReduction="20000"/>
          </a:bodyPr>
          <a:lstStyle/>
          <a:p>
            <a:pPr algn="ctr">
              <a:lnSpc>
                <a:spcPct val="120000"/>
              </a:lnSpc>
              <a:spcBef>
                <a:spcPts val="600"/>
              </a:spcBef>
              <a:spcAft>
                <a:spcPts val="600"/>
              </a:spcAft>
            </a:pPr>
            <a:r>
              <a:rPr lang="en-US" sz="9600" dirty="0"/>
              <a:t>November 7, 2022 at 11:00 a.m.</a:t>
            </a:r>
          </a:p>
          <a:p>
            <a:pPr algn="ctr">
              <a:lnSpc>
                <a:spcPct val="120000"/>
              </a:lnSpc>
              <a:spcBef>
                <a:spcPts val="600"/>
              </a:spcBef>
              <a:spcAft>
                <a:spcPts val="600"/>
              </a:spcAft>
            </a:pPr>
            <a:r>
              <a:rPr lang="en-US" sz="9600" dirty="0"/>
              <a:t>and </a:t>
            </a:r>
          </a:p>
          <a:p>
            <a:pPr algn="ctr">
              <a:lnSpc>
                <a:spcPct val="120000"/>
              </a:lnSpc>
              <a:spcBef>
                <a:spcPts val="600"/>
              </a:spcBef>
              <a:spcAft>
                <a:spcPts val="600"/>
              </a:spcAft>
            </a:pPr>
            <a:r>
              <a:rPr lang="en-US" sz="9600" dirty="0"/>
              <a:t>November 9, 2022 at 3:00 p.m.</a:t>
            </a:r>
          </a:p>
          <a:p>
            <a:endParaRPr lang="en-US" dirty="0"/>
          </a:p>
        </p:txBody>
      </p:sp>
    </p:spTree>
    <p:extLst>
      <p:ext uri="{BB962C8B-B14F-4D97-AF65-F5344CB8AC3E}">
        <p14:creationId xmlns:p14="http://schemas.microsoft.com/office/powerpoint/2010/main" val="2200529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(3)</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20000"/>
              </a:lnSpc>
              <a:spcBef>
                <a:spcPts val="0"/>
              </a:spcBef>
              <a:spcAft>
                <a:spcPts val="0"/>
              </a:spcAft>
              <a:buNone/>
            </a:pPr>
            <a:r>
              <a:rPr lang="en-US" sz="2400" dirty="0">
                <a:solidFill>
                  <a:prstClr val="black"/>
                </a:solidFill>
                <a:ea typeface="Times New Roman" panose="02020603050405020304" pitchFamily="18" charset="0"/>
              </a:rPr>
              <a:t>Two of the three grant opportunities are open for application this year:</a:t>
            </a:r>
          </a:p>
          <a:p>
            <a:pPr marL="0" indent="0">
              <a:lnSpc>
                <a:spcPct val="120000"/>
              </a:lnSpc>
              <a:spcBef>
                <a:spcPts val="0"/>
              </a:spcBef>
              <a:spcAft>
                <a:spcPts val="0"/>
              </a:spcAft>
              <a:buNone/>
            </a:pPr>
            <a:endParaRPr lang="en-US" sz="2400" dirty="0">
              <a:solidFill>
                <a:prstClr val="black"/>
              </a:solidFill>
              <a:ea typeface="Times New Roman" panose="02020603050405020304" pitchFamily="18" charset="0"/>
            </a:endParaRPr>
          </a:p>
          <a:p>
            <a:pPr marL="463550" lvl="1" indent="-457200">
              <a:lnSpc>
                <a:spcPct val="120000"/>
              </a:lnSpc>
              <a:spcBef>
                <a:spcPts val="0"/>
              </a:spcBef>
              <a:spcAft>
                <a:spcPts val="0"/>
              </a:spcAft>
              <a:buNone/>
            </a:pPr>
            <a:r>
              <a:rPr lang="en-US" sz="2400" b="1" dirty="0">
                <a:ea typeface="Times New Roman" panose="02020603050405020304" pitchFamily="18" charset="0"/>
                <a:cs typeface="Times New Roman" panose="02020603050405020304" pitchFamily="18" charset="0"/>
              </a:rPr>
              <a:t>1.	Planning Grants</a:t>
            </a:r>
            <a:r>
              <a:rPr lang="en-US" sz="2400" dirty="0">
                <a:ea typeface="Times New Roman" panose="02020603050405020304" pitchFamily="18" charset="0"/>
                <a:cs typeface="Times New Roman" panose="02020603050405020304" pitchFamily="18" charset="0"/>
              </a:rPr>
              <a:t> </a:t>
            </a:r>
          </a:p>
          <a:p>
            <a:pPr marL="1316038" lvl="2" indent="-355600">
              <a:lnSpc>
                <a:spcPct val="120000"/>
              </a:lnSpc>
              <a:spcBef>
                <a:spcPts val="0"/>
              </a:spcBef>
              <a:buFont typeface="Arial" panose="020B0604020202020204" pitchFamily="34" charset="0"/>
              <a:buChar char="•"/>
            </a:pPr>
            <a:r>
              <a:rPr lang="en-US" dirty="0">
                <a:solidFill>
                  <a:prstClr val="black"/>
                </a:solidFill>
                <a:ea typeface="Times New Roman" panose="02020603050405020304" pitchFamily="18" charset="0"/>
                <a:cs typeface="Times New Roman" panose="02020603050405020304" pitchFamily="18" charset="0"/>
              </a:rPr>
              <a:t>Final round, $249,016,278 available</a:t>
            </a:r>
          </a:p>
          <a:p>
            <a:pPr marL="1316038" lvl="2" indent="-355600">
              <a:lnSpc>
                <a:spcPct val="120000"/>
              </a:lnSpc>
              <a:spcBef>
                <a:spcPts val="0"/>
              </a:spcBef>
              <a:buFont typeface="Arial" panose="020B0604020202020204" pitchFamily="34" charset="0"/>
              <a:buChar char="•"/>
            </a:pPr>
            <a:r>
              <a:rPr lang="en-US" dirty="0">
                <a:solidFill>
                  <a:prstClr val="black"/>
                </a:solidFill>
                <a:ea typeface="Times New Roman" panose="02020603050405020304" pitchFamily="18" charset="0"/>
                <a:cs typeface="Times New Roman" panose="02020603050405020304" pitchFamily="18" charset="0"/>
              </a:rPr>
              <a:t>Up to $200,000 per Qualifying Entity (LEA)</a:t>
            </a:r>
          </a:p>
          <a:p>
            <a:pPr marL="1316038" lvl="2" indent="-355600">
              <a:lnSpc>
                <a:spcPct val="120000"/>
              </a:lnSpc>
              <a:spcBef>
                <a:spcPts val="0"/>
              </a:spcBef>
              <a:buFont typeface="Arial" panose="020B0604020202020204" pitchFamily="34" charset="0"/>
              <a:buChar char="•"/>
            </a:pPr>
            <a:r>
              <a:rPr lang="en-US" dirty="0">
                <a:solidFill>
                  <a:prstClr val="black"/>
                </a:solidFill>
                <a:ea typeface="Times New Roman" panose="02020603050405020304" pitchFamily="18" charset="0"/>
                <a:cs typeface="Times New Roman" panose="02020603050405020304" pitchFamily="18" charset="0"/>
              </a:rPr>
              <a:t>Up to two years (2023–24 and 2024–25 program years)</a:t>
            </a:r>
          </a:p>
          <a:p>
            <a:pPr marL="1316038" lvl="2" indent="-355600">
              <a:lnSpc>
                <a:spcPct val="120000"/>
              </a:lnSpc>
              <a:spcBef>
                <a:spcPts val="0"/>
              </a:spcBef>
              <a:buFont typeface="Arial" panose="020B0604020202020204" pitchFamily="34" charset="0"/>
              <a:buChar char="•"/>
            </a:pPr>
            <a:r>
              <a:rPr lang="en-US" dirty="0">
                <a:solidFill>
                  <a:prstClr val="black"/>
                </a:solidFill>
                <a:ea typeface="Times New Roman" panose="02020603050405020304" pitchFamily="18" charset="0"/>
                <a:cs typeface="Times New Roman" panose="02020603050405020304" pitchFamily="18" charset="0"/>
              </a:rPr>
              <a:t>For LEAs with no existing community schools</a:t>
            </a:r>
          </a:p>
          <a:p>
            <a:pPr lvl="2">
              <a:lnSpc>
                <a:spcPct val="120000"/>
              </a:lnSpc>
              <a:spcBef>
                <a:spcPts val="0"/>
              </a:spcBef>
              <a:buFont typeface="Courier New" panose="02070309020205020404" pitchFamily="49" charset="0"/>
              <a:buChar char="o"/>
            </a:pPr>
            <a:endParaRPr lang="en-US"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861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(4)</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20000"/>
              </a:lnSpc>
              <a:spcBef>
                <a:spcPts val="0"/>
              </a:spcBef>
              <a:spcAft>
                <a:spcPts val="0"/>
              </a:spcAft>
              <a:buNone/>
            </a:pPr>
            <a:r>
              <a:rPr lang="en-US" sz="2400" dirty="0">
                <a:solidFill>
                  <a:prstClr val="black"/>
                </a:solidFill>
                <a:ea typeface="Times New Roman" panose="02020603050405020304" pitchFamily="18" charset="0"/>
              </a:rPr>
              <a:t>Two of the three grant opportunities are open for application this year </a:t>
            </a:r>
          </a:p>
          <a:p>
            <a:pPr marL="0" indent="0">
              <a:lnSpc>
                <a:spcPct val="120000"/>
              </a:lnSpc>
              <a:spcBef>
                <a:spcPts val="0"/>
              </a:spcBef>
              <a:spcAft>
                <a:spcPts val="0"/>
              </a:spcAft>
              <a:buNone/>
            </a:pPr>
            <a:endParaRPr lang="en-US" sz="2400" dirty="0">
              <a:solidFill>
                <a:prstClr val="black"/>
              </a:solidFill>
              <a:ea typeface="Times New Roman" panose="02020603050405020304" pitchFamily="18" charset="0"/>
            </a:endParaRPr>
          </a:p>
          <a:p>
            <a:pPr marL="0" indent="0">
              <a:lnSpc>
                <a:spcPct val="120000"/>
              </a:lnSpc>
              <a:spcBef>
                <a:spcPts val="0"/>
              </a:spcBef>
              <a:spcAft>
                <a:spcPts val="0"/>
              </a:spcAft>
              <a:buNone/>
            </a:pPr>
            <a:r>
              <a:rPr lang="en-US" sz="2400" b="1" dirty="0">
                <a:ea typeface="Times New Roman" panose="02020603050405020304" pitchFamily="18" charset="0"/>
                <a:cs typeface="Times New Roman" panose="02020603050405020304" pitchFamily="18" charset="0"/>
              </a:rPr>
              <a:t>2.	Implementation Grants</a:t>
            </a:r>
            <a:r>
              <a:rPr lang="en-US" sz="2400" dirty="0">
                <a:ea typeface="Times New Roman" panose="02020603050405020304" pitchFamily="18" charset="0"/>
                <a:cs typeface="Times New Roman" panose="02020603050405020304" pitchFamily="18" charset="0"/>
              </a:rPr>
              <a:t> </a:t>
            </a:r>
          </a:p>
          <a:p>
            <a:pPr marL="1074420" lvl="2" indent="-342900">
              <a:lnSpc>
                <a:spcPct val="120000"/>
              </a:lnSpc>
              <a:spcBef>
                <a:spcPts val="0"/>
              </a:spcBef>
              <a:spcAft>
                <a:spcPts val="0"/>
              </a:spcAft>
              <a:buFont typeface="Arial" panose="020B0604020202020204" pitchFamily="34" charset="0"/>
              <a:buChar char="•"/>
            </a:pPr>
            <a:r>
              <a:rPr lang="en-US" dirty="0">
                <a:ea typeface="Times New Roman" panose="02020603050405020304" pitchFamily="18" charset="0"/>
                <a:cs typeface="Times New Roman" panose="02020603050405020304" pitchFamily="18" charset="0"/>
              </a:rPr>
              <a:t>Multiple rounds, 2022–23 is Cohort 2</a:t>
            </a:r>
          </a:p>
          <a:p>
            <a:pPr marL="1074420" lvl="2" indent="-342900">
              <a:lnSpc>
                <a:spcPct val="120000"/>
              </a:lnSpc>
              <a:spcBef>
                <a:spcPts val="0"/>
              </a:spcBef>
              <a:spcAft>
                <a:spcPts val="0"/>
              </a:spcAft>
              <a:buFont typeface="Arial" panose="020B0604020202020204" pitchFamily="34" charset="0"/>
              <a:buChar char="•"/>
            </a:pPr>
            <a:r>
              <a:rPr lang="en-US" dirty="0">
                <a:ea typeface="Times New Roman" panose="02020603050405020304" pitchFamily="18" charset="0"/>
                <a:cs typeface="Times New Roman" panose="02020603050405020304" pitchFamily="18" charset="0"/>
              </a:rPr>
              <a:t>2022–23 through 2028–29 program years</a:t>
            </a:r>
          </a:p>
          <a:p>
            <a:pPr marL="1074420" lvl="2" indent="-342900">
              <a:lnSpc>
                <a:spcPct val="120000"/>
              </a:lnSpc>
              <a:spcBef>
                <a:spcPts val="0"/>
              </a:spcBef>
              <a:spcAft>
                <a:spcPts val="0"/>
              </a:spcAft>
              <a:buFont typeface="Arial" panose="020B0604020202020204" pitchFamily="34" charset="0"/>
              <a:buChar char="•"/>
            </a:pPr>
            <a:r>
              <a:rPr lang="en-US" dirty="0">
                <a:solidFill>
                  <a:prstClr val="black"/>
                </a:solidFill>
                <a:ea typeface="Times New Roman" panose="02020603050405020304" pitchFamily="18" charset="0"/>
                <a:cs typeface="Times New Roman" panose="02020603050405020304" pitchFamily="18" charset="0"/>
              </a:rPr>
              <a:t>Annual grants up to $500,000 per school site </a:t>
            </a:r>
          </a:p>
          <a:p>
            <a:pPr marL="1074420" lvl="2" indent="-342900">
              <a:lnSpc>
                <a:spcPct val="120000"/>
              </a:lnSpc>
              <a:spcBef>
                <a:spcPts val="0"/>
              </a:spcBef>
              <a:buFont typeface="Arial" panose="020B0604020202020204" pitchFamily="34" charset="0"/>
              <a:buChar char="•"/>
            </a:pPr>
            <a:r>
              <a:rPr lang="en-US" dirty="0">
                <a:solidFill>
                  <a:prstClr val="black"/>
                </a:solidFill>
                <a:ea typeface="Times New Roman" panose="02020603050405020304" pitchFamily="18" charset="0"/>
                <a:cs typeface="Times New Roman" panose="02020603050405020304" pitchFamily="18" charset="0"/>
              </a:rPr>
              <a:t>For new, expanding or continuing community schools</a:t>
            </a:r>
          </a:p>
        </p:txBody>
      </p:sp>
    </p:spTree>
    <p:extLst>
      <p:ext uri="{BB962C8B-B14F-4D97-AF65-F5344CB8AC3E}">
        <p14:creationId xmlns:p14="http://schemas.microsoft.com/office/powerpoint/2010/main" val="1025309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C462-60BA-4CB3-8BDA-0D812DBF25DB}"/>
              </a:ext>
            </a:extLst>
          </p:cNvPr>
          <p:cNvSpPr>
            <a:spLocks noGrp="1"/>
          </p:cNvSpPr>
          <p:nvPr>
            <p:ph type="title"/>
          </p:nvPr>
        </p:nvSpPr>
        <p:spPr/>
        <p:txBody>
          <a:bodyPr/>
          <a:lstStyle/>
          <a:p>
            <a:r>
              <a:rPr lang="en-US" b="1" dirty="0"/>
              <a:t>Community School Defined </a:t>
            </a:r>
            <a:r>
              <a:rPr lang="en-US" sz="2400" b="1" dirty="0"/>
              <a:t>(1)</a:t>
            </a:r>
            <a:endParaRPr lang="en-US" b="1" dirty="0"/>
          </a:p>
        </p:txBody>
      </p:sp>
      <p:sp>
        <p:nvSpPr>
          <p:cNvPr id="3" name="Content Placeholder 2">
            <a:extLst>
              <a:ext uri="{FF2B5EF4-FFF2-40B4-BE49-F238E27FC236}">
                <a16:creationId xmlns:a16="http://schemas.microsoft.com/office/drawing/2014/main" id="{2897295E-E09F-4120-865B-68BCEED6ACD6}"/>
              </a:ext>
            </a:extLst>
          </p:cNvPr>
          <p:cNvSpPr>
            <a:spLocks noGrp="1"/>
          </p:cNvSpPr>
          <p:nvPr>
            <p:ph idx="1"/>
          </p:nvPr>
        </p:nvSpPr>
        <p:spPr/>
        <p:txBody>
          <a:bodyPr/>
          <a:lstStyle/>
          <a:p>
            <a:pPr marL="0" lvl="0" indent="0">
              <a:buNone/>
            </a:pPr>
            <a:r>
              <a:rPr lang="en-US" sz="2800" dirty="0"/>
              <a:t>A “Community school” means a public school serving preschool, kindergarten, or any of grades 1 to 12, inclusive, and includes the following:</a:t>
            </a:r>
          </a:p>
          <a:p>
            <a:pPr lvl="1">
              <a:buFont typeface="Arial" panose="020B0604020202020204" pitchFamily="34" charset="0"/>
              <a:buChar char="•"/>
            </a:pPr>
            <a:r>
              <a:rPr lang="en-US" b="1" dirty="0"/>
              <a:t>Integrated support services</a:t>
            </a:r>
            <a:r>
              <a:rPr lang="en-US" dirty="0"/>
              <a:t>, including the coordination of health, mental health, and social services that ensure coordination and support with county and local educational agency resources, and early screening and intervention for learning and other needs.</a:t>
            </a:r>
          </a:p>
        </p:txBody>
      </p:sp>
    </p:spTree>
    <p:extLst>
      <p:ext uri="{BB962C8B-B14F-4D97-AF65-F5344CB8AC3E}">
        <p14:creationId xmlns:p14="http://schemas.microsoft.com/office/powerpoint/2010/main" val="4251085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C462-60BA-4CB3-8BDA-0D812DBF25DB}"/>
              </a:ext>
            </a:extLst>
          </p:cNvPr>
          <p:cNvSpPr>
            <a:spLocks noGrp="1"/>
          </p:cNvSpPr>
          <p:nvPr>
            <p:ph type="title"/>
          </p:nvPr>
        </p:nvSpPr>
        <p:spPr/>
        <p:txBody>
          <a:bodyPr/>
          <a:lstStyle/>
          <a:p>
            <a:r>
              <a:rPr lang="en-US" b="1" dirty="0"/>
              <a:t>Community School Defined </a:t>
            </a:r>
            <a:r>
              <a:rPr lang="en-US" sz="2400" b="1" dirty="0"/>
              <a:t>(2)</a:t>
            </a:r>
            <a:endParaRPr lang="en-US" b="1" dirty="0"/>
          </a:p>
        </p:txBody>
      </p:sp>
      <p:sp>
        <p:nvSpPr>
          <p:cNvPr id="3" name="Content Placeholder 2">
            <a:extLst>
              <a:ext uri="{FF2B5EF4-FFF2-40B4-BE49-F238E27FC236}">
                <a16:creationId xmlns:a16="http://schemas.microsoft.com/office/drawing/2014/main" id="{2897295E-E09F-4120-865B-68BCEED6ACD6}"/>
              </a:ext>
            </a:extLst>
          </p:cNvPr>
          <p:cNvSpPr>
            <a:spLocks noGrp="1"/>
          </p:cNvSpPr>
          <p:nvPr>
            <p:ph idx="1"/>
          </p:nvPr>
        </p:nvSpPr>
        <p:spPr/>
        <p:txBody>
          <a:bodyPr/>
          <a:lstStyle/>
          <a:p>
            <a:pPr lvl="1">
              <a:buFont typeface="Arial" panose="020B0604020202020204" pitchFamily="34" charset="0"/>
              <a:buChar char="•"/>
            </a:pPr>
            <a:r>
              <a:rPr lang="en-US" b="1" dirty="0"/>
              <a:t>Family and community engagement</a:t>
            </a:r>
            <a:r>
              <a:rPr lang="en-US" dirty="0"/>
              <a:t>, which may include home visits, home-school collaboration, community partnerships, and school climate surveys.</a:t>
            </a:r>
          </a:p>
          <a:p>
            <a:pPr lvl="1">
              <a:buFont typeface="Arial" panose="020B0604020202020204" pitchFamily="34" charset="0"/>
              <a:buChar char="•"/>
            </a:pPr>
            <a:r>
              <a:rPr lang="en-US" b="1" dirty="0"/>
              <a:t>Collaborative leadership and practices for educators</a:t>
            </a:r>
            <a:r>
              <a:rPr lang="en-US" dirty="0"/>
              <a:t>, including professional development to support mental and behavioral health, trauma-informed care, social-emotional learning, restorative justice, and other key areas.</a:t>
            </a:r>
          </a:p>
        </p:txBody>
      </p:sp>
    </p:spTree>
    <p:extLst>
      <p:ext uri="{BB962C8B-B14F-4D97-AF65-F5344CB8AC3E}">
        <p14:creationId xmlns:p14="http://schemas.microsoft.com/office/powerpoint/2010/main" val="2723149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C462-60BA-4CB3-8BDA-0D812DBF25DB}"/>
              </a:ext>
            </a:extLst>
          </p:cNvPr>
          <p:cNvSpPr>
            <a:spLocks noGrp="1"/>
          </p:cNvSpPr>
          <p:nvPr>
            <p:ph type="title"/>
          </p:nvPr>
        </p:nvSpPr>
        <p:spPr/>
        <p:txBody>
          <a:bodyPr/>
          <a:lstStyle/>
          <a:p>
            <a:r>
              <a:rPr lang="en-US" b="1" dirty="0"/>
              <a:t>Community School Defined </a:t>
            </a:r>
            <a:r>
              <a:rPr lang="en-US" sz="2400" b="1" dirty="0"/>
              <a:t>(3)</a:t>
            </a:r>
            <a:endParaRPr lang="en-US" b="1" dirty="0"/>
          </a:p>
        </p:txBody>
      </p:sp>
      <p:sp>
        <p:nvSpPr>
          <p:cNvPr id="3" name="Content Placeholder 2">
            <a:extLst>
              <a:ext uri="{FF2B5EF4-FFF2-40B4-BE49-F238E27FC236}">
                <a16:creationId xmlns:a16="http://schemas.microsoft.com/office/drawing/2014/main" id="{2897295E-E09F-4120-865B-68BCEED6ACD6}"/>
              </a:ext>
            </a:extLst>
          </p:cNvPr>
          <p:cNvSpPr>
            <a:spLocks noGrp="1"/>
          </p:cNvSpPr>
          <p:nvPr>
            <p:ph idx="1"/>
          </p:nvPr>
        </p:nvSpPr>
        <p:spPr/>
        <p:txBody>
          <a:bodyPr/>
          <a:lstStyle/>
          <a:p>
            <a:pPr lvl="1">
              <a:buFont typeface="Arial" panose="020B0604020202020204" pitchFamily="34" charset="0"/>
              <a:buChar char="•"/>
            </a:pPr>
            <a:r>
              <a:rPr lang="en-US" b="1" dirty="0"/>
              <a:t>Extended learning time and opportunities</a:t>
            </a:r>
            <a:r>
              <a:rPr lang="en-US" dirty="0"/>
              <a:t>, including before and after school care.</a:t>
            </a:r>
          </a:p>
        </p:txBody>
      </p:sp>
    </p:spTree>
    <p:extLst>
      <p:ext uri="{BB962C8B-B14F-4D97-AF65-F5344CB8AC3E}">
        <p14:creationId xmlns:p14="http://schemas.microsoft.com/office/powerpoint/2010/main" val="193197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Grant Application Review </a:t>
            </a:r>
            <a:r>
              <a:rPr lang="en-US" sz="2400" b="1" dirty="0"/>
              <a:t>(1)</a:t>
            </a:r>
            <a:endParaRPr lang="en-US" b="1" dirty="0"/>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spcAft>
                <a:spcPts val="2400"/>
              </a:spcAft>
              <a:buNone/>
            </a:pPr>
            <a:r>
              <a:rPr lang="en-US" dirty="0"/>
              <a:t>The CDE is accepting applications from LEAs for the CCSPP planning grants. </a:t>
            </a:r>
          </a:p>
          <a:p>
            <a:pPr marL="0" indent="0">
              <a:buNone/>
            </a:pPr>
            <a:r>
              <a:rPr lang="en-US" dirty="0"/>
              <a:t>For the purposes of the CCSPP, LEAs are defined as school districts, county offices of education, and charter schools.</a:t>
            </a:r>
          </a:p>
        </p:txBody>
      </p:sp>
    </p:spTree>
    <p:extLst>
      <p:ext uri="{BB962C8B-B14F-4D97-AF65-F5344CB8AC3E}">
        <p14:creationId xmlns:p14="http://schemas.microsoft.com/office/powerpoint/2010/main" val="3618917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Grant Application Review </a:t>
            </a:r>
            <a:r>
              <a:rPr lang="en-US" sz="2400" b="1" dirty="0"/>
              <a:t>(2)</a:t>
            </a:r>
            <a:endParaRPr lang="en-US" b="1" dirty="0"/>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buNone/>
            </a:pPr>
            <a:r>
              <a:rPr lang="en-US" dirty="0"/>
              <a:t>The CCSPP provides funding for a planning grant period beginning in May 2023, through June 30, 2025. </a:t>
            </a:r>
          </a:p>
          <a:p>
            <a:pPr marL="0" indent="0">
              <a:buNone/>
            </a:pPr>
            <a:r>
              <a:rPr lang="en-US" dirty="0"/>
              <a:t>The total grant budget for the current CCSPP-Planning Grant Request for Applications is up to $249,016,278.</a:t>
            </a:r>
          </a:p>
        </p:txBody>
      </p:sp>
    </p:spTree>
    <p:extLst>
      <p:ext uri="{BB962C8B-B14F-4D97-AF65-F5344CB8AC3E}">
        <p14:creationId xmlns:p14="http://schemas.microsoft.com/office/powerpoint/2010/main" val="3846351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1200"/>
              </a:spcAft>
              <a:buNone/>
            </a:pPr>
            <a:r>
              <a:rPr lang="en-US" dirty="0"/>
              <a:t>The intent of the CCSPP Planning Grant is to support local educational agencies (LEAs) in developing a community school implementation plan.</a:t>
            </a:r>
          </a:p>
        </p:txBody>
      </p:sp>
    </p:spTree>
    <p:extLst>
      <p:ext uri="{BB962C8B-B14F-4D97-AF65-F5344CB8AC3E}">
        <p14:creationId xmlns:p14="http://schemas.microsoft.com/office/powerpoint/2010/main" val="2965368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buNone/>
            </a:pPr>
            <a:r>
              <a:rPr lang="en-US" dirty="0"/>
              <a:t>Funding may be used for any of the following purposes:</a:t>
            </a:r>
          </a:p>
          <a:p>
            <a:pPr marL="850900" lvl="0" indent="-401638">
              <a:buFont typeface="Arial" panose="020B0604020202020204" pitchFamily="34" charset="0"/>
              <a:buChar char="•"/>
            </a:pPr>
            <a:r>
              <a:rPr lang="en-US" dirty="0"/>
              <a:t>Staffing costs for coordination, such as a community school coordinator.</a:t>
            </a:r>
          </a:p>
          <a:p>
            <a:pPr marL="850900" indent="-401638">
              <a:buFont typeface="Arial" panose="020B0604020202020204" pitchFamily="34" charset="0"/>
              <a:buChar char="•"/>
            </a:pPr>
            <a:r>
              <a:rPr lang="en-US" dirty="0"/>
              <a:t>Conducting a comprehensive school and community needs and asset assessment.</a:t>
            </a:r>
          </a:p>
        </p:txBody>
      </p:sp>
    </p:spTree>
    <p:extLst>
      <p:ext uri="{BB962C8B-B14F-4D97-AF65-F5344CB8AC3E}">
        <p14:creationId xmlns:p14="http://schemas.microsoft.com/office/powerpoint/2010/main" val="2808132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(4)</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401638" lvl="0" indent="-401638"/>
            <a:r>
              <a:rPr lang="en-US" dirty="0"/>
              <a:t>Grant application support, service billing development, and other administrative costs necessary to launch a community schools model at scale.</a:t>
            </a:r>
          </a:p>
          <a:p>
            <a:pPr marL="401638" lvl="0" indent="-401638"/>
            <a:r>
              <a:rPr lang="en-US" dirty="0"/>
              <a:t>Partnership development and coordination support between the grantee and cooperating agencies.</a:t>
            </a:r>
          </a:p>
        </p:txBody>
      </p:sp>
    </p:spTree>
    <p:extLst>
      <p:ext uri="{BB962C8B-B14F-4D97-AF65-F5344CB8AC3E}">
        <p14:creationId xmlns:p14="http://schemas.microsoft.com/office/powerpoint/2010/main" val="1592425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EA4C-2C7C-4A2F-98CF-49D8B46C2672}"/>
              </a:ext>
            </a:extLst>
          </p:cNvPr>
          <p:cNvSpPr>
            <a:spLocks noGrp="1"/>
          </p:cNvSpPr>
          <p:nvPr>
            <p:ph type="title"/>
          </p:nvPr>
        </p:nvSpPr>
        <p:spPr/>
        <p:txBody>
          <a:bodyPr/>
          <a:lstStyle/>
          <a:p>
            <a:r>
              <a:rPr lang="en-US" b="1" dirty="0"/>
              <a:t>Agenda</a:t>
            </a:r>
            <a:endParaRPr lang="en-US" dirty="0"/>
          </a:p>
        </p:txBody>
      </p:sp>
      <p:sp>
        <p:nvSpPr>
          <p:cNvPr id="3" name="Content Placeholder 2">
            <a:extLst>
              <a:ext uri="{FF2B5EF4-FFF2-40B4-BE49-F238E27FC236}">
                <a16:creationId xmlns:a16="http://schemas.microsoft.com/office/drawing/2014/main" id="{523E25C6-9A63-4007-96D2-7C5BF0DD1C0A}"/>
              </a:ext>
            </a:extLst>
          </p:cNvPr>
          <p:cNvSpPr>
            <a:spLocks noGrp="1"/>
          </p:cNvSpPr>
          <p:nvPr>
            <p:ph idx="1"/>
          </p:nvPr>
        </p:nvSpPr>
        <p:spPr/>
        <p:txBody>
          <a:bodyPr/>
          <a:lstStyle/>
          <a:p>
            <a:r>
              <a:rPr lang="en-US" dirty="0"/>
              <a:t>Community Schools Overview</a:t>
            </a:r>
          </a:p>
          <a:p>
            <a:r>
              <a:rPr lang="en-US" dirty="0"/>
              <a:t>Program Overview</a:t>
            </a:r>
          </a:p>
          <a:p>
            <a:r>
              <a:rPr lang="en-US" dirty="0"/>
              <a:t>Grant Application Review</a:t>
            </a:r>
          </a:p>
          <a:p>
            <a:r>
              <a:rPr lang="en-US" dirty="0"/>
              <a:t>Intent, Eligibility and Competitive Priorities</a:t>
            </a:r>
          </a:p>
          <a:p>
            <a:r>
              <a:rPr lang="en-US" dirty="0"/>
              <a:t>Timeline and Application Submission</a:t>
            </a:r>
          </a:p>
          <a:p>
            <a:r>
              <a:rPr lang="en-US" dirty="0"/>
              <a:t>Question and Answer</a:t>
            </a:r>
          </a:p>
          <a:p>
            <a:pPr marL="0" indent="0">
              <a:buNone/>
            </a:pPr>
            <a:endParaRPr lang="en-US" dirty="0"/>
          </a:p>
        </p:txBody>
      </p:sp>
    </p:spTree>
    <p:extLst>
      <p:ext uri="{BB962C8B-B14F-4D97-AF65-F5344CB8AC3E}">
        <p14:creationId xmlns:p14="http://schemas.microsoft.com/office/powerpoint/2010/main" val="1637731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(5)</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401638" lvl="0" indent="-401638"/>
            <a:r>
              <a:rPr lang="en-US" dirty="0"/>
              <a:t>Providing training and support to LEA and cooperating agency personnel to develop best practices for integrating student supports.</a:t>
            </a:r>
          </a:p>
          <a:p>
            <a:pPr marL="401638" lvl="0" indent="-401638"/>
            <a:r>
              <a:rPr lang="en-US" dirty="0"/>
              <a:t>Preparing a community school implementation plan for submission to the governing board or body of the LEA and to the California Department of Education (CDE).</a:t>
            </a:r>
          </a:p>
        </p:txBody>
      </p:sp>
    </p:spTree>
    <p:extLst>
      <p:ext uri="{BB962C8B-B14F-4D97-AF65-F5344CB8AC3E}">
        <p14:creationId xmlns:p14="http://schemas.microsoft.com/office/powerpoint/2010/main" val="524662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Criteria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0"/>
              </a:spcAft>
              <a:buNone/>
            </a:pPr>
            <a:r>
              <a:rPr lang="en-US" sz="2400" dirty="0"/>
              <a:t>The applicant must be an LEA; defined as a school district, charter school, or county office of education, that meets </a:t>
            </a:r>
            <a:r>
              <a:rPr lang="en-US" sz="2400" b="1" dirty="0"/>
              <a:t>any</a:t>
            </a:r>
            <a:r>
              <a:rPr lang="en-US" sz="2400" dirty="0"/>
              <a:t> of the following:</a:t>
            </a:r>
          </a:p>
          <a:p>
            <a:pPr lvl="0">
              <a:spcAft>
                <a:spcPts val="1200"/>
              </a:spcAft>
            </a:pPr>
            <a:r>
              <a:rPr lang="en-US" sz="2400" dirty="0"/>
              <a:t>At least 50% of the enrolled pupils at the educational agency are ‘unduplicated’</a:t>
            </a:r>
          </a:p>
          <a:p>
            <a:pPr lvl="0">
              <a:spcAft>
                <a:spcPts val="1200"/>
              </a:spcAft>
            </a:pPr>
            <a:r>
              <a:rPr lang="en-US" sz="2400" dirty="0"/>
              <a:t>The LEA has higher than state average dropout rates.</a:t>
            </a:r>
          </a:p>
          <a:p>
            <a:pPr lvl="0">
              <a:spcAft>
                <a:spcPts val="1200"/>
              </a:spcAft>
            </a:pPr>
            <a:r>
              <a:rPr lang="en-US" sz="2400" dirty="0"/>
              <a:t>The LEA has higher than state average rates of suspension and expulsion.</a:t>
            </a:r>
          </a:p>
          <a:p>
            <a:pPr lvl="0">
              <a:spcAft>
                <a:spcPts val="1200"/>
              </a:spcAft>
            </a:pPr>
            <a:r>
              <a:rPr lang="en-US" sz="2400" dirty="0"/>
              <a:t>The LEA has higher than state average rates of child homelessness, foster youth, or justice-involved youth. </a:t>
            </a:r>
          </a:p>
        </p:txBody>
      </p:sp>
    </p:spTree>
    <p:extLst>
      <p:ext uri="{BB962C8B-B14F-4D97-AF65-F5344CB8AC3E}">
        <p14:creationId xmlns:p14="http://schemas.microsoft.com/office/powerpoint/2010/main" val="2620179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a:t>
            </a:r>
          </a:p>
          <a:p>
            <a:pPr marL="514350" lvl="0" indent="-514350">
              <a:buFont typeface="+mj-lt"/>
              <a:buAutoNum type="arabicPeriod"/>
            </a:pPr>
            <a:r>
              <a:rPr lang="en-US" dirty="0"/>
              <a:t>Applicants serving students in schools in which at least 80 percent of the pupil population are unduplicated pupils.</a:t>
            </a:r>
          </a:p>
          <a:p>
            <a:pPr marL="514350" lvl="0" indent="-514350">
              <a:buFont typeface="+mj-lt"/>
              <a:buAutoNum type="arabicPeriod"/>
            </a:pPr>
            <a:r>
              <a:rPr lang="en-US" dirty="0"/>
              <a:t>Applicants with a demonstrated need for expanded access to integrated services, including those disproportionately impacted by the COVID-19 pandemic.</a:t>
            </a:r>
          </a:p>
        </p:txBody>
      </p:sp>
    </p:spTree>
    <p:extLst>
      <p:ext uri="{BB962C8B-B14F-4D97-AF65-F5344CB8AC3E}">
        <p14:creationId xmlns:p14="http://schemas.microsoft.com/office/powerpoint/2010/main" val="3041087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 (continued):</a:t>
            </a:r>
          </a:p>
          <a:p>
            <a:pPr marL="514350" lvl="0" indent="-514350">
              <a:buFont typeface="+mj-lt"/>
              <a:buAutoNum type="arabicPeriod" startAt="3"/>
            </a:pPr>
            <a:r>
              <a:rPr lang="en-US" dirty="0"/>
              <a:t>Applicants that involve students, parents, certificated and classified school staff, and cooperating agency personnel in the process of identifying the needs of students and families, and in the planning of support services to be offered.</a:t>
            </a:r>
          </a:p>
        </p:txBody>
      </p:sp>
    </p:spTree>
    <p:extLst>
      <p:ext uri="{BB962C8B-B14F-4D97-AF65-F5344CB8AC3E}">
        <p14:creationId xmlns:p14="http://schemas.microsoft.com/office/powerpoint/2010/main" val="386614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(3)</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 (continued):</a:t>
            </a:r>
          </a:p>
          <a:p>
            <a:pPr marL="514350" lvl="0" indent="-514350">
              <a:buFont typeface="+mj-lt"/>
              <a:buAutoNum type="arabicPeriod" startAt="4"/>
            </a:pPr>
            <a:r>
              <a:rPr lang="en-US" dirty="0"/>
              <a:t>Applicants that commit to providing trauma-informed health, mental health, and social services for students within a Multi-Tiered System of Support at school site or an adjacent location, and partner with other schools, school districts, county agencies, or nongovernmental organizations.</a:t>
            </a:r>
          </a:p>
        </p:txBody>
      </p:sp>
    </p:spTree>
    <p:extLst>
      <p:ext uri="{BB962C8B-B14F-4D97-AF65-F5344CB8AC3E}">
        <p14:creationId xmlns:p14="http://schemas.microsoft.com/office/powerpoint/2010/main" val="1230999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(4)</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normAutofit lnSpcReduction="10000"/>
          </a:bodyPr>
          <a:lstStyle/>
          <a:p>
            <a:pPr marL="0" indent="0">
              <a:spcAft>
                <a:spcPts val="600"/>
              </a:spcAft>
              <a:buNone/>
            </a:pPr>
            <a:r>
              <a:rPr lang="en-US" dirty="0"/>
              <a:t>Funding priorities (continued):</a:t>
            </a:r>
          </a:p>
          <a:p>
            <a:pPr marL="514350" lvl="0" indent="-514350">
              <a:buFont typeface="+mj-lt"/>
              <a:buAutoNum type="arabicPeriod" startAt="5"/>
            </a:pPr>
            <a:r>
              <a:rPr lang="en-US" dirty="0"/>
              <a:t>Applicants that serve elementary school pupils, or for schools where there is a demonstrated need for childcare, including, but not limited to, programs for pregnant and parenting teens, commit to providing early care and education services for children from birth to five years of age, inclusive, through one or more LEAs or community-based organizations.</a:t>
            </a:r>
          </a:p>
        </p:txBody>
      </p:sp>
    </p:spTree>
    <p:extLst>
      <p:ext uri="{BB962C8B-B14F-4D97-AF65-F5344CB8AC3E}">
        <p14:creationId xmlns:p14="http://schemas.microsoft.com/office/powerpoint/2010/main" val="2436291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(5)</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normAutofit lnSpcReduction="10000"/>
          </a:bodyPr>
          <a:lstStyle/>
          <a:p>
            <a:pPr marL="0" indent="0">
              <a:spcAft>
                <a:spcPts val="600"/>
              </a:spcAft>
              <a:buNone/>
            </a:pPr>
            <a:r>
              <a:rPr lang="en-US" dirty="0"/>
              <a:t>Funding priorities (continued):</a:t>
            </a:r>
          </a:p>
          <a:p>
            <a:pPr marL="514350" lvl="0" indent="-514350">
              <a:buFont typeface="+mj-lt"/>
              <a:buAutoNum type="arabicPeriod" startAt="6"/>
            </a:pPr>
            <a:r>
              <a:rPr lang="en-US" dirty="0"/>
              <a:t>Applicants that identify a cooperating agency collaboration process, including cosignatories, a mechanism for sharing governance, which may include a plan to use existing or create shared decision-making teams that include pupils, families, educators, and community-based organizations, and for integrating or redirecting existing resources and other school support services.</a:t>
            </a:r>
          </a:p>
        </p:txBody>
      </p:sp>
    </p:spTree>
    <p:extLst>
      <p:ext uri="{BB962C8B-B14F-4D97-AF65-F5344CB8AC3E}">
        <p14:creationId xmlns:p14="http://schemas.microsoft.com/office/powerpoint/2010/main" val="2517585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(7)</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normAutofit lnSpcReduction="10000"/>
          </a:bodyPr>
          <a:lstStyle/>
          <a:p>
            <a:pPr marL="0" indent="0">
              <a:spcAft>
                <a:spcPts val="600"/>
              </a:spcAft>
              <a:buNone/>
            </a:pPr>
            <a:r>
              <a:rPr lang="en-US" dirty="0"/>
              <a:t>Funding priorities (continued):</a:t>
            </a:r>
          </a:p>
          <a:p>
            <a:pPr marL="457200" lvl="0" indent="-457200">
              <a:buFont typeface="+mj-lt"/>
              <a:buAutoNum type="arabicPeriod" startAt="7"/>
            </a:pPr>
            <a:r>
              <a:rPr lang="en-US" dirty="0"/>
              <a:t>Applicants that plan to support a network of site-based community schools at school sites that have the capacity to ensure that services, professional development, and engagement can occur on school site, or at an adjacent location, with the support of community-based organizations and other relevant providers, for all relevant stakeholders.</a:t>
            </a:r>
          </a:p>
        </p:txBody>
      </p:sp>
    </p:spTree>
    <p:extLst>
      <p:ext uri="{BB962C8B-B14F-4D97-AF65-F5344CB8AC3E}">
        <p14:creationId xmlns:p14="http://schemas.microsoft.com/office/powerpoint/2010/main" val="2776300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(8)</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normAutofit fontScale="92500" lnSpcReduction="20000"/>
          </a:bodyPr>
          <a:lstStyle/>
          <a:p>
            <a:pPr marL="0" indent="0">
              <a:spcAft>
                <a:spcPts val="600"/>
              </a:spcAft>
              <a:buNone/>
            </a:pPr>
            <a:r>
              <a:rPr lang="en-US" dirty="0"/>
              <a:t>Funding priorities (continued):</a:t>
            </a:r>
          </a:p>
          <a:p>
            <a:pPr marL="457200" lvl="0" indent="-457200">
              <a:buFont typeface="+mj-lt"/>
              <a:buAutoNum type="arabicPeriod" startAt="8"/>
            </a:pPr>
            <a:r>
              <a:rPr lang="en-US" dirty="0"/>
              <a:t>Applicants that identify a plan to sustain community school services after grant expiration, including by maximizing reimbursement for services from available sources, including, but not limited to, the LEA Medi-Cal Billing Option Program, School-Based Medi-Cal Administrative Activities program, and reimbursable mental health specialty care services provided under the federal Early and Periodic Screening, Diagnosis and Treatment program (42 U.S.C. Sec. 1396d(a)(4)(B)).</a:t>
            </a:r>
          </a:p>
        </p:txBody>
      </p:sp>
    </p:spTree>
    <p:extLst>
      <p:ext uri="{BB962C8B-B14F-4D97-AF65-F5344CB8AC3E}">
        <p14:creationId xmlns:p14="http://schemas.microsoft.com/office/powerpoint/2010/main" val="374007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Competitive Priorities </a:t>
            </a:r>
            <a:r>
              <a:rPr lang="en-US" sz="2400" b="1" dirty="0"/>
              <a:t>(9)</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indent="0">
              <a:spcAft>
                <a:spcPts val="600"/>
              </a:spcAft>
              <a:buNone/>
            </a:pPr>
            <a:r>
              <a:rPr lang="en-US" dirty="0"/>
              <a:t>Funding priorities (continued):</a:t>
            </a:r>
          </a:p>
          <a:p>
            <a:pPr marL="0" indent="0">
              <a:spcAft>
                <a:spcPts val="1200"/>
              </a:spcAft>
              <a:buNone/>
            </a:pPr>
            <a:r>
              <a:rPr lang="en-US" dirty="0"/>
              <a:t>In January 2022, the State Board of Education added a priority:</a:t>
            </a:r>
          </a:p>
          <a:p>
            <a:pPr marL="514350" lvl="0" indent="-514350">
              <a:buFont typeface="+mj-lt"/>
              <a:buAutoNum type="arabicPeriod" startAt="9"/>
            </a:pPr>
            <a:r>
              <a:rPr lang="en-US" dirty="0"/>
              <a:t>Applicants serving small and rural schools.</a:t>
            </a:r>
          </a:p>
        </p:txBody>
      </p:sp>
    </p:spTree>
    <p:extLst>
      <p:ext uri="{BB962C8B-B14F-4D97-AF65-F5344CB8AC3E}">
        <p14:creationId xmlns:p14="http://schemas.microsoft.com/office/powerpoint/2010/main" val="314633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DED3A-67D5-41C4-86D1-9D2363D3D56E}"/>
              </a:ext>
            </a:extLst>
          </p:cNvPr>
          <p:cNvSpPr>
            <a:spLocks noGrp="1"/>
          </p:cNvSpPr>
          <p:nvPr>
            <p:ph type="title"/>
          </p:nvPr>
        </p:nvSpPr>
        <p:spPr/>
        <p:txBody>
          <a:bodyPr/>
          <a:lstStyle/>
          <a:p>
            <a:r>
              <a:rPr lang="en-US" b="1" dirty="0"/>
              <a:t>Community Schools Overview </a:t>
            </a:r>
            <a:r>
              <a:rPr lang="en-US" sz="2400" b="1" dirty="0"/>
              <a:t>(1)</a:t>
            </a:r>
            <a:endParaRPr lang="en-US" b="1" dirty="0"/>
          </a:p>
        </p:txBody>
      </p:sp>
      <p:sp>
        <p:nvSpPr>
          <p:cNvPr id="3" name="Content Placeholder 2">
            <a:extLst>
              <a:ext uri="{FF2B5EF4-FFF2-40B4-BE49-F238E27FC236}">
                <a16:creationId xmlns:a16="http://schemas.microsoft.com/office/drawing/2014/main" id="{B6F24737-261F-4E60-94B1-21429C2DABEC}"/>
              </a:ext>
            </a:extLst>
          </p:cNvPr>
          <p:cNvSpPr>
            <a:spLocks noGrp="1"/>
          </p:cNvSpPr>
          <p:nvPr>
            <p:ph idx="1"/>
          </p:nvPr>
        </p:nvSpPr>
        <p:spPr/>
        <p:txBody>
          <a:bodyPr/>
          <a:lstStyle/>
          <a:p>
            <a:pPr marL="0" indent="0">
              <a:spcAft>
                <a:spcPts val="1800"/>
              </a:spcAft>
              <a:buNone/>
            </a:pPr>
            <a:r>
              <a:rPr lang="en-US" dirty="0"/>
              <a:t>A community school is a “whole-child” school improvement strategy where the LEA and its schools work closely with teachers, students, and families. </a:t>
            </a:r>
          </a:p>
          <a:p>
            <a:pPr marL="0" indent="0">
              <a:buNone/>
            </a:pPr>
            <a:r>
              <a:rPr lang="en-US" dirty="0"/>
              <a:t>Community schools partner with community agencies and local government to align community resources to improve student outcomes. </a:t>
            </a:r>
          </a:p>
        </p:txBody>
      </p:sp>
    </p:spTree>
    <p:extLst>
      <p:ext uri="{BB962C8B-B14F-4D97-AF65-F5344CB8AC3E}">
        <p14:creationId xmlns:p14="http://schemas.microsoft.com/office/powerpoint/2010/main" val="2542666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Funding Levels</a:t>
            </a:r>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spcAft>
                <a:spcPts val="1200"/>
              </a:spcAft>
              <a:buNone/>
            </a:pPr>
            <a:r>
              <a:rPr lang="en-US" dirty="0"/>
              <a:t>The award amount for the CCSPP planning grant shall not exceed $200,000 for up to a two-year period for LEAs with no existing community schools.</a:t>
            </a:r>
          </a:p>
          <a:p>
            <a:pPr marL="0" indent="0">
              <a:buNone/>
            </a:pPr>
            <a:r>
              <a:rPr lang="en-US" dirty="0"/>
              <a:t>The grant requires a local match equal to one-third (33%) of the grant amount. The local match can be contributed in cash or as services/resources of comparable value.</a:t>
            </a:r>
          </a:p>
          <a:p>
            <a:pPr marL="0" indent="0">
              <a:buNone/>
            </a:pPr>
            <a:endParaRPr lang="en-US" dirty="0"/>
          </a:p>
        </p:txBody>
      </p:sp>
    </p:spTree>
    <p:extLst>
      <p:ext uri="{BB962C8B-B14F-4D97-AF65-F5344CB8AC3E}">
        <p14:creationId xmlns:p14="http://schemas.microsoft.com/office/powerpoint/2010/main" val="1120003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F2BED-B940-4EE9-821A-F36E6FD05BE0}"/>
              </a:ext>
            </a:extLst>
          </p:cNvPr>
          <p:cNvSpPr>
            <a:spLocks noGrp="1"/>
          </p:cNvSpPr>
          <p:nvPr>
            <p:ph type="title"/>
          </p:nvPr>
        </p:nvSpPr>
        <p:spPr/>
        <p:txBody>
          <a:bodyPr/>
          <a:lstStyle/>
          <a:p>
            <a:r>
              <a:rPr lang="en-US" b="1" dirty="0"/>
              <a:t>Allowable and Non-Allowable Costs and Activities</a:t>
            </a:r>
            <a:endParaRPr lang="en-US" dirty="0"/>
          </a:p>
        </p:txBody>
      </p:sp>
      <p:sp>
        <p:nvSpPr>
          <p:cNvPr id="3" name="Content Placeholder 2">
            <a:extLst>
              <a:ext uri="{FF2B5EF4-FFF2-40B4-BE49-F238E27FC236}">
                <a16:creationId xmlns:a16="http://schemas.microsoft.com/office/drawing/2014/main" id="{55F5FEC3-4D4B-4D20-88FD-59E3AA639AB2}"/>
              </a:ext>
            </a:extLst>
          </p:cNvPr>
          <p:cNvSpPr>
            <a:spLocks noGrp="1"/>
          </p:cNvSpPr>
          <p:nvPr>
            <p:ph idx="1"/>
          </p:nvPr>
        </p:nvSpPr>
        <p:spPr/>
        <p:txBody>
          <a:bodyPr/>
          <a:lstStyle/>
          <a:p>
            <a:pPr marL="0" indent="0">
              <a:buNone/>
            </a:pPr>
            <a:r>
              <a:rPr lang="en-US" dirty="0"/>
              <a:t>Please review the list of allowable and non-allowable costs and activities in the Request for Applications.</a:t>
            </a:r>
          </a:p>
        </p:txBody>
      </p:sp>
    </p:spTree>
    <p:extLst>
      <p:ext uri="{BB962C8B-B14F-4D97-AF65-F5344CB8AC3E}">
        <p14:creationId xmlns:p14="http://schemas.microsoft.com/office/powerpoint/2010/main" val="483322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BFB79-95EF-449A-B510-A22EA603F558}"/>
              </a:ext>
            </a:extLst>
          </p:cNvPr>
          <p:cNvSpPr>
            <a:spLocks noGrp="1"/>
          </p:cNvSpPr>
          <p:nvPr>
            <p:ph type="title"/>
          </p:nvPr>
        </p:nvSpPr>
        <p:spPr/>
        <p:txBody>
          <a:bodyPr/>
          <a:lstStyle/>
          <a:p>
            <a:r>
              <a:rPr lang="en-US" b="1" dirty="0"/>
              <a:t>Program Outcome Measures</a:t>
            </a:r>
          </a:p>
        </p:txBody>
      </p:sp>
      <p:sp>
        <p:nvSpPr>
          <p:cNvPr id="3" name="Content Placeholder 2">
            <a:extLst>
              <a:ext uri="{FF2B5EF4-FFF2-40B4-BE49-F238E27FC236}">
                <a16:creationId xmlns:a16="http://schemas.microsoft.com/office/drawing/2014/main" id="{FC90D839-3A8D-4A76-96E5-05D0E74E412E}"/>
              </a:ext>
            </a:extLst>
          </p:cNvPr>
          <p:cNvSpPr>
            <a:spLocks noGrp="1"/>
          </p:cNvSpPr>
          <p:nvPr>
            <p:ph idx="1"/>
          </p:nvPr>
        </p:nvSpPr>
        <p:spPr/>
        <p:txBody>
          <a:bodyPr/>
          <a:lstStyle/>
          <a:p>
            <a:pPr marL="0" indent="0">
              <a:spcAft>
                <a:spcPts val="1800"/>
              </a:spcAft>
              <a:buNone/>
            </a:pPr>
            <a:r>
              <a:rPr lang="en-US" sz="2800" dirty="0"/>
              <a:t>The long-term measure of success for the CCSPP is the establishment and expansion of learning supports and practices, systems and related capacity building, as well as strong partnerships to better serve the needs of students and families, resulting in improved student outcome measures.</a:t>
            </a:r>
          </a:p>
          <a:p>
            <a:pPr marL="0" indent="0">
              <a:spcAft>
                <a:spcPts val="1800"/>
              </a:spcAft>
              <a:buNone/>
            </a:pPr>
            <a:r>
              <a:rPr lang="en-US" sz="2800" dirty="0"/>
              <a:t>Planning grantees are expected to develop an implementation plan.</a:t>
            </a:r>
          </a:p>
        </p:txBody>
      </p:sp>
    </p:spTree>
    <p:extLst>
      <p:ext uri="{BB962C8B-B14F-4D97-AF65-F5344CB8AC3E}">
        <p14:creationId xmlns:p14="http://schemas.microsoft.com/office/powerpoint/2010/main" val="19084741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7A30-ADC2-425C-965D-E2F3565F78BB}"/>
              </a:ext>
            </a:extLst>
          </p:cNvPr>
          <p:cNvSpPr>
            <a:spLocks noGrp="1"/>
          </p:cNvSpPr>
          <p:nvPr>
            <p:ph type="title"/>
          </p:nvPr>
        </p:nvSpPr>
        <p:spPr/>
        <p:txBody>
          <a:bodyPr/>
          <a:lstStyle/>
          <a:p>
            <a:r>
              <a:rPr lang="en-US" b="1" dirty="0"/>
              <a:t>Timeline </a:t>
            </a:r>
            <a:r>
              <a:rPr lang="en-US" sz="2400" b="1" dirty="0"/>
              <a:t>(1)</a:t>
            </a:r>
            <a:endParaRPr lang="en-US" b="1" dirty="0"/>
          </a:p>
        </p:txBody>
      </p:sp>
      <p:graphicFrame>
        <p:nvGraphicFramePr>
          <p:cNvPr id="5" name="Content Placeholder 4">
            <a:extLst>
              <a:ext uri="{FF2B5EF4-FFF2-40B4-BE49-F238E27FC236}">
                <a16:creationId xmlns:a16="http://schemas.microsoft.com/office/drawing/2014/main" id="{5C51F555-06E5-4BB7-B887-186C9BDDAED2}"/>
              </a:ext>
            </a:extLst>
          </p:cNvPr>
          <p:cNvGraphicFramePr>
            <a:graphicFrameLocks noGrp="1"/>
          </p:cNvGraphicFramePr>
          <p:nvPr>
            <p:ph idx="1"/>
            <p:extLst>
              <p:ext uri="{D42A27DB-BD31-4B8C-83A1-F6EECF244321}">
                <p14:modId xmlns:p14="http://schemas.microsoft.com/office/powerpoint/2010/main" val="677079924"/>
              </p:ext>
            </p:extLst>
          </p:nvPr>
        </p:nvGraphicFramePr>
        <p:xfrm>
          <a:off x="3689685" y="786064"/>
          <a:ext cx="7994316" cy="5872993"/>
        </p:xfrm>
        <a:graphic>
          <a:graphicData uri="http://schemas.openxmlformats.org/drawingml/2006/table">
            <a:tbl>
              <a:tblPr firstRow="1" bandRow="1">
                <a:tableStyleId>{073A0DAA-6AF3-43AB-8588-CEC1D06C72B9}</a:tableStyleId>
              </a:tblPr>
              <a:tblGrid>
                <a:gridCol w="2823410">
                  <a:extLst>
                    <a:ext uri="{9D8B030D-6E8A-4147-A177-3AD203B41FA5}">
                      <a16:colId xmlns:a16="http://schemas.microsoft.com/office/drawing/2014/main" val="1042683104"/>
                    </a:ext>
                  </a:extLst>
                </a:gridCol>
                <a:gridCol w="5170906">
                  <a:extLst>
                    <a:ext uri="{9D8B030D-6E8A-4147-A177-3AD203B41FA5}">
                      <a16:colId xmlns:a16="http://schemas.microsoft.com/office/drawing/2014/main" val="4258939356"/>
                    </a:ext>
                  </a:extLst>
                </a:gridCol>
              </a:tblGrid>
              <a:tr h="559712">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559712">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November 1,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RFA Release Date</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0315248"/>
                  </a:ext>
                </a:extLst>
              </a:tr>
              <a:tr h="1367554">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December 20,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Applications must be received by the CDE, no later than 11:59 p.m. PST</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5034921"/>
                  </a:ext>
                </a:extLst>
              </a:tr>
              <a:tr h="559712">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January-February 2023</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Scoring of Applications</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56930136"/>
                  </a:ext>
                </a:extLst>
              </a:tr>
              <a:tr h="559712">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March 2023</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Grantees Announced </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7317035"/>
                  </a:ext>
                </a:extLst>
              </a:tr>
              <a:tr h="1679135">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Two weeks after grantee announcement</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Appeals must be received at the CDE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2654704"/>
                  </a:ext>
                </a:extLst>
              </a:tr>
            </a:tbl>
          </a:graphicData>
        </a:graphic>
      </p:graphicFrame>
    </p:spTree>
    <p:extLst>
      <p:ext uri="{BB962C8B-B14F-4D97-AF65-F5344CB8AC3E}">
        <p14:creationId xmlns:p14="http://schemas.microsoft.com/office/powerpoint/2010/main" val="1044674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7A30-ADC2-425C-965D-E2F3565F78BB}"/>
              </a:ext>
            </a:extLst>
          </p:cNvPr>
          <p:cNvSpPr>
            <a:spLocks noGrp="1"/>
          </p:cNvSpPr>
          <p:nvPr>
            <p:ph type="title"/>
          </p:nvPr>
        </p:nvSpPr>
        <p:spPr/>
        <p:txBody>
          <a:bodyPr/>
          <a:lstStyle/>
          <a:p>
            <a:r>
              <a:rPr lang="en-US" b="1"/>
              <a:t>Timeline </a:t>
            </a:r>
            <a:r>
              <a:rPr lang="en-US" sz="2400" b="1"/>
              <a:t>(2)</a:t>
            </a:r>
            <a:endParaRPr lang="en-US" b="1" dirty="0"/>
          </a:p>
        </p:txBody>
      </p:sp>
      <p:graphicFrame>
        <p:nvGraphicFramePr>
          <p:cNvPr id="5" name="Content Placeholder 4">
            <a:extLst>
              <a:ext uri="{FF2B5EF4-FFF2-40B4-BE49-F238E27FC236}">
                <a16:creationId xmlns:a16="http://schemas.microsoft.com/office/drawing/2014/main" id="{5C51F555-06E5-4BB7-B887-186C9BDDAED2}"/>
              </a:ext>
            </a:extLst>
          </p:cNvPr>
          <p:cNvGraphicFramePr>
            <a:graphicFrameLocks noGrp="1"/>
          </p:cNvGraphicFramePr>
          <p:nvPr>
            <p:ph idx="1"/>
            <p:extLst>
              <p:ext uri="{D42A27DB-BD31-4B8C-83A1-F6EECF244321}">
                <p14:modId xmlns:p14="http://schemas.microsoft.com/office/powerpoint/2010/main" val="217581472"/>
              </p:ext>
            </p:extLst>
          </p:nvPr>
        </p:nvGraphicFramePr>
        <p:xfrm>
          <a:off x="3737811" y="1123838"/>
          <a:ext cx="7828548" cy="4587149"/>
        </p:xfrm>
        <a:graphic>
          <a:graphicData uri="http://schemas.openxmlformats.org/drawingml/2006/table">
            <a:tbl>
              <a:tblPr firstRow="1" bandRow="1">
                <a:tableStyleId>{073A0DAA-6AF3-43AB-8588-CEC1D06C72B9}</a:tableStyleId>
              </a:tblPr>
              <a:tblGrid>
                <a:gridCol w="2775284">
                  <a:extLst>
                    <a:ext uri="{9D8B030D-6E8A-4147-A177-3AD203B41FA5}">
                      <a16:colId xmlns:a16="http://schemas.microsoft.com/office/drawing/2014/main" val="1042683104"/>
                    </a:ext>
                  </a:extLst>
                </a:gridCol>
                <a:gridCol w="5053264">
                  <a:extLst>
                    <a:ext uri="{9D8B030D-6E8A-4147-A177-3AD203B41FA5}">
                      <a16:colId xmlns:a16="http://schemas.microsoft.com/office/drawing/2014/main" val="4258939356"/>
                    </a:ext>
                  </a:extLst>
                </a:gridCol>
              </a:tblGrid>
              <a:tr h="764525">
                <a:tc>
                  <a:txBody>
                    <a:bodyPr/>
                    <a:lstStyle/>
                    <a:p>
                      <a:pPr marL="0" marR="0" algn="ctr">
                        <a:spcBef>
                          <a:spcPts val="300"/>
                        </a:spcBef>
                        <a:spcAft>
                          <a:spcPts val="300"/>
                        </a:spcAft>
                      </a:pPr>
                      <a:r>
                        <a:rPr lang="en-US" sz="2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1529049">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April 2023</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Grant Award Notification Letters Released</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56754017"/>
                  </a:ext>
                </a:extLst>
              </a:tr>
              <a:tr h="764525">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May 1, 2023</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Project Term Began</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6710856"/>
                  </a:ext>
                </a:extLst>
              </a:tr>
              <a:tr h="764525">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May-June 2023</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Disbursement of Funds</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1636579"/>
                  </a:ext>
                </a:extLst>
              </a:tr>
              <a:tr h="764525">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June 30, 2025</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All Funds Must be Expended</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9010578"/>
                  </a:ext>
                </a:extLst>
              </a:tr>
            </a:tbl>
          </a:graphicData>
        </a:graphic>
      </p:graphicFrame>
    </p:spTree>
    <p:extLst>
      <p:ext uri="{BB962C8B-B14F-4D97-AF65-F5344CB8AC3E}">
        <p14:creationId xmlns:p14="http://schemas.microsoft.com/office/powerpoint/2010/main" val="2757722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A0479-40C4-47D3-BE5D-E58080E646CF}"/>
              </a:ext>
            </a:extLst>
          </p:cNvPr>
          <p:cNvSpPr>
            <a:spLocks noGrp="1"/>
          </p:cNvSpPr>
          <p:nvPr>
            <p:ph type="title"/>
          </p:nvPr>
        </p:nvSpPr>
        <p:spPr/>
        <p:txBody>
          <a:bodyPr>
            <a:normAutofit/>
          </a:bodyPr>
          <a:lstStyle/>
          <a:p>
            <a:r>
              <a:rPr lang="en-US" sz="3800" b="1" dirty="0"/>
              <a:t>Reporting Requirements</a:t>
            </a:r>
            <a:endParaRPr lang="en-US" sz="3800" dirty="0"/>
          </a:p>
        </p:txBody>
      </p:sp>
      <p:graphicFrame>
        <p:nvGraphicFramePr>
          <p:cNvPr id="4" name="Content Placeholder 4">
            <a:extLst>
              <a:ext uri="{FF2B5EF4-FFF2-40B4-BE49-F238E27FC236}">
                <a16:creationId xmlns:a16="http://schemas.microsoft.com/office/drawing/2014/main" id="{CA44FFA6-437B-463D-913F-276F5C394712}"/>
              </a:ext>
            </a:extLst>
          </p:cNvPr>
          <p:cNvGraphicFramePr>
            <a:graphicFrameLocks/>
          </p:cNvGraphicFramePr>
          <p:nvPr>
            <p:extLst>
              <p:ext uri="{D42A27DB-BD31-4B8C-83A1-F6EECF244321}">
                <p14:modId xmlns:p14="http://schemas.microsoft.com/office/powerpoint/2010/main" val="1213702833"/>
              </p:ext>
            </p:extLst>
          </p:nvPr>
        </p:nvGraphicFramePr>
        <p:xfrm>
          <a:off x="3737811" y="1123838"/>
          <a:ext cx="7828548" cy="4427174"/>
        </p:xfrm>
        <a:graphic>
          <a:graphicData uri="http://schemas.openxmlformats.org/drawingml/2006/table">
            <a:tbl>
              <a:tblPr firstRow="1" bandRow="1">
                <a:tableStyleId>{073A0DAA-6AF3-43AB-8588-CEC1D06C72B9}</a:tableStyleId>
              </a:tblPr>
              <a:tblGrid>
                <a:gridCol w="2775284">
                  <a:extLst>
                    <a:ext uri="{9D8B030D-6E8A-4147-A177-3AD203B41FA5}">
                      <a16:colId xmlns:a16="http://schemas.microsoft.com/office/drawing/2014/main" val="1042683104"/>
                    </a:ext>
                  </a:extLst>
                </a:gridCol>
                <a:gridCol w="5053264">
                  <a:extLst>
                    <a:ext uri="{9D8B030D-6E8A-4147-A177-3AD203B41FA5}">
                      <a16:colId xmlns:a16="http://schemas.microsoft.com/office/drawing/2014/main" val="4258939356"/>
                    </a:ext>
                  </a:extLst>
                </a:gridCol>
              </a:tblGrid>
              <a:tr h="764525">
                <a:tc>
                  <a:txBody>
                    <a:bodyPr/>
                    <a:lstStyle/>
                    <a:p>
                      <a:pPr marL="0" marR="0" algn="ctr">
                        <a:spcBef>
                          <a:spcPts val="300"/>
                        </a:spcBef>
                        <a:spcAft>
                          <a:spcPts val="300"/>
                        </a:spcAft>
                      </a:pPr>
                      <a:r>
                        <a:rPr lang="en-US" sz="2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1529049">
                <a:tc>
                  <a:txBody>
                    <a:bodyPr/>
                    <a:lstStyle/>
                    <a:p>
                      <a:pPr marL="0" marR="0" algn="l" defTabSz="914400" rtl="0" eaLnBrk="1" latinLnBrk="0" hangingPunct="1">
                        <a:spcBef>
                          <a:spcPts val="300"/>
                        </a:spcBef>
                        <a:spcAft>
                          <a:spcPts val="300"/>
                        </a:spcAft>
                      </a:pPr>
                      <a:r>
                        <a:rPr lang="en-US" sz="28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April 2023</a:t>
                      </a:r>
                      <a:endParaRPr lang="en-US" sz="2800" b="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l" defTabSz="914400" rtl="0" eaLnBrk="1" latinLnBrk="0" hangingPunct="1">
                        <a:spcBef>
                          <a:spcPts val="300"/>
                        </a:spcBef>
                        <a:spcAft>
                          <a:spcPts val="300"/>
                        </a:spcAft>
                      </a:pPr>
                      <a:r>
                        <a:rPr lang="en-US" sz="280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Grant Award Notification Letter Signed by Grantee and Received by the CDE</a:t>
                      </a:r>
                      <a:endParaRPr lang="en-US" sz="2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56754017"/>
                  </a:ext>
                </a:extLst>
              </a:tr>
              <a:tr h="764525">
                <a:tc>
                  <a:txBody>
                    <a:bodyPr/>
                    <a:lstStyle/>
                    <a:p>
                      <a:pPr marL="0" marR="0" algn="l" defTabSz="914400" rtl="0" eaLnBrk="1" latinLnBrk="0" hangingPunct="1">
                        <a:spcBef>
                          <a:spcPts val="300"/>
                        </a:spcBef>
                        <a:spcAft>
                          <a:spcPts val="300"/>
                        </a:spcAft>
                      </a:pPr>
                      <a:r>
                        <a:rPr lang="en-US" sz="28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June 30, 2024</a:t>
                      </a:r>
                      <a:endParaRPr lang="en-US" sz="2800" b="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l" defTabSz="914400" rtl="0" eaLnBrk="1" latinLnBrk="0" hangingPunct="1">
                        <a:spcBef>
                          <a:spcPts val="300"/>
                        </a:spcBef>
                        <a:spcAft>
                          <a:spcPts val="300"/>
                        </a:spcAft>
                      </a:pPr>
                      <a:r>
                        <a:rPr lang="en-US" sz="2800" kern="1200" dirty="0">
                          <a:solidFill>
                            <a:schemeClr val="dk1"/>
                          </a:solidFill>
                          <a:effectLst/>
                          <a:latin typeface="Arial" panose="020B0604020202020204" pitchFamily="34" charset="0"/>
                          <a:ea typeface="Arial" panose="020B0604020202020204" pitchFamily="34" charset="0"/>
                          <a:cs typeface="Arial" panose="020B0604020202020204" pitchFamily="34" charset="0"/>
                        </a:rPr>
                        <a:t>Mid-Project Progress Report and Mid-Project Expenditure Report Due</a:t>
                      </a:r>
                      <a:endParaRPr lang="en-US" sz="2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326710856"/>
                  </a:ext>
                </a:extLst>
              </a:tr>
              <a:tr h="764525">
                <a:tc>
                  <a:txBody>
                    <a:bodyPr/>
                    <a:lstStyle/>
                    <a:p>
                      <a:pPr marL="0" marR="0" algn="l" defTabSz="914400" rtl="0" eaLnBrk="1" latinLnBrk="0" hangingPunct="1">
                        <a:spcBef>
                          <a:spcPts val="300"/>
                        </a:spcBef>
                        <a:spcAft>
                          <a:spcPts val="300"/>
                        </a:spcAft>
                      </a:pPr>
                      <a:r>
                        <a:rPr lang="en-US" sz="2800" b="0"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June 30, 2025</a:t>
                      </a:r>
                      <a:endParaRPr lang="en-US" sz="2800" b="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l" defTabSz="914400" rtl="0" eaLnBrk="1" latinLnBrk="0" hangingPunct="1">
                        <a:spcBef>
                          <a:spcPts val="300"/>
                        </a:spcBef>
                        <a:spcAft>
                          <a:spcPts val="300"/>
                        </a:spcAft>
                      </a:pPr>
                      <a:r>
                        <a:rPr lang="en-US" sz="2800" kern="1200" dirty="0">
                          <a:solidFill>
                            <a:schemeClr val="dk1"/>
                          </a:solidFill>
                          <a:effectLst/>
                          <a:latin typeface="Arial" panose="020B0604020202020204" pitchFamily="34" charset="0"/>
                          <a:ea typeface="Arial" panose="020B0604020202020204" pitchFamily="34" charset="0"/>
                          <a:cs typeface="Arial" panose="020B0604020202020204" pitchFamily="34" charset="0"/>
                        </a:rPr>
                        <a:t>End-of-Project Report and Expenditure Report Due</a:t>
                      </a:r>
                      <a:endParaRPr lang="en-US" sz="2800" kern="1200" dirty="0">
                        <a:solidFill>
                          <a:schemeClr val="dk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531636579"/>
                  </a:ext>
                </a:extLst>
              </a:tr>
            </a:tbl>
          </a:graphicData>
        </a:graphic>
      </p:graphicFrame>
    </p:spTree>
    <p:extLst>
      <p:ext uri="{BB962C8B-B14F-4D97-AF65-F5344CB8AC3E}">
        <p14:creationId xmlns:p14="http://schemas.microsoft.com/office/powerpoint/2010/main" val="3967940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(1)</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indent="0">
              <a:buNone/>
            </a:pPr>
            <a:r>
              <a:rPr lang="en-US" dirty="0"/>
              <a:t>For application submission instructions, please see the Application Submission Procedures Section in the Request for Applications.</a:t>
            </a:r>
          </a:p>
          <a:p>
            <a:pPr marL="0" indent="0">
              <a:spcBef>
                <a:spcPts val="4200"/>
              </a:spcBef>
              <a:buNone/>
            </a:pPr>
            <a:r>
              <a:rPr lang="en-US" dirty="0"/>
              <a:t>The CCSPP application is submitted in two parts: </a:t>
            </a:r>
          </a:p>
        </p:txBody>
      </p:sp>
    </p:spTree>
    <p:extLst>
      <p:ext uri="{BB962C8B-B14F-4D97-AF65-F5344CB8AC3E}">
        <p14:creationId xmlns:p14="http://schemas.microsoft.com/office/powerpoint/2010/main" val="32737754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(2)</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0" indent="0">
              <a:spcAft>
                <a:spcPts val="2400"/>
              </a:spcAft>
              <a:buNone/>
            </a:pPr>
            <a:r>
              <a:rPr lang="en-US" sz="3600" b="1" dirty="0"/>
              <a:t>Part 1:</a:t>
            </a:r>
          </a:p>
          <a:p>
            <a:pPr marL="0" lvl="0" indent="0">
              <a:buNone/>
            </a:pPr>
            <a:r>
              <a:rPr lang="en-US" dirty="0"/>
              <a:t>Submission of the 2022–23 CCSPP Application Questionnaire (online)</a:t>
            </a:r>
          </a:p>
        </p:txBody>
      </p:sp>
    </p:spTree>
    <p:extLst>
      <p:ext uri="{BB962C8B-B14F-4D97-AF65-F5344CB8AC3E}">
        <p14:creationId xmlns:p14="http://schemas.microsoft.com/office/powerpoint/2010/main" val="412169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(3)</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0" indent="0">
              <a:spcAft>
                <a:spcPts val="1200"/>
              </a:spcAft>
              <a:buNone/>
            </a:pPr>
            <a:r>
              <a:rPr lang="en-US" b="1" dirty="0"/>
              <a:t>Part 2:</a:t>
            </a:r>
          </a:p>
          <a:p>
            <a:pPr marL="0" lvl="0" indent="0">
              <a:buNone/>
            </a:pPr>
            <a:r>
              <a:rPr lang="en-US" dirty="0"/>
              <a:t>Email documents to the CDE (</a:t>
            </a:r>
            <a:r>
              <a:rPr lang="en-US" dirty="0">
                <a:hlinkClick r:id="rId3"/>
              </a:rPr>
              <a:t>CCSPP@cde.ca.gov</a:t>
            </a:r>
            <a:r>
              <a:rPr lang="en-US" dirty="0"/>
              <a:t>): </a:t>
            </a:r>
            <a:endParaRPr lang="en-US" sz="2800" dirty="0"/>
          </a:p>
          <a:p>
            <a:pPr lvl="1"/>
            <a:r>
              <a:rPr lang="en-US" dirty="0"/>
              <a:t>Form A: Applicant Info Sheet</a:t>
            </a:r>
            <a:endParaRPr lang="en-US" sz="2400" dirty="0"/>
          </a:p>
          <a:p>
            <a:pPr lvl="1"/>
            <a:r>
              <a:rPr lang="en-US" dirty="0"/>
              <a:t>Form B: Project Abstract</a:t>
            </a:r>
            <a:endParaRPr lang="en-US" sz="2400" dirty="0"/>
          </a:p>
          <a:p>
            <a:pPr lvl="1"/>
            <a:r>
              <a:rPr lang="en-US" dirty="0"/>
              <a:t>Attachment I: CCSPP LEA and Site Participation Sheet </a:t>
            </a:r>
            <a:r>
              <a:rPr lang="en-US" i="1" dirty="0"/>
              <a:t>(optional)</a:t>
            </a:r>
            <a:endParaRPr lang="en-US" sz="2400" i="1" dirty="0"/>
          </a:p>
          <a:p>
            <a:pPr lvl="1"/>
            <a:r>
              <a:rPr lang="en-US" dirty="0"/>
              <a:t>Attachment II: CCSPP Program Budget Worksheet.</a:t>
            </a:r>
          </a:p>
          <a:p>
            <a:pPr marL="457200" lvl="1" indent="0">
              <a:buNone/>
            </a:pPr>
            <a:endParaRPr lang="en-US" dirty="0"/>
          </a:p>
        </p:txBody>
      </p:sp>
    </p:spTree>
    <p:extLst>
      <p:ext uri="{BB962C8B-B14F-4D97-AF65-F5344CB8AC3E}">
        <p14:creationId xmlns:p14="http://schemas.microsoft.com/office/powerpoint/2010/main" val="1934033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(4)</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0" indent="0">
              <a:spcAft>
                <a:spcPts val="1200"/>
              </a:spcAft>
              <a:buNone/>
            </a:pPr>
            <a:r>
              <a:rPr lang="en-US" dirty="0"/>
              <a:t>Both parts of the application must be complete and submitted to the CDE (</a:t>
            </a:r>
            <a:r>
              <a:rPr lang="en-US" dirty="0">
                <a:hlinkClick r:id="rId3"/>
              </a:rPr>
              <a:t>CCSPP@cde.ca.gov</a:t>
            </a:r>
            <a:r>
              <a:rPr lang="en-US" dirty="0"/>
              <a:t>) no later than 11:59 p.m. PST on </a:t>
            </a:r>
            <a:r>
              <a:rPr lang="en-US" b="1" dirty="0"/>
              <a:t>December 20, 2022</a:t>
            </a:r>
            <a:r>
              <a:rPr lang="en-US" dirty="0"/>
              <a:t>.</a:t>
            </a:r>
          </a:p>
          <a:p>
            <a:pPr marL="457200" lvl="1" indent="0">
              <a:buNone/>
            </a:pPr>
            <a:endParaRPr lang="en-US" dirty="0"/>
          </a:p>
        </p:txBody>
      </p:sp>
    </p:spTree>
    <p:extLst>
      <p:ext uri="{BB962C8B-B14F-4D97-AF65-F5344CB8AC3E}">
        <p14:creationId xmlns:p14="http://schemas.microsoft.com/office/powerpoint/2010/main" val="2749747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(2)</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Disruptions to education and access to services due to the novel coronavirus disease 2019 (COVID-19) emergency have forced LEAs and schools to rethink the direct connection between schools and families, and to examine the link between school and community services, including ways in which these links can be strengthened. </a:t>
            </a:r>
          </a:p>
        </p:txBody>
      </p:sp>
    </p:spTree>
    <p:extLst>
      <p:ext uri="{BB962C8B-B14F-4D97-AF65-F5344CB8AC3E}">
        <p14:creationId xmlns:p14="http://schemas.microsoft.com/office/powerpoint/2010/main" val="2849989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A4F2C-734E-49AC-A59A-960CB4312F3F}"/>
              </a:ext>
            </a:extLst>
          </p:cNvPr>
          <p:cNvSpPr>
            <a:spLocks noGrp="1"/>
          </p:cNvSpPr>
          <p:nvPr>
            <p:ph type="title"/>
          </p:nvPr>
        </p:nvSpPr>
        <p:spPr/>
        <p:txBody>
          <a:bodyPr/>
          <a:lstStyle/>
          <a:p>
            <a:r>
              <a:rPr lang="en-US" b="1" dirty="0"/>
              <a:t>Resources</a:t>
            </a:r>
            <a:endParaRPr lang="en-US" dirty="0"/>
          </a:p>
        </p:txBody>
      </p:sp>
      <p:sp>
        <p:nvSpPr>
          <p:cNvPr id="3" name="Content Placeholder 2">
            <a:extLst>
              <a:ext uri="{FF2B5EF4-FFF2-40B4-BE49-F238E27FC236}">
                <a16:creationId xmlns:a16="http://schemas.microsoft.com/office/drawing/2014/main" id="{C421766B-D007-4633-A55D-51E2E2A38241}"/>
              </a:ext>
            </a:extLst>
          </p:cNvPr>
          <p:cNvSpPr>
            <a:spLocks noGrp="1"/>
          </p:cNvSpPr>
          <p:nvPr>
            <p:ph idx="1"/>
          </p:nvPr>
        </p:nvSpPr>
        <p:spPr/>
        <p:txBody>
          <a:bodyPr/>
          <a:lstStyle/>
          <a:p>
            <a:pPr>
              <a:spcAft>
                <a:spcPts val="1800"/>
              </a:spcAft>
            </a:pPr>
            <a:r>
              <a:rPr lang="en-US" dirty="0"/>
              <a:t>Program web page:</a:t>
            </a:r>
            <a:br>
              <a:rPr lang="en-US" dirty="0"/>
            </a:br>
            <a:r>
              <a:rPr lang="en-US" dirty="0">
                <a:hlinkClick r:id="rId3" tooltip="CCSPP Information webpage"/>
              </a:rPr>
              <a:t>https://www.cde.ca.gov/ci/gs/hs/ccspp.asp</a:t>
            </a:r>
            <a:r>
              <a:rPr lang="en-US" dirty="0"/>
              <a:t> </a:t>
            </a:r>
          </a:p>
          <a:p>
            <a:pPr>
              <a:spcAft>
                <a:spcPts val="1800"/>
              </a:spcAft>
            </a:pPr>
            <a:r>
              <a:rPr lang="en-US" dirty="0"/>
              <a:t>Request for Applications: </a:t>
            </a:r>
            <a:r>
              <a:rPr lang="en-US" dirty="0">
                <a:hlinkClick r:id="rId4" tooltip="Request for Applications CCSPP Planning Grant 2022"/>
              </a:rPr>
              <a:t>https://www.cde.ca.gov/fg/fo/r17/ccspppg22rfa.asp</a:t>
            </a:r>
            <a:endParaRPr lang="en-US" dirty="0"/>
          </a:p>
          <a:p>
            <a:pPr>
              <a:spcAft>
                <a:spcPts val="1800"/>
              </a:spcAft>
            </a:pPr>
            <a:r>
              <a:rPr lang="en-US" dirty="0"/>
              <a:t>Questions: </a:t>
            </a:r>
            <a:r>
              <a:rPr lang="en-US" dirty="0">
                <a:hlinkClick r:id="rId5"/>
              </a:rPr>
              <a:t>CCSPP@cde.ca.gov</a:t>
            </a:r>
            <a:r>
              <a:rPr lang="en-US" dirty="0"/>
              <a:t> </a:t>
            </a:r>
          </a:p>
        </p:txBody>
      </p:sp>
    </p:spTree>
    <p:extLst>
      <p:ext uri="{BB962C8B-B14F-4D97-AF65-F5344CB8AC3E}">
        <p14:creationId xmlns:p14="http://schemas.microsoft.com/office/powerpoint/2010/main" val="23427533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16F44-509D-4D2B-A308-69CBA4C193E2}"/>
              </a:ext>
            </a:extLst>
          </p:cNvPr>
          <p:cNvSpPr>
            <a:spLocks noGrp="1"/>
          </p:cNvSpPr>
          <p:nvPr>
            <p:ph type="title"/>
          </p:nvPr>
        </p:nvSpPr>
        <p:spPr/>
        <p:txBody>
          <a:bodyPr/>
          <a:lstStyle/>
          <a:p>
            <a:r>
              <a:rPr lang="en-US" b="1" dirty="0"/>
              <a:t>Question and Answer</a:t>
            </a:r>
            <a:endParaRPr lang="en-US" dirty="0"/>
          </a:p>
        </p:txBody>
      </p:sp>
      <p:sp>
        <p:nvSpPr>
          <p:cNvPr id="3" name="Content Placeholder 2">
            <a:extLst>
              <a:ext uri="{FF2B5EF4-FFF2-40B4-BE49-F238E27FC236}">
                <a16:creationId xmlns:a16="http://schemas.microsoft.com/office/drawing/2014/main" id="{78612006-636A-44BD-822A-27F05EA69D4D}"/>
              </a:ext>
            </a:extLst>
          </p:cNvPr>
          <p:cNvSpPr>
            <a:spLocks noGrp="1"/>
          </p:cNvSpPr>
          <p:nvPr>
            <p:ph idx="1"/>
          </p:nvPr>
        </p:nvSpPr>
        <p:spPr/>
        <p:txBody>
          <a:bodyPr/>
          <a:lstStyle/>
          <a:p>
            <a:pPr marL="0" indent="0">
              <a:buNone/>
            </a:pPr>
            <a:r>
              <a:rPr lang="en-US" dirty="0"/>
              <a:t>To ask a question, please either:</a:t>
            </a:r>
          </a:p>
          <a:p>
            <a:pPr marL="850900" indent="-401638"/>
            <a:r>
              <a:rPr lang="en-US" dirty="0"/>
              <a:t>Type your question in the Q&amp;A chat, or</a:t>
            </a:r>
          </a:p>
          <a:p>
            <a:pPr marL="850900" indent="-401638"/>
            <a:r>
              <a:rPr lang="en-US" dirty="0"/>
              <a:t>Use the raise hand feature, and staff will unmute you.</a:t>
            </a:r>
          </a:p>
        </p:txBody>
      </p:sp>
    </p:spTree>
    <p:extLst>
      <p:ext uri="{BB962C8B-B14F-4D97-AF65-F5344CB8AC3E}">
        <p14:creationId xmlns:p14="http://schemas.microsoft.com/office/powerpoint/2010/main" val="257599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914ED-778A-41AD-B3EC-6C212A5D3EDC}"/>
              </a:ext>
            </a:extLst>
          </p:cNvPr>
          <p:cNvSpPr>
            <a:spLocks noGrp="1"/>
          </p:cNvSpPr>
          <p:nvPr>
            <p:ph type="title"/>
          </p:nvPr>
        </p:nvSpPr>
        <p:spPr/>
        <p:txBody>
          <a:bodyPr/>
          <a:lstStyle/>
          <a:p>
            <a:r>
              <a:rPr lang="en-US" b="1" dirty="0"/>
              <a:t>Community Schools Overview </a:t>
            </a:r>
            <a:r>
              <a:rPr lang="en-US" sz="2400" b="1" dirty="0"/>
              <a:t>(3)</a:t>
            </a:r>
            <a:endParaRPr lang="en-US" dirty="0"/>
          </a:p>
        </p:txBody>
      </p:sp>
      <p:sp>
        <p:nvSpPr>
          <p:cNvPr id="3" name="Content Placeholder 2">
            <a:extLst>
              <a:ext uri="{FF2B5EF4-FFF2-40B4-BE49-F238E27FC236}">
                <a16:creationId xmlns:a16="http://schemas.microsoft.com/office/drawing/2014/main" id="{3D8FC31A-BBE7-43F0-9A3C-FC2CFD379D98}"/>
              </a:ext>
            </a:extLst>
          </p:cNvPr>
          <p:cNvSpPr>
            <a:spLocks noGrp="1"/>
          </p:cNvSpPr>
          <p:nvPr>
            <p:ph idx="1"/>
          </p:nvPr>
        </p:nvSpPr>
        <p:spPr/>
        <p:txBody>
          <a:bodyPr/>
          <a:lstStyle/>
          <a:p>
            <a:pPr marL="0" indent="0">
              <a:buNone/>
            </a:pPr>
            <a:r>
              <a:rPr lang="en-US" dirty="0"/>
              <a:t>Community schools often include four evidence-informed programmatic features, which are aligned and integrated into culturally responsive, student-centered teaching and learning practices and environments.</a:t>
            </a:r>
          </a:p>
        </p:txBody>
      </p:sp>
    </p:spTree>
    <p:extLst>
      <p:ext uri="{BB962C8B-B14F-4D97-AF65-F5344CB8AC3E}">
        <p14:creationId xmlns:p14="http://schemas.microsoft.com/office/powerpoint/2010/main" val="409856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(4)</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The four evidence-informed programmatic features are:</a:t>
            </a:r>
          </a:p>
          <a:p>
            <a:pPr marL="914400" indent="-449263">
              <a:spcAft>
                <a:spcPts val="800"/>
              </a:spcAft>
              <a:buNone/>
            </a:pPr>
            <a:r>
              <a:rPr lang="en-US" dirty="0"/>
              <a:t>•	Integrated support services;</a:t>
            </a:r>
          </a:p>
          <a:p>
            <a:pPr marL="914400" indent="-449263">
              <a:spcAft>
                <a:spcPts val="800"/>
              </a:spcAft>
              <a:buNone/>
            </a:pPr>
            <a:r>
              <a:rPr lang="en-US" dirty="0"/>
              <a:t>•	Family and community engagement;</a:t>
            </a:r>
          </a:p>
          <a:p>
            <a:pPr marL="914400" indent="-449263">
              <a:spcAft>
                <a:spcPts val="800"/>
              </a:spcAft>
              <a:buNone/>
            </a:pPr>
            <a:r>
              <a:rPr lang="en-US" dirty="0"/>
              <a:t>•	Collaborative leadership and practices for educators; and</a:t>
            </a:r>
          </a:p>
          <a:p>
            <a:pPr marL="914400" indent="-449263">
              <a:buNone/>
            </a:pPr>
            <a:r>
              <a:rPr lang="en-US" dirty="0"/>
              <a:t>•	Extended learning time and opportunities.</a:t>
            </a:r>
          </a:p>
        </p:txBody>
      </p:sp>
    </p:spTree>
    <p:extLst>
      <p:ext uri="{BB962C8B-B14F-4D97-AF65-F5344CB8AC3E}">
        <p14:creationId xmlns:p14="http://schemas.microsoft.com/office/powerpoint/2010/main" val="1079212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(5)</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California Community Schools Framework:</a:t>
            </a:r>
          </a:p>
          <a:p>
            <a:pPr marL="914400" indent="-465138">
              <a:buFont typeface="Arial" panose="020B0604020202020204" pitchFamily="34" charset="0"/>
              <a:buChar char="•"/>
            </a:pPr>
            <a:r>
              <a:rPr lang="en-US" dirty="0"/>
              <a:t>Four Pillars</a:t>
            </a:r>
          </a:p>
          <a:p>
            <a:pPr marL="914400" indent="-465138">
              <a:buFont typeface="Arial" panose="020B0604020202020204" pitchFamily="34" charset="0"/>
              <a:buChar char="•"/>
            </a:pPr>
            <a:r>
              <a:rPr lang="en-US" dirty="0"/>
              <a:t>Key Conditions for Learning</a:t>
            </a:r>
          </a:p>
          <a:p>
            <a:pPr marL="914400" indent="-465138">
              <a:buFont typeface="Arial" panose="020B0604020202020204" pitchFamily="34" charset="0"/>
              <a:buChar char="•"/>
            </a:pPr>
            <a:r>
              <a:rPr lang="en-US" dirty="0"/>
              <a:t>Cornerstone Commitments</a:t>
            </a:r>
          </a:p>
          <a:p>
            <a:pPr marL="914400" indent="-465138">
              <a:buFont typeface="Arial" panose="020B0604020202020204" pitchFamily="34" charset="0"/>
              <a:buChar char="•"/>
            </a:pPr>
            <a:r>
              <a:rPr lang="en-US" dirty="0"/>
              <a:t>Proven Practices</a:t>
            </a:r>
          </a:p>
          <a:p>
            <a:pPr marL="914400" indent="-465138">
              <a:buFont typeface="Arial" panose="020B0604020202020204" pitchFamily="34" charset="0"/>
              <a:buChar char="•"/>
            </a:pPr>
            <a:r>
              <a:rPr lang="en-US" dirty="0"/>
              <a:t>Key Roles</a:t>
            </a:r>
          </a:p>
        </p:txBody>
      </p:sp>
    </p:spTree>
    <p:extLst>
      <p:ext uri="{BB962C8B-B14F-4D97-AF65-F5344CB8AC3E}">
        <p14:creationId xmlns:p14="http://schemas.microsoft.com/office/powerpoint/2010/main" val="115280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(1)</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buNone/>
            </a:pPr>
            <a:r>
              <a:rPr lang="en-US" b="1" dirty="0"/>
              <a:t>Legislation:</a:t>
            </a:r>
          </a:p>
          <a:p>
            <a:pPr marL="0" indent="0">
              <a:buNone/>
            </a:pPr>
            <a:r>
              <a:rPr lang="en-US" dirty="0"/>
              <a:t>California Community Schools Partnership Act </a:t>
            </a:r>
          </a:p>
          <a:p>
            <a:pPr marL="0" indent="0">
              <a:buNone/>
            </a:pPr>
            <a:r>
              <a:rPr lang="en-US" dirty="0"/>
              <a:t>California </a:t>
            </a:r>
            <a:r>
              <a:rPr lang="en-US" i="1" dirty="0"/>
              <a:t>Education Code</a:t>
            </a:r>
            <a:r>
              <a:rPr lang="en-US" dirty="0"/>
              <a:t> Sections </a:t>
            </a:r>
            <a:br>
              <a:rPr lang="en-US" dirty="0"/>
            </a:br>
            <a:r>
              <a:rPr lang="en-US" dirty="0"/>
              <a:t>8900–8902 and the Budget Act of 2021 and 2022.</a:t>
            </a:r>
          </a:p>
        </p:txBody>
      </p:sp>
    </p:spTree>
    <p:extLst>
      <p:ext uri="{BB962C8B-B14F-4D97-AF65-F5344CB8AC3E}">
        <p14:creationId xmlns:p14="http://schemas.microsoft.com/office/powerpoint/2010/main" val="3960376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(2)</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20000"/>
              </a:lnSpc>
              <a:spcBef>
                <a:spcPts val="0"/>
              </a:spcBef>
              <a:spcAft>
                <a:spcPts val="0"/>
              </a:spcAft>
              <a:buNone/>
            </a:pPr>
            <a:r>
              <a:rPr lang="en-US" sz="2400" dirty="0">
                <a:solidFill>
                  <a:prstClr val="black"/>
                </a:solidFill>
                <a:ea typeface="Times New Roman" panose="02020603050405020304" pitchFamily="18" charset="0"/>
              </a:rPr>
              <a:t>In 2021, the California legislature allocated </a:t>
            </a:r>
            <a:r>
              <a:rPr lang="en-US" sz="2400" dirty="0"/>
              <a:t>$3,015,997,000 </a:t>
            </a:r>
            <a:r>
              <a:rPr lang="en-US" sz="2400" dirty="0">
                <a:solidFill>
                  <a:prstClr val="black"/>
                </a:solidFill>
                <a:ea typeface="Times New Roman" panose="02020603050405020304" pitchFamily="18" charset="0"/>
              </a:rPr>
              <a:t>for the CCSPP to establish new and expand existing community schools, through June 2028. </a:t>
            </a:r>
          </a:p>
          <a:p>
            <a:pPr marL="0" indent="0">
              <a:lnSpc>
                <a:spcPct val="120000"/>
              </a:lnSpc>
              <a:spcBef>
                <a:spcPts val="1800"/>
              </a:spcBef>
              <a:buNone/>
            </a:pPr>
            <a:r>
              <a:rPr lang="en-US" sz="2400" dirty="0">
                <a:solidFill>
                  <a:prstClr val="black"/>
                </a:solidFill>
                <a:ea typeface="Times New Roman" panose="02020603050405020304" pitchFamily="18" charset="0"/>
              </a:rPr>
              <a:t>In 2022, the legislature added </a:t>
            </a:r>
            <a:r>
              <a:rPr lang="en-US" sz="2400" dirty="0"/>
              <a:t>$1,132,554,000 </a:t>
            </a:r>
            <a:r>
              <a:rPr lang="en-US" sz="2400" dirty="0">
                <a:solidFill>
                  <a:prstClr val="black"/>
                </a:solidFill>
                <a:ea typeface="Times New Roman" panose="02020603050405020304" pitchFamily="18" charset="0"/>
              </a:rPr>
              <a:t>for the CCSPP and extending the funding through June 2031. </a:t>
            </a:r>
          </a:p>
          <a:p>
            <a:pPr marL="0" indent="0">
              <a:lnSpc>
                <a:spcPct val="120000"/>
              </a:lnSpc>
              <a:spcBef>
                <a:spcPts val="1800"/>
              </a:spcBef>
              <a:spcAft>
                <a:spcPts val="0"/>
              </a:spcAft>
              <a:buNone/>
            </a:pPr>
            <a:r>
              <a:rPr lang="en-US" sz="2400" dirty="0">
                <a:solidFill>
                  <a:prstClr val="black"/>
                </a:solidFill>
                <a:ea typeface="Times New Roman" panose="02020603050405020304" pitchFamily="18" charset="0"/>
              </a:rPr>
              <a:t>The CCSPP includes three different grant opportunities and regional technical assistance centers.</a:t>
            </a:r>
            <a:endParaRPr lang="en-US" sz="1800" dirty="0">
              <a:solidFill>
                <a:prstClr val="black"/>
              </a:solidFill>
              <a:ea typeface="Times New Roman" panose="02020603050405020304" pitchFamily="18" charset="0"/>
            </a:endParaRPr>
          </a:p>
        </p:txBody>
      </p:sp>
    </p:spTree>
    <p:extLst>
      <p:ext uri="{BB962C8B-B14F-4D97-AF65-F5344CB8AC3E}">
        <p14:creationId xmlns:p14="http://schemas.microsoft.com/office/powerpoint/2010/main" val="3382862077"/>
      </p:ext>
    </p:extLst>
  </p:cSld>
  <p:clrMapOvr>
    <a:masterClrMapping/>
  </p:clrMapOvr>
</p:sld>
</file>

<file path=ppt/theme/theme1.xml><?xml version="1.0" encoding="utf-8"?>
<a:theme xmlns:a="http://schemas.openxmlformats.org/drawingml/2006/main" name="Frame">
  <a:themeElements>
    <a:clrScheme name="Custom 5">
      <a:dk1>
        <a:srgbClr val="000000"/>
      </a:dk1>
      <a:lt1>
        <a:srgbClr val="FFFFFF"/>
      </a:lt1>
      <a:dk2>
        <a:srgbClr val="545454"/>
      </a:dk2>
      <a:lt2>
        <a:srgbClr val="BFBFBF"/>
      </a:lt2>
      <a:accent1>
        <a:srgbClr val="8CD5E3"/>
      </a:accent1>
      <a:accent2>
        <a:srgbClr val="FFD663"/>
      </a:accent2>
      <a:accent3>
        <a:srgbClr val="C2E36D"/>
      </a:accent3>
      <a:accent4>
        <a:srgbClr val="F9A865"/>
      </a:accent4>
      <a:accent5>
        <a:srgbClr val="5FE7D5"/>
      </a:accent5>
      <a:accent6>
        <a:srgbClr val="E5888A"/>
      </a:accent6>
      <a:hlink>
        <a:srgbClr val="0070C0"/>
      </a:hlink>
      <a:folHlink>
        <a:srgbClr val="0070C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949</TotalTime>
  <Words>1981</Words>
  <Application>Microsoft Office PowerPoint</Application>
  <PresentationFormat>Widescreen</PresentationFormat>
  <Paragraphs>218</Paragraphs>
  <Slides>41</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Courier New</vt:lpstr>
      <vt:lpstr>Wingdings 2</vt:lpstr>
      <vt:lpstr>Frame</vt:lpstr>
      <vt:lpstr>California Community Schools Partnership Program:  2022-23 Planning Grant  Application Webinar</vt:lpstr>
      <vt:lpstr>Agenda</vt:lpstr>
      <vt:lpstr>Community Schools Overview (1)</vt:lpstr>
      <vt:lpstr>Community Schools Overview (2)</vt:lpstr>
      <vt:lpstr>Community Schools Overview (3)</vt:lpstr>
      <vt:lpstr>Community Schools Overview (4)</vt:lpstr>
      <vt:lpstr>Community Schools Overview (5)</vt:lpstr>
      <vt:lpstr>CCSPP Overview (1)</vt:lpstr>
      <vt:lpstr>CCSPP Overview (2)</vt:lpstr>
      <vt:lpstr>CCSPP Overview (3)</vt:lpstr>
      <vt:lpstr>CCSPP Overview (4)</vt:lpstr>
      <vt:lpstr>Community School Defined (1)</vt:lpstr>
      <vt:lpstr>Community School Defined (2)</vt:lpstr>
      <vt:lpstr>Community School Defined (3)</vt:lpstr>
      <vt:lpstr>Grant Application Review (1)</vt:lpstr>
      <vt:lpstr>Grant Application Review (2)</vt:lpstr>
      <vt:lpstr>Intent (1)</vt:lpstr>
      <vt:lpstr>Intent (2)</vt:lpstr>
      <vt:lpstr>Intent (4)</vt:lpstr>
      <vt:lpstr>Intent (5)</vt:lpstr>
      <vt:lpstr>Eligibility Criteria (1)</vt:lpstr>
      <vt:lpstr>Competitive Priorities (1)</vt:lpstr>
      <vt:lpstr>Competitive Priorities (2)</vt:lpstr>
      <vt:lpstr>Competitive Priorities (3)</vt:lpstr>
      <vt:lpstr>Competitive Priorities (4)</vt:lpstr>
      <vt:lpstr>Competitive Priorities (5)</vt:lpstr>
      <vt:lpstr>Competitive Priorities (7)</vt:lpstr>
      <vt:lpstr>Competitive Priorities (8)</vt:lpstr>
      <vt:lpstr>Competitive Priorities (9)</vt:lpstr>
      <vt:lpstr>Funding Levels</vt:lpstr>
      <vt:lpstr>Allowable and Non-Allowable Costs and Activities</vt:lpstr>
      <vt:lpstr>Program Outcome Measures</vt:lpstr>
      <vt:lpstr>Timeline (1)</vt:lpstr>
      <vt:lpstr>Timeline (2)</vt:lpstr>
      <vt:lpstr>Reporting Requirements</vt:lpstr>
      <vt:lpstr>Application Submission (1)</vt:lpstr>
      <vt:lpstr>Application Submission (2)</vt:lpstr>
      <vt:lpstr>Application Submission (3)</vt:lpstr>
      <vt:lpstr>Application Submission (4)</vt:lpstr>
      <vt:lpstr>Resources</vt:lpstr>
      <vt:lpstr>Question and 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Slides-22: 2022 CCSPP Planning Grant (CA Dept of Education)</dc:title>
  <dc:subject>2022 California Community Schools Partnership Program (CCSPP) Planning Grant webinar presentation slides.</dc:subject>
  <dc:creator>Lisa Reimers</dc:creator>
  <cp:lastModifiedBy>Marc Shaffer</cp:lastModifiedBy>
  <cp:revision>92</cp:revision>
  <dcterms:created xsi:type="dcterms:W3CDTF">2022-06-24T15:02:14Z</dcterms:created>
  <dcterms:modified xsi:type="dcterms:W3CDTF">2022-11-14T21:24:56Z</dcterms:modified>
</cp:coreProperties>
</file>