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7"/>
  </p:notesMasterIdLst>
  <p:sldIdLst>
    <p:sldId id="343" r:id="rId2"/>
    <p:sldId id="257" r:id="rId3"/>
    <p:sldId id="269" r:id="rId4"/>
    <p:sldId id="308" r:id="rId5"/>
    <p:sldId id="309" r:id="rId6"/>
    <p:sldId id="325" r:id="rId7"/>
    <p:sldId id="258" r:id="rId8"/>
    <p:sldId id="266" r:id="rId9"/>
    <p:sldId id="267" r:id="rId10"/>
    <p:sldId id="268" r:id="rId11"/>
    <p:sldId id="342" r:id="rId12"/>
    <p:sldId id="321" r:id="rId13"/>
    <p:sldId id="322" r:id="rId14"/>
    <p:sldId id="323" r:id="rId15"/>
    <p:sldId id="260" r:id="rId16"/>
    <p:sldId id="276" r:id="rId17"/>
    <p:sldId id="326" r:id="rId18"/>
    <p:sldId id="295" r:id="rId19"/>
    <p:sldId id="327" r:id="rId20"/>
    <p:sldId id="297" r:id="rId21"/>
    <p:sldId id="328" r:id="rId22"/>
    <p:sldId id="331" r:id="rId23"/>
    <p:sldId id="329" r:id="rId24"/>
    <p:sldId id="335" r:id="rId25"/>
    <p:sldId id="330" r:id="rId26"/>
    <p:sldId id="259" r:id="rId27"/>
    <p:sldId id="336" r:id="rId28"/>
    <p:sldId id="338" r:id="rId29"/>
    <p:sldId id="339" r:id="rId30"/>
    <p:sldId id="340" r:id="rId31"/>
    <p:sldId id="341" r:id="rId32"/>
    <p:sldId id="275" r:id="rId33"/>
    <p:sldId id="337" r:id="rId34"/>
    <p:sldId id="281" r:id="rId35"/>
    <p:sldId id="315" r:id="rId36"/>
    <p:sldId id="316" r:id="rId37"/>
    <p:sldId id="332" r:id="rId38"/>
    <p:sldId id="333" r:id="rId39"/>
    <p:sldId id="286" r:id="rId40"/>
    <p:sldId id="304" r:id="rId41"/>
    <p:sldId id="305" r:id="rId42"/>
    <p:sldId id="318" r:id="rId43"/>
    <p:sldId id="306" r:id="rId44"/>
    <p:sldId id="334" r:id="rId45"/>
    <p:sldId id="285" r:id="rId4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4C11C267-E0AC-477C-A377-77C88AEAB719}">
          <p14:sldIdLst>
            <p14:sldId id="343"/>
            <p14:sldId id="257"/>
            <p14:sldId id="269"/>
            <p14:sldId id="308"/>
            <p14:sldId id="309"/>
            <p14:sldId id="325"/>
            <p14:sldId id="258"/>
            <p14:sldId id="266"/>
            <p14:sldId id="267"/>
            <p14:sldId id="268"/>
            <p14:sldId id="342"/>
            <p14:sldId id="321"/>
            <p14:sldId id="322"/>
            <p14:sldId id="323"/>
            <p14:sldId id="260"/>
            <p14:sldId id="276"/>
            <p14:sldId id="326"/>
            <p14:sldId id="295"/>
            <p14:sldId id="327"/>
            <p14:sldId id="297"/>
          </p14:sldIdLst>
        </p14:section>
        <p14:section name="Untitled Section" id="{7C8C1631-BE26-437B-B41B-C04F24438911}">
          <p14:sldIdLst>
            <p14:sldId id="328"/>
            <p14:sldId id="331"/>
            <p14:sldId id="329"/>
            <p14:sldId id="335"/>
            <p14:sldId id="330"/>
            <p14:sldId id="259"/>
            <p14:sldId id="336"/>
            <p14:sldId id="338"/>
            <p14:sldId id="339"/>
            <p14:sldId id="340"/>
            <p14:sldId id="341"/>
            <p14:sldId id="275"/>
            <p14:sldId id="337"/>
            <p14:sldId id="281"/>
            <p14:sldId id="315"/>
            <p14:sldId id="316"/>
            <p14:sldId id="332"/>
            <p14:sldId id="333"/>
            <p14:sldId id="286"/>
            <p14:sldId id="304"/>
            <p14:sldId id="305"/>
            <p14:sldId id="318"/>
            <p14:sldId id="306"/>
            <p14:sldId id="334"/>
            <p14:sldId id="28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Reimers" initials="LR" lastIdx="3" clrIdx="0">
    <p:extLst>
      <p:ext uri="{19B8F6BF-5375-455C-9EA6-DF929625EA0E}">
        <p15:presenceInfo xmlns:p15="http://schemas.microsoft.com/office/powerpoint/2012/main" userId="S-1-5-21-2608872058-1432505909-2668327341-17793" providerId="AD"/>
      </p:ext>
    </p:extLst>
  </p:cmAuthor>
  <p:cmAuthor id="2" name="Deanna Niebuhr" initials="DN" lastIdx="1" clrIdx="1">
    <p:extLst>
      <p:ext uri="{19B8F6BF-5375-455C-9EA6-DF929625EA0E}">
        <p15:presenceInfo xmlns:p15="http://schemas.microsoft.com/office/powerpoint/2012/main" userId="654de219170c1b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02" autoAdjust="0"/>
    <p:restoredTop sz="86449" autoAdjust="0"/>
  </p:normalViewPr>
  <p:slideViewPr>
    <p:cSldViewPr snapToGrid="0">
      <p:cViewPr varScale="1">
        <p:scale>
          <a:sx n="84" d="100"/>
          <a:sy n="84" d="100"/>
        </p:scale>
        <p:origin x="114" y="342"/>
      </p:cViewPr>
      <p:guideLst/>
    </p:cSldViewPr>
  </p:slideViewPr>
  <p:outlineViewPr>
    <p:cViewPr>
      <p:scale>
        <a:sx n="33" d="100"/>
        <a:sy n="33" d="100"/>
      </p:scale>
      <p:origin x="0" y="-322"/>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3T13:04:28.228" idx="2">
    <p:pos x="10" y="10"/>
    <p:text>Slide 7: How many students do we serve, does that include adult learners? Which number should we use?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77F53-9A89-4C3B-A72F-90EB5CCB4D42}" type="datetimeFigureOut">
              <a:rPr lang="en-US" smtClean="0"/>
              <a:t>8/18/2022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3C110-DB5A-4FDD-A959-481E9E63E32A}" type="slidenum">
              <a:rPr lang="en-US" smtClean="0"/>
              <a:t>‹#›</a:t>
            </a:fld>
            <a:endParaRPr lang="en-US" dirty="0"/>
          </a:p>
        </p:txBody>
      </p:sp>
    </p:spTree>
    <p:extLst>
      <p:ext uri="{BB962C8B-B14F-4D97-AF65-F5344CB8AC3E}">
        <p14:creationId xmlns:p14="http://schemas.microsoft.com/office/powerpoint/2010/main" val="21978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a:t>
            </a:fld>
            <a:endParaRPr lang="en-US" dirty="0"/>
          </a:p>
        </p:txBody>
      </p:sp>
    </p:spTree>
    <p:extLst>
      <p:ext uri="{BB962C8B-B14F-4D97-AF65-F5344CB8AC3E}">
        <p14:creationId xmlns:p14="http://schemas.microsoft.com/office/powerpoint/2010/main" val="173521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11</a:t>
            </a:fld>
            <a:endParaRPr lang="en-US" dirty="0"/>
          </a:p>
        </p:txBody>
      </p:sp>
    </p:spTree>
    <p:extLst>
      <p:ext uri="{BB962C8B-B14F-4D97-AF65-F5344CB8AC3E}">
        <p14:creationId xmlns:p14="http://schemas.microsoft.com/office/powerpoint/2010/main" val="113134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12</a:t>
            </a:fld>
            <a:endParaRPr lang="en-US" dirty="0"/>
          </a:p>
        </p:txBody>
      </p:sp>
    </p:spTree>
    <p:extLst>
      <p:ext uri="{BB962C8B-B14F-4D97-AF65-F5344CB8AC3E}">
        <p14:creationId xmlns:p14="http://schemas.microsoft.com/office/powerpoint/2010/main" val="3913359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13</a:t>
            </a:fld>
            <a:endParaRPr lang="en-US" dirty="0"/>
          </a:p>
        </p:txBody>
      </p:sp>
    </p:spTree>
    <p:extLst>
      <p:ext uri="{BB962C8B-B14F-4D97-AF65-F5344CB8AC3E}">
        <p14:creationId xmlns:p14="http://schemas.microsoft.com/office/powerpoint/2010/main" val="1557121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14</a:t>
            </a:fld>
            <a:endParaRPr lang="en-US" dirty="0"/>
          </a:p>
        </p:txBody>
      </p:sp>
    </p:spTree>
    <p:extLst>
      <p:ext uri="{BB962C8B-B14F-4D97-AF65-F5344CB8AC3E}">
        <p14:creationId xmlns:p14="http://schemas.microsoft.com/office/powerpoint/2010/main" val="4011691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2400"/>
              </a:spcAft>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15</a:t>
            </a:fld>
            <a:endParaRPr lang="en-US" dirty="0"/>
          </a:p>
        </p:txBody>
      </p:sp>
    </p:spTree>
    <p:extLst>
      <p:ext uri="{BB962C8B-B14F-4D97-AF65-F5344CB8AC3E}">
        <p14:creationId xmlns:p14="http://schemas.microsoft.com/office/powerpoint/2010/main" val="2859712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16</a:t>
            </a:fld>
            <a:endParaRPr lang="en-US" dirty="0"/>
          </a:p>
        </p:txBody>
      </p:sp>
    </p:spTree>
    <p:extLst>
      <p:ext uri="{BB962C8B-B14F-4D97-AF65-F5344CB8AC3E}">
        <p14:creationId xmlns:p14="http://schemas.microsoft.com/office/powerpoint/2010/main" val="4117485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17</a:t>
            </a:fld>
            <a:endParaRPr lang="en-US" dirty="0"/>
          </a:p>
        </p:txBody>
      </p:sp>
    </p:spTree>
    <p:extLst>
      <p:ext uri="{BB962C8B-B14F-4D97-AF65-F5344CB8AC3E}">
        <p14:creationId xmlns:p14="http://schemas.microsoft.com/office/powerpoint/2010/main" val="2349786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18</a:t>
            </a:fld>
            <a:endParaRPr lang="en-US" dirty="0"/>
          </a:p>
        </p:txBody>
      </p:sp>
    </p:spTree>
    <p:extLst>
      <p:ext uri="{BB962C8B-B14F-4D97-AF65-F5344CB8AC3E}">
        <p14:creationId xmlns:p14="http://schemas.microsoft.com/office/powerpoint/2010/main" val="3335127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19</a:t>
            </a:fld>
            <a:endParaRPr lang="en-US" dirty="0"/>
          </a:p>
        </p:txBody>
      </p:sp>
    </p:spTree>
    <p:extLst>
      <p:ext uri="{BB962C8B-B14F-4D97-AF65-F5344CB8AC3E}">
        <p14:creationId xmlns:p14="http://schemas.microsoft.com/office/powerpoint/2010/main" val="3221530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20</a:t>
            </a:fld>
            <a:endParaRPr lang="en-US" dirty="0"/>
          </a:p>
        </p:txBody>
      </p:sp>
    </p:spTree>
    <p:extLst>
      <p:ext uri="{BB962C8B-B14F-4D97-AF65-F5344CB8AC3E}">
        <p14:creationId xmlns:p14="http://schemas.microsoft.com/office/powerpoint/2010/main" val="322153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a:t>
            </a:fld>
            <a:endParaRPr lang="en-US" dirty="0"/>
          </a:p>
        </p:txBody>
      </p:sp>
    </p:spTree>
    <p:extLst>
      <p:ext uri="{BB962C8B-B14F-4D97-AF65-F5344CB8AC3E}">
        <p14:creationId xmlns:p14="http://schemas.microsoft.com/office/powerpoint/2010/main" val="1603775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21</a:t>
            </a:fld>
            <a:endParaRPr lang="en-US" dirty="0"/>
          </a:p>
        </p:txBody>
      </p:sp>
    </p:spTree>
    <p:extLst>
      <p:ext uri="{BB962C8B-B14F-4D97-AF65-F5344CB8AC3E}">
        <p14:creationId xmlns:p14="http://schemas.microsoft.com/office/powerpoint/2010/main" val="3614105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22</a:t>
            </a:fld>
            <a:endParaRPr lang="en-US" dirty="0"/>
          </a:p>
        </p:txBody>
      </p:sp>
    </p:spTree>
    <p:extLst>
      <p:ext uri="{BB962C8B-B14F-4D97-AF65-F5344CB8AC3E}">
        <p14:creationId xmlns:p14="http://schemas.microsoft.com/office/powerpoint/2010/main" val="1155986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23</a:t>
            </a:fld>
            <a:endParaRPr lang="en-US" dirty="0"/>
          </a:p>
        </p:txBody>
      </p:sp>
    </p:spTree>
    <p:extLst>
      <p:ext uri="{BB962C8B-B14F-4D97-AF65-F5344CB8AC3E}">
        <p14:creationId xmlns:p14="http://schemas.microsoft.com/office/powerpoint/2010/main" val="2039718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24</a:t>
            </a:fld>
            <a:endParaRPr lang="en-US" dirty="0"/>
          </a:p>
        </p:txBody>
      </p:sp>
    </p:spTree>
    <p:extLst>
      <p:ext uri="{BB962C8B-B14F-4D97-AF65-F5344CB8AC3E}">
        <p14:creationId xmlns:p14="http://schemas.microsoft.com/office/powerpoint/2010/main" val="1988085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25</a:t>
            </a:fld>
            <a:endParaRPr lang="en-US" dirty="0"/>
          </a:p>
        </p:txBody>
      </p:sp>
    </p:spTree>
    <p:extLst>
      <p:ext uri="{BB962C8B-B14F-4D97-AF65-F5344CB8AC3E}">
        <p14:creationId xmlns:p14="http://schemas.microsoft.com/office/powerpoint/2010/main" val="2251424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26</a:t>
            </a:fld>
            <a:endParaRPr lang="en-US" dirty="0"/>
          </a:p>
        </p:txBody>
      </p:sp>
    </p:spTree>
    <p:extLst>
      <p:ext uri="{BB962C8B-B14F-4D97-AF65-F5344CB8AC3E}">
        <p14:creationId xmlns:p14="http://schemas.microsoft.com/office/powerpoint/2010/main" val="2339001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27</a:t>
            </a:fld>
            <a:endParaRPr lang="en-US" dirty="0"/>
          </a:p>
        </p:txBody>
      </p:sp>
    </p:spTree>
    <p:extLst>
      <p:ext uri="{BB962C8B-B14F-4D97-AF65-F5344CB8AC3E}">
        <p14:creationId xmlns:p14="http://schemas.microsoft.com/office/powerpoint/2010/main" val="21897500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28</a:t>
            </a:fld>
            <a:endParaRPr lang="en-US" dirty="0"/>
          </a:p>
        </p:txBody>
      </p:sp>
    </p:spTree>
    <p:extLst>
      <p:ext uri="{BB962C8B-B14F-4D97-AF65-F5344CB8AC3E}">
        <p14:creationId xmlns:p14="http://schemas.microsoft.com/office/powerpoint/2010/main" val="40360731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29</a:t>
            </a:fld>
            <a:endParaRPr lang="en-US" dirty="0"/>
          </a:p>
        </p:txBody>
      </p:sp>
    </p:spTree>
    <p:extLst>
      <p:ext uri="{BB962C8B-B14F-4D97-AF65-F5344CB8AC3E}">
        <p14:creationId xmlns:p14="http://schemas.microsoft.com/office/powerpoint/2010/main" val="1035365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30</a:t>
            </a:fld>
            <a:endParaRPr lang="en-US" dirty="0"/>
          </a:p>
        </p:txBody>
      </p:sp>
    </p:spTree>
    <p:extLst>
      <p:ext uri="{BB962C8B-B14F-4D97-AF65-F5344CB8AC3E}">
        <p14:creationId xmlns:p14="http://schemas.microsoft.com/office/powerpoint/2010/main" val="326323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a:t>
            </a:fld>
            <a:endParaRPr lang="en-US" dirty="0"/>
          </a:p>
        </p:txBody>
      </p:sp>
    </p:spTree>
    <p:extLst>
      <p:ext uri="{BB962C8B-B14F-4D97-AF65-F5344CB8AC3E}">
        <p14:creationId xmlns:p14="http://schemas.microsoft.com/office/powerpoint/2010/main" val="4217681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31</a:t>
            </a:fld>
            <a:endParaRPr lang="en-US" dirty="0"/>
          </a:p>
        </p:txBody>
      </p:sp>
    </p:spTree>
    <p:extLst>
      <p:ext uri="{BB962C8B-B14F-4D97-AF65-F5344CB8AC3E}">
        <p14:creationId xmlns:p14="http://schemas.microsoft.com/office/powerpoint/2010/main" val="473547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32</a:t>
            </a:fld>
            <a:endParaRPr lang="en-US" dirty="0"/>
          </a:p>
        </p:txBody>
      </p:sp>
    </p:spTree>
    <p:extLst>
      <p:ext uri="{BB962C8B-B14F-4D97-AF65-F5344CB8AC3E}">
        <p14:creationId xmlns:p14="http://schemas.microsoft.com/office/powerpoint/2010/main" val="2004400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33</a:t>
            </a:fld>
            <a:endParaRPr lang="en-US" dirty="0"/>
          </a:p>
        </p:txBody>
      </p:sp>
    </p:spTree>
    <p:extLst>
      <p:ext uri="{BB962C8B-B14F-4D97-AF65-F5344CB8AC3E}">
        <p14:creationId xmlns:p14="http://schemas.microsoft.com/office/powerpoint/2010/main" val="37560653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34</a:t>
            </a:fld>
            <a:endParaRPr lang="en-US" dirty="0"/>
          </a:p>
        </p:txBody>
      </p:sp>
    </p:spTree>
    <p:extLst>
      <p:ext uri="{BB962C8B-B14F-4D97-AF65-F5344CB8AC3E}">
        <p14:creationId xmlns:p14="http://schemas.microsoft.com/office/powerpoint/2010/main" val="35587811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35</a:t>
            </a:fld>
            <a:endParaRPr lang="en-US" dirty="0"/>
          </a:p>
        </p:txBody>
      </p:sp>
    </p:spTree>
    <p:extLst>
      <p:ext uri="{BB962C8B-B14F-4D97-AF65-F5344CB8AC3E}">
        <p14:creationId xmlns:p14="http://schemas.microsoft.com/office/powerpoint/2010/main" val="15618045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36</a:t>
            </a:fld>
            <a:endParaRPr lang="en-US" dirty="0"/>
          </a:p>
        </p:txBody>
      </p:sp>
    </p:spTree>
    <p:extLst>
      <p:ext uri="{BB962C8B-B14F-4D97-AF65-F5344CB8AC3E}">
        <p14:creationId xmlns:p14="http://schemas.microsoft.com/office/powerpoint/2010/main" val="17436933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37</a:t>
            </a:fld>
            <a:endParaRPr lang="en-US" dirty="0"/>
          </a:p>
        </p:txBody>
      </p:sp>
    </p:spTree>
    <p:extLst>
      <p:ext uri="{BB962C8B-B14F-4D97-AF65-F5344CB8AC3E}">
        <p14:creationId xmlns:p14="http://schemas.microsoft.com/office/powerpoint/2010/main" val="1808483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38</a:t>
            </a:fld>
            <a:endParaRPr lang="en-US" dirty="0"/>
          </a:p>
        </p:txBody>
      </p:sp>
    </p:spTree>
    <p:extLst>
      <p:ext uri="{BB962C8B-B14F-4D97-AF65-F5344CB8AC3E}">
        <p14:creationId xmlns:p14="http://schemas.microsoft.com/office/powerpoint/2010/main" val="298109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39</a:t>
            </a:fld>
            <a:endParaRPr lang="en-US" dirty="0"/>
          </a:p>
        </p:txBody>
      </p:sp>
    </p:spTree>
    <p:extLst>
      <p:ext uri="{BB962C8B-B14F-4D97-AF65-F5344CB8AC3E}">
        <p14:creationId xmlns:p14="http://schemas.microsoft.com/office/powerpoint/2010/main" val="146990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40</a:t>
            </a:fld>
            <a:endParaRPr lang="en-US" dirty="0"/>
          </a:p>
        </p:txBody>
      </p:sp>
    </p:spTree>
    <p:extLst>
      <p:ext uri="{BB962C8B-B14F-4D97-AF65-F5344CB8AC3E}">
        <p14:creationId xmlns:p14="http://schemas.microsoft.com/office/powerpoint/2010/main" val="344183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5</a:t>
            </a:fld>
            <a:endParaRPr lang="en-US" dirty="0"/>
          </a:p>
        </p:txBody>
      </p:sp>
    </p:spTree>
    <p:extLst>
      <p:ext uri="{BB962C8B-B14F-4D97-AF65-F5344CB8AC3E}">
        <p14:creationId xmlns:p14="http://schemas.microsoft.com/office/powerpoint/2010/main" val="10895572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41</a:t>
            </a:fld>
            <a:endParaRPr lang="en-US" dirty="0"/>
          </a:p>
        </p:txBody>
      </p:sp>
    </p:spTree>
    <p:extLst>
      <p:ext uri="{BB962C8B-B14F-4D97-AF65-F5344CB8AC3E}">
        <p14:creationId xmlns:p14="http://schemas.microsoft.com/office/powerpoint/2010/main" val="26179922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42</a:t>
            </a:fld>
            <a:endParaRPr lang="en-US" dirty="0"/>
          </a:p>
        </p:txBody>
      </p:sp>
    </p:spTree>
    <p:extLst>
      <p:ext uri="{BB962C8B-B14F-4D97-AF65-F5344CB8AC3E}">
        <p14:creationId xmlns:p14="http://schemas.microsoft.com/office/powerpoint/2010/main" val="22155869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43</a:t>
            </a:fld>
            <a:endParaRPr lang="en-US" dirty="0"/>
          </a:p>
        </p:txBody>
      </p:sp>
    </p:spTree>
    <p:extLst>
      <p:ext uri="{BB962C8B-B14F-4D97-AF65-F5344CB8AC3E}">
        <p14:creationId xmlns:p14="http://schemas.microsoft.com/office/powerpoint/2010/main" val="12928921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44</a:t>
            </a:fld>
            <a:endParaRPr lang="en-US" dirty="0"/>
          </a:p>
        </p:txBody>
      </p:sp>
    </p:spTree>
    <p:extLst>
      <p:ext uri="{BB962C8B-B14F-4D97-AF65-F5344CB8AC3E}">
        <p14:creationId xmlns:p14="http://schemas.microsoft.com/office/powerpoint/2010/main" val="18603729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45</a:t>
            </a:fld>
            <a:endParaRPr lang="en-US" dirty="0"/>
          </a:p>
        </p:txBody>
      </p:sp>
    </p:spTree>
    <p:extLst>
      <p:ext uri="{BB962C8B-B14F-4D97-AF65-F5344CB8AC3E}">
        <p14:creationId xmlns:p14="http://schemas.microsoft.com/office/powerpoint/2010/main" val="1274664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6</a:t>
            </a:fld>
            <a:endParaRPr lang="en-US" dirty="0"/>
          </a:p>
        </p:txBody>
      </p:sp>
    </p:spTree>
    <p:extLst>
      <p:ext uri="{BB962C8B-B14F-4D97-AF65-F5344CB8AC3E}">
        <p14:creationId xmlns:p14="http://schemas.microsoft.com/office/powerpoint/2010/main" val="1288341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7</a:t>
            </a:fld>
            <a:endParaRPr lang="en-US" dirty="0"/>
          </a:p>
        </p:txBody>
      </p:sp>
    </p:spTree>
    <p:extLst>
      <p:ext uri="{BB962C8B-B14F-4D97-AF65-F5344CB8AC3E}">
        <p14:creationId xmlns:p14="http://schemas.microsoft.com/office/powerpoint/2010/main" val="2101514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8</a:t>
            </a:fld>
            <a:endParaRPr lang="en-US" dirty="0"/>
          </a:p>
        </p:txBody>
      </p:sp>
    </p:spTree>
    <p:extLst>
      <p:ext uri="{BB962C8B-B14F-4D97-AF65-F5344CB8AC3E}">
        <p14:creationId xmlns:p14="http://schemas.microsoft.com/office/powerpoint/2010/main" val="2564416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9</a:t>
            </a:fld>
            <a:endParaRPr lang="en-US" dirty="0"/>
          </a:p>
        </p:txBody>
      </p:sp>
    </p:spTree>
    <p:extLst>
      <p:ext uri="{BB962C8B-B14F-4D97-AF65-F5344CB8AC3E}">
        <p14:creationId xmlns:p14="http://schemas.microsoft.com/office/powerpoint/2010/main" val="2222312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10</a:t>
            </a:fld>
            <a:endParaRPr lang="en-US" dirty="0"/>
          </a:p>
        </p:txBody>
      </p:sp>
    </p:spTree>
    <p:extLst>
      <p:ext uri="{BB962C8B-B14F-4D97-AF65-F5344CB8AC3E}">
        <p14:creationId xmlns:p14="http://schemas.microsoft.com/office/powerpoint/2010/main" val="1539517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8/18/2022</a:t>
            </a:fld>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cde.ca.gov/fg/ac/ic/index.as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fg/fo/r17/ccsppltac21rfa.asp"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cde.ca.gov/ci/gs/hs/ccspp.asp"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mailto:CCSPP@cde.ca.gov" TargetMode="External"/><Relationship Id="rId4" Type="http://schemas.openxmlformats.org/officeDocument/2006/relationships/hyperlink" Target="https://www.cde.ca.gov/fg/fo/r17/ccspptac21rfa.asp"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F8C3-EDF2-408F-80E2-061B6443A293}"/>
              </a:ext>
            </a:extLst>
          </p:cNvPr>
          <p:cNvSpPr>
            <a:spLocks noGrp="1"/>
          </p:cNvSpPr>
          <p:nvPr>
            <p:ph type="title"/>
          </p:nvPr>
        </p:nvSpPr>
        <p:spPr>
          <a:xfrm>
            <a:off x="2540000" y="981075"/>
            <a:ext cx="9144000" cy="1143000"/>
          </a:xfrm>
        </p:spPr>
        <p:txBody>
          <a:bodyPr/>
          <a:lstStyle/>
          <a:p>
            <a:r>
              <a:rPr lang="en-US" b="1" dirty="0"/>
              <a:t>California Community Schools Partnership Program (CCSPP) – </a:t>
            </a:r>
            <a:br>
              <a:rPr lang="en-US" b="1" dirty="0"/>
            </a:br>
            <a:r>
              <a:rPr lang="en-US" b="1" dirty="0"/>
              <a:t>Regional Technical Assistance Center (RTAC) Contracts</a:t>
            </a:r>
            <a:endParaRPr lang="en-US" dirty="0"/>
          </a:p>
        </p:txBody>
      </p:sp>
      <p:sp>
        <p:nvSpPr>
          <p:cNvPr id="3" name="Content Placeholder 2">
            <a:extLst>
              <a:ext uri="{FF2B5EF4-FFF2-40B4-BE49-F238E27FC236}">
                <a16:creationId xmlns:a16="http://schemas.microsoft.com/office/drawing/2014/main" id="{279B5D02-E812-487E-91F9-1A2ECC3070C2}"/>
              </a:ext>
            </a:extLst>
          </p:cNvPr>
          <p:cNvSpPr>
            <a:spLocks noGrp="1"/>
          </p:cNvSpPr>
          <p:nvPr>
            <p:ph idx="1"/>
          </p:nvPr>
        </p:nvSpPr>
        <p:spPr>
          <a:xfrm>
            <a:off x="2540000" y="3343273"/>
            <a:ext cx="9144000" cy="1752600"/>
          </a:xfrm>
        </p:spPr>
        <p:txBody>
          <a:bodyPr/>
          <a:lstStyle/>
          <a:p>
            <a:pPr marL="0" indent="0" algn="ctr">
              <a:spcAft>
                <a:spcPts val="1200"/>
              </a:spcAft>
              <a:buNone/>
            </a:pPr>
            <a:r>
              <a:rPr lang="en-US" sz="4000" b="1" dirty="0"/>
              <a:t>Application Webinar</a:t>
            </a:r>
          </a:p>
          <a:p>
            <a:pPr marL="0" indent="0" algn="ctr">
              <a:spcAft>
                <a:spcPts val="1200"/>
              </a:spcAft>
              <a:buNone/>
            </a:pPr>
            <a:r>
              <a:rPr lang="en-US" dirty="0"/>
              <a:t>August 16, 2022 at 1:00 – 2:00 p.m.</a:t>
            </a:r>
          </a:p>
          <a:p>
            <a:endParaRPr lang="en-US" dirty="0"/>
          </a:p>
        </p:txBody>
      </p:sp>
    </p:spTree>
    <p:extLst>
      <p:ext uri="{BB962C8B-B14F-4D97-AF65-F5344CB8AC3E}">
        <p14:creationId xmlns:p14="http://schemas.microsoft.com/office/powerpoint/2010/main" val="228800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(4)</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The four evidence-informed programmatic features are:</a:t>
            </a:r>
          </a:p>
          <a:p>
            <a:pPr>
              <a:spcAft>
                <a:spcPts val="800"/>
              </a:spcAft>
            </a:pPr>
            <a:r>
              <a:rPr lang="en-US" dirty="0"/>
              <a:t>Integrated support services;</a:t>
            </a:r>
          </a:p>
          <a:p>
            <a:pPr>
              <a:spcAft>
                <a:spcPts val="800"/>
              </a:spcAft>
            </a:pPr>
            <a:r>
              <a:rPr lang="en-US" dirty="0"/>
              <a:t>Family and community engagement;</a:t>
            </a:r>
          </a:p>
          <a:p>
            <a:pPr>
              <a:spcAft>
                <a:spcPts val="800"/>
              </a:spcAft>
            </a:pPr>
            <a:r>
              <a:rPr lang="en-US" dirty="0"/>
              <a:t>Collaborative leadership and practices for educators; and</a:t>
            </a:r>
          </a:p>
          <a:p>
            <a:r>
              <a:rPr lang="en-US" dirty="0"/>
              <a:t>Extended learning time and opportunities.</a:t>
            </a:r>
          </a:p>
        </p:txBody>
      </p:sp>
    </p:spTree>
    <p:extLst>
      <p:ext uri="{BB962C8B-B14F-4D97-AF65-F5344CB8AC3E}">
        <p14:creationId xmlns:p14="http://schemas.microsoft.com/office/powerpoint/2010/main" val="107921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(5)</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California Community Schools Framework:</a:t>
            </a:r>
          </a:p>
          <a:p>
            <a:r>
              <a:rPr lang="en-US" dirty="0"/>
              <a:t>Four Pillars</a:t>
            </a:r>
          </a:p>
          <a:p>
            <a:r>
              <a:rPr lang="en-US" dirty="0"/>
              <a:t>Key Conditions for Learning</a:t>
            </a:r>
          </a:p>
          <a:p>
            <a:r>
              <a:rPr lang="en-US" dirty="0"/>
              <a:t>Cornerstone Commitments</a:t>
            </a:r>
          </a:p>
          <a:p>
            <a:r>
              <a:rPr lang="en-US" dirty="0"/>
              <a:t>Proven Practices</a:t>
            </a:r>
          </a:p>
          <a:p>
            <a:r>
              <a:rPr lang="en-US" dirty="0"/>
              <a:t>Key Roles</a:t>
            </a:r>
          </a:p>
          <a:p>
            <a:pPr marL="0" indent="0">
              <a:spcAft>
                <a:spcPts val="800"/>
              </a:spcAft>
              <a:buNone/>
            </a:pPr>
            <a:endParaRPr lang="en-US" dirty="0"/>
          </a:p>
        </p:txBody>
      </p:sp>
    </p:spTree>
    <p:extLst>
      <p:ext uri="{BB962C8B-B14F-4D97-AF65-F5344CB8AC3E}">
        <p14:creationId xmlns:p14="http://schemas.microsoft.com/office/powerpoint/2010/main" val="6308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(6)</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a:xfrm>
            <a:off x="2540000" y="1602288"/>
            <a:ext cx="9144000" cy="4343400"/>
          </a:xfrm>
        </p:spPr>
        <p:txBody>
          <a:bodyPr/>
          <a:lstStyle/>
          <a:p>
            <a:pPr marL="0" indent="0">
              <a:buNone/>
            </a:pPr>
            <a:r>
              <a:rPr lang="en-US" dirty="0"/>
              <a:t>Key Conditions for Learning:</a:t>
            </a:r>
          </a:p>
          <a:p>
            <a:r>
              <a:rPr lang="en-US" sz="2800" dirty="0"/>
              <a:t>Positive relationships that foster a sense of belonging and purpose.</a:t>
            </a:r>
          </a:p>
          <a:p>
            <a:r>
              <a:rPr lang="en-US" sz="2800" dirty="0">
                <a:solidFill>
                  <a:srgbClr val="000000"/>
                </a:solidFill>
                <a:ea typeface="Times New Roman" panose="02020603050405020304" pitchFamily="18" charset="0"/>
              </a:rPr>
              <a:t>I</a:t>
            </a:r>
            <a:r>
              <a:rPr lang="en-US" sz="2800" dirty="0">
                <a:solidFill>
                  <a:srgbClr val="000000"/>
                </a:solidFill>
                <a:effectLst/>
                <a:ea typeface="Times New Roman" panose="02020603050405020304" pitchFamily="18" charset="0"/>
              </a:rPr>
              <a:t>nstructional strategies that support motivation, competence, and self-directed learning. </a:t>
            </a:r>
          </a:p>
          <a:p>
            <a:r>
              <a:rPr lang="en-US" sz="2800" dirty="0">
                <a:solidFill>
                  <a:srgbClr val="000000"/>
                </a:solidFill>
                <a:effectLst/>
                <a:ea typeface="Times New Roman" panose="02020603050405020304" pitchFamily="18" charset="0"/>
              </a:rPr>
              <a:t>Social and emotional learning (SEL) that fosters skills, habits, and mindsets that enable academic progress, efficacy, and productive behavior. </a:t>
            </a:r>
          </a:p>
          <a:p>
            <a:r>
              <a:rPr lang="en-US" sz="2800" dirty="0">
                <a:solidFill>
                  <a:srgbClr val="000000"/>
                </a:solidFill>
                <a:effectLst/>
                <a:ea typeface="Times New Roman" panose="02020603050405020304" pitchFamily="18" charset="0"/>
              </a:rPr>
              <a:t>System of supports that enables healthy development, responds to student needs, and addresses learning barriers.</a:t>
            </a:r>
            <a:endParaRPr lang="en-US" sz="2800" dirty="0"/>
          </a:p>
        </p:txBody>
      </p:sp>
    </p:spTree>
    <p:extLst>
      <p:ext uri="{BB962C8B-B14F-4D97-AF65-F5344CB8AC3E}">
        <p14:creationId xmlns:p14="http://schemas.microsoft.com/office/powerpoint/2010/main" val="4060339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(7)</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Cornerstone Commitments:</a:t>
            </a:r>
          </a:p>
          <a:p>
            <a:r>
              <a:rPr lang="en-US" dirty="0"/>
              <a:t>Assets-driven and strengths-based practice</a:t>
            </a:r>
          </a:p>
          <a:p>
            <a:r>
              <a:rPr lang="en-US" dirty="0"/>
              <a:t>Racially just and restorative school climates</a:t>
            </a:r>
          </a:p>
          <a:p>
            <a:r>
              <a:rPr lang="en-US" dirty="0"/>
              <a:t>Culturally proficient and relative instruction</a:t>
            </a:r>
          </a:p>
          <a:p>
            <a:r>
              <a:rPr lang="en-US" dirty="0"/>
              <a:t>Shared decision making and participatory practices</a:t>
            </a:r>
          </a:p>
          <a:p>
            <a:pPr marL="0" indent="0">
              <a:spcAft>
                <a:spcPts val="800"/>
              </a:spcAft>
              <a:buNone/>
            </a:pPr>
            <a:endParaRPr lang="en-US" dirty="0"/>
          </a:p>
        </p:txBody>
      </p:sp>
    </p:spTree>
    <p:extLst>
      <p:ext uri="{BB962C8B-B14F-4D97-AF65-F5344CB8AC3E}">
        <p14:creationId xmlns:p14="http://schemas.microsoft.com/office/powerpoint/2010/main" val="3307500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(8)</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Proven Practices:</a:t>
            </a:r>
          </a:p>
          <a:p>
            <a:r>
              <a:rPr lang="en-US" dirty="0"/>
              <a:t>Community Asset Mapping and Gap Analysis</a:t>
            </a:r>
          </a:p>
          <a:p>
            <a:r>
              <a:rPr lang="en-US" dirty="0"/>
              <a:t>Community School Coordinator</a:t>
            </a:r>
          </a:p>
          <a:p>
            <a:r>
              <a:rPr lang="en-US" dirty="0"/>
              <a:t>Site-based and LEA-based Advisory Councils</a:t>
            </a:r>
          </a:p>
          <a:p>
            <a:r>
              <a:rPr lang="en-US" dirty="0"/>
              <a:t>Integration and alignment with other programs</a:t>
            </a:r>
          </a:p>
          <a:p>
            <a:pPr marL="0" indent="0">
              <a:spcAft>
                <a:spcPts val="800"/>
              </a:spcAft>
              <a:buNone/>
            </a:pPr>
            <a:endParaRPr lang="en-US" dirty="0"/>
          </a:p>
        </p:txBody>
      </p:sp>
    </p:spTree>
    <p:extLst>
      <p:ext uri="{BB962C8B-B14F-4D97-AF65-F5344CB8AC3E}">
        <p14:creationId xmlns:p14="http://schemas.microsoft.com/office/powerpoint/2010/main" val="1917425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Contract Application Review </a:t>
            </a:r>
            <a:r>
              <a:rPr lang="en-US" sz="2400" b="1" dirty="0"/>
              <a:t>(1)</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spcAft>
                <a:spcPts val="2400"/>
              </a:spcAft>
              <a:buNone/>
            </a:pPr>
            <a:r>
              <a:rPr lang="en-US" dirty="0"/>
              <a:t>The California Department of Education (CDE) is accepting applications from LEAs for the CCSPP Regional TAC contracts. </a:t>
            </a:r>
          </a:p>
          <a:p>
            <a:pPr marL="0" indent="0">
              <a:buNone/>
            </a:pPr>
            <a:r>
              <a:rPr lang="en-US" sz="2800" dirty="0"/>
              <a:t>For the purposes of the CCSPP, LEAs are defined as school districts, county offices of education, and charter schools.</a:t>
            </a:r>
          </a:p>
        </p:txBody>
      </p:sp>
    </p:spTree>
    <p:extLst>
      <p:ext uri="{BB962C8B-B14F-4D97-AF65-F5344CB8AC3E}">
        <p14:creationId xmlns:p14="http://schemas.microsoft.com/office/powerpoint/2010/main" val="361891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Contract Application Review </a:t>
            </a:r>
            <a:r>
              <a:rPr lang="en-US" sz="2400" b="1" dirty="0"/>
              <a:t>(2)</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buNone/>
            </a:pPr>
            <a:r>
              <a:rPr lang="en-US" dirty="0"/>
              <a:t>Per statute, the CCSPP provides funding for at least 5 Regional TAC contracts through June 30, 2028. </a:t>
            </a:r>
          </a:p>
          <a:p>
            <a:pPr marL="0" indent="0">
              <a:buNone/>
            </a:pPr>
            <a:r>
              <a:rPr lang="en-US" dirty="0"/>
              <a:t>The total budget for the CCSPP Regional TAC contracts Request for Applications is up to $</a:t>
            </a:r>
            <a:r>
              <a:rPr lang="en-US" dirty="0">
                <a:effectLst/>
                <a:latin typeface="Arial" panose="020B0604020202020204" pitchFamily="34" charset="0"/>
                <a:ea typeface="Times New Roman" panose="02020603050405020304" pitchFamily="18" charset="0"/>
              </a:rPr>
              <a:t>117,833,000</a:t>
            </a:r>
            <a:r>
              <a:rPr lang="en-US" dirty="0"/>
              <a:t>.</a:t>
            </a:r>
          </a:p>
        </p:txBody>
      </p:sp>
    </p:spTree>
    <p:extLst>
      <p:ext uri="{BB962C8B-B14F-4D97-AF65-F5344CB8AC3E}">
        <p14:creationId xmlns:p14="http://schemas.microsoft.com/office/powerpoint/2010/main" val="384635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Lead TAC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marR="0" indent="0">
              <a:spcBef>
                <a:spcPts val="0"/>
              </a:spcBef>
              <a:spcAft>
                <a:spcPts val="1200"/>
              </a:spcAft>
              <a:buNone/>
              <a:tabLst>
                <a:tab pos="2343150" algn="l"/>
              </a:tabLst>
            </a:pPr>
            <a:r>
              <a:rPr lang="en-US" dirty="0">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he Lead TAC will </a:t>
            </a:r>
            <a:r>
              <a:rPr lang="en-US" dirty="0">
                <a:effectLst/>
                <a:ea typeface="Times New Roman" panose="02020603050405020304" pitchFamily="18" charset="0"/>
                <a:cs typeface="Times New Roman" panose="02020603050405020304" pitchFamily="18" charset="0"/>
              </a:rPr>
              <a:t>act as a hub of the CCSPP technical assistance system and be responsible for working closely with the CDE to accomplish the following:</a:t>
            </a: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Building content and overarching methodology for CCSPP technical assistance.</a:t>
            </a:r>
          </a:p>
        </p:txBody>
      </p:sp>
    </p:spTree>
    <p:extLst>
      <p:ext uri="{BB962C8B-B14F-4D97-AF65-F5344CB8AC3E}">
        <p14:creationId xmlns:p14="http://schemas.microsoft.com/office/powerpoint/2010/main" val="103561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Lead TAC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Building a developmental implementation rubric to articulate community school implementation benchmarks.</a:t>
            </a: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rPr>
              <a:t>Facilitating a community of practice among the Regional TACs.</a:t>
            </a: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rPr>
              <a:t>Coordinating and maximizing areas of expertise among the Regional TACs</a:t>
            </a:r>
            <a:r>
              <a:rPr lang="en-US" dirty="0">
                <a:solidFill>
                  <a:srgbClr val="333333"/>
                </a:solidFill>
                <a:effectLst/>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a:p>
            <a:pPr lvl="0"/>
            <a:endParaRPr lang="en-US" dirty="0"/>
          </a:p>
        </p:txBody>
      </p:sp>
    </p:spTree>
    <p:extLst>
      <p:ext uri="{BB962C8B-B14F-4D97-AF65-F5344CB8AC3E}">
        <p14:creationId xmlns:p14="http://schemas.microsoft.com/office/powerpoint/2010/main" val="280813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Lead TAC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2133600"/>
            <a:ext cx="9144000" cy="4114800"/>
          </a:xfrm>
        </p:spPr>
        <p:txBody>
          <a:bodyPr/>
          <a:lstStyle/>
          <a:p>
            <a:pPr marL="0" marR="0" indent="0">
              <a:spcBef>
                <a:spcPts val="0"/>
              </a:spcBef>
              <a:spcAft>
                <a:spcPts val="1200"/>
              </a:spcAft>
              <a:buNone/>
            </a:pPr>
            <a:r>
              <a:rPr lang="en-US" dirty="0">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he Lead TAC will also take a leadership role in accomplishing:</a:t>
            </a:r>
            <a:endParaRPr lang="en-US"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Supporting the CDE to collect and analyze qualitative and quantitative data to assess and evaluate the implementation of community schools and the overall effectiveness of the CCSPP.</a:t>
            </a:r>
          </a:p>
        </p:txBody>
      </p:sp>
    </p:spTree>
    <p:extLst>
      <p:ext uri="{BB962C8B-B14F-4D97-AF65-F5344CB8AC3E}">
        <p14:creationId xmlns:p14="http://schemas.microsoft.com/office/powerpoint/2010/main" val="341958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DF41-1A39-4F55-A3AE-2260CA54A8AB}"/>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E1EB1F4A-3582-45EC-B3AC-083235A0D5A0}"/>
              </a:ext>
            </a:extLst>
          </p:cNvPr>
          <p:cNvSpPr>
            <a:spLocks noGrp="1"/>
          </p:cNvSpPr>
          <p:nvPr>
            <p:ph idx="1"/>
          </p:nvPr>
        </p:nvSpPr>
        <p:spPr>
          <a:xfrm>
            <a:off x="2540000" y="2000898"/>
            <a:ext cx="9144000" cy="4114800"/>
          </a:xfrm>
        </p:spPr>
        <p:txBody>
          <a:bodyPr/>
          <a:lstStyle/>
          <a:p>
            <a:r>
              <a:rPr lang="en-US" dirty="0"/>
              <a:t>CCSPP Program Overview</a:t>
            </a:r>
          </a:p>
          <a:p>
            <a:r>
              <a:rPr lang="en-US" dirty="0"/>
              <a:t>Community Schools Overview</a:t>
            </a:r>
          </a:p>
          <a:p>
            <a:r>
              <a:rPr lang="en-US" dirty="0"/>
              <a:t>Contract Application Review</a:t>
            </a:r>
          </a:p>
          <a:p>
            <a:r>
              <a:rPr lang="en-US" dirty="0"/>
              <a:t>Timeline and Application Submission</a:t>
            </a:r>
          </a:p>
          <a:p>
            <a:r>
              <a:rPr lang="en-US" dirty="0"/>
              <a:t>Question and Answer</a:t>
            </a:r>
          </a:p>
        </p:txBody>
      </p:sp>
    </p:spTree>
    <p:extLst>
      <p:ext uri="{BB962C8B-B14F-4D97-AF65-F5344CB8AC3E}">
        <p14:creationId xmlns:p14="http://schemas.microsoft.com/office/powerpoint/2010/main" val="3035559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Lead TAC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2133600"/>
            <a:ext cx="9144000" cy="4114800"/>
          </a:xfrm>
        </p:spPr>
        <p:txBody>
          <a:bodyPr/>
          <a:lstStyle/>
          <a:p>
            <a:pPr marL="0" marR="0" indent="0">
              <a:spcBef>
                <a:spcPts val="0"/>
              </a:spcBef>
              <a:spcAft>
                <a:spcPts val="1200"/>
              </a:spcAft>
              <a:buNone/>
            </a:pPr>
            <a:r>
              <a:rPr lang="en-US" dirty="0">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he Lead TAC will also take a leadership role in accomplishing:</a:t>
            </a:r>
            <a:endParaRPr lang="en-US"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Supporting the CDE to align the CCSPP technical assistance system with the Statewide System of Support and other school improvement and professional development support systems.</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2425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Regional TACs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marR="0" indent="0">
              <a:spcBef>
                <a:spcPts val="0"/>
              </a:spcBef>
              <a:spcAft>
                <a:spcPts val="1200"/>
              </a:spcAft>
              <a:buNone/>
              <a:tabLst>
                <a:tab pos="2343150" algn="l"/>
              </a:tabLst>
            </a:pPr>
            <a:r>
              <a:rPr lang="en-US" dirty="0">
                <a:ea typeface="Times New Roman" panose="02020603050405020304" pitchFamily="18" charset="0"/>
                <a:cs typeface="Arial" panose="020B0604020202020204" pitchFamily="34" charset="0"/>
              </a:rPr>
              <a:t>Eight Regional </a:t>
            </a:r>
            <a:r>
              <a:rPr lang="en-US" dirty="0">
                <a:effectLst/>
                <a:ea typeface="Times New Roman" panose="02020603050405020304" pitchFamily="18" charset="0"/>
                <a:cs typeface="Arial" panose="020B0604020202020204" pitchFamily="34" charset="0"/>
              </a:rPr>
              <a:t>TACs (RTACs) working with the Lead TAC in a community of practice (C</a:t>
            </a:r>
            <a:r>
              <a:rPr lang="en-US" dirty="0">
                <a:ea typeface="Times New Roman" panose="02020603050405020304" pitchFamily="18" charset="0"/>
                <a:cs typeface="Arial" panose="020B0604020202020204" pitchFamily="34" charset="0"/>
              </a:rPr>
              <a:t>OP) </a:t>
            </a:r>
            <a:r>
              <a:rPr lang="en-US" dirty="0">
                <a:effectLst/>
                <a:ea typeface="Times New Roman" panose="02020603050405020304" pitchFamily="18" charset="0"/>
                <a:cs typeface="Arial" panose="020B0604020202020204" pitchFamily="34" charset="0"/>
              </a:rPr>
              <a:t>will make up the </a:t>
            </a:r>
            <a:r>
              <a:rPr lang="en-US" dirty="0">
                <a:effectLst/>
                <a:ea typeface="Times New Roman" panose="02020603050405020304" pitchFamily="18" charset="0"/>
                <a:cs typeface="Times New Roman" panose="02020603050405020304" pitchFamily="18" charset="0"/>
              </a:rPr>
              <a:t>technical assistance system – both design and delivery.</a:t>
            </a:r>
          </a:p>
        </p:txBody>
      </p:sp>
    </p:spTree>
    <p:extLst>
      <p:ext uri="{BB962C8B-B14F-4D97-AF65-F5344CB8AC3E}">
        <p14:creationId xmlns:p14="http://schemas.microsoft.com/office/powerpoint/2010/main" val="3780358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Regional TACs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1752600"/>
            <a:ext cx="9144000" cy="4114800"/>
          </a:xfrm>
        </p:spPr>
        <p:txBody>
          <a:bodyPr/>
          <a:lstStyle/>
          <a:p>
            <a:pPr marL="0" marR="0" indent="0">
              <a:spcBef>
                <a:spcPts val="0"/>
              </a:spcBef>
              <a:spcAft>
                <a:spcPts val="1200"/>
              </a:spcAft>
              <a:buNone/>
            </a:pPr>
            <a:r>
              <a:rPr lang="en-US" dirty="0">
                <a:ea typeface="Times New Roman" panose="02020603050405020304" pitchFamily="18" charset="0"/>
                <a:cs typeface="Arial" panose="020B0604020202020204" pitchFamily="34" charset="0"/>
              </a:rPr>
              <a:t>The </a:t>
            </a:r>
            <a:r>
              <a:rPr lang="en-US" dirty="0">
                <a:effectLst/>
                <a:ea typeface="Times New Roman" panose="02020603050405020304" pitchFamily="18" charset="0"/>
                <a:cs typeface="Arial" panose="020B0604020202020204" pitchFamily="34" charset="0"/>
              </a:rPr>
              <a:t>C</a:t>
            </a:r>
            <a:r>
              <a:rPr lang="en-US" dirty="0">
                <a:ea typeface="Times New Roman" panose="02020603050405020304" pitchFamily="18" charset="0"/>
                <a:cs typeface="Arial" panose="020B0604020202020204" pitchFamily="34" charset="0"/>
              </a:rPr>
              <a:t>OP will assist in</a:t>
            </a:r>
            <a:r>
              <a:rPr lang="en-US" dirty="0">
                <a:effectLst/>
                <a:ea typeface="Times New Roman" panose="02020603050405020304" pitchFamily="18" charset="0"/>
                <a:cs typeface="Arial" panose="020B0604020202020204" pitchFamily="34" charset="0"/>
              </a:rPr>
              <a:t> developing the following:</a:t>
            </a:r>
            <a:endParaRPr lang="en-US" dirty="0">
              <a:effectLst/>
              <a:ea typeface="Times New Roman" panose="02020603050405020304" pitchFamily="18" charset="0"/>
              <a:cs typeface="Times New Roman" panose="02020603050405020304" pitchFamily="18" charset="0"/>
            </a:endParaRPr>
          </a:p>
          <a:p>
            <a:pPr>
              <a:spcBef>
                <a:spcPts val="0"/>
              </a:spcBef>
              <a:spcAft>
                <a:spcPts val="1200"/>
              </a:spcAft>
            </a:pPr>
            <a:r>
              <a:rPr lang="en-US" sz="2800" dirty="0">
                <a:effectLst/>
                <a:ea typeface="Times New Roman" panose="02020603050405020304" pitchFamily="18" charset="0"/>
                <a:cs typeface="Times New Roman" panose="02020603050405020304" pitchFamily="18" charset="0"/>
              </a:rPr>
              <a:t>Technical assistance content and methodology;</a:t>
            </a:r>
          </a:p>
          <a:p>
            <a:pPr>
              <a:spcBef>
                <a:spcPts val="0"/>
              </a:spcBef>
              <a:spcAft>
                <a:spcPts val="1200"/>
              </a:spcAft>
            </a:pPr>
            <a:r>
              <a:rPr lang="en-US" sz="2800" dirty="0">
                <a:effectLst/>
                <a:ea typeface="Times New Roman" panose="02020603050405020304" pitchFamily="18" charset="0"/>
                <a:cs typeface="Times New Roman" panose="02020603050405020304" pitchFamily="18" charset="0"/>
              </a:rPr>
              <a:t>An implementation rubric;</a:t>
            </a:r>
          </a:p>
          <a:p>
            <a:pPr>
              <a:spcBef>
                <a:spcPts val="0"/>
              </a:spcBef>
              <a:spcAft>
                <a:spcPts val="1200"/>
              </a:spcAft>
            </a:pPr>
            <a:r>
              <a:rPr lang="en-US" sz="2800" dirty="0">
                <a:effectLst/>
                <a:ea typeface="Times New Roman" panose="02020603050405020304" pitchFamily="18" charset="0"/>
                <a:cs typeface="Times New Roman" panose="02020603050405020304" pitchFamily="18" charset="0"/>
              </a:rPr>
              <a:t>Data collection and analysis, assessment and evaluation of effectiveness, and related improvement systems for the CCSPP</a:t>
            </a:r>
          </a:p>
          <a:p>
            <a:r>
              <a:rPr lang="en-US" sz="2800" dirty="0">
                <a:effectLst/>
                <a:ea typeface="Times New Roman" panose="02020603050405020304" pitchFamily="18" charset="0"/>
              </a:rPr>
              <a:t>Alignment of the CCSPP to the Statewide System of Support and other school improvement and child supporting systems and programs.</a:t>
            </a:r>
            <a:endParaRPr lang="en-US" sz="2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160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Regional TACs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1752600"/>
            <a:ext cx="9144000" cy="4114800"/>
          </a:xfrm>
        </p:spPr>
        <p:txBody>
          <a:bodyPr/>
          <a:lstStyle/>
          <a:p>
            <a:pPr marL="0" marR="0" indent="0">
              <a:spcBef>
                <a:spcPts val="0"/>
              </a:spcBef>
              <a:spcAft>
                <a:spcPts val="1200"/>
              </a:spcAft>
              <a:buNone/>
              <a:tabLst>
                <a:tab pos="2343150" algn="l"/>
              </a:tabLst>
            </a:pPr>
            <a:r>
              <a:rPr lang="en-US" dirty="0">
                <a:effectLst/>
                <a:ea typeface="Times New Roman" panose="02020603050405020304" pitchFamily="18" charset="0"/>
                <a:cs typeface="Times New Roman" panose="02020603050405020304" pitchFamily="18" charset="0"/>
              </a:rPr>
              <a:t>Regional TACs will share best practices and assist grantees with the following:</a:t>
            </a:r>
          </a:p>
          <a:p>
            <a:pPr>
              <a:spcBef>
                <a:spcPts val="0"/>
              </a:spcBef>
              <a:spcAft>
                <a:spcPts val="1200"/>
              </a:spcAft>
              <a:buFont typeface="Arial" panose="020B0604020202020204" pitchFamily="34" charset="0"/>
              <a:buChar char="•"/>
            </a:pPr>
            <a:r>
              <a:rPr lang="en-US" dirty="0">
                <a:effectLst/>
                <a:ea typeface="Times New Roman" panose="02020603050405020304" pitchFamily="18" charset="0"/>
                <a:cs typeface="Times New Roman" panose="02020603050405020304" pitchFamily="18" charset="0"/>
              </a:rPr>
              <a:t>Conducting comprehensive school and community assets maps and needs assessments.</a:t>
            </a:r>
          </a:p>
          <a:p>
            <a:pPr>
              <a:spcBef>
                <a:spcPts val="0"/>
              </a:spcBef>
              <a:spcAft>
                <a:spcPts val="1200"/>
              </a:spcAft>
              <a:buFont typeface="Arial" panose="020B0604020202020204" pitchFamily="34" charset="0"/>
              <a:buChar char="•"/>
            </a:pPr>
            <a:r>
              <a:rPr lang="en-US" dirty="0">
                <a:effectLst/>
                <a:ea typeface="Times New Roman" panose="02020603050405020304" pitchFamily="18" charset="0"/>
                <a:cs typeface="Times New Roman" panose="02020603050405020304" pitchFamily="18" charset="0"/>
              </a:rPr>
              <a:t>Improving authentic family and community engagement in the languages spoken in the community.</a:t>
            </a:r>
          </a:p>
        </p:txBody>
      </p:sp>
    </p:spTree>
    <p:extLst>
      <p:ext uri="{BB962C8B-B14F-4D97-AF65-F5344CB8AC3E}">
        <p14:creationId xmlns:p14="http://schemas.microsoft.com/office/powerpoint/2010/main" val="2165751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Regional TACs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1752600"/>
            <a:ext cx="9144000" cy="4114800"/>
          </a:xfrm>
        </p:spPr>
        <p:txBody>
          <a:bodyPr/>
          <a:lstStyle/>
          <a:p>
            <a:pPr>
              <a:spcBef>
                <a:spcPts val="0"/>
              </a:spcBef>
              <a:spcAft>
                <a:spcPts val="1200"/>
              </a:spcAft>
            </a:pPr>
            <a:r>
              <a:rPr lang="en-US" dirty="0">
                <a:effectLst/>
                <a:ea typeface="Times New Roman" panose="02020603050405020304" pitchFamily="18" charset="0"/>
                <a:cs typeface="Times New Roman" panose="02020603050405020304" pitchFamily="18" charset="0"/>
              </a:rPr>
              <a:t>Developing programming and strengthening relationships to promote positive, supportive and racially just school climates.</a:t>
            </a:r>
          </a:p>
          <a:p>
            <a:pPr>
              <a:spcBef>
                <a:spcPts val="0"/>
              </a:spcBef>
              <a:spcAft>
                <a:spcPts val="1200"/>
              </a:spcAft>
            </a:pPr>
            <a:r>
              <a:rPr lang="en-US" dirty="0">
                <a:effectLst/>
                <a:ea typeface="Times New Roman" panose="02020603050405020304" pitchFamily="18" charset="0"/>
                <a:cs typeface="Times New Roman" panose="02020603050405020304" pitchFamily="18" charset="0"/>
              </a:rPr>
              <a:t>Establishing and supporting collaborative leadership and shared decision-making practices at the LEA and School Site levels. </a:t>
            </a:r>
          </a:p>
        </p:txBody>
      </p:sp>
    </p:spTree>
    <p:extLst>
      <p:ext uri="{BB962C8B-B14F-4D97-AF65-F5344CB8AC3E}">
        <p14:creationId xmlns:p14="http://schemas.microsoft.com/office/powerpoint/2010/main" val="1438749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Regional TACs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a:spcBef>
                <a:spcPts val="0"/>
              </a:spcBef>
              <a:spcAft>
                <a:spcPts val="1200"/>
              </a:spcAft>
            </a:pPr>
            <a:r>
              <a:rPr lang="en-US" dirty="0">
                <a:effectLst/>
                <a:ea typeface="Times New Roman" panose="02020603050405020304" pitchFamily="18" charset="0"/>
                <a:cs typeface="Times New Roman" panose="02020603050405020304" pitchFamily="18" charset="0"/>
              </a:rPr>
              <a:t>Creating, deepening and expanding community partnerships.</a:t>
            </a:r>
          </a:p>
          <a:p>
            <a:pPr>
              <a:spcBef>
                <a:spcPts val="0"/>
              </a:spcBef>
              <a:spcAft>
                <a:spcPts val="1200"/>
              </a:spcAft>
            </a:pPr>
            <a:r>
              <a:rPr lang="en-US" dirty="0">
                <a:effectLst/>
                <a:ea typeface="Times New Roman" panose="02020603050405020304" pitchFamily="18" charset="0"/>
                <a:cs typeface="Times New Roman" panose="02020603050405020304" pitchFamily="18" charset="0"/>
              </a:rPr>
              <a:t>Developing sustainable funding sources.</a:t>
            </a:r>
          </a:p>
          <a:p>
            <a:pPr>
              <a:spcBef>
                <a:spcPts val="0"/>
              </a:spcBef>
              <a:spcAft>
                <a:spcPts val="1200"/>
              </a:spcAft>
            </a:pPr>
            <a:r>
              <a:rPr lang="en-US" dirty="0">
                <a:effectLst/>
                <a:ea typeface="Times New Roman" panose="02020603050405020304" pitchFamily="18" charset="0"/>
                <a:cs typeface="Times New Roman" panose="02020603050405020304" pitchFamily="18" charset="0"/>
              </a:rPr>
              <a:t>Coordinating services across child-serving agencies, municipalities, governmental entities and schools.</a:t>
            </a:r>
          </a:p>
          <a:p>
            <a:pPr>
              <a:spcBef>
                <a:spcPts val="0"/>
              </a:spcBef>
              <a:spcAft>
                <a:spcPts val="1200"/>
              </a:spcAft>
            </a:pPr>
            <a:r>
              <a:rPr lang="en-US" dirty="0">
                <a:effectLst/>
                <a:ea typeface="Times New Roman" panose="02020603050405020304" pitchFamily="18" charset="0"/>
                <a:cs typeface="Times New Roman" panose="02020603050405020304" pitchFamily="18" charset="0"/>
              </a:rPr>
              <a:t>Accessing and combining funding for services from multiple revenue sources.</a:t>
            </a:r>
          </a:p>
        </p:txBody>
      </p:sp>
    </p:spTree>
    <p:extLst>
      <p:ext uri="{BB962C8B-B14F-4D97-AF65-F5344CB8AC3E}">
        <p14:creationId xmlns:p14="http://schemas.microsoft.com/office/powerpoint/2010/main" val="4208990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1752600"/>
            <a:ext cx="9144000" cy="4114800"/>
          </a:xfrm>
        </p:spPr>
        <p:txBody>
          <a:bodyPr/>
          <a:lstStyle/>
          <a:p>
            <a:pPr marL="0" marR="0" indent="0">
              <a:spcBef>
                <a:spcPts val="0"/>
              </a:spcBef>
              <a:spcAft>
                <a:spcPts val="1200"/>
              </a:spcAft>
              <a:buNone/>
              <a:tabLst>
                <a:tab pos="2343150" algn="l"/>
              </a:tabLst>
            </a:pPr>
            <a:r>
              <a:rPr lang="en-US" dirty="0">
                <a:effectLst/>
                <a:latin typeface="Arial" panose="020B0604020202020204" pitchFamily="34" charset="0"/>
                <a:ea typeface="Times New Roman" panose="02020603050405020304" pitchFamily="18" charset="0"/>
              </a:rPr>
              <a:t>The Regional TAC contracts will be awarded to LEAs or a consortiums of LEAs with preference given to LEAs that demonstrate the capacity to contribute to a COP and to share best practices and assist both prospective applicants and grant recipients with tasks related to planning, implementing, assessing the effectiveness of, improving, and sustaining community school initiatives.</a:t>
            </a:r>
            <a:endParaRPr lang="en-US"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368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marR="0" indent="0">
              <a:spcBef>
                <a:spcPts val="0"/>
              </a:spcBef>
              <a:spcAft>
                <a:spcPts val="1200"/>
              </a:spcAft>
              <a:buNone/>
            </a:pPr>
            <a:r>
              <a:rPr lang="en-US" dirty="0">
                <a:effectLst/>
                <a:ea typeface="Times New Roman" panose="02020603050405020304" pitchFamily="18" charset="0"/>
                <a:cs typeface="Arial" panose="020B0604020202020204" pitchFamily="34" charset="0"/>
              </a:rPr>
              <a:t>Contracts will be awarded to LEA applicants that best meet the following requirements:</a:t>
            </a:r>
            <a:endParaRPr lang="en-US" dirty="0">
              <a:effectLst/>
              <a:ea typeface="Times New Roman" panose="02020603050405020304" pitchFamily="18" charset="0"/>
              <a:cs typeface="Times New Roman" panose="02020603050405020304" pitchFamily="18" charset="0"/>
            </a:endParaRPr>
          </a:p>
          <a:p>
            <a:pPr>
              <a:spcBef>
                <a:spcPts val="1200"/>
              </a:spcBef>
              <a:spcAft>
                <a:spcPts val="1200"/>
              </a:spcAft>
            </a:pPr>
            <a:r>
              <a:rPr lang="en-US" dirty="0">
                <a:effectLst/>
                <a:ea typeface="Times New Roman" panose="02020603050405020304" pitchFamily="18" charset="0"/>
                <a:cs typeface="Times New Roman" panose="02020603050405020304" pitchFamily="18" charset="0"/>
              </a:rPr>
              <a:t>Expertise with essential principles and practices regarding community schools planning, implementation, improvement and sustainability as per the </a:t>
            </a:r>
            <a:r>
              <a:rPr lang="en-US" dirty="0">
                <a:effectLst/>
                <a:ea typeface="Arial" panose="020B0604020202020204" pitchFamily="34" charset="0"/>
                <a:cs typeface="Times New Roman" panose="02020603050405020304" pitchFamily="18" charset="0"/>
              </a:rPr>
              <a:t>Framework </a:t>
            </a:r>
            <a:r>
              <a:rPr lang="en-US" dirty="0">
                <a:effectLst/>
                <a:ea typeface="Times New Roman" panose="02020603050405020304" pitchFamily="18" charset="0"/>
                <a:cs typeface="Times New Roman" panose="02020603050405020304" pitchFamily="18" charset="0"/>
              </a:rPr>
              <a:t>adopted by the State Board of Education (SBE) in January 2022.</a:t>
            </a:r>
          </a:p>
        </p:txBody>
      </p:sp>
    </p:spTree>
    <p:extLst>
      <p:ext uri="{BB962C8B-B14F-4D97-AF65-F5344CB8AC3E}">
        <p14:creationId xmlns:p14="http://schemas.microsoft.com/office/powerpoint/2010/main" val="4229629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1752600"/>
            <a:ext cx="9144000" cy="4114800"/>
          </a:xfrm>
        </p:spPr>
        <p:txBody>
          <a:bodyPr/>
          <a:lstStyle/>
          <a:p>
            <a:pPr>
              <a:spcBef>
                <a:spcPts val="1200"/>
              </a:spcBef>
              <a:spcAft>
                <a:spcPts val="1200"/>
              </a:spcAft>
            </a:pPr>
            <a:r>
              <a:rPr lang="en-US" dirty="0">
                <a:effectLst/>
                <a:ea typeface="Times New Roman" panose="02020603050405020304" pitchFamily="18" charset="0"/>
                <a:cs typeface="Times New Roman" panose="02020603050405020304" pitchFamily="18" charset="0"/>
              </a:rPr>
              <a:t>Capacity to provide necessary technical assistance and support to LEAs within its geographic area in applying for CCSPP grants</a:t>
            </a:r>
            <a:r>
              <a:rPr lang="en-US" dirty="0">
                <a:ea typeface="Times New Roman" panose="02020603050405020304" pitchFamily="18" charset="0"/>
                <a:cs typeface="Times New Roman" panose="02020603050405020304" pitchFamily="18" charset="0"/>
              </a:rPr>
              <a:t>.</a:t>
            </a:r>
            <a:endParaRPr lang="en-US" dirty="0">
              <a:effectLst/>
              <a:ea typeface="Times New Roman" panose="02020603050405020304" pitchFamily="18" charset="0"/>
              <a:cs typeface="Times New Roman" panose="02020603050405020304" pitchFamily="18" charset="0"/>
            </a:endParaRPr>
          </a:p>
          <a:p>
            <a:pPr>
              <a:spcBef>
                <a:spcPts val="1200"/>
              </a:spcBef>
              <a:spcAft>
                <a:spcPts val="120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Capacity to provide necessary technical assistance and support to LEAs within its geographic area on planning, implementing, improving, scaling, and sustaining community schools initiatives.</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1200"/>
              </a:spcBef>
              <a:spcAft>
                <a:spcPts val="1200"/>
              </a:spcAft>
            </a:pPr>
            <a:endParaRPr lang="en-US"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595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a:spcBef>
                <a:spcPts val="1200"/>
              </a:spcBef>
              <a:spcAft>
                <a:spcPts val="120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Capacity to contribute to development of the technical assistance content for the CCSPP technical assistance system through participation in the COP among the Regional TACs and led by the Lead TAC.</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1200"/>
              </a:spcBef>
              <a:spcAft>
                <a:spcPts val="120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Capacity to contribute to development of implementation rubric for the CCSPP through participation in the COP.</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16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(1)</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buNone/>
            </a:pPr>
            <a:r>
              <a:rPr lang="en-US" b="1" dirty="0"/>
              <a:t>Legislation</a:t>
            </a:r>
          </a:p>
          <a:p>
            <a:pPr marL="0" indent="0">
              <a:buNone/>
            </a:pPr>
            <a:r>
              <a:rPr lang="en-US" dirty="0"/>
              <a:t>California Community Schools Partnership Act </a:t>
            </a:r>
          </a:p>
          <a:p>
            <a:pPr marL="0" indent="0">
              <a:buNone/>
            </a:pPr>
            <a:r>
              <a:rPr lang="en-US" dirty="0"/>
              <a:t>California </a:t>
            </a:r>
            <a:r>
              <a:rPr lang="en-US" i="1" dirty="0"/>
              <a:t>Education Code</a:t>
            </a:r>
            <a:r>
              <a:rPr lang="en-US" dirty="0"/>
              <a:t> Sections 8900–8902 and the Budget Act of 2021.</a:t>
            </a:r>
          </a:p>
        </p:txBody>
      </p:sp>
    </p:spTree>
    <p:extLst>
      <p:ext uri="{BB962C8B-B14F-4D97-AF65-F5344CB8AC3E}">
        <p14:creationId xmlns:p14="http://schemas.microsoft.com/office/powerpoint/2010/main" val="3960376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a:spcBef>
                <a:spcPts val="1200"/>
              </a:spcBef>
              <a:spcAft>
                <a:spcPts val="120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Capacity to contribute to the development of data collection and analysis, assessment and evaluation of effectiveness, and related improvement systems for the CCSPP through participation in the COP.</a:t>
            </a:r>
          </a:p>
        </p:txBody>
      </p:sp>
    </p:spTree>
    <p:extLst>
      <p:ext uri="{BB962C8B-B14F-4D97-AF65-F5344CB8AC3E}">
        <p14:creationId xmlns:p14="http://schemas.microsoft.com/office/powerpoint/2010/main" val="764698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(6)</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r>
              <a:rPr lang="en-US" dirty="0">
                <a:effectLst/>
                <a:latin typeface="Arial" panose="020B0604020202020204" pitchFamily="34" charset="0"/>
                <a:ea typeface="Times New Roman" panose="02020603050405020304" pitchFamily="18" charset="0"/>
              </a:rPr>
              <a:t>Capacity to contribute to the alignment of the CCSPP to the Statewide System of Support and other school improvement and child supporting systems and programs.</a:t>
            </a:r>
          </a:p>
          <a:p>
            <a:endParaRPr lang="en-US"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376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Funding Levels </a:t>
            </a:r>
            <a:r>
              <a:rPr lang="en-US" sz="2400" b="1" dirty="0"/>
              <a:t>(1)</a:t>
            </a:r>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a:xfrm>
            <a:off x="2661298" y="1752600"/>
            <a:ext cx="9144000" cy="4324739"/>
          </a:xfrm>
        </p:spPr>
        <p:txBody>
          <a:bodyPr/>
          <a:lstStyle/>
          <a:p>
            <a:pPr marL="0" indent="0">
              <a:spcAft>
                <a:spcPts val="1200"/>
              </a:spcAft>
              <a:buNone/>
            </a:pPr>
            <a:r>
              <a:rPr lang="en-US" dirty="0"/>
              <a:t>The contract award amounts for the CCSPP Regional TACs shall not be less than $5,000,000.</a:t>
            </a:r>
          </a:p>
          <a:p>
            <a:pPr marL="0" marR="0" indent="0">
              <a:spcBef>
                <a:spcPts val="0"/>
              </a:spcBef>
              <a:spcAft>
                <a:spcPts val="1200"/>
              </a:spcAft>
              <a:buNone/>
            </a:pPr>
            <a:r>
              <a:rPr lang="en-US" dirty="0">
                <a:effectLst/>
                <a:latin typeface="Arial" panose="020B0604020202020204" pitchFamily="34" charset="0"/>
                <a:ea typeface="Times New Roman" panose="02020603050405020304" pitchFamily="18" charset="0"/>
                <a:cs typeface="Arial" panose="020B0604020202020204" pitchFamily="34" charset="0"/>
              </a:rPr>
              <a:t>The tentative contract periods and funding amounts are as follows: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Contract Period 1: March 1, 2023, through June 30, 2025 ($</a:t>
            </a:r>
            <a:r>
              <a:rPr lang="en-US" sz="2800" dirty="0">
                <a:latin typeface="Arial" panose="020B0604020202020204" pitchFamily="34" charset="0"/>
                <a:ea typeface="Times New Roman" panose="02020603050405020304" pitchFamily="18" charset="0"/>
                <a:cs typeface="Arial" panose="020B0604020202020204" pitchFamily="34" charset="0"/>
              </a:rPr>
              <a:t>5</a:t>
            </a:r>
            <a:r>
              <a:rPr lang="en-US" sz="2800" dirty="0">
                <a:effectLst/>
                <a:latin typeface="Arial" panose="020B0604020202020204" pitchFamily="34" charset="0"/>
                <a:ea typeface="Times New Roman" panose="02020603050405020304" pitchFamily="18" charset="0"/>
                <a:cs typeface="Arial" panose="020B0604020202020204" pitchFamily="34" charset="0"/>
              </a:rPr>
              <a:t>,000,000)</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120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Contract Period 2: July 1, 2025, through June 30, 2028 ($</a:t>
            </a:r>
            <a:r>
              <a:rPr lang="en-US" sz="2800" dirty="0">
                <a:latin typeface="Arial" panose="020B0604020202020204" pitchFamily="34" charset="0"/>
                <a:ea typeface="Times New Roman" panose="02020603050405020304" pitchFamily="18" charset="0"/>
                <a:cs typeface="Arial" panose="020B0604020202020204" pitchFamily="34" charset="0"/>
              </a:rPr>
              <a:t>5</a:t>
            </a:r>
            <a:r>
              <a:rPr lang="en-US" sz="2800" dirty="0">
                <a:effectLst/>
                <a:latin typeface="Arial" panose="020B0604020202020204" pitchFamily="34" charset="0"/>
                <a:ea typeface="Times New Roman" panose="02020603050405020304" pitchFamily="18" charset="0"/>
                <a:cs typeface="Arial" panose="020B0604020202020204" pitchFamily="34" charset="0"/>
              </a:rPr>
              <a:t>,000,000)</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dirty="0">
                <a:solidFill>
                  <a:srgbClr val="000000"/>
                </a:solidFill>
                <a:effectLst/>
                <a:latin typeface="Arial" panose="020B0604020202020204" pitchFamily="34" charset="0"/>
                <a:ea typeface="Arial" panose="020B0604020202020204" pitchFamily="34" charset="0"/>
              </a:rPr>
              <a:t> </a:t>
            </a:r>
            <a:endParaRPr lang="en-US" dirty="0"/>
          </a:p>
        </p:txBody>
      </p:sp>
    </p:spTree>
    <p:extLst>
      <p:ext uri="{BB962C8B-B14F-4D97-AF65-F5344CB8AC3E}">
        <p14:creationId xmlns:p14="http://schemas.microsoft.com/office/powerpoint/2010/main" val="1120003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Funding Levels </a:t>
            </a:r>
            <a:r>
              <a:rPr lang="en-US" sz="2400" b="1" dirty="0"/>
              <a:t>(2)</a:t>
            </a:r>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a:xfrm>
            <a:off x="2661298" y="1752600"/>
            <a:ext cx="9144000" cy="4324739"/>
          </a:xfrm>
        </p:spPr>
        <p:txBody>
          <a:bodyPr/>
          <a:lstStyle/>
          <a:p>
            <a:pPr marL="0" marR="0" indent="0">
              <a:spcBef>
                <a:spcPts val="0"/>
              </a:spcBef>
              <a:spcAft>
                <a:spcPts val="1200"/>
              </a:spcAft>
              <a:buNone/>
            </a:pPr>
            <a:r>
              <a:rPr lang="en-US" dirty="0">
                <a:effectLst/>
                <a:ea typeface="Times New Roman" panose="02020603050405020304" pitchFamily="18" charset="0"/>
                <a:cs typeface="Arial" panose="020B0604020202020204" pitchFamily="34" charset="0"/>
              </a:rPr>
              <a:t>Funding in excess of $5,000,000, if any, for each contract period will be determined by the CDE based on the following factors, which include, but are not limited to:</a:t>
            </a:r>
            <a:endParaRPr lang="en-US" dirty="0">
              <a:effectLst/>
              <a:ea typeface="Times New Roman" panose="02020603050405020304" pitchFamily="18" charset="0"/>
              <a:cs typeface="Times New Roman" panose="02020603050405020304" pitchFamily="18" charset="0"/>
            </a:endParaRPr>
          </a:p>
          <a:p>
            <a:pPr>
              <a:spcBef>
                <a:spcPts val="0"/>
              </a:spcBef>
              <a:spcAft>
                <a:spcPts val="0"/>
              </a:spcAft>
            </a:pPr>
            <a:r>
              <a:rPr lang="en-US" dirty="0">
                <a:effectLst/>
                <a:ea typeface="Times New Roman" panose="02020603050405020304" pitchFamily="18" charset="0"/>
                <a:cs typeface="Times New Roman" panose="02020603050405020304" pitchFamily="18" charset="0"/>
              </a:rPr>
              <a:t>Number of Regional TACs awarded,</a:t>
            </a:r>
          </a:p>
          <a:p>
            <a:pPr>
              <a:spcBef>
                <a:spcPts val="0"/>
              </a:spcBef>
              <a:spcAft>
                <a:spcPts val="0"/>
              </a:spcAft>
            </a:pPr>
            <a:r>
              <a:rPr lang="en-US" dirty="0">
                <a:effectLst/>
                <a:ea typeface="Times New Roman" panose="02020603050405020304" pitchFamily="18" charset="0"/>
                <a:cs typeface="Times New Roman" panose="02020603050405020304" pitchFamily="18" charset="0"/>
              </a:rPr>
              <a:t>Number of qualified and prioritized schools within the region assigned, and</a:t>
            </a:r>
          </a:p>
          <a:p>
            <a:pPr>
              <a:spcBef>
                <a:spcPts val="0"/>
              </a:spcBef>
              <a:spcAft>
                <a:spcPts val="1200"/>
              </a:spcAft>
            </a:pPr>
            <a:r>
              <a:rPr lang="en-US" dirty="0">
                <a:effectLst/>
                <a:ea typeface="Times New Roman" panose="02020603050405020304" pitchFamily="18" charset="0"/>
                <a:cs typeface="Times New Roman" panose="02020603050405020304" pitchFamily="18" charset="0"/>
              </a:rPr>
              <a:t>Number of grants awarded within the region.</a:t>
            </a:r>
          </a:p>
          <a:p>
            <a:pPr marL="0" indent="0">
              <a:buNone/>
            </a:pPr>
            <a:r>
              <a:rPr lang="en-US" dirty="0">
                <a:solidFill>
                  <a:srgbClr val="000000"/>
                </a:solidFill>
                <a:effectLst/>
                <a:latin typeface="Arial" panose="020B0604020202020204" pitchFamily="34" charset="0"/>
                <a:ea typeface="Arial" panose="020B0604020202020204" pitchFamily="34" charset="0"/>
              </a:rPr>
              <a:t> </a:t>
            </a:r>
            <a:endParaRPr lang="en-US" dirty="0"/>
          </a:p>
        </p:txBody>
      </p:sp>
    </p:spTree>
    <p:extLst>
      <p:ext uri="{BB962C8B-B14F-4D97-AF65-F5344CB8AC3E}">
        <p14:creationId xmlns:p14="http://schemas.microsoft.com/office/powerpoint/2010/main" val="1543561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Allowable and Non-Allowable Costs and Activities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t>Please review the list of allowable and non-allowable costs and activities in the Request for Applications.</a:t>
            </a:r>
          </a:p>
        </p:txBody>
      </p:sp>
    </p:spTree>
    <p:extLst>
      <p:ext uri="{BB962C8B-B14F-4D97-AF65-F5344CB8AC3E}">
        <p14:creationId xmlns:p14="http://schemas.microsoft.com/office/powerpoint/2010/main" val="2099852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Administrative Indirect Costs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effectLst/>
                <a:latin typeface="Arial" panose="020B0604020202020204" pitchFamily="34" charset="0"/>
                <a:ea typeface="Times New Roman" panose="02020603050405020304" pitchFamily="18" charset="0"/>
              </a:rPr>
              <a:t>An LEA must limit administrative indirect costs (overhead) to the rate approved by the CDE for the applicable fiscal year in which the funds are expended. </a:t>
            </a:r>
          </a:p>
          <a:p>
            <a:pPr marL="0" indent="0">
              <a:buNone/>
            </a:pPr>
            <a:r>
              <a:rPr lang="en-US" dirty="0">
                <a:effectLst/>
                <a:latin typeface="Arial" panose="020B0604020202020204" pitchFamily="34" charset="0"/>
                <a:ea typeface="Times New Roman" panose="02020603050405020304" pitchFamily="18" charset="0"/>
              </a:rPr>
              <a:t>The approved rates can be found on the CDE’s Indirect Cost Rates web page at </a:t>
            </a:r>
            <a:r>
              <a:rPr lang="en-US"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The CDE's Indirect Cost Rates"/>
              </a:rPr>
              <a:t>www.cde.ca.gov/fg/ac/ic/index.asp</a:t>
            </a:r>
            <a:r>
              <a:rPr lang="en-US" dirty="0">
                <a:effectLst/>
                <a:latin typeface="Arial" panose="020B0604020202020204" pitchFamily="34" charset="0"/>
                <a:ea typeface="Times New Roman" panose="02020603050405020304" pitchFamily="18" charset="0"/>
              </a:rPr>
              <a:t>.</a:t>
            </a:r>
            <a:endParaRPr lang="en-US" dirty="0"/>
          </a:p>
        </p:txBody>
      </p:sp>
    </p:spTree>
    <p:extLst>
      <p:ext uri="{BB962C8B-B14F-4D97-AF65-F5344CB8AC3E}">
        <p14:creationId xmlns:p14="http://schemas.microsoft.com/office/powerpoint/2010/main" val="1983204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Contract Requirements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t>Please review the list of contract requirements in the Request for Applications (RFA).</a:t>
            </a:r>
          </a:p>
        </p:txBody>
      </p:sp>
    </p:spTree>
    <p:extLst>
      <p:ext uri="{BB962C8B-B14F-4D97-AF65-F5344CB8AC3E}">
        <p14:creationId xmlns:p14="http://schemas.microsoft.com/office/powerpoint/2010/main" val="1455213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(1)</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nvPr>
        </p:nvGraphicFramePr>
        <p:xfrm>
          <a:off x="2540000" y="1981200"/>
          <a:ext cx="9144000" cy="4267200"/>
        </p:xfrm>
        <a:graphic>
          <a:graphicData uri="http://schemas.openxmlformats.org/drawingml/2006/table">
            <a:tbl>
              <a:tblPr firstRow="1" bandRow="1">
                <a:tableStyleId>{073A0DAA-6AF3-43AB-8588-CEC1D06C72B9}</a:tableStyleId>
              </a:tblPr>
              <a:tblGrid>
                <a:gridCol w="3036047">
                  <a:extLst>
                    <a:ext uri="{9D8B030D-6E8A-4147-A177-3AD203B41FA5}">
                      <a16:colId xmlns:a16="http://schemas.microsoft.com/office/drawing/2014/main" val="1042683104"/>
                    </a:ext>
                  </a:extLst>
                </a:gridCol>
                <a:gridCol w="6107953">
                  <a:extLst>
                    <a:ext uri="{9D8B030D-6E8A-4147-A177-3AD203B41FA5}">
                      <a16:colId xmlns:a16="http://schemas.microsoft.com/office/drawing/2014/main" val="4258939356"/>
                    </a:ext>
                  </a:extLst>
                </a:gridCol>
              </a:tblGrid>
              <a:tr h="370840">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July 7,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RFA Release 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0315248"/>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September 9,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Applications must be received by the CDE, no later than 11:59 p.m. PST</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5034921"/>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September - October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Scoring of Applications</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6930136"/>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November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Contract Award Announced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317035"/>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Two weeks after grantee announcement</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Appeals must be received at the CDE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2654704"/>
                  </a:ext>
                </a:extLst>
              </a:tr>
            </a:tbl>
          </a:graphicData>
        </a:graphic>
      </p:graphicFrame>
    </p:spTree>
    <p:extLst>
      <p:ext uri="{BB962C8B-B14F-4D97-AF65-F5344CB8AC3E}">
        <p14:creationId xmlns:p14="http://schemas.microsoft.com/office/powerpoint/2010/main" val="4039276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(2)</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nvPr>
        </p:nvGraphicFramePr>
        <p:xfrm>
          <a:off x="2540000" y="1981200"/>
          <a:ext cx="9144000" cy="2133600"/>
        </p:xfrm>
        <a:graphic>
          <a:graphicData uri="http://schemas.openxmlformats.org/drawingml/2006/table">
            <a:tbl>
              <a:tblPr firstRow="1" bandRow="1">
                <a:tableStyleId>{073A0DAA-6AF3-43AB-8588-CEC1D06C72B9}</a:tableStyleId>
              </a:tblPr>
              <a:tblGrid>
                <a:gridCol w="3036047">
                  <a:extLst>
                    <a:ext uri="{9D8B030D-6E8A-4147-A177-3AD203B41FA5}">
                      <a16:colId xmlns:a16="http://schemas.microsoft.com/office/drawing/2014/main" val="1042683104"/>
                    </a:ext>
                  </a:extLst>
                </a:gridCol>
                <a:gridCol w="6107953">
                  <a:extLst>
                    <a:ext uri="{9D8B030D-6E8A-4147-A177-3AD203B41FA5}">
                      <a16:colId xmlns:a16="http://schemas.microsoft.com/office/drawing/2014/main" val="4258939356"/>
                    </a:ext>
                  </a:extLst>
                </a:gridCol>
              </a:tblGrid>
              <a:tr h="370840">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December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Contract Writing Process Begins</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6754017"/>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March 1,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Contract Start 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6710856"/>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June 30, 2025</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Contract Period 1 End 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636579"/>
                  </a:ext>
                </a:extLst>
              </a:tr>
              <a:tr h="239358">
                <a:tc>
                  <a:txBody>
                    <a:bodyPr/>
                    <a:lstStyle/>
                    <a:p>
                      <a:pPr marL="0" marR="0">
                        <a:spcBef>
                          <a:spcPts val="300"/>
                        </a:spcBef>
                        <a:spcAft>
                          <a:spcPts val="300"/>
                        </a:spcAft>
                      </a:pP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9010578"/>
                  </a:ext>
                </a:extLst>
              </a:tr>
            </a:tbl>
          </a:graphicData>
        </a:graphic>
      </p:graphicFrame>
    </p:spTree>
    <p:extLst>
      <p:ext uri="{BB962C8B-B14F-4D97-AF65-F5344CB8AC3E}">
        <p14:creationId xmlns:p14="http://schemas.microsoft.com/office/powerpoint/2010/main" val="3388321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(1)</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indent="0">
              <a:buNone/>
            </a:pPr>
            <a:r>
              <a:rPr lang="en-US" dirty="0"/>
              <a:t>For application submission instructions, please see the Application Procedures and Processes Section in the Request for Applications.</a:t>
            </a:r>
          </a:p>
          <a:p>
            <a:pPr marL="0" indent="0">
              <a:buNone/>
            </a:pPr>
            <a:endParaRPr lang="en-US" dirty="0"/>
          </a:p>
          <a:p>
            <a:pPr marL="0" indent="0">
              <a:buNone/>
            </a:pPr>
            <a:r>
              <a:rPr lang="en-US" dirty="0">
                <a:effectLst/>
                <a:latin typeface="Arial" panose="020B0604020202020204" pitchFamily="34" charset="0"/>
                <a:ea typeface="Times New Roman" panose="02020603050405020304" pitchFamily="18" charset="0"/>
                <a:cs typeface="Arial" panose="020B0604020202020204" pitchFamily="34" charset="0"/>
              </a:rPr>
              <a:t>CCSPP Regional TAC applications shall be submitted via email to the CDE at </a:t>
            </a:r>
            <a:r>
              <a:rPr lang="en-US"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CCSPP@cde.ca.gov</a:t>
            </a:r>
            <a:r>
              <a:rPr lang="en-US" dirty="0">
                <a:effectLst/>
                <a:latin typeface="Arial" panose="020B0604020202020204" pitchFamily="34" charset="0"/>
                <a:ea typeface="Times New Roman" panose="02020603050405020304" pitchFamily="18" charset="0"/>
                <a:cs typeface="Arial" panose="020B0604020202020204" pitchFamily="34" charset="0"/>
              </a:rPr>
              <a:t>:</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7377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(2)</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a:xfrm>
            <a:off x="2540000" y="1752600"/>
            <a:ext cx="9144000" cy="4114800"/>
          </a:xfrm>
        </p:spPr>
        <p:txBody>
          <a:bodyPr/>
          <a:lstStyle/>
          <a:p>
            <a:pPr marL="0" indent="0">
              <a:lnSpc>
                <a:spcPct val="120000"/>
              </a:lnSpc>
              <a:spcBef>
                <a:spcPts val="0"/>
              </a:spcBef>
              <a:spcAft>
                <a:spcPts val="0"/>
              </a:spcAft>
              <a:buNone/>
            </a:pPr>
            <a:r>
              <a:rPr lang="en-US" dirty="0">
                <a:solidFill>
                  <a:prstClr val="black"/>
                </a:solidFill>
                <a:ea typeface="Times New Roman" panose="02020603050405020304" pitchFamily="18" charset="0"/>
              </a:rPr>
              <a:t>In 2021, the California legislature allocated </a:t>
            </a:r>
            <a:r>
              <a:rPr lang="en-US" dirty="0"/>
              <a:t>$3,015,997,000 </a:t>
            </a:r>
            <a:r>
              <a:rPr lang="en-US" dirty="0">
                <a:solidFill>
                  <a:prstClr val="black"/>
                </a:solidFill>
                <a:ea typeface="Times New Roman" panose="02020603050405020304" pitchFamily="18" charset="0"/>
              </a:rPr>
              <a:t>for CCSPP to establish new and expand existing community schools, through June 2028.  </a:t>
            </a:r>
          </a:p>
          <a:p>
            <a:pPr marL="0" indent="0">
              <a:lnSpc>
                <a:spcPct val="120000"/>
              </a:lnSpc>
              <a:spcBef>
                <a:spcPts val="0"/>
              </a:spcBef>
              <a:spcAft>
                <a:spcPts val="0"/>
              </a:spcAft>
              <a:buNone/>
            </a:pPr>
            <a:endParaRPr lang="en-US" dirty="0">
              <a:solidFill>
                <a:prstClr val="black"/>
              </a:solidFill>
              <a:ea typeface="Times New Roman" panose="02020603050405020304" pitchFamily="18" charset="0"/>
            </a:endParaRPr>
          </a:p>
          <a:p>
            <a:pPr marL="0" indent="0">
              <a:lnSpc>
                <a:spcPct val="120000"/>
              </a:lnSpc>
              <a:spcBef>
                <a:spcPts val="0"/>
              </a:spcBef>
              <a:spcAft>
                <a:spcPts val="0"/>
              </a:spcAft>
              <a:buNone/>
            </a:pPr>
            <a:r>
              <a:rPr lang="en-US" dirty="0">
                <a:solidFill>
                  <a:prstClr val="black"/>
                </a:solidFill>
                <a:ea typeface="Times New Roman" panose="02020603050405020304" pitchFamily="18" charset="0"/>
              </a:rPr>
              <a:t>The CCSPP includes three different grant opportunities and regional technical assistance centers (TACs).</a:t>
            </a:r>
          </a:p>
        </p:txBody>
      </p:sp>
    </p:spTree>
    <p:extLst>
      <p:ext uri="{BB962C8B-B14F-4D97-AF65-F5344CB8AC3E}">
        <p14:creationId xmlns:p14="http://schemas.microsoft.com/office/powerpoint/2010/main" val="3382862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(2)</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a:xfrm>
            <a:off x="2540000" y="1997529"/>
            <a:ext cx="9144000" cy="4114800"/>
          </a:xfrm>
        </p:spPr>
        <p:txBody>
          <a:bodyPr/>
          <a:lstStyle/>
          <a:p>
            <a:pPr marL="342900" marR="0" lvl="0" indent="-342900">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Form A: Cover Sheet, including the superintendent’s (or designee’s) e-signatures of the applying LEA(s).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Table of Contents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Application Questionnaire</a:t>
            </a:r>
          </a:p>
          <a:p>
            <a:pPr>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Form B: Budget Narrative</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1200"/>
              </a:spcAft>
              <a:buNone/>
            </a:pP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1699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(3)</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a:xfrm>
            <a:off x="2540000" y="1752600"/>
            <a:ext cx="9144000" cy="4114800"/>
          </a:xfrm>
        </p:spPr>
        <p:txBody>
          <a:bodyPr/>
          <a:lstStyle/>
          <a:p>
            <a:pPr marL="285750" lvl="1">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Attachment I: California Community Schools Partnership Program Budget Worksheet (.xlsx), including the superintendent’s (or designee’s) signature of the applying LEA or of each LEA applying as a consortium.</a:t>
            </a:r>
          </a:p>
          <a:p>
            <a:pPr marL="285750" lvl="1">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Budget Worksheet is located on the CCSPP Lead TAC RFA web page at </a:t>
            </a:r>
            <a:r>
              <a:rPr lang="en-US" sz="3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CCSPP 2021 RFA"/>
              </a:rPr>
              <a:t>https://www.cde.ca.gov/fg/fo/r17/ccsppltac21rfa.asp</a:t>
            </a:r>
            <a:r>
              <a:rPr lang="en-US" sz="3200" dirty="0">
                <a:effectLst/>
                <a:latin typeface="Arial" panose="020B0604020202020204" pitchFamily="34" charset="0"/>
                <a:ea typeface="Times New Roman" panose="02020603050405020304" pitchFamily="18" charset="0"/>
              </a:rPr>
              <a:t>.</a:t>
            </a:r>
            <a:endParaRPr lang="en-US" sz="3200" dirty="0"/>
          </a:p>
        </p:txBody>
      </p:sp>
    </p:spTree>
    <p:extLst>
      <p:ext uri="{BB962C8B-B14F-4D97-AF65-F5344CB8AC3E}">
        <p14:creationId xmlns:p14="http://schemas.microsoft.com/office/powerpoint/2010/main" val="1934033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(4)</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1" indent="0">
              <a:buNone/>
            </a:pPr>
            <a:r>
              <a:rPr lang="en-US" sz="3200" dirty="0">
                <a:effectLst/>
                <a:latin typeface="Arial" panose="020B0604020202020204" pitchFamily="34" charset="0"/>
                <a:ea typeface="Times New Roman" panose="02020603050405020304" pitchFamily="18" charset="0"/>
              </a:rPr>
              <a:t>Appendix (optional): Letters of commitment from major partners may be attached as an appendix. The letters of commitment must be originals, not form letters, and must specifically state the services, funds, and other support to be provided. Letters must contain signatures and be on official letterhead.</a:t>
            </a:r>
            <a:endParaRPr lang="en-US" sz="3200" dirty="0"/>
          </a:p>
        </p:txBody>
      </p:sp>
    </p:spTree>
    <p:extLst>
      <p:ext uri="{BB962C8B-B14F-4D97-AF65-F5344CB8AC3E}">
        <p14:creationId xmlns:p14="http://schemas.microsoft.com/office/powerpoint/2010/main" val="21082724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(5)</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200"/>
              </a:spcAft>
              <a:buNone/>
            </a:pPr>
            <a:r>
              <a:rPr lang="en-US" dirty="0"/>
              <a:t>The application must be complete and submitted to the CDE (</a:t>
            </a:r>
            <a:r>
              <a:rPr lang="en-US" dirty="0">
                <a:hlinkClick r:id="rId3"/>
              </a:rPr>
              <a:t>CCSPP@cde.ca.gov</a:t>
            </a:r>
            <a:r>
              <a:rPr lang="en-US" dirty="0"/>
              <a:t>) no later than 11:59 p.m. PST on </a:t>
            </a:r>
            <a:r>
              <a:rPr lang="en-US" b="1" dirty="0"/>
              <a:t>September 9, 2022</a:t>
            </a:r>
            <a:r>
              <a:rPr lang="en-US" dirty="0"/>
              <a:t>.</a:t>
            </a:r>
          </a:p>
        </p:txBody>
      </p:sp>
    </p:spTree>
    <p:extLst>
      <p:ext uri="{BB962C8B-B14F-4D97-AF65-F5344CB8AC3E}">
        <p14:creationId xmlns:p14="http://schemas.microsoft.com/office/powerpoint/2010/main" val="27497472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1C8A-5A01-424E-9C9E-C86C64F207BA}"/>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7DC24460-087E-4363-AFBF-E10EFCD4944E}"/>
              </a:ext>
            </a:extLst>
          </p:cNvPr>
          <p:cNvSpPr>
            <a:spLocks noGrp="1"/>
          </p:cNvSpPr>
          <p:nvPr>
            <p:ph idx="1"/>
          </p:nvPr>
        </p:nvSpPr>
        <p:spPr>
          <a:xfrm>
            <a:off x="2540000" y="1981200"/>
            <a:ext cx="9357710" cy="4114800"/>
          </a:xfrm>
        </p:spPr>
        <p:txBody>
          <a:bodyPr/>
          <a:lstStyle/>
          <a:p>
            <a:pPr>
              <a:spcAft>
                <a:spcPts val="1800"/>
              </a:spcAft>
            </a:pPr>
            <a:r>
              <a:rPr lang="en-US" dirty="0"/>
              <a:t>Program web page:</a:t>
            </a:r>
            <a:br>
              <a:rPr lang="en-US" dirty="0"/>
            </a:br>
            <a:r>
              <a:rPr lang="en-US" dirty="0">
                <a:hlinkClick r:id="rId3" tooltip="CCSPP Program Web Page"/>
              </a:rPr>
              <a:t>https://www.cde.ca.gov/ci/gs/hs/ccspp.asp</a:t>
            </a:r>
            <a:r>
              <a:rPr lang="en-US" dirty="0"/>
              <a:t> </a:t>
            </a:r>
          </a:p>
          <a:p>
            <a:pPr>
              <a:spcAft>
                <a:spcPts val="1800"/>
              </a:spcAft>
            </a:pPr>
            <a:r>
              <a:rPr lang="en-US" dirty="0"/>
              <a:t>RTAC Request for Applications: </a:t>
            </a:r>
            <a:r>
              <a:rPr lang="en-US" dirty="0">
                <a:hlinkClick r:id="rId4" tooltip="CCSPP RTAC 2021 RFA"/>
              </a:rPr>
              <a:t>https://www.cde.ca.gov/fg/fo/r17/ccspptac21rfa.asp</a:t>
            </a:r>
            <a:endParaRPr lang="en-US" dirty="0"/>
          </a:p>
          <a:p>
            <a:r>
              <a:rPr lang="en-US" dirty="0"/>
              <a:t>Questions: </a:t>
            </a:r>
            <a:r>
              <a:rPr lang="en-US" dirty="0">
                <a:hlinkClick r:id="rId5"/>
              </a:rPr>
              <a:t>CCSPP@cde.ca.gov</a:t>
            </a:r>
            <a:r>
              <a:rPr lang="en-US" dirty="0"/>
              <a:t> </a:t>
            </a:r>
          </a:p>
        </p:txBody>
      </p:sp>
    </p:spTree>
    <p:extLst>
      <p:ext uri="{BB962C8B-B14F-4D97-AF65-F5344CB8AC3E}">
        <p14:creationId xmlns:p14="http://schemas.microsoft.com/office/powerpoint/2010/main" val="1892247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6F44-509D-4D2B-A308-69CBA4C193E2}"/>
              </a:ext>
            </a:extLst>
          </p:cNvPr>
          <p:cNvSpPr>
            <a:spLocks noGrp="1"/>
          </p:cNvSpPr>
          <p:nvPr>
            <p:ph type="title"/>
          </p:nvPr>
        </p:nvSpPr>
        <p:spPr/>
        <p:txBody>
          <a:bodyPr/>
          <a:lstStyle/>
          <a:p>
            <a:r>
              <a:rPr lang="en-US" b="1" dirty="0"/>
              <a:t>Question and Answer</a:t>
            </a:r>
            <a:endParaRPr lang="en-US" dirty="0"/>
          </a:p>
        </p:txBody>
      </p:sp>
      <p:sp>
        <p:nvSpPr>
          <p:cNvPr id="3" name="Content Placeholder 2">
            <a:extLst>
              <a:ext uri="{FF2B5EF4-FFF2-40B4-BE49-F238E27FC236}">
                <a16:creationId xmlns:a16="http://schemas.microsoft.com/office/drawing/2014/main" id="{78612006-636A-44BD-822A-27F05EA69D4D}"/>
              </a:ext>
            </a:extLst>
          </p:cNvPr>
          <p:cNvSpPr>
            <a:spLocks noGrp="1"/>
          </p:cNvSpPr>
          <p:nvPr>
            <p:ph idx="1"/>
          </p:nvPr>
        </p:nvSpPr>
        <p:spPr/>
        <p:txBody>
          <a:bodyPr/>
          <a:lstStyle/>
          <a:p>
            <a:pPr marL="0" indent="0">
              <a:buNone/>
            </a:pPr>
            <a:r>
              <a:rPr lang="en-US" dirty="0"/>
              <a:t>To ask a question, please either:</a:t>
            </a:r>
          </a:p>
          <a:p>
            <a:r>
              <a:rPr lang="en-US" dirty="0"/>
              <a:t>Type your question in the Question &amp; Answer chat, or,</a:t>
            </a:r>
          </a:p>
          <a:p>
            <a:pPr>
              <a:spcAft>
                <a:spcPts val="1200"/>
              </a:spcAft>
            </a:pPr>
            <a:r>
              <a:rPr lang="en-US" dirty="0"/>
              <a:t>Use the raise hand feature, and staff will unmute you.</a:t>
            </a:r>
          </a:p>
          <a:p>
            <a:pPr marL="0" indent="0">
              <a:spcAft>
                <a:spcPts val="1200"/>
              </a:spcAft>
              <a:buNone/>
            </a:pPr>
            <a:br>
              <a:rPr lang="en-US" sz="2000" dirty="0"/>
            </a:br>
            <a:r>
              <a:rPr lang="en-US" sz="2400" dirty="0"/>
              <a:t>Posted by: California Department of Education – August 2022</a:t>
            </a:r>
            <a:br>
              <a:rPr lang="en-US" dirty="0"/>
            </a:br>
            <a:endParaRPr lang="en-US" dirty="0"/>
          </a:p>
          <a:p>
            <a:endParaRPr lang="en-US" dirty="0"/>
          </a:p>
        </p:txBody>
      </p:sp>
    </p:spTree>
    <p:extLst>
      <p:ext uri="{BB962C8B-B14F-4D97-AF65-F5344CB8AC3E}">
        <p14:creationId xmlns:p14="http://schemas.microsoft.com/office/powerpoint/2010/main" val="257599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(3)</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dirty="0">
                <a:solidFill>
                  <a:prstClr val="black"/>
                </a:solidFill>
                <a:ea typeface="Times New Roman" panose="02020603050405020304" pitchFamily="18" charset="0"/>
              </a:rPr>
              <a:t>Three grant opportunities include (two were open for application in spring 2022):</a:t>
            </a:r>
          </a:p>
          <a:p>
            <a:pPr marL="0" indent="0">
              <a:lnSpc>
                <a:spcPct val="120000"/>
              </a:lnSpc>
              <a:spcBef>
                <a:spcPts val="0"/>
              </a:spcBef>
              <a:spcAft>
                <a:spcPts val="0"/>
              </a:spcAft>
              <a:buNone/>
            </a:pPr>
            <a:endParaRPr lang="en-US" dirty="0">
              <a:solidFill>
                <a:prstClr val="black"/>
              </a:solidFill>
              <a:ea typeface="Times New Roman" panose="02020603050405020304" pitchFamily="18" charset="0"/>
            </a:endParaRPr>
          </a:p>
          <a:p>
            <a:pPr marL="463550" lvl="1" indent="-457200">
              <a:lnSpc>
                <a:spcPct val="120000"/>
              </a:lnSpc>
              <a:spcBef>
                <a:spcPts val="0"/>
              </a:spcBef>
              <a:spcAft>
                <a:spcPts val="0"/>
              </a:spcAft>
              <a:buAutoNum type="arabicPeriod"/>
            </a:pPr>
            <a:r>
              <a:rPr lang="en-US" sz="3200" b="1" dirty="0">
                <a:ea typeface="Times New Roman" panose="02020603050405020304" pitchFamily="18" charset="0"/>
                <a:cs typeface="Times New Roman" panose="02020603050405020304" pitchFamily="18" charset="0"/>
              </a:rPr>
              <a:t>Planning Grants</a:t>
            </a:r>
            <a:endParaRPr lang="en-US" sz="3200" dirty="0">
              <a:ea typeface="Times New Roman" panose="02020603050405020304" pitchFamily="18" charset="0"/>
              <a:cs typeface="Times New Roman" panose="02020603050405020304" pitchFamily="18" charset="0"/>
            </a:endParaRPr>
          </a:p>
          <a:p>
            <a:pPr marL="463550" lvl="1" indent="-457200">
              <a:lnSpc>
                <a:spcPct val="120000"/>
              </a:lnSpc>
              <a:spcBef>
                <a:spcPts val="0"/>
              </a:spcBef>
              <a:spcAft>
                <a:spcPts val="0"/>
              </a:spcAft>
              <a:buFontTx/>
              <a:buAutoNum type="arabicPeriod"/>
            </a:pPr>
            <a:r>
              <a:rPr lang="en-US" sz="3200" b="1" dirty="0">
                <a:ea typeface="Times New Roman" panose="02020603050405020304" pitchFamily="18" charset="0"/>
                <a:cs typeface="Times New Roman" panose="02020603050405020304" pitchFamily="18" charset="0"/>
              </a:rPr>
              <a:t>Implementation Grants</a:t>
            </a:r>
            <a:endParaRPr lang="en-US" sz="3200" dirty="0">
              <a:ea typeface="Times New Roman" panose="02020603050405020304" pitchFamily="18" charset="0"/>
              <a:cs typeface="Times New Roman" panose="02020603050405020304" pitchFamily="18" charset="0"/>
            </a:endParaRPr>
          </a:p>
          <a:p>
            <a:pPr marL="463550" lvl="1" indent="-457200">
              <a:lnSpc>
                <a:spcPct val="120000"/>
              </a:lnSpc>
              <a:spcBef>
                <a:spcPts val="0"/>
              </a:spcBef>
              <a:spcAft>
                <a:spcPts val="0"/>
              </a:spcAft>
              <a:buAutoNum type="arabicPeriod"/>
            </a:pPr>
            <a:r>
              <a:rPr lang="en-US" sz="3200" b="1" dirty="0">
                <a:ea typeface="Times New Roman" panose="02020603050405020304" pitchFamily="18" charset="0"/>
                <a:cs typeface="Times New Roman" panose="02020603050405020304" pitchFamily="18" charset="0"/>
              </a:rPr>
              <a:t>Coordination Grants</a:t>
            </a:r>
            <a:r>
              <a:rPr lang="en-US" sz="3200" dirty="0">
                <a:ea typeface="Times New Roman" panose="02020603050405020304" pitchFamily="18" charset="0"/>
                <a:cs typeface="Times New Roman" panose="02020603050405020304" pitchFamily="18" charset="0"/>
              </a:rPr>
              <a:t> (converted to </a:t>
            </a:r>
            <a:r>
              <a:rPr lang="en-US" sz="3200" b="1" dirty="0">
                <a:ea typeface="Times New Roman" panose="02020603050405020304" pitchFamily="18" charset="0"/>
                <a:cs typeface="Times New Roman" panose="02020603050405020304" pitchFamily="18" charset="0"/>
              </a:rPr>
              <a:t>Extension Grants</a:t>
            </a:r>
            <a:r>
              <a:rPr lang="en-US" sz="3200" dirty="0">
                <a:ea typeface="Times New Roman" panose="02020603050405020304" pitchFamily="18" charset="0"/>
                <a:cs typeface="Times New Roman" panose="02020603050405020304" pitchFamily="18" charset="0"/>
              </a:rPr>
              <a:t> in 2022</a:t>
            </a:r>
            <a:r>
              <a:rPr lang="en-US" sz="3200" dirty="0">
                <a:effectLst/>
                <a:ea typeface="Times New Roman" panose="02020603050405020304" pitchFamily="18" charset="0"/>
                <a:cs typeface="Times New Roman" panose="02020603050405020304" pitchFamily="18" charset="0"/>
              </a:rPr>
              <a:t>)</a:t>
            </a:r>
            <a:r>
              <a:rPr lang="en-US" sz="3200" dirty="0">
                <a:ea typeface="Times New Roman" panose="02020603050405020304" pitchFamily="18" charset="0"/>
                <a:cs typeface="Times New Roman" panose="02020603050405020304" pitchFamily="18" charset="0"/>
              </a:rPr>
              <a:t> </a:t>
            </a:r>
          </a:p>
          <a:p>
            <a:pPr marL="6350" lvl="1" indent="0">
              <a:lnSpc>
                <a:spcPct val="120000"/>
              </a:lnSpc>
              <a:spcBef>
                <a:spcPts val="0"/>
              </a:spcBef>
              <a:spcAft>
                <a:spcPts val="0"/>
              </a:spcAft>
              <a:buNone/>
            </a:pPr>
            <a:endParaRPr lang="en-US"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61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(4)</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dirty="0">
                <a:solidFill>
                  <a:prstClr val="black"/>
                </a:solidFill>
                <a:latin typeface="+mj-lt"/>
                <a:ea typeface="Times New Roman" panose="02020603050405020304" pitchFamily="18" charset="0"/>
              </a:rPr>
              <a:t>In 2022, the California legislature allocated an additional $1,132,554,000 for implementation grants and extensions, through June 30, 2031.  </a:t>
            </a:r>
          </a:p>
          <a:p>
            <a:pPr marL="0" indent="0">
              <a:lnSpc>
                <a:spcPct val="120000"/>
              </a:lnSpc>
              <a:spcBef>
                <a:spcPts val="0"/>
              </a:spcBef>
              <a:spcAft>
                <a:spcPts val="0"/>
              </a:spcAft>
              <a:buNone/>
            </a:pPr>
            <a:endParaRPr lang="en-US" dirty="0">
              <a:solidFill>
                <a:prstClr val="black"/>
              </a:solidFill>
              <a:latin typeface="+mj-lt"/>
              <a:ea typeface="Times New Roman" panose="02020603050405020304" pitchFamily="18" charset="0"/>
            </a:endParaRPr>
          </a:p>
          <a:p>
            <a:pPr marL="0" indent="0">
              <a:lnSpc>
                <a:spcPct val="120000"/>
              </a:lnSpc>
              <a:spcBef>
                <a:spcPts val="0"/>
              </a:spcBef>
              <a:spcAft>
                <a:spcPts val="0"/>
              </a:spcAft>
              <a:buNone/>
            </a:pPr>
            <a:r>
              <a:rPr lang="en-US" dirty="0">
                <a:solidFill>
                  <a:prstClr val="black"/>
                </a:solidFill>
                <a:latin typeface="+mj-lt"/>
                <a:ea typeface="Times New Roman" panose="02020603050405020304" pitchFamily="18" charset="0"/>
              </a:rPr>
              <a:t>Also, $140,000,000 set aside for County Offices of Education (COEs) to coordinate county level partnerships on behalf of grantees.</a:t>
            </a:r>
          </a:p>
        </p:txBody>
      </p:sp>
    </p:spTree>
    <p:extLst>
      <p:ext uri="{BB962C8B-B14F-4D97-AF65-F5344CB8AC3E}">
        <p14:creationId xmlns:p14="http://schemas.microsoft.com/office/powerpoint/2010/main" val="200939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ED3A-67D5-41C4-86D1-9D2363D3D56E}"/>
              </a:ext>
            </a:extLst>
          </p:cNvPr>
          <p:cNvSpPr>
            <a:spLocks noGrp="1"/>
          </p:cNvSpPr>
          <p:nvPr>
            <p:ph type="title"/>
          </p:nvPr>
        </p:nvSpPr>
        <p:spPr/>
        <p:txBody>
          <a:bodyPr/>
          <a:lstStyle/>
          <a:p>
            <a:r>
              <a:rPr lang="en-US" b="1" dirty="0"/>
              <a:t>Community Schools Overview </a:t>
            </a:r>
            <a:r>
              <a:rPr lang="en-US" sz="2400" b="1" dirty="0"/>
              <a:t>(1)</a:t>
            </a:r>
            <a:endParaRPr lang="en-US" b="1" dirty="0"/>
          </a:p>
        </p:txBody>
      </p:sp>
      <p:sp>
        <p:nvSpPr>
          <p:cNvPr id="3" name="Content Placeholder 2">
            <a:extLst>
              <a:ext uri="{FF2B5EF4-FFF2-40B4-BE49-F238E27FC236}">
                <a16:creationId xmlns:a16="http://schemas.microsoft.com/office/drawing/2014/main" id="{B6F24737-261F-4E60-94B1-21429C2DABEC}"/>
              </a:ext>
            </a:extLst>
          </p:cNvPr>
          <p:cNvSpPr>
            <a:spLocks noGrp="1"/>
          </p:cNvSpPr>
          <p:nvPr>
            <p:ph idx="1"/>
          </p:nvPr>
        </p:nvSpPr>
        <p:spPr/>
        <p:txBody>
          <a:bodyPr/>
          <a:lstStyle/>
          <a:p>
            <a:pPr marL="0" indent="0">
              <a:spcAft>
                <a:spcPts val="1800"/>
              </a:spcAft>
              <a:buNone/>
            </a:pPr>
            <a:r>
              <a:rPr lang="en-US" dirty="0"/>
              <a:t>A community school is a “whole-child” school improvement strategy where the Local Educational Agencies (LEAs) and its schools work closely with teachers, students, and families. </a:t>
            </a:r>
          </a:p>
          <a:p>
            <a:pPr marL="0" indent="0">
              <a:buNone/>
            </a:pPr>
            <a:r>
              <a:rPr lang="en-US" dirty="0"/>
              <a:t>Community schools partner with community agencies and local government to align community resources to improve student outcomes. </a:t>
            </a:r>
          </a:p>
        </p:txBody>
      </p:sp>
    </p:spTree>
    <p:extLst>
      <p:ext uri="{BB962C8B-B14F-4D97-AF65-F5344CB8AC3E}">
        <p14:creationId xmlns:p14="http://schemas.microsoft.com/office/powerpoint/2010/main" val="2542666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(2)</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Disruptions to education and access to services due to the novel coronavirus disease 2019 (COVID-19) emergency have forced LEAs and schools to rethink the direct connection between schools and families, and to examine the link between school and community services, including ways in which these links can be strengthened. </a:t>
            </a:r>
          </a:p>
        </p:txBody>
      </p:sp>
    </p:spTree>
    <p:extLst>
      <p:ext uri="{BB962C8B-B14F-4D97-AF65-F5344CB8AC3E}">
        <p14:creationId xmlns:p14="http://schemas.microsoft.com/office/powerpoint/2010/main" val="2849989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(3)</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a:xfrm>
            <a:off x="2540000" y="1752600"/>
            <a:ext cx="9144000" cy="4114800"/>
          </a:xfrm>
        </p:spPr>
        <p:txBody>
          <a:bodyPr/>
          <a:lstStyle/>
          <a:p>
            <a:pPr marL="0" indent="0">
              <a:buNone/>
            </a:pPr>
            <a:r>
              <a:rPr lang="en-US" dirty="0"/>
              <a:t>Community schools often include four evidence-informed programmatic features, which are aligned and integrated into culturally responsive, student-centered teaching and learning practices and environments.</a:t>
            </a:r>
          </a:p>
        </p:txBody>
      </p:sp>
    </p:spTree>
    <p:extLst>
      <p:ext uri="{BB962C8B-B14F-4D97-AF65-F5344CB8AC3E}">
        <p14:creationId xmlns:p14="http://schemas.microsoft.com/office/powerpoint/2010/main" val="1170273145"/>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2526</TotalTime>
  <Words>2052</Words>
  <Application>Microsoft Office PowerPoint</Application>
  <PresentationFormat>Widescreen</PresentationFormat>
  <Paragraphs>229</Paragraphs>
  <Slides>45</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Symbol</vt:lpstr>
      <vt:lpstr>Times</vt:lpstr>
      <vt:lpstr>Times New Roman</vt:lpstr>
      <vt:lpstr>Blank Presentation</vt:lpstr>
      <vt:lpstr>California Community Schools Partnership Program (CCSPP) –  Regional Technical Assistance Center (RTAC) Contracts</vt:lpstr>
      <vt:lpstr>Agenda</vt:lpstr>
      <vt:lpstr>CCSPP Overview (1)</vt:lpstr>
      <vt:lpstr>CCSPP Overview (2)</vt:lpstr>
      <vt:lpstr>CCSPP Overview (3)</vt:lpstr>
      <vt:lpstr>CCSPP Overview (4)</vt:lpstr>
      <vt:lpstr>Community Schools Overview (1)</vt:lpstr>
      <vt:lpstr>Community Schools Overview (2)</vt:lpstr>
      <vt:lpstr>Community Schools Overview (3)</vt:lpstr>
      <vt:lpstr>Community Schools Overview (4)</vt:lpstr>
      <vt:lpstr>Community Schools Overview (5)</vt:lpstr>
      <vt:lpstr>Community Schools Overview (6)</vt:lpstr>
      <vt:lpstr>Community Schools Overview (7)</vt:lpstr>
      <vt:lpstr>Community Schools Overview (8)</vt:lpstr>
      <vt:lpstr>Contract Application Review (1)</vt:lpstr>
      <vt:lpstr>Contract Application Review (2)</vt:lpstr>
      <vt:lpstr>Lead TAC (1)</vt:lpstr>
      <vt:lpstr>Lead TAC (2)</vt:lpstr>
      <vt:lpstr>Lead TAC (3)</vt:lpstr>
      <vt:lpstr>Lead TAC (4)</vt:lpstr>
      <vt:lpstr>Regional TACs (1)</vt:lpstr>
      <vt:lpstr>Regional TACs (2)</vt:lpstr>
      <vt:lpstr>Regional TACs (3)</vt:lpstr>
      <vt:lpstr>Regional TACs (4)</vt:lpstr>
      <vt:lpstr>Regional TACs (5)</vt:lpstr>
      <vt:lpstr>Eligibility Requirements (1)</vt:lpstr>
      <vt:lpstr>Eligibility Requirements (2)</vt:lpstr>
      <vt:lpstr>Eligibility Requirements (3)</vt:lpstr>
      <vt:lpstr>Eligibility Requirements (4)</vt:lpstr>
      <vt:lpstr>Eligibility Requirements (5)</vt:lpstr>
      <vt:lpstr>Eligibility Requirements (6)</vt:lpstr>
      <vt:lpstr>Funding Levels (1)</vt:lpstr>
      <vt:lpstr>Funding Levels (2)</vt:lpstr>
      <vt:lpstr>Allowable and Non-Allowable Costs and Activities</vt:lpstr>
      <vt:lpstr>Administrative Indirect Costs</vt:lpstr>
      <vt:lpstr>Contract Requirements</vt:lpstr>
      <vt:lpstr>Timeline (1)</vt:lpstr>
      <vt:lpstr>Timeline (2)</vt:lpstr>
      <vt:lpstr>Application Submission (1)</vt:lpstr>
      <vt:lpstr>Application Submission (2)</vt:lpstr>
      <vt:lpstr>Application Submission (3)</vt:lpstr>
      <vt:lpstr>Application Submission (4)</vt:lpstr>
      <vt:lpstr>Application Submission (5)</vt:lpstr>
      <vt:lpstr>Resources</vt:lpstr>
      <vt:lpstr>Question and Answer</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Pres-22: CCSPP RTAC Presentation (CA Dept of Education)</dc:title>
  <dc:subject>California Community Schools Partnership Program (CCSPP) 2022 Regional Technical Assistance (RTAC) 2022 Request for Applications webinar presentation slides.</dc:subject>
  <dc:creator>Debbie Carriker</dc:creator>
  <cp:lastModifiedBy>Ryoko Oshiro</cp:lastModifiedBy>
  <cp:revision>136</cp:revision>
  <dcterms:created xsi:type="dcterms:W3CDTF">2016-12-13T00:20:38Z</dcterms:created>
  <dcterms:modified xsi:type="dcterms:W3CDTF">2022-08-18T22:04:09Z</dcterms:modified>
</cp:coreProperties>
</file>