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29"/>
  </p:notesMasterIdLst>
  <p:handoutMasterIdLst>
    <p:handoutMasterId r:id="rId30"/>
  </p:handoutMasterIdLst>
  <p:sldIdLst>
    <p:sldId id="305" r:id="rId8"/>
    <p:sldId id="330" r:id="rId9"/>
    <p:sldId id="306" r:id="rId10"/>
    <p:sldId id="332" r:id="rId11"/>
    <p:sldId id="307" r:id="rId12"/>
    <p:sldId id="335" r:id="rId13"/>
    <p:sldId id="336" r:id="rId14"/>
    <p:sldId id="318" r:id="rId15"/>
    <p:sldId id="321" r:id="rId16"/>
    <p:sldId id="338" r:id="rId17"/>
    <p:sldId id="322" r:id="rId18"/>
    <p:sldId id="324" r:id="rId19"/>
    <p:sldId id="325" r:id="rId20"/>
    <p:sldId id="339" r:id="rId21"/>
    <p:sldId id="326" r:id="rId22"/>
    <p:sldId id="334" r:id="rId23"/>
    <p:sldId id="327" r:id="rId24"/>
    <p:sldId id="328" r:id="rId25"/>
    <p:sldId id="329" r:id="rId26"/>
    <p:sldId id="315" r:id="rId27"/>
    <p:sldId id="33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85A347-A32B-46A2-99A4-DCCDA9648872}" v="1" dt="2022-03-10T06:03:47.9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91" autoAdjust="0"/>
    <p:restoredTop sz="79122" autoAdjust="0"/>
  </p:normalViewPr>
  <p:slideViewPr>
    <p:cSldViewPr snapToGrid="0">
      <p:cViewPr varScale="1">
        <p:scale>
          <a:sx n="86" d="100"/>
          <a:sy n="86" d="100"/>
        </p:scale>
        <p:origin x="1812" y="96"/>
      </p:cViewPr>
      <p:guideLst>
        <p:guide orient="horz" pos="2160"/>
        <p:guide pos="3840"/>
      </p:guideLst>
    </p:cSldViewPr>
  </p:slideViewPr>
  <p:outlineViewPr>
    <p:cViewPr>
      <p:scale>
        <a:sx n="33" d="100"/>
        <a:sy n="33" d="100"/>
      </p:scale>
      <p:origin x="0" y="0"/>
    </p:cViewPr>
  </p:outlineViewPr>
  <p:notesTextViewPr>
    <p:cViewPr>
      <p:scale>
        <a:sx n="80" d="100"/>
        <a:sy n="80" d="100"/>
      </p:scale>
      <p:origin x="0" y="0"/>
    </p:cViewPr>
  </p:notesTextViewPr>
  <p:notesViewPr>
    <p:cSldViewPr snapToGrid="0">
      <p:cViewPr varScale="1">
        <p:scale>
          <a:sx n="87" d="100"/>
          <a:sy n="87" d="100"/>
        </p:scale>
        <p:origin x="286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pPr/>
              <a:t>2/15/2024</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pPr/>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pPr/>
              <a:t>2/15/2024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pPr/>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C19F698A-8BE0-4A30-9E0D-F92545484C54}" type="slidenum">
              <a:rPr lang="en-US" smtClean="0"/>
              <a:pPr/>
              <a:t>1</a:t>
            </a:fld>
            <a:endParaRPr lang="en-US"/>
          </a:p>
        </p:txBody>
      </p:sp>
    </p:spTree>
    <p:extLst>
      <p:ext uri="{BB962C8B-B14F-4D97-AF65-F5344CB8AC3E}">
        <p14:creationId xmlns:p14="http://schemas.microsoft.com/office/powerpoint/2010/main" val="1323991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10</a:t>
            </a:fld>
            <a:endParaRPr lang="en-US"/>
          </a:p>
        </p:txBody>
      </p:sp>
    </p:spTree>
    <p:extLst>
      <p:ext uri="{BB962C8B-B14F-4D97-AF65-F5344CB8AC3E}">
        <p14:creationId xmlns:p14="http://schemas.microsoft.com/office/powerpoint/2010/main" val="302496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11</a:t>
            </a:fld>
            <a:endParaRPr lang="en-US"/>
          </a:p>
        </p:txBody>
      </p:sp>
    </p:spTree>
    <p:extLst>
      <p:ext uri="{BB962C8B-B14F-4D97-AF65-F5344CB8AC3E}">
        <p14:creationId xmlns:p14="http://schemas.microsoft.com/office/powerpoint/2010/main" val="41103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852AC79-A108-4FDF-A0BE-96CEB0D6FF0B}" type="slidenum">
              <a:rPr lang="en-US" smtClean="0"/>
              <a:pPr/>
              <a:t>12</a:t>
            </a:fld>
            <a:endParaRPr lang="en-US"/>
          </a:p>
        </p:txBody>
      </p:sp>
    </p:spTree>
    <p:extLst>
      <p:ext uri="{BB962C8B-B14F-4D97-AF65-F5344CB8AC3E}">
        <p14:creationId xmlns:p14="http://schemas.microsoft.com/office/powerpoint/2010/main" val="644373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852AC79-A108-4FDF-A0BE-96CEB0D6FF0B}" type="slidenum">
              <a:rPr lang="en-US" smtClean="0"/>
              <a:pPr/>
              <a:t>13</a:t>
            </a:fld>
            <a:endParaRPr lang="en-US"/>
          </a:p>
        </p:txBody>
      </p:sp>
    </p:spTree>
    <p:extLst>
      <p:ext uri="{BB962C8B-B14F-4D97-AF65-F5344CB8AC3E}">
        <p14:creationId xmlns:p14="http://schemas.microsoft.com/office/powerpoint/2010/main" val="4009779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14</a:t>
            </a:fld>
            <a:endParaRPr lang="en-US"/>
          </a:p>
        </p:txBody>
      </p:sp>
    </p:spTree>
    <p:extLst>
      <p:ext uri="{BB962C8B-B14F-4D97-AF65-F5344CB8AC3E}">
        <p14:creationId xmlns:p14="http://schemas.microsoft.com/office/powerpoint/2010/main" val="2344036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15</a:t>
            </a:fld>
            <a:endParaRPr lang="en-US"/>
          </a:p>
        </p:txBody>
      </p:sp>
    </p:spTree>
    <p:extLst>
      <p:ext uri="{BB962C8B-B14F-4D97-AF65-F5344CB8AC3E}">
        <p14:creationId xmlns:p14="http://schemas.microsoft.com/office/powerpoint/2010/main" val="2868192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16</a:t>
            </a:fld>
            <a:endParaRPr lang="en-US"/>
          </a:p>
        </p:txBody>
      </p:sp>
    </p:spTree>
    <p:extLst>
      <p:ext uri="{BB962C8B-B14F-4D97-AF65-F5344CB8AC3E}">
        <p14:creationId xmlns:p14="http://schemas.microsoft.com/office/powerpoint/2010/main" val="1399620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17</a:t>
            </a:fld>
            <a:endParaRPr lang="en-US"/>
          </a:p>
        </p:txBody>
      </p:sp>
    </p:spTree>
    <p:extLst>
      <p:ext uri="{BB962C8B-B14F-4D97-AF65-F5344CB8AC3E}">
        <p14:creationId xmlns:p14="http://schemas.microsoft.com/office/powerpoint/2010/main" val="15032356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18</a:t>
            </a:fld>
            <a:endParaRPr lang="en-US"/>
          </a:p>
        </p:txBody>
      </p:sp>
    </p:spTree>
    <p:extLst>
      <p:ext uri="{BB962C8B-B14F-4D97-AF65-F5344CB8AC3E}">
        <p14:creationId xmlns:p14="http://schemas.microsoft.com/office/powerpoint/2010/main" val="202722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19</a:t>
            </a:fld>
            <a:endParaRPr lang="en-US"/>
          </a:p>
        </p:txBody>
      </p:sp>
    </p:spTree>
    <p:extLst>
      <p:ext uri="{BB962C8B-B14F-4D97-AF65-F5344CB8AC3E}">
        <p14:creationId xmlns:p14="http://schemas.microsoft.com/office/powerpoint/2010/main" val="2492270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40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a:t>
            </a:fld>
            <a:endParaRPr lang="en-US"/>
          </a:p>
        </p:txBody>
      </p:sp>
    </p:spTree>
    <p:extLst>
      <p:ext uri="{BB962C8B-B14F-4D97-AF65-F5344CB8AC3E}">
        <p14:creationId xmlns:p14="http://schemas.microsoft.com/office/powerpoint/2010/main" val="13756703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20</a:t>
            </a:fld>
            <a:endParaRPr lang="en-US"/>
          </a:p>
        </p:txBody>
      </p:sp>
    </p:spTree>
    <p:extLst>
      <p:ext uri="{BB962C8B-B14F-4D97-AF65-F5344CB8AC3E}">
        <p14:creationId xmlns:p14="http://schemas.microsoft.com/office/powerpoint/2010/main" val="16352130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21</a:t>
            </a:fld>
            <a:endParaRPr lang="en-US"/>
          </a:p>
        </p:txBody>
      </p:sp>
    </p:spTree>
    <p:extLst>
      <p:ext uri="{BB962C8B-B14F-4D97-AF65-F5344CB8AC3E}">
        <p14:creationId xmlns:p14="http://schemas.microsoft.com/office/powerpoint/2010/main" val="1574381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3</a:t>
            </a:fld>
            <a:endParaRPr lang="en-US"/>
          </a:p>
        </p:txBody>
      </p:sp>
    </p:spTree>
    <p:extLst>
      <p:ext uri="{BB962C8B-B14F-4D97-AF65-F5344CB8AC3E}">
        <p14:creationId xmlns:p14="http://schemas.microsoft.com/office/powerpoint/2010/main" val="1998235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4</a:t>
            </a:fld>
            <a:endParaRPr lang="en-US"/>
          </a:p>
        </p:txBody>
      </p:sp>
    </p:spTree>
    <p:extLst>
      <p:ext uri="{BB962C8B-B14F-4D97-AF65-F5344CB8AC3E}">
        <p14:creationId xmlns:p14="http://schemas.microsoft.com/office/powerpoint/2010/main" val="3699994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5</a:t>
            </a:fld>
            <a:endParaRPr lang="en-US"/>
          </a:p>
        </p:txBody>
      </p:sp>
    </p:spTree>
    <p:extLst>
      <p:ext uri="{BB962C8B-B14F-4D97-AF65-F5344CB8AC3E}">
        <p14:creationId xmlns:p14="http://schemas.microsoft.com/office/powerpoint/2010/main" val="4084490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6</a:t>
            </a:fld>
            <a:endParaRPr lang="en-US"/>
          </a:p>
        </p:txBody>
      </p:sp>
    </p:spTree>
    <p:extLst>
      <p:ext uri="{BB962C8B-B14F-4D97-AF65-F5344CB8AC3E}">
        <p14:creationId xmlns:p14="http://schemas.microsoft.com/office/powerpoint/2010/main" val="247545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7</a:t>
            </a:fld>
            <a:endParaRPr lang="en-US"/>
          </a:p>
        </p:txBody>
      </p:sp>
    </p:spTree>
    <p:extLst>
      <p:ext uri="{BB962C8B-B14F-4D97-AF65-F5344CB8AC3E}">
        <p14:creationId xmlns:p14="http://schemas.microsoft.com/office/powerpoint/2010/main" val="943172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8</a:t>
            </a:fld>
            <a:endParaRPr lang="en-US"/>
          </a:p>
        </p:txBody>
      </p:sp>
    </p:spTree>
    <p:extLst>
      <p:ext uri="{BB962C8B-B14F-4D97-AF65-F5344CB8AC3E}">
        <p14:creationId xmlns:p14="http://schemas.microsoft.com/office/powerpoint/2010/main" val="206561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80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9</a:t>
            </a:fld>
            <a:endParaRPr lang="en-US"/>
          </a:p>
        </p:txBody>
      </p:sp>
    </p:spTree>
    <p:extLst>
      <p:ext uri="{BB962C8B-B14F-4D97-AF65-F5344CB8AC3E}">
        <p14:creationId xmlns:p14="http://schemas.microsoft.com/office/powerpoint/2010/main" val="805583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bg>
      <p:bgPr>
        <a:gradFill rotWithShape="0">
          <a:gsLst>
            <a:gs pos="0">
              <a:srgbClr val="FFFFFF"/>
            </a:gs>
            <a:gs pos="18796">
              <a:srgbClr val="FFFFFF"/>
            </a:gs>
            <a:gs pos="44630">
              <a:srgbClr val="FFFFFF"/>
            </a:gs>
            <a:gs pos="74001">
              <a:srgbClr val="FFFFFF"/>
            </a:gs>
            <a:gs pos="83000">
              <a:srgbClr val="FFFFFF"/>
            </a:gs>
            <a:gs pos="100000">
              <a:srgbClr val="CAD9EB"/>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1304" y="274638"/>
            <a:ext cx="9561095"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2021304" y="1535113"/>
            <a:ext cx="4367464"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2021303" y="2174875"/>
            <a:ext cx="4367465"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978316" y="1535113"/>
            <a:ext cx="4604090"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6978316" y="2174875"/>
            <a:ext cx="4604090"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7"/>
          <p:cNvSpPr>
            <a:spLocks noGrp="1"/>
          </p:cNvSpPr>
          <p:nvPr>
            <p:ph type="ftr" sz="quarter" idx="10"/>
          </p:nvPr>
        </p:nvSpPr>
        <p:spPr/>
        <p:txBody>
          <a:bodyPr/>
          <a:lstStyle>
            <a:lvl1pPr defTabSz="685800">
              <a:defRPr/>
            </a:lvl1pPr>
          </a:lstStyle>
          <a:p>
            <a:pPr>
              <a:defRPr/>
            </a:pPr>
            <a:endParaRPr lang="en-US" dirty="0"/>
          </a:p>
        </p:txBody>
      </p:sp>
      <p:sp>
        <p:nvSpPr>
          <p:cNvPr id="8" name="Slide Number Placeholder 8"/>
          <p:cNvSpPr>
            <a:spLocks noGrp="1"/>
          </p:cNvSpPr>
          <p:nvPr>
            <p:ph type="sldNum" sz="quarter" idx="11"/>
          </p:nvPr>
        </p:nvSpPr>
        <p:spPr/>
        <p:txBody>
          <a:bodyPr/>
          <a:lstStyle>
            <a:lvl1pPr defTabSz="685800">
              <a:defRPr/>
            </a:lvl1pPr>
          </a:lstStyle>
          <a:p>
            <a:pPr>
              <a:defRPr/>
            </a:pPr>
            <a:fld id="{58A1806F-D022-49A9-BA1E-0850FA7BF02B}" type="slidenum">
              <a:rPr lang="en-US"/>
              <a:pPr>
                <a:defRPr/>
              </a:pPr>
              <a:t>‹#›</a:t>
            </a:fld>
            <a:endParaRPr lang="en-US" dirty="0"/>
          </a:p>
        </p:txBody>
      </p:sp>
    </p:spTree>
    <p:extLst>
      <p:ext uri="{BB962C8B-B14F-4D97-AF65-F5344CB8AC3E}">
        <p14:creationId xmlns:p14="http://schemas.microsoft.com/office/powerpoint/2010/main" val="20808256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4.xml"/><Relationship Id="rId4"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theme" Target="../theme/theme5.xml"/><Relationship Id="rId4"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theme" Target="../theme/theme7.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 id="2147483686" r:id="rId5"/>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18/fecexp21rfa.asp"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hyperlink" Target="mailto:PPL@cde.ca.gov"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ca.gov/ds/ad/filessp.asp"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E7630-6841-40DC-8C8B-49A57362C2B9}"/>
              </a:ext>
            </a:extLst>
          </p:cNvPr>
          <p:cNvSpPr>
            <a:spLocks noGrp="1"/>
          </p:cNvSpPr>
          <p:nvPr>
            <p:ph type="ctrTitle"/>
          </p:nvPr>
        </p:nvSpPr>
        <p:spPr>
          <a:xfrm>
            <a:off x="156117" y="2514600"/>
            <a:ext cx="11887199" cy="1366024"/>
          </a:xfrm>
        </p:spPr>
        <p:txBody>
          <a:bodyPr>
            <a:normAutofit fontScale="90000"/>
          </a:bodyPr>
          <a:lstStyle/>
          <a:p>
            <a:r>
              <a:rPr lang="en-US" sz="4900" b="1" dirty="0"/>
              <a:t>Family Empowerment Centers on Disability Grant Request for Applications</a:t>
            </a:r>
            <a:endParaRPr lang="en-US" b="1" dirty="0"/>
          </a:p>
        </p:txBody>
      </p:sp>
      <p:sp>
        <p:nvSpPr>
          <p:cNvPr id="5" name="Subtitle 2">
            <a:extLst>
              <a:ext uri="{FF2B5EF4-FFF2-40B4-BE49-F238E27FC236}">
                <a16:creationId xmlns:a16="http://schemas.microsoft.com/office/drawing/2014/main" id="{75A874EB-78EB-4D65-8D5B-F4EABBC085BA}"/>
              </a:ext>
            </a:extLst>
          </p:cNvPr>
          <p:cNvSpPr txBox="1">
            <a:spLocks/>
          </p:cNvSpPr>
          <p:nvPr/>
        </p:nvSpPr>
        <p:spPr>
          <a:xfrm>
            <a:off x="1282390" y="4059043"/>
            <a:ext cx="9333571" cy="10297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Century Gothic" panose="020B0502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a:ea typeface="+mn-ea"/>
                <a:cs typeface="+mn-cs"/>
              </a:rPr>
              <a:t>Technical Assistance Webinar Presented by the Special  Education Division on March 4, 2022</a:t>
            </a:r>
          </a:p>
        </p:txBody>
      </p:sp>
    </p:spTree>
    <p:extLst>
      <p:ext uri="{BB962C8B-B14F-4D97-AF65-F5344CB8AC3E}">
        <p14:creationId xmlns:p14="http://schemas.microsoft.com/office/powerpoint/2010/main" val="3001952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81280"/>
            <a:ext cx="11887200" cy="538480"/>
          </a:xfrm>
        </p:spPr>
        <p:txBody>
          <a:bodyPr>
            <a:normAutofit/>
          </a:bodyPr>
          <a:lstStyle/>
          <a:p>
            <a:r>
              <a:rPr lang="en-US" sz="3200" b="1" dirty="0"/>
              <a:t>IV. Eligibility Requirements (3)</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619760"/>
            <a:ext cx="11887200" cy="6238240"/>
          </a:xfrm>
        </p:spPr>
        <p:txBody>
          <a:bodyPr>
            <a:noAutofit/>
          </a:bodyPr>
          <a:lstStyle/>
          <a:p>
            <a:pPr>
              <a:lnSpc>
                <a:spcPct val="100000"/>
              </a:lnSpc>
              <a:spcAft>
                <a:spcPts val="1000"/>
              </a:spcAft>
            </a:pPr>
            <a:r>
              <a:rPr lang="en-US" sz="2400" dirty="0"/>
              <a:t>To be eligible to receive grant funds, applicants must meet the following requirements per </a:t>
            </a:r>
            <a:r>
              <a:rPr lang="en-US" sz="2400" i="1" dirty="0"/>
              <a:t>EC</a:t>
            </a:r>
            <a:r>
              <a:rPr lang="en-US" sz="2400" dirty="0"/>
              <a:t> Section 56404:</a:t>
            </a:r>
          </a:p>
          <a:p>
            <a:pPr marL="914400" lvl="1" indent="-457200">
              <a:lnSpc>
                <a:spcPct val="100000"/>
              </a:lnSpc>
              <a:spcAft>
                <a:spcPts val="1000"/>
              </a:spcAft>
              <a:buFont typeface="+mj-lt"/>
              <a:buAutoNum type="alphaLcParenR" startAt="3"/>
            </a:pPr>
            <a:r>
              <a:rPr lang="en-US" sz="2400" dirty="0"/>
              <a:t>Assure that a majority of board members for each center will include parents, guardians, and family members of children and young adults with disabilities who have experience with local or regional disability systems and educational resources. Additional members shall include, but not be limited to, persons with disabilities and representatives of community agencies serving adults with disabilities, and other community agencies.</a:t>
            </a:r>
          </a:p>
          <a:p>
            <a:pPr marL="914400" lvl="1" indent="-457200">
              <a:lnSpc>
                <a:spcPct val="100000"/>
              </a:lnSpc>
              <a:spcAft>
                <a:spcPts val="1000"/>
              </a:spcAft>
              <a:buFont typeface="+mj-lt"/>
              <a:buAutoNum type="alphaLcParenR" startAt="3"/>
            </a:pPr>
            <a:r>
              <a:rPr lang="en-US" sz="2400" dirty="0"/>
              <a:t>Demonstrate the capacity to provide services in accordance with the family support guidelines developed by the Early Start FRCs pursuant to Section 95004 of the Government Code and administered by the State Department of Developmental Services, and Parent Training and Information Centers (PTICs) established pursuant to Sections 1482 and 1483 of Title 20 of the United States Code. </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67067" y="6414662"/>
            <a:ext cx="524933"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10</a:t>
            </a:fld>
            <a:endParaRPr lang="en-US" dirty="0"/>
          </a:p>
        </p:txBody>
      </p:sp>
    </p:spTree>
    <p:extLst>
      <p:ext uri="{BB962C8B-B14F-4D97-AF65-F5344CB8AC3E}">
        <p14:creationId xmlns:p14="http://schemas.microsoft.com/office/powerpoint/2010/main" val="797606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258262"/>
            <a:ext cx="11887200" cy="588306"/>
          </a:xfrm>
        </p:spPr>
        <p:txBody>
          <a:bodyPr>
            <a:noAutofit/>
          </a:bodyPr>
          <a:lstStyle/>
          <a:p>
            <a:r>
              <a:rPr lang="en-US" sz="3200" b="1" dirty="0"/>
              <a:t>V. Project Requirements</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a:noAutofit/>
          </a:bodyPr>
          <a:lstStyle/>
          <a:p>
            <a:pPr>
              <a:lnSpc>
                <a:spcPct val="100000"/>
              </a:lnSpc>
              <a:spcBef>
                <a:spcPts val="1200"/>
              </a:spcBef>
              <a:spcAft>
                <a:spcPts val="1200"/>
              </a:spcAft>
            </a:pPr>
            <a:r>
              <a:rPr lang="en-US" sz="2600" dirty="0"/>
              <a:t>In accordance with </a:t>
            </a:r>
            <a:r>
              <a:rPr lang="en-US" sz="2600" i="1" dirty="0"/>
              <a:t>EC</a:t>
            </a:r>
            <a:r>
              <a:rPr lang="en-US" sz="2600" dirty="0"/>
              <a:t> Section 56408(a), each grant applicant shall serve the parents and families of children 3–18 years of age, inclusive, and young adults 19–22 years of age, inclusive, who had an IEP before their eighteenth birthday in the proposed region.</a:t>
            </a:r>
          </a:p>
          <a:p>
            <a:pPr>
              <a:lnSpc>
                <a:spcPct val="100000"/>
              </a:lnSpc>
              <a:spcBef>
                <a:spcPts val="1200"/>
              </a:spcBef>
              <a:spcAft>
                <a:spcPts val="1200"/>
              </a:spcAft>
            </a:pPr>
            <a:r>
              <a:rPr lang="en-US" sz="2600" b="1" dirty="0"/>
              <a:t>Section V </a:t>
            </a:r>
            <a:r>
              <a:rPr lang="en-US" sz="2600" dirty="0"/>
              <a:t>identifies the knowledge and expertise all applicants must demonstrate in accordance with </a:t>
            </a:r>
            <a:r>
              <a:rPr lang="en-US" sz="2600" i="1" dirty="0"/>
              <a:t>EC</a:t>
            </a:r>
            <a:r>
              <a:rPr lang="en-US" sz="2600" dirty="0"/>
              <a:t> Section 56406(d) and details the services each applicant must provide in accordance with </a:t>
            </a:r>
            <a:r>
              <a:rPr lang="en-US" sz="2600" i="1" dirty="0"/>
              <a:t>EC</a:t>
            </a:r>
            <a:r>
              <a:rPr lang="en-US" sz="2600" dirty="0"/>
              <a:t> Section 56408(a) as a condition of funding.</a:t>
            </a:r>
          </a:p>
          <a:p>
            <a:pPr>
              <a:lnSpc>
                <a:spcPct val="100000"/>
              </a:lnSpc>
              <a:spcBef>
                <a:spcPts val="1200"/>
              </a:spcBef>
              <a:spcAft>
                <a:spcPts val="1200"/>
              </a:spcAft>
            </a:pPr>
            <a:r>
              <a:rPr lang="en-US" sz="2600" dirty="0"/>
              <a:t>Ongoing communication, collaboration, and partnership with the CDE and other FECs are integral. Applicants must attend and participate in regular meetings such as the Family Empowerment and Disability Council (FEDC) convened by the CDE and the Seeds of Partnership project in accordance with </a:t>
            </a:r>
            <a:r>
              <a:rPr lang="en-US" sz="2600" i="1" dirty="0"/>
              <a:t>EC</a:t>
            </a:r>
            <a:r>
              <a:rPr lang="en-US" sz="2600" dirty="0"/>
              <a:t> Section 56410.</a:t>
            </a:r>
          </a:p>
          <a:p>
            <a:endParaRPr lang="en-US" sz="26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11</a:t>
            </a:fld>
            <a:endParaRPr lang="en-US" dirty="0"/>
          </a:p>
        </p:txBody>
      </p:sp>
    </p:spTree>
    <p:extLst>
      <p:ext uri="{BB962C8B-B14F-4D97-AF65-F5344CB8AC3E}">
        <p14:creationId xmlns:p14="http://schemas.microsoft.com/office/powerpoint/2010/main" val="142307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479502"/>
            <a:ext cx="11887200" cy="588306"/>
          </a:xfrm>
        </p:spPr>
        <p:txBody>
          <a:bodyPr>
            <a:noAutofit/>
          </a:bodyPr>
          <a:lstStyle/>
          <a:p>
            <a:r>
              <a:rPr lang="en-US" sz="3200" b="1" dirty="0"/>
              <a:t>VI. Administrative Requirements</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1067808"/>
            <a:ext cx="11887198" cy="5653668"/>
          </a:xfrm>
        </p:spPr>
        <p:txBody>
          <a:bodyPr>
            <a:noAutofit/>
          </a:bodyPr>
          <a:lstStyle/>
          <a:p>
            <a:pPr>
              <a:lnSpc>
                <a:spcPct val="100000"/>
              </a:lnSpc>
              <a:spcBef>
                <a:spcPts val="1200"/>
              </a:spcBef>
              <a:spcAft>
                <a:spcPts val="1200"/>
              </a:spcAft>
            </a:pPr>
            <a:r>
              <a:rPr lang="en-US" sz="2400" b="1" dirty="0"/>
              <a:t>Required Forms—</a:t>
            </a:r>
            <a:r>
              <a:rPr lang="en-US" sz="2400" dirty="0"/>
              <a:t>Specific grant assurances for the FEC RFA are included and must be submitted as part of the application. The FEC RFA grant assurances can be found on </a:t>
            </a:r>
            <a:r>
              <a:rPr lang="en-US" sz="2400" b="1" dirty="0"/>
              <a:t>Form C </a:t>
            </a:r>
            <a:r>
              <a:rPr lang="en-US" sz="2400" dirty="0"/>
              <a:t>of the grant application.</a:t>
            </a:r>
          </a:p>
          <a:p>
            <a:pPr>
              <a:lnSpc>
                <a:spcPct val="100000"/>
              </a:lnSpc>
              <a:spcBef>
                <a:spcPts val="1200"/>
              </a:spcBef>
              <a:spcAft>
                <a:spcPts val="1200"/>
              </a:spcAft>
            </a:pPr>
            <a:r>
              <a:rPr lang="en-US" sz="2400" b="1" dirty="0"/>
              <a:t>Reporting—</a:t>
            </a:r>
            <a:r>
              <a:rPr lang="en-US" sz="2400" dirty="0"/>
              <a:t>As a condition of grant funding, applicants must collect and submit data annually to the CDE 30 days after the end of the fiscal year, in accordance with the data template established by the department pursuant to subdivision (b) of </a:t>
            </a:r>
            <a:r>
              <a:rPr lang="en-US" sz="2400" i="1" dirty="0"/>
              <a:t>EC</a:t>
            </a:r>
            <a:r>
              <a:rPr lang="en-US" sz="2400" dirty="0"/>
              <a:t> Section 56411 and are detailed within Section VI of the RFA. Reporting and data collection will also include additional data requirements as authorized by </a:t>
            </a:r>
            <a:r>
              <a:rPr lang="en-US" sz="2400" i="1" dirty="0"/>
              <a:t>EC</a:t>
            </a:r>
            <a:r>
              <a:rPr lang="en-US" sz="2400" dirty="0"/>
              <a:t> Section 56408.</a:t>
            </a:r>
          </a:p>
          <a:p>
            <a:r>
              <a:rPr lang="en-US" sz="2400" b="1" dirty="0"/>
              <a:t>Grant Award Notification, Payments and Indirect Cost Rate (ICR)—</a:t>
            </a:r>
            <a:r>
              <a:rPr lang="en-US" sz="2400" dirty="0"/>
              <a:t>Selected grantees must sign and return the Grant Award Notification before work may begin and disbursement of funds can be made. Grant payments are issued up to the reported expenditures. ICR is 10 percent.</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12</a:t>
            </a:fld>
            <a:endParaRPr lang="en-US" dirty="0"/>
          </a:p>
        </p:txBody>
      </p:sp>
    </p:spTree>
    <p:extLst>
      <p:ext uri="{BB962C8B-B14F-4D97-AF65-F5344CB8AC3E}">
        <p14:creationId xmlns:p14="http://schemas.microsoft.com/office/powerpoint/2010/main" val="2848783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203799"/>
            <a:ext cx="11887200" cy="710601"/>
          </a:xfrm>
        </p:spPr>
        <p:txBody>
          <a:bodyPr>
            <a:normAutofit/>
          </a:bodyPr>
          <a:lstStyle/>
          <a:p>
            <a:r>
              <a:rPr lang="en-US" sz="3200" b="1" dirty="0"/>
              <a:t>VII. Selection Process</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9" y="1059366"/>
            <a:ext cx="11887199" cy="5594835"/>
          </a:xfrm>
        </p:spPr>
        <p:txBody>
          <a:bodyPr>
            <a:normAutofit/>
          </a:bodyPr>
          <a:lstStyle/>
          <a:p>
            <a:pPr>
              <a:lnSpc>
                <a:spcPct val="100000"/>
              </a:lnSpc>
              <a:spcBef>
                <a:spcPts val="1200"/>
              </a:spcBef>
              <a:spcAft>
                <a:spcPts val="1200"/>
              </a:spcAft>
            </a:pPr>
            <a:r>
              <a:rPr lang="en-US" sz="2800" dirty="0"/>
              <a:t>All applications will be screened to ensure the components as described in </a:t>
            </a:r>
            <a:r>
              <a:rPr lang="en-US" sz="2800" b="1" dirty="0"/>
              <a:t>Section IX, Application Format and Submission Requirements</a:t>
            </a:r>
            <a:r>
              <a:rPr lang="en-US" sz="2800" dirty="0"/>
              <a:t>, and </a:t>
            </a:r>
            <a:r>
              <a:rPr lang="en-US" sz="2800" b="1" dirty="0"/>
              <a:t>Section X, Application Checklist</a:t>
            </a:r>
            <a:r>
              <a:rPr lang="en-US" sz="2800" dirty="0"/>
              <a:t>, of the RFA are met as part of the application submission. </a:t>
            </a:r>
            <a:endParaRPr lang="en-US" sz="800" dirty="0"/>
          </a:p>
          <a:p>
            <a:pPr>
              <a:lnSpc>
                <a:spcPct val="100000"/>
              </a:lnSpc>
              <a:spcBef>
                <a:spcPts val="1200"/>
              </a:spcBef>
              <a:spcAft>
                <a:spcPts val="1200"/>
              </a:spcAft>
            </a:pPr>
            <a:r>
              <a:rPr lang="en-US" sz="2800" dirty="0"/>
              <a:t>Points will be awarded based on completeness and responsiveness of the application to each of the required application components.</a:t>
            </a:r>
            <a:endParaRPr lang="en-US" sz="800" dirty="0"/>
          </a:p>
          <a:p>
            <a:pPr>
              <a:lnSpc>
                <a:spcPct val="100000"/>
              </a:lnSpc>
              <a:spcBef>
                <a:spcPts val="1200"/>
              </a:spcBef>
              <a:spcAft>
                <a:spcPts val="1200"/>
              </a:spcAft>
            </a:pPr>
            <a:r>
              <a:rPr lang="en-US" sz="2800" dirty="0"/>
              <a:t>The number of grant awards will be based on the number of eligible applications and the amount of available funding.</a:t>
            </a:r>
            <a:endParaRPr lang="en-US" sz="800" dirty="0"/>
          </a:p>
          <a:p>
            <a:pPr>
              <a:lnSpc>
                <a:spcPct val="100000"/>
              </a:lnSpc>
              <a:spcBef>
                <a:spcPts val="1200"/>
              </a:spcBef>
              <a:spcAft>
                <a:spcPts val="1200"/>
              </a:spcAft>
            </a:pPr>
            <a:r>
              <a:rPr lang="en-US" sz="2800" dirty="0"/>
              <a:t>Final approval of grant awards for successful applications will be decided by the CDE Special Education Division.</a:t>
            </a:r>
          </a:p>
        </p:txBody>
      </p:sp>
      <p:sp>
        <p:nvSpPr>
          <p:cNvPr id="4" name="Slide Number Placeholder 4">
            <a:extLst>
              <a:ext uri="{FF2B5EF4-FFF2-40B4-BE49-F238E27FC236}">
                <a16:creationId xmlns:a16="http://schemas.microsoft.com/office/drawing/2014/main" id="{6ABAE326-DC9B-4EAC-9609-E720076583F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13</a:t>
            </a:fld>
            <a:endParaRPr lang="en-US" dirty="0"/>
          </a:p>
        </p:txBody>
      </p:sp>
    </p:spTree>
    <p:extLst>
      <p:ext uri="{BB962C8B-B14F-4D97-AF65-F5344CB8AC3E}">
        <p14:creationId xmlns:p14="http://schemas.microsoft.com/office/powerpoint/2010/main" val="2896418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892098"/>
          </a:xfrm>
        </p:spPr>
        <p:txBody>
          <a:bodyPr>
            <a:normAutofit/>
          </a:bodyPr>
          <a:lstStyle/>
          <a:p>
            <a:r>
              <a:rPr lang="en-US" sz="3200" b="1" dirty="0"/>
              <a:t>VIII. Application Narrative and Budget</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286439" y="892099"/>
            <a:ext cx="11753160" cy="5840162"/>
          </a:xfrm>
        </p:spPr>
        <p:txBody>
          <a:bodyPr>
            <a:noAutofit/>
          </a:bodyPr>
          <a:lstStyle/>
          <a:p>
            <a:pPr marL="514350" indent="-514350">
              <a:lnSpc>
                <a:spcPct val="100000"/>
              </a:lnSpc>
              <a:spcBef>
                <a:spcPts val="800"/>
              </a:spcBef>
              <a:spcAft>
                <a:spcPts val="800"/>
              </a:spcAft>
              <a:buFont typeface="+mj-lt"/>
              <a:buAutoNum type="alphaUcPeriod"/>
            </a:pPr>
            <a:r>
              <a:rPr lang="en-US" sz="2500" b="1" dirty="0"/>
              <a:t>Face Page</a:t>
            </a:r>
            <a:r>
              <a:rPr lang="en-US" sz="2500" dirty="0"/>
              <a:t> [not scored]</a:t>
            </a:r>
          </a:p>
          <a:p>
            <a:pPr marL="514350" indent="-514350">
              <a:lnSpc>
                <a:spcPct val="100000"/>
              </a:lnSpc>
              <a:spcBef>
                <a:spcPts val="800"/>
              </a:spcBef>
              <a:spcAft>
                <a:spcPts val="800"/>
              </a:spcAft>
              <a:buFont typeface="+mj-lt"/>
              <a:buAutoNum type="alphaUcPeriod"/>
            </a:pPr>
            <a:r>
              <a:rPr lang="en-US" sz="2500" b="1" dirty="0"/>
              <a:t>FEC Program Design</a:t>
            </a:r>
            <a:r>
              <a:rPr lang="en-US" sz="2500" dirty="0"/>
              <a:t> [30 points total – 3 per section]</a:t>
            </a:r>
          </a:p>
          <a:p>
            <a:pPr marL="514350" indent="-514350">
              <a:lnSpc>
                <a:spcPct val="100000"/>
              </a:lnSpc>
              <a:spcBef>
                <a:spcPts val="800"/>
              </a:spcBef>
              <a:spcAft>
                <a:spcPts val="800"/>
              </a:spcAft>
              <a:buFont typeface="+mj-lt"/>
              <a:buAutoNum type="alphaUcPeriod"/>
            </a:pPr>
            <a:r>
              <a:rPr lang="en-US" sz="2500" b="1" dirty="0"/>
              <a:t>Continuity of Support for Families Transitioning from Services under Part C to Part B </a:t>
            </a:r>
            <a:r>
              <a:rPr lang="en-US" sz="2500" dirty="0"/>
              <a:t>[10 points]</a:t>
            </a:r>
          </a:p>
          <a:p>
            <a:pPr marL="514350" indent="-514350">
              <a:lnSpc>
                <a:spcPct val="100000"/>
              </a:lnSpc>
              <a:spcBef>
                <a:spcPts val="800"/>
              </a:spcBef>
              <a:spcAft>
                <a:spcPts val="800"/>
              </a:spcAft>
              <a:buFont typeface="+mj-lt"/>
              <a:buAutoNum type="alphaUcPeriod"/>
            </a:pPr>
            <a:r>
              <a:rPr lang="en-US" sz="2500" b="1" dirty="0"/>
              <a:t>Positive Consideration Factor </a:t>
            </a:r>
            <a:r>
              <a:rPr lang="en-US" sz="2500" dirty="0"/>
              <a:t>[5 points]</a:t>
            </a:r>
          </a:p>
          <a:p>
            <a:pPr marL="514350" indent="-514350">
              <a:lnSpc>
                <a:spcPct val="100000"/>
              </a:lnSpc>
              <a:spcBef>
                <a:spcPts val="800"/>
              </a:spcBef>
              <a:spcAft>
                <a:spcPts val="800"/>
              </a:spcAft>
              <a:buFont typeface="+mj-lt"/>
              <a:buAutoNum type="alphaUcPeriod"/>
            </a:pPr>
            <a:r>
              <a:rPr lang="en-US" sz="2500" b="1" dirty="0"/>
              <a:t>Community Partnerships </a:t>
            </a:r>
            <a:r>
              <a:rPr lang="en-US" sz="2500" dirty="0"/>
              <a:t>[20 points]</a:t>
            </a:r>
          </a:p>
          <a:p>
            <a:pPr marL="514350" indent="-514350">
              <a:lnSpc>
                <a:spcPct val="100000"/>
              </a:lnSpc>
              <a:spcBef>
                <a:spcPts val="800"/>
              </a:spcBef>
              <a:spcAft>
                <a:spcPts val="800"/>
              </a:spcAft>
              <a:buFont typeface="+mj-lt"/>
              <a:buAutoNum type="alphaUcPeriod" startAt="6"/>
            </a:pPr>
            <a:r>
              <a:rPr lang="en-US" sz="2500" b="1" dirty="0"/>
              <a:t>Project Work Plan </a:t>
            </a:r>
            <a:r>
              <a:rPr lang="en-US" sz="2500" dirty="0"/>
              <a:t>[10 points]</a:t>
            </a:r>
          </a:p>
          <a:p>
            <a:pPr marL="514350" indent="-514350">
              <a:lnSpc>
                <a:spcPct val="100000"/>
              </a:lnSpc>
              <a:spcBef>
                <a:spcPts val="800"/>
              </a:spcBef>
              <a:spcAft>
                <a:spcPts val="800"/>
              </a:spcAft>
              <a:buFont typeface="+mj-lt"/>
              <a:buAutoNum type="alphaUcPeriod" startAt="6"/>
            </a:pPr>
            <a:r>
              <a:rPr lang="en-US" sz="2500" b="1" dirty="0"/>
              <a:t>Organizational Plan and Project Staffing </a:t>
            </a:r>
            <a:r>
              <a:rPr lang="en-US" sz="2500" dirty="0"/>
              <a:t>[10 points total—5 per section]</a:t>
            </a:r>
          </a:p>
          <a:p>
            <a:pPr marL="514350" indent="-514350">
              <a:lnSpc>
                <a:spcPct val="100000"/>
              </a:lnSpc>
              <a:spcBef>
                <a:spcPts val="800"/>
              </a:spcBef>
              <a:spcAft>
                <a:spcPts val="800"/>
              </a:spcAft>
              <a:buFont typeface="+mj-lt"/>
              <a:buAutoNum type="alphaUcPeriod" startAt="6"/>
            </a:pPr>
            <a:r>
              <a:rPr lang="en-US" sz="2500" b="1" dirty="0"/>
              <a:t>Data Collection and Program Monitoring </a:t>
            </a:r>
            <a:r>
              <a:rPr lang="en-US" sz="2500" dirty="0"/>
              <a:t>[10 points]</a:t>
            </a:r>
          </a:p>
          <a:p>
            <a:pPr marL="514350" indent="-514350">
              <a:lnSpc>
                <a:spcPct val="100000"/>
              </a:lnSpc>
              <a:spcBef>
                <a:spcPts val="800"/>
              </a:spcBef>
              <a:spcAft>
                <a:spcPts val="800"/>
              </a:spcAft>
              <a:buFont typeface="+mj-lt"/>
              <a:buAutoNum type="alphaUcPeriod" startAt="6"/>
            </a:pPr>
            <a:r>
              <a:rPr lang="en-US" sz="2500" b="1" dirty="0"/>
              <a:t>Budget and Budget Narrative </a:t>
            </a:r>
            <a:r>
              <a:rPr lang="en-US" sz="2500" dirty="0"/>
              <a:t>[10 points]</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14</a:t>
            </a:fld>
            <a:endParaRPr lang="en-US" dirty="0"/>
          </a:p>
        </p:txBody>
      </p:sp>
    </p:spTree>
    <p:extLst>
      <p:ext uri="{BB962C8B-B14F-4D97-AF65-F5344CB8AC3E}">
        <p14:creationId xmlns:p14="http://schemas.microsoft.com/office/powerpoint/2010/main" val="3031094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(1)</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741680"/>
            <a:ext cx="11968480" cy="6116320"/>
          </a:xfrm>
        </p:spPr>
        <p:txBody>
          <a:bodyPr>
            <a:noAutofit/>
          </a:bodyPr>
          <a:lstStyle/>
          <a:p>
            <a:pPr>
              <a:lnSpc>
                <a:spcPct val="100000"/>
              </a:lnSpc>
              <a:spcBef>
                <a:spcPts val="1200"/>
              </a:spcBef>
              <a:spcAft>
                <a:spcPts val="1200"/>
              </a:spcAft>
            </a:pPr>
            <a:r>
              <a:rPr lang="en-US" sz="2800" dirty="0"/>
              <a:t>Interested applicants must submit </a:t>
            </a:r>
            <a:r>
              <a:rPr lang="en-US" sz="2800" b="1" dirty="0"/>
              <a:t>Form A: Intent to Submit an Application</a:t>
            </a:r>
            <a:r>
              <a:rPr lang="en-US" sz="2800" dirty="0"/>
              <a:t> for the FEC Grant to the CDE Special Education Division by email at </a:t>
            </a:r>
            <a:r>
              <a:rPr lang="en-US" sz="2800" u="sng" dirty="0">
                <a:hlinkClick r:id="rId3" tooltip="Progams and Partnerships Unit Email Address"/>
              </a:rPr>
              <a:t>PPL@cde.ca.gov</a:t>
            </a:r>
            <a:r>
              <a:rPr lang="en-US" sz="2800" dirty="0"/>
              <a:t> </a:t>
            </a:r>
            <a:r>
              <a:rPr lang="en-US" sz="2800" b="1" dirty="0"/>
              <a:t>by 5 p.m. on March 11, 2022</a:t>
            </a:r>
            <a:r>
              <a:rPr lang="en-US" sz="2800" dirty="0"/>
              <a:t>. Use “</a:t>
            </a:r>
            <a:r>
              <a:rPr lang="en-US" sz="2800" b="1" dirty="0"/>
              <a:t>FEC Grant Intent to Submit an Application</a:t>
            </a:r>
            <a:r>
              <a:rPr lang="en-US" sz="2800" dirty="0"/>
              <a:t>” for the subject line.</a:t>
            </a:r>
          </a:p>
          <a:p>
            <a:pPr>
              <a:lnSpc>
                <a:spcPct val="100000"/>
              </a:lnSpc>
              <a:spcBef>
                <a:spcPts val="1200"/>
              </a:spcBef>
              <a:spcAft>
                <a:spcPts val="1200"/>
              </a:spcAft>
            </a:pPr>
            <a:r>
              <a:rPr lang="en-US" sz="2800" dirty="0"/>
              <a:t>If applying for more than one region, a separate </a:t>
            </a:r>
            <a:r>
              <a:rPr lang="en-US" sz="2800" b="1" dirty="0"/>
              <a:t>Form A: Intent to Submit an Application</a:t>
            </a:r>
            <a:r>
              <a:rPr lang="en-US" sz="2800" dirty="0"/>
              <a:t> and an entire application package must be submitted for each region of which an applicant is applying.</a:t>
            </a:r>
          </a:p>
          <a:p>
            <a:pPr>
              <a:lnSpc>
                <a:spcPct val="100000"/>
              </a:lnSpc>
              <a:spcBef>
                <a:spcPts val="1200"/>
              </a:spcBef>
              <a:spcAft>
                <a:spcPts val="1200"/>
              </a:spcAft>
            </a:pPr>
            <a:r>
              <a:rPr lang="en-US" sz="2800" dirty="0"/>
              <a:t>An application will not be accepted if the applicant organization has not submitted the </a:t>
            </a:r>
            <a:r>
              <a:rPr lang="en-US" sz="2800" b="1" dirty="0"/>
              <a:t>Form A: Intent to Submit an Application </a:t>
            </a:r>
            <a:r>
              <a:rPr lang="en-US" sz="2800" dirty="0"/>
              <a:t>by the required deadline.</a:t>
            </a:r>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15</a:t>
            </a:fld>
            <a:endParaRPr lang="en-US" dirty="0"/>
          </a:p>
        </p:txBody>
      </p:sp>
    </p:spTree>
    <p:extLst>
      <p:ext uri="{BB962C8B-B14F-4D97-AF65-F5344CB8AC3E}">
        <p14:creationId xmlns:p14="http://schemas.microsoft.com/office/powerpoint/2010/main" val="355510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(2)</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741680"/>
            <a:ext cx="11968480" cy="6116320"/>
          </a:xfrm>
        </p:spPr>
        <p:txBody>
          <a:bodyPr>
            <a:noAutofit/>
          </a:bodyPr>
          <a:lstStyle/>
          <a:p>
            <a:pPr>
              <a:lnSpc>
                <a:spcPct val="100000"/>
              </a:lnSpc>
              <a:spcBef>
                <a:spcPts val="1200"/>
              </a:spcBef>
              <a:spcAft>
                <a:spcPts val="1200"/>
              </a:spcAft>
            </a:pPr>
            <a:r>
              <a:rPr lang="en-US" sz="2800" dirty="0"/>
              <a:t>Page length and formatting requirements will be evaluated. Applications that do not adhere to the requirements may be disqualified from review:</a:t>
            </a:r>
          </a:p>
          <a:p>
            <a:pPr lvl="1">
              <a:lnSpc>
                <a:spcPct val="100000"/>
              </a:lnSpc>
              <a:spcBef>
                <a:spcPts val="1200"/>
              </a:spcBef>
              <a:spcAft>
                <a:spcPts val="1200"/>
              </a:spcAft>
              <a:buFont typeface="Courier New" panose="02070309020205020404" pitchFamily="49" charset="0"/>
              <a:buChar char="o"/>
            </a:pPr>
            <a:r>
              <a:rPr lang="en-US" dirty="0"/>
              <a:t>Typed </a:t>
            </a:r>
            <a:r>
              <a:rPr lang="fr-FR" dirty="0"/>
              <a:t>applications in Portable Document Format (PDF); Font: Arial 12 or Times New Roman 12; applications must follow numerical sequencing outlined in RFA; the application narrative is limited to </a:t>
            </a:r>
            <a:r>
              <a:rPr lang="en-US" dirty="0"/>
              <a:t>30 double-spaced pages formatted to 1” margins; appendices documents</a:t>
            </a:r>
          </a:p>
          <a:p>
            <a:pPr lvl="1">
              <a:lnSpc>
                <a:spcPct val="100000"/>
              </a:lnSpc>
              <a:spcBef>
                <a:spcPts val="1200"/>
              </a:spcBef>
              <a:spcAft>
                <a:spcPts val="1200"/>
              </a:spcAft>
              <a:buFont typeface="Courier New" panose="02070309020205020404" pitchFamily="49" charset="0"/>
              <a:buChar char="o"/>
            </a:pPr>
            <a:r>
              <a:rPr lang="en-US" dirty="0"/>
              <a:t>All pages, including the budget, budget narrative, and appendices must be numbered sequentially.</a:t>
            </a:r>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16</a:t>
            </a:fld>
            <a:endParaRPr lang="en-US" dirty="0"/>
          </a:p>
        </p:txBody>
      </p:sp>
    </p:spTree>
    <p:extLst>
      <p:ext uri="{BB962C8B-B14F-4D97-AF65-F5344CB8AC3E}">
        <p14:creationId xmlns:p14="http://schemas.microsoft.com/office/powerpoint/2010/main" val="262351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(3)</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267655" y="630935"/>
            <a:ext cx="11654857" cy="5941820"/>
          </a:xfrm>
        </p:spPr>
        <p:txBody>
          <a:bodyPr>
            <a:normAutofit/>
          </a:bodyPr>
          <a:lstStyle/>
          <a:p>
            <a:pPr marL="0" indent="0">
              <a:buNone/>
            </a:pPr>
            <a:r>
              <a:rPr lang="en-US" sz="2800" dirty="0"/>
              <a:t>All application packages can be submitted via two methods:</a:t>
            </a:r>
          </a:p>
          <a:p>
            <a:pPr marL="0" indent="0">
              <a:buNone/>
            </a:pPr>
            <a:endParaRPr lang="en-US" sz="800" dirty="0"/>
          </a:p>
          <a:p>
            <a:pPr marL="514350" indent="-514350">
              <a:lnSpc>
                <a:spcPct val="100000"/>
              </a:lnSpc>
              <a:spcBef>
                <a:spcPts val="0"/>
              </a:spcBef>
              <a:buFont typeface="+mj-lt"/>
              <a:buAutoNum type="arabicParenR"/>
            </a:pPr>
            <a:r>
              <a:rPr lang="en-US" sz="2800" b="1" dirty="0"/>
              <a:t>Submit in hard-copy format postmarked no later than 5 p.m. on March 25, 2022, to the following address:</a:t>
            </a:r>
          </a:p>
          <a:p>
            <a:pPr marL="0" indent="0">
              <a:buNone/>
            </a:pPr>
            <a:endParaRPr lang="en-US" sz="800" b="1" dirty="0"/>
          </a:p>
          <a:p>
            <a:pPr marL="914400" lvl="2" indent="0">
              <a:buNone/>
            </a:pPr>
            <a:r>
              <a:rPr lang="en-US" sz="2800" dirty="0"/>
              <a:t>Programs and Partnerships Unit</a:t>
            </a:r>
          </a:p>
          <a:p>
            <a:pPr marL="914400" lvl="2" indent="0">
              <a:buNone/>
            </a:pPr>
            <a:r>
              <a:rPr lang="en-US" sz="2800" dirty="0"/>
              <a:t>ATT: FEC RFA</a:t>
            </a:r>
          </a:p>
          <a:p>
            <a:pPr marL="914400" lvl="2" indent="0">
              <a:buNone/>
            </a:pPr>
            <a:r>
              <a:rPr lang="en-US" sz="2800" dirty="0"/>
              <a:t>Special Education Division</a:t>
            </a:r>
          </a:p>
          <a:p>
            <a:pPr marL="914400" lvl="2" indent="0">
              <a:buNone/>
            </a:pPr>
            <a:r>
              <a:rPr lang="en-US" sz="2800" dirty="0"/>
              <a:t>California Department of Education</a:t>
            </a:r>
          </a:p>
          <a:p>
            <a:pPr marL="914400" lvl="2" indent="0">
              <a:buNone/>
            </a:pPr>
            <a:r>
              <a:rPr lang="en-US" sz="2800" dirty="0"/>
              <a:t>1430 N Street, Suite 2401</a:t>
            </a:r>
          </a:p>
          <a:p>
            <a:pPr marL="914400" lvl="2" indent="0">
              <a:buNone/>
            </a:pPr>
            <a:r>
              <a:rPr lang="en-US" sz="2800" dirty="0"/>
              <a:t>Sacramento, CA 95814-5901</a:t>
            </a:r>
          </a:p>
          <a:p>
            <a:pPr marL="457200" indent="-457200">
              <a:buFont typeface="+mj-lt"/>
              <a:buAutoNum type="arabicParenR" startAt="2"/>
            </a:pPr>
            <a:r>
              <a:rPr lang="en-US" sz="2800" b="1" dirty="0"/>
              <a:t>Submit as a PDF document via email to </a:t>
            </a:r>
            <a:r>
              <a:rPr lang="en-US" sz="2800" b="1" u="sng" dirty="0">
                <a:hlinkClick r:id="rId3" tooltip="Programs and Partnerships Unit Email Address"/>
              </a:rPr>
              <a:t>PPL@cde.ca.gov</a:t>
            </a:r>
            <a:r>
              <a:rPr lang="en-US" sz="2800" b="1" dirty="0"/>
              <a:t> by </a:t>
            </a:r>
            <a:br>
              <a:rPr lang="en-US" sz="2800" b="1" dirty="0"/>
            </a:br>
            <a:r>
              <a:rPr lang="en-US" sz="2800" b="1" dirty="0"/>
              <a:t>5 p.m. on March 25, 2022. Use “FEC RFA Grant” for the subject line.</a:t>
            </a:r>
          </a:p>
          <a:p>
            <a:pPr marL="0" indent="0">
              <a:buNone/>
            </a:pPr>
            <a:endParaRPr lang="en-US" sz="2800" dirty="0"/>
          </a:p>
          <a:p>
            <a:pPr marL="0" indent="0">
              <a:buNone/>
            </a:pPr>
            <a:endParaRPr lang="en-US" sz="2400" dirty="0"/>
          </a:p>
        </p:txBody>
      </p:sp>
      <p:sp>
        <p:nvSpPr>
          <p:cNvPr id="4" name="Slide Number Placeholder 4">
            <a:extLst>
              <a:ext uri="{FF2B5EF4-FFF2-40B4-BE49-F238E27FC236}">
                <a16:creationId xmlns:a16="http://schemas.microsoft.com/office/drawing/2014/main" id="{384D1FB9-5A7F-4B95-BCA7-D03933866A31}"/>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17</a:t>
            </a:fld>
            <a:endParaRPr lang="en-US" dirty="0"/>
          </a:p>
        </p:txBody>
      </p:sp>
    </p:spTree>
    <p:extLst>
      <p:ext uri="{BB962C8B-B14F-4D97-AF65-F5344CB8AC3E}">
        <p14:creationId xmlns:p14="http://schemas.microsoft.com/office/powerpoint/2010/main" val="1596031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(4)</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925552"/>
            <a:ext cx="11790556" cy="5728649"/>
          </a:xfrm>
        </p:spPr>
        <p:txBody>
          <a:bodyPr>
            <a:normAutofit/>
          </a:bodyPr>
          <a:lstStyle/>
          <a:p>
            <a:pPr marL="0" indent="0">
              <a:buNone/>
            </a:pPr>
            <a:endParaRPr lang="en-US" sz="800" b="1" dirty="0"/>
          </a:p>
          <a:p>
            <a:pPr>
              <a:lnSpc>
                <a:spcPct val="100000"/>
              </a:lnSpc>
              <a:spcBef>
                <a:spcPts val="1200"/>
              </a:spcBef>
              <a:spcAft>
                <a:spcPts val="1200"/>
              </a:spcAft>
            </a:pPr>
            <a:r>
              <a:rPr lang="en-US" sz="2800" dirty="0"/>
              <a:t>The applicant will receive an email confirmation of the information submitted. </a:t>
            </a:r>
          </a:p>
          <a:p>
            <a:pPr>
              <a:lnSpc>
                <a:spcPct val="100000"/>
              </a:lnSpc>
              <a:spcBef>
                <a:spcPts val="1200"/>
              </a:spcBef>
              <a:spcAft>
                <a:spcPts val="1200"/>
              </a:spcAft>
            </a:pPr>
            <a:r>
              <a:rPr lang="en-US" sz="2800" dirty="0"/>
              <a:t>If changes need to be made, resubmit the entire application prior to the submission deadline. The last submitted application will be the one considered for review.</a:t>
            </a:r>
          </a:p>
          <a:p>
            <a:pPr>
              <a:lnSpc>
                <a:spcPct val="100000"/>
              </a:lnSpc>
              <a:spcBef>
                <a:spcPts val="1200"/>
              </a:spcBef>
              <a:spcAft>
                <a:spcPts val="1200"/>
              </a:spcAft>
            </a:pPr>
            <a:r>
              <a:rPr lang="en-US" sz="2800" dirty="0"/>
              <a:t>The CDE is not able to modify the application information after it is submitted. Incomplete or late applications will not be considered. </a:t>
            </a:r>
          </a:p>
        </p:txBody>
      </p:sp>
      <p:sp>
        <p:nvSpPr>
          <p:cNvPr id="4" name="Slide Number Placeholder 4">
            <a:extLst>
              <a:ext uri="{FF2B5EF4-FFF2-40B4-BE49-F238E27FC236}">
                <a16:creationId xmlns:a16="http://schemas.microsoft.com/office/drawing/2014/main" id="{8562B5B7-D547-45BA-B536-D74191F92C8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18</a:t>
            </a:fld>
            <a:endParaRPr lang="en-US" dirty="0"/>
          </a:p>
        </p:txBody>
      </p:sp>
    </p:spTree>
    <p:extLst>
      <p:ext uri="{BB962C8B-B14F-4D97-AF65-F5344CB8AC3E}">
        <p14:creationId xmlns:p14="http://schemas.microsoft.com/office/powerpoint/2010/main" val="1469468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892098"/>
          </a:xfrm>
        </p:spPr>
        <p:txBody>
          <a:bodyPr>
            <a:normAutofit/>
          </a:bodyPr>
          <a:lstStyle/>
          <a:p>
            <a:r>
              <a:rPr lang="en-US" sz="3200" b="1" dirty="0"/>
              <a:t>X. Application Checklist</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9" y="892099"/>
            <a:ext cx="11723650" cy="5840162"/>
          </a:xfrm>
        </p:spPr>
        <p:txBody>
          <a:bodyPr>
            <a:normAutofit/>
          </a:bodyPr>
          <a:lstStyle/>
          <a:p>
            <a:pPr lvl="0"/>
            <a:r>
              <a:rPr lang="en-US" dirty="0"/>
              <a:t>Application Face Page [</a:t>
            </a:r>
            <a:r>
              <a:rPr lang="en-US" b="1" dirty="0"/>
              <a:t>Form B</a:t>
            </a:r>
            <a:r>
              <a:rPr lang="en-US" dirty="0"/>
              <a:t>], including blue ink signature of authorizing representative</a:t>
            </a:r>
          </a:p>
          <a:p>
            <a:pPr lvl="0"/>
            <a:endParaRPr lang="en-US" sz="800" dirty="0"/>
          </a:p>
          <a:p>
            <a:pPr lvl="0"/>
            <a:r>
              <a:rPr lang="en-US" dirty="0"/>
              <a:t>Application Narrative [including </a:t>
            </a:r>
            <a:r>
              <a:rPr lang="en-US" b="1" dirty="0"/>
              <a:t>Form D Project Work Plan</a:t>
            </a:r>
            <a:r>
              <a:rPr lang="en-US" dirty="0"/>
              <a:t>]</a:t>
            </a:r>
          </a:p>
          <a:p>
            <a:pPr lvl="0"/>
            <a:endParaRPr lang="en-US" sz="800" dirty="0"/>
          </a:p>
          <a:p>
            <a:pPr lvl="0"/>
            <a:r>
              <a:rPr lang="en-US" dirty="0"/>
              <a:t>Budget [</a:t>
            </a:r>
            <a:r>
              <a:rPr lang="en-US" b="1" dirty="0"/>
              <a:t>Form E</a:t>
            </a:r>
            <a:r>
              <a:rPr lang="en-US" dirty="0"/>
              <a:t>] and Budget Narrative</a:t>
            </a:r>
          </a:p>
          <a:p>
            <a:pPr lvl="0"/>
            <a:endParaRPr lang="en-US" sz="800" dirty="0"/>
          </a:p>
          <a:p>
            <a:pPr lvl="0"/>
            <a:r>
              <a:rPr lang="en-US" dirty="0"/>
              <a:t>Resumes, Job Descriptions, and Curriculum Vitae</a:t>
            </a:r>
          </a:p>
          <a:p>
            <a:pPr lvl="0"/>
            <a:endParaRPr lang="en-US" sz="800" dirty="0"/>
          </a:p>
          <a:p>
            <a:pPr lvl="0"/>
            <a:r>
              <a:rPr lang="en-US" dirty="0"/>
              <a:t>Letters of Support</a:t>
            </a:r>
          </a:p>
          <a:p>
            <a:pPr lvl="0"/>
            <a:endParaRPr lang="en-US" sz="800" dirty="0"/>
          </a:p>
          <a:p>
            <a:pPr lvl="0"/>
            <a:r>
              <a:rPr lang="en-US" dirty="0"/>
              <a:t>Internal Review Service Documentation of 501(c)(3) charitable organization status</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19</a:t>
            </a:fld>
            <a:endParaRPr lang="en-US" dirty="0"/>
          </a:p>
        </p:txBody>
      </p:sp>
    </p:spTree>
    <p:extLst>
      <p:ext uri="{BB962C8B-B14F-4D97-AF65-F5344CB8AC3E}">
        <p14:creationId xmlns:p14="http://schemas.microsoft.com/office/powerpoint/2010/main" val="396702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25F-D451-4479-BE8B-F314868CD8C1}"/>
              </a:ext>
            </a:extLst>
          </p:cNvPr>
          <p:cNvSpPr>
            <a:spLocks noGrp="1"/>
          </p:cNvSpPr>
          <p:nvPr>
            <p:ph type="title"/>
          </p:nvPr>
        </p:nvSpPr>
        <p:spPr>
          <a:xfrm>
            <a:off x="193040" y="203798"/>
            <a:ext cx="11887200" cy="741680"/>
          </a:xfrm>
        </p:spPr>
        <p:txBody>
          <a:bodyPr>
            <a:normAutofit/>
          </a:bodyPr>
          <a:lstStyle/>
          <a:p>
            <a:r>
              <a:rPr lang="en-US" sz="3200" b="1" dirty="0"/>
              <a:t>Overview and Questions</a:t>
            </a:r>
          </a:p>
        </p:txBody>
      </p:sp>
      <p:sp>
        <p:nvSpPr>
          <p:cNvPr id="3" name="Content Placeholder 2">
            <a:extLst>
              <a:ext uri="{FF2B5EF4-FFF2-40B4-BE49-F238E27FC236}">
                <a16:creationId xmlns:a16="http://schemas.microsoft.com/office/drawing/2014/main" id="{FBFBF214-8B94-4B0F-85CB-00D708E839B1}"/>
              </a:ext>
            </a:extLst>
          </p:cNvPr>
          <p:cNvSpPr>
            <a:spLocks noGrp="1"/>
          </p:cNvSpPr>
          <p:nvPr>
            <p:ph idx="1"/>
          </p:nvPr>
        </p:nvSpPr>
        <p:spPr>
          <a:xfrm>
            <a:off x="152402" y="945478"/>
            <a:ext cx="11846558" cy="5912520"/>
          </a:xfrm>
        </p:spPr>
        <p:txBody>
          <a:bodyPr>
            <a:normAutofit/>
          </a:bodyPr>
          <a:lstStyle/>
          <a:p>
            <a:pPr>
              <a:lnSpc>
                <a:spcPct val="100000"/>
              </a:lnSpc>
              <a:spcBef>
                <a:spcPts val="1200"/>
              </a:spcBef>
              <a:spcAft>
                <a:spcPts val="1200"/>
              </a:spcAft>
            </a:pPr>
            <a:r>
              <a:rPr lang="en-US" sz="2800" dirty="0"/>
              <a:t>The Family Empowerment Centers on Disability (FECs) Grant Request for Applications (RFA) can be found on the California Department of Education (CDE) web page at </a:t>
            </a:r>
            <a:r>
              <a:rPr lang="en-US" sz="2800" dirty="0">
                <a:hlinkClick r:id="rId3" tooltip="California Department of Education Family Empowerment Centers on Disability Grant Request for Applications web page"/>
              </a:rPr>
              <a:t>https://www.cde.ca.gov/fg/fo/r18/fecexp21rfa.asp</a:t>
            </a:r>
            <a:r>
              <a:rPr lang="en-US" sz="2800" dirty="0"/>
              <a:t>.</a:t>
            </a:r>
          </a:p>
          <a:p>
            <a:pPr>
              <a:lnSpc>
                <a:spcPct val="100000"/>
              </a:lnSpc>
              <a:spcBef>
                <a:spcPts val="1200"/>
              </a:spcBef>
              <a:spcAft>
                <a:spcPts val="1200"/>
              </a:spcAft>
            </a:pPr>
            <a:r>
              <a:rPr lang="en-US" sz="2800" dirty="0"/>
              <a:t>If you have questions regarding the RFA, please submit them through the webinar chat function.</a:t>
            </a:r>
          </a:p>
          <a:p>
            <a:pPr>
              <a:lnSpc>
                <a:spcPct val="100000"/>
              </a:lnSpc>
              <a:spcBef>
                <a:spcPts val="1200"/>
              </a:spcBef>
              <a:spcAft>
                <a:spcPts val="1200"/>
              </a:spcAft>
            </a:pPr>
            <a:r>
              <a:rPr lang="en-US" sz="2800" dirty="0"/>
              <a:t>An FEC RFA Questions and Answers document will be available on the CDE FEC Grant RFA web page for reference.</a:t>
            </a:r>
          </a:p>
          <a:p>
            <a:pPr>
              <a:lnSpc>
                <a:spcPct val="100000"/>
              </a:lnSpc>
              <a:spcBef>
                <a:spcPts val="1200"/>
              </a:spcBef>
              <a:spcAft>
                <a:spcPts val="1200"/>
              </a:spcAft>
            </a:pPr>
            <a:r>
              <a:rPr lang="en-US" sz="2800" dirty="0"/>
              <a:t>Additional questions regarding this webinar can be emailed to CDE at </a:t>
            </a:r>
            <a:r>
              <a:rPr lang="en-US" sz="2800" dirty="0">
                <a:hlinkClick r:id="rId4" tooltip="Programs and Partnerships Email Address"/>
              </a:rPr>
              <a:t>PPL@cde.ca.gov</a:t>
            </a:r>
            <a:r>
              <a:rPr lang="en-US" sz="2800" dirty="0"/>
              <a:t>.</a:t>
            </a:r>
          </a:p>
        </p:txBody>
      </p:sp>
      <p:sp>
        <p:nvSpPr>
          <p:cNvPr id="5" name="Slide Number Placeholder 4">
            <a:extLst>
              <a:ext uri="{FF2B5EF4-FFF2-40B4-BE49-F238E27FC236}">
                <a16:creationId xmlns:a16="http://schemas.microsoft.com/office/drawing/2014/main" id="{83B8480D-1FDF-461E-AE42-405135AD1F7C}"/>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a:t>
            </a:fld>
            <a:endParaRPr lang="en-US" dirty="0"/>
          </a:p>
        </p:txBody>
      </p:sp>
    </p:spTree>
    <p:extLst>
      <p:ext uri="{BB962C8B-B14F-4D97-AF65-F5344CB8AC3E}">
        <p14:creationId xmlns:p14="http://schemas.microsoft.com/office/powerpoint/2010/main" val="765451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dirty="0"/>
              <a:t>Next Steps</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791738"/>
            <a:ext cx="11790556" cy="5862463"/>
          </a:xfrm>
        </p:spPr>
        <p:txBody>
          <a:bodyPr>
            <a:noAutofit/>
          </a:bodyPr>
          <a:lstStyle/>
          <a:p>
            <a:pPr>
              <a:lnSpc>
                <a:spcPct val="100000"/>
              </a:lnSpc>
              <a:spcAft>
                <a:spcPts val="1000"/>
              </a:spcAft>
            </a:pPr>
            <a:r>
              <a:rPr lang="en-US" sz="2600" dirty="0"/>
              <a:t>Interested applicants must submit </a:t>
            </a:r>
            <a:r>
              <a:rPr lang="en-US" sz="2600" b="1" dirty="0"/>
              <a:t>Form A: Intent to Submit an Application</a:t>
            </a:r>
            <a:r>
              <a:rPr lang="en-US" sz="2600" dirty="0"/>
              <a:t> for the FEC Grant to the CDE Special Education Division by email at </a:t>
            </a:r>
            <a:r>
              <a:rPr lang="en-US" sz="2600" u="sng" dirty="0">
                <a:hlinkClick r:id="rId3" tooltip="Programs and Partnerships Unit Email Address"/>
              </a:rPr>
              <a:t>PPL@cde.ca.gov</a:t>
            </a:r>
            <a:r>
              <a:rPr lang="en-US" sz="2600" dirty="0"/>
              <a:t> </a:t>
            </a:r>
            <a:r>
              <a:rPr lang="en-US" sz="2600" b="1" dirty="0"/>
              <a:t>by 5 p.m. on March 11, 2022</a:t>
            </a:r>
            <a:r>
              <a:rPr lang="en-US" sz="2600" dirty="0"/>
              <a:t>.</a:t>
            </a:r>
          </a:p>
          <a:p>
            <a:pPr>
              <a:lnSpc>
                <a:spcPct val="100000"/>
              </a:lnSpc>
              <a:spcAft>
                <a:spcPts val="1000"/>
              </a:spcAft>
            </a:pPr>
            <a:r>
              <a:rPr lang="en-US" sz="2600" dirty="0"/>
              <a:t>Review section </a:t>
            </a:r>
            <a:r>
              <a:rPr lang="en-US" sz="2600" b="1" dirty="0"/>
              <a:t>XI. Timeline </a:t>
            </a:r>
            <a:r>
              <a:rPr lang="en-US" sz="2600" dirty="0"/>
              <a:t>of the RFA in order to adhere to all required deadlines.</a:t>
            </a:r>
          </a:p>
          <a:p>
            <a:pPr>
              <a:lnSpc>
                <a:spcPct val="100000"/>
              </a:lnSpc>
              <a:spcAft>
                <a:spcPts val="1000"/>
              </a:spcAft>
            </a:pPr>
            <a:r>
              <a:rPr lang="en-US" sz="2600" dirty="0"/>
              <a:t>Refer back to sections </a:t>
            </a:r>
            <a:r>
              <a:rPr lang="en-US" sz="2600" b="1" dirty="0"/>
              <a:t>IX Application Format and Submission Requirements </a:t>
            </a:r>
            <a:r>
              <a:rPr lang="en-US" sz="2600" dirty="0"/>
              <a:t>and </a:t>
            </a:r>
            <a:r>
              <a:rPr lang="en-US" sz="2600" b="1" dirty="0"/>
              <a:t>X. Application Checklist </a:t>
            </a:r>
            <a:r>
              <a:rPr lang="en-US" sz="2600" dirty="0"/>
              <a:t>of the RFA before submitting your application.</a:t>
            </a:r>
          </a:p>
          <a:p>
            <a:pPr>
              <a:lnSpc>
                <a:spcPct val="100000"/>
              </a:lnSpc>
              <a:spcAft>
                <a:spcPts val="1000"/>
              </a:spcAft>
            </a:pPr>
            <a:r>
              <a:rPr lang="en-US" sz="2600" dirty="0"/>
              <a:t>An FEC RFA Questions and Answers document will be available on the CDE FEC Grant RFA web page for reference.</a:t>
            </a:r>
          </a:p>
          <a:p>
            <a:pPr>
              <a:lnSpc>
                <a:spcPct val="100000"/>
              </a:lnSpc>
              <a:spcAft>
                <a:spcPts val="1000"/>
              </a:spcAft>
            </a:pPr>
            <a:r>
              <a:rPr lang="en-US" sz="2600" dirty="0"/>
              <a:t>Additional questions regarding this webinar can be emailed to CDE at </a:t>
            </a:r>
            <a:r>
              <a:rPr lang="en-US" sz="2600" dirty="0">
                <a:hlinkClick r:id="rId3" tooltip="Programs and Partnerships Unit Email Address"/>
              </a:rPr>
              <a:t>PPL@cde.ca.gov</a:t>
            </a:r>
            <a:r>
              <a:rPr lang="en-US" sz="2600" dirty="0"/>
              <a:t>.</a:t>
            </a:r>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20</a:t>
            </a:fld>
            <a:endParaRPr lang="en-US" dirty="0"/>
          </a:p>
        </p:txBody>
      </p:sp>
    </p:spTree>
    <p:extLst>
      <p:ext uri="{BB962C8B-B14F-4D97-AF65-F5344CB8AC3E}">
        <p14:creationId xmlns:p14="http://schemas.microsoft.com/office/powerpoint/2010/main" val="4019069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11F4-84F1-43CD-A6DD-1CA890D7E862}"/>
              </a:ext>
            </a:extLst>
          </p:cNvPr>
          <p:cNvSpPr>
            <a:spLocks noGrp="1"/>
          </p:cNvSpPr>
          <p:nvPr>
            <p:ph type="title"/>
          </p:nvPr>
        </p:nvSpPr>
        <p:spPr/>
        <p:txBody>
          <a:bodyPr/>
          <a:lstStyle/>
          <a:p>
            <a:r>
              <a:rPr lang="en-US" b="1" dirty="0"/>
              <a:t>Thank you for your time and good luck!</a:t>
            </a:r>
          </a:p>
        </p:txBody>
      </p:sp>
      <p:sp>
        <p:nvSpPr>
          <p:cNvPr id="5" name="Slide Number Placeholder 4">
            <a:extLst>
              <a:ext uri="{FF2B5EF4-FFF2-40B4-BE49-F238E27FC236}">
                <a16:creationId xmlns:a16="http://schemas.microsoft.com/office/drawing/2014/main" id="{8F59B370-9152-4FAE-A072-1D12A4D38BA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b="1" smtClean="0">
                <a:solidFill>
                  <a:schemeClr val="bg1"/>
                </a:solidFill>
              </a:rPr>
              <a:pPr/>
              <a:t>21</a:t>
            </a:fld>
            <a:endParaRPr lang="en-US" b="1" dirty="0">
              <a:solidFill>
                <a:schemeClr val="bg1"/>
              </a:solidFill>
            </a:endParaRPr>
          </a:p>
        </p:txBody>
      </p:sp>
    </p:spTree>
    <p:extLst>
      <p:ext uri="{BB962C8B-B14F-4D97-AF65-F5344CB8AC3E}">
        <p14:creationId xmlns:p14="http://schemas.microsoft.com/office/powerpoint/2010/main" val="407957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833264"/>
          </a:xfrm>
        </p:spPr>
        <p:txBody>
          <a:bodyPr>
            <a:normAutofit/>
          </a:bodyPr>
          <a:lstStyle/>
          <a:p>
            <a:r>
              <a:rPr lang="en-US" sz="3200" b="1" dirty="0"/>
              <a:t>I. Background</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1037064"/>
            <a:ext cx="11887199" cy="5617137"/>
          </a:xfrm>
        </p:spPr>
        <p:txBody>
          <a:bodyPr>
            <a:normAutofit/>
          </a:bodyPr>
          <a:lstStyle/>
          <a:p>
            <a:pPr>
              <a:lnSpc>
                <a:spcPct val="100000"/>
              </a:lnSpc>
              <a:spcBef>
                <a:spcPts val="1200"/>
              </a:spcBef>
              <a:spcAft>
                <a:spcPts val="1200"/>
              </a:spcAft>
            </a:pPr>
            <a:r>
              <a:rPr lang="en-US" sz="2800" dirty="0"/>
              <a:t>FECs were established through Senate Bill 511, then enacted as California </a:t>
            </a:r>
            <a:r>
              <a:rPr lang="en-US" sz="2800" i="1" dirty="0"/>
              <a:t>Education Code </a:t>
            </a:r>
            <a:r>
              <a:rPr lang="en-US" sz="2800" dirty="0"/>
              <a:t>(</a:t>
            </a:r>
            <a:r>
              <a:rPr lang="en-US" sz="2800" i="1" dirty="0"/>
              <a:t>EC</a:t>
            </a:r>
            <a:r>
              <a:rPr lang="en-US" sz="2800" dirty="0"/>
              <a:t>) 56400-56414 in 2001.</a:t>
            </a:r>
          </a:p>
          <a:p>
            <a:pPr>
              <a:lnSpc>
                <a:spcPct val="100000"/>
              </a:lnSpc>
              <a:spcBef>
                <a:spcPts val="1200"/>
              </a:spcBef>
              <a:spcAft>
                <a:spcPts val="1200"/>
              </a:spcAft>
            </a:pPr>
            <a:r>
              <a:rPr lang="en-US" sz="2800" dirty="0"/>
              <a:t> In June 2021, the California Legislature passed Assembly Bill (AB) 130, the Education Finance Omnibus Budget Trailer Bill (Chapter 44, Statutes of 2021), which amended </a:t>
            </a:r>
            <a:r>
              <a:rPr lang="en-US" sz="2800" i="1" dirty="0"/>
              <a:t>EC</a:t>
            </a:r>
            <a:r>
              <a:rPr lang="en-US" sz="2800" dirty="0"/>
              <a:t> Section 56400–56415. </a:t>
            </a:r>
          </a:p>
          <a:p>
            <a:pPr>
              <a:lnSpc>
                <a:spcPct val="100000"/>
              </a:lnSpc>
              <a:spcBef>
                <a:spcPts val="1200"/>
              </a:spcBef>
              <a:spcAft>
                <a:spcPts val="1200"/>
              </a:spcAft>
            </a:pPr>
            <a:r>
              <a:rPr lang="en-US" sz="2800" dirty="0"/>
              <a:t>This legislation augmented funding for current FECs and supported the establishment of additional FECs in regions established by the Early Start Family Resource Centers (FRCs) that currently do not have an FEC pursuant to </a:t>
            </a:r>
            <a:r>
              <a:rPr lang="en-US" sz="2800" i="1" dirty="0"/>
              <a:t>EC</a:t>
            </a:r>
            <a:r>
              <a:rPr lang="en-US" sz="2800" dirty="0"/>
              <a:t> Section 56402(b)(1). </a:t>
            </a: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a:t>
            </a:fld>
            <a:endParaRPr lang="en-US" dirty="0"/>
          </a:p>
        </p:txBody>
      </p:sp>
    </p:spTree>
    <p:extLst>
      <p:ext uri="{BB962C8B-B14F-4D97-AF65-F5344CB8AC3E}">
        <p14:creationId xmlns:p14="http://schemas.microsoft.com/office/powerpoint/2010/main" val="94121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833264"/>
          </a:xfrm>
        </p:spPr>
        <p:txBody>
          <a:bodyPr>
            <a:normAutofit/>
          </a:bodyPr>
          <a:lstStyle/>
          <a:p>
            <a:r>
              <a:rPr lang="en-US" sz="3200" b="1" dirty="0"/>
              <a:t>II. Program Purpose and Goals</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920667"/>
            <a:ext cx="11887199" cy="5617137"/>
          </a:xfrm>
        </p:spPr>
        <p:txBody>
          <a:bodyPr>
            <a:noAutofit/>
          </a:bodyPr>
          <a:lstStyle/>
          <a:p>
            <a:pPr>
              <a:lnSpc>
                <a:spcPct val="100000"/>
              </a:lnSpc>
              <a:spcBef>
                <a:spcPts val="1200"/>
              </a:spcBef>
              <a:spcAft>
                <a:spcPts val="1200"/>
              </a:spcAft>
            </a:pPr>
            <a:r>
              <a:rPr lang="en-US" sz="2600" i="1" dirty="0"/>
              <a:t>EC</a:t>
            </a:r>
            <a:r>
              <a:rPr lang="en-US" sz="2600" dirty="0"/>
              <a:t> 56402(b)(2), the Superintendent shall give priority to applicants that are able to ensure continuity of support for families transitioning from services under Part C to Part B of the federal Individuals with Disabilities Education Act (IDEA) (20 U.S.C. Sec. 1400 et seq.), either because the applicant operates a program of family support for parents of children with disabilities up to three years of age, or the applicant works in close partnership with an organization that does so, and shall take into consideration the capacity of applicants to carry out the activities specified in </a:t>
            </a:r>
            <a:r>
              <a:rPr lang="en-US" sz="2600" i="1" dirty="0"/>
              <a:t>EC</a:t>
            </a:r>
            <a:r>
              <a:rPr lang="en-US" sz="2600" dirty="0"/>
              <a:t> Section 56408.</a:t>
            </a:r>
          </a:p>
          <a:p>
            <a:pPr>
              <a:lnSpc>
                <a:spcPct val="100000"/>
              </a:lnSpc>
              <a:spcBef>
                <a:spcPts val="1200"/>
              </a:spcBef>
              <a:spcAft>
                <a:spcPts val="1200"/>
              </a:spcAft>
            </a:pPr>
            <a:r>
              <a:rPr lang="en-US" sz="2600" dirty="0"/>
              <a:t> The CDE shall also give positive consideration to grant applicants proposing to establish new FECs that serve regions with high concentrations of pupils who qualify for free or reduced-price meals as indicated in </a:t>
            </a:r>
            <a:r>
              <a:rPr lang="en-US" sz="2600" i="1" dirty="0"/>
              <a:t>EC</a:t>
            </a:r>
            <a:r>
              <a:rPr lang="en-US" sz="2600" dirty="0"/>
              <a:t> Section 56406(c).</a:t>
            </a: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4</a:t>
            </a:fld>
            <a:endParaRPr lang="en-US" dirty="0"/>
          </a:p>
        </p:txBody>
      </p:sp>
    </p:spTree>
    <p:extLst>
      <p:ext uri="{BB962C8B-B14F-4D97-AF65-F5344CB8AC3E}">
        <p14:creationId xmlns:p14="http://schemas.microsoft.com/office/powerpoint/2010/main" val="215223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 (1)</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a:lnSpc>
                <a:spcPct val="100000"/>
              </a:lnSpc>
              <a:spcBef>
                <a:spcPts val="1200"/>
              </a:spcBef>
              <a:spcAft>
                <a:spcPts val="1200"/>
              </a:spcAft>
            </a:pPr>
            <a:r>
              <a:rPr lang="en-US" sz="2400" dirty="0"/>
              <a:t>The 2021 Budget Act appropriated $9 million to increase base funding and per pupil rate for the current fourteen FECs, and to establish new FECs across the state in regions where there is none. Of this appropriation, contingent upon the availability of funds, $4 million is set-aside to establish as many new FECs as possible, until funds are exhausted. Only one center may be established in each of the regions that do not currently have an FEC. </a:t>
            </a:r>
          </a:p>
          <a:p>
            <a:pPr>
              <a:lnSpc>
                <a:spcPct val="100000"/>
              </a:lnSpc>
              <a:spcBef>
                <a:spcPts val="1200"/>
              </a:spcBef>
              <a:spcAft>
                <a:spcPts val="1200"/>
              </a:spcAft>
            </a:pPr>
            <a:r>
              <a:rPr lang="en-US" sz="2400" i="1" dirty="0"/>
              <a:t>EC</a:t>
            </a:r>
            <a:r>
              <a:rPr lang="en-US" sz="2400" dirty="0"/>
              <a:t> 56406(b)(1) Establishes a minimum base rate of $246,000 for each center to provide the basic services pursuant to this chapter and serve parents and families of children and young adults 3–18 years of age, inclusive, and young adults 19–22 years of age, inclusive, who had an individualized education program (IEP) before their 18th birthday. </a:t>
            </a:r>
          </a:p>
          <a:p>
            <a:pPr>
              <a:lnSpc>
                <a:spcPct val="100000"/>
              </a:lnSpc>
              <a:spcBef>
                <a:spcPts val="1200"/>
              </a:spcBef>
              <a:spcAft>
                <a:spcPts val="1200"/>
              </a:spcAft>
            </a:pPr>
            <a:r>
              <a:rPr lang="en-US" sz="2400" dirty="0"/>
              <a:t>Establishes an allocation mechanism that is determined according to school enrollment for the region served. </a:t>
            </a:r>
            <a:r>
              <a:rPr lang="en-US" sz="2400" i="1" dirty="0"/>
              <a:t>EC</a:t>
            </a:r>
            <a:r>
              <a:rPr lang="en-US" sz="2400" dirty="0"/>
              <a:t> 56406(b)(2).</a:t>
            </a:r>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5</a:t>
            </a:fld>
            <a:endParaRPr lang="en-US" dirty="0"/>
          </a:p>
        </p:txBody>
      </p:sp>
    </p:spTree>
    <p:extLst>
      <p:ext uri="{BB962C8B-B14F-4D97-AF65-F5344CB8AC3E}">
        <p14:creationId xmlns:p14="http://schemas.microsoft.com/office/powerpoint/2010/main" val="1033516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 (2)</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a:lnSpc>
                <a:spcPct val="100000"/>
              </a:lnSpc>
              <a:spcBef>
                <a:spcPts val="1200"/>
              </a:spcBef>
              <a:spcAft>
                <a:spcPts val="1200"/>
              </a:spcAft>
            </a:pPr>
            <a:r>
              <a:rPr lang="en-US" sz="2800" dirty="0"/>
              <a:t>This RFA covers the grant period beginning June 1, 2022, to June 30, 2023. </a:t>
            </a:r>
          </a:p>
          <a:p>
            <a:pPr>
              <a:lnSpc>
                <a:spcPct val="100000"/>
              </a:lnSpc>
              <a:spcBef>
                <a:spcPts val="1200"/>
              </a:spcBef>
              <a:spcAft>
                <a:spcPts val="1200"/>
              </a:spcAft>
            </a:pPr>
            <a:r>
              <a:rPr lang="en-US" sz="2800" dirty="0"/>
              <a:t>Grant awards will be determined based on each scored application and proposed budget submitted. </a:t>
            </a:r>
          </a:p>
          <a:p>
            <a:pPr>
              <a:lnSpc>
                <a:spcPct val="100000"/>
              </a:lnSpc>
              <a:spcBef>
                <a:spcPts val="1200"/>
              </a:spcBef>
              <a:spcAft>
                <a:spcPts val="1200"/>
              </a:spcAft>
            </a:pPr>
            <a:r>
              <a:rPr lang="en-US" sz="2800" dirty="0"/>
              <a:t>Grant awards issued thereafter are made contingent upon the availability of annual funds. If the California Legislature takes action to reduce or defer the annual funding upon which this grant award is based, then awards will be amended accordingly.</a:t>
            </a:r>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6</a:t>
            </a:fld>
            <a:endParaRPr lang="en-US" dirty="0"/>
          </a:p>
        </p:txBody>
      </p:sp>
    </p:spTree>
    <p:extLst>
      <p:ext uri="{BB962C8B-B14F-4D97-AF65-F5344CB8AC3E}">
        <p14:creationId xmlns:p14="http://schemas.microsoft.com/office/powerpoint/2010/main" val="3203323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 (3)</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a:lnSpc>
                <a:spcPct val="100000"/>
              </a:lnSpc>
              <a:spcBef>
                <a:spcPts val="1200"/>
              </a:spcBef>
              <a:spcAft>
                <a:spcPts val="1200"/>
              </a:spcAft>
            </a:pPr>
            <a:r>
              <a:rPr lang="en-US" sz="2600" dirty="0"/>
              <a:t>Per </a:t>
            </a:r>
            <a:r>
              <a:rPr lang="en-US" sz="2600" i="1" dirty="0"/>
              <a:t>EC</a:t>
            </a:r>
            <a:r>
              <a:rPr lang="en-US" sz="2600" dirty="0"/>
              <a:t> Section 56406(c), the Department shall give positive consideration to applicants proposing to establish new FECs to serve regions that have high concentrations of pupils who qualify for free and reduced-price meals. </a:t>
            </a:r>
          </a:p>
          <a:p>
            <a:pPr>
              <a:lnSpc>
                <a:spcPct val="100000"/>
              </a:lnSpc>
              <a:spcBef>
                <a:spcPts val="1200"/>
              </a:spcBef>
              <a:spcAft>
                <a:spcPts val="1200"/>
              </a:spcAft>
            </a:pPr>
            <a:r>
              <a:rPr lang="en-US" sz="2600" dirty="0"/>
              <a:t>Appendix V, Positive Consideration Factor, includes a table with eligible counties or regions with high concentrations of pupils and the corresponding percentages for each county or region. </a:t>
            </a:r>
          </a:p>
          <a:p>
            <a:pPr>
              <a:lnSpc>
                <a:spcPct val="100000"/>
              </a:lnSpc>
              <a:spcBef>
                <a:spcPts val="1200"/>
              </a:spcBef>
              <a:spcAft>
                <a:spcPts val="1200"/>
              </a:spcAft>
            </a:pPr>
            <a:r>
              <a:rPr lang="en-US" sz="2600" dirty="0"/>
              <a:t>The data used to create the positive consideration table in Appendix V is from the 2020–21 Unduplicated Student Count Free or Reduced-Price Meal CDE database which can be accessed on the CDE Free or Reduced-Price Meal (Student Poverty) Data web page at: </a:t>
            </a:r>
            <a:r>
              <a:rPr lang="en-US" sz="2600" u="sng" dirty="0">
                <a:hlinkClick r:id="rId3" tooltip="Free or Reduced-Price Meal (Student Poverty) Data - Accessing Educational Data"/>
              </a:rPr>
              <a:t>https://www.cde.ca.gov/ds/ad/filessp.asp</a:t>
            </a:r>
            <a:r>
              <a:rPr lang="en-US" sz="2600" dirty="0"/>
              <a:t>.</a:t>
            </a:r>
            <a:endParaRPr lang="en-US" sz="2600" u="sng" dirty="0"/>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7</a:t>
            </a:fld>
            <a:endParaRPr lang="en-US" dirty="0"/>
          </a:p>
        </p:txBody>
      </p:sp>
    </p:spTree>
    <p:extLst>
      <p:ext uri="{BB962C8B-B14F-4D97-AF65-F5344CB8AC3E}">
        <p14:creationId xmlns:p14="http://schemas.microsoft.com/office/powerpoint/2010/main" val="301011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IV. Eligibility Requirements (1)</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2039601" cy="5843238"/>
          </a:xfrm>
        </p:spPr>
        <p:txBody>
          <a:bodyPr>
            <a:noAutofit/>
          </a:bodyPr>
          <a:lstStyle/>
          <a:p>
            <a:pPr>
              <a:lnSpc>
                <a:spcPct val="100000"/>
              </a:lnSpc>
              <a:spcBef>
                <a:spcPts val="1200"/>
              </a:spcBef>
              <a:spcAft>
                <a:spcPts val="1200"/>
              </a:spcAft>
            </a:pPr>
            <a:r>
              <a:rPr lang="en-US" sz="2600" dirty="0"/>
              <a:t>Only grant applicants that propose to establish a new FEC within the regions of the state established under the Early Start FRCs that are not currently served by an existing FEC are eligible to apply for funding pursuant to </a:t>
            </a:r>
            <a:r>
              <a:rPr lang="en-US" sz="2600" i="1" dirty="0"/>
              <a:t>EC</a:t>
            </a:r>
            <a:r>
              <a:rPr lang="en-US" sz="2600" dirty="0"/>
              <a:t> Section 56402(b)(1).</a:t>
            </a:r>
          </a:p>
          <a:p>
            <a:pPr>
              <a:lnSpc>
                <a:spcPct val="100000"/>
              </a:lnSpc>
              <a:spcBef>
                <a:spcPts val="1200"/>
              </a:spcBef>
              <a:spcAft>
                <a:spcPts val="1200"/>
              </a:spcAft>
            </a:pPr>
            <a:r>
              <a:rPr lang="en-US" sz="2600" dirty="0"/>
              <a:t>An existing FEC who chooses to apply for this grant in order to open a new center in a neighboring region that currently does not have one is eligible for the funding that is established through the allocation per </a:t>
            </a:r>
            <a:r>
              <a:rPr lang="en-US" sz="2600" i="1" dirty="0"/>
              <a:t>EC</a:t>
            </a:r>
            <a:r>
              <a:rPr lang="en-US" sz="2600" dirty="0"/>
              <a:t> Section 56406(b).</a:t>
            </a:r>
          </a:p>
          <a:p>
            <a:pPr>
              <a:lnSpc>
                <a:spcPct val="100000"/>
              </a:lnSpc>
              <a:spcBef>
                <a:spcPts val="1200"/>
              </a:spcBef>
              <a:spcAft>
                <a:spcPts val="1200"/>
              </a:spcAft>
            </a:pPr>
            <a:r>
              <a:rPr lang="en-US" sz="2600" dirty="0"/>
              <a:t>Review Appendix II: Eligible Regions for Family Empowerment Center to determine which California counties are not currently supported by an existing FEC. Exception- Los Angeles County applicants must propose to open FECs that serve only the catchment areas within that county, not currently served by an existing FEC.</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8</a:t>
            </a:fld>
            <a:endParaRPr lang="en-US" dirty="0"/>
          </a:p>
        </p:txBody>
      </p:sp>
    </p:spTree>
    <p:extLst>
      <p:ext uri="{BB962C8B-B14F-4D97-AF65-F5344CB8AC3E}">
        <p14:creationId xmlns:p14="http://schemas.microsoft.com/office/powerpoint/2010/main" val="965055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81280"/>
            <a:ext cx="11887200" cy="538480"/>
          </a:xfrm>
        </p:spPr>
        <p:txBody>
          <a:bodyPr>
            <a:normAutofit/>
          </a:bodyPr>
          <a:lstStyle/>
          <a:p>
            <a:r>
              <a:rPr lang="en-US" sz="3200" b="1" dirty="0"/>
              <a:t>IV. Eligibility Requirements (2)</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619760"/>
            <a:ext cx="12039600" cy="6238240"/>
          </a:xfrm>
        </p:spPr>
        <p:txBody>
          <a:bodyPr>
            <a:noAutofit/>
          </a:bodyPr>
          <a:lstStyle/>
          <a:p>
            <a:pPr>
              <a:lnSpc>
                <a:spcPct val="100000"/>
              </a:lnSpc>
              <a:spcAft>
                <a:spcPts val="1000"/>
              </a:spcAft>
            </a:pPr>
            <a:r>
              <a:rPr lang="en-US" sz="2400" dirty="0"/>
              <a:t>To be eligible to receive grant funds, applicants must meet the following requirements per </a:t>
            </a:r>
            <a:r>
              <a:rPr lang="en-US" sz="2400" i="1" dirty="0"/>
              <a:t>EC</a:t>
            </a:r>
            <a:r>
              <a:rPr lang="en-US" sz="2400" dirty="0"/>
              <a:t> Section 56404:</a:t>
            </a:r>
          </a:p>
          <a:p>
            <a:pPr marL="971550" lvl="1" indent="-514350">
              <a:lnSpc>
                <a:spcPct val="100000"/>
              </a:lnSpc>
              <a:spcAft>
                <a:spcPts val="1000"/>
              </a:spcAft>
              <a:buAutoNum type="alphaLcParenBoth"/>
            </a:pPr>
            <a:r>
              <a:rPr lang="en-US" sz="2400" dirty="0"/>
              <a:t>Be a nonprofit charitable organization organized under the Internal Revenue Code pursuant to paragraph (3) of subdivision (c) of Section 501 of Title 26 of the United States Code.</a:t>
            </a:r>
          </a:p>
          <a:p>
            <a:pPr marL="971550" lvl="1" indent="-514350">
              <a:lnSpc>
                <a:spcPct val="100000"/>
              </a:lnSpc>
              <a:spcAft>
                <a:spcPts val="1000"/>
              </a:spcAft>
              <a:buAutoNum type="alphaLcParenBoth"/>
            </a:pPr>
            <a:r>
              <a:rPr lang="en-US" sz="2400" dirty="0"/>
              <a:t>Assure that the center will be staffed primarily by parents, guardians, and family members of children and young adults with disabilities and by adults with disabilities.</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805426" y="6414662"/>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9</a:t>
            </a:fld>
            <a:endParaRPr lang="en-US" dirty="0"/>
          </a:p>
        </p:txBody>
      </p:sp>
    </p:spTree>
    <p:extLst>
      <p:ext uri="{BB962C8B-B14F-4D97-AF65-F5344CB8AC3E}">
        <p14:creationId xmlns:p14="http://schemas.microsoft.com/office/powerpoint/2010/main" val="2374223548"/>
      </p:ext>
    </p:extLst>
  </p:cSld>
  <p:clrMapOvr>
    <a:masterClrMapping/>
  </p:clrMapOvr>
</p:sld>
</file>

<file path=ppt/theme/theme1.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2358</Words>
  <Application>Microsoft Office PowerPoint</Application>
  <PresentationFormat>Widescreen</PresentationFormat>
  <Paragraphs>146</Paragraphs>
  <Slides>21</Slides>
  <Notes>21</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21</vt:i4>
      </vt:variant>
    </vt:vector>
  </HeadingPairs>
  <TitlesOfParts>
    <vt:vector size="31" baseType="lpstr">
      <vt:lpstr>Arial</vt:lpstr>
      <vt:lpstr>Calibri</vt:lpstr>
      <vt:lpstr>Courier New</vt:lpstr>
      <vt:lpstr>CDE Set 1</vt:lpstr>
      <vt:lpstr>CDE Set 2</vt:lpstr>
      <vt:lpstr>CDE Set 3</vt:lpstr>
      <vt:lpstr>CDE Set 4</vt:lpstr>
      <vt:lpstr>CDE Set 5</vt:lpstr>
      <vt:lpstr>CDE Set 6</vt:lpstr>
      <vt:lpstr>CDE Set 7</vt:lpstr>
      <vt:lpstr>Family Empowerment Centers on Disability Grant Request for Applications</vt:lpstr>
      <vt:lpstr>Overview and Questions</vt:lpstr>
      <vt:lpstr>I. Background</vt:lpstr>
      <vt:lpstr>II. Program Purpose and Goals</vt:lpstr>
      <vt:lpstr>III. Funding Available (1)</vt:lpstr>
      <vt:lpstr>III. Funding Available (2)</vt:lpstr>
      <vt:lpstr>III. Funding Available (3)</vt:lpstr>
      <vt:lpstr>IV. Eligibility Requirements (1)</vt:lpstr>
      <vt:lpstr>IV. Eligibility Requirements (2)</vt:lpstr>
      <vt:lpstr>IV. Eligibility Requirements (3)</vt:lpstr>
      <vt:lpstr>V. Project Requirements</vt:lpstr>
      <vt:lpstr>VI. Administrative Requirements</vt:lpstr>
      <vt:lpstr>VII. Selection Process</vt:lpstr>
      <vt:lpstr>VIII. Application Narrative and Budget</vt:lpstr>
      <vt:lpstr>IX. Application Format and Submission Requirements (1)</vt:lpstr>
      <vt:lpstr>IX. Application Format and Submission Requirements (2)</vt:lpstr>
      <vt:lpstr>IX. Application Format and Submission Requirements (3)</vt:lpstr>
      <vt:lpstr>IX. Application Format and Submission Requirements (4)</vt:lpstr>
      <vt:lpstr>X. Application Checklist</vt:lpstr>
      <vt:lpstr>Next Steps</vt:lpstr>
      <vt:lpstr>Thank you for your time and good luck!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Pres-21: FECs on Disability Grant Request for Applications Webinar (CA Dept of Education)</dc:title>
  <dc:subject>Family Empowerment Centers (FECs) on Disability Grant Request for Applications.</dc:subject>
  <dc:creator/>
  <cp:lastModifiedBy/>
  <cp:revision>1</cp:revision>
  <dcterms:created xsi:type="dcterms:W3CDTF">2024-02-15T18:05:40Z</dcterms:created>
  <dcterms:modified xsi:type="dcterms:W3CDTF">2024-02-15T18:06:06Z</dcterms:modified>
</cp:coreProperties>
</file>