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4"/>
    <p:sldMasterId id="2147483659" r:id="rId5"/>
    <p:sldMasterId id="2147483648" r:id="rId6"/>
    <p:sldMasterId id="2147483664" r:id="rId7"/>
    <p:sldMasterId id="2147483671" r:id="rId8"/>
    <p:sldMasterId id="2147483676" r:id="rId9"/>
    <p:sldMasterId id="2147483681" r:id="rId10"/>
  </p:sldMasterIdLst>
  <p:notesMasterIdLst>
    <p:notesMasterId r:id="rId30"/>
  </p:notesMasterIdLst>
  <p:handoutMasterIdLst>
    <p:handoutMasterId r:id="rId31"/>
  </p:handoutMasterIdLst>
  <p:sldIdLst>
    <p:sldId id="305" r:id="rId11"/>
    <p:sldId id="330" r:id="rId12"/>
    <p:sldId id="306" r:id="rId13"/>
    <p:sldId id="332" r:id="rId14"/>
    <p:sldId id="307" r:id="rId15"/>
    <p:sldId id="318" r:id="rId16"/>
    <p:sldId id="321" r:id="rId17"/>
    <p:sldId id="322" r:id="rId18"/>
    <p:sldId id="324" r:id="rId19"/>
    <p:sldId id="345" r:id="rId20"/>
    <p:sldId id="340" r:id="rId21"/>
    <p:sldId id="346" r:id="rId22"/>
    <p:sldId id="325" r:id="rId23"/>
    <p:sldId id="341" r:id="rId24"/>
    <p:sldId id="339" r:id="rId25"/>
    <p:sldId id="342" r:id="rId26"/>
    <p:sldId id="343" r:id="rId27"/>
    <p:sldId id="315" r:id="rId28"/>
    <p:sldId id="33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0A4B73-B494-8EC5-BBBC-C634213C40BB}" name="Nellie Amaro" initials="NA" userId="S::NAmaro@cde.ca.gov::409200c9-46c2-43d3-8899-326a2873bf3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atrick Garcia-Smith" initials="PG" lastIdx="9" clrIdx="0">
    <p:extLst>
      <p:ext uri="{19B8F6BF-5375-455C-9EA6-DF929625EA0E}">
        <p15:presenceInfo xmlns:p15="http://schemas.microsoft.com/office/powerpoint/2012/main" userId="S-1-5-21-2608872058-1432505909-2668327341-313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91" autoAdjust="0"/>
    <p:restoredTop sz="94291" autoAdjust="0"/>
  </p:normalViewPr>
  <p:slideViewPr>
    <p:cSldViewPr snapToGrid="0">
      <p:cViewPr varScale="1">
        <p:scale>
          <a:sx n="105" d="100"/>
          <a:sy n="105" d="100"/>
        </p:scale>
        <p:origin x="1170" y="108"/>
      </p:cViewPr>
      <p:guideLst>
        <p:guide orient="horz" pos="2160"/>
        <p:guide pos="3840"/>
      </p:guideLst>
    </p:cSldViewPr>
  </p:slideViewPr>
  <p:outlineViewPr>
    <p:cViewPr>
      <p:scale>
        <a:sx n="33" d="100"/>
        <a:sy n="33" d="100"/>
      </p:scale>
      <p:origin x="0" y="0"/>
    </p:cViewPr>
  </p:outlineViewPr>
  <p:notesTextViewPr>
    <p:cViewPr>
      <p:scale>
        <a:sx n="80" d="100"/>
        <a:sy n="80" d="100"/>
      </p:scale>
      <p:origin x="0" y="0"/>
    </p:cViewPr>
  </p:notesTextViewPr>
  <p:notesViewPr>
    <p:cSldViewPr snapToGrid="0">
      <p:cViewPr varScale="1">
        <p:scale>
          <a:sx n="87" d="100"/>
          <a:sy n="87" d="100"/>
        </p:scale>
        <p:origin x="286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commentAuthors" Target="commentAuthors.xml"/><Relationship Id="rId37"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pPr/>
              <a:t>2/23/2023</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pPr/>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pPr/>
              <a:t>2/23/2023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pPr/>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C19F698A-8BE0-4A30-9E0D-F92545484C54}" type="slidenum">
              <a:rPr lang="en-US" smtClean="0"/>
              <a:pPr/>
              <a:t>1</a:t>
            </a:fld>
            <a:endParaRPr lang="en-US"/>
          </a:p>
        </p:txBody>
      </p:sp>
    </p:spTree>
    <p:extLst>
      <p:ext uri="{BB962C8B-B14F-4D97-AF65-F5344CB8AC3E}">
        <p14:creationId xmlns:p14="http://schemas.microsoft.com/office/powerpoint/2010/main" val="1323991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852AC79-A108-4FDF-A0BE-96CEB0D6FF0B}" type="slidenum">
              <a:rPr lang="en-US" smtClean="0"/>
              <a:pPr/>
              <a:t>10</a:t>
            </a:fld>
            <a:endParaRPr lang="en-US"/>
          </a:p>
        </p:txBody>
      </p:sp>
    </p:spTree>
    <p:extLst>
      <p:ext uri="{BB962C8B-B14F-4D97-AF65-F5344CB8AC3E}">
        <p14:creationId xmlns:p14="http://schemas.microsoft.com/office/powerpoint/2010/main" val="599561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852AC79-A108-4FDF-A0BE-96CEB0D6FF0B}" type="slidenum">
              <a:rPr lang="en-US" smtClean="0"/>
              <a:pPr/>
              <a:t>11</a:t>
            </a:fld>
            <a:endParaRPr lang="en-US"/>
          </a:p>
        </p:txBody>
      </p:sp>
    </p:spTree>
    <p:extLst>
      <p:ext uri="{BB962C8B-B14F-4D97-AF65-F5344CB8AC3E}">
        <p14:creationId xmlns:p14="http://schemas.microsoft.com/office/powerpoint/2010/main" val="1504473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852AC79-A108-4FDF-A0BE-96CEB0D6FF0B}" type="slidenum">
              <a:rPr lang="en-US" smtClean="0"/>
              <a:pPr/>
              <a:t>12</a:t>
            </a:fld>
            <a:endParaRPr lang="en-US"/>
          </a:p>
        </p:txBody>
      </p:sp>
    </p:spTree>
    <p:extLst>
      <p:ext uri="{BB962C8B-B14F-4D97-AF65-F5344CB8AC3E}">
        <p14:creationId xmlns:p14="http://schemas.microsoft.com/office/powerpoint/2010/main" val="1486423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852AC79-A108-4FDF-A0BE-96CEB0D6FF0B}" type="slidenum">
              <a:rPr lang="en-US" smtClean="0"/>
              <a:pPr/>
              <a:t>13</a:t>
            </a:fld>
            <a:endParaRPr lang="en-US"/>
          </a:p>
        </p:txBody>
      </p:sp>
    </p:spTree>
    <p:extLst>
      <p:ext uri="{BB962C8B-B14F-4D97-AF65-F5344CB8AC3E}">
        <p14:creationId xmlns:p14="http://schemas.microsoft.com/office/powerpoint/2010/main" val="4009779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852AC79-A108-4FDF-A0BE-96CEB0D6FF0B}" type="slidenum">
              <a:rPr lang="en-US" smtClean="0"/>
              <a:pPr/>
              <a:t>14</a:t>
            </a:fld>
            <a:endParaRPr lang="en-US"/>
          </a:p>
        </p:txBody>
      </p:sp>
    </p:spTree>
    <p:extLst>
      <p:ext uri="{BB962C8B-B14F-4D97-AF65-F5344CB8AC3E}">
        <p14:creationId xmlns:p14="http://schemas.microsoft.com/office/powerpoint/2010/main" val="3913670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15</a:t>
            </a:fld>
            <a:endParaRPr lang="en-US"/>
          </a:p>
        </p:txBody>
      </p:sp>
    </p:spTree>
    <p:extLst>
      <p:ext uri="{BB962C8B-B14F-4D97-AF65-F5344CB8AC3E}">
        <p14:creationId xmlns:p14="http://schemas.microsoft.com/office/powerpoint/2010/main" val="2344036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16</a:t>
            </a:fld>
            <a:endParaRPr lang="en-US"/>
          </a:p>
        </p:txBody>
      </p:sp>
    </p:spTree>
    <p:extLst>
      <p:ext uri="{BB962C8B-B14F-4D97-AF65-F5344CB8AC3E}">
        <p14:creationId xmlns:p14="http://schemas.microsoft.com/office/powerpoint/2010/main" val="24496449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17</a:t>
            </a:fld>
            <a:endParaRPr lang="en-US"/>
          </a:p>
        </p:txBody>
      </p:sp>
    </p:spTree>
    <p:extLst>
      <p:ext uri="{BB962C8B-B14F-4D97-AF65-F5344CB8AC3E}">
        <p14:creationId xmlns:p14="http://schemas.microsoft.com/office/powerpoint/2010/main" val="36997767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18</a:t>
            </a:fld>
            <a:endParaRPr lang="en-US"/>
          </a:p>
        </p:txBody>
      </p:sp>
    </p:spTree>
    <p:extLst>
      <p:ext uri="{BB962C8B-B14F-4D97-AF65-F5344CB8AC3E}">
        <p14:creationId xmlns:p14="http://schemas.microsoft.com/office/powerpoint/2010/main" val="16352130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19</a:t>
            </a:fld>
            <a:endParaRPr lang="en-US"/>
          </a:p>
        </p:txBody>
      </p:sp>
    </p:spTree>
    <p:extLst>
      <p:ext uri="{BB962C8B-B14F-4D97-AF65-F5344CB8AC3E}">
        <p14:creationId xmlns:p14="http://schemas.microsoft.com/office/powerpoint/2010/main" val="1574381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40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a:t>
            </a:fld>
            <a:endParaRPr lang="en-US"/>
          </a:p>
        </p:txBody>
      </p:sp>
    </p:spTree>
    <p:extLst>
      <p:ext uri="{BB962C8B-B14F-4D97-AF65-F5344CB8AC3E}">
        <p14:creationId xmlns:p14="http://schemas.microsoft.com/office/powerpoint/2010/main" val="1375670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3</a:t>
            </a:fld>
            <a:endParaRPr lang="en-US"/>
          </a:p>
        </p:txBody>
      </p:sp>
    </p:spTree>
    <p:extLst>
      <p:ext uri="{BB962C8B-B14F-4D97-AF65-F5344CB8AC3E}">
        <p14:creationId xmlns:p14="http://schemas.microsoft.com/office/powerpoint/2010/main" val="1998235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4</a:t>
            </a:fld>
            <a:endParaRPr lang="en-US"/>
          </a:p>
        </p:txBody>
      </p:sp>
    </p:spTree>
    <p:extLst>
      <p:ext uri="{BB962C8B-B14F-4D97-AF65-F5344CB8AC3E}">
        <p14:creationId xmlns:p14="http://schemas.microsoft.com/office/powerpoint/2010/main" val="3699994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5</a:t>
            </a:fld>
            <a:endParaRPr lang="en-US"/>
          </a:p>
        </p:txBody>
      </p:sp>
    </p:spTree>
    <p:extLst>
      <p:ext uri="{BB962C8B-B14F-4D97-AF65-F5344CB8AC3E}">
        <p14:creationId xmlns:p14="http://schemas.microsoft.com/office/powerpoint/2010/main" val="4084490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6</a:t>
            </a:fld>
            <a:endParaRPr lang="en-US"/>
          </a:p>
        </p:txBody>
      </p:sp>
    </p:spTree>
    <p:extLst>
      <p:ext uri="{BB962C8B-B14F-4D97-AF65-F5344CB8AC3E}">
        <p14:creationId xmlns:p14="http://schemas.microsoft.com/office/powerpoint/2010/main" val="2065611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80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7</a:t>
            </a:fld>
            <a:endParaRPr lang="en-US"/>
          </a:p>
        </p:txBody>
      </p:sp>
    </p:spTree>
    <p:extLst>
      <p:ext uri="{BB962C8B-B14F-4D97-AF65-F5344CB8AC3E}">
        <p14:creationId xmlns:p14="http://schemas.microsoft.com/office/powerpoint/2010/main" val="805583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8</a:t>
            </a:fld>
            <a:endParaRPr lang="en-US"/>
          </a:p>
        </p:txBody>
      </p:sp>
    </p:spTree>
    <p:extLst>
      <p:ext uri="{BB962C8B-B14F-4D97-AF65-F5344CB8AC3E}">
        <p14:creationId xmlns:p14="http://schemas.microsoft.com/office/powerpoint/2010/main" val="4110388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852AC79-A108-4FDF-A0BE-96CEB0D6FF0B}" type="slidenum">
              <a:rPr lang="en-US" smtClean="0"/>
              <a:pPr/>
              <a:t>9</a:t>
            </a:fld>
            <a:endParaRPr lang="en-US"/>
          </a:p>
        </p:txBody>
      </p:sp>
    </p:spTree>
    <p:extLst>
      <p:ext uri="{BB962C8B-B14F-4D97-AF65-F5344CB8AC3E}">
        <p14:creationId xmlns:p14="http://schemas.microsoft.com/office/powerpoint/2010/main" val="644373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65858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213720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7487970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6709928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7897378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bg>
      <p:bgPr>
        <a:gradFill rotWithShape="0">
          <a:gsLst>
            <a:gs pos="0">
              <a:srgbClr val="FFFFFF"/>
            </a:gs>
            <a:gs pos="18796">
              <a:srgbClr val="FFFFFF"/>
            </a:gs>
            <a:gs pos="44630">
              <a:srgbClr val="FFFFFF"/>
            </a:gs>
            <a:gs pos="74001">
              <a:srgbClr val="FFFFFF"/>
            </a:gs>
            <a:gs pos="83000">
              <a:srgbClr val="FFFFFF"/>
            </a:gs>
            <a:gs pos="100000">
              <a:srgbClr val="CAD9EB"/>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1304" y="274638"/>
            <a:ext cx="9561095"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2021304" y="1535113"/>
            <a:ext cx="4367464" cy="639762"/>
          </a:xfrm>
        </p:spPr>
        <p:txBody>
          <a:bodyPr anchor="b"/>
          <a:lstStyle>
            <a:lvl1pPr marL="0" indent="0">
              <a:buNone/>
              <a:defRPr sz="23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2021303" y="2174875"/>
            <a:ext cx="4367465" cy="3951288"/>
          </a:xfrm>
        </p:spPr>
        <p:txBody>
          <a:bodyPr/>
          <a:lstStyle>
            <a:lvl1pPr>
              <a:defRPr sz="2000"/>
            </a:lvl1pPr>
            <a:lvl2pPr>
              <a:defRPr sz="1800"/>
            </a:lvl2pPr>
            <a:lvl3pPr>
              <a:defRPr sz="1800"/>
            </a:lvl3pPr>
            <a:lvl4pPr>
              <a:defRPr sz="1800"/>
            </a:lvl4pPr>
            <a:lvl5pPr>
              <a:defRPr sz="18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978316" y="1535113"/>
            <a:ext cx="4604090" cy="639762"/>
          </a:xfrm>
        </p:spPr>
        <p:txBody>
          <a:bodyPr anchor="b"/>
          <a:lstStyle>
            <a:lvl1pPr marL="0" indent="0">
              <a:buNone/>
              <a:defRPr sz="23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6978316" y="2174875"/>
            <a:ext cx="4604090" cy="3951288"/>
          </a:xfrm>
        </p:spPr>
        <p:txBody>
          <a:bodyPr/>
          <a:lstStyle>
            <a:lvl1pPr>
              <a:defRPr sz="2000"/>
            </a:lvl1pPr>
            <a:lvl2pPr>
              <a:defRPr sz="1800"/>
            </a:lvl2pPr>
            <a:lvl3pPr>
              <a:defRPr sz="1800"/>
            </a:lvl3pPr>
            <a:lvl4pPr>
              <a:defRPr sz="1800"/>
            </a:lvl4pPr>
            <a:lvl5pPr>
              <a:defRPr sz="18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7"/>
          <p:cNvSpPr>
            <a:spLocks noGrp="1"/>
          </p:cNvSpPr>
          <p:nvPr>
            <p:ph type="ftr" sz="quarter" idx="10"/>
          </p:nvPr>
        </p:nvSpPr>
        <p:spPr/>
        <p:txBody>
          <a:bodyPr/>
          <a:lstStyle>
            <a:lvl1pPr defTabSz="685800">
              <a:defRPr/>
            </a:lvl1pPr>
          </a:lstStyle>
          <a:p>
            <a:pPr>
              <a:defRPr/>
            </a:pPr>
            <a:endParaRPr lang="en-US" dirty="0"/>
          </a:p>
        </p:txBody>
      </p:sp>
      <p:sp>
        <p:nvSpPr>
          <p:cNvPr id="8" name="Slide Number Placeholder 8"/>
          <p:cNvSpPr>
            <a:spLocks noGrp="1"/>
          </p:cNvSpPr>
          <p:nvPr>
            <p:ph type="sldNum" sz="quarter" idx="11"/>
          </p:nvPr>
        </p:nvSpPr>
        <p:spPr/>
        <p:txBody>
          <a:bodyPr/>
          <a:lstStyle>
            <a:lvl1pPr defTabSz="685800">
              <a:defRPr/>
            </a:lvl1pPr>
          </a:lstStyle>
          <a:p>
            <a:pPr>
              <a:defRPr/>
            </a:pPr>
            <a:fld id="{58A1806F-D022-49A9-BA1E-0850FA7BF02B}" type="slidenum">
              <a:rPr lang="en-US"/>
              <a:pPr>
                <a:defRPr/>
              </a:pPr>
              <a:t>‹#›</a:t>
            </a:fld>
            <a:endParaRPr lang="en-US" dirty="0"/>
          </a:p>
        </p:txBody>
      </p:sp>
    </p:spTree>
    <p:extLst>
      <p:ext uri="{BB962C8B-B14F-4D97-AF65-F5344CB8AC3E}">
        <p14:creationId xmlns:p14="http://schemas.microsoft.com/office/powerpoint/2010/main" val="20808256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theme" Target="../theme/theme3.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4.xml"/><Relationship Id="rId4"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theme" Target="../theme/theme5.xml"/><Relationship Id="rId4" Type="http://schemas.openxmlformats.org/officeDocument/2006/relationships/slideLayout" Target="../slideLayouts/slideLayout21.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theme" Target="../theme/theme6.xml"/><Relationship Id="rId4"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5" Type="http://schemas.openxmlformats.org/officeDocument/2006/relationships/theme" Target="../theme/theme7.xml"/><Relationship Id="rId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 id="2147483686" r:id="rId5"/>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70" r:id="rId1"/>
    <p:sldLayoutId id="2147483666" r:id="rId2"/>
    <p:sldLayoutId id="2147483667" r:id="rId3"/>
    <p:sldLayoutId id="2147483668" r:id="rId4"/>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hyperlink" Target="mailto:SEEWIG@cde.ca.gov" TargetMode="External"/><Relationship Id="rId2" Type="http://schemas.openxmlformats.org/officeDocument/2006/relationships/notesSlide" Target="../notesSlides/notesSlide15.xml"/><Relationship Id="rId1" Type="http://schemas.openxmlformats.org/officeDocument/2006/relationships/slideLayout" Target="../slideLayouts/slideLayout16.xml"/><Relationship Id="rId4" Type="http://schemas.openxmlformats.org/officeDocument/2006/relationships/hyperlink" Target="https://www.cde.ca.gov/fg/fo/r18/seewig23rfa.asp"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hyperlink" Target="mailto:SEEWIG@cde.ca.gov" TargetMode="External"/><Relationship Id="rId2" Type="http://schemas.openxmlformats.org/officeDocument/2006/relationships/notesSlide" Target="../notesSlides/notesSlide18.xml"/><Relationship Id="rId1" Type="http://schemas.openxmlformats.org/officeDocument/2006/relationships/slideLayout" Target="../slideLayouts/slideLayout16.xml"/><Relationship Id="rId4" Type="http://schemas.openxmlformats.org/officeDocument/2006/relationships/hyperlink" Target="https://www.cde.ca.gov/fg/fo/r18/seewig23rfa.asp"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fg/fo/r18/seewig23rfa.asp"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hyperlink" Target="mailto:SEEWIG@cde.c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E7630-6841-40DC-8C8B-49A57362C2B9}"/>
              </a:ext>
            </a:extLst>
          </p:cNvPr>
          <p:cNvSpPr>
            <a:spLocks noGrp="1"/>
          </p:cNvSpPr>
          <p:nvPr>
            <p:ph type="ctrTitle"/>
          </p:nvPr>
        </p:nvSpPr>
        <p:spPr>
          <a:xfrm>
            <a:off x="156117" y="2514600"/>
            <a:ext cx="11887199" cy="1366024"/>
          </a:xfrm>
        </p:spPr>
        <p:txBody>
          <a:bodyPr>
            <a:normAutofit fontScale="90000"/>
          </a:bodyPr>
          <a:lstStyle/>
          <a:p>
            <a:r>
              <a:rPr lang="en-US" sz="4900" b="1" dirty="0"/>
              <a:t>Educator Workforce Investment Grant: Special Education-Related Professional Development</a:t>
            </a:r>
            <a:endParaRPr lang="en-US" b="1" dirty="0"/>
          </a:p>
        </p:txBody>
      </p:sp>
      <p:sp>
        <p:nvSpPr>
          <p:cNvPr id="5" name="Subtitle 2">
            <a:extLst>
              <a:ext uri="{FF2B5EF4-FFF2-40B4-BE49-F238E27FC236}">
                <a16:creationId xmlns:a16="http://schemas.microsoft.com/office/drawing/2014/main" id="{75A874EB-78EB-4D65-8D5B-F4EABBC085BA}"/>
              </a:ext>
            </a:extLst>
          </p:cNvPr>
          <p:cNvSpPr txBox="1">
            <a:spLocks/>
          </p:cNvSpPr>
          <p:nvPr/>
        </p:nvSpPr>
        <p:spPr>
          <a:xfrm>
            <a:off x="1282390" y="4059043"/>
            <a:ext cx="9333571" cy="10297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Century Gothic" panose="020B0502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bg1"/>
                </a:solidFill>
                <a:effectLst/>
                <a:uLnTx/>
                <a:uFillTx/>
                <a:latin typeface="Arial" panose="020B0604020202020204"/>
                <a:ea typeface="+mn-ea"/>
                <a:cs typeface="+mn-cs"/>
              </a:rPr>
              <a:t>Technical Assistance Webinar Presented by the Special Education Division on February</a:t>
            </a:r>
            <a:r>
              <a:rPr lang="en-US" sz="3200" dirty="0">
                <a:solidFill>
                  <a:schemeClr val="bg1"/>
                </a:solidFill>
                <a:latin typeface="Arial" panose="020B0604020202020204"/>
              </a:rPr>
              <a:t> 15</a:t>
            </a:r>
            <a:r>
              <a:rPr kumimoji="0" lang="en-US" sz="3200" b="0" i="0" u="none" strike="noStrike" kern="1200" cap="none" spc="0" normalizeH="0" baseline="0" noProof="0" dirty="0">
                <a:ln>
                  <a:noFill/>
                </a:ln>
                <a:solidFill>
                  <a:schemeClr val="bg1"/>
                </a:solidFill>
                <a:effectLst/>
                <a:uLnTx/>
                <a:uFillTx/>
                <a:latin typeface="Arial" panose="020B0604020202020204"/>
                <a:ea typeface="+mn-ea"/>
                <a:cs typeface="+mn-cs"/>
              </a:rPr>
              <a:t>, 2023</a:t>
            </a:r>
          </a:p>
        </p:txBody>
      </p:sp>
    </p:spTree>
    <p:extLst>
      <p:ext uri="{BB962C8B-B14F-4D97-AF65-F5344CB8AC3E}">
        <p14:creationId xmlns:p14="http://schemas.microsoft.com/office/powerpoint/2010/main" val="3001952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479502"/>
            <a:ext cx="11887200" cy="588306"/>
          </a:xfrm>
        </p:spPr>
        <p:txBody>
          <a:bodyPr>
            <a:noAutofit/>
          </a:bodyPr>
          <a:lstStyle/>
          <a:p>
            <a:r>
              <a:rPr lang="en-US" sz="3200" b="1" dirty="0"/>
              <a:t>VI. Responsibilities of Grantee (2)</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2" y="1067808"/>
            <a:ext cx="11887198" cy="5653668"/>
          </a:xfrm>
        </p:spPr>
        <p:txBody>
          <a:bodyPr>
            <a:noAutofit/>
          </a:bodyPr>
          <a:lstStyle/>
          <a:p>
            <a:pPr lvl="1"/>
            <a:r>
              <a:rPr lang="en-US" sz="2400" dirty="0"/>
              <a:t>Provide ongoing coaching and training for school staff, including early educators, educators, and paraprofessionals, and implementation feedback and reflection to support the professional learning opportunities provided. Provide ongoing training to develop and engage mentors, coaches, and teachers on special assignment that support school staff in high-need settings to build sustainable capacity.</a:t>
            </a:r>
          </a:p>
          <a:p>
            <a:pPr lvl="1"/>
            <a:r>
              <a:rPr lang="en-US" sz="2400" dirty="0"/>
              <a:t>Develop and deliver statewide publicly available professional learning opportunities free of charge. The opportunities are, at a minimum, content focused, standards and research based, incorporate active learning, support and promote collaboration, use models of effective practice, provide coaching and expert guidance, offer feedback and reflection, are of sustained duration and high quality, as described in the QPLS approved by the SBE in May 2015. </a:t>
            </a:r>
          </a:p>
          <a:p>
            <a:pPr lvl="1"/>
            <a:r>
              <a:rPr lang="en-US" sz="2400" dirty="0"/>
              <a:t>Serve as centers of expertise and partner with other facilitators and capacity builders in the system of support to provide guidance and ongoing training to develop and engage mentors in further preparing new trainers that support school staff in high-need settings.</a:t>
            </a:r>
          </a:p>
          <a:p>
            <a:pPr lvl="1"/>
            <a:endParaRPr lang="en-US" sz="2400" dirty="0"/>
          </a:p>
          <a:p>
            <a:pPr marL="457200" lvl="1" indent="0">
              <a:buNone/>
            </a:pPr>
            <a:endParaRPr lang="en-US" sz="2400" dirty="0"/>
          </a:p>
          <a:p>
            <a:pPr lvl="1"/>
            <a:endParaRPr lang="en-US" sz="2400" dirty="0"/>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10</a:t>
            </a:fld>
            <a:endParaRPr lang="en-US" dirty="0"/>
          </a:p>
        </p:txBody>
      </p:sp>
    </p:spTree>
    <p:extLst>
      <p:ext uri="{BB962C8B-B14F-4D97-AF65-F5344CB8AC3E}">
        <p14:creationId xmlns:p14="http://schemas.microsoft.com/office/powerpoint/2010/main" val="3087640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40351"/>
            <a:ext cx="11887200" cy="588306"/>
          </a:xfrm>
        </p:spPr>
        <p:txBody>
          <a:bodyPr>
            <a:noAutofit/>
          </a:bodyPr>
          <a:lstStyle/>
          <a:p>
            <a:r>
              <a:rPr lang="en-US" sz="3200" b="1" dirty="0"/>
              <a:t>VI. Responsibilities of Grantee (3)</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2" y="726564"/>
            <a:ext cx="11887198" cy="5653668"/>
          </a:xfrm>
        </p:spPr>
        <p:txBody>
          <a:bodyPr>
            <a:noAutofit/>
          </a:bodyPr>
          <a:lstStyle/>
          <a:p>
            <a:pPr lvl="1">
              <a:lnSpc>
                <a:spcPct val="100000"/>
              </a:lnSpc>
            </a:pPr>
            <a:r>
              <a:rPr lang="en-US" sz="2400" dirty="0"/>
              <a:t>Provide necessary assistance to other EWIG recipients, when requested by the CDE or the CCEE.</a:t>
            </a:r>
          </a:p>
          <a:p>
            <a:pPr lvl="1">
              <a:lnSpc>
                <a:spcPct val="100000"/>
              </a:lnSpc>
            </a:pPr>
            <a:r>
              <a:rPr lang="en-US" sz="2400" dirty="0"/>
              <a:t>Fund in-state travel for the project lead to attend a semi-annual convening with others from the SSOS. </a:t>
            </a:r>
          </a:p>
          <a:p>
            <a:pPr lvl="1">
              <a:lnSpc>
                <a:spcPct val="100000"/>
              </a:lnSpc>
            </a:pPr>
            <a:r>
              <a:rPr lang="en-US" sz="2400" dirty="0"/>
              <a:t>Establish qualitative and quantitative goals to evaluate the capacity built within agencies developing and/or receiving services statewide to provide quality assistance and expertise to LEAs across multiple measures.</a:t>
            </a:r>
          </a:p>
          <a:p>
            <a:pPr lvl="1">
              <a:lnSpc>
                <a:spcPct val="100000"/>
              </a:lnSpc>
            </a:pPr>
            <a:r>
              <a:rPr lang="en-US" sz="2400" dirty="0"/>
              <a:t>Demonstrate coordination/collaboration with a minimum of three other UDL inclusion efforts around the state to maximize impact and reduce duplication of efforts.</a:t>
            </a:r>
          </a:p>
          <a:p>
            <a:pPr lvl="1">
              <a:lnSpc>
                <a:spcPct val="100000"/>
              </a:lnSpc>
            </a:pPr>
            <a:r>
              <a:rPr lang="en-US" sz="2400" dirty="0"/>
              <a:t>Provide a written report summarizing the activities accomplished; the impact of these activities; and the number of teachers, paraprofessionals, school leaders, school counselors, LEAs, counties, and regions impacted by these activities.</a:t>
            </a:r>
          </a:p>
          <a:p>
            <a:pPr>
              <a:lnSpc>
                <a:spcPct val="100000"/>
              </a:lnSpc>
            </a:pPr>
            <a:endParaRPr lang="en-US" sz="2800" dirty="0"/>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11</a:t>
            </a:fld>
            <a:endParaRPr lang="en-US" dirty="0"/>
          </a:p>
        </p:txBody>
      </p:sp>
    </p:spTree>
    <p:extLst>
      <p:ext uri="{BB962C8B-B14F-4D97-AF65-F5344CB8AC3E}">
        <p14:creationId xmlns:p14="http://schemas.microsoft.com/office/powerpoint/2010/main" val="1429599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40351"/>
            <a:ext cx="11887200" cy="588306"/>
          </a:xfrm>
        </p:spPr>
        <p:txBody>
          <a:bodyPr>
            <a:noAutofit/>
          </a:bodyPr>
          <a:lstStyle/>
          <a:p>
            <a:r>
              <a:rPr lang="en-US" sz="3200" b="1" dirty="0"/>
              <a:t>VI. Responsibilities of Grantee (4)</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2" y="726564"/>
            <a:ext cx="11887198" cy="5653668"/>
          </a:xfrm>
        </p:spPr>
        <p:txBody>
          <a:bodyPr>
            <a:noAutofit/>
          </a:bodyPr>
          <a:lstStyle/>
          <a:p>
            <a:pPr>
              <a:lnSpc>
                <a:spcPct val="100000"/>
              </a:lnSpc>
            </a:pPr>
            <a:r>
              <a:rPr lang="en-US" sz="2400" dirty="0"/>
              <a:t>The EWIG Application for Special Education-Related Professional Development must reflect the applicant’s: (1) knowledge and expertise relative to special education and QPLS; and (2) ability to leverage existing relationships to plan and implement a statewide special education-related network to develop and provide professional learning opportunities to teachers, paraprofessionals, and other TK–12 educators in public schools designed to implement special education-related professional development in a manner that aligns with the SSOS and the QPLS.</a:t>
            </a:r>
          </a:p>
          <a:p>
            <a:pPr>
              <a:lnSpc>
                <a:spcPct val="100000"/>
              </a:lnSpc>
            </a:pPr>
            <a:endParaRPr lang="en-US" sz="2800" dirty="0"/>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12</a:t>
            </a:fld>
            <a:endParaRPr lang="en-US" dirty="0"/>
          </a:p>
        </p:txBody>
      </p:sp>
    </p:spTree>
    <p:extLst>
      <p:ext uri="{BB962C8B-B14F-4D97-AF65-F5344CB8AC3E}">
        <p14:creationId xmlns:p14="http://schemas.microsoft.com/office/powerpoint/2010/main" val="1080505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203799"/>
            <a:ext cx="11887200" cy="710601"/>
          </a:xfrm>
        </p:spPr>
        <p:txBody>
          <a:bodyPr>
            <a:normAutofit/>
          </a:bodyPr>
          <a:lstStyle/>
          <a:p>
            <a:r>
              <a:rPr lang="en-US" sz="3200" b="1" dirty="0"/>
              <a:t>VII. Accountability (1)</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399" y="1059366"/>
            <a:ext cx="11887199" cy="5594835"/>
          </a:xfrm>
        </p:spPr>
        <p:txBody>
          <a:bodyPr>
            <a:normAutofit fontScale="92500" lnSpcReduction="10000"/>
          </a:bodyPr>
          <a:lstStyle/>
          <a:p>
            <a:pPr>
              <a:lnSpc>
                <a:spcPct val="100000"/>
              </a:lnSpc>
            </a:pPr>
            <a:r>
              <a:rPr lang="en-US" sz="2400" dirty="0"/>
              <a:t>An integral part of the reporting requirements is ongoing communication with the CDE, the CCEE, and other Lead Agencies in the SSOS. The grantee(s) will participate in regular meetings to be convened by the CCEE and the CDE. Additionally, the following regular reporting will be completed and submitted:</a:t>
            </a:r>
          </a:p>
          <a:p>
            <a:pPr lvl="1">
              <a:lnSpc>
                <a:spcPct val="100000"/>
              </a:lnSpc>
            </a:pPr>
            <a:r>
              <a:rPr lang="en-US" sz="2400" dirty="0"/>
              <a:t>A quarterly fiscal activity report by grantee</a:t>
            </a:r>
          </a:p>
          <a:p>
            <a:pPr lvl="1">
              <a:lnSpc>
                <a:spcPct val="100000"/>
              </a:lnSpc>
            </a:pPr>
            <a:r>
              <a:rPr lang="en-US" sz="2400" dirty="0"/>
              <a:t>A quarterly narrative report of identified resources, activities, and effective practices developed by each grantee, and by the partnership</a:t>
            </a:r>
          </a:p>
          <a:p>
            <a:pPr lvl="1">
              <a:lnSpc>
                <a:spcPct val="100000"/>
              </a:lnSpc>
            </a:pPr>
            <a:r>
              <a:rPr lang="en-US" sz="2400" dirty="0"/>
              <a:t>An annual program report by each grantee, and by the partnership, identifying the number of schools and educators served</a:t>
            </a:r>
          </a:p>
          <a:p>
            <a:pPr lvl="1">
              <a:lnSpc>
                <a:spcPct val="100000"/>
              </a:lnSpc>
            </a:pPr>
            <a:r>
              <a:rPr lang="en-US" sz="2400" dirty="0"/>
              <a:t>An annual project plan by each grantee describing the program activities for the coming year</a:t>
            </a:r>
          </a:p>
          <a:p>
            <a:pPr lvl="1">
              <a:lnSpc>
                <a:spcPct val="100000"/>
              </a:lnSpc>
            </a:pPr>
            <a:r>
              <a:rPr lang="en-US" sz="2400" dirty="0"/>
              <a:t>A final cumulative summary report of the entire grant project submitted to the CDE no less than 30 days prior to June 30, 2025.</a:t>
            </a:r>
          </a:p>
          <a:p>
            <a:pPr>
              <a:lnSpc>
                <a:spcPct val="100000"/>
              </a:lnSpc>
            </a:pPr>
            <a:r>
              <a:rPr lang="en-US" sz="2400" dirty="0"/>
              <a:t>If the CCEE and the CDE do not receive the required reports, program activities are not completed, there is a lack of participation in meetings, or there is a negative trend in the dissemination of technical assistance, funding may be halted.</a:t>
            </a:r>
          </a:p>
        </p:txBody>
      </p:sp>
      <p:sp>
        <p:nvSpPr>
          <p:cNvPr id="4" name="Slide Number Placeholder 4">
            <a:extLst>
              <a:ext uri="{FF2B5EF4-FFF2-40B4-BE49-F238E27FC236}">
                <a16:creationId xmlns:a16="http://schemas.microsoft.com/office/drawing/2014/main" id="{6ABAE326-DC9B-4EAC-9609-E720076583F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13</a:t>
            </a:fld>
            <a:endParaRPr lang="en-US" dirty="0"/>
          </a:p>
        </p:txBody>
      </p:sp>
    </p:spTree>
    <p:extLst>
      <p:ext uri="{BB962C8B-B14F-4D97-AF65-F5344CB8AC3E}">
        <p14:creationId xmlns:p14="http://schemas.microsoft.com/office/powerpoint/2010/main" val="2896418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203799"/>
            <a:ext cx="11887200" cy="710601"/>
          </a:xfrm>
        </p:spPr>
        <p:txBody>
          <a:bodyPr>
            <a:normAutofit/>
          </a:bodyPr>
          <a:lstStyle/>
          <a:p>
            <a:r>
              <a:rPr lang="en-US" sz="3200" b="1" dirty="0"/>
              <a:t>VII. Accountability (2)</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399" y="1059366"/>
            <a:ext cx="11887199" cy="5594835"/>
          </a:xfrm>
        </p:spPr>
        <p:txBody>
          <a:bodyPr>
            <a:normAutofit fontScale="92500"/>
          </a:bodyPr>
          <a:lstStyle/>
          <a:p>
            <a:pPr>
              <a:lnSpc>
                <a:spcPct val="110000"/>
              </a:lnSpc>
            </a:pPr>
            <a:r>
              <a:rPr lang="en-US" sz="2400" dirty="0"/>
              <a:t>The grantee(s) must provide a summary of activities in the annual report identifying both individual and collective contributions including, but not limited to:</a:t>
            </a:r>
          </a:p>
          <a:p>
            <a:pPr lvl="1">
              <a:lnSpc>
                <a:spcPct val="110000"/>
              </a:lnSpc>
            </a:pPr>
            <a:r>
              <a:rPr lang="en-US" sz="2400" dirty="0"/>
              <a:t>Proposed multiple measures to assess progress toward the program goals that evaluate the increased capacity of the grantee and partner(s) to provide quality assistance and expertise to LEAs</a:t>
            </a:r>
          </a:p>
          <a:p>
            <a:pPr lvl="1">
              <a:lnSpc>
                <a:spcPct val="110000"/>
              </a:lnSpc>
            </a:pPr>
            <a:r>
              <a:rPr lang="en-US" sz="2400" dirty="0"/>
              <a:t>Special education-related professional development implementation resources identified, calibrated, coordinated, developed, and implemented</a:t>
            </a:r>
          </a:p>
          <a:p>
            <a:pPr lvl="1">
              <a:lnSpc>
                <a:spcPct val="110000"/>
              </a:lnSpc>
            </a:pPr>
            <a:r>
              <a:rPr lang="en-US" sz="2400" dirty="0"/>
              <a:t>Technical assistance and professional learning opportunities provided to teachers, paraprofessionals, school leaders, and counselors related to special education.</a:t>
            </a:r>
          </a:p>
          <a:p>
            <a:pPr lvl="1">
              <a:lnSpc>
                <a:spcPct val="110000"/>
              </a:lnSpc>
            </a:pPr>
            <a:r>
              <a:rPr lang="en-US" sz="2400" dirty="0"/>
              <a:t>Evidence of coordination and collaboration with other agencies of the SSOS, including but not limited to COEs, English Learner Specialists, the CCEE and the CDE. </a:t>
            </a:r>
          </a:p>
          <a:p>
            <a:pPr lvl="1">
              <a:lnSpc>
                <a:spcPct val="110000"/>
              </a:lnSpc>
            </a:pPr>
            <a:r>
              <a:rPr lang="en-US" sz="2400" dirty="0"/>
              <a:t>Number of participating educators, disaggregated by role, classrooms, schools, LEAs, counties, and regions served</a:t>
            </a:r>
          </a:p>
        </p:txBody>
      </p:sp>
      <p:sp>
        <p:nvSpPr>
          <p:cNvPr id="4" name="Slide Number Placeholder 4">
            <a:extLst>
              <a:ext uri="{FF2B5EF4-FFF2-40B4-BE49-F238E27FC236}">
                <a16:creationId xmlns:a16="http://schemas.microsoft.com/office/drawing/2014/main" id="{6ABAE326-DC9B-4EAC-9609-E720076583F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14</a:t>
            </a:fld>
            <a:endParaRPr lang="en-US" dirty="0"/>
          </a:p>
        </p:txBody>
      </p:sp>
    </p:spTree>
    <p:extLst>
      <p:ext uri="{BB962C8B-B14F-4D97-AF65-F5344CB8AC3E}">
        <p14:creationId xmlns:p14="http://schemas.microsoft.com/office/powerpoint/2010/main" val="179211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892098"/>
          </a:xfrm>
        </p:spPr>
        <p:txBody>
          <a:bodyPr>
            <a:normAutofit/>
          </a:bodyPr>
          <a:lstStyle/>
          <a:p>
            <a:r>
              <a:rPr lang="en-US" sz="3200" b="1" dirty="0"/>
              <a:t>VIII. Application Process (1)</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286439" y="892099"/>
            <a:ext cx="11753160" cy="5840162"/>
          </a:xfrm>
        </p:spPr>
        <p:txBody>
          <a:bodyPr>
            <a:noAutofit/>
          </a:bodyPr>
          <a:lstStyle/>
          <a:p>
            <a:pPr>
              <a:lnSpc>
                <a:spcPct val="100000"/>
              </a:lnSpc>
              <a:spcBef>
                <a:spcPts val="800"/>
              </a:spcBef>
              <a:spcAft>
                <a:spcPts val="800"/>
              </a:spcAft>
            </a:pPr>
            <a:r>
              <a:rPr lang="en-US" sz="2400" dirty="0"/>
              <a:t>Interested applicants are required to submit the EWIG for Special Education-Related Professional Development Intent to Submit an Application Form (Form B) to the CDE Special Education Division by email at </a:t>
            </a:r>
            <a:r>
              <a:rPr lang="en-US" sz="2400" u="sng" dirty="0">
                <a:hlinkClick r:id="rId3" tooltip="Email address to: SEEWIG@cde.ca.gov"/>
              </a:rPr>
              <a:t>SEEWIG@cde.ca.gov</a:t>
            </a:r>
            <a:r>
              <a:rPr lang="en-US" sz="2400" dirty="0"/>
              <a:t> by 4 p.m. on February 28, 2023. Submitting this form does not require an organization to submit an application; however, an application </a:t>
            </a:r>
            <a:r>
              <a:rPr lang="en-US" sz="2400" b="1" dirty="0"/>
              <a:t>will not be accepted unless</a:t>
            </a:r>
            <a:r>
              <a:rPr lang="en-US" sz="2400" dirty="0"/>
              <a:t> the intent form is submitted and received by the CDE before 4 p.m. on February 28, 2023. The fillable PDF Form B: Intent to Submit an Application Form can be found on the CDE Funding web page at: </a:t>
            </a:r>
            <a:r>
              <a:rPr lang="en-US" sz="2400" u="sng" dirty="0">
                <a:hlinkClick r:id="rId4" tooltip="Request for Applications, EWIG: Special Education-Related Professional Development Webpage"/>
              </a:rPr>
              <a:t>https://www.cde.ca.gov/fg/fo/r18/seewig23rfa.asp</a:t>
            </a:r>
            <a:r>
              <a:rPr lang="en-US" sz="2400" b="1" dirty="0"/>
              <a:t>.</a:t>
            </a:r>
          </a:p>
          <a:p>
            <a:pPr>
              <a:lnSpc>
                <a:spcPct val="100000"/>
              </a:lnSpc>
              <a:spcBef>
                <a:spcPts val="800"/>
              </a:spcBef>
              <a:spcAft>
                <a:spcPts val="800"/>
              </a:spcAft>
            </a:pPr>
            <a:r>
              <a:rPr lang="en-US" sz="2400" dirty="0"/>
              <a:t>If applying as a consortium, the lead agency must complete the application, identify the consortium members, participate in meetings on behalf of the consortium (consortium members may also participate), and submit semi-annual grant reports. The link to access the online application is available on the CDE Funding web page at: </a:t>
            </a:r>
            <a:r>
              <a:rPr lang="en-US" sz="2400" u="sng" dirty="0">
                <a:hlinkClick r:id="rId4" tooltip="Request for Applications, EWIG: Special Education-Related Professional Development Webpage"/>
              </a:rPr>
              <a:t>https://www.cde.ca.gov/fg/fo/r18/seewig23rfa.asp</a:t>
            </a:r>
            <a:r>
              <a:rPr lang="en-US" sz="2400" b="1" dirty="0"/>
              <a:t>.</a:t>
            </a:r>
            <a:endParaRPr lang="en-US" sz="2400" dirty="0"/>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15</a:t>
            </a:fld>
            <a:endParaRPr lang="en-US" dirty="0"/>
          </a:p>
        </p:txBody>
      </p:sp>
    </p:spTree>
    <p:extLst>
      <p:ext uri="{BB962C8B-B14F-4D97-AF65-F5344CB8AC3E}">
        <p14:creationId xmlns:p14="http://schemas.microsoft.com/office/powerpoint/2010/main" val="3031094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892098"/>
          </a:xfrm>
        </p:spPr>
        <p:txBody>
          <a:bodyPr>
            <a:normAutofit/>
          </a:bodyPr>
          <a:lstStyle/>
          <a:p>
            <a:r>
              <a:rPr lang="en-US" sz="3200" b="1" dirty="0"/>
              <a:t>VIII. Application Process (2)</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286439" y="892099"/>
            <a:ext cx="11753160" cy="5840162"/>
          </a:xfrm>
        </p:spPr>
        <p:txBody>
          <a:bodyPr>
            <a:noAutofit/>
          </a:bodyPr>
          <a:lstStyle/>
          <a:p>
            <a:pPr>
              <a:lnSpc>
                <a:spcPct val="100000"/>
              </a:lnSpc>
            </a:pPr>
            <a:r>
              <a:rPr lang="en-US" sz="2400" dirty="0"/>
              <a:t>In completing the application narrative, applicants should address the prompts in each section of the narrative description and refer to the evaluation rubric in Appendix A. </a:t>
            </a:r>
          </a:p>
          <a:p>
            <a:pPr>
              <a:lnSpc>
                <a:spcPct val="100000"/>
              </a:lnSpc>
            </a:pPr>
            <a:r>
              <a:rPr lang="en-US" sz="2400" dirty="0"/>
              <a:t>Each applicant will receive a single score. Reading members will be instructed to take a comprehensive approach in the application review process to rank and evaluate the application. The readers will make every effort to allow any part of the narrative to satisfy the evaluation points in the rubric.</a:t>
            </a:r>
          </a:p>
          <a:p>
            <a:pPr>
              <a:lnSpc>
                <a:spcPct val="100000"/>
              </a:lnSpc>
            </a:pPr>
            <a:r>
              <a:rPr lang="en-US" sz="2400" dirty="0"/>
              <a:t>The application will consist of four general types of information: (1) Applicant Information; (2) Applicant Narrative; (3) Budget Information; and (4) Letters of Commitment.</a:t>
            </a:r>
          </a:p>
          <a:p>
            <a:pPr>
              <a:lnSpc>
                <a:spcPct val="100000"/>
              </a:lnSpc>
            </a:pPr>
            <a:endParaRPr lang="en-US" sz="2400" dirty="0"/>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16</a:t>
            </a:fld>
            <a:endParaRPr lang="en-US" dirty="0"/>
          </a:p>
        </p:txBody>
      </p:sp>
    </p:spTree>
    <p:extLst>
      <p:ext uri="{BB962C8B-B14F-4D97-AF65-F5344CB8AC3E}">
        <p14:creationId xmlns:p14="http://schemas.microsoft.com/office/powerpoint/2010/main" val="3466913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892098"/>
          </a:xfrm>
        </p:spPr>
        <p:txBody>
          <a:bodyPr>
            <a:normAutofit/>
          </a:bodyPr>
          <a:lstStyle/>
          <a:p>
            <a:r>
              <a:rPr lang="en-US" sz="3200" b="1" dirty="0"/>
              <a:t>VIII. Application Process (3)</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286439" y="892099"/>
            <a:ext cx="11753160" cy="5840162"/>
          </a:xfrm>
        </p:spPr>
        <p:txBody>
          <a:bodyPr>
            <a:noAutofit/>
          </a:bodyPr>
          <a:lstStyle/>
          <a:p>
            <a:pPr>
              <a:lnSpc>
                <a:spcPct val="100000"/>
              </a:lnSpc>
            </a:pPr>
            <a:r>
              <a:rPr lang="en-US" sz="2400" dirty="0"/>
              <a:t>Applicants must submit the completed application by 4 p.m. on March 15, 2023.</a:t>
            </a:r>
          </a:p>
          <a:p>
            <a:pPr lvl="2">
              <a:lnSpc>
                <a:spcPct val="100000"/>
              </a:lnSpc>
            </a:pPr>
            <a:r>
              <a:rPr lang="en-US" sz="2400" dirty="0"/>
              <a:t>The applicant will receive email confirmation of the information submitted. If changes need to be made, resubmit the entire application prior to the submission deadline.</a:t>
            </a:r>
          </a:p>
          <a:p>
            <a:pPr lvl="2">
              <a:lnSpc>
                <a:spcPct val="100000"/>
              </a:lnSpc>
            </a:pPr>
            <a:r>
              <a:rPr lang="en-US" sz="2400" dirty="0"/>
              <a:t>The last submitted application will be the one considered for review.</a:t>
            </a:r>
          </a:p>
          <a:p>
            <a:pPr lvl="2">
              <a:lnSpc>
                <a:spcPct val="100000"/>
              </a:lnSpc>
            </a:pPr>
            <a:r>
              <a:rPr lang="en-US" sz="2400" dirty="0"/>
              <a:t>The CCEE and the CDE are not able to modify the application information after it is submitted.</a:t>
            </a:r>
          </a:p>
          <a:p>
            <a:pPr>
              <a:lnSpc>
                <a:spcPct val="100000"/>
              </a:lnSpc>
            </a:pPr>
            <a:r>
              <a:rPr lang="en-US" sz="2400" dirty="0"/>
              <a:t>Incomplete or late applications will not be considered.</a:t>
            </a:r>
          </a:p>
          <a:p>
            <a:pPr>
              <a:lnSpc>
                <a:spcPct val="100000"/>
              </a:lnSpc>
            </a:pPr>
            <a:endParaRPr lang="en-US" sz="5400" dirty="0"/>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17</a:t>
            </a:fld>
            <a:endParaRPr lang="en-US" dirty="0"/>
          </a:p>
        </p:txBody>
      </p:sp>
    </p:spTree>
    <p:extLst>
      <p:ext uri="{BB962C8B-B14F-4D97-AF65-F5344CB8AC3E}">
        <p14:creationId xmlns:p14="http://schemas.microsoft.com/office/powerpoint/2010/main" val="1768339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791738"/>
          </a:xfrm>
        </p:spPr>
        <p:txBody>
          <a:bodyPr>
            <a:normAutofit/>
          </a:bodyPr>
          <a:lstStyle/>
          <a:p>
            <a:r>
              <a:rPr lang="en-US" sz="3200" b="1" dirty="0"/>
              <a:t>Next Steps</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791738"/>
            <a:ext cx="11790556" cy="5862463"/>
          </a:xfrm>
        </p:spPr>
        <p:txBody>
          <a:bodyPr>
            <a:noAutofit/>
          </a:bodyPr>
          <a:lstStyle/>
          <a:p>
            <a:pPr>
              <a:lnSpc>
                <a:spcPct val="100000"/>
              </a:lnSpc>
              <a:spcAft>
                <a:spcPts val="1000"/>
              </a:spcAft>
            </a:pPr>
            <a:r>
              <a:rPr lang="en-US" sz="2400" dirty="0"/>
              <a:t>Interested applicants must submit </a:t>
            </a:r>
            <a:r>
              <a:rPr lang="en-US" sz="2400" b="1" dirty="0"/>
              <a:t>Form B: Intent to Submit an Application</a:t>
            </a:r>
            <a:r>
              <a:rPr lang="en-US" sz="2400" dirty="0"/>
              <a:t> for the EWIG to the CDE Special Education Division by email at </a:t>
            </a:r>
            <a:r>
              <a:rPr lang="en-US" sz="2400" u="sng" dirty="0">
                <a:hlinkClick r:id="rId3" tooltip="Email address for SEEWIG"/>
              </a:rPr>
              <a:t>SEEWIG@cde.ca.</a:t>
            </a:r>
            <a:r>
              <a:rPr lang="en-US" sz="2400" dirty="0">
                <a:hlinkClick r:id="rId3" tooltip="Email address for SEEWIG"/>
              </a:rPr>
              <a:t>gov</a:t>
            </a:r>
            <a:r>
              <a:rPr lang="en-US" sz="2400" dirty="0"/>
              <a:t> </a:t>
            </a:r>
            <a:r>
              <a:rPr lang="en-US" sz="2400" b="1" dirty="0"/>
              <a:t>by 4 p.m. on February 28, 2023</a:t>
            </a:r>
            <a:r>
              <a:rPr lang="en-US" sz="2400" dirty="0"/>
              <a:t>. </a:t>
            </a:r>
            <a:r>
              <a:rPr lang="en-US" sz="2400" dirty="0">
                <a:solidFill>
                  <a:srgbClr val="000000"/>
                </a:solidFill>
                <a:ea typeface="Calibri" panose="020F0502020204030204" pitchFamily="34" charset="0"/>
              </a:rPr>
              <a:t>The fillable PDF Form B: Intent to Submit an Application Form can be found on the on the CDE Funding web page at: </a:t>
            </a:r>
            <a:r>
              <a:rPr lang="en-US" sz="2400" u="sng" dirty="0">
                <a:hlinkClick r:id="rId4" tooltip="Request for Applications, EWIG: Special Education-Related Professional Development Webpage"/>
              </a:rPr>
              <a:t>https://www.cde.ca.gov/fg/fo/r18/seewig23rfa.asp</a:t>
            </a:r>
            <a:r>
              <a:rPr lang="en-US" sz="2400" dirty="0">
                <a:solidFill>
                  <a:srgbClr val="000000"/>
                </a:solidFill>
                <a:ea typeface="Calibri" panose="020F0502020204030204" pitchFamily="34" charset="0"/>
              </a:rPr>
              <a:t>.</a:t>
            </a:r>
            <a:endParaRPr lang="en-US" sz="2400" dirty="0"/>
          </a:p>
          <a:p>
            <a:pPr>
              <a:lnSpc>
                <a:spcPct val="100000"/>
              </a:lnSpc>
              <a:spcAft>
                <a:spcPts val="1000"/>
              </a:spcAft>
            </a:pPr>
            <a:r>
              <a:rPr lang="en-US" sz="2400" dirty="0"/>
              <a:t>Review section </a:t>
            </a:r>
            <a:r>
              <a:rPr lang="en-US" sz="2400" b="1" dirty="0"/>
              <a:t>4. Application Procedures and Processes </a:t>
            </a:r>
            <a:r>
              <a:rPr lang="en-US" sz="2400" dirty="0"/>
              <a:t>of the RFA in order to adhere to all required deadlines.</a:t>
            </a:r>
          </a:p>
          <a:p>
            <a:pPr>
              <a:lnSpc>
                <a:spcPct val="100000"/>
              </a:lnSpc>
              <a:spcAft>
                <a:spcPts val="1000"/>
              </a:spcAft>
            </a:pPr>
            <a:r>
              <a:rPr lang="en-US" sz="2400" dirty="0"/>
              <a:t>Review section </a:t>
            </a:r>
            <a:r>
              <a:rPr lang="en-US" sz="2400" b="1" dirty="0"/>
              <a:t>5. Program Application </a:t>
            </a:r>
            <a:r>
              <a:rPr lang="en-US" sz="2400" dirty="0"/>
              <a:t>and </a:t>
            </a:r>
            <a:r>
              <a:rPr lang="en-US" sz="2400" b="1" dirty="0"/>
              <a:t>Appendices A, B, and C </a:t>
            </a:r>
            <a:r>
              <a:rPr lang="en-US" sz="2400" dirty="0"/>
              <a:t>for guidance on completing and submitting the application.</a:t>
            </a:r>
            <a:endParaRPr lang="en-US" sz="2400" b="1" dirty="0"/>
          </a:p>
          <a:p>
            <a:pPr>
              <a:lnSpc>
                <a:spcPct val="100000"/>
              </a:lnSpc>
              <a:spcAft>
                <a:spcPts val="1000"/>
              </a:spcAft>
            </a:pPr>
            <a:r>
              <a:rPr lang="en-US" sz="2400" dirty="0"/>
              <a:t>An EWIG RFA Questions and Answers document will be available on the CDE EWIG RFA web page for reference.</a:t>
            </a:r>
          </a:p>
          <a:p>
            <a:pPr>
              <a:lnSpc>
                <a:spcPct val="100000"/>
              </a:lnSpc>
              <a:spcAft>
                <a:spcPts val="1000"/>
              </a:spcAft>
            </a:pPr>
            <a:r>
              <a:rPr lang="en-US" sz="2400" dirty="0"/>
              <a:t>Additional questions regarding this webinar can be emailed to CDE at </a:t>
            </a:r>
            <a:r>
              <a:rPr lang="en-US" sz="2400" u="sng" dirty="0">
                <a:hlinkClick r:id="rId3" tooltip="Email address for SEEWIG"/>
              </a:rPr>
              <a:t>SEEWIG@cde.ca.</a:t>
            </a:r>
            <a:r>
              <a:rPr lang="en-US" sz="2400" dirty="0">
                <a:hlinkClick r:id="rId3" tooltip="Email address for SEEWIG"/>
              </a:rPr>
              <a:t>gov</a:t>
            </a:r>
            <a:endParaRPr lang="en-US" sz="2400" dirty="0"/>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18</a:t>
            </a:fld>
            <a:endParaRPr lang="en-US" dirty="0"/>
          </a:p>
        </p:txBody>
      </p:sp>
    </p:spTree>
    <p:extLst>
      <p:ext uri="{BB962C8B-B14F-4D97-AF65-F5344CB8AC3E}">
        <p14:creationId xmlns:p14="http://schemas.microsoft.com/office/powerpoint/2010/main" val="4019069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911F4-84F1-43CD-A6DD-1CA890D7E862}"/>
              </a:ext>
            </a:extLst>
          </p:cNvPr>
          <p:cNvSpPr>
            <a:spLocks noGrp="1"/>
          </p:cNvSpPr>
          <p:nvPr>
            <p:ph type="title"/>
          </p:nvPr>
        </p:nvSpPr>
        <p:spPr/>
        <p:txBody>
          <a:bodyPr/>
          <a:lstStyle/>
          <a:p>
            <a:r>
              <a:rPr lang="en-US" b="1" dirty="0"/>
              <a:t>Thank you for your time and good luck!</a:t>
            </a:r>
          </a:p>
        </p:txBody>
      </p:sp>
      <p:sp>
        <p:nvSpPr>
          <p:cNvPr id="5" name="Slide Number Placeholder 4">
            <a:extLst>
              <a:ext uri="{FF2B5EF4-FFF2-40B4-BE49-F238E27FC236}">
                <a16:creationId xmlns:a16="http://schemas.microsoft.com/office/drawing/2014/main" id="{8F59B370-9152-4FAE-A072-1D12A4D38BA8}"/>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b="1" smtClean="0">
                <a:solidFill>
                  <a:schemeClr val="bg1"/>
                </a:solidFill>
              </a:rPr>
              <a:pPr/>
              <a:t>19</a:t>
            </a:fld>
            <a:endParaRPr lang="en-US" b="1" dirty="0">
              <a:solidFill>
                <a:schemeClr val="bg1"/>
              </a:solidFill>
            </a:endParaRPr>
          </a:p>
        </p:txBody>
      </p:sp>
    </p:spTree>
    <p:extLst>
      <p:ext uri="{BB962C8B-B14F-4D97-AF65-F5344CB8AC3E}">
        <p14:creationId xmlns:p14="http://schemas.microsoft.com/office/powerpoint/2010/main" val="4079575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25F-D451-4479-BE8B-F314868CD8C1}"/>
              </a:ext>
            </a:extLst>
          </p:cNvPr>
          <p:cNvSpPr>
            <a:spLocks noGrp="1"/>
          </p:cNvSpPr>
          <p:nvPr>
            <p:ph type="title"/>
          </p:nvPr>
        </p:nvSpPr>
        <p:spPr>
          <a:xfrm>
            <a:off x="193040" y="203798"/>
            <a:ext cx="11887200" cy="741680"/>
          </a:xfrm>
        </p:spPr>
        <p:txBody>
          <a:bodyPr>
            <a:normAutofit/>
          </a:bodyPr>
          <a:lstStyle/>
          <a:p>
            <a:r>
              <a:rPr lang="en-US" sz="3200" b="1" dirty="0"/>
              <a:t>Overview and Questions</a:t>
            </a:r>
          </a:p>
        </p:txBody>
      </p:sp>
      <p:sp>
        <p:nvSpPr>
          <p:cNvPr id="3" name="Content Placeholder 2">
            <a:extLst>
              <a:ext uri="{FF2B5EF4-FFF2-40B4-BE49-F238E27FC236}">
                <a16:creationId xmlns:a16="http://schemas.microsoft.com/office/drawing/2014/main" id="{FBFBF214-8B94-4B0F-85CB-00D708E839B1}"/>
              </a:ext>
            </a:extLst>
          </p:cNvPr>
          <p:cNvSpPr>
            <a:spLocks noGrp="1"/>
          </p:cNvSpPr>
          <p:nvPr>
            <p:ph idx="1"/>
          </p:nvPr>
        </p:nvSpPr>
        <p:spPr>
          <a:xfrm>
            <a:off x="172721" y="957508"/>
            <a:ext cx="11846558" cy="5912520"/>
          </a:xfrm>
        </p:spPr>
        <p:txBody>
          <a:bodyPr>
            <a:normAutofit/>
          </a:bodyPr>
          <a:lstStyle/>
          <a:p>
            <a:pPr>
              <a:lnSpc>
                <a:spcPct val="100000"/>
              </a:lnSpc>
              <a:spcBef>
                <a:spcPts val="1200"/>
              </a:spcBef>
              <a:spcAft>
                <a:spcPts val="1200"/>
              </a:spcAft>
            </a:pPr>
            <a:r>
              <a:rPr lang="en-US" sz="2400" dirty="0"/>
              <a:t>The Educator Workforce Investment Grant: Special Education-Related Professional Development (SEEWIG) Request for Applications (RFA) can be found on the California Department of Education (CDE) web page at </a:t>
            </a:r>
            <a:r>
              <a:rPr lang="en-US" sz="2400" u="sng" dirty="0">
                <a:hlinkClick r:id="rId3" tooltip="Request for Applications, EWIG: Special Education-Related Professional Development Webpage"/>
              </a:rPr>
              <a:t>https://www.cde.ca.gov/fg/fo/r18/seewig23rfa.asp</a:t>
            </a:r>
            <a:r>
              <a:rPr lang="en-US" sz="2400" dirty="0"/>
              <a:t>.</a:t>
            </a:r>
          </a:p>
          <a:p>
            <a:pPr>
              <a:lnSpc>
                <a:spcPct val="100000"/>
              </a:lnSpc>
              <a:spcBef>
                <a:spcPts val="1200"/>
              </a:spcBef>
              <a:spcAft>
                <a:spcPts val="1200"/>
              </a:spcAft>
            </a:pPr>
            <a:r>
              <a:rPr lang="en-US" sz="2400" dirty="0"/>
              <a:t>If you have questions regarding the RFA, please submit them through the webinar chat function.</a:t>
            </a:r>
          </a:p>
          <a:p>
            <a:pPr>
              <a:lnSpc>
                <a:spcPct val="100000"/>
              </a:lnSpc>
              <a:spcBef>
                <a:spcPts val="1200"/>
              </a:spcBef>
              <a:spcAft>
                <a:spcPts val="1200"/>
              </a:spcAft>
            </a:pPr>
            <a:r>
              <a:rPr lang="en-US" sz="2400" dirty="0"/>
              <a:t>An SEEWIG RFA Questions and Answers document, a copy of this presentation, and the recording of this webinar will be available on the aforementioned CDE SEEWIG RFA web page for reference.</a:t>
            </a:r>
          </a:p>
          <a:p>
            <a:pPr>
              <a:lnSpc>
                <a:spcPct val="100000"/>
              </a:lnSpc>
              <a:spcBef>
                <a:spcPts val="1200"/>
              </a:spcBef>
              <a:spcAft>
                <a:spcPts val="1200"/>
              </a:spcAft>
            </a:pPr>
            <a:r>
              <a:rPr lang="en-US" sz="2400" dirty="0"/>
              <a:t>Additional questions regarding this webinar can be emailed to CDE at </a:t>
            </a:r>
            <a:r>
              <a:rPr lang="en-US" sz="2400" dirty="0">
                <a:hlinkClick r:id="rId4" tooltip="Email address for SEEWIG"/>
              </a:rPr>
              <a:t>SEEWIG@cde.ca.gov</a:t>
            </a:r>
            <a:r>
              <a:rPr lang="en-US" sz="2400" dirty="0"/>
              <a:t>.</a:t>
            </a:r>
          </a:p>
        </p:txBody>
      </p:sp>
      <p:sp>
        <p:nvSpPr>
          <p:cNvPr id="5" name="Slide Number Placeholder 4">
            <a:extLst>
              <a:ext uri="{FF2B5EF4-FFF2-40B4-BE49-F238E27FC236}">
                <a16:creationId xmlns:a16="http://schemas.microsoft.com/office/drawing/2014/main" id="{83B8480D-1FDF-461E-AE42-405135AD1F7C}"/>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a:t>
            </a:fld>
            <a:endParaRPr lang="en-US" dirty="0"/>
          </a:p>
        </p:txBody>
      </p:sp>
    </p:spTree>
    <p:extLst>
      <p:ext uri="{BB962C8B-B14F-4D97-AF65-F5344CB8AC3E}">
        <p14:creationId xmlns:p14="http://schemas.microsoft.com/office/powerpoint/2010/main" val="765451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50E6-5466-487C-8A9A-480B631351C8}"/>
              </a:ext>
            </a:extLst>
          </p:cNvPr>
          <p:cNvSpPr>
            <a:spLocks noGrp="1"/>
          </p:cNvSpPr>
          <p:nvPr>
            <p:ph type="title"/>
          </p:nvPr>
        </p:nvSpPr>
        <p:spPr>
          <a:xfrm>
            <a:off x="152400" y="203800"/>
            <a:ext cx="12039600" cy="833264"/>
          </a:xfrm>
        </p:spPr>
        <p:txBody>
          <a:bodyPr>
            <a:normAutofit/>
          </a:bodyPr>
          <a:lstStyle/>
          <a:p>
            <a:r>
              <a:rPr lang="en-US" sz="3200" b="1" dirty="0"/>
              <a:t>I. Background</a:t>
            </a:r>
          </a:p>
        </p:txBody>
      </p:sp>
      <p:sp>
        <p:nvSpPr>
          <p:cNvPr id="3" name="Content Placeholder 2">
            <a:extLst>
              <a:ext uri="{FF2B5EF4-FFF2-40B4-BE49-F238E27FC236}">
                <a16:creationId xmlns:a16="http://schemas.microsoft.com/office/drawing/2014/main" id="{17FE3E39-7A90-414D-BE06-BC7013B90B0C}"/>
              </a:ext>
            </a:extLst>
          </p:cNvPr>
          <p:cNvSpPr>
            <a:spLocks noGrp="1"/>
          </p:cNvSpPr>
          <p:nvPr>
            <p:ph sz="half" idx="1"/>
          </p:nvPr>
        </p:nvSpPr>
        <p:spPr>
          <a:xfrm>
            <a:off x="152399" y="1037064"/>
            <a:ext cx="11887199" cy="5617137"/>
          </a:xfrm>
        </p:spPr>
        <p:txBody>
          <a:bodyPr>
            <a:normAutofit/>
          </a:bodyPr>
          <a:lstStyle/>
          <a:p>
            <a:pPr>
              <a:lnSpc>
                <a:spcPct val="100000"/>
              </a:lnSpc>
              <a:spcBef>
                <a:spcPts val="1200"/>
              </a:spcBef>
              <a:spcAft>
                <a:spcPts val="1200"/>
              </a:spcAft>
            </a:pPr>
            <a:r>
              <a:rPr lang="en-US" sz="2400" dirty="0"/>
              <a:t>Section 84 of the Education Omnibus Trailer Bill (Senate Bill 75) for the 2019–20 California State Budget established the Educator Workforce Investment Grant (EWIG) program to support one or more competitive grants for professional learning opportunities for teachers and paraprofessionals across the state.</a:t>
            </a:r>
          </a:p>
          <a:p>
            <a:pPr>
              <a:lnSpc>
                <a:spcPct val="100000"/>
              </a:lnSpc>
            </a:pPr>
            <a:r>
              <a:rPr lang="en-US" sz="2400" dirty="0"/>
              <a:t>The CDE and the California Collaborative for Educational Excellence (CCEE) were directed to establish a process to select one or more institutions of higher education or nonprofit organizations to conduct activities in multiple areas, including special education-related professional learning.</a:t>
            </a:r>
          </a:p>
        </p:txBody>
      </p:sp>
      <p:sp>
        <p:nvSpPr>
          <p:cNvPr id="5" name="Slide Number Placeholder 4">
            <a:extLst>
              <a:ext uri="{FF2B5EF4-FFF2-40B4-BE49-F238E27FC236}">
                <a16:creationId xmlns:a16="http://schemas.microsoft.com/office/drawing/2014/main" id="{5B7EC499-300D-4926-B441-BDD2F795C473}"/>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3</a:t>
            </a:fld>
            <a:endParaRPr lang="en-US" dirty="0"/>
          </a:p>
        </p:txBody>
      </p:sp>
    </p:spTree>
    <p:extLst>
      <p:ext uri="{BB962C8B-B14F-4D97-AF65-F5344CB8AC3E}">
        <p14:creationId xmlns:p14="http://schemas.microsoft.com/office/powerpoint/2010/main" val="941217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50E6-5466-487C-8A9A-480B631351C8}"/>
              </a:ext>
            </a:extLst>
          </p:cNvPr>
          <p:cNvSpPr>
            <a:spLocks noGrp="1"/>
          </p:cNvSpPr>
          <p:nvPr>
            <p:ph type="title"/>
          </p:nvPr>
        </p:nvSpPr>
        <p:spPr>
          <a:xfrm>
            <a:off x="152400" y="203800"/>
            <a:ext cx="12039600" cy="833264"/>
          </a:xfrm>
        </p:spPr>
        <p:txBody>
          <a:bodyPr>
            <a:normAutofit/>
          </a:bodyPr>
          <a:lstStyle/>
          <a:p>
            <a:r>
              <a:rPr lang="en-US" sz="3200" b="1" dirty="0"/>
              <a:t>II. Program Purpose and Goals</a:t>
            </a:r>
          </a:p>
        </p:txBody>
      </p:sp>
      <p:sp>
        <p:nvSpPr>
          <p:cNvPr id="3" name="Content Placeholder 2">
            <a:extLst>
              <a:ext uri="{FF2B5EF4-FFF2-40B4-BE49-F238E27FC236}">
                <a16:creationId xmlns:a16="http://schemas.microsoft.com/office/drawing/2014/main" id="{17FE3E39-7A90-414D-BE06-BC7013B90B0C}"/>
              </a:ext>
            </a:extLst>
          </p:cNvPr>
          <p:cNvSpPr>
            <a:spLocks noGrp="1"/>
          </p:cNvSpPr>
          <p:nvPr>
            <p:ph sz="half" idx="1"/>
          </p:nvPr>
        </p:nvSpPr>
        <p:spPr>
          <a:xfrm>
            <a:off x="152399" y="920667"/>
            <a:ext cx="11887199" cy="5617137"/>
          </a:xfrm>
        </p:spPr>
        <p:txBody>
          <a:bodyPr>
            <a:noAutofit/>
          </a:bodyPr>
          <a:lstStyle/>
          <a:p>
            <a:pPr>
              <a:lnSpc>
                <a:spcPct val="100000"/>
              </a:lnSpc>
              <a:spcBef>
                <a:spcPts val="1200"/>
              </a:spcBef>
              <a:spcAft>
                <a:spcPts val="1200"/>
              </a:spcAft>
            </a:pPr>
            <a:r>
              <a:rPr lang="en-US" sz="2400" dirty="0"/>
              <a:t>The CDE and the CCEE shall, through a competitive grant process and subject to approval by the executive director of the State Board of Education, select a county office of education (COE) or a consortium of COEs with expertise in developing and providing high-quality professional learning to teachers and paraprofessionals in public schools serving transitional kindergarten, kindergarten, and grades 1 to 12, inclusive, to deliver professional learning for teachers and paraprofessionals statewide within the area of universal design for learning (UDL) to improve inclusive practices for all pupils, including pupils with disabilities, in general education settings. </a:t>
            </a:r>
          </a:p>
          <a:p>
            <a:pPr>
              <a:lnSpc>
                <a:spcPct val="100000"/>
              </a:lnSpc>
              <a:spcBef>
                <a:spcPts val="1200"/>
              </a:spcBef>
              <a:spcAft>
                <a:spcPts val="1200"/>
              </a:spcAft>
            </a:pPr>
            <a:r>
              <a:rPr lang="en-US" sz="2400" dirty="0"/>
              <a:t>Applicants may submit an application in partnership with one or more institutions of higher education or one or more nonprofit organizations. The CDE shall prioritize applications from a COE or consortium of COEs that were part of the consortia awarded a grant as part of the EWIG program established pursuant to Section 84 of Chapter 51 of the Statutes of 2019.</a:t>
            </a:r>
          </a:p>
        </p:txBody>
      </p:sp>
      <p:sp>
        <p:nvSpPr>
          <p:cNvPr id="5" name="Slide Number Placeholder 4">
            <a:extLst>
              <a:ext uri="{FF2B5EF4-FFF2-40B4-BE49-F238E27FC236}">
                <a16:creationId xmlns:a16="http://schemas.microsoft.com/office/drawing/2014/main" id="{5B7EC499-300D-4926-B441-BDD2F795C473}"/>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4</a:t>
            </a:fld>
            <a:endParaRPr lang="en-US" dirty="0"/>
          </a:p>
        </p:txBody>
      </p:sp>
    </p:spTree>
    <p:extLst>
      <p:ext uri="{BB962C8B-B14F-4D97-AF65-F5344CB8AC3E}">
        <p14:creationId xmlns:p14="http://schemas.microsoft.com/office/powerpoint/2010/main" val="215223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dirty="0"/>
              <a:t>III. Funding Available</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894194"/>
            <a:ext cx="11887199" cy="5843238"/>
          </a:xfrm>
        </p:spPr>
        <p:txBody>
          <a:bodyPr>
            <a:noAutofit/>
          </a:bodyPr>
          <a:lstStyle/>
          <a:p>
            <a:pPr>
              <a:lnSpc>
                <a:spcPct val="100000"/>
              </a:lnSpc>
            </a:pPr>
            <a:r>
              <a:rPr lang="en-US" sz="2400" dirty="0"/>
              <a:t>The Education Omnibus Budget Trailer Bill of 2022 (Assembly Bill 181), Section 124, provides $20,000,000 million, through the 2024–25 fiscal year, to support one or more competitive grants for professional learning opportunities for teachers and paraprofessionals across the state.</a:t>
            </a:r>
          </a:p>
          <a:p>
            <a:pPr>
              <a:lnSpc>
                <a:spcPct val="100000"/>
              </a:lnSpc>
            </a:pPr>
            <a:r>
              <a:rPr lang="en-US" sz="2400" dirty="0"/>
              <a:t>Specifically, the grants will be provided as follows:</a:t>
            </a:r>
          </a:p>
          <a:p>
            <a:pPr lvl="1">
              <a:lnSpc>
                <a:spcPct val="100000"/>
              </a:lnSpc>
            </a:pPr>
            <a:r>
              <a:rPr lang="en-US" sz="2400" dirty="0"/>
              <a:t>$10,000,000 million to qualified entities for designing and conducting professional learning activities designed to implement the English Learner Roadmap Policy.</a:t>
            </a:r>
          </a:p>
          <a:p>
            <a:pPr lvl="1">
              <a:lnSpc>
                <a:spcPct val="100000"/>
              </a:lnSpc>
            </a:pPr>
            <a:r>
              <a:rPr lang="en-US" sz="2400" dirty="0"/>
              <a:t>$10,000,000 million to qualified entities for providing professional learning opportunities specifically in UDL to improve inclusive practices for all pupils, including pupils with disabilities, in general education settings.</a:t>
            </a:r>
          </a:p>
          <a:p>
            <a:pPr>
              <a:lnSpc>
                <a:spcPct val="100000"/>
              </a:lnSpc>
            </a:pPr>
            <a:r>
              <a:rPr lang="en-US" sz="2400" dirty="0"/>
              <a:t>This application covers the grant period from June 1, 2023, through June 30, 2025. Funds are available based on the application and proposed budget. The total grant budget for this RFA is $10,000,000 million. The SEEWIG will fund one or more successful applicants from June 1, 2023, through June 30, 2025.</a:t>
            </a:r>
          </a:p>
          <a:p>
            <a:pPr>
              <a:lnSpc>
                <a:spcPct val="100000"/>
              </a:lnSpc>
            </a:pPr>
            <a:endParaRPr lang="en-US" sz="2400" dirty="0"/>
          </a:p>
          <a:p>
            <a:pPr>
              <a:lnSpc>
                <a:spcPct val="100000"/>
              </a:lnSpc>
            </a:pPr>
            <a:endParaRPr lang="en-US" sz="2400" dirty="0"/>
          </a:p>
        </p:txBody>
      </p:sp>
      <p:sp>
        <p:nvSpPr>
          <p:cNvPr id="4" name="Slide Number Placeholder 4">
            <a:extLst>
              <a:ext uri="{FF2B5EF4-FFF2-40B4-BE49-F238E27FC236}">
                <a16:creationId xmlns:a16="http://schemas.microsoft.com/office/drawing/2014/main" id="{4FA3AD88-1E40-41AD-8152-CBB477097212}"/>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5</a:t>
            </a:fld>
            <a:endParaRPr lang="en-US" dirty="0"/>
          </a:p>
        </p:txBody>
      </p:sp>
    </p:spTree>
    <p:extLst>
      <p:ext uri="{BB962C8B-B14F-4D97-AF65-F5344CB8AC3E}">
        <p14:creationId xmlns:p14="http://schemas.microsoft.com/office/powerpoint/2010/main" val="1033516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dirty="0"/>
              <a:t>IV. Eligibility Requirements (1)</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2039601" cy="5843238"/>
          </a:xfrm>
        </p:spPr>
        <p:txBody>
          <a:bodyPr>
            <a:noAutofit/>
          </a:bodyPr>
          <a:lstStyle/>
          <a:p>
            <a:pPr>
              <a:lnSpc>
                <a:spcPct val="100000"/>
              </a:lnSpc>
            </a:pPr>
            <a:r>
              <a:rPr lang="en-US" sz="2400" dirty="0"/>
              <a:t>Applicants/lead applicants must be a COE in California with demonstrated expertise in developing and providing professional learning to teachers and paraprofessionals in public schools serving transitional kindergarten, kindergarten, and grades one to twelve, inclusive. </a:t>
            </a:r>
          </a:p>
          <a:p>
            <a:pPr>
              <a:lnSpc>
                <a:spcPct val="100000"/>
              </a:lnSpc>
            </a:pPr>
            <a:r>
              <a:rPr lang="en-US" sz="2400" dirty="0"/>
              <a:t>Applicants may submit an application in partnership with one or more institutions of higher education or one or more nonprofit organizations. Priority consideration will be given to applications from a COE or consortium of COEs that were part of the consortia awarded a grant as part of the EWIG program established pursuant to Section 84 of Chapter 51 of the Statutes of 2019. </a:t>
            </a:r>
          </a:p>
          <a:p>
            <a:pPr>
              <a:lnSpc>
                <a:spcPct val="100000"/>
              </a:lnSpc>
            </a:pPr>
            <a:endParaRPr lang="en-US" sz="2400" dirty="0"/>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6</a:t>
            </a:fld>
            <a:endParaRPr lang="en-US" dirty="0"/>
          </a:p>
        </p:txBody>
      </p:sp>
    </p:spTree>
    <p:extLst>
      <p:ext uri="{BB962C8B-B14F-4D97-AF65-F5344CB8AC3E}">
        <p14:creationId xmlns:p14="http://schemas.microsoft.com/office/powerpoint/2010/main" val="965055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350520"/>
            <a:ext cx="11887200" cy="538480"/>
          </a:xfrm>
        </p:spPr>
        <p:txBody>
          <a:bodyPr>
            <a:normAutofit/>
          </a:bodyPr>
          <a:lstStyle/>
          <a:p>
            <a:r>
              <a:rPr lang="en-US" sz="3200" b="1" dirty="0"/>
              <a:t>IV. Eligibility Requirements (2)</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76200" y="1115060"/>
            <a:ext cx="12039600" cy="6238240"/>
          </a:xfrm>
        </p:spPr>
        <p:txBody>
          <a:bodyPr>
            <a:noAutofit/>
          </a:bodyPr>
          <a:lstStyle/>
          <a:p>
            <a:pPr>
              <a:lnSpc>
                <a:spcPct val="100000"/>
              </a:lnSpc>
            </a:pPr>
            <a:r>
              <a:rPr lang="en-US" sz="2400" dirty="0"/>
              <a:t>Applicants must be able to demonstrate knowledge and capacity to deliver professional learning for teachers and paraprofessionals in the area of UDL to improve inclusive practices for all pupils, including pupils with disabilities, in general education settings.</a:t>
            </a:r>
          </a:p>
          <a:p>
            <a:pPr>
              <a:lnSpc>
                <a:spcPct val="100000"/>
              </a:lnSpc>
            </a:pPr>
            <a:r>
              <a:rPr lang="en-US" sz="2400" dirty="0"/>
              <a:t>If multiple COEs form a partnership to apply for this grant, a lead applicant must be identified that will also act as the fiscal agent. The lead applicant and the fiscal agent must be the same entity.</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805426" y="6414662"/>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7</a:t>
            </a:fld>
            <a:endParaRPr lang="en-US" dirty="0"/>
          </a:p>
        </p:txBody>
      </p:sp>
    </p:spTree>
    <p:extLst>
      <p:ext uri="{BB962C8B-B14F-4D97-AF65-F5344CB8AC3E}">
        <p14:creationId xmlns:p14="http://schemas.microsoft.com/office/powerpoint/2010/main" val="2374223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396" y="258262"/>
            <a:ext cx="11887200" cy="588306"/>
          </a:xfrm>
        </p:spPr>
        <p:txBody>
          <a:bodyPr>
            <a:noAutofit/>
          </a:bodyPr>
          <a:lstStyle/>
          <a:p>
            <a:r>
              <a:rPr lang="en-US" sz="3200" b="1" dirty="0"/>
              <a:t>V. Goals </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398" y="846568"/>
            <a:ext cx="11887198" cy="5790192"/>
          </a:xfrm>
        </p:spPr>
        <p:txBody>
          <a:bodyPr>
            <a:noAutofit/>
          </a:bodyPr>
          <a:lstStyle/>
          <a:p>
            <a:pPr>
              <a:lnSpc>
                <a:spcPct val="100000"/>
              </a:lnSpc>
              <a:spcBef>
                <a:spcPts val="1200"/>
              </a:spcBef>
              <a:spcAft>
                <a:spcPts val="1200"/>
              </a:spcAft>
            </a:pPr>
            <a:r>
              <a:rPr lang="en-US" sz="2400" dirty="0"/>
              <a:t>Grantee(s) will collaboratively work with the Statewide System of Support (SSOS) to build the capacity of local educational agencies (LEAs) across the state by providing professional learning opportunities for teachers and paraprofessionals in the area of UDL to improve inclusive practices for all pupils, including pupils with disabilities, in general education settings.</a:t>
            </a:r>
          </a:p>
          <a:p>
            <a:pPr>
              <a:lnSpc>
                <a:spcPct val="100000"/>
              </a:lnSpc>
              <a:spcBef>
                <a:spcPts val="1200"/>
              </a:spcBef>
              <a:spcAft>
                <a:spcPts val="1200"/>
              </a:spcAft>
            </a:pPr>
            <a:r>
              <a:rPr lang="en-US" sz="2400" dirty="0"/>
              <a:t>Professional learning opportunities for teachers, paraprofessionals, school leaders, and counselors should include strategies for high-quality instruction and special education-related professional development aligned to the Quality Professional Learning Standards (QPLS).</a:t>
            </a:r>
          </a:p>
          <a:p>
            <a:pPr>
              <a:lnSpc>
                <a:spcPct val="100000"/>
              </a:lnSpc>
              <a:spcBef>
                <a:spcPts val="1200"/>
              </a:spcBef>
              <a:spcAft>
                <a:spcPts val="1200"/>
              </a:spcAft>
            </a:pPr>
            <a:r>
              <a:rPr lang="en-US" sz="2400" dirty="0"/>
              <a:t>Section 2, Part C of the RFA provides further information on the goals of the project as well as information on the QPLS.</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514667" y="6278138"/>
            <a:ext cx="524931"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8</a:t>
            </a:fld>
            <a:endParaRPr lang="en-US" dirty="0"/>
          </a:p>
        </p:txBody>
      </p:sp>
    </p:spTree>
    <p:extLst>
      <p:ext uri="{BB962C8B-B14F-4D97-AF65-F5344CB8AC3E}">
        <p14:creationId xmlns:p14="http://schemas.microsoft.com/office/powerpoint/2010/main" val="1423072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479502"/>
            <a:ext cx="11887200" cy="588306"/>
          </a:xfrm>
        </p:spPr>
        <p:txBody>
          <a:bodyPr>
            <a:noAutofit/>
          </a:bodyPr>
          <a:lstStyle/>
          <a:p>
            <a:r>
              <a:rPr lang="en-US" sz="3200" b="1" dirty="0"/>
              <a:t>VI. Responsibilities of Grantee</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2" y="1067808"/>
            <a:ext cx="11887198" cy="5653668"/>
          </a:xfrm>
        </p:spPr>
        <p:txBody>
          <a:bodyPr>
            <a:noAutofit/>
          </a:bodyPr>
          <a:lstStyle/>
          <a:p>
            <a:pPr>
              <a:lnSpc>
                <a:spcPct val="100000"/>
              </a:lnSpc>
              <a:spcBef>
                <a:spcPts val="1200"/>
              </a:spcBef>
              <a:spcAft>
                <a:spcPts val="1200"/>
              </a:spcAft>
            </a:pPr>
            <a:r>
              <a:rPr lang="en-US" sz="2400" dirty="0"/>
              <a:t>The grantee(s) will focus directly on building capacity to support LEAs with professional learning opportunities for teachers, paraprofessionals, school leaders, and counselors designed to provide high-quality instruction and learning experiences around universal design for learning to improve inclusive practices for all pupils, including pupils with disabilities, in general education settings, and ensure that these professional learning opportunities are conducted in a manner that aligns with the SSOS and the QPLS. The selected applicant(s) must be able to complete the following:</a:t>
            </a:r>
          </a:p>
          <a:p>
            <a:pPr lvl="1"/>
            <a:r>
              <a:rPr lang="en-US" sz="2400" dirty="0"/>
              <a:t>Identify any existing gaps in capacity to deliver high-quality professional learning opportunities on a statewide basis and work with professional learning providers and other partners to address those gaps and build LEA capacity to deliver high-quality professional learning opportunities that are focused on improving outcomes for students with disabilities.</a:t>
            </a:r>
          </a:p>
          <a:p>
            <a:pPr lvl="1"/>
            <a:endParaRPr lang="en-US" sz="2400" dirty="0"/>
          </a:p>
          <a:p>
            <a:pPr lvl="1"/>
            <a:endParaRPr lang="en-US" sz="2400" dirty="0"/>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9</a:t>
            </a:fld>
            <a:endParaRPr lang="en-US" dirty="0"/>
          </a:p>
        </p:txBody>
      </p:sp>
    </p:spTree>
    <p:extLst>
      <p:ext uri="{BB962C8B-B14F-4D97-AF65-F5344CB8AC3E}">
        <p14:creationId xmlns:p14="http://schemas.microsoft.com/office/powerpoint/2010/main" val="2848783111"/>
      </p:ext>
    </p:extLst>
  </p:cSld>
  <p:clrMapOvr>
    <a:masterClrMapping/>
  </p:clrMapOvr>
</p:sld>
</file>

<file path=ppt/theme/theme1.xml><?xml version="1.0" encoding="utf-8"?>
<a:theme xmlns:a="http://schemas.openxmlformats.org/drawingml/2006/main" name="CDE Set 1">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20AD5224AD97544AEC3E6D5FBAC79B3" ma:contentTypeVersion="12" ma:contentTypeDescription="Create a new document." ma:contentTypeScope="" ma:versionID="4f6ae719476f35ce16439347f69651c0">
  <xsd:schema xmlns:xsd="http://www.w3.org/2001/XMLSchema" xmlns:xs="http://www.w3.org/2001/XMLSchema" xmlns:p="http://schemas.microsoft.com/office/2006/metadata/properties" xmlns:ns2="21c3dcbf-106a-4d68-a4b1-f07049d9c6ab" xmlns:ns3="0cd37bbd-572b-4649-8add-bbd3db86d259" targetNamespace="http://schemas.microsoft.com/office/2006/metadata/properties" ma:root="true" ma:fieldsID="2112602a47fdc7e5448a34d6cb01bc57" ns2:_="" ns3:_="">
    <xsd:import namespace="21c3dcbf-106a-4d68-a4b1-f07049d9c6ab"/>
    <xsd:import namespace="0cd37bbd-572b-4649-8add-bbd3db86d25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c3dcbf-106a-4d68-a4b1-f07049d9c6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cd37bbd-572b-4649-8add-bbd3db86d25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899D37-2694-46B7-93F0-F75EBE4A9AE4}">
  <ds:schemaRefs>
    <ds:schemaRef ds:uri="http://schemas.microsoft.com/sharepoint/v3/contenttype/forms"/>
  </ds:schemaRefs>
</ds:datastoreItem>
</file>

<file path=customXml/itemProps2.xml><?xml version="1.0" encoding="utf-8"?>
<ds:datastoreItem xmlns:ds="http://schemas.openxmlformats.org/officeDocument/2006/customXml" ds:itemID="{65F9BF4A-550A-42E7-94A9-72C2E60629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c3dcbf-106a-4d68-a4b1-f07049d9c6ab"/>
    <ds:schemaRef ds:uri="0cd37bbd-572b-4649-8add-bbd3db86d2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5D80AD8-C387-449E-BA0D-0B9FC60F7D53}">
  <ds:schemaRefs>
    <ds:schemaRef ds:uri="0cd37bbd-572b-4649-8add-bbd3db86d259"/>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21c3dcbf-106a-4d68-a4b1-f07049d9c6a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10163</TotalTime>
  <Words>2493</Words>
  <Application>Microsoft Office PowerPoint</Application>
  <PresentationFormat>Widescreen</PresentationFormat>
  <Paragraphs>117</Paragraphs>
  <Slides>19</Slides>
  <Notes>19</Notes>
  <HiddenSlides>0</HiddenSlides>
  <MMClips>0</MMClips>
  <ScaleCrop>false</ScaleCrop>
  <HeadingPairs>
    <vt:vector size="6" baseType="variant">
      <vt:variant>
        <vt:lpstr>Fonts Used</vt:lpstr>
      </vt:variant>
      <vt:variant>
        <vt:i4>2</vt:i4>
      </vt:variant>
      <vt:variant>
        <vt:lpstr>Theme</vt:lpstr>
      </vt:variant>
      <vt:variant>
        <vt:i4>7</vt:i4>
      </vt:variant>
      <vt:variant>
        <vt:lpstr>Slide Titles</vt:lpstr>
      </vt:variant>
      <vt:variant>
        <vt:i4>19</vt:i4>
      </vt:variant>
    </vt:vector>
  </HeadingPairs>
  <TitlesOfParts>
    <vt:vector size="28" baseType="lpstr">
      <vt:lpstr>Arial</vt:lpstr>
      <vt:lpstr>Calibri</vt:lpstr>
      <vt:lpstr>CDE Set 1</vt:lpstr>
      <vt:lpstr>CDE Set 2</vt:lpstr>
      <vt:lpstr>CDE Set 3</vt:lpstr>
      <vt:lpstr>CDE Set 4</vt:lpstr>
      <vt:lpstr>CDE Set 5</vt:lpstr>
      <vt:lpstr>CDE Set 6</vt:lpstr>
      <vt:lpstr>CDE Set 7</vt:lpstr>
      <vt:lpstr>Educator Workforce Investment Grant: Special Education-Related Professional Development</vt:lpstr>
      <vt:lpstr>Overview and Questions</vt:lpstr>
      <vt:lpstr>I. Background</vt:lpstr>
      <vt:lpstr>II. Program Purpose and Goals</vt:lpstr>
      <vt:lpstr>III. Funding Available</vt:lpstr>
      <vt:lpstr>IV. Eligibility Requirements (1)</vt:lpstr>
      <vt:lpstr>IV. Eligibility Requirements (2)</vt:lpstr>
      <vt:lpstr>V. Goals </vt:lpstr>
      <vt:lpstr>VI. Responsibilities of Grantee</vt:lpstr>
      <vt:lpstr>VI. Responsibilities of Grantee (2)</vt:lpstr>
      <vt:lpstr>VI. Responsibilities of Grantee (3)</vt:lpstr>
      <vt:lpstr>VI. Responsibilities of Grantee (4)</vt:lpstr>
      <vt:lpstr>VII. Accountability (1)</vt:lpstr>
      <vt:lpstr>VII. Accountability (2)</vt:lpstr>
      <vt:lpstr>VIII. Application Process (1)</vt:lpstr>
      <vt:lpstr>VIII. Application Process (2)</vt:lpstr>
      <vt:lpstr>VIII. Application Process (3)</vt:lpstr>
      <vt:lpstr>Next Steps</vt:lpstr>
      <vt:lpstr>Thank you for your time and good luck!</vt:lpstr>
    </vt:vector>
  </TitlesOfParts>
  <Company>CA Dept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Pres-23: SEEWIG TA Webinar Presentation (CA Dept of Education)</dc:title>
  <dc:subject>The PowerPoint presented during the webinar to provide technical assistance (TA) for the 2023 Education Workforce Investment Grant Program: Special Education-Related (SEEWIG) Professional Development Request for Applications.</dc:subject>
  <dc:creator>Everett Start</dc:creator>
  <cp:lastModifiedBy>Jill Amick</cp:lastModifiedBy>
  <cp:revision>435</cp:revision>
  <dcterms:created xsi:type="dcterms:W3CDTF">2020-10-16T22:20:34Z</dcterms:created>
  <dcterms:modified xsi:type="dcterms:W3CDTF">2023-02-23T23:56:49Z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0x010100A20AD5224AD97544AEC3E6D5FBAC79B3</vt:lpwstr>
  </property>
</Properties>
</file>