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 id="2147483659" r:id="rId5"/>
    <p:sldMasterId id="2147483648" r:id="rId6"/>
    <p:sldMasterId id="2147483664" r:id="rId7"/>
    <p:sldMasterId id="2147483671" r:id="rId8"/>
    <p:sldMasterId id="2147483676" r:id="rId9"/>
    <p:sldMasterId id="2147483681" r:id="rId10"/>
  </p:sldMasterIdLst>
  <p:notesMasterIdLst>
    <p:notesMasterId r:id="rId35"/>
  </p:notesMasterIdLst>
  <p:handoutMasterIdLst>
    <p:handoutMasterId r:id="rId36"/>
  </p:handoutMasterIdLst>
  <p:sldIdLst>
    <p:sldId id="260" r:id="rId11"/>
    <p:sldId id="271" r:id="rId12"/>
    <p:sldId id="318" r:id="rId13"/>
    <p:sldId id="319" r:id="rId14"/>
    <p:sldId id="274" r:id="rId15"/>
    <p:sldId id="272" r:id="rId16"/>
    <p:sldId id="277" r:id="rId17"/>
    <p:sldId id="278" r:id="rId18"/>
    <p:sldId id="314" r:id="rId19"/>
    <p:sldId id="313" r:id="rId20"/>
    <p:sldId id="286" r:id="rId21"/>
    <p:sldId id="315" r:id="rId22"/>
    <p:sldId id="287" r:id="rId23"/>
    <p:sldId id="320" r:id="rId24"/>
    <p:sldId id="311" r:id="rId25"/>
    <p:sldId id="317" r:id="rId26"/>
    <p:sldId id="294" r:id="rId27"/>
    <p:sldId id="316" r:id="rId28"/>
    <p:sldId id="296" r:id="rId29"/>
    <p:sldId id="297" r:id="rId30"/>
    <p:sldId id="302" r:id="rId31"/>
    <p:sldId id="308" r:id="rId32"/>
    <p:sldId id="309" r:id="rId33"/>
    <p:sldId id="26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rie Kelling" initials="LK" lastIdx="1" clrIdx="0">
    <p:extLst>
      <p:ext uri="{19B8F6BF-5375-455C-9EA6-DF929625EA0E}">
        <p15:presenceInfo xmlns:p15="http://schemas.microsoft.com/office/powerpoint/2012/main" userId="S-1-5-21-2608872058-1432505909-2668327341-256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421" autoAdjust="0"/>
  </p:normalViewPr>
  <p:slideViewPr>
    <p:cSldViewPr snapToGrid="0">
      <p:cViewPr varScale="1">
        <p:scale>
          <a:sx n="64" d="100"/>
          <a:sy n="64" d="100"/>
        </p:scale>
        <p:origin x="60" y="5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2/14/2022</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378912"/>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686566"/>
            <a:ext cx="5486400" cy="4743450"/>
          </a:xfrm>
          <a:prstGeom prst="rect">
            <a:avLst/>
          </a:prstGeom>
        </p:spPr>
        <p:txBody>
          <a:bodyPr vert="horz" lIns="91440" tIns="45720" rIns="91440" bIns="45720" rtlCol="0"/>
          <a:lstStyle/>
          <a:p>
            <a:pPr lvl="0"/>
            <a:r>
              <a:rPr lang="en-US"/>
              <a:t>Click to edit Master text styles</a:t>
            </a:r>
          </a:p>
          <a:p>
            <a:pPr lvl="1"/>
            <a:r>
              <a:rPr lang="en-US"/>
              <a:t>Second level</a:t>
            </a:r>
          </a:p>
          <a:p>
            <a:pPr lvl="2"/>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Aft>
        <a:spcPts val="600"/>
      </a:spcAft>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spcAft>
        <a:spcPts val="600"/>
      </a:spcAft>
      <a:defRPr sz="14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spcAft>
        <a:spcPts val="600"/>
      </a:spcAft>
      <a:defRPr sz="14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spcAft>
        <a:spcPts val="600"/>
      </a:spcAft>
      <a:defRPr sz="1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e.ca.gov/fg/fo/r28/dlig21rfa.as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e.ca.gov/fg/fo/r28/dlig21rfa.asp"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DLIG@cde.ca.gov"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mailto:DLIG@cde.ca.gov"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mailto:plucas@cde.ca.gov"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pPr marL="285750" indent="-285750" defTabSz="916406">
              <a:lnSpc>
                <a:spcPct val="100000"/>
              </a:lnSpc>
              <a:spcBef>
                <a:spcPts val="0"/>
              </a:spcBef>
              <a:buFont typeface="Arial" panose="020B0604020202020204" pitchFamily="34" charset="0"/>
              <a:buChar char="•"/>
              <a:defRPr/>
            </a:pPr>
            <a:r>
              <a:rPr lang="en-US" sz="1400" kern="1200" dirty="0">
                <a:solidFill>
                  <a:schemeClr val="tx1"/>
                </a:solidFill>
                <a:effectLst/>
                <a:latin typeface="Arial" panose="020B0604020202020204" pitchFamily="34" charset="0"/>
                <a:ea typeface="+mn-ea"/>
                <a:cs typeface="Arial" panose="020B0604020202020204" pitchFamily="34" charset="0"/>
              </a:rPr>
              <a:t>Good afternoon everyone. </a:t>
            </a:r>
            <a:endParaRPr lang="en-US" dirty="0"/>
          </a:p>
          <a:p>
            <a:pPr marL="285750" indent="-285750" defTabSz="916406">
              <a:lnSpc>
                <a:spcPct val="100000"/>
              </a:lnSpc>
              <a:spcBef>
                <a:spcPts val="0"/>
              </a:spcBef>
              <a:buFont typeface="Arial" panose="020B0604020202020204" pitchFamily="34" charset="0"/>
              <a:buChar char="•"/>
              <a:defRPr/>
            </a:pPr>
            <a:r>
              <a:rPr lang="en-US" sz="1400" kern="1200" dirty="0">
                <a:solidFill>
                  <a:schemeClr val="tx1"/>
                </a:solidFill>
                <a:effectLst/>
                <a:latin typeface="Arial" panose="020B0604020202020204" pitchFamily="34" charset="0"/>
                <a:ea typeface="+mn-ea"/>
                <a:cs typeface="Arial" panose="020B0604020202020204" pitchFamily="34" charset="0"/>
              </a:rPr>
              <a:t>Please take a moment to introduce yourself in the chat. </a:t>
            </a:r>
            <a:r>
              <a:rPr lang="en-US" dirty="0"/>
              <a:t>W</a:t>
            </a:r>
            <a:r>
              <a:rPr lang="en-US" sz="1400" kern="1200" dirty="0">
                <a:solidFill>
                  <a:schemeClr val="tx1"/>
                </a:solidFill>
                <a:effectLst/>
                <a:latin typeface="Arial" panose="020B0604020202020204" pitchFamily="34" charset="0"/>
                <a:ea typeface="+mn-ea"/>
                <a:cs typeface="Arial" panose="020B0604020202020204" pitchFamily="34" charset="0"/>
              </a:rPr>
              <a:t>hat is your name, role, and location/affiliation?</a:t>
            </a:r>
          </a:p>
          <a:p>
            <a:pPr marL="0" indent="0" defTabSz="916406">
              <a:lnSpc>
                <a:spcPct val="100000"/>
              </a:lnSpc>
              <a:spcBef>
                <a:spcPts val="0"/>
              </a:spcBef>
              <a:buFont typeface="Arial" panose="020B0604020202020204" pitchFamily="34" charset="0"/>
              <a:buNone/>
              <a:defRPr/>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285750" indent="-285750" defTabSz="916406">
              <a:lnSpc>
                <a:spcPct val="100000"/>
              </a:lnSpc>
              <a:spcBef>
                <a:spcPts val="0"/>
              </a:spcBef>
              <a:buFont typeface="Arial" panose="020B0604020202020204" pitchFamily="34" charset="0"/>
              <a:buChar char="•"/>
              <a:defRPr/>
            </a:pPr>
            <a:r>
              <a:rPr lang="en-US" baseline="0" dirty="0">
                <a:latin typeface="Arial" panose="020B0604020202020204" pitchFamily="34" charset="0"/>
                <a:cs typeface="Arial" panose="020B0604020202020204" pitchFamily="34" charset="0"/>
              </a:rPr>
              <a:t>Thank you for joining us for this technical assistance webinar regarding the </a:t>
            </a:r>
            <a:r>
              <a:rPr lang="en-US" dirty="0">
                <a:latin typeface="Arial" panose="020B0604020202020204" pitchFamily="34" charset="0"/>
                <a:cs typeface="Arial" panose="020B0604020202020204" pitchFamily="34" charset="0"/>
              </a:rPr>
              <a:t>Dual Language Immersion </a:t>
            </a:r>
            <a:r>
              <a:rPr lang="en-US" baseline="0" dirty="0">
                <a:latin typeface="Arial" panose="020B0604020202020204" pitchFamily="34" charset="0"/>
                <a:cs typeface="Arial" panose="020B0604020202020204" pitchFamily="34" charset="0"/>
              </a:rPr>
              <a:t>Grant</a:t>
            </a:r>
            <a:r>
              <a:rPr lang="en-US" strike="sngStrike" baseline="0" dirty="0">
                <a:solidFill>
                  <a:srgbClr val="FF0000"/>
                </a:solidFill>
                <a:latin typeface="Arial" panose="020B0604020202020204" pitchFamily="34" charset="0"/>
                <a:cs typeface="Arial" panose="020B0604020202020204" pitchFamily="34" charset="0"/>
              </a:rPr>
              <a:t> </a:t>
            </a:r>
            <a:r>
              <a:rPr lang="en-US" baseline="0" dirty="0">
                <a:latin typeface="Arial" panose="020B0604020202020204" pitchFamily="34" charset="0"/>
                <a:cs typeface="Arial" panose="020B0604020202020204" pitchFamily="34" charset="0"/>
              </a:rPr>
              <a:t>Request for Applications Technical Assistance Webinar.</a:t>
            </a:r>
            <a:endParaRPr lang="en-US" dirty="0">
              <a:latin typeface="Arial" panose="020B0604020202020204" pitchFamily="34" charset="0"/>
              <a:cs typeface="Arial" panose="020B0604020202020204" pitchFamily="34" charset="0"/>
            </a:endParaRPr>
          </a:p>
          <a:p>
            <a:pPr marL="285750" indent="-285750" defTabSz="916406">
              <a:lnSpc>
                <a:spcPct val="100000"/>
              </a:lnSpc>
              <a:spcBef>
                <a:spcPts val="0"/>
              </a:spcBef>
              <a:buFont typeface="Arial" panose="020B0604020202020204" pitchFamily="34" charset="0"/>
              <a:buChar char="•"/>
              <a:defRPr/>
            </a:pPr>
            <a:r>
              <a:rPr lang="en-US" baseline="0" dirty="0"/>
              <a:t>From this point forward the Dual Language Immersion Grant will be referred to as the DLIG or just Grant.</a:t>
            </a:r>
          </a:p>
          <a:p>
            <a:pPr marL="285750" indent="-285750" defTabSz="916406">
              <a:lnSpc>
                <a:spcPct val="100000"/>
              </a:lnSpc>
              <a:spcBef>
                <a:spcPts val="0"/>
              </a:spcBef>
              <a:buFont typeface="Arial" panose="020B0604020202020204" pitchFamily="34" charset="0"/>
              <a:buChar char="•"/>
              <a:defRPr/>
            </a:pPr>
            <a:r>
              <a:rPr lang="en-US" dirty="0"/>
              <a:t>The Request for Applications will be referred to as the RFA.</a:t>
            </a:r>
            <a:endParaRPr lang="en-US" baseline="0" dirty="0"/>
          </a:p>
          <a:p>
            <a:pPr marL="285750" indent="-285750" defTabSz="916406">
              <a:lnSpc>
                <a:spcPct val="100000"/>
              </a:lnSpc>
              <a:spcBef>
                <a:spcPts val="0"/>
              </a:spcBef>
              <a:buFont typeface="Arial" panose="020B0604020202020204" pitchFamily="34" charset="0"/>
              <a:buChar char="•"/>
              <a:defRPr/>
            </a:pPr>
            <a:r>
              <a:rPr lang="en-US" baseline="0" dirty="0">
                <a:latin typeface="Arial" panose="020B0604020202020204" pitchFamily="34" charset="0"/>
                <a:cs typeface="Arial" panose="020B0604020202020204" pitchFamily="34" charset="0"/>
              </a:rPr>
              <a:t>My name is Lorrie Kelling and I am an Education Programs Consultant in the Language Policy and Leadership Office in the Multilingual Support Division. </a:t>
            </a:r>
          </a:p>
          <a:p>
            <a:pPr marL="285750" indent="-285750" defTabSz="916406">
              <a:lnSpc>
                <a:spcPct val="100000"/>
              </a:lnSpc>
              <a:spcBef>
                <a:spcPts val="0"/>
              </a:spcBef>
              <a:buFont typeface="Arial" panose="020B0604020202020204" pitchFamily="34" charset="0"/>
              <a:buChar char="•"/>
              <a:defRPr/>
            </a:pPr>
            <a:r>
              <a:rPr lang="en-US" baseline="0" dirty="0">
                <a:latin typeface="Arial" panose="020B0604020202020204" pitchFamily="34" charset="0"/>
                <a:cs typeface="Arial" panose="020B0604020202020204" pitchFamily="34" charset="0"/>
              </a:rPr>
              <a:t>Please note that this webinar is being recorded.</a:t>
            </a:r>
          </a:p>
          <a:p>
            <a:pPr marL="0" indent="0" defTabSz="916406">
              <a:buFont typeface="Arial" panose="020B0604020202020204" pitchFamily="34" charset="0"/>
              <a:buNone/>
              <a:defRPr/>
            </a:pPr>
            <a:endParaRPr lang="en-US" baseline="0" dirty="0">
              <a:latin typeface="Arial" panose="020B0604020202020204" pitchFamily="34" charset="0"/>
              <a:cs typeface="Arial" panose="020B0604020202020204" pitchFamily="34" charset="0"/>
            </a:endParaRPr>
          </a:p>
          <a:p>
            <a:r>
              <a:rPr lang="en-US" b="1" dirty="0">
                <a:latin typeface="Arial"/>
                <a:cs typeface="Arial"/>
              </a:rPr>
              <a:t>[Next slide]</a:t>
            </a:r>
            <a:endParaRPr lang="en-US" b="1" dirty="0"/>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2141642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a:xfrm>
            <a:off x="685799" y="3686566"/>
            <a:ext cx="5910209" cy="4743450"/>
          </a:xfrm>
        </p:spPr>
        <p:txBody>
          <a:bodyPr/>
          <a:lstStyle/>
          <a:p>
            <a:pPr marL="285750" indent="-285750">
              <a:buFont typeface="Arial" panose="020B0604020202020204" pitchFamily="34" charset="0"/>
              <a:buChar char="•"/>
            </a:pPr>
            <a:r>
              <a:rPr lang="en-US" dirty="0"/>
              <a:t>Entities that intend to apply for the DLIG Program </a:t>
            </a:r>
            <a:r>
              <a:rPr lang="en-US" b="1" dirty="0"/>
              <a:t>must submit an Intent to Apply electronic form. </a:t>
            </a:r>
          </a:p>
          <a:p>
            <a:pPr marL="285750" indent="-285750">
              <a:buFont typeface="Arial" panose="020B0604020202020204" pitchFamily="34" charset="0"/>
              <a:buChar char="•"/>
            </a:pPr>
            <a:r>
              <a:rPr lang="en-US" dirty="0"/>
              <a:t>Without exception, the CDE must receive the Intent to Apply </a:t>
            </a:r>
            <a:r>
              <a:rPr lang="en-US" b="1" dirty="0"/>
              <a:t>no later than 4 p.m. Pacific Standard Time on February 25, 2022</a:t>
            </a:r>
            <a:r>
              <a:rPr lang="en-US" dirty="0"/>
              <a:t>.  </a:t>
            </a:r>
          </a:p>
          <a:p>
            <a:pPr marL="285750" indent="-285750" defTabSz="916406">
              <a:buFont typeface="Arial" panose="020B0604020202020204" pitchFamily="34" charset="0"/>
              <a:buChar char="•"/>
              <a:defRPr/>
            </a:pPr>
            <a:r>
              <a:rPr lang="en-US" dirty="0"/>
              <a:t>An application will not be considered if the applicant did not submit an Intent to Apply form or if the CDE did not receive it by the deadline.  </a:t>
            </a:r>
          </a:p>
          <a:p>
            <a:pPr marL="285750" indent="-285750" defTabSz="916406">
              <a:buFont typeface="Arial" panose="020B0604020202020204" pitchFamily="34" charset="0"/>
              <a:buChar char="•"/>
              <a:defRPr/>
            </a:pPr>
            <a:r>
              <a:rPr lang="en-US" dirty="0"/>
              <a:t>Entities must submit an application via electronic submission.</a:t>
            </a:r>
          </a:p>
          <a:p>
            <a:pPr marL="285750" indent="-285750" defTabSz="916406">
              <a:buFont typeface="Arial" panose="020B0604020202020204" pitchFamily="34" charset="0"/>
              <a:buChar char="•"/>
              <a:defRPr/>
            </a:pPr>
            <a:r>
              <a:rPr lang="en-US" dirty="0"/>
              <a:t>Without exception, the CDE must receive the Application </a:t>
            </a:r>
            <a:r>
              <a:rPr lang="en-US" b="1" dirty="0"/>
              <a:t>no later than 4 p.m. Pacific Standard Time on March 18, 2022.</a:t>
            </a:r>
          </a:p>
          <a:p>
            <a:pPr marL="285750" indent="-285750" defTabSz="916406">
              <a:buFont typeface="Arial" panose="020B0604020202020204" pitchFamily="34" charset="0"/>
              <a:buChar char="•"/>
              <a:defRPr/>
            </a:pPr>
            <a:r>
              <a:rPr lang="en-US" dirty="0"/>
              <a:t>The links for each form are on the DLIG RFA web page. The link to the web page is again provided in the chat. </a:t>
            </a:r>
          </a:p>
          <a:p>
            <a:r>
              <a:rPr lang="en-US" b="1" dirty="0"/>
              <a:t>[Next slide]</a:t>
            </a:r>
            <a:endParaRPr lang="en-US" dirty="0"/>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686471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The following</a:t>
            </a:r>
            <a:r>
              <a:rPr lang="en-US" baseline="0">
                <a:latin typeface="Arial" panose="020B0604020202020204" pitchFamily="34" charset="0"/>
                <a:cs typeface="Arial" panose="020B0604020202020204" pitchFamily="34" charset="0"/>
              </a:rPr>
              <a:t> slides address the specific requirements of the DLIG application.</a:t>
            </a:r>
          </a:p>
          <a:p>
            <a:r>
              <a:rPr lang="en-US" b="1"/>
              <a:t>[Next slide]</a:t>
            </a:r>
            <a:endParaRPr lang="en-US"/>
          </a:p>
        </p:txBody>
      </p:sp>
      <p:sp>
        <p:nvSpPr>
          <p:cNvPr id="4" name="Slide Number Placeholder 3"/>
          <p:cNvSpPr>
            <a:spLocks noGrp="1"/>
          </p:cNvSpPr>
          <p:nvPr>
            <p:ph type="sldNum" sz="quarter" idx="10"/>
          </p:nvPr>
        </p:nvSpPr>
        <p:spPr/>
        <p:txBody>
          <a:bodyPr/>
          <a:lstStyle/>
          <a:p>
            <a:fld id="{947B8990-41DF-454F-A325-72A5D5917BE1}" type="slidenum">
              <a:rPr lang="en-US" smtClean="0"/>
              <a:t>11</a:t>
            </a:fld>
            <a:endParaRPr lang="en-US"/>
          </a:p>
        </p:txBody>
      </p:sp>
    </p:spTree>
    <p:extLst>
      <p:ext uri="{BB962C8B-B14F-4D97-AF65-F5344CB8AC3E}">
        <p14:creationId xmlns:p14="http://schemas.microsoft.com/office/powerpoint/2010/main" val="4149879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pPr marL="171826" marR="0" lvl="0" indent="-17182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latin typeface="Arial" panose="020B0604020202020204" pitchFamily="34" charset="0"/>
                <a:cs typeface="Arial" panose="020B0604020202020204" pitchFamily="34" charset="0"/>
              </a:rPr>
              <a:t>The RFA is the guide to completing the DLIG application correctly. It contains important information regarding the requirements of the DLIG and how to complete and submit the application.</a:t>
            </a:r>
          </a:p>
          <a:p>
            <a:pPr marL="171826" indent="-171826">
              <a:lnSpc>
                <a:spcPct val="100000"/>
              </a:lnSpc>
              <a:spcBef>
                <a:spcPts val="0"/>
              </a:spcBef>
              <a:buFont typeface="Arial" panose="020B0604020202020204" pitchFamily="34" charset="0"/>
              <a:buChar char="•"/>
            </a:pPr>
            <a:r>
              <a:rPr lang="en-US">
                <a:latin typeface="Arial" panose="020B0604020202020204" pitchFamily="34" charset="0"/>
                <a:cs typeface="Arial" panose="020B0604020202020204" pitchFamily="34" charset="0"/>
              </a:rPr>
              <a:t>It is very important to read and study the entire RFA before completing the application. </a:t>
            </a:r>
            <a:r>
              <a:rPr lang="en-US"/>
              <a:t>Section six provides applicants with background information and guidance.</a:t>
            </a:r>
            <a:endParaRPr lang="en-US">
              <a:latin typeface="Arial" panose="020B0604020202020204" pitchFamily="34" charset="0"/>
              <a:cs typeface="Arial" panose="020B0604020202020204" pitchFamily="34" charset="0"/>
            </a:endParaRPr>
          </a:p>
          <a:p>
            <a:pPr marL="171826" indent="-171826">
              <a:lnSpc>
                <a:spcPct val="100000"/>
              </a:lnSpc>
              <a:spcBef>
                <a:spcPts val="0"/>
              </a:spcBef>
              <a:buFont typeface="Arial" panose="020B0604020202020204" pitchFamily="34" charset="0"/>
              <a:buChar char="•"/>
            </a:pPr>
            <a:r>
              <a:rPr lang="en-US">
                <a:latin typeface="Arial" panose="020B0604020202020204" pitchFamily="34" charset="0"/>
                <a:cs typeface="Arial" panose="020B0604020202020204" pitchFamily="34" charset="0"/>
              </a:rPr>
              <a:t>Section seven of the RFA provides instructions for completing the online application. Be sure to respond to all of the prompts for each subsection of the </a:t>
            </a:r>
            <a:r>
              <a:rPr lang="en-US"/>
              <a:t>narrative description</a:t>
            </a:r>
            <a:r>
              <a:rPr lang="en-US">
                <a:latin typeface="Arial" panose="020B0604020202020204" pitchFamily="34" charset="0"/>
                <a:cs typeface="Arial" panose="020B0604020202020204" pitchFamily="34" charset="0"/>
              </a:rPr>
              <a:t>. </a:t>
            </a:r>
          </a:p>
          <a:p>
            <a:pPr marL="171826" indent="-171826">
              <a:lnSpc>
                <a:spcPct val="100000"/>
              </a:lnSpc>
              <a:spcBef>
                <a:spcPts val="0"/>
              </a:spcBef>
              <a:buFont typeface="Arial" panose="020B0604020202020204" pitchFamily="34" charset="0"/>
              <a:buChar char="•"/>
            </a:pPr>
            <a:r>
              <a:rPr lang="en-US">
                <a:latin typeface="Arial" panose="020B0604020202020204" pitchFamily="34" charset="0"/>
                <a:cs typeface="Arial" panose="020B0604020202020204" pitchFamily="34" charset="0"/>
              </a:rPr>
              <a:t>The Evaluation Rubric in Appendix A provides information on how the responses in the narrative and budget subsections will be evaluated.</a:t>
            </a:r>
          </a:p>
          <a:p>
            <a:pPr marL="171450" indent="-171450">
              <a:buFont typeface="Arial" panose="020B0604020202020204" pitchFamily="34" charset="0"/>
              <a:buChar char="•"/>
            </a:pPr>
            <a:r>
              <a:rPr lang="en-US" b="1"/>
              <a:t>[Next slide]</a:t>
            </a: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2121532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61000" cy="3071812"/>
          </a:xfrm>
        </p:spPr>
      </p:sp>
      <p:sp>
        <p:nvSpPr>
          <p:cNvPr id="3" name="Notes Placeholder 2"/>
          <p:cNvSpPr>
            <a:spLocks noGrp="1"/>
          </p:cNvSpPr>
          <p:nvPr>
            <p:ph type="body" idx="1"/>
          </p:nvPr>
        </p:nvSpPr>
        <p:spPr>
          <a:xfrm>
            <a:off x="685800" y="3901960"/>
            <a:ext cx="5608320" cy="4355920"/>
          </a:xfrm>
        </p:spPr>
        <p:txBody>
          <a:bodyPr/>
          <a:lstStyle/>
          <a:p>
            <a:pPr marL="171826" indent="-171826">
              <a:buFont typeface="Arial" panose="020B0604020202020204" pitchFamily="34" charset="0"/>
              <a:buChar char="•"/>
            </a:pPr>
            <a:r>
              <a:rPr lang="en-US" dirty="0"/>
              <a:t>Go to the DLIG RFA web page and locate the link to the online application. The DLIG RFA web page is again in the chat.</a:t>
            </a:r>
            <a:endParaRPr lang="en-US" dirty="0">
              <a:latin typeface="Arial" panose="020B0604020202020204" pitchFamily="34" charset="0"/>
              <a:cs typeface="Arial" panose="020B0604020202020204" pitchFamily="34" charset="0"/>
            </a:endParaRPr>
          </a:p>
          <a:p>
            <a:pPr marL="171826" indent="-171826">
              <a:buFont typeface="Arial" panose="020B0604020202020204" pitchFamily="34" charset="0"/>
              <a:buChar char="•"/>
            </a:pPr>
            <a:r>
              <a:rPr lang="en-US" dirty="0">
                <a:latin typeface="Arial" panose="020B0604020202020204" pitchFamily="34" charset="0"/>
                <a:cs typeface="Arial" panose="020B0604020202020204" pitchFamily="34" charset="0"/>
              </a:rPr>
              <a:t>Complete the application electronically. </a:t>
            </a:r>
          </a:p>
          <a:p>
            <a:pPr marL="171826" indent="-171826">
              <a:buFont typeface="Arial" panose="020B0604020202020204" pitchFamily="34" charset="0"/>
              <a:buChar char="•"/>
            </a:pPr>
            <a:r>
              <a:rPr lang="en-US" dirty="0"/>
              <a:t>Submit the application so it is received at the CDE by the deadline. </a:t>
            </a:r>
            <a:endParaRPr lang="en-US" dirty="0">
              <a:latin typeface="Arial" panose="020B0604020202020204" pitchFamily="34" charset="0"/>
              <a:cs typeface="Arial" panose="020B0604020202020204" pitchFamily="34" charset="0"/>
            </a:endParaRPr>
          </a:p>
          <a:p>
            <a:pPr marL="171826" indent="-171826" defTabSz="916406">
              <a:buFont typeface="Arial" panose="020B0604020202020204" pitchFamily="34" charset="0"/>
              <a:buChar char="•"/>
              <a:defRPr/>
            </a:pPr>
            <a:r>
              <a:rPr lang="en-US" dirty="0">
                <a:latin typeface="Arial" panose="020B0604020202020204" pitchFamily="34" charset="0"/>
                <a:cs typeface="Arial" panose="020B0604020202020204" pitchFamily="34" charset="0"/>
              </a:rPr>
              <a:t>A complete application</a:t>
            </a:r>
            <a:r>
              <a:rPr lang="en-US" dirty="0"/>
              <a:t> </a:t>
            </a:r>
            <a:r>
              <a:rPr lang="en-US" dirty="0">
                <a:latin typeface="Arial" panose="020B0604020202020204" pitchFamily="34" charset="0"/>
                <a:cs typeface="Arial" panose="020B0604020202020204" pitchFamily="34" charset="0"/>
              </a:rPr>
              <a:t>consists of three components: (A) the Applicant’s Information, (B) the Applicant’s Narrative, and (C) the Budget Information. </a:t>
            </a:r>
          </a:p>
          <a:p>
            <a:pPr marL="171826" indent="-171826" defTabSz="916406">
              <a:buFont typeface="Arial" panose="020B0604020202020204" pitchFamily="34" charset="0"/>
              <a:buChar char="•"/>
              <a:defRPr/>
            </a:pPr>
            <a:r>
              <a:rPr lang="en-US" dirty="0"/>
              <a:t>A</a:t>
            </a:r>
            <a:r>
              <a:rPr lang="en-US" dirty="0">
                <a:latin typeface="Arial" panose="020B0604020202020204" pitchFamily="34" charset="0"/>
                <a:cs typeface="Arial" panose="020B0604020202020204" pitchFamily="34" charset="0"/>
              </a:rPr>
              <a:t>ttach supporting evidence, such as the budget, curriculum vitae, and other required documents in a single zip file. </a:t>
            </a:r>
            <a:endParaRPr lang="en-US" dirty="0"/>
          </a:p>
          <a:p>
            <a:pPr marL="171826" indent="-171826" defTabSz="916406">
              <a:buFont typeface="Arial" panose="020B0604020202020204" pitchFamily="34" charset="0"/>
              <a:buChar char="•"/>
              <a:defRPr/>
            </a:pPr>
            <a:r>
              <a:rPr lang="en-US" dirty="0">
                <a:latin typeface="Arial" panose="020B0604020202020204" pitchFamily="34" charset="0"/>
                <a:cs typeface="Arial" panose="020B0604020202020204" pitchFamily="34" charset="0"/>
              </a:rPr>
              <a:t>The zip file is considered to be a part of the application and must contain all required documents. </a:t>
            </a:r>
          </a:p>
          <a:p>
            <a:pPr marL="171826" indent="-171826" defTabSz="916406">
              <a:buFont typeface="Arial" panose="020B0604020202020204" pitchFamily="34" charset="0"/>
              <a:buChar char="•"/>
              <a:defRPr/>
            </a:pPr>
            <a:r>
              <a:rPr lang="en-US" dirty="0">
                <a:latin typeface="Arial" panose="020B0604020202020204" pitchFamily="34" charset="0"/>
                <a:cs typeface="Arial" panose="020B0604020202020204" pitchFamily="34" charset="0"/>
              </a:rPr>
              <a:t>The zip file may not </a:t>
            </a:r>
            <a:r>
              <a:rPr lang="en-US" dirty="0"/>
              <a:t>exceed</a:t>
            </a:r>
            <a:r>
              <a:rPr lang="en-US" dirty="0">
                <a:latin typeface="Arial" panose="020B0604020202020204" pitchFamily="34" charset="0"/>
                <a:cs typeface="Arial" panose="020B0604020202020204" pitchFamily="34" charset="0"/>
              </a:rPr>
              <a:t> 20 megabytes. </a:t>
            </a:r>
          </a:p>
          <a:p>
            <a:pPr defTabSz="916406">
              <a:defRPr/>
            </a:pPr>
            <a:r>
              <a:rPr lang="en-US" b="1" dirty="0"/>
              <a:t>[Next slide]</a:t>
            </a:r>
            <a:endParaRPr lang="en-US" dirty="0"/>
          </a:p>
          <a:p>
            <a:pPr marL="171826" indent="-171826" defTabSz="916406">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947B8990-41DF-454F-A325-72A5D5917BE1}" type="slidenum">
              <a:rPr lang="en-US" smtClean="0"/>
              <a:t>13</a:t>
            </a:fld>
            <a:endParaRPr lang="en-US"/>
          </a:p>
        </p:txBody>
      </p:sp>
    </p:spTree>
    <p:extLst>
      <p:ext uri="{BB962C8B-B14F-4D97-AF65-F5344CB8AC3E}">
        <p14:creationId xmlns:p14="http://schemas.microsoft.com/office/powerpoint/2010/main" val="2047227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pPr marL="171826" indent="-171826" defTabSz="916406">
              <a:buFont typeface="Arial" panose="020B0604020202020204" pitchFamily="34" charset="0"/>
              <a:buChar char="•"/>
              <a:defRPr/>
            </a:pPr>
            <a:r>
              <a:rPr lang="en-US"/>
              <a:t>RFA sections 7C and 7E provide instructions regarding the uploading of the single zip file. </a:t>
            </a:r>
          </a:p>
          <a:p>
            <a:pPr marL="171826" indent="-171826" defTabSz="916406">
              <a:buFont typeface="Arial" panose="020B0604020202020204" pitchFamily="34" charset="0"/>
              <a:buChar char="•"/>
              <a:defRPr/>
            </a:pPr>
            <a:r>
              <a:rPr lang="en-US"/>
              <a:t>Provide the appropriate digital signature before submitting the application.</a:t>
            </a:r>
          </a:p>
          <a:p>
            <a:pPr marL="171450" indent="-171450" defTabSz="916406">
              <a:buFont typeface="Arial" panose="020B0604020202020204" pitchFamily="34" charset="0"/>
              <a:buChar char="•"/>
              <a:defRPr/>
            </a:pPr>
            <a:r>
              <a:rPr lang="en-US">
                <a:latin typeface="Arial"/>
                <a:cs typeface="Arial"/>
              </a:rPr>
              <a:t>Submit the application. The CDE must receive the application no later than 4 p.m. Pacific Standard Time on March 18, 2022.</a:t>
            </a:r>
          </a:p>
          <a:p>
            <a:pPr defTabSz="916406">
              <a:defRPr/>
            </a:pPr>
            <a:r>
              <a:rPr lang="en-US" b="1"/>
              <a:t>[Next slide]</a:t>
            </a: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2612621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pPr marL="285750" indent="-285750" defTabSz="916406">
              <a:buFont typeface="Arial" panose="020B0604020202020204" pitchFamily="34" charset="0"/>
              <a:buChar char="•"/>
              <a:defRPr/>
            </a:pPr>
            <a:r>
              <a:rPr lang="en-US">
                <a:latin typeface="Arial" panose="020B0604020202020204" pitchFamily="34" charset="0"/>
                <a:cs typeface="Arial" panose="020B0604020202020204" pitchFamily="34" charset="0"/>
              </a:rPr>
              <a:t>If the applicant does not intend to complete the application in one session, they must select the </a:t>
            </a:r>
            <a:r>
              <a:rPr lang="en-US" b="1">
                <a:latin typeface="Arial" panose="020B0604020202020204" pitchFamily="34" charset="0"/>
                <a:cs typeface="Arial" panose="020B0604020202020204" pitchFamily="34" charset="0"/>
              </a:rPr>
              <a:t>Save Responses </a:t>
            </a:r>
            <a:r>
              <a:rPr lang="en-US">
                <a:latin typeface="Arial" panose="020B0604020202020204" pitchFamily="34" charset="0"/>
                <a:cs typeface="Arial" panose="020B0604020202020204" pitchFamily="34" charset="0"/>
              </a:rPr>
              <a:t>button on the first page of the online application. </a:t>
            </a:r>
          </a:p>
          <a:p>
            <a:pPr marL="285750" indent="-285750" defTabSz="916406">
              <a:buFont typeface="Arial" panose="020B0604020202020204" pitchFamily="34" charset="0"/>
              <a:buChar char="•"/>
              <a:defRPr/>
            </a:pPr>
            <a:r>
              <a:rPr lang="en-US">
                <a:latin typeface="Arial" panose="020B0604020202020204" pitchFamily="34" charset="0"/>
                <a:cs typeface="Arial" panose="020B0604020202020204" pitchFamily="34" charset="0"/>
              </a:rPr>
              <a:t>Once the </a:t>
            </a:r>
            <a:r>
              <a:rPr lang="en-US" b="1">
                <a:latin typeface="Arial" panose="020B0604020202020204" pitchFamily="34" charset="0"/>
                <a:cs typeface="Arial" panose="020B0604020202020204" pitchFamily="34" charset="0"/>
              </a:rPr>
              <a:t>Save Reponses</a:t>
            </a:r>
            <a:r>
              <a:rPr lang="en-US">
                <a:latin typeface="Arial" panose="020B0604020202020204" pitchFamily="34" charset="0"/>
                <a:cs typeface="Arial" panose="020B0604020202020204" pitchFamily="34" charset="0"/>
              </a:rPr>
              <a:t> button is selected, a page will appear that asks for an email address. </a:t>
            </a:r>
            <a:r>
              <a:rPr lang="en-US" b="1">
                <a:latin typeface="Arial" panose="020B0604020202020204" pitchFamily="34" charset="0"/>
                <a:cs typeface="Arial" panose="020B0604020202020204" pitchFamily="34" charset="0"/>
              </a:rPr>
              <a:t>Be sure to check that the email address is accurate. </a:t>
            </a:r>
          </a:p>
          <a:p>
            <a:pPr marL="285750" indent="-285750" defTabSz="916406">
              <a:buFont typeface="Arial" panose="020B0604020202020204" pitchFamily="34" charset="0"/>
              <a:buChar char="•"/>
              <a:defRPr/>
            </a:pPr>
            <a:r>
              <a:rPr lang="en-US"/>
              <a:t>Copy the Unique Resource Locator, known as the URL, that is provided when the page solicits the email address. This URL will allow the applicant to return to the application.</a:t>
            </a:r>
            <a:endParaRPr lang="en-US">
              <a:latin typeface="Arial" panose="020B0604020202020204" pitchFamily="34" charset="0"/>
              <a:cs typeface="Arial" panose="020B0604020202020204" pitchFamily="34" charset="0"/>
            </a:endParaRPr>
          </a:p>
          <a:p>
            <a:pPr marL="285750" indent="-285750" defTabSz="916406">
              <a:buFont typeface="Arial" panose="020B0604020202020204" pitchFamily="34" charset="0"/>
              <a:buChar char="•"/>
              <a:defRPr/>
            </a:pPr>
            <a:r>
              <a:rPr lang="en-US">
                <a:latin typeface="Arial" panose="020B0604020202020204" pitchFamily="34" charset="0"/>
                <a:cs typeface="Arial" panose="020B0604020202020204" pitchFamily="34" charset="0"/>
              </a:rPr>
              <a:t>The applicant will receive a confirmation email with that URL.  </a:t>
            </a:r>
          </a:p>
          <a:p>
            <a:pPr marL="285750" indent="-285750" defTabSz="916406">
              <a:buFont typeface="Arial" panose="020B0604020202020204" pitchFamily="34" charset="0"/>
              <a:buChar char="•"/>
              <a:defRPr/>
            </a:pPr>
            <a:r>
              <a:rPr lang="en-US">
                <a:latin typeface="Arial" panose="020B0604020202020204" pitchFamily="34" charset="0"/>
                <a:cs typeface="Arial" panose="020B0604020202020204" pitchFamily="34" charset="0"/>
              </a:rPr>
              <a:t>Although a confirmation email will be sent to the address provided, it is recommended the applicant copy the URL </a:t>
            </a:r>
            <a:r>
              <a:rPr lang="en-US"/>
              <a:t>provided</a:t>
            </a:r>
            <a:r>
              <a:rPr lang="en-US">
                <a:latin typeface="Arial" panose="020B0604020202020204" pitchFamily="34" charset="0"/>
                <a:cs typeface="Arial" panose="020B0604020202020204" pitchFamily="34" charset="0"/>
              </a:rPr>
              <a:t> and save it. </a:t>
            </a:r>
          </a:p>
          <a:p>
            <a:pPr marL="285750" indent="-285750" defTabSz="916406">
              <a:buFont typeface="Arial" panose="020B0604020202020204" pitchFamily="34" charset="0"/>
              <a:buChar char="•"/>
              <a:defRPr/>
            </a:pPr>
            <a:r>
              <a:rPr lang="en-US">
                <a:latin typeface="Arial" panose="020B0604020202020204" pitchFamily="34" charset="0"/>
                <a:cs typeface="Arial" panose="020B0604020202020204" pitchFamily="34" charset="0"/>
              </a:rPr>
              <a:t>If the applicant does not receive a confirmation email, try checking the spam or junk folder. </a:t>
            </a:r>
          </a:p>
          <a:p>
            <a:pPr defTabSz="916406">
              <a:defRPr/>
            </a:pPr>
            <a:r>
              <a:rPr lang="en-US" b="1"/>
              <a:t>[Next slide]</a:t>
            </a:r>
            <a:endParaRPr lang="en-US"/>
          </a:p>
        </p:txBody>
      </p:sp>
      <p:sp>
        <p:nvSpPr>
          <p:cNvPr id="4" name="Slide Number Placeholder 3"/>
          <p:cNvSpPr>
            <a:spLocks noGrp="1"/>
          </p:cNvSpPr>
          <p:nvPr>
            <p:ph type="sldNum" sz="quarter" idx="10"/>
          </p:nvPr>
        </p:nvSpPr>
        <p:spPr/>
        <p:txBody>
          <a:bodyPr/>
          <a:lstStyle/>
          <a:p>
            <a:fld id="{947B8990-41DF-454F-A325-72A5D5917BE1}" type="slidenum">
              <a:rPr lang="en-US" smtClean="0"/>
              <a:t>15</a:t>
            </a:fld>
            <a:endParaRPr lang="en-US"/>
          </a:p>
        </p:txBody>
      </p:sp>
    </p:spTree>
    <p:extLst>
      <p:ext uri="{BB962C8B-B14F-4D97-AF65-F5344CB8AC3E}">
        <p14:creationId xmlns:p14="http://schemas.microsoft.com/office/powerpoint/2010/main" val="3172044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379413"/>
            <a:ext cx="5468937" cy="3076575"/>
          </a:xfrm>
        </p:spPr>
      </p:sp>
      <p:sp>
        <p:nvSpPr>
          <p:cNvPr id="3" name="Notes Placeholder 2"/>
          <p:cNvSpPr>
            <a:spLocks noGrp="1"/>
          </p:cNvSpPr>
          <p:nvPr>
            <p:ph type="body" idx="1"/>
          </p:nvPr>
        </p:nvSpPr>
        <p:spPr>
          <a:xfrm>
            <a:off x="685800" y="3620585"/>
            <a:ext cx="5486400" cy="5014375"/>
          </a:xfrm>
        </p:spPr>
        <p:txBody>
          <a:bodyPr/>
          <a:lstStyle/>
          <a:p>
            <a:pPr marL="285750" indent="-285750">
              <a:buFont typeface="Arial" panose="020B0604020202020204" pitchFamily="34" charset="0"/>
              <a:buChar char="•"/>
            </a:pPr>
            <a:r>
              <a:rPr lang="en-US"/>
              <a:t>Section A of the application requests the applicant’s information and participating student data.  </a:t>
            </a:r>
            <a:endParaRPr lang="en-US" sz="1400" kern="1200">
              <a:solidFill>
                <a:schemeClr val="tx1"/>
              </a:solidFill>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400" kern="1200">
                <a:solidFill>
                  <a:schemeClr val="tx1"/>
                </a:solidFill>
                <a:effectLst/>
                <a:latin typeface="Arial" panose="020B0604020202020204" pitchFamily="34" charset="0"/>
                <a:ea typeface="+mn-ea"/>
                <a:cs typeface="Arial" panose="020B0604020202020204" pitchFamily="34" charset="0"/>
              </a:rPr>
              <a:t>Provide the demographic data </a:t>
            </a:r>
            <a:r>
              <a:rPr lang="en-US"/>
              <a:t>regarding</a:t>
            </a:r>
            <a:r>
              <a:rPr lang="en-US" sz="1400" kern="1200">
                <a:solidFill>
                  <a:schemeClr val="tx1"/>
                </a:solidFill>
                <a:effectLst/>
                <a:latin typeface="Arial" panose="020B0604020202020204" pitchFamily="34" charset="0"/>
                <a:ea typeface="+mn-ea"/>
                <a:cs typeface="Arial" panose="020B0604020202020204" pitchFamily="34" charset="0"/>
              </a:rPr>
              <a:t> the potential participating students’ language profiles. Include the </a:t>
            </a:r>
            <a:r>
              <a:rPr lang="en-US" sz="1400" b="1" kern="1200">
                <a:solidFill>
                  <a:schemeClr val="tx1"/>
                </a:solidFill>
                <a:effectLst/>
                <a:latin typeface="Arial" panose="020B0604020202020204" pitchFamily="34" charset="0"/>
                <a:ea typeface="+mn-ea"/>
                <a:cs typeface="Arial" panose="020B0604020202020204" pitchFamily="34" charset="0"/>
              </a:rPr>
              <a:t>numbers</a:t>
            </a:r>
            <a:r>
              <a:rPr lang="en-US" sz="1400" kern="1200">
                <a:solidFill>
                  <a:schemeClr val="tx1"/>
                </a:solidFill>
                <a:effectLst/>
                <a:latin typeface="Arial" panose="020B0604020202020204" pitchFamily="34" charset="0"/>
                <a:ea typeface="+mn-ea"/>
                <a:cs typeface="Arial" panose="020B0604020202020204" pitchFamily="34" charset="0"/>
              </a:rPr>
              <a:t> of participating:</a:t>
            </a:r>
          </a:p>
          <a:p>
            <a:pPr marL="1028700" lvl="1">
              <a:buFont typeface="Arial" panose="020B0604020202020204" pitchFamily="34" charset="0"/>
              <a:buChar char="•"/>
            </a:pPr>
            <a:r>
              <a:rPr lang="en-US" kern="1200">
                <a:solidFill>
                  <a:schemeClr val="tx1"/>
                </a:solidFill>
                <a:effectLst/>
                <a:latin typeface="Arial" panose="020B0604020202020204" pitchFamily="34" charset="0"/>
                <a:ea typeface="+mn-ea"/>
                <a:cs typeface="Arial" panose="020B0604020202020204" pitchFamily="34" charset="0"/>
              </a:rPr>
              <a:t>English learner</a:t>
            </a:r>
            <a:r>
              <a:rPr lang="en-US"/>
              <a:t>s, also referred to as </a:t>
            </a:r>
            <a:r>
              <a:rPr lang="en-US" kern="1200">
                <a:solidFill>
                  <a:schemeClr val="tx1"/>
                </a:solidFill>
                <a:effectLst/>
                <a:latin typeface="Arial" panose="020B0604020202020204" pitchFamily="34" charset="0"/>
                <a:ea typeface="+mn-ea"/>
                <a:cs typeface="Arial" panose="020B0604020202020204" pitchFamily="34" charset="0"/>
              </a:rPr>
              <a:t> EL students </a:t>
            </a:r>
          </a:p>
          <a:p>
            <a:pPr marL="1028700" lvl="1">
              <a:buFont typeface="Arial" panose="020B0604020202020204" pitchFamily="34" charset="0"/>
              <a:buChar char="•"/>
            </a:pPr>
            <a:r>
              <a:rPr lang="en-US"/>
              <a:t>I</a:t>
            </a:r>
            <a:r>
              <a:rPr lang="en-US" kern="1200">
                <a:solidFill>
                  <a:schemeClr val="tx1"/>
                </a:solidFill>
                <a:effectLst/>
                <a:latin typeface="Arial" panose="020B0604020202020204" pitchFamily="34" charset="0"/>
                <a:ea typeface="+mn-ea"/>
                <a:cs typeface="Arial" panose="020B0604020202020204" pitchFamily="34" charset="0"/>
              </a:rPr>
              <a:t>nitially fluent English proficient, or IFEP students,</a:t>
            </a:r>
          </a:p>
          <a:p>
            <a:pPr marL="1028700" lvl="1">
              <a:buFont typeface="Arial" panose="020B0604020202020204" pitchFamily="34" charset="0"/>
              <a:buChar char="•"/>
            </a:pPr>
            <a:r>
              <a:rPr lang="en-US"/>
              <a:t>R</a:t>
            </a:r>
            <a:r>
              <a:rPr lang="en-US" kern="1200">
                <a:solidFill>
                  <a:schemeClr val="tx1"/>
                </a:solidFill>
                <a:effectLst/>
                <a:latin typeface="Arial" panose="020B0604020202020204" pitchFamily="34" charset="0"/>
                <a:ea typeface="+mn-ea"/>
                <a:cs typeface="Arial" panose="020B0604020202020204" pitchFamily="34" charset="0"/>
              </a:rPr>
              <a:t>eclassified to Fluent English Proficient, or RFEP students, and </a:t>
            </a:r>
          </a:p>
          <a:p>
            <a:pPr marL="1028700" lvl="1">
              <a:buFont typeface="Arial" panose="020B0604020202020204" pitchFamily="34" charset="0"/>
              <a:buChar char="•"/>
            </a:pPr>
            <a:r>
              <a:rPr lang="en-US" kern="1200">
                <a:solidFill>
                  <a:schemeClr val="tx1"/>
                </a:solidFill>
                <a:effectLst/>
                <a:latin typeface="Arial" panose="020B0604020202020204" pitchFamily="34" charset="0"/>
                <a:ea typeface="+mn-ea"/>
                <a:cs typeface="Arial" panose="020B0604020202020204" pitchFamily="34" charset="0"/>
              </a:rPr>
              <a:t>English only, or EO students for each participating grade level. </a:t>
            </a:r>
          </a:p>
          <a:p>
            <a:pPr marL="285750" indent="-285750">
              <a:buFont typeface="Arial" panose="020B0604020202020204" pitchFamily="34" charset="0"/>
              <a:buChar char="•"/>
            </a:pPr>
            <a:r>
              <a:rPr lang="en-US" sz="1400" kern="1200">
                <a:solidFill>
                  <a:schemeClr val="tx1"/>
                </a:solidFill>
                <a:effectLst/>
                <a:latin typeface="Arial" panose="020B0604020202020204" pitchFamily="34" charset="0"/>
                <a:ea typeface="+mn-ea"/>
                <a:cs typeface="Arial" panose="020B0604020202020204" pitchFamily="34" charset="0"/>
              </a:rPr>
              <a:t>Provide these student language profiles, along with current DLI program </a:t>
            </a:r>
            <a:r>
              <a:rPr lang="en-US" sz="1400" b="1" kern="1200">
                <a:solidFill>
                  <a:schemeClr val="tx1"/>
                </a:solidFill>
                <a:effectLst/>
                <a:latin typeface="Arial" panose="020B0604020202020204" pitchFamily="34" charset="0"/>
                <a:ea typeface="+mn-ea"/>
                <a:cs typeface="Arial" panose="020B0604020202020204" pitchFamily="34" charset="0"/>
              </a:rPr>
              <a:t>classroom</a:t>
            </a:r>
            <a:r>
              <a:rPr lang="en-US" sz="1400" kern="1200">
                <a:solidFill>
                  <a:schemeClr val="tx1"/>
                </a:solidFill>
                <a:effectLst/>
                <a:latin typeface="Arial" panose="020B0604020202020204" pitchFamily="34" charset="0"/>
                <a:ea typeface="+mn-ea"/>
                <a:cs typeface="Arial" panose="020B0604020202020204" pitchFamily="34" charset="0"/>
              </a:rPr>
              <a:t> </a:t>
            </a:r>
            <a:r>
              <a:rPr lang="en-US" sz="1400" b="1" kern="1200">
                <a:solidFill>
                  <a:schemeClr val="tx1"/>
                </a:solidFill>
                <a:effectLst/>
                <a:latin typeface="Arial" panose="020B0604020202020204" pitchFamily="34" charset="0"/>
                <a:ea typeface="+mn-ea"/>
                <a:cs typeface="Arial" panose="020B0604020202020204" pitchFamily="34" charset="0"/>
              </a:rPr>
              <a:t>ratios, </a:t>
            </a:r>
            <a:r>
              <a:rPr lang="en-US" sz="1400" kern="1200">
                <a:solidFill>
                  <a:schemeClr val="tx1"/>
                </a:solidFill>
                <a:effectLst/>
                <a:latin typeface="Arial" panose="020B0604020202020204" pitchFamily="34" charset="0"/>
                <a:ea typeface="+mn-ea"/>
                <a:cs typeface="Arial" panose="020B0604020202020204" pitchFamily="34" charset="0"/>
              </a:rPr>
              <a:t>if applicable. This data is to be provided </a:t>
            </a:r>
            <a:r>
              <a:rPr lang="en-US"/>
              <a:t>as percentages. (For example: 50% EL students and 50% EO/RFEP students in grades 3-5.)</a:t>
            </a:r>
          </a:p>
          <a:p>
            <a:pPr marL="285750" indent="-285750">
              <a:buFont typeface="Arial" panose="020B0604020202020204" pitchFamily="34" charset="0"/>
              <a:buChar char="•"/>
            </a:pPr>
            <a:r>
              <a:rPr lang="en-US" sz="1400" kern="1200">
                <a:solidFill>
                  <a:schemeClr val="tx1"/>
                </a:solidFill>
                <a:effectLst/>
                <a:latin typeface="Arial"/>
                <a:cs typeface="Arial"/>
              </a:rPr>
              <a:t>Applicants may attach additional documents that display the </a:t>
            </a:r>
            <a:r>
              <a:rPr lang="en-US">
                <a:latin typeface="Arial"/>
                <a:cs typeface="Arial"/>
              </a:rPr>
              <a:t>required</a:t>
            </a:r>
            <a:r>
              <a:rPr lang="en-US" sz="1400" kern="1200">
                <a:solidFill>
                  <a:schemeClr val="tx1"/>
                </a:solidFill>
                <a:effectLst/>
                <a:latin typeface="Arial"/>
                <a:cs typeface="Arial"/>
              </a:rPr>
              <a:t> data. </a:t>
            </a:r>
            <a:r>
              <a:rPr lang="en-US">
                <a:latin typeface="Arial"/>
                <a:cs typeface="Arial"/>
              </a:rPr>
              <a:t>Documents</a:t>
            </a:r>
            <a:r>
              <a:rPr lang="en-US" sz="1400" kern="1200">
                <a:solidFill>
                  <a:schemeClr val="tx1"/>
                </a:solidFill>
                <a:effectLst/>
                <a:latin typeface="Arial"/>
                <a:cs typeface="Arial"/>
              </a:rPr>
              <a:t> must be included in the single zip file uploaded</a:t>
            </a:r>
            <a:r>
              <a:rPr lang="en-US">
                <a:latin typeface="Arial"/>
                <a:cs typeface="Arial"/>
              </a:rPr>
              <a:t> to</a:t>
            </a:r>
            <a:r>
              <a:rPr lang="en-US" sz="1400" kern="1200">
                <a:solidFill>
                  <a:schemeClr val="tx1"/>
                </a:solidFill>
                <a:effectLst/>
                <a:latin typeface="Arial"/>
                <a:cs typeface="Arial"/>
              </a:rPr>
              <a:t> the application. The zip file becomes part of the application.</a:t>
            </a:r>
          </a:p>
          <a:p>
            <a:pPr marL="285750" indent="-285750">
              <a:buFont typeface="Arial" panose="020B0604020202020204" pitchFamily="34" charset="0"/>
              <a:buChar char="•"/>
            </a:pPr>
            <a:r>
              <a:rPr lang="en-US" sz="1400" kern="1200">
                <a:solidFill>
                  <a:schemeClr val="tx1"/>
                </a:solidFill>
                <a:effectLst/>
                <a:latin typeface="Arial" panose="020B0604020202020204" pitchFamily="34" charset="0"/>
                <a:ea typeface="+mn-ea"/>
                <a:cs typeface="Arial" panose="020B0604020202020204" pitchFamily="34" charset="0"/>
              </a:rPr>
              <a:t>Use the data templates provided on the DLIG RFA web page. </a:t>
            </a:r>
          </a:p>
          <a:p>
            <a:r>
              <a:rPr lang="en-US" b="1"/>
              <a:t>[Next slide]</a:t>
            </a: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3200090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a:xfrm>
            <a:off x="685800" y="3714402"/>
            <a:ext cx="5608320" cy="4355300"/>
          </a:xfrm>
        </p:spPr>
        <p:txBody>
          <a:bodyPr/>
          <a:lstStyle/>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This subsection provides the applicant the opportunity to describe the conditions and program to be implemented.</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The application narrative is broken up into </a:t>
            </a:r>
            <a:r>
              <a:rPr lang="en-US"/>
              <a:t>seven</a:t>
            </a:r>
            <a:r>
              <a:rPr lang="en-US">
                <a:latin typeface="Arial" panose="020B0604020202020204" pitchFamily="34" charset="0"/>
                <a:cs typeface="Arial" panose="020B0604020202020204" pitchFamily="34" charset="0"/>
              </a:rPr>
              <a:t> subsections:</a:t>
            </a:r>
          </a:p>
          <a:p>
            <a:pPr marL="1085850" lvl="1" indent="-342900">
              <a:buFont typeface="+mj-lt"/>
              <a:buAutoNum type="arabicPeriod"/>
            </a:pPr>
            <a:r>
              <a:rPr lang="en-US">
                <a:latin typeface="Arial" panose="020B0604020202020204" pitchFamily="34" charset="0"/>
                <a:cs typeface="Arial" panose="020B0604020202020204" pitchFamily="34" charset="0"/>
              </a:rPr>
              <a:t>The Context</a:t>
            </a:r>
          </a:p>
          <a:p>
            <a:pPr marL="1085850" lvl="1" indent="-342900">
              <a:buFont typeface="+mj-lt"/>
              <a:buAutoNum type="arabicPeriod"/>
            </a:pPr>
            <a:r>
              <a:rPr lang="en-US">
                <a:latin typeface="Arial" panose="020B0604020202020204" pitchFamily="34" charset="0"/>
                <a:cs typeface="Arial" panose="020B0604020202020204" pitchFamily="34" charset="0"/>
              </a:rPr>
              <a:t>Goals and Expected Outcomes</a:t>
            </a:r>
          </a:p>
          <a:p>
            <a:pPr marL="1085850" lvl="1" indent="-342900">
              <a:buFont typeface="+mj-lt"/>
              <a:buAutoNum type="arabicPeriod"/>
            </a:pPr>
            <a:r>
              <a:rPr lang="en-US">
                <a:latin typeface="Arial" panose="020B0604020202020204" pitchFamily="34" charset="0"/>
                <a:cs typeface="Arial" panose="020B0604020202020204" pitchFamily="34" charset="0"/>
              </a:rPr>
              <a:t>DLI Program Implementation Plan</a:t>
            </a:r>
          </a:p>
          <a:p>
            <a:pPr marL="1085850" lvl="1" indent="-342900">
              <a:buFont typeface="+mj-lt"/>
              <a:buAutoNum type="arabicPeriod"/>
            </a:pPr>
            <a:r>
              <a:rPr lang="en-US">
                <a:latin typeface="Arial" panose="020B0604020202020204" pitchFamily="34" charset="0"/>
                <a:cs typeface="Arial" panose="020B0604020202020204" pitchFamily="34" charset="0"/>
              </a:rPr>
              <a:t>Professional Learning</a:t>
            </a:r>
          </a:p>
          <a:p>
            <a:pPr marL="1085850" lvl="1" indent="-342900">
              <a:buFont typeface="+mj-lt"/>
              <a:buAutoNum type="arabicPeriod"/>
            </a:pPr>
            <a:r>
              <a:rPr lang="en-US">
                <a:latin typeface="Arial" panose="020B0604020202020204" pitchFamily="34" charset="0"/>
                <a:cs typeface="Arial" panose="020B0604020202020204" pitchFamily="34" charset="0"/>
              </a:rPr>
              <a:t>Language Allocation and Development</a:t>
            </a:r>
          </a:p>
          <a:p>
            <a:pPr marL="1085850" lvl="1" indent="-342900">
              <a:buFont typeface="+mj-lt"/>
              <a:buAutoNum type="arabicPeriod"/>
            </a:pPr>
            <a:r>
              <a:rPr lang="en-US">
                <a:latin typeface="Arial" panose="020B0604020202020204" pitchFamily="34" charset="0"/>
                <a:cs typeface="Arial" panose="020B0604020202020204" pitchFamily="34" charset="0"/>
              </a:rPr>
              <a:t>Cross-Cultural Understanding</a:t>
            </a:r>
          </a:p>
          <a:p>
            <a:pPr marL="1085850" lvl="1" indent="-342900">
              <a:buFont typeface="+mj-lt"/>
              <a:buAutoNum type="arabicPeriod"/>
            </a:pPr>
            <a:r>
              <a:rPr lang="en-US">
                <a:latin typeface="Arial" panose="020B0604020202020204" pitchFamily="34" charset="0"/>
                <a:cs typeface="Arial" panose="020B0604020202020204" pitchFamily="34" charset="0"/>
              </a:rPr>
              <a:t>Project Leadership/Staff</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Each subsection contains a list of prompts or questions for which a response is required.</a:t>
            </a:r>
          </a:p>
          <a:p>
            <a:pPr marL="285750" indent="-285750">
              <a:buFont typeface="Arial" panose="020B0604020202020204" pitchFamily="34" charset="0"/>
              <a:buChar char="•"/>
            </a:pPr>
            <a:r>
              <a:rPr lang="en-US"/>
              <a:t>Use the rubric in Appendix A as a guide when formulating responses. </a:t>
            </a:r>
          </a:p>
          <a:p>
            <a:pPr marL="285750" indent="-285750">
              <a:buFont typeface="Arial" panose="020B0604020202020204" pitchFamily="34" charset="0"/>
              <a:buChar char="•"/>
            </a:pPr>
            <a:r>
              <a:rPr lang="en-US">
                <a:latin typeface="Arial"/>
                <a:cs typeface="Arial"/>
              </a:rPr>
              <a:t>The rubric will be used to evaluate the responses. </a:t>
            </a:r>
          </a:p>
          <a:p>
            <a:r>
              <a:rPr lang="en-US" b="1"/>
              <a:t>[Next slide]</a:t>
            </a:r>
            <a:endParaRPr lang="en-US"/>
          </a:p>
        </p:txBody>
      </p:sp>
      <p:sp>
        <p:nvSpPr>
          <p:cNvPr id="4" name="Slide Number Placeholder 3"/>
          <p:cNvSpPr>
            <a:spLocks noGrp="1"/>
          </p:cNvSpPr>
          <p:nvPr>
            <p:ph type="sldNum" sz="quarter" idx="10"/>
          </p:nvPr>
        </p:nvSpPr>
        <p:spPr/>
        <p:txBody>
          <a:bodyPr/>
          <a:lstStyle/>
          <a:p>
            <a:fld id="{947B8990-41DF-454F-A325-72A5D5917BE1}" type="slidenum">
              <a:rPr lang="en-US" smtClean="0"/>
              <a:t>17</a:t>
            </a:fld>
            <a:endParaRPr lang="en-US"/>
          </a:p>
        </p:txBody>
      </p:sp>
    </p:spTree>
    <p:extLst>
      <p:ext uri="{BB962C8B-B14F-4D97-AF65-F5344CB8AC3E}">
        <p14:creationId xmlns:p14="http://schemas.microsoft.com/office/powerpoint/2010/main" val="723164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Be sure to include a response </a:t>
            </a:r>
            <a:r>
              <a:rPr lang="en-US"/>
              <a:t>for each of the </a:t>
            </a:r>
            <a:r>
              <a:rPr lang="en-US">
                <a:latin typeface="Arial" panose="020B0604020202020204" pitchFamily="34" charset="0"/>
                <a:cs typeface="Arial" panose="020B0604020202020204" pitchFamily="34" charset="0"/>
              </a:rPr>
              <a:t>applicable prompts or questions in each subsection. </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Responses should be clear, complete, and concise. </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Be sure to stay within the character limit for each subsection. </a:t>
            </a:r>
          </a:p>
          <a:p>
            <a:pPr marL="285750" indent="-285750">
              <a:buFont typeface="Arial" panose="020B0604020202020204" pitchFamily="34" charset="0"/>
              <a:buChar char="•"/>
            </a:pPr>
            <a:r>
              <a:rPr lang="en-US">
                <a:latin typeface="Arial"/>
                <a:cs typeface="Arial"/>
              </a:rPr>
              <a:t>Responses cannot exceed the number of characters allowed. Incomplete responses, cut off because of the character limit, will not be scored.</a:t>
            </a:r>
          </a:p>
          <a:p>
            <a:pPr marL="285750" indent="-285750">
              <a:buFont typeface="Arial" panose="020B0604020202020204" pitchFamily="34" charset="0"/>
              <a:buChar char="•"/>
            </a:pPr>
            <a:r>
              <a:rPr lang="en-US" b="1"/>
              <a:t>[Next slide]</a:t>
            </a:r>
            <a:endParaRPr lang="en-US"/>
          </a:p>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2717344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a:xfrm>
            <a:off x="685800" y="3686566"/>
            <a:ext cx="5745822" cy="4743450"/>
          </a:xfrm>
        </p:spPr>
        <p: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Provide the budget </a:t>
            </a:r>
            <a:r>
              <a:rPr lang="en-US" dirty="0"/>
              <a:t>details to account for the entire grant period which is from </a:t>
            </a:r>
            <a:r>
              <a:rPr lang="en-US" dirty="0">
                <a:latin typeface="Arial" panose="020B0604020202020204" pitchFamily="34" charset="0"/>
                <a:cs typeface="Arial" panose="020B0604020202020204" pitchFamily="34" charset="0"/>
              </a:rPr>
              <a:t>July 1, 2022 through June 30, 2025. </a:t>
            </a:r>
          </a:p>
          <a:p>
            <a:pPr marL="285750" indent="-285750">
              <a:buFont typeface="Arial" panose="020B0604020202020204" pitchFamily="34" charset="0"/>
              <a:buChar char="•"/>
            </a:pPr>
            <a:r>
              <a:rPr lang="en-US" dirty="0"/>
              <a:t>Use the Excel file named “</a:t>
            </a:r>
            <a:r>
              <a:rPr lang="en-US" dirty="0">
                <a:latin typeface="Arial" panose="020B0604020202020204" pitchFamily="34" charset="0"/>
                <a:cs typeface="Arial" panose="020B0604020202020204" pitchFamily="34" charset="0"/>
              </a:rPr>
              <a:t>The DLIG Proposed Budget Template” which is available on the DLIG RFA web page.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Note that there are three tabs to complete: </a:t>
            </a:r>
          </a:p>
          <a:p>
            <a:pPr marL="1028700" lvl="1" indent="-285750">
              <a:buFont typeface="Arial" panose="020B0604020202020204" pitchFamily="34" charset="0"/>
              <a:buChar char="•"/>
            </a:pPr>
            <a:r>
              <a:rPr lang="en-US" dirty="0"/>
              <a:t>The A</a:t>
            </a:r>
            <a:r>
              <a:rPr lang="en-US" dirty="0">
                <a:latin typeface="Arial" panose="020B0604020202020204" pitchFamily="34" charset="0"/>
                <a:cs typeface="Arial" panose="020B0604020202020204" pitchFamily="34" charset="0"/>
              </a:rPr>
              <a:t>pplicant Information tab</a:t>
            </a:r>
          </a:p>
          <a:p>
            <a:pPr marL="102870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The Proposed Budget Detail tab, and</a:t>
            </a:r>
          </a:p>
          <a:p>
            <a:pPr marL="102870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The Proposed Budget Summary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Submit the completed Excel file with the other documents in the single zip file.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Upload the zip file through the online application. </a:t>
            </a:r>
          </a:p>
          <a:p>
            <a:pPr marL="285750" indent="-285750">
              <a:buFont typeface="Arial" panose="020B0604020202020204" pitchFamily="34" charset="0"/>
              <a:buChar char="•"/>
            </a:pPr>
            <a:r>
              <a:rPr lang="en-US" dirty="0"/>
              <a:t>T</a:t>
            </a:r>
            <a:r>
              <a:rPr lang="en-US" dirty="0">
                <a:latin typeface="Arial" panose="020B0604020202020204" pitchFamily="34" charset="0"/>
                <a:cs typeface="Arial" panose="020B0604020202020204" pitchFamily="34" charset="0"/>
              </a:rPr>
              <a:t>he instructions for uploading the single zip file </a:t>
            </a:r>
            <a:r>
              <a:rPr lang="en-US" dirty="0"/>
              <a:t>are found in</a:t>
            </a:r>
            <a:r>
              <a:rPr lang="en-US" dirty="0">
                <a:latin typeface="Arial" panose="020B0604020202020204" pitchFamily="34" charset="0"/>
                <a:cs typeface="Arial" panose="020B0604020202020204" pitchFamily="34" charset="0"/>
              </a:rPr>
              <a:t> Sections 7C and 7E of the RFA. </a:t>
            </a:r>
          </a:p>
          <a:p>
            <a:r>
              <a:rPr lang="en-US" b="1" dirty="0"/>
              <a:t>[Next slide]</a:t>
            </a:r>
            <a:endParaRPr lang="en-US" dirty="0"/>
          </a:p>
        </p:txBody>
      </p:sp>
      <p:sp>
        <p:nvSpPr>
          <p:cNvPr id="4" name="Slide Number Placeholder 3"/>
          <p:cNvSpPr>
            <a:spLocks noGrp="1"/>
          </p:cNvSpPr>
          <p:nvPr>
            <p:ph type="sldNum" sz="quarter" idx="10"/>
          </p:nvPr>
        </p:nvSpPr>
        <p:spPr/>
        <p:txBody>
          <a:bodyPr/>
          <a:lstStyle/>
          <a:p>
            <a:fld id="{947B8990-41DF-454F-A325-72A5D5917BE1}" type="slidenum">
              <a:rPr lang="en-US" smtClean="0"/>
              <a:t>19</a:t>
            </a:fld>
            <a:endParaRPr lang="en-US"/>
          </a:p>
        </p:txBody>
      </p:sp>
    </p:spTree>
    <p:extLst>
      <p:ext uri="{BB962C8B-B14F-4D97-AF65-F5344CB8AC3E}">
        <p14:creationId xmlns:p14="http://schemas.microsoft.com/office/powerpoint/2010/main" val="2896109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pPr marL="285750" indent="-285750" defTabSz="916406">
              <a:buFont typeface="Arial" panose="020B0604020202020204" pitchFamily="34" charset="0"/>
              <a:buChar char="•"/>
              <a:defRPr/>
            </a:pPr>
            <a:r>
              <a:rPr lang="en-US" baseline="0" dirty="0">
                <a:latin typeface="Arial"/>
                <a:cs typeface="Arial"/>
              </a:rPr>
              <a:t>All webinar participants are muted. The presenter will unmute during the question and answer phase of this presentation.</a:t>
            </a:r>
            <a:r>
              <a:rPr lang="en-US" dirty="0">
                <a:latin typeface="Arial"/>
                <a:cs typeface="Arial"/>
              </a:rPr>
              <a:t> </a:t>
            </a:r>
            <a:endParaRPr lang="en-US" dirty="0"/>
          </a:p>
          <a:p>
            <a:pPr marL="285750" indent="-285750" defTabSz="916406">
              <a:buFont typeface="Arial" panose="020B0604020202020204" pitchFamily="34" charset="0"/>
              <a:buChar char="•"/>
              <a:defRPr/>
            </a:pPr>
            <a:r>
              <a:rPr lang="en-US" baseline="0" dirty="0">
                <a:latin typeface="Arial" panose="020B0604020202020204" pitchFamily="34" charset="0"/>
                <a:cs typeface="Arial" panose="020B0604020202020204" pitchFamily="34" charset="0"/>
              </a:rPr>
              <a:t>Meanwhile, as questions arise during the webinar, please type </a:t>
            </a:r>
            <a:r>
              <a:rPr lang="en-US" dirty="0"/>
              <a:t>them</a:t>
            </a:r>
            <a:r>
              <a:rPr lang="en-US" baseline="0" dirty="0">
                <a:latin typeface="Arial" panose="020B0604020202020204" pitchFamily="34" charset="0"/>
                <a:cs typeface="Arial" panose="020B0604020202020204" pitchFamily="34" charset="0"/>
              </a:rPr>
              <a:t> in the chat box. We will do our best to answer all questions during the question and answer portion closer to the end of the webinar.  </a:t>
            </a:r>
          </a:p>
          <a:p>
            <a:pPr marL="285750" indent="-285750" defTabSz="916406">
              <a:buFont typeface="Arial" panose="020B0604020202020204" pitchFamily="34" charset="0"/>
              <a:buChar char="•"/>
              <a:defRPr/>
            </a:pPr>
            <a:r>
              <a:rPr lang="en-US" dirty="0"/>
              <a:t>Although the recording will not be posted, t</a:t>
            </a:r>
            <a:r>
              <a:rPr lang="en-US" baseline="0" dirty="0">
                <a:latin typeface="Arial" panose="020B0604020202020204" pitchFamily="34" charset="0"/>
                <a:cs typeface="Arial" panose="020B0604020202020204" pitchFamily="34" charset="0"/>
              </a:rPr>
              <a:t>he slides and notes to this presentation will be available on the California Department of Education DLIG RFA web page at </a:t>
            </a:r>
            <a:r>
              <a:rPr lang="en-US" u="sng" dirty="0">
                <a:hlinkClick r:id="rId3"/>
              </a:rPr>
              <a:t>https://www.cde.ca.gov/fg/fo/r28/dlig21rfa.asp</a:t>
            </a:r>
            <a:r>
              <a:rPr lang="en-US" baseline="0" dirty="0">
                <a:latin typeface="Arial" panose="020B0604020202020204" pitchFamily="34" charset="0"/>
                <a:cs typeface="Arial" panose="020B0604020202020204" pitchFamily="34" charset="0"/>
              </a:rPr>
              <a:t>. </a:t>
            </a:r>
            <a:endParaRPr lang="en-US" b="1" baseline="0" dirty="0">
              <a:latin typeface="Arial" panose="020B0604020202020204" pitchFamily="34" charset="0"/>
              <a:cs typeface="Arial" panose="020B0604020202020204" pitchFamily="34" charset="0"/>
            </a:endParaRPr>
          </a:p>
          <a:p>
            <a:pPr marL="285750" indent="-285750" defTabSz="916406">
              <a:buFont typeface="Arial" panose="020B0604020202020204" pitchFamily="34" charset="0"/>
              <a:buChar char="•"/>
              <a:defRPr/>
            </a:pPr>
            <a:r>
              <a:rPr lang="en-US" baseline="0" dirty="0">
                <a:latin typeface="Arial" panose="020B0604020202020204" pitchFamily="34" charset="0"/>
                <a:cs typeface="Arial" panose="020B0604020202020204" pitchFamily="34" charset="0"/>
              </a:rPr>
              <a:t>The link to the web page has been placed in the chat.</a:t>
            </a:r>
          </a:p>
          <a:p>
            <a:pPr marL="285750" indent="-285750" defTabSz="916406">
              <a:buFont typeface="Arial" panose="020B0604020202020204" pitchFamily="34" charset="0"/>
              <a:buChar char="•"/>
              <a:defRPr/>
            </a:pPr>
            <a:r>
              <a:rPr lang="en-US" dirty="0">
                <a:latin typeface="Arial"/>
                <a:cs typeface="Arial"/>
              </a:rPr>
              <a:t>To begin this presentation, please welcome Sarah Neville-Morgan, Deputy Superintendent, Opportunities for All Branch at the California Department of Education.</a:t>
            </a:r>
          </a:p>
          <a:p>
            <a:pPr defTabSz="916406">
              <a:defRPr/>
            </a:pPr>
            <a:r>
              <a:rPr lang="en-US" b="1" dirty="0"/>
              <a:t>[Next slide]</a:t>
            </a:r>
            <a:endParaRPr lang="en-US" dirty="0"/>
          </a:p>
        </p:txBody>
      </p:sp>
      <p:sp>
        <p:nvSpPr>
          <p:cNvPr id="4" name="Slide Number Placeholder 3"/>
          <p:cNvSpPr>
            <a:spLocks noGrp="1"/>
          </p:cNvSpPr>
          <p:nvPr>
            <p:ph type="sldNum" sz="quarter" idx="10"/>
          </p:nvPr>
        </p:nvSpPr>
        <p:spPr/>
        <p:txBody>
          <a:bodyPr/>
          <a:lstStyle/>
          <a:p>
            <a:fld id="{959E779C-9ADE-44A1-8072-EF7F172A3590}" type="slidenum">
              <a:rPr lang="en-US" smtClean="0"/>
              <a:t>2</a:t>
            </a:fld>
            <a:endParaRPr lang="en-US"/>
          </a:p>
        </p:txBody>
      </p:sp>
    </p:spTree>
    <p:extLst>
      <p:ext uri="{BB962C8B-B14F-4D97-AF65-F5344CB8AC3E}">
        <p14:creationId xmlns:p14="http://schemas.microsoft.com/office/powerpoint/2010/main" val="1425375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3697288" cy="2079625"/>
          </a:xfrm>
        </p:spPr>
      </p:sp>
      <p:sp>
        <p:nvSpPr>
          <p:cNvPr id="3" name="Notes Placeholder 2"/>
          <p:cNvSpPr>
            <a:spLocks noGrp="1"/>
          </p:cNvSpPr>
          <p:nvPr>
            <p:ph type="body" idx="1"/>
          </p:nvPr>
        </p:nvSpPr>
        <p:spPr>
          <a:xfrm>
            <a:off x="685800" y="2621337"/>
            <a:ext cx="5486400" cy="6143250"/>
          </a:xfrm>
        </p:spPr>
        <p:txBody>
          <a:bodyPr/>
          <a:lstStyle/>
          <a:p>
            <a:pPr marL="285750" indent="-285750">
              <a:buFont typeface="Arial" panose="020B0604020202020204" pitchFamily="34" charset="0"/>
              <a:buChar char="•"/>
            </a:pPr>
            <a:r>
              <a:rPr lang="en-US" dirty="0"/>
              <a:t>I</a:t>
            </a:r>
            <a:r>
              <a:rPr lang="en-US" dirty="0">
                <a:latin typeface="Arial" panose="020B0604020202020204" pitchFamily="34" charset="0"/>
                <a:cs typeface="Arial" panose="020B0604020202020204" pitchFamily="34" charset="0"/>
              </a:rPr>
              <a:t>nclude a detailed budget narrative, or description for each line item using the </a:t>
            </a:r>
            <a:r>
              <a:rPr lang="en-US" b="1" dirty="0">
                <a:latin typeface="Arial" panose="020B0604020202020204" pitchFamily="34" charset="0"/>
                <a:cs typeface="Arial" panose="020B0604020202020204" pitchFamily="34" charset="0"/>
              </a:rPr>
              <a:t>Proposed Budget Detail </a:t>
            </a:r>
            <a:r>
              <a:rPr lang="en-US" dirty="0">
                <a:latin typeface="Arial" panose="020B0604020202020204" pitchFamily="34" charset="0"/>
                <a:cs typeface="Arial" panose="020B0604020202020204" pitchFamily="34" charset="0"/>
              </a:rPr>
              <a:t>tab.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Each line item </a:t>
            </a:r>
            <a:r>
              <a:rPr lang="en-US" dirty="0"/>
              <a:t>must be described for the duration of th</a:t>
            </a:r>
            <a:r>
              <a:rPr lang="en-US" dirty="0">
                <a:latin typeface="Arial" panose="020B0604020202020204" pitchFamily="34" charset="0"/>
                <a:cs typeface="Arial" panose="020B0604020202020204" pitchFamily="34" charset="0"/>
              </a:rPr>
              <a:t>e grant period.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narrative should include how the proposed costs are necessary and reasonable to fulfill the terms of the grant activities, the benefits to the participants, and the grant outcomes.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Provide sufficient detail and explanation to justify each line item.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Group the line items by the Object Code series.</a:t>
            </a:r>
          </a:p>
          <a:p>
            <a:pPr marL="285750" indent="-285750">
              <a:buFont typeface="Arial" panose="020B0604020202020204" pitchFamily="34" charset="0"/>
              <a:buChar char="•"/>
            </a:pPr>
            <a:r>
              <a:rPr lang="en-US" dirty="0"/>
              <a:t>P</a:t>
            </a:r>
            <a:r>
              <a:rPr lang="en-US" dirty="0">
                <a:latin typeface="Arial" panose="020B0604020202020204" pitchFamily="34" charset="0"/>
                <a:cs typeface="Arial" panose="020B0604020202020204" pitchFamily="34" charset="0"/>
              </a:rPr>
              <a:t>rovide Object Code totals. </a:t>
            </a:r>
          </a:p>
          <a:p>
            <a:pPr marL="285750" indent="-285750" defTabSz="916406">
              <a:buFont typeface="Arial" panose="020B0604020202020204" pitchFamily="34" charset="0"/>
              <a:buChar char="•"/>
              <a:defRPr/>
            </a:pPr>
            <a:r>
              <a:rPr lang="en-US" dirty="0"/>
              <a:t>Use the </a:t>
            </a:r>
            <a:r>
              <a:rPr lang="en-US" b="1" dirty="0">
                <a:latin typeface="Arial" panose="020B0604020202020204" pitchFamily="34" charset="0"/>
                <a:cs typeface="Arial" panose="020B0604020202020204" pitchFamily="34" charset="0"/>
              </a:rPr>
              <a:t>Proposed Budget Summary</a:t>
            </a:r>
            <a:r>
              <a:rPr lang="en-US" dirty="0">
                <a:latin typeface="Arial" panose="020B0604020202020204" pitchFamily="34" charset="0"/>
                <a:cs typeface="Arial" panose="020B0604020202020204" pitchFamily="34" charset="0"/>
              </a:rPr>
              <a:t> tab to provide totals for each Object Code.</a:t>
            </a:r>
          </a:p>
          <a:p>
            <a:pPr marL="285750" indent="-285750" defTabSz="916406">
              <a:buFont typeface="Arial" panose="020B0604020202020204" pitchFamily="34" charset="0"/>
              <a:buChar char="•"/>
              <a:defRPr/>
            </a:pPr>
            <a:r>
              <a:rPr lang="en-US" dirty="0"/>
              <a:t>Align the Proposed Budget Summary with the</a:t>
            </a:r>
            <a:r>
              <a:rPr lang="en-US" dirty="0">
                <a:latin typeface="Arial" panose="020B0604020202020204" pitchFamily="34" charset="0"/>
                <a:cs typeface="Arial" panose="020B0604020202020204" pitchFamily="34" charset="0"/>
              </a:rPr>
              <a:t> Proposed Budget Detail. </a:t>
            </a:r>
          </a:p>
          <a:p>
            <a:pPr marL="285750" indent="-285750" defTabSz="916406">
              <a:buFont typeface="Arial" panose="020B0604020202020204" pitchFamily="34" charset="0"/>
              <a:buChar char="•"/>
              <a:defRPr/>
            </a:pPr>
            <a:r>
              <a:rPr lang="en-US" dirty="0">
                <a:latin typeface="Arial" panose="020B0604020202020204" pitchFamily="34" charset="0"/>
                <a:cs typeface="Arial" panose="020B0604020202020204" pitchFamily="34" charset="0"/>
              </a:rPr>
              <a:t>The budget templates are available </a:t>
            </a:r>
            <a:r>
              <a:rPr lang="en-US" dirty="0"/>
              <a:t>on </a:t>
            </a:r>
            <a:r>
              <a:rPr lang="en-US" dirty="0">
                <a:latin typeface="Arial" panose="020B0604020202020204" pitchFamily="34" charset="0"/>
                <a:cs typeface="Arial" panose="020B0604020202020204" pitchFamily="34" charset="0"/>
              </a:rPr>
              <a:t>the CDE DLIG RFA web page at </a:t>
            </a:r>
            <a:r>
              <a:rPr lang="en-US" u="sng" dirty="0">
                <a:hlinkClick r:id="rId3"/>
              </a:rPr>
              <a:t>https://www.cde.ca.gov/fg/fo/r28/dlig21rfa.asp</a:t>
            </a:r>
            <a:r>
              <a:rPr lang="en-US" dirty="0"/>
              <a:t> again posted in the chat.</a:t>
            </a:r>
            <a:endParaRPr lang="en-US" dirty="0">
              <a:latin typeface="Arial" panose="020B0604020202020204" pitchFamily="34" charset="0"/>
              <a:cs typeface="Arial" panose="020B0604020202020204" pitchFamily="34" charset="0"/>
            </a:endParaRPr>
          </a:p>
          <a:p>
            <a:pPr marL="285750" indent="-285750" defTabSz="916406">
              <a:buFont typeface="Arial" panose="020B0604020202020204" pitchFamily="34" charset="0"/>
              <a:buChar char="•"/>
              <a:defRPr/>
            </a:pPr>
            <a:r>
              <a:rPr lang="en-US" dirty="0"/>
              <a:t>Submit the Proposed Budget Detail and the Proposed Budget Summary as part of the single zip file that contains all supporting documents to the RFA.</a:t>
            </a:r>
          </a:p>
          <a:p>
            <a:pPr defTabSz="916406">
              <a:defRPr/>
            </a:pPr>
            <a:r>
              <a:rPr lang="en-US" b="1" dirty="0"/>
              <a:t>[Next slide]</a:t>
            </a:r>
            <a:endParaRPr lang="en-US" dirty="0"/>
          </a:p>
          <a:p>
            <a:pPr defTabSz="916406">
              <a:defRPr/>
            </a:pPr>
            <a:endParaRPr lang="en-US" b="1" dirty="0"/>
          </a:p>
          <a:p>
            <a:pPr marL="28575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947B8990-41DF-454F-A325-72A5D5917BE1}" type="slidenum">
              <a:rPr lang="en-US" smtClean="0"/>
              <a:t>20</a:t>
            </a:fld>
            <a:endParaRPr lang="en-US"/>
          </a:p>
        </p:txBody>
      </p:sp>
    </p:spTree>
    <p:extLst>
      <p:ext uri="{BB962C8B-B14F-4D97-AF65-F5344CB8AC3E}">
        <p14:creationId xmlns:p14="http://schemas.microsoft.com/office/powerpoint/2010/main" val="1185943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Please note the important deadlines for the DLIG application. </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Applicants submit an Intent to Apply via electronic form and CDE receives the form no later than 4 p.m. Pacific Standard Time on February 25, 2022.</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CDE must receive the online application by 4 p.m. Pacific Standard Time on March 18, 2022.</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The CDE </a:t>
            </a:r>
            <a:r>
              <a:rPr lang="en-US"/>
              <a:t>intends</a:t>
            </a:r>
            <a:r>
              <a:rPr lang="en-US">
                <a:latin typeface="Arial" panose="020B0604020202020204" pitchFamily="34" charset="0"/>
                <a:cs typeface="Arial" panose="020B0604020202020204" pitchFamily="34" charset="0"/>
              </a:rPr>
              <a:t> to announce grantees on May 6, 2022.</a:t>
            </a:r>
          </a:p>
          <a:p>
            <a:pPr marL="285750" indent="-285750" defTabSz="916406">
              <a:buFont typeface="Arial" panose="020B0604020202020204" pitchFamily="34" charset="0"/>
              <a:buChar char="•"/>
              <a:defRPr/>
            </a:pPr>
            <a:r>
              <a:rPr lang="en-US"/>
              <a:t>The CDE must receive</a:t>
            </a:r>
            <a:r>
              <a:rPr lang="en-US">
                <a:latin typeface="Arial" panose="020B0604020202020204" pitchFamily="34" charset="0"/>
                <a:cs typeface="Arial" panose="020B0604020202020204" pitchFamily="34" charset="0"/>
              </a:rPr>
              <a:t> appeals by 4 p.m. Pacific Standard Time on May 13, 2022. </a:t>
            </a:r>
          </a:p>
          <a:p>
            <a:pPr marL="285750" indent="-285750" defTabSz="916406">
              <a:buFont typeface="Arial" panose="020B0604020202020204" pitchFamily="34" charset="0"/>
              <a:buChar char="•"/>
              <a:defRPr/>
            </a:pPr>
            <a:r>
              <a:rPr lang="en-US">
                <a:latin typeface="Arial" panose="020B0604020202020204" pitchFamily="34" charset="0"/>
                <a:cs typeface="Arial" panose="020B0604020202020204" pitchFamily="34" charset="0"/>
              </a:rPr>
              <a:t>The effective date of the grant will be July 1, 2022.</a:t>
            </a:r>
          </a:p>
          <a:p>
            <a:pPr defTabSz="916406">
              <a:defRPr/>
            </a:pPr>
            <a:r>
              <a:rPr lang="en-US" b="1"/>
              <a:t>[Next slide]</a:t>
            </a:r>
            <a:endParaRPr lang="en-US"/>
          </a:p>
        </p:txBody>
      </p:sp>
      <p:sp>
        <p:nvSpPr>
          <p:cNvPr id="4" name="Slide Number Placeholder 3"/>
          <p:cNvSpPr>
            <a:spLocks noGrp="1"/>
          </p:cNvSpPr>
          <p:nvPr>
            <p:ph type="sldNum" sz="quarter" idx="10"/>
          </p:nvPr>
        </p:nvSpPr>
        <p:spPr/>
        <p:txBody>
          <a:bodyPr/>
          <a:lstStyle/>
          <a:p>
            <a:fld id="{947B8990-41DF-454F-A325-72A5D5917BE1}" type="slidenum">
              <a:rPr lang="en-US" smtClean="0"/>
              <a:t>21</a:t>
            </a:fld>
            <a:endParaRPr lang="en-US"/>
          </a:p>
        </p:txBody>
      </p:sp>
    </p:spTree>
    <p:extLst>
      <p:ext uri="{BB962C8B-B14F-4D97-AF65-F5344CB8AC3E}">
        <p14:creationId xmlns:p14="http://schemas.microsoft.com/office/powerpoint/2010/main" val="912181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Please type your questions into the Chat. </a:t>
            </a:r>
          </a:p>
          <a:p>
            <a:pPr marL="285750" indent="-285750">
              <a:buFont typeface="Arial" panose="020B0604020202020204" pitchFamily="34" charset="0"/>
              <a:buChar char="•"/>
            </a:pPr>
            <a:r>
              <a:rPr lang="en-US" dirty="0"/>
              <a:t>If your question is not answered, please note you can also submit the question to the DLIG email inbox at </a:t>
            </a:r>
            <a:r>
              <a:rPr lang="en-US" dirty="0">
                <a:hlinkClick r:id="rId3"/>
              </a:rPr>
              <a:t>DLIG@cde.ca.gov</a:t>
            </a:r>
            <a:r>
              <a:rPr lang="en-US" dirty="0"/>
              <a:t>.</a:t>
            </a:r>
          </a:p>
          <a:p>
            <a:endParaRPr lang="en-US" b="1" dirty="0">
              <a:latin typeface="Arial" panose="020B0604020202020204" pitchFamily="34" charset="0"/>
              <a:cs typeface="Arial" panose="020B0604020202020204" pitchFamily="34" charset="0"/>
            </a:endParaRPr>
          </a:p>
          <a:p>
            <a:r>
              <a:rPr lang="en-US" b="1" dirty="0"/>
              <a:t>[Next slide]</a:t>
            </a:r>
            <a:endParaRPr lang="en-US" dirty="0"/>
          </a:p>
          <a:p>
            <a:endParaRPr lang="en-US" b="1" dirty="0"/>
          </a:p>
        </p:txBody>
      </p:sp>
      <p:sp>
        <p:nvSpPr>
          <p:cNvPr id="4" name="Slide Number Placeholder 3"/>
          <p:cNvSpPr>
            <a:spLocks noGrp="1"/>
          </p:cNvSpPr>
          <p:nvPr>
            <p:ph type="sldNum" sz="quarter" idx="10"/>
          </p:nvPr>
        </p:nvSpPr>
        <p:spPr/>
        <p:txBody>
          <a:bodyPr/>
          <a:lstStyle/>
          <a:p>
            <a:fld id="{947B8990-41DF-454F-A325-72A5D5917BE1}" type="slidenum">
              <a:rPr lang="en-US" smtClean="0"/>
              <a:t>22</a:t>
            </a:fld>
            <a:endParaRPr lang="en-US"/>
          </a:p>
        </p:txBody>
      </p:sp>
    </p:spTree>
    <p:extLst>
      <p:ext uri="{BB962C8B-B14F-4D97-AF65-F5344CB8AC3E}">
        <p14:creationId xmlns:p14="http://schemas.microsoft.com/office/powerpoint/2010/main" val="2603265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a:xfrm>
            <a:off x="685799" y="3686566"/>
            <a:ext cx="5748867" cy="4743450"/>
          </a:xfrm>
        </p:spPr>
        <p:txBody>
          <a:bodyPr/>
          <a:lstStyle/>
          <a:p>
            <a:pPr algn="l">
              <a:lnSpc>
                <a:spcPct val="100000"/>
              </a:lnSpc>
              <a:spcBef>
                <a:spcPts val="0"/>
              </a:spcBef>
              <a:spcAft>
                <a:spcPts val="0"/>
              </a:spcAft>
            </a:pPr>
            <a:r>
              <a:rPr lang="en-US" b="1" dirty="0"/>
              <a:t>For questions regarding the DLIG or DLI programs, contact:</a:t>
            </a:r>
            <a:endParaRPr lang="en-US" dirty="0"/>
          </a:p>
          <a:p>
            <a:pPr marL="285750" indent="-285750">
              <a:lnSpc>
                <a:spcPct val="100000"/>
              </a:lnSpc>
              <a:spcBef>
                <a:spcPts val="0"/>
              </a:spcBef>
              <a:spcAft>
                <a:spcPts val="0"/>
              </a:spcAft>
              <a:buFont typeface="Arial" panose="020B0604020202020204" pitchFamily="34" charset="0"/>
              <a:buChar char="•"/>
            </a:pPr>
            <a:r>
              <a:rPr lang="en-US" dirty="0"/>
              <a:t>Lorrie Kelling, Education Programs Consultant </a:t>
            </a:r>
          </a:p>
          <a:p>
            <a:pPr marL="285750" indent="-285750">
              <a:lnSpc>
                <a:spcPct val="100000"/>
              </a:lnSpc>
              <a:spcBef>
                <a:spcPts val="0"/>
              </a:spcBef>
              <a:spcAft>
                <a:spcPts val="0"/>
              </a:spcAft>
              <a:buFont typeface="Arial" panose="020B0604020202020204" pitchFamily="34" charset="0"/>
              <a:buChar char="•"/>
            </a:pPr>
            <a:r>
              <a:rPr lang="en-US" dirty="0">
                <a:latin typeface="Arial"/>
                <a:cs typeface="Arial"/>
              </a:rPr>
              <a:t>Phone: 916-319-0845</a:t>
            </a:r>
            <a:endParaRPr lang="en-US" dirty="0"/>
          </a:p>
          <a:p>
            <a:pPr marL="285750" indent="-285750">
              <a:lnSpc>
                <a:spcPct val="100000"/>
              </a:lnSpc>
              <a:spcBef>
                <a:spcPts val="0"/>
              </a:spcBef>
              <a:buFont typeface="Arial" panose="020B0604020202020204" pitchFamily="34" charset="0"/>
              <a:buChar char="•"/>
            </a:pPr>
            <a:r>
              <a:rPr lang="en-US" dirty="0"/>
              <a:t>Email: </a:t>
            </a:r>
            <a:r>
              <a:rPr lang="en-US" dirty="0">
                <a:hlinkClick r:id="rId3"/>
              </a:rPr>
              <a:t>DLIG@cde.ca.gov</a:t>
            </a:r>
            <a:r>
              <a:rPr lang="en-US" dirty="0"/>
              <a:t> </a:t>
            </a:r>
            <a:endParaRPr lang="en-US" u="sng" dirty="0"/>
          </a:p>
          <a:p>
            <a:pPr>
              <a:lnSpc>
                <a:spcPct val="100000"/>
              </a:lnSpc>
              <a:spcBef>
                <a:spcPts val="0"/>
              </a:spcBef>
              <a:spcAft>
                <a:spcPts val="0"/>
              </a:spcAft>
            </a:pPr>
            <a:r>
              <a:rPr lang="en-US" b="1" dirty="0"/>
              <a:t>For questions regarding the downloading of documents, contact:</a:t>
            </a:r>
          </a:p>
          <a:p>
            <a:pPr marL="285750" indent="-285750">
              <a:lnSpc>
                <a:spcPct val="100000"/>
              </a:lnSpc>
              <a:spcBef>
                <a:spcPts val="0"/>
              </a:spcBef>
              <a:spcAft>
                <a:spcPts val="0"/>
              </a:spcAft>
              <a:buFont typeface="Arial" panose="020B0604020202020204" pitchFamily="34" charset="0"/>
              <a:buChar char="•"/>
            </a:pPr>
            <a:r>
              <a:rPr lang="en-US" dirty="0"/>
              <a:t>Jennifer Cordova, Associate Governmental Program Analyst</a:t>
            </a:r>
          </a:p>
          <a:p>
            <a:pPr marL="285750" indent="-285750">
              <a:lnSpc>
                <a:spcPct val="100000"/>
              </a:lnSpc>
              <a:spcBef>
                <a:spcPts val="0"/>
              </a:spcBef>
              <a:spcAft>
                <a:spcPts val="0"/>
              </a:spcAft>
              <a:buFont typeface="Arial" panose="020B0604020202020204" pitchFamily="34" charset="0"/>
              <a:buChar char="•"/>
            </a:pPr>
            <a:r>
              <a:rPr lang="en-US" dirty="0"/>
              <a:t>Phone: 916-319-0258</a:t>
            </a:r>
          </a:p>
          <a:p>
            <a:pPr marL="285750" indent="-285750">
              <a:lnSpc>
                <a:spcPct val="100000"/>
              </a:lnSpc>
              <a:spcBef>
                <a:spcPts val="0"/>
              </a:spcBef>
              <a:spcAft>
                <a:spcPts val="0"/>
              </a:spcAft>
              <a:buFont typeface="Arial" panose="020B0604020202020204" pitchFamily="34" charset="0"/>
              <a:buChar char="•"/>
            </a:pPr>
            <a:r>
              <a:rPr lang="en-US" dirty="0"/>
              <a:t>Email: </a:t>
            </a:r>
            <a:r>
              <a:rPr lang="en-US" dirty="0">
                <a:hlinkClick r:id="rId4" tooltip="Maxine Wheeler's email address"/>
              </a:rPr>
              <a:t>jcordova@cde.ca.gov</a:t>
            </a:r>
            <a:r>
              <a:rPr lang="en-US" dirty="0"/>
              <a:t> </a:t>
            </a:r>
            <a:endParaRPr lang="en-US" b="1" dirty="0"/>
          </a:p>
          <a:p>
            <a:pPr marL="0" indent="0" algn="l">
              <a:lnSpc>
                <a:spcPct val="100000"/>
              </a:lnSpc>
              <a:spcBef>
                <a:spcPts val="0"/>
              </a:spcBef>
              <a:spcAft>
                <a:spcPts val="0"/>
              </a:spcAft>
              <a:buNone/>
            </a:pPr>
            <a:endParaRPr lang="en-US" b="1" dirty="0"/>
          </a:p>
          <a:p>
            <a:r>
              <a:rPr lang="en-US" b="1" dirty="0"/>
              <a:t>[Next slide]</a:t>
            </a:r>
            <a:endParaRPr lang="en-US" dirty="0"/>
          </a:p>
        </p:txBody>
      </p:sp>
      <p:sp>
        <p:nvSpPr>
          <p:cNvPr id="4" name="Slide Number Placeholder 3"/>
          <p:cNvSpPr>
            <a:spLocks noGrp="1"/>
          </p:cNvSpPr>
          <p:nvPr>
            <p:ph type="sldNum" sz="quarter" idx="10"/>
          </p:nvPr>
        </p:nvSpPr>
        <p:spPr/>
        <p:txBody>
          <a:bodyPr/>
          <a:lstStyle/>
          <a:p>
            <a:fld id="{947B8990-41DF-454F-A325-72A5D5917BE1}" type="slidenum">
              <a:rPr lang="en-US" smtClean="0"/>
              <a:t>23</a:t>
            </a:fld>
            <a:endParaRPr lang="en-US"/>
          </a:p>
        </p:txBody>
      </p:sp>
    </p:spTree>
    <p:extLst>
      <p:ext uri="{BB962C8B-B14F-4D97-AF65-F5344CB8AC3E}">
        <p14:creationId xmlns:p14="http://schemas.microsoft.com/office/powerpoint/2010/main" val="3263356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t>Thank you!</a:t>
            </a:r>
          </a:p>
        </p:txBody>
      </p:sp>
      <p:sp>
        <p:nvSpPr>
          <p:cNvPr id="4" name="Slide Number Placeholder 3"/>
          <p:cNvSpPr>
            <a:spLocks noGrp="1"/>
          </p:cNvSpPr>
          <p:nvPr>
            <p:ph type="sldNum" sz="quarter" idx="5"/>
          </p:nvPr>
        </p:nvSpPr>
        <p:spPr/>
        <p:txBody>
          <a:bodyPr/>
          <a:lstStyle/>
          <a:p>
            <a:fld id="{0852AC79-A108-4FDF-A0BE-96CEB0D6FF0B}" type="slidenum">
              <a:rPr lang="en-US" smtClean="0"/>
              <a:t>24</a:t>
            </a:fld>
            <a:endParaRPr lang="en-US"/>
          </a:p>
        </p:txBody>
      </p:sp>
    </p:spTree>
    <p:extLst>
      <p:ext uri="{BB962C8B-B14F-4D97-AF65-F5344CB8AC3E}">
        <p14:creationId xmlns:p14="http://schemas.microsoft.com/office/powerpoint/2010/main" val="134415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latin typeface="Arial"/>
                <a:cs typeface="Arial"/>
              </a:rPr>
              <a:t>On behalf of the State Superintendent of Public Instruction Tony Thurmond, I am so pleased to invite you to apply for the Dual Language Immersion Grant. This grant is a significant opportunity for local educational agencies, or LEAs, to establish or expand high-quality dual language immersion, or DLI, programs which are in great demand by parents. The DLIG is a statewide investment in the children of California by providing a pathway for all students to attain fluency in one or more languages in addition to English.</a:t>
            </a:r>
            <a:endParaRPr lang="en-US" dirty="0"/>
          </a:p>
          <a:p>
            <a:pPr marL="285750" indent="-285750">
              <a:buFont typeface="Arial" panose="020B0604020202020204" pitchFamily="34" charset="0"/>
              <a:buChar char="•"/>
            </a:pPr>
            <a:r>
              <a:rPr lang="en-US" dirty="0">
                <a:latin typeface="Arial"/>
                <a:cs typeface="Arial"/>
              </a:rPr>
              <a:t>In 2017, the State Board of Education unanimously adopted the California English Learner Roadmap Policy. The vision described in the Policy is that English learners fully and meaningfully access and participate in a 21st century education from early childhood through grade twelve that results in their attaining high levels of English proficiency, mastery of grade level standards, and opportunities to develop proficiency in multiple languages. </a:t>
            </a:r>
          </a:p>
          <a:p>
            <a:pPr marL="285750" indent="-285750">
              <a:buFont typeface="Arial" panose="020B0604020202020204" pitchFamily="34" charset="0"/>
              <a:buChar char="•"/>
            </a:pPr>
            <a:r>
              <a:rPr lang="en-US" dirty="0">
                <a:latin typeface="Arial"/>
                <a:cs typeface="Arial"/>
              </a:rPr>
              <a:t>In 2018 the Global California 2030 Initiative set out goals regarding multilingual education to reach by the year 2030. The goals include growing the number of bilingual teachers, tripling the number State Seals of Biliteracy awarded, and expanding the number of World Languages classes. One goal in particular focuses on increasing the number of DLI programs to 1,600 by the year 2030. At last count, California had 747 DLI programs, consequently, we have our work cut out for us! </a:t>
            </a:r>
          </a:p>
          <a:p>
            <a:pPr marL="285750" indent="-285750">
              <a:buFont typeface="Arial" panose="020B0604020202020204" pitchFamily="34" charset="0"/>
              <a:buChar char="•"/>
            </a:pPr>
            <a:r>
              <a:rPr lang="en-US" dirty="0">
                <a:latin typeface="Arial"/>
                <a:cs typeface="Arial"/>
              </a:rPr>
              <a:t>In the fall of 2021, Superintendent Thurmond announced a Statewide Literacy Initiative directed toward the goal of having every child read by third grade. The ambitious goal is set to be achieved by the year 2026, and includes a milestone for biliteracy as a part of the initiative. The Statewide Literacy Task force includes Dr. Barbara Flores, who is a nationally-recognized expert in biliteracy. </a:t>
            </a:r>
            <a:endParaRPr lang="en-US" dirty="0"/>
          </a:p>
          <a:p>
            <a:pPr marL="285750" indent="-285750">
              <a:buFont typeface="Arial" panose="020B0604020202020204" pitchFamily="34" charset="0"/>
              <a:buChar char="•"/>
            </a:pPr>
            <a:r>
              <a:rPr lang="en-US" dirty="0">
                <a:latin typeface="Arial"/>
                <a:cs typeface="Arial"/>
              </a:rPr>
              <a:t>The CDE's work on biliteracy includes Preschool through grade twelve. Specifically, the P-3 Alignment Project provides a critical focus on dual language learners with support for multilingual programs so that students are supported in their home language from the very beginning of their formal education.</a:t>
            </a:r>
            <a:endParaRPr lang="en-US" dirty="0"/>
          </a:p>
          <a:p>
            <a:pPr marL="285750" indent="-285750">
              <a:buFont typeface="Arial" panose="020B0604020202020204" pitchFamily="34" charset="0"/>
              <a:buChar char="•"/>
            </a:pPr>
            <a:r>
              <a:rPr lang="en-US" dirty="0">
                <a:latin typeface="Arial"/>
                <a:cs typeface="Arial"/>
              </a:rPr>
              <a:t>According to the research, multilingualism provides cognitive, financial, and social benefits for all students. Learning additional languages through multilingual programs provides students with the opportunity to earn the State Seal of Biliteracy upon graduation from high school and to participate in a global economy. For more information on the benefits of multilingualism, visit the CDE Multilingual Education web page at the link posted in the chat. </a:t>
            </a:r>
          </a:p>
          <a:p>
            <a:pPr marL="285750" indent="-285750">
              <a:buFont typeface="Arial" panose="020B0604020202020204" pitchFamily="34" charset="0"/>
              <a:buChar char="•"/>
            </a:pPr>
            <a:r>
              <a:rPr lang="en-US" dirty="0">
                <a:latin typeface="Arial"/>
                <a:cs typeface="Arial"/>
              </a:rPr>
              <a:t>I look forward to watching the programs funded by the DLIG come to fruition with the confidence that California will meet the goals set out in the Global California 2030 Initiative.  </a:t>
            </a:r>
            <a:endParaRPr lang="en-US" dirty="0"/>
          </a:p>
          <a:p>
            <a:pPr marL="285750" indent="-285750">
              <a:buFont typeface="Arial" panose="020B0604020202020204" pitchFamily="34" charset="0"/>
              <a:buChar char="•"/>
            </a:pPr>
            <a:r>
              <a:rPr lang="en-US" dirty="0">
                <a:latin typeface="Arial"/>
                <a:cs typeface="Arial"/>
              </a:rPr>
              <a:t>Now, I am pleased to introduce Alesha Moreno-Ramirez, Director of the Multilingual Support Division.</a:t>
            </a:r>
          </a:p>
          <a:p>
            <a:r>
              <a:rPr lang="en-US" b="1" dirty="0"/>
              <a:t>[Next slide]</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4148429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It is my pleasure to address potential applicants for the DLIG.</a:t>
            </a:r>
          </a:p>
          <a:p>
            <a:pPr marL="285750" indent="-285750">
              <a:buFont typeface="Arial" panose="020B0604020202020204" pitchFamily="34" charset="0"/>
              <a:buChar char="•"/>
            </a:pPr>
            <a:r>
              <a:rPr lang="en-US" dirty="0">
                <a:latin typeface="Arial"/>
                <a:cs typeface="Arial"/>
              </a:rPr>
              <a:t>This is an exciting opportunity for all schools, school districts, charter schools, county offices of education, or consortium of these entities to begin or expand DLI programs in their organizations. </a:t>
            </a:r>
          </a:p>
          <a:p>
            <a:pPr marL="285750" indent="-285750">
              <a:buFont typeface="Arial" panose="020B0604020202020204" pitchFamily="34" charset="0"/>
              <a:buChar char="•"/>
            </a:pPr>
            <a:r>
              <a:rPr lang="en-US" dirty="0">
                <a:latin typeface="Arial"/>
                <a:cs typeface="Arial"/>
              </a:rPr>
              <a:t>DLI programs provide a high-quality, safe, and equitable learning experience that has been shown to be the most effective instructional model for English learner students specifically, and for all students in general. Since the 2016 passage of Proposition 58, also known as the California Education for a Global Economy, or CA </a:t>
            </a:r>
            <a:r>
              <a:rPr lang="en-US" dirty="0" err="1">
                <a:latin typeface="Arial"/>
                <a:cs typeface="Arial"/>
              </a:rPr>
              <a:t>Ed.G.E</a:t>
            </a:r>
            <a:r>
              <a:rPr lang="en-US" dirty="0">
                <a:latin typeface="Arial"/>
                <a:cs typeface="Arial"/>
              </a:rPr>
              <a:t>., Initiative, doors have opened wide for multilingual programs in California schools. Parents are taking advantage of this opportunity by requesting DLI and other multilingual programs for their children, and school districts are responding. </a:t>
            </a:r>
            <a:endParaRPr lang="en-US" dirty="0"/>
          </a:p>
          <a:p>
            <a:pPr marL="285750" indent="-285750">
              <a:buFont typeface="Arial" panose="020B0604020202020204" pitchFamily="34" charset="0"/>
              <a:buChar char="•"/>
            </a:pPr>
            <a:r>
              <a:rPr lang="en-US" dirty="0">
                <a:latin typeface="Arial"/>
                <a:cs typeface="Arial"/>
              </a:rPr>
              <a:t>The funds available from the DLIG provide much-needed support to LEAs to establish new DLI programs or expand current programs. </a:t>
            </a:r>
            <a:endParaRPr lang="en-US" dirty="0"/>
          </a:p>
          <a:p>
            <a:pPr marL="285750" indent="-285750">
              <a:buFont typeface="Arial" panose="020B0604020202020204" pitchFamily="34" charset="0"/>
              <a:buChar char="•"/>
            </a:pPr>
            <a:r>
              <a:rPr lang="en-US" dirty="0">
                <a:latin typeface="Arial"/>
                <a:cs typeface="Arial"/>
              </a:rPr>
              <a:t>Let's find out more about the DLIG. </a:t>
            </a:r>
            <a:endParaRPr lang="en-US" dirty="0"/>
          </a:p>
          <a:p>
            <a:r>
              <a:rPr lang="en-US" b="1" dirty="0"/>
              <a:t>[Next slide]</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2056179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pPr marL="285750" marR="0" lvl="0" indent="-285750" algn="l" defTabSz="916406"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 purpose of the DLIG is to e</a:t>
            </a:r>
            <a:r>
              <a:rPr lang="en-US" sz="1400" dirty="0"/>
              <a:t>xpand or establish dual language immersion (DLI) programs that provide integrated language learning and academic instruction for native speakers of English and native speakers of another language, with the goals of high academic achievement, first and second language proficiency, and cross-cultural understanding. </a:t>
            </a:r>
          </a:p>
          <a:p>
            <a:pPr marL="285750" marR="0" lvl="0" indent="-285750" algn="l" defTabSz="916406"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t>This purpose aligns with </a:t>
            </a:r>
            <a:r>
              <a:rPr lang="en-US" dirty="0"/>
              <a:t>California </a:t>
            </a:r>
            <a:r>
              <a:rPr lang="en-US" i="1" dirty="0"/>
              <a:t>Education Code </a:t>
            </a:r>
            <a:r>
              <a:rPr lang="en-US" dirty="0"/>
              <a:t>Section 306(c)(1).</a:t>
            </a:r>
          </a:p>
          <a:p>
            <a:pPr marL="285750" indent="-285750" defTabSz="916406">
              <a:buFont typeface="Arial" panose="020B0604020202020204" pitchFamily="34" charset="0"/>
              <a:buChar char="•"/>
              <a:defRPr/>
            </a:pPr>
            <a:r>
              <a:rPr lang="en-US" dirty="0">
                <a:latin typeface="Arial"/>
                <a:cs typeface="Arial"/>
              </a:rPr>
              <a:t>This section of </a:t>
            </a:r>
            <a:r>
              <a:rPr lang="en-US" i="1" dirty="0">
                <a:latin typeface="Arial"/>
                <a:cs typeface="Arial"/>
              </a:rPr>
              <a:t>Education Code</a:t>
            </a:r>
            <a:r>
              <a:rPr lang="en-US" dirty="0">
                <a:latin typeface="Arial"/>
                <a:cs typeface="Arial"/>
              </a:rPr>
              <a:t> provides the definition of DLI programs. </a:t>
            </a:r>
            <a:endParaRPr lang="en-US" dirty="0"/>
          </a:p>
          <a:p>
            <a:pPr marL="285750" lvl="0" indent="-285750" defTabSz="916406">
              <a:lnSpc>
                <a:spcPct val="100000"/>
              </a:lnSpc>
              <a:spcBef>
                <a:spcPts val="0"/>
              </a:spcBef>
              <a:buFont typeface="Arial" panose="020B0604020202020204" pitchFamily="34" charset="0"/>
              <a:buChar char="•"/>
              <a:defRPr/>
            </a:pPr>
            <a:r>
              <a:rPr lang="en-US" dirty="0"/>
              <a:t>Section six of the RFA also provides this information and is included as DLI program guidance.</a:t>
            </a:r>
          </a:p>
          <a:p>
            <a:pPr defTabSz="916406">
              <a:defRPr/>
            </a:pPr>
            <a:r>
              <a:rPr lang="en-US" b="1" dirty="0"/>
              <a:t>[Next slide]</a:t>
            </a:r>
            <a:endParaRPr lang="en-US" dirty="0"/>
          </a:p>
        </p:txBody>
      </p:sp>
      <p:sp>
        <p:nvSpPr>
          <p:cNvPr id="4" name="Slide Number Placeholder 3"/>
          <p:cNvSpPr>
            <a:spLocks noGrp="1"/>
          </p:cNvSpPr>
          <p:nvPr>
            <p:ph type="sldNum" sz="quarter" idx="10"/>
          </p:nvPr>
        </p:nvSpPr>
        <p:spPr/>
        <p:txBody>
          <a:bodyPr/>
          <a:lstStyle/>
          <a:p>
            <a:fld id="{947B8990-41DF-454F-A325-72A5D5917BE1}" type="slidenum">
              <a:rPr lang="en-US" smtClean="0"/>
              <a:t>5</a:t>
            </a:fld>
            <a:endParaRPr lang="en-US"/>
          </a:p>
        </p:txBody>
      </p:sp>
    </p:spTree>
    <p:extLst>
      <p:ext uri="{BB962C8B-B14F-4D97-AF65-F5344CB8AC3E}">
        <p14:creationId xmlns:p14="http://schemas.microsoft.com/office/powerpoint/2010/main" val="505431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kern="1200" dirty="0">
                <a:solidFill>
                  <a:schemeClr val="tx1"/>
                </a:solidFill>
                <a:effectLst/>
                <a:latin typeface="Arial" panose="020B0604020202020204" pitchFamily="34" charset="0"/>
                <a:ea typeface="+mn-ea"/>
                <a:cs typeface="Arial" panose="020B0604020202020204" pitchFamily="34" charset="0"/>
              </a:rPr>
              <a:t>Assembly Bill 130, Chapter 44, Section 158, Statutes of 2021, provides </a:t>
            </a:r>
            <a:r>
              <a:rPr lang="en-US" dirty="0"/>
              <a:t>10 million dollars</a:t>
            </a:r>
            <a:r>
              <a:rPr lang="en-US" sz="1400" kern="1200" dirty="0">
                <a:solidFill>
                  <a:schemeClr val="tx1"/>
                </a:solidFill>
                <a:effectLst/>
                <a:latin typeface="Arial" panose="020B0604020202020204" pitchFamily="34" charset="0"/>
                <a:ea typeface="+mn-ea"/>
                <a:cs typeface="Arial" panose="020B0604020202020204" pitchFamily="34" charset="0"/>
              </a:rPr>
              <a:t> from the general fund over a period of three fiscal years, for the DLIG to assist eligible entities to expand current or establish new DLI programs.</a:t>
            </a:r>
          </a:p>
          <a:p>
            <a:pPr marL="285750" indent="-285750">
              <a:buFont typeface="Arial" panose="020B0604020202020204" pitchFamily="34" charset="0"/>
              <a:buChar char="•"/>
            </a:pPr>
            <a:r>
              <a:rPr lang="en-US" dirty="0"/>
              <a:t>Lorrie Kelling will provide more detail to the RFA and granting process.</a:t>
            </a:r>
          </a:p>
          <a:p>
            <a:r>
              <a:rPr lang="en-US" b="1" dirty="0"/>
              <a:t>[Next slide]</a:t>
            </a:r>
            <a:endParaRPr lang="en-US" dirty="0"/>
          </a:p>
          <a:p>
            <a:endParaRPr lang="en-US" sz="140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59E779C-9ADE-44A1-8072-EF7F172A3590}" type="slidenum">
              <a:rPr lang="en-US" smtClean="0"/>
              <a:t>6</a:t>
            </a:fld>
            <a:endParaRPr lang="en-US"/>
          </a:p>
        </p:txBody>
      </p:sp>
    </p:spTree>
    <p:extLst>
      <p:ext uri="{BB962C8B-B14F-4D97-AF65-F5344CB8AC3E}">
        <p14:creationId xmlns:p14="http://schemas.microsoft.com/office/powerpoint/2010/main" val="2414654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Thank you Alesha.</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As stated, the total grant budget for this RFA is </a:t>
            </a:r>
            <a:r>
              <a:rPr lang="en-US" dirty="0"/>
              <a:t>10 million dollars.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Funds are made available to grantees selected based on the application and the proposed budget.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Grants of </a:t>
            </a:r>
            <a:r>
              <a:rPr lang="en-US" b="1" dirty="0">
                <a:latin typeface="Arial" panose="020B0604020202020204" pitchFamily="34" charset="0"/>
                <a:cs typeface="Arial" panose="020B0604020202020204" pitchFamily="34" charset="0"/>
              </a:rPr>
              <a:t>up to </a:t>
            </a:r>
            <a:r>
              <a:rPr lang="en-US" dirty="0">
                <a:latin typeface="Arial" panose="020B0604020202020204" pitchFamily="34" charset="0"/>
                <a:cs typeface="Arial" panose="020B0604020202020204" pitchFamily="34" charset="0"/>
              </a:rPr>
              <a:t>$380,000 will be awarded.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 minimum of 25 grantees at the elementary and secondary levels will be selected.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If a grantee proposes to establish a</a:t>
            </a:r>
            <a:r>
              <a:rPr lang="en-US" b="1" dirty="0">
                <a:latin typeface="Arial" panose="020B0604020202020204" pitchFamily="34" charset="0"/>
                <a:cs typeface="Arial" panose="020B0604020202020204" pitchFamily="34" charset="0"/>
              </a:rPr>
              <a:t> new </a:t>
            </a:r>
            <a:r>
              <a:rPr lang="en-US" dirty="0">
                <a:latin typeface="Arial" panose="020B0604020202020204" pitchFamily="34" charset="0"/>
                <a:cs typeface="Arial" panose="020B0604020202020204" pitchFamily="34" charset="0"/>
              </a:rPr>
              <a:t>DLI program, the grantee </a:t>
            </a:r>
            <a:r>
              <a:rPr lang="en-US" dirty="0"/>
              <a:t>could</a:t>
            </a:r>
            <a:r>
              <a:rPr lang="en-US" dirty="0">
                <a:latin typeface="Arial" panose="020B0604020202020204" pitchFamily="34" charset="0"/>
                <a:cs typeface="Arial" panose="020B0604020202020204" pitchFamily="34" charset="0"/>
              </a:rPr>
              <a:t> receive an additional $20,000 in grant funds.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grant period is three years, beginning July 1, 2022, and ending June 30, 2025. </a:t>
            </a:r>
          </a:p>
          <a:p>
            <a:r>
              <a:rPr lang="en-US" b="1" dirty="0"/>
              <a:t>[Next slide]</a:t>
            </a:r>
            <a:endParaRPr lang="en-US" dirty="0"/>
          </a:p>
        </p:txBody>
      </p:sp>
      <p:sp>
        <p:nvSpPr>
          <p:cNvPr id="4" name="Slide Number Placeholder 3"/>
          <p:cNvSpPr>
            <a:spLocks noGrp="1"/>
          </p:cNvSpPr>
          <p:nvPr>
            <p:ph type="sldNum" sz="quarter" idx="10"/>
          </p:nvPr>
        </p:nvSpPr>
        <p:spPr/>
        <p:txBody>
          <a:bodyPr/>
          <a:lstStyle/>
          <a:p>
            <a:fld id="{947B8990-41DF-454F-A325-72A5D5917BE1}" type="slidenum">
              <a:rPr lang="en-US" smtClean="0"/>
              <a:t>7</a:t>
            </a:fld>
            <a:endParaRPr lang="en-US"/>
          </a:p>
        </p:txBody>
      </p:sp>
    </p:spTree>
    <p:extLst>
      <p:ext uri="{BB962C8B-B14F-4D97-AF65-F5344CB8AC3E}">
        <p14:creationId xmlns:p14="http://schemas.microsoft.com/office/powerpoint/2010/main" val="2233384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pPr marL="285750" indent="-285750" defTabSz="916406">
              <a:buFont typeface="Arial" panose="020B0604020202020204" pitchFamily="34" charset="0"/>
              <a:buChar char="•"/>
              <a:defRPr/>
            </a:pPr>
            <a:r>
              <a:rPr lang="en-US">
                <a:latin typeface="Arial" panose="020B0604020202020204" pitchFamily="34" charset="0"/>
                <a:cs typeface="Arial" panose="020B0604020202020204" pitchFamily="34" charset="0"/>
              </a:rPr>
              <a:t>Entities that are eligible to apply for the DLIG program include schools, school districts, county offices of education, charter schools, and consortia of the aforementioned entities.</a:t>
            </a:r>
          </a:p>
          <a:p>
            <a:pPr marL="285750" indent="-285750" defTabSz="916406">
              <a:buFont typeface="Arial" panose="020B0604020202020204" pitchFamily="34" charset="0"/>
              <a:buChar char="•"/>
              <a:defRPr/>
            </a:pPr>
            <a:r>
              <a:rPr lang="en-US">
                <a:latin typeface="Arial" panose="020B0604020202020204" pitchFamily="34" charset="0"/>
                <a:cs typeface="Arial" panose="020B0604020202020204" pitchFamily="34" charset="0"/>
              </a:rPr>
              <a:t>In the matter of consortium formation, one entity would apply on behalf of the entire consortium. </a:t>
            </a:r>
          </a:p>
          <a:p>
            <a:r>
              <a:rPr lang="en-US" b="1"/>
              <a:t>[Next slide]</a:t>
            </a:r>
            <a:endParaRPr lang="en-US"/>
          </a:p>
          <a:p>
            <a:endParaRPr lang="en-US"/>
          </a:p>
        </p:txBody>
      </p:sp>
      <p:sp>
        <p:nvSpPr>
          <p:cNvPr id="4" name="Slide Number Placeholder 3"/>
          <p:cNvSpPr>
            <a:spLocks noGrp="1"/>
          </p:cNvSpPr>
          <p:nvPr>
            <p:ph type="sldNum" sz="quarter" idx="10"/>
          </p:nvPr>
        </p:nvSpPr>
        <p:spPr/>
        <p:txBody>
          <a:bodyPr/>
          <a:lstStyle/>
          <a:p>
            <a:fld id="{947B8990-41DF-454F-A325-72A5D5917BE1}" type="slidenum">
              <a:rPr lang="en-US" smtClean="0"/>
              <a:t>8</a:t>
            </a:fld>
            <a:endParaRPr lang="en-US"/>
          </a:p>
        </p:txBody>
      </p:sp>
    </p:spTree>
    <p:extLst>
      <p:ext uri="{BB962C8B-B14F-4D97-AF65-F5344CB8AC3E}">
        <p14:creationId xmlns:p14="http://schemas.microsoft.com/office/powerpoint/2010/main" val="216787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Grant funds can be used in these authorized grant activity categories:</a:t>
            </a:r>
          </a:p>
          <a:p>
            <a:pPr marL="1028700" lvl="1" indent="-285750">
              <a:buFont typeface="Arial" panose="020B0604020202020204" pitchFamily="34" charset="0"/>
              <a:buChar char="•"/>
            </a:pPr>
            <a:r>
              <a:rPr lang="en-US"/>
              <a:t>Instructional materials and resources,</a:t>
            </a:r>
          </a:p>
          <a:p>
            <a:pPr marL="1028700" lvl="1" indent="-285750">
              <a:buFont typeface="Arial" panose="020B0604020202020204" pitchFamily="34" charset="0"/>
              <a:buChar char="•"/>
            </a:pPr>
            <a:r>
              <a:rPr lang="en-US"/>
              <a:t>Professional development for teachers and school administrators,</a:t>
            </a:r>
          </a:p>
          <a:p>
            <a:pPr marL="1028700" lvl="1" indent="-285750">
              <a:buFont typeface="Arial" panose="020B0604020202020204" pitchFamily="34" charset="0"/>
              <a:buChar char="•"/>
            </a:pPr>
            <a:r>
              <a:rPr lang="en-US"/>
              <a:t>Teacher recruitment,</a:t>
            </a:r>
          </a:p>
          <a:p>
            <a:pPr marL="1028700" lvl="1" indent="-285750">
              <a:buFont typeface="Arial" panose="020B0604020202020204" pitchFamily="34" charset="0"/>
              <a:buChar char="•"/>
            </a:pPr>
            <a:r>
              <a:rPr lang="en-US"/>
              <a:t>Development of instructional materials,</a:t>
            </a:r>
          </a:p>
          <a:p>
            <a:pPr marL="1028700" lvl="1" indent="-285750">
              <a:buFont typeface="Arial" panose="020B0604020202020204" pitchFamily="34" charset="0"/>
              <a:buChar char="•"/>
            </a:pPr>
            <a:r>
              <a:rPr lang="en-US"/>
              <a:t>Development of curriculum, and</a:t>
            </a:r>
          </a:p>
          <a:p>
            <a:pPr marL="1028700" lvl="1" indent="-285750">
              <a:buFont typeface="Arial" panose="020B0604020202020204" pitchFamily="34" charset="0"/>
              <a:buChar char="•"/>
            </a:pPr>
            <a:r>
              <a:rPr lang="en-US">
                <a:latin typeface="Arial"/>
                <a:cs typeface="Arial"/>
              </a:rPr>
              <a:t>Family and pupil outreach.</a:t>
            </a:r>
          </a:p>
          <a:p>
            <a:pPr lvl="1" indent="0">
              <a:buNone/>
            </a:pPr>
            <a:r>
              <a:rPr lang="en-US" b="1"/>
              <a:t>[Next slide]</a:t>
            </a: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1414446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normAutofit/>
          </a:bodyPr>
          <a:lstStyle>
            <a:lvl1pPr algn="ctr">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normAutofit/>
          </a:bodyPr>
          <a:lstStyle>
            <a:lvl1pPr algn="ctr">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normAutofit/>
          </a:bodyPr>
          <a:lstStyle>
            <a:lvl1pPr algn="ctr">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4213720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normAutofit/>
          </a:bodyPr>
          <a:lstStyle>
            <a:lvl1pPr algn="ctr">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748797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normAutofit/>
          </a:bodyPr>
          <a:lstStyle>
            <a:lvl1pPr>
              <a:defRPr sz="3600" b="1"/>
            </a:lvl1p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marL="0" indent="0">
              <a:buNone/>
              <a:defRPr sz="2800"/>
            </a:lvl1pPr>
            <a:lvl2pPr marL="685800" indent="-228600">
              <a:buFont typeface="Courier New" panose="02070309020205020404" pitchFamily="49" charset="0"/>
              <a:buChar char="o"/>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normAutofit/>
          </a:bodyPr>
          <a:lstStyle>
            <a:lvl1pPr algn="ctr">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normAutofit/>
          </a:bodyPr>
          <a:lstStyle>
            <a:lvl1pPr>
              <a:defRPr sz="3600" b="1"/>
            </a:lvl1p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marL="0" indent="0">
              <a:buNone/>
              <a:defRPr sz="2800"/>
            </a:lvl1pPr>
            <a:lvl2pPr marL="685800" indent="-228600">
              <a:buFont typeface="Courier New" panose="02070309020205020404" pitchFamily="49" charset="0"/>
              <a:buChar char="o"/>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789737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normAutofit/>
          </a:bodyPr>
          <a:lstStyle>
            <a:lvl1pPr>
              <a:defRPr sz="3600" b="1"/>
            </a:lvl1p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normAutofit/>
          </a:bodyPr>
          <a:lstStyle>
            <a:lvl1pPr marL="0" indent="0">
              <a:buNone/>
              <a:defRPr sz="2800"/>
            </a:lvl1pPr>
            <a:lvl2pPr marL="685800" indent="-228600">
              <a:buFont typeface="Courier New" panose="02070309020205020404" pitchFamily="49" charset="0"/>
              <a:buChar char="o"/>
              <a:defRPr sz="2800"/>
            </a:lvl2p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normAutofit/>
          </a:bodyPr>
          <a:lstStyle>
            <a:lvl1pPr marL="0" indent="0">
              <a:buNone/>
              <a:defRPr sz="2800"/>
            </a:lvl1pPr>
            <a:lvl2pPr marL="685800" indent="-228600">
              <a:buFont typeface="Courier New" panose="02070309020205020404" pitchFamily="49" charset="0"/>
              <a:buChar char="o"/>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normAutofit/>
          </a:bodyPr>
          <a:lstStyle>
            <a:lvl1pPr>
              <a:defRPr sz="3600" b="1"/>
            </a:lvl1p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normAutofit/>
          </a:bodyPr>
          <a:lstStyle>
            <a:lvl1pPr algn="ctr">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lnSpc>
                <a:spcPct val="100000"/>
              </a:lnSpc>
              <a:spcAft>
                <a:spcPts val="1200"/>
              </a:spcAft>
              <a:defRPr sz="2800"/>
            </a:lvl1pPr>
            <a:lvl2pPr>
              <a:lnSpc>
                <a:spcPct val="100000"/>
              </a:lnSpc>
              <a:spcAft>
                <a:spcPts val="1200"/>
              </a:spcAft>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01036683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7.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hf sldNum="0" hdr="0" ftr="0" dt="0"/>
  <p:txStyles>
    <p:title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Courier New" panose="02070309020205020404" pitchFamily="49" charset="0"/>
        <a:buChar char="o"/>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 id="2147483687" r:id="rId5"/>
  </p:sldLayoutIdLst>
  <p:hf sldNum="0" hdr="0" ftr="0" dt="0"/>
  <p:txStyles>
    <p:titleStyle>
      <a:lvl1pPr algn="ctr" defTabSz="914400" rtl="0" eaLnBrk="1" latinLnBrk="0" hangingPunct="1">
        <a:lnSpc>
          <a:spcPct val="90000"/>
        </a:lnSpc>
        <a:spcBef>
          <a:spcPct val="0"/>
        </a:spcBef>
        <a:buNone/>
        <a:defRPr sz="3600" b="1" kern="1200">
          <a:solidFill>
            <a:srgbClr val="0C4A6D"/>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800" kern="1200">
          <a:solidFill>
            <a:srgbClr val="0C4A6D"/>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Courier New" panose="02070309020205020404" pitchFamily="49" charset="0"/>
        <a:buChar char="o"/>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sldNum="0" hdr="0" ftr="0" dt="0"/>
  <p:txStyles>
    <p:title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3200" kern="120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Courier New" panose="02070309020205020404" pitchFamily="49" charset="0"/>
        <a:buChar char="o"/>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7" r:id="rId3"/>
    <p:sldLayoutId id="2147483668" r:id="rId4"/>
  </p:sldLayoutIdLst>
  <p:hf sldNum="0" hdr="0" ftr="0" dt="0"/>
  <p:txStyles>
    <p:titleStyle>
      <a:lvl1pPr algn="ctr" defTabSz="914400" rtl="0" eaLnBrk="1" latinLnBrk="0" hangingPunct="1">
        <a:lnSpc>
          <a:spcPct val="90000"/>
        </a:lnSpc>
        <a:spcBef>
          <a:spcPct val="0"/>
        </a:spcBef>
        <a:buNone/>
        <a:defRPr sz="3600" b="1" kern="1200">
          <a:solidFill>
            <a:srgbClr val="0C4A6D"/>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3200" kern="1200">
          <a:solidFill>
            <a:srgbClr val="0C4A6D"/>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Courier New" panose="02070309020205020404" pitchFamily="49" charset="0"/>
        <a:buChar char="o"/>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sldNum="0" hdr="0" ftr="0" dt="0"/>
  <p:txStyles>
    <p:title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Courier New" panose="02070309020205020404" pitchFamily="49" charset="0"/>
        <a:buChar char="o"/>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sldNum="0" hdr="0" ftr="0" dt="0"/>
  <p:txStyles>
    <p:titleStyle>
      <a:lvl1pPr algn="ctr" defTabSz="914400" rtl="0" eaLnBrk="1" latinLnBrk="0" hangingPunct="1">
        <a:lnSpc>
          <a:spcPct val="90000"/>
        </a:lnSpc>
        <a:spcBef>
          <a:spcPct val="0"/>
        </a:spcBef>
        <a:buNone/>
        <a:defRPr sz="3600" b="1" kern="1200">
          <a:solidFill>
            <a:srgbClr val="0C4A6D"/>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800" kern="1200">
          <a:solidFill>
            <a:srgbClr val="0C4A6D"/>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Courier New" panose="02070309020205020404" pitchFamily="49" charset="0"/>
        <a:buChar char="o"/>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sldNum="0" hdr="0" ftr="0" dt="0"/>
  <p:txStyles>
    <p:title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Courier New" panose="02070309020205020404" pitchFamily="49" charset="0"/>
        <a:buChar char="o"/>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ca.gov/fg/fo/r28/dlig21rfa.asp"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e.ca.gov/fg/fo/r28/dlig21rfa.asp"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mailto:DLIG@cde.ca.gov"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mailto:plucas@cde.ca.gov"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5EE8-02C3-4923-874A-BE7747195DFD}"/>
              </a:ext>
            </a:extLst>
          </p:cNvPr>
          <p:cNvSpPr>
            <a:spLocks noGrp="1"/>
          </p:cNvSpPr>
          <p:nvPr>
            <p:ph type="ctrTitle"/>
          </p:nvPr>
        </p:nvSpPr>
        <p:spPr>
          <a:xfrm>
            <a:off x="285750" y="1828800"/>
            <a:ext cx="11525250" cy="3151556"/>
          </a:xfrm>
        </p:spPr>
        <p:txBody>
          <a:bodyPr>
            <a:normAutofit fontScale="90000"/>
          </a:bodyPr>
          <a:lstStyle/>
          <a:p>
            <a:pPr>
              <a:lnSpc>
                <a:spcPct val="100000"/>
              </a:lnSpc>
              <a:spcBef>
                <a:spcPts val="1200"/>
              </a:spcBef>
              <a:spcAft>
                <a:spcPts val="2400"/>
              </a:spcAft>
            </a:pPr>
            <a:r>
              <a:rPr lang="en-US" dirty="0"/>
              <a:t>Dual Language Immersion Grant: </a:t>
            </a:r>
            <a:br>
              <a:rPr lang="en-US" dirty="0"/>
            </a:br>
            <a:r>
              <a:rPr lang="en-US" dirty="0"/>
              <a:t>Request for Applications </a:t>
            </a:r>
            <a:br>
              <a:rPr lang="en-US" dirty="0"/>
            </a:br>
            <a:r>
              <a:rPr lang="en-US" dirty="0"/>
              <a:t>Technical Assistance Webinar</a:t>
            </a:r>
            <a:br>
              <a:rPr lang="en-US" dirty="0"/>
            </a:br>
            <a:br>
              <a:rPr lang="en-US" dirty="0"/>
            </a:br>
            <a:r>
              <a:rPr lang="en-US" sz="3600" b="0" dirty="0"/>
              <a:t>February 11, 2022</a:t>
            </a:r>
          </a:p>
        </p:txBody>
      </p:sp>
    </p:spTree>
    <p:extLst>
      <p:ext uri="{BB962C8B-B14F-4D97-AF65-F5344CB8AC3E}">
        <p14:creationId xmlns:p14="http://schemas.microsoft.com/office/powerpoint/2010/main" val="3196704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D3780C1-2B07-4A05-B15E-97F6837E9ABB}"/>
              </a:ext>
            </a:extLst>
          </p:cNvPr>
          <p:cNvSpPr>
            <a:spLocks noGrp="1"/>
          </p:cNvSpPr>
          <p:nvPr>
            <p:ph type="title"/>
          </p:nvPr>
        </p:nvSpPr>
        <p:spPr>
          <a:xfrm>
            <a:off x="152400" y="203799"/>
            <a:ext cx="11887200" cy="1564041"/>
          </a:xfrm>
        </p:spPr>
        <p:txBody>
          <a:bodyPr/>
          <a:lstStyle/>
          <a:p>
            <a:r>
              <a:rPr lang="en-US"/>
              <a:t>Application Deadlines</a:t>
            </a:r>
          </a:p>
        </p:txBody>
      </p:sp>
      <p:sp>
        <p:nvSpPr>
          <p:cNvPr id="3" name="Content Placeholder 2">
            <a:extLst>
              <a:ext uri="{FF2B5EF4-FFF2-40B4-BE49-F238E27FC236}">
                <a16:creationId xmlns:a16="http://schemas.microsoft.com/office/drawing/2014/main" id="{54640FF3-39A9-4F32-832B-57891E596C2F}"/>
              </a:ext>
            </a:extLst>
          </p:cNvPr>
          <p:cNvSpPr>
            <a:spLocks noGrp="1"/>
          </p:cNvSpPr>
          <p:nvPr>
            <p:ph idx="1"/>
          </p:nvPr>
        </p:nvSpPr>
        <p:spPr>
          <a:xfrm>
            <a:off x="533400" y="2126974"/>
            <a:ext cx="10942320" cy="4207187"/>
          </a:xfrm>
        </p:spPr>
        <p:txBody>
          <a:bodyPr/>
          <a:lstStyle/>
          <a:p>
            <a:pPr marL="457200" indent="-457200">
              <a:spcAft>
                <a:spcPts val="3600"/>
              </a:spcAft>
              <a:buFont typeface="Arial" panose="020B0604020202020204" pitchFamily="34" charset="0"/>
              <a:buChar char="•"/>
            </a:pPr>
            <a:r>
              <a:rPr lang="en-US" b="1" dirty="0"/>
              <a:t>Intent to Apply Deadline: </a:t>
            </a:r>
            <a:r>
              <a:rPr lang="en-US" dirty="0"/>
              <a:t>February 25, 2022, by 4 p.m. PST</a:t>
            </a:r>
          </a:p>
          <a:p>
            <a:pPr marL="457200" indent="-457200">
              <a:buFont typeface="Arial" panose="020B0604020202020204" pitchFamily="34" charset="0"/>
              <a:buChar char="•"/>
            </a:pPr>
            <a:r>
              <a:rPr lang="en-US" b="1" dirty="0"/>
              <a:t>Deadline for Applications: </a:t>
            </a:r>
            <a:r>
              <a:rPr lang="en-US" dirty="0"/>
              <a:t>March 18, 2022, by 4 p.m. PST</a:t>
            </a:r>
          </a:p>
          <a:p>
            <a:endParaRPr lang="en-US" dirty="0"/>
          </a:p>
        </p:txBody>
      </p:sp>
    </p:spTree>
    <p:extLst>
      <p:ext uri="{BB962C8B-B14F-4D97-AF65-F5344CB8AC3E}">
        <p14:creationId xmlns:p14="http://schemas.microsoft.com/office/powerpoint/2010/main" val="3953918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ctrTitle"/>
          </p:nvPr>
        </p:nvSpPr>
        <p:spPr/>
        <p:txBody>
          <a:bodyPr>
            <a:normAutofit/>
          </a:bodyPr>
          <a:lstStyle/>
          <a:p>
            <a:r>
              <a:rPr lang="en-US"/>
              <a:t>The DLIG Application</a:t>
            </a:r>
          </a:p>
        </p:txBody>
      </p:sp>
    </p:spTree>
    <p:extLst>
      <p:ext uri="{BB962C8B-B14F-4D97-AF65-F5344CB8AC3E}">
        <p14:creationId xmlns:p14="http://schemas.microsoft.com/office/powerpoint/2010/main" val="716456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66BCC-95F9-4663-A5B6-21AFDDE00A84}"/>
              </a:ext>
            </a:extLst>
          </p:cNvPr>
          <p:cNvSpPr>
            <a:spLocks noGrp="1"/>
          </p:cNvSpPr>
          <p:nvPr>
            <p:ph type="title"/>
          </p:nvPr>
        </p:nvSpPr>
        <p:spPr/>
        <p:txBody>
          <a:bodyPr/>
          <a:lstStyle/>
          <a:p>
            <a:r>
              <a:rPr lang="en-US"/>
              <a:t>The RFA</a:t>
            </a:r>
          </a:p>
        </p:txBody>
      </p:sp>
      <p:sp>
        <p:nvSpPr>
          <p:cNvPr id="3" name="Content Placeholder 2">
            <a:extLst>
              <a:ext uri="{FF2B5EF4-FFF2-40B4-BE49-F238E27FC236}">
                <a16:creationId xmlns:a16="http://schemas.microsoft.com/office/drawing/2014/main" id="{AEBBEB12-226E-41EA-9F93-9FA16C7899F7}"/>
              </a:ext>
            </a:extLst>
          </p:cNvPr>
          <p:cNvSpPr>
            <a:spLocks noGrp="1"/>
          </p:cNvSpPr>
          <p:nvPr>
            <p:ph idx="1"/>
          </p:nvPr>
        </p:nvSpPr>
        <p:spPr>
          <a:xfrm>
            <a:off x="152401" y="1529362"/>
            <a:ext cx="11887200" cy="4868945"/>
          </a:xfrm>
        </p:spPr>
        <p:txBody>
          <a:bodyPr>
            <a:normAutofit lnSpcReduction="10000"/>
          </a:bodyPr>
          <a:lstStyle/>
          <a:p>
            <a:pPr marL="457200" indent="-457200">
              <a:lnSpc>
                <a:spcPct val="110000"/>
              </a:lnSpc>
              <a:buFont typeface="Arial" panose="020B0604020202020204" pitchFamily="34" charset="0"/>
              <a:buChar char="•"/>
            </a:pPr>
            <a:r>
              <a:rPr lang="en-US" b="1"/>
              <a:t>Read and study the entire RFA before completing the application</a:t>
            </a:r>
          </a:p>
          <a:p>
            <a:pPr marL="1143000" lvl="1" indent="-457200">
              <a:lnSpc>
                <a:spcPct val="110000"/>
              </a:lnSpc>
            </a:pPr>
            <a:r>
              <a:rPr lang="en-US"/>
              <a:t>Section 6 provides applicants with background information and guidance</a:t>
            </a:r>
          </a:p>
          <a:p>
            <a:pPr marL="1143000" lvl="1" indent="-457200">
              <a:lnSpc>
                <a:spcPct val="110000"/>
              </a:lnSpc>
            </a:pPr>
            <a:r>
              <a:rPr lang="en-US"/>
              <a:t>Section 7 contains the specific directions for completing the application</a:t>
            </a:r>
          </a:p>
          <a:p>
            <a:pPr marL="1143000" lvl="1" indent="-457200">
              <a:lnSpc>
                <a:spcPct val="110000"/>
              </a:lnSpc>
            </a:pPr>
            <a:r>
              <a:rPr lang="en-US"/>
              <a:t>Respond to all prompts within each subsection of the narrative description</a:t>
            </a:r>
          </a:p>
          <a:p>
            <a:pPr marL="457200" indent="-457200">
              <a:lnSpc>
                <a:spcPct val="110000"/>
              </a:lnSpc>
              <a:buFont typeface="Arial" panose="020B0604020202020204" pitchFamily="34" charset="0"/>
              <a:buChar char="•"/>
            </a:pPr>
            <a:r>
              <a:rPr lang="en-US"/>
              <a:t>Refer to the Evaluation Rubric in Appendix A of the RFA to understand how responses will be evaluated</a:t>
            </a:r>
          </a:p>
          <a:p>
            <a:pPr marL="457200" indent="-457200">
              <a:buFont typeface="Arial" panose="020B0604020202020204" pitchFamily="34" charset="0"/>
              <a:buChar char="•"/>
            </a:pPr>
            <a:endParaRPr lang="en-US"/>
          </a:p>
        </p:txBody>
      </p:sp>
    </p:spTree>
    <p:extLst>
      <p:ext uri="{BB962C8B-B14F-4D97-AF65-F5344CB8AC3E}">
        <p14:creationId xmlns:p14="http://schemas.microsoft.com/office/powerpoint/2010/main" val="32531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1354239" y="105673"/>
            <a:ext cx="9479666" cy="923027"/>
          </a:xfrm>
        </p:spPr>
        <p:txBody>
          <a:bodyPr/>
          <a:lstStyle/>
          <a:p>
            <a:r>
              <a:rPr lang="en-US"/>
              <a:t>The Application (1)</a:t>
            </a:r>
          </a:p>
        </p:txBody>
      </p:sp>
      <p:sp>
        <p:nvSpPr>
          <p:cNvPr id="3" name="Content Placeholder 2"/>
          <p:cNvSpPr>
            <a:spLocks noGrp="1"/>
          </p:cNvSpPr>
          <p:nvPr>
            <p:ph idx="1"/>
          </p:nvPr>
        </p:nvSpPr>
        <p:spPr>
          <a:xfrm>
            <a:off x="255247" y="876301"/>
            <a:ext cx="11677649" cy="5876026"/>
          </a:xfrm>
        </p:spPr>
        <p:txBody>
          <a:bodyPr>
            <a:noAutofit/>
          </a:bodyPr>
          <a:lstStyle/>
          <a:p>
            <a:pPr marL="342900" indent="-342900">
              <a:lnSpc>
                <a:spcPct val="100000"/>
              </a:lnSpc>
              <a:spcBef>
                <a:spcPts val="0"/>
              </a:spcBef>
              <a:spcAft>
                <a:spcPts val="600"/>
              </a:spcAft>
              <a:buFont typeface="Arial" panose="020B0604020202020204" pitchFamily="34" charset="0"/>
              <a:buChar char="•"/>
            </a:pPr>
            <a:r>
              <a:rPr lang="en-US" dirty="0"/>
              <a:t>Locate the online application link from the </a:t>
            </a:r>
            <a:r>
              <a:rPr lang="en-US" dirty="0" err="1"/>
              <a:t>DLIG</a:t>
            </a:r>
            <a:r>
              <a:rPr lang="en-US" dirty="0"/>
              <a:t> </a:t>
            </a:r>
            <a:r>
              <a:rPr lang="en-US" dirty="0" err="1"/>
              <a:t>RFA</a:t>
            </a:r>
            <a:r>
              <a:rPr lang="en-US" dirty="0"/>
              <a:t> web page</a:t>
            </a:r>
          </a:p>
          <a:p>
            <a:pPr marL="342900" indent="-342900">
              <a:lnSpc>
                <a:spcPct val="100000"/>
              </a:lnSpc>
              <a:spcBef>
                <a:spcPts val="0"/>
              </a:spcBef>
              <a:spcAft>
                <a:spcPts val="600"/>
              </a:spcAft>
              <a:buFont typeface="Arial" panose="020B0604020202020204" pitchFamily="34" charset="0"/>
              <a:buChar char="•"/>
            </a:pPr>
            <a:r>
              <a:rPr lang="en-US" dirty="0"/>
              <a:t>Complete the application electronically </a:t>
            </a:r>
          </a:p>
          <a:p>
            <a:pPr marL="342900" indent="-342900">
              <a:lnSpc>
                <a:spcPct val="100000"/>
              </a:lnSpc>
              <a:spcBef>
                <a:spcPts val="0"/>
              </a:spcBef>
              <a:spcAft>
                <a:spcPts val="600"/>
              </a:spcAft>
              <a:buFont typeface="Arial" panose="020B0604020202020204" pitchFamily="34" charset="0"/>
              <a:buChar char="•"/>
            </a:pPr>
            <a:r>
              <a:rPr lang="en-US" dirty="0"/>
              <a:t>Submit to be received at the </a:t>
            </a:r>
            <a:r>
              <a:rPr lang="en-US" dirty="0" err="1"/>
              <a:t>CDE</a:t>
            </a:r>
            <a:r>
              <a:rPr lang="en-US" dirty="0"/>
              <a:t> by the deadline</a:t>
            </a:r>
          </a:p>
          <a:p>
            <a:pPr marL="342900" indent="-342900">
              <a:spcAft>
                <a:spcPts val="600"/>
              </a:spcAft>
              <a:buFont typeface="Arial" panose="020B0604020202020204" pitchFamily="34" charset="0"/>
              <a:buChar char="•"/>
            </a:pPr>
            <a:r>
              <a:rPr lang="en-US" dirty="0"/>
              <a:t>A complete application consists of: </a:t>
            </a:r>
          </a:p>
          <a:p>
            <a:pPr marL="1200150" lvl="1" indent="-514350">
              <a:spcAft>
                <a:spcPts val="600"/>
              </a:spcAft>
              <a:buFont typeface="+mj-lt"/>
              <a:buAutoNum type="alphaUcPeriod"/>
            </a:pPr>
            <a:r>
              <a:rPr lang="en-US" dirty="0">
                <a:cs typeface="Arial" panose="020B0604020202020204" pitchFamily="34" charset="0"/>
              </a:rPr>
              <a:t>Applicant Information</a:t>
            </a:r>
          </a:p>
          <a:p>
            <a:pPr marL="1200150" lvl="1" indent="-514350">
              <a:spcAft>
                <a:spcPts val="600"/>
              </a:spcAft>
              <a:buFont typeface="+mj-lt"/>
              <a:buAutoNum type="alphaUcPeriod"/>
            </a:pPr>
            <a:r>
              <a:rPr lang="en-US" dirty="0">
                <a:cs typeface="Arial" panose="020B0604020202020204" pitchFamily="34" charset="0"/>
              </a:rPr>
              <a:t>Applicant Narrative</a:t>
            </a:r>
          </a:p>
          <a:p>
            <a:pPr marL="1200150" lvl="1" indent="-514350">
              <a:spcAft>
                <a:spcPts val="600"/>
              </a:spcAft>
              <a:buFont typeface="+mj-lt"/>
              <a:buAutoNum type="alphaUcPeriod"/>
            </a:pPr>
            <a:r>
              <a:rPr lang="en-US" dirty="0">
                <a:cs typeface="Arial" panose="020B0604020202020204" pitchFamily="34" charset="0"/>
              </a:rPr>
              <a:t>Budget Information</a:t>
            </a:r>
            <a:endParaRPr lang="en-US" u="sng" dirty="0"/>
          </a:p>
          <a:p>
            <a:pPr marL="342900" indent="-342900">
              <a:spcAft>
                <a:spcPts val="600"/>
              </a:spcAft>
              <a:buFont typeface="Arial" panose="020B0604020202020204" pitchFamily="34" charset="0"/>
              <a:buChar char="•"/>
            </a:pPr>
            <a:r>
              <a:rPr lang="en-US" dirty="0"/>
              <a:t>Attach supporting evidence (e.g., budget, letters of commitment, curriculum vitae, etc.) in one zip file (maximum file size is 20 megabytes) </a:t>
            </a:r>
          </a:p>
          <a:p>
            <a:pPr marL="342900" indent="-342900">
              <a:spcAft>
                <a:spcPts val="600"/>
              </a:spcAft>
              <a:buFont typeface="Arial" panose="020B0604020202020204" pitchFamily="34" charset="0"/>
              <a:buChar char="•"/>
            </a:pPr>
            <a:r>
              <a:rPr lang="en-US" dirty="0"/>
              <a:t>The zip file is considered part of the application</a:t>
            </a:r>
          </a:p>
        </p:txBody>
      </p:sp>
    </p:spTree>
    <p:extLst>
      <p:ext uri="{BB962C8B-B14F-4D97-AF65-F5344CB8AC3E}">
        <p14:creationId xmlns:p14="http://schemas.microsoft.com/office/powerpoint/2010/main" val="429054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D72D442-6C19-49C2-94E4-EC24222F4F4B}"/>
              </a:ext>
            </a:extLst>
          </p:cNvPr>
          <p:cNvSpPr>
            <a:spLocks noGrp="1"/>
          </p:cNvSpPr>
          <p:nvPr>
            <p:ph type="title"/>
          </p:nvPr>
        </p:nvSpPr>
        <p:spPr/>
        <p:txBody>
          <a:bodyPr/>
          <a:lstStyle/>
          <a:p>
            <a:r>
              <a:rPr lang="en-US"/>
              <a:t>The Application (2)</a:t>
            </a:r>
          </a:p>
        </p:txBody>
      </p:sp>
      <p:sp>
        <p:nvSpPr>
          <p:cNvPr id="3" name="Content Placeholder 2">
            <a:extLst>
              <a:ext uri="{FF2B5EF4-FFF2-40B4-BE49-F238E27FC236}">
                <a16:creationId xmlns:a16="http://schemas.microsoft.com/office/drawing/2014/main" id="{22952C3E-7F3C-4223-B9DD-495CCF838F7A}"/>
              </a:ext>
            </a:extLst>
          </p:cNvPr>
          <p:cNvSpPr>
            <a:spLocks noGrp="1"/>
          </p:cNvSpPr>
          <p:nvPr>
            <p:ph idx="1"/>
          </p:nvPr>
        </p:nvSpPr>
        <p:spPr/>
        <p:txBody>
          <a:bodyPr/>
          <a:lstStyle/>
          <a:p>
            <a:pPr marL="342900" indent="-342900">
              <a:spcBef>
                <a:spcPts val="600"/>
              </a:spcBef>
              <a:spcAft>
                <a:spcPts val="600"/>
              </a:spcAft>
              <a:buFont typeface="Arial" panose="020B0604020202020204" pitchFamily="34" charset="0"/>
              <a:buChar char="•"/>
            </a:pPr>
            <a:r>
              <a:rPr lang="en-US" dirty="0" err="1"/>
              <a:t>RFA</a:t>
            </a:r>
            <a:r>
              <a:rPr lang="en-US" dirty="0"/>
              <a:t> Sections 7C and 7E provide instructions regarding the uploading of the single zip file with the required documents</a:t>
            </a:r>
          </a:p>
          <a:p>
            <a:pPr marL="342900" indent="-342900">
              <a:spcBef>
                <a:spcPts val="600"/>
              </a:spcBef>
              <a:spcAft>
                <a:spcPts val="600"/>
              </a:spcAft>
              <a:buFont typeface="Arial" panose="020B0604020202020204" pitchFamily="34" charset="0"/>
              <a:buChar char="•"/>
            </a:pPr>
            <a:r>
              <a:rPr lang="en-US" dirty="0"/>
              <a:t>Provide the appropriate digital signature</a:t>
            </a:r>
          </a:p>
          <a:p>
            <a:pPr marL="342900" indent="-342900">
              <a:spcBef>
                <a:spcPts val="600"/>
              </a:spcBef>
              <a:spcAft>
                <a:spcPts val="600"/>
              </a:spcAft>
              <a:buFont typeface="Arial" panose="020B0604020202020204" pitchFamily="34" charset="0"/>
              <a:buChar char="•"/>
            </a:pPr>
            <a:r>
              <a:rPr lang="en-US" dirty="0"/>
              <a:t>Submit the application </a:t>
            </a:r>
          </a:p>
          <a:p>
            <a:pPr marL="342900" indent="-342900">
              <a:spcBef>
                <a:spcPts val="600"/>
              </a:spcBef>
              <a:spcAft>
                <a:spcPts val="600"/>
              </a:spcAft>
              <a:buFont typeface="Arial" panose="020B0604020202020204" pitchFamily="34" charset="0"/>
              <a:buChar char="•"/>
            </a:pPr>
            <a:r>
              <a:rPr lang="en-US" dirty="0" err="1"/>
              <a:t>CDE</a:t>
            </a:r>
            <a:r>
              <a:rPr lang="en-US" dirty="0"/>
              <a:t> must receive the application no later than 4 p.m. PST on March 18, 2022</a:t>
            </a:r>
          </a:p>
          <a:p>
            <a:endParaRPr lang="en-US" dirty="0"/>
          </a:p>
        </p:txBody>
      </p:sp>
    </p:spTree>
    <p:extLst>
      <p:ext uri="{BB962C8B-B14F-4D97-AF65-F5344CB8AC3E}">
        <p14:creationId xmlns:p14="http://schemas.microsoft.com/office/powerpoint/2010/main" val="2910778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1354239" y="105672"/>
            <a:ext cx="9479666" cy="1325563"/>
          </a:xfrm>
        </p:spPr>
        <p:txBody>
          <a:bodyPr/>
          <a:lstStyle/>
          <a:p>
            <a:r>
              <a:rPr lang="en-US"/>
              <a:t>Saving Responses</a:t>
            </a:r>
          </a:p>
        </p:txBody>
      </p:sp>
      <p:sp>
        <p:nvSpPr>
          <p:cNvPr id="3" name="Content Placeholder 2"/>
          <p:cNvSpPr>
            <a:spLocks noGrp="1"/>
          </p:cNvSpPr>
          <p:nvPr>
            <p:ph idx="1"/>
          </p:nvPr>
        </p:nvSpPr>
        <p:spPr>
          <a:xfrm>
            <a:off x="223520" y="1295374"/>
            <a:ext cx="11440159" cy="4879366"/>
          </a:xfrm>
        </p:spPr>
        <p:txBody>
          <a:bodyPr>
            <a:normAutofit/>
          </a:bodyPr>
          <a:lstStyle/>
          <a:p>
            <a:pPr marL="457200" indent="-457200">
              <a:buFont typeface="Arial" panose="020B0604020202020204" pitchFamily="34" charset="0"/>
              <a:buChar char="•"/>
            </a:pPr>
            <a:r>
              <a:rPr lang="en-US" dirty="0"/>
              <a:t>If the applicant does not intend to complete the application in one session, select the </a:t>
            </a:r>
            <a:r>
              <a:rPr lang="en-US" b="1" dirty="0"/>
              <a:t>Save Responses</a:t>
            </a:r>
            <a:r>
              <a:rPr lang="en-US" dirty="0"/>
              <a:t> button on the first page of the online application</a:t>
            </a:r>
          </a:p>
          <a:p>
            <a:pPr marL="457200" indent="-457200">
              <a:lnSpc>
                <a:spcPct val="100000"/>
              </a:lnSpc>
              <a:spcBef>
                <a:spcPts val="0"/>
              </a:spcBef>
              <a:spcAft>
                <a:spcPts val="1200"/>
              </a:spcAft>
              <a:buFont typeface="Arial" panose="020B0604020202020204" pitchFamily="34" charset="0"/>
              <a:buChar char="•"/>
            </a:pPr>
            <a:r>
              <a:rPr lang="en-US" dirty="0"/>
              <a:t>Ensure the email address provided is </a:t>
            </a:r>
            <a:r>
              <a:rPr lang="en-US" b="1" dirty="0"/>
              <a:t>accurate</a:t>
            </a:r>
          </a:p>
          <a:p>
            <a:pPr marL="457200" indent="-457200">
              <a:lnSpc>
                <a:spcPct val="100000"/>
              </a:lnSpc>
              <a:spcBef>
                <a:spcPts val="0"/>
              </a:spcBef>
              <a:spcAft>
                <a:spcPts val="1200"/>
              </a:spcAft>
              <a:buFont typeface="Arial" panose="020B0604020202020204" pitchFamily="34" charset="0"/>
              <a:buChar char="•"/>
            </a:pPr>
            <a:r>
              <a:rPr lang="en-US" dirty="0"/>
              <a:t>Copy the </a:t>
            </a:r>
            <a:r>
              <a:rPr lang="en-US" b="1" dirty="0"/>
              <a:t>unique </a:t>
            </a:r>
            <a:r>
              <a:rPr lang="en-US" dirty="0"/>
              <a:t>uniform resource locator (URL) provided. The URL will allow a return to the application</a:t>
            </a:r>
          </a:p>
          <a:p>
            <a:pPr marL="457200" indent="-457200">
              <a:lnSpc>
                <a:spcPct val="100000"/>
              </a:lnSpc>
              <a:spcBef>
                <a:spcPts val="0"/>
              </a:spcBef>
              <a:spcAft>
                <a:spcPts val="1200"/>
              </a:spcAft>
              <a:buFont typeface="Arial" panose="020B0604020202020204" pitchFamily="34" charset="0"/>
              <a:buChar char="•"/>
            </a:pPr>
            <a:r>
              <a:rPr lang="en-US" dirty="0"/>
              <a:t>The URL will be sent in a confirmation email to the address provided</a:t>
            </a:r>
          </a:p>
          <a:p>
            <a:pPr marL="457200" indent="-457200">
              <a:lnSpc>
                <a:spcPct val="100000"/>
              </a:lnSpc>
              <a:spcBef>
                <a:spcPts val="0"/>
              </a:spcBef>
              <a:spcAft>
                <a:spcPts val="1200"/>
              </a:spcAft>
              <a:buFont typeface="Arial" panose="020B0604020202020204" pitchFamily="34" charset="0"/>
              <a:buChar char="•"/>
            </a:pPr>
            <a:r>
              <a:rPr lang="en-US" dirty="0"/>
              <a:t>No confirmation email? Check the spam or junk folder</a:t>
            </a:r>
          </a:p>
        </p:txBody>
      </p:sp>
    </p:spTree>
    <p:extLst>
      <p:ext uri="{BB962C8B-B14F-4D97-AF65-F5344CB8AC3E}">
        <p14:creationId xmlns:p14="http://schemas.microsoft.com/office/powerpoint/2010/main" val="3887295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DF0DA32-D85E-4DFE-BA23-0B36EE42D8CB}"/>
              </a:ext>
            </a:extLst>
          </p:cNvPr>
          <p:cNvSpPr>
            <a:spLocks noGrp="1"/>
          </p:cNvSpPr>
          <p:nvPr>
            <p:ph type="title"/>
          </p:nvPr>
        </p:nvSpPr>
        <p:spPr>
          <a:xfrm>
            <a:off x="152400" y="203799"/>
            <a:ext cx="11887200" cy="1682151"/>
          </a:xfrm>
        </p:spPr>
        <p:txBody>
          <a:bodyPr/>
          <a:lstStyle/>
          <a:p>
            <a:r>
              <a:rPr lang="en-US"/>
              <a:t>A: Applicant Information and Data</a:t>
            </a:r>
          </a:p>
        </p:txBody>
      </p:sp>
      <p:sp>
        <p:nvSpPr>
          <p:cNvPr id="3" name="Content Placeholder 2">
            <a:extLst>
              <a:ext uri="{FF2B5EF4-FFF2-40B4-BE49-F238E27FC236}">
                <a16:creationId xmlns:a16="http://schemas.microsoft.com/office/drawing/2014/main" id="{A0E3E690-FE7D-438E-A062-039824AAAA01}"/>
              </a:ext>
            </a:extLst>
          </p:cNvPr>
          <p:cNvSpPr>
            <a:spLocks noGrp="1"/>
          </p:cNvSpPr>
          <p:nvPr>
            <p:ph idx="1"/>
          </p:nvPr>
        </p:nvSpPr>
        <p:spPr>
          <a:xfrm>
            <a:off x="152400" y="1885950"/>
            <a:ext cx="11887200" cy="4768251"/>
          </a:xfrm>
        </p:spPr>
        <p:txBody>
          <a:bodyPr>
            <a:normAutofit/>
          </a:bodyPr>
          <a:lstStyle/>
          <a:p>
            <a:pPr marL="457200" indent="-457200">
              <a:buFont typeface="Arial" panose="020B0604020202020204" pitchFamily="34" charset="0"/>
              <a:buChar char="•"/>
            </a:pPr>
            <a:r>
              <a:rPr lang="en-US"/>
              <a:t>Respond to each prompt/question within each subsection</a:t>
            </a:r>
          </a:p>
          <a:p>
            <a:pPr marL="457200" indent="-457200">
              <a:buFont typeface="Arial" panose="020B0604020202020204" pitchFamily="34" charset="0"/>
              <a:buChar char="•"/>
            </a:pPr>
            <a:r>
              <a:rPr lang="en-US"/>
              <a:t>Data questions: </a:t>
            </a:r>
          </a:p>
          <a:p>
            <a:pPr marL="1143000" lvl="1" indent="-457200"/>
            <a:r>
              <a:rPr lang="en-US" b="1"/>
              <a:t>Student Language Profile Data</a:t>
            </a:r>
            <a:r>
              <a:rPr lang="en-US"/>
              <a:t>: Numbers of potential participating students</a:t>
            </a:r>
          </a:p>
          <a:p>
            <a:pPr marL="1143000" lvl="1" indent="-457200"/>
            <a:r>
              <a:rPr lang="en-US" b="1"/>
              <a:t>Current Classroom Language Profile Ratios</a:t>
            </a:r>
            <a:r>
              <a:rPr lang="en-US"/>
              <a:t>: Percentages of current participating students </a:t>
            </a:r>
            <a:r>
              <a:rPr lang="en-US" sz="2800">
                <a:solidFill>
                  <a:srgbClr val="0C4A6D"/>
                </a:solidFill>
              </a:rPr>
              <a:t>(if applicable)</a:t>
            </a:r>
          </a:p>
          <a:p>
            <a:pPr marL="1143000" lvl="1" indent="-457200"/>
            <a:r>
              <a:rPr lang="en-US"/>
              <a:t>Applicants may submit documents regarding data in the single zip file uploaded to the RFA</a:t>
            </a:r>
          </a:p>
          <a:p>
            <a:pPr marL="457200" indent="-457200">
              <a:buFont typeface="Arial" panose="020B0604020202020204" pitchFamily="34" charset="0"/>
              <a:buChar char="•"/>
            </a:pPr>
            <a:endParaRPr lang="en-US"/>
          </a:p>
          <a:p>
            <a:pPr marL="1143000" lvl="1" indent="-457200">
              <a:buFont typeface="Arial" panose="020B0604020202020204" pitchFamily="34" charset="0"/>
              <a:buChar char="•"/>
            </a:pPr>
            <a:endParaRPr lang="en-US"/>
          </a:p>
          <a:p>
            <a:pPr marL="1143000" lvl="1" indent="-457200">
              <a:buFont typeface="Arial" panose="020B0604020202020204" pitchFamily="34" charset="0"/>
              <a:buChar char="•"/>
            </a:pPr>
            <a:endParaRPr lang="en-US"/>
          </a:p>
        </p:txBody>
      </p:sp>
    </p:spTree>
    <p:extLst>
      <p:ext uri="{BB962C8B-B14F-4D97-AF65-F5344CB8AC3E}">
        <p14:creationId xmlns:p14="http://schemas.microsoft.com/office/powerpoint/2010/main" val="629853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p:txBody>
          <a:bodyPr/>
          <a:lstStyle/>
          <a:p>
            <a:r>
              <a:rPr lang="en-US"/>
              <a:t>B: Application Narrative (1)</a:t>
            </a:r>
          </a:p>
        </p:txBody>
      </p:sp>
      <p:sp>
        <p:nvSpPr>
          <p:cNvPr id="3" name="Content Placeholder 2"/>
          <p:cNvSpPr>
            <a:spLocks noGrp="1"/>
          </p:cNvSpPr>
          <p:nvPr>
            <p:ph idx="1"/>
          </p:nvPr>
        </p:nvSpPr>
        <p:spPr>
          <a:xfrm>
            <a:off x="716280" y="1371600"/>
            <a:ext cx="10117625" cy="4968240"/>
          </a:xfrm>
        </p:spPr>
        <p:txBody>
          <a:bodyPr>
            <a:normAutofit/>
          </a:bodyPr>
          <a:lstStyle/>
          <a:p>
            <a:pPr>
              <a:spcAft>
                <a:spcPts val="1200"/>
              </a:spcAft>
            </a:pPr>
            <a:r>
              <a:rPr lang="en-US" b="1"/>
              <a:t>Subsections:</a:t>
            </a:r>
          </a:p>
          <a:p>
            <a:pPr marL="1257300" lvl="1" indent="-514350">
              <a:buFont typeface="+mj-lt"/>
              <a:buAutoNum type="arabicPeriod"/>
            </a:pPr>
            <a:r>
              <a:rPr lang="en-US">
                <a:latin typeface="Arial" panose="020B0604020202020204" pitchFamily="34" charset="0"/>
                <a:cs typeface="Arial" panose="020B0604020202020204" pitchFamily="34" charset="0"/>
              </a:rPr>
              <a:t>The Context</a:t>
            </a:r>
          </a:p>
          <a:p>
            <a:pPr marL="1257300" lvl="1" indent="-514350">
              <a:buFont typeface="+mj-lt"/>
              <a:buAutoNum type="arabicPeriod"/>
            </a:pPr>
            <a:r>
              <a:rPr lang="en-US">
                <a:latin typeface="Arial" panose="020B0604020202020204" pitchFamily="34" charset="0"/>
                <a:cs typeface="Arial" panose="020B0604020202020204" pitchFamily="34" charset="0"/>
              </a:rPr>
              <a:t>Goals and Expected Outcomes</a:t>
            </a:r>
          </a:p>
          <a:p>
            <a:pPr marL="1257300" lvl="1" indent="-514350">
              <a:buFont typeface="+mj-lt"/>
              <a:buAutoNum type="arabicPeriod"/>
            </a:pPr>
            <a:r>
              <a:rPr lang="en-US">
                <a:latin typeface="Arial" panose="020B0604020202020204" pitchFamily="34" charset="0"/>
                <a:cs typeface="Arial" panose="020B0604020202020204" pitchFamily="34" charset="0"/>
              </a:rPr>
              <a:t>DLI Program Implementation Plan</a:t>
            </a:r>
          </a:p>
          <a:p>
            <a:pPr marL="1257300" lvl="1" indent="-514350">
              <a:buFont typeface="+mj-lt"/>
              <a:buAutoNum type="arabicPeriod"/>
            </a:pPr>
            <a:r>
              <a:rPr lang="en-US">
                <a:latin typeface="Arial" panose="020B0604020202020204" pitchFamily="34" charset="0"/>
                <a:cs typeface="Arial" panose="020B0604020202020204" pitchFamily="34" charset="0"/>
              </a:rPr>
              <a:t>Professional Learning</a:t>
            </a:r>
          </a:p>
          <a:p>
            <a:pPr marL="1257300" lvl="1" indent="-514350">
              <a:buFont typeface="+mj-lt"/>
              <a:buAutoNum type="arabicPeriod"/>
            </a:pPr>
            <a:r>
              <a:rPr lang="en-US">
                <a:latin typeface="Arial" panose="020B0604020202020204" pitchFamily="34" charset="0"/>
                <a:cs typeface="Arial" panose="020B0604020202020204" pitchFamily="34" charset="0"/>
              </a:rPr>
              <a:t>Language Allocation and Development</a:t>
            </a:r>
          </a:p>
          <a:p>
            <a:pPr marL="1257300" lvl="1" indent="-514350">
              <a:buFont typeface="+mj-lt"/>
              <a:buAutoNum type="arabicPeriod"/>
            </a:pPr>
            <a:r>
              <a:rPr lang="en-US">
                <a:latin typeface="Arial" panose="020B0604020202020204" pitchFamily="34" charset="0"/>
                <a:cs typeface="Arial" panose="020B0604020202020204" pitchFamily="34" charset="0"/>
              </a:rPr>
              <a:t>Cross-Cultural Understanding</a:t>
            </a:r>
          </a:p>
          <a:p>
            <a:pPr marL="1257300" lvl="1" indent="-514350">
              <a:buFont typeface="+mj-lt"/>
              <a:buAutoNum type="arabicPeriod"/>
            </a:pPr>
            <a:r>
              <a:rPr lang="en-US">
                <a:latin typeface="Arial" panose="020B0604020202020204" pitchFamily="34" charset="0"/>
                <a:cs typeface="Arial" panose="020B0604020202020204" pitchFamily="34" charset="0"/>
              </a:rPr>
              <a:t>Project Leadership/Staff</a:t>
            </a:r>
          </a:p>
        </p:txBody>
      </p:sp>
    </p:spTree>
    <p:extLst>
      <p:ext uri="{BB962C8B-B14F-4D97-AF65-F5344CB8AC3E}">
        <p14:creationId xmlns:p14="http://schemas.microsoft.com/office/powerpoint/2010/main" val="977185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45C0460-ECED-45BA-ACBD-95B16D198B0A}"/>
              </a:ext>
            </a:extLst>
          </p:cNvPr>
          <p:cNvSpPr>
            <a:spLocks noGrp="1"/>
          </p:cNvSpPr>
          <p:nvPr>
            <p:ph type="title"/>
          </p:nvPr>
        </p:nvSpPr>
        <p:spPr/>
        <p:txBody>
          <a:bodyPr/>
          <a:lstStyle/>
          <a:p>
            <a:r>
              <a:rPr lang="en-US"/>
              <a:t>B: Application Narrative (2)</a:t>
            </a:r>
          </a:p>
        </p:txBody>
      </p:sp>
      <p:sp>
        <p:nvSpPr>
          <p:cNvPr id="3" name="Content Placeholder 2">
            <a:extLst>
              <a:ext uri="{FF2B5EF4-FFF2-40B4-BE49-F238E27FC236}">
                <a16:creationId xmlns:a16="http://schemas.microsoft.com/office/drawing/2014/main" id="{2A711420-D9D6-48C6-B514-1B1A3811651D}"/>
              </a:ext>
            </a:extLst>
          </p:cNvPr>
          <p:cNvSpPr>
            <a:spLocks noGrp="1"/>
          </p:cNvSpPr>
          <p:nvPr>
            <p:ph idx="1"/>
          </p:nvPr>
        </p:nvSpPr>
        <p:spPr>
          <a:xfrm>
            <a:off x="891540" y="1529362"/>
            <a:ext cx="10408920" cy="4627281"/>
          </a:xfrm>
        </p:spPr>
        <p:txBody>
          <a:bodyPr/>
          <a:lstStyle/>
          <a:p>
            <a:pPr marL="457200" indent="-457200">
              <a:buFont typeface="Arial" panose="020B0604020202020204" pitchFamily="34" charset="0"/>
              <a:buChar char="•"/>
            </a:pPr>
            <a:r>
              <a:rPr lang="en-US" dirty="0"/>
              <a:t>Respond to the prompts for each subsection</a:t>
            </a:r>
          </a:p>
          <a:p>
            <a:pPr marL="457200" indent="-457200">
              <a:buFont typeface="Arial" panose="020B0604020202020204" pitchFamily="34" charset="0"/>
              <a:buChar char="•"/>
            </a:pPr>
            <a:r>
              <a:rPr lang="en-US" dirty="0"/>
              <a:t>Responses should be clear, complete, and concise</a:t>
            </a:r>
          </a:p>
          <a:p>
            <a:pPr marL="457200" indent="-457200">
              <a:buFont typeface="Arial" panose="020B0604020202020204" pitchFamily="34" charset="0"/>
              <a:buChar char="•"/>
            </a:pPr>
            <a:r>
              <a:rPr lang="en-US" dirty="0"/>
              <a:t>Stay within the character limits for each subsection</a:t>
            </a:r>
          </a:p>
          <a:p>
            <a:endParaRPr lang="en-US" dirty="0"/>
          </a:p>
        </p:txBody>
      </p:sp>
    </p:spTree>
    <p:extLst>
      <p:ext uri="{BB962C8B-B14F-4D97-AF65-F5344CB8AC3E}">
        <p14:creationId xmlns:p14="http://schemas.microsoft.com/office/powerpoint/2010/main" val="3928573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p:txBody>
          <a:bodyPr/>
          <a:lstStyle/>
          <a:p>
            <a:r>
              <a:rPr lang="en-US"/>
              <a:t>C: Application Budget (1)</a:t>
            </a:r>
          </a:p>
        </p:txBody>
      </p:sp>
      <p:sp>
        <p:nvSpPr>
          <p:cNvPr id="3" name="Content Placeholder 2"/>
          <p:cNvSpPr>
            <a:spLocks noGrp="1"/>
          </p:cNvSpPr>
          <p:nvPr>
            <p:ph idx="1"/>
          </p:nvPr>
        </p:nvSpPr>
        <p:spPr>
          <a:xfrm>
            <a:off x="441960" y="1352550"/>
            <a:ext cx="11369040" cy="5301651"/>
          </a:xfrm>
        </p:spPr>
        <p:txBody>
          <a:bodyPr>
            <a:normAutofit fontScale="92500" lnSpcReduction="20000"/>
          </a:bodyPr>
          <a:lstStyle/>
          <a:p>
            <a:pPr marL="342900" indent="-342900">
              <a:lnSpc>
                <a:spcPct val="110000"/>
              </a:lnSpc>
              <a:buFont typeface="Arial" panose="020B0604020202020204" pitchFamily="34" charset="0"/>
              <a:buChar char="•"/>
            </a:pPr>
            <a:r>
              <a:rPr lang="en-US" dirty="0"/>
              <a:t>Provide the budget to account for the entire grant period (July 1, 2022, through June 30, 2025)</a:t>
            </a:r>
          </a:p>
          <a:p>
            <a:pPr marL="342900" indent="-342900">
              <a:lnSpc>
                <a:spcPct val="110000"/>
              </a:lnSpc>
              <a:buFont typeface="Arial" panose="020B0604020202020204" pitchFamily="34" charset="0"/>
              <a:buChar char="•"/>
            </a:pPr>
            <a:r>
              <a:rPr lang="en-US" dirty="0"/>
              <a:t>Use the </a:t>
            </a:r>
            <a:r>
              <a:rPr lang="en-US" dirty="0" err="1"/>
              <a:t>DLIG</a:t>
            </a:r>
            <a:r>
              <a:rPr lang="en-US" dirty="0"/>
              <a:t> Proposed Budget Template (Excel file) found on the </a:t>
            </a:r>
            <a:r>
              <a:rPr lang="en-US" dirty="0" err="1"/>
              <a:t>CDE</a:t>
            </a:r>
            <a:r>
              <a:rPr lang="en-US" dirty="0"/>
              <a:t> </a:t>
            </a:r>
            <a:r>
              <a:rPr lang="en-US" dirty="0" err="1"/>
              <a:t>DLIG</a:t>
            </a:r>
            <a:r>
              <a:rPr lang="en-US" dirty="0"/>
              <a:t> </a:t>
            </a:r>
            <a:r>
              <a:rPr lang="en-US" dirty="0" err="1"/>
              <a:t>RFA</a:t>
            </a:r>
            <a:r>
              <a:rPr lang="en-US" dirty="0"/>
              <a:t> web page</a:t>
            </a:r>
          </a:p>
          <a:p>
            <a:pPr marL="342900" indent="-342900">
              <a:lnSpc>
                <a:spcPct val="110000"/>
              </a:lnSpc>
              <a:buFont typeface="Arial" panose="020B0604020202020204" pitchFamily="34" charset="0"/>
              <a:buChar char="•"/>
            </a:pPr>
            <a:r>
              <a:rPr lang="en-US" dirty="0"/>
              <a:t>Complete all three tabs in the Excel file:</a:t>
            </a:r>
          </a:p>
          <a:p>
            <a:pPr marL="1028700" lvl="1" indent="-342900">
              <a:lnSpc>
                <a:spcPct val="110000"/>
              </a:lnSpc>
              <a:buFont typeface="Arial" panose="020B0604020202020204" pitchFamily="34" charset="0"/>
              <a:buChar char="•"/>
            </a:pPr>
            <a:r>
              <a:rPr lang="en-US" dirty="0"/>
              <a:t>The Applicant Information tab</a:t>
            </a:r>
          </a:p>
          <a:p>
            <a:pPr marL="1028700" lvl="1" indent="-342900">
              <a:lnSpc>
                <a:spcPct val="110000"/>
              </a:lnSpc>
              <a:buFont typeface="Arial" panose="020B0604020202020204" pitchFamily="34" charset="0"/>
              <a:buChar char="•"/>
            </a:pPr>
            <a:r>
              <a:rPr lang="en-US" dirty="0"/>
              <a:t>The Proposed Budget Detail tab</a:t>
            </a:r>
          </a:p>
          <a:p>
            <a:pPr marL="1028700" lvl="1" indent="-342900">
              <a:lnSpc>
                <a:spcPct val="110000"/>
              </a:lnSpc>
              <a:buFont typeface="Arial" panose="020B0604020202020204" pitchFamily="34" charset="0"/>
              <a:buChar char="•"/>
            </a:pPr>
            <a:r>
              <a:rPr lang="en-US" dirty="0"/>
              <a:t>The Proposed Budget Summary tab</a:t>
            </a:r>
          </a:p>
          <a:p>
            <a:pPr marL="342900" indent="-342900">
              <a:lnSpc>
                <a:spcPct val="110000"/>
              </a:lnSpc>
              <a:buFont typeface="Arial" panose="020B0604020202020204" pitchFamily="34" charset="0"/>
              <a:buChar char="•"/>
            </a:pPr>
            <a:r>
              <a:rPr lang="en-US" dirty="0"/>
              <a:t>Submit the completed budget Excel file for the application to be considered</a:t>
            </a:r>
            <a:endParaRPr lang="en-US" b="1" dirty="0"/>
          </a:p>
          <a:p>
            <a:pPr marL="342900" indent="-342900">
              <a:lnSpc>
                <a:spcPct val="110000"/>
              </a:lnSpc>
              <a:buFont typeface="Arial" panose="020B0604020202020204" pitchFamily="34" charset="0"/>
              <a:buChar char="•"/>
            </a:pPr>
            <a:r>
              <a:rPr lang="en-US" dirty="0"/>
              <a:t>Include the Excel file with the other documents in the single zip file</a:t>
            </a:r>
          </a:p>
          <a:p>
            <a:endParaRPr lang="en-US" b="1" dirty="0"/>
          </a:p>
          <a:p>
            <a:endParaRPr lang="en-US" dirty="0"/>
          </a:p>
        </p:txBody>
      </p:sp>
    </p:spTree>
    <p:extLst>
      <p:ext uri="{BB962C8B-B14F-4D97-AF65-F5344CB8AC3E}">
        <p14:creationId xmlns:p14="http://schemas.microsoft.com/office/powerpoint/2010/main" val="837963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1354239" y="298174"/>
            <a:ext cx="9479666" cy="1549676"/>
          </a:xfrm>
        </p:spPr>
        <p:txBody>
          <a:bodyPr>
            <a:normAutofit/>
          </a:bodyPr>
          <a:lstStyle/>
          <a:p>
            <a:pPr>
              <a:lnSpc>
                <a:spcPct val="100000"/>
              </a:lnSpc>
              <a:spcAft>
                <a:spcPts val="1200"/>
              </a:spcAft>
            </a:pPr>
            <a:r>
              <a:rPr lang="en-US"/>
              <a:t>Housekeeping</a:t>
            </a:r>
          </a:p>
        </p:txBody>
      </p:sp>
      <p:sp>
        <p:nvSpPr>
          <p:cNvPr id="3" name="Content Placeholder 2"/>
          <p:cNvSpPr>
            <a:spLocks noGrp="1"/>
          </p:cNvSpPr>
          <p:nvPr>
            <p:ph idx="1"/>
          </p:nvPr>
        </p:nvSpPr>
        <p:spPr>
          <a:xfrm>
            <a:off x="457200" y="1847850"/>
            <a:ext cx="11353799" cy="4280176"/>
          </a:xfrm>
        </p:spPr>
        <p:txBody>
          <a:bodyPr>
            <a:normAutofit/>
          </a:bodyPr>
          <a:lstStyle/>
          <a:p>
            <a:pPr marL="457200" indent="-457200">
              <a:lnSpc>
                <a:spcPct val="100000"/>
              </a:lnSpc>
              <a:spcBef>
                <a:spcPts val="0"/>
              </a:spcBef>
              <a:spcAft>
                <a:spcPts val="1200"/>
              </a:spcAft>
              <a:buFont typeface="Arial" panose="020B0604020202020204" pitchFamily="34" charset="0"/>
              <a:buChar char="•"/>
            </a:pPr>
            <a:r>
              <a:rPr lang="en-US" dirty="0"/>
              <a:t>Webinar participants have been placed on mute</a:t>
            </a:r>
          </a:p>
          <a:p>
            <a:pPr marL="457200" indent="-457200">
              <a:buFont typeface="Arial" panose="020B0604020202020204" pitchFamily="34" charset="0"/>
              <a:buChar char="•"/>
            </a:pPr>
            <a:r>
              <a:rPr lang="en-US" dirty="0"/>
              <a:t>Submit questions via the chat box; responses will be provided toward the end of the webinar</a:t>
            </a:r>
          </a:p>
          <a:p>
            <a:pPr marL="457200" indent="-457200">
              <a:buFont typeface="Arial" panose="020B0604020202020204" pitchFamily="34" charset="0"/>
              <a:buChar char="•"/>
            </a:pPr>
            <a:r>
              <a:rPr lang="en-US" dirty="0"/>
              <a:t>The PowerPoint is available on the California Department of Education (CDE) Dual Language Immersion Grant (DLIG) Program: Request for Applications (RFA) web page at: </a:t>
            </a:r>
            <a:r>
              <a:rPr lang="en-US" u="sng" dirty="0">
                <a:hlinkClick r:id="rId3"/>
              </a:rPr>
              <a:t>https://www.cde.ca.gov/fg/fo/r28/dlig21rfa.asp</a:t>
            </a:r>
            <a:endParaRPr lang="en-US" dirty="0">
              <a:solidFill>
                <a:srgbClr val="FF0000"/>
              </a:solidFill>
            </a:endParaRPr>
          </a:p>
        </p:txBody>
      </p:sp>
    </p:spTree>
    <p:extLst>
      <p:ext uri="{BB962C8B-B14F-4D97-AF65-F5344CB8AC3E}">
        <p14:creationId xmlns:p14="http://schemas.microsoft.com/office/powerpoint/2010/main" val="137511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152400" y="203799"/>
            <a:ext cx="11887200" cy="767751"/>
          </a:xfrm>
        </p:spPr>
        <p:txBody>
          <a:bodyPr/>
          <a:lstStyle/>
          <a:p>
            <a:r>
              <a:rPr lang="en-US"/>
              <a:t>C: Application Budget (2)</a:t>
            </a:r>
          </a:p>
        </p:txBody>
      </p:sp>
      <p:sp>
        <p:nvSpPr>
          <p:cNvPr id="3" name="Content Placeholder 2"/>
          <p:cNvSpPr>
            <a:spLocks noGrp="1"/>
          </p:cNvSpPr>
          <p:nvPr>
            <p:ph idx="1"/>
          </p:nvPr>
        </p:nvSpPr>
        <p:spPr>
          <a:xfrm>
            <a:off x="152400" y="1163320"/>
            <a:ext cx="11887200" cy="5358801"/>
          </a:xfrm>
        </p:spPr>
        <p:txBody>
          <a:bodyPr>
            <a:normAutofit/>
          </a:bodyPr>
          <a:lstStyle/>
          <a:p>
            <a:pPr marL="457200" indent="-457200">
              <a:spcAft>
                <a:spcPts val="1200"/>
              </a:spcAft>
              <a:buFont typeface="Arial" panose="020B0604020202020204" pitchFamily="34" charset="0"/>
              <a:buChar char="•"/>
            </a:pPr>
            <a:r>
              <a:rPr lang="en-US"/>
              <a:t>Include a detailed budget description in the </a:t>
            </a:r>
            <a:r>
              <a:rPr lang="en-US" b="1"/>
              <a:t>Proposed Budget Detail </a:t>
            </a:r>
            <a:r>
              <a:rPr lang="en-US"/>
              <a:t>tab for each line item for duration of the grant period</a:t>
            </a:r>
          </a:p>
          <a:p>
            <a:pPr marL="1143000" lvl="1" indent="-457200">
              <a:buFont typeface="Arial" panose="020B0604020202020204" pitchFamily="34" charset="0"/>
              <a:buChar char="•"/>
            </a:pPr>
            <a:r>
              <a:rPr lang="en-US"/>
              <a:t>Provide sufficient detail and item description to justify each line item</a:t>
            </a:r>
          </a:p>
          <a:p>
            <a:pPr marL="1143000" lvl="1" indent="-457200">
              <a:buFont typeface="Arial" panose="020B0604020202020204" pitchFamily="34" charset="0"/>
              <a:buChar char="•"/>
            </a:pPr>
            <a:r>
              <a:rPr lang="en-US"/>
              <a:t>Group line items by Object Code </a:t>
            </a:r>
          </a:p>
          <a:p>
            <a:pPr marL="1143000" lvl="1" indent="-457200">
              <a:buFont typeface="Arial" panose="020B0604020202020204" pitchFamily="34" charset="0"/>
              <a:buChar char="•"/>
            </a:pPr>
            <a:r>
              <a:rPr lang="en-US"/>
              <a:t>Provide Object Code totals</a:t>
            </a:r>
          </a:p>
          <a:p>
            <a:pPr marL="457200" indent="-457200">
              <a:spcAft>
                <a:spcPts val="1200"/>
              </a:spcAft>
              <a:buFont typeface="Arial" panose="020B0604020202020204" pitchFamily="34" charset="0"/>
              <a:buChar char="•"/>
            </a:pPr>
            <a:r>
              <a:rPr lang="en-US"/>
              <a:t>Provide all Object Code totals in the </a:t>
            </a:r>
            <a:r>
              <a:rPr lang="en-US" b="1"/>
              <a:t>Proposed Budget Summary </a:t>
            </a:r>
            <a:r>
              <a:rPr lang="en-US"/>
              <a:t>tab</a:t>
            </a:r>
          </a:p>
          <a:p>
            <a:pPr marL="457200" indent="-457200">
              <a:spcAft>
                <a:spcPts val="1200"/>
              </a:spcAft>
              <a:buFont typeface="Arial" panose="020B0604020202020204" pitchFamily="34" charset="0"/>
              <a:buChar char="•"/>
            </a:pPr>
            <a:r>
              <a:rPr lang="en-US"/>
              <a:t>Ensure alignment with the Proposed Budget Detail</a:t>
            </a:r>
          </a:p>
          <a:p>
            <a:pPr marL="457200" indent="-457200">
              <a:buFont typeface="Arial" panose="020B0604020202020204" pitchFamily="34" charset="0"/>
              <a:buChar char="•"/>
            </a:pPr>
            <a:r>
              <a:rPr lang="en-US"/>
              <a:t>Budget templates are available from the CDE DLIG RFA web page at </a:t>
            </a:r>
            <a:r>
              <a:rPr lang="en-US" u="sng">
                <a:hlinkClick r:id="rId3"/>
              </a:rPr>
              <a:t>https://www.cde.ca.gov/fg/fo/r28/dlig21rfa.asp</a:t>
            </a:r>
            <a:endParaRPr lang="en-US"/>
          </a:p>
        </p:txBody>
      </p:sp>
    </p:spTree>
    <p:extLst>
      <p:ext uri="{BB962C8B-B14F-4D97-AF65-F5344CB8AC3E}">
        <p14:creationId xmlns:p14="http://schemas.microsoft.com/office/powerpoint/2010/main" val="840290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959556" y="298969"/>
            <a:ext cx="9874349" cy="1325563"/>
          </a:xfrm>
        </p:spPr>
        <p:txBody>
          <a:bodyPr>
            <a:normAutofit/>
          </a:bodyPr>
          <a:lstStyle/>
          <a:p>
            <a:r>
              <a:rPr lang="en-US"/>
              <a:t>DLIG Grant Application Timeline</a:t>
            </a:r>
          </a:p>
        </p:txBody>
      </p:sp>
      <p:graphicFrame>
        <p:nvGraphicFramePr>
          <p:cNvPr id="5" name="Content Placeholder 4" descr="This table lists the grant application activities and their due dates. "/>
          <p:cNvGraphicFramePr>
            <a:graphicFrameLocks noGrp="1"/>
          </p:cNvGraphicFramePr>
          <p:nvPr>
            <p:ph idx="1"/>
            <p:extLst>
              <p:ext uri="{D42A27DB-BD31-4B8C-83A1-F6EECF244321}">
                <p14:modId xmlns:p14="http://schemas.microsoft.com/office/powerpoint/2010/main" val="484215925"/>
              </p:ext>
            </p:extLst>
          </p:nvPr>
        </p:nvGraphicFramePr>
        <p:xfrm>
          <a:off x="548640" y="1624532"/>
          <a:ext cx="11170919" cy="4570210"/>
        </p:xfrm>
        <a:graphic>
          <a:graphicData uri="http://schemas.openxmlformats.org/drawingml/2006/table">
            <a:tbl>
              <a:tblPr firstRow="1" firstCol="1" lastRow="1" lastCol="1" bandRow="1" bandCol="1"/>
              <a:tblGrid>
                <a:gridCol w="4398204">
                  <a:extLst>
                    <a:ext uri="{9D8B030D-6E8A-4147-A177-3AD203B41FA5}">
                      <a16:colId xmlns:a16="http://schemas.microsoft.com/office/drawing/2014/main" val="20000"/>
                    </a:ext>
                  </a:extLst>
                </a:gridCol>
                <a:gridCol w="6772715">
                  <a:extLst>
                    <a:ext uri="{9D8B030D-6E8A-4147-A177-3AD203B41FA5}">
                      <a16:colId xmlns:a16="http://schemas.microsoft.com/office/drawing/2014/main" val="20001"/>
                    </a:ext>
                  </a:extLst>
                </a:gridCol>
              </a:tblGrid>
              <a:tr h="525569">
                <a:tc>
                  <a:txBody>
                    <a:bodyPr/>
                    <a:lstStyle/>
                    <a:p>
                      <a:pPr marL="0" marR="0" algn="ctr">
                        <a:lnSpc>
                          <a:spcPct val="107000"/>
                        </a:lnSpc>
                        <a:spcBef>
                          <a:spcPts val="0"/>
                        </a:spcBef>
                        <a:spcAft>
                          <a:spcPts val="0"/>
                        </a:spcAft>
                      </a:pPr>
                      <a:r>
                        <a:rPr lang="en-US" sz="28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Activity</a:t>
                      </a:r>
                      <a:endParaRPr lang="en-US" sz="2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lnSpc>
                          <a:spcPct val="107000"/>
                        </a:lnSpc>
                        <a:spcBef>
                          <a:spcPts val="0"/>
                        </a:spcBef>
                        <a:spcAft>
                          <a:spcPts val="0"/>
                        </a:spcAft>
                      </a:pPr>
                      <a:r>
                        <a:rPr lang="en-US" sz="28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Deadline: The CDE receives by</a:t>
                      </a:r>
                      <a:endParaRPr lang="en-US" sz="28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821699">
                <a:tc>
                  <a:txBody>
                    <a:bodyPr/>
                    <a:lstStyle/>
                    <a:p>
                      <a:pPr marL="0" marR="0">
                        <a:lnSpc>
                          <a:spcPct val="100000"/>
                        </a:lnSpc>
                        <a:spcBef>
                          <a:spcPts val="0"/>
                        </a:spcBef>
                        <a:spcAft>
                          <a:spcPts val="1200"/>
                        </a:spcAft>
                      </a:pPr>
                      <a:r>
                        <a:rPr lang="en-US" sz="2800">
                          <a:effectLst/>
                          <a:latin typeface="Arial" panose="020B0604020202020204" pitchFamily="34" charset="0"/>
                          <a:ea typeface="Times New Roman" panose="02020603050405020304" pitchFamily="18" charset="0"/>
                          <a:cs typeface="Times New Roman" panose="02020603050405020304" pitchFamily="18" charset="0"/>
                        </a:rPr>
                        <a:t>Intent to Apply Due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1200"/>
                        </a:spcAft>
                      </a:pPr>
                      <a:r>
                        <a:rPr lang="en-US" sz="2800">
                          <a:effectLst/>
                          <a:latin typeface="Arial" panose="020B0604020202020204" pitchFamily="34" charset="0"/>
                          <a:ea typeface="Times New Roman" panose="02020603050405020304" pitchFamily="18" charset="0"/>
                          <a:cs typeface="Times New Roman" panose="02020603050405020304" pitchFamily="18" charset="0"/>
                        </a:rPr>
                        <a:t>4 p.m. PST on February 25, 2022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7476837"/>
                  </a:ext>
                </a:extLst>
              </a:tr>
              <a:tr h="883920">
                <a:tc>
                  <a:txBody>
                    <a:bodyPr/>
                    <a:lstStyle/>
                    <a:p>
                      <a:pPr marL="0" marR="0">
                        <a:lnSpc>
                          <a:spcPct val="100000"/>
                        </a:lnSpc>
                        <a:spcBef>
                          <a:spcPts val="0"/>
                        </a:spcBef>
                        <a:spcAft>
                          <a:spcPts val="1200"/>
                        </a:spcAft>
                      </a:pPr>
                      <a:r>
                        <a:rPr lang="en-US" sz="2800">
                          <a:effectLst/>
                          <a:latin typeface="Arial" panose="020B0604020202020204" pitchFamily="34" charset="0"/>
                          <a:ea typeface="Times New Roman" panose="02020603050405020304" pitchFamily="18" charset="0"/>
                          <a:cs typeface="Arial" panose="020B0604020202020204" pitchFamily="34" charset="0"/>
                        </a:rPr>
                        <a:t>Applications Due</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1200"/>
                        </a:spcAft>
                      </a:pPr>
                      <a:r>
                        <a:rPr lang="en-US" sz="2800">
                          <a:effectLst/>
                          <a:latin typeface="Arial" panose="020B0604020202020204" pitchFamily="34" charset="0"/>
                          <a:ea typeface="Calibri" panose="020F0502020204030204" pitchFamily="34" charset="0"/>
                          <a:cs typeface="Arial" panose="020B0604020202020204" pitchFamily="34" charset="0"/>
                        </a:rPr>
                        <a:t>4 p.m. PST on March 18, 2022</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85800">
                <a:tc>
                  <a:txBody>
                    <a:bodyPr/>
                    <a:lstStyle/>
                    <a:p>
                      <a:pPr marL="0" marR="0">
                        <a:lnSpc>
                          <a:spcPct val="100000"/>
                        </a:lnSpc>
                        <a:spcBef>
                          <a:spcPts val="0"/>
                        </a:spcBef>
                        <a:spcAft>
                          <a:spcPts val="1200"/>
                        </a:spcAft>
                      </a:pPr>
                      <a:r>
                        <a:rPr lang="en-US" sz="2800">
                          <a:effectLst/>
                          <a:latin typeface="Arial" panose="020B0604020202020204" pitchFamily="34" charset="0"/>
                          <a:ea typeface="Times New Roman" panose="02020603050405020304" pitchFamily="18" charset="0"/>
                          <a:cs typeface="Arial" panose="020B0604020202020204" pitchFamily="34" charset="0"/>
                        </a:rPr>
                        <a:t>Announce Grantees</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1200"/>
                        </a:spcAft>
                      </a:pPr>
                      <a:r>
                        <a:rPr lang="en-US" sz="2800">
                          <a:effectLst/>
                          <a:latin typeface="Arial" panose="020B0604020202020204" pitchFamily="34" charset="0"/>
                          <a:ea typeface="Calibri" panose="020F0502020204030204" pitchFamily="34" charset="0"/>
                          <a:cs typeface="Arial" panose="020B0604020202020204" pitchFamily="34" charset="0"/>
                        </a:rPr>
                        <a:t>May 6, 2022</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56370">
                <a:tc>
                  <a:txBody>
                    <a:bodyPr/>
                    <a:lstStyle/>
                    <a:p>
                      <a:pPr marL="0" marR="0">
                        <a:lnSpc>
                          <a:spcPct val="100000"/>
                        </a:lnSpc>
                        <a:spcBef>
                          <a:spcPts val="0"/>
                        </a:spcBef>
                        <a:spcAft>
                          <a:spcPts val="1200"/>
                        </a:spcAft>
                      </a:pPr>
                      <a:r>
                        <a:rPr lang="en-US" sz="2800">
                          <a:effectLst/>
                          <a:latin typeface="Arial" panose="020B0604020202020204" pitchFamily="34" charset="0"/>
                          <a:ea typeface="Times New Roman" panose="02020603050405020304" pitchFamily="18" charset="0"/>
                          <a:cs typeface="Arial" panose="020B0604020202020204" pitchFamily="34" charset="0"/>
                        </a:rPr>
                        <a:t>Last day for CDE to Receive Appeals</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1200"/>
                        </a:spcAft>
                      </a:pPr>
                      <a:r>
                        <a:rPr lang="en-US" sz="2800">
                          <a:effectLst/>
                          <a:latin typeface="Arial" panose="020B0604020202020204" pitchFamily="34" charset="0"/>
                          <a:ea typeface="Calibri" panose="020F0502020204030204" pitchFamily="34" charset="0"/>
                          <a:cs typeface="Arial" panose="020B0604020202020204" pitchFamily="34" charset="0"/>
                        </a:rPr>
                        <a:t>4 p.m. PST on May 13, 2022</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96852">
                <a:tc>
                  <a:txBody>
                    <a:bodyPr/>
                    <a:lstStyle/>
                    <a:p>
                      <a:pPr marL="0" marR="0">
                        <a:lnSpc>
                          <a:spcPct val="100000"/>
                        </a:lnSpc>
                        <a:spcBef>
                          <a:spcPts val="0"/>
                        </a:spcBef>
                        <a:spcAft>
                          <a:spcPts val="1200"/>
                        </a:spcAft>
                      </a:pPr>
                      <a:r>
                        <a:rPr lang="en-US" sz="2800">
                          <a:effectLst/>
                          <a:latin typeface="Arial" panose="020B0604020202020204" pitchFamily="34" charset="0"/>
                          <a:ea typeface="Calibri" panose="020F0502020204030204" pitchFamily="34" charset="0"/>
                          <a:cs typeface="Arial" panose="020B0604020202020204" pitchFamily="34" charset="0"/>
                        </a:rPr>
                        <a:t>Effective Date of Grant</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1200"/>
                        </a:spcAft>
                      </a:pPr>
                      <a:r>
                        <a:rPr lang="en-US" sz="2800">
                          <a:effectLst/>
                          <a:latin typeface="Arial" panose="020B0604020202020204" pitchFamily="34" charset="0"/>
                          <a:ea typeface="Calibri" panose="020F0502020204030204" pitchFamily="34" charset="0"/>
                          <a:cs typeface="Arial" panose="020B0604020202020204" pitchFamily="34" charset="0"/>
                        </a:rPr>
                        <a:t>July 1, 2022</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14049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911363" y="2464904"/>
            <a:ext cx="10515600" cy="1123536"/>
          </a:xfrm>
        </p:spPr>
        <p:txBody>
          <a:bodyPr/>
          <a:lstStyle/>
          <a:p>
            <a:r>
              <a:rPr lang="en-US"/>
              <a:t>Questions?</a:t>
            </a:r>
          </a:p>
        </p:txBody>
      </p:sp>
    </p:spTree>
    <p:extLst>
      <p:ext uri="{BB962C8B-B14F-4D97-AF65-F5344CB8AC3E}">
        <p14:creationId xmlns:p14="http://schemas.microsoft.com/office/powerpoint/2010/main" val="550380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1354239" y="365125"/>
            <a:ext cx="9479666" cy="1213885"/>
          </a:xfrm>
        </p:spPr>
        <p:txBody>
          <a:bodyPr>
            <a:normAutofit/>
          </a:bodyPr>
          <a:lstStyle/>
          <a:p>
            <a:r>
              <a:rPr lang="en-US"/>
              <a:t>Multilingual Support Division</a:t>
            </a:r>
            <a:br>
              <a:rPr lang="en-US"/>
            </a:br>
            <a:r>
              <a:rPr lang="en-US"/>
              <a:t>Language Policy and Leadership Office</a:t>
            </a:r>
          </a:p>
        </p:txBody>
      </p:sp>
      <p:sp>
        <p:nvSpPr>
          <p:cNvPr id="3" name="Content Placeholder 2"/>
          <p:cNvSpPr>
            <a:spLocks noGrp="1"/>
          </p:cNvSpPr>
          <p:nvPr>
            <p:ph idx="1"/>
          </p:nvPr>
        </p:nvSpPr>
        <p:spPr>
          <a:xfrm>
            <a:off x="609600" y="1714500"/>
            <a:ext cx="10542104" cy="4778375"/>
          </a:xfrm>
        </p:spPr>
        <p:txBody>
          <a:bodyPr>
            <a:noAutofit/>
          </a:bodyPr>
          <a:lstStyle/>
          <a:p>
            <a:pPr marL="0" indent="0" algn="ctr">
              <a:lnSpc>
                <a:spcPct val="100000"/>
              </a:lnSpc>
              <a:spcBef>
                <a:spcPts val="0"/>
              </a:spcBef>
              <a:spcAft>
                <a:spcPts val="2400"/>
              </a:spcAft>
              <a:buNone/>
            </a:pPr>
            <a:r>
              <a:rPr lang="en-US" b="1"/>
              <a:t>For additional information, please contact:</a:t>
            </a:r>
            <a:endParaRPr lang="en-US"/>
          </a:p>
          <a:p>
            <a:pPr marL="0" indent="0">
              <a:spcBef>
                <a:spcPts val="0"/>
              </a:spcBef>
              <a:spcAft>
                <a:spcPts val="0"/>
              </a:spcAft>
              <a:buNone/>
            </a:pPr>
            <a:r>
              <a:rPr lang="en-US" b="1"/>
              <a:t>Grant and DLI Program Questions: </a:t>
            </a:r>
          </a:p>
          <a:p>
            <a:pPr marL="0" indent="0">
              <a:spcBef>
                <a:spcPts val="0"/>
              </a:spcBef>
              <a:spcAft>
                <a:spcPts val="0"/>
              </a:spcAft>
              <a:buNone/>
            </a:pPr>
            <a:r>
              <a:rPr lang="en-US"/>
              <a:t>Lorrie Kelling, Education Programs Consultant </a:t>
            </a:r>
          </a:p>
          <a:p>
            <a:pPr marL="0" indent="0">
              <a:spcBef>
                <a:spcPts val="0"/>
              </a:spcBef>
              <a:spcAft>
                <a:spcPts val="0"/>
              </a:spcAft>
              <a:buNone/>
            </a:pPr>
            <a:r>
              <a:rPr lang="en-US"/>
              <a:t>Phone: 916-319-0845</a:t>
            </a:r>
          </a:p>
          <a:p>
            <a:pPr marL="0" indent="0">
              <a:lnSpc>
                <a:spcPct val="100000"/>
              </a:lnSpc>
              <a:spcBef>
                <a:spcPts val="0"/>
              </a:spcBef>
              <a:spcAft>
                <a:spcPts val="2400"/>
              </a:spcAft>
              <a:buNone/>
            </a:pPr>
            <a:r>
              <a:rPr lang="en-US"/>
              <a:t>Email: </a:t>
            </a:r>
            <a:r>
              <a:rPr lang="en-US">
                <a:hlinkClick r:id="rId3"/>
              </a:rPr>
              <a:t>DLIG@cde.ca.gov</a:t>
            </a:r>
            <a:r>
              <a:rPr lang="en-US"/>
              <a:t>  </a:t>
            </a:r>
            <a:endParaRPr lang="en-US" u="sng"/>
          </a:p>
          <a:p>
            <a:pPr marL="0" indent="0">
              <a:lnSpc>
                <a:spcPct val="100000"/>
              </a:lnSpc>
              <a:spcBef>
                <a:spcPts val="0"/>
              </a:spcBef>
              <a:spcAft>
                <a:spcPts val="0"/>
              </a:spcAft>
              <a:buNone/>
            </a:pPr>
            <a:r>
              <a:rPr lang="en-US" b="1"/>
              <a:t>Downloading Questions:</a:t>
            </a:r>
          </a:p>
          <a:p>
            <a:pPr marL="0" indent="0">
              <a:lnSpc>
                <a:spcPct val="100000"/>
              </a:lnSpc>
              <a:spcBef>
                <a:spcPts val="0"/>
              </a:spcBef>
              <a:spcAft>
                <a:spcPts val="0"/>
              </a:spcAft>
              <a:buNone/>
            </a:pPr>
            <a:r>
              <a:rPr lang="en-US"/>
              <a:t>Jennifer Cordova, Associate Governmental Program Analyst</a:t>
            </a:r>
          </a:p>
          <a:p>
            <a:pPr marL="0" indent="0">
              <a:lnSpc>
                <a:spcPct val="100000"/>
              </a:lnSpc>
              <a:spcBef>
                <a:spcPts val="0"/>
              </a:spcBef>
              <a:spcAft>
                <a:spcPts val="0"/>
              </a:spcAft>
              <a:buNone/>
            </a:pPr>
            <a:r>
              <a:rPr lang="en-US"/>
              <a:t>Phone: 916-319-0258</a:t>
            </a:r>
          </a:p>
          <a:p>
            <a:pPr marL="0" indent="0">
              <a:lnSpc>
                <a:spcPct val="100000"/>
              </a:lnSpc>
              <a:spcBef>
                <a:spcPts val="0"/>
              </a:spcBef>
              <a:buNone/>
            </a:pPr>
            <a:r>
              <a:rPr lang="en-US"/>
              <a:t>Email: </a:t>
            </a:r>
            <a:r>
              <a:rPr lang="en-US">
                <a:hlinkClick r:id="rId4" tooltip="Maxine Wheeler's email address"/>
              </a:rPr>
              <a:t>jcordova@cde.ca.gov</a:t>
            </a:r>
            <a:r>
              <a:rPr lang="en-US"/>
              <a:t> </a:t>
            </a:r>
          </a:p>
        </p:txBody>
      </p:sp>
    </p:spTree>
    <p:extLst>
      <p:ext uri="{BB962C8B-B14F-4D97-AF65-F5344CB8AC3E}">
        <p14:creationId xmlns:p14="http://schemas.microsoft.com/office/powerpoint/2010/main" val="3775136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121AD-DC14-41E4-9290-5DE72CFBD8C2}"/>
              </a:ext>
            </a:extLst>
          </p:cNvPr>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1125087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FC29842-0384-4664-8094-60ECA377C667}"/>
              </a:ext>
            </a:extLst>
          </p:cNvPr>
          <p:cNvSpPr>
            <a:spLocks noGrp="1"/>
          </p:cNvSpPr>
          <p:nvPr>
            <p:ph type="title"/>
          </p:nvPr>
        </p:nvSpPr>
        <p:spPr/>
        <p:txBody>
          <a:bodyPr vert="horz" lIns="91440" tIns="45720" rIns="91440" bIns="45720" rtlCol="0" anchor="b">
            <a:normAutofit/>
          </a:bodyPr>
          <a:lstStyle/>
          <a:p>
            <a:pPr algn="l"/>
            <a:r>
              <a:rPr lang="en-US">
                <a:solidFill>
                  <a:schemeClr val="tx1"/>
                </a:solidFill>
              </a:rPr>
              <a:t>Deputy Superintendent</a:t>
            </a:r>
          </a:p>
        </p:txBody>
      </p:sp>
      <p:sp>
        <p:nvSpPr>
          <p:cNvPr id="3" name="Content Placeholder 2">
            <a:extLst>
              <a:ext uri="{FF2B5EF4-FFF2-40B4-BE49-F238E27FC236}">
                <a16:creationId xmlns:a16="http://schemas.microsoft.com/office/drawing/2014/main" id="{AC2C12E3-1833-42B0-BFF6-79D19CE1DA6A}"/>
              </a:ext>
            </a:extLst>
          </p:cNvPr>
          <p:cNvSpPr>
            <a:spLocks noGrp="1"/>
          </p:cNvSpPr>
          <p:nvPr>
            <p:ph sz="half" idx="1"/>
          </p:nvPr>
        </p:nvSpPr>
        <p:spPr/>
        <p:txBody>
          <a:bodyPr vert="horz" lIns="91440" tIns="45720" rIns="91440" bIns="45720" rtlCol="0" anchor="t">
            <a:noAutofit/>
          </a:bodyPr>
          <a:lstStyle/>
          <a:p>
            <a:pPr>
              <a:lnSpc>
                <a:spcPct val="90000"/>
              </a:lnSpc>
              <a:spcBef>
                <a:spcPts val="1000"/>
              </a:spcBef>
            </a:pPr>
            <a:r>
              <a:rPr lang="en-US" b="1" dirty="0">
                <a:solidFill>
                  <a:schemeClr val="tx1"/>
                </a:solidFill>
              </a:rPr>
              <a:t>Sarah Neville-Morgan</a:t>
            </a:r>
            <a:br>
              <a:rPr lang="en-US" b="1" dirty="0"/>
            </a:br>
            <a:r>
              <a:rPr lang="en-US" dirty="0">
                <a:solidFill>
                  <a:schemeClr val="tx1"/>
                </a:solidFill>
              </a:rPr>
              <a:t>Opportunities for All Branch</a:t>
            </a:r>
          </a:p>
        </p:txBody>
      </p:sp>
      <p:pic>
        <p:nvPicPr>
          <p:cNvPr id="8" name="Picture 4" descr="Image of Deputy Superintendent Sarah Neville-Morgan">
            <a:extLst>
              <a:ext uri="{FF2B5EF4-FFF2-40B4-BE49-F238E27FC236}">
                <a16:creationId xmlns:a16="http://schemas.microsoft.com/office/drawing/2014/main" id="{546E595D-E4A0-4679-A32C-D00C51726AE3}"/>
              </a:ext>
            </a:extLst>
          </p:cNvPr>
          <p:cNvPicPr>
            <a:picLocks noGrp="1" noChangeAspect="1"/>
          </p:cNvPicPr>
          <p:nvPr>
            <p:ph sz="half" idx="2"/>
          </p:nvPr>
        </p:nvPicPr>
        <p:blipFill rotWithShape="1">
          <a:blip r:embed="rId3"/>
          <a:srcRect r="-2" b="15006"/>
          <a:stretch/>
        </p:blipFill>
        <p:spPr>
          <a:xfrm>
            <a:off x="5443460" y="203799"/>
            <a:ext cx="6464454" cy="645040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72741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9C9CD7F-9863-49DF-9932-24E3460C7B93}"/>
              </a:ext>
            </a:extLst>
          </p:cNvPr>
          <p:cNvSpPr>
            <a:spLocks noGrp="1"/>
          </p:cNvSpPr>
          <p:nvPr>
            <p:ph type="title"/>
          </p:nvPr>
        </p:nvSpPr>
        <p:spPr>
          <a:xfrm>
            <a:off x="4235116" y="203799"/>
            <a:ext cx="7804484" cy="1325563"/>
          </a:xfrm>
        </p:spPr>
        <p:txBody>
          <a:bodyPr vert="horz" lIns="91440" tIns="45720" rIns="91440" bIns="45720" rtlCol="0" anchor="b">
            <a:normAutofit/>
          </a:bodyPr>
          <a:lstStyle/>
          <a:p>
            <a:pPr algn="l"/>
            <a:r>
              <a:rPr lang="en-US" dirty="0">
                <a:solidFill>
                  <a:schemeClr val="tx1"/>
                </a:solidFill>
              </a:rPr>
              <a:t>Multilingual Support Division</a:t>
            </a:r>
          </a:p>
        </p:txBody>
      </p:sp>
      <p:sp>
        <p:nvSpPr>
          <p:cNvPr id="3" name="Content Placeholder 2">
            <a:extLst>
              <a:ext uri="{FF2B5EF4-FFF2-40B4-BE49-F238E27FC236}">
                <a16:creationId xmlns:a16="http://schemas.microsoft.com/office/drawing/2014/main" id="{1E724468-54C7-45B0-A187-5D2816FB5602}"/>
              </a:ext>
            </a:extLst>
          </p:cNvPr>
          <p:cNvSpPr>
            <a:spLocks noGrp="1"/>
          </p:cNvSpPr>
          <p:nvPr>
            <p:ph sz="half" idx="2"/>
          </p:nvPr>
        </p:nvSpPr>
        <p:spPr>
          <a:xfrm>
            <a:off x="5066675" y="1638301"/>
            <a:ext cx="6790045" cy="5125536"/>
          </a:xfrm>
        </p:spPr>
        <p:txBody>
          <a:bodyPr/>
          <a:lstStyle/>
          <a:p>
            <a:pPr>
              <a:spcAft>
                <a:spcPts val="0"/>
              </a:spcAft>
            </a:pPr>
            <a:r>
              <a:rPr lang="en-US" b="1" dirty="0">
                <a:solidFill>
                  <a:schemeClr val="tx1"/>
                </a:solidFill>
                <a:cs typeface="Arial" panose="020B0604020202020204"/>
              </a:rPr>
              <a:t>Alesha Moreno-Ramirez </a:t>
            </a:r>
          </a:p>
          <a:p>
            <a:pPr>
              <a:lnSpc>
                <a:spcPct val="90000"/>
              </a:lnSpc>
            </a:pPr>
            <a:r>
              <a:rPr lang="en-US" dirty="0">
                <a:solidFill>
                  <a:schemeClr val="tx1"/>
                </a:solidFill>
                <a:cs typeface="Arial" panose="020B0604020202020204"/>
              </a:rPr>
              <a:t>Director</a:t>
            </a:r>
            <a:endParaRPr lang="en-US" dirty="0">
              <a:solidFill>
                <a:schemeClr val="tx1"/>
              </a:solidFill>
            </a:endParaRPr>
          </a:p>
          <a:p>
            <a:endParaRPr lang="en-US" dirty="0"/>
          </a:p>
        </p:txBody>
      </p:sp>
      <p:pic>
        <p:nvPicPr>
          <p:cNvPr id="10" name="Picture 4" descr="Image of Director Alesha Moreno-Ramirez">
            <a:extLst>
              <a:ext uri="{FF2B5EF4-FFF2-40B4-BE49-F238E27FC236}">
                <a16:creationId xmlns:a16="http://schemas.microsoft.com/office/drawing/2014/main" id="{E3C0421C-0194-4EF5-BED2-EBBEADEB1E7F}"/>
              </a:ext>
            </a:extLst>
          </p:cNvPr>
          <p:cNvPicPr>
            <a:picLocks noGrp="1" noChangeAspect="1"/>
          </p:cNvPicPr>
          <p:nvPr>
            <p:ph sz="half" idx="1"/>
          </p:nvPr>
        </p:nvPicPr>
        <p:blipFill rotWithShape="1">
          <a:blip r:embed="rId3"/>
          <a:srcRect l="13917" r="5952"/>
          <a:stretch/>
        </p:blipFill>
        <p:spPr>
          <a:xfrm>
            <a:off x="152400" y="200063"/>
            <a:ext cx="4379495" cy="6454138"/>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404155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152400" y="203799"/>
            <a:ext cx="11887200" cy="843951"/>
          </a:xfrm>
        </p:spPr>
        <p:txBody>
          <a:bodyPr>
            <a:normAutofit/>
          </a:bodyPr>
          <a:lstStyle/>
          <a:p>
            <a:r>
              <a:rPr lang="en-US"/>
              <a:t>DLIG Purpose</a:t>
            </a:r>
          </a:p>
        </p:txBody>
      </p:sp>
      <p:sp>
        <p:nvSpPr>
          <p:cNvPr id="3" name="Content Placeholder 2"/>
          <p:cNvSpPr>
            <a:spLocks noGrp="1"/>
          </p:cNvSpPr>
          <p:nvPr>
            <p:ph idx="1"/>
          </p:nvPr>
        </p:nvSpPr>
        <p:spPr>
          <a:xfrm>
            <a:off x="1073969" y="1200150"/>
            <a:ext cx="10044061" cy="5454051"/>
          </a:xfrm>
        </p:spPr>
        <p:txBody>
          <a:bodyPr>
            <a:normAutofit/>
          </a:bodyPr>
          <a:lstStyle/>
          <a:p>
            <a:r>
              <a:rPr lang="en-US" b="1" dirty="0"/>
              <a:t>Expand or establish dual language immersion (DLI) programs that provide integrated language learning and academic instruction for: </a:t>
            </a:r>
          </a:p>
          <a:p>
            <a:pPr marL="457200" indent="-457200">
              <a:buFont typeface="Arial" panose="020B0604020202020204" pitchFamily="34" charset="0"/>
              <a:buChar char="•"/>
            </a:pPr>
            <a:r>
              <a:rPr lang="en-US" dirty="0"/>
              <a:t>Native speakers of English, and </a:t>
            </a:r>
          </a:p>
          <a:p>
            <a:pPr marL="457200" indent="-457200">
              <a:buFont typeface="Arial" panose="020B0604020202020204" pitchFamily="34" charset="0"/>
              <a:buChar char="•"/>
            </a:pPr>
            <a:r>
              <a:rPr lang="en-US" dirty="0"/>
              <a:t>Native speakers of another language. </a:t>
            </a:r>
          </a:p>
          <a:p>
            <a:r>
              <a:rPr lang="en-US" b="1" dirty="0"/>
              <a:t>With the goals of: </a:t>
            </a:r>
          </a:p>
          <a:p>
            <a:pPr marL="457200" indent="-457200">
              <a:buFont typeface="Arial" panose="020B0604020202020204" pitchFamily="34" charset="0"/>
              <a:buChar char="•"/>
            </a:pPr>
            <a:r>
              <a:rPr lang="en-US" dirty="0"/>
              <a:t>High academic achievement, </a:t>
            </a:r>
          </a:p>
          <a:p>
            <a:pPr marL="457200" indent="-457200">
              <a:buFont typeface="Arial" panose="020B0604020202020204" pitchFamily="34" charset="0"/>
              <a:buChar char="•"/>
            </a:pPr>
            <a:r>
              <a:rPr lang="en-US" dirty="0"/>
              <a:t>First and second language proficiency, and </a:t>
            </a:r>
          </a:p>
          <a:p>
            <a:pPr marL="457200" indent="-457200">
              <a:buFont typeface="Arial" panose="020B0604020202020204" pitchFamily="34" charset="0"/>
              <a:buChar char="•"/>
            </a:pPr>
            <a:r>
              <a:rPr lang="en-US" dirty="0"/>
              <a:t>Cross-cultural understanding.</a:t>
            </a:r>
          </a:p>
          <a:p>
            <a:endParaRPr lang="en-US" dirty="0"/>
          </a:p>
        </p:txBody>
      </p:sp>
    </p:spTree>
    <p:extLst>
      <p:ext uri="{BB962C8B-B14F-4D97-AF65-F5344CB8AC3E}">
        <p14:creationId xmlns:p14="http://schemas.microsoft.com/office/powerpoint/2010/main" val="3091105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152400" y="203799"/>
            <a:ext cx="11887200" cy="1929801"/>
          </a:xfrm>
        </p:spPr>
        <p:txBody>
          <a:bodyPr>
            <a:normAutofit/>
          </a:bodyPr>
          <a:lstStyle/>
          <a:p>
            <a:r>
              <a:rPr lang="en-US"/>
              <a:t>DLIG Program Authorization</a:t>
            </a:r>
          </a:p>
        </p:txBody>
      </p:sp>
      <p:sp>
        <p:nvSpPr>
          <p:cNvPr id="3" name="Content Placeholder 2"/>
          <p:cNvSpPr>
            <a:spLocks noGrp="1"/>
          </p:cNvSpPr>
          <p:nvPr>
            <p:ph idx="1"/>
          </p:nvPr>
        </p:nvSpPr>
        <p:spPr>
          <a:xfrm>
            <a:off x="1356167" y="1951037"/>
            <a:ext cx="9479666" cy="3451225"/>
          </a:xfrm>
        </p:spPr>
        <p:txBody>
          <a:bodyPr>
            <a:normAutofit/>
          </a:bodyPr>
          <a:lstStyle/>
          <a:p>
            <a:r>
              <a:rPr lang="en-US"/>
              <a:t>Assembly Bill 130, Chapter 44, Section 158, Statutes of 2021, provides $10,000,000 over a period of three fiscal years, for the DLIG program to assist eligible entities to expand current or establish new DLI programs. </a:t>
            </a:r>
          </a:p>
        </p:txBody>
      </p:sp>
    </p:spTree>
    <p:extLst>
      <p:ext uri="{BB962C8B-B14F-4D97-AF65-F5344CB8AC3E}">
        <p14:creationId xmlns:p14="http://schemas.microsoft.com/office/powerpoint/2010/main" val="3793028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p:txBody>
          <a:bodyPr>
            <a:normAutofit/>
          </a:bodyPr>
          <a:lstStyle/>
          <a:p>
            <a:r>
              <a:rPr lang="en-US"/>
              <a:t>DLIG Funding and Duration</a:t>
            </a:r>
          </a:p>
        </p:txBody>
      </p:sp>
      <p:sp>
        <p:nvSpPr>
          <p:cNvPr id="3" name="Content Placeholder 2"/>
          <p:cNvSpPr>
            <a:spLocks noGrp="1"/>
          </p:cNvSpPr>
          <p:nvPr>
            <p:ph idx="1"/>
          </p:nvPr>
        </p:nvSpPr>
        <p:spPr>
          <a:xfrm>
            <a:off x="304800" y="1407760"/>
            <a:ext cx="11734800" cy="4850447"/>
          </a:xfrm>
        </p:spPr>
        <p:txBody>
          <a:bodyPr>
            <a:normAutofit/>
          </a:bodyPr>
          <a:lstStyle/>
          <a:p>
            <a:pPr marL="457200" indent="-457200">
              <a:lnSpc>
                <a:spcPct val="100000"/>
              </a:lnSpc>
              <a:spcBef>
                <a:spcPts val="0"/>
              </a:spcBef>
              <a:spcAft>
                <a:spcPts val="1200"/>
              </a:spcAft>
              <a:buFont typeface="Arial" panose="020B0604020202020204" pitchFamily="34" charset="0"/>
              <a:buChar char="•"/>
            </a:pPr>
            <a:r>
              <a:rPr lang="en-US"/>
              <a:t>Total grant budget of $10,000,000 </a:t>
            </a:r>
          </a:p>
          <a:p>
            <a:pPr marL="457200" indent="-457200">
              <a:buFont typeface="Arial" panose="020B0604020202020204" pitchFamily="34" charset="0"/>
              <a:buChar char="•"/>
            </a:pPr>
            <a:r>
              <a:rPr lang="en-US">
                <a:cs typeface="Arial" panose="020B0604020202020204" pitchFamily="34" charset="0"/>
              </a:rPr>
              <a:t>Funds are available to grantees based on the application and proposed budget</a:t>
            </a:r>
            <a:endParaRPr lang="en-US"/>
          </a:p>
          <a:p>
            <a:pPr marL="457200" indent="-457200">
              <a:lnSpc>
                <a:spcPct val="100000"/>
              </a:lnSpc>
              <a:spcBef>
                <a:spcPts val="0"/>
              </a:spcBef>
              <a:spcAft>
                <a:spcPts val="1200"/>
              </a:spcAft>
              <a:buFont typeface="Arial" panose="020B0604020202020204" pitchFamily="34" charset="0"/>
              <a:buChar char="•"/>
            </a:pPr>
            <a:r>
              <a:rPr lang="en-US"/>
              <a:t>Funds will be distributed to a minimum of 25 grantees</a:t>
            </a:r>
          </a:p>
          <a:p>
            <a:pPr marL="457200" indent="-457200">
              <a:lnSpc>
                <a:spcPct val="100000"/>
              </a:lnSpc>
              <a:spcBef>
                <a:spcPts val="0"/>
              </a:spcBef>
              <a:spcAft>
                <a:spcPts val="1200"/>
              </a:spcAft>
              <a:buFont typeface="Arial" panose="020B0604020202020204" pitchFamily="34" charset="0"/>
              <a:buChar char="•"/>
            </a:pPr>
            <a:r>
              <a:rPr lang="en-US"/>
              <a:t>Elementary and secondary levels may apply for the DLIG</a:t>
            </a:r>
          </a:p>
          <a:p>
            <a:pPr marL="457200" indent="-457200">
              <a:lnSpc>
                <a:spcPct val="100000"/>
              </a:lnSpc>
              <a:spcBef>
                <a:spcPts val="0"/>
              </a:spcBef>
              <a:spcAft>
                <a:spcPts val="1200"/>
              </a:spcAft>
              <a:buFont typeface="Arial" panose="020B0604020202020204" pitchFamily="34" charset="0"/>
              <a:buChar char="•"/>
            </a:pPr>
            <a:r>
              <a:rPr lang="en-US"/>
              <a:t>Amount of each grant is </a:t>
            </a:r>
            <a:r>
              <a:rPr lang="en-US" b="1"/>
              <a:t>up to </a:t>
            </a:r>
            <a:r>
              <a:rPr lang="en-US"/>
              <a:t>$380,000</a:t>
            </a:r>
          </a:p>
          <a:p>
            <a:pPr marL="457200" indent="-457200">
              <a:lnSpc>
                <a:spcPct val="100000"/>
              </a:lnSpc>
              <a:spcBef>
                <a:spcPts val="0"/>
              </a:spcBef>
              <a:spcAft>
                <a:spcPts val="1200"/>
              </a:spcAft>
              <a:buFont typeface="Arial" panose="020B0604020202020204" pitchFamily="34" charset="0"/>
              <a:buChar char="•"/>
            </a:pPr>
            <a:r>
              <a:rPr lang="en-US"/>
              <a:t>Grantees establishing a new DLI program could receive an additional $20,000</a:t>
            </a:r>
          </a:p>
          <a:p>
            <a:pPr marL="457200" indent="-457200">
              <a:lnSpc>
                <a:spcPct val="100000"/>
              </a:lnSpc>
              <a:spcBef>
                <a:spcPts val="0"/>
              </a:spcBef>
              <a:spcAft>
                <a:spcPts val="1200"/>
              </a:spcAft>
              <a:buFont typeface="Arial" panose="020B0604020202020204" pitchFamily="34" charset="0"/>
              <a:buChar char="•"/>
            </a:pPr>
            <a:r>
              <a:rPr lang="en-US"/>
              <a:t>Grant period is three years: July 1, 2022–June 30, 2025</a:t>
            </a:r>
          </a:p>
        </p:txBody>
      </p:sp>
    </p:spTree>
    <p:extLst>
      <p:ext uri="{BB962C8B-B14F-4D97-AF65-F5344CB8AC3E}">
        <p14:creationId xmlns:p14="http://schemas.microsoft.com/office/powerpoint/2010/main" val="486743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733778" y="365125"/>
            <a:ext cx="10620022" cy="1669416"/>
          </a:xfrm>
        </p:spPr>
        <p:txBody>
          <a:bodyPr/>
          <a:lstStyle/>
          <a:p>
            <a:r>
              <a:rPr lang="en-US"/>
              <a:t>Entities Eligible to Apply for the DLIG</a:t>
            </a:r>
          </a:p>
        </p:txBody>
      </p:sp>
      <p:sp>
        <p:nvSpPr>
          <p:cNvPr id="3" name="Content Placeholder 2"/>
          <p:cNvSpPr>
            <a:spLocks noGrp="1"/>
          </p:cNvSpPr>
          <p:nvPr>
            <p:ph idx="1"/>
          </p:nvPr>
        </p:nvSpPr>
        <p:spPr>
          <a:xfrm>
            <a:off x="2026920" y="2034541"/>
            <a:ext cx="9326880" cy="3573780"/>
          </a:xfrm>
        </p:spPr>
        <p:txBody>
          <a:bodyPr/>
          <a:lstStyle/>
          <a:p>
            <a:pPr marL="457200" indent="-457200">
              <a:buFont typeface="Arial" panose="020B0604020202020204" pitchFamily="34" charset="0"/>
              <a:buChar char="•"/>
            </a:pPr>
            <a:r>
              <a:rPr lang="en-US"/>
              <a:t>Schools</a:t>
            </a:r>
          </a:p>
          <a:p>
            <a:pPr marL="457200" indent="-457200">
              <a:buFont typeface="Arial" panose="020B0604020202020204" pitchFamily="34" charset="0"/>
              <a:buChar char="•"/>
            </a:pPr>
            <a:r>
              <a:rPr lang="en-US"/>
              <a:t>School districts</a:t>
            </a:r>
          </a:p>
          <a:p>
            <a:pPr marL="457200" indent="-457200">
              <a:buFont typeface="Arial" panose="020B0604020202020204" pitchFamily="34" charset="0"/>
              <a:buChar char="•"/>
            </a:pPr>
            <a:r>
              <a:rPr lang="en-US"/>
              <a:t>County offices of education</a:t>
            </a:r>
          </a:p>
          <a:p>
            <a:pPr marL="457200" indent="-457200">
              <a:buFont typeface="Arial" panose="020B0604020202020204" pitchFamily="34" charset="0"/>
              <a:buChar char="•"/>
            </a:pPr>
            <a:r>
              <a:rPr lang="en-US"/>
              <a:t>Charter schools</a:t>
            </a:r>
          </a:p>
          <a:p>
            <a:pPr marL="457200" indent="-457200">
              <a:buFont typeface="Arial" panose="020B0604020202020204" pitchFamily="34" charset="0"/>
              <a:buChar char="•"/>
            </a:pPr>
            <a:r>
              <a:rPr lang="en-US"/>
              <a:t>Consortia comprised of any of the entities described above </a:t>
            </a:r>
          </a:p>
        </p:txBody>
      </p:sp>
    </p:spTree>
    <p:extLst>
      <p:ext uri="{BB962C8B-B14F-4D97-AF65-F5344CB8AC3E}">
        <p14:creationId xmlns:p14="http://schemas.microsoft.com/office/powerpoint/2010/main" val="90383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6E81799-4273-459F-B512-10DB55D8D39D}"/>
              </a:ext>
            </a:extLst>
          </p:cNvPr>
          <p:cNvSpPr>
            <a:spLocks noGrp="1"/>
          </p:cNvSpPr>
          <p:nvPr>
            <p:ph type="title"/>
          </p:nvPr>
        </p:nvSpPr>
        <p:spPr/>
        <p:txBody>
          <a:bodyPr/>
          <a:lstStyle/>
          <a:p>
            <a:r>
              <a:rPr lang="en-US"/>
              <a:t>Authorized Activities</a:t>
            </a:r>
          </a:p>
        </p:txBody>
      </p:sp>
      <p:sp>
        <p:nvSpPr>
          <p:cNvPr id="3" name="Content Placeholder 2">
            <a:extLst>
              <a:ext uri="{FF2B5EF4-FFF2-40B4-BE49-F238E27FC236}">
                <a16:creationId xmlns:a16="http://schemas.microsoft.com/office/drawing/2014/main" id="{66061CFD-FB69-4B5F-BDEE-CCBBBB14E554}"/>
              </a:ext>
            </a:extLst>
          </p:cNvPr>
          <p:cNvSpPr>
            <a:spLocks noGrp="1"/>
          </p:cNvSpPr>
          <p:nvPr>
            <p:ph idx="1"/>
          </p:nvPr>
        </p:nvSpPr>
        <p:spPr>
          <a:xfrm>
            <a:off x="1478280" y="1638300"/>
            <a:ext cx="10066020" cy="4610099"/>
          </a:xfrm>
        </p:spPr>
        <p:txBody>
          <a:bodyPr>
            <a:normAutofit/>
          </a:bodyPr>
          <a:lstStyle/>
          <a:p>
            <a:pPr marL="457200" indent="-457200">
              <a:lnSpc>
                <a:spcPct val="110000"/>
              </a:lnSpc>
              <a:buFont typeface="Arial" panose="020B0604020202020204" pitchFamily="34" charset="0"/>
              <a:buChar char="•"/>
            </a:pPr>
            <a:r>
              <a:rPr lang="en-US" sz="3000"/>
              <a:t>Instructional materials and resources</a:t>
            </a:r>
          </a:p>
          <a:p>
            <a:pPr marL="457200" indent="-457200">
              <a:lnSpc>
                <a:spcPct val="110000"/>
              </a:lnSpc>
              <a:buFont typeface="Arial" panose="020B0604020202020204" pitchFamily="34" charset="0"/>
              <a:buChar char="•"/>
            </a:pPr>
            <a:r>
              <a:rPr lang="en-US" sz="3000"/>
              <a:t>Professional development for teachers and school administrators</a:t>
            </a:r>
          </a:p>
          <a:p>
            <a:pPr marL="457200" indent="-457200">
              <a:lnSpc>
                <a:spcPct val="110000"/>
              </a:lnSpc>
              <a:buFont typeface="Arial" panose="020B0604020202020204" pitchFamily="34" charset="0"/>
              <a:buChar char="•"/>
            </a:pPr>
            <a:r>
              <a:rPr lang="en-US" sz="3000"/>
              <a:t>Teacher recruitment</a:t>
            </a:r>
          </a:p>
          <a:p>
            <a:pPr marL="457200" indent="-457200">
              <a:lnSpc>
                <a:spcPct val="110000"/>
              </a:lnSpc>
              <a:buFont typeface="Arial" panose="020B0604020202020204" pitchFamily="34" charset="0"/>
              <a:buChar char="•"/>
            </a:pPr>
            <a:r>
              <a:rPr lang="en-US" sz="3000"/>
              <a:t>Development of instructional materials</a:t>
            </a:r>
          </a:p>
          <a:p>
            <a:pPr marL="457200" indent="-457200">
              <a:lnSpc>
                <a:spcPct val="110000"/>
              </a:lnSpc>
              <a:buFont typeface="Arial" panose="020B0604020202020204" pitchFamily="34" charset="0"/>
              <a:buChar char="•"/>
            </a:pPr>
            <a:r>
              <a:rPr lang="en-US" sz="3000"/>
              <a:t>Development of curriculum</a:t>
            </a:r>
          </a:p>
          <a:p>
            <a:pPr marL="457200" indent="-457200">
              <a:lnSpc>
                <a:spcPct val="110000"/>
              </a:lnSpc>
              <a:buFont typeface="Arial" panose="020B0604020202020204" pitchFamily="34" charset="0"/>
              <a:buChar char="•"/>
            </a:pPr>
            <a:r>
              <a:rPr lang="en-US" sz="3000"/>
              <a:t>Family and pupil outreach</a:t>
            </a:r>
          </a:p>
          <a:p>
            <a:endParaRPr lang="en-US"/>
          </a:p>
        </p:txBody>
      </p:sp>
    </p:spTree>
    <p:extLst>
      <p:ext uri="{BB962C8B-B14F-4D97-AF65-F5344CB8AC3E}">
        <p14:creationId xmlns:p14="http://schemas.microsoft.com/office/powerpoint/2010/main" val="93999259"/>
      </p:ext>
    </p:extLst>
  </p:cSld>
  <p:clrMapOvr>
    <a:masterClrMapping/>
  </p:clrMapOvr>
</p:sld>
</file>

<file path=ppt/theme/theme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34ED83EA0B5E468033F72E96A6CA4D" ma:contentTypeVersion="11" ma:contentTypeDescription="Create a new document." ma:contentTypeScope="" ma:versionID="fdbcb853a2ac2f41911235bbf8d6c080">
  <xsd:schema xmlns:xsd="http://www.w3.org/2001/XMLSchema" xmlns:xs="http://www.w3.org/2001/XMLSchema" xmlns:p="http://schemas.microsoft.com/office/2006/metadata/properties" xmlns:ns2="f89dec18-d0c2-45d2-8a15-31051f2519f8" xmlns:ns3="1aae30ff-d7bc-47e3-882e-cd3423d00d62" targetNamespace="http://schemas.microsoft.com/office/2006/metadata/properties" ma:root="true" ma:fieldsID="4847465b78d02a3256b493783eaeac8d" ns2:_="" ns3:_="">
    <xsd:import namespace="f89dec18-d0c2-45d2-8a15-31051f2519f8"/>
    <xsd:import namespace="1aae30ff-d7bc-47e3-882e-cd3423d00d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dec18-d0c2-45d2-8a15-31051f251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ae30ff-d7bc-47e3-882e-cd3423d00d6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35D260-33F3-4963-B21A-9AD70181513F}">
  <ds:schemaRefs>
    <ds:schemaRef ds:uri="http://purl.org/dc/terms/"/>
    <ds:schemaRef ds:uri="f89dec18-d0c2-45d2-8a15-31051f2519f8"/>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1aae30ff-d7bc-47e3-882e-cd3423d00d62"/>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2B04F79-D576-4738-8653-8E19A75FDF74}">
  <ds:schemaRefs>
    <ds:schemaRef ds:uri="http://schemas.microsoft.com/sharepoint/v3/contenttype/forms"/>
  </ds:schemaRefs>
</ds:datastoreItem>
</file>

<file path=customXml/itemProps3.xml><?xml version="1.0" encoding="utf-8"?>
<ds:datastoreItem xmlns:ds="http://schemas.openxmlformats.org/officeDocument/2006/customXml" ds:itemID="{CB9F9533-FF0E-4800-B83B-D74D69862F13}">
  <ds:schemaRefs>
    <ds:schemaRef ds:uri="1aae30ff-d7bc-47e3-882e-cd3423d00d62"/>
    <ds:schemaRef ds:uri="f89dec18-d0c2-45d2-8a15-31051f2519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47</TotalTime>
  <Words>3914</Words>
  <Application>Microsoft Office PowerPoint</Application>
  <PresentationFormat>Widescreen</PresentationFormat>
  <Paragraphs>321</Paragraphs>
  <Slides>24</Slides>
  <Notes>24</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24</vt:i4>
      </vt:variant>
    </vt:vector>
  </HeadingPairs>
  <TitlesOfParts>
    <vt:vector size="35" baseType="lpstr">
      <vt:lpstr>Arial</vt:lpstr>
      <vt:lpstr>Calibri</vt:lpstr>
      <vt:lpstr>Courier New</vt:lpstr>
      <vt:lpstr>Times New Roman</vt:lpstr>
      <vt:lpstr>CDE Set 1</vt:lpstr>
      <vt:lpstr>CDE Set 2</vt:lpstr>
      <vt:lpstr>CDE Set 3</vt:lpstr>
      <vt:lpstr>CDE Set 4</vt:lpstr>
      <vt:lpstr>CDE Set 5</vt:lpstr>
      <vt:lpstr>CDE Set 6</vt:lpstr>
      <vt:lpstr>CDE Set 7</vt:lpstr>
      <vt:lpstr>Dual Language Immersion Grant:  Request for Applications  Technical Assistance Webinar  February 11, 2022</vt:lpstr>
      <vt:lpstr>Housekeeping</vt:lpstr>
      <vt:lpstr>Deputy Superintendent</vt:lpstr>
      <vt:lpstr>Multilingual Support Division</vt:lpstr>
      <vt:lpstr>DLIG Purpose</vt:lpstr>
      <vt:lpstr>DLIG Program Authorization</vt:lpstr>
      <vt:lpstr>DLIG Funding and Duration</vt:lpstr>
      <vt:lpstr>Entities Eligible to Apply for the DLIG</vt:lpstr>
      <vt:lpstr>Authorized Activities</vt:lpstr>
      <vt:lpstr>Application Deadlines</vt:lpstr>
      <vt:lpstr>The DLIG Application</vt:lpstr>
      <vt:lpstr>The RFA</vt:lpstr>
      <vt:lpstr>The Application (1)</vt:lpstr>
      <vt:lpstr>The Application (2)</vt:lpstr>
      <vt:lpstr>Saving Responses</vt:lpstr>
      <vt:lpstr>A: Applicant Information and Data</vt:lpstr>
      <vt:lpstr>B: Application Narrative (1)</vt:lpstr>
      <vt:lpstr>B: Application Narrative (2)</vt:lpstr>
      <vt:lpstr>C: Application Budget (1)</vt:lpstr>
      <vt:lpstr>C: Application Budget (2)</vt:lpstr>
      <vt:lpstr>DLIG Grant Application Timeline</vt:lpstr>
      <vt:lpstr>Questions?</vt:lpstr>
      <vt:lpstr>Multilingual Support Division Language Policy and Leadership Office</vt:lpstr>
      <vt:lpstr>Thank You!</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RFA-21: DLIG Presentation (CA Dept of Education)</dc:title>
  <dc:subject>Request for Applications for the Dual Language Immersion Grant Presentation for 2021.</dc:subject>
  <dc:creator>Lorrie Kelling</dc:creator>
  <cp:lastModifiedBy>Jennifer Cordova</cp:lastModifiedBy>
  <cp:revision>10</cp:revision>
  <dcterms:created xsi:type="dcterms:W3CDTF">2020-08-25T03:09:04Z</dcterms:created>
  <dcterms:modified xsi:type="dcterms:W3CDTF">2022-02-14T21:33:16Z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0x0101003534ED83EA0B5E468033F72E96A6CA4D</vt:lpwstr>
  </property>
</Properties>
</file>