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38"/>
  </p:notesMasterIdLst>
  <p:handoutMasterIdLst>
    <p:handoutMasterId r:id="rId39"/>
  </p:handoutMasterIdLst>
  <p:sldIdLst>
    <p:sldId id="258" r:id="rId5"/>
    <p:sldId id="271" r:id="rId6"/>
    <p:sldId id="272" r:id="rId7"/>
    <p:sldId id="277" r:id="rId8"/>
    <p:sldId id="274" r:id="rId9"/>
    <p:sldId id="273" r:id="rId10"/>
    <p:sldId id="278" r:id="rId11"/>
    <p:sldId id="320" r:id="rId12"/>
    <p:sldId id="310" r:id="rId13"/>
    <p:sldId id="312" r:id="rId14"/>
    <p:sldId id="313" r:id="rId15"/>
    <p:sldId id="316" r:id="rId16"/>
    <p:sldId id="321" r:id="rId17"/>
    <p:sldId id="317" r:id="rId18"/>
    <p:sldId id="318" r:id="rId19"/>
    <p:sldId id="326" r:id="rId20"/>
    <p:sldId id="286" r:id="rId21"/>
    <p:sldId id="323" r:id="rId22"/>
    <p:sldId id="287" r:id="rId23"/>
    <p:sldId id="322" r:id="rId24"/>
    <p:sldId id="311" r:id="rId25"/>
    <p:sldId id="319" r:id="rId26"/>
    <p:sldId id="324" r:id="rId27"/>
    <p:sldId id="314" r:id="rId28"/>
    <p:sldId id="294" r:id="rId29"/>
    <p:sldId id="296" r:id="rId30"/>
    <p:sldId id="297" r:id="rId31"/>
    <p:sldId id="298" r:id="rId32"/>
    <p:sldId id="300" r:id="rId33"/>
    <p:sldId id="302" r:id="rId34"/>
    <p:sldId id="308" r:id="rId35"/>
    <p:sldId id="305" r:id="rId36"/>
    <p:sldId id="309"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8B4A2B-55BF-7003-018D-D14E3B6F35AB}" name="Geqigula Dlamini" initials="GD" userId="S::GDlamini@cde.ca.gov::1c1e7029-a7a9-4aa0-a81c-e749ae4ea29b" providerId="AD"/>
  <p188:author id="{743012BC-D508-D6F3-8CAD-96BD9C011B9F}" name="Lorrie Kelling" initials="LK" userId="S::lkelling@cde.ca.gov::f17927c6-a818-4a95-a5ae-f806bf425e4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 id="2" name="Natalie Boyer" initials="NB" lastIdx="3" clrIdx="1">
    <p:extLst>
      <p:ext uri="{19B8F6BF-5375-455C-9EA6-DF929625EA0E}">
        <p15:presenceInfo xmlns:p15="http://schemas.microsoft.com/office/powerpoint/2012/main" userId="S-1-5-21-2608872058-1432505909-2668327341-328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E5E7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BF09E-CFE9-4002-BD1E-2039A7EF450A}" v="1" dt="2023-03-21T21:43:30.146"/>
    <p1510:client id="{23226EB1-CE5F-40D7-8AA2-9E7E074E94CC}" v="4" dt="2023-03-21T20:32:41.835"/>
    <p1510:client id="{54B830CA-7D95-4A80-B3C9-3C07AF8E6AAF}" v="1" dt="2023-03-17T23:26:03.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37" autoAdjust="0"/>
  </p:normalViewPr>
  <p:slideViewPr>
    <p:cSldViewPr snapToGrid="0">
      <p:cViewPr varScale="1">
        <p:scale>
          <a:sx n="87" d="100"/>
          <a:sy n="87" d="100"/>
        </p:scale>
        <p:origin x="960" y="180"/>
      </p:cViewPr>
      <p:guideLst/>
    </p:cSldViewPr>
  </p:slideViewPr>
  <p:notesTextViewPr>
    <p:cViewPr>
      <p:scale>
        <a:sx n="1" d="1"/>
        <a:sy n="1" d="1"/>
      </p:scale>
      <p:origin x="0" y="0"/>
    </p:cViewPr>
  </p:notesTextViewPr>
  <p:notesViewPr>
    <p:cSldViewPr snapToGrid="0">
      <p:cViewPr>
        <p:scale>
          <a:sx n="91" d="100"/>
          <a:sy n="91" d="100"/>
        </p:scale>
        <p:origin x="3042" y="-4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6434"/>
          </a:xfrm>
          <a:prstGeom prst="rect">
            <a:avLst/>
          </a:prstGeom>
        </p:spPr>
        <p:txBody>
          <a:bodyPr vert="horz" lIns="93099" tIns="46549" rIns="93099" bIns="46549"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6434"/>
          </a:xfrm>
          <a:prstGeom prst="rect">
            <a:avLst/>
          </a:prstGeom>
        </p:spPr>
        <p:txBody>
          <a:bodyPr vert="horz" lIns="93099" tIns="46549" rIns="93099" bIns="46549" rtlCol="0"/>
          <a:lstStyle>
            <a:lvl1pPr algn="r">
              <a:defRPr sz="1200"/>
            </a:lvl1pPr>
          </a:lstStyle>
          <a:p>
            <a:fld id="{9266523C-5B6B-4917-ACBD-5B142FA87CB1}" type="datetimeFigureOut">
              <a:rPr lang="en-US" smtClean="0"/>
              <a:t>4/14/2023</a:t>
            </a:fld>
            <a:endParaRPr lang="en-US"/>
          </a:p>
        </p:txBody>
      </p:sp>
      <p:sp>
        <p:nvSpPr>
          <p:cNvPr id="4" name="Footer Placeholder 3"/>
          <p:cNvSpPr>
            <a:spLocks noGrp="1"/>
          </p:cNvSpPr>
          <p:nvPr>
            <p:ph type="ftr" sz="quarter" idx="2"/>
          </p:nvPr>
        </p:nvSpPr>
        <p:spPr>
          <a:xfrm>
            <a:off x="1" y="8829967"/>
            <a:ext cx="3037840" cy="466433"/>
          </a:xfrm>
          <a:prstGeom prst="rect">
            <a:avLst/>
          </a:prstGeom>
        </p:spPr>
        <p:txBody>
          <a:bodyPr vert="horz" lIns="93099" tIns="46549" rIns="93099" bIns="4654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3099" tIns="46549" rIns="93099" bIns="46549"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372" cy="466412"/>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970437" y="1"/>
            <a:ext cx="3038372" cy="466412"/>
          </a:xfrm>
          <a:prstGeom prst="rect">
            <a:avLst/>
          </a:prstGeom>
        </p:spPr>
        <p:txBody>
          <a:bodyPr vert="horz" lIns="91650" tIns="45825" rIns="91650" bIns="45825" rtlCol="0"/>
          <a:lstStyle>
            <a:lvl1pPr algn="r">
              <a:defRPr sz="1200"/>
            </a:lvl1pPr>
          </a:lstStyle>
          <a:p>
            <a:fld id="{6A86A943-E7A8-4501-B3C0-A6D88030B484}" type="datetimeFigureOut">
              <a:rPr lang="en-US" smtClean="0"/>
              <a:t>4/14/2023</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701040" y="4474689"/>
            <a:ext cx="5608320" cy="3659662"/>
          </a:xfrm>
          <a:prstGeom prst="rect">
            <a:avLst/>
          </a:prstGeom>
        </p:spPr>
        <p:txBody>
          <a:bodyPr vert="horz" lIns="91650" tIns="45825" rIns="91650" bIns="458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89"/>
            <a:ext cx="3038372" cy="466411"/>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970437" y="8829989"/>
            <a:ext cx="3038372" cy="466411"/>
          </a:xfrm>
          <a:prstGeom prst="rect">
            <a:avLst/>
          </a:prstGeom>
        </p:spPr>
        <p:txBody>
          <a:bodyPr vert="horz" lIns="91650" tIns="45825" rIns="91650" bIns="45825"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cde.ca.gov/fg/fo/r28/ewigelap23rfa.asp"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6503">
              <a:lnSpc>
                <a:spcPct val="100000"/>
              </a:lnSpc>
              <a:spcBef>
                <a:spcPts val="0"/>
              </a:spcBef>
              <a:spcAft>
                <a:spcPts val="600"/>
              </a:spcAft>
              <a:buFont typeface="Arial" panose="020B0604020202020204" pitchFamily="34" charset="0"/>
              <a:buNone/>
              <a:defRPr/>
            </a:pPr>
            <a:r>
              <a:rPr lang="en-US" b="1" dirty="0">
                <a:latin typeface="Arial" panose="020B0604020202020204" pitchFamily="34" charset="0"/>
                <a:cs typeface="Arial" panose="020B0604020202020204" pitchFamily="34" charset="0"/>
              </a:rPr>
              <a:t>Lorrie:</a:t>
            </a:r>
          </a:p>
          <a:p>
            <a:pPr marL="171450" marR="0" lvl="0" indent="-171450" algn="l" defTabSz="91650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Welcome All!</a:t>
            </a:r>
            <a:r>
              <a:rPr lang="en-US" baseline="0" dirty="0">
                <a:latin typeface="Arial" panose="020B0604020202020204" pitchFamily="34" charset="0"/>
                <a:cs typeface="Arial" panose="020B0604020202020204" pitchFamily="34" charset="0"/>
              </a:rPr>
              <a:t> Please take a moment to write your name, role, and organization in the chat. </a:t>
            </a:r>
          </a:p>
          <a:p>
            <a:pPr marL="0" marR="0" lvl="0" indent="0" algn="l" defTabSz="916503"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1" baseline="0" dirty="0">
                <a:latin typeface="Arial" panose="020B0604020202020204" pitchFamily="34" charset="0"/>
                <a:cs typeface="Arial" panose="020B0604020202020204" pitchFamily="34" charset="0"/>
              </a:rPr>
              <a:t>[Give time for people to enter the meeting room]</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Good afternoon.</a:t>
            </a:r>
            <a:r>
              <a:rPr lang="en-US" baseline="0" dirty="0">
                <a:latin typeface="Arial" panose="020B0604020202020204" pitchFamily="34" charset="0"/>
                <a:cs typeface="Arial" panose="020B0604020202020204" pitchFamily="34" charset="0"/>
              </a:rPr>
              <a:t> Thank you for joining us for the webinar regarding the </a:t>
            </a:r>
            <a:r>
              <a:rPr lang="en-US" dirty="0">
                <a:latin typeface="Arial" panose="020B0604020202020204" pitchFamily="34" charset="0"/>
                <a:cs typeface="Arial" panose="020B0604020202020204" pitchFamily="34" charset="0"/>
              </a:rPr>
              <a:t>Educator Workforce Investment</a:t>
            </a:r>
            <a:r>
              <a:rPr lang="en-US" baseline="0" dirty="0">
                <a:latin typeface="Arial" panose="020B0604020202020204" pitchFamily="34" charset="0"/>
                <a:cs typeface="Arial" panose="020B0604020202020204" pitchFamily="34" charset="0"/>
              </a:rPr>
              <a:t> Grant, or EWIG</a:t>
            </a:r>
            <a:r>
              <a:rPr lang="en-US" dirty="0">
                <a:latin typeface="Arial" panose="020B0604020202020204" pitchFamily="34" charset="0"/>
                <a:cs typeface="Arial" panose="020B0604020202020204" pitchFamily="34" charset="0"/>
              </a:rPr>
              <a:t>: Effective Language Acquisition Programs, or ELAP, grant. </a:t>
            </a:r>
            <a:r>
              <a:rPr lang="en-US" baseline="0" dirty="0">
                <a:latin typeface="Arial" panose="020B0604020202020204" pitchFamily="34" charset="0"/>
                <a:cs typeface="Arial" panose="020B0604020202020204" pitchFamily="34" charset="0"/>
              </a:rPr>
              <a:t>My name is Lorrie, and I am an Education Programs Consultant for the Language Policy and Leadership Office at the California Department of Education, or CDE. </a:t>
            </a:r>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600"/>
              </a:spcAft>
              <a:buFont typeface="Arial" panose="020B0604020202020204" pitchFamily="34" charset="0"/>
              <a:buNone/>
            </a:pPr>
            <a:r>
              <a:rPr lang="en-US" sz="1200" b="1" dirty="0"/>
              <a:t>GQ:</a:t>
            </a:r>
          </a:p>
          <a:p>
            <a:pPr marL="0" indent="0">
              <a:lnSpc>
                <a:spcPct val="100000"/>
              </a:lnSpc>
              <a:spcBef>
                <a:spcPts val="0"/>
              </a:spcBef>
              <a:spcAft>
                <a:spcPts val="600"/>
              </a:spcAft>
              <a:buFont typeface="Arial" panose="020B0604020202020204" pitchFamily="34" charset="0"/>
              <a:buNone/>
            </a:pPr>
            <a:r>
              <a:rPr lang="en-US" dirty="0"/>
              <a:t>The next grantee activities are:</a:t>
            </a:r>
            <a:endParaRPr lang="en-US" sz="1200" b="1" dirty="0"/>
          </a:p>
          <a:p>
            <a:pPr marL="171450" indent="-171450">
              <a:lnSpc>
                <a:spcPct val="100000"/>
              </a:lnSpc>
              <a:spcBef>
                <a:spcPts val="0"/>
              </a:spcBef>
              <a:spcAft>
                <a:spcPts val="600"/>
              </a:spcAft>
              <a:buFont typeface="Arial" panose="020B0604020202020204" pitchFamily="34" charset="0"/>
              <a:buChar char="•"/>
            </a:pPr>
            <a:r>
              <a:rPr lang="en-US" sz="1200" dirty="0"/>
              <a:t>Provide professional learning opportunities in a manner that is consistent with the statewide system of support.</a:t>
            </a:r>
          </a:p>
          <a:p>
            <a:pPr marL="171450" indent="-171450">
              <a:lnSpc>
                <a:spcPct val="100000"/>
              </a:lnSpc>
              <a:spcBef>
                <a:spcPts val="0"/>
              </a:spcBef>
              <a:spcAft>
                <a:spcPts val="600"/>
              </a:spcAft>
              <a:buFont typeface="Arial" panose="020B0604020202020204" pitchFamily="34" charset="0"/>
              <a:buChar char="•"/>
            </a:pPr>
            <a:r>
              <a:rPr lang="en-US" sz="1200" dirty="0"/>
              <a:t>Provide ongoing coaching and training for school staff that supports the professional learning opportunities provided pursuant to this section.</a:t>
            </a:r>
          </a:p>
          <a:p>
            <a:pPr marL="171450" indent="-171450">
              <a:lnSpc>
                <a:spcPct val="100000"/>
              </a:lnSpc>
              <a:spcBef>
                <a:spcPts val="0"/>
              </a:spcBef>
              <a:spcAft>
                <a:spcPts val="600"/>
              </a:spcAft>
              <a:buFont typeface="Arial" panose="020B0604020202020204" pitchFamily="34" charset="0"/>
              <a:buChar char="•"/>
            </a:pPr>
            <a:r>
              <a:rPr lang="en-US" sz="1200" dirty="0"/>
              <a:t>Design and develop professional learning opportunities to include early educators.</a:t>
            </a:r>
          </a:p>
          <a:p>
            <a:pPr marL="171450" indent="-171450">
              <a:lnSpc>
                <a:spcPct val="100000"/>
              </a:lnSpc>
              <a:spcBef>
                <a:spcPts val="0"/>
              </a:spcBef>
              <a:spcAft>
                <a:spcPts val="600"/>
              </a:spcAft>
              <a:buFont typeface="Arial" panose="020B0604020202020204" pitchFamily="34" charset="0"/>
              <a:buChar char="•"/>
            </a:pPr>
            <a:r>
              <a:rPr lang="en-US" sz="1200" dirty="0"/>
              <a:t>Work within the statewide system of support to provide professional development and professional learning opportunities.</a:t>
            </a:r>
          </a:p>
          <a:p>
            <a:pPr marL="171450" indent="-171450">
              <a:lnSpc>
                <a:spcPct val="100000"/>
              </a:lnSpc>
              <a:spcBef>
                <a:spcPts val="0"/>
              </a:spcBef>
              <a:spcAft>
                <a:spcPts val="600"/>
              </a:spcAft>
              <a:buFont typeface="Arial" panose="020B0604020202020204" pitchFamily="34" charset="0"/>
              <a:buChar char="•"/>
            </a:pPr>
            <a:r>
              <a:rPr lang="en-US" sz="1200" dirty="0"/>
              <a:t>Provide ongoing training to develop mentors and coaches that support school staff in high-need settings.</a:t>
            </a:r>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2165548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dirty="0"/>
              <a:t>GQ:</a:t>
            </a:r>
          </a:p>
          <a:p>
            <a:pPr marL="0" indent="0">
              <a:buFont typeface="Arial" panose="020B0604020202020204" pitchFamily="34" charset="0"/>
              <a:buNone/>
            </a:pPr>
            <a:r>
              <a:rPr lang="en-US" sz="1200" b="0" dirty="0"/>
              <a:t>Finally, the last three grantee activities are:</a:t>
            </a:r>
          </a:p>
          <a:p>
            <a:pPr marL="171450" indent="-171450">
              <a:buFont typeface="Arial" panose="020B0604020202020204" pitchFamily="34" charset="0"/>
              <a:buChar char="•"/>
            </a:pPr>
            <a:r>
              <a:rPr lang="en-US" sz="1200" dirty="0"/>
              <a:t>Review professional learning opportunities offered to ensure they are high quality.</a:t>
            </a:r>
          </a:p>
          <a:p>
            <a:pPr marL="171450" indent="-171450">
              <a:buFont typeface="Arial" panose="020B0604020202020204" pitchFamily="34" charset="0"/>
              <a:buChar char="•"/>
            </a:pPr>
            <a:r>
              <a:rPr lang="en-US" sz="1200" dirty="0"/>
              <a:t>In consultation with the CDE and the California Commission on Educational Excellence, or CCEE, evaluate the professional learning opportunities offered or funded for their effectiveness. The grantee or grantees shall participate in the development of the evaluation.</a:t>
            </a:r>
          </a:p>
          <a:p>
            <a:pPr marL="171450" indent="-171450">
              <a:buFont typeface="Arial" panose="020B0604020202020204" pitchFamily="34" charset="0"/>
              <a:buChar char="•"/>
            </a:pPr>
            <a:r>
              <a:rPr lang="en-US" sz="1200" dirty="0"/>
              <a:t>Identify any existing gaps in capacity to deliver high-quality professional learning opportunities on a statewide basis and work with selected professional learning providers and other partners to address those gaps.</a:t>
            </a:r>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75120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600"/>
              </a:spcAft>
            </a:pPr>
            <a:r>
              <a:rPr lang="en-US" b="1" dirty="0"/>
              <a:t>GQ:</a:t>
            </a:r>
          </a:p>
          <a:p>
            <a:pPr marL="171450" marR="320040" indent="-171450">
              <a:lnSpc>
                <a:spcPct val="100000"/>
              </a:lnSpc>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Grantee responsibilities will include:</a:t>
            </a:r>
          </a:p>
          <a:p>
            <a:pPr marL="628650" marR="320040" lvl="1" indent="-171450">
              <a:lnSpc>
                <a:spcPct val="100000"/>
              </a:lnSpc>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Serve as centers of expertise and partner with other facilitators and capacity builders in the Statewide System of Support to provide guidance and ongoing training to develop and engage mentors in further preparing new trainers that support school staff in high-need settings.</a:t>
            </a:r>
          </a:p>
          <a:p>
            <a:pPr marL="628650" marR="320040" lvl="1" indent="-171450">
              <a:lnSpc>
                <a:spcPct val="100000"/>
              </a:lnSpc>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Provide necessary assistance to other EWIG recipients, when requested by the CDE or the CCEE.</a:t>
            </a:r>
          </a:p>
          <a:p>
            <a:pPr marL="628650" marR="320040" lvl="1" indent="-171450">
              <a:lnSpc>
                <a:spcPct val="100000"/>
              </a:lnSpc>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Fund in-state travel for the project lead to attend a convening a minimum of twice a year with other lead agencies from the Statewide System of Support.</a:t>
            </a:r>
          </a:p>
        </p:txBody>
      </p:sp>
      <p:sp>
        <p:nvSpPr>
          <p:cNvPr id="4" name="Slide Number Placeholder 3"/>
          <p:cNvSpPr>
            <a:spLocks noGrp="1"/>
          </p:cNvSpPr>
          <p:nvPr>
            <p:ph type="sldNum" sz="quarter" idx="5"/>
          </p:nvPr>
        </p:nvSpPr>
        <p:spPr/>
        <p:txBody>
          <a:bodyPr/>
          <a:lstStyle/>
          <a:p>
            <a:fld id="{959E779C-9ADE-44A1-8072-EF7F172A3590}" type="slidenum">
              <a:rPr lang="en-US" smtClean="0"/>
              <a:t>12</a:t>
            </a:fld>
            <a:endParaRPr lang="en-US"/>
          </a:p>
        </p:txBody>
      </p:sp>
    </p:spTree>
    <p:extLst>
      <p:ext uri="{BB962C8B-B14F-4D97-AF65-F5344CB8AC3E}">
        <p14:creationId xmlns:p14="http://schemas.microsoft.com/office/powerpoint/2010/main" val="851909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b="1" dirty="0"/>
              <a:t>GQ:</a:t>
            </a:r>
          </a:p>
          <a:p>
            <a:pPr marL="342900" marR="320040" lvl="0" indent="-342900">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Establish qualitative and quantitative goals to evaluate the capacity built within agencies receiving services statewide to provide quality assistance and expertise to LEAs across multiple</a:t>
            </a:r>
            <a:r>
              <a:rPr lang="en-US" sz="1200" spc="-10" dirty="0">
                <a:effectLst/>
                <a:latin typeface="Arial" panose="020B0604020202020204" pitchFamily="34" charset="0"/>
                <a:ea typeface="Arial" panose="020B0604020202020204" pitchFamily="34" charset="0"/>
              </a:rPr>
              <a:t> </a:t>
            </a:r>
            <a:r>
              <a:rPr lang="en-US" sz="1200" dirty="0">
                <a:effectLst/>
                <a:latin typeface="Arial" panose="020B0604020202020204" pitchFamily="34" charset="0"/>
                <a:ea typeface="Arial" panose="020B0604020202020204" pitchFamily="34" charset="0"/>
              </a:rPr>
              <a:t>measures.</a:t>
            </a:r>
          </a:p>
          <a:p>
            <a:pPr marL="342900" marR="320040" lvl="0" indent="-342900">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Demonstrate coordination/collaboration across EL initiatives and various forums, including but not limited to, with the Regional English Learner Specialists.</a:t>
            </a:r>
          </a:p>
          <a:p>
            <a:pPr marL="342900" marR="320040" lvl="0" indent="-342900">
              <a:spcBef>
                <a:spcPts val="0"/>
              </a:spcBef>
              <a:spcAft>
                <a:spcPts val="600"/>
              </a:spcAft>
              <a:buFont typeface="Arial" panose="020B0604020202020204" pitchFamily="34" charset="0"/>
              <a:buChar char="•"/>
              <a:tabLst>
                <a:tab pos="0" algn="l"/>
                <a:tab pos="863600" algn="l"/>
              </a:tabLst>
            </a:pPr>
            <a:r>
              <a:rPr lang="en-US" sz="1200" dirty="0">
                <a:effectLst/>
                <a:latin typeface="Arial" panose="020B0604020202020204" pitchFamily="34" charset="0"/>
                <a:ea typeface="Arial" panose="020B0604020202020204" pitchFamily="34" charset="0"/>
              </a:rPr>
              <a:t>As available, present in meetings, conferences, networks, and other collaboration settings as requested by the CDE and the CCEE.</a:t>
            </a:r>
          </a:p>
          <a:p>
            <a:pPr marL="342900" marR="32004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0" algn="l"/>
                <a:tab pos="863600" algn="l"/>
              </a:tabLst>
              <a:defRPr/>
            </a:pPr>
            <a:r>
              <a:rPr lang="en-US" sz="1200" dirty="0">
                <a:effectLst/>
                <a:latin typeface="Arial" panose="020B0604020202020204" pitchFamily="34" charset="0"/>
                <a:ea typeface="Arial" panose="020B0604020202020204" pitchFamily="34" charset="0"/>
              </a:rPr>
              <a:t>Provide written reports describing the activities accomplished; the impact of these activities; and the number of teachers, paraprofessionals, school leaders, LEAs, counties, and regions impacted by these activities, as well as any additional availabl</a:t>
            </a:r>
            <a:r>
              <a:rPr lang="en-US" sz="1200" dirty="0">
                <a:latin typeface="Arial" panose="020B0604020202020204" pitchFamily="34" charset="0"/>
                <a:ea typeface="Arial" panose="020B0604020202020204" pitchFamily="34" charset="0"/>
              </a:rPr>
              <a:t>e data as requested by the superintendent.</a:t>
            </a:r>
            <a:r>
              <a:rPr lang="en-US" sz="1200" dirty="0">
                <a:effectLst/>
                <a:latin typeface="Arial" panose="020B0604020202020204" pitchFamily="34" charset="0"/>
                <a:ea typeface="Arial" panose="020B0604020202020204" pitchFamily="34" charset="0"/>
              </a:rPr>
              <a:t> </a:t>
            </a:r>
          </a:p>
        </p:txBody>
      </p:sp>
      <p:sp>
        <p:nvSpPr>
          <p:cNvPr id="4" name="Slide Number Placeholder 3"/>
          <p:cNvSpPr>
            <a:spLocks noGrp="1"/>
          </p:cNvSpPr>
          <p:nvPr>
            <p:ph type="sldNum" sz="quarter" idx="5"/>
          </p:nvPr>
        </p:nvSpPr>
        <p:spPr/>
        <p:txBody>
          <a:bodyPr/>
          <a:lstStyle/>
          <a:p>
            <a:fld id="{959E779C-9ADE-44A1-8072-EF7F172A3590}" type="slidenum">
              <a:rPr lang="en-US" smtClean="0"/>
              <a:t>13</a:t>
            </a:fld>
            <a:endParaRPr lang="en-US"/>
          </a:p>
        </p:txBody>
      </p:sp>
    </p:spTree>
    <p:extLst>
      <p:ext uri="{BB962C8B-B14F-4D97-AF65-F5344CB8AC3E}">
        <p14:creationId xmlns:p14="http://schemas.microsoft.com/office/powerpoint/2010/main" val="719257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GQ:</a:t>
            </a:r>
          </a:p>
          <a:p>
            <a:r>
              <a:rPr lang="en-US" b="0" dirty="0"/>
              <a:t>Regarding allowable expenditures:</a:t>
            </a:r>
          </a:p>
          <a:p>
            <a:pPr marL="171450" indent="-171450">
              <a:buFont typeface="Arial" panose="020B0604020202020204" pitchFamily="34" charset="0"/>
              <a:buChar char="•"/>
            </a:pPr>
            <a:r>
              <a:rPr lang="en-US" sz="1200" dirty="0">
                <a:effectLst/>
                <a:latin typeface="Arial" panose="020B0604020202020204" pitchFamily="34" charset="0"/>
                <a:ea typeface="Arial" panose="020B0604020202020204" pitchFamily="34" charset="0"/>
              </a:rPr>
              <a:t>Applicant budgets for the use of grant funds will be reviewed, and any items that are determined to be non-allowable, excessive, or inappropriate will be eliminated. Generally, all expenditures </a:t>
            </a:r>
            <a:r>
              <a:rPr lang="en-US" sz="1200" b="1" dirty="0">
                <a:effectLst/>
                <a:latin typeface="Arial" panose="020B0604020202020204" pitchFamily="34" charset="0"/>
                <a:ea typeface="Arial" panose="020B0604020202020204" pitchFamily="34" charset="0"/>
              </a:rPr>
              <a:t>must contribute to the goals outlined in this RFA</a:t>
            </a:r>
            <a:r>
              <a:rPr lang="en-US" sz="1200" dirty="0">
                <a:effectLst/>
                <a:latin typeface="Arial" panose="020B0604020202020204" pitchFamily="34" charset="0"/>
                <a:ea typeface="Arial" panose="020B0604020202020204" pitchFamily="34" charset="0"/>
              </a:rPr>
              <a:t>.</a:t>
            </a:r>
          </a:p>
          <a:p>
            <a:pPr marL="171450" indent="-171450">
              <a:buFont typeface="Arial" panose="020B0604020202020204" pitchFamily="34" charset="0"/>
              <a:buChar char="•"/>
            </a:pPr>
            <a:r>
              <a:rPr lang="en-US" sz="1200" dirty="0">
                <a:effectLst/>
                <a:latin typeface="Arial" panose="020B0604020202020204" pitchFamily="34" charset="0"/>
                <a:ea typeface="Arial" panose="020B0604020202020204" pitchFamily="34" charset="0"/>
              </a:rPr>
              <a:t>The grantees may enter into subcontracts with one or more COEs, consortia of COEs, institutions of higher education, or nonprofit educational service providers to leverage cross-agency expertise and assist in fulfilling the responsibilities outlined in this RFA. </a:t>
            </a:r>
          </a:p>
          <a:p>
            <a:pPr marL="171450" indent="-171450">
              <a:buFont typeface="Arial" panose="020B0604020202020204" pitchFamily="34" charset="0"/>
              <a:buChar char="•"/>
            </a:pPr>
            <a:r>
              <a:rPr lang="en-US" sz="1200" b="1" dirty="0">
                <a:effectLst/>
                <a:latin typeface="Arial" panose="020B0604020202020204" pitchFamily="34" charset="0"/>
                <a:ea typeface="Arial" panose="020B0604020202020204" pitchFamily="34" charset="0"/>
              </a:rPr>
              <a:t>Please Note: </a:t>
            </a:r>
            <a:r>
              <a:rPr lang="en-US" sz="1200" dirty="0">
                <a:effectLst/>
                <a:latin typeface="Arial" panose="020B0604020202020204" pitchFamily="34" charset="0"/>
                <a:ea typeface="Arial" panose="020B0604020202020204" pitchFamily="34" charset="0"/>
              </a:rPr>
              <a:t>Funds may not be used for the rental of a venue to provide professional learning unless the expense is determined by the CDE to be a necessary and reasonable expense.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14</a:t>
            </a:fld>
            <a:endParaRPr lang="en-US"/>
          </a:p>
        </p:txBody>
      </p:sp>
    </p:spTree>
    <p:extLst>
      <p:ext uri="{BB962C8B-B14F-4D97-AF65-F5344CB8AC3E}">
        <p14:creationId xmlns:p14="http://schemas.microsoft.com/office/powerpoint/2010/main" val="119937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600"/>
              </a:spcAft>
            </a:pPr>
            <a:r>
              <a:rPr lang="en-US" b="1" dirty="0"/>
              <a:t>GQ:</a:t>
            </a:r>
          </a:p>
          <a:p>
            <a:pPr marL="171450" indent="-171450">
              <a:lnSpc>
                <a:spcPct val="100000"/>
              </a:lnSpc>
              <a:spcBef>
                <a:spcPts val="0"/>
              </a:spcBef>
              <a:spcAft>
                <a:spcPts val="600"/>
              </a:spcAft>
              <a:buFont typeface="Arial" panose="020B0604020202020204" pitchFamily="34" charset="0"/>
              <a:buChar char="•"/>
            </a:pPr>
            <a:r>
              <a:rPr lang="en-US" dirty="0"/>
              <a:t>Non-allowable expenses include:</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57250" algn="l"/>
                <a:tab pos="971550" algn="l"/>
              </a:tabLst>
            </a:pPr>
            <a:r>
              <a:rPr lang="en-US" sz="1200" spc="-15" dirty="0">
                <a:effectLst/>
                <a:latin typeface="Arial" panose="020B0604020202020204" pitchFamily="34" charset="0"/>
                <a:ea typeface="Arial" panose="020B0604020202020204" pitchFamily="34" charset="0"/>
              </a:rPr>
              <a:t>Supplanting of existing funding and efforts; </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Acquisition of equipment for administrative or personal</a:t>
            </a:r>
            <a:r>
              <a:rPr lang="en-US" sz="1200" spc="-45" dirty="0">
                <a:effectLst/>
                <a:latin typeface="Arial" panose="020B0604020202020204" pitchFamily="34" charset="0"/>
                <a:ea typeface="Arial" panose="020B0604020202020204" pitchFamily="34" charset="0"/>
              </a:rPr>
              <a:t> </a:t>
            </a:r>
            <a:r>
              <a:rPr lang="en-US" sz="1200" spc="-15" dirty="0">
                <a:effectLst/>
                <a:latin typeface="Arial" panose="020B0604020202020204" pitchFamily="34" charset="0"/>
                <a:ea typeface="Arial" panose="020B0604020202020204" pitchFamily="34" charset="0"/>
              </a:rPr>
              <a:t>use;</a:t>
            </a:r>
          </a:p>
          <a:p>
            <a:pPr marL="800100" marR="42545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Acquisition of furniture (e.g., bookcases, chairs, desks, file cabinets, tables), unless an integral part of an equipment workstation or to provide reasonable accommodations to students with disabilities;</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Food services, refreshments, banquets,</a:t>
            </a:r>
            <a:r>
              <a:rPr lang="en-US" sz="1200" spc="-5" dirty="0">
                <a:effectLst/>
                <a:latin typeface="Arial" panose="020B0604020202020204" pitchFamily="34" charset="0"/>
                <a:ea typeface="Arial" panose="020B0604020202020204" pitchFamily="34" charset="0"/>
              </a:rPr>
              <a:t> </a:t>
            </a:r>
            <a:r>
              <a:rPr lang="en-US" sz="1200" spc="-15" dirty="0">
                <a:effectLst/>
                <a:latin typeface="Arial" panose="020B0604020202020204" pitchFamily="34" charset="0"/>
                <a:ea typeface="Arial" panose="020B0604020202020204" pitchFamily="34" charset="0"/>
              </a:rPr>
              <a:t>meals;</a:t>
            </a:r>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3923592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GQ:</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Purchase of space;</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Payment for memberships in professional</a:t>
            </a:r>
            <a:r>
              <a:rPr lang="en-US" sz="1200" spc="-55" dirty="0">
                <a:effectLst/>
                <a:latin typeface="Arial" panose="020B0604020202020204" pitchFamily="34" charset="0"/>
                <a:ea typeface="Arial" panose="020B0604020202020204" pitchFamily="34" charset="0"/>
              </a:rPr>
              <a:t> </a:t>
            </a:r>
            <a:r>
              <a:rPr lang="en-US" sz="1200" spc="-15" dirty="0">
                <a:effectLst/>
                <a:latin typeface="Arial" panose="020B0604020202020204" pitchFamily="34" charset="0"/>
                <a:ea typeface="Arial" panose="020B0604020202020204" pitchFamily="34" charset="0"/>
              </a:rPr>
              <a:t>organizations;</a:t>
            </a:r>
          </a:p>
          <a:p>
            <a:pPr marL="800100" marR="13970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Purchase of promotional favors, such as bumper stickers, pencils, or </a:t>
            </a:r>
            <a:br>
              <a:rPr lang="en-US" sz="1200" spc="-15" dirty="0">
                <a:effectLst/>
                <a:latin typeface="Arial" panose="020B0604020202020204" pitchFamily="34" charset="0"/>
                <a:ea typeface="Arial" panose="020B0604020202020204" pitchFamily="34" charset="0"/>
              </a:rPr>
            </a:br>
            <a:r>
              <a:rPr lang="en-US" sz="1200" spc="-15" dirty="0">
                <a:effectLst/>
                <a:latin typeface="Arial" panose="020B0604020202020204" pitchFamily="34" charset="0"/>
                <a:ea typeface="Arial" panose="020B0604020202020204" pitchFamily="34" charset="0"/>
              </a:rPr>
              <a:t>T-shirts;</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Subscriptions to journals or magazines; and</a:t>
            </a:r>
          </a:p>
          <a:p>
            <a:pPr marL="800100" marR="0" lvl="1" indent="-342900">
              <a:lnSpc>
                <a:spcPct val="100000"/>
              </a:lnSpc>
              <a:spcBef>
                <a:spcPts val="0"/>
              </a:spcBef>
              <a:spcAft>
                <a:spcPts val="600"/>
              </a:spcAft>
              <a:buSzPts val="1200"/>
              <a:buFont typeface="Symbol" panose="05050102010706020507" pitchFamily="18" charset="2"/>
              <a:buChar char=""/>
              <a:tabLst>
                <a:tab pos="0" algn="l"/>
                <a:tab pos="863600" algn="l"/>
              </a:tabLst>
            </a:pPr>
            <a:r>
              <a:rPr lang="en-US" sz="1200" spc="-15" dirty="0">
                <a:effectLst/>
                <a:latin typeface="Arial" panose="020B0604020202020204" pitchFamily="34" charset="0"/>
                <a:ea typeface="Arial" panose="020B0604020202020204" pitchFamily="34" charset="0"/>
              </a:rPr>
              <a:t>Travel outside the United</a:t>
            </a:r>
            <a:r>
              <a:rPr lang="en-US" sz="1200" spc="5" dirty="0">
                <a:effectLst/>
                <a:latin typeface="Arial" panose="020B0604020202020204" pitchFamily="34" charset="0"/>
                <a:ea typeface="Arial" panose="020B0604020202020204" pitchFamily="34" charset="0"/>
              </a:rPr>
              <a:t> </a:t>
            </a:r>
            <a:r>
              <a:rPr lang="en-US" sz="1200" spc="-15" dirty="0">
                <a:effectLst/>
                <a:latin typeface="Arial" panose="020B0604020202020204" pitchFamily="34" charset="0"/>
                <a:ea typeface="Arial" panose="020B0604020202020204" pitchFamily="34" charset="0"/>
              </a:rPr>
              <a:t>States or to any location on the state’s travel ban list.</a:t>
            </a:r>
          </a:p>
          <a:p>
            <a:pPr marL="342900" marR="0" lvl="0" indent="-342900">
              <a:lnSpc>
                <a:spcPct val="100000"/>
              </a:lnSpc>
              <a:spcBef>
                <a:spcPts val="0"/>
              </a:spcBef>
              <a:spcAft>
                <a:spcPts val="600"/>
              </a:spcAft>
              <a:buSzPts val="1200"/>
              <a:buFont typeface="Symbol" panose="05050102010706020507" pitchFamily="18" charset="2"/>
              <a:buChar char=""/>
              <a:tabLst>
                <a:tab pos="0" algn="l"/>
                <a:tab pos="863600" algn="l"/>
              </a:tabLst>
            </a:pPr>
            <a:endParaRPr lang="en-US" sz="1200" spc="-15" dirty="0">
              <a:effectLst/>
              <a:latin typeface="Arial" panose="020B0604020202020204" pitchFamily="34" charset="0"/>
              <a:ea typeface="Arial" panose="020B0604020202020204" pitchFamily="34" charset="0"/>
            </a:endParaRPr>
          </a:p>
          <a:p>
            <a:pPr marL="171450" indent="-171450">
              <a:buFont typeface="Arial" panose="020B0604020202020204" pitchFamily="34" charset="0"/>
              <a:buChar char="•"/>
            </a:pPr>
            <a:r>
              <a:rPr lang="en-US" dirty="0"/>
              <a:t>Now I will turn the webinar back to Lorrie. </a:t>
            </a:r>
          </a:p>
        </p:txBody>
      </p:sp>
      <p:sp>
        <p:nvSpPr>
          <p:cNvPr id="4" name="Slide Number Placeholder 3"/>
          <p:cNvSpPr>
            <a:spLocks noGrp="1"/>
          </p:cNvSpPr>
          <p:nvPr>
            <p:ph type="sldNum" sz="quarter" idx="5"/>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4058533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EWIG: ELAP grant application.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4149879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0" indent="0">
              <a:lnSpc>
                <a:spcPct val="100000"/>
              </a:lnSpc>
              <a:spcAft>
                <a:spcPts val="600"/>
              </a:spcAft>
              <a:buNone/>
            </a:pPr>
            <a:r>
              <a:rPr lang="en-US" dirty="0"/>
              <a:t>A complete EWIG: ELAP grant application consists of four general types of information: </a:t>
            </a:r>
          </a:p>
          <a:p>
            <a:pPr lvl="2">
              <a:lnSpc>
                <a:spcPct val="100000"/>
              </a:lnSpc>
              <a:spcAft>
                <a:spcPts val="600"/>
              </a:spcAft>
              <a:buFont typeface="Arial" panose="020B0604020202020204" pitchFamily="34" charset="0"/>
              <a:buChar char="•"/>
            </a:pPr>
            <a:r>
              <a:rPr lang="en-US" sz="2800" dirty="0"/>
              <a:t>Applicant Information, </a:t>
            </a:r>
          </a:p>
          <a:p>
            <a:pPr lvl="2">
              <a:lnSpc>
                <a:spcPct val="100000"/>
              </a:lnSpc>
              <a:spcAft>
                <a:spcPts val="600"/>
              </a:spcAft>
              <a:buFont typeface="Arial" panose="020B0604020202020204" pitchFamily="34" charset="0"/>
              <a:buChar char="•"/>
            </a:pPr>
            <a:r>
              <a:rPr lang="en-US" sz="2800" dirty="0"/>
              <a:t>Applicant Narrative, </a:t>
            </a:r>
          </a:p>
          <a:p>
            <a:pPr lvl="2">
              <a:lnSpc>
                <a:spcPct val="100000"/>
              </a:lnSpc>
              <a:spcAft>
                <a:spcPts val="600"/>
              </a:spcAft>
              <a:buFont typeface="Arial" panose="020B0604020202020204" pitchFamily="34" charset="0"/>
              <a:buChar char="•"/>
            </a:pPr>
            <a:r>
              <a:rPr lang="en-US" sz="2800" dirty="0"/>
              <a:t>Budget Information, and </a:t>
            </a:r>
          </a:p>
          <a:p>
            <a:pPr lvl="2">
              <a:lnSpc>
                <a:spcPct val="100000"/>
              </a:lnSpc>
              <a:spcAft>
                <a:spcPts val="600"/>
              </a:spcAft>
              <a:buFont typeface="Arial" panose="020B0604020202020204" pitchFamily="34" charset="0"/>
              <a:buChar char="•"/>
            </a:pPr>
            <a:r>
              <a:rPr lang="en-US" sz="2800" dirty="0"/>
              <a:t>Letters of Commitment.</a:t>
            </a:r>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a:p>
        </p:txBody>
      </p:sp>
    </p:spTree>
    <p:extLst>
      <p:ext uri="{BB962C8B-B14F-4D97-AF65-F5344CB8AC3E}">
        <p14:creationId xmlns:p14="http://schemas.microsoft.com/office/powerpoint/2010/main" val="2659776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lnSpc>
                <a:spcPct val="100000"/>
              </a:lnSpc>
              <a:spcBef>
                <a:spcPts val="0"/>
              </a:spcBef>
              <a:spcAft>
                <a:spcPts val="600"/>
              </a:spcAft>
              <a:buFont typeface="Arial" panose="020B0604020202020204" pitchFamily="34" charset="0"/>
              <a:buChar char="•"/>
            </a:pPr>
            <a:r>
              <a:rPr lang="en-US" dirty="0"/>
              <a:t>To submit the application, you will need to:</a:t>
            </a:r>
          </a:p>
          <a:p>
            <a:pPr marL="629044" lvl="1" indent="-171844">
              <a:lnSpc>
                <a:spcPct val="100000"/>
              </a:lnSpc>
              <a:spcBef>
                <a:spcPts val="0"/>
              </a:spcBef>
              <a:spcAft>
                <a:spcPts val="600"/>
              </a:spcAft>
              <a:buFont typeface="Arial" panose="020B0604020202020204" pitchFamily="34" charset="0"/>
              <a:buChar char="•"/>
            </a:pPr>
            <a:r>
              <a:rPr lang="en-US" dirty="0"/>
              <a:t>Complete the application electronically through the EWIG: ELAP Online Application, which is available on the RFA web page at </a:t>
            </a:r>
            <a:r>
              <a:rPr lang="en-US" u="sng" dirty="0"/>
              <a:t>https://www.cde.ca.gov/fg/fo/r28/coeelroadmap19rfa.asp</a:t>
            </a:r>
          </a:p>
          <a:p>
            <a:pPr marL="629044" lvl="1" indent="-171844">
              <a:lnSpc>
                <a:spcPct val="100000"/>
              </a:lnSpc>
              <a:spcBef>
                <a:spcPts val="0"/>
              </a:spcBef>
              <a:spcAft>
                <a:spcPts val="600"/>
              </a:spcAft>
              <a:buFont typeface="Arial" panose="020B0604020202020204" pitchFamily="34" charset="0"/>
              <a:buChar char="•"/>
            </a:pPr>
            <a:r>
              <a:rPr lang="en-US" u="none" dirty="0"/>
              <a:t>You will need the Online Application Instructions. You will find them in Appendix B of the RFA.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1" u="none" dirty="0"/>
              <a:t>[Post in the chat: </a:t>
            </a:r>
            <a:r>
              <a:rPr lang="en-US" b="1" dirty="0"/>
              <a:t>EWIG: ELAP Online Application, available on the RFA web page at: </a:t>
            </a:r>
            <a:r>
              <a:rPr lang="en-US" b="1" dirty="0">
                <a:hlinkClick r:id="rId3"/>
              </a:rPr>
              <a:t>https://www.cde.ca.gov/fg/fo/r28/ewigelap23rfa.asp</a:t>
            </a:r>
            <a:r>
              <a:rPr lang="en-US" b="1" dirty="0"/>
              <a:t>] </a:t>
            </a:r>
            <a:endParaRPr lang="en-US" sz="1100" b="1" u="sng" dirty="0">
              <a:highlight>
                <a:srgbClr val="FFFF00"/>
              </a:highlight>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6503">
              <a:spcAft>
                <a:spcPts val="600"/>
              </a:spcAft>
              <a:buFont typeface="Arial" panose="020B0604020202020204" pitchFamily="34" charset="0"/>
              <a:buNone/>
              <a:defRPr/>
            </a:pPr>
            <a:r>
              <a:rPr lang="en-US" b="1" dirty="0">
                <a:latin typeface="Arial" panose="020B0604020202020204" pitchFamily="34" charset="0"/>
                <a:cs typeface="Arial" panose="020B0604020202020204" pitchFamily="34" charset="0"/>
              </a:rPr>
              <a:t>Lorrie</a:t>
            </a:r>
            <a:r>
              <a:rPr lang="en-US" b="1" baseline="0" dirty="0">
                <a:latin typeface="Arial" panose="020B0604020202020204" pitchFamily="34" charset="0"/>
                <a:cs typeface="Arial" panose="020B0604020202020204" pitchFamily="34" charset="0"/>
              </a:rPr>
              <a:t>:</a:t>
            </a:r>
          </a:p>
          <a:p>
            <a:pPr marL="171450" indent="-171450" defTabSz="916503">
              <a:spcAft>
                <a:spcPts val="600"/>
              </a:spcAft>
              <a:buFont typeface="Arial" panose="020B0604020202020204" pitchFamily="34" charset="0"/>
              <a:buChar char="•"/>
              <a:defRPr/>
            </a:pPr>
            <a:r>
              <a:rPr lang="en-US" baseline="0" dirty="0">
                <a:latin typeface="Arial" panose="020B0604020202020204" pitchFamily="34" charset="0"/>
                <a:cs typeface="Arial" panose="020B0604020202020204" pitchFamily="34" charset="0"/>
              </a:rPr>
              <a:t>I will review some housekeeping points before we begin.</a:t>
            </a:r>
          </a:p>
          <a:p>
            <a:pPr marL="171450" indent="-171450" defTabSz="916503">
              <a:spcAft>
                <a:spcPts val="600"/>
              </a:spcAft>
              <a:buFont typeface="Arial" panose="020B0604020202020204" pitchFamily="34" charset="0"/>
              <a:buChar char="•"/>
              <a:defRPr/>
            </a:pPr>
            <a:r>
              <a:rPr lang="en-US" baseline="0" dirty="0">
                <a:latin typeface="Arial" panose="020B0604020202020204" pitchFamily="34" charset="0"/>
                <a:cs typeface="Arial" panose="020B0604020202020204" pitchFamily="34" charset="0"/>
              </a:rPr>
              <a:t>At this time, all webinar participants have been placed on mute. </a:t>
            </a:r>
          </a:p>
          <a:p>
            <a:pPr marL="171450" indent="-171450" defTabSz="916503">
              <a:spcAft>
                <a:spcPts val="600"/>
              </a:spcAft>
              <a:buFont typeface="Arial" panose="020B0604020202020204" pitchFamily="34" charset="0"/>
              <a:buChar char="•"/>
              <a:defRPr/>
            </a:pPr>
            <a:r>
              <a:rPr lang="en-US" baseline="0"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question-and-answer portion of the webinar.  </a:t>
            </a:r>
          </a:p>
          <a:p>
            <a:pPr marL="171450" indent="-171450" defTabSz="916503">
              <a:spcAft>
                <a:spcPts val="600"/>
              </a:spcAft>
              <a:buFont typeface="Arial" panose="020B0604020202020204" pitchFamily="34" charset="0"/>
              <a:buChar char="•"/>
              <a:defRPr/>
            </a:pPr>
            <a:r>
              <a:rPr lang="en-US" baseline="0" dirty="0">
                <a:latin typeface="Arial" panose="020B0604020202020204" pitchFamily="34" charset="0"/>
                <a:cs typeface="Arial" panose="020B0604020202020204" pitchFamily="34" charset="0"/>
              </a:rPr>
              <a:t>Finally, we will provide the slides and notes on the CDE EWIG: ELAP web page.</a:t>
            </a:r>
          </a:p>
          <a:p>
            <a:pPr marL="171450" indent="-171450" defTabSz="916503">
              <a:spcAft>
                <a:spcPts val="600"/>
              </a:spcAft>
              <a:buFont typeface="Arial" panose="020B0604020202020204" pitchFamily="34" charset="0"/>
              <a:buChar char="•"/>
              <a:defRPr/>
            </a:pPr>
            <a:r>
              <a:rPr lang="en-US" baseline="0" dirty="0">
                <a:latin typeface="Arial" panose="020B0604020202020204" pitchFamily="34" charset="0"/>
                <a:cs typeface="Arial" panose="020B0604020202020204" pitchFamily="34" charset="0"/>
              </a:rPr>
              <a:t>The link is also posted in the chat. </a:t>
            </a:r>
            <a:endParaRPr lang="en-US" b="1" baseline="0" dirty="0">
              <a:solidFill>
                <a:srgbClr val="0070C0"/>
              </a:solidFill>
              <a:latin typeface="Arial" panose="020B0604020202020204" pitchFamily="34" charset="0"/>
              <a:cs typeface="Arial" panose="020B0604020202020204" pitchFamily="34" charset="0"/>
            </a:endParaRPr>
          </a:p>
          <a:p>
            <a:pPr defTabSz="916503">
              <a:spcAft>
                <a:spcPts val="600"/>
              </a:spcAft>
              <a:defRPr/>
            </a:pPr>
            <a:r>
              <a:rPr lang="en-US" b="1" baseline="0" dirty="0">
                <a:latin typeface="Arial" panose="020B0604020202020204" pitchFamily="34" charset="0"/>
                <a:cs typeface="Arial" panose="020B0604020202020204" pitchFamily="34" charset="0"/>
              </a:rPr>
              <a:t>[Post in the chat: EWIG: Effective Language Acquisition Programs RFA web page: </a:t>
            </a:r>
            <a:r>
              <a:rPr lang="en-US" dirty="0"/>
              <a:t>https://www.cde.ca.gov/fg/fo/r28/ewigelap23rfa.asp</a:t>
            </a:r>
            <a:r>
              <a:rPr lang="en-US" b="1" baseline="0" dirty="0">
                <a:latin typeface="Arial" panose="020B0604020202020204" pitchFamily="34" charset="0"/>
                <a:cs typeface="Arial" panose="020B0604020202020204" pitchFamily="34" charset="0"/>
              </a:rPr>
              <a:t>]</a:t>
            </a:r>
          </a:p>
          <a:p>
            <a:pPr marL="171450" indent="-171450" defTabSz="916503">
              <a:spcAft>
                <a:spcPts val="600"/>
              </a:spcAft>
              <a:buFont typeface="Arial" panose="020B0604020202020204" pitchFamily="34" charset="0"/>
              <a:buChar char="•"/>
              <a:defRPr/>
            </a:pPr>
            <a:r>
              <a:rPr lang="en-US" b="0" baseline="0" dirty="0">
                <a:latin typeface="Arial" panose="020B0604020202020204" pitchFamily="34" charset="0"/>
                <a:cs typeface="Arial" panose="020B0604020202020204" pitchFamily="34" charset="0"/>
              </a:rPr>
              <a:t>Now, I will present Alesha Moreno-Ramirez, director of the Multilingual Support Division at the CDE.  Welcome, Alesha!</a:t>
            </a:r>
          </a:p>
          <a:p>
            <a:pPr marL="0" indent="0" defTabSz="916503">
              <a:buFont typeface="Arial" panose="020B0604020202020204" pitchFamily="34" charset="0"/>
              <a:buNone/>
              <a:defRPr/>
            </a:pPr>
            <a:endParaRPr lang="en-US" b="0" baseline="0" dirty="0">
              <a:solidFill>
                <a:srgbClr val="0070C0"/>
              </a:solidFill>
              <a:highlight>
                <a:srgbClr val="FFFF00"/>
              </a:highligh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defTabSz="916503">
              <a:lnSpc>
                <a:spcPct val="100000"/>
              </a:lnSpc>
              <a:spcBef>
                <a:spcPts val="0"/>
              </a:spcBef>
              <a:spcAft>
                <a:spcPts val="600"/>
              </a:spcAft>
              <a:buFont typeface="Arial" panose="020B0604020202020204" pitchFamily="34" charset="0"/>
              <a:buChar char="•"/>
              <a:defRPr/>
            </a:pPr>
            <a:r>
              <a:rPr lang="en-US" dirty="0"/>
              <a:t>Be sure to respond to every prompt in each section of the narrative description. Readers will look for a complete response in each section.</a:t>
            </a:r>
          </a:p>
          <a:p>
            <a:pPr marL="171844" indent="-171844" defTabSz="916503">
              <a:lnSpc>
                <a:spcPct val="100000"/>
              </a:lnSpc>
              <a:spcBef>
                <a:spcPts val="0"/>
              </a:spcBef>
              <a:spcAft>
                <a:spcPts val="600"/>
              </a:spcAft>
              <a:buFont typeface="Arial" panose="020B0604020202020204" pitchFamily="34" charset="0"/>
              <a:buChar char="•"/>
              <a:defRPr/>
            </a:pPr>
            <a:r>
              <a:rPr lang="en-US" dirty="0"/>
              <a:t>You will separately attach supporting evidence as one zip file attachment, which will include budget and letters of commitment.</a:t>
            </a:r>
          </a:p>
          <a:p>
            <a:pPr marL="171844" indent="-171844" defTabSz="916503">
              <a:lnSpc>
                <a:spcPct val="100000"/>
              </a:lnSpc>
              <a:spcBef>
                <a:spcPts val="0"/>
              </a:spcBef>
              <a:spcAft>
                <a:spcPts val="600"/>
              </a:spcAft>
              <a:buFont typeface="Arial" panose="020B0604020202020204" pitchFamily="34" charset="0"/>
              <a:buChar char="•"/>
              <a:defRPr/>
            </a:pPr>
            <a:r>
              <a:rPr lang="en-US" dirty="0"/>
              <a:t>Provide the appropriate digital signature. To provide this digital signature, the lead applicant will type in the name of their COE superintendent. </a:t>
            </a:r>
          </a:p>
          <a:p>
            <a:pPr marL="171844" indent="-171844" defTabSz="916503">
              <a:lnSpc>
                <a:spcPct val="100000"/>
              </a:lnSpc>
              <a:spcBef>
                <a:spcPts val="0"/>
              </a:spcBef>
              <a:spcAft>
                <a:spcPts val="600"/>
              </a:spcAft>
              <a:buFont typeface="Arial" panose="020B0604020202020204" pitchFamily="34" charset="0"/>
              <a:buChar char="•"/>
              <a:defRPr/>
            </a:pPr>
            <a:r>
              <a:rPr lang="en-US" dirty="0"/>
              <a:t>Submit the application by May 12</a:t>
            </a:r>
            <a:r>
              <a:rPr lang="en-US" sz="1200" dirty="0"/>
              <a:t>, 2023, before 4 p.m. This is a hard deadline and will not be modified.</a:t>
            </a:r>
            <a:r>
              <a:rPr lang="en-US" dirty="0"/>
              <a:t> </a:t>
            </a:r>
          </a:p>
          <a:p>
            <a:pPr marL="171844" marR="0" lvl="0" indent="-171844" algn="l" defTabSz="916503"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t>To understand how responses will be evaluated by the reading panel, refer to the evaluation rubric, which is Appendix A of the RFA.</a:t>
            </a:r>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a:p>
        </p:txBody>
      </p:sp>
    </p:spTree>
    <p:extLst>
      <p:ext uri="{BB962C8B-B14F-4D97-AF65-F5344CB8AC3E}">
        <p14:creationId xmlns:p14="http://schemas.microsoft.com/office/powerpoint/2010/main" val="2654649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defTabSz="916503">
              <a:spcAft>
                <a:spcPts val="600"/>
              </a:spcAft>
              <a:buFont typeface="Arial" panose="020B0604020202020204" pitchFamily="34" charset="0"/>
              <a:buChar char="•"/>
              <a:defRPr/>
            </a:pPr>
            <a:r>
              <a:rPr lang="en-US" dirty="0"/>
              <a:t>You must select the Save Responses button on the first page of the online application if you do not intend to complete the application in one session. Once you select the Save Responses button, a page will appear that asks for your email address. You will receive an email with a unique URL (web address) for entrance back into the application. </a:t>
            </a:r>
          </a:p>
          <a:p>
            <a:pPr marL="171450" indent="-171450" defTabSz="916503">
              <a:spcAft>
                <a:spcPts val="600"/>
              </a:spcAft>
              <a:buFont typeface="Arial" panose="020B0604020202020204" pitchFamily="34" charset="0"/>
              <a:buChar char="•"/>
              <a:defRPr/>
            </a:pPr>
            <a:r>
              <a:rPr lang="en-US" dirty="0"/>
              <a:t>Although you should receive the confirmation email, it is recommended that you copy the URL on the application page and save it. </a:t>
            </a:r>
          </a:p>
          <a:p>
            <a:pPr marL="171450" indent="-171450" defTabSz="916503">
              <a:spcAft>
                <a:spcPts val="600"/>
              </a:spcAft>
              <a:buFont typeface="Arial" panose="020B0604020202020204" pitchFamily="34" charset="0"/>
              <a:buChar char="•"/>
              <a:defRPr/>
            </a:pPr>
            <a:r>
              <a:rPr lang="en-US" dirty="0"/>
              <a:t>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600"/>
              </a:spcAft>
            </a:pPr>
            <a:r>
              <a:rPr lang="en-US" b="1" dirty="0"/>
              <a:t>Lorrie:</a:t>
            </a:r>
          </a:p>
          <a:p>
            <a:pPr marL="171450" indent="-171450">
              <a:lnSpc>
                <a:spcPct val="100000"/>
              </a:lnSpc>
              <a:spcAft>
                <a:spcPts val="600"/>
              </a:spcAft>
              <a:buFont typeface="Arial" panose="020B0604020202020204" pitchFamily="34" charset="0"/>
              <a:buChar char="•"/>
            </a:pPr>
            <a:r>
              <a:rPr lang="en-US" dirty="0"/>
              <a:t>The following points of information are important to apply for the grant successfully:</a:t>
            </a:r>
          </a:p>
          <a:p>
            <a:pPr marL="628650" lvl="1" indent="-171450">
              <a:lnSpc>
                <a:spcPct val="100000"/>
              </a:lnSpc>
              <a:spcAft>
                <a:spcPts val="600"/>
              </a:spcAft>
              <a:buFont typeface="Arial" panose="020B0604020202020204" pitchFamily="34" charset="0"/>
              <a:buChar char="•"/>
            </a:pPr>
            <a:r>
              <a:rPr lang="en-US" dirty="0"/>
              <a:t>Lead applicants must plan for the submission process and ensure their technology is serviceable in order to make the established submission deadline. </a:t>
            </a:r>
          </a:p>
          <a:p>
            <a:pPr marL="628650" lvl="1" indent="-171450">
              <a:lnSpc>
                <a:spcPct val="100000"/>
              </a:lnSpc>
              <a:spcAft>
                <a:spcPts val="600"/>
              </a:spcAft>
              <a:buFont typeface="Arial" panose="020B0604020202020204" pitchFamily="34" charset="0"/>
              <a:buChar char="•"/>
            </a:pPr>
            <a:r>
              <a:rPr lang="en-US" dirty="0"/>
              <a:t>The CDE encourages applicants to begin the electronic submission process </a:t>
            </a:r>
            <a:r>
              <a:rPr lang="en-US" b="1" dirty="0"/>
              <a:t>well in advance of the deadline</a:t>
            </a:r>
            <a:r>
              <a:rPr lang="en-US" dirty="0"/>
              <a:t> to avoid any technical issues.</a:t>
            </a:r>
          </a:p>
          <a:p>
            <a:pPr marL="628650" lvl="1" indent="-171450">
              <a:lnSpc>
                <a:spcPct val="100000"/>
              </a:lnSpc>
              <a:spcAft>
                <a:spcPts val="600"/>
              </a:spcAft>
              <a:buFont typeface="Arial" panose="020B0604020202020204" pitchFamily="34" charset="0"/>
              <a:buChar char="•"/>
            </a:pPr>
            <a:r>
              <a:rPr lang="en-US" dirty="0"/>
              <a:t>Consider drafting the application in a Word document and cutting/pasting responses into the online application.  This has been very helpful to applicants in the past, and you will maintain a copy of your application responses for yourself. </a:t>
            </a:r>
          </a:p>
          <a:p>
            <a:pPr marL="628650" lvl="1" indent="-171450">
              <a:lnSpc>
                <a:spcPct val="100000"/>
              </a:lnSpc>
              <a:spcAft>
                <a:spcPts val="600"/>
              </a:spcAft>
              <a:buFont typeface="Arial" panose="020B0604020202020204" pitchFamily="34" charset="0"/>
              <a:buChar char="•"/>
            </a:pPr>
            <a:r>
              <a:rPr lang="en-US" dirty="0"/>
              <a:t>The online application will not accept tables or charts as formatted. The narrative response section accepts everything entered as narrative text. If you plan to submit tables or charts, they may be included in your zip file that has the budget and letters of support. </a:t>
            </a:r>
          </a:p>
        </p:txBody>
      </p:sp>
      <p:sp>
        <p:nvSpPr>
          <p:cNvPr id="4" name="Slide Number Placeholder 3"/>
          <p:cNvSpPr>
            <a:spLocks noGrp="1"/>
          </p:cNvSpPr>
          <p:nvPr>
            <p:ph type="sldNum" sz="quarter" idx="5"/>
          </p:nvPr>
        </p:nvSpPr>
        <p:spPr/>
        <p:txBody>
          <a:bodyPr/>
          <a:lstStyle/>
          <a:p>
            <a:fld id="{959E779C-9ADE-44A1-8072-EF7F172A3590}" type="slidenum">
              <a:rPr lang="en-US" smtClean="0"/>
              <a:t>22</a:t>
            </a:fld>
            <a:endParaRPr lang="en-US"/>
          </a:p>
        </p:txBody>
      </p:sp>
    </p:spTree>
    <p:extLst>
      <p:ext uri="{BB962C8B-B14F-4D97-AF65-F5344CB8AC3E}">
        <p14:creationId xmlns:p14="http://schemas.microsoft.com/office/powerpoint/2010/main" val="656474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lnSpc>
                <a:spcPct val="100000"/>
              </a:lnSpc>
              <a:spcBef>
                <a:spcPts val="0"/>
              </a:spcBef>
              <a:spcAft>
                <a:spcPts val="600"/>
              </a:spcAft>
              <a:buFont typeface="Arial" panose="020B0604020202020204" pitchFamily="34" charset="0"/>
              <a:buChar char="•"/>
            </a:pPr>
            <a:r>
              <a:rPr lang="en-US" dirty="0"/>
              <a:t>Leading up to the application deadline, lead applicants should verify they have received </a:t>
            </a:r>
            <a:r>
              <a:rPr lang="en-US" b="1" dirty="0"/>
              <a:t>confirmation </a:t>
            </a:r>
            <a:r>
              <a:rPr lang="en-US" dirty="0"/>
              <a:t>of receipt of their application and </a:t>
            </a:r>
            <a:r>
              <a:rPr lang="en-US" b="1" dirty="0"/>
              <a:t>frequently check for communications</a:t>
            </a:r>
            <a:r>
              <a:rPr lang="en-US" dirty="0"/>
              <a:t> on application status. </a:t>
            </a:r>
          </a:p>
          <a:p>
            <a:pPr marL="171450" indent="-171450">
              <a:lnSpc>
                <a:spcPct val="100000"/>
              </a:lnSpc>
              <a:spcBef>
                <a:spcPts val="0"/>
              </a:spcBef>
              <a:spcAft>
                <a:spcPts val="600"/>
              </a:spcAft>
              <a:buFont typeface="Arial" panose="020B0604020202020204" pitchFamily="34" charset="0"/>
              <a:buChar char="•"/>
            </a:pPr>
            <a:r>
              <a:rPr lang="en-US" sz="1200" spc="-10" dirty="0">
                <a:effectLst/>
                <a:latin typeface="Arial" panose="020B0604020202020204" pitchFamily="34" charset="0"/>
                <a:ea typeface="Times New Roman" panose="02020603050405020304" pitchFamily="18" charset="0"/>
              </a:rPr>
              <a:t>Each applicant will receive an email confirmation of the information submitted. If changes need to be made, lead applicants </a:t>
            </a:r>
            <a:r>
              <a:rPr lang="en-US" sz="1200" b="1" spc="-10" dirty="0">
                <a:effectLst/>
                <a:latin typeface="Arial" panose="020B0604020202020204" pitchFamily="34" charset="0"/>
                <a:ea typeface="Times New Roman" panose="02020603050405020304" pitchFamily="18" charset="0"/>
              </a:rPr>
              <a:t>must resubmit the entire application </a:t>
            </a:r>
            <a:r>
              <a:rPr lang="en-US" sz="1200" spc="-10" dirty="0">
                <a:effectLst/>
                <a:latin typeface="Arial" panose="020B0604020202020204" pitchFamily="34" charset="0"/>
                <a:ea typeface="Times New Roman" panose="02020603050405020304" pitchFamily="18" charset="0"/>
              </a:rPr>
              <a:t>prior to the submission deadline.</a:t>
            </a:r>
          </a:p>
          <a:p>
            <a:pPr marL="171450" indent="-171450">
              <a:lnSpc>
                <a:spcPct val="100000"/>
              </a:lnSpc>
              <a:spcBef>
                <a:spcPts val="0"/>
              </a:spcBef>
              <a:spcAft>
                <a:spcPts val="600"/>
              </a:spcAft>
              <a:buFont typeface="Arial" panose="020B0604020202020204" pitchFamily="34" charset="0"/>
              <a:buChar char="•"/>
            </a:pPr>
            <a:r>
              <a:rPr lang="en-US" dirty="0"/>
              <a:t>Applicants are responsible for monitoring communications involving their application.</a:t>
            </a:r>
          </a:p>
        </p:txBody>
      </p:sp>
      <p:sp>
        <p:nvSpPr>
          <p:cNvPr id="4" name="Slide Number Placeholder 3"/>
          <p:cNvSpPr>
            <a:spLocks noGrp="1"/>
          </p:cNvSpPr>
          <p:nvPr>
            <p:ph type="sldNum" sz="quarter" idx="5"/>
          </p:nvPr>
        </p:nvSpPr>
        <p:spPr/>
        <p:txBody>
          <a:bodyPr/>
          <a:lstStyle/>
          <a:p>
            <a:fld id="{959E779C-9ADE-44A1-8072-EF7F172A3590}" type="slidenum">
              <a:rPr lang="en-US" smtClean="0"/>
              <a:t>23</a:t>
            </a:fld>
            <a:endParaRPr lang="en-US"/>
          </a:p>
        </p:txBody>
      </p:sp>
    </p:spTree>
    <p:extLst>
      <p:ext uri="{BB962C8B-B14F-4D97-AF65-F5344CB8AC3E}">
        <p14:creationId xmlns:p14="http://schemas.microsoft.com/office/powerpoint/2010/main" val="3139302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spcAft>
                <a:spcPts val="600"/>
              </a:spcAft>
              <a:buFont typeface="Arial" panose="020B0604020202020204" pitchFamily="34" charset="0"/>
              <a:buChar char="•"/>
            </a:pPr>
            <a:r>
              <a:rPr lang="en-US" sz="1200" spc="-10" dirty="0">
                <a:effectLst/>
                <a:latin typeface="Arial" panose="020B0604020202020204" pitchFamily="34" charset="0"/>
                <a:ea typeface="Times New Roman" panose="02020603050405020304" pitchFamily="18" charset="0"/>
              </a:rPr>
              <a:t>The last application submitted by an applicant within the application window will be the only one considered for</a:t>
            </a:r>
            <a:r>
              <a:rPr lang="en-US" sz="1200" spc="-55" dirty="0">
                <a:effectLst/>
                <a:latin typeface="Arial" panose="020B0604020202020204" pitchFamily="34" charset="0"/>
                <a:ea typeface="Times New Roman" panose="02020603050405020304" pitchFamily="18" charset="0"/>
              </a:rPr>
              <a:t> </a:t>
            </a:r>
            <a:r>
              <a:rPr lang="en-US" sz="1200" spc="-10" dirty="0">
                <a:effectLst/>
                <a:latin typeface="Arial" panose="020B0604020202020204" pitchFamily="34" charset="0"/>
                <a:ea typeface="Times New Roman" panose="02020603050405020304" pitchFamily="18" charset="0"/>
              </a:rPr>
              <a:t>review.</a:t>
            </a:r>
          </a:p>
          <a:p>
            <a:pPr marL="171450" indent="-171450">
              <a:spcAft>
                <a:spcPts val="600"/>
              </a:spcAft>
              <a:buFont typeface="Arial" panose="020B0604020202020204" pitchFamily="34" charset="0"/>
              <a:buChar char="•"/>
            </a:pPr>
            <a:r>
              <a:rPr lang="en-US" sz="1200" spc="-10" dirty="0">
                <a:effectLst/>
                <a:latin typeface="Arial" panose="020B0604020202020204" pitchFamily="34" charset="0"/>
                <a:ea typeface="Times New Roman" panose="02020603050405020304" pitchFamily="18" charset="0"/>
              </a:rPr>
              <a:t>The CDE and the CCEE are not able to modify the application information once it is</a:t>
            </a:r>
            <a:r>
              <a:rPr lang="en-US" sz="1200" spc="-5" dirty="0">
                <a:effectLst/>
                <a:latin typeface="Arial" panose="020B0604020202020204" pitchFamily="34" charset="0"/>
                <a:ea typeface="Times New Roman" panose="02020603050405020304" pitchFamily="18" charset="0"/>
              </a:rPr>
              <a:t> </a:t>
            </a:r>
            <a:r>
              <a:rPr lang="en-US" sz="1200" spc="-10" dirty="0">
                <a:effectLst/>
                <a:latin typeface="Arial" panose="020B0604020202020204" pitchFamily="34" charset="0"/>
                <a:ea typeface="Times New Roman" panose="02020603050405020304" pitchFamily="18" charset="0"/>
              </a:rPr>
              <a:t>submitted.</a:t>
            </a:r>
          </a:p>
          <a:p>
            <a:pPr marL="171450" indent="-171450">
              <a:spcAft>
                <a:spcPts val="600"/>
              </a:spcAft>
              <a:buFont typeface="Arial" panose="020B0604020202020204" pitchFamily="34" charset="0"/>
              <a:buChar char="•"/>
            </a:pPr>
            <a:r>
              <a:rPr lang="en-US" sz="1200" spc="-10" dirty="0">
                <a:effectLst/>
                <a:latin typeface="Arial" panose="020B0604020202020204" pitchFamily="34" charset="0"/>
                <a:ea typeface="Times New Roman" panose="02020603050405020304" pitchFamily="18" charset="0"/>
              </a:rPr>
              <a:t>Incomplete or late applications will not be</a:t>
            </a:r>
            <a:r>
              <a:rPr lang="en-US" sz="1200" spc="-25" dirty="0">
                <a:effectLst/>
                <a:latin typeface="Arial" panose="020B0604020202020204" pitchFamily="34" charset="0"/>
                <a:ea typeface="Times New Roman" panose="02020603050405020304" pitchFamily="18" charset="0"/>
              </a:rPr>
              <a:t> </a:t>
            </a:r>
            <a:r>
              <a:rPr lang="en-US" sz="1200" spc="-10" dirty="0">
                <a:effectLst/>
                <a:latin typeface="Arial" panose="020B0604020202020204" pitchFamily="34" charset="0"/>
                <a:ea typeface="Times New Roman" panose="02020603050405020304" pitchFamily="18" charset="0"/>
              </a:rPr>
              <a:t>considered.</a:t>
            </a:r>
          </a:p>
        </p:txBody>
      </p:sp>
      <p:sp>
        <p:nvSpPr>
          <p:cNvPr id="4" name="Slide Number Placeholder 3"/>
          <p:cNvSpPr>
            <a:spLocks noGrp="1"/>
          </p:cNvSpPr>
          <p:nvPr>
            <p:ph type="sldNum" sz="quarter" idx="5"/>
          </p:nvPr>
        </p:nvSpPr>
        <p:spPr/>
        <p:txBody>
          <a:bodyPr/>
          <a:lstStyle/>
          <a:p>
            <a:fld id="{959E779C-9ADE-44A1-8072-EF7F172A3590}" type="slidenum">
              <a:rPr lang="en-US" smtClean="0"/>
              <a:t>24</a:t>
            </a:fld>
            <a:endParaRPr lang="en-US"/>
          </a:p>
        </p:txBody>
      </p:sp>
    </p:spTree>
    <p:extLst>
      <p:ext uri="{BB962C8B-B14F-4D97-AF65-F5344CB8AC3E}">
        <p14:creationId xmlns:p14="http://schemas.microsoft.com/office/powerpoint/2010/main" val="5135917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342900" indent="-34290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Seven sections require a written response in the application narrative:</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Implementation Vision and Mission</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QPLS Provider</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Effective Language Acquisition Program Capacity Builder </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Effective Language Acquisition Programs Resource Connector</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Effective Language Acquisition Programs Facilitator</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Effective Language Acquisition Programs Participant Coordination</a:t>
            </a:r>
          </a:p>
          <a:p>
            <a:pPr marL="628650" lvl="1"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Effective Language Acquisition Programs Metrics and Evaluations</a:t>
            </a:r>
          </a:p>
          <a:p>
            <a:pPr marL="171450"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For the proposed metrics and evaluations response, grantees must demonstrate how they will collect, analyze, reflect upon, and report various data sources for evidence of changes and/or improvements in collective practices. It is required that the grantee also provide specific information for a report required by legislation. Successful applicants must be able to demonstrate that their specific proposed plan is conceptually clear and technically feasible. </a:t>
            </a:r>
          </a:p>
          <a:p>
            <a:pPr marL="171450" indent="-171450">
              <a:lnSpc>
                <a:spcPct val="100000"/>
              </a:lnSpc>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The specific character limit for each item is shown in Appendix B: Online Application Instructions. Applicants must stay within specified character limits as noted in the RFA for each of the seven narrative sections.</a:t>
            </a:r>
          </a:p>
        </p:txBody>
      </p:sp>
      <p:sp>
        <p:nvSpPr>
          <p:cNvPr id="4" name="Slide Number Placeholder 3"/>
          <p:cNvSpPr>
            <a:spLocks noGrp="1"/>
          </p:cNvSpPr>
          <p:nvPr>
            <p:ph type="sldNum" sz="quarter" idx="10"/>
          </p:nvPr>
        </p:nvSpPr>
        <p:spPr/>
        <p:txBody>
          <a:bodyPr/>
          <a:lstStyle/>
          <a:p>
            <a:fld id="{947B8990-41DF-454F-A325-72A5D5917BE1}" type="slidenum">
              <a:rPr lang="en-US" smtClean="0"/>
              <a:t>25</a:t>
            </a:fld>
            <a:endParaRPr lang="en-US"/>
          </a:p>
        </p:txBody>
      </p:sp>
    </p:spTree>
    <p:extLst>
      <p:ext uri="{BB962C8B-B14F-4D97-AF65-F5344CB8AC3E}">
        <p14:creationId xmlns:p14="http://schemas.microsoft.com/office/powerpoint/2010/main" val="723164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b="1" dirty="0"/>
              <a:t>Lorrie:</a:t>
            </a:r>
          </a:p>
          <a:p>
            <a:pPr marL="171450" indent="-171450">
              <a:spcAft>
                <a:spcPts val="600"/>
              </a:spcAft>
              <a:buFont typeface="Arial" panose="020B0604020202020204" pitchFamily="34" charset="0"/>
              <a:buChar char="•"/>
            </a:pPr>
            <a:r>
              <a:rPr lang="en-US" dirty="0"/>
              <a:t>The application budget covers the entire grant period, August 1, 2023, through June 30, 2023. The EWIG: ELAP Proposed Budget Template is available on the EWIG: ELAP web page. </a:t>
            </a:r>
            <a:r>
              <a:rPr lang="en-US" b="1" dirty="0"/>
              <a:t>[Read link]</a:t>
            </a:r>
          </a:p>
          <a:p>
            <a:pPr marL="171450" indent="-171450">
              <a:spcAft>
                <a:spcPts val="600"/>
              </a:spcAft>
              <a:buFont typeface="Arial" panose="020B0604020202020204" pitchFamily="34" charset="0"/>
              <a:buChar char="•"/>
            </a:pPr>
            <a:r>
              <a:rPr lang="en-US" dirty="0"/>
              <a:t>There are four tabs that need to be completed: </a:t>
            </a:r>
          </a:p>
          <a:p>
            <a:pPr marL="629044" lvl="1" indent="-171844">
              <a:spcAft>
                <a:spcPts val="600"/>
              </a:spcAft>
              <a:buFont typeface="Arial" panose="020B0604020202020204" pitchFamily="34" charset="0"/>
              <a:buChar char="•"/>
            </a:pPr>
            <a:r>
              <a:rPr lang="en-US" dirty="0"/>
              <a:t>Budget Form Instructions,</a:t>
            </a:r>
          </a:p>
          <a:p>
            <a:pPr marL="629044" lvl="1" indent="-171844">
              <a:spcAft>
                <a:spcPts val="600"/>
              </a:spcAft>
              <a:buFont typeface="Arial" panose="020B0604020202020204" pitchFamily="34" charset="0"/>
              <a:buChar char="•"/>
            </a:pPr>
            <a:r>
              <a:rPr lang="en-US" dirty="0"/>
              <a:t>COE Information,</a:t>
            </a:r>
          </a:p>
          <a:p>
            <a:pPr marL="629044" lvl="1" indent="-171844">
              <a:spcAft>
                <a:spcPts val="600"/>
              </a:spcAft>
              <a:buFont typeface="Arial" panose="020B0604020202020204" pitchFamily="34" charset="0"/>
              <a:buChar char="•"/>
            </a:pPr>
            <a:r>
              <a:rPr lang="en-US" dirty="0"/>
              <a:t>Proposed Budget Detail, and</a:t>
            </a:r>
          </a:p>
          <a:p>
            <a:pPr marL="629044" lvl="1" indent="-171844">
              <a:spcAft>
                <a:spcPts val="600"/>
              </a:spcAft>
              <a:buFont typeface="Arial" panose="020B0604020202020204" pitchFamily="34" charset="0"/>
              <a:buChar char="•"/>
            </a:pPr>
            <a:r>
              <a:rPr lang="en-US" dirty="0"/>
              <a:t>Proposed Budget Summary.</a:t>
            </a:r>
          </a:p>
          <a:p>
            <a:pPr marL="171450" indent="-171450">
              <a:spcAft>
                <a:spcPts val="600"/>
              </a:spcAft>
              <a:buFont typeface="Arial" panose="020B0604020202020204" pitchFamily="34" charset="0"/>
              <a:buChar char="•"/>
            </a:pPr>
            <a:r>
              <a:rPr lang="en-US" dirty="0"/>
              <a:t>Please note that only the unlocked cells may be edited.</a:t>
            </a:r>
          </a:p>
          <a:p>
            <a:pPr marL="171450" indent="-171450">
              <a:spcAft>
                <a:spcPts val="600"/>
              </a:spcAft>
              <a:buFont typeface="Arial" panose="020B0604020202020204" pitchFamily="34" charset="0"/>
              <a:buChar char="•"/>
            </a:pPr>
            <a:r>
              <a:rPr lang="en-US" dirty="0"/>
              <a:t>The EWIG: ELAP Proposed Budget must be submitted as an Excel file through the online application. Do not submit the budget file as a PDF. </a:t>
            </a:r>
          </a:p>
          <a:p>
            <a:pPr marL="171450" indent="-171450">
              <a:spcAft>
                <a:spcPts val="600"/>
              </a:spcAft>
              <a:buFont typeface="Arial" panose="020B0604020202020204" pitchFamily="34" charset="0"/>
              <a:buChar char="•"/>
            </a:pPr>
            <a:r>
              <a:rPr lang="en-US" dirty="0"/>
              <a:t>Please see the attachment instructions in Appendix B: Online Application Instructions.</a:t>
            </a:r>
          </a:p>
        </p:txBody>
      </p:sp>
      <p:sp>
        <p:nvSpPr>
          <p:cNvPr id="4" name="Slide Number Placeholder 3"/>
          <p:cNvSpPr>
            <a:spLocks noGrp="1"/>
          </p:cNvSpPr>
          <p:nvPr>
            <p:ph type="sldNum" sz="quarter" idx="10"/>
          </p:nvPr>
        </p:nvSpPr>
        <p:spPr/>
        <p:txBody>
          <a:bodyPr/>
          <a:lstStyle/>
          <a:p>
            <a:fld id="{947B8990-41DF-454F-A325-72A5D5917BE1}" type="slidenum">
              <a:rPr lang="en-US" smtClean="0"/>
              <a:t>26</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Please note that the COE lead applicant must also be the fiscal agent.</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Proposed Budget Detail must include a detailed budget narrative (description) for each line item within the grant period. The narrative should include how the proposed costs are necessary and reasonable in terms of grant activities, benefits to participants, and grant outcomes.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Provide sufficient detail and a breakdown/calculation that justifies each line item. Sufficient detail means that plenty of detail is needed to understand and score the budget.</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Group line items by the Object Code series and provide lines for Object Code totals.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Proposed Budget Summary should provide totals for each Object Code and align with the Proposed Budget Detail.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Indirect administrative costs are limited to eight percent.</a:t>
            </a:r>
          </a:p>
        </p:txBody>
      </p:sp>
      <p:sp>
        <p:nvSpPr>
          <p:cNvPr id="4" name="Slide Number Placeholder 3"/>
          <p:cNvSpPr>
            <a:spLocks noGrp="1"/>
          </p:cNvSpPr>
          <p:nvPr>
            <p:ph type="sldNum" sz="quarter" idx="10"/>
          </p:nvPr>
        </p:nvSpPr>
        <p:spPr/>
        <p:txBody>
          <a:bodyPr/>
          <a:lstStyle/>
          <a:p>
            <a:fld id="{947B8990-41DF-454F-A325-72A5D5917BE1}" type="slidenum">
              <a:rPr lang="en-US" smtClean="0"/>
              <a:t>27</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6503">
              <a:lnSpc>
                <a:spcPct val="100000"/>
              </a:lnSpc>
              <a:spcBef>
                <a:spcPts val="0"/>
              </a:spcBef>
              <a:spcAft>
                <a:spcPts val="600"/>
              </a:spcAft>
              <a:buFont typeface="Arial" panose="020B0604020202020204" pitchFamily="34" charset="0"/>
              <a:buNone/>
              <a:defRPr/>
            </a:pPr>
            <a:r>
              <a:rPr lang="en-US" b="1" dirty="0">
                <a:latin typeface="Arial" panose="020B0604020202020204" pitchFamily="34" charset="0"/>
                <a:cs typeface="Arial" panose="020B0604020202020204" pitchFamily="34" charset="0"/>
              </a:rPr>
              <a:t>Lorrie:</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CDE will review each application for completion, and a panel of readers will score each eligible application. </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Only fully completed applications will be considered eligible and advanced to the Reader Conference. </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panel of readers selected for their expertise will read, review, and score each eligible application using a scoring rubric (see Appendix A). </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Points will be awarded based on the completeness and responsiveness of the application to each of the required application components.</a:t>
            </a:r>
          </a:p>
          <a:p>
            <a:pPr marL="171450" marR="0" lvl="0" indent="-171450" algn="l" defTabSz="91650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selected applicant is subject to approval by the Executive Director of the State Board of Education. </a:t>
            </a:r>
          </a:p>
          <a:p>
            <a:pPr marL="171450" marR="0" lvl="0" indent="-171450" algn="l" defTabSz="916503"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CDE may conduct </a:t>
            </a:r>
            <a:r>
              <a:rPr kumimoji="0" lang="en-US" sz="1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i</a:t>
            </a:r>
            <a:r>
              <a:rPr lang="en-US" dirty="0" err="1">
                <a:latin typeface="Arial" panose="020B0604020202020204" pitchFamily="34" charset="0"/>
                <a:cs typeface="Arial" panose="020B0604020202020204" pitchFamily="34" charset="0"/>
              </a:rPr>
              <a:t>nterviews</a:t>
            </a:r>
            <a:r>
              <a:rPr lang="en-US" dirty="0">
                <a:latin typeface="Arial" panose="020B0604020202020204" pitchFamily="34" charset="0"/>
                <a:cs typeface="Arial" panose="020B0604020202020204" pitchFamily="34" charset="0"/>
              </a:rPr>
              <a:t> with potential grantees. </a:t>
            </a:r>
          </a:p>
        </p:txBody>
      </p:sp>
      <p:sp>
        <p:nvSpPr>
          <p:cNvPr id="4" name="Slide Number Placeholder 3"/>
          <p:cNvSpPr>
            <a:spLocks noGrp="1"/>
          </p:cNvSpPr>
          <p:nvPr>
            <p:ph type="sldNum" sz="quarter" idx="10"/>
          </p:nvPr>
        </p:nvSpPr>
        <p:spPr/>
        <p:txBody>
          <a:bodyPr/>
          <a:lstStyle/>
          <a:p>
            <a:fld id="{947B8990-41DF-454F-A325-72A5D5917BE1}" type="slidenum">
              <a:rPr lang="en-US" smtClean="0"/>
              <a:t>28</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Each section of the grant application has a specific number of points, with each item in a section having a maximum point value. </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Application Narrative has a total of 72 points possible, while the Application Budget has 8 points possible, for a total possible point value of 80 points.</a:t>
            </a:r>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100093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b="1" dirty="0"/>
              <a:t>Alesha:</a:t>
            </a:r>
          </a:p>
          <a:p>
            <a:pPr marL="171450" indent="-171450">
              <a:spcBef>
                <a:spcPts val="0"/>
              </a:spcBef>
              <a:spcAft>
                <a:spcPts val="600"/>
              </a:spcAft>
              <a:buFont typeface="Arial" panose="020B0604020202020204" pitchFamily="34" charset="0"/>
              <a:buChar char="•"/>
            </a:pPr>
            <a:r>
              <a:rPr lang="en-US" dirty="0"/>
              <a:t>The EWIG: ELAP grant is authorized by </a:t>
            </a:r>
            <a:r>
              <a:rPr lang="en-US" sz="1800" dirty="0">
                <a:effectLst/>
                <a:latin typeface="Arial" panose="020B0604020202020204" pitchFamily="34" charset="0"/>
                <a:ea typeface="Arial" panose="020B0604020202020204" pitchFamily="34" charset="0"/>
              </a:rPr>
              <a:t>Education Omnibus Budget Trailer Bill of 2022 (Assembly Bill 185), Section 54</a:t>
            </a:r>
            <a:r>
              <a:rPr lang="en-US" dirty="0"/>
              <a:t>. The overall grant provides $20 million through the 2024–25 fiscal year to support one or more competitive grants for professional learning opportunities for teachers and paraprofessionals. The EWIG: ELAP grant includes $10 million to support the implementation of effective language acquisition programs across the state.</a:t>
            </a:r>
          </a:p>
          <a:p>
            <a:pPr marL="171450" indent="-171450">
              <a:spcBef>
                <a:spcPts val="0"/>
              </a:spcBef>
              <a:spcAft>
                <a:spcPts val="600"/>
              </a:spcAft>
              <a:buFont typeface="Arial" panose="020B0604020202020204" pitchFamily="34" charset="0"/>
              <a:buChar char="•"/>
            </a:pPr>
            <a:r>
              <a:rPr lang="en-US" dirty="0"/>
              <a:t>For those familiar with the previous EWIG: EL Roadmap Implementation, you’ll notice distinction between this EWIG: Effective Language Acquisition Programs grant opportunity and the former opportunity. Please review closely this new RFA in advance of submitting applications.</a:t>
            </a: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Lorrie:</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Please note the important upcoming deadlines for the EWIG: EL Roadmap Policy Implementation Grant application. </a:t>
            </a:r>
          </a:p>
          <a:p>
            <a:pPr marL="628650" marR="0" lvl="1" indent="-171450" algn="l">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Application due to the CDE: </a:t>
            </a:r>
            <a:r>
              <a:rPr lang="en-US" sz="1200" dirty="0">
                <a:effectLst/>
                <a:latin typeface="Arial" panose="020B0604020202020204" pitchFamily="34" charset="0"/>
                <a:cs typeface="Arial" panose="020B0604020202020204" pitchFamily="34" charset="0"/>
              </a:rPr>
              <a:t>May 12</a:t>
            </a:r>
            <a:r>
              <a:rPr lang="en-US" sz="1200" dirty="0">
                <a:effectLst/>
                <a:latin typeface="Arial" panose="020B0604020202020204" pitchFamily="34" charset="0"/>
                <a:ea typeface="Calibri" panose="020F0502020204030204" pitchFamily="34" charset="0"/>
                <a:cs typeface="Arial" panose="020B0604020202020204" pitchFamily="34" charset="0"/>
              </a:rPr>
              <a:t>, 2023, by</a:t>
            </a:r>
            <a:r>
              <a:rPr lang="en-US" sz="1200" baseline="0" dirty="0">
                <a:effectLst/>
                <a:latin typeface="Arial" panose="020B0604020202020204" pitchFamily="34" charset="0"/>
                <a:ea typeface="Calibri" panose="020F0502020204030204" pitchFamily="34" charset="0"/>
                <a:cs typeface="Arial" panose="020B0604020202020204" pitchFamily="34" charset="0"/>
              </a:rPr>
              <a:t> 4</a:t>
            </a:r>
            <a:r>
              <a:rPr lang="en-US" sz="1200" dirty="0">
                <a:effectLst/>
                <a:latin typeface="Arial" panose="020B0604020202020204" pitchFamily="34" charset="0"/>
                <a:ea typeface="Times New Roman" panose="02020603050405020304" pitchFamily="18" charset="0"/>
                <a:cs typeface="Arial" panose="020B0604020202020204" pitchFamily="34" charset="0"/>
              </a:rPr>
              <a:t> p.m. </a:t>
            </a:r>
          </a:p>
          <a:p>
            <a:pPr marL="628650" marR="0" lvl="1" indent="-171450" algn="l">
              <a:lnSpc>
                <a:spcPct val="100000"/>
              </a:lnSpc>
              <a:spcBef>
                <a:spcPts val="0"/>
              </a:spcBef>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Announce grantees: </a:t>
            </a:r>
            <a:r>
              <a:rPr lang="en-US" sz="1200" dirty="0">
                <a:effectLst/>
                <a:latin typeface="Arial" panose="020B0604020202020204" pitchFamily="34" charset="0"/>
                <a:ea typeface="Calibri" panose="020F0502020204030204" pitchFamily="34" charset="0"/>
                <a:cs typeface="Arial" panose="020B0604020202020204" pitchFamily="34" charset="0"/>
              </a:rPr>
              <a:t>Week of June 12, 2023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628650" marR="0" lvl="1" indent="-171450" algn="l">
              <a:spcBef>
                <a:spcPts val="1145"/>
              </a:spcBef>
              <a:spcAft>
                <a:spcPts val="1200"/>
              </a:spcAft>
              <a:buFont typeface="Arial" panose="020B0604020202020204" pitchFamily="34" charset="0"/>
              <a:buChar char="•"/>
              <a:tabLst>
                <a:tab pos="0" algn="l"/>
                <a:tab pos="4063365" algn="l"/>
              </a:tabLst>
            </a:pPr>
            <a:r>
              <a:rPr lang="en-US" dirty="0">
                <a:latin typeface="Arial" panose="020B0604020202020204" pitchFamily="34" charset="0"/>
                <a:cs typeface="Arial" panose="020B0604020202020204" pitchFamily="34" charset="0"/>
              </a:rPr>
              <a:t>Last day for Appeals to be received by the CDE: </a:t>
            </a:r>
            <a:r>
              <a:rPr lang="en-US" sz="1200" dirty="0">
                <a:effectLst/>
                <a:latin typeface="Arial" panose="020B0604020202020204" pitchFamily="34" charset="0"/>
                <a:ea typeface="Arial" panose="020B0604020202020204" pitchFamily="34" charset="0"/>
                <a:cs typeface="Arial" panose="020B0604020202020204" pitchFamily="34" charset="0"/>
              </a:rPr>
              <a:t>June 30, 2023, at 4 p.m.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Final Awards posted: </a:t>
            </a:r>
            <a:r>
              <a:rPr lang="en-US" sz="1200" b="0" dirty="0">
                <a:effectLst/>
                <a:latin typeface="Arial" panose="020B0604020202020204" pitchFamily="34" charset="0"/>
                <a:cs typeface="Arial" panose="020B0604020202020204" pitchFamily="34" charset="0"/>
              </a:rPr>
              <a:t>Week of July 17</a:t>
            </a:r>
            <a:r>
              <a:rPr lang="en-US" sz="1200" b="0" dirty="0">
                <a:effectLst/>
                <a:latin typeface="Arial" panose="020B0604020202020204" pitchFamily="34" charset="0"/>
                <a:ea typeface="Arial" panose="020B0604020202020204" pitchFamily="34" charset="0"/>
                <a:cs typeface="Arial" panose="020B0604020202020204" pitchFamily="34" charset="0"/>
              </a:rPr>
              <a:t>, 2023</a:t>
            </a:r>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a:spcAft>
                <a:spcPts val="600"/>
              </a:spcAft>
            </a:pPr>
            <a:endParaRPr lang="en-US" b="1" dirty="0">
              <a:latin typeface="Arial" panose="020B0604020202020204" pitchFamily="34" charset="0"/>
              <a:cs typeface="Arial" panose="020B0604020202020204" pitchFamily="34" charset="0"/>
            </a:endParaRPr>
          </a:p>
          <a:p>
            <a:pPr>
              <a:spcAft>
                <a:spcPts val="600"/>
              </a:spcAft>
            </a:pPr>
            <a:r>
              <a:rPr lang="en-US" b="1" dirty="0">
                <a:latin typeface="Arial" panose="020B0604020202020204" pitchFamily="34" charset="0"/>
                <a:cs typeface="Arial" panose="020B0604020202020204" pitchFamily="34" charset="0"/>
              </a:rPr>
              <a:t>At this time, are there any questions we can answer?</a:t>
            </a:r>
          </a:p>
          <a:p>
            <a:pPr>
              <a:spcAft>
                <a:spcPts val="600"/>
              </a:spcAft>
            </a:pPr>
            <a:endParaRPr lang="en-US" b="1" dirty="0">
              <a:latin typeface="Arial" panose="020B0604020202020204" pitchFamily="34" charset="0"/>
              <a:cs typeface="Arial" panose="020B0604020202020204" pitchFamily="34" charset="0"/>
            </a:endParaRPr>
          </a:p>
          <a:p>
            <a:pPr>
              <a:spcAft>
                <a:spcPts val="600"/>
              </a:spcAft>
            </a:pPr>
            <a:r>
              <a:rPr 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846138"/>
            <a:ext cx="5578475" cy="3138487"/>
          </a:xfrm>
        </p:spPr>
      </p:sp>
      <p:sp>
        <p:nvSpPr>
          <p:cNvPr id="3" name="Notes Placeholder 2"/>
          <p:cNvSpPr>
            <a:spLocks noGrp="1"/>
          </p:cNvSpPr>
          <p:nvPr>
            <p:ph type="body" idx="1"/>
          </p:nvPr>
        </p:nvSpPr>
        <p:spPr>
          <a:xfrm>
            <a:off x="122663" y="4092498"/>
            <a:ext cx="6690732" cy="5096107"/>
          </a:xfrm>
        </p:spPr>
        <p:txBody>
          <a:bodyPr/>
          <a:lstStyle/>
          <a:p>
            <a:pPr marL="0" indent="0">
              <a:lnSpc>
                <a:spcPct val="100000"/>
              </a:lnSpc>
              <a:spcBef>
                <a:spcPts val="0"/>
              </a:spcBef>
              <a:spcAft>
                <a:spcPts val="600"/>
              </a:spcAft>
              <a:buFont typeface="Arial" panose="020B0604020202020204" pitchFamily="34" charset="0"/>
              <a:buNone/>
            </a:pPr>
            <a:r>
              <a:rPr lang="en-US" b="1" dirty="0">
                <a:latin typeface="Arial" panose="020B0604020202020204" pitchFamily="34" charset="0"/>
                <a:cs typeface="Arial" panose="020B0604020202020204" pitchFamily="34" charset="0"/>
              </a:rPr>
              <a:t>Lorrie:</a:t>
            </a: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Detailed information about the EWIG: ELAP grant and the specific requirements are provided in the RFA. However, applicants should be familiar with the listed resources that contain further information pertinent to the EWIG: ELAP grant.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The California Statewide System of Support is designed to build local capacity and assist LEAs in identifying and addressing inequities, as part of the continuous improvement process. This support includes three levels: (1) support for all; (2) individually designed or differentiated assistance; and (3) intensive intervention.</a:t>
            </a: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QPLS serve as a foundation for the content, processes, and conditions essential to all educator professional learning over time.</a:t>
            </a: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CA EL Roadmap Policy is intended to assist the California Department of Education in providing guidance to LEAs in order to welcome, understand, and educate the diverse population of students who are English learners attending California public schools. The California English Learner Roadmap: Strengthening Comprehensive Educational Policies, Programs, and Practices for English Learners articulated a common vision and mission for educating English learners and supports LEAs as they implement the State Board policy.</a:t>
            </a: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The California English Language Development Standards (CA ELD Standards) amplify the California State Standards for English Language Arts and Literacy in History/Social Studies, Science, and Technical Subjects. English learners need to have a purpose for using language, or social function, know how to use the language meaningfully, and know how to access resources to be knowledgeable of language in order to be precise in language use to convey exact meaning.</a:t>
            </a:r>
          </a:p>
          <a:p>
            <a:pPr marL="0" indent="0">
              <a:lnSpc>
                <a:spcPct val="100000"/>
              </a:lnSpc>
              <a:spcBef>
                <a:spcPts val="0"/>
              </a:spcBef>
              <a:spcAft>
                <a:spcPts val="600"/>
              </a:spcAft>
              <a:buFont typeface="Arial" panose="020B0604020202020204" pitchFamily="34" charset="0"/>
              <a:buNone/>
            </a:pPr>
            <a:r>
              <a:rPr lang="en-US" b="1" dirty="0">
                <a:latin typeface="Arial" panose="020B0604020202020204" pitchFamily="34" charset="0"/>
                <a:cs typeface="Arial" panose="020B0604020202020204" pitchFamily="34" charset="0"/>
              </a:rPr>
              <a:t>[Read links on slide and share in chat.]</a:t>
            </a:r>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1" dirty="0">
                <a:latin typeface="Arial" panose="020B0604020202020204" pitchFamily="34" charset="0"/>
                <a:cs typeface="Arial" panose="020B0604020202020204" pitchFamily="34" charset="0"/>
              </a:rPr>
              <a:t>Lorrie:</a:t>
            </a:r>
          </a:p>
          <a:p>
            <a:pPr marL="171450" indent="-171450">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Multilingual Support Division staff noted on the slide. </a:t>
            </a:r>
            <a:r>
              <a:rPr lang="en-US" b="1" baseline="0" dirty="0">
                <a:latin typeface="Arial" panose="020B0604020202020204" pitchFamily="34" charset="0"/>
                <a:cs typeface="Arial" panose="020B0604020202020204" pitchFamily="34" charset="0"/>
              </a:rPr>
              <a:t>[Read slide]</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Alesha</a:t>
            </a:r>
          </a:p>
          <a:p>
            <a:pPr marL="171450" indent="-171450">
              <a:spcAft>
                <a:spcPts val="600"/>
              </a:spcAft>
              <a:buFont typeface="Arial" panose="020B0604020202020204" pitchFamily="34" charset="0"/>
              <a:buChar char="•"/>
            </a:pPr>
            <a:r>
              <a:rPr lang="en-US" dirty="0"/>
              <a:t>The EWIG: ELAP grant covers the grant period beginning August 1, 2023, and ending June 30, 2025. The total grant budget for this RFA is $10 million to be distributed as four grants of $2,500,000 each. </a:t>
            </a:r>
          </a:p>
          <a:p>
            <a:pPr marL="171450" indent="-171450">
              <a:buFont typeface="Arial" panose="020B0604020202020204" pitchFamily="34" charset="0"/>
              <a:buChar char="•"/>
            </a:pPr>
            <a:r>
              <a:rPr lang="en-US" dirty="0"/>
              <a:t>Funds will be available to each applicant based on the application and proposed budget. </a:t>
            </a:r>
          </a:p>
          <a:p>
            <a:pPr marL="171450" indent="-171450">
              <a:buFont typeface="Arial" panose="020B0604020202020204" pitchFamily="34" charset="0"/>
              <a:buChar char="•"/>
            </a:pPr>
            <a:r>
              <a:rPr lang="en-US" dirty="0"/>
              <a:t>Applications are due May 12, 2023, at 4 p.m.</a:t>
            </a:r>
          </a:p>
        </p:txBody>
      </p:sp>
      <p:sp>
        <p:nvSpPr>
          <p:cNvPr id="4" name="Slide Number Placeholder 3"/>
          <p:cNvSpPr>
            <a:spLocks noGrp="1"/>
          </p:cNvSpPr>
          <p:nvPr>
            <p:ph type="sldNum" sz="quarter" idx="10"/>
          </p:nvPr>
        </p:nvSpPr>
        <p:spPr/>
        <p:txBody>
          <a:bodyPr/>
          <a:lstStyle/>
          <a:p>
            <a:fld id="{947B8990-41DF-454F-A325-72A5D5917BE1}" type="slidenum">
              <a:rPr lang="en-US" smtClean="0"/>
              <a:t>4</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600"/>
              </a:spcAft>
              <a:buNone/>
            </a:pPr>
            <a:r>
              <a:rPr lang="en-US" b="1" dirty="0">
                <a:effectLst/>
                <a:latin typeface="Arial" panose="020B0604020202020204" pitchFamily="34" charset="0"/>
                <a:ea typeface="Arial" panose="020B0604020202020204" pitchFamily="34" charset="0"/>
              </a:rPr>
              <a:t>Alesha</a:t>
            </a:r>
          </a:p>
          <a:p>
            <a:pPr marL="171450" indent="-171450">
              <a:lnSpc>
                <a:spcPct val="100000"/>
              </a:lnSpc>
              <a:spcBef>
                <a:spcPts val="0"/>
              </a:spcBef>
              <a:spcAft>
                <a:spcPts val="600"/>
              </a:spcAft>
              <a:buFont typeface="Arial" panose="020B0604020202020204" pitchFamily="34" charset="0"/>
              <a:buChar char="•"/>
            </a:pPr>
            <a:r>
              <a:rPr lang="en-US" dirty="0">
                <a:effectLst/>
                <a:latin typeface="Arial" panose="020B0604020202020204" pitchFamily="34" charset="0"/>
                <a:ea typeface="Arial" panose="020B0604020202020204" pitchFamily="34" charset="0"/>
              </a:rPr>
              <a:t>The purpose of the EWIG: ELAP grant is to develop and deliver professional learning opportunities which support the implementation of effective language acquisition programs for EL students, including integrated language development within and across content areas, bilingual and biliterate proficiency, and building and strengthening capacity to implement the EL Roadmap Policy.</a:t>
            </a:r>
          </a:p>
        </p:txBody>
      </p:sp>
      <p:sp>
        <p:nvSpPr>
          <p:cNvPr id="4" name="Slide Number Placeholder 3"/>
          <p:cNvSpPr>
            <a:spLocks noGrp="1"/>
          </p:cNvSpPr>
          <p:nvPr>
            <p:ph type="sldNum" sz="quarter" idx="10"/>
          </p:nvPr>
        </p:nvSpPr>
        <p:spPr/>
        <p:txBody>
          <a:bodyPr/>
          <a:lstStyle/>
          <a:p>
            <a:fld id="{947B8990-41DF-454F-A325-72A5D5917BE1}" type="slidenum">
              <a:rPr lang="en-US" smtClean="0"/>
              <a:t>5</a:t>
            </a:fld>
            <a:endParaRPr lang="en-US"/>
          </a:p>
        </p:txBody>
      </p:sp>
    </p:spTree>
    <p:extLst>
      <p:ext uri="{BB962C8B-B14F-4D97-AF65-F5344CB8AC3E}">
        <p14:creationId xmlns:p14="http://schemas.microsoft.com/office/powerpoint/2010/main" val="50543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600"/>
              </a:spcAft>
            </a:pPr>
            <a:r>
              <a:rPr lang="en-US" b="1" dirty="0"/>
              <a:t>Alesha:</a:t>
            </a:r>
          </a:p>
          <a:p>
            <a:pPr marL="171450" indent="-171450">
              <a:lnSpc>
                <a:spcPct val="100000"/>
              </a:lnSpc>
              <a:spcBef>
                <a:spcPts val="0"/>
              </a:spcBef>
              <a:spcAft>
                <a:spcPts val="600"/>
              </a:spcAft>
              <a:buFont typeface="Arial" panose="020B0604020202020204" pitchFamily="34" charset="0"/>
              <a:buChar char="•"/>
            </a:pPr>
            <a:r>
              <a:rPr lang="en-US" dirty="0"/>
              <a:t>The selected grantees will become important participants in the California System of Support, providing targeted, meaningful use of strategies designed to align the system-wide implementation of effective language acquisition programs. </a:t>
            </a:r>
          </a:p>
          <a:p>
            <a:pPr marL="171450" indent="-171450" defTabSz="916503">
              <a:lnSpc>
                <a:spcPct val="100000"/>
              </a:lnSpc>
              <a:spcBef>
                <a:spcPts val="0"/>
              </a:spcBef>
              <a:spcAft>
                <a:spcPts val="600"/>
              </a:spcAft>
              <a:buFont typeface="Arial" panose="020B0604020202020204" pitchFamily="34" charset="0"/>
              <a:buChar char="•"/>
              <a:defRPr/>
            </a:pPr>
            <a:r>
              <a:rPr lang="en-US" dirty="0"/>
              <a:t>In addition to the System of Support, individual and collective capacity are developed when the Quality Professional Learning Standards, or QPLS, which identify elements of a quality professional learning system, are implemented well.  </a:t>
            </a:r>
          </a:p>
          <a:p>
            <a:pPr marL="171450" indent="-171450" defTabSz="916503">
              <a:lnSpc>
                <a:spcPct val="100000"/>
              </a:lnSpc>
              <a:spcBef>
                <a:spcPts val="0"/>
              </a:spcBef>
              <a:spcAft>
                <a:spcPts val="600"/>
              </a:spcAft>
              <a:buFont typeface="Arial" panose="020B0604020202020204" pitchFamily="34" charset="0"/>
              <a:buChar char="•"/>
              <a:defRPr/>
            </a:pPr>
            <a:r>
              <a:rPr lang="en-US" dirty="0"/>
              <a:t>Seven interdependent standards support professional learning that is rooted in student and educator needs to be demonstrated through data; focused on content and pedagogy; designed to ensure equitable outcomes; designed and structured to be ongoing, intensive, and embedded in practice; collaborative with an emphasis on shared accountability; supported by adequate resources; and coherent and aligned with other standards, policies, and programs. </a:t>
            </a:r>
          </a:p>
          <a:p>
            <a:pPr marL="171450" indent="-171450" defTabSz="916503">
              <a:lnSpc>
                <a:spcPct val="100000"/>
              </a:lnSpc>
              <a:spcBef>
                <a:spcPts val="0"/>
              </a:spcBef>
              <a:spcAft>
                <a:spcPts val="600"/>
              </a:spcAft>
              <a:buFont typeface="Arial" panose="020B0604020202020204" pitchFamily="34" charset="0"/>
              <a:buChar char="•"/>
              <a:defRPr/>
            </a:pPr>
            <a:r>
              <a:rPr lang="en-US" dirty="0"/>
              <a:t>More information regarding the QPLS is available at the Quality Professional Learning Standards web page at </a:t>
            </a:r>
            <a:r>
              <a:rPr lang="en-US" u="sng" dirty="0">
                <a:hlinkClick r:id="rId3" tooltip="CDE Quality Professional Learning Standards web page"/>
              </a:rPr>
              <a:t>https://www.cde.ca.gov/pd/ps/qpls.asp</a:t>
            </a:r>
            <a:r>
              <a:rPr lang="en-US" u="none" dirty="0"/>
              <a:t>. The link is also posted in the chat.</a:t>
            </a:r>
          </a:p>
          <a:p>
            <a:pPr defTabSz="916503">
              <a:lnSpc>
                <a:spcPct val="100000"/>
              </a:lnSpc>
              <a:spcBef>
                <a:spcPts val="0"/>
              </a:spcBef>
              <a:spcAft>
                <a:spcPts val="600"/>
              </a:spcAft>
              <a:defRPr/>
            </a:pPr>
            <a:r>
              <a:rPr lang="en-US" b="1" u="none" dirty="0"/>
              <a:t>[Post in chat: Quality Professional Learning Standards web page: </a:t>
            </a:r>
            <a:r>
              <a:rPr lang="en-US" b="1" u="sng" dirty="0">
                <a:hlinkClick r:id="rId3" tooltip="CDE Quality Professional Learning Standards web page"/>
              </a:rPr>
              <a:t>https://www.cde.ca.gov/pd/ps/qpls.asp</a:t>
            </a:r>
            <a:r>
              <a:rPr lang="en-US" b="1" u="sng" dirty="0"/>
              <a:t>]</a:t>
            </a:r>
            <a:endParaRPr lang="en-US" b="1" u="none" dirty="0"/>
          </a:p>
        </p:txBody>
      </p:sp>
      <p:sp>
        <p:nvSpPr>
          <p:cNvPr id="4" name="Slide Number Placeholder 3"/>
          <p:cNvSpPr>
            <a:spLocks noGrp="1"/>
          </p:cNvSpPr>
          <p:nvPr>
            <p:ph type="sldNum" sz="quarter" idx="10"/>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2313386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6503">
              <a:lnSpc>
                <a:spcPct val="100000"/>
              </a:lnSpc>
              <a:spcBef>
                <a:spcPts val="0"/>
              </a:spcBef>
              <a:spcAft>
                <a:spcPts val="600"/>
              </a:spcAft>
              <a:buFont typeface="Arial" panose="020B0604020202020204" pitchFamily="34" charset="0"/>
              <a:buNone/>
              <a:defRPr/>
            </a:pPr>
            <a:r>
              <a:rPr lang="en-US" b="1" dirty="0">
                <a:latin typeface="Arial" panose="020B0604020202020204" pitchFamily="34" charset="0"/>
                <a:cs typeface="Arial" panose="020B0604020202020204" pitchFamily="34" charset="0"/>
              </a:rPr>
              <a:t>Alesha:</a:t>
            </a:r>
          </a:p>
          <a:p>
            <a:pPr marL="171450" indent="-171450" defTabSz="916503">
              <a:lnSpc>
                <a:spcPct val="100000"/>
              </a:lnSpc>
              <a:spcBef>
                <a:spcPts val="0"/>
              </a:spcBef>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Lead applicants for this grant must be a county office of education, or COE, with demonstrated expertise in developing and providing professional learning to administrators, teachers, and paraprofessionals in public schools serving kindergarten and grades one to twelve, inclusive. If multiple COEs partner as a consortium, a lead applicant must be identified.</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One grantee will be selected f</a:t>
            </a:r>
            <a:r>
              <a:rPr lang="en-US" sz="1200" dirty="0">
                <a:effectLst/>
                <a:latin typeface="Arial" panose="020B0604020202020204" pitchFamily="34" charset="0"/>
                <a:ea typeface="Arial" panose="020B0604020202020204" pitchFamily="34" charset="0"/>
                <a:cs typeface="Arial" panose="020B0604020202020204" pitchFamily="34" charset="0"/>
              </a:rPr>
              <a:t>or each of the four zones listed on pages </a:t>
            </a:r>
            <a:r>
              <a:rPr lang="en-US" sz="1200" b="1" dirty="0">
                <a:effectLst/>
                <a:latin typeface="Arial" panose="020B0604020202020204" pitchFamily="34" charset="0"/>
                <a:ea typeface="Arial" panose="020B0604020202020204" pitchFamily="34" charset="0"/>
                <a:cs typeface="Arial" panose="020B0604020202020204" pitchFamily="34" charset="0"/>
              </a:rPr>
              <a:t>nine and ten </a:t>
            </a:r>
            <a:r>
              <a:rPr lang="en-US" sz="1200" dirty="0">
                <a:effectLst/>
                <a:latin typeface="Arial" panose="020B0604020202020204" pitchFamily="34" charset="0"/>
                <a:ea typeface="Arial" panose="020B0604020202020204" pitchFamily="34" charset="0"/>
                <a:cs typeface="Arial" panose="020B0604020202020204" pitchFamily="34" charset="0"/>
              </a:rPr>
              <a:t>of the RFA. Zones are based on geographic region and the number of EL students enrolled.</a:t>
            </a:r>
            <a:endParaRPr lang="en-US" dirty="0">
              <a:latin typeface="Arial" panose="020B0604020202020204" pitchFamily="34" charset="0"/>
              <a:cs typeface="Arial" panose="020B0604020202020204" pitchFamily="34" charset="0"/>
            </a:endParaRPr>
          </a:p>
          <a:p>
            <a:pPr marL="171450" indent="-171450">
              <a:lnSpc>
                <a:spcPct val="100000"/>
              </a:lnSpc>
              <a:spcBef>
                <a:spcPts val="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Applicants that propose to partner with a consortium of COEs or other educational agencies, such as institutes of higher education or non-profit organizations, that were previous awardees or partners of the 2019 Educator Workforce Investment Grant Program will be given positive consideration.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Applicants with existing communication/collaboration structures in place to effectively provide support and services to any one of the zones listed on pages nine and ten of the RFA document will be given positive consideration.</a:t>
            </a: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b="1" dirty="0">
                <a:effectLst/>
                <a:latin typeface="Arial" panose="020B0604020202020204" pitchFamily="34" charset="0"/>
                <a:ea typeface="Arial" panose="020B0604020202020204" pitchFamily="34" charset="0"/>
              </a:rPr>
              <a:t>Alesha:</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a:effectLst/>
                <a:latin typeface="Arial" panose="020B0604020202020204" pitchFamily="34" charset="0"/>
                <a:ea typeface="Arial" panose="020B0604020202020204" pitchFamily="34" charset="0"/>
              </a:rPr>
              <a:t>The grantee(s) will collaboratively work within the Statewide System of Support to build the capacity of LEAs across the state by providing professional learning opportunities for teachers and paraprofessionals in the area of implementing effective language acquisition programs for EL students, which may include:</a:t>
            </a:r>
          </a:p>
          <a:p>
            <a:pPr marL="628650" marR="0" lvl="1" indent="-171450">
              <a:lnSpc>
                <a:spcPct val="100000"/>
              </a:lnSpc>
              <a:spcBef>
                <a:spcPts val="0"/>
              </a:spcBef>
              <a:spcAft>
                <a:spcPts val="600"/>
              </a:spcAft>
              <a:buFont typeface="Arial" panose="020B0604020202020204" pitchFamily="34" charset="0"/>
              <a:buChar char="•"/>
              <a:tabLst>
                <a:tab pos="6343650" algn="l"/>
                <a:tab pos="6400800" algn="l"/>
              </a:tabLst>
            </a:pPr>
            <a:r>
              <a:rPr lang="en-US" dirty="0">
                <a:effectLst/>
                <a:latin typeface="Arial" panose="020B0604020202020204" pitchFamily="34" charset="0"/>
                <a:ea typeface="Arial" panose="020B0604020202020204" pitchFamily="34" charset="0"/>
              </a:rPr>
              <a:t>Integrated language development within and across content areas, such as integrated ELD, designated ELD, or language development in a language in addition to English to benefit English learner students.</a:t>
            </a:r>
          </a:p>
          <a:p>
            <a:pPr marL="628650" marR="0" lvl="1" indent="-171450">
              <a:lnSpc>
                <a:spcPct val="100000"/>
              </a:lnSpc>
              <a:spcBef>
                <a:spcPts val="0"/>
              </a:spcBef>
              <a:spcAft>
                <a:spcPts val="600"/>
              </a:spcAft>
              <a:buFont typeface="Arial" panose="020B0604020202020204" pitchFamily="34" charset="0"/>
              <a:buChar char="•"/>
              <a:tabLst>
                <a:tab pos="6343650" algn="l"/>
                <a:tab pos="6400800" algn="l"/>
              </a:tabLst>
            </a:pPr>
            <a:r>
              <a:rPr lang="en-US" dirty="0">
                <a:effectLst/>
                <a:latin typeface="Arial" panose="020B0604020202020204" pitchFamily="34" charset="0"/>
                <a:ea typeface="Arial" panose="020B0604020202020204" pitchFamily="34" charset="0"/>
              </a:rPr>
              <a:t>Development of bilingual and biliterate proficiency.</a:t>
            </a:r>
          </a:p>
          <a:p>
            <a:pPr marL="628650" marR="0" lvl="1" indent="-171450">
              <a:lnSpc>
                <a:spcPct val="100000"/>
              </a:lnSpc>
              <a:spcBef>
                <a:spcPts val="0"/>
              </a:spcBef>
              <a:spcAft>
                <a:spcPts val="600"/>
              </a:spcAft>
              <a:buFont typeface="Arial" panose="020B0604020202020204" pitchFamily="34" charset="0"/>
              <a:buChar char="•"/>
              <a:tabLst>
                <a:tab pos="6343650" algn="l"/>
                <a:tab pos="6400800" algn="l"/>
              </a:tabLst>
            </a:pPr>
            <a:r>
              <a:rPr lang="en-US" dirty="0">
                <a:effectLst/>
                <a:latin typeface="Arial" panose="020B0604020202020204" pitchFamily="34" charset="0"/>
                <a:ea typeface="Arial" panose="020B0604020202020204" pitchFamily="34" charset="0"/>
              </a:rPr>
              <a:t>Building and strengthening capacity to implement EL Roadmap policy.</a:t>
            </a:r>
          </a:p>
          <a:p>
            <a:pPr marL="171450" marR="0" lvl="0" indent="-171450">
              <a:lnSpc>
                <a:spcPct val="100000"/>
              </a:lnSpc>
              <a:spcBef>
                <a:spcPts val="0"/>
              </a:spcBef>
              <a:spcAft>
                <a:spcPts val="600"/>
              </a:spcAft>
              <a:buFont typeface="Arial" panose="020B0604020202020204" pitchFamily="34" charset="0"/>
              <a:buChar char="•"/>
              <a:tabLst>
                <a:tab pos="6343650" algn="l"/>
                <a:tab pos="6400800" algn="l"/>
              </a:tabLst>
            </a:pPr>
            <a:r>
              <a:rPr lang="en-US" dirty="0">
                <a:effectLst/>
                <a:latin typeface="Arial" panose="020B0604020202020204" pitchFamily="34" charset="0"/>
                <a:ea typeface="Arial" panose="020B0604020202020204" pitchFamily="34" charset="0"/>
              </a:rPr>
              <a:t>Now I will pass the webinar to Geqigula Dlamini, the administrator for the Language Policy and Leadership Office.</a:t>
            </a:r>
          </a:p>
        </p:txBody>
      </p:sp>
      <p:sp>
        <p:nvSpPr>
          <p:cNvPr id="4" name="Slide Number Placeholder 3"/>
          <p:cNvSpPr>
            <a:spLocks noGrp="1"/>
          </p:cNvSpPr>
          <p:nvPr>
            <p:ph type="sldNum" sz="quarter" idx="5"/>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4073621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600"/>
              </a:spcAft>
            </a:pPr>
            <a:r>
              <a:rPr lang="en-US" b="1" dirty="0"/>
              <a:t>GQ:</a:t>
            </a:r>
          </a:p>
          <a:p>
            <a:pPr marL="171450" indent="-171450">
              <a:lnSpc>
                <a:spcPct val="100000"/>
              </a:lnSpc>
              <a:spcBef>
                <a:spcPts val="0"/>
              </a:spcBef>
              <a:spcAft>
                <a:spcPts val="600"/>
              </a:spcAft>
              <a:buFont typeface="Arial" panose="020B0604020202020204" pitchFamily="34" charset="0"/>
              <a:buChar char="•"/>
            </a:pPr>
            <a:r>
              <a:rPr lang="en-US" dirty="0"/>
              <a:t>Thank you, Alesha. Good afternoon everyone!</a:t>
            </a:r>
          </a:p>
          <a:p>
            <a:pPr marL="171450" indent="-171450">
              <a:lnSpc>
                <a:spcPct val="100000"/>
              </a:lnSpc>
              <a:spcBef>
                <a:spcPts val="0"/>
              </a:spcBef>
              <a:spcAft>
                <a:spcPts val="600"/>
              </a:spcAft>
              <a:buFont typeface="Arial" panose="020B0604020202020204" pitchFamily="34" charset="0"/>
              <a:buChar char="•"/>
            </a:pPr>
            <a:r>
              <a:rPr lang="en-US" dirty="0"/>
              <a:t> There are ten grantee activities. The first two are:</a:t>
            </a:r>
          </a:p>
          <a:p>
            <a:pPr marL="628650" lvl="1" indent="-171450">
              <a:lnSpc>
                <a:spcPct val="100000"/>
              </a:lnSpc>
              <a:spcBef>
                <a:spcPts val="0"/>
              </a:spcBef>
              <a:spcAft>
                <a:spcPts val="600"/>
              </a:spcAft>
              <a:buFont typeface="Arial" panose="020B0604020202020204" pitchFamily="34" charset="0"/>
              <a:buChar char="•"/>
            </a:pPr>
            <a:r>
              <a:rPr lang="en-US" sz="1200" dirty="0"/>
              <a:t>Develop and deliver free of charge to LEAs statewide, professional development and professional learning opportunities that, at a minimum, are publicly available, content-focused, standards and research-based, incorporate active learning, support and promote collaboration, use models of effective practice, provide coaching and expert support, offer feedback and reflection, and are of sustained duration.</a:t>
            </a:r>
          </a:p>
          <a:p>
            <a:pPr marL="628650" lvl="1" indent="-171450">
              <a:lnSpc>
                <a:spcPct val="100000"/>
              </a:lnSpc>
              <a:spcBef>
                <a:spcPts val="0"/>
              </a:spcBef>
              <a:spcAft>
                <a:spcPts val="600"/>
              </a:spcAft>
              <a:buFont typeface="Arial" panose="020B0604020202020204" pitchFamily="34" charset="0"/>
              <a:buChar char="•"/>
            </a:pPr>
            <a:r>
              <a:rPr lang="en-US" sz="1200" dirty="0"/>
              <a:t>Leverage and use expertise and resources already identified, developed, and available, including, but not limited to, by the expert leads in the statewide system of support, to advance the goals of the grant.</a:t>
            </a: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83600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4/14/2023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4/14/2023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4/14/2023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4/14/2023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4/14/2023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4/14/2023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fg/fo/r28/ewigelap23rfa.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28/ewigelap23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fg/fo/r28/ewigelap23rfa.asp"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cde.ca.gov/sp/sw/t1/csss.asp"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cde.ca.gov/sp/el/er/eldstandards.asp" TargetMode="External"/><Relationship Id="rId5" Type="http://schemas.openxmlformats.org/officeDocument/2006/relationships/hyperlink" Target="https://www.cde.ca.gov/sp/el/rm/" TargetMode="External"/><Relationship Id="rId4" Type="http://schemas.openxmlformats.org/officeDocument/2006/relationships/hyperlink" Target="https://www.cde.ca.gov/pd/ps/qpls.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LPLO@cde.ca.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jcordova@cde.c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2561" y="931333"/>
            <a:ext cx="10266877" cy="4775200"/>
          </a:xfrm>
        </p:spPr>
        <p:txBody>
          <a:bodyPr>
            <a:normAutofit/>
          </a:bodyPr>
          <a:lstStyle/>
          <a:p>
            <a:r>
              <a:rPr lang="en-US" sz="4000" b="1" dirty="0"/>
              <a:t>Educator Workforce Investment Grant: Effective Language Acquisition Programs</a:t>
            </a:r>
            <a:br>
              <a:rPr lang="en-US" sz="4000" b="1" dirty="0"/>
            </a:br>
            <a:r>
              <a:rPr lang="en-US" sz="4000" b="1" dirty="0"/>
              <a:t> </a:t>
            </a:r>
            <a:br>
              <a:rPr lang="en-US" sz="4000" dirty="0"/>
            </a:br>
            <a:r>
              <a:rPr lang="en-US" sz="4000" dirty="0"/>
              <a:t>Request for Applications (RFA)</a:t>
            </a:r>
            <a:br>
              <a:rPr lang="en-US" sz="4000" dirty="0"/>
            </a:br>
            <a:r>
              <a:rPr lang="en-US" sz="4000" dirty="0"/>
              <a:t>Technical Assistance Webinar</a:t>
            </a:r>
            <a:br>
              <a:rPr lang="en-US" sz="4000" dirty="0"/>
            </a:br>
            <a:br>
              <a:rPr lang="en-US" sz="4000" dirty="0"/>
            </a:br>
            <a:r>
              <a:rPr lang="en-US" sz="3200" dirty="0"/>
              <a:t>April 13, 2023</a:t>
            </a:r>
            <a:br>
              <a:rPr lang="en-US" sz="3200" dirty="0"/>
            </a:br>
            <a:endParaRPr lang="en-US" sz="3200" dirty="0"/>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44" y="356260"/>
            <a:ext cx="10687755" cy="676893"/>
          </a:xfrm>
        </p:spPr>
        <p:txBody>
          <a:bodyPr>
            <a:normAutofit/>
          </a:bodyPr>
          <a:lstStyle/>
          <a:p>
            <a:r>
              <a:rPr lang="en-US" sz="3600" b="1"/>
              <a:t>Grantee Activities (2)</a:t>
            </a:r>
          </a:p>
        </p:txBody>
      </p:sp>
      <p:sp>
        <p:nvSpPr>
          <p:cNvPr id="3" name="Content Placeholder 2"/>
          <p:cNvSpPr>
            <a:spLocks noGrp="1"/>
          </p:cNvSpPr>
          <p:nvPr>
            <p:ph idx="1"/>
          </p:nvPr>
        </p:nvSpPr>
        <p:spPr>
          <a:xfrm>
            <a:off x="1229646" y="1507067"/>
            <a:ext cx="10450689" cy="4600669"/>
          </a:xfrm>
        </p:spPr>
        <p:txBody>
          <a:bodyPr/>
          <a:lstStyle/>
          <a:p>
            <a:pPr>
              <a:lnSpc>
                <a:spcPct val="100000"/>
              </a:lnSpc>
              <a:spcBef>
                <a:spcPts val="0"/>
              </a:spcBef>
              <a:spcAft>
                <a:spcPts val="1200"/>
              </a:spcAft>
            </a:pPr>
            <a:r>
              <a:rPr lang="en-US" sz="2400" dirty="0"/>
              <a:t>Provide professional learning opportunities in a manner that is consistent with the statewide system of support.</a:t>
            </a:r>
          </a:p>
          <a:p>
            <a:pPr>
              <a:lnSpc>
                <a:spcPct val="100000"/>
              </a:lnSpc>
              <a:spcBef>
                <a:spcPts val="0"/>
              </a:spcBef>
              <a:spcAft>
                <a:spcPts val="1200"/>
              </a:spcAft>
            </a:pPr>
            <a:r>
              <a:rPr lang="en-US" sz="2400" dirty="0"/>
              <a:t>Provide ongoing coaching and training for school staff that supports the professional learning opportunities provided pursuant to this section.</a:t>
            </a:r>
          </a:p>
          <a:p>
            <a:pPr>
              <a:lnSpc>
                <a:spcPct val="100000"/>
              </a:lnSpc>
              <a:spcBef>
                <a:spcPts val="0"/>
              </a:spcBef>
              <a:spcAft>
                <a:spcPts val="1200"/>
              </a:spcAft>
            </a:pPr>
            <a:r>
              <a:rPr lang="en-US" sz="2400" dirty="0"/>
              <a:t>Design and develop professional learning opportunities to include early educators.</a:t>
            </a:r>
          </a:p>
          <a:p>
            <a:pPr>
              <a:lnSpc>
                <a:spcPct val="100000"/>
              </a:lnSpc>
              <a:spcBef>
                <a:spcPts val="0"/>
              </a:spcBef>
              <a:spcAft>
                <a:spcPts val="1200"/>
              </a:spcAft>
            </a:pPr>
            <a:r>
              <a:rPr lang="en-US" sz="2400" dirty="0"/>
              <a:t>Work within the statewide system of support to provide professional development and professional learning opportunities.</a:t>
            </a:r>
          </a:p>
          <a:p>
            <a:pPr>
              <a:lnSpc>
                <a:spcPct val="100000"/>
              </a:lnSpc>
              <a:spcBef>
                <a:spcPts val="0"/>
              </a:spcBef>
              <a:spcAft>
                <a:spcPts val="1200"/>
              </a:spcAft>
            </a:pPr>
            <a:r>
              <a:rPr lang="en-US" sz="2400" dirty="0"/>
              <a:t>Provide ongoing training to develop mentors and coaches that support school staff in high-need settings.</a:t>
            </a:r>
          </a:p>
        </p:txBody>
      </p:sp>
      <p:sp>
        <p:nvSpPr>
          <p:cNvPr id="5" name="Slide Number Placeholder 4"/>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354085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2CD3-09FE-8AA3-CDB6-B65BB4DE0CD0}"/>
              </a:ext>
            </a:extLst>
          </p:cNvPr>
          <p:cNvSpPr>
            <a:spLocks noGrp="1"/>
          </p:cNvSpPr>
          <p:nvPr>
            <p:ph type="title"/>
          </p:nvPr>
        </p:nvSpPr>
        <p:spPr>
          <a:xfrm>
            <a:off x="712519" y="365125"/>
            <a:ext cx="10806546" cy="1325563"/>
          </a:xfrm>
        </p:spPr>
        <p:txBody>
          <a:bodyPr>
            <a:noAutofit/>
          </a:bodyPr>
          <a:lstStyle/>
          <a:p>
            <a:r>
              <a:rPr lang="en-US" sz="3600" b="1"/>
              <a:t>Grantee Activities (3)</a:t>
            </a:r>
            <a:endParaRPr lang="en-US" sz="3600"/>
          </a:p>
        </p:txBody>
      </p:sp>
      <p:sp>
        <p:nvSpPr>
          <p:cNvPr id="3" name="Content Placeholder 2">
            <a:extLst>
              <a:ext uri="{FF2B5EF4-FFF2-40B4-BE49-F238E27FC236}">
                <a16:creationId xmlns:a16="http://schemas.microsoft.com/office/drawing/2014/main" id="{25F0A8BB-8291-4B6E-C108-F73D88C078B3}"/>
              </a:ext>
            </a:extLst>
          </p:cNvPr>
          <p:cNvSpPr>
            <a:spLocks noGrp="1"/>
          </p:cNvSpPr>
          <p:nvPr>
            <p:ph idx="1"/>
          </p:nvPr>
        </p:nvSpPr>
        <p:spPr>
          <a:xfrm>
            <a:off x="1235034" y="1825625"/>
            <a:ext cx="10284031" cy="4351338"/>
          </a:xfrm>
        </p:spPr>
        <p:txBody>
          <a:bodyPr/>
          <a:lstStyle/>
          <a:p>
            <a:pPr>
              <a:lnSpc>
                <a:spcPct val="100000"/>
              </a:lnSpc>
              <a:spcBef>
                <a:spcPts val="1200"/>
              </a:spcBef>
              <a:spcAft>
                <a:spcPts val="1200"/>
              </a:spcAft>
            </a:pPr>
            <a:r>
              <a:rPr lang="en-US" sz="2400" dirty="0"/>
              <a:t>Review professional learning opportunities offered to ensure they are high quality.</a:t>
            </a:r>
          </a:p>
          <a:p>
            <a:pPr>
              <a:lnSpc>
                <a:spcPct val="100000"/>
              </a:lnSpc>
              <a:spcBef>
                <a:spcPts val="1200"/>
              </a:spcBef>
              <a:spcAft>
                <a:spcPts val="1200"/>
              </a:spcAft>
            </a:pPr>
            <a:r>
              <a:rPr lang="en-US" sz="2400" dirty="0"/>
              <a:t>In consultation with the CDE and the California Commission on Educational Excellence (</a:t>
            </a:r>
            <a:r>
              <a:rPr lang="en-US" sz="2400" dirty="0" err="1"/>
              <a:t>CCEE</a:t>
            </a:r>
            <a:r>
              <a:rPr lang="en-US" sz="2400" dirty="0"/>
              <a:t>), evaluate the professional learning opportunities offered or funded for their effectiveness. The grantee or grantees shall participate in the development of the evaluation.</a:t>
            </a:r>
          </a:p>
          <a:p>
            <a:pPr>
              <a:lnSpc>
                <a:spcPct val="100000"/>
              </a:lnSpc>
              <a:spcBef>
                <a:spcPts val="1200"/>
              </a:spcBef>
              <a:spcAft>
                <a:spcPts val="1200"/>
              </a:spcAft>
            </a:pPr>
            <a:r>
              <a:rPr lang="en-US" sz="2400" dirty="0"/>
              <a:t>Identify any existing gaps in capacity to deliver high-quality professional learning opportunities on a statewide basis and work with selected professional learning providers and other partners to address those gaps.</a:t>
            </a:r>
          </a:p>
        </p:txBody>
      </p:sp>
      <p:sp>
        <p:nvSpPr>
          <p:cNvPr id="4" name="Slide Number Placeholder 3">
            <a:extLst>
              <a:ext uri="{FF2B5EF4-FFF2-40B4-BE49-F238E27FC236}">
                <a16:creationId xmlns:a16="http://schemas.microsoft.com/office/drawing/2014/main" id="{0B77F385-1592-1B64-E730-CE5FE21F984A}"/>
              </a:ext>
            </a:extLst>
          </p:cNvPr>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383231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C48D9-5908-345E-41DA-621125EF07DE}"/>
              </a:ext>
            </a:extLst>
          </p:cNvPr>
          <p:cNvSpPr>
            <a:spLocks noGrp="1"/>
          </p:cNvSpPr>
          <p:nvPr>
            <p:ph type="title"/>
          </p:nvPr>
        </p:nvSpPr>
        <p:spPr/>
        <p:txBody>
          <a:bodyPr>
            <a:normAutofit/>
          </a:bodyPr>
          <a:lstStyle/>
          <a:p>
            <a:r>
              <a:rPr lang="en-US" sz="3600" b="1"/>
              <a:t>Grantee Responsibilities (1)</a:t>
            </a:r>
          </a:p>
        </p:txBody>
      </p:sp>
      <p:sp>
        <p:nvSpPr>
          <p:cNvPr id="3" name="Content Placeholder 2">
            <a:extLst>
              <a:ext uri="{FF2B5EF4-FFF2-40B4-BE49-F238E27FC236}">
                <a16:creationId xmlns:a16="http://schemas.microsoft.com/office/drawing/2014/main" id="{3836B7BF-F57B-6B6A-F059-B3B57D602D77}"/>
              </a:ext>
            </a:extLst>
          </p:cNvPr>
          <p:cNvSpPr>
            <a:spLocks noGrp="1"/>
          </p:cNvSpPr>
          <p:nvPr>
            <p:ph idx="1"/>
          </p:nvPr>
        </p:nvSpPr>
        <p:spPr>
          <a:xfrm>
            <a:off x="1354239" y="1586443"/>
            <a:ext cx="9479666" cy="4351338"/>
          </a:xfrm>
        </p:spPr>
        <p:txBody>
          <a:bodyPr/>
          <a:lstStyle/>
          <a:p>
            <a:pPr marR="320040">
              <a:lnSpc>
                <a:spcPct val="100000"/>
              </a:lnSpc>
              <a:spcBef>
                <a:spcPts val="0"/>
              </a:spcBef>
              <a:spcAft>
                <a:spcPts val="1200"/>
              </a:spcAft>
              <a:tabLst>
                <a:tab pos="0" algn="l"/>
                <a:tab pos="863600" algn="l"/>
              </a:tabLst>
            </a:pPr>
            <a:r>
              <a:rPr lang="en-US" sz="2400" dirty="0">
                <a:effectLst/>
                <a:latin typeface="Arial" panose="020B0604020202020204" pitchFamily="34" charset="0"/>
                <a:ea typeface="Arial" panose="020B0604020202020204" pitchFamily="34" charset="0"/>
              </a:rPr>
              <a:t>Serve as centers of expertise and partner with other facilitators and capacity builders in the Statewide System of Support to provide guidance and ongoing training to develop and engage mentors in further preparing new trainers that support school staff in high-need settings.</a:t>
            </a:r>
          </a:p>
          <a:p>
            <a:pPr marR="320040">
              <a:lnSpc>
                <a:spcPct val="100000"/>
              </a:lnSpc>
              <a:spcBef>
                <a:spcPts val="0"/>
              </a:spcBef>
              <a:spcAft>
                <a:spcPts val="1200"/>
              </a:spcAft>
              <a:tabLst>
                <a:tab pos="0" algn="l"/>
                <a:tab pos="863600" algn="l"/>
              </a:tabLst>
            </a:pPr>
            <a:r>
              <a:rPr lang="en-US" sz="2400" dirty="0">
                <a:effectLst/>
                <a:latin typeface="Arial" panose="020B0604020202020204" pitchFamily="34" charset="0"/>
                <a:ea typeface="Arial" panose="020B0604020202020204" pitchFamily="34" charset="0"/>
              </a:rPr>
              <a:t>Provide necessary assistance to other EWIG recipients, when requested by the CDE or the CCEE.</a:t>
            </a:r>
          </a:p>
          <a:p>
            <a:pPr marR="320040">
              <a:lnSpc>
                <a:spcPct val="100000"/>
              </a:lnSpc>
              <a:spcBef>
                <a:spcPts val="0"/>
              </a:spcBef>
              <a:spcAft>
                <a:spcPts val="1200"/>
              </a:spcAft>
              <a:tabLst>
                <a:tab pos="0" algn="l"/>
                <a:tab pos="863600" algn="l"/>
              </a:tabLst>
            </a:pPr>
            <a:r>
              <a:rPr lang="en-US" sz="2400" dirty="0">
                <a:effectLst/>
                <a:latin typeface="Arial" panose="020B0604020202020204" pitchFamily="34" charset="0"/>
                <a:ea typeface="Arial" panose="020B0604020202020204" pitchFamily="34" charset="0"/>
              </a:rPr>
              <a:t>Fund in-state travel for the project lead to attend a convening a minimum of twice a year with other lead agencies from the Statewide System of Support.</a:t>
            </a:r>
          </a:p>
          <a:p>
            <a:endParaRPr lang="en-US" sz="2400" dirty="0"/>
          </a:p>
        </p:txBody>
      </p:sp>
      <p:sp>
        <p:nvSpPr>
          <p:cNvPr id="4" name="Slide Number Placeholder 3">
            <a:extLst>
              <a:ext uri="{FF2B5EF4-FFF2-40B4-BE49-F238E27FC236}">
                <a16:creationId xmlns:a16="http://schemas.microsoft.com/office/drawing/2014/main" id="{EF76B05C-5820-BB55-FA8C-0F3E2296D634}"/>
              </a:ext>
            </a:extLst>
          </p:cNvPr>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265788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85AD-07C2-A829-E473-D18D22D25063}"/>
              </a:ext>
            </a:extLst>
          </p:cNvPr>
          <p:cNvSpPr>
            <a:spLocks noGrp="1"/>
          </p:cNvSpPr>
          <p:nvPr>
            <p:ph type="title"/>
          </p:nvPr>
        </p:nvSpPr>
        <p:spPr>
          <a:xfrm>
            <a:off x="1354239" y="365126"/>
            <a:ext cx="9479666" cy="820208"/>
          </a:xfrm>
        </p:spPr>
        <p:txBody>
          <a:bodyPr>
            <a:normAutofit/>
          </a:bodyPr>
          <a:lstStyle/>
          <a:p>
            <a:r>
              <a:rPr lang="en-US" sz="3600" b="1"/>
              <a:t>Grantee Responsibilities (2)</a:t>
            </a:r>
          </a:p>
        </p:txBody>
      </p:sp>
      <p:sp>
        <p:nvSpPr>
          <p:cNvPr id="3" name="Content Placeholder 2">
            <a:extLst>
              <a:ext uri="{FF2B5EF4-FFF2-40B4-BE49-F238E27FC236}">
                <a16:creationId xmlns:a16="http://schemas.microsoft.com/office/drawing/2014/main" id="{454E857B-DFB3-6E9F-7CE1-63F9C6BE6B42}"/>
              </a:ext>
            </a:extLst>
          </p:cNvPr>
          <p:cNvSpPr>
            <a:spLocks noGrp="1"/>
          </p:cNvSpPr>
          <p:nvPr>
            <p:ph idx="1"/>
          </p:nvPr>
        </p:nvSpPr>
        <p:spPr>
          <a:xfrm>
            <a:off x="1134534" y="1185334"/>
            <a:ext cx="10219266" cy="5307540"/>
          </a:xfrm>
        </p:spPr>
        <p:txBody>
          <a:bodyPr/>
          <a:lstStyle/>
          <a:p>
            <a:pPr marL="342900" marR="320040" lvl="0" indent="-342900">
              <a:lnSpc>
                <a:spcPct val="100000"/>
              </a:lnSpc>
              <a:spcBef>
                <a:spcPts val="600"/>
              </a:spcBef>
              <a:spcAft>
                <a:spcPts val="600"/>
              </a:spcAft>
              <a:buFont typeface="Courier New" panose="02070309020205020404" pitchFamily="49" charset="0"/>
              <a:buChar char="o"/>
              <a:tabLst>
                <a:tab pos="0" algn="l"/>
                <a:tab pos="863600" algn="l"/>
              </a:tabLst>
            </a:pPr>
            <a:r>
              <a:rPr lang="en-US" sz="2400" dirty="0">
                <a:effectLst/>
                <a:latin typeface="Arial" panose="020B0604020202020204" pitchFamily="34" charset="0"/>
                <a:ea typeface="Arial" panose="020B0604020202020204" pitchFamily="34" charset="0"/>
              </a:rPr>
              <a:t>Establish qualitative and quantitative goals to evaluate the capacity built within agencies receiving services statewide to provide quality assistance and expertise to LEAs across multiple</a:t>
            </a:r>
            <a:r>
              <a:rPr lang="en-US" sz="2400" spc="-10" dirty="0">
                <a:effectLst/>
                <a:latin typeface="Arial" panose="020B0604020202020204" pitchFamily="34" charset="0"/>
                <a:ea typeface="Arial" panose="020B0604020202020204" pitchFamily="34" charset="0"/>
              </a:rPr>
              <a:t> </a:t>
            </a:r>
            <a:r>
              <a:rPr lang="en-US" sz="2400" dirty="0">
                <a:effectLst/>
                <a:latin typeface="Arial" panose="020B0604020202020204" pitchFamily="34" charset="0"/>
                <a:ea typeface="Arial" panose="020B0604020202020204" pitchFamily="34" charset="0"/>
              </a:rPr>
              <a:t>measures.</a:t>
            </a:r>
          </a:p>
          <a:p>
            <a:pPr marL="342900" marR="320040" lvl="0" indent="-342900">
              <a:lnSpc>
                <a:spcPct val="100000"/>
              </a:lnSpc>
              <a:spcBef>
                <a:spcPts val="600"/>
              </a:spcBef>
              <a:spcAft>
                <a:spcPts val="600"/>
              </a:spcAft>
              <a:buFont typeface="Courier New" panose="02070309020205020404" pitchFamily="49" charset="0"/>
              <a:buChar char="o"/>
              <a:tabLst>
                <a:tab pos="0" algn="l"/>
                <a:tab pos="863600" algn="l"/>
              </a:tabLst>
            </a:pPr>
            <a:r>
              <a:rPr lang="en-US" sz="2400" dirty="0">
                <a:effectLst/>
                <a:latin typeface="Arial" panose="020B0604020202020204" pitchFamily="34" charset="0"/>
                <a:ea typeface="Arial" panose="020B0604020202020204" pitchFamily="34" charset="0"/>
              </a:rPr>
              <a:t>Demonstrate coordination/collaboration across EL initiatives and various forums, including but not limited to, with the Regional English Learner Specialists.</a:t>
            </a:r>
          </a:p>
          <a:p>
            <a:pPr marL="342900" marR="320040" lvl="0" indent="-342900">
              <a:lnSpc>
                <a:spcPct val="100000"/>
              </a:lnSpc>
              <a:spcBef>
                <a:spcPts val="600"/>
              </a:spcBef>
              <a:spcAft>
                <a:spcPts val="600"/>
              </a:spcAft>
              <a:buFont typeface="Courier New" panose="02070309020205020404" pitchFamily="49" charset="0"/>
              <a:buChar char="o"/>
              <a:tabLst>
                <a:tab pos="0" algn="l"/>
                <a:tab pos="863600" algn="l"/>
              </a:tabLst>
            </a:pPr>
            <a:r>
              <a:rPr lang="en-US" sz="2400" dirty="0">
                <a:effectLst/>
                <a:latin typeface="Arial" panose="020B0604020202020204" pitchFamily="34" charset="0"/>
                <a:ea typeface="Arial" panose="020B0604020202020204" pitchFamily="34" charset="0"/>
              </a:rPr>
              <a:t>As available, present in meetings, conferences, networks, and other collaboration settings as requested by the CDE and the </a:t>
            </a:r>
            <a:r>
              <a:rPr lang="en-US" sz="2400" dirty="0" err="1">
                <a:effectLst/>
                <a:latin typeface="Arial" panose="020B0604020202020204" pitchFamily="34" charset="0"/>
                <a:ea typeface="Arial" panose="020B0604020202020204" pitchFamily="34" charset="0"/>
              </a:rPr>
              <a:t>CCEE</a:t>
            </a:r>
            <a:r>
              <a:rPr lang="en-US" sz="2400" dirty="0">
                <a:effectLst/>
                <a:latin typeface="Arial" panose="020B0604020202020204" pitchFamily="34" charset="0"/>
                <a:ea typeface="Arial" panose="020B0604020202020204" pitchFamily="34" charset="0"/>
              </a:rPr>
              <a:t>.</a:t>
            </a:r>
          </a:p>
          <a:p>
            <a:pPr marL="342900" marR="320040" lvl="0" indent="-342900">
              <a:lnSpc>
                <a:spcPct val="100000"/>
              </a:lnSpc>
              <a:spcBef>
                <a:spcPts val="600"/>
              </a:spcBef>
              <a:spcAft>
                <a:spcPts val="600"/>
              </a:spcAft>
              <a:buFont typeface="Courier New" panose="02070309020205020404" pitchFamily="49" charset="0"/>
              <a:buChar char="o"/>
              <a:tabLst>
                <a:tab pos="0" algn="l"/>
                <a:tab pos="863600" algn="l"/>
              </a:tabLst>
            </a:pPr>
            <a:r>
              <a:rPr lang="en-US" sz="2400" dirty="0">
                <a:effectLst/>
                <a:latin typeface="Arial" panose="020B0604020202020204" pitchFamily="34" charset="0"/>
                <a:ea typeface="Arial" panose="020B0604020202020204" pitchFamily="34" charset="0"/>
              </a:rPr>
              <a:t>Provide written reports describing the activities accomplished; the impact of these activities; and the number of teachers, paraprofessionals, school leaders, LEAs, counties, and regions impacted by these activities, as well as any additional availabl</a:t>
            </a:r>
            <a:r>
              <a:rPr lang="en-US" sz="2400" dirty="0">
                <a:latin typeface="Arial" panose="020B0604020202020204" pitchFamily="34" charset="0"/>
                <a:ea typeface="Arial" panose="020B0604020202020204" pitchFamily="34" charset="0"/>
              </a:rPr>
              <a:t>e data as requested by the superintendent.</a:t>
            </a:r>
            <a:endParaRPr lang="en-US" sz="2400" dirty="0">
              <a:effectLst/>
              <a:latin typeface="Arial" panose="020B0604020202020204" pitchFamily="34" charset="0"/>
              <a:ea typeface="Arial" panose="020B0604020202020204" pitchFamily="34" charset="0"/>
            </a:endParaRPr>
          </a:p>
          <a:p>
            <a:endParaRPr lang="en-US" sz="2400" dirty="0"/>
          </a:p>
        </p:txBody>
      </p:sp>
      <p:sp>
        <p:nvSpPr>
          <p:cNvPr id="4" name="Slide Number Placeholder 3">
            <a:extLst>
              <a:ext uri="{FF2B5EF4-FFF2-40B4-BE49-F238E27FC236}">
                <a16:creationId xmlns:a16="http://schemas.microsoft.com/office/drawing/2014/main" id="{97E55B0F-62A1-7606-3CD3-6D1ECFC912CD}"/>
              </a:ext>
            </a:extLst>
          </p:cNvPr>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319405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27B0D-7020-E3A7-DBF6-EC5504DE58BE}"/>
              </a:ext>
            </a:extLst>
          </p:cNvPr>
          <p:cNvSpPr>
            <a:spLocks noGrp="1"/>
          </p:cNvSpPr>
          <p:nvPr>
            <p:ph type="title"/>
          </p:nvPr>
        </p:nvSpPr>
        <p:spPr/>
        <p:txBody>
          <a:bodyPr>
            <a:normAutofit/>
          </a:bodyPr>
          <a:lstStyle/>
          <a:p>
            <a:r>
              <a:rPr lang="en-US" sz="3600" b="1"/>
              <a:t>Allowable Expenditures</a:t>
            </a:r>
          </a:p>
        </p:txBody>
      </p:sp>
      <p:sp>
        <p:nvSpPr>
          <p:cNvPr id="3" name="Content Placeholder 2">
            <a:extLst>
              <a:ext uri="{FF2B5EF4-FFF2-40B4-BE49-F238E27FC236}">
                <a16:creationId xmlns:a16="http://schemas.microsoft.com/office/drawing/2014/main" id="{EC1DEBC1-BE63-D30B-5816-81F588FD3090}"/>
              </a:ext>
            </a:extLst>
          </p:cNvPr>
          <p:cNvSpPr>
            <a:spLocks noGrp="1"/>
          </p:cNvSpPr>
          <p:nvPr>
            <p:ph idx="1"/>
          </p:nvPr>
        </p:nvSpPr>
        <p:spPr>
          <a:xfrm>
            <a:off x="1259236" y="1576242"/>
            <a:ext cx="10094564" cy="4780107"/>
          </a:xfrm>
        </p:spPr>
        <p:txBody>
          <a:bodyPr/>
          <a:lstStyle/>
          <a:p>
            <a:pPr marL="406400" marR="400685" algn="just">
              <a:spcBef>
                <a:spcPts val="1160"/>
              </a:spcBef>
              <a:spcAft>
                <a:spcPts val="0"/>
              </a:spcAft>
              <a:tabLst>
                <a:tab pos="0" algn="l"/>
              </a:tabLst>
            </a:pPr>
            <a:r>
              <a:rPr lang="en-US" sz="2400">
                <a:effectLst/>
                <a:latin typeface="Arial" panose="020B0604020202020204" pitchFamily="34" charset="0"/>
                <a:ea typeface="Arial" panose="020B0604020202020204" pitchFamily="34" charset="0"/>
              </a:rPr>
              <a:t>Applicant budgets for the use of grant funds will be reviewed and any items that are determined to be non-allowable, excessive, or inappropriate will be eliminated. Generally, all expenditures </a:t>
            </a:r>
            <a:r>
              <a:rPr lang="en-US" sz="2400" b="1">
                <a:effectLst/>
                <a:latin typeface="Arial" panose="020B0604020202020204" pitchFamily="34" charset="0"/>
                <a:ea typeface="Arial" panose="020B0604020202020204" pitchFamily="34" charset="0"/>
              </a:rPr>
              <a:t>must contribute to the goals outlined in this RFA</a:t>
            </a:r>
            <a:r>
              <a:rPr lang="en-US" sz="2400">
                <a:effectLst/>
                <a:latin typeface="Arial" panose="020B0604020202020204" pitchFamily="34" charset="0"/>
                <a:ea typeface="Arial" panose="020B0604020202020204" pitchFamily="34" charset="0"/>
              </a:rPr>
              <a:t>.</a:t>
            </a:r>
          </a:p>
          <a:p>
            <a:pPr marL="406400" marR="400685" algn="just">
              <a:spcBef>
                <a:spcPts val="1160"/>
              </a:spcBef>
              <a:spcAft>
                <a:spcPts val="1200"/>
              </a:spcAft>
              <a:tabLst>
                <a:tab pos="0" algn="l"/>
              </a:tabLst>
            </a:pPr>
            <a:r>
              <a:rPr lang="en-US" sz="2400">
                <a:effectLst/>
                <a:latin typeface="Arial" panose="020B0604020202020204" pitchFamily="34" charset="0"/>
                <a:ea typeface="Arial" panose="020B0604020202020204" pitchFamily="34" charset="0"/>
              </a:rPr>
              <a:t>The grantees may enter into subcontracts with one or more COEs, consortia of COEs, institutions of higher education, or nonprofit educational service providers to leverage cross-agency expertise and assist in fulfilling the responsibilities outlined in this RFA. </a:t>
            </a:r>
          </a:p>
          <a:p>
            <a:pPr marL="173990" marR="402590" indent="0" algn="just">
              <a:spcBef>
                <a:spcPts val="1200"/>
              </a:spcBef>
              <a:spcAft>
                <a:spcPts val="1200"/>
              </a:spcAft>
              <a:buNone/>
              <a:tabLst>
                <a:tab pos="0" algn="l"/>
              </a:tabLst>
            </a:pPr>
            <a:r>
              <a:rPr lang="en-US" sz="2400" b="1">
                <a:effectLst/>
                <a:latin typeface="Arial" panose="020B0604020202020204" pitchFamily="34" charset="0"/>
                <a:ea typeface="Arial" panose="020B0604020202020204" pitchFamily="34" charset="0"/>
              </a:rPr>
              <a:t>Please Note: </a:t>
            </a:r>
            <a:r>
              <a:rPr lang="en-US" sz="2400">
                <a:effectLst/>
                <a:latin typeface="Arial" panose="020B0604020202020204" pitchFamily="34" charset="0"/>
                <a:ea typeface="Arial" panose="020B0604020202020204" pitchFamily="34" charset="0"/>
              </a:rPr>
              <a:t>Funds may not be used for the rental of a venue to provide professional learning unless the expense is determined by the CDE to be a necessary and reasonable expense.</a:t>
            </a:r>
          </a:p>
          <a:p>
            <a:endParaRPr lang="en-US" sz="2400"/>
          </a:p>
        </p:txBody>
      </p:sp>
      <p:sp>
        <p:nvSpPr>
          <p:cNvPr id="4" name="Slide Number Placeholder 3">
            <a:extLst>
              <a:ext uri="{FF2B5EF4-FFF2-40B4-BE49-F238E27FC236}">
                <a16:creationId xmlns:a16="http://schemas.microsoft.com/office/drawing/2014/main" id="{09A9386D-CEC8-0877-55EE-8BAD12109B52}"/>
              </a:ext>
            </a:extLst>
          </p:cNvPr>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410425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8974D-5F39-F310-88AC-C1A07EB7BBB8}"/>
              </a:ext>
            </a:extLst>
          </p:cNvPr>
          <p:cNvSpPr>
            <a:spLocks noGrp="1"/>
          </p:cNvSpPr>
          <p:nvPr>
            <p:ph type="title"/>
          </p:nvPr>
        </p:nvSpPr>
        <p:spPr>
          <a:xfrm>
            <a:off x="1356167" y="246373"/>
            <a:ext cx="9479666" cy="810532"/>
          </a:xfrm>
        </p:spPr>
        <p:txBody>
          <a:bodyPr>
            <a:normAutofit/>
          </a:bodyPr>
          <a:lstStyle/>
          <a:p>
            <a:r>
              <a:rPr lang="en-US" sz="3600" b="1" dirty="0"/>
              <a:t>Non-Allowable Expenditures (1)</a:t>
            </a:r>
          </a:p>
        </p:txBody>
      </p:sp>
      <p:sp>
        <p:nvSpPr>
          <p:cNvPr id="3" name="Content Placeholder 2">
            <a:extLst>
              <a:ext uri="{FF2B5EF4-FFF2-40B4-BE49-F238E27FC236}">
                <a16:creationId xmlns:a16="http://schemas.microsoft.com/office/drawing/2014/main" id="{4FC419B4-5014-B1BF-AD83-A251B6298B6D}"/>
              </a:ext>
            </a:extLst>
          </p:cNvPr>
          <p:cNvSpPr>
            <a:spLocks noGrp="1"/>
          </p:cNvSpPr>
          <p:nvPr>
            <p:ph idx="1"/>
          </p:nvPr>
        </p:nvSpPr>
        <p:spPr>
          <a:xfrm>
            <a:off x="1356166" y="1424354"/>
            <a:ext cx="10281651" cy="4931995"/>
          </a:xfrm>
        </p:spPr>
        <p:txBody>
          <a:bodyPr/>
          <a:lstStyle/>
          <a:p>
            <a:pPr marL="342900" marR="0" lvl="0" indent="-342900">
              <a:lnSpc>
                <a:spcPct val="100000"/>
              </a:lnSpc>
              <a:spcBef>
                <a:spcPts val="600"/>
              </a:spcBef>
              <a:spcAft>
                <a:spcPts val="600"/>
              </a:spcAft>
              <a:buSzPts val="1200"/>
              <a:buFont typeface="Symbol" panose="05050102010706020507" pitchFamily="18" charset="2"/>
              <a:buChar char=""/>
              <a:tabLst>
                <a:tab pos="0" algn="l"/>
                <a:tab pos="857250" algn="l"/>
                <a:tab pos="971550" algn="l"/>
              </a:tabLst>
            </a:pPr>
            <a:r>
              <a:rPr lang="en-US" spc="-15" dirty="0">
                <a:effectLst/>
                <a:latin typeface="Arial" panose="020B0604020202020204" pitchFamily="34" charset="0"/>
                <a:ea typeface="Arial" panose="020B0604020202020204" pitchFamily="34" charset="0"/>
              </a:rPr>
              <a:t>Supplanting of existing funding and efforts; </a:t>
            </a:r>
          </a:p>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pc="-15" dirty="0">
                <a:effectLst/>
                <a:latin typeface="Arial" panose="020B0604020202020204" pitchFamily="34" charset="0"/>
                <a:ea typeface="Arial" panose="020B0604020202020204" pitchFamily="34" charset="0"/>
              </a:rPr>
              <a:t>Acquisition of equipment for administrative or personal</a:t>
            </a:r>
            <a:r>
              <a:rPr lang="en-US" spc="-45" dirty="0">
                <a:effectLst/>
                <a:latin typeface="Arial" panose="020B0604020202020204" pitchFamily="34" charset="0"/>
                <a:ea typeface="Arial" panose="020B0604020202020204" pitchFamily="34" charset="0"/>
              </a:rPr>
              <a:t> </a:t>
            </a:r>
            <a:r>
              <a:rPr lang="en-US" spc="-15" dirty="0">
                <a:effectLst/>
                <a:latin typeface="Arial" panose="020B0604020202020204" pitchFamily="34" charset="0"/>
                <a:ea typeface="Arial" panose="020B0604020202020204" pitchFamily="34" charset="0"/>
              </a:rPr>
              <a:t>use;</a:t>
            </a:r>
          </a:p>
          <a:p>
            <a:pPr marL="342900" marR="42545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pc="-15" dirty="0">
                <a:effectLst/>
                <a:latin typeface="Arial" panose="020B0604020202020204" pitchFamily="34" charset="0"/>
                <a:ea typeface="Arial" panose="020B0604020202020204" pitchFamily="34" charset="0"/>
              </a:rPr>
              <a:t>Acquisition of furniture (e.g., bookcases, chairs, desks, file cabinets, tables), unless an integral part of an equipment workstation or to provide reasonable accommodations to students with disabilities;</a:t>
            </a:r>
          </a:p>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pc="-15" dirty="0">
                <a:effectLst/>
                <a:latin typeface="Arial" panose="020B0604020202020204" pitchFamily="34" charset="0"/>
                <a:ea typeface="Arial" panose="020B0604020202020204" pitchFamily="34" charset="0"/>
              </a:rPr>
              <a:t>Food services, refreshments, banquets,</a:t>
            </a:r>
            <a:r>
              <a:rPr lang="en-US" spc="-5" dirty="0">
                <a:effectLst/>
                <a:latin typeface="Arial" panose="020B0604020202020204" pitchFamily="34" charset="0"/>
                <a:ea typeface="Arial" panose="020B0604020202020204" pitchFamily="34" charset="0"/>
              </a:rPr>
              <a:t> </a:t>
            </a:r>
            <a:r>
              <a:rPr lang="en-US" spc="-15" dirty="0">
                <a:effectLst/>
                <a:latin typeface="Arial" panose="020B0604020202020204" pitchFamily="34" charset="0"/>
                <a:ea typeface="Arial" panose="020B0604020202020204" pitchFamily="34" charset="0"/>
              </a:rPr>
              <a:t>meals;</a:t>
            </a:r>
          </a:p>
          <a:p>
            <a:pPr>
              <a:lnSpc>
                <a:spcPct val="100000"/>
              </a:lnSpc>
              <a:spcAft>
                <a:spcPts val="600"/>
              </a:spcAft>
            </a:pPr>
            <a:endParaRPr lang="en-US" dirty="0"/>
          </a:p>
        </p:txBody>
      </p:sp>
      <p:sp>
        <p:nvSpPr>
          <p:cNvPr id="4" name="Slide Number Placeholder 3">
            <a:extLst>
              <a:ext uri="{FF2B5EF4-FFF2-40B4-BE49-F238E27FC236}">
                <a16:creationId xmlns:a16="http://schemas.microsoft.com/office/drawing/2014/main" id="{CCF3D007-196A-5DED-C76A-69A4E148E309}"/>
              </a:ext>
            </a:extLst>
          </p:cNvPr>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494794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3AE45-6BF4-0110-E4EE-0CE97B54D2F6}"/>
              </a:ext>
            </a:extLst>
          </p:cNvPr>
          <p:cNvSpPr>
            <a:spLocks noGrp="1"/>
          </p:cNvSpPr>
          <p:nvPr>
            <p:ph type="title"/>
          </p:nvPr>
        </p:nvSpPr>
        <p:spPr/>
        <p:txBody>
          <a:bodyPr>
            <a:normAutofit/>
          </a:bodyPr>
          <a:lstStyle/>
          <a:p>
            <a:r>
              <a:rPr lang="en-US" sz="3600" b="1" dirty="0"/>
              <a:t>Non-Allowable Expenditures (2)</a:t>
            </a:r>
            <a:endParaRPr lang="en-US" sz="3600" dirty="0"/>
          </a:p>
        </p:txBody>
      </p:sp>
      <p:sp>
        <p:nvSpPr>
          <p:cNvPr id="3" name="Content Placeholder 2">
            <a:extLst>
              <a:ext uri="{FF2B5EF4-FFF2-40B4-BE49-F238E27FC236}">
                <a16:creationId xmlns:a16="http://schemas.microsoft.com/office/drawing/2014/main" id="{8959951C-93A5-5161-C1B8-F7EF223D88EB}"/>
              </a:ext>
            </a:extLst>
          </p:cNvPr>
          <p:cNvSpPr>
            <a:spLocks noGrp="1"/>
          </p:cNvSpPr>
          <p:nvPr>
            <p:ph idx="1"/>
          </p:nvPr>
        </p:nvSpPr>
        <p:spPr/>
        <p:txBody>
          <a:bodyPr/>
          <a:lstStyle/>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z="2800" spc="-15" dirty="0">
                <a:effectLst/>
                <a:latin typeface="Arial" panose="020B0604020202020204" pitchFamily="34" charset="0"/>
                <a:ea typeface="Arial" panose="020B0604020202020204" pitchFamily="34" charset="0"/>
              </a:rPr>
              <a:t>Purchase of space;</a:t>
            </a:r>
          </a:p>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z="2800" spc="-15" dirty="0">
                <a:effectLst/>
                <a:latin typeface="Arial" panose="020B0604020202020204" pitchFamily="34" charset="0"/>
                <a:ea typeface="Arial" panose="020B0604020202020204" pitchFamily="34" charset="0"/>
              </a:rPr>
              <a:t>Payment for memberships in professional</a:t>
            </a:r>
            <a:r>
              <a:rPr lang="en-US" sz="2800" spc="-55" dirty="0">
                <a:effectLst/>
                <a:latin typeface="Arial" panose="020B0604020202020204" pitchFamily="34" charset="0"/>
                <a:ea typeface="Arial" panose="020B0604020202020204" pitchFamily="34" charset="0"/>
              </a:rPr>
              <a:t> </a:t>
            </a:r>
            <a:r>
              <a:rPr lang="en-US" sz="2800" spc="-15" dirty="0">
                <a:effectLst/>
                <a:latin typeface="Arial" panose="020B0604020202020204" pitchFamily="34" charset="0"/>
                <a:ea typeface="Arial" panose="020B0604020202020204" pitchFamily="34" charset="0"/>
              </a:rPr>
              <a:t>organizations;</a:t>
            </a:r>
          </a:p>
          <a:p>
            <a:pPr marL="342900" marR="13970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z="2800" spc="-15" dirty="0">
                <a:effectLst/>
                <a:latin typeface="Arial" panose="020B0604020202020204" pitchFamily="34" charset="0"/>
                <a:ea typeface="Arial" panose="020B0604020202020204" pitchFamily="34" charset="0"/>
              </a:rPr>
              <a:t>Purchase of promotional favors, such as bumper stickers, pencils, or </a:t>
            </a:r>
            <a:br>
              <a:rPr lang="en-US" sz="2800" spc="-15" dirty="0">
                <a:effectLst/>
                <a:latin typeface="Arial" panose="020B0604020202020204" pitchFamily="34" charset="0"/>
                <a:ea typeface="Arial" panose="020B0604020202020204" pitchFamily="34" charset="0"/>
              </a:rPr>
            </a:br>
            <a:r>
              <a:rPr lang="en-US" sz="2800" spc="-15" dirty="0">
                <a:effectLst/>
                <a:latin typeface="Arial" panose="020B0604020202020204" pitchFamily="34" charset="0"/>
                <a:ea typeface="Arial" panose="020B0604020202020204" pitchFamily="34" charset="0"/>
              </a:rPr>
              <a:t>T-shirts;</a:t>
            </a:r>
          </a:p>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z="2800" spc="-15" dirty="0">
                <a:effectLst/>
                <a:latin typeface="Arial" panose="020B0604020202020204" pitchFamily="34" charset="0"/>
                <a:ea typeface="Arial" panose="020B0604020202020204" pitchFamily="34" charset="0"/>
              </a:rPr>
              <a:t>Subscriptions to journals or magazines; and</a:t>
            </a:r>
          </a:p>
          <a:p>
            <a:pPr marL="342900" marR="0" lvl="0" indent="-342900">
              <a:lnSpc>
                <a:spcPct val="100000"/>
              </a:lnSpc>
              <a:spcBef>
                <a:spcPts val="600"/>
              </a:spcBef>
              <a:spcAft>
                <a:spcPts val="600"/>
              </a:spcAft>
              <a:buSzPts val="1200"/>
              <a:buFont typeface="Symbol" panose="05050102010706020507" pitchFamily="18" charset="2"/>
              <a:buChar char=""/>
              <a:tabLst>
                <a:tab pos="0" algn="l"/>
                <a:tab pos="863600" algn="l"/>
              </a:tabLst>
            </a:pPr>
            <a:r>
              <a:rPr lang="en-US" sz="2800" spc="-15" dirty="0">
                <a:effectLst/>
                <a:latin typeface="Arial" panose="020B0604020202020204" pitchFamily="34" charset="0"/>
                <a:ea typeface="Arial" panose="020B0604020202020204" pitchFamily="34" charset="0"/>
              </a:rPr>
              <a:t>Travel outside the United</a:t>
            </a:r>
            <a:r>
              <a:rPr lang="en-US" sz="2800" spc="5" dirty="0">
                <a:effectLst/>
                <a:latin typeface="Arial" panose="020B0604020202020204" pitchFamily="34" charset="0"/>
                <a:ea typeface="Arial" panose="020B0604020202020204" pitchFamily="34" charset="0"/>
              </a:rPr>
              <a:t> </a:t>
            </a:r>
            <a:r>
              <a:rPr lang="en-US" sz="2800" spc="-15" dirty="0">
                <a:effectLst/>
                <a:latin typeface="Arial" panose="020B0604020202020204" pitchFamily="34" charset="0"/>
                <a:ea typeface="Arial" panose="020B0604020202020204" pitchFamily="34" charset="0"/>
              </a:rPr>
              <a:t>States or to any location on the state’s travel ban list.</a:t>
            </a:r>
          </a:p>
          <a:p>
            <a:endParaRPr lang="en-US" dirty="0"/>
          </a:p>
        </p:txBody>
      </p:sp>
      <p:sp>
        <p:nvSpPr>
          <p:cNvPr id="4" name="Slide Number Placeholder 3">
            <a:extLst>
              <a:ext uri="{FF2B5EF4-FFF2-40B4-BE49-F238E27FC236}">
                <a16:creationId xmlns:a16="http://schemas.microsoft.com/office/drawing/2014/main" id="{A520925A-4AF5-D155-07D8-345426C876CF}"/>
              </a:ext>
            </a:extLst>
          </p:cNvPr>
          <p:cNvSpPr>
            <a:spLocks noGrp="1"/>
          </p:cNvSpPr>
          <p:nvPr>
            <p:ph type="sldNum" sz="quarter" idx="12"/>
          </p:nvPr>
        </p:nvSpPr>
        <p:spPr>
          <a:xfrm>
            <a:off x="8628185" y="6127750"/>
            <a:ext cx="2743200" cy="365125"/>
          </a:xfrm>
        </p:spPr>
        <p:txBody>
          <a:bodyPr/>
          <a:lstStyle/>
          <a:p>
            <a:fld id="{469BC29B-CD14-4172-9B93-F334EF7BA94E}" type="slidenum">
              <a:rPr lang="en-US" smtClean="0"/>
              <a:t>16</a:t>
            </a:fld>
            <a:endParaRPr lang="en-US" dirty="0"/>
          </a:p>
        </p:txBody>
      </p:sp>
    </p:spTree>
    <p:extLst>
      <p:ext uri="{BB962C8B-B14F-4D97-AF65-F5344CB8AC3E}">
        <p14:creationId xmlns:p14="http://schemas.microsoft.com/office/powerpoint/2010/main" val="117171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80533" y="673776"/>
            <a:ext cx="10473267" cy="3033170"/>
          </a:xfrm>
        </p:spPr>
        <p:txBody>
          <a:bodyPr>
            <a:normAutofit/>
          </a:bodyPr>
          <a:lstStyle/>
          <a:p>
            <a:r>
              <a:rPr lang="en-US" sz="4000" b="1" dirty="0" err="1"/>
              <a:t>EWIG</a:t>
            </a:r>
            <a:r>
              <a:rPr lang="en-US" sz="4000" b="1" dirty="0"/>
              <a:t>: </a:t>
            </a:r>
            <a:r>
              <a:rPr lang="en-US" sz="4000" b="1" dirty="0" err="1"/>
              <a:t>ELAP</a:t>
            </a:r>
            <a:br>
              <a:rPr lang="en-US" sz="4000" dirty="0"/>
            </a:br>
            <a:r>
              <a:rPr lang="en-US" sz="4000" dirty="0"/>
              <a:t>Grant Application Requirements</a:t>
            </a:r>
          </a:p>
        </p:txBody>
      </p:sp>
      <p:sp>
        <p:nvSpPr>
          <p:cNvPr id="3" name="Slide Number Placeholder 2"/>
          <p:cNvSpPr>
            <a:spLocks noGrp="1"/>
          </p:cNvSpPr>
          <p:nvPr>
            <p:ph type="sldNum" sz="quarter" idx="12"/>
          </p:nvPr>
        </p:nvSpPr>
        <p:spPr/>
        <p:txBody>
          <a:bodyPr/>
          <a:lstStyle/>
          <a:p>
            <a:fld id="{469BC29B-CD14-4172-9B93-F334EF7BA94E}" type="slidenum">
              <a:rPr lang="en-US" smtClean="0"/>
              <a:t>17</a:t>
            </a:fld>
            <a:endParaRPr lang="en-US"/>
          </a:p>
        </p:txBody>
      </p:sp>
    </p:spTree>
    <p:extLst>
      <p:ext uri="{BB962C8B-B14F-4D97-AF65-F5344CB8AC3E}">
        <p14:creationId xmlns:p14="http://schemas.microsoft.com/office/powerpoint/2010/main" val="716456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0C30-6FD8-19AB-D7BE-56431E40D7B2}"/>
              </a:ext>
            </a:extLst>
          </p:cNvPr>
          <p:cNvSpPr>
            <a:spLocks noGrp="1"/>
          </p:cNvSpPr>
          <p:nvPr>
            <p:ph type="title"/>
          </p:nvPr>
        </p:nvSpPr>
        <p:spPr/>
        <p:txBody>
          <a:bodyPr>
            <a:normAutofit/>
          </a:bodyPr>
          <a:lstStyle/>
          <a:p>
            <a:r>
              <a:rPr lang="en-US" sz="3600" b="1"/>
              <a:t>Application Submission Requirements (1)</a:t>
            </a:r>
          </a:p>
        </p:txBody>
      </p:sp>
      <p:sp>
        <p:nvSpPr>
          <p:cNvPr id="3" name="Content Placeholder 2">
            <a:extLst>
              <a:ext uri="{FF2B5EF4-FFF2-40B4-BE49-F238E27FC236}">
                <a16:creationId xmlns:a16="http://schemas.microsoft.com/office/drawing/2014/main" id="{CBDC58BE-0B62-E8E5-2057-A4577FBD4E86}"/>
              </a:ext>
            </a:extLst>
          </p:cNvPr>
          <p:cNvSpPr>
            <a:spLocks noGrp="1"/>
          </p:cNvSpPr>
          <p:nvPr>
            <p:ph idx="1"/>
          </p:nvPr>
        </p:nvSpPr>
        <p:spPr>
          <a:xfrm>
            <a:off x="1354239" y="1750378"/>
            <a:ext cx="9479666" cy="4351338"/>
          </a:xfrm>
        </p:spPr>
        <p:txBody>
          <a:bodyPr/>
          <a:lstStyle/>
          <a:p>
            <a:pPr marL="0" indent="0">
              <a:lnSpc>
                <a:spcPct val="100000"/>
              </a:lnSpc>
              <a:spcAft>
                <a:spcPts val="1200"/>
              </a:spcAft>
              <a:buNone/>
            </a:pPr>
            <a:r>
              <a:rPr lang="en-US"/>
              <a:t>Submit a complete application, which consists of four general types of information: </a:t>
            </a:r>
          </a:p>
          <a:p>
            <a:pPr lvl="2">
              <a:lnSpc>
                <a:spcPct val="100000"/>
              </a:lnSpc>
              <a:spcAft>
                <a:spcPts val="1200"/>
              </a:spcAft>
              <a:buFont typeface="Arial" panose="020B0604020202020204" pitchFamily="34" charset="0"/>
              <a:buChar char="•"/>
            </a:pPr>
            <a:r>
              <a:rPr lang="en-US" sz="2800"/>
              <a:t>Applicant Information, </a:t>
            </a:r>
          </a:p>
          <a:p>
            <a:pPr lvl="2">
              <a:lnSpc>
                <a:spcPct val="100000"/>
              </a:lnSpc>
              <a:spcAft>
                <a:spcPts val="1200"/>
              </a:spcAft>
              <a:buFont typeface="Arial" panose="020B0604020202020204" pitchFamily="34" charset="0"/>
              <a:buChar char="•"/>
            </a:pPr>
            <a:r>
              <a:rPr lang="en-US" sz="2800"/>
              <a:t>Applicant Narrative, </a:t>
            </a:r>
          </a:p>
          <a:p>
            <a:pPr lvl="2">
              <a:lnSpc>
                <a:spcPct val="100000"/>
              </a:lnSpc>
              <a:spcAft>
                <a:spcPts val="1200"/>
              </a:spcAft>
              <a:buFont typeface="Arial" panose="020B0604020202020204" pitchFamily="34" charset="0"/>
              <a:buChar char="•"/>
            </a:pPr>
            <a:r>
              <a:rPr lang="en-US" sz="2800"/>
              <a:t>Budget Information, and </a:t>
            </a:r>
          </a:p>
          <a:p>
            <a:pPr lvl="2">
              <a:lnSpc>
                <a:spcPct val="100000"/>
              </a:lnSpc>
              <a:spcAft>
                <a:spcPts val="1200"/>
              </a:spcAft>
              <a:buFont typeface="Arial" panose="020B0604020202020204" pitchFamily="34" charset="0"/>
              <a:buChar char="•"/>
            </a:pPr>
            <a:r>
              <a:rPr lang="en-US" sz="2800"/>
              <a:t>Letters of Commitment.</a:t>
            </a:r>
          </a:p>
          <a:p>
            <a:pPr marL="0" indent="0">
              <a:buNone/>
            </a:pPr>
            <a:endParaRPr lang="en-US"/>
          </a:p>
        </p:txBody>
      </p:sp>
      <p:sp>
        <p:nvSpPr>
          <p:cNvPr id="4" name="Slide Number Placeholder 3">
            <a:extLst>
              <a:ext uri="{FF2B5EF4-FFF2-40B4-BE49-F238E27FC236}">
                <a16:creationId xmlns:a16="http://schemas.microsoft.com/office/drawing/2014/main" id="{84FAD6A8-5E5D-08CE-3BA8-95CBC6DD615B}"/>
              </a:ext>
            </a:extLst>
          </p:cNvPr>
          <p:cNvSpPr>
            <a:spLocks noGrp="1"/>
          </p:cNvSpPr>
          <p:nvPr>
            <p:ph type="sldNum" sz="quarter" idx="12"/>
          </p:nvPr>
        </p:nvSpPr>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344394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276628"/>
            <a:ext cx="9479666" cy="1325563"/>
          </a:xfrm>
        </p:spPr>
        <p:txBody>
          <a:bodyPr>
            <a:normAutofit/>
          </a:bodyPr>
          <a:lstStyle/>
          <a:p>
            <a:r>
              <a:rPr lang="en-US" sz="3600" b="1"/>
              <a:t>Application Submission Requirements (2)</a:t>
            </a:r>
          </a:p>
        </p:txBody>
      </p:sp>
      <p:sp>
        <p:nvSpPr>
          <p:cNvPr id="3" name="Content Placeholder 2"/>
          <p:cNvSpPr>
            <a:spLocks noGrp="1"/>
          </p:cNvSpPr>
          <p:nvPr>
            <p:ph idx="1"/>
          </p:nvPr>
        </p:nvSpPr>
        <p:spPr>
          <a:xfrm>
            <a:off x="1491325" y="1727200"/>
            <a:ext cx="8506116" cy="4379132"/>
          </a:xfrm>
        </p:spPr>
        <p:txBody>
          <a:bodyPr/>
          <a:lstStyle/>
          <a:p>
            <a:pPr marL="0" indent="0">
              <a:lnSpc>
                <a:spcPct val="100000"/>
              </a:lnSpc>
              <a:spcBef>
                <a:spcPts val="0"/>
              </a:spcBef>
              <a:spcAft>
                <a:spcPts val="3000"/>
              </a:spcAft>
              <a:buNone/>
            </a:pPr>
            <a:r>
              <a:rPr lang="en-US" dirty="0"/>
              <a:t>Complete the application electronically through the </a:t>
            </a:r>
            <a:r>
              <a:rPr lang="en-US" b="1" dirty="0" err="1"/>
              <a:t>EWIG</a:t>
            </a:r>
            <a:r>
              <a:rPr lang="en-US" b="1" dirty="0"/>
              <a:t>: </a:t>
            </a:r>
            <a:r>
              <a:rPr lang="en-US" b="1" dirty="0" err="1"/>
              <a:t>ELAP</a:t>
            </a:r>
            <a:r>
              <a:rPr lang="en-US" b="1" dirty="0"/>
              <a:t> Online Application</a:t>
            </a:r>
            <a:r>
              <a:rPr lang="en-US" dirty="0"/>
              <a:t>, available on the </a:t>
            </a:r>
            <a:r>
              <a:rPr lang="en-US" dirty="0" err="1"/>
              <a:t>RFA</a:t>
            </a:r>
            <a:r>
              <a:rPr lang="en-US" dirty="0"/>
              <a:t> web page at: </a:t>
            </a:r>
            <a:r>
              <a:rPr lang="en-US" dirty="0">
                <a:hlinkClick r:id="rId3" tooltip="EWIG: ELAP RFA web page"/>
              </a:rPr>
              <a:t>https://www.cde.ca.gov/fg/fo/r28/ewigelap23rfa.asp</a:t>
            </a:r>
            <a:r>
              <a:rPr lang="en-US" dirty="0"/>
              <a:t> </a:t>
            </a:r>
            <a:endParaRPr lang="en-US" sz="2400" u="sng" dirty="0">
              <a:highlight>
                <a:srgbClr val="FFFF00"/>
              </a:highlight>
            </a:endParaRPr>
          </a:p>
          <a:p>
            <a:pPr marL="0" indent="0">
              <a:lnSpc>
                <a:spcPct val="100000"/>
              </a:lnSpc>
              <a:spcBef>
                <a:spcPts val="0"/>
              </a:spcBef>
              <a:spcAft>
                <a:spcPts val="3000"/>
              </a:spcAft>
              <a:buNone/>
            </a:pPr>
            <a:r>
              <a:rPr lang="en-US" sz="2800" dirty="0"/>
              <a:t>The </a:t>
            </a:r>
            <a:r>
              <a:rPr lang="en-US" sz="2800" b="1" dirty="0"/>
              <a:t>Online Application Instructions</a:t>
            </a:r>
            <a:r>
              <a:rPr lang="en-US" sz="2800" dirty="0"/>
              <a:t> are included in </a:t>
            </a:r>
            <a:r>
              <a:rPr lang="en-US" sz="2800" b="1" dirty="0"/>
              <a:t>Appendix B</a:t>
            </a:r>
            <a:r>
              <a:rPr lang="en-US" sz="2800" dirty="0"/>
              <a:t> of the </a:t>
            </a:r>
            <a:r>
              <a:rPr lang="en-US" sz="2800" dirty="0" err="1"/>
              <a:t>RFA</a:t>
            </a:r>
            <a:r>
              <a:rPr lang="en-US" sz="2800" dirty="0"/>
              <a:t>.</a:t>
            </a:r>
            <a:endParaRPr lang="en-US" sz="2800" b="1" dirty="0"/>
          </a:p>
        </p:txBody>
      </p:sp>
      <p:sp>
        <p:nvSpPr>
          <p:cNvPr id="5" name="Slide Number Placeholder 4"/>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42905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3600" b="1"/>
              <a:t>Housekeeping</a:t>
            </a:r>
          </a:p>
        </p:txBody>
      </p:sp>
      <p:sp>
        <p:nvSpPr>
          <p:cNvPr id="3" name="Content Placeholder 2"/>
          <p:cNvSpPr>
            <a:spLocks noGrp="1"/>
          </p:cNvSpPr>
          <p:nvPr>
            <p:ph idx="1"/>
          </p:nvPr>
        </p:nvSpPr>
        <p:spPr>
          <a:xfrm>
            <a:off x="1354239" y="1924050"/>
            <a:ext cx="9840483" cy="4203976"/>
          </a:xfrm>
        </p:spPr>
        <p:txBody>
          <a:bodyPr/>
          <a:lstStyle/>
          <a:p>
            <a:pPr>
              <a:lnSpc>
                <a:spcPct val="100000"/>
              </a:lnSpc>
              <a:spcBef>
                <a:spcPts val="0"/>
              </a:spcBef>
              <a:spcAft>
                <a:spcPts val="1800"/>
              </a:spcAft>
            </a:pPr>
            <a:r>
              <a:rPr lang="en-US" dirty="0"/>
              <a:t>Webinar participants have been placed on mute</a:t>
            </a:r>
          </a:p>
          <a:p>
            <a:pPr>
              <a:lnSpc>
                <a:spcPct val="100000"/>
              </a:lnSpc>
              <a:spcBef>
                <a:spcPts val="0"/>
              </a:spcBef>
              <a:spcAft>
                <a:spcPts val="1800"/>
              </a:spcAft>
            </a:pPr>
            <a:r>
              <a:rPr lang="en-US" dirty="0"/>
              <a:t>Question/Answer session toward the end of the webinar</a:t>
            </a:r>
          </a:p>
          <a:p>
            <a:pPr>
              <a:lnSpc>
                <a:spcPct val="100000"/>
              </a:lnSpc>
              <a:spcBef>
                <a:spcPts val="0"/>
              </a:spcBef>
              <a:spcAft>
                <a:spcPts val="1200"/>
              </a:spcAft>
            </a:pPr>
            <a:r>
              <a:rPr lang="en-US" dirty="0"/>
              <a:t>PowerPoint with notes will be available on the California Department of Education (CDE) Educator Workforce Investment Grant (EWIG): Effective Language Acquisition Programs (ELAP) RFA web page at </a:t>
            </a:r>
            <a:r>
              <a:rPr lang="en-US" dirty="0">
                <a:hlinkClick r:id="rId3" tooltip="EWIG: ELAP RFA web page"/>
              </a:rPr>
              <a:t>https://www.cde.ca.gov/fg/fo/r28/ewigelap23rfa.asp</a:t>
            </a:r>
            <a:r>
              <a:rPr lang="en-US" dirty="0"/>
              <a:t> </a:t>
            </a:r>
            <a:endParaRPr lang="en-US" dirty="0">
              <a:solidFill>
                <a:srgbClr val="FF0000"/>
              </a:solidFill>
              <a:highlight>
                <a:srgbClr val="FFFF00"/>
              </a:highlight>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3751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67FF-503B-AE74-003E-7BE9FC883A9B}"/>
              </a:ext>
            </a:extLst>
          </p:cNvPr>
          <p:cNvSpPr>
            <a:spLocks noGrp="1"/>
          </p:cNvSpPr>
          <p:nvPr>
            <p:ph type="title"/>
          </p:nvPr>
        </p:nvSpPr>
        <p:spPr/>
        <p:txBody>
          <a:bodyPr>
            <a:normAutofit/>
          </a:bodyPr>
          <a:lstStyle/>
          <a:p>
            <a:r>
              <a:rPr lang="en-US" sz="3600" b="1"/>
              <a:t>Submission Requirements (3)</a:t>
            </a:r>
          </a:p>
        </p:txBody>
      </p:sp>
      <p:sp>
        <p:nvSpPr>
          <p:cNvPr id="3" name="Content Placeholder 2">
            <a:extLst>
              <a:ext uri="{FF2B5EF4-FFF2-40B4-BE49-F238E27FC236}">
                <a16:creationId xmlns:a16="http://schemas.microsoft.com/office/drawing/2014/main" id="{068CB68D-A125-539F-CAF7-021E85E53400}"/>
              </a:ext>
            </a:extLst>
          </p:cNvPr>
          <p:cNvSpPr>
            <a:spLocks noGrp="1"/>
          </p:cNvSpPr>
          <p:nvPr>
            <p:ph idx="1"/>
          </p:nvPr>
        </p:nvSpPr>
        <p:spPr>
          <a:xfrm>
            <a:off x="1354239" y="1552576"/>
            <a:ext cx="9479666" cy="4803774"/>
          </a:xfrm>
        </p:spPr>
        <p:txBody>
          <a:bodyPr/>
          <a:lstStyle/>
          <a:p>
            <a:pPr>
              <a:lnSpc>
                <a:spcPct val="100000"/>
              </a:lnSpc>
              <a:spcBef>
                <a:spcPts val="600"/>
              </a:spcBef>
              <a:spcAft>
                <a:spcPts val="600"/>
              </a:spcAft>
            </a:pPr>
            <a:r>
              <a:rPr lang="en-US" sz="2400" dirty="0"/>
              <a:t>Respond to </a:t>
            </a:r>
            <a:r>
              <a:rPr lang="en-US" sz="2400" b="1" dirty="0"/>
              <a:t>all prompts </a:t>
            </a:r>
            <a:r>
              <a:rPr lang="en-US" sz="2400" dirty="0"/>
              <a:t>in each section of the narrative description. </a:t>
            </a:r>
          </a:p>
          <a:p>
            <a:pPr>
              <a:lnSpc>
                <a:spcPct val="100000"/>
              </a:lnSpc>
              <a:spcBef>
                <a:spcPts val="600"/>
              </a:spcBef>
              <a:spcAft>
                <a:spcPts val="600"/>
              </a:spcAft>
            </a:pPr>
            <a:r>
              <a:rPr lang="en-US" sz="2400" dirty="0"/>
              <a:t>Separately attach supporting evidence as one attachment (zip file), such as budget and letters of commitment.</a:t>
            </a:r>
          </a:p>
          <a:p>
            <a:pPr>
              <a:lnSpc>
                <a:spcPct val="100000"/>
              </a:lnSpc>
              <a:spcBef>
                <a:spcPts val="600"/>
              </a:spcBef>
              <a:spcAft>
                <a:spcPts val="600"/>
              </a:spcAft>
            </a:pPr>
            <a:r>
              <a:rPr lang="en-US" sz="2400" dirty="0"/>
              <a:t>Provide the appropriate digital signature.</a:t>
            </a:r>
          </a:p>
          <a:p>
            <a:pPr>
              <a:lnSpc>
                <a:spcPct val="100000"/>
              </a:lnSpc>
              <a:spcBef>
                <a:spcPts val="600"/>
              </a:spcBef>
              <a:spcAft>
                <a:spcPts val="600"/>
              </a:spcAft>
            </a:pPr>
            <a:r>
              <a:rPr lang="en-US" sz="2400" dirty="0"/>
              <a:t>Submit the application by </a:t>
            </a:r>
            <a:r>
              <a:rPr lang="en-US" sz="2400" b="1" dirty="0"/>
              <a:t>May 12, 2023, before 4 p.m.</a:t>
            </a:r>
          </a:p>
          <a:p>
            <a:pPr>
              <a:lnSpc>
                <a:spcPct val="100000"/>
              </a:lnSpc>
              <a:spcBef>
                <a:spcPts val="600"/>
              </a:spcBef>
              <a:spcAft>
                <a:spcPts val="600"/>
              </a:spcAft>
            </a:pPr>
            <a:r>
              <a:rPr lang="en-US" sz="2400" dirty="0"/>
              <a:t>Refer to the </a:t>
            </a:r>
            <a:r>
              <a:rPr lang="en-US" sz="2400" b="1" dirty="0"/>
              <a:t>evaluation rubric </a:t>
            </a:r>
            <a:r>
              <a:rPr lang="en-US" sz="2400" dirty="0"/>
              <a:t>(Appendix A of the </a:t>
            </a:r>
            <a:r>
              <a:rPr lang="en-US" sz="2400" dirty="0" err="1"/>
              <a:t>RFA</a:t>
            </a:r>
            <a:r>
              <a:rPr lang="en-US" sz="2400" dirty="0"/>
              <a:t>) for how responses will be evaluated by the reading panel.</a:t>
            </a:r>
          </a:p>
          <a:p>
            <a:endParaRPr lang="en-US" dirty="0"/>
          </a:p>
        </p:txBody>
      </p:sp>
      <p:sp>
        <p:nvSpPr>
          <p:cNvPr id="4" name="Slide Number Placeholder 3">
            <a:extLst>
              <a:ext uri="{FF2B5EF4-FFF2-40B4-BE49-F238E27FC236}">
                <a16:creationId xmlns:a16="http://schemas.microsoft.com/office/drawing/2014/main" id="{83779FFF-B88F-ECC2-F8FC-8DC5B3CE1859}"/>
              </a:ext>
            </a:extLst>
          </p:cNvPr>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638809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normAutofit/>
          </a:bodyPr>
          <a:lstStyle/>
          <a:p>
            <a:r>
              <a:rPr lang="en-US" sz="3600" b="1"/>
              <a:t>Saving Responses</a:t>
            </a:r>
          </a:p>
        </p:txBody>
      </p:sp>
      <p:sp>
        <p:nvSpPr>
          <p:cNvPr id="3" name="Content Placeholder 2"/>
          <p:cNvSpPr>
            <a:spLocks noGrp="1"/>
          </p:cNvSpPr>
          <p:nvPr>
            <p:ph idx="1"/>
          </p:nvPr>
        </p:nvSpPr>
        <p:spPr>
          <a:xfrm>
            <a:off x="1632661" y="1431235"/>
            <a:ext cx="9638313" cy="4969565"/>
          </a:xfrm>
        </p:spPr>
        <p:txBody>
          <a:bodyPr/>
          <a:lstStyle/>
          <a:p>
            <a:pPr>
              <a:lnSpc>
                <a:spcPct val="100000"/>
              </a:lnSpc>
              <a:spcBef>
                <a:spcPts val="0"/>
              </a:spcBef>
              <a:spcAft>
                <a:spcPts val="1200"/>
              </a:spcAft>
            </a:pPr>
            <a:r>
              <a:rPr lang="en-US"/>
              <a:t>Select the </a:t>
            </a:r>
            <a:r>
              <a:rPr lang="en-US" b="1"/>
              <a:t>Save Responses</a:t>
            </a:r>
            <a:r>
              <a:rPr lang="en-US"/>
              <a:t> button on the first page of the online application if you do not intend to complete the application in one session.</a:t>
            </a:r>
          </a:p>
          <a:p>
            <a:pPr>
              <a:lnSpc>
                <a:spcPct val="100000"/>
              </a:lnSpc>
              <a:spcBef>
                <a:spcPts val="0"/>
              </a:spcBef>
              <a:spcAft>
                <a:spcPts val="1200"/>
              </a:spcAft>
            </a:pPr>
            <a:r>
              <a:rPr lang="en-US"/>
              <a:t>Ensure the email address you provide is accurate.</a:t>
            </a:r>
          </a:p>
          <a:p>
            <a:pPr>
              <a:lnSpc>
                <a:spcPct val="100000"/>
              </a:lnSpc>
              <a:spcBef>
                <a:spcPts val="0"/>
              </a:spcBef>
              <a:spcAft>
                <a:spcPts val="1200"/>
              </a:spcAft>
            </a:pPr>
            <a:r>
              <a:rPr lang="en-US"/>
              <a:t>Copy the </a:t>
            </a:r>
            <a:r>
              <a:rPr lang="en-US" b="1"/>
              <a:t>unique </a:t>
            </a:r>
            <a:r>
              <a:rPr lang="en-US"/>
              <a:t>URL (web address) for entrance back into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21</a:t>
            </a:fld>
            <a:endParaRPr lang="en-US"/>
          </a:p>
        </p:txBody>
      </p:sp>
    </p:spTree>
    <p:extLst>
      <p:ext uri="{BB962C8B-B14F-4D97-AF65-F5344CB8AC3E}">
        <p14:creationId xmlns:p14="http://schemas.microsoft.com/office/powerpoint/2010/main" val="388729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EF8E9-79F7-1B4F-657C-D6C5A635DE17}"/>
              </a:ext>
            </a:extLst>
          </p:cNvPr>
          <p:cNvSpPr>
            <a:spLocks noGrp="1"/>
          </p:cNvSpPr>
          <p:nvPr>
            <p:ph type="title"/>
          </p:nvPr>
        </p:nvSpPr>
        <p:spPr>
          <a:xfrm>
            <a:off x="1354239" y="365125"/>
            <a:ext cx="9479666" cy="833755"/>
          </a:xfrm>
        </p:spPr>
        <p:txBody>
          <a:bodyPr>
            <a:normAutofit/>
          </a:bodyPr>
          <a:lstStyle/>
          <a:p>
            <a:r>
              <a:rPr lang="en-US" sz="3600" b="1"/>
              <a:t>Important to Know (1)</a:t>
            </a:r>
            <a:endParaRPr lang="en-US" sz="3600"/>
          </a:p>
        </p:txBody>
      </p:sp>
      <p:sp>
        <p:nvSpPr>
          <p:cNvPr id="3" name="Content Placeholder 2">
            <a:extLst>
              <a:ext uri="{FF2B5EF4-FFF2-40B4-BE49-F238E27FC236}">
                <a16:creationId xmlns:a16="http://schemas.microsoft.com/office/drawing/2014/main" id="{D1DBB925-0A5F-2891-1C4F-592C0BD7D564}"/>
              </a:ext>
            </a:extLst>
          </p:cNvPr>
          <p:cNvSpPr>
            <a:spLocks noGrp="1"/>
          </p:cNvSpPr>
          <p:nvPr>
            <p:ph idx="1"/>
          </p:nvPr>
        </p:nvSpPr>
        <p:spPr>
          <a:xfrm>
            <a:off x="1260227" y="1198880"/>
            <a:ext cx="10301853" cy="4780107"/>
          </a:xfrm>
        </p:spPr>
        <p:txBody>
          <a:bodyPr/>
          <a:lstStyle/>
          <a:p>
            <a:pPr>
              <a:lnSpc>
                <a:spcPct val="100000"/>
              </a:lnSpc>
              <a:spcAft>
                <a:spcPts val="1200"/>
              </a:spcAft>
            </a:pPr>
            <a:r>
              <a:rPr lang="en-US" sz="2400" dirty="0"/>
              <a:t>Lead applicants must </a:t>
            </a:r>
            <a:r>
              <a:rPr lang="en-US" sz="2400" b="1" dirty="0"/>
              <a:t>plan for the submission process </a:t>
            </a:r>
            <a:r>
              <a:rPr lang="en-US" sz="2400" dirty="0"/>
              <a:t>and ensure their technology is serviceable in order to make the established submission deadline.</a:t>
            </a:r>
          </a:p>
          <a:p>
            <a:pPr>
              <a:lnSpc>
                <a:spcPct val="100000"/>
              </a:lnSpc>
              <a:spcAft>
                <a:spcPts val="1200"/>
              </a:spcAft>
            </a:pPr>
            <a:r>
              <a:rPr lang="en-US" sz="2400" dirty="0"/>
              <a:t>The CDE encourages applicants to begin the electronic submission process </a:t>
            </a:r>
            <a:r>
              <a:rPr lang="en-US" sz="2400" b="1" dirty="0"/>
              <a:t>well in advance of the deadline</a:t>
            </a:r>
            <a:r>
              <a:rPr lang="en-US" sz="2400" dirty="0"/>
              <a:t> to avoid any technical issues.</a:t>
            </a:r>
          </a:p>
          <a:p>
            <a:pPr>
              <a:lnSpc>
                <a:spcPct val="100000"/>
              </a:lnSpc>
              <a:spcAft>
                <a:spcPts val="1200"/>
              </a:spcAft>
            </a:pPr>
            <a:r>
              <a:rPr lang="en-US" sz="2400" dirty="0"/>
              <a:t>Consider drafting the application in a Word document and cutting/pasting responses into the online application. </a:t>
            </a:r>
          </a:p>
          <a:p>
            <a:pPr marL="0" indent="0">
              <a:lnSpc>
                <a:spcPct val="100000"/>
              </a:lnSpc>
              <a:spcAft>
                <a:spcPts val="1200"/>
              </a:spcAft>
              <a:buNone/>
            </a:pPr>
            <a:r>
              <a:rPr lang="en-US" sz="2400" b="1" dirty="0"/>
              <a:t>Note: </a:t>
            </a:r>
            <a:r>
              <a:rPr lang="en-US" sz="2400" dirty="0"/>
              <a:t>The online application will not accept tables or charts as formatted</a:t>
            </a:r>
            <a:r>
              <a:rPr lang="en-US" dirty="0"/>
              <a:t>. </a:t>
            </a:r>
          </a:p>
        </p:txBody>
      </p:sp>
      <p:sp>
        <p:nvSpPr>
          <p:cNvPr id="4" name="Slide Number Placeholder 3">
            <a:extLst>
              <a:ext uri="{FF2B5EF4-FFF2-40B4-BE49-F238E27FC236}">
                <a16:creationId xmlns:a16="http://schemas.microsoft.com/office/drawing/2014/main" id="{92F04A2C-711E-70F0-56E4-665D3D678CE5}"/>
              </a:ext>
            </a:extLst>
          </p:cNvPr>
          <p:cNvSpPr>
            <a:spLocks noGrp="1"/>
          </p:cNvSpPr>
          <p:nvPr>
            <p:ph type="sldNum" sz="quarter" idx="12"/>
          </p:nvPr>
        </p:nvSpPr>
        <p:spPr/>
        <p:txBody>
          <a:bodyPr/>
          <a:lstStyle/>
          <a:p>
            <a:fld id="{469BC29B-CD14-4172-9B93-F334EF7BA94E}" type="slidenum">
              <a:rPr lang="en-US" smtClean="0"/>
              <a:t>22</a:t>
            </a:fld>
            <a:endParaRPr lang="en-US"/>
          </a:p>
        </p:txBody>
      </p:sp>
    </p:spTree>
    <p:extLst>
      <p:ext uri="{BB962C8B-B14F-4D97-AF65-F5344CB8AC3E}">
        <p14:creationId xmlns:p14="http://schemas.microsoft.com/office/powerpoint/2010/main" val="2427120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FED62-FF37-7653-E97E-FC8B4AEBF07F}"/>
              </a:ext>
            </a:extLst>
          </p:cNvPr>
          <p:cNvSpPr>
            <a:spLocks noGrp="1"/>
          </p:cNvSpPr>
          <p:nvPr>
            <p:ph type="title"/>
          </p:nvPr>
        </p:nvSpPr>
        <p:spPr>
          <a:xfrm>
            <a:off x="1354239" y="365125"/>
            <a:ext cx="9479666" cy="772795"/>
          </a:xfrm>
        </p:spPr>
        <p:txBody>
          <a:bodyPr>
            <a:normAutofit/>
          </a:bodyPr>
          <a:lstStyle/>
          <a:p>
            <a:r>
              <a:rPr lang="en-US" sz="3600" b="1"/>
              <a:t>Important to Know (2)</a:t>
            </a:r>
          </a:p>
        </p:txBody>
      </p:sp>
      <p:sp>
        <p:nvSpPr>
          <p:cNvPr id="3" name="Content Placeholder 2">
            <a:extLst>
              <a:ext uri="{FF2B5EF4-FFF2-40B4-BE49-F238E27FC236}">
                <a16:creationId xmlns:a16="http://schemas.microsoft.com/office/drawing/2014/main" id="{F97C53E1-0343-5959-BDAD-3BE6C65CD11E}"/>
              </a:ext>
            </a:extLst>
          </p:cNvPr>
          <p:cNvSpPr>
            <a:spLocks noGrp="1"/>
          </p:cNvSpPr>
          <p:nvPr>
            <p:ph idx="1"/>
          </p:nvPr>
        </p:nvSpPr>
        <p:spPr>
          <a:xfrm>
            <a:off x="1096219" y="1137920"/>
            <a:ext cx="9999561" cy="5218430"/>
          </a:xfrm>
        </p:spPr>
        <p:txBody>
          <a:bodyPr/>
          <a:lstStyle/>
          <a:p>
            <a:pPr>
              <a:lnSpc>
                <a:spcPct val="100000"/>
              </a:lnSpc>
              <a:spcBef>
                <a:spcPts val="1200"/>
              </a:spcBef>
              <a:spcAft>
                <a:spcPts val="1200"/>
              </a:spcAft>
            </a:pPr>
            <a:r>
              <a:rPr lang="en-US" sz="2400" dirty="0"/>
              <a:t>Leading up to the application deadline, lead applicants should verify they have received </a:t>
            </a:r>
            <a:r>
              <a:rPr lang="en-US" sz="2400" b="1" dirty="0"/>
              <a:t>confirmation </a:t>
            </a:r>
            <a:r>
              <a:rPr lang="en-US" sz="2400" dirty="0"/>
              <a:t>of receipt of their application and </a:t>
            </a:r>
            <a:r>
              <a:rPr lang="en-US" sz="2400" b="1" dirty="0"/>
              <a:t>frequently check for communications</a:t>
            </a:r>
            <a:r>
              <a:rPr lang="en-US" sz="2400" dirty="0"/>
              <a:t> on application status. </a:t>
            </a:r>
          </a:p>
          <a:p>
            <a:pPr>
              <a:lnSpc>
                <a:spcPct val="100000"/>
              </a:lnSpc>
              <a:spcBef>
                <a:spcPts val="1200"/>
              </a:spcBef>
              <a:spcAft>
                <a:spcPts val="1200"/>
              </a:spcAft>
            </a:pPr>
            <a:r>
              <a:rPr lang="en-US" sz="2400" spc="-10" dirty="0">
                <a:effectLst/>
                <a:latin typeface="Arial" panose="020B0604020202020204" pitchFamily="34" charset="0"/>
                <a:ea typeface="Times New Roman" panose="02020603050405020304" pitchFamily="18" charset="0"/>
              </a:rPr>
              <a:t>Each applicant will receive an email confirmation of the information submitted. If changes need to be made, lead applicants </a:t>
            </a:r>
            <a:r>
              <a:rPr lang="en-US" sz="2400" b="1" spc="-10" dirty="0">
                <a:effectLst/>
                <a:latin typeface="Arial" panose="020B0604020202020204" pitchFamily="34" charset="0"/>
                <a:ea typeface="Times New Roman" panose="02020603050405020304" pitchFamily="18" charset="0"/>
              </a:rPr>
              <a:t>must resubmit the entire application </a:t>
            </a:r>
            <a:r>
              <a:rPr lang="en-US" sz="2400" spc="-10" dirty="0">
                <a:effectLst/>
                <a:latin typeface="Arial" panose="020B0604020202020204" pitchFamily="34" charset="0"/>
                <a:ea typeface="Times New Roman" panose="02020603050405020304" pitchFamily="18" charset="0"/>
              </a:rPr>
              <a:t>prior to the submission deadline.</a:t>
            </a:r>
          </a:p>
          <a:p>
            <a:pPr>
              <a:lnSpc>
                <a:spcPct val="100000"/>
              </a:lnSpc>
              <a:spcBef>
                <a:spcPts val="1200"/>
              </a:spcBef>
              <a:spcAft>
                <a:spcPts val="1200"/>
              </a:spcAft>
            </a:pPr>
            <a:r>
              <a:rPr lang="en-US" sz="2400" dirty="0"/>
              <a:t>Applicants are responsible for monitoring communications involving their application.</a:t>
            </a:r>
          </a:p>
          <a:p>
            <a:pPr>
              <a:lnSpc>
                <a:spcPct val="100000"/>
              </a:lnSpc>
              <a:spcBef>
                <a:spcPts val="0"/>
              </a:spcBef>
              <a:spcAft>
                <a:spcPts val="1200"/>
              </a:spcAft>
            </a:pPr>
            <a:endParaRPr lang="en-US" dirty="0"/>
          </a:p>
        </p:txBody>
      </p:sp>
      <p:sp>
        <p:nvSpPr>
          <p:cNvPr id="4" name="Slide Number Placeholder 3">
            <a:extLst>
              <a:ext uri="{FF2B5EF4-FFF2-40B4-BE49-F238E27FC236}">
                <a16:creationId xmlns:a16="http://schemas.microsoft.com/office/drawing/2014/main" id="{DE33F821-C92D-184C-2064-E5D02538D36F}"/>
              </a:ext>
            </a:extLst>
          </p:cNvPr>
          <p:cNvSpPr>
            <a:spLocks noGrp="1"/>
          </p:cNvSpPr>
          <p:nvPr>
            <p:ph type="sldNum" sz="quarter" idx="12"/>
          </p:nvPr>
        </p:nvSpPr>
        <p:spPr/>
        <p:txBody>
          <a:bodyPr/>
          <a:lstStyle/>
          <a:p>
            <a:fld id="{469BC29B-CD14-4172-9B93-F334EF7BA94E}" type="slidenum">
              <a:rPr lang="en-US" smtClean="0"/>
              <a:t>23</a:t>
            </a:fld>
            <a:endParaRPr lang="en-US"/>
          </a:p>
        </p:txBody>
      </p:sp>
    </p:spTree>
    <p:extLst>
      <p:ext uri="{BB962C8B-B14F-4D97-AF65-F5344CB8AC3E}">
        <p14:creationId xmlns:p14="http://schemas.microsoft.com/office/powerpoint/2010/main" val="1802769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5EBC6-7DC6-4D1A-4E34-B3C27456C642}"/>
              </a:ext>
            </a:extLst>
          </p:cNvPr>
          <p:cNvSpPr>
            <a:spLocks noGrp="1"/>
          </p:cNvSpPr>
          <p:nvPr>
            <p:ph type="title"/>
          </p:nvPr>
        </p:nvSpPr>
        <p:spPr>
          <a:xfrm>
            <a:off x="1354239" y="365126"/>
            <a:ext cx="9479666" cy="644278"/>
          </a:xfrm>
        </p:spPr>
        <p:txBody>
          <a:bodyPr>
            <a:normAutofit/>
          </a:bodyPr>
          <a:lstStyle/>
          <a:p>
            <a:r>
              <a:rPr lang="en-US" sz="3600" b="1"/>
              <a:t>Important to Know (3)</a:t>
            </a:r>
          </a:p>
        </p:txBody>
      </p:sp>
      <p:sp>
        <p:nvSpPr>
          <p:cNvPr id="3" name="Content Placeholder 2">
            <a:extLst>
              <a:ext uri="{FF2B5EF4-FFF2-40B4-BE49-F238E27FC236}">
                <a16:creationId xmlns:a16="http://schemas.microsoft.com/office/drawing/2014/main" id="{2A5A0BC8-BF26-E1B1-C643-EFF695677E64}"/>
              </a:ext>
            </a:extLst>
          </p:cNvPr>
          <p:cNvSpPr>
            <a:spLocks noGrp="1"/>
          </p:cNvSpPr>
          <p:nvPr>
            <p:ph idx="1"/>
          </p:nvPr>
        </p:nvSpPr>
        <p:spPr>
          <a:xfrm>
            <a:off x="676893" y="1377538"/>
            <a:ext cx="10830295" cy="4868882"/>
          </a:xfrm>
        </p:spPr>
        <p:txBody>
          <a:bodyPr/>
          <a:lstStyle/>
          <a:p>
            <a:pPr marL="1143000" marR="0" lvl="2" indent="-228600">
              <a:lnSpc>
                <a:spcPct val="100000"/>
              </a:lnSpc>
              <a:spcBef>
                <a:spcPts val="0"/>
              </a:spcBef>
              <a:spcAft>
                <a:spcPts val="1200"/>
              </a:spcAft>
              <a:buSzPts val="1200"/>
              <a:buFont typeface="Times New Roman" panose="02020603050405020304" pitchFamily="18" charset="0"/>
              <a:buChar char="●"/>
              <a:tabLst>
                <a:tab pos="0" algn="l"/>
                <a:tab pos="1091565" algn="l"/>
                <a:tab pos="1092200" algn="l"/>
              </a:tabLst>
            </a:pPr>
            <a:r>
              <a:rPr lang="en-US" sz="2800" spc="-10" dirty="0">
                <a:effectLst/>
                <a:latin typeface="Arial" panose="020B0604020202020204" pitchFamily="34" charset="0"/>
                <a:ea typeface="Times New Roman" panose="02020603050405020304" pitchFamily="18" charset="0"/>
              </a:rPr>
              <a:t>The last application submitted by an applicant within the application window will be the only one considered for</a:t>
            </a:r>
            <a:r>
              <a:rPr lang="en-US" sz="2800" spc="-55" dirty="0">
                <a:effectLst/>
                <a:latin typeface="Arial" panose="020B0604020202020204" pitchFamily="34" charset="0"/>
                <a:ea typeface="Times New Roman" panose="02020603050405020304" pitchFamily="18" charset="0"/>
              </a:rPr>
              <a:t> </a:t>
            </a:r>
            <a:r>
              <a:rPr lang="en-US" sz="2800" spc="-10" dirty="0">
                <a:effectLst/>
                <a:latin typeface="Arial" panose="020B0604020202020204" pitchFamily="34" charset="0"/>
                <a:ea typeface="Times New Roman" panose="02020603050405020304" pitchFamily="18" charset="0"/>
              </a:rPr>
              <a:t>review.</a:t>
            </a:r>
          </a:p>
          <a:p>
            <a:pPr marL="1143000" marR="358775" lvl="2" indent="-228600">
              <a:lnSpc>
                <a:spcPct val="100000"/>
              </a:lnSpc>
              <a:spcBef>
                <a:spcPts val="0"/>
              </a:spcBef>
              <a:spcAft>
                <a:spcPts val="1200"/>
              </a:spcAft>
              <a:buSzPts val="1200"/>
              <a:buFont typeface="Times New Roman" panose="02020603050405020304" pitchFamily="18" charset="0"/>
              <a:buChar char="●"/>
              <a:tabLst>
                <a:tab pos="0" algn="l"/>
                <a:tab pos="1091565" algn="l"/>
                <a:tab pos="1092200" algn="l"/>
              </a:tabLst>
            </a:pPr>
            <a:r>
              <a:rPr lang="en-US" sz="2800" spc="-10" dirty="0">
                <a:effectLst/>
                <a:latin typeface="Arial" panose="020B0604020202020204" pitchFamily="34" charset="0"/>
                <a:ea typeface="Times New Roman" panose="02020603050405020304" pitchFamily="18" charset="0"/>
              </a:rPr>
              <a:t>The CDE and the CCEE are not able to modify the application information once it is</a:t>
            </a:r>
            <a:r>
              <a:rPr lang="en-US" sz="2800" spc="-5" dirty="0">
                <a:effectLst/>
                <a:latin typeface="Arial" panose="020B0604020202020204" pitchFamily="34" charset="0"/>
                <a:ea typeface="Times New Roman" panose="02020603050405020304" pitchFamily="18" charset="0"/>
              </a:rPr>
              <a:t> </a:t>
            </a:r>
            <a:r>
              <a:rPr lang="en-US" sz="2800" spc="-10" dirty="0">
                <a:effectLst/>
                <a:latin typeface="Arial" panose="020B0604020202020204" pitchFamily="34" charset="0"/>
                <a:ea typeface="Times New Roman" panose="02020603050405020304" pitchFamily="18" charset="0"/>
              </a:rPr>
              <a:t>submitted.</a:t>
            </a:r>
          </a:p>
          <a:p>
            <a:pPr marR="358775" lvl="2">
              <a:lnSpc>
                <a:spcPct val="100000"/>
              </a:lnSpc>
              <a:spcBef>
                <a:spcPts val="0"/>
              </a:spcBef>
              <a:spcAft>
                <a:spcPts val="1200"/>
              </a:spcAft>
              <a:buSzPts val="1200"/>
              <a:buFont typeface="Times New Roman" panose="02020603050405020304" pitchFamily="18" charset="0"/>
              <a:buChar char="●"/>
              <a:tabLst>
                <a:tab pos="0" algn="l"/>
                <a:tab pos="1091565" algn="l"/>
                <a:tab pos="1092200" algn="l"/>
              </a:tabLst>
            </a:pPr>
            <a:r>
              <a:rPr lang="en-US" sz="2800" spc="-10" dirty="0">
                <a:effectLst/>
                <a:latin typeface="Arial" panose="020B0604020202020204" pitchFamily="34" charset="0"/>
                <a:ea typeface="Times New Roman" panose="02020603050405020304" pitchFamily="18" charset="0"/>
              </a:rPr>
              <a:t>Incomplete or late applications will not be</a:t>
            </a:r>
            <a:r>
              <a:rPr lang="en-US" sz="2800" spc="-25" dirty="0">
                <a:effectLst/>
                <a:latin typeface="Arial" panose="020B0604020202020204" pitchFamily="34" charset="0"/>
                <a:ea typeface="Times New Roman" panose="02020603050405020304" pitchFamily="18" charset="0"/>
              </a:rPr>
              <a:t> </a:t>
            </a:r>
            <a:r>
              <a:rPr lang="en-US" sz="2800" spc="-10" dirty="0">
                <a:effectLst/>
                <a:latin typeface="Arial" panose="020B0604020202020204" pitchFamily="34" charset="0"/>
                <a:ea typeface="Times New Roman" panose="02020603050405020304" pitchFamily="18" charset="0"/>
              </a:rPr>
              <a:t>considered. </a:t>
            </a:r>
          </a:p>
          <a:p>
            <a:pPr marL="1143000" marR="358775" lvl="2" indent="-228600">
              <a:lnSpc>
                <a:spcPct val="100000"/>
              </a:lnSpc>
              <a:spcBef>
                <a:spcPts val="0"/>
              </a:spcBef>
              <a:spcAft>
                <a:spcPts val="1200"/>
              </a:spcAft>
              <a:buSzPts val="1200"/>
              <a:buFont typeface="Times New Roman" panose="02020603050405020304" pitchFamily="18" charset="0"/>
              <a:buChar char="●"/>
              <a:tabLst>
                <a:tab pos="0" algn="l"/>
                <a:tab pos="1091565" algn="l"/>
                <a:tab pos="1092200" algn="l"/>
              </a:tabLst>
            </a:pPr>
            <a:endParaRPr lang="en-US" sz="2800" spc="-10" dirty="0">
              <a:effectLst/>
              <a:latin typeface="Arial" panose="020B0604020202020204" pitchFamily="34" charset="0"/>
              <a:ea typeface="Times New Roman" panose="02020603050405020304" pitchFamily="18" charset="0"/>
            </a:endParaRPr>
          </a:p>
          <a:p>
            <a:pPr>
              <a:lnSpc>
                <a:spcPct val="100000"/>
              </a:lnSpc>
              <a:spcAft>
                <a:spcPts val="1200"/>
              </a:spcAft>
            </a:pPr>
            <a:endParaRPr lang="en-US" dirty="0"/>
          </a:p>
        </p:txBody>
      </p:sp>
      <p:sp>
        <p:nvSpPr>
          <p:cNvPr id="4" name="Slide Number Placeholder 3">
            <a:extLst>
              <a:ext uri="{FF2B5EF4-FFF2-40B4-BE49-F238E27FC236}">
                <a16:creationId xmlns:a16="http://schemas.microsoft.com/office/drawing/2014/main" id="{BAF9CD47-B0F6-A807-8DC6-59543B871FA2}"/>
              </a:ext>
            </a:extLst>
          </p:cNvPr>
          <p:cNvSpPr>
            <a:spLocks noGrp="1"/>
          </p:cNvSpPr>
          <p:nvPr>
            <p:ph type="sldNum" sz="quarter" idx="12"/>
          </p:nvPr>
        </p:nvSpPr>
        <p:spPr/>
        <p:txBody>
          <a:bodyPr/>
          <a:lstStyle/>
          <a:p>
            <a:fld id="{469BC29B-CD14-4172-9B93-F334EF7BA94E}" type="slidenum">
              <a:rPr lang="en-US" smtClean="0"/>
              <a:t>24</a:t>
            </a:fld>
            <a:endParaRPr lang="en-US"/>
          </a:p>
        </p:txBody>
      </p:sp>
    </p:spTree>
    <p:extLst>
      <p:ext uri="{BB962C8B-B14F-4D97-AF65-F5344CB8AC3E}">
        <p14:creationId xmlns:p14="http://schemas.microsoft.com/office/powerpoint/2010/main" val="863175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36525"/>
            <a:ext cx="9479666" cy="1091773"/>
          </a:xfrm>
        </p:spPr>
        <p:txBody>
          <a:bodyPr>
            <a:normAutofit/>
          </a:bodyPr>
          <a:lstStyle/>
          <a:p>
            <a:r>
              <a:rPr lang="en-US" sz="3600" b="1"/>
              <a:t>Completing the Application Narrative</a:t>
            </a:r>
          </a:p>
        </p:txBody>
      </p:sp>
      <p:sp>
        <p:nvSpPr>
          <p:cNvPr id="3" name="Content Placeholder 2"/>
          <p:cNvSpPr>
            <a:spLocks noGrp="1"/>
          </p:cNvSpPr>
          <p:nvPr>
            <p:ph idx="1"/>
          </p:nvPr>
        </p:nvSpPr>
        <p:spPr>
          <a:xfrm>
            <a:off x="1354239" y="1050169"/>
            <a:ext cx="10176702" cy="5005222"/>
          </a:xfrm>
        </p:spPr>
        <p:txBody>
          <a:bodyPr/>
          <a:lstStyle/>
          <a:p>
            <a:pPr marL="0" indent="0">
              <a:lnSpc>
                <a:spcPct val="100000"/>
              </a:lnSpc>
              <a:spcAft>
                <a:spcPts val="600"/>
              </a:spcAft>
              <a:buNone/>
            </a:pPr>
            <a:r>
              <a:rPr lang="en-US" sz="2400" dirty="0"/>
              <a:t>Seven sections require a written response within the specified </a:t>
            </a:r>
            <a:br>
              <a:rPr lang="en-US" sz="2400" dirty="0"/>
            </a:br>
            <a:r>
              <a:rPr lang="en-US" sz="2400" dirty="0"/>
              <a:t>character limits (see Appendix B of the RFA): </a:t>
            </a:r>
          </a:p>
          <a:p>
            <a:pPr lvl="1">
              <a:lnSpc>
                <a:spcPct val="100000"/>
              </a:lnSpc>
              <a:spcAft>
                <a:spcPts val="600"/>
              </a:spcAft>
              <a:buFont typeface="Arial" panose="020B0604020202020204" pitchFamily="34" charset="0"/>
              <a:buChar char="•"/>
            </a:pPr>
            <a:r>
              <a:rPr lang="en-US" dirty="0"/>
              <a:t>Implementation Vision and Mission</a:t>
            </a:r>
          </a:p>
          <a:p>
            <a:pPr lvl="1">
              <a:lnSpc>
                <a:spcPct val="100000"/>
              </a:lnSpc>
              <a:spcAft>
                <a:spcPts val="600"/>
              </a:spcAft>
              <a:buFont typeface="Arial" panose="020B0604020202020204" pitchFamily="34" charset="0"/>
              <a:buChar char="•"/>
            </a:pPr>
            <a:r>
              <a:rPr lang="en-US" dirty="0"/>
              <a:t>QPLS Provider</a:t>
            </a:r>
          </a:p>
          <a:p>
            <a:pPr lvl="1">
              <a:lnSpc>
                <a:spcPct val="100000"/>
              </a:lnSpc>
              <a:spcAft>
                <a:spcPts val="600"/>
              </a:spcAft>
              <a:buFont typeface="Arial" panose="020B0604020202020204" pitchFamily="34" charset="0"/>
              <a:buChar char="•"/>
            </a:pPr>
            <a:r>
              <a:rPr lang="en-US" dirty="0"/>
              <a:t>Effective Language Acquisition Program Capacity Builder </a:t>
            </a:r>
          </a:p>
          <a:p>
            <a:pPr lvl="1">
              <a:lnSpc>
                <a:spcPct val="100000"/>
              </a:lnSpc>
              <a:spcAft>
                <a:spcPts val="600"/>
              </a:spcAft>
              <a:buFont typeface="Arial" panose="020B0604020202020204" pitchFamily="34" charset="0"/>
              <a:buChar char="•"/>
            </a:pPr>
            <a:r>
              <a:rPr lang="en-US" dirty="0"/>
              <a:t>Effective Language Acquisition Programs Resource Connector</a:t>
            </a:r>
          </a:p>
          <a:p>
            <a:pPr lvl="1">
              <a:lnSpc>
                <a:spcPct val="100000"/>
              </a:lnSpc>
              <a:spcAft>
                <a:spcPts val="600"/>
              </a:spcAft>
              <a:buFont typeface="Arial" panose="020B0604020202020204" pitchFamily="34" charset="0"/>
              <a:buChar char="•"/>
            </a:pPr>
            <a:r>
              <a:rPr lang="en-US" dirty="0"/>
              <a:t>Effective Language Acquisition Programs Facilitator</a:t>
            </a:r>
          </a:p>
          <a:p>
            <a:pPr lvl="1">
              <a:lnSpc>
                <a:spcPct val="100000"/>
              </a:lnSpc>
              <a:spcAft>
                <a:spcPts val="600"/>
              </a:spcAft>
              <a:buFont typeface="Arial" panose="020B0604020202020204" pitchFamily="34" charset="0"/>
              <a:buChar char="•"/>
            </a:pPr>
            <a:r>
              <a:rPr lang="en-US" dirty="0"/>
              <a:t>Effective Language Acquisition Programs Participant Coordination</a:t>
            </a:r>
          </a:p>
          <a:p>
            <a:pPr lvl="1">
              <a:spcAft>
                <a:spcPts val="1200"/>
              </a:spcAft>
              <a:buFont typeface="Arial" panose="020B0604020202020204" pitchFamily="34" charset="0"/>
              <a:buChar char="•"/>
            </a:pPr>
            <a:r>
              <a:rPr lang="en-US" dirty="0"/>
              <a:t>Effective Language Acquisition Programs Metrics and Evaluations</a:t>
            </a:r>
          </a:p>
          <a:p>
            <a:pPr marL="0" indent="0">
              <a:spcAft>
                <a:spcPts val="1200"/>
              </a:spcAft>
              <a:buNone/>
            </a:pPr>
            <a:r>
              <a:rPr lang="en-US" sz="2400" b="1" dirty="0"/>
              <a:t>Responses must be conceptually clear and technically feasible.</a:t>
            </a:r>
          </a:p>
        </p:txBody>
      </p:sp>
      <p:sp>
        <p:nvSpPr>
          <p:cNvPr id="5" name="Slide Number Placeholder 4"/>
          <p:cNvSpPr>
            <a:spLocks noGrp="1"/>
          </p:cNvSpPr>
          <p:nvPr>
            <p:ph type="sldNum" sz="quarter" idx="12"/>
          </p:nvPr>
        </p:nvSpPr>
        <p:spPr/>
        <p:txBody>
          <a:bodyPr/>
          <a:lstStyle/>
          <a:p>
            <a:fld id="{469BC29B-CD14-4172-9B93-F334EF7BA94E}" type="slidenum">
              <a:rPr lang="en-US" smtClean="0"/>
              <a:t>25</a:t>
            </a:fld>
            <a:endParaRPr lang="en-US"/>
          </a:p>
        </p:txBody>
      </p:sp>
    </p:spTree>
    <p:extLst>
      <p:ext uri="{BB962C8B-B14F-4D97-AF65-F5344CB8AC3E}">
        <p14:creationId xmlns:p14="http://schemas.microsoft.com/office/powerpoint/2010/main" val="977185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t>Completing the Application Budget (1)</a:t>
            </a:r>
          </a:p>
        </p:txBody>
      </p:sp>
      <p:sp>
        <p:nvSpPr>
          <p:cNvPr id="3" name="Content Placeholder 2"/>
          <p:cNvSpPr>
            <a:spLocks noGrp="1"/>
          </p:cNvSpPr>
          <p:nvPr>
            <p:ph idx="1"/>
          </p:nvPr>
        </p:nvSpPr>
        <p:spPr>
          <a:xfrm>
            <a:off x="1354239" y="1552259"/>
            <a:ext cx="9999561" cy="4940615"/>
          </a:xfrm>
        </p:spPr>
        <p:txBody>
          <a:bodyPr vert="horz" lIns="91440" tIns="45720" rIns="91440" bIns="45720" rtlCol="0" anchor="t">
            <a:noAutofit/>
          </a:bodyPr>
          <a:lstStyle/>
          <a:p>
            <a:pPr>
              <a:spcAft>
                <a:spcPts val="1200"/>
              </a:spcAft>
            </a:pPr>
            <a:r>
              <a:rPr lang="en-US" dirty="0"/>
              <a:t>Covers the entire grant period (August 1, 2023, through June 30, 2025)</a:t>
            </a:r>
          </a:p>
          <a:p>
            <a:pPr>
              <a:spcAft>
                <a:spcPts val="1200"/>
              </a:spcAft>
            </a:pPr>
            <a:r>
              <a:rPr lang="en-US" dirty="0"/>
              <a:t>Available on the Educator Workforce Investment Grant: Effective Language Acquisition Programs Requests for Applications web page at </a:t>
            </a:r>
            <a:r>
              <a:rPr lang="en-US" dirty="0">
                <a:hlinkClick r:id="rId3" tooltip="EWIG ELAP RFA web page"/>
              </a:rPr>
              <a:t>https://www.cde.ca.gov/fg/fo/r28/ewigelap23rfa.asp</a:t>
            </a:r>
            <a:endParaRPr lang="en-US" dirty="0"/>
          </a:p>
          <a:p>
            <a:pPr>
              <a:spcAft>
                <a:spcPts val="1200"/>
              </a:spcAft>
            </a:pPr>
            <a:r>
              <a:rPr lang="en-US" dirty="0"/>
              <a:t>Includes four tabs for completion</a:t>
            </a:r>
          </a:p>
          <a:p>
            <a:pPr>
              <a:spcAft>
                <a:spcPts val="1200"/>
              </a:spcAft>
            </a:pPr>
            <a:r>
              <a:rPr lang="en-US" dirty="0"/>
              <a:t>Will be reviewed and scored</a:t>
            </a:r>
            <a:endParaRPr lang="en-US" b="1" dirty="0"/>
          </a:p>
          <a:p>
            <a:pPr>
              <a:spcAft>
                <a:spcPts val="1200"/>
              </a:spcAft>
            </a:pPr>
            <a:r>
              <a:rPr lang="en-US" dirty="0"/>
              <a:t>Submit as an </a:t>
            </a:r>
            <a:r>
              <a:rPr lang="en-US" b="1" dirty="0"/>
              <a:t>Excel file </a:t>
            </a:r>
            <a:r>
              <a:rPr lang="en-US" dirty="0"/>
              <a:t>through the online application</a:t>
            </a:r>
          </a:p>
          <a:p>
            <a:endParaRPr lang="en-US" b="1"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26</a:t>
            </a:fld>
            <a:endParaRPr lang="en-US"/>
          </a:p>
        </p:txBody>
      </p:sp>
    </p:spTree>
    <p:extLst>
      <p:ext uri="{BB962C8B-B14F-4D97-AF65-F5344CB8AC3E}">
        <p14:creationId xmlns:p14="http://schemas.microsoft.com/office/powerpoint/2010/main" val="837963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0"/>
            <a:ext cx="9479666" cy="1325563"/>
          </a:xfrm>
        </p:spPr>
        <p:txBody>
          <a:bodyPr>
            <a:normAutofit/>
          </a:bodyPr>
          <a:lstStyle/>
          <a:p>
            <a:r>
              <a:rPr lang="en-US" sz="3600" b="1"/>
              <a:t>Application Budget (2)</a:t>
            </a:r>
          </a:p>
        </p:txBody>
      </p:sp>
      <p:sp>
        <p:nvSpPr>
          <p:cNvPr id="3" name="Content Placeholder 2"/>
          <p:cNvSpPr>
            <a:spLocks noGrp="1"/>
          </p:cNvSpPr>
          <p:nvPr>
            <p:ph idx="1"/>
          </p:nvPr>
        </p:nvSpPr>
        <p:spPr>
          <a:xfrm>
            <a:off x="1259236" y="1065604"/>
            <a:ext cx="10094564" cy="5062064"/>
          </a:xfrm>
        </p:spPr>
        <p:txBody>
          <a:bodyPr/>
          <a:lstStyle/>
          <a:p>
            <a:pPr>
              <a:spcAft>
                <a:spcPts val="1200"/>
              </a:spcAft>
            </a:pPr>
            <a:r>
              <a:rPr lang="en-US" sz="2400" spc="-10" dirty="0">
                <a:effectLst/>
                <a:ea typeface="Times New Roman" panose="02020603050405020304" pitchFamily="18" charset="0"/>
              </a:rPr>
              <a:t>The lead COE applicant must also be the fiscal agent. </a:t>
            </a:r>
          </a:p>
          <a:p>
            <a:pPr>
              <a:spcAft>
                <a:spcPts val="1200"/>
              </a:spcAft>
            </a:pPr>
            <a:r>
              <a:rPr lang="en-US" sz="2400" dirty="0"/>
              <a:t>Proposed Budget Detail must include a detailed budget description for each line item within the grant period.</a:t>
            </a:r>
          </a:p>
          <a:p>
            <a:pPr lvl="1">
              <a:spcAft>
                <a:spcPts val="1200"/>
              </a:spcAft>
            </a:pPr>
            <a:r>
              <a:rPr lang="en-US" dirty="0"/>
              <a:t>Provide sufficient detail and a breakdown/calculation that justifies each line item.</a:t>
            </a:r>
          </a:p>
          <a:p>
            <a:pPr lvl="1">
              <a:spcAft>
                <a:spcPts val="1200"/>
              </a:spcAft>
            </a:pPr>
            <a:r>
              <a:rPr lang="en-US" dirty="0"/>
              <a:t>Group line items by the Object Code services.</a:t>
            </a:r>
          </a:p>
          <a:p>
            <a:pPr lvl="1">
              <a:spcAft>
                <a:spcPts val="1200"/>
              </a:spcAft>
            </a:pPr>
            <a:r>
              <a:rPr lang="en-US" dirty="0"/>
              <a:t>Provide lines for Object Code totals.</a:t>
            </a:r>
          </a:p>
          <a:p>
            <a:pPr>
              <a:spcAft>
                <a:spcPts val="1200"/>
              </a:spcAft>
            </a:pPr>
            <a:r>
              <a:rPr lang="en-US" sz="2400" dirty="0"/>
              <a:t>Proposed Budget Summary must provide totals for each Object Code and should align with the Proposed Budget Detail.</a:t>
            </a:r>
          </a:p>
          <a:p>
            <a:pPr>
              <a:spcAft>
                <a:spcPts val="1200"/>
              </a:spcAft>
            </a:pPr>
            <a:r>
              <a:rPr lang="en-US" sz="2400" dirty="0"/>
              <a:t>Limit indirect cost rate to a maximum of eight (8) percent.</a:t>
            </a:r>
          </a:p>
        </p:txBody>
      </p:sp>
      <p:sp>
        <p:nvSpPr>
          <p:cNvPr id="5" name="Slide Number Placeholder 4"/>
          <p:cNvSpPr>
            <a:spLocks noGrp="1"/>
          </p:cNvSpPr>
          <p:nvPr>
            <p:ph type="sldNum" sz="quarter" idx="12"/>
          </p:nvPr>
        </p:nvSpPr>
        <p:spPr/>
        <p:txBody>
          <a:bodyPr/>
          <a:lstStyle/>
          <a:p>
            <a:fld id="{469BC29B-CD14-4172-9B93-F334EF7BA94E}" type="slidenum">
              <a:rPr lang="en-US" smtClean="0"/>
              <a:t>27</a:t>
            </a:fld>
            <a:endParaRPr lang="en-US"/>
          </a:p>
        </p:txBody>
      </p:sp>
    </p:spTree>
    <p:extLst>
      <p:ext uri="{BB962C8B-B14F-4D97-AF65-F5344CB8AC3E}">
        <p14:creationId xmlns:p14="http://schemas.microsoft.com/office/powerpoint/2010/main" val="840290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92079"/>
            <a:ext cx="9479666" cy="1493237"/>
          </a:xfrm>
        </p:spPr>
        <p:txBody>
          <a:bodyPr>
            <a:normAutofit/>
          </a:bodyPr>
          <a:lstStyle/>
          <a:p>
            <a:r>
              <a:rPr lang="en-US" sz="3600" b="1"/>
              <a:t>Application Review Process</a:t>
            </a:r>
          </a:p>
        </p:txBody>
      </p:sp>
      <p:sp>
        <p:nvSpPr>
          <p:cNvPr id="3" name="Content Placeholder 2"/>
          <p:cNvSpPr>
            <a:spLocks noGrp="1"/>
          </p:cNvSpPr>
          <p:nvPr>
            <p:ph idx="1"/>
          </p:nvPr>
        </p:nvSpPr>
        <p:spPr>
          <a:xfrm>
            <a:off x="1354238" y="1259238"/>
            <a:ext cx="9999561" cy="4901751"/>
          </a:xfrm>
        </p:spPr>
        <p:txBody>
          <a:bodyPr/>
          <a:lstStyle/>
          <a:p>
            <a:pPr>
              <a:spcAft>
                <a:spcPts val="1200"/>
              </a:spcAft>
            </a:pPr>
            <a:r>
              <a:rPr lang="en-US" dirty="0"/>
              <a:t>Only complete applications can be considered eligible to advance.</a:t>
            </a:r>
          </a:p>
          <a:p>
            <a:pPr>
              <a:spcAft>
                <a:spcPts val="1200"/>
              </a:spcAft>
            </a:pPr>
            <a:r>
              <a:rPr lang="en-US" dirty="0"/>
              <a:t>A panel of expert readers will read, review, and score each eligible application using a scoring rubric (see Appendix A).</a:t>
            </a:r>
          </a:p>
          <a:p>
            <a:pPr>
              <a:spcAft>
                <a:spcPts val="1200"/>
              </a:spcAft>
            </a:pPr>
            <a:r>
              <a:rPr lang="en-US" dirty="0"/>
              <a:t>Readers will be instructed to read each proposal in its entirety for an overall impression of the project.</a:t>
            </a:r>
          </a:p>
          <a:p>
            <a:pPr>
              <a:spcAft>
                <a:spcPts val="1200"/>
              </a:spcAft>
            </a:pPr>
            <a:r>
              <a:rPr lang="en-US" dirty="0"/>
              <a:t>The selected applicants are subject to approval by the Executive Director of the State Board of Education.</a:t>
            </a:r>
          </a:p>
          <a:p>
            <a:pPr>
              <a:spcAft>
                <a:spcPts val="1200"/>
              </a:spcAft>
            </a:pPr>
            <a:r>
              <a:rPr lang="en-US" dirty="0"/>
              <a:t>Interviews with potential grantees may be conducted.</a:t>
            </a:r>
          </a:p>
        </p:txBody>
      </p:sp>
      <p:sp>
        <p:nvSpPr>
          <p:cNvPr id="5" name="Slide Number Placeholder 4"/>
          <p:cNvSpPr>
            <a:spLocks noGrp="1"/>
          </p:cNvSpPr>
          <p:nvPr>
            <p:ph type="sldNum" sz="quarter" idx="12"/>
          </p:nvPr>
        </p:nvSpPr>
        <p:spPr/>
        <p:txBody>
          <a:bodyPr/>
          <a:lstStyle/>
          <a:p>
            <a:fld id="{469BC29B-CD14-4172-9B93-F334EF7BA94E}" type="slidenum">
              <a:rPr lang="en-US" smtClean="0"/>
              <a:t>28</a:t>
            </a:fld>
            <a:endParaRPr lang="en-US"/>
          </a:p>
        </p:txBody>
      </p:sp>
    </p:spTree>
    <p:extLst>
      <p:ext uri="{BB962C8B-B14F-4D97-AF65-F5344CB8AC3E}">
        <p14:creationId xmlns:p14="http://schemas.microsoft.com/office/powerpoint/2010/main" val="3168161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348530"/>
            <a:ext cx="9479666" cy="738036"/>
          </a:xfrm>
        </p:spPr>
        <p:txBody>
          <a:bodyPr>
            <a:normAutofit/>
          </a:bodyPr>
          <a:lstStyle/>
          <a:p>
            <a:r>
              <a:rPr lang="en-US" sz="3600" b="1"/>
              <a:t>Application Maximum Point Values</a:t>
            </a:r>
          </a:p>
        </p:txBody>
      </p:sp>
      <p:graphicFrame>
        <p:nvGraphicFramePr>
          <p:cNvPr id="7" name="Table 6">
            <a:extLst>
              <a:ext uri="{FF2B5EF4-FFF2-40B4-BE49-F238E27FC236}">
                <a16:creationId xmlns:a16="http://schemas.microsoft.com/office/drawing/2014/main" id="{A75CC248-657B-4EB8-A7B6-21A8F22B5C5D}"/>
              </a:ext>
            </a:extLst>
          </p:cNvPr>
          <p:cNvGraphicFramePr>
            <a:graphicFrameLocks noGrp="1"/>
          </p:cNvGraphicFramePr>
          <p:nvPr>
            <p:extLst>
              <p:ext uri="{D42A27DB-BD31-4B8C-83A1-F6EECF244321}">
                <p14:modId xmlns:p14="http://schemas.microsoft.com/office/powerpoint/2010/main" val="1331402124"/>
              </p:ext>
            </p:extLst>
          </p:nvPr>
        </p:nvGraphicFramePr>
        <p:xfrm>
          <a:off x="1503336" y="1086567"/>
          <a:ext cx="9850464" cy="5269783"/>
        </p:xfrm>
        <a:graphic>
          <a:graphicData uri="http://schemas.openxmlformats.org/drawingml/2006/table">
            <a:tbl>
              <a:tblPr firstRow="1" firstCol="1" bandRow="1"/>
              <a:tblGrid>
                <a:gridCol w="8626316">
                  <a:extLst>
                    <a:ext uri="{9D8B030D-6E8A-4147-A177-3AD203B41FA5}">
                      <a16:colId xmlns:a16="http://schemas.microsoft.com/office/drawing/2014/main" val="3743662791"/>
                    </a:ext>
                  </a:extLst>
                </a:gridCol>
                <a:gridCol w="1224148">
                  <a:extLst>
                    <a:ext uri="{9D8B030D-6E8A-4147-A177-3AD203B41FA5}">
                      <a16:colId xmlns:a16="http://schemas.microsoft.com/office/drawing/2014/main" val="2507863124"/>
                    </a:ext>
                  </a:extLst>
                </a:gridCol>
              </a:tblGrid>
              <a:tr h="385762">
                <a:tc>
                  <a:txBody>
                    <a:bodyPr/>
                    <a:lstStyle/>
                    <a:p>
                      <a:pPr marL="0" marR="0" algn="ctr">
                        <a:lnSpc>
                          <a:spcPct val="107000"/>
                        </a:lnSpc>
                        <a:spcBef>
                          <a:spcPts val="0"/>
                        </a:spcBef>
                        <a:spcAft>
                          <a:spcPts val="0"/>
                        </a:spcAft>
                      </a:pPr>
                      <a:r>
                        <a:rPr lang="en-US" sz="2400" b="1">
                          <a:effectLst/>
                          <a:latin typeface="Arial" panose="020B0604020202020204" pitchFamily="34" charset="0"/>
                          <a:ea typeface="Calibri" panose="020F0502020204030204" pitchFamily="34" charset="0"/>
                          <a:cs typeface="Times New Roman" panose="02020603050405020304" pitchFamily="18" charset="0"/>
                        </a:rPr>
                        <a:t>Section</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2400" b="1">
                          <a:effectLst/>
                          <a:latin typeface="Arial" panose="020B0604020202020204" pitchFamily="34" charset="0"/>
                          <a:ea typeface="Calibri" panose="020F0502020204030204" pitchFamily="34" charset="0"/>
                          <a:cs typeface="Times New Roman" panose="02020603050405020304" pitchFamily="18" charset="0"/>
                        </a:rPr>
                        <a:t>Points</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968873411"/>
                  </a:ext>
                </a:extLst>
              </a:tr>
              <a:tr h="446912">
                <a:tc>
                  <a:txBody>
                    <a:bodyPr/>
                    <a:lstStyle/>
                    <a:p>
                      <a:pPr marL="0" marR="0">
                        <a:lnSpc>
                          <a:spcPct val="100000"/>
                        </a:lnSpc>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Implementation Vision/Mission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12</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073512"/>
                  </a:ext>
                </a:extLst>
              </a:tr>
              <a:tr h="388799">
                <a:tc>
                  <a:txBody>
                    <a:bodyPr/>
                    <a:lstStyle/>
                    <a:p>
                      <a:pPr marL="0" marR="0">
                        <a:lnSpc>
                          <a:spcPct val="100000"/>
                        </a:lnSpc>
                        <a:spcBef>
                          <a:spcPts val="0"/>
                        </a:spcBef>
                        <a:spcAft>
                          <a:spcPts val="600"/>
                        </a:spcAft>
                      </a:pPr>
                      <a:r>
                        <a:rPr lang="en-US" sz="2400">
                          <a:effectLst/>
                          <a:latin typeface="Arial" panose="020B0604020202020204" pitchFamily="34" charset="0"/>
                          <a:ea typeface="Calibri" panose="020F0502020204030204" pitchFamily="34" charset="0"/>
                          <a:cs typeface="Times New Roman" panose="02020603050405020304" pitchFamily="18" charset="0"/>
                        </a:rPr>
                        <a:t>QPLS Provider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4</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259702"/>
                  </a:ext>
                </a:extLst>
              </a:tr>
              <a:tr h="446912">
                <a:tc>
                  <a:txBody>
                    <a:bodyPr/>
                    <a:lstStyle/>
                    <a:p>
                      <a:pPr marL="0" marR="0">
                        <a:lnSpc>
                          <a:spcPct val="100000"/>
                        </a:lnSpc>
                        <a:spcBef>
                          <a:spcPts val="0"/>
                        </a:spcBef>
                        <a:spcAft>
                          <a:spcPts val="600"/>
                        </a:spcAft>
                      </a:pPr>
                      <a:r>
                        <a:rPr lang="en-US" sz="2400">
                          <a:effectLst/>
                          <a:latin typeface="Arial" panose="020B0604020202020204" pitchFamily="34" charset="0"/>
                          <a:ea typeface="Calibri" panose="020F0502020204030204" pitchFamily="34" charset="0"/>
                          <a:cs typeface="Times New Roman" panose="02020603050405020304" pitchFamily="18" charset="0"/>
                        </a:rPr>
                        <a:t>Effective Language Acquisition Programs Capacity Builder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8</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092310"/>
                  </a:ext>
                </a:extLst>
              </a:tr>
              <a:tr h="446912">
                <a:tc>
                  <a:txBody>
                    <a:bodyPr/>
                    <a:lstStyle/>
                    <a:p>
                      <a:pPr marL="0" marR="0">
                        <a:lnSpc>
                          <a:spcPct val="100000"/>
                        </a:lnSpc>
                        <a:spcBef>
                          <a:spcPts val="0"/>
                        </a:spcBef>
                        <a:spcAft>
                          <a:spcPts val="600"/>
                        </a:spcAft>
                      </a:pPr>
                      <a:r>
                        <a:rPr lang="en-US" sz="2400">
                          <a:effectLst/>
                          <a:latin typeface="Arial" panose="020B0604020202020204" pitchFamily="34" charset="0"/>
                          <a:ea typeface="Calibri" panose="020F0502020204030204" pitchFamily="34" charset="0"/>
                          <a:cs typeface="Times New Roman" panose="02020603050405020304" pitchFamily="18" charset="0"/>
                        </a:rPr>
                        <a:t>Effective Language Acquisition Programs Resource Connector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8</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415758"/>
                  </a:ext>
                </a:extLst>
              </a:tr>
              <a:tr h="446912">
                <a:tc>
                  <a:txBody>
                    <a:bodyPr/>
                    <a:lstStyle/>
                    <a:p>
                      <a:pPr marL="0" marR="0">
                        <a:lnSpc>
                          <a:spcPct val="100000"/>
                        </a:lnSpc>
                        <a:spcBef>
                          <a:spcPts val="0"/>
                        </a:spcBef>
                        <a:spcAft>
                          <a:spcPts val="600"/>
                        </a:spcAft>
                      </a:pPr>
                      <a:r>
                        <a:rPr lang="en-US" sz="2400">
                          <a:effectLst/>
                          <a:latin typeface="Arial" panose="020B0604020202020204" pitchFamily="34" charset="0"/>
                          <a:ea typeface="Calibri" panose="020F0502020204030204" pitchFamily="34" charset="0"/>
                          <a:cs typeface="Times New Roman" panose="02020603050405020304" pitchFamily="18" charset="0"/>
                        </a:rPr>
                        <a:t>Effective Language Acquisition Programs Facilitator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8</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742442"/>
                  </a:ext>
                </a:extLst>
              </a:tr>
              <a:tr h="777599">
                <a:tc>
                  <a:txBody>
                    <a:bodyPr/>
                    <a:lstStyle/>
                    <a:p>
                      <a:pPr marL="0" marR="0">
                        <a:lnSpc>
                          <a:spcPct val="100000"/>
                        </a:lnSpc>
                        <a:spcBef>
                          <a:spcPts val="0"/>
                        </a:spcBef>
                        <a:spcAft>
                          <a:spcPts val="600"/>
                        </a:spcAft>
                      </a:pPr>
                      <a:r>
                        <a:rPr lang="en-US" sz="2400">
                          <a:effectLst/>
                          <a:latin typeface="Arial" panose="020B0604020202020204" pitchFamily="34" charset="0"/>
                          <a:ea typeface="Calibri" panose="020F0502020204030204" pitchFamily="34" charset="0"/>
                          <a:cs typeface="Times New Roman" panose="02020603050405020304" pitchFamily="18" charset="0"/>
                        </a:rPr>
                        <a:t>Effective Language Acquisition Programs Participant Coordination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12</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1822247"/>
                  </a:ext>
                </a:extLst>
              </a:tr>
              <a:tr h="777599">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2400">
                          <a:effectLst/>
                          <a:latin typeface="Arial" panose="020B0604020202020204" pitchFamily="34" charset="0"/>
                          <a:ea typeface="Calibri" panose="020F0502020204030204" pitchFamily="34" charset="0"/>
                          <a:cs typeface="Times New Roman" panose="02020603050405020304" pitchFamily="18" charset="0"/>
                        </a:rPr>
                        <a:t>Effective Language Acquisition Programs Proposed Metrics and Evaluations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12</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288532"/>
                  </a:ext>
                </a:extLst>
              </a:tr>
              <a:tr h="46898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2400">
                          <a:effectLst/>
                          <a:latin typeface="Arial" panose="020B0604020202020204" pitchFamily="34" charset="0"/>
                          <a:ea typeface="Calibri" panose="020F0502020204030204" pitchFamily="34" charset="0"/>
                          <a:cs typeface="Times New Roman" panose="02020603050405020304" pitchFamily="18" charset="0"/>
                        </a:rPr>
                        <a:t>Project Participant Documents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a:effectLst/>
                          <a:latin typeface="Arial" panose="020B0604020202020204" pitchFamily="34" charset="0"/>
                          <a:ea typeface="Calibri" panose="020F0502020204030204" pitchFamily="34" charset="0"/>
                          <a:cs typeface="Times New Roman" panose="02020603050405020304" pitchFamily="18" charset="0"/>
                        </a:rPr>
                        <a:t>8</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4450284"/>
                  </a:ext>
                </a:extLst>
              </a:tr>
              <a:tr h="683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Arial" panose="020B0604020202020204" pitchFamily="34" charset="0"/>
                          <a:ea typeface="Calibri" panose="020F0502020204030204" pitchFamily="34" charset="0"/>
                          <a:cs typeface="Times New Roman" panose="02020603050405020304" pitchFamily="18" charset="0"/>
                        </a:rPr>
                        <a:t>Application Budget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60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332697"/>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29</a:t>
            </a:fld>
            <a:endParaRPr lang="en-US"/>
          </a:p>
        </p:txBody>
      </p:sp>
    </p:spTree>
    <p:extLst>
      <p:ext uri="{BB962C8B-B14F-4D97-AF65-F5344CB8AC3E}">
        <p14:creationId xmlns:p14="http://schemas.microsoft.com/office/powerpoint/2010/main" val="190592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t>EWIG: ELAP Authority</a:t>
            </a:r>
          </a:p>
        </p:txBody>
      </p:sp>
      <p:sp>
        <p:nvSpPr>
          <p:cNvPr id="3" name="Content Placeholder 2"/>
          <p:cNvSpPr>
            <a:spLocks noGrp="1"/>
          </p:cNvSpPr>
          <p:nvPr>
            <p:ph idx="1"/>
          </p:nvPr>
        </p:nvSpPr>
        <p:spPr>
          <a:xfrm>
            <a:off x="1354239" y="1888434"/>
            <a:ext cx="9479666" cy="4153591"/>
          </a:xfrm>
        </p:spPr>
        <p:txBody>
          <a:bodyPr/>
          <a:lstStyle/>
          <a:p>
            <a:pPr marL="0" indent="0">
              <a:lnSpc>
                <a:spcPct val="100000"/>
              </a:lnSpc>
              <a:spcBef>
                <a:spcPts val="3000"/>
              </a:spcBef>
              <a:spcAft>
                <a:spcPts val="1800"/>
              </a:spcAft>
              <a:buNone/>
            </a:pPr>
            <a:r>
              <a:rPr lang="en-US" dirty="0">
                <a:effectLst/>
                <a:latin typeface="Arial" panose="020B0604020202020204" pitchFamily="34" charset="0"/>
                <a:ea typeface="Arial" panose="020B0604020202020204" pitchFamily="34" charset="0"/>
              </a:rPr>
              <a:t>Education Omnibus Budget Trailer Bill of 2022 (Assembly Bill 185), Section 54 </a:t>
            </a:r>
            <a:r>
              <a:rPr lang="en-US" dirty="0"/>
              <a:t>provides $20 million to further support one or more competitive EWIG professional learning grants, through the 2024–25 fiscal year, including </a:t>
            </a:r>
            <a:r>
              <a:rPr lang="en-US" b="1" dirty="0"/>
              <a:t>$10 million to support the implementation of effective language acquisition programs across the state</a:t>
            </a:r>
            <a:r>
              <a:rPr lang="en-US" dirty="0"/>
              <a:t>.</a:t>
            </a:r>
          </a:p>
        </p:txBody>
      </p:sp>
      <p:sp>
        <p:nvSpPr>
          <p:cNvPr id="5" name="Slide Number Placeholder 4"/>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3793028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556" y="298969"/>
            <a:ext cx="10394244" cy="1325563"/>
          </a:xfrm>
        </p:spPr>
        <p:txBody>
          <a:bodyPr>
            <a:normAutofit/>
          </a:bodyPr>
          <a:lstStyle/>
          <a:p>
            <a:r>
              <a:rPr lang="en-US" sz="3600" b="1"/>
              <a:t>EWIG: Effective Language Acquisition Programs Grant 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2707262873"/>
              </p:ext>
            </p:extLst>
          </p:nvPr>
        </p:nvGraphicFramePr>
        <p:xfrm>
          <a:off x="1358095" y="1624531"/>
          <a:ext cx="9874349" cy="4078845"/>
        </p:xfrm>
        <a:graphic>
          <a:graphicData uri="http://schemas.openxmlformats.org/drawingml/2006/table">
            <a:tbl>
              <a:tblPr firstRow="1" firstCol="1" lastRow="1" lastCol="1" bandRow="1" bandCol="1"/>
              <a:tblGrid>
                <a:gridCol w="5089200">
                  <a:extLst>
                    <a:ext uri="{9D8B030D-6E8A-4147-A177-3AD203B41FA5}">
                      <a16:colId xmlns:a16="http://schemas.microsoft.com/office/drawing/2014/main" val="20000"/>
                    </a:ext>
                  </a:extLst>
                </a:gridCol>
                <a:gridCol w="4785149">
                  <a:extLst>
                    <a:ext uri="{9D8B030D-6E8A-4147-A177-3AD203B41FA5}">
                      <a16:colId xmlns:a16="http://schemas.microsoft.com/office/drawing/2014/main" val="20001"/>
                    </a:ext>
                  </a:extLst>
                </a:gridCol>
              </a:tblGrid>
              <a:tr h="545700">
                <a:tc>
                  <a:txBody>
                    <a:bodyPr/>
                    <a:lstStyle/>
                    <a:p>
                      <a:pPr marL="0" marR="0">
                        <a:lnSpc>
                          <a:spcPct val="107000"/>
                        </a:lnSpc>
                        <a:spcBef>
                          <a:spcPts val="0"/>
                        </a:spcBef>
                        <a:spcAft>
                          <a:spcPts val="0"/>
                        </a:spcAft>
                      </a:pPr>
                      <a:r>
                        <a:rPr lang="en-US" sz="2800" b="1">
                          <a:effectLst/>
                          <a:latin typeface="Arial" panose="020B0604020202020204" pitchFamily="34" charset="0"/>
                          <a:ea typeface="Times New Roman" panose="02020603050405020304" pitchFamily="18"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US" sz="2800" b="1">
                          <a:effectLst/>
                          <a:latin typeface="Arial" panose="020B0604020202020204" pitchFamily="34" charset="0"/>
                          <a:ea typeface="Times New Roman" panose="02020603050405020304" pitchFamily="18" charset="0"/>
                          <a:cs typeface="Arial" panose="020B0604020202020204" pitchFamily="34" charset="0"/>
                        </a:rPr>
                        <a:t>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037525">
                <a:tc>
                  <a:txBody>
                    <a:bodyPr/>
                    <a:lstStyle/>
                    <a:p>
                      <a:pPr marL="0" marR="0">
                        <a:lnSpc>
                          <a:spcPct val="100000"/>
                        </a:lnSpc>
                        <a:spcBef>
                          <a:spcPts val="0"/>
                        </a:spcBef>
                        <a:spcAft>
                          <a:spcPts val="1200"/>
                        </a:spcAft>
                      </a:pPr>
                      <a:r>
                        <a:rPr lang="en-US" sz="280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cs typeface="Arial" panose="020B0604020202020204" pitchFamily="34" charset="0"/>
                        </a:rPr>
                        <a:t>May 12, 2023, by</a:t>
                      </a:r>
                      <a:r>
                        <a:rPr lang="en-US" sz="2800" baseline="0" dirty="0">
                          <a:effectLst/>
                          <a:latin typeface="Arial" panose="020B0604020202020204" pitchFamily="34" charset="0"/>
                          <a:ea typeface="Calibri" panose="020F0502020204030204" pitchFamily="34" charset="0"/>
                          <a:cs typeface="Arial" panose="020B0604020202020204" pitchFamily="34" charset="0"/>
                        </a:rPr>
                        <a:t> 4</a:t>
                      </a:r>
                      <a:r>
                        <a:rPr lang="en-US" sz="2800" dirty="0">
                          <a:effectLst/>
                          <a:latin typeface="Arial" panose="020B0604020202020204" pitchFamily="34" charset="0"/>
                          <a:ea typeface="Times New Roman" panose="02020603050405020304" pitchFamily="18" charset="0"/>
                          <a:cs typeface="Arial" panose="020B0604020202020204" pitchFamily="34" charset="0"/>
                        </a:rPr>
                        <a:t> p.m.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9068">
                <a:tc>
                  <a:txBody>
                    <a:bodyPr/>
                    <a:lstStyle/>
                    <a:p>
                      <a:pPr marL="0" marR="0">
                        <a:lnSpc>
                          <a:spcPct val="100000"/>
                        </a:lnSpc>
                        <a:spcBef>
                          <a:spcPts val="0"/>
                        </a:spcBef>
                        <a:spcAft>
                          <a:spcPts val="1200"/>
                        </a:spcAft>
                      </a:pPr>
                      <a:r>
                        <a:rPr lang="en-US" sz="2800">
                          <a:effectLst/>
                          <a:latin typeface="Arial" panose="020B0604020202020204" pitchFamily="34" charset="0"/>
                          <a:ea typeface="Times New Roman" panose="02020603050405020304" pitchFamily="18" charset="0"/>
                          <a:cs typeface="Arial" panose="020B0604020202020204" pitchFamily="34" charset="0"/>
                        </a:rPr>
                        <a:t>Announce Grantees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1200"/>
                        </a:spcAft>
                      </a:pPr>
                      <a:r>
                        <a:rPr lang="en-US" sz="2800" dirty="0">
                          <a:effectLst/>
                          <a:latin typeface="Arial" panose="020B0604020202020204" pitchFamily="34" charset="0"/>
                          <a:ea typeface="Calibri" panose="020F0502020204030204" pitchFamily="34" charset="0"/>
                          <a:cs typeface="Arial" panose="020B0604020202020204" pitchFamily="34" charset="0"/>
                        </a:rPr>
                        <a:t>Week of June 12,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96837">
                <a:tc>
                  <a:txBody>
                    <a:bodyPr/>
                    <a:lstStyle/>
                    <a:p>
                      <a:pPr marL="0" marR="0">
                        <a:lnSpc>
                          <a:spcPct val="100000"/>
                        </a:lnSpc>
                        <a:spcBef>
                          <a:spcPts val="0"/>
                        </a:spcBef>
                        <a:spcAft>
                          <a:spcPts val="1200"/>
                        </a:spcAft>
                      </a:pPr>
                      <a:r>
                        <a:rPr lang="en-US" sz="2800">
                          <a:effectLst/>
                          <a:latin typeface="Arial" panose="020B0604020202020204" pitchFamily="34" charset="0"/>
                          <a:ea typeface="Times New Roman" panose="02020603050405020304" pitchFamily="18" charset="0"/>
                          <a:cs typeface="Arial" panose="020B0604020202020204" pitchFamily="34" charset="0"/>
                        </a:rPr>
                        <a:t>Last day for Appeals received by CDE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1145"/>
                        </a:spcBef>
                        <a:spcAft>
                          <a:spcPts val="1200"/>
                        </a:spcAft>
                        <a:tabLst>
                          <a:tab pos="0" algn="l"/>
                          <a:tab pos="4063365" algn="l"/>
                        </a:tabLst>
                      </a:pPr>
                      <a:r>
                        <a:rPr lang="en-US" sz="2800" dirty="0">
                          <a:effectLst/>
                          <a:latin typeface="Arial" panose="020B0604020202020204" pitchFamily="34" charset="0"/>
                          <a:ea typeface="Arial" panose="020B0604020202020204" pitchFamily="34" charset="0"/>
                          <a:cs typeface="Times New Roman" panose="02020603050405020304" pitchFamily="18" charset="0"/>
                        </a:rPr>
                        <a:t>June 30, 2023, by 4 p.m.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9715">
                <a:tc>
                  <a:txBody>
                    <a:bodyPr/>
                    <a:lstStyle/>
                    <a:p>
                      <a:pPr marL="0" marR="0">
                        <a:lnSpc>
                          <a:spcPct val="100000"/>
                        </a:lnSpc>
                        <a:spcBef>
                          <a:spcPts val="0"/>
                        </a:spcBef>
                        <a:spcAft>
                          <a:spcPts val="1200"/>
                        </a:spcAft>
                      </a:pPr>
                      <a:r>
                        <a:rPr lang="en-US" sz="2800">
                          <a:effectLst/>
                          <a:latin typeface="Arial" panose="020B0604020202020204" pitchFamily="34" charset="0"/>
                          <a:ea typeface="Calibri" panose="020F0502020204030204" pitchFamily="34" charset="0"/>
                          <a:cs typeface="Arial" panose="020B0604020202020204" pitchFamily="34" charset="0"/>
                        </a:rPr>
                        <a:t>Final Awards</a:t>
                      </a:r>
                      <a:r>
                        <a:rPr lang="en-US" sz="2800" baseline="0">
                          <a:effectLst/>
                          <a:latin typeface="Arial" panose="020B0604020202020204" pitchFamily="34" charset="0"/>
                          <a:ea typeface="Calibri" panose="020F0502020204030204" pitchFamily="34" charset="0"/>
                          <a:cs typeface="Arial" panose="020B0604020202020204" pitchFamily="34" charset="0"/>
                        </a:rPr>
                        <a:t> posted</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1145"/>
                        </a:spcBef>
                        <a:spcAft>
                          <a:spcPts val="1200"/>
                        </a:spcAft>
                        <a:tabLst>
                          <a:tab pos="0" algn="l"/>
                          <a:tab pos="4063365" algn="l"/>
                        </a:tabLst>
                      </a:pPr>
                      <a:r>
                        <a:rPr lang="en-US" sz="2800" b="0" dirty="0">
                          <a:effectLst/>
                          <a:latin typeface="Arial" panose="020B0604020202020204" pitchFamily="34" charset="0"/>
                          <a:ea typeface="Arial" panose="020B0604020202020204" pitchFamily="34" charset="0"/>
                          <a:cs typeface="Times New Roman" panose="02020603050405020304" pitchFamily="18" charset="0"/>
                        </a:rPr>
                        <a:t>Week of July 17, 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469BC29B-CD14-4172-9B93-F334EF7BA94E}" type="slidenum">
              <a:rPr lang="en-US" smtClean="0"/>
              <a:t>30</a:t>
            </a:fld>
            <a:endParaRPr lang="en-US"/>
          </a:p>
        </p:txBody>
      </p:sp>
    </p:spTree>
    <p:extLst>
      <p:ext uri="{BB962C8B-B14F-4D97-AF65-F5344CB8AC3E}">
        <p14:creationId xmlns:p14="http://schemas.microsoft.com/office/powerpoint/2010/main" val="1714049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lstStyle/>
          <a:p>
            <a:r>
              <a:rPr lang="en-US" b="1"/>
              <a:t>Questions?</a:t>
            </a:r>
          </a:p>
        </p:txBody>
      </p:sp>
      <p:sp>
        <p:nvSpPr>
          <p:cNvPr id="4" name="Slide Number Placeholder 3"/>
          <p:cNvSpPr>
            <a:spLocks noGrp="1"/>
          </p:cNvSpPr>
          <p:nvPr>
            <p:ph type="sldNum" sz="quarter" idx="12"/>
          </p:nvPr>
        </p:nvSpPr>
        <p:spPr/>
        <p:txBody>
          <a:bodyPr/>
          <a:lstStyle/>
          <a:p>
            <a:fld id="{469BC29B-CD14-4172-9B93-F334EF7BA94E}" type="slidenum">
              <a:rPr lang="en-US" smtClean="0"/>
              <a:t>31</a:t>
            </a:fld>
            <a:endParaRPr lang="en-US"/>
          </a:p>
        </p:txBody>
      </p:sp>
    </p:spTree>
    <p:extLst>
      <p:ext uri="{BB962C8B-B14F-4D97-AF65-F5344CB8AC3E}">
        <p14:creationId xmlns:p14="http://schemas.microsoft.com/office/powerpoint/2010/main" val="550380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6037"/>
            <a:ext cx="9479666" cy="1325563"/>
          </a:xfrm>
        </p:spPr>
        <p:txBody>
          <a:bodyPr/>
          <a:lstStyle/>
          <a:p>
            <a:r>
              <a:rPr lang="en-US" b="1"/>
              <a:t>Resources</a:t>
            </a:r>
          </a:p>
        </p:txBody>
      </p:sp>
      <p:sp>
        <p:nvSpPr>
          <p:cNvPr id="3" name="Content Placeholder 2"/>
          <p:cNvSpPr>
            <a:spLocks noGrp="1"/>
          </p:cNvSpPr>
          <p:nvPr>
            <p:ph idx="1"/>
          </p:nvPr>
        </p:nvSpPr>
        <p:spPr>
          <a:xfrm>
            <a:off x="1354238" y="1371600"/>
            <a:ext cx="9999561" cy="4805363"/>
          </a:xfrm>
        </p:spPr>
        <p:txBody>
          <a:bodyPr/>
          <a:lstStyle/>
          <a:p>
            <a:pPr marL="0" indent="0">
              <a:lnSpc>
                <a:spcPct val="100000"/>
              </a:lnSpc>
              <a:spcBef>
                <a:spcPts val="0"/>
              </a:spcBef>
              <a:spcAft>
                <a:spcPts val="1200"/>
              </a:spcAft>
              <a:buNone/>
            </a:pPr>
            <a:r>
              <a:rPr lang="en-US" sz="2400" dirty="0"/>
              <a:t>Applicants should be familiar with the following resources that contain further information pertinent to the </a:t>
            </a:r>
            <a:r>
              <a:rPr lang="en-US" sz="2400" dirty="0" err="1"/>
              <a:t>EWIG</a:t>
            </a:r>
            <a:r>
              <a:rPr lang="en-US" sz="2400" dirty="0"/>
              <a:t>: EL Roadmap Policy Implementation Grant, found through the CDE website at:</a:t>
            </a:r>
          </a:p>
          <a:p>
            <a:pPr>
              <a:lnSpc>
                <a:spcPct val="100000"/>
              </a:lnSpc>
              <a:spcBef>
                <a:spcPts val="0"/>
              </a:spcBef>
              <a:spcAft>
                <a:spcPts val="1200"/>
              </a:spcAft>
            </a:pPr>
            <a:r>
              <a:rPr lang="en-US" sz="2400" b="1" dirty="0"/>
              <a:t>California Statewide System of Support </a:t>
            </a:r>
            <a:r>
              <a:rPr lang="en-US" sz="2400" dirty="0"/>
              <a:t>available at </a:t>
            </a:r>
            <a:r>
              <a:rPr lang="en-US" sz="2400" u="sng" dirty="0">
                <a:hlinkClick r:id="rId3" tooltip="California Statewide System of Support"/>
              </a:rPr>
              <a:t>https://www.cde.ca.gov/sp/sw/t1/csss.asp</a:t>
            </a:r>
            <a:endParaRPr lang="en-US" sz="2400" u="sng" dirty="0"/>
          </a:p>
          <a:p>
            <a:pPr lvl="0">
              <a:lnSpc>
                <a:spcPct val="100000"/>
              </a:lnSpc>
              <a:spcBef>
                <a:spcPts val="0"/>
              </a:spcBef>
              <a:spcAft>
                <a:spcPts val="1200"/>
              </a:spcAft>
            </a:pPr>
            <a:r>
              <a:rPr lang="en-US" sz="2400" b="1" dirty="0"/>
              <a:t>Quality Professional Learning Standards </a:t>
            </a:r>
            <a:r>
              <a:rPr lang="en-US" sz="2400" dirty="0"/>
              <a:t>available at </a:t>
            </a:r>
            <a:r>
              <a:rPr lang="en-US" sz="2400" u="sng" dirty="0">
                <a:hlinkClick r:id="rId4" tooltip="Quality Professional Learning Standards"/>
              </a:rPr>
              <a:t>https://www.cde.ca.gov/pd/ps/qpls.asp</a:t>
            </a:r>
            <a:r>
              <a:rPr lang="en-US" sz="2400" dirty="0"/>
              <a:t> </a:t>
            </a:r>
          </a:p>
          <a:p>
            <a:pPr>
              <a:lnSpc>
                <a:spcPct val="100000"/>
              </a:lnSpc>
              <a:spcBef>
                <a:spcPts val="0"/>
              </a:spcBef>
              <a:spcAft>
                <a:spcPts val="1200"/>
              </a:spcAft>
            </a:pPr>
            <a:r>
              <a:rPr lang="en-US" sz="2400" b="1" dirty="0"/>
              <a:t>California English Learner Roadmap Policy </a:t>
            </a:r>
            <a:r>
              <a:rPr lang="en-US" sz="2400" dirty="0"/>
              <a:t>available at </a:t>
            </a:r>
            <a:r>
              <a:rPr lang="en-US" sz="2400" u="sng" dirty="0">
                <a:hlinkClick r:id="rId5" tooltip="Roadmap Policy web page"/>
              </a:rPr>
              <a:t>https://www.cde.ca.gov/sp/el/rm/</a:t>
            </a:r>
            <a:endParaRPr lang="en-US" sz="2400" u="sng" dirty="0"/>
          </a:p>
          <a:p>
            <a:pPr>
              <a:lnSpc>
                <a:spcPct val="100000"/>
              </a:lnSpc>
              <a:spcBef>
                <a:spcPts val="0"/>
              </a:spcBef>
              <a:spcAft>
                <a:spcPts val="1200"/>
              </a:spcAft>
            </a:pPr>
            <a:r>
              <a:rPr lang="en-US" sz="2400" b="1" dirty="0"/>
              <a:t>English Language Development Standards </a:t>
            </a:r>
            <a:r>
              <a:rPr lang="en-US" sz="2400" dirty="0"/>
              <a:t>available at </a:t>
            </a:r>
            <a:r>
              <a:rPr lang="en-US" sz="2400" u="sng" dirty="0">
                <a:hlinkClick r:id="rId6" tooltip="English Language Development Standards web page"/>
              </a:rPr>
              <a:t>https://www.cde.ca.gov/sp/el/er/eldstandards.asp</a:t>
            </a:r>
            <a:endParaRPr lang="en-US" sz="2400" u="sng" dirty="0"/>
          </a:p>
          <a:p>
            <a:endParaRPr lang="en-US" sz="2400" dirty="0"/>
          </a:p>
          <a:p>
            <a:pPr lvl="0"/>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32</a:t>
            </a:fld>
            <a:endParaRPr lang="en-US"/>
          </a:p>
        </p:txBody>
      </p:sp>
    </p:spTree>
    <p:extLst>
      <p:ext uri="{BB962C8B-B14F-4D97-AF65-F5344CB8AC3E}">
        <p14:creationId xmlns:p14="http://schemas.microsoft.com/office/powerpoint/2010/main" val="317301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900997"/>
          </a:xfrm>
        </p:spPr>
        <p:txBody>
          <a:bodyPr>
            <a:normAutofit/>
          </a:bodyPr>
          <a:lstStyle/>
          <a:p>
            <a:r>
              <a:rPr lang="en-US" sz="3600" b="1"/>
              <a:t>Multilingual Support Division</a:t>
            </a:r>
            <a:br>
              <a:rPr lang="en-US" sz="3600" b="1"/>
            </a:br>
            <a:r>
              <a:rPr lang="en-US" sz="3600" b="1"/>
              <a:t>Language Policy and Leadership Office</a:t>
            </a:r>
          </a:p>
        </p:txBody>
      </p:sp>
      <p:sp>
        <p:nvSpPr>
          <p:cNvPr id="3" name="Content Placeholder 2"/>
          <p:cNvSpPr>
            <a:spLocks noGrp="1"/>
          </p:cNvSpPr>
          <p:nvPr>
            <p:ph idx="1"/>
          </p:nvPr>
        </p:nvSpPr>
        <p:spPr>
          <a:xfrm>
            <a:off x="1928184" y="2022282"/>
            <a:ext cx="9101600" cy="3930719"/>
          </a:xfrm>
        </p:spPr>
        <p:txBody>
          <a:bodyPr/>
          <a:lstStyle/>
          <a:p>
            <a:pPr marL="0" indent="0" algn="ctr">
              <a:lnSpc>
                <a:spcPct val="100000"/>
              </a:lnSpc>
              <a:spcBef>
                <a:spcPts val="0"/>
              </a:spcBef>
              <a:spcAft>
                <a:spcPts val="3000"/>
              </a:spcAft>
              <a:buNone/>
            </a:pPr>
            <a:r>
              <a:rPr lang="en-US" b="1"/>
              <a:t>For additional information, please contact:</a:t>
            </a:r>
            <a:endParaRPr lang="en-US" sz="2400"/>
          </a:p>
          <a:p>
            <a:pPr marL="0" indent="0">
              <a:lnSpc>
                <a:spcPct val="100000"/>
              </a:lnSpc>
              <a:spcBef>
                <a:spcPts val="0"/>
              </a:spcBef>
              <a:buNone/>
            </a:pPr>
            <a:r>
              <a:rPr lang="en-US" sz="2400" b="1"/>
              <a:t>Program Questions: </a:t>
            </a:r>
          </a:p>
          <a:p>
            <a:pPr marL="0" indent="0">
              <a:lnSpc>
                <a:spcPct val="100000"/>
              </a:lnSpc>
              <a:spcBef>
                <a:spcPts val="0"/>
              </a:spcBef>
              <a:buNone/>
            </a:pPr>
            <a:r>
              <a:rPr lang="en-US" sz="2400"/>
              <a:t>Lorrie Kelling, Education Programs Consultant </a:t>
            </a:r>
          </a:p>
          <a:p>
            <a:pPr marL="0" indent="0">
              <a:lnSpc>
                <a:spcPct val="100000"/>
              </a:lnSpc>
              <a:spcBef>
                <a:spcPts val="0"/>
              </a:spcBef>
              <a:buNone/>
            </a:pPr>
            <a:r>
              <a:rPr lang="en-US" sz="2400"/>
              <a:t>Telephone: 916-319-0386</a:t>
            </a:r>
          </a:p>
          <a:p>
            <a:pPr marL="0" indent="0">
              <a:lnSpc>
                <a:spcPct val="100000"/>
              </a:lnSpc>
              <a:spcBef>
                <a:spcPts val="0"/>
              </a:spcBef>
              <a:spcAft>
                <a:spcPts val="1200"/>
              </a:spcAft>
              <a:buNone/>
            </a:pPr>
            <a:r>
              <a:rPr lang="en-US" sz="2400"/>
              <a:t>Email: </a:t>
            </a:r>
            <a:r>
              <a:rPr lang="en-US" sz="2400">
                <a:hlinkClick r:id="rId3"/>
              </a:rPr>
              <a:t>LPLO@cde.ca.gov</a:t>
            </a:r>
            <a:r>
              <a:rPr lang="en-US" sz="2400"/>
              <a:t>  </a:t>
            </a:r>
            <a:endParaRPr lang="en-US" sz="2400" u="sng"/>
          </a:p>
          <a:p>
            <a:pPr marL="0" indent="0">
              <a:lnSpc>
                <a:spcPct val="100000"/>
              </a:lnSpc>
              <a:spcBef>
                <a:spcPts val="0"/>
              </a:spcBef>
              <a:buNone/>
            </a:pPr>
            <a:r>
              <a:rPr lang="en-US" sz="2400" b="1"/>
              <a:t>Downloading Questions:</a:t>
            </a:r>
          </a:p>
          <a:p>
            <a:pPr marL="0" indent="0">
              <a:lnSpc>
                <a:spcPct val="100000"/>
              </a:lnSpc>
              <a:spcBef>
                <a:spcPts val="0"/>
              </a:spcBef>
              <a:buNone/>
            </a:pPr>
            <a:r>
              <a:rPr lang="en-US" sz="2400"/>
              <a:t>Jennifer Cordova, Associate Governmental Program Analyst</a:t>
            </a:r>
          </a:p>
          <a:p>
            <a:pPr marL="0" indent="0">
              <a:lnSpc>
                <a:spcPct val="100000"/>
              </a:lnSpc>
              <a:spcBef>
                <a:spcPts val="0"/>
              </a:spcBef>
              <a:buNone/>
            </a:pPr>
            <a:r>
              <a:rPr lang="en-US" sz="2400"/>
              <a:t>Telephone: 916-319-0258</a:t>
            </a:r>
          </a:p>
          <a:p>
            <a:pPr marL="0" indent="0">
              <a:lnSpc>
                <a:spcPct val="100000"/>
              </a:lnSpc>
              <a:spcBef>
                <a:spcPts val="0"/>
              </a:spcBef>
              <a:buNone/>
            </a:pPr>
            <a:r>
              <a:rPr lang="en-US" sz="2400">
                <a:highlight>
                  <a:srgbClr val="FFFFFF"/>
                </a:highlight>
              </a:rPr>
              <a:t>Email: </a:t>
            </a:r>
            <a:r>
              <a:rPr lang="en-US" sz="2400">
                <a:highlight>
                  <a:srgbClr val="FFFFFF"/>
                </a:highlight>
                <a:hlinkClick r:id="rId4"/>
              </a:rPr>
              <a:t>jcordova@cde.ca.gov</a:t>
            </a:r>
            <a:r>
              <a:rPr lang="en-US" sz="2400">
                <a:highlight>
                  <a:srgbClr val="FFFFFF"/>
                </a:highlight>
              </a:rPr>
              <a:t> </a:t>
            </a:r>
          </a:p>
        </p:txBody>
      </p:sp>
      <p:sp>
        <p:nvSpPr>
          <p:cNvPr id="5" name="Slide Number Placeholder 4"/>
          <p:cNvSpPr>
            <a:spLocks noGrp="1"/>
          </p:cNvSpPr>
          <p:nvPr>
            <p:ph type="sldNum" sz="quarter" idx="12"/>
          </p:nvPr>
        </p:nvSpPr>
        <p:spPr/>
        <p:txBody>
          <a:bodyPr/>
          <a:lstStyle/>
          <a:p>
            <a:fld id="{469BC29B-CD14-4172-9B93-F334EF7BA94E}" type="slidenum">
              <a:rPr lang="en-US" smtClean="0"/>
              <a:t>33</a:t>
            </a:fld>
            <a:endParaRPr lang="en-US"/>
          </a:p>
        </p:txBody>
      </p:sp>
    </p:spTree>
    <p:extLst>
      <p:ext uri="{BB962C8B-B14F-4D97-AF65-F5344CB8AC3E}">
        <p14:creationId xmlns:p14="http://schemas.microsoft.com/office/powerpoint/2010/main" val="377513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2" y="365125"/>
            <a:ext cx="10937174" cy="1640546"/>
          </a:xfrm>
        </p:spPr>
        <p:txBody>
          <a:bodyPr>
            <a:normAutofit/>
          </a:bodyPr>
          <a:lstStyle/>
          <a:p>
            <a:r>
              <a:rPr lang="en-US" sz="4000" b="1"/>
              <a:t> EWIG: ELAP Grant Funding and Duration</a:t>
            </a:r>
          </a:p>
        </p:txBody>
      </p:sp>
      <p:sp>
        <p:nvSpPr>
          <p:cNvPr id="3" name="Content Placeholder 2"/>
          <p:cNvSpPr>
            <a:spLocks noGrp="1"/>
          </p:cNvSpPr>
          <p:nvPr>
            <p:ph idx="1"/>
          </p:nvPr>
        </p:nvSpPr>
        <p:spPr>
          <a:xfrm>
            <a:off x="1354238" y="2185059"/>
            <a:ext cx="9799183" cy="3991903"/>
          </a:xfrm>
        </p:spPr>
        <p:txBody>
          <a:bodyPr/>
          <a:lstStyle/>
          <a:p>
            <a:pPr>
              <a:lnSpc>
                <a:spcPct val="100000"/>
              </a:lnSpc>
              <a:spcBef>
                <a:spcPts val="0"/>
              </a:spcBef>
              <a:spcAft>
                <a:spcPts val="1200"/>
              </a:spcAft>
            </a:pPr>
            <a:r>
              <a:rPr lang="en-US" dirty="0"/>
              <a:t>Grant period is from August 1, 2023–June 30, 2025</a:t>
            </a:r>
          </a:p>
          <a:p>
            <a:pPr>
              <a:lnSpc>
                <a:spcPct val="100000"/>
              </a:lnSpc>
              <a:spcBef>
                <a:spcPts val="0"/>
              </a:spcBef>
              <a:spcAft>
                <a:spcPts val="1200"/>
              </a:spcAft>
            </a:pPr>
            <a:r>
              <a:rPr lang="en-US" dirty="0"/>
              <a:t>Total grant budget of $10 million</a:t>
            </a:r>
          </a:p>
          <a:p>
            <a:pPr>
              <a:lnSpc>
                <a:spcPct val="100000"/>
              </a:lnSpc>
              <a:spcBef>
                <a:spcPts val="0"/>
              </a:spcBef>
              <a:spcAft>
                <a:spcPts val="1200"/>
              </a:spcAft>
            </a:pPr>
            <a:r>
              <a:rPr lang="en-US" dirty="0"/>
              <a:t>To be distributed as four grants of $2,500,000 each</a:t>
            </a:r>
          </a:p>
          <a:p>
            <a:pPr marL="0" indent="0" algn="ctr">
              <a:lnSpc>
                <a:spcPct val="100000"/>
              </a:lnSpc>
              <a:spcBef>
                <a:spcPts val="0"/>
              </a:spcBef>
              <a:spcAft>
                <a:spcPts val="1200"/>
              </a:spcAft>
              <a:buNone/>
            </a:pPr>
            <a:endParaRPr lang="en-US" dirty="0"/>
          </a:p>
          <a:p>
            <a:pPr marL="0" indent="0" algn="ctr">
              <a:lnSpc>
                <a:spcPct val="100000"/>
              </a:lnSpc>
              <a:spcBef>
                <a:spcPts val="0"/>
              </a:spcBef>
              <a:spcAft>
                <a:spcPts val="1200"/>
              </a:spcAft>
              <a:buNone/>
            </a:pPr>
            <a:r>
              <a:rPr lang="en-US" dirty="0"/>
              <a:t>Deadline to submit grant applications:</a:t>
            </a:r>
          </a:p>
          <a:p>
            <a:pPr marL="0" indent="0" algn="ctr">
              <a:lnSpc>
                <a:spcPct val="100000"/>
              </a:lnSpc>
              <a:spcBef>
                <a:spcPts val="0"/>
              </a:spcBef>
              <a:spcAft>
                <a:spcPts val="1200"/>
              </a:spcAft>
              <a:buNone/>
            </a:pPr>
            <a:r>
              <a:rPr lang="en-US" b="1" dirty="0"/>
              <a:t>May 12, 2023, before 4:00 p.m.</a:t>
            </a:r>
          </a:p>
        </p:txBody>
      </p:sp>
      <p:sp>
        <p:nvSpPr>
          <p:cNvPr id="5" name="Slide Number Placeholder 4"/>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48674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101" y="636106"/>
            <a:ext cx="10877797" cy="953036"/>
          </a:xfrm>
        </p:spPr>
        <p:txBody>
          <a:bodyPr>
            <a:normAutofit/>
          </a:bodyPr>
          <a:lstStyle/>
          <a:p>
            <a:r>
              <a:rPr lang="en-US" sz="4000" b="1" dirty="0"/>
              <a:t>Purpose</a:t>
            </a:r>
          </a:p>
        </p:txBody>
      </p:sp>
      <p:sp>
        <p:nvSpPr>
          <p:cNvPr id="3" name="Content Placeholder 2"/>
          <p:cNvSpPr>
            <a:spLocks noGrp="1"/>
          </p:cNvSpPr>
          <p:nvPr>
            <p:ph idx="1"/>
          </p:nvPr>
        </p:nvSpPr>
        <p:spPr>
          <a:xfrm>
            <a:off x="1552769" y="1781297"/>
            <a:ext cx="9479666" cy="4013085"/>
          </a:xfrm>
        </p:spPr>
        <p:txBody>
          <a:bodyPr/>
          <a:lstStyle/>
          <a:p>
            <a:pPr marL="0" indent="0">
              <a:lnSpc>
                <a:spcPct val="100000"/>
              </a:lnSpc>
              <a:spcBef>
                <a:spcPts val="0"/>
              </a:spcBef>
              <a:spcAft>
                <a:spcPts val="1200"/>
              </a:spcAft>
              <a:buNone/>
            </a:pPr>
            <a:r>
              <a:rPr lang="en-US" dirty="0">
                <a:effectLst/>
                <a:latin typeface="Arial" panose="020B0604020202020204" pitchFamily="34" charset="0"/>
                <a:ea typeface="Arial" panose="020B0604020202020204" pitchFamily="34" charset="0"/>
              </a:rPr>
              <a:t>To develop and deliver professional learning opportunities which support the implementation of effective language acquisition programs for English learner (EL) students, which may include integrated language development within and across content areas, bilingual and biliterate proficiency, and building and strengthening capacity to implement the EL Roadmap Policy. </a:t>
            </a: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309110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16" y="365125"/>
            <a:ext cx="10877797" cy="1622701"/>
          </a:xfrm>
        </p:spPr>
        <p:txBody>
          <a:bodyPr>
            <a:normAutofit/>
          </a:bodyPr>
          <a:lstStyle/>
          <a:p>
            <a:r>
              <a:rPr lang="en-US" sz="3600" b="1"/>
              <a:t>The Statewide System of Support, and Quality Professional Learning Standards (QPLS)</a:t>
            </a:r>
          </a:p>
        </p:txBody>
      </p:sp>
      <p:sp>
        <p:nvSpPr>
          <p:cNvPr id="3" name="Content Placeholder 2"/>
          <p:cNvSpPr>
            <a:spLocks noGrp="1"/>
          </p:cNvSpPr>
          <p:nvPr>
            <p:ph idx="1"/>
          </p:nvPr>
        </p:nvSpPr>
        <p:spPr>
          <a:xfrm>
            <a:off x="1354238" y="1987826"/>
            <a:ext cx="9999561" cy="4293704"/>
          </a:xfrm>
        </p:spPr>
        <p:txBody>
          <a:bodyPr/>
          <a:lstStyle/>
          <a:p>
            <a:pPr>
              <a:lnSpc>
                <a:spcPct val="100000"/>
              </a:lnSpc>
              <a:spcBef>
                <a:spcPts val="0"/>
              </a:spcBef>
              <a:spcAft>
                <a:spcPts val="1200"/>
              </a:spcAft>
            </a:pPr>
            <a:r>
              <a:rPr lang="en-US"/>
              <a:t>The selected grantees will become important participants in the California System of Support, providing targeted, meaningful use of strategies designed to align the system-wide implementation of effective language acquisition programs. </a:t>
            </a:r>
          </a:p>
          <a:p>
            <a:pPr>
              <a:lnSpc>
                <a:spcPct val="100000"/>
              </a:lnSpc>
              <a:spcBef>
                <a:spcPts val="0"/>
              </a:spcBef>
              <a:spcAft>
                <a:spcPts val="1200"/>
              </a:spcAft>
            </a:pPr>
            <a:r>
              <a:rPr lang="en-US"/>
              <a:t>The QPLS serve as a foundation for the content, processes, and conditions essential to all educator professional learning over time, which leads to improved educator knowledge, skills, and dispositions.</a:t>
            </a:r>
          </a:p>
        </p:txBody>
      </p:sp>
      <p:sp>
        <p:nvSpPr>
          <p:cNvPr id="5" name="Slide Number Placeholder 4"/>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229725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13" y="320675"/>
            <a:ext cx="11056917" cy="949984"/>
          </a:xfrm>
        </p:spPr>
        <p:txBody>
          <a:bodyPr>
            <a:normAutofit/>
          </a:bodyPr>
          <a:lstStyle/>
          <a:p>
            <a:r>
              <a:rPr lang="en-US" sz="3600" b="1"/>
              <a:t>Applicant Eligibility</a:t>
            </a:r>
          </a:p>
        </p:txBody>
      </p:sp>
      <p:sp>
        <p:nvSpPr>
          <p:cNvPr id="3" name="Content Placeholder 2"/>
          <p:cNvSpPr>
            <a:spLocks noGrp="1"/>
          </p:cNvSpPr>
          <p:nvPr>
            <p:ph idx="1"/>
          </p:nvPr>
        </p:nvSpPr>
        <p:spPr>
          <a:xfrm>
            <a:off x="1094290" y="1520041"/>
            <a:ext cx="10389149" cy="4586927"/>
          </a:xfrm>
        </p:spPr>
        <p:txBody>
          <a:bodyPr/>
          <a:lstStyle/>
          <a:p>
            <a:pPr>
              <a:lnSpc>
                <a:spcPct val="100000"/>
              </a:lnSpc>
              <a:spcBef>
                <a:spcPts val="0"/>
              </a:spcBef>
              <a:spcAft>
                <a:spcPts val="1200"/>
              </a:spcAft>
            </a:pPr>
            <a:r>
              <a:rPr lang="en-US" sz="2400" dirty="0"/>
              <a:t>Lead applicant must be a county office of education (COE).</a:t>
            </a:r>
          </a:p>
          <a:p>
            <a:pPr>
              <a:lnSpc>
                <a:spcPct val="100000"/>
              </a:lnSpc>
              <a:spcAft>
                <a:spcPts val="1200"/>
              </a:spcAft>
            </a:pPr>
            <a:r>
              <a:rPr lang="en-US" sz="2400" dirty="0"/>
              <a:t>One grantee will be selected per zone. Zones are based on geographic region and the number of EL students enrolled.</a:t>
            </a:r>
          </a:p>
          <a:p>
            <a:pPr>
              <a:lnSpc>
                <a:spcPct val="100000"/>
              </a:lnSpc>
              <a:spcAft>
                <a:spcPts val="1200"/>
              </a:spcAft>
            </a:pPr>
            <a:r>
              <a:rPr lang="en-US" sz="2400" dirty="0"/>
              <a:t>Positive consideration will be given to applicants that propose to partner with previous EWIG Program awardees and/or their partners.</a:t>
            </a:r>
          </a:p>
          <a:p>
            <a:pPr>
              <a:lnSpc>
                <a:spcPct val="100000"/>
              </a:lnSpc>
              <a:spcAft>
                <a:spcPts val="1200"/>
              </a:spcAft>
            </a:pPr>
            <a:r>
              <a:rPr lang="en-US" sz="2400" dirty="0"/>
              <a:t>Applicants with existing communication/collaboration structures in place to effectively provide support and services to any one of the zones listed on pages 9–10 of the RFA document </a:t>
            </a:r>
            <a:r>
              <a:rPr lang="en-US" sz="2400" dirty="0">
                <a:effectLst/>
                <a:ea typeface="Arial" panose="020B0604020202020204" pitchFamily="34" charset="0"/>
              </a:rPr>
              <a:t>will be given positive consideration.</a:t>
            </a: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9038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7B887-4545-3E98-3E1C-2AD49B5BA7CD}"/>
              </a:ext>
            </a:extLst>
          </p:cNvPr>
          <p:cNvSpPr>
            <a:spLocks noGrp="1"/>
          </p:cNvSpPr>
          <p:nvPr>
            <p:ph type="title"/>
          </p:nvPr>
        </p:nvSpPr>
        <p:spPr>
          <a:xfrm>
            <a:off x="1354239" y="365126"/>
            <a:ext cx="9479666" cy="769408"/>
          </a:xfrm>
        </p:spPr>
        <p:txBody>
          <a:bodyPr>
            <a:normAutofit/>
          </a:bodyPr>
          <a:lstStyle/>
          <a:p>
            <a:r>
              <a:rPr lang="en-US" sz="3600" b="1"/>
              <a:t>Grant Goals</a:t>
            </a:r>
          </a:p>
        </p:txBody>
      </p:sp>
      <p:sp>
        <p:nvSpPr>
          <p:cNvPr id="3" name="Content Placeholder 2">
            <a:extLst>
              <a:ext uri="{FF2B5EF4-FFF2-40B4-BE49-F238E27FC236}">
                <a16:creationId xmlns:a16="http://schemas.microsoft.com/office/drawing/2014/main" id="{9F6C088F-1340-857F-EB2B-E22D63FD7885}"/>
              </a:ext>
            </a:extLst>
          </p:cNvPr>
          <p:cNvSpPr>
            <a:spLocks noGrp="1"/>
          </p:cNvSpPr>
          <p:nvPr>
            <p:ph idx="1"/>
          </p:nvPr>
        </p:nvSpPr>
        <p:spPr>
          <a:xfrm>
            <a:off x="963058" y="1134534"/>
            <a:ext cx="10687075" cy="5221816"/>
          </a:xfrm>
        </p:spPr>
        <p:txBody>
          <a:bodyPr/>
          <a:lstStyle/>
          <a:p>
            <a:pPr marL="0" marR="0" lvl="0" indent="0">
              <a:lnSpc>
                <a:spcPct val="100000"/>
              </a:lnSpc>
              <a:spcBef>
                <a:spcPts val="0"/>
              </a:spcBef>
              <a:spcAft>
                <a:spcPts val="1200"/>
              </a:spcAft>
              <a:buNone/>
              <a:tabLst>
                <a:tab pos="6343650" algn="l"/>
                <a:tab pos="6400800" algn="l"/>
              </a:tabLst>
            </a:pPr>
            <a:r>
              <a:rPr lang="en-US" sz="2400" dirty="0">
                <a:effectLst/>
                <a:latin typeface="Arial" panose="020B0604020202020204" pitchFamily="34" charset="0"/>
                <a:ea typeface="Arial" panose="020B0604020202020204" pitchFamily="34" charset="0"/>
              </a:rPr>
              <a:t>The grantees will focus on providing professional learning opportunities for early educators, teachers, paraprofessionals, school leaders, and other educators in public schools. </a:t>
            </a:r>
          </a:p>
          <a:p>
            <a:pPr marL="0" marR="0" lvl="0" indent="0">
              <a:lnSpc>
                <a:spcPct val="107000"/>
              </a:lnSpc>
              <a:spcBef>
                <a:spcPts val="1200"/>
              </a:spcBef>
              <a:spcAft>
                <a:spcPts val="1200"/>
              </a:spcAft>
              <a:buNone/>
              <a:tabLst>
                <a:tab pos="6343650" algn="l"/>
                <a:tab pos="6400800" algn="l"/>
              </a:tabLst>
            </a:pPr>
            <a:r>
              <a:rPr lang="en-US" sz="2400" dirty="0">
                <a:effectLst/>
                <a:latin typeface="Arial" panose="020B0604020202020204" pitchFamily="34" charset="0"/>
                <a:ea typeface="Arial" panose="020B0604020202020204" pitchFamily="34" charset="0"/>
              </a:rPr>
              <a:t>These opportunities, conducted in a manner that aligns with the Statewide System of Support and </a:t>
            </a:r>
            <a:r>
              <a:rPr lang="en-US" sz="2400" dirty="0" err="1">
                <a:effectLst/>
                <a:latin typeface="Arial" panose="020B0604020202020204" pitchFamily="34" charset="0"/>
                <a:ea typeface="Arial" panose="020B0604020202020204" pitchFamily="34" charset="0"/>
              </a:rPr>
              <a:t>QPLS</a:t>
            </a:r>
            <a:r>
              <a:rPr lang="en-US" sz="2400" dirty="0">
                <a:effectLst/>
                <a:latin typeface="Arial" panose="020B0604020202020204" pitchFamily="34" charset="0"/>
                <a:ea typeface="Arial" panose="020B0604020202020204" pitchFamily="34" charset="0"/>
              </a:rPr>
              <a:t>, will focus on implementing effective language acquisition programs for EL students, which may include:</a:t>
            </a:r>
          </a:p>
          <a:p>
            <a:pPr lvl="2">
              <a:lnSpc>
                <a:spcPct val="107000"/>
              </a:lnSpc>
              <a:spcBef>
                <a:spcPts val="1200"/>
              </a:spcBef>
              <a:spcAft>
                <a:spcPts val="1200"/>
              </a:spcAft>
              <a:tabLst>
                <a:tab pos="6343650" algn="l"/>
                <a:tab pos="6400800" algn="l"/>
              </a:tabLst>
            </a:pPr>
            <a:r>
              <a:rPr lang="en-US" dirty="0">
                <a:latin typeface="Arial" panose="020B0604020202020204" pitchFamily="34" charset="0"/>
                <a:ea typeface="Arial" panose="020B0604020202020204" pitchFamily="34" charset="0"/>
              </a:rPr>
              <a:t>I</a:t>
            </a:r>
            <a:r>
              <a:rPr lang="en-US" dirty="0">
                <a:effectLst/>
                <a:latin typeface="Arial" panose="020B0604020202020204" pitchFamily="34" charset="0"/>
                <a:ea typeface="Arial" panose="020B0604020202020204" pitchFamily="34" charset="0"/>
              </a:rPr>
              <a:t>ntegrated language development within and across content areas, </a:t>
            </a:r>
          </a:p>
          <a:p>
            <a:pPr lvl="2">
              <a:lnSpc>
                <a:spcPct val="107000"/>
              </a:lnSpc>
              <a:spcBef>
                <a:spcPts val="1200"/>
              </a:spcBef>
              <a:spcAft>
                <a:spcPts val="1200"/>
              </a:spcAft>
              <a:tabLst>
                <a:tab pos="6343650" algn="l"/>
                <a:tab pos="6400800" algn="l"/>
              </a:tabLst>
            </a:pPr>
            <a:r>
              <a:rPr lang="en-US" dirty="0">
                <a:latin typeface="Arial" panose="020B0604020202020204" pitchFamily="34" charset="0"/>
                <a:ea typeface="Arial" panose="020B0604020202020204" pitchFamily="34" charset="0"/>
              </a:rPr>
              <a:t>B</a:t>
            </a:r>
            <a:r>
              <a:rPr lang="en-US" dirty="0">
                <a:effectLst/>
                <a:latin typeface="Arial" panose="020B0604020202020204" pitchFamily="34" charset="0"/>
                <a:ea typeface="Arial" panose="020B0604020202020204" pitchFamily="34" charset="0"/>
              </a:rPr>
              <a:t>ilingual and biliterate proficiency, and </a:t>
            </a:r>
          </a:p>
          <a:p>
            <a:pPr lvl="2">
              <a:lnSpc>
                <a:spcPct val="107000"/>
              </a:lnSpc>
              <a:spcBef>
                <a:spcPts val="1200"/>
              </a:spcBef>
              <a:spcAft>
                <a:spcPts val="1200"/>
              </a:spcAft>
              <a:tabLst>
                <a:tab pos="6343650" algn="l"/>
                <a:tab pos="6400800" algn="l"/>
              </a:tabLst>
            </a:pPr>
            <a:r>
              <a:rPr lang="en-US" dirty="0">
                <a:latin typeface="Arial" panose="020B0604020202020204" pitchFamily="34" charset="0"/>
                <a:ea typeface="Arial" panose="020B0604020202020204" pitchFamily="34" charset="0"/>
              </a:rPr>
              <a:t>B</a:t>
            </a:r>
            <a:r>
              <a:rPr lang="en-US" dirty="0">
                <a:effectLst/>
                <a:latin typeface="Arial" panose="020B0604020202020204" pitchFamily="34" charset="0"/>
                <a:ea typeface="Arial" panose="020B0604020202020204" pitchFamily="34" charset="0"/>
              </a:rPr>
              <a:t>uilding and strengthening capacity to implement the EL Roadmap Policy across the state.</a:t>
            </a:r>
            <a:endParaRPr lang="en-US" dirty="0"/>
          </a:p>
        </p:txBody>
      </p:sp>
      <p:sp>
        <p:nvSpPr>
          <p:cNvPr id="4" name="Slide Number Placeholder 3">
            <a:extLst>
              <a:ext uri="{FF2B5EF4-FFF2-40B4-BE49-F238E27FC236}">
                <a16:creationId xmlns:a16="http://schemas.microsoft.com/office/drawing/2014/main" id="{D044C1F3-92A5-7F85-9B73-A2F50BA9AC60}"/>
              </a:ext>
            </a:extLst>
          </p:cNvPr>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275704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75" y="371852"/>
            <a:ext cx="10983650" cy="875057"/>
          </a:xfrm>
        </p:spPr>
        <p:txBody>
          <a:bodyPr>
            <a:normAutofit/>
          </a:bodyPr>
          <a:lstStyle/>
          <a:p>
            <a:r>
              <a:rPr lang="en-US" sz="3600" b="1"/>
              <a:t>Grantee Activities</a:t>
            </a:r>
          </a:p>
        </p:txBody>
      </p:sp>
      <p:sp>
        <p:nvSpPr>
          <p:cNvPr id="3" name="Content Placeholder 2"/>
          <p:cNvSpPr>
            <a:spLocks noGrp="1"/>
          </p:cNvSpPr>
          <p:nvPr>
            <p:ph idx="1"/>
          </p:nvPr>
        </p:nvSpPr>
        <p:spPr>
          <a:xfrm>
            <a:off x="1353787" y="1275220"/>
            <a:ext cx="10130640" cy="4629825"/>
          </a:xfrm>
        </p:spPr>
        <p:txBody>
          <a:bodyPr/>
          <a:lstStyle/>
          <a:p>
            <a:pPr>
              <a:lnSpc>
                <a:spcPct val="100000"/>
              </a:lnSpc>
              <a:spcBef>
                <a:spcPts val="0"/>
              </a:spcBef>
              <a:spcAft>
                <a:spcPts val="1200"/>
              </a:spcAft>
            </a:pPr>
            <a:r>
              <a:rPr lang="en-US" sz="2400" dirty="0"/>
              <a:t>Develop and deliver free of charge to local educational agencies (LEAs) statewide, professional development and professional learning opportunities that, at a minimum, are publicly available, content focused, standards and research-based, incorporate active learning, support and promote collaboration, use models of effective practice, provide coaching and expert support, offer feedback and reflection, and are of sustained duration.</a:t>
            </a:r>
          </a:p>
          <a:p>
            <a:pPr>
              <a:lnSpc>
                <a:spcPct val="100000"/>
              </a:lnSpc>
              <a:spcBef>
                <a:spcPts val="0"/>
              </a:spcBef>
              <a:spcAft>
                <a:spcPts val="1200"/>
              </a:spcAft>
            </a:pPr>
            <a:r>
              <a:rPr lang="en-US" sz="2400" dirty="0"/>
              <a:t>Leverage and use expertise and resources already identified, developed, and available, including, but not limited to, by the expert leads in the Statewide System of Support to advance the goals of the grant.</a:t>
            </a:r>
          </a:p>
        </p:txBody>
      </p:sp>
      <p:sp>
        <p:nvSpPr>
          <p:cNvPr id="5" name="Slide Number Placeholder 4"/>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1410484865"/>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1" ma:contentTypeDescription="Create a new document." ma:contentTypeScope="" ma:versionID="fdbcb853a2ac2f41911235bbf8d6c080">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4847465b78d02a3256b493783eaeac8d"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570914-F08B-4916-ADD9-3117D20D1DA1}">
  <ds:schemaRefs>
    <ds:schemaRef ds:uri="http://schemas.microsoft.com/sharepoint/v3/contenttype/forms"/>
  </ds:schemaRefs>
</ds:datastoreItem>
</file>

<file path=customXml/itemProps2.xml><?xml version="1.0" encoding="utf-8"?>
<ds:datastoreItem xmlns:ds="http://schemas.openxmlformats.org/officeDocument/2006/customXml" ds:itemID="{3C069AFB-A5AF-400F-BC89-E13AC19A1B4E}">
  <ds:schemaRefs>
    <ds:schemaRef ds:uri="f89dec18-d0c2-45d2-8a15-31051f2519f8"/>
    <ds:schemaRef ds:uri="http://purl.org/dc/dcmitype/"/>
    <ds:schemaRef ds:uri="http://schemas.microsoft.com/office/infopath/2007/PartnerControls"/>
    <ds:schemaRef ds:uri="http://purl.org/dc/elements/1.1/"/>
    <ds:schemaRef ds:uri="http://schemas.microsoft.com/office/2006/documentManagement/types"/>
    <ds:schemaRef ds:uri="1aae30ff-d7bc-47e3-882e-cd3423d00d62"/>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B00B50A-ADC1-43D5-90CD-297B8C709EE5}">
  <ds:schemaRefs>
    <ds:schemaRef ds:uri="1aae30ff-d7bc-47e3-882e-cd3423d00d62"/>
    <ds:schemaRef ds:uri="f89dec18-d0c2-45d2-8a15-31051f251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5764</TotalTime>
  <Words>5913</Words>
  <Application>Microsoft Office PowerPoint</Application>
  <PresentationFormat>Widescreen</PresentationFormat>
  <Paragraphs>424</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Courier New</vt:lpstr>
      <vt:lpstr>Symbol</vt:lpstr>
      <vt:lpstr>Times New Roman</vt:lpstr>
      <vt:lpstr>Wingdings</vt:lpstr>
      <vt:lpstr>Office Theme</vt:lpstr>
      <vt:lpstr>Educator Workforce Investment Grant: Effective Language Acquisition Programs   Request for Applications (RFA) Technical Assistance Webinar  April 13, 2023 </vt:lpstr>
      <vt:lpstr>Housekeeping</vt:lpstr>
      <vt:lpstr>EWIG: ELAP Authority</vt:lpstr>
      <vt:lpstr> EWIG: ELAP Grant Funding and Duration</vt:lpstr>
      <vt:lpstr>Purpose</vt:lpstr>
      <vt:lpstr>The Statewide System of Support, and Quality Professional Learning Standards (QPLS)</vt:lpstr>
      <vt:lpstr>Applicant Eligibility</vt:lpstr>
      <vt:lpstr>Grant Goals</vt:lpstr>
      <vt:lpstr>Grantee Activities</vt:lpstr>
      <vt:lpstr>Grantee Activities (2)</vt:lpstr>
      <vt:lpstr>Grantee Activities (3)</vt:lpstr>
      <vt:lpstr>Grantee Responsibilities (1)</vt:lpstr>
      <vt:lpstr>Grantee Responsibilities (2)</vt:lpstr>
      <vt:lpstr>Allowable Expenditures</vt:lpstr>
      <vt:lpstr>Non-Allowable Expenditures (1)</vt:lpstr>
      <vt:lpstr>Non-Allowable Expenditures (2)</vt:lpstr>
      <vt:lpstr>EWIG: ELAP Grant Application Requirements</vt:lpstr>
      <vt:lpstr>Application Submission Requirements (1)</vt:lpstr>
      <vt:lpstr>Application Submission Requirements (2)</vt:lpstr>
      <vt:lpstr>Submission Requirements (3)</vt:lpstr>
      <vt:lpstr>Saving Responses</vt:lpstr>
      <vt:lpstr>Important to Know (1)</vt:lpstr>
      <vt:lpstr>Important to Know (2)</vt:lpstr>
      <vt:lpstr>Important to Know (3)</vt:lpstr>
      <vt:lpstr>Completing the Application Narrative</vt:lpstr>
      <vt:lpstr>Completing the Application Budget (1)</vt:lpstr>
      <vt:lpstr>Application Budget (2)</vt:lpstr>
      <vt:lpstr>Application Review Process</vt:lpstr>
      <vt:lpstr>Application Maximum Point Values</vt:lpstr>
      <vt:lpstr>EWIG: Effective Language Acquisition Programs Grant Application Timeline</vt:lpstr>
      <vt:lpstr>Questions?</vt:lpstr>
      <vt:lpstr>Resources</vt:lpstr>
      <vt:lpstr>Multilingual Support Division Language Policy and Leadership Office</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EWIG ELAP Webinar - Funding (CA Dept of Education)</dc:title>
  <dc:subject>Educator Workforce Investment Grant (EWIG): Effective Language Acquisition Programs (ELAP) Webinar.</dc:subject>
  <dc:creator>Sandra Covarrubias</dc:creator>
  <cp:lastModifiedBy>Jennifer Cordova</cp:lastModifiedBy>
  <cp:revision>28</cp:revision>
  <cp:lastPrinted>2019-12-03T21:59:55Z</cp:lastPrinted>
  <dcterms:created xsi:type="dcterms:W3CDTF">2017-11-09T22:09:16Z</dcterms:created>
  <dcterms:modified xsi:type="dcterms:W3CDTF">2023-04-14T17:43:21Z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