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heme/themeOverride1.xml" ContentType="application/vnd.openxmlformats-officedocument.themeOverr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 id="2147483659" r:id="rId5"/>
    <p:sldMasterId id="2147483648" r:id="rId6"/>
    <p:sldMasterId id="2147483664" r:id="rId7"/>
    <p:sldMasterId id="2147483671" r:id="rId8"/>
    <p:sldMasterId id="2147483676" r:id="rId9"/>
    <p:sldMasterId id="2147483681" r:id="rId10"/>
  </p:sldMasterIdLst>
  <p:notesMasterIdLst>
    <p:notesMasterId r:id="rId60"/>
  </p:notesMasterIdLst>
  <p:handoutMasterIdLst>
    <p:handoutMasterId r:id="rId61"/>
  </p:handoutMasterIdLst>
  <p:sldIdLst>
    <p:sldId id="263" r:id="rId11"/>
    <p:sldId id="265" r:id="rId12"/>
    <p:sldId id="267" r:id="rId13"/>
    <p:sldId id="311" r:id="rId14"/>
    <p:sldId id="298" r:id="rId15"/>
    <p:sldId id="262" r:id="rId16"/>
    <p:sldId id="274" r:id="rId17"/>
    <p:sldId id="299" r:id="rId18"/>
    <p:sldId id="269" r:id="rId19"/>
    <p:sldId id="285" r:id="rId20"/>
    <p:sldId id="302" r:id="rId21"/>
    <p:sldId id="271" r:id="rId22"/>
    <p:sldId id="286" r:id="rId23"/>
    <p:sldId id="272" r:id="rId24"/>
    <p:sldId id="287" r:id="rId25"/>
    <p:sldId id="284" r:id="rId26"/>
    <p:sldId id="273" r:id="rId27"/>
    <p:sldId id="289" r:id="rId28"/>
    <p:sldId id="276" r:id="rId29"/>
    <p:sldId id="279" r:id="rId30"/>
    <p:sldId id="301" r:id="rId31"/>
    <p:sldId id="305" r:id="rId32"/>
    <p:sldId id="303" r:id="rId33"/>
    <p:sldId id="275" r:id="rId34"/>
    <p:sldId id="304" r:id="rId35"/>
    <p:sldId id="290" r:id="rId36"/>
    <p:sldId id="295" r:id="rId37"/>
    <p:sldId id="306" r:id="rId38"/>
    <p:sldId id="277" r:id="rId39"/>
    <p:sldId id="314" r:id="rId40"/>
    <p:sldId id="310" r:id="rId41"/>
    <p:sldId id="312" r:id="rId42"/>
    <p:sldId id="313" r:id="rId43"/>
    <p:sldId id="308" r:id="rId44"/>
    <p:sldId id="309" r:id="rId45"/>
    <p:sldId id="278" r:id="rId46"/>
    <p:sldId id="307" r:id="rId47"/>
    <p:sldId id="293" r:id="rId48"/>
    <p:sldId id="291" r:id="rId49"/>
    <p:sldId id="292" r:id="rId50"/>
    <p:sldId id="288" r:id="rId51"/>
    <p:sldId id="296" r:id="rId52"/>
    <p:sldId id="280" r:id="rId53"/>
    <p:sldId id="297" r:id="rId54"/>
    <p:sldId id="270" r:id="rId55"/>
    <p:sldId id="266" r:id="rId56"/>
    <p:sldId id="283" r:id="rId57"/>
    <p:sldId id="264" r:id="rId58"/>
    <p:sldId id="315"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sa" initials="M" lastIdx="2" clrIdx="0">
    <p:extLst>
      <p:ext uri="{19B8F6BF-5375-455C-9EA6-DF929625EA0E}">
        <p15:presenceInfo xmlns:p15="http://schemas.microsoft.com/office/powerpoint/2012/main" userId="Marisa" providerId="None"/>
      </p:ext>
    </p:extLst>
  </p:cmAuthor>
  <p:cmAuthor id="2" name="Jackie Richardson" initials="JR" lastIdx="40" clrIdx="1">
    <p:extLst>
      <p:ext uri="{19B8F6BF-5375-455C-9EA6-DF929625EA0E}">
        <p15:presenceInfo xmlns:p15="http://schemas.microsoft.com/office/powerpoint/2012/main" userId="S-1-5-21-2608872058-1432505909-2668327341-30791" providerId="AD"/>
      </p:ext>
    </p:extLst>
  </p:cmAuthor>
  <p:cmAuthor id="3" name="Crystal Young" initials="CY" lastIdx="17" clrIdx="2">
    <p:extLst>
      <p:ext uri="{19B8F6BF-5375-455C-9EA6-DF929625EA0E}">
        <p15:presenceInfo xmlns:p15="http://schemas.microsoft.com/office/powerpoint/2012/main" userId="Crystal Young" providerId="None"/>
      </p:ext>
    </p:extLst>
  </p:cmAuthor>
  <p:cmAuthor id="4" name="Jackie Richardson" initials="JR [2]" lastIdx="2" clrIdx="3">
    <p:extLst>
      <p:ext uri="{19B8F6BF-5375-455C-9EA6-DF929625EA0E}">
        <p15:presenceInfo xmlns:p15="http://schemas.microsoft.com/office/powerpoint/2012/main" userId="S::jrichardson@cde.ca.gov::742f5f05-9b21-4506-bb18-0db7d346917c" providerId="AD"/>
      </p:ext>
    </p:extLst>
  </p:cmAuthor>
  <p:cmAuthor id="5" name="Crystal Young" initials="CY [2]" lastIdx="13" clrIdx="4">
    <p:extLst>
      <p:ext uri="{19B8F6BF-5375-455C-9EA6-DF929625EA0E}">
        <p15:presenceInfo xmlns:p15="http://schemas.microsoft.com/office/powerpoint/2012/main" userId="S::cyoung@cde.ca.gov::7ad1548b-20ae-498d-91e3-e8660fa67fe4" providerId="AD"/>
      </p:ext>
    </p:extLst>
  </p:cmAuthor>
  <p:cmAuthor id="6" name="Crystal Young" initials="CY [3]" lastIdx="1" clrIdx="5">
    <p:extLst>
      <p:ext uri="{19B8F6BF-5375-455C-9EA6-DF929625EA0E}">
        <p15:presenceInfo xmlns:p15="http://schemas.microsoft.com/office/powerpoint/2012/main" userId="S-1-5-21-2608872058-1432505909-2668327341-149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776FFF-EA5B-4A8A-A5F3-56D40BB351AD}" v="1" dt="2021-01-19T22:13:25.788"/>
    <p1510:client id="{D47F676F-2D33-4304-A49A-7742B9E86184}" v="33" dt="2021-01-19T22:29:06.7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20" autoAdjust="0"/>
  </p:normalViewPr>
  <p:slideViewPr>
    <p:cSldViewPr snapToGrid="0">
      <p:cViewPr varScale="1">
        <p:scale>
          <a:sx n="103" d="100"/>
          <a:sy n="103" d="100"/>
        </p:scale>
        <p:origin x="150" y="14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63" Type="http://schemas.openxmlformats.org/officeDocument/2006/relationships/presProps" Target="pres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6.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slide" Target="slides/slide48.xml"/><Relationship Id="rId66"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61"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viewProps" Target="viewProps.xml"/><Relationship Id="rId8" Type="http://schemas.openxmlformats.org/officeDocument/2006/relationships/slideMaster" Target="slideMasters/slideMaster5.xml"/><Relationship Id="rId51" Type="http://schemas.openxmlformats.org/officeDocument/2006/relationships/slide" Target="slides/slide41.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67" Type="http://schemas.microsoft.com/office/2015/10/relationships/revisionInfo" Target="revisionInfo.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1/21/2021</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cde.ca.gov/fg/fo/fm/ff.asp"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www.ecfr.gov/cgi-bin/text-idx?tpl=/ecfrbrowse/Title02/2cfr200_main_02.tpl"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cde.ca.gov/ls/nu/he/documents/recipe.pdf"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theicn.org/cnrb/recipes-for-schools/"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bookmark:/_Meal_Service/" TargetMode="External"/><Relationship Id="rId2" Type="http://schemas.openxmlformats.org/officeDocument/2006/relationships/slide" Target="../slides/slide38.xml"/><Relationship Id="rId1" Type="http://schemas.openxmlformats.org/officeDocument/2006/relationships/notesMaster" Target="../notesMasters/notesMaster1.xml"/><Relationship Id="rId5" Type="http://schemas.openxmlformats.org/officeDocument/2006/relationships/hyperlink" Target="http://bookmark:/_Training/" TargetMode="External"/><Relationship Id="rId4" Type="http://schemas.openxmlformats.org/officeDocument/2006/relationships/hyperlink" Target="http://bookmark:/_Community_Partnerships/" TargetMode="Externa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3" Type="http://schemas.openxmlformats.org/officeDocument/2006/relationships/hyperlink" Target="mailto:CArecipes@cde.ca.gov" TargetMode="External"/><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s://www.cde.ca.gov/fg/fo/af/index.aspx"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3" Type="http://schemas.openxmlformats.org/officeDocument/2006/relationships/hyperlink" Target="mailto:CArecipes@cde.ca.gov" TargetMode="External"/><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de.ca.gov/fg/fo/sf/index.aspx"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fontAlgn="base">
              <a:spcBef>
                <a:spcPct val="0"/>
              </a:spcBef>
              <a:spcAft>
                <a:spcPct val="0"/>
              </a:spcAft>
              <a:defRPr/>
            </a:pPr>
            <a:r>
              <a:rPr lang="en-US">
                <a:latin typeface="Arial"/>
                <a:cs typeface="Arial"/>
              </a:rPr>
              <a:t>Welcome</a:t>
            </a:r>
            <a:r>
              <a:rPr lang="en-US" baseline="0">
                <a:latin typeface="Arial"/>
                <a:cs typeface="Arial"/>
              </a:rPr>
              <a:t> to the How to Apply for the </a:t>
            </a:r>
            <a:r>
              <a:rPr lang="en-US">
                <a:latin typeface="Arial"/>
                <a:cs typeface="Arial"/>
              </a:rPr>
              <a:t>Team Nutrition Taste of California Standardized Recipe Challenge Grant, or simply the Taste of CA Challenge Grant webinar. </a:t>
            </a:r>
            <a:r>
              <a:rPr lang="en-US" dirty="0">
                <a:latin typeface="Arial"/>
                <a:cs typeface="Arial"/>
              </a:rPr>
              <a:t>My</a:t>
            </a:r>
            <a:r>
              <a:rPr lang="en-US" baseline="0" dirty="0">
                <a:latin typeface="Arial"/>
                <a:cs typeface="Arial"/>
              </a:rPr>
              <a:t> name is </a:t>
            </a:r>
            <a:r>
              <a:rPr lang="en-US" dirty="0">
                <a:latin typeface="Arial"/>
                <a:cs typeface="Arial"/>
              </a:rPr>
              <a:t>Crystal Young</a:t>
            </a:r>
            <a:r>
              <a:rPr lang="en-US" baseline="0" dirty="0">
                <a:latin typeface="Arial"/>
                <a:cs typeface="Arial"/>
              </a:rPr>
              <a:t>, Nutrition Education </a:t>
            </a:r>
            <a:r>
              <a:rPr lang="en-US" dirty="0">
                <a:latin typeface="Arial"/>
                <a:cs typeface="Arial"/>
              </a:rPr>
              <a:t>Consultant</a:t>
            </a:r>
            <a:r>
              <a:rPr lang="en-US" baseline="0" dirty="0">
                <a:latin typeface="Arial"/>
                <a:cs typeface="Arial"/>
              </a:rPr>
              <a:t>, with the California Department of Education, or CDE, Nutrition Services Division, or NSD. With me, is </a:t>
            </a:r>
            <a:r>
              <a:rPr lang="en-US" dirty="0">
                <a:solidFill>
                  <a:srgbClr val="000000"/>
                </a:solidFill>
                <a:latin typeface="Arial" panose="020B0604020202020204"/>
                <a:cs typeface="Arial"/>
              </a:rPr>
              <a:t>Jennifer Kuo</a:t>
            </a:r>
            <a:r>
              <a:rPr lang="en-US" altLang="en-US" dirty="0">
                <a:solidFill>
                  <a:srgbClr val="000000"/>
                </a:solidFill>
                <a:latin typeface="Arial" panose="020B0604020202020204"/>
                <a:cs typeface="Arial"/>
              </a:rPr>
              <a:t>, Nutrition Education Assistant</a:t>
            </a:r>
            <a:r>
              <a:rPr lang="en-US" altLang="en-US" baseline="0" dirty="0">
                <a:solidFill>
                  <a:srgbClr val="000000"/>
                </a:solidFill>
                <a:latin typeface="Arial" panose="020B0604020202020204"/>
                <a:cs typeface="Arial"/>
              </a:rPr>
              <a:t>, with the CDE NSD.</a:t>
            </a:r>
            <a:r>
              <a:rPr lang="en-US" altLang="en-US" dirty="0">
                <a:solidFill>
                  <a:srgbClr val="000000"/>
                </a:solidFill>
                <a:latin typeface="Arial" panose="020B0604020202020204"/>
                <a:cs typeface="Arial"/>
              </a:rPr>
              <a:t> </a:t>
            </a:r>
            <a:endParaRPr lang="en-US" baseline="0" dirty="0">
              <a:latin typeface="Arial" panose="020B0604020202020204" pitchFamily="34" charset="0"/>
              <a:cs typeface="Arial"/>
            </a:endParaRPr>
          </a:p>
          <a:p>
            <a:pPr defTabSz="929579">
              <a:defRPr/>
            </a:pPr>
            <a:endParaRPr lang="en-US" baseline="0" dirty="0">
              <a:latin typeface="Arial" panose="020B0604020202020204" pitchFamily="34" charset="0"/>
              <a:cs typeface="Arial" panose="020B0604020202020204" pitchFamily="34" charset="0"/>
            </a:endParaRPr>
          </a:p>
          <a:p>
            <a:r>
              <a:rPr lang="en-US" b="0" baseline="0" dirty="0">
                <a:latin typeface="Arial"/>
                <a:cs typeface="Arial"/>
              </a:rPr>
              <a:t>The target audience for this </a:t>
            </a:r>
            <a:r>
              <a:rPr lang="en-US" dirty="0">
                <a:latin typeface="Arial"/>
                <a:cs typeface="Arial"/>
              </a:rPr>
              <a:t>webinar</a:t>
            </a:r>
            <a:r>
              <a:rPr lang="en-US" b="0" baseline="0" dirty="0">
                <a:latin typeface="Arial"/>
                <a:cs typeface="Arial"/>
              </a:rPr>
              <a:t> is the </a:t>
            </a:r>
            <a:r>
              <a:rPr lang="en-US" dirty="0">
                <a:latin typeface="Arial"/>
                <a:cs typeface="Arial"/>
              </a:rPr>
              <a:t>school food authorities (SFA) who</a:t>
            </a:r>
            <a:r>
              <a:rPr lang="en-US" b="0" baseline="0" dirty="0">
                <a:latin typeface="Arial"/>
                <a:cs typeface="Arial"/>
              </a:rPr>
              <a:t> plan to apply for </a:t>
            </a:r>
            <a:r>
              <a:rPr lang="en-US" dirty="0">
                <a:latin typeface="Arial"/>
                <a:cs typeface="Arial"/>
              </a:rPr>
              <a:t>the Team Nutrition Taste of CA Challenge </a:t>
            </a:r>
            <a:r>
              <a:rPr lang="en-US" b="0" baseline="0" dirty="0">
                <a:latin typeface="Arial"/>
                <a:cs typeface="Arial"/>
              </a:rPr>
              <a:t>grant.</a:t>
            </a:r>
          </a:p>
          <a:p>
            <a:endParaRPr lang="en-US" b="0" baseline="0" dirty="0">
              <a:latin typeface="Arial"/>
              <a:cs typeface="Arial"/>
            </a:endParaRPr>
          </a:p>
          <a:p>
            <a:r>
              <a:rPr lang="en-US" b="0" baseline="0" dirty="0">
                <a:latin typeface="Arial"/>
                <a:cs typeface="Arial"/>
              </a:rPr>
              <a:t>At this time all participants are muted. </a:t>
            </a:r>
            <a:r>
              <a:rPr lang="en-US" sz="1200" dirty="0">
                <a:latin typeface="Arial" panose="020B0604020202020204" pitchFamily="34" charset="0"/>
                <a:cs typeface="Arial" panose="020B0604020202020204" pitchFamily="34" charset="0"/>
              </a:rPr>
              <a:t>Please use the Q&amp;A feature to submit questions.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have some time set aside at the end of the session to address questions. If we are unable to answer your questions today you can also send us email at CArecipes@cde.ca.gov. </a:t>
            </a:r>
          </a:p>
          <a:p>
            <a:endParaRPr lang="en-US" b="0" baseline="0" dirty="0">
              <a:latin typeface="Arial"/>
              <a:cs typeface="Arial"/>
            </a:endParaRPr>
          </a:p>
          <a:p>
            <a:r>
              <a:rPr lang="en-US" b="0" baseline="0" dirty="0">
                <a:solidFill>
                  <a:srgbClr val="FF0000"/>
                </a:solidFill>
                <a:latin typeface="Arial"/>
                <a:cs typeface="Arial"/>
              </a:rPr>
              <a:t>All web page resources referenced in this presentation are listed in the Resources section of the Agenda provided.</a:t>
            </a:r>
          </a:p>
          <a:p>
            <a:endParaRPr lang="en-US" b="0" baseline="0" dirty="0">
              <a:solidFill>
                <a:srgbClr val="FF0000"/>
              </a:solidFill>
              <a:latin typeface="Arial"/>
              <a:cs typeface="Arial"/>
            </a:endParaRPr>
          </a:p>
          <a:p>
            <a:r>
              <a:rPr lang="en-US" b="0" baseline="0" dirty="0">
                <a:solidFill>
                  <a:srgbClr val="FF0000"/>
                </a:solidFill>
                <a:latin typeface="Arial"/>
                <a:cs typeface="Arial"/>
              </a:rPr>
              <a:t>https://drive.google.com/file/d/1LXsD5g67d3v7Lm27mfD5BgnFY6gJaMhw/view?usp=sharing</a:t>
            </a:r>
          </a:p>
          <a:p>
            <a:endParaRPr lang="en-US" b="0" baseline="0" dirty="0">
              <a:solidFill>
                <a:srgbClr val="FF0000"/>
              </a:solidFill>
              <a:latin typeface="Arial"/>
              <a:cs typeface="Arial"/>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2597367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98F3C52-4571-44C0-8EA5-C9B071946A98}"/>
              </a:ext>
            </a:extLst>
          </p:cNvPr>
          <p:cNvSpPr>
            <a:spLocks noGrp="1"/>
          </p:cNvSpPr>
          <p:nvPr>
            <p:ph type="body" idx="1"/>
          </p:nvPr>
        </p:nvSpPr>
        <p:spPr/>
        <p:txBody>
          <a:bodyPr/>
          <a:lstStyle/>
          <a:p>
            <a:r>
              <a:rPr lang="en-US"/>
              <a:t>To receive a Taste of CA Challenge grant, an SFA </a:t>
            </a:r>
            <a:r>
              <a:rPr lang="en-US" b="1"/>
              <a:t>must</a:t>
            </a:r>
            <a:r>
              <a:rPr lang="en-US"/>
              <a:t> meet the following </a:t>
            </a:r>
            <a:r>
              <a:rPr lang="en-US" b="1"/>
              <a:t>minimum criteria</a:t>
            </a:r>
            <a:r>
              <a:rPr lang="en-US"/>
              <a:t>:</a:t>
            </a:r>
          </a:p>
          <a:p>
            <a:r>
              <a:rPr lang="en-US"/>
              <a:t> </a:t>
            </a:r>
          </a:p>
          <a:p>
            <a:pPr marL="285750" indent="-285750">
              <a:buFont typeface="Arial,Sans-Serif"/>
              <a:buChar char="•"/>
            </a:pPr>
            <a:r>
              <a:rPr lang="en-US"/>
              <a:t>Serve elementary school, middle school, or high school students</a:t>
            </a:r>
          </a:p>
          <a:p>
            <a:pPr marL="0" indent="0">
              <a:buFont typeface="Arial,Sans-Serif"/>
              <a:buNone/>
            </a:pPr>
            <a:r>
              <a:rPr lang="en-US"/>
              <a:t> </a:t>
            </a:r>
            <a:endParaRPr lang="en-US">
              <a:cs typeface="Calibri"/>
            </a:endParaRPr>
          </a:p>
          <a:p>
            <a:pPr marL="285750" indent="-285750">
              <a:buFont typeface="Arial,Sans-Serif"/>
              <a:buChar char="•"/>
            </a:pPr>
            <a:r>
              <a:rPr lang="en-US"/>
              <a:t>Operate the NSLP, SBP, or SSO or SFSP in lieu of the NSLP or SBP due to COVID-19</a:t>
            </a:r>
          </a:p>
          <a:p>
            <a:pPr marL="0" indent="0">
              <a:buFont typeface="Arial,Sans-Serif"/>
              <a:buNone/>
            </a:pPr>
            <a:r>
              <a:rPr lang="en-US"/>
              <a:t> </a:t>
            </a:r>
            <a:endParaRPr lang="en-US">
              <a:cs typeface="Calibri"/>
            </a:endParaRPr>
          </a:p>
          <a:p>
            <a:pPr marL="285750" indent="-285750">
              <a:buFont typeface="Arial,Sans-Serif"/>
              <a:buChar char="•"/>
            </a:pPr>
            <a:r>
              <a:rPr lang="en-US"/>
              <a:t>Propose a recipe featuring a locally grown product</a:t>
            </a:r>
          </a:p>
          <a:p>
            <a:pPr marL="0" indent="0">
              <a:buFont typeface="Arial,Sans-Serif"/>
              <a:buNone/>
            </a:pPr>
            <a:r>
              <a:rPr lang="en-US"/>
              <a:t> </a:t>
            </a:r>
            <a:endParaRPr lang="en-US">
              <a:cs typeface="Calibri"/>
            </a:endParaRPr>
          </a:p>
          <a:p>
            <a:pPr marL="285750" indent="-285750">
              <a:buFont typeface="Arial,Sans-Serif"/>
              <a:buChar char="•"/>
            </a:pPr>
            <a:r>
              <a:rPr lang="en-US"/>
              <a:t>Provide an implementation plan describing the recipe development process, nutrition education, and community engagement activities and partnerships</a:t>
            </a:r>
          </a:p>
          <a:p>
            <a:pPr marL="0" indent="0">
              <a:buFont typeface="Arial,Sans-Serif"/>
              <a:buNone/>
            </a:pPr>
            <a:r>
              <a:rPr lang="en-US"/>
              <a:t> </a:t>
            </a:r>
            <a:endParaRPr lang="en-US">
              <a:cs typeface="Calibri"/>
            </a:endParaRPr>
          </a:p>
        </p:txBody>
      </p:sp>
    </p:spTree>
    <p:extLst>
      <p:ext uri="{BB962C8B-B14F-4D97-AF65-F5344CB8AC3E}">
        <p14:creationId xmlns:p14="http://schemas.microsoft.com/office/powerpoint/2010/main" val="1332353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98F3C52-4571-44C0-8EA5-C9B071946A98}"/>
              </a:ext>
            </a:extLst>
          </p:cNvPr>
          <p:cNvSpPr>
            <a:spLocks noGrp="1"/>
          </p:cNvSpPr>
          <p:nvPr>
            <p:ph type="body" idx="1"/>
          </p:nvPr>
        </p:nvSpPr>
        <p:spPr/>
        <p:txBody>
          <a:bodyPr/>
          <a:lstStyle/>
          <a:p>
            <a:endParaRPr lang="en-US">
              <a:cs typeface="Calibri"/>
            </a:endParaRPr>
          </a:p>
          <a:p>
            <a:pPr marL="285750" lvl="1" indent="-285750">
              <a:buFont typeface="Arial,Sans-Serif"/>
              <a:buChar char="•"/>
            </a:pPr>
            <a:r>
              <a:rPr lang="en-US"/>
              <a:t>Have documented support of the school food service manager and district superintendent and</a:t>
            </a:r>
            <a:endParaRPr lang="en-US">
              <a:cs typeface="Calibri"/>
            </a:endParaRPr>
          </a:p>
          <a:p>
            <a:pPr marL="0" lvl="2" indent="0">
              <a:buFont typeface="Arial,Sans-Serif"/>
              <a:buNone/>
            </a:pPr>
            <a:r>
              <a:rPr lang="en-US"/>
              <a:t> </a:t>
            </a:r>
            <a:endParaRPr lang="en-US">
              <a:cs typeface="Calibri"/>
            </a:endParaRPr>
          </a:p>
          <a:p>
            <a:pPr marL="285750" lvl="3" indent="-285750">
              <a:buFont typeface="Arial,Sans-Serif"/>
              <a:buChar char="•"/>
            </a:pPr>
            <a:r>
              <a:rPr lang="en-US"/>
              <a:t>Be in good standing with the operation of all other federal child nutrition programs</a:t>
            </a:r>
            <a:endParaRPr lang="en-US">
              <a:cs typeface="Calibri"/>
            </a:endParaRPr>
          </a:p>
          <a:p>
            <a:endParaRPr lang="en-US"/>
          </a:p>
          <a:p>
            <a:endParaRPr lang="en-US">
              <a:cs typeface="Calibri"/>
            </a:endParaRPr>
          </a:p>
        </p:txBody>
      </p:sp>
    </p:spTree>
    <p:extLst>
      <p:ext uri="{BB962C8B-B14F-4D97-AF65-F5344CB8AC3E}">
        <p14:creationId xmlns:p14="http://schemas.microsoft.com/office/powerpoint/2010/main" val="1908196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good standing status,</a:t>
            </a:r>
            <a:r>
              <a:rPr lang="en-US" baseline="0"/>
              <a:t> </a:t>
            </a:r>
            <a:r>
              <a:rPr lang="en"/>
              <a:t>if an agency is currently participating in any of the federal child nutrition programs</a:t>
            </a:r>
            <a:r>
              <a:rPr lang="en-US"/>
              <a:t>, they must be in good standing in the operation </a:t>
            </a:r>
            <a:r>
              <a:rPr lang="en-US" i="1"/>
              <a:t>of all of </a:t>
            </a:r>
            <a:r>
              <a:rPr lang="en-US"/>
              <a:t>those programs administered by the CDE and in compliance with all related regulations during the application process and </a:t>
            </a:r>
            <a:r>
              <a:rPr lang="en-US" i="1"/>
              <a:t>at all times</a:t>
            </a:r>
            <a:r>
              <a:rPr lang="en-US"/>
              <a:t> during the grant period. </a:t>
            </a:r>
          </a:p>
        </p:txBody>
      </p:sp>
      <p:sp>
        <p:nvSpPr>
          <p:cNvPr id="4" name="Slide Number Placeholder 3"/>
          <p:cNvSpPr>
            <a:spLocks noGrp="1"/>
          </p:cNvSpPr>
          <p:nvPr>
            <p:ph type="sldNum" sz="quarter" idx="5"/>
          </p:nvPr>
        </p:nvSpPr>
        <p:spPr/>
        <p:txBody>
          <a:bodyPr/>
          <a:lstStyle/>
          <a:p>
            <a:fld id="{0852AC79-A108-4FDF-A0BE-96CEB0D6FF0B}" type="slidenum">
              <a:rPr lang="en-US" smtClean="0"/>
              <a:t>12</a:t>
            </a:fld>
            <a:endParaRPr lang="en-US"/>
          </a:p>
        </p:txBody>
      </p:sp>
    </p:spTree>
    <p:extLst>
      <p:ext uri="{BB962C8B-B14F-4D97-AF65-F5344CB8AC3E}">
        <p14:creationId xmlns:p14="http://schemas.microsoft.com/office/powerpoint/2010/main" val="2005919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68034ED7-F05D-4A2C-94FC-89ECEFDAE91A}"/>
              </a:ext>
            </a:extLst>
          </p:cNvPr>
          <p:cNvSpPr>
            <a:spLocks noGrp="1"/>
          </p:cNvSpPr>
          <p:nvPr>
            <p:ph type="body" idx="1"/>
          </p:nvPr>
        </p:nvSpPr>
        <p:spPr/>
        <p:txBody>
          <a:bodyPr/>
          <a:lstStyle/>
          <a:p>
            <a:r>
              <a:rPr lang="en-US"/>
              <a:t>This means that an agency cannot be documented as having an open serious deficiency in its operation of the Child and Adult Care Food Program or the Summer Food Service Program and cannot have an active reimbursement hold in the School Nutrition Programs, or SNPs, related to </a:t>
            </a:r>
            <a:r>
              <a:rPr lang="en-US" err="1"/>
              <a:t>nonsubmission</a:t>
            </a:r>
            <a:r>
              <a:rPr lang="en-US"/>
              <a:t> of or unacceptable corrective action documentation.</a:t>
            </a:r>
          </a:p>
          <a:p>
            <a:endParaRPr lang="en-US"/>
          </a:p>
          <a:p>
            <a:r>
              <a:rPr lang="en-US"/>
              <a:t>The following criteria are considered when making grant award determinations. Any of the factors below may affect your agency’s eligibility to receive grant funding:</a:t>
            </a:r>
          </a:p>
          <a:p>
            <a:r>
              <a:rPr lang="en-US"/>
              <a:t> </a:t>
            </a:r>
            <a:endParaRPr lang="en-US">
              <a:cs typeface="Calibri"/>
            </a:endParaRPr>
          </a:p>
          <a:p>
            <a:pPr marL="285750" indent="-285750">
              <a:buFont typeface="Arial,Sans-Serif"/>
              <a:buChar char="•"/>
            </a:pPr>
            <a:r>
              <a:rPr lang="en-US"/>
              <a:t>Open serious deficiencies</a:t>
            </a:r>
          </a:p>
          <a:p>
            <a:pPr marL="0" indent="0">
              <a:buFont typeface="Arial,Sans-Serif"/>
              <a:buNone/>
            </a:pPr>
            <a:r>
              <a:rPr lang="en-US"/>
              <a:t> </a:t>
            </a:r>
            <a:endParaRPr lang="en"/>
          </a:p>
          <a:p>
            <a:pPr marL="285750" indent="-285750">
              <a:buFont typeface="Arial,Sans-Serif"/>
              <a:buChar char="•"/>
            </a:pPr>
            <a:r>
              <a:rPr lang="en-US"/>
              <a:t>SNP reimbursement holds</a:t>
            </a:r>
          </a:p>
          <a:p>
            <a:pPr marL="0" indent="0">
              <a:buFont typeface="Arial,Sans-Serif"/>
              <a:buNone/>
            </a:pPr>
            <a:r>
              <a:rPr lang="en-US"/>
              <a:t> </a:t>
            </a:r>
            <a:r>
              <a:rPr lang="en"/>
              <a:t> </a:t>
            </a:r>
            <a:r>
              <a:rPr lang="en-US"/>
              <a:t> </a:t>
            </a:r>
            <a:endParaRPr lang="en-US">
              <a:cs typeface="Calibri"/>
            </a:endParaRPr>
          </a:p>
          <a:p>
            <a:pPr marL="285750" indent="-285750">
              <a:buFont typeface="Arial,Sans-Serif"/>
              <a:buChar char="•"/>
            </a:pPr>
            <a:r>
              <a:rPr lang="en-US"/>
              <a:t>Failure to attend mandatory trainings</a:t>
            </a:r>
          </a:p>
          <a:p>
            <a:pPr marL="0" indent="0">
              <a:buFont typeface="Arial,Sans-Serif"/>
              <a:buNone/>
            </a:pPr>
            <a:r>
              <a:rPr lang="en-US"/>
              <a:t> </a:t>
            </a:r>
            <a:endParaRPr lang="en-US">
              <a:cs typeface="Calibri"/>
            </a:endParaRPr>
          </a:p>
          <a:p>
            <a:pPr marL="285750" indent="-285750">
              <a:buFont typeface="Arial,Sans-Serif"/>
              <a:buChar char="•"/>
            </a:pPr>
            <a:r>
              <a:rPr lang="en-US"/>
              <a:t>Failure to report or submit required documents</a:t>
            </a:r>
          </a:p>
          <a:p>
            <a:pPr marL="0" indent="0">
              <a:buFont typeface="Arial,Sans-Serif"/>
              <a:buNone/>
            </a:pPr>
            <a:r>
              <a:rPr lang="en-US"/>
              <a:t> </a:t>
            </a:r>
            <a:endParaRPr lang="en-US">
              <a:cs typeface="Calibri"/>
            </a:endParaRPr>
          </a:p>
          <a:p>
            <a:pPr marL="285750" indent="-285750">
              <a:buFont typeface="Arial,Sans-Serif"/>
              <a:buChar char="•"/>
            </a:pPr>
            <a:r>
              <a:rPr lang="en-US"/>
              <a:t>Outstanding account receivables (that are not currently being offset) and have aged beyond 30 calendar days</a:t>
            </a:r>
          </a:p>
          <a:p>
            <a:pPr marL="0" indent="0">
              <a:buFont typeface="Arial,Sans-Serif"/>
              <a:buNone/>
            </a:pPr>
            <a:r>
              <a:rPr lang="en-US"/>
              <a:t> </a:t>
            </a:r>
            <a:endParaRPr lang="en-US">
              <a:cs typeface="Calibri"/>
            </a:endParaRPr>
          </a:p>
          <a:p>
            <a:pPr marL="285750" indent="-285750">
              <a:buFont typeface="Arial,Sans-Serif"/>
              <a:buChar char="•"/>
            </a:pPr>
            <a:r>
              <a:rPr lang="en-US"/>
              <a:t>Fiscal accountability findings identified during the agency’s most recent annual update completed via the Child Nutrition Information and Payment System, or CNIPS, review or audit, and</a:t>
            </a:r>
          </a:p>
          <a:p>
            <a:pPr marL="0" indent="0">
              <a:buFont typeface="Arial,Sans-Serif"/>
              <a:buNone/>
            </a:pPr>
            <a:endParaRPr lang="en-US">
              <a:cs typeface="Calibri"/>
            </a:endParaRPr>
          </a:p>
          <a:p>
            <a:pPr marL="285750" indent="-285750">
              <a:buFont typeface="Arial,Sans-Serif"/>
              <a:buChar char="•"/>
            </a:pPr>
            <a:r>
              <a:rPr lang="en-US"/>
              <a:t>Excess net cash resources </a:t>
            </a:r>
            <a:endParaRPr lang="en-US">
              <a:cs typeface="Calibri"/>
            </a:endParaRPr>
          </a:p>
          <a:p>
            <a:endParaRPr lang="en-US"/>
          </a:p>
          <a:p>
            <a:endParaRPr lang="en-US">
              <a:cs typeface="Calibri"/>
            </a:endParaRPr>
          </a:p>
        </p:txBody>
      </p:sp>
    </p:spTree>
    <p:extLst>
      <p:ext uri="{BB962C8B-B14F-4D97-AF65-F5344CB8AC3E}">
        <p14:creationId xmlns:p14="http://schemas.microsoft.com/office/powerpoint/2010/main" val="3337277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General assurances and certifications are requirements for applicants and grantees as a condition of receiving the grant. Applicants do not need to sign and return the general assurances and certifications with the application; instead, they must download them and keep on file to be available for compliance reviews, complaint investigations, or audits. </a:t>
            </a:r>
          </a:p>
          <a:p>
            <a:endParaRPr lang="en-US"/>
          </a:p>
          <a:p>
            <a:r>
              <a:rPr lang="en-US"/>
              <a:t>Applicants that participate in the consolidated application should already have a copy of the general assurances and certifications on file and do not need to keep a separate copy. The general assurances and certifications can be accessed on the </a:t>
            </a:r>
            <a:r>
              <a:rPr lang="en-US">
                <a:hlinkClick r:id="rId3"/>
              </a:rPr>
              <a:t>CDE Funding Forms web page</a:t>
            </a:r>
            <a:r>
              <a:rPr lang="en-US"/>
              <a:t>. </a:t>
            </a:r>
          </a:p>
          <a:p>
            <a:endParaRPr lang="en-US">
              <a:cs typeface="Calibri"/>
            </a:endParaRPr>
          </a:p>
          <a:p>
            <a:r>
              <a:rPr lang="en-US"/>
              <a:t>Applicants, if funded, as a condition of receiving funds must agree to comply with the federal Uniform Administrative Requirements. For more information, visit the </a:t>
            </a:r>
            <a:r>
              <a:rPr lang="en-US">
                <a:hlinkClick r:id="rId4"/>
              </a:rPr>
              <a:t>Electronic Code of Federal Regulations Title 2, </a:t>
            </a:r>
            <a:r>
              <a:rPr lang="en-US" i="1">
                <a:hlinkClick r:id="rId4"/>
              </a:rPr>
              <a:t>Code of Federal Regulations</a:t>
            </a:r>
            <a:r>
              <a:rPr lang="en-US">
                <a:hlinkClick r:id="rId4"/>
              </a:rPr>
              <a:t>, Part 200, web page</a:t>
            </a:r>
            <a:r>
              <a:rPr lang="en-US"/>
              <a:t> . </a:t>
            </a:r>
          </a:p>
          <a:p>
            <a:endParaRPr lang="en-US"/>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a:p>
        </p:txBody>
      </p:sp>
    </p:spTree>
    <p:extLst>
      <p:ext uri="{BB962C8B-B14F-4D97-AF65-F5344CB8AC3E}">
        <p14:creationId xmlns:p14="http://schemas.microsoft.com/office/powerpoint/2010/main" val="3396563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B4FBF7CF-368A-4BBA-99E0-59FC6F72C920}"/>
              </a:ext>
            </a:extLst>
          </p:cNvPr>
          <p:cNvSpPr>
            <a:spLocks noGrp="1"/>
          </p:cNvSpPr>
          <p:nvPr>
            <p:ph type="body" idx="1"/>
          </p:nvPr>
        </p:nvSpPr>
        <p:spPr/>
        <p:txBody>
          <a:bodyPr/>
          <a:lstStyle/>
          <a:p>
            <a:r>
              <a:rPr lang="en-US"/>
              <a:t>If an agency knowingly submits false information on its grant application or invoices, the CDE may deny or collect the agency’s grant funding. Now Crystal will take us through how to develop your application.</a:t>
            </a:r>
          </a:p>
        </p:txBody>
      </p:sp>
    </p:spTree>
    <p:extLst>
      <p:ext uri="{BB962C8B-B14F-4D97-AF65-F5344CB8AC3E}">
        <p14:creationId xmlns:p14="http://schemas.microsoft.com/office/powerpoint/2010/main" val="32209985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30000"/>
              </a:spcBef>
              <a:spcAft>
                <a:spcPct val="0"/>
              </a:spcAft>
            </a:pPr>
            <a:r>
              <a:rPr lang="en-US"/>
              <a:t>On the next few slides, we will go over how to develop the RFA components. We will go over:</a:t>
            </a:r>
          </a:p>
          <a:p>
            <a:pPr>
              <a:spcBef>
                <a:spcPct val="30000"/>
              </a:spcBef>
              <a:spcAft>
                <a:spcPct val="0"/>
              </a:spcAft>
            </a:pPr>
            <a:endParaRPr lang="en-US"/>
          </a:p>
          <a:p>
            <a:pPr marL="171450" indent="-171450">
              <a:lnSpc>
                <a:spcPct val="90000"/>
              </a:lnSpc>
              <a:spcBef>
                <a:spcPts val="1000"/>
              </a:spcBef>
              <a:buFont typeface="Arial"/>
              <a:buChar char="•"/>
            </a:pPr>
            <a:r>
              <a:rPr lang="en-US"/>
              <a:t>Components of the RFA</a:t>
            </a:r>
            <a:endParaRPr lang="en-US">
              <a:cs typeface="Calibri"/>
            </a:endParaRPr>
          </a:p>
          <a:p>
            <a:pPr marL="171450" indent="-171450">
              <a:lnSpc>
                <a:spcPct val="90000"/>
              </a:lnSpc>
              <a:spcBef>
                <a:spcPts val="1000"/>
              </a:spcBef>
              <a:buFont typeface="Arial"/>
              <a:buChar char="•"/>
            </a:pPr>
            <a:r>
              <a:rPr lang="en-US"/>
              <a:t>RFA Instructions</a:t>
            </a:r>
            <a:endParaRPr lang="en-US">
              <a:cs typeface="Calibri"/>
            </a:endParaRPr>
          </a:p>
          <a:p>
            <a:pPr marL="171450" indent="-171450">
              <a:lnSpc>
                <a:spcPct val="90000"/>
              </a:lnSpc>
              <a:spcBef>
                <a:spcPts val="1000"/>
              </a:spcBef>
              <a:buFont typeface="Arial"/>
              <a:buChar char="•"/>
            </a:pPr>
            <a:r>
              <a:rPr lang="en-US"/>
              <a:t>Taste of CA Challenge Resources</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a:p>
        </p:txBody>
      </p:sp>
    </p:spTree>
    <p:extLst>
      <p:ext uri="{BB962C8B-B14F-4D97-AF65-F5344CB8AC3E}">
        <p14:creationId xmlns:p14="http://schemas.microsoft.com/office/powerpoint/2010/main" val="3426425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To begin, we will review the instructions for the nine components of the application:</a:t>
            </a:r>
          </a:p>
          <a:p>
            <a:endParaRPr lang="en-US"/>
          </a:p>
          <a:p>
            <a:pPr>
              <a:lnSpc>
                <a:spcPct val="100000"/>
              </a:lnSpc>
              <a:spcBef>
                <a:spcPts val="800"/>
              </a:spcBef>
              <a:spcAft>
                <a:spcPts val="1800"/>
              </a:spcAft>
            </a:pPr>
            <a:r>
              <a:rPr lang="en-US">
                <a:cs typeface="Arial"/>
              </a:rPr>
              <a:t>Grant Award Category</a:t>
            </a:r>
            <a:endParaRPr lang="en-US">
              <a:cs typeface="Calibri"/>
            </a:endParaRPr>
          </a:p>
          <a:p>
            <a:pPr>
              <a:lnSpc>
                <a:spcPct val="100000"/>
              </a:lnSpc>
              <a:spcBef>
                <a:spcPts val="800"/>
              </a:spcBef>
              <a:spcAft>
                <a:spcPts val="1800"/>
              </a:spcAft>
            </a:pPr>
            <a:r>
              <a:rPr lang="en-US">
                <a:cs typeface="Arial"/>
              </a:rPr>
              <a:t>Applicant Information</a:t>
            </a:r>
            <a:endParaRPr lang="en-US"/>
          </a:p>
          <a:p>
            <a:pPr>
              <a:spcBef>
                <a:spcPts val="800"/>
              </a:spcBef>
              <a:spcAft>
                <a:spcPts val="1800"/>
              </a:spcAft>
            </a:pPr>
            <a:r>
              <a:rPr lang="en-US">
                <a:cs typeface="Arial"/>
              </a:rPr>
              <a:t>Project Director and Ambassador Capacity</a:t>
            </a:r>
            <a:endParaRPr lang="en-US">
              <a:cs typeface="Calibri"/>
            </a:endParaRPr>
          </a:p>
          <a:p>
            <a:pPr>
              <a:spcBef>
                <a:spcPts val="800"/>
              </a:spcBef>
              <a:spcAft>
                <a:spcPts val="1800"/>
              </a:spcAft>
            </a:pPr>
            <a:r>
              <a:rPr lang="en-US">
                <a:solidFill>
                  <a:srgbClr val="FF0000"/>
                </a:solidFill>
                <a:cs typeface="Arial"/>
              </a:rPr>
              <a:t>Statement of Organizational Commitment</a:t>
            </a:r>
            <a:endParaRPr lang="en-US">
              <a:cs typeface="Arial"/>
            </a:endParaRPr>
          </a:p>
          <a:p>
            <a:endParaRPr lang="en-US"/>
          </a:p>
          <a:p>
            <a:pPr>
              <a:spcBef>
                <a:spcPts val="800"/>
              </a:spcBef>
              <a:spcAft>
                <a:spcPts val="1800"/>
              </a:spcAft>
            </a:pPr>
            <a:r>
              <a:rPr lang="en-US">
                <a:cs typeface="Arial"/>
              </a:rPr>
              <a:t>Recipe Proposal and </a:t>
            </a:r>
            <a:r>
              <a:rPr lang="en-US">
                <a:solidFill>
                  <a:srgbClr val="FF0000"/>
                </a:solidFill>
                <a:cs typeface="Arial"/>
              </a:rPr>
              <a:t>Substantiation</a:t>
            </a:r>
            <a:endParaRPr lang="en-US">
              <a:solidFill>
                <a:srgbClr val="FF0000"/>
              </a:solidFill>
            </a:endParaRPr>
          </a:p>
          <a:p>
            <a:pPr>
              <a:spcBef>
                <a:spcPts val="800"/>
              </a:spcBef>
              <a:spcAft>
                <a:spcPts val="1800"/>
              </a:spcAft>
            </a:pPr>
            <a:r>
              <a:rPr lang="en-US">
                <a:cs typeface="Arial"/>
              </a:rPr>
              <a:t>Implementation and Sustainability Plan</a:t>
            </a:r>
            <a:endParaRPr lang="en-US">
              <a:cs typeface="Calibri"/>
            </a:endParaRPr>
          </a:p>
          <a:p>
            <a:pPr>
              <a:spcBef>
                <a:spcPts val="800"/>
              </a:spcBef>
              <a:spcAft>
                <a:spcPts val="1800"/>
              </a:spcAft>
              <a:defRPr/>
            </a:pPr>
            <a:r>
              <a:rPr lang="en-US">
                <a:cs typeface="Calibri"/>
              </a:rPr>
              <a:t>Contingency Plan</a:t>
            </a:r>
          </a:p>
          <a:p>
            <a:pPr marL="0" marR="0" lvl="0" indent="0" algn="l" defTabSz="914400" rtl="0" eaLnBrk="1" fontAlgn="auto" latinLnBrk="0" hangingPunct="1">
              <a:lnSpc>
                <a:spcPct val="100000"/>
              </a:lnSpc>
              <a:spcBef>
                <a:spcPts val="800"/>
              </a:spcBef>
              <a:spcAft>
                <a:spcPts val="1800"/>
              </a:spcAft>
              <a:buClrTx/>
              <a:buSzTx/>
              <a:buFontTx/>
              <a:buNone/>
              <a:tabLst/>
              <a:defRPr/>
            </a:pPr>
            <a:r>
              <a:rPr lang="en-US">
                <a:highlight>
                  <a:srgbClr val="FFFF00"/>
                </a:highlight>
                <a:cs typeface="Arial"/>
              </a:rPr>
              <a:t>Budget</a:t>
            </a:r>
            <a:endParaRPr lang="en-US">
              <a:highlight>
                <a:srgbClr val="FFFF00"/>
              </a:highlight>
              <a:cs typeface="Calibri"/>
            </a:endParaRPr>
          </a:p>
          <a:p>
            <a:pPr>
              <a:lnSpc>
                <a:spcPct val="100000"/>
              </a:lnSpc>
              <a:spcBef>
                <a:spcPts val="800"/>
              </a:spcBef>
              <a:spcAft>
                <a:spcPts val="1800"/>
              </a:spcAft>
            </a:pPr>
            <a:r>
              <a:rPr lang="en-US">
                <a:cs typeface="Arial"/>
              </a:rPr>
              <a:t>Grant Team Support Form</a:t>
            </a: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a:p>
        </p:txBody>
      </p:sp>
    </p:spTree>
    <p:extLst>
      <p:ext uri="{BB962C8B-B14F-4D97-AF65-F5344CB8AC3E}">
        <p14:creationId xmlns:p14="http://schemas.microsoft.com/office/powerpoint/2010/main" val="1712969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Each applicant must first identify which award category they would like to be considered for, a Taste of CA Challenge School District award or a Taste of CA Challenge Ambassador School District award.  </a:t>
            </a:r>
          </a:p>
          <a:p>
            <a:r>
              <a:rPr lang="en-US"/>
              <a:t>  </a:t>
            </a:r>
            <a:endParaRPr lang="en-US">
              <a:cs typeface="Calibri"/>
            </a:endParaRPr>
          </a:p>
          <a:p>
            <a:r>
              <a:rPr lang="en-US"/>
              <a:t>Taste of CA Challenge School Districts will receive $8,500 to </a:t>
            </a:r>
            <a:r>
              <a:rPr lang="en-US" b="0" i="0">
                <a:effectLst/>
              </a:rPr>
              <a:t>develop standardized recipes for school meal service using locally grown products, implement nutrition education and community engagement activities, and attend professional learning activities.</a:t>
            </a:r>
            <a:r>
              <a:rPr lang="en-US"/>
              <a:t>  </a:t>
            </a:r>
            <a:endParaRPr lang="en-US">
              <a:cs typeface="Calibri"/>
            </a:endParaRPr>
          </a:p>
          <a:p>
            <a:r>
              <a:rPr lang="en-US"/>
              <a:t>  </a:t>
            </a:r>
            <a:endParaRPr lang="en-US">
              <a:cs typeface="Calibri"/>
            </a:endParaRPr>
          </a:p>
          <a:p>
            <a:pPr>
              <a:defRPr/>
            </a:pPr>
            <a:r>
              <a:rPr lang="en-US"/>
              <a:t>Taste of CA Challenge Ambassador School Districts will receive a</a:t>
            </a:r>
            <a:r>
              <a:rPr lang="en-US" baseline="0"/>
              <a:t> $</a:t>
            </a:r>
            <a:r>
              <a:rPr lang="en-US"/>
              <a:t>24,000 </a:t>
            </a:r>
            <a:r>
              <a:rPr lang="en-US" i="0"/>
              <a:t>award t</a:t>
            </a:r>
            <a:r>
              <a:rPr lang="en-US" b="0" i="0">
                <a:effectLst/>
              </a:rPr>
              <a:t>o complete the requirements for the Taste of CA Challenge School District PLUS </a:t>
            </a:r>
            <a:r>
              <a:rPr lang="en-US"/>
              <a:t>identify an Ambassador to serve</a:t>
            </a:r>
            <a:r>
              <a:rPr lang="en-US" b="0" i="0">
                <a:effectLst/>
              </a:rPr>
              <a:t> as a peer mentor for the grant activities described previously along with additional duties including training attendance, curriculum and resource development, and assisting with the recipe standardization and finalization process</a:t>
            </a:r>
            <a:r>
              <a:rPr lang="en-US"/>
              <a:t>. </a:t>
            </a:r>
            <a:endParaRPr lang="en-US">
              <a:cs typeface="Calibri"/>
            </a:endParaRPr>
          </a:p>
          <a:p>
            <a:r>
              <a:rPr lang="en-US"/>
              <a:t>  </a:t>
            </a:r>
            <a:endParaRPr lang="en-US">
              <a:cs typeface="Calibri"/>
            </a:endParaRPr>
          </a:p>
          <a:p>
            <a:r>
              <a:rPr lang="en-US" b="0" i="0" strike="noStrike">
                <a:effectLst/>
              </a:rPr>
              <a:t>If you select to apply for a Taste of CA Challenge Ambassador Award, the application</a:t>
            </a:r>
            <a:r>
              <a:rPr lang="en-US"/>
              <a:t> will include additional questions specific to the Ambassador School District responsibilities. </a:t>
            </a:r>
            <a:endParaRPr lang="en-US" sz="1800" strike="noStrike">
              <a:solidFill>
                <a:srgbClr val="D13438"/>
              </a:solidFill>
              <a:latin typeface="Arial"/>
              <a:cs typeface="Arial"/>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a:p>
        </p:txBody>
      </p:sp>
    </p:spTree>
    <p:extLst>
      <p:ext uri="{BB962C8B-B14F-4D97-AF65-F5344CB8AC3E}">
        <p14:creationId xmlns:p14="http://schemas.microsoft.com/office/powerpoint/2010/main" val="3517214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Regarding applicant information, the CDE will use the SFA and school identification information provided in the application to verify that all the grant criteria is met. Applicants must provide the SFA’s:</a:t>
            </a:r>
          </a:p>
          <a:p>
            <a:r>
              <a:rPr lang="en-US"/>
              <a:t> </a:t>
            </a:r>
          </a:p>
          <a:p>
            <a:pPr marL="285750" indent="-285750">
              <a:buFont typeface="Arial"/>
              <a:buChar char="•"/>
            </a:pPr>
            <a:r>
              <a:rPr lang="en-US"/>
              <a:t>Name</a:t>
            </a:r>
          </a:p>
          <a:p>
            <a:pPr marL="285750" indent="-285750">
              <a:buFont typeface="Arial"/>
              <a:buChar char="•"/>
            </a:pPr>
            <a:r>
              <a:rPr lang="en-US"/>
              <a:t>Address</a:t>
            </a:r>
          </a:p>
          <a:p>
            <a:pPr marL="285750" indent="-285750">
              <a:buFont typeface="Arial"/>
              <a:buChar char="•"/>
            </a:pPr>
            <a:r>
              <a:rPr lang="en-US"/>
              <a:t>CNIPS identification number</a:t>
            </a:r>
          </a:p>
          <a:p>
            <a:pPr marL="285750" indent="-285750">
              <a:buFont typeface="Arial"/>
              <a:buChar char="•"/>
            </a:pPr>
            <a:r>
              <a:rPr lang="en-US"/>
              <a:t>Vendor number, and</a:t>
            </a:r>
          </a:p>
          <a:p>
            <a:pPr marL="285750" indent="-285750">
              <a:buFont typeface="Arial"/>
              <a:buChar char="•"/>
            </a:pPr>
            <a:r>
              <a:rPr lang="en-US"/>
              <a:t>County number</a:t>
            </a:r>
          </a:p>
          <a:p>
            <a:endParaRPr lang="en-US"/>
          </a:p>
          <a:p>
            <a:r>
              <a:rPr lang="en-US"/>
              <a:t>The above information can be verified in the CDE CNIPS.</a:t>
            </a: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19</a:t>
            </a:fld>
            <a:endParaRPr lang="en-US"/>
          </a:p>
        </p:txBody>
      </p:sp>
    </p:spTree>
    <p:extLst>
      <p:ext uri="{BB962C8B-B14F-4D97-AF65-F5344CB8AC3E}">
        <p14:creationId xmlns:p14="http://schemas.microsoft.com/office/powerpoint/2010/main" val="1520359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30000"/>
              </a:spcBef>
              <a:spcAft>
                <a:spcPct val="0"/>
              </a:spcAft>
            </a:pPr>
            <a:r>
              <a:rPr lang="en-US"/>
              <a:t>After attending today's webinar participants will understand how to:</a:t>
            </a:r>
          </a:p>
          <a:p>
            <a:pPr>
              <a:spcBef>
                <a:spcPct val="30000"/>
              </a:spcBef>
              <a:spcAft>
                <a:spcPct val="0"/>
              </a:spcAft>
            </a:pPr>
            <a:endParaRPr lang="en-US"/>
          </a:p>
          <a:p>
            <a:pPr marL="628650" lvl="1" indent="-171450">
              <a:spcBef>
                <a:spcPts val="800"/>
              </a:spcBef>
              <a:spcAft>
                <a:spcPts val="800"/>
              </a:spcAft>
              <a:buFont typeface="Arial"/>
              <a:buChar char="•"/>
            </a:pPr>
            <a:r>
              <a:rPr lang="en-US"/>
              <a:t>Access the grant Request for Applications (RFA) and instructions</a:t>
            </a:r>
            <a:endParaRPr lang="en-US">
              <a:cs typeface="Calibri"/>
            </a:endParaRPr>
          </a:p>
          <a:p>
            <a:pPr marL="628650" lvl="1" indent="-171450">
              <a:spcBef>
                <a:spcPts val="800"/>
              </a:spcBef>
              <a:spcAft>
                <a:spcPts val="800"/>
              </a:spcAft>
              <a:buFont typeface="Arial"/>
              <a:buChar char="•"/>
            </a:pPr>
            <a:r>
              <a:rPr lang="en-US"/>
              <a:t>Meet the grant eligibility requirements</a:t>
            </a:r>
            <a:endParaRPr lang="en-US">
              <a:cs typeface="Calibri"/>
            </a:endParaRPr>
          </a:p>
          <a:p>
            <a:pPr marL="628650" lvl="1" indent="-171450">
              <a:spcBef>
                <a:spcPts val="800"/>
              </a:spcBef>
              <a:spcAft>
                <a:spcPts val="800"/>
              </a:spcAft>
              <a:buFont typeface="Arial"/>
              <a:buChar char="•"/>
            </a:pPr>
            <a:r>
              <a:rPr lang="en-US"/>
              <a:t>Develop the components of the application using the grant project guidelines and resources, and</a:t>
            </a:r>
            <a:endParaRPr lang="en-US">
              <a:cs typeface="Calibri"/>
            </a:endParaRPr>
          </a:p>
          <a:p>
            <a:pPr marL="628650" lvl="1" indent="-171450">
              <a:spcBef>
                <a:spcPts val="800"/>
              </a:spcBef>
              <a:spcAft>
                <a:spcPts val="800"/>
              </a:spcAft>
              <a:buFont typeface="Arial"/>
              <a:buChar char="•"/>
            </a:pPr>
            <a:r>
              <a:rPr lang="en-US"/>
              <a:t>Submit a complete application by the RFA deadline</a:t>
            </a:r>
            <a:endParaRPr lang="en-US">
              <a:cs typeface="Calibri"/>
            </a:endParaRPr>
          </a:p>
          <a:p>
            <a:pPr marL="571500" indent="-571500">
              <a:lnSpc>
                <a:spcPct val="150000"/>
              </a:lnSpc>
              <a:spcBef>
                <a:spcPts val="1000"/>
              </a:spcBef>
              <a:buFont typeface="Arial"/>
              <a:buChar char="•"/>
            </a:pPr>
            <a:endParaRPr lang="en-US">
              <a:cs typeface="Calibri"/>
            </a:endParaRPr>
          </a:p>
          <a:p>
            <a:pPr>
              <a:lnSpc>
                <a:spcPct val="150000"/>
              </a:lnSpc>
              <a:spcBef>
                <a:spcPts val="1000"/>
              </a:spcBef>
            </a:pPr>
            <a:endParaRPr lang="en-US">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a:p>
        </p:txBody>
      </p:sp>
    </p:spTree>
    <p:extLst>
      <p:ext uri="{BB962C8B-B14F-4D97-AF65-F5344CB8AC3E}">
        <p14:creationId xmlns:p14="http://schemas.microsoft.com/office/powerpoint/2010/main" val="30706192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Applicants must also identify the Project Director and provide description of their capacity to:</a:t>
            </a:r>
          </a:p>
          <a:p>
            <a:r>
              <a:rPr lang="en-US"/>
              <a:t> </a:t>
            </a:r>
          </a:p>
          <a:p>
            <a:pPr marL="285750" indent="-285750">
              <a:buFont typeface="Arial"/>
              <a:buChar char="•"/>
            </a:pPr>
            <a:r>
              <a:rPr lang="en"/>
              <a:t>Provide grant oversight and reporting</a:t>
            </a:r>
            <a:endParaRPr lang="en-US"/>
          </a:p>
          <a:p>
            <a:pPr marL="285750" indent="-285750">
              <a:buFont typeface="Arial"/>
              <a:buChar char="•"/>
            </a:pPr>
            <a:r>
              <a:rPr lang="en"/>
              <a:t>Coordinate staff and activities</a:t>
            </a:r>
            <a:endParaRPr lang="en-US"/>
          </a:p>
          <a:p>
            <a:pPr marL="285750" indent="-285750">
              <a:buFont typeface="Arial"/>
              <a:buChar char="•"/>
            </a:pPr>
            <a:r>
              <a:rPr lang="en"/>
              <a:t>Attend virtual trainings</a:t>
            </a:r>
            <a:endParaRPr lang="en-US"/>
          </a:p>
          <a:p>
            <a:pPr marL="285750" indent="-285750">
              <a:buFont typeface="Arial"/>
              <a:buChar char="•"/>
            </a:pPr>
            <a:r>
              <a:rPr lang="en"/>
              <a:t>Complete recipe standardization process, and</a:t>
            </a:r>
            <a:endParaRPr lang="en-US"/>
          </a:p>
          <a:p>
            <a:pPr marL="285750" indent="-285750">
              <a:buFont typeface="Arial"/>
              <a:buChar char="•"/>
            </a:pPr>
            <a:r>
              <a:rPr lang="en"/>
              <a:t>Provide training and technical assistance</a:t>
            </a:r>
            <a:endParaRPr lang="en-US"/>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20</a:t>
            </a:fld>
            <a:endParaRPr lang="en-US"/>
          </a:p>
        </p:txBody>
      </p:sp>
    </p:spTree>
    <p:extLst>
      <p:ext uri="{BB962C8B-B14F-4D97-AF65-F5344CB8AC3E}">
        <p14:creationId xmlns:p14="http://schemas.microsoft.com/office/powerpoint/2010/main" val="14114191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SFAs applying for an Ambassador level award must also identify an Ambassador and provide a description of their capacity to:</a:t>
            </a:r>
          </a:p>
          <a:p>
            <a:pPr marL="171450" indent="-171450">
              <a:buFont typeface="Arial" panose="020B0604020202020204" pitchFamily="34" charset="0"/>
              <a:buChar char="•"/>
            </a:pPr>
            <a:endParaRPr lang="en-US"/>
          </a:p>
          <a:p>
            <a:pPr marL="628650" lvl="1" indent="-171450">
              <a:buFont typeface="Arial" panose="020B0604020202020204" pitchFamily="34" charset="0"/>
              <a:buChar char="•"/>
            </a:pPr>
            <a:r>
              <a:rPr lang="en-US"/>
              <a:t>Complete the Institute of Child Nutrition or ICN Recipe Standardization Training online.</a:t>
            </a:r>
          </a:p>
          <a:p>
            <a:pPr marL="628650" lvl="1" indent="-171450">
              <a:buFont typeface="Arial" panose="020B0604020202020204" pitchFamily="34" charset="0"/>
              <a:buChar char="•"/>
            </a:pPr>
            <a:r>
              <a:rPr lang="en-US"/>
              <a:t>Assist CDE in developing training curriculum and recipe standardization resources.</a:t>
            </a:r>
          </a:p>
          <a:p>
            <a:pPr marL="628650" lvl="1" indent="-171450">
              <a:buFont typeface="Arial" panose="020B0604020202020204" pitchFamily="34" charset="0"/>
              <a:buChar char="•"/>
            </a:pPr>
            <a:r>
              <a:rPr lang="en-US"/>
              <a:t>Provide leadership and facilitation at virtual regional trainings and professional learning calls.</a:t>
            </a:r>
          </a:p>
          <a:p>
            <a:pPr marL="628650" lvl="1" indent="-171450">
              <a:buFont typeface="Arial" panose="020B0604020202020204" pitchFamily="34" charset="0"/>
              <a:buChar char="•"/>
            </a:pPr>
            <a:r>
              <a:rPr lang="en-US"/>
              <a:t>Maintain communication with other Taste of CA Challenge grantees and the CDE to ensure that the grant objectives can be completed in a timely manner</a:t>
            </a:r>
          </a:p>
        </p:txBody>
      </p:sp>
      <p:sp>
        <p:nvSpPr>
          <p:cNvPr id="4" name="Slide Number Placeholder 3"/>
          <p:cNvSpPr>
            <a:spLocks noGrp="1"/>
          </p:cNvSpPr>
          <p:nvPr>
            <p:ph type="sldNum" sz="quarter" idx="5"/>
          </p:nvPr>
        </p:nvSpPr>
        <p:spPr/>
        <p:txBody>
          <a:bodyPr/>
          <a:lstStyle/>
          <a:p>
            <a:fld id="{0852AC79-A108-4FDF-A0BE-96CEB0D6FF0B}" type="slidenum">
              <a:rPr lang="en-US" smtClean="0"/>
              <a:t>21</a:t>
            </a:fld>
            <a:endParaRPr lang="en-US"/>
          </a:p>
        </p:txBody>
      </p:sp>
    </p:spTree>
    <p:extLst>
      <p:ext uri="{BB962C8B-B14F-4D97-AF65-F5344CB8AC3E}">
        <p14:creationId xmlns:p14="http://schemas.microsoft.com/office/powerpoint/2010/main" val="408093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SFAs awarded the Taste of CA Challenge grant at the Ambassador level must designate a district staff member with at least three years experience in the recipe standardization process</a:t>
            </a: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22</a:t>
            </a:fld>
            <a:endParaRPr lang="en-US"/>
          </a:p>
        </p:txBody>
      </p:sp>
    </p:spTree>
    <p:extLst>
      <p:ext uri="{BB962C8B-B14F-4D97-AF65-F5344CB8AC3E}">
        <p14:creationId xmlns:p14="http://schemas.microsoft.com/office/powerpoint/2010/main" val="188950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In addition, the SFA must provide the reason(s) for applying for the grant and the organization’s commitment to completing the grant project.</a:t>
            </a:r>
          </a:p>
          <a:p>
            <a:endParaRPr lang="en-US"/>
          </a:p>
          <a:p>
            <a:r>
              <a:rPr lang="en-US"/>
              <a:t>Responses should:</a:t>
            </a:r>
          </a:p>
          <a:p>
            <a:endParaRPr lang="en-US"/>
          </a:p>
          <a:p>
            <a:pPr fontAlgn="base"/>
            <a:r>
              <a:rPr lang="en-US"/>
              <a:t>Adequately describe the motivations for applying for the grant, including any issues that the grant will address or opportunities to improve school meal service. </a:t>
            </a:r>
          </a:p>
          <a:p>
            <a:pPr fontAlgn="base"/>
            <a:endParaRPr lang="en-US"/>
          </a:p>
          <a:p>
            <a:pPr fontAlgn="base"/>
            <a:r>
              <a:rPr lang="en-US"/>
              <a:t>Describe the capacity of the organization, including similar or relevant past experiences, in performing the required elements of the grant. </a:t>
            </a:r>
          </a:p>
          <a:p>
            <a:pPr fontAlgn="base"/>
            <a:endParaRPr lang="en-US"/>
          </a:p>
          <a:p>
            <a:pPr fontAlgn="base"/>
            <a:r>
              <a:rPr lang="en-US"/>
              <a:t>And include any additional information, such as the priorities of the students, parents, school or cafeteria staff, as well as those of the district and community; this could include a brief summary of any needs assessment or related data that indicates a need for funding.</a:t>
            </a:r>
          </a:p>
          <a:p>
            <a:endParaRPr lang="en-US">
              <a:cs typeface="Calibri" panose="020F0502020204030204"/>
            </a:endParaRPr>
          </a:p>
          <a:p>
            <a:r>
              <a:rPr lang="en-US">
                <a:cs typeface="Calibri" panose="020F0502020204030204"/>
              </a:rPr>
              <a:t>I will now hand it back over to Jennifer to walk us through the next components of your Taste of CA Challenge application, starting with the Recipe Proposal.</a:t>
            </a:r>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a:p>
        </p:txBody>
      </p:sp>
    </p:spTree>
    <p:extLst>
      <p:ext uri="{BB962C8B-B14F-4D97-AF65-F5344CB8AC3E}">
        <p14:creationId xmlns:p14="http://schemas.microsoft.com/office/powerpoint/2010/main" val="27643397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Recipe proposal component of the application is completed in two steps. First, the applicant must submit the recipe to the CDE by email</a:t>
            </a:r>
            <a:r>
              <a:rPr lang="en"/>
              <a:t> using the </a:t>
            </a:r>
            <a:r>
              <a:rPr lang="en">
                <a:hlinkClick r:id="rId3"/>
              </a:rPr>
              <a:t>CDE Standardized Recipe Form</a:t>
            </a:r>
            <a:r>
              <a:rPr lang="en"/>
              <a:t>. </a:t>
            </a:r>
            <a:r>
              <a:rPr lang="en-US"/>
              <a:t>The CDE standardized recipe form is a PDF fillable form that includes all the required information for a standardized recipe such as yield, serving suggestion, ingredients, instructions, meal pattern components, and nutritional analysis. </a:t>
            </a:r>
          </a:p>
          <a:p>
            <a:endParaRPr lang="en-US"/>
          </a:p>
          <a:p>
            <a:r>
              <a:rPr lang="en-US"/>
              <a:t>Name the PDF using your CNIPS ID number and title of the recipe. For example, 1234SuperStarSquashSphaghetti. Be sure that your CNIPS ID number and creative recipe name match your application.</a:t>
            </a:r>
          </a:p>
          <a:p>
            <a:endParaRPr lang="en-US"/>
          </a:p>
          <a:p>
            <a:r>
              <a:rPr lang="en-US"/>
              <a:t>Send the standardized recipe form to the CArecipes@cde.ca.gov upon completing your online grant application.</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The CDE Standardized Recipe Form is available on the Taste of CA Challenge Web page listed in the Resources section of the Agenda provided.</a:t>
            </a: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a:p>
        </p:txBody>
      </p:sp>
    </p:spTree>
    <p:extLst>
      <p:ext uri="{BB962C8B-B14F-4D97-AF65-F5344CB8AC3E}">
        <p14:creationId xmlns:p14="http://schemas.microsoft.com/office/powerpoint/2010/main" val="17702452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second step is to </a:t>
            </a:r>
            <a:r>
              <a:rPr lang="en"/>
              <a:t>describe how the </a:t>
            </a:r>
            <a:r>
              <a:rPr lang="en-US"/>
              <a:t>SFA</a:t>
            </a:r>
            <a:r>
              <a:rPr lang="en"/>
              <a:t>:</a:t>
            </a:r>
          </a:p>
          <a:p>
            <a:r>
              <a:rPr lang="en-US"/>
              <a:t> </a:t>
            </a:r>
          </a:p>
          <a:p>
            <a:pPr marL="285750" indent="-285750">
              <a:buFont typeface="Arial"/>
              <a:buChar char="•"/>
            </a:pPr>
            <a:r>
              <a:rPr lang="en-US"/>
              <a:t>Identified a California locally grown key ingredient</a:t>
            </a:r>
          </a:p>
          <a:p>
            <a:pPr marL="285750" indent="-285750">
              <a:buFont typeface="Arial"/>
              <a:buChar char="•"/>
            </a:pPr>
            <a:r>
              <a:rPr lang="en-US"/>
              <a:t>Identified cultural or regional preferences and preparation methods, </a:t>
            </a:r>
          </a:p>
          <a:p>
            <a:pPr marL="285750" indent="-285750">
              <a:buFont typeface="Arial"/>
              <a:buChar char="•"/>
            </a:pPr>
            <a:r>
              <a:rPr lang="en-US"/>
              <a:t>Developed a recipe that meets the NSLP and SBP Meal Pattern Requirements and Nutrition Standards, and</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a:t>Supported your choice of the locally grown key ingredient and cultural or regional preferences with other sources such as the student or staff surveys, recommendations from local farmers or vendors, or the ICN or CDE standardized recipe web pages.</a:t>
            </a:r>
          </a:p>
          <a:p>
            <a:pPr marL="285750" indent="-285750">
              <a:buFont typeface="Arial"/>
              <a:buChar char="•"/>
            </a:pPr>
            <a:endParaRPr lang="en-US"/>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25</a:t>
            </a:fld>
            <a:endParaRPr lang="en-US"/>
          </a:p>
        </p:txBody>
      </p:sp>
    </p:spTree>
    <p:extLst>
      <p:ext uri="{BB962C8B-B14F-4D97-AF65-F5344CB8AC3E}">
        <p14:creationId xmlns:p14="http://schemas.microsoft.com/office/powerpoint/2010/main" val="32598854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Let's take a closer look at what goes into your proposal: </a:t>
            </a:r>
            <a:endParaRPr lang="en-US" sz="1200" kern="1200">
              <a:solidFill>
                <a:schemeClr val="tx1"/>
              </a:solidFill>
              <a:effectLst/>
              <a:latin typeface="+mn-lt"/>
              <a:ea typeface="+mn-ea"/>
              <a:cs typeface="+mn-cs"/>
            </a:endParaRPr>
          </a:p>
          <a:p>
            <a:pPr lvl="0"/>
            <a:endParaRPr lang="en-US" sz="1200" b="1" kern="1200">
              <a:solidFill>
                <a:schemeClr val="tx1"/>
              </a:solidFill>
              <a:effectLst/>
              <a:latin typeface="+mn-lt"/>
              <a:ea typeface="+mn-ea"/>
              <a:cs typeface="+mn-cs"/>
            </a:endParaRPr>
          </a:p>
          <a:p>
            <a:r>
              <a:rPr lang="en-US" b="1"/>
              <a:t>First, identify</a:t>
            </a:r>
            <a:r>
              <a:rPr lang="en-US" sz="1200" b="1" kern="1200">
                <a:solidFill>
                  <a:schemeClr val="tx1"/>
                </a:solidFill>
                <a:effectLst/>
                <a:latin typeface="+mn-lt"/>
                <a:ea typeface="+mn-ea"/>
                <a:cs typeface="+mn-cs"/>
              </a:rPr>
              <a:t> a California locally grown key ingredient.</a:t>
            </a:r>
            <a:r>
              <a:rPr lang="en-US" sz="1200" kern="1200">
                <a:solidFill>
                  <a:schemeClr val="tx1"/>
                </a:solidFill>
                <a:effectLst/>
                <a:latin typeface="+mn-lt"/>
                <a:ea typeface="+mn-ea"/>
                <a:cs typeface="+mn-cs"/>
              </a:rPr>
              <a:t> This ingredient should be a locally grown agricultural product relevant to your community. It must be easily procured by your school district and not overly represented on the ICN </a:t>
            </a:r>
            <a:r>
              <a:rPr lang="en-US" sz="1200" u="sng" kern="1200">
                <a:solidFill>
                  <a:schemeClr val="tx1"/>
                </a:solidFill>
                <a:effectLst/>
                <a:latin typeface="+mn-lt"/>
                <a:ea typeface="+mn-ea"/>
                <a:cs typeface="+mn-cs"/>
                <a:hlinkClick r:id="rId3"/>
              </a:rPr>
              <a:t>Recipe Box web page</a:t>
            </a:r>
            <a:r>
              <a:rPr lang="en-US" sz="1200" kern="1200">
                <a:solidFill>
                  <a:schemeClr val="tx1"/>
                </a:solidFill>
                <a:effectLst/>
                <a:latin typeface="+mn-lt"/>
                <a:ea typeface="+mn-ea"/>
                <a:cs typeface="+mn-cs"/>
              </a:rPr>
              <a:t>. School districts are encouraged to partner with local farmers to identify ingredients and develop sustainable procurement practices.</a:t>
            </a:r>
            <a:r>
              <a:rPr lang="en-US"/>
              <a:t> There is also a dropdown list of locally grown products listed in the online application.</a:t>
            </a:r>
          </a:p>
          <a:p>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a:effectLst/>
                <a:latin typeface="wf_segoe-ui_normal"/>
              </a:rPr>
              <a:t>If significant food supply disruptions occur that impact your ability to receive the key ingredient, please contact the CDE NSD</a:t>
            </a:r>
            <a:r>
              <a:rPr lang="en-US" b="1" i="0">
                <a:solidFill>
                  <a:srgbClr val="212121"/>
                </a:solidFill>
                <a:effectLst/>
                <a:latin typeface="wf_segoe-ui_normal"/>
              </a:rPr>
              <a:t>. </a:t>
            </a:r>
            <a:r>
              <a:rPr lang="en-US" b="1" i="0">
                <a:effectLst/>
                <a:latin typeface="wf_segoe-ui_normal"/>
              </a:rPr>
              <a:t>The CDE NSD recommends selecting recipes whose ingredients were readily available during previous COVID-19 meal service adaptations.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a:solidFill>
                <a:srgbClr val="FF0000"/>
              </a:solidFill>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a:solidFill>
                  <a:srgbClr val="FF0000"/>
                </a:solidFill>
                <a:latin typeface="Arial"/>
                <a:cs typeface="Arial"/>
              </a:rPr>
              <a:t>The ICN Recipe Box web page is available on the Taste of CA Challenge Web page listed in the Resources section of the Agenda provided.</a:t>
            </a: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a:p>
        </p:txBody>
      </p:sp>
    </p:spTree>
    <p:extLst>
      <p:ext uri="{BB962C8B-B14F-4D97-AF65-F5344CB8AC3E}">
        <p14:creationId xmlns:p14="http://schemas.microsoft.com/office/powerpoint/2010/main" val="3505765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Last, assess</a:t>
            </a:r>
            <a:r>
              <a:rPr lang="en-US" sz="1200" b="1" kern="1200">
                <a:solidFill>
                  <a:schemeClr val="tx1"/>
                </a:solidFill>
                <a:effectLst/>
                <a:latin typeface="+mn-lt"/>
                <a:ea typeface="+mn-ea"/>
                <a:cs typeface="+mn-cs"/>
              </a:rPr>
              <a:t> the recipe’s compliance to the 2012 NSLP or SBP Meal Pattern Requirements and Nutrition Standards. </a:t>
            </a:r>
            <a:r>
              <a:rPr lang="en-US" sz="1200" kern="1200">
                <a:solidFill>
                  <a:schemeClr val="tx1"/>
                </a:solidFill>
                <a:effectLst/>
                <a:latin typeface="+mn-lt"/>
                <a:ea typeface="+mn-ea"/>
                <a:cs typeface="+mn-cs"/>
              </a:rPr>
              <a:t>Schools operating the NSLP, SBP, </a:t>
            </a:r>
            <a:r>
              <a:rPr lang="en-US"/>
              <a:t> </a:t>
            </a:r>
            <a:r>
              <a:rPr lang="en-US" sz="1200" kern="1200">
                <a:solidFill>
                  <a:schemeClr val="tx1"/>
                </a:solidFill>
                <a:effectLst/>
                <a:latin typeface="+mn-lt"/>
                <a:ea typeface="+mn-ea"/>
                <a:cs typeface="+mn-cs"/>
              </a:rPr>
              <a:t>SSO</a:t>
            </a:r>
            <a:r>
              <a:rPr lang="en-US"/>
              <a:t>, or SFSP</a:t>
            </a:r>
            <a:r>
              <a:rPr lang="en-US" sz="1200" kern="1200">
                <a:solidFill>
                  <a:schemeClr val="tx1"/>
                </a:solidFill>
                <a:effectLst/>
                <a:latin typeface="+mn-lt"/>
                <a:ea typeface="+mn-ea"/>
                <a:cs typeface="+mn-cs"/>
              </a:rPr>
              <a:t> must meet weekly and daily </a:t>
            </a:r>
            <a:r>
              <a:rPr lang="en-US"/>
              <a:t>NSLP or SBP meal</a:t>
            </a:r>
            <a:r>
              <a:rPr lang="en-US" sz="1200" kern="1200">
                <a:solidFill>
                  <a:schemeClr val="tx1"/>
                </a:solidFill>
                <a:effectLst/>
                <a:latin typeface="+mn-lt"/>
                <a:ea typeface="+mn-ea"/>
                <a:cs typeface="+mn-cs"/>
              </a:rPr>
              <a:t> pattern requirements and nutrition standards. The CDE Meal Pattern web page currently reflects the 2012 guidance and is available on the Taste of CA Challenge web page resources tab.</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Therefore, meal service use may be limited if the recipe item causes the menu not to meet or exceed these requirements.</a:t>
            </a:r>
            <a:r>
              <a:rPr lang="en-US"/>
              <a:t> </a:t>
            </a:r>
            <a:endParaRPr lang="en-US" sz="1200" kern="1200">
              <a:solidFill>
                <a:schemeClr val="tx1"/>
              </a:solidFill>
              <a:effectLst/>
              <a:latin typeface="+mn-lt"/>
              <a:ea typeface="+mn-ea"/>
              <a:cs typeface="+mn-cs"/>
            </a:endParaRPr>
          </a:p>
          <a:p>
            <a:endParaRPr lang="en-US"/>
          </a:p>
          <a:p>
            <a:pPr marL="285750" indent="-285750">
              <a:buFont typeface="Arial"/>
              <a:buChar char="•"/>
            </a:pPr>
            <a:r>
              <a:rPr lang="en-US"/>
              <a:t>Food components include fruit, grains, meat or meat alternates, and a variety of vegetable subgroups. </a:t>
            </a:r>
            <a:endParaRPr lang="en-US">
              <a:cs typeface="Calibri" panose="020F0502020204030204"/>
            </a:endParaRPr>
          </a:p>
          <a:p>
            <a:pPr marL="285750" indent="-285750">
              <a:buFont typeface="Arial"/>
              <a:buChar char="•"/>
            </a:pPr>
            <a:endParaRPr lang="en-US">
              <a:cs typeface="Calibri" panose="020F0502020204030204"/>
            </a:endParaRPr>
          </a:p>
          <a:p>
            <a:pPr marL="285750" indent="-285750">
              <a:buFont typeface="Arial"/>
              <a:buChar char="•"/>
            </a:pPr>
            <a:r>
              <a:rPr lang="en-US"/>
              <a:t>Foods should be low in sodium, fat, and saturated fat, and contain zero trans-fat. </a:t>
            </a:r>
            <a:endParaRPr lang="en-US">
              <a:cs typeface="Calibri" panose="020F0502020204030204"/>
            </a:endParaRPr>
          </a:p>
          <a:p>
            <a:pPr marL="285750" indent="-285750">
              <a:buFont typeface="Arial"/>
              <a:buChar char="•"/>
            </a:pPr>
            <a:endParaRPr lang="en-US">
              <a:cs typeface="Calibri" panose="020F0502020204030204"/>
            </a:endParaRPr>
          </a:p>
          <a:p>
            <a:pPr marL="285750" indent="-285750">
              <a:spcBef>
                <a:spcPts val="1200"/>
              </a:spcBef>
              <a:buFont typeface="Arial"/>
              <a:buChar char="•"/>
            </a:pPr>
            <a:r>
              <a:rPr lang="en-US"/>
              <a:t>Calorie content should be appropriate for the age and grade group menu served during normal meal service.</a:t>
            </a:r>
            <a:endParaRPr lang="en-US">
              <a:cs typeface="Calibri"/>
            </a:endParaRPr>
          </a:p>
          <a:p>
            <a:pPr marL="285750" indent="-285750">
              <a:spcBef>
                <a:spcPts val="1200"/>
              </a:spcBef>
              <a:buFont typeface="Arial"/>
              <a:buChar char="•"/>
            </a:pPr>
            <a:endParaRPr lang="en-US">
              <a:cs typeface="Calibri"/>
            </a:endParaRPr>
          </a:p>
          <a:p>
            <a:pPr>
              <a:spcBef>
                <a:spcPts val="1200"/>
              </a:spcBef>
            </a:pPr>
            <a:r>
              <a:rPr lang="en-US">
                <a:cs typeface="Calibri"/>
              </a:rPr>
              <a:t>We understand that your recipe is not yet standardized to the USDA standards or you may have limited experience assessing meal pattern requirements. Please complete this step to the best of your ability as you would in normal food operations using the resources provided on the Taste of CA Challenge web page.</a:t>
            </a:r>
          </a:p>
          <a:p>
            <a:pPr>
              <a:spcBef>
                <a:spcPts val="1200"/>
              </a:spcBef>
            </a:pPr>
            <a:endParaRPr lang="en-US">
              <a:cs typeface="Calibri"/>
            </a:endParaRPr>
          </a:p>
          <a:p>
            <a:pPr>
              <a:spcBef>
                <a:spcPts val="1200"/>
              </a:spcBef>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27</a:t>
            </a:fld>
            <a:endParaRPr lang="en-US"/>
          </a:p>
        </p:txBody>
      </p:sp>
    </p:spTree>
    <p:extLst>
      <p:ext uri="{BB962C8B-B14F-4D97-AF65-F5344CB8AC3E}">
        <p14:creationId xmlns:p14="http://schemas.microsoft.com/office/powerpoint/2010/main" val="35942002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{Crystal} After you have completed your recipe proposal, you will need to </a:t>
            </a:r>
            <a:r>
              <a:rPr lang="en"/>
              <a:t>propose a project implementation plan that describes how the SFA will:</a:t>
            </a:r>
          </a:p>
          <a:p>
            <a:r>
              <a:rPr lang="en-US"/>
              <a:t> </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
              <a:t>Participate in virtual regional trainings and professional learning </a:t>
            </a:r>
            <a:r>
              <a:rPr lang="en-US"/>
              <a:t>events</a:t>
            </a:r>
          </a:p>
          <a:p>
            <a:pPr marL="285750" indent="-285750">
              <a:buFont typeface="Arial"/>
              <a:buChar char="•"/>
            </a:pPr>
            <a:r>
              <a:rPr lang="en"/>
              <a:t>Conduct student taste testing </a:t>
            </a:r>
            <a:endParaRPr lang="en-US"/>
          </a:p>
          <a:p>
            <a:pPr marL="285750" indent="-285750">
              <a:buFont typeface="Arial"/>
              <a:buChar char="•"/>
              <a:defRPr/>
            </a:pPr>
            <a:r>
              <a:rPr lang="en-US" sz="1200">
                <a:solidFill>
                  <a:srgbClr val="FF0000"/>
                </a:solidFill>
              </a:rPr>
              <a:t>Conduct</a:t>
            </a:r>
            <a:r>
              <a:rPr lang="en"/>
              <a:t> two nutrition education or community engagement events connected to school meal service</a:t>
            </a:r>
            <a:endParaRPr lang="en-US"/>
          </a:p>
          <a:p>
            <a:pPr marL="285750" indent="-285750">
              <a:buFont typeface="Arial"/>
              <a:buChar char="•"/>
            </a:pPr>
            <a:r>
              <a:rPr lang="en"/>
              <a:t>Complete recipe standardization</a:t>
            </a:r>
            <a:endParaRPr lang="en-US"/>
          </a:p>
          <a:p>
            <a:pPr marL="285750" indent="-285750">
              <a:buFont typeface="Arial"/>
              <a:buChar char="•"/>
            </a:pPr>
            <a:r>
              <a:rPr lang="en"/>
              <a:t>Collect feedback from school community and school nutrition staff, and</a:t>
            </a:r>
            <a:endParaRPr lang="en-US"/>
          </a:p>
          <a:p>
            <a:pPr marL="285750" indent="-285750">
              <a:buFont typeface="Arial"/>
              <a:buChar char="•"/>
            </a:pPr>
            <a:r>
              <a:rPr lang="en"/>
              <a:t>Sustain recipe standardization and community engagement practices</a:t>
            </a:r>
            <a:endParaRPr lang="en-US"/>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28</a:t>
            </a:fld>
            <a:endParaRPr lang="en-US"/>
          </a:p>
        </p:txBody>
      </p:sp>
    </p:spTree>
    <p:extLst>
      <p:ext uri="{BB962C8B-B14F-4D97-AF65-F5344CB8AC3E}">
        <p14:creationId xmlns:p14="http://schemas.microsoft.com/office/powerpoint/2010/main" val="13685649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SFAs should design the implementation plan around these five objectives of the project design including: (1) Recipe development, (2) Training and Professional Learning, (3) Recipe Standardization, (4) Nutrition Education and Community Engagement, and (5) Resource Development.</a:t>
            </a:r>
          </a:p>
          <a:p>
            <a:endParaRPr lang="en-US"/>
          </a:p>
          <a:p>
            <a:endParaRPr lang="en-US">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29</a:t>
            </a:fld>
            <a:endParaRPr lang="en-US"/>
          </a:p>
        </p:txBody>
      </p:sp>
    </p:spTree>
    <p:extLst>
      <p:ext uri="{BB962C8B-B14F-4D97-AF65-F5344CB8AC3E}">
        <p14:creationId xmlns:p14="http://schemas.microsoft.com/office/powerpoint/2010/main" val="82692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a:t>To begin, </a:t>
            </a:r>
            <a:r>
              <a:rPr lang="en-US" err="1"/>
              <a:t>Iet’s</a:t>
            </a:r>
            <a:r>
              <a:rPr lang="en-US"/>
              <a:t> review the goals of the Taste of CA Challenge Grant. The Taste of CA Challenge has three goals:</a:t>
            </a:r>
          </a:p>
          <a:p>
            <a:pPr marL="171450" lvl="0" indent="-171450">
              <a:buFont typeface="Arial" panose="020B0604020202020204" pitchFamily="34" charset="0"/>
              <a:buChar char="•"/>
            </a:pPr>
            <a:endParaRPr lang="en-US"/>
          </a:p>
          <a:p>
            <a:pPr marL="171450" indent="-171450">
              <a:buFont typeface="Arial" panose="020B0604020202020204" pitchFamily="34" charset="0"/>
              <a:buChar char="•"/>
            </a:pPr>
            <a:r>
              <a:rPr lang="en-US"/>
              <a:t>First, to support Child Nutrition Programs or CNPs in California or CA to develop 24 standardized recipes featuring locally grown ingredients; and </a:t>
            </a:r>
            <a:endParaRPr lang="en-US">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Second, to develop training and resources to sustain recipe standardization practices in CNPs across CA.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And third, to engage students in taste testing and nutrition education in order to increase students’ participation in school meal service and consumption of healthy foods.</a:t>
            </a: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a:p>
        </p:txBody>
      </p:sp>
    </p:spTree>
    <p:extLst>
      <p:ext uri="{BB962C8B-B14F-4D97-AF65-F5344CB8AC3E}">
        <p14:creationId xmlns:p14="http://schemas.microsoft.com/office/powerpoint/2010/main" val="2013492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writing the implementation plan it is important to be specific about the Who, What, When, Where, and How? </a:t>
            </a:r>
          </a:p>
          <a:p>
            <a:endParaRPr lang="en-US"/>
          </a:p>
          <a:p>
            <a:r>
              <a:rPr lang="en-US"/>
              <a:t>For example, </a:t>
            </a:r>
            <a:endParaRPr lang="en-US">
              <a:cs typeface="Calibri"/>
            </a:endParaRPr>
          </a:p>
          <a:p>
            <a:endParaRPr lang="en-US"/>
          </a:p>
          <a:p>
            <a:pPr lvl="0"/>
            <a:r>
              <a:rPr lang="en-US"/>
              <a:t>For Professional Learning</a:t>
            </a:r>
            <a:endParaRPr lang="en-US">
              <a:cs typeface="Calibri"/>
            </a:endParaRPr>
          </a:p>
          <a:p>
            <a:pPr marL="628650" lvl="1" indent="-171450">
              <a:buFont typeface="Arial" panose="020B0604020202020204" pitchFamily="34" charset="0"/>
              <a:buChar char="•"/>
            </a:pPr>
            <a:r>
              <a:rPr lang="en-US"/>
              <a:t>Who will participate?</a:t>
            </a:r>
            <a:endParaRPr lang="en-US">
              <a:cs typeface="Calibri"/>
            </a:endParaRPr>
          </a:p>
          <a:p>
            <a:pPr marL="628650" lvl="1" indent="-171450">
              <a:buFont typeface="Arial" panose="020B0604020202020204" pitchFamily="34" charset="0"/>
              <a:buChar char="•"/>
            </a:pPr>
            <a:r>
              <a:rPr lang="en-US"/>
              <a:t>What resources are needed?</a:t>
            </a:r>
            <a:endParaRPr lang="en-US">
              <a:cs typeface="Calibri"/>
            </a:endParaRPr>
          </a:p>
          <a:p>
            <a:pPr marL="628650" lvl="1" indent="-171450">
              <a:buFont typeface="Arial" panose="020B0604020202020204" pitchFamily="34" charset="0"/>
              <a:buChar char="•"/>
            </a:pPr>
            <a:r>
              <a:rPr lang="en-US"/>
              <a:t>When can the training take place?</a:t>
            </a:r>
            <a:endParaRPr lang="en-US">
              <a:cs typeface="Calibri"/>
            </a:endParaRPr>
          </a:p>
          <a:p>
            <a:pPr lvl="1"/>
            <a:endParaRPr lang="en-US"/>
          </a:p>
          <a:p>
            <a:pPr lvl="0"/>
            <a:r>
              <a:rPr lang="en-US"/>
              <a:t>For Recipe Standardization</a:t>
            </a:r>
            <a:endParaRPr lang="en-US">
              <a:cs typeface="Calibri"/>
            </a:endParaRPr>
          </a:p>
          <a:p>
            <a:pPr marL="628650" lvl="1" indent="-171450">
              <a:buFont typeface="Arial" panose="020B0604020202020204" pitchFamily="34" charset="0"/>
              <a:buChar char="•"/>
            </a:pPr>
            <a:r>
              <a:rPr lang="en-US"/>
              <a:t>Who will oversee the process?</a:t>
            </a:r>
            <a:endParaRPr lang="en-US">
              <a:cs typeface="Calibri"/>
            </a:endParaRPr>
          </a:p>
          <a:p>
            <a:pPr marL="628650" lvl="1" indent="-171450">
              <a:buFont typeface="Arial" panose="020B0604020202020204" pitchFamily="34" charset="0"/>
              <a:buChar char="•"/>
            </a:pPr>
            <a:r>
              <a:rPr lang="en-US"/>
              <a:t>What food or equipment is needed?</a:t>
            </a:r>
            <a:endParaRPr lang="en-US">
              <a:cs typeface="Calibri"/>
            </a:endParaRPr>
          </a:p>
          <a:p>
            <a:pPr marL="628650" lvl="1" indent="-171450">
              <a:buFont typeface="Arial" panose="020B0604020202020204" pitchFamily="34" charset="0"/>
              <a:buChar char="•"/>
            </a:pPr>
            <a:r>
              <a:rPr lang="en-US"/>
              <a:t>Where will the process take place?</a:t>
            </a:r>
            <a:endParaRPr lang="en-US">
              <a:cs typeface="Calibri"/>
            </a:endParaRPr>
          </a:p>
          <a:p>
            <a:pPr lvl="1"/>
            <a:endParaRPr lang="en-US"/>
          </a:p>
          <a:p>
            <a:pPr lvl="0"/>
            <a:r>
              <a:rPr lang="en-US"/>
              <a:t>And For Nutrition Education &amp; Community Engagement</a:t>
            </a:r>
            <a:endParaRPr lang="en-US">
              <a:cs typeface="Calibri"/>
            </a:endParaRPr>
          </a:p>
          <a:p>
            <a:pPr marL="628650" lvl="1" indent="-171450">
              <a:buFont typeface="Arial" panose="020B0604020202020204" pitchFamily="34" charset="0"/>
              <a:buChar char="•"/>
            </a:pPr>
            <a:r>
              <a:rPr lang="en-US"/>
              <a:t>Who can participate in taste testing?</a:t>
            </a:r>
            <a:endParaRPr lang="en-US">
              <a:cs typeface="Calibri"/>
            </a:endParaRPr>
          </a:p>
          <a:p>
            <a:pPr marL="628650" lvl="1" indent="-171450">
              <a:buFont typeface="Arial" panose="020B0604020202020204" pitchFamily="34" charset="0"/>
              <a:buChar char="•"/>
            </a:pPr>
            <a:r>
              <a:rPr lang="en-US"/>
              <a:t>How will the feedback be collected?</a:t>
            </a:r>
            <a:endParaRPr lang="en-US">
              <a:cs typeface="Calibri"/>
            </a:endParaRPr>
          </a:p>
          <a:p>
            <a:pPr marL="628650" lvl="1" indent="-171450">
              <a:buFont typeface="Arial" panose="020B0604020202020204" pitchFamily="34" charset="0"/>
              <a:buChar char="•"/>
            </a:pPr>
            <a:r>
              <a:rPr lang="en-US"/>
              <a:t>What partnerships can support you?</a:t>
            </a:r>
            <a:endParaRPr lang="en-US">
              <a:cs typeface="Calibri"/>
            </a:endParaRP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30</a:t>
            </a:fld>
            <a:endParaRPr lang="en-US"/>
          </a:p>
        </p:txBody>
      </p:sp>
    </p:spTree>
    <p:extLst>
      <p:ext uri="{BB962C8B-B14F-4D97-AF65-F5344CB8AC3E}">
        <p14:creationId xmlns:p14="http://schemas.microsoft.com/office/powerpoint/2010/main" val="6700980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000"/>
              </a:spcBef>
              <a:spcAft>
                <a:spcPts val="1000"/>
              </a:spcAft>
            </a:pPr>
            <a:r>
              <a:rPr lang="en-US"/>
              <a:t>SFAs should also design the implementation plan anticipating normal meal service in SY 2021–2022.</a:t>
            </a:r>
          </a:p>
          <a:p>
            <a:pPr>
              <a:spcBef>
                <a:spcPts val="1000"/>
              </a:spcBef>
              <a:spcAft>
                <a:spcPts val="1000"/>
              </a:spcAft>
            </a:pPr>
            <a:r>
              <a:rPr lang="en-US"/>
              <a:t>Normal meal service, for the purposes of this application, is defined as on-site, NSLP or SBP, in-person service. </a:t>
            </a: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31</a:t>
            </a:fld>
            <a:endParaRPr lang="en-US"/>
          </a:p>
        </p:txBody>
      </p:sp>
    </p:spTree>
    <p:extLst>
      <p:ext uri="{BB962C8B-B14F-4D97-AF65-F5344CB8AC3E}">
        <p14:creationId xmlns:p14="http://schemas.microsoft.com/office/powerpoint/2010/main" val="19180920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During the SY 2021–2022, you may be operating SFSP or SSO, in lieu of NSLP and SBP, or engaged in distance learning due to COVID-19. This may impact your plans for nutrition education, student engagement and taste testing.  </a:t>
            </a:r>
          </a:p>
          <a:p>
            <a:endParaRPr lang="en-US"/>
          </a:p>
          <a:p>
            <a:r>
              <a:rPr lang="en-US" sz="1200"/>
              <a:t>For example, in order to adhere to county health precautions that may be in place during the grant period, grantees may adjust their implementation of activities requiring student involvement accordingly.</a:t>
            </a:r>
            <a:endParaRPr lang="en-US"/>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32</a:t>
            </a:fld>
            <a:endParaRPr lang="en-US"/>
          </a:p>
        </p:txBody>
      </p:sp>
    </p:spTree>
    <p:extLst>
      <p:ext uri="{BB962C8B-B14F-4D97-AF65-F5344CB8AC3E}">
        <p14:creationId xmlns:p14="http://schemas.microsoft.com/office/powerpoint/2010/main" val="29457250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220663">
              <a:buFont typeface="Arial" panose="020B0604020202020204" pitchFamily="34" charset="0"/>
              <a:buChar char="•"/>
            </a:pPr>
            <a:r>
              <a:rPr lang="en-US" sz="1200"/>
              <a:t>Grantees may use online tools surveys, QR codes on labels, cards, and signage, and social media platforms in addition to traditional taste testing evaluation methods.</a:t>
            </a:r>
          </a:p>
          <a:p>
            <a:pPr marL="457200" lvl="1" indent="-220663">
              <a:buFont typeface="Arial" panose="020B0604020202020204" pitchFamily="34" charset="0"/>
              <a:buChar char="•"/>
            </a:pPr>
            <a:r>
              <a:rPr lang="en-US" sz="1200"/>
              <a:t>Grantees may allow taste testing to occur off site if students are provided a means to give feedback within a consistent and timely manner.</a:t>
            </a:r>
          </a:p>
          <a:p>
            <a:pPr marL="457200" lvl="1" indent="-220663">
              <a:buFont typeface="Arial" panose="020B0604020202020204" pitchFamily="34" charset="0"/>
              <a:buChar char="•"/>
            </a:pPr>
            <a:r>
              <a:rPr lang="en-US" sz="1200"/>
              <a:t>Grantees may provide nutrition education activities online or in-person, if permitted through school educators as well as community nutrition educators and partners.  </a:t>
            </a: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33</a:t>
            </a:fld>
            <a:endParaRPr lang="en-US"/>
          </a:p>
        </p:txBody>
      </p:sp>
    </p:spTree>
    <p:extLst>
      <p:ext uri="{BB962C8B-B14F-4D97-AF65-F5344CB8AC3E}">
        <p14:creationId xmlns:p14="http://schemas.microsoft.com/office/powerpoint/2010/main" val="23674554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Arial" panose="020B0604020202020204" pitchFamily="34" charset="0"/>
                <a:cs typeface="Arial" panose="020B0604020202020204" pitchFamily="34" charset="0"/>
              </a:rPr>
              <a:t>The purpose of the TN Grant is support sustainable standardized recipe development in school meal service. Therefore, you will also need to propose a sustainability plan and describe how the SFA will, if awarded:</a:t>
            </a:r>
            <a:endParaRPr lang="en" sz="1200">
              <a:latin typeface="Arial" panose="020B0604020202020204" pitchFamily="34" charset="0"/>
              <a:cs typeface="Arial" panose="020B0604020202020204" pitchFamily="34" charset="0"/>
            </a:endParaRPr>
          </a:p>
          <a:p>
            <a:r>
              <a:rPr lang="en-US" sz="1200">
                <a:latin typeface="Arial" panose="020B0604020202020204" pitchFamily="34" charset="0"/>
                <a:cs typeface="Arial" panose="020B0604020202020204" pitchFamily="34" charset="0"/>
              </a:rPr>
              <a:t> </a:t>
            </a:r>
          </a:p>
          <a:p>
            <a:pPr marL="285750" indent="-285750" algn="l" rtl="0" fontAlgn="base">
              <a:spcBef>
                <a:spcPts val="1200"/>
              </a:spcBef>
              <a:spcAft>
                <a:spcPts val="1200"/>
              </a:spcAft>
              <a:buFont typeface="Arial" panose="020B0604020202020204" pitchFamily="34" charset="0"/>
              <a:buChar char="•"/>
            </a:pPr>
            <a:r>
              <a:rPr lang="en-US" sz="1200" b="0" i="0">
                <a:solidFill>
                  <a:srgbClr val="000000"/>
                </a:solidFill>
                <a:effectLst/>
                <a:latin typeface="Arial" panose="020B0604020202020204" pitchFamily="34" charset="0"/>
                <a:cs typeface="Arial" panose="020B0604020202020204" pitchFamily="34" charset="0"/>
              </a:rPr>
              <a:t>expand standardized recipe development, nutrition education, or community engagement throughout the district </a:t>
            </a:r>
          </a:p>
          <a:p>
            <a:pPr marL="285750" indent="-285750" algn="l" rtl="0" fontAlgn="base">
              <a:spcBef>
                <a:spcPts val="1200"/>
              </a:spcBef>
              <a:spcAft>
                <a:spcPts val="1200"/>
              </a:spcAft>
              <a:buFont typeface="Arial" panose="020B0604020202020204" pitchFamily="34" charset="0"/>
              <a:buChar char="•"/>
            </a:pPr>
            <a:r>
              <a:rPr lang="en-US" sz="1200" b="0" i="0">
                <a:solidFill>
                  <a:srgbClr val="000000"/>
                </a:solidFill>
                <a:effectLst/>
                <a:latin typeface="Arial" panose="020B0604020202020204" pitchFamily="34" charset="0"/>
                <a:cs typeface="Arial" panose="020B0604020202020204" pitchFamily="34" charset="0"/>
              </a:rPr>
              <a:t>share and promote the recipe and related materials with school nutrition staff and other district programs or community partners</a:t>
            </a:r>
          </a:p>
          <a:p>
            <a:pPr marL="285750" indent="-285750" algn="l" rtl="0" fontAlgn="base">
              <a:spcBef>
                <a:spcPts val="1200"/>
              </a:spcBef>
              <a:spcAft>
                <a:spcPts val="1200"/>
              </a:spcAft>
              <a:buFont typeface="Arial" panose="020B0604020202020204" pitchFamily="34" charset="0"/>
              <a:buChar char="•"/>
            </a:pPr>
            <a:r>
              <a:rPr lang="en-US" sz="1200" b="0" i="0">
                <a:solidFill>
                  <a:srgbClr val="000000"/>
                </a:solidFill>
                <a:effectLst/>
                <a:latin typeface="Arial" panose="020B0604020202020204" pitchFamily="34" charset="0"/>
                <a:cs typeface="Arial" panose="020B0604020202020204" pitchFamily="34" charset="0"/>
              </a:rPr>
              <a:t>increase the use of locally grown products after the grant period ends</a:t>
            </a: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34</a:t>
            </a:fld>
            <a:endParaRPr lang="en-US"/>
          </a:p>
        </p:txBody>
      </p:sp>
    </p:spTree>
    <p:extLst>
      <p:ext uri="{BB962C8B-B14F-4D97-AF65-F5344CB8AC3E}">
        <p14:creationId xmlns:p14="http://schemas.microsoft.com/office/powerpoint/2010/main" val="16043465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a:solidFill>
                  <a:srgbClr val="000000"/>
                </a:solidFill>
                <a:effectLst/>
                <a:latin typeface="Arial" panose="020B0604020202020204" pitchFamily="34" charset="0"/>
              </a:rPr>
              <a:t>The Taste of CA Challenge grant budget proposal should support the objectives of the project design.</a:t>
            </a:r>
          </a:p>
          <a:p>
            <a:pPr algn="l" rtl="0" fontAlgn="base"/>
            <a:r>
              <a:rPr lang="en-US" sz="1800" b="0" i="0">
                <a:solidFill>
                  <a:srgbClr val="000000"/>
                </a:solidFill>
                <a:effectLst/>
                <a:latin typeface="Arial" panose="020B0604020202020204" pitchFamily="34" charset="0"/>
              </a:rPr>
              <a:t>The proposed budget may be divided across six budget categories:</a:t>
            </a:r>
          </a:p>
          <a:p>
            <a:pPr marL="628650" lvl="1" indent="-171450">
              <a:spcBef>
                <a:spcPts val="1200"/>
              </a:spcBef>
              <a:spcAft>
                <a:spcPts val="1200"/>
              </a:spcAft>
              <a:buFont typeface="Arial" panose="020B0604020202020204" pitchFamily="34" charset="0"/>
              <a:buChar char="•"/>
            </a:pPr>
            <a:r>
              <a:rPr lang="en-US" sz="1200">
                <a:cs typeface="Arial"/>
              </a:rPr>
              <a:t>Food</a:t>
            </a:r>
          </a:p>
          <a:p>
            <a:pPr marL="628650" lvl="1" indent="-171450">
              <a:spcBef>
                <a:spcPts val="1200"/>
              </a:spcBef>
              <a:spcAft>
                <a:spcPts val="1200"/>
              </a:spcAft>
              <a:buFont typeface="Arial" panose="020B0604020202020204" pitchFamily="34" charset="0"/>
              <a:buChar char="•"/>
            </a:pPr>
            <a:r>
              <a:rPr lang="en-US" sz="1200">
                <a:cs typeface="Arial"/>
              </a:rPr>
              <a:t>Personnel</a:t>
            </a:r>
          </a:p>
          <a:p>
            <a:pPr marL="628650" lvl="1" indent="-171450">
              <a:spcBef>
                <a:spcPts val="1200"/>
              </a:spcBef>
              <a:spcAft>
                <a:spcPts val="1200"/>
              </a:spcAft>
              <a:buFont typeface="Arial" panose="020B0604020202020204" pitchFamily="34" charset="0"/>
              <a:buChar char="•"/>
            </a:pPr>
            <a:r>
              <a:rPr lang="en-US" sz="1200">
                <a:cs typeface="Arial"/>
              </a:rPr>
              <a:t>Supplies and Equipment</a:t>
            </a:r>
          </a:p>
          <a:p>
            <a:pPr marL="628650" lvl="1" indent="-171450">
              <a:spcBef>
                <a:spcPts val="1200"/>
              </a:spcBef>
              <a:spcAft>
                <a:spcPts val="1200"/>
              </a:spcAft>
              <a:buFont typeface="Arial" panose="020B0604020202020204" pitchFamily="34" charset="0"/>
              <a:buChar char="•"/>
            </a:pPr>
            <a:r>
              <a:rPr lang="en-US" sz="1200">
                <a:cs typeface="Arial"/>
              </a:rPr>
              <a:t>Travel</a:t>
            </a:r>
          </a:p>
          <a:p>
            <a:pPr marL="628650" lvl="1" indent="-171450">
              <a:lnSpc>
                <a:spcPct val="120000"/>
              </a:lnSpc>
              <a:spcBef>
                <a:spcPts val="1200"/>
              </a:spcBef>
              <a:spcAft>
                <a:spcPts val="1200"/>
              </a:spcAft>
              <a:buFont typeface="Arial" panose="020B0604020202020204" pitchFamily="34" charset="0"/>
              <a:buChar char="•"/>
            </a:pPr>
            <a:r>
              <a:rPr lang="en-US" sz="1200"/>
              <a:t>Indirect</a:t>
            </a:r>
          </a:p>
          <a:p>
            <a:pPr marL="628650" lvl="1" indent="-171450">
              <a:lnSpc>
                <a:spcPct val="120000"/>
              </a:lnSpc>
              <a:spcBef>
                <a:spcPts val="1200"/>
              </a:spcBef>
              <a:spcAft>
                <a:spcPts val="1200"/>
              </a:spcAft>
              <a:buFont typeface="Arial" panose="020B0604020202020204" pitchFamily="34" charset="0"/>
              <a:buChar char="•"/>
            </a:pPr>
            <a:r>
              <a:rPr lang="en-US" sz="1200"/>
              <a:t>Other</a:t>
            </a:r>
          </a:p>
          <a:p>
            <a:pPr algn="l" rtl="0" fontAlgn="base"/>
            <a:endParaRPr lang="en-US" b="0" i="0">
              <a:solidFill>
                <a:srgbClr val="000000"/>
              </a:solidFill>
              <a:effectLst/>
              <a:latin typeface="Segoe UI" panose="020B0502040204020203" pitchFamily="34" charset="0"/>
            </a:endParaRPr>
          </a:p>
          <a:p>
            <a:pPr algn="l" rtl="0" fontAlgn="base"/>
            <a:endParaRPr lang="en-US" b="0" i="0">
              <a:solidFill>
                <a:srgbClr val="000000"/>
              </a:solidFill>
              <a:effectLst/>
              <a:latin typeface="Segoe UI" panose="020B0502040204020203" pitchFamily="34" charset="0"/>
            </a:endParaRP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35</a:t>
            </a:fld>
            <a:endParaRPr lang="en-US"/>
          </a:p>
        </p:txBody>
      </p:sp>
    </p:spTree>
    <p:extLst>
      <p:ext uri="{BB962C8B-B14F-4D97-AF65-F5344CB8AC3E}">
        <p14:creationId xmlns:p14="http://schemas.microsoft.com/office/powerpoint/2010/main" val="34954950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are required to complete a budget table with the proposed amounts and a detailed budget narrative for each category including:</a:t>
            </a:r>
          </a:p>
          <a:p>
            <a:pPr marL="628650" lvl="1" indent="-171450">
              <a:buFont typeface="Arial" panose="020B0604020202020204" pitchFamily="34" charset="0"/>
              <a:buChar char="•"/>
            </a:pPr>
            <a:r>
              <a:rPr lang="en-US" dirty="0"/>
              <a:t>Cost of the items or services</a:t>
            </a:r>
          </a:p>
          <a:p>
            <a:pPr marL="628650" lvl="1" indent="-171450">
              <a:buFont typeface="Arial" panose="020B0604020202020204" pitchFamily="34" charset="0"/>
              <a:buChar char="•"/>
            </a:pPr>
            <a:r>
              <a:rPr lang="en-US" dirty="0"/>
              <a:t>How the items or services will be used</a:t>
            </a:r>
          </a:p>
          <a:p>
            <a:pPr marL="628650" lvl="1" indent="-171450">
              <a:buFont typeface="Arial" panose="020B0604020202020204" pitchFamily="34" charset="0"/>
              <a:buChar char="•"/>
            </a:pPr>
            <a:r>
              <a:rPr lang="en-US" dirty="0"/>
              <a:t>Roles of persons or contractors</a:t>
            </a:r>
          </a:p>
          <a:p>
            <a:pPr marL="628650" lvl="1" indent="-171450">
              <a:buFont typeface="Arial" panose="020B0604020202020204" pitchFamily="34" charset="0"/>
              <a:buChar char="•"/>
            </a:pPr>
            <a:r>
              <a:rPr lang="en-US" dirty="0"/>
              <a:t>Anticipated time and effort required</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000000"/>
                </a:solidFill>
                <a:effectLst/>
                <a:latin typeface="Arial" panose="020B0604020202020204" pitchFamily="34" charset="0"/>
              </a:rPr>
              <a:t>Please review the allowable budget expenses outlined </a:t>
            </a:r>
            <a:r>
              <a:rPr lang="en-US" sz="1200" b="0" i="0" u="none" strike="noStrike" dirty="0">
                <a:solidFill>
                  <a:srgbClr val="000000"/>
                </a:solidFill>
                <a:effectLst/>
                <a:latin typeface="Arial" panose="020B0604020202020204" pitchFamily="34" charset="0"/>
              </a:rPr>
              <a:t>in the project guidelines </a:t>
            </a:r>
            <a:r>
              <a:rPr lang="en-US" sz="1200" b="0" i="0" dirty="0">
                <a:solidFill>
                  <a:srgbClr val="000000"/>
                </a:solidFill>
                <a:effectLst/>
                <a:latin typeface="Arial" panose="020B0604020202020204" pitchFamily="34" charset="0"/>
              </a:rPr>
              <a:t>on the </a:t>
            </a:r>
            <a:r>
              <a:rPr lang="en-US" sz="1200" b="0" i="0" u="sng" dirty="0">
                <a:solidFill>
                  <a:srgbClr val="0563C1"/>
                </a:solidFill>
                <a:effectLst/>
                <a:latin typeface="Arial" panose="020B0604020202020204" pitchFamily="34" charset="0"/>
              </a:rPr>
              <a:t>Taste of CA Challenge Grant</a:t>
            </a:r>
            <a:r>
              <a:rPr lang="en-US" sz="1200" b="0" i="0" dirty="0">
                <a:solidFill>
                  <a:srgbClr val="000000"/>
                </a:solidFill>
                <a:effectLst/>
                <a:latin typeface="Calibri" panose="020F0502020204030204" pitchFamily="34" charset="0"/>
              </a:rPr>
              <a:t> </a:t>
            </a:r>
            <a:r>
              <a:rPr lang="en-US" sz="1200" b="0" i="0" dirty="0">
                <a:solidFill>
                  <a:srgbClr val="000000"/>
                </a:solidFill>
                <a:effectLst/>
                <a:latin typeface="Arial" panose="020B0604020202020204" pitchFamily="34" charset="0"/>
              </a:rPr>
              <a:t>web page before completing this section. </a:t>
            </a:r>
            <a:endParaRPr lang="en-US" b="0" i="0" dirty="0">
              <a:solidFill>
                <a:srgbClr val="000000"/>
              </a:solidFill>
              <a:effectLst/>
              <a:latin typeface="Segoe UI" panose="020B0502040204020203" pitchFamily="34" charset="0"/>
            </a:endParaRP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36</a:t>
            </a:fld>
            <a:endParaRPr lang="en-US"/>
          </a:p>
        </p:txBody>
      </p:sp>
    </p:spTree>
    <p:extLst>
      <p:ext uri="{BB962C8B-B14F-4D97-AF65-F5344CB8AC3E}">
        <p14:creationId xmlns:p14="http://schemas.microsoft.com/office/powerpoint/2010/main" val="2419904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component of the application is the Grant Team Support Form. To qualify for a grant, the CDE requires that the applicant must have the documented support of the district superintendent, school food service manager or director, and a cafeteria manager. In addition, each grant team support form must identify the project director or primary grant contact. </a:t>
            </a:r>
          </a:p>
          <a:p>
            <a:endParaRPr lang="en-US"/>
          </a:p>
          <a:p>
            <a:r>
              <a:rPr lang="en-US" dirty="0"/>
              <a:t>By completing the application, each member of the grant team is signifying that they agree to the general assurances and certifications and terms of this program for all site applications identified with this SFA. The school support team includes, but is not limited to:</a:t>
            </a:r>
          </a:p>
          <a:p>
            <a:r>
              <a:rPr lang="en-US"/>
              <a:t> </a:t>
            </a:r>
          </a:p>
          <a:p>
            <a:pPr marL="285750" indent="-285750">
              <a:buFont typeface="Arial"/>
              <a:buChar char="•"/>
            </a:pPr>
            <a:r>
              <a:rPr lang="en-US" dirty="0"/>
              <a:t>Food Service Director or designee</a:t>
            </a:r>
          </a:p>
          <a:p>
            <a:pPr marL="285750" indent="-285750">
              <a:buFont typeface="Arial"/>
              <a:buChar char="•"/>
            </a:pPr>
            <a:r>
              <a:rPr lang="en-US" dirty="0"/>
              <a:t>Cafeteria Manager, and</a:t>
            </a:r>
          </a:p>
          <a:p>
            <a:pPr marL="285750" indent="-285750">
              <a:buFont typeface="Arial"/>
              <a:buChar char="•"/>
            </a:pPr>
            <a:r>
              <a:rPr lang="en-US" dirty="0"/>
              <a:t>Project Director</a:t>
            </a: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37</a:t>
            </a:fld>
            <a:endParaRPr lang="en-US"/>
          </a:p>
        </p:txBody>
      </p:sp>
    </p:spTree>
    <p:extLst>
      <p:ext uri="{BB962C8B-B14F-4D97-AF65-F5344CB8AC3E}">
        <p14:creationId xmlns:p14="http://schemas.microsoft.com/office/powerpoint/2010/main" val="13920109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800" dirty="0">
                <a:solidFill>
                  <a:srgbClr val="000000"/>
                </a:solidFill>
                <a:latin typeface="Arial"/>
                <a:cs typeface="Arial"/>
              </a:rPr>
              <a:t>{Jennifer} Thank you Crystal. </a:t>
            </a:r>
            <a:r>
              <a:rPr lang="en-US" sz="1800" b="0" i="0" dirty="0">
                <a:solidFill>
                  <a:srgbClr val="000000"/>
                </a:solidFill>
                <a:effectLst/>
                <a:latin typeface="Arial"/>
                <a:cs typeface="Arial"/>
              </a:rPr>
              <a:t>The CDE has provided a collection of resources on our Taste of CA Challenge web page to assist you in creating standardized recipes, engaging students, and preparing menus for your CNP under the following categories.</a:t>
            </a:r>
          </a:p>
          <a:p>
            <a:pPr algn="l" rtl="0" fontAlgn="base"/>
            <a:endParaRPr lang="en-US"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sz="1800" b="0" i="0" u="sng" strike="noStrike" dirty="0">
                <a:solidFill>
                  <a:srgbClr val="000000"/>
                </a:solidFill>
                <a:effectLst/>
                <a:latin typeface="Arial" panose="020B0604020202020204" pitchFamily="34" charset="0"/>
              </a:rPr>
              <a:t>Recipe Development</a:t>
            </a:r>
            <a:r>
              <a:rPr lang="en-US" sz="1800" b="0" i="0" dirty="0">
                <a:solidFill>
                  <a:srgbClr val="0000FF"/>
                </a:solidFill>
                <a:effectLst/>
                <a:latin typeface="Arial" panose="020B0604020202020204" pitchFamily="34" charset="0"/>
              </a:rPr>
              <a:t> </a:t>
            </a:r>
            <a:endParaRPr lang="en-US" sz="18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sng" strike="noStrike" dirty="0">
                <a:solidFill>
                  <a:srgbClr val="0000FF"/>
                </a:solidFill>
                <a:effectLst/>
                <a:latin typeface="Arial" panose="020B0604020202020204" pitchFamily="34" charset="0"/>
              </a:rPr>
              <a:t>Student Engagement</a:t>
            </a:r>
            <a:r>
              <a:rPr lang="en-US" sz="1800" b="0" i="0" dirty="0">
                <a:solidFill>
                  <a:srgbClr val="000000"/>
                </a:solidFill>
                <a:effectLst/>
                <a:latin typeface="Arial" panose="020B0604020202020204" pitchFamily="34" charset="0"/>
              </a:rPr>
              <a:t> </a:t>
            </a:r>
          </a:p>
          <a:p>
            <a:pPr algn="l" rtl="0" fontAlgn="base">
              <a:buFont typeface="Arial" panose="020B0604020202020204" pitchFamily="34" charset="0"/>
              <a:buChar char="•"/>
            </a:pPr>
            <a:r>
              <a:rPr lang="en-US" sz="1800" b="0" i="0" u="sng" strike="noStrike">
                <a:solidFill>
                  <a:srgbClr val="0000FF"/>
                </a:solidFill>
                <a:effectLst/>
                <a:latin typeface="Arial" panose="020B0604020202020204" pitchFamily="34" charset="0"/>
                <a:hlinkClick r:id="rId3"/>
              </a:rPr>
              <a:t>Meal Service</a:t>
            </a:r>
            <a:r>
              <a:rPr lang="en-US" sz="1800" b="0" i="0">
                <a:solidFill>
                  <a:srgbClr val="000000"/>
                </a:solidFill>
                <a:effectLst/>
                <a:latin typeface="Arial" panose="020B0604020202020204" pitchFamily="34" charset="0"/>
              </a:rPr>
              <a:t> </a:t>
            </a:r>
          </a:p>
          <a:p>
            <a:pPr algn="l" rtl="0" fontAlgn="base">
              <a:buFont typeface="Arial" panose="020B0604020202020204" pitchFamily="34" charset="0"/>
              <a:buChar char="•"/>
            </a:pPr>
            <a:r>
              <a:rPr lang="en-US" sz="1800" b="0" i="0" u="sng" strike="noStrike">
                <a:solidFill>
                  <a:srgbClr val="0000FF"/>
                </a:solidFill>
                <a:effectLst/>
                <a:latin typeface="Arial" panose="020B0604020202020204" pitchFamily="34" charset="0"/>
                <a:hlinkClick r:id="rId4"/>
              </a:rPr>
              <a:t>Community Partnerships</a:t>
            </a:r>
            <a:r>
              <a:rPr lang="en-US" sz="1800" b="0" i="0">
                <a:solidFill>
                  <a:srgbClr val="000000"/>
                </a:solidFill>
                <a:effectLst/>
                <a:latin typeface="Arial" panose="020B0604020202020204" pitchFamily="34" charset="0"/>
              </a:rPr>
              <a:t> </a:t>
            </a:r>
          </a:p>
          <a:p>
            <a:pPr algn="l" rtl="0" fontAlgn="base">
              <a:buFont typeface="Arial" panose="020B0604020202020204" pitchFamily="34" charset="0"/>
              <a:buChar char="•"/>
            </a:pPr>
            <a:r>
              <a:rPr lang="en-US" sz="1800" b="0" i="0" u="sng" strike="noStrike">
                <a:solidFill>
                  <a:srgbClr val="0000FF"/>
                </a:solidFill>
                <a:effectLst/>
                <a:latin typeface="Arial" panose="020B0604020202020204" pitchFamily="34" charset="0"/>
                <a:hlinkClick r:id="rId5"/>
              </a:rPr>
              <a:t>Training</a:t>
            </a:r>
            <a:r>
              <a:rPr lang="en-US" sz="1800" b="0" i="0">
                <a:solidFill>
                  <a:srgbClr val="000000"/>
                </a:solidFill>
                <a:effectLst/>
                <a:latin typeface="Arial" panose="020B0604020202020204" pitchFamily="34" charset="0"/>
              </a:rPr>
              <a:t> </a:t>
            </a:r>
          </a:p>
          <a:p>
            <a:endParaRPr lang="en-US">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38</a:t>
            </a:fld>
            <a:endParaRPr lang="en-US"/>
          </a:p>
        </p:txBody>
      </p:sp>
    </p:spTree>
    <p:extLst>
      <p:ext uri="{BB962C8B-B14F-4D97-AF65-F5344CB8AC3E}">
        <p14:creationId xmlns:p14="http://schemas.microsoft.com/office/powerpoint/2010/main" val="2536315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Some of the recipe development resources that can assist you with your application as well as throughout the grant period include:</a:t>
            </a:r>
          </a:p>
          <a:p>
            <a:pPr lvl="1">
              <a:lnSpc>
                <a:spcPct val="120000"/>
              </a:lnSpc>
            </a:pPr>
            <a:endParaRPr lang="en-US"/>
          </a:p>
          <a:p>
            <a:pPr marL="628650" lvl="1" indent="-171450">
              <a:lnSpc>
                <a:spcPct val="120000"/>
              </a:lnSpc>
              <a:buFont typeface="Arial" panose="020B0604020202020204" pitchFamily="34" charset="0"/>
              <a:buChar char="•"/>
            </a:pPr>
            <a:r>
              <a:rPr lang="en-US" sz="1200" kern="1200">
                <a:solidFill>
                  <a:schemeClr val="tx1"/>
                </a:solidFill>
                <a:latin typeface="+mn-lt"/>
                <a:ea typeface="+mn-ea"/>
                <a:cs typeface="+mn-cs"/>
              </a:rPr>
              <a:t>CA Local Farmer’s Market Sellers</a:t>
            </a:r>
          </a:p>
          <a:p>
            <a:pPr marL="628650" lvl="1" indent="-171450">
              <a:lnSpc>
                <a:spcPct val="120000"/>
              </a:lnSpc>
              <a:buFont typeface="Arial" panose="020B0604020202020204" pitchFamily="34" charset="0"/>
              <a:buChar char="•"/>
            </a:pPr>
            <a:r>
              <a:rPr lang="en-US" sz="1200" kern="1200">
                <a:solidFill>
                  <a:schemeClr val="tx1"/>
                </a:solidFill>
                <a:latin typeface="+mn-lt"/>
                <a:ea typeface="+mn-ea"/>
                <a:cs typeface="+mn-cs"/>
              </a:rPr>
              <a:t>CA Department of Food and Agriculture’s CA Agricultural Statistics Review </a:t>
            </a:r>
          </a:p>
          <a:p>
            <a:pPr marL="628650" lvl="1" indent="-171450">
              <a:lnSpc>
                <a:spcPct val="120000"/>
              </a:lnSpc>
              <a:buFont typeface="Arial" panose="020B0604020202020204" pitchFamily="34" charset="0"/>
              <a:buChar char="•"/>
            </a:pPr>
            <a:r>
              <a:rPr lang="en-US" sz="1200" kern="1200">
                <a:solidFill>
                  <a:schemeClr val="tx1"/>
                </a:solidFill>
                <a:latin typeface="+mn-lt"/>
                <a:ea typeface="+mn-ea"/>
                <a:cs typeface="+mn-cs"/>
              </a:rPr>
              <a:t>CA Culinary Centers Recipe List </a:t>
            </a:r>
          </a:p>
          <a:p>
            <a:pPr marL="628650" lvl="1" indent="-171450">
              <a:spcBef>
                <a:spcPts val="800"/>
              </a:spcBef>
              <a:buFont typeface="Arial,Sans-Serif"/>
              <a:buChar char="•"/>
            </a:pPr>
            <a:r>
              <a:rPr lang="en-US"/>
              <a:t>ICN Recipe Box, and </a:t>
            </a:r>
            <a:endParaRPr lang="en-US">
              <a:cs typeface="Calibri"/>
            </a:endParaRPr>
          </a:p>
          <a:p>
            <a:pPr marL="628650" lvl="1" indent="-171450">
              <a:spcBef>
                <a:spcPts val="800"/>
              </a:spcBef>
              <a:buFont typeface="Arial,Sans-Serif"/>
              <a:buChar char="•"/>
            </a:pPr>
            <a:r>
              <a:rPr lang="en-US"/>
              <a:t>CDE School Menu Planning Options </a:t>
            </a:r>
            <a:endParaRPr lang="en-US">
              <a:cs typeface="Calibri" panose="020F0502020204030204"/>
            </a:endParaRPr>
          </a:p>
          <a:p>
            <a:endParaRPr lang="en-US">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39</a:t>
            </a:fld>
            <a:endParaRPr lang="en-US"/>
          </a:p>
        </p:txBody>
      </p:sp>
    </p:spTree>
    <p:extLst>
      <p:ext uri="{BB962C8B-B14F-4D97-AF65-F5344CB8AC3E}">
        <p14:creationId xmlns:p14="http://schemas.microsoft.com/office/powerpoint/2010/main" val="2011362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If student instruction and food service adaptations, as well as related U.S. Department of Agriculture  or USDA CNP waivers for the Coronavirus or COVID-19 are still in effect for School Year (SY) 2021–22, the CDE NSD will adjust the Taste of CA Challenge grant implementation accordingly. </a:t>
            </a:r>
          </a:p>
          <a:p>
            <a:endParaRPr lang="en-US"/>
          </a:p>
          <a:p>
            <a:r>
              <a:rPr lang="en-US"/>
              <a:t>This will include virtual meetings for all grant required trainings, professional learning calls, and technical assistance, as well as distance learning for nutrition education activities, remote taste testing, and collecting feedback online or in a socially-distanced manner. </a:t>
            </a: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4</a:t>
            </a:fld>
            <a:endParaRPr lang="en-US"/>
          </a:p>
        </p:txBody>
      </p:sp>
    </p:spTree>
    <p:extLst>
      <p:ext uri="{BB962C8B-B14F-4D97-AF65-F5344CB8AC3E}">
        <p14:creationId xmlns:p14="http://schemas.microsoft.com/office/powerpoint/2010/main" val="22157017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Additional resources that can support your project design include: </a:t>
            </a:r>
          </a:p>
          <a:p>
            <a:endParaRPr lang="en-US">
              <a:cs typeface="Calibri"/>
            </a:endParaRPr>
          </a:p>
          <a:p>
            <a:pPr marL="628650" lvl="1" indent="-171450">
              <a:buFont typeface="Arial" panose="020B0604020202020204" pitchFamily="34" charset="0"/>
              <a:buChar char="•"/>
            </a:pPr>
            <a:r>
              <a:rPr lang="en-US">
                <a:cs typeface="Calibri"/>
              </a:rPr>
              <a:t>CDE CNPs Resource Library web page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cs typeface="Calibri"/>
              </a:rPr>
              <a:t>USDA TN web page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a:solidFill>
                <a:schemeClr val="tx1"/>
              </a:solidFill>
              <a:latin typeface="+mn-lt"/>
              <a:ea typeface="+mn-ea"/>
              <a:cs typeface="Calibri"/>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a:solidFill>
                  <a:schemeClr val="tx1"/>
                </a:solidFill>
                <a:latin typeface="+mn-lt"/>
                <a:ea typeface="+mn-ea"/>
                <a:cs typeface="+mn-cs"/>
              </a:rPr>
              <a:t>Where you will find nutrition education and nutrition promotion materials and guidance.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cs typeface="Calibri"/>
            </a:endParaRPr>
          </a:p>
          <a:p>
            <a:pPr marL="628650" lvl="1" indent="-171450">
              <a:buFont typeface="Arial" panose="020B0604020202020204" pitchFamily="34" charset="0"/>
              <a:buChar char="•"/>
            </a:pPr>
            <a:r>
              <a:rPr lang="en-US">
                <a:cs typeface="Calibri"/>
              </a:rPr>
              <a:t>CDE CNP Course Catalog web page </a:t>
            </a:r>
          </a:p>
          <a:p>
            <a:pPr marL="628650" lvl="1" indent="-171450">
              <a:buFont typeface="Arial" panose="020B0604020202020204" pitchFamily="34" charset="0"/>
              <a:buChar char="•"/>
            </a:pPr>
            <a:r>
              <a:rPr lang="en-US">
                <a:cs typeface="Calibri"/>
              </a:rPr>
              <a:t>ICN E-Learning Portal web page</a:t>
            </a:r>
          </a:p>
          <a:p>
            <a:pPr marL="628650" lvl="1" indent="-171450">
              <a:buFont typeface="Arial" panose="020B0604020202020204" pitchFamily="34" charset="0"/>
              <a:buChar char="•"/>
            </a:pPr>
            <a:endParaRPr lang="en-US">
              <a:cs typeface="Calibri"/>
            </a:endParaRPr>
          </a:p>
          <a:p>
            <a:pPr marL="457200" lvl="1" indent="0">
              <a:buFont typeface="Arial" panose="020B0604020202020204" pitchFamily="34" charset="0"/>
              <a:buNone/>
            </a:pPr>
            <a:r>
              <a:rPr lang="en-US">
                <a:cs typeface="Calibri"/>
              </a:rPr>
              <a:t>Where your staff can access online training modules for recipe standardization, menu planning, and meal service operations.</a:t>
            </a:r>
          </a:p>
          <a:p>
            <a:pPr marL="628650" lvl="1" indent="-171450">
              <a:buFont typeface="Arial" panose="020B0604020202020204" pitchFamily="34" charset="0"/>
              <a:buChar char="•"/>
            </a:pPr>
            <a:endParaRPr lang="en-US">
              <a:cs typeface="Calibri"/>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Community Partner web pages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That provide a host of nutrition education materials and community engagement activities and support.</a:t>
            </a:r>
          </a:p>
          <a:p>
            <a:pPr marL="628650" lvl="1" indent="-171450">
              <a:buFont typeface="Arial" panose="020B0604020202020204" pitchFamily="34" charset="0"/>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40</a:t>
            </a:fld>
            <a:endParaRPr lang="en-US"/>
          </a:p>
        </p:txBody>
      </p:sp>
    </p:spTree>
    <p:extLst>
      <p:ext uri="{BB962C8B-B14F-4D97-AF65-F5344CB8AC3E}">
        <p14:creationId xmlns:p14="http://schemas.microsoft.com/office/powerpoint/2010/main" val="30002339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800"/>
              </a:spcBef>
              <a:spcAft>
                <a:spcPts val="800"/>
              </a:spcAft>
            </a:pPr>
            <a:r>
              <a:rPr lang="en-US">
                <a:cs typeface="Calibri"/>
              </a:rPr>
              <a:t>{Crystal} Thank you Jennifer. To conclude our session, we will go over how to submit a complete application including:</a:t>
            </a:r>
          </a:p>
          <a:p>
            <a:pPr marL="171450" indent="-171450">
              <a:spcBef>
                <a:spcPts val="800"/>
              </a:spcBef>
              <a:spcAft>
                <a:spcPts val="800"/>
              </a:spcAft>
              <a:buFont typeface="Arial,Sans-Serif"/>
              <a:buChar char="•"/>
            </a:pPr>
            <a:endParaRPr lang="en-US"/>
          </a:p>
          <a:p>
            <a:pPr marL="171450" indent="-171450">
              <a:spcBef>
                <a:spcPts val="800"/>
              </a:spcBef>
              <a:spcAft>
                <a:spcPts val="800"/>
              </a:spcAft>
              <a:buFont typeface="Arial,Sans-Serif"/>
              <a:buChar char="•"/>
            </a:pPr>
            <a:r>
              <a:rPr lang="en-US"/>
              <a:t>Tips for Completing the Application</a:t>
            </a:r>
            <a:endParaRPr lang="en-US">
              <a:cs typeface="Calibri"/>
            </a:endParaRPr>
          </a:p>
          <a:p>
            <a:pPr marL="171450" indent="-171450">
              <a:spcBef>
                <a:spcPts val="800"/>
              </a:spcBef>
              <a:spcAft>
                <a:spcPts val="800"/>
              </a:spcAft>
              <a:buFont typeface="Arial,Sans-Serif"/>
              <a:buChar char="•"/>
            </a:pPr>
            <a:r>
              <a:rPr lang="en-US"/>
              <a:t>Application Deadline</a:t>
            </a:r>
            <a:endParaRPr lang="en-US">
              <a:cs typeface="Calibri"/>
            </a:endParaRPr>
          </a:p>
          <a:p>
            <a:pPr marL="171450" indent="-171450">
              <a:spcBef>
                <a:spcPts val="800"/>
              </a:spcBef>
              <a:spcAft>
                <a:spcPts val="800"/>
              </a:spcAft>
              <a:buFont typeface="Arial,Sans-Serif"/>
              <a:buChar char="•"/>
            </a:pPr>
            <a:r>
              <a:rPr lang="en-US"/>
              <a:t>Next Steps</a:t>
            </a:r>
            <a:endParaRPr lang="en-US">
              <a:cs typeface="Calibri"/>
            </a:endParaRPr>
          </a:p>
          <a:p>
            <a:pPr marL="171450" indent="-171450">
              <a:spcBef>
                <a:spcPts val="800"/>
              </a:spcBef>
              <a:spcAft>
                <a:spcPts val="800"/>
              </a:spcAft>
              <a:buFont typeface="Arial,Sans-Serif"/>
              <a:buChar char="•"/>
            </a:pPr>
            <a:r>
              <a:rPr lang="en-US"/>
              <a:t>Review and Selection Process, and</a:t>
            </a:r>
            <a:endParaRPr lang="en-US">
              <a:cs typeface="Calibri"/>
            </a:endParaRPr>
          </a:p>
          <a:p>
            <a:pPr marL="171450" indent="-171450">
              <a:spcBef>
                <a:spcPts val="800"/>
              </a:spcBef>
              <a:spcAft>
                <a:spcPts val="800"/>
              </a:spcAft>
              <a:buFont typeface="Arial,Sans-Serif"/>
              <a:buChar char="•"/>
            </a:pPr>
            <a:r>
              <a:rPr lang="en-US"/>
              <a:t>Confidentiality</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41</a:t>
            </a:fld>
            <a:endParaRPr lang="en-US"/>
          </a:p>
        </p:txBody>
      </p:sp>
    </p:spTree>
    <p:extLst>
      <p:ext uri="{BB962C8B-B14F-4D97-AF65-F5344CB8AC3E}">
        <p14:creationId xmlns:p14="http://schemas.microsoft.com/office/powerpoint/2010/main" val="29835926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panose="020F0502020204030204"/>
              </a:rPr>
              <a:t>Here are some tips to complete an application:</a:t>
            </a:r>
          </a:p>
          <a:p>
            <a:pPr marL="285750" indent="-285750">
              <a:buFont typeface="Arial"/>
              <a:buChar char="•"/>
            </a:pPr>
            <a:endParaRPr lang="en-US" b="1"/>
          </a:p>
          <a:p>
            <a:pPr marL="171450" indent="-171450">
              <a:spcBef>
                <a:spcPts val="800"/>
              </a:spcBef>
              <a:spcAft>
                <a:spcPts val="800"/>
              </a:spcAft>
              <a:buFont typeface="Arial,Sans-Serif"/>
              <a:buChar char="•"/>
            </a:pPr>
            <a:r>
              <a:rPr lang="en-US"/>
              <a:t>First, </a:t>
            </a:r>
            <a:r>
              <a:rPr lang="en-US" b="1"/>
              <a:t>Gather</a:t>
            </a:r>
            <a:r>
              <a:rPr lang="en-US"/>
              <a:t> all information before submission. Allow enough time to collect information from others on your team.</a:t>
            </a:r>
            <a:endParaRPr lang="en-US">
              <a:cs typeface="Calibri"/>
            </a:endParaRPr>
          </a:p>
          <a:p>
            <a:pPr marL="171450" indent="-171450">
              <a:spcBef>
                <a:spcPts val="800"/>
              </a:spcBef>
              <a:spcAft>
                <a:spcPts val="800"/>
              </a:spcAft>
              <a:buFont typeface="Arial,Sans-Serif"/>
              <a:buChar char="•"/>
            </a:pPr>
            <a:endParaRPr lang="en-US"/>
          </a:p>
          <a:p>
            <a:pPr marL="171450" indent="-171450">
              <a:spcBef>
                <a:spcPts val="800"/>
              </a:spcBef>
              <a:spcAft>
                <a:spcPts val="800"/>
              </a:spcAft>
              <a:buFont typeface="Arial,Sans-Serif"/>
              <a:buChar char="•"/>
            </a:pPr>
            <a:r>
              <a:rPr lang="en-US"/>
              <a:t>Second,</a:t>
            </a:r>
            <a:r>
              <a:rPr lang="en-US" b="1"/>
              <a:t> Save</a:t>
            </a:r>
            <a:r>
              <a:rPr lang="en-US"/>
              <a:t> the application as you go. You can save the unique URL to the online application as a bookmark or add to Favorites in your web browser. </a:t>
            </a:r>
            <a:endParaRPr lang="en-US">
              <a:cs typeface="Calibri"/>
            </a:endParaRPr>
          </a:p>
          <a:p>
            <a:pPr marL="171450" indent="-171450">
              <a:spcBef>
                <a:spcPts val="800"/>
              </a:spcBef>
              <a:spcAft>
                <a:spcPts val="800"/>
              </a:spcAft>
              <a:buFont typeface="Arial,Sans-Serif"/>
              <a:buChar char="•"/>
            </a:pPr>
            <a:endParaRPr lang="en-US" b="1"/>
          </a:p>
          <a:p>
            <a:pPr marL="171450" indent="-171450">
              <a:spcBef>
                <a:spcPts val="800"/>
              </a:spcBef>
              <a:spcAft>
                <a:spcPts val="800"/>
              </a:spcAft>
              <a:buFont typeface="Arial,Sans-Serif"/>
              <a:buChar char="•"/>
            </a:pPr>
            <a:r>
              <a:rPr lang="en-US"/>
              <a:t>Third, </a:t>
            </a:r>
            <a:r>
              <a:rPr lang="en-US" b="1"/>
              <a:t>Print </a:t>
            </a:r>
            <a:r>
              <a:rPr lang="en-US"/>
              <a:t>your complete application before you submit to save for your records. (Once you select submit you will no longer have access to the online application.)</a:t>
            </a:r>
            <a:endParaRPr lang="en-US">
              <a:cs typeface="Calibri"/>
            </a:endParaRPr>
          </a:p>
          <a:p>
            <a:pPr marL="285750" indent="-285750">
              <a:buFont typeface="Arial"/>
              <a:buChar char="•"/>
            </a:pPr>
            <a:endParaRPr lang="en-US">
              <a:cs typeface="Calibri"/>
            </a:endParaRPr>
          </a:p>
          <a:p>
            <a:pPr marL="285750" indent="-285750">
              <a:buFont typeface="Arial"/>
              <a:buChar char="•"/>
            </a:pPr>
            <a:endParaRPr lang="en-US">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42</a:t>
            </a:fld>
            <a:endParaRPr lang="en-US"/>
          </a:p>
        </p:txBody>
      </p:sp>
    </p:spTree>
    <p:extLst>
      <p:ext uri="{BB962C8B-B14F-4D97-AF65-F5344CB8AC3E}">
        <p14:creationId xmlns:p14="http://schemas.microsoft.com/office/powerpoint/2010/main" val="40583059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Taste of CA Challenge grant applications must be completed and submitted online. The CDE will not consider email or hard copy applications as a complete submission. </a:t>
            </a:r>
          </a:p>
          <a:p>
            <a:endParaRPr lang="en-US">
              <a:cs typeface="Calibri"/>
            </a:endParaRPr>
          </a:p>
          <a:p>
            <a:r>
              <a:rPr lang="en-US"/>
              <a:t>Applications must be submitted no later than Thursday, February 11, 2021 at 5 p.m.</a:t>
            </a:r>
          </a:p>
          <a:p>
            <a:endParaRPr lang="en-US">
              <a:cs typeface="Calibri"/>
            </a:endParaRPr>
          </a:p>
          <a:p>
            <a:pPr>
              <a:spcAft>
                <a:spcPts val="1200"/>
              </a:spcAft>
            </a:pPr>
            <a:r>
              <a:rPr lang="en-US">
                <a:cs typeface="Arial"/>
              </a:rPr>
              <a:t>Late applications will not be accepted.</a:t>
            </a:r>
          </a:p>
          <a:p>
            <a:pPr>
              <a:spcAft>
                <a:spcPts val="1200"/>
              </a:spcAft>
            </a:pPr>
            <a:endParaRPr lang="en-US">
              <a:cs typeface="Arial"/>
            </a:endParaRPr>
          </a:p>
          <a:p>
            <a:pPr>
              <a:spcAft>
                <a:spcPts val="1200"/>
              </a:spcAft>
            </a:pPr>
            <a:r>
              <a:rPr lang="en-US">
                <a:ea typeface="+mn-lt"/>
                <a:cs typeface="+mn-lt"/>
              </a:rPr>
              <a:t>Applicants may withdraw their applications at any time by contacting the Taste of CA Challenge team at </a:t>
            </a:r>
            <a:r>
              <a:rPr lang="en-US">
                <a:ea typeface="+mn-lt"/>
                <a:cs typeface="+mn-lt"/>
                <a:hlinkClick r:id="rId3"/>
              </a:rPr>
              <a:t>CArecipes@cde.ca.gov</a:t>
            </a:r>
            <a:r>
              <a:rPr lang="en-US">
                <a:ea typeface="+mn-lt"/>
                <a:cs typeface="+mn-lt"/>
              </a:rPr>
              <a:t>. </a:t>
            </a:r>
          </a:p>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43</a:t>
            </a:fld>
            <a:endParaRPr lang="en-US"/>
          </a:p>
        </p:txBody>
      </p:sp>
    </p:spTree>
    <p:extLst>
      <p:ext uri="{BB962C8B-B14F-4D97-AF65-F5344CB8AC3E}">
        <p14:creationId xmlns:p14="http://schemas.microsoft.com/office/powerpoint/2010/main" val="25374833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Once the application is submitted, the CDE will provide a confirmation email to all the contacts included in the School Support Team Form. </a:t>
            </a:r>
          </a:p>
          <a:p>
            <a:endParaRPr lang="en-US">
              <a:cs typeface="Calibri"/>
            </a:endParaRPr>
          </a:p>
          <a:p>
            <a:r>
              <a:rPr lang="en-US">
                <a:cs typeface="Calibri"/>
              </a:rPr>
              <a:t>Grant Award Notifications will be announced in April 2021.</a:t>
            </a:r>
          </a:p>
          <a:p>
            <a:endParaRPr lang="en-US"/>
          </a:p>
          <a:p>
            <a:r>
              <a:rPr lang="en-US"/>
              <a:t>Please visit the Taste of CA Challenge Funding Profile on the </a:t>
            </a:r>
            <a:r>
              <a:rPr lang="en-US">
                <a:hlinkClick r:id="rId3"/>
              </a:rPr>
              <a:t>CDE Available Funding web page</a:t>
            </a:r>
            <a:r>
              <a:rPr lang="en-US"/>
              <a:t> for status updates. </a:t>
            </a:r>
            <a:endParaRPr lang="en-US">
              <a:cs typeface="Calibri"/>
            </a:endParaRPr>
          </a:p>
          <a:p>
            <a:endParaRPr lang="en-US"/>
          </a:p>
          <a:p>
            <a:r>
              <a:rPr lang="en-US"/>
              <a:t>The CDE Available Funding web page is listed in the Resources section of the Agenda provided.</a:t>
            </a: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44</a:t>
            </a:fld>
            <a:endParaRPr lang="en-US"/>
          </a:p>
        </p:txBody>
      </p:sp>
    </p:spTree>
    <p:extLst>
      <p:ext uri="{BB962C8B-B14F-4D97-AF65-F5344CB8AC3E}">
        <p14:creationId xmlns:p14="http://schemas.microsoft.com/office/powerpoint/2010/main" val="204859532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the review and selection process, following the initial screening process for completeness, the NSD will assemble a panel to review and determine the technical merits of each </a:t>
            </a:r>
            <a:r>
              <a:rPr lang="en-US" i="0"/>
              <a:t>application against the scoring guide found in the RFA. </a:t>
            </a:r>
            <a:r>
              <a:rPr lang="en-US"/>
              <a:t>The panel will evaluate the proposals based on how well they address the required application components. The panel members will recommend applications for grant awards. </a:t>
            </a:r>
          </a:p>
          <a:p>
            <a:endParaRPr lang="en-US"/>
          </a:p>
          <a:p>
            <a:endParaRPr lang="en-US"/>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45</a:t>
            </a:fld>
            <a:endParaRPr lang="en-US"/>
          </a:p>
        </p:txBody>
      </p:sp>
    </p:spTree>
    <p:extLst>
      <p:ext uri="{BB962C8B-B14F-4D97-AF65-F5344CB8AC3E}">
        <p14:creationId xmlns:p14="http://schemas.microsoft.com/office/powerpoint/2010/main" val="22339621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an application is submitted, it becomes part of the record of NSD transactions, available to the public upon specific request. Information that the NSD determines to be of a confidential, privileged, or proprietary nature will be held in confidence to the extent permitted by law. Therefore, any information that the applicant wishes to have considered as confidential, privileged, or proprietary should be clearly marked within the application. </a:t>
            </a:r>
          </a:p>
        </p:txBody>
      </p:sp>
      <p:sp>
        <p:nvSpPr>
          <p:cNvPr id="4" name="Slide Number Placeholder 3"/>
          <p:cNvSpPr>
            <a:spLocks noGrp="1"/>
          </p:cNvSpPr>
          <p:nvPr>
            <p:ph type="sldNum" sz="quarter" idx="5"/>
          </p:nvPr>
        </p:nvSpPr>
        <p:spPr/>
        <p:txBody>
          <a:bodyPr/>
          <a:lstStyle/>
          <a:p>
            <a:fld id="{0852AC79-A108-4FDF-A0BE-96CEB0D6FF0B}" type="slidenum">
              <a:rPr lang="en-US" smtClean="0"/>
              <a:t>46</a:t>
            </a:fld>
            <a:endParaRPr lang="en-US"/>
          </a:p>
        </p:txBody>
      </p:sp>
    </p:spTree>
    <p:extLst>
      <p:ext uri="{BB962C8B-B14F-4D97-AF65-F5344CB8AC3E}">
        <p14:creationId xmlns:p14="http://schemas.microsoft.com/office/powerpoint/2010/main" val="21718121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contact</a:t>
            </a:r>
            <a:r>
              <a:rPr lang="en-US" baseline="0"/>
              <a:t> the state TN </a:t>
            </a:r>
            <a:r>
              <a:rPr lang="en-US"/>
              <a:t>Taste of CA Challenge grant team</a:t>
            </a:r>
            <a:r>
              <a:rPr lang="en-US" baseline="0"/>
              <a:t>,</a:t>
            </a:r>
            <a:r>
              <a:rPr lang="en-US"/>
              <a:t> please</a:t>
            </a:r>
            <a:r>
              <a:rPr lang="en-US" baseline="0"/>
              <a:t> </a:t>
            </a:r>
            <a:r>
              <a:rPr lang="en-US"/>
              <a:t>send emails to </a:t>
            </a:r>
            <a:r>
              <a:rPr lang="en-US">
                <a:hlinkClick r:id="rId3"/>
              </a:rPr>
              <a:t>CArecipes</a:t>
            </a:r>
            <a:r>
              <a:rPr lang="en-US" baseline="0">
                <a:hlinkClick r:id="rId3"/>
              </a:rPr>
              <a:t>@cde.ca.gov</a:t>
            </a:r>
            <a:r>
              <a:rPr lang="en-US"/>
              <a:t>. </a:t>
            </a:r>
            <a:endParaRPr lang="en-US" baseline="0">
              <a:cs typeface="Calibri"/>
            </a:endParaRP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47</a:t>
            </a:fld>
            <a:endParaRPr lang="en-US"/>
          </a:p>
        </p:txBody>
      </p:sp>
    </p:spTree>
    <p:extLst>
      <p:ext uri="{BB962C8B-B14F-4D97-AF65-F5344CB8AC3E}">
        <p14:creationId xmlns:p14="http://schemas.microsoft.com/office/powerpoint/2010/main" val="10428089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9579" rtl="0" eaLnBrk="0" fontAlgn="base" latinLnBrk="0" hangingPunct="0">
              <a:lnSpc>
                <a:spcPct val="100000"/>
              </a:lnSpc>
              <a:spcBef>
                <a:spcPts val="0"/>
              </a:spcBef>
              <a:spcAft>
                <a:spcPct val="0"/>
              </a:spcAft>
              <a:buClrTx/>
              <a:buSzTx/>
              <a:buFontTx/>
              <a:buNone/>
              <a:tabLst/>
              <a:defRPr/>
            </a:pPr>
            <a:r>
              <a:rPr lang="en-US" altLang="en-US">
                <a:solidFill>
                  <a:srgbClr val="000000"/>
                </a:solidFill>
                <a:latin typeface="Arial" panose="020B0604020202020204"/>
                <a:cs typeface="Arial"/>
              </a:rPr>
              <a:t>We will now address the questions you have provided in the Q and A section. If you have any questions at this time please feel free to submit them to the presenters</a:t>
            </a:r>
            <a:r>
              <a:rPr lang="en-US" altLang="en-US">
                <a:solidFill>
                  <a:schemeClr val="tx1"/>
                </a:solidFill>
                <a:latin typeface="Arial"/>
                <a:cs typeface="Arial"/>
              </a:rPr>
              <a:t> </a:t>
            </a:r>
            <a:r>
              <a:rPr lang="en-US" altLang="en-US">
                <a:solidFill>
                  <a:srgbClr val="000000"/>
                </a:solidFill>
                <a:latin typeface="Arial" panose="020B0604020202020204"/>
                <a:cs typeface="Arial"/>
              </a:rPr>
              <a:t>by selecting the Q and A feature at the bottom of your screen.</a:t>
            </a:r>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48</a:t>
            </a:fld>
            <a:endParaRPr lang="en-US"/>
          </a:p>
        </p:txBody>
      </p:sp>
    </p:spTree>
    <p:extLst>
      <p:ext uri="{BB962C8B-B14F-4D97-AF65-F5344CB8AC3E}">
        <p14:creationId xmlns:p14="http://schemas.microsoft.com/office/powerpoint/2010/main" val="166560141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eaLnBrk="0" fontAlgn="base" hangingPunct="0">
              <a:spcAft>
                <a:spcPct val="0"/>
              </a:spcAft>
              <a:defRPr/>
            </a:pPr>
            <a:r>
              <a:rPr lang="en-US" altLang="en-US">
                <a:solidFill>
                  <a:srgbClr val="000000"/>
                </a:solidFill>
                <a:latin typeface="Arial" panose="020B0604020202020204"/>
                <a:cs typeface="Arial"/>
              </a:rPr>
              <a:t>Thank you for attending the webinar. We hope you find the information helpful. </a:t>
            </a:r>
            <a:endParaRPr lang="en-US">
              <a:cs typeface="Arial"/>
            </a:endParaRPr>
          </a:p>
          <a:p>
            <a:endParaRPr lang="en-US">
              <a:latin typeface="Arial" panose="020B0604020202020204" pitchFamily="34" charset="0"/>
              <a:cs typeface="Arial" panose="020B0604020202020204" pitchFamily="34" charset="0"/>
            </a:endParaRPr>
          </a:p>
          <a:p>
            <a:r>
              <a:rPr lang="en-US">
                <a:latin typeface="Arial"/>
                <a:cs typeface="Arial"/>
              </a:rPr>
              <a:t>This institution is an equal opportunity provider.</a:t>
            </a: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49</a:t>
            </a:fld>
            <a:endParaRPr lang="en-US"/>
          </a:p>
        </p:txBody>
      </p:sp>
    </p:spTree>
    <p:extLst>
      <p:ext uri="{BB962C8B-B14F-4D97-AF65-F5344CB8AC3E}">
        <p14:creationId xmlns:p14="http://schemas.microsoft.com/office/powerpoint/2010/main" val="1453928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If this opportunity sounds exciting to you, please note this key information for applying for the Taste of CA Challenge :</a:t>
            </a:r>
          </a:p>
          <a:p>
            <a:endParaRPr lang="en-US"/>
          </a:p>
          <a:p>
            <a:r>
              <a:rPr lang="en-US"/>
              <a:t>The Grant Period is from April 1, 2021 to August 20, 2022</a:t>
            </a:r>
          </a:p>
          <a:p>
            <a:endParaRPr lang="en-US"/>
          </a:p>
          <a:p>
            <a:r>
              <a:rPr lang="en-US"/>
              <a:t>The application is available on the CDE Team Nutrition or (TN) Taste of CA Challenge RFA web page </a:t>
            </a:r>
            <a:r>
              <a:rPr lang="en-US" b="0" baseline="0">
                <a:solidFill>
                  <a:srgbClr val="FF0000"/>
                </a:solidFill>
                <a:latin typeface="Arial"/>
                <a:cs typeface="Arial"/>
              </a:rPr>
              <a:t>listed in the Resources section of the Agenda.</a:t>
            </a:r>
            <a:endParaRPr lang="en-US"/>
          </a:p>
          <a:p>
            <a:endParaRPr lang="en-US"/>
          </a:p>
          <a:p>
            <a:r>
              <a:rPr lang="en-US"/>
              <a:t>Applications must be submitted by 5 p.m. on February 11, 2021</a:t>
            </a:r>
          </a:p>
          <a:p>
            <a:endParaRPr lang="en-US"/>
          </a:p>
          <a:p>
            <a:r>
              <a:rPr lang="en-US"/>
              <a:t>Recipe proposal must be submitted to the CDE at CArecipes@cde.ca.gov by the deadline.</a:t>
            </a:r>
          </a:p>
          <a:p>
            <a:endParaRPr lang="en-US"/>
          </a:p>
          <a:p>
            <a:r>
              <a:rPr lang="en-US"/>
              <a:t>Questions contact at us at CArecipes@cde.ca.gov.</a:t>
            </a:r>
          </a:p>
          <a:p>
            <a:endParaRPr lang="en-US"/>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a:p>
        </p:txBody>
      </p:sp>
    </p:spTree>
    <p:extLst>
      <p:ext uri="{BB962C8B-B14F-4D97-AF65-F5344CB8AC3E}">
        <p14:creationId xmlns:p14="http://schemas.microsoft.com/office/powerpoint/2010/main" val="1800610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t>Now Jennifer will review how to access the RFA and Instructions. Thanks Crystal.</a:t>
            </a:r>
          </a:p>
          <a:p>
            <a:pPr>
              <a:defRPr/>
            </a:pPr>
            <a:endParaRPr lang="en-US"/>
          </a:p>
          <a:p>
            <a:pPr>
              <a:defRPr/>
            </a:pPr>
            <a:r>
              <a:rPr lang="en-US"/>
              <a:t>The CDE Taste of CA Challenge grant RFA is an online application. </a:t>
            </a:r>
            <a:endParaRPr lang="en-US">
              <a:cs typeface="Calibri"/>
            </a:endParaRPr>
          </a:p>
          <a:p>
            <a:pPr>
              <a:defRPr/>
            </a:pPr>
            <a:r>
              <a:rPr lang="en-US"/>
              <a:t>You can download the grant application package and instructions from the </a:t>
            </a:r>
            <a:r>
              <a:rPr lang="en-US">
                <a:hlinkClick r:id="rId3"/>
              </a:rPr>
              <a:t>Search CDE Funding</a:t>
            </a:r>
            <a:r>
              <a:rPr lang="en-US"/>
              <a:t> web page. After selecting the link, you will need to type in Taste of CA Challenge under keywords, then search. This will bring up the Taste of CA Challenge RFA link.</a:t>
            </a:r>
          </a:p>
          <a:p>
            <a:pPr>
              <a:defRPr/>
            </a:pPr>
            <a:endParaRPr lang="en-US"/>
          </a:p>
          <a:p>
            <a:pPr>
              <a:defRPr/>
            </a:pPr>
            <a:r>
              <a:rPr lang="en-US"/>
              <a:t>You can also access the Taste of CA Challenge RFA online application from the CDE Available Funding web page under the Grants section. </a:t>
            </a:r>
            <a:endParaRPr lang="en-US">
              <a:cs typeface="Calibri"/>
            </a:endParaRPr>
          </a:p>
          <a:p>
            <a:endParaRPr lang="en-US">
              <a:cs typeface="Calibri"/>
            </a:endParaRPr>
          </a:p>
          <a:p>
            <a:r>
              <a:rPr lang="en-US" b="0" baseline="0">
                <a:solidFill>
                  <a:srgbClr val="FF0000"/>
                </a:solidFill>
                <a:latin typeface="Arial"/>
                <a:cs typeface="Arial"/>
              </a:rPr>
              <a:t>Links to these web pages are listed in the Resources section of the Agenda provided.</a:t>
            </a:r>
            <a:endParaRPr lang="en-US">
              <a:cs typeface="Calibri"/>
            </a:endParaRP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6</a:t>
            </a:fld>
            <a:endParaRPr lang="en-US"/>
          </a:p>
        </p:txBody>
      </p:sp>
    </p:spTree>
    <p:extLst>
      <p:ext uri="{BB962C8B-B14F-4D97-AF65-F5344CB8AC3E}">
        <p14:creationId xmlns:p14="http://schemas.microsoft.com/office/powerpoint/2010/main" val="2323896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panose="020F0502020204030204"/>
              </a:rPr>
              <a:t>Now, I will share some tips for getting started with an application.</a:t>
            </a:r>
          </a:p>
          <a:p>
            <a:pPr marL="285750" indent="-285750">
              <a:buFont typeface="Arial"/>
              <a:buChar char="•"/>
            </a:pPr>
            <a:endParaRPr lang="en-US" b="1"/>
          </a:p>
          <a:p>
            <a:pPr>
              <a:lnSpc>
                <a:spcPct val="100000"/>
              </a:lnSpc>
              <a:spcBef>
                <a:spcPts val="800"/>
              </a:spcBef>
              <a:spcAft>
                <a:spcPts val="800"/>
              </a:spcAft>
              <a:buFont typeface="Arial"/>
              <a:buChar char="•"/>
            </a:pPr>
            <a:r>
              <a:rPr lang="en-US" b="0">
                <a:cs typeface="Calibri"/>
              </a:rPr>
              <a:t>First, </a:t>
            </a:r>
            <a:r>
              <a:rPr lang="en-US" b="1">
                <a:cs typeface="Calibri"/>
              </a:rPr>
              <a:t>Review </a:t>
            </a:r>
            <a:r>
              <a:rPr lang="en-US">
                <a:cs typeface="Calibri"/>
              </a:rPr>
              <a:t>the grant guidelines, instructions, and resources provided on the CDE Taste of CA Challenge</a:t>
            </a:r>
            <a:r>
              <a:rPr lang="en-US" baseline="0">
                <a:cs typeface="Calibri"/>
              </a:rPr>
              <a:t> </a:t>
            </a:r>
            <a:r>
              <a:rPr lang="en-US">
                <a:cs typeface="Calibri"/>
              </a:rPr>
              <a:t>web page.</a:t>
            </a:r>
          </a:p>
          <a:p>
            <a:pPr>
              <a:spcBef>
                <a:spcPts val="800"/>
              </a:spcBef>
              <a:spcAft>
                <a:spcPts val="800"/>
              </a:spcAft>
              <a:buFont typeface="Arial"/>
              <a:buChar char="•"/>
            </a:pPr>
            <a:endParaRPr lang="en-US">
              <a:cs typeface="Calibri"/>
            </a:endParaRPr>
          </a:p>
          <a:p>
            <a:pPr>
              <a:lnSpc>
                <a:spcPct val="100000"/>
              </a:lnSpc>
              <a:spcBef>
                <a:spcPts val="800"/>
              </a:spcBef>
              <a:spcAft>
                <a:spcPts val="800"/>
              </a:spcAft>
              <a:buFont typeface="Arial"/>
              <a:buChar char="•"/>
            </a:pPr>
            <a:r>
              <a:rPr lang="en-US" b="0">
                <a:cs typeface="Calibri"/>
              </a:rPr>
              <a:t>Second, </a:t>
            </a:r>
            <a:r>
              <a:rPr lang="en-US" b="1">
                <a:cs typeface="Calibri"/>
              </a:rPr>
              <a:t>Open and Print</a:t>
            </a:r>
            <a:r>
              <a:rPr lang="en-US">
                <a:cs typeface="Calibri"/>
              </a:rPr>
              <a:t> a hard copy or PDF of the entire application before entering responses.</a:t>
            </a:r>
          </a:p>
          <a:p>
            <a:pPr>
              <a:spcBef>
                <a:spcPts val="800"/>
              </a:spcBef>
              <a:spcAft>
                <a:spcPts val="800"/>
              </a:spcAft>
            </a:pPr>
            <a:endParaRPr lang="en-US">
              <a:cs typeface="Calibri"/>
            </a:endParaRPr>
          </a:p>
          <a:p>
            <a:pPr>
              <a:lnSpc>
                <a:spcPct val="100000"/>
              </a:lnSpc>
              <a:spcBef>
                <a:spcPts val="800"/>
              </a:spcBef>
              <a:spcAft>
                <a:spcPts val="800"/>
              </a:spcAft>
              <a:buFont typeface="Arial"/>
              <a:buChar char="•"/>
            </a:pPr>
            <a:r>
              <a:rPr lang="en-US" b="0">
                <a:cs typeface="Calibri"/>
              </a:rPr>
              <a:t>Third</a:t>
            </a:r>
            <a:r>
              <a:rPr lang="en-US" b="1">
                <a:cs typeface="Calibri"/>
              </a:rPr>
              <a:t>, Draft</a:t>
            </a:r>
            <a:r>
              <a:rPr lang="en-US">
                <a:cs typeface="Calibri"/>
              </a:rPr>
              <a:t> your answers in a Word document for ease of editing and formatting, and then cut and paste them into the application.</a:t>
            </a:r>
          </a:p>
          <a:p>
            <a:pPr>
              <a:lnSpc>
                <a:spcPct val="100000"/>
              </a:lnSpc>
              <a:spcBef>
                <a:spcPts val="800"/>
              </a:spcBef>
              <a:spcAft>
                <a:spcPts val="800"/>
              </a:spcAft>
              <a:buFont typeface="Arial"/>
              <a:buChar char="•"/>
            </a:pPr>
            <a:endParaRPr lang="en-US">
              <a:cs typeface="Calibri"/>
            </a:endParaRPr>
          </a:p>
          <a:p>
            <a:pPr>
              <a:lnSpc>
                <a:spcPct val="100000"/>
              </a:lnSpc>
              <a:spcBef>
                <a:spcPts val="800"/>
              </a:spcBef>
              <a:spcAft>
                <a:spcPts val="800"/>
              </a:spcAft>
              <a:buFont typeface="Arial"/>
              <a:buNone/>
            </a:pPr>
            <a:r>
              <a:rPr lang="en-US" b="0" baseline="0">
                <a:solidFill>
                  <a:srgbClr val="FF0000"/>
                </a:solidFill>
                <a:latin typeface="Arial"/>
                <a:cs typeface="Arial"/>
              </a:rPr>
              <a:t>The CDE Taste of CA Challenge web page is also listed in the Resources section of the Agenda.</a:t>
            </a:r>
            <a:endParaRPr lang="en-US">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a:p>
        </p:txBody>
      </p:sp>
    </p:spTree>
    <p:extLst>
      <p:ext uri="{BB962C8B-B14F-4D97-AF65-F5344CB8AC3E}">
        <p14:creationId xmlns:p14="http://schemas.microsoft.com/office/powerpoint/2010/main" val="584073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spcBef>
                <a:spcPct val="30000"/>
              </a:spcBef>
              <a:spcAft>
                <a:spcPct val="0"/>
              </a:spcAft>
              <a:defRPr/>
            </a:pPr>
            <a:r>
              <a:rPr lang="en-US">
                <a:cs typeface="Calibri"/>
              </a:rPr>
              <a:t>On the next few slides, I will go over the grant eligibility requirements in four areas:</a:t>
            </a:r>
          </a:p>
          <a:p>
            <a:pPr defTabSz="929579">
              <a:spcBef>
                <a:spcPct val="30000"/>
              </a:spcBef>
              <a:spcAft>
                <a:spcPct val="0"/>
              </a:spcAft>
              <a:defRPr/>
            </a:pPr>
            <a:endParaRPr lang="en-US">
              <a:cs typeface="Calibri"/>
            </a:endParaRPr>
          </a:p>
          <a:p>
            <a:pPr marL="571500" indent="-571500" defTabSz="929579">
              <a:lnSpc>
                <a:spcPct val="150000"/>
              </a:lnSpc>
              <a:spcBef>
                <a:spcPts val="1000"/>
              </a:spcBef>
              <a:buFont typeface="Arial"/>
              <a:buChar char="•"/>
              <a:defRPr/>
            </a:pPr>
            <a:r>
              <a:rPr lang="en-US"/>
              <a:t>Who Can Apply</a:t>
            </a:r>
            <a:endParaRPr lang="en-US">
              <a:cs typeface="Calibri"/>
            </a:endParaRPr>
          </a:p>
          <a:p>
            <a:pPr marL="571500" indent="-571500" defTabSz="929579">
              <a:lnSpc>
                <a:spcPct val="150000"/>
              </a:lnSpc>
              <a:spcBef>
                <a:spcPts val="1000"/>
              </a:spcBef>
              <a:buFont typeface="Arial"/>
              <a:buChar char="•"/>
              <a:defRPr/>
            </a:pPr>
            <a:r>
              <a:rPr lang="en-US"/>
              <a:t>Minimum Requirements</a:t>
            </a:r>
            <a:endParaRPr lang="en-US">
              <a:cs typeface="Calibri"/>
            </a:endParaRPr>
          </a:p>
          <a:p>
            <a:pPr marL="571500" indent="-571500" defTabSz="929579">
              <a:lnSpc>
                <a:spcPct val="150000"/>
              </a:lnSpc>
              <a:spcBef>
                <a:spcPts val="1000"/>
              </a:spcBef>
              <a:buFont typeface="Arial"/>
              <a:buChar char="•"/>
              <a:defRPr/>
            </a:pPr>
            <a:r>
              <a:rPr lang="en-US"/>
              <a:t>Good Standing Status, and</a:t>
            </a:r>
            <a:endParaRPr lang="en-US">
              <a:cs typeface="Calibri"/>
            </a:endParaRPr>
          </a:p>
          <a:p>
            <a:pPr marL="571500" indent="-571500" defTabSz="929579">
              <a:lnSpc>
                <a:spcPct val="150000"/>
              </a:lnSpc>
              <a:spcBef>
                <a:spcPts val="1000"/>
              </a:spcBef>
              <a:buFont typeface="Arial"/>
              <a:buChar char="•"/>
              <a:defRPr/>
            </a:pPr>
            <a:r>
              <a:rPr lang="en-US"/>
              <a:t>General Assurance and Certifications</a:t>
            </a:r>
            <a:endParaRPr lang="en-US">
              <a:cs typeface="Calibri"/>
            </a:endParaRPr>
          </a:p>
          <a:p>
            <a:pPr marL="171450" indent="-171450" defTabSz="929579">
              <a:lnSpc>
                <a:spcPct val="90000"/>
              </a:lnSpc>
              <a:spcBef>
                <a:spcPts val="1000"/>
              </a:spcBef>
              <a:buFont typeface="Arial"/>
              <a:buChar char="•"/>
              <a:defRPr/>
            </a:pPr>
            <a:endParaRPr lang="en-US">
              <a:cs typeface="Calibri"/>
            </a:endParaRPr>
          </a:p>
          <a:p>
            <a:pPr marL="0" marR="0" lvl="0" indent="0" algn="l" defTabSz="929579" rtl="0" eaLnBrk="1" fontAlgn="auto" latinLnBrk="0" hangingPunct="1">
              <a:lnSpc>
                <a:spcPct val="90000"/>
              </a:lnSpc>
              <a:spcBef>
                <a:spcPts val="1000"/>
              </a:spcBef>
              <a:spcAft>
                <a:spcPts val="0"/>
              </a:spcAft>
              <a:buClrTx/>
              <a:buSzTx/>
              <a:buFontTx/>
              <a:buNone/>
              <a:tabLst/>
              <a:defRPr/>
            </a:pPr>
            <a:r>
              <a:rPr lang="en-US"/>
              <a:t>The NSD will prescreen all applications to ensure </a:t>
            </a:r>
            <a:r>
              <a:rPr lang="en-US" i="1"/>
              <a:t>that they meet the eligibility requirements and that </a:t>
            </a:r>
            <a:r>
              <a:rPr lang="en-US"/>
              <a:t>they contain the required documents and information. If an application does not include all the appropriate information, the NSD will consider the application nonresponsive and will eliminate it from further evaluation. </a:t>
            </a:r>
          </a:p>
          <a:p>
            <a:pPr defTabSz="929579">
              <a:lnSpc>
                <a:spcPct val="90000"/>
              </a:lnSpc>
              <a:spcBef>
                <a:spcPts val="1000"/>
              </a:spcBef>
              <a:defRPr/>
            </a:pPr>
            <a:endParaRPr lang="en-US">
              <a:cs typeface="Calibri"/>
            </a:endParaRP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8</a:t>
            </a:fld>
            <a:endParaRPr lang="en-US"/>
          </a:p>
        </p:txBody>
      </p:sp>
    </p:spTree>
    <p:extLst>
      <p:ext uri="{BB962C8B-B14F-4D97-AF65-F5344CB8AC3E}">
        <p14:creationId xmlns:p14="http://schemas.microsoft.com/office/powerpoint/2010/main" val="4115260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 who can apply? Public school districts, county offices of education, direct-funded charter schools, private schools, and residential childcare institutions who are SFAs that participate in the National School Lunch Program, or NSLP, </a:t>
            </a:r>
            <a:r>
              <a:rPr lang="en-US" i="1"/>
              <a:t>or</a:t>
            </a:r>
            <a:r>
              <a:rPr lang="en-US"/>
              <a:t> School Breakfast Program, or SBP, are eligible to apply for this grant.  SFAs operating Seamless Summer Option or SSO or Summer Food Service Program or SFSP instead of NSLP or SBP due to COVID-19 are also eligible to apply for this grant.</a:t>
            </a:r>
          </a:p>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a:p>
        </p:txBody>
      </p:sp>
    </p:spTree>
    <p:extLst>
      <p:ext uri="{BB962C8B-B14F-4D97-AF65-F5344CB8AC3E}">
        <p14:creationId xmlns:p14="http://schemas.microsoft.com/office/powerpoint/2010/main" val="13108790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213720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748797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670992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7897378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lnSpc>
                <a:spcPct val="100000"/>
              </a:lnSpc>
              <a:spcBef>
                <a:spcPts val="1000"/>
              </a:spcBef>
              <a:spcAft>
                <a:spcPts val="1000"/>
              </a:spcAft>
              <a:defRPr sz="2800"/>
            </a:lvl1pPr>
            <a:lvl2pPr>
              <a:lnSpc>
                <a:spcPct val="100000"/>
              </a:lnSpc>
              <a:spcBef>
                <a:spcPts val="1000"/>
              </a:spcBef>
              <a:spcAft>
                <a:spcPts val="1000"/>
              </a:spcAft>
              <a:defRPr sz="24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lvl1pPr>
              <a:lnSpc>
                <a:spcPct val="100000"/>
              </a:lnSpc>
              <a:spcBef>
                <a:spcPts val="1000"/>
              </a:spcBef>
              <a:spcAft>
                <a:spcPts val="1000"/>
              </a:spcAft>
              <a:defRPr/>
            </a:lvl1pPr>
            <a:lvl2pPr>
              <a:lnSpc>
                <a:spcPct val="100000"/>
              </a:lnSpc>
              <a:spcBef>
                <a:spcPts val="1000"/>
              </a:spcBef>
              <a:spcAft>
                <a:spcPts val="1000"/>
              </a:spcAft>
              <a:defRPr/>
            </a:lvl2p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658588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5.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theme" Target="../theme/theme6.xml"/><Relationship Id="rId4" Type="http://schemas.openxmlformats.org/officeDocument/2006/relationships/slideLayout" Target="../slideLayouts/slideLayout24.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theme" Target="../theme/theme7.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457200" indent="-228600" algn="l" defTabSz="914400" rtl="0" eaLnBrk="1" latinLnBrk="0" hangingPunct="1">
        <a:lnSpc>
          <a:spcPct val="100000"/>
        </a:lnSpc>
        <a:spcBef>
          <a:spcPts val="1000"/>
        </a:spcBef>
        <a:spcAft>
          <a:spcPts val="1000"/>
        </a:spcAft>
        <a:buFont typeface="Arial" panose="020B0604020202020204" pitchFamily="34" charset="0"/>
        <a:buChar char="•"/>
        <a:defRPr sz="2800" kern="1200">
          <a:solidFill>
            <a:srgbClr val="0C4A6D"/>
          </a:solidFill>
          <a:latin typeface="+mn-lt"/>
          <a:ea typeface="+mn-ea"/>
          <a:cs typeface="+mn-cs"/>
        </a:defRPr>
      </a:lvl1pPr>
      <a:lvl2pPr marL="914400" indent="-228600" algn="l" defTabSz="914400" rtl="0" eaLnBrk="1" latinLnBrk="0" hangingPunct="1">
        <a:lnSpc>
          <a:spcPct val="90000"/>
        </a:lnSpc>
        <a:spcBef>
          <a:spcPts val="500"/>
        </a:spcBef>
        <a:buFont typeface="Arial" panose="020B0604020202020204" pitchFamily="34" charset="0"/>
        <a:buChar char="•"/>
        <a:defRPr sz="24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mailto:CArecipes@cde.ca.gov" TargetMode="Externa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hyperlink" Target="mailto:CArecipes@cde.ca.gov" TargetMode="External"/><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hyperlink" Target="mailto:CArecipes@cde.ca.gov" TargetMode="External"/><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CArecipes@cde.ca.gov"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21AD-DC14-41E4-9290-5DE72CFBD8C2}"/>
              </a:ext>
            </a:extLst>
          </p:cNvPr>
          <p:cNvSpPr>
            <a:spLocks noGrp="1"/>
          </p:cNvSpPr>
          <p:nvPr>
            <p:ph type="ctrTitle"/>
          </p:nvPr>
        </p:nvSpPr>
        <p:spPr>
          <a:xfrm>
            <a:off x="586740" y="2514600"/>
            <a:ext cx="11018520" cy="1828800"/>
          </a:xfrm>
        </p:spPr>
        <p:txBody>
          <a:bodyPr>
            <a:normAutofit fontScale="90000"/>
          </a:bodyPr>
          <a:lstStyle/>
          <a:p>
            <a:br>
              <a:rPr lang="en-US" sz="5300" dirty="0">
                <a:cs typeface="Arial"/>
              </a:rPr>
            </a:br>
            <a:r>
              <a:rPr lang="en-US" sz="5300" dirty="0">
                <a:cs typeface="Arial"/>
              </a:rPr>
              <a:t>Team Nutrition Taste of California Standardized Recipe Challenge Grant: </a:t>
            </a:r>
            <a:br>
              <a:rPr lang="en-US" sz="5300" dirty="0">
                <a:cs typeface="Arial"/>
              </a:rPr>
            </a:br>
            <a:r>
              <a:rPr lang="en-US" sz="5300" dirty="0">
                <a:cs typeface="Arial"/>
              </a:rPr>
              <a:t>How to Apply</a:t>
            </a:r>
            <a:br>
              <a:rPr lang="en-US" dirty="0">
                <a:cs typeface="Arial"/>
              </a:rPr>
            </a:br>
            <a:br>
              <a:rPr lang="en-US" dirty="0">
                <a:solidFill>
                  <a:srgbClr val="FF0000"/>
                </a:solidFill>
                <a:cs typeface="Arial"/>
              </a:rPr>
            </a:br>
            <a:r>
              <a:rPr lang="en-US" sz="3100" dirty="0">
                <a:cs typeface="Arial"/>
              </a:rPr>
              <a:t>January 2021 Nutrition Services Division</a:t>
            </a:r>
            <a:endParaRPr lang="en-US" sz="3100" dirty="0"/>
          </a:p>
        </p:txBody>
      </p:sp>
    </p:spTree>
    <p:extLst>
      <p:ext uri="{BB962C8B-B14F-4D97-AF65-F5344CB8AC3E}">
        <p14:creationId xmlns:p14="http://schemas.microsoft.com/office/powerpoint/2010/main" val="112508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Grant Eligibility: Minimum Criteria (1)</a:t>
            </a:r>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vert="horz" lIns="91440" tIns="45720" rIns="91440" bIns="45720" rtlCol="0" anchor="t">
            <a:normAutofit/>
          </a:bodyPr>
          <a:lstStyle/>
          <a:p>
            <a:r>
              <a:rPr lang="en-US"/>
              <a:t>Serve elementary, middle, or high school students </a:t>
            </a:r>
          </a:p>
          <a:p>
            <a:r>
              <a:rPr lang="en-US"/>
              <a:t>Operate the NSLP or SBP</a:t>
            </a:r>
          </a:p>
          <a:p>
            <a:pPr lvl="1"/>
            <a:r>
              <a:rPr lang="en-US" b="1"/>
              <a:t>OR</a:t>
            </a:r>
            <a:r>
              <a:rPr lang="en-US"/>
              <a:t> SSO or SFSP in lieu of the NSLP or SBP due to novel Corona virus (COVID-19)</a:t>
            </a:r>
          </a:p>
          <a:p>
            <a:r>
              <a:rPr lang="en-US"/>
              <a:t>Propose a recipe featuring a locally grown product </a:t>
            </a:r>
          </a:p>
          <a:p>
            <a:r>
              <a:rPr lang="en-US"/>
              <a:t>Submit an implementation plan describing the recipe development process, two nutrition education or community engagement activities, and supporting partnerships </a:t>
            </a:r>
          </a:p>
        </p:txBody>
      </p:sp>
    </p:spTree>
    <p:extLst>
      <p:ext uri="{BB962C8B-B14F-4D97-AF65-F5344CB8AC3E}">
        <p14:creationId xmlns:p14="http://schemas.microsoft.com/office/powerpoint/2010/main" val="132494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Grant Eligibility: Minimum Criteria </a:t>
            </a:r>
            <a:r>
              <a:rPr lang="en-US">
                <a:ea typeface="+mj-lt"/>
                <a:cs typeface="+mj-lt"/>
              </a:rPr>
              <a:t>(2)</a:t>
            </a:r>
            <a:endParaRPr lang="en-US" sz="2800">
              <a:ea typeface="+mj-lt"/>
              <a:cs typeface="+mj-lt"/>
            </a:endParaRPr>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vert="horz" lIns="91440" tIns="45720" rIns="91440" bIns="45720" rtlCol="0" anchor="t">
            <a:normAutofit/>
          </a:bodyPr>
          <a:lstStyle/>
          <a:p>
            <a:r>
              <a:rPr lang="en-US"/>
              <a:t>Have documented support of the school food service manager and district superintendent </a:t>
            </a:r>
          </a:p>
          <a:p>
            <a:r>
              <a:rPr lang="en-US"/>
              <a:t>Be in good standing with the operation of all other federal CNPs</a:t>
            </a:r>
            <a:endParaRPr lang="en-US">
              <a:cs typeface="Arial"/>
            </a:endParaRPr>
          </a:p>
        </p:txBody>
      </p:sp>
    </p:spTree>
    <p:extLst>
      <p:ext uri="{BB962C8B-B14F-4D97-AF65-F5344CB8AC3E}">
        <p14:creationId xmlns:p14="http://schemas.microsoft.com/office/powerpoint/2010/main" val="780473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cs typeface="Arial"/>
              </a:rPr>
              <a:t>Grant Eligibility: Good Standing Status</a:t>
            </a:r>
            <a:endParaRPr lang="en-US"/>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a:xfrm>
            <a:off x="433136" y="1638300"/>
            <a:ext cx="11325727" cy="5015901"/>
          </a:xfrm>
        </p:spPr>
        <p:txBody>
          <a:bodyPr>
            <a:normAutofit/>
          </a:bodyPr>
          <a:lstStyle/>
          <a:p>
            <a:pPr marL="285750" indent="-285750">
              <a:lnSpc>
                <a:spcPct val="100000"/>
              </a:lnSpc>
              <a:spcBef>
                <a:spcPts val="800"/>
              </a:spcBef>
              <a:spcAft>
                <a:spcPts val="1800"/>
              </a:spcAft>
              <a:buFont typeface="Arial,Sans-Serif" panose="020B0604020202020204" pitchFamily="34" charset="0"/>
            </a:pPr>
            <a:r>
              <a:rPr lang="en-US"/>
              <a:t>SFAs applying for this grant </a:t>
            </a:r>
          </a:p>
          <a:p>
            <a:pPr marL="742950" lvl="1" indent="-285750">
              <a:spcBef>
                <a:spcPts val="800"/>
              </a:spcBef>
              <a:spcAft>
                <a:spcPts val="1800"/>
              </a:spcAft>
              <a:buFont typeface="Arial,Sans-Serif" panose="020B0604020202020204" pitchFamily="34" charset="0"/>
            </a:pPr>
            <a:r>
              <a:rPr lang="en-US" sz="2800"/>
              <a:t>Must be in good standing status for all</a:t>
            </a:r>
            <a:r>
              <a:rPr lang="en" sz="2800"/>
              <a:t> the federal CNPs </a:t>
            </a:r>
            <a:r>
              <a:rPr lang="en-US" sz="2800"/>
              <a:t>in which they </a:t>
            </a:r>
            <a:r>
              <a:rPr lang="en" sz="2800"/>
              <a:t>currently participat</a:t>
            </a:r>
            <a:r>
              <a:rPr lang="en-US" sz="2800"/>
              <a:t>e.</a:t>
            </a:r>
            <a:r>
              <a:rPr lang="en" sz="2800"/>
              <a:t> </a:t>
            </a:r>
            <a:r>
              <a:rPr lang="en-US" sz="2800"/>
              <a:t> </a:t>
            </a:r>
          </a:p>
          <a:p>
            <a:pPr marL="742950" lvl="1" indent="-285750">
              <a:spcBef>
                <a:spcPts val="800"/>
              </a:spcBef>
              <a:spcAft>
                <a:spcPts val="800"/>
              </a:spcAft>
              <a:buFont typeface="Arial,Sans-Serif" panose="020B0604020202020204" pitchFamily="34" charset="0"/>
            </a:pPr>
            <a:r>
              <a:rPr lang="en-US" sz="2800"/>
              <a:t>Remain in good standing during the application process and at all times during the grant period.</a:t>
            </a:r>
          </a:p>
          <a:p>
            <a:pPr marL="285750" indent="-285750">
              <a:lnSpc>
                <a:spcPct val="100000"/>
              </a:lnSpc>
              <a:spcBef>
                <a:spcPts val="800"/>
              </a:spcBef>
              <a:spcAft>
                <a:spcPts val="800"/>
              </a:spcAft>
              <a:buFont typeface="Arial,Sans-Serif" panose="020B0604020202020204" pitchFamily="34" charset="0"/>
            </a:pPr>
            <a:endParaRPr lang="en-US"/>
          </a:p>
        </p:txBody>
      </p:sp>
    </p:spTree>
    <p:extLst>
      <p:ext uri="{BB962C8B-B14F-4D97-AF65-F5344CB8AC3E}">
        <p14:creationId xmlns:p14="http://schemas.microsoft.com/office/powerpoint/2010/main" val="2779915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Grant Eligibility: Good Standing Status Criteria</a:t>
            </a:r>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sz="half" idx="1"/>
          </p:nvPr>
        </p:nvSpPr>
        <p:spPr/>
        <p:txBody>
          <a:bodyPr/>
          <a:lstStyle/>
          <a:p>
            <a:r>
              <a:rPr lang="en-US"/>
              <a:t>Negative Factors:</a:t>
            </a:r>
          </a:p>
          <a:p>
            <a:pPr lvl="1"/>
            <a:r>
              <a:rPr lang="en-US"/>
              <a:t>Open serious deficiencies </a:t>
            </a:r>
            <a:endParaRPr lang="en"/>
          </a:p>
          <a:p>
            <a:pPr lvl="1"/>
            <a:r>
              <a:rPr lang="en-US"/>
              <a:t>School Nutrition Programs (SNP) reimbursement holds </a:t>
            </a:r>
            <a:r>
              <a:rPr lang="en"/>
              <a:t> </a:t>
            </a:r>
            <a:r>
              <a:rPr lang="en-US"/>
              <a:t> </a:t>
            </a:r>
          </a:p>
          <a:p>
            <a:pPr lvl="1"/>
            <a:r>
              <a:rPr lang="en-US"/>
              <a:t>Failure to attend mandatory trainings </a:t>
            </a:r>
          </a:p>
          <a:p>
            <a:pPr lvl="1"/>
            <a:r>
              <a:rPr lang="en-US"/>
              <a:t>Failure to report or submit required documents </a:t>
            </a:r>
          </a:p>
          <a:p>
            <a:pPr lvl="1"/>
            <a:endParaRPr lang="en-US"/>
          </a:p>
        </p:txBody>
      </p:sp>
      <p:sp>
        <p:nvSpPr>
          <p:cNvPr id="4" name="Content Placeholder 3">
            <a:extLst>
              <a:ext uri="{FF2B5EF4-FFF2-40B4-BE49-F238E27FC236}">
                <a16:creationId xmlns:a16="http://schemas.microsoft.com/office/drawing/2014/main" id="{22A20114-2435-476F-A214-9D271D8042A5}"/>
              </a:ext>
            </a:extLst>
          </p:cNvPr>
          <p:cNvSpPr>
            <a:spLocks noGrp="1"/>
          </p:cNvSpPr>
          <p:nvPr>
            <p:ph sz="half" idx="2"/>
          </p:nvPr>
        </p:nvSpPr>
        <p:spPr/>
        <p:txBody>
          <a:bodyPr/>
          <a:lstStyle/>
          <a:p>
            <a:pPr marL="685800" lvl="1" indent="0">
              <a:buNone/>
            </a:pPr>
            <a:endParaRPr lang="en-US"/>
          </a:p>
          <a:p>
            <a:pPr lvl="1"/>
            <a:r>
              <a:rPr lang="en-US"/>
              <a:t>Outstanding account receivables (beyond 30 calendar days)</a:t>
            </a:r>
          </a:p>
          <a:p>
            <a:pPr lvl="1">
              <a:lnSpc>
                <a:spcPct val="100000"/>
              </a:lnSpc>
              <a:spcBef>
                <a:spcPts val="1000"/>
              </a:spcBef>
              <a:spcAft>
                <a:spcPts val="1000"/>
              </a:spcAft>
            </a:pPr>
            <a:r>
              <a:rPr lang="en-US"/>
              <a:t>Fiscal accountability and administrative capability findings identified during the agency’s most recent annual update</a:t>
            </a:r>
          </a:p>
          <a:p>
            <a:pPr lvl="1"/>
            <a:r>
              <a:rPr lang="en-US"/>
              <a:t>Excess net cash resources</a:t>
            </a:r>
          </a:p>
          <a:p>
            <a:endParaRPr lang="en-US"/>
          </a:p>
        </p:txBody>
      </p:sp>
    </p:spTree>
    <p:extLst>
      <p:ext uri="{BB962C8B-B14F-4D97-AF65-F5344CB8AC3E}">
        <p14:creationId xmlns:p14="http://schemas.microsoft.com/office/powerpoint/2010/main" val="4055722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a:xfrm>
            <a:off x="152400" y="203799"/>
            <a:ext cx="11887200" cy="1325563"/>
          </a:xfrm>
        </p:spPr>
        <p:txBody>
          <a:bodyPr/>
          <a:lstStyle/>
          <a:p>
            <a:r>
              <a:rPr lang="en-US"/>
              <a:t>Grant Eligibility: </a:t>
            </a:r>
            <a:r>
              <a:rPr lang="en"/>
              <a:t>General Assurances and Certifications</a:t>
            </a:r>
            <a:endParaRPr lang="en-US"/>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idx="1"/>
          </p:nvPr>
        </p:nvSpPr>
        <p:spPr>
          <a:xfrm>
            <a:off x="152400" y="1911928"/>
            <a:ext cx="11887200" cy="4742872"/>
          </a:xfrm>
        </p:spPr>
        <p:txBody>
          <a:bodyPr vert="horz" lIns="91440" tIns="45720" rIns="91440" bIns="45720" rtlCol="0" anchor="t">
            <a:normAutofit/>
          </a:bodyPr>
          <a:lstStyle/>
          <a:p>
            <a:r>
              <a:rPr lang="en-US"/>
              <a:t>Required as a condition of receiving any grant</a:t>
            </a:r>
          </a:p>
          <a:p>
            <a:r>
              <a:rPr lang="en-US"/>
              <a:t>Download and keep on file; do not return it with the application</a:t>
            </a:r>
          </a:p>
          <a:p>
            <a:r>
              <a:rPr lang="en-US"/>
              <a:t>Access the forms on the CDE Funding Forms web page</a:t>
            </a:r>
          </a:p>
          <a:p>
            <a:r>
              <a:rPr lang="en-US"/>
              <a:t>Agreement to comply with the federal Uniform Administrative Requirements is required (awardees only) (Code of Federal Regulations Title 2, Part 200)</a:t>
            </a:r>
          </a:p>
          <a:p>
            <a:endParaRPr lang="en-US"/>
          </a:p>
        </p:txBody>
      </p:sp>
    </p:spTree>
    <p:extLst>
      <p:ext uri="{BB962C8B-B14F-4D97-AF65-F5344CB8AC3E}">
        <p14:creationId xmlns:p14="http://schemas.microsoft.com/office/powerpoint/2010/main" val="3825874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cs typeface="Arial"/>
              </a:rPr>
              <a:t>Falsifying Information</a:t>
            </a:r>
            <a:endParaRPr lang="en-US"/>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a:normAutofit/>
          </a:bodyPr>
          <a:lstStyle/>
          <a:p>
            <a:r>
              <a:rPr lang="en-US"/>
              <a:t>If an agency knowingly submits false information on its grant application or invoices, the CDE may deny or collect the agency’s grant funding. </a:t>
            </a:r>
          </a:p>
        </p:txBody>
      </p:sp>
    </p:spTree>
    <p:extLst>
      <p:ext uri="{BB962C8B-B14F-4D97-AF65-F5344CB8AC3E}">
        <p14:creationId xmlns:p14="http://schemas.microsoft.com/office/powerpoint/2010/main" val="3655669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How to Develop Your Application</a:t>
            </a:r>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a:lstStyle/>
          <a:p>
            <a:r>
              <a:rPr lang="en-US"/>
              <a:t>Components of the RFA</a:t>
            </a:r>
          </a:p>
          <a:p>
            <a:r>
              <a:rPr lang="en-US"/>
              <a:t>RFA Instructions</a:t>
            </a:r>
          </a:p>
          <a:p>
            <a:r>
              <a:rPr lang="en-US"/>
              <a:t>Taste of CA Challenge Resources</a:t>
            </a:r>
          </a:p>
        </p:txBody>
      </p:sp>
    </p:spTree>
    <p:extLst>
      <p:ext uri="{BB962C8B-B14F-4D97-AF65-F5344CB8AC3E}">
        <p14:creationId xmlns:p14="http://schemas.microsoft.com/office/powerpoint/2010/main" val="716543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cs typeface="Arial"/>
              </a:rPr>
              <a:t>Components of the RFA</a:t>
            </a:r>
            <a:endParaRPr lang="en-US"/>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sz="half" idx="1"/>
          </p:nvPr>
        </p:nvSpPr>
        <p:spPr>
          <a:xfrm>
            <a:off x="531628" y="1935126"/>
            <a:ext cx="5472932" cy="4719075"/>
          </a:xfrm>
        </p:spPr>
        <p:txBody>
          <a:bodyPr>
            <a:normAutofit/>
          </a:bodyPr>
          <a:lstStyle/>
          <a:p>
            <a:pPr marL="742950" indent="-514350">
              <a:lnSpc>
                <a:spcPct val="100000"/>
              </a:lnSpc>
              <a:spcBef>
                <a:spcPts val="800"/>
              </a:spcBef>
              <a:spcAft>
                <a:spcPts val="1800"/>
              </a:spcAft>
              <a:buFont typeface="+mj-lt"/>
              <a:buAutoNum type="arabicPeriod"/>
            </a:pPr>
            <a:r>
              <a:rPr lang="en-US">
                <a:cs typeface="Arial"/>
              </a:rPr>
              <a:t>Grant Award Category</a:t>
            </a:r>
          </a:p>
          <a:p>
            <a:pPr marL="742950" indent="-514350">
              <a:lnSpc>
                <a:spcPct val="100000"/>
              </a:lnSpc>
              <a:spcBef>
                <a:spcPts val="800"/>
              </a:spcBef>
              <a:spcAft>
                <a:spcPts val="1800"/>
              </a:spcAft>
              <a:buFont typeface="+mj-lt"/>
              <a:buAutoNum type="arabicPeriod"/>
            </a:pPr>
            <a:r>
              <a:rPr lang="en-US">
                <a:cs typeface="Arial"/>
              </a:rPr>
              <a:t>Applicant Information</a:t>
            </a:r>
          </a:p>
          <a:p>
            <a:pPr marL="742950" indent="-514350">
              <a:spcBef>
                <a:spcPts val="800"/>
              </a:spcBef>
              <a:spcAft>
                <a:spcPts val="1800"/>
              </a:spcAft>
              <a:buFont typeface="+mj-lt"/>
              <a:buAutoNum type="arabicPeriod"/>
            </a:pPr>
            <a:r>
              <a:rPr lang="en-US">
                <a:cs typeface="Arial"/>
              </a:rPr>
              <a:t>Project Director and Ambassador Capacity</a:t>
            </a:r>
          </a:p>
          <a:p>
            <a:pPr marL="742950" indent="-514350">
              <a:spcBef>
                <a:spcPts val="800"/>
              </a:spcBef>
              <a:spcAft>
                <a:spcPts val="1800"/>
              </a:spcAft>
              <a:buFont typeface="+mj-lt"/>
              <a:buAutoNum type="arabicPeriod"/>
            </a:pPr>
            <a:r>
              <a:rPr lang="en-US">
                <a:cs typeface="Arial"/>
              </a:rPr>
              <a:t>Statement of Organizational Commitment</a:t>
            </a:r>
          </a:p>
          <a:p>
            <a:pPr>
              <a:lnSpc>
                <a:spcPct val="100000"/>
              </a:lnSpc>
              <a:spcBef>
                <a:spcPts val="800"/>
              </a:spcBef>
              <a:spcAft>
                <a:spcPts val="1800"/>
              </a:spcAft>
            </a:pPr>
            <a:endParaRPr lang="en-US"/>
          </a:p>
        </p:txBody>
      </p:sp>
      <p:sp>
        <p:nvSpPr>
          <p:cNvPr id="4" name="Content Placeholder 3">
            <a:extLst>
              <a:ext uri="{FF2B5EF4-FFF2-40B4-BE49-F238E27FC236}">
                <a16:creationId xmlns:a16="http://schemas.microsoft.com/office/drawing/2014/main" id="{3D0BB106-37DE-4F15-979E-A99639A19DE2}"/>
              </a:ext>
            </a:extLst>
          </p:cNvPr>
          <p:cNvSpPr>
            <a:spLocks noGrp="1"/>
          </p:cNvSpPr>
          <p:nvPr>
            <p:ph sz="half" idx="2"/>
          </p:nvPr>
        </p:nvSpPr>
        <p:spPr>
          <a:xfrm>
            <a:off x="6187440" y="1935125"/>
            <a:ext cx="5852160" cy="4719075"/>
          </a:xfrm>
        </p:spPr>
        <p:txBody>
          <a:bodyPr vert="horz" lIns="91440" tIns="45720" rIns="91440" bIns="45720" rtlCol="0" anchor="t">
            <a:normAutofit/>
          </a:bodyPr>
          <a:lstStyle/>
          <a:p>
            <a:pPr marL="742950" indent="-514350">
              <a:spcBef>
                <a:spcPts val="800"/>
              </a:spcBef>
              <a:spcAft>
                <a:spcPts val="1800"/>
              </a:spcAft>
              <a:buFont typeface="+mj-lt"/>
              <a:buAutoNum type="arabicPeriod" startAt="5"/>
            </a:pPr>
            <a:r>
              <a:rPr lang="en-US">
                <a:cs typeface="Arial"/>
              </a:rPr>
              <a:t>Recipe Proposal and Substantiation</a:t>
            </a:r>
          </a:p>
          <a:p>
            <a:pPr marL="742950" indent="-514350">
              <a:spcBef>
                <a:spcPts val="800"/>
              </a:spcBef>
              <a:spcAft>
                <a:spcPts val="1800"/>
              </a:spcAft>
              <a:buFont typeface="+mj-lt"/>
              <a:buAutoNum type="arabicPeriod" startAt="5"/>
            </a:pPr>
            <a:r>
              <a:rPr lang="en-US">
                <a:cs typeface="Arial"/>
              </a:rPr>
              <a:t>Implementation and Sustainability Plan</a:t>
            </a:r>
          </a:p>
          <a:p>
            <a:pPr marL="742950" indent="-514350">
              <a:spcBef>
                <a:spcPts val="800"/>
              </a:spcBef>
              <a:spcAft>
                <a:spcPts val="1800"/>
              </a:spcAft>
              <a:buFont typeface="+mj-lt"/>
              <a:buAutoNum type="arabicPeriod" startAt="5"/>
            </a:pPr>
            <a:r>
              <a:rPr lang="en-US">
                <a:cs typeface="Arial"/>
              </a:rPr>
              <a:t>Contingency Plan</a:t>
            </a:r>
          </a:p>
          <a:p>
            <a:pPr marL="742950" indent="-514350">
              <a:spcBef>
                <a:spcPts val="800"/>
              </a:spcBef>
              <a:spcAft>
                <a:spcPts val="1800"/>
              </a:spcAft>
              <a:buFont typeface="+mj-lt"/>
              <a:buAutoNum type="arabicPeriod" startAt="5"/>
            </a:pPr>
            <a:r>
              <a:rPr lang="en-US">
                <a:cs typeface="Arial"/>
              </a:rPr>
              <a:t>Budget</a:t>
            </a:r>
          </a:p>
          <a:p>
            <a:pPr marL="742950" indent="-514350">
              <a:spcBef>
                <a:spcPts val="800"/>
              </a:spcBef>
              <a:spcAft>
                <a:spcPts val="1800"/>
              </a:spcAft>
              <a:buFont typeface="+mj-lt"/>
              <a:buAutoNum type="arabicPeriod" startAt="5"/>
            </a:pPr>
            <a:r>
              <a:rPr lang="en-US">
                <a:cs typeface="Arial"/>
              </a:rPr>
              <a:t>Grant Team Support Form</a:t>
            </a:r>
          </a:p>
          <a:p>
            <a:pPr marL="228600" indent="0">
              <a:buNone/>
            </a:pPr>
            <a:endParaRPr lang="en-US"/>
          </a:p>
        </p:txBody>
      </p:sp>
    </p:spTree>
    <p:extLst>
      <p:ext uri="{BB962C8B-B14F-4D97-AF65-F5344CB8AC3E}">
        <p14:creationId xmlns:p14="http://schemas.microsoft.com/office/powerpoint/2010/main" val="1345293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RFA Instructions: Select Award Category</a:t>
            </a:r>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sz="half" idx="1"/>
          </p:nvPr>
        </p:nvSpPr>
        <p:spPr/>
        <p:txBody>
          <a:bodyPr>
            <a:normAutofit lnSpcReduction="10000"/>
          </a:bodyPr>
          <a:lstStyle/>
          <a:p>
            <a:r>
              <a:rPr lang="en-US"/>
              <a:t>Taste of CA Challenge School District </a:t>
            </a:r>
          </a:p>
          <a:p>
            <a:pPr lvl="1">
              <a:spcBef>
                <a:spcPts val="1000"/>
              </a:spcBef>
              <a:spcAft>
                <a:spcPts val="1000"/>
              </a:spcAft>
            </a:pPr>
            <a:r>
              <a:rPr lang="en-US"/>
              <a:t>$8,500 award (20)	</a:t>
            </a:r>
          </a:p>
          <a:p>
            <a:pPr lvl="1">
              <a:spcBef>
                <a:spcPts val="1000"/>
              </a:spcBef>
              <a:spcAft>
                <a:spcPts val="1000"/>
              </a:spcAft>
            </a:pPr>
            <a:r>
              <a:rPr lang="en-US"/>
              <a:t>Develop standardized recipes</a:t>
            </a:r>
          </a:p>
          <a:p>
            <a:pPr lvl="1">
              <a:spcBef>
                <a:spcPts val="1000"/>
              </a:spcBef>
              <a:spcAft>
                <a:spcPts val="1000"/>
              </a:spcAft>
            </a:pPr>
            <a:r>
              <a:rPr lang="en-US"/>
              <a:t>Implement nutrition education and community engagement activities</a:t>
            </a:r>
          </a:p>
          <a:p>
            <a:pPr lvl="1">
              <a:spcBef>
                <a:spcPts val="1000"/>
              </a:spcBef>
              <a:spcAft>
                <a:spcPts val="1000"/>
              </a:spcAft>
            </a:pPr>
            <a:r>
              <a:rPr lang="en-US"/>
              <a:t>Attend virtual professional learning activities</a:t>
            </a:r>
          </a:p>
          <a:p>
            <a:pPr lvl="1"/>
            <a:endParaRPr lang="en-US"/>
          </a:p>
          <a:p>
            <a:pPr lvl="1"/>
            <a:endParaRPr lang="en-US"/>
          </a:p>
        </p:txBody>
      </p:sp>
      <p:sp>
        <p:nvSpPr>
          <p:cNvPr id="5" name="Content Placeholder 4">
            <a:extLst>
              <a:ext uri="{FF2B5EF4-FFF2-40B4-BE49-F238E27FC236}">
                <a16:creationId xmlns:a16="http://schemas.microsoft.com/office/drawing/2014/main" id="{AB5D6449-1C1F-4887-B62C-705FA60F65D6}"/>
              </a:ext>
            </a:extLst>
          </p:cNvPr>
          <p:cNvSpPr>
            <a:spLocks noGrp="1"/>
          </p:cNvSpPr>
          <p:nvPr>
            <p:ph sz="half" idx="2"/>
          </p:nvPr>
        </p:nvSpPr>
        <p:spPr/>
        <p:txBody>
          <a:bodyPr>
            <a:normAutofit lnSpcReduction="10000"/>
          </a:bodyPr>
          <a:lstStyle/>
          <a:p>
            <a:r>
              <a:rPr lang="en-US"/>
              <a:t>Taste of CA Challenge Ambassador School District</a:t>
            </a:r>
          </a:p>
          <a:p>
            <a:pPr lvl="1">
              <a:lnSpc>
                <a:spcPct val="100000"/>
              </a:lnSpc>
              <a:spcBef>
                <a:spcPts val="1000"/>
              </a:spcBef>
              <a:spcAft>
                <a:spcPts val="1000"/>
              </a:spcAft>
            </a:pPr>
            <a:r>
              <a:rPr lang="en-US"/>
              <a:t>$24,000 award (4)</a:t>
            </a:r>
          </a:p>
          <a:p>
            <a:pPr lvl="1">
              <a:lnSpc>
                <a:spcPct val="100000"/>
              </a:lnSpc>
              <a:spcBef>
                <a:spcPts val="1000"/>
              </a:spcBef>
              <a:spcAft>
                <a:spcPts val="1000"/>
              </a:spcAft>
            </a:pPr>
            <a:r>
              <a:rPr lang="en-US"/>
              <a:t>Taste of CA Challenge PLUS: </a:t>
            </a:r>
          </a:p>
          <a:p>
            <a:pPr lvl="1">
              <a:lnSpc>
                <a:spcPct val="100000"/>
              </a:lnSpc>
              <a:spcBef>
                <a:spcPts val="1000"/>
              </a:spcBef>
              <a:spcAft>
                <a:spcPts val="1000"/>
              </a:spcAft>
            </a:pPr>
            <a:r>
              <a:rPr lang="en-US"/>
              <a:t>Assist CDE with virtual trainings and resource development </a:t>
            </a:r>
          </a:p>
          <a:p>
            <a:pPr lvl="1">
              <a:lnSpc>
                <a:spcPct val="100000"/>
              </a:lnSpc>
              <a:spcBef>
                <a:spcPts val="1000"/>
              </a:spcBef>
              <a:spcAft>
                <a:spcPts val="1000"/>
              </a:spcAft>
            </a:pPr>
            <a:r>
              <a:rPr lang="en-US"/>
              <a:t>Peer mentor to 4-6 SFAs</a:t>
            </a:r>
          </a:p>
          <a:p>
            <a:pPr lvl="2">
              <a:lnSpc>
                <a:spcPct val="100000"/>
              </a:lnSpc>
              <a:spcBef>
                <a:spcPts val="1000"/>
              </a:spcBef>
              <a:spcAft>
                <a:spcPts val="1000"/>
              </a:spcAft>
              <a:buFont typeface="Courier New" panose="02070309020205020404" pitchFamily="49" charset="0"/>
              <a:buChar char="o"/>
            </a:pPr>
            <a:r>
              <a:rPr lang="en-US" sz="2400">
                <a:solidFill>
                  <a:srgbClr val="0C4A6D"/>
                </a:solidFill>
              </a:rPr>
              <a:t>Recipe standardization </a:t>
            </a:r>
          </a:p>
          <a:p>
            <a:pPr lvl="2">
              <a:lnSpc>
                <a:spcPct val="100000"/>
              </a:lnSpc>
              <a:spcBef>
                <a:spcPts val="1000"/>
              </a:spcBef>
              <a:spcAft>
                <a:spcPts val="1000"/>
              </a:spcAft>
              <a:buFont typeface="Courier New" panose="02070309020205020404" pitchFamily="49" charset="0"/>
              <a:buChar char="o"/>
            </a:pPr>
            <a:r>
              <a:rPr lang="en-US" sz="2400">
                <a:solidFill>
                  <a:srgbClr val="0C4A6D"/>
                </a:solidFill>
              </a:rPr>
              <a:t>Recipe finalization </a:t>
            </a:r>
          </a:p>
          <a:p>
            <a:pPr lvl="1"/>
            <a:endParaRPr lang="en-US"/>
          </a:p>
        </p:txBody>
      </p:sp>
    </p:spTree>
    <p:extLst>
      <p:ext uri="{BB962C8B-B14F-4D97-AF65-F5344CB8AC3E}">
        <p14:creationId xmlns:p14="http://schemas.microsoft.com/office/powerpoint/2010/main" val="3074924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RFA Instructions: Applicant Information</a:t>
            </a:r>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a:normAutofit/>
          </a:bodyPr>
          <a:lstStyle/>
          <a:p>
            <a:r>
              <a:rPr lang="en-US" sz="3000"/>
              <a:t>Applicants must provide SFA’s: </a:t>
            </a:r>
          </a:p>
          <a:p>
            <a:pPr lvl="1"/>
            <a:r>
              <a:rPr lang="en-US" sz="2600"/>
              <a:t>Name</a:t>
            </a:r>
          </a:p>
          <a:p>
            <a:pPr lvl="1"/>
            <a:r>
              <a:rPr lang="en-US" sz="2600"/>
              <a:t>Address</a:t>
            </a:r>
          </a:p>
          <a:p>
            <a:pPr lvl="1"/>
            <a:r>
              <a:rPr lang="en-US" sz="2600"/>
              <a:t>CNIPS identification number</a:t>
            </a:r>
          </a:p>
          <a:p>
            <a:pPr lvl="1"/>
            <a:r>
              <a:rPr lang="en-US" sz="2600"/>
              <a:t>Vendor number</a:t>
            </a:r>
          </a:p>
          <a:p>
            <a:pPr lvl="1"/>
            <a:r>
              <a:rPr lang="en-US" sz="2600"/>
              <a:t>County number</a:t>
            </a:r>
          </a:p>
          <a:p>
            <a:pPr marL="457200" lvl="1"/>
            <a:r>
              <a:rPr lang="en-US" sz="3000"/>
              <a:t>Note: The above information can be verified in the CDE CNIPS.</a:t>
            </a:r>
          </a:p>
          <a:p>
            <a:endParaRPr lang="en-US"/>
          </a:p>
        </p:txBody>
      </p:sp>
    </p:spTree>
    <p:extLst>
      <p:ext uri="{BB962C8B-B14F-4D97-AF65-F5344CB8AC3E}">
        <p14:creationId xmlns:p14="http://schemas.microsoft.com/office/powerpoint/2010/main" val="3290438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Learning Objectives</a:t>
            </a:r>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vert="horz" lIns="91440" tIns="45720" rIns="91440" bIns="45720" rtlCol="0" anchor="t">
            <a:normAutofit/>
          </a:bodyPr>
          <a:lstStyle/>
          <a:p>
            <a:r>
              <a:rPr lang="en-US"/>
              <a:t>Understand how to:</a:t>
            </a:r>
          </a:p>
          <a:p>
            <a:pPr lvl="1"/>
            <a:r>
              <a:rPr lang="en-US"/>
              <a:t>Access the grant Request for Applications (RFA) and instructions</a:t>
            </a:r>
          </a:p>
          <a:p>
            <a:pPr lvl="1"/>
            <a:r>
              <a:rPr lang="en-US"/>
              <a:t>Meet the grant eligibility requirements</a:t>
            </a:r>
          </a:p>
          <a:p>
            <a:pPr lvl="1"/>
            <a:r>
              <a:rPr lang="en-US"/>
              <a:t>Develop the components of the application using the grant project guidelines and resources</a:t>
            </a:r>
          </a:p>
          <a:p>
            <a:pPr lvl="1"/>
            <a:r>
              <a:rPr lang="en-US"/>
              <a:t>Submit a complete application by the RFA deadline</a:t>
            </a:r>
            <a:endParaRPr lang="en-US">
              <a:cs typeface="Arial"/>
            </a:endParaRPr>
          </a:p>
          <a:p>
            <a:endParaRPr lang="en-US"/>
          </a:p>
          <a:p>
            <a:endParaRPr lang="en-US"/>
          </a:p>
        </p:txBody>
      </p:sp>
    </p:spTree>
    <p:extLst>
      <p:ext uri="{BB962C8B-B14F-4D97-AF65-F5344CB8AC3E}">
        <p14:creationId xmlns:p14="http://schemas.microsoft.com/office/powerpoint/2010/main" val="3243700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RFA Instructions: Project Director Capacity</a:t>
            </a:r>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vert="horz" lIns="91440" tIns="45720" rIns="91440" bIns="45720" rtlCol="0" anchor="t">
            <a:normAutofit/>
          </a:bodyPr>
          <a:lstStyle/>
          <a:p>
            <a:r>
              <a:rPr lang="en-US"/>
              <a:t>Project Directors must have the ability to:</a:t>
            </a:r>
            <a:endParaRPr lang="en"/>
          </a:p>
          <a:p>
            <a:pPr lvl="1"/>
            <a:r>
              <a:rPr lang="en"/>
              <a:t>Provide grant oversight and reporting</a:t>
            </a:r>
          </a:p>
          <a:p>
            <a:pPr lvl="1"/>
            <a:r>
              <a:rPr lang="en"/>
              <a:t>Coordinate staff and activities</a:t>
            </a:r>
          </a:p>
          <a:p>
            <a:pPr lvl="1"/>
            <a:r>
              <a:rPr lang="en"/>
              <a:t>Attend virtual trainings</a:t>
            </a:r>
          </a:p>
          <a:p>
            <a:pPr lvl="1"/>
            <a:r>
              <a:rPr lang="en"/>
              <a:t>Complete recipe standardization process</a:t>
            </a:r>
          </a:p>
          <a:p>
            <a:pPr lvl="1"/>
            <a:r>
              <a:rPr lang="en"/>
              <a:t>Provide virtual training and technical assistance</a:t>
            </a:r>
          </a:p>
          <a:p>
            <a:pPr lvl="1"/>
            <a:r>
              <a:rPr lang="en"/>
              <a:t>Submit all required report</a:t>
            </a:r>
            <a:r>
              <a:rPr lang="en-US"/>
              <a:t>s and deliverables</a:t>
            </a:r>
          </a:p>
          <a:p>
            <a:pPr lvl="1"/>
            <a:endParaRPr lang="en-US"/>
          </a:p>
          <a:p>
            <a:endParaRPr lang="en-US"/>
          </a:p>
        </p:txBody>
      </p:sp>
    </p:spTree>
    <p:extLst>
      <p:ext uri="{BB962C8B-B14F-4D97-AF65-F5344CB8AC3E}">
        <p14:creationId xmlns:p14="http://schemas.microsoft.com/office/powerpoint/2010/main" val="2831315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RFA Instructions:  Ambassador Capacity </a:t>
            </a:r>
            <a:r>
              <a:rPr lang="en-US">
                <a:ea typeface="+mj-lt"/>
                <a:cs typeface="+mj-lt"/>
              </a:rPr>
              <a:t>(1)</a:t>
            </a:r>
            <a:endParaRPr lang="en-US"/>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vert="horz" lIns="91440" tIns="45720" rIns="91440" bIns="45720" rtlCol="0" anchor="t">
            <a:normAutofit/>
          </a:bodyPr>
          <a:lstStyle/>
          <a:p>
            <a:r>
              <a:rPr lang="en-US"/>
              <a:t>Ambassadors must have the ability to:</a:t>
            </a:r>
            <a:endParaRPr lang="en"/>
          </a:p>
          <a:p>
            <a:pPr lvl="1"/>
            <a:r>
              <a:rPr lang="en-US"/>
              <a:t>Complete the Institute of Child Nutrition (ICN) Recipe Standardization Training online.</a:t>
            </a:r>
          </a:p>
          <a:p>
            <a:pPr lvl="1"/>
            <a:r>
              <a:rPr lang="en-US"/>
              <a:t>Assist CDE in developing training curriculum and recipe standardization resources.</a:t>
            </a:r>
          </a:p>
          <a:p>
            <a:pPr lvl="1"/>
            <a:r>
              <a:rPr lang="en-US"/>
              <a:t>Provide leadership and facilitation at virtual regional trainings and professional learning calls.</a:t>
            </a:r>
          </a:p>
          <a:p>
            <a:pPr lvl="1"/>
            <a:r>
              <a:rPr lang="en-US"/>
              <a:t>Maintain communication with other Taste of CA Challenge grantees and the CDE to ensure that the grant objectives can be completed in a timely manner. </a:t>
            </a:r>
          </a:p>
          <a:p>
            <a:endParaRPr lang="en-US"/>
          </a:p>
        </p:txBody>
      </p:sp>
    </p:spTree>
    <p:extLst>
      <p:ext uri="{BB962C8B-B14F-4D97-AF65-F5344CB8AC3E}">
        <p14:creationId xmlns:p14="http://schemas.microsoft.com/office/powerpoint/2010/main" val="1940749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normAutofit/>
          </a:bodyPr>
          <a:lstStyle/>
          <a:p>
            <a:r>
              <a:rPr lang="en-US"/>
              <a:t>RFA Instructions: Ambassador Capacity (2)</a:t>
            </a:r>
            <a:endParaRPr lang="en-US" sz="2400">
              <a:cs typeface="Arial"/>
            </a:endParaRPr>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vert="horz" lIns="91440" tIns="45720" rIns="91440" bIns="45720" rtlCol="0" anchor="t">
            <a:normAutofit/>
          </a:bodyPr>
          <a:lstStyle/>
          <a:p>
            <a:r>
              <a:rPr lang="en-US"/>
              <a:t>Taste of CA Challenge Ambassador must be a district staff member with </a:t>
            </a:r>
            <a:r>
              <a:rPr lang="en-US" b="1"/>
              <a:t>at least three years</a:t>
            </a:r>
            <a:r>
              <a:rPr lang="en-US"/>
              <a:t> of experience in the recipe standardization process. </a:t>
            </a:r>
          </a:p>
          <a:p>
            <a:endParaRPr lang="en-US"/>
          </a:p>
        </p:txBody>
      </p:sp>
    </p:spTree>
    <p:extLst>
      <p:ext uri="{BB962C8B-B14F-4D97-AF65-F5344CB8AC3E}">
        <p14:creationId xmlns:p14="http://schemas.microsoft.com/office/powerpoint/2010/main" val="3787442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normAutofit/>
          </a:bodyPr>
          <a:lstStyle/>
          <a:p>
            <a:pPr>
              <a:spcAft>
                <a:spcPts val="1200"/>
              </a:spcAft>
            </a:pPr>
            <a:r>
              <a:rPr lang="en-US"/>
              <a:t>RFA Instructions: </a:t>
            </a:r>
            <a:r>
              <a:rPr lang="en-US">
                <a:cs typeface="Arial"/>
              </a:rPr>
              <a:t>Organization Commitment Statement</a:t>
            </a:r>
            <a:endParaRPr lang="en-US"/>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a:normAutofit/>
          </a:bodyPr>
          <a:lstStyle/>
          <a:p>
            <a:r>
              <a:rPr lang="en-US"/>
              <a:t>Provide the reason(s) for applying for the grant </a:t>
            </a:r>
          </a:p>
          <a:p>
            <a:r>
              <a:rPr lang="en-US"/>
              <a:t>Describe the organization’s commitment to completing the grant</a:t>
            </a:r>
          </a:p>
          <a:p>
            <a:pPr fontAlgn="base"/>
            <a:r>
              <a:rPr lang="en-US"/>
              <a:t>Responses should include:</a:t>
            </a:r>
          </a:p>
          <a:p>
            <a:pPr lvl="1" fontAlgn="base"/>
            <a:r>
              <a:rPr lang="en-US"/>
              <a:t>Motivation</a:t>
            </a:r>
          </a:p>
          <a:p>
            <a:pPr lvl="1" fontAlgn="base"/>
            <a:r>
              <a:rPr lang="en-US"/>
              <a:t>Organizational capacity</a:t>
            </a:r>
          </a:p>
          <a:p>
            <a:pPr lvl="1" fontAlgn="base"/>
            <a:r>
              <a:rPr lang="en-US"/>
              <a:t>Relevant priorities or data </a:t>
            </a:r>
          </a:p>
          <a:p>
            <a:endParaRPr lang="en-US"/>
          </a:p>
        </p:txBody>
      </p:sp>
    </p:spTree>
    <p:extLst>
      <p:ext uri="{BB962C8B-B14F-4D97-AF65-F5344CB8AC3E}">
        <p14:creationId xmlns:p14="http://schemas.microsoft.com/office/powerpoint/2010/main" val="1059902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t>RFA Instructions: Recipe Proposal and Substantiation (1)</a:t>
            </a:r>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idx="1"/>
          </p:nvPr>
        </p:nvSpPr>
        <p:spPr/>
        <p:txBody>
          <a:bodyPr vert="horz" lIns="91440" tIns="45720" rIns="91440" bIns="45720" rtlCol="0" anchor="t">
            <a:normAutofit/>
          </a:bodyPr>
          <a:lstStyle/>
          <a:p>
            <a:r>
              <a:rPr lang="en" dirty="0"/>
              <a:t>Submit a recipe proposal using the CDE Standardized Recipe Form</a:t>
            </a:r>
          </a:p>
          <a:p>
            <a:r>
              <a:rPr lang="en-US" dirty="0"/>
              <a:t>PDF fillable form, including</a:t>
            </a:r>
          </a:p>
          <a:p>
            <a:pPr lvl="1"/>
            <a:r>
              <a:rPr lang="en-US" dirty="0"/>
              <a:t> yield, serving suggestion, ingredients, instructions, meal pattern components, and nutritional analysis. </a:t>
            </a:r>
          </a:p>
          <a:p>
            <a:r>
              <a:rPr lang="en-US" dirty="0"/>
              <a:t>Name the file using the SFA’s CNIPS ID number and title of the recipe (For example, 1234SuperStarSquashSpaghetti)</a:t>
            </a:r>
          </a:p>
          <a:p>
            <a:r>
              <a:rPr lang="en-US" dirty="0"/>
              <a:t>Send the standardized recipe form to </a:t>
            </a:r>
            <a:r>
              <a:rPr lang="en-US" u="sng" dirty="0">
                <a:hlinkClick r:id="rId3" tooltip="mail to:CArecipes@cde.ca.gov"/>
              </a:rPr>
              <a:t>CArecipes@cde.ca.gov</a:t>
            </a:r>
            <a:r>
              <a:rPr lang="en-US" dirty="0"/>
              <a:t> </a:t>
            </a:r>
          </a:p>
          <a:p>
            <a:r>
              <a:rPr lang="en-US" dirty="0"/>
              <a:t>Due February 11, 2021 at 5 p.m.</a:t>
            </a:r>
          </a:p>
          <a:p>
            <a:endParaRPr lang="en-US" dirty="0"/>
          </a:p>
        </p:txBody>
      </p:sp>
    </p:spTree>
    <p:extLst>
      <p:ext uri="{BB962C8B-B14F-4D97-AF65-F5344CB8AC3E}">
        <p14:creationId xmlns:p14="http://schemas.microsoft.com/office/powerpoint/2010/main" val="3967723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t>RFA Instructions: Recipe Proposal and  Substantiation (2)</a:t>
            </a:r>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idx="1"/>
          </p:nvPr>
        </p:nvSpPr>
        <p:spPr/>
        <p:txBody>
          <a:bodyPr/>
          <a:lstStyle/>
          <a:p>
            <a:r>
              <a:rPr lang="en"/>
              <a:t>Describe how </a:t>
            </a:r>
            <a:r>
              <a:rPr lang="en-US"/>
              <a:t>the</a:t>
            </a:r>
            <a:r>
              <a:rPr lang="en"/>
              <a:t> SFA:</a:t>
            </a:r>
            <a:r>
              <a:rPr lang="en-US"/>
              <a:t> </a:t>
            </a:r>
          </a:p>
          <a:p>
            <a:pPr lvl="1"/>
            <a:r>
              <a:rPr lang="en-US"/>
              <a:t>Identified a CA locally grown, key ingredient</a:t>
            </a:r>
          </a:p>
          <a:p>
            <a:pPr lvl="1"/>
            <a:r>
              <a:rPr lang="en-US"/>
              <a:t>Identified cultural or regional preferences and preparation methods</a:t>
            </a:r>
          </a:p>
          <a:p>
            <a:pPr lvl="1"/>
            <a:r>
              <a:rPr lang="en-US"/>
              <a:t>Developed a recipe that meets the NSLP or SBP Meal Pattern Requirements and Nutrition Standards</a:t>
            </a:r>
          </a:p>
          <a:p>
            <a:pPr lvl="1"/>
            <a:r>
              <a:rPr lang="en-US"/>
              <a:t>Supported your choice of the locally grown key ingredient and cultural or regional preferences with other sources</a:t>
            </a:r>
          </a:p>
          <a:p>
            <a:pPr lvl="1"/>
            <a:endParaRPr lang="en-US"/>
          </a:p>
          <a:p>
            <a:endParaRPr lang="en-US"/>
          </a:p>
        </p:txBody>
      </p:sp>
    </p:spTree>
    <p:extLst>
      <p:ext uri="{BB962C8B-B14F-4D97-AF65-F5344CB8AC3E}">
        <p14:creationId xmlns:p14="http://schemas.microsoft.com/office/powerpoint/2010/main" val="1725610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t>RFA Instructions: Identify a CA Locally Grown Key Ingredient</a:t>
            </a:r>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idx="1"/>
          </p:nvPr>
        </p:nvSpPr>
        <p:spPr/>
        <p:txBody>
          <a:bodyPr vert="horz" lIns="91440" tIns="45720" rIns="91440" bIns="45720" rtlCol="0" anchor="t">
            <a:normAutofit/>
          </a:bodyPr>
          <a:lstStyle/>
          <a:p>
            <a:r>
              <a:rPr lang="en-US"/>
              <a:t>Identify a CA locally grown key ingredient</a:t>
            </a:r>
          </a:p>
          <a:p>
            <a:pPr lvl="1"/>
            <a:r>
              <a:rPr lang="en-US"/>
              <a:t>Relevant to your community</a:t>
            </a:r>
          </a:p>
          <a:p>
            <a:pPr lvl="1"/>
            <a:r>
              <a:rPr lang="en-US"/>
              <a:t>Easily procured by your school district </a:t>
            </a:r>
          </a:p>
          <a:p>
            <a:pPr lvl="1"/>
            <a:r>
              <a:rPr lang="en-US"/>
              <a:t>Not overly represented on the ICN Recipe Box web page. </a:t>
            </a:r>
          </a:p>
          <a:p>
            <a:pPr lvl="1"/>
            <a:r>
              <a:rPr lang="en-US">
                <a:cs typeface="Arial" panose="020B0604020202020204"/>
              </a:rPr>
              <a:t>Listed in the online application</a:t>
            </a:r>
          </a:p>
          <a:p>
            <a:pPr lvl="1"/>
            <a:endParaRPr lang="en-US">
              <a:cs typeface="Arial" panose="020B0604020202020204"/>
            </a:endParaRPr>
          </a:p>
        </p:txBody>
      </p:sp>
    </p:spTree>
    <p:extLst>
      <p:ext uri="{BB962C8B-B14F-4D97-AF65-F5344CB8AC3E}">
        <p14:creationId xmlns:p14="http://schemas.microsoft.com/office/powerpoint/2010/main" val="1841943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t>RFA Instructions: Assess Meal Pattern Compliance</a:t>
            </a:r>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idx="1"/>
          </p:nvPr>
        </p:nvSpPr>
        <p:spPr>
          <a:xfrm>
            <a:off x="361506" y="1638300"/>
            <a:ext cx="11678094" cy="5015901"/>
          </a:xfrm>
        </p:spPr>
        <p:txBody>
          <a:bodyPr vert="horz" lIns="91440" tIns="45720" rIns="91440" bIns="45720" rtlCol="0" anchor="t">
            <a:normAutofit/>
          </a:bodyPr>
          <a:lstStyle/>
          <a:p>
            <a:pPr>
              <a:spcBef>
                <a:spcPts val="1200"/>
              </a:spcBef>
              <a:spcAft>
                <a:spcPts val="1200"/>
              </a:spcAft>
            </a:pPr>
            <a:r>
              <a:rPr lang="en-US"/>
              <a:t>Recipes must meet NSLP or SBP weekly and daily meal pattern requirements and nutrition standards (2012) </a:t>
            </a:r>
            <a:r>
              <a:rPr lang="en-US">
                <a:ea typeface="+mn-lt"/>
                <a:cs typeface="+mn-lt"/>
              </a:rPr>
              <a:t>regardless which SNP is being operated. </a:t>
            </a:r>
          </a:p>
          <a:p>
            <a:pPr>
              <a:spcBef>
                <a:spcPts val="1200"/>
              </a:spcBef>
              <a:spcAft>
                <a:spcPts val="1200"/>
              </a:spcAft>
            </a:pPr>
            <a:r>
              <a:rPr lang="en-US"/>
              <a:t>Food components: fruit, grains, meat or meat alternates, and a variety of vegetable subgroups. </a:t>
            </a:r>
            <a:endParaRPr lang="en-US">
              <a:cs typeface="Arial"/>
            </a:endParaRPr>
          </a:p>
          <a:p>
            <a:pPr>
              <a:lnSpc>
                <a:spcPct val="100000"/>
              </a:lnSpc>
              <a:spcBef>
                <a:spcPts val="1200"/>
              </a:spcBef>
              <a:spcAft>
                <a:spcPts val="1200"/>
              </a:spcAft>
            </a:pPr>
            <a:r>
              <a:rPr lang="en-US"/>
              <a:t>Low levels of sodium, fat, saturated fat, and zero trans-fat. </a:t>
            </a:r>
            <a:endParaRPr lang="en-US">
              <a:cs typeface="Arial" panose="020B0604020202020204"/>
            </a:endParaRPr>
          </a:p>
          <a:p>
            <a:pPr>
              <a:lnSpc>
                <a:spcPct val="100000"/>
              </a:lnSpc>
              <a:spcBef>
                <a:spcPts val="1200"/>
              </a:spcBef>
              <a:spcAft>
                <a:spcPts val="1200"/>
              </a:spcAft>
            </a:pPr>
            <a:r>
              <a:rPr lang="en-US"/>
              <a:t>Calorie content appropriate for the age and grade group menu served during normal meal service.</a:t>
            </a:r>
          </a:p>
          <a:p>
            <a:endParaRPr lang="en-US">
              <a:solidFill>
                <a:srgbClr val="000000"/>
              </a:solidFill>
              <a:cs typeface="Arial" panose="020B0604020202020204"/>
            </a:endParaRPr>
          </a:p>
        </p:txBody>
      </p:sp>
    </p:spTree>
    <p:extLst>
      <p:ext uri="{BB962C8B-B14F-4D97-AF65-F5344CB8AC3E}">
        <p14:creationId xmlns:p14="http://schemas.microsoft.com/office/powerpoint/2010/main" val="1932752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cs typeface="Arial"/>
              </a:rPr>
              <a:t>RFA Instructions: Implementation Plan</a:t>
            </a:r>
            <a:endParaRPr lang="en-US"/>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vert="horz" lIns="91440" tIns="45720" rIns="91440" bIns="45720" rtlCol="0" anchor="t">
            <a:normAutofit fontScale="92500" lnSpcReduction="20000"/>
          </a:bodyPr>
          <a:lstStyle/>
          <a:p>
            <a:pPr>
              <a:lnSpc>
                <a:spcPct val="120000"/>
              </a:lnSpc>
            </a:pPr>
            <a:r>
              <a:rPr lang="en" sz="3000"/>
              <a:t>Propos</a:t>
            </a:r>
            <a:r>
              <a:rPr lang="en-US" sz="3000"/>
              <a:t>al </a:t>
            </a:r>
            <a:r>
              <a:rPr lang="en" sz="3000"/>
              <a:t>describes </a:t>
            </a:r>
            <a:r>
              <a:rPr lang="en-US" sz="3000"/>
              <a:t>how the SFA </a:t>
            </a:r>
            <a:r>
              <a:rPr lang="en" sz="3000"/>
              <a:t>will:</a:t>
            </a:r>
          </a:p>
          <a:p>
            <a:pPr lvl="1">
              <a:lnSpc>
                <a:spcPct val="120000"/>
              </a:lnSpc>
            </a:pPr>
            <a:r>
              <a:rPr lang="en" sz="2600"/>
              <a:t>Participate in virtual regional trainings and professional learnin</a:t>
            </a:r>
            <a:r>
              <a:rPr lang="en-US" sz="2600"/>
              <a:t>g events</a:t>
            </a:r>
            <a:endParaRPr lang="en-US" sz="2600">
              <a:cs typeface="Arial"/>
            </a:endParaRPr>
          </a:p>
          <a:p>
            <a:pPr lvl="1">
              <a:lnSpc>
                <a:spcPct val="120000"/>
              </a:lnSpc>
            </a:pPr>
            <a:r>
              <a:rPr lang="en" sz="2600"/>
              <a:t>Conduct student taste testing </a:t>
            </a:r>
            <a:endParaRPr lang="en-US" sz="2600"/>
          </a:p>
          <a:p>
            <a:pPr lvl="1">
              <a:lnSpc>
                <a:spcPct val="120000"/>
              </a:lnSpc>
            </a:pPr>
            <a:r>
              <a:rPr lang="en-US" sz="2600"/>
              <a:t>Conduct two</a:t>
            </a:r>
            <a:r>
              <a:rPr lang="en" sz="2600"/>
              <a:t> nutrition education </a:t>
            </a:r>
            <a:r>
              <a:rPr lang="en-US" sz="2600"/>
              <a:t>or</a:t>
            </a:r>
            <a:r>
              <a:rPr lang="en" sz="2600"/>
              <a:t> community engagement events connected to school meal service </a:t>
            </a:r>
            <a:endParaRPr lang="en-US" sz="2600">
              <a:cs typeface="Arial"/>
            </a:endParaRPr>
          </a:p>
          <a:p>
            <a:pPr lvl="1">
              <a:lnSpc>
                <a:spcPct val="120000"/>
              </a:lnSpc>
            </a:pPr>
            <a:r>
              <a:rPr lang="en" sz="2600"/>
              <a:t>Complete recipe standardization</a:t>
            </a:r>
            <a:endParaRPr lang="en-US" sz="2600">
              <a:cs typeface="Arial"/>
            </a:endParaRPr>
          </a:p>
          <a:p>
            <a:pPr lvl="1">
              <a:lnSpc>
                <a:spcPct val="120000"/>
              </a:lnSpc>
            </a:pPr>
            <a:r>
              <a:rPr lang="en" sz="2600"/>
              <a:t>Collect feedback from school community and school nutrition staff</a:t>
            </a:r>
            <a:endParaRPr lang="en-US" sz="2600">
              <a:cs typeface="Arial"/>
            </a:endParaRPr>
          </a:p>
          <a:p>
            <a:pPr lvl="1">
              <a:lnSpc>
                <a:spcPct val="120000"/>
              </a:lnSpc>
            </a:pPr>
            <a:r>
              <a:rPr lang="en" sz="2600"/>
              <a:t>Sustain recipe standardization and community engagement practices</a:t>
            </a:r>
            <a:endParaRPr lang="en-US" sz="2600"/>
          </a:p>
          <a:p>
            <a:endParaRPr lang="en-US"/>
          </a:p>
        </p:txBody>
      </p:sp>
    </p:spTree>
    <p:extLst>
      <p:ext uri="{BB962C8B-B14F-4D97-AF65-F5344CB8AC3E}">
        <p14:creationId xmlns:p14="http://schemas.microsoft.com/office/powerpoint/2010/main" val="2434203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cs typeface="Arial"/>
              </a:rPr>
              <a:t>RFA Instructions: Implementation Plan Objectives</a:t>
            </a:r>
            <a:endParaRPr lang="en-US"/>
          </a:p>
        </p:txBody>
      </p:sp>
      <p:sp>
        <p:nvSpPr>
          <p:cNvPr id="3" name="Content Placeholder 2">
            <a:extLst>
              <a:ext uri="{FF2B5EF4-FFF2-40B4-BE49-F238E27FC236}">
                <a16:creationId xmlns:a16="http://schemas.microsoft.com/office/drawing/2014/main" id="{C995895A-FB1C-4313-BC8D-670E46F7F264}"/>
              </a:ext>
            </a:extLst>
          </p:cNvPr>
          <p:cNvSpPr>
            <a:spLocks noGrp="1"/>
          </p:cNvSpPr>
          <p:nvPr>
            <p:ph idx="1"/>
          </p:nvPr>
        </p:nvSpPr>
        <p:spPr/>
        <p:txBody>
          <a:bodyPr/>
          <a:lstStyle/>
          <a:p>
            <a:pPr lvl="0" rtl="0"/>
            <a:r>
              <a:rPr lang="en-US" dirty="0">
                <a:latin typeface="Arial" panose="020B0604020202020204"/>
              </a:rPr>
              <a:t>Recipe Development</a:t>
            </a:r>
          </a:p>
          <a:p>
            <a:pPr lvl="0" rtl="0"/>
            <a:r>
              <a:rPr lang="en-US" dirty="0">
                <a:latin typeface="Arial" panose="020B0604020202020204"/>
              </a:rPr>
              <a:t>Training and Professional</a:t>
            </a:r>
            <a:r>
              <a:rPr lang="en-US" dirty="0"/>
              <a:t> </a:t>
            </a:r>
            <a:r>
              <a:rPr lang="en-US" dirty="0">
                <a:latin typeface="Arial" panose="020B0604020202020204"/>
              </a:rPr>
              <a:t>Learning</a:t>
            </a:r>
            <a:endParaRPr lang="en-US" dirty="0"/>
          </a:p>
          <a:p>
            <a:pPr lvl="0"/>
            <a:r>
              <a:rPr lang="en-US" dirty="0">
                <a:latin typeface="Arial" panose="020B0604020202020204"/>
              </a:rPr>
              <a:t>Recipe</a:t>
            </a:r>
            <a:r>
              <a:rPr lang="en-US" dirty="0"/>
              <a:t> Standardization</a:t>
            </a:r>
          </a:p>
          <a:p>
            <a:pPr lvl="0"/>
            <a:r>
              <a:rPr lang="en-US" dirty="0"/>
              <a:t>Nutrition Education &amp; Community Engagement</a:t>
            </a:r>
          </a:p>
          <a:p>
            <a:pPr lvl="0" rtl="0"/>
            <a:r>
              <a:rPr lang="en-US" dirty="0">
                <a:latin typeface="Arial" panose="020B0604020202020204"/>
              </a:rPr>
              <a:t>Resource Development</a:t>
            </a:r>
          </a:p>
        </p:txBody>
      </p:sp>
    </p:spTree>
    <p:extLst>
      <p:ext uri="{BB962C8B-B14F-4D97-AF65-F5344CB8AC3E}">
        <p14:creationId xmlns:p14="http://schemas.microsoft.com/office/powerpoint/2010/main" val="266922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a:xfrm>
            <a:off x="152400" y="203799"/>
            <a:ext cx="11887200" cy="1325563"/>
          </a:xfrm>
        </p:spPr>
        <p:txBody>
          <a:bodyPr/>
          <a:lstStyle/>
          <a:p>
            <a:r>
              <a:rPr lang="en-US"/>
              <a:t>Goals of the Taste of CA Challenge Grant</a:t>
            </a:r>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vert="horz" lIns="91440" tIns="45720" rIns="91440" bIns="45720" rtlCol="0" anchor="t">
            <a:normAutofit/>
          </a:bodyPr>
          <a:lstStyle/>
          <a:p>
            <a:r>
              <a:rPr lang="en-US"/>
              <a:t>Support Child Nutrition Programs (CNP) in California (CA) to develop 24 standardized recipes featuring locally grown ingredients</a:t>
            </a:r>
          </a:p>
          <a:p>
            <a:r>
              <a:rPr lang="en-US">
                <a:ea typeface="+mn-lt"/>
                <a:cs typeface="+mn-lt"/>
              </a:rPr>
              <a:t>Develop training and resources to sustain recipe standardization practices in CNPs across CA</a:t>
            </a:r>
          </a:p>
          <a:p>
            <a:r>
              <a:rPr lang="en-US"/>
              <a:t>Engage students in taste testing and nutrition education </a:t>
            </a:r>
            <a:endParaRPr lang="en-US">
              <a:cs typeface="Arial"/>
            </a:endParaRPr>
          </a:p>
          <a:p>
            <a:pPr>
              <a:lnSpc>
                <a:spcPct val="100000"/>
              </a:lnSpc>
            </a:pPr>
            <a:endParaRPr lang="en-US"/>
          </a:p>
        </p:txBody>
      </p:sp>
    </p:spTree>
    <p:extLst>
      <p:ext uri="{BB962C8B-B14F-4D97-AF65-F5344CB8AC3E}">
        <p14:creationId xmlns:p14="http://schemas.microsoft.com/office/powerpoint/2010/main" val="424266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cs typeface="Arial"/>
              </a:rPr>
              <a:t>RFA Instructions: Implementation Plan Examples</a:t>
            </a:r>
          </a:p>
        </p:txBody>
      </p:sp>
      <p:sp>
        <p:nvSpPr>
          <p:cNvPr id="3" name="Content Placeholder 2">
            <a:extLst>
              <a:ext uri="{FF2B5EF4-FFF2-40B4-BE49-F238E27FC236}">
                <a16:creationId xmlns:a16="http://schemas.microsoft.com/office/drawing/2014/main" id="{96E6E87E-F38A-4AF0-86B4-4A69F5027A33}"/>
              </a:ext>
            </a:extLst>
          </p:cNvPr>
          <p:cNvSpPr>
            <a:spLocks noGrp="1"/>
          </p:cNvSpPr>
          <p:nvPr>
            <p:ph sz="half" idx="1"/>
          </p:nvPr>
        </p:nvSpPr>
        <p:spPr/>
        <p:txBody>
          <a:bodyPr>
            <a:normAutofit fontScale="92500" lnSpcReduction="20000"/>
          </a:bodyPr>
          <a:lstStyle/>
          <a:p>
            <a:pPr lvl="0" rtl="0"/>
            <a:r>
              <a:rPr lang="en-US" sz="3000" dirty="0">
                <a:latin typeface="Arial" panose="020B0604020202020204"/>
              </a:rPr>
              <a:t>Training &amp; Professional</a:t>
            </a:r>
            <a:r>
              <a:rPr lang="en-US" sz="3000" dirty="0"/>
              <a:t> Learning</a:t>
            </a:r>
          </a:p>
          <a:p>
            <a:pPr lvl="1"/>
            <a:r>
              <a:rPr lang="en-US" sz="2600" dirty="0"/>
              <a:t>Who will participate?</a:t>
            </a:r>
          </a:p>
          <a:p>
            <a:pPr lvl="1"/>
            <a:r>
              <a:rPr lang="en-US" sz="2600" dirty="0"/>
              <a:t>What resources are needed?</a:t>
            </a:r>
          </a:p>
          <a:p>
            <a:pPr lvl="1"/>
            <a:r>
              <a:rPr lang="en-US" sz="2600" dirty="0"/>
              <a:t>When can the training take place?</a:t>
            </a:r>
          </a:p>
          <a:p>
            <a:pPr lvl="0"/>
            <a:r>
              <a:rPr lang="en-US" sz="3000" dirty="0"/>
              <a:t>Recipe Standardization</a:t>
            </a:r>
          </a:p>
          <a:p>
            <a:pPr lvl="1"/>
            <a:r>
              <a:rPr lang="en-US" sz="2600" dirty="0"/>
              <a:t>Who will oversee the process?</a:t>
            </a:r>
          </a:p>
          <a:p>
            <a:pPr lvl="1"/>
            <a:r>
              <a:rPr lang="en-US" sz="2600" dirty="0"/>
              <a:t>What food or equipment is needed?</a:t>
            </a:r>
          </a:p>
          <a:p>
            <a:pPr lvl="1"/>
            <a:r>
              <a:rPr lang="en-US" sz="2600" dirty="0"/>
              <a:t>Where will the process take place?</a:t>
            </a:r>
          </a:p>
          <a:p>
            <a:pPr lvl="0"/>
            <a:endParaRPr lang="en-US" dirty="0"/>
          </a:p>
        </p:txBody>
      </p:sp>
      <p:sp>
        <p:nvSpPr>
          <p:cNvPr id="5" name="Content Placeholder 4">
            <a:extLst>
              <a:ext uri="{FF2B5EF4-FFF2-40B4-BE49-F238E27FC236}">
                <a16:creationId xmlns:a16="http://schemas.microsoft.com/office/drawing/2014/main" id="{93637260-0FBC-4AB1-B27B-FF158DEBD48F}"/>
              </a:ext>
            </a:extLst>
          </p:cNvPr>
          <p:cNvSpPr>
            <a:spLocks noGrp="1"/>
          </p:cNvSpPr>
          <p:nvPr>
            <p:ph sz="half" idx="2"/>
          </p:nvPr>
        </p:nvSpPr>
        <p:spPr/>
        <p:txBody>
          <a:bodyPr>
            <a:normAutofit fontScale="92500" lnSpcReduction="20000"/>
          </a:bodyPr>
          <a:lstStyle/>
          <a:p>
            <a:pPr lvl="0"/>
            <a:r>
              <a:rPr lang="en-US" sz="3000" dirty="0"/>
              <a:t>Nutrition Education &amp; Community Engagement</a:t>
            </a:r>
          </a:p>
          <a:p>
            <a:pPr lvl="1">
              <a:lnSpc>
                <a:spcPct val="100000"/>
              </a:lnSpc>
              <a:spcBef>
                <a:spcPts val="1000"/>
              </a:spcBef>
              <a:spcAft>
                <a:spcPts val="1000"/>
              </a:spcAft>
            </a:pPr>
            <a:r>
              <a:rPr lang="en-US" sz="2600" dirty="0"/>
              <a:t>Who can participate in taste testing?</a:t>
            </a:r>
          </a:p>
          <a:p>
            <a:pPr lvl="1">
              <a:lnSpc>
                <a:spcPct val="100000"/>
              </a:lnSpc>
              <a:spcBef>
                <a:spcPts val="1000"/>
              </a:spcBef>
              <a:spcAft>
                <a:spcPts val="1000"/>
              </a:spcAft>
            </a:pPr>
            <a:r>
              <a:rPr lang="en-US" sz="2600" dirty="0"/>
              <a:t>How will the feedback be collected?</a:t>
            </a:r>
          </a:p>
          <a:p>
            <a:pPr lvl="1">
              <a:lnSpc>
                <a:spcPct val="100000"/>
              </a:lnSpc>
              <a:spcBef>
                <a:spcPts val="1000"/>
              </a:spcBef>
              <a:spcAft>
                <a:spcPts val="1000"/>
              </a:spcAft>
            </a:pPr>
            <a:r>
              <a:rPr lang="en-US" sz="2600" dirty="0"/>
              <a:t>What partnerships can support you?</a:t>
            </a:r>
          </a:p>
        </p:txBody>
      </p:sp>
    </p:spTree>
    <p:extLst>
      <p:ext uri="{BB962C8B-B14F-4D97-AF65-F5344CB8AC3E}">
        <p14:creationId xmlns:p14="http://schemas.microsoft.com/office/powerpoint/2010/main" val="1140748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cs typeface="Arial"/>
              </a:rPr>
              <a:t>RFA Instructions: Normal Meal Service</a:t>
            </a:r>
            <a:endParaRPr lang="en-US"/>
          </a:p>
        </p:txBody>
      </p:sp>
      <p:sp>
        <p:nvSpPr>
          <p:cNvPr id="5" name="Content Placeholder 4">
            <a:extLst>
              <a:ext uri="{FF2B5EF4-FFF2-40B4-BE49-F238E27FC236}">
                <a16:creationId xmlns:a16="http://schemas.microsoft.com/office/drawing/2014/main" id="{5FD8C939-4CBE-4075-8CCD-2DC21A646960}"/>
              </a:ext>
            </a:extLst>
          </p:cNvPr>
          <p:cNvSpPr>
            <a:spLocks noGrp="1"/>
          </p:cNvSpPr>
          <p:nvPr>
            <p:ph idx="1"/>
          </p:nvPr>
        </p:nvSpPr>
        <p:spPr/>
        <p:txBody>
          <a:bodyPr vert="horz" lIns="91440" tIns="45720" rIns="91440" bIns="45720" rtlCol="0" anchor="t">
            <a:normAutofit/>
          </a:bodyPr>
          <a:lstStyle/>
          <a:p>
            <a:r>
              <a:rPr lang="en-US"/>
              <a:t>SFAs should also design the implementation plan anticipating normal meal service in SY</a:t>
            </a:r>
            <a:r>
              <a:rPr lang="en-US">
                <a:ea typeface="+mn-lt"/>
                <a:cs typeface="+mn-lt"/>
              </a:rPr>
              <a:t> 2021–2022.</a:t>
            </a:r>
            <a:endParaRPr lang="en-US"/>
          </a:p>
          <a:p>
            <a:r>
              <a:rPr lang="en-US"/>
              <a:t>Normal meal service, for the purposes of this application, is defined as on-site, NSLP or SBP, in-person service. </a:t>
            </a:r>
          </a:p>
        </p:txBody>
      </p:sp>
    </p:spTree>
    <p:extLst>
      <p:ext uri="{BB962C8B-B14F-4D97-AF65-F5344CB8AC3E}">
        <p14:creationId xmlns:p14="http://schemas.microsoft.com/office/powerpoint/2010/main" val="776378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cs typeface="Arial"/>
              </a:rPr>
              <a:t>RFA Instructions: Contingency Plan for </a:t>
            </a:r>
            <a:br>
              <a:rPr lang="en-US">
                <a:cs typeface="Arial"/>
              </a:rPr>
            </a:br>
            <a:r>
              <a:rPr lang="en-US">
                <a:cs typeface="Arial"/>
              </a:rPr>
              <a:t>COVID-19 Restrictions</a:t>
            </a:r>
            <a:endParaRPr lang="en-US"/>
          </a:p>
        </p:txBody>
      </p:sp>
      <p:sp>
        <p:nvSpPr>
          <p:cNvPr id="5" name="Content Placeholder 4">
            <a:extLst>
              <a:ext uri="{FF2B5EF4-FFF2-40B4-BE49-F238E27FC236}">
                <a16:creationId xmlns:a16="http://schemas.microsoft.com/office/drawing/2014/main" id="{5FD8C939-4CBE-4075-8CCD-2DC21A646960}"/>
              </a:ext>
            </a:extLst>
          </p:cNvPr>
          <p:cNvSpPr>
            <a:spLocks noGrp="1"/>
          </p:cNvSpPr>
          <p:nvPr>
            <p:ph idx="1"/>
          </p:nvPr>
        </p:nvSpPr>
        <p:spPr>
          <a:xfrm>
            <a:off x="152400" y="1917700"/>
            <a:ext cx="11887200" cy="4736501"/>
          </a:xfrm>
        </p:spPr>
        <p:txBody>
          <a:bodyPr>
            <a:normAutofit/>
          </a:bodyPr>
          <a:lstStyle/>
          <a:p>
            <a:r>
              <a:rPr lang="en-US"/>
              <a:t>During the SY 2021–2022, you may be operating SFSP or SSO, in lieu of NSLP and SBP, or engaged in distance learning due to COVID-19. This may impact your plans for nutrition education, student engagement and taste testing.  </a:t>
            </a:r>
          </a:p>
          <a:p>
            <a:r>
              <a:rPr lang="en-US" sz="2800"/>
              <a:t>For example, in order to adhere to county health precautions that may be in place during the grant period, grantees may adjust their implementation of activities requiring student involvement accordingly.</a:t>
            </a:r>
            <a:endParaRPr lang="en-US"/>
          </a:p>
        </p:txBody>
      </p:sp>
    </p:spTree>
    <p:extLst>
      <p:ext uri="{BB962C8B-B14F-4D97-AF65-F5344CB8AC3E}">
        <p14:creationId xmlns:p14="http://schemas.microsoft.com/office/powerpoint/2010/main" val="3913816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RFA Instructions: Contingency Plan Examples</a:t>
            </a:r>
          </a:p>
        </p:txBody>
      </p:sp>
      <p:sp>
        <p:nvSpPr>
          <p:cNvPr id="5" name="Content Placeholder 4">
            <a:extLst>
              <a:ext uri="{FF2B5EF4-FFF2-40B4-BE49-F238E27FC236}">
                <a16:creationId xmlns:a16="http://schemas.microsoft.com/office/drawing/2014/main" id="{5FD8C939-4CBE-4075-8CCD-2DC21A646960}"/>
              </a:ext>
            </a:extLst>
          </p:cNvPr>
          <p:cNvSpPr>
            <a:spLocks noGrp="1"/>
          </p:cNvSpPr>
          <p:nvPr>
            <p:ph idx="1"/>
          </p:nvPr>
        </p:nvSpPr>
        <p:spPr/>
        <p:txBody>
          <a:bodyPr>
            <a:normAutofit/>
          </a:bodyPr>
          <a:lstStyle/>
          <a:p>
            <a:pPr marL="457200" lvl="1" indent="-220663"/>
            <a:r>
              <a:rPr lang="en-US" sz="2800"/>
              <a:t>Grantees may use online tools surveys, QR codes on labels, cards, and signage, and social media platforms in addition to traditional taste testing evaluation methods.</a:t>
            </a:r>
          </a:p>
          <a:p>
            <a:pPr marL="457200" lvl="1" indent="-220663"/>
            <a:r>
              <a:rPr lang="en-US" sz="2800"/>
              <a:t>Grantees may allow taste testing to occur off site if students are provided a means to give feedback within a consistent and timely manner.</a:t>
            </a:r>
          </a:p>
          <a:p>
            <a:pPr marL="457200" lvl="1" indent="-220663"/>
            <a:r>
              <a:rPr lang="en-US" sz="2800"/>
              <a:t>Grantees may provide nutrition education activities online or in-person, if permitted, through school or community nutrition educators and partners.  </a:t>
            </a:r>
          </a:p>
        </p:txBody>
      </p:sp>
    </p:spTree>
    <p:extLst>
      <p:ext uri="{BB962C8B-B14F-4D97-AF65-F5344CB8AC3E}">
        <p14:creationId xmlns:p14="http://schemas.microsoft.com/office/powerpoint/2010/main" val="960081627"/>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cs typeface="Arial"/>
              </a:rPr>
              <a:t>RFA Instructions: Sustainability Plan</a:t>
            </a:r>
            <a:endParaRPr lang="en-US"/>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vert="horz" lIns="91440" tIns="45720" rIns="91440" bIns="45720" rtlCol="0" anchor="t">
            <a:normAutofit fontScale="85000" lnSpcReduction="10000"/>
          </a:bodyPr>
          <a:lstStyle/>
          <a:p>
            <a:pPr>
              <a:lnSpc>
                <a:spcPct val="120000"/>
              </a:lnSpc>
            </a:pPr>
            <a:r>
              <a:rPr lang="en-US" sz="3500"/>
              <a:t>Proposal </a:t>
            </a:r>
            <a:r>
              <a:rPr lang="en" sz="3500"/>
              <a:t>describes </a:t>
            </a:r>
            <a:r>
              <a:rPr lang="en-US" sz="3500"/>
              <a:t>how the SFA </a:t>
            </a:r>
            <a:r>
              <a:rPr lang="en" sz="3500"/>
              <a:t>will:</a:t>
            </a:r>
          </a:p>
          <a:p>
            <a:pPr lvl="1">
              <a:lnSpc>
                <a:spcPct val="120000"/>
              </a:lnSpc>
            </a:pPr>
            <a:r>
              <a:rPr lang="en-US" sz="3500"/>
              <a:t>expand standardized recipe development, nutrition education, or community engagement throughout the district </a:t>
            </a:r>
          </a:p>
          <a:p>
            <a:pPr lvl="1">
              <a:lnSpc>
                <a:spcPct val="120000"/>
              </a:lnSpc>
            </a:pPr>
            <a:r>
              <a:rPr lang="en-US" sz="3500"/>
              <a:t>share and promote the recipe and related materials with school nutrition staff and other district programs or community partners</a:t>
            </a:r>
          </a:p>
          <a:p>
            <a:pPr lvl="1">
              <a:lnSpc>
                <a:spcPct val="120000"/>
              </a:lnSpc>
            </a:pPr>
            <a:r>
              <a:rPr lang="en-US" sz="3500"/>
              <a:t>increase the use of locally grown products after the grant period ends</a:t>
            </a:r>
          </a:p>
          <a:p>
            <a:endParaRPr lang="en-US"/>
          </a:p>
        </p:txBody>
      </p:sp>
    </p:spTree>
    <p:extLst>
      <p:ext uri="{BB962C8B-B14F-4D97-AF65-F5344CB8AC3E}">
        <p14:creationId xmlns:p14="http://schemas.microsoft.com/office/powerpoint/2010/main" val="27375760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t> RFA Instructions: Budget</a:t>
            </a:r>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idx="1"/>
          </p:nvPr>
        </p:nvSpPr>
        <p:spPr/>
        <p:txBody>
          <a:bodyPr>
            <a:normAutofit/>
          </a:bodyPr>
          <a:lstStyle/>
          <a:p>
            <a:r>
              <a:rPr lang="en-US"/>
              <a:t>Budget Categories</a:t>
            </a:r>
          </a:p>
          <a:p>
            <a:r>
              <a:rPr lang="en-US"/>
              <a:t>Food</a:t>
            </a:r>
          </a:p>
          <a:p>
            <a:r>
              <a:rPr lang="en-US"/>
              <a:t>Personnel</a:t>
            </a:r>
          </a:p>
          <a:p>
            <a:r>
              <a:rPr lang="en-US"/>
              <a:t>Supplies and Equipment</a:t>
            </a:r>
          </a:p>
          <a:p>
            <a:r>
              <a:rPr lang="en-US"/>
              <a:t>Travel</a:t>
            </a:r>
          </a:p>
          <a:p>
            <a:r>
              <a:rPr lang="en-US"/>
              <a:t>Indirect</a:t>
            </a:r>
          </a:p>
          <a:p>
            <a:r>
              <a:rPr lang="en-US"/>
              <a:t>Other</a:t>
            </a:r>
          </a:p>
          <a:p>
            <a:endParaRPr lang="en-US"/>
          </a:p>
        </p:txBody>
      </p:sp>
    </p:spTree>
    <p:extLst>
      <p:ext uri="{BB962C8B-B14F-4D97-AF65-F5344CB8AC3E}">
        <p14:creationId xmlns:p14="http://schemas.microsoft.com/office/powerpoint/2010/main" val="29475146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t> RFA Instructions: Budget Table</a:t>
            </a:r>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idx="1"/>
          </p:nvPr>
        </p:nvSpPr>
        <p:spPr/>
        <p:txBody>
          <a:bodyPr vert="horz" lIns="91440" tIns="45720" rIns="91440" bIns="45720" rtlCol="0" anchor="t">
            <a:normAutofit/>
          </a:bodyPr>
          <a:lstStyle/>
          <a:p>
            <a:r>
              <a:rPr lang="en-US"/>
              <a:t>Budget table with the proposed amounts</a:t>
            </a:r>
          </a:p>
          <a:p>
            <a:r>
              <a:rPr lang="en-US"/>
              <a:t>Detailed budget narrative for each category including:</a:t>
            </a:r>
          </a:p>
          <a:p>
            <a:pPr lvl="1"/>
            <a:r>
              <a:rPr lang="en-US"/>
              <a:t>Cost of the item(s) or service(s)</a:t>
            </a:r>
          </a:p>
          <a:p>
            <a:pPr lvl="1"/>
            <a:r>
              <a:rPr lang="en-US"/>
              <a:t>How the item(s) or service(s) will be used</a:t>
            </a:r>
          </a:p>
          <a:p>
            <a:pPr lvl="1"/>
            <a:r>
              <a:rPr lang="en-US"/>
              <a:t>Roles of persons or contractors</a:t>
            </a:r>
            <a:endParaRPr lang="en-US">
              <a:cs typeface="Arial"/>
            </a:endParaRPr>
          </a:p>
          <a:p>
            <a:pPr lvl="1"/>
            <a:r>
              <a:rPr lang="en-US"/>
              <a:t>Anticipated time and effort </a:t>
            </a:r>
          </a:p>
          <a:p>
            <a:r>
              <a:rPr lang="en-US" sz="2400"/>
              <a:t>Note: List of allowable expenses is on the Taste of CA Challenge Grant web page </a:t>
            </a:r>
          </a:p>
          <a:p>
            <a:endParaRPr lang="en-US"/>
          </a:p>
        </p:txBody>
      </p:sp>
    </p:spTree>
    <p:extLst>
      <p:ext uri="{BB962C8B-B14F-4D97-AF65-F5344CB8AC3E}">
        <p14:creationId xmlns:p14="http://schemas.microsoft.com/office/powerpoint/2010/main" val="27050358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cs typeface="Arial"/>
              </a:rPr>
              <a:t> </a:t>
            </a:r>
            <a:r>
              <a:rPr lang="en-US"/>
              <a:t>RFA </a:t>
            </a:r>
            <a:r>
              <a:rPr lang="en-US">
                <a:cs typeface="Arial"/>
              </a:rPr>
              <a:t>Instructions: Grant Project Team Support Form</a:t>
            </a:r>
            <a:endParaRPr lang="en-US"/>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sz="half" idx="1"/>
          </p:nvPr>
        </p:nvSpPr>
        <p:spPr>
          <a:xfrm>
            <a:off x="152400" y="1850065"/>
            <a:ext cx="5852160" cy="4804136"/>
          </a:xfrm>
        </p:spPr>
        <p:txBody>
          <a:bodyPr>
            <a:normAutofit fontScale="62500" lnSpcReduction="20000"/>
          </a:bodyPr>
          <a:lstStyle/>
          <a:p>
            <a:pPr>
              <a:lnSpc>
                <a:spcPct val="100000"/>
              </a:lnSpc>
              <a:spcBef>
                <a:spcPts val="1200"/>
              </a:spcBef>
              <a:spcAft>
                <a:spcPts val="1200"/>
              </a:spcAft>
            </a:pPr>
            <a:r>
              <a:rPr lang="en-US" sz="4500">
                <a:cs typeface="Arial"/>
              </a:rPr>
              <a:t>Applicant must have documented support of the district superintendent, school food service manager or director, and cafeteria manager</a:t>
            </a:r>
            <a:endParaRPr lang="en-US" sz="4500"/>
          </a:p>
          <a:p>
            <a:pPr>
              <a:lnSpc>
                <a:spcPct val="100000"/>
              </a:lnSpc>
              <a:spcBef>
                <a:spcPts val="1200"/>
              </a:spcBef>
              <a:spcAft>
                <a:spcPts val="1200"/>
              </a:spcAft>
            </a:pPr>
            <a:r>
              <a:rPr lang="en-US" sz="4500">
                <a:cs typeface="Arial"/>
              </a:rPr>
              <a:t>Must identify the project director or primary grant contact</a:t>
            </a:r>
          </a:p>
          <a:p>
            <a:pPr>
              <a:lnSpc>
                <a:spcPct val="100000"/>
              </a:lnSpc>
              <a:spcBef>
                <a:spcPts val="1200"/>
              </a:spcBef>
              <a:spcAft>
                <a:spcPts val="1200"/>
              </a:spcAft>
            </a:pPr>
            <a:r>
              <a:rPr lang="en-US" sz="4500">
                <a:cs typeface="Arial"/>
              </a:rPr>
              <a:t>Agree to the general assurances and certifications and terms of this program</a:t>
            </a:r>
          </a:p>
        </p:txBody>
      </p:sp>
      <p:sp>
        <p:nvSpPr>
          <p:cNvPr id="4" name="Content Placeholder 3">
            <a:extLst>
              <a:ext uri="{FF2B5EF4-FFF2-40B4-BE49-F238E27FC236}">
                <a16:creationId xmlns:a16="http://schemas.microsoft.com/office/drawing/2014/main" id="{4FE31439-E582-4AEF-90AF-922454C63B16}"/>
              </a:ext>
            </a:extLst>
          </p:cNvPr>
          <p:cNvSpPr>
            <a:spLocks noGrp="1"/>
          </p:cNvSpPr>
          <p:nvPr>
            <p:ph sz="half" idx="2"/>
          </p:nvPr>
        </p:nvSpPr>
        <p:spPr>
          <a:xfrm>
            <a:off x="6187440" y="1850064"/>
            <a:ext cx="5852160" cy="4804136"/>
          </a:xfrm>
        </p:spPr>
        <p:txBody>
          <a:bodyPr>
            <a:normAutofit fontScale="62500" lnSpcReduction="20000"/>
          </a:bodyPr>
          <a:lstStyle/>
          <a:p>
            <a:pPr>
              <a:lnSpc>
                <a:spcPct val="120000"/>
              </a:lnSpc>
              <a:spcBef>
                <a:spcPts val="1200"/>
              </a:spcBef>
              <a:spcAft>
                <a:spcPts val="1200"/>
              </a:spcAft>
            </a:pPr>
            <a:r>
              <a:rPr lang="en-US" sz="4500">
                <a:cs typeface="Arial"/>
              </a:rPr>
              <a:t>The school support team includes, but is not limited to:</a:t>
            </a:r>
          </a:p>
          <a:p>
            <a:pPr marL="742950" lvl="1" indent="-285750">
              <a:lnSpc>
                <a:spcPct val="120000"/>
              </a:lnSpc>
              <a:spcBef>
                <a:spcPts val="1200"/>
              </a:spcBef>
              <a:spcAft>
                <a:spcPts val="1200"/>
              </a:spcAft>
              <a:buFont typeface="Arial"/>
              <a:buChar char="•"/>
            </a:pPr>
            <a:r>
              <a:rPr lang="en-US" sz="4500">
                <a:cs typeface="Arial"/>
              </a:rPr>
              <a:t>Food Service Director or designee</a:t>
            </a:r>
          </a:p>
          <a:p>
            <a:pPr marL="742950" lvl="1" indent="-285750">
              <a:lnSpc>
                <a:spcPct val="120000"/>
              </a:lnSpc>
              <a:spcBef>
                <a:spcPts val="1200"/>
              </a:spcBef>
              <a:spcAft>
                <a:spcPts val="1200"/>
              </a:spcAft>
              <a:buFont typeface="Arial"/>
              <a:buChar char="•"/>
            </a:pPr>
            <a:r>
              <a:rPr lang="en-US" sz="4500"/>
              <a:t>Cafeteria Manager</a:t>
            </a:r>
          </a:p>
          <a:p>
            <a:pPr marL="742950" lvl="1" indent="-285750">
              <a:lnSpc>
                <a:spcPct val="120000"/>
              </a:lnSpc>
              <a:spcBef>
                <a:spcPts val="1200"/>
              </a:spcBef>
              <a:spcAft>
                <a:spcPts val="1200"/>
              </a:spcAft>
              <a:buFont typeface="Arial"/>
              <a:buChar char="•"/>
            </a:pPr>
            <a:r>
              <a:rPr lang="en-US" sz="4500"/>
              <a:t>Project Director</a:t>
            </a:r>
          </a:p>
        </p:txBody>
      </p:sp>
    </p:spTree>
    <p:extLst>
      <p:ext uri="{BB962C8B-B14F-4D97-AF65-F5344CB8AC3E}">
        <p14:creationId xmlns:p14="http://schemas.microsoft.com/office/powerpoint/2010/main" val="956817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t>Taste of CA Challenge Resources (1)</a:t>
            </a:r>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idx="1"/>
          </p:nvPr>
        </p:nvSpPr>
        <p:spPr/>
        <p:txBody>
          <a:bodyPr/>
          <a:lstStyle/>
          <a:p>
            <a:r>
              <a:rPr lang="en-US"/>
              <a:t>Recipe Development </a:t>
            </a:r>
          </a:p>
          <a:p>
            <a:r>
              <a:rPr lang="en-US"/>
              <a:t>Student Engagement </a:t>
            </a:r>
          </a:p>
          <a:p>
            <a:r>
              <a:rPr lang="en-US"/>
              <a:t>Meal Service </a:t>
            </a:r>
          </a:p>
          <a:p>
            <a:r>
              <a:rPr lang="en-US"/>
              <a:t>Community Partnerships </a:t>
            </a:r>
          </a:p>
          <a:p>
            <a:r>
              <a:rPr lang="en-US"/>
              <a:t>Training </a:t>
            </a:r>
          </a:p>
          <a:p>
            <a:endParaRPr lang="en-US"/>
          </a:p>
        </p:txBody>
      </p:sp>
    </p:spTree>
    <p:extLst>
      <p:ext uri="{BB962C8B-B14F-4D97-AF65-F5344CB8AC3E}">
        <p14:creationId xmlns:p14="http://schemas.microsoft.com/office/powerpoint/2010/main" val="164461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t>Taste of CA Challenge Resources (2)</a:t>
            </a:r>
          </a:p>
        </p:txBody>
      </p:sp>
      <p:sp>
        <p:nvSpPr>
          <p:cNvPr id="6" name="Content Placeholder 5">
            <a:extLst>
              <a:ext uri="{FF2B5EF4-FFF2-40B4-BE49-F238E27FC236}">
                <a16:creationId xmlns:a16="http://schemas.microsoft.com/office/drawing/2014/main" id="{39B5E913-DFFE-4579-852F-CC8C819BD40D}"/>
              </a:ext>
            </a:extLst>
          </p:cNvPr>
          <p:cNvSpPr>
            <a:spLocks noGrp="1"/>
          </p:cNvSpPr>
          <p:nvPr>
            <p:ph idx="1"/>
          </p:nvPr>
        </p:nvSpPr>
        <p:spPr/>
        <p:txBody>
          <a:bodyPr>
            <a:normAutofit/>
          </a:bodyPr>
          <a:lstStyle/>
          <a:p>
            <a:pPr>
              <a:lnSpc>
                <a:spcPct val="120000"/>
              </a:lnSpc>
            </a:pPr>
            <a:r>
              <a:rPr lang="en-US"/>
              <a:t>Recipe Development Resources</a:t>
            </a:r>
          </a:p>
          <a:p>
            <a:pPr lvl="1">
              <a:lnSpc>
                <a:spcPct val="120000"/>
              </a:lnSpc>
            </a:pPr>
            <a:r>
              <a:rPr lang="en-US"/>
              <a:t>CA Local Farmer’s Market Sellers</a:t>
            </a:r>
          </a:p>
          <a:p>
            <a:pPr lvl="1">
              <a:lnSpc>
                <a:spcPct val="120000"/>
              </a:lnSpc>
            </a:pPr>
            <a:r>
              <a:rPr lang="en-US"/>
              <a:t>CA Department of Food and Agriculture’s CA Agricultural Statistics Review </a:t>
            </a:r>
          </a:p>
          <a:p>
            <a:pPr lvl="1">
              <a:lnSpc>
                <a:spcPct val="120000"/>
              </a:lnSpc>
            </a:pPr>
            <a:r>
              <a:rPr lang="en-US"/>
              <a:t>CA Culinary Centers Recipe List </a:t>
            </a:r>
          </a:p>
          <a:p>
            <a:pPr lvl="1">
              <a:lnSpc>
                <a:spcPct val="120000"/>
              </a:lnSpc>
            </a:pPr>
            <a:r>
              <a:rPr lang="en-US"/>
              <a:t>RFA lists of cultural cuisines and commodities in CA</a:t>
            </a:r>
          </a:p>
          <a:p>
            <a:pPr lvl="1">
              <a:lnSpc>
                <a:spcPct val="120000"/>
              </a:lnSpc>
            </a:pPr>
            <a:r>
              <a:rPr lang="en-US"/>
              <a:t>ICN Recipe Box</a:t>
            </a:r>
          </a:p>
          <a:p>
            <a:pPr lvl="1">
              <a:lnSpc>
                <a:spcPct val="120000"/>
              </a:lnSpc>
            </a:pPr>
            <a:r>
              <a:rPr lang="en-US"/>
              <a:t>CDE School Menu Planning Options </a:t>
            </a:r>
          </a:p>
        </p:txBody>
      </p:sp>
    </p:spTree>
    <p:extLst>
      <p:ext uri="{BB962C8B-B14F-4D97-AF65-F5344CB8AC3E}">
        <p14:creationId xmlns:p14="http://schemas.microsoft.com/office/powerpoint/2010/main" val="1969572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987FC1-A035-4001-A2DF-E5619078878C}"/>
              </a:ext>
            </a:extLst>
          </p:cNvPr>
          <p:cNvSpPr>
            <a:spLocks noGrp="1"/>
          </p:cNvSpPr>
          <p:nvPr>
            <p:ph type="title"/>
          </p:nvPr>
        </p:nvSpPr>
        <p:spPr/>
        <p:txBody>
          <a:bodyPr/>
          <a:lstStyle/>
          <a:p>
            <a:r>
              <a:rPr lang="en-US"/>
              <a:t>CNP Response to COVID-19 </a:t>
            </a:r>
          </a:p>
        </p:txBody>
      </p:sp>
      <p:sp>
        <p:nvSpPr>
          <p:cNvPr id="3" name="Content Placeholder 2">
            <a:extLst>
              <a:ext uri="{FF2B5EF4-FFF2-40B4-BE49-F238E27FC236}">
                <a16:creationId xmlns:a16="http://schemas.microsoft.com/office/drawing/2014/main" id="{B85445DF-B2AA-40D1-A9CC-2186B875F418}"/>
              </a:ext>
            </a:extLst>
          </p:cNvPr>
          <p:cNvSpPr>
            <a:spLocks noGrp="1"/>
          </p:cNvSpPr>
          <p:nvPr>
            <p:ph idx="1"/>
          </p:nvPr>
        </p:nvSpPr>
        <p:spPr/>
        <p:txBody>
          <a:bodyPr vert="horz" lIns="91440" tIns="45720" rIns="91440" bIns="45720" rtlCol="0" anchor="t">
            <a:normAutofit/>
          </a:bodyPr>
          <a:lstStyle/>
          <a:p>
            <a:r>
              <a:rPr lang="en-US"/>
              <a:t>If student instruction and food service adaptations, as well as related U.S. Department of Agriculture (USDA) CNP waivers for the Coronavirus (COVID-19) are still in effect for School Year (SY) 2021–22, the CDE NSD will adjust the Taste of CA Challenge grant implementation accordingly. </a:t>
            </a:r>
          </a:p>
          <a:p>
            <a:r>
              <a:rPr lang="en-US"/>
              <a:t>This will include: </a:t>
            </a:r>
            <a:endParaRPr lang="en-US" sz="2400"/>
          </a:p>
          <a:p>
            <a:pPr lvl="1"/>
            <a:r>
              <a:rPr lang="en-US"/>
              <a:t>Virtual meetings, trainings, and technical assistance</a:t>
            </a:r>
            <a:endParaRPr lang="en-US">
              <a:cs typeface="Arial"/>
            </a:endParaRPr>
          </a:p>
          <a:p>
            <a:pPr lvl="1"/>
            <a:r>
              <a:rPr lang="en-US"/>
              <a:t> Distance learning for nutrition education activities</a:t>
            </a:r>
            <a:endParaRPr lang="en-US">
              <a:cs typeface="Arial"/>
            </a:endParaRPr>
          </a:p>
          <a:p>
            <a:pPr lvl="1"/>
            <a:r>
              <a:rPr lang="en-US"/>
              <a:t>Remote taste testing with </a:t>
            </a:r>
            <a:r>
              <a:rPr lang="en-US">
                <a:ea typeface="+mn-lt"/>
                <a:cs typeface="+mn-lt"/>
              </a:rPr>
              <a:t>socially-distanced or </a:t>
            </a:r>
            <a:r>
              <a:rPr lang="en-US"/>
              <a:t>online feedback </a:t>
            </a:r>
            <a:endParaRPr lang="en-US">
              <a:cs typeface="Arial"/>
            </a:endParaRPr>
          </a:p>
        </p:txBody>
      </p:sp>
    </p:spTree>
    <p:extLst>
      <p:ext uri="{BB962C8B-B14F-4D97-AF65-F5344CB8AC3E}">
        <p14:creationId xmlns:p14="http://schemas.microsoft.com/office/powerpoint/2010/main" val="766606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cs typeface="Arial"/>
              </a:rPr>
              <a:t>Taste of CA Challenge Resources (3)</a:t>
            </a:r>
            <a:endParaRPr lang="en-US"/>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vert="horz" lIns="91440" tIns="45720" rIns="91440" bIns="45720" rtlCol="0" anchor="t">
            <a:normAutofit/>
          </a:bodyPr>
          <a:lstStyle/>
          <a:p>
            <a:r>
              <a:rPr lang="en-US"/>
              <a:t>CDE CNPs </a:t>
            </a:r>
          </a:p>
          <a:p>
            <a:pPr lvl="1"/>
            <a:r>
              <a:rPr lang="en-US"/>
              <a:t>Resource Library web page </a:t>
            </a:r>
          </a:p>
          <a:p>
            <a:pPr lvl="1"/>
            <a:r>
              <a:rPr lang="en-US"/>
              <a:t>Course Catalog web page </a:t>
            </a:r>
          </a:p>
          <a:p>
            <a:pPr lvl="1"/>
            <a:r>
              <a:rPr lang="en-US"/>
              <a:t>Community Partner web pages</a:t>
            </a:r>
          </a:p>
          <a:p>
            <a:r>
              <a:rPr lang="en-US">
                <a:ea typeface="+mn-lt"/>
                <a:cs typeface="+mn-lt"/>
              </a:rPr>
              <a:t>ICN E-Learning Portal web page</a:t>
            </a:r>
          </a:p>
          <a:p>
            <a:r>
              <a:rPr lang="en-US"/>
              <a:t>USDA TN web page</a:t>
            </a:r>
          </a:p>
          <a:p>
            <a:pPr marL="228600" indent="0">
              <a:buNone/>
            </a:pPr>
            <a:endParaRPr lang="en-US"/>
          </a:p>
        </p:txBody>
      </p:sp>
    </p:spTree>
    <p:extLst>
      <p:ext uri="{BB962C8B-B14F-4D97-AF65-F5344CB8AC3E}">
        <p14:creationId xmlns:p14="http://schemas.microsoft.com/office/powerpoint/2010/main" val="727273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cs typeface="Arial"/>
              </a:rPr>
              <a:t>How to Submit a Complete Application</a:t>
            </a:r>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idx="1"/>
          </p:nvPr>
        </p:nvSpPr>
        <p:spPr/>
        <p:txBody>
          <a:bodyPr vert="horz" lIns="91440" tIns="45720" rIns="91440" bIns="45720" rtlCol="0" anchor="t">
            <a:normAutofit/>
          </a:bodyPr>
          <a:lstStyle/>
          <a:p>
            <a:pPr>
              <a:lnSpc>
                <a:spcPct val="100000"/>
              </a:lnSpc>
              <a:spcBef>
                <a:spcPts val="800"/>
              </a:spcBef>
              <a:spcAft>
                <a:spcPts val="800"/>
              </a:spcAft>
              <a:buFont typeface="Arial"/>
              <a:buChar char="•"/>
            </a:pPr>
            <a:r>
              <a:rPr lang="en-US">
                <a:cs typeface="Arial"/>
              </a:rPr>
              <a:t>Tips for Completing the Application</a:t>
            </a:r>
          </a:p>
          <a:p>
            <a:pPr>
              <a:lnSpc>
                <a:spcPct val="100000"/>
              </a:lnSpc>
              <a:spcBef>
                <a:spcPts val="800"/>
              </a:spcBef>
              <a:spcAft>
                <a:spcPts val="800"/>
              </a:spcAft>
              <a:buFont typeface="Arial"/>
              <a:buChar char="•"/>
            </a:pPr>
            <a:r>
              <a:rPr lang="en-US">
                <a:cs typeface="Arial"/>
              </a:rPr>
              <a:t>Application Deadline</a:t>
            </a:r>
          </a:p>
          <a:p>
            <a:pPr>
              <a:lnSpc>
                <a:spcPct val="100000"/>
              </a:lnSpc>
              <a:spcBef>
                <a:spcPts val="800"/>
              </a:spcBef>
              <a:spcAft>
                <a:spcPts val="800"/>
              </a:spcAft>
              <a:buFont typeface="Arial"/>
              <a:buChar char="•"/>
            </a:pPr>
            <a:r>
              <a:rPr lang="en-US">
                <a:cs typeface="Arial"/>
              </a:rPr>
              <a:t>Next Steps</a:t>
            </a:r>
          </a:p>
          <a:p>
            <a:pPr>
              <a:lnSpc>
                <a:spcPct val="100000"/>
              </a:lnSpc>
              <a:spcBef>
                <a:spcPts val="800"/>
              </a:spcBef>
              <a:spcAft>
                <a:spcPts val="800"/>
              </a:spcAft>
              <a:buFont typeface="Arial"/>
              <a:buChar char="•"/>
            </a:pPr>
            <a:r>
              <a:rPr lang="en-US">
                <a:cs typeface="Arial"/>
              </a:rPr>
              <a:t>Review and Selection Process</a:t>
            </a:r>
          </a:p>
          <a:p>
            <a:pPr>
              <a:lnSpc>
                <a:spcPct val="100000"/>
              </a:lnSpc>
              <a:spcBef>
                <a:spcPts val="800"/>
              </a:spcBef>
              <a:spcAft>
                <a:spcPts val="800"/>
              </a:spcAft>
              <a:buFont typeface="Arial"/>
              <a:buChar char="•"/>
            </a:pPr>
            <a:r>
              <a:rPr lang="en-US">
                <a:cs typeface="Arial"/>
              </a:rPr>
              <a:t>Confidentiality</a:t>
            </a:r>
          </a:p>
        </p:txBody>
      </p:sp>
    </p:spTree>
    <p:extLst>
      <p:ext uri="{BB962C8B-B14F-4D97-AF65-F5344CB8AC3E}">
        <p14:creationId xmlns:p14="http://schemas.microsoft.com/office/powerpoint/2010/main" val="2132980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cs typeface="Arial"/>
              </a:rPr>
              <a:t>Tips for Completing the</a:t>
            </a:r>
            <a:r>
              <a:rPr lang="en-US">
                <a:solidFill>
                  <a:srgbClr val="FF0000"/>
                </a:solidFill>
                <a:cs typeface="Arial"/>
              </a:rPr>
              <a:t> </a:t>
            </a:r>
            <a:r>
              <a:rPr lang="en-US">
                <a:cs typeface="Arial"/>
              </a:rPr>
              <a:t>Application</a:t>
            </a:r>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idx="1"/>
          </p:nvPr>
        </p:nvSpPr>
        <p:spPr/>
        <p:txBody>
          <a:bodyPr/>
          <a:lstStyle/>
          <a:p>
            <a:pPr>
              <a:lnSpc>
                <a:spcPct val="100000"/>
              </a:lnSpc>
              <a:spcBef>
                <a:spcPts val="800"/>
              </a:spcBef>
              <a:spcAft>
                <a:spcPts val="1200"/>
              </a:spcAft>
              <a:buFont typeface="Arial"/>
              <a:buChar char="•"/>
            </a:pPr>
            <a:r>
              <a:rPr lang="en-US" b="1">
                <a:cs typeface="Arial"/>
              </a:rPr>
              <a:t>Gather</a:t>
            </a:r>
            <a:r>
              <a:rPr lang="en-US">
                <a:cs typeface="Arial"/>
              </a:rPr>
              <a:t> all information before submission. Allow enough time to collect information from others on your team.</a:t>
            </a:r>
            <a:endParaRPr lang="en-US"/>
          </a:p>
          <a:p>
            <a:pPr>
              <a:lnSpc>
                <a:spcPct val="100000"/>
              </a:lnSpc>
              <a:spcBef>
                <a:spcPts val="800"/>
              </a:spcBef>
              <a:spcAft>
                <a:spcPts val="1200"/>
              </a:spcAft>
              <a:buFont typeface="Arial"/>
              <a:buChar char="•"/>
            </a:pPr>
            <a:r>
              <a:rPr lang="en-US" b="1">
                <a:cs typeface="Arial"/>
              </a:rPr>
              <a:t>Save</a:t>
            </a:r>
            <a:r>
              <a:rPr lang="en-US">
                <a:cs typeface="Arial"/>
              </a:rPr>
              <a:t> the application as you go. You can save the unique URL to the online application as a bookmark or add to Favorites in your web browser. </a:t>
            </a:r>
            <a:endParaRPr lang="en-US"/>
          </a:p>
          <a:p>
            <a:pPr>
              <a:lnSpc>
                <a:spcPct val="100000"/>
              </a:lnSpc>
              <a:spcBef>
                <a:spcPts val="800"/>
              </a:spcBef>
              <a:spcAft>
                <a:spcPts val="1200"/>
              </a:spcAft>
              <a:buFont typeface="Arial"/>
              <a:buChar char="•"/>
            </a:pPr>
            <a:r>
              <a:rPr lang="en-US" b="1"/>
              <a:t>Print </a:t>
            </a:r>
            <a:r>
              <a:rPr lang="en-US"/>
              <a:t>your complete application before you submit to save for your records. (Once you select submit you will no longer have access to the online application.)</a:t>
            </a:r>
          </a:p>
        </p:txBody>
      </p:sp>
    </p:spTree>
    <p:extLst>
      <p:ext uri="{BB962C8B-B14F-4D97-AF65-F5344CB8AC3E}">
        <p14:creationId xmlns:p14="http://schemas.microsoft.com/office/powerpoint/2010/main" val="27655413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cs typeface="Arial"/>
              </a:rPr>
              <a:t>Application Deadline</a:t>
            </a:r>
            <a:endParaRPr lang="en-US"/>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vert="horz" lIns="91440" tIns="45720" rIns="91440" bIns="45720" rtlCol="0" anchor="t">
            <a:normAutofit/>
          </a:bodyPr>
          <a:lstStyle/>
          <a:p>
            <a:pPr>
              <a:spcAft>
                <a:spcPts val="1200"/>
              </a:spcAft>
            </a:pPr>
            <a:r>
              <a:rPr lang="en-US" b="1" dirty="0">
                <a:cs typeface="Arial"/>
              </a:rPr>
              <a:t>Thursday,</a:t>
            </a:r>
            <a:r>
              <a:rPr lang="en-US" dirty="0">
                <a:cs typeface="Arial"/>
              </a:rPr>
              <a:t> </a:t>
            </a:r>
            <a:r>
              <a:rPr lang="en-US" b="1" dirty="0">
                <a:cs typeface="Arial"/>
              </a:rPr>
              <a:t>February 11, 2021 at 5 p.m.</a:t>
            </a:r>
            <a:endParaRPr lang="en-US" b="1" dirty="0"/>
          </a:p>
          <a:p>
            <a:pPr>
              <a:spcAft>
                <a:spcPts val="1200"/>
              </a:spcAft>
            </a:pPr>
            <a:r>
              <a:rPr lang="en-US" dirty="0">
                <a:cs typeface="Arial"/>
              </a:rPr>
              <a:t>Late applications will not be accepted.</a:t>
            </a:r>
          </a:p>
          <a:p>
            <a:pPr>
              <a:spcAft>
                <a:spcPts val="1200"/>
              </a:spcAft>
            </a:pPr>
            <a:r>
              <a:rPr lang="en-US" dirty="0">
                <a:ea typeface="+mn-lt"/>
                <a:cs typeface="+mn-lt"/>
              </a:rPr>
              <a:t>Applicants may withdraw their applications at any time by contacting the Taste of CA Challenge team at </a:t>
            </a:r>
            <a:r>
              <a:rPr lang="en-US" dirty="0">
                <a:ea typeface="+mn-lt"/>
                <a:cs typeface="+mn-lt"/>
                <a:hlinkClick r:id="rId3" tooltip="mail to:CArecipes@cde.ca.gov"/>
              </a:rPr>
              <a:t>CArecipes@cde.ca.gov</a:t>
            </a:r>
            <a:r>
              <a:rPr lang="en-US" dirty="0">
                <a:ea typeface="+mn-lt"/>
                <a:cs typeface="+mn-lt"/>
              </a:rPr>
              <a:t>. </a:t>
            </a:r>
          </a:p>
        </p:txBody>
      </p:sp>
    </p:spTree>
    <p:extLst>
      <p:ext uri="{BB962C8B-B14F-4D97-AF65-F5344CB8AC3E}">
        <p14:creationId xmlns:p14="http://schemas.microsoft.com/office/powerpoint/2010/main" val="4734868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Next Steps</a:t>
            </a:r>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a:xfrm>
            <a:off x="545432" y="1638300"/>
            <a:ext cx="11117179" cy="5015901"/>
          </a:xfrm>
        </p:spPr>
        <p:txBody>
          <a:bodyPr vert="horz" lIns="91440" tIns="45720" rIns="91440" bIns="45720" rtlCol="0" anchor="t">
            <a:normAutofit/>
          </a:bodyPr>
          <a:lstStyle/>
          <a:p>
            <a:pPr>
              <a:lnSpc>
                <a:spcPct val="100000"/>
              </a:lnSpc>
              <a:spcBef>
                <a:spcPts val="1200"/>
              </a:spcBef>
              <a:spcAft>
                <a:spcPts val="1200"/>
              </a:spcAft>
            </a:pPr>
            <a:r>
              <a:rPr lang="en-US" sz="2800">
                <a:cs typeface="Arial"/>
              </a:rPr>
              <a:t>CDE will provide a confirmation email once the application is received</a:t>
            </a:r>
          </a:p>
          <a:p>
            <a:pPr>
              <a:lnSpc>
                <a:spcPct val="100000"/>
              </a:lnSpc>
              <a:spcBef>
                <a:spcPts val="1200"/>
              </a:spcBef>
              <a:spcAft>
                <a:spcPts val="1200"/>
              </a:spcAft>
            </a:pPr>
            <a:r>
              <a:rPr lang="en-US" sz="2800">
                <a:cs typeface="Arial"/>
              </a:rPr>
              <a:t>Grant Award Notifications will be announced in April 2021</a:t>
            </a:r>
          </a:p>
          <a:p>
            <a:pPr>
              <a:lnSpc>
                <a:spcPct val="100000"/>
              </a:lnSpc>
              <a:spcBef>
                <a:spcPts val="1200"/>
              </a:spcBef>
              <a:spcAft>
                <a:spcPts val="1200"/>
              </a:spcAft>
            </a:pPr>
            <a:r>
              <a:rPr lang="en-US" sz="2800">
                <a:cs typeface="Arial"/>
              </a:rPr>
              <a:t>Status updates are available at the Taste of CA Challenge Funding Profile on the CDE Available Funding web page </a:t>
            </a:r>
          </a:p>
          <a:p>
            <a:pPr marL="0" indent="0">
              <a:lnSpc>
                <a:spcPct val="100000"/>
              </a:lnSpc>
              <a:spcBef>
                <a:spcPts val="1200"/>
              </a:spcBef>
              <a:buNone/>
            </a:pPr>
            <a:endParaRPr lang="en-US"/>
          </a:p>
          <a:p>
            <a:endParaRPr lang="en-US"/>
          </a:p>
        </p:txBody>
      </p:sp>
    </p:spTree>
    <p:extLst>
      <p:ext uri="{BB962C8B-B14F-4D97-AF65-F5344CB8AC3E}">
        <p14:creationId xmlns:p14="http://schemas.microsoft.com/office/powerpoint/2010/main" val="15964965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cs typeface="Arial"/>
              </a:rPr>
              <a:t> Review and Selection Process</a:t>
            </a:r>
            <a:endParaRPr lang="en-US"/>
          </a:p>
        </p:txBody>
      </p:sp>
      <p:sp>
        <p:nvSpPr>
          <p:cNvPr id="4" name="Content Placeholder 3">
            <a:extLst>
              <a:ext uri="{FF2B5EF4-FFF2-40B4-BE49-F238E27FC236}">
                <a16:creationId xmlns:a16="http://schemas.microsoft.com/office/drawing/2014/main" id="{3D0BB106-37DE-4F15-979E-A99639A19DE2}"/>
              </a:ext>
            </a:extLst>
          </p:cNvPr>
          <p:cNvSpPr>
            <a:spLocks noGrp="1"/>
          </p:cNvSpPr>
          <p:nvPr>
            <p:ph idx="1"/>
          </p:nvPr>
        </p:nvSpPr>
        <p:spPr/>
        <p:txBody>
          <a:bodyPr>
            <a:normAutofit/>
          </a:bodyPr>
          <a:lstStyle/>
          <a:p>
            <a:pPr marL="0" indent="0">
              <a:spcAft>
                <a:spcPts val="1200"/>
              </a:spcAft>
              <a:buNone/>
            </a:pPr>
            <a:r>
              <a:rPr lang="en-US">
                <a:cs typeface="Arial"/>
              </a:rPr>
              <a:t>Panel Review Steps:</a:t>
            </a:r>
          </a:p>
          <a:p>
            <a:pPr>
              <a:spcAft>
                <a:spcPts val="1200"/>
              </a:spcAft>
            </a:pPr>
            <a:r>
              <a:rPr lang="en-US">
                <a:cs typeface="Arial"/>
              </a:rPr>
              <a:t>Screen for completeness</a:t>
            </a:r>
          </a:p>
          <a:p>
            <a:pPr>
              <a:spcAft>
                <a:spcPts val="1200"/>
              </a:spcAft>
            </a:pPr>
            <a:r>
              <a:rPr lang="en-US">
                <a:cs typeface="Arial"/>
              </a:rPr>
              <a:t>Review and determine the technical merits using the RFA scoring tool</a:t>
            </a:r>
          </a:p>
          <a:p>
            <a:pPr>
              <a:spcAft>
                <a:spcPts val="1200"/>
              </a:spcAft>
            </a:pPr>
            <a:r>
              <a:rPr lang="en-US">
                <a:cs typeface="Arial"/>
              </a:rPr>
              <a:t>Evaluate proposals </a:t>
            </a:r>
          </a:p>
          <a:p>
            <a:pPr>
              <a:spcAft>
                <a:spcPts val="1200"/>
              </a:spcAft>
            </a:pPr>
            <a:r>
              <a:rPr lang="en-US">
                <a:cs typeface="Arial"/>
              </a:rPr>
              <a:t>Recommend applications for</a:t>
            </a:r>
            <a:r>
              <a:rPr lang="en-US" strike="sngStrike">
                <a:solidFill>
                  <a:srgbClr val="FF0000"/>
                </a:solidFill>
                <a:cs typeface="Arial"/>
              </a:rPr>
              <a:t> </a:t>
            </a:r>
            <a:r>
              <a:rPr lang="en-US">
                <a:cs typeface="Arial"/>
              </a:rPr>
              <a:t>grant awards</a:t>
            </a:r>
          </a:p>
          <a:p>
            <a:endParaRPr lang="en-US"/>
          </a:p>
        </p:txBody>
      </p:sp>
    </p:spTree>
    <p:extLst>
      <p:ext uri="{BB962C8B-B14F-4D97-AF65-F5344CB8AC3E}">
        <p14:creationId xmlns:p14="http://schemas.microsoft.com/office/powerpoint/2010/main" val="19646624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t>Confidentiality</a:t>
            </a:r>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idx="1"/>
          </p:nvPr>
        </p:nvSpPr>
        <p:spPr/>
        <p:txBody>
          <a:bodyPr/>
          <a:lstStyle/>
          <a:p>
            <a:r>
              <a:rPr lang="en-US"/>
              <a:t>All applications are part of the record of NSD transactions, available to the public upon specific request. </a:t>
            </a:r>
          </a:p>
          <a:p>
            <a:r>
              <a:rPr lang="en-US"/>
              <a:t>NSD will hold in confidence material of a confidential, privileged, or proprietary nature to the extent permitted by law. </a:t>
            </a:r>
          </a:p>
          <a:p>
            <a:r>
              <a:rPr lang="en-US"/>
              <a:t>Any information that the applicant wishes to have considered as confidential, privileged, or proprietary should be clearly marked within the application. </a:t>
            </a:r>
          </a:p>
          <a:p>
            <a:endParaRPr lang="en-US"/>
          </a:p>
          <a:p>
            <a:endParaRPr lang="en-US"/>
          </a:p>
        </p:txBody>
      </p:sp>
    </p:spTree>
    <p:extLst>
      <p:ext uri="{BB962C8B-B14F-4D97-AF65-F5344CB8AC3E}">
        <p14:creationId xmlns:p14="http://schemas.microsoft.com/office/powerpoint/2010/main" val="38675356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cs typeface="Arial"/>
              </a:rPr>
              <a:t>State TN Taste of CA Challenge Grant Contact</a:t>
            </a:r>
            <a:endParaRPr lang="en-US"/>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vert="horz" lIns="91440" tIns="45720" rIns="91440" bIns="45720" rtlCol="0" anchor="t">
            <a:normAutofit/>
          </a:bodyPr>
          <a:lstStyle/>
          <a:p>
            <a:pPr marL="0" indent="0">
              <a:buNone/>
            </a:pPr>
            <a:endParaRPr lang="en-US" b="1" dirty="0">
              <a:cs typeface="Arial"/>
            </a:endParaRPr>
          </a:p>
          <a:p>
            <a:pPr marL="0" indent="0">
              <a:buNone/>
            </a:pPr>
            <a:endParaRPr lang="en-US" b="1" dirty="0">
              <a:cs typeface="Arial"/>
            </a:endParaRPr>
          </a:p>
          <a:p>
            <a:pPr marL="0" indent="0" algn="ctr">
              <a:buNone/>
            </a:pPr>
            <a:endParaRPr lang="en-US" b="1" dirty="0">
              <a:cs typeface="Arial"/>
              <a:hlinkClick r:id="rId3" tooltip="mail to:CArecipes@cde.ca.gov"/>
            </a:endParaRPr>
          </a:p>
          <a:p>
            <a:pPr marL="0" indent="0" algn="ctr">
              <a:buNone/>
            </a:pPr>
            <a:r>
              <a:rPr lang="en-US" sz="3300" dirty="0">
                <a:cs typeface="Arial"/>
                <a:hlinkClick r:id="rId3" tooltip="mail to:CArecipes@cde.ca.gov"/>
              </a:rPr>
              <a:t>CArecipes@cde.ca.gov</a:t>
            </a:r>
            <a:endParaRPr lang="en-US" sz="3300" dirty="0"/>
          </a:p>
          <a:p>
            <a:endParaRPr lang="en-US" dirty="0"/>
          </a:p>
        </p:txBody>
      </p:sp>
    </p:spTree>
    <p:extLst>
      <p:ext uri="{BB962C8B-B14F-4D97-AF65-F5344CB8AC3E}">
        <p14:creationId xmlns:p14="http://schemas.microsoft.com/office/powerpoint/2010/main" val="26342327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dirty="0"/>
              <a:t>Question and Answers</a:t>
            </a:r>
          </a:p>
        </p:txBody>
      </p:sp>
    </p:spTree>
    <p:extLst>
      <p:ext uri="{BB962C8B-B14F-4D97-AF65-F5344CB8AC3E}">
        <p14:creationId xmlns:p14="http://schemas.microsoft.com/office/powerpoint/2010/main" val="561886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t>Thank you!</a:t>
            </a:r>
          </a:p>
        </p:txBody>
      </p:sp>
      <p:sp>
        <p:nvSpPr>
          <p:cNvPr id="3" name="Content Placeholder 2">
            <a:extLst>
              <a:ext uri="{FF2B5EF4-FFF2-40B4-BE49-F238E27FC236}">
                <a16:creationId xmlns:a16="http://schemas.microsoft.com/office/drawing/2014/main" id="{FA5B8B8F-A243-4B91-A712-3226BAA2FBAD}"/>
              </a:ext>
            </a:extLst>
          </p:cNvPr>
          <p:cNvSpPr>
            <a:spLocks noGrp="1"/>
          </p:cNvSpPr>
          <p:nvPr>
            <p:ph idx="4294967295"/>
          </p:nvPr>
        </p:nvSpPr>
        <p:spPr>
          <a:xfrm>
            <a:off x="514350" y="5657850"/>
            <a:ext cx="11163300" cy="977900"/>
          </a:xfrm>
        </p:spPr>
        <p:txBody>
          <a:bodyPr/>
          <a:lstStyle/>
          <a:p>
            <a:pPr marL="228600" indent="0" algn="ctr">
              <a:buNone/>
            </a:pPr>
            <a:r>
              <a:rPr lang="en-US" dirty="0"/>
              <a:t>This institution is an equal opportunity provider</a:t>
            </a:r>
          </a:p>
          <a:p>
            <a:pPr marL="228600" indent="0" algn="ctr">
              <a:buNone/>
            </a:pPr>
            <a:endParaRPr lang="en-US" dirty="0"/>
          </a:p>
        </p:txBody>
      </p:sp>
    </p:spTree>
    <p:extLst>
      <p:ext uri="{BB962C8B-B14F-4D97-AF65-F5344CB8AC3E}">
        <p14:creationId xmlns:p14="http://schemas.microsoft.com/office/powerpoint/2010/main" val="1830021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65380CA-1C39-4CF1-823E-19F3D9D6176B}"/>
              </a:ext>
            </a:extLst>
          </p:cNvPr>
          <p:cNvSpPr>
            <a:spLocks noGrp="1"/>
          </p:cNvSpPr>
          <p:nvPr>
            <p:ph type="title"/>
          </p:nvPr>
        </p:nvSpPr>
        <p:spPr/>
        <p:txBody>
          <a:bodyPr/>
          <a:lstStyle/>
          <a:p>
            <a:r>
              <a:rPr lang="en-US"/>
              <a:t>Key Information</a:t>
            </a:r>
          </a:p>
        </p:txBody>
      </p:sp>
      <p:sp>
        <p:nvSpPr>
          <p:cNvPr id="8" name="Content Placeholder 7">
            <a:extLst>
              <a:ext uri="{FF2B5EF4-FFF2-40B4-BE49-F238E27FC236}">
                <a16:creationId xmlns:a16="http://schemas.microsoft.com/office/drawing/2014/main" id="{98214305-33DD-4F50-A8F0-BA9861EAD899}"/>
              </a:ext>
            </a:extLst>
          </p:cNvPr>
          <p:cNvSpPr>
            <a:spLocks noGrp="1"/>
          </p:cNvSpPr>
          <p:nvPr>
            <p:ph idx="1"/>
          </p:nvPr>
        </p:nvSpPr>
        <p:spPr/>
        <p:txBody>
          <a:bodyPr vert="horz" lIns="91440" tIns="45720" rIns="91440" bIns="45720" rtlCol="0" anchor="t">
            <a:normAutofit/>
          </a:bodyPr>
          <a:lstStyle/>
          <a:p>
            <a:pPr>
              <a:lnSpc>
                <a:spcPct val="100000"/>
              </a:lnSpc>
            </a:pPr>
            <a:r>
              <a:rPr lang="en-US" dirty="0"/>
              <a:t>The Grant Period is from April 1, 2021 to August 31, 2022</a:t>
            </a:r>
            <a:endParaRPr lang="en-US" dirty="0">
              <a:cs typeface="Arial"/>
            </a:endParaRPr>
          </a:p>
          <a:p>
            <a:r>
              <a:rPr lang="en-US" dirty="0"/>
              <a:t>The online application is available on the </a:t>
            </a:r>
            <a:r>
              <a:rPr lang="en-US" dirty="0">
                <a:cs typeface="Arial"/>
              </a:rPr>
              <a:t>CDE Team Nutrition (TN) Taste of CA Challenge RFA web page</a:t>
            </a:r>
            <a:r>
              <a:rPr lang="en-US" dirty="0"/>
              <a:t> </a:t>
            </a:r>
          </a:p>
          <a:p>
            <a:r>
              <a:rPr lang="en-US" dirty="0"/>
              <a:t>Deadline- 5 p.m. on February 11, 2021 </a:t>
            </a:r>
            <a:r>
              <a:rPr lang="en-US" dirty="0">
                <a:ea typeface="+mn-lt"/>
                <a:cs typeface="+mn-lt"/>
                <a:hlinkClick r:id="rId3" tooltip="mail to:CArecipes@cde.ca.gov"/>
              </a:rPr>
              <a:t>CArecipes@cde.ca.gov</a:t>
            </a:r>
            <a:endParaRPr lang="en-US" dirty="0"/>
          </a:p>
          <a:p>
            <a:pPr lvl="1"/>
            <a:r>
              <a:rPr lang="en-US" sz="2800" dirty="0">
                <a:ea typeface="+mn-lt"/>
                <a:cs typeface="+mn-lt"/>
              </a:rPr>
              <a:t>Submit applications and recipe proposals electronically</a:t>
            </a:r>
            <a:endParaRPr lang="en-US" sz="2800" dirty="0">
              <a:cs typeface="Arial"/>
            </a:endParaRPr>
          </a:p>
          <a:p>
            <a:r>
              <a:rPr lang="en-US" dirty="0"/>
              <a:t>Questions? Contact at us at </a:t>
            </a:r>
            <a:r>
              <a:rPr lang="en-US" dirty="0">
                <a:hlinkClick r:id="rId3" tooltip="mail to:CArecipes@cde.ca.gov"/>
              </a:rPr>
              <a:t>CArecipes@cde.ca.gov</a:t>
            </a:r>
            <a:r>
              <a:rPr lang="en-US" dirty="0"/>
              <a:t>. </a:t>
            </a:r>
          </a:p>
        </p:txBody>
      </p:sp>
    </p:spTree>
    <p:extLst>
      <p:ext uri="{BB962C8B-B14F-4D97-AF65-F5344CB8AC3E}">
        <p14:creationId xmlns:p14="http://schemas.microsoft.com/office/powerpoint/2010/main" val="2237292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How to Access the RFA and Instructions</a:t>
            </a:r>
          </a:p>
        </p:txBody>
      </p:sp>
      <p:sp>
        <p:nvSpPr>
          <p:cNvPr id="4" name="Content Placeholder 3">
            <a:extLst>
              <a:ext uri="{FF2B5EF4-FFF2-40B4-BE49-F238E27FC236}">
                <a16:creationId xmlns:a16="http://schemas.microsoft.com/office/drawing/2014/main" id="{3D0BB106-37DE-4F15-979E-A99639A19DE2}"/>
              </a:ext>
            </a:extLst>
          </p:cNvPr>
          <p:cNvSpPr>
            <a:spLocks noGrp="1"/>
          </p:cNvSpPr>
          <p:nvPr>
            <p:ph idx="1"/>
          </p:nvPr>
        </p:nvSpPr>
        <p:spPr/>
        <p:txBody>
          <a:bodyPr vert="horz" lIns="91440" tIns="45720" rIns="91440" bIns="45720" rtlCol="0" anchor="t">
            <a:normAutofit/>
          </a:bodyPr>
          <a:lstStyle/>
          <a:p>
            <a:r>
              <a:rPr lang="en-US"/>
              <a:t>The CDE Taste of CA Challenge grant RFA is an online application</a:t>
            </a:r>
          </a:p>
          <a:p>
            <a:r>
              <a:rPr lang="en-US"/>
              <a:t>Search CDE Funding web page</a:t>
            </a:r>
            <a:endParaRPr lang="en-US">
              <a:cs typeface="Arial"/>
            </a:endParaRPr>
          </a:p>
          <a:p>
            <a:pPr lvl="2"/>
            <a:r>
              <a:rPr lang="en-US" sz="2400"/>
              <a:t>Keywords: Taste of CA Challenge </a:t>
            </a:r>
          </a:p>
          <a:p>
            <a:pPr marL="2743200" lvl="6" indent="0">
              <a:buNone/>
            </a:pPr>
            <a:r>
              <a:rPr lang="en-US" sz="2400"/>
              <a:t>*OR*</a:t>
            </a:r>
          </a:p>
          <a:p>
            <a:r>
              <a:rPr lang="en-US"/>
              <a:t>CDE Available Funding web page</a:t>
            </a:r>
          </a:p>
        </p:txBody>
      </p:sp>
    </p:spTree>
    <p:extLst>
      <p:ext uri="{BB962C8B-B14F-4D97-AF65-F5344CB8AC3E}">
        <p14:creationId xmlns:p14="http://schemas.microsoft.com/office/powerpoint/2010/main" val="1639022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a:cs typeface="Arial"/>
              </a:rPr>
              <a:t>Tips for Getting Started</a:t>
            </a:r>
            <a:endParaRPr lang="en-US"/>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idx="1"/>
          </p:nvPr>
        </p:nvSpPr>
        <p:spPr/>
        <p:txBody>
          <a:bodyPr>
            <a:normAutofit/>
          </a:bodyPr>
          <a:lstStyle/>
          <a:p>
            <a:pPr>
              <a:lnSpc>
                <a:spcPct val="100000"/>
              </a:lnSpc>
              <a:spcBef>
                <a:spcPts val="800"/>
              </a:spcBef>
              <a:spcAft>
                <a:spcPts val="1800"/>
              </a:spcAft>
              <a:buFont typeface="Arial"/>
              <a:buChar char="•"/>
            </a:pPr>
            <a:r>
              <a:rPr lang="en-US" b="1">
                <a:cs typeface="Arial"/>
              </a:rPr>
              <a:t>Review </a:t>
            </a:r>
            <a:r>
              <a:rPr lang="en-US">
                <a:cs typeface="Arial"/>
              </a:rPr>
              <a:t>the grant guidelines, instructions, and resources provided on the CDE Taste of CA Challenge Grant web page.</a:t>
            </a:r>
          </a:p>
          <a:p>
            <a:pPr>
              <a:lnSpc>
                <a:spcPct val="100000"/>
              </a:lnSpc>
              <a:spcBef>
                <a:spcPts val="800"/>
              </a:spcBef>
              <a:spcAft>
                <a:spcPts val="1800"/>
              </a:spcAft>
              <a:buFont typeface="Arial"/>
              <a:buChar char="•"/>
            </a:pPr>
            <a:r>
              <a:rPr lang="en-US" b="1">
                <a:cs typeface="Arial"/>
              </a:rPr>
              <a:t>Open and Print</a:t>
            </a:r>
            <a:r>
              <a:rPr lang="en-US">
                <a:cs typeface="Arial"/>
              </a:rPr>
              <a:t> a hard copy or PDF of the entire application before entering responses.</a:t>
            </a:r>
          </a:p>
          <a:p>
            <a:pPr>
              <a:lnSpc>
                <a:spcPct val="100000"/>
              </a:lnSpc>
              <a:spcBef>
                <a:spcPts val="800"/>
              </a:spcBef>
              <a:spcAft>
                <a:spcPts val="1800"/>
              </a:spcAft>
              <a:buFont typeface="Arial"/>
              <a:buChar char="•"/>
            </a:pPr>
            <a:r>
              <a:rPr lang="en-US" b="1">
                <a:cs typeface="Arial"/>
              </a:rPr>
              <a:t>Draft</a:t>
            </a:r>
            <a:r>
              <a:rPr lang="en-US">
                <a:cs typeface="Arial"/>
              </a:rPr>
              <a:t> your answers in a Word document for ease of editing and formatting, and then cut and paste them into the application.</a:t>
            </a:r>
            <a:endParaRPr lang="en-US"/>
          </a:p>
        </p:txBody>
      </p:sp>
    </p:spTree>
    <p:extLst>
      <p:ext uri="{BB962C8B-B14F-4D97-AF65-F5344CB8AC3E}">
        <p14:creationId xmlns:p14="http://schemas.microsoft.com/office/powerpoint/2010/main" val="2064680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How to Meet the Grant Eligibility Requirements</a:t>
            </a:r>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a:lstStyle/>
          <a:p>
            <a:r>
              <a:rPr lang="en-US"/>
              <a:t>Who Can Apply</a:t>
            </a:r>
          </a:p>
          <a:p>
            <a:r>
              <a:rPr lang="en-US"/>
              <a:t>Minimum Criteria</a:t>
            </a:r>
          </a:p>
          <a:p>
            <a:r>
              <a:rPr lang="en-US"/>
              <a:t>Good Standing Status &amp; Criteria</a:t>
            </a:r>
          </a:p>
          <a:p>
            <a:r>
              <a:rPr lang="en-US"/>
              <a:t>General Assurance and Certifications</a:t>
            </a:r>
          </a:p>
        </p:txBody>
      </p:sp>
    </p:spTree>
    <p:extLst>
      <p:ext uri="{BB962C8B-B14F-4D97-AF65-F5344CB8AC3E}">
        <p14:creationId xmlns:p14="http://schemas.microsoft.com/office/powerpoint/2010/main" val="579664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4DE7-52CF-4C1B-8E7C-5248577A1F4A}"/>
              </a:ext>
            </a:extLst>
          </p:cNvPr>
          <p:cNvSpPr>
            <a:spLocks noGrp="1"/>
          </p:cNvSpPr>
          <p:nvPr>
            <p:ph type="title"/>
          </p:nvPr>
        </p:nvSpPr>
        <p:spPr/>
        <p:txBody>
          <a:bodyPr/>
          <a:lstStyle/>
          <a:p>
            <a:r>
              <a:rPr lang="en-US"/>
              <a:t>Grant Eligibility: Who Can Apply</a:t>
            </a:r>
          </a:p>
        </p:txBody>
      </p:sp>
      <p:sp>
        <p:nvSpPr>
          <p:cNvPr id="3" name="Content Placeholder 2">
            <a:extLst>
              <a:ext uri="{FF2B5EF4-FFF2-40B4-BE49-F238E27FC236}">
                <a16:creationId xmlns:a16="http://schemas.microsoft.com/office/drawing/2014/main" id="{1D80922D-E3A8-4C56-865E-2CBE4552E6C9}"/>
              </a:ext>
            </a:extLst>
          </p:cNvPr>
          <p:cNvSpPr>
            <a:spLocks noGrp="1"/>
          </p:cNvSpPr>
          <p:nvPr>
            <p:ph idx="1"/>
          </p:nvPr>
        </p:nvSpPr>
        <p:spPr/>
        <p:txBody>
          <a:bodyPr/>
          <a:lstStyle/>
          <a:p>
            <a:r>
              <a:rPr lang="en-US"/>
              <a:t>SFAs participating in the National School Lunch Program (NSLP), School Breakfast Program (SBP), Seamless Summer Option (SSO), or Summer Food Service Program (SFSP) are eligible, including:</a:t>
            </a:r>
          </a:p>
          <a:p>
            <a:pPr lvl="1"/>
            <a:r>
              <a:rPr lang="en-US"/>
              <a:t>Public school districts</a:t>
            </a:r>
          </a:p>
          <a:p>
            <a:pPr lvl="1"/>
            <a:r>
              <a:rPr lang="en-US"/>
              <a:t>County offices of education</a:t>
            </a:r>
          </a:p>
          <a:p>
            <a:pPr lvl="1"/>
            <a:r>
              <a:rPr lang="en-US"/>
              <a:t>Direct-funded charter schools</a:t>
            </a:r>
          </a:p>
          <a:p>
            <a:pPr lvl="1"/>
            <a:r>
              <a:rPr lang="en-US"/>
              <a:t>Private schools</a:t>
            </a:r>
          </a:p>
          <a:p>
            <a:pPr lvl="1"/>
            <a:r>
              <a:rPr lang="en-US"/>
              <a:t>Residential childcare institutions (RCCI)</a:t>
            </a:r>
          </a:p>
          <a:p>
            <a:pPr lvl="1"/>
            <a:endParaRPr lang="en-US"/>
          </a:p>
        </p:txBody>
      </p:sp>
    </p:spTree>
    <p:extLst>
      <p:ext uri="{BB962C8B-B14F-4D97-AF65-F5344CB8AC3E}">
        <p14:creationId xmlns:p14="http://schemas.microsoft.com/office/powerpoint/2010/main" val="3701297599"/>
      </p:ext>
    </p:extLst>
  </p:cSld>
  <p:clrMapOvr>
    <a:masterClrMapping/>
  </p:clrMapOvr>
</p:sld>
</file>

<file path=ppt/theme/theme1.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A84709EA23284CAA391E0C4B2B831D" ma:contentTypeVersion="6" ma:contentTypeDescription="Create a new document." ma:contentTypeScope="" ma:versionID="9302a1ee46ab58fb04bea2fbdcbd6acf">
  <xsd:schema xmlns:xsd="http://www.w3.org/2001/XMLSchema" xmlns:xs="http://www.w3.org/2001/XMLSchema" xmlns:p="http://schemas.microsoft.com/office/2006/metadata/properties" xmlns:ns2="71ffa928-4a0e-4b67-b2bd-4c002b649a72" xmlns:ns3="12e4d98c-038e-4f39-978b-4216aa1c07fe" targetNamespace="http://schemas.microsoft.com/office/2006/metadata/properties" ma:root="true" ma:fieldsID="a934704132982a3354d51c284c026193" ns2:_="" ns3:_="">
    <xsd:import namespace="71ffa928-4a0e-4b67-b2bd-4c002b649a72"/>
    <xsd:import namespace="12e4d98c-038e-4f39-978b-4216aa1c07f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ffa928-4a0e-4b67-b2bd-4c002b649a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e4d98c-038e-4f39-978b-4216aa1c07f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A18891-986F-4F8A-B2AD-EEAAEF883B07}">
  <ds:schemaRefs>
    <ds:schemaRef ds:uri="12e4d98c-038e-4f39-978b-4216aa1c07fe"/>
    <ds:schemaRef ds:uri="http://schemas.microsoft.com/office/2006/documentManagement/types"/>
    <ds:schemaRef ds:uri="71ffa928-4a0e-4b67-b2bd-4c002b649a72"/>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8C1B66ED-68EF-4560-8A4D-C396DD6751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ffa928-4a0e-4b67-b2bd-4c002b649a72"/>
    <ds:schemaRef ds:uri="12e4d98c-038e-4f39-978b-4216aa1c07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F7D300-FB7A-4BA4-8327-D40A75FA3C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TotalTime>
  <Words>6705</Words>
  <Application>Microsoft Office PowerPoint</Application>
  <PresentationFormat>Widescreen</PresentationFormat>
  <Paragraphs>644</Paragraphs>
  <Slides>49</Slides>
  <Notes>49</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49</vt:i4>
      </vt:variant>
    </vt:vector>
  </HeadingPairs>
  <TitlesOfParts>
    <vt:vector size="62" baseType="lpstr">
      <vt:lpstr>Arial</vt:lpstr>
      <vt:lpstr>Arial,Sans-Serif</vt:lpstr>
      <vt:lpstr>Calibri</vt:lpstr>
      <vt:lpstr>Courier New</vt:lpstr>
      <vt:lpstr>Segoe UI</vt:lpstr>
      <vt:lpstr>wf_segoe-ui_normal</vt:lpstr>
      <vt:lpstr>CDE Set 1</vt:lpstr>
      <vt:lpstr>CDE Set 2</vt:lpstr>
      <vt:lpstr>CDE Set 3</vt:lpstr>
      <vt:lpstr>CDE Set 4</vt:lpstr>
      <vt:lpstr>CDE Set 5</vt:lpstr>
      <vt:lpstr>CDE Set 6</vt:lpstr>
      <vt:lpstr>CDE Set 7</vt:lpstr>
      <vt:lpstr> Team Nutrition Taste of California Standardized Recipe Challenge Grant:  How to Apply  January 2021 Nutrition Services Division</vt:lpstr>
      <vt:lpstr>Learning Objectives</vt:lpstr>
      <vt:lpstr>Goals of the Taste of CA Challenge Grant</vt:lpstr>
      <vt:lpstr>CNP Response to COVID-19 </vt:lpstr>
      <vt:lpstr>Key Information</vt:lpstr>
      <vt:lpstr>How to Access the RFA and Instructions</vt:lpstr>
      <vt:lpstr>Tips for Getting Started</vt:lpstr>
      <vt:lpstr>How to Meet the Grant Eligibility Requirements</vt:lpstr>
      <vt:lpstr>Grant Eligibility: Who Can Apply</vt:lpstr>
      <vt:lpstr>Grant Eligibility: Minimum Criteria (1)</vt:lpstr>
      <vt:lpstr>Grant Eligibility: Minimum Criteria (2)</vt:lpstr>
      <vt:lpstr>Grant Eligibility: Good Standing Status</vt:lpstr>
      <vt:lpstr>Grant Eligibility: Good Standing Status Criteria</vt:lpstr>
      <vt:lpstr>Grant Eligibility: General Assurances and Certifications</vt:lpstr>
      <vt:lpstr>Falsifying Information</vt:lpstr>
      <vt:lpstr>How to Develop Your Application</vt:lpstr>
      <vt:lpstr>Components of the RFA</vt:lpstr>
      <vt:lpstr>RFA Instructions: Select Award Category</vt:lpstr>
      <vt:lpstr>RFA Instructions: Applicant Information</vt:lpstr>
      <vt:lpstr>RFA Instructions: Project Director Capacity</vt:lpstr>
      <vt:lpstr>RFA Instructions:  Ambassador Capacity (1)</vt:lpstr>
      <vt:lpstr>RFA Instructions: Ambassador Capacity (2)</vt:lpstr>
      <vt:lpstr>RFA Instructions: Organization Commitment Statement</vt:lpstr>
      <vt:lpstr>RFA Instructions: Recipe Proposal and Substantiation (1)</vt:lpstr>
      <vt:lpstr>RFA Instructions: Recipe Proposal and  Substantiation (2)</vt:lpstr>
      <vt:lpstr>RFA Instructions: Identify a CA Locally Grown Key Ingredient</vt:lpstr>
      <vt:lpstr>RFA Instructions: Assess Meal Pattern Compliance</vt:lpstr>
      <vt:lpstr>RFA Instructions: Implementation Plan</vt:lpstr>
      <vt:lpstr>RFA Instructions: Implementation Plan Objectives</vt:lpstr>
      <vt:lpstr>RFA Instructions: Implementation Plan Examples</vt:lpstr>
      <vt:lpstr>RFA Instructions: Normal Meal Service</vt:lpstr>
      <vt:lpstr>RFA Instructions: Contingency Plan for  COVID-19 Restrictions</vt:lpstr>
      <vt:lpstr>RFA Instructions: Contingency Plan Examples</vt:lpstr>
      <vt:lpstr>RFA Instructions: Sustainability Plan</vt:lpstr>
      <vt:lpstr> RFA Instructions: Budget</vt:lpstr>
      <vt:lpstr> RFA Instructions: Budget Table</vt:lpstr>
      <vt:lpstr> RFA Instructions: Grant Project Team Support Form</vt:lpstr>
      <vt:lpstr>Taste of CA Challenge Resources (1)</vt:lpstr>
      <vt:lpstr>Taste of CA Challenge Resources (2)</vt:lpstr>
      <vt:lpstr>Taste of CA Challenge Resources (3)</vt:lpstr>
      <vt:lpstr>How to Submit a Complete Application</vt:lpstr>
      <vt:lpstr>Tips for Completing the Application</vt:lpstr>
      <vt:lpstr>Application Deadline</vt:lpstr>
      <vt:lpstr>Next Steps</vt:lpstr>
      <vt:lpstr> Review and Selection Process</vt:lpstr>
      <vt:lpstr>Confidentiality</vt:lpstr>
      <vt:lpstr>State TN Taste of CA Challenge Grant Contact</vt:lpstr>
      <vt:lpstr>Question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RFA: TN Taste of CA Grant How to Apply (CA Dept of Education)</dc:title>
  <dc:subject>How to Apply for TN Taste of CA Challenge Grant Webinar PowerPoint slides.</dc:subject>
  <dc:creator>CA Dept of Education</dc:creator>
  <cp:lastModifiedBy>Christopher Slaven</cp:lastModifiedBy>
  <cp:revision>30</cp:revision>
  <dcterms:created xsi:type="dcterms:W3CDTF">2020-10-27T23:59:21Z</dcterms:created>
  <dcterms:modified xsi:type="dcterms:W3CDTF">2021-01-22T00:20:15Z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0x0101001AA84709EA23284CAA391E0C4B2B831D</vt:lpwstr>
  </property>
</Properties>
</file>