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9" r:id="rId5"/>
    <p:sldMasterId id="2147483648" r:id="rId6"/>
    <p:sldMasterId id="2147483664" r:id="rId7"/>
    <p:sldMasterId id="2147483671" r:id="rId8"/>
    <p:sldMasterId id="2147483676" r:id="rId9"/>
    <p:sldMasterId id="2147483681" r:id="rId10"/>
    <p:sldMasterId id="2147483699" r:id="rId11"/>
    <p:sldMasterId id="2147483705" r:id="rId12"/>
    <p:sldMasterId id="2147483710" r:id="rId13"/>
  </p:sldMasterIdLst>
  <p:notesMasterIdLst>
    <p:notesMasterId r:id="rId31"/>
  </p:notesMasterIdLst>
  <p:handoutMasterIdLst>
    <p:handoutMasterId r:id="rId32"/>
  </p:handoutMasterIdLst>
  <p:sldIdLst>
    <p:sldId id="256" r:id="rId14"/>
    <p:sldId id="257" r:id="rId15"/>
    <p:sldId id="264" r:id="rId16"/>
    <p:sldId id="350" r:id="rId17"/>
    <p:sldId id="355" r:id="rId18"/>
    <p:sldId id="303" r:id="rId19"/>
    <p:sldId id="305" r:id="rId20"/>
    <p:sldId id="357" r:id="rId21"/>
    <p:sldId id="363" r:id="rId22"/>
    <p:sldId id="364" r:id="rId23"/>
    <p:sldId id="347" r:id="rId24"/>
    <p:sldId id="360" r:id="rId25"/>
    <p:sldId id="359" r:id="rId26"/>
    <p:sldId id="358" r:id="rId27"/>
    <p:sldId id="339" r:id="rId28"/>
    <p:sldId id="361" r:id="rId29"/>
    <p:sldId id="3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1" name="Stephen Propheter" initials="SP" lastIdx="6" clrIdx="0">
    <p:extLst>
      <p:ext uri="{19B8F6BF-5375-455C-9EA6-DF929625EA0E}">
        <p15:presenceInfo xmlns:p15="http://schemas.microsoft.com/office/powerpoint/2012/main" userId="Stephen Propheter" providerId="None"/>
      </p:ext>
    </p:extLst>
  </p:cmAuthor>
  <p:cmAuthor id="8" name="Virginia Early" initials="VE" lastIdx="5" clrIdx="7">
    <p:extLst>
      <p:ext uri="{19B8F6BF-5375-455C-9EA6-DF929625EA0E}">
        <p15:presenceInfo xmlns:p15="http://schemas.microsoft.com/office/powerpoint/2012/main" userId="S::vearly@cde.ca.gov::42929ea7-4389-4ffc-bd0b-f8133d7ef99f" providerId="AD"/>
      </p:ext>
    </p:extLst>
  </p:cmAuthor>
  <p:cmAuthor id="2" name="Stephen Propheter" initials="SP [2]" lastIdx="1" clrIdx="1">
    <p:extLst>
      <p:ext uri="{19B8F6BF-5375-455C-9EA6-DF929625EA0E}">
        <p15:presenceInfo xmlns:p15="http://schemas.microsoft.com/office/powerpoint/2012/main" userId="S::spropheter@cde.ca.gov::11fb58e5-2f2b-4a13-b081-018d2675a5df" providerId="AD"/>
      </p:ext>
    </p:extLst>
  </p:cmAuthor>
  <p:cmAuthor id="3" name="Alana Andrade" initials="AA" lastIdx="13" clrIdx="2">
    <p:extLst>
      <p:ext uri="{19B8F6BF-5375-455C-9EA6-DF929625EA0E}">
        <p15:presenceInfo xmlns:p15="http://schemas.microsoft.com/office/powerpoint/2012/main" userId="S::aandrade@cde.ca.gov::d336b2b8-3478-4328-8ca2-dbdae80dba75"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5" name="Barbara Lindsay" initials="BL" lastIdx="7" clrIdx="4">
    <p:extLst>
      <p:ext uri="{19B8F6BF-5375-455C-9EA6-DF929625EA0E}">
        <p15:presenceInfo xmlns:p15="http://schemas.microsoft.com/office/powerpoint/2012/main" userId="S::blindsay@cde.ca.gov::f58b8608-a674-4040-9f2a-f7fe56db570d" providerId="AD"/>
      </p:ext>
    </p:extLst>
  </p:cmAuthor>
  <p:cmAuthor id="6" name="Erica Otiono" initials="EO" lastIdx="3" clrIdx="5">
    <p:extLst>
      <p:ext uri="{19B8F6BF-5375-455C-9EA6-DF929625EA0E}">
        <p15:presenceInfo xmlns:p15="http://schemas.microsoft.com/office/powerpoint/2012/main" userId="S::eotiono@cde.ca.gov::e3afcc2f-f1f8-4d0d-baeb-5e275a816c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90" autoAdjust="0"/>
  </p:normalViewPr>
  <p:slideViewPr>
    <p:cSldViewPr snapToGrid="0">
      <p:cViewPr varScale="1">
        <p:scale>
          <a:sx n="56" d="100"/>
          <a:sy n="56" d="100"/>
        </p:scale>
        <p:origin x="68"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11/15/2022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636796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294381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415546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49885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1450">
              <a:lnSpc>
                <a:spcPct val="90000"/>
              </a:lnSpc>
              <a:spcBef>
                <a:spcPts val="500"/>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21177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1525871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63586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40877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360060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69448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944234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517124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10.xml"/><Relationship Id="rId4"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704" r:id="rId4"/>
    <p:sldLayoutId id="2147483658"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Webinar on COVID-19 Guidance for </a:t>
            </a:r>
            <a:br>
              <a:rPr lang="en-US" sz="3800">
                <a:cs typeface="Arial"/>
              </a:rPr>
            </a:br>
            <a:r>
              <a:rPr lang="en-US" sz="3800" b="1"/>
              <a:t>Early Learning and Care Contractors</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December 11, 2020</a:t>
            </a:r>
          </a:p>
          <a:p>
            <a:pPr marL="0" indent="0" algn="ctr">
              <a:buNone/>
            </a:pPr>
            <a:r>
              <a:rPr lang="en-US" sz="2800" b="1">
                <a:cs typeface="Arial"/>
              </a:rPr>
              <a:t>Time:  10:00 AM–11:00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0354-0964-4D5C-BA8F-48AB53EC2FB5}"/>
              </a:ext>
            </a:extLst>
          </p:cNvPr>
          <p:cNvSpPr>
            <a:spLocks noGrp="1"/>
          </p:cNvSpPr>
          <p:nvPr>
            <p:ph type="title"/>
          </p:nvPr>
        </p:nvSpPr>
        <p:spPr/>
        <p:txBody>
          <a:bodyPr/>
          <a:lstStyle/>
          <a:p>
            <a:r>
              <a:rPr lang="en-US">
                <a:cs typeface="Arial"/>
              </a:rPr>
              <a:t>Family Fee Waiver and Effect on Provider's Income: Temporary Provider Closure</a:t>
            </a:r>
          </a:p>
        </p:txBody>
      </p:sp>
      <p:sp>
        <p:nvSpPr>
          <p:cNvPr id="3" name="Content Placeholder 2">
            <a:extLst>
              <a:ext uri="{FF2B5EF4-FFF2-40B4-BE49-F238E27FC236}">
                <a16:creationId xmlns:a16="http://schemas.microsoft.com/office/drawing/2014/main" id="{68AAFE42-E9FD-46FB-B418-67DE8D1C01FD}"/>
              </a:ext>
            </a:extLst>
          </p:cNvPr>
          <p:cNvSpPr>
            <a:spLocks noGrp="1"/>
          </p:cNvSpPr>
          <p:nvPr>
            <p:ph idx="1"/>
          </p:nvPr>
        </p:nvSpPr>
        <p:spPr>
          <a:xfrm>
            <a:off x="1587" y="1527175"/>
            <a:ext cx="11887200" cy="5563588"/>
          </a:xfrm>
        </p:spPr>
        <p:txBody>
          <a:bodyPr vert="horz" lIns="91440" tIns="45720" rIns="91440" bIns="45720" rtlCol="0" anchor="t">
            <a:normAutofit/>
          </a:bodyPr>
          <a:lstStyle/>
          <a:p>
            <a:pPr marL="0" indent="0">
              <a:buNone/>
            </a:pPr>
            <a:r>
              <a:rPr lang="en-US">
                <a:cs typeface="Arial"/>
              </a:rPr>
              <a:t>Child is Attending In-Person Care</a:t>
            </a:r>
          </a:p>
          <a:p>
            <a:pPr lvl="1"/>
            <a:r>
              <a:rPr lang="en-US">
                <a:cs typeface="Arial"/>
              </a:rPr>
              <a:t>Provider's rate, capped at the Regional Market Rate Ceiling: $800</a:t>
            </a:r>
          </a:p>
          <a:p>
            <a:pPr lvl="1"/>
            <a:r>
              <a:rPr lang="en-US">
                <a:cs typeface="Arial"/>
              </a:rPr>
              <a:t>Full Time Family Fee: $40</a:t>
            </a:r>
          </a:p>
          <a:p>
            <a:pPr lvl="1"/>
            <a:r>
              <a:rPr lang="en-US">
                <a:cs typeface="Arial"/>
              </a:rPr>
              <a:t>Reimbursement from contractor: $800 – $40 = $760</a:t>
            </a:r>
          </a:p>
          <a:p>
            <a:pPr lvl="1"/>
            <a:r>
              <a:rPr lang="en-US">
                <a:cs typeface="Arial"/>
              </a:rPr>
              <a:t>Provider's Total Income: $800 </a:t>
            </a:r>
          </a:p>
          <a:p>
            <a:pPr marL="0" indent="0">
              <a:buNone/>
            </a:pPr>
            <a:r>
              <a:rPr lang="en-US">
                <a:cs typeface="Arial"/>
              </a:rPr>
              <a:t>Provider Temporarily Closes due to COVID-19</a:t>
            </a:r>
            <a:endParaRPr lang="en-US"/>
          </a:p>
          <a:p>
            <a:pPr lvl="1"/>
            <a:r>
              <a:rPr lang="en-US">
                <a:ea typeface="+mn-lt"/>
                <a:cs typeface="+mn-lt"/>
              </a:rPr>
              <a:t>Provider's rate, capped at the Regional Market Rate Ceiling: $800</a:t>
            </a:r>
          </a:p>
          <a:p>
            <a:pPr lvl="1"/>
            <a:r>
              <a:rPr lang="en-US">
                <a:ea typeface="+mn-lt"/>
                <a:cs typeface="+mn-lt"/>
              </a:rPr>
              <a:t>Part Time Family Fee: $20</a:t>
            </a:r>
          </a:p>
          <a:p>
            <a:pPr lvl="1"/>
            <a:r>
              <a:rPr lang="en-US">
                <a:ea typeface="+mn-lt"/>
                <a:cs typeface="+mn-lt"/>
              </a:rPr>
              <a:t>Reimbursement from contractor: $800 - $20 = $780</a:t>
            </a:r>
          </a:p>
          <a:p>
            <a:pPr lvl="1"/>
            <a:r>
              <a:rPr lang="en-US">
                <a:cs typeface="Arial"/>
              </a:rPr>
              <a:t>Provider's Total Income: $800 </a:t>
            </a:r>
          </a:p>
          <a:p>
            <a:pPr marL="0" indent="0">
              <a:buNone/>
            </a:pPr>
            <a:endParaRPr lang="en-US">
              <a:cs typeface="Arial"/>
            </a:endParaRPr>
          </a:p>
        </p:txBody>
      </p:sp>
      <p:sp>
        <p:nvSpPr>
          <p:cNvPr id="4" name="Slide Number Placeholder 3">
            <a:extLst>
              <a:ext uri="{FF2B5EF4-FFF2-40B4-BE49-F238E27FC236}">
                <a16:creationId xmlns:a16="http://schemas.microsoft.com/office/drawing/2014/main" id="{575F945A-47DA-49E7-9010-D6AD6FFC6A2F}"/>
              </a:ext>
            </a:extLst>
          </p:cNvPr>
          <p:cNvSpPr>
            <a:spLocks noGrp="1"/>
          </p:cNvSpPr>
          <p:nvPr>
            <p:ph type="sldNum" sz="quarter" idx="10"/>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333293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F715-3976-4B78-B814-712F4D0A0CBC}"/>
              </a:ext>
            </a:extLst>
          </p:cNvPr>
          <p:cNvSpPr>
            <a:spLocks noGrp="1"/>
          </p:cNvSpPr>
          <p:nvPr>
            <p:ph type="title"/>
          </p:nvPr>
        </p:nvSpPr>
        <p:spPr/>
        <p:txBody>
          <a:bodyPr/>
          <a:lstStyle/>
          <a:p>
            <a:r>
              <a:rPr lang="en-US">
                <a:cs typeface="Arial"/>
              </a:rPr>
              <a:t>Program Quality Implementation (PQI) Updates</a:t>
            </a:r>
            <a:endParaRPr lang="en-US"/>
          </a:p>
        </p:txBody>
      </p:sp>
      <p:sp>
        <p:nvSpPr>
          <p:cNvPr id="7" name="Content Placeholder 6">
            <a:extLst>
              <a:ext uri="{FF2B5EF4-FFF2-40B4-BE49-F238E27FC236}">
                <a16:creationId xmlns:a16="http://schemas.microsoft.com/office/drawing/2014/main" id="{3BD23824-4290-4F7A-AC53-852F54B5E8A0}"/>
              </a:ext>
            </a:extLst>
          </p:cNvPr>
          <p:cNvSpPr>
            <a:spLocks noGrp="1"/>
          </p:cNvSpPr>
          <p:nvPr>
            <p:ph idx="1"/>
          </p:nvPr>
        </p:nvSpPr>
        <p:spPr>
          <a:xfrm>
            <a:off x="80513" y="1523281"/>
            <a:ext cx="11887200" cy="5015901"/>
          </a:xfrm>
        </p:spPr>
        <p:txBody>
          <a:bodyPr vert="horz" lIns="91440" tIns="45720" rIns="91440" bIns="45720" rtlCol="0" anchor="t">
            <a:normAutofit lnSpcReduction="10000"/>
          </a:bodyPr>
          <a:lstStyle/>
          <a:p>
            <a:r>
              <a:rPr lang="en-US" sz="2800">
                <a:cs typeface="Arial"/>
              </a:rPr>
              <a:t>Monitoring</a:t>
            </a:r>
          </a:p>
          <a:p>
            <a:pPr lvl="1"/>
            <a:r>
              <a:rPr lang="en-US" sz="2400">
                <a:cs typeface="Arial"/>
              </a:rPr>
              <a:t>Federal Program Monitoring (FPM)</a:t>
            </a:r>
          </a:p>
          <a:p>
            <a:pPr lvl="1"/>
            <a:r>
              <a:rPr lang="en-US" sz="2400">
                <a:cs typeface="Arial"/>
              </a:rPr>
              <a:t>Remote Compliance Monitoring Review (CMR) and Error Rate Review (ERR)</a:t>
            </a:r>
          </a:p>
          <a:p>
            <a:pPr lvl="1"/>
            <a:r>
              <a:rPr lang="en-US" sz="2400">
                <a:cs typeface="Arial"/>
              </a:rPr>
              <a:t>Follow-up Reviews</a:t>
            </a:r>
          </a:p>
          <a:p>
            <a:r>
              <a:rPr lang="en-US" sz="2800">
                <a:cs typeface="Arial"/>
              </a:rPr>
              <a:t>Training</a:t>
            </a:r>
          </a:p>
          <a:p>
            <a:pPr lvl="1"/>
            <a:r>
              <a:rPr lang="en-US" sz="2400">
                <a:cs typeface="Arial"/>
              </a:rPr>
              <a:t>Improper Elimination Payments Recovery Improvement Act (IPERIA)</a:t>
            </a:r>
          </a:p>
          <a:p>
            <a:pPr lvl="1"/>
            <a:r>
              <a:rPr lang="en-US" sz="2400">
                <a:cs typeface="Arial"/>
              </a:rPr>
              <a:t>New Contractor Training December 16, 2020</a:t>
            </a:r>
          </a:p>
          <a:p>
            <a:r>
              <a:rPr lang="en-US" sz="2800">
                <a:cs typeface="Arial"/>
              </a:rPr>
              <a:t>Technical Assistance</a:t>
            </a:r>
          </a:p>
          <a:p>
            <a:pPr lvl="1"/>
            <a:r>
              <a:rPr lang="en-US" sz="2400">
                <a:cs typeface="Arial"/>
              </a:rPr>
              <a:t>New Contractor</a:t>
            </a:r>
          </a:p>
          <a:p>
            <a:pPr lvl="1"/>
            <a:r>
              <a:rPr lang="en-US" sz="2400">
                <a:cs typeface="Arial"/>
              </a:rPr>
              <a:t>Conditional Status</a:t>
            </a:r>
          </a:p>
          <a:p>
            <a:pPr lvl="1"/>
            <a:r>
              <a:rPr lang="en-US" sz="2400">
                <a:cs typeface="Arial"/>
              </a:rPr>
              <a:t>Provisional Status</a:t>
            </a:r>
          </a:p>
          <a:p>
            <a:r>
              <a:rPr lang="en-US" sz="2800">
                <a:cs typeface="Arial"/>
              </a:rPr>
              <a:t>Inclusive Eary Education Expansion Program (IEEEP)</a:t>
            </a:r>
          </a:p>
        </p:txBody>
      </p:sp>
      <p:sp>
        <p:nvSpPr>
          <p:cNvPr id="5" name="Slide Number Placeholder 4">
            <a:extLst>
              <a:ext uri="{FF2B5EF4-FFF2-40B4-BE49-F238E27FC236}">
                <a16:creationId xmlns:a16="http://schemas.microsoft.com/office/drawing/2014/main" id="{CBB080A8-C137-4857-95EB-4079D9A4DE34}"/>
              </a:ext>
            </a:extLst>
          </p:cNvPr>
          <p:cNvSpPr>
            <a:spLocks noGrp="1"/>
          </p:cNvSpPr>
          <p:nvPr>
            <p:ph type="sldNum" sz="quarter" idx="10"/>
          </p:nvPr>
        </p:nvSpPr>
        <p:spPr/>
        <p:txBody>
          <a:bodyPr/>
          <a:lstStyle/>
          <a:p>
            <a:fld id="{80F8AE4B-A7EE-4FB3-A75F-5EC0F3EAC8DD}" type="slidenum">
              <a:rPr lang="en-US" smtClean="0"/>
              <a:pPr/>
              <a:t>11</a:t>
            </a:fld>
            <a:endParaRPr lang="en-US"/>
          </a:p>
        </p:txBody>
      </p:sp>
    </p:spTree>
    <p:extLst>
      <p:ext uri="{BB962C8B-B14F-4D97-AF65-F5344CB8AC3E}">
        <p14:creationId xmlns:p14="http://schemas.microsoft.com/office/powerpoint/2010/main" val="59413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B003-929B-4D15-B0D3-6DE7E71F9D58}"/>
              </a:ext>
            </a:extLst>
          </p:cNvPr>
          <p:cNvSpPr>
            <a:spLocks noGrp="1"/>
          </p:cNvSpPr>
          <p:nvPr>
            <p:ph type="title"/>
          </p:nvPr>
        </p:nvSpPr>
        <p:spPr>
          <a:xfrm>
            <a:off x="152400" y="203799"/>
            <a:ext cx="11887200" cy="1002291"/>
          </a:xfrm>
        </p:spPr>
        <p:txBody>
          <a:bodyPr>
            <a:noAutofit/>
          </a:bodyPr>
          <a:lstStyle/>
          <a:p>
            <a:r>
              <a:rPr lang="en-US">
                <a:cs typeface="Arial"/>
              </a:rPr>
              <a:t>Fiscal Update: Paying </a:t>
            </a:r>
            <a:r>
              <a:rPr lang="en-US" b="1">
                <a:cs typeface="Arial"/>
              </a:rPr>
              <a:t>Providers at the Maximum Certified Hours of Care</a:t>
            </a:r>
            <a:r>
              <a:rPr lang="en-US">
                <a:cs typeface="Arial"/>
              </a:rPr>
              <a:t> </a:t>
            </a:r>
            <a:endParaRPr lang="en-US" b="1">
              <a:cs typeface="Arial"/>
            </a:endParaRPr>
          </a:p>
        </p:txBody>
      </p:sp>
      <p:sp>
        <p:nvSpPr>
          <p:cNvPr id="3" name="Content Placeholder 2">
            <a:extLst>
              <a:ext uri="{FF2B5EF4-FFF2-40B4-BE49-F238E27FC236}">
                <a16:creationId xmlns:a16="http://schemas.microsoft.com/office/drawing/2014/main" id="{E8686447-46F8-4608-9227-2545C0367645}"/>
              </a:ext>
            </a:extLst>
          </p:cNvPr>
          <p:cNvSpPr>
            <a:spLocks noGrp="1"/>
          </p:cNvSpPr>
          <p:nvPr>
            <p:ph sz="half" idx="1"/>
          </p:nvPr>
        </p:nvSpPr>
        <p:spPr>
          <a:xfrm>
            <a:off x="157162" y="1431925"/>
            <a:ext cx="11695264" cy="4999355"/>
          </a:xfrm>
        </p:spPr>
        <p:txBody>
          <a:bodyPr vert="horz" lIns="91440" tIns="45720" rIns="91440" bIns="45720" rtlCol="0" anchor="t">
            <a:noAutofit/>
          </a:bodyPr>
          <a:lstStyle/>
          <a:p>
            <a:pPr>
              <a:spcAft>
                <a:spcPts val="1400"/>
              </a:spcAft>
            </a:pPr>
            <a:r>
              <a:rPr lang="en-US" sz="3400" dirty="0">
                <a:ea typeface="+mn-lt"/>
                <a:cs typeface="+mn-lt"/>
              </a:rPr>
              <a:t>Contractors received an allocation to reimburse AP providers up to the maximum certified hours of care</a:t>
            </a:r>
            <a:r>
              <a:rPr lang="en-US" sz="3400" dirty="0">
                <a:cs typeface="Arial"/>
              </a:rPr>
              <a:t>, including license-exempt providers, through June 30, 2021, or until the funding is exhausted, whichever is sooner.</a:t>
            </a:r>
            <a:endParaRPr lang="en-US" sz="3400" dirty="0">
              <a:ea typeface="+mn-lt"/>
              <a:cs typeface="+mn-lt"/>
            </a:endParaRPr>
          </a:p>
          <a:p>
            <a:pPr>
              <a:spcAft>
                <a:spcPts val="1400"/>
              </a:spcAft>
            </a:pPr>
            <a:r>
              <a:rPr lang="en-US" sz="3400" dirty="0">
                <a:cs typeface="Arial"/>
              </a:rPr>
              <a:t>Contractors were required to determine a way to identify these additional costs in order to ensure the funds are being used appropriately, and to track when funds will be exhausted.</a:t>
            </a:r>
          </a:p>
        </p:txBody>
      </p:sp>
      <p:sp>
        <p:nvSpPr>
          <p:cNvPr id="4" name="Slide Number Placeholder 3">
            <a:extLst>
              <a:ext uri="{FF2B5EF4-FFF2-40B4-BE49-F238E27FC236}">
                <a16:creationId xmlns:a16="http://schemas.microsoft.com/office/drawing/2014/main" id="{B3D5DFFC-45AE-4C90-BE08-40139AC38592}"/>
              </a:ext>
            </a:extLst>
          </p:cNvPr>
          <p:cNvSpPr>
            <a:spLocks noGrp="1"/>
          </p:cNvSpPr>
          <p:nvPr>
            <p:ph type="sldNum" sz="quarter" idx="10"/>
          </p:nvPr>
        </p:nvSpPr>
        <p:spPr/>
        <p:txBody>
          <a:bodyPr/>
          <a:lstStyle/>
          <a:p>
            <a:fld id="{614608DE-72A6-4621-8C24-CDFC0FE1ED35}" type="slidenum">
              <a:rPr lang="en-US" smtClean="0"/>
              <a:pPr/>
              <a:t>12</a:t>
            </a:fld>
            <a:endParaRPr lang="en-US"/>
          </a:p>
        </p:txBody>
      </p:sp>
    </p:spTree>
    <p:extLst>
      <p:ext uri="{BB962C8B-B14F-4D97-AF65-F5344CB8AC3E}">
        <p14:creationId xmlns:p14="http://schemas.microsoft.com/office/powerpoint/2010/main" val="161574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B003-929B-4D15-B0D3-6DE7E71F9D58}"/>
              </a:ext>
            </a:extLst>
          </p:cNvPr>
          <p:cNvSpPr>
            <a:spLocks noGrp="1"/>
          </p:cNvSpPr>
          <p:nvPr>
            <p:ph type="title"/>
          </p:nvPr>
        </p:nvSpPr>
        <p:spPr>
          <a:xfrm>
            <a:off x="152400" y="203799"/>
            <a:ext cx="11887200" cy="1060018"/>
          </a:xfrm>
        </p:spPr>
        <p:txBody>
          <a:bodyPr>
            <a:noAutofit/>
          </a:bodyPr>
          <a:lstStyle/>
          <a:p>
            <a:r>
              <a:rPr lang="en-US" b="1">
                <a:cs typeface="Arial"/>
              </a:rPr>
              <a:t>Paying Providers at the Maximum Certified Hours of Care Example</a:t>
            </a:r>
            <a:endParaRPr lang="en-US" b="1"/>
          </a:p>
        </p:txBody>
      </p:sp>
      <p:sp>
        <p:nvSpPr>
          <p:cNvPr id="3" name="Content Placeholder 2">
            <a:extLst>
              <a:ext uri="{FF2B5EF4-FFF2-40B4-BE49-F238E27FC236}">
                <a16:creationId xmlns:a16="http://schemas.microsoft.com/office/drawing/2014/main" id="{E8686447-46F8-4608-9227-2545C0367645}"/>
              </a:ext>
            </a:extLst>
          </p:cNvPr>
          <p:cNvSpPr>
            <a:spLocks noGrp="1"/>
          </p:cNvSpPr>
          <p:nvPr>
            <p:ph sz="half" idx="1"/>
          </p:nvPr>
        </p:nvSpPr>
        <p:spPr>
          <a:xfrm>
            <a:off x="157162" y="1647825"/>
            <a:ext cx="11695264" cy="4403126"/>
          </a:xfrm>
        </p:spPr>
        <p:txBody>
          <a:bodyPr vert="horz" lIns="91440" tIns="45720" rIns="91440" bIns="45720" rtlCol="0" anchor="t">
            <a:noAutofit/>
          </a:bodyPr>
          <a:lstStyle/>
          <a:p>
            <a:pPr marL="457200" indent="-457200"/>
            <a:r>
              <a:rPr lang="en-US" sz="2800">
                <a:cs typeface="Arial"/>
              </a:rPr>
              <a:t>Average Payment to Provider prior to COVID-19: $600 per month </a:t>
            </a:r>
          </a:p>
          <a:p>
            <a:pPr marL="457200" indent="-457200"/>
            <a:r>
              <a:rPr lang="en-US" sz="2800">
                <a:ea typeface="+mn-lt"/>
                <a:cs typeface="+mn-lt"/>
              </a:rPr>
              <a:t>Actual Payment to Provider when payment is based on the maximum certified hours of care: $1,000 per month</a:t>
            </a:r>
          </a:p>
          <a:p>
            <a:pPr marL="457200" indent="-457200"/>
            <a:r>
              <a:rPr lang="en-US" sz="2800">
                <a:ea typeface="+mn-lt"/>
                <a:cs typeface="+mn-lt"/>
              </a:rPr>
              <a:t>Increased cost related to paying the provider at the maximum certified hours of care for this one child = $400. </a:t>
            </a:r>
            <a:r>
              <a:rPr lang="en-US">
                <a:ea typeface="+mn-lt"/>
                <a:cs typeface="+mn-lt"/>
              </a:rPr>
              <a:t> </a:t>
            </a:r>
          </a:p>
          <a:p>
            <a:pPr marL="914400" lvl="1" indent="-457200"/>
            <a:r>
              <a:rPr lang="en-US" sz="2400">
                <a:ea typeface="+mn-lt"/>
                <a:cs typeface="+mn-lt"/>
              </a:rPr>
              <a:t>Therefore, the $400 can be attributed as increased costs and would be covered by the allocation they received for this purpose.</a:t>
            </a:r>
            <a:r>
              <a:rPr lang="en-US">
                <a:ea typeface="+mn-lt"/>
                <a:cs typeface="+mn-lt"/>
              </a:rPr>
              <a:t> </a:t>
            </a:r>
          </a:p>
          <a:p>
            <a:endParaRPr lang="en-US" sz="2800">
              <a:cs typeface="Arial"/>
            </a:endParaRPr>
          </a:p>
        </p:txBody>
      </p:sp>
      <p:sp>
        <p:nvSpPr>
          <p:cNvPr id="4" name="Slide Number Placeholder 3">
            <a:extLst>
              <a:ext uri="{FF2B5EF4-FFF2-40B4-BE49-F238E27FC236}">
                <a16:creationId xmlns:a16="http://schemas.microsoft.com/office/drawing/2014/main" id="{9519BC49-0CDB-4D66-9E37-C6346601BE58}"/>
              </a:ext>
            </a:extLst>
          </p:cNvPr>
          <p:cNvSpPr>
            <a:spLocks noGrp="1"/>
          </p:cNvSpPr>
          <p:nvPr>
            <p:ph type="sldNum" sz="quarter" idx="10"/>
          </p:nvPr>
        </p:nvSpPr>
        <p:spPr/>
        <p:txBody>
          <a:bodyPr/>
          <a:lstStyle/>
          <a:p>
            <a:fld id="{614608DE-72A6-4621-8C24-CDFC0FE1ED35}" type="slidenum">
              <a:rPr lang="en-US" smtClean="0"/>
              <a:pPr/>
              <a:t>13</a:t>
            </a:fld>
            <a:endParaRPr lang="en-US"/>
          </a:p>
        </p:txBody>
      </p:sp>
    </p:spTree>
    <p:extLst>
      <p:ext uri="{BB962C8B-B14F-4D97-AF65-F5344CB8AC3E}">
        <p14:creationId xmlns:p14="http://schemas.microsoft.com/office/powerpoint/2010/main" val="321765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2C1C-4303-479B-B82F-B3982E386EFE}"/>
              </a:ext>
            </a:extLst>
          </p:cNvPr>
          <p:cNvSpPr>
            <a:spLocks noGrp="1"/>
          </p:cNvSpPr>
          <p:nvPr>
            <p:ph type="title"/>
          </p:nvPr>
        </p:nvSpPr>
        <p:spPr>
          <a:xfrm>
            <a:off x="152400" y="-116"/>
            <a:ext cx="11887200" cy="917349"/>
          </a:xfrm>
        </p:spPr>
        <p:txBody>
          <a:bodyPr/>
          <a:lstStyle/>
          <a:p>
            <a:r>
              <a:rPr lang="en-US">
                <a:cs typeface="Arial"/>
              </a:rPr>
              <a:t>Fiscal Update: Pending Allocations</a:t>
            </a:r>
            <a:endParaRPr lang="en-US"/>
          </a:p>
        </p:txBody>
      </p:sp>
      <p:sp>
        <p:nvSpPr>
          <p:cNvPr id="4" name="Slide Number Placeholder 3">
            <a:extLst>
              <a:ext uri="{FF2B5EF4-FFF2-40B4-BE49-F238E27FC236}">
                <a16:creationId xmlns:a16="http://schemas.microsoft.com/office/drawing/2014/main" id="{6EFF5438-2C63-415B-ADE1-F37E3162C103}"/>
              </a:ext>
            </a:extLst>
          </p:cNvPr>
          <p:cNvSpPr>
            <a:spLocks noGrp="1"/>
          </p:cNvSpPr>
          <p:nvPr>
            <p:ph type="sldNum" sz="quarter" idx="10"/>
          </p:nvPr>
        </p:nvSpPr>
        <p:spPr/>
        <p:txBody>
          <a:bodyPr/>
          <a:lstStyle/>
          <a:p>
            <a:fld id="{2AA74813-043C-43CB-9E82-7CAA19F31821}" type="slidenum">
              <a:rPr lang="en-US" smtClean="0"/>
              <a:pPr/>
              <a:t>14</a:t>
            </a:fld>
            <a:endParaRPr lang="en-US"/>
          </a:p>
        </p:txBody>
      </p:sp>
      <p:sp>
        <p:nvSpPr>
          <p:cNvPr id="7" name="Content Placeholder 6">
            <a:extLst>
              <a:ext uri="{FF2B5EF4-FFF2-40B4-BE49-F238E27FC236}">
                <a16:creationId xmlns:a16="http://schemas.microsoft.com/office/drawing/2014/main" id="{00B14D58-2CC9-4A07-9D5A-B7EAE5BE74A3}"/>
              </a:ext>
            </a:extLst>
          </p:cNvPr>
          <p:cNvSpPr>
            <a:spLocks noGrp="1"/>
          </p:cNvSpPr>
          <p:nvPr>
            <p:ph idx="1"/>
          </p:nvPr>
        </p:nvSpPr>
        <p:spPr>
          <a:xfrm>
            <a:off x="-48883" y="1319821"/>
            <a:ext cx="12246633" cy="5537272"/>
          </a:xfrm>
        </p:spPr>
        <p:txBody>
          <a:bodyPr vert="horz" lIns="91440" tIns="45720" rIns="91440" bIns="45720" rtlCol="0" anchor="t">
            <a:normAutofit/>
          </a:bodyPr>
          <a:lstStyle/>
          <a:p>
            <a:r>
              <a:rPr lang="en-US">
                <a:cs typeface="Arial"/>
              </a:rPr>
              <a:t>The following allocations have been sent to the CDE Contracts Office for processing: </a:t>
            </a:r>
            <a:endParaRPr lang="en-US"/>
          </a:p>
          <a:p>
            <a:pPr lvl="1"/>
            <a:r>
              <a:rPr lang="en-US" sz="2400">
                <a:cs typeface="Arial"/>
              </a:rPr>
              <a:t>Family Fees Waived for July and August 2020: Alternative Payment Contractors </a:t>
            </a:r>
          </a:p>
          <a:p>
            <a:pPr lvl="1"/>
            <a:r>
              <a:rPr lang="en-US" sz="2400">
                <a:ea typeface="+mn-lt"/>
                <a:cs typeface="+mn-lt"/>
              </a:rPr>
              <a:t>Family Fees Waived for July and August 2020: Direct Service Contractors </a:t>
            </a:r>
          </a:p>
          <a:p>
            <a:pPr lvl="1"/>
            <a:r>
              <a:rPr lang="en-US" sz="2400">
                <a:cs typeface="Arial"/>
              </a:rPr>
              <a:t>Reimbursement for Provider Payments during a COVID-19 related closure for up to 14 days.</a:t>
            </a:r>
          </a:p>
          <a:p>
            <a:pPr lvl="1"/>
            <a:r>
              <a:rPr lang="en-US" sz="2400">
                <a:cs typeface="Arial"/>
              </a:rPr>
              <a:t>Allocation to Extend Emergency Childcare Enrollments in the California Alternative Payment Program (CAPP)</a:t>
            </a:r>
          </a:p>
          <a:p>
            <a:pPr lvl="2">
              <a:buFont typeface="Courier New" panose="020B0604020202020204" pitchFamily="34" charset="0"/>
              <a:buChar char="o"/>
            </a:pPr>
            <a:r>
              <a:rPr lang="en-US">
                <a:ea typeface="+mn-lt"/>
                <a:cs typeface="+mn-lt"/>
              </a:rPr>
              <a:t>Funding provided for extending emergency childcare based on emergency childcare caseload reported on the October 2020 report and represents funding through May 31, 2021.</a:t>
            </a:r>
            <a:r>
              <a:rPr lang="en-US">
                <a:cs typeface="Arial"/>
              </a:rPr>
              <a:t> CDE will determine by February whether there are sufficient funds to extend care through June 2021. </a:t>
            </a:r>
          </a:p>
          <a:p>
            <a:pPr lvl="2">
              <a:buFont typeface="Courier New" panose="020B0604020202020204" pitchFamily="34" charset="0"/>
              <a:buChar char="o"/>
            </a:pPr>
            <a:endParaRPr lang="en-US">
              <a:cs typeface="Arial"/>
            </a:endParaRPr>
          </a:p>
          <a:p>
            <a:endParaRPr lang="en-US">
              <a:cs typeface="Arial"/>
            </a:endParaRPr>
          </a:p>
        </p:txBody>
      </p:sp>
    </p:spTree>
    <p:extLst>
      <p:ext uri="{BB962C8B-B14F-4D97-AF65-F5344CB8AC3E}">
        <p14:creationId xmlns:p14="http://schemas.microsoft.com/office/powerpoint/2010/main" val="302322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029690" y="1959293"/>
            <a:ext cx="3592011" cy="862576"/>
          </a:xfrm>
        </p:spPr>
        <p:txBody>
          <a:bodyPr>
            <a:normAutofit/>
          </a:bodyPr>
          <a:lstStyle/>
          <a:p>
            <a:r>
              <a:rPr lang="en-US" dirty="0">
                <a:cs typeface="Arial"/>
              </a:rPr>
              <a:t>Questions</a:t>
            </a:r>
          </a:p>
        </p:txBody>
      </p:sp>
      <p:pic>
        <p:nvPicPr>
          <p:cNvPr id="11" name="Picture 10" descr="A smiling little boy peaking out from under a table.">
            <a:extLst>
              <a:ext uri="{FF2B5EF4-FFF2-40B4-BE49-F238E27FC236}">
                <a16:creationId xmlns:a16="http://schemas.microsoft.com/office/drawing/2014/main" id="{3B3B0E78-A737-4426-9F51-30E0EC5AF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33" y="483849"/>
            <a:ext cx="6013827" cy="5245653"/>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6875252" y="4816653"/>
            <a:ext cx="4950095" cy="1105260"/>
          </a:xfrm>
        </p:spPr>
        <p:txBody>
          <a:bodyPr vert="horz" lIns="91440" tIns="45720" rIns="91440" bIns="45720" rtlCol="0" anchor="t">
            <a:normAutofit/>
          </a:bodyPr>
          <a:lstStyle/>
          <a:p>
            <a:pPr marL="0" indent="0">
              <a:buNone/>
            </a:pPr>
            <a:r>
              <a:rPr lang="en-US" sz="2600"/>
              <a:t>Photo Credit: St. Vincent’s Day Home; Oakland, CA</a:t>
            </a:r>
            <a:r>
              <a:rPr lang="en-US"/>
              <a:t>​</a:t>
            </a:r>
            <a:endParaRPr lang="en-US" sz="2400">
              <a:cs typeface="Arial" panose="020B0604020202020204"/>
            </a:endParaRP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15</a:t>
            </a:fld>
            <a:endParaRPr lang="en-US"/>
          </a:p>
        </p:txBody>
      </p:sp>
    </p:spTree>
    <p:extLst>
      <p:ext uri="{BB962C8B-B14F-4D97-AF65-F5344CB8AC3E}">
        <p14:creationId xmlns:p14="http://schemas.microsoft.com/office/powerpoint/2010/main" val="279437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125C-5F4D-4733-BB8D-5D5907D182F3}"/>
              </a:ext>
            </a:extLst>
          </p:cNvPr>
          <p:cNvSpPr>
            <a:spLocks noGrp="1"/>
          </p:cNvSpPr>
          <p:nvPr>
            <p:ph type="title"/>
          </p:nvPr>
        </p:nvSpPr>
        <p:spPr>
          <a:xfrm>
            <a:off x="152400" y="203799"/>
            <a:ext cx="11887200" cy="944564"/>
          </a:xfrm>
        </p:spPr>
        <p:txBody>
          <a:bodyPr/>
          <a:lstStyle/>
          <a:p>
            <a:r>
              <a:rPr lang="en-US" dirty="0">
                <a:cs typeface="Arial"/>
              </a:rPr>
              <a:t>Thank you!</a:t>
            </a:r>
          </a:p>
        </p:txBody>
      </p:sp>
      <p:sp>
        <p:nvSpPr>
          <p:cNvPr id="3" name="Content Placeholder 2">
            <a:extLst>
              <a:ext uri="{FF2B5EF4-FFF2-40B4-BE49-F238E27FC236}">
                <a16:creationId xmlns:a16="http://schemas.microsoft.com/office/drawing/2014/main" id="{C6B703B2-8593-4532-9DAB-92AE0D4198B0}"/>
              </a:ext>
            </a:extLst>
          </p:cNvPr>
          <p:cNvSpPr>
            <a:spLocks noGrp="1"/>
          </p:cNvSpPr>
          <p:nvPr>
            <p:ph idx="1"/>
          </p:nvPr>
        </p:nvSpPr>
        <p:spPr>
          <a:xfrm>
            <a:off x="159417" y="371062"/>
            <a:ext cx="6585939" cy="6345954"/>
          </a:xfrm>
        </p:spPr>
        <p:txBody>
          <a:bodyPr vert="horz" lIns="91440" tIns="45720" rIns="91440" bIns="45720" rtlCol="0" anchor="ctr">
            <a:normAutofit/>
          </a:bodyPr>
          <a:lstStyle/>
          <a:p>
            <a:r>
              <a:rPr lang="en-US" sz="2600" dirty="0">
                <a:ea typeface="+mn-lt"/>
                <a:cs typeface="+mn-lt"/>
              </a:rPr>
              <a:t>Parent and Family Engagement</a:t>
            </a:r>
          </a:p>
          <a:p>
            <a:r>
              <a:rPr lang="en-US" sz="2600" dirty="0">
                <a:ea typeface="+mn-lt"/>
                <a:cs typeface="+mn-lt"/>
              </a:rPr>
              <a:t>Adapting to a Technological Environment</a:t>
            </a:r>
          </a:p>
          <a:p>
            <a:r>
              <a:rPr lang="en-US" sz="2600" dirty="0">
                <a:ea typeface="+mn-lt"/>
                <a:cs typeface="+mn-lt"/>
              </a:rPr>
              <a:t>Supplies - Personal Protective Equipment (PPE)</a:t>
            </a:r>
          </a:p>
          <a:p>
            <a:r>
              <a:rPr lang="en-US" sz="2600" dirty="0">
                <a:ea typeface="+mn-lt"/>
                <a:cs typeface="+mn-lt"/>
              </a:rPr>
              <a:t>Coordination of Support Services</a:t>
            </a:r>
          </a:p>
          <a:p>
            <a:r>
              <a:rPr lang="en-US" sz="2600" dirty="0">
                <a:ea typeface="+mn-lt"/>
                <a:cs typeface="+mn-lt"/>
              </a:rPr>
              <a:t>Collaborating with Public Health Officials</a:t>
            </a:r>
          </a:p>
          <a:p>
            <a:r>
              <a:rPr lang="en-US" sz="2600" dirty="0">
                <a:ea typeface="+mn-lt"/>
                <a:cs typeface="+mn-lt"/>
              </a:rPr>
              <a:t>Adapting to Extensive Guidance from CDE</a:t>
            </a:r>
            <a:endParaRPr lang="en-US" sz="2600" dirty="0">
              <a:cs typeface="Arial"/>
            </a:endParaRPr>
          </a:p>
        </p:txBody>
      </p:sp>
      <p:pic>
        <p:nvPicPr>
          <p:cNvPr id="8" name="Picture 7" descr="A little girl sitting on the ground reading a book">
            <a:extLst>
              <a:ext uri="{FF2B5EF4-FFF2-40B4-BE49-F238E27FC236}">
                <a16:creationId xmlns:a16="http://schemas.microsoft.com/office/drawing/2014/main" id="{35993CE6-5EC4-4CF1-83F9-1D431506A6FE}"/>
              </a:ext>
            </a:extLst>
          </p:cNvPr>
          <p:cNvPicPr>
            <a:picLocks noChangeAspect="1"/>
          </p:cNvPicPr>
          <p:nvPr/>
        </p:nvPicPr>
        <p:blipFill>
          <a:blip r:embed="rId3"/>
          <a:stretch>
            <a:fillRect/>
          </a:stretch>
        </p:blipFill>
        <p:spPr>
          <a:xfrm>
            <a:off x="7130880" y="1162651"/>
            <a:ext cx="4331040" cy="3763935"/>
          </a:xfrm>
          <a:prstGeom prst="rect">
            <a:avLst/>
          </a:prstGeom>
        </p:spPr>
      </p:pic>
      <p:sp>
        <p:nvSpPr>
          <p:cNvPr id="11" name="TextBox 10">
            <a:extLst>
              <a:ext uri="{FF2B5EF4-FFF2-40B4-BE49-F238E27FC236}">
                <a16:creationId xmlns:a16="http://schemas.microsoft.com/office/drawing/2014/main" id="{E3479589-23EF-48A5-A3F9-3B64C6747B80}"/>
              </a:ext>
            </a:extLst>
          </p:cNvPr>
          <p:cNvSpPr txBox="1"/>
          <p:nvPr/>
        </p:nvSpPr>
        <p:spPr>
          <a:xfrm>
            <a:off x="7325360" y="5122850"/>
            <a:ext cx="4409440" cy="830997"/>
          </a:xfrm>
          <a:prstGeom prst="rect">
            <a:avLst/>
          </a:prstGeom>
          <a:noFill/>
        </p:spPr>
        <p:txBody>
          <a:bodyPr wrap="square" rtlCol="0">
            <a:spAutoFit/>
          </a:bodyPr>
          <a:lstStyle/>
          <a:p>
            <a:pPr indent="-1828800"/>
            <a:r>
              <a:rPr lang="en-US" sz="2400" dirty="0">
                <a:solidFill>
                  <a:schemeClr val="bg1"/>
                </a:solidFill>
                <a:cs typeface="Arial" panose="020B0604020202020204"/>
              </a:rPr>
              <a:t>Photo Credit: </a:t>
            </a:r>
            <a:r>
              <a:rPr lang="en-US" sz="2400" dirty="0" err="1">
                <a:solidFill>
                  <a:schemeClr val="bg1"/>
                </a:solidFill>
                <a:ea typeface="+mn-lt"/>
                <a:cs typeface="+mn-lt"/>
              </a:rPr>
              <a:t>Kidango</a:t>
            </a:r>
            <a:r>
              <a:rPr lang="en-US" sz="2400" dirty="0">
                <a:solidFill>
                  <a:schemeClr val="bg1"/>
                </a:solidFill>
                <a:ea typeface="+mn-lt"/>
                <a:cs typeface="+mn-lt"/>
              </a:rPr>
              <a:t> </a:t>
            </a:r>
            <a:r>
              <a:rPr lang="en-US" sz="2400" dirty="0" err="1">
                <a:solidFill>
                  <a:schemeClr val="bg1"/>
                </a:solidFill>
                <a:ea typeface="+mn-lt"/>
                <a:cs typeface="+mn-lt"/>
              </a:rPr>
              <a:t>Decoto</a:t>
            </a:r>
            <a:r>
              <a:rPr lang="en-US" sz="2400" dirty="0">
                <a:solidFill>
                  <a:schemeClr val="bg1"/>
                </a:solidFill>
                <a:ea typeface="+mn-lt"/>
                <a:cs typeface="+mn-lt"/>
              </a:rPr>
              <a:t> Center</a:t>
            </a:r>
            <a:r>
              <a:rPr lang="en-US" sz="2400" dirty="0">
                <a:solidFill>
                  <a:schemeClr val="bg1"/>
                </a:solidFill>
                <a:ea typeface="+mn-lt"/>
                <a:cs typeface="Arial" panose="020B0604020202020204"/>
              </a:rPr>
              <a:t>;</a:t>
            </a:r>
            <a:r>
              <a:rPr lang="en-US" sz="2400" dirty="0">
                <a:solidFill>
                  <a:schemeClr val="bg1"/>
                </a:solidFill>
                <a:cs typeface="Arial" panose="020B0604020202020204"/>
              </a:rPr>
              <a:t> Union City, CA</a:t>
            </a:r>
          </a:p>
        </p:txBody>
      </p:sp>
      <p:sp>
        <p:nvSpPr>
          <p:cNvPr id="4" name="Slide Number Placeholder 3">
            <a:extLst>
              <a:ext uri="{FF2B5EF4-FFF2-40B4-BE49-F238E27FC236}">
                <a16:creationId xmlns:a16="http://schemas.microsoft.com/office/drawing/2014/main" id="{DFAFA928-A2FE-474D-98E4-9F8ED23E20DF}"/>
              </a:ext>
            </a:extLst>
          </p:cNvPr>
          <p:cNvSpPr>
            <a:spLocks noGrp="1"/>
          </p:cNvSpPr>
          <p:nvPr>
            <p:ph type="sldNum" sz="quarter" idx="10"/>
          </p:nvPr>
        </p:nvSpPr>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971067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1141425" y="1511374"/>
            <a:ext cx="4685612" cy="708081"/>
          </a:xfrm>
        </p:spPr>
        <p:txBody>
          <a:bodyPr/>
          <a:lstStyle/>
          <a:p>
            <a:r>
              <a:rPr lang="en-US" dirty="0"/>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280965" y="4638546"/>
            <a:ext cx="5546072" cy="990241"/>
          </a:xfrm>
        </p:spPr>
        <p:txBody>
          <a:bodyPr vert="horz" lIns="91440" tIns="45720" rIns="91440" bIns="45720" rtlCol="0" anchor="t">
            <a:normAutofit/>
          </a:bodyPr>
          <a:lstStyle/>
          <a:p>
            <a:pPr marL="0" indent="-1828800">
              <a:buNone/>
            </a:pPr>
            <a:r>
              <a:rPr lang="en-US" sz="2400" dirty="0"/>
              <a:t>Robla School District ECE Program; Sacramento, CA</a:t>
            </a:r>
          </a:p>
          <a:p>
            <a:pPr marL="0" indent="-1828800">
              <a:buNone/>
            </a:pPr>
            <a:endParaRPr lang="en-US" sz="2400" dirty="0">
              <a:cs typeface="Arial" panose="020B0604020202020204"/>
            </a:endParaRP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smtClean="0"/>
              <a:pPr/>
              <a:t>17</a:t>
            </a:fld>
            <a:endParaRPr lang="en-US"/>
          </a:p>
        </p:txBody>
      </p:sp>
      <p:pic>
        <p:nvPicPr>
          <p:cNvPr id="6" name="Content Placeholder 5" descr="Two children looking down at a photo projector">
            <a:extLst>
              <a:ext uri="{FF2B5EF4-FFF2-40B4-BE49-F238E27FC236}">
                <a16:creationId xmlns:a16="http://schemas.microsoft.com/office/drawing/2014/main" id="{7B47394F-ABCF-437D-959A-77DFF85E2E50}"/>
              </a:ext>
            </a:extLst>
          </p:cNvPr>
          <p:cNvPicPr>
            <a:picLocks noGrp="1" noChangeAspect="1"/>
          </p:cNvPicPr>
          <p:nvPr>
            <p:ph sz="half" idx="1"/>
          </p:nvPr>
        </p:nvPicPr>
        <p:blipFill>
          <a:blip r:embed="rId3"/>
          <a:stretch>
            <a:fillRect/>
          </a:stretch>
        </p:blipFill>
        <p:spPr>
          <a:xfrm>
            <a:off x="5712800" y="1074853"/>
            <a:ext cx="6198235" cy="4444134"/>
          </a:xfrm>
          <a:prstGeom prst="rect">
            <a:avLst/>
          </a:prstGeom>
        </p:spPr>
      </p:pic>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picture containing a collage of children. ">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a:xfrm>
            <a:off x="152400" y="304191"/>
            <a:ext cx="11887200" cy="1347636"/>
          </a:xfrm>
        </p:spPr>
        <p:txBody>
          <a:bodyPr>
            <a:normAutofit/>
          </a:bodyPr>
          <a:lstStyle/>
          <a:p>
            <a:r>
              <a:rPr lang="en-US"/>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152400" y="1712806"/>
            <a:ext cx="11887200" cy="4413674"/>
          </a:xfrm>
        </p:spPr>
        <p:txBody>
          <a:bodyPr vert="horz" lIns="91440" tIns="45720" rIns="91440" bIns="45720" rtlCol="0" anchor="t">
            <a:noAutofit/>
          </a:bodyPr>
          <a:lstStyle/>
          <a:p>
            <a:r>
              <a:rPr lang="en-US" sz="2400" dirty="0"/>
              <a:t>Introduction and Director's Welcome</a:t>
            </a:r>
            <a:endParaRPr lang="en-US" sz="2400" dirty="0">
              <a:cs typeface="Arial"/>
            </a:endParaRPr>
          </a:p>
          <a:p>
            <a:r>
              <a:rPr lang="en-US" sz="2400" dirty="0">
                <a:cs typeface="Arial"/>
              </a:rPr>
              <a:t>Master Plan For Early Learning and Care (ELC)</a:t>
            </a:r>
          </a:p>
          <a:p>
            <a:r>
              <a:rPr lang="en-US" sz="2400" dirty="0"/>
              <a:t>CDE Guidance Work</a:t>
            </a:r>
            <a:endParaRPr lang="en-US" sz="2400" dirty="0">
              <a:cs typeface="Arial"/>
            </a:endParaRPr>
          </a:p>
          <a:p>
            <a:r>
              <a:rPr lang="en-US" sz="2400" dirty="0"/>
              <a:t>Program Quality Implementation (PQI) Updates</a:t>
            </a:r>
            <a:endParaRPr lang="en-US" sz="2400" dirty="0">
              <a:cs typeface="Arial"/>
            </a:endParaRPr>
          </a:p>
          <a:p>
            <a:r>
              <a:rPr lang="en-US" sz="2400" dirty="0">
                <a:cs typeface="Arial"/>
              </a:rPr>
              <a:t>Fiscal Updates</a:t>
            </a:r>
          </a:p>
          <a:p>
            <a:r>
              <a:rPr lang="en-US" sz="2400" dirty="0"/>
              <a:t>Questions</a:t>
            </a:r>
            <a:endParaRPr lang="en-US" sz="2400" dirty="0">
              <a:cs typeface="Arial"/>
            </a:endParaRPr>
          </a:p>
          <a:p>
            <a:r>
              <a:rPr lang="en-US" sz="2400" dirty="0">
                <a:cs typeface="Arial"/>
              </a:rPr>
              <a:t>Thank you!</a:t>
            </a:r>
          </a:p>
          <a:p>
            <a:r>
              <a:rPr lang="en-US" sz="2400" dirty="0">
                <a:cs typeface="Arial"/>
              </a:rPr>
              <a:t>Closing</a:t>
            </a:r>
          </a:p>
          <a:p>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105B-8A47-42B0-898D-B7A86A29A153}"/>
              </a:ext>
            </a:extLst>
          </p:cNvPr>
          <p:cNvSpPr>
            <a:spLocks noGrp="1"/>
          </p:cNvSpPr>
          <p:nvPr>
            <p:ph type="title"/>
          </p:nvPr>
        </p:nvSpPr>
        <p:spPr>
          <a:xfrm>
            <a:off x="152400" y="94942"/>
            <a:ext cx="11887200" cy="1153206"/>
          </a:xfrm>
        </p:spPr>
        <p:txBody>
          <a:bodyPr/>
          <a:lstStyle/>
          <a:p>
            <a:r>
              <a:rPr lang="en-US">
                <a:cs typeface="Arial"/>
              </a:rPr>
              <a:t>Master Plan for Early Learning and Care</a:t>
            </a:r>
            <a:endParaRPr lang="en-US"/>
          </a:p>
        </p:txBody>
      </p:sp>
      <p:sp>
        <p:nvSpPr>
          <p:cNvPr id="3" name="Content Placeholder 2">
            <a:extLst>
              <a:ext uri="{FF2B5EF4-FFF2-40B4-BE49-F238E27FC236}">
                <a16:creationId xmlns:a16="http://schemas.microsoft.com/office/drawing/2014/main" id="{00F2426F-C48C-4FCD-B73F-61F0D8BED21F}"/>
              </a:ext>
            </a:extLst>
          </p:cNvPr>
          <p:cNvSpPr>
            <a:spLocks noGrp="1"/>
          </p:cNvSpPr>
          <p:nvPr>
            <p:ph idx="1"/>
          </p:nvPr>
        </p:nvSpPr>
        <p:spPr>
          <a:xfrm>
            <a:off x="152400" y="1148101"/>
            <a:ext cx="11887200" cy="5039339"/>
          </a:xfrm>
        </p:spPr>
        <p:txBody>
          <a:bodyPr vert="horz" lIns="91440" tIns="45720" rIns="91440" bIns="45720" rtlCol="0" anchor="t">
            <a:normAutofit lnSpcReduction="10000"/>
          </a:bodyPr>
          <a:lstStyle/>
          <a:p>
            <a:pPr marL="457200" indent="-457200"/>
            <a:r>
              <a:rPr lang="en-US">
                <a:cs typeface="Arial"/>
              </a:rPr>
              <a:t>The Master Plan is not guidance.  It is a blueprint for recommendations on an aligned system of care.</a:t>
            </a:r>
          </a:p>
          <a:p>
            <a:pPr marL="457200" indent="-457200"/>
            <a:endParaRPr lang="en-US">
              <a:cs typeface="Arial"/>
            </a:endParaRPr>
          </a:p>
          <a:p>
            <a:pPr marL="457200" indent="-457200"/>
            <a:r>
              <a:rPr lang="en-US">
                <a:cs typeface="Arial"/>
              </a:rPr>
              <a:t>Early Learning and Care (ELC) programs staying with CDE</a:t>
            </a:r>
            <a:endParaRPr lang="en-US"/>
          </a:p>
          <a:p>
            <a:pPr marL="1371600" indent="-457200">
              <a:buFont typeface="Courier New" panose="020B0604020202020204" pitchFamily="34" charset="0"/>
              <a:buChar char="o"/>
            </a:pPr>
            <a:r>
              <a:rPr lang="en-US" sz="2800">
                <a:cs typeface="Arial"/>
              </a:rPr>
              <a:t>State Preschool, Transitional Kindergarten, After-School Education Safety and Special Education Programs</a:t>
            </a:r>
          </a:p>
          <a:p>
            <a:pPr marL="0" indent="0">
              <a:buNone/>
            </a:pPr>
            <a:endParaRPr lang="en-US">
              <a:cs typeface="Arial"/>
            </a:endParaRPr>
          </a:p>
          <a:p>
            <a:pPr marL="457200" indent="-457200"/>
            <a:r>
              <a:rPr lang="en-US">
                <a:cs typeface="Arial"/>
              </a:rPr>
              <a:t>Providing three-and four-year-old children with access to high quality preschool:</a:t>
            </a:r>
          </a:p>
          <a:p>
            <a:pPr lvl="2"/>
            <a:r>
              <a:rPr lang="en-US" sz="2800">
                <a:cs typeface="Arial"/>
              </a:rPr>
              <a:t>   Universal preschool for all four-year-old children </a:t>
            </a:r>
          </a:p>
          <a:p>
            <a:pPr lvl="2"/>
            <a:r>
              <a:rPr lang="en-US" sz="2800">
                <a:cs typeface="Arial"/>
              </a:rPr>
              <a:t>   Preschool for all income-eligible three-year-old children</a:t>
            </a:r>
            <a:endParaRPr lang="en-US" sz="2800"/>
          </a:p>
          <a:p>
            <a:pPr marL="0" indent="0">
              <a:buNone/>
            </a:pPr>
            <a:endParaRPr lang="en-US">
              <a:cs typeface="Arial"/>
            </a:endParaRPr>
          </a:p>
        </p:txBody>
      </p:sp>
      <p:sp>
        <p:nvSpPr>
          <p:cNvPr id="4" name="Slide Number Placeholder 3">
            <a:extLst>
              <a:ext uri="{FF2B5EF4-FFF2-40B4-BE49-F238E27FC236}">
                <a16:creationId xmlns:a16="http://schemas.microsoft.com/office/drawing/2014/main" id="{30BF134C-73DC-4B89-B5F7-8F03FACE8F91}"/>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43154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57C8-9B1B-4CE8-89CF-D71FEB1BFCE2}"/>
              </a:ext>
            </a:extLst>
          </p:cNvPr>
          <p:cNvSpPr>
            <a:spLocks noGrp="1"/>
          </p:cNvSpPr>
          <p:nvPr>
            <p:ph type="title"/>
          </p:nvPr>
        </p:nvSpPr>
        <p:spPr>
          <a:xfrm>
            <a:off x="152400" y="203799"/>
            <a:ext cx="11887200" cy="1325563"/>
          </a:xfrm>
        </p:spPr>
        <p:txBody>
          <a:bodyPr/>
          <a:lstStyle/>
          <a:p>
            <a:r>
              <a:rPr lang="en-US" dirty="0">
                <a:cs typeface="Arial"/>
              </a:rPr>
              <a:t>Master Plan for Early Learning and Care (2)</a:t>
            </a:r>
            <a:endParaRPr lang="en-US" dirty="0"/>
          </a:p>
        </p:txBody>
      </p:sp>
      <p:sp>
        <p:nvSpPr>
          <p:cNvPr id="7" name="Content Placeholder 6">
            <a:extLst>
              <a:ext uri="{FF2B5EF4-FFF2-40B4-BE49-F238E27FC236}">
                <a16:creationId xmlns:a16="http://schemas.microsoft.com/office/drawing/2014/main" id="{311B749F-A0FC-4B64-9903-3D122372E92E}"/>
              </a:ext>
            </a:extLst>
          </p:cNvPr>
          <p:cNvSpPr>
            <a:spLocks noGrp="1"/>
          </p:cNvSpPr>
          <p:nvPr>
            <p:ph idx="1"/>
          </p:nvPr>
        </p:nvSpPr>
        <p:spPr>
          <a:xfrm>
            <a:off x="152400" y="1411569"/>
            <a:ext cx="11887200" cy="5015901"/>
          </a:xfrm>
        </p:spPr>
        <p:txBody>
          <a:bodyPr>
            <a:normAutofit/>
          </a:bodyPr>
          <a:lstStyle/>
          <a:p>
            <a:pPr marL="342900" indent="-342900">
              <a:buFont typeface="Arial"/>
              <a:buChar char="•"/>
            </a:pPr>
            <a:r>
              <a:rPr lang="en-US" sz="3000" dirty="0">
                <a:solidFill>
                  <a:srgbClr val="FFFFFF"/>
                </a:solidFill>
                <a:cs typeface="Arial"/>
              </a:rPr>
              <a:t>Identifying and reporting children's language status and special education needs</a:t>
            </a:r>
          </a:p>
          <a:p>
            <a:pPr marL="342900" indent="-342900">
              <a:buFont typeface="Arial"/>
              <a:buChar char="•"/>
            </a:pPr>
            <a:r>
              <a:rPr lang="en-US" sz="3000" dirty="0">
                <a:solidFill>
                  <a:srgbClr val="FFFFFF"/>
                </a:solidFill>
                <a:cs typeface="Arial"/>
              </a:rPr>
              <a:t>Requiring specialized training and development to address dual language development, children with disabilities and eliminate bias</a:t>
            </a:r>
          </a:p>
          <a:p>
            <a:pPr marL="342900" indent="-342900">
              <a:buFont typeface="Arial"/>
              <a:buChar char="•"/>
            </a:pPr>
            <a:r>
              <a:rPr lang="en-US" sz="3000" dirty="0">
                <a:solidFill>
                  <a:srgbClr val="FFFFFF"/>
                </a:solidFill>
                <a:cs typeface="Arial"/>
              </a:rPr>
              <a:t>Early learning guidelines to expand dual language learners (DLL) and children with disabilities</a:t>
            </a:r>
          </a:p>
          <a:p>
            <a:pPr marL="342900" indent="-342900">
              <a:buFont typeface="Arial"/>
              <a:buChar char="•"/>
            </a:pPr>
            <a:r>
              <a:rPr lang="en-US" sz="3000" dirty="0">
                <a:solidFill>
                  <a:srgbClr val="FFFFFF"/>
                </a:solidFill>
                <a:cs typeface="Arial"/>
              </a:rPr>
              <a:t>Collecting and using date to address issues of equity</a:t>
            </a:r>
          </a:p>
          <a:p>
            <a:pPr marL="342900" indent="-342900">
              <a:buFont typeface="Arial"/>
              <a:buChar char="•"/>
            </a:pPr>
            <a:r>
              <a:rPr lang="en-US" sz="3000" dirty="0">
                <a:solidFill>
                  <a:srgbClr val="FFFFFF"/>
                </a:solidFill>
                <a:cs typeface="Arial"/>
              </a:rPr>
              <a:t>Adopting and applying performance measures for the workforce</a:t>
            </a:r>
          </a:p>
          <a:p>
            <a:endParaRPr lang="en-US" dirty="0"/>
          </a:p>
        </p:txBody>
      </p:sp>
      <p:sp>
        <p:nvSpPr>
          <p:cNvPr id="4" name="Slide Number Placeholder 3">
            <a:extLst>
              <a:ext uri="{FF2B5EF4-FFF2-40B4-BE49-F238E27FC236}">
                <a16:creationId xmlns:a16="http://schemas.microsoft.com/office/drawing/2014/main" id="{98768370-DA33-4B28-ADB5-2D9112A23CC7}"/>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312116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1B80-2227-4383-892E-89980184A15C}"/>
              </a:ext>
            </a:extLst>
          </p:cNvPr>
          <p:cNvSpPr>
            <a:spLocks noGrp="1"/>
          </p:cNvSpPr>
          <p:nvPr>
            <p:ph type="title"/>
          </p:nvPr>
        </p:nvSpPr>
        <p:spPr>
          <a:xfrm>
            <a:off x="152400" y="180708"/>
            <a:ext cx="11887200" cy="1221654"/>
          </a:xfrm>
        </p:spPr>
        <p:txBody>
          <a:bodyPr>
            <a:normAutofit/>
          </a:bodyPr>
          <a:lstStyle/>
          <a:p>
            <a:r>
              <a:rPr lang="en-US"/>
              <a:t>CDE Guidance Work</a:t>
            </a:r>
            <a:br>
              <a:rPr lang="en-US"/>
            </a:br>
            <a:endParaRPr lang="en-US">
              <a:cs typeface="Arial"/>
            </a:endParaRPr>
          </a:p>
        </p:txBody>
      </p:sp>
      <p:sp>
        <p:nvSpPr>
          <p:cNvPr id="3" name="Content Placeholder 2">
            <a:extLst>
              <a:ext uri="{FF2B5EF4-FFF2-40B4-BE49-F238E27FC236}">
                <a16:creationId xmlns:a16="http://schemas.microsoft.com/office/drawing/2014/main" id="{E11C1602-47F0-44FE-9929-B6779A517D95}"/>
              </a:ext>
            </a:extLst>
          </p:cNvPr>
          <p:cNvSpPr>
            <a:spLocks noGrp="1"/>
          </p:cNvSpPr>
          <p:nvPr>
            <p:ph idx="1"/>
          </p:nvPr>
        </p:nvSpPr>
        <p:spPr>
          <a:xfrm>
            <a:off x="152400" y="1049482"/>
            <a:ext cx="11887200" cy="5107478"/>
          </a:xfrm>
        </p:spPr>
        <p:txBody>
          <a:bodyPr vert="horz" lIns="91440" tIns="45720" rIns="91440" bIns="45720" rtlCol="0" anchor="t">
            <a:normAutofit/>
          </a:bodyPr>
          <a:lstStyle/>
          <a:p>
            <a:pPr marL="0" indent="0" fontAlgn="base">
              <a:buNone/>
            </a:pPr>
            <a:r>
              <a:rPr lang="en-US" sz="2800" b="1" dirty="0">
                <a:cs typeface="Arial"/>
              </a:rPr>
              <a:t>Management Bulletin (MB) 20-19a – Guidance on Family Fees</a:t>
            </a:r>
            <a:endParaRPr lang="en-US" sz="2800" b="1" dirty="0"/>
          </a:p>
          <a:p>
            <a:pPr marL="0" indent="0">
              <a:buNone/>
            </a:pPr>
            <a:r>
              <a:rPr lang="en-US" sz="2400" dirty="0"/>
              <a:t>July and August 2020</a:t>
            </a:r>
            <a:r>
              <a:rPr lang="en-US" dirty="0"/>
              <a:t>​</a:t>
            </a:r>
            <a:endParaRPr lang="en-US" dirty="0">
              <a:cs typeface="Arial" panose="020B0604020202020204"/>
            </a:endParaRPr>
          </a:p>
          <a:p>
            <a:pPr marL="457200" fontAlgn="base"/>
            <a:r>
              <a:rPr lang="en-US" sz="2400" dirty="0"/>
              <a:t>All family fees were waived for the months of July and August 2020</a:t>
            </a:r>
            <a:endParaRPr lang="en-US" sz="2400" dirty="0">
              <a:cs typeface="Arial"/>
            </a:endParaRPr>
          </a:p>
          <a:p>
            <a:pPr marL="457200"/>
            <a:r>
              <a:rPr lang="en-US" sz="2400" dirty="0"/>
              <a:t>Contractors refunded or credited any fees paid during those months.</a:t>
            </a:r>
            <a:endParaRPr lang="en-US" sz="2400" dirty="0">
              <a:cs typeface="Arial" panose="020B0604020202020204"/>
            </a:endParaRPr>
          </a:p>
          <a:p>
            <a:pPr indent="0">
              <a:buNone/>
            </a:pPr>
            <a:endParaRPr lang="en-US" sz="2400" dirty="0">
              <a:cs typeface="Arial" panose="020B0604020202020204"/>
            </a:endParaRPr>
          </a:p>
          <a:p>
            <a:pPr marL="0" indent="0" fontAlgn="base">
              <a:buNone/>
            </a:pPr>
            <a:r>
              <a:rPr lang="en-US" sz="2400" dirty="0"/>
              <a:t>September 2020–June 2021​</a:t>
            </a:r>
            <a:endParaRPr lang="en-US" sz="2400" dirty="0">
              <a:cs typeface="Arial" panose="020B0604020202020204"/>
            </a:endParaRPr>
          </a:p>
          <a:p>
            <a:pPr marL="457200" fontAlgn="base"/>
            <a:r>
              <a:rPr lang="en-US" sz="2400" dirty="0"/>
              <a:t>As required by Senate Bill (SB) 820, family fees are </a:t>
            </a:r>
            <a:r>
              <a:rPr lang="en-US" sz="2400" b="1" dirty="0"/>
              <a:t>not </a:t>
            </a:r>
            <a:r>
              <a:rPr lang="en-US" sz="2400" dirty="0"/>
              <a:t>waived for all families</a:t>
            </a:r>
            <a:endParaRPr lang="en-US" sz="2400" dirty="0">
              <a:cs typeface="Arial"/>
            </a:endParaRPr>
          </a:p>
          <a:p>
            <a:pPr marL="457200"/>
            <a:r>
              <a:rPr lang="en-US" sz="2400" dirty="0"/>
              <a:t>Family fees </a:t>
            </a:r>
            <a:r>
              <a:rPr lang="en-US" sz="2400" b="1" dirty="0"/>
              <a:t>are</a:t>
            </a:r>
            <a:r>
              <a:rPr lang="en-US" sz="2400" dirty="0"/>
              <a:t> waived when </a:t>
            </a:r>
            <a:r>
              <a:rPr lang="en-US" sz="2400" b="1" dirty="0"/>
              <a:t>all</a:t>
            </a:r>
            <a:r>
              <a:rPr lang="en-US" sz="2400" dirty="0"/>
              <a:t> children in the family enrolled in subsidized early learning and care (ELC) programs remain at home</a:t>
            </a:r>
            <a:endParaRPr lang="en-US" dirty="0"/>
          </a:p>
          <a:p>
            <a:pPr marL="457200"/>
            <a:r>
              <a:rPr lang="en-US" sz="2400" dirty="0"/>
              <a:t>In instances of closure by providers due to COVID-19, the family may be due a refund or credit to a portion of their paid family fees </a:t>
            </a:r>
            <a:endParaRPr lang="en-US" sz="2400" dirty="0">
              <a:cs typeface="Arial"/>
            </a:endParaRPr>
          </a:p>
          <a:p>
            <a:pPr marL="0" indent="0">
              <a:buNone/>
            </a:pPr>
            <a:endParaRPr lang="en-US" dirty="0">
              <a:cs typeface="Arial" panose="020B0604020202020204"/>
            </a:endParaRPr>
          </a:p>
        </p:txBody>
      </p:sp>
      <p:sp>
        <p:nvSpPr>
          <p:cNvPr id="10" name="Slide Number Placeholder 9">
            <a:extLst>
              <a:ext uri="{FF2B5EF4-FFF2-40B4-BE49-F238E27FC236}">
                <a16:creationId xmlns:a16="http://schemas.microsoft.com/office/drawing/2014/main" id="{800875AF-90F3-4C90-AF7C-F5476A35492B}"/>
              </a:ext>
            </a:extLst>
          </p:cNvPr>
          <p:cNvSpPr>
            <a:spLocks noGrp="1"/>
          </p:cNvSpPr>
          <p:nvPr>
            <p:ph type="sldNum" sz="quarter" idx="10"/>
          </p:nvPr>
        </p:nvSpPr>
        <p:spPr/>
        <p:txBody>
          <a:bodyPr/>
          <a:lstStyle/>
          <a:p>
            <a:fld id="{614608DE-72A6-4621-8C24-CDFC0FE1ED35}" type="slidenum">
              <a:rPr lang="en-US" smtClean="0"/>
              <a:pPr/>
              <a:t>6</a:t>
            </a:fld>
            <a:endParaRPr lang="en-US"/>
          </a:p>
        </p:txBody>
      </p:sp>
    </p:spTree>
    <p:extLst>
      <p:ext uri="{BB962C8B-B14F-4D97-AF65-F5344CB8AC3E}">
        <p14:creationId xmlns:p14="http://schemas.microsoft.com/office/powerpoint/2010/main" val="414031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E742-6F06-4A3F-B932-556CDEC45671}"/>
              </a:ext>
            </a:extLst>
          </p:cNvPr>
          <p:cNvSpPr>
            <a:spLocks noGrp="1"/>
          </p:cNvSpPr>
          <p:nvPr>
            <p:ph type="title"/>
          </p:nvPr>
        </p:nvSpPr>
        <p:spPr/>
        <p:txBody>
          <a:bodyPr/>
          <a:lstStyle/>
          <a:p>
            <a:r>
              <a:rPr lang="en-US"/>
              <a:t>Family Fee – Federal Funds Authority</a:t>
            </a:r>
          </a:p>
        </p:txBody>
      </p:sp>
      <p:sp>
        <p:nvSpPr>
          <p:cNvPr id="3" name="Content Placeholder 2">
            <a:extLst>
              <a:ext uri="{FF2B5EF4-FFF2-40B4-BE49-F238E27FC236}">
                <a16:creationId xmlns:a16="http://schemas.microsoft.com/office/drawing/2014/main" id="{EBA19F4B-2194-4066-AF5A-643DC3F5592A}"/>
              </a:ext>
            </a:extLst>
          </p:cNvPr>
          <p:cNvSpPr>
            <a:spLocks noGrp="1"/>
          </p:cNvSpPr>
          <p:nvPr>
            <p:ph idx="1"/>
          </p:nvPr>
        </p:nvSpPr>
        <p:spPr>
          <a:xfrm>
            <a:off x="152400" y="1293775"/>
            <a:ext cx="11887200" cy="5015901"/>
          </a:xfrm>
        </p:spPr>
        <p:txBody>
          <a:bodyPr vert="horz" lIns="91440" tIns="45720" rIns="91440" bIns="45720" rtlCol="0" anchor="t">
            <a:normAutofit/>
          </a:bodyPr>
          <a:lstStyle/>
          <a:p>
            <a:r>
              <a:rPr lang="en-US" sz="2800" i="0" u="none" strike="noStrike" kern="1200">
                <a:effectLst/>
                <a:latin typeface="+mn-lt"/>
                <a:ea typeface="+mn-ea"/>
                <a:cs typeface="+mn-cs"/>
              </a:rPr>
              <a:t>On October 28, 2020, </a:t>
            </a:r>
            <a:r>
              <a:rPr lang="en-US" sz="2800"/>
              <a:t>Executive Order (EO)</a:t>
            </a:r>
            <a:r>
              <a:rPr lang="en-US" sz="2800" i="0" u="none" strike="noStrike" kern="1200">
                <a:effectLst/>
                <a:latin typeface="+mn-lt"/>
                <a:ea typeface="+mn-ea"/>
                <a:cs typeface="+mn-cs"/>
              </a:rPr>
              <a:t> 20/21-129 was signed by the Governor to provide for the transfer of federal funds for family fee waivers.</a:t>
            </a:r>
            <a:endParaRPr lang="en-US" sz="2800" i="0" u="none" strike="noStrike" kern="1200">
              <a:effectLst/>
              <a:latin typeface="+mn-lt"/>
              <a:cs typeface="Arial"/>
            </a:endParaRPr>
          </a:p>
          <a:p>
            <a:endParaRPr lang="en-US" sz="2800" i="0" u="none" strike="noStrike" kern="1200">
              <a:effectLst/>
              <a:latin typeface="+mn-lt"/>
              <a:cs typeface="Arial"/>
            </a:endParaRPr>
          </a:p>
          <a:p>
            <a:r>
              <a:rPr lang="en-US" sz="2800" i="0" u="none" strike="noStrike" kern="1200">
                <a:effectLst/>
                <a:latin typeface="+mn-lt"/>
                <a:ea typeface="+mn-ea"/>
                <a:cs typeface="+mn-cs"/>
              </a:rPr>
              <a:t>Pursuant to directives from the </a:t>
            </a:r>
            <a:r>
              <a:rPr lang="en-US" sz="2800"/>
              <a:t>Joint Legislative Budget Committee (JLBC)</a:t>
            </a:r>
            <a:r>
              <a:rPr lang="en-US" sz="2800" i="0" u="none" strike="noStrike" kern="1200">
                <a:effectLst/>
                <a:latin typeface="+mn-lt"/>
                <a:ea typeface="+mn-ea"/>
                <a:cs typeface="+mn-cs"/>
              </a:rPr>
              <a:t> and </a:t>
            </a:r>
            <a:r>
              <a:rPr lang="en-US" sz="2800"/>
              <a:t>Department of Finance (DOF),</a:t>
            </a:r>
            <a:r>
              <a:rPr lang="en-US" sz="2800" i="0" u="none" strike="noStrike" kern="1200">
                <a:effectLst/>
                <a:latin typeface="+mn-lt"/>
                <a:ea typeface="+mn-ea"/>
                <a:cs typeface="+mn-cs"/>
              </a:rPr>
              <a:t> the </a:t>
            </a:r>
            <a:r>
              <a:rPr lang="en-US" sz="2800"/>
              <a:t>CDE</a:t>
            </a:r>
            <a:r>
              <a:rPr lang="en-US" sz="2800" i="0" u="none" strike="noStrike" kern="1200">
                <a:effectLst/>
                <a:latin typeface="+mn-lt"/>
                <a:ea typeface="+mn-ea"/>
                <a:cs typeface="+mn-cs"/>
              </a:rPr>
              <a:t> is authorized to allocate up to $110 million to augment state subsidized childcare contracts for multiple purposes, including the use of $30 million to cover the waived family fees. This funding will help reduce the impact to contractors and providers absorbing fees as previously directed in </a:t>
            </a:r>
            <a:r>
              <a:rPr lang="en-US" sz="2800"/>
              <a:t>SB </a:t>
            </a:r>
            <a:r>
              <a:rPr lang="en-US" sz="2800" i="0" u="none" strike="noStrike" kern="1200">
                <a:effectLst/>
                <a:latin typeface="+mn-lt"/>
                <a:ea typeface="+mn-ea"/>
                <a:cs typeface="+mn-cs"/>
              </a:rPr>
              <a:t>820 and will be used for those purposes until all</a:t>
            </a:r>
            <a:r>
              <a:rPr lang="en-US" sz="3200" b="0" i="0" u="none" strike="noStrike" kern="1200">
                <a:effectLst/>
                <a:latin typeface="+mn-lt"/>
                <a:ea typeface="+mn-ea"/>
                <a:cs typeface="+mn-cs"/>
              </a:rPr>
              <a:t> funding is exhausted.</a:t>
            </a:r>
            <a:endParaRPr lang="en-US">
              <a:cs typeface="Arial"/>
            </a:endParaRPr>
          </a:p>
          <a:p>
            <a:endParaRPr lang="en-US"/>
          </a:p>
        </p:txBody>
      </p:sp>
      <p:sp>
        <p:nvSpPr>
          <p:cNvPr id="4" name="Slide Number Placeholder 3">
            <a:extLst>
              <a:ext uri="{FF2B5EF4-FFF2-40B4-BE49-F238E27FC236}">
                <a16:creationId xmlns:a16="http://schemas.microsoft.com/office/drawing/2014/main" id="{706CFE43-5F0E-4CA6-A9BF-41851384A415}"/>
              </a:ext>
            </a:extLst>
          </p:cNvPr>
          <p:cNvSpPr>
            <a:spLocks noGrp="1"/>
          </p:cNvSpPr>
          <p:nvPr>
            <p:ph type="sldNum" sz="quarter" idx="10"/>
          </p:nvPr>
        </p:nvSpPr>
        <p:spPr/>
        <p:txBody>
          <a:bodyPr/>
          <a:lstStyle/>
          <a:p>
            <a:fld id="{614608DE-72A6-4621-8C24-CDFC0FE1ED35}" type="slidenum">
              <a:rPr lang="en-US" smtClean="0"/>
              <a:pPr/>
              <a:t>7</a:t>
            </a:fld>
            <a:endParaRPr lang="en-US"/>
          </a:p>
        </p:txBody>
      </p:sp>
    </p:spTree>
    <p:extLst>
      <p:ext uri="{BB962C8B-B14F-4D97-AF65-F5344CB8AC3E}">
        <p14:creationId xmlns:p14="http://schemas.microsoft.com/office/powerpoint/2010/main" val="85807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B330-A48F-4AF1-825A-15A8CEBF9E91}"/>
              </a:ext>
            </a:extLst>
          </p:cNvPr>
          <p:cNvSpPr>
            <a:spLocks noGrp="1"/>
          </p:cNvSpPr>
          <p:nvPr>
            <p:ph type="title"/>
          </p:nvPr>
        </p:nvSpPr>
        <p:spPr>
          <a:xfrm>
            <a:off x="152400" y="2716"/>
            <a:ext cx="11887200" cy="1113896"/>
          </a:xfrm>
        </p:spPr>
        <p:txBody>
          <a:bodyPr/>
          <a:lstStyle/>
          <a:p>
            <a:r>
              <a:rPr lang="en-US">
                <a:cs typeface="Arial"/>
              </a:rPr>
              <a:t>Family Fee Reimbursement</a:t>
            </a:r>
            <a:endParaRPr lang="en-US"/>
          </a:p>
        </p:txBody>
      </p:sp>
      <p:sp>
        <p:nvSpPr>
          <p:cNvPr id="3" name="Content Placeholder 2">
            <a:extLst>
              <a:ext uri="{FF2B5EF4-FFF2-40B4-BE49-F238E27FC236}">
                <a16:creationId xmlns:a16="http://schemas.microsoft.com/office/drawing/2014/main" id="{C3FFF583-1D63-4645-AA86-47FE7AD577AB}"/>
              </a:ext>
            </a:extLst>
          </p:cNvPr>
          <p:cNvSpPr>
            <a:spLocks noGrp="1"/>
          </p:cNvSpPr>
          <p:nvPr>
            <p:ph idx="1"/>
          </p:nvPr>
        </p:nvSpPr>
        <p:spPr>
          <a:xfrm>
            <a:off x="152399" y="1025487"/>
            <a:ext cx="11887199" cy="5401817"/>
          </a:xfrm>
        </p:spPr>
        <p:txBody>
          <a:bodyPr vert="horz" lIns="91440" tIns="45720" rIns="91440" bIns="45720" rtlCol="0" anchor="t">
            <a:normAutofit fontScale="85000" lnSpcReduction="20000"/>
          </a:bodyPr>
          <a:lstStyle/>
          <a:p>
            <a:pPr marL="342900" indent="-342900"/>
            <a:r>
              <a:rPr lang="en-US" sz="3100" dirty="0">
                <a:ea typeface="+mn-lt"/>
                <a:cs typeface="+mn-lt"/>
              </a:rPr>
              <a:t>CDNFS will not reduce a contractor's reimbursement based on the amount reported on the Waived Family Fees for Certified Children (September through June) line.</a:t>
            </a:r>
            <a:endParaRPr lang="en-US" sz="3100" dirty="0"/>
          </a:p>
          <a:p>
            <a:pPr marL="342900" indent="-342900"/>
            <a:endParaRPr lang="en-US" sz="3100" dirty="0">
              <a:ea typeface="+mn-lt"/>
              <a:cs typeface="+mn-lt"/>
            </a:endParaRPr>
          </a:p>
          <a:p>
            <a:pPr marL="342900" indent="-342900"/>
            <a:r>
              <a:rPr lang="en-US" sz="3100" dirty="0">
                <a:ea typeface="+mn-lt"/>
                <a:cs typeface="+mn-lt"/>
              </a:rPr>
              <a:t>Reimbursement to Alternative Payment (AP) providers for the waived family fees must be made as contractors are processing monthly attendance records, beginning with the provider payment processed in January 2021.</a:t>
            </a:r>
          </a:p>
          <a:p>
            <a:pPr marL="342900" indent="-342900"/>
            <a:endParaRPr lang="en-US" sz="3100" dirty="0">
              <a:ea typeface="+mn-lt"/>
              <a:cs typeface="+mn-lt"/>
            </a:endParaRPr>
          </a:p>
          <a:p>
            <a:pPr marL="342900" indent="-342900"/>
            <a:r>
              <a:rPr lang="en-US" sz="3100" dirty="0">
                <a:ea typeface="+mn-lt"/>
                <a:cs typeface="+mn-lt"/>
              </a:rPr>
              <a:t>For September, October and November, where reimbursement to providers was already reduced due to waived family fees, contractors must provide reimbursement to providers beginning with the provider payment processed in January 2021.</a:t>
            </a:r>
          </a:p>
          <a:p>
            <a:pPr marL="342900" indent="-342900"/>
            <a:endParaRPr lang="en-US" sz="3100" dirty="0">
              <a:ea typeface="+mn-lt"/>
              <a:cs typeface="+mn-lt"/>
            </a:endParaRPr>
          </a:p>
          <a:p>
            <a:pPr marL="342900" indent="-342900"/>
            <a:r>
              <a:rPr lang="en-US" sz="3100" dirty="0">
                <a:ea typeface="+mn-lt"/>
                <a:cs typeface="+mn-lt"/>
              </a:rPr>
              <a:t>Reimbursement to Alternative Payment providers for the waived family fees must be made as contractors are processing monthly attendance records, beginning with the provider payment processed in January 2021. </a:t>
            </a:r>
            <a:endParaRPr lang="en-US" sz="3100" dirty="0">
              <a:cs typeface="Arial"/>
            </a:endParaRPr>
          </a:p>
          <a:p>
            <a:pPr marL="0">
              <a:buNone/>
            </a:pPr>
            <a:endParaRPr lang="en-US" sz="2400" dirty="0">
              <a:cs typeface="Arial"/>
            </a:endParaRPr>
          </a:p>
          <a:p>
            <a:pPr marL="0" indent="0">
              <a:buNone/>
            </a:pPr>
            <a:endParaRPr lang="en-US" b="1" dirty="0">
              <a:ea typeface="+mn-lt"/>
              <a:cs typeface="+mn-lt"/>
            </a:endParaRPr>
          </a:p>
        </p:txBody>
      </p:sp>
      <p:sp>
        <p:nvSpPr>
          <p:cNvPr id="4" name="Slide Number Placeholder 3">
            <a:extLst>
              <a:ext uri="{FF2B5EF4-FFF2-40B4-BE49-F238E27FC236}">
                <a16:creationId xmlns:a16="http://schemas.microsoft.com/office/drawing/2014/main" id="{2D742A8A-F7AE-4135-90DF-9E6030D77074}"/>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184217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0354-0964-4D5C-BA8F-48AB53EC2FB5}"/>
              </a:ext>
            </a:extLst>
          </p:cNvPr>
          <p:cNvSpPr>
            <a:spLocks noGrp="1"/>
          </p:cNvSpPr>
          <p:nvPr>
            <p:ph type="title"/>
          </p:nvPr>
        </p:nvSpPr>
        <p:spPr/>
        <p:txBody>
          <a:bodyPr/>
          <a:lstStyle/>
          <a:p>
            <a:r>
              <a:rPr lang="en-US">
                <a:cs typeface="Arial"/>
              </a:rPr>
              <a:t>Family Fee Waiver and Effect on Provider's Income </a:t>
            </a:r>
          </a:p>
        </p:txBody>
      </p:sp>
      <p:sp>
        <p:nvSpPr>
          <p:cNvPr id="3" name="Content Placeholder 2">
            <a:extLst>
              <a:ext uri="{FF2B5EF4-FFF2-40B4-BE49-F238E27FC236}">
                <a16:creationId xmlns:a16="http://schemas.microsoft.com/office/drawing/2014/main" id="{68AAFE42-E9FD-46FB-B418-67DE8D1C01FD}"/>
              </a:ext>
            </a:extLst>
          </p:cNvPr>
          <p:cNvSpPr>
            <a:spLocks noGrp="1"/>
          </p:cNvSpPr>
          <p:nvPr>
            <p:ph idx="1"/>
          </p:nvPr>
        </p:nvSpPr>
        <p:spPr>
          <a:xfrm>
            <a:off x="1587" y="1527175"/>
            <a:ext cx="11887200" cy="5563588"/>
          </a:xfrm>
        </p:spPr>
        <p:txBody>
          <a:bodyPr vert="horz" lIns="91440" tIns="45720" rIns="91440" bIns="45720" rtlCol="0" anchor="t">
            <a:normAutofit/>
          </a:bodyPr>
          <a:lstStyle/>
          <a:p>
            <a:pPr marL="0" indent="0">
              <a:buNone/>
            </a:pPr>
            <a:r>
              <a:rPr lang="en-US">
                <a:cs typeface="Arial"/>
              </a:rPr>
              <a:t>Child is Attending In-Person Care</a:t>
            </a:r>
          </a:p>
          <a:p>
            <a:pPr lvl="1"/>
            <a:r>
              <a:rPr lang="en-US">
                <a:cs typeface="Arial"/>
              </a:rPr>
              <a:t>Provider's rate, capped at the Regional Market Rate Ceiling: $800</a:t>
            </a:r>
          </a:p>
          <a:p>
            <a:pPr lvl="1"/>
            <a:r>
              <a:rPr lang="en-US">
                <a:cs typeface="Arial"/>
              </a:rPr>
              <a:t>Full Time Family fee Collected: $40</a:t>
            </a:r>
          </a:p>
          <a:p>
            <a:pPr lvl="1"/>
            <a:r>
              <a:rPr lang="en-US">
                <a:cs typeface="Arial"/>
              </a:rPr>
              <a:t>Reimbursement from contractor: $800 – $40 = $760</a:t>
            </a:r>
          </a:p>
          <a:p>
            <a:pPr lvl="1"/>
            <a:r>
              <a:rPr lang="en-US">
                <a:cs typeface="Arial"/>
              </a:rPr>
              <a:t>Provider's Total Income: $800 </a:t>
            </a:r>
          </a:p>
          <a:p>
            <a:pPr marL="0" indent="0">
              <a:buNone/>
            </a:pPr>
            <a:r>
              <a:rPr lang="en-US">
                <a:cs typeface="Arial"/>
              </a:rPr>
              <a:t>Child is Sheltering in Place</a:t>
            </a:r>
            <a:endParaRPr lang="en-US"/>
          </a:p>
          <a:p>
            <a:pPr lvl="1"/>
            <a:r>
              <a:rPr lang="en-US">
                <a:ea typeface="+mn-lt"/>
                <a:cs typeface="+mn-lt"/>
              </a:rPr>
              <a:t>Provider's rate, capped at the Regional Market Rate Ceiling: $800</a:t>
            </a:r>
          </a:p>
          <a:p>
            <a:pPr lvl="1"/>
            <a:r>
              <a:rPr lang="en-US">
                <a:ea typeface="+mn-lt"/>
                <a:cs typeface="+mn-lt"/>
              </a:rPr>
              <a:t>Family Fee Waived: $40</a:t>
            </a:r>
            <a:endParaRPr lang="en-US"/>
          </a:p>
          <a:p>
            <a:pPr lvl="1"/>
            <a:r>
              <a:rPr lang="en-US">
                <a:ea typeface="+mn-lt"/>
                <a:cs typeface="+mn-lt"/>
              </a:rPr>
              <a:t>Reimbursement from contractor: $800 - $0 = 800</a:t>
            </a:r>
          </a:p>
          <a:p>
            <a:pPr lvl="1"/>
            <a:r>
              <a:rPr lang="en-US">
                <a:cs typeface="Arial"/>
              </a:rPr>
              <a:t>Provider's Total Income: $800 </a:t>
            </a:r>
          </a:p>
          <a:p>
            <a:pPr marL="0" indent="0">
              <a:buNone/>
            </a:pPr>
            <a:endParaRPr lang="en-US">
              <a:cs typeface="Arial"/>
            </a:endParaRPr>
          </a:p>
        </p:txBody>
      </p:sp>
      <p:sp>
        <p:nvSpPr>
          <p:cNvPr id="4" name="Slide Number Placeholder 3">
            <a:extLst>
              <a:ext uri="{FF2B5EF4-FFF2-40B4-BE49-F238E27FC236}">
                <a16:creationId xmlns:a16="http://schemas.microsoft.com/office/drawing/2014/main" id="{575F945A-47DA-49E7-9010-D6AD6FFC6A2F}"/>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3901178629"/>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2" ma:contentTypeDescription="Create a new document." ma:contentTypeScope="" ma:versionID="3f12b9fb6a82d53c8f045e9df70566d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67c2e0de8315951159b03addbfd79343"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BBE173-A3C3-46E9-B17F-C3B4B2202C3F}">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3.xml><?xml version="1.0" encoding="utf-8"?>
<ds:datastoreItem xmlns:ds="http://schemas.openxmlformats.org/officeDocument/2006/customXml" ds:itemID="{E50E1FD2-2660-4B81-9AF6-B47E34FB289B}">
  <ds:schemaRefs>
    <ds:schemaRef ds:uri="http://schemas.microsoft.com/office/2006/metadata/properties"/>
    <ds:schemaRef ds:uri="1aae30ff-d7bc-47e3-882e-cd3423d00d62"/>
    <ds:schemaRef ds:uri="http://purl.org/dc/terms/"/>
    <ds:schemaRef ds:uri="f89dec18-d0c2-45d2-8a15-31051f2519f8"/>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TotalTime>
  <Words>1231</Words>
  <Application>Microsoft Office PowerPoint</Application>
  <PresentationFormat>Widescreen</PresentationFormat>
  <Paragraphs>148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17</vt:i4>
      </vt:variant>
    </vt:vector>
  </HeadingPairs>
  <TitlesOfParts>
    <vt:vector size="31" baseType="lpstr">
      <vt:lpstr>Arial</vt:lpstr>
      <vt:lpstr>Calibri</vt:lpstr>
      <vt:lpstr>Courier New</vt:lpstr>
      <vt:lpstr>Wingdings</vt:lpstr>
      <vt:lpstr>CDE Set 1</vt:lpstr>
      <vt:lpstr>CDE Set 2</vt:lpstr>
      <vt:lpstr>CDE Set 3</vt:lpstr>
      <vt:lpstr>CDE Set 4</vt:lpstr>
      <vt:lpstr>CDE Set 5</vt:lpstr>
      <vt:lpstr>CDE Set 6</vt:lpstr>
      <vt:lpstr>CDE Set 7</vt:lpstr>
      <vt:lpstr>CDE Set 1</vt:lpstr>
      <vt:lpstr>CDE Set 1</vt:lpstr>
      <vt:lpstr>CDE Set 1</vt:lpstr>
      <vt:lpstr>Webinar on COVID-19 Guidance for  Early Learning and Care Contractors</vt:lpstr>
      <vt:lpstr>Welcome and Introductions</vt:lpstr>
      <vt:lpstr>Meeting Agenda</vt:lpstr>
      <vt:lpstr>Master Plan for Early Learning and Care</vt:lpstr>
      <vt:lpstr>Master Plan for Early Learning and Care (2)</vt:lpstr>
      <vt:lpstr>CDE Guidance Work </vt:lpstr>
      <vt:lpstr>Family Fee – Federal Funds Authority</vt:lpstr>
      <vt:lpstr>Family Fee Reimbursement</vt:lpstr>
      <vt:lpstr>Family Fee Waiver and Effect on Provider's Income </vt:lpstr>
      <vt:lpstr>Family Fee Waiver and Effect on Provider's Income: Temporary Provider Closure</vt:lpstr>
      <vt:lpstr>Program Quality Implementation (PQI) Updates</vt:lpstr>
      <vt:lpstr>Fiscal Update: Paying Providers at the Maximum Certified Hours of Care </vt:lpstr>
      <vt:lpstr>Paying Providers at the Maximum Certified Hours of Care Example</vt:lpstr>
      <vt:lpstr>Fiscal Update: Pending Allocations</vt:lpstr>
      <vt:lpstr>Questions</vt:lpstr>
      <vt:lpstr>Thank you!</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1211 - Resources (CA Dept of Education)</dc:title>
  <dc:subject>Early Learning and Care Division Webinar on COVID-19 Guidance December 11 2020.</dc:subject>
  <dc:creator>Eric Dunk</dc:creator>
  <cp:lastModifiedBy>Alice Ludwig</cp:lastModifiedBy>
  <cp:revision>7</cp:revision>
  <dcterms:created xsi:type="dcterms:W3CDTF">2020-08-25T03:09:04Z</dcterms:created>
  <dcterms:modified xsi:type="dcterms:W3CDTF">2022-11-15T17:05:22Z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