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659" r:id="rId6"/>
    <p:sldMasterId id="2147483648" r:id="rId7"/>
    <p:sldMasterId id="2147483664" r:id="rId8"/>
    <p:sldMasterId id="2147483671" r:id="rId9"/>
    <p:sldMasterId id="2147483676" r:id="rId10"/>
    <p:sldMasterId id="2147483681" r:id="rId11"/>
    <p:sldMasterId id="2147483654" r:id="rId12"/>
    <p:sldMasterId id="2147483737" r:id="rId13"/>
  </p:sldMasterIdLst>
  <p:notesMasterIdLst>
    <p:notesMasterId r:id="rId33"/>
  </p:notesMasterIdLst>
  <p:handoutMasterIdLst>
    <p:handoutMasterId r:id="rId34"/>
  </p:handoutMasterIdLst>
  <p:sldIdLst>
    <p:sldId id="257" r:id="rId14"/>
    <p:sldId id="484" r:id="rId15"/>
    <p:sldId id="485" r:id="rId16"/>
    <p:sldId id="508" r:id="rId17"/>
    <p:sldId id="505" r:id="rId18"/>
    <p:sldId id="504" r:id="rId19"/>
    <p:sldId id="509" r:id="rId20"/>
    <p:sldId id="495" r:id="rId21"/>
    <p:sldId id="498" r:id="rId22"/>
    <p:sldId id="502" r:id="rId23"/>
    <p:sldId id="501" r:id="rId24"/>
    <p:sldId id="500" r:id="rId25"/>
    <p:sldId id="499" r:id="rId26"/>
    <p:sldId id="262" r:id="rId27"/>
    <p:sldId id="267" r:id="rId28"/>
    <p:sldId id="507" r:id="rId29"/>
    <p:sldId id="486" r:id="rId30"/>
    <p:sldId id="261" r:id="rId31"/>
    <p:sldId id="510" r:id="rId3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67B62D-F180-2F4C-4E80-4E90F2F13ABB}" name="Stacy Anagnostopoulos" initials="SA" userId="S::sanagnostopoulos@cde.ca.gov::a53ab0fa-b256-4bab-9dba-2f8d8d286f4c" providerId="AD"/>
  <p188:author id="{DCE31E2F-6F03-F1D3-E60F-A744B03A8487}" name="Danielle Davis" initials="DD" userId="S::ddavis@cde.ca.gov::ac010a00-31ad-49d6-9a54-e5464cd5e671" providerId="AD"/>
  <p188:author id="{D5C5E035-7AFA-54FA-06CB-5A30120D5F89}" name="Jennifer Osalbo" initials="JO" userId="S::josalbo@cde.ca.gov::01bce0eb-f15d-40d4-8858-3c9510062403" providerId="AD"/>
  <p188:author id="{26C3F33A-708E-1B43-C893-CD8FF36A412A}" name="Virginia Early" initials="VE" userId="S::vearly@cde.ca.gov::42929ea7-4389-4ffc-bd0b-f8133d7ef99f" providerId="AD"/>
  <p188:author id="{5DA46FA1-35AB-58C2-0C22-4C80AA79D683}" name="Corey Khan" initials="CK" userId="S::ckhan@cde.ca.gov::e39be4f5-a065-4613-a021-f6aa9124d380" providerId="AD"/>
  <p188:author id="{6A67A2AC-654E-803E-A7B8-423170307C41}" name="Shanna BirkholzVasquez" initials="SB" userId="S::sbirkholzvasquez@cde.ca.gov::ef42b5b1-1dd5-4dbc-9e7f-5dd0d6b658ef"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0FF80"/>
    <a:srgbClr val="0C4A6D"/>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0DDEB-6405-795B-FE9E-9BC7D8BC7B1F}" v="1" dt="2022-07-14T20:15:08.616"/>
    <p1510:client id="{3A0D5926-B17A-E69C-3BEB-E14F3B78F756}" v="5" dt="2022-07-14T20:51:25.788"/>
    <p1510:client id="{3AA21341-87AA-09F7-6F98-45E16063684D}" v="67" dt="2022-07-15T03:00:39.894"/>
    <p1510:client id="{4B91D223-4E85-44EA-F0BF-8786E32319B0}" v="2" dt="2022-07-15T19:18:40.415"/>
    <p1510:client id="{56DF114F-2D1C-BAD2-571B-97A5CB1B1791}" v="1" dt="2022-07-14T20:06:52.097"/>
    <p1510:client id="{82C0DDFC-0EDA-970F-6762-63E7B2330125}" v="5" dt="2022-07-15T02:26:28.377"/>
    <p1510:client id="{896AD29A-2168-6FE0-1EA1-4A4C1D34078B}" v="5" dt="2022-07-14T21:42:17.878"/>
    <p1510:client id="{B5A0139C-BF07-EE83-F80F-E623F11C2E70}" v="2" dt="2022-07-15T16:19:29.140"/>
    <p1510:client id="{C62BC2EA-E089-7B1C-6EC3-DB9EAEF30D5D}" v="148" dt="2022-07-15T18:34:39.693"/>
    <p1510:client id="{D80D2FC3-D4AF-4F62-A475-40132B22754F}" v="2" dt="2022-07-18T22:40:56.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754" autoAdjust="0"/>
    <p:restoredTop sz="96201" autoAdjust="0"/>
  </p:normalViewPr>
  <p:slideViewPr>
    <p:cSldViewPr snapToGrid="0">
      <p:cViewPr varScale="1">
        <p:scale>
          <a:sx n="105" d="100"/>
          <a:sy n="105" d="100"/>
        </p:scale>
        <p:origin x="1578"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9/7/2023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9/7/2023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2096582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312161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211837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167622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3080122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429431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363579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241708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22951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01399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81692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209281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234248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09999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1737584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9439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68820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82944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3479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3005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10.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7.xml"/><Relationship Id="rId4"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9.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34" r:id="rId4"/>
    <p:sldLayoutId id="2147483735" r:id="rId5"/>
    <p:sldLayoutId id="2147483703" r:id="rId6"/>
    <p:sldLayoutId id="2147483690" r:id="rId7"/>
    <p:sldLayoutId id="2147483736" r:id="rId8"/>
    <p:sldLayoutId id="2147483691" r:id="rId9"/>
    <p:sldLayoutId id="2147483738" r:id="rId10"/>
    <p:sldLayoutId id="2147483692" r:id="rId11"/>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mailto:EEDTitle5@cde.ca.gov" TargetMode="External"/><Relationship Id="rId4" Type="http://schemas.openxmlformats.org/officeDocument/2006/relationships/hyperlink" Target="https://www.cde.ca.gov/fg/aa/cd/faad.as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fontScale="90000"/>
          </a:bodyPr>
          <a:lstStyle/>
          <a:p>
            <a:r>
              <a:rPr lang="en-US" dirty="0">
                <a:solidFill>
                  <a:schemeClr val="bg1"/>
                </a:solidFill>
                <a:cs typeface="Arial"/>
              </a:rPr>
              <a:t>Early Education Division Webinar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p:txBody>
          <a:bodyPr vert="horz" lIns="91440" tIns="45720" rIns="91440" bIns="45720" rtlCol="0" anchor="t">
            <a:normAutofit/>
          </a:bodyPr>
          <a:lstStyle/>
          <a:p>
            <a:pPr marL="0" indent="0" algn="ctr">
              <a:buNone/>
            </a:pPr>
            <a:r>
              <a:rPr lang="en-US" altLang="en-US" b="1" dirty="0"/>
              <a:t>Early Education Division (EED)</a:t>
            </a:r>
            <a:br>
              <a:rPr lang="en-US" altLang="en-US" b="1" dirty="0"/>
            </a:br>
            <a:r>
              <a:rPr lang="en-US" altLang="en-US" b="1" dirty="0"/>
              <a:t>Fiscal and Administrative Services Division (FASD)</a:t>
            </a:r>
          </a:p>
          <a:p>
            <a:pPr marL="0" indent="0" algn="ctr">
              <a:buNone/>
            </a:pPr>
            <a:endParaRPr lang="en-US" b="1" dirty="0"/>
          </a:p>
          <a:p>
            <a:pPr marL="0" indent="0" algn="ctr">
              <a:buNone/>
            </a:pPr>
            <a:r>
              <a:rPr lang="en-US" b="1" dirty="0"/>
              <a:t>Date: July 15, 2022</a:t>
            </a:r>
            <a:endParaRPr lang="en-US" b="1" dirty="0">
              <a:cs typeface="Arial"/>
            </a:endParaRPr>
          </a:p>
          <a:p>
            <a:pPr marL="0" indent="0" algn="ctr">
              <a:buNone/>
            </a:pPr>
            <a:r>
              <a:rPr lang="en-US" b="1" dirty="0"/>
              <a:t>Time: 1:00 p.m. to 2:00 p.m.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115019"/>
            <a:ext cx="11887200" cy="1325563"/>
          </a:xfrm>
        </p:spPr>
        <p:txBody>
          <a:bodyPr>
            <a:normAutofit/>
          </a:bodyPr>
          <a:lstStyle/>
          <a:p>
            <a:r>
              <a:rPr lang="en-US" b="1" dirty="0">
                <a:cs typeface="Arial"/>
              </a:rPr>
              <a:t>CSPP Eligibility and Certification Changes</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20549" y="1158644"/>
            <a:ext cx="12160369" cy="5289877"/>
          </a:xfrm>
        </p:spPr>
        <p:txBody>
          <a:bodyPr vert="horz" lIns="91440" tIns="45720" rIns="91440" bIns="45720" rtlCol="0" anchor="t">
            <a:noAutofit/>
          </a:bodyPr>
          <a:lstStyle/>
          <a:p>
            <a:pPr>
              <a:lnSpc>
                <a:spcPct val="120000"/>
              </a:lnSpc>
              <a:spcBef>
                <a:spcPts val="500"/>
              </a:spcBef>
              <a:spcAft>
                <a:spcPts val="500"/>
              </a:spcAft>
            </a:pPr>
            <a:r>
              <a:rPr lang="en-US" sz="2400" dirty="0">
                <a:ea typeface="+mn-lt"/>
                <a:cs typeface="+mn-lt"/>
              </a:rPr>
              <a:t>Increases eligibility threshold in CSPP to 100 percent of the State Median Income (SMI), from 85 percent</a:t>
            </a:r>
            <a:endParaRPr lang="en-US" sz="2400" dirty="0">
              <a:cs typeface="Arial"/>
            </a:endParaRPr>
          </a:p>
          <a:p>
            <a:pPr>
              <a:lnSpc>
                <a:spcPct val="120000"/>
              </a:lnSpc>
              <a:spcBef>
                <a:spcPts val="500"/>
              </a:spcBef>
              <a:spcAft>
                <a:spcPts val="500"/>
              </a:spcAft>
            </a:pPr>
            <a:r>
              <a:rPr lang="en-US" sz="2400" dirty="0">
                <a:ea typeface="+mn-lt"/>
                <a:cs typeface="+mn-lt"/>
              </a:rPr>
              <a:t>Allows children with exceptional needs to be categorically eligible for CSPP</a:t>
            </a:r>
          </a:p>
          <a:p>
            <a:pPr>
              <a:lnSpc>
                <a:spcPct val="120000"/>
              </a:lnSpc>
              <a:spcBef>
                <a:spcPts val="500"/>
              </a:spcBef>
              <a:spcAft>
                <a:spcPts val="500"/>
              </a:spcAft>
            </a:pPr>
            <a:r>
              <a:rPr lang="en-US" sz="2400" dirty="0">
                <a:ea typeface="+mn-lt"/>
                <a:cs typeface="+mn-lt"/>
              </a:rPr>
              <a:t>Allows children whose income is no more than 15 percent above the income eligibility threshold to be served in full-day CSPP (previously this was limited to part-day CSPP)</a:t>
            </a:r>
          </a:p>
          <a:p>
            <a:pPr>
              <a:lnSpc>
                <a:spcPct val="120000"/>
              </a:lnSpc>
              <a:spcBef>
                <a:spcPts val="500"/>
              </a:spcBef>
              <a:spcAft>
                <a:spcPts val="500"/>
              </a:spcAft>
            </a:pPr>
            <a:r>
              <a:rPr lang="en-US" sz="2400" dirty="0">
                <a:ea typeface="+mn-lt"/>
                <a:cs typeface="+mn-lt"/>
              </a:rPr>
              <a:t>Modifies definition of countable income for the purpose of determining eligibility to exclude foster care payments and guaranteed income payments</a:t>
            </a:r>
          </a:p>
          <a:p>
            <a:pPr>
              <a:lnSpc>
                <a:spcPct val="120000"/>
              </a:lnSpc>
              <a:spcBef>
                <a:spcPts val="500"/>
              </a:spcBef>
              <a:spcAft>
                <a:spcPts val="500"/>
              </a:spcAft>
            </a:pPr>
            <a:r>
              <a:rPr lang="en-US" sz="2400" dirty="0">
                <a:ea typeface="+mn-lt"/>
                <a:cs typeface="+mn-lt"/>
              </a:rPr>
              <a:t>Allows all students participating in State Preschool to maintain continuous eligibility for 24 months</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122692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4DAD-1F02-7F4E-88AD-6FCBE154FA94}"/>
              </a:ext>
            </a:extLst>
          </p:cNvPr>
          <p:cNvSpPr>
            <a:spLocks noGrp="1"/>
          </p:cNvSpPr>
          <p:nvPr>
            <p:ph type="title"/>
          </p:nvPr>
        </p:nvSpPr>
        <p:spPr>
          <a:xfrm>
            <a:off x="134293" y="-190123"/>
            <a:ext cx="11887200" cy="1325563"/>
          </a:xfrm>
        </p:spPr>
        <p:txBody>
          <a:bodyPr/>
          <a:lstStyle/>
          <a:p>
            <a:r>
              <a:rPr lang="en-US" dirty="0">
                <a:solidFill>
                  <a:schemeClr val="bg1"/>
                </a:solidFill>
              </a:rPr>
              <a:t>Additional Support for Children with Disabilities  </a:t>
            </a:r>
          </a:p>
        </p:txBody>
      </p:sp>
      <p:sp>
        <p:nvSpPr>
          <p:cNvPr id="3" name="Content Placeholder 2">
            <a:extLst>
              <a:ext uri="{FF2B5EF4-FFF2-40B4-BE49-F238E27FC236}">
                <a16:creationId xmlns:a16="http://schemas.microsoft.com/office/drawing/2014/main" id="{76EE8F86-560C-6F40-A763-BA2504CD0D7F}"/>
              </a:ext>
            </a:extLst>
          </p:cNvPr>
          <p:cNvSpPr>
            <a:spLocks noGrp="1"/>
          </p:cNvSpPr>
          <p:nvPr>
            <p:ph idx="1"/>
          </p:nvPr>
        </p:nvSpPr>
        <p:spPr>
          <a:xfrm>
            <a:off x="152400" y="1131683"/>
            <a:ext cx="11887200" cy="5169529"/>
          </a:xfrm>
        </p:spPr>
        <p:txBody>
          <a:bodyPr>
            <a:normAutofit fontScale="85000" lnSpcReduction="20000"/>
          </a:bodyPr>
          <a:lstStyle/>
          <a:p>
            <a:pPr>
              <a:spcAft>
                <a:spcPts val="800"/>
              </a:spcAft>
            </a:pPr>
            <a:r>
              <a:rPr lang="en-US" sz="3500" dirty="0"/>
              <a:t>In addition to categorical eligibility for children with disabilities and an increased adjustment factor for those children, the budget includes:</a:t>
            </a:r>
          </a:p>
          <a:p>
            <a:pPr lvl="1">
              <a:spcAft>
                <a:spcPts val="1000"/>
              </a:spcAft>
              <a:buFont typeface="Arial" panose="020B0604020202020204" pitchFamily="34" charset="0"/>
              <a:buChar char="•"/>
            </a:pPr>
            <a:r>
              <a:rPr lang="en-US" sz="3100" dirty="0"/>
              <a:t>Requirement for CSPP contractors to reserve 5 percent of funded enrollment for children with disabilities in 2022–23, moving to 7.5 percent in 2023–24 and 10 percent in 2024–25. Contractors will be fully funded for that enrollment, regardless of attendance.</a:t>
            </a:r>
          </a:p>
          <a:p>
            <a:pPr lvl="2">
              <a:spcAft>
                <a:spcPts val="1000"/>
              </a:spcAft>
              <a:buFont typeface="Arial" panose="020B0604020202020204" pitchFamily="34" charset="0"/>
              <a:buChar char="•"/>
            </a:pPr>
            <a:r>
              <a:rPr lang="en-US" dirty="0"/>
              <a:t>Requirement for CDE to review data and provide technical assistance to support increasing inclusion. Potential penalties and waiver process start in 2026-27.</a:t>
            </a:r>
          </a:p>
          <a:p>
            <a:pPr lvl="1">
              <a:spcAft>
                <a:spcPts val="800"/>
              </a:spcAft>
              <a:buFont typeface="Arial" panose="020B0604020202020204" pitchFamily="34" charset="0"/>
              <a:buChar char="•"/>
            </a:pPr>
            <a:r>
              <a:rPr lang="en-US" sz="3100" dirty="0"/>
              <a:t>Provides $250 million to support the Inclusive Early Education Expansion Program</a:t>
            </a:r>
          </a:p>
          <a:p>
            <a:pPr lvl="1">
              <a:buFont typeface="Arial" panose="020B0604020202020204" pitchFamily="34" charset="0"/>
              <a:buChar char="•"/>
            </a:pPr>
            <a:r>
              <a:rPr lang="en-US" sz="3100" dirty="0"/>
              <a:t>Provides $2 million for CDE to develop a process and tools for early identification of children at risk for developmental delays and learning disabilities.</a:t>
            </a:r>
          </a:p>
        </p:txBody>
      </p:sp>
      <p:sp>
        <p:nvSpPr>
          <p:cNvPr id="6" name="Slide Number Placeholder 5">
            <a:extLst>
              <a:ext uri="{FF2B5EF4-FFF2-40B4-BE49-F238E27FC236}">
                <a16:creationId xmlns:a16="http://schemas.microsoft.com/office/drawing/2014/main" id="{AB2522FD-4958-45FA-ABB2-CAEEDF5B498C}"/>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204720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0" y="-156324"/>
            <a:ext cx="11887200" cy="987711"/>
          </a:xfrm>
        </p:spPr>
        <p:txBody>
          <a:bodyPr/>
          <a:lstStyle/>
          <a:p>
            <a:r>
              <a:rPr lang="en-US" b="1" dirty="0">
                <a:cs typeface="Arial"/>
              </a:rPr>
              <a:t>Infrastructure</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08332" y="699184"/>
            <a:ext cx="11887200" cy="5493701"/>
          </a:xfrm>
        </p:spPr>
        <p:txBody>
          <a:bodyPr vert="horz" lIns="91440" tIns="45720" rIns="91440" bIns="45720" rtlCol="0" anchor="t">
            <a:noAutofit/>
          </a:bodyPr>
          <a:lstStyle/>
          <a:p>
            <a:pPr>
              <a:lnSpc>
                <a:spcPct val="100000"/>
              </a:lnSpc>
              <a:spcAft>
                <a:spcPts val="1000"/>
              </a:spcAft>
            </a:pPr>
            <a:r>
              <a:rPr lang="en-US" sz="2600" dirty="0">
                <a:ea typeface="+mn-lt"/>
                <a:cs typeface="+mn-lt"/>
              </a:rPr>
              <a:t>Nearly $6 billion for Prek-12 education facilities, including:</a:t>
            </a:r>
          </a:p>
          <a:p>
            <a:pPr lvl="1">
              <a:lnSpc>
                <a:spcPct val="100000"/>
              </a:lnSpc>
              <a:spcAft>
                <a:spcPts val="1000"/>
              </a:spcAft>
            </a:pPr>
            <a:r>
              <a:rPr lang="en-US" sz="2400" dirty="0">
                <a:ea typeface="+mn-lt"/>
                <a:cs typeface="+mn-lt"/>
              </a:rPr>
              <a:t>$1.4 billion General Fund for TK-12 school facilities construction</a:t>
            </a:r>
            <a:endParaRPr lang="en-US" sz="2400" dirty="0">
              <a:cs typeface="Arial"/>
            </a:endParaRPr>
          </a:p>
          <a:p>
            <a:pPr lvl="1">
              <a:lnSpc>
                <a:spcPct val="100000"/>
              </a:lnSpc>
              <a:spcAft>
                <a:spcPts val="1000"/>
              </a:spcAft>
            </a:pPr>
            <a:r>
              <a:rPr lang="en-US" sz="2400" dirty="0">
                <a:ea typeface="+mn-lt"/>
                <a:cs typeface="+mn-lt"/>
              </a:rPr>
              <a:t>$4.2 billion for the School Facility Program</a:t>
            </a:r>
          </a:p>
          <a:p>
            <a:pPr lvl="1">
              <a:lnSpc>
                <a:spcPct val="100000"/>
              </a:lnSpc>
              <a:spcAft>
                <a:spcPts val="1000"/>
              </a:spcAft>
            </a:pPr>
            <a:r>
              <a:rPr lang="en-US" sz="2400" dirty="0">
                <a:ea typeface="+mn-lt"/>
                <a:cs typeface="+mn-lt"/>
              </a:rPr>
              <a:t>$100 million for the California Preschool, TK, and Full-Day Kindergarten Facilities Grant in 2023</a:t>
            </a:r>
            <a:r>
              <a:rPr lang="en-US" sz="2400" dirty="0"/>
              <a:t>–</a:t>
            </a:r>
            <a:r>
              <a:rPr lang="en-US" sz="2400" dirty="0">
                <a:ea typeface="+mn-lt"/>
                <a:cs typeface="+mn-lt"/>
              </a:rPr>
              <a:t>24, with another $550 million intended for 2023</a:t>
            </a:r>
            <a:r>
              <a:rPr lang="en-US" sz="2400" dirty="0"/>
              <a:t>–</a:t>
            </a:r>
            <a:r>
              <a:rPr lang="en-US" sz="2400" dirty="0">
                <a:ea typeface="+mn-lt"/>
                <a:cs typeface="+mn-lt"/>
              </a:rPr>
              <a:t>24</a:t>
            </a:r>
          </a:p>
          <a:p>
            <a:pPr>
              <a:lnSpc>
                <a:spcPct val="100000"/>
              </a:lnSpc>
              <a:spcAft>
                <a:spcPts val="1000"/>
              </a:spcAft>
            </a:pPr>
            <a:r>
              <a:rPr lang="en-US" sz="2600" dirty="0">
                <a:solidFill>
                  <a:schemeClr val="bg1"/>
                </a:solidFill>
                <a:ea typeface="+mn-lt"/>
                <a:cs typeface="+mn-lt"/>
              </a:rPr>
              <a:t>Amends language to allow Community Colleges to receive this funding</a:t>
            </a:r>
            <a:endParaRPr lang="en-US" sz="2600" dirty="0">
              <a:ea typeface="+mn-lt"/>
              <a:cs typeface="+mn-lt"/>
            </a:endParaRPr>
          </a:p>
          <a:p>
            <a:pPr lvl="1">
              <a:lnSpc>
                <a:spcPct val="100000"/>
              </a:lnSpc>
              <a:spcAft>
                <a:spcPts val="1000"/>
              </a:spcAft>
            </a:pPr>
            <a:r>
              <a:rPr lang="en-US" sz="2400" dirty="0">
                <a:ea typeface="+mn-lt"/>
                <a:cs typeface="+mn-lt"/>
              </a:rPr>
              <a:t>Provides $30 million per year for two years to support eligible facilities costs for the Charter School Facility Grant Program.</a:t>
            </a:r>
          </a:p>
          <a:p>
            <a:pPr>
              <a:lnSpc>
                <a:spcPct val="100000"/>
              </a:lnSpc>
              <a:spcAft>
                <a:spcPts val="1000"/>
              </a:spcAft>
            </a:pPr>
            <a:r>
              <a:rPr lang="en-US" sz="2600" dirty="0">
                <a:cs typeface="Arial"/>
              </a:rPr>
              <a:t>$100 million to develop and repair existing child care and preschool infrastructure at non-local educational agencies (LEAs), especially in low-income communities</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12</a:t>
            </a:fld>
            <a:endParaRPr lang="en-US" dirty="0"/>
          </a:p>
        </p:txBody>
      </p:sp>
    </p:spTree>
    <p:extLst>
      <p:ext uri="{BB962C8B-B14F-4D97-AF65-F5344CB8AC3E}">
        <p14:creationId xmlns:p14="http://schemas.microsoft.com/office/powerpoint/2010/main" val="332296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97315" y="-220337"/>
            <a:ext cx="11887200" cy="1325563"/>
          </a:xfrm>
        </p:spPr>
        <p:txBody>
          <a:bodyPr>
            <a:normAutofit/>
          </a:bodyPr>
          <a:lstStyle/>
          <a:p>
            <a:r>
              <a:rPr lang="en-US" sz="3200" b="1" dirty="0">
                <a:cs typeface="Arial"/>
              </a:rPr>
              <a:t>Other Key Investments</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64550" y="1117304"/>
            <a:ext cx="12127449" cy="5378276"/>
          </a:xfrm>
        </p:spPr>
        <p:txBody>
          <a:bodyPr vert="horz" lIns="91440" tIns="45720" rIns="91440" bIns="45720" rtlCol="0" anchor="t">
            <a:noAutofit/>
          </a:bodyPr>
          <a:lstStyle/>
          <a:p>
            <a:pPr>
              <a:lnSpc>
                <a:spcPct val="100000"/>
              </a:lnSpc>
              <a:spcAft>
                <a:spcPts val="1000"/>
              </a:spcAft>
            </a:pPr>
            <a:r>
              <a:rPr lang="en-US" sz="2600" dirty="0">
                <a:cs typeface="Arial"/>
              </a:rPr>
              <a:t>Provides $85 million to expand and augment work of the Early Math initiative and coordinate that initiative with other efforts around math and science</a:t>
            </a:r>
          </a:p>
          <a:p>
            <a:pPr>
              <a:lnSpc>
                <a:spcPct val="100000"/>
              </a:lnSpc>
              <a:spcAft>
                <a:spcPts val="1000"/>
              </a:spcAft>
            </a:pPr>
            <a:r>
              <a:rPr lang="en-US" sz="2600" dirty="0">
                <a:ea typeface="+mn-lt"/>
                <a:cs typeface="+mn-lt"/>
              </a:rPr>
              <a:t>Provides a total of $4 billion for the Expanded Learning Opportunity Program, with full implementation of the program to take place by 2025</a:t>
            </a:r>
            <a:r>
              <a:rPr lang="en-US" sz="2800" dirty="0"/>
              <a:t>–</a:t>
            </a:r>
            <a:r>
              <a:rPr lang="en-US" sz="2600" dirty="0">
                <a:ea typeface="+mn-lt"/>
                <a:cs typeface="+mn-lt"/>
              </a:rPr>
              <a:t>26, and a rate increase for other expanded learning programs.</a:t>
            </a:r>
            <a:endParaRPr lang="en-US" sz="2600" dirty="0">
              <a:cs typeface="Arial"/>
            </a:endParaRPr>
          </a:p>
          <a:p>
            <a:pPr>
              <a:lnSpc>
                <a:spcPct val="100000"/>
              </a:lnSpc>
              <a:spcAft>
                <a:spcPts val="1000"/>
              </a:spcAft>
            </a:pPr>
            <a:r>
              <a:rPr lang="en-US" sz="2600" dirty="0">
                <a:cs typeface="Arial"/>
              </a:rPr>
              <a:t>Provides $1.1 billion to expand access to the community schools grants to every eligible LEA that opts to apply on behalf of its high-need schools.</a:t>
            </a:r>
          </a:p>
          <a:p>
            <a:pPr>
              <a:lnSpc>
                <a:spcPct val="100000"/>
              </a:lnSpc>
              <a:spcAft>
                <a:spcPts val="1000"/>
              </a:spcAft>
            </a:pPr>
            <a:r>
              <a:rPr lang="en-US" sz="2600" dirty="0">
                <a:cs typeface="Arial"/>
              </a:rPr>
              <a:t>Provides significant funding for educator workforce pathways and professional learning</a:t>
            </a: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13</a:t>
            </a:fld>
            <a:endParaRPr lang="en-US" dirty="0"/>
          </a:p>
        </p:txBody>
      </p:sp>
    </p:spTree>
    <p:extLst>
      <p:ext uri="{BB962C8B-B14F-4D97-AF65-F5344CB8AC3E}">
        <p14:creationId xmlns:p14="http://schemas.microsoft.com/office/powerpoint/2010/main" val="358096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FF2F5E-E90C-4783-B980-D24307BA6327}"/>
              </a:ext>
            </a:extLst>
          </p:cNvPr>
          <p:cNvSpPr>
            <a:spLocks noGrp="1"/>
          </p:cNvSpPr>
          <p:nvPr>
            <p:ph type="title"/>
          </p:nvPr>
        </p:nvSpPr>
        <p:spPr/>
        <p:txBody>
          <a:bodyPr>
            <a:normAutofit/>
          </a:bodyPr>
          <a:lstStyle/>
          <a:p>
            <a:r>
              <a:rPr lang="en-US" sz="4000" dirty="0">
                <a:solidFill>
                  <a:schemeClr val="bg1"/>
                </a:solidFill>
                <a:cs typeface="Arial"/>
              </a:rPr>
              <a:t>California State Preschool Program Regulations</a:t>
            </a:r>
            <a:endParaRPr lang="en-US" sz="4000" dirty="0">
              <a:solidFill>
                <a:schemeClr val="bg1"/>
              </a:solidFill>
            </a:endParaRPr>
          </a:p>
        </p:txBody>
      </p:sp>
      <p:sp>
        <p:nvSpPr>
          <p:cNvPr id="7" name="Content Placeholder 6">
            <a:extLst>
              <a:ext uri="{FF2B5EF4-FFF2-40B4-BE49-F238E27FC236}">
                <a16:creationId xmlns:a16="http://schemas.microsoft.com/office/drawing/2014/main" id="{EDF39584-0936-43FD-B141-65055EF32B66}"/>
              </a:ext>
            </a:extLst>
          </p:cNvPr>
          <p:cNvSpPr>
            <a:spLocks noGrp="1"/>
          </p:cNvSpPr>
          <p:nvPr>
            <p:ph idx="1"/>
          </p:nvPr>
        </p:nvSpPr>
        <p:spPr/>
        <p:txBody>
          <a:bodyPr vert="horz" lIns="91440" tIns="45720" rIns="91440" bIns="45720" rtlCol="0" anchor="t">
            <a:normAutofit/>
          </a:bodyPr>
          <a:lstStyle/>
          <a:p>
            <a:r>
              <a:rPr lang="en-US" sz="2800" dirty="0">
                <a:cs typeface="Arial"/>
              </a:rPr>
              <a:t>The CSPP regulations have been approved and are in effect as of July 1, 2022. </a:t>
            </a:r>
          </a:p>
          <a:p>
            <a:r>
              <a:rPr lang="en-US" sz="2800" dirty="0">
                <a:cs typeface="Arial"/>
              </a:rPr>
              <a:t>All regulations related to CSPP are now included in Title 5, Chapter 18.5. </a:t>
            </a:r>
          </a:p>
          <a:p>
            <a:r>
              <a:rPr lang="en-US" sz="2800" dirty="0">
                <a:cs typeface="Arial"/>
              </a:rPr>
              <a:t>Regulations in Title 5, Chapter 19 are no longer applicable to CSPP.</a:t>
            </a:r>
          </a:p>
          <a:p>
            <a:r>
              <a:rPr lang="en-US" sz="2800" dirty="0">
                <a:cs typeface="Arial"/>
              </a:rPr>
              <a:t>The regulations can be found on the CDE Rulemaking webpage</a:t>
            </a:r>
            <a:r>
              <a:rPr lang="en-US" sz="2800" dirty="0">
                <a:ea typeface="+mn-lt"/>
                <a:cs typeface="+mn-lt"/>
              </a:rPr>
              <a:t>.</a:t>
            </a:r>
          </a:p>
        </p:txBody>
      </p:sp>
      <p:sp>
        <p:nvSpPr>
          <p:cNvPr id="4" name="Slide Number Placeholder 3">
            <a:extLst>
              <a:ext uri="{FF2B5EF4-FFF2-40B4-BE49-F238E27FC236}">
                <a16:creationId xmlns:a16="http://schemas.microsoft.com/office/drawing/2014/main" id="{74C6A4E2-FD5A-41A5-BC24-6D3D6560B8E7}"/>
              </a:ext>
            </a:extLst>
          </p:cNvPr>
          <p:cNvSpPr>
            <a:spLocks noGrp="1"/>
          </p:cNvSpPr>
          <p:nvPr>
            <p:ph type="sldNum" sz="quarter" idx="10"/>
          </p:nvPr>
        </p:nvSpPr>
        <p:spPr/>
        <p:txBody>
          <a:bodyPr/>
          <a:lstStyle/>
          <a:p>
            <a:fld id="{43627AA6-F28E-4E07-9FB1-B47D85C72865}" type="slidenum">
              <a:rPr lang="en-US" smtClean="0"/>
              <a:pPr/>
              <a:t>14</a:t>
            </a:fld>
            <a:endParaRPr lang="en-US" dirty="0"/>
          </a:p>
        </p:txBody>
      </p:sp>
    </p:spTree>
    <p:extLst>
      <p:ext uri="{BB962C8B-B14F-4D97-AF65-F5344CB8AC3E}">
        <p14:creationId xmlns:p14="http://schemas.microsoft.com/office/powerpoint/2010/main" val="3621726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0C4DA2-890C-4F24-98D6-3072E364ADEE}"/>
              </a:ext>
            </a:extLst>
          </p:cNvPr>
          <p:cNvSpPr>
            <a:spLocks noGrp="1"/>
          </p:cNvSpPr>
          <p:nvPr>
            <p:ph type="title"/>
          </p:nvPr>
        </p:nvSpPr>
        <p:spPr/>
        <p:txBody>
          <a:bodyPr>
            <a:normAutofit/>
          </a:bodyPr>
          <a:lstStyle/>
          <a:p>
            <a:r>
              <a:rPr lang="en-US" sz="4000" dirty="0">
                <a:solidFill>
                  <a:schemeClr val="bg1"/>
                </a:solidFill>
                <a:cs typeface="Arial"/>
              </a:rPr>
              <a:t>Universal PreKindergarten (UPK) Updates</a:t>
            </a:r>
            <a:endParaRPr lang="en-US" sz="4000" dirty="0">
              <a:solidFill>
                <a:schemeClr val="bg1"/>
              </a:solidFill>
            </a:endParaRPr>
          </a:p>
        </p:txBody>
      </p:sp>
      <p:sp>
        <p:nvSpPr>
          <p:cNvPr id="8" name="Content Placeholder 7">
            <a:extLst>
              <a:ext uri="{FF2B5EF4-FFF2-40B4-BE49-F238E27FC236}">
                <a16:creationId xmlns:a16="http://schemas.microsoft.com/office/drawing/2014/main" id="{F4603C70-7BBA-433C-A3A0-D65EF85C7800}"/>
              </a:ext>
            </a:extLst>
          </p:cNvPr>
          <p:cNvSpPr>
            <a:spLocks noGrp="1"/>
          </p:cNvSpPr>
          <p:nvPr>
            <p:ph idx="1"/>
          </p:nvPr>
        </p:nvSpPr>
        <p:spPr>
          <a:xfrm>
            <a:off x="152400" y="1122040"/>
            <a:ext cx="11888179" cy="5234706"/>
          </a:xfrm>
        </p:spPr>
        <p:txBody>
          <a:bodyPr vert="horz" lIns="91440" tIns="45720" rIns="91440" bIns="45720" rtlCol="0" anchor="t">
            <a:normAutofit/>
          </a:bodyPr>
          <a:lstStyle/>
          <a:p>
            <a:r>
              <a:rPr lang="en-US" sz="2800" dirty="0">
                <a:cs typeface="Arial"/>
              </a:rPr>
              <a:t>UPK Office Hours will resume on Wednesday, August 3</a:t>
            </a:r>
          </a:p>
          <a:p>
            <a:r>
              <a:rPr lang="en-US" sz="2800" dirty="0">
                <a:cs typeface="Arial"/>
              </a:rPr>
              <a:t>The UPK Summer Survey for Webinar and Office Hours topics will close today, July 15.</a:t>
            </a:r>
            <a:endParaRPr lang="en-US" sz="2800" b="1" dirty="0">
              <a:solidFill>
                <a:schemeClr val="accent4">
                  <a:lumMod val="20000"/>
                  <a:lumOff val="80000"/>
                </a:schemeClr>
              </a:solidFill>
              <a:ea typeface="+mn-lt"/>
              <a:cs typeface="+mn-lt"/>
            </a:endParaRPr>
          </a:p>
          <a:p>
            <a:r>
              <a:rPr lang="en-US" sz="2800" dirty="0">
                <a:ea typeface="+mn-lt"/>
                <a:cs typeface="+mn-lt"/>
              </a:rPr>
              <a:t>UPK Planning &amp; Implementation Grant Program Surveys (for LEAs and COEs) will be sent out late July and must be submitted by August 31.</a:t>
            </a:r>
          </a:p>
          <a:p>
            <a:r>
              <a:rPr lang="en-US" sz="2800" dirty="0">
                <a:ea typeface="+mn-lt"/>
                <a:cs typeface="+mn-lt"/>
              </a:rPr>
              <a:t>UPK Planning &amp; Implementation Apportionment 2 funds (for school districts and charter schools) and the UPK Countywide Planning and Capacity Building Apportionment 2 funds are scheduled to be released in early August.</a:t>
            </a:r>
          </a:p>
        </p:txBody>
      </p:sp>
      <p:sp>
        <p:nvSpPr>
          <p:cNvPr id="5" name="Slide Number Placeholder 4">
            <a:extLst>
              <a:ext uri="{FF2B5EF4-FFF2-40B4-BE49-F238E27FC236}">
                <a16:creationId xmlns:a16="http://schemas.microsoft.com/office/drawing/2014/main" id="{8BDDE88D-517E-4CCC-B15E-54BF97019309}"/>
              </a:ext>
            </a:extLst>
          </p:cNvPr>
          <p:cNvSpPr>
            <a:spLocks noGrp="1"/>
          </p:cNvSpPr>
          <p:nvPr>
            <p:ph type="sldNum" sz="quarter" idx="10"/>
          </p:nvPr>
        </p:nvSpPr>
        <p:spPr/>
        <p:txBody>
          <a:bodyPr/>
          <a:lstStyle/>
          <a:p>
            <a:fld id="{43627AA6-F28E-4E07-9FB1-B47D85C72865}" type="slidenum">
              <a:rPr lang="en-US" smtClean="0"/>
              <a:pPr/>
              <a:t>15</a:t>
            </a:fld>
            <a:endParaRPr lang="en-US" dirty="0"/>
          </a:p>
        </p:txBody>
      </p:sp>
    </p:spTree>
    <p:extLst>
      <p:ext uri="{BB962C8B-B14F-4D97-AF65-F5344CB8AC3E}">
        <p14:creationId xmlns:p14="http://schemas.microsoft.com/office/powerpoint/2010/main" val="227032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dirty="0">
                <a:solidFill>
                  <a:schemeClr val="bg1"/>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16</a:t>
            </a:fld>
            <a:endParaRPr lang="en-US" dirty="0"/>
          </a:p>
        </p:txBody>
      </p:sp>
    </p:spTree>
    <p:extLst>
      <p:ext uri="{BB962C8B-B14F-4D97-AF65-F5344CB8AC3E}">
        <p14:creationId xmlns:p14="http://schemas.microsoft.com/office/powerpoint/2010/main" val="197244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61730" y="-94781"/>
            <a:ext cx="11887200" cy="831901"/>
          </a:xfrm>
        </p:spPr>
        <p:txBody>
          <a:bodyPr>
            <a:normAutofit/>
          </a:bodyPr>
          <a:lstStyle/>
          <a:p>
            <a:r>
              <a:rPr lang="en-US" sz="4000" b="1" dirty="0">
                <a:solidFill>
                  <a:schemeClr val="bg1"/>
                </a:solidFill>
                <a:cs typeface="Arial"/>
              </a:rPr>
              <a:t>Resources</a:t>
            </a:r>
            <a:endParaRPr lang="en-US" sz="4000" dirty="0">
              <a:solidFill>
                <a:schemeClr val="bg1"/>
              </a:solidFill>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80392" y="602167"/>
            <a:ext cx="11887200" cy="5518714"/>
          </a:xfrm>
        </p:spPr>
        <p:txBody>
          <a:bodyPr vert="horz" lIns="91440" tIns="45720" rIns="91440" bIns="45720" rtlCol="0" anchor="t">
            <a:noAutofit/>
          </a:bodyPr>
          <a:lstStyle/>
          <a:p>
            <a:pPr marL="0" indent="0">
              <a:spcAft>
                <a:spcPts val="1000"/>
              </a:spcAft>
              <a:buNone/>
            </a:pPr>
            <a:r>
              <a:rPr lang="en-US" sz="2800" b="1" dirty="0">
                <a:ea typeface="+mn-lt"/>
                <a:cs typeface="+mn-lt"/>
              </a:rPr>
              <a:t>PQI Office Regional Consultants</a:t>
            </a:r>
            <a:r>
              <a:rPr lang="en-US" sz="2400" dirty="0">
                <a:ea typeface="+mn-lt"/>
                <a:cs typeface="+mn-lt"/>
              </a:rPr>
              <a:t> </a:t>
            </a:r>
            <a:endParaRPr lang="en-US" sz="2400" u="sng" dirty="0">
              <a:solidFill>
                <a:srgbClr val="FFFF80"/>
              </a:solidFill>
              <a:cs typeface="Arial" panose="020B0604020202020204"/>
            </a:endParaRPr>
          </a:p>
          <a:p>
            <a:pPr lvl="1">
              <a:spcBef>
                <a:spcPts val="1000"/>
              </a:spcBef>
              <a:spcAft>
                <a:spcPts val="1000"/>
              </a:spcAft>
              <a:buClr>
                <a:schemeClr val="bg1"/>
              </a:buClr>
              <a:buFont typeface="Wingdings" panose="05000000000000000000" pitchFamily="2" charset="2"/>
              <a:buChar char="Ø"/>
            </a:pPr>
            <a:r>
              <a:rPr lang="en-US" sz="2600" u="sng" dirty="0">
                <a:solidFill>
                  <a:schemeClr val="accent4">
                    <a:lumMod val="40000"/>
                    <a:lumOff val="60000"/>
                  </a:schemeClr>
                </a:solidFill>
                <a:cs typeface="Arial" panose="020B0604020202020204"/>
                <a:hlinkClick r:id="rId3" tooltip="EED Consultant Regional Assignments web page">
                  <a:extLst>
                    <a:ext uri="{A12FA001-AC4F-418D-AE19-62706E023703}">
                      <ahyp:hlinkClr xmlns:ahyp="http://schemas.microsoft.com/office/drawing/2018/hyperlinkcolor" val="tx"/>
                    </a:ext>
                  </a:extLst>
                </a:hlinkClick>
              </a:rPr>
              <a:t>https://www.cde.ca.gov/sp/cd/ci/assignments.asp</a:t>
            </a:r>
            <a:endParaRPr lang="en-US" sz="2600" u="sng" dirty="0">
              <a:solidFill>
                <a:schemeClr val="accent4">
                  <a:lumMod val="40000"/>
                  <a:lumOff val="60000"/>
                </a:schemeClr>
              </a:solidFill>
              <a:cs typeface="Arial" panose="020B0604020202020204"/>
            </a:endParaRPr>
          </a:p>
          <a:p>
            <a:pPr lvl="2">
              <a:spcBef>
                <a:spcPts val="1000"/>
              </a:spcBef>
              <a:spcAft>
                <a:spcPts val="1000"/>
              </a:spcAft>
              <a:buFont typeface="Arial" panose="020B0604020202020204" pitchFamily="34" charset="0"/>
              <a:buChar char="•"/>
            </a:pPr>
            <a:r>
              <a:rPr lang="en-US" sz="2400" dirty="0">
                <a:cs typeface="Arial" panose="020B0604020202020204"/>
              </a:rPr>
              <a:t>Consultants are most easily reached by email </a:t>
            </a:r>
          </a:p>
          <a:p>
            <a:pPr lvl="2">
              <a:spcBef>
                <a:spcPts val="1000"/>
              </a:spcBef>
              <a:spcAft>
                <a:spcPts val="1000"/>
              </a:spcAft>
              <a:buFont typeface="Arial" panose="020B0604020202020204" pitchFamily="34" charset="0"/>
              <a:buChar char="•"/>
            </a:pPr>
            <a:r>
              <a:rPr lang="en-US" sz="2400" dirty="0">
                <a:cs typeface="Arial" panose="020B0604020202020204"/>
              </a:rPr>
              <a:t>or</a:t>
            </a:r>
            <a:r>
              <a:rPr lang="en-US" sz="2400" dirty="0">
                <a:ea typeface="+mn-lt"/>
                <a:cs typeface="+mn-lt"/>
              </a:rPr>
              <a:t> by phone at 916-322-6233</a:t>
            </a:r>
          </a:p>
          <a:p>
            <a:pPr marL="0" indent="-114300">
              <a:spcAft>
                <a:spcPts val="1000"/>
              </a:spcAft>
              <a:buNone/>
            </a:pPr>
            <a:r>
              <a:rPr lang="en-US" sz="2800" b="1" dirty="0">
                <a:ea typeface="+mn-lt"/>
                <a:cs typeface="+mn-lt"/>
              </a:rPr>
              <a:t>EENFS, Fiscal Apportionment Analyst Directory</a:t>
            </a:r>
            <a:endParaRPr lang="en-US" dirty="0">
              <a:ea typeface="+mn-lt"/>
              <a:cs typeface="+mn-lt"/>
            </a:endParaRPr>
          </a:p>
          <a:p>
            <a:pPr lvl="1">
              <a:spcAft>
                <a:spcPts val="1000"/>
              </a:spcAft>
              <a:buFont typeface="Wingdings" panose="05000000000000000000" pitchFamily="2" charset="2"/>
              <a:buChar char="Ø"/>
            </a:pPr>
            <a:r>
              <a:rPr lang="en-US" sz="2400" u="sng" dirty="0">
                <a:solidFill>
                  <a:schemeClr val="accent4">
                    <a:lumMod val="40000"/>
                    <a:lumOff val="60000"/>
                  </a:schemeClr>
                </a:solidFill>
                <a:ea typeface="+mn-lt"/>
                <a:cs typeface="+mn-lt"/>
                <a:hlinkClick r:id="rId4" tooltip="EENFS Fiscal Apportionment Analyst Directory">
                  <a:extLst>
                    <a:ext uri="{A12FA001-AC4F-418D-AE19-62706E023703}">
                      <ahyp:hlinkClr xmlns:ahyp="http://schemas.microsoft.com/office/drawing/2018/hyperlinkcolor" val="tx"/>
                    </a:ext>
                  </a:extLst>
                </a:hlinkClick>
              </a:rPr>
              <a:t>https://www.cde.ca.gov/fg/aa/cd/faad.asp</a:t>
            </a:r>
            <a:r>
              <a:rPr lang="en-US" sz="2400" u="sng" dirty="0">
                <a:solidFill>
                  <a:schemeClr val="accent4">
                    <a:lumMod val="40000"/>
                    <a:lumOff val="60000"/>
                  </a:schemeClr>
                </a:solidFill>
                <a:ea typeface="+mn-lt"/>
                <a:cs typeface="+mn-lt"/>
              </a:rPr>
              <a:t> </a:t>
            </a:r>
            <a:endParaRPr lang="en-US" sz="2400" dirty="0">
              <a:solidFill>
                <a:schemeClr val="accent4">
                  <a:lumMod val="40000"/>
                  <a:lumOff val="60000"/>
                </a:schemeClr>
              </a:solidFill>
              <a:ea typeface="+mn-lt"/>
              <a:cs typeface="+mn-lt"/>
            </a:endParaRPr>
          </a:p>
          <a:p>
            <a:pPr marL="0" indent="-114300">
              <a:spcAft>
                <a:spcPts val="1000"/>
              </a:spcAft>
              <a:buNone/>
            </a:pPr>
            <a:r>
              <a:rPr lang="en-US" sz="2800" b="1" dirty="0">
                <a:ea typeface="+mn-lt"/>
                <a:cs typeface="+mn-lt"/>
              </a:rPr>
              <a:t>Regulation Related Questions</a:t>
            </a:r>
            <a:endParaRPr lang="en-US" sz="2800" dirty="0">
              <a:cs typeface="Arial"/>
            </a:endParaRPr>
          </a:p>
          <a:p>
            <a:pPr lvl="1">
              <a:spcAft>
                <a:spcPts val="1000"/>
              </a:spcAft>
              <a:buFont typeface="Wingdings" panose="05000000000000000000" pitchFamily="2" charset="2"/>
              <a:buChar char="Ø"/>
            </a:pPr>
            <a:r>
              <a:rPr lang="en-US" sz="2400" dirty="0">
                <a:solidFill>
                  <a:schemeClr val="accent4">
                    <a:lumMod val="40000"/>
                    <a:lumOff val="60000"/>
                  </a:schemeClr>
                </a:solidFill>
                <a:cs typeface="Arial"/>
                <a:hlinkClick r:id="rId5">
                  <a:extLst>
                    <a:ext uri="{A12FA001-AC4F-418D-AE19-62706E023703}">
                      <ahyp:hlinkClr xmlns:ahyp="http://schemas.microsoft.com/office/drawing/2018/hyperlinkcolor" val="tx"/>
                    </a:ext>
                  </a:extLst>
                </a:hlinkClick>
              </a:rPr>
              <a:t>EEDTitle5@cde.ca.gov</a:t>
            </a:r>
            <a:endParaRPr lang="en-US" sz="2400" dirty="0">
              <a:solidFill>
                <a:schemeClr val="accent4">
                  <a:lumMod val="40000"/>
                  <a:lumOff val="60000"/>
                </a:schemeClr>
              </a:solidFill>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17</a:t>
            </a:fld>
            <a:endParaRPr lang="en-US" dirty="0"/>
          </a:p>
        </p:txBody>
      </p:sp>
    </p:spTree>
    <p:extLst>
      <p:ext uri="{BB962C8B-B14F-4D97-AF65-F5344CB8AC3E}">
        <p14:creationId xmlns:p14="http://schemas.microsoft.com/office/powerpoint/2010/main" val="202487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A3CB4-0EA8-4604-9E5E-0163DA69650B}"/>
              </a:ext>
            </a:extLst>
          </p:cNvPr>
          <p:cNvSpPr>
            <a:spLocks noGrp="1"/>
          </p:cNvSpPr>
          <p:nvPr>
            <p:ph type="title"/>
          </p:nvPr>
        </p:nvSpPr>
        <p:spPr>
          <a:xfrm>
            <a:off x="124691" y="-285728"/>
            <a:ext cx="11887200" cy="1325563"/>
          </a:xfrm>
        </p:spPr>
        <p:txBody>
          <a:bodyPr>
            <a:normAutofit/>
          </a:bodyPr>
          <a:lstStyle/>
          <a:p>
            <a:r>
              <a:rPr lang="en-US" sz="4400" dirty="0">
                <a:solidFill>
                  <a:schemeClr val="bg1"/>
                </a:solidFill>
                <a:cs typeface="Arial"/>
              </a:rPr>
              <a:t>Closing</a:t>
            </a:r>
            <a:endParaRPr lang="en-US" sz="4400" dirty="0">
              <a:solidFill>
                <a:schemeClr val="bg1"/>
              </a:solidFill>
            </a:endParaRPr>
          </a:p>
        </p:txBody>
      </p:sp>
      <p:pic>
        <p:nvPicPr>
          <p:cNvPr id="12" name="Content Placeholder 11" descr="Child, outdoor with hula-hoop.">
            <a:extLst>
              <a:ext uri="{FF2B5EF4-FFF2-40B4-BE49-F238E27FC236}">
                <a16:creationId xmlns:a16="http://schemas.microsoft.com/office/drawing/2014/main" id="{DAF2EBC4-EBFF-4123-888A-9F73A834C0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84763" y="862711"/>
            <a:ext cx="6645564" cy="4402016"/>
          </a:xfrm>
          <a:prstGeom prst="flowChartPreparation">
            <a:avLst/>
          </a:prstGeom>
        </p:spPr>
      </p:pic>
      <p:sp>
        <p:nvSpPr>
          <p:cNvPr id="10" name="Content Placeholder 9">
            <a:extLst>
              <a:ext uri="{FF2B5EF4-FFF2-40B4-BE49-F238E27FC236}">
                <a16:creationId xmlns:a16="http://schemas.microsoft.com/office/drawing/2014/main" id="{27A5BD9F-0B89-4CF9-9585-8278E1A2CFA6}"/>
              </a:ext>
            </a:extLst>
          </p:cNvPr>
          <p:cNvSpPr>
            <a:spLocks noGrp="1"/>
          </p:cNvSpPr>
          <p:nvPr>
            <p:ph sz="half" idx="2"/>
          </p:nvPr>
        </p:nvSpPr>
        <p:spPr>
          <a:xfrm>
            <a:off x="3518131" y="5508337"/>
            <a:ext cx="5736705" cy="735445"/>
          </a:xfrm>
        </p:spPr>
        <p:txBody>
          <a:bodyPr>
            <a:normAutofit lnSpcReduction="10000"/>
          </a:bodyPr>
          <a:lstStyle/>
          <a:p>
            <a:pPr marL="0" indent="0">
              <a:buNone/>
            </a:pPr>
            <a:r>
              <a:rPr lang="en-US" sz="2400" dirty="0"/>
              <a:t>Photo Credit: Ford and Shannon TK; Richmond, CA</a:t>
            </a:r>
          </a:p>
        </p:txBody>
      </p:sp>
      <p:sp>
        <p:nvSpPr>
          <p:cNvPr id="3" name="Slide Number Placeholder 2">
            <a:extLst>
              <a:ext uri="{FF2B5EF4-FFF2-40B4-BE49-F238E27FC236}">
                <a16:creationId xmlns:a16="http://schemas.microsoft.com/office/drawing/2014/main" id="{EAD04483-B5F0-4803-A316-8DB32AC83C59}"/>
              </a:ext>
            </a:extLst>
          </p:cNvPr>
          <p:cNvSpPr>
            <a:spLocks noGrp="1"/>
          </p:cNvSpPr>
          <p:nvPr>
            <p:ph type="sldNum" sz="quarter" idx="10"/>
          </p:nvPr>
        </p:nvSpPr>
        <p:spPr/>
        <p:txBody>
          <a:bodyPr/>
          <a:lstStyle/>
          <a:p>
            <a:fld id="{432ED76D-8188-4B28-B316-CD85396F47B0}" type="slidenum">
              <a:rPr lang="en-US" smtClean="0"/>
              <a:pPr/>
              <a:t>18</a:t>
            </a:fld>
            <a:endParaRPr lang="en-US" dirty="0"/>
          </a:p>
        </p:txBody>
      </p:sp>
    </p:spTree>
    <p:extLst>
      <p:ext uri="{BB962C8B-B14F-4D97-AF65-F5344CB8AC3E}">
        <p14:creationId xmlns:p14="http://schemas.microsoft.com/office/powerpoint/2010/main" val="317659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67C0-7492-41A3-BDA0-D0587FA1EE68}"/>
              </a:ext>
            </a:extLst>
          </p:cNvPr>
          <p:cNvSpPr>
            <a:spLocks noGrp="1"/>
          </p:cNvSpPr>
          <p:nvPr>
            <p:ph type="title"/>
          </p:nvPr>
        </p:nvSpPr>
        <p:spPr>
          <a:xfrm>
            <a:off x="152400" y="0"/>
            <a:ext cx="11887200" cy="1325563"/>
          </a:xfrm>
        </p:spPr>
        <p:txBody>
          <a:bodyPr/>
          <a:lstStyle/>
          <a:p>
            <a:r>
              <a:rPr lang="en-US" dirty="0">
                <a:solidFill>
                  <a:schemeClr val="bg1"/>
                </a:solidFill>
              </a:rPr>
              <a:t>Transforming Schools </a:t>
            </a:r>
          </a:p>
        </p:txBody>
      </p:sp>
      <p:sp>
        <p:nvSpPr>
          <p:cNvPr id="3" name="Content Placeholder 2">
            <a:extLst>
              <a:ext uri="{FF2B5EF4-FFF2-40B4-BE49-F238E27FC236}">
                <a16:creationId xmlns:a16="http://schemas.microsoft.com/office/drawing/2014/main" id="{DB26324D-C22B-4AA0-A961-88AA12729D32}"/>
              </a:ext>
            </a:extLst>
          </p:cNvPr>
          <p:cNvSpPr>
            <a:spLocks noGrp="1"/>
          </p:cNvSpPr>
          <p:nvPr>
            <p:ph sz="half" idx="1"/>
          </p:nvPr>
        </p:nvSpPr>
        <p:spPr>
          <a:xfrm>
            <a:off x="152400" y="1327404"/>
            <a:ext cx="10774680" cy="4625340"/>
          </a:xfrm>
        </p:spPr>
        <p:txBody>
          <a:bodyPr>
            <a:noAutofit/>
          </a:bodyPr>
          <a:lstStyle/>
          <a:p>
            <a:r>
              <a:rPr lang="en-US" sz="2400" dirty="0"/>
              <a:t>Longer description: Transforming Schools graphic. Image of the State Superintendent of Public Instruction, Tony Thurmond on top left corner. The graphic also shows a circle in orange with a schoolhouse along with 7 sections, red, yellow, green, dark red, indigo, blue, and purple on the outer edges of the circle with a line branching out to describe what each image represents. A plate, fork and knife with the words Universal Meals, an image of a seesaw with a person on each end with the words Universal Preschool, a section with image of a schoolhouse with the words Community Schools, a section with a image of an apple with the words Professional Development, a section with an image of three children holding hands with the words Anti-racism Training, a section with image of an upper body and a heart shape on it’s head and spikes to represent that it is lit up showing the words Mental Health Programs, and lastly, a section with image of a light bulb and the words Expanded Learning Programs. </a:t>
            </a:r>
            <a:r>
              <a:rPr lang="en-US" sz="24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Back to image slide 6.</a:t>
            </a:r>
            <a:endParaRPr lang="en-US" sz="2400" dirty="0">
              <a:solidFill>
                <a:schemeClr val="accent4">
                  <a:lumMod val="40000"/>
                  <a:lumOff val="60000"/>
                </a:schemeClr>
              </a:solidFill>
            </a:endParaRPr>
          </a:p>
        </p:txBody>
      </p:sp>
      <p:sp>
        <p:nvSpPr>
          <p:cNvPr id="5" name="Slide Number Placeholder 4">
            <a:extLst>
              <a:ext uri="{FF2B5EF4-FFF2-40B4-BE49-F238E27FC236}">
                <a16:creationId xmlns:a16="http://schemas.microsoft.com/office/drawing/2014/main" id="{71905A03-1C4A-49FA-8408-DF47CAF95FAD}"/>
              </a:ext>
            </a:extLst>
          </p:cNvPr>
          <p:cNvSpPr>
            <a:spLocks noGrp="1"/>
          </p:cNvSpPr>
          <p:nvPr>
            <p:ph type="sldNum" sz="quarter" idx="10"/>
          </p:nvPr>
        </p:nvSpPr>
        <p:spPr/>
        <p:txBody>
          <a:bodyPr/>
          <a:lstStyle/>
          <a:p>
            <a:fld id="{432ED76D-8188-4B28-B316-CD85396F47B0}" type="slidenum">
              <a:rPr lang="en-US" smtClean="0"/>
              <a:pPr/>
              <a:t>19</a:t>
            </a:fld>
            <a:endParaRPr lang="en-US" dirty="0"/>
          </a:p>
        </p:txBody>
      </p:sp>
    </p:spTree>
    <p:extLst>
      <p:ext uri="{BB962C8B-B14F-4D97-AF65-F5344CB8AC3E}">
        <p14:creationId xmlns:p14="http://schemas.microsoft.com/office/powerpoint/2010/main" val="116751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a:xfrm>
            <a:off x="152400" y="0"/>
            <a:ext cx="11887200" cy="1325563"/>
          </a:xfrm>
        </p:spPr>
        <p:txBody>
          <a:bodyPr/>
          <a:lstStyle/>
          <a:p>
            <a:r>
              <a:rPr lang="en-US" b="1" dirty="0">
                <a:solidFill>
                  <a:schemeClr val="bg1"/>
                </a:solidFill>
              </a:rPr>
              <a:t>Welcome and Introductions</a:t>
            </a:r>
          </a:p>
        </p:txBody>
      </p:sp>
      <p:pic>
        <p:nvPicPr>
          <p:cNvPr id="8" name="Content Placeholder 7" descr="A collage of children stating Everyone Belongs - Todos Somos Unidos">
            <a:extLst>
              <a:ext uri="{FF2B5EF4-FFF2-40B4-BE49-F238E27FC236}">
                <a16:creationId xmlns:a16="http://schemas.microsoft.com/office/drawing/2014/main" id="{10E112A5-2B01-46BD-9515-E602D97972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6872" y="1285215"/>
            <a:ext cx="6692576" cy="4422775"/>
          </a:xfrm>
        </p:spPr>
      </p:pic>
      <p:sp>
        <p:nvSpPr>
          <p:cNvPr id="4" name="Slide Number Placeholder 3"/>
          <p:cNvSpPr>
            <a:spLocks noGrp="1"/>
          </p:cNvSpPr>
          <p:nvPr>
            <p:ph type="sldNum" sz="quarter" idx="10"/>
          </p:nvPr>
        </p:nvSpPr>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34644" y="0"/>
            <a:ext cx="11887200" cy="1325563"/>
          </a:xfrm>
        </p:spPr>
        <p:txBody>
          <a:bodyPr>
            <a:normAutofit/>
          </a:bodyPr>
          <a:lstStyle/>
          <a:p>
            <a:r>
              <a:rPr lang="en-US" sz="4000" dirty="0">
                <a:solidFill>
                  <a:schemeClr val="bg1"/>
                </a:solidFill>
              </a:rPr>
              <a:t>Meeting Agenda</a:t>
            </a: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152400" y="1278384"/>
            <a:ext cx="11887200" cy="4782782"/>
          </a:xfrm>
        </p:spPr>
        <p:txBody>
          <a:bodyPr vert="horz" lIns="91440" tIns="45720" rIns="91440" bIns="45720" rtlCol="0" anchor="t">
            <a:normAutofit/>
          </a:bodyPr>
          <a:lstStyle/>
          <a:p>
            <a:r>
              <a:rPr lang="en-US" dirty="0">
                <a:cs typeface="Arial"/>
              </a:rPr>
              <a:t>Final Budget Overview</a:t>
            </a:r>
          </a:p>
          <a:p>
            <a:pPr lvl="1">
              <a:buFont typeface="Arial" panose="020B0604020202020204" pitchFamily="34" charset="0"/>
              <a:buChar char="•"/>
            </a:pPr>
            <a:r>
              <a:rPr lang="en-US" dirty="0">
                <a:cs typeface="Arial"/>
              </a:rPr>
              <a:t>Universal Transitional Kindergarten (UTK)</a:t>
            </a:r>
          </a:p>
          <a:p>
            <a:pPr lvl="1">
              <a:buFont typeface="Arial" panose="020B0604020202020204" pitchFamily="34" charset="0"/>
              <a:buChar char="•"/>
            </a:pPr>
            <a:r>
              <a:rPr lang="en-US" dirty="0">
                <a:cs typeface="Arial"/>
              </a:rPr>
              <a:t>Universal PreKindergarten (UPK) Planning and Implementation Supports</a:t>
            </a:r>
          </a:p>
          <a:p>
            <a:pPr lvl="1">
              <a:buFont typeface="Arial" panose="020B0604020202020204" pitchFamily="34" charset="0"/>
              <a:buChar char="•"/>
            </a:pPr>
            <a:r>
              <a:rPr lang="en-US" dirty="0">
                <a:cs typeface="Arial"/>
              </a:rPr>
              <a:t>California State Preschool Program (CSPP) Changes</a:t>
            </a:r>
          </a:p>
          <a:p>
            <a:pPr lvl="1">
              <a:buFont typeface="Arial" panose="020B0604020202020204" pitchFamily="34" charset="0"/>
              <a:buChar char="•"/>
            </a:pPr>
            <a:r>
              <a:rPr lang="en-US" dirty="0">
                <a:cs typeface="Arial"/>
              </a:rPr>
              <a:t>Infrastructure</a:t>
            </a:r>
          </a:p>
          <a:p>
            <a:pPr lvl="1">
              <a:buFont typeface="Arial" panose="020B0604020202020204" pitchFamily="34" charset="0"/>
              <a:buChar char="•"/>
            </a:pPr>
            <a:r>
              <a:rPr lang="en-US" dirty="0">
                <a:cs typeface="Arial"/>
              </a:rPr>
              <a:t>Other Key Investments</a:t>
            </a:r>
          </a:p>
          <a:p>
            <a:pPr>
              <a:buChar char="•"/>
            </a:pPr>
            <a:r>
              <a:rPr lang="en-US" dirty="0">
                <a:cs typeface="Arial"/>
              </a:rPr>
              <a:t>CSPP Regulations</a:t>
            </a:r>
          </a:p>
          <a:p>
            <a:r>
              <a:rPr lang="en-US" dirty="0">
                <a:cs typeface="Arial"/>
              </a:rPr>
              <a:t>UPK Updates</a:t>
            </a: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0"/>
          </p:nvPr>
        </p:nvSpPr>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155263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AA032-3A65-4EDB-9F99-97A34130FACA}"/>
              </a:ext>
            </a:extLst>
          </p:cNvPr>
          <p:cNvSpPr>
            <a:spLocks noGrp="1"/>
          </p:cNvSpPr>
          <p:nvPr>
            <p:ph type="title"/>
          </p:nvPr>
        </p:nvSpPr>
        <p:spPr>
          <a:xfrm>
            <a:off x="339686" y="424137"/>
            <a:ext cx="5818743" cy="4830909"/>
          </a:xfrm>
        </p:spPr>
        <p:txBody>
          <a:bodyPr>
            <a:normAutofit/>
          </a:bodyPr>
          <a:lstStyle/>
          <a:p>
            <a:r>
              <a:rPr lang="en-US" sz="4400" b="1" dirty="0">
                <a:solidFill>
                  <a:schemeClr val="bg1"/>
                </a:solidFill>
              </a:rPr>
              <a:t>2022–23 Final Budget</a:t>
            </a:r>
          </a:p>
        </p:txBody>
      </p:sp>
      <p:sp>
        <p:nvSpPr>
          <p:cNvPr id="10" name="Content Placeholder 9">
            <a:extLst>
              <a:ext uri="{FF2B5EF4-FFF2-40B4-BE49-F238E27FC236}">
                <a16:creationId xmlns:a16="http://schemas.microsoft.com/office/drawing/2014/main" id="{5EC79CCC-CDCF-46AC-B67D-E4BD66832F38}"/>
              </a:ext>
            </a:extLst>
          </p:cNvPr>
          <p:cNvSpPr>
            <a:spLocks noGrp="1"/>
          </p:cNvSpPr>
          <p:nvPr>
            <p:ph sz="half" idx="2"/>
          </p:nvPr>
        </p:nvSpPr>
        <p:spPr>
          <a:xfrm>
            <a:off x="627961" y="5486399"/>
            <a:ext cx="6002357" cy="693907"/>
          </a:xfrm>
        </p:spPr>
        <p:txBody>
          <a:bodyPr>
            <a:normAutofit fontScale="92500" lnSpcReduction="10000"/>
          </a:bodyPr>
          <a:lstStyle/>
          <a:p>
            <a:pPr marL="0" indent="0">
              <a:buNone/>
            </a:pPr>
            <a:r>
              <a:rPr lang="en-US" sz="2600" dirty="0">
                <a:cs typeface="Calibri"/>
              </a:rPr>
              <a:t>Photo Credit: Kidango Decoto Center; Union City, CA</a:t>
            </a:r>
          </a:p>
          <a:p>
            <a:pPr marL="0" indent="0">
              <a:buNone/>
            </a:pPr>
            <a:endParaRPr lang="en-US" dirty="0"/>
          </a:p>
        </p:txBody>
      </p:sp>
      <p:pic>
        <p:nvPicPr>
          <p:cNvPr id="13" name="Content Placeholder 12" descr="A picture of a child sitting outside, looking at a book">
            <a:extLst>
              <a:ext uri="{FF2B5EF4-FFF2-40B4-BE49-F238E27FC236}">
                <a16:creationId xmlns:a16="http://schemas.microsoft.com/office/drawing/2014/main" id="{8745114E-F6F6-418A-8C7D-19913BD1846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92318" y="95939"/>
            <a:ext cx="4417764" cy="6032081"/>
          </a:xfrm>
          <a:prstGeom prst="flowChartAlternateProcess">
            <a:avLst/>
          </a:prstGeom>
        </p:spPr>
      </p:pic>
      <p:sp>
        <p:nvSpPr>
          <p:cNvPr id="14" name="Slide Number Placeholder 13">
            <a:extLst>
              <a:ext uri="{FF2B5EF4-FFF2-40B4-BE49-F238E27FC236}">
                <a16:creationId xmlns:a16="http://schemas.microsoft.com/office/drawing/2014/main" id="{491B5CE2-58B4-4752-8F44-EDD89479F24B}"/>
              </a:ext>
            </a:extLst>
          </p:cNvPr>
          <p:cNvSpPr>
            <a:spLocks noGrp="1"/>
          </p:cNvSpPr>
          <p:nvPr>
            <p:ph type="sldNum" sz="quarter" idx="10"/>
          </p:nvPr>
        </p:nvSpPr>
        <p:spPr/>
        <p:txBody>
          <a:bodyPr/>
          <a:lstStyle/>
          <a:p>
            <a:fld id="{432ED76D-8188-4B28-B316-CD85396F47B0}" type="slidenum">
              <a:rPr lang="en-US" smtClean="0"/>
              <a:pPr/>
              <a:t>4</a:t>
            </a:fld>
            <a:endParaRPr lang="en-US" dirty="0"/>
          </a:p>
        </p:txBody>
      </p:sp>
    </p:spTree>
    <p:extLst>
      <p:ext uri="{BB962C8B-B14F-4D97-AF65-F5344CB8AC3E}">
        <p14:creationId xmlns:p14="http://schemas.microsoft.com/office/powerpoint/2010/main" val="1823749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74434" y="0"/>
            <a:ext cx="11887200" cy="1066789"/>
          </a:xfrm>
        </p:spPr>
        <p:txBody>
          <a:bodyPr>
            <a:noAutofit/>
          </a:bodyPr>
          <a:lstStyle/>
          <a:p>
            <a:r>
              <a:rPr lang="en-US" b="1" dirty="0">
                <a:cs typeface="Arial"/>
              </a:rPr>
              <a:t>Universal Transitional Kindergarten (UTK)</a:t>
            </a:r>
            <a:endParaRPr lang="en-US" b="1" dirty="0"/>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04639" y="1040018"/>
            <a:ext cx="11895959" cy="5030275"/>
          </a:xfrm>
        </p:spPr>
        <p:txBody>
          <a:bodyPr vert="horz" lIns="91440" tIns="45720" rIns="91440" bIns="45720" rtlCol="0" anchor="t">
            <a:noAutofit/>
          </a:bodyPr>
          <a:lstStyle/>
          <a:p>
            <a:pPr>
              <a:buFont typeface="Arial"/>
              <a:buChar char="•"/>
            </a:pPr>
            <a:r>
              <a:rPr lang="en-US" sz="2600" dirty="0">
                <a:ea typeface="+mn-lt"/>
                <a:cs typeface="+mn-lt"/>
              </a:rPr>
              <a:t>Provides $614 million for the first year of Transitional Kindergarten (TK) expansion making TK eligible to all children turning five years old between September 2 and February 2</a:t>
            </a:r>
            <a:endParaRPr lang="en-US" sz="2600" dirty="0">
              <a:cs typeface="Arial"/>
            </a:endParaRPr>
          </a:p>
          <a:p>
            <a:pPr>
              <a:buFont typeface="Arial"/>
              <a:buChar char="•"/>
            </a:pPr>
            <a:r>
              <a:rPr lang="en-US" sz="2600" dirty="0">
                <a:ea typeface="+mn-lt"/>
                <a:cs typeface="+mn-lt"/>
              </a:rPr>
              <a:t>Includes $383 million for an additional adult to reduce ratios to 1 adult to 12 students and includes fiscal penalties for not meeting class size, ratio, and teacher requirements in TK </a:t>
            </a:r>
          </a:p>
          <a:p>
            <a:pPr>
              <a:buFont typeface="Arial"/>
              <a:buChar char="•"/>
            </a:pPr>
            <a:r>
              <a:rPr lang="en-US" sz="2600" dirty="0">
                <a:ea typeface="+mn-lt"/>
                <a:cs typeface="+mn-lt"/>
              </a:rPr>
              <a:t>Makes it easier to staff TK classrooms by: </a:t>
            </a:r>
          </a:p>
          <a:p>
            <a:pPr lvl="1"/>
            <a:r>
              <a:rPr lang="en-US" sz="2400" dirty="0">
                <a:ea typeface="+mn-lt"/>
                <a:cs typeface="+mn-lt"/>
              </a:rPr>
              <a:t>Allowing the Commission on Teacher Credentialing (CTC) to issue a one-year emergency specialist teaching permit in early childhood education that authorizes the permit holder to teach TK</a:t>
            </a:r>
          </a:p>
          <a:p>
            <a:pPr lvl="1"/>
            <a:r>
              <a:rPr lang="en-US" sz="2400" dirty="0">
                <a:ea typeface="+mn-lt"/>
                <a:cs typeface="+mn-lt"/>
              </a:rPr>
              <a:t>Clarifying that substitute TK teachers are not required to meet the additional TK teacher requirements around child development</a:t>
            </a:r>
          </a:p>
          <a:p>
            <a:pPr>
              <a:buFont typeface="Arial"/>
              <a:buChar char="•"/>
            </a:pPr>
            <a:r>
              <a:rPr lang="en-US" sz="2600" dirty="0">
                <a:cs typeface="Arial"/>
              </a:rPr>
              <a:t>Requires TK data to be collected separately from kindergarten data</a:t>
            </a:r>
            <a:endParaRPr lang="en-US" sz="2400" dirty="0">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25775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681-3F0E-1144-AE0A-BEB72F5E4B32}"/>
              </a:ext>
            </a:extLst>
          </p:cNvPr>
          <p:cNvSpPr>
            <a:spLocks noGrp="1"/>
          </p:cNvSpPr>
          <p:nvPr>
            <p:ph type="title"/>
          </p:nvPr>
        </p:nvSpPr>
        <p:spPr>
          <a:xfrm>
            <a:off x="170688" y="0"/>
            <a:ext cx="11887200" cy="1325563"/>
          </a:xfrm>
        </p:spPr>
        <p:txBody>
          <a:bodyPr/>
          <a:lstStyle/>
          <a:p>
            <a:r>
              <a:rPr lang="en-US" b="1" dirty="0">
                <a:solidFill>
                  <a:schemeClr val="bg1"/>
                </a:solidFill>
              </a:rPr>
              <a:t>UPK Planning and Implementation Supports</a:t>
            </a:r>
          </a:p>
        </p:txBody>
      </p:sp>
      <p:sp>
        <p:nvSpPr>
          <p:cNvPr id="3" name="Content Placeholder 2">
            <a:extLst>
              <a:ext uri="{FF2B5EF4-FFF2-40B4-BE49-F238E27FC236}">
                <a16:creationId xmlns:a16="http://schemas.microsoft.com/office/drawing/2014/main" id="{A19BDC6C-EDE8-8248-9B1A-38F78B7B3005}"/>
              </a:ext>
            </a:extLst>
          </p:cNvPr>
          <p:cNvSpPr>
            <a:spLocks noGrp="1"/>
          </p:cNvSpPr>
          <p:nvPr>
            <p:ph sz="half" idx="1"/>
          </p:nvPr>
        </p:nvSpPr>
        <p:spPr>
          <a:xfrm>
            <a:off x="115824" y="1235964"/>
            <a:ext cx="6001512" cy="4872228"/>
          </a:xfrm>
        </p:spPr>
        <p:txBody>
          <a:bodyPr>
            <a:noAutofit/>
          </a:bodyPr>
          <a:lstStyle/>
          <a:p>
            <a:r>
              <a:rPr lang="en-US" sz="2400" dirty="0">
                <a:cs typeface="Arial"/>
              </a:rPr>
              <a:t>$300 million for UPK Planning and Implementation for districts that have kindergarten enrollment (and therefore are expected to have TK enrollment) and county offices of education (COE) for county-level efforts</a:t>
            </a:r>
          </a:p>
          <a:p>
            <a:r>
              <a:rPr lang="en-US" sz="2400" dirty="0">
                <a:cs typeface="Arial"/>
              </a:rPr>
              <a:t>$18.3 million per year for three years for California Universal Preschool Planning Grant Program to support preschool planning in Mixed Delivery system. Funds go to Local Planning Councils or Resource and Referral Agencies if local planning councils (LPC) not interested. </a:t>
            </a:r>
            <a:r>
              <a:rPr lang="en-US" sz="2400" dirty="0">
                <a:solidFill>
                  <a:schemeClr val="accent4">
                    <a:lumMod val="40000"/>
                    <a:lumOff val="60000"/>
                  </a:schemeClr>
                </a:solidFill>
                <a:hlinkClick r:id="rId3" action="ppaction://hlinksldjump">
                  <a:extLst>
                    <a:ext uri="{A12FA001-AC4F-418D-AE19-62706E023703}">
                      <ahyp:hlinkClr xmlns:ahyp="http://schemas.microsoft.com/office/drawing/2018/hyperlinkcolor" val="tx"/>
                    </a:ext>
                  </a:extLst>
                </a:hlinkClick>
              </a:rPr>
              <a:t>Link to longer description, slide 19.</a:t>
            </a:r>
            <a:endParaRPr lang="en-US" sz="2400" dirty="0">
              <a:solidFill>
                <a:schemeClr val="accent4">
                  <a:lumMod val="40000"/>
                  <a:lumOff val="60000"/>
                </a:schemeClr>
              </a:solidFill>
            </a:endParaRPr>
          </a:p>
        </p:txBody>
      </p:sp>
      <p:pic>
        <p:nvPicPr>
          <p:cNvPr id="6" name="Content Placeholder 5" descr="Transforming Schools graphic showing a circle with image of universal meals, Preschool, Expanded Learning Programs, Mental Health, anti-racism training, Professional development and community schools. Link to longer description on slide.">
            <a:extLst>
              <a:ext uri="{FF2B5EF4-FFF2-40B4-BE49-F238E27FC236}">
                <a16:creationId xmlns:a16="http://schemas.microsoft.com/office/drawing/2014/main" id="{0BD1C76D-F633-41B2-BA23-0FC90E5897D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76712" y="1290828"/>
            <a:ext cx="5623653" cy="4735068"/>
          </a:xfrm>
        </p:spPr>
      </p:pic>
      <p:sp>
        <p:nvSpPr>
          <p:cNvPr id="4" name="Slide Number Placeholder 3">
            <a:extLst>
              <a:ext uri="{FF2B5EF4-FFF2-40B4-BE49-F238E27FC236}">
                <a16:creationId xmlns:a16="http://schemas.microsoft.com/office/drawing/2014/main" id="{D3145B48-7468-4F1B-A408-0E3F72F20757}"/>
              </a:ext>
            </a:extLst>
          </p:cNvPr>
          <p:cNvSpPr>
            <a:spLocks noGrp="1"/>
          </p:cNvSpPr>
          <p:nvPr>
            <p:ph type="sldNum" sz="quarter" idx="10"/>
          </p:nvPr>
        </p:nvSpPr>
        <p:spPr/>
        <p:txBody>
          <a:bodyPr/>
          <a:lstStyle/>
          <a:p>
            <a:fld id="{432ED76D-8188-4B28-B316-CD85396F47B0}" type="slidenum">
              <a:rPr lang="en-US" smtClean="0"/>
              <a:pPr/>
              <a:t>6</a:t>
            </a:fld>
            <a:endParaRPr lang="en-US" dirty="0"/>
          </a:p>
        </p:txBody>
      </p:sp>
    </p:spTree>
    <p:extLst>
      <p:ext uri="{BB962C8B-B14F-4D97-AF65-F5344CB8AC3E}">
        <p14:creationId xmlns:p14="http://schemas.microsoft.com/office/powerpoint/2010/main" val="340768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50ED00-D009-4221-9D32-AB812E06B493}"/>
              </a:ext>
            </a:extLst>
          </p:cNvPr>
          <p:cNvSpPr>
            <a:spLocks noGrp="1"/>
          </p:cNvSpPr>
          <p:nvPr>
            <p:ph type="title"/>
          </p:nvPr>
        </p:nvSpPr>
        <p:spPr>
          <a:xfrm>
            <a:off x="0" y="-358062"/>
            <a:ext cx="11887200" cy="1325563"/>
          </a:xfrm>
        </p:spPr>
        <p:txBody>
          <a:bodyPr>
            <a:normAutofit/>
          </a:bodyPr>
          <a:lstStyle/>
          <a:p>
            <a:r>
              <a:rPr lang="en-US" sz="3200" b="1" dirty="0">
                <a:solidFill>
                  <a:schemeClr val="bg1"/>
                </a:solidFill>
                <a:cs typeface="Arial"/>
              </a:rPr>
              <a:t>California State Preschool Program (CSPP) Fiscal Changes</a:t>
            </a:r>
            <a:endParaRPr lang="en-US" sz="3200" dirty="0">
              <a:solidFill>
                <a:schemeClr val="bg1"/>
              </a:solidFill>
            </a:endParaRPr>
          </a:p>
        </p:txBody>
      </p:sp>
      <p:sp>
        <p:nvSpPr>
          <p:cNvPr id="7" name="Content Placeholder 6">
            <a:extLst>
              <a:ext uri="{FF2B5EF4-FFF2-40B4-BE49-F238E27FC236}">
                <a16:creationId xmlns:a16="http://schemas.microsoft.com/office/drawing/2014/main" id="{E77F602C-FD47-40B3-84D5-11DB57F0FF87}"/>
              </a:ext>
            </a:extLst>
          </p:cNvPr>
          <p:cNvSpPr>
            <a:spLocks noGrp="1"/>
          </p:cNvSpPr>
          <p:nvPr>
            <p:ph sz="quarter" idx="11"/>
          </p:nvPr>
        </p:nvSpPr>
        <p:spPr>
          <a:xfrm>
            <a:off x="121186" y="694063"/>
            <a:ext cx="11799065" cy="5365213"/>
          </a:xfrm>
        </p:spPr>
        <p:txBody>
          <a:bodyPr>
            <a:normAutofit fontScale="85000" lnSpcReduction="20000"/>
          </a:bodyPr>
          <a:lstStyle/>
          <a:p>
            <a:pPr>
              <a:lnSpc>
                <a:spcPct val="120000"/>
              </a:lnSpc>
              <a:spcBef>
                <a:spcPts val="500"/>
              </a:spcBef>
              <a:spcAft>
                <a:spcPts val="500"/>
              </a:spcAft>
              <a:buFont typeface="Arial"/>
              <a:buChar char="•"/>
            </a:pPr>
            <a:r>
              <a:rPr lang="en-US" sz="2800" dirty="0">
                <a:cs typeface="Arial"/>
              </a:rPr>
              <a:t>Increases adjustment factors as follows:</a:t>
            </a:r>
          </a:p>
          <a:p>
            <a:pPr>
              <a:lnSpc>
                <a:spcPct val="120000"/>
              </a:lnSpc>
              <a:spcBef>
                <a:spcPts val="500"/>
              </a:spcBef>
              <a:spcAft>
                <a:spcPts val="500"/>
              </a:spcAft>
              <a:buFont typeface="Arial"/>
              <a:buChar char="•"/>
            </a:pPr>
            <a:endParaRPr lang="en-US" dirty="0">
              <a:cs typeface="Arial"/>
            </a:endParaRPr>
          </a:p>
          <a:p>
            <a:pPr>
              <a:lnSpc>
                <a:spcPct val="120000"/>
              </a:lnSpc>
              <a:spcBef>
                <a:spcPts val="500"/>
              </a:spcBef>
              <a:spcAft>
                <a:spcPts val="500"/>
              </a:spcAft>
              <a:buFont typeface="Arial"/>
              <a:buChar char="•"/>
            </a:pPr>
            <a:endParaRPr lang="en-US" dirty="0">
              <a:cs typeface="Arial"/>
            </a:endParaRPr>
          </a:p>
          <a:p>
            <a:pPr>
              <a:lnSpc>
                <a:spcPct val="120000"/>
              </a:lnSpc>
              <a:spcBef>
                <a:spcPts val="500"/>
              </a:spcBef>
              <a:spcAft>
                <a:spcPts val="500"/>
              </a:spcAft>
              <a:buFont typeface="Arial"/>
              <a:buChar char="•"/>
            </a:pPr>
            <a:endParaRPr lang="en-US" dirty="0">
              <a:cs typeface="Arial"/>
            </a:endParaRPr>
          </a:p>
          <a:p>
            <a:pPr>
              <a:lnSpc>
                <a:spcPct val="120000"/>
              </a:lnSpc>
              <a:spcBef>
                <a:spcPts val="500"/>
              </a:spcBef>
              <a:spcAft>
                <a:spcPts val="500"/>
              </a:spcAft>
              <a:buFont typeface="Arial"/>
              <a:buChar char="•"/>
            </a:pPr>
            <a:endParaRPr lang="en-US" sz="2800" dirty="0">
              <a:cs typeface="Arial"/>
            </a:endParaRPr>
          </a:p>
          <a:p>
            <a:pPr>
              <a:lnSpc>
                <a:spcPct val="120000"/>
              </a:lnSpc>
              <a:spcBef>
                <a:spcPts val="500"/>
              </a:spcBef>
              <a:spcAft>
                <a:spcPts val="500"/>
              </a:spcAft>
              <a:buFont typeface="Arial"/>
              <a:buChar char="•"/>
            </a:pPr>
            <a:endParaRPr lang="en-US" sz="2800" dirty="0">
              <a:cs typeface="Arial"/>
            </a:endParaRPr>
          </a:p>
          <a:p>
            <a:pPr>
              <a:lnSpc>
                <a:spcPct val="120000"/>
              </a:lnSpc>
              <a:spcBef>
                <a:spcPts val="500"/>
              </a:spcBef>
              <a:spcAft>
                <a:spcPts val="500"/>
              </a:spcAft>
              <a:buFont typeface="Arial"/>
              <a:buChar char="•"/>
            </a:pPr>
            <a:endParaRPr lang="en-US" dirty="0">
              <a:cs typeface="Arial"/>
            </a:endParaRPr>
          </a:p>
          <a:p>
            <a:pPr>
              <a:lnSpc>
                <a:spcPct val="120000"/>
              </a:lnSpc>
              <a:spcBef>
                <a:spcPts val="500"/>
              </a:spcBef>
              <a:spcAft>
                <a:spcPts val="500"/>
              </a:spcAft>
              <a:buFont typeface="Arial"/>
              <a:buChar char="•"/>
            </a:pPr>
            <a:r>
              <a:rPr lang="en-US" sz="2800" dirty="0">
                <a:cs typeface="Arial"/>
              </a:rPr>
              <a:t>Provides a 6.56 percent Cost of Living Adjustment (COLA)</a:t>
            </a:r>
          </a:p>
          <a:p>
            <a:pPr>
              <a:lnSpc>
                <a:spcPct val="120000"/>
              </a:lnSpc>
              <a:spcBef>
                <a:spcPts val="500"/>
              </a:spcBef>
              <a:spcAft>
                <a:spcPts val="500"/>
              </a:spcAft>
              <a:buFont typeface="Arial"/>
              <a:buChar char="•"/>
            </a:pPr>
            <a:r>
              <a:rPr lang="en-US" sz="2800" dirty="0">
                <a:cs typeface="Arial"/>
              </a:rPr>
              <a:t>Includes $21.3 million to waive family fees and extends hold harmless for 2022–23</a:t>
            </a:r>
          </a:p>
          <a:p>
            <a:pPr>
              <a:lnSpc>
                <a:spcPct val="120000"/>
              </a:lnSpc>
              <a:spcBef>
                <a:spcPts val="500"/>
              </a:spcBef>
              <a:spcAft>
                <a:spcPts val="500"/>
              </a:spcAft>
              <a:buFont typeface="Arial"/>
              <a:buChar char="•"/>
            </a:pPr>
            <a:r>
              <a:rPr lang="en-US" sz="2800" dirty="0">
                <a:cs typeface="Arial"/>
              </a:rPr>
              <a:t>Changes audit threshold for yearly audits in CSPP</a:t>
            </a:r>
          </a:p>
        </p:txBody>
      </p:sp>
      <p:graphicFrame>
        <p:nvGraphicFramePr>
          <p:cNvPr id="9" name="Content Placeholder 8">
            <a:extLst>
              <a:ext uri="{FF2B5EF4-FFF2-40B4-BE49-F238E27FC236}">
                <a16:creationId xmlns:a16="http://schemas.microsoft.com/office/drawing/2014/main" id="{8A27A2D3-2FE6-4C99-B136-7B8A22F1B43E}"/>
              </a:ext>
            </a:extLst>
          </p:cNvPr>
          <p:cNvGraphicFramePr>
            <a:graphicFrameLocks noGrp="1"/>
          </p:cNvGraphicFramePr>
          <p:nvPr>
            <p:ph sz="quarter" idx="12"/>
            <p:extLst>
              <p:ext uri="{D42A27DB-BD31-4B8C-83A1-F6EECF244321}">
                <p14:modId xmlns:p14="http://schemas.microsoft.com/office/powerpoint/2010/main" val="2464402000"/>
              </p:ext>
            </p:extLst>
          </p:nvPr>
        </p:nvGraphicFramePr>
        <p:xfrm>
          <a:off x="429658" y="1198582"/>
          <a:ext cx="11281272" cy="2926080"/>
        </p:xfrm>
        <a:graphic>
          <a:graphicData uri="http://schemas.openxmlformats.org/drawingml/2006/table">
            <a:tbl>
              <a:tblPr firstRow="1" bandRow="1">
                <a:tableStyleId>{5C22544A-7EE6-4342-B048-85BDC9FD1C3A}</a:tableStyleId>
              </a:tblPr>
              <a:tblGrid>
                <a:gridCol w="6675689">
                  <a:extLst>
                    <a:ext uri="{9D8B030D-6E8A-4147-A177-3AD203B41FA5}">
                      <a16:colId xmlns:a16="http://schemas.microsoft.com/office/drawing/2014/main" val="3934461574"/>
                    </a:ext>
                  </a:extLst>
                </a:gridCol>
                <a:gridCol w="2177630">
                  <a:extLst>
                    <a:ext uri="{9D8B030D-6E8A-4147-A177-3AD203B41FA5}">
                      <a16:colId xmlns:a16="http://schemas.microsoft.com/office/drawing/2014/main" val="2580853566"/>
                    </a:ext>
                  </a:extLst>
                </a:gridCol>
                <a:gridCol w="2427953">
                  <a:extLst>
                    <a:ext uri="{9D8B030D-6E8A-4147-A177-3AD203B41FA5}">
                      <a16:colId xmlns:a16="http://schemas.microsoft.com/office/drawing/2014/main" val="653127974"/>
                    </a:ext>
                  </a:extLst>
                </a:gridCol>
              </a:tblGrid>
              <a:tr h="63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Adjustment Factor Category</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Old Adjustment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Factor</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New Adjustment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Factor</a:t>
                      </a:r>
                    </a:p>
                  </a:txBody>
                  <a:tcPr marL="41990" marR="41990"/>
                </a:tc>
                <a:extLst>
                  <a:ext uri="{0D108BD9-81ED-4DB2-BD59-A6C34878D82A}">
                    <a16:rowId xmlns:a16="http://schemas.microsoft.com/office/drawing/2014/main" val="3668448378"/>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with exceptional needs</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1.54</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2.4</a:t>
                      </a:r>
                    </a:p>
                  </a:txBody>
                  <a:tcPr marL="41990" marR="41990"/>
                </a:tc>
                <a:extLst>
                  <a:ext uri="{0D108BD9-81ED-4DB2-BD59-A6C34878D82A}">
                    <a16:rowId xmlns:a16="http://schemas.microsoft.com/office/drawing/2014/main" val="3056003781"/>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with severe disabilities</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1.93</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2.4</a:t>
                      </a:r>
                    </a:p>
                  </a:txBody>
                  <a:tcPr marL="41990" marR="41990"/>
                </a:tc>
                <a:extLst>
                  <a:ext uri="{0D108BD9-81ED-4DB2-BD59-A6C34878D82A}">
                    <a16:rowId xmlns:a16="http://schemas.microsoft.com/office/drawing/2014/main" val="3191622375"/>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47 months or younger</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none</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1.8</a:t>
                      </a:r>
                    </a:p>
                  </a:txBody>
                  <a:tcPr marL="41990" marR="41990"/>
                </a:tc>
                <a:extLst>
                  <a:ext uri="{0D108BD9-81ED-4DB2-BD59-A6C34878D82A}">
                    <a16:rowId xmlns:a16="http://schemas.microsoft.com/office/drawing/2014/main" val="3592848502"/>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Children who are dual language learners</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1.1</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1.2</a:t>
                      </a:r>
                    </a:p>
                  </a:txBody>
                  <a:tcPr marL="41990" marR="41990"/>
                </a:tc>
                <a:extLst>
                  <a:ext uri="{0D108BD9-81ED-4DB2-BD59-A6C34878D82A}">
                    <a16:rowId xmlns:a16="http://schemas.microsoft.com/office/drawing/2014/main" val="1735256467"/>
                  </a:ext>
                </a:extLst>
              </a:tr>
              <a:tr h="456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cs typeface="Arial"/>
                        </a:rPr>
                        <a:t>Early childhood mental health consultation</a:t>
                      </a:r>
                      <a:endParaRPr lang="en-US" sz="2400" dirty="0">
                        <a:solidFill>
                          <a:schemeClr val="bg2">
                            <a:lumMod val="10000"/>
                          </a:schemeClr>
                        </a:solidFill>
                      </a:endParaRP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1.05</a:t>
                      </a:r>
                    </a:p>
                  </a:txBody>
                  <a:tcPr marL="41990" marR="419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rPr>
                        <a:t>1.1</a:t>
                      </a:r>
                    </a:p>
                  </a:txBody>
                  <a:tcPr marL="41990" marR="41990"/>
                </a:tc>
                <a:extLst>
                  <a:ext uri="{0D108BD9-81ED-4DB2-BD59-A6C34878D82A}">
                    <a16:rowId xmlns:a16="http://schemas.microsoft.com/office/drawing/2014/main" val="394978465"/>
                  </a:ext>
                </a:extLst>
              </a:tr>
            </a:tbl>
          </a:graphicData>
        </a:graphic>
      </p:graphicFrame>
      <p:sp>
        <p:nvSpPr>
          <p:cNvPr id="3" name="Slide Number Placeholder 2">
            <a:extLst>
              <a:ext uri="{FF2B5EF4-FFF2-40B4-BE49-F238E27FC236}">
                <a16:creationId xmlns:a16="http://schemas.microsoft.com/office/drawing/2014/main" id="{2CF969D6-52E6-43C1-A639-988F475024ED}"/>
              </a:ext>
            </a:extLst>
          </p:cNvPr>
          <p:cNvSpPr>
            <a:spLocks noGrp="1"/>
          </p:cNvSpPr>
          <p:nvPr>
            <p:ph type="sldNum" sz="quarter" idx="10"/>
          </p:nvPr>
        </p:nvSpPr>
        <p:spPr/>
        <p:txBody>
          <a:bodyPr/>
          <a:lstStyle/>
          <a:p>
            <a:fld id="{432ED76D-8188-4B28-B316-CD85396F47B0}" type="slidenum">
              <a:rPr lang="en-US" smtClean="0"/>
              <a:pPr/>
              <a:t>7</a:t>
            </a:fld>
            <a:endParaRPr lang="en-US" dirty="0"/>
          </a:p>
        </p:txBody>
      </p:sp>
    </p:spTree>
    <p:extLst>
      <p:ext uri="{BB962C8B-B14F-4D97-AF65-F5344CB8AC3E}">
        <p14:creationId xmlns:p14="http://schemas.microsoft.com/office/powerpoint/2010/main" val="288448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286438"/>
            <a:ext cx="11887200" cy="1325563"/>
          </a:xfrm>
        </p:spPr>
        <p:txBody>
          <a:bodyPr/>
          <a:lstStyle/>
          <a:p>
            <a:r>
              <a:rPr lang="en-US" dirty="0">
                <a:cs typeface="Arial"/>
              </a:rPr>
              <a:t>Budget Act Allocations</a:t>
            </a:r>
            <a:endParaRPr lang="en-US" dirty="0"/>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93234" y="1173820"/>
            <a:ext cx="11887200" cy="5275500"/>
          </a:xfrm>
        </p:spPr>
        <p:txBody>
          <a:bodyPr vert="horz" lIns="91440" tIns="45720" rIns="91440" bIns="45720" rtlCol="0" anchor="t">
            <a:normAutofit fontScale="85000" lnSpcReduction="10000"/>
          </a:bodyPr>
          <a:lstStyle/>
          <a:p>
            <a:pPr>
              <a:lnSpc>
                <a:spcPct val="120000"/>
              </a:lnSpc>
              <a:spcBef>
                <a:spcPts val="500"/>
              </a:spcBef>
              <a:spcAft>
                <a:spcPts val="500"/>
              </a:spcAft>
              <a:buFont typeface="Arial"/>
            </a:pPr>
            <a:r>
              <a:rPr lang="en-US" sz="3300" dirty="0">
                <a:cs typeface="Arial"/>
              </a:rPr>
              <a:t>The Department received various allocations to support several changes in the fiscal year (FY) 2022</a:t>
            </a:r>
            <a:r>
              <a:rPr lang="en-US" sz="3600" dirty="0"/>
              <a:t>–</a:t>
            </a:r>
            <a:r>
              <a:rPr lang="en-US" sz="3300" dirty="0">
                <a:cs typeface="Arial"/>
              </a:rPr>
              <a:t>23 Budget Act, including funding for: </a:t>
            </a:r>
          </a:p>
          <a:p>
            <a:pPr lvl="1">
              <a:lnSpc>
                <a:spcPct val="120000"/>
              </a:lnSpc>
              <a:spcAft>
                <a:spcPts val="500"/>
              </a:spcAft>
              <a:buFont typeface="Arial" panose="020B0604020202020204" pitchFamily="34" charset="0"/>
              <a:buChar char="•"/>
            </a:pPr>
            <a:r>
              <a:rPr lang="en-US" dirty="0">
                <a:ea typeface="+mn-lt"/>
                <a:cs typeface="+mn-lt"/>
              </a:rPr>
              <a:t>NEW Three year old Adjustment Factor </a:t>
            </a:r>
          </a:p>
          <a:p>
            <a:pPr lvl="1">
              <a:lnSpc>
                <a:spcPct val="120000"/>
              </a:lnSpc>
              <a:spcAft>
                <a:spcPts val="500"/>
              </a:spcAft>
              <a:buFont typeface="Arial" panose="020B0604020202020204" pitchFamily="34" charset="0"/>
              <a:buChar char="•"/>
            </a:pPr>
            <a:r>
              <a:rPr lang="en-US" dirty="0">
                <a:cs typeface="Arial"/>
              </a:rPr>
              <a:t>Dual Language Learner (DLL) and Exceptional Needs and Severely Disabled adjustment factor increases</a:t>
            </a:r>
          </a:p>
          <a:p>
            <a:pPr lvl="1">
              <a:lnSpc>
                <a:spcPct val="120000"/>
              </a:lnSpc>
              <a:spcAft>
                <a:spcPts val="500"/>
              </a:spcAft>
              <a:buFont typeface="Arial" panose="020B0604020202020204" pitchFamily="34" charset="0"/>
              <a:buChar char="•"/>
            </a:pPr>
            <a:r>
              <a:rPr lang="en-US" dirty="0">
                <a:cs typeface="Arial"/>
              </a:rPr>
              <a:t>Family Fee Waivers</a:t>
            </a:r>
          </a:p>
          <a:p>
            <a:pPr marL="225425" indent="-225425">
              <a:spcAft>
                <a:spcPts val="1200"/>
              </a:spcAft>
            </a:pPr>
            <a:r>
              <a:rPr lang="en-US" dirty="0">
                <a:ea typeface="+mn-lt"/>
                <a:cs typeface="+mn-lt"/>
              </a:rPr>
              <a:t>Allocations will be based on June 2022 data, submitted by contractors as of August 20, 2022. </a:t>
            </a:r>
          </a:p>
          <a:p>
            <a:pPr marL="225425" indent="-225425">
              <a:spcAft>
                <a:spcPts val="1200"/>
              </a:spcAft>
            </a:pPr>
            <a:r>
              <a:rPr lang="en-US" dirty="0">
                <a:ea typeface="+mn-lt"/>
                <a:cs typeface="+mn-lt"/>
              </a:rPr>
              <a:t>If a June 2022, report has not been received by August 20, allocations will be based on the most recent report submitted by the contractor</a:t>
            </a:r>
            <a:endParaRPr lang="en-US" dirty="0"/>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p:txBody>
          <a:bodyPr/>
          <a:lstStyle/>
          <a:p>
            <a:fld id="{2AA74813-043C-43CB-9E82-7CAA19F31821}" type="slidenum">
              <a:rPr lang="en-US" dirty="0" smtClean="0"/>
              <a:pPr/>
              <a:t>8</a:t>
            </a:fld>
            <a:endParaRPr lang="en-US" dirty="0"/>
          </a:p>
        </p:txBody>
      </p:sp>
    </p:spTree>
    <p:extLst>
      <p:ext uri="{BB962C8B-B14F-4D97-AF65-F5344CB8AC3E}">
        <p14:creationId xmlns:p14="http://schemas.microsoft.com/office/powerpoint/2010/main" val="328186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C634-BEFA-6E09-F411-08756B9A47BE}"/>
              </a:ext>
            </a:extLst>
          </p:cNvPr>
          <p:cNvSpPr>
            <a:spLocks noGrp="1"/>
          </p:cNvSpPr>
          <p:nvPr>
            <p:ph type="title"/>
          </p:nvPr>
        </p:nvSpPr>
        <p:spPr>
          <a:xfrm>
            <a:off x="141383" y="-198303"/>
            <a:ext cx="11887200" cy="1325563"/>
          </a:xfrm>
        </p:spPr>
        <p:txBody>
          <a:bodyPr>
            <a:normAutofit/>
          </a:bodyPr>
          <a:lstStyle/>
          <a:p>
            <a:r>
              <a:rPr lang="en-US" sz="4000" dirty="0">
                <a:cs typeface="Arial"/>
              </a:rPr>
              <a:t>FY 2022</a:t>
            </a:r>
            <a:r>
              <a:rPr lang="en-US" sz="4000" dirty="0"/>
              <a:t>–</a:t>
            </a:r>
            <a:r>
              <a:rPr lang="en-US" sz="4000" dirty="0">
                <a:cs typeface="Arial"/>
              </a:rPr>
              <a:t>23 Budget Act Contract Amendments </a:t>
            </a:r>
          </a:p>
        </p:txBody>
      </p:sp>
      <p:sp>
        <p:nvSpPr>
          <p:cNvPr id="3" name="Content Placeholder 2">
            <a:extLst>
              <a:ext uri="{FF2B5EF4-FFF2-40B4-BE49-F238E27FC236}">
                <a16:creationId xmlns:a16="http://schemas.microsoft.com/office/drawing/2014/main" id="{EF5DF90C-309C-46A2-BBA5-4BCEAFC22E64}"/>
              </a:ext>
            </a:extLst>
          </p:cNvPr>
          <p:cNvSpPr>
            <a:spLocks noGrp="1"/>
          </p:cNvSpPr>
          <p:nvPr>
            <p:ph idx="1"/>
          </p:nvPr>
        </p:nvSpPr>
        <p:spPr>
          <a:xfrm>
            <a:off x="86299" y="1219659"/>
            <a:ext cx="11887200" cy="5015901"/>
          </a:xfrm>
        </p:spPr>
        <p:txBody>
          <a:bodyPr vert="horz" lIns="91440" tIns="45720" rIns="91440" bIns="45720" rtlCol="0" anchor="t">
            <a:normAutofit/>
          </a:bodyPr>
          <a:lstStyle/>
          <a:p>
            <a:pPr>
              <a:lnSpc>
                <a:spcPct val="100000"/>
              </a:lnSpc>
              <a:spcAft>
                <a:spcPts val="2400"/>
              </a:spcAft>
            </a:pPr>
            <a:r>
              <a:rPr lang="en-US" dirty="0">
                <a:cs typeface="Arial"/>
              </a:rPr>
              <a:t>All Budget Act allocations will be processed through a contract amendment via the Allocation Letter Process.</a:t>
            </a:r>
          </a:p>
          <a:p>
            <a:pPr>
              <a:lnSpc>
                <a:spcPct val="100000"/>
              </a:lnSpc>
              <a:spcAft>
                <a:spcPts val="2400"/>
              </a:spcAft>
            </a:pPr>
            <a:r>
              <a:rPr lang="en-US" dirty="0">
                <a:cs typeface="Arial"/>
              </a:rPr>
              <a:t>The Allocation Letter does not require a signature and looks similar to a contract amendment. </a:t>
            </a:r>
          </a:p>
          <a:p>
            <a:pPr>
              <a:lnSpc>
                <a:spcPct val="100000"/>
              </a:lnSpc>
              <a:spcAft>
                <a:spcPts val="2400"/>
              </a:spcAft>
            </a:pPr>
            <a:r>
              <a:rPr lang="en-US" dirty="0">
                <a:cs typeface="Arial"/>
              </a:rPr>
              <a:t>Allocation letter will include the contract face sheet and any changes in funding, where applicable</a:t>
            </a:r>
          </a:p>
        </p:txBody>
      </p:sp>
      <p:sp>
        <p:nvSpPr>
          <p:cNvPr id="4" name="Slide Number Placeholder 3">
            <a:extLst>
              <a:ext uri="{FF2B5EF4-FFF2-40B4-BE49-F238E27FC236}">
                <a16:creationId xmlns:a16="http://schemas.microsoft.com/office/drawing/2014/main" id="{CABC7A43-6E01-DF17-21C6-8DF5A522B228}"/>
              </a:ext>
            </a:extLst>
          </p:cNvPr>
          <p:cNvSpPr>
            <a:spLocks noGrp="1"/>
          </p:cNvSpPr>
          <p:nvPr>
            <p:ph type="sldNum" sz="quarter" idx="10"/>
          </p:nvPr>
        </p:nvSpPr>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2143218479"/>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9A9AC-0B59-42C2-BCEA-A5D8C2763CD9}">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949279-F2A5-4E7F-A26D-DB448DF1D054}">
  <ds:schemaRefs>
    <ds:schemaRef ds:uri="http://schemas.microsoft.com/office/2006/documentManagement/types"/>
    <ds:schemaRef ds:uri="http://schemas.openxmlformats.org/package/2006/metadata/core-properties"/>
    <ds:schemaRef ds:uri="6a92aa00-d659-46d6-b4cf-e266ad63a1ef"/>
    <ds:schemaRef ds:uri="http://purl.org/dc/dcmitype/"/>
    <ds:schemaRef ds:uri="http://schemas.microsoft.com/office/infopath/2007/PartnerControls"/>
    <ds:schemaRef ds:uri="d173ea53-e63a-4839-8c69-aececa15c404"/>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TotalTime>
  <Words>1499</Words>
  <Application>Microsoft Office PowerPoint</Application>
  <PresentationFormat>Widescreen</PresentationFormat>
  <Paragraphs>155</Paragraphs>
  <Slides>19</Slides>
  <Notes>18</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19</vt:i4>
      </vt:variant>
    </vt:vector>
  </HeadingPairs>
  <TitlesOfParts>
    <vt:vector size="35" baseType="lpstr">
      <vt:lpstr>Arial</vt:lpstr>
      <vt:lpstr>Calibri</vt:lpstr>
      <vt:lpstr>Cambria</vt:lpstr>
      <vt:lpstr>Courier New</vt:lpstr>
      <vt:lpstr>Symbol</vt:lpstr>
      <vt:lpstr>Wingdings</vt:lpstr>
      <vt:lpstr>CDE Set 1</vt:lpstr>
      <vt:lpstr>CDE Set 2</vt:lpstr>
      <vt:lpstr>CDE Set 3</vt:lpstr>
      <vt:lpstr>CDE Set 4</vt:lpstr>
      <vt:lpstr>CDE Set 5</vt:lpstr>
      <vt:lpstr>CDE Set 6</vt:lpstr>
      <vt:lpstr>CDE Set 7</vt:lpstr>
      <vt:lpstr>CDE Set 8</vt:lpstr>
      <vt:lpstr>CDE Set 1</vt:lpstr>
      <vt:lpstr>CDE Set 1</vt:lpstr>
      <vt:lpstr>Early Education Division Webinar</vt:lpstr>
      <vt:lpstr>Welcome and Introductions</vt:lpstr>
      <vt:lpstr>Meeting Agenda</vt:lpstr>
      <vt:lpstr>2022–23 Final Budget</vt:lpstr>
      <vt:lpstr>Universal Transitional Kindergarten (UTK)</vt:lpstr>
      <vt:lpstr>UPK Planning and Implementation Supports</vt:lpstr>
      <vt:lpstr>California State Preschool Program (CSPP) Fiscal Changes</vt:lpstr>
      <vt:lpstr>Budget Act Allocations</vt:lpstr>
      <vt:lpstr>FY 2022–23 Budget Act Contract Amendments </vt:lpstr>
      <vt:lpstr>CSPP Eligibility and Certification Changes</vt:lpstr>
      <vt:lpstr>Additional Support for Children with Disabilities  </vt:lpstr>
      <vt:lpstr>Infrastructure</vt:lpstr>
      <vt:lpstr>Other Key Investments</vt:lpstr>
      <vt:lpstr>California State Preschool Program Regulations</vt:lpstr>
      <vt:lpstr>Universal PreKindergarten (UPK) Updates</vt:lpstr>
      <vt:lpstr>Questions</vt:lpstr>
      <vt:lpstr>Resources</vt:lpstr>
      <vt:lpstr>Closing</vt:lpstr>
      <vt:lpstr>Transforming Schools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July 15 PowerPoint slides - Resources (CA Dept of Education)</dc:title>
  <dc:subject>EED July 15 PowerPoint slides for presentations posted on the CDE website and webinar video recording.</dc:subject>
  <dc:creator>Joycelyn Ward-Richardson</dc:creator>
  <cp:lastModifiedBy>Alice Ludwig</cp:lastModifiedBy>
  <cp:revision>16</cp:revision>
  <cp:lastPrinted>2021-02-10T21:52:07Z</cp:lastPrinted>
  <dcterms:created xsi:type="dcterms:W3CDTF">2020-08-25T03:09:04Z</dcterms:created>
  <dcterms:modified xsi:type="dcterms:W3CDTF">2023-09-07T22:18:56Z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