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8.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9.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0.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 id="2147483739" r:id="rId5"/>
    <p:sldMasterId id="2147483693" r:id="rId6"/>
    <p:sldMasterId id="2147483659" r:id="rId7"/>
    <p:sldMasterId id="2147483648" r:id="rId8"/>
    <p:sldMasterId id="2147483664" r:id="rId9"/>
    <p:sldMasterId id="2147483671" r:id="rId10"/>
    <p:sldMasterId id="2147483676" r:id="rId11"/>
    <p:sldMasterId id="2147483681" r:id="rId12"/>
    <p:sldMasterId id="2147483654" r:id="rId13"/>
    <p:sldMasterId id="2147483737" r:id="rId14"/>
  </p:sldMasterIdLst>
  <p:notesMasterIdLst>
    <p:notesMasterId r:id="rId48"/>
  </p:notesMasterIdLst>
  <p:handoutMasterIdLst>
    <p:handoutMasterId r:id="rId49"/>
  </p:handoutMasterIdLst>
  <p:sldIdLst>
    <p:sldId id="257" r:id="rId15"/>
    <p:sldId id="484" r:id="rId16"/>
    <p:sldId id="539" r:id="rId17"/>
    <p:sldId id="551" r:id="rId18"/>
    <p:sldId id="504" r:id="rId19"/>
    <p:sldId id="514" r:id="rId20"/>
    <p:sldId id="543" r:id="rId21"/>
    <p:sldId id="532" r:id="rId22"/>
    <p:sldId id="546" r:id="rId23"/>
    <p:sldId id="537" r:id="rId24"/>
    <p:sldId id="540" r:id="rId25"/>
    <p:sldId id="512" r:id="rId26"/>
    <p:sldId id="516" r:id="rId27"/>
    <p:sldId id="517" r:id="rId28"/>
    <p:sldId id="552" r:id="rId29"/>
    <p:sldId id="544" r:id="rId30"/>
    <p:sldId id="531" r:id="rId31"/>
    <p:sldId id="524" r:id="rId32"/>
    <p:sldId id="530" r:id="rId33"/>
    <p:sldId id="553" r:id="rId34"/>
    <p:sldId id="528" r:id="rId35"/>
    <p:sldId id="534" r:id="rId36"/>
    <p:sldId id="542" r:id="rId37"/>
    <p:sldId id="529" r:id="rId38"/>
    <p:sldId id="267" r:id="rId39"/>
    <p:sldId id="513" r:id="rId40"/>
    <p:sldId id="507" r:id="rId41"/>
    <p:sldId id="549" r:id="rId42"/>
    <p:sldId id="486" r:id="rId43"/>
    <p:sldId id="548" r:id="rId44"/>
    <p:sldId id="550" r:id="rId45"/>
    <p:sldId id="261" r:id="rId46"/>
    <p:sldId id="547" r:id="rId47"/>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essa Saunders" initials="VS" lastIdx="18" clrIdx="0">
    <p:extLst>
      <p:ext uri="{19B8F6BF-5375-455C-9EA6-DF929625EA0E}">
        <p15:presenceInfo xmlns:p15="http://schemas.microsoft.com/office/powerpoint/2012/main" userId="S::vsaunders@cde.ca.gov::1592dbda-3c35-4cbc-a32f-49f1c2e64c47" providerId="AD"/>
      </p:ext>
    </p:extLst>
  </p:cmAuthor>
  <p:cmAuthor id="2" name="Joycelyn Ward-Richardson" initials="JW" lastIdx="33" clrIdx="1">
    <p:extLst>
      <p:ext uri="{19B8F6BF-5375-455C-9EA6-DF929625EA0E}">
        <p15:presenceInfo xmlns:p15="http://schemas.microsoft.com/office/powerpoint/2012/main" userId="S-1-5-21-2608872058-1432505909-2668327341-24364" providerId="AD"/>
      </p:ext>
    </p:extLst>
  </p:cmAuthor>
  <p:cmAuthor id="3" name="Crystal Devlin" initials="CD" lastIdx="2" clrIdx="2">
    <p:extLst>
      <p:ext uri="{19B8F6BF-5375-455C-9EA6-DF929625EA0E}">
        <p15:presenceInfo xmlns:p15="http://schemas.microsoft.com/office/powerpoint/2012/main" userId="S-1-5-21-2608872058-1432505909-2668327341-246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a:srgbClr val="00FFFF"/>
    <a:srgbClr val="80FF80"/>
    <a:srgbClr val="0C4A6D"/>
    <a:srgbClr val="99FF66"/>
    <a:srgbClr val="99FF33"/>
    <a:srgbClr val="66FF33"/>
    <a:srgbClr val="0000FF"/>
    <a:srgbClr val="CCFF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DA13D2-0BDA-87AB-1431-1CC6C0FAAE3F}" v="383" dt="2022-09-08T20:26:10.820"/>
    <p1510:client id="{1EFBCA2D-5CFD-855E-214A-1014BA9BE5D3}" v="14" dt="2022-09-09T15:16:43.275"/>
    <p1510:client id="{1FB22150-9AB0-B9D0-A26B-1958A86F57DA}" v="2091" dt="2022-09-08T18:44:47.164"/>
    <p1510:client id="{30DC4CE1-31A1-83B0-F75C-55782103E62C}" v="2" dt="2022-09-09T00:12:19.252"/>
    <p1510:client id="{33A53503-D233-565C-FFB5-DD564719B6D6}" v="2" dt="2022-09-09T00:51:25.046"/>
    <p1510:client id="{43576078-3C07-49C6-8544-4E128E0BDB87}" v="2" dt="2022-09-09T00:01:12.380"/>
    <p1510:client id="{53322EAE-E687-A81C-477A-B6879ADEFDF4}" v="518" dt="2022-09-09T02:03:16.228"/>
    <p1510:client id="{577CEE83-D991-8889-8955-AB755532B3AD}" v="181" dt="2022-09-09T01:42:45.854"/>
    <p1510:client id="{58BE22FF-A011-46F6-8AA8-987D0DAAF7D5}" v="36" dt="2022-09-09T00:48:20.141"/>
    <p1510:client id="{69D9352F-E80A-B4CE-C906-31C0A72804EA}" v="144" dt="2022-09-09T03:49:22.026"/>
    <p1510:client id="{6B0E679D-0032-2EA6-8D6B-3E4BBB043955}" v="34" dt="2022-09-08T16:55:01.686"/>
    <p1510:client id="{6B461FF4-BD30-0F0E-DCA4-86FB4CEFBF12}" v="337" dt="2022-09-09T15:52:04.565"/>
    <p1510:client id="{7F370C88-EBC1-3188-D7E0-66673B4DC645}" v="36" dt="2022-09-09T00:04:30.495"/>
    <p1510:client id="{8D6D8C7D-3011-0554-5DAA-33C642C961D1}" v="1" dt="2022-09-09T15:24:38.010"/>
    <p1510:client id="{B07A53A3-F736-B7CE-D890-12DF9AD01B05}" v="298" dt="2022-09-08T17:10:38.004"/>
    <p1510:client id="{B138B9BE-C341-458C-AC12-6CC228B319BF}" v="147" dt="2022-09-08T19:02:30.149"/>
    <p1510:client id="{B7F7A6E5-BE45-57E0-7944-427A7786BAF1}" v="33" dt="2022-09-09T01:59:31.291"/>
    <p1510:client id="{BB849F0A-9722-4837-A81C-12040FEC9C06}" v="65" dt="2022-09-09T02:20:00.749"/>
    <p1510:client id="{BDA65017-0617-7997-6A48-B91FDE35CC53}" v="4" dt="2022-09-09T16:02:09.985"/>
    <p1510:client id="{BECCEB48-D180-37A7-C6C1-5D47E3E64DE9}" v="26" dt="2022-09-08T23:55:39.192"/>
    <p1510:client id="{C05ADAE6-A75A-2CA3-2939-09F983230D35}" v="5" dt="2022-09-09T15:49:34.105"/>
    <p1510:client id="{C26138C8-EF45-4B84-1960-684385537985}" v="68" dt="2022-09-09T01:43:19.608"/>
    <p1510:client id="{C6DD6DE4-1EB8-45F8-85C4-40A4E653F2A3}" v="2" dt="2022-09-09T03:52:23.614"/>
    <p1510:client id="{D15342F5-3F60-DA5E-1D6B-DC1F3CB2360C}" v="603" dt="2022-09-08T21:48:12.643"/>
    <p1510:client id="{D1E1E9B3-8777-0371-B2B3-29C97B84689A}" v="2" dt="2022-09-08T23:02:28.031"/>
    <p1510:client id="{D7D4CAFA-073E-4777-B55F-F01A0BF77109}" v="42" dt="2022-09-08T19:12:56.745"/>
    <p1510:client id="{DF7A5025-BD6C-7D63-9EB6-AFA85479428D}" v="337" dt="2022-09-09T15:38:25.630"/>
    <p1510:client id="{E8D14F7E-45D5-2081-92ED-B714546D6EC2}" v="102" dt="2022-09-08T19:26:32.891"/>
    <p1510:client id="{EB679B0A-C3B7-4CFF-BE1F-AC5FA69D9631}" v="1" dt="2022-09-08T23:56:12.890"/>
    <p1510:client id="{EC4033D6-72A1-29CA-98B7-0F76874C1AEC}" v="4" dt="2022-09-08T23:50:32.225"/>
    <p1510:client id="{EFE71443-6FF2-24F7-C543-DAAF9786DD49}" v="5" dt="2022-09-09T15:17:33.253"/>
    <p1510:client id="{F019D2D3-6560-4309-BA03-D4805F221923}" v="3" dt="2022-09-08T22:47:14.188"/>
    <p1510:client id="{F377F589-8A16-4E3C-BA9C-C744A18AE993}" v="4" dt="2022-09-09T00:32:46.9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554" autoAdjust="0"/>
    <p:restoredTop sz="91176" autoAdjust="0"/>
  </p:normalViewPr>
  <p:slideViewPr>
    <p:cSldViewPr snapToGrid="0">
      <p:cViewPr varScale="1">
        <p:scale>
          <a:sx n="67" d="100"/>
          <a:sy n="67" d="100"/>
        </p:scale>
        <p:origin x="824"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presProps" Target="presProp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3035088" cy="466115"/>
          </a:xfrm>
          <a:prstGeom prst="rect">
            <a:avLst/>
          </a:prstGeom>
        </p:spPr>
        <p:txBody>
          <a:bodyPr vert="horz" lIns="93102" tIns="46552" rIns="93102" bIns="46552"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967341" y="0"/>
            <a:ext cx="3035088" cy="466115"/>
          </a:xfrm>
          <a:prstGeom prst="rect">
            <a:avLst/>
          </a:prstGeom>
        </p:spPr>
        <p:txBody>
          <a:bodyPr vert="horz" lIns="93102" tIns="46552" rIns="93102" bIns="46552" rtlCol="0"/>
          <a:lstStyle>
            <a:lvl1pPr algn="r">
              <a:defRPr sz="1200"/>
            </a:lvl1pPr>
          </a:lstStyle>
          <a:p>
            <a:fld id="{8A08BE69-669F-416A-93EF-12E394687B13}" type="datetimeFigureOut">
              <a:rPr lang="en-US" smtClean="0"/>
              <a:t>8/11/2023</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823936"/>
            <a:ext cx="3035088" cy="466114"/>
          </a:xfrm>
          <a:prstGeom prst="rect">
            <a:avLst/>
          </a:prstGeom>
        </p:spPr>
        <p:txBody>
          <a:bodyPr vert="horz" lIns="93102" tIns="46552" rIns="93102" bIns="4655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967341" y="8823936"/>
            <a:ext cx="3035088" cy="466114"/>
          </a:xfrm>
          <a:prstGeom prst="rect">
            <a:avLst/>
          </a:prstGeom>
        </p:spPr>
        <p:txBody>
          <a:bodyPr vert="horz" lIns="93102" tIns="46552" rIns="93102" bIns="46552"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5"/>
          </a:xfrm>
          <a:prstGeom prst="rect">
            <a:avLst/>
          </a:prstGeom>
        </p:spPr>
        <p:txBody>
          <a:bodyPr vert="horz" lIns="93102" tIns="46552" rIns="93102" bIns="46552" rtlCol="0"/>
          <a:lstStyle>
            <a:lvl1pPr algn="l">
              <a:defRPr sz="1200"/>
            </a:lvl1pPr>
          </a:lstStyle>
          <a:p>
            <a:endParaRPr lang="en-US"/>
          </a:p>
        </p:txBody>
      </p:sp>
      <p:sp>
        <p:nvSpPr>
          <p:cNvPr id="3" name="Date Placeholder 2"/>
          <p:cNvSpPr>
            <a:spLocks noGrp="1"/>
          </p:cNvSpPr>
          <p:nvPr>
            <p:ph type="dt" idx="1"/>
          </p:nvPr>
        </p:nvSpPr>
        <p:spPr>
          <a:xfrm>
            <a:off x="3967341" y="0"/>
            <a:ext cx="3035088" cy="466115"/>
          </a:xfrm>
          <a:prstGeom prst="rect">
            <a:avLst/>
          </a:prstGeom>
        </p:spPr>
        <p:txBody>
          <a:bodyPr vert="horz" lIns="93102" tIns="46552" rIns="93102" bIns="46552" rtlCol="0"/>
          <a:lstStyle>
            <a:lvl1pPr algn="r">
              <a:defRPr sz="1200"/>
            </a:lvl1pPr>
          </a:lstStyle>
          <a:p>
            <a:fld id="{45110321-FE7C-41D5-A6A6-9361CA1AFD5B}" type="datetimeFigureOut">
              <a:rPr lang="en-US" smtClean="0"/>
              <a:t>8/11/2023</a:t>
            </a:fld>
            <a:endParaRPr lang="en-US"/>
          </a:p>
        </p:txBody>
      </p:sp>
      <p:sp>
        <p:nvSpPr>
          <p:cNvPr id="4" name="Slide Image Placeholder 3"/>
          <p:cNvSpPr>
            <a:spLocks noGrp="1" noRot="1" noChangeAspect="1"/>
          </p:cNvSpPr>
          <p:nvPr>
            <p:ph type="sldImg" idx="2"/>
          </p:nvPr>
        </p:nvSpPr>
        <p:spPr>
          <a:xfrm>
            <a:off x="715963" y="1160463"/>
            <a:ext cx="5572125" cy="3135312"/>
          </a:xfrm>
          <a:prstGeom prst="rect">
            <a:avLst/>
          </a:prstGeom>
          <a:noFill/>
          <a:ln w="12700">
            <a:solidFill>
              <a:prstClr val="black"/>
            </a:solidFill>
          </a:ln>
        </p:spPr>
        <p:txBody>
          <a:bodyPr vert="horz" lIns="93102" tIns="46552" rIns="93102" bIns="46552" rtlCol="0" anchor="ctr"/>
          <a:lstStyle/>
          <a:p>
            <a:endParaRPr lang="en-US"/>
          </a:p>
        </p:txBody>
      </p:sp>
      <p:sp>
        <p:nvSpPr>
          <p:cNvPr id="5" name="Notes Placeholder 4"/>
          <p:cNvSpPr>
            <a:spLocks noGrp="1"/>
          </p:cNvSpPr>
          <p:nvPr>
            <p:ph type="body" sz="quarter" idx="3"/>
          </p:nvPr>
        </p:nvSpPr>
        <p:spPr>
          <a:xfrm>
            <a:off x="700405" y="4470836"/>
            <a:ext cx="5603240" cy="3657958"/>
          </a:xfrm>
          <a:prstGeom prst="rect">
            <a:avLst/>
          </a:prstGeom>
        </p:spPr>
        <p:txBody>
          <a:bodyPr vert="horz" lIns="93102" tIns="46552" rIns="93102"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4"/>
          </a:xfrm>
          <a:prstGeom prst="rect">
            <a:avLst/>
          </a:prstGeom>
        </p:spPr>
        <p:txBody>
          <a:bodyPr vert="horz" lIns="93102" tIns="46552" rIns="93102"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6"/>
            <a:ext cx="3035088" cy="466114"/>
          </a:xfrm>
          <a:prstGeom prst="rect">
            <a:avLst/>
          </a:prstGeom>
        </p:spPr>
        <p:txBody>
          <a:bodyPr vert="horz" lIns="93102" tIns="46552" rIns="93102" bIns="46552"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2096582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a:p>
        </p:txBody>
      </p:sp>
    </p:spTree>
    <p:extLst>
      <p:ext uri="{BB962C8B-B14F-4D97-AF65-F5344CB8AC3E}">
        <p14:creationId xmlns:p14="http://schemas.microsoft.com/office/powerpoint/2010/main" val="692656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a:p>
        </p:txBody>
      </p:sp>
    </p:spTree>
    <p:extLst>
      <p:ext uri="{BB962C8B-B14F-4D97-AF65-F5344CB8AC3E}">
        <p14:creationId xmlns:p14="http://schemas.microsoft.com/office/powerpoint/2010/main" val="669140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14</a:t>
            </a:fld>
            <a:endParaRPr lang="en-US"/>
          </a:p>
        </p:txBody>
      </p:sp>
    </p:spTree>
    <p:extLst>
      <p:ext uri="{BB962C8B-B14F-4D97-AF65-F5344CB8AC3E}">
        <p14:creationId xmlns:p14="http://schemas.microsoft.com/office/powerpoint/2010/main" val="4047817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16</a:t>
            </a:fld>
            <a:endParaRPr lang="en-US"/>
          </a:p>
        </p:txBody>
      </p:sp>
    </p:spTree>
    <p:extLst>
      <p:ext uri="{BB962C8B-B14F-4D97-AF65-F5344CB8AC3E}">
        <p14:creationId xmlns:p14="http://schemas.microsoft.com/office/powerpoint/2010/main" val="1437227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17</a:t>
            </a:fld>
            <a:endParaRPr lang="en-US"/>
          </a:p>
        </p:txBody>
      </p:sp>
    </p:spTree>
    <p:extLst>
      <p:ext uri="{BB962C8B-B14F-4D97-AF65-F5344CB8AC3E}">
        <p14:creationId xmlns:p14="http://schemas.microsoft.com/office/powerpoint/2010/main" val="3620908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18</a:t>
            </a:fld>
            <a:endParaRPr lang="en-US"/>
          </a:p>
        </p:txBody>
      </p:sp>
    </p:spTree>
    <p:extLst>
      <p:ext uri="{BB962C8B-B14F-4D97-AF65-F5344CB8AC3E}">
        <p14:creationId xmlns:p14="http://schemas.microsoft.com/office/powerpoint/2010/main" val="1886757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19</a:t>
            </a:fld>
            <a:endParaRPr lang="en-US"/>
          </a:p>
        </p:txBody>
      </p:sp>
    </p:spTree>
    <p:extLst>
      <p:ext uri="{BB962C8B-B14F-4D97-AF65-F5344CB8AC3E}">
        <p14:creationId xmlns:p14="http://schemas.microsoft.com/office/powerpoint/2010/main" val="347123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21</a:t>
            </a:fld>
            <a:endParaRPr lang="en-US"/>
          </a:p>
        </p:txBody>
      </p:sp>
    </p:spTree>
    <p:extLst>
      <p:ext uri="{BB962C8B-B14F-4D97-AF65-F5344CB8AC3E}">
        <p14:creationId xmlns:p14="http://schemas.microsoft.com/office/powerpoint/2010/main" val="2982263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22</a:t>
            </a:fld>
            <a:endParaRPr lang="en-US"/>
          </a:p>
        </p:txBody>
      </p:sp>
    </p:spTree>
    <p:extLst>
      <p:ext uri="{BB962C8B-B14F-4D97-AF65-F5344CB8AC3E}">
        <p14:creationId xmlns:p14="http://schemas.microsoft.com/office/powerpoint/2010/main" val="756157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23</a:t>
            </a:fld>
            <a:endParaRPr lang="en-US"/>
          </a:p>
        </p:txBody>
      </p:sp>
    </p:spTree>
    <p:extLst>
      <p:ext uri="{BB962C8B-B14F-4D97-AF65-F5344CB8AC3E}">
        <p14:creationId xmlns:p14="http://schemas.microsoft.com/office/powerpoint/2010/main" val="2335315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a:p>
        </p:txBody>
      </p:sp>
    </p:spTree>
    <p:extLst>
      <p:ext uri="{BB962C8B-B14F-4D97-AF65-F5344CB8AC3E}">
        <p14:creationId xmlns:p14="http://schemas.microsoft.com/office/powerpoint/2010/main" val="3919896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24</a:t>
            </a:fld>
            <a:endParaRPr lang="en-US"/>
          </a:p>
        </p:txBody>
      </p:sp>
    </p:spTree>
    <p:extLst>
      <p:ext uri="{BB962C8B-B14F-4D97-AF65-F5344CB8AC3E}">
        <p14:creationId xmlns:p14="http://schemas.microsoft.com/office/powerpoint/2010/main" val="2373102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25</a:t>
            </a:fld>
            <a:endParaRPr lang="en-US"/>
          </a:p>
        </p:txBody>
      </p:sp>
    </p:spTree>
    <p:extLst>
      <p:ext uri="{BB962C8B-B14F-4D97-AF65-F5344CB8AC3E}">
        <p14:creationId xmlns:p14="http://schemas.microsoft.com/office/powerpoint/2010/main" val="36357993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26</a:t>
            </a:fld>
            <a:endParaRPr lang="en-US"/>
          </a:p>
        </p:txBody>
      </p:sp>
    </p:spTree>
    <p:extLst>
      <p:ext uri="{BB962C8B-B14F-4D97-AF65-F5344CB8AC3E}">
        <p14:creationId xmlns:p14="http://schemas.microsoft.com/office/powerpoint/2010/main" val="289576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27</a:t>
            </a:fld>
            <a:endParaRPr lang="en-US"/>
          </a:p>
        </p:txBody>
      </p:sp>
    </p:spTree>
    <p:extLst>
      <p:ext uri="{BB962C8B-B14F-4D97-AF65-F5344CB8AC3E}">
        <p14:creationId xmlns:p14="http://schemas.microsoft.com/office/powerpoint/2010/main" val="4248585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28</a:t>
            </a:fld>
            <a:endParaRPr lang="en-US"/>
          </a:p>
        </p:txBody>
      </p:sp>
    </p:spTree>
    <p:extLst>
      <p:ext uri="{BB962C8B-B14F-4D97-AF65-F5344CB8AC3E}">
        <p14:creationId xmlns:p14="http://schemas.microsoft.com/office/powerpoint/2010/main" val="4285133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29</a:t>
            </a:fld>
            <a:endParaRPr lang="en-US"/>
          </a:p>
        </p:txBody>
      </p:sp>
    </p:spTree>
    <p:extLst>
      <p:ext uri="{BB962C8B-B14F-4D97-AF65-F5344CB8AC3E}">
        <p14:creationId xmlns:p14="http://schemas.microsoft.com/office/powerpoint/2010/main" val="3889211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30</a:t>
            </a:fld>
            <a:endParaRPr lang="en-US"/>
          </a:p>
        </p:txBody>
      </p:sp>
    </p:spTree>
    <p:extLst>
      <p:ext uri="{BB962C8B-B14F-4D97-AF65-F5344CB8AC3E}">
        <p14:creationId xmlns:p14="http://schemas.microsoft.com/office/powerpoint/2010/main" val="30014882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31</a:t>
            </a:fld>
            <a:endParaRPr lang="en-US"/>
          </a:p>
        </p:txBody>
      </p:sp>
    </p:spTree>
    <p:extLst>
      <p:ext uri="{BB962C8B-B14F-4D97-AF65-F5344CB8AC3E}">
        <p14:creationId xmlns:p14="http://schemas.microsoft.com/office/powerpoint/2010/main" val="1553204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32</a:t>
            </a:fld>
            <a:endParaRPr lang="en-US"/>
          </a:p>
        </p:txBody>
      </p:sp>
    </p:spTree>
    <p:extLst>
      <p:ext uri="{BB962C8B-B14F-4D97-AF65-F5344CB8AC3E}">
        <p14:creationId xmlns:p14="http://schemas.microsoft.com/office/powerpoint/2010/main" val="2417081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a:p>
        </p:txBody>
      </p:sp>
    </p:spTree>
    <p:extLst>
      <p:ext uri="{BB962C8B-B14F-4D97-AF65-F5344CB8AC3E}">
        <p14:creationId xmlns:p14="http://schemas.microsoft.com/office/powerpoint/2010/main" val="557954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a:p>
        </p:txBody>
      </p:sp>
    </p:spTree>
    <p:extLst>
      <p:ext uri="{BB962C8B-B14F-4D97-AF65-F5344CB8AC3E}">
        <p14:creationId xmlns:p14="http://schemas.microsoft.com/office/powerpoint/2010/main" val="2092819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a:p>
        </p:txBody>
      </p:sp>
    </p:spTree>
    <p:extLst>
      <p:ext uri="{BB962C8B-B14F-4D97-AF65-F5344CB8AC3E}">
        <p14:creationId xmlns:p14="http://schemas.microsoft.com/office/powerpoint/2010/main" val="2907506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7</a:t>
            </a:fld>
            <a:endParaRPr lang="en-US"/>
          </a:p>
        </p:txBody>
      </p:sp>
    </p:spTree>
    <p:extLst>
      <p:ext uri="{BB962C8B-B14F-4D97-AF65-F5344CB8AC3E}">
        <p14:creationId xmlns:p14="http://schemas.microsoft.com/office/powerpoint/2010/main" val="524100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8</a:t>
            </a:fld>
            <a:endParaRPr lang="en-US"/>
          </a:p>
        </p:txBody>
      </p:sp>
    </p:spTree>
    <p:extLst>
      <p:ext uri="{BB962C8B-B14F-4D97-AF65-F5344CB8AC3E}">
        <p14:creationId xmlns:p14="http://schemas.microsoft.com/office/powerpoint/2010/main" val="1567035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a:p>
        </p:txBody>
      </p:sp>
    </p:spTree>
    <p:extLst>
      <p:ext uri="{BB962C8B-B14F-4D97-AF65-F5344CB8AC3E}">
        <p14:creationId xmlns:p14="http://schemas.microsoft.com/office/powerpoint/2010/main" val="1238339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a:p>
        </p:txBody>
      </p:sp>
    </p:spTree>
    <p:extLst>
      <p:ext uri="{BB962C8B-B14F-4D97-AF65-F5344CB8AC3E}">
        <p14:creationId xmlns:p14="http://schemas.microsoft.com/office/powerpoint/2010/main" val="1858148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rgbClr val="99FF99"/>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Courier New" panose="02070309020205020404" pitchFamily="49" charset="0"/>
              <a:buChar char="o"/>
              <a:defRPr sz="2800">
                <a:solidFill>
                  <a:schemeClr val="bg1"/>
                </a:solidFill>
              </a:defRPr>
            </a:lvl3pPr>
            <a:lvl4pPr marL="1600200" indent="-228600">
              <a:buFont typeface="Wingdings" panose="05000000000000000000" pitchFamily="2" charset="2"/>
              <a:buChar char="§"/>
              <a:defRPr sz="26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FBA6C063-05E6-4B81-9F11-8D8832737097}"/>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67729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slide 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D2F62-2E1A-415E-8588-0D10ECAD518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63B0444-9EC7-4457-9BF5-9298D13FA21D}"/>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1943978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2253388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60C44-DC2E-43F0-81F7-75E777F3CB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4A2545-D834-4231-94C5-167C707D66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1854EC-B2EB-45AD-B497-28415D3369B9}"/>
              </a:ext>
            </a:extLst>
          </p:cNvPr>
          <p:cNvSpPr>
            <a:spLocks noGrp="1"/>
          </p:cNvSpPr>
          <p:nvPr>
            <p:ph type="dt" sz="half" idx="10"/>
          </p:nvPr>
        </p:nvSpPr>
        <p:spPr/>
        <p:txBody>
          <a:bodyPr/>
          <a:lstStyle/>
          <a:p>
            <a:fld id="{D59C9E35-1342-443E-B3BA-DCA8A53738DE}" type="datetimeFigureOut">
              <a:rPr lang="en-US" smtClean="0"/>
              <a:t>8/11/2023</a:t>
            </a:fld>
            <a:endParaRPr lang="en-US"/>
          </a:p>
        </p:txBody>
      </p:sp>
      <p:sp>
        <p:nvSpPr>
          <p:cNvPr id="5" name="Footer Placeholder 4">
            <a:extLst>
              <a:ext uri="{FF2B5EF4-FFF2-40B4-BE49-F238E27FC236}">
                <a16:creationId xmlns:a16="http://schemas.microsoft.com/office/drawing/2014/main" id="{244DA364-39F0-4166-893C-857F05989C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6CD200-96B0-4FD0-BC0E-F8B9E0712692}"/>
              </a:ext>
            </a:extLst>
          </p:cNvPr>
          <p:cNvSpPr>
            <a:spLocks noGrp="1"/>
          </p:cNvSpPr>
          <p:nvPr>
            <p:ph type="sldNum" sz="quarter" idx="12"/>
          </p:nvPr>
        </p:nvSpPr>
        <p:spPr/>
        <p:txBody>
          <a:bodyPr/>
          <a:lstStyle/>
          <a:p>
            <a:fld id="{7BC4FD81-8186-42C3-B636-FE4ECF59B37C}" type="slidenum">
              <a:rPr lang="en-US" smtClean="0"/>
              <a:t>‹#›</a:t>
            </a:fld>
            <a:endParaRPr lang="en-US"/>
          </a:p>
        </p:txBody>
      </p:sp>
    </p:spTree>
    <p:extLst>
      <p:ext uri="{BB962C8B-B14F-4D97-AF65-F5344CB8AC3E}">
        <p14:creationId xmlns:p14="http://schemas.microsoft.com/office/powerpoint/2010/main" val="672468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624CE-3146-4122-9E8F-E07D7826A9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71BE3E-39BB-4D17-A0C8-B6CEAD9DDF2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7528F1-45AB-4EB3-8FB0-2FD7A0A58344}"/>
              </a:ext>
            </a:extLst>
          </p:cNvPr>
          <p:cNvSpPr>
            <a:spLocks noGrp="1"/>
          </p:cNvSpPr>
          <p:nvPr>
            <p:ph type="dt" sz="half" idx="10"/>
          </p:nvPr>
        </p:nvSpPr>
        <p:spPr/>
        <p:txBody>
          <a:bodyPr/>
          <a:lstStyle/>
          <a:p>
            <a:fld id="{D59C9E35-1342-443E-B3BA-DCA8A53738DE}" type="datetimeFigureOut">
              <a:rPr lang="en-US" smtClean="0"/>
              <a:t>8/11/2023</a:t>
            </a:fld>
            <a:endParaRPr lang="en-US"/>
          </a:p>
        </p:txBody>
      </p:sp>
      <p:sp>
        <p:nvSpPr>
          <p:cNvPr id="5" name="Footer Placeholder 4">
            <a:extLst>
              <a:ext uri="{FF2B5EF4-FFF2-40B4-BE49-F238E27FC236}">
                <a16:creationId xmlns:a16="http://schemas.microsoft.com/office/drawing/2014/main" id="{9A80AA4A-EA0E-4E8A-8317-ED27BA8057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095910-478B-46C3-9F9F-8F9093BE0055}"/>
              </a:ext>
            </a:extLst>
          </p:cNvPr>
          <p:cNvSpPr>
            <a:spLocks noGrp="1"/>
          </p:cNvSpPr>
          <p:nvPr>
            <p:ph type="sldNum" sz="quarter" idx="12"/>
          </p:nvPr>
        </p:nvSpPr>
        <p:spPr/>
        <p:txBody>
          <a:bodyPr/>
          <a:lstStyle/>
          <a:p>
            <a:fld id="{7BC4FD81-8186-42C3-B636-FE4ECF59B37C}" type="slidenum">
              <a:rPr lang="en-US" smtClean="0"/>
              <a:t>‹#›</a:t>
            </a:fld>
            <a:endParaRPr lang="en-US"/>
          </a:p>
        </p:txBody>
      </p:sp>
    </p:spTree>
    <p:extLst>
      <p:ext uri="{BB962C8B-B14F-4D97-AF65-F5344CB8AC3E}">
        <p14:creationId xmlns:p14="http://schemas.microsoft.com/office/powerpoint/2010/main" val="784334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1955E-D65D-44AB-9527-7AFFF52D54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11DF95-BFD2-476F-9DBD-37650FC101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5AFEF8B-75AF-4425-9EAE-DE124ED63BB0}"/>
              </a:ext>
            </a:extLst>
          </p:cNvPr>
          <p:cNvSpPr>
            <a:spLocks noGrp="1"/>
          </p:cNvSpPr>
          <p:nvPr>
            <p:ph type="dt" sz="half" idx="10"/>
          </p:nvPr>
        </p:nvSpPr>
        <p:spPr/>
        <p:txBody>
          <a:bodyPr/>
          <a:lstStyle/>
          <a:p>
            <a:fld id="{D59C9E35-1342-443E-B3BA-DCA8A53738DE}" type="datetimeFigureOut">
              <a:rPr lang="en-US" smtClean="0"/>
              <a:t>8/11/2023</a:t>
            </a:fld>
            <a:endParaRPr lang="en-US"/>
          </a:p>
        </p:txBody>
      </p:sp>
      <p:sp>
        <p:nvSpPr>
          <p:cNvPr id="5" name="Footer Placeholder 4">
            <a:extLst>
              <a:ext uri="{FF2B5EF4-FFF2-40B4-BE49-F238E27FC236}">
                <a16:creationId xmlns:a16="http://schemas.microsoft.com/office/drawing/2014/main" id="{E031F8C9-85A1-451E-95BF-9F8C737BDC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7D3846-6DAA-4085-A38D-34C8B86687E2}"/>
              </a:ext>
            </a:extLst>
          </p:cNvPr>
          <p:cNvSpPr>
            <a:spLocks noGrp="1"/>
          </p:cNvSpPr>
          <p:nvPr>
            <p:ph type="sldNum" sz="quarter" idx="12"/>
          </p:nvPr>
        </p:nvSpPr>
        <p:spPr/>
        <p:txBody>
          <a:bodyPr/>
          <a:lstStyle/>
          <a:p>
            <a:fld id="{7BC4FD81-8186-42C3-B636-FE4ECF59B37C}" type="slidenum">
              <a:rPr lang="en-US" smtClean="0"/>
              <a:t>‹#›</a:t>
            </a:fld>
            <a:endParaRPr lang="en-US"/>
          </a:p>
        </p:txBody>
      </p:sp>
    </p:spTree>
    <p:extLst>
      <p:ext uri="{BB962C8B-B14F-4D97-AF65-F5344CB8AC3E}">
        <p14:creationId xmlns:p14="http://schemas.microsoft.com/office/powerpoint/2010/main" val="730646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2DD91-8E39-4338-A051-5E8FA19691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82D4F5-60E1-4802-A039-DFB1F5906C4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7AFBEF-8A26-4BE0-ADAF-E33AB213C47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15CAC1-42CC-4FB2-8B45-F2DEA83F615F}"/>
              </a:ext>
            </a:extLst>
          </p:cNvPr>
          <p:cNvSpPr>
            <a:spLocks noGrp="1"/>
          </p:cNvSpPr>
          <p:nvPr>
            <p:ph type="dt" sz="half" idx="10"/>
          </p:nvPr>
        </p:nvSpPr>
        <p:spPr/>
        <p:txBody>
          <a:bodyPr/>
          <a:lstStyle/>
          <a:p>
            <a:fld id="{D59C9E35-1342-443E-B3BA-DCA8A53738DE}" type="datetimeFigureOut">
              <a:rPr lang="en-US" smtClean="0"/>
              <a:t>8/11/2023</a:t>
            </a:fld>
            <a:endParaRPr lang="en-US"/>
          </a:p>
        </p:txBody>
      </p:sp>
      <p:sp>
        <p:nvSpPr>
          <p:cNvPr id="6" name="Footer Placeholder 5">
            <a:extLst>
              <a:ext uri="{FF2B5EF4-FFF2-40B4-BE49-F238E27FC236}">
                <a16:creationId xmlns:a16="http://schemas.microsoft.com/office/drawing/2014/main" id="{AD638FE3-28F7-4901-A909-FCC753CC64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2FF492-DDFA-4520-A0EC-0275704C60BF}"/>
              </a:ext>
            </a:extLst>
          </p:cNvPr>
          <p:cNvSpPr>
            <a:spLocks noGrp="1"/>
          </p:cNvSpPr>
          <p:nvPr>
            <p:ph type="sldNum" sz="quarter" idx="12"/>
          </p:nvPr>
        </p:nvSpPr>
        <p:spPr/>
        <p:txBody>
          <a:bodyPr/>
          <a:lstStyle/>
          <a:p>
            <a:fld id="{7BC4FD81-8186-42C3-B636-FE4ECF59B37C}" type="slidenum">
              <a:rPr lang="en-US" smtClean="0"/>
              <a:t>‹#›</a:t>
            </a:fld>
            <a:endParaRPr lang="en-US"/>
          </a:p>
        </p:txBody>
      </p:sp>
    </p:spTree>
    <p:extLst>
      <p:ext uri="{BB962C8B-B14F-4D97-AF65-F5344CB8AC3E}">
        <p14:creationId xmlns:p14="http://schemas.microsoft.com/office/powerpoint/2010/main" val="3681066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BEF3F-CF72-43B9-B0F5-4B5C7A492D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7AEFBE-899F-47FC-9CFC-055BCECC2D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437DA7D-FEE3-4ED0-B49B-64FD68F86D0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7DD3DC-60E7-4057-B68A-81213E0F35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C1B7473-6B44-4E67-938F-EA9E102185C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B6BF5A-7C34-4D51-B773-F06259275D38}"/>
              </a:ext>
            </a:extLst>
          </p:cNvPr>
          <p:cNvSpPr>
            <a:spLocks noGrp="1"/>
          </p:cNvSpPr>
          <p:nvPr>
            <p:ph type="dt" sz="half" idx="10"/>
          </p:nvPr>
        </p:nvSpPr>
        <p:spPr/>
        <p:txBody>
          <a:bodyPr/>
          <a:lstStyle/>
          <a:p>
            <a:fld id="{D59C9E35-1342-443E-B3BA-DCA8A53738DE}" type="datetimeFigureOut">
              <a:rPr lang="en-US" smtClean="0"/>
              <a:t>8/11/2023</a:t>
            </a:fld>
            <a:endParaRPr lang="en-US"/>
          </a:p>
        </p:txBody>
      </p:sp>
      <p:sp>
        <p:nvSpPr>
          <p:cNvPr id="8" name="Footer Placeholder 7">
            <a:extLst>
              <a:ext uri="{FF2B5EF4-FFF2-40B4-BE49-F238E27FC236}">
                <a16:creationId xmlns:a16="http://schemas.microsoft.com/office/drawing/2014/main" id="{0ED74972-33EB-4260-AD21-9A44995B09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D9FB2E-5D93-4E75-980A-F2AF8F03A9AF}"/>
              </a:ext>
            </a:extLst>
          </p:cNvPr>
          <p:cNvSpPr>
            <a:spLocks noGrp="1"/>
          </p:cNvSpPr>
          <p:nvPr>
            <p:ph type="sldNum" sz="quarter" idx="12"/>
          </p:nvPr>
        </p:nvSpPr>
        <p:spPr/>
        <p:txBody>
          <a:bodyPr/>
          <a:lstStyle/>
          <a:p>
            <a:fld id="{7BC4FD81-8186-42C3-B636-FE4ECF59B37C}" type="slidenum">
              <a:rPr lang="en-US" smtClean="0"/>
              <a:t>‹#›</a:t>
            </a:fld>
            <a:endParaRPr lang="en-US"/>
          </a:p>
        </p:txBody>
      </p:sp>
    </p:spTree>
    <p:extLst>
      <p:ext uri="{BB962C8B-B14F-4D97-AF65-F5344CB8AC3E}">
        <p14:creationId xmlns:p14="http://schemas.microsoft.com/office/powerpoint/2010/main" val="3416623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0A195-3989-4AA8-9381-572638B386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E2F4D2-F3B5-4A7E-8ACC-EA307A01DB9C}"/>
              </a:ext>
            </a:extLst>
          </p:cNvPr>
          <p:cNvSpPr>
            <a:spLocks noGrp="1"/>
          </p:cNvSpPr>
          <p:nvPr>
            <p:ph type="dt" sz="half" idx="10"/>
          </p:nvPr>
        </p:nvSpPr>
        <p:spPr/>
        <p:txBody>
          <a:bodyPr/>
          <a:lstStyle/>
          <a:p>
            <a:fld id="{D59C9E35-1342-443E-B3BA-DCA8A53738DE}" type="datetimeFigureOut">
              <a:rPr lang="en-US" smtClean="0"/>
              <a:t>8/11/2023</a:t>
            </a:fld>
            <a:endParaRPr lang="en-US"/>
          </a:p>
        </p:txBody>
      </p:sp>
      <p:sp>
        <p:nvSpPr>
          <p:cNvPr id="4" name="Footer Placeholder 3">
            <a:extLst>
              <a:ext uri="{FF2B5EF4-FFF2-40B4-BE49-F238E27FC236}">
                <a16:creationId xmlns:a16="http://schemas.microsoft.com/office/drawing/2014/main" id="{7F7A7714-2F9C-4FDE-9284-4DE445E636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2ACA4C-3315-4FC3-A8CC-CB4993B6F0E3}"/>
              </a:ext>
            </a:extLst>
          </p:cNvPr>
          <p:cNvSpPr>
            <a:spLocks noGrp="1"/>
          </p:cNvSpPr>
          <p:nvPr>
            <p:ph type="sldNum" sz="quarter" idx="12"/>
          </p:nvPr>
        </p:nvSpPr>
        <p:spPr/>
        <p:txBody>
          <a:bodyPr/>
          <a:lstStyle/>
          <a:p>
            <a:fld id="{7BC4FD81-8186-42C3-B636-FE4ECF59B37C}" type="slidenum">
              <a:rPr lang="en-US" smtClean="0"/>
              <a:t>‹#›</a:t>
            </a:fld>
            <a:endParaRPr lang="en-US"/>
          </a:p>
        </p:txBody>
      </p:sp>
    </p:spTree>
    <p:extLst>
      <p:ext uri="{BB962C8B-B14F-4D97-AF65-F5344CB8AC3E}">
        <p14:creationId xmlns:p14="http://schemas.microsoft.com/office/powerpoint/2010/main" val="2205215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BF7A43-0C75-4A43-B1D3-77811D14BCAA}"/>
              </a:ext>
            </a:extLst>
          </p:cNvPr>
          <p:cNvSpPr>
            <a:spLocks noGrp="1"/>
          </p:cNvSpPr>
          <p:nvPr>
            <p:ph type="dt" sz="half" idx="10"/>
          </p:nvPr>
        </p:nvSpPr>
        <p:spPr/>
        <p:txBody>
          <a:bodyPr/>
          <a:lstStyle/>
          <a:p>
            <a:fld id="{D59C9E35-1342-443E-B3BA-DCA8A53738DE}" type="datetimeFigureOut">
              <a:rPr lang="en-US" smtClean="0"/>
              <a:t>8/11/2023</a:t>
            </a:fld>
            <a:endParaRPr lang="en-US"/>
          </a:p>
        </p:txBody>
      </p:sp>
      <p:sp>
        <p:nvSpPr>
          <p:cNvPr id="3" name="Footer Placeholder 2">
            <a:extLst>
              <a:ext uri="{FF2B5EF4-FFF2-40B4-BE49-F238E27FC236}">
                <a16:creationId xmlns:a16="http://schemas.microsoft.com/office/drawing/2014/main" id="{7D5BD317-43E2-48E2-8A60-3EC323FA22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3EB88E-E8F8-46A6-BD83-85D44E5AC738}"/>
              </a:ext>
            </a:extLst>
          </p:cNvPr>
          <p:cNvSpPr>
            <a:spLocks noGrp="1"/>
          </p:cNvSpPr>
          <p:nvPr>
            <p:ph type="sldNum" sz="quarter" idx="12"/>
          </p:nvPr>
        </p:nvSpPr>
        <p:spPr/>
        <p:txBody>
          <a:bodyPr/>
          <a:lstStyle/>
          <a:p>
            <a:fld id="{7BC4FD81-8186-42C3-B636-FE4ECF59B37C}" type="slidenum">
              <a:rPr lang="en-US" smtClean="0"/>
              <a:t>‹#›</a:t>
            </a:fld>
            <a:endParaRPr lang="en-US"/>
          </a:p>
        </p:txBody>
      </p:sp>
    </p:spTree>
    <p:extLst>
      <p:ext uri="{BB962C8B-B14F-4D97-AF65-F5344CB8AC3E}">
        <p14:creationId xmlns:p14="http://schemas.microsoft.com/office/powerpoint/2010/main" val="3298458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13B50-472E-470A-ABF9-C665E25508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3A865C-6483-481C-8BD1-0392FB9DDF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825B2F-5650-4285-8A67-822A98A881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E0D229-576E-4C4A-96E4-C49E7600B326}"/>
              </a:ext>
            </a:extLst>
          </p:cNvPr>
          <p:cNvSpPr>
            <a:spLocks noGrp="1"/>
          </p:cNvSpPr>
          <p:nvPr>
            <p:ph type="dt" sz="half" idx="10"/>
          </p:nvPr>
        </p:nvSpPr>
        <p:spPr/>
        <p:txBody>
          <a:bodyPr/>
          <a:lstStyle/>
          <a:p>
            <a:fld id="{D59C9E35-1342-443E-B3BA-DCA8A53738DE}" type="datetimeFigureOut">
              <a:rPr lang="en-US" smtClean="0"/>
              <a:t>8/11/2023</a:t>
            </a:fld>
            <a:endParaRPr lang="en-US"/>
          </a:p>
        </p:txBody>
      </p:sp>
      <p:sp>
        <p:nvSpPr>
          <p:cNvPr id="6" name="Footer Placeholder 5">
            <a:extLst>
              <a:ext uri="{FF2B5EF4-FFF2-40B4-BE49-F238E27FC236}">
                <a16:creationId xmlns:a16="http://schemas.microsoft.com/office/drawing/2014/main" id="{7E042F58-EEEE-4A08-A626-456C53A73F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006764-232A-4724-9AA8-2F68A107E945}"/>
              </a:ext>
            </a:extLst>
          </p:cNvPr>
          <p:cNvSpPr>
            <a:spLocks noGrp="1"/>
          </p:cNvSpPr>
          <p:nvPr>
            <p:ph type="sldNum" sz="quarter" idx="12"/>
          </p:nvPr>
        </p:nvSpPr>
        <p:spPr/>
        <p:txBody>
          <a:bodyPr/>
          <a:lstStyle/>
          <a:p>
            <a:fld id="{7BC4FD81-8186-42C3-B636-FE4ECF59B37C}" type="slidenum">
              <a:rPr lang="en-US" smtClean="0"/>
              <a:t>‹#›</a:t>
            </a:fld>
            <a:endParaRPr lang="en-US"/>
          </a:p>
        </p:txBody>
      </p:sp>
    </p:spTree>
    <p:extLst>
      <p:ext uri="{BB962C8B-B14F-4D97-AF65-F5344CB8AC3E}">
        <p14:creationId xmlns:p14="http://schemas.microsoft.com/office/powerpoint/2010/main" val="1956131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AB189-E7CF-4446-8427-298C90CA24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97AD2D-0BDA-459F-A1BB-62BC01C2A4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657163-CB49-4398-9C45-1176F43BDF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338B46-0C3C-4652-8A89-C85CF6998BD5}"/>
              </a:ext>
            </a:extLst>
          </p:cNvPr>
          <p:cNvSpPr>
            <a:spLocks noGrp="1"/>
          </p:cNvSpPr>
          <p:nvPr>
            <p:ph type="dt" sz="half" idx="10"/>
          </p:nvPr>
        </p:nvSpPr>
        <p:spPr/>
        <p:txBody>
          <a:bodyPr/>
          <a:lstStyle/>
          <a:p>
            <a:fld id="{D59C9E35-1342-443E-B3BA-DCA8A53738DE}" type="datetimeFigureOut">
              <a:rPr lang="en-US" smtClean="0"/>
              <a:t>8/11/2023</a:t>
            </a:fld>
            <a:endParaRPr lang="en-US"/>
          </a:p>
        </p:txBody>
      </p:sp>
      <p:sp>
        <p:nvSpPr>
          <p:cNvPr id="6" name="Footer Placeholder 5">
            <a:extLst>
              <a:ext uri="{FF2B5EF4-FFF2-40B4-BE49-F238E27FC236}">
                <a16:creationId xmlns:a16="http://schemas.microsoft.com/office/drawing/2014/main" id="{B6194700-415E-43DB-95B4-6FA9287189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A5E0B2-3BE7-4262-9456-C21E539512D9}"/>
              </a:ext>
            </a:extLst>
          </p:cNvPr>
          <p:cNvSpPr>
            <a:spLocks noGrp="1"/>
          </p:cNvSpPr>
          <p:nvPr>
            <p:ph type="sldNum" sz="quarter" idx="12"/>
          </p:nvPr>
        </p:nvSpPr>
        <p:spPr/>
        <p:txBody>
          <a:bodyPr/>
          <a:lstStyle/>
          <a:p>
            <a:fld id="{7BC4FD81-8186-42C3-B636-FE4ECF59B37C}" type="slidenum">
              <a:rPr lang="en-US" smtClean="0"/>
              <a:t>‹#›</a:t>
            </a:fld>
            <a:endParaRPr lang="en-US"/>
          </a:p>
        </p:txBody>
      </p:sp>
    </p:spTree>
    <p:extLst>
      <p:ext uri="{BB962C8B-B14F-4D97-AF65-F5344CB8AC3E}">
        <p14:creationId xmlns:p14="http://schemas.microsoft.com/office/powerpoint/2010/main" val="3663321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B6064-16D7-4530-AA32-C591BD582B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1BAC06-9792-426A-9F43-1C4C3ED074E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CBE13C-2E56-40CE-8743-EC8516A2B393}"/>
              </a:ext>
            </a:extLst>
          </p:cNvPr>
          <p:cNvSpPr>
            <a:spLocks noGrp="1"/>
          </p:cNvSpPr>
          <p:nvPr>
            <p:ph type="dt" sz="half" idx="10"/>
          </p:nvPr>
        </p:nvSpPr>
        <p:spPr/>
        <p:txBody>
          <a:bodyPr/>
          <a:lstStyle/>
          <a:p>
            <a:fld id="{D59C9E35-1342-443E-B3BA-DCA8A53738DE}" type="datetimeFigureOut">
              <a:rPr lang="en-US" smtClean="0"/>
              <a:t>8/11/2023</a:t>
            </a:fld>
            <a:endParaRPr lang="en-US"/>
          </a:p>
        </p:txBody>
      </p:sp>
      <p:sp>
        <p:nvSpPr>
          <p:cNvPr id="5" name="Footer Placeholder 4">
            <a:extLst>
              <a:ext uri="{FF2B5EF4-FFF2-40B4-BE49-F238E27FC236}">
                <a16:creationId xmlns:a16="http://schemas.microsoft.com/office/drawing/2014/main" id="{687D0157-E188-4F6F-BF32-F5F7BF708B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BE8801-6D66-460A-8CF5-47AEDFBE55D3}"/>
              </a:ext>
            </a:extLst>
          </p:cNvPr>
          <p:cNvSpPr>
            <a:spLocks noGrp="1"/>
          </p:cNvSpPr>
          <p:nvPr>
            <p:ph type="sldNum" sz="quarter" idx="12"/>
          </p:nvPr>
        </p:nvSpPr>
        <p:spPr/>
        <p:txBody>
          <a:bodyPr/>
          <a:lstStyle/>
          <a:p>
            <a:fld id="{7BC4FD81-8186-42C3-B636-FE4ECF59B37C}" type="slidenum">
              <a:rPr lang="en-US" smtClean="0"/>
              <a:t>‹#›</a:t>
            </a:fld>
            <a:endParaRPr lang="en-US"/>
          </a:p>
        </p:txBody>
      </p:sp>
    </p:spTree>
    <p:extLst>
      <p:ext uri="{BB962C8B-B14F-4D97-AF65-F5344CB8AC3E}">
        <p14:creationId xmlns:p14="http://schemas.microsoft.com/office/powerpoint/2010/main" val="24638684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C979E3-ABDC-4E4D-A813-9947B0AD5A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0E9B52-D9F4-48C0-AC88-483DCA3A7E4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8A9D45-7EDC-4547-84CE-6C0F48FE6387}"/>
              </a:ext>
            </a:extLst>
          </p:cNvPr>
          <p:cNvSpPr>
            <a:spLocks noGrp="1"/>
          </p:cNvSpPr>
          <p:nvPr>
            <p:ph type="dt" sz="half" idx="10"/>
          </p:nvPr>
        </p:nvSpPr>
        <p:spPr/>
        <p:txBody>
          <a:bodyPr/>
          <a:lstStyle/>
          <a:p>
            <a:fld id="{D59C9E35-1342-443E-B3BA-DCA8A53738DE}" type="datetimeFigureOut">
              <a:rPr lang="en-US" smtClean="0"/>
              <a:t>8/11/2023</a:t>
            </a:fld>
            <a:endParaRPr lang="en-US"/>
          </a:p>
        </p:txBody>
      </p:sp>
      <p:sp>
        <p:nvSpPr>
          <p:cNvPr id="5" name="Footer Placeholder 4">
            <a:extLst>
              <a:ext uri="{FF2B5EF4-FFF2-40B4-BE49-F238E27FC236}">
                <a16:creationId xmlns:a16="http://schemas.microsoft.com/office/drawing/2014/main" id="{B172BD38-AA9F-474E-B68B-2F8A5B1002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D9B524-9538-405C-A1DC-C7AEC1EC67C4}"/>
              </a:ext>
            </a:extLst>
          </p:cNvPr>
          <p:cNvSpPr>
            <a:spLocks noGrp="1"/>
          </p:cNvSpPr>
          <p:nvPr>
            <p:ph type="sldNum" sz="quarter" idx="12"/>
          </p:nvPr>
        </p:nvSpPr>
        <p:spPr/>
        <p:txBody>
          <a:bodyPr/>
          <a:lstStyle/>
          <a:p>
            <a:fld id="{7BC4FD81-8186-42C3-B636-FE4ECF59B37C}" type="slidenum">
              <a:rPr lang="en-US" smtClean="0"/>
              <a:t>‹#›</a:t>
            </a:fld>
            <a:endParaRPr lang="en-US"/>
          </a:p>
        </p:txBody>
      </p:sp>
    </p:spTree>
    <p:extLst>
      <p:ext uri="{BB962C8B-B14F-4D97-AF65-F5344CB8AC3E}">
        <p14:creationId xmlns:p14="http://schemas.microsoft.com/office/powerpoint/2010/main" val="10284011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rgbClr val="99FF99"/>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C02D13CA-4EE1-4AEB-8DF1-98656C143E70}"/>
              </a:ext>
            </a:extLst>
          </p:cNvPr>
          <p:cNvSpPr>
            <a:spLocks noGrp="1"/>
          </p:cNvSpPr>
          <p:nvPr>
            <p:ph type="sldNum" sz="quarter" idx="10"/>
          </p:nvPr>
        </p:nvSpPr>
        <p:spPr/>
        <p:txBody>
          <a:bodyPr/>
          <a:lstStyle>
            <a:lvl1pPr>
              <a:defRPr>
                <a:solidFill>
                  <a:srgbClr val="0C4A6D"/>
                </a:solidFill>
              </a:defRPr>
            </a:lvl1pPr>
          </a:lstStyle>
          <a:p>
            <a:fld id="{43627AA6-F28E-4E07-9FB1-B47D85C72865}" type="slidenum">
              <a:rPr lang="en-US" smtClean="0"/>
              <a:pPr/>
              <a:t>‹#›</a:t>
            </a:fld>
            <a:endParaRPr lang="en-US"/>
          </a:p>
        </p:txBody>
      </p:sp>
    </p:spTree>
    <p:extLst>
      <p:ext uri="{BB962C8B-B14F-4D97-AF65-F5344CB8AC3E}">
        <p14:creationId xmlns:p14="http://schemas.microsoft.com/office/powerpoint/2010/main" val="26882090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4650775"/>
          </a:xfrm>
        </p:spPr>
        <p:txBody>
          <a:bodyPr>
            <a:normAutofit/>
          </a:bodyPr>
          <a:lstStyle>
            <a:lvl1pPr>
              <a:defRPr sz="3200"/>
            </a:lvl1pPr>
            <a:lvl2pPr>
              <a:defRPr sz="2800"/>
            </a:lvl2pPr>
            <a:lvl3pPr marL="1143000" indent="-228600">
              <a:buFont typeface="Courier New" panose="02070309020205020404" pitchFamily="49" charset="0"/>
              <a:buChar char="o"/>
              <a:defRPr sz="2800">
                <a:solidFill>
                  <a:schemeClr val="bg1"/>
                </a:solidFill>
              </a:defRPr>
            </a:lvl3pPr>
            <a:lvl4pPr marL="1600200" indent="-228600">
              <a:buFont typeface="Wingdings" panose="05000000000000000000" pitchFamily="2" charset="2"/>
              <a:buChar char="§"/>
              <a:defRPr sz="26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 </a:t>
            </a:r>
          </a:p>
        </p:txBody>
      </p:sp>
      <p:sp>
        <p:nvSpPr>
          <p:cNvPr id="4" name="Slide Number Placeholder 3">
            <a:extLst>
              <a:ext uri="{FF2B5EF4-FFF2-40B4-BE49-F238E27FC236}">
                <a16:creationId xmlns:a16="http://schemas.microsoft.com/office/drawing/2014/main" id="{5A9090D4-DC51-40B7-8CEE-30FBE743A200}"/>
              </a:ext>
            </a:extLst>
          </p:cNvPr>
          <p:cNvSpPr>
            <a:spLocks noGrp="1"/>
          </p:cNvSpPr>
          <p:nvPr>
            <p:ph type="sldNum" sz="quarter" idx="10"/>
          </p:nvPr>
        </p:nvSpPr>
        <p:spPr/>
        <p:txBody>
          <a:bodyPr/>
          <a:lstStyle/>
          <a:p>
            <a:fld id="{43627AA6-F28E-4E07-9FB1-B47D85C72865}" type="slidenum">
              <a:rPr lang="en-US" smtClean="0"/>
              <a:pPr/>
              <a:t>‹#›</a:t>
            </a:fld>
            <a:endParaRPr lang="en-US"/>
          </a:p>
        </p:txBody>
      </p:sp>
    </p:spTree>
    <p:extLst>
      <p:ext uri="{BB962C8B-B14F-4D97-AF65-F5344CB8AC3E}">
        <p14:creationId xmlns:p14="http://schemas.microsoft.com/office/powerpoint/2010/main" val="18829445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650776"/>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C49BD57F-1FCF-4D34-ADD9-8414F6777BD9}"/>
              </a:ext>
            </a:extLst>
          </p:cNvPr>
          <p:cNvSpPr>
            <a:spLocks noGrp="1"/>
          </p:cNvSpPr>
          <p:nvPr>
            <p:ph type="sldNum" sz="quarter" idx="10"/>
          </p:nvPr>
        </p:nvSpPr>
        <p:spPr/>
        <p:txBody>
          <a:bodyPr/>
          <a:lstStyle/>
          <a:p>
            <a:fld id="{43627AA6-F28E-4E07-9FB1-B47D85C72865}" type="slidenum">
              <a:rPr lang="en-US" smtClean="0"/>
              <a:pPr/>
              <a:t>‹#›</a:t>
            </a:fld>
            <a:endParaRPr lang="en-US"/>
          </a:p>
        </p:txBody>
      </p:sp>
    </p:spTree>
    <p:extLst>
      <p:ext uri="{BB962C8B-B14F-4D97-AF65-F5344CB8AC3E}">
        <p14:creationId xmlns:p14="http://schemas.microsoft.com/office/powerpoint/2010/main" val="18347945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00BB6A88-46B3-4785-A181-8616E8D0D98B}"/>
              </a:ext>
            </a:extLst>
          </p:cNvPr>
          <p:cNvSpPr>
            <a:spLocks noGrp="1"/>
          </p:cNvSpPr>
          <p:nvPr>
            <p:ph type="sldNum" sz="quarter" idx="10"/>
          </p:nvPr>
        </p:nvSpPr>
        <p:spPr/>
        <p:txBody>
          <a:bodyPr/>
          <a:lstStyle/>
          <a:p>
            <a:fld id="{43627AA6-F28E-4E07-9FB1-B47D85C72865}" type="slidenum">
              <a:rPr lang="en-US" smtClean="0"/>
              <a:pPr/>
              <a:t>‹#›</a:t>
            </a:fld>
            <a:endParaRPr lang="en-US"/>
          </a:p>
        </p:txBody>
      </p:sp>
    </p:spTree>
    <p:extLst>
      <p:ext uri="{BB962C8B-B14F-4D97-AF65-F5344CB8AC3E}">
        <p14:creationId xmlns:p14="http://schemas.microsoft.com/office/powerpoint/2010/main" val="300531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2"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6"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21" y="3900878"/>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3"/>
            <a:ext cx="8477251" cy="646331"/>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CALIFORNIA DEPARTMENT OF EDUCATION</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4500">
                <a:solidFill>
                  <a:srgbClr val="99FF99"/>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94865E07-2A58-432E-BFE3-168CBC3B5A3B}"/>
              </a:ext>
            </a:extLst>
          </p:cNvPr>
          <p:cNvSpPr>
            <a:spLocks noGrp="1"/>
          </p:cNvSpPr>
          <p:nvPr>
            <p:ph sz="quarter" idx="10"/>
          </p:nvPr>
        </p:nvSpPr>
        <p:spPr>
          <a:xfrm>
            <a:off x="1514475" y="1628354"/>
            <a:ext cx="10463213" cy="3191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25526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2"/>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pPr defTabSz="685800"/>
            <a:fld id="{432ED76D-8188-4B28-B316-CD85396F47B0}" type="slidenum">
              <a:rPr lang="en-US" smtClean="0">
                <a:solidFill>
                  <a:srgbClr val="FFFFFF">
                    <a:tint val="75000"/>
                  </a:srgbClr>
                </a:solidFill>
              </a:rPr>
              <a:pPr defTabSz="685800"/>
              <a:t>‹#›</a:t>
            </a:fld>
            <a:endParaRPr lang="en-US">
              <a:solidFill>
                <a:srgbClr val="FFFFFF">
                  <a:tint val="75000"/>
                </a:srgbClr>
              </a:solidFill>
            </a:endParaRPr>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6"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6424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16838869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515705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165479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1310539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658588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437290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321883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2137208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12507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3454200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7487970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308046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759337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340923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6709928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7897378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33966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511687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5363009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20" y="182881"/>
            <a:ext cx="11680022" cy="1478280"/>
          </a:xfrm>
        </p:spPr>
        <p:txBody>
          <a:bodyPr anchor="ctr"/>
          <a:lstStyle>
            <a:lvl1pPr algn="ctr">
              <a:defRPr sz="6000">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77DEE983-71A8-42AF-8B02-DF032CB2DD26}"/>
              </a:ext>
            </a:extLst>
          </p:cNvPr>
          <p:cNvSpPr>
            <a:spLocks noGrp="1"/>
          </p:cNvSpPr>
          <p:nvPr>
            <p:ph sz="quarter" idx="10"/>
          </p:nvPr>
        </p:nvSpPr>
        <p:spPr>
          <a:xfrm>
            <a:off x="1514475" y="1800225"/>
            <a:ext cx="9260205" cy="3136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40484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marL="1600200" indent="-228600">
              <a:buFont typeface="Wingdings" panose="05000000000000000000" pitchFamily="2" charset="2"/>
              <a:buChar char="§"/>
              <a:defRPr sz="24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8965938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2280557"/>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2280557"/>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
        <p:nvSpPr>
          <p:cNvPr id="7" name="Content Placeholder 6">
            <a:extLst>
              <a:ext uri="{FF2B5EF4-FFF2-40B4-BE49-F238E27FC236}">
                <a16:creationId xmlns:a16="http://schemas.microsoft.com/office/drawing/2014/main" id="{F1BA3769-9C0F-4F8D-A4FD-1D00A03775CE}"/>
              </a:ext>
            </a:extLst>
          </p:cNvPr>
          <p:cNvSpPr>
            <a:spLocks noGrp="1"/>
          </p:cNvSpPr>
          <p:nvPr>
            <p:ph sz="quarter" idx="11"/>
          </p:nvPr>
        </p:nvSpPr>
        <p:spPr>
          <a:xfrm>
            <a:off x="152400"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209AE68-C82E-40D7-A973-6A6322692771}"/>
              </a:ext>
            </a:extLst>
          </p:cNvPr>
          <p:cNvSpPr>
            <a:spLocks noGrp="1"/>
          </p:cNvSpPr>
          <p:nvPr>
            <p:ph sz="quarter" idx="12"/>
          </p:nvPr>
        </p:nvSpPr>
        <p:spPr>
          <a:xfrm>
            <a:off x="6188075"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00345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97157-E2D8-4A79-B927-A9CF00A4E59C}"/>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B135E358-2197-48B2-9A26-4B6D1F40DAEF}"/>
              </a:ext>
            </a:extLst>
          </p:cNvPr>
          <p:cNvSpPr>
            <a:spLocks noGrp="1"/>
          </p:cNvSpPr>
          <p:nvPr>
            <p:ph sz="quarter" idx="11"/>
          </p:nvPr>
        </p:nvSpPr>
        <p:spPr>
          <a:xfrm>
            <a:off x="279400" y="1839913"/>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240157CF-C48E-48AD-8925-20983337A9A2}"/>
              </a:ext>
            </a:extLst>
          </p:cNvPr>
          <p:cNvSpPr>
            <a:spLocks noGrp="1"/>
          </p:cNvSpPr>
          <p:nvPr>
            <p:ph sz="quarter" idx="12"/>
          </p:nvPr>
        </p:nvSpPr>
        <p:spPr>
          <a:xfrm>
            <a:off x="4324350" y="1839913"/>
            <a:ext cx="284003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a:extLst>
              <a:ext uri="{FF2B5EF4-FFF2-40B4-BE49-F238E27FC236}">
                <a16:creationId xmlns:a16="http://schemas.microsoft.com/office/drawing/2014/main" id="{65AE4EE2-60BD-4146-90ED-AD7B882E4F97}"/>
              </a:ext>
            </a:extLst>
          </p:cNvPr>
          <p:cNvSpPr>
            <a:spLocks noGrp="1"/>
          </p:cNvSpPr>
          <p:nvPr>
            <p:ph sz="quarter" idx="13"/>
          </p:nvPr>
        </p:nvSpPr>
        <p:spPr>
          <a:xfrm>
            <a:off x="8189912" y="1992313"/>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3D760ECB-197D-4597-B97F-D5D29B0131E8}"/>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9" name="Content Placeholder 4">
            <a:extLst>
              <a:ext uri="{FF2B5EF4-FFF2-40B4-BE49-F238E27FC236}">
                <a16:creationId xmlns:a16="http://schemas.microsoft.com/office/drawing/2014/main" id="{3D07944D-C9BC-4802-887A-2451CC208321}"/>
              </a:ext>
            </a:extLst>
          </p:cNvPr>
          <p:cNvSpPr>
            <a:spLocks noGrp="1"/>
          </p:cNvSpPr>
          <p:nvPr>
            <p:ph sz="quarter" idx="14"/>
          </p:nvPr>
        </p:nvSpPr>
        <p:spPr>
          <a:xfrm>
            <a:off x="369094" y="3830881"/>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87645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2_Title and Content 3">
  <p:cSld name="2_Title and Content 3">
    <p:spTree>
      <p:nvGrpSpPr>
        <p:cNvPr id="1" name="Shape 35"/>
        <p:cNvGrpSpPr/>
        <p:nvPr/>
      </p:nvGrpSpPr>
      <p:grpSpPr>
        <a:xfrm>
          <a:off x="0" y="0"/>
          <a:ext cx="0" cy="0"/>
          <a:chOff x="0" y="0"/>
          <a:chExt cx="0" cy="0"/>
        </a:xfrm>
      </p:grpSpPr>
      <p:sp>
        <p:nvSpPr>
          <p:cNvPr id="36" name="Google Shape;36;p5"/>
          <p:cNvSpPr/>
          <p:nvPr/>
        </p:nvSpPr>
        <p:spPr>
          <a:xfrm>
            <a:off x="11037977"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rgbClr val="386EA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5"/>
          <p:cNvSpPr txBox="1">
            <a:spLocks noGrp="1"/>
          </p:cNvSpPr>
          <p:nvPr>
            <p:ph type="title"/>
          </p:nvPr>
        </p:nvSpPr>
        <p:spPr>
          <a:xfrm>
            <a:off x="480152" y="603169"/>
            <a:ext cx="10035447" cy="49244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SzPts val="4400"/>
              <a:buNone/>
              <a:defRPr sz="3200" b="1" i="0">
                <a:solidFill>
                  <a:srgbClr val="386EA3"/>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479425" y="1527605"/>
            <a:ext cx="10036174" cy="405309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39" name="Google Shape;39;p5"/>
          <p:cNvPicPr preferRelativeResize="0"/>
          <p:nvPr/>
        </p:nvPicPr>
        <p:blipFill rotWithShape="1">
          <a:blip r:embed="rId2">
            <a:alphaModFix/>
          </a:blip>
          <a:srcRect r="42999" b="-301"/>
          <a:stretch/>
        </p:blipFill>
        <p:spPr>
          <a:xfrm>
            <a:off x="480152" y="5926166"/>
            <a:ext cx="3504597" cy="523033"/>
          </a:xfrm>
          <a:prstGeom prst="rect">
            <a:avLst/>
          </a:prstGeom>
          <a:noFill/>
          <a:ln>
            <a:noFill/>
          </a:ln>
        </p:spPr>
      </p:pic>
      <p:sp>
        <p:nvSpPr>
          <p:cNvPr id="40" name="Google Shape;40;p5"/>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837400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2280557"/>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2280557"/>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
        <p:nvSpPr>
          <p:cNvPr id="7" name="Content Placeholder 6">
            <a:extLst>
              <a:ext uri="{FF2B5EF4-FFF2-40B4-BE49-F238E27FC236}">
                <a16:creationId xmlns:a16="http://schemas.microsoft.com/office/drawing/2014/main" id="{F1BA3769-9C0F-4F8D-A4FD-1D00A03775CE}"/>
              </a:ext>
            </a:extLst>
          </p:cNvPr>
          <p:cNvSpPr>
            <a:spLocks noGrp="1"/>
          </p:cNvSpPr>
          <p:nvPr>
            <p:ph sz="quarter" idx="11"/>
          </p:nvPr>
        </p:nvSpPr>
        <p:spPr>
          <a:xfrm>
            <a:off x="152400"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209AE68-C82E-40D7-A973-6A6322692771}"/>
              </a:ext>
            </a:extLst>
          </p:cNvPr>
          <p:cNvSpPr>
            <a:spLocks noGrp="1"/>
          </p:cNvSpPr>
          <p:nvPr>
            <p:ph sz="quarter" idx="12"/>
          </p:nvPr>
        </p:nvSpPr>
        <p:spPr>
          <a:xfrm>
            <a:off x="6188075"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843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3323-0A4B-4291-A37F-4135FE20B5B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D34D7B9-365F-4C6A-B80F-15C87BBCFB65}"/>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5" name="Content Placeholder 4">
            <a:extLst>
              <a:ext uri="{FF2B5EF4-FFF2-40B4-BE49-F238E27FC236}">
                <a16:creationId xmlns:a16="http://schemas.microsoft.com/office/drawing/2014/main" id="{6207E85D-F070-4B7F-9FE4-CDAEB177FCD2}"/>
              </a:ext>
            </a:extLst>
          </p:cNvPr>
          <p:cNvSpPr>
            <a:spLocks noGrp="1"/>
          </p:cNvSpPr>
          <p:nvPr>
            <p:ph sz="quarter" idx="11"/>
          </p:nvPr>
        </p:nvSpPr>
        <p:spPr>
          <a:xfrm>
            <a:off x="447919" y="1714500"/>
            <a:ext cx="5003311"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1BB35A39-33A5-4793-8D4D-18E01C325437}"/>
              </a:ext>
            </a:extLst>
          </p:cNvPr>
          <p:cNvSpPr>
            <a:spLocks noGrp="1"/>
          </p:cNvSpPr>
          <p:nvPr>
            <p:ph sz="quarter" idx="12"/>
          </p:nvPr>
        </p:nvSpPr>
        <p:spPr>
          <a:xfrm>
            <a:off x="6102350" y="1749425"/>
            <a:ext cx="5476875" cy="24622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937DBBE6-0E4C-4A49-A93B-C4312111E2EF}"/>
              </a:ext>
            </a:extLst>
          </p:cNvPr>
          <p:cNvSpPr>
            <a:spLocks noGrp="1"/>
          </p:cNvSpPr>
          <p:nvPr>
            <p:ph sz="quarter" idx="13"/>
          </p:nvPr>
        </p:nvSpPr>
        <p:spPr>
          <a:xfrm>
            <a:off x="2619375" y="4343400"/>
            <a:ext cx="6076950" cy="1952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927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theme" Target="../theme/theme10.xml"/><Relationship Id="rId5" Type="http://schemas.openxmlformats.org/officeDocument/2006/relationships/slideLayout" Target="../slideLayouts/slideLayout58.xml"/><Relationship Id="rId4" Type="http://schemas.openxmlformats.org/officeDocument/2006/relationships/slideLayout" Target="../slideLayouts/slideLayout57.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61.xml"/><Relationship Id="rId7" Type="http://schemas.openxmlformats.org/officeDocument/2006/relationships/theme" Target="../theme/theme1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theme" Target="../theme/theme4.xml"/><Relationship Id="rId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theme" Target="../theme/theme5.xml"/><Relationship Id="rId4"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theme" Target="../theme/theme6.xml"/><Relationship Id="rId4" Type="http://schemas.openxmlformats.org/officeDocument/2006/relationships/slideLayout" Target="../slideLayouts/slideLayout4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5" Type="http://schemas.openxmlformats.org/officeDocument/2006/relationships/theme" Target="../theme/theme7.xml"/><Relationship Id="rId4" Type="http://schemas.openxmlformats.org/officeDocument/2006/relationships/slideLayout" Target="../slideLayouts/slideLayout45.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5" Type="http://schemas.openxmlformats.org/officeDocument/2006/relationships/theme" Target="../theme/theme8.xml"/><Relationship Id="rId4" Type="http://schemas.openxmlformats.org/officeDocument/2006/relationships/slideLayout" Target="../slideLayouts/slideLayout49.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5" Type="http://schemas.openxmlformats.org/officeDocument/2006/relationships/theme" Target="../theme/theme9.xml"/><Relationship Id="rId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1"/>
            <a:ext cx="11887200" cy="4488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5" name="Slide Number Placeholder 4">
            <a:extLst>
              <a:ext uri="{FF2B5EF4-FFF2-40B4-BE49-F238E27FC236}">
                <a16:creationId xmlns:a16="http://schemas.microsoft.com/office/drawing/2014/main" id="{0F294452-BD1E-480D-83DF-78B1FFBA8EC0}"/>
              </a:ext>
            </a:extLst>
          </p:cNvPr>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432ED76D-8188-4B28-B316-CD85396F47B0}" type="slidenum">
              <a:rPr lang="en-US" smtClean="0"/>
              <a:pPr/>
              <a:t>‹#›</a:t>
            </a:fld>
            <a:endParaRPr lang="en-US"/>
          </a:p>
        </p:txBody>
      </p:sp>
    </p:spTree>
    <p:extLst>
      <p:ext uri="{BB962C8B-B14F-4D97-AF65-F5344CB8AC3E}">
        <p14:creationId xmlns:p14="http://schemas.microsoft.com/office/powerpoint/2010/main" val="184704452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734" r:id="rId4"/>
    <p:sldLayoutId id="2147483735" r:id="rId5"/>
    <p:sldLayoutId id="2147483751" r:id="rId6"/>
    <p:sldLayoutId id="2147483703" r:id="rId7"/>
    <p:sldLayoutId id="2147483690" r:id="rId8"/>
    <p:sldLayoutId id="2147483736" r:id="rId9"/>
    <p:sldLayoutId id="2147483691" r:id="rId10"/>
    <p:sldLayoutId id="2147483738" r:id="rId11"/>
    <p:sldLayoutId id="2147483692" r:id="rId12"/>
  </p:sldLayoutIdLst>
  <p:hf hdr="0" ftr="0" dt="0"/>
  <p:txStyles>
    <p:titleStyle>
      <a:lvl1pPr algn="ctr" defTabSz="914400" rtl="0" eaLnBrk="1" latinLnBrk="0" hangingPunct="1">
        <a:lnSpc>
          <a:spcPct val="90000"/>
        </a:lnSpc>
        <a:spcBef>
          <a:spcPct val="0"/>
        </a:spcBef>
        <a:buNone/>
        <a:defRPr sz="3800" b="1" kern="1200">
          <a:solidFill>
            <a:srgbClr val="99FF9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257300" indent="-342900" algn="l" defTabSz="914400" rtl="0" eaLnBrk="1" latinLnBrk="0" hangingPunct="1">
        <a:lnSpc>
          <a:spcPct val="90000"/>
        </a:lnSpc>
        <a:spcBef>
          <a:spcPts val="500"/>
        </a:spcBef>
        <a:buFont typeface="Courier New" panose="02070309020205020404" pitchFamily="49" charset="0"/>
        <a:buChar char="o"/>
        <a:defRPr sz="2800" kern="1200">
          <a:solidFill>
            <a:schemeClr val="tx1"/>
          </a:solidFill>
          <a:latin typeface="+mn-lt"/>
          <a:ea typeface="+mn-ea"/>
          <a:cs typeface="+mn-cs"/>
        </a:defRPr>
      </a:lvl3pPr>
      <a:lvl4pPr marL="1828800" indent="-457200" algn="l" defTabSz="914400" rtl="0" eaLnBrk="1" latinLnBrk="0" hangingPunct="1">
        <a:lnSpc>
          <a:spcPct val="90000"/>
        </a:lnSpc>
        <a:spcBef>
          <a:spcPts val="500"/>
        </a:spcBef>
        <a:buFont typeface="Wingdings" panose="05000000000000000000" pitchFamily="2" charset="2"/>
        <a:buChar char="§"/>
        <a:defRPr sz="26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bg1"/>
                </a:solidFill>
              </a:defRPr>
            </a:lvl1pPr>
          </a:lstStyle>
          <a:p>
            <a:fld id="{2AA74813-043C-43CB-9E82-7CAA19F31821}"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04" r:id="rId4"/>
    <p:sldLayoutId id="2147483727" r:id="rId5"/>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710" r:id="rId5"/>
    <p:sldLayoutId id="2147483722" r:id="rId6"/>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224B29-60C9-479C-8CE4-61249223C7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DAF683-EBFB-48F9-8273-5A910A5D0F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004E38-0C4A-4AFC-B7C8-79ED83F294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C9E35-1342-443E-B3BA-DCA8A53738DE}" type="datetimeFigureOut">
              <a:rPr lang="en-US" smtClean="0"/>
              <a:t>8/11/2023</a:t>
            </a:fld>
            <a:endParaRPr lang="en-US"/>
          </a:p>
        </p:txBody>
      </p:sp>
      <p:sp>
        <p:nvSpPr>
          <p:cNvPr id="5" name="Footer Placeholder 4">
            <a:extLst>
              <a:ext uri="{FF2B5EF4-FFF2-40B4-BE49-F238E27FC236}">
                <a16:creationId xmlns:a16="http://schemas.microsoft.com/office/drawing/2014/main" id="{D5729847-9ADA-4D11-B03F-751AD9CBEF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A7E0FF-43A4-4277-B995-0A6BC4B436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4FD81-8186-42C3-B636-FE4ECF59B37C}" type="slidenum">
              <a:rPr lang="en-US" smtClean="0"/>
              <a:t>‹#›</a:t>
            </a:fld>
            <a:endParaRPr lang="en-US"/>
          </a:p>
        </p:txBody>
      </p:sp>
    </p:spTree>
    <p:extLst>
      <p:ext uri="{BB962C8B-B14F-4D97-AF65-F5344CB8AC3E}">
        <p14:creationId xmlns:p14="http://schemas.microsoft.com/office/powerpoint/2010/main" val="3625048433"/>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 </a:t>
            </a:r>
          </a:p>
        </p:txBody>
      </p:sp>
      <p:sp>
        <p:nvSpPr>
          <p:cNvPr id="4" name="Slide Number Placeholder 3">
            <a:extLst>
              <a:ext uri="{FF2B5EF4-FFF2-40B4-BE49-F238E27FC236}">
                <a16:creationId xmlns:a16="http://schemas.microsoft.com/office/drawing/2014/main" id="{2FF2D152-6EF6-4B00-A676-C86DE6C6E820}"/>
              </a:ext>
            </a:extLst>
          </p:cNvPr>
          <p:cNvSpPr>
            <a:spLocks noGrp="1"/>
          </p:cNvSpPr>
          <p:nvPr>
            <p:ph type="sldNum" sz="quarter" idx="4"/>
          </p:nvPr>
        </p:nvSpPr>
        <p:spPr>
          <a:xfrm>
            <a:off x="9296400" y="6289075"/>
            <a:ext cx="2743200" cy="365125"/>
          </a:xfrm>
          <a:prstGeom prst="rect">
            <a:avLst/>
          </a:prstGeom>
        </p:spPr>
        <p:txBody>
          <a:bodyPr vert="horz" lIns="91440" tIns="45720" rIns="91440" bIns="45720" rtlCol="0" anchor="ctr"/>
          <a:lstStyle>
            <a:lvl1pPr algn="r">
              <a:defRPr sz="2400">
                <a:solidFill>
                  <a:schemeClr val="bg1"/>
                </a:solidFill>
              </a:defRPr>
            </a:lvl1pPr>
          </a:lstStyle>
          <a:p>
            <a:fld id="{43627AA6-F28E-4E07-9FB1-B47D85C72865}" type="slidenum">
              <a:rPr lang="en-US" smtClean="0"/>
              <a:pPr/>
              <a:t>‹#›</a:t>
            </a:fld>
            <a:endParaRPr lang="en-US"/>
          </a:p>
        </p:txBody>
      </p:sp>
    </p:spTree>
    <p:extLst>
      <p:ext uri="{BB962C8B-B14F-4D97-AF65-F5344CB8AC3E}">
        <p14:creationId xmlns:p14="http://schemas.microsoft.com/office/powerpoint/2010/main" val="208203032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700" r:id="rId6"/>
  </p:sldLayoutIdLst>
  <p:hf hdr="0" ftr="0" dt="0"/>
  <p:txStyles>
    <p:titleStyle>
      <a:lvl1pPr algn="ctr" defTabSz="914400" rtl="0" eaLnBrk="1" latinLnBrk="0" hangingPunct="1">
        <a:lnSpc>
          <a:spcPct val="90000"/>
        </a:lnSpc>
        <a:spcBef>
          <a:spcPct val="0"/>
        </a:spcBef>
        <a:buNone/>
        <a:defRPr sz="3800" b="1" kern="1200">
          <a:solidFill>
            <a:srgbClr val="99FF9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b="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62" r:id="rId3"/>
    <p:sldLayoutId id="2147483663"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70" r:id="rId1"/>
    <p:sldLayoutId id="2147483666" r:id="rId2"/>
    <p:sldLayoutId id="2147483667" r:id="rId3"/>
    <p:sldLayoutId id="2147483668"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de.ca.gov/fg/aa/c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3" Type="http://schemas.openxmlformats.org/officeDocument/2006/relationships/hyperlink" Target="mailto:PASE@cde.ca.gov" TargetMode="External"/><Relationship Id="rId2" Type="http://schemas.openxmlformats.org/officeDocument/2006/relationships/notesSlide" Target="../notesSlides/notesSlide21.xml"/><Relationship Id="rId1" Type="http://schemas.openxmlformats.org/officeDocument/2006/relationships/slideLayout" Target="../slideLayouts/slideLayout55.xml"/></Relationships>
</file>

<file path=ppt/slides/_rels/slide26.xml.rels><?xml version="1.0" encoding="UTF-8" standalone="yes"?>
<Relationships xmlns="http://schemas.openxmlformats.org/package/2006/relationships"><Relationship Id="rId3" Type="http://schemas.openxmlformats.org/officeDocument/2006/relationships/hyperlink" Target="mailto:EarlyEducatorGrant@cde.ca.gov" TargetMode="External"/><Relationship Id="rId2" Type="http://schemas.openxmlformats.org/officeDocument/2006/relationships/notesSlide" Target="../notesSlides/notesSlide22.xml"/><Relationship Id="rId1" Type="http://schemas.openxmlformats.org/officeDocument/2006/relationships/slideLayout" Target="../slideLayouts/slideLayout55.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www.cde.ca.gov/sp/cd/ci/assignments.asp" TargetMode="External"/><Relationship Id="rId7" Type="http://schemas.openxmlformats.org/officeDocument/2006/relationships/hyperlink" Target="https://www.cde.ca.gov/ls/fa/sf/title5regs.asp"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hyperlink" Target="mailto:EEDTitle5@cde.ca.gov" TargetMode="External"/><Relationship Id="rId5" Type="http://schemas.openxmlformats.org/officeDocument/2006/relationships/hyperlink" Target="https://www.cde.ca.gov/fg/aa/cd/" TargetMode="External"/><Relationship Id="rId4" Type="http://schemas.openxmlformats.org/officeDocument/2006/relationships/hyperlink" Target="https://www.cde.ca.gov/fg/aa/cd/faad.asp"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ebudget.ca.gov/FullBudgetSummary.pdf"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https://leginfo.legislature.ca.gov/faces/codes_displaySection.xhtml?sectionNum=8241.5.&amp;lawCode=EDC" TargetMode="External"/><Relationship Id="rId5" Type="http://schemas.openxmlformats.org/officeDocument/2006/relationships/hyperlink" Target="https://leginfo.legislature.ca.gov/faces/billNavClient.xhtml?bill_id=202120220AB210" TargetMode="External"/><Relationship Id="rId4" Type="http://schemas.openxmlformats.org/officeDocument/2006/relationships/hyperlink" Target="https://leginfo.legislature.ca.gov/faces/billNavClient.xhtml?bill_id=202120220AB18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https://leginfo.legislature.ca.gov/faces/codes_displaySection.xhtml?sectionNum=8205.&amp;lawCode=EDC" TargetMode="External"/><Relationship Id="rId7" Type="http://schemas.openxmlformats.org/officeDocument/2006/relationships/hyperlink" Target="https://www.cde.ca.gov/ci/gs/em/upkofficehours.asp"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hyperlink" Target="mailto:PASE@cde.ca.gov" TargetMode="External"/><Relationship Id="rId5" Type="http://schemas.openxmlformats.org/officeDocument/2006/relationships/hyperlink" Target="https://www.cde.ca.gov/ci/gs/em/" TargetMode="External"/><Relationship Id="rId4" Type="http://schemas.openxmlformats.org/officeDocument/2006/relationships/hyperlink" Target="mailto:subscribe-cdep3updates@mlist.cde.ca.gov"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cde.ca.gov/re/di/jb/childdevelopmentcons.asp" TargetMode="External"/><Relationship Id="rId3" Type="http://schemas.openxmlformats.org/officeDocument/2006/relationships/hyperlink" Target="https://www.cde.ca.gov/fg/fo/r2/eetdg22rfa.asp" TargetMode="External"/><Relationship Id="rId7" Type="http://schemas.openxmlformats.org/officeDocument/2006/relationships/hyperlink" Target="https://www.cde.ca.gov/re/di/jb/ssojob.asp"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hyperlink" Target="https://www.ctc.ca.gov/commission/newsletters/psd-news" TargetMode="External"/><Relationship Id="rId5" Type="http://schemas.openxmlformats.org/officeDocument/2006/relationships/hyperlink" Target="https://www.ctc.ca.gov/docs/default-source/commission/agendas/2022-08/2022-08-5a.pdf?sfvrsn=463327b1_3" TargetMode="External"/><Relationship Id="rId4" Type="http://schemas.openxmlformats.org/officeDocument/2006/relationships/hyperlink" Target="mailto:EarlyEducatorGrant@cde.ca.gov"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slide" Target="slide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64EFD7-AC21-4E20-BCA1-467365153C90}"/>
              </a:ext>
            </a:extLst>
          </p:cNvPr>
          <p:cNvSpPr>
            <a:spLocks noGrp="1"/>
          </p:cNvSpPr>
          <p:nvPr>
            <p:ph type="ctrTitle"/>
          </p:nvPr>
        </p:nvSpPr>
        <p:spPr/>
        <p:txBody>
          <a:bodyPr>
            <a:normAutofit fontScale="90000"/>
          </a:bodyPr>
          <a:lstStyle/>
          <a:p>
            <a:r>
              <a:rPr lang="en-US">
                <a:solidFill>
                  <a:schemeClr val="bg1"/>
                </a:solidFill>
                <a:cs typeface="Arial"/>
              </a:rPr>
              <a:t>Early Education Division Webinar</a:t>
            </a:r>
            <a:endParaRPr lang="en-US">
              <a:solidFill>
                <a:schemeClr val="bg1"/>
              </a:solidFill>
            </a:endParaRPr>
          </a:p>
        </p:txBody>
      </p:sp>
      <p:sp>
        <p:nvSpPr>
          <p:cNvPr id="5" name="Content Placeholder 4">
            <a:extLst>
              <a:ext uri="{FF2B5EF4-FFF2-40B4-BE49-F238E27FC236}">
                <a16:creationId xmlns:a16="http://schemas.microsoft.com/office/drawing/2014/main" id="{9DF31E1A-50D1-4607-B4A1-C18D612F7A12}"/>
              </a:ext>
            </a:extLst>
          </p:cNvPr>
          <p:cNvSpPr>
            <a:spLocks noGrp="1"/>
          </p:cNvSpPr>
          <p:nvPr>
            <p:ph sz="quarter" idx="10"/>
          </p:nvPr>
        </p:nvSpPr>
        <p:spPr/>
        <p:txBody>
          <a:bodyPr vert="horz" lIns="91440" tIns="45720" rIns="91440" bIns="45720" rtlCol="0" anchor="t">
            <a:normAutofit/>
          </a:bodyPr>
          <a:lstStyle/>
          <a:p>
            <a:pPr marL="0" indent="0" algn="ctr">
              <a:buNone/>
            </a:pPr>
            <a:r>
              <a:rPr lang="en-US" altLang="en-US" b="1" dirty="0"/>
              <a:t>Early Education Division (EED)</a:t>
            </a:r>
            <a:br>
              <a:rPr lang="en-US" altLang="en-US" b="1" dirty="0"/>
            </a:br>
            <a:r>
              <a:rPr lang="en-US" altLang="en-US" b="1" dirty="0"/>
              <a:t>Fiscal and Administrative Services Division (FASD)</a:t>
            </a:r>
          </a:p>
          <a:p>
            <a:pPr marL="0" indent="0" algn="ctr">
              <a:buNone/>
            </a:pPr>
            <a:endParaRPr lang="en-US" b="1" dirty="0"/>
          </a:p>
          <a:p>
            <a:pPr marL="0" indent="0" algn="ctr">
              <a:buNone/>
            </a:pPr>
            <a:r>
              <a:rPr lang="en-US" b="1" dirty="0"/>
              <a:t>Date: September 9, 2022</a:t>
            </a:r>
            <a:endParaRPr lang="en-US" b="1" dirty="0">
              <a:cs typeface="Arial"/>
            </a:endParaRPr>
          </a:p>
          <a:p>
            <a:pPr marL="0" indent="0" algn="ctr">
              <a:buNone/>
            </a:pPr>
            <a:r>
              <a:rPr lang="en-US" b="1" dirty="0"/>
              <a:t>Time: 10:00 a.m. to 11:00 a.m.</a:t>
            </a:r>
            <a:endParaRPr lang="en-US" b="1" dirty="0">
              <a:cs typeface="Arial" panose="020B0604020202020204"/>
            </a:endParaRPr>
          </a:p>
          <a:p>
            <a:endParaRPr lang="en-US" dirty="0"/>
          </a:p>
        </p:txBody>
      </p:sp>
    </p:spTree>
    <p:extLst>
      <p:ext uri="{BB962C8B-B14F-4D97-AF65-F5344CB8AC3E}">
        <p14:creationId xmlns:p14="http://schemas.microsoft.com/office/powerpoint/2010/main" val="3042723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06D8B-A359-3A88-B30F-C4D0721569D7}"/>
              </a:ext>
            </a:extLst>
          </p:cNvPr>
          <p:cNvSpPr>
            <a:spLocks noGrp="1"/>
          </p:cNvSpPr>
          <p:nvPr>
            <p:ph type="title"/>
          </p:nvPr>
        </p:nvSpPr>
        <p:spPr/>
        <p:txBody>
          <a:bodyPr/>
          <a:lstStyle/>
          <a:p>
            <a:r>
              <a:rPr lang="en-US">
                <a:solidFill>
                  <a:schemeClr val="bg1"/>
                </a:solidFill>
                <a:cs typeface="Arial"/>
              </a:rPr>
              <a:t>Summary of the COLA Implementation</a:t>
            </a:r>
            <a:endParaRPr lang="en-US">
              <a:solidFill>
                <a:schemeClr val="bg1"/>
              </a:solidFill>
            </a:endParaRPr>
          </a:p>
        </p:txBody>
      </p:sp>
      <p:sp>
        <p:nvSpPr>
          <p:cNvPr id="3" name="Content Placeholder 2">
            <a:extLst>
              <a:ext uri="{FF2B5EF4-FFF2-40B4-BE49-F238E27FC236}">
                <a16:creationId xmlns:a16="http://schemas.microsoft.com/office/drawing/2014/main" id="{4EBB234B-138F-94AC-B0A0-3DCDBCD04DD8}"/>
              </a:ext>
            </a:extLst>
          </p:cNvPr>
          <p:cNvSpPr>
            <a:spLocks noGrp="1"/>
          </p:cNvSpPr>
          <p:nvPr>
            <p:ph idx="1"/>
          </p:nvPr>
        </p:nvSpPr>
        <p:spPr/>
        <p:txBody>
          <a:bodyPr vert="horz" lIns="91440" tIns="45720" rIns="91440" bIns="45720" rtlCol="0" anchor="t">
            <a:normAutofit/>
          </a:bodyPr>
          <a:lstStyle/>
          <a:p>
            <a:r>
              <a:rPr lang="en-US" dirty="0">
                <a:cs typeface="Arial"/>
              </a:rPr>
              <a:t>44 counties will receive rate increases due to COLA.</a:t>
            </a:r>
            <a:endParaRPr lang="en-US" dirty="0">
              <a:ea typeface="+mn-lt"/>
              <a:cs typeface="+mn-lt"/>
            </a:endParaRPr>
          </a:p>
          <a:p>
            <a:pPr lvl="1">
              <a:buFont typeface="Wingdings" panose="05000000000000000000" pitchFamily="2" charset="2"/>
              <a:buChar char="§"/>
            </a:pPr>
            <a:r>
              <a:rPr lang="en-US" dirty="0">
                <a:cs typeface="Arial"/>
              </a:rPr>
              <a:t> 40 counties will receive a 6.56 percent COLA</a:t>
            </a:r>
          </a:p>
          <a:p>
            <a:pPr lvl="1">
              <a:buFont typeface="Wingdings" panose="05000000000000000000" pitchFamily="2" charset="2"/>
              <a:buChar char="§"/>
            </a:pPr>
            <a:r>
              <a:rPr lang="en-US" dirty="0">
                <a:cs typeface="Arial"/>
              </a:rPr>
              <a:t> Four counties will receive a COLA that is less than 6.56 percent, due to their current rate being higher than $51.87</a:t>
            </a:r>
            <a:endParaRPr lang="en-US" dirty="0">
              <a:ea typeface="+mn-lt"/>
              <a:cs typeface="+mn-lt"/>
            </a:endParaRPr>
          </a:p>
          <a:p>
            <a:r>
              <a:rPr lang="en-US" dirty="0">
                <a:cs typeface="Arial"/>
              </a:rPr>
              <a:t>Contractors who serve in counties where the reimbursement rate is increasing will receive an allocation this fall. </a:t>
            </a:r>
            <a:endParaRPr lang="en-US" dirty="0"/>
          </a:p>
        </p:txBody>
      </p:sp>
      <p:sp>
        <p:nvSpPr>
          <p:cNvPr id="4" name="Slide Number Placeholder 3">
            <a:extLst>
              <a:ext uri="{FF2B5EF4-FFF2-40B4-BE49-F238E27FC236}">
                <a16:creationId xmlns:a16="http://schemas.microsoft.com/office/drawing/2014/main" id="{05F9B66F-A061-D9C1-19EC-E53411FFE3FF}"/>
              </a:ext>
            </a:extLst>
          </p:cNvPr>
          <p:cNvSpPr>
            <a:spLocks noGrp="1"/>
          </p:cNvSpPr>
          <p:nvPr>
            <p:ph type="sldNum" sz="quarter" idx="10"/>
          </p:nvPr>
        </p:nvSpPr>
        <p:spPr/>
        <p:txBody>
          <a:bodyPr/>
          <a:lstStyle/>
          <a:p>
            <a:fld id="{432ED76D-8188-4B28-B316-CD85396F47B0}" type="slidenum">
              <a:rPr lang="en-US" smtClean="0"/>
              <a:pPr/>
              <a:t>10</a:t>
            </a:fld>
            <a:endParaRPr lang="en-US"/>
          </a:p>
        </p:txBody>
      </p:sp>
    </p:spTree>
    <p:extLst>
      <p:ext uri="{BB962C8B-B14F-4D97-AF65-F5344CB8AC3E}">
        <p14:creationId xmlns:p14="http://schemas.microsoft.com/office/powerpoint/2010/main" val="1186216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42A93-ECE3-0CCD-7261-A9F509D46748}"/>
              </a:ext>
            </a:extLst>
          </p:cNvPr>
          <p:cNvSpPr>
            <a:spLocks noGrp="1"/>
          </p:cNvSpPr>
          <p:nvPr>
            <p:ph type="title"/>
          </p:nvPr>
        </p:nvSpPr>
        <p:spPr/>
        <p:txBody>
          <a:bodyPr/>
          <a:lstStyle/>
          <a:p>
            <a:r>
              <a:rPr lang="en-US">
                <a:solidFill>
                  <a:schemeClr val="bg1"/>
                </a:solidFill>
                <a:cs typeface="Arial"/>
              </a:rPr>
              <a:t>Child Days of Enrollment (cde) Calculator</a:t>
            </a:r>
            <a:endParaRPr lang="en-US">
              <a:solidFill>
                <a:schemeClr val="bg1"/>
              </a:solidFill>
            </a:endParaRPr>
          </a:p>
        </p:txBody>
      </p:sp>
      <p:sp>
        <p:nvSpPr>
          <p:cNvPr id="3" name="Content Placeholder 2">
            <a:extLst>
              <a:ext uri="{FF2B5EF4-FFF2-40B4-BE49-F238E27FC236}">
                <a16:creationId xmlns:a16="http://schemas.microsoft.com/office/drawing/2014/main" id="{09A72765-9D77-143E-99B8-C1191C068ADD}"/>
              </a:ext>
            </a:extLst>
          </p:cNvPr>
          <p:cNvSpPr>
            <a:spLocks noGrp="1"/>
          </p:cNvSpPr>
          <p:nvPr>
            <p:ph idx="1"/>
          </p:nvPr>
        </p:nvSpPr>
        <p:spPr/>
        <p:txBody>
          <a:bodyPr vert="horz" lIns="91440" tIns="45720" rIns="91440" bIns="45720" rtlCol="0" anchor="t">
            <a:normAutofit/>
          </a:bodyPr>
          <a:lstStyle/>
          <a:p>
            <a:r>
              <a:rPr lang="en-US" dirty="0">
                <a:cs typeface="Arial"/>
              </a:rPr>
              <a:t>Beginning this fiscal year, minimum cdes are no longer on contract face sheets.</a:t>
            </a:r>
            <a:endParaRPr lang="en-US" dirty="0"/>
          </a:p>
          <a:p>
            <a:r>
              <a:rPr lang="en-US" dirty="0">
                <a:cs typeface="Arial"/>
              </a:rPr>
              <a:t>Early Education and Nutrition Fiscal Services (EENFS) has developed the </a:t>
            </a:r>
            <a:r>
              <a:rPr lang="en-US" dirty="0" err="1">
                <a:cs typeface="Arial"/>
              </a:rPr>
              <a:t>cde</a:t>
            </a:r>
            <a:r>
              <a:rPr lang="en-US" dirty="0">
                <a:cs typeface="Arial"/>
              </a:rPr>
              <a:t> calculator to provide contractors with a tool to calculate the minimum, full-time equivalent cdes needed to fully earn their contract.</a:t>
            </a:r>
          </a:p>
          <a:p>
            <a:r>
              <a:rPr lang="en-US" dirty="0">
                <a:cs typeface="Arial"/>
              </a:rPr>
              <a:t>The </a:t>
            </a:r>
            <a:r>
              <a:rPr lang="en-US" dirty="0" err="1">
                <a:cs typeface="Arial"/>
              </a:rPr>
              <a:t>cde</a:t>
            </a:r>
            <a:r>
              <a:rPr lang="en-US" dirty="0">
                <a:cs typeface="Arial"/>
              </a:rPr>
              <a:t> calculator can be found on the CDE website at </a:t>
            </a:r>
            <a:r>
              <a:rPr lang="en-US" dirty="0">
                <a:solidFill>
                  <a:srgbClr val="FFE699"/>
                </a:solidFill>
                <a:cs typeface="Arial"/>
                <a:hlinkClick r:id="rId3" tooltip="Early Education fiscal information ">
                  <a:extLst>
                    <a:ext uri="{A12FA001-AC4F-418D-AE19-62706E023703}">
                      <ahyp:hlinkClr xmlns:ahyp="http://schemas.microsoft.com/office/drawing/2018/hyperlinkcolor" val="tx"/>
                    </a:ext>
                  </a:extLst>
                </a:hlinkClick>
              </a:rPr>
              <a:t>https://www.cde.ca.gov/fg/aa/cd/</a:t>
            </a:r>
            <a:endParaRPr lang="en-US" dirty="0">
              <a:solidFill>
                <a:srgbClr val="FFE699"/>
              </a:solidFill>
              <a:cs typeface="Arial"/>
              <a:hlinkClick r:id="rId3">
                <a:extLst>
                  <a:ext uri="{A12FA001-AC4F-418D-AE19-62706E023703}">
                    <ahyp:hlinkClr xmlns:ahyp="http://schemas.microsoft.com/office/drawing/2018/hyperlinkcolor" val="tx"/>
                  </a:ext>
                </a:extLst>
              </a:hlinkClick>
            </a:endParaRPr>
          </a:p>
        </p:txBody>
      </p:sp>
      <p:sp>
        <p:nvSpPr>
          <p:cNvPr id="4" name="Slide Number Placeholder 3">
            <a:extLst>
              <a:ext uri="{FF2B5EF4-FFF2-40B4-BE49-F238E27FC236}">
                <a16:creationId xmlns:a16="http://schemas.microsoft.com/office/drawing/2014/main" id="{46319909-C5DC-938E-9736-FEF4363B7586}"/>
              </a:ext>
            </a:extLst>
          </p:cNvPr>
          <p:cNvSpPr>
            <a:spLocks noGrp="1"/>
          </p:cNvSpPr>
          <p:nvPr>
            <p:ph type="sldNum" sz="quarter" idx="10"/>
          </p:nvPr>
        </p:nvSpPr>
        <p:spPr/>
        <p:txBody>
          <a:bodyPr/>
          <a:lstStyle/>
          <a:p>
            <a:fld id="{432ED76D-8188-4B28-B316-CD85396F47B0}" type="slidenum">
              <a:rPr lang="en-US" smtClean="0"/>
              <a:pPr/>
              <a:t>11</a:t>
            </a:fld>
            <a:endParaRPr lang="en-US"/>
          </a:p>
        </p:txBody>
      </p:sp>
    </p:spTree>
    <p:extLst>
      <p:ext uri="{BB962C8B-B14F-4D97-AF65-F5344CB8AC3E}">
        <p14:creationId xmlns:p14="http://schemas.microsoft.com/office/powerpoint/2010/main" val="1588683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043303-76EC-4FF0-AD3A-B82746D94910}"/>
              </a:ext>
            </a:extLst>
          </p:cNvPr>
          <p:cNvSpPr>
            <a:spLocks noGrp="1"/>
          </p:cNvSpPr>
          <p:nvPr>
            <p:ph type="title"/>
          </p:nvPr>
        </p:nvSpPr>
        <p:spPr>
          <a:xfrm>
            <a:off x="114300" y="790575"/>
            <a:ext cx="5543550" cy="4400550"/>
          </a:xfrm>
        </p:spPr>
        <p:txBody>
          <a:bodyPr>
            <a:normAutofit/>
          </a:bodyPr>
          <a:lstStyle/>
          <a:p>
            <a:r>
              <a:rPr lang="en-US" sz="4400">
                <a:solidFill>
                  <a:schemeClr val="bg1"/>
                </a:solidFill>
                <a:cs typeface="Arial"/>
              </a:rPr>
              <a:t> Preschool Dual Language Learners</a:t>
            </a:r>
            <a:br>
              <a:rPr lang="en-US" sz="4400">
                <a:solidFill>
                  <a:schemeClr val="bg1"/>
                </a:solidFill>
                <a:cs typeface="Arial"/>
              </a:rPr>
            </a:br>
            <a:r>
              <a:rPr lang="en-US" sz="4400">
                <a:solidFill>
                  <a:schemeClr val="bg1"/>
                </a:solidFill>
                <a:cs typeface="Arial"/>
              </a:rPr>
              <a:t>Management Bulletin 22-04</a:t>
            </a:r>
          </a:p>
        </p:txBody>
      </p:sp>
      <p:pic>
        <p:nvPicPr>
          <p:cNvPr id="3" name="Content Placeholder 2" descr="A picture of two children outside, one child standing to the side, the other child standing on wooden balance beam.">
            <a:extLst>
              <a:ext uri="{FF2B5EF4-FFF2-40B4-BE49-F238E27FC236}">
                <a16:creationId xmlns:a16="http://schemas.microsoft.com/office/drawing/2014/main" id="{2CD0F01A-8847-469A-9850-991D91DC63AB}"/>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86475" y="840197"/>
            <a:ext cx="5851525" cy="3910781"/>
          </a:xfrm>
        </p:spPr>
      </p:pic>
      <p:sp>
        <p:nvSpPr>
          <p:cNvPr id="4" name="Content Placeholder 3">
            <a:extLst>
              <a:ext uri="{FF2B5EF4-FFF2-40B4-BE49-F238E27FC236}">
                <a16:creationId xmlns:a16="http://schemas.microsoft.com/office/drawing/2014/main" id="{0B8EBAEE-C94C-4C16-ACEC-247FF181BC81}"/>
              </a:ext>
            </a:extLst>
          </p:cNvPr>
          <p:cNvSpPr>
            <a:spLocks noGrp="1"/>
          </p:cNvSpPr>
          <p:nvPr>
            <p:ph sz="half" idx="2"/>
          </p:nvPr>
        </p:nvSpPr>
        <p:spPr>
          <a:xfrm>
            <a:off x="4604320" y="5694859"/>
            <a:ext cx="7587680" cy="551230"/>
          </a:xfrm>
        </p:spPr>
        <p:txBody>
          <a:bodyPr>
            <a:normAutofit/>
          </a:bodyPr>
          <a:lstStyle/>
          <a:p>
            <a:pPr marL="0" indent="0">
              <a:buNone/>
            </a:pPr>
            <a:r>
              <a:rPr lang="en-US" sz="2400" dirty="0"/>
              <a:t>Photo Credit: Lighthouse for Children CDC; Fresno CA</a:t>
            </a:r>
          </a:p>
        </p:txBody>
      </p:sp>
      <p:sp>
        <p:nvSpPr>
          <p:cNvPr id="5" name="Slide Number Placeholder 4">
            <a:extLst>
              <a:ext uri="{FF2B5EF4-FFF2-40B4-BE49-F238E27FC236}">
                <a16:creationId xmlns:a16="http://schemas.microsoft.com/office/drawing/2014/main" id="{A99C0E78-F3C6-4043-A5DD-DBB3E0D89558}"/>
              </a:ext>
            </a:extLst>
          </p:cNvPr>
          <p:cNvSpPr>
            <a:spLocks noGrp="1"/>
          </p:cNvSpPr>
          <p:nvPr>
            <p:ph type="sldNum" sz="quarter" idx="10"/>
          </p:nvPr>
        </p:nvSpPr>
        <p:spPr/>
        <p:txBody>
          <a:bodyPr/>
          <a:lstStyle/>
          <a:p>
            <a:fld id="{432ED76D-8188-4B28-B316-CD85396F47B0}" type="slidenum">
              <a:rPr lang="en-US" smtClean="0"/>
              <a:pPr/>
              <a:t>12</a:t>
            </a:fld>
            <a:endParaRPr lang="en-US"/>
          </a:p>
        </p:txBody>
      </p:sp>
    </p:spTree>
    <p:extLst>
      <p:ext uri="{BB962C8B-B14F-4D97-AF65-F5344CB8AC3E}">
        <p14:creationId xmlns:p14="http://schemas.microsoft.com/office/powerpoint/2010/main" val="3605168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3214-B46D-09E9-1A30-AD52EE7F2E28}"/>
              </a:ext>
            </a:extLst>
          </p:cNvPr>
          <p:cNvSpPr>
            <a:spLocks noGrp="1"/>
          </p:cNvSpPr>
          <p:nvPr>
            <p:ph type="title"/>
          </p:nvPr>
        </p:nvSpPr>
        <p:spPr>
          <a:xfrm>
            <a:off x="109268" y="-54993"/>
            <a:ext cx="11887200" cy="1325563"/>
          </a:xfrm>
        </p:spPr>
        <p:txBody>
          <a:bodyPr>
            <a:normAutofit/>
          </a:bodyPr>
          <a:lstStyle/>
          <a:p>
            <a:r>
              <a:rPr lang="en-US" sz="4000">
                <a:solidFill>
                  <a:schemeClr val="tx1"/>
                </a:solidFill>
                <a:cs typeface="Arial"/>
              </a:rPr>
              <a:t>Management Bulletin (MB) 22-04 Directives</a:t>
            </a:r>
          </a:p>
        </p:txBody>
      </p:sp>
      <p:sp>
        <p:nvSpPr>
          <p:cNvPr id="3" name="Content Placeholder 2">
            <a:extLst>
              <a:ext uri="{FF2B5EF4-FFF2-40B4-BE49-F238E27FC236}">
                <a16:creationId xmlns:a16="http://schemas.microsoft.com/office/drawing/2014/main" id="{9028F966-C392-7FDB-8234-F11C07F0C553}"/>
              </a:ext>
            </a:extLst>
          </p:cNvPr>
          <p:cNvSpPr>
            <a:spLocks noGrp="1"/>
          </p:cNvSpPr>
          <p:nvPr>
            <p:ph idx="1"/>
          </p:nvPr>
        </p:nvSpPr>
        <p:spPr>
          <a:xfrm>
            <a:off x="195532" y="1034451"/>
            <a:ext cx="11887200" cy="4681658"/>
          </a:xfrm>
        </p:spPr>
        <p:txBody>
          <a:bodyPr vert="horz" lIns="91440" tIns="45720" rIns="91440" bIns="45720" rtlCol="0" anchor="t">
            <a:noAutofit/>
          </a:bodyPr>
          <a:lstStyle/>
          <a:p>
            <a:pPr marL="0" indent="0">
              <a:spcBef>
                <a:spcPts val="2200"/>
              </a:spcBef>
              <a:buNone/>
            </a:pPr>
            <a:r>
              <a:rPr lang="en-US" sz="2800" dirty="0">
                <a:cs typeface="Arial" panose="020B0604020202020204"/>
              </a:rPr>
              <a:t>Contractors must determine dual language learner (DLL) status for every child enrolled in CSPP by one of two approaches:</a:t>
            </a:r>
            <a:endParaRPr lang="en-US" dirty="0">
              <a:cs typeface="Arial" panose="020B0604020202020204"/>
            </a:endParaRPr>
          </a:p>
          <a:p>
            <a:pPr marL="457200" indent="-457200">
              <a:spcBef>
                <a:spcPts val="2200"/>
              </a:spcBef>
            </a:pPr>
            <a:r>
              <a:rPr lang="en-US" sz="2800" dirty="0">
                <a:cs typeface="Arial" panose="020B0604020202020204"/>
              </a:rPr>
              <a:t>Conduct the Family Language Instrument to determine dual language learner status, or</a:t>
            </a:r>
          </a:p>
          <a:p>
            <a:pPr marL="457200" indent="-457200">
              <a:spcBef>
                <a:spcPts val="2200"/>
              </a:spcBef>
            </a:pPr>
            <a:r>
              <a:rPr lang="en-US" sz="2800" dirty="0">
                <a:cs typeface="Arial" panose="020B0604020202020204"/>
              </a:rPr>
              <a:t>Obtain information on the child’s designation as an English learner in Transitional Kindergarten (TK) or Kindergarten (K). (This approach is only possible if the child is dually enrolled in CSPP and TK or K for expanded learning and care.)</a:t>
            </a:r>
          </a:p>
          <a:p>
            <a:pPr marL="0" indent="0">
              <a:spcBef>
                <a:spcPts val="2200"/>
              </a:spcBef>
              <a:buNone/>
            </a:pPr>
            <a:r>
              <a:rPr lang="en-US" sz="2800" dirty="0">
                <a:cs typeface="Arial" panose="020B0604020202020204"/>
              </a:rPr>
              <a:t>Teachers or other designated staff must conduct the Family Language and Interest Interview for any children identified as dual language learners.</a:t>
            </a:r>
          </a:p>
          <a:p>
            <a:pPr marL="0" indent="0">
              <a:buNone/>
            </a:pPr>
            <a:endParaRPr lang="en-US" dirty="0">
              <a:cs typeface="Arial" panose="020B0604020202020204"/>
            </a:endParaRPr>
          </a:p>
        </p:txBody>
      </p:sp>
      <p:sp>
        <p:nvSpPr>
          <p:cNvPr id="4" name="Slide Number Placeholder 3">
            <a:extLst>
              <a:ext uri="{FF2B5EF4-FFF2-40B4-BE49-F238E27FC236}">
                <a16:creationId xmlns:a16="http://schemas.microsoft.com/office/drawing/2014/main" id="{0D2C1134-3162-3750-3381-3984EFCF725C}"/>
              </a:ext>
            </a:extLst>
          </p:cNvPr>
          <p:cNvSpPr>
            <a:spLocks noGrp="1"/>
          </p:cNvSpPr>
          <p:nvPr>
            <p:ph type="sldNum" sz="quarter" idx="10"/>
          </p:nvPr>
        </p:nvSpPr>
        <p:spPr/>
        <p:txBody>
          <a:bodyPr/>
          <a:lstStyle/>
          <a:p>
            <a:fld id="{432ED76D-8188-4B28-B316-CD85396F47B0}" type="slidenum">
              <a:rPr lang="en-US" smtClean="0"/>
              <a:pPr/>
              <a:t>13</a:t>
            </a:fld>
            <a:endParaRPr lang="en-US"/>
          </a:p>
        </p:txBody>
      </p:sp>
    </p:spTree>
    <p:extLst>
      <p:ext uri="{BB962C8B-B14F-4D97-AF65-F5344CB8AC3E}">
        <p14:creationId xmlns:p14="http://schemas.microsoft.com/office/powerpoint/2010/main" val="3941844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2F11B-8C7D-590A-B4A6-4EBB709133DA}"/>
              </a:ext>
            </a:extLst>
          </p:cNvPr>
          <p:cNvSpPr>
            <a:spLocks noGrp="1"/>
          </p:cNvSpPr>
          <p:nvPr>
            <p:ph type="title"/>
          </p:nvPr>
        </p:nvSpPr>
        <p:spPr/>
        <p:txBody>
          <a:bodyPr/>
          <a:lstStyle/>
          <a:p>
            <a:r>
              <a:rPr lang="en-US">
                <a:solidFill>
                  <a:schemeClr val="tx1"/>
                </a:solidFill>
                <a:cs typeface="Arial"/>
              </a:rPr>
              <a:t>Management Bulletin (MB) 22-04 Timeline and Adjustment Factor</a:t>
            </a:r>
          </a:p>
        </p:txBody>
      </p:sp>
      <p:sp>
        <p:nvSpPr>
          <p:cNvPr id="3" name="Content Placeholder 2">
            <a:extLst>
              <a:ext uri="{FF2B5EF4-FFF2-40B4-BE49-F238E27FC236}">
                <a16:creationId xmlns:a16="http://schemas.microsoft.com/office/drawing/2014/main" id="{16B82EC6-120D-03B1-D96F-609E7B89FF40}"/>
              </a:ext>
            </a:extLst>
          </p:cNvPr>
          <p:cNvSpPr>
            <a:spLocks noGrp="1"/>
          </p:cNvSpPr>
          <p:nvPr>
            <p:ph idx="1"/>
          </p:nvPr>
        </p:nvSpPr>
        <p:spPr>
          <a:xfrm>
            <a:off x="152400" y="1422383"/>
            <a:ext cx="11887200" cy="4566639"/>
          </a:xfrm>
        </p:spPr>
        <p:txBody>
          <a:bodyPr vert="horz" lIns="91440" tIns="45720" rIns="91440" bIns="45720" rtlCol="0" anchor="t">
            <a:noAutofit/>
          </a:bodyPr>
          <a:lstStyle/>
          <a:p>
            <a:pPr marL="0" indent="0">
              <a:buNone/>
            </a:pPr>
            <a:r>
              <a:rPr lang="en-US" dirty="0">
                <a:cs typeface="Arial"/>
              </a:rPr>
              <a:t>Timeline</a:t>
            </a:r>
            <a:endParaRPr lang="en-US" dirty="0"/>
          </a:p>
          <a:p>
            <a:r>
              <a:rPr lang="en-US" dirty="0">
                <a:ea typeface="+mn-lt"/>
                <a:cs typeface="+mn-lt"/>
              </a:rPr>
              <a:t>By January 1, 2023, contractors must follow the guidance of MB 22-04 for all currently enrolled children that will continue to receive services after January 1, 2023</a:t>
            </a:r>
            <a:endParaRPr lang="en-US" dirty="0">
              <a:cs typeface="Arial"/>
            </a:endParaRPr>
          </a:p>
          <a:p>
            <a:pPr marL="0" indent="0">
              <a:buNone/>
            </a:pPr>
            <a:endParaRPr lang="en-US" dirty="0">
              <a:cs typeface="Arial"/>
            </a:endParaRPr>
          </a:p>
          <a:p>
            <a:pPr marL="0" indent="0">
              <a:buNone/>
            </a:pPr>
            <a:r>
              <a:rPr lang="en-US" dirty="0">
                <a:cs typeface="Arial"/>
              </a:rPr>
              <a:t>Adjustment Factor</a:t>
            </a:r>
          </a:p>
          <a:p>
            <a:r>
              <a:rPr lang="en-US" dirty="0">
                <a:ea typeface="+mn-lt"/>
                <a:cs typeface="+mn-lt"/>
              </a:rPr>
              <a:t>Assembly Bill (AB) 210 increased the dual language learner adjustment factor from 1.1 to 1.2</a:t>
            </a:r>
          </a:p>
          <a:p>
            <a:endParaRPr lang="en-US" sz="2400" dirty="0">
              <a:cs typeface="Arial"/>
            </a:endParaRPr>
          </a:p>
        </p:txBody>
      </p:sp>
      <p:sp>
        <p:nvSpPr>
          <p:cNvPr id="5" name="Slide Number Placeholder 4">
            <a:extLst>
              <a:ext uri="{FF2B5EF4-FFF2-40B4-BE49-F238E27FC236}">
                <a16:creationId xmlns:a16="http://schemas.microsoft.com/office/drawing/2014/main" id="{0B0EBE02-9FE3-12A2-CD73-E4869240107C}"/>
              </a:ext>
            </a:extLst>
          </p:cNvPr>
          <p:cNvSpPr>
            <a:spLocks noGrp="1"/>
          </p:cNvSpPr>
          <p:nvPr>
            <p:ph type="sldNum" sz="quarter" idx="10"/>
          </p:nvPr>
        </p:nvSpPr>
        <p:spPr/>
        <p:txBody>
          <a:bodyPr/>
          <a:lstStyle/>
          <a:p>
            <a:fld id="{432ED76D-8188-4B28-B316-CD85396F47B0}" type="slidenum">
              <a:rPr lang="en-US" smtClean="0"/>
              <a:pPr/>
              <a:t>14</a:t>
            </a:fld>
            <a:endParaRPr lang="en-US"/>
          </a:p>
        </p:txBody>
      </p:sp>
    </p:spTree>
    <p:extLst>
      <p:ext uri="{BB962C8B-B14F-4D97-AF65-F5344CB8AC3E}">
        <p14:creationId xmlns:p14="http://schemas.microsoft.com/office/powerpoint/2010/main" val="878184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2A59E-F91A-4948-B25E-4C69FDE6ADB4}"/>
              </a:ext>
            </a:extLst>
          </p:cNvPr>
          <p:cNvSpPr>
            <a:spLocks noGrp="1"/>
          </p:cNvSpPr>
          <p:nvPr>
            <p:ph type="title"/>
          </p:nvPr>
        </p:nvSpPr>
        <p:spPr>
          <a:xfrm>
            <a:off x="152400" y="101059"/>
            <a:ext cx="11887200" cy="1325563"/>
          </a:xfrm>
        </p:spPr>
        <p:txBody>
          <a:bodyPr>
            <a:normAutofit/>
          </a:bodyPr>
          <a:lstStyle/>
          <a:p>
            <a:r>
              <a:rPr lang="en-US" sz="4000" dirty="0">
                <a:solidFill>
                  <a:schemeClr val="bg1"/>
                </a:solidFill>
              </a:rPr>
              <a:t>Management Bulletin 22-04 Data Collection</a:t>
            </a:r>
          </a:p>
        </p:txBody>
      </p:sp>
      <p:sp>
        <p:nvSpPr>
          <p:cNvPr id="3" name="Content Placeholder 2">
            <a:extLst>
              <a:ext uri="{FF2B5EF4-FFF2-40B4-BE49-F238E27FC236}">
                <a16:creationId xmlns:a16="http://schemas.microsoft.com/office/drawing/2014/main" id="{988FD139-41F8-41A2-B21A-6B4C46F8B0B5}"/>
              </a:ext>
            </a:extLst>
          </p:cNvPr>
          <p:cNvSpPr>
            <a:spLocks noGrp="1"/>
          </p:cNvSpPr>
          <p:nvPr>
            <p:ph idx="1"/>
          </p:nvPr>
        </p:nvSpPr>
        <p:spPr>
          <a:xfrm>
            <a:off x="152400" y="1263721"/>
            <a:ext cx="11887200" cy="4797445"/>
          </a:xfrm>
        </p:spPr>
        <p:txBody>
          <a:bodyPr>
            <a:normAutofit lnSpcReduction="10000"/>
          </a:bodyPr>
          <a:lstStyle/>
          <a:p>
            <a:pPr marL="0" indent="0">
              <a:buNone/>
            </a:pPr>
            <a:r>
              <a:rPr lang="en-US" sz="2400" dirty="0">
                <a:cs typeface="Arial"/>
              </a:rPr>
              <a:t>Data Collection Components</a:t>
            </a:r>
          </a:p>
          <a:p>
            <a:pPr lvl="1">
              <a:buClr>
                <a:schemeClr val="bg1"/>
              </a:buClr>
              <a:buFont typeface="Wingdings" panose="05000000000000000000" pitchFamily="2" charset="2"/>
              <a:buChar char="§"/>
            </a:pPr>
            <a:r>
              <a:rPr lang="en-US" sz="2400" dirty="0">
                <a:cs typeface="Arial"/>
              </a:rPr>
              <a:t>Child home language, language the child uses most, and family/guardian preferred language to receive verbal/written communication </a:t>
            </a:r>
          </a:p>
          <a:p>
            <a:pPr lvl="1">
              <a:buClr>
                <a:schemeClr val="bg1"/>
              </a:buClr>
              <a:buFont typeface="Wingdings" panose="05000000000000000000" pitchFamily="2" charset="2"/>
              <a:buChar char="§"/>
            </a:pPr>
            <a:r>
              <a:rPr lang="en-US" sz="2400" dirty="0">
                <a:cs typeface="Arial"/>
              </a:rPr>
              <a:t>Race or ethnicity </a:t>
            </a:r>
          </a:p>
          <a:p>
            <a:pPr lvl="1">
              <a:buClr>
                <a:schemeClr val="bg1"/>
              </a:buClr>
              <a:buFont typeface="Wingdings" panose="05000000000000000000" pitchFamily="2" charset="2"/>
              <a:buChar char="§"/>
            </a:pPr>
            <a:r>
              <a:rPr lang="en-US" sz="2400" dirty="0">
                <a:cs typeface="Arial"/>
              </a:rPr>
              <a:t>Language characteristics of program including but not limited to, whether the program uses the home language for instruction, such as DLL, or other program that supports the development of home languages. </a:t>
            </a:r>
          </a:p>
          <a:p>
            <a:pPr lvl="1">
              <a:buClr>
                <a:schemeClr val="bg1"/>
              </a:buClr>
              <a:buFont typeface="Wingdings" panose="05000000000000000000" pitchFamily="2" charset="2"/>
              <a:buChar char="§"/>
            </a:pPr>
            <a:r>
              <a:rPr lang="en-US" sz="2400" dirty="0">
                <a:cs typeface="Arial"/>
              </a:rPr>
              <a:t>The language composition of the program staff. </a:t>
            </a:r>
          </a:p>
          <a:p>
            <a:pPr marL="0" indent="0">
              <a:buNone/>
            </a:pPr>
            <a:r>
              <a:rPr lang="en-US" sz="2400" dirty="0">
                <a:cs typeface="Arial"/>
              </a:rPr>
              <a:t>Proposed Data System</a:t>
            </a:r>
          </a:p>
          <a:p>
            <a:pPr lvl="1">
              <a:buClr>
                <a:schemeClr val="bg1"/>
              </a:buClr>
              <a:buFont typeface="Wingdings" panose="05000000000000000000" pitchFamily="2" charset="2"/>
              <a:buChar char="§"/>
            </a:pPr>
            <a:r>
              <a:rPr lang="en-US" sz="2400" dirty="0">
                <a:cs typeface="Arial"/>
              </a:rPr>
              <a:t>Preschool Language Information System (PLIS)</a:t>
            </a:r>
          </a:p>
          <a:p>
            <a:pPr lvl="1">
              <a:buClr>
                <a:schemeClr val="bg1"/>
              </a:buClr>
              <a:buFont typeface="Wingdings" panose="05000000000000000000" pitchFamily="2" charset="2"/>
              <a:buChar char="§"/>
            </a:pPr>
            <a:r>
              <a:rPr lang="en-US" sz="2400" dirty="0">
                <a:cs typeface="Arial"/>
              </a:rPr>
              <a:t>Contractors will enter in their user credentials (the same credentials used for the Child Development Management Information System [CDMIS]/801A Data). </a:t>
            </a:r>
          </a:p>
          <a:p>
            <a:pPr lvl="1">
              <a:buClr>
                <a:schemeClr val="bg1"/>
              </a:buClr>
              <a:buFont typeface="Wingdings" panose="05000000000000000000" pitchFamily="2" charset="2"/>
              <a:buChar char="§"/>
            </a:pPr>
            <a:r>
              <a:rPr lang="en-US" sz="2400" dirty="0">
                <a:cs typeface="Arial"/>
              </a:rPr>
              <a:t>Contractors have the option to enter the data directly into PLIS or upload a file.</a:t>
            </a:r>
          </a:p>
        </p:txBody>
      </p:sp>
      <p:sp>
        <p:nvSpPr>
          <p:cNvPr id="4" name="Slide Number Placeholder 3">
            <a:extLst>
              <a:ext uri="{FF2B5EF4-FFF2-40B4-BE49-F238E27FC236}">
                <a16:creationId xmlns:a16="http://schemas.microsoft.com/office/drawing/2014/main" id="{3B8D12F8-8625-42A7-BCD4-D16E0EBF82ED}"/>
              </a:ext>
            </a:extLst>
          </p:cNvPr>
          <p:cNvSpPr>
            <a:spLocks noGrp="1"/>
          </p:cNvSpPr>
          <p:nvPr>
            <p:ph type="sldNum" sz="quarter" idx="10"/>
          </p:nvPr>
        </p:nvSpPr>
        <p:spPr/>
        <p:txBody>
          <a:bodyPr/>
          <a:lstStyle/>
          <a:p>
            <a:fld id="{432ED76D-8188-4B28-B316-CD85396F47B0}" type="slidenum">
              <a:rPr lang="en-US" smtClean="0"/>
              <a:pPr/>
              <a:t>15</a:t>
            </a:fld>
            <a:endParaRPr lang="en-US"/>
          </a:p>
        </p:txBody>
      </p:sp>
    </p:spTree>
    <p:extLst>
      <p:ext uri="{BB962C8B-B14F-4D97-AF65-F5344CB8AC3E}">
        <p14:creationId xmlns:p14="http://schemas.microsoft.com/office/powerpoint/2010/main" val="1135970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E61A5-AA39-04DC-F6A4-EA877A554330}"/>
              </a:ext>
            </a:extLst>
          </p:cNvPr>
          <p:cNvSpPr>
            <a:spLocks noGrp="1"/>
          </p:cNvSpPr>
          <p:nvPr>
            <p:ph type="title"/>
          </p:nvPr>
        </p:nvSpPr>
        <p:spPr/>
        <p:txBody>
          <a:bodyPr/>
          <a:lstStyle/>
          <a:p>
            <a:r>
              <a:rPr lang="en-US">
                <a:cs typeface="Arial"/>
              </a:rPr>
              <a:t>Eligibility and Priority Management Bulletin</a:t>
            </a:r>
            <a:endParaRPr lang="en-US"/>
          </a:p>
        </p:txBody>
      </p:sp>
      <p:sp>
        <p:nvSpPr>
          <p:cNvPr id="3" name="Content Placeholder 2">
            <a:extLst>
              <a:ext uri="{FF2B5EF4-FFF2-40B4-BE49-F238E27FC236}">
                <a16:creationId xmlns:a16="http://schemas.microsoft.com/office/drawing/2014/main" id="{15D06985-14D2-8A9D-7284-B0DBE9A53FEB}"/>
              </a:ext>
            </a:extLst>
          </p:cNvPr>
          <p:cNvSpPr>
            <a:spLocks noGrp="1"/>
          </p:cNvSpPr>
          <p:nvPr>
            <p:ph idx="1"/>
          </p:nvPr>
        </p:nvSpPr>
        <p:spPr/>
        <p:txBody>
          <a:bodyPr vert="horz" lIns="91440" tIns="45720" rIns="91440" bIns="45720" rtlCol="0" anchor="t">
            <a:normAutofit/>
          </a:bodyPr>
          <a:lstStyle/>
          <a:p>
            <a:r>
              <a:rPr lang="en-US" dirty="0">
                <a:cs typeface="Arial"/>
              </a:rPr>
              <a:t>The Eligibility and Priority MB will cover the following:</a:t>
            </a:r>
          </a:p>
          <a:p>
            <a:pPr lvl="1">
              <a:buFont typeface="Wingdings" panose="05000000000000000000" pitchFamily="2" charset="2"/>
              <a:buChar char="§"/>
            </a:pPr>
            <a:r>
              <a:rPr lang="en-US" dirty="0">
                <a:cs typeface="Arial"/>
              </a:rPr>
              <a:t>24-month eligibility</a:t>
            </a:r>
          </a:p>
          <a:p>
            <a:pPr lvl="1">
              <a:buFont typeface="Wingdings" panose="05000000000000000000" pitchFamily="2" charset="2"/>
              <a:buChar char="§"/>
            </a:pPr>
            <a:r>
              <a:rPr lang="en-US" dirty="0">
                <a:cs typeface="Arial"/>
              </a:rPr>
              <a:t>Increase to income threshold: 100 percent of State Median Income (SMI)</a:t>
            </a:r>
          </a:p>
          <a:p>
            <a:pPr lvl="1">
              <a:buFont typeface="Wingdings" panose="05000000000000000000" pitchFamily="2" charset="2"/>
              <a:buChar char="§"/>
            </a:pPr>
            <a:r>
              <a:rPr lang="en-US" dirty="0">
                <a:cs typeface="Arial"/>
              </a:rPr>
              <a:t>New eligibility categories </a:t>
            </a:r>
          </a:p>
          <a:p>
            <a:pPr lvl="1">
              <a:buFont typeface="Wingdings" panose="05000000000000000000" pitchFamily="2" charset="2"/>
              <a:buChar char="§"/>
            </a:pPr>
            <a:r>
              <a:rPr lang="en-US" dirty="0">
                <a:cs typeface="Arial"/>
              </a:rPr>
              <a:t>New enrollment priorities</a:t>
            </a:r>
          </a:p>
          <a:p>
            <a:pPr lvl="1">
              <a:buFont typeface="Wingdings" panose="05000000000000000000" pitchFamily="2" charset="2"/>
              <a:buChar char="§"/>
            </a:pPr>
            <a:r>
              <a:rPr lang="en-US" dirty="0">
                <a:cs typeface="Arial"/>
              </a:rPr>
              <a:t>New non-countable income changes</a:t>
            </a:r>
          </a:p>
          <a:p>
            <a:pPr lvl="1"/>
            <a:endParaRPr lang="en-US" dirty="0">
              <a:cs typeface="Arial"/>
            </a:endParaRPr>
          </a:p>
          <a:p>
            <a:pPr lvl="1"/>
            <a:endParaRPr lang="en-US" dirty="0">
              <a:cs typeface="Arial"/>
            </a:endParaRPr>
          </a:p>
        </p:txBody>
      </p:sp>
      <p:sp>
        <p:nvSpPr>
          <p:cNvPr id="4" name="Slide Number Placeholder 3">
            <a:extLst>
              <a:ext uri="{FF2B5EF4-FFF2-40B4-BE49-F238E27FC236}">
                <a16:creationId xmlns:a16="http://schemas.microsoft.com/office/drawing/2014/main" id="{A4C8B039-D156-CA31-90C9-4C9ED0AF013F}"/>
              </a:ext>
            </a:extLst>
          </p:cNvPr>
          <p:cNvSpPr>
            <a:spLocks noGrp="1"/>
          </p:cNvSpPr>
          <p:nvPr>
            <p:ph type="sldNum" sz="quarter" idx="10"/>
          </p:nvPr>
        </p:nvSpPr>
        <p:spPr/>
        <p:txBody>
          <a:bodyPr/>
          <a:lstStyle/>
          <a:p>
            <a:fld id="{2AA74813-043C-43CB-9E82-7CAA19F31821}" type="slidenum">
              <a:rPr lang="en-US" smtClean="0"/>
              <a:pPr/>
              <a:t>16</a:t>
            </a:fld>
            <a:endParaRPr lang="en-US"/>
          </a:p>
        </p:txBody>
      </p:sp>
    </p:spTree>
    <p:extLst>
      <p:ext uri="{BB962C8B-B14F-4D97-AF65-F5344CB8AC3E}">
        <p14:creationId xmlns:p14="http://schemas.microsoft.com/office/powerpoint/2010/main" val="1789241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EE017-2CBC-A7FF-0439-98A8FDDBB333}"/>
              </a:ext>
            </a:extLst>
          </p:cNvPr>
          <p:cNvSpPr>
            <a:spLocks noGrp="1"/>
          </p:cNvSpPr>
          <p:nvPr>
            <p:ph type="title"/>
          </p:nvPr>
        </p:nvSpPr>
        <p:spPr>
          <a:xfrm>
            <a:off x="152400" y="2516"/>
            <a:ext cx="11887200" cy="954087"/>
          </a:xfrm>
        </p:spPr>
        <p:txBody>
          <a:bodyPr/>
          <a:lstStyle/>
          <a:p>
            <a:r>
              <a:rPr lang="en-US" dirty="0">
                <a:cs typeface="Arial"/>
              </a:rPr>
              <a:t>24-Month Eligibility</a:t>
            </a:r>
            <a:endParaRPr lang="en-US" dirty="0"/>
          </a:p>
        </p:txBody>
      </p:sp>
      <p:sp>
        <p:nvSpPr>
          <p:cNvPr id="3" name="Content Placeholder 2">
            <a:extLst>
              <a:ext uri="{FF2B5EF4-FFF2-40B4-BE49-F238E27FC236}">
                <a16:creationId xmlns:a16="http://schemas.microsoft.com/office/drawing/2014/main" id="{4C4A9F28-C73D-9DA9-3407-E0D80B7BEE0B}"/>
              </a:ext>
            </a:extLst>
          </p:cNvPr>
          <p:cNvSpPr>
            <a:spLocks noGrp="1"/>
          </p:cNvSpPr>
          <p:nvPr>
            <p:ph idx="1"/>
          </p:nvPr>
        </p:nvSpPr>
        <p:spPr>
          <a:xfrm>
            <a:off x="152400" y="1055078"/>
            <a:ext cx="11887200" cy="5036234"/>
          </a:xfrm>
        </p:spPr>
        <p:txBody>
          <a:bodyPr vert="horz" lIns="91440" tIns="45720" rIns="91440" bIns="45720" rtlCol="0" anchor="t">
            <a:normAutofit/>
          </a:bodyPr>
          <a:lstStyle/>
          <a:p>
            <a:pPr>
              <a:spcBef>
                <a:spcPts val="2000"/>
              </a:spcBef>
            </a:pPr>
            <a:r>
              <a:rPr lang="en-US" dirty="0">
                <a:cs typeface="Arial"/>
              </a:rPr>
              <a:t>At certification or recertification all families in CSPP will be given 24-month eligibility:</a:t>
            </a:r>
            <a:endParaRPr lang="en-US" dirty="0"/>
          </a:p>
          <a:p>
            <a:pPr lvl="1">
              <a:spcBef>
                <a:spcPts val="2000"/>
              </a:spcBef>
              <a:buFont typeface="Wingdings" panose="05000000000000000000" pitchFamily="2" charset="2"/>
              <a:buChar char="§"/>
            </a:pPr>
            <a:r>
              <a:rPr lang="en-US" b="1" dirty="0">
                <a:cs typeface="Arial"/>
              </a:rPr>
              <a:t>Part-day:</a:t>
            </a:r>
            <a:r>
              <a:rPr lang="en-US" dirty="0">
                <a:cs typeface="Arial"/>
              </a:rPr>
              <a:t> A</a:t>
            </a:r>
            <a:r>
              <a:rPr lang="en-US" dirty="0">
                <a:ea typeface="+mn-lt"/>
                <a:cs typeface="+mn-lt"/>
              </a:rPr>
              <a:t> child shall be deemed eligible for a part-day California state preschool program for the remainder of the program year and for the following program year, if applicable age-eligibility requirements are met.</a:t>
            </a:r>
          </a:p>
          <a:p>
            <a:pPr lvl="1">
              <a:spcBef>
                <a:spcPts val="2000"/>
              </a:spcBef>
              <a:buFont typeface="Wingdings" panose="05000000000000000000" pitchFamily="2" charset="2"/>
              <a:buChar char="§"/>
            </a:pPr>
            <a:r>
              <a:rPr lang="en-US" b="1" dirty="0">
                <a:cs typeface="Arial"/>
              </a:rPr>
              <a:t>Full-day:</a:t>
            </a:r>
            <a:r>
              <a:rPr lang="en-US" dirty="0">
                <a:cs typeface="Arial"/>
              </a:rPr>
              <a:t> </a:t>
            </a:r>
            <a:r>
              <a:rPr lang="en-US" dirty="0">
                <a:ea typeface="+mn-lt"/>
                <a:cs typeface="+mn-lt"/>
              </a:rPr>
              <a:t>a family shall be considered to meet all eligibility and need requirements for those services for not less than 24 months, if the eligibility period ends before the end of a program year, eligibility shall be extended until the end of the program year, if applicable age-eligibility requirements are met</a:t>
            </a:r>
            <a:endParaRPr lang="en-US" dirty="0">
              <a:cs typeface="Arial"/>
            </a:endParaRPr>
          </a:p>
          <a:p>
            <a:pPr lvl="1"/>
            <a:endParaRPr lang="en-US" dirty="0">
              <a:cs typeface="Arial"/>
            </a:endParaRPr>
          </a:p>
        </p:txBody>
      </p:sp>
      <p:sp>
        <p:nvSpPr>
          <p:cNvPr id="4" name="Slide Number Placeholder 3">
            <a:extLst>
              <a:ext uri="{FF2B5EF4-FFF2-40B4-BE49-F238E27FC236}">
                <a16:creationId xmlns:a16="http://schemas.microsoft.com/office/drawing/2014/main" id="{6ECC476C-F0A6-D044-4A16-3BC2700A77B8}"/>
              </a:ext>
            </a:extLst>
          </p:cNvPr>
          <p:cNvSpPr>
            <a:spLocks noGrp="1"/>
          </p:cNvSpPr>
          <p:nvPr>
            <p:ph type="sldNum" sz="quarter" idx="10"/>
          </p:nvPr>
        </p:nvSpPr>
        <p:spPr/>
        <p:txBody>
          <a:bodyPr/>
          <a:lstStyle/>
          <a:p>
            <a:fld id="{2AA74813-043C-43CB-9E82-7CAA19F31821}" type="slidenum">
              <a:rPr lang="en-US" smtClean="0"/>
              <a:pPr/>
              <a:t>17</a:t>
            </a:fld>
            <a:endParaRPr lang="en-US"/>
          </a:p>
        </p:txBody>
      </p:sp>
    </p:spTree>
    <p:extLst>
      <p:ext uri="{BB962C8B-B14F-4D97-AF65-F5344CB8AC3E}">
        <p14:creationId xmlns:p14="http://schemas.microsoft.com/office/powerpoint/2010/main" val="779956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632F7-BCF5-E00E-1294-3C339E463096}"/>
              </a:ext>
            </a:extLst>
          </p:cNvPr>
          <p:cNvSpPr>
            <a:spLocks noGrp="1"/>
          </p:cNvSpPr>
          <p:nvPr>
            <p:ph type="title"/>
          </p:nvPr>
        </p:nvSpPr>
        <p:spPr/>
        <p:txBody>
          <a:bodyPr/>
          <a:lstStyle/>
          <a:p>
            <a:r>
              <a:rPr lang="en-US">
                <a:cs typeface="Arial"/>
              </a:rPr>
              <a:t>Changes to Eligibility</a:t>
            </a:r>
            <a:endParaRPr lang="en-US"/>
          </a:p>
        </p:txBody>
      </p:sp>
      <p:sp>
        <p:nvSpPr>
          <p:cNvPr id="3" name="Content Placeholder 2">
            <a:extLst>
              <a:ext uri="{FF2B5EF4-FFF2-40B4-BE49-F238E27FC236}">
                <a16:creationId xmlns:a16="http://schemas.microsoft.com/office/drawing/2014/main" id="{2810DF55-6FE5-12A6-4BA6-0AB65F1D76E4}"/>
              </a:ext>
            </a:extLst>
          </p:cNvPr>
          <p:cNvSpPr>
            <a:spLocks noGrp="1"/>
          </p:cNvSpPr>
          <p:nvPr>
            <p:ph idx="1"/>
          </p:nvPr>
        </p:nvSpPr>
        <p:spPr>
          <a:xfrm>
            <a:off x="152400" y="1293775"/>
            <a:ext cx="11887200" cy="5015901"/>
          </a:xfrm>
        </p:spPr>
        <p:txBody>
          <a:bodyPr vert="horz" lIns="91440" tIns="45720" rIns="91440" bIns="45720" rtlCol="0" anchor="t">
            <a:normAutofit/>
          </a:bodyPr>
          <a:lstStyle/>
          <a:p>
            <a:pPr marL="457200" indent="-457200"/>
            <a:r>
              <a:rPr lang="en-US" b="1" dirty="0">
                <a:cs typeface="Arial"/>
              </a:rPr>
              <a:t>Part-day and Full-day: </a:t>
            </a:r>
            <a:endParaRPr lang="en-US" dirty="0"/>
          </a:p>
          <a:p>
            <a:pPr lvl="1">
              <a:buFont typeface="Wingdings" panose="05000000000000000000" pitchFamily="2" charset="2"/>
              <a:buChar char="§"/>
            </a:pPr>
            <a:r>
              <a:rPr lang="en-US" dirty="0">
                <a:cs typeface="Arial"/>
              </a:rPr>
              <a:t>Children with exceptional needs now have categorical eligibility</a:t>
            </a:r>
          </a:p>
          <a:p>
            <a:pPr lvl="1">
              <a:buFont typeface="Wingdings" panose="05000000000000000000" pitchFamily="2" charset="2"/>
              <a:buChar char="§"/>
            </a:pPr>
            <a:r>
              <a:rPr lang="en-US" dirty="0">
                <a:cs typeface="Arial"/>
              </a:rPr>
              <a:t>Three-year-old children are now able to enroll under free- or reduced-price meal (FRPM) eligibility</a:t>
            </a:r>
          </a:p>
          <a:p>
            <a:pPr lvl="1">
              <a:buFont typeface="Wingdings" panose="05000000000000000000" pitchFamily="2" charset="2"/>
              <a:buChar char="§"/>
            </a:pPr>
            <a:r>
              <a:rPr lang="en-US" dirty="0">
                <a:cs typeface="Arial"/>
              </a:rPr>
              <a:t>All families enrolled in CSPP now have 24-month eligibility</a:t>
            </a:r>
          </a:p>
          <a:p>
            <a:pPr marL="457200" indent="-457200"/>
            <a:r>
              <a:rPr lang="en-US" b="1" dirty="0">
                <a:cs typeface="Arial" panose="020B0604020202020204"/>
              </a:rPr>
              <a:t>Part-day CSPP: </a:t>
            </a:r>
          </a:p>
          <a:p>
            <a:pPr lvl="1">
              <a:buFont typeface="Wingdings" panose="05000000000000000000" pitchFamily="2" charset="2"/>
              <a:buChar char="§"/>
            </a:pPr>
            <a:r>
              <a:rPr lang="en-US" dirty="0">
                <a:cs typeface="Arial" panose="020B0604020202020204"/>
              </a:rPr>
              <a:t>TK and K age children for CSPP extended learning and care </a:t>
            </a:r>
          </a:p>
          <a:p>
            <a:pPr marL="457200" indent="-457200"/>
            <a:r>
              <a:rPr lang="en-US" b="1" dirty="0">
                <a:cs typeface="Arial" panose="020B0604020202020204"/>
              </a:rPr>
              <a:t>Full-day CSPP:</a:t>
            </a:r>
            <a:r>
              <a:rPr lang="en-US" dirty="0">
                <a:ea typeface="+mn-lt"/>
                <a:cs typeface="+mn-lt"/>
              </a:rPr>
              <a:t> </a:t>
            </a:r>
          </a:p>
          <a:p>
            <a:pPr lvl="1">
              <a:buFont typeface="Wingdings" panose="05000000000000000000" pitchFamily="2" charset="2"/>
              <a:buChar char="§"/>
            </a:pPr>
            <a:r>
              <a:rPr lang="en-US" dirty="0">
                <a:ea typeface="+mn-lt"/>
                <a:cs typeface="+mn-lt"/>
              </a:rPr>
              <a:t>Children from families whose income is no more than 15 percent above the income eligibility threshold </a:t>
            </a:r>
            <a:endParaRPr lang="en-US" dirty="0">
              <a:cs typeface="Arial"/>
            </a:endParaRPr>
          </a:p>
          <a:p>
            <a:pPr marL="0" indent="0">
              <a:buNone/>
            </a:pPr>
            <a:endParaRPr lang="en-US" dirty="0">
              <a:cs typeface="Arial"/>
            </a:endParaRPr>
          </a:p>
        </p:txBody>
      </p:sp>
      <p:sp>
        <p:nvSpPr>
          <p:cNvPr id="4" name="Slide Number Placeholder 3">
            <a:extLst>
              <a:ext uri="{FF2B5EF4-FFF2-40B4-BE49-F238E27FC236}">
                <a16:creationId xmlns:a16="http://schemas.microsoft.com/office/drawing/2014/main" id="{C3A22B1E-458E-5371-0067-9B328EA78D70}"/>
              </a:ext>
            </a:extLst>
          </p:cNvPr>
          <p:cNvSpPr>
            <a:spLocks noGrp="1"/>
          </p:cNvSpPr>
          <p:nvPr>
            <p:ph type="sldNum" sz="quarter" idx="10"/>
          </p:nvPr>
        </p:nvSpPr>
        <p:spPr/>
        <p:txBody>
          <a:bodyPr/>
          <a:lstStyle/>
          <a:p>
            <a:fld id="{2AA74813-043C-43CB-9E82-7CAA19F31821}" type="slidenum">
              <a:rPr lang="en-US" smtClean="0"/>
              <a:pPr/>
              <a:t>18</a:t>
            </a:fld>
            <a:endParaRPr lang="en-US"/>
          </a:p>
        </p:txBody>
      </p:sp>
    </p:spTree>
    <p:extLst>
      <p:ext uri="{BB962C8B-B14F-4D97-AF65-F5344CB8AC3E}">
        <p14:creationId xmlns:p14="http://schemas.microsoft.com/office/powerpoint/2010/main" val="1988063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632F7-BCF5-E00E-1294-3C339E463096}"/>
              </a:ext>
            </a:extLst>
          </p:cNvPr>
          <p:cNvSpPr>
            <a:spLocks noGrp="1"/>
          </p:cNvSpPr>
          <p:nvPr>
            <p:ph type="title"/>
          </p:nvPr>
        </p:nvSpPr>
        <p:spPr/>
        <p:txBody>
          <a:bodyPr/>
          <a:lstStyle/>
          <a:p>
            <a:r>
              <a:rPr lang="en-US">
                <a:cs typeface="Arial"/>
              </a:rPr>
              <a:t>Changes to Priority</a:t>
            </a:r>
            <a:endParaRPr lang="en-US"/>
          </a:p>
        </p:txBody>
      </p:sp>
      <p:sp>
        <p:nvSpPr>
          <p:cNvPr id="3" name="Content Placeholder 2">
            <a:extLst>
              <a:ext uri="{FF2B5EF4-FFF2-40B4-BE49-F238E27FC236}">
                <a16:creationId xmlns:a16="http://schemas.microsoft.com/office/drawing/2014/main" id="{2810DF55-6FE5-12A6-4BA6-0AB65F1D76E4}"/>
              </a:ext>
            </a:extLst>
          </p:cNvPr>
          <p:cNvSpPr>
            <a:spLocks noGrp="1"/>
          </p:cNvSpPr>
          <p:nvPr>
            <p:ph idx="1"/>
          </p:nvPr>
        </p:nvSpPr>
        <p:spPr/>
        <p:txBody>
          <a:bodyPr vert="horz" lIns="91440" tIns="45720" rIns="91440" bIns="45720" rtlCol="0" anchor="t">
            <a:normAutofit/>
          </a:bodyPr>
          <a:lstStyle/>
          <a:p>
            <a:pPr marL="457200" indent="-457200"/>
            <a:r>
              <a:rPr lang="en-US" b="1" dirty="0">
                <a:cs typeface="Arial"/>
              </a:rPr>
              <a:t>Part-day and Full-day:</a:t>
            </a:r>
            <a:endParaRPr lang="en-US" b="1" dirty="0"/>
          </a:p>
          <a:p>
            <a:pPr lvl="1">
              <a:buFont typeface="Wingdings" panose="05000000000000000000" pitchFamily="2" charset="2"/>
              <a:buChar char="§"/>
            </a:pPr>
            <a:r>
              <a:rPr lang="en-US" dirty="0">
                <a:cs typeface="Arial"/>
              </a:rPr>
              <a:t>Children with exceptional needs with families that have incomes below the income threshold are second priority for services.</a:t>
            </a:r>
          </a:p>
          <a:p>
            <a:pPr marL="457200" indent="-457200"/>
            <a:r>
              <a:rPr lang="en-US" b="1" dirty="0">
                <a:cs typeface="Arial"/>
              </a:rPr>
              <a:t>Part-day CSPP:</a:t>
            </a:r>
            <a:r>
              <a:rPr lang="en-US" dirty="0">
                <a:cs typeface="Arial"/>
              </a:rPr>
              <a:t> </a:t>
            </a:r>
          </a:p>
          <a:p>
            <a:pPr lvl="1">
              <a:buFont typeface="Wingdings" panose="05000000000000000000" pitchFamily="2" charset="2"/>
              <a:buChar char="§"/>
            </a:pPr>
            <a:r>
              <a:rPr lang="en-US" dirty="0">
                <a:cs typeface="Arial"/>
              </a:rPr>
              <a:t>TK and K age children for CSPP extended learning and care are now prioritized seventh, after all other priorities.</a:t>
            </a:r>
            <a:endParaRPr lang="en-US" dirty="0"/>
          </a:p>
          <a:p>
            <a:pPr marL="457200" indent="-457200"/>
            <a:r>
              <a:rPr lang="en-US" b="1" dirty="0">
                <a:cs typeface="Arial"/>
              </a:rPr>
              <a:t>Full-day CSPP:</a:t>
            </a:r>
            <a:r>
              <a:rPr lang="en-US" b="1" dirty="0">
                <a:ea typeface="+mn-lt"/>
                <a:cs typeface="+mn-lt"/>
              </a:rPr>
              <a:t> </a:t>
            </a:r>
          </a:p>
          <a:p>
            <a:pPr lvl="1">
              <a:buFont typeface="Wingdings" panose="05000000000000000000" pitchFamily="2" charset="2"/>
              <a:buChar char="§"/>
            </a:pPr>
            <a:r>
              <a:rPr lang="en-US" dirty="0">
                <a:ea typeface="+mn-lt"/>
                <a:cs typeface="+mn-lt"/>
              </a:rPr>
              <a:t>Children from families whose income is no more than 15 percent above the income eligibility threshold are now prioritized fifth.</a:t>
            </a:r>
            <a:endParaRPr lang="en-US" dirty="0">
              <a:cs typeface="Arial"/>
            </a:endParaRPr>
          </a:p>
          <a:p>
            <a:pPr marL="457200" indent="-457200"/>
            <a:endParaRPr lang="en-US" dirty="0">
              <a:cs typeface="Arial"/>
            </a:endParaRPr>
          </a:p>
          <a:p>
            <a:pPr marL="0" indent="0">
              <a:buNone/>
            </a:pPr>
            <a:endParaRPr lang="en-US" dirty="0">
              <a:cs typeface="Arial"/>
            </a:endParaRPr>
          </a:p>
        </p:txBody>
      </p:sp>
      <p:sp>
        <p:nvSpPr>
          <p:cNvPr id="4" name="Slide Number Placeholder 3">
            <a:extLst>
              <a:ext uri="{FF2B5EF4-FFF2-40B4-BE49-F238E27FC236}">
                <a16:creationId xmlns:a16="http://schemas.microsoft.com/office/drawing/2014/main" id="{C3A22B1E-458E-5371-0067-9B328EA78D70}"/>
              </a:ext>
            </a:extLst>
          </p:cNvPr>
          <p:cNvSpPr>
            <a:spLocks noGrp="1"/>
          </p:cNvSpPr>
          <p:nvPr>
            <p:ph type="sldNum" sz="quarter" idx="10"/>
          </p:nvPr>
        </p:nvSpPr>
        <p:spPr/>
        <p:txBody>
          <a:bodyPr/>
          <a:lstStyle/>
          <a:p>
            <a:fld id="{2AA74813-043C-43CB-9E82-7CAA19F31821}" type="slidenum">
              <a:rPr lang="en-US" smtClean="0"/>
              <a:pPr/>
              <a:t>19</a:t>
            </a:fld>
            <a:endParaRPr lang="en-US"/>
          </a:p>
        </p:txBody>
      </p:sp>
    </p:spTree>
    <p:extLst>
      <p:ext uri="{BB962C8B-B14F-4D97-AF65-F5344CB8AC3E}">
        <p14:creationId xmlns:p14="http://schemas.microsoft.com/office/powerpoint/2010/main" val="39054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AA8E1-F29F-43E9-95CA-2912C3F5DE49}"/>
              </a:ext>
            </a:extLst>
          </p:cNvPr>
          <p:cNvSpPr>
            <a:spLocks noGrp="1"/>
          </p:cNvSpPr>
          <p:nvPr>
            <p:ph type="title"/>
          </p:nvPr>
        </p:nvSpPr>
        <p:spPr/>
        <p:txBody>
          <a:bodyPr/>
          <a:lstStyle/>
          <a:p>
            <a:r>
              <a:rPr lang="en-US" b="1" dirty="0">
                <a:solidFill>
                  <a:schemeClr val="bg1"/>
                </a:solidFill>
              </a:rPr>
              <a:t>Welcome and Introductions</a:t>
            </a:r>
          </a:p>
        </p:txBody>
      </p:sp>
      <p:pic>
        <p:nvPicPr>
          <p:cNvPr id="6" name="Picture 6" descr="Collage of pictures of children with the words Everyone Belongs Todos Somos Unidos.">
            <a:extLst>
              <a:ext uri="{FF2B5EF4-FFF2-40B4-BE49-F238E27FC236}">
                <a16:creationId xmlns:a16="http://schemas.microsoft.com/office/drawing/2014/main" id="{42CD5436-2B39-47CE-B661-D3EDF19FD4B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81471" y="1529362"/>
            <a:ext cx="6029058" cy="4521794"/>
          </a:xfrm>
        </p:spPr>
      </p:pic>
      <p:sp>
        <p:nvSpPr>
          <p:cNvPr id="4" name="Slide Number Placeholder 3"/>
          <p:cNvSpPr>
            <a:spLocks noGrp="1"/>
          </p:cNvSpPr>
          <p:nvPr>
            <p:ph type="sldNum" sz="quarter" idx="10"/>
          </p:nvPr>
        </p:nvSpPr>
        <p:spPr/>
        <p:txBody>
          <a:bodyPr/>
          <a:lstStyle/>
          <a:p>
            <a:fld id="{B69ECBBE-C740-4DC6-AD12-BF9691A6AD0E}" type="slidenum">
              <a:rPr lang="en-US" smtClean="0"/>
              <a:pPr/>
              <a:t>2</a:t>
            </a:fld>
            <a:endParaRPr lang="en-US"/>
          </a:p>
        </p:txBody>
      </p:sp>
    </p:spTree>
    <p:extLst>
      <p:ext uri="{BB962C8B-B14F-4D97-AF65-F5344CB8AC3E}">
        <p14:creationId xmlns:p14="http://schemas.microsoft.com/office/powerpoint/2010/main" val="476479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A800D-BCF0-4D91-A9AD-74349A9E27CD}"/>
              </a:ext>
            </a:extLst>
          </p:cNvPr>
          <p:cNvSpPr>
            <a:spLocks noGrp="1"/>
          </p:cNvSpPr>
          <p:nvPr>
            <p:ph type="title"/>
          </p:nvPr>
        </p:nvSpPr>
        <p:spPr/>
        <p:txBody>
          <a:bodyPr>
            <a:normAutofit/>
          </a:bodyPr>
          <a:lstStyle/>
          <a:p>
            <a:r>
              <a:rPr lang="en-US" sz="4000" dirty="0"/>
              <a:t>CSPP Extended Learning and Care</a:t>
            </a:r>
          </a:p>
        </p:txBody>
      </p:sp>
      <p:sp>
        <p:nvSpPr>
          <p:cNvPr id="3" name="Content Placeholder 2">
            <a:extLst>
              <a:ext uri="{FF2B5EF4-FFF2-40B4-BE49-F238E27FC236}">
                <a16:creationId xmlns:a16="http://schemas.microsoft.com/office/drawing/2014/main" id="{F02EEEDF-59AF-4D66-82D5-25111BA15FB7}"/>
              </a:ext>
            </a:extLst>
          </p:cNvPr>
          <p:cNvSpPr>
            <a:spLocks noGrp="1"/>
          </p:cNvSpPr>
          <p:nvPr>
            <p:ph idx="1"/>
          </p:nvPr>
        </p:nvSpPr>
        <p:spPr>
          <a:xfrm>
            <a:off x="152400" y="1406074"/>
            <a:ext cx="11887200" cy="5124839"/>
          </a:xfrm>
        </p:spPr>
        <p:txBody>
          <a:bodyPr/>
          <a:lstStyle/>
          <a:p>
            <a:r>
              <a:rPr lang="en-US" dirty="0">
                <a:ea typeface="+mn-lt"/>
                <a:cs typeface="+mn-lt"/>
              </a:rPr>
              <a:t>As of July 1, 2022 children enrolled in a TK or K program may be enrolled in part-day CSPP for extended learning and care services during the hours that they are not receiving educational services in a TK or Kindergarten program.</a:t>
            </a:r>
            <a:endParaRPr lang="en-US" dirty="0">
              <a:cs typeface="Arial"/>
            </a:endParaRPr>
          </a:p>
          <a:p>
            <a:r>
              <a:rPr lang="en-US" dirty="0">
                <a:ea typeface="+mn-lt"/>
                <a:cs typeface="+mn-lt"/>
              </a:rPr>
              <a:t>CSPP contractors are required to follow all current laws in place for CSPP, including eligibility, priority, and certification.</a:t>
            </a:r>
            <a:endParaRPr lang="en-US" dirty="0">
              <a:cs typeface="Arial"/>
            </a:endParaRPr>
          </a:p>
          <a:p>
            <a:r>
              <a:rPr lang="en-US" dirty="0">
                <a:ea typeface="+mn-lt"/>
                <a:cs typeface="+mn-lt"/>
              </a:rPr>
              <a:t>CSPP part-day hours cannot overlap with the hours of TK or K.</a:t>
            </a:r>
          </a:p>
          <a:p>
            <a:r>
              <a:rPr lang="en-US" dirty="0">
                <a:cs typeface="Arial"/>
              </a:rPr>
              <a:t>Assembly Bill 185 (pending on Governor's desk) will make additional changes and clarifications</a:t>
            </a:r>
          </a:p>
          <a:p>
            <a:endParaRPr lang="en-US" dirty="0"/>
          </a:p>
        </p:txBody>
      </p:sp>
      <p:sp>
        <p:nvSpPr>
          <p:cNvPr id="4" name="Slide Number Placeholder 3">
            <a:extLst>
              <a:ext uri="{FF2B5EF4-FFF2-40B4-BE49-F238E27FC236}">
                <a16:creationId xmlns:a16="http://schemas.microsoft.com/office/drawing/2014/main" id="{9D94D206-5A35-4747-A1B3-4D86984701A6}"/>
              </a:ext>
            </a:extLst>
          </p:cNvPr>
          <p:cNvSpPr>
            <a:spLocks noGrp="1"/>
          </p:cNvSpPr>
          <p:nvPr>
            <p:ph type="sldNum" sz="quarter" idx="10"/>
          </p:nvPr>
        </p:nvSpPr>
        <p:spPr/>
        <p:txBody>
          <a:bodyPr/>
          <a:lstStyle/>
          <a:p>
            <a:fld id="{2AA74813-043C-43CB-9E82-7CAA19F31821}" type="slidenum">
              <a:rPr lang="en-US" smtClean="0"/>
              <a:pPr/>
              <a:t>20</a:t>
            </a:fld>
            <a:endParaRPr lang="en-US"/>
          </a:p>
        </p:txBody>
      </p:sp>
    </p:spTree>
    <p:extLst>
      <p:ext uri="{BB962C8B-B14F-4D97-AF65-F5344CB8AC3E}">
        <p14:creationId xmlns:p14="http://schemas.microsoft.com/office/powerpoint/2010/main" val="666918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06361-C282-0B4B-F58C-615F5E0CAE8F}"/>
              </a:ext>
            </a:extLst>
          </p:cNvPr>
          <p:cNvSpPr>
            <a:spLocks noGrp="1"/>
          </p:cNvSpPr>
          <p:nvPr>
            <p:ph type="title"/>
          </p:nvPr>
        </p:nvSpPr>
        <p:spPr>
          <a:xfrm>
            <a:off x="152400" y="139033"/>
            <a:ext cx="11887200" cy="887152"/>
          </a:xfrm>
        </p:spPr>
        <p:txBody>
          <a:bodyPr/>
          <a:lstStyle/>
          <a:p>
            <a:r>
              <a:rPr lang="en-US" dirty="0">
                <a:solidFill>
                  <a:srgbClr val="FFFFFF"/>
                </a:solidFill>
                <a:cs typeface="Arial"/>
              </a:rPr>
              <a:t>Children with Exceptional Needs</a:t>
            </a:r>
            <a:endParaRPr lang="en-US" dirty="0">
              <a:solidFill>
                <a:srgbClr val="FFFFFF"/>
              </a:solidFill>
            </a:endParaRPr>
          </a:p>
        </p:txBody>
      </p:sp>
      <p:sp>
        <p:nvSpPr>
          <p:cNvPr id="3" name="Content Placeholder 2">
            <a:extLst>
              <a:ext uri="{FF2B5EF4-FFF2-40B4-BE49-F238E27FC236}">
                <a16:creationId xmlns:a16="http://schemas.microsoft.com/office/drawing/2014/main" id="{473A2550-26A5-AED7-AC5C-E8C648A6735C}"/>
              </a:ext>
            </a:extLst>
          </p:cNvPr>
          <p:cNvSpPr>
            <a:spLocks noGrp="1"/>
          </p:cNvSpPr>
          <p:nvPr>
            <p:ph idx="1"/>
          </p:nvPr>
        </p:nvSpPr>
        <p:spPr>
          <a:xfrm>
            <a:off x="152400" y="1582366"/>
            <a:ext cx="11887200" cy="3988197"/>
          </a:xfrm>
        </p:spPr>
        <p:txBody>
          <a:bodyPr vert="horz" lIns="91440" tIns="45720" rIns="91440" bIns="45720" rtlCol="0" anchor="t">
            <a:noAutofit/>
          </a:bodyPr>
          <a:lstStyle/>
          <a:p>
            <a:pPr marL="0" indent="0">
              <a:lnSpc>
                <a:spcPct val="100000"/>
              </a:lnSpc>
              <a:spcBef>
                <a:spcPts val="0"/>
              </a:spcBef>
              <a:buNone/>
            </a:pPr>
            <a:r>
              <a:rPr lang="en-US" sz="3000" b="1" dirty="0">
                <a:ea typeface="+mn-lt"/>
                <a:cs typeface="+mn-lt"/>
              </a:rPr>
              <a:t>The MB will include guidance on the following:</a:t>
            </a:r>
            <a:endParaRPr lang="en-US" sz="3000" b="1" dirty="0">
              <a:cs typeface="Arial"/>
            </a:endParaRPr>
          </a:p>
          <a:p>
            <a:pPr marL="171450" indent="-171450">
              <a:lnSpc>
                <a:spcPct val="100000"/>
              </a:lnSpc>
              <a:spcBef>
                <a:spcPts val="0"/>
              </a:spcBef>
              <a:buFont typeface="Arial,Sans-Serif" panose="020B0604020202020204" pitchFamily="34" charset="0"/>
              <a:buChar char="•"/>
            </a:pPr>
            <a:r>
              <a:rPr lang="en-US" sz="2800" dirty="0">
                <a:ea typeface="+mn-lt"/>
                <a:cs typeface="+mn-lt"/>
              </a:rPr>
              <a:t>Change to the definition of children with exceptional needs </a:t>
            </a:r>
          </a:p>
          <a:p>
            <a:pPr marL="171450" indent="-171450">
              <a:lnSpc>
                <a:spcPct val="100000"/>
              </a:lnSpc>
              <a:spcBef>
                <a:spcPts val="0"/>
              </a:spcBef>
              <a:buFont typeface="Arial,Sans-Serif" panose="020B0604020202020204" pitchFamily="34" charset="0"/>
              <a:buChar char="•"/>
            </a:pPr>
            <a:r>
              <a:rPr lang="en-US" sz="2800" dirty="0">
                <a:ea typeface="+mn-lt"/>
                <a:cs typeface="+mn-lt"/>
              </a:rPr>
              <a:t>Categorical eligibility  </a:t>
            </a:r>
          </a:p>
          <a:p>
            <a:pPr marL="171450" indent="-171450">
              <a:lnSpc>
                <a:spcPct val="100000"/>
              </a:lnSpc>
              <a:spcBef>
                <a:spcPts val="0"/>
              </a:spcBef>
              <a:buFont typeface="Arial,Sans-Serif" panose="020B0604020202020204" pitchFamily="34" charset="0"/>
              <a:buChar char="•"/>
            </a:pPr>
            <a:r>
              <a:rPr lang="en-US" sz="2800" dirty="0">
                <a:ea typeface="+mn-lt"/>
                <a:cs typeface="+mn-lt"/>
              </a:rPr>
              <a:t>Enrollment set-aside and reserving space for children with exceptional needs</a:t>
            </a:r>
          </a:p>
          <a:p>
            <a:pPr marL="171450" indent="-171450">
              <a:lnSpc>
                <a:spcPct val="100000"/>
              </a:lnSpc>
              <a:spcBef>
                <a:spcPts val="0"/>
              </a:spcBef>
              <a:buFont typeface="Arial,Sans-Serif" panose="020B0604020202020204" pitchFamily="34" charset="0"/>
            </a:pPr>
            <a:r>
              <a:rPr lang="en-US" sz="2800" dirty="0">
                <a:ea typeface="+mn-lt"/>
                <a:cs typeface="+mn-lt"/>
              </a:rPr>
              <a:t>The new adjustment factor for children with exceptional needs and severe disabilities </a:t>
            </a:r>
            <a:endParaRPr lang="en-US" sz="2800" dirty="0"/>
          </a:p>
        </p:txBody>
      </p:sp>
      <p:sp>
        <p:nvSpPr>
          <p:cNvPr id="4" name="Slide Number Placeholder 3">
            <a:extLst>
              <a:ext uri="{FF2B5EF4-FFF2-40B4-BE49-F238E27FC236}">
                <a16:creationId xmlns:a16="http://schemas.microsoft.com/office/drawing/2014/main" id="{FD48D307-20C1-D307-8662-C5FD0372CE66}"/>
              </a:ext>
            </a:extLst>
          </p:cNvPr>
          <p:cNvSpPr>
            <a:spLocks noGrp="1"/>
          </p:cNvSpPr>
          <p:nvPr>
            <p:ph type="sldNum" sz="quarter" idx="10"/>
          </p:nvPr>
        </p:nvSpPr>
        <p:spPr/>
        <p:txBody>
          <a:bodyPr/>
          <a:lstStyle/>
          <a:p>
            <a:fld id="{432ED76D-8188-4B28-B316-CD85396F47B0}" type="slidenum">
              <a:rPr lang="en-US" smtClean="0"/>
              <a:pPr/>
              <a:t>21</a:t>
            </a:fld>
            <a:endParaRPr lang="en-US"/>
          </a:p>
        </p:txBody>
      </p:sp>
    </p:spTree>
    <p:extLst>
      <p:ext uri="{BB962C8B-B14F-4D97-AF65-F5344CB8AC3E}">
        <p14:creationId xmlns:p14="http://schemas.microsoft.com/office/powerpoint/2010/main" val="1651818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06361-C282-0B4B-F58C-615F5E0CAE8F}"/>
              </a:ext>
            </a:extLst>
          </p:cNvPr>
          <p:cNvSpPr>
            <a:spLocks noGrp="1"/>
          </p:cNvSpPr>
          <p:nvPr>
            <p:ph type="title"/>
          </p:nvPr>
        </p:nvSpPr>
        <p:spPr>
          <a:xfrm>
            <a:off x="152400" y="5471"/>
            <a:ext cx="11887200" cy="1880785"/>
          </a:xfrm>
        </p:spPr>
        <p:txBody>
          <a:bodyPr>
            <a:normAutofit/>
          </a:bodyPr>
          <a:lstStyle/>
          <a:p>
            <a:r>
              <a:rPr lang="en-US">
                <a:solidFill>
                  <a:srgbClr val="FFFFFF"/>
                </a:solidFill>
                <a:cs typeface="Arial"/>
              </a:rPr>
              <a:t>Transitioning from </a:t>
            </a:r>
            <a:br>
              <a:rPr lang="en-US">
                <a:solidFill>
                  <a:srgbClr val="FFFFFF"/>
                </a:solidFill>
                <a:cs typeface="Arial"/>
              </a:rPr>
            </a:br>
            <a:r>
              <a:rPr lang="en-US">
                <a:solidFill>
                  <a:srgbClr val="FFFFFF"/>
                </a:solidFill>
                <a:cs typeface="Arial"/>
              </a:rPr>
              <a:t>an Individualized Family Service Plan (IFSP) to </a:t>
            </a:r>
            <a:br>
              <a:rPr lang="en-US">
                <a:solidFill>
                  <a:srgbClr val="FFFFFF"/>
                </a:solidFill>
                <a:cs typeface="Arial"/>
              </a:rPr>
            </a:br>
            <a:r>
              <a:rPr lang="en-US">
                <a:solidFill>
                  <a:srgbClr val="FFFFFF"/>
                </a:solidFill>
                <a:cs typeface="Arial"/>
              </a:rPr>
              <a:t>an Individualized Education Program (IEP)</a:t>
            </a:r>
            <a:endParaRPr lang="en-US">
              <a:solidFill>
                <a:srgbClr val="FFFFFF"/>
              </a:solidFill>
            </a:endParaRPr>
          </a:p>
        </p:txBody>
      </p:sp>
      <p:sp>
        <p:nvSpPr>
          <p:cNvPr id="3" name="Content Placeholder 2">
            <a:extLst>
              <a:ext uri="{FF2B5EF4-FFF2-40B4-BE49-F238E27FC236}">
                <a16:creationId xmlns:a16="http://schemas.microsoft.com/office/drawing/2014/main" id="{473A2550-26A5-AED7-AC5C-E8C648A6735C}"/>
              </a:ext>
            </a:extLst>
          </p:cNvPr>
          <p:cNvSpPr>
            <a:spLocks noGrp="1"/>
          </p:cNvSpPr>
          <p:nvPr>
            <p:ph idx="1"/>
          </p:nvPr>
        </p:nvSpPr>
        <p:spPr>
          <a:xfrm>
            <a:off x="152400" y="2181953"/>
            <a:ext cx="11887200" cy="4008534"/>
          </a:xfrm>
        </p:spPr>
        <p:txBody>
          <a:bodyPr vert="horz" lIns="91440" tIns="45720" rIns="91440" bIns="45720" rtlCol="0" anchor="t">
            <a:noAutofit/>
          </a:bodyPr>
          <a:lstStyle/>
          <a:p>
            <a:r>
              <a:rPr lang="en-US" sz="2600" dirty="0">
                <a:cs typeface="Arial"/>
              </a:rPr>
              <a:t>Toddlers enrolled in CSPP with an active </a:t>
            </a:r>
            <a:r>
              <a:rPr lang="en-US" sz="2600" dirty="0">
                <a:ea typeface="+mn-lt"/>
                <a:cs typeface="+mn-lt"/>
              </a:rPr>
              <a:t>IFSP</a:t>
            </a:r>
            <a:r>
              <a:rPr lang="en-US" sz="2600" dirty="0">
                <a:cs typeface="Arial"/>
              </a:rPr>
              <a:t> and receiving early intervention services count toward the set-aside.</a:t>
            </a:r>
            <a:endParaRPr lang="en-US" sz="2600" dirty="0">
              <a:ea typeface="+mn-lt"/>
              <a:cs typeface="+mn-lt"/>
            </a:endParaRPr>
          </a:p>
          <a:p>
            <a:pPr lvl="1">
              <a:buFont typeface="Wingdings" panose="05000000000000000000" pitchFamily="2" charset="2"/>
              <a:buChar char="§"/>
            </a:pPr>
            <a:r>
              <a:rPr lang="en-US" sz="2400" dirty="0">
                <a:cs typeface="Arial"/>
              </a:rPr>
              <a:t>If a child with an IFSP is turning 3 years old and has an IEP assessment appointment, the child can count toward the set-aside until their IEP appointment. </a:t>
            </a:r>
          </a:p>
          <a:p>
            <a:pPr lvl="1">
              <a:buFont typeface="Wingdings" panose="05000000000000000000" pitchFamily="2" charset="2"/>
              <a:buChar char="§"/>
            </a:pPr>
            <a:r>
              <a:rPr lang="en-US" sz="2400" dirty="0">
                <a:cs typeface="Arial"/>
              </a:rPr>
              <a:t>If the child qualifies for an IEP, the child continues to count. If the child does not qualify for an IEP, then child no longer counts toward the set-aside</a:t>
            </a:r>
            <a:endParaRPr lang="en-US" dirty="0"/>
          </a:p>
          <a:p>
            <a:endParaRPr lang="en-US" sz="2600" dirty="0">
              <a:cs typeface="Arial"/>
            </a:endParaRPr>
          </a:p>
        </p:txBody>
      </p:sp>
      <p:sp>
        <p:nvSpPr>
          <p:cNvPr id="4" name="Slide Number Placeholder 3">
            <a:extLst>
              <a:ext uri="{FF2B5EF4-FFF2-40B4-BE49-F238E27FC236}">
                <a16:creationId xmlns:a16="http://schemas.microsoft.com/office/drawing/2014/main" id="{FD48D307-20C1-D307-8662-C5FD0372CE66}"/>
              </a:ext>
            </a:extLst>
          </p:cNvPr>
          <p:cNvSpPr>
            <a:spLocks noGrp="1"/>
          </p:cNvSpPr>
          <p:nvPr>
            <p:ph type="sldNum" sz="quarter" idx="10"/>
          </p:nvPr>
        </p:nvSpPr>
        <p:spPr/>
        <p:txBody>
          <a:bodyPr/>
          <a:lstStyle/>
          <a:p>
            <a:fld id="{432ED76D-8188-4B28-B316-CD85396F47B0}" type="slidenum">
              <a:rPr lang="en-US" smtClean="0"/>
              <a:pPr/>
              <a:t>22</a:t>
            </a:fld>
            <a:endParaRPr lang="en-US"/>
          </a:p>
        </p:txBody>
      </p:sp>
    </p:spTree>
    <p:extLst>
      <p:ext uri="{BB962C8B-B14F-4D97-AF65-F5344CB8AC3E}">
        <p14:creationId xmlns:p14="http://schemas.microsoft.com/office/powerpoint/2010/main" val="634456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06361-C282-0B4B-F58C-615F5E0CAE8F}"/>
              </a:ext>
            </a:extLst>
          </p:cNvPr>
          <p:cNvSpPr>
            <a:spLocks noGrp="1"/>
          </p:cNvSpPr>
          <p:nvPr>
            <p:ph type="title"/>
          </p:nvPr>
        </p:nvSpPr>
        <p:spPr>
          <a:xfrm>
            <a:off x="152400" y="5471"/>
            <a:ext cx="11887200" cy="1183485"/>
          </a:xfrm>
        </p:spPr>
        <p:txBody>
          <a:bodyPr>
            <a:normAutofit/>
          </a:bodyPr>
          <a:lstStyle/>
          <a:p>
            <a:r>
              <a:rPr lang="en-US">
                <a:solidFill>
                  <a:srgbClr val="FFFFFF"/>
                </a:solidFill>
                <a:cs typeface="Arial"/>
              </a:rPr>
              <a:t>Children with an IEP</a:t>
            </a:r>
          </a:p>
        </p:txBody>
      </p:sp>
      <p:sp>
        <p:nvSpPr>
          <p:cNvPr id="3" name="Content Placeholder 2">
            <a:extLst>
              <a:ext uri="{FF2B5EF4-FFF2-40B4-BE49-F238E27FC236}">
                <a16:creationId xmlns:a16="http://schemas.microsoft.com/office/drawing/2014/main" id="{473A2550-26A5-AED7-AC5C-E8C648A6735C}"/>
              </a:ext>
            </a:extLst>
          </p:cNvPr>
          <p:cNvSpPr>
            <a:spLocks noGrp="1"/>
          </p:cNvSpPr>
          <p:nvPr>
            <p:ph idx="1"/>
          </p:nvPr>
        </p:nvSpPr>
        <p:spPr>
          <a:xfrm>
            <a:off x="152400" y="1509947"/>
            <a:ext cx="11887200" cy="4060616"/>
          </a:xfrm>
        </p:spPr>
        <p:txBody>
          <a:bodyPr vert="horz" lIns="91440" tIns="45720" rIns="91440" bIns="45720" rtlCol="0" anchor="t">
            <a:noAutofit/>
          </a:bodyPr>
          <a:lstStyle/>
          <a:p>
            <a:r>
              <a:rPr lang="en-US" sz="2400" dirty="0">
                <a:cs typeface="Arial"/>
              </a:rPr>
              <a:t>Children enrolled in CSPP with an active IEP and receiving early intervention services or appropriate special </a:t>
            </a:r>
            <a:r>
              <a:rPr lang="en-US" sz="2400" dirty="0">
                <a:ea typeface="+mn-lt"/>
                <a:cs typeface="+mn-lt"/>
              </a:rPr>
              <a:t>education count as children with exceptional needs</a:t>
            </a:r>
            <a:endParaRPr lang="en-US" dirty="0"/>
          </a:p>
          <a:p>
            <a:pPr lvl="1">
              <a:buFont typeface="Wingdings" panose="05000000000000000000" pitchFamily="2" charset="2"/>
              <a:buChar char="§"/>
            </a:pPr>
            <a:r>
              <a:rPr lang="en-US" sz="2400" dirty="0">
                <a:cs typeface="Arial"/>
              </a:rPr>
              <a:t>If a child is referred for an IEP assessment, then the child does not count toward the set-aside until they have an active IEP</a:t>
            </a:r>
            <a:endParaRPr lang="en-US" sz="2400" dirty="0">
              <a:ea typeface="+mn-lt"/>
              <a:cs typeface="+mn-lt"/>
            </a:endParaRPr>
          </a:p>
          <a:p>
            <a:r>
              <a:rPr lang="en-US" sz="2400" dirty="0">
                <a:cs typeface="Arial"/>
              </a:rPr>
              <a:t>Additional documentation previously required to demonstrate that a child requires special attention from adults pursuant to Title 5 Section 17770(b) is no longer necessary to receive the adjustment factor for children with exceptional needs or severe disabilities</a:t>
            </a:r>
          </a:p>
        </p:txBody>
      </p:sp>
      <p:sp>
        <p:nvSpPr>
          <p:cNvPr id="4" name="Slide Number Placeholder 3">
            <a:extLst>
              <a:ext uri="{FF2B5EF4-FFF2-40B4-BE49-F238E27FC236}">
                <a16:creationId xmlns:a16="http://schemas.microsoft.com/office/drawing/2014/main" id="{FD48D307-20C1-D307-8662-C5FD0372CE66}"/>
              </a:ext>
            </a:extLst>
          </p:cNvPr>
          <p:cNvSpPr>
            <a:spLocks noGrp="1"/>
          </p:cNvSpPr>
          <p:nvPr>
            <p:ph type="sldNum" sz="quarter" idx="10"/>
          </p:nvPr>
        </p:nvSpPr>
        <p:spPr/>
        <p:txBody>
          <a:bodyPr/>
          <a:lstStyle/>
          <a:p>
            <a:fld id="{432ED76D-8188-4B28-B316-CD85396F47B0}" type="slidenum">
              <a:rPr lang="en-US" smtClean="0"/>
              <a:pPr/>
              <a:t>23</a:t>
            </a:fld>
            <a:endParaRPr lang="en-US"/>
          </a:p>
        </p:txBody>
      </p:sp>
    </p:spTree>
    <p:extLst>
      <p:ext uri="{BB962C8B-B14F-4D97-AF65-F5344CB8AC3E}">
        <p14:creationId xmlns:p14="http://schemas.microsoft.com/office/powerpoint/2010/main" val="3115338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D70AF-C6AC-2252-0E1D-7066709A45B0}"/>
              </a:ext>
            </a:extLst>
          </p:cNvPr>
          <p:cNvSpPr>
            <a:spLocks noGrp="1"/>
          </p:cNvSpPr>
          <p:nvPr>
            <p:ph type="title"/>
          </p:nvPr>
        </p:nvSpPr>
        <p:spPr/>
        <p:txBody>
          <a:bodyPr/>
          <a:lstStyle/>
          <a:p>
            <a:r>
              <a:rPr lang="en-US" dirty="0">
                <a:cs typeface="Arial"/>
              </a:rPr>
              <a:t>Additional Upcoming Management Bulletins</a:t>
            </a:r>
          </a:p>
        </p:txBody>
      </p:sp>
      <p:sp>
        <p:nvSpPr>
          <p:cNvPr id="3" name="Content Placeholder 2">
            <a:extLst>
              <a:ext uri="{FF2B5EF4-FFF2-40B4-BE49-F238E27FC236}">
                <a16:creationId xmlns:a16="http://schemas.microsoft.com/office/drawing/2014/main" id="{6B04FD7A-BFD7-4862-E912-CDBD89DF2633}"/>
              </a:ext>
            </a:extLst>
          </p:cNvPr>
          <p:cNvSpPr>
            <a:spLocks noGrp="1"/>
          </p:cNvSpPr>
          <p:nvPr>
            <p:ph idx="1"/>
          </p:nvPr>
        </p:nvSpPr>
        <p:spPr>
          <a:xfrm>
            <a:off x="162838" y="1262519"/>
            <a:ext cx="11887200" cy="5015901"/>
          </a:xfrm>
        </p:spPr>
        <p:txBody>
          <a:bodyPr vert="horz" lIns="91440" tIns="45720" rIns="91440" bIns="45720" rtlCol="0" anchor="t">
            <a:normAutofit/>
          </a:bodyPr>
          <a:lstStyle/>
          <a:p>
            <a:pPr marL="457200" indent="-457200">
              <a:lnSpc>
                <a:spcPct val="100000"/>
              </a:lnSpc>
              <a:spcBef>
                <a:spcPts val="0"/>
              </a:spcBef>
            </a:pPr>
            <a:r>
              <a:rPr lang="en-US">
                <a:ea typeface="+mn-lt"/>
                <a:cs typeface="+mn-lt"/>
              </a:rPr>
              <a:t>State Median Income</a:t>
            </a:r>
            <a:endParaRPr lang="en-US"/>
          </a:p>
          <a:p>
            <a:pPr marL="457200" indent="-457200">
              <a:lnSpc>
                <a:spcPct val="100000"/>
              </a:lnSpc>
              <a:spcBef>
                <a:spcPts val="0"/>
              </a:spcBef>
            </a:pPr>
            <a:r>
              <a:rPr lang="en-US">
                <a:ea typeface="+mn-lt"/>
                <a:cs typeface="+mn-lt"/>
              </a:rPr>
              <a:t>Hold Harmless</a:t>
            </a:r>
            <a:endParaRPr lang="en-US"/>
          </a:p>
          <a:p>
            <a:pPr marL="457200" indent="-457200">
              <a:lnSpc>
                <a:spcPct val="100000"/>
              </a:lnSpc>
              <a:spcBef>
                <a:spcPts val="0"/>
              </a:spcBef>
            </a:pPr>
            <a:r>
              <a:rPr lang="en-US">
                <a:ea typeface="+mn-lt"/>
                <a:cs typeface="+mn-lt"/>
              </a:rPr>
              <a:t>Family Fee Waiver</a:t>
            </a:r>
          </a:p>
          <a:p>
            <a:pPr marL="457200" indent="-457200">
              <a:lnSpc>
                <a:spcPct val="100000"/>
              </a:lnSpc>
              <a:spcBef>
                <a:spcPts val="0"/>
              </a:spcBef>
            </a:pPr>
            <a:r>
              <a:rPr lang="en-US">
                <a:ea typeface="+mn-lt"/>
                <a:cs typeface="+mn-lt"/>
              </a:rPr>
              <a:t>Non-Covid Emergency Closures</a:t>
            </a:r>
          </a:p>
          <a:p>
            <a:pPr marL="457200" indent="-457200">
              <a:lnSpc>
                <a:spcPct val="100000"/>
              </a:lnSpc>
              <a:spcBef>
                <a:spcPts val="0"/>
              </a:spcBef>
            </a:pPr>
            <a:r>
              <a:rPr lang="en-US">
                <a:ea typeface="+mn-lt"/>
                <a:cs typeface="+mn-lt"/>
              </a:rPr>
              <a:t>Free and Reduced Priced Meals Update</a:t>
            </a:r>
          </a:p>
          <a:p>
            <a:pPr marL="457200" indent="-457200">
              <a:lnSpc>
                <a:spcPct val="100000"/>
              </a:lnSpc>
              <a:spcBef>
                <a:spcPts val="0"/>
              </a:spcBef>
            </a:pPr>
            <a:r>
              <a:rPr lang="en-US">
                <a:ea typeface="+mn-lt"/>
                <a:cs typeface="+mn-lt"/>
              </a:rPr>
              <a:t>Audit Threshold Increase</a:t>
            </a:r>
          </a:p>
          <a:p>
            <a:pPr marL="514350" indent="-457200"/>
            <a:endParaRPr lang="en-US">
              <a:cs typeface="Arial" panose="020B0604020202020204"/>
            </a:endParaRPr>
          </a:p>
          <a:p>
            <a:pPr marL="514350" indent="-457200"/>
            <a:endParaRPr lang="en-US">
              <a:cs typeface="Arial" panose="020B0604020202020204"/>
            </a:endParaRPr>
          </a:p>
          <a:p>
            <a:pPr marL="457200" indent="-457200">
              <a:lnSpc>
                <a:spcPct val="100000"/>
              </a:lnSpc>
              <a:spcBef>
                <a:spcPts val="0"/>
              </a:spcBef>
            </a:pPr>
            <a:endParaRPr lang="en-US">
              <a:cs typeface="Arial" panose="020B0604020202020204"/>
            </a:endParaRPr>
          </a:p>
          <a:p>
            <a:pPr marL="457200" indent="-457200">
              <a:lnSpc>
                <a:spcPct val="100000"/>
              </a:lnSpc>
              <a:spcBef>
                <a:spcPts val="0"/>
              </a:spcBef>
            </a:pPr>
            <a:endParaRPr lang="en-US">
              <a:cs typeface="Arial" panose="020B0604020202020204"/>
            </a:endParaRPr>
          </a:p>
        </p:txBody>
      </p:sp>
      <p:sp>
        <p:nvSpPr>
          <p:cNvPr id="5" name="Slide Number Placeholder 4">
            <a:extLst>
              <a:ext uri="{FF2B5EF4-FFF2-40B4-BE49-F238E27FC236}">
                <a16:creationId xmlns:a16="http://schemas.microsoft.com/office/drawing/2014/main" id="{B05A0863-D030-2D9C-79B8-985AAC41C0CB}"/>
              </a:ext>
            </a:extLst>
          </p:cNvPr>
          <p:cNvSpPr>
            <a:spLocks noGrp="1"/>
          </p:cNvSpPr>
          <p:nvPr>
            <p:ph type="sldNum" sz="quarter" idx="10"/>
          </p:nvPr>
        </p:nvSpPr>
        <p:spPr/>
        <p:txBody>
          <a:bodyPr/>
          <a:lstStyle/>
          <a:p>
            <a:fld id="{2AA74813-043C-43CB-9E82-7CAA19F31821}" type="slidenum">
              <a:rPr lang="en-US" smtClean="0"/>
              <a:pPr/>
              <a:t>24</a:t>
            </a:fld>
            <a:endParaRPr lang="en-US"/>
          </a:p>
        </p:txBody>
      </p:sp>
    </p:spTree>
    <p:extLst>
      <p:ext uri="{BB962C8B-B14F-4D97-AF65-F5344CB8AC3E}">
        <p14:creationId xmlns:p14="http://schemas.microsoft.com/office/powerpoint/2010/main" val="2357357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0C4DA2-890C-4F24-98D6-3072E364ADEE}"/>
              </a:ext>
            </a:extLst>
          </p:cNvPr>
          <p:cNvSpPr>
            <a:spLocks noGrp="1"/>
          </p:cNvSpPr>
          <p:nvPr>
            <p:ph type="title"/>
          </p:nvPr>
        </p:nvSpPr>
        <p:spPr>
          <a:xfrm>
            <a:off x="152400" y="203799"/>
            <a:ext cx="11887200" cy="745534"/>
          </a:xfrm>
        </p:spPr>
        <p:txBody>
          <a:bodyPr>
            <a:normAutofit/>
          </a:bodyPr>
          <a:lstStyle/>
          <a:p>
            <a:r>
              <a:rPr lang="en-US" sz="4000" dirty="0">
                <a:solidFill>
                  <a:schemeClr val="bg1"/>
                </a:solidFill>
                <a:cs typeface="Arial"/>
              </a:rPr>
              <a:t>Universal </a:t>
            </a:r>
            <a:r>
              <a:rPr lang="en-US" sz="4000" dirty="0" err="1">
                <a:solidFill>
                  <a:schemeClr val="bg1"/>
                </a:solidFill>
                <a:cs typeface="Arial"/>
              </a:rPr>
              <a:t>PreKindergarten</a:t>
            </a:r>
            <a:r>
              <a:rPr lang="en-US" sz="4000" dirty="0">
                <a:solidFill>
                  <a:schemeClr val="bg1"/>
                </a:solidFill>
                <a:cs typeface="Arial"/>
              </a:rPr>
              <a:t> (UPK) Updates</a:t>
            </a:r>
            <a:endParaRPr lang="en-US" sz="4000" dirty="0">
              <a:solidFill>
                <a:schemeClr val="bg1"/>
              </a:solidFill>
            </a:endParaRPr>
          </a:p>
        </p:txBody>
      </p:sp>
      <p:sp>
        <p:nvSpPr>
          <p:cNvPr id="8" name="Content Placeholder 7">
            <a:extLst>
              <a:ext uri="{FF2B5EF4-FFF2-40B4-BE49-F238E27FC236}">
                <a16:creationId xmlns:a16="http://schemas.microsoft.com/office/drawing/2014/main" id="{F4603C70-7BBA-433C-A3A0-D65EF85C7800}"/>
              </a:ext>
            </a:extLst>
          </p:cNvPr>
          <p:cNvSpPr>
            <a:spLocks noGrp="1"/>
          </p:cNvSpPr>
          <p:nvPr>
            <p:ph idx="1"/>
          </p:nvPr>
        </p:nvSpPr>
        <p:spPr>
          <a:xfrm>
            <a:off x="50042" y="949362"/>
            <a:ext cx="10392613" cy="5088936"/>
          </a:xfrm>
        </p:spPr>
        <p:txBody>
          <a:bodyPr vert="horz" lIns="91440" tIns="45720" rIns="91440" bIns="45720" rtlCol="0" anchor="t">
            <a:normAutofit/>
          </a:bodyPr>
          <a:lstStyle/>
          <a:p>
            <a:r>
              <a:rPr lang="en-US" dirty="0">
                <a:cs typeface="Arial"/>
              </a:rPr>
              <a:t>Next UPK Office Hours is on Wednesday, September 14</a:t>
            </a:r>
          </a:p>
          <a:p>
            <a:r>
              <a:rPr lang="en-US" dirty="0">
                <a:cs typeface="Arial"/>
              </a:rPr>
              <a:t>21-22 UPK Program Surveys (for LEAs and County Offices of Education)</a:t>
            </a:r>
            <a:endParaRPr lang="en-US" b="1" dirty="0">
              <a:solidFill>
                <a:srgbClr val="FFF2CC"/>
              </a:solidFill>
              <a:cs typeface="Arial"/>
            </a:endParaRPr>
          </a:p>
          <a:p>
            <a:pPr lvl="1">
              <a:buFont typeface="Wingdings" panose="05000000000000000000" pitchFamily="2" charset="2"/>
              <a:buChar char="§"/>
            </a:pPr>
            <a:r>
              <a:rPr lang="en-US" dirty="0">
                <a:cs typeface="Arial"/>
              </a:rPr>
              <a:t>Distributed August 22 </a:t>
            </a:r>
            <a:endParaRPr lang="en-US" b="1" dirty="0">
              <a:solidFill>
                <a:srgbClr val="FFF2CC"/>
              </a:solidFill>
              <a:cs typeface="Arial"/>
            </a:endParaRPr>
          </a:p>
          <a:p>
            <a:pPr lvl="1">
              <a:buFont typeface="Wingdings" panose="05000000000000000000" pitchFamily="2" charset="2"/>
              <a:buChar char="§"/>
            </a:pPr>
            <a:r>
              <a:rPr lang="en-US" dirty="0">
                <a:cs typeface="Arial"/>
              </a:rPr>
              <a:t>Due September 30</a:t>
            </a:r>
            <a:endParaRPr lang="en-US" b="1" dirty="0">
              <a:solidFill>
                <a:srgbClr val="FFF2CC"/>
              </a:solidFill>
              <a:cs typeface="Arial"/>
            </a:endParaRPr>
          </a:p>
          <a:p>
            <a:r>
              <a:rPr lang="en-US" dirty="0">
                <a:ea typeface="+mn-lt"/>
                <a:cs typeface="+mn-lt"/>
              </a:rPr>
              <a:t>TK penalties regarding class size, ratio, and teacher education requirements</a:t>
            </a:r>
          </a:p>
          <a:p>
            <a:pPr lvl="1">
              <a:buFont typeface="Wingdings" panose="05000000000000000000" pitchFamily="2" charset="2"/>
              <a:buChar char="§"/>
            </a:pPr>
            <a:r>
              <a:rPr lang="en-US" dirty="0">
                <a:ea typeface="+mn-lt"/>
                <a:cs typeface="+mn-lt"/>
              </a:rPr>
              <a:t>Contact </a:t>
            </a:r>
            <a:r>
              <a:rPr lang="en-US" dirty="0">
                <a:solidFill>
                  <a:srgbClr val="FFE699"/>
                </a:solidFill>
                <a:ea typeface="+mn-lt"/>
                <a:cs typeface="+mn-lt"/>
                <a:hlinkClick r:id="rId3" tooltip="Principal Apportionment Section (PASE) Email">
                  <a:extLst>
                    <a:ext uri="{A12FA001-AC4F-418D-AE19-62706E023703}">
                      <ahyp:hlinkClr xmlns:ahyp="http://schemas.microsoft.com/office/drawing/2018/hyperlinkcolor" val="tx"/>
                    </a:ext>
                  </a:extLst>
                </a:hlinkClick>
              </a:rPr>
              <a:t>PASE@cde.ca.gov</a:t>
            </a:r>
            <a:endParaRPr lang="en-US" dirty="0">
              <a:solidFill>
                <a:srgbClr val="FFE699"/>
              </a:solidFill>
              <a:ea typeface="+mn-lt"/>
              <a:cs typeface="+mn-lt"/>
              <a:hlinkClick r:id="rId3">
                <a:extLst>
                  <a:ext uri="{A12FA001-AC4F-418D-AE19-62706E023703}">
                    <ahyp:hlinkClr xmlns:ahyp="http://schemas.microsoft.com/office/drawing/2018/hyperlinkcolor" val="tx"/>
                  </a:ext>
                </a:extLst>
              </a:hlinkClick>
            </a:endParaRPr>
          </a:p>
          <a:p>
            <a:endParaRPr lang="en-US" sz="2800" dirty="0">
              <a:ea typeface="+mn-lt"/>
              <a:cs typeface="+mn-lt"/>
            </a:endParaRPr>
          </a:p>
          <a:p>
            <a:endParaRPr lang="en-US" sz="2800" dirty="0">
              <a:ea typeface="+mn-lt"/>
              <a:cs typeface="+mn-lt"/>
            </a:endParaRPr>
          </a:p>
        </p:txBody>
      </p:sp>
      <p:sp>
        <p:nvSpPr>
          <p:cNvPr id="5" name="Slide Number Placeholder 4">
            <a:extLst>
              <a:ext uri="{FF2B5EF4-FFF2-40B4-BE49-F238E27FC236}">
                <a16:creationId xmlns:a16="http://schemas.microsoft.com/office/drawing/2014/main" id="{8BDDE88D-517E-4CCC-B15E-54BF97019309}"/>
              </a:ext>
            </a:extLst>
          </p:cNvPr>
          <p:cNvSpPr>
            <a:spLocks noGrp="1"/>
          </p:cNvSpPr>
          <p:nvPr>
            <p:ph type="sldNum" sz="quarter" idx="10"/>
          </p:nvPr>
        </p:nvSpPr>
        <p:spPr/>
        <p:txBody>
          <a:bodyPr/>
          <a:lstStyle/>
          <a:p>
            <a:fld id="{43627AA6-F28E-4E07-9FB1-B47D85C72865}" type="slidenum">
              <a:rPr lang="en-US" smtClean="0"/>
              <a:pPr/>
              <a:t>25</a:t>
            </a:fld>
            <a:endParaRPr lang="en-US"/>
          </a:p>
        </p:txBody>
      </p:sp>
    </p:spTree>
    <p:extLst>
      <p:ext uri="{BB962C8B-B14F-4D97-AF65-F5344CB8AC3E}">
        <p14:creationId xmlns:p14="http://schemas.microsoft.com/office/powerpoint/2010/main" val="2270326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E0ABB-9A65-D968-94BD-17C076BF9194}"/>
              </a:ext>
            </a:extLst>
          </p:cNvPr>
          <p:cNvSpPr>
            <a:spLocks noGrp="1"/>
          </p:cNvSpPr>
          <p:nvPr>
            <p:ph type="title"/>
          </p:nvPr>
        </p:nvSpPr>
        <p:spPr>
          <a:xfrm>
            <a:off x="152400" y="203799"/>
            <a:ext cx="11887200" cy="793601"/>
          </a:xfrm>
        </p:spPr>
        <p:txBody>
          <a:bodyPr/>
          <a:lstStyle/>
          <a:p>
            <a:r>
              <a:rPr lang="en-US" dirty="0">
                <a:cs typeface="Arial"/>
              </a:rPr>
              <a:t>Workforce Updates </a:t>
            </a:r>
            <a:endParaRPr lang="en-US" dirty="0"/>
          </a:p>
        </p:txBody>
      </p:sp>
      <p:sp>
        <p:nvSpPr>
          <p:cNvPr id="3" name="Content Placeholder 2">
            <a:extLst>
              <a:ext uri="{FF2B5EF4-FFF2-40B4-BE49-F238E27FC236}">
                <a16:creationId xmlns:a16="http://schemas.microsoft.com/office/drawing/2014/main" id="{526B7F83-6DB7-5FA6-4F98-368759DF4E33}"/>
              </a:ext>
            </a:extLst>
          </p:cNvPr>
          <p:cNvSpPr>
            <a:spLocks noGrp="1"/>
          </p:cNvSpPr>
          <p:nvPr>
            <p:ph idx="1"/>
          </p:nvPr>
        </p:nvSpPr>
        <p:spPr>
          <a:xfrm>
            <a:off x="152400" y="1005697"/>
            <a:ext cx="11887200" cy="5662881"/>
          </a:xfrm>
        </p:spPr>
        <p:txBody>
          <a:bodyPr vert="horz" lIns="91440" tIns="45720" rIns="91440" bIns="45720" rtlCol="0" anchor="t">
            <a:normAutofit/>
          </a:bodyPr>
          <a:lstStyle/>
          <a:p>
            <a:r>
              <a:rPr lang="en-US" dirty="0">
                <a:cs typeface="Arial"/>
              </a:rPr>
              <a:t>The Early Education Teacher Development Grant Funding Awards are posted.</a:t>
            </a:r>
          </a:p>
          <a:p>
            <a:pPr lvl="1">
              <a:buFont typeface="Wingdings" panose="05000000000000000000" pitchFamily="2" charset="2"/>
              <a:buChar char="§"/>
            </a:pPr>
            <a:r>
              <a:rPr lang="en-US" dirty="0">
                <a:cs typeface="Arial"/>
              </a:rPr>
              <a:t>Email for the grant program is </a:t>
            </a:r>
            <a:r>
              <a:rPr lang="en-US" dirty="0">
                <a:solidFill>
                  <a:srgbClr val="FFE699"/>
                </a:solidFill>
                <a:cs typeface="Arial"/>
                <a:hlinkClick r:id="rId3" tooltip="Early Educator Grant Email ">
                  <a:extLst>
                    <a:ext uri="{A12FA001-AC4F-418D-AE19-62706E023703}">
                      <ahyp:hlinkClr xmlns:ahyp="http://schemas.microsoft.com/office/drawing/2018/hyperlinkcolor" val="tx"/>
                    </a:ext>
                  </a:extLst>
                </a:hlinkClick>
              </a:rPr>
              <a:t>EarlyEducatorGrant@cde.ca.gov</a:t>
            </a:r>
            <a:r>
              <a:rPr lang="en-US" dirty="0">
                <a:cs typeface="Arial"/>
              </a:rPr>
              <a:t> </a:t>
            </a:r>
          </a:p>
          <a:p>
            <a:r>
              <a:rPr lang="en-US" dirty="0">
                <a:cs typeface="Arial"/>
              </a:rPr>
              <a:t>The Preschool through Third Grade (PK-3) Early Childhood Education (ECE) Specialist Instruction Credential </a:t>
            </a:r>
          </a:p>
          <a:p>
            <a:pPr lvl="1">
              <a:buFont typeface="Wingdings" panose="05000000000000000000" pitchFamily="2" charset="2"/>
              <a:buChar char="§"/>
            </a:pPr>
            <a:r>
              <a:rPr lang="en-US" dirty="0">
                <a:cs typeface="Arial"/>
              </a:rPr>
              <a:t>Not a credential yet.</a:t>
            </a:r>
          </a:p>
          <a:p>
            <a:pPr lvl="1">
              <a:buFont typeface="Wingdings" panose="05000000000000000000" pitchFamily="2" charset="2"/>
              <a:buChar char="§"/>
            </a:pPr>
            <a:r>
              <a:rPr lang="en-US" dirty="0">
                <a:cs typeface="Arial"/>
              </a:rPr>
              <a:t>Could be as soon as January 2023. </a:t>
            </a:r>
          </a:p>
          <a:p>
            <a:r>
              <a:rPr lang="en-US" dirty="0">
                <a:cs typeface="Arial"/>
              </a:rPr>
              <a:t>Emergency Specialist Teaching Permit in Early Childhood Education </a:t>
            </a:r>
          </a:p>
          <a:p>
            <a:pPr lvl="1">
              <a:buFont typeface="Wingdings" panose="05000000000000000000" pitchFamily="2" charset="2"/>
              <a:buChar char="§"/>
            </a:pPr>
            <a:r>
              <a:rPr lang="en-US" dirty="0">
                <a:cs typeface="Arial"/>
              </a:rPr>
              <a:t>Valid for one year and renewable one time.</a:t>
            </a:r>
          </a:p>
          <a:p>
            <a:pPr lvl="1"/>
            <a:endParaRPr lang="en-US" dirty="0">
              <a:cs typeface="Arial"/>
            </a:endParaRPr>
          </a:p>
        </p:txBody>
      </p:sp>
      <p:sp>
        <p:nvSpPr>
          <p:cNvPr id="4" name="Slide Number Placeholder 3">
            <a:extLst>
              <a:ext uri="{FF2B5EF4-FFF2-40B4-BE49-F238E27FC236}">
                <a16:creationId xmlns:a16="http://schemas.microsoft.com/office/drawing/2014/main" id="{4CDB489F-3783-2C75-6A0B-D5E83464698C}"/>
              </a:ext>
            </a:extLst>
          </p:cNvPr>
          <p:cNvSpPr>
            <a:spLocks noGrp="1"/>
          </p:cNvSpPr>
          <p:nvPr>
            <p:ph type="sldNum" sz="quarter" idx="10"/>
          </p:nvPr>
        </p:nvSpPr>
        <p:spPr/>
        <p:txBody>
          <a:bodyPr/>
          <a:lstStyle/>
          <a:p>
            <a:fld id="{2AA74813-043C-43CB-9E82-7CAA19F31821}" type="slidenum">
              <a:rPr lang="en-US" smtClean="0"/>
              <a:pPr/>
              <a:t>26</a:t>
            </a:fld>
            <a:endParaRPr lang="en-US"/>
          </a:p>
        </p:txBody>
      </p:sp>
    </p:spTree>
    <p:extLst>
      <p:ext uri="{BB962C8B-B14F-4D97-AF65-F5344CB8AC3E}">
        <p14:creationId xmlns:p14="http://schemas.microsoft.com/office/powerpoint/2010/main" val="2018955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8503B-2397-4BBD-8E0A-0AA11529FE32}"/>
              </a:ext>
            </a:extLst>
          </p:cNvPr>
          <p:cNvSpPr>
            <a:spLocks noGrp="1"/>
          </p:cNvSpPr>
          <p:nvPr>
            <p:ph type="title"/>
          </p:nvPr>
        </p:nvSpPr>
        <p:spPr>
          <a:xfrm>
            <a:off x="7906139" y="2116575"/>
            <a:ext cx="4037045" cy="1960903"/>
          </a:xfrm>
        </p:spPr>
        <p:txBody>
          <a:bodyPr>
            <a:normAutofit/>
          </a:bodyPr>
          <a:lstStyle/>
          <a:p>
            <a:r>
              <a:rPr lang="en-US" sz="4000">
                <a:solidFill>
                  <a:schemeClr val="bg1"/>
                </a:solidFill>
                <a:cs typeface="Arial"/>
              </a:rPr>
              <a:t>Questions</a:t>
            </a:r>
          </a:p>
        </p:txBody>
      </p:sp>
      <p:pic>
        <p:nvPicPr>
          <p:cNvPr id="8" name="Content Placeholder 8" descr="Child, outdoor in front of water table playing with a rubber water toy.">
            <a:extLst>
              <a:ext uri="{FF2B5EF4-FFF2-40B4-BE49-F238E27FC236}">
                <a16:creationId xmlns:a16="http://schemas.microsoft.com/office/drawing/2014/main" id="{627D138C-718F-47A7-9ACB-E9D6B57F090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48343" y="438539"/>
            <a:ext cx="7140668" cy="4772361"/>
          </a:xfrm>
        </p:spPr>
      </p:pic>
      <p:sp>
        <p:nvSpPr>
          <p:cNvPr id="5" name="Content Placeholder 4">
            <a:extLst>
              <a:ext uri="{FF2B5EF4-FFF2-40B4-BE49-F238E27FC236}">
                <a16:creationId xmlns:a16="http://schemas.microsoft.com/office/drawing/2014/main" id="{8BF1B36E-31D8-4F6B-A342-9C9661356257}"/>
              </a:ext>
            </a:extLst>
          </p:cNvPr>
          <p:cNvSpPr>
            <a:spLocks noGrp="1"/>
          </p:cNvSpPr>
          <p:nvPr>
            <p:ph sz="half" idx="2"/>
          </p:nvPr>
        </p:nvSpPr>
        <p:spPr>
          <a:xfrm>
            <a:off x="185522" y="5341775"/>
            <a:ext cx="7942477" cy="843643"/>
          </a:xfrm>
        </p:spPr>
        <p:txBody>
          <a:bodyPr vert="horz" lIns="91440" tIns="45720" rIns="91440" bIns="45720" rtlCol="0" anchor="t">
            <a:normAutofit/>
          </a:bodyPr>
          <a:lstStyle/>
          <a:p>
            <a:pPr marL="0" indent="-1828800">
              <a:buNone/>
            </a:pPr>
            <a:r>
              <a:rPr lang="en-US" sz="2400" dirty="0">
                <a:ea typeface="+mn-lt"/>
                <a:cs typeface="+mn-lt"/>
              </a:rPr>
              <a:t>Photo Credit: Kidango Decoto Center; Union City, CA </a:t>
            </a:r>
          </a:p>
        </p:txBody>
      </p:sp>
      <p:sp>
        <p:nvSpPr>
          <p:cNvPr id="4" name="Slide Number Placeholder 3">
            <a:extLst>
              <a:ext uri="{FF2B5EF4-FFF2-40B4-BE49-F238E27FC236}">
                <a16:creationId xmlns:a16="http://schemas.microsoft.com/office/drawing/2014/main" id="{7E41A327-3A17-46EA-BDFD-7B15909AB885}"/>
              </a:ext>
            </a:extLst>
          </p:cNvPr>
          <p:cNvSpPr>
            <a:spLocks noGrp="1"/>
          </p:cNvSpPr>
          <p:nvPr>
            <p:ph type="sldNum" sz="quarter" idx="10"/>
          </p:nvPr>
        </p:nvSpPr>
        <p:spPr/>
        <p:txBody>
          <a:bodyPr/>
          <a:lstStyle/>
          <a:p>
            <a:fld id="{614608DE-72A6-4621-8C24-CDFC0FE1ED35}" type="slidenum">
              <a:rPr lang="en-US" smtClean="0"/>
              <a:pPr/>
              <a:t>27</a:t>
            </a:fld>
            <a:endParaRPr lang="en-US"/>
          </a:p>
        </p:txBody>
      </p:sp>
    </p:spTree>
    <p:extLst>
      <p:ext uri="{BB962C8B-B14F-4D97-AF65-F5344CB8AC3E}">
        <p14:creationId xmlns:p14="http://schemas.microsoft.com/office/powerpoint/2010/main" val="1972444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65D0A-ACE7-4573-90AC-0580A2071039}"/>
              </a:ext>
            </a:extLst>
          </p:cNvPr>
          <p:cNvSpPr>
            <a:spLocks noGrp="1"/>
          </p:cNvSpPr>
          <p:nvPr>
            <p:ph type="title"/>
          </p:nvPr>
        </p:nvSpPr>
        <p:spPr>
          <a:xfrm>
            <a:off x="161730" y="-94781"/>
            <a:ext cx="11887200" cy="831901"/>
          </a:xfrm>
        </p:spPr>
        <p:txBody>
          <a:bodyPr>
            <a:normAutofit/>
          </a:bodyPr>
          <a:lstStyle/>
          <a:p>
            <a:r>
              <a:rPr lang="en-US" sz="4000" b="1" dirty="0">
                <a:solidFill>
                  <a:schemeClr val="bg1"/>
                </a:solidFill>
                <a:cs typeface="Arial"/>
              </a:rPr>
              <a:t>Resources (1)</a:t>
            </a:r>
            <a:endParaRPr lang="en-US" sz="4000" dirty="0">
              <a:solidFill>
                <a:schemeClr val="bg1"/>
              </a:solidFill>
              <a:cs typeface="Arial" panose="020B0604020202020204"/>
            </a:endParaRPr>
          </a:p>
        </p:txBody>
      </p:sp>
      <p:sp>
        <p:nvSpPr>
          <p:cNvPr id="3" name="Content Placeholder 2">
            <a:extLst>
              <a:ext uri="{FF2B5EF4-FFF2-40B4-BE49-F238E27FC236}">
                <a16:creationId xmlns:a16="http://schemas.microsoft.com/office/drawing/2014/main" id="{4C1BAFC1-8BE9-4377-8016-60D037472562}"/>
              </a:ext>
            </a:extLst>
          </p:cNvPr>
          <p:cNvSpPr>
            <a:spLocks noGrp="1"/>
          </p:cNvSpPr>
          <p:nvPr>
            <p:ph idx="1"/>
          </p:nvPr>
        </p:nvSpPr>
        <p:spPr>
          <a:xfrm>
            <a:off x="180392" y="705489"/>
            <a:ext cx="11887200" cy="5518714"/>
          </a:xfrm>
        </p:spPr>
        <p:txBody>
          <a:bodyPr vert="horz" lIns="91440" tIns="45720" rIns="91440" bIns="45720" rtlCol="0" anchor="t">
            <a:noAutofit/>
          </a:bodyPr>
          <a:lstStyle/>
          <a:p>
            <a:pPr marL="0" indent="0">
              <a:spcAft>
                <a:spcPts val="1000"/>
              </a:spcAft>
              <a:buNone/>
            </a:pPr>
            <a:r>
              <a:rPr lang="en-US" sz="2800" b="1" dirty="0">
                <a:ea typeface="+mn-lt"/>
                <a:cs typeface="+mn-lt"/>
              </a:rPr>
              <a:t>Program Quality Implementation (PQI) Office Regional Consultants</a:t>
            </a:r>
            <a:r>
              <a:rPr lang="en-US" sz="2400" dirty="0">
                <a:ea typeface="+mn-lt"/>
                <a:cs typeface="+mn-lt"/>
              </a:rPr>
              <a:t> </a:t>
            </a:r>
            <a:endParaRPr lang="en-US" sz="2400" u="sng" dirty="0">
              <a:solidFill>
                <a:srgbClr val="FFFF80"/>
              </a:solidFill>
              <a:cs typeface="Arial" panose="020B0604020202020204"/>
            </a:endParaRPr>
          </a:p>
          <a:p>
            <a:pPr lvl="1">
              <a:spcBef>
                <a:spcPts val="1000"/>
              </a:spcBef>
              <a:spcAft>
                <a:spcPts val="1000"/>
              </a:spcAft>
              <a:buClr>
                <a:schemeClr val="bg1"/>
              </a:buClr>
              <a:buFont typeface="Arial" panose="020B0604020202020204" pitchFamily="34" charset="0"/>
              <a:buChar char="•"/>
            </a:pPr>
            <a:r>
              <a:rPr lang="en-US" sz="2600" u="sng" dirty="0">
                <a:solidFill>
                  <a:srgbClr val="FFE699"/>
                </a:solidFill>
                <a:cs typeface="Arial" panose="020B0604020202020204"/>
                <a:hlinkClick r:id="rId3" tooltip="Program Quality Implementation Consultant Regional Assignments">
                  <a:extLst>
                    <a:ext uri="{A12FA001-AC4F-418D-AE19-62706E023703}">
                      <ahyp:hlinkClr xmlns:ahyp="http://schemas.microsoft.com/office/drawing/2018/hyperlinkcolor" val="tx"/>
                    </a:ext>
                  </a:extLst>
                </a:hlinkClick>
              </a:rPr>
              <a:t>https://www.cde.ca.gov/sp/cd/ci/assignments.asp</a:t>
            </a:r>
            <a:endParaRPr lang="en-US" sz="2600" u="sng" dirty="0">
              <a:solidFill>
                <a:srgbClr val="FFE699"/>
              </a:solidFill>
              <a:cs typeface="Arial" panose="020B0604020202020204"/>
            </a:endParaRPr>
          </a:p>
          <a:p>
            <a:pPr lvl="1">
              <a:spcBef>
                <a:spcPts val="1000"/>
              </a:spcBef>
              <a:spcAft>
                <a:spcPts val="1000"/>
              </a:spcAft>
              <a:buFont typeface="Arial" panose="020B0604020202020204" pitchFamily="34" charset="0"/>
              <a:buChar char="•"/>
            </a:pPr>
            <a:r>
              <a:rPr lang="en-US" sz="2400" dirty="0">
                <a:cs typeface="Arial" panose="020B0604020202020204"/>
              </a:rPr>
              <a:t>Consultants are most easily reached by email or</a:t>
            </a:r>
            <a:r>
              <a:rPr lang="en-US" sz="2400" dirty="0">
                <a:ea typeface="+mn-lt"/>
                <a:cs typeface="+mn-lt"/>
              </a:rPr>
              <a:t> by phone at 916-322-6233</a:t>
            </a:r>
          </a:p>
          <a:p>
            <a:pPr marL="0" indent="-114300">
              <a:spcAft>
                <a:spcPts val="1000"/>
              </a:spcAft>
              <a:buNone/>
            </a:pPr>
            <a:r>
              <a:rPr lang="en-US" sz="2800" b="1" dirty="0">
                <a:ea typeface="+mn-lt"/>
                <a:cs typeface="+mn-lt"/>
              </a:rPr>
              <a:t>Early Education and Nutrition Fiscal Services (EENFS)</a:t>
            </a:r>
          </a:p>
          <a:p>
            <a:pPr lvl="1" indent="-342900">
              <a:spcAft>
                <a:spcPts val="1000"/>
              </a:spcAft>
              <a:buFont typeface="Arial" panose="020B0604020202020204" pitchFamily="34" charset="0"/>
              <a:buChar char="•"/>
            </a:pPr>
            <a:r>
              <a:rPr lang="en-US" sz="2400" dirty="0">
                <a:ea typeface="+mn-lt"/>
                <a:cs typeface="+mn-lt"/>
              </a:rPr>
              <a:t>Fiscal Apportionment Analyst Directory: </a:t>
            </a:r>
            <a:r>
              <a:rPr lang="en-US" sz="2400" u="sng" dirty="0">
                <a:solidFill>
                  <a:srgbClr val="FFE699"/>
                </a:solidFill>
                <a:ea typeface="+mn-lt"/>
                <a:cs typeface="+mn-lt"/>
                <a:hlinkClick r:id="rId4" tooltip="Fiscal Apportionment Analyst Directory">
                  <a:extLst>
                    <a:ext uri="{A12FA001-AC4F-418D-AE19-62706E023703}">
                      <ahyp:hlinkClr xmlns:ahyp="http://schemas.microsoft.com/office/drawing/2018/hyperlinkcolor" val="tx"/>
                    </a:ext>
                  </a:extLst>
                </a:hlinkClick>
              </a:rPr>
              <a:t>https://www.cde.ca.gov/fg/aa/cd/faad.asp</a:t>
            </a:r>
            <a:endParaRPr lang="en-US" sz="2400" u="sng" dirty="0">
              <a:solidFill>
                <a:srgbClr val="FFE699"/>
              </a:solidFill>
              <a:ea typeface="+mn-lt"/>
              <a:cs typeface="+mn-lt"/>
            </a:endParaRPr>
          </a:p>
          <a:p>
            <a:pPr lvl="1" indent="-342900">
              <a:spcAft>
                <a:spcPts val="1000"/>
              </a:spcAft>
              <a:buFont typeface="Arial" panose="020B0604020202020204" pitchFamily="34" charset="0"/>
              <a:buChar char="•"/>
            </a:pPr>
            <a:r>
              <a:rPr lang="en-US" sz="2400" dirty="0">
                <a:cs typeface="Arial"/>
              </a:rPr>
              <a:t>Child days of enrollment calculator: </a:t>
            </a:r>
            <a:r>
              <a:rPr lang="en-US" sz="2400" dirty="0">
                <a:solidFill>
                  <a:srgbClr val="FFE699"/>
                </a:solidFill>
                <a:cs typeface="Arial"/>
                <a:hlinkClick r:id="rId5" tooltip="Early Education fiscal information ">
                  <a:extLst>
                    <a:ext uri="{A12FA001-AC4F-418D-AE19-62706E023703}">
                      <ahyp:hlinkClr xmlns:ahyp="http://schemas.microsoft.com/office/drawing/2018/hyperlinkcolor" val="tx"/>
                    </a:ext>
                  </a:extLst>
                </a:hlinkClick>
              </a:rPr>
              <a:t>https://www.cde.ca.gov/fg/aa/cd/</a:t>
            </a:r>
            <a:r>
              <a:rPr lang="en-US" sz="2400" dirty="0">
                <a:solidFill>
                  <a:srgbClr val="FFE699"/>
                </a:solidFill>
                <a:cs typeface="Arial"/>
              </a:rPr>
              <a:t> </a:t>
            </a:r>
            <a:endParaRPr lang="en-US" sz="2400" dirty="0">
              <a:solidFill>
                <a:srgbClr val="FFE699"/>
              </a:solidFill>
              <a:ea typeface="+mn-lt"/>
              <a:cs typeface="+mn-lt"/>
            </a:endParaRPr>
          </a:p>
          <a:p>
            <a:pPr marL="0" indent="-114300">
              <a:spcAft>
                <a:spcPts val="1000"/>
              </a:spcAft>
              <a:buNone/>
            </a:pPr>
            <a:r>
              <a:rPr lang="en-US" sz="2800" b="1" dirty="0">
                <a:ea typeface="+mn-lt"/>
                <a:cs typeface="+mn-lt"/>
              </a:rPr>
              <a:t>Regulation Related Questions</a:t>
            </a:r>
            <a:endParaRPr lang="en-US" sz="2800" dirty="0">
              <a:cs typeface="Arial"/>
            </a:endParaRPr>
          </a:p>
          <a:p>
            <a:pPr lvl="1">
              <a:spcAft>
                <a:spcPts val="1000"/>
              </a:spcAft>
              <a:buClr>
                <a:schemeClr val="bg1"/>
              </a:buClr>
              <a:buFont typeface="Arial" panose="020B0604020202020204" pitchFamily="34" charset="0"/>
              <a:buChar char="•"/>
            </a:pPr>
            <a:r>
              <a:rPr lang="en-US" sz="2400" dirty="0">
                <a:solidFill>
                  <a:srgbClr val="FFE699"/>
                </a:solidFill>
                <a:cs typeface="Arial"/>
                <a:hlinkClick r:id="rId6" tooltip="Early Education Division Title 5 Email">
                  <a:extLst>
                    <a:ext uri="{A12FA001-AC4F-418D-AE19-62706E023703}">
                      <ahyp:hlinkClr xmlns:ahyp="http://schemas.microsoft.com/office/drawing/2018/hyperlinkcolor" val="tx"/>
                    </a:ext>
                  </a:extLst>
                </a:hlinkClick>
              </a:rPr>
              <a:t>EEDTitle5@cde.ca.gov</a:t>
            </a:r>
            <a:endParaRPr lang="en-US" sz="2400" dirty="0">
              <a:solidFill>
                <a:srgbClr val="FFE699"/>
              </a:solidFill>
              <a:cs typeface="Arial"/>
            </a:endParaRPr>
          </a:p>
          <a:p>
            <a:pPr lvl="1">
              <a:spcAft>
                <a:spcPts val="1000"/>
              </a:spcAft>
              <a:buClr>
                <a:schemeClr val="bg1"/>
              </a:buClr>
              <a:buFont typeface="Arial" panose="020B0604020202020204" pitchFamily="34" charset="0"/>
              <a:buChar char="•"/>
            </a:pPr>
            <a:r>
              <a:rPr lang="en-US" sz="2400" dirty="0">
                <a:cs typeface="Arial"/>
              </a:rPr>
              <a:t>Title 5 Regulations: </a:t>
            </a:r>
            <a:r>
              <a:rPr lang="en-US" sz="2400" dirty="0">
                <a:solidFill>
                  <a:srgbClr val="FFE699"/>
                </a:solidFill>
                <a:cs typeface="Arial"/>
                <a:hlinkClick r:id="rId7" tooltip="Title 5 Regulations">
                  <a:extLst>
                    <a:ext uri="{A12FA001-AC4F-418D-AE19-62706E023703}">
                      <ahyp:hlinkClr xmlns:ahyp="http://schemas.microsoft.com/office/drawing/2018/hyperlinkcolor" val="tx"/>
                    </a:ext>
                  </a:extLst>
                </a:hlinkClick>
              </a:rPr>
              <a:t>https://www.cde.ca.gov/ls/fa/sf/title5regs.asp</a:t>
            </a:r>
            <a:r>
              <a:rPr lang="en-US" sz="2400" dirty="0">
                <a:solidFill>
                  <a:srgbClr val="FFE699"/>
                </a:solidFill>
                <a:cs typeface="Arial"/>
              </a:rPr>
              <a:t> </a:t>
            </a:r>
            <a:endParaRPr lang="en-US" sz="2400" dirty="0">
              <a:solidFill>
                <a:srgbClr val="FFE699"/>
              </a:solidFill>
            </a:endParaRPr>
          </a:p>
        </p:txBody>
      </p:sp>
      <p:sp>
        <p:nvSpPr>
          <p:cNvPr id="4" name="Slide Number Placeholder 3"/>
          <p:cNvSpPr>
            <a:spLocks noGrp="1"/>
          </p:cNvSpPr>
          <p:nvPr>
            <p:ph type="sldNum" sz="quarter" idx="10"/>
          </p:nvPr>
        </p:nvSpPr>
        <p:spPr/>
        <p:txBody>
          <a:bodyPr/>
          <a:lstStyle/>
          <a:p>
            <a:fld id="{2AA74813-043C-43CB-9E82-7CAA19F31821}" type="slidenum">
              <a:rPr lang="en-US" smtClean="0"/>
              <a:pPr/>
              <a:t>28</a:t>
            </a:fld>
            <a:endParaRPr lang="en-US"/>
          </a:p>
        </p:txBody>
      </p:sp>
    </p:spTree>
    <p:extLst>
      <p:ext uri="{BB962C8B-B14F-4D97-AF65-F5344CB8AC3E}">
        <p14:creationId xmlns:p14="http://schemas.microsoft.com/office/powerpoint/2010/main" val="1064297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65D0A-ACE7-4573-90AC-0580A2071039}"/>
              </a:ext>
            </a:extLst>
          </p:cNvPr>
          <p:cNvSpPr>
            <a:spLocks noGrp="1"/>
          </p:cNvSpPr>
          <p:nvPr>
            <p:ph type="title"/>
          </p:nvPr>
        </p:nvSpPr>
        <p:spPr>
          <a:xfrm>
            <a:off x="161730" y="-94781"/>
            <a:ext cx="11887200" cy="831901"/>
          </a:xfrm>
        </p:spPr>
        <p:txBody>
          <a:bodyPr>
            <a:normAutofit/>
          </a:bodyPr>
          <a:lstStyle/>
          <a:p>
            <a:r>
              <a:rPr lang="en-US" sz="4000" b="1" dirty="0">
                <a:solidFill>
                  <a:schemeClr val="bg1"/>
                </a:solidFill>
                <a:cs typeface="Arial"/>
              </a:rPr>
              <a:t>Resources (2)</a:t>
            </a:r>
            <a:endParaRPr lang="en-US" sz="4000" dirty="0">
              <a:solidFill>
                <a:schemeClr val="bg1"/>
              </a:solidFill>
              <a:cs typeface="Arial" panose="020B0604020202020204"/>
            </a:endParaRPr>
          </a:p>
        </p:txBody>
      </p:sp>
      <p:sp>
        <p:nvSpPr>
          <p:cNvPr id="3" name="Content Placeholder 2">
            <a:extLst>
              <a:ext uri="{FF2B5EF4-FFF2-40B4-BE49-F238E27FC236}">
                <a16:creationId xmlns:a16="http://schemas.microsoft.com/office/drawing/2014/main" id="{4C1BAFC1-8BE9-4377-8016-60D037472562}"/>
              </a:ext>
            </a:extLst>
          </p:cNvPr>
          <p:cNvSpPr>
            <a:spLocks noGrp="1"/>
          </p:cNvSpPr>
          <p:nvPr>
            <p:ph idx="1"/>
          </p:nvPr>
        </p:nvSpPr>
        <p:spPr>
          <a:xfrm>
            <a:off x="180392" y="479460"/>
            <a:ext cx="11887200" cy="5518714"/>
          </a:xfrm>
        </p:spPr>
        <p:txBody>
          <a:bodyPr vert="horz" lIns="91440" tIns="45720" rIns="91440" bIns="45720" rtlCol="0" anchor="t">
            <a:noAutofit/>
          </a:bodyPr>
          <a:lstStyle/>
          <a:p>
            <a:pPr marL="0" indent="0">
              <a:spcAft>
                <a:spcPts val="1000"/>
              </a:spcAft>
              <a:buNone/>
            </a:pPr>
            <a:r>
              <a:rPr lang="en-US" sz="2800" b="1" dirty="0">
                <a:cs typeface="Arial"/>
              </a:rPr>
              <a:t>2022</a:t>
            </a:r>
            <a:r>
              <a:rPr lang="en-US" sz="2800" b="1" dirty="0"/>
              <a:t>–23 Budget</a:t>
            </a:r>
            <a:endParaRPr lang="en-US" sz="2800" b="1" dirty="0">
              <a:cs typeface="Arial"/>
            </a:endParaRPr>
          </a:p>
          <a:p>
            <a:pPr marL="0" indent="0">
              <a:spcAft>
                <a:spcPts val="1000"/>
              </a:spcAft>
              <a:buNone/>
            </a:pPr>
            <a:r>
              <a:rPr lang="en-US" sz="2400" dirty="0">
                <a:cs typeface="Arial"/>
              </a:rPr>
              <a:t>Final Budget  </a:t>
            </a:r>
            <a:r>
              <a:rPr lang="en-US" sz="2400" dirty="0">
                <a:solidFill>
                  <a:srgbClr val="FFE699"/>
                </a:solidFill>
                <a:cs typeface="Arial"/>
                <a:hlinkClick r:id="rId3" tooltip="California State Budget 2022-23">
                  <a:extLst>
                    <a:ext uri="{A12FA001-AC4F-418D-AE19-62706E023703}">
                      <ahyp:hlinkClr xmlns:ahyp="http://schemas.microsoft.com/office/drawing/2018/hyperlinkcolor" val="tx"/>
                    </a:ext>
                  </a:extLst>
                </a:hlinkClick>
              </a:rPr>
              <a:t>https://www.ebudget.ca.gov/FullBudgetSummary.pdf</a:t>
            </a:r>
            <a:endParaRPr lang="en-US" sz="2400" dirty="0">
              <a:solidFill>
                <a:srgbClr val="FFE699"/>
              </a:solidFill>
              <a:cs typeface="Arial"/>
            </a:endParaRPr>
          </a:p>
          <a:p>
            <a:pPr marL="0" indent="0">
              <a:spcAft>
                <a:spcPts val="1000"/>
              </a:spcAft>
              <a:buNone/>
            </a:pPr>
            <a:r>
              <a:rPr lang="en-US" sz="2400" dirty="0">
                <a:cs typeface="Arial"/>
              </a:rPr>
              <a:t>Assembly Bill 185 (Education finance: education omnibus trailer bill): </a:t>
            </a:r>
            <a:r>
              <a:rPr lang="en-US" sz="2400" dirty="0">
                <a:solidFill>
                  <a:srgbClr val="FFE699"/>
                </a:solidFill>
                <a:hlinkClick r:id="rId4" tooltip="Assembly Bill 185">
                  <a:extLst>
                    <a:ext uri="{A12FA001-AC4F-418D-AE19-62706E023703}">
                      <ahyp:hlinkClr xmlns:ahyp="http://schemas.microsoft.com/office/drawing/2018/hyperlinkcolor" val="tx"/>
                    </a:ext>
                  </a:extLst>
                </a:hlinkClick>
              </a:rPr>
              <a:t>https://leginfo.legislature.ca.gov/faces/billNavClient.xhtml?bill_id=202120220AB185</a:t>
            </a:r>
            <a:endParaRPr lang="en-US" sz="2400" dirty="0">
              <a:solidFill>
                <a:srgbClr val="FFE699"/>
              </a:solidFill>
            </a:endParaRPr>
          </a:p>
          <a:p>
            <a:pPr marL="0" indent="0">
              <a:spcAft>
                <a:spcPts val="1000"/>
              </a:spcAft>
              <a:buNone/>
            </a:pPr>
            <a:r>
              <a:rPr lang="en-US" sz="2800" b="1" dirty="0">
                <a:cs typeface="Arial"/>
              </a:rPr>
              <a:t>Dual Language Learners </a:t>
            </a:r>
          </a:p>
          <a:p>
            <a:pPr>
              <a:spcAft>
                <a:spcPts val="1000"/>
              </a:spcAft>
            </a:pPr>
            <a:r>
              <a:rPr lang="en-US" sz="2400" dirty="0">
                <a:cs typeface="Arial"/>
              </a:rPr>
              <a:t>Management Bulletin 22-04 (Dual Language Learners): </a:t>
            </a:r>
            <a:r>
              <a:rPr lang="en-US" sz="2400" strike="sngStrike" dirty="0">
                <a:solidFill>
                  <a:srgbClr val="FFE699"/>
                </a:solidFill>
                <a:cs typeface="Arial"/>
              </a:rPr>
              <a:t>https://www.cde.ca.gov/sp/cd/ci/mb2204.asp</a:t>
            </a:r>
            <a:r>
              <a:rPr lang="en-US" sz="2400" dirty="0">
                <a:solidFill>
                  <a:srgbClr val="FFE699"/>
                </a:solidFill>
                <a:cs typeface="Arial"/>
              </a:rPr>
              <a:t> [Link no longer available]</a:t>
            </a:r>
          </a:p>
          <a:p>
            <a:pPr>
              <a:spcAft>
                <a:spcPts val="1000"/>
              </a:spcAft>
            </a:pPr>
            <a:r>
              <a:rPr lang="en-US" sz="2400" dirty="0">
                <a:cs typeface="Arial"/>
              </a:rPr>
              <a:t>Assembly Bill 210: </a:t>
            </a:r>
            <a:r>
              <a:rPr lang="en-US" sz="2400" dirty="0">
                <a:solidFill>
                  <a:srgbClr val="FFE699"/>
                </a:solidFill>
                <a:cs typeface="Arial"/>
                <a:hlinkClick r:id="rId5" tooltip="Assembly Bill 210">
                  <a:extLst>
                    <a:ext uri="{A12FA001-AC4F-418D-AE19-62706E023703}">
                      <ahyp:hlinkClr xmlns:ahyp="http://schemas.microsoft.com/office/drawing/2018/hyperlinkcolor" val="tx"/>
                    </a:ext>
                  </a:extLst>
                </a:hlinkClick>
              </a:rPr>
              <a:t>https://leginfo.legislature.ca.gov/faces/billNavClient.xhtml?bill_id=202120220AB210</a:t>
            </a:r>
            <a:r>
              <a:rPr lang="en-US" sz="2400" dirty="0">
                <a:solidFill>
                  <a:srgbClr val="FFE699"/>
                </a:solidFill>
                <a:cs typeface="Arial"/>
              </a:rPr>
              <a:t> </a:t>
            </a:r>
          </a:p>
          <a:p>
            <a:pPr>
              <a:spcAft>
                <a:spcPts val="1000"/>
              </a:spcAft>
            </a:pPr>
            <a:r>
              <a:rPr lang="en-US" sz="2400" i="1" dirty="0">
                <a:cs typeface="Arial"/>
              </a:rPr>
              <a:t>Education Code </a:t>
            </a:r>
            <a:r>
              <a:rPr lang="en-US" sz="2400" dirty="0">
                <a:cs typeface="Arial"/>
              </a:rPr>
              <a:t>Section 8241.5: </a:t>
            </a:r>
            <a:r>
              <a:rPr lang="en-US" sz="2400" dirty="0">
                <a:solidFill>
                  <a:srgbClr val="FFE699"/>
                </a:solidFill>
                <a:cs typeface="Arial"/>
                <a:hlinkClick r:id="rId6" tooltip="Education Code 8241.5">
                  <a:extLst>
                    <a:ext uri="{A12FA001-AC4F-418D-AE19-62706E023703}">
                      <ahyp:hlinkClr xmlns:ahyp="http://schemas.microsoft.com/office/drawing/2018/hyperlinkcolor" val="tx"/>
                    </a:ext>
                  </a:extLst>
                </a:hlinkClick>
              </a:rPr>
              <a:t>https://leginfo.legislature.ca.gov/faces/codes_displaySection.xhtml?sectionNum=8241.5.&amp;lawCode=EDC</a:t>
            </a:r>
            <a:r>
              <a:rPr lang="en-US" sz="2400" dirty="0">
                <a:solidFill>
                  <a:srgbClr val="FFE699"/>
                </a:solidFill>
                <a:cs typeface="Arial"/>
              </a:rPr>
              <a:t> </a:t>
            </a:r>
          </a:p>
          <a:p>
            <a:pPr marL="0" indent="0">
              <a:spcAft>
                <a:spcPts val="1000"/>
              </a:spcAft>
              <a:buNone/>
            </a:pPr>
            <a:endParaRPr lang="en-US" sz="2400" dirty="0">
              <a:cs typeface="Arial"/>
            </a:endParaRPr>
          </a:p>
          <a:p>
            <a:pPr marL="0" indent="0">
              <a:spcAft>
                <a:spcPts val="1000"/>
              </a:spcAft>
              <a:buNone/>
            </a:pPr>
            <a:endParaRPr lang="en-US" sz="2400" dirty="0">
              <a:cs typeface="Arial"/>
            </a:endParaRPr>
          </a:p>
        </p:txBody>
      </p:sp>
      <p:sp>
        <p:nvSpPr>
          <p:cNvPr id="4" name="Slide Number Placeholder 3"/>
          <p:cNvSpPr>
            <a:spLocks noGrp="1"/>
          </p:cNvSpPr>
          <p:nvPr>
            <p:ph type="sldNum" sz="quarter" idx="10"/>
          </p:nvPr>
        </p:nvSpPr>
        <p:spPr/>
        <p:txBody>
          <a:bodyPr/>
          <a:lstStyle/>
          <a:p>
            <a:fld id="{2AA74813-043C-43CB-9E82-7CAA19F31821}" type="slidenum">
              <a:rPr lang="en-US" smtClean="0"/>
              <a:pPr/>
              <a:t>29</a:t>
            </a:fld>
            <a:endParaRPr lang="en-US"/>
          </a:p>
        </p:txBody>
      </p:sp>
    </p:spTree>
    <p:extLst>
      <p:ext uri="{BB962C8B-B14F-4D97-AF65-F5344CB8AC3E}">
        <p14:creationId xmlns:p14="http://schemas.microsoft.com/office/powerpoint/2010/main" val="2024876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389D1A-4BC1-47E5-9810-D30A420F6840}"/>
              </a:ext>
            </a:extLst>
          </p:cNvPr>
          <p:cNvSpPr>
            <a:spLocks noGrp="1"/>
          </p:cNvSpPr>
          <p:nvPr>
            <p:ph type="title"/>
          </p:nvPr>
        </p:nvSpPr>
        <p:spPr/>
        <p:txBody>
          <a:bodyPr>
            <a:normAutofit/>
          </a:bodyPr>
          <a:lstStyle/>
          <a:p>
            <a:r>
              <a:rPr lang="en-US" sz="4000" dirty="0">
                <a:solidFill>
                  <a:schemeClr val="bg1"/>
                </a:solidFill>
              </a:rPr>
              <a:t>Meeting Agenda</a:t>
            </a:r>
          </a:p>
        </p:txBody>
      </p:sp>
      <p:sp>
        <p:nvSpPr>
          <p:cNvPr id="6" name="Content Placeholder 5">
            <a:extLst>
              <a:ext uri="{FF2B5EF4-FFF2-40B4-BE49-F238E27FC236}">
                <a16:creationId xmlns:a16="http://schemas.microsoft.com/office/drawing/2014/main" id="{1DEC9D84-6A2F-4407-8613-E7E2E94E3B03}"/>
              </a:ext>
            </a:extLst>
          </p:cNvPr>
          <p:cNvSpPr>
            <a:spLocks noGrp="1"/>
          </p:cNvSpPr>
          <p:nvPr>
            <p:ph sz="half" idx="1"/>
          </p:nvPr>
        </p:nvSpPr>
        <p:spPr>
          <a:xfrm>
            <a:off x="152400" y="1376979"/>
            <a:ext cx="5852160" cy="4604273"/>
          </a:xfrm>
        </p:spPr>
        <p:txBody>
          <a:bodyPr vert="horz" lIns="91440" tIns="45720" rIns="91440" bIns="45720" rtlCol="0" anchor="t">
            <a:normAutofit/>
          </a:bodyPr>
          <a:lstStyle/>
          <a:p>
            <a:r>
              <a:rPr lang="en-US" dirty="0">
                <a:cs typeface="Arial"/>
              </a:rPr>
              <a:t>Budget Implementation Updates</a:t>
            </a:r>
          </a:p>
          <a:p>
            <a:r>
              <a:rPr lang="en-US" dirty="0">
                <a:cs typeface="Arial"/>
              </a:rPr>
              <a:t>Management Bulletin Updates</a:t>
            </a:r>
          </a:p>
          <a:p>
            <a:r>
              <a:rPr lang="en-US" dirty="0">
                <a:cs typeface="Arial"/>
              </a:rPr>
              <a:t>Universal </a:t>
            </a:r>
            <a:r>
              <a:rPr lang="en-US" dirty="0" err="1">
                <a:cs typeface="Arial"/>
              </a:rPr>
              <a:t>PreKindergarten</a:t>
            </a:r>
            <a:r>
              <a:rPr lang="en-US" dirty="0">
                <a:cs typeface="Arial"/>
              </a:rPr>
              <a:t> (UPK) Updates</a:t>
            </a:r>
          </a:p>
          <a:p>
            <a:endParaRPr lang="en-US" dirty="0"/>
          </a:p>
        </p:txBody>
      </p:sp>
      <p:pic>
        <p:nvPicPr>
          <p:cNvPr id="11" name="Content Placeholder 10" descr="A picture of four girls playing on a play structure using hand gestures and chalk.">
            <a:extLst>
              <a:ext uri="{FF2B5EF4-FFF2-40B4-BE49-F238E27FC236}">
                <a16:creationId xmlns:a16="http://schemas.microsoft.com/office/drawing/2014/main" id="{1BE3AE23-F657-4945-B87F-491E06CBB3E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68775" y="1376979"/>
            <a:ext cx="5290124" cy="3526750"/>
          </a:xfrm>
        </p:spPr>
      </p:pic>
      <p:sp>
        <p:nvSpPr>
          <p:cNvPr id="9" name="Content Placeholder 8">
            <a:extLst>
              <a:ext uri="{FF2B5EF4-FFF2-40B4-BE49-F238E27FC236}">
                <a16:creationId xmlns:a16="http://schemas.microsoft.com/office/drawing/2014/main" id="{A5B9F45B-A65C-44C5-A211-07EBC52E3628}"/>
              </a:ext>
            </a:extLst>
          </p:cNvPr>
          <p:cNvSpPr>
            <a:spLocks noGrp="1"/>
          </p:cNvSpPr>
          <p:nvPr>
            <p:ph sz="quarter" idx="12"/>
          </p:nvPr>
        </p:nvSpPr>
        <p:spPr>
          <a:xfrm>
            <a:off x="6468775" y="5325035"/>
            <a:ext cx="5570825" cy="736040"/>
          </a:xfrm>
        </p:spPr>
        <p:txBody>
          <a:bodyPr>
            <a:normAutofit lnSpcReduction="10000"/>
          </a:bodyPr>
          <a:lstStyle/>
          <a:p>
            <a:pPr marL="0" indent="0">
              <a:buNone/>
            </a:pPr>
            <a:r>
              <a:rPr lang="en-US" sz="2400">
                <a:cs typeface="Arial"/>
              </a:rPr>
              <a:t>Photo Credit: Tree of Life International Charter School; Anderson, CA</a:t>
            </a:r>
            <a:endParaRPr lang="en-US" sz="2400"/>
          </a:p>
          <a:p>
            <a:pPr marL="0" indent="0">
              <a:buNone/>
            </a:pPr>
            <a:endParaRPr lang="en-US"/>
          </a:p>
        </p:txBody>
      </p:sp>
      <p:sp>
        <p:nvSpPr>
          <p:cNvPr id="4" name="Slide Number Placeholder 3">
            <a:extLst>
              <a:ext uri="{FF2B5EF4-FFF2-40B4-BE49-F238E27FC236}">
                <a16:creationId xmlns:a16="http://schemas.microsoft.com/office/drawing/2014/main" id="{C5376731-F67D-4BB0-952B-4CF5D8A210F2}"/>
              </a:ext>
            </a:extLst>
          </p:cNvPr>
          <p:cNvSpPr>
            <a:spLocks noGrp="1"/>
          </p:cNvSpPr>
          <p:nvPr>
            <p:ph type="sldNum" sz="quarter" idx="10"/>
          </p:nvPr>
        </p:nvSpPr>
        <p:spPr/>
        <p:txBody>
          <a:bodyPr/>
          <a:lstStyle/>
          <a:p>
            <a:fld id="{432ED76D-8188-4B28-B316-CD85396F47B0}" type="slidenum">
              <a:rPr lang="en-US" smtClean="0"/>
              <a:pPr/>
              <a:t>3</a:t>
            </a:fld>
            <a:endParaRPr lang="en-US"/>
          </a:p>
        </p:txBody>
      </p:sp>
    </p:spTree>
    <p:extLst>
      <p:ext uri="{BB962C8B-B14F-4D97-AF65-F5344CB8AC3E}">
        <p14:creationId xmlns:p14="http://schemas.microsoft.com/office/powerpoint/2010/main" val="677255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65D0A-ACE7-4573-90AC-0580A2071039}"/>
              </a:ext>
            </a:extLst>
          </p:cNvPr>
          <p:cNvSpPr>
            <a:spLocks noGrp="1"/>
          </p:cNvSpPr>
          <p:nvPr>
            <p:ph type="title"/>
          </p:nvPr>
        </p:nvSpPr>
        <p:spPr>
          <a:xfrm>
            <a:off x="161730" y="-94781"/>
            <a:ext cx="11887200" cy="831901"/>
          </a:xfrm>
        </p:spPr>
        <p:txBody>
          <a:bodyPr>
            <a:normAutofit/>
          </a:bodyPr>
          <a:lstStyle/>
          <a:p>
            <a:r>
              <a:rPr lang="en-US" sz="4000" b="1" dirty="0">
                <a:solidFill>
                  <a:schemeClr val="bg1"/>
                </a:solidFill>
                <a:cs typeface="Arial"/>
              </a:rPr>
              <a:t>Resources (3)</a:t>
            </a:r>
            <a:endParaRPr lang="en-US" sz="4000" dirty="0">
              <a:solidFill>
                <a:schemeClr val="bg1"/>
              </a:solidFill>
              <a:cs typeface="Arial" panose="020B0604020202020204"/>
            </a:endParaRPr>
          </a:p>
        </p:txBody>
      </p:sp>
      <p:sp>
        <p:nvSpPr>
          <p:cNvPr id="3" name="Content Placeholder 2">
            <a:extLst>
              <a:ext uri="{FF2B5EF4-FFF2-40B4-BE49-F238E27FC236}">
                <a16:creationId xmlns:a16="http://schemas.microsoft.com/office/drawing/2014/main" id="{4C1BAFC1-8BE9-4377-8016-60D037472562}"/>
              </a:ext>
            </a:extLst>
          </p:cNvPr>
          <p:cNvSpPr>
            <a:spLocks noGrp="1"/>
          </p:cNvSpPr>
          <p:nvPr>
            <p:ph idx="1"/>
          </p:nvPr>
        </p:nvSpPr>
        <p:spPr>
          <a:xfrm>
            <a:off x="180392" y="684941"/>
            <a:ext cx="11887200" cy="5518714"/>
          </a:xfrm>
        </p:spPr>
        <p:txBody>
          <a:bodyPr vert="horz" lIns="91440" tIns="45720" rIns="91440" bIns="45720" rtlCol="0" anchor="t">
            <a:noAutofit/>
          </a:bodyPr>
          <a:lstStyle/>
          <a:p>
            <a:pPr marL="0" indent="0">
              <a:spcAft>
                <a:spcPts val="1000"/>
              </a:spcAft>
              <a:buNone/>
            </a:pPr>
            <a:r>
              <a:rPr lang="en-US" sz="2400" dirty="0">
                <a:cs typeface="Arial"/>
              </a:rPr>
              <a:t>Definition of Children with Exceptional Needs in </a:t>
            </a:r>
            <a:r>
              <a:rPr lang="en-US" sz="2400" i="1" dirty="0">
                <a:cs typeface="Arial"/>
              </a:rPr>
              <a:t>EC </a:t>
            </a:r>
            <a:r>
              <a:rPr lang="en-US" sz="2400" dirty="0">
                <a:cs typeface="Arial"/>
              </a:rPr>
              <a:t>Section 8205(h):</a:t>
            </a:r>
            <a:r>
              <a:rPr lang="en-US" sz="2400" dirty="0">
                <a:solidFill>
                  <a:srgbClr val="FFE699"/>
                </a:solidFill>
                <a:cs typeface="Arial"/>
              </a:rPr>
              <a:t> </a:t>
            </a:r>
            <a:r>
              <a:rPr lang="en-US" sz="2400" dirty="0">
                <a:solidFill>
                  <a:srgbClr val="FFE699"/>
                </a:solidFill>
                <a:cs typeface="Arial"/>
                <a:hlinkClick r:id="rId3" tooltip="Education Code Section 8205">
                  <a:extLst>
                    <a:ext uri="{A12FA001-AC4F-418D-AE19-62706E023703}">
                      <ahyp:hlinkClr xmlns:ahyp="http://schemas.microsoft.com/office/drawing/2018/hyperlinkcolor" val="tx"/>
                    </a:ext>
                  </a:extLst>
                </a:hlinkClick>
              </a:rPr>
              <a:t>https://leginfo.legislature.ca.gov/faces/codes_displaySection.xhtml?sectionNum=8205.&amp;lawCode=EDC</a:t>
            </a:r>
            <a:r>
              <a:rPr lang="en-US" sz="2400" dirty="0">
                <a:solidFill>
                  <a:srgbClr val="FFE699"/>
                </a:solidFill>
                <a:cs typeface="Arial"/>
              </a:rPr>
              <a:t> </a:t>
            </a:r>
          </a:p>
          <a:p>
            <a:pPr marL="0" indent="0">
              <a:spcAft>
                <a:spcPts val="1000"/>
              </a:spcAft>
              <a:buNone/>
            </a:pPr>
            <a:r>
              <a:rPr lang="en-US" sz="2800" b="1" dirty="0">
                <a:cs typeface="Arial"/>
              </a:rPr>
              <a:t>UPK</a:t>
            </a:r>
            <a:endParaRPr lang="en-US" sz="2400" b="1" dirty="0">
              <a:cs typeface="Arial"/>
            </a:endParaRPr>
          </a:p>
          <a:p>
            <a:pPr>
              <a:spcAft>
                <a:spcPts val="1000"/>
              </a:spcAft>
            </a:pPr>
            <a:r>
              <a:rPr lang="en-US" sz="2400" dirty="0">
                <a:cs typeface="Arial"/>
              </a:rPr>
              <a:t>To subscribe to CDE’s Preschool through third grade (P-3)/UPK listserv, email “subscribe” to </a:t>
            </a:r>
            <a:r>
              <a:rPr lang="en-US" sz="2400" dirty="0">
                <a:solidFill>
                  <a:srgbClr val="FFE699"/>
                </a:solidFill>
                <a:cs typeface="Arial"/>
                <a:hlinkClick r:id="rId4" tooltip="Preschool through third Grade and Universal PreKindergarten Listserv">
                  <a:extLst>
                    <a:ext uri="{A12FA001-AC4F-418D-AE19-62706E023703}">
                      <ahyp:hlinkClr xmlns:ahyp="http://schemas.microsoft.com/office/drawing/2018/hyperlinkcolor" val="tx"/>
                    </a:ext>
                  </a:extLst>
                </a:hlinkClick>
              </a:rPr>
              <a:t>subscribe-cdep3updates@mlist.cde.ca.gov</a:t>
            </a:r>
            <a:r>
              <a:rPr lang="en-US" sz="2400" dirty="0">
                <a:solidFill>
                  <a:srgbClr val="FFE699"/>
                </a:solidFill>
                <a:cs typeface="Arial"/>
              </a:rPr>
              <a:t> </a:t>
            </a:r>
          </a:p>
          <a:p>
            <a:pPr>
              <a:spcAft>
                <a:spcPts val="1000"/>
              </a:spcAft>
            </a:pPr>
            <a:r>
              <a:rPr lang="en-US" sz="2400" dirty="0">
                <a:cs typeface="Arial"/>
              </a:rPr>
              <a:t>UPK Planning &amp; Implementation Grant Program surveys: </a:t>
            </a:r>
            <a:r>
              <a:rPr lang="en-US" sz="2400" dirty="0">
                <a:solidFill>
                  <a:srgbClr val="FFE699"/>
                </a:solidFill>
                <a:cs typeface="Arial"/>
                <a:hlinkClick r:id="rId5" tooltip="Universal PreKindgarten and Transitional Kindergarten ">
                  <a:extLst>
                    <a:ext uri="{A12FA001-AC4F-418D-AE19-62706E023703}">
                      <ahyp:hlinkClr xmlns:ahyp="http://schemas.microsoft.com/office/drawing/2018/hyperlinkcolor" val="tx"/>
                    </a:ext>
                  </a:extLst>
                </a:hlinkClick>
              </a:rPr>
              <a:t>https://www.cde.ca.gov/ci/gs/em/</a:t>
            </a:r>
            <a:r>
              <a:rPr lang="en-US" sz="2400" dirty="0">
                <a:solidFill>
                  <a:srgbClr val="FFE699"/>
                </a:solidFill>
                <a:cs typeface="Arial"/>
              </a:rPr>
              <a:t> </a:t>
            </a:r>
          </a:p>
          <a:p>
            <a:pPr>
              <a:spcAft>
                <a:spcPts val="1000"/>
              </a:spcAft>
            </a:pPr>
            <a:r>
              <a:rPr lang="en-US" sz="2400" dirty="0">
                <a:cs typeface="Arial"/>
              </a:rPr>
              <a:t>TK penalties regarding class size, ratio, and teacher education requirements: Contact </a:t>
            </a:r>
            <a:r>
              <a:rPr lang="en-US" sz="2400" dirty="0">
                <a:solidFill>
                  <a:srgbClr val="FFE699"/>
                </a:solidFill>
                <a:cs typeface="Arial"/>
                <a:hlinkClick r:id="rId6" tooltip="Principal Apportionment Section (PASE) Email">
                  <a:extLst>
                    <a:ext uri="{A12FA001-AC4F-418D-AE19-62706E023703}">
                      <ahyp:hlinkClr xmlns:ahyp="http://schemas.microsoft.com/office/drawing/2018/hyperlinkcolor" val="tx"/>
                    </a:ext>
                  </a:extLst>
                </a:hlinkClick>
              </a:rPr>
              <a:t>PASE@cde.ca.gov</a:t>
            </a:r>
            <a:r>
              <a:rPr lang="en-US" sz="2400" dirty="0">
                <a:solidFill>
                  <a:srgbClr val="FFE699"/>
                </a:solidFill>
                <a:cs typeface="Arial"/>
              </a:rPr>
              <a:t> </a:t>
            </a:r>
          </a:p>
          <a:p>
            <a:pPr>
              <a:spcAft>
                <a:spcPts val="1000"/>
              </a:spcAft>
            </a:pPr>
            <a:r>
              <a:rPr lang="en-US" sz="2400" dirty="0">
                <a:cs typeface="Arial"/>
              </a:rPr>
              <a:t>Office Hours: </a:t>
            </a:r>
            <a:r>
              <a:rPr lang="en-US" sz="2400" dirty="0">
                <a:solidFill>
                  <a:srgbClr val="FFE699"/>
                </a:solidFill>
                <a:cs typeface="Arial"/>
                <a:hlinkClick r:id="rId7" tooltip="Universal PreKindergarten Office Hours">
                  <a:extLst>
                    <a:ext uri="{A12FA001-AC4F-418D-AE19-62706E023703}">
                      <ahyp:hlinkClr xmlns:ahyp="http://schemas.microsoft.com/office/drawing/2018/hyperlinkcolor" val="tx"/>
                    </a:ext>
                  </a:extLst>
                </a:hlinkClick>
              </a:rPr>
              <a:t>https://www.cde.ca.gov/ci/gs/em/upkofficehours.asp</a:t>
            </a:r>
            <a:r>
              <a:rPr lang="en-US" sz="2400" dirty="0">
                <a:solidFill>
                  <a:srgbClr val="FFE699"/>
                </a:solidFill>
                <a:cs typeface="Arial"/>
              </a:rPr>
              <a:t> </a:t>
            </a:r>
          </a:p>
        </p:txBody>
      </p:sp>
      <p:sp>
        <p:nvSpPr>
          <p:cNvPr id="4" name="Slide Number Placeholder 3"/>
          <p:cNvSpPr>
            <a:spLocks noGrp="1"/>
          </p:cNvSpPr>
          <p:nvPr>
            <p:ph type="sldNum" sz="quarter" idx="10"/>
          </p:nvPr>
        </p:nvSpPr>
        <p:spPr/>
        <p:txBody>
          <a:bodyPr/>
          <a:lstStyle/>
          <a:p>
            <a:fld id="{2AA74813-043C-43CB-9E82-7CAA19F31821}" type="slidenum">
              <a:rPr lang="en-US" smtClean="0"/>
              <a:pPr/>
              <a:t>30</a:t>
            </a:fld>
            <a:endParaRPr lang="en-US"/>
          </a:p>
        </p:txBody>
      </p:sp>
    </p:spTree>
    <p:extLst>
      <p:ext uri="{BB962C8B-B14F-4D97-AF65-F5344CB8AC3E}">
        <p14:creationId xmlns:p14="http://schemas.microsoft.com/office/powerpoint/2010/main" val="152856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65D0A-ACE7-4573-90AC-0580A2071039}"/>
              </a:ext>
            </a:extLst>
          </p:cNvPr>
          <p:cNvSpPr>
            <a:spLocks noGrp="1"/>
          </p:cNvSpPr>
          <p:nvPr>
            <p:ph type="title"/>
          </p:nvPr>
        </p:nvSpPr>
        <p:spPr>
          <a:xfrm>
            <a:off x="161730" y="-94781"/>
            <a:ext cx="11887200" cy="831901"/>
          </a:xfrm>
        </p:spPr>
        <p:txBody>
          <a:bodyPr>
            <a:normAutofit/>
          </a:bodyPr>
          <a:lstStyle/>
          <a:p>
            <a:r>
              <a:rPr lang="en-US" sz="4000" b="1" dirty="0">
                <a:solidFill>
                  <a:schemeClr val="bg1"/>
                </a:solidFill>
                <a:cs typeface="Arial"/>
              </a:rPr>
              <a:t>Resources (4)</a:t>
            </a:r>
            <a:endParaRPr lang="en-US" sz="4000" dirty="0">
              <a:solidFill>
                <a:schemeClr val="bg1"/>
              </a:solidFill>
              <a:cs typeface="Arial" panose="020B0604020202020204"/>
            </a:endParaRPr>
          </a:p>
        </p:txBody>
      </p:sp>
      <p:sp>
        <p:nvSpPr>
          <p:cNvPr id="3" name="Content Placeholder 2">
            <a:extLst>
              <a:ext uri="{FF2B5EF4-FFF2-40B4-BE49-F238E27FC236}">
                <a16:creationId xmlns:a16="http://schemas.microsoft.com/office/drawing/2014/main" id="{4C1BAFC1-8BE9-4377-8016-60D037472562}"/>
              </a:ext>
            </a:extLst>
          </p:cNvPr>
          <p:cNvSpPr>
            <a:spLocks noGrp="1"/>
          </p:cNvSpPr>
          <p:nvPr>
            <p:ph idx="1"/>
          </p:nvPr>
        </p:nvSpPr>
        <p:spPr>
          <a:xfrm>
            <a:off x="180392" y="705489"/>
            <a:ext cx="11887200" cy="5518714"/>
          </a:xfrm>
        </p:spPr>
        <p:txBody>
          <a:bodyPr vert="horz" lIns="91440" tIns="45720" rIns="91440" bIns="45720" rtlCol="0" anchor="t">
            <a:noAutofit/>
          </a:bodyPr>
          <a:lstStyle/>
          <a:p>
            <a:pPr marL="0" indent="0">
              <a:spcAft>
                <a:spcPts val="1000"/>
              </a:spcAft>
              <a:buNone/>
            </a:pPr>
            <a:r>
              <a:rPr lang="en-US" sz="2400" dirty="0">
                <a:cs typeface="Arial"/>
              </a:rPr>
              <a:t>Early Educator Grant webpage: </a:t>
            </a:r>
            <a:r>
              <a:rPr lang="en-US" sz="2400" dirty="0">
                <a:solidFill>
                  <a:srgbClr val="FFE699"/>
                </a:solidFill>
                <a:cs typeface="Arial"/>
                <a:hlinkClick r:id="rId3" tooltip="Request for Applications Early Education Teacher Development Grant">
                  <a:extLst>
                    <a:ext uri="{A12FA001-AC4F-418D-AE19-62706E023703}">
                      <ahyp:hlinkClr xmlns:ahyp="http://schemas.microsoft.com/office/drawing/2018/hyperlinkcolor" val="tx"/>
                    </a:ext>
                  </a:extLst>
                </a:hlinkClick>
              </a:rPr>
              <a:t>https://www.cde.ca.gov/fg/fo/r2/eetdg22rfa.asp</a:t>
            </a:r>
            <a:r>
              <a:rPr lang="en-US" sz="2400" dirty="0">
                <a:solidFill>
                  <a:srgbClr val="FFE699"/>
                </a:solidFill>
                <a:cs typeface="Arial"/>
              </a:rPr>
              <a:t> </a:t>
            </a:r>
          </a:p>
          <a:p>
            <a:pPr lvl="1">
              <a:spcAft>
                <a:spcPts val="1000"/>
              </a:spcAft>
              <a:buFont typeface="Arial" panose="020B0604020202020204" pitchFamily="34" charset="0"/>
              <a:buChar char="•"/>
            </a:pPr>
            <a:r>
              <a:rPr lang="en-US" sz="2400" dirty="0">
                <a:cs typeface="Arial"/>
              </a:rPr>
              <a:t>Grantees can email the grant program team at: </a:t>
            </a:r>
            <a:r>
              <a:rPr lang="en-US" sz="2400" dirty="0">
                <a:solidFill>
                  <a:srgbClr val="FFE699"/>
                </a:solidFill>
                <a:cs typeface="Arial"/>
                <a:hlinkClick r:id="rId4" tooltip="Early Educator Grant email ">
                  <a:extLst>
                    <a:ext uri="{A12FA001-AC4F-418D-AE19-62706E023703}">
                      <ahyp:hlinkClr xmlns:ahyp="http://schemas.microsoft.com/office/drawing/2018/hyperlinkcolor" val="tx"/>
                    </a:ext>
                  </a:extLst>
                </a:hlinkClick>
              </a:rPr>
              <a:t>EarlyEducatorGrant@cde.ca.gov</a:t>
            </a:r>
            <a:r>
              <a:rPr lang="en-US" sz="2400" dirty="0">
                <a:solidFill>
                  <a:srgbClr val="FFE699"/>
                </a:solidFill>
                <a:cs typeface="Arial"/>
              </a:rPr>
              <a:t> </a:t>
            </a:r>
          </a:p>
          <a:p>
            <a:pPr marL="0" indent="0">
              <a:spcAft>
                <a:spcPts val="1000"/>
              </a:spcAft>
              <a:buNone/>
            </a:pPr>
            <a:r>
              <a:rPr lang="en-US" sz="2400" dirty="0">
                <a:cs typeface="Arial"/>
              </a:rPr>
              <a:t>August California Commission on Teacher Credentialing (CTC) Meeting: </a:t>
            </a:r>
            <a:r>
              <a:rPr lang="en-US" sz="2400" dirty="0">
                <a:solidFill>
                  <a:srgbClr val="FFE699"/>
                </a:solidFill>
                <a:cs typeface="Arial"/>
                <a:hlinkClick r:id="rId5" tooltip="Proposed Regulations for Credential Requirements for Preschool through third grade Instructor">
                  <a:extLst>
                    <a:ext uri="{A12FA001-AC4F-418D-AE19-62706E023703}">
                      <ahyp:hlinkClr xmlns:ahyp="http://schemas.microsoft.com/office/drawing/2018/hyperlinkcolor" val="tx"/>
                    </a:ext>
                  </a:extLst>
                </a:hlinkClick>
              </a:rPr>
              <a:t>https://www.ctc.ca.gov/docs/default-source/commission/agendas/2022-08/2022-08-5a.pdf?sfvrsn=463327b1_3</a:t>
            </a:r>
            <a:r>
              <a:rPr lang="en-US" sz="2400" dirty="0">
                <a:solidFill>
                  <a:srgbClr val="FFE699"/>
                </a:solidFill>
                <a:cs typeface="Arial"/>
              </a:rPr>
              <a:t> </a:t>
            </a:r>
          </a:p>
          <a:p>
            <a:pPr marL="0" indent="0">
              <a:spcAft>
                <a:spcPts val="1000"/>
              </a:spcAft>
              <a:buNone/>
            </a:pPr>
            <a:r>
              <a:rPr lang="en-US" sz="2400" dirty="0">
                <a:cs typeface="Arial"/>
              </a:rPr>
              <a:t>Subscribe to CTC's listserv for up-to-date information on the credential: </a:t>
            </a:r>
            <a:r>
              <a:rPr lang="en-US" sz="2400" dirty="0">
                <a:solidFill>
                  <a:srgbClr val="FFE699"/>
                </a:solidFill>
                <a:cs typeface="Arial"/>
                <a:hlinkClick r:id="rId6" tooltip="CA Commission on Teacher Credentialing Professional Services Division News Email List">
                  <a:extLst>
                    <a:ext uri="{A12FA001-AC4F-418D-AE19-62706E023703}">
                      <ahyp:hlinkClr xmlns:ahyp="http://schemas.microsoft.com/office/drawing/2018/hyperlinkcolor" val="tx"/>
                    </a:ext>
                  </a:extLst>
                </a:hlinkClick>
              </a:rPr>
              <a:t>https://www.ctc.ca.gov/commission/newsletters/psd-news</a:t>
            </a:r>
            <a:r>
              <a:rPr lang="en-US" sz="2400" dirty="0">
                <a:solidFill>
                  <a:srgbClr val="FFE699"/>
                </a:solidFill>
                <a:cs typeface="Arial"/>
              </a:rPr>
              <a:t> </a:t>
            </a:r>
          </a:p>
          <a:p>
            <a:pPr marL="0" indent="0">
              <a:spcAft>
                <a:spcPts val="1000"/>
              </a:spcAft>
              <a:buNone/>
            </a:pPr>
            <a:r>
              <a:rPr lang="en-US" sz="2400" dirty="0">
                <a:cs typeface="Arial"/>
              </a:rPr>
              <a:t>Career in teaching opportunities and job announcements: </a:t>
            </a:r>
            <a:r>
              <a:rPr lang="en-US" sz="2400" dirty="0">
                <a:solidFill>
                  <a:srgbClr val="FFE699"/>
                </a:solidFill>
                <a:cs typeface="Arial"/>
                <a:hlinkClick r:id="rId7" tooltip="California Department of Education Job Announcements">
                  <a:extLst>
                    <a:ext uri="{A12FA001-AC4F-418D-AE19-62706E023703}">
                      <ahyp:hlinkClr xmlns:ahyp="http://schemas.microsoft.com/office/drawing/2018/hyperlinkcolor" val="tx"/>
                    </a:ext>
                  </a:extLst>
                </a:hlinkClick>
              </a:rPr>
              <a:t>https://www.cde.ca.gov/re/di/jb/ssojob.asp</a:t>
            </a:r>
            <a:r>
              <a:rPr lang="en-US" sz="2400" dirty="0">
                <a:solidFill>
                  <a:srgbClr val="FFE699"/>
                </a:solidFill>
                <a:cs typeface="Arial"/>
              </a:rPr>
              <a:t> </a:t>
            </a:r>
          </a:p>
          <a:p>
            <a:pPr marL="0" indent="0">
              <a:spcAft>
                <a:spcPts val="1000"/>
              </a:spcAft>
              <a:buNone/>
            </a:pPr>
            <a:r>
              <a:rPr lang="en-US" sz="2400" dirty="0">
                <a:cs typeface="Arial"/>
              </a:rPr>
              <a:t>How to apply to be a Child Development Consultant: </a:t>
            </a:r>
            <a:r>
              <a:rPr lang="en-US" sz="2400" dirty="0">
                <a:solidFill>
                  <a:srgbClr val="FFE699"/>
                </a:solidFill>
                <a:cs typeface="Arial"/>
                <a:hlinkClick r:id="rId8" tooltip="Child Development Consultant Examination">
                  <a:extLst>
                    <a:ext uri="{A12FA001-AC4F-418D-AE19-62706E023703}">
                      <ahyp:hlinkClr xmlns:ahyp="http://schemas.microsoft.com/office/drawing/2018/hyperlinkcolor" val="tx"/>
                    </a:ext>
                  </a:extLst>
                </a:hlinkClick>
              </a:rPr>
              <a:t>https://www.cde.ca.gov/re/di/jb/childdevelopmentcons.asp</a:t>
            </a:r>
            <a:r>
              <a:rPr lang="en-US" sz="2400" dirty="0">
                <a:solidFill>
                  <a:srgbClr val="FFE699"/>
                </a:solidFill>
                <a:cs typeface="Arial"/>
              </a:rPr>
              <a:t> </a:t>
            </a:r>
          </a:p>
        </p:txBody>
      </p:sp>
      <p:sp>
        <p:nvSpPr>
          <p:cNvPr id="4" name="Slide Number Placeholder 3"/>
          <p:cNvSpPr>
            <a:spLocks noGrp="1"/>
          </p:cNvSpPr>
          <p:nvPr>
            <p:ph type="sldNum" sz="quarter" idx="10"/>
          </p:nvPr>
        </p:nvSpPr>
        <p:spPr/>
        <p:txBody>
          <a:bodyPr/>
          <a:lstStyle/>
          <a:p>
            <a:fld id="{2AA74813-043C-43CB-9E82-7CAA19F31821}" type="slidenum">
              <a:rPr lang="en-US" smtClean="0"/>
              <a:pPr/>
              <a:t>31</a:t>
            </a:fld>
            <a:endParaRPr lang="en-US"/>
          </a:p>
        </p:txBody>
      </p:sp>
    </p:spTree>
    <p:extLst>
      <p:ext uri="{BB962C8B-B14F-4D97-AF65-F5344CB8AC3E}">
        <p14:creationId xmlns:p14="http://schemas.microsoft.com/office/powerpoint/2010/main" val="3039660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2A3CB4-0EA8-4604-9E5E-0163DA69650B}"/>
              </a:ext>
            </a:extLst>
          </p:cNvPr>
          <p:cNvSpPr>
            <a:spLocks noGrp="1"/>
          </p:cNvSpPr>
          <p:nvPr>
            <p:ph type="title"/>
          </p:nvPr>
        </p:nvSpPr>
        <p:spPr>
          <a:xfrm>
            <a:off x="124691" y="-285728"/>
            <a:ext cx="11887200" cy="1325563"/>
          </a:xfrm>
        </p:spPr>
        <p:txBody>
          <a:bodyPr>
            <a:normAutofit/>
          </a:bodyPr>
          <a:lstStyle/>
          <a:p>
            <a:r>
              <a:rPr lang="en-US" sz="4400">
                <a:solidFill>
                  <a:schemeClr val="bg1"/>
                </a:solidFill>
                <a:cs typeface="Arial"/>
              </a:rPr>
              <a:t>Closing</a:t>
            </a:r>
            <a:endParaRPr lang="en-US" sz="4400">
              <a:solidFill>
                <a:schemeClr val="bg1"/>
              </a:solidFill>
            </a:endParaRPr>
          </a:p>
        </p:txBody>
      </p:sp>
      <p:pic>
        <p:nvPicPr>
          <p:cNvPr id="12" name="Content Placeholder 11" descr="Child, outdoor with hula-hoop.">
            <a:extLst>
              <a:ext uri="{FF2B5EF4-FFF2-40B4-BE49-F238E27FC236}">
                <a16:creationId xmlns:a16="http://schemas.microsoft.com/office/drawing/2014/main" id="{DAF2EBC4-EBFF-4123-888A-9F73A834C04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745509" y="969696"/>
            <a:ext cx="6645564" cy="4402016"/>
          </a:xfrm>
          <a:prstGeom prst="flowChartPreparation">
            <a:avLst/>
          </a:prstGeom>
        </p:spPr>
      </p:pic>
      <p:sp>
        <p:nvSpPr>
          <p:cNvPr id="10" name="Content Placeholder 9">
            <a:extLst>
              <a:ext uri="{FF2B5EF4-FFF2-40B4-BE49-F238E27FC236}">
                <a16:creationId xmlns:a16="http://schemas.microsoft.com/office/drawing/2014/main" id="{27A5BD9F-0B89-4CF9-9585-8278E1A2CFA6}"/>
              </a:ext>
            </a:extLst>
          </p:cNvPr>
          <p:cNvSpPr>
            <a:spLocks noGrp="1"/>
          </p:cNvSpPr>
          <p:nvPr>
            <p:ph sz="half" idx="2"/>
          </p:nvPr>
        </p:nvSpPr>
        <p:spPr>
          <a:xfrm>
            <a:off x="2452832" y="5630165"/>
            <a:ext cx="7286336" cy="421058"/>
          </a:xfrm>
        </p:spPr>
        <p:txBody>
          <a:bodyPr>
            <a:normAutofit/>
          </a:bodyPr>
          <a:lstStyle/>
          <a:p>
            <a:pPr marL="0" indent="0">
              <a:buNone/>
            </a:pPr>
            <a:r>
              <a:rPr lang="en-US" sz="2400"/>
              <a:t>Photo Credit: Ford and Shannon TK; Richmond, CA</a:t>
            </a:r>
          </a:p>
        </p:txBody>
      </p:sp>
      <p:sp>
        <p:nvSpPr>
          <p:cNvPr id="3" name="Slide Number Placeholder 2">
            <a:extLst>
              <a:ext uri="{FF2B5EF4-FFF2-40B4-BE49-F238E27FC236}">
                <a16:creationId xmlns:a16="http://schemas.microsoft.com/office/drawing/2014/main" id="{EAD04483-B5F0-4803-A316-8DB32AC83C59}"/>
              </a:ext>
            </a:extLst>
          </p:cNvPr>
          <p:cNvSpPr>
            <a:spLocks noGrp="1"/>
          </p:cNvSpPr>
          <p:nvPr>
            <p:ph type="sldNum" sz="quarter" idx="10"/>
          </p:nvPr>
        </p:nvSpPr>
        <p:spPr/>
        <p:txBody>
          <a:bodyPr/>
          <a:lstStyle/>
          <a:p>
            <a:fld id="{432ED76D-8188-4B28-B316-CD85396F47B0}" type="slidenum">
              <a:rPr lang="en-US" smtClean="0"/>
              <a:pPr/>
              <a:t>32</a:t>
            </a:fld>
            <a:endParaRPr lang="en-US"/>
          </a:p>
        </p:txBody>
      </p:sp>
    </p:spTree>
    <p:extLst>
      <p:ext uri="{BB962C8B-B14F-4D97-AF65-F5344CB8AC3E}">
        <p14:creationId xmlns:p14="http://schemas.microsoft.com/office/powerpoint/2010/main" val="3176599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FC1A8-1B50-43C8-86CE-98C119448DF9}"/>
              </a:ext>
            </a:extLst>
          </p:cNvPr>
          <p:cNvSpPr>
            <a:spLocks noGrp="1"/>
          </p:cNvSpPr>
          <p:nvPr>
            <p:ph type="title"/>
          </p:nvPr>
        </p:nvSpPr>
        <p:spPr/>
        <p:txBody>
          <a:bodyPr/>
          <a:lstStyle/>
          <a:p>
            <a:r>
              <a:rPr lang="en-US" dirty="0">
                <a:solidFill>
                  <a:schemeClr val="bg1"/>
                </a:solidFill>
              </a:rPr>
              <a:t>Transforming Schools</a:t>
            </a:r>
          </a:p>
        </p:txBody>
      </p:sp>
      <p:sp>
        <p:nvSpPr>
          <p:cNvPr id="3" name="Content Placeholder 2">
            <a:extLst>
              <a:ext uri="{FF2B5EF4-FFF2-40B4-BE49-F238E27FC236}">
                <a16:creationId xmlns:a16="http://schemas.microsoft.com/office/drawing/2014/main" id="{97AD535A-72EC-4A5A-8BD6-4019134A70F4}"/>
              </a:ext>
            </a:extLst>
          </p:cNvPr>
          <p:cNvSpPr>
            <a:spLocks noGrp="1"/>
          </p:cNvSpPr>
          <p:nvPr>
            <p:ph sz="half" idx="1"/>
          </p:nvPr>
        </p:nvSpPr>
        <p:spPr>
          <a:xfrm>
            <a:off x="152400" y="1638300"/>
            <a:ext cx="11887200" cy="4409803"/>
          </a:xfrm>
        </p:spPr>
        <p:txBody>
          <a:bodyPr>
            <a:normAutofit fontScale="70000" lnSpcReduction="20000"/>
          </a:bodyPr>
          <a:lstStyle/>
          <a:p>
            <a:pPr>
              <a:lnSpc>
                <a:spcPct val="120000"/>
              </a:lnSpc>
            </a:pPr>
            <a:r>
              <a:rPr lang="en-US" dirty="0"/>
              <a:t>Long description: Transforming schools graphic. Image of the State Superintendent of Public Instruction, Tony Thurmond on top left corner. The graphic also shows a circle in orange with a schoolhouse along with 7 sections, red, yellow, green, dark red, indigo, blue, and purple on the outer edges of the circle with a line branching out to describe what each image represents. A plate, fork, and knife with the words Universal Meals, an image of a seesaw with a person on each end with the words Universal Preschool, a section with the image of a schoolhouse with the words Community Schools, a section with the image of an apple with the words Professional Development, a section with an image of three children holding hands with the words Anti-Racism Training, a section with the image of an upper body and a heart shape on its head and spikes to represent that it is lit up, showing the words Mental Health programs, and lastly, a section with the image of a light bulb and the words Expanded Learning Programs. </a:t>
            </a:r>
            <a:r>
              <a:rPr lang="en-US" dirty="0">
                <a:solidFill>
                  <a:srgbClr val="FFE699"/>
                </a:solidFill>
                <a:hlinkClick r:id="rId2" action="ppaction://hlinksldjump">
                  <a:extLst>
                    <a:ext uri="{A12FA001-AC4F-418D-AE19-62706E023703}">
                      <ahyp:hlinkClr xmlns:ahyp="http://schemas.microsoft.com/office/drawing/2018/hyperlinkcolor" val="tx"/>
                    </a:ext>
                  </a:extLst>
                </a:hlinkClick>
              </a:rPr>
              <a:t>Back to figure</a:t>
            </a:r>
            <a:r>
              <a:rPr lang="en-US" dirty="0"/>
              <a:t>.</a:t>
            </a:r>
            <a:r>
              <a:rPr lang="en-US" dirty="0">
                <a:hlinkClick r:id="rId2" action="ppaction://hlinksldjump">
                  <a:extLst>
                    <a:ext uri="{A12FA001-AC4F-418D-AE19-62706E023703}">
                      <ahyp:hlinkClr xmlns:ahyp="http://schemas.microsoft.com/office/drawing/2018/hyperlinkcolor" val="tx"/>
                    </a:ext>
                  </a:extLst>
                </a:hlinkClick>
              </a:rPr>
              <a:t> </a:t>
            </a:r>
            <a:endParaRPr lang="en-US" dirty="0"/>
          </a:p>
        </p:txBody>
      </p:sp>
      <p:sp>
        <p:nvSpPr>
          <p:cNvPr id="5" name="Slide Number Placeholder 4">
            <a:extLst>
              <a:ext uri="{FF2B5EF4-FFF2-40B4-BE49-F238E27FC236}">
                <a16:creationId xmlns:a16="http://schemas.microsoft.com/office/drawing/2014/main" id="{45E96516-8112-4DBC-93C1-EEFEC36C585B}"/>
              </a:ext>
            </a:extLst>
          </p:cNvPr>
          <p:cNvSpPr>
            <a:spLocks noGrp="1"/>
          </p:cNvSpPr>
          <p:nvPr>
            <p:ph type="sldNum" sz="quarter" idx="10"/>
          </p:nvPr>
        </p:nvSpPr>
        <p:spPr/>
        <p:txBody>
          <a:bodyPr/>
          <a:lstStyle/>
          <a:p>
            <a:fld id="{432ED76D-8188-4B28-B316-CD85396F47B0}" type="slidenum">
              <a:rPr lang="en-US" smtClean="0"/>
              <a:pPr/>
              <a:t>33</a:t>
            </a:fld>
            <a:endParaRPr lang="en-US"/>
          </a:p>
        </p:txBody>
      </p:sp>
    </p:spTree>
    <p:extLst>
      <p:ext uri="{BB962C8B-B14F-4D97-AF65-F5344CB8AC3E}">
        <p14:creationId xmlns:p14="http://schemas.microsoft.com/office/powerpoint/2010/main" val="4104149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95207-B93C-E566-951A-C54FA08102DA}"/>
              </a:ext>
            </a:extLst>
          </p:cNvPr>
          <p:cNvSpPr>
            <a:spLocks noGrp="1"/>
          </p:cNvSpPr>
          <p:nvPr>
            <p:ph type="title"/>
          </p:nvPr>
        </p:nvSpPr>
        <p:spPr/>
        <p:txBody>
          <a:bodyPr/>
          <a:lstStyle/>
          <a:p>
            <a:r>
              <a:rPr lang="en-US" sz="4000" b="1" dirty="0">
                <a:solidFill>
                  <a:schemeClr val="bg1"/>
                </a:solidFill>
              </a:rPr>
              <a:t>2022–23 </a:t>
            </a:r>
            <a:r>
              <a:rPr lang="en-US" sz="4000" dirty="0">
                <a:solidFill>
                  <a:schemeClr val="bg1"/>
                </a:solidFill>
              </a:rPr>
              <a:t>Budget Implementation Updates</a:t>
            </a:r>
            <a:endParaRPr lang="en-US" dirty="0"/>
          </a:p>
        </p:txBody>
      </p:sp>
      <p:sp>
        <p:nvSpPr>
          <p:cNvPr id="4" name="Content Placeholder 3">
            <a:extLst>
              <a:ext uri="{FF2B5EF4-FFF2-40B4-BE49-F238E27FC236}">
                <a16:creationId xmlns:a16="http://schemas.microsoft.com/office/drawing/2014/main" id="{986CC2ED-D2E5-A6EC-9026-C70B448715BE}"/>
              </a:ext>
            </a:extLst>
          </p:cNvPr>
          <p:cNvSpPr>
            <a:spLocks noGrp="1"/>
          </p:cNvSpPr>
          <p:nvPr>
            <p:ph sz="half" idx="1"/>
          </p:nvPr>
        </p:nvSpPr>
        <p:spPr>
          <a:xfrm>
            <a:off x="962890" y="5137438"/>
            <a:ext cx="5555673" cy="910937"/>
          </a:xfrm>
        </p:spPr>
        <p:txBody>
          <a:bodyPr>
            <a:normAutofit/>
          </a:bodyPr>
          <a:lstStyle/>
          <a:p>
            <a:pPr marL="0" indent="0">
              <a:buNone/>
            </a:pPr>
            <a:r>
              <a:rPr lang="en-US" sz="2400" dirty="0">
                <a:cs typeface="Calibri"/>
              </a:rPr>
              <a:t>Photo Credit: </a:t>
            </a:r>
            <a:r>
              <a:rPr lang="en-US" sz="2400" dirty="0" err="1">
                <a:cs typeface="Calibri"/>
              </a:rPr>
              <a:t>Kidango</a:t>
            </a:r>
            <a:r>
              <a:rPr lang="en-US" sz="2400" dirty="0">
                <a:cs typeface="Calibri"/>
              </a:rPr>
              <a:t> </a:t>
            </a:r>
            <a:r>
              <a:rPr lang="en-US" sz="2400" dirty="0" err="1">
                <a:cs typeface="Calibri"/>
              </a:rPr>
              <a:t>Decoto</a:t>
            </a:r>
            <a:r>
              <a:rPr lang="en-US" sz="2400" dirty="0">
                <a:cs typeface="Calibri"/>
              </a:rPr>
              <a:t> Center; Union City, CA</a:t>
            </a:r>
          </a:p>
          <a:p>
            <a:pPr marL="0" indent="0">
              <a:buNone/>
            </a:pPr>
            <a:endParaRPr lang="en-US" dirty="0"/>
          </a:p>
        </p:txBody>
      </p:sp>
      <p:pic>
        <p:nvPicPr>
          <p:cNvPr id="7" name="Content Placeholder 12" descr="A picture of a child sitting outside, looking at a book">
            <a:extLst>
              <a:ext uri="{FF2B5EF4-FFF2-40B4-BE49-F238E27FC236}">
                <a16:creationId xmlns:a16="http://schemas.microsoft.com/office/drawing/2014/main" id="{0FA3A11E-3B17-C2CE-2047-9C2B9F54BC7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98327" y="1276498"/>
            <a:ext cx="3189215" cy="4771878"/>
          </a:xfrm>
          <a:prstGeom prst="flowChartAlternateProcess">
            <a:avLst/>
          </a:prstGeom>
        </p:spPr>
      </p:pic>
      <p:sp>
        <p:nvSpPr>
          <p:cNvPr id="3" name="Slide Number Placeholder 2">
            <a:extLst>
              <a:ext uri="{FF2B5EF4-FFF2-40B4-BE49-F238E27FC236}">
                <a16:creationId xmlns:a16="http://schemas.microsoft.com/office/drawing/2014/main" id="{3904B99F-276A-3A93-EE65-5CC2DBE73FC2}"/>
              </a:ext>
            </a:extLst>
          </p:cNvPr>
          <p:cNvSpPr>
            <a:spLocks noGrp="1"/>
          </p:cNvSpPr>
          <p:nvPr>
            <p:ph type="sldNum" sz="quarter" idx="10"/>
          </p:nvPr>
        </p:nvSpPr>
        <p:spPr/>
        <p:txBody>
          <a:bodyPr/>
          <a:lstStyle/>
          <a:p>
            <a:fld id="{432ED76D-8188-4B28-B316-CD85396F47B0}" type="slidenum">
              <a:rPr lang="en-US" smtClean="0"/>
              <a:pPr/>
              <a:t>4</a:t>
            </a:fld>
            <a:endParaRPr lang="en-US"/>
          </a:p>
        </p:txBody>
      </p:sp>
    </p:spTree>
    <p:extLst>
      <p:ext uri="{BB962C8B-B14F-4D97-AF65-F5344CB8AC3E}">
        <p14:creationId xmlns:p14="http://schemas.microsoft.com/office/powerpoint/2010/main" val="346611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2F681-3F0E-1144-AE0A-BEB72F5E4B32}"/>
              </a:ext>
            </a:extLst>
          </p:cNvPr>
          <p:cNvSpPr>
            <a:spLocks noGrp="1"/>
          </p:cNvSpPr>
          <p:nvPr>
            <p:ph type="title"/>
          </p:nvPr>
        </p:nvSpPr>
        <p:spPr>
          <a:xfrm>
            <a:off x="152400" y="66263"/>
            <a:ext cx="11887200" cy="1325563"/>
          </a:xfrm>
        </p:spPr>
        <p:txBody>
          <a:bodyPr/>
          <a:lstStyle/>
          <a:p>
            <a:r>
              <a:rPr lang="en-US" b="1" dirty="0">
                <a:solidFill>
                  <a:schemeClr val="bg1"/>
                </a:solidFill>
              </a:rPr>
              <a:t>UPK Planning and Implementation Supports</a:t>
            </a:r>
          </a:p>
        </p:txBody>
      </p:sp>
      <p:sp>
        <p:nvSpPr>
          <p:cNvPr id="3" name="Content Placeholder 2">
            <a:extLst>
              <a:ext uri="{FF2B5EF4-FFF2-40B4-BE49-F238E27FC236}">
                <a16:creationId xmlns:a16="http://schemas.microsoft.com/office/drawing/2014/main" id="{A19BDC6C-EDE8-8248-9B1A-38F78B7B3005}"/>
              </a:ext>
            </a:extLst>
          </p:cNvPr>
          <p:cNvSpPr>
            <a:spLocks noGrp="1"/>
          </p:cNvSpPr>
          <p:nvPr>
            <p:ph sz="quarter" idx="11"/>
          </p:nvPr>
        </p:nvSpPr>
        <p:spPr>
          <a:xfrm>
            <a:off x="447919" y="1143000"/>
            <a:ext cx="5003311" cy="2286000"/>
          </a:xfrm>
        </p:spPr>
        <p:txBody>
          <a:bodyPr vert="horz" lIns="91440" tIns="45720" rIns="91440" bIns="45720" rtlCol="0" anchor="t">
            <a:noAutofit/>
          </a:bodyPr>
          <a:lstStyle/>
          <a:p>
            <a:r>
              <a:rPr lang="en-US" sz="2400" dirty="0">
                <a:cs typeface="Arial"/>
              </a:rPr>
              <a:t>$318.3 million for UPK Planning and Implementation, including funding dedicated to plan for UPK in the mixed delivery system</a:t>
            </a:r>
          </a:p>
          <a:p>
            <a:r>
              <a:rPr lang="en-US" sz="2400" dirty="0">
                <a:cs typeface="Arial"/>
              </a:rPr>
              <a:t>Assembly Bill (AB) 185 proposed clean-up language amends the mixed-delivery planning grant:</a:t>
            </a:r>
          </a:p>
          <a:p>
            <a:pPr lvl="1">
              <a:buFont typeface="Wingdings" panose="05000000000000000000" pitchFamily="2" charset="2"/>
              <a:buChar char="§"/>
            </a:pPr>
            <a:r>
              <a:rPr lang="en-US" sz="2400" dirty="0">
                <a:cs typeface="Arial"/>
              </a:rPr>
              <a:t>Provides collaborative planning requirements</a:t>
            </a:r>
          </a:p>
          <a:p>
            <a:pPr lvl="1">
              <a:buFont typeface="Wingdings" panose="05000000000000000000" pitchFamily="2" charset="2"/>
              <a:buChar char="§"/>
            </a:pPr>
            <a:r>
              <a:rPr lang="en-US" sz="2400" dirty="0">
                <a:cs typeface="Arial"/>
              </a:rPr>
              <a:t>Establishes inclusive local planning groups, including links to UPK planning efforts led by local educational agencies (LEAs)</a:t>
            </a:r>
          </a:p>
        </p:txBody>
      </p:sp>
      <p:pic>
        <p:nvPicPr>
          <p:cNvPr id="6" name="Content Placeholder 5" descr="Transforming Schools graphic. Link to long description found beneath figure. ">
            <a:extLst>
              <a:ext uri="{FF2B5EF4-FFF2-40B4-BE49-F238E27FC236}">
                <a16:creationId xmlns:a16="http://schemas.microsoft.com/office/drawing/2014/main" id="{0BD1C76D-F633-41B2-BA23-0FC90E5897D9}"/>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6679324" y="1131695"/>
            <a:ext cx="4611413" cy="3882771"/>
          </a:xfrm>
        </p:spPr>
      </p:pic>
      <p:sp>
        <p:nvSpPr>
          <p:cNvPr id="5" name="Content Placeholder 4">
            <a:extLst>
              <a:ext uri="{FF2B5EF4-FFF2-40B4-BE49-F238E27FC236}">
                <a16:creationId xmlns:a16="http://schemas.microsoft.com/office/drawing/2014/main" id="{220CD21E-3E36-DCEC-3B49-608D0E74C974}"/>
              </a:ext>
            </a:extLst>
          </p:cNvPr>
          <p:cNvSpPr>
            <a:spLocks noGrp="1"/>
          </p:cNvSpPr>
          <p:nvPr>
            <p:ph sz="quarter" idx="13"/>
          </p:nvPr>
        </p:nvSpPr>
        <p:spPr>
          <a:xfrm>
            <a:off x="6679324" y="5075581"/>
            <a:ext cx="4531779" cy="748860"/>
          </a:xfrm>
        </p:spPr>
        <p:txBody>
          <a:bodyPr>
            <a:normAutofit lnSpcReduction="10000"/>
          </a:bodyPr>
          <a:lstStyle/>
          <a:p>
            <a:pPr marL="0" indent="0">
              <a:buNone/>
            </a:pPr>
            <a:r>
              <a:rPr lang="en-US" sz="2600" dirty="0">
                <a:solidFill>
                  <a:srgbClr val="FFE699"/>
                </a:solidFill>
                <a:cs typeface="Arial"/>
                <a:hlinkClick r:id="rId4" action="ppaction://hlinksldjump" tooltip="Long Description for Transforming Schools Figure"/>
              </a:rPr>
              <a:t>Long Description for Transforming Schools Figure </a:t>
            </a:r>
            <a:endParaRPr lang="en-US" sz="2600" dirty="0">
              <a:solidFill>
                <a:srgbClr val="FFE699"/>
              </a:solidFill>
              <a:cs typeface="Arial"/>
            </a:endParaRPr>
          </a:p>
          <a:p>
            <a:pPr marL="0" indent="0">
              <a:buNone/>
            </a:pPr>
            <a:endParaRPr lang="en-US" dirty="0"/>
          </a:p>
        </p:txBody>
      </p:sp>
      <p:sp>
        <p:nvSpPr>
          <p:cNvPr id="4" name="Slide Number Placeholder 3">
            <a:extLst>
              <a:ext uri="{FF2B5EF4-FFF2-40B4-BE49-F238E27FC236}">
                <a16:creationId xmlns:a16="http://schemas.microsoft.com/office/drawing/2014/main" id="{D3145B48-7468-4F1B-A408-0E3F72F20757}"/>
              </a:ext>
            </a:extLst>
          </p:cNvPr>
          <p:cNvSpPr>
            <a:spLocks noGrp="1"/>
          </p:cNvSpPr>
          <p:nvPr>
            <p:ph type="sldNum" sz="quarter" idx="10"/>
          </p:nvPr>
        </p:nvSpPr>
        <p:spPr/>
        <p:txBody>
          <a:bodyPr/>
          <a:lstStyle/>
          <a:p>
            <a:fld id="{432ED76D-8188-4B28-B316-CD85396F47B0}" type="slidenum">
              <a:rPr lang="en-US" smtClean="0"/>
              <a:pPr/>
              <a:t>5</a:t>
            </a:fld>
            <a:endParaRPr lang="en-US"/>
          </a:p>
        </p:txBody>
      </p:sp>
    </p:spTree>
    <p:extLst>
      <p:ext uri="{BB962C8B-B14F-4D97-AF65-F5344CB8AC3E}">
        <p14:creationId xmlns:p14="http://schemas.microsoft.com/office/powerpoint/2010/main" val="3407682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F7911-3696-317E-2CB1-D33DA5D8A458}"/>
              </a:ext>
            </a:extLst>
          </p:cNvPr>
          <p:cNvSpPr>
            <a:spLocks noGrp="1"/>
          </p:cNvSpPr>
          <p:nvPr>
            <p:ph type="title"/>
          </p:nvPr>
        </p:nvSpPr>
        <p:spPr>
          <a:xfrm>
            <a:off x="152400" y="99415"/>
            <a:ext cx="11887200" cy="1325563"/>
          </a:xfrm>
        </p:spPr>
        <p:txBody>
          <a:bodyPr/>
          <a:lstStyle/>
          <a:p>
            <a:r>
              <a:rPr lang="en-US">
                <a:solidFill>
                  <a:schemeClr val="bg1"/>
                </a:solidFill>
                <a:cs typeface="Arial"/>
              </a:rPr>
              <a:t>UPK Workgroup</a:t>
            </a:r>
          </a:p>
        </p:txBody>
      </p:sp>
      <p:sp>
        <p:nvSpPr>
          <p:cNvPr id="3" name="Content Placeholder 2">
            <a:extLst>
              <a:ext uri="{FF2B5EF4-FFF2-40B4-BE49-F238E27FC236}">
                <a16:creationId xmlns:a16="http://schemas.microsoft.com/office/drawing/2014/main" id="{33AA0C2A-DFD3-1CF9-B803-0A86776EF217}"/>
              </a:ext>
            </a:extLst>
          </p:cNvPr>
          <p:cNvSpPr>
            <a:spLocks noGrp="1"/>
          </p:cNvSpPr>
          <p:nvPr>
            <p:ph sz="half" idx="1"/>
          </p:nvPr>
        </p:nvSpPr>
        <p:spPr>
          <a:xfrm>
            <a:off x="147361" y="1224365"/>
            <a:ext cx="11732499" cy="4814694"/>
          </a:xfrm>
        </p:spPr>
        <p:txBody>
          <a:bodyPr vert="horz" lIns="91440" tIns="45720" rIns="91440" bIns="45720" rtlCol="0" anchor="t">
            <a:noAutofit/>
          </a:bodyPr>
          <a:lstStyle/>
          <a:p>
            <a:pPr algn="just"/>
            <a:r>
              <a:rPr lang="en-US" sz="2400" dirty="0">
                <a:ea typeface="+mn-lt"/>
                <a:cs typeface="+mn-lt"/>
              </a:rPr>
              <a:t>AB 185 would require the Superintendent, in consultation with the Director of Social Services and the executive director of the State Board of Education, to convene a statewide interest holder workgroup. </a:t>
            </a:r>
            <a:endParaRPr lang="en-US" sz="2400" dirty="0">
              <a:cs typeface="Arial"/>
            </a:endParaRPr>
          </a:p>
          <a:p>
            <a:pPr lvl="1" algn="just">
              <a:buFont typeface="Wingdings" panose="05000000000000000000" pitchFamily="2" charset="2"/>
              <a:buChar char="§"/>
            </a:pPr>
            <a:r>
              <a:rPr lang="en-US" sz="2400" dirty="0">
                <a:ea typeface="+mn-lt"/>
                <a:cs typeface="+mn-lt"/>
              </a:rPr>
              <a:t>The workgroup will include representatives from various programs to represent the diverse needs of children, families, and programs in California.</a:t>
            </a:r>
          </a:p>
          <a:p>
            <a:pPr algn="just"/>
            <a:r>
              <a:rPr lang="en-US" sz="2400" dirty="0">
                <a:ea typeface="+mn-lt"/>
                <a:cs typeface="+mn-lt"/>
              </a:rPr>
              <a:t>AB 185 would require the workgroup to focus on providing recommendations on:</a:t>
            </a:r>
          </a:p>
          <a:p>
            <a:pPr marL="971550" lvl="1" indent="-514350" algn="just">
              <a:buAutoNum type="arabicPeriod"/>
            </a:pPr>
            <a:r>
              <a:rPr lang="en-US" sz="2400" dirty="0">
                <a:ea typeface="+mn-lt"/>
                <a:cs typeface="+mn-lt"/>
              </a:rPr>
              <a:t>Best practices for increasing access to high-quality universal preschool programs for three- and four-year-old children offered through a mixed-delivery model that provides equitable learning experiences across a variety of settings. </a:t>
            </a:r>
          </a:p>
          <a:p>
            <a:pPr marL="971550" lvl="1" indent="-514350" algn="just">
              <a:buAutoNum type="arabicPeriod"/>
            </a:pPr>
            <a:r>
              <a:rPr lang="en-US" sz="2400" dirty="0">
                <a:ea typeface="+mn-lt"/>
                <a:cs typeface="+mn-lt"/>
              </a:rPr>
              <a:t>Updating preschool standards to support equitable access to high-quality preschool and transitional kindergarten programs through the mixed-delivery model and across all appropriate settings and funding sources.</a:t>
            </a:r>
            <a:endParaRPr lang="en-US" sz="2400" dirty="0">
              <a:cs typeface="Arial"/>
            </a:endParaRPr>
          </a:p>
          <a:p>
            <a:endParaRPr lang="en-US" dirty="0">
              <a:ea typeface="+mn-lt"/>
              <a:cs typeface="+mn-lt"/>
            </a:endParaRPr>
          </a:p>
          <a:p>
            <a:endParaRPr lang="en-US" dirty="0">
              <a:cs typeface="Arial"/>
            </a:endParaRPr>
          </a:p>
        </p:txBody>
      </p:sp>
      <p:sp>
        <p:nvSpPr>
          <p:cNvPr id="5" name="Slide Number Placeholder 4">
            <a:extLst>
              <a:ext uri="{FF2B5EF4-FFF2-40B4-BE49-F238E27FC236}">
                <a16:creationId xmlns:a16="http://schemas.microsoft.com/office/drawing/2014/main" id="{922F6156-17B3-A218-F246-D68B00F6C5BF}"/>
              </a:ext>
            </a:extLst>
          </p:cNvPr>
          <p:cNvSpPr>
            <a:spLocks noGrp="1"/>
          </p:cNvSpPr>
          <p:nvPr>
            <p:ph type="sldNum" sz="quarter" idx="10"/>
          </p:nvPr>
        </p:nvSpPr>
        <p:spPr/>
        <p:txBody>
          <a:bodyPr/>
          <a:lstStyle/>
          <a:p>
            <a:fld id="{432ED76D-8188-4B28-B316-CD85396F47B0}" type="slidenum">
              <a:rPr lang="en-US" smtClean="0"/>
              <a:pPr/>
              <a:t>6</a:t>
            </a:fld>
            <a:endParaRPr lang="en-US"/>
          </a:p>
        </p:txBody>
      </p:sp>
    </p:spTree>
    <p:extLst>
      <p:ext uri="{BB962C8B-B14F-4D97-AF65-F5344CB8AC3E}">
        <p14:creationId xmlns:p14="http://schemas.microsoft.com/office/powerpoint/2010/main" val="4229190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50ED00-D009-4221-9D32-AB812E06B493}"/>
              </a:ext>
            </a:extLst>
          </p:cNvPr>
          <p:cNvSpPr>
            <a:spLocks noGrp="1"/>
          </p:cNvSpPr>
          <p:nvPr>
            <p:ph type="title"/>
          </p:nvPr>
        </p:nvSpPr>
        <p:spPr>
          <a:xfrm>
            <a:off x="57509" y="217032"/>
            <a:ext cx="11887200" cy="1325563"/>
          </a:xfrm>
        </p:spPr>
        <p:txBody>
          <a:bodyPr>
            <a:normAutofit/>
          </a:bodyPr>
          <a:lstStyle/>
          <a:p>
            <a:r>
              <a:rPr lang="en-US" sz="3200" b="1" dirty="0">
                <a:solidFill>
                  <a:schemeClr val="bg1"/>
                </a:solidFill>
                <a:cs typeface="Arial"/>
              </a:rPr>
              <a:t>California State Preschool Program (CSPP)</a:t>
            </a:r>
            <a:r>
              <a:rPr lang="en-US" sz="3200" dirty="0">
                <a:solidFill>
                  <a:schemeClr val="bg1"/>
                </a:solidFill>
                <a:cs typeface="Arial"/>
              </a:rPr>
              <a:t> Adjustment Factor Changes </a:t>
            </a:r>
            <a:endParaRPr lang="en-US" sz="3200" dirty="0">
              <a:solidFill>
                <a:schemeClr val="bg1"/>
              </a:solidFill>
            </a:endParaRPr>
          </a:p>
        </p:txBody>
      </p:sp>
      <p:graphicFrame>
        <p:nvGraphicFramePr>
          <p:cNvPr id="9" name="Content Placeholder 8" descr="A table that displays five adjustment factor categories with the old and new adjustment factors for each category. ">
            <a:extLst>
              <a:ext uri="{FF2B5EF4-FFF2-40B4-BE49-F238E27FC236}">
                <a16:creationId xmlns:a16="http://schemas.microsoft.com/office/drawing/2014/main" id="{8A27A2D3-2FE6-4C99-B136-7B8A22F1B43E}"/>
              </a:ext>
            </a:extLst>
          </p:cNvPr>
          <p:cNvGraphicFramePr>
            <a:graphicFrameLocks noGrp="1"/>
          </p:cNvGraphicFramePr>
          <p:nvPr>
            <p:ph sz="quarter" idx="12"/>
            <p:extLst>
              <p:ext uri="{D42A27DB-BD31-4B8C-83A1-F6EECF244321}">
                <p14:modId xmlns:p14="http://schemas.microsoft.com/office/powerpoint/2010/main" val="758920052"/>
              </p:ext>
            </p:extLst>
          </p:nvPr>
        </p:nvGraphicFramePr>
        <p:xfrm>
          <a:off x="470647" y="1647264"/>
          <a:ext cx="11281272" cy="2926080"/>
        </p:xfrm>
        <a:graphic>
          <a:graphicData uri="http://schemas.openxmlformats.org/drawingml/2006/table">
            <a:tbl>
              <a:tblPr firstRow="1" bandRow="1">
                <a:tableStyleId>{5C22544A-7EE6-4342-B048-85BDC9FD1C3A}</a:tableStyleId>
              </a:tblPr>
              <a:tblGrid>
                <a:gridCol w="6675689">
                  <a:extLst>
                    <a:ext uri="{9D8B030D-6E8A-4147-A177-3AD203B41FA5}">
                      <a16:colId xmlns:a16="http://schemas.microsoft.com/office/drawing/2014/main" val="3934461574"/>
                    </a:ext>
                  </a:extLst>
                </a:gridCol>
                <a:gridCol w="2177630">
                  <a:extLst>
                    <a:ext uri="{9D8B030D-6E8A-4147-A177-3AD203B41FA5}">
                      <a16:colId xmlns:a16="http://schemas.microsoft.com/office/drawing/2014/main" val="2580853566"/>
                    </a:ext>
                  </a:extLst>
                </a:gridCol>
                <a:gridCol w="2427953">
                  <a:extLst>
                    <a:ext uri="{9D8B030D-6E8A-4147-A177-3AD203B41FA5}">
                      <a16:colId xmlns:a16="http://schemas.microsoft.com/office/drawing/2014/main" val="653127974"/>
                    </a:ext>
                  </a:extLst>
                </a:gridCol>
              </a:tblGrid>
              <a:tr h="6391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bg2">
                              <a:lumMod val="10000"/>
                            </a:schemeClr>
                          </a:solidFill>
                        </a:rPr>
                        <a:t>Adjustment Factor Category</a:t>
                      </a:r>
                    </a:p>
                  </a:txBody>
                  <a:tcPr marL="41990" marR="419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800" b="0" dirty="0">
                          <a:solidFill>
                            <a:schemeClr val="bg2">
                              <a:lumMod val="10000"/>
                            </a:schemeClr>
                          </a:solidFill>
                        </a:rPr>
                        <a:t>Old Adjustment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bg2">
                              <a:lumMod val="10000"/>
                            </a:schemeClr>
                          </a:solidFill>
                        </a:rPr>
                        <a:t>Factor</a:t>
                      </a:r>
                    </a:p>
                  </a:txBody>
                  <a:tcPr marL="41990" marR="419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800" b="0" dirty="0">
                          <a:solidFill>
                            <a:schemeClr val="bg2">
                              <a:lumMod val="10000"/>
                            </a:schemeClr>
                          </a:solidFill>
                        </a:rPr>
                        <a:t>New Adjustment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bg2">
                              <a:lumMod val="10000"/>
                            </a:schemeClr>
                          </a:solidFill>
                        </a:rPr>
                        <a:t>Factor</a:t>
                      </a:r>
                    </a:p>
                  </a:txBody>
                  <a:tcPr marL="41990" marR="419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668448378"/>
                  </a:ext>
                </a:extLst>
              </a:tr>
              <a:tr h="4565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2">
                              <a:lumMod val="10000"/>
                            </a:schemeClr>
                          </a:solidFill>
                        </a:rPr>
                        <a:t>Children with exceptional needs</a:t>
                      </a:r>
                    </a:p>
                  </a:txBody>
                  <a:tcPr marL="41990" marR="419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2">
                              <a:lumMod val="10000"/>
                            </a:schemeClr>
                          </a:solidFill>
                        </a:rPr>
                        <a:t>1.54</a:t>
                      </a:r>
                    </a:p>
                  </a:txBody>
                  <a:tcPr marL="41990" marR="419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2">
                              <a:lumMod val="10000"/>
                            </a:schemeClr>
                          </a:solidFill>
                        </a:rPr>
                        <a:t>2.4</a:t>
                      </a:r>
                    </a:p>
                  </a:txBody>
                  <a:tcPr marL="41990" marR="419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56003781"/>
                  </a:ext>
                </a:extLst>
              </a:tr>
              <a:tr h="4565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2">
                              <a:lumMod val="10000"/>
                            </a:schemeClr>
                          </a:solidFill>
                        </a:rPr>
                        <a:t>Children with severe disabilities</a:t>
                      </a:r>
                    </a:p>
                  </a:txBody>
                  <a:tcPr marL="41990" marR="419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chemeClr val="bg2">
                              <a:lumMod val="10000"/>
                            </a:schemeClr>
                          </a:solidFill>
                        </a:rPr>
                        <a:t>1.93</a:t>
                      </a:r>
                    </a:p>
                  </a:txBody>
                  <a:tcPr marL="41990" marR="419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2">
                              <a:lumMod val="10000"/>
                            </a:schemeClr>
                          </a:solidFill>
                        </a:rPr>
                        <a:t>2.4</a:t>
                      </a:r>
                    </a:p>
                  </a:txBody>
                  <a:tcPr marL="41990" marR="419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91622375"/>
                  </a:ext>
                </a:extLst>
              </a:tr>
              <a:tr h="4565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chemeClr val="bg2">
                              <a:lumMod val="10000"/>
                            </a:schemeClr>
                          </a:solidFill>
                        </a:rPr>
                        <a:t>Children 47 months or younger</a:t>
                      </a:r>
                    </a:p>
                  </a:txBody>
                  <a:tcPr marL="41990" marR="419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chemeClr val="bg2">
                              <a:lumMod val="10000"/>
                            </a:schemeClr>
                          </a:solidFill>
                        </a:rPr>
                        <a:t>none</a:t>
                      </a:r>
                    </a:p>
                  </a:txBody>
                  <a:tcPr marL="41990" marR="419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chemeClr val="bg2">
                              <a:lumMod val="10000"/>
                            </a:schemeClr>
                          </a:solidFill>
                        </a:rPr>
                        <a:t>1.8</a:t>
                      </a:r>
                    </a:p>
                  </a:txBody>
                  <a:tcPr marL="41990" marR="419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92848502"/>
                  </a:ext>
                </a:extLst>
              </a:tr>
              <a:tr h="4565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2">
                              <a:lumMod val="10000"/>
                            </a:schemeClr>
                          </a:solidFill>
                        </a:rPr>
                        <a:t>Children who are dual language learners</a:t>
                      </a:r>
                    </a:p>
                  </a:txBody>
                  <a:tcPr marL="41990" marR="419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2">
                              <a:lumMod val="10000"/>
                            </a:schemeClr>
                          </a:solidFill>
                        </a:rPr>
                        <a:t>1.1</a:t>
                      </a:r>
                    </a:p>
                  </a:txBody>
                  <a:tcPr marL="41990" marR="419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chemeClr val="bg2">
                              <a:lumMod val="10000"/>
                            </a:schemeClr>
                          </a:solidFill>
                        </a:rPr>
                        <a:t>1.2</a:t>
                      </a:r>
                    </a:p>
                  </a:txBody>
                  <a:tcPr marL="41990" marR="419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35256467"/>
                  </a:ext>
                </a:extLst>
              </a:tr>
              <a:tr h="4565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chemeClr val="bg2">
                              <a:lumMod val="10000"/>
                            </a:schemeClr>
                          </a:solidFill>
                          <a:cs typeface="Arial"/>
                        </a:rPr>
                        <a:t>Early childhood mental health consultation</a:t>
                      </a:r>
                      <a:endParaRPr lang="en-US" sz="2400">
                        <a:solidFill>
                          <a:schemeClr val="bg2">
                            <a:lumMod val="10000"/>
                          </a:schemeClr>
                        </a:solidFill>
                      </a:endParaRPr>
                    </a:p>
                  </a:txBody>
                  <a:tcPr marL="41990" marR="419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2">
                              <a:lumMod val="10000"/>
                            </a:schemeClr>
                          </a:solidFill>
                        </a:rPr>
                        <a:t>1.05</a:t>
                      </a:r>
                    </a:p>
                  </a:txBody>
                  <a:tcPr marL="41990" marR="419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2">
                              <a:lumMod val="10000"/>
                            </a:schemeClr>
                          </a:solidFill>
                        </a:rPr>
                        <a:t>1.1</a:t>
                      </a:r>
                    </a:p>
                  </a:txBody>
                  <a:tcPr marL="41990" marR="419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94978465"/>
                  </a:ext>
                </a:extLst>
              </a:tr>
            </a:tbl>
          </a:graphicData>
        </a:graphic>
      </p:graphicFrame>
      <p:sp>
        <p:nvSpPr>
          <p:cNvPr id="7" name="Content Placeholder 6">
            <a:extLst>
              <a:ext uri="{FF2B5EF4-FFF2-40B4-BE49-F238E27FC236}">
                <a16:creationId xmlns:a16="http://schemas.microsoft.com/office/drawing/2014/main" id="{E77F602C-FD47-40B3-84D5-11DB57F0FF87}"/>
              </a:ext>
            </a:extLst>
          </p:cNvPr>
          <p:cNvSpPr>
            <a:spLocks noGrp="1"/>
          </p:cNvSpPr>
          <p:nvPr>
            <p:ph sz="quarter" idx="11"/>
          </p:nvPr>
        </p:nvSpPr>
        <p:spPr>
          <a:xfrm>
            <a:off x="256374" y="4495853"/>
            <a:ext cx="11783226" cy="1719427"/>
          </a:xfrm>
        </p:spPr>
        <p:txBody>
          <a:bodyPr vert="horz" lIns="91440" tIns="45720" rIns="91440" bIns="45720" rtlCol="0" anchor="t">
            <a:normAutofit fontScale="55000" lnSpcReduction="20000"/>
          </a:bodyPr>
          <a:lstStyle/>
          <a:p>
            <a:pPr marL="0" indent="0">
              <a:lnSpc>
                <a:spcPct val="100000"/>
              </a:lnSpc>
              <a:spcBef>
                <a:spcPts val="0"/>
              </a:spcBef>
              <a:buNone/>
            </a:pPr>
            <a:endParaRPr lang="en-US" sz="5100" dirty="0">
              <a:cs typeface="Arial"/>
            </a:endParaRPr>
          </a:p>
          <a:p>
            <a:pPr marL="171450" indent="-171450">
              <a:lnSpc>
                <a:spcPct val="100000"/>
              </a:lnSpc>
              <a:spcBef>
                <a:spcPts val="0"/>
              </a:spcBef>
              <a:buFont typeface="Arial,Sans-Serif"/>
              <a:buChar char="•"/>
            </a:pPr>
            <a:r>
              <a:rPr lang="en-US" sz="4400" dirty="0">
                <a:ea typeface="+mn-lt"/>
                <a:cs typeface="+mn-lt"/>
              </a:rPr>
              <a:t>Child Development Provider Accounting Reporting Information System (CPARIS) CSPP Enrollment, Attendance and Fiscal Report has been updated to reflect the new adjustment factors for FY 2022–23 CSPP Enrollment, Attendance, and Fiscal Reports. </a:t>
            </a:r>
            <a:endParaRPr lang="en-US" sz="4400" dirty="0"/>
          </a:p>
          <a:p>
            <a:pPr>
              <a:lnSpc>
                <a:spcPct val="120000"/>
              </a:lnSpc>
              <a:spcBef>
                <a:spcPts val="500"/>
              </a:spcBef>
              <a:spcAft>
                <a:spcPts val="500"/>
              </a:spcAft>
              <a:buFont typeface="Arial"/>
              <a:buChar char="•"/>
            </a:pPr>
            <a:endParaRPr lang="en-US" sz="2800" dirty="0">
              <a:cs typeface="Arial"/>
            </a:endParaRPr>
          </a:p>
          <a:p>
            <a:pPr>
              <a:lnSpc>
                <a:spcPct val="120000"/>
              </a:lnSpc>
              <a:spcBef>
                <a:spcPts val="500"/>
              </a:spcBef>
              <a:spcAft>
                <a:spcPts val="500"/>
              </a:spcAft>
              <a:buFont typeface="Arial"/>
              <a:buChar char="•"/>
            </a:pPr>
            <a:endParaRPr lang="en-US" dirty="0">
              <a:cs typeface="Arial"/>
            </a:endParaRPr>
          </a:p>
          <a:p>
            <a:pPr marL="0" indent="0">
              <a:lnSpc>
                <a:spcPct val="120000"/>
              </a:lnSpc>
              <a:spcBef>
                <a:spcPts val="500"/>
              </a:spcBef>
              <a:spcAft>
                <a:spcPts val="500"/>
              </a:spcAft>
              <a:buNone/>
            </a:pPr>
            <a:endParaRPr lang="en-US" sz="2800" dirty="0">
              <a:cs typeface="Arial"/>
            </a:endParaRPr>
          </a:p>
          <a:p>
            <a:endParaRPr lang="en-US" dirty="0"/>
          </a:p>
        </p:txBody>
      </p:sp>
      <p:sp>
        <p:nvSpPr>
          <p:cNvPr id="3" name="Slide Number Placeholder 2">
            <a:extLst>
              <a:ext uri="{FF2B5EF4-FFF2-40B4-BE49-F238E27FC236}">
                <a16:creationId xmlns:a16="http://schemas.microsoft.com/office/drawing/2014/main" id="{2CF969D6-52E6-43C1-A639-988F475024ED}"/>
              </a:ext>
            </a:extLst>
          </p:cNvPr>
          <p:cNvSpPr>
            <a:spLocks noGrp="1"/>
          </p:cNvSpPr>
          <p:nvPr>
            <p:ph type="sldNum" sz="quarter" idx="10"/>
          </p:nvPr>
        </p:nvSpPr>
        <p:spPr/>
        <p:txBody>
          <a:bodyPr/>
          <a:lstStyle/>
          <a:p>
            <a:fld id="{432ED76D-8188-4B28-B316-CD85396F47B0}" type="slidenum">
              <a:rPr lang="en-US" smtClean="0"/>
              <a:pPr/>
              <a:t>7</a:t>
            </a:fld>
            <a:endParaRPr lang="en-US"/>
          </a:p>
        </p:txBody>
      </p:sp>
    </p:spTree>
    <p:extLst>
      <p:ext uri="{BB962C8B-B14F-4D97-AF65-F5344CB8AC3E}">
        <p14:creationId xmlns:p14="http://schemas.microsoft.com/office/powerpoint/2010/main" val="1752885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5D9B3-D27D-E399-3B38-E6A5637CA982}"/>
              </a:ext>
            </a:extLst>
          </p:cNvPr>
          <p:cNvSpPr>
            <a:spLocks noGrp="1"/>
          </p:cNvSpPr>
          <p:nvPr>
            <p:ph type="title"/>
          </p:nvPr>
        </p:nvSpPr>
        <p:spPr/>
        <p:txBody>
          <a:bodyPr/>
          <a:lstStyle/>
          <a:p>
            <a:r>
              <a:rPr lang="en-US">
                <a:solidFill>
                  <a:schemeClr val="bg1"/>
                </a:solidFill>
                <a:cs typeface="Arial"/>
              </a:rPr>
              <a:t>Fiscal Year (</a:t>
            </a:r>
            <a:r>
              <a:rPr lang="en-US" dirty="0">
                <a:solidFill>
                  <a:schemeClr val="bg1"/>
                </a:solidFill>
                <a:cs typeface="Arial"/>
              </a:rPr>
              <a:t>FY</a:t>
            </a:r>
            <a:r>
              <a:rPr lang="en-US">
                <a:solidFill>
                  <a:schemeClr val="bg1"/>
                </a:solidFill>
                <a:cs typeface="Arial"/>
              </a:rPr>
              <a:t>)</a:t>
            </a:r>
            <a:r>
              <a:rPr lang="en-US" dirty="0">
                <a:solidFill>
                  <a:schemeClr val="bg1"/>
                </a:solidFill>
                <a:cs typeface="Arial"/>
              </a:rPr>
              <a:t> 2022–23 Cost of Living Adjustment (COLA) Implementation</a:t>
            </a:r>
            <a:endParaRPr lang="en-US" dirty="0">
              <a:solidFill>
                <a:schemeClr val="bg1"/>
              </a:solidFill>
            </a:endParaRPr>
          </a:p>
        </p:txBody>
      </p:sp>
      <p:sp>
        <p:nvSpPr>
          <p:cNvPr id="4" name="Content Placeholder 3">
            <a:extLst>
              <a:ext uri="{FF2B5EF4-FFF2-40B4-BE49-F238E27FC236}">
                <a16:creationId xmlns:a16="http://schemas.microsoft.com/office/drawing/2014/main" id="{E5B025BB-F7CC-CF43-0677-B2AEB3AA1A7D}"/>
              </a:ext>
            </a:extLst>
          </p:cNvPr>
          <p:cNvSpPr>
            <a:spLocks noGrp="1"/>
          </p:cNvSpPr>
          <p:nvPr>
            <p:ph idx="1"/>
          </p:nvPr>
        </p:nvSpPr>
        <p:spPr>
          <a:xfrm>
            <a:off x="152400" y="1638300"/>
            <a:ext cx="11887200" cy="4940450"/>
          </a:xfrm>
        </p:spPr>
        <p:txBody>
          <a:bodyPr vert="horz" lIns="91440" tIns="45720" rIns="91440" bIns="45720" rtlCol="0" anchor="t">
            <a:normAutofit/>
          </a:bodyPr>
          <a:lstStyle/>
          <a:p>
            <a:r>
              <a:rPr lang="en-US" b="1" dirty="0">
                <a:cs typeface="Arial" panose="020B0604020202020204"/>
              </a:rPr>
              <a:t>The FY 2022–23 Budget Act provided funding to support a 6.56 percent COLA</a:t>
            </a:r>
            <a:endParaRPr lang="en-US" dirty="0">
              <a:cs typeface="Arial" panose="020B0604020202020204"/>
            </a:endParaRPr>
          </a:p>
          <a:p>
            <a:r>
              <a:rPr lang="en-US" b="1" dirty="0">
                <a:cs typeface="Arial" panose="020B0604020202020204"/>
              </a:rPr>
              <a:t>Assembly Bill 185 and California </a:t>
            </a:r>
            <a:r>
              <a:rPr lang="en-US" b="1" i="1" dirty="0">
                <a:cs typeface="Arial" panose="020B0604020202020204"/>
              </a:rPr>
              <a:t>Education Code </a:t>
            </a:r>
            <a:r>
              <a:rPr lang="en-US" b="1" dirty="0">
                <a:cs typeface="Arial" panose="020B0604020202020204"/>
              </a:rPr>
              <a:t>(</a:t>
            </a:r>
            <a:r>
              <a:rPr lang="en-US" b="1" i="1" dirty="0">
                <a:cs typeface="Arial" panose="020B0604020202020204"/>
              </a:rPr>
              <a:t>EC</a:t>
            </a:r>
            <a:r>
              <a:rPr lang="en-US" b="1" dirty="0">
                <a:cs typeface="Arial" panose="020B0604020202020204"/>
              </a:rPr>
              <a:t>) Section 8242:</a:t>
            </a:r>
            <a:endParaRPr lang="en-US" dirty="0">
              <a:cs typeface="Arial" panose="020B0604020202020204"/>
            </a:endParaRPr>
          </a:p>
          <a:p>
            <a:pPr marL="457200" lvl="1" indent="0">
              <a:buNone/>
            </a:pPr>
            <a:r>
              <a:rPr lang="en-US" dirty="0">
                <a:cs typeface="Arial" panose="020B0604020202020204"/>
              </a:rPr>
              <a:t>Commencing in the 2022–23 fiscal year, CSPP contractors shall be reimbursed at the greater of the following:</a:t>
            </a:r>
          </a:p>
          <a:p>
            <a:pPr marL="971550" lvl="1" indent="-514350">
              <a:buAutoNum type="arabicPeriod"/>
            </a:pPr>
            <a:r>
              <a:rPr lang="en-US" dirty="0">
                <a:ea typeface="+mn-lt"/>
                <a:cs typeface="+mn-lt"/>
              </a:rPr>
              <a:t>The 75th percentile of the 2018 regional market rate (RMR) survey.</a:t>
            </a:r>
            <a:endParaRPr lang="en-US" dirty="0">
              <a:cs typeface="Arial" panose="020B0604020202020204"/>
            </a:endParaRPr>
          </a:p>
          <a:p>
            <a:pPr marL="971550" lvl="1" indent="-514350">
              <a:buAutoNum type="arabicPeriod"/>
            </a:pPr>
            <a:r>
              <a:rPr lang="en-US" dirty="0">
                <a:cs typeface="Arial" panose="020B0604020202020204"/>
              </a:rPr>
              <a:t>The contractor per-child reimbursement amount as of December 31, 2021, as increased by the COLA.</a:t>
            </a:r>
          </a:p>
          <a:p>
            <a:pPr marL="0" indent="0">
              <a:buNone/>
            </a:pPr>
            <a:endParaRPr lang="en-US" dirty="0">
              <a:cs typeface="Arial" panose="020B0604020202020204"/>
            </a:endParaRPr>
          </a:p>
        </p:txBody>
      </p:sp>
      <p:sp>
        <p:nvSpPr>
          <p:cNvPr id="3" name="Slide Number Placeholder 2">
            <a:extLst>
              <a:ext uri="{FF2B5EF4-FFF2-40B4-BE49-F238E27FC236}">
                <a16:creationId xmlns:a16="http://schemas.microsoft.com/office/drawing/2014/main" id="{0474F412-C107-D624-3285-0C24548B6ADB}"/>
              </a:ext>
            </a:extLst>
          </p:cNvPr>
          <p:cNvSpPr>
            <a:spLocks noGrp="1"/>
          </p:cNvSpPr>
          <p:nvPr>
            <p:ph type="sldNum" sz="quarter" idx="10"/>
          </p:nvPr>
        </p:nvSpPr>
        <p:spPr/>
        <p:txBody>
          <a:bodyPr/>
          <a:lstStyle/>
          <a:p>
            <a:fld id="{432ED76D-8188-4B28-B316-CD85396F47B0}" type="slidenum">
              <a:rPr lang="en-US" smtClean="0"/>
              <a:pPr/>
              <a:t>8</a:t>
            </a:fld>
            <a:endParaRPr lang="en-US"/>
          </a:p>
        </p:txBody>
      </p:sp>
    </p:spTree>
    <p:extLst>
      <p:ext uri="{BB962C8B-B14F-4D97-AF65-F5344CB8AC3E}">
        <p14:creationId xmlns:p14="http://schemas.microsoft.com/office/powerpoint/2010/main" val="3504033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429EA-2952-4B27-AE6E-1E65CBEA60A4}"/>
              </a:ext>
            </a:extLst>
          </p:cNvPr>
          <p:cNvSpPr>
            <a:spLocks noGrp="1"/>
          </p:cNvSpPr>
          <p:nvPr>
            <p:ph type="title"/>
          </p:nvPr>
        </p:nvSpPr>
        <p:spPr>
          <a:xfrm>
            <a:off x="152400" y="44775"/>
            <a:ext cx="11887200" cy="1325563"/>
          </a:xfrm>
        </p:spPr>
        <p:txBody>
          <a:bodyPr/>
          <a:lstStyle/>
          <a:p>
            <a:r>
              <a:rPr lang="en-US" dirty="0">
                <a:solidFill>
                  <a:schemeClr val="bg1"/>
                </a:solidFill>
              </a:rPr>
              <a:t>Examples of COLA Implementation</a:t>
            </a:r>
          </a:p>
        </p:txBody>
      </p:sp>
      <p:sp>
        <p:nvSpPr>
          <p:cNvPr id="7" name="Content Placeholder 6">
            <a:extLst>
              <a:ext uri="{FF2B5EF4-FFF2-40B4-BE49-F238E27FC236}">
                <a16:creationId xmlns:a16="http://schemas.microsoft.com/office/drawing/2014/main" id="{B9C59F13-E5C2-46BF-B3ED-6405079FFA8C}"/>
              </a:ext>
            </a:extLst>
          </p:cNvPr>
          <p:cNvSpPr>
            <a:spLocks noGrp="1"/>
          </p:cNvSpPr>
          <p:nvPr>
            <p:ph sz="half" idx="2"/>
          </p:nvPr>
        </p:nvSpPr>
        <p:spPr>
          <a:xfrm>
            <a:off x="687788" y="1187728"/>
            <a:ext cx="11351812" cy="1568726"/>
          </a:xfrm>
        </p:spPr>
        <p:txBody>
          <a:bodyPr>
            <a:normAutofit/>
          </a:bodyPr>
          <a:lstStyle/>
          <a:p>
            <a:pPr marL="0" indent="0">
              <a:buNone/>
            </a:pPr>
            <a:r>
              <a:rPr lang="en-US" sz="2800" dirty="0"/>
              <a:t>Contractors will be reimbursed at the greater of: </a:t>
            </a:r>
            <a:endParaRPr lang="en-US" sz="2800" dirty="0">
              <a:cs typeface="Arial"/>
            </a:endParaRPr>
          </a:p>
          <a:p>
            <a:pPr marL="0" indent="0">
              <a:buNone/>
            </a:pPr>
            <a:r>
              <a:rPr lang="en-US" sz="2800" dirty="0"/>
              <a:t>1. The 75th percentile of the 2018 RMR survey or </a:t>
            </a:r>
            <a:endParaRPr lang="en-US" sz="2800" dirty="0">
              <a:cs typeface="Arial"/>
            </a:endParaRPr>
          </a:p>
          <a:p>
            <a:pPr marL="0" indent="0">
              <a:buNone/>
            </a:pPr>
            <a:r>
              <a:rPr lang="en-US" sz="2800" dirty="0"/>
              <a:t>2. Full-Day Contract Rate as of December 31, 2021, with COLA</a:t>
            </a:r>
            <a:endParaRPr lang="en-US" sz="2800" dirty="0">
              <a:cs typeface="Arial"/>
            </a:endParaRPr>
          </a:p>
          <a:p>
            <a:pPr marL="0" indent="0">
              <a:buNone/>
            </a:pPr>
            <a:endParaRPr lang="en-US" dirty="0"/>
          </a:p>
        </p:txBody>
      </p:sp>
      <p:graphicFrame>
        <p:nvGraphicFramePr>
          <p:cNvPr id="5" name="Content Placeholder 4" descr="A table that displays how reimbursement rates are determined as of July 1, 2022 in three sample counties, taking the greater of two different reimbursement rates. ">
            <a:extLst>
              <a:ext uri="{FF2B5EF4-FFF2-40B4-BE49-F238E27FC236}">
                <a16:creationId xmlns:a16="http://schemas.microsoft.com/office/drawing/2014/main" id="{9B581841-2452-4AE2-82DE-BAAE61DC3631}"/>
              </a:ext>
            </a:extLst>
          </p:cNvPr>
          <p:cNvGraphicFramePr>
            <a:graphicFrameLocks noGrp="1"/>
          </p:cNvGraphicFramePr>
          <p:nvPr>
            <p:ph sz="half" idx="1"/>
            <p:extLst>
              <p:ext uri="{D42A27DB-BD31-4B8C-83A1-F6EECF244321}">
                <p14:modId xmlns:p14="http://schemas.microsoft.com/office/powerpoint/2010/main" val="3876866042"/>
              </p:ext>
            </p:extLst>
          </p:nvPr>
        </p:nvGraphicFramePr>
        <p:xfrm>
          <a:off x="569841" y="2756454"/>
          <a:ext cx="11092072" cy="3193772"/>
        </p:xfrm>
        <a:graphic>
          <a:graphicData uri="http://schemas.openxmlformats.org/drawingml/2006/table">
            <a:tbl>
              <a:tblPr firstRow="1" bandRow="1">
                <a:tableStyleId>{5C22544A-7EE6-4342-B048-85BDC9FD1C3A}</a:tableStyleId>
              </a:tblPr>
              <a:tblGrid>
                <a:gridCol w="2773018">
                  <a:extLst>
                    <a:ext uri="{9D8B030D-6E8A-4147-A177-3AD203B41FA5}">
                      <a16:colId xmlns:a16="http://schemas.microsoft.com/office/drawing/2014/main" val="634761234"/>
                    </a:ext>
                  </a:extLst>
                </a:gridCol>
                <a:gridCol w="2773018">
                  <a:extLst>
                    <a:ext uri="{9D8B030D-6E8A-4147-A177-3AD203B41FA5}">
                      <a16:colId xmlns:a16="http://schemas.microsoft.com/office/drawing/2014/main" val="4211815851"/>
                    </a:ext>
                  </a:extLst>
                </a:gridCol>
                <a:gridCol w="2773018">
                  <a:extLst>
                    <a:ext uri="{9D8B030D-6E8A-4147-A177-3AD203B41FA5}">
                      <a16:colId xmlns:a16="http://schemas.microsoft.com/office/drawing/2014/main" val="2567879281"/>
                    </a:ext>
                  </a:extLst>
                </a:gridCol>
                <a:gridCol w="2773018">
                  <a:extLst>
                    <a:ext uri="{9D8B030D-6E8A-4147-A177-3AD203B41FA5}">
                      <a16:colId xmlns:a16="http://schemas.microsoft.com/office/drawing/2014/main" val="682303108"/>
                    </a:ext>
                  </a:extLst>
                </a:gridCol>
              </a:tblGrid>
              <a:tr h="1696691">
                <a:tc>
                  <a:txBody>
                    <a:bodyPr/>
                    <a:lstStyle/>
                    <a:p>
                      <a:pPr algn="ctr"/>
                      <a:r>
                        <a:rPr lang="en-US" sz="2400" b="0" dirty="0">
                          <a:solidFill>
                            <a:schemeClr val="bg2">
                              <a:lumMod val="10000"/>
                            </a:schemeClr>
                          </a:solidFill>
                        </a:rPr>
                        <a:t>County</a:t>
                      </a:r>
                    </a:p>
                  </a:txBody>
                  <a:tcPr marL="45012" marR="45012"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lumMod val="75000"/>
                      </a:schemeClr>
                    </a:solidFill>
                  </a:tcPr>
                </a:tc>
                <a:tc>
                  <a:txBody>
                    <a:bodyPr/>
                    <a:lstStyle/>
                    <a:p>
                      <a:pPr algn="ctr"/>
                      <a:r>
                        <a:rPr lang="en-US" sz="2400" b="0" dirty="0">
                          <a:solidFill>
                            <a:schemeClr val="bg2">
                              <a:lumMod val="10000"/>
                            </a:schemeClr>
                          </a:solidFill>
                        </a:rPr>
                        <a:t>1. Full-Day Rate Based on 2018 RMR survey</a:t>
                      </a:r>
                    </a:p>
                  </a:txBody>
                  <a:tcPr marL="45012" marR="45012"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lumMod val="75000"/>
                      </a:schemeClr>
                    </a:solidFill>
                  </a:tcPr>
                </a:tc>
                <a:tc>
                  <a:txBody>
                    <a:bodyPr/>
                    <a:lstStyle/>
                    <a:p>
                      <a:pPr algn="ctr"/>
                      <a:r>
                        <a:rPr lang="en-US" sz="2400" b="0" dirty="0">
                          <a:solidFill>
                            <a:schemeClr val="bg2">
                              <a:lumMod val="10000"/>
                            </a:schemeClr>
                          </a:solidFill>
                        </a:rPr>
                        <a:t>2. Full-Day Contract Rate as of December 31, 2021, with COLA</a:t>
                      </a:r>
                    </a:p>
                  </a:txBody>
                  <a:tcPr marL="45012" marR="45012"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lumMod val="75000"/>
                      </a:schemeClr>
                    </a:solidFill>
                  </a:tcPr>
                </a:tc>
                <a:tc>
                  <a:txBody>
                    <a:bodyPr/>
                    <a:lstStyle/>
                    <a:p>
                      <a:pPr algn="ctr"/>
                      <a:r>
                        <a:rPr lang="en-US" sz="2400" b="0" dirty="0">
                          <a:solidFill>
                            <a:schemeClr val="bg2">
                              <a:lumMod val="10000"/>
                            </a:schemeClr>
                          </a:solidFill>
                        </a:rPr>
                        <a:t>Full-Day Contract Rate Effective July 1, 2022</a:t>
                      </a:r>
                    </a:p>
                  </a:txBody>
                  <a:tcPr marL="45012" marR="45012"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230113218"/>
                  </a:ext>
                </a:extLst>
              </a:tr>
              <a:tr h="499027">
                <a:tc>
                  <a:txBody>
                    <a:bodyPr/>
                    <a:lstStyle/>
                    <a:p>
                      <a:pPr lvl="0">
                        <a:buNone/>
                      </a:pPr>
                      <a:r>
                        <a:rPr lang="en-US" sz="2400" dirty="0">
                          <a:solidFill>
                            <a:schemeClr val="bg2">
                              <a:lumMod val="10000"/>
                            </a:schemeClr>
                          </a:solidFill>
                        </a:rPr>
                        <a:t>Fresno </a:t>
                      </a:r>
                    </a:p>
                  </a:txBody>
                  <a:tcPr marL="45012" marR="45012"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lumMod val="85000"/>
                      </a:schemeClr>
                    </a:solidFill>
                  </a:tcPr>
                </a:tc>
                <a:tc>
                  <a:txBody>
                    <a:bodyPr/>
                    <a:lstStyle/>
                    <a:p>
                      <a:pPr lvl="0" algn="ctr">
                        <a:buNone/>
                      </a:pPr>
                      <a:r>
                        <a:rPr lang="en-US" sz="2400" dirty="0">
                          <a:solidFill>
                            <a:schemeClr val="bg2">
                              <a:lumMod val="10000"/>
                            </a:schemeClr>
                          </a:solidFill>
                        </a:rPr>
                        <a:t>$45.03</a:t>
                      </a:r>
                    </a:p>
                  </a:txBody>
                  <a:tcPr marL="45012" marR="45012"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lumMod val="85000"/>
                      </a:schemeClr>
                    </a:solidFill>
                  </a:tcPr>
                </a:tc>
                <a:tc>
                  <a:txBody>
                    <a:bodyPr/>
                    <a:lstStyle/>
                    <a:p>
                      <a:pPr lvl="0" algn="ctr">
                        <a:buNone/>
                      </a:pPr>
                      <a:r>
                        <a:rPr lang="en-US" sz="2400" dirty="0">
                          <a:solidFill>
                            <a:schemeClr val="bg2">
                              <a:lumMod val="10000"/>
                            </a:schemeClr>
                          </a:solidFill>
                        </a:rPr>
                        <a:t>$55.27</a:t>
                      </a:r>
                    </a:p>
                  </a:txBody>
                  <a:tcPr marL="45012" marR="45012"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lumMod val="85000"/>
                      </a:schemeClr>
                    </a:solidFill>
                  </a:tcPr>
                </a:tc>
                <a:tc>
                  <a:txBody>
                    <a:bodyPr/>
                    <a:lstStyle/>
                    <a:p>
                      <a:pPr lvl="0" algn="ctr">
                        <a:buNone/>
                      </a:pPr>
                      <a:r>
                        <a:rPr lang="en-US" sz="2400" dirty="0">
                          <a:solidFill>
                            <a:schemeClr val="bg2">
                              <a:lumMod val="10000"/>
                            </a:schemeClr>
                          </a:solidFill>
                        </a:rPr>
                        <a:t>$55.27</a:t>
                      </a:r>
                    </a:p>
                  </a:txBody>
                  <a:tcPr marL="45012" marR="45012"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68048874"/>
                  </a:ext>
                </a:extLst>
              </a:tr>
              <a:tr h="499027">
                <a:tc>
                  <a:txBody>
                    <a:bodyPr/>
                    <a:lstStyle/>
                    <a:p>
                      <a:r>
                        <a:rPr lang="en-US" sz="2400" dirty="0">
                          <a:solidFill>
                            <a:schemeClr val="bg2">
                              <a:lumMod val="10000"/>
                            </a:schemeClr>
                          </a:solidFill>
                        </a:rPr>
                        <a:t>Los Angeles</a:t>
                      </a:r>
                    </a:p>
                  </a:txBody>
                  <a:tcPr marL="45012" marR="45012"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algn="ctr"/>
                      <a:r>
                        <a:rPr lang="en-US" sz="2400" dirty="0">
                          <a:solidFill>
                            <a:schemeClr val="bg2">
                              <a:lumMod val="10000"/>
                            </a:schemeClr>
                          </a:solidFill>
                        </a:rPr>
                        <a:t>$62.66</a:t>
                      </a:r>
                    </a:p>
                  </a:txBody>
                  <a:tcPr marL="45012" marR="45012"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algn="ctr"/>
                      <a:r>
                        <a:rPr lang="en-US" sz="2400" dirty="0">
                          <a:solidFill>
                            <a:schemeClr val="bg2">
                              <a:lumMod val="10000"/>
                            </a:schemeClr>
                          </a:solidFill>
                        </a:rPr>
                        <a:t>$55.27</a:t>
                      </a:r>
                    </a:p>
                  </a:txBody>
                  <a:tcPr marL="45012" marR="45012"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algn="ctr"/>
                      <a:r>
                        <a:rPr lang="en-US" sz="2400" dirty="0">
                          <a:solidFill>
                            <a:schemeClr val="bg2">
                              <a:lumMod val="10000"/>
                            </a:schemeClr>
                          </a:solidFill>
                        </a:rPr>
                        <a:t>$62.66</a:t>
                      </a:r>
                    </a:p>
                  </a:txBody>
                  <a:tcPr marL="45012" marR="45012"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34034918"/>
                  </a:ext>
                </a:extLst>
              </a:tr>
              <a:tr h="499027">
                <a:tc>
                  <a:txBody>
                    <a:bodyPr/>
                    <a:lstStyle/>
                    <a:p>
                      <a:r>
                        <a:rPr lang="en-US" sz="2400" dirty="0">
                          <a:solidFill>
                            <a:schemeClr val="bg2">
                              <a:lumMod val="10000"/>
                            </a:schemeClr>
                          </a:solidFill>
                        </a:rPr>
                        <a:t>Placer</a:t>
                      </a:r>
                    </a:p>
                  </a:txBody>
                  <a:tcPr marL="45012" marR="45012"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lumMod val="85000"/>
                      </a:schemeClr>
                    </a:solidFill>
                  </a:tcPr>
                </a:tc>
                <a:tc>
                  <a:txBody>
                    <a:bodyPr/>
                    <a:lstStyle/>
                    <a:p>
                      <a:pPr algn="ctr"/>
                      <a:r>
                        <a:rPr lang="en-US" sz="2400" dirty="0">
                          <a:solidFill>
                            <a:schemeClr val="bg2">
                              <a:lumMod val="10000"/>
                            </a:schemeClr>
                          </a:solidFill>
                        </a:rPr>
                        <a:t>$52.95</a:t>
                      </a:r>
                    </a:p>
                  </a:txBody>
                  <a:tcPr marL="45012" marR="45012"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lumMod val="85000"/>
                      </a:schemeClr>
                    </a:solidFill>
                  </a:tcPr>
                </a:tc>
                <a:tc>
                  <a:txBody>
                    <a:bodyPr/>
                    <a:lstStyle/>
                    <a:p>
                      <a:pPr algn="ctr"/>
                      <a:r>
                        <a:rPr lang="en-US" sz="2400" dirty="0">
                          <a:solidFill>
                            <a:schemeClr val="bg2">
                              <a:lumMod val="10000"/>
                            </a:schemeClr>
                          </a:solidFill>
                        </a:rPr>
                        <a:t>$55.27</a:t>
                      </a:r>
                    </a:p>
                  </a:txBody>
                  <a:tcPr marL="45012" marR="45012"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lumMod val="85000"/>
                      </a:schemeClr>
                    </a:solidFill>
                  </a:tcPr>
                </a:tc>
                <a:tc>
                  <a:txBody>
                    <a:bodyPr/>
                    <a:lstStyle/>
                    <a:p>
                      <a:pPr algn="ctr"/>
                      <a:r>
                        <a:rPr lang="en-US" sz="2400" dirty="0">
                          <a:solidFill>
                            <a:schemeClr val="bg2">
                              <a:lumMod val="10000"/>
                            </a:schemeClr>
                          </a:solidFill>
                        </a:rPr>
                        <a:t>$55.27</a:t>
                      </a:r>
                    </a:p>
                  </a:txBody>
                  <a:tcPr marL="45012" marR="45012"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30277240"/>
                  </a:ext>
                </a:extLst>
              </a:tr>
            </a:tbl>
          </a:graphicData>
        </a:graphic>
      </p:graphicFrame>
      <p:sp>
        <p:nvSpPr>
          <p:cNvPr id="4" name="Slide Number Placeholder 3">
            <a:extLst>
              <a:ext uri="{FF2B5EF4-FFF2-40B4-BE49-F238E27FC236}">
                <a16:creationId xmlns:a16="http://schemas.microsoft.com/office/drawing/2014/main" id="{160CDE44-772B-42C8-8621-F81E008A7CD3}"/>
              </a:ext>
            </a:extLst>
          </p:cNvPr>
          <p:cNvSpPr>
            <a:spLocks noGrp="1"/>
          </p:cNvSpPr>
          <p:nvPr>
            <p:ph type="sldNum" sz="quarter" idx="10"/>
          </p:nvPr>
        </p:nvSpPr>
        <p:spPr/>
        <p:txBody>
          <a:bodyPr/>
          <a:lstStyle/>
          <a:p>
            <a:fld id="{432ED76D-8188-4B28-B316-CD85396F47B0}" type="slidenum">
              <a:rPr lang="en-US" smtClean="0"/>
              <a:pPr/>
              <a:t>9</a:t>
            </a:fld>
            <a:endParaRPr lang="en-US"/>
          </a:p>
        </p:txBody>
      </p:sp>
    </p:spTree>
    <p:extLst>
      <p:ext uri="{BB962C8B-B14F-4D97-AF65-F5344CB8AC3E}">
        <p14:creationId xmlns:p14="http://schemas.microsoft.com/office/powerpoint/2010/main" val="802984262"/>
      </p:ext>
    </p:extLst>
  </p:cSld>
  <p:clrMapOvr>
    <a:masterClrMapping/>
  </p:clrMapOvr>
</p:sld>
</file>

<file path=ppt/theme/theme1.xml><?xml version="1.0" encoding="utf-8"?>
<a:theme xmlns:a="http://schemas.openxmlformats.org/drawingml/2006/main" name="CDE Set 1">
  <a:themeElements>
    <a:clrScheme name="Custom 20">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CDE Set 1">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4">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DE Set 8">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C7A379D3C8A3145B9B5460A5FBAA94E" ma:contentTypeVersion="12" ma:contentTypeDescription="Create a new document." ma:contentTypeScope="" ma:versionID="b9528dc1bcd2589b02bbc73bec2734cc">
  <xsd:schema xmlns:xsd="http://www.w3.org/2001/XMLSchema" xmlns:xs="http://www.w3.org/2001/XMLSchema" xmlns:p="http://schemas.microsoft.com/office/2006/metadata/properties" xmlns:ns2="d173ea53-e63a-4839-8c69-aececa15c404" xmlns:ns3="6a92aa00-d659-46d6-b4cf-e266ad63a1ef" targetNamespace="http://schemas.microsoft.com/office/2006/metadata/properties" ma:root="true" ma:fieldsID="40da850488f41daeafd5036038226fa5" ns2:_="" ns3:_="">
    <xsd:import namespace="d173ea53-e63a-4839-8c69-aececa15c404"/>
    <xsd:import namespace="6a92aa00-d659-46d6-b4cf-e266ad63a1e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73ea53-e63a-4839-8c69-aececa15c4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a92aa00-d659-46d6-b4cf-e266ad63a1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829A587-A652-4248-97DC-050A1AEC3B0E}">
  <ds:schemaRefs>
    <ds:schemaRef ds:uri="http://schemas.microsoft.com/sharepoint/v3/contenttype/forms"/>
  </ds:schemaRefs>
</ds:datastoreItem>
</file>

<file path=customXml/itemProps2.xml><?xml version="1.0" encoding="utf-8"?>
<ds:datastoreItem xmlns:ds="http://schemas.openxmlformats.org/officeDocument/2006/customXml" ds:itemID="{8F29A9AC-0B59-42C2-BCEA-A5D8C2763C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73ea53-e63a-4839-8c69-aececa15c404"/>
    <ds:schemaRef ds:uri="6a92aa00-d659-46d6-b4cf-e266ad63a1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949279-F2A5-4E7F-A26D-DB448DF1D054}">
  <ds:schemaRefs>
    <ds:schemaRef ds:uri="http://purl.org/dc/elements/1.1/"/>
    <ds:schemaRef ds:uri="http://schemas.microsoft.com/office/2006/metadata/properties"/>
    <ds:schemaRef ds:uri="http://purl.org/dc/terms/"/>
    <ds:schemaRef ds:uri="http://schemas.openxmlformats.org/package/2006/metadata/core-properties"/>
    <ds:schemaRef ds:uri="6a92aa00-d659-46d6-b4cf-e266ad63a1ef"/>
    <ds:schemaRef ds:uri="http://schemas.microsoft.com/office/2006/documentManagement/types"/>
    <ds:schemaRef ds:uri="http://schemas.microsoft.com/office/infopath/2007/PartnerControls"/>
    <ds:schemaRef ds:uri="d173ea53-e63a-4839-8c69-aececa15c40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337</TotalTime>
  <Words>2673</Words>
  <Application>Microsoft Office PowerPoint</Application>
  <PresentationFormat>Widescreen</PresentationFormat>
  <Paragraphs>276</Paragraphs>
  <Slides>33</Slides>
  <Notes>28</Notes>
  <HiddenSlides>0</HiddenSlides>
  <MMClips>0</MMClips>
  <ScaleCrop>false</ScaleCrop>
  <HeadingPairs>
    <vt:vector size="6" baseType="variant">
      <vt:variant>
        <vt:lpstr>Fonts Used</vt:lpstr>
      </vt:variant>
      <vt:variant>
        <vt:i4>7</vt:i4>
      </vt:variant>
      <vt:variant>
        <vt:lpstr>Theme</vt:lpstr>
      </vt:variant>
      <vt:variant>
        <vt:i4>11</vt:i4>
      </vt:variant>
      <vt:variant>
        <vt:lpstr>Slide Titles</vt:lpstr>
      </vt:variant>
      <vt:variant>
        <vt:i4>33</vt:i4>
      </vt:variant>
    </vt:vector>
  </HeadingPairs>
  <TitlesOfParts>
    <vt:vector size="51" baseType="lpstr">
      <vt:lpstr>Arial</vt:lpstr>
      <vt:lpstr>Arial,Sans-Serif</vt:lpstr>
      <vt:lpstr>Calibri</vt:lpstr>
      <vt:lpstr>Calibri Light</vt:lpstr>
      <vt:lpstr>Cambria</vt:lpstr>
      <vt:lpstr>Courier New</vt:lpstr>
      <vt:lpstr>Wingdings</vt:lpstr>
      <vt:lpstr>CDE Set 1</vt:lpstr>
      <vt:lpstr>Custom Design</vt:lpstr>
      <vt:lpstr>CDE Set 2</vt:lpstr>
      <vt:lpstr>CDE Set 3</vt:lpstr>
      <vt:lpstr>CDE Set 4</vt:lpstr>
      <vt:lpstr>CDE Set 5</vt:lpstr>
      <vt:lpstr>CDE Set 6</vt:lpstr>
      <vt:lpstr>CDE Set 7</vt:lpstr>
      <vt:lpstr>CDE Set 8</vt:lpstr>
      <vt:lpstr>CDE Set 1</vt:lpstr>
      <vt:lpstr>CDE Set 1</vt:lpstr>
      <vt:lpstr>Early Education Division Webinar</vt:lpstr>
      <vt:lpstr>Welcome and Introductions</vt:lpstr>
      <vt:lpstr>Meeting Agenda</vt:lpstr>
      <vt:lpstr>2022–23 Budget Implementation Updates</vt:lpstr>
      <vt:lpstr>UPK Planning and Implementation Supports</vt:lpstr>
      <vt:lpstr>UPK Workgroup</vt:lpstr>
      <vt:lpstr>California State Preschool Program (CSPP) Adjustment Factor Changes </vt:lpstr>
      <vt:lpstr>Fiscal Year (FY) 2022–23 Cost of Living Adjustment (COLA) Implementation</vt:lpstr>
      <vt:lpstr>Examples of COLA Implementation</vt:lpstr>
      <vt:lpstr>Summary of the COLA Implementation</vt:lpstr>
      <vt:lpstr>Child Days of Enrollment (cde) Calculator</vt:lpstr>
      <vt:lpstr> Preschool Dual Language Learners Management Bulletin 22-04</vt:lpstr>
      <vt:lpstr>Management Bulletin (MB) 22-04 Directives</vt:lpstr>
      <vt:lpstr>Management Bulletin (MB) 22-04 Timeline and Adjustment Factor</vt:lpstr>
      <vt:lpstr>Management Bulletin 22-04 Data Collection</vt:lpstr>
      <vt:lpstr>Eligibility and Priority Management Bulletin</vt:lpstr>
      <vt:lpstr>24-Month Eligibility</vt:lpstr>
      <vt:lpstr>Changes to Eligibility</vt:lpstr>
      <vt:lpstr>Changes to Priority</vt:lpstr>
      <vt:lpstr>CSPP Extended Learning and Care</vt:lpstr>
      <vt:lpstr>Children with Exceptional Needs</vt:lpstr>
      <vt:lpstr>Transitioning from  an Individualized Family Service Plan (IFSP) to  an Individualized Education Program (IEP)</vt:lpstr>
      <vt:lpstr>Children with an IEP</vt:lpstr>
      <vt:lpstr>Additional Upcoming Management Bulletins</vt:lpstr>
      <vt:lpstr>Universal PreKindergarten (UPK) Updates</vt:lpstr>
      <vt:lpstr>Workforce Updates </vt:lpstr>
      <vt:lpstr>Questions</vt:lpstr>
      <vt:lpstr>Resources (1)</vt:lpstr>
      <vt:lpstr>Resources (2)</vt:lpstr>
      <vt:lpstr>Resources (3)</vt:lpstr>
      <vt:lpstr>Resources (4)</vt:lpstr>
      <vt:lpstr>Closing</vt:lpstr>
      <vt:lpstr>Transforming Schools</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Education September 2022 Webinar Slides - Resources (CA Department of Education)</dc:title>
  <dc:subject>Presentation slides from the September 2022 Early Education Webinar that provide updates on early education investments in the 2022-23 state budget, fiscal reporting, early educator credential opportunities and upcoming management bulletins.</dc:subject>
  <dc:creator>Joycelyn Ward-Richardson</dc:creator>
  <cp:lastModifiedBy>Alice Ludwig</cp:lastModifiedBy>
  <cp:revision>48</cp:revision>
  <cp:lastPrinted>2021-02-10T21:52:07Z</cp:lastPrinted>
  <dcterms:created xsi:type="dcterms:W3CDTF">2020-08-25T03:09:04Z</dcterms:created>
  <dcterms:modified xsi:type="dcterms:W3CDTF">2023-08-11T15:36:37Z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0x0101008C7A379D3C8A3145B9B5460A5FBAA94E</vt:lpwstr>
  </property>
</Properties>
</file>