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Lst>
  <p:notesMasterIdLst>
    <p:notesMasterId r:id="rId35"/>
  </p:notesMasterIdLst>
  <p:handoutMasterIdLst>
    <p:handoutMasterId r:id="rId36"/>
  </p:handoutMasterIdLst>
  <p:sldIdLst>
    <p:sldId id="256" r:id="rId15"/>
    <p:sldId id="257" r:id="rId16"/>
    <p:sldId id="264" r:id="rId17"/>
    <p:sldId id="364" r:id="rId18"/>
    <p:sldId id="370" r:id="rId19"/>
    <p:sldId id="373" r:id="rId20"/>
    <p:sldId id="376" r:id="rId21"/>
    <p:sldId id="377" r:id="rId22"/>
    <p:sldId id="360" r:id="rId23"/>
    <p:sldId id="361" r:id="rId24"/>
    <p:sldId id="374" r:id="rId25"/>
    <p:sldId id="378" r:id="rId26"/>
    <p:sldId id="368" r:id="rId27"/>
    <p:sldId id="363" r:id="rId28"/>
    <p:sldId id="369" r:id="rId29"/>
    <p:sldId id="367" r:id="rId30"/>
    <p:sldId id="365" r:id="rId31"/>
    <p:sldId id="375" r:id="rId32"/>
    <p:sldId id="342"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1" name="Stephen Propheter" initials="SP" lastIdx="6" clrIdx="0">
    <p:extLst>
      <p:ext uri="{19B8F6BF-5375-455C-9EA6-DF929625EA0E}">
        <p15:presenceInfo xmlns:p15="http://schemas.microsoft.com/office/powerpoint/2012/main" userId="Stephen Propheter" providerId="None"/>
      </p:ext>
    </p:extLst>
  </p:cmAuthor>
  <p:cmAuthor id="8" name="Virginia Early" initials="VE" lastIdx="11" clrIdx="7">
    <p:extLst>
      <p:ext uri="{19B8F6BF-5375-455C-9EA6-DF929625EA0E}">
        <p15:presenceInfo xmlns:p15="http://schemas.microsoft.com/office/powerpoint/2012/main" userId="S::vearly@cde.ca.gov::42929ea7-4389-4ffc-bd0b-f8133d7ef99f" providerId="AD"/>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10" name="Crystal Devlin" initials="CD" lastIdx="2" clrIdx="9">
    <p:extLst>
      <p:ext uri="{19B8F6BF-5375-455C-9EA6-DF929625EA0E}">
        <p15:presenceInfo xmlns:p15="http://schemas.microsoft.com/office/powerpoint/2012/main" userId="S::cdevlin@cde.ca.gov::45766686-1411-4f66-8b4e-ae85f8cf4551"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5" name="Barbara Lindsay" initials="BL" lastIdx="7" clrIdx="4">
    <p:extLst>
      <p:ext uri="{19B8F6BF-5375-455C-9EA6-DF929625EA0E}">
        <p15:presenceInfo xmlns:p15="http://schemas.microsoft.com/office/powerpoint/2012/main" userId="S::blindsay@cde.ca.gov::f58b8608-a674-4040-9f2a-f7fe56db570d" providerId="AD"/>
      </p:ext>
    </p:extLst>
  </p:cmAuthor>
  <p:cmAuthor id="12" name="Danielle Davis" initials="DD" lastIdx="1" clrIdx="11">
    <p:extLst>
      <p:ext uri="{19B8F6BF-5375-455C-9EA6-DF929625EA0E}">
        <p15:presenceInfo xmlns:p15="http://schemas.microsoft.com/office/powerpoint/2012/main" userId="S::ddavis@cde.ca.gov::ac010a00-31ad-49d6-9a54-e5464cd5e671"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1735B-F119-4AB4-B5FF-1FC3BB4FA0EF}" v="267" dt="2021-03-04T23:38:51.604"/>
    <p1510:client id="{28CBBF76-9928-490C-A520-90BE5E0ED0BC}" v="6" dt="2021-03-04T22:46:03.109"/>
    <p1510:client id="{2AF2DB98-AEA3-4FEF-B5F6-CE3F661E85EC}" v="96" dt="2021-03-05T00:30:46.400"/>
    <p1510:client id="{2BE5BE34-F441-46D4-9102-DABF47F665F4}" v="77" dt="2021-03-03T20:52:36.671"/>
    <p1510:client id="{2D19B19F-00B6-B000-A8C9-1E2668401713}" v="200" dt="2021-03-05T00:57:05.953"/>
    <p1510:client id="{3256B19F-D04A-B000-A8C9-16D75BE13D33}" v="37" dt="2021-03-05T16:29:57.264"/>
    <p1510:client id="{3D5C9E66-17D5-4277-9778-B0B14D03F748}" v="7" dt="2021-03-04T23:16:45.084"/>
    <p1510:client id="{3ED44DC3-CAB4-40B5-884E-50387D399BD6}" v="52" dt="2021-03-02T00:08:55.983"/>
    <p1510:client id="{4063BF37-8A55-4560-885C-1CFDD11D3F5D}" v="356" dt="2021-03-01T23:53:55.427"/>
    <p1510:client id="{40EB0629-6BDF-4E78-988C-BA0AB96711CA}" v="1" dt="2021-03-01T22:42:49.889"/>
    <p1510:client id="{4119363E-94E4-4786-B803-DAB8F0783517}" v="16" dt="2021-03-01T22:28:21.731"/>
    <p1510:client id="{438FEDCC-3B87-46D5-8492-71C708EDAA64}" v="44" dt="2021-03-01T22:37:02.143"/>
    <p1510:client id="{48544F97-D237-4259-9287-F26B2EDED6CF}" v="744" dt="2021-03-04T23:34:43.891"/>
    <p1510:client id="{500D2192-F011-44D6-BB74-8EEF3B19E35A}" v="273" dt="2021-03-05T00:04:22.662"/>
    <p1510:client id="{50EF197A-67EA-4970-A3EC-205FC0E1BB11}" v="16" dt="2021-03-04T04:53:48.869"/>
    <p1510:client id="{5626F495-E866-4E43-B3DA-66CC99E5B144}" v="31" dt="2021-03-02T22:47:24.328"/>
    <p1510:client id="{5A2F63EF-1767-4B28-A044-64D0E93E6C61}" v="4" dt="2021-03-05T08:07:52.485"/>
    <p1510:client id="{5F7029AC-A8A8-4BE7-88D0-72AB550C4113}" v="4" dt="2021-03-03T23:55:53.813"/>
    <p1510:client id="{64AD57F3-C504-BD20-ADB5-A126D0BD818A}" v="130" dt="2021-03-02T16:06:09.333"/>
    <p1510:client id="{6F1AB19F-B090-B000-A8C9-1E68F09B1E70}" v="16" dt="2021-03-04T23:35:31.310"/>
    <p1510:client id="{762059E5-5E6A-4A21-845A-4B71802DDC33}" v="1" dt="2021-03-04T16:04:10.952"/>
    <p1510:client id="{831BDB56-0A98-46B0-AC9C-46E3D04C61D3}" v="16" dt="2021-03-05T00:46:52.353"/>
    <p1510:client id="{90FE203D-5E6E-7AE7-EE3E-CAE8214E6455}" v="2895" dt="2021-03-04T21:46:38.733"/>
    <p1510:client id="{958C445F-9467-4EFB-AED0-A660A4FA18ED}" v="102" dt="2021-03-05T00:56:36.213"/>
    <p1510:client id="{A7055F4A-CFA2-C749-2E87-47A80F8A290A}" v="151" dt="2021-03-04T23:33:10.349"/>
    <p1510:client id="{C60D7248-0DDC-43CE-B3DA-B67C2F32416F}" v="22" dt="2021-03-04T00:04:22.611"/>
    <p1510:client id="{CE27B09F-100C-B000-A8C9-16F007BF56AE}" v="1" dt="2021-03-02T00:28:33.487"/>
    <p1510:client id="{E0EDA1D9-1CF9-4731-BAA4-65B8B345429D}" v="594" dt="2021-03-04T23:51:19.613"/>
    <p1510:client id="{F70885BC-7798-49A0-A596-2D6A490BB4AB}" v="1" dt="2021-03-05T16:07:33.910"/>
    <p1510:client id="{FD6AB9B7-2EF7-4C66-BBFB-71C408736282}" v="12" dt="2021-03-04T23:37:29.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6201" autoAdjust="0"/>
  </p:normalViewPr>
  <p:slideViewPr>
    <p:cSldViewPr snapToGrid="0">
      <p:cViewPr varScale="1">
        <p:scale>
          <a:sx n="105" d="100"/>
          <a:sy n="105" d="100"/>
        </p:scale>
        <p:origin x="798"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9/6/2023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292195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4069175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81384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b="0" i="0" dirty="0">
              <a:effectLst/>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46306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69012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5173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21913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20755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17331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18089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609144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04" r:id="rId4"/>
    <p:sldLayoutId id="2147483658"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March 5,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D9AD-2068-4383-BE11-A705B215A84C}"/>
              </a:ext>
            </a:extLst>
          </p:cNvPr>
          <p:cNvSpPr>
            <a:spLocks noGrp="1"/>
          </p:cNvSpPr>
          <p:nvPr>
            <p:ph type="title"/>
          </p:nvPr>
        </p:nvSpPr>
        <p:spPr/>
        <p:txBody>
          <a:bodyPr/>
          <a:lstStyle/>
          <a:p>
            <a:r>
              <a:rPr lang="en-US">
                <a:ea typeface="+mj-lt"/>
                <a:cs typeface="+mj-lt"/>
              </a:rPr>
              <a:t>Program Quality Implementation Update (2)</a:t>
            </a:r>
            <a:endParaRPr lang="en-US"/>
          </a:p>
        </p:txBody>
      </p:sp>
      <p:sp>
        <p:nvSpPr>
          <p:cNvPr id="3" name="Content Placeholder 2">
            <a:extLst>
              <a:ext uri="{FF2B5EF4-FFF2-40B4-BE49-F238E27FC236}">
                <a16:creationId xmlns:a16="http://schemas.microsoft.com/office/drawing/2014/main" id="{62BA43B9-199F-4D41-A78B-1F1EAF8C41DB}"/>
              </a:ext>
            </a:extLst>
          </p:cNvPr>
          <p:cNvSpPr>
            <a:spLocks noGrp="1"/>
          </p:cNvSpPr>
          <p:nvPr>
            <p:ph idx="1"/>
          </p:nvPr>
        </p:nvSpPr>
        <p:spPr>
          <a:xfrm>
            <a:off x="152400" y="1304273"/>
            <a:ext cx="11887200" cy="5015901"/>
          </a:xfrm>
        </p:spPr>
        <p:txBody>
          <a:bodyPr vert="horz" lIns="91440" tIns="45720" rIns="91440" bIns="45720" rtlCol="0" anchor="t">
            <a:normAutofit/>
          </a:bodyPr>
          <a:lstStyle/>
          <a:p>
            <a:r>
              <a:rPr lang="en-US" dirty="0">
                <a:cs typeface="Arial"/>
              </a:rPr>
              <a:t>The Environment Self-Certification During Pandemic Conditions Questionnaire has been developed to use during monitoring and for the PSE</a:t>
            </a:r>
          </a:p>
          <a:p>
            <a:pPr lvl="1">
              <a:buFont typeface="Arial" panose="020B0604020202020204" pitchFamily="34" charset="0"/>
              <a:buChar char="•"/>
            </a:pPr>
            <a:r>
              <a:rPr lang="en-US" dirty="0">
                <a:cs typeface="Arial"/>
              </a:rPr>
              <a:t> Five questions related to five of the subscales from the ERS tools</a:t>
            </a:r>
          </a:p>
          <a:p>
            <a:pPr lvl="1">
              <a:buFont typeface="Arial" panose="020B0604020202020204" pitchFamily="34" charset="0"/>
              <a:buChar char="•"/>
            </a:pPr>
            <a:r>
              <a:rPr lang="en-US" dirty="0">
                <a:cs typeface="Arial"/>
              </a:rPr>
              <a:t> A minimum of one self-certification is required for each direct service contract type held</a:t>
            </a:r>
            <a:endParaRPr lang="en-US" dirty="0">
              <a:solidFill>
                <a:srgbClr val="FF0000"/>
              </a:solidFill>
              <a:cs typeface="Arial"/>
            </a:endParaRPr>
          </a:p>
          <a:p>
            <a:pPr marL="457200" lvl="1" indent="0">
              <a:buNone/>
            </a:pPr>
            <a:endParaRPr lang="en-US" dirty="0">
              <a:cs typeface="Arial"/>
            </a:endParaRPr>
          </a:p>
          <a:p>
            <a:r>
              <a:rPr lang="en-US" dirty="0">
                <a:cs typeface="Arial"/>
              </a:rPr>
              <a:t>The PSE management bulletin will be forthcoming</a:t>
            </a:r>
            <a:endParaRPr lang="en-US" dirty="0"/>
          </a:p>
          <a:p>
            <a:r>
              <a:rPr lang="en-US" dirty="0">
                <a:cs typeface="Arial"/>
              </a:rPr>
              <a:t>Training will be provided – tentative date Wednesday, April 7</a:t>
            </a:r>
          </a:p>
        </p:txBody>
      </p:sp>
      <p:sp>
        <p:nvSpPr>
          <p:cNvPr id="4" name="Slide Number Placeholder 3">
            <a:extLst>
              <a:ext uri="{FF2B5EF4-FFF2-40B4-BE49-F238E27FC236}">
                <a16:creationId xmlns:a16="http://schemas.microsoft.com/office/drawing/2014/main" id="{E0C0333D-A10D-4467-B480-F52530ED56E6}"/>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10852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9FC0-822B-450A-B165-AA9D29E9B714}"/>
              </a:ext>
            </a:extLst>
          </p:cNvPr>
          <p:cNvSpPr>
            <a:spLocks noGrp="1"/>
          </p:cNvSpPr>
          <p:nvPr>
            <p:ph type="title"/>
          </p:nvPr>
        </p:nvSpPr>
        <p:spPr>
          <a:xfrm>
            <a:off x="180680" y="118958"/>
            <a:ext cx="11887200" cy="1325563"/>
          </a:xfrm>
        </p:spPr>
        <p:txBody>
          <a:bodyPr/>
          <a:lstStyle/>
          <a:p>
            <a:r>
              <a:rPr lang="en-US" dirty="0"/>
              <a:t>Fiscal Update: Additional Prop 64 Funds for Additional On-going CAPP Enrollments</a:t>
            </a:r>
          </a:p>
        </p:txBody>
      </p:sp>
      <p:sp>
        <p:nvSpPr>
          <p:cNvPr id="3" name="Content Placeholder 2">
            <a:extLst>
              <a:ext uri="{FF2B5EF4-FFF2-40B4-BE49-F238E27FC236}">
                <a16:creationId xmlns:a16="http://schemas.microsoft.com/office/drawing/2014/main" id="{A9B43773-1FD4-4BCA-8923-D6C45AB7CDCE}"/>
              </a:ext>
            </a:extLst>
          </p:cNvPr>
          <p:cNvSpPr>
            <a:spLocks noGrp="1"/>
          </p:cNvSpPr>
          <p:nvPr>
            <p:ph sz="half" idx="1"/>
          </p:nvPr>
        </p:nvSpPr>
        <p:spPr>
          <a:xfrm>
            <a:off x="284375" y="1939958"/>
            <a:ext cx="11197472" cy="3207077"/>
          </a:xfrm>
        </p:spPr>
        <p:txBody>
          <a:bodyPr>
            <a:normAutofit/>
          </a:bodyPr>
          <a:lstStyle/>
          <a:p>
            <a:pPr>
              <a:spcAft>
                <a:spcPts val="1200"/>
              </a:spcAft>
            </a:pPr>
            <a:r>
              <a:rPr lang="en-US" dirty="0"/>
              <a:t>$21.486 million provided as an adjustment to the FY 2020</a:t>
            </a:r>
            <a:r>
              <a:rPr lang="es-US" dirty="0"/>
              <a:t>–</a:t>
            </a:r>
            <a:r>
              <a:rPr lang="en-US" dirty="0"/>
              <a:t>21 budget</a:t>
            </a:r>
          </a:p>
          <a:p>
            <a:r>
              <a:rPr lang="en-US" dirty="0"/>
              <a:t>The CDE and Department of Health Care Services (DHCS) are in the final stages of completing the Interagency Agreement, which is required in order for the CDE to have access to these funds</a:t>
            </a:r>
          </a:p>
        </p:txBody>
      </p:sp>
      <p:sp>
        <p:nvSpPr>
          <p:cNvPr id="13" name="Content Placeholder 12">
            <a:extLst>
              <a:ext uri="{FF2B5EF4-FFF2-40B4-BE49-F238E27FC236}">
                <a16:creationId xmlns:a16="http://schemas.microsoft.com/office/drawing/2014/main" id="{BB270918-A3A4-44DA-836A-1F4B88896531}"/>
              </a:ext>
            </a:extLst>
          </p:cNvPr>
          <p:cNvSpPr>
            <a:spLocks noGrp="1"/>
          </p:cNvSpPr>
          <p:nvPr>
            <p:ph sz="quarter" idx="12"/>
          </p:nvPr>
        </p:nvSpPr>
        <p:spPr>
          <a:xfrm>
            <a:off x="5118755" y="5197394"/>
            <a:ext cx="7759831" cy="816907"/>
          </a:xfrm>
        </p:spPr>
        <p:txBody>
          <a:bodyPr>
            <a:normAutofit/>
          </a:bodyPr>
          <a:lstStyle/>
          <a:p>
            <a:pPr marL="0" indent="0">
              <a:buNone/>
            </a:pPr>
            <a:r>
              <a:rPr lang="en-US" sz="2400" dirty="0">
                <a:cs typeface="Arial"/>
              </a:rPr>
              <a:t>CAPP = California Alternative Payment Program</a:t>
            </a:r>
            <a:endParaRPr lang="es-US" sz="2400" dirty="0"/>
          </a:p>
        </p:txBody>
      </p:sp>
      <p:sp>
        <p:nvSpPr>
          <p:cNvPr id="4" name="Slide Number Placeholder 3">
            <a:extLst>
              <a:ext uri="{FF2B5EF4-FFF2-40B4-BE49-F238E27FC236}">
                <a16:creationId xmlns:a16="http://schemas.microsoft.com/office/drawing/2014/main" id="{2C323191-9143-498A-A0E0-EC7F46C21D88}"/>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343085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C9FA30-A31C-4424-B93A-6C07D4AA9CCF}"/>
              </a:ext>
            </a:extLst>
          </p:cNvPr>
          <p:cNvSpPr>
            <a:spLocks noGrp="1"/>
          </p:cNvSpPr>
          <p:nvPr>
            <p:ph type="title"/>
          </p:nvPr>
        </p:nvSpPr>
        <p:spPr>
          <a:xfrm>
            <a:off x="152400" y="0"/>
            <a:ext cx="11887200" cy="851278"/>
          </a:xfrm>
        </p:spPr>
        <p:txBody>
          <a:bodyPr/>
          <a:lstStyle/>
          <a:p>
            <a:r>
              <a:rPr lang="en-US" dirty="0">
                <a:cs typeface="Arial"/>
              </a:rPr>
              <a:t>Fiscal Update: Per Child Stipend</a:t>
            </a:r>
            <a:endParaRPr lang="es-US" dirty="0"/>
          </a:p>
        </p:txBody>
      </p:sp>
      <p:sp>
        <p:nvSpPr>
          <p:cNvPr id="6" name="Content Placeholder 5">
            <a:extLst>
              <a:ext uri="{FF2B5EF4-FFF2-40B4-BE49-F238E27FC236}">
                <a16:creationId xmlns:a16="http://schemas.microsoft.com/office/drawing/2014/main" id="{167BE3C5-35E0-4B43-93BC-F116FE7EEEC1}"/>
              </a:ext>
            </a:extLst>
          </p:cNvPr>
          <p:cNvSpPr>
            <a:spLocks noGrp="1"/>
          </p:cNvSpPr>
          <p:nvPr>
            <p:ph sz="half" idx="1"/>
          </p:nvPr>
        </p:nvSpPr>
        <p:spPr>
          <a:xfrm>
            <a:off x="175845" y="700456"/>
            <a:ext cx="11711354" cy="1573822"/>
          </a:xfrm>
        </p:spPr>
        <p:txBody>
          <a:bodyPr>
            <a:normAutofit fontScale="92500"/>
          </a:bodyPr>
          <a:lstStyle/>
          <a:p>
            <a:r>
              <a:rPr lang="en-US" sz="2600" dirty="0"/>
              <a:t>Assembly Bill (AB) 82 allocates $244 million to provide a flat-rate stipend amount of $525 per child enrolled in a state-subsidized childcare or preschool program. </a:t>
            </a:r>
            <a:endParaRPr lang="en-US" sz="2600" dirty="0">
              <a:cs typeface="Arial"/>
            </a:endParaRPr>
          </a:p>
          <a:p>
            <a:r>
              <a:rPr lang="en-US" sz="2600" dirty="0"/>
              <a:t>Allocation based on the number of subsidized children enrolled in November 2020, using the following data sources:  </a:t>
            </a:r>
            <a:endParaRPr lang="en-US" sz="2600" dirty="0">
              <a:cs typeface="Arial"/>
            </a:endParaRPr>
          </a:p>
          <a:p>
            <a:pPr marL="0" indent="0">
              <a:buNone/>
            </a:pPr>
            <a:endParaRPr lang="es-US" dirty="0"/>
          </a:p>
        </p:txBody>
      </p:sp>
      <p:graphicFrame>
        <p:nvGraphicFramePr>
          <p:cNvPr id="10" name="Content Placeholder 9">
            <a:extLst>
              <a:ext uri="{FF2B5EF4-FFF2-40B4-BE49-F238E27FC236}">
                <a16:creationId xmlns:a16="http://schemas.microsoft.com/office/drawing/2014/main" id="{D0FCD785-165F-4F0C-A8A2-3A112CE9F313}"/>
              </a:ext>
            </a:extLst>
          </p:cNvPr>
          <p:cNvGraphicFramePr>
            <a:graphicFrameLocks noGrp="1"/>
          </p:cNvGraphicFramePr>
          <p:nvPr>
            <p:ph sz="quarter" idx="11"/>
            <p:extLst>
              <p:ext uri="{D42A27DB-BD31-4B8C-83A1-F6EECF244321}">
                <p14:modId xmlns:p14="http://schemas.microsoft.com/office/powerpoint/2010/main" val="2527094123"/>
              </p:ext>
            </p:extLst>
          </p:nvPr>
        </p:nvGraphicFramePr>
        <p:xfrm>
          <a:off x="0" y="2321169"/>
          <a:ext cx="12145110" cy="3931920"/>
        </p:xfrm>
        <a:graphic>
          <a:graphicData uri="http://schemas.openxmlformats.org/drawingml/2006/table">
            <a:tbl>
              <a:tblPr firstRow="1" bandRow="1">
                <a:tableStyleId>{5C22544A-7EE6-4342-B048-85BDC9FD1C3A}</a:tableStyleId>
              </a:tblPr>
              <a:tblGrid>
                <a:gridCol w="8135818">
                  <a:extLst>
                    <a:ext uri="{9D8B030D-6E8A-4147-A177-3AD203B41FA5}">
                      <a16:colId xmlns:a16="http://schemas.microsoft.com/office/drawing/2014/main" val="1118129014"/>
                    </a:ext>
                  </a:extLst>
                </a:gridCol>
                <a:gridCol w="4009292">
                  <a:extLst>
                    <a:ext uri="{9D8B030D-6E8A-4147-A177-3AD203B41FA5}">
                      <a16:colId xmlns:a16="http://schemas.microsoft.com/office/drawing/2014/main" val="647007548"/>
                    </a:ext>
                  </a:extLst>
                </a:gridCol>
              </a:tblGrid>
              <a:tr h="398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Contract Type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Data Source </a:t>
                      </a:r>
                    </a:p>
                  </a:txBody>
                  <a:tcPr/>
                </a:tc>
                <a:extLst>
                  <a:ext uri="{0D108BD9-81ED-4DB2-BD59-A6C34878D82A}">
                    <a16:rowId xmlns:a16="http://schemas.microsoft.com/office/drawing/2014/main" val="378473187"/>
                  </a:ext>
                </a:extLst>
              </a:tr>
              <a:tr h="1074615">
                <a:tc>
                  <a:txBody>
                    <a:bodyPr/>
                    <a:lstStyle/>
                    <a:p>
                      <a:r>
                        <a:rPr lang="en-US" sz="2400" dirty="0"/>
                        <a:t>CalWORKs Stage 2 (C2AP)</a:t>
                      </a:r>
                    </a:p>
                    <a:p>
                      <a:r>
                        <a:rPr lang="en-US" sz="2400" dirty="0"/>
                        <a:t>CalWORKs Stage 3 (C3AP)</a:t>
                      </a:r>
                    </a:p>
                    <a:p>
                      <a:r>
                        <a:rPr lang="en-US" sz="2400" dirty="0"/>
                        <a:t>Alternative Payment Program (CAPP)</a:t>
                      </a:r>
                    </a:p>
                    <a:p>
                      <a:r>
                        <a:rPr lang="en-US" sz="2400" dirty="0"/>
                        <a:t>Migrant Alternative Payment Program (CMAP)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CalWORKs/Alternative Payment Online Reporting System</a:t>
                      </a:r>
                    </a:p>
                    <a:p>
                      <a:endParaRPr lang="es-US" sz="2400" dirty="0"/>
                    </a:p>
                  </a:txBody>
                  <a:tcPr/>
                </a:tc>
                <a:extLst>
                  <a:ext uri="{0D108BD9-81ED-4DB2-BD59-A6C34878D82A}">
                    <a16:rowId xmlns:a16="http://schemas.microsoft.com/office/drawing/2014/main" val="3359827648"/>
                  </a:ext>
                </a:extLst>
              </a:tr>
              <a:tr h="1074615">
                <a:tc>
                  <a:txBody>
                    <a:bodyPr/>
                    <a:lstStyle/>
                    <a:p>
                      <a:r>
                        <a:rPr lang="en-US" sz="2400" b="0" i="0" kern="1200" dirty="0">
                          <a:solidFill>
                            <a:schemeClr val="tx1"/>
                          </a:solidFill>
                          <a:effectLst/>
                          <a:latin typeface="+mn-lt"/>
                          <a:ea typeface="+mn-ea"/>
                          <a:cs typeface="+mn-cs"/>
                        </a:rPr>
                        <a:t>General Child Care and Development (CCTR) </a:t>
                      </a:r>
                    </a:p>
                    <a:p>
                      <a:r>
                        <a:rPr lang="en-US" sz="2400" b="0" i="0" kern="1200" dirty="0">
                          <a:solidFill>
                            <a:schemeClr val="tx1"/>
                          </a:solidFill>
                          <a:effectLst/>
                          <a:latin typeface="+mn-lt"/>
                          <a:ea typeface="+mn-ea"/>
                          <a:cs typeface="+mn-cs"/>
                        </a:rPr>
                        <a:t>Severely Disabled Program (CHAN) </a:t>
                      </a:r>
                    </a:p>
                    <a:p>
                      <a:r>
                        <a:rPr lang="en-US" sz="2400" b="0" i="0" kern="1200" dirty="0">
                          <a:solidFill>
                            <a:schemeClr val="tx1"/>
                          </a:solidFill>
                          <a:effectLst/>
                          <a:latin typeface="+mn-lt"/>
                          <a:ea typeface="+mn-ea"/>
                          <a:cs typeface="+mn-cs"/>
                        </a:rPr>
                        <a:t>Migrant Child Care and Development Program (CMIG)</a:t>
                      </a:r>
                    </a:p>
                    <a:p>
                      <a:r>
                        <a:rPr lang="en-US" sz="2400" b="0" i="0" kern="1200" dirty="0">
                          <a:solidFill>
                            <a:schemeClr val="tx1"/>
                          </a:solidFill>
                          <a:effectLst/>
                          <a:latin typeface="+mn-lt"/>
                          <a:ea typeface="+mn-ea"/>
                          <a:cs typeface="+mn-cs"/>
                        </a:rPr>
                        <a:t>California State Preschool Program (CSPP)</a:t>
                      </a:r>
                    </a:p>
                    <a:p>
                      <a:r>
                        <a:rPr lang="en-US" sz="2400" dirty="0"/>
                        <a:t>Family Childcare Home Education Networks (CFCC)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Child Development Management Information System (CDMIS) CDD-801A </a:t>
                      </a:r>
                      <a:endParaRPr lang="en-US" sz="2400" dirty="0"/>
                    </a:p>
                    <a:p>
                      <a:endParaRPr lang="es-US" sz="2400" dirty="0"/>
                    </a:p>
                  </a:txBody>
                  <a:tcPr/>
                </a:tc>
                <a:extLst>
                  <a:ext uri="{0D108BD9-81ED-4DB2-BD59-A6C34878D82A}">
                    <a16:rowId xmlns:a16="http://schemas.microsoft.com/office/drawing/2014/main" val="679388138"/>
                  </a:ext>
                </a:extLst>
              </a:tr>
            </a:tbl>
          </a:graphicData>
        </a:graphic>
      </p:graphicFrame>
      <p:sp>
        <p:nvSpPr>
          <p:cNvPr id="4" name="Slide Number Placeholder 3">
            <a:extLst>
              <a:ext uri="{FF2B5EF4-FFF2-40B4-BE49-F238E27FC236}">
                <a16:creationId xmlns:a16="http://schemas.microsoft.com/office/drawing/2014/main" id="{2F043605-E231-46CB-B7CF-6B89F31B23BF}"/>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14736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47A5-1AFF-47AE-8DB8-257ADE43D5D7}"/>
              </a:ext>
            </a:extLst>
          </p:cNvPr>
          <p:cNvSpPr>
            <a:spLocks noGrp="1"/>
          </p:cNvSpPr>
          <p:nvPr>
            <p:ph type="title"/>
          </p:nvPr>
        </p:nvSpPr>
        <p:spPr>
          <a:xfrm>
            <a:off x="152400" y="-1040"/>
            <a:ext cx="11887200" cy="1325563"/>
          </a:xfrm>
        </p:spPr>
        <p:txBody>
          <a:bodyPr/>
          <a:lstStyle/>
          <a:p>
            <a:r>
              <a:rPr lang="en-US">
                <a:cs typeface="Arial"/>
              </a:rPr>
              <a:t>Fiscal Update: Stipend Allocation</a:t>
            </a:r>
            <a:endParaRPr lang="en-US"/>
          </a:p>
        </p:txBody>
      </p:sp>
      <p:sp>
        <p:nvSpPr>
          <p:cNvPr id="3" name="Content Placeholder 2">
            <a:extLst>
              <a:ext uri="{FF2B5EF4-FFF2-40B4-BE49-F238E27FC236}">
                <a16:creationId xmlns:a16="http://schemas.microsoft.com/office/drawing/2014/main" id="{CA382985-102A-48D4-8859-CFE91C3B437F}"/>
              </a:ext>
            </a:extLst>
          </p:cNvPr>
          <p:cNvSpPr>
            <a:spLocks noGrp="1"/>
          </p:cNvSpPr>
          <p:nvPr>
            <p:ph idx="1"/>
          </p:nvPr>
        </p:nvSpPr>
        <p:spPr>
          <a:xfrm>
            <a:off x="152400" y="1471961"/>
            <a:ext cx="11887200" cy="5182240"/>
          </a:xfrm>
        </p:spPr>
        <p:txBody>
          <a:bodyPr vert="horz" lIns="91440" tIns="45720" rIns="91440" bIns="45720" rtlCol="0" anchor="t">
            <a:normAutofit/>
          </a:bodyPr>
          <a:lstStyle/>
          <a:p>
            <a:pPr>
              <a:spcAft>
                <a:spcPts val="1200"/>
              </a:spcAft>
            </a:pPr>
            <a:r>
              <a:rPr lang="en-US" dirty="0"/>
              <a:t>Allocation will include an additional 5 percent to address the costs associated with distributing stipends to providers</a:t>
            </a:r>
          </a:p>
          <a:p>
            <a:pPr>
              <a:spcAft>
                <a:spcPts val="1200"/>
              </a:spcAft>
            </a:pPr>
            <a:r>
              <a:rPr lang="en-US" dirty="0"/>
              <a:t>Stipend allocations will be issued outside of the early learning and care contract</a:t>
            </a:r>
            <a:endParaRPr lang="en-US" dirty="0">
              <a:cs typeface="Arial"/>
            </a:endParaRPr>
          </a:p>
          <a:p>
            <a:pPr>
              <a:spcAft>
                <a:spcPts val="1200"/>
              </a:spcAft>
            </a:pPr>
            <a:r>
              <a:rPr lang="en-US" dirty="0"/>
              <a:t>Contractors can expect to receive their allocation in April</a:t>
            </a:r>
            <a:endParaRPr lang="en-US" dirty="0">
              <a:highlight>
                <a:srgbClr val="FFFF00"/>
              </a:highlight>
              <a:cs typeface="Arial"/>
            </a:endParaRPr>
          </a:p>
          <a:p>
            <a:r>
              <a:rPr lang="en-US" dirty="0">
                <a:ea typeface="+mn-lt"/>
                <a:cs typeface="+mn-lt"/>
              </a:rPr>
              <a:t>Additional guidance related to the stipend allocation is forthcoming</a:t>
            </a:r>
            <a:endParaRPr lang="en-US" dirty="0">
              <a:cs typeface="Arial"/>
            </a:endParaRPr>
          </a:p>
        </p:txBody>
      </p:sp>
      <p:sp>
        <p:nvSpPr>
          <p:cNvPr id="4" name="Slide Number Placeholder 3">
            <a:extLst>
              <a:ext uri="{FF2B5EF4-FFF2-40B4-BE49-F238E27FC236}">
                <a16:creationId xmlns:a16="http://schemas.microsoft.com/office/drawing/2014/main" id="{11800491-EF0D-412B-A8D5-C0E7F6D4EB82}"/>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75338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34E5-C1B9-4E5C-9128-87F404B23E81}"/>
              </a:ext>
            </a:extLst>
          </p:cNvPr>
          <p:cNvSpPr>
            <a:spLocks noGrp="1"/>
          </p:cNvSpPr>
          <p:nvPr>
            <p:ph type="title"/>
          </p:nvPr>
        </p:nvSpPr>
        <p:spPr/>
        <p:txBody>
          <a:bodyPr/>
          <a:lstStyle/>
          <a:p>
            <a:r>
              <a:rPr lang="en-US"/>
              <a:t>Fiscal Update: Emergency Child Care</a:t>
            </a:r>
          </a:p>
        </p:txBody>
      </p:sp>
      <p:sp>
        <p:nvSpPr>
          <p:cNvPr id="3" name="Content Placeholder 2">
            <a:extLst>
              <a:ext uri="{FF2B5EF4-FFF2-40B4-BE49-F238E27FC236}">
                <a16:creationId xmlns:a16="http://schemas.microsoft.com/office/drawing/2014/main" id="{EE58A99B-0D36-4DC5-9D6B-3CAD554A4CA7}"/>
              </a:ext>
            </a:extLst>
          </p:cNvPr>
          <p:cNvSpPr>
            <a:spLocks noGrp="1"/>
          </p:cNvSpPr>
          <p:nvPr>
            <p:ph idx="1"/>
          </p:nvPr>
        </p:nvSpPr>
        <p:spPr/>
        <p:txBody>
          <a:bodyPr/>
          <a:lstStyle/>
          <a:p>
            <a:pPr>
              <a:spcAft>
                <a:spcPts val="1200"/>
              </a:spcAft>
            </a:pPr>
            <a:r>
              <a:rPr lang="en-US" dirty="0"/>
              <a:t>Assembly Bill 82 provides:</a:t>
            </a:r>
          </a:p>
          <a:p>
            <a:pPr lvl="1">
              <a:spcAft>
                <a:spcPts val="1200"/>
              </a:spcAft>
              <a:buFont typeface="Arial" panose="020B0604020202020204" pitchFamily="34" charset="0"/>
              <a:buChar char="•"/>
            </a:pPr>
            <a:r>
              <a:rPr lang="en-US" dirty="0"/>
              <a:t>$76 million to extend Emergency Childcare services through June 30, 2022, for families currently enrolled in Emergency Childcare who have been unable to transition into ongoing care</a:t>
            </a:r>
          </a:p>
          <a:p>
            <a:pPr lvl="1">
              <a:spcAft>
                <a:spcPts val="1200"/>
              </a:spcAft>
              <a:buFont typeface="Arial" panose="020B0604020202020204" pitchFamily="34" charset="0"/>
              <a:buChar char="•"/>
            </a:pPr>
            <a:r>
              <a:rPr lang="en-US" dirty="0"/>
              <a:t>$80 million for CAPP and CMAP contractors to enroll additional children of essential workers, at-risk children, and children with disabilities or special health care needs</a:t>
            </a:r>
          </a:p>
          <a:p>
            <a:r>
              <a:rPr lang="en-US" dirty="0"/>
              <a:t>The CDE expects to issue contract amendments to CAPP and CMAP contractors related to these two purposes in March 2021</a:t>
            </a:r>
          </a:p>
        </p:txBody>
      </p:sp>
      <p:sp>
        <p:nvSpPr>
          <p:cNvPr id="4" name="Slide Number Placeholder 3">
            <a:extLst>
              <a:ext uri="{FF2B5EF4-FFF2-40B4-BE49-F238E27FC236}">
                <a16:creationId xmlns:a16="http://schemas.microsoft.com/office/drawing/2014/main" id="{81AC469E-A52E-4627-8AD4-CFD9538416D0}"/>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151236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82E-0DA2-4DB2-AFEF-3EA668C330E0}"/>
              </a:ext>
            </a:extLst>
          </p:cNvPr>
          <p:cNvSpPr>
            <a:spLocks noGrp="1"/>
          </p:cNvSpPr>
          <p:nvPr>
            <p:ph type="title"/>
          </p:nvPr>
        </p:nvSpPr>
        <p:spPr>
          <a:xfrm>
            <a:off x="142973" y="0"/>
            <a:ext cx="11887200" cy="1325563"/>
          </a:xfrm>
        </p:spPr>
        <p:txBody>
          <a:bodyPr/>
          <a:lstStyle/>
          <a:p>
            <a:r>
              <a:rPr lang="en-US" dirty="0"/>
              <a:t>Fiscal Update: Paying Providers at the Maximum Certified Hours of Care</a:t>
            </a:r>
          </a:p>
        </p:txBody>
      </p:sp>
      <p:sp>
        <p:nvSpPr>
          <p:cNvPr id="3" name="Content Placeholder 2">
            <a:extLst>
              <a:ext uri="{FF2B5EF4-FFF2-40B4-BE49-F238E27FC236}">
                <a16:creationId xmlns:a16="http://schemas.microsoft.com/office/drawing/2014/main" id="{9156290A-D9F6-4A94-86FD-345357B03DA7}"/>
              </a:ext>
            </a:extLst>
          </p:cNvPr>
          <p:cNvSpPr>
            <a:spLocks noGrp="1"/>
          </p:cNvSpPr>
          <p:nvPr>
            <p:ph idx="1"/>
          </p:nvPr>
        </p:nvSpPr>
        <p:spPr/>
        <p:txBody>
          <a:bodyPr vert="horz" lIns="91440" tIns="45720" rIns="91440" bIns="45720" rtlCol="0" anchor="t">
            <a:normAutofit/>
          </a:bodyPr>
          <a:lstStyle/>
          <a:p>
            <a:pPr fontAlgn="base">
              <a:spcAft>
                <a:spcPts val="1200"/>
              </a:spcAft>
            </a:pPr>
            <a:r>
              <a:rPr lang="en-US" sz="3000" dirty="0"/>
              <a:t>Contractors received an allocation to reimburse Alternative Payment (AP) providers up to the maximum certified hours of care, including license-exempt providers, through June 30, 2021, or until the funding was exhausted, whichever was sooner</a:t>
            </a:r>
          </a:p>
          <a:p>
            <a:pPr fontAlgn="base">
              <a:spcAft>
                <a:spcPts val="1200"/>
              </a:spcAft>
            </a:pPr>
            <a:r>
              <a:rPr lang="en-US" sz="3000" dirty="0"/>
              <a:t>Contractors were required to track these additional costs in order to ensure the funds were being used appropriately, and to track when funds will be exhausted</a:t>
            </a:r>
            <a:endParaRPr lang="en-US" sz="3000" dirty="0">
              <a:cs typeface="Arial"/>
            </a:endParaRPr>
          </a:p>
          <a:p>
            <a:pPr fontAlgn="base"/>
            <a:r>
              <a:rPr lang="en-US" sz="3000" dirty="0"/>
              <a:t>It was brought to CDE’s attention that some contractors have exhausted their allocation for this purpose</a:t>
            </a:r>
            <a:endParaRPr lang="en-US" dirty="0">
              <a:cs typeface="Arial"/>
            </a:endParaRPr>
          </a:p>
        </p:txBody>
      </p:sp>
      <p:sp>
        <p:nvSpPr>
          <p:cNvPr id="4" name="Slide Number Placeholder 3">
            <a:extLst>
              <a:ext uri="{FF2B5EF4-FFF2-40B4-BE49-F238E27FC236}">
                <a16:creationId xmlns:a16="http://schemas.microsoft.com/office/drawing/2014/main" id="{689C029A-D641-42D6-B946-35C6FB946825}"/>
              </a:ext>
            </a:extLst>
          </p:cNvPr>
          <p:cNvSpPr>
            <a:spLocks noGrp="1"/>
          </p:cNvSpPr>
          <p:nvPr>
            <p:ph type="sldNum" sz="quarter" idx="10"/>
          </p:nvPr>
        </p:nvSpPr>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64656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D82E-0DA2-4DB2-AFEF-3EA668C330E0}"/>
              </a:ext>
            </a:extLst>
          </p:cNvPr>
          <p:cNvSpPr>
            <a:spLocks noGrp="1"/>
          </p:cNvSpPr>
          <p:nvPr>
            <p:ph type="title"/>
          </p:nvPr>
        </p:nvSpPr>
        <p:spPr/>
        <p:txBody>
          <a:bodyPr/>
          <a:lstStyle/>
          <a:p>
            <a:r>
              <a:rPr lang="en-US"/>
              <a:t>Fiscal Update: Interim Guidance for Paying Providers at the Maximum Certified Hours of Care</a:t>
            </a:r>
          </a:p>
        </p:txBody>
      </p:sp>
      <p:sp>
        <p:nvSpPr>
          <p:cNvPr id="3" name="Content Placeholder 2">
            <a:extLst>
              <a:ext uri="{FF2B5EF4-FFF2-40B4-BE49-F238E27FC236}">
                <a16:creationId xmlns:a16="http://schemas.microsoft.com/office/drawing/2014/main" id="{9156290A-D9F6-4A94-86FD-345357B03DA7}"/>
              </a:ext>
            </a:extLst>
          </p:cNvPr>
          <p:cNvSpPr>
            <a:spLocks noGrp="1"/>
          </p:cNvSpPr>
          <p:nvPr>
            <p:ph idx="1"/>
          </p:nvPr>
        </p:nvSpPr>
        <p:spPr/>
        <p:txBody>
          <a:bodyPr>
            <a:normAutofit/>
          </a:bodyPr>
          <a:lstStyle/>
          <a:p>
            <a:pPr>
              <a:spcAft>
                <a:spcPts val="1800"/>
              </a:spcAft>
            </a:pPr>
            <a:r>
              <a:rPr lang="en-US" dirty="0"/>
              <a:t>The CDE has worked with the Administration and the State Legislature on the issue of continuing reimbursements to providers at the maximum certified hours of care, given that some contractors have exhausted their funding allocation</a:t>
            </a:r>
            <a:endParaRPr lang="en-US" b="1" dirty="0"/>
          </a:p>
          <a:p>
            <a:r>
              <a:rPr lang="en-US" dirty="0"/>
              <a:t>While the CDE works with the Department of Finance (DOF) to obtain additional funds for this purpose, </a:t>
            </a:r>
            <a:r>
              <a:rPr lang="en-US" b="1" dirty="0"/>
              <a:t>contractors should continue to pay providers at the maximum certified hours of care by utilizing current contract funds</a:t>
            </a:r>
          </a:p>
        </p:txBody>
      </p:sp>
      <p:sp>
        <p:nvSpPr>
          <p:cNvPr id="4" name="Slide Number Placeholder 3">
            <a:extLst>
              <a:ext uri="{FF2B5EF4-FFF2-40B4-BE49-F238E27FC236}">
                <a16:creationId xmlns:a16="http://schemas.microsoft.com/office/drawing/2014/main" id="{689C029A-D641-42D6-B946-35C6FB946825}"/>
              </a:ext>
            </a:extLst>
          </p:cNvPr>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94828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863-36CA-4A84-986E-C2B1993B7B6E}"/>
              </a:ext>
            </a:extLst>
          </p:cNvPr>
          <p:cNvSpPr>
            <a:spLocks noGrp="1"/>
          </p:cNvSpPr>
          <p:nvPr>
            <p:ph type="title"/>
          </p:nvPr>
        </p:nvSpPr>
        <p:spPr/>
        <p:txBody>
          <a:bodyPr>
            <a:normAutofit fontScale="90000"/>
          </a:bodyPr>
          <a:lstStyle/>
          <a:p>
            <a:r>
              <a:rPr lang="en-US" dirty="0">
                <a:ea typeface="+mj-lt"/>
                <a:cs typeface="+mj-lt"/>
              </a:rPr>
              <a:t>Fiscal Update: Interim Guidance for Paying Providers at the Maximum Certified Hours of Care (2)</a:t>
            </a:r>
            <a:endParaRPr lang="en-US" dirty="0"/>
          </a:p>
        </p:txBody>
      </p:sp>
      <p:sp>
        <p:nvSpPr>
          <p:cNvPr id="3" name="Content Placeholder 2">
            <a:extLst>
              <a:ext uri="{FF2B5EF4-FFF2-40B4-BE49-F238E27FC236}">
                <a16:creationId xmlns:a16="http://schemas.microsoft.com/office/drawing/2014/main" id="{E81CFFB1-67A6-4E29-B75D-1844838F6F78}"/>
              </a:ext>
            </a:extLst>
          </p:cNvPr>
          <p:cNvSpPr>
            <a:spLocks noGrp="1"/>
          </p:cNvSpPr>
          <p:nvPr>
            <p:ph idx="1"/>
          </p:nvPr>
        </p:nvSpPr>
        <p:spPr>
          <a:xfrm>
            <a:off x="152400" y="2025498"/>
            <a:ext cx="11887200" cy="5260299"/>
          </a:xfrm>
        </p:spPr>
        <p:txBody>
          <a:bodyPr/>
          <a:lstStyle/>
          <a:p>
            <a:pPr>
              <a:spcBef>
                <a:spcPts val="600"/>
              </a:spcBef>
              <a:spcAft>
                <a:spcPts val="1800"/>
              </a:spcAft>
            </a:pPr>
            <a:r>
              <a:rPr lang="en-US" dirty="0"/>
              <a:t>All contractors that have exhausted funds appropriated pursuant to Senate Bill (SB) 820 for this purpose, or those that project to exhaust their allocation, </a:t>
            </a:r>
            <a:r>
              <a:rPr lang="en-US" b="1" dirty="0"/>
              <a:t>must</a:t>
            </a:r>
            <a:r>
              <a:rPr lang="en-US" dirty="0"/>
              <a:t> contact the Child Development and Nutrition Fiscal Services (CDNFS) office to inform their Fiscal Analyst of the projected shortfall</a:t>
            </a:r>
          </a:p>
          <a:p>
            <a:r>
              <a:rPr lang="en-US" dirty="0"/>
              <a:t>Allocations will not be provided to any contractor that does not contact the CDNFS to provide the necessary data in order to process a contract augmentation</a:t>
            </a:r>
          </a:p>
        </p:txBody>
      </p:sp>
      <p:sp>
        <p:nvSpPr>
          <p:cNvPr id="4" name="Slide Number Placeholder 3">
            <a:extLst>
              <a:ext uri="{FF2B5EF4-FFF2-40B4-BE49-F238E27FC236}">
                <a16:creationId xmlns:a16="http://schemas.microsoft.com/office/drawing/2014/main" id="{607948E1-CC4B-4802-B75B-481D07F1F82D}"/>
              </a:ext>
            </a:extLst>
          </p:cNvPr>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47139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DF2C5-9E52-43DA-A969-E733C062620E}"/>
              </a:ext>
            </a:extLst>
          </p:cNvPr>
          <p:cNvSpPr>
            <a:spLocks noGrp="1"/>
          </p:cNvSpPr>
          <p:nvPr>
            <p:ph type="title"/>
          </p:nvPr>
        </p:nvSpPr>
        <p:spPr>
          <a:xfrm>
            <a:off x="6217920" y="1214847"/>
            <a:ext cx="5394960" cy="2169442"/>
          </a:xfrm>
        </p:spPr>
        <p:txBody>
          <a:bodyPr>
            <a:normAutofit/>
          </a:bodyPr>
          <a:lstStyle/>
          <a:p>
            <a:r>
              <a:rPr lang="en-US" sz="4000" dirty="0">
                <a:cs typeface="Arial"/>
              </a:rPr>
              <a:t>Questions</a:t>
            </a:r>
            <a:endParaRPr lang="es-US" sz="4000" dirty="0"/>
          </a:p>
        </p:txBody>
      </p:sp>
      <p:pic>
        <p:nvPicPr>
          <p:cNvPr id="7" name="Content Placeholder 6" descr="Two children playing with a toy car.">
            <a:extLst>
              <a:ext uri="{FF2B5EF4-FFF2-40B4-BE49-F238E27FC236}">
                <a16:creationId xmlns:a16="http://schemas.microsoft.com/office/drawing/2014/main" id="{A5F9897E-02D0-4077-B696-606BC9E845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9767" y="567145"/>
            <a:ext cx="5135535" cy="5016500"/>
          </a:xfrm>
        </p:spPr>
      </p:pic>
      <p:sp>
        <p:nvSpPr>
          <p:cNvPr id="4" name="Content Placeholder 3">
            <a:extLst>
              <a:ext uri="{FF2B5EF4-FFF2-40B4-BE49-F238E27FC236}">
                <a16:creationId xmlns:a16="http://schemas.microsoft.com/office/drawing/2014/main" id="{ECC205C2-8139-48EB-BA92-1B3C597B8A52}"/>
              </a:ext>
            </a:extLst>
          </p:cNvPr>
          <p:cNvSpPr>
            <a:spLocks noGrp="1"/>
          </p:cNvSpPr>
          <p:nvPr>
            <p:ph sz="half" idx="2"/>
          </p:nvPr>
        </p:nvSpPr>
        <p:spPr>
          <a:xfrm>
            <a:off x="6487886" y="4773385"/>
            <a:ext cx="5852160" cy="1039587"/>
          </a:xfrm>
        </p:spPr>
        <p:txBody>
          <a:bodyPr/>
          <a:lstStyle/>
          <a:p>
            <a:pPr marL="0" indent="0">
              <a:buNone/>
            </a:pPr>
            <a:r>
              <a:rPr lang="en-US" dirty="0"/>
              <a:t>Photo Credit: Family Child Care Center in Oxnard, CA</a:t>
            </a:r>
          </a:p>
          <a:p>
            <a:pPr marL="0" indent="0">
              <a:buNone/>
            </a:pPr>
            <a:endParaRPr lang="es-US" dirty="0"/>
          </a:p>
        </p:txBody>
      </p:sp>
      <p:sp>
        <p:nvSpPr>
          <p:cNvPr id="5" name="Slide Number Placeholder 4">
            <a:extLst>
              <a:ext uri="{FF2B5EF4-FFF2-40B4-BE49-F238E27FC236}">
                <a16:creationId xmlns:a16="http://schemas.microsoft.com/office/drawing/2014/main" id="{4057B211-6702-42AA-9AD9-0F4E36AB9291}"/>
              </a:ext>
            </a:extLst>
          </p:cNvPr>
          <p:cNvSpPr>
            <a:spLocks noGrp="1"/>
          </p:cNvSpPr>
          <p:nvPr>
            <p:ph type="sldNum" sz="quarter" idx="10"/>
          </p:nvPr>
        </p:nvSpPr>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1833683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 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230763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141425" y="1511374"/>
            <a:ext cx="4685612" cy="708081"/>
          </a:xfrm>
        </p:spPr>
        <p:txBody>
          <a:bodyPr/>
          <a:lstStyle/>
          <a:p>
            <a:r>
              <a:rPr lang="en-US"/>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788965" y="4848199"/>
            <a:ext cx="5546072" cy="1461477"/>
          </a:xfrm>
        </p:spPr>
        <p:txBody>
          <a:bodyPr vert="horz" lIns="91440" tIns="45720" rIns="91440" bIns="45720" rtlCol="0" anchor="t">
            <a:normAutofit/>
          </a:bodyPr>
          <a:lstStyle/>
          <a:p>
            <a:pPr marL="0" indent="-1828800">
              <a:buNone/>
            </a:pPr>
            <a:r>
              <a:rPr lang="en-US" sz="2800">
                <a:cs typeface="Arial" panose="020B0604020202020204"/>
              </a:rPr>
              <a:t>Photo Credit: </a:t>
            </a:r>
            <a:r>
              <a:rPr lang="en-US" sz="2800">
                <a:ea typeface="+mn-lt"/>
                <a:cs typeface="Arial" panose="020B0604020202020204"/>
              </a:rPr>
              <a:t>CSU Channel Islands;</a:t>
            </a:r>
            <a:r>
              <a:rPr lang="en-US" sz="2800">
                <a:cs typeface="Arial" panose="020B0604020202020204"/>
              </a:rPr>
              <a:t> Camarillo, CA</a:t>
            </a: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20</a:t>
            </a:fld>
            <a:endParaRPr lang="en-US"/>
          </a:p>
        </p:txBody>
      </p:sp>
      <p:pic>
        <p:nvPicPr>
          <p:cNvPr id="7" name="Picture 8" descr="A small child painting.&#10;&#10;">
            <a:extLst>
              <a:ext uri="{FF2B5EF4-FFF2-40B4-BE49-F238E27FC236}">
                <a16:creationId xmlns:a16="http://schemas.microsoft.com/office/drawing/2014/main" id="{70EDB158-4B48-49B1-A9EB-B00ABC01566A}"/>
              </a:ext>
            </a:extLst>
          </p:cNvPr>
          <p:cNvPicPr>
            <a:picLocks noGrp="1" noChangeAspect="1"/>
          </p:cNvPicPr>
          <p:nvPr>
            <p:ph sz="half" idx="1"/>
          </p:nvPr>
        </p:nvPicPr>
        <p:blipFill>
          <a:blip r:embed="rId3"/>
          <a:stretch>
            <a:fillRect/>
          </a:stretch>
        </p:blipFill>
        <p:spPr>
          <a:xfrm>
            <a:off x="5744668" y="401848"/>
            <a:ext cx="5666303" cy="5375334"/>
          </a:xfrm>
        </p:spPr>
      </p:pic>
    </p:spTree>
    <p:extLst>
      <p:ext uri="{BB962C8B-B14F-4D97-AF65-F5344CB8AC3E}">
        <p14:creationId xmlns:p14="http://schemas.microsoft.com/office/powerpoint/2010/main" val="173541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52400" y="2082600"/>
            <a:ext cx="11887200" cy="4413674"/>
          </a:xfrm>
        </p:spPr>
        <p:txBody>
          <a:bodyPr vert="horz" lIns="91440" tIns="45720" rIns="91440" bIns="45720" rtlCol="0" anchor="t">
            <a:noAutofit/>
          </a:bodyPr>
          <a:lstStyle/>
          <a:p>
            <a:r>
              <a:rPr lang="en-US" sz="2800" dirty="0"/>
              <a:t>Introduction and Director's Welcome</a:t>
            </a:r>
            <a:endParaRPr lang="en-US" sz="2800" dirty="0">
              <a:cs typeface="Arial"/>
            </a:endParaRPr>
          </a:p>
          <a:p>
            <a:r>
              <a:rPr lang="en-US" sz="2800" dirty="0">
                <a:cs typeface="Arial"/>
              </a:rPr>
              <a:t>Policy Updates</a:t>
            </a:r>
          </a:p>
          <a:p>
            <a:r>
              <a:rPr lang="en-US" sz="2800" dirty="0">
                <a:cs typeface="Arial"/>
              </a:rPr>
              <a:t>Program Quality Implementation Updates</a:t>
            </a:r>
          </a:p>
          <a:p>
            <a:r>
              <a:rPr lang="en-US" sz="2800" dirty="0">
                <a:cs typeface="Arial"/>
              </a:rPr>
              <a:t>Fiscal Updates</a:t>
            </a:r>
          </a:p>
          <a:p>
            <a:r>
              <a:rPr lang="en-US" sz="2800" dirty="0"/>
              <a:t>Questions</a:t>
            </a:r>
            <a:endParaRPr lang="en-US" sz="2800" dirty="0">
              <a:cs typeface="Arial"/>
            </a:endParaRPr>
          </a:p>
          <a:p>
            <a:r>
              <a:rPr lang="en-US" sz="2800" dirty="0">
                <a:cs typeface="Arial"/>
              </a:rPr>
              <a:t>Closing</a:t>
            </a: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8EFA-A0FA-4028-A778-23FBAFC33E1F}"/>
              </a:ext>
            </a:extLst>
          </p:cNvPr>
          <p:cNvSpPr>
            <a:spLocks noGrp="1"/>
          </p:cNvSpPr>
          <p:nvPr>
            <p:ph type="title"/>
          </p:nvPr>
        </p:nvSpPr>
        <p:spPr/>
        <p:txBody>
          <a:bodyPr/>
          <a:lstStyle/>
          <a:p>
            <a:r>
              <a:rPr lang="en-US" dirty="0">
                <a:cs typeface="Arial"/>
              </a:rPr>
              <a:t>Upcoming Guidance</a:t>
            </a:r>
            <a:endParaRPr lang="en-US" dirty="0"/>
          </a:p>
        </p:txBody>
      </p:sp>
      <p:sp>
        <p:nvSpPr>
          <p:cNvPr id="3" name="Content Placeholder 2">
            <a:extLst>
              <a:ext uri="{FF2B5EF4-FFF2-40B4-BE49-F238E27FC236}">
                <a16:creationId xmlns:a16="http://schemas.microsoft.com/office/drawing/2014/main" id="{600BF2FE-3BF7-4496-8D2B-9821CA7C6F5C}"/>
              </a:ext>
            </a:extLst>
          </p:cNvPr>
          <p:cNvSpPr>
            <a:spLocks noGrp="1"/>
          </p:cNvSpPr>
          <p:nvPr>
            <p:ph idx="1"/>
          </p:nvPr>
        </p:nvSpPr>
        <p:spPr>
          <a:xfrm>
            <a:off x="152400" y="1437017"/>
            <a:ext cx="11887200" cy="5231561"/>
          </a:xfrm>
        </p:spPr>
        <p:txBody>
          <a:bodyPr vert="horz" lIns="91440" tIns="45720" rIns="91440" bIns="45720" rtlCol="0" anchor="t">
            <a:normAutofit/>
          </a:bodyPr>
          <a:lstStyle/>
          <a:p>
            <a:pPr>
              <a:spcAft>
                <a:spcPts val="1800"/>
              </a:spcAft>
            </a:pPr>
            <a:r>
              <a:rPr lang="en-US" sz="2800" dirty="0">
                <a:cs typeface="Arial"/>
              </a:rPr>
              <a:t>Extension of Emergency Childcare Services, </a:t>
            </a:r>
            <a:r>
              <a:rPr lang="en-US" sz="2800" dirty="0">
                <a:ea typeface="+mn-lt"/>
                <a:cs typeface="+mn-lt"/>
              </a:rPr>
              <a:t>and New Enrollments in Emergency Childcare Services </a:t>
            </a:r>
            <a:r>
              <a:rPr lang="en-US" sz="2800" dirty="0">
                <a:cs typeface="Arial"/>
              </a:rPr>
              <a:t>for Essential Workers and At-Risk Populations</a:t>
            </a:r>
            <a:endParaRPr lang="en-US" dirty="0">
              <a:cs typeface="Arial"/>
            </a:endParaRPr>
          </a:p>
          <a:p>
            <a:pPr>
              <a:spcAft>
                <a:spcPts val="1800"/>
              </a:spcAft>
            </a:pPr>
            <a:r>
              <a:rPr lang="en-US" sz="2800" dirty="0">
                <a:cs typeface="Arial"/>
              </a:rPr>
              <a:t>Reimbursement and Data Collection Requirements for Alternative Payment Programs and Providers; Non-Operational Days for Closures Related COVID-19</a:t>
            </a:r>
            <a:endParaRPr lang="en-US" dirty="0">
              <a:cs typeface="Arial"/>
            </a:endParaRPr>
          </a:p>
          <a:p>
            <a:r>
              <a:rPr lang="en-US" sz="2800" dirty="0">
                <a:cs typeface="Arial"/>
              </a:rPr>
              <a:t>Reopening and Reimbursement Requirements for Direct Service Contractors; </a:t>
            </a:r>
            <a:r>
              <a:rPr lang="en-US" sz="2800" dirty="0">
                <a:ea typeface="+mn-lt"/>
                <a:cs typeface="+mn-lt"/>
              </a:rPr>
              <a:t>Non-Operational Days for Closures Related to COVID-19</a:t>
            </a:r>
          </a:p>
        </p:txBody>
      </p:sp>
      <p:sp>
        <p:nvSpPr>
          <p:cNvPr id="4" name="Slide Number Placeholder 3">
            <a:extLst>
              <a:ext uri="{FF2B5EF4-FFF2-40B4-BE49-F238E27FC236}">
                <a16:creationId xmlns:a16="http://schemas.microsoft.com/office/drawing/2014/main" id="{14F16296-FA38-4F59-B7D3-E6CC8D0894D4}"/>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373646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861D-4302-49F4-9DC5-8DCC5FC92D27}"/>
              </a:ext>
            </a:extLst>
          </p:cNvPr>
          <p:cNvSpPr>
            <a:spLocks noGrp="1"/>
          </p:cNvSpPr>
          <p:nvPr>
            <p:ph type="title"/>
          </p:nvPr>
        </p:nvSpPr>
        <p:spPr>
          <a:xfrm>
            <a:off x="161827" y="0"/>
            <a:ext cx="11887200" cy="1325563"/>
          </a:xfrm>
        </p:spPr>
        <p:txBody>
          <a:bodyPr/>
          <a:lstStyle/>
          <a:p>
            <a:r>
              <a:rPr lang="en-US" dirty="0">
                <a:cs typeface="Arial"/>
              </a:rPr>
              <a:t>Transitional Kindergarten Frequently Asked Questions</a:t>
            </a:r>
          </a:p>
        </p:txBody>
      </p:sp>
      <p:graphicFrame>
        <p:nvGraphicFramePr>
          <p:cNvPr id="5" name="Table 5">
            <a:extLst>
              <a:ext uri="{FF2B5EF4-FFF2-40B4-BE49-F238E27FC236}">
                <a16:creationId xmlns:a16="http://schemas.microsoft.com/office/drawing/2014/main" id="{8808A592-5B83-4D78-9DE4-4A66683B975D}"/>
              </a:ext>
            </a:extLst>
          </p:cNvPr>
          <p:cNvGraphicFramePr>
            <a:graphicFrameLocks noGrp="1"/>
          </p:cNvGraphicFramePr>
          <p:nvPr>
            <p:ph idx="1"/>
            <p:extLst>
              <p:ext uri="{D42A27DB-BD31-4B8C-83A1-F6EECF244321}">
                <p14:modId xmlns:p14="http://schemas.microsoft.com/office/powerpoint/2010/main" val="693526389"/>
              </p:ext>
            </p:extLst>
          </p:nvPr>
        </p:nvGraphicFramePr>
        <p:xfrm>
          <a:off x="28754" y="1437735"/>
          <a:ext cx="12135748" cy="5108304"/>
        </p:xfrm>
        <a:graphic>
          <a:graphicData uri="http://schemas.openxmlformats.org/drawingml/2006/table">
            <a:tbl>
              <a:tblPr firstRow="1" bandRow="1">
                <a:tableStyleId>{5C22544A-7EE6-4342-B048-85BDC9FD1C3A}</a:tableStyleId>
              </a:tblPr>
              <a:tblGrid>
                <a:gridCol w="5499802">
                  <a:extLst>
                    <a:ext uri="{9D8B030D-6E8A-4147-A177-3AD203B41FA5}">
                      <a16:colId xmlns:a16="http://schemas.microsoft.com/office/drawing/2014/main" val="1826004763"/>
                    </a:ext>
                  </a:extLst>
                </a:gridCol>
                <a:gridCol w="6635946">
                  <a:extLst>
                    <a:ext uri="{9D8B030D-6E8A-4147-A177-3AD203B41FA5}">
                      <a16:colId xmlns:a16="http://schemas.microsoft.com/office/drawing/2014/main" val="2950702258"/>
                    </a:ext>
                  </a:extLst>
                </a:gridCol>
              </a:tblGrid>
              <a:tr h="477134">
                <a:tc>
                  <a:txBody>
                    <a:bodyPr/>
                    <a:lstStyle/>
                    <a:p>
                      <a:r>
                        <a:rPr lang="en-US" sz="2400" dirty="0"/>
                        <a:t>Frequently Asked Question (FAQ)</a:t>
                      </a:r>
                    </a:p>
                  </a:txBody>
                  <a:tcPr/>
                </a:tc>
                <a:tc>
                  <a:txBody>
                    <a:bodyPr/>
                    <a:lstStyle/>
                    <a:p>
                      <a:r>
                        <a:rPr lang="en-US" sz="2400" dirty="0"/>
                        <a:t>Answer</a:t>
                      </a:r>
                    </a:p>
                  </a:txBody>
                  <a:tcPr/>
                </a:tc>
                <a:extLst>
                  <a:ext uri="{0D108BD9-81ED-4DB2-BD59-A6C34878D82A}">
                    <a16:rowId xmlns:a16="http://schemas.microsoft.com/office/drawing/2014/main" val="3075634991"/>
                  </a:ext>
                </a:extLst>
              </a:tr>
              <a:tr h="2917857">
                <a:tc>
                  <a:txBody>
                    <a:bodyPr/>
                    <a:lstStyle/>
                    <a:p>
                      <a:pPr lvl="0">
                        <a:buNone/>
                      </a:pPr>
                      <a:r>
                        <a:rPr lang="en-US" sz="2400" b="1" i="0" u="none" strike="noStrike" noProof="0" dirty="0">
                          <a:latin typeface="Arial"/>
                        </a:rPr>
                        <a:t>Some families want California State Preschool Program (CSPP) instead of Transitional Kindergarten (TK). Why wouldn’t we enroll those families in CSPP now?</a:t>
                      </a:r>
                      <a:endParaRPr lang="en-US" sz="2400" dirty="0"/>
                    </a:p>
                  </a:txBody>
                  <a:tcPr/>
                </a:tc>
                <a:tc>
                  <a:txBody>
                    <a:bodyPr/>
                    <a:lstStyle/>
                    <a:p>
                      <a:pPr lvl="0">
                        <a:buNone/>
                      </a:pPr>
                      <a:r>
                        <a:rPr lang="en-US" sz="2400" b="0" i="0" u="none" strike="noStrike" noProof="0" dirty="0">
                          <a:latin typeface="Arial"/>
                        </a:rPr>
                        <a:t>The California Department of Education (CDE) understands that many families would prefer to keep TK-age eligible children enrolled in CSPP. However, beginning July 1, 2019, the </a:t>
                      </a:r>
                      <a:r>
                        <a:rPr lang="en-US" sz="2400" b="0" i="1" u="none" strike="noStrike" noProof="0" dirty="0">
                          <a:latin typeface="Arial"/>
                        </a:rPr>
                        <a:t>California Education Code (EC) </a:t>
                      </a:r>
                      <a:r>
                        <a:rPr lang="en-US" sz="2400" b="0" i="0" u="none" strike="noStrike" noProof="0" dirty="0">
                          <a:latin typeface="Arial"/>
                        </a:rPr>
                        <a:t>sections 8208(ai) and 8208(</a:t>
                      </a:r>
                      <a:r>
                        <a:rPr lang="en-US" sz="2400" b="0" i="0" u="none" strike="noStrike" noProof="0" dirty="0" err="1">
                          <a:latin typeface="Arial"/>
                        </a:rPr>
                        <a:t>aj</a:t>
                      </a:r>
                      <a:r>
                        <a:rPr lang="en-US" sz="2400" b="0" i="0" u="none" strike="noStrike" noProof="0" dirty="0">
                          <a:latin typeface="Arial"/>
                        </a:rPr>
                        <a:t>) redefined what constitutes a three (3) and four (4)-year-old, effectively leaving TK-age eligible children ineligible for CSPP. </a:t>
                      </a:r>
                    </a:p>
                  </a:txBody>
                  <a:tcPr/>
                </a:tc>
                <a:extLst>
                  <a:ext uri="{0D108BD9-81ED-4DB2-BD59-A6C34878D82A}">
                    <a16:rowId xmlns:a16="http://schemas.microsoft.com/office/drawing/2014/main" val="3321750599"/>
                  </a:ext>
                </a:extLst>
              </a:tr>
              <a:tr h="1247890">
                <a:tc>
                  <a:txBody>
                    <a:bodyPr/>
                    <a:lstStyle/>
                    <a:p>
                      <a:pPr lvl="0">
                        <a:buNone/>
                      </a:pPr>
                      <a:r>
                        <a:rPr lang="en-US" sz="2400" b="1" i="0" u="none" strike="noStrike" noProof="0" dirty="0">
                          <a:latin typeface="Arial"/>
                        </a:rPr>
                        <a:t>Where can I find information for serving TK-age eligible children in CSPP for the 2020</a:t>
                      </a:r>
                      <a:r>
                        <a:rPr lang="es-US" sz="1800" b="1" kern="1200" dirty="0">
                          <a:solidFill>
                            <a:schemeClr val="dk1"/>
                          </a:solidFill>
                          <a:effectLst/>
                          <a:latin typeface="+mn-lt"/>
                          <a:ea typeface="+mn-ea"/>
                          <a:cs typeface="+mn-cs"/>
                        </a:rPr>
                        <a:t>–</a:t>
                      </a:r>
                      <a:r>
                        <a:rPr lang="en-US" sz="2400" b="1" i="0" u="none" strike="noStrike" noProof="0" dirty="0">
                          <a:latin typeface="Arial"/>
                        </a:rPr>
                        <a:t>21 program year?</a:t>
                      </a:r>
                    </a:p>
                  </a:txBody>
                  <a:tcPr/>
                </a:tc>
                <a:tc>
                  <a:txBody>
                    <a:bodyPr/>
                    <a:lstStyle/>
                    <a:p>
                      <a:r>
                        <a:rPr lang="en-US" sz="2400" dirty="0"/>
                        <a:t>Contractors can find information for serving TK-age eligible children for the 2020</a:t>
                      </a:r>
                      <a:r>
                        <a:rPr lang="es-US" sz="1800" kern="1200" dirty="0">
                          <a:solidFill>
                            <a:schemeClr val="dk1"/>
                          </a:solidFill>
                          <a:effectLst/>
                          <a:latin typeface="+mn-lt"/>
                          <a:ea typeface="+mn-ea"/>
                          <a:cs typeface="+mn-cs"/>
                        </a:rPr>
                        <a:t>–</a:t>
                      </a:r>
                      <a:r>
                        <a:rPr lang="en-US" sz="2400" dirty="0"/>
                        <a:t>21 program year in Management Bulletin (MB) 21-04.</a:t>
                      </a:r>
                    </a:p>
                  </a:txBody>
                  <a:tcPr/>
                </a:tc>
                <a:extLst>
                  <a:ext uri="{0D108BD9-81ED-4DB2-BD59-A6C34878D82A}">
                    <a16:rowId xmlns:a16="http://schemas.microsoft.com/office/drawing/2014/main" val="2956572486"/>
                  </a:ext>
                </a:extLst>
              </a:tr>
            </a:tbl>
          </a:graphicData>
        </a:graphic>
      </p:graphicFrame>
      <p:sp>
        <p:nvSpPr>
          <p:cNvPr id="4" name="Slide Number Placeholder 3">
            <a:extLst>
              <a:ext uri="{FF2B5EF4-FFF2-40B4-BE49-F238E27FC236}">
                <a16:creationId xmlns:a16="http://schemas.microsoft.com/office/drawing/2014/main" id="{0FFCBB4D-F47F-4B3C-B09F-932EC2AA1C67}"/>
              </a:ext>
            </a:extLst>
          </p:cNvPr>
          <p:cNvSpPr>
            <a:spLocks noGrp="1"/>
          </p:cNvSpPr>
          <p:nvPr>
            <p:ph type="sldNum" sz="quarter" idx="10"/>
          </p:nvPr>
        </p:nvSpPr>
        <p:spPr>
          <a:xfrm>
            <a:off x="9420046" y="6521144"/>
            <a:ext cx="2743200" cy="365125"/>
          </a:xfrm>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239122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861D-4302-49F4-9DC5-8DCC5FC92D27}"/>
              </a:ext>
            </a:extLst>
          </p:cNvPr>
          <p:cNvSpPr>
            <a:spLocks noGrp="1"/>
          </p:cNvSpPr>
          <p:nvPr>
            <p:ph type="title"/>
          </p:nvPr>
        </p:nvSpPr>
        <p:spPr>
          <a:xfrm>
            <a:off x="152400" y="-269877"/>
            <a:ext cx="11887200" cy="1325563"/>
          </a:xfrm>
        </p:spPr>
        <p:txBody>
          <a:bodyPr/>
          <a:lstStyle/>
          <a:p>
            <a:r>
              <a:rPr lang="en-US">
                <a:cs typeface="Arial"/>
              </a:rPr>
              <a:t>FAQs (2)</a:t>
            </a:r>
          </a:p>
        </p:txBody>
      </p:sp>
      <p:graphicFrame>
        <p:nvGraphicFramePr>
          <p:cNvPr id="5" name="Table 5">
            <a:extLst>
              <a:ext uri="{FF2B5EF4-FFF2-40B4-BE49-F238E27FC236}">
                <a16:creationId xmlns:a16="http://schemas.microsoft.com/office/drawing/2014/main" id="{8808A592-5B83-4D78-9DE4-4A66683B975D}"/>
              </a:ext>
            </a:extLst>
          </p:cNvPr>
          <p:cNvGraphicFramePr>
            <a:graphicFrameLocks noGrp="1"/>
          </p:cNvGraphicFramePr>
          <p:nvPr>
            <p:ph idx="1"/>
            <p:extLst>
              <p:ext uri="{D42A27DB-BD31-4B8C-83A1-F6EECF244321}">
                <p14:modId xmlns:p14="http://schemas.microsoft.com/office/powerpoint/2010/main" val="1915810100"/>
              </p:ext>
            </p:extLst>
          </p:nvPr>
        </p:nvGraphicFramePr>
        <p:xfrm>
          <a:off x="43132" y="805132"/>
          <a:ext cx="12153244" cy="5634724"/>
        </p:xfrm>
        <a:graphic>
          <a:graphicData uri="http://schemas.openxmlformats.org/drawingml/2006/table">
            <a:tbl>
              <a:tblPr firstRow="1" bandRow="1">
                <a:tableStyleId>{5C22544A-7EE6-4342-B048-85BDC9FD1C3A}</a:tableStyleId>
              </a:tblPr>
              <a:tblGrid>
                <a:gridCol w="4731488">
                  <a:extLst>
                    <a:ext uri="{9D8B030D-6E8A-4147-A177-3AD203B41FA5}">
                      <a16:colId xmlns:a16="http://schemas.microsoft.com/office/drawing/2014/main" val="1826004763"/>
                    </a:ext>
                  </a:extLst>
                </a:gridCol>
                <a:gridCol w="7421756">
                  <a:extLst>
                    <a:ext uri="{9D8B030D-6E8A-4147-A177-3AD203B41FA5}">
                      <a16:colId xmlns:a16="http://schemas.microsoft.com/office/drawing/2014/main" val="2950702258"/>
                    </a:ext>
                  </a:extLst>
                </a:gridCol>
              </a:tblGrid>
              <a:tr h="486793">
                <a:tc>
                  <a:txBody>
                    <a:bodyPr/>
                    <a:lstStyle/>
                    <a:p>
                      <a:r>
                        <a:rPr lang="en-US" sz="2400"/>
                        <a:t>Frequently Asked Question (FAQ)</a:t>
                      </a:r>
                    </a:p>
                  </a:txBody>
                  <a:tcPr/>
                </a:tc>
                <a:tc>
                  <a:txBody>
                    <a:bodyPr/>
                    <a:lstStyle/>
                    <a:p>
                      <a:r>
                        <a:rPr lang="en-US" sz="2400"/>
                        <a:t>Answer</a:t>
                      </a:r>
                    </a:p>
                  </a:txBody>
                  <a:tcPr/>
                </a:tc>
                <a:extLst>
                  <a:ext uri="{0D108BD9-81ED-4DB2-BD59-A6C34878D82A}">
                    <a16:rowId xmlns:a16="http://schemas.microsoft.com/office/drawing/2014/main" val="3075634991"/>
                  </a:ext>
                </a:extLst>
              </a:tr>
              <a:tr h="4811764">
                <a:tc>
                  <a:txBody>
                    <a:bodyPr/>
                    <a:lstStyle/>
                    <a:p>
                      <a:pPr lvl="0">
                        <a:buNone/>
                      </a:pPr>
                      <a:r>
                        <a:rPr lang="en-US" sz="2400" b="1" i="0" u="none" strike="noStrike" noProof="0" dirty="0">
                          <a:latin typeface="Arial"/>
                        </a:rPr>
                        <a:t>Management Bulletin (MB) 21-04 indicates TK and Kindergarten (K) age-eligible children may remain enrolled if specific conditions are met. Is the agency required to complete additional documentation to justify the condition, like a Notice of Action (NOA) or a statement from the parent?</a:t>
                      </a:r>
                      <a:endParaRPr lang="en-US" sz="2400" dirty="0"/>
                    </a:p>
                  </a:txBody>
                  <a:tcPr/>
                </a:tc>
                <a:tc>
                  <a:txBody>
                    <a:bodyPr/>
                    <a:lstStyle/>
                    <a:p>
                      <a:pPr lvl="0">
                        <a:buNone/>
                      </a:pPr>
                      <a:r>
                        <a:rPr lang="en-US" sz="2400" b="0" i="0" u="none" strike="noStrike" noProof="0" dirty="0">
                          <a:latin typeface="Arial"/>
                        </a:rPr>
                        <a:t>Contractors should document that they have met the requirements in </a:t>
                      </a:r>
                      <a:r>
                        <a:rPr lang="en-US" sz="2400" b="0" i="1" u="none" strike="noStrike" noProof="0" dirty="0">
                          <a:latin typeface="Arial"/>
                        </a:rPr>
                        <a:t>EC</a:t>
                      </a:r>
                      <a:r>
                        <a:rPr lang="en-US" sz="2400" b="0" i="0" u="none" strike="noStrike" noProof="0" dirty="0">
                          <a:latin typeface="Arial"/>
                        </a:rPr>
                        <a:t> sections 18131.5(d)(1) and (2) and/or sections 18131.6(b)(1) and (2), as applicable. Families should use self-certification to document that they have met the requirements in </a:t>
                      </a:r>
                      <a:r>
                        <a:rPr lang="en-US" sz="2400" b="0" i="1" u="none" strike="noStrike" noProof="0" dirty="0">
                          <a:latin typeface="Arial"/>
                        </a:rPr>
                        <a:t>EC</a:t>
                      </a:r>
                      <a:r>
                        <a:rPr lang="en-US" sz="2400" b="0" i="0" u="none" strike="noStrike" noProof="0" dirty="0">
                          <a:latin typeface="Arial"/>
                        </a:rPr>
                        <a:t> section 18131.5(d)(3) and/or section 18131.6(b)(3), as applicable. Self-certification options should be as easy as possible for families and can include, but are not limited to; an electronic form, sending an email, or a text message. Documentation should be kept in the family data file.</a:t>
                      </a:r>
                      <a:endParaRPr lang="en-US" sz="2400" dirty="0"/>
                    </a:p>
                  </a:txBody>
                  <a:tcPr/>
                </a:tc>
                <a:extLst>
                  <a:ext uri="{0D108BD9-81ED-4DB2-BD59-A6C34878D82A}">
                    <a16:rowId xmlns:a16="http://schemas.microsoft.com/office/drawing/2014/main" val="3321750599"/>
                  </a:ext>
                </a:extLst>
              </a:tr>
            </a:tbl>
          </a:graphicData>
        </a:graphic>
      </p:graphicFrame>
      <p:sp>
        <p:nvSpPr>
          <p:cNvPr id="4" name="Slide Number Placeholder 3">
            <a:extLst>
              <a:ext uri="{FF2B5EF4-FFF2-40B4-BE49-F238E27FC236}">
                <a16:creationId xmlns:a16="http://schemas.microsoft.com/office/drawing/2014/main" id="{0FFCBB4D-F47F-4B3C-B09F-932EC2AA1C67}"/>
              </a:ext>
            </a:extLst>
          </p:cNvPr>
          <p:cNvSpPr>
            <a:spLocks noGrp="1"/>
          </p:cNvSpPr>
          <p:nvPr>
            <p:ph type="sldNum" sz="quarter" idx="10"/>
          </p:nvPr>
        </p:nvSpPr>
        <p:spPr>
          <a:xfrm>
            <a:off x="9405668" y="6439856"/>
            <a:ext cx="2743200" cy="365125"/>
          </a:xfrm>
        </p:spPr>
        <p:txBody>
          <a:bodyPr/>
          <a:lstStyle/>
          <a:p>
            <a:fld id="{2AA74813-043C-43CB-9E82-7CAA19F31821}" type="slidenum">
              <a:rPr lang="en-US" smtClean="0"/>
              <a:pPr/>
              <a:t>6</a:t>
            </a:fld>
            <a:endParaRPr lang="en-US" dirty="0"/>
          </a:p>
        </p:txBody>
      </p:sp>
    </p:spTree>
    <p:extLst>
      <p:ext uri="{BB962C8B-B14F-4D97-AF65-F5344CB8AC3E}">
        <p14:creationId xmlns:p14="http://schemas.microsoft.com/office/powerpoint/2010/main" val="372475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ED8A-2002-4AC8-A457-44976DCC5E79}"/>
              </a:ext>
            </a:extLst>
          </p:cNvPr>
          <p:cNvSpPr>
            <a:spLocks noGrp="1"/>
          </p:cNvSpPr>
          <p:nvPr>
            <p:ph type="title"/>
          </p:nvPr>
        </p:nvSpPr>
        <p:spPr>
          <a:xfrm>
            <a:off x="100148" y="-161961"/>
            <a:ext cx="11887200" cy="1325563"/>
          </a:xfrm>
        </p:spPr>
        <p:txBody>
          <a:bodyPr/>
          <a:lstStyle/>
          <a:p>
            <a:r>
              <a:rPr lang="en-US" dirty="0">
                <a:cs typeface="Arial"/>
              </a:rPr>
              <a:t>FAQs (3)</a:t>
            </a:r>
            <a:endParaRPr lang="es-US" dirty="0"/>
          </a:p>
        </p:txBody>
      </p:sp>
      <p:graphicFrame>
        <p:nvGraphicFramePr>
          <p:cNvPr id="7" name="Content Placeholder 6">
            <a:extLst>
              <a:ext uri="{FF2B5EF4-FFF2-40B4-BE49-F238E27FC236}">
                <a16:creationId xmlns:a16="http://schemas.microsoft.com/office/drawing/2014/main" id="{80519C1C-657B-4301-9CCE-B0B56B8552E9}"/>
              </a:ext>
            </a:extLst>
          </p:cNvPr>
          <p:cNvGraphicFramePr>
            <a:graphicFrameLocks noGrp="1"/>
          </p:cNvGraphicFramePr>
          <p:nvPr>
            <p:ph idx="1"/>
            <p:extLst>
              <p:ext uri="{D42A27DB-BD31-4B8C-83A1-F6EECF244321}">
                <p14:modId xmlns:p14="http://schemas.microsoft.com/office/powerpoint/2010/main" val="4115056965"/>
              </p:ext>
            </p:extLst>
          </p:nvPr>
        </p:nvGraphicFramePr>
        <p:xfrm>
          <a:off x="148046" y="849087"/>
          <a:ext cx="11887200" cy="539496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3905362572"/>
                    </a:ext>
                  </a:extLst>
                </a:gridCol>
                <a:gridCol w="5943600">
                  <a:extLst>
                    <a:ext uri="{9D8B030D-6E8A-4147-A177-3AD203B41FA5}">
                      <a16:colId xmlns:a16="http://schemas.microsoft.com/office/drawing/2014/main" val="134742564"/>
                    </a:ext>
                  </a:extLst>
                </a:gridCol>
              </a:tblGrid>
              <a:tr h="391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Frequently Asked Question (FAQ)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Answer</a:t>
                      </a:r>
                    </a:p>
                  </a:txBody>
                  <a:tcPr/>
                </a:tc>
                <a:extLst>
                  <a:ext uri="{0D108BD9-81ED-4DB2-BD59-A6C34878D82A}">
                    <a16:rowId xmlns:a16="http://schemas.microsoft.com/office/drawing/2014/main" val="1643880741"/>
                  </a:ext>
                </a:extLst>
              </a:tr>
              <a:tr h="1058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noProof="0" dirty="0"/>
                        <a:t>Can children in full-day CSPP that are TK and K age-eligible remain in CSPP until September 30 still? </a:t>
                      </a:r>
                      <a:endParaRPr lang="en-US" sz="2400" dirty="0"/>
                    </a:p>
                    <a:p>
                      <a:endParaRPr lang="es-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t>Yes, full-day CSPP children that were enrolled prior to June 30 may remain in CSPP until September 30, at which time the child must be disenrolled from CSPP.</a:t>
                      </a:r>
                      <a:endParaRPr lang="en-US" sz="2400" dirty="0"/>
                    </a:p>
                    <a:p>
                      <a:endParaRPr lang="es-US" sz="2400" dirty="0"/>
                    </a:p>
                  </a:txBody>
                  <a:tcPr/>
                </a:tc>
                <a:extLst>
                  <a:ext uri="{0D108BD9-81ED-4DB2-BD59-A6C34878D82A}">
                    <a16:rowId xmlns:a16="http://schemas.microsoft.com/office/drawing/2014/main" val="1870070218"/>
                  </a:ext>
                </a:extLst>
              </a:tr>
              <a:tr h="239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noProof="0" dirty="0"/>
                        <a:t>Can part-day CSPP children that are TK and K age-eligible remain in CSPP until September 30?</a:t>
                      </a:r>
                      <a:endParaRPr lang="en-US" sz="2400" dirty="0"/>
                    </a:p>
                    <a:p>
                      <a:endParaRPr lang="es-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latin typeface="+mn-lt"/>
                        </a:rPr>
                        <a:t>No, children in part-day CSPP are only provided services through the end of the program year and the family must initially certify for services for the following program year; therefore, part-day CSPP children that are TK and K age-eligible are not age eligible to be certified for services that begin after June 30.</a:t>
                      </a:r>
                      <a:endParaRPr lang="en-US" sz="2400" dirty="0"/>
                    </a:p>
                  </a:txBody>
                  <a:tcPr/>
                </a:tc>
                <a:extLst>
                  <a:ext uri="{0D108BD9-81ED-4DB2-BD59-A6C34878D82A}">
                    <a16:rowId xmlns:a16="http://schemas.microsoft.com/office/drawing/2014/main" val="330205449"/>
                  </a:ext>
                </a:extLst>
              </a:tr>
            </a:tbl>
          </a:graphicData>
        </a:graphic>
      </p:graphicFrame>
      <p:sp>
        <p:nvSpPr>
          <p:cNvPr id="4" name="Slide Number Placeholder 3">
            <a:extLst>
              <a:ext uri="{FF2B5EF4-FFF2-40B4-BE49-F238E27FC236}">
                <a16:creationId xmlns:a16="http://schemas.microsoft.com/office/drawing/2014/main" id="{09DE783F-EA97-4300-B70D-96C8D4B15FD1}"/>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361177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48FE-9E70-400D-A016-F63E3D603492}"/>
              </a:ext>
            </a:extLst>
          </p:cNvPr>
          <p:cNvSpPr>
            <a:spLocks noGrp="1"/>
          </p:cNvSpPr>
          <p:nvPr>
            <p:ph type="title"/>
          </p:nvPr>
        </p:nvSpPr>
        <p:spPr>
          <a:xfrm>
            <a:off x="139338" y="-109710"/>
            <a:ext cx="11887200" cy="984921"/>
          </a:xfrm>
        </p:spPr>
        <p:txBody>
          <a:bodyPr/>
          <a:lstStyle/>
          <a:p>
            <a:r>
              <a:rPr lang="en-US" dirty="0">
                <a:cs typeface="Arial"/>
              </a:rPr>
              <a:t>General Frequently Asked Questions </a:t>
            </a:r>
            <a:endParaRPr lang="es-US" dirty="0"/>
          </a:p>
        </p:txBody>
      </p:sp>
      <p:graphicFrame>
        <p:nvGraphicFramePr>
          <p:cNvPr id="6" name="Content Placeholder 5">
            <a:extLst>
              <a:ext uri="{FF2B5EF4-FFF2-40B4-BE49-F238E27FC236}">
                <a16:creationId xmlns:a16="http://schemas.microsoft.com/office/drawing/2014/main" id="{5B8BB185-5C99-4E35-B791-301FC9D51AEA}"/>
              </a:ext>
            </a:extLst>
          </p:cNvPr>
          <p:cNvGraphicFramePr>
            <a:graphicFrameLocks noGrp="1"/>
          </p:cNvGraphicFramePr>
          <p:nvPr>
            <p:ph idx="1"/>
            <p:extLst>
              <p:ext uri="{D42A27DB-BD31-4B8C-83A1-F6EECF244321}">
                <p14:modId xmlns:p14="http://schemas.microsoft.com/office/powerpoint/2010/main" val="1162471969"/>
              </p:ext>
            </p:extLst>
          </p:nvPr>
        </p:nvGraphicFramePr>
        <p:xfrm>
          <a:off x="0" y="688731"/>
          <a:ext cx="12192000" cy="58521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81802679"/>
                    </a:ext>
                  </a:extLst>
                </a:gridCol>
                <a:gridCol w="6096000">
                  <a:extLst>
                    <a:ext uri="{9D8B030D-6E8A-4147-A177-3AD203B41FA5}">
                      <a16:colId xmlns:a16="http://schemas.microsoft.com/office/drawing/2014/main" val="366244386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Frequently Asked Question (FAQ)</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Answer</a:t>
                      </a:r>
                    </a:p>
                  </a:txBody>
                  <a:tcPr/>
                </a:tc>
                <a:extLst>
                  <a:ext uri="{0D108BD9-81ED-4DB2-BD59-A6C34878D82A}">
                    <a16:rowId xmlns:a16="http://schemas.microsoft.com/office/drawing/2014/main" val="3662715149"/>
                  </a:ext>
                </a:extLst>
              </a:tr>
              <a:tr h="897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noProof="0" dirty="0"/>
                        <a:t>When elementary schools begin to reopen, are Local Education Agency (LEA) contractors required to open early learning and care programs at the same time?</a:t>
                      </a:r>
                    </a:p>
                    <a:p>
                      <a:endParaRPr lang="es-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latin typeface="+mn-lt"/>
                        </a:rPr>
                        <a:t>Yes, once the LEA or the state or local public health agency decides its campus(es) are safe to reopen, the programs on the respective LEA campus(es) must physically reopen as well.</a:t>
                      </a:r>
                      <a:endParaRPr lang="en-US" sz="2400" dirty="0">
                        <a:latin typeface="+mn-lt"/>
                      </a:endParaRPr>
                    </a:p>
                  </a:txBody>
                  <a:tcPr/>
                </a:tc>
                <a:extLst>
                  <a:ext uri="{0D108BD9-81ED-4DB2-BD59-A6C34878D82A}">
                    <a16:rowId xmlns:a16="http://schemas.microsoft.com/office/drawing/2014/main" val="4266251956"/>
                  </a:ext>
                </a:extLst>
              </a:tr>
              <a:tr h="897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noProof="0" dirty="0"/>
                        <a:t>After the transfer of childcare programs to the California Department of Social Services (CDSS), will CSPPs still be required to be licensed?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latin typeface="+mn-lt"/>
                        </a:rPr>
                        <a:t>Yes, CSPPs will still be required to be licensed after the transition.</a:t>
                      </a:r>
                    </a:p>
                    <a:p>
                      <a:endParaRPr lang="es-US" sz="2400" dirty="0"/>
                    </a:p>
                  </a:txBody>
                  <a:tcPr/>
                </a:tc>
                <a:extLst>
                  <a:ext uri="{0D108BD9-81ED-4DB2-BD59-A6C34878D82A}">
                    <a16:rowId xmlns:a16="http://schemas.microsoft.com/office/drawing/2014/main" val="1464484777"/>
                  </a:ext>
                </a:extLst>
              </a:tr>
              <a:tr h="897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noProof="0" dirty="0"/>
                        <a:t>Will Title 5 regulations continue to apply to all contracts after the transfer?</a:t>
                      </a:r>
                    </a:p>
                    <a:p>
                      <a:endParaRPr lang="es-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t>All Title 5 regulations will remain in place and be applicable to contractors at </a:t>
                      </a:r>
                      <a:r>
                        <a:rPr lang="en-US" sz="2400" b="0" i="0" u="none" strike="noStrike" noProof="0" dirty="0" err="1"/>
                        <a:t>boththe</a:t>
                      </a:r>
                      <a:r>
                        <a:rPr lang="en-US" sz="2400" b="0" i="0" u="none" strike="noStrike" noProof="0" dirty="0"/>
                        <a:t>  CDE and the CDSS until the CDSS is able to adopt regulations. </a:t>
                      </a:r>
                    </a:p>
                  </a:txBody>
                  <a:tcPr/>
                </a:tc>
                <a:extLst>
                  <a:ext uri="{0D108BD9-81ED-4DB2-BD59-A6C34878D82A}">
                    <a16:rowId xmlns:a16="http://schemas.microsoft.com/office/drawing/2014/main" val="2849819115"/>
                  </a:ext>
                </a:extLst>
              </a:tr>
            </a:tbl>
          </a:graphicData>
        </a:graphic>
      </p:graphicFrame>
      <p:sp>
        <p:nvSpPr>
          <p:cNvPr id="4" name="Slide Number Placeholder 3">
            <a:extLst>
              <a:ext uri="{FF2B5EF4-FFF2-40B4-BE49-F238E27FC236}">
                <a16:creationId xmlns:a16="http://schemas.microsoft.com/office/drawing/2014/main" id="{965287CA-4CCF-4AB6-BE5C-4DF21D90C9C5}"/>
              </a:ext>
            </a:extLst>
          </p:cNvPr>
          <p:cNvSpPr>
            <a:spLocks noGrp="1"/>
          </p:cNvSpPr>
          <p:nvPr>
            <p:ph type="sldNum" sz="quarter" idx="10"/>
          </p:nvPr>
        </p:nvSpPr>
        <p:spPr>
          <a:xfrm>
            <a:off x="11418277" y="6443322"/>
            <a:ext cx="644769" cy="414678"/>
          </a:xfrm>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19851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42BE-0ACA-4743-9130-FA019E58720E}"/>
              </a:ext>
            </a:extLst>
          </p:cNvPr>
          <p:cNvSpPr>
            <a:spLocks noGrp="1"/>
          </p:cNvSpPr>
          <p:nvPr>
            <p:ph type="title"/>
          </p:nvPr>
        </p:nvSpPr>
        <p:spPr/>
        <p:txBody>
          <a:bodyPr/>
          <a:lstStyle/>
          <a:p>
            <a:r>
              <a:rPr lang="en-US">
                <a:cs typeface="Arial"/>
              </a:rPr>
              <a:t>Program Quality Implementation Update</a:t>
            </a:r>
            <a:endParaRPr lang="en-US"/>
          </a:p>
        </p:txBody>
      </p:sp>
      <p:sp>
        <p:nvSpPr>
          <p:cNvPr id="3" name="Content Placeholder 2">
            <a:extLst>
              <a:ext uri="{FF2B5EF4-FFF2-40B4-BE49-F238E27FC236}">
                <a16:creationId xmlns:a16="http://schemas.microsoft.com/office/drawing/2014/main" id="{C39A36EF-6812-4AF2-925B-BDFFA081E5AC}"/>
              </a:ext>
            </a:extLst>
          </p:cNvPr>
          <p:cNvSpPr>
            <a:spLocks noGrp="1"/>
          </p:cNvSpPr>
          <p:nvPr>
            <p:ph idx="1"/>
          </p:nvPr>
        </p:nvSpPr>
        <p:spPr>
          <a:xfrm>
            <a:off x="152400" y="1609544"/>
            <a:ext cx="11887200" cy="4555827"/>
          </a:xfrm>
        </p:spPr>
        <p:txBody>
          <a:bodyPr vert="horz" lIns="91440" tIns="45720" rIns="91440" bIns="45720" rtlCol="0" anchor="t">
            <a:normAutofit lnSpcReduction="10000"/>
          </a:bodyPr>
          <a:lstStyle/>
          <a:p>
            <a:pPr marL="0" indent="0">
              <a:buNone/>
            </a:pPr>
            <a:r>
              <a:rPr lang="en-US" dirty="0">
                <a:cs typeface="Arial"/>
              </a:rPr>
              <a:t>Environment Rating Scale (ERS)</a:t>
            </a:r>
          </a:p>
          <a:p>
            <a:pPr marL="457200" indent="-457200"/>
            <a:r>
              <a:rPr lang="en-US" dirty="0">
                <a:cs typeface="Arial"/>
              </a:rPr>
              <a:t>Reliable assessment tool required by law and used for several purposes:</a:t>
            </a:r>
          </a:p>
          <a:p>
            <a:pPr lvl="2">
              <a:buFont typeface="Arial" panose="020B0604020202020204" pitchFamily="34" charset="0"/>
              <a:buChar char="•"/>
            </a:pPr>
            <a:r>
              <a:rPr lang="en-US" sz="2800" dirty="0">
                <a:cs typeface="Arial"/>
              </a:rPr>
              <a:t>Program Self-Evaluation (PSE)</a:t>
            </a:r>
          </a:p>
          <a:p>
            <a:pPr lvl="2">
              <a:buFont typeface="Arial" panose="020B0604020202020204" pitchFamily="34" charset="0"/>
              <a:buChar char="•"/>
            </a:pPr>
            <a:r>
              <a:rPr lang="en-US" sz="2800" dirty="0">
                <a:cs typeface="Arial"/>
              </a:rPr>
              <a:t>Monitoring</a:t>
            </a:r>
          </a:p>
          <a:p>
            <a:pPr lvl="2">
              <a:spcAft>
                <a:spcPts val="1200"/>
              </a:spcAft>
              <a:buFont typeface="Arial" panose="020B0604020202020204" pitchFamily="34" charset="0"/>
              <a:buChar char="•"/>
            </a:pPr>
            <a:r>
              <a:rPr lang="en-US" sz="2800" dirty="0">
                <a:cs typeface="Arial"/>
              </a:rPr>
              <a:t>Quality Rating</a:t>
            </a:r>
            <a:endParaRPr lang="en-US" dirty="0">
              <a:cs typeface="Arial"/>
            </a:endParaRPr>
          </a:p>
          <a:p>
            <a:pPr marL="457200" indent="-457200"/>
            <a:r>
              <a:rPr lang="en-US" dirty="0">
                <a:cs typeface="Arial"/>
              </a:rPr>
              <a:t>For fiscal year (FY) 2020</a:t>
            </a:r>
            <a:r>
              <a:rPr lang="es-US" dirty="0"/>
              <a:t>–</a:t>
            </a:r>
            <a:r>
              <a:rPr lang="en-US" dirty="0">
                <a:cs typeface="Arial"/>
              </a:rPr>
              <a:t>21, although the tool is required, the CDE/Early Learning and Care Division (ELCD) has provided flexibility for the use of the tool during the pandemic in the form of a self-certification</a:t>
            </a:r>
          </a:p>
        </p:txBody>
      </p:sp>
      <p:sp>
        <p:nvSpPr>
          <p:cNvPr id="4" name="Slide Number Placeholder 3">
            <a:extLst>
              <a:ext uri="{FF2B5EF4-FFF2-40B4-BE49-F238E27FC236}">
                <a16:creationId xmlns:a16="http://schemas.microsoft.com/office/drawing/2014/main" id="{45E6EA44-7026-4AAF-AEF0-C180024B30F2}"/>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1085119183"/>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3f12b9fb6a82d53c8f045e9df70566d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BE173-A3C3-46E9-B17F-C3B4B2202C3F}">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E50E1FD2-2660-4B81-9AF6-B47E34FB289B}">
  <ds:schemaRefs>
    <ds:schemaRef ds:uri="http://purl.org/dc/terms/"/>
    <ds:schemaRef ds:uri="f89dec18-d0c2-45d2-8a15-31051f2519f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aae30ff-d7bc-47e3-882e-cd3423d00d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101</TotalTime>
  <Words>1655</Words>
  <Application>Microsoft Office PowerPoint</Application>
  <PresentationFormat>Widescreen</PresentationFormat>
  <Paragraphs>153</Paragraphs>
  <Slides>20</Slides>
  <Notes>16</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20</vt:i4>
      </vt:variant>
    </vt:vector>
  </HeadingPairs>
  <TitlesOfParts>
    <vt:vector size="35"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Webinar on COVID-19 Guidance for  Early Learning and Care Contractors</vt:lpstr>
      <vt:lpstr>Welcome and Introductions</vt:lpstr>
      <vt:lpstr>Meeting Agenda</vt:lpstr>
      <vt:lpstr>Upcoming Guidance</vt:lpstr>
      <vt:lpstr>Transitional Kindergarten Frequently Asked Questions</vt:lpstr>
      <vt:lpstr>FAQs (2)</vt:lpstr>
      <vt:lpstr>FAQs (3)</vt:lpstr>
      <vt:lpstr>General Frequently Asked Questions </vt:lpstr>
      <vt:lpstr>Program Quality Implementation Update</vt:lpstr>
      <vt:lpstr>Program Quality Implementation Update (2)</vt:lpstr>
      <vt:lpstr>Fiscal Update: Additional Prop 64 Funds for Additional On-going CAPP Enrollments</vt:lpstr>
      <vt:lpstr>Fiscal Update: Per Child Stipend</vt:lpstr>
      <vt:lpstr>Fiscal Update: Stipend Allocation</vt:lpstr>
      <vt:lpstr>Fiscal Update: Emergency Child Care</vt:lpstr>
      <vt:lpstr>Fiscal Update: Paying Providers at the Maximum Certified Hours of Care</vt:lpstr>
      <vt:lpstr>Fiscal Update: Interim Guidance for Paying Providers at the Maximum Certified Hours of Care</vt:lpstr>
      <vt:lpstr>Fiscal Update: Interim Guidance for Paying Providers at the Maximum Certified Hours of Care (2)</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0305 - Resources (CA Dept of Education)</dc:title>
  <dc:subject>Early Learning and Care Division Webinar on COVID-19 Guidance March 5 2021</dc:subject>
  <dc:creator>Eric Dunk</dc:creator>
  <cp:lastModifiedBy>Alice Ludwig</cp:lastModifiedBy>
  <cp:revision>24</cp:revision>
  <dcterms:created xsi:type="dcterms:W3CDTF">2020-08-25T03:09:04Z</dcterms:created>
  <dcterms:modified xsi:type="dcterms:W3CDTF">2023-09-06T15:55:15Z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