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28" r:id="rId5"/>
    <p:sldMasterId id="2147483648" r:id="rId6"/>
    <p:sldMasterId id="2147483723" r:id="rId7"/>
    <p:sldMasterId id="2147483671" r:id="rId8"/>
    <p:sldMasterId id="2147483676" r:id="rId9"/>
    <p:sldMasterId id="2147483681" r:id="rId10"/>
    <p:sldMasterId id="2147483699" r:id="rId11"/>
    <p:sldMasterId id="2147483705" r:id="rId12"/>
    <p:sldMasterId id="2147483710" r:id="rId13"/>
    <p:sldMasterId id="2147483715" r:id="rId14"/>
    <p:sldMasterId id="2147483655" r:id="rId15"/>
  </p:sldMasterIdLst>
  <p:notesMasterIdLst>
    <p:notesMasterId r:id="rId29"/>
  </p:notesMasterIdLst>
  <p:handoutMasterIdLst>
    <p:handoutMasterId r:id="rId30"/>
  </p:handoutMasterIdLst>
  <p:sldIdLst>
    <p:sldId id="256" r:id="rId16"/>
    <p:sldId id="257" r:id="rId17"/>
    <p:sldId id="264" r:id="rId18"/>
    <p:sldId id="352" r:id="rId19"/>
    <p:sldId id="343" r:id="rId20"/>
    <p:sldId id="345" r:id="rId21"/>
    <p:sldId id="346" r:id="rId22"/>
    <p:sldId id="347" r:id="rId23"/>
    <p:sldId id="348" r:id="rId24"/>
    <p:sldId id="350" r:id="rId25"/>
    <p:sldId id="339" r:id="rId26"/>
    <p:sldId id="342" r:id="rId27"/>
    <p:sldId id="3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1" name="Stephen Propheter" initials="SP" lastIdx="6" clrIdx="0">
    <p:extLst>
      <p:ext uri="{19B8F6BF-5375-455C-9EA6-DF929625EA0E}">
        <p15:presenceInfo xmlns:p15="http://schemas.microsoft.com/office/powerpoint/2012/main" userId="Stephen Propheter" providerId="None"/>
      </p:ext>
    </p:extLst>
  </p:cmAuthor>
  <p:cmAuthor id="8" name="Virginia Early" initials="VE" lastIdx="19" clrIdx="7">
    <p:extLst>
      <p:ext uri="{19B8F6BF-5375-455C-9EA6-DF929625EA0E}">
        <p15:presenceInfo xmlns:p15="http://schemas.microsoft.com/office/powerpoint/2012/main" userId="S::vearly@cde.ca.gov::42929ea7-4389-4ffc-bd0b-f8133d7ef99f" providerId="AD"/>
      </p:ext>
    </p:extLst>
  </p:cmAuthor>
  <p:cmAuthor id="2" name="Stephen Propheter" initials="SP [2]" lastIdx="1" clrIdx="1">
    <p:extLst>
      <p:ext uri="{19B8F6BF-5375-455C-9EA6-DF929625EA0E}">
        <p15:presenceInfo xmlns:p15="http://schemas.microsoft.com/office/powerpoint/2012/main" userId="S::spropheter@cde.ca.gov::11fb58e5-2f2b-4a13-b081-018d2675a5d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3" name="Alana Andrade" initials="AA" lastIdx="13" clrIdx="2">
    <p:extLst>
      <p:ext uri="{19B8F6BF-5375-455C-9EA6-DF929625EA0E}">
        <p15:presenceInfo xmlns:p15="http://schemas.microsoft.com/office/powerpoint/2012/main" userId="S::aandrade@cde.ca.gov::d336b2b8-3478-4328-8ca2-dbdae80dba75" providerId="AD"/>
      </p:ext>
    </p:extLst>
  </p:cmAuthor>
  <p:cmAuthor id="10" name="Crystal Devlin" initials="CD" lastIdx="3" clrIdx="9">
    <p:extLst>
      <p:ext uri="{19B8F6BF-5375-455C-9EA6-DF929625EA0E}">
        <p15:presenceInfo xmlns:p15="http://schemas.microsoft.com/office/powerpoint/2012/main" userId="S::cdevlin@cde.ca.gov::45766686-1411-4f66-8b4e-ae85f8cf4551"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11" name="Megan Jones" initials="MJ" lastIdx="1" clrIdx="10">
    <p:extLst>
      <p:ext uri="{19B8F6BF-5375-455C-9EA6-DF929625EA0E}">
        <p15:presenceInfo xmlns:p15="http://schemas.microsoft.com/office/powerpoint/2012/main" userId="S::mjones@cde.ca.gov::26e0f73b-59b4-4af8-9487-a9450b83a7d9" providerId="AD"/>
      </p:ext>
    </p:extLst>
  </p:cmAuthor>
  <p:cmAuthor id="5" name="Barbara Lindsay" initials="BL" lastIdx="10" clrIdx="4">
    <p:extLst>
      <p:ext uri="{19B8F6BF-5375-455C-9EA6-DF929625EA0E}">
        <p15:presenceInfo xmlns:p15="http://schemas.microsoft.com/office/powerpoint/2012/main" userId="S::blindsay@cde.ca.gov::f58b8608-a674-4040-9f2a-f7fe56db570d" providerId="AD"/>
      </p:ext>
    </p:extLst>
  </p:cmAuthor>
  <p:cmAuthor id="12" name="Danielle Davis" initials="DD" lastIdx="1" clrIdx="11">
    <p:extLst>
      <p:ext uri="{19B8F6BF-5375-455C-9EA6-DF929625EA0E}">
        <p15:presenceInfo xmlns:p15="http://schemas.microsoft.com/office/powerpoint/2012/main" userId="S::ddavis@cde.ca.gov::ac010a00-31ad-49d6-9a54-e5464cd5e671" providerId="AD"/>
      </p:ext>
    </p:extLst>
  </p:cmAuthor>
  <p:cmAuthor id="6" name="Erica Otiono" initials="EO" lastIdx="5" clrIdx="5">
    <p:extLst>
      <p:ext uri="{19B8F6BF-5375-455C-9EA6-DF929625EA0E}">
        <p15:presenceInfo xmlns:p15="http://schemas.microsoft.com/office/powerpoint/2012/main" userId="S::eotiono@cde.ca.gov::e3afcc2f-f1f8-4d0d-baeb-5e275a816c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3814" autoAdjust="0"/>
    <p:restoredTop sz="96201" autoAdjust="0"/>
  </p:normalViewPr>
  <p:slideViewPr>
    <p:cSldViewPr snapToGrid="0">
      <p:cViewPr varScale="1">
        <p:scale>
          <a:sx n="105" d="100"/>
          <a:sy n="105" d="100"/>
        </p:scale>
        <p:origin x="157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11/16/2023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293775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5173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58963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16257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379923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193371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816609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54500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35836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333086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2.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Webinar on COVID-19 Guidance for </a:t>
            </a:r>
            <a:br>
              <a:rPr lang="en-US" sz="3800">
                <a:cs typeface="Arial"/>
              </a:rPr>
            </a:br>
            <a:r>
              <a:rPr lang="en-US" sz="3800" b="1"/>
              <a:t>Early Learning and Care Contractors</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April 5, 2021</a:t>
            </a:r>
          </a:p>
          <a:p>
            <a:pPr marL="0" indent="0" algn="ctr">
              <a:buNone/>
            </a:pPr>
            <a:r>
              <a:rPr lang="en-US" sz="2800" b="1">
                <a:cs typeface="Arial"/>
              </a:rPr>
              <a:t>Time:  2:00 PM – 3:00 PM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861D-4302-49F4-9DC5-8DCC5FC92D27}"/>
              </a:ext>
            </a:extLst>
          </p:cNvPr>
          <p:cNvSpPr>
            <a:spLocks noGrp="1"/>
          </p:cNvSpPr>
          <p:nvPr>
            <p:ph type="title"/>
          </p:nvPr>
        </p:nvSpPr>
        <p:spPr>
          <a:xfrm>
            <a:off x="152400" y="-256276"/>
            <a:ext cx="11887200" cy="1325563"/>
          </a:xfrm>
        </p:spPr>
        <p:txBody>
          <a:bodyPr/>
          <a:lstStyle/>
          <a:p>
            <a:r>
              <a:rPr lang="en-US">
                <a:cs typeface="Arial"/>
              </a:rPr>
              <a:t>Cohort Guidance Frequently Asked Questions (2)</a:t>
            </a:r>
          </a:p>
        </p:txBody>
      </p:sp>
      <p:graphicFrame>
        <p:nvGraphicFramePr>
          <p:cNvPr id="6" name="Table 5">
            <a:extLst>
              <a:ext uri="{FF2B5EF4-FFF2-40B4-BE49-F238E27FC236}">
                <a16:creationId xmlns:a16="http://schemas.microsoft.com/office/drawing/2014/main" id="{EED8D15F-0453-4EAB-BADA-EDF57D8BFEDE}"/>
              </a:ext>
            </a:extLst>
          </p:cNvPr>
          <p:cNvGraphicFramePr>
            <a:graphicFrameLocks/>
          </p:cNvGraphicFramePr>
          <p:nvPr>
            <p:extLst>
              <p:ext uri="{D42A27DB-BD31-4B8C-83A1-F6EECF244321}">
                <p14:modId xmlns:p14="http://schemas.microsoft.com/office/powerpoint/2010/main" val="1144534558"/>
              </p:ext>
            </p:extLst>
          </p:nvPr>
        </p:nvGraphicFramePr>
        <p:xfrm>
          <a:off x="48203" y="809827"/>
          <a:ext cx="12095593" cy="5499849"/>
        </p:xfrm>
        <a:graphic>
          <a:graphicData uri="http://schemas.openxmlformats.org/drawingml/2006/table">
            <a:tbl>
              <a:tblPr firstRow="1" bandRow="1">
                <a:tableStyleId>{5C22544A-7EE6-4342-B048-85BDC9FD1C3A}</a:tableStyleId>
              </a:tblPr>
              <a:tblGrid>
                <a:gridCol w="4446028">
                  <a:extLst>
                    <a:ext uri="{9D8B030D-6E8A-4147-A177-3AD203B41FA5}">
                      <a16:colId xmlns:a16="http://schemas.microsoft.com/office/drawing/2014/main" val="1826004763"/>
                    </a:ext>
                  </a:extLst>
                </a:gridCol>
                <a:gridCol w="7649565">
                  <a:extLst>
                    <a:ext uri="{9D8B030D-6E8A-4147-A177-3AD203B41FA5}">
                      <a16:colId xmlns:a16="http://schemas.microsoft.com/office/drawing/2014/main" val="2950702258"/>
                    </a:ext>
                  </a:extLst>
                </a:gridCol>
              </a:tblGrid>
              <a:tr h="877554">
                <a:tc>
                  <a:txBody>
                    <a:bodyPr/>
                    <a:lstStyle/>
                    <a:p>
                      <a:r>
                        <a:rPr lang="en-US" sz="2600"/>
                        <a:t>Frequently Asked Question (FAQ)</a:t>
                      </a:r>
                    </a:p>
                  </a:txBody>
                  <a:tcPr/>
                </a:tc>
                <a:tc>
                  <a:txBody>
                    <a:bodyPr/>
                    <a:lstStyle/>
                    <a:p>
                      <a:r>
                        <a:rPr lang="en-US" sz="2600"/>
                        <a:t>Answer</a:t>
                      </a:r>
                    </a:p>
                  </a:txBody>
                  <a:tcPr/>
                </a:tc>
                <a:extLst>
                  <a:ext uri="{0D108BD9-81ED-4DB2-BD59-A6C34878D82A}">
                    <a16:rowId xmlns:a16="http://schemas.microsoft.com/office/drawing/2014/main" val="3075634991"/>
                  </a:ext>
                </a:extLst>
              </a:tr>
              <a:tr h="1895519">
                <a:tc>
                  <a:txBody>
                    <a:bodyPr/>
                    <a:lstStyle/>
                    <a:p>
                      <a:pPr lvl="0">
                        <a:buNone/>
                      </a:pPr>
                      <a:r>
                        <a:rPr lang="en-US" sz="2400" b="1" i="0" u="none" strike="noStrike" noProof="0">
                          <a:latin typeface="Arial"/>
                        </a:rPr>
                        <a:t>Does a cohort include teachers or any other adults?</a:t>
                      </a:r>
                      <a:endParaRPr lang="en-US" b="1">
                        <a:latin typeface="Arial"/>
                      </a:endParaRPr>
                    </a:p>
                  </a:txBody>
                  <a:tcPr/>
                </a:tc>
                <a:tc>
                  <a:txBody>
                    <a:bodyPr/>
                    <a:lstStyle/>
                    <a:p>
                      <a:pPr lvl="0">
                        <a:buNone/>
                      </a:pPr>
                      <a:r>
                        <a:rPr lang="en-US" sz="2400" b="0" i="0" u="none" strike="noStrike" noProof="0">
                          <a:latin typeface="Arial"/>
                        </a:rPr>
                        <a:t>A cohort includes 16 individuals. This includes adults and children.</a:t>
                      </a:r>
                      <a:endParaRPr lang="en-US">
                        <a:latin typeface="Arial"/>
                      </a:endParaRPr>
                    </a:p>
                  </a:txBody>
                  <a:tcPr/>
                </a:tc>
                <a:extLst>
                  <a:ext uri="{0D108BD9-81ED-4DB2-BD59-A6C34878D82A}">
                    <a16:rowId xmlns:a16="http://schemas.microsoft.com/office/drawing/2014/main" val="3321750599"/>
                  </a:ext>
                </a:extLst>
              </a:tr>
              <a:tr h="2720410">
                <a:tc>
                  <a:txBody>
                    <a:bodyPr/>
                    <a:lstStyle/>
                    <a:p>
                      <a:pPr lvl="0" algn="l">
                        <a:lnSpc>
                          <a:spcPct val="100000"/>
                        </a:lnSpc>
                        <a:spcBef>
                          <a:spcPts val="0"/>
                        </a:spcBef>
                        <a:spcAft>
                          <a:spcPts val="0"/>
                        </a:spcAft>
                        <a:buNone/>
                      </a:pPr>
                      <a:r>
                        <a:rPr lang="en-US" sz="2400" b="1" i="0" u="none" strike="noStrike" noProof="0" dirty="0">
                          <a:latin typeface="Arial"/>
                        </a:rPr>
                        <a:t>Can we return to our class size of 24 with 3 staff? Is there a maximum number of children allowed in a room?</a:t>
                      </a:r>
                      <a:endParaRPr lang="en-US" b="1" dirty="0">
                        <a:latin typeface="Arial"/>
                      </a:endParaRPr>
                    </a:p>
                  </a:txBody>
                  <a:tcPr/>
                </a:tc>
                <a:tc>
                  <a:txBody>
                    <a:bodyPr/>
                    <a:lstStyle/>
                    <a:p>
                      <a:pPr lvl="0" algn="l">
                        <a:lnSpc>
                          <a:spcPct val="100000"/>
                        </a:lnSpc>
                        <a:spcBef>
                          <a:spcPts val="0"/>
                        </a:spcBef>
                        <a:spcAft>
                          <a:spcPts val="0"/>
                        </a:spcAft>
                        <a:buNone/>
                      </a:pPr>
                      <a:r>
                        <a:rPr lang="en-US" sz="2400" b="0" i="0" u="none" strike="noStrike" noProof="0" dirty="0"/>
                        <a:t>Children should remain in groups as small as possible. Should these guidelines differ from local health ordinances, follow the stricter guidance. Maximum number of children in a room would depend on the program’s group size.</a:t>
                      </a:r>
                      <a:endParaRPr lang="en-US" dirty="0"/>
                    </a:p>
                  </a:txBody>
                  <a:tcPr/>
                </a:tc>
                <a:extLst>
                  <a:ext uri="{0D108BD9-81ED-4DB2-BD59-A6C34878D82A}">
                    <a16:rowId xmlns:a16="http://schemas.microsoft.com/office/drawing/2014/main" val="2956572486"/>
                  </a:ext>
                </a:extLst>
              </a:tr>
            </a:tbl>
          </a:graphicData>
        </a:graphic>
      </p:graphicFrame>
      <p:sp>
        <p:nvSpPr>
          <p:cNvPr id="4" name="Slide Number Placeholder 3">
            <a:extLst>
              <a:ext uri="{FF2B5EF4-FFF2-40B4-BE49-F238E27FC236}">
                <a16:creationId xmlns:a16="http://schemas.microsoft.com/office/drawing/2014/main" id="{0FFCBB4D-F47F-4B3C-B09F-932EC2AA1C67}"/>
              </a:ext>
            </a:extLst>
          </p:cNvPr>
          <p:cNvSpPr>
            <a:spLocks noGrp="1"/>
          </p:cNvSpPr>
          <p:nvPr>
            <p:ph type="sldNum" sz="quarter" idx="10"/>
          </p:nvPr>
        </p:nvSpPr>
        <p:spPr>
          <a:xfrm>
            <a:off x="9296400" y="6380796"/>
            <a:ext cx="2743200" cy="365125"/>
          </a:xfrm>
        </p:spPr>
        <p:txBody>
          <a:bodyPr/>
          <a:lstStyle/>
          <a:p>
            <a:fld id="{2AA74813-043C-43CB-9E82-7CAA19F31821}" type="slidenum">
              <a:rPr lang="en-US" smtClean="0"/>
              <a:pPr/>
              <a:t>10</a:t>
            </a:fld>
            <a:endParaRPr lang="en-US" dirty="0"/>
          </a:p>
        </p:txBody>
      </p:sp>
    </p:spTree>
    <p:extLst>
      <p:ext uri="{BB962C8B-B14F-4D97-AF65-F5344CB8AC3E}">
        <p14:creationId xmlns:p14="http://schemas.microsoft.com/office/powerpoint/2010/main" val="48878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500394" y="2017272"/>
            <a:ext cx="3592011" cy="862576"/>
          </a:xfrm>
        </p:spPr>
        <p:txBody>
          <a:bodyPr>
            <a:normAutofit/>
          </a:bodyPr>
          <a:lstStyle/>
          <a:p>
            <a:r>
              <a:rPr lang="en-US">
                <a:cs typeface="Arial"/>
              </a:rPr>
              <a:t>Questions</a:t>
            </a:r>
          </a:p>
        </p:txBody>
      </p:sp>
      <p:pic>
        <p:nvPicPr>
          <p:cNvPr id="3" name="Picture 5" descr="A little girl playing with water toys">
            <a:extLst>
              <a:ext uri="{FF2B5EF4-FFF2-40B4-BE49-F238E27FC236}">
                <a16:creationId xmlns:a16="http://schemas.microsoft.com/office/drawing/2014/main" id="{3A788DA6-D42D-4A15-A684-3CBEB125F7D7}"/>
              </a:ext>
            </a:extLst>
          </p:cNvPr>
          <p:cNvPicPr>
            <a:picLocks noChangeAspect="1"/>
          </p:cNvPicPr>
          <p:nvPr/>
        </p:nvPicPr>
        <p:blipFill>
          <a:blip r:embed="rId3"/>
          <a:stretch>
            <a:fillRect/>
          </a:stretch>
        </p:blipFill>
        <p:spPr>
          <a:xfrm>
            <a:off x="267223" y="728425"/>
            <a:ext cx="6866348" cy="4743532"/>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7273365" y="4356970"/>
            <a:ext cx="5068947" cy="1512473"/>
          </a:xfrm>
        </p:spPr>
        <p:txBody>
          <a:bodyPr vert="horz" lIns="91440" tIns="45720" rIns="91440" bIns="45720" rtlCol="0" anchor="ctr">
            <a:normAutofit/>
          </a:bodyPr>
          <a:lstStyle/>
          <a:p>
            <a:pPr marL="0" indent="-1828800">
              <a:buNone/>
            </a:pPr>
            <a:r>
              <a:rPr lang="en-US" sz="2400">
                <a:cs typeface="Arial" panose="020B0604020202020204"/>
              </a:rPr>
              <a:t>Photo Credit: </a:t>
            </a:r>
            <a:r>
              <a:rPr lang="en-US" sz="2400">
                <a:ea typeface="+mn-lt"/>
                <a:cs typeface="+mn-lt"/>
              </a:rPr>
              <a:t>Patricia Angulo's Family Child Care</a:t>
            </a:r>
            <a:r>
              <a:rPr lang="en-US" sz="2400">
                <a:ea typeface="+mn-lt"/>
                <a:cs typeface="Arial" panose="020B0604020202020204"/>
              </a:rPr>
              <a:t>;</a:t>
            </a:r>
            <a:r>
              <a:rPr lang="en-US" sz="2400">
                <a:cs typeface="Arial" panose="020B0604020202020204"/>
              </a:rPr>
              <a:t> Ventura, CA</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11</a:t>
            </a:fld>
            <a:endParaRPr lang="en-US"/>
          </a:p>
        </p:txBody>
      </p:sp>
    </p:spTree>
    <p:extLst>
      <p:ext uri="{BB962C8B-B14F-4D97-AF65-F5344CB8AC3E}">
        <p14:creationId xmlns:p14="http://schemas.microsoft.com/office/powerpoint/2010/main" val="279437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a:cs typeface="Arial"/>
              </a:rPr>
              <a:t>Resources</a:t>
            </a:r>
            <a:endParaRPr lang="en-US">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812903"/>
            <a:ext cx="11887200" cy="5289991"/>
          </a:xfrm>
        </p:spPr>
        <p:txBody>
          <a:bodyPr vert="horz" lIns="91440" tIns="45720" rIns="91440" bIns="45720" rtlCol="0" anchor="t">
            <a:noAutofit/>
          </a:bodyPr>
          <a:lstStyle/>
          <a:p>
            <a:pPr marL="0" indent="0">
              <a:buNone/>
            </a:pPr>
            <a:r>
              <a:rPr lang="en-US" sz="2800" b="1" dirty="0">
                <a:ea typeface="+mn-lt"/>
                <a:cs typeface="+mn-lt"/>
              </a:rPr>
              <a:t>The ELCD COVID-19 Guidance web page</a:t>
            </a:r>
            <a:endParaRPr lang="en-US" dirty="0"/>
          </a:p>
          <a:p>
            <a:pPr lvl="1">
              <a:buFont typeface="Wingdings" panose="05000000000000000000" pitchFamily="2" charset="2"/>
              <a:buChar char="Ø"/>
            </a:pPr>
            <a:r>
              <a:rPr lang="en-US" u="sng" dirty="0">
                <a:solidFill>
                  <a:srgbClr val="FFFF80"/>
                </a:solidFill>
                <a:ea typeface="+mn-lt"/>
                <a:cs typeface="+mn-lt"/>
                <a:hlinkClick r:id="rId3" tooltip="The ELCD COVID-19 Guidance web page"/>
              </a:rPr>
              <a:t>https://www.cde.ca.gov/sp/cd/re/elcdcovid19.asp</a:t>
            </a:r>
            <a:endParaRPr lang="en-US" dirty="0">
              <a:solidFill>
                <a:srgbClr val="FFFF80"/>
              </a:solidFill>
              <a:ea typeface="+mn-lt"/>
              <a:cs typeface="+mn-lt"/>
            </a:endParaRPr>
          </a:p>
          <a:p>
            <a:pPr lvl="1">
              <a:buFont typeface="Wingdings" panose="05000000000000000000" pitchFamily="2" charset="2"/>
              <a:buChar char="Ø"/>
            </a:pPr>
            <a:r>
              <a:rPr lang="en-US" dirty="0">
                <a:ea typeface="+mn-lt"/>
                <a:cs typeface="+mn-lt"/>
              </a:rPr>
              <a:t>Webinar slides, MBs, Frequently Asked Questions (FAQs)</a:t>
            </a:r>
            <a:endParaRPr lang="en-US" u="sng" dirty="0">
              <a:solidFill>
                <a:srgbClr val="FFFF80"/>
              </a:solidFill>
              <a:ea typeface="+mn-lt"/>
              <a:cs typeface="+mn-lt"/>
            </a:endParaRPr>
          </a:p>
          <a:p>
            <a:pPr>
              <a:buFont typeface="Arial"/>
            </a:pPr>
            <a:endParaRPr lang="en-US" sz="2400" dirty="0">
              <a:ea typeface="+mn-lt"/>
              <a:cs typeface="+mn-lt"/>
            </a:endParaRPr>
          </a:p>
          <a:p>
            <a:pPr marL="0" indent="0">
              <a:buNone/>
            </a:pPr>
            <a:r>
              <a:rPr lang="en-US" sz="2800" b="1" dirty="0">
                <a:ea typeface="+mn-lt"/>
                <a:cs typeface="+mn-lt"/>
              </a:rPr>
              <a:t>The ELCD Emergency email inbox</a:t>
            </a:r>
            <a:endParaRPr lang="en-US" sz="2800" b="1" dirty="0">
              <a:cs typeface="Arial"/>
            </a:endParaRPr>
          </a:p>
          <a:p>
            <a:pPr lvl="1">
              <a:buFont typeface="Wingdings" panose="05000000000000000000" pitchFamily="2" charset="2"/>
              <a:buChar char="Ø"/>
            </a:pPr>
            <a:r>
              <a:rPr lang="en-US" u="sng" dirty="0">
                <a:solidFill>
                  <a:srgbClr val="FFFF80"/>
                </a:solidFill>
                <a:ea typeface="+mn-lt"/>
                <a:cs typeface="+mn-lt"/>
                <a:hlinkClick r:id="rId4" tooltip="ELCD Emergency e-mail"/>
              </a:rPr>
              <a:t>ELCDEmergency@cde.ca.gov</a:t>
            </a:r>
            <a:endParaRPr lang="en-US" dirty="0">
              <a:solidFill>
                <a:srgbClr val="FFFF80"/>
              </a:solidFill>
              <a:ea typeface="+mn-lt"/>
              <a:cs typeface="+mn-lt"/>
            </a:endParaRPr>
          </a:p>
          <a:p>
            <a:pPr>
              <a:buFont typeface="Arial"/>
            </a:pPr>
            <a:endParaRPr lang="en-US" sz="2800" dirty="0">
              <a:ea typeface="+mn-lt"/>
              <a:cs typeface="+mn-lt"/>
            </a:endParaRPr>
          </a:p>
          <a:p>
            <a:pPr marL="0" indent="0">
              <a:buNone/>
            </a:pPr>
            <a:r>
              <a:rPr lang="en-US" sz="2800" b="1" dirty="0">
                <a:ea typeface="+mn-lt"/>
                <a:cs typeface="+mn-lt"/>
              </a:rPr>
              <a:t>The PQI Office Regional Consultants</a:t>
            </a:r>
            <a:r>
              <a:rPr lang="en-US" sz="2400" dirty="0">
                <a:ea typeface="+mn-lt"/>
                <a:cs typeface="+mn-lt"/>
              </a:rPr>
              <a:t> </a:t>
            </a:r>
            <a:endParaRPr lang="en-US" sz="2400" u="sng" dirty="0">
              <a:solidFill>
                <a:srgbClr val="FFFF80"/>
              </a:solidFill>
              <a:cs typeface="Arial" panose="020B0604020202020204"/>
            </a:endParaRPr>
          </a:p>
          <a:p>
            <a:pPr lvl="1">
              <a:buFont typeface="Wingdings" panose="020B0604020202020204" pitchFamily="34" charset="0"/>
              <a:buChar char="Ø"/>
            </a:pPr>
            <a:r>
              <a:rPr lang="en-US" u="sng" dirty="0">
                <a:solidFill>
                  <a:srgbClr val="FFFF80"/>
                </a:solidFill>
                <a:cs typeface="Arial" panose="020B0604020202020204"/>
                <a:hlinkClick r:id="rId5" tooltip="ELCD Consultant Regional Assignments web page"/>
              </a:rPr>
              <a:t>https://www.cde.ca.gov/sp/cd/ci/assignments.asp</a:t>
            </a:r>
            <a:endParaRPr lang="en-US" u="sng" dirty="0">
              <a:solidFill>
                <a:srgbClr val="FFFF80"/>
              </a:solidFill>
              <a:cs typeface="Arial" panose="020B0604020202020204"/>
            </a:endParaRPr>
          </a:p>
          <a:p>
            <a:pPr lvl="1">
              <a:buFont typeface="Wingdings" panose="05000000000000000000" pitchFamily="2" charset="2"/>
              <a:buChar char="Ø"/>
            </a:pPr>
            <a:r>
              <a:rPr lang="en-US" dirty="0">
                <a:cs typeface="Arial" panose="020B0604020202020204"/>
              </a:rPr>
              <a:t>Consultants are most easily reached by email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916-322-6233</a:t>
            </a:r>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230763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484996" y="1877134"/>
            <a:ext cx="4685612" cy="708081"/>
          </a:xfrm>
        </p:spPr>
        <p:txBody>
          <a:bodyPr/>
          <a:lstStyle/>
          <a:p>
            <a:r>
              <a:rPr lang="en-US" dirty="0"/>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280965" y="4423960"/>
            <a:ext cx="5093675" cy="1461477"/>
          </a:xfrm>
        </p:spPr>
        <p:txBody>
          <a:bodyPr vert="horz" lIns="91440" tIns="45720" rIns="91440" bIns="45720" rtlCol="0" anchor="ctr">
            <a:normAutofit/>
          </a:bodyPr>
          <a:lstStyle/>
          <a:p>
            <a:pPr marL="0" indent="-1828800">
              <a:buNone/>
            </a:pPr>
            <a:r>
              <a:rPr lang="en-US" sz="2400">
                <a:cs typeface="Arial" panose="020B0604020202020204"/>
              </a:rPr>
              <a:t>Photo Credit: American River College Child Development Center; Sacramento, CA</a:t>
            </a: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smtClean="0"/>
              <a:pPr/>
              <a:t>13</a:t>
            </a:fld>
            <a:endParaRPr lang="en-US"/>
          </a:p>
        </p:txBody>
      </p:sp>
      <p:pic>
        <p:nvPicPr>
          <p:cNvPr id="7" name="Picture 7" descr="Two small children playing with an empty cardboard box">
            <a:extLst>
              <a:ext uri="{FF2B5EF4-FFF2-40B4-BE49-F238E27FC236}">
                <a16:creationId xmlns:a16="http://schemas.microsoft.com/office/drawing/2014/main" id="{75B79155-BB21-41FE-BA8A-7D76D9911FF3}"/>
              </a:ext>
            </a:extLst>
          </p:cNvPr>
          <p:cNvPicPr>
            <a:picLocks noGrp="1" noChangeAspect="1"/>
          </p:cNvPicPr>
          <p:nvPr>
            <p:ph sz="half" idx="1"/>
          </p:nvPr>
        </p:nvPicPr>
        <p:blipFill>
          <a:blip r:embed="rId3"/>
          <a:stretch>
            <a:fillRect/>
          </a:stretch>
        </p:blipFill>
        <p:spPr>
          <a:xfrm>
            <a:off x="5371578" y="555571"/>
            <a:ext cx="6248817" cy="5156317"/>
          </a:xfrm>
        </p:spPr>
      </p:pic>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551833" y="1526294"/>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a:xfrm>
            <a:off x="152400" y="304191"/>
            <a:ext cx="11887200" cy="1347636"/>
          </a:xfrm>
        </p:spPr>
        <p:txBody>
          <a:bodyPr>
            <a:normAutofit/>
          </a:bodyPr>
          <a:lstStyle/>
          <a:p>
            <a:r>
              <a:rPr lang="en-US" dirty="0"/>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544606" y="1645571"/>
            <a:ext cx="11887200" cy="4413674"/>
          </a:xfrm>
        </p:spPr>
        <p:txBody>
          <a:bodyPr vert="horz" lIns="91440" tIns="45720" rIns="91440" bIns="45720" rtlCol="0" anchor="t">
            <a:noAutofit/>
          </a:bodyPr>
          <a:lstStyle/>
          <a:p>
            <a:r>
              <a:rPr lang="en-US" sz="2800"/>
              <a:t>Introduction and Director's Welcome</a:t>
            </a:r>
            <a:endParaRPr lang="en-US" sz="2800">
              <a:cs typeface="Arial"/>
            </a:endParaRPr>
          </a:p>
          <a:p>
            <a:r>
              <a:rPr lang="en-US" sz="2800">
                <a:cs typeface="Arial"/>
              </a:rPr>
              <a:t>Policy Update</a:t>
            </a:r>
          </a:p>
          <a:p>
            <a:r>
              <a:rPr lang="en-US" sz="2800">
                <a:cs typeface="Arial"/>
              </a:rPr>
              <a:t>Program Quality Implementation Update</a:t>
            </a:r>
          </a:p>
          <a:p>
            <a:r>
              <a:rPr lang="en-US" sz="2800">
                <a:cs typeface="Arial"/>
              </a:rPr>
              <a:t>Fiscal Update</a:t>
            </a:r>
          </a:p>
          <a:p>
            <a:r>
              <a:rPr lang="en-US" sz="2800">
                <a:cs typeface="Arial"/>
              </a:rPr>
              <a:t>Cohort Guidance Frequently Asked Questions with the California Department of Social Services</a:t>
            </a:r>
            <a:endParaRPr lang="en-US" sz="2800"/>
          </a:p>
          <a:p>
            <a:r>
              <a:rPr lang="en-US" sz="2800"/>
              <a:t>Questions</a:t>
            </a:r>
            <a:endParaRPr lang="en-US" sz="2800">
              <a:cs typeface="Arial"/>
            </a:endParaRPr>
          </a:p>
          <a:p>
            <a:r>
              <a:rPr lang="en-US" sz="2800">
                <a:cs typeface="Arial"/>
              </a:rPr>
              <a:t>Closing</a:t>
            </a:r>
          </a:p>
          <a:p>
            <a:endParaRPr lang="en-US">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8EFA-A0FA-4028-A778-23FBAFC33E1F}"/>
              </a:ext>
            </a:extLst>
          </p:cNvPr>
          <p:cNvSpPr>
            <a:spLocks noGrp="1"/>
          </p:cNvSpPr>
          <p:nvPr>
            <p:ph type="title"/>
          </p:nvPr>
        </p:nvSpPr>
        <p:spPr/>
        <p:txBody>
          <a:bodyPr/>
          <a:lstStyle/>
          <a:p>
            <a:r>
              <a:rPr lang="en-US">
                <a:cs typeface="Arial"/>
              </a:rPr>
              <a:t>Upcoming Guidance</a:t>
            </a:r>
            <a:endParaRPr lang="en-US"/>
          </a:p>
        </p:txBody>
      </p:sp>
      <p:sp>
        <p:nvSpPr>
          <p:cNvPr id="3" name="Content Placeholder 2">
            <a:extLst>
              <a:ext uri="{FF2B5EF4-FFF2-40B4-BE49-F238E27FC236}">
                <a16:creationId xmlns:a16="http://schemas.microsoft.com/office/drawing/2014/main" id="{600BF2FE-3BF7-4496-8D2B-9821CA7C6F5C}"/>
              </a:ext>
            </a:extLst>
          </p:cNvPr>
          <p:cNvSpPr>
            <a:spLocks noGrp="1"/>
          </p:cNvSpPr>
          <p:nvPr>
            <p:ph idx="1"/>
          </p:nvPr>
        </p:nvSpPr>
        <p:spPr>
          <a:xfrm>
            <a:off x="152400" y="1437017"/>
            <a:ext cx="11887200" cy="5231561"/>
          </a:xfrm>
        </p:spPr>
        <p:txBody>
          <a:bodyPr vert="horz" lIns="91440" tIns="45720" rIns="91440" bIns="45720" rtlCol="0" anchor="t">
            <a:normAutofit/>
          </a:bodyPr>
          <a:lstStyle/>
          <a:p>
            <a:r>
              <a:rPr lang="en-US" sz="2800">
                <a:cs typeface="Arial"/>
              </a:rPr>
              <a:t>Extension of Emergency Childcare Services, </a:t>
            </a:r>
            <a:r>
              <a:rPr lang="en-US" sz="2800">
                <a:ea typeface="+mn-lt"/>
                <a:cs typeface="+mn-lt"/>
              </a:rPr>
              <a:t>and New Enrollments in Emergency Childcare Services </a:t>
            </a:r>
            <a:r>
              <a:rPr lang="en-US" sz="2800">
                <a:cs typeface="Arial"/>
              </a:rPr>
              <a:t>for Essential Workers and At-Risk Populations</a:t>
            </a:r>
            <a:endParaRPr lang="en-US"/>
          </a:p>
          <a:p>
            <a:pPr marL="0" indent="0">
              <a:buNone/>
            </a:pPr>
            <a:endParaRPr lang="en-US">
              <a:cs typeface="Arial"/>
            </a:endParaRPr>
          </a:p>
          <a:p>
            <a:r>
              <a:rPr lang="en-US" sz="2800">
                <a:cs typeface="Arial"/>
              </a:rPr>
              <a:t>Reimbursement and Data Collection Requirements for Alternative Payment Programs and Providers; Non-Operational Days for Closures Related COVID-19</a:t>
            </a:r>
          </a:p>
          <a:p>
            <a:pPr marL="0" indent="0">
              <a:buNone/>
            </a:pPr>
            <a:endParaRPr lang="en-US">
              <a:cs typeface="Arial"/>
            </a:endParaRPr>
          </a:p>
          <a:p>
            <a:r>
              <a:rPr lang="en-US" sz="2800">
                <a:cs typeface="Arial"/>
              </a:rPr>
              <a:t>Reopening and Reimbursement Requirements for Direct Service Contractors; </a:t>
            </a:r>
            <a:r>
              <a:rPr lang="en-US" sz="2800">
                <a:ea typeface="+mn-lt"/>
                <a:cs typeface="+mn-lt"/>
              </a:rPr>
              <a:t>Non-Operational Days for Closures Related to COVID-19</a:t>
            </a:r>
          </a:p>
        </p:txBody>
      </p:sp>
      <p:sp>
        <p:nvSpPr>
          <p:cNvPr id="4" name="Slide Number Placeholder 3">
            <a:extLst>
              <a:ext uri="{FF2B5EF4-FFF2-40B4-BE49-F238E27FC236}">
                <a16:creationId xmlns:a16="http://schemas.microsoft.com/office/drawing/2014/main" id="{14F16296-FA38-4F59-B7D3-E6CC8D0894D4}"/>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9276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8DA6-3E41-4857-8A0F-E73CFDF4BB25}"/>
              </a:ext>
            </a:extLst>
          </p:cNvPr>
          <p:cNvSpPr>
            <a:spLocks noGrp="1"/>
          </p:cNvSpPr>
          <p:nvPr>
            <p:ph type="title"/>
          </p:nvPr>
        </p:nvSpPr>
        <p:spPr/>
        <p:txBody>
          <a:bodyPr/>
          <a:lstStyle/>
          <a:p>
            <a:r>
              <a:rPr lang="en-US" dirty="0">
                <a:ea typeface="+mj-lt"/>
                <a:cs typeface="+mj-lt"/>
              </a:rPr>
              <a:t>Program Quality Implementation Update</a:t>
            </a:r>
            <a:endParaRPr lang="en-US" dirty="0"/>
          </a:p>
        </p:txBody>
      </p:sp>
      <p:sp>
        <p:nvSpPr>
          <p:cNvPr id="3" name="Content Placeholder 2">
            <a:extLst>
              <a:ext uri="{FF2B5EF4-FFF2-40B4-BE49-F238E27FC236}">
                <a16:creationId xmlns:a16="http://schemas.microsoft.com/office/drawing/2014/main" id="{3D947475-16A7-4ABF-B0C4-9A3216B9FE9B}"/>
              </a:ext>
            </a:extLst>
          </p:cNvPr>
          <p:cNvSpPr>
            <a:spLocks noGrp="1"/>
          </p:cNvSpPr>
          <p:nvPr>
            <p:ph idx="1"/>
          </p:nvPr>
        </p:nvSpPr>
        <p:spPr>
          <a:xfrm>
            <a:off x="152400" y="1476337"/>
            <a:ext cx="11887200" cy="5015901"/>
          </a:xfrm>
        </p:spPr>
        <p:txBody>
          <a:bodyPr vert="horz" lIns="91440" tIns="45720" rIns="91440" bIns="45720" rtlCol="0" anchor="t">
            <a:normAutofit/>
          </a:bodyPr>
          <a:lstStyle/>
          <a:p>
            <a:r>
              <a:rPr lang="en-US" dirty="0">
                <a:cs typeface="Arial"/>
              </a:rPr>
              <a:t>Monitoring</a:t>
            </a:r>
          </a:p>
          <a:p>
            <a:pPr lvl="1"/>
            <a:r>
              <a:rPr lang="en-US" dirty="0">
                <a:cs typeface="Arial"/>
              </a:rPr>
              <a:t>Reviews are going very well</a:t>
            </a:r>
          </a:p>
          <a:p>
            <a:r>
              <a:rPr lang="en-US" dirty="0">
                <a:cs typeface="Arial"/>
              </a:rPr>
              <a:t>Upcoming Webinar Wednesday Trainings </a:t>
            </a:r>
          </a:p>
          <a:p>
            <a:pPr lvl="1"/>
            <a:r>
              <a:rPr lang="en-US" dirty="0">
                <a:cs typeface="Arial"/>
              </a:rPr>
              <a:t>April 14: Completing the Program Self-Evaluation </a:t>
            </a:r>
          </a:p>
          <a:p>
            <a:pPr lvl="1"/>
            <a:r>
              <a:rPr lang="en-US" dirty="0">
                <a:cs typeface="Arial"/>
              </a:rPr>
              <a:t>June 9: Year-End Celebration</a:t>
            </a:r>
          </a:p>
          <a:p>
            <a:r>
              <a:rPr lang="en-US" dirty="0">
                <a:cs typeface="Arial"/>
              </a:rPr>
              <a:t>Technical Assistance</a:t>
            </a:r>
          </a:p>
          <a:p>
            <a:pPr lvl="1"/>
            <a:r>
              <a:rPr lang="en-US" dirty="0">
                <a:ea typeface="+mn-lt"/>
                <a:cs typeface="+mn-lt"/>
              </a:rPr>
              <a:t>Regional Cafes</a:t>
            </a:r>
          </a:p>
          <a:p>
            <a:r>
              <a:rPr lang="en-US" dirty="0">
                <a:cs typeface="Arial"/>
              </a:rPr>
              <a:t>Financial Audit Reports</a:t>
            </a:r>
          </a:p>
          <a:p>
            <a:pPr lvl="1"/>
            <a:r>
              <a:rPr lang="en-US" dirty="0">
                <a:cs typeface="Arial"/>
              </a:rPr>
              <a:t>All were granted a 3-month extension and were due February 15</a:t>
            </a:r>
          </a:p>
          <a:p>
            <a:pPr lvl="1"/>
            <a:endParaRPr lang="en-US" dirty="0">
              <a:cs typeface="Arial"/>
            </a:endParaRPr>
          </a:p>
          <a:p>
            <a:pPr lvl="1"/>
            <a:endParaRPr lang="en-US" dirty="0">
              <a:cs typeface="Arial"/>
            </a:endParaRPr>
          </a:p>
          <a:p>
            <a:pPr lvl="1"/>
            <a:endParaRPr lang="en-US" dirty="0">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01F64E27-26C9-440C-9921-E977C6D7E528}"/>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28678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AE52-4564-470F-A5D8-FE33E26CDDF5}"/>
              </a:ext>
            </a:extLst>
          </p:cNvPr>
          <p:cNvSpPr>
            <a:spLocks noGrp="1"/>
          </p:cNvSpPr>
          <p:nvPr>
            <p:ph type="title"/>
          </p:nvPr>
        </p:nvSpPr>
        <p:spPr/>
        <p:txBody>
          <a:bodyPr/>
          <a:lstStyle/>
          <a:p>
            <a:r>
              <a:rPr lang="en-US">
                <a:ea typeface="+mj-lt"/>
                <a:cs typeface="+mj-lt"/>
              </a:rPr>
              <a:t>Fiscal Update: Alternative Payment Amendment</a:t>
            </a:r>
            <a:endParaRPr lang="en-US"/>
          </a:p>
        </p:txBody>
      </p:sp>
      <p:sp>
        <p:nvSpPr>
          <p:cNvPr id="3" name="Content Placeholder 2">
            <a:extLst>
              <a:ext uri="{FF2B5EF4-FFF2-40B4-BE49-F238E27FC236}">
                <a16:creationId xmlns:a16="http://schemas.microsoft.com/office/drawing/2014/main" id="{F35D4B8D-D835-488B-8A8B-9EA5A72FA1A5}"/>
              </a:ext>
            </a:extLst>
          </p:cNvPr>
          <p:cNvSpPr>
            <a:spLocks noGrp="1"/>
          </p:cNvSpPr>
          <p:nvPr>
            <p:ph idx="1"/>
          </p:nvPr>
        </p:nvSpPr>
        <p:spPr>
          <a:xfrm>
            <a:off x="121920" y="1382827"/>
            <a:ext cx="11887200" cy="4786395"/>
          </a:xfrm>
        </p:spPr>
        <p:txBody>
          <a:bodyPr vert="horz" lIns="91440" tIns="45720" rIns="91440" bIns="45720" rtlCol="0" anchor="t">
            <a:normAutofit/>
          </a:bodyPr>
          <a:lstStyle/>
          <a:p>
            <a:r>
              <a:rPr lang="en-US" sz="3000" dirty="0">
                <a:ea typeface="+mn-lt"/>
                <a:cs typeface="+mn-lt"/>
              </a:rPr>
              <a:t>A single Alternative Payment Program (CAPP) amendment will be sent to contractors on or about April 16 for the following purposes:</a:t>
            </a:r>
            <a:endParaRPr lang="en-US" sz="3000" dirty="0">
              <a:cs typeface="Arial" panose="020B0604020202020204"/>
            </a:endParaRPr>
          </a:p>
          <a:p>
            <a:pPr marL="457200" lvl="1">
              <a:buNone/>
            </a:pPr>
            <a:r>
              <a:rPr lang="en-US" sz="2400" dirty="0">
                <a:ea typeface="+mn-lt"/>
                <a:cs typeface="+mn-lt"/>
              </a:rPr>
              <a:t>‒Emergency Childcare Extension (</a:t>
            </a:r>
            <a:r>
              <a:rPr lang="en-US" sz="2400" dirty="0"/>
              <a:t>Coronavirus Response and Relief Supplemental Appropriations = </a:t>
            </a:r>
            <a:r>
              <a:rPr lang="en-US" sz="2400" dirty="0">
                <a:ea typeface="+mn-lt"/>
                <a:cs typeface="+mn-lt"/>
              </a:rPr>
              <a:t>CRRSA)</a:t>
            </a:r>
            <a:endParaRPr lang="en-US" sz="2400" dirty="0">
              <a:cs typeface="Arial" panose="020B0604020202020204"/>
            </a:endParaRPr>
          </a:p>
          <a:p>
            <a:pPr marL="457200" lvl="1">
              <a:buNone/>
            </a:pPr>
            <a:r>
              <a:rPr lang="en-US" sz="2400" dirty="0">
                <a:ea typeface="+mn-lt"/>
                <a:cs typeface="+mn-lt"/>
              </a:rPr>
              <a:t>‒New Slots for Emergency Childcare (CRRSA)</a:t>
            </a:r>
            <a:endParaRPr lang="en-US" sz="2400" dirty="0">
              <a:cs typeface="Arial" panose="020B0604020202020204"/>
            </a:endParaRPr>
          </a:p>
          <a:p>
            <a:pPr marL="457200" lvl="1">
              <a:buNone/>
            </a:pPr>
            <a:r>
              <a:rPr lang="en-US" sz="2400" dirty="0">
                <a:ea typeface="+mn-lt"/>
                <a:cs typeface="+mn-lt"/>
              </a:rPr>
              <a:t>‒Non-Operational Day Reimbursements (</a:t>
            </a:r>
            <a:r>
              <a:rPr lang="en-US" sz="2400" dirty="0"/>
              <a:t>CARES = Coronavirus Aid, Relief, and Economic Security</a:t>
            </a:r>
            <a:r>
              <a:rPr lang="en-US" sz="2400" dirty="0">
                <a:ea typeface="+mn-lt"/>
                <a:cs typeface="+mn-lt"/>
              </a:rPr>
              <a:t>)</a:t>
            </a:r>
            <a:endParaRPr lang="en-US" sz="2400" dirty="0">
              <a:cs typeface="Arial" panose="020B0604020202020204"/>
            </a:endParaRPr>
          </a:p>
          <a:p>
            <a:pPr marL="457200" lvl="1">
              <a:buNone/>
            </a:pPr>
            <a:r>
              <a:rPr lang="en-US" sz="2400" dirty="0">
                <a:ea typeface="+mn-lt"/>
                <a:cs typeface="+mn-lt"/>
              </a:rPr>
              <a:t>‒Additional Augmentations for Paying at Maximum Certified Hours (CARES)</a:t>
            </a:r>
            <a:endParaRPr lang="en-US" sz="2400" dirty="0">
              <a:cs typeface="Arial" panose="020B0604020202020204"/>
            </a:endParaRPr>
          </a:p>
          <a:p>
            <a:pPr marL="457200" lvl="1">
              <a:buNone/>
            </a:pPr>
            <a:r>
              <a:rPr lang="en-US" sz="2400" dirty="0">
                <a:ea typeface="+mn-lt"/>
                <a:cs typeface="+mn-lt"/>
              </a:rPr>
              <a:t>‒Extend period of performance through June 30, 2022</a:t>
            </a:r>
          </a:p>
          <a:p>
            <a:r>
              <a:rPr lang="en-US" sz="3000" dirty="0">
                <a:cs typeface="Arial"/>
              </a:rPr>
              <a:t>A subsequent contract amendment will be provided for funds for ongoing slots (Proposition 64)</a:t>
            </a:r>
          </a:p>
        </p:txBody>
      </p:sp>
      <p:sp>
        <p:nvSpPr>
          <p:cNvPr id="4" name="Slide Number Placeholder 3">
            <a:extLst>
              <a:ext uri="{FF2B5EF4-FFF2-40B4-BE49-F238E27FC236}">
                <a16:creationId xmlns:a16="http://schemas.microsoft.com/office/drawing/2014/main" id="{4A604014-D506-4D8C-A859-A502731CC3B9}"/>
              </a:ext>
            </a:extLst>
          </p:cNvPr>
          <p:cNvSpPr>
            <a:spLocks noGrp="1"/>
          </p:cNvSpPr>
          <p:nvPr>
            <p:ph type="sldNum" sz="quarter" idx="10"/>
          </p:nvPr>
        </p:nvSpPr>
        <p:spPr/>
        <p:txBody>
          <a:bodyPr/>
          <a:lstStyle/>
          <a:p>
            <a:fld id="{2AA74813-043C-43CB-9E82-7CAA19F31821}" type="slidenum">
              <a:rPr lang="en-US" smtClean="0"/>
              <a:pPr/>
              <a:t>6</a:t>
            </a:fld>
            <a:endParaRPr lang="en-US"/>
          </a:p>
        </p:txBody>
      </p:sp>
    </p:spTree>
    <p:extLst>
      <p:ext uri="{BB962C8B-B14F-4D97-AF65-F5344CB8AC3E}">
        <p14:creationId xmlns:p14="http://schemas.microsoft.com/office/powerpoint/2010/main" val="126937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AE52-4564-470F-A5D8-FE33E26CDDF5}"/>
              </a:ext>
            </a:extLst>
          </p:cNvPr>
          <p:cNvSpPr>
            <a:spLocks noGrp="1"/>
          </p:cNvSpPr>
          <p:nvPr>
            <p:ph type="title"/>
          </p:nvPr>
        </p:nvSpPr>
        <p:spPr/>
        <p:txBody>
          <a:bodyPr/>
          <a:lstStyle/>
          <a:p>
            <a:r>
              <a:rPr lang="en-US">
                <a:ea typeface="+mj-lt"/>
                <a:cs typeface="+mj-lt"/>
              </a:rPr>
              <a:t>Fiscal Update: Stipend Allocation</a:t>
            </a:r>
            <a:endParaRPr lang="en-US"/>
          </a:p>
        </p:txBody>
      </p:sp>
      <p:sp>
        <p:nvSpPr>
          <p:cNvPr id="3" name="Content Placeholder 2">
            <a:extLst>
              <a:ext uri="{FF2B5EF4-FFF2-40B4-BE49-F238E27FC236}">
                <a16:creationId xmlns:a16="http://schemas.microsoft.com/office/drawing/2014/main" id="{F35D4B8D-D835-488B-8A8B-9EA5A72FA1A5}"/>
              </a:ext>
            </a:extLst>
          </p:cNvPr>
          <p:cNvSpPr>
            <a:spLocks noGrp="1"/>
          </p:cNvSpPr>
          <p:nvPr>
            <p:ph idx="1"/>
          </p:nvPr>
        </p:nvSpPr>
        <p:spPr>
          <a:xfrm>
            <a:off x="152400" y="1415276"/>
            <a:ext cx="11887200" cy="5257510"/>
          </a:xfrm>
        </p:spPr>
        <p:txBody>
          <a:bodyPr vert="horz" lIns="91440" tIns="45720" rIns="91440" bIns="45720" rtlCol="0" anchor="t">
            <a:normAutofit/>
          </a:bodyPr>
          <a:lstStyle/>
          <a:p>
            <a:r>
              <a:rPr lang="en-US" dirty="0">
                <a:cs typeface="Arial"/>
              </a:rPr>
              <a:t>On March 25, 2021, the CDE released an email titled, “Assembly Bill 82 – Stipend Guidance</a:t>
            </a:r>
            <a:r>
              <a:rPr lang="en-US" i="1" dirty="0">
                <a:cs typeface="Arial"/>
              </a:rPr>
              <a:t>”</a:t>
            </a:r>
            <a:r>
              <a:rPr lang="en-US" dirty="0">
                <a:cs typeface="Arial"/>
              </a:rPr>
              <a:t> to those subscribed to the Early Learning and Care distribution list</a:t>
            </a:r>
          </a:p>
          <a:p>
            <a:r>
              <a:rPr lang="en-US" dirty="0">
                <a:ea typeface="+mn-lt"/>
                <a:cs typeface="+mn-lt"/>
              </a:rPr>
              <a:t>Checks are expected to be received by contractors the week of April 12, 2021</a:t>
            </a:r>
          </a:p>
          <a:p>
            <a:r>
              <a:rPr lang="en-US" dirty="0">
                <a:ea typeface="+mn-lt"/>
                <a:cs typeface="+mn-lt"/>
              </a:rPr>
              <a:t>CalWORKs Stage 2, Stage 3, Alternative Payment and Migrant Alternative Payment contractors received an email last week from their Fiscal Analyst requesting additional information that identifies children who were served by multiple providers in November 2020</a:t>
            </a:r>
            <a:endParaRPr lang="en-US" dirty="0"/>
          </a:p>
          <a:p>
            <a:endParaRPr lang="en-US" dirty="0">
              <a:cs typeface="Arial"/>
            </a:endParaRPr>
          </a:p>
        </p:txBody>
      </p:sp>
      <p:sp>
        <p:nvSpPr>
          <p:cNvPr id="4" name="Slide Number Placeholder 3">
            <a:extLst>
              <a:ext uri="{FF2B5EF4-FFF2-40B4-BE49-F238E27FC236}">
                <a16:creationId xmlns:a16="http://schemas.microsoft.com/office/drawing/2014/main" id="{4A604014-D506-4D8C-A859-A502731CC3B9}"/>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274310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3A5D-C634-413C-B763-66EF72F0030D}"/>
              </a:ext>
            </a:extLst>
          </p:cNvPr>
          <p:cNvSpPr>
            <a:spLocks noGrp="1"/>
          </p:cNvSpPr>
          <p:nvPr>
            <p:ph type="title"/>
          </p:nvPr>
        </p:nvSpPr>
        <p:spPr>
          <a:xfrm>
            <a:off x="152400" y="6180"/>
            <a:ext cx="11887200" cy="1191879"/>
          </a:xfrm>
        </p:spPr>
        <p:txBody>
          <a:bodyPr>
            <a:normAutofit fontScale="90000"/>
          </a:bodyPr>
          <a:lstStyle/>
          <a:p>
            <a:r>
              <a:rPr lang="en-US" dirty="0">
                <a:cs typeface="Arial"/>
              </a:rPr>
              <a:t>Fiscal Update: Survey to Assess the Number of Variable Schedule Children Enrolled in an AP Program</a:t>
            </a:r>
            <a:endParaRPr lang="en-US" dirty="0"/>
          </a:p>
        </p:txBody>
      </p:sp>
      <p:sp>
        <p:nvSpPr>
          <p:cNvPr id="3" name="Content Placeholder 2">
            <a:extLst>
              <a:ext uri="{FF2B5EF4-FFF2-40B4-BE49-F238E27FC236}">
                <a16:creationId xmlns:a16="http://schemas.microsoft.com/office/drawing/2014/main" id="{2333F397-9126-4272-A3D2-42B89ADEA50E}"/>
              </a:ext>
            </a:extLst>
          </p:cNvPr>
          <p:cNvSpPr>
            <a:spLocks noGrp="1"/>
          </p:cNvSpPr>
          <p:nvPr>
            <p:ph idx="1"/>
          </p:nvPr>
        </p:nvSpPr>
        <p:spPr>
          <a:xfrm>
            <a:off x="152400" y="1196561"/>
            <a:ext cx="11887200" cy="5468683"/>
          </a:xfrm>
        </p:spPr>
        <p:txBody>
          <a:bodyPr vert="horz" lIns="91440" tIns="45720" rIns="91440" bIns="45720" rtlCol="0" anchor="t">
            <a:normAutofit/>
          </a:bodyPr>
          <a:lstStyle/>
          <a:p>
            <a:r>
              <a:rPr lang="en-US" sz="3000" dirty="0">
                <a:cs typeface="Arial"/>
              </a:rPr>
              <a:t>T</a:t>
            </a:r>
            <a:r>
              <a:rPr lang="en-US" sz="3000" dirty="0">
                <a:ea typeface="+mn-lt"/>
                <a:cs typeface="+mn-lt"/>
              </a:rPr>
              <a:t>he Child Development and Nutrition Fiscal Services Unit will be releasing a short survey to all Alternative Payment Contractors to collect data which will inform the state’s understanding of variable schedule enrollments</a:t>
            </a:r>
          </a:p>
          <a:p>
            <a:r>
              <a:rPr lang="en-US" sz="3000" dirty="0">
                <a:ea typeface="+mn-lt"/>
                <a:cs typeface="+mn-lt"/>
              </a:rPr>
              <a:t>Two questions:</a:t>
            </a:r>
            <a:r>
              <a:rPr lang="en-US" dirty="0">
                <a:ea typeface="+mn-lt"/>
                <a:cs typeface="+mn-lt"/>
              </a:rPr>
              <a:t> </a:t>
            </a:r>
          </a:p>
          <a:p>
            <a:pPr marL="971550" lvl="1" indent="-514350">
              <a:buAutoNum type="arabicPeriod"/>
            </a:pPr>
            <a:r>
              <a:rPr lang="en-US" sz="2600" dirty="0">
                <a:ea typeface="+mn-lt"/>
                <a:cs typeface="+mn-lt"/>
              </a:rPr>
              <a:t>Percentage of children enrolled with a variable schedule </a:t>
            </a:r>
          </a:p>
          <a:p>
            <a:pPr marL="971550" lvl="1" indent="-514350">
              <a:buAutoNum type="arabicPeriod"/>
            </a:pPr>
            <a:r>
              <a:rPr lang="en-US" sz="2600" dirty="0">
                <a:ea typeface="+mn-lt"/>
                <a:cs typeface="+mn-lt"/>
              </a:rPr>
              <a:t>How much of the allocation received for paying providers at the maximum certified hours of care is projected to be spent by June 30, 2021?</a:t>
            </a:r>
            <a:r>
              <a:rPr lang="en-US" sz="2400" dirty="0">
                <a:ea typeface="+mn-lt"/>
                <a:cs typeface="+mn-lt"/>
              </a:rPr>
              <a:t> </a:t>
            </a:r>
          </a:p>
          <a:p>
            <a:r>
              <a:rPr lang="en-US" sz="3000" dirty="0">
                <a:ea typeface="+mn-lt"/>
                <a:cs typeface="+mn-lt"/>
              </a:rPr>
              <a:t>The survey is expected to be released this week and will be due by April 15, 2021</a:t>
            </a:r>
            <a:endParaRPr lang="en-US" sz="3000" dirty="0">
              <a:cs typeface="Arial" panose="020B0604020202020204"/>
            </a:endParaRPr>
          </a:p>
          <a:p>
            <a:endParaRPr lang="en-US" dirty="0">
              <a:cs typeface="Arial" panose="020B0604020202020204"/>
            </a:endParaRPr>
          </a:p>
        </p:txBody>
      </p:sp>
      <p:sp>
        <p:nvSpPr>
          <p:cNvPr id="4" name="Slide Number Placeholder 3">
            <a:extLst>
              <a:ext uri="{FF2B5EF4-FFF2-40B4-BE49-F238E27FC236}">
                <a16:creationId xmlns:a16="http://schemas.microsoft.com/office/drawing/2014/main" id="{5AD9C209-AC0A-4D2F-AFFE-818FD63C29C2}"/>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1389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861D-4302-49F4-9DC5-8DCC5FC92D27}"/>
              </a:ext>
            </a:extLst>
          </p:cNvPr>
          <p:cNvSpPr>
            <a:spLocks noGrp="1"/>
          </p:cNvSpPr>
          <p:nvPr>
            <p:ph type="title"/>
          </p:nvPr>
        </p:nvSpPr>
        <p:spPr>
          <a:xfrm>
            <a:off x="152400" y="0"/>
            <a:ext cx="11887200" cy="1325563"/>
          </a:xfrm>
        </p:spPr>
        <p:txBody>
          <a:bodyPr/>
          <a:lstStyle/>
          <a:p>
            <a:r>
              <a:rPr lang="en-US" dirty="0">
                <a:cs typeface="Arial"/>
              </a:rPr>
              <a:t>Cohort Guidance Frequently Asked Questions</a:t>
            </a:r>
          </a:p>
        </p:txBody>
      </p:sp>
      <p:graphicFrame>
        <p:nvGraphicFramePr>
          <p:cNvPr id="5" name="Table 5">
            <a:extLst>
              <a:ext uri="{FF2B5EF4-FFF2-40B4-BE49-F238E27FC236}">
                <a16:creationId xmlns:a16="http://schemas.microsoft.com/office/drawing/2014/main" id="{8808A592-5B83-4D78-9DE4-4A66683B975D}"/>
              </a:ext>
            </a:extLst>
          </p:cNvPr>
          <p:cNvGraphicFramePr>
            <a:graphicFrameLocks noGrp="1"/>
          </p:cNvGraphicFramePr>
          <p:nvPr>
            <p:ph idx="1"/>
            <p:extLst>
              <p:ext uri="{D42A27DB-BD31-4B8C-83A1-F6EECF244321}">
                <p14:modId xmlns:p14="http://schemas.microsoft.com/office/powerpoint/2010/main" val="122521324"/>
              </p:ext>
            </p:extLst>
          </p:nvPr>
        </p:nvGraphicFramePr>
        <p:xfrm>
          <a:off x="41875" y="1085287"/>
          <a:ext cx="12108250" cy="5315231"/>
        </p:xfrm>
        <a:graphic>
          <a:graphicData uri="http://schemas.openxmlformats.org/drawingml/2006/table">
            <a:tbl>
              <a:tblPr firstRow="1" bandRow="1">
                <a:tableStyleId>{5C22544A-7EE6-4342-B048-85BDC9FD1C3A}</a:tableStyleId>
              </a:tblPr>
              <a:tblGrid>
                <a:gridCol w="5487340">
                  <a:extLst>
                    <a:ext uri="{9D8B030D-6E8A-4147-A177-3AD203B41FA5}">
                      <a16:colId xmlns:a16="http://schemas.microsoft.com/office/drawing/2014/main" val="1826004763"/>
                    </a:ext>
                  </a:extLst>
                </a:gridCol>
                <a:gridCol w="6620910">
                  <a:extLst>
                    <a:ext uri="{9D8B030D-6E8A-4147-A177-3AD203B41FA5}">
                      <a16:colId xmlns:a16="http://schemas.microsoft.com/office/drawing/2014/main" val="2950702258"/>
                    </a:ext>
                  </a:extLst>
                </a:gridCol>
              </a:tblGrid>
              <a:tr h="477134">
                <a:tc>
                  <a:txBody>
                    <a:bodyPr/>
                    <a:lstStyle/>
                    <a:p>
                      <a:r>
                        <a:rPr lang="en-US" sz="2400" dirty="0"/>
                        <a:t>Frequently Asked Question (FAQ)</a:t>
                      </a:r>
                    </a:p>
                  </a:txBody>
                  <a:tcPr/>
                </a:tc>
                <a:tc>
                  <a:txBody>
                    <a:bodyPr/>
                    <a:lstStyle/>
                    <a:p>
                      <a:r>
                        <a:rPr lang="en-US" sz="2400"/>
                        <a:t>Answer</a:t>
                      </a:r>
                    </a:p>
                  </a:txBody>
                  <a:tcPr/>
                </a:tc>
                <a:extLst>
                  <a:ext uri="{0D108BD9-81ED-4DB2-BD59-A6C34878D82A}">
                    <a16:rowId xmlns:a16="http://schemas.microsoft.com/office/drawing/2014/main" val="3075634991"/>
                  </a:ext>
                </a:extLst>
              </a:tr>
              <a:tr h="2917857">
                <a:tc>
                  <a:txBody>
                    <a:bodyPr/>
                    <a:lstStyle/>
                    <a:p>
                      <a:pPr lvl="0">
                        <a:buNone/>
                      </a:pPr>
                      <a:r>
                        <a:rPr lang="en-US" sz="2400" b="1" i="0" u="none" strike="noStrike" noProof="0" dirty="0"/>
                        <a:t>Do contractors operating in a county in the Red Tier need to have the 16-cohort limit?</a:t>
                      </a:r>
                      <a:endParaRPr lang="en-US" sz="2400" b="1" i="0" u="none" strike="noStrike" dirty="0"/>
                    </a:p>
                  </a:txBody>
                  <a:tcPr/>
                </a:tc>
                <a:tc>
                  <a:txBody>
                    <a:bodyPr/>
                    <a:lstStyle/>
                    <a:p>
                      <a:pPr lvl="0" algn="l">
                        <a:lnSpc>
                          <a:spcPct val="100000"/>
                        </a:lnSpc>
                        <a:spcBef>
                          <a:spcPts val="0"/>
                        </a:spcBef>
                        <a:spcAft>
                          <a:spcPts val="0"/>
                        </a:spcAft>
                        <a:buNone/>
                      </a:pPr>
                      <a:r>
                        <a:rPr lang="en-US" sz="2400" b="0" i="0" u="none" strike="noStrike" noProof="0">
                          <a:solidFill>
                            <a:schemeClr val="tx1"/>
                          </a:solidFill>
                          <a:latin typeface="Arial"/>
                        </a:rPr>
                        <a:t>Only purple tier will adhere to cohort size. Only licensed and license-exempt childcare providers located in counties identified as being in the widespread (purple) risk level must follow the Guidance for Small Cohorts/Groups of Children and Youth issued by the California Department of Public Health (CDPH).</a:t>
                      </a:r>
                      <a:endParaRPr lang="en-US" sz="2800" u="sng" kern="1200" noProof="0">
                        <a:solidFill>
                          <a:srgbClr val="FFFF80"/>
                        </a:solidFill>
                        <a:latin typeface="+mn-lt"/>
                        <a:ea typeface="+mn-lt"/>
                        <a:cs typeface="+mn-lt"/>
                      </a:endParaRPr>
                    </a:p>
                  </a:txBody>
                  <a:tcPr/>
                </a:tc>
                <a:extLst>
                  <a:ext uri="{0D108BD9-81ED-4DB2-BD59-A6C34878D82A}">
                    <a16:rowId xmlns:a16="http://schemas.microsoft.com/office/drawing/2014/main" val="3321750599"/>
                  </a:ext>
                </a:extLst>
              </a:tr>
              <a:tr h="1524000">
                <a:tc>
                  <a:txBody>
                    <a:bodyPr/>
                    <a:lstStyle/>
                    <a:p>
                      <a:pPr lvl="0">
                        <a:buNone/>
                      </a:pPr>
                      <a:r>
                        <a:rPr lang="en-US" sz="2400" b="1" i="0" u="none" strike="noStrike" noProof="0" dirty="0"/>
                        <a:t>The Center for Disease Control and Prevention (CDC) released guidance for schools to keep 3-ft distance rather than 6-ft distance. Will this be updated as well for licensing?</a:t>
                      </a:r>
                    </a:p>
                  </a:txBody>
                  <a:tcPr/>
                </a:tc>
                <a:tc>
                  <a:txBody>
                    <a:bodyPr/>
                    <a:lstStyle/>
                    <a:p>
                      <a:pPr lvl="0" algn="l">
                        <a:lnSpc>
                          <a:spcPct val="100000"/>
                        </a:lnSpc>
                        <a:spcBef>
                          <a:spcPts val="0"/>
                        </a:spcBef>
                        <a:spcAft>
                          <a:spcPts val="0"/>
                        </a:spcAft>
                        <a:buNone/>
                      </a:pPr>
                      <a:r>
                        <a:rPr lang="en-US" sz="2400" b="0" i="0" u="none" strike="noStrike" noProof="0" dirty="0"/>
                        <a:t>Cohorts/groups should be 6 feet apart as indicated in Provider Information Notice (PIN) 21-08, page 3.</a:t>
                      </a:r>
                      <a:endParaRPr lang="en-US" dirty="0"/>
                    </a:p>
                  </a:txBody>
                  <a:tcPr/>
                </a:tc>
                <a:extLst>
                  <a:ext uri="{0D108BD9-81ED-4DB2-BD59-A6C34878D82A}">
                    <a16:rowId xmlns:a16="http://schemas.microsoft.com/office/drawing/2014/main" val="2956572486"/>
                  </a:ext>
                </a:extLst>
              </a:tr>
            </a:tbl>
          </a:graphicData>
        </a:graphic>
      </p:graphicFrame>
      <p:sp>
        <p:nvSpPr>
          <p:cNvPr id="4" name="Slide Number Placeholder 3">
            <a:extLst>
              <a:ext uri="{FF2B5EF4-FFF2-40B4-BE49-F238E27FC236}">
                <a16:creationId xmlns:a16="http://schemas.microsoft.com/office/drawing/2014/main" id="{0FFCBB4D-F47F-4B3C-B09F-932EC2AA1C67}"/>
              </a:ext>
            </a:extLst>
          </p:cNvPr>
          <p:cNvSpPr>
            <a:spLocks noGrp="1"/>
          </p:cNvSpPr>
          <p:nvPr>
            <p:ph type="sldNum" sz="quarter" idx="10"/>
          </p:nvPr>
        </p:nvSpPr>
        <p:spPr>
          <a:xfrm>
            <a:off x="9421302" y="6471638"/>
            <a:ext cx="2743200" cy="365125"/>
          </a:xfrm>
        </p:spPr>
        <p:txBody>
          <a:bodyPr/>
          <a:lstStyle/>
          <a:p>
            <a:fld id="{2AA74813-043C-43CB-9E82-7CAA19F31821}" type="slidenum">
              <a:rPr lang="en-US" smtClean="0"/>
              <a:pPr/>
              <a:t>9</a:t>
            </a:fld>
            <a:endParaRPr lang="en-US" dirty="0"/>
          </a:p>
        </p:txBody>
      </p:sp>
    </p:spTree>
    <p:extLst>
      <p:ext uri="{BB962C8B-B14F-4D97-AF65-F5344CB8AC3E}">
        <p14:creationId xmlns:p14="http://schemas.microsoft.com/office/powerpoint/2010/main" val="4294239217"/>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2" ma:contentTypeDescription="Create a new document." ma:contentTypeScope="" ma:versionID="3f12b9fb6a82d53c8f045e9df70566d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67c2e0de8315951159b03addbfd79343"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2.xml><?xml version="1.0" encoding="utf-8"?>
<ds:datastoreItem xmlns:ds="http://schemas.openxmlformats.org/officeDocument/2006/customXml" ds:itemID="{E50E1FD2-2660-4B81-9AF6-B47E34FB289B}">
  <ds:schemaRefs>
    <ds:schemaRef ds:uri="http://purl.org/dc/elements/1.1/"/>
    <ds:schemaRef ds:uri="http://purl.org/dc/dcmitype/"/>
    <ds:schemaRef ds:uri="http://schemas.microsoft.com/office/infopath/2007/PartnerControls"/>
    <ds:schemaRef ds:uri="http://purl.org/dc/terms/"/>
    <ds:schemaRef ds:uri="1aae30ff-d7bc-47e3-882e-cd3423d00d62"/>
    <ds:schemaRef ds:uri="http://schemas.microsoft.com/office/2006/documentManagement/types"/>
    <ds:schemaRef ds:uri="f89dec18-d0c2-45d2-8a15-31051f2519f8"/>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5BBE173-A3C3-46E9-B17F-C3B4B2202C3F}">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36</TotalTime>
  <Words>840</Words>
  <Application>Microsoft Office PowerPoint</Application>
  <PresentationFormat>Widescreen</PresentationFormat>
  <Paragraphs>106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13</vt:i4>
      </vt:variant>
    </vt:vector>
  </HeadingPairs>
  <TitlesOfParts>
    <vt:vector size="29" baseType="lpstr">
      <vt:lpstr>Arial</vt:lpstr>
      <vt:lpstr>Calibri</vt:lpstr>
      <vt:lpstr>Courier New</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Webinar on COVID-19 Guidance for  Early Learning and Care Contractors</vt:lpstr>
      <vt:lpstr>Welcome and Introductions</vt:lpstr>
      <vt:lpstr>Meeting Agenda</vt:lpstr>
      <vt:lpstr>Upcoming Guidance</vt:lpstr>
      <vt:lpstr>Program Quality Implementation Update</vt:lpstr>
      <vt:lpstr>Fiscal Update: Alternative Payment Amendment</vt:lpstr>
      <vt:lpstr>Fiscal Update: Stipend Allocation</vt:lpstr>
      <vt:lpstr>Fiscal Update: Survey to Assess the Number of Variable Schedule Children Enrolled in an AP Program</vt:lpstr>
      <vt:lpstr>Cohort Guidance Frequently Asked Questions</vt:lpstr>
      <vt:lpstr>Cohort Guidance Frequently Asked Questions (2)</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04/05 - Resources (CA Dept of Education).</dc:title>
  <dc:subject>Early Learning and Care Division Webinar on COVID-19 Guidance April 5, 2021.</dc:subject>
  <dc:creator>Eric Dunk</dc:creator>
  <cp:lastModifiedBy>Alice Ludwig</cp:lastModifiedBy>
  <cp:revision>15</cp:revision>
  <dcterms:created xsi:type="dcterms:W3CDTF">2020-08-25T03:09:04Z</dcterms:created>
  <dcterms:modified xsi:type="dcterms:W3CDTF">2023-11-16T21:38:04Z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