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59" r:id="rId5"/>
    <p:sldMasterId id="2147483686" r:id="rId6"/>
    <p:sldMasterId id="2147483648" r:id="rId7"/>
    <p:sldMasterId id="2147483664" r:id="rId8"/>
    <p:sldMasterId id="2147483671" r:id="rId9"/>
    <p:sldMasterId id="2147483676" r:id="rId10"/>
    <p:sldMasterId id="2147483681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257" r:id="rId13"/>
    <p:sldId id="288" r:id="rId14"/>
    <p:sldId id="290" r:id="rId15"/>
    <p:sldId id="264" r:id="rId16"/>
    <p:sldId id="283" r:id="rId17"/>
    <p:sldId id="289" r:id="rId18"/>
    <p:sldId id="287" r:id="rId19"/>
    <p:sldId id="266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Velarde" initials="LV" lastIdx="2" clrIdx="6">
    <p:extLst>
      <p:ext uri="{19B8F6BF-5375-455C-9EA6-DF929625EA0E}">
        <p15:presenceInfo xmlns:p15="http://schemas.microsoft.com/office/powerpoint/2012/main" userId="S::lvelarde@cde.ca.gov::b29271e0-9596-4652-8d1f-ee6415fef153" providerId="AD"/>
      </p:ext>
    </p:extLst>
  </p:cmAuthor>
  <p:cmAuthor id="1" name="Stephen Propheter" initials="SP" lastIdx="6" clrIdx="0">
    <p:extLst>
      <p:ext uri="{19B8F6BF-5375-455C-9EA6-DF929625EA0E}">
        <p15:presenceInfo xmlns:p15="http://schemas.microsoft.com/office/powerpoint/2012/main" userId="Stephen Propheter" providerId="None"/>
      </p:ext>
    </p:extLst>
  </p:cmAuthor>
  <p:cmAuthor id="2" name="Stephen Propheter" initials="SP [2]" lastIdx="1" clrIdx="1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3" name="Alana Andrade" initials="AA" lastIdx="8" clrIdx="2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4" name="Guadalupe Romo-Zendejas" initials="GR" lastIdx="4" clrIdx="3">
    <p:extLst>
      <p:ext uri="{19B8F6BF-5375-455C-9EA6-DF929625EA0E}">
        <p15:presenceInfo xmlns:p15="http://schemas.microsoft.com/office/powerpoint/2012/main" userId="S::gromozen@cde.ca.gov::5e4ed504-c1ee-4638-9087-8619f31f710a" providerId="AD"/>
      </p:ext>
    </p:extLst>
  </p:cmAuthor>
  <p:cmAuthor id="5" name="Barbara Lindsay" initials="BL" lastIdx="7" clrIdx="4">
    <p:extLst>
      <p:ext uri="{19B8F6BF-5375-455C-9EA6-DF929625EA0E}">
        <p15:presenceInfo xmlns:p15="http://schemas.microsoft.com/office/powerpoint/2012/main" userId="S::blindsay@cde.ca.gov::f58b8608-a674-4040-9f2a-f7fe56db570d" providerId="AD"/>
      </p:ext>
    </p:extLst>
  </p:cmAuthor>
  <p:cmAuthor id="6" name="Erica Otiono" initials="EO" lastIdx="2" clrIdx="5">
    <p:extLst>
      <p:ext uri="{19B8F6BF-5375-455C-9EA6-DF929625EA0E}">
        <p15:presenceInfo xmlns:p15="http://schemas.microsoft.com/office/powerpoint/2012/main" userId="S::eotiono@cde.ca.gov::e3afcc2f-f1f8-4d0d-baeb-5e275a816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6D"/>
    <a:srgbClr val="FFFF80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9A329-1897-4D21-894C-A31A7AEA3EBF}" v="1" dt="2020-09-11T16:39:13.908"/>
    <p1510:client id="{4517E39A-3B75-4235-2016-2C303C838B65}" v="1" dt="2020-09-11T16:49:32.238"/>
    <p1510:client id="{9D56405A-F42B-4B30-38FD-D533A4D9577B}" v="214" dt="2020-09-11T15:19:54.988"/>
    <p1510:client id="{CC495D80-3E7A-4FB5-A6CF-1D731856980A}" v="2" dt="2020-09-11T15:45:43.052"/>
    <p1510:client id="{DE78B7E3-EDAE-4E95-FCA5-2321C6890629}" v="41" dt="2020-09-11T01:54:01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814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7067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01261-B6C6-4B5B-82A1-2C24D18DE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F6D3-083B-44CC-9ED2-2D0BCA106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1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71196D-3F39-4965-86CA-98A32661C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485F6D3-083B-44CC-9ED2-2D0BCA106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99C55A-C2EE-4F50-9C00-35133C952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485F6D3-083B-44CC-9ED2-2D0BCA106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6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DAE4-C9FE-452C-A0A8-91C856818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1"/>
            <a:ext cx="5852160" cy="4527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527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408B5-3431-4B8E-A924-66F81D46F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2E82C-F5D0-45F2-BDF1-F7C91254A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54043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E91FC-9ACF-44F9-9A55-B2C7A27FD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9C7BD-34E3-413F-9D43-B749E473C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1"/>
            <a:ext cx="5852160" cy="4553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4553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80875-764E-4654-9C27-A52226891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9C7BD-34E3-413F-9D43-B749E473C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BF893-8380-4059-A4D4-D589E2745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3C92C-FF2A-468E-AD39-55B9416E7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9C7BD-34E3-413F-9D43-B749E473C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1"/>
            <a:ext cx="5852160" cy="463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63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6471-EE2C-4FAA-9968-468A6D416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7C540-6A40-4BDA-92F0-C874A990A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54043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05416-7F57-41BA-A0E0-6523D5845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BB50-8379-43E8-9900-6087BFB9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8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465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8D3D1-504F-445F-83AE-31CFD8A6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90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D215EEA-50C6-4AC4-9B83-5D31C9769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55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5ACC5-E23A-45FA-BE7C-2D734CCB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1ADABB50-8379-43E8-9900-6087BFB9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44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09097D-1E8C-4729-9576-6B9D7580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485F6D3-083B-44CC-9ED2-2D0BCA106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22B0E-EAA6-4C78-B402-1BED3EF3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0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9A34EE4-4912-495B-A663-3CA79EEE8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6BA4D-65FB-4322-A1F1-F1A4AEC7A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9F29C7BD-34E3-413F-9D43-B749E473C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https:/www.cde.ca.gov/sp/cd/ci/assignments.asp" TargetMode="External"/><Relationship Id="rId4" Type="http://schemas.openxmlformats.org/officeDocument/2006/relationships/hyperlink" Target="mailto:ELCDEmergency@cde.ca.govELCDEmergency@cde.ca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covid19elcdfaq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413658"/>
            <a:ext cx="11803627" cy="1555690"/>
          </a:xfrm>
        </p:spPr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F6BCE-C71D-40B6-9C07-461BE152E6A5}"/>
              </a:ext>
            </a:extLst>
          </p:cNvPr>
          <p:cNvSpPr txBox="1"/>
          <p:nvPr/>
        </p:nvSpPr>
        <p:spPr>
          <a:xfrm>
            <a:off x="2260582" y="1969348"/>
            <a:ext cx="8267431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Early Learning and Care Division and 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Fiscal and Administrative Services Division</a:t>
            </a:r>
            <a:endParaRPr lang="en-US" sz="2800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US" sz="24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/>
              </a:rPr>
              <a:t>Date:  September 11, 2020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/>
              </a:rPr>
              <a:t>Time:  10:00 AM–11:00 AM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920"/>
            <a:ext cx="11887200" cy="890134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Resources</a:t>
            </a:r>
            <a:endParaRPr lang="en-US" sz="36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70571"/>
            <a:ext cx="11887200" cy="57836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US" sz="2800" dirty="0">
                <a:ea typeface="+mn-lt"/>
                <a:cs typeface="+mn-lt"/>
              </a:rPr>
              <a:t>Webinar slides, MBs, FAQs, can be found on the ELCD COVID-19 Guidance web page at: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3" tooltip="ELCD COVID-19 Guidance web page"/>
              </a:rPr>
              <a:t>https://www.cde.ca.gov/sp/cd/re/elcdcovid19.asp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800" dirty="0">
                <a:ea typeface="+mn-lt"/>
                <a:cs typeface="+mn-lt"/>
              </a:rPr>
              <a:t>You may submit additional questions to the ELCD Emergency email inbox 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4" tooltip="ELCD Emergency email inbox"/>
              </a:rPr>
              <a:t>ELCDEmergency@cde.ca.gov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800" dirty="0">
                <a:ea typeface="+mn-lt"/>
                <a:cs typeface="+mn-lt"/>
              </a:rPr>
              <a:t>To contact your assigned PQI Office Regional Consultant, a list of consultants can be found on the </a:t>
            </a:r>
            <a:r>
              <a:rPr lang="en-US" sz="2800" i="1" dirty="0">
                <a:ea typeface="+mn-lt"/>
                <a:cs typeface="+mn-lt"/>
              </a:rPr>
              <a:t>ELCD Consultant Regional Assignments</a:t>
            </a:r>
            <a:r>
              <a:rPr lang="en-US" sz="2800" dirty="0">
                <a:ea typeface="+mn-lt"/>
                <a:cs typeface="+mn-lt"/>
              </a:rPr>
              <a:t> web page at:</a:t>
            </a:r>
            <a:r>
              <a:rPr lang="en-US" sz="2800" dirty="0">
                <a:cs typeface="Arial" panose="020B0604020202020204"/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cs typeface="Arial" panose="020B0604020202020204"/>
                <a:hlinkClick r:id="rId5" tooltip="ELCD Consultant Regional Assignments web page"/>
              </a:rPr>
              <a:t>https://www.cde.ca.gov/sp/cd/ci/assignments.asp</a:t>
            </a:r>
            <a:endParaRPr lang="en-US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or</a:t>
            </a:r>
            <a:r>
              <a:rPr lang="en-US" dirty="0">
                <a:ea typeface="+mn-lt"/>
                <a:cs typeface="+mn-lt"/>
              </a:rPr>
              <a:t> by phone at 916-322-6233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A2C23-264B-4A01-86D1-7DE6F00FF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6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CC55-E94B-413A-957B-4BCDF5D5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Closing</a:t>
            </a:r>
            <a:endParaRPr lang="en-US" sz="3600" b="1"/>
          </a:p>
        </p:txBody>
      </p:sp>
      <p:pic>
        <p:nvPicPr>
          <p:cNvPr id="1026" name="Picture 2" descr="Girl playing on the bars outside">
            <a:extLst>
              <a:ext uri="{FF2B5EF4-FFF2-40B4-BE49-F238E27FC236}">
                <a16:creationId xmlns:a16="http://schemas.microsoft.com/office/drawing/2014/main" id="{08A01566-FC40-EE47-BCFB-BEEEA88974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8696" t="7554" r="10435" b="-1439"/>
          <a:stretch/>
        </p:blipFill>
        <p:spPr bwMode="auto">
          <a:xfrm>
            <a:off x="4574470" y="1356803"/>
            <a:ext cx="3035217" cy="4242612"/>
          </a:xfrm>
          <a:custGeom>
            <a:avLst/>
            <a:gdLst>
              <a:gd name="connsiteX0" fmla="*/ 0 w 3035217"/>
              <a:gd name="connsiteY0" fmla="*/ 0 h 4242612"/>
              <a:gd name="connsiteX1" fmla="*/ 475517 w 3035217"/>
              <a:gd name="connsiteY1" fmla="*/ 0 h 4242612"/>
              <a:gd name="connsiteX2" fmla="*/ 890330 w 3035217"/>
              <a:gd name="connsiteY2" fmla="*/ 0 h 4242612"/>
              <a:gd name="connsiteX3" fmla="*/ 1396200 w 3035217"/>
              <a:gd name="connsiteY3" fmla="*/ 0 h 4242612"/>
              <a:gd name="connsiteX4" fmla="*/ 1841365 w 3035217"/>
              <a:gd name="connsiteY4" fmla="*/ 0 h 4242612"/>
              <a:gd name="connsiteX5" fmla="*/ 2256178 w 3035217"/>
              <a:gd name="connsiteY5" fmla="*/ 0 h 4242612"/>
              <a:gd name="connsiteX6" fmla="*/ 3035217 w 3035217"/>
              <a:gd name="connsiteY6" fmla="*/ 0 h 4242612"/>
              <a:gd name="connsiteX7" fmla="*/ 3035217 w 3035217"/>
              <a:gd name="connsiteY7" fmla="*/ 615179 h 4242612"/>
              <a:gd name="connsiteX8" fmla="*/ 3035217 w 3035217"/>
              <a:gd name="connsiteY8" fmla="*/ 1230357 h 4242612"/>
              <a:gd name="connsiteX9" fmla="*/ 3035217 w 3035217"/>
              <a:gd name="connsiteY9" fmla="*/ 1760684 h 4242612"/>
              <a:gd name="connsiteX10" fmla="*/ 3035217 w 3035217"/>
              <a:gd name="connsiteY10" fmla="*/ 2206158 h 4242612"/>
              <a:gd name="connsiteX11" fmla="*/ 3035217 w 3035217"/>
              <a:gd name="connsiteY11" fmla="*/ 2778911 h 4242612"/>
              <a:gd name="connsiteX12" fmla="*/ 3035217 w 3035217"/>
              <a:gd name="connsiteY12" fmla="*/ 3394090 h 4242612"/>
              <a:gd name="connsiteX13" fmla="*/ 3035217 w 3035217"/>
              <a:gd name="connsiteY13" fmla="*/ 4242612 h 4242612"/>
              <a:gd name="connsiteX14" fmla="*/ 2620404 w 3035217"/>
              <a:gd name="connsiteY14" fmla="*/ 4242612 h 4242612"/>
              <a:gd name="connsiteX15" fmla="*/ 2144887 w 3035217"/>
              <a:gd name="connsiteY15" fmla="*/ 4242612 h 4242612"/>
              <a:gd name="connsiteX16" fmla="*/ 1730074 w 3035217"/>
              <a:gd name="connsiteY16" fmla="*/ 4242612 h 4242612"/>
              <a:gd name="connsiteX17" fmla="*/ 1163500 w 3035217"/>
              <a:gd name="connsiteY17" fmla="*/ 4242612 h 4242612"/>
              <a:gd name="connsiteX18" fmla="*/ 718335 w 3035217"/>
              <a:gd name="connsiteY18" fmla="*/ 4242612 h 4242612"/>
              <a:gd name="connsiteX19" fmla="*/ 0 w 3035217"/>
              <a:gd name="connsiteY19" fmla="*/ 4242612 h 4242612"/>
              <a:gd name="connsiteX20" fmla="*/ 0 w 3035217"/>
              <a:gd name="connsiteY20" fmla="*/ 3839564 h 4242612"/>
              <a:gd name="connsiteX21" fmla="*/ 0 w 3035217"/>
              <a:gd name="connsiteY21" fmla="*/ 3394090 h 4242612"/>
              <a:gd name="connsiteX22" fmla="*/ 0 w 3035217"/>
              <a:gd name="connsiteY22" fmla="*/ 2863763 h 4242612"/>
              <a:gd name="connsiteX23" fmla="*/ 0 w 3035217"/>
              <a:gd name="connsiteY23" fmla="*/ 2333437 h 4242612"/>
              <a:gd name="connsiteX24" fmla="*/ 0 w 3035217"/>
              <a:gd name="connsiteY24" fmla="*/ 1760684 h 4242612"/>
              <a:gd name="connsiteX25" fmla="*/ 0 w 3035217"/>
              <a:gd name="connsiteY25" fmla="*/ 1315210 h 4242612"/>
              <a:gd name="connsiteX26" fmla="*/ 0 w 3035217"/>
              <a:gd name="connsiteY26" fmla="*/ 869735 h 4242612"/>
              <a:gd name="connsiteX27" fmla="*/ 0 w 3035217"/>
              <a:gd name="connsiteY27" fmla="*/ 0 h 42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35217" h="4242612" fill="none" extrusionOk="0">
                <a:moveTo>
                  <a:pt x="0" y="0"/>
                </a:moveTo>
                <a:cubicBezTo>
                  <a:pt x="187612" y="-8613"/>
                  <a:pt x="361663" y="20378"/>
                  <a:pt x="475517" y="0"/>
                </a:cubicBezTo>
                <a:cubicBezTo>
                  <a:pt x="589371" y="-20378"/>
                  <a:pt x="741379" y="41950"/>
                  <a:pt x="890330" y="0"/>
                </a:cubicBezTo>
                <a:cubicBezTo>
                  <a:pt x="1039281" y="-41950"/>
                  <a:pt x="1161498" y="58912"/>
                  <a:pt x="1396200" y="0"/>
                </a:cubicBezTo>
                <a:cubicBezTo>
                  <a:pt x="1630902" y="-58912"/>
                  <a:pt x="1710591" y="27342"/>
                  <a:pt x="1841365" y="0"/>
                </a:cubicBezTo>
                <a:cubicBezTo>
                  <a:pt x="1972140" y="-27342"/>
                  <a:pt x="2141825" y="30893"/>
                  <a:pt x="2256178" y="0"/>
                </a:cubicBezTo>
                <a:cubicBezTo>
                  <a:pt x="2370531" y="-30893"/>
                  <a:pt x="2663973" y="42216"/>
                  <a:pt x="3035217" y="0"/>
                </a:cubicBezTo>
                <a:cubicBezTo>
                  <a:pt x="3057107" y="160634"/>
                  <a:pt x="3004820" y="489750"/>
                  <a:pt x="3035217" y="615179"/>
                </a:cubicBezTo>
                <a:cubicBezTo>
                  <a:pt x="3065614" y="740608"/>
                  <a:pt x="2969176" y="1072826"/>
                  <a:pt x="3035217" y="1230357"/>
                </a:cubicBezTo>
                <a:cubicBezTo>
                  <a:pt x="3101258" y="1387888"/>
                  <a:pt x="2979607" y="1532765"/>
                  <a:pt x="3035217" y="1760684"/>
                </a:cubicBezTo>
                <a:cubicBezTo>
                  <a:pt x="3090827" y="1988603"/>
                  <a:pt x="3009992" y="2097591"/>
                  <a:pt x="3035217" y="2206158"/>
                </a:cubicBezTo>
                <a:cubicBezTo>
                  <a:pt x="3060442" y="2314725"/>
                  <a:pt x="3035057" y="2611990"/>
                  <a:pt x="3035217" y="2778911"/>
                </a:cubicBezTo>
                <a:cubicBezTo>
                  <a:pt x="3035377" y="2945832"/>
                  <a:pt x="2987376" y="3139949"/>
                  <a:pt x="3035217" y="3394090"/>
                </a:cubicBezTo>
                <a:cubicBezTo>
                  <a:pt x="3083058" y="3648231"/>
                  <a:pt x="3016136" y="4035191"/>
                  <a:pt x="3035217" y="4242612"/>
                </a:cubicBezTo>
                <a:cubicBezTo>
                  <a:pt x="2912803" y="4256730"/>
                  <a:pt x="2820668" y="4232438"/>
                  <a:pt x="2620404" y="4242612"/>
                </a:cubicBezTo>
                <a:cubicBezTo>
                  <a:pt x="2420140" y="4252786"/>
                  <a:pt x="2270795" y="4203390"/>
                  <a:pt x="2144887" y="4242612"/>
                </a:cubicBezTo>
                <a:cubicBezTo>
                  <a:pt x="2018979" y="4281834"/>
                  <a:pt x="1886156" y="4193236"/>
                  <a:pt x="1730074" y="4242612"/>
                </a:cubicBezTo>
                <a:cubicBezTo>
                  <a:pt x="1573992" y="4291988"/>
                  <a:pt x="1301912" y="4224477"/>
                  <a:pt x="1163500" y="4242612"/>
                </a:cubicBezTo>
                <a:cubicBezTo>
                  <a:pt x="1025088" y="4260747"/>
                  <a:pt x="851924" y="4202702"/>
                  <a:pt x="718335" y="4242612"/>
                </a:cubicBezTo>
                <a:cubicBezTo>
                  <a:pt x="584746" y="4282522"/>
                  <a:pt x="173390" y="4226209"/>
                  <a:pt x="0" y="4242612"/>
                </a:cubicBezTo>
                <a:cubicBezTo>
                  <a:pt x="-6444" y="4098152"/>
                  <a:pt x="28126" y="3947951"/>
                  <a:pt x="0" y="3839564"/>
                </a:cubicBezTo>
                <a:cubicBezTo>
                  <a:pt x="-28126" y="3731177"/>
                  <a:pt x="47487" y="3611503"/>
                  <a:pt x="0" y="3394090"/>
                </a:cubicBezTo>
                <a:cubicBezTo>
                  <a:pt x="-47487" y="3176677"/>
                  <a:pt x="16092" y="3053399"/>
                  <a:pt x="0" y="2863763"/>
                </a:cubicBezTo>
                <a:cubicBezTo>
                  <a:pt x="-16092" y="2674127"/>
                  <a:pt x="63467" y="2562623"/>
                  <a:pt x="0" y="2333437"/>
                </a:cubicBezTo>
                <a:cubicBezTo>
                  <a:pt x="-63467" y="2104251"/>
                  <a:pt x="46753" y="1946626"/>
                  <a:pt x="0" y="1760684"/>
                </a:cubicBezTo>
                <a:cubicBezTo>
                  <a:pt x="-46753" y="1574742"/>
                  <a:pt x="26871" y="1481015"/>
                  <a:pt x="0" y="1315210"/>
                </a:cubicBezTo>
                <a:cubicBezTo>
                  <a:pt x="-26871" y="1149405"/>
                  <a:pt x="35056" y="1015487"/>
                  <a:pt x="0" y="869735"/>
                </a:cubicBezTo>
                <a:cubicBezTo>
                  <a:pt x="-35056" y="723983"/>
                  <a:pt x="58701" y="389372"/>
                  <a:pt x="0" y="0"/>
                </a:cubicBezTo>
                <a:close/>
              </a:path>
              <a:path w="3035217" h="4242612" stroke="0" extrusionOk="0">
                <a:moveTo>
                  <a:pt x="0" y="0"/>
                </a:moveTo>
                <a:cubicBezTo>
                  <a:pt x="136223" y="-14835"/>
                  <a:pt x="273556" y="7693"/>
                  <a:pt x="475517" y="0"/>
                </a:cubicBezTo>
                <a:cubicBezTo>
                  <a:pt x="677478" y="-7693"/>
                  <a:pt x="732239" y="50833"/>
                  <a:pt x="920682" y="0"/>
                </a:cubicBezTo>
                <a:cubicBezTo>
                  <a:pt x="1109125" y="-50833"/>
                  <a:pt x="1224367" y="48411"/>
                  <a:pt x="1365848" y="0"/>
                </a:cubicBezTo>
                <a:cubicBezTo>
                  <a:pt x="1507329" y="-48411"/>
                  <a:pt x="1693297" y="41226"/>
                  <a:pt x="1780661" y="0"/>
                </a:cubicBezTo>
                <a:cubicBezTo>
                  <a:pt x="1868025" y="-41226"/>
                  <a:pt x="2020745" y="16991"/>
                  <a:pt x="2195474" y="0"/>
                </a:cubicBezTo>
                <a:cubicBezTo>
                  <a:pt x="2370203" y="-16991"/>
                  <a:pt x="2835584" y="82347"/>
                  <a:pt x="3035217" y="0"/>
                </a:cubicBezTo>
                <a:cubicBezTo>
                  <a:pt x="3082421" y="148842"/>
                  <a:pt x="3006603" y="316802"/>
                  <a:pt x="3035217" y="572753"/>
                </a:cubicBezTo>
                <a:cubicBezTo>
                  <a:pt x="3063831" y="828704"/>
                  <a:pt x="3032703" y="870370"/>
                  <a:pt x="3035217" y="975801"/>
                </a:cubicBezTo>
                <a:cubicBezTo>
                  <a:pt x="3037731" y="1081232"/>
                  <a:pt x="2975931" y="1285239"/>
                  <a:pt x="3035217" y="1548553"/>
                </a:cubicBezTo>
                <a:cubicBezTo>
                  <a:pt x="3094503" y="1811867"/>
                  <a:pt x="3034040" y="1787207"/>
                  <a:pt x="3035217" y="1994028"/>
                </a:cubicBezTo>
                <a:cubicBezTo>
                  <a:pt x="3036394" y="2200849"/>
                  <a:pt x="2984177" y="2255504"/>
                  <a:pt x="3035217" y="2439502"/>
                </a:cubicBezTo>
                <a:cubicBezTo>
                  <a:pt x="3086257" y="2623500"/>
                  <a:pt x="2988702" y="2708897"/>
                  <a:pt x="3035217" y="2884976"/>
                </a:cubicBezTo>
                <a:cubicBezTo>
                  <a:pt x="3081732" y="3061055"/>
                  <a:pt x="3010058" y="3225338"/>
                  <a:pt x="3035217" y="3415303"/>
                </a:cubicBezTo>
                <a:cubicBezTo>
                  <a:pt x="3060376" y="3605268"/>
                  <a:pt x="3009332" y="3875697"/>
                  <a:pt x="3035217" y="4242612"/>
                </a:cubicBezTo>
                <a:cubicBezTo>
                  <a:pt x="2844193" y="4265112"/>
                  <a:pt x="2730231" y="4182977"/>
                  <a:pt x="2498995" y="4242612"/>
                </a:cubicBezTo>
                <a:cubicBezTo>
                  <a:pt x="2267759" y="4302247"/>
                  <a:pt x="2171876" y="4233884"/>
                  <a:pt x="2023478" y="4242612"/>
                </a:cubicBezTo>
                <a:cubicBezTo>
                  <a:pt x="1875080" y="4251340"/>
                  <a:pt x="1601040" y="4210168"/>
                  <a:pt x="1456904" y="4242612"/>
                </a:cubicBezTo>
                <a:cubicBezTo>
                  <a:pt x="1312768" y="4275056"/>
                  <a:pt x="1104083" y="4191300"/>
                  <a:pt x="1011739" y="4242612"/>
                </a:cubicBezTo>
                <a:cubicBezTo>
                  <a:pt x="919395" y="4293924"/>
                  <a:pt x="663794" y="4188003"/>
                  <a:pt x="536222" y="4242612"/>
                </a:cubicBezTo>
                <a:cubicBezTo>
                  <a:pt x="408650" y="4297221"/>
                  <a:pt x="221492" y="4236369"/>
                  <a:pt x="0" y="4242612"/>
                </a:cubicBezTo>
                <a:cubicBezTo>
                  <a:pt x="-27390" y="4014525"/>
                  <a:pt x="11924" y="3921130"/>
                  <a:pt x="0" y="3754712"/>
                </a:cubicBezTo>
                <a:cubicBezTo>
                  <a:pt x="-11924" y="3588294"/>
                  <a:pt x="10511" y="3403745"/>
                  <a:pt x="0" y="3309237"/>
                </a:cubicBezTo>
                <a:cubicBezTo>
                  <a:pt x="-10511" y="3214730"/>
                  <a:pt x="49989" y="2911085"/>
                  <a:pt x="0" y="2694059"/>
                </a:cubicBezTo>
                <a:cubicBezTo>
                  <a:pt x="-49989" y="2477033"/>
                  <a:pt x="45402" y="2446801"/>
                  <a:pt x="0" y="2248584"/>
                </a:cubicBezTo>
                <a:cubicBezTo>
                  <a:pt x="-45402" y="2050367"/>
                  <a:pt x="41138" y="1894976"/>
                  <a:pt x="0" y="1718258"/>
                </a:cubicBezTo>
                <a:cubicBezTo>
                  <a:pt x="-41138" y="1541540"/>
                  <a:pt x="10210" y="1380226"/>
                  <a:pt x="0" y="1272784"/>
                </a:cubicBezTo>
                <a:cubicBezTo>
                  <a:pt x="-10210" y="1165342"/>
                  <a:pt x="18452" y="955945"/>
                  <a:pt x="0" y="784883"/>
                </a:cubicBezTo>
                <a:cubicBezTo>
                  <a:pt x="-18452" y="613821"/>
                  <a:pt x="8214" y="170720"/>
                  <a:pt x="0" y="0"/>
                </a:cubicBezTo>
                <a:close/>
              </a:path>
            </a:pathLst>
          </a:custGeom>
          <a:ln w="127000" cap="sq">
            <a:solidFill>
              <a:srgbClr val="000000"/>
            </a:solidFill>
            <a:miter lim="800000"/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AF242-ED55-472F-889B-24E9BC39E7B8}"/>
              </a:ext>
            </a:extLst>
          </p:cNvPr>
          <p:cNvSpPr txBox="1"/>
          <p:nvPr/>
        </p:nvSpPr>
        <p:spPr>
          <a:xfrm>
            <a:off x="3487947" y="5888967"/>
            <a:ext cx="52161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Photo Credit: First 5 San Francisco</a:t>
            </a:r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2BFF-23E1-4C82-A61E-480614442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Welcome and Introductions</a:t>
            </a:r>
          </a:p>
        </p:txBody>
      </p:sp>
      <p:pic>
        <p:nvPicPr>
          <p:cNvPr id="4" name="Picture 4" descr="children participating in early learning programs, sign saying Everyone Belongs Todos Somos Unidos">
            <a:extLst>
              <a:ext uri="{FF2B5EF4-FFF2-40B4-BE49-F238E27FC236}">
                <a16:creationId xmlns:a16="http://schemas.microsoft.com/office/drawing/2014/main" id="{AEEDEEF5-836A-479E-9CAA-0D355D04D8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DD2CF-6231-4DC8-8F3A-B41F8F744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852-D251-4A08-9DE0-02D198FB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cs typeface="Arial"/>
              </a:rPr>
              <a:t>ELCD FAQ Webpage</a:t>
            </a:r>
            <a:r>
              <a:rPr lang="en-US" sz="3800" dirty="0">
                <a:cs typeface="Arial"/>
              </a:rPr>
              <a:t> </a:t>
            </a:r>
            <a:endParaRPr lang="en-US" sz="3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80A1C-44A3-44BF-8E30-E8C5C8279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3875" y="1529362"/>
            <a:ext cx="11144250" cy="3981449"/>
          </a:xfrm>
        </p:spPr>
        <p:txBody>
          <a:bodyPr/>
          <a:lstStyle/>
          <a:p>
            <a:r>
              <a:rPr lang="en-US" dirty="0"/>
              <a:t>Please see the FAQ resources that are accessible on ELCD’s COVID-19 webpage, available at: </a:t>
            </a:r>
            <a:r>
              <a:rPr lang="en-US" dirty="0">
                <a:hlinkClick r:id="rId3"/>
              </a:rPr>
              <a:t>https://www.cde.ca.gov/sp/cd/re/elcdcovid19.asp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66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C852-D251-4A08-9DE0-02D198FB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ELCD FAQ Webpage</a:t>
            </a:r>
            <a:r>
              <a:rPr lang="en-US" sz="3800">
                <a:cs typeface="Arial"/>
              </a:rPr>
              <a:t> (2)</a:t>
            </a:r>
            <a:endParaRPr lang="en-US" sz="3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00B8D-7CE8-4846-915E-C967BAFF0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523875" y="1529362"/>
            <a:ext cx="11144250" cy="3981449"/>
          </a:xfrm>
        </p:spPr>
        <p:txBody>
          <a:bodyPr/>
          <a:lstStyle/>
          <a:p>
            <a:r>
              <a:rPr lang="en-US" dirty="0"/>
              <a:t>Please see the 2020-21 FAQ resource page, available at: </a:t>
            </a:r>
            <a:r>
              <a:rPr lang="en-US" dirty="0">
                <a:hlinkClick r:id="rId3"/>
              </a:rPr>
              <a:t>https://www.cde.ca.gov/sp/cd/re/covid19elcdfaq.asp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28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FC1-43B5-4C3E-9AC1-44AB5E1D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FDF7-D849-46D6-A060-473F9A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810871"/>
            <a:ext cx="11388437" cy="4156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a typeface="+mn-lt"/>
                <a:cs typeface="+mn-lt"/>
              </a:rPr>
              <a:t>Introduction and Director's Welcome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a typeface="+mn-lt"/>
                <a:cs typeface="+mn-lt"/>
              </a:rPr>
              <a:t>Ongoing California Department of Education (CDE) Guidance Work–What's New and What's Ahead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a typeface="+mn-lt"/>
                <a:cs typeface="+mn-lt"/>
              </a:rPr>
              <a:t>Program Quality Implementation (PQI) Updates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a typeface="+mn-lt"/>
                <a:cs typeface="+mn-lt"/>
              </a:rPr>
              <a:t>Questions</a:t>
            </a:r>
            <a:endParaRPr lang="en-US" sz="2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7FBD8-6383-4EAA-B4E7-074D4534A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8DE2-7C9A-4C8F-BF04-7E98BA3B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cs typeface="Arial"/>
              </a:rPr>
              <a:t> </a:t>
            </a:r>
            <a:r>
              <a:rPr lang="en-US" sz="3600" b="1">
                <a:cs typeface="Arial"/>
              </a:rPr>
              <a:t>Ongoing CDE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6CC8-0033-4A39-9B5F-765B6F01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38301"/>
            <a:ext cx="11887201" cy="4482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Alternate  Distance Learning Models</a:t>
            </a:r>
            <a:endParaRPr lang="en-US" dirty="0"/>
          </a:p>
          <a:p>
            <a:pPr lvl="1"/>
            <a:endParaRPr lang="en-US" dirty="0"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cs typeface="Arial"/>
              </a:rPr>
              <a:t>Distance Learning plan requirements (Management Bulletin 20-17)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dirty="0"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ea typeface="+mn-lt"/>
                <a:cs typeface="+mn-lt"/>
              </a:rPr>
              <a:t>Priority for services when not all families can be served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dirty="0">
              <a:ea typeface="+mn-lt"/>
              <a:cs typeface="+mn-lt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ea typeface="+mn-lt"/>
                <a:cs typeface="+mn-lt"/>
              </a:rPr>
              <a:t>Alternate distance learning models for preschools</a:t>
            </a:r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4C7A4-7377-4E54-AABF-535176209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7B82-A3B8-486E-B527-EB502383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Ongoing CDE Guidance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74C3-6E54-4290-AC67-F4CC14736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600"/>
              </a:spcAft>
            </a:pPr>
            <a:r>
              <a:rPr lang="en-US">
                <a:cs typeface="Arial" panose="020B0604020202020204"/>
              </a:rPr>
              <a:t>Family Fees Guidance</a:t>
            </a:r>
          </a:p>
          <a:p>
            <a:pPr lvl="1">
              <a:spcAft>
                <a:spcPts val="2600"/>
              </a:spcAft>
              <a:buFont typeface="Arial" panose="020B0604020202020204" pitchFamily="34" charset="0"/>
              <a:buChar char="‒"/>
            </a:pPr>
            <a:r>
              <a:rPr lang="en-US">
                <a:cs typeface="Arial" panose="020B0604020202020204"/>
              </a:rPr>
              <a:t>Family Fee Waivers for July and August 2020</a:t>
            </a:r>
          </a:p>
          <a:p>
            <a:pPr lvl="1">
              <a:spcAft>
                <a:spcPts val="2600"/>
              </a:spcAft>
              <a:buFont typeface="Arial" panose="020B0604020202020204" pitchFamily="34" charset="0"/>
              <a:buChar char="‒"/>
            </a:pPr>
            <a:r>
              <a:rPr lang="en-US">
                <a:cs typeface="Arial" panose="020B0604020202020204"/>
              </a:rPr>
              <a:t>Family Fee Waivers for September 2020 through June 2021</a:t>
            </a: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AE49-FE6D-4B45-97BB-22B14F90C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EEA-50C6-4AC4-9B83-5D31C9769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4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D526-B24F-444E-AE5A-25070403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ea typeface="+mj-lt"/>
                <a:cs typeface="+mj-lt"/>
              </a:rPr>
              <a:t>Program Quality Implementation Update</a:t>
            </a:r>
            <a:endParaRPr lang="en-US" sz="3600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C272-777D-4AB2-A9AF-0F037AF3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52788"/>
            <a:ext cx="11887200" cy="35306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1900"/>
              </a:spcAft>
            </a:pPr>
            <a:r>
              <a:rPr lang="en-US" sz="2800" dirty="0">
                <a:ea typeface="+mn-lt"/>
                <a:cs typeface="+mn-lt"/>
              </a:rPr>
              <a:t>Programs’ immediate response to regional consultants’ request for data on current distance learning offerings is greatly appreciated! </a:t>
            </a:r>
            <a:endParaRPr lang="en-US" sz="2800" dirty="0">
              <a:cs typeface="Arial" panose="020B0604020202020204"/>
            </a:endParaRPr>
          </a:p>
          <a:p>
            <a:pPr>
              <a:spcAft>
                <a:spcPts val="1900"/>
              </a:spcAft>
            </a:pPr>
            <a:r>
              <a:rPr lang="en-US" sz="2800" dirty="0">
                <a:ea typeface="+mn-lt"/>
                <a:cs typeface="+mn-lt"/>
              </a:rPr>
              <a:t>The data will inform ELCD/PQI Training, Technical Assistance and Support to contractors during these challenging times.</a:t>
            </a:r>
          </a:p>
          <a:p>
            <a:pPr>
              <a:spcAft>
                <a:spcPts val="1900"/>
              </a:spcAft>
            </a:pPr>
            <a:r>
              <a:rPr lang="en-US" sz="2800" dirty="0">
                <a:ea typeface="+mn-lt"/>
                <a:cs typeface="+mn-lt"/>
              </a:rPr>
              <a:t>Additionally, the data will enhance the CDE’s understanding of different approaches as Programs remain open, or reopen, or remained closed across California’s childcare landscape.</a:t>
            </a: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4" name="Picture 5" descr="Colored pencils, tacks, yellow highlighter, and pad of paper on a table.">
            <a:extLst>
              <a:ext uri="{FF2B5EF4-FFF2-40B4-BE49-F238E27FC236}">
                <a16:creationId xmlns:a16="http://schemas.microsoft.com/office/drawing/2014/main" id="{47614700-A9AE-469D-A71D-F58F2FC329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656" r="524" b="781"/>
          <a:stretch/>
        </p:blipFill>
        <p:spPr>
          <a:xfrm>
            <a:off x="1444597" y="4883399"/>
            <a:ext cx="9307111" cy="16828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B2DEA-DDA1-42B8-A91E-3597036BA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7755-7B6B-4B38-9097-5E387158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Questions</a:t>
            </a:r>
          </a:p>
        </p:txBody>
      </p:sp>
      <p:pic>
        <p:nvPicPr>
          <p:cNvPr id="4" name="Picture 4" descr="Two children playing with trucks">
            <a:extLst>
              <a:ext uri="{FF2B5EF4-FFF2-40B4-BE49-F238E27FC236}">
                <a16:creationId xmlns:a16="http://schemas.microsoft.com/office/drawing/2014/main" id="{9B67045C-F9CF-4989-A774-5B0107B028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27" t="11301" r="2828" b="15068"/>
          <a:stretch/>
        </p:blipFill>
        <p:spPr>
          <a:xfrm>
            <a:off x="3180898" y="1721415"/>
            <a:ext cx="6186317" cy="3766674"/>
          </a:xfrm>
          <a:custGeom>
            <a:avLst/>
            <a:gdLst>
              <a:gd name="connsiteX0" fmla="*/ 0 w 6186317"/>
              <a:gd name="connsiteY0" fmla="*/ 0 h 3766674"/>
              <a:gd name="connsiteX1" fmla="*/ 624256 w 6186317"/>
              <a:gd name="connsiteY1" fmla="*/ 0 h 3766674"/>
              <a:gd name="connsiteX2" fmla="*/ 1062922 w 6186317"/>
              <a:gd name="connsiteY2" fmla="*/ 0 h 3766674"/>
              <a:gd name="connsiteX3" fmla="*/ 1749041 w 6186317"/>
              <a:gd name="connsiteY3" fmla="*/ 0 h 3766674"/>
              <a:gd name="connsiteX4" fmla="*/ 2125843 w 6186317"/>
              <a:gd name="connsiteY4" fmla="*/ 0 h 3766674"/>
              <a:gd name="connsiteX5" fmla="*/ 2564510 w 6186317"/>
              <a:gd name="connsiteY5" fmla="*/ 0 h 3766674"/>
              <a:gd name="connsiteX6" fmla="*/ 3250628 w 6186317"/>
              <a:gd name="connsiteY6" fmla="*/ 0 h 3766674"/>
              <a:gd name="connsiteX7" fmla="*/ 3689295 w 6186317"/>
              <a:gd name="connsiteY7" fmla="*/ 0 h 3766674"/>
              <a:gd name="connsiteX8" fmla="*/ 4189824 w 6186317"/>
              <a:gd name="connsiteY8" fmla="*/ 0 h 3766674"/>
              <a:gd name="connsiteX9" fmla="*/ 4566627 w 6186317"/>
              <a:gd name="connsiteY9" fmla="*/ 0 h 3766674"/>
              <a:gd name="connsiteX10" fmla="*/ 4943430 w 6186317"/>
              <a:gd name="connsiteY10" fmla="*/ 0 h 3766674"/>
              <a:gd name="connsiteX11" fmla="*/ 5505822 w 6186317"/>
              <a:gd name="connsiteY11" fmla="*/ 0 h 3766674"/>
              <a:gd name="connsiteX12" fmla="*/ 6186317 w 6186317"/>
              <a:gd name="connsiteY12" fmla="*/ 0 h 3766674"/>
              <a:gd name="connsiteX13" fmla="*/ 6186317 w 6186317"/>
              <a:gd name="connsiteY13" fmla="*/ 575763 h 3766674"/>
              <a:gd name="connsiteX14" fmla="*/ 6186317 w 6186317"/>
              <a:gd name="connsiteY14" fmla="*/ 1000859 h 3766674"/>
              <a:gd name="connsiteX15" fmla="*/ 6186317 w 6186317"/>
              <a:gd name="connsiteY15" fmla="*/ 1463622 h 3766674"/>
              <a:gd name="connsiteX16" fmla="*/ 6186317 w 6186317"/>
              <a:gd name="connsiteY16" fmla="*/ 1964051 h 3766674"/>
              <a:gd name="connsiteX17" fmla="*/ 6186317 w 6186317"/>
              <a:gd name="connsiteY17" fmla="*/ 2502148 h 3766674"/>
              <a:gd name="connsiteX18" fmla="*/ 6186317 w 6186317"/>
              <a:gd name="connsiteY18" fmla="*/ 3077911 h 3766674"/>
              <a:gd name="connsiteX19" fmla="*/ 6186317 w 6186317"/>
              <a:gd name="connsiteY19" fmla="*/ 3766674 h 3766674"/>
              <a:gd name="connsiteX20" fmla="*/ 5809514 w 6186317"/>
              <a:gd name="connsiteY20" fmla="*/ 3766674 h 3766674"/>
              <a:gd name="connsiteX21" fmla="*/ 5370848 w 6186317"/>
              <a:gd name="connsiteY21" fmla="*/ 3766674 h 3766674"/>
              <a:gd name="connsiteX22" fmla="*/ 4808455 w 6186317"/>
              <a:gd name="connsiteY22" fmla="*/ 3766674 h 3766674"/>
              <a:gd name="connsiteX23" fmla="*/ 4307926 w 6186317"/>
              <a:gd name="connsiteY23" fmla="*/ 3766674 h 3766674"/>
              <a:gd name="connsiteX24" fmla="*/ 3745534 w 6186317"/>
              <a:gd name="connsiteY24" fmla="*/ 3766674 h 3766674"/>
              <a:gd name="connsiteX25" fmla="*/ 3059415 w 6186317"/>
              <a:gd name="connsiteY25" fmla="*/ 3766674 h 3766674"/>
              <a:gd name="connsiteX26" fmla="*/ 2558886 w 6186317"/>
              <a:gd name="connsiteY26" fmla="*/ 3766674 h 3766674"/>
              <a:gd name="connsiteX27" fmla="*/ 1996493 w 6186317"/>
              <a:gd name="connsiteY27" fmla="*/ 3766674 h 3766674"/>
              <a:gd name="connsiteX28" fmla="*/ 1619690 w 6186317"/>
              <a:gd name="connsiteY28" fmla="*/ 3766674 h 3766674"/>
              <a:gd name="connsiteX29" fmla="*/ 933571 w 6186317"/>
              <a:gd name="connsiteY29" fmla="*/ 3766674 h 3766674"/>
              <a:gd name="connsiteX30" fmla="*/ 0 w 6186317"/>
              <a:gd name="connsiteY30" fmla="*/ 3766674 h 3766674"/>
              <a:gd name="connsiteX31" fmla="*/ 0 w 6186317"/>
              <a:gd name="connsiteY31" fmla="*/ 3228578 h 3766674"/>
              <a:gd name="connsiteX32" fmla="*/ 0 w 6186317"/>
              <a:gd name="connsiteY32" fmla="*/ 2803482 h 3766674"/>
              <a:gd name="connsiteX33" fmla="*/ 0 w 6186317"/>
              <a:gd name="connsiteY33" fmla="*/ 2378386 h 3766674"/>
              <a:gd name="connsiteX34" fmla="*/ 0 w 6186317"/>
              <a:gd name="connsiteY34" fmla="*/ 1764956 h 3766674"/>
              <a:gd name="connsiteX35" fmla="*/ 0 w 6186317"/>
              <a:gd name="connsiteY35" fmla="*/ 1302193 h 3766674"/>
              <a:gd name="connsiteX36" fmla="*/ 0 w 6186317"/>
              <a:gd name="connsiteY36" fmla="*/ 764097 h 3766674"/>
              <a:gd name="connsiteX37" fmla="*/ 0 w 6186317"/>
              <a:gd name="connsiteY37" fmla="*/ 0 h 37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86317" h="3766674" fill="none" extrusionOk="0">
                <a:moveTo>
                  <a:pt x="0" y="0"/>
                </a:moveTo>
                <a:cubicBezTo>
                  <a:pt x="206306" y="-34640"/>
                  <a:pt x="498455" y="50451"/>
                  <a:pt x="624256" y="0"/>
                </a:cubicBezTo>
                <a:cubicBezTo>
                  <a:pt x="750057" y="-50451"/>
                  <a:pt x="848631" y="28409"/>
                  <a:pt x="1062922" y="0"/>
                </a:cubicBezTo>
                <a:cubicBezTo>
                  <a:pt x="1277213" y="-28409"/>
                  <a:pt x="1595945" y="37946"/>
                  <a:pt x="1749041" y="0"/>
                </a:cubicBezTo>
                <a:cubicBezTo>
                  <a:pt x="1902137" y="-37946"/>
                  <a:pt x="2031111" y="39672"/>
                  <a:pt x="2125843" y="0"/>
                </a:cubicBezTo>
                <a:cubicBezTo>
                  <a:pt x="2220575" y="-39672"/>
                  <a:pt x="2380287" y="10666"/>
                  <a:pt x="2564510" y="0"/>
                </a:cubicBezTo>
                <a:cubicBezTo>
                  <a:pt x="2748733" y="-10666"/>
                  <a:pt x="2974518" y="27865"/>
                  <a:pt x="3250628" y="0"/>
                </a:cubicBezTo>
                <a:cubicBezTo>
                  <a:pt x="3526738" y="-27865"/>
                  <a:pt x="3599968" y="37732"/>
                  <a:pt x="3689295" y="0"/>
                </a:cubicBezTo>
                <a:cubicBezTo>
                  <a:pt x="3778622" y="-37732"/>
                  <a:pt x="3942942" y="29641"/>
                  <a:pt x="4189824" y="0"/>
                </a:cubicBezTo>
                <a:cubicBezTo>
                  <a:pt x="4436706" y="-29641"/>
                  <a:pt x="4443850" y="1494"/>
                  <a:pt x="4566627" y="0"/>
                </a:cubicBezTo>
                <a:cubicBezTo>
                  <a:pt x="4689404" y="-1494"/>
                  <a:pt x="4773731" y="1013"/>
                  <a:pt x="4943430" y="0"/>
                </a:cubicBezTo>
                <a:cubicBezTo>
                  <a:pt x="5113129" y="-1013"/>
                  <a:pt x="5358723" y="64647"/>
                  <a:pt x="5505822" y="0"/>
                </a:cubicBezTo>
                <a:cubicBezTo>
                  <a:pt x="5652921" y="-64647"/>
                  <a:pt x="5867306" y="28944"/>
                  <a:pt x="6186317" y="0"/>
                </a:cubicBezTo>
                <a:cubicBezTo>
                  <a:pt x="6188820" y="236556"/>
                  <a:pt x="6147425" y="391556"/>
                  <a:pt x="6186317" y="575763"/>
                </a:cubicBezTo>
                <a:cubicBezTo>
                  <a:pt x="6225209" y="759970"/>
                  <a:pt x="6180362" y="845139"/>
                  <a:pt x="6186317" y="1000859"/>
                </a:cubicBezTo>
                <a:cubicBezTo>
                  <a:pt x="6192272" y="1156579"/>
                  <a:pt x="6180827" y="1367988"/>
                  <a:pt x="6186317" y="1463622"/>
                </a:cubicBezTo>
                <a:cubicBezTo>
                  <a:pt x="6191807" y="1559256"/>
                  <a:pt x="6177365" y="1753955"/>
                  <a:pt x="6186317" y="1964051"/>
                </a:cubicBezTo>
                <a:cubicBezTo>
                  <a:pt x="6195269" y="2174147"/>
                  <a:pt x="6164946" y="2275978"/>
                  <a:pt x="6186317" y="2502148"/>
                </a:cubicBezTo>
                <a:cubicBezTo>
                  <a:pt x="6207688" y="2728318"/>
                  <a:pt x="6131045" y="2827532"/>
                  <a:pt x="6186317" y="3077911"/>
                </a:cubicBezTo>
                <a:cubicBezTo>
                  <a:pt x="6241589" y="3328290"/>
                  <a:pt x="6137090" y="3596811"/>
                  <a:pt x="6186317" y="3766674"/>
                </a:cubicBezTo>
                <a:cubicBezTo>
                  <a:pt x="6089137" y="3800167"/>
                  <a:pt x="5930932" y="3759117"/>
                  <a:pt x="5809514" y="3766674"/>
                </a:cubicBezTo>
                <a:cubicBezTo>
                  <a:pt x="5688096" y="3774231"/>
                  <a:pt x="5492282" y="3732187"/>
                  <a:pt x="5370848" y="3766674"/>
                </a:cubicBezTo>
                <a:cubicBezTo>
                  <a:pt x="5249414" y="3801161"/>
                  <a:pt x="5024329" y="3729277"/>
                  <a:pt x="4808455" y="3766674"/>
                </a:cubicBezTo>
                <a:cubicBezTo>
                  <a:pt x="4592581" y="3804071"/>
                  <a:pt x="4414131" y="3715211"/>
                  <a:pt x="4307926" y="3766674"/>
                </a:cubicBezTo>
                <a:cubicBezTo>
                  <a:pt x="4201721" y="3818137"/>
                  <a:pt x="3938900" y="3705665"/>
                  <a:pt x="3745534" y="3766674"/>
                </a:cubicBezTo>
                <a:cubicBezTo>
                  <a:pt x="3552168" y="3827683"/>
                  <a:pt x="3220403" y="3765608"/>
                  <a:pt x="3059415" y="3766674"/>
                </a:cubicBezTo>
                <a:cubicBezTo>
                  <a:pt x="2898427" y="3767740"/>
                  <a:pt x="2676943" y="3707101"/>
                  <a:pt x="2558886" y="3766674"/>
                </a:cubicBezTo>
                <a:cubicBezTo>
                  <a:pt x="2440829" y="3826247"/>
                  <a:pt x="2190430" y="3726096"/>
                  <a:pt x="1996493" y="3766674"/>
                </a:cubicBezTo>
                <a:cubicBezTo>
                  <a:pt x="1802556" y="3807252"/>
                  <a:pt x="1802690" y="3757657"/>
                  <a:pt x="1619690" y="3766674"/>
                </a:cubicBezTo>
                <a:cubicBezTo>
                  <a:pt x="1436690" y="3775691"/>
                  <a:pt x="1078437" y="3760919"/>
                  <a:pt x="933571" y="3766674"/>
                </a:cubicBezTo>
                <a:cubicBezTo>
                  <a:pt x="788705" y="3772429"/>
                  <a:pt x="436061" y="3669086"/>
                  <a:pt x="0" y="3766674"/>
                </a:cubicBezTo>
                <a:cubicBezTo>
                  <a:pt x="-52571" y="3503125"/>
                  <a:pt x="44390" y="3481035"/>
                  <a:pt x="0" y="3228578"/>
                </a:cubicBezTo>
                <a:cubicBezTo>
                  <a:pt x="-44390" y="2976121"/>
                  <a:pt x="44976" y="2999831"/>
                  <a:pt x="0" y="2803482"/>
                </a:cubicBezTo>
                <a:cubicBezTo>
                  <a:pt x="-44976" y="2607133"/>
                  <a:pt x="22990" y="2510748"/>
                  <a:pt x="0" y="2378386"/>
                </a:cubicBezTo>
                <a:cubicBezTo>
                  <a:pt x="-22990" y="2246024"/>
                  <a:pt x="9970" y="1897492"/>
                  <a:pt x="0" y="1764956"/>
                </a:cubicBezTo>
                <a:cubicBezTo>
                  <a:pt x="-9970" y="1632420"/>
                  <a:pt x="44411" y="1460200"/>
                  <a:pt x="0" y="1302193"/>
                </a:cubicBezTo>
                <a:cubicBezTo>
                  <a:pt x="-44411" y="1144186"/>
                  <a:pt x="16141" y="928959"/>
                  <a:pt x="0" y="764097"/>
                </a:cubicBezTo>
                <a:cubicBezTo>
                  <a:pt x="-16141" y="599235"/>
                  <a:pt x="52955" y="182824"/>
                  <a:pt x="0" y="0"/>
                </a:cubicBezTo>
                <a:close/>
              </a:path>
              <a:path w="6186317" h="3766674" stroke="0" extrusionOk="0">
                <a:moveTo>
                  <a:pt x="0" y="0"/>
                </a:moveTo>
                <a:cubicBezTo>
                  <a:pt x="166588" y="-57095"/>
                  <a:pt x="445647" y="9951"/>
                  <a:pt x="686119" y="0"/>
                </a:cubicBezTo>
                <a:cubicBezTo>
                  <a:pt x="926591" y="-9951"/>
                  <a:pt x="1007232" y="59109"/>
                  <a:pt x="1248511" y="0"/>
                </a:cubicBezTo>
                <a:cubicBezTo>
                  <a:pt x="1489790" y="-59109"/>
                  <a:pt x="1578624" y="39761"/>
                  <a:pt x="1687177" y="0"/>
                </a:cubicBezTo>
                <a:cubicBezTo>
                  <a:pt x="1795730" y="-39761"/>
                  <a:pt x="1945062" y="4880"/>
                  <a:pt x="2063980" y="0"/>
                </a:cubicBezTo>
                <a:cubicBezTo>
                  <a:pt x="2182898" y="-4880"/>
                  <a:pt x="2353199" y="21790"/>
                  <a:pt x="2626373" y="0"/>
                </a:cubicBezTo>
                <a:cubicBezTo>
                  <a:pt x="2899547" y="-21790"/>
                  <a:pt x="2906437" y="19548"/>
                  <a:pt x="3065039" y="0"/>
                </a:cubicBezTo>
                <a:cubicBezTo>
                  <a:pt x="3223641" y="-19548"/>
                  <a:pt x="3487170" y="52671"/>
                  <a:pt x="3627431" y="0"/>
                </a:cubicBezTo>
                <a:cubicBezTo>
                  <a:pt x="3767692" y="-52671"/>
                  <a:pt x="3950450" y="38532"/>
                  <a:pt x="4127961" y="0"/>
                </a:cubicBezTo>
                <a:cubicBezTo>
                  <a:pt x="4305472" y="-38532"/>
                  <a:pt x="4522251" y="14704"/>
                  <a:pt x="4752216" y="0"/>
                </a:cubicBezTo>
                <a:cubicBezTo>
                  <a:pt x="4982181" y="-14704"/>
                  <a:pt x="4998829" y="13959"/>
                  <a:pt x="5129019" y="0"/>
                </a:cubicBezTo>
                <a:cubicBezTo>
                  <a:pt x="5259209" y="-13959"/>
                  <a:pt x="5417653" y="16550"/>
                  <a:pt x="5629548" y="0"/>
                </a:cubicBezTo>
                <a:cubicBezTo>
                  <a:pt x="5841443" y="-16550"/>
                  <a:pt x="5916620" y="27240"/>
                  <a:pt x="6186317" y="0"/>
                </a:cubicBezTo>
                <a:cubicBezTo>
                  <a:pt x="6195773" y="211551"/>
                  <a:pt x="6152092" y="242872"/>
                  <a:pt x="6186317" y="425096"/>
                </a:cubicBezTo>
                <a:cubicBezTo>
                  <a:pt x="6220542" y="607320"/>
                  <a:pt x="6147898" y="828210"/>
                  <a:pt x="6186317" y="1038526"/>
                </a:cubicBezTo>
                <a:cubicBezTo>
                  <a:pt x="6224736" y="1248842"/>
                  <a:pt x="6174319" y="1330175"/>
                  <a:pt x="6186317" y="1463622"/>
                </a:cubicBezTo>
                <a:cubicBezTo>
                  <a:pt x="6198315" y="1597069"/>
                  <a:pt x="6124776" y="1776884"/>
                  <a:pt x="6186317" y="2001718"/>
                </a:cubicBezTo>
                <a:cubicBezTo>
                  <a:pt x="6247858" y="2226552"/>
                  <a:pt x="6150067" y="2294720"/>
                  <a:pt x="6186317" y="2577481"/>
                </a:cubicBezTo>
                <a:cubicBezTo>
                  <a:pt x="6222567" y="2860242"/>
                  <a:pt x="6125018" y="2884874"/>
                  <a:pt x="6186317" y="3153244"/>
                </a:cubicBezTo>
                <a:cubicBezTo>
                  <a:pt x="6247616" y="3421614"/>
                  <a:pt x="6184601" y="3571136"/>
                  <a:pt x="6186317" y="3766674"/>
                </a:cubicBezTo>
                <a:cubicBezTo>
                  <a:pt x="6068133" y="3815125"/>
                  <a:pt x="5930331" y="3765078"/>
                  <a:pt x="5747651" y="3766674"/>
                </a:cubicBezTo>
                <a:cubicBezTo>
                  <a:pt x="5564971" y="3768270"/>
                  <a:pt x="5451702" y="3760031"/>
                  <a:pt x="5370848" y="3766674"/>
                </a:cubicBezTo>
                <a:cubicBezTo>
                  <a:pt x="5289994" y="3773317"/>
                  <a:pt x="4959285" y="3755262"/>
                  <a:pt x="4684729" y="3766674"/>
                </a:cubicBezTo>
                <a:cubicBezTo>
                  <a:pt x="4410173" y="3778086"/>
                  <a:pt x="4296325" y="3731030"/>
                  <a:pt x="3998610" y="3766674"/>
                </a:cubicBezTo>
                <a:cubicBezTo>
                  <a:pt x="3700895" y="3802318"/>
                  <a:pt x="3678770" y="3722950"/>
                  <a:pt x="3498081" y="3766674"/>
                </a:cubicBezTo>
                <a:cubicBezTo>
                  <a:pt x="3317392" y="3810398"/>
                  <a:pt x="3069117" y="3717196"/>
                  <a:pt x="2811962" y="3766674"/>
                </a:cubicBezTo>
                <a:cubicBezTo>
                  <a:pt x="2554807" y="3816152"/>
                  <a:pt x="2529658" y="3739676"/>
                  <a:pt x="2249570" y="3766674"/>
                </a:cubicBezTo>
                <a:cubicBezTo>
                  <a:pt x="1969482" y="3793672"/>
                  <a:pt x="1816885" y="3730529"/>
                  <a:pt x="1687177" y="3766674"/>
                </a:cubicBezTo>
                <a:cubicBezTo>
                  <a:pt x="1557469" y="3802819"/>
                  <a:pt x="1459580" y="3729230"/>
                  <a:pt x="1248511" y="3766674"/>
                </a:cubicBezTo>
                <a:cubicBezTo>
                  <a:pt x="1037442" y="3804118"/>
                  <a:pt x="928481" y="3754323"/>
                  <a:pt x="809845" y="3766674"/>
                </a:cubicBezTo>
                <a:cubicBezTo>
                  <a:pt x="691209" y="3779025"/>
                  <a:pt x="222076" y="3728719"/>
                  <a:pt x="0" y="3766674"/>
                </a:cubicBezTo>
                <a:cubicBezTo>
                  <a:pt x="-54095" y="3575237"/>
                  <a:pt x="21206" y="3487745"/>
                  <a:pt x="0" y="3266244"/>
                </a:cubicBezTo>
                <a:cubicBezTo>
                  <a:pt x="-21206" y="3044743"/>
                  <a:pt x="27826" y="3025884"/>
                  <a:pt x="0" y="2841148"/>
                </a:cubicBezTo>
                <a:cubicBezTo>
                  <a:pt x="-27826" y="2656412"/>
                  <a:pt x="16231" y="2520374"/>
                  <a:pt x="0" y="2340719"/>
                </a:cubicBezTo>
                <a:cubicBezTo>
                  <a:pt x="-16231" y="2161064"/>
                  <a:pt x="5758" y="2086950"/>
                  <a:pt x="0" y="1877956"/>
                </a:cubicBezTo>
                <a:cubicBezTo>
                  <a:pt x="-5758" y="1668962"/>
                  <a:pt x="42832" y="1553158"/>
                  <a:pt x="0" y="1302193"/>
                </a:cubicBezTo>
                <a:cubicBezTo>
                  <a:pt x="-42832" y="1051228"/>
                  <a:pt x="39081" y="983130"/>
                  <a:pt x="0" y="839430"/>
                </a:cubicBezTo>
                <a:cubicBezTo>
                  <a:pt x="-39081" y="695730"/>
                  <a:pt x="497" y="372652"/>
                  <a:pt x="0" y="0"/>
                </a:cubicBezTo>
                <a:close/>
              </a:path>
            </a:pathLst>
          </a:custGeom>
          <a:ln w="57150" cap="sq" cmpd="thickThin">
            <a:solidFill>
              <a:srgbClr val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6123890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F4C387-BF40-4EB8-8B8C-8604E843C5C2}"/>
              </a:ext>
            </a:extLst>
          </p:cNvPr>
          <p:cNvSpPr txBox="1"/>
          <p:nvPr/>
        </p:nvSpPr>
        <p:spPr>
          <a:xfrm>
            <a:off x="3554105" y="5677847"/>
            <a:ext cx="51873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Photo Credit: YMCA of the East Bay</a:t>
            </a:r>
            <a:endParaRPr lang="en-US" sz="24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F9CEE-6363-4C3E-9616-182EAF0BE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4EE4-4912-495B-A663-3CA79EEE82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4852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1" ma:contentTypeDescription="Create a new document." ma:contentTypeScope="" ma:versionID="918ff4c5409a1b526be784040c314c56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E1FD2-2660-4B81-9AF6-B47E34FB28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aae30ff-d7bc-47e3-882e-cd3423d00d6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89dec18-d0c2-45d2-8a15-31051f2519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DDBD8E-7735-484B-AAFD-5B36BF492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dec18-d0c2-45d2-8a15-31051f2519f8"/>
    <ds:schemaRef ds:uri="1aae30ff-d7bc-47e3-882e-cd3423d00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421</Words>
  <Application>Microsoft Office PowerPoint</Application>
  <PresentationFormat>Widescreen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Wingdings</vt:lpstr>
      <vt:lpstr>CDE Set 1</vt:lpstr>
      <vt:lpstr>CDE Set 2</vt:lpstr>
      <vt:lpstr>1_CDE Set 1</vt:lpstr>
      <vt:lpstr>CDE Set 3</vt:lpstr>
      <vt:lpstr>CDE Set 4</vt:lpstr>
      <vt:lpstr>CDE Set 5</vt:lpstr>
      <vt:lpstr>CDE Set 6</vt:lpstr>
      <vt:lpstr>CDE Set 7</vt:lpstr>
      <vt:lpstr>Webinar on COVID-19 Guidance for  Early Learning and Care Contractors</vt:lpstr>
      <vt:lpstr>Welcome and Introductions</vt:lpstr>
      <vt:lpstr>ELCD FAQ Webpage </vt:lpstr>
      <vt:lpstr>ELCD FAQ Webpage (2)</vt:lpstr>
      <vt:lpstr>Meeting Agenda</vt:lpstr>
      <vt:lpstr> Ongoing CDE Guidance</vt:lpstr>
      <vt:lpstr>Ongoing CDE Guidance (2)</vt:lpstr>
      <vt:lpstr>Program Quality Implementation Update</vt:lpstr>
      <vt:lpstr>Questions</vt:lpstr>
      <vt:lpstr>Resources</vt:lpstr>
      <vt:lpstr>Closing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911 - Resources (CA Dept of Education)</dc:title>
  <dc:subject>Early Learning and Care Division Webinar on COVID-19 Guidance September 11 2020.</dc:subject>
  <dc:creator>Lea Williams</dc:creator>
  <cp:lastModifiedBy>Alice Ludwig</cp:lastModifiedBy>
  <cp:revision>14</cp:revision>
  <dcterms:created xsi:type="dcterms:W3CDTF">2020-08-25T03:09:04Z</dcterms:created>
  <dcterms:modified xsi:type="dcterms:W3CDTF">2023-11-17T17:18:36Z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